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40" r:id="rId3"/>
    <p:sldId id="1675" r:id="rId4"/>
    <p:sldId id="265" r:id="rId5"/>
    <p:sldId id="258" r:id="rId6"/>
    <p:sldId id="259" r:id="rId7"/>
    <p:sldId id="260" r:id="rId8"/>
    <p:sldId id="1668" r:id="rId9"/>
    <p:sldId id="262" r:id="rId10"/>
    <p:sldId id="1667" r:id="rId11"/>
    <p:sldId id="261" r:id="rId12"/>
    <p:sldId id="264" r:id="rId13"/>
    <p:sldId id="266" r:id="rId14"/>
    <p:sldId id="277" r:id="rId15"/>
    <p:sldId id="279" r:id="rId16"/>
    <p:sldId id="267" r:id="rId17"/>
    <p:sldId id="1669" r:id="rId18"/>
    <p:sldId id="268" r:id="rId19"/>
    <p:sldId id="1671" r:id="rId20"/>
    <p:sldId id="269" r:id="rId21"/>
    <p:sldId id="1672" r:id="rId22"/>
    <p:sldId id="278" r:id="rId23"/>
    <p:sldId id="339" r:id="rId24"/>
    <p:sldId id="329" r:id="rId25"/>
    <p:sldId id="1670" r:id="rId26"/>
    <p:sldId id="270" r:id="rId27"/>
    <p:sldId id="271" r:id="rId28"/>
    <p:sldId id="337" r:id="rId29"/>
    <p:sldId id="272" r:id="rId30"/>
    <p:sldId id="290" r:id="rId31"/>
    <p:sldId id="291" r:id="rId32"/>
    <p:sldId id="292" r:id="rId33"/>
    <p:sldId id="1666" r:id="rId34"/>
    <p:sldId id="338" r:id="rId35"/>
    <p:sldId id="1673" r:id="rId36"/>
    <p:sldId id="273" r:id="rId37"/>
    <p:sldId id="310" r:id="rId38"/>
    <p:sldId id="275" r:id="rId39"/>
    <p:sldId id="1674" r:id="rId40"/>
    <p:sldId id="289" r:id="rId41"/>
    <p:sldId id="281" r:id="rId42"/>
    <p:sldId id="294" r:id="rId43"/>
    <p:sldId id="295" r:id="rId44"/>
    <p:sldId id="263" r:id="rId45"/>
    <p:sldId id="2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5"/>
    <p:restoredTop sz="81750"/>
  </p:normalViewPr>
  <p:slideViewPr>
    <p:cSldViewPr snapToGrid="0" snapToObjects="1">
      <p:cViewPr varScale="1">
        <p:scale>
          <a:sx n="62" d="100"/>
          <a:sy n="62" d="100"/>
        </p:scale>
        <p:origin x="894"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63F6125-57CC-4F19-89E2-A95120CF7708}"/>
    <pc:docChg chg="modSld">
      <pc:chgData name="" userId="" providerId="" clId="Web-{E63F6125-57CC-4F19-89E2-A95120CF7708}" dt="2018-12-19T19:40:24.987" v="3"/>
      <pc:docMkLst>
        <pc:docMk/>
      </pc:docMkLst>
      <pc:sldChg chg="delSp modSp">
        <pc:chgData name="" userId="" providerId="" clId="Web-{E63F6125-57CC-4F19-89E2-A95120CF7708}" dt="2018-12-19T19:40:24.987" v="3"/>
        <pc:sldMkLst>
          <pc:docMk/>
          <pc:sldMk cId="175035600" sldId="337"/>
        </pc:sldMkLst>
        <pc:spChg chg="del">
          <ac:chgData name="" userId="" providerId="" clId="Web-{E63F6125-57CC-4F19-89E2-A95120CF7708}" dt="2018-12-19T19:40:24.987" v="3"/>
          <ac:spMkLst>
            <pc:docMk/>
            <pc:sldMk cId="175035600" sldId="337"/>
            <ac:spMk id="2" creationId="{AA191FB7-ED2F-1940-88D2-37ABD63DDC91}"/>
          </ac:spMkLst>
        </pc:spChg>
        <pc:spChg chg="mod">
          <ac:chgData name="" userId="" providerId="" clId="Web-{E63F6125-57CC-4F19-89E2-A95120CF7708}" dt="2018-12-19T19:40:10.893" v="2"/>
          <ac:spMkLst>
            <pc:docMk/>
            <pc:sldMk cId="175035600" sldId="337"/>
            <ac:spMk id="3" creationId="{BE82F506-E52A-4B69-A4B3-75429A72085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6CED9-223F-8946-BCE3-97F5C49BADE4}" type="datetimeFigureOut">
              <a:rPr lang="en-US" smtClean="0"/>
              <a:t>1/31/2019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1CED4-B7CC-854E-9FB6-DDBDBA1F4BDB}" type="slidenum">
              <a:rPr lang="en-US" smtClean="0"/>
              <a:t>‹#›</a:t>
            </a:fld>
            <a:endParaRPr lang="en-US"/>
          </a:p>
        </p:txBody>
      </p:sp>
    </p:spTree>
    <p:extLst>
      <p:ext uri="{BB962C8B-B14F-4D97-AF65-F5344CB8AC3E}">
        <p14:creationId xmlns:p14="http://schemas.microsoft.com/office/powerpoint/2010/main" val="241508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igmaaldrich.com/chemistry/chemical-synthesis/technology-spotlights/pts-new-amphiphile.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igmaaldrich.com/etc/controller/controller-page.html?TablePage=119520773"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igmaaldrich.com/chemistry/chemical-synthesis/technology-spotlights/pts-new-amphiphile.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sigmaaldrich.com/etc/controller/controller-page.html?TablePage=11952077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Answer: </a:t>
            </a:r>
            <a:r>
              <a:rPr lang="en-US" sz="1200" b="0" i="0" kern="1200" dirty="0">
                <a:solidFill>
                  <a:schemeClr val="tx1"/>
                </a:solidFill>
                <a:effectLst/>
                <a:latin typeface="+mn-lt"/>
                <a:ea typeface="+mn-ea"/>
                <a:cs typeface="+mn-cs"/>
              </a:rPr>
              <a:t>The major driving factor for the global solvents market is strong demand from various end-user industries including paints and coatings, pharmaceutical. Revival of global economy with increasing demand from the construction and automobile industry is driving demand for solvents.</a:t>
            </a:r>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4</a:t>
            </a:fld>
            <a:endParaRPr lang="en-US"/>
          </a:p>
        </p:txBody>
      </p:sp>
    </p:spTree>
    <p:extLst>
      <p:ext uri="{BB962C8B-B14F-4D97-AF65-F5344CB8AC3E}">
        <p14:creationId xmlns:p14="http://schemas.microsoft.com/office/powerpoint/2010/main" val="19907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Chem. Reviews, 2007, Vol. 107, No. 6, 2207-2227</a:t>
            </a:r>
          </a:p>
        </p:txBody>
      </p:sp>
      <p:sp>
        <p:nvSpPr>
          <p:cNvPr id="4" name="Slide Number Placeholder 3"/>
          <p:cNvSpPr>
            <a:spLocks noGrp="1"/>
          </p:cNvSpPr>
          <p:nvPr>
            <p:ph type="sldNum" sz="quarter" idx="5"/>
          </p:nvPr>
        </p:nvSpPr>
        <p:spPr/>
        <p:txBody>
          <a:bodyPr/>
          <a:lstStyle/>
          <a:p>
            <a:fld id="{AAE1CED4-B7CC-854E-9FB6-DDBDBA1F4BDB}" type="slidenum">
              <a:rPr lang="en-US" smtClean="0"/>
              <a:t>23</a:t>
            </a:fld>
            <a:endParaRPr lang="en-US"/>
          </a:p>
        </p:txBody>
      </p:sp>
    </p:spTree>
    <p:extLst>
      <p:ext uri="{BB962C8B-B14F-4D97-AF65-F5344CB8AC3E}">
        <p14:creationId xmlns:p14="http://schemas.microsoft.com/office/powerpoint/2010/main" val="10474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Wikimedia Commons: https://</a:t>
            </a:r>
            <a:r>
              <a:rPr lang="en-US" dirty="0" err="1"/>
              <a:t>commons.wikimedia.org</a:t>
            </a:r>
            <a:r>
              <a:rPr lang="en-US" dirty="0"/>
              <a:t>/wiki/File:Hydrogen-bonding-in-water-2D.png</a:t>
            </a:r>
          </a:p>
          <a:p>
            <a:endParaRPr lang="en-US" dirty="0"/>
          </a:p>
        </p:txBody>
      </p:sp>
      <p:sp>
        <p:nvSpPr>
          <p:cNvPr id="4" name="Slide Number Placeholder 3"/>
          <p:cNvSpPr>
            <a:spLocks noGrp="1"/>
          </p:cNvSpPr>
          <p:nvPr>
            <p:ph type="sldNum" sz="quarter" idx="5"/>
          </p:nvPr>
        </p:nvSpPr>
        <p:spPr/>
        <p:txBody>
          <a:bodyPr/>
          <a:lstStyle/>
          <a:p>
            <a:fld id="{AAE1CED4-B7CC-854E-9FB6-DDBDBA1F4BDB}" type="slidenum">
              <a:rPr lang="en-US" smtClean="0"/>
              <a:t>28</a:t>
            </a:fld>
            <a:endParaRPr lang="en-US"/>
          </a:p>
        </p:txBody>
      </p:sp>
    </p:spTree>
    <p:extLst>
      <p:ext uri="{BB962C8B-B14F-4D97-AF65-F5344CB8AC3E}">
        <p14:creationId xmlns:p14="http://schemas.microsoft.com/office/powerpoint/2010/main" val="342137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Lipshutz</a:t>
            </a:r>
            <a:r>
              <a:rPr lang="en-US" sz="1200" b="0" i="0" kern="1200" dirty="0">
                <a:solidFill>
                  <a:schemeClr val="tx1"/>
                </a:solidFill>
                <a:effectLst/>
                <a:latin typeface="+mn-lt"/>
                <a:ea typeface="+mn-ea"/>
                <a:cs typeface="+mn-cs"/>
              </a:rPr>
              <a:t> and co-workers have recently developed a second-generation technology to their original </a:t>
            </a:r>
            <a:r>
              <a:rPr lang="en-US" sz="1200" b="1" i="0" u="none" strike="noStrike" kern="1200" dirty="0">
                <a:solidFill>
                  <a:schemeClr val="tx1"/>
                </a:solidFill>
                <a:effectLst/>
                <a:latin typeface="+mn-lt"/>
                <a:ea typeface="+mn-ea"/>
                <a:cs typeface="+mn-cs"/>
                <a:hlinkClick r:id="rId3"/>
              </a:rPr>
              <a:t>PTS</a:t>
            </a:r>
            <a:r>
              <a:rPr lang="en-US" sz="1200" b="0" i="0" kern="1200" dirty="0">
                <a:solidFill>
                  <a:schemeClr val="tx1"/>
                </a:solidFill>
                <a:effectLst/>
                <a:latin typeface="+mn-lt"/>
                <a:ea typeface="+mn-ea"/>
                <a:cs typeface="+mn-cs"/>
              </a:rPr>
              <a:t>-enabling surfactant based on the </a:t>
            </a:r>
            <a:r>
              <a:rPr lang="en-US" sz="1200" b="0" i="0" kern="1200" dirty="0" err="1">
                <a:solidFill>
                  <a:schemeClr val="tx1"/>
                </a:solidFill>
                <a:effectLst/>
                <a:latin typeface="+mn-lt"/>
                <a:ea typeface="+mn-ea"/>
                <a:cs typeface="+mn-cs"/>
              </a:rPr>
              <a:t>polyoxyethanyl</a:t>
            </a:r>
            <a:r>
              <a:rPr lang="en-US" sz="1200" b="0" i="0" kern="1200" dirty="0">
                <a:solidFill>
                  <a:schemeClr val="tx1"/>
                </a:solidFill>
                <a:effectLst/>
                <a:latin typeface="+mn-lt"/>
                <a:ea typeface="+mn-ea"/>
                <a:cs typeface="+mn-cs"/>
              </a:rPr>
              <a:t>-</a:t>
            </a:r>
            <a:r>
              <a:rPr lang="el-GR" sz="1200" b="0" i="0" kern="1200" dirty="0">
                <a:solidFill>
                  <a:schemeClr val="tx1"/>
                </a:solidFill>
                <a:effectLst/>
                <a:latin typeface="+mn-lt"/>
                <a:ea typeface="+mn-ea"/>
                <a:cs typeface="+mn-cs"/>
              </a:rPr>
              <a:t>α-</a:t>
            </a:r>
            <a:r>
              <a:rPr lang="en-US" sz="1200" b="0" i="0" kern="1200" dirty="0" err="1">
                <a:solidFill>
                  <a:schemeClr val="tx1"/>
                </a:solidFill>
                <a:effectLst/>
                <a:latin typeface="+mn-lt"/>
                <a:ea typeface="+mn-ea"/>
                <a:cs typeface="+mn-cs"/>
              </a:rPr>
              <a:t>tocopheryl</a:t>
            </a:r>
            <a:r>
              <a:rPr lang="en-US" sz="1200" b="0" i="0" kern="1200" dirty="0">
                <a:solidFill>
                  <a:schemeClr val="tx1"/>
                </a:solidFill>
                <a:effectLst/>
                <a:latin typeface="+mn-lt"/>
                <a:ea typeface="+mn-ea"/>
                <a:cs typeface="+mn-cs"/>
              </a:rPr>
              <a:t> succinate derivative, TPGS-750-M. This </a:t>
            </a:r>
            <a:r>
              <a:rPr lang="en-US" sz="1200" b="1" i="0" u="none" strike="noStrike" kern="1200" dirty="0">
                <a:solidFill>
                  <a:schemeClr val="tx1"/>
                </a:solidFill>
                <a:effectLst/>
                <a:latin typeface="+mn-lt"/>
                <a:ea typeface="+mn-ea"/>
                <a:cs typeface="+mn-cs"/>
                <a:hlinkClick r:id="rId4"/>
              </a:rPr>
              <a:t>designer surfactant</a:t>
            </a:r>
            <a:r>
              <a:rPr lang="en-US" sz="1200" b="0" i="0" kern="1200" dirty="0">
                <a:solidFill>
                  <a:schemeClr val="tx1"/>
                </a:solidFill>
                <a:effectLst/>
                <a:latin typeface="+mn-lt"/>
                <a:ea typeface="+mn-ea"/>
                <a:cs typeface="+mn-cs"/>
              </a:rPr>
              <a:t> is composed of a lipophilic </a:t>
            </a:r>
            <a:r>
              <a:rPr lang="el-GR" sz="1200" b="0" i="0" kern="1200" dirty="0">
                <a:solidFill>
                  <a:schemeClr val="tx1"/>
                </a:solidFill>
                <a:effectLst/>
                <a:latin typeface="+mn-lt"/>
                <a:ea typeface="+mn-ea"/>
                <a:cs typeface="+mn-cs"/>
              </a:rPr>
              <a:t>α-</a:t>
            </a:r>
            <a:r>
              <a:rPr lang="en-US" sz="1200" b="0" i="0" kern="1200" dirty="0">
                <a:solidFill>
                  <a:schemeClr val="tx1"/>
                </a:solidFill>
                <a:effectLst/>
                <a:latin typeface="+mn-lt"/>
                <a:ea typeface="+mn-ea"/>
                <a:cs typeface="+mn-cs"/>
              </a:rPr>
              <a:t>tocopherol moiety and a hydrophilic PEG-750-M chain, joined by an inexpensive succinic acid linker. Upon dissolution in water, the amphiphile spontaneously forms micelles. The balance and composition of TPGS-750-M’s lipophilic and hydrophilic components has been tailored to promote a broader array of chemistry in water more efficiently than that seen in PTS. Furthermore, this new, more practical surfactant can be readily substituted for older amphiphiles, usually with equal or greater efficiency in terms of both yield and reaction times.</a:t>
            </a:r>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31</a:t>
            </a:fld>
            <a:endParaRPr lang="en-US"/>
          </a:p>
        </p:txBody>
      </p:sp>
    </p:spTree>
    <p:extLst>
      <p:ext uri="{BB962C8B-B14F-4D97-AF65-F5344CB8AC3E}">
        <p14:creationId xmlns:p14="http://schemas.microsoft.com/office/powerpoint/2010/main" val="5358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Lipshutz</a:t>
            </a:r>
            <a:r>
              <a:rPr lang="en-US" sz="1200" b="0" i="0" kern="1200" dirty="0">
                <a:solidFill>
                  <a:schemeClr val="tx1"/>
                </a:solidFill>
                <a:effectLst/>
                <a:latin typeface="+mn-lt"/>
                <a:ea typeface="+mn-ea"/>
                <a:cs typeface="+mn-cs"/>
              </a:rPr>
              <a:t> and co-workers have recently developed a second-generation technology to their original </a:t>
            </a:r>
            <a:r>
              <a:rPr lang="en-US" sz="1200" b="1" i="0" u="none" strike="noStrike" kern="1200" dirty="0">
                <a:solidFill>
                  <a:schemeClr val="tx1"/>
                </a:solidFill>
                <a:effectLst/>
                <a:latin typeface="+mn-lt"/>
                <a:ea typeface="+mn-ea"/>
                <a:cs typeface="+mn-cs"/>
                <a:hlinkClick r:id="rId3"/>
              </a:rPr>
              <a:t>PTS</a:t>
            </a:r>
            <a:r>
              <a:rPr lang="en-US" sz="1200" b="0" i="0" kern="1200" dirty="0">
                <a:solidFill>
                  <a:schemeClr val="tx1"/>
                </a:solidFill>
                <a:effectLst/>
                <a:latin typeface="+mn-lt"/>
                <a:ea typeface="+mn-ea"/>
                <a:cs typeface="+mn-cs"/>
              </a:rPr>
              <a:t>-enabling surfactant based on the </a:t>
            </a:r>
            <a:r>
              <a:rPr lang="en-US" sz="1200" b="0" i="0" kern="1200" dirty="0" err="1">
                <a:solidFill>
                  <a:schemeClr val="tx1"/>
                </a:solidFill>
                <a:effectLst/>
                <a:latin typeface="+mn-lt"/>
                <a:ea typeface="+mn-ea"/>
                <a:cs typeface="+mn-cs"/>
              </a:rPr>
              <a:t>polyoxyethanyl</a:t>
            </a:r>
            <a:r>
              <a:rPr lang="en-US" sz="1200" b="0" i="0" kern="1200" dirty="0">
                <a:solidFill>
                  <a:schemeClr val="tx1"/>
                </a:solidFill>
                <a:effectLst/>
                <a:latin typeface="+mn-lt"/>
                <a:ea typeface="+mn-ea"/>
                <a:cs typeface="+mn-cs"/>
              </a:rPr>
              <a:t>-</a:t>
            </a:r>
            <a:r>
              <a:rPr lang="el-GR" sz="1200" b="0" i="0" kern="1200" dirty="0">
                <a:solidFill>
                  <a:schemeClr val="tx1"/>
                </a:solidFill>
                <a:effectLst/>
                <a:latin typeface="+mn-lt"/>
                <a:ea typeface="+mn-ea"/>
                <a:cs typeface="+mn-cs"/>
              </a:rPr>
              <a:t>α-</a:t>
            </a:r>
            <a:r>
              <a:rPr lang="en-US" sz="1200" b="0" i="0" kern="1200" dirty="0" err="1">
                <a:solidFill>
                  <a:schemeClr val="tx1"/>
                </a:solidFill>
                <a:effectLst/>
                <a:latin typeface="+mn-lt"/>
                <a:ea typeface="+mn-ea"/>
                <a:cs typeface="+mn-cs"/>
              </a:rPr>
              <a:t>tocopheryl</a:t>
            </a:r>
            <a:r>
              <a:rPr lang="en-US" sz="1200" b="0" i="0" kern="1200" dirty="0">
                <a:solidFill>
                  <a:schemeClr val="tx1"/>
                </a:solidFill>
                <a:effectLst/>
                <a:latin typeface="+mn-lt"/>
                <a:ea typeface="+mn-ea"/>
                <a:cs typeface="+mn-cs"/>
              </a:rPr>
              <a:t> succinate derivative, TPGS-750-M. This </a:t>
            </a:r>
            <a:r>
              <a:rPr lang="en-US" sz="1200" b="1" i="0" u="none" strike="noStrike" kern="1200" dirty="0">
                <a:solidFill>
                  <a:schemeClr val="tx1"/>
                </a:solidFill>
                <a:effectLst/>
                <a:latin typeface="+mn-lt"/>
                <a:ea typeface="+mn-ea"/>
                <a:cs typeface="+mn-cs"/>
                <a:hlinkClick r:id="rId4"/>
              </a:rPr>
              <a:t>designer surfactant</a:t>
            </a:r>
            <a:r>
              <a:rPr lang="en-US" sz="1200" b="0" i="0" kern="1200" dirty="0">
                <a:solidFill>
                  <a:schemeClr val="tx1"/>
                </a:solidFill>
                <a:effectLst/>
                <a:latin typeface="+mn-lt"/>
                <a:ea typeface="+mn-ea"/>
                <a:cs typeface="+mn-cs"/>
              </a:rPr>
              <a:t> is composed of a lipophilic </a:t>
            </a:r>
            <a:r>
              <a:rPr lang="el-GR" sz="1200" b="0" i="0" kern="1200" dirty="0">
                <a:solidFill>
                  <a:schemeClr val="tx1"/>
                </a:solidFill>
                <a:effectLst/>
                <a:latin typeface="+mn-lt"/>
                <a:ea typeface="+mn-ea"/>
                <a:cs typeface="+mn-cs"/>
              </a:rPr>
              <a:t>α-</a:t>
            </a:r>
            <a:r>
              <a:rPr lang="en-US" sz="1200" b="0" i="0" kern="1200" dirty="0">
                <a:solidFill>
                  <a:schemeClr val="tx1"/>
                </a:solidFill>
                <a:effectLst/>
                <a:latin typeface="+mn-lt"/>
                <a:ea typeface="+mn-ea"/>
                <a:cs typeface="+mn-cs"/>
              </a:rPr>
              <a:t>tocopherol moiety and a hydrophilic PEG-750-M chain, joined by an inexpensive succinic acid linker. Upon dissolution in water, the amphiphile spontaneously forms micelles. The balance and composition of TPGS-750-M’s lipophilic and hydrophilic components has been tailored to promote a broader array of chemistry in water more efficiently than that seen in PTS. Furthermore, this new, more practical surfactant can be readily substituted for older amphiphiles, usually with equal or greater efficiency in terms of both yield and reaction times.</a:t>
            </a:r>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32</a:t>
            </a:fld>
            <a:endParaRPr lang="en-US"/>
          </a:p>
        </p:txBody>
      </p:sp>
    </p:spTree>
    <p:extLst>
      <p:ext uri="{BB962C8B-B14F-4D97-AF65-F5344CB8AC3E}">
        <p14:creationId xmlns:p14="http://schemas.microsoft.com/office/powerpoint/2010/main" val="61101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9FDA555-6B5D-C041-99F7-7CB48EF9D833}" type="slidenum">
              <a:rPr lang="en-US" altLang="x-none"/>
              <a:pPr/>
              <a:t>37</a:t>
            </a:fld>
            <a:endParaRPr lang="en-US" altLang="x-none"/>
          </a:p>
        </p:txBody>
      </p:sp>
      <p:sp>
        <p:nvSpPr>
          <p:cNvPr id="446466" name="Rectangle 2"/>
          <p:cNvSpPr>
            <a:spLocks noChangeArrowheads="1"/>
          </p:cNvSpPr>
          <p:nvPr/>
        </p:nvSpPr>
        <p:spPr bwMode="auto">
          <a:xfrm>
            <a:off x="3884613" y="-1588"/>
            <a:ext cx="2973387" cy="457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67"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8739" tIns="0" rIns="18739" bIns="0" anchor="b"/>
          <a:lstStyle>
            <a:lvl1pPr defTabSz="968375">
              <a:defRPr sz="2400">
                <a:solidFill>
                  <a:schemeClr val="tx1"/>
                </a:solidFill>
                <a:latin typeface="Times" charset="0"/>
              </a:defRPr>
            </a:lvl1pPr>
            <a:lvl2pPr marL="465138" defTabSz="968375">
              <a:defRPr sz="2400">
                <a:solidFill>
                  <a:schemeClr val="tx1"/>
                </a:solidFill>
                <a:latin typeface="Times" charset="0"/>
              </a:defRPr>
            </a:lvl2pPr>
            <a:lvl3pPr marL="933450" defTabSz="968375">
              <a:defRPr sz="2400">
                <a:solidFill>
                  <a:schemeClr val="tx1"/>
                </a:solidFill>
                <a:latin typeface="Times" charset="0"/>
              </a:defRPr>
            </a:lvl3pPr>
            <a:lvl4pPr marL="1398588" defTabSz="968375">
              <a:defRPr sz="2400">
                <a:solidFill>
                  <a:schemeClr val="tx1"/>
                </a:solidFill>
                <a:latin typeface="Times" charset="0"/>
              </a:defRPr>
            </a:lvl4pPr>
            <a:lvl5pPr marL="1862138" defTabSz="968375">
              <a:defRPr sz="2400">
                <a:solidFill>
                  <a:schemeClr val="tx1"/>
                </a:solidFill>
                <a:latin typeface="Times" charset="0"/>
              </a:defRPr>
            </a:lvl5pPr>
            <a:lvl6pPr marL="2319338" defTabSz="968375" eaLnBrk="0" fontAlgn="base" hangingPunct="0">
              <a:spcBef>
                <a:spcPct val="0"/>
              </a:spcBef>
              <a:spcAft>
                <a:spcPct val="0"/>
              </a:spcAft>
              <a:defRPr sz="2400">
                <a:solidFill>
                  <a:schemeClr val="tx1"/>
                </a:solidFill>
                <a:latin typeface="Times" charset="0"/>
              </a:defRPr>
            </a:lvl6pPr>
            <a:lvl7pPr marL="2776538" defTabSz="968375" eaLnBrk="0" fontAlgn="base" hangingPunct="0">
              <a:spcBef>
                <a:spcPct val="0"/>
              </a:spcBef>
              <a:spcAft>
                <a:spcPct val="0"/>
              </a:spcAft>
              <a:defRPr sz="2400">
                <a:solidFill>
                  <a:schemeClr val="tx1"/>
                </a:solidFill>
                <a:latin typeface="Times" charset="0"/>
              </a:defRPr>
            </a:lvl7pPr>
            <a:lvl8pPr marL="3233738" defTabSz="968375" eaLnBrk="0" fontAlgn="base" hangingPunct="0">
              <a:spcBef>
                <a:spcPct val="0"/>
              </a:spcBef>
              <a:spcAft>
                <a:spcPct val="0"/>
              </a:spcAft>
              <a:defRPr sz="2400">
                <a:solidFill>
                  <a:schemeClr val="tx1"/>
                </a:solidFill>
                <a:latin typeface="Times" charset="0"/>
              </a:defRPr>
            </a:lvl8pPr>
            <a:lvl9pPr marL="3690938" defTabSz="968375" eaLnBrk="0" fontAlgn="base" hangingPunct="0">
              <a:spcBef>
                <a:spcPct val="0"/>
              </a:spcBef>
              <a:spcAft>
                <a:spcPct val="0"/>
              </a:spcAft>
              <a:defRPr sz="2400">
                <a:solidFill>
                  <a:schemeClr val="tx1"/>
                </a:solidFill>
                <a:latin typeface="Times" charset="0"/>
              </a:defRPr>
            </a:lvl9pPr>
          </a:lstStyle>
          <a:p>
            <a:pPr algn="r"/>
            <a:r>
              <a:rPr lang="en-US" altLang="x-none" sz="1000" i="1">
                <a:latin typeface="Times New Roman" charset="0"/>
              </a:rPr>
              <a:t>22</a:t>
            </a:r>
          </a:p>
        </p:txBody>
      </p:sp>
      <p:sp>
        <p:nvSpPr>
          <p:cNvPr id="446468"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69" name="Rectangle 5"/>
          <p:cNvSpPr>
            <a:spLocks noChangeArrowheads="1"/>
          </p:cNvSpPr>
          <p:nvPr/>
        </p:nvSpPr>
        <p:spPr bwMode="auto">
          <a:xfrm>
            <a:off x="0" y="-1588"/>
            <a:ext cx="2971800" cy="457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0" name="Rectangle 6"/>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6471" name="Rectangle 7"/>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5260" tIns="49972" rIns="95260" bIns="49972"/>
          <a:lstStyle/>
          <a:p>
            <a:endParaRPr lang="x-none" altLang="x-none"/>
          </a:p>
        </p:txBody>
      </p:sp>
    </p:spTree>
    <p:extLst>
      <p:ext uri="{BB962C8B-B14F-4D97-AF65-F5344CB8AC3E}">
        <p14:creationId xmlns:p14="http://schemas.microsoft.com/office/powerpoint/2010/main" val="159458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examples of </a:t>
            </a:r>
            <a:r>
              <a:rPr lang="en-US" dirty="0" err="1"/>
              <a:t>solventless</a:t>
            </a:r>
            <a:r>
              <a:rPr lang="en-US" dirty="0"/>
              <a:t> reactions, see: </a:t>
            </a:r>
            <a:r>
              <a:rPr lang="en-US" sz="12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Andrew P. Dicks (2009) Solvent-free reactivity in the undergraduate organic laboratory, Green Chemistry Letters and Reviews, 2:2, 87-100, and Andrew P. Dicks (2009), A review of aqueous organic reactions for the undergraduate teaching laboratory, 2:1, 9-21, </a:t>
            </a:r>
            <a:r>
              <a:rPr lang="en-US" sz="1200" kern="1200" dirty="0">
                <a:solidFill>
                  <a:schemeClr val="tx1"/>
                </a:solidFill>
                <a:effectLst/>
                <a:latin typeface="+mn-lt"/>
                <a:ea typeface="+mn-ea"/>
                <a:cs typeface="+mn-cs"/>
              </a:rPr>
              <a:t>undergraduate teaching laboratory, Green Chemistry Letters and Reviews, 2:1, 9-21</a:t>
            </a:r>
            <a:r>
              <a:rPr lang="en-US" sz="12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schemeClr val="bg1">
                  <a:lumMod val="75000"/>
                </a:schemeClr>
              </a:solidFill>
            </a:endParaRP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experiment represents a commonly performed “greener” lab that can be performed without solvent. </a:t>
            </a:r>
            <a:r>
              <a:rPr lang="en-US" sz="1200" kern="1200" dirty="0">
                <a:solidFill>
                  <a:schemeClr val="tx1"/>
                </a:solidFill>
                <a:effectLst/>
                <a:latin typeface="+mn-lt"/>
                <a:ea typeface="+mn-ea"/>
                <a:cs typeface="+mn-cs"/>
              </a:rPr>
              <a:t>This neat (</a:t>
            </a:r>
            <a:r>
              <a:rPr lang="en-US" sz="1200" kern="1200" dirty="0" err="1">
                <a:solidFill>
                  <a:schemeClr val="tx1"/>
                </a:solidFill>
                <a:effectLst/>
                <a:latin typeface="+mn-lt"/>
                <a:ea typeface="+mn-ea"/>
                <a:cs typeface="+mn-cs"/>
              </a:rPr>
              <a:t>solventless</a:t>
            </a:r>
            <a:r>
              <a:rPr lang="en-US" sz="1200" kern="1200" dirty="0">
                <a:solidFill>
                  <a:schemeClr val="tx1"/>
                </a:solidFill>
                <a:effectLst/>
                <a:latin typeface="+mn-lt"/>
                <a:ea typeface="+mn-ea"/>
                <a:cs typeface="+mn-cs"/>
              </a:rPr>
              <a:t>) aldol condensation of 3,4-dimethoxybenzaldehyde and 1-indanone allows students to perform a based-catalyzed reaction by grinding two raw materials together and witnessing the melting of the reactants for the reaction to occur. The product is produced through aqueous work-up and recrystallized in ethanol/water. </a:t>
            </a:r>
          </a:p>
          <a:p>
            <a:endParaRPr lang="en-US" dirty="0"/>
          </a:p>
        </p:txBody>
      </p:sp>
      <p:sp>
        <p:nvSpPr>
          <p:cNvPr id="4" name="Slide Number Placeholder 3"/>
          <p:cNvSpPr>
            <a:spLocks noGrp="1"/>
          </p:cNvSpPr>
          <p:nvPr>
            <p:ph type="sldNum" sz="quarter" idx="5"/>
          </p:nvPr>
        </p:nvSpPr>
        <p:spPr/>
        <p:txBody>
          <a:bodyPr/>
          <a:lstStyle/>
          <a:p>
            <a:fld id="{AAE1CED4-B7CC-854E-9FB6-DDBDBA1F4BDB}" type="slidenum">
              <a:rPr lang="en-US" smtClean="0"/>
              <a:t>38</a:t>
            </a:fld>
            <a:endParaRPr lang="en-US"/>
          </a:p>
        </p:txBody>
      </p:sp>
    </p:spTree>
    <p:extLst>
      <p:ext uri="{BB962C8B-B14F-4D97-AF65-F5344CB8AC3E}">
        <p14:creationId xmlns:p14="http://schemas.microsoft.com/office/powerpoint/2010/main" val="376814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40</a:t>
            </a:fld>
            <a:endParaRPr lang="en-US"/>
          </a:p>
        </p:txBody>
      </p:sp>
    </p:spTree>
    <p:extLst>
      <p:ext uri="{BB962C8B-B14F-4D97-AF65-F5344CB8AC3E}">
        <p14:creationId xmlns:p14="http://schemas.microsoft.com/office/powerpoint/2010/main" val="49719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redrawn from: </a:t>
            </a:r>
            <a:r>
              <a:rPr lang="en-US" dirty="0" err="1"/>
              <a:t>Maltlack</a:t>
            </a:r>
            <a:r>
              <a:rPr lang="en-US" dirty="0"/>
              <a:t>, A. “Introduction to Green Chemistry” CRC Press, 2</a:t>
            </a:r>
            <a:r>
              <a:rPr lang="en-US" baseline="30000" dirty="0"/>
              <a:t>nd</a:t>
            </a:r>
            <a:r>
              <a:rPr lang="en-US" dirty="0"/>
              <a:t> Edition, pp. 225</a:t>
            </a:r>
          </a:p>
        </p:txBody>
      </p:sp>
      <p:sp>
        <p:nvSpPr>
          <p:cNvPr id="4" name="Slide Number Placeholder 3"/>
          <p:cNvSpPr>
            <a:spLocks noGrp="1"/>
          </p:cNvSpPr>
          <p:nvPr>
            <p:ph type="sldNum" sz="quarter" idx="5"/>
          </p:nvPr>
        </p:nvSpPr>
        <p:spPr/>
        <p:txBody>
          <a:bodyPr/>
          <a:lstStyle/>
          <a:p>
            <a:fld id="{AAE1CED4-B7CC-854E-9FB6-DDBDBA1F4BDB}" type="slidenum">
              <a:rPr lang="en-US" smtClean="0"/>
              <a:t>42</a:t>
            </a:fld>
            <a:endParaRPr lang="en-US"/>
          </a:p>
        </p:txBody>
      </p:sp>
    </p:spTree>
    <p:extLst>
      <p:ext uri="{BB962C8B-B14F-4D97-AF65-F5344CB8AC3E}">
        <p14:creationId xmlns:p14="http://schemas.microsoft.com/office/powerpoint/2010/main" val="233469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7</a:t>
            </a:fld>
            <a:endParaRPr lang="en-US"/>
          </a:p>
        </p:txBody>
      </p:sp>
    </p:spTree>
    <p:extLst>
      <p:ext uri="{BB962C8B-B14F-4D97-AF65-F5344CB8AC3E}">
        <p14:creationId xmlns:p14="http://schemas.microsoft.com/office/powerpoint/2010/main" val="245905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A77836-8B79-6C4A-A9E8-19D21CE896E8}"/>
              </a:ext>
            </a:extLst>
          </p:cNvPr>
          <p:cNvSpPr>
            <a:spLocks noGrp="1" noChangeArrowheads="1"/>
          </p:cNvSpPr>
          <p:nvPr>
            <p:ph type="sldNum" sz="quarter" idx="5"/>
          </p:nvPr>
        </p:nvSpPr>
        <p:spPr>
          <a:ln/>
        </p:spPr>
        <p:txBody>
          <a:bodyPr/>
          <a:lstStyle/>
          <a:p>
            <a:fld id="{22FDE948-D550-7F4C-9468-E45E3445A087}" type="slidenum">
              <a:rPr lang="en-US" altLang="en-US"/>
              <a:pPr/>
              <a:t>10</a:t>
            </a:fld>
            <a:endParaRPr lang="en-US" altLang="en-US"/>
          </a:p>
        </p:txBody>
      </p:sp>
      <p:sp>
        <p:nvSpPr>
          <p:cNvPr id="124930" name="Rectangle 2">
            <a:extLst>
              <a:ext uri="{FF2B5EF4-FFF2-40B4-BE49-F238E27FC236}">
                <a16:creationId xmlns:a16="http://schemas.microsoft.com/office/drawing/2014/main" id="{9682668C-442D-5847-B774-33554A0240B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3AC87831-5F46-4941-8657-89BF44EB014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0906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vimeo.com</a:t>
            </a:r>
            <a:r>
              <a:rPr lang="en-US" dirty="0"/>
              <a:t>/142691501</a:t>
            </a:r>
          </a:p>
          <a:p>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11</a:t>
            </a:fld>
            <a:endParaRPr lang="en-US"/>
          </a:p>
        </p:txBody>
      </p:sp>
    </p:spTree>
    <p:extLst>
      <p:ext uri="{BB962C8B-B14F-4D97-AF65-F5344CB8AC3E}">
        <p14:creationId xmlns:p14="http://schemas.microsoft.com/office/powerpoint/2010/main" val="42508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publications.rwth-aachen.de</a:t>
            </a:r>
            <a:r>
              <a:rPr lang="en-US" dirty="0"/>
              <a:t>/record/60657/files/</a:t>
            </a:r>
            <a:r>
              <a:rPr lang="en-US" dirty="0" err="1"/>
              <a:t>Fahmy_Sherif.pdf</a:t>
            </a:r>
            <a:r>
              <a:rPr lang="en-US" dirty="0"/>
              <a:t> – not sure we can use these images??</a:t>
            </a:r>
          </a:p>
          <a:p>
            <a:endParaRPr lang="en-US" dirty="0"/>
          </a:p>
        </p:txBody>
      </p:sp>
      <p:sp>
        <p:nvSpPr>
          <p:cNvPr id="4" name="Slide Number Placeholder 3"/>
          <p:cNvSpPr>
            <a:spLocks noGrp="1"/>
          </p:cNvSpPr>
          <p:nvPr>
            <p:ph type="sldNum" sz="quarter" idx="5"/>
          </p:nvPr>
        </p:nvSpPr>
        <p:spPr/>
        <p:txBody>
          <a:bodyPr/>
          <a:lstStyle/>
          <a:p>
            <a:fld id="{AAE1CED4-B7CC-854E-9FB6-DDBDBA1F4BDB}" type="slidenum">
              <a:rPr lang="en-US" smtClean="0"/>
              <a:t>12</a:t>
            </a:fld>
            <a:endParaRPr lang="en-US"/>
          </a:p>
        </p:txBody>
      </p:sp>
    </p:spTree>
    <p:extLst>
      <p:ext uri="{BB962C8B-B14F-4D97-AF65-F5344CB8AC3E}">
        <p14:creationId xmlns:p14="http://schemas.microsoft.com/office/powerpoint/2010/main" val="44513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Self-made diagram</a:t>
            </a:r>
          </a:p>
        </p:txBody>
      </p:sp>
      <p:sp>
        <p:nvSpPr>
          <p:cNvPr id="4" name="Slide Number Placeholder 3"/>
          <p:cNvSpPr>
            <a:spLocks noGrp="1"/>
          </p:cNvSpPr>
          <p:nvPr>
            <p:ph type="sldNum" sz="quarter" idx="5"/>
          </p:nvPr>
        </p:nvSpPr>
        <p:spPr/>
        <p:txBody>
          <a:bodyPr/>
          <a:lstStyle/>
          <a:p>
            <a:fld id="{AAE1CED4-B7CC-854E-9FB6-DDBDBA1F4BDB}" type="slidenum">
              <a:rPr lang="en-US" smtClean="0"/>
              <a:t>14</a:t>
            </a:fld>
            <a:endParaRPr lang="en-US"/>
          </a:p>
        </p:txBody>
      </p:sp>
    </p:spTree>
    <p:extLst>
      <p:ext uri="{BB962C8B-B14F-4D97-AF65-F5344CB8AC3E}">
        <p14:creationId xmlns:p14="http://schemas.microsoft.com/office/powerpoint/2010/main" val="386386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1. Start: Clothes Placed In The Machine</a:t>
            </a:r>
            <a:br>
              <a:rPr lang="en-US" sz="1200" b="1"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Home washing and other </a:t>
            </a:r>
            <a:r>
              <a:rPr lang="en-US" sz="1200" b="0" i="0" u="none" strike="noStrike" kern="1200" dirty="0" err="1">
                <a:solidFill>
                  <a:schemeClr val="tx1"/>
                </a:solidFill>
                <a:effectLst/>
                <a:latin typeface="+mn-lt"/>
                <a:ea typeface="+mn-ea"/>
                <a:cs typeface="+mn-cs"/>
              </a:rPr>
              <a:t>drycleaning</a:t>
            </a:r>
            <a:r>
              <a:rPr lang="en-US" sz="1200" b="0" i="0" u="none" strike="noStrike" kern="1200" dirty="0">
                <a:solidFill>
                  <a:schemeClr val="tx1"/>
                </a:solidFill>
                <a:effectLst/>
                <a:latin typeface="+mn-lt"/>
                <a:ea typeface="+mn-ea"/>
                <a:cs typeface="+mn-cs"/>
              </a:rPr>
              <a:t> methods require clothing to be separated into several different categories such as weight and color. </a:t>
            </a: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however, has been designed so that many items usually separated, like heavy coats and light-weight silks or colored and white garments, can be cleaned together.</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2. Cleaning: Environmentally Friendly Cleaning Liquid </a:t>
            </a:r>
            <a:br>
              <a:rPr lang="en-US" sz="1200" b="0" i="0" kern="1200" dirty="0">
                <a:solidFill>
                  <a:schemeClr val="tx1"/>
                </a:solidFill>
                <a:effectLst/>
                <a:latin typeface="+mn-lt"/>
                <a:ea typeface="+mn-ea"/>
                <a:cs typeface="+mn-cs"/>
              </a:rPr>
            </a:b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uses an environmentally friendly, biodegradable cleaning liquid to remove stains and dirt, conceptually similar to water and detergent in home laundry. This cleaning liquid is drained then later purified and reused by the system.</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3. Drying: Pressurization </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Once the garments have been cleaned they are damp and need to be dried. A major benefit of the process is that drying is performed without heat. </a:t>
            </a: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uses liquid carbon dioxide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for drying. Under pressure,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becomes a liquid and is used to rinse the cleaning liquid from the garments.</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4. Drying: CO</a:t>
            </a:r>
            <a:r>
              <a:rPr lang="en-US" sz="1200" b="1" i="0" u="none" strike="noStrike" kern="1200" baseline="-25000" dirty="0">
                <a:solidFill>
                  <a:schemeClr val="tx1"/>
                </a:solidFill>
                <a:effectLst/>
                <a:latin typeface="+mn-lt"/>
                <a:ea typeface="+mn-ea"/>
                <a:cs typeface="+mn-cs"/>
              </a:rPr>
              <a:t>2</a:t>
            </a:r>
            <a:r>
              <a:rPr lang="en-US" sz="1200" b="1" i="0" u="none" strike="noStrike" kern="1200" dirty="0">
                <a:solidFill>
                  <a:schemeClr val="tx1"/>
                </a:solidFill>
                <a:effectLst/>
                <a:latin typeface="+mn-lt"/>
                <a:ea typeface="+mn-ea"/>
                <a:cs typeface="+mn-cs"/>
              </a:rPr>
              <a:t> Rinses</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machine is pressurized and liquid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is brought into the cleaning wheel. This is the same kind of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that gives carbonated beverages their bubbles. The </a:t>
            </a: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Cleaning System does not create new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The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used in </a:t>
            </a:r>
            <a:r>
              <a:rPr lang="en-US" sz="1200" b="0" i="0" u="none" strike="noStrike" kern="1200" dirty="0" err="1">
                <a:solidFill>
                  <a:schemeClr val="tx1"/>
                </a:solidFill>
                <a:effectLst/>
                <a:latin typeface="+mn-lt"/>
                <a:ea typeface="+mn-ea"/>
                <a:cs typeface="+mn-cs"/>
              </a:rPr>
              <a:t>Solvair</a:t>
            </a:r>
            <a:r>
              <a:rPr lang="en-US" sz="1200" b="0" i="0" u="none" strike="noStrike" kern="1200" dirty="0">
                <a:solidFill>
                  <a:schemeClr val="tx1"/>
                </a:solidFill>
                <a:effectLst/>
                <a:latin typeface="+mn-lt"/>
                <a:ea typeface="+mn-ea"/>
                <a:cs typeface="+mn-cs"/>
              </a:rPr>
              <a:t> has been reclaimed from other emission sources. The cleaning liquid is attracted to the liquid CO</a:t>
            </a:r>
            <a:r>
              <a:rPr lang="en-US" sz="1200" b="0" i="0" u="none" strike="noStrike" kern="1200" baseline="-25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This allows multiple cool liquid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rinse and drain cycles to be used to thoroughly remove cleaning liquid from the clothes.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Because the machine is filled with this cool liquid and vapor during drying instead of heated air, the process is very gentle.</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5. Drying: Depressurizing</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the end of the drying cycle, the pressure in the machine is reduced until the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converts from a liquid to a gas, completely and instantly drying garments. </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6. Clothes Are Clean And Dry</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Clothes are clean, bright and odor free. This is a far more effective and energy efficient method of drying than using heat. Garments dry completely and simultaneously, regardless of weight. This means that a heavy coat and a silk blouse will dry at the exact same time.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E1CED4-B7CC-854E-9FB6-DDBDBA1F4BDB}" type="slidenum">
              <a:rPr lang="en-US" smtClean="0"/>
              <a:t>15</a:t>
            </a:fld>
            <a:endParaRPr lang="en-US"/>
          </a:p>
        </p:txBody>
      </p:sp>
    </p:spTree>
    <p:extLst>
      <p:ext uri="{BB962C8B-B14F-4D97-AF65-F5344CB8AC3E}">
        <p14:creationId xmlns:p14="http://schemas.microsoft.com/office/powerpoint/2010/main" val="302246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955786-5DD8-EA42-A624-A55851A4A30A}"/>
              </a:ext>
            </a:extLst>
          </p:cNvPr>
          <p:cNvSpPr>
            <a:spLocks noGrp="1" noChangeArrowheads="1"/>
          </p:cNvSpPr>
          <p:nvPr>
            <p:ph type="sldNum" sz="quarter" idx="5"/>
          </p:nvPr>
        </p:nvSpPr>
        <p:spPr>
          <a:ln/>
        </p:spPr>
        <p:txBody>
          <a:bodyPr/>
          <a:lstStyle/>
          <a:p>
            <a:fld id="{B257D209-BA3D-234F-BCD4-24607CC0AE6B}" type="slidenum">
              <a:rPr lang="en-US" altLang="en-US"/>
              <a:pPr/>
              <a:t>21</a:t>
            </a:fld>
            <a:endParaRPr lang="en-US" altLang="en-US"/>
          </a:p>
        </p:txBody>
      </p:sp>
      <p:sp>
        <p:nvSpPr>
          <p:cNvPr id="20482" name="Rectangle 2">
            <a:extLst>
              <a:ext uri="{FF2B5EF4-FFF2-40B4-BE49-F238E27FC236}">
                <a16:creationId xmlns:a16="http://schemas.microsoft.com/office/drawing/2014/main" id="{67CB8B6E-2A5A-7D4E-B2B0-7FA2B6129B1C}"/>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55FABCC4-2901-D740-8361-3AA06BFC2B8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6225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1CED4-B7CC-854E-9FB6-DDBDBA1F4BDB}" type="slidenum">
              <a:rPr lang="en-US" smtClean="0"/>
              <a:t>22</a:t>
            </a:fld>
            <a:endParaRPr lang="en-US"/>
          </a:p>
        </p:txBody>
      </p:sp>
    </p:spTree>
    <p:extLst>
      <p:ext uri="{BB962C8B-B14F-4D97-AF65-F5344CB8AC3E}">
        <p14:creationId xmlns:p14="http://schemas.microsoft.com/office/powerpoint/2010/main" val="1626069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a:latin typeface="Arial" pitchFamily="34" charset="0"/>
                <a:cs typeface="Arial" pitchFamily="34" charset="0"/>
              </a:defRPr>
            </a:lvl1pPr>
          </a:lstStyle>
          <a:p>
            <a:r>
              <a:rPr lang="en-US"/>
              <a:t>Click to edit Master title style</a:t>
            </a:r>
            <a:endParaRPr lang="en-US" dirty="0"/>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27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DFE37-0C4F-7249-AC1E-2BDB80A3408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8D0319-BC30-3D4E-86C4-37B5477F20F3}"/>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F23E69-6871-554E-AA52-1308F3B1B40C}"/>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26DC9-FD01-634A-9E21-D35CF9BAA6C9}"/>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69DF3B1-3177-6F4D-846C-30E226C8FBE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682AE1-3355-6C43-8BA4-11B8F5CB9FFD}"/>
              </a:ext>
            </a:extLst>
          </p:cNvPr>
          <p:cNvSpPr>
            <a:spLocks noGrp="1"/>
          </p:cNvSpPr>
          <p:nvPr>
            <p:ph type="sldNum" sz="quarter" idx="12"/>
          </p:nvPr>
        </p:nvSpPr>
        <p:spPr>
          <a:xfrm>
            <a:off x="8737600" y="6245225"/>
            <a:ext cx="2844800" cy="476250"/>
          </a:xfrm>
        </p:spPr>
        <p:txBody>
          <a:bodyPr/>
          <a:lstStyle>
            <a:lvl1pPr>
              <a:defRPr/>
            </a:lvl1pPr>
          </a:lstStyle>
          <a:p>
            <a:fld id="{AF7F8EE9-8427-1B4B-9BC7-8586FC5DB7A3}" type="slidenum">
              <a:rPr lang="en-US" altLang="en-US"/>
              <a:pPr/>
              <a:t>‹#›</a:t>
            </a:fld>
            <a:endParaRPr lang="en-US" altLang="en-US"/>
          </a:p>
        </p:txBody>
      </p:sp>
    </p:spTree>
    <p:extLst>
      <p:ext uri="{BB962C8B-B14F-4D97-AF65-F5344CB8AC3E}">
        <p14:creationId xmlns:p14="http://schemas.microsoft.com/office/powerpoint/2010/main" val="125457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5">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6">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7">
              <a:grayscl/>
              <a:extLst>
                <a:ext uri="{BEBA8EAE-BF5A-486C-A8C5-ECC9F3942E4B}">
                  <a14:imgProps xmlns:a14="http://schemas.microsoft.com/office/drawing/2010/main">
                    <a14:imgLayer r:embed="rId18">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14269150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yBRdBrnIlTQ" TargetMode="External"/><Relationship Id="rId5" Type="http://schemas.openxmlformats.org/officeDocument/2006/relationships/hyperlink" Target="https://www.youtube.com/watch?v=GEr3NxsPTOA" TargetMode="Externa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D781-DE95-B248-8C4C-74F44859F14C}"/>
              </a:ext>
            </a:extLst>
          </p:cNvPr>
          <p:cNvSpPr>
            <a:spLocks noGrp="1"/>
          </p:cNvSpPr>
          <p:nvPr>
            <p:ph type="ctrTitle"/>
          </p:nvPr>
        </p:nvSpPr>
        <p:spPr/>
        <p:txBody>
          <a:bodyPr anchor="ctr">
            <a:normAutofit/>
          </a:bodyPr>
          <a:lstStyle/>
          <a:p>
            <a:r>
              <a:rPr lang="en-US" sz="4000" dirty="0">
                <a:latin typeface="+mn-lt"/>
              </a:rPr>
              <a:t>Working without Solvents</a:t>
            </a:r>
          </a:p>
        </p:txBody>
      </p:sp>
      <p:sp>
        <p:nvSpPr>
          <p:cNvPr id="4" name="Subtitle 2">
            <a:extLst>
              <a:ext uri="{FF2B5EF4-FFF2-40B4-BE49-F238E27FC236}">
                <a16:creationId xmlns:a16="http://schemas.microsoft.com/office/drawing/2014/main" id="{0C25CCB8-F77C-3C4D-B4BD-46EF3455EE70}"/>
              </a:ext>
            </a:extLst>
          </p:cNvPr>
          <p:cNvSpPr>
            <a:spLocks noGrp="1"/>
          </p:cNvSpPr>
          <p:nvPr>
            <p:ph type="subTitle" idx="1"/>
          </p:nvPr>
        </p:nvSpPr>
        <p:spPr>
          <a:xfrm>
            <a:off x="4527273" y="4325211"/>
            <a:ext cx="3137452" cy="1655762"/>
          </a:xfrm>
        </p:spPr>
        <p:txBody>
          <a:bodyPr>
            <a:normAutofit/>
          </a:bodyPr>
          <a:lstStyle/>
          <a:p>
            <a:r>
              <a:rPr lang="en-US" sz="2400" dirty="0"/>
              <a:t>Lecture </a:t>
            </a:r>
            <a:r>
              <a:rPr lang="en-US" sz="2400"/>
              <a:t>#17</a:t>
            </a:r>
            <a:endParaRPr lang="en-US" sz="2400" dirty="0"/>
          </a:p>
          <a:p>
            <a:r>
              <a:rPr lang="en-US" sz="2400" dirty="0"/>
              <a:t>Date:</a:t>
            </a:r>
          </a:p>
          <a:p>
            <a:r>
              <a:rPr lang="en-US" sz="2400" dirty="0"/>
              <a:t>Course #</a:t>
            </a:r>
            <a:endParaRPr lang="en-US" sz="2400" dirty="0">
              <a:solidFill>
                <a:srgbClr val="00B050"/>
              </a:solidFill>
            </a:endParaRPr>
          </a:p>
        </p:txBody>
      </p:sp>
    </p:spTree>
    <p:extLst>
      <p:ext uri="{BB962C8B-B14F-4D97-AF65-F5344CB8AC3E}">
        <p14:creationId xmlns:p14="http://schemas.microsoft.com/office/powerpoint/2010/main" val="332657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778CF560-A925-D347-9476-4F66423450BB}"/>
              </a:ext>
            </a:extLst>
          </p:cNvPr>
          <p:cNvSpPr>
            <a:spLocks noGrp="1" noChangeArrowheads="1"/>
          </p:cNvSpPr>
          <p:nvPr>
            <p:ph type="title"/>
          </p:nvPr>
        </p:nvSpPr>
        <p:spPr/>
        <p:txBody>
          <a:bodyPr>
            <a:normAutofit/>
          </a:bodyPr>
          <a:lstStyle/>
          <a:p>
            <a:r>
              <a:rPr lang="en-US" altLang="en-US" sz="4000" dirty="0">
                <a:latin typeface="+mn-lt"/>
              </a:rPr>
              <a:t>Critical points of some common supercritical fluids</a:t>
            </a:r>
          </a:p>
        </p:txBody>
      </p:sp>
      <p:graphicFrame>
        <p:nvGraphicFramePr>
          <p:cNvPr id="123947" name="Group 43">
            <a:extLst>
              <a:ext uri="{FF2B5EF4-FFF2-40B4-BE49-F238E27FC236}">
                <a16:creationId xmlns:a16="http://schemas.microsoft.com/office/drawing/2014/main" id="{D298D8CB-44B9-7546-AEFB-BB573B398DB5}"/>
              </a:ext>
            </a:extLst>
          </p:cNvPr>
          <p:cNvGraphicFramePr>
            <a:graphicFrameLocks noGrp="1"/>
          </p:cNvGraphicFramePr>
          <p:nvPr>
            <p:extLst>
              <p:ext uri="{D42A27DB-BD31-4B8C-83A1-F6EECF244321}">
                <p14:modId xmlns:p14="http://schemas.microsoft.com/office/powerpoint/2010/main" val="4255058292"/>
              </p:ext>
            </p:extLst>
          </p:nvPr>
        </p:nvGraphicFramePr>
        <p:xfrm>
          <a:off x="3048000" y="1818735"/>
          <a:ext cx="6096000" cy="4064000"/>
        </p:xfrm>
        <a:graphic>
          <a:graphicData uri="http://schemas.openxmlformats.org/drawingml/2006/table">
            <a:tbl>
              <a:tblPr/>
              <a:tblGrid>
                <a:gridCol w="2032000">
                  <a:extLst>
                    <a:ext uri="{9D8B030D-6E8A-4147-A177-3AD203B41FA5}">
                      <a16:colId xmlns:a16="http://schemas.microsoft.com/office/drawing/2014/main" val="3565210546"/>
                    </a:ext>
                  </a:extLst>
                </a:gridCol>
                <a:gridCol w="2032000">
                  <a:extLst>
                    <a:ext uri="{9D8B030D-6E8A-4147-A177-3AD203B41FA5}">
                      <a16:colId xmlns:a16="http://schemas.microsoft.com/office/drawing/2014/main" val="3057819996"/>
                    </a:ext>
                  </a:extLst>
                </a:gridCol>
                <a:gridCol w="2032000">
                  <a:extLst>
                    <a:ext uri="{9D8B030D-6E8A-4147-A177-3AD203B41FA5}">
                      <a16:colId xmlns:a16="http://schemas.microsoft.com/office/drawing/2014/main" val="2789994296"/>
                    </a:ext>
                  </a:extLst>
                </a:gridCol>
              </a:tblGrid>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Material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T</a:t>
                      </a:r>
                      <a:r>
                        <a:rPr kumimoji="0" lang="en-US" altLang="en-US" sz="1800" b="1" i="0" u="none" strike="noStrike" cap="none" normalizeH="0" baseline="-25000">
                          <a:ln>
                            <a:noFill/>
                          </a:ln>
                          <a:solidFill>
                            <a:schemeClr val="tx1"/>
                          </a:solidFill>
                          <a:effectLst/>
                          <a:latin typeface="Arial" panose="020B0604020202020204" pitchFamily="34" charset="0"/>
                          <a:cs typeface="Arial" panose="020B0604020202020204" pitchFamily="34" charset="0"/>
                        </a:rPr>
                        <a:t>c</a:t>
                      </a:r>
                      <a:endPar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P</a:t>
                      </a:r>
                      <a:r>
                        <a:rPr kumimoji="0" lang="en-US" altLang="en-US" sz="1800" b="1" i="0" u="none" strike="noStrike" cap="none" normalizeH="0" baseline="-25000">
                          <a:ln>
                            <a:noFill/>
                          </a:ln>
                          <a:solidFill>
                            <a:schemeClr val="tx1"/>
                          </a:solidFill>
                          <a:effectLst/>
                          <a:latin typeface="Arial" panose="020B0604020202020204" pitchFamily="34" charset="0"/>
                          <a:cs typeface="Arial" panose="020B0604020202020204" pitchFamily="34" charset="0"/>
                        </a:rPr>
                        <a:t>c</a:t>
                      </a: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 (bar)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0580715"/>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Ammonia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132.4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113.2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4723229"/>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Carbon dioxide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31.1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73.8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463231"/>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Ethane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32.2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48.7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0656052"/>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Ethene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50.4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8623105"/>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Fluoroform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25.9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48.2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8413727"/>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Propane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96.7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42.5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6696311"/>
                  </a:ext>
                </a:extLst>
              </a:tr>
              <a:tr h="5080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374.2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220.5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459642"/>
                  </a:ext>
                </a:extLst>
              </a:tr>
            </a:tbl>
          </a:graphicData>
        </a:graphic>
      </p:graphicFrame>
    </p:spTree>
    <p:extLst>
      <p:ext uri="{BB962C8B-B14F-4D97-AF65-F5344CB8AC3E}">
        <p14:creationId xmlns:p14="http://schemas.microsoft.com/office/powerpoint/2010/main" val="3367961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Supercritical CO</a:t>
            </a:r>
            <a:r>
              <a:rPr lang="en-US" sz="4000" baseline="-25000" dirty="0">
                <a:latin typeface="+mn-lt"/>
              </a:rPr>
              <a:t>2</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5304370" y="2309892"/>
            <a:ext cx="6005186" cy="3414967"/>
          </a:xfrm>
        </p:spPr>
        <p:txBody>
          <a:bodyPr/>
          <a:lstStyle/>
          <a:p>
            <a:pPr marL="0" indent="0">
              <a:buNone/>
            </a:pPr>
            <a:r>
              <a:rPr lang="en-US" b="1" u="sng" dirty="0"/>
              <a:t>Unique and Attractive Properties</a:t>
            </a:r>
          </a:p>
          <a:p>
            <a:endParaRPr lang="en-US" u="sng" dirty="0"/>
          </a:p>
        </p:txBody>
      </p:sp>
      <p:pic>
        <p:nvPicPr>
          <p:cNvPr id="4" name="Picture 3">
            <a:hlinkClick r:id="rId3"/>
            <a:extLst>
              <a:ext uri="{FF2B5EF4-FFF2-40B4-BE49-F238E27FC236}">
                <a16:creationId xmlns:a16="http://schemas.microsoft.com/office/drawing/2014/main" id="{E9E8809B-C3AD-044B-AA06-85C8D1260004}"/>
              </a:ext>
            </a:extLst>
          </p:cNvPr>
          <p:cNvPicPr>
            <a:picLocks noChangeAspect="1"/>
          </p:cNvPicPr>
          <p:nvPr/>
        </p:nvPicPr>
        <p:blipFill>
          <a:blip r:embed="rId4"/>
          <a:stretch>
            <a:fillRect/>
          </a:stretch>
        </p:blipFill>
        <p:spPr>
          <a:xfrm>
            <a:off x="1220417" y="1750132"/>
            <a:ext cx="3150905" cy="4201206"/>
          </a:xfrm>
          <a:prstGeom prst="rect">
            <a:avLst/>
          </a:prstGeom>
          <a:ln w="38100">
            <a:solidFill>
              <a:schemeClr val="accent4"/>
            </a:solidFill>
          </a:ln>
        </p:spPr>
      </p:pic>
      <p:sp>
        <p:nvSpPr>
          <p:cNvPr id="5" name="Rectangle 4">
            <a:extLst>
              <a:ext uri="{FF2B5EF4-FFF2-40B4-BE49-F238E27FC236}">
                <a16:creationId xmlns:a16="http://schemas.microsoft.com/office/drawing/2014/main" id="{C42CC9CC-80DD-2948-BEEC-53449744A0E7}"/>
              </a:ext>
            </a:extLst>
          </p:cNvPr>
          <p:cNvSpPr/>
          <p:nvPr/>
        </p:nvSpPr>
        <p:spPr>
          <a:xfrm>
            <a:off x="7159232" y="6559764"/>
            <a:ext cx="4016679" cy="246221"/>
          </a:xfrm>
          <a:prstGeom prst="rect">
            <a:avLst/>
          </a:prstGeom>
        </p:spPr>
        <p:txBody>
          <a:bodyPr wrap="squar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/wiki/File:Critical_carbon_dioxide-2.jpg</a:t>
            </a:r>
          </a:p>
        </p:txBody>
      </p:sp>
      <p:sp>
        <p:nvSpPr>
          <p:cNvPr id="6" name="TextBox 5">
            <a:hlinkClick r:id="rId3"/>
            <a:extLst>
              <a:ext uri="{FF2B5EF4-FFF2-40B4-BE49-F238E27FC236}">
                <a16:creationId xmlns:a16="http://schemas.microsoft.com/office/drawing/2014/main" id="{C25C8011-C457-D34D-9398-CFD1637A4724}"/>
              </a:ext>
            </a:extLst>
          </p:cNvPr>
          <p:cNvSpPr txBox="1"/>
          <p:nvPr/>
        </p:nvSpPr>
        <p:spPr>
          <a:xfrm>
            <a:off x="5304369" y="1609909"/>
            <a:ext cx="6545253" cy="707886"/>
          </a:xfrm>
          <a:prstGeom prst="rect">
            <a:avLst/>
          </a:prstGeom>
          <a:noFill/>
        </p:spPr>
        <p:txBody>
          <a:bodyPr wrap="square" rtlCol="0">
            <a:spAutoFit/>
          </a:bodyPr>
          <a:lstStyle/>
          <a:p>
            <a:r>
              <a:rPr lang="en-US" sz="2400" b="1" dirty="0">
                <a:hlinkClick r:id="rId3">
                  <a:extLst>
                    <a:ext uri="{A12FA001-AC4F-418D-AE19-62706E023703}">
                      <ahyp:hlinkClr xmlns:ahyp="http://schemas.microsoft.com/office/drawing/2018/hyperlinkcolor" xmlns="" val="tx"/>
                    </a:ext>
                  </a:extLst>
                </a:hlinkClick>
              </a:rPr>
              <a:t>Watch Videos!</a:t>
            </a:r>
            <a:endParaRPr lang="en-US" sz="2400" b="1" dirty="0"/>
          </a:p>
          <a:p>
            <a:r>
              <a:rPr lang="en-US" sz="1600" b="1" dirty="0">
                <a:hlinkClick r:id="rId5"/>
              </a:rPr>
              <a:t>Supercritical CO</a:t>
            </a:r>
            <a:r>
              <a:rPr lang="en-US" sz="1600" b="1" baseline="-25000" dirty="0">
                <a:hlinkClick r:id="rId5"/>
              </a:rPr>
              <a:t>2</a:t>
            </a:r>
            <a:r>
              <a:rPr lang="en-US" sz="1600" b="1" baseline="-25000" dirty="0"/>
              <a:t>	</a:t>
            </a:r>
            <a:r>
              <a:rPr lang="en-US" sz="1600" dirty="0">
                <a:hlinkClick r:id="rId6"/>
              </a:rPr>
              <a:t>Martin </a:t>
            </a:r>
            <a:r>
              <a:rPr lang="en-US" sz="1600" dirty="0" err="1">
                <a:hlinkClick r:id="rId6"/>
              </a:rPr>
              <a:t>Poliakoff</a:t>
            </a:r>
            <a:r>
              <a:rPr lang="en-US" sz="1600" dirty="0">
                <a:hlinkClick r:id="rId6"/>
              </a:rPr>
              <a:t> demonstrates Supercritical CO</a:t>
            </a:r>
            <a:r>
              <a:rPr lang="en-US" sz="1600" baseline="-25000" dirty="0">
                <a:hlinkClick r:id="rId6"/>
              </a:rPr>
              <a:t>2</a:t>
            </a:r>
            <a:endParaRPr lang="en-US" sz="2400" baseline="-25000" dirty="0"/>
          </a:p>
        </p:txBody>
      </p:sp>
      <p:sp>
        <p:nvSpPr>
          <p:cNvPr id="9" name="TextBox 8">
            <a:extLst>
              <a:ext uri="{FF2B5EF4-FFF2-40B4-BE49-F238E27FC236}">
                <a16:creationId xmlns:a16="http://schemas.microsoft.com/office/drawing/2014/main" id="{4229B97F-5CFF-EF45-83DA-698C60DD5335}"/>
              </a:ext>
            </a:extLst>
          </p:cNvPr>
          <p:cNvSpPr txBox="1"/>
          <p:nvPr/>
        </p:nvSpPr>
        <p:spPr>
          <a:xfrm>
            <a:off x="5348614" y="2711264"/>
            <a:ext cx="5353664"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Effuse through solids like a gas</a:t>
            </a:r>
          </a:p>
          <a:p>
            <a:pPr marL="342900" indent="-342900">
              <a:buFont typeface="Arial" panose="020B0604020202020204" pitchFamily="34" charset="0"/>
              <a:buChar char="•"/>
            </a:pPr>
            <a:r>
              <a:rPr lang="en-US" sz="2400" dirty="0"/>
              <a:t>Small changes in pressure or temperature result in large changes in density, allowing many properties of a supercritical fluid to be "fine-tuned".</a:t>
            </a:r>
          </a:p>
          <a:p>
            <a:pPr marL="342900" indent="-342900">
              <a:buFont typeface="Arial" panose="020B0604020202020204" pitchFamily="34" charset="0"/>
              <a:buChar char="•"/>
            </a:pPr>
            <a:endParaRPr lang="en-US" sz="2400" dirty="0"/>
          </a:p>
        </p:txBody>
      </p:sp>
      <p:sp>
        <p:nvSpPr>
          <p:cNvPr id="10" name="Content Placeholder 2">
            <a:extLst>
              <a:ext uri="{FF2B5EF4-FFF2-40B4-BE49-F238E27FC236}">
                <a16:creationId xmlns:a16="http://schemas.microsoft.com/office/drawing/2014/main" id="{CBE40B99-9BB2-FC49-8CEF-7C435AEEB4A5}"/>
              </a:ext>
            </a:extLst>
          </p:cNvPr>
          <p:cNvSpPr txBox="1">
            <a:spLocks/>
          </p:cNvSpPr>
          <p:nvPr/>
        </p:nvSpPr>
        <p:spPr>
          <a:xfrm>
            <a:off x="5897719" y="4788242"/>
            <a:ext cx="4555203" cy="1520354"/>
          </a:xfrm>
          <a:prstGeom prst="rect">
            <a:avLst/>
          </a:prstGeom>
          <a:noFill/>
          <a:ln w="38100">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 major advantage of supercritical solvents is their ease of removal. Simply decrease the pressure and vent off the gas.</a:t>
            </a:r>
          </a:p>
          <a:p>
            <a:endParaRPr lang="en-US" dirty="0"/>
          </a:p>
        </p:txBody>
      </p:sp>
    </p:spTree>
    <p:extLst>
      <p:ext uri="{BB962C8B-B14F-4D97-AF65-F5344CB8AC3E}">
        <p14:creationId xmlns:p14="http://schemas.microsoft.com/office/powerpoint/2010/main" val="920174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1. Supercritical CO</a:t>
            </a:r>
            <a:r>
              <a:rPr lang="en-US" sz="4000" baseline="-25000" dirty="0">
                <a:latin typeface="+mn-lt"/>
              </a:rPr>
              <a:t>2</a:t>
            </a:r>
          </a:p>
        </p:txBody>
      </p:sp>
      <p:pic>
        <p:nvPicPr>
          <p:cNvPr id="4" name="Picture 3">
            <a:extLst>
              <a:ext uri="{FF2B5EF4-FFF2-40B4-BE49-F238E27FC236}">
                <a16:creationId xmlns:a16="http://schemas.microsoft.com/office/drawing/2014/main" id="{B7E340C2-2674-4243-BE2E-FC43F1B61D69}"/>
              </a:ext>
            </a:extLst>
          </p:cNvPr>
          <p:cNvPicPr>
            <a:picLocks noChangeAspect="1"/>
          </p:cNvPicPr>
          <p:nvPr/>
        </p:nvPicPr>
        <p:blipFill>
          <a:blip r:embed="rId3"/>
          <a:stretch>
            <a:fillRect/>
          </a:stretch>
        </p:blipFill>
        <p:spPr>
          <a:xfrm>
            <a:off x="2111375" y="2286000"/>
            <a:ext cx="1790700" cy="1651000"/>
          </a:xfrm>
          <a:prstGeom prst="rect">
            <a:avLst/>
          </a:prstGeom>
          <a:noFill/>
          <a:ln w="44450">
            <a:solidFill>
              <a:srgbClr val="002060"/>
            </a:solidFill>
          </a:ln>
        </p:spPr>
      </p:pic>
      <p:pic>
        <p:nvPicPr>
          <p:cNvPr id="5" name="Picture 4">
            <a:extLst>
              <a:ext uri="{FF2B5EF4-FFF2-40B4-BE49-F238E27FC236}">
                <a16:creationId xmlns:a16="http://schemas.microsoft.com/office/drawing/2014/main" id="{291D9FFF-727C-EC46-B39D-FCE2A320055C}"/>
              </a:ext>
            </a:extLst>
          </p:cNvPr>
          <p:cNvPicPr>
            <a:picLocks noChangeAspect="1"/>
          </p:cNvPicPr>
          <p:nvPr/>
        </p:nvPicPr>
        <p:blipFill>
          <a:blip r:embed="rId4"/>
          <a:stretch>
            <a:fillRect/>
          </a:stretch>
        </p:blipFill>
        <p:spPr>
          <a:xfrm>
            <a:off x="5194300" y="2286000"/>
            <a:ext cx="1803400" cy="1625600"/>
          </a:xfrm>
          <a:prstGeom prst="rect">
            <a:avLst/>
          </a:prstGeom>
          <a:noFill/>
          <a:ln w="44450">
            <a:solidFill>
              <a:srgbClr val="002060"/>
            </a:solidFill>
          </a:ln>
        </p:spPr>
      </p:pic>
      <p:pic>
        <p:nvPicPr>
          <p:cNvPr id="6" name="Picture 5">
            <a:extLst>
              <a:ext uri="{FF2B5EF4-FFF2-40B4-BE49-F238E27FC236}">
                <a16:creationId xmlns:a16="http://schemas.microsoft.com/office/drawing/2014/main" id="{CFEF742C-03AA-3948-B9C9-44EDB624520B}"/>
              </a:ext>
            </a:extLst>
          </p:cNvPr>
          <p:cNvPicPr>
            <a:picLocks noChangeAspect="1"/>
          </p:cNvPicPr>
          <p:nvPr/>
        </p:nvPicPr>
        <p:blipFill>
          <a:blip r:embed="rId5"/>
          <a:stretch>
            <a:fillRect/>
          </a:stretch>
        </p:blipFill>
        <p:spPr>
          <a:xfrm>
            <a:off x="8289925" y="2298700"/>
            <a:ext cx="1727200" cy="1625600"/>
          </a:xfrm>
          <a:prstGeom prst="rect">
            <a:avLst/>
          </a:prstGeom>
          <a:noFill/>
          <a:ln w="44450">
            <a:solidFill>
              <a:srgbClr val="002060"/>
            </a:solidFill>
          </a:ln>
        </p:spPr>
      </p:pic>
      <p:cxnSp>
        <p:nvCxnSpPr>
          <p:cNvPr id="8" name="Straight Connector 7">
            <a:extLst>
              <a:ext uri="{FF2B5EF4-FFF2-40B4-BE49-F238E27FC236}">
                <a16:creationId xmlns:a16="http://schemas.microsoft.com/office/drawing/2014/main" id="{5754D584-D9C9-CF43-BC75-9578D8388A7B}"/>
              </a:ext>
            </a:extLst>
          </p:cNvPr>
          <p:cNvCxnSpPr/>
          <p:nvPr/>
        </p:nvCxnSpPr>
        <p:spPr>
          <a:xfrm>
            <a:off x="927100" y="4903834"/>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0BBC0E-2397-EB40-B12F-F6DB26E7F40A}"/>
              </a:ext>
            </a:extLst>
          </p:cNvPr>
          <p:cNvSpPr txBox="1"/>
          <p:nvPr/>
        </p:nvSpPr>
        <p:spPr>
          <a:xfrm>
            <a:off x="2332037" y="1891268"/>
            <a:ext cx="1349375" cy="369332"/>
          </a:xfrm>
          <a:prstGeom prst="rect">
            <a:avLst/>
          </a:prstGeom>
          <a:noFill/>
          <a:ln w="38100">
            <a:solidFill>
              <a:schemeClr val="tx1"/>
            </a:solidFill>
          </a:ln>
        </p:spPr>
        <p:txBody>
          <a:bodyPr wrap="square" rtlCol="0">
            <a:spAutoFit/>
          </a:bodyPr>
          <a:lstStyle/>
          <a:p>
            <a:pPr algn="ctr"/>
            <a:r>
              <a:rPr lang="en-US" b="1" dirty="0"/>
              <a:t>Sub-critical</a:t>
            </a:r>
          </a:p>
        </p:txBody>
      </p:sp>
      <p:sp>
        <p:nvSpPr>
          <p:cNvPr id="10" name="TextBox 9">
            <a:extLst>
              <a:ext uri="{FF2B5EF4-FFF2-40B4-BE49-F238E27FC236}">
                <a16:creationId xmlns:a16="http://schemas.microsoft.com/office/drawing/2014/main" id="{F0E213B9-BA09-5547-BFD8-EFF325327A62}"/>
              </a:ext>
            </a:extLst>
          </p:cNvPr>
          <p:cNvSpPr txBox="1"/>
          <p:nvPr/>
        </p:nvSpPr>
        <p:spPr>
          <a:xfrm>
            <a:off x="5053806" y="1891268"/>
            <a:ext cx="2084388" cy="369332"/>
          </a:xfrm>
          <a:prstGeom prst="rect">
            <a:avLst/>
          </a:prstGeom>
          <a:noFill/>
          <a:ln w="38100">
            <a:solidFill>
              <a:schemeClr val="tx1"/>
            </a:solidFill>
          </a:ln>
        </p:spPr>
        <p:txBody>
          <a:bodyPr wrap="square" rtlCol="0">
            <a:spAutoFit/>
          </a:bodyPr>
          <a:lstStyle/>
          <a:p>
            <a:pPr algn="ctr"/>
            <a:r>
              <a:rPr lang="en-US" b="1" dirty="0"/>
              <a:t>Approaching critical</a:t>
            </a:r>
          </a:p>
        </p:txBody>
      </p:sp>
      <p:sp>
        <p:nvSpPr>
          <p:cNvPr id="11" name="TextBox 10">
            <a:extLst>
              <a:ext uri="{FF2B5EF4-FFF2-40B4-BE49-F238E27FC236}">
                <a16:creationId xmlns:a16="http://schemas.microsoft.com/office/drawing/2014/main" id="{C9C37306-04E4-DD4C-B3B8-65137C9EE782}"/>
              </a:ext>
            </a:extLst>
          </p:cNvPr>
          <p:cNvSpPr txBox="1"/>
          <p:nvPr/>
        </p:nvSpPr>
        <p:spPr>
          <a:xfrm>
            <a:off x="8111331" y="1903968"/>
            <a:ext cx="2084388" cy="369332"/>
          </a:xfrm>
          <a:prstGeom prst="rect">
            <a:avLst/>
          </a:prstGeom>
          <a:noFill/>
          <a:ln w="38100">
            <a:solidFill>
              <a:schemeClr val="tx1"/>
            </a:solidFill>
          </a:ln>
        </p:spPr>
        <p:txBody>
          <a:bodyPr wrap="square" rtlCol="0">
            <a:spAutoFit/>
          </a:bodyPr>
          <a:lstStyle/>
          <a:p>
            <a:pPr algn="ctr"/>
            <a:r>
              <a:rPr lang="en-US" b="1" dirty="0"/>
              <a:t>Above critical point</a:t>
            </a:r>
          </a:p>
        </p:txBody>
      </p:sp>
      <p:sp>
        <p:nvSpPr>
          <p:cNvPr id="7" name="TextBox 6">
            <a:extLst>
              <a:ext uri="{FF2B5EF4-FFF2-40B4-BE49-F238E27FC236}">
                <a16:creationId xmlns:a16="http://schemas.microsoft.com/office/drawing/2014/main" id="{F3C4226A-0D96-8B4B-A3EA-E9EB76B2372C}"/>
              </a:ext>
            </a:extLst>
          </p:cNvPr>
          <p:cNvSpPr txBox="1"/>
          <p:nvPr/>
        </p:nvSpPr>
        <p:spPr>
          <a:xfrm>
            <a:off x="435429" y="2423886"/>
            <a:ext cx="1190172" cy="369332"/>
          </a:xfrm>
          <a:prstGeom prst="rect">
            <a:avLst/>
          </a:prstGeom>
          <a:noFill/>
          <a:ln w="28575">
            <a:solidFill>
              <a:schemeClr val="accent5"/>
            </a:solidFill>
          </a:ln>
        </p:spPr>
        <p:txBody>
          <a:bodyPr wrap="square" rtlCol="0">
            <a:spAutoFit/>
          </a:bodyPr>
          <a:lstStyle/>
          <a:p>
            <a:pPr algn="ctr"/>
            <a:r>
              <a:rPr lang="en-US" dirty="0"/>
              <a:t>CO</a:t>
            </a:r>
            <a:r>
              <a:rPr lang="en-US" baseline="-25000" dirty="0"/>
              <a:t>2</a:t>
            </a:r>
            <a:r>
              <a:rPr lang="en-US" dirty="0"/>
              <a:t> Gas</a:t>
            </a:r>
          </a:p>
        </p:txBody>
      </p:sp>
      <p:sp>
        <p:nvSpPr>
          <p:cNvPr id="12" name="TextBox 11">
            <a:extLst>
              <a:ext uri="{FF2B5EF4-FFF2-40B4-BE49-F238E27FC236}">
                <a16:creationId xmlns:a16="http://schemas.microsoft.com/office/drawing/2014/main" id="{72EF54BE-33BC-B842-96E4-421DE8DBFA84}"/>
              </a:ext>
            </a:extLst>
          </p:cNvPr>
          <p:cNvSpPr txBox="1"/>
          <p:nvPr/>
        </p:nvSpPr>
        <p:spPr>
          <a:xfrm>
            <a:off x="435429" y="3347084"/>
            <a:ext cx="1190172" cy="369332"/>
          </a:xfrm>
          <a:prstGeom prst="rect">
            <a:avLst/>
          </a:prstGeom>
          <a:noFill/>
          <a:ln w="28575">
            <a:solidFill>
              <a:schemeClr val="accent5"/>
            </a:solidFill>
          </a:ln>
        </p:spPr>
        <p:txBody>
          <a:bodyPr wrap="square" rtlCol="0">
            <a:spAutoFit/>
          </a:bodyPr>
          <a:lstStyle/>
          <a:p>
            <a:pPr algn="ctr"/>
            <a:r>
              <a:rPr lang="en-US" dirty="0"/>
              <a:t>Liquid CO</a:t>
            </a:r>
            <a:r>
              <a:rPr lang="en-US" baseline="-25000" dirty="0"/>
              <a:t>2</a:t>
            </a:r>
          </a:p>
        </p:txBody>
      </p:sp>
      <p:cxnSp>
        <p:nvCxnSpPr>
          <p:cNvPr id="14" name="Straight Arrow Connector 13">
            <a:extLst>
              <a:ext uri="{FF2B5EF4-FFF2-40B4-BE49-F238E27FC236}">
                <a16:creationId xmlns:a16="http://schemas.microsoft.com/office/drawing/2014/main" id="{BF1052B9-5278-244F-9C6A-E80BD4D280B0}"/>
              </a:ext>
            </a:extLst>
          </p:cNvPr>
          <p:cNvCxnSpPr>
            <a:stCxn id="7" idx="3"/>
          </p:cNvCxnSpPr>
          <p:nvPr/>
        </p:nvCxnSpPr>
        <p:spPr>
          <a:xfrm>
            <a:off x="1625601" y="2608552"/>
            <a:ext cx="1262742" cy="184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5900D8-161A-464D-804B-C4ED52084B7F}"/>
              </a:ext>
            </a:extLst>
          </p:cNvPr>
          <p:cNvCxnSpPr>
            <a:stCxn id="12" idx="3"/>
          </p:cNvCxnSpPr>
          <p:nvPr/>
        </p:nvCxnSpPr>
        <p:spPr>
          <a:xfrm flipV="1">
            <a:off x="1625601" y="3448018"/>
            <a:ext cx="1381123" cy="837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71CE479-6016-904D-B663-D135F51526DF}"/>
              </a:ext>
            </a:extLst>
          </p:cNvPr>
          <p:cNvSpPr txBox="1"/>
          <p:nvPr/>
        </p:nvSpPr>
        <p:spPr>
          <a:xfrm>
            <a:off x="8137525" y="4022026"/>
            <a:ext cx="2032000" cy="646331"/>
          </a:xfrm>
          <a:prstGeom prst="rect">
            <a:avLst/>
          </a:prstGeom>
          <a:noFill/>
        </p:spPr>
        <p:txBody>
          <a:bodyPr wrap="square" rtlCol="0">
            <a:spAutoFit/>
          </a:bodyPr>
          <a:lstStyle/>
          <a:p>
            <a:pPr algn="ctr"/>
            <a:r>
              <a:rPr lang="en-US" dirty="0"/>
              <a:t>Fully homogeneous supercritical CO</a:t>
            </a:r>
            <a:r>
              <a:rPr lang="en-US" baseline="-25000" dirty="0"/>
              <a:t>2</a:t>
            </a:r>
          </a:p>
        </p:txBody>
      </p:sp>
      <p:graphicFrame>
        <p:nvGraphicFramePr>
          <p:cNvPr id="18" name="Table 17">
            <a:extLst>
              <a:ext uri="{FF2B5EF4-FFF2-40B4-BE49-F238E27FC236}">
                <a16:creationId xmlns:a16="http://schemas.microsoft.com/office/drawing/2014/main" id="{EF7A83B7-D692-3748-8C85-0C54AEDE8A3C}"/>
              </a:ext>
            </a:extLst>
          </p:cNvPr>
          <p:cNvGraphicFramePr>
            <a:graphicFrameLocks noGrp="1"/>
          </p:cNvGraphicFramePr>
          <p:nvPr>
            <p:extLst>
              <p:ext uri="{D42A27DB-BD31-4B8C-83A1-F6EECF244321}">
                <p14:modId xmlns:p14="http://schemas.microsoft.com/office/powerpoint/2010/main" val="1034721"/>
              </p:ext>
            </p:extLst>
          </p:nvPr>
        </p:nvGraphicFramePr>
        <p:xfrm>
          <a:off x="1030515" y="5124418"/>
          <a:ext cx="9378746" cy="1072793"/>
        </p:xfrm>
        <a:graphic>
          <a:graphicData uri="http://schemas.openxmlformats.org/drawingml/2006/table">
            <a:tbl>
              <a:tblPr>
                <a:tableStyleId>{2D5ABB26-0587-4C30-8999-92F81FD0307C}</a:tableStyleId>
              </a:tblPr>
              <a:tblGrid>
                <a:gridCol w="1074766">
                  <a:extLst>
                    <a:ext uri="{9D8B030D-6E8A-4147-A177-3AD203B41FA5}">
                      <a16:colId xmlns:a16="http://schemas.microsoft.com/office/drawing/2014/main" val="4196950837"/>
                    </a:ext>
                  </a:extLst>
                </a:gridCol>
                <a:gridCol w="1074766">
                  <a:extLst>
                    <a:ext uri="{9D8B030D-6E8A-4147-A177-3AD203B41FA5}">
                      <a16:colId xmlns:a16="http://schemas.microsoft.com/office/drawing/2014/main" val="199926702"/>
                    </a:ext>
                  </a:extLst>
                </a:gridCol>
                <a:gridCol w="1074766">
                  <a:extLst>
                    <a:ext uri="{9D8B030D-6E8A-4147-A177-3AD203B41FA5}">
                      <a16:colId xmlns:a16="http://schemas.microsoft.com/office/drawing/2014/main" val="4117354076"/>
                    </a:ext>
                  </a:extLst>
                </a:gridCol>
                <a:gridCol w="1074766">
                  <a:extLst>
                    <a:ext uri="{9D8B030D-6E8A-4147-A177-3AD203B41FA5}">
                      <a16:colId xmlns:a16="http://schemas.microsoft.com/office/drawing/2014/main" val="1250677942"/>
                    </a:ext>
                  </a:extLst>
                </a:gridCol>
                <a:gridCol w="1074766">
                  <a:extLst>
                    <a:ext uri="{9D8B030D-6E8A-4147-A177-3AD203B41FA5}">
                      <a16:colId xmlns:a16="http://schemas.microsoft.com/office/drawing/2014/main" val="3809224321"/>
                    </a:ext>
                  </a:extLst>
                </a:gridCol>
                <a:gridCol w="1074766">
                  <a:extLst>
                    <a:ext uri="{9D8B030D-6E8A-4147-A177-3AD203B41FA5}">
                      <a16:colId xmlns:a16="http://schemas.microsoft.com/office/drawing/2014/main" val="2316724850"/>
                    </a:ext>
                  </a:extLst>
                </a:gridCol>
                <a:gridCol w="1074766">
                  <a:extLst>
                    <a:ext uri="{9D8B030D-6E8A-4147-A177-3AD203B41FA5}">
                      <a16:colId xmlns:a16="http://schemas.microsoft.com/office/drawing/2014/main" val="1859475646"/>
                    </a:ext>
                  </a:extLst>
                </a:gridCol>
                <a:gridCol w="1855384">
                  <a:extLst>
                    <a:ext uri="{9D8B030D-6E8A-4147-A177-3AD203B41FA5}">
                      <a16:colId xmlns:a16="http://schemas.microsoft.com/office/drawing/2014/main" val="4098472607"/>
                    </a:ext>
                  </a:extLst>
                </a:gridCol>
              </a:tblGrid>
              <a:tr h="429117">
                <a:tc>
                  <a:txBody>
                    <a:bodyPr/>
                    <a:lstStyle/>
                    <a:p>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H</a:t>
                      </a:r>
                      <a:r>
                        <a:rPr lang="en-US" sz="1800" b="1" baseline="-25000" dirty="0">
                          <a:effectLst/>
                        </a:rPr>
                        <a:t>2</a:t>
                      </a:r>
                      <a:r>
                        <a:rPr lang="en-US" sz="1800" b="1" dirty="0">
                          <a:effectLst/>
                        </a:rPr>
                        <a:t>O</a:t>
                      </a:r>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effectLst/>
                          <a:latin typeface="+mn-lt"/>
                        </a:rPr>
                        <a:t>CO</a:t>
                      </a:r>
                      <a:r>
                        <a:rPr lang="en-US" sz="1800" b="1" baseline="-25000" dirty="0">
                          <a:effectLst/>
                          <a:latin typeface="+mn-lt"/>
                        </a:rPr>
                        <a:t>2</a:t>
                      </a: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NH</a:t>
                      </a:r>
                      <a:r>
                        <a:rPr lang="en-US" sz="1800" b="1" baseline="-25000" dirty="0">
                          <a:effectLst/>
                        </a:rPr>
                        <a:t>3</a:t>
                      </a:r>
                      <a:endParaRPr lang="en-US" sz="1800" b="1" baseline="-25000"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C</a:t>
                      </a:r>
                      <a:r>
                        <a:rPr lang="en-US" sz="1800" b="1" baseline="-25000" dirty="0">
                          <a:effectLst/>
                        </a:rPr>
                        <a:t>2</a:t>
                      </a:r>
                      <a:r>
                        <a:rPr lang="en-US" sz="1800" b="1" dirty="0">
                          <a:effectLst/>
                        </a:rPr>
                        <a:t>H</a:t>
                      </a:r>
                      <a:r>
                        <a:rPr lang="en-US" sz="1800" b="1" baseline="-25000" dirty="0">
                          <a:effectLst/>
                        </a:rPr>
                        <a:t>4</a:t>
                      </a:r>
                      <a:endParaRPr lang="en-US" sz="1800" b="1" baseline="-25000"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C</a:t>
                      </a:r>
                      <a:r>
                        <a:rPr lang="en-US" sz="1800" b="1" baseline="-25000" dirty="0">
                          <a:effectLst/>
                        </a:rPr>
                        <a:t>2</a:t>
                      </a:r>
                      <a:r>
                        <a:rPr lang="en-US" sz="1800" b="1" dirty="0">
                          <a:effectLst/>
                        </a:rPr>
                        <a:t>H</a:t>
                      </a:r>
                      <a:r>
                        <a:rPr lang="en-US" sz="1800" b="1" baseline="-25000" dirty="0">
                          <a:effectLst/>
                        </a:rPr>
                        <a:t>6</a:t>
                      </a:r>
                      <a:endParaRPr lang="en-US" sz="1800" b="1" baseline="-25000"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C</a:t>
                      </a:r>
                      <a:r>
                        <a:rPr lang="en-US" sz="1800" b="1" baseline="-25000" dirty="0">
                          <a:effectLst/>
                        </a:rPr>
                        <a:t>3</a:t>
                      </a:r>
                      <a:r>
                        <a:rPr lang="en-US" sz="1800" b="1" dirty="0">
                          <a:effectLst/>
                        </a:rPr>
                        <a:t>H</a:t>
                      </a:r>
                      <a:r>
                        <a:rPr lang="en-US" sz="1800" b="1" baseline="-25000" dirty="0">
                          <a:effectLst/>
                        </a:rPr>
                        <a:t>8</a:t>
                      </a:r>
                      <a:endParaRPr lang="en-US" sz="1800" b="1" baseline="-25000"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CHF</a:t>
                      </a:r>
                      <a:r>
                        <a:rPr lang="en-US" sz="1800" b="1" baseline="-25000" dirty="0">
                          <a:effectLst/>
                        </a:rPr>
                        <a:t>3</a:t>
                      </a:r>
                      <a:endParaRPr lang="en-US" sz="1800" b="1" baseline="-25000" dirty="0">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5306480"/>
                  </a:ext>
                </a:extLst>
              </a:tr>
              <a:tr h="321838">
                <a:tc>
                  <a:txBody>
                    <a:bodyPr/>
                    <a:lstStyle/>
                    <a:p>
                      <a:r>
                        <a:rPr lang="en-US" sz="1800" b="1">
                          <a:effectLst/>
                        </a:rPr>
                        <a:t>Tc / °C</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374.2</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31.1</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effectLst/>
                        </a:rPr>
                        <a:t>132.4</a:t>
                      </a:r>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9.2</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32.2</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effectLst/>
                        </a:rPr>
                        <a:t>96.7</a:t>
                      </a:r>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effectLst/>
                        </a:rPr>
                        <a:t>25.9</a:t>
                      </a:r>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5585418"/>
                  </a:ext>
                </a:extLst>
              </a:tr>
              <a:tr h="321838">
                <a:tc>
                  <a:txBody>
                    <a:bodyPr/>
                    <a:lstStyle/>
                    <a:p>
                      <a:r>
                        <a:rPr lang="en-US" sz="1800" b="1">
                          <a:effectLst/>
                        </a:rPr>
                        <a:t>Pc/ bar</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220.5</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73.8</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113.2</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50.4</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48.7</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effectLst/>
                        </a:rPr>
                        <a:t>42.5</a:t>
                      </a:r>
                      <a:endParaRPr lang="en-US" sz="1800" b="1">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effectLst/>
                        </a:rPr>
                        <a:t>48.2</a:t>
                      </a:r>
                      <a:endParaRPr lang="en-US" sz="1800" b="1" dirty="0">
                        <a:effectLst/>
                        <a:latin typeface="Arial" panose="020B0604020202020204" pitchFamily="34" charset="0"/>
                      </a:endParaRPr>
                    </a:p>
                  </a:txBody>
                  <a:tcPr marL="47625" marR="476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469115"/>
                  </a:ext>
                </a:extLst>
              </a:tr>
            </a:tbl>
          </a:graphicData>
        </a:graphic>
      </p:graphicFrame>
      <p:sp>
        <p:nvSpPr>
          <p:cNvPr id="3" name="Rectangle 2">
            <a:extLst>
              <a:ext uri="{FF2B5EF4-FFF2-40B4-BE49-F238E27FC236}">
                <a16:creationId xmlns:a16="http://schemas.microsoft.com/office/drawing/2014/main" id="{09230082-E2BB-634E-A72D-38613A5FE91E}"/>
              </a:ext>
            </a:extLst>
          </p:cNvPr>
          <p:cNvSpPr/>
          <p:nvPr/>
        </p:nvSpPr>
        <p:spPr>
          <a:xfrm>
            <a:off x="3126658" y="4948804"/>
            <a:ext cx="1150375" cy="1423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86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Supercritical CO</a:t>
            </a:r>
            <a:r>
              <a:rPr lang="en-US" sz="4000" baseline="-25000" dirty="0">
                <a:latin typeface="+mn-lt"/>
              </a:rPr>
              <a:t>2</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1696065" y="2357679"/>
            <a:ext cx="3733800" cy="3308565"/>
          </a:xfrm>
        </p:spPr>
        <p:txBody>
          <a:bodyPr>
            <a:normAutofit/>
          </a:bodyPr>
          <a:lstStyle/>
          <a:p>
            <a:r>
              <a:rPr lang="en-US" sz="2400" dirty="0"/>
              <a:t>Non-flammable</a:t>
            </a:r>
          </a:p>
          <a:p>
            <a:r>
              <a:rPr lang="en-US" sz="2400" dirty="0"/>
              <a:t>Low viscosity</a:t>
            </a:r>
          </a:p>
          <a:p>
            <a:r>
              <a:rPr lang="en-US" sz="2400" dirty="0"/>
              <a:t>Good solvent for gases</a:t>
            </a:r>
          </a:p>
          <a:p>
            <a:r>
              <a:rPr lang="en-US" sz="2400" dirty="0"/>
              <a:t>Readily removed</a:t>
            </a:r>
          </a:p>
          <a:p>
            <a:r>
              <a:rPr lang="en-US" sz="2400" dirty="0"/>
              <a:t>Non-toxic</a:t>
            </a:r>
          </a:p>
          <a:p>
            <a:r>
              <a:rPr lang="en-US" sz="2400" dirty="0"/>
              <a:t>Cheap</a:t>
            </a:r>
          </a:p>
          <a:p>
            <a:pPr marL="0" indent="0">
              <a:buNone/>
            </a:pPr>
            <a:endParaRPr lang="en-US" sz="2400" dirty="0"/>
          </a:p>
        </p:txBody>
      </p:sp>
      <p:sp>
        <p:nvSpPr>
          <p:cNvPr id="4" name="Content Placeholder 2">
            <a:extLst>
              <a:ext uri="{FF2B5EF4-FFF2-40B4-BE49-F238E27FC236}">
                <a16:creationId xmlns:a16="http://schemas.microsoft.com/office/drawing/2014/main" id="{DB89267D-A711-7E45-8984-677D6644D469}"/>
              </a:ext>
            </a:extLst>
          </p:cNvPr>
          <p:cNvSpPr txBox="1">
            <a:spLocks/>
          </p:cNvSpPr>
          <p:nvPr/>
        </p:nvSpPr>
        <p:spPr>
          <a:xfrm>
            <a:off x="5791200" y="2357679"/>
            <a:ext cx="5562600" cy="3414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Relatively poor solvent</a:t>
            </a:r>
          </a:p>
          <a:p>
            <a:r>
              <a:rPr lang="en-US" sz="2400" dirty="0"/>
              <a:t>Requires high pressure equipment to create supercritical CO</a:t>
            </a:r>
            <a:r>
              <a:rPr lang="en-US" sz="2400" baseline="-25000" dirty="0"/>
              <a:t>2</a:t>
            </a:r>
          </a:p>
          <a:p>
            <a:pPr lvl="1"/>
            <a:r>
              <a:rPr lang="en-US" dirty="0"/>
              <a:t>Often times more expensive</a:t>
            </a:r>
          </a:p>
          <a:p>
            <a:pPr lvl="1"/>
            <a:r>
              <a:rPr lang="en-US" dirty="0"/>
              <a:t>Potentially dangerous</a:t>
            </a:r>
          </a:p>
          <a:p>
            <a:pPr lvl="1"/>
            <a:r>
              <a:rPr lang="en-US" dirty="0"/>
              <a:t>More maintenance involved</a:t>
            </a:r>
          </a:p>
          <a:p>
            <a:r>
              <a:rPr lang="en-US" sz="2400" dirty="0"/>
              <a:t>More expertise required</a:t>
            </a:r>
          </a:p>
        </p:txBody>
      </p:sp>
      <p:cxnSp>
        <p:nvCxnSpPr>
          <p:cNvPr id="5" name="Straight Connector 4">
            <a:extLst>
              <a:ext uri="{FF2B5EF4-FFF2-40B4-BE49-F238E27FC236}">
                <a16:creationId xmlns:a16="http://schemas.microsoft.com/office/drawing/2014/main" id="{F1A856B5-820A-D24A-B462-053698C65721}"/>
              </a:ext>
            </a:extLst>
          </p:cNvPr>
          <p:cNvCxnSpPr/>
          <p:nvPr/>
        </p:nvCxnSpPr>
        <p:spPr>
          <a:xfrm>
            <a:off x="1696065" y="2300745"/>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78FC66-302E-6844-BB9C-64CB430A04F6}"/>
              </a:ext>
            </a:extLst>
          </p:cNvPr>
          <p:cNvCxnSpPr>
            <a:cxnSpLocks/>
          </p:cNvCxnSpPr>
          <p:nvPr/>
        </p:nvCxnSpPr>
        <p:spPr>
          <a:xfrm>
            <a:off x="5572842" y="1799299"/>
            <a:ext cx="0" cy="370184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526C18F-7FE3-6449-A7E3-7FC8035E7A32}"/>
              </a:ext>
            </a:extLst>
          </p:cNvPr>
          <p:cNvSpPr txBox="1"/>
          <p:nvPr/>
        </p:nvSpPr>
        <p:spPr>
          <a:xfrm>
            <a:off x="2502763" y="1672336"/>
            <a:ext cx="1628074" cy="461665"/>
          </a:xfrm>
          <a:prstGeom prst="rect">
            <a:avLst/>
          </a:prstGeom>
          <a:noFill/>
        </p:spPr>
        <p:txBody>
          <a:bodyPr wrap="none" rtlCol="0">
            <a:spAutoFit/>
          </a:bodyPr>
          <a:lstStyle/>
          <a:p>
            <a:r>
              <a:rPr lang="en-US" sz="2400" dirty="0"/>
              <a:t>Advantages</a:t>
            </a:r>
          </a:p>
        </p:txBody>
      </p:sp>
      <p:sp>
        <p:nvSpPr>
          <p:cNvPr id="8" name="TextBox 7">
            <a:extLst>
              <a:ext uri="{FF2B5EF4-FFF2-40B4-BE49-F238E27FC236}">
                <a16:creationId xmlns:a16="http://schemas.microsoft.com/office/drawing/2014/main" id="{25BEDFE4-7785-8B45-A881-D0883B12E76E}"/>
              </a:ext>
            </a:extLst>
          </p:cNvPr>
          <p:cNvSpPr txBox="1"/>
          <p:nvPr/>
        </p:nvSpPr>
        <p:spPr>
          <a:xfrm>
            <a:off x="7027583" y="1672336"/>
            <a:ext cx="1977529" cy="461665"/>
          </a:xfrm>
          <a:prstGeom prst="rect">
            <a:avLst/>
          </a:prstGeom>
          <a:noFill/>
        </p:spPr>
        <p:txBody>
          <a:bodyPr wrap="none" rtlCol="0">
            <a:spAutoFit/>
          </a:bodyPr>
          <a:lstStyle/>
          <a:p>
            <a:r>
              <a:rPr lang="en-US" sz="2400" dirty="0"/>
              <a:t>Disadvantages</a:t>
            </a:r>
          </a:p>
        </p:txBody>
      </p:sp>
    </p:spTree>
    <p:extLst>
      <p:ext uri="{BB962C8B-B14F-4D97-AF65-F5344CB8AC3E}">
        <p14:creationId xmlns:p14="http://schemas.microsoft.com/office/powerpoint/2010/main" val="299404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Supercritical CO</a:t>
            </a:r>
            <a:r>
              <a:rPr lang="en-US" sz="4000" baseline="-25000" dirty="0">
                <a:latin typeface="+mn-lt"/>
              </a:rPr>
              <a:t>2</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5956300" cy="4201206"/>
          </a:xfrm>
        </p:spPr>
        <p:txBody>
          <a:bodyPr>
            <a:normAutofit/>
          </a:bodyPr>
          <a:lstStyle/>
          <a:p>
            <a:pPr marL="0" indent="0">
              <a:buNone/>
            </a:pPr>
            <a:r>
              <a:rPr lang="en-US" u="sng" dirty="0"/>
              <a:t>Supercritical CO</a:t>
            </a:r>
            <a:r>
              <a:rPr lang="en-US" u="sng" baseline="-25000" dirty="0"/>
              <a:t>2</a:t>
            </a:r>
            <a:r>
              <a:rPr lang="en-US" u="sng" dirty="0"/>
              <a:t> in action today</a:t>
            </a:r>
            <a:endParaRPr lang="en-US" u="sng" baseline="-25000" dirty="0"/>
          </a:p>
          <a:p>
            <a:r>
              <a:rPr lang="en-US" sz="2400" dirty="0"/>
              <a:t>Decaffeination of Coffee (and other seed oil extractions in food sector)</a:t>
            </a:r>
          </a:p>
          <a:p>
            <a:r>
              <a:rPr lang="en-US" sz="2400" dirty="0"/>
              <a:t>Biomass gasification</a:t>
            </a:r>
            <a:r>
              <a:rPr lang="en-US" sz="2400" dirty="0">
                <a:sym typeface="Wingdings" pitchFamily="2" charset="2"/>
              </a:rPr>
              <a:t> biofuels</a:t>
            </a:r>
          </a:p>
          <a:p>
            <a:r>
              <a:rPr lang="en-US" sz="2400" dirty="0">
                <a:sym typeface="Wingdings" pitchFamily="2" charset="2"/>
              </a:rPr>
              <a:t>Dry-cleaning</a:t>
            </a:r>
          </a:p>
          <a:p>
            <a:r>
              <a:rPr lang="en-US" sz="2400" dirty="0">
                <a:sym typeface="Wingdings" pitchFamily="2" charset="2"/>
              </a:rPr>
              <a:t>Refrigeration (benign refrigerants)</a:t>
            </a:r>
          </a:p>
          <a:p>
            <a:r>
              <a:rPr lang="en-US" sz="2400" dirty="0">
                <a:sym typeface="Wingdings" pitchFamily="2" charset="2"/>
              </a:rPr>
              <a:t>Analytical separations and chromatography</a:t>
            </a:r>
          </a:p>
          <a:p>
            <a:r>
              <a:rPr lang="en-US" sz="2400" dirty="0">
                <a:sym typeface="Wingdings" pitchFamily="2" charset="2"/>
              </a:rPr>
              <a:t>Polymer foaming</a:t>
            </a:r>
          </a:p>
          <a:p>
            <a:r>
              <a:rPr lang="en-US" sz="2400" dirty="0">
                <a:sym typeface="Wingdings" pitchFamily="2" charset="2"/>
              </a:rPr>
              <a:t>Chemical Reactions</a:t>
            </a:r>
          </a:p>
          <a:p>
            <a:endParaRPr lang="en-US" dirty="0">
              <a:sym typeface="Wingdings" pitchFamily="2" charset="2"/>
            </a:endParaRPr>
          </a:p>
          <a:p>
            <a:endParaRPr lang="en-US" dirty="0">
              <a:sym typeface="Wingdings" pitchFamily="2" charset="2"/>
            </a:endParaRPr>
          </a:p>
          <a:p>
            <a:endParaRPr lang="en-US" dirty="0"/>
          </a:p>
        </p:txBody>
      </p:sp>
      <p:pic>
        <p:nvPicPr>
          <p:cNvPr id="6" name="Picture 5">
            <a:extLst>
              <a:ext uri="{FF2B5EF4-FFF2-40B4-BE49-F238E27FC236}">
                <a16:creationId xmlns:a16="http://schemas.microsoft.com/office/drawing/2014/main" id="{5BC38EBD-C18B-C744-B41E-68596C887CE5}"/>
              </a:ext>
            </a:extLst>
          </p:cNvPr>
          <p:cNvPicPr>
            <a:picLocks noChangeAspect="1"/>
          </p:cNvPicPr>
          <p:nvPr/>
        </p:nvPicPr>
        <p:blipFill>
          <a:blip r:embed="rId3"/>
          <a:stretch>
            <a:fillRect/>
          </a:stretch>
        </p:blipFill>
        <p:spPr>
          <a:xfrm>
            <a:off x="6601505" y="2208832"/>
            <a:ext cx="5486042" cy="2997367"/>
          </a:xfrm>
          <a:prstGeom prst="rect">
            <a:avLst/>
          </a:prstGeom>
        </p:spPr>
      </p:pic>
    </p:spTree>
    <p:extLst>
      <p:ext uri="{BB962C8B-B14F-4D97-AF65-F5344CB8AC3E}">
        <p14:creationId xmlns:p14="http://schemas.microsoft.com/office/powerpoint/2010/main" val="27176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Example: Solvair-scCO</a:t>
            </a:r>
            <a:r>
              <a:rPr lang="en-US" sz="4000" baseline="-25000" dirty="0">
                <a:latin typeface="+mn-lt"/>
              </a:rPr>
              <a:t>2</a:t>
            </a:r>
            <a:r>
              <a:rPr lang="en-US" sz="4000" dirty="0">
                <a:latin typeface="+mn-lt"/>
              </a:rPr>
              <a:t> Dry-cleaning</a:t>
            </a:r>
            <a:endParaRPr lang="en-US" sz="4000" baseline="-25000" dirty="0">
              <a:latin typeface="+mn-lt"/>
            </a:endParaRPr>
          </a:p>
        </p:txBody>
      </p:sp>
      <p:pic>
        <p:nvPicPr>
          <p:cNvPr id="6" name="Picture 5">
            <a:extLst>
              <a:ext uri="{FF2B5EF4-FFF2-40B4-BE49-F238E27FC236}">
                <a16:creationId xmlns:a16="http://schemas.microsoft.com/office/drawing/2014/main" id="{583AA11D-B70B-7541-90AC-2F757BA8462F}"/>
              </a:ext>
            </a:extLst>
          </p:cNvPr>
          <p:cNvPicPr>
            <a:picLocks noChangeAspect="1"/>
          </p:cNvPicPr>
          <p:nvPr/>
        </p:nvPicPr>
        <p:blipFill>
          <a:blip r:embed="rId3"/>
          <a:stretch>
            <a:fillRect/>
          </a:stretch>
        </p:blipFill>
        <p:spPr>
          <a:xfrm>
            <a:off x="1236936" y="2122782"/>
            <a:ext cx="9718127" cy="3048824"/>
          </a:xfrm>
          <a:prstGeom prst="rect">
            <a:avLst/>
          </a:prstGeom>
        </p:spPr>
      </p:pic>
      <p:sp>
        <p:nvSpPr>
          <p:cNvPr id="7" name="Rectangle 6">
            <a:extLst>
              <a:ext uri="{FF2B5EF4-FFF2-40B4-BE49-F238E27FC236}">
                <a16:creationId xmlns:a16="http://schemas.microsoft.com/office/drawing/2014/main" id="{4BD0E906-221A-B743-B332-DA6355E2BE32}"/>
              </a:ext>
            </a:extLst>
          </p:cNvPr>
          <p:cNvSpPr/>
          <p:nvPr/>
        </p:nvSpPr>
        <p:spPr>
          <a:xfrm>
            <a:off x="8778440" y="6482834"/>
            <a:ext cx="3412344" cy="276999"/>
          </a:xfrm>
          <a:prstGeom prst="rect">
            <a:avLst/>
          </a:prstGeom>
        </p:spPr>
        <p:txBody>
          <a:bodyPr wrap="none">
            <a:spAutoFit/>
          </a:bodyPr>
          <a:lstStyle/>
          <a:p>
            <a:r>
              <a:rPr lang="en-US" sz="1200" dirty="0">
                <a:solidFill>
                  <a:schemeClr val="bg1">
                    <a:lumMod val="75000"/>
                  </a:schemeClr>
                </a:solidFill>
              </a:rPr>
              <a:t>Image: http://</a:t>
            </a:r>
            <a:r>
              <a:rPr lang="en-US" sz="1200" dirty="0" err="1">
                <a:solidFill>
                  <a:schemeClr val="bg1">
                    <a:lumMod val="75000"/>
                  </a:schemeClr>
                </a:solidFill>
              </a:rPr>
              <a:t>solvaircleaning.com</a:t>
            </a:r>
            <a:r>
              <a:rPr lang="en-US" sz="1200" dirty="0">
                <a:solidFill>
                  <a:schemeClr val="bg1">
                    <a:lumMod val="75000"/>
                  </a:schemeClr>
                </a:solidFill>
              </a:rPr>
              <a:t>/</a:t>
            </a:r>
            <a:r>
              <a:rPr lang="en-US" sz="1200" dirty="0" err="1">
                <a:solidFill>
                  <a:schemeClr val="bg1">
                    <a:lumMod val="75000"/>
                  </a:schemeClr>
                </a:solidFill>
              </a:rPr>
              <a:t>howitworks.html</a:t>
            </a:r>
            <a:endParaRPr lang="en-US" sz="1200" dirty="0">
              <a:solidFill>
                <a:schemeClr val="bg1">
                  <a:lumMod val="75000"/>
                </a:schemeClr>
              </a:solidFill>
            </a:endParaRPr>
          </a:p>
        </p:txBody>
      </p:sp>
    </p:spTree>
    <p:extLst>
      <p:ext uri="{BB962C8B-B14F-4D97-AF65-F5344CB8AC3E}">
        <p14:creationId xmlns:p14="http://schemas.microsoft.com/office/powerpoint/2010/main" val="50873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Chemical Reactions using scCO</a:t>
            </a:r>
            <a:r>
              <a:rPr lang="en-US" sz="4000" baseline="-25000" dirty="0">
                <a:latin typeface="+mn-lt"/>
              </a:rPr>
              <a:t>2</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10515600" cy="1158168"/>
          </a:xfrm>
        </p:spPr>
        <p:txBody>
          <a:bodyPr/>
          <a:lstStyle/>
          <a:p>
            <a:pPr marL="0" indent="0">
              <a:buNone/>
            </a:pPr>
            <a:r>
              <a:rPr lang="en-US" dirty="0"/>
              <a:t>Since H</a:t>
            </a:r>
            <a:r>
              <a:rPr lang="en-US" baseline="-25000" dirty="0"/>
              <a:t>2</a:t>
            </a:r>
            <a:r>
              <a:rPr lang="en-US" dirty="0"/>
              <a:t> is very miscible in supercritical CO</a:t>
            </a:r>
            <a:r>
              <a:rPr lang="en-US" baseline="-25000" dirty="0"/>
              <a:t>2</a:t>
            </a:r>
            <a:r>
              <a:rPr lang="en-US" dirty="0"/>
              <a:t>, it’s been found to be highly effective in hydrogenation reactions.</a:t>
            </a:r>
            <a:endParaRPr lang="en-US" baseline="-25000" dirty="0"/>
          </a:p>
        </p:txBody>
      </p:sp>
      <p:pic>
        <p:nvPicPr>
          <p:cNvPr id="4" name="Picture 3">
            <a:extLst>
              <a:ext uri="{FF2B5EF4-FFF2-40B4-BE49-F238E27FC236}">
                <a16:creationId xmlns:a16="http://schemas.microsoft.com/office/drawing/2014/main" id="{9C0923A2-37AD-B042-AE8D-831AD4D28513}"/>
              </a:ext>
            </a:extLst>
          </p:cNvPr>
          <p:cNvPicPr>
            <a:picLocks noChangeAspect="1"/>
          </p:cNvPicPr>
          <p:nvPr/>
        </p:nvPicPr>
        <p:blipFill>
          <a:blip r:embed="rId2"/>
          <a:stretch>
            <a:fillRect/>
          </a:stretch>
        </p:blipFill>
        <p:spPr>
          <a:xfrm>
            <a:off x="2654300" y="2997200"/>
            <a:ext cx="6883400" cy="1181100"/>
          </a:xfrm>
          <a:prstGeom prst="rect">
            <a:avLst/>
          </a:prstGeom>
        </p:spPr>
      </p:pic>
      <p:sp>
        <p:nvSpPr>
          <p:cNvPr id="5" name="TextBox 4">
            <a:extLst>
              <a:ext uri="{FF2B5EF4-FFF2-40B4-BE49-F238E27FC236}">
                <a16:creationId xmlns:a16="http://schemas.microsoft.com/office/drawing/2014/main" id="{7B801BFD-F7BD-3C4D-9208-99D465F86346}"/>
              </a:ext>
            </a:extLst>
          </p:cNvPr>
          <p:cNvSpPr txBox="1"/>
          <p:nvPr/>
        </p:nvSpPr>
        <p:spPr>
          <a:xfrm>
            <a:off x="1384300" y="4787900"/>
            <a:ext cx="9537700" cy="400110"/>
          </a:xfrm>
          <a:prstGeom prst="rect">
            <a:avLst/>
          </a:prstGeom>
          <a:noFill/>
          <a:ln w="47625">
            <a:solidFill>
              <a:schemeClr val="accent4"/>
            </a:solidFill>
          </a:ln>
        </p:spPr>
        <p:txBody>
          <a:bodyPr wrap="square" rtlCol="0">
            <a:spAutoFit/>
          </a:bodyPr>
          <a:lstStyle/>
          <a:p>
            <a:pPr algn="ctr"/>
            <a:r>
              <a:rPr lang="en-US" sz="2000" b="1" dirty="0"/>
              <a:t>Imine hydrogenation is </a:t>
            </a:r>
            <a:r>
              <a:rPr lang="en-US" sz="2000" b="1" dirty="0">
                <a:solidFill>
                  <a:srgbClr val="FF0000"/>
                </a:solidFill>
              </a:rPr>
              <a:t>20x</a:t>
            </a:r>
            <a:r>
              <a:rPr lang="en-US" sz="2000" b="1" dirty="0"/>
              <a:t> faster in supercritical CO</a:t>
            </a:r>
            <a:r>
              <a:rPr lang="en-US" sz="2000" b="1" baseline="-25000" dirty="0"/>
              <a:t>2</a:t>
            </a:r>
            <a:r>
              <a:rPr lang="en-US" sz="2000" b="1" dirty="0"/>
              <a:t> compared to standard solvents </a:t>
            </a:r>
          </a:p>
        </p:txBody>
      </p:sp>
    </p:spTree>
    <p:extLst>
      <p:ext uri="{BB962C8B-B14F-4D97-AF65-F5344CB8AC3E}">
        <p14:creationId xmlns:p14="http://schemas.microsoft.com/office/powerpoint/2010/main" val="285892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solidFill>
                  <a:schemeClr val="accent2"/>
                </a:solidFill>
              </a:rPr>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t>Solvent-Free processes</a:t>
            </a:r>
          </a:p>
          <a:p>
            <a:pPr lvl="2"/>
            <a:r>
              <a:rPr lang="en-US" dirty="0"/>
              <a:t>Mechanochemistry</a:t>
            </a:r>
          </a:p>
          <a:p>
            <a:endParaRPr lang="en-US" b="1" dirty="0"/>
          </a:p>
          <a:p>
            <a:endParaRPr lang="en-US" dirty="0"/>
          </a:p>
        </p:txBody>
      </p:sp>
    </p:spTree>
    <p:extLst>
      <p:ext uri="{BB962C8B-B14F-4D97-AF65-F5344CB8AC3E}">
        <p14:creationId xmlns:p14="http://schemas.microsoft.com/office/powerpoint/2010/main" val="2699329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1798195" y="1765122"/>
            <a:ext cx="8595609" cy="2986760"/>
          </a:xfrm>
          <a:noFill/>
          <a:ln w="38100">
            <a:solidFill>
              <a:schemeClr val="accent2"/>
            </a:solidFill>
          </a:ln>
        </p:spPr>
        <p:txBody>
          <a:bodyPr anchor="ctr">
            <a:normAutofit/>
          </a:bodyPr>
          <a:lstStyle/>
          <a:p>
            <a:pPr marL="0" indent="0" algn="ctr">
              <a:buNone/>
            </a:pPr>
            <a:r>
              <a:rPr lang="en-US" dirty="0"/>
              <a:t>Ionic Liquids (IL’s) are salts which are fluids at ambient  &amp; room temperatures.</a:t>
            </a:r>
          </a:p>
          <a:p>
            <a:pPr marL="0" indent="0" algn="ctr">
              <a:buNone/>
            </a:pPr>
            <a:endParaRPr lang="en-US" dirty="0"/>
          </a:p>
          <a:p>
            <a:pPr marL="0" indent="0" algn="ctr">
              <a:buNone/>
            </a:pPr>
            <a:r>
              <a:rPr lang="en-US" dirty="0"/>
              <a:t>Ionic liquids consist of a mixture a positively charged molecule, </a:t>
            </a:r>
            <a:r>
              <a:rPr lang="en-US" dirty="0" err="1"/>
              <a:t>i.e</a:t>
            </a:r>
            <a:r>
              <a:rPr lang="en-US" dirty="0"/>
              <a:t> ammonium or phosphonium cation, and a negatively charged molecule, </a:t>
            </a:r>
            <a:r>
              <a:rPr lang="en-US" dirty="0" err="1"/>
              <a:t>i.e</a:t>
            </a:r>
            <a:r>
              <a:rPr lang="en-US" dirty="0"/>
              <a:t> anion. </a:t>
            </a:r>
          </a:p>
        </p:txBody>
      </p:sp>
      <p:sp>
        <p:nvSpPr>
          <p:cNvPr id="6" name="Title 1">
            <a:extLst>
              <a:ext uri="{FF2B5EF4-FFF2-40B4-BE49-F238E27FC236}">
                <a16:creationId xmlns:a16="http://schemas.microsoft.com/office/drawing/2014/main" id="{C6107CCF-1797-4940-8C71-CC41E9533FB7}"/>
              </a:ext>
            </a:extLst>
          </p:cNvPr>
          <p:cNvSpPr>
            <a:spLocks noGrp="1"/>
          </p:cNvSpPr>
          <p:nvPr>
            <p:ph type="title"/>
          </p:nvPr>
        </p:nvSpPr>
        <p:spPr>
          <a:xfrm>
            <a:off x="838200" y="175125"/>
            <a:ext cx="10515600" cy="1325563"/>
          </a:xfrm>
        </p:spPr>
        <p:txBody>
          <a:bodyPr>
            <a:normAutofit/>
          </a:bodyPr>
          <a:lstStyle/>
          <a:p>
            <a:r>
              <a:rPr lang="en-US" sz="4000" dirty="0">
                <a:latin typeface="+mn-lt"/>
              </a:rPr>
              <a:t>Ionic Liquids (IL’s)</a:t>
            </a:r>
          </a:p>
        </p:txBody>
      </p:sp>
    </p:spTree>
    <p:extLst>
      <p:ext uri="{BB962C8B-B14F-4D97-AF65-F5344CB8AC3E}">
        <p14:creationId xmlns:p14="http://schemas.microsoft.com/office/powerpoint/2010/main" val="4003897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107CCF-1797-4940-8C71-CC41E9533FB7}"/>
              </a:ext>
            </a:extLst>
          </p:cNvPr>
          <p:cNvSpPr>
            <a:spLocks noGrp="1"/>
          </p:cNvSpPr>
          <p:nvPr>
            <p:ph type="title"/>
          </p:nvPr>
        </p:nvSpPr>
        <p:spPr>
          <a:xfrm>
            <a:off x="838200" y="175125"/>
            <a:ext cx="10515600" cy="1325563"/>
          </a:xfrm>
        </p:spPr>
        <p:txBody>
          <a:bodyPr>
            <a:normAutofit/>
          </a:bodyPr>
          <a:lstStyle/>
          <a:p>
            <a:r>
              <a:rPr lang="en-US" sz="4000" dirty="0">
                <a:latin typeface="+mn-lt"/>
              </a:rPr>
              <a:t>Ionic Liquids (IL’s)</a:t>
            </a:r>
          </a:p>
        </p:txBody>
      </p:sp>
      <p:sp>
        <p:nvSpPr>
          <p:cNvPr id="4" name="Content Placeholder 3">
            <a:extLst>
              <a:ext uri="{FF2B5EF4-FFF2-40B4-BE49-F238E27FC236}">
                <a16:creationId xmlns:a16="http://schemas.microsoft.com/office/drawing/2014/main" id="{45A67C85-5622-E640-B0E9-48062AC54212}"/>
              </a:ext>
            </a:extLst>
          </p:cNvPr>
          <p:cNvSpPr>
            <a:spLocks noGrp="1"/>
          </p:cNvSpPr>
          <p:nvPr>
            <p:ph idx="1"/>
          </p:nvPr>
        </p:nvSpPr>
        <p:spPr>
          <a:xfrm>
            <a:off x="838200" y="1718047"/>
            <a:ext cx="10515600" cy="4932743"/>
          </a:xfrm>
        </p:spPr>
        <p:txBody>
          <a:bodyPr>
            <a:normAutofit fontScale="92500" lnSpcReduction="20000"/>
          </a:bodyPr>
          <a:lstStyle/>
          <a:p>
            <a:r>
              <a:rPr lang="en-US" dirty="0"/>
              <a:t>First generation of low melting point IL’s:</a:t>
            </a:r>
          </a:p>
          <a:p>
            <a:pPr lvl="1"/>
            <a:r>
              <a:rPr lang="en-US" altLang="en-US" dirty="0"/>
              <a:t>Used for electrochemical purposes</a:t>
            </a:r>
          </a:p>
          <a:p>
            <a:pPr lvl="2"/>
            <a:r>
              <a:rPr lang="en-US" altLang="en-US" sz="2200" dirty="0"/>
              <a:t>[EtNH</a:t>
            </a:r>
            <a:r>
              <a:rPr lang="en-US" altLang="en-US" sz="2200" baseline="-25000" dirty="0"/>
              <a:t>3</a:t>
            </a:r>
            <a:r>
              <a:rPr lang="en-US" altLang="en-US" sz="2200" dirty="0"/>
              <a:t>][NO</a:t>
            </a:r>
            <a:r>
              <a:rPr lang="en-US" altLang="en-US" sz="2200" baseline="-25000" dirty="0"/>
              <a:t>3</a:t>
            </a:r>
            <a:r>
              <a:rPr lang="en-US" altLang="en-US" sz="2200" dirty="0"/>
              <a:t>]: 1</a:t>
            </a:r>
            <a:r>
              <a:rPr lang="en-US" altLang="en-US" sz="2200" baseline="30000" dirty="0"/>
              <a:t>st</a:t>
            </a:r>
            <a:r>
              <a:rPr lang="en-US" altLang="en-US" sz="2200" dirty="0"/>
              <a:t> low-temperature IL, 1914</a:t>
            </a:r>
          </a:p>
          <a:p>
            <a:pPr lvl="2"/>
            <a:r>
              <a:rPr lang="en-US" altLang="en-US" sz="2200" dirty="0"/>
              <a:t>N-</a:t>
            </a:r>
            <a:r>
              <a:rPr lang="en-US" altLang="en-US" sz="2200" dirty="0" err="1"/>
              <a:t>alkylpyridinium</a:t>
            </a:r>
            <a:r>
              <a:rPr lang="en-US" altLang="en-US" sz="2200" dirty="0"/>
              <a:t> and 1,3-dialkylimidazolium chloroaluminates(III) (AlCl</a:t>
            </a:r>
            <a:r>
              <a:rPr lang="en-US" altLang="en-US" sz="2200" baseline="-25000" dirty="0"/>
              <a:t>4</a:t>
            </a:r>
            <a:r>
              <a:rPr lang="en-US" altLang="en-US" sz="2200" baseline="30000" dirty="0"/>
              <a:t>-</a:t>
            </a:r>
            <a:r>
              <a:rPr lang="en-US" altLang="en-US" sz="2200" dirty="0"/>
              <a:t>)</a:t>
            </a:r>
          </a:p>
          <a:p>
            <a:pPr lvl="2"/>
            <a:r>
              <a:rPr lang="en-US" altLang="en-US" sz="2200" dirty="0"/>
              <a:t>Large sensitivity to water</a:t>
            </a:r>
          </a:p>
          <a:p>
            <a:r>
              <a:rPr lang="en-US" altLang="en-US" dirty="0"/>
              <a:t>Second generation of low melting point IL’s:</a:t>
            </a:r>
          </a:p>
          <a:p>
            <a:pPr lvl="1"/>
            <a:r>
              <a:rPr lang="en-US" altLang="en-US" dirty="0"/>
              <a:t>Stable to water and most organic chemicals</a:t>
            </a:r>
          </a:p>
          <a:p>
            <a:pPr lvl="1"/>
            <a:r>
              <a:rPr lang="en-US" altLang="en-US" dirty="0"/>
              <a:t>Possess some unique properties:</a:t>
            </a:r>
          </a:p>
          <a:p>
            <a:pPr lvl="2"/>
            <a:r>
              <a:rPr lang="en-US" altLang="en-US" sz="2200" dirty="0"/>
              <a:t>High ionic conductivity</a:t>
            </a:r>
          </a:p>
          <a:p>
            <a:pPr lvl="2"/>
            <a:r>
              <a:rPr lang="en-US" altLang="en-US" sz="2200" dirty="0"/>
              <a:t>Non-volatility</a:t>
            </a:r>
          </a:p>
          <a:p>
            <a:pPr lvl="2"/>
            <a:r>
              <a:rPr lang="en-US" altLang="en-US" sz="2200" dirty="0"/>
              <a:t>Non-flammable</a:t>
            </a:r>
          </a:p>
          <a:p>
            <a:pPr lvl="2"/>
            <a:r>
              <a:rPr lang="en-US" altLang="en-US" sz="2200" dirty="0"/>
              <a:t>High thermal stability</a:t>
            </a:r>
          </a:p>
          <a:p>
            <a:pPr lvl="2"/>
            <a:r>
              <a:rPr lang="en-US" altLang="en-US" sz="2200" dirty="0"/>
              <a:t>Liquid over a wide temp range</a:t>
            </a:r>
          </a:p>
          <a:p>
            <a:pPr lvl="2"/>
            <a:r>
              <a:rPr lang="en-US" altLang="en-US" sz="2200" dirty="0"/>
              <a:t>Highly solvating, yet non-coordinating</a:t>
            </a:r>
          </a:p>
          <a:p>
            <a:pPr lvl="1"/>
            <a:r>
              <a:rPr lang="en-US" altLang="en-US" dirty="0"/>
              <a:t>Concerns about toxicity and persistence</a:t>
            </a:r>
          </a:p>
          <a:p>
            <a:endParaRPr lang="en-US" dirty="0"/>
          </a:p>
        </p:txBody>
      </p:sp>
    </p:spTree>
    <p:extLst>
      <p:ext uri="{BB962C8B-B14F-4D97-AF65-F5344CB8AC3E}">
        <p14:creationId xmlns:p14="http://schemas.microsoft.com/office/powerpoint/2010/main" val="41018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t>Solvent-Free processes</a:t>
            </a:r>
          </a:p>
          <a:p>
            <a:pPr lvl="2"/>
            <a:r>
              <a:rPr lang="en-US" dirty="0"/>
              <a:t>Mechanochemistry</a:t>
            </a:r>
          </a:p>
          <a:p>
            <a:endParaRPr lang="en-US" b="1" dirty="0"/>
          </a:p>
          <a:p>
            <a:endParaRPr lang="en-US" dirty="0"/>
          </a:p>
        </p:txBody>
      </p:sp>
    </p:spTree>
    <p:extLst>
      <p:ext uri="{BB962C8B-B14F-4D97-AF65-F5344CB8AC3E}">
        <p14:creationId xmlns:p14="http://schemas.microsoft.com/office/powerpoint/2010/main" val="249622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Ionic Liquids (IL’s)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571792" y="3425978"/>
            <a:ext cx="4426975" cy="535868"/>
          </a:xfrm>
          <a:noFill/>
          <a:ln w="38100">
            <a:solidFill>
              <a:schemeClr val="accent4"/>
            </a:solidFill>
          </a:ln>
        </p:spPr>
        <p:txBody>
          <a:bodyPr/>
          <a:lstStyle/>
          <a:p>
            <a:pPr marL="0" indent="0" algn="ctr">
              <a:buNone/>
            </a:pPr>
            <a:r>
              <a:rPr lang="en-US" b="1" dirty="0"/>
              <a:t>Common examples of IL’s</a:t>
            </a:r>
          </a:p>
        </p:txBody>
      </p:sp>
      <p:graphicFrame>
        <p:nvGraphicFramePr>
          <p:cNvPr id="5" name="Object 4">
            <a:extLst>
              <a:ext uri="{FF2B5EF4-FFF2-40B4-BE49-F238E27FC236}">
                <a16:creationId xmlns:a16="http://schemas.microsoft.com/office/drawing/2014/main" id="{F7867E39-6987-D842-A061-FA15E313CEDD}"/>
              </a:ext>
            </a:extLst>
          </p:cNvPr>
          <p:cNvGraphicFramePr>
            <a:graphicFrameLocks noChangeAspect="1"/>
          </p:cNvGraphicFramePr>
          <p:nvPr>
            <p:extLst>
              <p:ext uri="{D42A27DB-BD31-4B8C-83A1-F6EECF244321}">
                <p14:modId xmlns:p14="http://schemas.microsoft.com/office/powerpoint/2010/main" val="1178077999"/>
              </p:ext>
            </p:extLst>
          </p:nvPr>
        </p:nvGraphicFramePr>
        <p:xfrm>
          <a:off x="5324955" y="1706679"/>
          <a:ext cx="6559960" cy="3974466"/>
        </p:xfrm>
        <a:graphic>
          <a:graphicData uri="http://schemas.openxmlformats.org/presentationml/2006/ole">
            <mc:AlternateContent xmlns:mc="http://schemas.openxmlformats.org/markup-compatibility/2006">
              <mc:Choice xmlns:v="urn:schemas-microsoft-com:vml" Requires="v">
                <p:oleObj spid="_x0000_s1208" name="CS ChemDraw Drawing" r:id="rId3" imgW="5295900" imgH="3208020" progId="ChemDraw.Document.6.0">
                  <p:embed/>
                </p:oleObj>
              </mc:Choice>
              <mc:Fallback>
                <p:oleObj name="CS ChemDraw Drawing" r:id="rId3" imgW="5295900" imgH="3208020" progId="ChemDraw.Document.6.0">
                  <p:embed/>
                  <p:pic>
                    <p:nvPicPr>
                      <p:cNvPr id="717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955" y="1706679"/>
                        <a:ext cx="6559960" cy="397446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891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6F3B954-411F-8A4C-AF0B-C5ED61FCC128}"/>
              </a:ext>
            </a:extLst>
          </p:cNvPr>
          <p:cNvSpPr>
            <a:spLocks noGrp="1" noChangeArrowheads="1"/>
          </p:cNvSpPr>
          <p:nvPr>
            <p:ph type="title"/>
          </p:nvPr>
        </p:nvSpPr>
        <p:spPr/>
        <p:txBody>
          <a:bodyPr>
            <a:normAutofit/>
          </a:bodyPr>
          <a:lstStyle/>
          <a:p>
            <a:r>
              <a:rPr lang="en-US" altLang="en-US" sz="4000" dirty="0">
                <a:latin typeface="+mn-lt"/>
              </a:rPr>
              <a:t>Properties of IL’s</a:t>
            </a:r>
          </a:p>
        </p:txBody>
      </p:sp>
      <p:sp>
        <p:nvSpPr>
          <p:cNvPr id="9219" name="Rectangle 3">
            <a:extLst>
              <a:ext uri="{FF2B5EF4-FFF2-40B4-BE49-F238E27FC236}">
                <a16:creationId xmlns:a16="http://schemas.microsoft.com/office/drawing/2014/main" id="{63A40742-5247-CF46-972F-43A2D6B6E908}"/>
              </a:ext>
            </a:extLst>
          </p:cNvPr>
          <p:cNvSpPr>
            <a:spLocks noGrp="1" noChangeArrowheads="1"/>
          </p:cNvSpPr>
          <p:nvPr>
            <p:ph type="body" idx="1"/>
          </p:nvPr>
        </p:nvSpPr>
        <p:spPr>
          <a:xfrm>
            <a:off x="838200" y="1750132"/>
            <a:ext cx="10515600" cy="4313784"/>
          </a:xfrm>
        </p:spPr>
        <p:txBody>
          <a:bodyPr>
            <a:normAutofit/>
          </a:bodyPr>
          <a:lstStyle/>
          <a:p>
            <a:r>
              <a:rPr lang="en-US" altLang="en-US" sz="2400" dirty="0"/>
              <a:t>Unique properties</a:t>
            </a:r>
          </a:p>
          <a:p>
            <a:pPr lvl="1"/>
            <a:r>
              <a:rPr lang="en-US" altLang="en-US" sz="2000" dirty="0"/>
              <a:t>High ionic conductivity</a:t>
            </a:r>
          </a:p>
          <a:p>
            <a:pPr lvl="1"/>
            <a:r>
              <a:rPr lang="en-US" altLang="en-US" sz="2000" dirty="0"/>
              <a:t>Non-volatility</a:t>
            </a:r>
          </a:p>
          <a:p>
            <a:pPr lvl="1"/>
            <a:r>
              <a:rPr lang="en-US" altLang="en-US" sz="2000" dirty="0"/>
              <a:t>Non-flammable</a:t>
            </a:r>
          </a:p>
          <a:p>
            <a:pPr lvl="1"/>
            <a:r>
              <a:rPr lang="en-US" altLang="en-US" sz="2000" dirty="0"/>
              <a:t>High thermal stability</a:t>
            </a:r>
          </a:p>
          <a:p>
            <a:pPr lvl="1"/>
            <a:r>
              <a:rPr lang="en-US" altLang="en-US" sz="2000" dirty="0"/>
              <a:t>Liquid over a wide temp range</a:t>
            </a:r>
          </a:p>
          <a:p>
            <a:pPr lvl="1"/>
            <a:r>
              <a:rPr lang="en-US" altLang="en-US" sz="2000" dirty="0"/>
              <a:t>Highly solvating, yet non-coordinating</a:t>
            </a:r>
          </a:p>
          <a:p>
            <a:r>
              <a:rPr lang="en-US" altLang="en-US" sz="2400" dirty="0"/>
              <a:t>Melting point</a:t>
            </a:r>
          </a:p>
          <a:p>
            <a:r>
              <a:rPr lang="en-US" altLang="en-US" sz="2400" dirty="0"/>
              <a:t>Density</a:t>
            </a:r>
          </a:p>
          <a:p>
            <a:r>
              <a:rPr lang="en-US" altLang="en-US" sz="2400" dirty="0"/>
              <a:t>Viscosity</a:t>
            </a:r>
          </a:p>
          <a:p>
            <a:r>
              <a:rPr lang="en-US" altLang="en-US" sz="2400" dirty="0"/>
              <a:t>Miscibility with water</a:t>
            </a:r>
          </a:p>
        </p:txBody>
      </p:sp>
      <p:grpSp>
        <p:nvGrpSpPr>
          <p:cNvPr id="9223" name="Group 7">
            <a:extLst>
              <a:ext uri="{FF2B5EF4-FFF2-40B4-BE49-F238E27FC236}">
                <a16:creationId xmlns:a16="http://schemas.microsoft.com/office/drawing/2014/main" id="{95562112-4191-0B46-87BA-24C0422B2B54}"/>
              </a:ext>
            </a:extLst>
          </p:cNvPr>
          <p:cNvGrpSpPr>
            <a:grpSpLocks/>
          </p:cNvGrpSpPr>
          <p:nvPr/>
        </p:nvGrpSpPr>
        <p:grpSpPr bwMode="auto">
          <a:xfrm>
            <a:off x="3156284" y="4380131"/>
            <a:ext cx="1925054" cy="1371600"/>
            <a:chOff x="1776" y="2736"/>
            <a:chExt cx="1488" cy="864"/>
          </a:xfrm>
        </p:grpSpPr>
        <p:sp>
          <p:nvSpPr>
            <p:cNvPr id="9220" name="Line 4">
              <a:extLst>
                <a:ext uri="{FF2B5EF4-FFF2-40B4-BE49-F238E27FC236}">
                  <a16:creationId xmlns:a16="http://schemas.microsoft.com/office/drawing/2014/main" id="{4AF5172C-60C4-A544-BC37-8BFC682F968A}"/>
                </a:ext>
              </a:extLst>
            </p:cNvPr>
            <p:cNvSpPr>
              <a:spLocks noChangeShapeType="1"/>
            </p:cNvSpPr>
            <p:nvPr/>
          </p:nvSpPr>
          <p:spPr bwMode="auto">
            <a:xfrm>
              <a:off x="1776" y="2736"/>
              <a:ext cx="768"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5">
              <a:extLst>
                <a:ext uri="{FF2B5EF4-FFF2-40B4-BE49-F238E27FC236}">
                  <a16:creationId xmlns:a16="http://schemas.microsoft.com/office/drawing/2014/main" id="{A6595507-89D1-4549-A320-75FC44546A6A}"/>
                </a:ext>
              </a:extLst>
            </p:cNvPr>
            <p:cNvSpPr>
              <a:spLocks noChangeShapeType="1"/>
            </p:cNvSpPr>
            <p:nvPr/>
          </p:nvSpPr>
          <p:spPr bwMode="auto">
            <a:xfrm flipH="1">
              <a:off x="2352" y="3072"/>
              <a:ext cx="192"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Line 6">
              <a:extLst>
                <a:ext uri="{FF2B5EF4-FFF2-40B4-BE49-F238E27FC236}">
                  <a16:creationId xmlns:a16="http://schemas.microsoft.com/office/drawing/2014/main" id="{DBA3E2A8-5681-384E-AEF6-5A100E3A8717}"/>
                </a:ext>
              </a:extLst>
            </p:cNvPr>
            <p:cNvSpPr>
              <a:spLocks noChangeShapeType="1"/>
            </p:cNvSpPr>
            <p:nvPr/>
          </p:nvSpPr>
          <p:spPr bwMode="auto">
            <a:xfrm>
              <a:off x="2544" y="3072"/>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4" name="Text Box 8">
            <a:extLst>
              <a:ext uri="{FF2B5EF4-FFF2-40B4-BE49-F238E27FC236}">
                <a16:creationId xmlns:a16="http://schemas.microsoft.com/office/drawing/2014/main" id="{7C1F9920-CC07-1047-8FB2-AB40F3E2DF69}"/>
              </a:ext>
            </a:extLst>
          </p:cNvPr>
          <p:cNvSpPr txBox="1">
            <a:spLocks noChangeArrowheads="1"/>
          </p:cNvSpPr>
          <p:nvPr/>
        </p:nvSpPr>
        <p:spPr bwMode="auto">
          <a:xfrm>
            <a:off x="5048221" y="4590365"/>
            <a:ext cx="25158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Change according to the </a:t>
            </a:r>
          </a:p>
          <a:p>
            <a:r>
              <a:rPr lang="en-US" altLang="en-US" dirty="0"/>
              <a:t>composition of the ions</a:t>
            </a:r>
          </a:p>
        </p:txBody>
      </p:sp>
      <p:sp>
        <p:nvSpPr>
          <p:cNvPr id="2" name="TextBox 1">
            <a:extLst>
              <a:ext uri="{FF2B5EF4-FFF2-40B4-BE49-F238E27FC236}">
                <a16:creationId xmlns:a16="http://schemas.microsoft.com/office/drawing/2014/main" id="{810B38C5-2C10-3F45-80FA-F7A2A10572FC}"/>
              </a:ext>
            </a:extLst>
          </p:cNvPr>
          <p:cNvSpPr txBox="1"/>
          <p:nvPr/>
        </p:nvSpPr>
        <p:spPr>
          <a:xfrm>
            <a:off x="7716247" y="1625457"/>
            <a:ext cx="4166944" cy="4985980"/>
          </a:xfrm>
          <a:prstGeom prst="rect">
            <a:avLst/>
          </a:prstGeom>
          <a:noFill/>
          <a:ln w="38100">
            <a:solidFill>
              <a:schemeClr val="accent2"/>
            </a:solidFill>
          </a:ln>
        </p:spPr>
        <p:txBody>
          <a:bodyPr wrap="square" rtlCol="0">
            <a:spAutoFit/>
          </a:bodyPr>
          <a:lstStyle/>
          <a:p>
            <a:pPr>
              <a:buFontTx/>
              <a:buNone/>
            </a:pPr>
            <a:r>
              <a:rPr lang="en-US" altLang="en-US" sz="2000" b="1" u="sng" dirty="0"/>
              <a:t>Tunable properties:</a:t>
            </a:r>
          </a:p>
          <a:p>
            <a:pPr>
              <a:buFontTx/>
              <a:buNone/>
            </a:pPr>
            <a:r>
              <a:rPr lang="en-US" altLang="en-US" sz="2000" dirty="0"/>
              <a:t>Miscibility with water is effected by:</a:t>
            </a:r>
          </a:p>
          <a:p>
            <a:pPr marL="285750" indent="-285750">
              <a:buFont typeface="Arial" panose="020B0604020202020204" pitchFamily="34" charset="0"/>
              <a:buChar char="•"/>
            </a:pPr>
            <a:r>
              <a:rPr lang="en-US" altLang="en-US" dirty="0"/>
              <a:t>anion</a:t>
            </a:r>
          </a:p>
          <a:p>
            <a:pPr marL="285750" indent="-285750">
              <a:buFont typeface="Arial" panose="020B0604020202020204" pitchFamily="34" charset="0"/>
              <a:buChar char="•"/>
            </a:pPr>
            <a:r>
              <a:rPr lang="en-US" altLang="en-US" dirty="0"/>
              <a:t>length of alkyl chain on the cation</a:t>
            </a:r>
          </a:p>
          <a:p>
            <a:endParaRPr lang="en-US" dirty="0"/>
          </a:p>
          <a:p>
            <a:r>
              <a:rPr lang="en-US" sz="2000" dirty="0"/>
              <a:t>Thermal stability depends on composition of anion:</a:t>
            </a:r>
          </a:p>
          <a:p>
            <a:pPr marL="285750" indent="-285750">
              <a:buFont typeface="Arial" panose="020B0604020202020204" pitchFamily="34" charset="0"/>
              <a:buChar char="•"/>
            </a:pPr>
            <a:r>
              <a:rPr lang="en-US" dirty="0"/>
              <a:t>Example: [PF</a:t>
            </a:r>
            <a:r>
              <a:rPr lang="en-US" baseline="-25000" dirty="0"/>
              <a:t>6</a:t>
            </a:r>
            <a:r>
              <a:rPr lang="en-US" dirty="0"/>
              <a:t>]</a:t>
            </a:r>
            <a:r>
              <a:rPr lang="en-US" baseline="30000" dirty="0"/>
              <a:t>-</a:t>
            </a:r>
            <a:r>
              <a:rPr lang="en-US" dirty="0"/>
              <a:t> decomposes to form HF (etches glass) and decomposes in the presence of Al</a:t>
            </a:r>
          </a:p>
          <a:p>
            <a:endParaRPr lang="en-US" dirty="0"/>
          </a:p>
          <a:p>
            <a:r>
              <a:rPr lang="en-US" sz="2000" dirty="0"/>
              <a:t>Density and viscosity dependent on the anion:</a:t>
            </a:r>
          </a:p>
          <a:p>
            <a:pPr marL="285750" indent="-285750">
              <a:buFont typeface="Arial" panose="020B0604020202020204" pitchFamily="34" charset="0"/>
              <a:buChar char="•"/>
            </a:pPr>
            <a:r>
              <a:rPr lang="en-US" altLang="en-US" dirty="0"/>
              <a:t>Density increases in the order of:</a:t>
            </a:r>
          </a:p>
          <a:p>
            <a:pPr lvl="1">
              <a:buFontTx/>
              <a:buNone/>
            </a:pPr>
            <a:r>
              <a:rPr lang="en-US" altLang="en-US" dirty="0"/>
              <a:t>	BF</a:t>
            </a:r>
            <a:r>
              <a:rPr lang="en-US" altLang="en-US" baseline="-25000" dirty="0"/>
              <a:t>4</a:t>
            </a:r>
            <a:r>
              <a:rPr lang="en-US" altLang="en-US" baseline="30000" dirty="0"/>
              <a:t>-</a:t>
            </a:r>
            <a:r>
              <a:rPr lang="en-US" altLang="en-US" dirty="0"/>
              <a:t> &lt; PF</a:t>
            </a:r>
            <a:r>
              <a:rPr lang="en-US" altLang="en-US" baseline="-25000" dirty="0"/>
              <a:t>6</a:t>
            </a:r>
            <a:r>
              <a:rPr lang="en-US" altLang="en-US" baseline="30000" dirty="0"/>
              <a:t>-</a:t>
            </a:r>
            <a:r>
              <a:rPr lang="en-US" altLang="en-US" dirty="0"/>
              <a:t> &lt; (CF</a:t>
            </a:r>
            <a:r>
              <a:rPr lang="en-US" altLang="en-US" baseline="-25000" dirty="0"/>
              <a:t>3</a:t>
            </a:r>
            <a:r>
              <a:rPr lang="en-US" altLang="en-US" dirty="0"/>
              <a:t>SO</a:t>
            </a:r>
            <a:r>
              <a:rPr lang="en-US" altLang="en-US" baseline="-25000" dirty="0"/>
              <a:t>2</a:t>
            </a:r>
            <a:r>
              <a:rPr lang="en-US" altLang="en-US" dirty="0"/>
              <a:t>)</a:t>
            </a:r>
            <a:r>
              <a:rPr lang="en-US" altLang="en-US" baseline="-25000" dirty="0"/>
              <a:t>2</a:t>
            </a:r>
            <a:r>
              <a:rPr lang="en-US" altLang="en-US" dirty="0"/>
              <a:t>N</a:t>
            </a:r>
          </a:p>
          <a:p>
            <a:pPr marL="301625" lvl="1" indent="-285750">
              <a:buFont typeface="Arial" panose="020B0604020202020204" pitchFamily="34" charset="0"/>
              <a:buChar char="•"/>
            </a:pPr>
            <a:r>
              <a:rPr lang="en-US" altLang="en-US" dirty="0"/>
              <a:t>Viscosity increases in the order of </a:t>
            </a:r>
          </a:p>
          <a:p>
            <a:pPr lvl="1">
              <a:buFontTx/>
              <a:buNone/>
            </a:pPr>
            <a:r>
              <a:rPr lang="en-US" altLang="en-US" dirty="0"/>
              <a:t>	(CF</a:t>
            </a:r>
            <a:r>
              <a:rPr lang="en-US" altLang="en-US" baseline="-25000" dirty="0"/>
              <a:t>3</a:t>
            </a:r>
            <a:r>
              <a:rPr lang="en-US" altLang="en-US" dirty="0"/>
              <a:t>SO</a:t>
            </a:r>
            <a:r>
              <a:rPr lang="en-US" altLang="en-US" baseline="-25000" dirty="0"/>
              <a:t>2</a:t>
            </a:r>
            <a:r>
              <a:rPr lang="en-US" altLang="en-US" dirty="0"/>
              <a:t>)</a:t>
            </a:r>
            <a:r>
              <a:rPr lang="en-US" altLang="en-US" baseline="-25000" dirty="0"/>
              <a:t>2</a:t>
            </a:r>
            <a:r>
              <a:rPr lang="en-US" altLang="en-US" dirty="0"/>
              <a:t>N &lt; BF</a:t>
            </a:r>
            <a:r>
              <a:rPr lang="en-US" altLang="en-US" baseline="-25000" dirty="0"/>
              <a:t>4</a:t>
            </a:r>
            <a:r>
              <a:rPr lang="en-US" altLang="en-US" baseline="30000" dirty="0"/>
              <a:t>-</a:t>
            </a:r>
            <a:r>
              <a:rPr lang="en-US" altLang="en-US" dirty="0"/>
              <a:t> &lt; PF</a:t>
            </a:r>
            <a:r>
              <a:rPr lang="en-US" altLang="en-US" baseline="-25000" dirty="0"/>
              <a:t>6</a:t>
            </a:r>
            <a:r>
              <a:rPr lang="en-US" altLang="en-US" baseline="30000" dirty="0"/>
              <a:t>-</a:t>
            </a:r>
            <a:r>
              <a:rPr lang="en-US" altLang="en-US" dirty="0"/>
              <a:t> &lt; NO</a:t>
            </a:r>
            <a:r>
              <a:rPr lang="en-US" altLang="en-US" baseline="-25000" dirty="0"/>
              <a:t>3</a:t>
            </a:r>
            <a:r>
              <a:rPr lang="en-US" altLang="en-US" baseline="30000" dirty="0"/>
              <a:t>-</a:t>
            </a:r>
            <a:endParaRPr lang="en-US" altLang="en-US" dirty="0"/>
          </a:p>
        </p:txBody>
      </p:sp>
    </p:spTree>
    <p:extLst>
      <p:ext uri="{BB962C8B-B14F-4D97-AF65-F5344CB8AC3E}">
        <p14:creationId xmlns:p14="http://schemas.microsoft.com/office/powerpoint/2010/main" val="451285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24"/>
                                        </p:tgtEl>
                                        <p:attrNameLst>
                                          <p:attrName>style.visibility</p:attrName>
                                        </p:attrNameLst>
                                      </p:cBhvr>
                                      <p:to>
                                        <p:strVal val="visible"/>
                                      </p:to>
                                    </p:set>
                                    <p:anim calcmode="lin" valueType="num">
                                      <p:cBhvr additive="base">
                                        <p:cTn id="13" dur="500" fill="hold"/>
                                        <p:tgtEl>
                                          <p:spTgt spid="9224"/>
                                        </p:tgtEl>
                                        <p:attrNameLst>
                                          <p:attrName>ppt_x</p:attrName>
                                        </p:attrNameLst>
                                      </p:cBhvr>
                                      <p:tavLst>
                                        <p:tav tm="0">
                                          <p:val>
                                            <p:strVal val="#ppt_x"/>
                                          </p:val>
                                        </p:tav>
                                        <p:tav tm="100000">
                                          <p:val>
                                            <p:strVal val="#ppt_x"/>
                                          </p:val>
                                        </p:tav>
                                      </p:tavLst>
                                    </p:anim>
                                    <p:anim calcmode="lin" valueType="num">
                                      <p:cBhvr additive="base">
                                        <p:cTn id="14"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2979BF4-FF91-C147-A54B-1B960B1E0162}"/>
              </a:ext>
            </a:extLst>
          </p:cNvPr>
          <p:cNvSpPr>
            <a:spLocks noGrp="1"/>
          </p:cNvSpPr>
          <p:nvPr>
            <p:ph idx="1"/>
          </p:nvPr>
        </p:nvSpPr>
        <p:spPr>
          <a:xfrm>
            <a:off x="1696065" y="2368322"/>
            <a:ext cx="4152900" cy="3544539"/>
          </a:xfrm>
        </p:spPr>
        <p:txBody>
          <a:bodyPr>
            <a:normAutofit/>
          </a:bodyPr>
          <a:lstStyle/>
          <a:p>
            <a:r>
              <a:rPr lang="en-US" sz="2400" dirty="0"/>
              <a:t>Very low vapor pressure</a:t>
            </a:r>
          </a:p>
          <a:p>
            <a:r>
              <a:rPr lang="en-US" sz="2400" dirty="0"/>
              <a:t>Can facilitate as a catalyst</a:t>
            </a:r>
          </a:p>
          <a:p>
            <a:r>
              <a:rPr lang="en-US" sz="2400" dirty="0"/>
              <a:t>Viscosity is tunable</a:t>
            </a:r>
          </a:p>
          <a:p>
            <a:r>
              <a:rPr lang="en-US" sz="2400" dirty="0"/>
              <a:t>High stability at high temperatures</a:t>
            </a:r>
          </a:p>
          <a:p>
            <a:r>
              <a:rPr lang="en-US" sz="2400" dirty="0"/>
              <a:t>Readily prepared</a:t>
            </a:r>
          </a:p>
          <a:p>
            <a:r>
              <a:rPr lang="en-US" sz="2400" dirty="0"/>
              <a:t>Recyclable!</a:t>
            </a:r>
          </a:p>
          <a:p>
            <a:endParaRPr lang="en-US" sz="2400" dirty="0"/>
          </a:p>
          <a:p>
            <a:pPr marL="0" indent="0">
              <a:buNone/>
            </a:pPr>
            <a:endParaRPr lang="en-US" sz="2400" dirty="0"/>
          </a:p>
        </p:txBody>
      </p:sp>
      <p:sp>
        <p:nvSpPr>
          <p:cNvPr id="5" name="Content Placeholder 2">
            <a:extLst>
              <a:ext uri="{FF2B5EF4-FFF2-40B4-BE49-F238E27FC236}">
                <a16:creationId xmlns:a16="http://schemas.microsoft.com/office/drawing/2014/main" id="{C4954797-A319-8744-88A5-9581D5348CC7}"/>
              </a:ext>
            </a:extLst>
          </p:cNvPr>
          <p:cNvSpPr txBox="1">
            <a:spLocks/>
          </p:cNvSpPr>
          <p:nvPr/>
        </p:nvSpPr>
        <p:spPr>
          <a:xfrm>
            <a:off x="6096000" y="2367204"/>
            <a:ext cx="5562600" cy="2644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Concerns with toxicity</a:t>
            </a:r>
          </a:p>
          <a:p>
            <a:r>
              <a:rPr lang="en-US" sz="2400" dirty="0"/>
              <a:t>Non-biodegradable</a:t>
            </a:r>
          </a:p>
          <a:p>
            <a:r>
              <a:rPr lang="en-US" sz="2400" dirty="0"/>
              <a:t>Synthesis requires haloalkanes</a:t>
            </a:r>
          </a:p>
          <a:p>
            <a:r>
              <a:rPr lang="en-US" sz="2400" dirty="0"/>
              <a:t>Extraction and purification of IL’s requires organic solvents.</a:t>
            </a:r>
          </a:p>
        </p:txBody>
      </p:sp>
      <p:cxnSp>
        <p:nvCxnSpPr>
          <p:cNvPr id="6" name="Straight Connector 5">
            <a:extLst>
              <a:ext uri="{FF2B5EF4-FFF2-40B4-BE49-F238E27FC236}">
                <a16:creationId xmlns:a16="http://schemas.microsoft.com/office/drawing/2014/main" id="{0DAA22FB-372A-E341-BEF6-31F00A298DC3}"/>
              </a:ext>
            </a:extLst>
          </p:cNvPr>
          <p:cNvCxnSpPr/>
          <p:nvPr/>
        </p:nvCxnSpPr>
        <p:spPr>
          <a:xfrm>
            <a:off x="1696065" y="2300745"/>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6829B59-123D-9040-80EA-E699DBAEF818}"/>
              </a:ext>
            </a:extLst>
          </p:cNvPr>
          <p:cNvCxnSpPr>
            <a:cxnSpLocks/>
          </p:cNvCxnSpPr>
          <p:nvPr/>
        </p:nvCxnSpPr>
        <p:spPr>
          <a:xfrm>
            <a:off x="5882556" y="1799299"/>
            <a:ext cx="0" cy="41135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A3E70A-EA15-934F-A821-8AE22757E2E0}"/>
              </a:ext>
            </a:extLst>
          </p:cNvPr>
          <p:cNvSpPr txBox="1"/>
          <p:nvPr/>
        </p:nvSpPr>
        <p:spPr>
          <a:xfrm>
            <a:off x="2502763" y="1672336"/>
            <a:ext cx="1628074" cy="461665"/>
          </a:xfrm>
          <a:prstGeom prst="rect">
            <a:avLst/>
          </a:prstGeom>
          <a:noFill/>
        </p:spPr>
        <p:txBody>
          <a:bodyPr wrap="none" rtlCol="0">
            <a:spAutoFit/>
          </a:bodyPr>
          <a:lstStyle/>
          <a:p>
            <a:r>
              <a:rPr lang="en-US" sz="2400" dirty="0"/>
              <a:t>Advantages</a:t>
            </a:r>
          </a:p>
        </p:txBody>
      </p:sp>
      <p:sp>
        <p:nvSpPr>
          <p:cNvPr id="9" name="TextBox 8">
            <a:extLst>
              <a:ext uri="{FF2B5EF4-FFF2-40B4-BE49-F238E27FC236}">
                <a16:creationId xmlns:a16="http://schemas.microsoft.com/office/drawing/2014/main" id="{7516889D-6C42-5E4B-9862-363ED6456325}"/>
              </a:ext>
            </a:extLst>
          </p:cNvPr>
          <p:cNvSpPr txBox="1"/>
          <p:nvPr/>
        </p:nvSpPr>
        <p:spPr>
          <a:xfrm>
            <a:off x="7027583" y="1672336"/>
            <a:ext cx="1977529" cy="461665"/>
          </a:xfrm>
          <a:prstGeom prst="rect">
            <a:avLst/>
          </a:prstGeom>
          <a:noFill/>
        </p:spPr>
        <p:txBody>
          <a:bodyPr wrap="none" rtlCol="0">
            <a:spAutoFit/>
          </a:bodyPr>
          <a:lstStyle/>
          <a:p>
            <a:r>
              <a:rPr lang="en-US" sz="2400" dirty="0"/>
              <a:t>Disadvantages</a:t>
            </a:r>
          </a:p>
        </p:txBody>
      </p:sp>
      <p:sp>
        <p:nvSpPr>
          <p:cNvPr id="11" name="Title 1">
            <a:extLst>
              <a:ext uri="{FF2B5EF4-FFF2-40B4-BE49-F238E27FC236}">
                <a16:creationId xmlns:a16="http://schemas.microsoft.com/office/drawing/2014/main" id="{6AB682A5-D367-4A45-87FC-C4D002FA3867}"/>
              </a:ext>
            </a:extLst>
          </p:cNvPr>
          <p:cNvSpPr>
            <a:spLocks noGrp="1"/>
          </p:cNvSpPr>
          <p:nvPr>
            <p:ph type="title"/>
          </p:nvPr>
        </p:nvSpPr>
        <p:spPr>
          <a:xfrm>
            <a:off x="838200" y="175125"/>
            <a:ext cx="10515600" cy="1325563"/>
          </a:xfrm>
        </p:spPr>
        <p:txBody>
          <a:bodyPr>
            <a:normAutofit/>
          </a:bodyPr>
          <a:lstStyle/>
          <a:p>
            <a:r>
              <a:rPr lang="en-US" sz="4000" dirty="0">
                <a:latin typeface="+mn-lt"/>
              </a:rPr>
              <a:t>Ionic Liquids (IL’s)</a:t>
            </a:r>
          </a:p>
        </p:txBody>
      </p:sp>
    </p:spTree>
    <p:extLst>
      <p:ext uri="{BB962C8B-B14F-4D97-AF65-F5344CB8AC3E}">
        <p14:creationId xmlns:p14="http://schemas.microsoft.com/office/powerpoint/2010/main" val="197073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5" name="Rectangle 3"/>
          <p:cNvSpPr>
            <a:spLocks noGrp="1" noChangeArrowheads="1"/>
          </p:cNvSpPr>
          <p:nvPr>
            <p:ph type="body" idx="1"/>
          </p:nvPr>
        </p:nvSpPr>
        <p:spPr/>
        <p:txBody>
          <a:bodyPr>
            <a:normAutofit/>
          </a:bodyPr>
          <a:lstStyle/>
          <a:p>
            <a:pPr>
              <a:lnSpc>
                <a:spcPct val="90000"/>
              </a:lnSpc>
            </a:pPr>
            <a:r>
              <a:rPr lang="en-US" altLang="x-none" sz="2400" dirty="0"/>
              <a:t>New IL’s are being designed that address biodegradability and toxicity concerns – some examples</a:t>
            </a:r>
          </a:p>
        </p:txBody>
      </p:sp>
      <p:pic>
        <p:nvPicPr>
          <p:cNvPr id="3" name="Picture 2">
            <a:extLst>
              <a:ext uri="{FF2B5EF4-FFF2-40B4-BE49-F238E27FC236}">
                <a16:creationId xmlns:a16="http://schemas.microsoft.com/office/drawing/2014/main" id="{2A4A97D4-131C-CA49-B0AC-510F97B5B268}"/>
              </a:ext>
            </a:extLst>
          </p:cNvPr>
          <p:cNvPicPr>
            <a:picLocks noChangeAspect="1"/>
          </p:cNvPicPr>
          <p:nvPr/>
        </p:nvPicPr>
        <p:blipFill>
          <a:blip r:embed="rId3"/>
          <a:stretch>
            <a:fillRect/>
          </a:stretch>
        </p:blipFill>
        <p:spPr>
          <a:xfrm>
            <a:off x="750586" y="2985802"/>
            <a:ext cx="2104909" cy="798414"/>
          </a:xfrm>
          <a:prstGeom prst="rect">
            <a:avLst/>
          </a:prstGeom>
        </p:spPr>
      </p:pic>
      <p:sp>
        <p:nvSpPr>
          <p:cNvPr id="4" name="TextBox 3">
            <a:extLst>
              <a:ext uri="{FF2B5EF4-FFF2-40B4-BE49-F238E27FC236}">
                <a16:creationId xmlns:a16="http://schemas.microsoft.com/office/drawing/2014/main" id="{7BA4E36D-A4A0-E142-A63E-9B552450E5AC}"/>
              </a:ext>
            </a:extLst>
          </p:cNvPr>
          <p:cNvSpPr txBox="1"/>
          <p:nvPr/>
        </p:nvSpPr>
        <p:spPr>
          <a:xfrm>
            <a:off x="640670" y="4033660"/>
            <a:ext cx="2825992" cy="646331"/>
          </a:xfrm>
          <a:prstGeom prst="rect">
            <a:avLst/>
          </a:prstGeom>
          <a:noFill/>
        </p:spPr>
        <p:txBody>
          <a:bodyPr wrap="square" rtlCol="0">
            <a:spAutoFit/>
          </a:bodyPr>
          <a:lstStyle/>
          <a:p>
            <a:r>
              <a:rPr lang="en-US" dirty="0"/>
              <a:t>Choline chloride: readily biodegradable</a:t>
            </a:r>
          </a:p>
        </p:txBody>
      </p:sp>
      <p:pic>
        <p:nvPicPr>
          <p:cNvPr id="5" name="Picture 4">
            <a:extLst>
              <a:ext uri="{FF2B5EF4-FFF2-40B4-BE49-F238E27FC236}">
                <a16:creationId xmlns:a16="http://schemas.microsoft.com/office/drawing/2014/main" id="{8CEE425B-884C-E340-9CB4-7051EAD443A2}"/>
              </a:ext>
            </a:extLst>
          </p:cNvPr>
          <p:cNvPicPr>
            <a:picLocks noChangeAspect="1"/>
          </p:cNvPicPr>
          <p:nvPr/>
        </p:nvPicPr>
        <p:blipFill>
          <a:blip r:embed="rId4"/>
          <a:stretch>
            <a:fillRect/>
          </a:stretch>
        </p:blipFill>
        <p:spPr>
          <a:xfrm>
            <a:off x="3809629" y="3158104"/>
            <a:ext cx="4948134" cy="889952"/>
          </a:xfrm>
          <a:prstGeom prst="rect">
            <a:avLst/>
          </a:prstGeom>
        </p:spPr>
      </p:pic>
      <p:sp>
        <p:nvSpPr>
          <p:cNvPr id="6" name="TextBox 5">
            <a:extLst>
              <a:ext uri="{FF2B5EF4-FFF2-40B4-BE49-F238E27FC236}">
                <a16:creationId xmlns:a16="http://schemas.microsoft.com/office/drawing/2014/main" id="{BC1B4DE5-5DBC-F343-96A0-F1D485CA4697}"/>
              </a:ext>
            </a:extLst>
          </p:cNvPr>
          <p:cNvSpPr txBox="1"/>
          <p:nvPr/>
        </p:nvSpPr>
        <p:spPr>
          <a:xfrm>
            <a:off x="3696488" y="4297500"/>
            <a:ext cx="5058050" cy="646331"/>
          </a:xfrm>
          <a:prstGeom prst="rect">
            <a:avLst/>
          </a:prstGeom>
          <a:noFill/>
        </p:spPr>
        <p:txBody>
          <a:bodyPr wrap="square" rtlCol="0">
            <a:spAutoFit/>
          </a:bodyPr>
          <a:lstStyle/>
          <a:p>
            <a:r>
              <a:rPr lang="en-US" dirty="0"/>
              <a:t>Incorporation of the ester linkage in the chain of the imidazolium IL increases biodegradability</a:t>
            </a:r>
          </a:p>
        </p:txBody>
      </p:sp>
      <p:pic>
        <p:nvPicPr>
          <p:cNvPr id="7" name="Picture 6">
            <a:extLst>
              <a:ext uri="{FF2B5EF4-FFF2-40B4-BE49-F238E27FC236}">
                <a16:creationId xmlns:a16="http://schemas.microsoft.com/office/drawing/2014/main" id="{164B2050-680F-494F-8E93-18B9954AB485}"/>
              </a:ext>
            </a:extLst>
          </p:cNvPr>
          <p:cNvPicPr>
            <a:picLocks noChangeAspect="1"/>
          </p:cNvPicPr>
          <p:nvPr/>
        </p:nvPicPr>
        <p:blipFill>
          <a:blip r:embed="rId5"/>
          <a:stretch>
            <a:fillRect/>
          </a:stretch>
        </p:blipFill>
        <p:spPr>
          <a:xfrm>
            <a:off x="9509405" y="2643619"/>
            <a:ext cx="1844395" cy="2425307"/>
          </a:xfrm>
          <a:prstGeom prst="rect">
            <a:avLst/>
          </a:prstGeom>
        </p:spPr>
      </p:pic>
      <p:sp>
        <p:nvSpPr>
          <p:cNvPr id="8" name="TextBox 7">
            <a:extLst>
              <a:ext uri="{FF2B5EF4-FFF2-40B4-BE49-F238E27FC236}">
                <a16:creationId xmlns:a16="http://schemas.microsoft.com/office/drawing/2014/main" id="{16BDE1E0-B035-F44C-91B7-3EB28B5C8915}"/>
              </a:ext>
            </a:extLst>
          </p:cNvPr>
          <p:cNvSpPr txBox="1"/>
          <p:nvPr/>
        </p:nvSpPr>
        <p:spPr>
          <a:xfrm>
            <a:off x="8828968" y="5103674"/>
            <a:ext cx="3205267" cy="1754326"/>
          </a:xfrm>
          <a:prstGeom prst="rect">
            <a:avLst/>
          </a:prstGeom>
          <a:noFill/>
        </p:spPr>
        <p:txBody>
          <a:bodyPr wrap="square" rtlCol="0">
            <a:spAutoFit/>
          </a:bodyPr>
          <a:lstStyle/>
          <a:p>
            <a:r>
              <a:rPr lang="en-US" dirty="0"/>
              <a:t>Pyridinium based IL’s generally are more biodegradable than imidazolium based IL’s: 1-octyl-3-methyl pyridinium bromide passes a ready biodegradation test.</a:t>
            </a:r>
          </a:p>
        </p:txBody>
      </p:sp>
      <p:sp>
        <p:nvSpPr>
          <p:cNvPr id="13" name="Title 1">
            <a:extLst>
              <a:ext uri="{FF2B5EF4-FFF2-40B4-BE49-F238E27FC236}">
                <a16:creationId xmlns:a16="http://schemas.microsoft.com/office/drawing/2014/main" id="{4B13DCEB-81EC-A74D-8787-83770FA03B8F}"/>
              </a:ext>
            </a:extLst>
          </p:cNvPr>
          <p:cNvSpPr>
            <a:spLocks noGrp="1"/>
          </p:cNvSpPr>
          <p:nvPr>
            <p:ph type="title"/>
          </p:nvPr>
        </p:nvSpPr>
        <p:spPr>
          <a:xfrm>
            <a:off x="838200" y="175125"/>
            <a:ext cx="10515600" cy="1325563"/>
          </a:xfrm>
        </p:spPr>
        <p:txBody>
          <a:bodyPr>
            <a:normAutofit/>
          </a:bodyPr>
          <a:lstStyle/>
          <a:p>
            <a:r>
              <a:rPr lang="en-US" sz="4000" dirty="0">
                <a:latin typeface="+mn-lt"/>
              </a:rPr>
              <a:t>Ionic Liquids (IL’s): Next generation</a:t>
            </a:r>
          </a:p>
        </p:txBody>
      </p:sp>
    </p:spTree>
    <p:extLst>
      <p:ext uri="{BB962C8B-B14F-4D97-AF65-F5344CB8AC3E}">
        <p14:creationId xmlns:p14="http://schemas.microsoft.com/office/powerpoint/2010/main" val="109770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5" name="Rectangle 3"/>
          <p:cNvSpPr>
            <a:spLocks noGrp="1" noChangeArrowheads="1"/>
          </p:cNvSpPr>
          <p:nvPr>
            <p:ph type="body" idx="1"/>
          </p:nvPr>
        </p:nvSpPr>
        <p:spPr/>
        <p:txBody>
          <a:bodyPr>
            <a:normAutofit/>
          </a:bodyPr>
          <a:lstStyle/>
          <a:p>
            <a:pPr>
              <a:lnSpc>
                <a:spcPct val="90000"/>
              </a:lnSpc>
            </a:pPr>
            <a:r>
              <a:rPr lang="en-US" altLang="x-none" sz="2400" dirty="0"/>
              <a:t>Ionic liquids have been found useful for a wide range of chemical reactions and processes, including hydrogenation reactions, </a:t>
            </a:r>
            <a:r>
              <a:rPr lang="en-US" altLang="x-none" sz="2400" dirty="0" err="1"/>
              <a:t>biocatalysis</a:t>
            </a:r>
            <a:r>
              <a:rPr lang="en-US" altLang="x-none" sz="2400" dirty="0"/>
              <a:t> reactions such as transesterification and </a:t>
            </a:r>
            <a:r>
              <a:rPr lang="en-US" altLang="x-none" sz="2400" dirty="0" err="1"/>
              <a:t>perhydrolysis</a:t>
            </a:r>
            <a:r>
              <a:rPr lang="en-US" altLang="x-none" sz="2400" dirty="0"/>
              <a:t>, and electrochemical applications such as battery electrolytes </a:t>
            </a:r>
          </a:p>
          <a:p>
            <a:pPr>
              <a:lnSpc>
                <a:spcPct val="90000"/>
              </a:lnSpc>
            </a:pPr>
            <a:r>
              <a:rPr lang="en-US" altLang="x-none" sz="2400" dirty="0"/>
              <a:t>Another use for ionic liquids is as a medium for separation of biologically produced feedstocks from a fermentation broth, such as acetone, ethanol, or butanol </a:t>
            </a:r>
          </a:p>
          <a:p>
            <a:pPr>
              <a:lnSpc>
                <a:spcPct val="90000"/>
              </a:lnSpc>
            </a:pPr>
            <a:r>
              <a:rPr lang="en-US" altLang="x-none" sz="2400" dirty="0"/>
              <a:t>Ionic liquids have been found to dissolve cellulose: allowing for the processing of biomass</a:t>
            </a:r>
          </a:p>
        </p:txBody>
      </p:sp>
      <p:sp>
        <p:nvSpPr>
          <p:cNvPr id="6" name="Title 1">
            <a:extLst>
              <a:ext uri="{FF2B5EF4-FFF2-40B4-BE49-F238E27FC236}">
                <a16:creationId xmlns:a16="http://schemas.microsoft.com/office/drawing/2014/main" id="{1981A270-C8BC-A14F-99CA-F9DD4715D3B5}"/>
              </a:ext>
            </a:extLst>
          </p:cNvPr>
          <p:cNvSpPr>
            <a:spLocks noGrp="1"/>
          </p:cNvSpPr>
          <p:nvPr>
            <p:ph type="title"/>
          </p:nvPr>
        </p:nvSpPr>
        <p:spPr>
          <a:xfrm>
            <a:off x="838200" y="175125"/>
            <a:ext cx="10515600" cy="1325563"/>
          </a:xfrm>
        </p:spPr>
        <p:txBody>
          <a:bodyPr>
            <a:normAutofit/>
          </a:bodyPr>
          <a:lstStyle/>
          <a:p>
            <a:r>
              <a:rPr lang="en-US" sz="4000" dirty="0">
                <a:latin typeface="+mn-lt"/>
              </a:rPr>
              <a:t>Ionic Liquids (IL’s)</a:t>
            </a:r>
          </a:p>
        </p:txBody>
      </p:sp>
    </p:spTree>
    <p:extLst>
      <p:ext uri="{BB962C8B-B14F-4D97-AF65-F5344CB8AC3E}">
        <p14:creationId xmlns:p14="http://schemas.microsoft.com/office/powerpoint/2010/main" val="882894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t>Ionic Liquids</a:t>
            </a:r>
          </a:p>
          <a:p>
            <a:pPr marL="914400" lvl="1" indent="-457200">
              <a:buFont typeface="+mj-lt"/>
              <a:buAutoNum type="arabicPeriod"/>
            </a:pPr>
            <a:r>
              <a:rPr lang="en-US" dirty="0">
                <a:solidFill>
                  <a:schemeClr val="accent2"/>
                </a:solidFill>
              </a:rPr>
              <a:t>Aqueous Chemistry</a:t>
            </a:r>
          </a:p>
          <a:p>
            <a:pPr marL="914400" lvl="1" indent="-457200">
              <a:buFont typeface="+mj-lt"/>
              <a:buAutoNum type="arabicPeriod"/>
            </a:pPr>
            <a:r>
              <a:rPr lang="en-US" dirty="0"/>
              <a:t>Solvent-Free processes</a:t>
            </a:r>
          </a:p>
          <a:p>
            <a:pPr lvl="2"/>
            <a:r>
              <a:rPr lang="en-US" dirty="0"/>
              <a:t>Mechanochemistry</a:t>
            </a:r>
          </a:p>
          <a:p>
            <a:endParaRPr lang="en-US" b="1" dirty="0"/>
          </a:p>
          <a:p>
            <a:endParaRPr lang="en-US" dirty="0"/>
          </a:p>
        </p:txBody>
      </p:sp>
    </p:spTree>
    <p:extLst>
      <p:ext uri="{BB962C8B-B14F-4D97-AF65-F5344CB8AC3E}">
        <p14:creationId xmlns:p14="http://schemas.microsoft.com/office/powerpoint/2010/main" val="1472088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Aqueous Chemistry</a:t>
            </a:r>
          </a:p>
        </p:txBody>
      </p:sp>
      <p:sp>
        <p:nvSpPr>
          <p:cNvPr id="4" name="TextBox 3">
            <a:extLst>
              <a:ext uri="{FF2B5EF4-FFF2-40B4-BE49-F238E27FC236}">
                <a16:creationId xmlns:a16="http://schemas.microsoft.com/office/drawing/2014/main" id="{C00DF58E-A923-F642-8667-17EDAC8CF6CC}"/>
              </a:ext>
            </a:extLst>
          </p:cNvPr>
          <p:cNvSpPr txBox="1"/>
          <p:nvPr/>
        </p:nvSpPr>
        <p:spPr>
          <a:xfrm>
            <a:off x="3054350" y="3167390"/>
            <a:ext cx="6083300" cy="523220"/>
          </a:xfrm>
          <a:prstGeom prst="rect">
            <a:avLst/>
          </a:prstGeom>
          <a:noFill/>
          <a:ln w="38100">
            <a:solidFill>
              <a:schemeClr val="accent2"/>
            </a:solidFill>
          </a:ln>
        </p:spPr>
        <p:txBody>
          <a:bodyPr wrap="square" rtlCol="0">
            <a:spAutoFit/>
          </a:bodyPr>
          <a:lstStyle/>
          <a:p>
            <a:pPr algn="ctr"/>
            <a:r>
              <a:rPr lang="en-US" sz="2800" b="1" dirty="0"/>
              <a:t>Water is the ultimate benign solvent!</a:t>
            </a:r>
          </a:p>
        </p:txBody>
      </p:sp>
      <p:sp>
        <p:nvSpPr>
          <p:cNvPr id="6" name="Content Placeholder 5">
            <a:extLst>
              <a:ext uri="{FF2B5EF4-FFF2-40B4-BE49-F238E27FC236}">
                <a16:creationId xmlns:a16="http://schemas.microsoft.com/office/drawing/2014/main" id="{F9DF527F-6A98-354A-8167-BF500E97F51C}"/>
              </a:ext>
            </a:extLst>
          </p:cNvPr>
          <p:cNvSpPr>
            <a:spLocks noGrp="1"/>
          </p:cNvSpPr>
          <p:nvPr>
            <p:ph idx="1"/>
          </p:nvPr>
        </p:nvSpPr>
        <p:spPr>
          <a:xfrm>
            <a:off x="838200" y="2684206"/>
            <a:ext cx="10515600" cy="3267132"/>
          </a:xfrm>
        </p:spPr>
        <p:txBody>
          <a:bodyPr/>
          <a:lstStyle/>
          <a:p>
            <a:endParaRPr lang="en-US" dirty="0"/>
          </a:p>
        </p:txBody>
      </p:sp>
    </p:spTree>
    <p:extLst>
      <p:ext uri="{BB962C8B-B14F-4D97-AF65-F5344CB8AC3E}">
        <p14:creationId xmlns:p14="http://schemas.microsoft.com/office/powerpoint/2010/main" val="216076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Water-based Chemistry</a:t>
            </a:r>
          </a:p>
        </p:txBody>
      </p:sp>
      <p:sp>
        <p:nvSpPr>
          <p:cNvPr id="4" name="Content Placeholder 2">
            <a:extLst>
              <a:ext uri="{FF2B5EF4-FFF2-40B4-BE49-F238E27FC236}">
                <a16:creationId xmlns:a16="http://schemas.microsoft.com/office/drawing/2014/main" id="{1FA216E6-7A64-FF40-AD21-DEB0C7F28073}"/>
              </a:ext>
            </a:extLst>
          </p:cNvPr>
          <p:cNvSpPr txBox="1">
            <a:spLocks/>
          </p:cNvSpPr>
          <p:nvPr/>
        </p:nvSpPr>
        <p:spPr>
          <a:xfrm>
            <a:off x="1879600" y="2459698"/>
            <a:ext cx="3162300" cy="2705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Abundant</a:t>
            </a:r>
          </a:p>
          <a:p>
            <a:r>
              <a:rPr lang="en-US" sz="2400" dirty="0"/>
              <a:t>Cheap</a:t>
            </a:r>
          </a:p>
          <a:p>
            <a:r>
              <a:rPr lang="en-US" sz="2400" dirty="0"/>
              <a:t>Non-toxic</a:t>
            </a:r>
          </a:p>
          <a:p>
            <a:r>
              <a:rPr lang="en-US" sz="2400" dirty="0"/>
              <a:t>Non-flammable</a:t>
            </a:r>
          </a:p>
          <a:p>
            <a:r>
              <a:rPr lang="en-US" sz="2400" dirty="0"/>
              <a:t>High specific heat</a:t>
            </a:r>
          </a:p>
        </p:txBody>
      </p:sp>
      <p:sp>
        <p:nvSpPr>
          <p:cNvPr id="5" name="Content Placeholder 2">
            <a:extLst>
              <a:ext uri="{FF2B5EF4-FFF2-40B4-BE49-F238E27FC236}">
                <a16:creationId xmlns:a16="http://schemas.microsoft.com/office/drawing/2014/main" id="{870176F1-414A-A243-8AD0-E290BAC17637}"/>
              </a:ext>
            </a:extLst>
          </p:cNvPr>
          <p:cNvSpPr txBox="1">
            <a:spLocks/>
          </p:cNvSpPr>
          <p:nvPr/>
        </p:nvSpPr>
        <p:spPr>
          <a:xfrm>
            <a:off x="5412660" y="2459698"/>
            <a:ext cx="5562600" cy="3124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lot of reagents and materials are water/moisture sensitive</a:t>
            </a:r>
          </a:p>
          <a:p>
            <a:r>
              <a:rPr lang="en-US" sz="2400" dirty="0"/>
              <a:t>Generally poor solvent for organics</a:t>
            </a:r>
          </a:p>
          <a:p>
            <a:r>
              <a:rPr lang="en-US" sz="2400" dirty="0"/>
              <a:t>Energy intensive</a:t>
            </a:r>
          </a:p>
          <a:p>
            <a:r>
              <a:rPr lang="en-US" sz="2400" dirty="0"/>
              <a:t>Generated waste may be difficult to treat due to complexity.</a:t>
            </a:r>
          </a:p>
        </p:txBody>
      </p:sp>
      <p:cxnSp>
        <p:nvCxnSpPr>
          <p:cNvPr id="6" name="Straight Connector 5">
            <a:extLst>
              <a:ext uri="{FF2B5EF4-FFF2-40B4-BE49-F238E27FC236}">
                <a16:creationId xmlns:a16="http://schemas.microsoft.com/office/drawing/2014/main" id="{85F485DE-E675-2F46-84CF-F01AC3EE3699}"/>
              </a:ext>
            </a:extLst>
          </p:cNvPr>
          <p:cNvCxnSpPr/>
          <p:nvPr/>
        </p:nvCxnSpPr>
        <p:spPr>
          <a:xfrm>
            <a:off x="1696065" y="2300745"/>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B092118-7E14-D649-A732-EF307D94ABF1}"/>
              </a:ext>
            </a:extLst>
          </p:cNvPr>
          <p:cNvCxnSpPr/>
          <p:nvPr/>
        </p:nvCxnSpPr>
        <p:spPr>
          <a:xfrm>
            <a:off x="5071396" y="1799299"/>
            <a:ext cx="0" cy="336549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FFFBB5-9729-994A-8A75-824EA93D0C14}"/>
              </a:ext>
            </a:extLst>
          </p:cNvPr>
          <p:cNvSpPr txBox="1"/>
          <p:nvPr/>
        </p:nvSpPr>
        <p:spPr>
          <a:xfrm>
            <a:off x="2502763" y="1672336"/>
            <a:ext cx="1628074" cy="461665"/>
          </a:xfrm>
          <a:prstGeom prst="rect">
            <a:avLst/>
          </a:prstGeom>
          <a:noFill/>
        </p:spPr>
        <p:txBody>
          <a:bodyPr wrap="none" rtlCol="0">
            <a:spAutoFit/>
          </a:bodyPr>
          <a:lstStyle/>
          <a:p>
            <a:r>
              <a:rPr lang="en-US" sz="2400" dirty="0"/>
              <a:t>Advantages</a:t>
            </a:r>
          </a:p>
        </p:txBody>
      </p:sp>
      <p:sp>
        <p:nvSpPr>
          <p:cNvPr id="10" name="TextBox 9">
            <a:extLst>
              <a:ext uri="{FF2B5EF4-FFF2-40B4-BE49-F238E27FC236}">
                <a16:creationId xmlns:a16="http://schemas.microsoft.com/office/drawing/2014/main" id="{77052103-7E63-5743-8FCD-5E4C72918BF9}"/>
              </a:ext>
            </a:extLst>
          </p:cNvPr>
          <p:cNvSpPr txBox="1"/>
          <p:nvPr/>
        </p:nvSpPr>
        <p:spPr>
          <a:xfrm>
            <a:off x="7027583" y="1672336"/>
            <a:ext cx="1977529" cy="461665"/>
          </a:xfrm>
          <a:prstGeom prst="rect">
            <a:avLst/>
          </a:prstGeom>
          <a:noFill/>
        </p:spPr>
        <p:txBody>
          <a:bodyPr wrap="none" rtlCol="0">
            <a:spAutoFit/>
          </a:bodyPr>
          <a:lstStyle/>
          <a:p>
            <a:r>
              <a:rPr lang="en-US" sz="2400" dirty="0"/>
              <a:t>Disadvantages</a:t>
            </a:r>
          </a:p>
        </p:txBody>
      </p:sp>
    </p:spTree>
    <p:extLst>
      <p:ext uri="{BB962C8B-B14F-4D97-AF65-F5344CB8AC3E}">
        <p14:creationId xmlns:p14="http://schemas.microsoft.com/office/powerpoint/2010/main" val="3103515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Grp="1" noChangeArrowheads="1"/>
          </p:cNvSpPr>
          <p:nvPr>
            <p:ph type="title"/>
          </p:nvPr>
        </p:nvSpPr>
        <p:spPr/>
        <p:txBody>
          <a:bodyPr>
            <a:normAutofit/>
          </a:bodyPr>
          <a:lstStyle/>
          <a:p>
            <a:r>
              <a:rPr lang="en-US" altLang="zh-TW" sz="4000" dirty="0">
                <a:latin typeface="+mn-lt"/>
              </a:rPr>
              <a:t>Advantages of Water</a:t>
            </a:r>
          </a:p>
        </p:txBody>
      </p:sp>
      <p:sp>
        <p:nvSpPr>
          <p:cNvPr id="1212419" name="Rectangle 3"/>
          <p:cNvSpPr>
            <a:spLocks noGrp="1" noChangeArrowheads="1"/>
          </p:cNvSpPr>
          <p:nvPr>
            <p:ph type="body" sz="quarter" idx="4294967295"/>
          </p:nvPr>
        </p:nvSpPr>
        <p:spPr>
          <a:xfrm>
            <a:off x="838200" y="1726903"/>
            <a:ext cx="7696200" cy="4343400"/>
          </a:xfrm>
        </p:spPr>
        <p:txBody>
          <a:bodyPr>
            <a:normAutofit/>
          </a:bodyPr>
          <a:lstStyle/>
          <a:p>
            <a:r>
              <a:rPr lang="en-US" altLang="zh-TW" sz="2400" dirty="0"/>
              <a:t>Air stable</a:t>
            </a:r>
          </a:p>
          <a:p>
            <a:r>
              <a:rPr lang="en-US" altLang="zh-TW" sz="2400" dirty="0"/>
              <a:t>Natural, abundant</a:t>
            </a:r>
          </a:p>
          <a:p>
            <a:r>
              <a:rPr lang="en-US" altLang="zh-TW" sz="2400" dirty="0"/>
              <a:t>Non-flammable</a:t>
            </a:r>
          </a:p>
          <a:p>
            <a:r>
              <a:rPr lang="en-US" altLang="zh-TW" sz="2400" dirty="0"/>
              <a:t>Non-explosive</a:t>
            </a:r>
          </a:p>
          <a:p>
            <a:r>
              <a:rPr lang="en-US" altLang="zh-TW" sz="2400" dirty="0"/>
              <a:t>High heat capacity</a:t>
            </a:r>
          </a:p>
          <a:p>
            <a:r>
              <a:rPr lang="en-US" altLang="zh-TW" sz="2400" dirty="0"/>
              <a:t>High polarity</a:t>
            </a:r>
          </a:p>
        </p:txBody>
      </p:sp>
      <p:graphicFrame>
        <p:nvGraphicFramePr>
          <p:cNvPr id="10" name="Table 9"/>
          <p:cNvGraphicFramePr>
            <a:graphicFrameLocks noGrp="1"/>
          </p:cNvGraphicFramePr>
          <p:nvPr>
            <p:extLst>
              <p:ext uri="{D42A27DB-BD31-4B8C-83A1-F6EECF244321}">
                <p14:modId xmlns:p14="http://schemas.microsoft.com/office/powerpoint/2010/main" val="1519911595"/>
              </p:ext>
            </p:extLst>
          </p:nvPr>
        </p:nvGraphicFramePr>
        <p:xfrm>
          <a:off x="8923816" y="1546557"/>
          <a:ext cx="2963384" cy="5136318"/>
        </p:xfrm>
        <a:graphic>
          <a:graphicData uri="http://schemas.openxmlformats.org/drawingml/2006/table">
            <a:tbl>
              <a:tblPr firstRow="1" bandRow="1">
                <a:tableStyleId>{5C22544A-7EE6-4342-B048-85BDC9FD1C3A}</a:tableStyleId>
              </a:tblPr>
              <a:tblGrid>
                <a:gridCol w="2004642">
                  <a:extLst>
                    <a:ext uri="{9D8B030D-6E8A-4147-A177-3AD203B41FA5}">
                      <a16:colId xmlns:a16="http://schemas.microsoft.com/office/drawing/2014/main" val="20000"/>
                    </a:ext>
                  </a:extLst>
                </a:gridCol>
                <a:gridCol w="958742">
                  <a:extLst>
                    <a:ext uri="{9D8B030D-6E8A-4147-A177-3AD203B41FA5}">
                      <a16:colId xmlns:a16="http://schemas.microsoft.com/office/drawing/2014/main" val="20001"/>
                    </a:ext>
                  </a:extLst>
                </a:gridCol>
              </a:tblGrid>
              <a:tr h="391504">
                <a:tc>
                  <a:txBody>
                    <a:bodyPr/>
                    <a:lstStyle/>
                    <a:p>
                      <a:pPr algn="ctr" fontAlgn="b"/>
                      <a:r>
                        <a:rPr lang="en-US" sz="1400" b="0" i="0" u="none" strike="noStrike" dirty="0">
                          <a:solidFill>
                            <a:srgbClr val="000000"/>
                          </a:solidFill>
                          <a:latin typeface="Calibri"/>
                        </a:rPr>
                        <a:t>Solvent </a:t>
                      </a:r>
                    </a:p>
                  </a:txBody>
                  <a:tcPr marL="9525" marR="9525" marT="9525" marB="0" anchor="ctr"/>
                </a:tc>
                <a:tc>
                  <a:txBody>
                    <a:bodyPr/>
                    <a:lstStyle/>
                    <a:p>
                      <a:pPr algn="ctr" fontAlgn="b"/>
                      <a:r>
                        <a:rPr lang="en-US" sz="1400" b="0" i="0" u="none" strike="noStrike" dirty="0">
                          <a:solidFill>
                            <a:srgbClr val="000000"/>
                          </a:solidFill>
                          <a:latin typeface="Calibri"/>
                        </a:rPr>
                        <a:t>Dielectric constant </a:t>
                      </a:r>
                    </a:p>
                  </a:txBody>
                  <a:tcPr marL="9525" marR="9525" marT="9525" marB="0" anchor="ctr"/>
                </a:tc>
                <a:extLst>
                  <a:ext uri="{0D108BD9-81ED-4DB2-BD59-A6C34878D82A}">
                    <a16:rowId xmlns:a16="http://schemas.microsoft.com/office/drawing/2014/main" val="10000"/>
                  </a:ext>
                </a:extLst>
              </a:tr>
              <a:tr h="223813">
                <a:tc>
                  <a:txBody>
                    <a:bodyPr/>
                    <a:lstStyle/>
                    <a:p>
                      <a:pPr algn="l" fontAlgn="b"/>
                      <a:r>
                        <a:rPr lang="en-US" sz="1400" b="0" i="0" u="none" strike="noStrike" dirty="0">
                          <a:solidFill>
                            <a:srgbClr val="000000"/>
                          </a:solidFill>
                          <a:latin typeface="Calibri"/>
                        </a:rPr>
                        <a:t>Water </a:t>
                      </a:r>
                    </a:p>
                  </a:txBody>
                  <a:tcPr marL="9525" marR="9525" marT="9525" marB="0" anchor="b"/>
                </a:tc>
                <a:tc>
                  <a:txBody>
                    <a:bodyPr/>
                    <a:lstStyle/>
                    <a:p>
                      <a:pPr algn="l" fontAlgn="b"/>
                      <a:r>
                        <a:rPr lang="en-US" sz="1400" b="0" i="0" u="none" strike="noStrike" dirty="0">
                          <a:solidFill>
                            <a:srgbClr val="000000"/>
                          </a:solidFill>
                          <a:latin typeface="Calibri"/>
                        </a:rPr>
                        <a:t>80</a:t>
                      </a:r>
                    </a:p>
                  </a:txBody>
                  <a:tcPr marL="9525" marR="9525" marT="9525" marB="0" anchor="b"/>
                </a:tc>
                <a:extLst>
                  <a:ext uri="{0D108BD9-81ED-4DB2-BD59-A6C34878D82A}">
                    <a16:rowId xmlns:a16="http://schemas.microsoft.com/office/drawing/2014/main" val="10001"/>
                  </a:ext>
                </a:extLst>
              </a:tr>
              <a:tr h="223813">
                <a:tc>
                  <a:txBody>
                    <a:bodyPr/>
                    <a:lstStyle/>
                    <a:p>
                      <a:pPr algn="l" fontAlgn="b"/>
                      <a:r>
                        <a:rPr lang="en-US" sz="1400" b="0" i="0" u="none" strike="noStrike" dirty="0">
                          <a:solidFill>
                            <a:srgbClr val="000000"/>
                          </a:solidFill>
                          <a:latin typeface="Calibri"/>
                        </a:rPr>
                        <a:t>Formic acid </a:t>
                      </a:r>
                    </a:p>
                  </a:txBody>
                  <a:tcPr marL="9525" marR="9525" marT="9525" marB="0" anchor="b"/>
                </a:tc>
                <a:tc>
                  <a:txBody>
                    <a:bodyPr/>
                    <a:lstStyle/>
                    <a:p>
                      <a:pPr algn="l" fontAlgn="b"/>
                      <a:r>
                        <a:rPr lang="en-US" sz="1400" b="0" i="0" u="none" strike="noStrike" dirty="0">
                          <a:solidFill>
                            <a:srgbClr val="000000"/>
                          </a:solidFill>
                          <a:latin typeface="Calibri"/>
                        </a:rPr>
                        <a:t>58</a:t>
                      </a:r>
                    </a:p>
                  </a:txBody>
                  <a:tcPr marL="9525" marR="9525" marT="9525" marB="0" anchor="b"/>
                </a:tc>
                <a:extLst>
                  <a:ext uri="{0D108BD9-81ED-4DB2-BD59-A6C34878D82A}">
                    <a16:rowId xmlns:a16="http://schemas.microsoft.com/office/drawing/2014/main" val="10002"/>
                  </a:ext>
                </a:extLst>
              </a:tr>
              <a:tr h="223813">
                <a:tc>
                  <a:txBody>
                    <a:bodyPr/>
                    <a:lstStyle/>
                    <a:p>
                      <a:pPr algn="l" fontAlgn="b"/>
                      <a:r>
                        <a:rPr lang="en-US" sz="1400" b="0" i="0" u="none" strike="noStrike">
                          <a:solidFill>
                            <a:srgbClr val="000000"/>
                          </a:solidFill>
                          <a:latin typeface="Calibri"/>
                        </a:rPr>
                        <a:t>Dimethyl sulfoxide (DMSO) </a:t>
                      </a:r>
                    </a:p>
                  </a:txBody>
                  <a:tcPr marL="9525" marR="9525" marT="9525" marB="0" anchor="b"/>
                </a:tc>
                <a:tc>
                  <a:txBody>
                    <a:bodyPr/>
                    <a:lstStyle/>
                    <a:p>
                      <a:pPr algn="l" fontAlgn="b"/>
                      <a:r>
                        <a:rPr lang="en-US" sz="1400" b="0" i="0" u="none" strike="noStrike">
                          <a:solidFill>
                            <a:srgbClr val="000000"/>
                          </a:solidFill>
                          <a:latin typeface="Calibri"/>
                        </a:rPr>
                        <a:t>47</a:t>
                      </a:r>
                    </a:p>
                  </a:txBody>
                  <a:tcPr marL="9525" marR="9525" marT="9525" marB="0" anchor="b"/>
                </a:tc>
                <a:extLst>
                  <a:ext uri="{0D108BD9-81ED-4DB2-BD59-A6C34878D82A}">
                    <a16:rowId xmlns:a16="http://schemas.microsoft.com/office/drawing/2014/main" val="10003"/>
                  </a:ext>
                </a:extLst>
              </a:tr>
              <a:tr h="223813">
                <a:tc>
                  <a:txBody>
                    <a:bodyPr/>
                    <a:lstStyle/>
                    <a:p>
                      <a:pPr algn="l" fontAlgn="b"/>
                      <a:r>
                        <a:rPr lang="en-US" sz="1400" b="0" i="0" u="none" strike="noStrike">
                          <a:solidFill>
                            <a:srgbClr val="000000"/>
                          </a:solidFill>
                          <a:latin typeface="Calibri"/>
                        </a:rPr>
                        <a:t>Dimethylformamide (DMF) </a:t>
                      </a:r>
                    </a:p>
                  </a:txBody>
                  <a:tcPr marL="9525" marR="9525" marT="9525" marB="0" anchor="b"/>
                </a:tc>
                <a:tc>
                  <a:txBody>
                    <a:bodyPr/>
                    <a:lstStyle/>
                    <a:p>
                      <a:pPr algn="l" fontAlgn="b"/>
                      <a:r>
                        <a:rPr lang="en-US" sz="1400" b="0" i="0" u="none" strike="noStrike">
                          <a:solidFill>
                            <a:srgbClr val="000000"/>
                          </a:solidFill>
                          <a:latin typeface="Calibri"/>
                        </a:rPr>
                        <a:t>38</a:t>
                      </a:r>
                    </a:p>
                  </a:txBody>
                  <a:tcPr marL="9525" marR="9525" marT="9525" marB="0" anchor="b"/>
                </a:tc>
                <a:extLst>
                  <a:ext uri="{0D108BD9-81ED-4DB2-BD59-A6C34878D82A}">
                    <a16:rowId xmlns:a16="http://schemas.microsoft.com/office/drawing/2014/main" val="10004"/>
                  </a:ext>
                </a:extLst>
              </a:tr>
              <a:tr h="223813">
                <a:tc>
                  <a:txBody>
                    <a:bodyPr/>
                    <a:lstStyle/>
                    <a:p>
                      <a:pPr algn="l" fontAlgn="b"/>
                      <a:r>
                        <a:rPr lang="en-US" sz="1400" b="0" i="0" u="none" strike="noStrike">
                          <a:solidFill>
                            <a:srgbClr val="000000"/>
                          </a:solidFill>
                          <a:latin typeface="Calibri"/>
                        </a:rPr>
                        <a:t>Acetonitrile (MeCN) </a:t>
                      </a:r>
                    </a:p>
                  </a:txBody>
                  <a:tcPr marL="9525" marR="9525" marT="9525" marB="0" anchor="b"/>
                </a:tc>
                <a:tc>
                  <a:txBody>
                    <a:bodyPr/>
                    <a:lstStyle/>
                    <a:p>
                      <a:pPr algn="l" fontAlgn="b"/>
                      <a:r>
                        <a:rPr lang="en-US" sz="1400" b="0" i="0" u="none" strike="noStrike">
                          <a:solidFill>
                            <a:srgbClr val="000000"/>
                          </a:solidFill>
                          <a:latin typeface="Calibri"/>
                        </a:rPr>
                        <a:t>37</a:t>
                      </a:r>
                    </a:p>
                  </a:txBody>
                  <a:tcPr marL="9525" marR="9525" marT="9525" marB="0" anchor="b"/>
                </a:tc>
                <a:extLst>
                  <a:ext uri="{0D108BD9-81ED-4DB2-BD59-A6C34878D82A}">
                    <a16:rowId xmlns:a16="http://schemas.microsoft.com/office/drawing/2014/main" val="10005"/>
                  </a:ext>
                </a:extLst>
              </a:tr>
              <a:tr h="223813">
                <a:tc>
                  <a:txBody>
                    <a:bodyPr/>
                    <a:lstStyle/>
                    <a:p>
                      <a:pPr algn="l" fontAlgn="b"/>
                      <a:r>
                        <a:rPr lang="en-US" sz="1400" b="0" i="0" u="none" strike="noStrike">
                          <a:solidFill>
                            <a:srgbClr val="000000"/>
                          </a:solidFill>
                          <a:latin typeface="Calibri"/>
                        </a:rPr>
                        <a:t>Methanol </a:t>
                      </a:r>
                    </a:p>
                  </a:txBody>
                  <a:tcPr marL="9525" marR="9525" marT="9525" marB="0" anchor="b"/>
                </a:tc>
                <a:tc>
                  <a:txBody>
                    <a:bodyPr/>
                    <a:lstStyle/>
                    <a:p>
                      <a:pPr algn="l" fontAlgn="b"/>
                      <a:r>
                        <a:rPr lang="en-US" sz="1400" b="0" i="0" u="none" strike="noStrike">
                          <a:solidFill>
                            <a:srgbClr val="000000"/>
                          </a:solidFill>
                          <a:latin typeface="Calibri"/>
                        </a:rPr>
                        <a:t>33</a:t>
                      </a:r>
                    </a:p>
                  </a:txBody>
                  <a:tcPr marL="9525" marR="9525" marT="9525" marB="0" anchor="b"/>
                </a:tc>
                <a:extLst>
                  <a:ext uri="{0D108BD9-81ED-4DB2-BD59-A6C34878D82A}">
                    <a16:rowId xmlns:a16="http://schemas.microsoft.com/office/drawing/2014/main" val="10006"/>
                  </a:ext>
                </a:extLst>
              </a:tr>
              <a:tr h="223813">
                <a:tc>
                  <a:txBody>
                    <a:bodyPr/>
                    <a:lstStyle/>
                    <a:p>
                      <a:pPr algn="l" fontAlgn="b"/>
                      <a:r>
                        <a:rPr lang="en-US" sz="1400" b="0" i="0" u="none" strike="noStrike">
                          <a:solidFill>
                            <a:srgbClr val="000000"/>
                          </a:solidFill>
                          <a:latin typeface="Calibri"/>
                        </a:rPr>
                        <a:t>Ethanol </a:t>
                      </a:r>
                    </a:p>
                  </a:txBody>
                  <a:tcPr marL="9525" marR="9525" marT="9525" marB="0" anchor="b"/>
                </a:tc>
                <a:tc>
                  <a:txBody>
                    <a:bodyPr/>
                    <a:lstStyle/>
                    <a:p>
                      <a:pPr algn="l" fontAlgn="b"/>
                      <a:r>
                        <a:rPr lang="en-US" sz="1400" b="0" i="0" u="none" strike="noStrike">
                          <a:solidFill>
                            <a:srgbClr val="000000"/>
                          </a:solidFill>
                          <a:latin typeface="Calibri"/>
                        </a:rPr>
                        <a:t>30</a:t>
                      </a:r>
                    </a:p>
                  </a:txBody>
                  <a:tcPr marL="9525" marR="9525" marT="9525" marB="0" anchor="b"/>
                </a:tc>
                <a:extLst>
                  <a:ext uri="{0D108BD9-81ED-4DB2-BD59-A6C34878D82A}">
                    <a16:rowId xmlns:a16="http://schemas.microsoft.com/office/drawing/2014/main" val="10007"/>
                  </a:ext>
                </a:extLst>
              </a:tr>
              <a:tr h="223813">
                <a:tc>
                  <a:txBody>
                    <a:bodyPr/>
                    <a:lstStyle/>
                    <a:p>
                      <a:pPr algn="l" fontAlgn="b"/>
                      <a:r>
                        <a:rPr lang="en-US" sz="1400" b="0" i="0" u="none" strike="noStrike">
                          <a:solidFill>
                            <a:srgbClr val="000000"/>
                          </a:solidFill>
                          <a:latin typeface="Calibri"/>
                        </a:rPr>
                        <a:t>Acetone </a:t>
                      </a:r>
                    </a:p>
                  </a:txBody>
                  <a:tcPr marL="9525" marR="9525" marT="9525" marB="0" anchor="b"/>
                </a:tc>
                <a:tc>
                  <a:txBody>
                    <a:bodyPr/>
                    <a:lstStyle/>
                    <a:p>
                      <a:pPr algn="l" fontAlgn="b"/>
                      <a:r>
                        <a:rPr lang="en-US" sz="1400" b="0" i="0" u="none" strike="noStrike">
                          <a:solidFill>
                            <a:srgbClr val="000000"/>
                          </a:solidFill>
                          <a:latin typeface="Calibri"/>
                        </a:rPr>
                        <a:t>21</a:t>
                      </a:r>
                    </a:p>
                  </a:txBody>
                  <a:tcPr marL="9525" marR="9525" marT="9525" marB="0" anchor="b"/>
                </a:tc>
                <a:extLst>
                  <a:ext uri="{0D108BD9-81ED-4DB2-BD59-A6C34878D82A}">
                    <a16:rowId xmlns:a16="http://schemas.microsoft.com/office/drawing/2014/main" val="10008"/>
                  </a:ext>
                </a:extLst>
              </a:tr>
              <a:tr h="223813">
                <a:tc>
                  <a:txBody>
                    <a:bodyPr/>
                    <a:lstStyle/>
                    <a:p>
                      <a:pPr algn="l" fontAlgn="b"/>
                      <a:r>
                        <a:rPr lang="en-US" sz="1400" b="0" i="0" u="none" strike="noStrike" dirty="0">
                          <a:solidFill>
                            <a:srgbClr val="000000"/>
                          </a:solidFill>
                          <a:latin typeface="Calibri"/>
                        </a:rPr>
                        <a:t>n-</a:t>
                      </a:r>
                      <a:r>
                        <a:rPr lang="en-US" sz="1400" b="0" i="0" u="none" strike="noStrike" dirty="0" err="1">
                          <a:solidFill>
                            <a:srgbClr val="000000"/>
                          </a:solidFill>
                          <a:latin typeface="Calibri"/>
                        </a:rPr>
                        <a:t>Propanol</a:t>
                      </a:r>
                      <a:r>
                        <a:rPr lang="en-US" sz="1400" b="0" i="0" u="none" strike="noStrike" dirty="0">
                          <a:solidFill>
                            <a:srgbClr val="000000"/>
                          </a:solidFill>
                          <a:latin typeface="Calibri"/>
                        </a:rPr>
                        <a:t> </a:t>
                      </a:r>
                    </a:p>
                  </a:txBody>
                  <a:tcPr marL="9525" marR="9525" marT="9525" marB="0" anchor="b"/>
                </a:tc>
                <a:tc>
                  <a:txBody>
                    <a:bodyPr/>
                    <a:lstStyle/>
                    <a:p>
                      <a:pPr algn="l" fontAlgn="b"/>
                      <a:r>
                        <a:rPr lang="en-US" sz="1400" b="0" i="0" u="none" strike="noStrike">
                          <a:solidFill>
                            <a:srgbClr val="000000"/>
                          </a:solidFill>
                          <a:latin typeface="Calibri"/>
                        </a:rPr>
                        <a:t>20</a:t>
                      </a:r>
                    </a:p>
                  </a:txBody>
                  <a:tcPr marL="9525" marR="9525" marT="9525" marB="0" anchor="b"/>
                </a:tc>
                <a:extLst>
                  <a:ext uri="{0D108BD9-81ED-4DB2-BD59-A6C34878D82A}">
                    <a16:rowId xmlns:a16="http://schemas.microsoft.com/office/drawing/2014/main" val="10009"/>
                  </a:ext>
                </a:extLst>
              </a:tr>
              <a:tr h="223813">
                <a:tc>
                  <a:txBody>
                    <a:bodyPr/>
                    <a:lstStyle/>
                    <a:p>
                      <a:pPr algn="l" fontAlgn="b"/>
                      <a:r>
                        <a:rPr lang="en-US" sz="1400" b="0" i="0" u="none" strike="noStrike">
                          <a:solidFill>
                            <a:srgbClr val="000000"/>
                          </a:solidFill>
                          <a:latin typeface="Calibri"/>
                        </a:rPr>
                        <a:t>n-Butanol </a:t>
                      </a:r>
                    </a:p>
                  </a:txBody>
                  <a:tcPr marL="9525" marR="9525" marT="9525" marB="0" anchor="b"/>
                </a:tc>
                <a:tc>
                  <a:txBody>
                    <a:bodyPr/>
                    <a:lstStyle/>
                    <a:p>
                      <a:pPr algn="l" fontAlgn="b"/>
                      <a:r>
                        <a:rPr lang="en-US" sz="1400" b="0" i="0" u="none" strike="noStrike">
                          <a:solidFill>
                            <a:srgbClr val="000000"/>
                          </a:solidFill>
                          <a:latin typeface="Calibri"/>
                        </a:rPr>
                        <a:t>18</a:t>
                      </a:r>
                    </a:p>
                  </a:txBody>
                  <a:tcPr marL="9525" marR="9525" marT="9525" marB="0" anchor="b"/>
                </a:tc>
                <a:extLst>
                  <a:ext uri="{0D108BD9-81ED-4DB2-BD59-A6C34878D82A}">
                    <a16:rowId xmlns:a16="http://schemas.microsoft.com/office/drawing/2014/main" val="10010"/>
                  </a:ext>
                </a:extLst>
              </a:tr>
              <a:tr h="223813">
                <a:tc>
                  <a:txBody>
                    <a:bodyPr/>
                    <a:lstStyle/>
                    <a:p>
                      <a:pPr algn="l" fontAlgn="b"/>
                      <a:r>
                        <a:rPr lang="en-US" sz="1400" b="0" i="0" u="none" strike="noStrike">
                          <a:solidFill>
                            <a:srgbClr val="000000"/>
                          </a:solidFill>
                          <a:latin typeface="Calibri"/>
                        </a:rPr>
                        <a:t>Isopropanol (IPA) </a:t>
                      </a:r>
                    </a:p>
                  </a:txBody>
                  <a:tcPr marL="9525" marR="9525" marT="9525" marB="0" anchor="b"/>
                </a:tc>
                <a:tc>
                  <a:txBody>
                    <a:bodyPr/>
                    <a:lstStyle/>
                    <a:p>
                      <a:pPr algn="l" fontAlgn="b"/>
                      <a:r>
                        <a:rPr lang="en-US" sz="1400" b="0" i="0" u="none" strike="noStrike">
                          <a:solidFill>
                            <a:srgbClr val="000000"/>
                          </a:solidFill>
                          <a:latin typeface="Calibri"/>
                        </a:rPr>
                        <a:t>18</a:t>
                      </a:r>
                    </a:p>
                  </a:txBody>
                  <a:tcPr marL="9525" marR="9525" marT="9525" marB="0" anchor="b"/>
                </a:tc>
                <a:extLst>
                  <a:ext uri="{0D108BD9-81ED-4DB2-BD59-A6C34878D82A}">
                    <a16:rowId xmlns:a16="http://schemas.microsoft.com/office/drawing/2014/main" val="10011"/>
                  </a:ext>
                </a:extLst>
              </a:tr>
              <a:tr h="223813">
                <a:tc>
                  <a:txBody>
                    <a:bodyPr/>
                    <a:lstStyle/>
                    <a:p>
                      <a:pPr algn="l" fontAlgn="b"/>
                      <a:r>
                        <a:rPr lang="en-US" sz="1400" b="0" i="0" u="none" strike="noStrike" dirty="0">
                          <a:solidFill>
                            <a:srgbClr val="000000"/>
                          </a:solidFill>
                          <a:latin typeface="Calibri"/>
                        </a:rPr>
                        <a:t>Dichloromethane (DCM) </a:t>
                      </a:r>
                    </a:p>
                  </a:txBody>
                  <a:tcPr marL="9525" marR="9525" marT="9525" marB="0" anchor="b"/>
                </a:tc>
                <a:tc>
                  <a:txBody>
                    <a:bodyPr/>
                    <a:lstStyle/>
                    <a:p>
                      <a:pPr algn="l" fontAlgn="b"/>
                      <a:r>
                        <a:rPr lang="en-US" sz="1400" b="0" i="0" u="none" strike="noStrike">
                          <a:solidFill>
                            <a:srgbClr val="000000"/>
                          </a:solidFill>
                          <a:latin typeface="Calibri"/>
                        </a:rPr>
                        <a:t>9.1</a:t>
                      </a:r>
                    </a:p>
                  </a:txBody>
                  <a:tcPr marL="9525" marR="9525" marT="9525" marB="0" anchor="b"/>
                </a:tc>
                <a:extLst>
                  <a:ext uri="{0D108BD9-81ED-4DB2-BD59-A6C34878D82A}">
                    <a16:rowId xmlns:a16="http://schemas.microsoft.com/office/drawing/2014/main" val="10012"/>
                  </a:ext>
                </a:extLst>
              </a:tr>
              <a:tr h="223813">
                <a:tc>
                  <a:txBody>
                    <a:bodyPr/>
                    <a:lstStyle/>
                    <a:p>
                      <a:pPr algn="l" fontAlgn="b"/>
                      <a:r>
                        <a:rPr lang="en-US" sz="1400" b="0" i="0" u="none" strike="noStrike">
                          <a:solidFill>
                            <a:srgbClr val="000000"/>
                          </a:solidFill>
                          <a:latin typeface="Calibri"/>
                        </a:rPr>
                        <a:t>Tetrahydrofuran (THF) </a:t>
                      </a:r>
                    </a:p>
                  </a:txBody>
                  <a:tcPr marL="9525" marR="9525" marT="9525" marB="0" anchor="b"/>
                </a:tc>
                <a:tc>
                  <a:txBody>
                    <a:bodyPr/>
                    <a:lstStyle/>
                    <a:p>
                      <a:pPr algn="l" fontAlgn="b"/>
                      <a:r>
                        <a:rPr lang="en-US" sz="1400" b="0" i="0" u="none" strike="noStrike">
                          <a:solidFill>
                            <a:srgbClr val="000000"/>
                          </a:solidFill>
                          <a:latin typeface="Calibri"/>
                        </a:rPr>
                        <a:t>7.5</a:t>
                      </a:r>
                    </a:p>
                  </a:txBody>
                  <a:tcPr marL="9525" marR="9525" marT="9525" marB="0" anchor="b"/>
                </a:tc>
                <a:extLst>
                  <a:ext uri="{0D108BD9-81ED-4DB2-BD59-A6C34878D82A}">
                    <a16:rowId xmlns:a16="http://schemas.microsoft.com/office/drawing/2014/main" val="10013"/>
                  </a:ext>
                </a:extLst>
              </a:tr>
              <a:tr h="223813">
                <a:tc>
                  <a:txBody>
                    <a:bodyPr/>
                    <a:lstStyle/>
                    <a:p>
                      <a:pPr algn="l" fontAlgn="b"/>
                      <a:r>
                        <a:rPr lang="en-US" sz="1400" b="0" i="0" u="none" strike="noStrike">
                          <a:solidFill>
                            <a:srgbClr val="000000"/>
                          </a:solidFill>
                          <a:latin typeface="Calibri"/>
                        </a:rPr>
                        <a:t>Acetic acid </a:t>
                      </a:r>
                    </a:p>
                  </a:txBody>
                  <a:tcPr marL="9525" marR="9525" marT="9525" marB="0" anchor="b"/>
                </a:tc>
                <a:tc>
                  <a:txBody>
                    <a:bodyPr/>
                    <a:lstStyle/>
                    <a:p>
                      <a:pPr algn="l" fontAlgn="b"/>
                      <a:r>
                        <a:rPr lang="en-US" sz="1400" b="0" i="0" u="none" strike="noStrike">
                          <a:solidFill>
                            <a:srgbClr val="000000"/>
                          </a:solidFill>
                          <a:latin typeface="Calibri"/>
                        </a:rPr>
                        <a:t>6.2</a:t>
                      </a:r>
                    </a:p>
                  </a:txBody>
                  <a:tcPr marL="9525" marR="9525" marT="9525" marB="0" anchor="b"/>
                </a:tc>
                <a:extLst>
                  <a:ext uri="{0D108BD9-81ED-4DB2-BD59-A6C34878D82A}">
                    <a16:rowId xmlns:a16="http://schemas.microsoft.com/office/drawing/2014/main" val="10014"/>
                  </a:ext>
                </a:extLst>
              </a:tr>
              <a:tr h="223813">
                <a:tc>
                  <a:txBody>
                    <a:bodyPr/>
                    <a:lstStyle/>
                    <a:p>
                      <a:pPr algn="l" fontAlgn="b"/>
                      <a:r>
                        <a:rPr lang="en-US" sz="1400" b="0" i="0" u="none" strike="noStrike">
                          <a:solidFill>
                            <a:srgbClr val="000000"/>
                          </a:solidFill>
                          <a:latin typeface="Calibri"/>
                        </a:rPr>
                        <a:t>Ethyl acetate </a:t>
                      </a:r>
                    </a:p>
                  </a:txBody>
                  <a:tcPr marL="9525" marR="9525" marT="9525" marB="0" anchor="b"/>
                </a:tc>
                <a:tc>
                  <a:txBody>
                    <a:bodyPr/>
                    <a:lstStyle/>
                    <a:p>
                      <a:pPr algn="l" fontAlgn="b"/>
                      <a:r>
                        <a:rPr lang="en-US" sz="1400" b="0" i="0" u="none" strike="noStrike">
                          <a:solidFill>
                            <a:srgbClr val="000000"/>
                          </a:solidFill>
                          <a:latin typeface="Calibri"/>
                        </a:rPr>
                        <a:t>6</a:t>
                      </a:r>
                    </a:p>
                  </a:txBody>
                  <a:tcPr marL="9525" marR="9525" marT="9525" marB="0" anchor="b"/>
                </a:tc>
                <a:extLst>
                  <a:ext uri="{0D108BD9-81ED-4DB2-BD59-A6C34878D82A}">
                    <a16:rowId xmlns:a16="http://schemas.microsoft.com/office/drawing/2014/main" val="10015"/>
                  </a:ext>
                </a:extLst>
              </a:tr>
              <a:tr h="223813">
                <a:tc>
                  <a:txBody>
                    <a:bodyPr/>
                    <a:lstStyle/>
                    <a:p>
                      <a:pPr algn="l" fontAlgn="b"/>
                      <a:r>
                        <a:rPr lang="en-US" sz="1400" b="0" i="0" u="none" strike="noStrike">
                          <a:solidFill>
                            <a:srgbClr val="000000"/>
                          </a:solidFill>
                          <a:latin typeface="Calibri"/>
                        </a:rPr>
                        <a:t>Chloroform </a:t>
                      </a:r>
                    </a:p>
                  </a:txBody>
                  <a:tcPr marL="9525" marR="9525" marT="9525" marB="0" anchor="b"/>
                </a:tc>
                <a:tc>
                  <a:txBody>
                    <a:bodyPr/>
                    <a:lstStyle/>
                    <a:p>
                      <a:pPr algn="l" fontAlgn="b"/>
                      <a:r>
                        <a:rPr lang="en-US" sz="1400" b="0" i="0" u="none" strike="noStrike">
                          <a:solidFill>
                            <a:srgbClr val="000000"/>
                          </a:solidFill>
                          <a:latin typeface="Calibri"/>
                        </a:rPr>
                        <a:t>4.8</a:t>
                      </a:r>
                    </a:p>
                  </a:txBody>
                  <a:tcPr marL="9525" marR="9525" marT="9525" marB="0" anchor="b"/>
                </a:tc>
                <a:extLst>
                  <a:ext uri="{0D108BD9-81ED-4DB2-BD59-A6C34878D82A}">
                    <a16:rowId xmlns:a16="http://schemas.microsoft.com/office/drawing/2014/main" val="10016"/>
                  </a:ext>
                </a:extLst>
              </a:tr>
              <a:tr h="223813">
                <a:tc>
                  <a:txBody>
                    <a:bodyPr/>
                    <a:lstStyle/>
                    <a:p>
                      <a:pPr algn="l" fontAlgn="b"/>
                      <a:r>
                        <a:rPr lang="en-US" sz="1400" b="0" i="0" u="none" strike="noStrike">
                          <a:solidFill>
                            <a:srgbClr val="000000"/>
                          </a:solidFill>
                          <a:latin typeface="Calibri"/>
                        </a:rPr>
                        <a:t>Diethyl ether </a:t>
                      </a:r>
                    </a:p>
                  </a:txBody>
                  <a:tcPr marL="9525" marR="9525" marT="9525" marB="0" anchor="b"/>
                </a:tc>
                <a:tc>
                  <a:txBody>
                    <a:bodyPr/>
                    <a:lstStyle/>
                    <a:p>
                      <a:pPr algn="l" fontAlgn="b"/>
                      <a:r>
                        <a:rPr lang="en-US" sz="1400" b="0" i="0" u="none" strike="noStrike">
                          <a:solidFill>
                            <a:srgbClr val="000000"/>
                          </a:solidFill>
                          <a:latin typeface="Calibri"/>
                        </a:rPr>
                        <a:t>4.3</a:t>
                      </a:r>
                    </a:p>
                  </a:txBody>
                  <a:tcPr marL="9525" marR="9525" marT="9525" marB="0" anchor="b"/>
                </a:tc>
                <a:extLst>
                  <a:ext uri="{0D108BD9-81ED-4DB2-BD59-A6C34878D82A}">
                    <a16:rowId xmlns:a16="http://schemas.microsoft.com/office/drawing/2014/main" val="10017"/>
                  </a:ext>
                </a:extLst>
              </a:tr>
              <a:tr h="223813">
                <a:tc>
                  <a:txBody>
                    <a:bodyPr/>
                    <a:lstStyle/>
                    <a:p>
                      <a:pPr algn="l" fontAlgn="b"/>
                      <a:r>
                        <a:rPr lang="en-US" sz="1400" b="0" i="0" u="none" strike="noStrike">
                          <a:solidFill>
                            <a:srgbClr val="000000"/>
                          </a:solidFill>
                          <a:latin typeface="Calibri"/>
                        </a:rPr>
                        <a:t>Toluene </a:t>
                      </a:r>
                    </a:p>
                  </a:txBody>
                  <a:tcPr marL="9525" marR="9525" marT="9525" marB="0" anchor="b"/>
                </a:tc>
                <a:tc>
                  <a:txBody>
                    <a:bodyPr/>
                    <a:lstStyle/>
                    <a:p>
                      <a:pPr algn="l" fontAlgn="b"/>
                      <a:r>
                        <a:rPr lang="en-US" sz="1400" b="0" i="0" u="none" strike="noStrike">
                          <a:solidFill>
                            <a:srgbClr val="000000"/>
                          </a:solidFill>
                          <a:latin typeface="Calibri"/>
                        </a:rPr>
                        <a:t>2.4</a:t>
                      </a:r>
                    </a:p>
                  </a:txBody>
                  <a:tcPr marL="9525" marR="9525" marT="9525" marB="0" anchor="b"/>
                </a:tc>
                <a:extLst>
                  <a:ext uri="{0D108BD9-81ED-4DB2-BD59-A6C34878D82A}">
                    <a16:rowId xmlns:a16="http://schemas.microsoft.com/office/drawing/2014/main" val="10018"/>
                  </a:ext>
                </a:extLst>
              </a:tr>
              <a:tr h="223813">
                <a:tc>
                  <a:txBody>
                    <a:bodyPr/>
                    <a:lstStyle/>
                    <a:p>
                      <a:pPr algn="l" fontAlgn="b"/>
                      <a:r>
                        <a:rPr lang="en-US" sz="1400" b="0" i="0" u="none" strike="noStrike">
                          <a:solidFill>
                            <a:srgbClr val="000000"/>
                          </a:solidFill>
                          <a:latin typeface="Calibri"/>
                        </a:rPr>
                        <a:t>Benzene </a:t>
                      </a:r>
                    </a:p>
                  </a:txBody>
                  <a:tcPr marL="9525" marR="9525" marT="9525" marB="0" anchor="b"/>
                </a:tc>
                <a:tc>
                  <a:txBody>
                    <a:bodyPr/>
                    <a:lstStyle/>
                    <a:p>
                      <a:pPr algn="l" fontAlgn="b"/>
                      <a:r>
                        <a:rPr lang="en-US" sz="1400" b="0" i="0" u="none" strike="noStrike">
                          <a:solidFill>
                            <a:srgbClr val="000000"/>
                          </a:solidFill>
                          <a:latin typeface="Calibri"/>
                        </a:rPr>
                        <a:t>2.3</a:t>
                      </a:r>
                    </a:p>
                  </a:txBody>
                  <a:tcPr marL="9525" marR="9525" marT="9525" marB="0" anchor="b"/>
                </a:tc>
                <a:extLst>
                  <a:ext uri="{0D108BD9-81ED-4DB2-BD59-A6C34878D82A}">
                    <a16:rowId xmlns:a16="http://schemas.microsoft.com/office/drawing/2014/main" val="10019"/>
                  </a:ext>
                </a:extLst>
              </a:tr>
              <a:tr h="223813">
                <a:tc>
                  <a:txBody>
                    <a:bodyPr/>
                    <a:lstStyle/>
                    <a:p>
                      <a:pPr algn="l" fontAlgn="b"/>
                      <a:r>
                        <a:rPr lang="en-US" sz="1400" b="0" i="0" u="none" strike="noStrike">
                          <a:solidFill>
                            <a:srgbClr val="000000"/>
                          </a:solidFill>
                          <a:latin typeface="Calibri"/>
                        </a:rPr>
                        <a:t>1,4-Dioxane </a:t>
                      </a:r>
                    </a:p>
                  </a:txBody>
                  <a:tcPr marL="9525" marR="9525" marT="9525" marB="0" anchor="b"/>
                </a:tc>
                <a:tc>
                  <a:txBody>
                    <a:bodyPr/>
                    <a:lstStyle/>
                    <a:p>
                      <a:pPr algn="l" fontAlgn="b"/>
                      <a:r>
                        <a:rPr lang="en-US" sz="1400" b="0" i="0" u="none" strike="noStrike">
                          <a:solidFill>
                            <a:srgbClr val="000000"/>
                          </a:solidFill>
                          <a:latin typeface="Calibri"/>
                        </a:rPr>
                        <a:t>2.3</a:t>
                      </a:r>
                    </a:p>
                  </a:txBody>
                  <a:tcPr marL="9525" marR="9525" marT="9525" marB="0" anchor="b"/>
                </a:tc>
                <a:extLst>
                  <a:ext uri="{0D108BD9-81ED-4DB2-BD59-A6C34878D82A}">
                    <a16:rowId xmlns:a16="http://schemas.microsoft.com/office/drawing/2014/main" val="10020"/>
                  </a:ext>
                </a:extLst>
              </a:tr>
              <a:tr h="223813">
                <a:tc>
                  <a:txBody>
                    <a:bodyPr/>
                    <a:lstStyle/>
                    <a:p>
                      <a:pPr algn="l" fontAlgn="b"/>
                      <a:r>
                        <a:rPr lang="en-US" sz="1400" b="0" i="0" u="none" strike="noStrike">
                          <a:solidFill>
                            <a:srgbClr val="000000"/>
                          </a:solidFill>
                          <a:latin typeface="Calibri"/>
                        </a:rPr>
                        <a:t>Hexane </a:t>
                      </a:r>
                    </a:p>
                  </a:txBody>
                  <a:tcPr marL="9525" marR="9525" marT="9525" marB="0" anchor="b"/>
                </a:tc>
                <a:tc>
                  <a:txBody>
                    <a:bodyPr/>
                    <a:lstStyle/>
                    <a:p>
                      <a:pPr algn="l" fontAlgn="b"/>
                      <a:r>
                        <a:rPr lang="en-US" sz="1400" b="0" i="0" u="none" strike="noStrike" dirty="0">
                          <a:solidFill>
                            <a:srgbClr val="000000"/>
                          </a:solidFill>
                          <a:latin typeface="Calibri"/>
                        </a:rPr>
                        <a:t>2</a:t>
                      </a:r>
                    </a:p>
                  </a:txBody>
                  <a:tcPr marL="9525" marR="9525" marT="9525" marB="0" anchor="b"/>
                </a:tc>
                <a:extLst>
                  <a:ext uri="{0D108BD9-81ED-4DB2-BD59-A6C34878D82A}">
                    <a16:rowId xmlns:a16="http://schemas.microsoft.com/office/drawing/2014/main" val="10021"/>
                  </a:ext>
                </a:extLst>
              </a:tr>
            </a:tbl>
          </a:graphicData>
        </a:graphic>
      </p:graphicFrame>
      <p:pic>
        <p:nvPicPr>
          <p:cNvPr id="6146" name="Picture 2" descr="Image result for water hydrogen bonding">
            <a:extLst>
              <a:ext uri="{FF2B5EF4-FFF2-40B4-BE49-F238E27FC236}">
                <a16:creationId xmlns:a16="http://schemas.microsoft.com/office/drawing/2014/main" id="{6124119C-BAB2-6A4E-B84E-AB01BB47F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809178"/>
            <a:ext cx="3427868" cy="20894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82F506-E52A-4B69-A4B3-75429A720850}"/>
              </a:ext>
            </a:extLst>
          </p:cNvPr>
          <p:cNvSpPr txBox="1"/>
          <p:nvPr/>
        </p:nvSpPr>
        <p:spPr>
          <a:xfrm>
            <a:off x="5903592" y="6615258"/>
            <a:ext cx="6029823" cy="246221"/>
          </a:xfrm>
          <a:prstGeom prst="rect">
            <a:avLst/>
          </a:prstGeom>
          <a:noFill/>
        </p:spPr>
        <p:txBody>
          <a:bodyPr wrap="square" rtlCol="0">
            <a:spAutoFit/>
          </a:bodyPr>
          <a:lstStyle/>
          <a:p>
            <a:r>
              <a:rPr lang="en-US" sz="1000" dirty="0">
                <a:solidFill>
                  <a:srgbClr val="7F7F7F"/>
                </a:solidFill>
              </a:rPr>
              <a:t>Image: Wikimedia Commons: https://commons.wikimedia.org/wiki/File:Hydrogen-bonding-in-water-2D.png</a:t>
            </a:r>
          </a:p>
        </p:txBody>
      </p:sp>
    </p:spTree>
    <p:extLst>
      <p:ext uri="{BB962C8B-B14F-4D97-AF65-F5344CB8AC3E}">
        <p14:creationId xmlns:p14="http://schemas.microsoft.com/office/powerpoint/2010/main" val="175035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Water-based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10208342" cy="4871894"/>
          </a:xfrm>
        </p:spPr>
        <p:txBody>
          <a:bodyPr>
            <a:normAutofit/>
          </a:bodyPr>
          <a:lstStyle/>
          <a:p>
            <a:pPr marL="0" indent="0">
              <a:buNone/>
            </a:pPr>
            <a:r>
              <a:rPr lang="en-US" b="1" dirty="0"/>
              <a:t>At high temperatures water becomes less dense and less polar</a:t>
            </a:r>
          </a:p>
          <a:p>
            <a:pPr lvl="1"/>
            <a:r>
              <a:rPr lang="en-US" b="1" dirty="0"/>
              <a:t>becomes more like an organic solvent (due to reduction in H-bonding).</a:t>
            </a:r>
          </a:p>
          <a:p>
            <a:pPr marL="0" indent="0">
              <a:buNone/>
            </a:pPr>
            <a:endParaRPr lang="en-US" b="1" dirty="0"/>
          </a:p>
          <a:p>
            <a:pPr marL="0" indent="0">
              <a:buNone/>
            </a:pPr>
            <a:endParaRPr lang="en-US" b="1" dirty="0"/>
          </a:p>
          <a:p>
            <a:pPr marL="0" indent="0">
              <a:buNone/>
            </a:pPr>
            <a:r>
              <a:rPr lang="en-US" b="1" dirty="0"/>
              <a:t>At high temperatures water also becomes more ionic</a:t>
            </a:r>
          </a:p>
          <a:p>
            <a:pPr lvl="1"/>
            <a:r>
              <a:rPr lang="en-US" b="1" dirty="0"/>
              <a:t>becomes more acidic and more basic(increased [H</a:t>
            </a:r>
            <a:r>
              <a:rPr lang="en-US" b="1" baseline="-25000" dirty="0"/>
              <a:t>3</a:t>
            </a:r>
            <a:r>
              <a:rPr lang="en-US" b="1" dirty="0"/>
              <a:t>O+] and [OH-]).</a:t>
            </a:r>
          </a:p>
          <a:p>
            <a:endParaRPr lang="en-US" dirty="0"/>
          </a:p>
        </p:txBody>
      </p:sp>
      <p:sp>
        <p:nvSpPr>
          <p:cNvPr id="5" name="TextBox 4">
            <a:extLst>
              <a:ext uri="{FF2B5EF4-FFF2-40B4-BE49-F238E27FC236}">
                <a16:creationId xmlns:a16="http://schemas.microsoft.com/office/drawing/2014/main" id="{941CD69D-AE54-F044-BE4F-27EBFF08B6E8}"/>
              </a:ext>
            </a:extLst>
          </p:cNvPr>
          <p:cNvSpPr txBox="1"/>
          <p:nvPr/>
        </p:nvSpPr>
        <p:spPr>
          <a:xfrm>
            <a:off x="2830461" y="2934928"/>
            <a:ext cx="6223820" cy="461665"/>
          </a:xfrm>
          <a:prstGeom prst="rect">
            <a:avLst/>
          </a:prstGeom>
          <a:noFill/>
          <a:ln w="38100">
            <a:solidFill>
              <a:schemeClr val="accent5"/>
            </a:solidFill>
          </a:ln>
        </p:spPr>
        <p:txBody>
          <a:bodyPr wrap="square" rtlCol="0">
            <a:spAutoFit/>
          </a:bodyPr>
          <a:lstStyle/>
          <a:p>
            <a:pPr algn="ctr"/>
            <a:r>
              <a:rPr lang="en-US" sz="2400" b="1" dirty="0"/>
              <a:t>At 300 °C water behaves similarly to acetone</a:t>
            </a:r>
            <a:endParaRPr lang="en-US" sz="2400" dirty="0"/>
          </a:p>
        </p:txBody>
      </p:sp>
    </p:spTree>
    <p:extLst>
      <p:ext uri="{BB962C8B-B14F-4D97-AF65-F5344CB8AC3E}">
        <p14:creationId xmlns:p14="http://schemas.microsoft.com/office/powerpoint/2010/main" val="38877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sz="2400" dirty="0">
                <a:solidFill>
                  <a:schemeClr val="accent2"/>
                </a:solidFill>
              </a:rPr>
              <a:t>Global Solvent Market</a:t>
            </a:r>
          </a:p>
          <a:p>
            <a:r>
              <a:rPr lang="en-US" sz="2400"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t>Solvent-Free processes</a:t>
            </a:r>
          </a:p>
          <a:p>
            <a:pPr lvl="2"/>
            <a:r>
              <a:rPr lang="en-US" sz="2400" dirty="0"/>
              <a:t>Mechanochemistry</a:t>
            </a:r>
          </a:p>
          <a:p>
            <a:endParaRPr lang="en-US" b="1" dirty="0"/>
          </a:p>
          <a:p>
            <a:endParaRPr lang="en-US" dirty="0"/>
          </a:p>
        </p:txBody>
      </p:sp>
    </p:spTree>
    <p:extLst>
      <p:ext uri="{BB962C8B-B14F-4D97-AF65-F5344CB8AC3E}">
        <p14:creationId xmlns:p14="http://schemas.microsoft.com/office/powerpoint/2010/main" val="17839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Water-based Chemistry</a:t>
            </a:r>
          </a:p>
        </p:txBody>
      </p:sp>
      <p:sp>
        <p:nvSpPr>
          <p:cNvPr id="5" name="Content Placeholder 4">
            <a:extLst>
              <a:ext uri="{FF2B5EF4-FFF2-40B4-BE49-F238E27FC236}">
                <a16:creationId xmlns:a16="http://schemas.microsoft.com/office/drawing/2014/main" id="{56B53D70-BD92-EE42-A5E1-DE9346BACE2D}"/>
              </a:ext>
            </a:extLst>
          </p:cNvPr>
          <p:cNvSpPr>
            <a:spLocks noGrp="1"/>
          </p:cNvSpPr>
          <p:nvPr>
            <p:ph idx="1"/>
          </p:nvPr>
        </p:nvSpPr>
        <p:spPr>
          <a:xfrm>
            <a:off x="838200" y="1750132"/>
            <a:ext cx="10515600" cy="1538758"/>
          </a:xfrm>
        </p:spPr>
        <p:txBody>
          <a:bodyPr/>
          <a:lstStyle/>
          <a:p>
            <a:pPr marL="0" indent="0">
              <a:buNone/>
            </a:pPr>
            <a:r>
              <a:rPr lang="en-US" b="1" u="sng" dirty="0"/>
              <a:t>Example:</a:t>
            </a:r>
          </a:p>
          <a:p>
            <a:pPr marL="0" indent="0">
              <a:buNone/>
            </a:pPr>
            <a:r>
              <a:rPr lang="en-US" b="1" dirty="0"/>
              <a:t>Geraniol isomerization -a source of fragrances without organic solvents.</a:t>
            </a:r>
            <a:endParaRPr lang="en-US" dirty="0"/>
          </a:p>
          <a:p>
            <a:endParaRPr lang="en-US" dirty="0"/>
          </a:p>
        </p:txBody>
      </p:sp>
      <p:pic>
        <p:nvPicPr>
          <p:cNvPr id="6" name="Picture 5">
            <a:extLst>
              <a:ext uri="{FF2B5EF4-FFF2-40B4-BE49-F238E27FC236}">
                <a16:creationId xmlns:a16="http://schemas.microsoft.com/office/drawing/2014/main" id="{67E20B69-86C9-534A-939E-5C865BF23DCF}"/>
              </a:ext>
            </a:extLst>
          </p:cNvPr>
          <p:cNvPicPr>
            <a:picLocks noChangeAspect="1"/>
          </p:cNvPicPr>
          <p:nvPr/>
        </p:nvPicPr>
        <p:blipFill>
          <a:blip r:embed="rId2"/>
          <a:stretch>
            <a:fillRect/>
          </a:stretch>
        </p:blipFill>
        <p:spPr>
          <a:xfrm>
            <a:off x="2728450" y="3288890"/>
            <a:ext cx="6154789" cy="1838865"/>
          </a:xfrm>
          <a:prstGeom prst="rect">
            <a:avLst/>
          </a:prstGeom>
        </p:spPr>
      </p:pic>
      <p:sp>
        <p:nvSpPr>
          <p:cNvPr id="7" name="TextBox 6">
            <a:extLst>
              <a:ext uri="{FF2B5EF4-FFF2-40B4-BE49-F238E27FC236}">
                <a16:creationId xmlns:a16="http://schemas.microsoft.com/office/drawing/2014/main" id="{CA56B080-F25D-D643-A6FE-98724390F44B}"/>
              </a:ext>
            </a:extLst>
          </p:cNvPr>
          <p:cNvSpPr txBox="1"/>
          <p:nvPr/>
        </p:nvSpPr>
        <p:spPr>
          <a:xfrm>
            <a:off x="4675239" y="4321278"/>
            <a:ext cx="796413" cy="400110"/>
          </a:xfrm>
          <a:prstGeom prst="rect">
            <a:avLst/>
          </a:prstGeom>
          <a:noFill/>
          <a:ln w="38100">
            <a:solidFill>
              <a:srgbClr val="FF0000"/>
            </a:solidFill>
          </a:ln>
        </p:spPr>
        <p:txBody>
          <a:bodyPr wrap="square" rtlCol="0">
            <a:spAutoFit/>
          </a:bodyPr>
          <a:lstStyle/>
          <a:p>
            <a:r>
              <a:rPr lang="en-US" sz="2000" dirty="0"/>
              <a:t>220</a:t>
            </a:r>
            <a:r>
              <a:rPr lang="en-US" sz="2000" baseline="30000" dirty="0"/>
              <a:t>o</a:t>
            </a:r>
            <a:r>
              <a:rPr lang="en-US" sz="2000" dirty="0"/>
              <a:t>C</a:t>
            </a:r>
          </a:p>
        </p:txBody>
      </p:sp>
      <p:sp>
        <p:nvSpPr>
          <p:cNvPr id="8" name="TextBox 7">
            <a:extLst>
              <a:ext uri="{FF2B5EF4-FFF2-40B4-BE49-F238E27FC236}">
                <a16:creationId xmlns:a16="http://schemas.microsoft.com/office/drawing/2014/main" id="{3DAA887B-6C2D-FA44-ACDE-6B92029EDE4B}"/>
              </a:ext>
            </a:extLst>
          </p:cNvPr>
          <p:cNvSpPr txBox="1"/>
          <p:nvPr/>
        </p:nvSpPr>
        <p:spPr>
          <a:xfrm>
            <a:off x="6096000" y="5301734"/>
            <a:ext cx="925959" cy="369332"/>
          </a:xfrm>
          <a:prstGeom prst="rect">
            <a:avLst/>
          </a:prstGeom>
          <a:noFill/>
        </p:spPr>
        <p:txBody>
          <a:bodyPr wrap="none" rtlCol="0">
            <a:spAutoFit/>
          </a:bodyPr>
          <a:lstStyle/>
          <a:p>
            <a:r>
              <a:rPr lang="en-US" dirty="0"/>
              <a:t>terpinol</a:t>
            </a:r>
          </a:p>
        </p:txBody>
      </p:sp>
      <p:sp>
        <p:nvSpPr>
          <p:cNvPr id="9" name="TextBox 8">
            <a:extLst>
              <a:ext uri="{FF2B5EF4-FFF2-40B4-BE49-F238E27FC236}">
                <a16:creationId xmlns:a16="http://schemas.microsoft.com/office/drawing/2014/main" id="{E99D6CAA-94EE-674D-BC53-1D17050481CC}"/>
              </a:ext>
            </a:extLst>
          </p:cNvPr>
          <p:cNvSpPr txBox="1"/>
          <p:nvPr/>
        </p:nvSpPr>
        <p:spPr>
          <a:xfrm>
            <a:off x="7969043" y="5301734"/>
            <a:ext cx="750526" cy="369332"/>
          </a:xfrm>
          <a:prstGeom prst="rect">
            <a:avLst/>
          </a:prstGeom>
          <a:noFill/>
        </p:spPr>
        <p:txBody>
          <a:bodyPr wrap="none" rtlCol="0">
            <a:spAutoFit/>
          </a:bodyPr>
          <a:lstStyle/>
          <a:p>
            <a:r>
              <a:rPr lang="en-US" dirty="0" err="1"/>
              <a:t>linalol</a:t>
            </a:r>
            <a:endParaRPr lang="en-US" dirty="0"/>
          </a:p>
        </p:txBody>
      </p:sp>
    </p:spTree>
    <p:extLst>
      <p:ext uri="{BB962C8B-B14F-4D97-AF65-F5344CB8AC3E}">
        <p14:creationId xmlns:p14="http://schemas.microsoft.com/office/powerpoint/2010/main" val="43818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Water-based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7072396" y="1907457"/>
            <a:ext cx="4466303" cy="4085303"/>
          </a:xfrm>
        </p:spPr>
        <p:txBody>
          <a:bodyPr>
            <a:normAutofit/>
          </a:bodyPr>
          <a:lstStyle/>
          <a:p>
            <a:pPr marL="0" indent="0">
              <a:buNone/>
            </a:pPr>
            <a:r>
              <a:rPr lang="en-US" sz="2400" b="1" u="sng" dirty="0"/>
              <a:t>Bruce </a:t>
            </a:r>
            <a:r>
              <a:rPr lang="en-US" sz="2400" b="1" u="sng" dirty="0" err="1"/>
              <a:t>Lipshutz</a:t>
            </a:r>
            <a:r>
              <a:rPr lang="en-US" sz="2400" b="1" u="sng" dirty="0"/>
              <a:t> Surfactants</a:t>
            </a:r>
          </a:p>
          <a:p>
            <a:r>
              <a:rPr lang="en-US" sz="2400" dirty="0"/>
              <a:t>“Micellar Chemistry”</a:t>
            </a:r>
          </a:p>
          <a:p>
            <a:r>
              <a:rPr lang="en-US" sz="2400" dirty="0"/>
              <a:t>Reaction use water as the solvent</a:t>
            </a:r>
          </a:p>
          <a:p>
            <a:r>
              <a:rPr lang="en-US" sz="2400" dirty="0"/>
              <a:t>Majority of reactions are performed at room temperature</a:t>
            </a:r>
          </a:p>
          <a:p>
            <a:r>
              <a:rPr lang="en-US" sz="2400" dirty="0"/>
              <a:t>Wide range of chemistry has been demonstrated</a:t>
            </a:r>
          </a:p>
        </p:txBody>
      </p:sp>
      <p:pic>
        <p:nvPicPr>
          <p:cNvPr id="4" name="Picture 3">
            <a:extLst>
              <a:ext uri="{FF2B5EF4-FFF2-40B4-BE49-F238E27FC236}">
                <a16:creationId xmlns:a16="http://schemas.microsoft.com/office/drawing/2014/main" id="{7ABC8DC7-BBF1-1342-8F24-5AB10B395ABD}"/>
              </a:ext>
            </a:extLst>
          </p:cNvPr>
          <p:cNvPicPr>
            <a:picLocks noChangeAspect="1"/>
          </p:cNvPicPr>
          <p:nvPr/>
        </p:nvPicPr>
        <p:blipFill>
          <a:blip r:embed="rId3"/>
          <a:stretch>
            <a:fillRect/>
          </a:stretch>
        </p:blipFill>
        <p:spPr>
          <a:xfrm>
            <a:off x="653301" y="1907457"/>
            <a:ext cx="5953975" cy="3835520"/>
          </a:xfrm>
          <a:prstGeom prst="rect">
            <a:avLst/>
          </a:prstGeom>
          <a:ln w="28575">
            <a:solidFill>
              <a:schemeClr val="accent3"/>
            </a:solidFill>
          </a:ln>
        </p:spPr>
      </p:pic>
      <p:sp>
        <p:nvSpPr>
          <p:cNvPr id="5" name="Rectangle 4">
            <a:extLst>
              <a:ext uri="{FF2B5EF4-FFF2-40B4-BE49-F238E27FC236}">
                <a16:creationId xmlns:a16="http://schemas.microsoft.com/office/drawing/2014/main" id="{76B70D64-7D27-3048-B53B-8B16D6D65AFD}"/>
              </a:ext>
            </a:extLst>
          </p:cNvPr>
          <p:cNvSpPr/>
          <p:nvPr/>
        </p:nvSpPr>
        <p:spPr>
          <a:xfrm>
            <a:off x="6607276" y="6483215"/>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www.sigmaaldrich.com</a:t>
            </a:r>
            <a:r>
              <a:rPr lang="en-US" sz="1000" dirty="0">
                <a:solidFill>
                  <a:schemeClr val="bg1">
                    <a:lumMod val="75000"/>
                  </a:schemeClr>
                </a:solidFill>
              </a:rPr>
              <a:t>/technical-documents/articles/technology-spotlights/tpgs-750-m.html</a:t>
            </a:r>
          </a:p>
        </p:txBody>
      </p:sp>
    </p:spTree>
    <p:extLst>
      <p:ext uri="{BB962C8B-B14F-4D97-AF65-F5344CB8AC3E}">
        <p14:creationId xmlns:p14="http://schemas.microsoft.com/office/powerpoint/2010/main" val="2529572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Water-based Chemistry</a:t>
            </a:r>
          </a:p>
        </p:txBody>
      </p:sp>
      <p:sp>
        <p:nvSpPr>
          <p:cNvPr id="5" name="Rectangle 4">
            <a:extLst>
              <a:ext uri="{FF2B5EF4-FFF2-40B4-BE49-F238E27FC236}">
                <a16:creationId xmlns:a16="http://schemas.microsoft.com/office/drawing/2014/main" id="{76B70D64-7D27-3048-B53B-8B16D6D65AFD}"/>
              </a:ext>
            </a:extLst>
          </p:cNvPr>
          <p:cNvSpPr/>
          <p:nvPr/>
        </p:nvSpPr>
        <p:spPr>
          <a:xfrm>
            <a:off x="6607276" y="6483215"/>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www.sigmaaldrich.com</a:t>
            </a:r>
            <a:r>
              <a:rPr lang="en-US" sz="1000" dirty="0">
                <a:solidFill>
                  <a:schemeClr val="bg1">
                    <a:lumMod val="75000"/>
                  </a:schemeClr>
                </a:solidFill>
              </a:rPr>
              <a:t>/technical-documents/articles/technology-spotlights/tpgs-750-m.html</a:t>
            </a:r>
          </a:p>
        </p:txBody>
      </p:sp>
      <p:sp>
        <p:nvSpPr>
          <p:cNvPr id="7" name="Content Placeholder 6">
            <a:extLst>
              <a:ext uri="{FF2B5EF4-FFF2-40B4-BE49-F238E27FC236}">
                <a16:creationId xmlns:a16="http://schemas.microsoft.com/office/drawing/2014/main" id="{141A90FD-EE3F-204D-97D7-7725689434B4}"/>
              </a:ext>
            </a:extLst>
          </p:cNvPr>
          <p:cNvSpPr>
            <a:spLocks noGrp="1"/>
          </p:cNvSpPr>
          <p:nvPr>
            <p:ph idx="1"/>
          </p:nvPr>
        </p:nvSpPr>
        <p:spPr>
          <a:xfrm>
            <a:off x="838199" y="4295650"/>
            <a:ext cx="3940277" cy="516193"/>
          </a:xfrm>
        </p:spPr>
        <p:txBody>
          <a:bodyPr/>
          <a:lstStyle/>
          <a:p>
            <a:pPr marL="0" indent="0" algn="ctr">
              <a:buNone/>
            </a:pPr>
            <a:r>
              <a:rPr lang="en-US" dirty="0"/>
              <a:t>Cross-coupling in water</a:t>
            </a:r>
          </a:p>
        </p:txBody>
      </p:sp>
      <p:pic>
        <p:nvPicPr>
          <p:cNvPr id="8" name="Picture 7">
            <a:extLst>
              <a:ext uri="{FF2B5EF4-FFF2-40B4-BE49-F238E27FC236}">
                <a16:creationId xmlns:a16="http://schemas.microsoft.com/office/drawing/2014/main" id="{DD2BD18E-9705-CE41-9F30-CAC0C5DBA2F5}"/>
              </a:ext>
            </a:extLst>
          </p:cNvPr>
          <p:cNvPicPr>
            <a:picLocks noChangeAspect="1"/>
          </p:cNvPicPr>
          <p:nvPr/>
        </p:nvPicPr>
        <p:blipFill>
          <a:blip r:embed="rId3"/>
          <a:stretch>
            <a:fillRect/>
          </a:stretch>
        </p:blipFill>
        <p:spPr>
          <a:xfrm>
            <a:off x="3098594" y="2047648"/>
            <a:ext cx="5982393" cy="1933473"/>
          </a:xfrm>
          <a:prstGeom prst="rect">
            <a:avLst/>
          </a:prstGeom>
        </p:spPr>
      </p:pic>
      <p:sp>
        <p:nvSpPr>
          <p:cNvPr id="9" name="Content Placeholder 6">
            <a:extLst>
              <a:ext uri="{FF2B5EF4-FFF2-40B4-BE49-F238E27FC236}">
                <a16:creationId xmlns:a16="http://schemas.microsoft.com/office/drawing/2014/main" id="{3AE046DB-12FF-A84E-BB2D-DC817531A76F}"/>
              </a:ext>
            </a:extLst>
          </p:cNvPr>
          <p:cNvSpPr txBox="1">
            <a:spLocks/>
          </p:cNvSpPr>
          <p:nvPr/>
        </p:nvSpPr>
        <p:spPr>
          <a:xfrm>
            <a:off x="982576" y="5224817"/>
            <a:ext cx="3651520"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Olefin Metathesis</a:t>
            </a:r>
          </a:p>
        </p:txBody>
      </p:sp>
      <p:sp>
        <p:nvSpPr>
          <p:cNvPr id="10" name="Content Placeholder 6">
            <a:extLst>
              <a:ext uri="{FF2B5EF4-FFF2-40B4-BE49-F238E27FC236}">
                <a16:creationId xmlns:a16="http://schemas.microsoft.com/office/drawing/2014/main" id="{4787ADB8-FCF0-C14C-BE47-975EB6B5C9FB}"/>
              </a:ext>
            </a:extLst>
          </p:cNvPr>
          <p:cNvSpPr txBox="1">
            <a:spLocks/>
          </p:cNvSpPr>
          <p:nvPr/>
        </p:nvSpPr>
        <p:spPr>
          <a:xfrm>
            <a:off x="6607276" y="5224817"/>
            <a:ext cx="4476136"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C-H Activation Reactions</a:t>
            </a:r>
          </a:p>
        </p:txBody>
      </p:sp>
      <p:sp>
        <p:nvSpPr>
          <p:cNvPr id="11" name="Content Placeholder 6">
            <a:extLst>
              <a:ext uri="{FF2B5EF4-FFF2-40B4-BE49-F238E27FC236}">
                <a16:creationId xmlns:a16="http://schemas.microsoft.com/office/drawing/2014/main" id="{D370ACD7-6DBC-BB4F-B6E7-585F3773A151}"/>
              </a:ext>
            </a:extLst>
          </p:cNvPr>
          <p:cNvSpPr txBox="1">
            <a:spLocks/>
          </p:cNvSpPr>
          <p:nvPr/>
        </p:nvSpPr>
        <p:spPr>
          <a:xfrm>
            <a:off x="5691853" y="4311694"/>
            <a:ext cx="5661947"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t>Pd</a:t>
            </a:r>
            <a:r>
              <a:rPr lang="en-US" dirty="0"/>
              <a:t>-Catalyzed Cross-coupling in water</a:t>
            </a:r>
          </a:p>
        </p:txBody>
      </p:sp>
      <p:sp>
        <p:nvSpPr>
          <p:cNvPr id="12" name="Content Placeholder 6">
            <a:extLst>
              <a:ext uri="{FF2B5EF4-FFF2-40B4-BE49-F238E27FC236}">
                <a16:creationId xmlns:a16="http://schemas.microsoft.com/office/drawing/2014/main" id="{A552F3BE-EF5A-024B-878F-41E877B3C8BF}"/>
              </a:ext>
            </a:extLst>
          </p:cNvPr>
          <p:cNvSpPr txBox="1">
            <a:spLocks/>
          </p:cNvSpPr>
          <p:nvPr/>
        </p:nvSpPr>
        <p:spPr>
          <a:xfrm>
            <a:off x="636637" y="1623480"/>
            <a:ext cx="3940277"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sp>
        <p:nvSpPr>
          <p:cNvPr id="13" name="Content Placeholder 6">
            <a:extLst>
              <a:ext uri="{FF2B5EF4-FFF2-40B4-BE49-F238E27FC236}">
                <a16:creationId xmlns:a16="http://schemas.microsoft.com/office/drawing/2014/main" id="{851C2B64-BFE8-EF43-909C-F2FD35126C69}"/>
              </a:ext>
            </a:extLst>
          </p:cNvPr>
          <p:cNvSpPr txBox="1">
            <a:spLocks/>
          </p:cNvSpPr>
          <p:nvPr/>
        </p:nvSpPr>
        <p:spPr>
          <a:xfrm>
            <a:off x="838198" y="1609889"/>
            <a:ext cx="3940277"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Bruce </a:t>
            </a:r>
            <a:r>
              <a:rPr lang="en-US" b="1" dirty="0" err="1"/>
              <a:t>Lipshutz</a:t>
            </a:r>
            <a:r>
              <a:rPr lang="en-US" b="1" dirty="0"/>
              <a:t> Surfactant</a:t>
            </a:r>
          </a:p>
        </p:txBody>
      </p:sp>
    </p:spTree>
    <p:extLst>
      <p:ext uri="{BB962C8B-B14F-4D97-AF65-F5344CB8AC3E}">
        <p14:creationId xmlns:p14="http://schemas.microsoft.com/office/powerpoint/2010/main" val="2424463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49BE-666C-4B35-8329-69BDCFB18D76}"/>
              </a:ext>
            </a:extLst>
          </p:cNvPr>
          <p:cNvSpPr>
            <a:spLocks noGrp="1"/>
          </p:cNvSpPr>
          <p:nvPr>
            <p:ph type="title"/>
          </p:nvPr>
        </p:nvSpPr>
        <p:spPr/>
        <p:txBody>
          <a:bodyPr>
            <a:normAutofit/>
          </a:bodyPr>
          <a:lstStyle/>
          <a:p>
            <a:r>
              <a:rPr lang="en-US" sz="4000" dirty="0">
                <a:latin typeface="+mn-lt"/>
              </a:rPr>
              <a:t>What is a micelle? </a:t>
            </a:r>
          </a:p>
        </p:txBody>
      </p:sp>
      <p:grpSp>
        <p:nvGrpSpPr>
          <p:cNvPr id="4" name="Group 3">
            <a:extLst>
              <a:ext uri="{FF2B5EF4-FFF2-40B4-BE49-F238E27FC236}">
                <a16:creationId xmlns:a16="http://schemas.microsoft.com/office/drawing/2014/main" id="{1CAE7629-2380-4443-B1AF-7C29001A84B7}"/>
              </a:ext>
            </a:extLst>
          </p:cNvPr>
          <p:cNvGrpSpPr>
            <a:grpSpLocks/>
          </p:cNvGrpSpPr>
          <p:nvPr/>
        </p:nvGrpSpPr>
        <p:grpSpPr bwMode="auto">
          <a:xfrm>
            <a:off x="235151" y="1525361"/>
            <a:ext cx="7291119" cy="1850875"/>
            <a:chOff x="192" y="240"/>
            <a:chExt cx="5274" cy="1314"/>
          </a:xfrm>
        </p:grpSpPr>
        <p:sp>
          <p:nvSpPr>
            <p:cNvPr id="5" name="Oval 4">
              <a:extLst>
                <a:ext uri="{FF2B5EF4-FFF2-40B4-BE49-F238E27FC236}">
                  <a16:creationId xmlns:a16="http://schemas.microsoft.com/office/drawing/2014/main" id="{8E5DE39A-E15E-4177-A58A-C25F61A26DF4}"/>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Line 5">
              <a:extLst>
                <a:ext uri="{FF2B5EF4-FFF2-40B4-BE49-F238E27FC236}">
                  <a16:creationId xmlns:a16="http://schemas.microsoft.com/office/drawing/2014/main" id="{4AFC15B7-99D8-491A-8528-496863DAACBF}"/>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6">
              <a:extLst>
                <a:ext uri="{FF2B5EF4-FFF2-40B4-BE49-F238E27FC236}">
                  <a16:creationId xmlns:a16="http://schemas.microsoft.com/office/drawing/2014/main" id="{160D1A4A-87A9-4987-87CD-8FAF1DBA875B}"/>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7">
              <a:extLst>
                <a:ext uri="{FF2B5EF4-FFF2-40B4-BE49-F238E27FC236}">
                  <a16:creationId xmlns:a16="http://schemas.microsoft.com/office/drawing/2014/main" id="{F5A1C907-D8AF-4C64-8B64-838F768B443C}"/>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8">
              <a:extLst>
                <a:ext uri="{FF2B5EF4-FFF2-40B4-BE49-F238E27FC236}">
                  <a16:creationId xmlns:a16="http://schemas.microsoft.com/office/drawing/2014/main" id="{5ECF0770-1F8D-472C-982D-F53B22D649F6}"/>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Line 9">
              <a:extLst>
                <a:ext uri="{FF2B5EF4-FFF2-40B4-BE49-F238E27FC236}">
                  <a16:creationId xmlns:a16="http://schemas.microsoft.com/office/drawing/2014/main" id="{D6683AAF-35BB-476D-9464-1C5BC031C82B}"/>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10">
              <a:extLst>
                <a:ext uri="{FF2B5EF4-FFF2-40B4-BE49-F238E27FC236}">
                  <a16:creationId xmlns:a16="http://schemas.microsoft.com/office/drawing/2014/main" id="{E00F005E-93D7-4054-A50E-32BEC960F489}"/>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11">
              <a:extLst>
                <a:ext uri="{FF2B5EF4-FFF2-40B4-BE49-F238E27FC236}">
                  <a16:creationId xmlns:a16="http://schemas.microsoft.com/office/drawing/2014/main" id="{D81A7FEA-5956-4877-B9B6-9BD36DEB018F}"/>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12">
              <a:extLst>
                <a:ext uri="{FF2B5EF4-FFF2-40B4-BE49-F238E27FC236}">
                  <a16:creationId xmlns:a16="http://schemas.microsoft.com/office/drawing/2014/main" id="{4ED8F2E0-7DB6-4C7C-A611-6A6936238B68}"/>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3">
              <a:extLst>
                <a:ext uri="{FF2B5EF4-FFF2-40B4-BE49-F238E27FC236}">
                  <a16:creationId xmlns:a16="http://schemas.microsoft.com/office/drawing/2014/main" id="{461F07A7-7BB0-4FDB-8A45-AF9C57E478A1}"/>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4">
              <a:extLst>
                <a:ext uri="{FF2B5EF4-FFF2-40B4-BE49-F238E27FC236}">
                  <a16:creationId xmlns:a16="http://schemas.microsoft.com/office/drawing/2014/main" id="{B22E8339-DF54-4949-85EA-609319DDADB2}"/>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5">
              <a:extLst>
                <a:ext uri="{FF2B5EF4-FFF2-40B4-BE49-F238E27FC236}">
                  <a16:creationId xmlns:a16="http://schemas.microsoft.com/office/drawing/2014/main" id="{07F9F735-06C3-4259-A36F-920227C7F5E9}"/>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6">
              <a:extLst>
                <a:ext uri="{FF2B5EF4-FFF2-40B4-BE49-F238E27FC236}">
                  <a16:creationId xmlns:a16="http://schemas.microsoft.com/office/drawing/2014/main" id="{1AACE3C1-33A7-4382-8BE2-FA55107A27FA}"/>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7">
              <a:extLst>
                <a:ext uri="{FF2B5EF4-FFF2-40B4-BE49-F238E27FC236}">
                  <a16:creationId xmlns:a16="http://schemas.microsoft.com/office/drawing/2014/main" id="{E42E4E5E-E783-437A-B33C-0608BE015859}"/>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8">
              <a:extLst>
                <a:ext uri="{FF2B5EF4-FFF2-40B4-BE49-F238E27FC236}">
                  <a16:creationId xmlns:a16="http://schemas.microsoft.com/office/drawing/2014/main" id="{7462DD4C-CD30-4B2E-8F45-E5D5853B1BB7}"/>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19">
              <a:extLst>
                <a:ext uri="{FF2B5EF4-FFF2-40B4-BE49-F238E27FC236}">
                  <a16:creationId xmlns:a16="http://schemas.microsoft.com/office/drawing/2014/main" id="{7EC865B5-F6F4-415A-81B4-E984CC76CBDA}"/>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0">
              <a:extLst>
                <a:ext uri="{FF2B5EF4-FFF2-40B4-BE49-F238E27FC236}">
                  <a16:creationId xmlns:a16="http://schemas.microsoft.com/office/drawing/2014/main" id="{B57E42F0-2AA1-450B-9A30-CB05E222A118}"/>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1">
              <a:extLst>
                <a:ext uri="{FF2B5EF4-FFF2-40B4-BE49-F238E27FC236}">
                  <a16:creationId xmlns:a16="http://schemas.microsoft.com/office/drawing/2014/main" id="{15B8569F-CC31-4D06-9E8F-5346012D9852}"/>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BA6FDE3-08DC-4B78-86F1-97E2FA9DBB86}"/>
              </a:ext>
            </a:extLst>
          </p:cNvPr>
          <p:cNvGrpSpPr>
            <a:grpSpLocks/>
          </p:cNvGrpSpPr>
          <p:nvPr/>
        </p:nvGrpSpPr>
        <p:grpSpPr bwMode="auto">
          <a:xfrm>
            <a:off x="6920014" y="4364357"/>
            <a:ext cx="2166938" cy="539750"/>
            <a:chOff x="192" y="240"/>
            <a:chExt cx="5274" cy="1314"/>
          </a:xfrm>
        </p:grpSpPr>
        <p:sp>
          <p:nvSpPr>
            <p:cNvPr id="24" name="Oval 23">
              <a:extLst>
                <a:ext uri="{FF2B5EF4-FFF2-40B4-BE49-F238E27FC236}">
                  <a16:creationId xmlns:a16="http://schemas.microsoft.com/office/drawing/2014/main" id="{68348259-354B-4425-BA2C-7015014B1448}"/>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4">
              <a:extLst>
                <a:ext uri="{FF2B5EF4-FFF2-40B4-BE49-F238E27FC236}">
                  <a16:creationId xmlns:a16="http://schemas.microsoft.com/office/drawing/2014/main" id="{35C9D74E-0071-4227-B5EB-0E50DA0C58A8}"/>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5">
              <a:extLst>
                <a:ext uri="{FF2B5EF4-FFF2-40B4-BE49-F238E27FC236}">
                  <a16:creationId xmlns:a16="http://schemas.microsoft.com/office/drawing/2014/main" id="{6456C0AB-15C2-486F-823B-658109B64030}"/>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6">
              <a:extLst>
                <a:ext uri="{FF2B5EF4-FFF2-40B4-BE49-F238E27FC236}">
                  <a16:creationId xmlns:a16="http://schemas.microsoft.com/office/drawing/2014/main" id="{D1B1338B-DC43-48D7-8180-C54C8C6220BC}"/>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7">
              <a:extLst>
                <a:ext uri="{FF2B5EF4-FFF2-40B4-BE49-F238E27FC236}">
                  <a16:creationId xmlns:a16="http://schemas.microsoft.com/office/drawing/2014/main" id="{4D9448D7-122A-435A-A902-74A225F234C6}"/>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8">
              <a:extLst>
                <a:ext uri="{FF2B5EF4-FFF2-40B4-BE49-F238E27FC236}">
                  <a16:creationId xmlns:a16="http://schemas.microsoft.com/office/drawing/2014/main" id="{33427355-1BA4-4BF9-86CA-DBB01CA5647C}"/>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9">
              <a:extLst>
                <a:ext uri="{FF2B5EF4-FFF2-40B4-BE49-F238E27FC236}">
                  <a16:creationId xmlns:a16="http://schemas.microsoft.com/office/drawing/2014/main" id="{113B017A-52F7-4106-B182-8780AC811CC2}"/>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30">
              <a:extLst>
                <a:ext uri="{FF2B5EF4-FFF2-40B4-BE49-F238E27FC236}">
                  <a16:creationId xmlns:a16="http://schemas.microsoft.com/office/drawing/2014/main" id="{F97A2F04-AD7E-4202-A058-91525E31CE17}"/>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31">
              <a:extLst>
                <a:ext uri="{FF2B5EF4-FFF2-40B4-BE49-F238E27FC236}">
                  <a16:creationId xmlns:a16="http://schemas.microsoft.com/office/drawing/2014/main" id="{482EAF05-61CD-4542-812B-83874CDAFE83}"/>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32">
              <a:extLst>
                <a:ext uri="{FF2B5EF4-FFF2-40B4-BE49-F238E27FC236}">
                  <a16:creationId xmlns:a16="http://schemas.microsoft.com/office/drawing/2014/main" id="{5531058C-ECE3-401F-A168-5373358B1741}"/>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33">
              <a:extLst>
                <a:ext uri="{FF2B5EF4-FFF2-40B4-BE49-F238E27FC236}">
                  <a16:creationId xmlns:a16="http://schemas.microsoft.com/office/drawing/2014/main" id="{AB59D913-046F-4A23-938E-167EA81B1954}"/>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34">
              <a:extLst>
                <a:ext uri="{FF2B5EF4-FFF2-40B4-BE49-F238E27FC236}">
                  <a16:creationId xmlns:a16="http://schemas.microsoft.com/office/drawing/2014/main" id="{5EFE9A22-4894-4507-BF49-99E29AE572D6}"/>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5">
              <a:extLst>
                <a:ext uri="{FF2B5EF4-FFF2-40B4-BE49-F238E27FC236}">
                  <a16:creationId xmlns:a16="http://schemas.microsoft.com/office/drawing/2014/main" id="{7B5C46E6-9135-4D7B-BE72-E6E2410668F7}"/>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36">
              <a:extLst>
                <a:ext uri="{FF2B5EF4-FFF2-40B4-BE49-F238E27FC236}">
                  <a16:creationId xmlns:a16="http://schemas.microsoft.com/office/drawing/2014/main" id="{D8A81386-3275-4539-8053-84F2168FBB16}"/>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7">
              <a:extLst>
                <a:ext uri="{FF2B5EF4-FFF2-40B4-BE49-F238E27FC236}">
                  <a16:creationId xmlns:a16="http://schemas.microsoft.com/office/drawing/2014/main" id="{F0FA47CF-5553-48C1-AABF-30A937C27EA4}"/>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38">
              <a:extLst>
                <a:ext uri="{FF2B5EF4-FFF2-40B4-BE49-F238E27FC236}">
                  <a16:creationId xmlns:a16="http://schemas.microsoft.com/office/drawing/2014/main" id="{543E6A5C-B856-46AE-A7F1-256AAC5BB769}"/>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39">
              <a:extLst>
                <a:ext uri="{FF2B5EF4-FFF2-40B4-BE49-F238E27FC236}">
                  <a16:creationId xmlns:a16="http://schemas.microsoft.com/office/drawing/2014/main" id="{214782FE-C762-4A6D-AD89-2FA7376D1CAD}"/>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40">
              <a:extLst>
                <a:ext uri="{FF2B5EF4-FFF2-40B4-BE49-F238E27FC236}">
                  <a16:creationId xmlns:a16="http://schemas.microsoft.com/office/drawing/2014/main" id="{02AAF9C8-4E63-44F4-AE34-6F5F72A8A81A}"/>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612CDAB0-F778-454D-BFE0-4A065981640F}"/>
              </a:ext>
            </a:extLst>
          </p:cNvPr>
          <p:cNvGrpSpPr>
            <a:grpSpLocks/>
          </p:cNvGrpSpPr>
          <p:nvPr/>
        </p:nvGrpSpPr>
        <p:grpSpPr bwMode="auto">
          <a:xfrm rot="20949547">
            <a:off x="6983514" y="4658045"/>
            <a:ext cx="2166938" cy="539750"/>
            <a:chOff x="192" y="240"/>
            <a:chExt cx="5274" cy="1314"/>
          </a:xfrm>
        </p:grpSpPr>
        <p:sp>
          <p:nvSpPr>
            <p:cNvPr id="43" name="Oval 42">
              <a:extLst>
                <a:ext uri="{FF2B5EF4-FFF2-40B4-BE49-F238E27FC236}">
                  <a16:creationId xmlns:a16="http://schemas.microsoft.com/office/drawing/2014/main" id="{ECF15993-F87A-49CC-ABDD-8F6E7D908952}"/>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43">
              <a:extLst>
                <a:ext uri="{FF2B5EF4-FFF2-40B4-BE49-F238E27FC236}">
                  <a16:creationId xmlns:a16="http://schemas.microsoft.com/office/drawing/2014/main" id="{17700976-28E9-4203-846A-9B674F8CDF19}"/>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44">
              <a:extLst>
                <a:ext uri="{FF2B5EF4-FFF2-40B4-BE49-F238E27FC236}">
                  <a16:creationId xmlns:a16="http://schemas.microsoft.com/office/drawing/2014/main" id="{58F081D2-EDC5-48B3-9C89-36F101D110EF}"/>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45">
              <a:extLst>
                <a:ext uri="{FF2B5EF4-FFF2-40B4-BE49-F238E27FC236}">
                  <a16:creationId xmlns:a16="http://schemas.microsoft.com/office/drawing/2014/main" id="{020A3ACC-8ECC-44B2-B127-D01E030591FE}"/>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46">
              <a:extLst>
                <a:ext uri="{FF2B5EF4-FFF2-40B4-BE49-F238E27FC236}">
                  <a16:creationId xmlns:a16="http://schemas.microsoft.com/office/drawing/2014/main" id="{BFEC9A41-0570-48D9-9114-8FF678AC757D}"/>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47">
              <a:extLst>
                <a:ext uri="{FF2B5EF4-FFF2-40B4-BE49-F238E27FC236}">
                  <a16:creationId xmlns:a16="http://schemas.microsoft.com/office/drawing/2014/main" id="{58F7B6BE-151B-4E34-880C-5F09669B552B}"/>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48">
              <a:extLst>
                <a:ext uri="{FF2B5EF4-FFF2-40B4-BE49-F238E27FC236}">
                  <a16:creationId xmlns:a16="http://schemas.microsoft.com/office/drawing/2014/main" id="{62F499AB-9BD9-4936-AD9F-AC9A81AC87DF}"/>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49">
              <a:extLst>
                <a:ext uri="{FF2B5EF4-FFF2-40B4-BE49-F238E27FC236}">
                  <a16:creationId xmlns:a16="http://schemas.microsoft.com/office/drawing/2014/main" id="{2701FB4C-3C85-4A6D-96F2-00A0803BD53A}"/>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50">
              <a:extLst>
                <a:ext uri="{FF2B5EF4-FFF2-40B4-BE49-F238E27FC236}">
                  <a16:creationId xmlns:a16="http://schemas.microsoft.com/office/drawing/2014/main" id="{46DAA984-58B7-41D3-ADF6-B06E0EF86729}"/>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51">
              <a:extLst>
                <a:ext uri="{FF2B5EF4-FFF2-40B4-BE49-F238E27FC236}">
                  <a16:creationId xmlns:a16="http://schemas.microsoft.com/office/drawing/2014/main" id="{92835FA2-9BE3-4448-85C8-EE5FF111E198}"/>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52">
              <a:extLst>
                <a:ext uri="{FF2B5EF4-FFF2-40B4-BE49-F238E27FC236}">
                  <a16:creationId xmlns:a16="http://schemas.microsoft.com/office/drawing/2014/main" id="{721E29E8-F4D5-42BE-81C4-7769EBEC68AC}"/>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53">
              <a:extLst>
                <a:ext uri="{FF2B5EF4-FFF2-40B4-BE49-F238E27FC236}">
                  <a16:creationId xmlns:a16="http://schemas.microsoft.com/office/drawing/2014/main" id="{0D2C0E68-4E05-43FB-87B1-2089519625FE}"/>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54">
              <a:extLst>
                <a:ext uri="{FF2B5EF4-FFF2-40B4-BE49-F238E27FC236}">
                  <a16:creationId xmlns:a16="http://schemas.microsoft.com/office/drawing/2014/main" id="{4CB01D9A-452D-41E8-9883-5FF385E89541}"/>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55">
              <a:extLst>
                <a:ext uri="{FF2B5EF4-FFF2-40B4-BE49-F238E27FC236}">
                  <a16:creationId xmlns:a16="http://schemas.microsoft.com/office/drawing/2014/main" id="{AA217A1E-FEA3-4B4B-8381-FA6DA762BFA4}"/>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56">
              <a:extLst>
                <a:ext uri="{FF2B5EF4-FFF2-40B4-BE49-F238E27FC236}">
                  <a16:creationId xmlns:a16="http://schemas.microsoft.com/office/drawing/2014/main" id="{515F9D7D-DD53-4E45-9B8A-9B38AF11A16C}"/>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57">
              <a:extLst>
                <a:ext uri="{FF2B5EF4-FFF2-40B4-BE49-F238E27FC236}">
                  <a16:creationId xmlns:a16="http://schemas.microsoft.com/office/drawing/2014/main" id="{80650612-A179-4A7B-B239-C5832257123D}"/>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58">
              <a:extLst>
                <a:ext uri="{FF2B5EF4-FFF2-40B4-BE49-F238E27FC236}">
                  <a16:creationId xmlns:a16="http://schemas.microsoft.com/office/drawing/2014/main" id="{54F15D22-1D5E-40FD-A400-BE776476B014}"/>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59">
              <a:extLst>
                <a:ext uri="{FF2B5EF4-FFF2-40B4-BE49-F238E27FC236}">
                  <a16:creationId xmlns:a16="http://schemas.microsoft.com/office/drawing/2014/main" id="{40183675-A61F-4804-A029-87428D6FE183}"/>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77E32BCC-70C9-4A16-99E6-1815573FADB1}"/>
              </a:ext>
            </a:extLst>
          </p:cNvPr>
          <p:cNvGrpSpPr>
            <a:grpSpLocks/>
          </p:cNvGrpSpPr>
          <p:nvPr/>
        </p:nvGrpSpPr>
        <p:grpSpPr bwMode="auto">
          <a:xfrm rot="18759081">
            <a:off x="7184334" y="5036664"/>
            <a:ext cx="2166937" cy="539750"/>
            <a:chOff x="192" y="240"/>
            <a:chExt cx="5274" cy="1314"/>
          </a:xfrm>
        </p:grpSpPr>
        <p:sp>
          <p:nvSpPr>
            <p:cNvPr id="62" name="Oval 61">
              <a:extLst>
                <a:ext uri="{FF2B5EF4-FFF2-40B4-BE49-F238E27FC236}">
                  <a16:creationId xmlns:a16="http://schemas.microsoft.com/office/drawing/2014/main" id="{89D35947-304B-4BA4-B64B-1E9440B4F9D7}"/>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62">
              <a:extLst>
                <a:ext uri="{FF2B5EF4-FFF2-40B4-BE49-F238E27FC236}">
                  <a16:creationId xmlns:a16="http://schemas.microsoft.com/office/drawing/2014/main" id="{9FA1E20A-41BC-4DF4-A349-49F6498859E0}"/>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63">
              <a:extLst>
                <a:ext uri="{FF2B5EF4-FFF2-40B4-BE49-F238E27FC236}">
                  <a16:creationId xmlns:a16="http://schemas.microsoft.com/office/drawing/2014/main" id="{7703F587-5491-494C-8A1E-B7D8D6DFAC9D}"/>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64">
              <a:extLst>
                <a:ext uri="{FF2B5EF4-FFF2-40B4-BE49-F238E27FC236}">
                  <a16:creationId xmlns:a16="http://schemas.microsoft.com/office/drawing/2014/main" id="{A3F8F01F-7CBC-4A25-B6A5-F5CCF8812DCF}"/>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65">
              <a:extLst>
                <a:ext uri="{FF2B5EF4-FFF2-40B4-BE49-F238E27FC236}">
                  <a16:creationId xmlns:a16="http://schemas.microsoft.com/office/drawing/2014/main" id="{0FEE7E31-D224-4BC5-AE7A-6C8D63A31701}"/>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66">
              <a:extLst>
                <a:ext uri="{FF2B5EF4-FFF2-40B4-BE49-F238E27FC236}">
                  <a16:creationId xmlns:a16="http://schemas.microsoft.com/office/drawing/2014/main" id="{536B92A9-BFD9-449A-AA77-49C8CB2AD3DD}"/>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67">
              <a:extLst>
                <a:ext uri="{FF2B5EF4-FFF2-40B4-BE49-F238E27FC236}">
                  <a16:creationId xmlns:a16="http://schemas.microsoft.com/office/drawing/2014/main" id="{4D8C53C5-DAEE-4936-B8D3-411B2B08F6C8}"/>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68">
              <a:extLst>
                <a:ext uri="{FF2B5EF4-FFF2-40B4-BE49-F238E27FC236}">
                  <a16:creationId xmlns:a16="http://schemas.microsoft.com/office/drawing/2014/main" id="{9527CF9A-86E3-45F5-90A4-11FDBF7EFB03}"/>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69">
              <a:extLst>
                <a:ext uri="{FF2B5EF4-FFF2-40B4-BE49-F238E27FC236}">
                  <a16:creationId xmlns:a16="http://schemas.microsoft.com/office/drawing/2014/main" id="{A6A1476A-930F-43DC-9017-41A500BF2818}"/>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70">
              <a:extLst>
                <a:ext uri="{FF2B5EF4-FFF2-40B4-BE49-F238E27FC236}">
                  <a16:creationId xmlns:a16="http://schemas.microsoft.com/office/drawing/2014/main" id="{F8AB6264-1F14-453B-8F85-5705BDC61FBB}"/>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71">
              <a:extLst>
                <a:ext uri="{FF2B5EF4-FFF2-40B4-BE49-F238E27FC236}">
                  <a16:creationId xmlns:a16="http://schemas.microsoft.com/office/drawing/2014/main" id="{0A22119C-6CAE-49C4-866D-37D0D8A63B6A}"/>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72">
              <a:extLst>
                <a:ext uri="{FF2B5EF4-FFF2-40B4-BE49-F238E27FC236}">
                  <a16:creationId xmlns:a16="http://schemas.microsoft.com/office/drawing/2014/main" id="{D73720AF-877A-43E0-805D-CBC661F68B14}"/>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73">
              <a:extLst>
                <a:ext uri="{FF2B5EF4-FFF2-40B4-BE49-F238E27FC236}">
                  <a16:creationId xmlns:a16="http://schemas.microsoft.com/office/drawing/2014/main" id="{C062D6EC-FBBD-4D64-A4A8-1F86752212D5}"/>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74">
              <a:extLst>
                <a:ext uri="{FF2B5EF4-FFF2-40B4-BE49-F238E27FC236}">
                  <a16:creationId xmlns:a16="http://schemas.microsoft.com/office/drawing/2014/main" id="{680864EB-B873-4CA9-BBE3-CD58728C7E07}"/>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75">
              <a:extLst>
                <a:ext uri="{FF2B5EF4-FFF2-40B4-BE49-F238E27FC236}">
                  <a16:creationId xmlns:a16="http://schemas.microsoft.com/office/drawing/2014/main" id="{3C63AEB7-9A13-4A95-9B9E-97D65E4DAB32}"/>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76">
              <a:extLst>
                <a:ext uri="{FF2B5EF4-FFF2-40B4-BE49-F238E27FC236}">
                  <a16:creationId xmlns:a16="http://schemas.microsoft.com/office/drawing/2014/main" id="{6A2EE24B-CDCA-4E16-8B33-41C29561B22E}"/>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77">
              <a:extLst>
                <a:ext uri="{FF2B5EF4-FFF2-40B4-BE49-F238E27FC236}">
                  <a16:creationId xmlns:a16="http://schemas.microsoft.com/office/drawing/2014/main" id="{D76AFB1A-752C-4A95-8C4B-A3700CA6118C}"/>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78">
              <a:extLst>
                <a:ext uri="{FF2B5EF4-FFF2-40B4-BE49-F238E27FC236}">
                  <a16:creationId xmlns:a16="http://schemas.microsoft.com/office/drawing/2014/main" id="{65D64655-D49B-4AC6-B969-0674B16D1E27}"/>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D8F5A408-BC0A-46CF-BAAC-1C984FF8DBA9}"/>
              </a:ext>
            </a:extLst>
          </p:cNvPr>
          <p:cNvGrpSpPr>
            <a:grpSpLocks/>
          </p:cNvGrpSpPr>
          <p:nvPr/>
        </p:nvGrpSpPr>
        <p:grpSpPr bwMode="auto">
          <a:xfrm rot="20080311">
            <a:off x="7097814" y="4894582"/>
            <a:ext cx="2166938" cy="539750"/>
            <a:chOff x="192" y="240"/>
            <a:chExt cx="5274" cy="1314"/>
          </a:xfrm>
        </p:grpSpPr>
        <p:sp>
          <p:nvSpPr>
            <p:cNvPr id="81" name="Oval 80">
              <a:extLst>
                <a:ext uri="{FF2B5EF4-FFF2-40B4-BE49-F238E27FC236}">
                  <a16:creationId xmlns:a16="http://schemas.microsoft.com/office/drawing/2014/main" id="{16964110-0161-47E3-BF90-EDC8C43DEF5B}"/>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81">
              <a:extLst>
                <a:ext uri="{FF2B5EF4-FFF2-40B4-BE49-F238E27FC236}">
                  <a16:creationId xmlns:a16="http://schemas.microsoft.com/office/drawing/2014/main" id="{35CCB5FC-017C-4100-9178-398740D567F8}"/>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82">
              <a:extLst>
                <a:ext uri="{FF2B5EF4-FFF2-40B4-BE49-F238E27FC236}">
                  <a16:creationId xmlns:a16="http://schemas.microsoft.com/office/drawing/2014/main" id="{4D4D3B14-2A5F-464C-A8B3-FAD089941F88}"/>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83">
              <a:extLst>
                <a:ext uri="{FF2B5EF4-FFF2-40B4-BE49-F238E27FC236}">
                  <a16:creationId xmlns:a16="http://schemas.microsoft.com/office/drawing/2014/main" id="{4E490D20-565E-40D6-B249-B8E5D8E9F52C}"/>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84">
              <a:extLst>
                <a:ext uri="{FF2B5EF4-FFF2-40B4-BE49-F238E27FC236}">
                  <a16:creationId xmlns:a16="http://schemas.microsoft.com/office/drawing/2014/main" id="{4A8F8D6E-0D22-47C6-8D96-963B71A5116C}"/>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85">
              <a:extLst>
                <a:ext uri="{FF2B5EF4-FFF2-40B4-BE49-F238E27FC236}">
                  <a16:creationId xmlns:a16="http://schemas.microsoft.com/office/drawing/2014/main" id="{6425DF1A-F22C-4269-AE5D-C0FB9401013F}"/>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86">
              <a:extLst>
                <a:ext uri="{FF2B5EF4-FFF2-40B4-BE49-F238E27FC236}">
                  <a16:creationId xmlns:a16="http://schemas.microsoft.com/office/drawing/2014/main" id="{A04F58D8-CA72-40CC-A7BF-2DF9D2699200}"/>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87">
              <a:extLst>
                <a:ext uri="{FF2B5EF4-FFF2-40B4-BE49-F238E27FC236}">
                  <a16:creationId xmlns:a16="http://schemas.microsoft.com/office/drawing/2014/main" id="{47445392-85FB-46AB-B062-3B07B8DB08F2}"/>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88">
              <a:extLst>
                <a:ext uri="{FF2B5EF4-FFF2-40B4-BE49-F238E27FC236}">
                  <a16:creationId xmlns:a16="http://schemas.microsoft.com/office/drawing/2014/main" id="{A0F37802-251F-40B9-A848-505DA722D74B}"/>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89">
              <a:extLst>
                <a:ext uri="{FF2B5EF4-FFF2-40B4-BE49-F238E27FC236}">
                  <a16:creationId xmlns:a16="http://schemas.microsoft.com/office/drawing/2014/main" id="{1AABA083-1292-4EC4-BFA6-4B33A168228B}"/>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90">
              <a:extLst>
                <a:ext uri="{FF2B5EF4-FFF2-40B4-BE49-F238E27FC236}">
                  <a16:creationId xmlns:a16="http://schemas.microsoft.com/office/drawing/2014/main" id="{CF9498DC-549E-430C-8E16-4BD2A59F60B1}"/>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91">
              <a:extLst>
                <a:ext uri="{FF2B5EF4-FFF2-40B4-BE49-F238E27FC236}">
                  <a16:creationId xmlns:a16="http://schemas.microsoft.com/office/drawing/2014/main" id="{684E8CB8-D1DF-436F-BEEB-70C88130DEFC}"/>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92">
              <a:extLst>
                <a:ext uri="{FF2B5EF4-FFF2-40B4-BE49-F238E27FC236}">
                  <a16:creationId xmlns:a16="http://schemas.microsoft.com/office/drawing/2014/main" id="{FF227B06-ACF5-4D6C-86A6-F06DAC93B8B4}"/>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93">
              <a:extLst>
                <a:ext uri="{FF2B5EF4-FFF2-40B4-BE49-F238E27FC236}">
                  <a16:creationId xmlns:a16="http://schemas.microsoft.com/office/drawing/2014/main" id="{8E80270C-2263-49F4-B37D-32DB62767C2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94">
              <a:extLst>
                <a:ext uri="{FF2B5EF4-FFF2-40B4-BE49-F238E27FC236}">
                  <a16:creationId xmlns:a16="http://schemas.microsoft.com/office/drawing/2014/main" id="{AE4C6E15-10AB-4D41-9D3A-0D11D71C406A}"/>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95">
              <a:extLst>
                <a:ext uri="{FF2B5EF4-FFF2-40B4-BE49-F238E27FC236}">
                  <a16:creationId xmlns:a16="http://schemas.microsoft.com/office/drawing/2014/main" id="{5D70082D-8F9D-4504-B8F5-4B2F0DB45A2D}"/>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96">
              <a:extLst>
                <a:ext uri="{FF2B5EF4-FFF2-40B4-BE49-F238E27FC236}">
                  <a16:creationId xmlns:a16="http://schemas.microsoft.com/office/drawing/2014/main" id="{5FDC0AB4-BCF6-44ED-8383-687F254AAABD}"/>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97">
              <a:extLst>
                <a:ext uri="{FF2B5EF4-FFF2-40B4-BE49-F238E27FC236}">
                  <a16:creationId xmlns:a16="http://schemas.microsoft.com/office/drawing/2014/main" id="{2AE9BF12-3E9B-4581-8AF4-9316887526CD}"/>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7CBA03E9-650D-4C7C-B62C-42610A155DC1}"/>
              </a:ext>
            </a:extLst>
          </p:cNvPr>
          <p:cNvGrpSpPr>
            <a:grpSpLocks/>
          </p:cNvGrpSpPr>
          <p:nvPr/>
        </p:nvGrpSpPr>
        <p:grpSpPr bwMode="auto">
          <a:xfrm rot="18244037">
            <a:off x="7433571" y="5189064"/>
            <a:ext cx="2166937" cy="539750"/>
            <a:chOff x="192" y="240"/>
            <a:chExt cx="5274" cy="1314"/>
          </a:xfrm>
        </p:grpSpPr>
        <p:sp>
          <p:nvSpPr>
            <p:cNvPr id="100" name="Oval 99">
              <a:extLst>
                <a:ext uri="{FF2B5EF4-FFF2-40B4-BE49-F238E27FC236}">
                  <a16:creationId xmlns:a16="http://schemas.microsoft.com/office/drawing/2014/main" id="{087FCBE7-D7FA-492A-BB06-09E5EB75072D}"/>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100">
              <a:extLst>
                <a:ext uri="{FF2B5EF4-FFF2-40B4-BE49-F238E27FC236}">
                  <a16:creationId xmlns:a16="http://schemas.microsoft.com/office/drawing/2014/main" id="{0C73222A-0A55-4CE6-B883-389CD46D9536}"/>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101">
              <a:extLst>
                <a:ext uri="{FF2B5EF4-FFF2-40B4-BE49-F238E27FC236}">
                  <a16:creationId xmlns:a16="http://schemas.microsoft.com/office/drawing/2014/main" id="{EFF0C668-989B-4235-9B1D-CA9C9A01A89C}"/>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102">
              <a:extLst>
                <a:ext uri="{FF2B5EF4-FFF2-40B4-BE49-F238E27FC236}">
                  <a16:creationId xmlns:a16="http://schemas.microsoft.com/office/drawing/2014/main" id="{1CFBA57E-B2ED-4A83-8004-D10A30C041C0}"/>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103">
              <a:extLst>
                <a:ext uri="{FF2B5EF4-FFF2-40B4-BE49-F238E27FC236}">
                  <a16:creationId xmlns:a16="http://schemas.microsoft.com/office/drawing/2014/main" id="{CD6E40A4-2361-4C72-A5E6-42DE13F5264F}"/>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104">
              <a:extLst>
                <a:ext uri="{FF2B5EF4-FFF2-40B4-BE49-F238E27FC236}">
                  <a16:creationId xmlns:a16="http://schemas.microsoft.com/office/drawing/2014/main" id="{BC495D67-4788-45A8-8BE3-93E0C33FCB0A}"/>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105">
              <a:extLst>
                <a:ext uri="{FF2B5EF4-FFF2-40B4-BE49-F238E27FC236}">
                  <a16:creationId xmlns:a16="http://schemas.microsoft.com/office/drawing/2014/main" id="{4AE6BECB-FA5C-485A-A9C5-A2B516D42224}"/>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Line 106">
              <a:extLst>
                <a:ext uri="{FF2B5EF4-FFF2-40B4-BE49-F238E27FC236}">
                  <a16:creationId xmlns:a16="http://schemas.microsoft.com/office/drawing/2014/main" id="{AC1B6EEA-8499-4440-B86A-5A9B734B353E}"/>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107">
              <a:extLst>
                <a:ext uri="{FF2B5EF4-FFF2-40B4-BE49-F238E27FC236}">
                  <a16:creationId xmlns:a16="http://schemas.microsoft.com/office/drawing/2014/main" id="{DFDE52A0-32F1-434C-B9F8-BE4FDE503FF9}"/>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108">
              <a:extLst>
                <a:ext uri="{FF2B5EF4-FFF2-40B4-BE49-F238E27FC236}">
                  <a16:creationId xmlns:a16="http://schemas.microsoft.com/office/drawing/2014/main" id="{C980577A-CEFE-4C87-A26E-EFA3D1A38B0E}"/>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109">
              <a:extLst>
                <a:ext uri="{FF2B5EF4-FFF2-40B4-BE49-F238E27FC236}">
                  <a16:creationId xmlns:a16="http://schemas.microsoft.com/office/drawing/2014/main" id="{B14E5F0A-7CEF-4A55-B700-BBD103BAE4BE}"/>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110">
              <a:extLst>
                <a:ext uri="{FF2B5EF4-FFF2-40B4-BE49-F238E27FC236}">
                  <a16:creationId xmlns:a16="http://schemas.microsoft.com/office/drawing/2014/main" id="{AC34BFFD-5DA7-47D3-BC69-977EC67D2DD9}"/>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Line 111">
              <a:extLst>
                <a:ext uri="{FF2B5EF4-FFF2-40B4-BE49-F238E27FC236}">
                  <a16:creationId xmlns:a16="http://schemas.microsoft.com/office/drawing/2014/main" id="{FE72E721-C710-47EB-A537-353688EAED64}"/>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112">
              <a:extLst>
                <a:ext uri="{FF2B5EF4-FFF2-40B4-BE49-F238E27FC236}">
                  <a16:creationId xmlns:a16="http://schemas.microsoft.com/office/drawing/2014/main" id="{D038D672-96E8-4EE1-B1A1-D3E771C11695}"/>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113">
              <a:extLst>
                <a:ext uri="{FF2B5EF4-FFF2-40B4-BE49-F238E27FC236}">
                  <a16:creationId xmlns:a16="http://schemas.microsoft.com/office/drawing/2014/main" id="{28F01B92-06AC-4DAD-88E0-492DCA6D4D16}"/>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114">
              <a:extLst>
                <a:ext uri="{FF2B5EF4-FFF2-40B4-BE49-F238E27FC236}">
                  <a16:creationId xmlns:a16="http://schemas.microsoft.com/office/drawing/2014/main" id="{4F9AE86D-80F7-4BDE-864A-05ED469FF570}"/>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115">
              <a:extLst>
                <a:ext uri="{FF2B5EF4-FFF2-40B4-BE49-F238E27FC236}">
                  <a16:creationId xmlns:a16="http://schemas.microsoft.com/office/drawing/2014/main" id="{4A0222BA-7A67-43B7-A1C1-6FA4448ECF62}"/>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16">
              <a:extLst>
                <a:ext uri="{FF2B5EF4-FFF2-40B4-BE49-F238E27FC236}">
                  <a16:creationId xmlns:a16="http://schemas.microsoft.com/office/drawing/2014/main" id="{5C519C98-9736-4DC4-B983-08E0343D3787}"/>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82414126-0570-45AB-B9C1-E5AB015714B1}"/>
              </a:ext>
            </a:extLst>
          </p:cNvPr>
          <p:cNvGrpSpPr>
            <a:grpSpLocks/>
          </p:cNvGrpSpPr>
          <p:nvPr/>
        </p:nvGrpSpPr>
        <p:grpSpPr bwMode="auto">
          <a:xfrm rot="17587236">
            <a:off x="7646296" y="5312889"/>
            <a:ext cx="2166937" cy="539750"/>
            <a:chOff x="192" y="240"/>
            <a:chExt cx="5274" cy="1314"/>
          </a:xfrm>
        </p:grpSpPr>
        <p:sp>
          <p:nvSpPr>
            <p:cNvPr id="119" name="Oval 118">
              <a:extLst>
                <a:ext uri="{FF2B5EF4-FFF2-40B4-BE49-F238E27FC236}">
                  <a16:creationId xmlns:a16="http://schemas.microsoft.com/office/drawing/2014/main" id="{75E74865-07F4-4E3E-8B0A-2996AF18ECA9}"/>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119">
              <a:extLst>
                <a:ext uri="{FF2B5EF4-FFF2-40B4-BE49-F238E27FC236}">
                  <a16:creationId xmlns:a16="http://schemas.microsoft.com/office/drawing/2014/main" id="{F667906E-3A6D-4D8C-89D9-821C16D32D6A}"/>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Line 120">
              <a:extLst>
                <a:ext uri="{FF2B5EF4-FFF2-40B4-BE49-F238E27FC236}">
                  <a16:creationId xmlns:a16="http://schemas.microsoft.com/office/drawing/2014/main" id="{66FD84DC-6A15-4B52-AE32-3A6E68E67B93}"/>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121">
              <a:extLst>
                <a:ext uri="{FF2B5EF4-FFF2-40B4-BE49-F238E27FC236}">
                  <a16:creationId xmlns:a16="http://schemas.microsoft.com/office/drawing/2014/main" id="{95251179-497D-419F-B3ED-BB04897FEE3B}"/>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Line 122">
              <a:extLst>
                <a:ext uri="{FF2B5EF4-FFF2-40B4-BE49-F238E27FC236}">
                  <a16:creationId xmlns:a16="http://schemas.microsoft.com/office/drawing/2014/main" id="{DDD6909D-914B-44BE-AA83-1C66C5BABAF1}"/>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23">
              <a:extLst>
                <a:ext uri="{FF2B5EF4-FFF2-40B4-BE49-F238E27FC236}">
                  <a16:creationId xmlns:a16="http://schemas.microsoft.com/office/drawing/2014/main" id="{12A44080-301D-43A3-9A36-68FF88021138}"/>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124">
              <a:extLst>
                <a:ext uri="{FF2B5EF4-FFF2-40B4-BE49-F238E27FC236}">
                  <a16:creationId xmlns:a16="http://schemas.microsoft.com/office/drawing/2014/main" id="{A772879D-A18C-48F3-B119-79F6B415E1E0}"/>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125">
              <a:extLst>
                <a:ext uri="{FF2B5EF4-FFF2-40B4-BE49-F238E27FC236}">
                  <a16:creationId xmlns:a16="http://schemas.microsoft.com/office/drawing/2014/main" id="{633C025E-B151-4D1C-A859-1CFED1F147D0}"/>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ine 126">
              <a:extLst>
                <a:ext uri="{FF2B5EF4-FFF2-40B4-BE49-F238E27FC236}">
                  <a16:creationId xmlns:a16="http://schemas.microsoft.com/office/drawing/2014/main" id="{7984A83B-4A5E-406E-B589-8F424AD87FA5}"/>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Line 127">
              <a:extLst>
                <a:ext uri="{FF2B5EF4-FFF2-40B4-BE49-F238E27FC236}">
                  <a16:creationId xmlns:a16="http://schemas.microsoft.com/office/drawing/2014/main" id="{CC6A1016-86CE-4E56-A781-24677E5AFD17}"/>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128">
              <a:extLst>
                <a:ext uri="{FF2B5EF4-FFF2-40B4-BE49-F238E27FC236}">
                  <a16:creationId xmlns:a16="http://schemas.microsoft.com/office/drawing/2014/main" id="{0C7C3ACE-D348-42CF-B06E-1255914E6215}"/>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129">
              <a:extLst>
                <a:ext uri="{FF2B5EF4-FFF2-40B4-BE49-F238E27FC236}">
                  <a16:creationId xmlns:a16="http://schemas.microsoft.com/office/drawing/2014/main" id="{796ED2A6-BA19-444D-9AE9-950F77D97077}"/>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30">
              <a:extLst>
                <a:ext uri="{FF2B5EF4-FFF2-40B4-BE49-F238E27FC236}">
                  <a16:creationId xmlns:a16="http://schemas.microsoft.com/office/drawing/2014/main" id="{1D6193E0-2779-499D-BCAD-390CC322F845}"/>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Line 131">
              <a:extLst>
                <a:ext uri="{FF2B5EF4-FFF2-40B4-BE49-F238E27FC236}">
                  <a16:creationId xmlns:a16="http://schemas.microsoft.com/office/drawing/2014/main" id="{799C4659-0037-4ADE-8652-591D7BB1146D}"/>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Line 132">
              <a:extLst>
                <a:ext uri="{FF2B5EF4-FFF2-40B4-BE49-F238E27FC236}">
                  <a16:creationId xmlns:a16="http://schemas.microsoft.com/office/drawing/2014/main" id="{B4A90CA3-E9CD-461B-84EB-11EAC4B1F324}"/>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133">
              <a:extLst>
                <a:ext uri="{FF2B5EF4-FFF2-40B4-BE49-F238E27FC236}">
                  <a16:creationId xmlns:a16="http://schemas.microsoft.com/office/drawing/2014/main" id="{754CD6FD-22C7-4504-B7DE-A3B6D391FF4B}"/>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34">
              <a:extLst>
                <a:ext uri="{FF2B5EF4-FFF2-40B4-BE49-F238E27FC236}">
                  <a16:creationId xmlns:a16="http://schemas.microsoft.com/office/drawing/2014/main" id="{B85367E3-9AEB-4AD4-9600-6FF24057FBBB}"/>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ine 135">
              <a:extLst>
                <a:ext uri="{FF2B5EF4-FFF2-40B4-BE49-F238E27FC236}">
                  <a16:creationId xmlns:a16="http://schemas.microsoft.com/office/drawing/2014/main" id="{D4D8A938-F985-4494-BD45-8BB6927A06C2}"/>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7" name="Group 136">
            <a:extLst>
              <a:ext uri="{FF2B5EF4-FFF2-40B4-BE49-F238E27FC236}">
                <a16:creationId xmlns:a16="http://schemas.microsoft.com/office/drawing/2014/main" id="{13E29DCC-EFDF-442F-83A4-7A81AB6327B9}"/>
              </a:ext>
            </a:extLst>
          </p:cNvPr>
          <p:cNvGrpSpPr>
            <a:grpSpLocks/>
          </p:cNvGrpSpPr>
          <p:nvPr/>
        </p:nvGrpSpPr>
        <p:grpSpPr bwMode="auto">
          <a:xfrm rot="16605098">
            <a:off x="7820920" y="5317651"/>
            <a:ext cx="2166938" cy="539750"/>
            <a:chOff x="192" y="240"/>
            <a:chExt cx="5274" cy="1314"/>
          </a:xfrm>
        </p:grpSpPr>
        <p:sp>
          <p:nvSpPr>
            <p:cNvPr id="138" name="Oval 137">
              <a:extLst>
                <a:ext uri="{FF2B5EF4-FFF2-40B4-BE49-F238E27FC236}">
                  <a16:creationId xmlns:a16="http://schemas.microsoft.com/office/drawing/2014/main" id="{F20EF21D-EA64-4627-98EB-6C98D0B0344B}"/>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138">
              <a:extLst>
                <a:ext uri="{FF2B5EF4-FFF2-40B4-BE49-F238E27FC236}">
                  <a16:creationId xmlns:a16="http://schemas.microsoft.com/office/drawing/2014/main" id="{F2F076FA-009B-4A89-9EBE-2714647F5B14}"/>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39">
              <a:extLst>
                <a:ext uri="{FF2B5EF4-FFF2-40B4-BE49-F238E27FC236}">
                  <a16:creationId xmlns:a16="http://schemas.microsoft.com/office/drawing/2014/main" id="{CECC2832-558B-4A25-8B6D-FA468C78D4CF}"/>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Line 140">
              <a:extLst>
                <a:ext uri="{FF2B5EF4-FFF2-40B4-BE49-F238E27FC236}">
                  <a16:creationId xmlns:a16="http://schemas.microsoft.com/office/drawing/2014/main" id="{C93F2681-C148-430A-BE20-510E05977FCF}"/>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Line 141">
              <a:extLst>
                <a:ext uri="{FF2B5EF4-FFF2-40B4-BE49-F238E27FC236}">
                  <a16:creationId xmlns:a16="http://schemas.microsoft.com/office/drawing/2014/main" id="{0491D95C-966B-47CA-8E59-9B4882865568}"/>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Line 142">
              <a:extLst>
                <a:ext uri="{FF2B5EF4-FFF2-40B4-BE49-F238E27FC236}">
                  <a16:creationId xmlns:a16="http://schemas.microsoft.com/office/drawing/2014/main" id="{B314196D-2FD2-46E7-B36B-D4E0D8106D12}"/>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Line 143">
              <a:extLst>
                <a:ext uri="{FF2B5EF4-FFF2-40B4-BE49-F238E27FC236}">
                  <a16:creationId xmlns:a16="http://schemas.microsoft.com/office/drawing/2014/main" id="{A5D911B9-01CA-41D6-803C-A4269B86DDF9}"/>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Line 144">
              <a:extLst>
                <a:ext uri="{FF2B5EF4-FFF2-40B4-BE49-F238E27FC236}">
                  <a16:creationId xmlns:a16="http://schemas.microsoft.com/office/drawing/2014/main" id="{6DC9973E-5385-494B-8891-DAA8A820D446}"/>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Line 145">
              <a:extLst>
                <a:ext uri="{FF2B5EF4-FFF2-40B4-BE49-F238E27FC236}">
                  <a16:creationId xmlns:a16="http://schemas.microsoft.com/office/drawing/2014/main" id="{79AF0F61-3C7F-4D04-9257-0F1A201112FF}"/>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146">
              <a:extLst>
                <a:ext uri="{FF2B5EF4-FFF2-40B4-BE49-F238E27FC236}">
                  <a16:creationId xmlns:a16="http://schemas.microsoft.com/office/drawing/2014/main" id="{88B058C1-1575-45C1-BD4B-EBDC6BCAD248}"/>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Line 147">
              <a:extLst>
                <a:ext uri="{FF2B5EF4-FFF2-40B4-BE49-F238E27FC236}">
                  <a16:creationId xmlns:a16="http://schemas.microsoft.com/office/drawing/2014/main" id="{416DCF7A-AE91-4C74-A73B-48E56BC6AAFB}"/>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Line 148">
              <a:extLst>
                <a:ext uri="{FF2B5EF4-FFF2-40B4-BE49-F238E27FC236}">
                  <a16:creationId xmlns:a16="http://schemas.microsoft.com/office/drawing/2014/main" id="{7A4BEB4C-537C-49D0-B1FF-0283D37A0CAF}"/>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Line 149">
              <a:extLst>
                <a:ext uri="{FF2B5EF4-FFF2-40B4-BE49-F238E27FC236}">
                  <a16:creationId xmlns:a16="http://schemas.microsoft.com/office/drawing/2014/main" id="{326F49FE-6717-4B5F-B29F-41A8E90FEB35}"/>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150">
              <a:extLst>
                <a:ext uri="{FF2B5EF4-FFF2-40B4-BE49-F238E27FC236}">
                  <a16:creationId xmlns:a16="http://schemas.microsoft.com/office/drawing/2014/main" id="{8A012D01-A42C-4A3B-A678-5FFE7C1C0548}"/>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151">
              <a:extLst>
                <a:ext uri="{FF2B5EF4-FFF2-40B4-BE49-F238E27FC236}">
                  <a16:creationId xmlns:a16="http://schemas.microsoft.com/office/drawing/2014/main" id="{B637AAC2-4308-42AD-A5AE-0096B288FFF7}"/>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52">
              <a:extLst>
                <a:ext uri="{FF2B5EF4-FFF2-40B4-BE49-F238E27FC236}">
                  <a16:creationId xmlns:a16="http://schemas.microsoft.com/office/drawing/2014/main" id="{647ACAD3-BBE6-4FF9-8397-DD243BB79C90}"/>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Line 153">
              <a:extLst>
                <a:ext uri="{FF2B5EF4-FFF2-40B4-BE49-F238E27FC236}">
                  <a16:creationId xmlns:a16="http://schemas.microsoft.com/office/drawing/2014/main" id="{B5E34CA8-BBF5-4131-A3AD-3537B29689AC}"/>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Line 154">
              <a:extLst>
                <a:ext uri="{FF2B5EF4-FFF2-40B4-BE49-F238E27FC236}">
                  <a16:creationId xmlns:a16="http://schemas.microsoft.com/office/drawing/2014/main" id="{9247CFFA-86E9-4A2D-9811-4AC23E7DB4C3}"/>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6" name="Group 155">
            <a:extLst>
              <a:ext uri="{FF2B5EF4-FFF2-40B4-BE49-F238E27FC236}">
                <a16:creationId xmlns:a16="http://schemas.microsoft.com/office/drawing/2014/main" id="{A551873F-3185-469E-AE1C-59F94C789D89}"/>
              </a:ext>
            </a:extLst>
          </p:cNvPr>
          <p:cNvGrpSpPr>
            <a:grpSpLocks/>
          </p:cNvGrpSpPr>
          <p:nvPr/>
        </p:nvGrpSpPr>
        <p:grpSpPr bwMode="auto">
          <a:xfrm rot="14788612">
            <a:off x="7841559" y="5335114"/>
            <a:ext cx="2166937" cy="539750"/>
            <a:chOff x="192" y="240"/>
            <a:chExt cx="5274" cy="1314"/>
          </a:xfrm>
        </p:grpSpPr>
        <p:sp>
          <p:nvSpPr>
            <p:cNvPr id="157" name="Oval 156">
              <a:extLst>
                <a:ext uri="{FF2B5EF4-FFF2-40B4-BE49-F238E27FC236}">
                  <a16:creationId xmlns:a16="http://schemas.microsoft.com/office/drawing/2014/main" id="{56047A60-0526-40C1-9B98-1F634A8C0B56}"/>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57">
              <a:extLst>
                <a:ext uri="{FF2B5EF4-FFF2-40B4-BE49-F238E27FC236}">
                  <a16:creationId xmlns:a16="http://schemas.microsoft.com/office/drawing/2014/main" id="{800BEFC3-907C-47FE-A128-49D24A0C389D}"/>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158">
              <a:extLst>
                <a:ext uri="{FF2B5EF4-FFF2-40B4-BE49-F238E27FC236}">
                  <a16:creationId xmlns:a16="http://schemas.microsoft.com/office/drawing/2014/main" id="{CC85D3D0-E813-4026-BD2F-1B71CFBC15FA}"/>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159">
              <a:extLst>
                <a:ext uri="{FF2B5EF4-FFF2-40B4-BE49-F238E27FC236}">
                  <a16:creationId xmlns:a16="http://schemas.microsoft.com/office/drawing/2014/main" id="{B5381414-1C4A-4998-AC5A-7F8F81F754A3}"/>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160">
              <a:extLst>
                <a:ext uri="{FF2B5EF4-FFF2-40B4-BE49-F238E27FC236}">
                  <a16:creationId xmlns:a16="http://schemas.microsoft.com/office/drawing/2014/main" id="{8218AA6F-4FB6-4FEC-8CDD-27C06194959A}"/>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161">
              <a:extLst>
                <a:ext uri="{FF2B5EF4-FFF2-40B4-BE49-F238E27FC236}">
                  <a16:creationId xmlns:a16="http://schemas.microsoft.com/office/drawing/2014/main" id="{48DC44BF-E3CE-4769-9192-4FE21D56BB7A}"/>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162">
              <a:extLst>
                <a:ext uri="{FF2B5EF4-FFF2-40B4-BE49-F238E27FC236}">
                  <a16:creationId xmlns:a16="http://schemas.microsoft.com/office/drawing/2014/main" id="{33A689DE-C169-49E5-A967-FECF63DB29E6}"/>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163">
              <a:extLst>
                <a:ext uri="{FF2B5EF4-FFF2-40B4-BE49-F238E27FC236}">
                  <a16:creationId xmlns:a16="http://schemas.microsoft.com/office/drawing/2014/main" id="{4CAA891E-2CCD-41AD-AC9D-32448150BD37}"/>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164">
              <a:extLst>
                <a:ext uri="{FF2B5EF4-FFF2-40B4-BE49-F238E27FC236}">
                  <a16:creationId xmlns:a16="http://schemas.microsoft.com/office/drawing/2014/main" id="{D1F9F988-FD01-4BF1-B533-1300B7FD96AA}"/>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165">
              <a:extLst>
                <a:ext uri="{FF2B5EF4-FFF2-40B4-BE49-F238E27FC236}">
                  <a16:creationId xmlns:a16="http://schemas.microsoft.com/office/drawing/2014/main" id="{0676EA94-C7C3-46F5-82B6-294B5D395D1E}"/>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166">
              <a:extLst>
                <a:ext uri="{FF2B5EF4-FFF2-40B4-BE49-F238E27FC236}">
                  <a16:creationId xmlns:a16="http://schemas.microsoft.com/office/drawing/2014/main" id="{E9226AA7-B758-4FE5-8F34-BCF64B0AA71C}"/>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167">
              <a:extLst>
                <a:ext uri="{FF2B5EF4-FFF2-40B4-BE49-F238E27FC236}">
                  <a16:creationId xmlns:a16="http://schemas.microsoft.com/office/drawing/2014/main" id="{544AACD6-24D1-4C38-81EB-9F0E39E7472E}"/>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Line 168">
              <a:extLst>
                <a:ext uri="{FF2B5EF4-FFF2-40B4-BE49-F238E27FC236}">
                  <a16:creationId xmlns:a16="http://schemas.microsoft.com/office/drawing/2014/main" id="{7B91E18E-71DC-41EF-8319-098CEBD1AF4F}"/>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169">
              <a:extLst>
                <a:ext uri="{FF2B5EF4-FFF2-40B4-BE49-F238E27FC236}">
                  <a16:creationId xmlns:a16="http://schemas.microsoft.com/office/drawing/2014/main" id="{A80525D3-2C38-4905-BF8C-332A5CA74B76}"/>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170">
              <a:extLst>
                <a:ext uri="{FF2B5EF4-FFF2-40B4-BE49-F238E27FC236}">
                  <a16:creationId xmlns:a16="http://schemas.microsoft.com/office/drawing/2014/main" id="{7036C698-146D-4E14-8C65-ACEBFC77E722}"/>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71">
              <a:extLst>
                <a:ext uri="{FF2B5EF4-FFF2-40B4-BE49-F238E27FC236}">
                  <a16:creationId xmlns:a16="http://schemas.microsoft.com/office/drawing/2014/main" id="{59C146F1-F6AB-4105-8FB8-14D92BF4E4B9}"/>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172">
              <a:extLst>
                <a:ext uri="{FF2B5EF4-FFF2-40B4-BE49-F238E27FC236}">
                  <a16:creationId xmlns:a16="http://schemas.microsoft.com/office/drawing/2014/main" id="{C0F9957D-E6FA-4598-BF13-9BD7194493C9}"/>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173">
              <a:extLst>
                <a:ext uri="{FF2B5EF4-FFF2-40B4-BE49-F238E27FC236}">
                  <a16:creationId xmlns:a16="http://schemas.microsoft.com/office/drawing/2014/main" id="{E0FE6BB0-F31B-4C03-9D81-EACC92FF8751}"/>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5" name="Group 174">
            <a:extLst>
              <a:ext uri="{FF2B5EF4-FFF2-40B4-BE49-F238E27FC236}">
                <a16:creationId xmlns:a16="http://schemas.microsoft.com/office/drawing/2014/main" id="{F45BB3A6-518E-4C10-9282-ECCEC7D37333}"/>
              </a:ext>
            </a:extLst>
          </p:cNvPr>
          <p:cNvGrpSpPr>
            <a:grpSpLocks/>
          </p:cNvGrpSpPr>
          <p:nvPr/>
        </p:nvGrpSpPr>
        <p:grpSpPr bwMode="auto">
          <a:xfrm rot="14226904">
            <a:off x="8054283" y="5263676"/>
            <a:ext cx="2166938" cy="539750"/>
            <a:chOff x="192" y="240"/>
            <a:chExt cx="5274" cy="1314"/>
          </a:xfrm>
        </p:grpSpPr>
        <p:sp>
          <p:nvSpPr>
            <p:cNvPr id="176" name="Oval 175">
              <a:extLst>
                <a:ext uri="{FF2B5EF4-FFF2-40B4-BE49-F238E27FC236}">
                  <a16:creationId xmlns:a16="http://schemas.microsoft.com/office/drawing/2014/main" id="{3F3C5BC5-331A-41FA-BD1F-7C11BAD99700}"/>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176">
              <a:extLst>
                <a:ext uri="{FF2B5EF4-FFF2-40B4-BE49-F238E27FC236}">
                  <a16:creationId xmlns:a16="http://schemas.microsoft.com/office/drawing/2014/main" id="{30D31209-314D-4978-974F-5833E41E1B30}"/>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Line 177">
              <a:extLst>
                <a:ext uri="{FF2B5EF4-FFF2-40B4-BE49-F238E27FC236}">
                  <a16:creationId xmlns:a16="http://schemas.microsoft.com/office/drawing/2014/main" id="{94D76D40-459C-42A1-B4C6-D2602281499B}"/>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178">
              <a:extLst>
                <a:ext uri="{FF2B5EF4-FFF2-40B4-BE49-F238E27FC236}">
                  <a16:creationId xmlns:a16="http://schemas.microsoft.com/office/drawing/2014/main" id="{B4817519-26CA-451B-B368-1C5CBAE4887B}"/>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179">
              <a:extLst>
                <a:ext uri="{FF2B5EF4-FFF2-40B4-BE49-F238E27FC236}">
                  <a16:creationId xmlns:a16="http://schemas.microsoft.com/office/drawing/2014/main" id="{BE47740D-7763-477D-9DB3-F3352E2359AB}"/>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80">
              <a:extLst>
                <a:ext uri="{FF2B5EF4-FFF2-40B4-BE49-F238E27FC236}">
                  <a16:creationId xmlns:a16="http://schemas.microsoft.com/office/drawing/2014/main" id="{96D1CB84-1683-49A9-A911-A907BF269429}"/>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81">
              <a:extLst>
                <a:ext uri="{FF2B5EF4-FFF2-40B4-BE49-F238E27FC236}">
                  <a16:creationId xmlns:a16="http://schemas.microsoft.com/office/drawing/2014/main" id="{1F72A42C-7932-44BE-905F-18D21C61F51C}"/>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182">
              <a:extLst>
                <a:ext uri="{FF2B5EF4-FFF2-40B4-BE49-F238E27FC236}">
                  <a16:creationId xmlns:a16="http://schemas.microsoft.com/office/drawing/2014/main" id="{97993D14-56BD-444D-8D75-9CBF53C78338}"/>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183">
              <a:extLst>
                <a:ext uri="{FF2B5EF4-FFF2-40B4-BE49-F238E27FC236}">
                  <a16:creationId xmlns:a16="http://schemas.microsoft.com/office/drawing/2014/main" id="{8C7DC080-F400-4340-9356-86945CCDBF71}"/>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84">
              <a:extLst>
                <a:ext uri="{FF2B5EF4-FFF2-40B4-BE49-F238E27FC236}">
                  <a16:creationId xmlns:a16="http://schemas.microsoft.com/office/drawing/2014/main" id="{BD8BCC34-3518-4D95-A7FA-0E3A8186C6A9}"/>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85">
              <a:extLst>
                <a:ext uri="{FF2B5EF4-FFF2-40B4-BE49-F238E27FC236}">
                  <a16:creationId xmlns:a16="http://schemas.microsoft.com/office/drawing/2014/main" id="{20225203-8AAB-4A90-862E-20FB20923363}"/>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186">
              <a:extLst>
                <a:ext uri="{FF2B5EF4-FFF2-40B4-BE49-F238E27FC236}">
                  <a16:creationId xmlns:a16="http://schemas.microsoft.com/office/drawing/2014/main" id="{25F99DAC-8134-424B-A4DB-6F388007E4AB}"/>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187">
              <a:extLst>
                <a:ext uri="{FF2B5EF4-FFF2-40B4-BE49-F238E27FC236}">
                  <a16:creationId xmlns:a16="http://schemas.microsoft.com/office/drawing/2014/main" id="{F7C08176-94B3-4C69-A453-1C9FF34BA319}"/>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188">
              <a:extLst>
                <a:ext uri="{FF2B5EF4-FFF2-40B4-BE49-F238E27FC236}">
                  <a16:creationId xmlns:a16="http://schemas.microsoft.com/office/drawing/2014/main" id="{03A2742A-CAD1-41FC-AFE7-4329B8F5E394}"/>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189">
              <a:extLst>
                <a:ext uri="{FF2B5EF4-FFF2-40B4-BE49-F238E27FC236}">
                  <a16:creationId xmlns:a16="http://schemas.microsoft.com/office/drawing/2014/main" id="{F972FCF8-9C5D-4A3C-B010-0E34702C4E8A}"/>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190">
              <a:extLst>
                <a:ext uri="{FF2B5EF4-FFF2-40B4-BE49-F238E27FC236}">
                  <a16:creationId xmlns:a16="http://schemas.microsoft.com/office/drawing/2014/main" id="{9992B1CE-CBF4-4C17-B0D8-C1E6D32143FD}"/>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191">
              <a:extLst>
                <a:ext uri="{FF2B5EF4-FFF2-40B4-BE49-F238E27FC236}">
                  <a16:creationId xmlns:a16="http://schemas.microsoft.com/office/drawing/2014/main" id="{BD7676A3-22CC-4F32-801F-C6D9651FA539}"/>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92">
              <a:extLst>
                <a:ext uri="{FF2B5EF4-FFF2-40B4-BE49-F238E27FC236}">
                  <a16:creationId xmlns:a16="http://schemas.microsoft.com/office/drawing/2014/main" id="{62AB35C4-18C6-4A0D-9BEF-224EC27B1A94}"/>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199926F3-BC21-425B-B29F-34830C565108}"/>
              </a:ext>
            </a:extLst>
          </p:cNvPr>
          <p:cNvGrpSpPr>
            <a:grpSpLocks/>
          </p:cNvGrpSpPr>
          <p:nvPr/>
        </p:nvGrpSpPr>
        <p:grpSpPr bwMode="auto">
          <a:xfrm rot="13520241">
            <a:off x="8298759" y="5233514"/>
            <a:ext cx="2166937" cy="539750"/>
            <a:chOff x="192" y="240"/>
            <a:chExt cx="5274" cy="1314"/>
          </a:xfrm>
        </p:grpSpPr>
        <p:sp>
          <p:nvSpPr>
            <p:cNvPr id="195" name="Oval 194">
              <a:extLst>
                <a:ext uri="{FF2B5EF4-FFF2-40B4-BE49-F238E27FC236}">
                  <a16:creationId xmlns:a16="http://schemas.microsoft.com/office/drawing/2014/main" id="{5E0670C1-503B-41A5-ACCD-11078B6BC16A}"/>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195">
              <a:extLst>
                <a:ext uri="{FF2B5EF4-FFF2-40B4-BE49-F238E27FC236}">
                  <a16:creationId xmlns:a16="http://schemas.microsoft.com/office/drawing/2014/main" id="{815B7DDE-8746-4071-98A8-C95191076C84}"/>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96">
              <a:extLst>
                <a:ext uri="{FF2B5EF4-FFF2-40B4-BE49-F238E27FC236}">
                  <a16:creationId xmlns:a16="http://schemas.microsoft.com/office/drawing/2014/main" id="{4C3626AC-ED87-4533-B24C-4717027B02C0}"/>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197">
              <a:extLst>
                <a:ext uri="{FF2B5EF4-FFF2-40B4-BE49-F238E27FC236}">
                  <a16:creationId xmlns:a16="http://schemas.microsoft.com/office/drawing/2014/main" id="{4666C309-A121-406B-8744-44CB493E02B8}"/>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198">
              <a:extLst>
                <a:ext uri="{FF2B5EF4-FFF2-40B4-BE49-F238E27FC236}">
                  <a16:creationId xmlns:a16="http://schemas.microsoft.com/office/drawing/2014/main" id="{B4DB060B-DECD-4D9A-89E2-498574988E35}"/>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199">
              <a:extLst>
                <a:ext uri="{FF2B5EF4-FFF2-40B4-BE49-F238E27FC236}">
                  <a16:creationId xmlns:a16="http://schemas.microsoft.com/office/drawing/2014/main" id="{6E7BF5AA-4DAD-4832-B4ED-42739911BCDB}"/>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200">
              <a:extLst>
                <a:ext uri="{FF2B5EF4-FFF2-40B4-BE49-F238E27FC236}">
                  <a16:creationId xmlns:a16="http://schemas.microsoft.com/office/drawing/2014/main" id="{A27B4486-2C84-47FA-A6F9-1E2A7078C272}"/>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201">
              <a:extLst>
                <a:ext uri="{FF2B5EF4-FFF2-40B4-BE49-F238E27FC236}">
                  <a16:creationId xmlns:a16="http://schemas.microsoft.com/office/drawing/2014/main" id="{7F78CF2C-1E84-482B-AC81-A5F17E6D3B7C}"/>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202">
              <a:extLst>
                <a:ext uri="{FF2B5EF4-FFF2-40B4-BE49-F238E27FC236}">
                  <a16:creationId xmlns:a16="http://schemas.microsoft.com/office/drawing/2014/main" id="{9400FFAE-4616-4B24-A2E2-AF0E684FB897}"/>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203">
              <a:extLst>
                <a:ext uri="{FF2B5EF4-FFF2-40B4-BE49-F238E27FC236}">
                  <a16:creationId xmlns:a16="http://schemas.microsoft.com/office/drawing/2014/main" id="{47970547-BE46-4EE5-A9E4-44B16DA21D6E}"/>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204">
              <a:extLst>
                <a:ext uri="{FF2B5EF4-FFF2-40B4-BE49-F238E27FC236}">
                  <a16:creationId xmlns:a16="http://schemas.microsoft.com/office/drawing/2014/main" id="{1A28F359-82CE-4C0A-A876-2F5587B7B321}"/>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205">
              <a:extLst>
                <a:ext uri="{FF2B5EF4-FFF2-40B4-BE49-F238E27FC236}">
                  <a16:creationId xmlns:a16="http://schemas.microsoft.com/office/drawing/2014/main" id="{E42A196B-4C47-4B1A-85FB-174E66497F66}"/>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Line 206">
              <a:extLst>
                <a:ext uri="{FF2B5EF4-FFF2-40B4-BE49-F238E27FC236}">
                  <a16:creationId xmlns:a16="http://schemas.microsoft.com/office/drawing/2014/main" id="{6F3A16E7-4105-43D3-B427-50BBCD680E84}"/>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207">
              <a:extLst>
                <a:ext uri="{FF2B5EF4-FFF2-40B4-BE49-F238E27FC236}">
                  <a16:creationId xmlns:a16="http://schemas.microsoft.com/office/drawing/2014/main" id="{82EFD6A3-283E-49DB-BB84-12F30CA4CF1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208">
              <a:extLst>
                <a:ext uri="{FF2B5EF4-FFF2-40B4-BE49-F238E27FC236}">
                  <a16:creationId xmlns:a16="http://schemas.microsoft.com/office/drawing/2014/main" id="{B8EFA519-73AD-4225-AF50-9EFB7BA30AC7}"/>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209">
              <a:extLst>
                <a:ext uri="{FF2B5EF4-FFF2-40B4-BE49-F238E27FC236}">
                  <a16:creationId xmlns:a16="http://schemas.microsoft.com/office/drawing/2014/main" id="{A5D71D09-DFD6-47CE-B51C-1EB9263F344A}"/>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210">
              <a:extLst>
                <a:ext uri="{FF2B5EF4-FFF2-40B4-BE49-F238E27FC236}">
                  <a16:creationId xmlns:a16="http://schemas.microsoft.com/office/drawing/2014/main" id="{F21B1A0D-F64B-4597-A719-59E63333C73A}"/>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211">
              <a:extLst>
                <a:ext uri="{FF2B5EF4-FFF2-40B4-BE49-F238E27FC236}">
                  <a16:creationId xmlns:a16="http://schemas.microsoft.com/office/drawing/2014/main" id="{39323CD7-1F5D-4F4D-9741-019D798C7431}"/>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oup 212">
            <a:extLst>
              <a:ext uri="{FF2B5EF4-FFF2-40B4-BE49-F238E27FC236}">
                <a16:creationId xmlns:a16="http://schemas.microsoft.com/office/drawing/2014/main" id="{A4A60C62-EB4B-496B-933E-12144A4943AE}"/>
              </a:ext>
            </a:extLst>
          </p:cNvPr>
          <p:cNvGrpSpPr>
            <a:grpSpLocks/>
          </p:cNvGrpSpPr>
          <p:nvPr/>
        </p:nvGrpSpPr>
        <p:grpSpPr bwMode="auto">
          <a:xfrm rot="1973096" flipH="1" flipV="1">
            <a:off x="8486878" y="5078732"/>
            <a:ext cx="2166937" cy="539750"/>
            <a:chOff x="192" y="240"/>
            <a:chExt cx="5274" cy="1314"/>
          </a:xfrm>
        </p:grpSpPr>
        <p:sp>
          <p:nvSpPr>
            <p:cNvPr id="214" name="Oval 213">
              <a:extLst>
                <a:ext uri="{FF2B5EF4-FFF2-40B4-BE49-F238E27FC236}">
                  <a16:creationId xmlns:a16="http://schemas.microsoft.com/office/drawing/2014/main" id="{ED111EC0-7B47-4A48-8CFD-1582714260B8}"/>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214">
              <a:extLst>
                <a:ext uri="{FF2B5EF4-FFF2-40B4-BE49-F238E27FC236}">
                  <a16:creationId xmlns:a16="http://schemas.microsoft.com/office/drawing/2014/main" id="{3CCF1D47-BDC2-4F8E-A17A-F25F989FDE0E}"/>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215">
              <a:extLst>
                <a:ext uri="{FF2B5EF4-FFF2-40B4-BE49-F238E27FC236}">
                  <a16:creationId xmlns:a16="http://schemas.microsoft.com/office/drawing/2014/main" id="{AF551B83-A69E-4917-879C-BF2787F3D64B}"/>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216">
              <a:extLst>
                <a:ext uri="{FF2B5EF4-FFF2-40B4-BE49-F238E27FC236}">
                  <a16:creationId xmlns:a16="http://schemas.microsoft.com/office/drawing/2014/main" id="{4A8AFE10-F288-48CB-990C-EAFB2249DD4A}"/>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Line 217">
              <a:extLst>
                <a:ext uri="{FF2B5EF4-FFF2-40B4-BE49-F238E27FC236}">
                  <a16:creationId xmlns:a16="http://schemas.microsoft.com/office/drawing/2014/main" id="{E2A09A37-90AA-4B1C-80D6-709BE6203DD4}"/>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Line 218">
              <a:extLst>
                <a:ext uri="{FF2B5EF4-FFF2-40B4-BE49-F238E27FC236}">
                  <a16:creationId xmlns:a16="http://schemas.microsoft.com/office/drawing/2014/main" id="{00108B0B-F2EB-4B6A-BA63-FF3B1E6E3C2B}"/>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Line 219">
              <a:extLst>
                <a:ext uri="{FF2B5EF4-FFF2-40B4-BE49-F238E27FC236}">
                  <a16:creationId xmlns:a16="http://schemas.microsoft.com/office/drawing/2014/main" id="{89F5E7C7-B5C4-4642-B802-EA18BADE3881}"/>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220">
              <a:extLst>
                <a:ext uri="{FF2B5EF4-FFF2-40B4-BE49-F238E27FC236}">
                  <a16:creationId xmlns:a16="http://schemas.microsoft.com/office/drawing/2014/main" id="{0C771AE0-BB6A-4373-BC68-3B8D57D0621F}"/>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221">
              <a:extLst>
                <a:ext uri="{FF2B5EF4-FFF2-40B4-BE49-F238E27FC236}">
                  <a16:creationId xmlns:a16="http://schemas.microsoft.com/office/drawing/2014/main" id="{80F1B5F5-BE7F-49EA-8BA1-56C66D25EBB8}"/>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222">
              <a:extLst>
                <a:ext uri="{FF2B5EF4-FFF2-40B4-BE49-F238E27FC236}">
                  <a16:creationId xmlns:a16="http://schemas.microsoft.com/office/drawing/2014/main" id="{9ECBAE71-9277-4FF9-A0FA-C88A9B213728}"/>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223">
              <a:extLst>
                <a:ext uri="{FF2B5EF4-FFF2-40B4-BE49-F238E27FC236}">
                  <a16:creationId xmlns:a16="http://schemas.microsoft.com/office/drawing/2014/main" id="{89D9D879-E16F-43C0-9381-2FD541E53079}"/>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224">
              <a:extLst>
                <a:ext uri="{FF2B5EF4-FFF2-40B4-BE49-F238E27FC236}">
                  <a16:creationId xmlns:a16="http://schemas.microsoft.com/office/drawing/2014/main" id="{8E057F2A-A8E3-4694-B8AF-D0FCFD294CE3}"/>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225">
              <a:extLst>
                <a:ext uri="{FF2B5EF4-FFF2-40B4-BE49-F238E27FC236}">
                  <a16:creationId xmlns:a16="http://schemas.microsoft.com/office/drawing/2014/main" id="{DCCC63D6-937A-4341-8C69-B630FCDFCAE5}"/>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226">
              <a:extLst>
                <a:ext uri="{FF2B5EF4-FFF2-40B4-BE49-F238E27FC236}">
                  <a16:creationId xmlns:a16="http://schemas.microsoft.com/office/drawing/2014/main" id="{78411E66-BEE3-4F09-936D-336BD12AF7EC}"/>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227">
              <a:extLst>
                <a:ext uri="{FF2B5EF4-FFF2-40B4-BE49-F238E27FC236}">
                  <a16:creationId xmlns:a16="http://schemas.microsoft.com/office/drawing/2014/main" id="{F88036CE-059F-42A3-809C-84BFFABC07C3}"/>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228">
              <a:extLst>
                <a:ext uri="{FF2B5EF4-FFF2-40B4-BE49-F238E27FC236}">
                  <a16:creationId xmlns:a16="http://schemas.microsoft.com/office/drawing/2014/main" id="{9A73F95E-1718-42F3-8F84-2B047F70B5D7}"/>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229">
              <a:extLst>
                <a:ext uri="{FF2B5EF4-FFF2-40B4-BE49-F238E27FC236}">
                  <a16:creationId xmlns:a16="http://schemas.microsoft.com/office/drawing/2014/main" id="{6CDA6B24-AEB3-4F1D-A2AA-168369CD1540}"/>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Line 230">
              <a:extLst>
                <a:ext uri="{FF2B5EF4-FFF2-40B4-BE49-F238E27FC236}">
                  <a16:creationId xmlns:a16="http://schemas.microsoft.com/office/drawing/2014/main" id="{8E64F74D-8CAD-4F01-989D-64415616982C}"/>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2" name="Group 231">
            <a:extLst>
              <a:ext uri="{FF2B5EF4-FFF2-40B4-BE49-F238E27FC236}">
                <a16:creationId xmlns:a16="http://schemas.microsoft.com/office/drawing/2014/main" id="{20DE190C-1453-4F5E-B5E9-73CFE5E15769}"/>
              </a:ext>
            </a:extLst>
          </p:cNvPr>
          <p:cNvGrpSpPr>
            <a:grpSpLocks/>
          </p:cNvGrpSpPr>
          <p:nvPr/>
        </p:nvGrpSpPr>
        <p:grpSpPr bwMode="auto">
          <a:xfrm rot="1510194" flipH="1" flipV="1">
            <a:off x="8631339" y="4818382"/>
            <a:ext cx="2166938" cy="539750"/>
            <a:chOff x="192" y="240"/>
            <a:chExt cx="5274" cy="1314"/>
          </a:xfrm>
        </p:grpSpPr>
        <p:sp>
          <p:nvSpPr>
            <p:cNvPr id="233" name="Oval 232">
              <a:extLst>
                <a:ext uri="{FF2B5EF4-FFF2-40B4-BE49-F238E27FC236}">
                  <a16:creationId xmlns:a16="http://schemas.microsoft.com/office/drawing/2014/main" id="{93D7E68E-56FC-4518-AD99-370258BC705F}"/>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Line 233">
              <a:extLst>
                <a:ext uri="{FF2B5EF4-FFF2-40B4-BE49-F238E27FC236}">
                  <a16:creationId xmlns:a16="http://schemas.microsoft.com/office/drawing/2014/main" id="{1D71EE76-67D3-4FCF-8B5C-B398F75CA51F}"/>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Line 234">
              <a:extLst>
                <a:ext uri="{FF2B5EF4-FFF2-40B4-BE49-F238E27FC236}">
                  <a16:creationId xmlns:a16="http://schemas.microsoft.com/office/drawing/2014/main" id="{8DC21511-E7CE-40E9-A8DB-A124AFF8C9AE}"/>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Line 235">
              <a:extLst>
                <a:ext uri="{FF2B5EF4-FFF2-40B4-BE49-F238E27FC236}">
                  <a16:creationId xmlns:a16="http://schemas.microsoft.com/office/drawing/2014/main" id="{0C2D4E35-66D0-4C82-8241-0A4318339A2A}"/>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Line 236">
              <a:extLst>
                <a:ext uri="{FF2B5EF4-FFF2-40B4-BE49-F238E27FC236}">
                  <a16:creationId xmlns:a16="http://schemas.microsoft.com/office/drawing/2014/main" id="{12A9E934-C704-4FD2-A081-76DBC60998A9}"/>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Line 237">
              <a:extLst>
                <a:ext uri="{FF2B5EF4-FFF2-40B4-BE49-F238E27FC236}">
                  <a16:creationId xmlns:a16="http://schemas.microsoft.com/office/drawing/2014/main" id="{B2FAC92E-C7F7-4387-9FEA-5FC32C44497F}"/>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Line 238">
              <a:extLst>
                <a:ext uri="{FF2B5EF4-FFF2-40B4-BE49-F238E27FC236}">
                  <a16:creationId xmlns:a16="http://schemas.microsoft.com/office/drawing/2014/main" id="{5B89F32E-9D3E-4160-B6D2-63A32D713ACA}"/>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239">
              <a:extLst>
                <a:ext uri="{FF2B5EF4-FFF2-40B4-BE49-F238E27FC236}">
                  <a16:creationId xmlns:a16="http://schemas.microsoft.com/office/drawing/2014/main" id="{6341D930-5314-4EC3-8368-E9AC6B28E605}"/>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Line 240">
              <a:extLst>
                <a:ext uri="{FF2B5EF4-FFF2-40B4-BE49-F238E27FC236}">
                  <a16:creationId xmlns:a16="http://schemas.microsoft.com/office/drawing/2014/main" id="{2E41D099-1383-4224-B83D-724AE5DD5F23}"/>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Line 241">
              <a:extLst>
                <a:ext uri="{FF2B5EF4-FFF2-40B4-BE49-F238E27FC236}">
                  <a16:creationId xmlns:a16="http://schemas.microsoft.com/office/drawing/2014/main" id="{D9146F8C-77FE-4090-A81D-80DF3C82790D}"/>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Line 242">
              <a:extLst>
                <a:ext uri="{FF2B5EF4-FFF2-40B4-BE49-F238E27FC236}">
                  <a16:creationId xmlns:a16="http://schemas.microsoft.com/office/drawing/2014/main" id="{58D1C40F-CCD5-4368-AD3F-386FF55B7C81}"/>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Line 243">
              <a:extLst>
                <a:ext uri="{FF2B5EF4-FFF2-40B4-BE49-F238E27FC236}">
                  <a16:creationId xmlns:a16="http://schemas.microsoft.com/office/drawing/2014/main" id="{FB93F45B-E42A-4E15-8437-2F40B053AE7C}"/>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Line 244">
              <a:extLst>
                <a:ext uri="{FF2B5EF4-FFF2-40B4-BE49-F238E27FC236}">
                  <a16:creationId xmlns:a16="http://schemas.microsoft.com/office/drawing/2014/main" id="{02D943C1-E79A-4C1D-8187-41769BEE4638}"/>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245">
              <a:extLst>
                <a:ext uri="{FF2B5EF4-FFF2-40B4-BE49-F238E27FC236}">
                  <a16:creationId xmlns:a16="http://schemas.microsoft.com/office/drawing/2014/main" id="{703CD24E-EE0D-4D13-AAB1-C9BF3F13B97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246">
              <a:extLst>
                <a:ext uri="{FF2B5EF4-FFF2-40B4-BE49-F238E27FC236}">
                  <a16:creationId xmlns:a16="http://schemas.microsoft.com/office/drawing/2014/main" id="{9D5F9927-A429-43B4-9CF2-8C1AE0DA4347}"/>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Line 247">
              <a:extLst>
                <a:ext uri="{FF2B5EF4-FFF2-40B4-BE49-F238E27FC236}">
                  <a16:creationId xmlns:a16="http://schemas.microsoft.com/office/drawing/2014/main" id="{08574B42-466F-4C5A-A00F-94A9D2363921}"/>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Line 248">
              <a:extLst>
                <a:ext uri="{FF2B5EF4-FFF2-40B4-BE49-F238E27FC236}">
                  <a16:creationId xmlns:a16="http://schemas.microsoft.com/office/drawing/2014/main" id="{93BFDE1F-05CC-46DB-9F3E-78BE75373697}"/>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Line 249">
              <a:extLst>
                <a:ext uri="{FF2B5EF4-FFF2-40B4-BE49-F238E27FC236}">
                  <a16:creationId xmlns:a16="http://schemas.microsoft.com/office/drawing/2014/main" id="{FFD98EEC-1E42-4AFB-B3EB-C658B145E936}"/>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1" name="Group 250">
            <a:extLst>
              <a:ext uri="{FF2B5EF4-FFF2-40B4-BE49-F238E27FC236}">
                <a16:creationId xmlns:a16="http://schemas.microsoft.com/office/drawing/2014/main" id="{C78015B7-C4C9-49E6-907C-71A75F9F15A5}"/>
              </a:ext>
            </a:extLst>
          </p:cNvPr>
          <p:cNvGrpSpPr>
            <a:grpSpLocks/>
          </p:cNvGrpSpPr>
          <p:nvPr/>
        </p:nvGrpSpPr>
        <p:grpSpPr bwMode="auto">
          <a:xfrm rot="1089220" flipH="1" flipV="1">
            <a:off x="8702778" y="4523107"/>
            <a:ext cx="2166937" cy="539750"/>
            <a:chOff x="192" y="240"/>
            <a:chExt cx="5274" cy="1314"/>
          </a:xfrm>
        </p:grpSpPr>
        <p:sp>
          <p:nvSpPr>
            <p:cNvPr id="252" name="Oval 251">
              <a:extLst>
                <a:ext uri="{FF2B5EF4-FFF2-40B4-BE49-F238E27FC236}">
                  <a16:creationId xmlns:a16="http://schemas.microsoft.com/office/drawing/2014/main" id="{684FBD85-C286-43ED-BE42-A83D9386AD4A}"/>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Line 252">
              <a:extLst>
                <a:ext uri="{FF2B5EF4-FFF2-40B4-BE49-F238E27FC236}">
                  <a16:creationId xmlns:a16="http://schemas.microsoft.com/office/drawing/2014/main" id="{C97C132F-45DC-4969-9706-A8DF07EC1C4B}"/>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Line 253">
              <a:extLst>
                <a:ext uri="{FF2B5EF4-FFF2-40B4-BE49-F238E27FC236}">
                  <a16:creationId xmlns:a16="http://schemas.microsoft.com/office/drawing/2014/main" id="{21A14539-2A6B-4F90-8DD2-03487EEDADED}"/>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Line 254">
              <a:extLst>
                <a:ext uri="{FF2B5EF4-FFF2-40B4-BE49-F238E27FC236}">
                  <a16:creationId xmlns:a16="http://schemas.microsoft.com/office/drawing/2014/main" id="{C7D92273-1826-42C4-AFB9-43096D51FCE6}"/>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255">
              <a:extLst>
                <a:ext uri="{FF2B5EF4-FFF2-40B4-BE49-F238E27FC236}">
                  <a16:creationId xmlns:a16="http://schemas.microsoft.com/office/drawing/2014/main" id="{E98B614F-CD7B-40F5-8885-2D6FFFD486DB}"/>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256">
              <a:extLst>
                <a:ext uri="{FF2B5EF4-FFF2-40B4-BE49-F238E27FC236}">
                  <a16:creationId xmlns:a16="http://schemas.microsoft.com/office/drawing/2014/main" id="{EC9DC860-09A3-4751-9648-5AA0A759EB4A}"/>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Line 257">
              <a:extLst>
                <a:ext uri="{FF2B5EF4-FFF2-40B4-BE49-F238E27FC236}">
                  <a16:creationId xmlns:a16="http://schemas.microsoft.com/office/drawing/2014/main" id="{C068520C-4EDC-4228-BB46-9A5CFF06458A}"/>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Line 258">
              <a:extLst>
                <a:ext uri="{FF2B5EF4-FFF2-40B4-BE49-F238E27FC236}">
                  <a16:creationId xmlns:a16="http://schemas.microsoft.com/office/drawing/2014/main" id="{06EA1638-41DE-4888-B910-F1FC1F30D15A}"/>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Line 259">
              <a:extLst>
                <a:ext uri="{FF2B5EF4-FFF2-40B4-BE49-F238E27FC236}">
                  <a16:creationId xmlns:a16="http://schemas.microsoft.com/office/drawing/2014/main" id="{742D890D-FF75-4A4B-A611-564208F87666}"/>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Line 260">
              <a:extLst>
                <a:ext uri="{FF2B5EF4-FFF2-40B4-BE49-F238E27FC236}">
                  <a16:creationId xmlns:a16="http://schemas.microsoft.com/office/drawing/2014/main" id="{75A741BA-A29B-40F3-8C05-F602E5484AEE}"/>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Line 261">
              <a:extLst>
                <a:ext uri="{FF2B5EF4-FFF2-40B4-BE49-F238E27FC236}">
                  <a16:creationId xmlns:a16="http://schemas.microsoft.com/office/drawing/2014/main" id="{BE400524-A1AB-4797-B5C5-9D58604AFDF9}"/>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Line 262">
              <a:extLst>
                <a:ext uri="{FF2B5EF4-FFF2-40B4-BE49-F238E27FC236}">
                  <a16:creationId xmlns:a16="http://schemas.microsoft.com/office/drawing/2014/main" id="{30250F61-9220-4B1A-856B-325712C8EFE1}"/>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Line 263">
              <a:extLst>
                <a:ext uri="{FF2B5EF4-FFF2-40B4-BE49-F238E27FC236}">
                  <a16:creationId xmlns:a16="http://schemas.microsoft.com/office/drawing/2014/main" id="{B1C17889-436A-4D49-B9B2-E47E680323E0}"/>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Line 264">
              <a:extLst>
                <a:ext uri="{FF2B5EF4-FFF2-40B4-BE49-F238E27FC236}">
                  <a16:creationId xmlns:a16="http://schemas.microsoft.com/office/drawing/2014/main" id="{A20A640B-BEAB-48C1-8B41-06810743FD39}"/>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Line 265">
              <a:extLst>
                <a:ext uri="{FF2B5EF4-FFF2-40B4-BE49-F238E27FC236}">
                  <a16:creationId xmlns:a16="http://schemas.microsoft.com/office/drawing/2014/main" id="{A54A2886-6C3F-434B-B9E3-A9E93674FADC}"/>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Line 266">
              <a:extLst>
                <a:ext uri="{FF2B5EF4-FFF2-40B4-BE49-F238E27FC236}">
                  <a16:creationId xmlns:a16="http://schemas.microsoft.com/office/drawing/2014/main" id="{FA7B4B4C-5636-4391-A5C8-9DD3C49F4EC5}"/>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Line 267">
              <a:extLst>
                <a:ext uri="{FF2B5EF4-FFF2-40B4-BE49-F238E27FC236}">
                  <a16:creationId xmlns:a16="http://schemas.microsoft.com/office/drawing/2014/main" id="{8FF393DE-956B-4C80-9CEE-07B5850AAE3B}"/>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Line 268">
              <a:extLst>
                <a:ext uri="{FF2B5EF4-FFF2-40B4-BE49-F238E27FC236}">
                  <a16:creationId xmlns:a16="http://schemas.microsoft.com/office/drawing/2014/main" id="{416876B4-AE7A-47BF-92C9-C2E8C17553D7}"/>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0" name="Group 269">
            <a:extLst>
              <a:ext uri="{FF2B5EF4-FFF2-40B4-BE49-F238E27FC236}">
                <a16:creationId xmlns:a16="http://schemas.microsoft.com/office/drawing/2014/main" id="{AA9E2387-17A2-4617-8653-2128FF6DD35C}"/>
              </a:ext>
            </a:extLst>
          </p:cNvPr>
          <p:cNvGrpSpPr>
            <a:grpSpLocks/>
          </p:cNvGrpSpPr>
          <p:nvPr/>
        </p:nvGrpSpPr>
        <p:grpSpPr bwMode="auto">
          <a:xfrm flipH="1" flipV="1">
            <a:off x="8705953" y="4292920"/>
            <a:ext cx="2166937" cy="539750"/>
            <a:chOff x="192" y="240"/>
            <a:chExt cx="5274" cy="1314"/>
          </a:xfrm>
        </p:grpSpPr>
        <p:sp>
          <p:nvSpPr>
            <p:cNvPr id="271" name="Oval 270">
              <a:extLst>
                <a:ext uri="{FF2B5EF4-FFF2-40B4-BE49-F238E27FC236}">
                  <a16:creationId xmlns:a16="http://schemas.microsoft.com/office/drawing/2014/main" id="{16609C59-D85C-4389-A103-52AEE20DA35A}"/>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Line 271">
              <a:extLst>
                <a:ext uri="{FF2B5EF4-FFF2-40B4-BE49-F238E27FC236}">
                  <a16:creationId xmlns:a16="http://schemas.microsoft.com/office/drawing/2014/main" id="{245ADF86-29A3-4606-83F4-4235C9D54B3C}"/>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Line 272">
              <a:extLst>
                <a:ext uri="{FF2B5EF4-FFF2-40B4-BE49-F238E27FC236}">
                  <a16:creationId xmlns:a16="http://schemas.microsoft.com/office/drawing/2014/main" id="{71D0AFC7-0072-42A8-BC6A-B886CDDDCD0D}"/>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Line 273">
              <a:extLst>
                <a:ext uri="{FF2B5EF4-FFF2-40B4-BE49-F238E27FC236}">
                  <a16:creationId xmlns:a16="http://schemas.microsoft.com/office/drawing/2014/main" id="{203FD88D-FBF9-4195-9C4D-40C9786A8561}"/>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Line 274">
              <a:extLst>
                <a:ext uri="{FF2B5EF4-FFF2-40B4-BE49-F238E27FC236}">
                  <a16:creationId xmlns:a16="http://schemas.microsoft.com/office/drawing/2014/main" id="{DBC63707-472F-4CDA-9BB2-367E5E4BF181}"/>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Line 275">
              <a:extLst>
                <a:ext uri="{FF2B5EF4-FFF2-40B4-BE49-F238E27FC236}">
                  <a16:creationId xmlns:a16="http://schemas.microsoft.com/office/drawing/2014/main" id="{6F2A2B65-5DAF-4C91-B705-E37D0EC3C266}"/>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Line 276">
              <a:extLst>
                <a:ext uri="{FF2B5EF4-FFF2-40B4-BE49-F238E27FC236}">
                  <a16:creationId xmlns:a16="http://schemas.microsoft.com/office/drawing/2014/main" id="{C41EC32C-60A4-4494-8281-DA1AD290F067}"/>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Line 277">
              <a:extLst>
                <a:ext uri="{FF2B5EF4-FFF2-40B4-BE49-F238E27FC236}">
                  <a16:creationId xmlns:a16="http://schemas.microsoft.com/office/drawing/2014/main" id="{99E4E9CC-9ABC-40F3-AF32-DD95824A66EB}"/>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Line 278">
              <a:extLst>
                <a:ext uri="{FF2B5EF4-FFF2-40B4-BE49-F238E27FC236}">
                  <a16:creationId xmlns:a16="http://schemas.microsoft.com/office/drawing/2014/main" id="{9C2FC0B4-143A-42E6-97B4-AE1F1DE6E1D0}"/>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Line 279">
              <a:extLst>
                <a:ext uri="{FF2B5EF4-FFF2-40B4-BE49-F238E27FC236}">
                  <a16:creationId xmlns:a16="http://schemas.microsoft.com/office/drawing/2014/main" id="{A82B18BF-2AEF-4C57-B865-78D890106397}"/>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Line 280">
              <a:extLst>
                <a:ext uri="{FF2B5EF4-FFF2-40B4-BE49-F238E27FC236}">
                  <a16:creationId xmlns:a16="http://schemas.microsoft.com/office/drawing/2014/main" id="{82C420C1-B80F-40CA-821C-24A60B48BC90}"/>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Line 281">
              <a:extLst>
                <a:ext uri="{FF2B5EF4-FFF2-40B4-BE49-F238E27FC236}">
                  <a16:creationId xmlns:a16="http://schemas.microsoft.com/office/drawing/2014/main" id="{532E87CE-4C0D-4DEB-80F4-9B9A163EAF23}"/>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Line 282">
              <a:extLst>
                <a:ext uri="{FF2B5EF4-FFF2-40B4-BE49-F238E27FC236}">
                  <a16:creationId xmlns:a16="http://schemas.microsoft.com/office/drawing/2014/main" id="{2D7895CE-77AE-4492-AE1F-D1903C45A49C}"/>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Line 283">
              <a:extLst>
                <a:ext uri="{FF2B5EF4-FFF2-40B4-BE49-F238E27FC236}">
                  <a16:creationId xmlns:a16="http://schemas.microsoft.com/office/drawing/2014/main" id="{A97EA335-85CA-43CF-BFF6-8CAB45CC68DD}"/>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284">
              <a:extLst>
                <a:ext uri="{FF2B5EF4-FFF2-40B4-BE49-F238E27FC236}">
                  <a16:creationId xmlns:a16="http://schemas.microsoft.com/office/drawing/2014/main" id="{559C64DF-B80E-431C-BB8B-58736506B15D}"/>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285">
              <a:extLst>
                <a:ext uri="{FF2B5EF4-FFF2-40B4-BE49-F238E27FC236}">
                  <a16:creationId xmlns:a16="http://schemas.microsoft.com/office/drawing/2014/main" id="{BA8F6528-FCA4-481C-9414-9F712524D442}"/>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286">
              <a:extLst>
                <a:ext uri="{FF2B5EF4-FFF2-40B4-BE49-F238E27FC236}">
                  <a16:creationId xmlns:a16="http://schemas.microsoft.com/office/drawing/2014/main" id="{A9BAD769-68CE-4553-A8DF-DACB0F0A2789}"/>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287">
              <a:extLst>
                <a:ext uri="{FF2B5EF4-FFF2-40B4-BE49-F238E27FC236}">
                  <a16:creationId xmlns:a16="http://schemas.microsoft.com/office/drawing/2014/main" id="{2F8AE612-7676-46E6-A55D-91F874872624}"/>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9" name="Group 288">
            <a:extLst>
              <a:ext uri="{FF2B5EF4-FFF2-40B4-BE49-F238E27FC236}">
                <a16:creationId xmlns:a16="http://schemas.microsoft.com/office/drawing/2014/main" id="{FD9D30A5-F8E2-4275-A2D5-0F70569EF816}"/>
              </a:ext>
            </a:extLst>
          </p:cNvPr>
          <p:cNvGrpSpPr>
            <a:grpSpLocks/>
          </p:cNvGrpSpPr>
          <p:nvPr/>
        </p:nvGrpSpPr>
        <p:grpSpPr bwMode="auto">
          <a:xfrm rot="20203852" flipH="1" flipV="1">
            <a:off x="8632928" y="4169095"/>
            <a:ext cx="2166937" cy="539750"/>
            <a:chOff x="192" y="240"/>
            <a:chExt cx="5274" cy="1314"/>
          </a:xfrm>
        </p:grpSpPr>
        <p:sp>
          <p:nvSpPr>
            <p:cNvPr id="290" name="Oval 289">
              <a:extLst>
                <a:ext uri="{FF2B5EF4-FFF2-40B4-BE49-F238E27FC236}">
                  <a16:creationId xmlns:a16="http://schemas.microsoft.com/office/drawing/2014/main" id="{0BB9F3EF-1781-4E8D-8B28-59835C2B42D7}"/>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290">
              <a:extLst>
                <a:ext uri="{FF2B5EF4-FFF2-40B4-BE49-F238E27FC236}">
                  <a16:creationId xmlns:a16="http://schemas.microsoft.com/office/drawing/2014/main" id="{FBE039CC-2384-4245-A39D-481F0C24D76C}"/>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291">
              <a:extLst>
                <a:ext uri="{FF2B5EF4-FFF2-40B4-BE49-F238E27FC236}">
                  <a16:creationId xmlns:a16="http://schemas.microsoft.com/office/drawing/2014/main" id="{0D7D9601-5367-4C53-9D9E-1C704F48EACB}"/>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292">
              <a:extLst>
                <a:ext uri="{FF2B5EF4-FFF2-40B4-BE49-F238E27FC236}">
                  <a16:creationId xmlns:a16="http://schemas.microsoft.com/office/drawing/2014/main" id="{504A5084-26D7-4895-9885-47EB661C99CE}"/>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293">
              <a:extLst>
                <a:ext uri="{FF2B5EF4-FFF2-40B4-BE49-F238E27FC236}">
                  <a16:creationId xmlns:a16="http://schemas.microsoft.com/office/drawing/2014/main" id="{012C4D92-8690-4301-BB9C-63FD3631E5C5}"/>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294">
              <a:extLst>
                <a:ext uri="{FF2B5EF4-FFF2-40B4-BE49-F238E27FC236}">
                  <a16:creationId xmlns:a16="http://schemas.microsoft.com/office/drawing/2014/main" id="{19D1D0A0-2FEB-4B35-8AEF-A2A505AB3BEF}"/>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295">
              <a:extLst>
                <a:ext uri="{FF2B5EF4-FFF2-40B4-BE49-F238E27FC236}">
                  <a16:creationId xmlns:a16="http://schemas.microsoft.com/office/drawing/2014/main" id="{B3B1EDED-07C2-4E87-ACEF-4E59D4B30188}"/>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Line 296">
              <a:extLst>
                <a:ext uri="{FF2B5EF4-FFF2-40B4-BE49-F238E27FC236}">
                  <a16:creationId xmlns:a16="http://schemas.microsoft.com/office/drawing/2014/main" id="{34585D1F-0644-4115-8C29-6679A372B4E7}"/>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Line 297">
              <a:extLst>
                <a:ext uri="{FF2B5EF4-FFF2-40B4-BE49-F238E27FC236}">
                  <a16:creationId xmlns:a16="http://schemas.microsoft.com/office/drawing/2014/main" id="{B7D6CFE2-FDDD-4CE3-A0DD-50E644C1B5F3}"/>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Line 298">
              <a:extLst>
                <a:ext uri="{FF2B5EF4-FFF2-40B4-BE49-F238E27FC236}">
                  <a16:creationId xmlns:a16="http://schemas.microsoft.com/office/drawing/2014/main" id="{19A6A6A2-3CA1-453C-B720-A075C9B04D2B}"/>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Line 299">
              <a:extLst>
                <a:ext uri="{FF2B5EF4-FFF2-40B4-BE49-F238E27FC236}">
                  <a16:creationId xmlns:a16="http://schemas.microsoft.com/office/drawing/2014/main" id="{2A43F490-86F8-4872-AE4D-8F6AB6DC28F2}"/>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Line 300">
              <a:extLst>
                <a:ext uri="{FF2B5EF4-FFF2-40B4-BE49-F238E27FC236}">
                  <a16:creationId xmlns:a16="http://schemas.microsoft.com/office/drawing/2014/main" id="{ABE7A358-7CD7-4F27-A2BF-C16ED234585C}"/>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Line 301">
              <a:extLst>
                <a:ext uri="{FF2B5EF4-FFF2-40B4-BE49-F238E27FC236}">
                  <a16:creationId xmlns:a16="http://schemas.microsoft.com/office/drawing/2014/main" id="{46575B07-E0D7-4D73-94DF-645041D8B99B}"/>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Line 302">
              <a:extLst>
                <a:ext uri="{FF2B5EF4-FFF2-40B4-BE49-F238E27FC236}">
                  <a16:creationId xmlns:a16="http://schemas.microsoft.com/office/drawing/2014/main" id="{E6CBF2AC-32D8-4B4C-A377-CDA41375A55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303">
              <a:extLst>
                <a:ext uri="{FF2B5EF4-FFF2-40B4-BE49-F238E27FC236}">
                  <a16:creationId xmlns:a16="http://schemas.microsoft.com/office/drawing/2014/main" id="{0C7ACFED-A7A6-447F-B44A-E156C09F2A3E}"/>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Line 304">
              <a:extLst>
                <a:ext uri="{FF2B5EF4-FFF2-40B4-BE49-F238E27FC236}">
                  <a16:creationId xmlns:a16="http://schemas.microsoft.com/office/drawing/2014/main" id="{94039D5E-897C-475A-AF22-715F45444CA9}"/>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Line 305">
              <a:extLst>
                <a:ext uri="{FF2B5EF4-FFF2-40B4-BE49-F238E27FC236}">
                  <a16:creationId xmlns:a16="http://schemas.microsoft.com/office/drawing/2014/main" id="{1FEA863A-78F9-4C7F-BFFC-3FDE95EDB466}"/>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Line 306">
              <a:extLst>
                <a:ext uri="{FF2B5EF4-FFF2-40B4-BE49-F238E27FC236}">
                  <a16:creationId xmlns:a16="http://schemas.microsoft.com/office/drawing/2014/main" id="{678F6158-5C69-4673-84F9-1CE337B5614C}"/>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8" name="Group 307">
            <a:extLst>
              <a:ext uri="{FF2B5EF4-FFF2-40B4-BE49-F238E27FC236}">
                <a16:creationId xmlns:a16="http://schemas.microsoft.com/office/drawing/2014/main" id="{1204D65E-3ECA-4ACC-8A05-176B3DDBC760}"/>
              </a:ext>
            </a:extLst>
          </p:cNvPr>
          <p:cNvGrpSpPr>
            <a:grpSpLocks/>
          </p:cNvGrpSpPr>
          <p:nvPr/>
        </p:nvGrpSpPr>
        <p:grpSpPr bwMode="auto">
          <a:xfrm rot="19721952" flipH="1" flipV="1">
            <a:off x="8499578" y="3910332"/>
            <a:ext cx="2166937" cy="539750"/>
            <a:chOff x="192" y="240"/>
            <a:chExt cx="5274" cy="1314"/>
          </a:xfrm>
        </p:grpSpPr>
        <p:sp>
          <p:nvSpPr>
            <p:cNvPr id="309" name="Oval 308">
              <a:extLst>
                <a:ext uri="{FF2B5EF4-FFF2-40B4-BE49-F238E27FC236}">
                  <a16:creationId xmlns:a16="http://schemas.microsoft.com/office/drawing/2014/main" id="{68B9C93F-2472-4CCC-B5C4-1024111AF67E}"/>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Line 309">
              <a:extLst>
                <a:ext uri="{FF2B5EF4-FFF2-40B4-BE49-F238E27FC236}">
                  <a16:creationId xmlns:a16="http://schemas.microsoft.com/office/drawing/2014/main" id="{9A264D62-237C-44B3-AC96-45F9A267AC5F}"/>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Line 310">
              <a:extLst>
                <a:ext uri="{FF2B5EF4-FFF2-40B4-BE49-F238E27FC236}">
                  <a16:creationId xmlns:a16="http://schemas.microsoft.com/office/drawing/2014/main" id="{750EB891-A4E2-4C56-90D4-8BB10DE20C10}"/>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311">
              <a:extLst>
                <a:ext uri="{FF2B5EF4-FFF2-40B4-BE49-F238E27FC236}">
                  <a16:creationId xmlns:a16="http://schemas.microsoft.com/office/drawing/2014/main" id="{94077DA7-2A45-42A5-909C-93211D6106DA}"/>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312">
              <a:extLst>
                <a:ext uri="{FF2B5EF4-FFF2-40B4-BE49-F238E27FC236}">
                  <a16:creationId xmlns:a16="http://schemas.microsoft.com/office/drawing/2014/main" id="{74171BA0-977A-4604-B88E-6219786CA371}"/>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313">
              <a:extLst>
                <a:ext uri="{FF2B5EF4-FFF2-40B4-BE49-F238E27FC236}">
                  <a16:creationId xmlns:a16="http://schemas.microsoft.com/office/drawing/2014/main" id="{E4150217-EE91-4D49-8C95-E6E757AFFA8A}"/>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314">
              <a:extLst>
                <a:ext uri="{FF2B5EF4-FFF2-40B4-BE49-F238E27FC236}">
                  <a16:creationId xmlns:a16="http://schemas.microsoft.com/office/drawing/2014/main" id="{BF30467D-CE37-4416-81D7-0A1A92B98788}"/>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315">
              <a:extLst>
                <a:ext uri="{FF2B5EF4-FFF2-40B4-BE49-F238E27FC236}">
                  <a16:creationId xmlns:a16="http://schemas.microsoft.com/office/drawing/2014/main" id="{D18F5183-2215-47B3-8A31-C1DE31DB82F1}"/>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316">
              <a:extLst>
                <a:ext uri="{FF2B5EF4-FFF2-40B4-BE49-F238E27FC236}">
                  <a16:creationId xmlns:a16="http://schemas.microsoft.com/office/drawing/2014/main" id="{02050876-16D2-43D5-9E87-070B364D66A6}"/>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317">
              <a:extLst>
                <a:ext uri="{FF2B5EF4-FFF2-40B4-BE49-F238E27FC236}">
                  <a16:creationId xmlns:a16="http://schemas.microsoft.com/office/drawing/2014/main" id="{455F3100-BA71-493D-952C-CFC19A7FF683}"/>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318">
              <a:extLst>
                <a:ext uri="{FF2B5EF4-FFF2-40B4-BE49-F238E27FC236}">
                  <a16:creationId xmlns:a16="http://schemas.microsoft.com/office/drawing/2014/main" id="{E4CFBCB0-DB4E-47AD-B34B-09C678C86437}"/>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319">
              <a:extLst>
                <a:ext uri="{FF2B5EF4-FFF2-40B4-BE49-F238E27FC236}">
                  <a16:creationId xmlns:a16="http://schemas.microsoft.com/office/drawing/2014/main" id="{B67C20BB-20CD-4B80-B87C-106BBE2EA317}"/>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320">
              <a:extLst>
                <a:ext uri="{FF2B5EF4-FFF2-40B4-BE49-F238E27FC236}">
                  <a16:creationId xmlns:a16="http://schemas.microsoft.com/office/drawing/2014/main" id="{B00BE76F-C32E-4378-8335-2F1D2883394E}"/>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321">
              <a:extLst>
                <a:ext uri="{FF2B5EF4-FFF2-40B4-BE49-F238E27FC236}">
                  <a16:creationId xmlns:a16="http://schemas.microsoft.com/office/drawing/2014/main" id="{A6491783-2BFA-4873-A51B-9EE6884E2B0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322">
              <a:extLst>
                <a:ext uri="{FF2B5EF4-FFF2-40B4-BE49-F238E27FC236}">
                  <a16:creationId xmlns:a16="http://schemas.microsoft.com/office/drawing/2014/main" id="{55744709-0C34-4FFF-A701-912D60004E96}"/>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323">
              <a:extLst>
                <a:ext uri="{FF2B5EF4-FFF2-40B4-BE49-F238E27FC236}">
                  <a16:creationId xmlns:a16="http://schemas.microsoft.com/office/drawing/2014/main" id="{48B06119-E202-42B9-8BA7-A6CF15381D10}"/>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324">
              <a:extLst>
                <a:ext uri="{FF2B5EF4-FFF2-40B4-BE49-F238E27FC236}">
                  <a16:creationId xmlns:a16="http://schemas.microsoft.com/office/drawing/2014/main" id="{B4B126E1-0E37-4E34-AE5F-A1C7FE7AD1B5}"/>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325">
              <a:extLst>
                <a:ext uri="{FF2B5EF4-FFF2-40B4-BE49-F238E27FC236}">
                  <a16:creationId xmlns:a16="http://schemas.microsoft.com/office/drawing/2014/main" id="{1F3ED0FE-6C17-417D-B064-E471D77B7FFE}"/>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7" name="Group 326">
            <a:extLst>
              <a:ext uri="{FF2B5EF4-FFF2-40B4-BE49-F238E27FC236}">
                <a16:creationId xmlns:a16="http://schemas.microsoft.com/office/drawing/2014/main" id="{E5F18A05-0FFE-4E68-846C-F13504B14427}"/>
              </a:ext>
            </a:extLst>
          </p:cNvPr>
          <p:cNvGrpSpPr>
            <a:grpSpLocks/>
          </p:cNvGrpSpPr>
          <p:nvPr/>
        </p:nvGrpSpPr>
        <p:grpSpPr bwMode="auto">
          <a:xfrm rot="17919107" flipH="1" flipV="1">
            <a:off x="8535296" y="3890489"/>
            <a:ext cx="2166937" cy="539750"/>
            <a:chOff x="192" y="240"/>
            <a:chExt cx="5274" cy="1314"/>
          </a:xfrm>
        </p:grpSpPr>
        <p:sp>
          <p:nvSpPr>
            <p:cNvPr id="328" name="Oval 327">
              <a:extLst>
                <a:ext uri="{FF2B5EF4-FFF2-40B4-BE49-F238E27FC236}">
                  <a16:creationId xmlns:a16="http://schemas.microsoft.com/office/drawing/2014/main" id="{3C93571F-183A-43EA-BAC3-D3ECC028958E}"/>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328">
              <a:extLst>
                <a:ext uri="{FF2B5EF4-FFF2-40B4-BE49-F238E27FC236}">
                  <a16:creationId xmlns:a16="http://schemas.microsoft.com/office/drawing/2014/main" id="{F2E1B5EB-07E9-46BB-8F23-FF44D93BEE01}"/>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329">
              <a:extLst>
                <a:ext uri="{FF2B5EF4-FFF2-40B4-BE49-F238E27FC236}">
                  <a16:creationId xmlns:a16="http://schemas.microsoft.com/office/drawing/2014/main" id="{E3A8632C-6F34-415F-8A28-41626F85C362}"/>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Line 330">
              <a:extLst>
                <a:ext uri="{FF2B5EF4-FFF2-40B4-BE49-F238E27FC236}">
                  <a16:creationId xmlns:a16="http://schemas.microsoft.com/office/drawing/2014/main" id="{D384A9C2-5247-4EF0-AA0E-6FD93B3BEA81}"/>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Line 331">
              <a:extLst>
                <a:ext uri="{FF2B5EF4-FFF2-40B4-BE49-F238E27FC236}">
                  <a16:creationId xmlns:a16="http://schemas.microsoft.com/office/drawing/2014/main" id="{49210B29-1D0B-44F7-91B2-072343E245A1}"/>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Line 332">
              <a:extLst>
                <a:ext uri="{FF2B5EF4-FFF2-40B4-BE49-F238E27FC236}">
                  <a16:creationId xmlns:a16="http://schemas.microsoft.com/office/drawing/2014/main" id="{9144BA47-9416-4314-B211-8B056EE572F8}"/>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Line 333">
              <a:extLst>
                <a:ext uri="{FF2B5EF4-FFF2-40B4-BE49-F238E27FC236}">
                  <a16:creationId xmlns:a16="http://schemas.microsoft.com/office/drawing/2014/main" id="{A69B7AFD-1CAD-4248-9079-ABD6ABE26DDB}"/>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Line 334">
              <a:extLst>
                <a:ext uri="{FF2B5EF4-FFF2-40B4-BE49-F238E27FC236}">
                  <a16:creationId xmlns:a16="http://schemas.microsoft.com/office/drawing/2014/main" id="{23D13195-244A-43B0-A29D-5C545C73DDC8}"/>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335">
              <a:extLst>
                <a:ext uri="{FF2B5EF4-FFF2-40B4-BE49-F238E27FC236}">
                  <a16:creationId xmlns:a16="http://schemas.microsoft.com/office/drawing/2014/main" id="{8A996B0D-83CD-4946-A559-7C01A194ED9B}"/>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Line 336">
              <a:extLst>
                <a:ext uri="{FF2B5EF4-FFF2-40B4-BE49-F238E27FC236}">
                  <a16:creationId xmlns:a16="http://schemas.microsoft.com/office/drawing/2014/main" id="{B0D3D983-7062-49C3-8099-30EC1CB8BCD2}"/>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337">
              <a:extLst>
                <a:ext uri="{FF2B5EF4-FFF2-40B4-BE49-F238E27FC236}">
                  <a16:creationId xmlns:a16="http://schemas.microsoft.com/office/drawing/2014/main" id="{BF93499B-FBA8-4E31-BBEC-7E31183D1D8A}"/>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338">
              <a:extLst>
                <a:ext uri="{FF2B5EF4-FFF2-40B4-BE49-F238E27FC236}">
                  <a16:creationId xmlns:a16="http://schemas.microsoft.com/office/drawing/2014/main" id="{BD1DAD6D-8662-4274-A977-BBF1F7C87EA1}"/>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339">
              <a:extLst>
                <a:ext uri="{FF2B5EF4-FFF2-40B4-BE49-F238E27FC236}">
                  <a16:creationId xmlns:a16="http://schemas.microsoft.com/office/drawing/2014/main" id="{AAE64C73-58A3-4187-AC8E-7B1B18C96329}"/>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340">
              <a:extLst>
                <a:ext uri="{FF2B5EF4-FFF2-40B4-BE49-F238E27FC236}">
                  <a16:creationId xmlns:a16="http://schemas.microsoft.com/office/drawing/2014/main" id="{A057A747-5A7C-449E-BD66-42D48FF26A99}"/>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341">
              <a:extLst>
                <a:ext uri="{FF2B5EF4-FFF2-40B4-BE49-F238E27FC236}">
                  <a16:creationId xmlns:a16="http://schemas.microsoft.com/office/drawing/2014/main" id="{265E6D9F-2A83-4F20-8092-5640A828FADB}"/>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342">
              <a:extLst>
                <a:ext uri="{FF2B5EF4-FFF2-40B4-BE49-F238E27FC236}">
                  <a16:creationId xmlns:a16="http://schemas.microsoft.com/office/drawing/2014/main" id="{BD34070C-6911-4B7B-811C-EB4023B8515A}"/>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343">
              <a:extLst>
                <a:ext uri="{FF2B5EF4-FFF2-40B4-BE49-F238E27FC236}">
                  <a16:creationId xmlns:a16="http://schemas.microsoft.com/office/drawing/2014/main" id="{C667FF7E-022F-4116-A97A-3639A3505538}"/>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344">
              <a:extLst>
                <a:ext uri="{FF2B5EF4-FFF2-40B4-BE49-F238E27FC236}">
                  <a16:creationId xmlns:a16="http://schemas.microsoft.com/office/drawing/2014/main" id="{F6436DE0-1803-458C-B3D6-17ADBDD6381A}"/>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roup 345">
            <a:extLst>
              <a:ext uri="{FF2B5EF4-FFF2-40B4-BE49-F238E27FC236}">
                <a16:creationId xmlns:a16="http://schemas.microsoft.com/office/drawing/2014/main" id="{FD54CF93-E463-46AC-8F82-A40B04093AAD}"/>
              </a:ext>
            </a:extLst>
          </p:cNvPr>
          <p:cNvGrpSpPr>
            <a:grpSpLocks/>
          </p:cNvGrpSpPr>
          <p:nvPr/>
        </p:nvGrpSpPr>
        <p:grpSpPr bwMode="auto">
          <a:xfrm rot="17382235" flipH="1" flipV="1">
            <a:off x="8363846" y="3715864"/>
            <a:ext cx="2166937" cy="539750"/>
            <a:chOff x="192" y="240"/>
            <a:chExt cx="5274" cy="1314"/>
          </a:xfrm>
        </p:grpSpPr>
        <p:sp>
          <p:nvSpPr>
            <p:cNvPr id="347" name="Oval 346">
              <a:extLst>
                <a:ext uri="{FF2B5EF4-FFF2-40B4-BE49-F238E27FC236}">
                  <a16:creationId xmlns:a16="http://schemas.microsoft.com/office/drawing/2014/main" id="{24DC1D6C-0315-4DB0-9DEF-F99EF4026543}"/>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347">
              <a:extLst>
                <a:ext uri="{FF2B5EF4-FFF2-40B4-BE49-F238E27FC236}">
                  <a16:creationId xmlns:a16="http://schemas.microsoft.com/office/drawing/2014/main" id="{BDCC9141-5EEA-45A3-8048-99C32C26F443}"/>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348">
              <a:extLst>
                <a:ext uri="{FF2B5EF4-FFF2-40B4-BE49-F238E27FC236}">
                  <a16:creationId xmlns:a16="http://schemas.microsoft.com/office/drawing/2014/main" id="{F01AB03D-403F-4798-BFF9-B0204FFA576F}"/>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349">
              <a:extLst>
                <a:ext uri="{FF2B5EF4-FFF2-40B4-BE49-F238E27FC236}">
                  <a16:creationId xmlns:a16="http://schemas.microsoft.com/office/drawing/2014/main" id="{4F1C6878-5C0C-4DB7-B237-8A6FDB07A965}"/>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350">
              <a:extLst>
                <a:ext uri="{FF2B5EF4-FFF2-40B4-BE49-F238E27FC236}">
                  <a16:creationId xmlns:a16="http://schemas.microsoft.com/office/drawing/2014/main" id="{ADF0D6F2-E7F1-4426-81AD-6AEA0AA190EF}"/>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351">
              <a:extLst>
                <a:ext uri="{FF2B5EF4-FFF2-40B4-BE49-F238E27FC236}">
                  <a16:creationId xmlns:a16="http://schemas.microsoft.com/office/drawing/2014/main" id="{0A208D5A-858C-411A-AA46-C2EF648FE45C}"/>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352">
              <a:extLst>
                <a:ext uri="{FF2B5EF4-FFF2-40B4-BE49-F238E27FC236}">
                  <a16:creationId xmlns:a16="http://schemas.microsoft.com/office/drawing/2014/main" id="{C7D8594D-47EA-4F87-98D1-EF662FB299BC}"/>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353">
              <a:extLst>
                <a:ext uri="{FF2B5EF4-FFF2-40B4-BE49-F238E27FC236}">
                  <a16:creationId xmlns:a16="http://schemas.microsoft.com/office/drawing/2014/main" id="{95D6A846-26EF-46A0-A983-87489B849C11}"/>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354">
              <a:extLst>
                <a:ext uri="{FF2B5EF4-FFF2-40B4-BE49-F238E27FC236}">
                  <a16:creationId xmlns:a16="http://schemas.microsoft.com/office/drawing/2014/main" id="{253BFAC5-3B5A-4A2E-892E-0833E5AE9003}"/>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355">
              <a:extLst>
                <a:ext uri="{FF2B5EF4-FFF2-40B4-BE49-F238E27FC236}">
                  <a16:creationId xmlns:a16="http://schemas.microsoft.com/office/drawing/2014/main" id="{A58B59B4-790C-440E-9E60-6963DA0016A5}"/>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356">
              <a:extLst>
                <a:ext uri="{FF2B5EF4-FFF2-40B4-BE49-F238E27FC236}">
                  <a16:creationId xmlns:a16="http://schemas.microsoft.com/office/drawing/2014/main" id="{FD4B4E4E-82CB-4B88-BFA2-EB0ACC7B0F42}"/>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357">
              <a:extLst>
                <a:ext uri="{FF2B5EF4-FFF2-40B4-BE49-F238E27FC236}">
                  <a16:creationId xmlns:a16="http://schemas.microsoft.com/office/drawing/2014/main" id="{93E874F7-9E48-45F3-A532-313329D7F902}"/>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358">
              <a:extLst>
                <a:ext uri="{FF2B5EF4-FFF2-40B4-BE49-F238E27FC236}">
                  <a16:creationId xmlns:a16="http://schemas.microsoft.com/office/drawing/2014/main" id="{C3FDF36F-288F-4777-A4C3-0CB24F313FD7}"/>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359">
              <a:extLst>
                <a:ext uri="{FF2B5EF4-FFF2-40B4-BE49-F238E27FC236}">
                  <a16:creationId xmlns:a16="http://schemas.microsoft.com/office/drawing/2014/main" id="{268434D1-EAC4-4FE6-8DE2-D4C941B50B8E}"/>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360">
              <a:extLst>
                <a:ext uri="{FF2B5EF4-FFF2-40B4-BE49-F238E27FC236}">
                  <a16:creationId xmlns:a16="http://schemas.microsoft.com/office/drawing/2014/main" id="{B5E370DD-93AF-4264-95D2-A699B63C8E34}"/>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361">
              <a:extLst>
                <a:ext uri="{FF2B5EF4-FFF2-40B4-BE49-F238E27FC236}">
                  <a16:creationId xmlns:a16="http://schemas.microsoft.com/office/drawing/2014/main" id="{E7B03AC8-5140-427E-9296-2F0579769839}"/>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362">
              <a:extLst>
                <a:ext uri="{FF2B5EF4-FFF2-40B4-BE49-F238E27FC236}">
                  <a16:creationId xmlns:a16="http://schemas.microsoft.com/office/drawing/2014/main" id="{BE4126B7-F788-495C-87FB-6965D8291750}"/>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363">
              <a:extLst>
                <a:ext uri="{FF2B5EF4-FFF2-40B4-BE49-F238E27FC236}">
                  <a16:creationId xmlns:a16="http://schemas.microsoft.com/office/drawing/2014/main" id="{458CD1BE-16AE-40F5-A802-92DC189565C2}"/>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5" name="Group 364">
            <a:extLst>
              <a:ext uri="{FF2B5EF4-FFF2-40B4-BE49-F238E27FC236}">
                <a16:creationId xmlns:a16="http://schemas.microsoft.com/office/drawing/2014/main" id="{F264D901-FF61-47A8-BE13-E605C4925E58}"/>
              </a:ext>
            </a:extLst>
          </p:cNvPr>
          <p:cNvGrpSpPr>
            <a:grpSpLocks/>
          </p:cNvGrpSpPr>
          <p:nvPr/>
        </p:nvGrpSpPr>
        <p:grpSpPr bwMode="auto">
          <a:xfrm rot="16810741" flipH="1" flipV="1">
            <a:off x="8101909" y="3572989"/>
            <a:ext cx="2166937" cy="539750"/>
            <a:chOff x="192" y="240"/>
            <a:chExt cx="5274" cy="1314"/>
          </a:xfrm>
        </p:grpSpPr>
        <p:sp>
          <p:nvSpPr>
            <p:cNvPr id="366" name="Oval 365">
              <a:extLst>
                <a:ext uri="{FF2B5EF4-FFF2-40B4-BE49-F238E27FC236}">
                  <a16:creationId xmlns:a16="http://schemas.microsoft.com/office/drawing/2014/main" id="{FE0A6E16-528D-479A-B258-7CE4F1EFFBAB}"/>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Line 366">
              <a:extLst>
                <a:ext uri="{FF2B5EF4-FFF2-40B4-BE49-F238E27FC236}">
                  <a16:creationId xmlns:a16="http://schemas.microsoft.com/office/drawing/2014/main" id="{46834C3E-0814-4039-8F96-2A68EB169B85}"/>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Line 367">
              <a:extLst>
                <a:ext uri="{FF2B5EF4-FFF2-40B4-BE49-F238E27FC236}">
                  <a16:creationId xmlns:a16="http://schemas.microsoft.com/office/drawing/2014/main" id="{0D200DDA-0F6F-4853-ACF3-48EE22914622}"/>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Line 368">
              <a:extLst>
                <a:ext uri="{FF2B5EF4-FFF2-40B4-BE49-F238E27FC236}">
                  <a16:creationId xmlns:a16="http://schemas.microsoft.com/office/drawing/2014/main" id="{F8E4DC13-D9F5-43C2-BFE3-E2C0BB6859A9}"/>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369">
              <a:extLst>
                <a:ext uri="{FF2B5EF4-FFF2-40B4-BE49-F238E27FC236}">
                  <a16:creationId xmlns:a16="http://schemas.microsoft.com/office/drawing/2014/main" id="{82A965D2-F079-4B0E-861B-9ED2AAA2C7DD}"/>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370">
              <a:extLst>
                <a:ext uri="{FF2B5EF4-FFF2-40B4-BE49-F238E27FC236}">
                  <a16:creationId xmlns:a16="http://schemas.microsoft.com/office/drawing/2014/main" id="{70A85AB7-75FE-4B47-AA8B-0B5BD68F1527}"/>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Line 371">
              <a:extLst>
                <a:ext uri="{FF2B5EF4-FFF2-40B4-BE49-F238E27FC236}">
                  <a16:creationId xmlns:a16="http://schemas.microsoft.com/office/drawing/2014/main" id="{F991E348-9257-44D9-8359-50D28190EFE0}"/>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Line 372">
              <a:extLst>
                <a:ext uri="{FF2B5EF4-FFF2-40B4-BE49-F238E27FC236}">
                  <a16:creationId xmlns:a16="http://schemas.microsoft.com/office/drawing/2014/main" id="{82821045-0278-42B0-ABC3-82380F09C30C}"/>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Line 373">
              <a:extLst>
                <a:ext uri="{FF2B5EF4-FFF2-40B4-BE49-F238E27FC236}">
                  <a16:creationId xmlns:a16="http://schemas.microsoft.com/office/drawing/2014/main" id="{92C69195-6629-4860-9A82-9120E5D7A7F1}"/>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Line 374">
              <a:extLst>
                <a:ext uri="{FF2B5EF4-FFF2-40B4-BE49-F238E27FC236}">
                  <a16:creationId xmlns:a16="http://schemas.microsoft.com/office/drawing/2014/main" id="{FE1655A6-6981-4F1F-B455-9A69F476A345}"/>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Line 375">
              <a:extLst>
                <a:ext uri="{FF2B5EF4-FFF2-40B4-BE49-F238E27FC236}">
                  <a16:creationId xmlns:a16="http://schemas.microsoft.com/office/drawing/2014/main" id="{C9298E0A-0BD1-4183-BFFE-9BE8D41513F1}"/>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Line 376">
              <a:extLst>
                <a:ext uri="{FF2B5EF4-FFF2-40B4-BE49-F238E27FC236}">
                  <a16:creationId xmlns:a16="http://schemas.microsoft.com/office/drawing/2014/main" id="{63A91275-FEAE-4CE7-A914-0A2EF61F8C28}"/>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Line 377">
              <a:extLst>
                <a:ext uri="{FF2B5EF4-FFF2-40B4-BE49-F238E27FC236}">
                  <a16:creationId xmlns:a16="http://schemas.microsoft.com/office/drawing/2014/main" id="{98CC22B0-C4DF-4DB8-8E72-CBD51BD50EDF}"/>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Line 378">
              <a:extLst>
                <a:ext uri="{FF2B5EF4-FFF2-40B4-BE49-F238E27FC236}">
                  <a16:creationId xmlns:a16="http://schemas.microsoft.com/office/drawing/2014/main" id="{8D11D007-3781-4D56-8414-6DC28397B4E3}"/>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379">
              <a:extLst>
                <a:ext uri="{FF2B5EF4-FFF2-40B4-BE49-F238E27FC236}">
                  <a16:creationId xmlns:a16="http://schemas.microsoft.com/office/drawing/2014/main" id="{B3FD894A-7E47-4BCE-BA74-EE40F98DB63B}"/>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Line 380">
              <a:extLst>
                <a:ext uri="{FF2B5EF4-FFF2-40B4-BE49-F238E27FC236}">
                  <a16:creationId xmlns:a16="http://schemas.microsoft.com/office/drawing/2014/main" id="{4E37C975-2F08-4295-AA5B-20E7ADE43A93}"/>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381">
              <a:extLst>
                <a:ext uri="{FF2B5EF4-FFF2-40B4-BE49-F238E27FC236}">
                  <a16:creationId xmlns:a16="http://schemas.microsoft.com/office/drawing/2014/main" id="{D8ED7B4D-DA6A-4464-A1B8-B062C5788B83}"/>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Line 382">
              <a:extLst>
                <a:ext uri="{FF2B5EF4-FFF2-40B4-BE49-F238E27FC236}">
                  <a16:creationId xmlns:a16="http://schemas.microsoft.com/office/drawing/2014/main" id="{F276E5CF-7C53-4338-9EBF-B3203D783A37}"/>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4" name="Group 383">
            <a:extLst>
              <a:ext uri="{FF2B5EF4-FFF2-40B4-BE49-F238E27FC236}">
                <a16:creationId xmlns:a16="http://schemas.microsoft.com/office/drawing/2014/main" id="{2D3C335D-AA22-4F87-A85D-319FE66650A2}"/>
              </a:ext>
            </a:extLst>
          </p:cNvPr>
          <p:cNvGrpSpPr>
            <a:grpSpLocks/>
          </p:cNvGrpSpPr>
          <p:nvPr/>
        </p:nvGrpSpPr>
        <p:grpSpPr bwMode="auto">
          <a:xfrm rot="16427252" flipH="1" flipV="1">
            <a:off x="7859021" y="3531714"/>
            <a:ext cx="2166937" cy="539750"/>
            <a:chOff x="192" y="240"/>
            <a:chExt cx="5274" cy="1314"/>
          </a:xfrm>
        </p:grpSpPr>
        <p:sp>
          <p:nvSpPr>
            <p:cNvPr id="385" name="Oval 384">
              <a:extLst>
                <a:ext uri="{FF2B5EF4-FFF2-40B4-BE49-F238E27FC236}">
                  <a16:creationId xmlns:a16="http://schemas.microsoft.com/office/drawing/2014/main" id="{DE8EB9B8-1EF0-422B-99D6-EC430A5431F5}"/>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385">
              <a:extLst>
                <a:ext uri="{FF2B5EF4-FFF2-40B4-BE49-F238E27FC236}">
                  <a16:creationId xmlns:a16="http://schemas.microsoft.com/office/drawing/2014/main" id="{53B40322-1B7C-44C3-A8C6-981EC1061618}"/>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Line 386">
              <a:extLst>
                <a:ext uri="{FF2B5EF4-FFF2-40B4-BE49-F238E27FC236}">
                  <a16:creationId xmlns:a16="http://schemas.microsoft.com/office/drawing/2014/main" id="{806D999C-EACC-4C29-A2DB-D464B4F69F7A}"/>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387">
              <a:extLst>
                <a:ext uri="{FF2B5EF4-FFF2-40B4-BE49-F238E27FC236}">
                  <a16:creationId xmlns:a16="http://schemas.microsoft.com/office/drawing/2014/main" id="{F35EEA58-B23F-42DE-9B0C-69284D50D458}"/>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Line 388">
              <a:extLst>
                <a:ext uri="{FF2B5EF4-FFF2-40B4-BE49-F238E27FC236}">
                  <a16:creationId xmlns:a16="http://schemas.microsoft.com/office/drawing/2014/main" id="{E72547CE-62D5-4AB2-8913-B59FDE6A15A0}"/>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Line 389">
              <a:extLst>
                <a:ext uri="{FF2B5EF4-FFF2-40B4-BE49-F238E27FC236}">
                  <a16:creationId xmlns:a16="http://schemas.microsoft.com/office/drawing/2014/main" id="{803177A6-994A-4913-8932-2F3BD8F6CFD5}"/>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Line 390">
              <a:extLst>
                <a:ext uri="{FF2B5EF4-FFF2-40B4-BE49-F238E27FC236}">
                  <a16:creationId xmlns:a16="http://schemas.microsoft.com/office/drawing/2014/main" id="{D1C27460-937E-4CF8-8AFA-1AFF613E2657}"/>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Line 391">
              <a:extLst>
                <a:ext uri="{FF2B5EF4-FFF2-40B4-BE49-F238E27FC236}">
                  <a16:creationId xmlns:a16="http://schemas.microsoft.com/office/drawing/2014/main" id="{40A12E9A-E860-46CE-B5DC-E3D77898BD54}"/>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Line 392">
              <a:extLst>
                <a:ext uri="{FF2B5EF4-FFF2-40B4-BE49-F238E27FC236}">
                  <a16:creationId xmlns:a16="http://schemas.microsoft.com/office/drawing/2014/main" id="{3207140C-EA9F-400F-AC61-745F1934C1EA}"/>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Line 393">
              <a:extLst>
                <a:ext uri="{FF2B5EF4-FFF2-40B4-BE49-F238E27FC236}">
                  <a16:creationId xmlns:a16="http://schemas.microsoft.com/office/drawing/2014/main" id="{44CBC0D6-D559-46C5-84B2-8CEE755A4C3F}"/>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Line 394">
              <a:extLst>
                <a:ext uri="{FF2B5EF4-FFF2-40B4-BE49-F238E27FC236}">
                  <a16:creationId xmlns:a16="http://schemas.microsoft.com/office/drawing/2014/main" id="{3E701013-D68C-4428-BFFB-D77C3418A5FA}"/>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395">
              <a:extLst>
                <a:ext uri="{FF2B5EF4-FFF2-40B4-BE49-F238E27FC236}">
                  <a16:creationId xmlns:a16="http://schemas.microsoft.com/office/drawing/2014/main" id="{CE980B3D-88ED-4612-8861-77C602C10DE2}"/>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396">
              <a:extLst>
                <a:ext uri="{FF2B5EF4-FFF2-40B4-BE49-F238E27FC236}">
                  <a16:creationId xmlns:a16="http://schemas.microsoft.com/office/drawing/2014/main" id="{99E96C77-79DE-4ED8-9C4E-589D8AB9BB1C}"/>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Line 397">
              <a:extLst>
                <a:ext uri="{FF2B5EF4-FFF2-40B4-BE49-F238E27FC236}">
                  <a16:creationId xmlns:a16="http://schemas.microsoft.com/office/drawing/2014/main" id="{E4CAB81E-66AE-4344-B3B6-938556681142}"/>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398">
              <a:extLst>
                <a:ext uri="{FF2B5EF4-FFF2-40B4-BE49-F238E27FC236}">
                  <a16:creationId xmlns:a16="http://schemas.microsoft.com/office/drawing/2014/main" id="{E6A7FFD5-2BDA-492B-88EF-6294FD4C4A9D}"/>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399">
              <a:extLst>
                <a:ext uri="{FF2B5EF4-FFF2-40B4-BE49-F238E27FC236}">
                  <a16:creationId xmlns:a16="http://schemas.microsoft.com/office/drawing/2014/main" id="{7280124C-BF31-4AD5-B8D2-026FC529B4CB}"/>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Line 400">
              <a:extLst>
                <a:ext uri="{FF2B5EF4-FFF2-40B4-BE49-F238E27FC236}">
                  <a16:creationId xmlns:a16="http://schemas.microsoft.com/office/drawing/2014/main" id="{45FE7D9A-ECC7-4F5A-A77D-D57DF1F40DCF}"/>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Line 401">
              <a:extLst>
                <a:ext uri="{FF2B5EF4-FFF2-40B4-BE49-F238E27FC236}">
                  <a16:creationId xmlns:a16="http://schemas.microsoft.com/office/drawing/2014/main" id="{8E16FC6D-ABD4-42B2-83A0-B5D2AF957110}"/>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3" name="Group 402">
            <a:extLst>
              <a:ext uri="{FF2B5EF4-FFF2-40B4-BE49-F238E27FC236}">
                <a16:creationId xmlns:a16="http://schemas.microsoft.com/office/drawing/2014/main" id="{32C4884E-13C4-432B-9BDA-F4989C026C24}"/>
              </a:ext>
            </a:extLst>
          </p:cNvPr>
          <p:cNvGrpSpPr>
            <a:grpSpLocks/>
          </p:cNvGrpSpPr>
          <p:nvPr/>
        </p:nvGrpSpPr>
        <p:grpSpPr bwMode="auto">
          <a:xfrm rot="15792630" flipH="1" flipV="1">
            <a:off x="7625659" y="3512664"/>
            <a:ext cx="2166937" cy="539750"/>
            <a:chOff x="192" y="240"/>
            <a:chExt cx="5274" cy="1314"/>
          </a:xfrm>
        </p:grpSpPr>
        <p:sp>
          <p:nvSpPr>
            <p:cNvPr id="404" name="Oval 403">
              <a:extLst>
                <a:ext uri="{FF2B5EF4-FFF2-40B4-BE49-F238E27FC236}">
                  <a16:creationId xmlns:a16="http://schemas.microsoft.com/office/drawing/2014/main" id="{DD96EAA0-8F86-407D-BE70-F822A5E7C580}"/>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Line 404">
              <a:extLst>
                <a:ext uri="{FF2B5EF4-FFF2-40B4-BE49-F238E27FC236}">
                  <a16:creationId xmlns:a16="http://schemas.microsoft.com/office/drawing/2014/main" id="{509E5583-3E5B-44D4-AAD8-D29D7C987DA5}"/>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Line 405">
              <a:extLst>
                <a:ext uri="{FF2B5EF4-FFF2-40B4-BE49-F238E27FC236}">
                  <a16:creationId xmlns:a16="http://schemas.microsoft.com/office/drawing/2014/main" id="{CD7936A8-8F96-4EF6-91A1-2ACA830FF7CA}"/>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406">
              <a:extLst>
                <a:ext uri="{FF2B5EF4-FFF2-40B4-BE49-F238E27FC236}">
                  <a16:creationId xmlns:a16="http://schemas.microsoft.com/office/drawing/2014/main" id="{11D31A8C-1F4F-403F-B2B3-D66F44D5D24A}"/>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Line 407">
              <a:extLst>
                <a:ext uri="{FF2B5EF4-FFF2-40B4-BE49-F238E27FC236}">
                  <a16:creationId xmlns:a16="http://schemas.microsoft.com/office/drawing/2014/main" id="{24BB5F58-1F1F-4638-9683-97EC8CDA2874}"/>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Line 408">
              <a:extLst>
                <a:ext uri="{FF2B5EF4-FFF2-40B4-BE49-F238E27FC236}">
                  <a16:creationId xmlns:a16="http://schemas.microsoft.com/office/drawing/2014/main" id="{7EE01EEE-A920-4F3C-AF9D-01D367ACD887}"/>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409">
              <a:extLst>
                <a:ext uri="{FF2B5EF4-FFF2-40B4-BE49-F238E27FC236}">
                  <a16:creationId xmlns:a16="http://schemas.microsoft.com/office/drawing/2014/main" id="{D45008CF-DF54-4FC7-967D-B5FD06AD99A0}"/>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Line 410">
              <a:extLst>
                <a:ext uri="{FF2B5EF4-FFF2-40B4-BE49-F238E27FC236}">
                  <a16:creationId xmlns:a16="http://schemas.microsoft.com/office/drawing/2014/main" id="{7C88007D-15D4-4485-B0D7-FFB9CE7092E4}"/>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411">
              <a:extLst>
                <a:ext uri="{FF2B5EF4-FFF2-40B4-BE49-F238E27FC236}">
                  <a16:creationId xmlns:a16="http://schemas.microsoft.com/office/drawing/2014/main" id="{19BD000D-58B2-4821-A0D4-46ED1458337E}"/>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412">
              <a:extLst>
                <a:ext uri="{FF2B5EF4-FFF2-40B4-BE49-F238E27FC236}">
                  <a16:creationId xmlns:a16="http://schemas.microsoft.com/office/drawing/2014/main" id="{20C37883-6EBA-44FE-95AD-304F525AD14C}"/>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413">
              <a:extLst>
                <a:ext uri="{FF2B5EF4-FFF2-40B4-BE49-F238E27FC236}">
                  <a16:creationId xmlns:a16="http://schemas.microsoft.com/office/drawing/2014/main" id="{926C0E5E-2FB3-44C4-BCE0-A553620BB78E}"/>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414">
              <a:extLst>
                <a:ext uri="{FF2B5EF4-FFF2-40B4-BE49-F238E27FC236}">
                  <a16:creationId xmlns:a16="http://schemas.microsoft.com/office/drawing/2014/main" id="{A3A1616C-883E-47DB-81C4-695A5514F1DA}"/>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Line 415">
              <a:extLst>
                <a:ext uri="{FF2B5EF4-FFF2-40B4-BE49-F238E27FC236}">
                  <a16:creationId xmlns:a16="http://schemas.microsoft.com/office/drawing/2014/main" id="{AA5D5F63-EF83-4377-A9E9-FD4372A288D7}"/>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Line 416">
              <a:extLst>
                <a:ext uri="{FF2B5EF4-FFF2-40B4-BE49-F238E27FC236}">
                  <a16:creationId xmlns:a16="http://schemas.microsoft.com/office/drawing/2014/main" id="{7BA0101D-387E-4038-A8DC-B45E50961CF8}"/>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417">
              <a:extLst>
                <a:ext uri="{FF2B5EF4-FFF2-40B4-BE49-F238E27FC236}">
                  <a16:creationId xmlns:a16="http://schemas.microsoft.com/office/drawing/2014/main" id="{33848CE9-7CA0-4367-85F3-7774466AAB15}"/>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418">
              <a:extLst>
                <a:ext uri="{FF2B5EF4-FFF2-40B4-BE49-F238E27FC236}">
                  <a16:creationId xmlns:a16="http://schemas.microsoft.com/office/drawing/2014/main" id="{F52D3C0C-57B3-44EB-8009-B63FA8627216}"/>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419">
              <a:extLst>
                <a:ext uri="{FF2B5EF4-FFF2-40B4-BE49-F238E27FC236}">
                  <a16:creationId xmlns:a16="http://schemas.microsoft.com/office/drawing/2014/main" id="{9684B5CF-57D5-4B00-B948-7218C0081E72}"/>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420">
              <a:extLst>
                <a:ext uri="{FF2B5EF4-FFF2-40B4-BE49-F238E27FC236}">
                  <a16:creationId xmlns:a16="http://schemas.microsoft.com/office/drawing/2014/main" id="{812273AB-8F09-4758-98E2-FB828F3FA409}"/>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2" name="Group 421">
            <a:extLst>
              <a:ext uri="{FF2B5EF4-FFF2-40B4-BE49-F238E27FC236}">
                <a16:creationId xmlns:a16="http://schemas.microsoft.com/office/drawing/2014/main" id="{ED559D45-654A-44CA-AB2D-92112DB18A6E}"/>
              </a:ext>
            </a:extLst>
          </p:cNvPr>
          <p:cNvGrpSpPr>
            <a:grpSpLocks/>
          </p:cNvGrpSpPr>
          <p:nvPr/>
        </p:nvGrpSpPr>
        <p:grpSpPr bwMode="auto">
          <a:xfrm rot="14186460" flipH="1" flipV="1">
            <a:off x="7619309" y="3531714"/>
            <a:ext cx="2166937" cy="539750"/>
            <a:chOff x="192" y="240"/>
            <a:chExt cx="5274" cy="1314"/>
          </a:xfrm>
        </p:grpSpPr>
        <p:sp>
          <p:nvSpPr>
            <p:cNvPr id="423" name="Oval 422">
              <a:extLst>
                <a:ext uri="{FF2B5EF4-FFF2-40B4-BE49-F238E27FC236}">
                  <a16:creationId xmlns:a16="http://schemas.microsoft.com/office/drawing/2014/main" id="{F2714BE0-877A-46D5-908F-844BECC597C6}"/>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Line 423">
              <a:extLst>
                <a:ext uri="{FF2B5EF4-FFF2-40B4-BE49-F238E27FC236}">
                  <a16:creationId xmlns:a16="http://schemas.microsoft.com/office/drawing/2014/main" id="{A84740C1-BBAC-4EC0-9E5A-F8CA982B916B}"/>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Line 424">
              <a:extLst>
                <a:ext uri="{FF2B5EF4-FFF2-40B4-BE49-F238E27FC236}">
                  <a16:creationId xmlns:a16="http://schemas.microsoft.com/office/drawing/2014/main" id="{9E09378C-A366-4941-A3BA-866325FAABBC}"/>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Line 425">
              <a:extLst>
                <a:ext uri="{FF2B5EF4-FFF2-40B4-BE49-F238E27FC236}">
                  <a16:creationId xmlns:a16="http://schemas.microsoft.com/office/drawing/2014/main" id="{0C9B581A-B768-4203-AC72-A5D367760B96}"/>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Line 426">
              <a:extLst>
                <a:ext uri="{FF2B5EF4-FFF2-40B4-BE49-F238E27FC236}">
                  <a16:creationId xmlns:a16="http://schemas.microsoft.com/office/drawing/2014/main" id="{F5FA6B4D-5A90-4BE5-AE3B-4B872C8B3E9B}"/>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Line 427">
              <a:extLst>
                <a:ext uri="{FF2B5EF4-FFF2-40B4-BE49-F238E27FC236}">
                  <a16:creationId xmlns:a16="http://schemas.microsoft.com/office/drawing/2014/main" id="{789AD6EF-7577-4E28-94C2-E98E846694A0}"/>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Line 428">
              <a:extLst>
                <a:ext uri="{FF2B5EF4-FFF2-40B4-BE49-F238E27FC236}">
                  <a16:creationId xmlns:a16="http://schemas.microsoft.com/office/drawing/2014/main" id="{67CF46E6-4758-4810-A35B-CFF5AE9F035A}"/>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Line 429">
              <a:extLst>
                <a:ext uri="{FF2B5EF4-FFF2-40B4-BE49-F238E27FC236}">
                  <a16:creationId xmlns:a16="http://schemas.microsoft.com/office/drawing/2014/main" id="{13564C14-4556-4E8D-BB10-6B091E2110E6}"/>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Line 430">
              <a:extLst>
                <a:ext uri="{FF2B5EF4-FFF2-40B4-BE49-F238E27FC236}">
                  <a16:creationId xmlns:a16="http://schemas.microsoft.com/office/drawing/2014/main" id="{1BFAF60A-FC22-4A78-9CA3-D3CB3AC6E870}"/>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Line 431">
              <a:extLst>
                <a:ext uri="{FF2B5EF4-FFF2-40B4-BE49-F238E27FC236}">
                  <a16:creationId xmlns:a16="http://schemas.microsoft.com/office/drawing/2014/main" id="{09B7BCD6-D99F-4EA2-8252-E75EAC747C77}"/>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432">
              <a:extLst>
                <a:ext uri="{FF2B5EF4-FFF2-40B4-BE49-F238E27FC236}">
                  <a16:creationId xmlns:a16="http://schemas.microsoft.com/office/drawing/2014/main" id="{C21C506B-C29A-448A-9612-04C2E2B22F78}"/>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433">
              <a:extLst>
                <a:ext uri="{FF2B5EF4-FFF2-40B4-BE49-F238E27FC236}">
                  <a16:creationId xmlns:a16="http://schemas.microsoft.com/office/drawing/2014/main" id="{57A3D032-4229-455E-BD38-314EBE59784C}"/>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434">
              <a:extLst>
                <a:ext uri="{FF2B5EF4-FFF2-40B4-BE49-F238E27FC236}">
                  <a16:creationId xmlns:a16="http://schemas.microsoft.com/office/drawing/2014/main" id="{67ACF72F-1B39-4068-B997-7BEB495A0307}"/>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435">
              <a:extLst>
                <a:ext uri="{FF2B5EF4-FFF2-40B4-BE49-F238E27FC236}">
                  <a16:creationId xmlns:a16="http://schemas.microsoft.com/office/drawing/2014/main" id="{681583C3-18FD-45FD-97C8-0FD3B4198AA5}"/>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436">
              <a:extLst>
                <a:ext uri="{FF2B5EF4-FFF2-40B4-BE49-F238E27FC236}">
                  <a16:creationId xmlns:a16="http://schemas.microsoft.com/office/drawing/2014/main" id="{C8C65BBE-4AE2-4991-9699-40684DF835E6}"/>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437">
              <a:extLst>
                <a:ext uri="{FF2B5EF4-FFF2-40B4-BE49-F238E27FC236}">
                  <a16:creationId xmlns:a16="http://schemas.microsoft.com/office/drawing/2014/main" id="{1A33AA94-361D-4EA3-96E3-A28BCF1940BA}"/>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438">
              <a:extLst>
                <a:ext uri="{FF2B5EF4-FFF2-40B4-BE49-F238E27FC236}">
                  <a16:creationId xmlns:a16="http://schemas.microsoft.com/office/drawing/2014/main" id="{45472BA4-A93E-454E-989D-30FE9F530862}"/>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439">
              <a:extLst>
                <a:ext uri="{FF2B5EF4-FFF2-40B4-BE49-F238E27FC236}">
                  <a16:creationId xmlns:a16="http://schemas.microsoft.com/office/drawing/2014/main" id="{9A951AFE-EB93-41A0-BE26-048D2ED3C454}"/>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 name="Group 440">
            <a:extLst>
              <a:ext uri="{FF2B5EF4-FFF2-40B4-BE49-F238E27FC236}">
                <a16:creationId xmlns:a16="http://schemas.microsoft.com/office/drawing/2014/main" id="{D29CEE64-C1EC-4760-97C9-5E91DEBCDFE7}"/>
              </a:ext>
            </a:extLst>
          </p:cNvPr>
          <p:cNvGrpSpPr>
            <a:grpSpLocks/>
          </p:cNvGrpSpPr>
          <p:nvPr/>
        </p:nvGrpSpPr>
        <p:grpSpPr bwMode="auto">
          <a:xfrm rot="13586721" flipH="1" flipV="1">
            <a:off x="7378008" y="3644426"/>
            <a:ext cx="2166938" cy="539750"/>
            <a:chOff x="192" y="240"/>
            <a:chExt cx="5274" cy="1314"/>
          </a:xfrm>
        </p:grpSpPr>
        <p:sp>
          <p:nvSpPr>
            <p:cNvPr id="442" name="Oval 441">
              <a:extLst>
                <a:ext uri="{FF2B5EF4-FFF2-40B4-BE49-F238E27FC236}">
                  <a16:creationId xmlns:a16="http://schemas.microsoft.com/office/drawing/2014/main" id="{B62A4D11-9AAD-4F87-835A-9F9C1CF25C30}"/>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Line 442">
              <a:extLst>
                <a:ext uri="{FF2B5EF4-FFF2-40B4-BE49-F238E27FC236}">
                  <a16:creationId xmlns:a16="http://schemas.microsoft.com/office/drawing/2014/main" id="{A30BDD26-3460-4AE9-AB8F-4A9CE4F308DB}"/>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Line 443">
              <a:extLst>
                <a:ext uri="{FF2B5EF4-FFF2-40B4-BE49-F238E27FC236}">
                  <a16:creationId xmlns:a16="http://schemas.microsoft.com/office/drawing/2014/main" id="{6F30047E-2D27-438D-9782-67BB43F15F3F}"/>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Line 444">
              <a:extLst>
                <a:ext uri="{FF2B5EF4-FFF2-40B4-BE49-F238E27FC236}">
                  <a16:creationId xmlns:a16="http://schemas.microsoft.com/office/drawing/2014/main" id="{BC8B1234-A000-4183-A63E-C1C5B4537A1D}"/>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Line 445">
              <a:extLst>
                <a:ext uri="{FF2B5EF4-FFF2-40B4-BE49-F238E27FC236}">
                  <a16:creationId xmlns:a16="http://schemas.microsoft.com/office/drawing/2014/main" id="{9CD1B8B8-F214-4E6E-8D31-BBE021B051DA}"/>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Line 446">
              <a:extLst>
                <a:ext uri="{FF2B5EF4-FFF2-40B4-BE49-F238E27FC236}">
                  <a16:creationId xmlns:a16="http://schemas.microsoft.com/office/drawing/2014/main" id="{E08E08A0-20D8-4BAB-BF15-C3C133505B02}"/>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447">
              <a:extLst>
                <a:ext uri="{FF2B5EF4-FFF2-40B4-BE49-F238E27FC236}">
                  <a16:creationId xmlns:a16="http://schemas.microsoft.com/office/drawing/2014/main" id="{35F05702-48A8-44CE-93F7-0AC90095557D}"/>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448">
              <a:extLst>
                <a:ext uri="{FF2B5EF4-FFF2-40B4-BE49-F238E27FC236}">
                  <a16:creationId xmlns:a16="http://schemas.microsoft.com/office/drawing/2014/main" id="{77AA41BE-401B-4581-AB39-B7EA8252756E}"/>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Line 449">
              <a:extLst>
                <a:ext uri="{FF2B5EF4-FFF2-40B4-BE49-F238E27FC236}">
                  <a16:creationId xmlns:a16="http://schemas.microsoft.com/office/drawing/2014/main" id="{CE9946CD-B002-40F6-999E-1756D5EF5DED}"/>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450">
              <a:extLst>
                <a:ext uri="{FF2B5EF4-FFF2-40B4-BE49-F238E27FC236}">
                  <a16:creationId xmlns:a16="http://schemas.microsoft.com/office/drawing/2014/main" id="{7D2380E3-B1CC-4688-BCEB-FC247DD572FB}"/>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451">
              <a:extLst>
                <a:ext uri="{FF2B5EF4-FFF2-40B4-BE49-F238E27FC236}">
                  <a16:creationId xmlns:a16="http://schemas.microsoft.com/office/drawing/2014/main" id="{79FEB61E-ADB4-4858-8D9B-4252827E31E9}"/>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452">
              <a:extLst>
                <a:ext uri="{FF2B5EF4-FFF2-40B4-BE49-F238E27FC236}">
                  <a16:creationId xmlns:a16="http://schemas.microsoft.com/office/drawing/2014/main" id="{6F9CB8F2-4854-402A-88D7-6E6E8331B31E}"/>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453">
              <a:extLst>
                <a:ext uri="{FF2B5EF4-FFF2-40B4-BE49-F238E27FC236}">
                  <a16:creationId xmlns:a16="http://schemas.microsoft.com/office/drawing/2014/main" id="{7EBDA256-77BE-47CD-88EB-E935723009DB}"/>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454">
              <a:extLst>
                <a:ext uri="{FF2B5EF4-FFF2-40B4-BE49-F238E27FC236}">
                  <a16:creationId xmlns:a16="http://schemas.microsoft.com/office/drawing/2014/main" id="{0B2BD2A1-96AC-4B15-A28A-50E4B1799DDC}"/>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455">
              <a:extLst>
                <a:ext uri="{FF2B5EF4-FFF2-40B4-BE49-F238E27FC236}">
                  <a16:creationId xmlns:a16="http://schemas.microsoft.com/office/drawing/2014/main" id="{C116A8FA-EABA-4F9D-BD42-E8E9E1C05055}"/>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456">
              <a:extLst>
                <a:ext uri="{FF2B5EF4-FFF2-40B4-BE49-F238E27FC236}">
                  <a16:creationId xmlns:a16="http://schemas.microsoft.com/office/drawing/2014/main" id="{80A2EA8C-ACCC-4A45-B0F6-FD2F394B6882}"/>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457">
              <a:extLst>
                <a:ext uri="{FF2B5EF4-FFF2-40B4-BE49-F238E27FC236}">
                  <a16:creationId xmlns:a16="http://schemas.microsoft.com/office/drawing/2014/main" id="{18339EBC-D779-4E1F-A29E-DD156F5C4E7F}"/>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458">
              <a:extLst>
                <a:ext uri="{FF2B5EF4-FFF2-40B4-BE49-F238E27FC236}">
                  <a16:creationId xmlns:a16="http://schemas.microsoft.com/office/drawing/2014/main" id="{E489C0A7-C948-4B15-9C8D-869CB52DA53C}"/>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roup 459">
            <a:extLst>
              <a:ext uri="{FF2B5EF4-FFF2-40B4-BE49-F238E27FC236}">
                <a16:creationId xmlns:a16="http://schemas.microsoft.com/office/drawing/2014/main" id="{C543BE03-A185-4C89-8971-11D33186B9DA}"/>
              </a:ext>
            </a:extLst>
          </p:cNvPr>
          <p:cNvGrpSpPr>
            <a:grpSpLocks/>
          </p:cNvGrpSpPr>
          <p:nvPr/>
        </p:nvGrpSpPr>
        <p:grpSpPr bwMode="auto">
          <a:xfrm rot="12301508" flipH="1" flipV="1">
            <a:off x="7240689" y="3640457"/>
            <a:ext cx="2166938" cy="539750"/>
            <a:chOff x="192" y="240"/>
            <a:chExt cx="5274" cy="1314"/>
          </a:xfrm>
        </p:grpSpPr>
        <p:sp>
          <p:nvSpPr>
            <p:cNvPr id="461" name="Oval 460">
              <a:extLst>
                <a:ext uri="{FF2B5EF4-FFF2-40B4-BE49-F238E27FC236}">
                  <a16:creationId xmlns:a16="http://schemas.microsoft.com/office/drawing/2014/main" id="{70070396-6C63-4C43-A254-17DC350F3A76}"/>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461">
              <a:extLst>
                <a:ext uri="{FF2B5EF4-FFF2-40B4-BE49-F238E27FC236}">
                  <a16:creationId xmlns:a16="http://schemas.microsoft.com/office/drawing/2014/main" id="{F68EE811-990C-492E-8307-96FF249093A2}"/>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462">
              <a:extLst>
                <a:ext uri="{FF2B5EF4-FFF2-40B4-BE49-F238E27FC236}">
                  <a16:creationId xmlns:a16="http://schemas.microsoft.com/office/drawing/2014/main" id="{CD119B48-2B68-48FF-86AB-B2BEBAE6E946}"/>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463">
              <a:extLst>
                <a:ext uri="{FF2B5EF4-FFF2-40B4-BE49-F238E27FC236}">
                  <a16:creationId xmlns:a16="http://schemas.microsoft.com/office/drawing/2014/main" id="{C9005E27-E3AD-4BC5-98F4-59A030ADC733}"/>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464">
              <a:extLst>
                <a:ext uri="{FF2B5EF4-FFF2-40B4-BE49-F238E27FC236}">
                  <a16:creationId xmlns:a16="http://schemas.microsoft.com/office/drawing/2014/main" id="{0ADE3276-B1C2-4FDB-9627-9BBD8F7E9B13}"/>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465">
              <a:extLst>
                <a:ext uri="{FF2B5EF4-FFF2-40B4-BE49-F238E27FC236}">
                  <a16:creationId xmlns:a16="http://schemas.microsoft.com/office/drawing/2014/main" id="{35674666-CFE8-4246-9227-CA8E74C86BE3}"/>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466">
              <a:extLst>
                <a:ext uri="{FF2B5EF4-FFF2-40B4-BE49-F238E27FC236}">
                  <a16:creationId xmlns:a16="http://schemas.microsoft.com/office/drawing/2014/main" id="{D2E095D0-C629-41F0-A951-60FB68432DE9}"/>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467">
              <a:extLst>
                <a:ext uri="{FF2B5EF4-FFF2-40B4-BE49-F238E27FC236}">
                  <a16:creationId xmlns:a16="http://schemas.microsoft.com/office/drawing/2014/main" id="{04AE70C3-5EAB-4CE6-B667-D0AFB7FFEF89}"/>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468">
              <a:extLst>
                <a:ext uri="{FF2B5EF4-FFF2-40B4-BE49-F238E27FC236}">
                  <a16:creationId xmlns:a16="http://schemas.microsoft.com/office/drawing/2014/main" id="{FEB4439C-2205-4A41-909F-7E1A8FA4EAE9}"/>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469">
              <a:extLst>
                <a:ext uri="{FF2B5EF4-FFF2-40B4-BE49-F238E27FC236}">
                  <a16:creationId xmlns:a16="http://schemas.microsoft.com/office/drawing/2014/main" id="{885534AB-3E83-4ECC-A175-CC1D65772F89}"/>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470">
              <a:extLst>
                <a:ext uri="{FF2B5EF4-FFF2-40B4-BE49-F238E27FC236}">
                  <a16:creationId xmlns:a16="http://schemas.microsoft.com/office/drawing/2014/main" id="{3F164437-88BE-480C-A108-C9FBB01F7FAA}"/>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471">
              <a:extLst>
                <a:ext uri="{FF2B5EF4-FFF2-40B4-BE49-F238E27FC236}">
                  <a16:creationId xmlns:a16="http://schemas.microsoft.com/office/drawing/2014/main" id="{15F2CE6A-5C22-4041-969A-0CF75D0FFEA3}"/>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472">
              <a:extLst>
                <a:ext uri="{FF2B5EF4-FFF2-40B4-BE49-F238E27FC236}">
                  <a16:creationId xmlns:a16="http://schemas.microsoft.com/office/drawing/2014/main" id="{9728E418-3666-4FCB-9E6A-1E9C4C812EDD}"/>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473">
              <a:extLst>
                <a:ext uri="{FF2B5EF4-FFF2-40B4-BE49-F238E27FC236}">
                  <a16:creationId xmlns:a16="http://schemas.microsoft.com/office/drawing/2014/main" id="{4C7E8332-F592-4710-B202-A5BB7F77B3B3}"/>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474">
              <a:extLst>
                <a:ext uri="{FF2B5EF4-FFF2-40B4-BE49-F238E27FC236}">
                  <a16:creationId xmlns:a16="http://schemas.microsoft.com/office/drawing/2014/main" id="{683F9353-F3CC-40B2-86F3-49DD382EF6DD}"/>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Line 475">
              <a:extLst>
                <a:ext uri="{FF2B5EF4-FFF2-40B4-BE49-F238E27FC236}">
                  <a16:creationId xmlns:a16="http://schemas.microsoft.com/office/drawing/2014/main" id="{00E3628C-7D90-4FE8-9AB4-F96672608B4F}"/>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Line 476">
              <a:extLst>
                <a:ext uri="{FF2B5EF4-FFF2-40B4-BE49-F238E27FC236}">
                  <a16:creationId xmlns:a16="http://schemas.microsoft.com/office/drawing/2014/main" id="{68162026-31EB-4028-BDB1-DF1C501FD0A3}"/>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Line 477">
              <a:extLst>
                <a:ext uri="{FF2B5EF4-FFF2-40B4-BE49-F238E27FC236}">
                  <a16:creationId xmlns:a16="http://schemas.microsoft.com/office/drawing/2014/main" id="{B001853F-EFA7-4983-8EAA-56185307555F}"/>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9" name="Group 478">
            <a:extLst>
              <a:ext uri="{FF2B5EF4-FFF2-40B4-BE49-F238E27FC236}">
                <a16:creationId xmlns:a16="http://schemas.microsoft.com/office/drawing/2014/main" id="{ED6EAF21-E5BD-4ED4-9B4D-1F9F3D8A6CDD}"/>
              </a:ext>
            </a:extLst>
          </p:cNvPr>
          <p:cNvGrpSpPr>
            <a:grpSpLocks/>
          </p:cNvGrpSpPr>
          <p:nvPr/>
        </p:nvGrpSpPr>
        <p:grpSpPr bwMode="auto">
          <a:xfrm rot="11847537" flipH="1" flipV="1">
            <a:off x="7074003" y="3869057"/>
            <a:ext cx="2166937" cy="539750"/>
            <a:chOff x="192" y="240"/>
            <a:chExt cx="5274" cy="1314"/>
          </a:xfrm>
        </p:grpSpPr>
        <p:sp>
          <p:nvSpPr>
            <p:cNvPr id="480" name="Oval 479">
              <a:extLst>
                <a:ext uri="{FF2B5EF4-FFF2-40B4-BE49-F238E27FC236}">
                  <a16:creationId xmlns:a16="http://schemas.microsoft.com/office/drawing/2014/main" id="{9832160B-959F-4F9B-97A8-D01856B2955E}"/>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Line 480">
              <a:extLst>
                <a:ext uri="{FF2B5EF4-FFF2-40B4-BE49-F238E27FC236}">
                  <a16:creationId xmlns:a16="http://schemas.microsoft.com/office/drawing/2014/main" id="{DBFD92C9-370D-4F2B-9EE8-C46F52BA40ED}"/>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Line 481">
              <a:extLst>
                <a:ext uri="{FF2B5EF4-FFF2-40B4-BE49-F238E27FC236}">
                  <a16:creationId xmlns:a16="http://schemas.microsoft.com/office/drawing/2014/main" id="{29C82B85-39F2-4BAD-9CAD-24E69514B718}"/>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Line 482">
              <a:extLst>
                <a:ext uri="{FF2B5EF4-FFF2-40B4-BE49-F238E27FC236}">
                  <a16:creationId xmlns:a16="http://schemas.microsoft.com/office/drawing/2014/main" id="{1258EF7E-AAA8-4F5D-9E9F-86506E6EF7ED}"/>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Line 483">
              <a:extLst>
                <a:ext uri="{FF2B5EF4-FFF2-40B4-BE49-F238E27FC236}">
                  <a16:creationId xmlns:a16="http://schemas.microsoft.com/office/drawing/2014/main" id="{9189D855-FF82-45AC-99E0-D550C449B430}"/>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Line 484">
              <a:extLst>
                <a:ext uri="{FF2B5EF4-FFF2-40B4-BE49-F238E27FC236}">
                  <a16:creationId xmlns:a16="http://schemas.microsoft.com/office/drawing/2014/main" id="{B78B4031-CC22-4825-92D7-57C7EC8FD8B7}"/>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Line 485">
              <a:extLst>
                <a:ext uri="{FF2B5EF4-FFF2-40B4-BE49-F238E27FC236}">
                  <a16:creationId xmlns:a16="http://schemas.microsoft.com/office/drawing/2014/main" id="{F45F53A4-B1B1-4835-AA6A-C824A287D3A0}"/>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Line 486">
              <a:extLst>
                <a:ext uri="{FF2B5EF4-FFF2-40B4-BE49-F238E27FC236}">
                  <a16:creationId xmlns:a16="http://schemas.microsoft.com/office/drawing/2014/main" id="{05998B3A-F83D-4BFF-AEAE-1D1A3A4F8D7A}"/>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Line 487">
              <a:extLst>
                <a:ext uri="{FF2B5EF4-FFF2-40B4-BE49-F238E27FC236}">
                  <a16:creationId xmlns:a16="http://schemas.microsoft.com/office/drawing/2014/main" id="{F6320C80-3721-4CE1-9DEC-00DF1D147838}"/>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Line 488">
              <a:extLst>
                <a:ext uri="{FF2B5EF4-FFF2-40B4-BE49-F238E27FC236}">
                  <a16:creationId xmlns:a16="http://schemas.microsoft.com/office/drawing/2014/main" id="{27E9CF4D-41B6-439B-AE1B-4BAE69243CE5}"/>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Line 489">
              <a:extLst>
                <a:ext uri="{FF2B5EF4-FFF2-40B4-BE49-F238E27FC236}">
                  <a16:creationId xmlns:a16="http://schemas.microsoft.com/office/drawing/2014/main" id="{C87EBC8D-6646-420F-A9F7-569BB98DBB67}"/>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Line 490">
              <a:extLst>
                <a:ext uri="{FF2B5EF4-FFF2-40B4-BE49-F238E27FC236}">
                  <a16:creationId xmlns:a16="http://schemas.microsoft.com/office/drawing/2014/main" id="{541AB9DD-152D-4EEF-A603-15CB9557D553}"/>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Line 491">
              <a:extLst>
                <a:ext uri="{FF2B5EF4-FFF2-40B4-BE49-F238E27FC236}">
                  <a16:creationId xmlns:a16="http://schemas.microsoft.com/office/drawing/2014/main" id="{A2591BC5-A883-482B-9CA5-0710C470C6FE}"/>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Line 492">
              <a:extLst>
                <a:ext uri="{FF2B5EF4-FFF2-40B4-BE49-F238E27FC236}">
                  <a16:creationId xmlns:a16="http://schemas.microsoft.com/office/drawing/2014/main" id="{730635A1-EF81-48AF-95E7-EF078700C736}"/>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Line 493">
              <a:extLst>
                <a:ext uri="{FF2B5EF4-FFF2-40B4-BE49-F238E27FC236}">
                  <a16:creationId xmlns:a16="http://schemas.microsoft.com/office/drawing/2014/main" id="{A722D0DE-3B3F-4161-815B-17BF15978EA4}"/>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Line 494">
              <a:extLst>
                <a:ext uri="{FF2B5EF4-FFF2-40B4-BE49-F238E27FC236}">
                  <a16:creationId xmlns:a16="http://schemas.microsoft.com/office/drawing/2014/main" id="{0BCB1FCE-8078-44B3-AFF9-426F8577A2B6}"/>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Line 495">
              <a:extLst>
                <a:ext uri="{FF2B5EF4-FFF2-40B4-BE49-F238E27FC236}">
                  <a16:creationId xmlns:a16="http://schemas.microsoft.com/office/drawing/2014/main" id="{5CD96B34-D6F1-4414-8CB5-A9F47639AC82}"/>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Line 496">
              <a:extLst>
                <a:ext uri="{FF2B5EF4-FFF2-40B4-BE49-F238E27FC236}">
                  <a16:creationId xmlns:a16="http://schemas.microsoft.com/office/drawing/2014/main" id="{786B3980-4DB7-4208-A402-983AABCE6F71}"/>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8" name="Group 497">
            <a:extLst>
              <a:ext uri="{FF2B5EF4-FFF2-40B4-BE49-F238E27FC236}">
                <a16:creationId xmlns:a16="http://schemas.microsoft.com/office/drawing/2014/main" id="{EF67277E-BC45-4F90-B4FA-7C57F7DB7DE7}"/>
              </a:ext>
            </a:extLst>
          </p:cNvPr>
          <p:cNvGrpSpPr>
            <a:grpSpLocks/>
          </p:cNvGrpSpPr>
          <p:nvPr/>
        </p:nvGrpSpPr>
        <p:grpSpPr bwMode="auto">
          <a:xfrm rot="11549485" flipH="1" flipV="1">
            <a:off x="6934303" y="4150045"/>
            <a:ext cx="2166937" cy="539750"/>
            <a:chOff x="192" y="240"/>
            <a:chExt cx="5274" cy="1314"/>
          </a:xfrm>
        </p:grpSpPr>
        <p:sp>
          <p:nvSpPr>
            <p:cNvPr id="499" name="Oval 498">
              <a:extLst>
                <a:ext uri="{FF2B5EF4-FFF2-40B4-BE49-F238E27FC236}">
                  <a16:creationId xmlns:a16="http://schemas.microsoft.com/office/drawing/2014/main" id="{12541393-1442-47EA-92AB-2597CBEAA862}"/>
                </a:ext>
              </a:extLst>
            </p:cNvPr>
            <p:cNvSpPr>
              <a:spLocks noChangeArrowheads="1"/>
            </p:cNvSpPr>
            <p:nvPr/>
          </p:nvSpPr>
          <p:spPr bwMode="auto">
            <a:xfrm>
              <a:off x="192" y="240"/>
              <a:ext cx="1410" cy="1314"/>
            </a:xfrm>
            <a:prstGeom prst="ellipse">
              <a:avLst/>
            </a:prstGeom>
            <a:gradFill rotWithShape="1">
              <a:gsLst>
                <a:gs pos="0">
                  <a:srgbClr val="FF0000">
                    <a:alpha val="49001"/>
                  </a:srgbClr>
                </a:gs>
                <a:gs pos="100000">
                  <a:srgbClr val="FF0000">
                    <a:gamma/>
                    <a:shade val="82353"/>
                    <a:invGamma/>
                  </a:srgbClr>
                </a:gs>
              </a:gsLst>
              <a:path path="shape">
                <a:fillToRect l="50000" t="50000" r="50000" b="50000"/>
              </a:path>
            </a:gradFill>
            <a:ln>
              <a:noFill/>
            </a:ln>
            <a:effectLst/>
            <a:extLst>
              <a:ext uri="{91240B29-F687-4F45-9708-019B960494DF}">
                <a14:hiddenLine xmlns:a14="http://schemas.microsoft.com/office/drawing/2010/main" w="762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Line 499">
              <a:extLst>
                <a:ext uri="{FF2B5EF4-FFF2-40B4-BE49-F238E27FC236}">
                  <a16:creationId xmlns:a16="http://schemas.microsoft.com/office/drawing/2014/main" id="{51A11C53-FDC1-44B8-81DA-4D63566D7DB2}"/>
                </a:ext>
              </a:extLst>
            </p:cNvPr>
            <p:cNvSpPr>
              <a:spLocks noChangeShapeType="1"/>
            </p:cNvSpPr>
            <p:nvPr/>
          </p:nvSpPr>
          <p:spPr bwMode="auto">
            <a:xfrm flipV="1">
              <a:off x="3306"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Line 500">
              <a:extLst>
                <a:ext uri="{FF2B5EF4-FFF2-40B4-BE49-F238E27FC236}">
                  <a16:creationId xmlns:a16="http://schemas.microsoft.com/office/drawing/2014/main" id="{543B35A3-ED5D-4024-8105-FE9844AD7FA5}"/>
                </a:ext>
              </a:extLst>
            </p:cNvPr>
            <p:cNvSpPr>
              <a:spLocks noChangeShapeType="1"/>
            </p:cNvSpPr>
            <p:nvPr/>
          </p:nvSpPr>
          <p:spPr bwMode="auto">
            <a:xfrm flipH="1" flipV="1">
              <a:off x="3738"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Line 501">
              <a:extLst>
                <a:ext uri="{FF2B5EF4-FFF2-40B4-BE49-F238E27FC236}">
                  <a16:creationId xmlns:a16="http://schemas.microsoft.com/office/drawing/2014/main" id="{BD059A05-D280-4B2A-B8A6-635CB277FD35}"/>
                </a:ext>
              </a:extLst>
            </p:cNvPr>
            <p:cNvSpPr>
              <a:spLocks noChangeShapeType="1"/>
            </p:cNvSpPr>
            <p:nvPr/>
          </p:nvSpPr>
          <p:spPr bwMode="auto">
            <a:xfrm flipV="1">
              <a:off x="417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Line 502">
              <a:extLst>
                <a:ext uri="{FF2B5EF4-FFF2-40B4-BE49-F238E27FC236}">
                  <a16:creationId xmlns:a16="http://schemas.microsoft.com/office/drawing/2014/main" id="{7D21E7FB-E50B-4106-9736-F9060BBE671C}"/>
                </a:ext>
              </a:extLst>
            </p:cNvPr>
            <p:cNvSpPr>
              <a:spLocks noChangeShapeType="1"/>
            </p:cNvSpPr>
            <p:nvPr/>
          </p:nvSpPr>
          <p:spPr bwMode="auto">
            <a:xfrm flipH="1" flipV="1">
              <a:off x="460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Line 503">
              <a:extLst>
                <a:ext uri="{FF2B5EF4-FFF2-40B4-BE49-F238E27FC236}">
                  <a16:creationId xmlns:a16="http://schemas.microsoft.com/office/drawing/2014/main" id="{338D54DE-ECA1-4AA6-ABBE-0D0919CDE39F}"/>
                </a:ext>
              </a:extLst>
            </p:cNvPr>
            <p:cNvSpPr>
              <a:spLocks noChangeShapeType="1"/>
            </p:cNvSpPr>
            <p:nvPr/>
          </p:nvSpPr>
          <p:spPr bwMode="auto">
            <a:xfrm flipV="1">
              <a:off x="158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Line 504">
              <a:extLst>
                <a:ext uri="{FF2B5EF4-FFF2-40B4-BE49-F238E27FC236}">
                  <a16:creationId xmlns:a16="http://schemas.microsoft.com/office/drawing/2014/main" id="{20AAB8C1-0863-41C6-AE65-8ACB7C30ED42}"/>
                </a:ext>
              </a:extLst>
            </p:cNvPr>
            <p:cNvSpPr>
              <a:spLocks noChangeShapeType="1"/>
            </p:cNvSpPr>
            <p:nvPr/>
          </p:nvSpPr>
          <p:spPr bwMode="auto">
            <a:xfrm flipH="1" flipV="1">
              <a:off x="2010"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Line 505">
              <a:extLst>
                <a:ext uri="{FF2B5EF4-FFF2-40B4-BE49-F238E27FC236}">
                  <a16:creationId xmlns:a16="http://schemas.microsoft.com/office/drawing/2014/main" id="{95D29DAC-7653-4088-B408-11185102F55E}"/>
                </a:ext>
              </a:extLst>
            </p:cNvPr>
            <p:cNvSpPr>
              <a:spLocks noChangeShapeType="1"/>
            </p:cNvSpPr>
            <p:nvPr/>
          </p:nvSpPr>
          <p:spPr bwMode="auto">
            <a:xfrm flipV="1">
              <a:off x="2442"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Line 506">
              <a:extLst>
                <a:ext uri="{FF2B5EF4-FFF2-40B4-BE49-F238E27FC236}">
                  <a16:creationId xmlns:a16="http://schemas.microsoft.com/office/drawing/2014/main" id="{C0D258D6-EFC7-4550-8E7F-591FDADA4D51}"/>
                </a:ext>
              </a:extLst>
            </p:cNvPr>
            <p:cNvSpPr>
              <a:spLocks noChangeShapeType="1"/>
            </p:cNvSpPr>
            <p:nvPr/>
          </p:nvSpPr>
          <p:spPr bwMode="auto">
            <a:xfrm flipH="1" flipV="1">
              <a:off x="2874" y="720"/>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Line 507">
              <a:extLst>
                <a:ext uri="{FF2B5EF4-FFF2-40B4-BE49-F238E27FC236}">
                  <a16:creationId xmlns:a16="http://schemas.microsoft.com/office/drawing/2014/main" id="{947C7477-417F-4044-931D-4514A0121C45}"/>
                </a:ext>
              </a:extLst>
            </p:cNvPr>
            <p:cNvSpPr>
              <a:spLocks noChangeShapeType="1"/>
            </p:cNvSpPr>
            <p:nvPr/>
          </p:nvSpPr>
          <p:spPr bwMode="auto">
            <a:xfrm flipV="1">
              <a:off x="3306"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Line 508">
              <a:extLst>
                <a:ext uri="{FF2B5EF4-FFF2-40B4-BE49-F238E27FC236}">
                  <a16:creationId xmlns:a16="http://schemas.microsoft.com/office/drawing/2014/main" id="{28EA2B40-4996-433F-9BE2-8FE41F675FF4}"/>
                </a:ext>
              </a:extLst>
            </p:cNvPr>
            <p:cNvSpPr>
              <a:spLocks noChangeShapeType="1"/>
            </p:cNvSpPr>
            <p:nvPr/>
          </p:nvSpPr>
          <p:spPr bwMode="auto">
            <a:xfrm flipH="1" flipV="1">
              <a:off x="3738"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Line 509">
              <a:extLst>
                <a:ext uri="{FF2B5EF4-FFF2-40B4-BE49-F238E27FC236}">
                  <a16:creationId xmlns:a16="http://schemas.microsoft.com/office/drawing/2014/main" id="{2A85A466-499D-41FD-A222-CDCB34C63FC7}"/>
                </a:ext>
              </a:extLst>
            </p:cNvPr>
            <p:cNvSpPr>
              <a:spLocks noChangeShapeType="1"/>
            </p:cNvSpPr>
            <p:nvPr/>
          </p:nvSpPr>
          <p:spPr bwMode="auto">
            <a:xfrm flipV="1">
              <a:off x="417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Line 510">
              <a:extLst>
                <a:ext uri="{FF2B5EF4-FFF2-40B4-BE49-F238E27FC236}">
                  <a16:creationId xmlns:a16="http://schemas.microsoft.com/office/drawing/2014/main" id="{16DA0C19-4760-44E4-98D8-FFAA8B5F29E7}"/>
                </a:ext>
              </a:extLst>
            </p:cNvPr>
            <p:cNvSpPr>
              <a:spLocks noChangeShapeType="1"/>
            </p:cNvSpPr>
            <p:nvPr/>
          </p:nvSpPr>
          <p:spPr bwMode="auto">
            <a:xfrm flipH="1" flipV="1">
              <a:off x="460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Line 511">
              <a:extLst>
                <a:ext uri="{FF2B5EF4-FFF2-40B4-BE49-F238E27FC236}">
                  <a16:creationId xmlns:a16="http://schemas.microsoft.com/office/drawing/2014/main" id="{66957D9A-B98E-46EE-B505-A3EB6C467540}"/>
                </a:ext>
              </a:extLst>
            </p:cNvPr>
            <p:cNvSpPr>
              <a:spLocks noChangeShapeType="1"/>
            </p:cNvSpPr>
            <p:nvPr/>
          </p:nvSpPr>
          <p:spPr bwMode="auto">
            <a:xfrm flipV="1">
              <a:off x="158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Line 512">
              <a:extLst>
                <a:ext uri="{FF2B5EF4-FFF2-40B4-BE49-F238E27FC236}">
                  <a16:creationId xmlns:a16="http://schemas.microsoft.com/office/drawing/2014/main" id="{D8A6CD36-9DC7-44A7-A94C-8F23E4759EB7}"/>
                </a:ext>
              </a:extLst>
            </p:cNvPr>
            <p:cNvSpPr>
              <a:spLocks noChangeShapeType="1"/>
            </p:cNvSpPr>
            <p:nvPr/>
          </p:nvSpPr>
          <p:spPr bwMode="auto">
            <a:xfrm flipH="1" flipV="1">
              <a:off x="2010"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Line 513">
              <a:extLst>
                <a:ext uri="{FF2B5EF4-FFF2-40B4-BE49-F238E27FC236}">
                  <a16:creationId xmlns:a16="http://schemas.microsoft.com/office/drawing/2014/main" id="{F7481D4B-868B-49BA-A40C-4919E9ABA5CC}"/>
                </a:ext>
              </a:extLst>
            </p:cNvPr>
            <p:cNvSpPr>
              <a:spLocks noChangeShapeType="1"/>
            </p:cNvSpPr>
            <p:nvPr/>
          </p:nvSpPr>
          <p:spPr bwMode="auto">
            <a:xfrm flipV="1">
              <a:off x="2442"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Line 514">
              <a:extLst>
                <a:ext uri="{FF2B5EF4-FFF2-40B4-BE49-F238E27FC236}">
                  <a16:creationId xmlns:a16="http://schemas.microsoft.com/office/drawing/2014/main" id="{5E855E4A-E6B7-4AAF-B81E-144F59944EAD}"/>
                </a:ext>
              </a:extLst>
            </p:cNvPr>
            <p:cNvSpPr>
              <a:spLocks noChangeShapeType="1"/>
            </p:cNvSpPr>
            <p:nvPr/>
          </p:nvSpPr>
          <p:spPr bwMode="auto">
            <a:xfrm flipH="1" flipV="1">
              <a:off x="287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Line 515">
              <a:extLst>
                <a:ext uri="{FF2B5EF4-FFF2-40B4-BE49-F238E27FC236}">
                  <a16:creationId xmlns:a16="http://schemas.microsoft.com/office/drawing/2014/main" id="{C686F19C-F390-4AAD-9709-F3221B50B061}"/>
                </a:ext>
              </a:extLst>
            </p:cNvPr>
            <p:cNvSpPr>
              <a:spLocks noChangeShapeType="1"/>
            </p:cNvSpPr>
            <p:nvPr/>
          </p:nvSpPr>
          <p:spPr bwMode="auto">
            <a:xfrm flipV="1">
              <a:off x="5034" y="1008"/>
              <a:ext cx="432" cy="48"/>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7" name="Picture 5">
            <a:extLst>
              <a:ext uri="{FF2B5EF4-FFF2-40B4-BE49-F238E27FC236}">
                <a16:creationId xmlns:a16="http://schemas.microsoft.com/office/drawing/2014/main" id="{D4569EAE-27AA-4E8A-A49E-2A890256D02F}"/>
              </a:ext>
            </a:extLst>
          </p:cNvPr>
          <p:cNvPicPr>
            <a:picLocks noChangeAspect="1"/>
          </p:cNvPicPr>
          <p:nvPr/>
        </p:nvPicPr>
        <p:blipFill rotWithShape="1">
          <a:blip r:embed="rId2">
            <a:extLst>
              <a:ext uri="{28A0092B-C50C-407E-A947-70E740481C1C}">
                <a14:useLocalDpi xmlns:a14="http://schemas.microsoft.com/office/drawing/2010/main" val="0"/>
              </a:ext>
            </a:extLst>
          </a:blip>
          <a:srcRect b="69374"/>
          <a:stretch/>
        </p:blipFill>
        <p:spPr bwMode="auto">
          <a:xfrm>
            <a:off x="838200" y="4313800"/>
            <a:ext cx="5396607" cy="114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 name="Text Box 516">
            <a:extLst>
              <a:ext uri="{FF2B5EF4-FFF2-40B4-BE49-F238E27FC236}">
                <a16:creationId xmlns:a16="http://schemas.microsoft.com/office/drawing/2014/main" id="{2F23593B-DFFC-41DA-86C7-9442DB57CEC6}"/>
              </a:ext>
            </a:extLst>
          </p:cNvPr>
          <p:cNvSpPr txBox="1">
            <a:spLocks noChangeArrowheads="1"/>
          </p:cNvSpPr>
          <p:nvPr/>
        </p:nvSpPr>
        <p:spPr bwMode="auto">
          <a:xfrm>
            <a:off x="11111509" y="4158222"/>
            <a:ext cx="869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Micelle</a:t>
            </a:r>
          </a:p>
        </p:txBody>
      </p:sp>
      <p:sp>
        <p:nvSpPr>
          <p:cNvPr id="519" name="TextBox 518">
            <a:extLst>
              <a:ext uri="{FF2B5EF4-FFF2-40B4-BE49-F238E27FC236}">
                <a16:creationId xmlns:a16="http://schemas.microsoft.com/office/drawing/2014/main" id="{0F35CB86-1474-42BC-AFB6-28586C46083B}"/>
              </a:ext>
            </a:extLst>
          </p:cNvPr>
          <p:cNvSpPr txBox="1"/>
          <p:nvPr/>
        </p:nvSpPr>
        <p:spPr>
          <a:xfrm>
            <a:off x="562042" y="3376236"/>
            <a:ext cx="1250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Hydrophilic</a:t>
            </a:r>
          </a:p>
        </p:txBody>
      </p:sp>
      <p:sp>
        <p:nvSpPr>
          <p:cNvPr id="520" name="TextBox 519">
            <a:extLst>
              <a:ext uri="{FF2B5EF4-FFF2-40B4-BE49-F238E27FC236}">
                <a16:creationId xmlns:a16="http://schemas.microsoft.com/office/drawing/2014/main" id="{D096258D-842B-48C0-A8FD-E75D2912EBE8}"/>
              </a:ext>
            </a:extLst>
          </p:cNvPr>
          <p:cNvSpPr txBox="1"/>
          <p:nvPr/>
        </p:nvSpPr>
        <p:spPr>
          <a:xfrm>
            <a:off x="3703183" y="2722578"/>
            <a:ext cx="1388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Hydrophobic</a:t>
            </a:r>
          </a:p>
        </p:txBody>
      </p:sp>
    </p:spTree>
    <p:extLst>
      <p:ext uri="{BB962C8B-B14F-4D97-AF65-F5344CB8AC3E}">
        <p14:creationId xmlns:p14="http://schemas.microsoft.com/office/powerpoint/2010/main" val="16261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nodeType="afterEffect">
                                  <p:stCondLst>
                                    <p:cond delay="100"/>
                                  </p:stCondLst>
                                  <p:childTnLst>
                                    <p:set>
                                      <p:cBhvr>
                                        <p:cTn id="16" dur="1" fill="hold">
                                          <p:stCondLst>
                                            <p:cond delay="0"/>
                                          </p:stCondLst>
                                        </p:cTn>
                                        <p:tgtEl>
                                          <p:spTgt spid="80"/>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nodeType="afterEffect">
                                  <p:stCondLst>
                                    <p:cond delay="100"/>
                                  </p:stCondLst>
                                  <p:childTnLst>
                                    <p:set>
                                      <p:cBhvr>
                                        <p:cTn id="19" dur="1" fill="hold">
                                          <p:stCondLst>
                                            <p:cond delay="0"/>
                                          </p:stCondLst>
                                        </p:cTn>
                                        <p:tgtEl>
                                          <p:spTgt spid="61"/>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nodeType="afterEffect">
                                  <p:stCondLst>
                                    <p:cond delay="100"/>
                                  </p:stCondLst>
                                  <p:childTnLst>
                                    <p:set>
                                      <p:cBhvr>
                                        <p:cTn id="22" dur="1" fill="hold">
                                          <p:stCondLst>
                                            <p:cond delay="0"/>
                                          </p:stCondLst>
                                        </p:cTn>
                                        <p:tgtEl>
                                          <p:spTgt spid="99"/>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nodeType="afterEffect">
                                  <p:stCondLst>
                                    <p:cond delay="100"/>
                                  </p:stCondLst>
                                  <p:childTnLst>
                                    <p:set>
                                      <p:cBhvr>
                                        <p:cTn id="25" dur="1" fill="hold">
                                          <p:stCondLst>
                                            <p:cond delay="0"/>
                                          </p:stCondLst>
                                        </p:cTn>
                                        <p:tgtEl>
                                          <p:spTgt spid="118"/>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100"/>
                                  </p:stCondLst>
                                  <p:childTnLst>
                                    <p:set>
                                      <p:cBhvr>
                                        <p:cTn id="28" dur="1" fill="hold">
                                          <p:stCondLst>
                                            <p:cond delay="0"/>
                                          </p:stCondLst>
                                        </p:cTn>
                                        <p:tgtEl>
                                          <p:spTgt spid="137"/>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00"/>
                                  </p:stCondLst>
                                  <p:childTnLst>
                                    <p:set>
                                      <p:cBhvr>
                                        <p:cTn id="31" dur="1" fill="hold">
                                          <p:stCondLst>
                                            <p:cond delay="0"/>
                                          </p:stCondLst>
                                        </p:cTn>
                                        <p:tgtEl>
                                          <p:spTgt spid="156"/>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nodeType="afterEffect">
                                  <p:stCondLst>
                                    <p:cond delay="100"/>
                                  </p:stCondLst>
                                  <p:childTnLst>
                                    <p:set>
                                      <p:cBhvr>
                                        <p:cTn id="34" dur="1" fill="hold">
                                          <p:stCondLst>
                                            <p:cond delay="0"/>
                                          </p:stCondLst>
                                        </p:cTn>
                                        <p:tgtEl>
                                          <p:spTgt spid="175"/>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100"/>
                                  </p:stCondLst>
                                  <p:childTnLst>
                                    <p:set>
                                      <p:cBhvr>
                                        <p:cTn id="37" dur="1" fill="hold">
                                          <p:stCondLst>
                                            <p:cond delay="0"/>
                                          </p:stCondLst>
                                        </p:cTn>
                                        <p:tgtEl>
                                          <p:spTgt spid="194"/>
                                        </p:tgtEl>
                                        <p:attrNameLst>
                                          <p:attrName>style.visibility</p:attrName>
                                        </p:attrNameLst>
                                      </p:cBhvr>
                                      <p:to>
                                        <p:strVal val="visible"/>
                                      </p:to>
                                    </p:set>
                                  </p:childTnLst>
                                </p:cTn>
                              </p:par>
                            </p:childTnLst>
                          </p:cTn>
                        </p:par>
                        <p:par>
                          <p:cTn id="38" fill="hold">
                            <p:stCondLst>
                              <p:cond delay="900"/>
                            </p:stCondLst>
                            <p:childTnLst>
                              <p:par>
                                <p:cTn id="39" presetID="1" presetClass="entr" presetSubtype="0" fill="hold" nodeType="afterEffect">
                                  <p:stCondLst>
                                    <p:cond delay="100"/>
                                  </p:stCondLst>
                                  <p:childTnLst>
                                    <p:set>
                                      <p:cBhvr>
                                        <p:cTn id="40" dur="1" fill="hold">
                                          <p:stCondLst>
                                            <p:cond delay="0"/>
                                          </p:stCondLst>
                                        </p:cTn>
                                        <p:tgtEl>
                                          <p:spTgt spid="213"/>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100"/>
                                  </p:stCondLst>
                                  <p:childTnLst>
                                    <p:set>
                                      <p:cBhvr>
                                        <p:cTn id="43" dur="1" fill="hold">
                                          <p:stCondLst>
                                            <p:cond delay="0"/>
                                          </p:stCondLst>
                                        </p:cTn>
                                        <p:tgtEl>
                                          <p:spTgt spid="232"/>
                                        </p:tgtEl>
                                        <p:attrNameLst>
                                          <p:attrName>style.visibility</p:attrName>
                                        </p:attrNameLst>
                                      </p:cBhvr>
                                      <p:to>
                                        <p:strVal val="visible"/>
                                      </p:to>
                                    </p:set>
                                  </p:childTnLst>
                                </p:cTn>
                              </p:par>
                            </p:childTnLst>
                          </p:cTn>
                        </p:par>
                        <p:par>
                          <p:cTn id="44" fill="hold">
                            <p:stCondLst>
                              <p:cond delay="1100"/>
                            </p:stCondLst>
                            <p:childTnLst>
                              <p:par>
                                <p:cTn id="45" presetID="1" presetClass="entr" presetSubtype="0" fill="hold" nodeType="afterEffect">
                                  <p:stCondLst>
                                    <p:cond delay="100"/>
                                  </p:stCondLst>
                                  <p:childTnLst>
                                    <p:set>
                                      <p:cBhvr>
                                        <p:cTn id="46" dur="1" fill="hold">
                                          <p:stCondLst>
                                            <p:cond delay="0"/>
                                          </p:stCondLst>
                                        </p:cTn>
                                        <p:tgtEl>
                                          <p:spTgt spid="251"/>
                                        </p:tgtEl>
                                        <p:attrNameLst>
                                          <p:attrName>style.visibility</p:attrName>
                                        </p:attrNameLst>
                                      </p:cBhvr>
                                      <p:to>
                                        <p:strVal val="visible"/>
                                      </p:to>
                                    </p:set>
                                  </p:childTnLst>
                                </p:cTn>
                              </p:par>
                            </p:childTnLst>
                          </p:cTn>
                        </p:par>
                        <p:par>
                          <p:cTn id="47" fill="hold">
                            <p:stCondLst>
                              <p:cond delay="1200"/>
                            </p:stCondLst>
                            <p:childTnLst>
                              <p:par>
                                <p:cTn id="48" presetID="1" presetClass="entr" presetSubtype="0" fill="hold" nodeType="afterEffect">
                                  <p:stCondLst>
                                    <p:cond delay="100"/>
                                  </p:stCondLst>
                                  <p:childTnLst>
                                    <p:set>
                                      <p:cBhvr>
                                        <p:cTn id="49" dur="1" fill="hold">
                                          <p:stCondLst>
                                            <p:cond delay="0"/>
                                          </p:stCondLst>
                                        </p:cTn>
                                        <p:tgtEl>
                                          <p:spTgt spid="270"/>
                                        </p:tgtEl>
                                        <p:attrNameLst>
                                          <p:attrName>style.visibility</p:attrName>
                                        </p:attrNameLst>
                                      </p:cBhvr>
                                      <p:to>
                                        <p:strVal val="visible"/>
                                      </p:to>
                                    </p:set>
                                  </p:childTnLst>
                                </p:cTn>
                              </p:par>
                            </p:childTnLst>
                          </p:cTn>
                        </p:par>
                        <p:par>
                          <p:cTn id="50" fill="hold">
                            <p:stCondLst>
                              <p:cond delay="1300"/>
                            </p:stCondLst>
                            <p:childTnLst>
                              <p:par>
                                <p:cTn id="51" presetID="1" presetClass="entr" presetSubtype="0" fill="hold" nodeType="afterEffect">
                                  <p:stCondLst>
                                    <p:cond delay="100"/>
                                  </p:stCondLst>
                                  <p:childTnLst>
                                    <p:set>
                                      <p:cBhvr>
                                        <p:cTn id="52" dur="1" fill="hold">
                                          <p:stCondLst>
                                            <p:cond delay="0"/>
                                          </p:stCondLst>
                                        </p:cTn>
                                        <p:tgtEl>
                                          <p:spTgt spid="289"/>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nodeType="afterEffect">
                                  <p:stCondLst>
                                    <p:cond delay="100"/>
                                  </p:stCondLst>
                                  <p:childTnLst>
                                    <p:set>
                                      <p:cBhvr>
                                        <p:cTn id="55" dur="1" fill="hold">
                                          <p:stCondLst>
                                            <p:cond delay="0"/>
                                          </p:stCondLst>
                                        </p:cTn>
                                        <p:tgtEl>
                                          <p:spTgt spid="308"/>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100"/>
                                  </p:stCondLst>
                                  <p:childTnLst>
                                    <p:set>
                                      <p:cBhvr>
                                        <p:cTn id="58" dur="1" fill="hold">
                                          <p:stCondLst>
                                            <p:cond delay="0"/>
                                          </p:stCondLst>
                                        </p:cTn>
                                        <p:tgtEl>
                                          <p:spTgt spid="327"/>
                                        </p:tgtEl>
                                        <p:attrNameLst>
                                          <p:attrName>style.visibility</p:attrName>
                                        </p:attrNameLst>
                                      </p:cBhvr>
                                      <p:to>
                                        <p:strVal val="visible"/>
                                      </p:to>
                                    </p:set>
                                  </p:childTnLst>
                                </p:cTn>
                              </p:par>
                            </p:childTnLst>
                          </p:cTn>
                        </p:par>
                        <p:par>
                          <p:cTn id="59" fill="hold">
                            <p:stCondLst>
                              <p:cond delay="1600"/>
                            </p:stCondLst>
                            <p:childTnLst>
                              <p:par>
                                <p:cTn id="60" presetID="1" presetClass="entr" presetSubtype="0" fill="hold" nodeType="afterEffect">
                                  <p:stCondLst>
                                    <p:cond delay="100"/>
                                  </p:stCondLst>
                                  <p:childTnLst>
                                    <p:set>
                                      <p:cBhvr>
                                        <p:cTn id="61" dur="1" fill="hold">
                                          <p:stCondLst>
                                            <p:cond delay="0"/>
                                          </p:stCondLst>
                                        </p:cTn>
                                        <p:tgtEl>
                                          <p:spTgt spid="346"/>
                                        </p:tgtEl>
                                        <p:attrNameLst>
                                          <p:attrName>style.visibility</p:attrName>
                                        </p:attrNameLst>
                                      </p:cBhvr>
                                      <p:to>
                                        <p:strVal val="visible"/>
                                      </p:to>
                                    </p:set>
                                  </p:childTnLst>
                                </p:cTn>
                              </p:par>
                            </p:childTnLst>
                          </p:cTn>
                        </p:par>
                        <p:par>
                          <p:cTn id="62" fill="hold">
                            <p:stCondLst>
                              <p:cond delay="1700"/>
                            </p:stCondLst>
                            <p:childTnLst>
                              <p:par>
                                <p:cTn id="63" presetID="1" presetClass="entr" presetSubtype="0" fill="hold" nodeType="afterEffect">
                                  <p:stCondLst>
                                    <p:cond delay="100"/>
                                  </p:stCondLst>
                                  <p:childTnLst>
                                    <p:set>
                                      <p:cBhvr>
                                        <p:cTn id="64" dur="1" fill="hold">
                                          <p:stCondLst>
                                            <p:cond delay="0"/>
                                          </p:stCondLst>
                                        </p:cTn>
                                        <p:tgtEl>
                                          <p:spTgt spid="365"/>
                                        </p:tgtEl>
                                        <p:attrNameLst>
                                          <p:attrName>style.visibility</p:attrName>
                                        </p:attrNameLst>
                                      </p:cBhvr>
                                      <p:to>
                                        <p:strVal val="visible"/>
                                      </p:to>
                                    </p:set>
                                  </p:childTnLst>
                                </p:cTn>
                              </p:par>
                            </p:childTnLst>
                          </p:cTn>
                        </p:par>
                        <p:par>
                          <p:cTn id="65" fill="hold">
                            <p:stCondLst>
                              <p:cond delay="1800"/>
                            </p:stCondLst>
                            <p:childTnLst>
                              <p:par>
                                <p:cTn id="66" presetID="1" presetClass="entr" presetSubtype="0" fill="hold" nodeType="afterEffect">
                                  <p:stCondLst>
                                    <p:cond delay="100"/>
                                  </p:stCondLst>
                                  <p:childTnLst>
                                    <p:set>
                                      <p:cBhvr>
                                        <p:cTn id="67" dur="1" fill="hold">
                                          <p:stCondLst>
                                            <p:cond delay="0"/>
                                          </p:stCondLst>
                                        </p:cTn>
                                        <p:tgtEl>
                                          <p:spTgt spid="384"/>
                                        </p:tgtEl>
                                        <p:attrNameLst>
                                          <p:attrName>style.visibility</p:attrName>
                                        </p:attrNameLst>
                                      </p:cBhvr>
                                      <p:to>
                                        <p:strVal val="visible"/>
                                      </p:to>
                                    </p:set>
                                  </p:childTnLst>
                                </p:cTn>
                              </p:par>
                            </p:childTnLst>
                          </p:cTn>
                        </p:par>
                        <p:par>
                          <p:cTn id="68" fill="hold">
                            <p:stCondLst>
                              <p:cond delay="1900"/>
                            </p:stCondLst>
                            <p:childTnLst>
                              <p:par>
                                <p:cTn id="69" presetID="1" presetClass="entr" presetSubtype="0" fill="hold" nodeType="afterEffect">
                                  <p:stCondLst>
                                    <p:cond delay="100"/>
                                  </p:stCondLst>
                                  <p:childTnLst>
                                    <p:set>
                                      <p:cBhvr>
                                        <p:cTn id="70" dur="1" fill="hold">
                                          <p:stCondLst>
                                            <p:cond delay="0"/>
                                          </p:stCondLst>
                                        </p:cTn>
                                        <p:tgtEl>
                                          <p:spTgt spid="403"/>
                                        </p:tgtEl>
                                        <p:attrNameLst>
                                          <p:attrName>style.visibility</p:attrName>
                                        </p:attrNameLst>
                                      </p:cBhvr>
                                      <p:to>
                                        <p:strVal val="visible"/>
                                      </p:to>
                                    </p:set>
                                  </p:childTnLst>
                                </p:cTn>
                              </p:par>
                            </p:childTnLst>
                          </p:cTn>
                        </p:par>
                        <p:par>
                          <p:cTn id="71" fill="hold">
                            <p:stCondLst>
                              <p:cond delay="2000"/>
                            </p:stCondLst>
                            <p:childTnLst>
                              <p:par>
                                <p:cTn id="72" presetID="1" presetClass="entr" presetSubtype="0" fill="hold" nodeType="afterEffect">
                                  <p:stCondLst>
                                    <p:cond delay="100"/>
                                  </p:stCondLst>
                                  <p:childTnLst>
                                    <p:set>
                                      <p:cBhvr>
                                        <p:cTn id="73" dur="1" fill="hold">
                                          <p:stCondLst>
                                            <p:cond delay="0"/>
                                          </p:stCondLst>
                                        </p:cTn>
                                        <p:tgtEl>
                                          <p:spTgt spid="422"/>
                                        </p:tgtEl>
                                        <p:attrNameLst>
                                          <p:attrName>style.visibility</p:attrName>
                                        </p:attrNameLst>
                                      </p:cBhvr>
                                      <p:to>
                                        <p:strVal val="visible"/>
                                      </p:to>
                                    </p:set>
                                  </p:childTnLst>
                                </p:cTn>
                              </p:par>
                            </p:childTnLst>
                          </p:cTn>
                        </p:par>
                        <p:par>
                          <p:cTn id="74" fill="hold">
                            <p:stCondLst>
                              <p:cond delay="2100"/>
                            </p:stCondLst>
                            <p:childTnLst>
                              <p:par>
                                <p:cTn id="75" presetID="1" presetClass="entr" presetSubtype="0" fill="hold" nodeType="afterEffect">
                                  <p:stCondLst>
                                    <p:cond delay="100"/>
                                  </p:stCondLst>
                                  <p:childTnLst>
                                    <p:set>
                                      <p:cBhvr>
                                        <p:cTn id="76" dur="1" fill="hold">
                                          <p:stCondLst>
                                            <p:cond delay="0"/>
                                          </p:stCondLst>
                                        </p:cTn>
                                        <p:tgtEl>
                                          <p:spTgt spid="441"/>
                                        </p:tgtEl>
                                        <p:attrNameLst>
                                          <p:attrName>style.visibility</p:attrName>
                                        </p:attrNameLst>
                                      </p:cBhvr>
                                      <p:to>
                                        <p:strVal val="visible"/>
                                      </p:to>
                                    </p:set>
                                  </p:childTnLst>
                                </p:cTn>
                              </p:par>
                            </p:childTnLst>
                          </p:cTn>
                        </p:par>
                        <p:par>
                          <p:cTn id="77" fill="hold">
                            <p:stCondLst>
                              <p:cond delay="2200"/>
                            </p:stCondLst>
                            <p:childTnLst>
                              <p:par>
                                <p:cTn id="78" presetID="1" presetClass="entr" presetSubtype="0" fill="hold" nodeType="afterEffect">
                                  <p:stCondLst>
                                    <p:cond delay="100"/>
                                  </p:stCondLst>
                                  <p:childTnLst>
                                    <p:set>
                                      <p:cBhvr>
                                        <p:cTn id="79" dur="1" fill="hold">
                                          <p:stCondLst>
                                            <p:cond delay="0"/>
                                          </p:stCondLst>
                                        </p:cTn>
                                        <p:tgtEl>
                                          <p:spTgt spid="460"/>
                                        </p:tgtEl>
                                        <p:attrNameLst>
                                          <p:attrName>style.visibility</p:attrName>
                                        </p:attrNameLst>
                                      </p:cBhvr>
                                      <p:to>
                                        <p:strVal val="visible"/>
                                      </p:to>
                                    </p:set>
                                  </p:childTnLst>
                                </p:cTn>
                              </p:par>
                            </p:childTnLst>
                          </p:cTn>
                        </p:par>
                        <p:par>
                          <p:cTn id="80" fill="hold">
                            <p:stCondLst>
                              <p:cond delay="2300"/>
                            </p:stCondLst>
                            <p:childTnLst>
                              <p:par>
                                <p:cTn id="81" presetID="1" presetClass="entr" presetSubtype="0" fill="hold" nodeType="afterEffect">
                                  <p:stCondLst>
                                    <p:cond delay="100"/>
                                  </p:stCondLst>
                                  <p:childTnLst>
                                    <p:set>
                                      <p:cBhvr>
                                        <p:cTn id="82" dur="1" fill="hold">
                                          <p:stCondLst>
                                            <p:cond delay="0"/>
                                          </p:stCondLst>
                                        </p:cTn>
                                        <p:tgtEl>
                                          <p:spTgt spid="479"/>
                                        </p:tgtEl>
                                        <p:attrNameLst>
                                          <p:attrName>style.visibility</p:attrName>
                                        </p:attrNameLst>
                                      </p:cBhvr>
                                      <p:to>
                                        <p:strVal val="visible"/>
                                      </p:to>
                                    </p:set>
                                  </p:childTnLst>
                                </p:cTn>
                              </p:par>
                            </p:childTnLst>
                          </p:cTn>
                        </p:par>
                        <p:par>
                          <p:cTn id="83" fill="hold">
                            <p:stCondLst>
                              <p:cond delay="2400"/>
                            </p:stCondLst>
                            <p:childTnLst>
                              <p:par>
                                <p:cTn id="84" presetID="1" presetClass="entr" presetSubtype="0" fill="hold" nodeType="afterEffect">
                                  <p:stCondLst>
                                    <p:cond delay="100"/>
                                  </p:stCondLst>
                                  <p:childTnLst>
                                    <p:set>
                                      <p:cBhvr>
                                        <p:cTn id="85" dur="1" fill="hold">
                                          <p:stCondLst>
                                            <p:cond delay="0"/>
                                          </p:stCondLst>
                                        </p:cTn>
                                        <p:tgtEl>
                                          <p:spTgt spid="49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ChangeArrowheads="1"/>
          </p:cNvSpPr>
          <p:nvPr/>
        </p:nvSpPr>
        <p:spPr bwMode="auto">
          <a:xfrm>
            <a:off x="1524000" y="381000"/>
            <a:ext cx="9144000" cy="1143000"/>
          </a:xfrm>
          <a:prstGeom prst="rect">
            <a:avLst/>
          </a:prstGeom>
          <a:noFill/>
          <a:ln w="12700">
            <a:noFill/>
            <a:miter lim="800000"/>
            <a:headEnd/>
            <a:tailEnd/>
          </a:ln>
          <a:effectLst/>
        </p:spPr>
        <p:txBody>
          <a:bodyPr lIns="90488" tIns="44450" rIns="90488" bIns="44450" anchor="ctr"/>
          <a:lstStyle/>
          <a:p>
            <a:pPr algn="ctr" eaLnBrk="1" hangingPunct="1"/>
            <a:endParaRPr lang="en-US" sz="3600" dirty="0">
              <a:solidFill>
                <a:schemeClr val="tx2"/>
              </a:solidFill>
              <a:effectLst>
                <a:outerShdw blurRad="38100" dist="38100" dir="2700000" algn="tl">
                  <a:srgbClr val="000000"/>
                </a:outerShdw>
              </a:effectLst>
            </a:endParaRPr>
          </a:p>
        </p:txBody>
      </p:sp>
      <p:sp>
        <p:nvSpPr>
          <p:cNvPr id="1231875" name="Rectangle 3"/>
          <p:cNvSpPr>
            <a:spLocks noChangeArrowheads="1"/>
          </p:cNvSpPr>
          <p:nvPr/>
        </p:nvSpPr>
        <p:spPr bwMode="auto">
          <a:xfrm>
            <a:off x="1905000" y="1828800"/>
            <a:ext cx="8382000" cy="3505200"/>
          </a:xfrm>
          <a:prstGeom prst="rect">
            <a:avLst/>
          </a:prstGeom>
          <a:noFill/>
          <a:ln w="12700">
            <a:noFill/>
            <a:miter lim="800000"/>
            <a:headEnd/>
            <a:tailEnd/>
          </a:ln>
          <a:effectLst/>
        </p:spPr>
        <p:txBody>
          <a:bodyPr lIns="90488" tIns="44450" rIns="90488" bIns="44450"/>
          <a:lstStyle/>
          <a:p>
            <a:pPr marL="342900" indent="-342900">
              <a:spcBef>
                <a:spcPct val="20000"/>
              </a:spcBef>
              <a:buClr>
                <a:schemeClr val="accent2"/>
              </a:buClr>
              <a:buSzPct val="65000"/>
              <a:buFontTx/>
              <a:buChar char="•"/>
            </a:pPr>
            <a:endParaRPr lang="en-US" sz="3200" dirty="0"/>
          </a:p>
        </p:txBody>
      </p:sp>
      <p:sp>
        <p:nvSpPr>
          <p:cNvPr id="4" name="Title 3"/>
          <p:cNvSpPr>
            <a:spLocks noGrp="1"/>
          </p:cNvSpPr>
          <p:nvPr>
            <p:ph type="title"/>
          </p:nvPr>
        </p:nvSpPr>
        <p:spPr/>
        <p:txBody>
          <a:bodyPr>
            <a:normAutofit/>
          </a:bodyPr>
          <a:lstStyle/>
          <a:p>
            <a:r>
              <a:rPr lang="en-US" sz="4000" dirty="0">
                <a:latin typeface="+mn-lt"/>
              </a:rPr>
              <a:t>Water as a Solvent for Organic Reactions</a:t>
            </a:r>
          </a:p>
        </p:txBody>
      </p:sp>
      <p:sp>
        <p:nvSpPr>
          <p:cNvPr id="5" name="Text Placeholder 4"/>
          <p:cNvSpPr>
            <a:spLocks noGrp="1"/>
          </p:cNvSpPr>
          <p:nvPr>
            <p:ph idx="1"/>
          </p:nvPr>
        </p:nvSpPr>
        <p:spPr/>
        <p:txBody>
          <a:bodyPr>
            <a:normAutofit lnSpcReduction="10000"/>
          </a:bodyPr>
          <a:lstStyle/>
          <a:p>
            <a:r>
              <a:rPr lang="en-US" sz="2400" dirty="0"/>
              <a:t>Li, C. J.; Chan, T. H. </a:t>
            </a:r>
            <a:r>
              <a:rPr lang="en-US" sz="2400" i="1" dirty="0"/>
              <a:t>Organic Reactions in Aqueous Media</a:t>
            </a:r>
            <a:r>
              <a:rPr lang="en-US" sz="2400" dirty="0"/>
              <a:t>, John Wiley &amp; Sons, </a:t>
            </a:r>
            <a:r>
              <a:rPr lang="en-US" sz="2400" b="1" dirty="0"/>
              <a:t>1997</a:t>
            </a:r>
            <a:r>
              <a:rPr lang="en-US" sz="2400" dirty="0"/>
              <a:t>. 2nd Edition, </a:t>
            </a:r>
            <a:r>
              <a:rPr lang="en-US" sz="2400" b="1" dirty="0"/>
              <a:t>2007</a:t>
            </a:r>
            <a:r>
              <a:rPr lang="en-US" sz="2400" dirty="0"/>
              <a:t>.</a:t>
            </a:r>
          </a:p>
          <a:p>
            <a:r>
              <a:rPr lang="en-US" sz="2400" dirty="0"/>
              <a:t>Li, C. J. </a:t>
            </a:r>
            <a:r>
              <a:rPr lang="en-US" sz="2400" i="1" dirty="0"/>
              <a:t>Chem. Rev. </a:t>
            </a:r>
            <a:r>
              <a:rPr lang="en-US" sz="2400" b="1" dirty="0"/>
              <a:t>1993</a:t>
            </a:r>
            <a:r>
              <a:rPr lang="en-US" sz="2400" dirty="0"/>
              <a:t>, </a:t>
            </a:r>
            <a:r>
              <a:rPr lang="en-US" sz="2400" i="1" dirty="0"/>
              <a:t>93</a:t>
            </a:r>
            <a:r>
              <a:rPr lang="en-US" sz="2400" dirty="0"/>
              <a:t>, 2023.</a:t>
            </a:r>
          </a:p>
          <a:p>
            <a:r>
              <a:rPr lang="en-US" sz="2400" dirty="0"/>
              <a:t>Li, C. J. </a:t>
            </a:r>
            <a:r>
              <a:rPr lang="en-US" sz="2400" i="1" dirty="0"/>
              <a:t>Chem. Rev. </a:t>
            </a:r>
            <a:r>
              <a:rPr lang="en-US" sz="2400" b="1" dirty="0"/>
              <a:t>2005</a:t>
            </a:r>
            <a:r>
              <a:rPr lang="en-US" sz="2400" dirty="0"/>
              <a:t>, </a:t>
            </a:r>
            <a:r>
              <a:rPr lang="en-US" sz="2400" i="1" dirty="0"/>
              <a:t>105</a:t>
            </a:r>
            <a:r>
              <a:rPr lang="en-US" sz="2400" dirty="0"/>
              <a:t>, 3095.</a:t>
            </a:r>
          </a:p>
          <a:p>
            <a:r>
              <a:rPr lang="en-US" sz="2400" dirty="0"/>
              <a:t>Li, C. J. </a:t>
            </a:r>
            <a:r>
              <a:rPr lang="en-US" sz="2400" i="1" dirty="0"/>
              <a:t>Tetrahedron</a:t>
            </a:r>
            <a:r>
              <a:rPr lang="en-US" sz="2400" dirty="0"/>
              <a:t> (report), </a:t>
            </a:r>
            <a:r>
              <a:rPr lang="en-US" sz="2400" b="1" dirty="0"/>
              <a:t>1996</a:t>
            </a:r>
            <a:r>
              <a:rPr lang="en-US" sz="2400" dirty="0"/>
              <a:t>, </a:t>
            </a:r>
            <a:r>
              <a:rPr lang="en-US" sz="2400" i="1" dirty="0"/>
              <a:t>52</a:t>
            </a:r>
            <a:r>
              <a:rPr lang="en-US" sz="2400" dirty="0"/>
              <a:t>, 5643.</a:t>
            </a:r>
          </a:p>
          <a:p>
            <a:r>
              <a:rPr lang="en-US" sz="2400" dirty="0"/>
              <a:t>Li, C. J.; Chan, T. H. </a:t>
            </a:r>
            <a:r>
              <a:rPr lang="en-US" sz="2400" i="1" dirty="0"/>
              <a:t>Tetrahedron</a:t>
            </a:r>
            <a:r>
              <a:rPr lang="en-US" sz="2400" dirty="0"/>
              <a:t> (report), </a:t>
            </a:r>
            <a:r>
              <a:rPr lang="en-US" sz="2400" b="1" dirty="0"/>
              <a:t>1999</a:t>
            </a:r>
            <a:r>
              <a:rPr lang="en-US" sz="2400" dirty="0"/>
              <a:t>, </a:t>
            </a:r>
            <a:r>
              <a:rPr lang="en-US" sz="2400" i="1" dirty="0"/>
              <a:t>55</a:t>
            </a:r>
            <a:r>
              <a:rPr lang="en-US" sz="2400" dirty="0"/>
              <a:t>, 11149 </a:t>
            </a:r>
          </a:p>
          <a:p>
            <a:r>
              <a:rPr lang="en-US" sz="2400" dirty="0"/>
              <a:t>Li, C. J. </a:t>
            </a:r>
            <a:r>
              <a:rPr lang="en-US" sz="2400" i="1" dirty="0"/>
              <a:t>Acc. Chem. Res.</a:t>
            </a:r>
            <a:r>
              <a:rPr lang="en-US" sz="2400" dirty="0"/>
              <a:t> </a:t>
            </a:r>
            <a:r>
              <a:rPr lang="en-US" sz="2400" b="1" dirty="0"/>
              <a:t>2002</a:t>
            </a:r>
            <a:r>
              <a:rPr lang="en-US" sz="2400" dirty="0"/>
              <a:t>, </a:t>
            </a:r>
            <a:r>
              <a:rPr lang="en-US" sz="2400" i="1" dirty="0"/>
              <a:t>35</a:t>
            </a:r>
            <a:r>
              <a:rPr lang="en-US" sz="2400" dirty="0"/>
              <a:t>, 533.</a:t>
            </a:r>
          </a:p>
          <a:p>
            <a:r>
              <a:rPr lang="en-US" sz="2400" dirty="0"/>
              <a:t>Li, C. J.; Wang, D. </a:t>
            </a:r>
            <a:r>
              <a:rPr lang="en-US" sz="2400" i="1" dirty="0" err="1"/>
              <a:t>Chemtract</a:t>
            </a:r>
            <a:r>
              <a:rPr lang="en-US" sz="2400" dirty="0"/>
              <a:t>, </a:t>
            </a:r>
            <a:r>
              <a:rPr lang="en-US" sz="2400" b="1" dirty="0"/>
              <a:t>2003</a:t>
            </a:r>
            <a:r>
              <a:rPr lang="en-US" sz="2400" dirty="0"/>
              <a:t>, </a:t>
            </a:r>
            <a:r>
              <a:rPr lang="en-US" sz="2400" i="1" dirty="0"/>
              <a:t>16</a:t>
            </a:r>
            <a:r>
              <a:rPr lang="en-US" sz="2400" dirty="0"/>
              <a:t>, 59.</a:t>
            </a:r>
          </a:p>
          <a:p>
            <a:r>
              <a:rPr lang="en-US" sz="2400" dirty="0"/>
              <a:t>Li, C. J. </a:t>
            </a:r>
            <a:r>
              <a:rPr lang="en-US" sz="2400" i="1" dirty="0" err="1"/>
              <a:t>Angew</a:t>
            </a:r>
            <a:r>
              <a:rPr lang="en-US" sz="2400" i="1" dirty="0"/>
              <a:t>. Chem. Int. Ed. Engl. </a:t>
            </a:r>
            <a:r>
              <a:rPr lang="en-US" sz="2400" b="1" dirty="0"/>
              <a:t>2003</a:t>
            </a:r>
            <a:r>
              <a:rPr lang="en-US" sz="2400" dirty="0"/>
              <a:t>, </a:t>
            </a:r>
            <a:r>
              <a:rPr lang="en-US" sz="2400" i="1" dirty="0"/>
              <a:t>42</a:t>
            </a:r>
            <a:r>
              <a:rPr lang="en-US" sz="2400" dirty="0"/>
              <a:t>, 4856.</a:t>
            </a:r>
          </a:p>
          <a:p>
            <a:r>
              <a:rPr lang="en-US" sz="2400" dirty="0"/>
              <a:t>Li, C. J.; Chen, L. </a:t>
            </a:r>
            <a:r>
              <a:rPr lang="en-US" sz="2400" i="1" dirty="0"/>
              <a:t>Chem. Soc. Rev. </a:t>
            </a:r>
            <a:r>
              <a:rPr lang="en-US" sz="2400" b="1" dirty="0"/>
              <a:t>2006</a:t>
            </a:r>
            <a:r>
              <a:rPr lang="en-US" sz="2400" dirty="0"/>
              <a:t>, </a:t>
            </a:r>
            <a:r>
              <a:rPr lang="en-US" sz="2400" i="1" dirty="0"/>
              <a:t>5</a:t>
            </a:r>
            <a:r>
              <a:rPr lang="en-US" sz="2400" dirty="0"/>
              <a:t>, 68.</a:t>
            </a:r>
          </a:p>
          <a:p>
            <a:endParaRPr lang="en-US" sz="2000" dirty="0"/>
          </a:p>
        </p:txBody>
      </p:sp>
    </p:spTree>
    <p:extLst>
      <p:ext uri="{BB962C8B-B14F-4D97-AF65-F5344CB8AC3E}">
        <p14:creationId xmlns:p14="http://schemas.microsoft.com/office/powerpoint/2010/main" val="2721088517"/>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solidFill>
                  <a:schemeClr val="accent2"/>
                </a:solidFill>
              </a:rPr>
              <a:t>Solvent-Free processes</a:t>
            </a:r>
          </a:p>
          <a:p>
            <a:pPr lvl="2"/>
            <a:r>
              <a:rPr lang="en-US" dirty="0"/>
              <a:t>Mechanochemistry</a:t>
            </a:r>
          </a:p>
          <a:p>
            <a:pPr lvl="1"/>
            <a:endParaRPr lang="en-US" dirty="0"/>
          </a:p>
          <a:p>
            <a:endParaRPr lang="en-US" b="1" dirty="0"/>
          </a:p>
          <a:p>
            <a:endParaRPr lang="en-US" dirty="0"/>
          </a:p>
        </p:txBody>
      </p:sp>
    </p:spTree>
    <p:extLst>
      <p:ext uri="{BB962C8B-B14F-4D97-AF65-F5344CB8AC3E}">
        <p14:creationId xmlns:p14="http://schemas.microsoft.com/office/powerpoint/2010/main" val="1899306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Solvent-free</a:t>
            </a:r>
          </a:p>
        </p:txBody>
      </p:sp>
      <p:sp>
        <p:nvSpPr>
          <p:cNvPr id="5" name="Rectangle 3">
            <a:extLst>
              <a:ext uri="{FF2B5EF4-FFF2-40B4-BE49-F238E27FC236}">
                <a16:creationId xmlns:a16="http://schemas.microsoft.com/office/drawing/2014/main" id="{8CF8C0F0-3713-E646-B419-00B0F3771F13}"/>
              </a:ext>
            </a:extLst>
          </p:cNvPr>
          <p:cNvSpPr txBox="1">
            <a:spLocks noChangeArrowheads="1"/>
          </p:cNvSpPr>
          <p:nvPr/>
        </p:nvSpPr>
        <p:spPr>
          <a:xfrm>
            <a:off x="838200" y="1641242"/>
            <a:ext cx="10680032" cy="4530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a:t>Has been around for many years</a:t>
            </a:r>
          </a:p>
          <a:p>
            <a:r>
              <a:rPr lang="en-GB" sz="2500" dirty="0"/>
              <a:t>Provides one of the simplest solutions to the problem of solvents</a:t>
            </a:r>
          </a:p>
          <a:p>
            <a:r>
              <a:rPr lang="en-GB" sz="2500" dirty="0"/>
              <a:t>Not many reactions amenable to </a:t>
            </a:r>
            <a:r>
              <a:rPr lang="en-GB" sz="2500" dirty="0" err="1"/>
              <a:t>solventless</a:t>
            </a:r>
            <a:r>
              <a:rPr lang="en-GB" sz="2500" dirty="0"/>
              <a:t> approach, particularly on large scale</a:t>
            </a:r>
          </a:p>
          <a:p>
            <a:r>
              <a:rPr lang="en-GB" sz="2500" dirty="0"/>
              <a:t>Exothermic reactions can be dangerous on large scale – need close collaboration with chemical engineers to overcome such problems</a:t>
            </a:r>
          </a:p>
          <a:p>
            <a:r>
              <a:rPr lang="en-GB" sz="2500" dirty="0"/>
              <a:t>Efficient mixing can be a problem, particularly when have solid reagents or products</a:t>
            </a:r>
          </a:p>
          <a:p>
            <a:r>
              <a:rPr lang="en-GB" sz="2500" dirty="0"/>
              <a:t>Solvents still often required for extraction, separation and purification of products</a:t>
            </a:r>
          </a:p>
          <a:p>
            <a:endParaRPr lang="en-GB" sz="2500" dirty="0"/>
          </a:p>
        </p:txBody>
      </p:sp>
    </p:spTree>
    <p:extLst>
      <p:ext uri="{BB962C8B-B14F-4D97-AF65-F5344CB8AC3E}">
        <p14:creationId xmlns:p14="http://schemas.microsoft.com/office/powerpoint/2010/main" val="316220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829867" y="228600"/>
            <a:ext cx="5536406" cy="1143000"/>
          </a:xfrm>
          <a:noFill/>
          <a:ln/>
        </p:spPr>
        <p:txBody>
          <a:bodyPr vert="horz" lIns="90488" tIns="44450" rIns="90488" bIns="44450" rtlCol="0" anchor="ctr">
            <a:normAutofit/>
          </a:bodyPr>
          <a:lstStyle/>
          <a:p>
            <a:pPr defTabSz="1006475"/>
            <a:r>
              <a:rPr lang="en-US" altLang="x-none" dirty="0">
                <a:latin typeface="+mn-lt"/>
              </a:rPr>
              <a:t>Solvent-free Conditions</a:t>
            </a:r>
          </a:p>
        </p:txBody>
      </p:sp>
      <p:sp>
        <p:nvSpPr>
          <p:cNvPr id="4" name="Content Placeholder 2">
            <a:extLst>
              <a:ext uri="{FF2B5EF4-FFF2-40B4-BE49-F238E27FC236}">
                <a16:creationId xmlns:a16="http://schemas.microsoft.com/office/drawing/2014/main" id="{04993859-726D-5A4C-BC94-006C302A079D}"/>
              </a:ext>
            </a:extLst>
          </p:cNvPr>
          <p:cNvSpPr txBox="1">
            <a:spLocks/>
          </p:cNvSpPr>
          <p:nvPr/>
        </p:nvSpPr>
        <p:spPr>
          <a:xfrm>
            <a:off x="1019335" y="2438589"/>
            <a:ext cx="3980663" cy="2705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5" name="Content Placeholder 2">
            <a:extLst>
              <a:ext uri="{FF2B5EF4-FFF2-40B4-BE49-F238E27FC236}">
                <a16:creationId xmlns:a16="http://schemas.microsoft.com/office/drawing/2014/main" id="{10E899DB-4ABD-D943-9451-59E812029B8C}"/>
              </a:ext>
            </a:extLst>
          </p:cNvPr>
          <p:cNvSpPr txBox="1">
            <a:spLocks/>
          </p:cNvSpPr>
          <p:nvPr/>
        </p:nvSpPr>
        <p:spPr>
          <a:xfrm>
            <a:off x="5370758" y="2438589"/>
            <a:ext cx="5562600" cy="3124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High temperature and/or pressure required </a:t>
            </a:r>
          </a:p>
          <a:p>
            <a:r>
              <a:rPr lang="en-US" sz="2400" dirty="0"/>
              <a:t>Lower purity product obtained</a:t>
            </a:r>
          </a:p>
          <a:p>
            <a:r>
              <a:rPr lang="en-US" sz="2400" dirty="0"/>
              <a:t>“Work-up”: may still require solvents and processing</a:t>
            </a:r>
          </a:p>
          <a:p>
            <a:endParaRPr lang="en-US" sz="2400" dirty="0"/>
          </a:p>
          <a:p>
            <a:pPr marL="0" indent="0">
              <a:buNone/>
            </a:pPr>
            <a:endParaRPr lang="en-US" sz="2400" dirty="0"/>
          </a:p>
        </p:txBody>
      </p:sp>
      <p:cxnSp>
        <p:nvCxnSpPr>
          <p:cNvPr id="6" name="Straight Connector 5">
            <a:extLst>
              <a:ext uri="{FF2B5EF4-FFF2-40B4-BE49-F238E27FC236}">
                <a16:creationId xmlns:a16="http://schemas.microsoft.com/office/drawing/2014/main" id="{CA4FFC7C-7A9D-B64E-BE1E-03B6DE3DBF3E}"/>
              </a:ext>
            </a:extLst>
          </p:cNvPr>
          <p:cNvCxnSpPr/>
          <p:nvPr/>
        </p:nvCxnSpPr>
        <p:spPr>
          <a:xfrm>
            <a:off x="1654163" y="2279636"/>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A70F16-CA2D-6344-A02D-3C3A22839048}"/>
              </a:ext>
            </a:extLst>
          </p:cNvPr>
          <p:cNvCxnSpPr/>
          <p:nvPr/>
        </p:nvCxnSpPr>
        <p:spPr>
          <a:xfrm>
            <a:off x="5029494" y="1778190"/>
            <a:ext cx="0" cy="336549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A1E687-137C-F340-B860-3F1861DECD6F}"/>
              </a:ext>
            </a:extLst>
          </p:cNvPr>
          <p:cNvSpPr txBox="1"/>
          <p:nvPr/>
        </p:nvSpPr>
        <p:spPr>
          <a:xfrm>
            <a:off x="2460861" y="1651227"/>
            <a:ext cx="1669752" cy="461665"/>
          </a:xfrm>
          <a:prstGeom prst="rect">
            <a:avLst/>
          </a:prstGeom>
          <a:noFill/>
        </p:spPr>
        <p:txBody>
          <a:bodyPr wrap="none" rtlCol="0">
            <a:spAutoFit/>
          </a:bodyPr>
          <a:lstStyle/>
          <a:p>
            <a:r>
              <a:rPr lang="en-US" sz="2400" dirty="0"/>
              <a:t>Advantages</a:t>
            </a:r>
          </a:p>
        </p:txBody>
      </p:sp>
      <p:sp>
        <p:nvSpPr>
          <p:cNvPr id="9" name="TextBox 8">
            <a:extLst>
              <a:ext uri="{FF2B5EF4-FFF2-40B4-BE49-F238E27FC236}">
                <a16:creationId xmlns:a16="http://schemas.microsoft.com/office/drawing/2014/main" id="{7CABE010-AD25-6646-AC1B-3C1971F688D4}"/>
              </a:ext>
            </a:extLst>
          </p:cNvPr>
          <p:cNvSpPr txBox="1"/>
          <p:nvPr/>
        </p:nvSpPr>
        <p:spPr>
          <a:xfrm>
            <a:off x="6985681" y="1651227"/>
            <a:ext cx="2028825" cy="461665"/>
          </a:xfrm>
          <a:prstGeom prst="rect">
            <a:avLst/>
          </a:prstGeom>
          <a:noFill/>
        </p:spPr>
        <p:txBody>
          <a:bodyPr wrap="none" rtlCol="0">
            <a:spAutoFit/>
          </a:bodyPr>
          <a:lstStyle/>
          <a:p>
            <a:r>
              <a:rPr lang="en-US" sz="2400" dirty="0"/>
              <a:t>Disadvantages</a:t>
            </a:r>
          </a:p>
        </p:txBody>
      </p:sp>
      <p:sp>
        <p:nvSpPr>
          <p:cNvPr id="10" name="Rectangle 9">
            <a:extLst>
              <a:ext uri="{FF2B5EF4-FFF2-40B4-BE49-F238E27FC236}">
                <a16:creationId xmlns:a16="http://schemas.microsoft.com/office/drawing/2014/main" id="{B9D4BD23-7E59-4544-B799-514AB2244FA3}"/>
              </a:ext>
            </a:extLst>
          </p:cNvPr>
          <p:cNvSpPr/>
          <p:nvPr/>
        </p:nvSpPr>
        <p:spPr>
          <a:xfrm>
            <a:off x="1745931" y="2438589"/>
            <a:ext cx="3345834" cy="1938992"/>
          </a:xfrm>
          <a:prstGeom prst="rect">
            <a:avLst/>
          </a:prstGeom>
        </p:spPr>
        <p:txBody>
          <a:bodyPr wrap="square">
            <a:spAutoFit/>
          </a:bodyPr>
          <a:lstStyle/>
          <a:p>
            <a:pPr marL="457200" indent="-457200">
              <a:buFont typeface="Arial" panose="020B0604020202020204" pitchFamily="34" charset="0"/>
              <a:buChar char="•"/>
            </a:pPr>
            <a:r>
              <a:rPr lang="en-US" sz="2400" dirty="0"/>
              <a:t>Solvent concerns eliminated</a:t>
            </a:r>
          </a:p>
          <a:p>
            <a:pPr marL="457200" indent="-457200">
              <a:buFont typeface="Arial" panose="020B0604020202020204" pitchFamily="34" charset="0"/>
              <a:buChar char="•"/>
            </a:pPr>
            <a:r>
              <a:rPr lang="en-US" sz="2400" dirty="0"/>
              <a:t>Solvent costs eliminated</a:t>
            </a:r>
          </a:p>
          <a:p>
            <a:endParaRPr lang="en-US" sz="2400" dirty="0"/>
          </a:p>
        </p:txBody>
      </p:sp>
    </p:spTree>
    <p:extLst>
      <p:ext uri="{BB962C8B-B14F-4D97-AF65-F5344CB8AC3E}">
        <p14:creationId xmlns:p14="http://schemas.microsoft.com/office/powerpoint/2010/main" val="127504339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Solvent-free reaction</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199" y="1750133"/>
            <a:ext cx="3921087" cy="508326"/>
          </a:xfrm>
        </p:spPr>
        <p:txBody>
          <a:bodyPr>
            <a:normAutofit fontScale="92500"/>
          </a:bodyPr>
          <a:lstStyle/>
          <a:p>
            <a:pPr marL="0" indent="0">
              <a:buNone/>
            </a:pPr>
            <a:r>
              <a:rPr lang="en-US" u="sng" dirty="0"/>
              <a:t>Example: </a:t>
            </a:r>
            <a:r>
              <a:rPr lang="en-US" u="sng" dirty="0" err="1"/>
              <a:t>Solventless</a:t>
            </a:r>
            <a:r>
              <a:rPr lang="en-US" u="sng" dirty="0"/>
              <a:t> Aldol</a:t>
            </a:r>
          </a:p>
        </p:txBody>
      </p:sp>
      <p:sp>
        <p:nvSpPr>
          <p:cNvPr id="4" name="Rectangle 3">
            <a:extLst>
              <a:ext uri="{FF2B5EF4-FFF2-40B4-BE49-F238E27FC236}">
                <a16:creationId xmlns:a16="http://schemas.microsoft.com/office/drawing/2014/main" id="{13B4B1FE-2587-CB44-BAEE-23890856AE54}"/>
              </a:ext>
            </a:extLst>
          </p:cNvPr>
          <p:cNvSpPr/>
          <p:nvPr/>
        </p:nvSpPr>
        <p:spPr>
          <a:xfrm>
            <a:off x="6315485" y="6282765"/>
            <a:ext cx="5568043" cy="400110"/>
          </a:xfrm>
          <a:prstGeom prst="rect">
            <a:avLst/>
          </a:prstGeom>
        </p:spPr>
        <p:txBody>
          <a:bodyPr wrap="square">
            <a:spAutoFit/>
          </a:bodyPr>
          <a:lstStyle/>
          <a:p>
            <a:r>
              <a:rPr lang="en-US" sz="1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“Experiment 1: </a:t>
            </a:r>
            <a:r>
              <a:rPr lang="en-US" sz="10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Solventless</a:t>
            </a:r>
            <a:r>
              <a:rPr lang="en-US" sz="1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Reactions: The Aldol Reaction” in Green Organic Chemistry: Strategies, Tools, and Laboratory Experiments by </a:t>
            </a:r>
            <a:r>
              <a:rPr lang="en-US" sz="10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Doxsee</a:t>
            </a:r>
            <a:r>
              <a:rPr lang="en-US" sz="1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K. M., and Hutchison, J. E., Brooks/Cole, 2004, 115-119</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0FAB72ED-C759-874A-AF7E-1280865A1909}"/>
              </a:ext>
            </a:extLst>
          </p:cNvPr>
          <p:cNvPicPr>
            <a:picLocks noChangeAspect="1"/>
          </p:cNvPicPr>
          <p:nvPr/>
        </p:nvPicPr>
        <p:blipFill>
          <a:blip r:embed="rId3"/>
          <a:stretch>
            <a:fillRect/>
          </a:stretch>
        </p:blipFill>
        <p:spPr>
          <a:xfrm>
            <a:off x="2465614" y="2600758"/>
            <a:ext cx="6711656" cy="1987572"/>
          </a:xfrm>
          <a:prstGeom prst="rect">
            <a:avLst/>
          </a:prstGeom>
        </p:spPr>
      </p:pic>
      <p:sp>
        <p:nvSpPr>
          <p:cNvPr id="5" name="TextBox 4">
            <a:extLst>
              <a:ext uri="{FF2B5EF4-FFF2-40B4-BE49-F238E27FC236}">
                <a16:creationId xmlns:a16="http://schemas.microsoft.com/office/drawing/2014/main" id="{3514D72B-08D4-8A47-AC25-7DF2F4B4C2DE}"/>
              </a:ext>
            </a:extLst>
          </p:cNvPr>
          <p:cNvSpPr txBox="1"/>
          <p:nvPr/>
        </p:nvSpPr>
        <p:spPr>
          <a:xfrm>
            <a:off x="1187985" y="4748095"/>
            <a:ext cx="9816029" cy="646331"/>
          </a:xfrm>
          <a:prstGeom prst="rect">
            <a:avLst/>
          </a:prstGeom>
          <a:noFill/>
        </p:spPr>
        <p:txBody>
          <a:bodyPr wrap="square" rtlCol="0">
            <a:spAutoFit/>
          </a:bodyPr>
          <a:lstStyle/>
          <a:p>
            <a:r>
              <a:rPr lang="en-US" dirty="0"/>
              <a:t>Aldol condensation is a commonly performed reaction for the creation of carbon-carbon bonds. This reaction can be performed </a:t>
            </a:r>
            <a:r>
              <a:rPr lang="en-US" i="1" dirty="0"/>
              <a:t>without</a:t>
            </a:r>
            <a:r>
              <a:rPr lang="en-US" dirty="0"/>
              <a:t> solvent through mechanical grinding (mortar and pestle). </a:t>
            </a:r>
          </a:p>
        </p:txBody>
      </p:sp>
    </p:spTree>
    <p:extLst>
      <p:ext uri="{BB962C8B-B14F-4D97-AF65-F5344CB8AC3E}">
        <p14:creationId xmlns:p14="http://schemas.microsoft.com/office/powerpoint/2010/main" val="4252685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t>Supercritical Fluids</a:t>
            </a:r>
            <a:endParaRPr lang="en-US" baseline="-25000" dirty="0"/>
          </a:p>
          <a:p>
            <a:pPr marL="914400" lvl="1" indent="-457200">
              <a:buFont typeface="+mj-lt"/>
              <a:buAutoNum type="arabicPeriod"/>
            </a:pPr>
            <a:r>
              <a:rPr lang="en-US" dirty="0"/>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solidFill>
                  <a:schemeClr val="accent2"/>
                </a:solidFill>
              </a:rPr>
              <a:t>Solvent-Free processes</a:t>
            </a:r>
          </a:p>
          <a:p>
            <a:pPr lvl="2"/>
            <a:r>
              <a:rPr lang="en-US" dirty="0">
                <a:solidFill>
                  <a:schemeClr val="accent2"/>
                </a:solidFill>
              </a:rPr>
              <a:t>Mechanochemistry</a:t>
            </a:r>
          </a:p>
          <a:p>
            <a:pPr lvl="1"/>
            <a:endParaRPr lang="en-US" dirty="0"/>
          </a:p>
          <a:p>
            <a:endParaRPr lang="en-US" b="1" dirty="0"/>
          </a:p>
          <a:p>
            <a:endParaRPr lang="en-US" dirty="0"/>
          </a:p>
        </p:txBody>
      </p:sp>
    </p:spTree>
    <p:extLst>
      <p:ext uri="{BB962C8B-B14F-4D97-AF65-F5344CB8AC3E}">
        <p14:creationId xmlns:p14="http://schemas.microsoft.com/office/powerpoint/2010/main" val="163907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A89F-A853-C04D-9F6C-9F4CD66BB558}"/>
              </a:ext>
            </a:extLst>
          </p:cNvPr>
          <p:cNvSpPr>
            <a:spLocks noGrp="1"/>
          </p:cNvSpPr>
          <p:nvPr>
            <p:ph type="title"/>
          </p:nvPr>
        </p:nvSpPr>
        <p:spPr/>
        <p:txBody>
          <a:bodyPr>
            <a:normAutofit/>
          </a:bodyPr>
          <a:lstStyle/>
          <a:p>
            <a:r>
              <a:rPr lang="en-US" sz="4000" dirty="0">
                <a:latin typeface="+mn-lt"/>
              </a:rPr>
              <a:t>Global Solvent Market</a:t>
            </a:r>
          </a:p>
        </p:txBody>
      </p:sp>
      <p:sp>
        <p:nvSpPr>
          <p:cNvPr id="3" name="Content Placeholder 2">
            <a:extLst>
              <a:ext uri="{FF2B5EF4-FFF2-40B4-BE49-F238E27FC236}">
                <a16:creationId xmlns:a16="http://schemas.microsoft.com/office/drawing/2014/main" id="{31652A0D-9526-104C-9111-EF3C30B9D73D}"/>
              </a:ext>
            </a:extLst>
          </p:cNvPr>
          <p:cNvSpPr>
            <a:spLocks noGrp="1"/>
          </p:cNvSpPr>
          <p:nvPr>
            <p:ph idx="1"/>
          </p:nvPr>
        </p:nvSpPr>
        <p:spPr>
          <a:xfrm>
            <a:off x="838200" y="1583050"/>
            <a:ext cx="4361953" cy="4466357"/>
          </a:xfrm>
          <a:ln w="38100">
            <a:solidFill>
              <a:schemeClr val="accent4"/>
            </a:solidFill>
          </a:ln>
        </p:spPr>
        <p:txBody>
          <a:bodyPr anchor="ctr">
            <a:noAutofit/>
          </a:bodyPr>
          <a:lstStyle/>
          <a:p>
            <a:r>
              <a:rPr lang="en-US" sz="2400" dirty="0"/>
              <a:t>Global solvents market is significant, with almost 30 million kilo tons consumed in 2016.It projects the mark to be a 31.50 billion dollar sector.</a:t>
            </a:r>
          </a:p>
          <a:p>
            <a:pPr marL="0" indent="0">
              <a:buNone/>
            </a:pPr>
            <a:endParaRPr lang="en-US" sz="1500" dirty="0"/>
          </a:p>
          <a:p>
            <a:r>
              <a:rPr lang="en-US" sz="2400" dirty="0"/>
              <a:t>Increased volume and revenue states that consumption will increase.</a:t>
            </a:r>
          </a:p>
          <a:p>
            <a:pPr marL="0" indent="0">
              <a:buNone/>
            </a:pPr>
            <a:endParaRPr lang="en-US" sz="1500" dirty="0"/>
          </a:p>
          <a:p>
            <a:r>
              <a:rPr lang="en-US" sz="2400" dirty="0"/>
              <a:t>What factors do you think are the main drivers?</a:t>
            </a:r>
          </a:p>
        </p:txBody>
      </p:sp>
      <p:pic>
        <p:nvPicPr>
          <p:cNvPr id="4" name="Picture 3">
            <a:extLst>
              <a:ext uri="{FF2B5EF4-FFF2-40B4-BE49-F238E27FC236}">
                <a16:creationId xmlns:a16="http://schemas.microsoft.com/office/drawing/2014/main" id="{019D25A0-1222-1C49-BCB3-AB775004BD3F}"/>
              </a:ext>
            </a:extLst>
          </p:cNvPr>
          <p:cNvPicPr>
            <a:picLocks noChangeAspect="1"/>
          </p:cNvPicPr>
          <p:nvPr/>
        </p:nvPicPr>
        <p:blipFill>
          <a:blip r:embed="rId3"/>
          <a:stretch>
            <a:fillRect/>
          </a:stretch>
        </p:blipFill>
        <p:spPr>
          <a:xfrm>
            <a:off x="5351228" y="2021955"/>
            <a:ext cx="6649423" cy="3580458"/>
          </a:xfrm>
          <a:prstGeom prst="rect">
            <a:avLst/>
          </a:prstGeom>
        </p:spPr>
      </p:pic>
      <p:sp>
        <p:nvSpPr>
          <p:cNvPr id="5" name="Rectangle 4">
            <a:extLst>
              <a:ext uri="{FF2B5EF4-FFF2-40B4-BE49-F238E27FC236}">
                <a16:creationId xmlns:a16="http://schemas.microsoft.com/office/drawing/2014/main" id="{06453F34-33BB-524C-A780-04CDE8277CA1}"/>
              </a:ext>
            </a:extLst>
          </p:cNvPr>
          <p:cNvSpPr/>
          <p:nvPr/>
        </p:nvSpPr>
        <p:spPr>
          <a:xfrm>
            <a:off x="8116529" y="6497964"/>
            <a:ext cx="4075471" cy="246221"/>
          </a:xfrm>
          <a:prstGeom prst="rect">
            <a:avLst/>
          </a:prstGeom>
        </p:spPr>
        <p:txBody>
          <a:bodyPr wrap="square">
            <a:spAutoFit/>
          </a:bodyPr>
          <a:lstStyle/>
          <a:p>
            <a:r>
              <a:rPr lang="en-US" sz="1000" dirty="0">
                <a:solidFill>
                  <a:schemeClr val="tx1">
                    <a:lumMod val="50000"/>
                    <a:lumOff val="50000"/>
                  </a:schemeClr>
                </a:solidFill>
              </a:rPr>
              <a:t>http://</a:t>
            </a:r>
            <a:r>
              <a:rPr lang="en-US" sz="1000" dirty="0" err="1">
                <a:solidFill>
                  <a:schemeClr val="tx1">
                    <a:lumMod val="50000"/>
                    <a:lumOff val="50000"/>
                  </a:schemeClr>
                </a:solidFill>
              </a:rPr>
              <a:t>www.marketresearchstore.com</a:t>
            </a:r>
            <a:r>
              <a:rPr lang="en-US" sz="1000" dirty="0">
                <a:solidFill>
                  <a:schemeClr val="tx1">
                    <a:lumMod val="50000"/>
                    <a:lumOff val="50000"/>
                  </a:schemeClr>
                </a:solidFill>
              </a:rPr>
              <a:t>/news/global-solvents-market-167</a:t>
            </a:r>
          </a:p>
        </p:txBody>
      </p:sp>
    </p:spTree>
    <p:extLst>
      <p:ext uri="{BB962C8B-B14F-4D97-AF65-F5344CB8AC3E}">
        <p14:creationId xmlns:p14="http://schemas.microsoft.com/office/powerpoint/2010/main" val="3643480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00" y="530780"/>
            <a:ext cx="10151731" cy="646331"/>
          </a:xfrm>
        </p:spPr>
        <p:txBody>
          <a:bodyPr wrap="square">
            <a:spAutoFit/>
          </a:bodyPr>
          <a:lstStyle/>
          <a:p>
            <a:r>
              <a:rPr lang="en-US" sz="4000" dirty="0">
                <a:latin typeface="+mn-lt"/>
              </a:rPr>
              <a:t>Solvent-free Process: Mechanochemistry</a:t>
            </a:r>
          </a:p>
        </p:txBody>
      </p:sp>
      <p:sp>
        <p:nvSpPr>
          <p:cNvPr id="3" name="Content Placeholder 2"/>
          <p:cNvSpPr>
            <a:spLocks noGrp="1"/>
          </p:cNvSpPr>
          <p:nvPr>
            <p:ph idx="1"/>
          </p:nvPr>
        </p:nvSpPr>
        <p:spPr>
          <a:xfrm>
            <a:off x="823901" y="1671758"/>
            <a:ext cx="5960358" cy="4314001"/>
          </a:xfrm>
        </p:spPr>
        <p:txBody>
          <a:bodyPr wrap="square">
            <a:spAutoFit/>
          </a:bodyPr>
          <a:lstStyle/>
          <a:p>
            <a:pPr marL="0" indent="0">
              <a:buNone/>
            </a:pPr>
            <a:r>
              <a:rPr lang="en-US" sz="2400" b="1" dirty="0">
                <a:latin typeface="+mn-lt"/>
              </a:rPr>
              <a:t>Chemistry physically activated</a:t>
            </a:r>
          </a:p>
          <a:p>
            <a:r>
              <a:rPr lang="en-US" sz="2400" dirty="0"/>
              <a:t>Motion </a:t>
            </a:r>
            <a:r>
              <a:rPr lang="en-US" sz="2400" dirty="0">
                <a:cs typeface="Calibri" panose="020F0502020204030204" pitchFamily="34" charset="0"/>
              </a:rPr>
              <a:t>→</a:t>
            </a:r>
            <a:r>
              <a:rPr lang="en-US" sz="2400" dirty="0"/>
              <a:t> Friction </a:t>
            </a:r>
            <a:r>
              <a:rPr lang="en-US" sz="2400" dirty="0">
                <a:cs typeface="Calibri" panose="020F0502020204030204" pitchFamily="34" charset="0"/>
              </a:rPr>
              <a:t>→</a:t>
            </a:r>
            <a:r>
              <a:rPr lang="en-US" sz="2400" dirty="0"/>
              <a:t> Heat </a:t>
            </a:r>
            <a:r>
              <a:rPr lang="en-US" sz="2400" dirty="0">
                <a:cs typeface="Calibri" panose="020F0502020204030204" pitchFamily="34" charset="0"/>
              </a:rPr>
              <a:t>→</a:t>
            </a:r>
            <a:r>
              <a:rPr lang="en-US" sz="2400" dirty="0"/>
              <a:t> Reaction</a:t>
            </a:r>
            <a:endParaRPr lang="en-US" sz="2400" b="1" dirty="0"/>
          </a:p>
          <a:p>
            <a:pPr marL="0" indent="0">
              <a:buNone/>
            </a:pPr>
            <a:r>
              <a:rPr lang="en-US" sz="2400" b="1" dirty="0">
                <a:latin typeface="+mn-lt"/>
              </a:rPr>
              <a:t>Uses High Energy Ball Milling </a:t>
            </a:r>
            <a:endParaRPr lang="en-US" sz="2400" dirty="0">
              <a:latin typeface="+mn-lt"/>
            </a:endParaRPr>
          </a:p>
          <a:p>
            <a:r>
              <a:rPr lang="en-US" sz="2400" dirty="0">
                <a:latin typeface="+mn-lt"/>
              </a:rPr>
              <a:t>Vibrating ball mill crushes particles which results in large surface areas.</a:t>
            </a:r>
          </a:p>
          <a:p>
            <a:r>
              <a:rPr lang="en-US" sz="2400" dirty="0">
                <a:latin typeface="+mn-lt"/>
              </a:rPr>
              <a:t>Mixing of solids allows reaction at surfaces.</a:t>
            </a:r>
          </a:p>
          <a:p>
            <a:r>
              <a:rPr lang="en-US" sz="2400" dirty="0">
                <a:latin typeface="+mn-lt"/>
              </a:rPr>
              <a:t>Thermal equilibrium is broken – “hot spots”, estimated at 10000 K, – Lasting 10</a:t>
            </a:r>
            <a:r>
              <a:rPr lang="en-US" sz="2400" baseline="30000" dirty="0">
                <a:latin typeface="+mn-lt"/>
              </a:rPr>
              <a:t>‐7</a:t>
            </a:r>
            <a:r>
              <a:rPr lang="en-US" sz="2400" dirty="0">
                <a:latin typeface="+mn-lt"/>
              </a:rPr>
              <a:t> seconds.</a:t>
            </a:r>
          </a:p>
          <a:p>
            <a:r>
              <a:rPr lang="en-US" sz="2400" dirty="0">
                <a:latin typeface="+mn-lt"/>
              </a:rPr>
              <a:t>Collisions break crystalline material.</a:t>
            </a:r>
          </a:p>
          <a:p>
            <a:r>
              <a:rPr lang="en-US" sz="2400" dirty="0">
                <a:latin typeface="+mn-lt"/>
              </a:rPr>
              <a:t>High pressures are generated.</a:t>
            </a:r>
            <a:endParaRPr lang="en-US" sz="2400" dirty="0">
              <a:effectLst/>
              <a:latin typeface="+mn-lt"/>
            </a:endParaRPr>
          </a:p>
        </p:txBody>
      </p:sp>
      <p:pic>
        <p:nvPicPr>
          <p:cNvPr id="7" name="Picture 6"/>
          <p:cNvPicPr>
            <a:picLocks noChangeAspect="1"/>
          </p:cNvPicPr>
          <p:nvPr/>
        </p:nvPicPr>
        <p:blipFill>
          <a:blip r:embed="rId3"/>
          <a:stretch>
            <a:fillRect/>
          </a:stretch>
        </p:blipFill>
        <p:spPr>
          <a:xfrm>
            <a:off x="7105791" y="2363349"/>
            <a:ext cx="4798540" cy="2536371"/>
          </a:xfrm>
          <a:prstGeom prst="rect">
            <a:avLst/>
          </a:prstGeom>
        </p:spPr>
      </p:pic>
      <p:sp>
        <p:nvSpPr>
          <p:cNvPr id="8" name="TextBox 7"/>
          <p:cNvSpPr txBox="1"/>
          <p:nvPr/>
        </p:nvSpPr>
        <p:spPr>
          <a:xfrm>
            <a:off x="6213988" y="6328723"/>
            <a:ext cx="6086168" cy="400110"/>
          </a:xfrm>
          <a:prstGeom prst="rect">
            <a:avLst/>
          </a:prstGeom>
          <a:noFill/>
        </p:spPr>
        <p:txBody>
          <a:bodyPr wrap="square" rtlCol="0">
            <a:spAutoFit/>
          </a:bodyPr>
          <a:lstStyle/>
          <a:p>
            <a:r>
              <a:rPr lang="en-US" sz="1000" dirty="0" err="1">
                <a:solidFill>
                  <a:schemeClr val="bg1">
                    <a:lumMod val="50000"/>
                  </a:schemeClr>
                </a:solidFill>
              </a:rPr>
              <a:t>Wilkening</a:t>
            </a:r>
            <a:r>
              <a:rPr lang="en-US" sz="1000" dirty="0">
                <a:solidFill>
                  <a:schemeClr val="bg1">
                    <a:lumMod val="50000"/>
                  </a:schemeClr>
                </a:solidFill>
              </a:rPr>
              <a:t>, M., </a:t>
            </a:r>
            <a:r>
              <a:rPr lang="en-US" sz="1000" dirty="0" err="1">
                <a:solidFill>
                  <a:schemeClr val="bg1">
                    <a:lumMod val="50000"/>
                  </a:schemeClr>
                </a:solidFill>
              </a:rPr>
              <a:t>Düvel</a:t>
            </a:r>
            <a:r>
              <a:rPr lang="en-US" sz="1000" dirty="0">
                <a:solidFill>
                  <a:schemeClr val="bg1">
                    <a:lumMod val="50000"/>
                  </a:schemeClr>
                </a:solidFill>
              </a:rPr>
              <a:t>, A., </a:t>
            </a:r>
            <a:r>
              <a:rPr lang="en-US" sz="1000" dirty="0" err="1">
                <a:solidFill>
                  <a:schemeClr val="bg1">
                    <a:lumMod val="50000"/>
                  </a:schemeClr>
                </a:solidFill>
              </a:rPr>
              <a:t>Preishuber-Pflügl</a:t>
            </a:r>
            <a:r>
              <a:rPr lang="en-US" sz="1000" dirty="0">
                <a:solidFill>
                  <a:schemeClr val="bg1">
                    <a:lumMod val="50000"/>
                  </a:schemeClr>
                </a:solidFill>
              </a:rPr>
              <a:t>, F., et al. (2016). Structure and ion dynamics of </a:t>
            </a:r>
            <a:r>
              <a:rPr lang="en-US" sz="1000" dirty="0" err="1">
                <a:solidFill>
                  <a:schemeClr val="bg1">
                    <a:lumMod val="50000"/>
                  </a:schemeClr>
                </a:solidFill>
              </a:rPr>
              <a:t>mechanosynthesized</a:t>
            </a:r>
            <a:r>
              <a:rPr lang="en-US" sz="1000" dirty="0">
                <a:solidFill>
                  <a:schemeClr val="bg1">
                    <a:lumMod val="50000"/>
                  </a:schemeClr>
                </a:solidFill>
              </a:rPr>
              <a:t> oxides and fluorides. </a:t>
            </a:r>
            <a:r>
              <a:rPr lang="en-US" sz="1000" i="1" dirty="0" err="1">
                <a:solidFill>
                  <a:schemeClr val="bg1">
                    <a:lumMod val="50000"/>
                  </a:schemeClr>
                </a:solidFill>
              </a:rPr>
              <a:t>Zeitschrift</a:t>
            </a:r>
            <a:r>
              <a:rPr lang="en-US" sz="1000" i="1" dirty="0">
                <a:solidFill>
                  <a:schemeClr val="bg1">
                    <a:lumMod val="50000"/>
                  </a:schemeClr>
                </a:solidFill>
              </a:rPr>
              <a:t> </a:t>
            </a:r>
            <a:r>
              <a:rPr lang="en-US" sz="1000" i="1" dirty="0" err="1">
                <a:solidFill>
                  <a:schemeClr val="bg1">
                    <a:lumMod val="50000"/>
                  </a:schemeClr>
                </a:solidFill>
              </a:rPr>
              <a:t>für</a:t>
            </a:r>
            <a:r>
              <a:rPr lang="en-US" sz="1000" i="1" dirty="0">
                <a:solidFill>
                  <a:schemeClr val="bg1">
                    <a:lumMod val="50000"/>
                  </a:schemeClr>
                </a:solidFill>
              </a:rPr>
              <a:t> </a:t>
            </a:r>
            <a:r>
              <a:rPr lang="en-US" sz="1000" i="1" dirty="0" err="1">
                <a:solidFill>
                  <a:schemeClr val="bg1">
                    <a:lumMod val="50000"/>
                  </a:schemeClr>
                </a:solidFill>
              </a:rPr>
              <a:t>Kristallographie</a:t>
            </a:r>
            <a:r>
              <a:rPr lang="en-US" sz="1000" i="1" dirty="0">
                <a:solidFill>
                  <a:schemeClr val="bg1">
                    <a:lumMod val="50000"/>
                  </a:schemeClr>
                </a:solidFill>
              </a:rPr>
              <a:t> - Crystalline Materials</a:t>
            </a:r>
            <a:r>
              <a:rPr lang="en-US" sz="1000" dirty="0">
                <a:solidFill>
                  <a:schemeClr val="bg1">
                    <a:lumMod val="50000"/>
                  </a:schemeClr>
                </a:solidFill>
              </a:rPr>
              <a:t>, 232(1-3), pp. 107-127.</a:t>
            </a:r>
          </a:p>
        </p:txBody>
      </p:sp>
    </p:spTree>
    <p:extLst>
      <p:ext uri="{BB962C8B-B14F-4D97-AF65-F5344CB8AC3E}">
        <p14:creationId xmlns:p14="http://schemas.microsoft.com/office/powerpoint/2010/main" val="4211427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Solvent-free Process: Extruders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10813"/>
            <a:ext cx="6182032" cy="4240524"/>
          </a:xfrm>
        </p:spPr>
        <p:txBody>
          <a:bodyPr/>
          <a:lstStyle/>
          <a:p>
            <a:pPr marL="0" indent="0">
              <a:buNone/>
            </a:pPr>
            <a:r>
              <a:rPr lang="en-US" dirty="0"/>
              <a:t>Extruders are used for:</a:t>
            </a:r>
          </a:p>
          <a:p>
            <a:pPr lvl="1"/>
            <a:r>
              <a:rPr lang="en-US" dirty="0"/>
              <a:t>Mixing</a:t>
            </a:r>
          </a:p>
          <a:p>
            <a:pPr lvl="1"/>
            <a:r>
              <a:rPr lang="en-US" dirty="0"/>
              <a:t>Pumping</a:t>
            </a:r>
          </a:p>
          <a:p>
            <a:pPr lvl="1"/>
            <a:r>
              <a:rPr lang="en-US" dirty="0"/>
              <a:t>Reactions &amp; Polymer modifications</a:t>
            </a:r>
          </a:p>
          <a:p>
            <a:pPr lvl="1"/>
            <a:r>
              <a:rPr lang="en-US" dirty="0"/>
              <a:t>Polymer Blending</a:t>
            </a:r>
          </a:p>
          <a:p>
            <a:pPr marL="0" indent="0">
              <a:buNone/>
            </a:pPr>
            <a:endParaRPr lang="en-US" dirty="0"/>
          </a:p>
          <a:p>
            <a:pPr marL="0" indent="0">
              <a:buNone/>
            </a:pPr>
            <a:r>
              <a:rPr lang="en-US" sz="2600" dirty="0"/>
              <a:t>Similar to the use of ball mills to enhance chemical reactions with high collisions, extruders use mechanical force to promote chemical transformations. </a:t>
            </a:r>
          </a:p>
          <a:p>
            <a:pPr marL="0" indent="0">
              <a:buNone/>
            </a:pPr>
            <a:endParaRPr lang="en-US" dirty="0"/>
          </a:p>
        </p:txBody>
      </p:sp>
      <p:pic>
        <p:nvPicPr>
          <p:cNvPr id="6" name="Picture 5">
            <a:extLst>
              <a:ext uri="{FF2B5EF4-FFF2-40B4-BE49-F238E27FC236}">
                <a16:creationId xmlns:a16="http://schemas.microsoft.com/office/drawing/2014/main" id="{EECD9813-B6C0-5A4C-9FFC-F492E106A249}"/>
              </a:ext>
            </a:extLst>
          </p:cNvPr>
          <p:cNvPicPr>
            <a:picLocks noChangeAspect="1"/>
          </p:cNvPicPr>
          <p:nvPr/>
        </p:nvPicPr>
        <p:blipFill>
          <a:blip r:embed="rId2"/>
          <a:stretch>
            <a:fillRect/>
          </a:stretch>
        </p:blipFill>
        <p:spPr>
          <a:xfrm>
            <a:off x="6096000" y="1897647"/>
            <a:ext cx="6141065" cy="2158607"/>
          </a:xfrm>
          <a:prstGeom prst="rect">
            <a:avLst/>
          </a:prstGeom>
        </p:spPr>
      </p:pic>
      <p:sp>
        <p:nvSpPr>
          <p:cNvPr id="7" name="Rectangle 6">
            <a:extLst>
              <a:ext uri="{FF2B5EF4-FFF2-40B4-BE49-F238E27FC236}">
                <a16:creationId xmlns:a16="http://schemas.microsoft.com/office/drawing/2014/main" id="{0FEA8A09-A1D1-3846-83DF-332998271F07}"/>
              </a:ext>
            </a:extLst>
          </p:cNvPr>
          <p:cNvSpPr/>
          <p:nvPr/>
        </p:nvSpPr>
        <p:spPr>
          <a:xfrm>
            <a:off x="8549744" y="6459482"/>
            <a:ext cx="3469219" cy="246221"/>
          </a:xfrm>
          <a:prstGeom prst="rect">
            <a:avLst/>
          </a:prstGeom>
        </p:spPr>
        <p:txBody>
          <a:bodyPr wrap="non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File:Extruder_section.jpg</a:t>
            </a:r>
            <a:endParaRPr lang="en-US" sz="1000" dirty="0">
              <a:solidFill>
                <a:schemeClr val="bg1">
                  <a:lumMod val="75000"/>
                </a:schemeClr>
              </a:solidFill>
            </a:endParaRPr>
          </a:p>
        </p:txBody>
      </p:sp>
      <p:sp>
        <p:nvSpPr>
          <p:cNvPr id="10" name="Right Arrow 9">
            <a:extLst>
              <a:ext uri="{FF2B5EF4-FFF2-40B4-BE49-F238E27FC236}">
                <a16:creationId xmlns:a16="http://schemas.microsoft.com/office/drawing/2014/main" id="{25C5C151-C6FB-D041-91C8-9D5C269D4338}"/>
              </a:ext>
            </a:extLst>
          </p:cNvPr>
          <p:cNvSpPr/>
          <p:nvPr/>
        </p:nvSpPr>
        <p:spPr>
          <a:xfrm>
            <a:off x="7182465" y="4231987"/>
            <a:ext cx="4336026"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49CD07-FBC4-FE42-A2CA-7D94ADDB2F59}"/>
              </a:ext>
            </a:extLst>
          </p:cNvPr>
          <p:cNvSpPr txBox="1"/>
          <p:nvPr/>
        </p:nvSpPr>
        <p:spPr>
          <a:xfrm>
            <a:off x="8171167" y="4692045"/>
            <a:ext cx="2831690" cy="461665"/>
          </a:xfrm>
          <a:prstGeom prst="rect">
            <a:avLst/>
          </a:prstGeom>
          <a:noFill/>
        </p:spPr>
        <p:txBody>
          <a:bodyPr wrap="square" rtlCol="0">
            <a:spAutoFit/>
          </a:bodyPr>
          <a:lstStyle/>
          <a:p>
            <a:r>
              <a:rPr lang="en-US" sz="2400" b="1" dirty="0"/>
              <a:t>Flow of materials</a:t>
            </a:r>
          </a:p>
        </p:txBody>
      </p:sp>
    </p:spTree>
    <p:extLst>
      <p:ext uri="{BB962C8B-B14F-4D97-AF65-F5344CB8AC3E}">
        <p14:creationId xmlns:p14="http://schemas.microsoft.com/office/powerpoint/2010/main" val="3332849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Solvent-free Process: Extruders</a:t>
            </a:r>
          </a:p>
        </p:txBody>
      </p:sp>
      <p:sp>
        <p:nvSpPr>
          <p:cNvPr id="5" name="Rectangle 4">
            <a:extLst>
              <a:ext uri="{FF2B5EF4-FFF2-40B4-BE49-F238E27FC236}">
                <a16:creationId xmlns:a16="http://schemas.microsoft.com/office/drawing/2014/main" id="{9D05649E-81B8-3E41-98D0-1CE845BAA36D}"/>
              </a:ext>
            </a:extLst>
          </p:cNvPr>
          <p:cNvSpPr/>
          <p:nvPr/>
        </p:nvSpPr>
        <p:spPr>
          <a:xfrm>
            <a:off x="3893574" y="1631932"/>
            <a:ext cx="663678" cy="403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32D75A-23DA-DA40-9B8D-D9B6C3DBF23C}"/>
              </a:ext>
            </a:extLst>
          </p:cNvPr>
          <p:cNvSpPr txBox="1"/>
          <p:nvPr/>
        </p:nvSpPr>
        <p:spPr>
          <a:xfrm>
            <a:off x="838200" y="1631932"/>
            <a:ext cx="1578077" cy="523220"/>
          </a:xfrm>
          <a:prstGeom prst="rect">
            <a:avLst/>
          </a:prstGeom>
          <a:noFill/>
        </p:spPr>
        <p:txBody>
          <a:bodyPr wrap="square" rtlCol="0">
            <a:spAutoFit/>
          </a:bodyPr>
          <a:lstStyle/>
          <a:p>
            <a:r>
              <a:rPr lang="en-US" sz="2800" b="1" u="sng" dirty="0"/>
              <a:t>Example</a:t>
            </a:r>
          </a:p>
        </p:txBody>
      </p:sp>
      <p:pic>
        <p:nvPicPr>
          <p:cNvPr id="4" name="Picture 3">
            <a:extLst>
              <a:ext uri="{FF2B5EF4-FFF2-40B4-BE49-F238E27FC236}">
                <a16:creationId xmlns:a16="http://schemas.microsoft.com/office/drawing/2014/main" id="{801D6031-B110-5C40-BD97-D6B0CCAE9CCD}"/>
              </a:ext>
            </a:extLst>
          </p:cNvPr>
          <p:cNvPicPr>
            <a:picLocks noChangeAspect="1"/>
          </p:cNvPicPr>
          <p:nvPr/>
        </p:nvPicPr>
        <p:blipFill>
          <a:blip r:embed="rId3"/>
          <a:stretch>
            <a:fillRect/>
          </a:stretch>
        </p:blipFill>
        <p:spPr>
          <a:xfrm>
            <a:off x="1337764" y="2387994"/>
            <a:ext cx="8493674" cy="1172936"/>
          </a:xfrm>
          <a:prstGeom prst="rect">
            <a:avLst/>
          </a:prstGeom>
        </p:spPr>
      </p:pic>
      <p:sp>
        <p:nvSpPr>
          <p:cNvPr id="6" name="TextBox 5">
            <a:extLst>
              <a:ext uri="{FF2B5EF4-FFF2-40B4-BE49-F238E27FC236}">
                <a16:creationId xmlns:a16="http://schemas.microsoft.com/office/drawing/2014/main" id="{A8C1BADE-3D34-714E-88F0-C1FF6B4FB0A0}"/>
              </a:ext>
            </a:extLst>
          </p:cNvPr>
          <p:cNvSpPr txBox="1"/>
          <p:nvPr/>
        </p:nvSpPr>
        <p:spPr>
          <a:xfrm>
            <a:off x="3949463" y="3898787"/>
            <a:ext cx="3974465" cy="461665"/>
          </a:xfrm>
          <a:prstGeom prst="rect">
            <a:avLst/>
          </a:prstGeom>
          <a:noFill/>
          <a:ln w="38100">
            <a:solidFill>
              <a:schemeClr val="accent2"/>
            </a:solidFill>
          </a:ln>
        </p:spPr>
        <p:txBody>
          <a:bodyPr wrap="square" rtlCol="0">
            <a:spAutoFit/>
          </a:bodyPr>
          <a:lstStyle/>
          <a:p>
            <a:pPr algn="ctr"/>
            <a:r>
              <a:rPr lang="en-US" sz="2400" b="1" dirty="0"/>
              <a:t>No solvent required</a:t>
            </a:r>
          </a:p>
        </p:txBody>
      </p:sp>
      <p:sp>
        <p:nvSpPr>
          <p:cNvPr id="9" name="TextBox 8">
            <a:extLst>
              <a:ext uri="{FF2B5EF4-FFF2-40B4-BE49-F238E27FC236}">
                <a16:creationId xmlns:a16="http://schemas.microsoft.com/office/drawing/2014/main" id="{33FF7360-9959-1F4D-B64B-DBA03283092E}"/>
              </a:ext>
            </a:extLst>
          </p:cNvPr>
          <p:cNvSpPr txBox="1"/>
          <p:nvPr/>
        </p:nvSpPr>
        <p:spPr>
          <a:xfrm>
            <a:off x="2991520" y="4503638"/>
            <a:ext cx="5890350" cy="461665"/>
          </a:xfrm>
          <a:prstGeom prst="rect">
            <a:avLst/>
          </a:prstGeom>
          <a:noFill/>
          <a:ln w="38100">
            <a:solidFill>
              <a:schemeClr val="accent2"/>
            </a:solidFill>
          </a:ln>
        </p:spPr>
        <p:txBody>
          <a:bodyPr wrap="square" rtlCol="0">
            <a:spAutoFit/>
          </a:bodyPr>
          <a:lstStyle/>
          <a:p>
            <a:pPr algn="ctr"/>
            <a:r>
              <a:rPr lang="en-US" sz="2400" b="1" dirty="0"/>
              <a:t>High efficiency with minimal waste</a:t>
            </a:r>
          </a:p>
        </p:txBody>
      </p:sp>
      <p:sp>
        <p:nvSpPr>
          <p:cNvPr id="10" name="TextBox 9">
            <a:extLst>
              <a:ext uri="{FF2B5EF4-FFF2-40B4-BE49-F238E27FC236}">
                <a16:creationId xmlns:a16="http://schemas.microsoft.com/office/drawing/2014/main" id="{C5F7509A-20C7-E74C-A09F-B1BFB1C8E555}"/>
              </a:ext>
            </a:extLst>
          </p:cNvPr>
          <p:cNvSpPr txBox="1"/>
          <p:nvPr/>
        </p:nvSpPr>
        <p:spPr>
          <a:xfrm>
            <a:off x="2371034" y="5108490"/>
            <a:ext cx="7131322" cy="830997"/>
          </a:xfrm>
          <a:prstGeom prst="rect">
            <a:avLst/>
          </a:prstGeom>
          <a:noFill/>
          <a:ln w="38100">
            <a:solidFill>
              <a:schemeClr val="accent2"/>
            </a:solidFill>
          </a:ln>
        </p:spPr>
        <p:txBody>
          <a:bodyPr wrap="square" rtlCol="0">
            <a:spAutoFit/>
          </a:bodyPr>
          <a:lstStyle/>
          <a:p>
            <a:pPr algn="ctr"/>
            <a:r>
              <a:rPr lang="en-US" sz="2400" b="1" dirty="0"/>
              <a:t>Allows for novel properties not available in traditional processing and homopolymers</a:t>
            </a:r>
          </a:p>
        </p:txBody>
      </p:sp>
      <p:sp>
        <p:nvSpPr>
          <p:cNvPr id="7" name="TextBox 6">
            <a:extLst>
              <a:ext uri="{FF2B5EF4-FFF2-40B4-BE49-F238E27FC236}">
                <a16:creationId xmlns:a16="http://schemas.microsoft.com/office/drawing/2014/main" id="{39B809A1-54FC-814C-8DA6-A6C99D61DA50}"/>
              </a:ext>
            </a:extLst>
          </p:cNvPr>
          <p:cNvSpPr txBox="1"/>
          <p:nvPr/>
        </p:nvSpPr>
        <p:spPr>
          <a:xfrm>
            <a:off x="9917470" y="2203017"/>
            <a:ext cx="1864033" cy="369954"/>
          </a:xfrm>
          <a:prstGeom prst="rect">
            <a:avLst/>
          </a:prstGeom>
          <a:noFill/>
        </p:spPr>
        <p:txBody>
          <a:bodyPr wrap="square" rtlCol="0">
            <a:spAutoFit/>
          </a:bodyPr>
          <a:lstStyle/>
          <a:p>
            <a:r>
              <a:rPr lang="en-US" dirty="0">
                <a:solidFill>
                  <a:srgbClr val="FF0000"/>
                </a:solidFill>
              </a:rPr>
              <a:t>Use of polymer?</a:t>
            </a:r>
          </a:p>
        </p:txBody>
      </p:sp>
      <p:sp>
        <p:nvSpPr>
          <p:cNvPr id="8" name="Rectangle 7">
            <a:extLst>
              <a:ext uri="{FF2B5EF4-FFF2-40B4-BE49-F238E27FC236}">
                <a16:creationId xmlns:a16="http://schemas.microsoft.com/office/drawing/2014/main" id="{F9DBA21C-CA1A-4B42-B308-A4345B130726}"/>
              </a:ext>
            </a:extLst>
          </p:cNvPr>
          <p:cNvSpPr/>
          <p:nvPr/>
        </p:nvSpPr>
        <p:spPr>
          <a:xfrm>
            <a:off x="6783438" y="6512863"/>
            <a:ext cx="6096000" cy="246221"/>
          </a:xfrm>
          <a:prstGeom prst="rect">
            <a:avLst/>
          </a:prstGeom>
        </p:spPr>
        <p:txBody>
          <a:bodyPr>
            <a:spAutoFit/>
          </a:bodyPr>
          <a:lstStyle/>
          <a:p>
            <a:r>
              <a:rPr lang="en-US" sz="1000" dirty="0">
                <a:solidFill>
                  <a:schemeClr val="bg1">
                    <a:lumMod val="75000"/>
                  </a:schemeClr>
                </a:solidFill>
              </a:rPr>
              <a:t>Image redrawn from: </a:t>
            </a:r>
            <a:r>
              <a:rPr lang="en-US" sz="1000" dirty="0" err="1">
                <a:solidFill>
                  <a:schemeClr val="bg1">
                    <a:lumMod val="75000"/>
                  </a:schemeClr>
                </a:solidFill>
              </a:rPr>
              <a:t>Maltlack</a:t>
            </a:r>
            <a:r>
              <a:rPr lang="en-US" sz="1000" dirty="0">
                <a:solidFill>
                  <a:schemeClr val="bg1">
                    <a:lumMod val="75000"/>
                  </a:schemeClr>
                </a:solidFill>
              </a:rPr>
              <a:t>, A. “Introduction to Green Chemistry” CRC Press, 2</a:t>
            </a:r>
            <a:r>
              <a:rPr lang="en-US" sz="1000" baseline="30000" dirty="0">
                <a:solidFill>
                  <a:schemeClr val="bg1">
                    <a:lumMod val="75000"/>
                  </a:schemeClr>
                </a:solidFill>
              </a:rPr>
              <a:t>nd</a:t>
            </a:r>
            <a:r>
              <a:rPr lang="en-US" sz="1000" dirty="0">
                <a:solidFill>
                  <a:schemeClr val="bg1">
                    <a:lumMod val="75000"/>
                  </a:schemeClr>
                </a:solidFill>
              </a:rPr>
              <a:t> Edition, pp. 225</a:t>
            </a:r>
          </a:p>
        </p:txBody>
      </p:sp>
    </p:spTree>
    <p:extLst>
      <p:ext uri="{BB962C8B-B14F-4D97-AF65-F5344CB8AC3E}">
        <p14:creationId xmlns:p14="http://schemas.microsoft.com/office/powerpoint/2010/main" val="2824647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Solvent-free Process: Extruders</a:t>
            </a:r>
          </a:p>
        </p:txBody>
      </p:sp>
      <p:pic>
        <p:nvPicPr>
          <p:cNvPr id="7" name="Picture 6">
            <a:extLst>
              <a:ext uri="{FF2B5EF4-FFF2-40B4-BE49-F238E27FC236}">
                <a16:creationId xmlns:a16="http://schemas.microsoft.com/office/drawing/2014/main" id="{AC477340-53FB-A846-83D2-E24AA606D1D9}"/>
              </a:ext>
            </a:extLst>
          </p:cNvPr>
          <p:cNvPicPr>
            <a:picLocks noChangeAspect="1"/>
          </p:cNvPicPr>
          <p:nvPr/>
        </p:nvPicPr>
        <p:blipFill>
          <a:blip r:embed="rId2"/>
          <a:stretch>
            <a:fillRect/>
          </a:stretch>
        </p:blipFill>
        <p:spPr>
          <a:xfrm>
            <a:off x="2074021" y="2455483"/>
            <a:ext cx="6141065" cy="2158607"/>
          </a:xfrm>
          <a:prstGeom prst="rect">
            <a:avLst/>
          </a:prstGeom>
        </p:spPr>
      </p:pic>
      <p:sp>
        <p:nvSpPr>
          <p:cNvPr id="4" name="Rectangle 3">
            <a:extLst>
              <a:ext uri="{FF2B5EF4-FFF2-40B4-BE49-F238E27FC236}">
                <a16:creationId xmlns:a16="http://schemas.microsoft.com/office/drawing/2014/main" id="{67CD2942-8C87-0E4F-A77A-FECDAC66B0B9}"/>
              </a:ext>
            </a:extLst>
          </p:cNvPr>
          <p:cNvSpPr/>
          <p:nvPr/>
        </p:nvSpPr>
        <p:spPr>
          <a:xfrm>
            <a:off x="5702125" y="4510854"/>
            <a:ext cx="663678" cy="132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5649E-81B8-3E41-98D0-1CE845BAA36D}"/>
              </a:ext>
            </a:extLst>
          </p:cNvPr>
          <p:cNvSpPr/>
          <p:nvPr/>
        </p:nvSpPr>
        <p:spPr>
          <a:xfrm>
            <a:off x="3150654" y="2455483"/>
            <a:ext cx="663678" cy="403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1BACFA-BAD3-4745-A89E-AA6CE6C1F664}"/>
              </a:ext>
            </a:extLst>
          </p:cNvPr>
          <p:cNvSpPr/>
          <p:nvPr/>
        </p:nvSpPr>
        <p:spPr>
          <a:xfrm>
            <a:off x="8549744" y="6459482"/>
            <a:ext cx="3469219" cy="246221"/>
          </a:xfrm>
          <a:prstGeom prst="rect">
            <a:avLst/>
          </a:prstGeom>
        </p:spPr>
        <p:txBody>
          <a:bodyPr wrap="non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File:Extruder_section.jpg</a:t>
            </a:r>
            <a:endParaRPr lang="en-US" sz="1000" dirty="0">
              <a:solidFill>
                <a:schemeClr val="bg1">
                  <a:lumMod val="75000"/>
                </a:schemeClr>
              </a:solidFill>
            </a:endParaRPr>
          </a:p>
        </p:txBody>
      </p:sp>
      <p:sp>
        <p:nvSpPr>
          <p:cNvPr id="9" name="Right Arrow 8">
            <a:extLst>
              <a:ext uri="{FF2B5EF4-FFF2-40B4-BE49-F238E27FC236}">
                <a16:creationId xmlns:a16="http://schemas.microsoft.com/office/drawing/2014/main" id="{A0FCB0FD-4EBA-9649-BF53-F28BB8A79C14}"/>
              </a:ext>
            </a:extLst>
          </p:cNvPr>
          <p:cNvSpPr/>
          <p:nvPr/>
        </p:nvSpPr>
        <p:spPr>
          <a:xfrm>
            <a:off x="3150654" y="4828043"/>
            <a:ext cx="4336026"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E26267-82B9-E84C-BF60-CE112B3F6D64}"/>
              </a:ext>
            </a:extLst>
          </p:cNvPr>
          <p:cNvSpPr txBox="1"/>
          <p:nvPr/>
        </p:nvSpPr>
        <p:spPr>
          <a:xfrm>
            <a:off x="4168293" y="5224319"/>
            <a:ext cx="2831690" cy="461665"/>
          </a:xfrm>
          <a:prstGeom prst="rect">
            <a:avLst/>
          </a:prstGeom>
          <a:noFill/>
        </p:spPr>
        <p:txBody>
          <a:bodyPr wrap="square" rtlCol="0">
            <a:spAutoFit/>
          </a:bodyPr>
          <a:lstStyle/>
          <a:p>
            <a:r>
              <a:rPr lang="en-US" sz="2400" b="1" dirty="0"/>
              <a:t>Flow of materials</a:t>
            </a:r>
          </a:p>
        </p:txBody>
      </p:sp>
      <p:pic>
        <p:nvPicPr>
          <p:cNvPr id="3" name="Picture 2">
            <a:extLst>
              <a:ext uri="{FF2B5EF4-FFF2-40B4-BE49-F238E27FC236}">
                <a16:creationId xmlns:a16="http://schemas.microsoft.com/office/drawing/2014/main" id="{3FA81CA6-464A-5548-8680-EEC17445B415}"/>
              </a:ext>
            </a:extLst>
          </p:cNvPr>
          <p:cNvPicPr>
            <a:picLocks noChangeAspect="1"/>
          </p:cNvPicPr>
          <p:nvPr/>
        </p:nvPicPr>
        <p:blipFill>
          <a:blip r:embed="rId3"/>
          <a:stretch>
            <a:fillRect/>
          </a:stretch>
        </p:blipFill>
        <p:spPr>
          <a:xfrm>
            <a:off x="1838559" y="1681898"/>
            <a:ext cx="3287868" cy="947168"/>
          </a:xfrm>
          <a:prstGeom prst="rect">
            <a:avLst/>
          </a:prstGeom>
        </p:spPr>
      </p:pic>
      <p:pic>
        <p:nvPicPr>
          <p:cNvPr id="11" name="Picture 10">
            <a:extLst>
              <a:ext uri="{FF2B5EF4-FFF2-40B4-BE49-F238E27FC236}">
                <a16:creationId xmlns:a16="http://schemas.microsoft.com/office/drawing/2014/main" id="{B9F95009-82E7-0440-9704-79A8DA3611C5}"/>
              </a:ext>
            </a:extLst>
          </p:cNvPr>
          <p:cNvPicPr>
            <a:picLocks noChangeAspect="1"/>
          </p:cNvPicPr>
          <p:nvPr/>
        </p:nvPicPr>
        <p:blipFill>
          <a:blip r:embed="rId4"/>
          <a:stretch>
            <a:fillRect/>
          </a:stretch>
        </p:blipFill>
        <p:spPr>
          <a:xfrm>
            <a:off x="8187228" y="3582508"/>
            <a:ext cx="2423652" cy="994612"/>
          </a:xfrm>
          <a:prstGeom prst="rect">
            <a:avLst/>
          </a:prstGeom>
        </p:spPr>
      </p:pic>
    </p:spTree>
    <p:extLst>
      <p:ext uri="{BB962C8B-B14F-4D97-AF65-F5344CB8AC3E}">
        <p14:creationId xmlns:p14="http://schemas.microsoft.com/office/powerpoint/2010/main" val="327051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Tiered approach to harmful solvent use</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21402" y="1964113"/>
            <a:ext cx="8956777" cy="3603274"/>
          </a:xfrm>
        </p:spPr>
        <p:txBody>
          <a:bodyPr>
            <a:normAutofit/>
          </a:bodyPr>
          <a:lstStyle/>
          <a:p>
            <a:r>
              <a:rPr lang="en-US" sz="2400" dirty="0"/>
              <a:t>Technology at plant’s or VOC source to destroy or recover solvents</a:t>
            </a:r>
          </a:p>
          <a:p>
            <a:r>
              <a:rPr lang="en-US" sz="2400" dirty="0"/>
              <a:t>A closed loop system to ensure all solvents are not lost during operations.</a:t>
            </a:r>
          </a:p>
          <a:p>
            <a:r>
              <a:rPr lang="en-US" sz="2400" dirty="0"/>
              <a:t>Substitute to a less harmful solvent</a:t>
            </a:r>
          </a:p>
          <a:p>
            <a:r>
              <a:rPr lang="en-US" sz="2400" dirty="0"/>
              <a:t>Use supercritical CO</a:t>
            </a:r>
            <a:r>
              <a:rPr lang="en-US" sz="2400" baseline="-25000" dirty="0"/>
              <a:t>2</a:t>
            </a:r>
            <a:endParaRPr lang="en-US" sz="2400" dirty="0"/>
          </a:p>
          <a:p>
            <a:r>
              <a:rPr lang="en-US" sz="2400" dirty="0"/>
              <a:t>Use water and water-based chemistry</a:t>
            </a:r>
          </a:p>
          <a:p>
            <a:r>
              <a:rPr lang="en-US" sz="2400" dirty="0"/>
              <a:t>Use no solvent: can the product be made just as well without the solvent?</a:t>
            </a:r>
          </a:p>
        </p:txBody>
      </p:sp>
      <p:cxnSp>
        <p:nvCxnSpPr>
          <p:cNvPr id="5" name="Straight Arrow Connector 4">
            <a:extLst>
              <a:ext uri="{FF2B5EF4-FFF2-40B4-BE49-F238E27FC236}">
                <a16:creationId xmlns:a16="http://schemas.microsoft.com/office/drawing/2014/main" id="{558ED9AC-BF5A-0D49-BF5F-A9CF470BCDBC}"/>
              </a:ext>
            </a:extLst>
          </p:cNvPr>
          <p:cNvCxnSpPr>
            <a:cxnSpLocks/>
          </p:cNvCxnSpPr>
          <p:nvPr/>
        </p:nvCxnSpPr>
        <p:spPr>
          <a:xfrm>
            <a:off x="10100187" y="1676392"/>
            <a:ext cx="0" cy="41787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BBE8B0C-287B-B94C-90DC-EFDF9D6E21DF}"/>
              </a:ext>
            </a:extLst>
          </p:cNvPr>
          <p:cNvSpPr txBox="1"/>
          <p:nvPr/>
        </p:nvSpPr>
        <p:spPr>
          <a:xfrm>
            <a:off x="10318957" y="1676392"/>
            <a:ext cx="1374094" cy="400110"/>
          </a:xfrm>
          <a:prstGeom prst="rect">
            <a:avLst/>
          </a:prstGeom>
          <a:solidFill>
            <a:schemeClr val="accent4">
              <a:lumMod val="20000"/>
              <a:lumOff val="80000"/>
            </a:schemeClr>
          </a:solidFill>
          <a:ln w="28575">
            <a:solidFill>
              <a:schemeClr val="tx1"/>
            </a:solidFill>
          </a:ln>
        </p:spPr>
        <p:txBody>
          <a:bodyPr wrap="none" rtlCol="0">
            <a:spAutoFit/>
          </a:bodyPr>
          <a:lstStyle/>
          <a:p>
            <a:r>
              <a:rPr lang="en-US" sz="2000" b="1" dirty="0"/>
              <a:t>Worst Case</a:t>
            </a:r>
          </a:p>
        </p:txBody>
      </p:sp>
      <p:sp>
        <p:nvSpPr>
          <p:cNvPr id="7" name="TextBox 6">
            <a:extLst>
              <a:ext uri="{FF2B5EF4-FFF2-40B4-BE49-F238E27FC236}">
                <a16:creationId xmlns:a16="http://schemas.microsoft.com/office/drawing/2014/main" id="{98BD8D56-2054-E049-A347-92FABB7D193F}"/>
              </a:ext>
            </a:extLst>
          </p:cNvPr>
          <p:cNvSpPr txBox="1"/>
          <p:nvPr/>
        </p:nvSpPr>
        <p:spPr>
          <a:xfrm>
            <a:off x="10406160" y="5454998"/>
            <a:ext cx="1199687" cy="400110"/>
          </a:xfrm>
          <a:prstGeom prst="rect">
            <a:avLst/>
          </a:prstGeom>
          <a:solidFill>
            <a:schemeClr val="accent4"/>
          </a:solidFill>
          <a:ln w="28575">
            <a:solidFill>
              <a:schemeClr val="tx1"/>
            </a:solidFill>
          </a:ln>
        </p:spPr>
        <p:txBody>
          <a:bodyPr wrap="none" rtlCol="0">
            <a:spAutoFit/>
          </a:bodyPr>
          <a:lstStyle/>
          <a:p>
            <a:r>
              <a:rPr lang="en-US" sz="2000" b="1" dirty="0"/>
              <a:t>Best Case</a:t>
            </a:r>
          </a:p>
        </p:txBody>
      </p:sp>
    </p:spTree>
    <p:extLst>
      <p:ext uri="{BB962C8B-B14F-4D97-AF65-F5344CB8AC3E}">
        <p14:creationId xmlns:p14="http://schemas.microsoft.com/office/powerpoint/2010/main" val="2663109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677560"/>
            <a:ext cx="10515600" cy="4201206"/>
          </a:xfrm>
        </p:spPr>
        <p:txBody>
          <a:bodyPr/>
          <a:lstStyle/>
          <a:p>
            <a:r>
              <a:rPr lang="en-US" sz="2400" dirty="0"/>
              <a:t>There are several ways in which organic solvents may be replaced or eliminated, and a good argument can often be made by implementing Green Chemistry practices.</a:t>
            </a:r>
          </a:p>
          <a:p>
            <a:pPr marL="0" indent="0">
              <a:buNone/>
            </a:pPr>
            <a:endParaRPr lang="en-US" sz="2400" dirty="0"/>
          </a:p>
          <a:p>
            <a:r>
              <a:rPr lang="en-US" sz="2400" dirty="0"/>
              <a:t>It’s important to remember that changing solvents may require additional energy (e.g. stronger heating) and traditional organic solvents may still be needed for work-up &amp; purification steps. Not to forget analytical determinations.</a:t>
            </a:r>
          </a:p>
          <a:p>
            <a:pPr marL="0" indent="0">
              <a:buNone/>
            </a:pPr>
            <a:endParaRPr lang="en-US" sz="2400" dirty="0"/>
          </a:p>
          <a:p>
            <a:r>
              <a:rPr lang="en-US" sz="2400" dirty="0"/>
              <a:t>The choice of replacing or eliminating a solvent depends upon the reaction, upon the catalyst(s) and upon the method of product separation.</a:t>
            </a:r>
          </a:p>
          <a:p>
            <a:endParaRPr lang="en-US" dirty="0"/>
          </a:p>
        </p:txBody>
      </p:sp>
    </p:spTree>
    <p:extLst>
      <p:ext uri="{BB962C8B-B14F-4D97-AF65-F5344CB8AC3E}">
        <p14:creationId xmlns:p14="http://schemas.microsoft.com/office/powerpoint/2010/main" val="15153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Lets’ Recap</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2212258"/>
            <a:ext cx="10515600" cy="3739080"/>
          </a:xfrm>
        </p:spPr>
        <p:txBody>
          <a:bodyPr>
            <a:normAutofit/>
          </a:bodyPr>
          <a:lstStyle/>
          <a:p>
            <a:r>
              <a:rPr lang="en-US" sz="2400" dirty="0"/>
              <a:t>Places reagents into a common phase where they can react</a:t>
            </a:r>
          </a:p>
          <a:p>
            <a:r>
              <a:rPr lang="en-US" sz="2400" dirty="0"/>
              <a:t>Dissolve solids so that they can be pumped from one location to another</a:t>
            </a:r>
          </a:p>
          <a:p>
            <a:r>
              <a:rPr lang="en-US" sz="2400" dirty="0"/>
              <a:t>Lower viscosity and easier mixing</a:t>
            </a:r>
          </a:p>
          <a:p>
            <a:r>
              <a:rPr lang="en-US" sz="2400" dirty="0"/>
              <a:t>Regulate temperatures of reactions</a:t>
            </a:r>
          </a:p>
          <a:p>
            <a:r>
              <a:rPr lang="en-US" sz="2400" dirty="0"/>
              <a:t>Allow recovery of solids by filtration</a:t>
            </a:r>
          </a:p>
          <a:p>
            <a:r>
              <a:rPr lang="en-US" sz="2400" dirty="0"/>
              <a:t>Extract compounds from mixtures</a:t>
            </a:r>
          </a:p>
          <a:p>
            <a:r>
              <a:rPr lang="en-US" sz="2400" dirty="0"/>
              <a:t>Recrystallization</a:t>
            </a:r>
          </a:p>
          <a:p>
            <a:r>
              <a:rPr lang="en-US" sz="2400" dirty="0"/>
              <a:t>Cleaning</a:t>
            </a:r>
          </a:p>
        </p:txBody>
      </p:sp>
      <p:sp>
        <p:nvSpPr>
          <p:cNvPr id="4" name="TextBox 3">
            <a:extLst>
              <a:ext uri="{FF2B5EF4-FFF2-40B4-BE49-F238E27FC236}">
                <a16:creationId xmlns:a16="http://schemas.microsoft.com/office/drawing/2014/main" id="{4AFEE463-7D50-2E44-98D0-141FB0B32712}"/>
              </a:ext>
            </a:extLst>
          </p:cNvPr>
          <p:cNvSpPr txBox="1"/>
          <p:nvPr/>
        </p:nvSpPr>
        <p:spPr>
          <a:xfrm>
            <a:off x="838200" y="1594863"/>
            <a:ext cx="4188542" cy="523220"/>
          </a:xfrm>
          <a:prstGeom prst="rect">
            <a:avLst/>
          </a:prstGeom>
          <a:noFill/>
        </p:spPr>
        <p:txBody>
          <a:bodyPr wrap="square" rtlCol="0">
            <a:spAutoFit/>
          </a:bodyPr>
          <a:lstStyle/>
          <a:p>
            <a:r>
              <a:rPr lang="en-US" sz="2800" b="1" u="sng" dirty="0"/>
              <a:t>Advantages of Solvents:</a:t>
            </a:r>
          </a:p>
        </p:txBody>
      </p:sp>
    </p:spTree>
    <p:extLst>
      <p:ext uri="{BB962C8B-B14F-4D97-AF65-F5344CB8AC3E}">
        <p14:creationId xmlns:p14="http://schemas.microsoft.com/office/powerpoint/2010/main" val="60055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Let’s Recap</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2191705"/>
            <a:ext cx="10515600" cy="4314266"/>
          </a:xfrm>
        </p:spPr>
        <p:txBody>
          <a:bodyPr>
            <a:normAutofit/>
          </a:bodyPr>
          <a:lstStyle/>
          <a:p>
            <a:r>
              <a:rPr lang="en-US" sz="2400" dirty="0"/>
              <a:t>When released into the air, nitrogen oxides react with escaped VOC’s to form ground-level ozone and smog</a:t>
            </a:r>
          </a:p>
          <a:p>
            <a:r>
              <a:rPr lang="en-US" sz="2400" dirty="0"/>
              <a:t>Destruction of the upper atmosphere</a:t>
            </a:r>
          </a:p>
          <a:p>
            <a:r>
              <a:rPr lang="en-US" sz="2400" dirty="0"/>
              <a:t>Toxicity and health risks to workers</a:t>
            </a:r>
          </a:p>
          <a:p>
            <a:pPr lvl="1"/>
            <a:r>
              <a:rPr lang="en-US" dirty="0"/>
              <a:t>Chlorinated and other solvents</a:t>
            </a:r>
          </a:p>
          <a:p>
            <a:pPr lvl="1"/>
            <a:r>
              <a:rPr lang="en-US" dirty="0"/>
              <a:t>Miscarriages</a:t>
            </a:r>
          </a:p>
          <a:p>
            <a:pPr lvl="1"/>
            <a:r>
              <a:rPr lang="en-US" dirty="0"/>
              <a:t>Birth defects</a:t>
            </a:r>
          </a:p>
          <a:p>
            <a:r>
              <a:rPr lang="en-US" sz="2400" dirty="0"/>
              <a:t>Risk of fires and explosions if VOC not controlled properly</a:t>
            </a:r>
          </a:p>
          <a:p>
            <a:r>
              <a:rPr lang="en-US" sz="2400" dirty="0"/>
              <a:t>Monetary Cost</a:t>
            </a:r>
          </a:p>
        </p:txBody>
      </p:sp>
      <p:sp>
        <p:nvSpPr>
          <p:cNvPr id="4" name="TextBox 3">
            <a:extLst>
              <a:ext uri="{FF2B5EF4-FFF2-40B4-BE49-F238E27FC236}">
                <a16:creationId xmlns:a16="http://schemas.microsoft.com/office/drawing/2014/main" id="{07C9A163-9E7F-2842-94F9-A804BE2D5375}"/>
              </a:ext>
            </a:extLst>
          </p:cNvPr>
          <p:cNvSpPr txBox="1"/>
          <p:nvPr/>
        </p:nvSpPr>
        <p:spPr>
          <a:xfrm>
            <a:off x="838200" y="1594863"/>
            <a:ext cx="4188542" cy="523220"/>
          </a:xfrm>
          <a:prstGeom prst="rect">
            <a:avLst/>
          </a:prstGeom>
          <a:noFill/>
        </p:spPr>
        <p:txBody>
          <a:bodyPr wrap="square" rtlCol="0">
            <a:spAutoFit/>
          </a:bodyPr>
          <a:lstStyle/>
          <a:p>
            <a:r>
              <a:rPr lang="en-US" sz="2800" u="sng" dirty="0"/>
              <a:t>Disadvantages of Solvents:</a:t>
            </a:r>
          </a:p>
        </p:txBody>
      </p:sp>
    </p:spTree>
    <p:extLst>
      <p:ext uri="{BB962C8B-B14F-4D97-AF65-F5344CB8AC3E}">
        <p14:creationId xmlns:p14="http://schemas.microsoft.com/office/powerpoint/2010/main" val="170666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Chemistry without organic solvents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2220716"/>
            <a:ext cx="10515600" cy="3178002"/>
          </a:xfrm>
        </p:spPr>
        <p:txBody>
          <a:bodyPr>
            <a:normAutofit/>
          </a:bodyPr>
          <a:lstStyle/>
          <a:p>
            <a:pPr marL="514350" indent="-514350">
              <a:buFont typeface="+mj-lt"/>
              <a:buAutoNum type="arabicPeriod"/>
            </a:pPr>
            <a:r>
              <a:rPr lang="en-US" dirty="0"/>
              <a:t>Supercritical Fluids</a:t>
            </a:r>
            <a:endParaRPr lang="en-US" baseline="-25000" dirty="0"/>
          </a:p>
          <a:p>
            <a:pPr marL="514350" indent="-514350">
              <a:buFont typeface="+mj-lt"/>
              <a:buAutoNum type="arabicPeriod"/>
            </a:pPr>
            <a:r>
              <a:rPr lang="en-US" dirty="0"/>
              <a:t>Ionic Liquids</a:t>
            </a:r>
          </a:p>
          <a:p>
            <a:pPr marL="514350" indent="-514350">
              <a:buFont typeface="+mj-lt"/>
              <a:buAutoNum type="arabicPeriod"/>
            </a:pPr>
            <a:r>
              <a:rPr lang="en-US" dirty="0"/>
              <a:t>Aqueous Chemistry</a:t>
            </a:r>
          </a:p>
          <a:p>
            <a:pPr marL="514350" indent="-514350">
              <a:buFont typeface="+mj-lt"/>
              <a:buAutoNum type="arabicPeriod"/>
            </a:pPr>
            <a:r>
              <a:rPr lang="en-US" dirty="0"/>
              <a:t>Solvent-Free processes</a:t>
            </a:r>
          </a:p>
          <a:p>
            <a:pPr marL="514350" indent="-514350">
              <a:buFont typeface="+mj-lt"/>
              <a:buAutoNum type="arabicPeriod"/>
            </a:pPr>
            <a:r>
              <a:rPr lang="en-US" dirty="0"/>
              <a:t>Mechanochemical Conditions</a:t>
            </a:r>
          </a:p>
          <a:p>
            <a:pPr marL="514350" indent="-514350">
              <a:buFont typeface="+mj-lt"/>
              <a:buAutoNum type="arabicPeriod"/>
            </a:pPr>
            <a:endParaRPr lang="en-US" dirty="0"/>
          </a:p>
        </p:txBody>
      </p:sp>
      <p:sp>
        <p:nvSpPr>
          <p:cNvPr id="5" name="TextBox 4">
            <a:extLst>
              <a:ext uri="{FF2B5EF4-FFF2-40B4-BE49-F238E27FC236}">
                <a16:creationId xmlns:a16="http://schemas.microsoft.com/office/drawing/2014/main" id="{678CA538-9D3A-9F40-B4B7-0F8BC354113A}"/>
              </a:ext>
            </a:extLst>
          </p:cNvPr>
          <p:cNvSpPr txBox="1"/>
          <p:nvPr/>
        </p:nvSpPr>
        <p:spPr>
          <a:xfrm>
            <a:off x="838200" y="1684969"/>
            <a:ext cx="7164888" cy="523220"/>
          </a:xfrm>
          <a:prstGeom prst="rect">
            <a:avLst/>
          </a:prstGeom>
          <a:noFill/>
        </p:spPr>
        <p:txBody>
          <a:bodyPr wrap="square" rtlCol="0">
            <a:spAutoFit/>
          </a:bodyPr>
          <a:lstStyle/>
          <a:p>
            <a:r>
              <a:rPr lang="en-US" sz="2800" u="sng" dirty="0"/>
              <a:t>Main alternatives to organic solvents:</a:t>
            </a:r>
          </a:p>
        </p:txBody>
      </p:sp>
      <p:pic>
        <p:nvPicPr>
          <p:cNvPr id="6" name="Picture 5">
            <a:extLst>
              <a:ext uri="{FF2B5EF4-FFF2-40B4-BE49-F238E27FC236}">
                <a16:creationId xmlns:a16="http://schemas.microsoft.com/office/drawing/2014/main" id="{83C2D755-91A9-1D40-A6FB-072FB6C7E611}"/>
              </a:ext>
            </a:extLst>
          </p:cNvPr>
          <p:cNvPicPr>
            <a:picLocks noChangeAspect="1"/>
          </p:cNvPicPr>
          <p:nvPr/>
        </p:nvPicPr>
        <p:blipFill>
          <a:blip r:embed="rId3"/>
          <a:stretch>
            <a:fillRect/>
          </a:stretch>
        </p:blipFill>
        <p:spPr>
          <a:xfrm>
            <a:off x="7467600" y="2208189"/>
            <a:ext cx="3886200" cy="2578100"/>
          </a:xfrm>
          <a:prstGeom prst="rect">
            <a:avLst/>
          </a:prstGeom>
          <a:ln w="50800">
            <a:solidFill>
              <a:srgbClr val="002060"/>
            </a:solidFill>
          </a:ln>
        </p:spPr>
      </p:pic>
      <p:sp>
        <p:nvSpPr>
          <p:cNvPr id="7" name="Rectangle 6">
            <a:extLst>
              <a:ext uri="{FF2B5EF4-FFF2-40B4-BE49-F238E27FC236}">
                <a16:creationId xmlns:a16="http://schemas.microsoft.com/office/drawing/2014/main" id="{FF5B8C1C-425F-B04C-A374-3CAF037FEE4C}"/>
              </a:ext>
            </a:extLst>
          </p:cNvPr>
          <p:cNvSpPr/>
          <p:nvPr/>
        </p:nvSpPr>
        <p:spPr>
          <a:xfrm>
            <a:off x="9410700" y="6488979"/>
            <a:ext cx="2752677" cy="246221"/>
          </a:xfrm>
          <a:prstGeom prst="rect">
            <a:avLst/>
          </a:prstGeom>
        </p:spPr>
        <p:txBody>
          <a:bodyPr wrap="none">
            <a:spAutoFit/>
          </a:bodyPr>
          <a:lstStyle/>
          <a:p>
            <a:r>
              <a:rPr lang="en-US" sz="1000" dirty="0">
                <a:solidFill>
                  <a:schemeClr val="bg1">
                    <a:lumMod val="65000"/>
                  </a:schemeClr>
                </a:solidFill>
              </a:rPr>
              <a:t>https://</a:t>
            </a:r>
            <a:r>
              <a:rPr lang="en-US" sz="1000" dirty="0" err="1">
                <a:solidFill>
                  <a:schemeClr val="bg1">
                    <a:lumMod val="65000"/>
                  </a:schemeClr>
                </a:solidFill>
              </a:rPr>
              <a:t>www.freeimages.com</a:t>
            </a:r>
            <a:r>
              <a:rPr lang="en-US" sz="1000" dirty="0">
                <a:solidFill>
                  <a:schemeClr val="bg1">
                    <a:lumMod val="65000"/>
                  </a:schemeClr>
                </a:solidFill>
              </a:rPr>
              <a:t>/search/green-tube</a:t>
            </a:r>
          </a:p>
        </p:txBody>
      </p:sp>
    </p:spTree>
    <p:extLst>
      <p:ext uri="{BB962C8B-B14F-4D97-AF65-F5344CB8AC3E}">
        <p14:creationId xmlns:p14="http://schemas.microsoft.com/office/powerpoint/2010/main" val="4154172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D511-7FF6-634A-BC13-ACC7099BDB97}"/>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51D78B79-1375-3145-BDED-AD388864AE9C}"/>
              </a:ext>
            </a:extLst>
          </p:cNvPr>
          <p:cNvSpPr>
            <a:spLocks noGrp="1"/>
          </p:cNvSpPr>
          <p:nvPr>
            <p:ph idx="1"/>
          </p:nvPr>
        </p:nvSpPr>
        <p:spPr/>
        <p:txBody>
          <a:bodyPr/>
          <a:lstStyle/>
          <a:p>
            <a:r>
              <a:rPr lang="en-US" dirty="0"/>
              <a:t>Global Solvent Market</a:t>
            </a:r>
          </a:p>
          <a:p>
            <a:r>
              <a:rPr lang="en-US" dirty="0"/>
              <a:t>Chemistry without organic solvents</a:t>
            </a:r>
          </a:p>
          <a:p>
            <a:pPr marL="914400" lvl="1" indent="-457200">
              <a:buFont typeface="+mj-lt"/>
              <a:buAutoNum type="arabicPeriod"/>
            </a:pPr>
            <a:r>
              <a:rPr lang="en-US" dirty="0">
                <a:solidFill>
                  <a:schemeClr val="accent2"/>
                </a:solidFill>
              </a:rPr>
              <a:t>Supercritical Fluids</a:t>
            </a:r>
            <a:endParaRPr lang="en-US" baseline="-25000" dirty="0">
              <a:solidFill>
                <a:schemeClr val="accent2"/>
              </a:solidFill>
            </a:endParaRPr>
          </a:p>
          <a:p>
            <a:pPr marL="914400" lvl="1" indent="-457200">
              <a:buFont typeface="+mj-lt"/>
              <a:buAutoNum type="arabicPeriod"/>
            </a:pPr>
            <a:r>
              <a:rPr lang="en-US" dirty="0"/>
              <a:t>Ionic Liquids</a:t>
            </a:r>
          </a:p>
          <a:p>
            <a:pPr marL="914400" lvl="1" indent="-457200">
              <a:buFont typeface="+mj-lt"/>
              <a:buAutoNum type="arabicPeriod"/>
            </a:pPr>
            <a:r>
              <a:rPr lang="en-US" dirty="0"/>
              <a:t>Aqueous Chemistry</a:t>
            </a:r>
          </a:p>
          <a:p>
            <a:pPr marL="914400" lvl="1" indent="-457200">
              <a:buFont typeface="+mj-lt"/>
              <a:buAutoNum type="arabicPeriod"/>
            </a:pPr>
            <a:r>
              <a:rPr lang="en-US" dirty="0"/>
              <a:t>Solvent-Free processes</a:t>
            </a:r>
          </a:p>
          <a:p>
            <a:pPr lvl="2"/>
            <a:r>
              <a:rPr lang="en-US" dirty="0"/>
              <a:t>Mechanochemistry</a:t>
            </a:r>
          </a:p>
          <a:p>
            <a:endParaRPr lang="en-US" b="1" dirty="0"/>
          </a:p>
          <a:p>
            <a:endParaRPr lang="en-US" dirty="0"/>
          </a:p>
        </p:txBody>
      </p:sp>
    </p:spTree>
    <p:extLst>
      <p:ext uri="{BB962C8B-B14F-4D97-AF65-F5344CB8AC3E}">
        <p14:creationId xmlns:p14="http://schemas.microsoft.com/office/powerpoint/2010/main" val="204546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Supercritical Fluids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6735555" y="4257357"/>
            <a:ext cx="3950999" cy="1745237"/>
          </a:xfrm>
          <a:noFill/>
          <a:ln w="38100">
            <a:solidFill>
              <a:schemeClr val="accent4"/>
            </a:solidFill>
          </a:ln>
        </p:spPr>
        <p:txBody>
          <a:bodyPr>
            <a:normAutofit/>
          </a:bodyPr>
          <a:lstStyle/>
          <a:p>
            <a:pPr marL="0" indent="0">
              <a:buNone/>
            </a:pPr>
            <a:r>
              <a:rPr lang="en-US" dirty="0"/>
              <a:t>So once above the </a:t>
            </a:r>
            <a:r>
              <a:rPr lang="en-US" dirty="0" err="1"/>
              <a:t>P</a:t>
            </a:r>
            <a:r>
              <a:rPr lang="en-US" baseline="-25000" dirty="0" err="1"/>
              <a:t>cr</a:t>
            </a:r>
            <a:r>
              <a:rPr lang="en-US" dirty="0"/>
              <a:t> &amp; </a:t>
            </a:r>
            <a:r>
              <a:rPr lang="en-US" dirty="0" err="1"/>
              <a:t>T</a:t>
            </a:r>
            <a:r>
              <a:rPr lang="en-US" baseline="-25000" dirty="0" err="1"/>
              <a:t>cr</a:t>
            </a:r>
            <a:r>
              <a:rPr lang="en-US" baseline="-25000" dirty="0"/>
              <a:t> </a:t>
            </a:r>
            <a:r>
              <a:rPr lang="en-US" dirty="0"/>
              <a:t>, a vapor can be transformed into a supercritical fluid!</a:t>
            </a:r>
          </a:p>
          <a:p>
            <a:pPr marL="0" indent="0">
              <a:buNone/>
            </a:pPr>
            <a:endParaRPr lang="en-US" dirty="0"/>
          </a:p>
        </p:txBody>
      </p:sp>
      <p:pic>
        <p:nvPicPr>
          <p:cNvPr id="4" name="Picture 3">
            <a:extLst>
              <a:ext uri="{FF2B5EF4-FFF2-40B4-BE49-F238E27FC236}">
                <a16:creationId xmlns:a16="http://schemas.microsoft.com/office/drawing/2014/main" id="{FA43E321-05F5-4442-83F9-FD4DAE91B099}"/>
              </a:ext>
            </a:extLst>
          </p:cNvPr>
          <p:cNvPicPr>
            <a:picLocks noChangeAspect="1"/>
          </p:cNvPicPr>
          <p:nvPr/>
        </p:nvPicPr>
        <p:blipFill>
          <a:blip r:embed="rId2"/>
          <a:stretch>
            <a:fillRect/>
          </a:stretch>
        </p:blipFill>
        <p:spPr>
          <a:xfrm>
            <a:off x="941160" y="1750132"/>
            <a:ext cx="4773946" cy="3981291"/>
          </a:xfrm>
          <a:prstGeom prst="rect">
            <a:avLst/>
          </a:prstGeom>
        </p:spPr>
      </p:pic>
      <p:sp>
        <p:nvSpPr>
          <p:cNvPr id="5" name="Rectangle 4">
            <a:extLst>
              <a:ext uri="{FF2B5EF4-FFF2-40B4-BE49-F238E27FC236}">
                <a16:creationId xmlns:a16="http://schemas.microsoft.com/office/drawing/2014/main" id="{E7F1965C-C6DF-A34D-83C6-768BABB7F2E6}"/>
              </a:ext>
            </a:extLst>
          </p:cNvPr>
          <p:cNvSpPr/>
          <p:nvPr/>
        </p:nvSpPr>
        <p:spPr>
          <a:xfrm>
            <a:off x="7970984" y="6476049"/>
            <a:ext cx="3219151" cy="246221"/>
          </a:xfrm>
          <a:prstGeom prst="rect">
            <a:avLst/>
          </a:prstGeom>
        </p:spPr>
        <p:txBody>
          <a:bodyPr wrap="non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/wiki/File:Phase-diag2.svg</a:t>
            </a:r>
          </a:p>
        </p:txBody>
      </p:sp>
      <p:sp>
        <p:nvSpPr>
          <p:cNvPr id="6" name="Content Placeholder 2">
            <a:extLst>
              <a:ext uri="{FF2B5EF4-FFF2-40B4-BE49-F238E27FC236}">
                <a16:creationId xmlns:a16="http://schemas.microsoft.com/office/drawing/2014/main" id="{45E20259-5E78-7449-933C-1A347932AC97}"/>
              </a:ext>
            </a:extLst>
          </p:cNvPr>
          <p:cNvSpPr txBox="1">
            <a:spLocks/>
          </p:cNvSpPr>
          <p:nvPr/>
        </p:nvSpPr>
        <p:spPr>
          <a:xfrm>
            <a:off x="6735556" y="1799927"/>
            <a:ext cx="3950998" cy="2158191"/>
          </a:xfrm>
          <a:prstGeom prst="rect">
            <a:avLst/>
          </a:prstGeom>
          <a:noFill/>
          <a:ln w="38100">
            <a:solidFill>
              <a:schemeClr val="accent4"/>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Supercritical Fluids are any substance at a temperature and pressure above its </a:t>
            </a:r>
            <a:r>
              <a:rPr lang="en-US" dirty="0">
                <a:solidFill>
                  <a:srgbClr val="FF0000"/>
                </a:solidFill>
              </a:rPr>
              <a:t>critical point, </a:t>
            </a:r>
            <a:r>
              <a:rPr lang="en-US" dirty="0"/>
              <a:t>where distinct liquid and gas phases do not exist.</a:t>
            </a:r>
          </a:p>
        </p:txBody>
      </p:sp>
      <p:sp>
        <p:nvSpPr>
          <p:cNvPr id="7" name="Oval 6">
            <a:extLst>
              <a:ext uri="{FF2B5EF4-FFF2-40B4-BE49-F238E27FC236}">
                <a16:creationId xmlns:a16="http://schemas.microsoft.com/office/drawing/2014/main" id="{8AC1FC02-1D0A-9848-A53F-10D7AC40CEA8}"/>
              </a:ext>
            </a:extLst>
          </p:cNvPr>
          <p:cNvSpPr/>
          <p:nvPr/>
        </p:nvSpPr>
        <p:spPr>
          <a:xfrm>
            <a:off x="3760838" y="2153265"/>
            <a:ext cx="1954267" cy="19172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30056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5360</TotalTime>
  <Words>2493</Words>
  <Application>Microsoft Office PowerPoint</Application>
  <PresentationFormat>Widescreen</PresentationFormat>
  <Paragraphs>473</Paragraphs>
  <Slides>45</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Arial</vt:lpstr>
      <vt:lpstr>Baghdad</vt:lpstr>
      <vt:lpstr>Bodoni Ornaments</vt:lpstr>
      <vt:lpstr>Calibri</vt:lpstr>
      <vt:lpstr>Cambria</vt:lpstr>
      <vt:lpstr>Corbel</vt:lpstr>
      <vt:lpstr>新細明體</vt:lpstr>
      <vt:lpstr>Times New Roman</vt:lpstr>
      <vt:lpstr>Wingdings</vt:lpstr>
      <vt:lpstr>Office Theme</vt:lpstr>
      <vt:lpstr>CS ChemDraw Drawing</vt:lpstr>
      <vt:lpstr>Working without Solvents</vt:lpstr>
      <vt:lpstr>Outline</vt:lpstr>
      <vt:lpstr>Outline</vt:lpstr>
      <vt:lpstr>Global Solvent Market</vt:lpstr>
      <vt:lpstr>Lets’ Recap</vt:lpstr>
      <vt:lpstr>Let’s Recap</vt:lpstr>
      <vt:lpstr>Chemistry without organic solvents</vt:lpstr>
      <vt:lpstr>Outline</vt:lpstr>
      <vt:lpstr>Supercritical Fluids</vt:lpstr>
      <vt:lpstr>Critical points of some common supercritical fluids</vt:lpstr>
      <vt:lpstr>Supercritical CO2</vt:lpstr>
      <vt:lpstr>1. Supercritical CO2</vt:lpstr>
      <vt:lpstr>Supercritical CO2</vt:lpstr>
      <vt:lpstr>Supercritical CO2</vt:lpstr>
      <vt:lpstr>Example: Solvair-scCO2 Dry-cleaning</vt:lpstr>
      <vt:lpstr>Chemical Reactions using scCO2</vt:lpstr>
      <vt:lpstr>Outline</vt:lpstr>
      <vt:lpstr>Ionic Liquids (IL’s)</vt:lpstr>
      <vt:lpstr>Ionic Liquids (IL’s)</vt:lpstr>
      <vt:lpstr>Ionic Liquids (IL’s)</vt:lpstr>
      <vt:lpstr>Properties of IL’s</vt:lpstr>
      <vt:lpstr>Ionic Liquids (IL’s)</vt:lpstr>
      <vt:lpstr>Ionic Liquids (IL’s): Next generation</vt:lpstr>
      <vt:lpstr>Ionic Liquids (IL’s)</vt:lpstr>
      <vt:lpstr>Outline</vt:lpstr>
      <vt:lpstr>Aqueous Chemistry</vt:lpstr>
      <vt:lpstr>Water-based Chemistry</vt:lpstr>
      <vt:lpstr>Advantages of Water</vt:lpstr>
      <vt:lpstr>Water-based Chemistry</vt:lpstr>
      <vt:lpstr>Water-based Chemistry</vt:lpstr>
      <vt:lpstr>Water-based Chemistry</vt:lpstr>
      <vt:lpstr>Water-based Chemistry</vt:lpstr>
      <vt:lpstr>What is a micelle? </vt:lpstr>
      <vt:lpstr>Water as a Solvent for Organic Reactions</vt:lpstr>
      <vt:lpstr>Outline</vt:lpstr>
      <vt:lpstr>Solvent-free</vt:lpstr>
      <vt:lpstr>Solvent-free Conditions</vt:lpstr>
      <vt:lpstr>Solvent-free reaction</vt:lpstr>
      <vt:lpstr>Outline</vt:lpstr>
      <vt:lpstr>Solvent-free Process: Mechanochemistry</vt:lpstr>
      <vt:lpstr>Solvent-free Process: Extruders</vt:lpstr>
      <vt:lpstr>Solvent-free Process: Extruders</vt:lpstr>
      <vt:lpstr>Solvent-free Process: Extruders</vt:lpstr>
      <vt:lpstr>Tiered approach to harmful solvent use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228</cp:revision>
  <dcterms:created xsi:type="dcterms:W3CDTF">2018-04-03T14:35:18Z</dcterms:created>
  <dcterms:modified xsi:type="dcterms:W3CDTF">2019-01-31T18:23:58Z</dcterms:modified>
</cp:coreProperties>
</file>