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61"/>
  </p:notesMasterIdLst>
  <p:sldIdLst>
    <p:sldId id="256" r:id="rId2"/>
    <p:sldId id="322" r:id="rId3"/>
    <p:sldId id="325" r:id="rId4"/>
    <p:sldId id="261" r:id="rId5"/>
    <p:sldId id="258" r:id="rId6"/>
    <p:sldId id="259" r:id="rId7"/>
    <p:sldId id="260" r:id="rId8"/>
    <p:sldId id="276" r:id="rId9"/>
    <p:sldId id="285" r:id="rId10"/>
    <p:sldId id="284" r:id="rId11"/>
    <p:sldId id="277" r:id="rId12"/>
    <p:sldId id="279" r:id="rId13"/>
    <p:sldId id="280" r:id="rId14"/>
    <p:sldId id="263" r:id="rId15"/>
    <p:sldId id="278" r:id="rId16"/>
    <p:sldId id="264" r:id="rId17"/>
    <p:sldId id="293" r:id="rId18"/>
    <p:sldId id="283" r:id="rId19"/>
    <p:sldId id="287" r:id="rId20"/>
    <p:sldId id="266" r:id="rId21"/>
    <p:sldId id="288" r:id="rId22"/>
    <p:sldId id="289" r:id="rId23"/>
    <p:sldId id="290" r:id="rId24"/>
    <p:sldId id="286" r:id="rId25"/>
    <p:sldId id="268" r:id="rId26"/>
    <p:sldId id="269" r:id="rId27"/>
    <p:sldId id="270" r:id="rId28"/>
    <p:sldId id="272" r:id="rId29"/>
    <p:sldId id="291" r:id="rId30"/>
    <p:sldId id="292" r:id="rId31"/>
    <p:sldId id="294" r:id="rId32"/>
    <p:sldId id="273" r:id="rId33"/>
    <p:sldId id="274" r:id="rId34"/>
    <p:sldId id="295" r:id="rId35"/>
    <p:sldId id="299" r:id="rId36"/>
    <p:sldId id="300" r:id="rId37"/>
    <p:sldId id="301" r:id="rId38"/>
    <p:sldId id="302" r:id="rId39"/>
    <p:sldId id="303" r:id="rId40"/>
    <p:sldId id="304" r:id="rId41"/>
    <p:sldId id="305" r:id="rId42"/>
    <p:sldId id="323" r:id="rId43"/>
    <p:sldId id="307" r:id="rId44"/>
    <p:sldId id="308" r:id="rId45"/>
    <p:sldId id="309" r:id="rId46"/>
    <p:sldId id="298" r:id="rId47"/>
    <p:sldId id="311" r:id="rId48"/>
    <p:sldId id="312" r:id="rId49"/>
    <p:sldId id="296" r:id="rId50"/>
    <p:sldId id="324" r:id="rId51"/>
    <p:sldId id="314" r:id="rId52"/>
    <p:sldId id="315" r:id="rId53"/>
    <p:sldId id="316" r:id="rId54"/>
    <p:sldId id="317" r:id="rId55"/>
    <p:sldId id="318" r:id="rId56"/>
    <p:sldId id="321" r:id="rId57"/>
    <p:sldId id="320" r:id="rId58"/>
    <p:sldId id="327" r:id="rId59"/>
    <p:sldId id="32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41"/>
    <p:restoredTop sz="93132" autoAdjust="0"/>
  </p:normalViewPr>
  <p:slideViewPr>
    <p:cSldViewPr snapToGrid="0" snapToObjects="1">
      <p:cViewPr varScale="1">
        <p:scale>
          <a:sx n="109" d="100"/>
          <a:sy n="109" d="100"/>
        </p:scale>
        <p:origin x="184"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0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000" b="0" dirty="0">
                <a:solidFill>
                  <a:schemeClr val="dk1"/>
                </a:solidFill>
                <a:latin typeface="+mn-lt"/>
                <a:ea typeface="+mn-ea"/>
                <a:cs typeface="+mn-cs"/>
              </a:rPr>
              <a:t>180 billion</a:t>
            </a:r>
            <a:r>
              <a:rPr lang="en-US" sz="2000" b="0" baseline="0" dirty="0">
                <a:solidFill>
                  <a:schemeClr val="dk1"/>
                </a:solidFill>
                <a:latin typeface="+mn-lt"/>
                <a:ea typeface="+mn-ea"/>
                <a:cs typeface="+mn-cs"/>
              </a:rPr>
              <a:t> metric tons/year </a:t>
            </a:r>
            <a:endParaRPr lang="en-US" sz="2000" b="0" dirty="0"/>
          </a:p>
        </c:rich>
      </c:tx>
      <c:layout>
        <c:manualLayout>
          <c:xMode val="edge"/>
          <c:yMode val="edge"/>
          <c:x val="3.9185088544058201E-2"/>
          <c:y val="3.6173355414406701E-2"/>
        </c:manualLayout>
      </c:layout>
      <c:overlay val="0"/>
      <c:spPr>
        <a:solidFill>
          <a:schemeClr val="lt1"/>
        </a:solidFill>
        <a:ln w="12700" cap="flat" cmpd="sng" algn="ctr">
          <a:solidFill>
            <a:schemeClr val="accent6"/>
          </a:solid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5/25/18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a:t>
            </a:fld>
            <a:endParaRPr lang="en-US"/>
          </a:p>
        </p:txBody>
      </p:sp>
    </p:spTree>
    <p:extLst>
      <p:ext uri="{BB962C8B-B14F-4D97-AF65-F5344CB8AC3E}">
        <p14:creationId xmlns:p14="http://schemas.microsoft.com/office/powerpoint/2010/main" val="1266068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39</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Source: Sharon Astyk,  “Ethics of Biofuels”</a:t>
            </a:r>
            <a:r>
              <a:rPr lang="en-US" altLang="en-US" b="1"/>
              <a:t> </a:t>
            </a:r>
            <a:r>
              <a:rPr lang="en-US" altLang="en-US" u="sng"/>
              <a:t>Energy Bulletin</a:t>
            </a:r>
            <a:r>
              <a:rPr lang="en-US" altLang="en-US"/>
              <a:t> (Dec. 28 2006), </a:t>
            </a:r>
            <a:r>
              <a:rPr lang="en-US" altLang="en-US" i="1"/>
              <a:t>available at</a:t>
            </a:r>
            <a:r>
              <a:rPr lang="en-US" altLang="en-US"/>
              <a:t>  http://www.energybulletin.net/24169.html</a:t>
            </a:r>
            <a:endParaRPr lang="en-US" altLang="en-US" b="1"/>
          </a:p>
          <a:p>
            <a:endParaRPr lang="en-US" altLang="en-US"/>
          </a:p>
        </p:txBody>
      </p:sp>
    </p:spTree>
    <p:extLst>
      <p:ext uri="{BB962C8B-B14F-4D97-AF65-F5344CB8AC3E}">
        <p14:creationId xmlns:p14="http://schemas.microsoft.com/office/powerpoint/2010/main" val="212703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43</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799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fld id="{B8216B5B-744F-7548-9CB6-80C99E70EABA}" type="slidenum">
              <a:rPr lang="en-US" altLang="en-US" sz="1200"/>
              <a:pPr/>
              <a:t>45</a:t>
            </a:fld>
            <a:endParaRPr lang="en-US" alt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1842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48</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a:t>Source: National Biodiesel Board,” Lifecycle Summary,” </a:t>
            </a:r>
            <a:r>
              <a:rPr lang="en-US" altLang="en-US" i="1"/>
              <a:t>available at</a:t>
            </a:r>
            <a:r>
              <a:rPr lang="en-US" altLang="en-US"/>
              <a:t> http://www.nbb.org/pdf_files/fuelfactsheets/LifeCycle_Summary.PDF</a:t>
            </a:r>
          </a:p>
        </p:txBody>
      </p:sp>
    </p:spTree>
    <p:extLst>
      <p:ext uri="{BB962C8B-B14F-4D97-AF65-F5344CB8AC3E}">
        <p14:creationId xmlns:p14="http://schemas.microsoft.com/office/powerpoint/2010/main" val="143174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51</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8318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54</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a:t>Source: EcoFriend Article, “Algae BioFuels: PetroSun’s Subsidiary to Develop Bio-diesel Form Algae” India (2006), </a:t>
            </a:r>
            <a:r>
              <a:rPr lang="en-US" altLang="en-US" i="1"/>
              <a:t>available at</a:t>
            </a:r>
            <a:r>
              <a:rPr lang="en-US" altLang="en-US"/>
              <a:t> http://www.ecofriend.org/entry/algae-biofuels-petrosuns-subsidiary-to-develop-bio-diesel-form-algae/</a:t>
            </a:r>
          </a:p>
          <a:p>
            <a:endParaRPr lang="en-US" altLang="en-US"/>
          </a:p>
        </p:txBody>
      </p:sp>
    </p:spTree>
    <p:extLst>
      <p:ext uri="{BB962C8B-B14F-4D97-AF65-F5344CB8AC3E}">
        <p14:creationId xmlns:p14="http://schemas.microsoft.com/office/powerpoint/2010/main" val="734197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56</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6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the list of petroleum based products is even longer.</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14</a:t>
            </a:fld>
            <a:endParaRPr lang="en-US"/>
          </a:p>
        </p:txBody>
      </p:sp>
    </p:spTree>
    <p:extLst>
      <p:ext uri="{BB962C8B-B14F-4D97-AF65-F5344CB8AC3E}">
        <p14:creationId xmlns:p14="http://schemas.microsoft.com/office/powerpoint/2010/main" val="140099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2022EB-2DE4-6346-9135-5FE15CE06E13}" type="slidenum">
              <a:rPr lang="en-US" sz="1200"/>
              <a:pPr/>
              <a:t>19</a:t>
            </a:fld>
            <a:endParaRPr lang="en-US" sz="1200"/>
          </a:p>
        </p:txBody>
      </p:sp>
      <p:sp>
        <p:nvSpPr>
          <p:cNvPr id="103426"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173440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22BAC0-10D5-0240-B84A-040493CB06A3}" type="slidenum">
              <a:rPr lang="en-US" sz="1200"/>
              <a:pPr/>
              <a:t>21</a:t>
            </a:fld>
            <a:endParaRPr lang="en-US" sz="1200"/>
          </a:p>
        </p:txBody>
      </p:sp>
      <p:sp>
        <p:nvSpPr>
          <p:cNvPr id="106498"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75236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BF3EB5-930F-0B41-978D-A5169A1E706D}" type="slidenum">
              <a:rPr lang="en-US" sz="1200"/>
              <a:pPr/>
              <a:t>22</a:t>
            </a:fld>
            <a:endParaRPr lang="en-US" sz="1200"/>
          </a:p>
        </p:txBody>
      </p:sp>
      <p:sp>
        <p:nvSpPr>
          <p:cNvPr id="107522"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208100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B9A9F4-148B-384C-B831-2B26DC16B58B}" type="slidenum">
              <a:rPr lang="en-US" sz="1200"/>
              <a:pPr/>
              <a:t>23</a:t>
            </a:fld>
            <a:endParaRPr lang="en-US" sz="1200"/>
          </a:p>
        </p:txBody>
      </p:sp>
      <p:sp>
        <p:nvSpPr>
          <p:cNvPr id="108546"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213611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25</a:t>
            </a:fld>
            <a:endParaRPr lang="en-US"/>
          </a:p>
        </p:txBody>
      </p:sp>
    </p:spTree>
    <p:extLst>
      <p:ext uri="{BB962C8B-B14F-4D97-AF65-F5344CB8AC3E}">
        <p14:creationId xmlns:p14="http://schemas.microsoft.com/office/powerpoint/2010/main" val="600214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F94B-5A3B-2247-80AE-F5D4BB3C91AE}" type="slidenum">
              <a:rPr lang="de-DE" altLang="en-US"/>
              <a:pPr/>
              <a:t>36</a:t>
            </a:fld>
            <a:endParaRPr lang="de-DE" altLang="en-US"/>
          </a:p>
        </p:txBody>
      </p:sp>
      <p:sp>
        <p:nvSpPr>
          <p:cNvPr id="621570" name="Rectangle 2"/>
          <p:cNvSpPr>
            <a:spLocks noGrp="1" noRot="1" noChangeAspect="1" noChangeArrowheads="1" noTextEdit="1"/>
          </p:cNvSpPr>
          <p:nvPr>
            <p:ph type="sldImg"/>
          </p:nvPr>
        </p:nvSpPr>
        <p:spPr>
          <a:xfrm>
            <a:off x="201613" y="727075"/>
            <a:ext cx="6454775" cy="3632200"/>
          </a:xfrm>
          <a:ln/>
        </p:spPr>
      </p:sp>
      <p:sp>
        <p:nvSpPr>
          <p:cNvPr id="621571" name="Rectangle 3"/>
          <p:cNvSpPr>
            <a:spLocks noGrp="1" noChangeArrowheads="1"/>
          </p:cNvSpPr>
          <p:nvPr>
            <p:ph type="body" idx="1"/>
          </p:nvPr>
        </p:nvSpPr>
        <p:spPr/>
        <p:txBody>
          <a:bodyPr/>
          <a:lstStyle/>
          <a:p>
            <a:endParaRPr lang="nb-NO" altLang="en-US"/>
          </a:p>
        </p:txBody>
      </p:sp>
    </p:spTree>
    <p:extLst>
      <p:ext uri="{BB962C8B-B14F-4D97-AF65-F5344CB8AC3E}">
        <p14:creationId xmlns:p14="http://schemas.microsoft.com/office/powerpoint/2010/main" val="253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38</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Source: Department of Energy, Alternative Fuels Data Center, “How is Ethanol Made?”, available at http://www.eere.energy.gov/afdc/altfuel/eth_made.html</a:t>
            </a:r>
          </a:p>
          <a:p>
            <a:endParaRPr lang="en-US" altLang="en-US"/>
          </a:p>
        </p:txBody>
      </p:sp>
    </p:spTree>
    <p:extLst>
      <p:ext uri="{BB962C8B-B14F-4D97-AF65-F5344CB8AC3E}">
        <p14:creationId xmlns:p14="http://schemas.microsoft.com/office/powerpoint/2010/main" val="80659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06D3E1-6888-A54E-8E6B-A8B1FD7000BF}"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6D3E1-6888-A54E-8E6B-A8B1FD7000BF}"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E1D39E7-9D05-D145-B341-CD7138F6DD2D}" type="slidenum">
              <a:rPr lang="en-US"/>
              <a:pPr/>
              <a:t>‹#›</a:t>
            </a:fld>
            <a:endParaRPr lang="en-US"/>
          </a:p>
        </p:txBody>
      </p:sp>
    </p:spTree>
    <p:extLst>
      <p:ext uri="{BB962C8B-B14F-4D97-AF65-F5344CB8AC3E}">
        <p14:creationId xmlns:p14="http://schemas.microsoft.com/office/powerpoint/2010/main" val="10404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6D3E1-6888-A54E-8E6B-A8B1FD7000BF}"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06D3E1-6888-A54E-8E6B-A8B1FD7000BF}"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06D3E1-6888-A54E-8E6B-A8B1FD7000BF}"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06D3E1-6888-A54E-8E6B-A8B1FD7000BF}"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6D3E1-6888-A54E-8E6B-A8B1FD7000BF}"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06D3E1-6888-A54E-8E6B-A8B1FD7000BF}"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06D3E1-6888-A54E-8E6B-A8B1FD7000BF}"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6D3E1-6888-A54E-8E6B-A8B1FD7000BF}"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6D3E1-6888-A54E-8E6B-A8B1FD7000BF}" type="datetimeFigureOut">
              <a:rPr lang="en-US" smtClean="0"/>
              <a:t>5/25/18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4.emf"/><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Feedstocks</a:t>
            </a: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650946"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10" name="Picture 9"/>
          <p:cNvPicPr>
            <a:picLocks noChangeAspect="1"/>
          </p:cNvPicPr>
          <p:nvPr/>
        </p:nvPicPr>
        <p:blipFill>
          <a:blip r:embed="rId4"/>
          <a:stretch>
            <a:fillRect/>
          </a:stretch>
        </p:blipFill>
        <p:spPr>
          <a:xfrm>
            <a:off x="9346191" y="5460687"/>
            <a:ext cx="2643612" cy="687339"/>
          </a:xfrm>
          <a:prstGeom prst="rect">
            <a:avLst/>
          </a:prstGeom>
        </p:spPr>
      </p:pic>
      <p:pic>
        <p:nvPicPr>
          <p:cNvPr id="13" name="Picture 12"/>
          <p:cNvPicPr>
            <a:picLocks noChangeAspect="1"/>
          </p:cNvPicPr>
          <p:nvPr/>
        </p:nvPicPr>
        <p:blipFill>
          <a:blip r:embed="rId5"/>
          <a:stretch>
            <a:fillRect/>
          </a:stretch>
        </p:blipFill>
        <p:spPr>
          <a:xfrm>
            <a:off x="9230724"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5752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9288" y="-94730"/>
            <a:ext cx="6466710" cy="1323439"/>
          </a:xfrm>
        </p:spPr>
        <p:txBody>
          <a:bodyPr wrap="square">
            <a:spAutoFit/>
          </a:bodyPr>
          <a:lstStyle/>
          <a:p>
            <a:pPr algn="ctr">
              <a:lnSpc>
                <a:spcPct val="100000"/>
              </a:lnSpc>
            </a:pPr>
            <a:r>
              <a:rPr lang="en-US" sz="4000" b="1" dirty="0">
                <a:latin typeface="+mn-lt"/>
              </a:rPr>
              <a:t>How is petroleum generated and used?</a:t>
            </a:r>
          </a:p>
        </p:txBody>
      </p:sp>
      <p:sp>
        <p:nvSpPr>
          <p:cNvPr id="4" name="Text Box 2"/>
          <p:cNvSpPr txBox="1">
            <a:spLocks noChangeArrowheads="1"/>
          </p:cNvSpPr>
          <p:nvPr/>
        </p:nvSpPr>
        <p:spPr bwMode="auto">
          <a:xfrm>
            <a:off x="2436658" y="3346777"/>
            <a:ext cx="7411003" cy="461665"/>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Petroleum Products [Hydrocarbons – highly reduced state]</a:t>
            </a:r>
          </a:p>
        </p:txBody>
      </p:sp>
      <p:grpSp>
        <p:nvGrpSpPr>
          <p:cNvPr id="5" name="Group 3"/>
          <p:cNvGrpSpPr>
            <a:grpSpLocks/>
          </p:cNvGrpSpPr>
          <p:nvPr/>
        </p:nvGrpSpPr>
        <p:grpSpPr bwMode="auto">
          <a:xfrm>
            <a:off x="3206999" y="1620737"/>
            <a:ext cx="5851525" cy="1555750"/>
            <a:chOff x="1145" y="554"/>
            <a:chExt cx="3686" cy="980"/>
          </a:xfrm>
        </p:grpSpPr>
        <p:sp>
          <p:nvSpPr>
            <p:cNvPr id="6" name="Text Box 4"/>
            <p:cNvSpPr txBox="1">
              <a:spLocks noChangeArrowheads="1"/>
            </p:cNvSpPr>
            <p:nvPr/>
          </p:nvSpPr>
          <p:spPr bwMode="auto">
            <a:xfrm>
              <a:off x="1145" y="554"/>
              <a:ext cx="3686" cy="523"/>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7" name="AutoShape 5"/>
            <p:cNvSpPr>
              <a:spLocks noChangeArrowheads="1"/>
            </p:cNvSpPr>
            <p:nvPr/>
          </p:nvSpPr>
          <p:spPr bwMode="auto">
            <a:xfrm>
              <a:off x="2796" y="114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8" name="Group 6"/>
          <p:cNvGrpSpPr>
            <a:grpSpLocks/>
          </p:cNvGrpSpPr>
          <p:nvPr/>
        </p:nvGrpSpPr>
        <p:grpSpPr bwMode="auto">
          <a:xfrm>
            <a:off x="2669629" y="3942519"/>
            <a:ext cx="6789738" cy="1169988"/>
            <a:chOff x="809" y="1960"/>
            <a:chExt cx="4277" cy="737"/>
          </a:xfrm>
        </p:grpSpPr>
        <p:sp>
          <p:nvSpPr>
            <p:cNvPr id="9" name="Text Box 7"/>
            <p:cNvSpPr txBox="1">
              <a:spLocks noChangeArrowheads="1"/>
            </p:cNvSpPr>
            <p:nvPr/>
          </p:nvSpPr>
          <p:spPr bwMode="auto">
            <a:xfrm>
              <a:off x="809" y="2406"/>
              <a:ext cx="4277" cy="291"/>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Functionalized Compounds [Olefins, </a:t>
              </a:r>
              <a:r>
                <a:rPr lang="en-US" altLang="x-none" sz="2400" dirty="0" err="1">
                  <a:latin typeface="+mn-lt"/>
                </a:rPr>
                <a:t>Alkylchlorides</a:t>
              </a:r>
              <a:r>
                <a:rPr lang="en-US" altLang="x-none" sz="2400" dirty="0">
                  <a:latin typeface="+mn-lt"/>
                </a:rPr>
                <a:t>]</a:t>
              </a:r>
            </a:p>
          </p:txBody>
        </p:sp>
        <p:sp>
          <p:nvSpPr>
            <p:cNvPr id="10" name="AutoShape 8"/>
            <p:cNvSpPr>
              <a:spLocks noChangeArrowheads="1"/>
            </p:cNvSpPr>
            <p:nvPr/>
          </p:nvSpPr>
          <p:spPr bwMode="auto">
            <a:xfrm>
              <a:off x="2796" y="196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11" name="Group 9"/>
          <p:cNvGrpSpPr>
            <a:grpSpLocks/>
          </p:cNvGrpSpPr>
          <p:nvPr/>
        </p:nvGrpSpPr>
        <p:grpSpPr bwMode="auto">
          <a:xfrm>
            <a:off x="3965825" y="5224641"/>
            <a:ext cx="4340225" cy="1192212"/>
            <a:chOff x="1623" y="2779"/>
            <a:chExt cx="2734" cy="751"/>
          </a:xfrm>
        </p:grpSpPr>
        <p:sp>
          <p:nvSpPr>
            <p:cNvPr id="12" name="Text Box 10"/>
            <p:cNvSpPr txBox="1">
              <a:spLocks noChangeArrowheads="1"/>
            </p:cNvSpPr>
            <p:nvPr/>
          </p:nvSpPr>
          <p:spPr bwMode="auto">
            <a:xfrm>
              <a:off x="1623" y="3242"/>
              <a:ext cx="2734" cy="288"/>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Highly Functionalized Molecules </a:t>
              </a:r>
            </a:p>
          </p:txBody>
        </p:sp>
        <p:sp>
          <p:nvSpPr>
            <p:cNvPr id="13" name="AutoShape 11"/>
            <p:cNvSpPr>
              <a:spLocks noChangeArrowheads="1"/>
            </p:cNvSpPr>
            <p:nvPr/>
          </p:nvSpPr>
          <p:spPr bwMode="auto">
            <a:xfrm>
              <a:off x="2796" y="2779"/>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sp>
        <p:nvSpPr>
          <p:cNvPr id="14" name="TextBox 13"/>
          <p:cNvSpPr txBox="1"/>
          <p:nvPr/>
        </p:nvSpPr>
        <p:spPr>
          <a:xfrm>
            <a:off x="6889545" y="2509654"/>
            <a:ext cx="4172904" cy="830997"/>
          </a:xfrm>
          <a:prstGeom prst="rect">
            <a:avLst/>
          </a:prstGeom>
          <a:noFill/>
        </p:spPr>
        <p:txBody>
          <a:bodyPr wrap="square" rtlCol="0">
            <a:spAutoFit/>
          </a:bodyPr>
          <a:lstStyle/>
          <a:p>
            <a:r>
              <a:rPr lang="en-US" sz="1600" dirty="0"/>
              <a:t>1. High temperature, and pressure; natural process of oil creation</a:t>
            </a:r>
          </a:p>
          <a:p>
            <a:r>
              <a:rPr lang="en-US" sz="1600" dirty="0"/>
              <a:t>2. Oil extraction and processing</a:t>
            </a:r>
          </a:p>
        </p:txBody>
      </p:sp>
      <p:sp>
        <p:nvSpPr>
          <p:cNvPr id="15" name="TextBox 14"/>
          <p:cNvSpPr txBox="1"/>
          <p:nvPr/>
        </p:nvSpPr>
        <p:spPr>
          <a:xfrm>
            <a:off x="6889545" y="4025312"/>
            <a:ext cx="4022255" cy="338554"/>
          </a:xfrm>
          <a:prstGeom prst="rect">
            <a:avLst/>
          </a:prstGeom>
          <a:noFill/>
        </p:spPr>
        <p:txBody>
          <a:bodyPr wrap="none" rtlCol="0">
            <a:spAutoFit/>
          </a:bodyPr>
          <a:lstStyle/>
          <a:p>
            <a:r>
              <a:rPr lang="en-US" sz="1600" dirty="0"/>
              <a:t>3. Separation and oxidation, high energy input</a:t>
            </a:r>
          </a:p>
        </p:txBody>
      </p:sp>
      <p:sp>
        <p:nvSpPr>
          <p:cNvPr id="16" name="TextBox 15"/>
          <p:cNvSpPr txBox="1"/>
          <p:nvPr/>
        </p:nvSpPr>
        <p:spPr>
          <a:xfrm>
            <a:off x="6889545" y="5258553"/>
            <a:ext cx="4513563" cy="584775"/>
          </a:xfrm>
          <a:prstGeom prst="rect">
            <a:avLst/>
          </a:prstGeom>
          <a:noFill/>
        </p:spPr>
        <p:txBody>
          <a:bodyPr wrap="square" rtlCol="0">
            <a:spAutoFit/>
          </a:bodyPr>
          <a:lstStyle/>
          <a:p>
            <a:r>
              <a:rPr lang="en-US" sz="1600" dirty="0"/>
              <a:t>4. Further functionalization, replacing reactive groups with functional groups of interest</a:t>
            </a:r>
          </a:p>
        </p:txBody>
      </p:sp>
      <p:sp>
        <p:nvSpPr>
          <p:cNvPr id="3" name="TextBox 2"/>
          <p:cNvSpPr txBox="1"/>
          <p:nvPr/>
        </p:nvSpPr>
        <p:spPr>
          <a:xfrm>
            <a:off x="2412643" y="2099129"/>
            <a:ext cx="15531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t>Over millennia</a:t>
            </a:r>
          </a:p>
        </p:txBody>
      </p:sp>
    </p:spTree>
    <p:extLst>
      <p:ext uri="{BB962C8B-B14F-4D97-AF65-F5344CB8AC3E}">
        <p14:creationId xmlns:p14="http://schemas.microsoft.com/office/powerpoint/2010/main" val="137677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217"/>
            <a:ext cx="10515600" cy="978729"/>
          </a:xfrm>
        </p:spPr>
        <p:txBody>
          <a:bodyPr>
            <a:spAutoFit/>
          </a:bodyPr>
          <a:lstStyle/>
          <a:p>
            <a:pPr algn="ctr"/>
            <a:r>
              <a:rPr lang="en-US" sz="3200" b="1" dirty="0">
                <a:latin typeface="+mn-lt"/>
              </a:rPr>
              <a:t>Three major categories of reaction processes by which feedstocks are acted upon by reagents to yield products</a:t>
            </a:r>
          </a:p>
        </p:txBody>
      </p:sp>
      <p:grpSp>
        <p:nvGrpSpPr>
          <p:cNvPr id="3" name="Agrupar 2">
            <a:extLst>
              <a:ext uri="{FF2B5EF4-FFF2-40B4-BE49-F238E27FC236}">
                <a16:creationId xmlns:a16="http://schemas.microsoft.com/office/drawing/2014/main" id="{FB319F98-62B5-4F10-AAD1-21E31A6E0046}"/>
              </a:ext>
            </a:extLst>
          </p:cNvPr>
          <p:cNvGrpSpPr/>
          <p:nvPr/>
        </p:nvGrpSpPr>
        <p:grpSpPr>
          <a:xfrm>
            <a:off x="1108421" y="1732664"/>
            <a:ext cx="4321629" cy="4292723"/>
            <a:chOff x="642257" y="1732664"/>
            <a:chExt cx="4321629" cy="4292723"/>
          </a:xfrm>
        </p:grpSpPr>
        <p:pic>
          <p:nvPicPr>
            <p:cNvPr id="4" name="Picture 5" descr="Fig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7015" y="1732664"/>
              <a:ext cx="3897086" cy="4292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642257" y="3144239"/>
              <a:ext cx="4321629" cy="1469572"/>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6" name="TextBox 5"/>
          <p:cNvSpPr txBox="1"/>
          <p:nvPr/>
        </p:nvSpPr>
        <p:spPr>
          <a:xfrm>
            <a:off x="6095999" y="1923075"/>
            <a:ext cx="5257801" cy="3970318"/>
          </a:xfrm>
          <a:prstGeom prst="rect">
            <a:avLst/>
          </a:prstGeom>
          <a:noFill/>
        </p:spPr>
        <p:txBody>
          <a:bodyPr wrap="square" rtlCol="0">
            <a:spAutoFit/>
          </a:bodyPr>
          <a:lstStyle/>
          <a:p>
            <a:r>
              <a:rPr lang="en-US" dirty="0"/>
              <a:t>Petroleum hydrocarbon molecules are in a highly reduced chemical state and often must be oxidized to be used as a feedstock. </a:t>
            </a:r>
          </a:p>
          <a:p>
            <a:endParaRPr lang="en-US" dirty="0"/>
          </a:p>
          <a:p>
            <a:r>
              <a:rPr lang="en-US" dirty="0"/>
              <a:t>The oxidation process consumes energy and often uses severe and hazardous reagents which are capable of oxidations of non reactive molecules.</a:t>
            </a:r>
          </a:p>
          <a:p>
            <a:endParaRPr lang="en-US" dirty="0"/>
          </a:p>
          <a:p>
            <a:r>
              <a:rPr lang="en-US" dirty="0"/>
              <a:t>The majority of reactions for petroleum feedstocks are substitutions since reactive groups need to be replaced with the desired group.</a:t>
            </a:r>
          </a:p>
          <a:p>
            <a:endParaRPr lang="en-US" dirty="0"/>
          </a:p>
          <a:p>
            <a:r>
              <a:rPr lang="en-US" dirty="0"/>
              <a:t>This process generates several byproducts, which oftentimes are considered a waste.</a:t>
            </a:r>
          </a:p>
        </p:txBody>
      </p:sp>
    </p:spTree>
    <p:extLst>
      <p:ext uri="{BB962C8B-B14F-4D97-AF65-F5344CB8AC3E}">
        <p14:creationId xmlns:p14="http://schemas.microsoft.com/office/powerpoint/2010/main" val="48699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778" y="1197770"/>
            <a:ext cx="5591265" cy="5617590"/>
          </a:xfrm>
          <a:prstGeom prst="rect">
            <a:avLst/>
          </a:prstGeom>
        </p:spPr>
      </p:pic>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sp>
        <p:nvSpPr>
          <p:cNvPr id="5" name="TextBox 4"/>
          <p:cNvSpPr txBox="1"/>
          <p:nvPr/>
        </p:nvSpPr>
        <p:spPr>
          <a:xfrm>
            <a:off x="6574971" y="2806236"/>
            <a:ext cx="5617029" cy="2400657"/>
          </a:xfrm>
          <a:prstGeom prst="rect">
            <a:avLst/>
          </a:prstGeom>
          <a:noFill/>
        </p:spPr>
        <p:txBody>
          <a:bodyPr wrap="square" rtlCol="0">
            <a:spAutoFit/>
          </a:bodyPr>
          <a:lstStyle/>
          <a:p>
            <a:pPr marL="457200" indent="-457200">
              <a:spcBef>
                <a:spcPts val="1200"/>
              </a:spcBef>
              <a:buAutoNum type="arabicPeriod"/>
            </a:pPr>
            <a:r>
              <a:rPr lang="en-US" sz="2800" dirty="0"/>
              <a:t>By using a fractionation column.</a:t>
            </a:r>
          </a:p>
          <a:p>
            <a:pPr marL="457200" indent="-457200">
              <a:spcBef>
                <a:spcPts val="1200"/>
              </a:spcBef>
              <a:buAutoNum type="arabicPeriod"/>
            </a:pPr>
            <a:r>
              <a:rPr lang="en-US" sz="2800" dirty="0"/>
              <a:t>By oxidation (typically by a powerful oxidizing agent like chloride) and adding numerous additives.</a:t>
            </a:r>
          </a:p>
        </p:txBody>
      </p:sp>
    </p:spTree>
    <p:extLst>
      <p:ext uri="{BB962C8B-B14F-4D97-AF65-F5344CB8AC3E}">
        <p14:creationId xmlns:p14="http://schemas.microsoft.com/office/powerpoint/2010/main" val="1061601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FE45D1D-678A-4B08-B869-052CBBF691CD}"/>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911403" y="2320692"/>
            <a:ext cx="4419598" cy="1920526"/>
          </a:xfrm>
        </p:spPr>
        <p:txBody>
          <a:bodyPr>
            <a:spAutoFit/>
          </a:bodyPr>
          <a:lstStyle/>
          <a:p>
            <a:pPr algn="ctr"/>
            <a:r>
              <a:rPr lang="en-US" b="1" dirty="0">
                <a:latin typeface="+mn-lt"/>
              </a:rPr>
              <a:t>What can be made from one barrel of oil?</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67400" y="0"/>
            <a:ext cx="5921830" cy="6850725"/>
          </a:xfrm>
          <a:prstGeom prst="rect">
            <a:avLst/>
          </a:prstGeom>
        </p:spPr>
      </p:pic>
      <p:sp>
        <p:nvSpPr>
          <p:cNvPr id="5" name="TextBox 4"/>
          <p:cNvSpPr txBox="1"/>
          <p:nvPr/>
        </p:nvSpPr>
        <p:spPr>
          <a:xfrm>
            <a:off x="585527" y="6397927"/>
            <a:ext cx="4431021"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www.visualcapitalist.com</a:t>
            </a:r>
            <a:r>
              <a:rPr lang="en-US" sz="1400" dirty="0">
                <a:solidFill>
                  <a:schemeClr val="bg1">
                    <a:lumMod val="50000"/>
                  </a:schemeClr>
                </a:solidFill>
              </a:rPr>
              <a:t>/can-made-one-barrel-oil/</a:t>
            </a:r>
          </a:p>
        </p:txBody>
      </p:sp>
      <p:pic>
        <p:nvPicPr>
          <p:cNvPr id="8" name="Picture 7">
            <a:extLst>
              <a:ext uri="{FF2B5EF4-FFF2-40B4-BE49-F238E27FC236}">
                <a16:creationId xmlns:a16="http://schemas.microsoft.com/office/drawing/2014/main" id="{3C01989A-A858-4350-BAE6-8CD3EE09CE47}"/>
              </a:ext>
            </a:extLst>
          </p:cNvPr>
          <p:cNvPicPr>
            <a:picLocks noChangeAspect="1"/>
          </p:cNvPicPr>
          <p:nvPr/>
        </p:nvPicPr>
        <p:blipFill>
          <a:blip r:embed="rId3"/>
          <a:stretch>
            <a:fillRect/>
          </a:stretch>
        </p:blipFill>
        <p:spPr>
          <a:xfrm>
            <a:off x="320852" y="4681247"/>
            <a:ext cx="5600700" cy="112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2153FAA-1B00-4CFE-ACCD-84A823850269}"/>
              </a:ext>
            </a:extLst>
          </p:cNvPr>
          <p:cNvPicPr>
            <a:picLocks noChangeAspect="1"/>
          </p:cNvPicPr>
          <p:nvPr/>
        </p:nvPicPr>
        <p:blipFill>
          <a:blip r:embed="rId4"/>
          <a:stretch>
            <a:fillRect/>
          </a:stretch>
        </p:blipFill>
        <p:spPr>
          <a:xfrm>
            <a:off x="215930" y="1335003"/>
            <a:ext cx="5810545" cy="545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7765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83242D0-D126-4760-BFDE-D76DC289C3E4}"/>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772" y="173819"/>
            <a:ext cx="10624457" cy="6568067"/>
          </a:xfrm>
          <a:prstGeom prst="rect">
            <a:avLst/>
          </a:prstGeom>
        </p:spPr>
      </p:pic>
    </p:spTree>
    <p:extLst>
      <p:ext uri="{BB962C8B-B14F-4D97-AF65-F5344CB8AC3E}">
        <p14:creationId xmlns:p14="http://schemas.microsoft.com/office/powerpoint/2010/main" val="202707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895" y="262275"/>
            <a:ext cx="9834282" cy="646331"/>
          </a:xfrm>
        </p:spPr>
        <p:txBody>
          <a:bodyPr wrap="square">
            <a:spAutoFit/>
          </a:bodyPr>
          <a:lstStyle/>
          <a:p>
            <a:pPr algn="ctr"/>
            <a:r>
              <a:rPr lang="en-US" sz="4000" b="1" dirty="0">
                <a:latin typeface="+mn-lt"/>
              </a:rPr>
              <a:t>What characterizes an ideal feedstock?</a:t>
            </a:r>
          </a:p>
        </p:txBody>
      </p:sp>
      <p:sp>
        <p:nvSpPr>
          <p:cNvPr id="8" name="TextBox 7"/>
          <p:cNvSpPr txBox="1"/>
          <p:nvPr/>
        </p:nvSpPr>
        <p:spPr>
          <a:xfrm>
            <a:off x="6096000" y="2766464"/>
            <a:ext cx="5558118" cy="2308324"/>
          </a:xfrm>
          <a:prstGeom prst="rect">
            <a:avLst/>
          </a:prstGeom>
          <a:noFill/>
        </p:spPr>
        <p:txBody>
          <a:bodyPr wrap="square" rtlCol="0">
            <a:spAutoFit/>
          </a:bodyPr>
          <a:lstStyle/>
          <a:p>
            <a:r>
              <a:rPr lang="en-US" dirty="0"/>
              <a:t>An ideal feedstock is renewable and poses no hazards to humans or the environment.</a:t>
            </a:r>
          </a:p>
          <a:p>
            <a:endParaRPr lang="en-US" dirty="0"/>
          </a:p>
          <a:p>
            <a:r>
              <a:rPr lang="en-US" dirty="0"/>
              <a:t>An ideal feedstock can be converted to the desired product using only a few steps.</a:t>
            </a:r>
          </a:p>
          <a:p>
            <a:endParaRPr lang="en-US" dirty="0"/>
          </a:p>
          <a:p>
            <a:r>
              <a:rPr lang="en-US" dirty="0"/>
              <a:t>The reaction gives a 100% yield and has 100% atom economy. </a:t>
            </a:r>
          </a:p>
        </p:txBody>
      </p:sp>
      <p:grpSp>
        <p:nvGrpSpPr>
          <p:cNvPr id="3" name="Agrupar 2">
            <a:extLst>
              <a:ext uri="{FF2B5EF4-FFF2-40B4-BE49-F238E27FC236}">
                <a16:creationId xmlns:a16="http://schemas.microsoft.com/office/drawing/2014/main" id="{7289F6F8-614A-4725-8B93-2729528ED557}"/>
              </a:ext>
            </a:extLst>
          </p:cNvPr>
          <p:cNvGrpSpPr/>
          <p:nvPr/>
        </p:nvGrpSpPr>
        <p:grpSpPr>
          <a:xfrm>
            <a:off x="1261462" y="1691062"/>
            <a:ext cx="4321629" cy="4375926"/>
            <a:chOff x="642257" y="1649461"/>
            <a:chExt cx="4321629" cy="4375926"/>
          </a:xfrm>
        </p:grpSpPr>
        <p:sp>
          <p:nvSpPr>
            <p:cNvPr id="6" name="Rectangle 5"/>
            <p:cNvSpPr/>
            <p:nvPr/>
          </p:nvSpPr>
          <p:spPr>
            <a:xfrm>
              <a:off x="642257" y="1649461"/>
              <a:ext cx="4321629" cy="146957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5" descr="Fig 12">
              <a:extLst>
                <a:ext uri="{FF2B5EF4-FFF2-40B4-BE49-F238E27FC236}">
                  <a16:creationId xmlns:a16="http://schemas.microsoft.com/office/drawing/2014/main" id="{77A45692-1645-4226-A3BE-A9DCBF8CC1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7015" y="1732664"/>
              <a:ext cx="3897086" cy="4292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9193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184379"/>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2143519" y="1992204"/>
            <a:ext cx="7886700" cy="1733808"/>
          </a:xfrm>
        </p:spPr>
        <p:txBody>
          <a:bodyPr>
            <a:spAutoFit/>
          </a:bodyPr>
          <a:lstStyle/>
          <a:p>
            <a:r>
              <a:rPr lang="en-US" sz="2400" dirty="0"/>
              <a:t>Biomass (algae, corn, switchgrass, poplar, willow, sorghum, and bamboo)</a:t>
            </a:r>
          </a:p>
          <a:p>
            <a:r>
              <a:rPr lang="en-US" sz="2400" dirty="0"/>
              <a:t>Agricultural waste (ex. manure)</a:t>
            </a:r>
          </a:p>
          <a:p>
            <a:r>
              <a:rPr lang="en-US" dirty="0"/>
              <a:t>CO</a:t>
            </a:r>
            <a:r>
              <a:rPr lang="en-US" baseline="-25000" dirty="0"/>
              <a:t>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3"/>
          <a:stretch>
            <a:fillRect/>
          </a:stretch>
        </p:blipFill>
        <p:spPr>
          <a:xfrm>
            <a:off x="6916166" y="4255954"/>
            <a:ext cx="3455982" cy="1784958"/>
          </a:xfrm>
          <a:prstGeom prst="rect">
            <a:avLst/>
          </a:prstGeom>
        </p:spPr>
      </p:pic>
      <p:sp>
        <p:nvSpPr>
          <p:cNvPr id="6" name="TextBox 5"/>
          <p:cNvSpPr txBox="1"/>
          <p:nvPr/>
        </p:nvSpPr>
        <p:spPr>
          <a:xfrm>
            <a:off x="1479870" y="1286156"/>
            <a:ext cx="9213997" cy="584775"/>
          </a:xfrm>
          <a:prstGeom prst="rect">
            <a:avLst/>
          </a:prstGeom>
          <a:noFill/>
        </p:spPr>
        <p:txBody>
          <a:bodyPr wrap="none" rtlCol="0">
            <a:spAutoFit/>
          </a:bodyPr>
          <a:lstStyle/>
          <a:p>
            <a:r>
              <a:rPr lang="en-US" sz="3200" dirty="0"/>
              <a:t>Renewable feedstocks include the following materials:</a:t>
            </a:r>
          </a:p>
        </p:txBody>
      </p:sp>
    </p:spTree>
    <p:extLst>
      <p:ext uri="{BB962C8B-B14F-4D97-AF65-F5344CB8AC3E}">
        <p14:creationId xmlns:p14="http://schemas.microsoft.com/office/powerpoint/2010/main" val="159530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866" y="245627"/>
            <a:ext cx="10228274" cy="646331"/>
          </a:xfrm>
        </p:spPr>
        <p:txBody>
          <a:bodyPr wrap="square">
            <a:spAutoFit/>
          </a:bodyPr>
          <a:lstStyle/>
          <a:p>
            <a:pPr algn="ctr"/>
            <a:r>
              <a:rPr lang="en-US" sz="4000" b="1" dirty="0">
                <a:latin typeface="+mn-lt"/>
              </a:rPr>
              <a:t>What can be made from renewable feedstocks?</a:t>
            </a:r>
          </a:p>
        </p:txBody>
      </p:sp>
      <p:sp>
        <p:nvSpPr>
          <p:cNvPr id="4" name="Retângulo 1">
            <a:extLst>
              <a:ext uri="{FF2B5EF4-FFF2-40B4-BE49-F238E27FC236}">
                <a16:creationId xmlns:a16="http://schemas.microsoft.com/office/drawing/2014/main" id="{ED530778-AF3F-4951-B493-BAF0F57563AF}"/>
              </a:ext>
            </a:extLst>
          </p:cNvPr>
          <p:cNvSpPr/>
          <p:nvPr/>
        </p:nvSpPr>
        <p:spPr>
          <a:xfrm>
            <a:off x="2328427"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926030"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6" name="Retângulo 6">
            <a:extLst>
              <a:ext uri="{FF2B5EF4-FFF2-40B4-BE49-F238E27FC236}">
                <a16:creationId xmlns:a16="http://schemas.microsoft.com/office/drawing/2014/main" id="{5427E3BC-86FB-48D6-B179-9E7E3C664928}"/>
              </a:ext>
            </a:extLst>
          </p:cNvPr>
          <p:cNvSpPr/>
          <p:nvPr/>
        </p:nvSpPr>
        <p:spPr>
          <a:xfrm>
            <a:off x="7523633" y="1606174"/>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7" name="Retângulo 7">
            <a:extLst>
              <a:ext uri="{FF2B5EF4-FFF2-40B4-BE49-F238E27FC236}">
                <a16:creationId xmlns:a16="http://schemas.microsoft.com/office/drawing/2014/main" id="{2E4E5F39-8AB3-40A7-A5F5-157309708E99}"/>
              </a:ext>
            </a:extLst>
          </p:cNvPr>
          <p:cNvSpPr/>
          <p:nvPr/>
        </p:nvSpPr>
        <p:spPr>
          <a:xfrm>
            <a:off x="7523633" y="3257290"/>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8">
            <a:extLst>
              <a:ext uri="{FF2B5EF4-FFF2-40B4-BE49-F238E27FC236}">
                <a16:creationId xmlns:a16="http://schemas.microsoft.com/office/drawing/2014/main" id="{DC994897-FF3A-4F25-A0FD-1DDBC5E06EB4}"/>
              </a:ext>
            </a:extLst>
          </p:cNvPr>
          <p:cNvSpPr/>
          <p:nvPr/>
        </p:nvSpPr>
        <p:spPr>
          <a:xfrm>
            <a:off x="4926030" y="32572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9" name="Retângulo 9">
            <a:extLst>
              <a:ext uri="{FF2B5EF4-FFF2-40B4-BE49-F238E27FC236}">
                <a16:creationId xmlns:a16="http://schemas.microsoft.com/office/drawing/2014/main" id="{A3296F6C-2156-4EC4-AB57-B8F217A0960E}"/>
              </a:ext>
            </a:extLst>
          </p:cNvPr>
          <p:cNvSpPr/>
          <p:nvPr/>
        </p:nvSpPr>
        <p:spPr>
          <a:xfrm>
            <a:off x="2328427" y="3261781"/>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0" name="Retângulo 10">
            <a:extLst>
              <a:ext uri="{FF2B5EF4-FFF2-40B4-BE49-F238E27FC236}">
                <a16:creationId xmlns:a16="http://schemas.microsoft.com/office/drawing/2014/main" id="{F493C8B7-FAC4-45BB-BCC9-22945C60F49F}"/>
              </a:ext>
            </a:extLst>
          </p:cNvPr>
          <p:cNvSpPr/>
          <p:nvPr/>
        </p:nvSpPr>
        <p:spPr>
          <a:xfrm>
            <a:off x="4926030"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sp>
        <p:nvSpPr>
          <p:cNvPr id="11" name="Retângulo 10">
            <a:extLst>
              <a:ext uri="{FF2B5EF4-FFF2-40B4-BE49-F238E27FC236}">
                <a16:creationId xmlns:a16="http://schemas.microsoft.com/office/drawing/2014/main" id="{F493C8B7-FAC4-45BB-BCC9-22945C60F49F}"/>
              </a:ext>
            </a:extLst>
          </p:cNvPr>
          <p:cNvSpPr/>
          <p:nvPr/>
        </p:nvSpPr>
        <p:spPr>
          <a:xfrm>
            <a:off x="2328426"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Specialty Chemicals</a:t>
            </a:r>
          </a:p>
        </p:txBody>
      </p:sp>
      <p:sp>
        <p:nvSpPr>
          <p:cNvPr id="12" name="Retângulo 10">
            <a:extLst>
              <a:ext uri="{FF2B5EF4-FFF2-40B4-BE49-F238E27FC236}">
                <a16:creationId xmlns:a16="http://schemas.microsoft.com/office/drawing/2014/main" id="{F493C8B7-FAC4-45BB-BCC9-22945C60F49F}"/>
              </a:ext>
            </a:extLst>
          </p:cNvPr>
          <p:cNvSpPr/>
          <p:nvPr/>
        </p:nvSpPr>
        <p:spPr>
          <a:xfrm>
            <a:off x="7523632" y="4933699"/>
            <a:ext cx="2437947" cy="1524000"/>
          </a:xfrm>
          <a:prstGeom prst="rect">
            <a:avLst/>
          </a:prstGeom>
          <a:noFill/>
          <a:ln w="57150">
            <a:solidFill>
              <a:srgbClr val="0072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Used in Academic Research Labs</a:t>
            </a:r>
          </a:p>
        </p:txBody>
      </p:sp>
    </p:spTree>
    <p:extLst>
      <p:ext uri="{BB962C8B-B14F-4D97-AF65-F5344CB8AC3E}">
        <p14:creationId xmlns:p14="http://schemas.microsoft.com/office/powerpoint/2010/main" val="43181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647" y="215200"/>
            <a:ext cx="8984706" cy="646331"/>
          </a:xfrm>
        </p:spPr>
        <p:txBody>
          <a:bodyPr wrap="square">
            <a:spAutoFit/>
          </a:bodyPr>
          <a:lstStyle/>
          <a:p>
            <a:pPr algn="ctr"/>
            <a:r>
              <a:rPr lang="en-US" sz="4000" b="1" dirty="0">
                <a:latin typeface="+mn-lt"/>
              </a:rPr>
              <a:t>Companies that make bio-based products</a:t>
            </a:r>
          </a:p>
        </p:txBody>
      </p:sp>
      <p:sp>
        <p:nvSpPr>
          <p:cNvPr id="7" name="TextBox 6">
            <a:extLst>
              <a:ext uri="{FF2B5EF4-FFF2-40B4-BE49-F238E27FC236}">
                <a16:creationId xmlns:a16="http://schemas.microsoft.com/office/drawing/2014/main" id="{9BE4B660-7836-4F16-94C7-40E2273FCC7D}"/>
              </a:ext>
            </a:extLst>
          </p:cNvPr>
          <p:cNvSpPr txBox="1"/>
          <p:nvPr/>
        </p:nvSpPr>
        <p:spPr>
          <a:xfrm>
            <a:off x="4708478" y="6297850"/>
            <a:ext cx="7151427" cy="461665"/>
          </a:xfrm>
          <a:prstGeom prst="rect">
            <a:avLst/>
          </a:prstGeom>
          <a:noFill/>
        </p:spPr>
        <p:txBody>
          <a:bodyPr wrap="square" rtlCol="0">
            <a:spAutoFit/>
          </a:bodyPr>
          <a:lstStyle/>
          <a:p>
            <a:r>
              <a:rPr lang="en-US" sz="1200" dirty="0">
                <a:solidFill>
                  <a:schemeClr val="bg1">
                    <a:lumMod val="50000"/>
                  </a:schemeClr>
                </a:solidFill>
              </a:rPr>
              <a:t>Image: National Research Council. 2015. Industrialization of Biology: A Roadmap to Accelerate the Advanced Manufacturing of Chemicals. Washington, DC: The National Academies Press. https://doi.org/10.17226/19001. </a:t>
            </a:r>
          </a:p>
        </p:txBody>
      </p:sp>
      <p:cxnSp>
        <p:nvCxnSpPr>
          <p:cNvPr id="8" name="Straight Connector 7">
            <a:extLst>
              <a:ext uri="{FF2B5EF4-FFF2-40B4-BE49-F238E27FC236}">
                <a16:creationId xmlns:a16="http://schemas.microsoft.com/office/drawing/2014/main" id="{FED66F19-70E5-4F47-AE58-1C06792E32BF}"/>
              </a:ext>
            </a:extLst>
          </p:cNvPr>
          <p:cNvCxnSpPr>
            <a:cxnSpLocks/>
          </p:cNvCxnSpPr>
          <p:nvPr/>
        </p:nvCxnSpPr>
        <p:spPr>
          <a:xfrm>
            <a:off x="0" y="1134533"/>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31B10153-252F-482E-AD99-6E33E2898DFA}"/>
              </a:ext>
            </a:extLst>
          </p:cNvPr>
          <p:cNvPicPr>
            <a:picLocks noChangeAspect="1"/>
          </p:cNvPicPr>
          <p:nvPr/>
        </p:nvPicPr>
        <p:blipFill>
          <a:blip r:embed="rId2"/>
          <a:stretch>
            <a:fillRect/>
          </a:stretch>
        </p:blipFill>
        <p:spPr>
          <a:xfrm>
            <a:off x="1042214" y="861531"/>
            <a:ext cx="10077091" cy="5413910"/>
          </a:xfrm>
          <a:prstGeom prst="rect">
            <a:avLst/>
          </a:prstGeom>
        </p:spPr>
      </p:pic>
    </p:spTree>
    <p:extLst>
      <p:ext uri="{BB962C8B-B14F-4D97-AF65-F5344CB8AC3E}">
        <p14:creationId xmlns:p14="http://schemas.microsoft.com/office/powerpoint/2010/main" val="1784848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220101" y="1365127"/>
            <a:ext cx="9632625" cy="7571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pPr>
            <a:r>
              <a:rPr lang="en-US" dirty="0">
                <a:latin typeface="+mn-lt"/>
              </a:rPr>
              <a:t>Organisms have provided a huge share of the materials used by humans throughout their existence.</a:t>
            </a:r>
          </a:p>
        </p:txBody>
      </p:sp>
      <p:sp>
        <p:nvSpPr>
          <p:cNvPr id="13316" name="Text Box 6"/>
          <p:cNvSpPr txBox="1">
            <a:spLocks noChangeArrowheads="1"/>
          </p:cNvSpPr>
          <p:nvPr/>
        </p:nvSpPr>
        <p:spPr bwMode="auto">
          <a:xfrm>
            <a:off x="304800" y="3940807"/>
            <a:ext cx="6497782" cy="1277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4320" indent="-274320">
              <a:spcBef>
                <a:spcPts val="600"/>
              </a:spcBef>
            </a:pPr>
            <a:r>
              <a:rPr lang="en-US" sz="1800" dirty="0">
                <a:latin typeface="+mn-lt"/>
              </a:rPr>
              <a:t>•	Biomass is the leading candidate to replace petroleum as a feedstock for the organic chemicals industry.</a:t>
            </a:r>
          </a:p>
          <a:p>
            <a:pPr marL="274320" indent="-274320">
              <a:spcBef>
                <a:spcPts val="600"/>
              </a:spcBef>
            </a:pPr>
            <a:r>
              <a:rPr lang="en-US" sz="1800" dirty="0">
                <a:latin typeface="+mn-lt"/>
              </a:rPr>
              <a:t>•	Partially oxidized biomass material avoids expensive, and sometimes difficult oxidation steps in oxidizing petroleum</a:t>
            </a:r>
          </a:p>
        </p:txBody>
      </p:sp>
      <p:sp>
        <p:nvSpPr>
          <p:cNvPr id="2" name="TextBox 1"/>
          <p:cNvSpPr txBox="1"/>
          <p:nvPr/>
        </p:nvSpPr>
        <p:spPr>
          <a:xfrm>
            <a:off x="3731841" y="189016"/>
            <a:ext cx="4609147" cy="707886"/>
          </a:xfrm>
          <a:prstGeom prst="rect">
            <a:avLst/>
          </a:prstGeom>
          <a:noFill/>
        </p:spPr>
        <p:txBody>
          <a:bodyPr wrap="none" rtlCol="0">
            <a:spAutoFit/>
          </a:bodyPr>
          <a:lstStyle/>
          <a:p>
            <a:pPr algn="ctr"/>
            <a:r>
              <a:rPr lang="en-US" sz="4000" b="1" dirty="0"/>
              <a:t>Biological feedstocks</a:t>
            </a:r>
          </a:p>
        </p:txBody>
      </p:sp>
      <p:sp>
        <p:nvSpPr>
          <p:cNvPr id="6" name="TextBox 5">
            <a:extLst>
              <a:ext uri="{FF2B5EF4-FFF2-40B4-BE49-F238E27FC236}">
                <a16:creationId xmlns:a16="http://schemas.microsoft.com/office/drawing/2014/main" id="{69F2535C-3564-4F08-A74E-424FAF8E842E}"/>
              </a:ext>
            </a:extLst>
          </p:cNvPr>
          <p:cNvSpPr txBox="1"/>
          <p:nvPr/>
        </p:nvSpPr>
        <p:spPr>
          <a:xfrm>
            <a:off x="316899" y="3394252"/>
            <a:ext cx="5719514" cy="400110"/>
          </a:xfrm>
          <a:prstGeom prst="rect">
            <a:avLst/>
          </a:prstGeom>
          <a:noFill/>
        </p:spPr>
        <p:txBody>
          <a:bodyPr wrap="none" rtlCol="0">
            <a:spAutoFit/>
          </a:bodyPr>
          <a:lstStyle/>
          <a:p>
            <a:r>
              <a:rPr lang="en-US" sz="2000" b="1" dirty="0"/>
              <a:t>Biomass</a:t>
            </a:r>
            <a:r>
              <a:rPr lang="en-US" sz="2000" dirty="0"/>
              <a:t>: Plant material generated by photosynthesis</a:t>
            </a:r>
          </a:p>
        </p:txBody>
      </p:sp>
      <p:pic>
        <p:nvPicPr>
          <p:cNvPr id="8" name="Picture 7">
            <a:extLst>
              <a:ext uri="{FF2B5EF4-FFF2-40B4-BE49-F238E27FC236}">
                <a16:creationId xmlns:a16="http://schemas.microsoft.com/office/drawing/2014/main" id="{6C022B58-C256-4E42-A472-DCF4CBAE72BE}"/>
              </a:ext>
            </a:extLst>
          </p:cNvPr>
          <p:cNvPicPr>
            <a:picLocks noChangeAspect="1"/>
          </p:cNvPicPr>
          <p:nvPr/>
        </p:nvPicPr>
        <p:blipFill>
          <a:blip r:embed="rId3"/>
          <a:stretch>
            <a:fillRect/>
          </a:stretch>
        </p:blipFill>
        <p:spPr>
          <a:xfrm>
            <a:off x="6373091" y="2590482"/>
            <a:ext cx="5694218" cy="3799111"/>
          </a:xfrm>
          <a:prstGeom prst="rect">
            <a:avLst/>
          </a:prstGeom>
        </p:spPr>
      </p:pic>
      <p:sp>
        <p:nvSpPr>
          <p:cNvPr id="11" name="TextBox 10">
            <a:extLst>
              <a:ext uri="{FF2B5EF4-FFF2-40B4-BE49-F238E27FC236}">
                <a16:creationId xmlns:a16="http://schemas.microsoft.com/office/drawing/2014/main" id="{DBD936FC-A520-4B19-950E-04E4B272C045}"/>
              </a:ext>
            </a:extLst>
          </p:cNvPr>
          <p:cNvSpPr txBox="1"/>
          <p:nvPr/>
        </p:nvSpPr>
        <p:spPr>
          <a:xfrm>
            <a:off x="8381101" y="6511362"/>
            <a:ext cx="3515258" cy="276999"/>
          </a:xfrm>
          <a:prstGeom prst="rect">
            <a:avLst/>
          </a:prstGeom>
          <a:noFill/>
        </p:spPr>
        <p:txBody>
          <a:bodyPr wrap="none" rtlCol="0">
            <a:spAutoFit/>
          </a:bodyPr>
          <a:lstStyle/>
          <a:p>
            <a:r>
              <a:rPr lang="en-US" sz="1200" dirty="0">
                <a:solidFill>
                  <a:schemeClr val="bg1">
                    <a:lumMod val="50000"/>
                  </a:schemeClr>
                </a:solidFill>
              </a:rPr>
              <a:t>Image: Wikimedia Commons, Author: Daniel </a:t>
            </a:r>
            <a:r>
              <a:rPr lang="en-US" sz="1200" dirty="0" err="1">
                <a:solidFill>
                  <a:schemeClr val="bg1">
                    <a:lumMod val="50000"/>
                  </a:schemeClr>
                </a:solidFill>
              </a:rPr>
              <a:t>Schwen</a:t>
            </a:r>
            <a:endParaRPr lang="en-US" sz="1200" dirty="0">
              <a:solidFill>
                <a:schemeClr val="bg1">
                  <a:lumMod val="50000"/>
                </a:schemeClr>
              </a:solidFill>
            </a:endParaRPr>
          </a:p>
        </p:txBody>
      </p:sp>
    </p:spTree>
    <p:extLst>
      <p:ext uri="{BB962C8B-B14F-4D97-AF65-F5344CB8AC3E}">
        <p14:creationId xmlns:p14="http://schemas.microsoft.com/office/powerpoint/2010/main" val="159624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727394"/>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68870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9274714" y="6420213"/>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957" y="193260"/>
            <a:ext cx="4149436" cy="707886"/>
          </a:xfrm>
        </p:spPr>
        <p:txBody>
          <a:bodyPr wrap="square">
            <a:spAutoFit/>
          </a:bodyPr>
          <a:lstStyle/>
          <a:p>
            <a:pPr algn="ctr">
              <a:lnSpc>
                <a:spcPct val="100000"/>
              </a:lnSpc>
            </a:pPr>
            <a:r>
              <a:rPr lang="en-US" sz="4000" b="1" dirty="0">
                <a:latin typeface="+mn-lt"/>
              </a:rPr>
              <a:t>Biomass Platforms</a:t>
            </a:r>
          </a:p>
        </p:txBody>
      </p:sp>
      <p:grpSp>
        <p:nvGrpSpPr>
          <p:cNvPr id="4" name="Agrupar 3">
            <a:extLst>
              <a:ext uri="{FF2B5EF4-FFF2-40B4-BE49-F238E27FC236}">
                <a16:creationId xmlns:a16="http://schemas.microsoft.com/office/drawing/2014/main" id="{46AF0EF4-FAB6-407A-A234-43025BB55F4D}"/>
              </a:ext>
            </a:extLst>
          </p:cNvPr>
          <p:cNvGrpSpPr/>
          <p:nvPr/>
        </p:nvGrpSpPr>
        <p:grpSpPr>
          <a:xfrm>
            <a:off x="2158181" y="1639520"/>
            <a:ext cx="8232060" cy="2457610"/>
            <a:chOff x="1" y="1767734"/>
            <a:chExt cx="8232060" cy="2457610"/>
          </a:xfrm>
        </p:grpSpPr>
        <p:graphicFrame>
          <p:nvGraphicFramePr>
            <p:cNvPr id="3" name="Chart 2"/>
            <p:cNvGraphicFramePr/>
            <p:nvPr>
              <p:extLst>
                <p:ext uri="{D42A27DB-BD31-4B8C-83A1-F6EECF244321}">
                  <p14:modId xmlns:p14="http://schemas.microsoft.com/office/powerpoint/2010/main" val="1683175721"/>
                </p:ext>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76" y="2639842"/>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771175" y="4633026"/>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633027"/>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761275" y="4633027"/>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209077" y="3634740"/>
            <a:ext cx="1545805" cy="998286"/>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863350" y="3957923"/>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415003" y="3739769"/>
            <a:ext cx="916429" cy="870083"/>
          </a:xfrm>
          <a:prstGeom prst="curvedConnector3">
            <a:avLst>
              <a:gd name="adj1" fmla="val 50000"/>
            </a:avLst>
          </a:prstGeom>
          <a:ln w="28575">
            <a:solidFill>
              <a:srgbClr val="A9D18E"/>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52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327277" y="188953"/>
            <a:ext cx="5537443"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a:latin typeface="+mn-lt"/>
              </a:rPr>
              <a:t>Carbohydrate Feedstocks</a:t>
            </a:r>
          </a:p>
        </p:txBody>
      </p:sp>
      <p:sp>
        <p:nvSpPr>
          <p:cNvPr id="19459" name="Text Box 3"/>
          <p:cNvSpPr txBox="1">
            <a:spLocks noChangeArrowheads="1"/>
          </p:cNvSpPr>
          <p:nvPr/>
        </p:nvSpPr>
        <p:spPr bwMode="auto">
          <a:xfrm>
            <a:off x="1133462" y="2359235"/>
            <a:ext cx="10353687" cy="36194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233363" indent="-2333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b="1" dirty="0">
                <a:latin typeface="+mn-lt"/>
              </a:rPr>
              <a:t>Carbohydrates are created in several forms:</a:t>
            </a:r>
          </a:p>
          <a:p>
            <a:pPr>
              <a:lnSpc>
                <a:spcPct val="90000"/>
              </a:lnSpc>
              <a:spcBef>
                <a:spcPct val="20000"/>
              </a:spcBef>
            </a:pPr>
            <a:endParaRPr lang="en-US" sz="1000" b="1" dirty="0">
              <a:latin typeface="+mn-lt"/>
            </a:endParaRPr>
          </a:p>
          <a:p>
            <a:pPr marL="723900" indent="-273050">
              <a:spcBef>
                <a:spcPts val="600"/>
              </a:spcBef>
            </a:pPr>
            <a:r>
              <a:rPr lang="en-US" dirty="0">
                <a:latin typeface="+mn-lt"/>
              </a:rPr>
              <a:t>•	Sucrose sugar, C</a:t>
            </a:r>
            <a:r>
              <a:rPr lang="en-US" baseline="-25000" dirty="0">
                <a:latin typeface="+mn-lt"/>
              </a:rPr>
              <a:t>12</a:t>
            </a:r>
            <a:r>
              <a:rPr lang="en-US" dirty="0">
                <a:latin typeface="+mn-lt"/>
              </a:rPr>
              <a:t>H</a:t>
            </a:r>
            <a:r>
              <a:rPr lang="en-US" baseline="-25000" dirty="0">
                <a:latin typeface="+mn-lt"/>
              </a:rPr>
              <a:t>22</a:t>
            </a:r>
            <a:r>
              <a:rPr lang="en-US" dirty="0">
                <a:latin typeface="+mn-lt"/>
              </a:rPr>
              <a:t>O</a:t>
            </a:r>
            <a:r>
              <a:rPr lang="en-US" baseline="-25000" dirty="0">
                <a:latin typeface="+mn-lt"/>
              </a:rPr>
              <a:t>11</a:t>
            </a:r>
            <a:r>
              <a:rPr lang="en-US" dirty="0">
                <a:latin typeface="+mn-lt"/>
              </a:rPr>
              <a:t>, is squeezed from sugar cane as sap and is extracted from sugar beets and sugar cane with water.</a:t>
            </a:r>
          </a:p>
          <a:p>
            <a:pPr marL="723900" indent="-273050">
              <a:spcBef>
                <a:spcPts val="600"/>
              </a:spcBef>
              <a:spcAft>
                <a:spcPct val="20000"/>
              </a:spcAft>
            </a:pPr>
            <a:r>
              <a:rPr lang="en-US" dirty="0">
                <a:latin typeface="+mn-lt"/>
              </a:rPr>
              <a:t>•	Starch, a polymer of glucose readily isolated from grains (such as corn) and from potatoes, and is readily broken down by adding water to produce glucose.</a:t>
            </a:r>
          </a:p>
          <a:p>
            <a:pPr marL="723900" indent="-273050">
              <a:spcBef>
                <a:spcPts val="600"/>
              </a:spcBef>
              <a:spcAft>
                <a:spcPct val="20000"/>
              </a:spcAft>
            </a:pPr>
            <a:r>
              <a:rPr lang="en-US" dirty="0">
                <a:latin typeface="+mn-lt"/>
              </a:rPr>
              <a:t>•	Huge amounts of cellulose, which occur in the woody parts of plants, can be broken down to glucose with cellulase enzymes.</a:t>
            </a:r>
          </a:p>
        </p:txBody>
      </p:sp>
      <p:sp>
        <p:nvSpPr>
          <p:cNvPr id="4" name="TextBox 3">
            <a:extLst>
              <a:ext uri="{FF2B5EF4-FFF2-40B4-BE49-F238E27FC236}">
                <a16:creationId xmlns:a16="http://schemas.microsoft.com/office/drawing/2014/main" id="{FF3C507F-7DA0-49D4-B8A7-1E912366A3A8}"/>
              </a:ext>
            </a:extLst>
          </p:cNvPr>
          <p:cNvSpPr txBox="1"/>
          <p:nvPr/>
        </p:nvSpPr>
        <p:spPr>
          <a:xfrm>
            <a:off x="1336714" y="1304104"/>
            <a:ext cx="9518568" cy="523220"/>
          </a:xfrm>
          <a:prstGeom prst="rect">
            <a:avLst/>
          </a:prstGeom>
          <a:noFill/>
        </p:spPr>
        <p:txBody>
          <a:bodyPr wrap="none" rtlCol="0">
            <a:spAutoFit/>
          </a:bodyPr>
          <a:lstStyle/>
          <a:p>
            <a:pPr algn="ctr"/>
            <a:r>
              <a:rPr lang="en-US" sz="2800" dirty="0"/>
              <a:t>Carbohydrates can be used as feedstocks for chemical processes</a:t>
            </a:r>
          </a:p>
        </p:txBody>
      </p:sp>
    </p:spTree>
    <p:extLst>
      <p:ext uri="{BB962C8B-B14F-4D97-AF65-F5344CB8AC3E}">
        <p14:creationId xmlns:p14="http://schemas.microsoft.com/office/powerpoint/2010/main" val="151583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403947" y="208556"/>
            <a:ext cx="5417507"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a:latin typeface="+mn-lt"/>
              </a:rPr>
              <a:t>Lipid Oils and Terpenes</a:t>
            </a:r>
            <a:endParaRPr lang="en-US" sz="4000" dirty="0">
              <a:latin typeface="+mn-lt"/>
            </a:endParaRPr>
          </a:p>
        </p:txBody>
      </p:sp>
      <p:sp>
        <p:nvSpPr>
          <p:cNvPr id="21507" name="Text Box 3"/>
          <p:cNvSpPr txBox="1">
            <a:spLocks noChangeArrowheads="1"/>
          </p:cNvSpPr>
          <p:nvPr/>
        </p:nvSpPr>
        <p:spPr bwMode="auto">
          <a:xfrm>
            <a:off x="881740" y="1366943"/>
            <a:ext cx="5218223" cy="22775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spcBef>
                <a:spcPts val="600"/>
              </a:spcBef>
            </a:pPr>
            <a:r>
              <a:rPr lang="en-US" dirty="0">
                <a:latin typeface="+mn-lt"/>
              </a:rPr>
              <a:t>Lipid oils can be extracted from the seeds of some plants.</a:t>
            </a:r>
          </a:p>
          <a:p>
            <a:pPr marL="457200" indent="-273050">
              <a:spcBef>
                <a:spcPts val="600"/>
              </a:spcBef>
            </a:pPr>
            <a:r>
              <a:rPr lang="en-US" sz="2000" dirty="0">
                <a:latin typeface="+mn-lt"/>
              </a:rPr>
              <a:t>•	Volatile solvent </a:t>
            </a:r>
            <a:r>
              <a:rPr lang="en-US" sz="2000" i="1" dirty="0">
                <a:latin typeface="+mn-lt"/>
              </a:rPr>
              <a:t>n</a:t>
            </a:r>
            <a:r>
              <a:rPr lang="en-US" sz="2000" dirty="0">
                <a:latin typeface="+mn-lt"/>
              </a:rPr>
              <a:t>-hexane, C</a:t>
            </a:r>
            <a:r>
              <a:rPr lang="en-US" sz="2000" baseline="-25000" dirty="0">
                <a:latin typeface="+mn-lt"/>
              </a:rPr>
              <a:t>6</a:t>
            </a:r>
            <a:r>
              <a:rPr lang="en-US" sz="2000" dirty="0">
                <a:latin typeface="+mn-lt"/>
              </a:rPr>
              <a:t>H</a:t>
            </a:r>
            <a:r>
              <a:rPr lang="en-US" sz="2000" baseline="-25000" dirty="0">
                <a:latin typeface="+mn-lt"/>
              </a:rPr>
              <a:t>14</a:t>
            </a:r>
            <a:r>
              <a:rPr lang="en-US" sz="2000" dirty="0">
                <a:latin typeface="+mn-lt"/>
              </a:rPr>
              <a:t>, is used to extract the oils.</a:t>
            </a:r>
          </a:p>
          <a:p>
            <a:pPr marL="457200" indent="-273050">
              <a:spcBef>
                <a:spcPts val="600"/>
              </a:spcBef>
            </a:pPr>
            <a:r>
              <a:rPr lang="en-US" sz="2000" dirty="0">
                <a:latin typeface="+mn-lt"/>
              </a:rPr>
              <a:t>•	Solvents are distilled off from the extract and recirculated through the process.</a:t>
            </a:r>
          </a:p>
        </p:txBody>
      </p:sp>
      <p:sp>
        <p:nvSpPr>
          <p:cNvPr id="21508" name="Text Box 5"/>
          <p:cNvSpPr txBox="1">
            <a:spLocks noChangeArrowheads="1"/>
          </p:cNvSpPr>
          <p:nvPr/>
        </p:nvSpPr>
        <p:spPr bwMode="auto">
          <a:xfrm>
            <a:off x="6731504" y="1393974"/>
            <a:ext cx="4920169" cy="2160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pPr>
            <a:r>
              <a:rPr lang="en-US" dirty="0">
                <a:latin typeface="+mn-lt"/>
              </a:rPr>
              <a:t>Hydrocarbon terpenes can be tapped from rubber trees as a latex suspension in tree sap.</a:t>
            </a:r>
          </a:p>
          <a:p>
            <a:pPr>
              <a:lnSpc>
                <a:spcPct val="90000"/>
              </a:lnSpc>
              <a:spcBef>
                <a:spcPct val="20000"/>
              </a:spcBef>
            </a:pPr>
            <a:r>
              <a:rPr lang="en-US" dirty="0">
                <a:latin typeface="+mn-lt"/>
              </a:rPr>
              <a:t>Steam treatment and distillation are used to extract terpenes from sources such as pine or citrus tree biomass.</a:t>
            </a:r>
          </a:p>
        </p:txBody>
      </p:sp>
      <p:pic>
        <p:nvPicPr>
          <p:cNvPr id="5" name="Picture 4">
            <a:extLst>
              <a:ext uri="{FF2B5EF4-FFF2-40B4-BE49-F238E27FC236}">
                <a16:creationId xmlns:a16="http://schemas.microsoft.com/office/drawing/2014/main" id="{121F48A6-C3A8-4D4C-8A62-CF7ABCFE4E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833" y="3724357"/>
            <a:ext cx="2884730" cy="2494901"/>
          </a:xfrm>
          <a:prstGeom prst="rect">
            <a:avLst/>
          </a:prstGeom>
        </p:spPr>
      </p:pic>
      <p:sp>
        <p:nvSpPr>
          <p:cNvPr id="9" name="TextBox 8">
            <a:extLst>
              <a:ext uri="{FF2B5EF4-FFF2-40B4-BE49-F238E27FC236}">
                <a16:creationId xmlns:a16="http://schemas.microsoft.com/office/drawing/2014/main" id="{B7916624-5F05-4464-B2B5-FBF89E71246B}"/>
              </a:ext>
            </a:extLst>
          </p:cNvPr>
          <p:cNvSpPr txBox="1"/>
          <p:nvPr/>
        </p:nvSpPr>
        <p:spPr>
          <a:xfrm>
            <a:off x="794835" y="6372540"/>
            <a:ext cx="5218223" cy="276999"/>
          </a:xfrm>
          <a:prstGeom prst="rect">
            <a:avLst/>
          </a:prstGeom>
          <a:noFill/>
        </p:spPr>
        <p:txBody>
          <a:bodyPr wrap="none" rtlCol="0" anchor="ctr">
            <a:spAutoFit/>
          </a:bodyPr>
          <a:lstStyle/>
          <a:p>
            <a:r>
              <a:rPr lang="en-US" sz="1200" dirty="0">
                <a:solidFill>
                  <a:schemeClr val="bg1">
                    <a:lumMod val="50000"/>
                  </a:schemeClr>
                </a:solidFill>
              </a:rPr>
              <a:t>Image: Wikimedia Commons, Marula - </a:t>
            </a:r>
            <a:r>
              <a:rPr lang="en-US" sz="1200" dirty="0" err="1">
                <a:solidFill>
                  <a:schemeClr val="bg1">
                    <a:lumMod val="50000"/>
                  </a:schemeClr>
                </a:solidFill>
              </a:rPr>
              <a:t>Sclerocarya</a:t>
            </a:r>
            <a:r>
              <a:rPr lang="en-US" sz="1200" dirty="0">
                <a:solidFill>
                  <a:schemeClr val="bg1">
                    <a:lumMod val="50000"/>
                  </a:schemeClr>
                </a:solidFill>
              </a:rPr>
              <a:t> </a:t>
            </a:r>
            <a:r>
              <a:rPr lang="en-US" sz="1200" dirty="0" err="1">
                <a:solidFill>
                  <a:schemeClr val="bg1">
                    <a:lumMod val="50000"/>
                  </a:schemeClr>
                </a:solidFill>
              </a:rPr>
              <a:t>birrea</a:t>
            </a:r>
            <a:r>
              <a:rPr lang="en-US" sz="1200" dirty="0">
                <a:solidFill>
                  <a:schemeClr val="bg1">
                    <a:lumMod val="50000"/>
                  </a:schemeClr>
                </a:solidFill>
              </a:rPr>
              <a:t> – Seeds, Author: Genet</a:t>
            </a:r>
          </a:p>
        </p:txBody>
      </p:sp>
      <p:pic>
        <p:nvPicPr>
          <p:cNvPr id="7" name="Picture 6">
            <a:extLst>
              <a:ext uri="{FF2B5EF4-FFF2-40B4-BE49-F238E27FC236}">
                <a16:creationId xmlns:a16="http://schemas.microsoft.com/office/drawing/2014/main" id="{B5B2C1C4-6176-43CB-97F8-763C6291F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7314" y="3707847"/>
            <a:ext cx="3348548" cy="2511411"/>
          </a:xfrm>
          <a:prstGeom prst="rect">
            <a:avLst/>
          </a:prstGeom>
        </p:spPr>
      </p:pic>
      <p:sp>
        <p:nvSpPr>
          <p:cNvPr id="12" name="TextBox 11">
            <a:extLst>
              <a:ext uri="{FF2B5EF4-FFF2-40B4-BE49-F238E27FC236}">
                <a16:creationId xmlns:a16="http://schemas.microsoft.com/office/drawing/2014/main" id="{3D83F708-F35F-4DA0-A821-D9AA649373B5}"/>
              </a:ext>
            </a:extLst>
          </p:cNvPr>
          <p:cNvSpPr txBox="1"/>
          <p:nvPr/>
        </p:nvSpPr>
        <p:spPr>
          <a:xfrm>
            <a:off x="6553461" y="6372540"/>
            <a:ext cx="5276253" cy="276999"/>
          </a:xfrm>
          <a:prstGeom prst="rect">
            <a:avLst/>
          </a:prstGeom>
          <a:noFill/>
        </p:spPr>
        <p:txBody>
          <a:bodyPr wrap="none" rtlCol="0" anchor="ctr">
            <a:spAutoFit/>
          </a:bodyPr>
          <a:lstStyle/>
          <a:p>
            <a:r>
              <a:rPr lang="en-US" sz="1200" dirty="0">
                <a:solidFill>
                  <a:schemeClr val="bg1">
                    <a:lumMod val="50000"/>
                  </a:schemeClr>
                </a:solidFill>
              </a:rPr>
              <a:t>Image: Wikimedia Commons, Rubber trees in Kerala, India, Author: </a:t>
            </a:r>
            <a:r>
              <a:rPr lang="en-US" sz="1200" dirty="0" err="1">
                <a:solidFill>
                  <a:schemeClr val="bg1">
                    <a:lumMod val="50000"/>
                  </a:schemeClr>
                </a:solidFill>
              </a:rPr>
              <a:t>M.arunprasad</a:t>
            </a:r>
            <a:endParaRPr lang="en-US" sz="1200" dirty="0">
              <a:solidFill>
                <a:schemeClr val="bg1">
                  <a:lumMod val="50000"/>
                </a:schemeClr>
              </a:solidFill>
            </a:endParaRPr>
          </a:p>
        </p:txBody>
      </p:sp>
    </p:spTree>
    <p:extLst>
      <p:ext uri="{BB962C8B-B14F-4D97-AF65-F5344CB8AC3E}">
        <p14:creationId xmlns:p14="http://schemas.microsoft.com/office/powerpoint/2010/main" val="585580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99414" y="196520"/>
            <a:ext cx="4184072"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dirty="0">
                <a:latin typeface="+mn-lt"/>
              </a:rPr>
              <a:t>Protein Feedstocks</a:t>
            </a:r>
            <a:endParaRPr lang="en-US" sz="4000" dirty="0">
              <a:latin typeface="+mn-lt"/>
            </a:endParaRPr>
          </a:p>
        </p:txBody>
      </p:sp>
      <p:sp>
        <p:nvSpPr>
          <p:cNvPr id="23555" name="Text Box 3"/>
          <p:cNvSpPr txBox="1">
            <a:spLocks noChangeArrowheads="1"/>
          </p:cNvSpPr>
          <p:nvPr/>
        </p:nvSpPr>
        <p:spPr bwMode="auto">
          <a:xfrm>
            <a:off x="898964" y="1303464"/>
            <a:ext cx="10918371" cy="18004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174625" indent="-1746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4320" indent="-274320">
              <a:spcBef>
                <a:spcPts val="600"/>
              </a:spcBef>
            </a:pPr>
            <a:r>
              <a:rPr lang="en-US" dirty="0">
                <a:latin typeface="+mn-lt"/>
              </a:rPr>
              <a:t>Grain seeds can be used as sources of protein.</a:t>
            </a:r>
          </a:p>
          <a:p>
            <a:pPr marL="274320" indent="-274320">
              <a:spcBef>
                <a:spcPts val="600"/>
              </a:spcBef>
            </a:pPr>
            <a:r>
              <a:rPr lang="en-US" dirty="0">
                <a:latin typeface="+mn-lt"/>
              </a:rPr>
              <a:t>•	Grain seeds are generally used for food.</a:t>
            </a:r>
          </a:p>
          <a:p>
            <a:pPr marL="274320" indent="-274320">
              <a:spcBef>
                <a:spcPts val="600"/>
              </a:spcBef>
            </a:pPr>
            <a:r>
              <a:rPr lang="en-US" dirty="0">
                <a:latin typeface="+mn-lt"/>
              </a:rPr>
              <a:t>•	They are potentially useful as chemical feedstocks for specialty applications.</a:t>
            </a:r>
          </a:p>
          <a:p>
            <a:pPr marL="274320" indent="-274320">
              <a:spcBef>
                <a:spcPts val="600"/>
              </a:spcBef>
            </a:pPr>
            <a:r>
              <a:rPr lang="en-US" dirty="0">
                <a:latin typeface="+mn-lt"/>
              </a:rPr>
              <a:t>•	Transgenic plants can be used to make specialty proteins, such as medicinal agents.</a:t>
            </a:r>
          </a:p>
        </p:txBody>
      </p:sp>
      <p:pic>
        <p:nvPicPr>
          <p:cNvPr id="5" name="Picture 4">
            <a:extLst>
              <a:ext uri="{FF2B5EF4-FFF2-40B4-BE49-F238E27FC236}">
                <a16:creationId xmlns:a16="http://schemas.microsoft.com/office/drawing/2014/main" id="{64F1E078-B400-45E2-B351-D0754096539C}"/>
              </a:ext>
            </a:extLst>
          </p:cNvPr>
          <p:cNvPicPr>
            <a:picLocks noChangeAspect="1"/>
          </p:cNvPicPr>
          <p:nvPr/>
        </p:nvPicPr>
        <p:blipFill>
          <a:blip r:embed="rId3"/>
          <a:stretch>
            <a:fillRect/>
          </a:stretch>
        </p:blipFill>
        <p:spPr>
          <a:xfrm>
            <a:off x="3762156" y="3297859"/>
            <a:ext cx="4667688" cy="3114223"/>
          </a:xfrm>
          <a:prstGeom prst="rect">
            <a:avLst/>
          </a:prstGeom>
        </p:spPr>
      </p:pic>
      <p:sp>
        <p:nvSpPr>
          <p:cNvPr id="8" name="TextBox 7">
            <a:extLst>
              <a:ext uri="{FF2B5EF4-FFF2-40B4-BE49-F238E27FC236}">
                <a16:creationId xmlns:a16="http://schemas.microsoft.com/office/drawing/2014/main" id="{1D8F8ABC-E735-47A2-8AA5-D42E83C2BEFD}"/>
              </a:ext>
            </a:extLst>
          </p:cNvPr>
          <p:cNvSpPr txBox="1"/>
          <p:nvPr/>
        </p:nvSpPr>
        <p:spPr>
          <a:xfrm>
            <a:off x="539829" y="6511485"/>
            <a:ext cx="4667688" cy="276999"/>
          </a:xfrm>
          <a:prstGeom prst="rect">
            <a:avLst/>
          </a:prstGeom>
          <a:noFill/>
        </p:spPr>
        <p:txBody>
          <a:bodyPr wrap="none" rtlCol="0">
            <a:spAutoFit/>
          </a:bodyPr>
          <a:lstStyle/>
          <a:p>
            <a:r>
              <a:rPr lang="en-US" sz="1200" dirty="0">
                <a:solidFill>
                  <a:schemeClr val="bg1">
                    <a:lumMod val="50000"/>
                  </a:schemeClr>
                </a:solidFill>
              </a:rPr>
              <a:t>Image: Wikimedia Commons, Brown Flax Seeds, Author: Sanjay Acharya</a:t>
            </a:r>
          </a:p>
        </p:txBody>
      </p:sp>
    </p:spTree>
    <p:extLst>
      <p:ext uri="{BB962C8B-B14F-4D97-AF65-F5344CB8AC3E}">
        <p14:creationId xmlns:p14="http://schemas.microsoft.com/office/powerpoint/2010/main" val="1555637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847" y="185241"/>
            <a:ext cx="8973457" cy="707886"/>
          </a:xfrm>
        </p:spPr>
        <p:txBody>
          <a:bodyPr wrap="square">
            <a:spAutoFit/>
          </a:bodyPr>
          <a:lstStyle/>
          <a:p>
            <a:pPr algn="ctr">
              <a:lnSpc>
                <a:spcPct val="100000"/>
              </a:lnSpc>
            </a:pPr>
            <a:r>
              <a:rPr lang="en-US" sz="4000" b="1" dirty="0">
                <a:latin typeface="+mn-lt"/>
              </a:rPr>
              <a:t>How are biological feedstocks processed?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349" y="2532499"/>
            <a:ext cx="4228267" cy="1909182"/>
          </a:xfrm>
          <a:prstGeom prst="rect">
            <a:avLst/>
          </a:prstGeom>
        </p:spPr>
      </p:pic>
      <p:sp>
        <p:nvSpPr>
          <p:cNvPr id="5" name="Striped Right Arrow 4"/>
          <p:cNvSpPr/>
          <p:nvPr/>
        </p:nvSpPr>
        <p:spPr>
          <a:xfrm>
            <a:off x="5379513" y="2951904"/>
            <a:ext cx="1513114" cy="968828"/>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2819" y="2689712"/>
            <a:ext cx="1117601" cy="149321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8602" y="3790261"/>
            <a:ext cx="1474573" cy="1206843"/>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24318" y="2532499"/>
            <a:ext cx="1305698" cy="1099751"/>
          </a:xfrm>
          <a:prstGeom prst="rect">
            <a:avLst/>
          </a:prstGeom>
        </p:spPr>
      </p:pic>
      <p:sp>
        <p:nvSpPr>
          <p:cNvPr id="10" name="TextBox 9"/>
          <p:cNvSpPr txBox="1"/>
          <p:nvPr/>
        </p:nvSpPr>
        <p:spPr>
          <a:xfrm>
            <a:off x="5928331" y="3082375"/>
            <a:ext cx="415477" cy="707886"/>
          </a:xfrm>
          <a:prstGeom prst="rect">
            <a:avLst/>
          </a:prstGeom>
          <a:noFill/>
        </p:spPr>
        <p:txBody>
          <a:bodyPr wrap="square" rtlCol="0">
            <a:spAutoFit/>
          </a:bodyPr>
          <a:lstStyle/>
          <a:p>
            <a:r>
              <a:rPr lang="en-US" sz="4000" dirty="0"/>
              <a:t>?</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67203" y="1929144"/>
            <a:ext cx="1802798" cy="1811465"/>
          </a:xfrm>
          <a:prstGeom prst="rect">
            <a:avLst/>
          </a:prstGeom>
        </p:spPr>
      </p:pic>
      <p:sp>
        <p:nvSpPr>
          <p:cNvPr id="12" name="TextBox 11"/>
          <p:cNvSpPr txBox="1"/>
          <p:nvPr/>
        </p:nvSpPr>
        <p:spPr>
          <a:xfrm>
            <a:off x="669879" y="6466114"/>
            <a:ext cx="1869935" cy="276999"/>
          </a:xfrm>
          <a:prstGeom prst="rect">
            <a:avLst/>
          </a:prstGeom>
          <a:noFill/>
        </p:spPr>
        <p:txBody>
          <a:bodyPr wrap="none" rtlCol="0">
            <a:spAutoFit/>
          </a:bodyPr>
          <a:lstStyle/>
          <a:p>
            <a:r>
              <a:rPr lang="en-US" sz="1200" dirty="0">
                <a:solidFill>
                  <a:schemeClr val="bg1">
                    <a:lumMod val="50000"/>
                  </a:schemeClr>
                </a:solidFill>
              </a:rPr>
              <a:t>Images: Creative commons</a:t>
            </a:r>
          </a:p>
        </p:txBody>
      </p:sp>
      <p:sp>
        <p:nvSpPr>
          <p:cNvPr id="13" name="TextBox 12"/>
          <p:cNvSpPr txBox="1"/>
          <p:nvPr/>
        </p:nvSpPr>
        <p:spPr>
          <a:xfrm>
            <a:off x="4939033" y="4450959"/>
            <a:ext cx="2394071" cy="1323439"/>
          </a:xfrm>
          <a:prstGeom prst="rect">
            <a:avLst/>
          </a:prstGeom>
          <a:noFill/>
        </p:spPr>
        <p:txBody>
          <a:bodyPr wrap="square" rtlCol="0">
            <a:spAutoFit/>
          </a:bodyPr>
          <a:lstStyle/>
          <a:p>
            <a:pPr marL="274320" indent="-274320">
              <a:buFont typeface="Arial" charset="0"/>
              <a:buChar char="•"/>
            </a:pPr>
            <a:r>
              <a:rPr lang="en-US" sz="2000" dirty="0"/>
              <a:t>Fermentation </a:t>
            </a:r>
          </a:p>
          <a:p>
            <a:pPr marL="274320" indent="-274320">
              <a:buFont typeface="Arial" panose="020B0604020202020204" pitchFamily="34" charset="0"/>
              <a:buChar char="•"/>
            </a:pPr>
            <a:r>
              <a:rPr lang="en-US" sz="2000" dirty="0"/>
              <a:t>Microorganisms</a:t>
            </a:r>
          </a:p>
          <a:p>
            <a:pPr marL="274320" indent="-274320"/>
            <a:r>
              <a:rPr lang="en-US" sz="2000" dirty="0"/>
              <a:t>(aerobic, anaerobic)</a:t>
            </a:r>
          </a:p>
          <a:p>
            <a:pPr marL="274320" indent="-274320">
              <a:buFont typeface="Arial" charset="0"/>
              <a:buChar char="•"/>
            </a:pPr>
            <a:r>
              <a:rPr lang="en-US" sz="2000" dirty="0"/>
              <a:t>Enzymes </a:t>
            </a:r>
          </a:p>
        </p:txBody>
      </p:sp>
    </p:spTree>
    <p:extLst>
      <p:ext uri="{BB962C8B-B14F-4D97-AF65-F5344CB8AC3E}">
        <p14:creationId xmlns:p14="http://schemas.microsoft.com/office/powerpoint/2010/main" val="16355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32805" y="1790680"/>
            <a:ext cx="6248959" cy="4938693"/>
          </a:xfrm>
          <a:prstGeom prst="rect">
            <a:avLst/>
          </a:prstGeom>
        </p:spPr>
      </p:pic>
      <p:sp>
        <p:nvSpPr>
          <p:cNvPr id="2" name="Title 1"/>
          <p:cNvSpPr>
            <a:spLocks noGrp="1"/>
          </p:cNvSpPr>
          <p:nvPr>
            <p:ph type="title"/>
          </p:nvPr>
        </p:nvSpPr>
        <p:spPr>
          <a:xfrm>
            <a:off x="598041" y="159865"/>
            <a:ext cx="10965689" cy="707886"/>
          </a:xfrm>
        </p:spPr>
        <p:txBody>
          <a:bodyPr wrap="square">
            <a:spAutoFit/>
          </a:bodyPr>
          <a:lstStyle/>
          <a:p>
            <a:pPr algn="ctr">
              <a:lnSpc>
                <a:spcPct val="100000"/>
              </a:lnSpc>
            </a:pPr>
            <a:r>
              <a:rPr lang="en-US" sz="4000" b="1" dirty="0">
                <a:latin typeface="+mn-lt"/>
              </a:rPr>
              <a:t>Example: Enzymatic lignocellulose breakdown</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718" y="2169111"/>
            <a:ext cx="3169143" cy="4181833"/>
          </a:xfrm>
          <a:prstGeom prst="rect">
            <a:avLst/>
          </a:prstGeom>
        </p:spPr>
      </p:pic>
      <p:sp>
        <p:nvSpPr>
          <p:cNvPr id="3" name="TextBox 2"/>
          <p:cNvSpPr txBox="1"/>
          <p:nvPr/>
        </p:nvSpPr>
        <p:spPr>
          <a:xfrm>
            <a:off x="899242" y="1322460"/>
            <a:ext cx="10363286" cy="400110"/>
          </a:xfrm>
          <a:prstGeom prst="rect">
            <a:avLst/>
          </a:prstGeom>
          <a:noFill/>
        </p:spPr>
        <p:txBody>
          <a:bodyPr wrap="none" rtlCol="0">
            <a:spAutoFit/>
          </a:bodyPr>
          <a:lstStyle/>
          <a:p>
            <a:pPr algn="ctr"/>
            <a:r>
              <a:rPr lang="en-US" sz="2000" dirty="0"/>
              <a:t>Lignocellulose is a complex polymer obtained from plant cell walls. It has many aromatic subunits.</a:t>
            </a:r>
          </a:p>
        </p:txBody>
      </p:sp>
    </p:spTree>
    <p:extLst>
      <p:ext uri="{BB962C8B-B14F-4D97-AF65-F5344CB8AC3E}">
        <p14:creationId xmlns:p14="http://schemas.microsoft.com/office/powerpoint/2010/main" val="116149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0EED246F-1666-4C68-B365-F5AE71B0F1D1}"/>
              </a:ext>
            </a:extLst>
          </p:cNvPr>
          <p:cNvSpPr/>
          <p:nvPr/>
        </p:nvSpPr>
        <p:spPr>
          <a:xfrm>
            <a:off x="7890715" y="1422973"/>
            <a:ext cx="2736158" cy="5167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dirty="0"/>
              <a:t>Retains applied nitrogen longer in the plants’ root zone, optimizing crop utilization and yield, and reducing nutrient run-off.</a:t>
            </a:r>
          </a:p>
        </p:txBody>
      </p:sp>
      <p:sp>
        <p:nvSpPr>
          <p:cNvPr id="3" name="Retângulo 2">
            <a:extLst>
              <a:ext uri="{FF2B5EF4-FFF2-40B4-BE49-F238E27FC236}">
                <a16:creationId xmlns:a16="http://schemas.microsoft.com/office/drawing/2014/main" id="{5602DF75-FB9D-483C-83AF-664422F296E2}"/>
              </a:ext>
            </a:extLst>
          </p:cNvPr>
          <p:cNvSpPr/>
          <p:nvPr/>
        </p:nvSpPr>
        <p:spPr>
          <a:xfrm>
            <a:off x="1539587" y="1428117"/>
            <a:ext cx="2770272" cy="5156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a:t>Retains applied nitrogen longer in the plants’ root zone, optimizing crop utilization and yield, and reducing nutrient run-off.</a:t>
            </a:r>
            <a:endParaRPr lang="en-US" dirty="0"/>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20855" y="5212724"/>
            <a:ext cx="1349869" cy="1194622"/>
          </a:xfrm>
          <a:prstGeom prst="rect">
            <a:avLst/>
          </a:prstGeom>
        </p:spPr>
      </p:pic>
      <p:sp>
        <p:nvSpPr>
          <p:cNvPr id="30" name="Right Brace 29"/>
          <p:cNvSpPr/>
          <p:nvPr/>
        </p:nvSpPr>
        <p:spPr bwMode="auto">
          <a:xfrm rot="5400000">
            <a:off x="5823631" y="4614551"/>
            <a:ext cx="493937" cy="2794000"/>
          </a:xfrm>
          <a:prstGeom prst="rightBrace">
            <a:avLst>
              <a:gd name="adj1" fmla="val 43607"/>
              <a:gd name="adj2" fmla="val 49545"/>
            </a:avLst>
          </a:prstGeom>
          <a:solidFill>
            <a:srgbClr val="FFFFFF"/>
          </a:solidFill>
          <a:ln w="9525" cap="flat" cmpd="sng" algn="ctr">
            <a:solidFill>
              <a:schemeClr val="tx2"/>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Calibri Regular" charset="0"/>
              <a:ea typeface="ＭＳ Ｐゴシック" pitchFamily="-72" charset="-128"/>
              <a:cs typeface="ＭＳ Ｐゴシック" pitchFamily="-72" charset="-128"/>
            </a:endParaRPr>
          </a:p>
        </p:txBody>
      </p:sp>
      <p:sp>
        <p:nvSpPr>
          <p:cNvPr id="2" name="Title 1"/>
          <p:cNvSpPr>
            <a:spLocks noGrp="1"/>
          </p:cNvSpPr>
          <p:nvPr>
            <p:ph type="title"/>
          </p:nvPr>
        </p:nvSpPr>
        <p:spPr>
          <a:xfrm>
            <a:off x="1978083" y="197629"/>
            <a:ext cx="8244408" cy="707886"/>
          </a:xfrm>
        </p:spPr>
        <p:txBody>
          <a:bodyPr>
            <a:spAutoFit/>
          </a:bodyPr>
          <a:lstStyle/>
          <a:p>
            <a:pPr algn="ctr">
              <a:lnSpc>
                <a:spcPct val="100000"/>
              </a:lnSpc>
            </a:pPr>
            <a:r>
              <a:rPr lang="en-US" sz="4000" b="1" dirty="0">
                <a:latin typeface="+mn-lt"/>
              </a:rPr>
              <a:t>Main Industries for Lignocellulose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6909" t="37739" r="56209" b="36408"/>
          <a:stretch/>
        </p:blipFill>
        <p:spPr>
          <a:xfrm>
            <a:off x="1754947" y="2099778"/>
            <a:ext cx="2337708" cy="1516918"/>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4559" t="37739" r="52410" b="36408"/>
          <a:stretch/>
        </p:blipFill>
        <p:spPr>
          <a:xfrm>
            <a:off x="8011817" y="2167748"/>
            <a:ext cx="2615056" cy="138097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7624" y="4366962"/>
            <a:ext cx="1537681" cy="204038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444" y="4263703"/>
            <a:ext cx="1368152" cy="1563282"/>
          </a:xfrm>
          <a:prstGeom prst="rect">
            <a:avLst/>
          </a:prstGeom>
        </p:spPr>
      </p:pic>
      <p:cxnSp>
        <p:nvCxnSpPr>
          <p:cNvPr id="12" name="Curved Connector 11"/>
          <p:cNvCxnSpPr>
            <a:cxnSpLocks/>
            <a:stCxn id="43" idx="1"/>
            <a:endCxn id="4" idx="3"/>
          </p:cNvCxnSpPr>
          <p:nvPr/>
        </p:nvCxnSpPr>
        <p:spPr bwMode="auto">
          <a:xfrm rot="10800000" flipV="1">
            <a:off x="4092655" y="2622919"/>
            <a:ext cx="1214486" cy="235318"/>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4" name="Curved Connector 13"/>
          <p:cNvCxnSpPr>
            <a:cxnSpLocks/>
          </p:cNvCxnSpPr>
          <p:nvPr/>
        </p:nvCxnSpPr>
        <p:spPr bwMode="auto">
          <a:xfrm>
            <a:off x="2923801" y="3635948"/>
            <a:ext cx="1602803" cy="125361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a:stCxn id="4" idx="2"/>
            <a:endCxn id="7" idx="0"/>
          </p:cNvCxnSpPr>
          <p:nvPr/>
        </p:nvCxnSpPr>
        <p:spPr bwMode="auto">
          <a:xfrm flipH="1">
            <a:off x="2896465" y="3616696"/>
            <a:ext cx="27336" cy="7502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1712996" y="1687454"/>
            <a:ext cx="2376264" cy="400110"/>
          </a:xfrm>
          <a:prstGeom prst="rect">
            <a:avLst/>
          </a:prstGeom>
          <a:noFill/>
        </p:spPr>
        <p:txBody>
          <a:bodyPr wrap="square" rtlCol="0">
            <a:spAutoFit/>
          </a:bodyPr>
          <a:lstStyle/>
          <a:p>
            <a:pPr algn="ctr"/>
            <a:r>
              <a:rPr lang="en-US" sz="2000" dirty="0"/>
              <a:t>PAPER INDUSTRY</a:t>
            </a:r>
          </a:p>
        </p:txBody>
      </p:sp>
      <p:sp>
        <p:nvSpPr>
          <p:cNvPr id="23" name="Rectangle 22"/>
          <p:cNvSpPr/>
          <p:nvPr/>
        </p:nvSpPr>
        <p:spPr>
          <a:xfrm>
            <a:off x="7900565" y="1688980"/>
            <a:ext cx="2734780" cy="400110"/>
          </a:xfrm>
          <a:prstGeom prst="rect">
            <a:avLst/>
          </a:prstGeom>
        </p:spPr>
        <p:txBody>
          <a:bodyPr wrap="square">
            <a:spAutoFit/>
          </a:bodyPr>
          <a:lstStyle/>
          <a:p>
            <a:pPr algn="ctr"/>
            <a:r>
              <a:rPr lang="en-US" sz="2000" dirty="0"/>
              <a:t>BIOETHANOL INDUSTRY</a:t>
            </a:r>
          </a:p>
        </p:txBody>
      </p:sp>
      <p:cxnSp>
        <p:nvCxnSpPr>
          <p:cNvPr id="25" name="Curved Connector 24"/>
          <p:cNvCxnSpPr>
            <a:cxnSpLocks/>
            <a:stCxn id="43" idx="3"/>
          </p:cNvCxnSpPr>
          <p:nvPr/>
        </p:nvCxnSpPr>
        <p:spPr bwMode="auto">
          <a:xfrm>
            <a:off x="6913086" y="2622919"/>
            <a:ext cx="1367314" cy="157571"/>
          </a:xfrm>
          <a:prstGeom prst="curvedConnector3">
            <a:avLst/>
          </a:prstGeom>
          <a:solidFill>
            <a:schemeClr val="accent1"/>
          </a:solidFill>
          <a:ln w="9525" cap="flat" cmpd="sng" algn="ctr">
            <a:solidFill>
              <a:schemeClr val="tx1"/>
            </a:solidFill>
            <a:prstDash val="solid"/>
            <a:round/>
            <a:headEnd type="none" w="med" len="med"/>
            <a:tailEnd type="arrow"/>
          </a:ln>
          <a:effectLst/>
        </p:spPr>
      </p:cxnSp>
      <p:pic>
        <p:nvPicPr>
          <p:cNvPr id="27" name="Picture 26"/>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42635" y="4481078"/>
            <a:ext cx="1488165" cy="1116124"/>
          </a:xfrm>
          <a:prstGeom prst="rect">
            <a:avLst/>
          </a:prstGeom>
        </p:spPr>
      </p:pic>
      <p:sp>
        <p:nvSpPr>
          <p:cNvPr id="31" name="TextBox 30"/>
          <p:cNvSpPr txBox="1"/>
          <p:nvPr/>
        </p:nvSpPr>
        <p:spPr>
          <a:xfrm>
            <a:off x="6135480" y="5517233"/>
            <a:ext cx="1440160" cy="307777"/>
          </a:xfrm>
          <a:prstGeom prst="rect">
            <a:avLst/>
          </a:prstGeom>
          <a:noFill/>
        </p:spPr>
        <p:txBody>
          <a:bodyPr wrap="square" rtlCol="0">
            <a:spAutoFit/>
          </a:bodyPr>
          <a:lstStyle/>
          <a:p>
            <a:pPr algn="ctr"/>
            <a:r>
              <a:rPr lang="en-US" sz="1400" dirty="0"/>
              <a:t>Lignin powder</a:t>
            </a:r>
          </a:p>
        </p:txBody>
      </p:sp>
      <p:pic>
        <p:nvPicPr>
          <p:cNvPr id="32" name="Picture 31"/>
          <p:cNvPicPr>
            <a:picLocks noChangeAspect="1"/>
          </p:cNvPicPr>
          <p:nvPr/>
        </p:nvPicPr>
        <p:blipFill rotWithShape="1">
          <a:blip r:embed="rId8" cstate="screen">
            <a:extLst>
              <a:ext uri="{28A0092B-C50C-407E-A947-70E740481C1C}">
                <a14:useLocalDpi xmlns:a14="http://schemas.microsoft.com/office/drawing/2010/main"/>
              </a:ext>
            </a:extLst>
          </a:blip>
          <a:srcRect l="-619" t="8009" r="62115" b="61220"/>
          <a:stretch/>
        </p:blipFill>
        <p:spPr>
          <a:xfrm>
            <a:off x="8011817" y="3095379"/>
            <a:ext cx="2592442" cy="1637353"/>
          </a:xfrm>
          <a:prstGeom prst="rect">
            <a:avLst/>
          </a:prstGeom>
        </p:spPr>
      </p:pic>
      <p:sp>
        <p:nvSpPr>
          <p:cNvPr id="36" name="TextBox 35"/>
          <p:cNvSpPr txBox="1"/>
          <p:nvPr/>
        </p:nvSpPr>
        <p:spPr>
          <a:xfrm>
            <a:off x="9658840" y="5507606"/>
            <a:ext cx="1009432" cy="307777"/>
          </a:xfrm>
          <a:prstGeom prst="rect">
            <a:avLst/>
          </a:prstGeom>
          <a:noFill/>
        </p:spPr>
        <p:txBody>
          <a:bodyPr wrap="square" rtlCol="0">
            <a:spAutoFit/>
          </a:bodyPr>
          <a:lstStyle/>
          <a:p>
            <a:r>
              <a:rPr lang="en-US" sz="1400" dirty="0"/>
              <a:t>Bioethanol</a:t>
            </a:r>
          </a:p>
        </p:txBody>
      </p:sp>
      <p:cxnSp>
        <p:nvCxnSpPr>
          <p:cNvPr id="38" name="Straight Arrow Connector 37"/>
          <p:cNvCxnSpPr>
            <a:cxnSpLocks/>
            <a:endCxn id="35" idx="0"/>
          </p:cNvCxnSpPr>
          <p:nvPr/>
        </p:nvCxnSpPr>
        <p:spPr bwMode="auto">
          <a:xfrm flipH="1">
            <a:off x="9295789" y="4727796"/>
            <a:ext cx="9742" cy="48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Curved Connector 39"/>
          <p:cNvCxnSpPr>
            <a:cxnSpLocks/>
          </p:cNvCxnSpPr>
          <p:nvPr/>
        </p:nvCxnSpPr>
        <p:spPr bwMode="auto">
          <a:xfrm rot="10800000" flipV="1">
            <a:off x="7530801" y="4635613"/>
            <a:ext cx="1203547" cy="19021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4588119" y="6215782"/>
            <a:ext cx="3024336" cy="369332"/>
          </a:xfrm>
          <a:prstGeom prst="rect">
            <a:avLst/>
          </a:prstGeom>
          <a:noFill/>
        </p:spPr>
        <p:txBody>
          <a:bodyPr wrap="square" rtlCol="0">
            <a:spAutoFit/>
          </a:bodyPr>
          <a:lstStyle/>
          <a:p>
            <a:pPr algn="ctr"/>
            <a:r>
              <a:rPr lang="en-US" dirty="0"/>
              <a:t>Burnt or Discarded</a:t>
            </a:r>
          </a:p>
        </p:txBody>
      </p:sp>
      <p:pic>
        <p:nvPicPr>
          <p:cNvPr id="43" name="Picture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07141" y="1345811"/>
            <a:ext cx="1605945" cy="2554216"/>
          </a:xfrm>
          <a:prstGeom prst="rect">
            <a:avLst/>
          </a:prstGeom>
        </p:spPr>
      </p:pic>
    </p:spTree>
    <p:extLst>
      <p:ext uri="{BB962C8B-B14F-4D97-AF65-F5344CB8AC3E}">
        <p14:creationId xmlns:p14="http://schemas.microsoft.com/office/powerpoint/2010/main" val="1070747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55827" y="2154861"/>
            <a:ext cx="2520280" cy="2031325"/>
          </a:xfrm>
          <a:prstGeom prst="rect">
            <a:avLst/>
          </a:prstGeom>
          <a:noFill/>
        </p:spPr>
        <p:txBody>
          <a:bodyPr wrap="square" rtlCol="0">
            <a:spAutoFit/>
          </a:bodyPr>
          <a:lstStyle/>
          <a:p>
            <a:pPr algn="ctr"/>
            <a:r>
              <a:rPr lang="en-US" dirty="0"/>
              <a:t>A Need of New Technology: </a:t>
            </a:r>
          </a:p>
          <a:p>
            <a:pPr algn="ctr"/>
            <a:endParaRPr lang="en-US" dirty="0"/>
          </a:p>
          <a:p>
            <a:pPr algn="ctr"/>
            <a:r>
              <a:rPr lang="en-US" dirty="0"/>
              <a:t>Economical</a:t>
            </a:r>
          </a:p>
          <a:p>
            <a:pPr algn="ctr"/>
            <a:r>
              <a:rPr lang="en-US" dirty="0"/>
              <a:t>Sustainable</a:t>
            </a:r>
          </a:p>
          <a:p>
            <a:pPr algn="ctr"/>
            <a:r>
              <a:rPr lang="en-US" dirty="0"/>
              <a:t>Selective</a:t>
            </a:r>
          </a:p>
          <a:p>
            <a:pPr algn="ctr"/>
            <a:r>
              <a:rPr lang="en-US" dirty="0"/>
              <a:t>Efficient</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37627"/>
          <a:stretch/>
        </p:blipFill>
        <p:spPr>
          <a:xfrm>
            <a:off x="1096692" y="1353302"/>
            <a:ext cx="3928973" cy="4978400"/>
          </a:xfrm>
          <a:prstGeom prst="rect">
            <a:avLst/>
          </a:prstGeom>
        </p:spPr>
      </p:pic>
      <p:sp>
        <p:nvSpPr>
          <p:cNvPr id="2" name="Title 1"/>
          <p:cNvSpPr>
            <a:spLocks noGrp="1"/>
          </p:cNvSpPr>
          <p:nvPr>
            <p:ph type="title"/>
          </p:nvPr>
        </p:nvSpPr>
        <p:spPr>
          <a:xfrm>
            <a:off x="-55517" y="239534"/>
            <a:ext cx="12300857" cy="646331"/>
          </a:xfrm>
        </p:spPr>
        <p:txBody>
          <a:bodyPr>
            <a:spAutoFit/>
          </a:bodyPr>
          <a:lstStyle/>
          <a:p>
            <a:pPr algn="ctr">
              <a:lnSpc>
                <a:spcPct val="100000"/>
              </a:lnSpc>
            </a:pPr>
            <a:r>
              <a:rPr lang="en-US" sz="3600" b="1" dirty="0">
                <a:latin typeface="+mn-lt"/>
              </a:rPr>
              <a:t>Lignin: A Source of Renewable ‘Drop-in’ Platform Chemicals</a:t>
            </a:r>
          </a:p>
        </p:txBody>
      </p:sp>
      <p:sp>
        <p:nvSpPr>
          <p:cNvPr id="9" name="Right Arrow 8"/>
          <p:cNvSpPr/>
          <p:nvPr/>
        </p:nvSpPr>
        <p:spPr bwMode="auto">
          <a:xfrm>
            <a:off x="4999843" y="2766982"/>
            <a:ext cx="2232248" cy="288032"/>
          </a:xfrm>
          <a:prstGeom prst="rightArrow">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Calibri Regular" charset="0"/>
              <a:ea typeface="ＭＳ Ｐゴシック" pitchFamily="-72" charset="-128"/>
              <a:cs typeface="ＭＳ Ｐゴシック" pitchFamily="-72" charset="-128"/>
            </a:endParaRPr>
          </a:p>
        </p:txBody>
      </p:sp>
      <p:pic>
        <p:nvPicPr>
          <p:cNvPr id="12" name="Picture 11"/>
          <p:cNvPicPr>
            <a:picLocks noChangeAspect="1"/>
          </p:cNvPicPr>
          <p:nvPr/>
        </p:nvPicPr>
        <p:blipFill>
          <a:blip r:embed="rId3"/>
          <a:stretch>
            <a:fillRect/>
          </a:stretch>
        </p:blipFill>
        <p:spPr>
          <a:xfrm>
            <a:off x="8392506" y="1992672"/>
            <a:ext cx="1030102" cy="1727912"/>
          </a:xfrm>
          <a:prstGeom prst="rect">
            <a:avLst/>
          </a:prstGeom>
        </p:spPr>
      </p:pic>
      <p:sp>
        <p:nvSpPr>
          <p:cNvPr id="3" name="TextBox 2"/>
          <p:cNvSpPr txBox="1"/>
          <p:nvPr/>
        </p:nvSpPr>
        <p:spPr>
          <a:xfrm>
            <a:off x="8452143" y="3642447"/>
            <a:ext cx="910827" cy="400110"/>
          </a:xfrm>
          <a:prstGeom prst="rect">
            <a:avLst/>
          </a:prstGeom>
          <a:noFill/>
        </p:spPr>
        <p:txBody>
          <a:bodyPr wrap="none" rtlCol="0">
            <a:spAutoFit/>
          </a:bodyPr>
          <a:lstStyle/>
          <a:p>
            <a:r>
              <a:rPr lang="en-US" sz="2000" dirty="0"/>
              <a:t>phenol</a:t>
            </a:r>
          </a:p>
        </p:txBody>
      </p:sp>
      <p:sp>
        <p:nvSpPr>
          <p:cNvPr id="4" name="TextBox 3"/>
          <p:cNvSpPr txBox="1"/>
          <p:nvPr/>
        </p:nvSpPr>
        <p:spPr>
          <a:xfrm>
            <a:off x="6676710" y="4485686"/>
            <a:ext cx="4461692" cy="1938992"/>
          </a:xfrm>
          <a:prstGeom prst="rect">
            <a:avLst/>
          </a:prstGeom>
          <a:noFill/>
        </p:spPr>
        <p:txBody>
          <a:bodyPr wrap="square" rtlCol="0">
            <a:spAutoFit/>
          </a:bodyPr>
          <a:lstStyle/>
          <a:p>
            <a:r>
              <a:rPr lang="en-US" sz="2000" dirty="0"/>
              <a:t>The lignin structure includes aromatic (ring) structures.</a:t>
            </a:r>
          </a:p>
          <a:p>
            <a:endParaRPr lang="en-US" sz="2000" dirty="0"/>
          </a:p>
          <a:p>
            <a:r>
              <a:rPr lang="en-US" sz="2000" dirty="0"/>
              <a:t>If it is broken down selectively, it can be a source of drop-in platform chemicals such as phenol.</a:t>
            </a:r>
          </a:p>
        </p:txBody>
      </p:sp>
    </p:spTree>
    <p:extLst>
      <p:ext uri="{BB962C8B-B14F-4D97-AF65-F5344CB8AC3E}">
        <p14:creationId xmlns:p14="http://schemas.microsoft.com/office/powerpoint/2010/main" val="142203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302038"/>
            <a:ext cx="12017829" cy="590931"/>
          </a:xfrm>
        </p:spPr>
        <p:txBody>
          <a:bodyPr>
            <a:spAutoFit/>
          </a:bodyPr>
          <a:lstStyle/>
          <a:p>
            <a:pPr marL="363538"/>
            <a:r>
              <a:rPr lang="en-US" sz="3600" b="1" dirty="0">
                <a:latin typeface="+mn-lt"/>
              </a:rPr>
              <a:t>A Depolymerization Strategy for the Valorization of Lignin </a:t>
            </a:r>
          </a:p>
        </p:txBody>
      </p:sp>
      <p:sp>
        <p:nvSpPr>
          <p:cNvPr id="3" name="Content Placeholder 2"/>
          <p:cNvSpPr>
            <a:spLocks noGrp="1"/>
          </p:cNvSpPr>
          <p:nvPr>
            <p:ph idx="1"/>
          </p:nvPr>
        </p:nvSpPr>
        <p:spPr>
          <a:xfrm>
            <a:off x="2152650" y="1510498"/>
            <a:ext cx="7886700" cy="986643"/>
          </a:xfrm>
        </p:spPr>
        <p:txBody>
          <a:bodyPr/>
          <a:lstStyle/>
          <a:p>
            <a:pPr marL="0" indent="0" algn="ctr">
              <a:buNone/>
            </a:pPr>
            <a:r>
              <a:rPr lang="en-US" dirty="0"/>
              <a:t>With the addition of hydrogen and a selective catalyst, lignin can be broken down into phenols.</a:t>
            </a:r>
          </a:p>
        </p:txBody>
      </p:sp>
      <p:pic>
        <p:nvPicPr>
          <p:cNvPr id="7" name="Picture 6"/>
          <p:cNvPicPr>
            <a:picLocks noChangeAspect="1"/>
          </p:cNvPicPr>
          <p:nvPr/>
        </p:nvPicPr>
        <p:blipFill>
          <a:blip r:embed="rId2"/>
          <a:stretch>
            <a:fillRect/>
          </a:stretch>
        </p:blipFill>
        <p:spPr>
          <a:xfrm>
            <a:off x="1506136" y="3114670"/>
            <a:ext cx="9179726" cy="1963488"/>
          </a:xfrm>
          <a:prstGeom prst="rect">
            <a:avLst/>
          </a:prstGeom>
        </p:spPr>
      </p:pic>
      <p:sp>
        <p:nvSpPr>
          <p:cNvPr id="4" name="TextBox 3"/>
          <p:cNvSpPr txBox="1"/>
          <p:nvPr/>
        </p:nvSpPr>
        <p:spPr>
          <a:xfrm>
            <a:off x="2871150" y="5162729"/>
            <a:ext cx="923651" cy="461665"/>
          </a:xfrm>
          <a:prstGeom prst="rect">
            <a:avLst/>
          </a:prstGeom>
          <a:noFill/>
        </p:spPr>
        <p:txBody>
          <a:bodyPr wrap="none" rtlCol="0">
            <a:spAutoFit/>
          </a:bodyPr>
          <a:lstStyle/>
          <a:p>
            <a:r>
              <a:rPr lang="en-US" sz="2400" dirty="0">
                <a:latin typeface="Calibri Regular" charset="0"/>
              </a:rPr>
              <a:t>Lignin</a:t>
            </a:r>
          </a:p>
        </p:txBody>
      </p:sp>
      <p:sp>
        <p:nvSpPr>
          <p:cNvPr id="5" name="TextBox 4"/>
          <p:cNvSpPr txBox="1"/>
          <p:nvPr/>
        </p:nvSpPr>
        <p:spPr>
          <a:xfrm>
            <a:off x="8656127" y="5160045"/>
            <a:ext cx="1173719" cy="461665"/>
          </a:xfrm>
          <a:prstGeom prst="rect">
            <a:avLst/>
          </a:prstGeom>
          <a:noFill/>
        </p:spPr>
        <p:txBody>
          <a:bodyPr wrap="none" rtlCol="0">
            <a:spAutoFit/>
          </a:bodyPr>
          <a:lstStyle/>
          <a:p>
            <a:r>
              <a:rPr lang="en-US" sz="2400" dirty="0">
                <a:latin typeface="Calibri Regular" charset="0"/>
              </a:rPr>
              <a:t>Phenols</a:t>
            </a:r>
          </a:p>
        </p:txBody>
      </p:sp>
    </p:spTree>
    <p:extLst>
      <p:ext uri="{BB962C8B-B14F-4D97-AF65-F5344CB8AC3E}">
        <p14:creationId xmlns:p14="http://schemas.microsoft.com/office/powerpoint/2010/main" val="1882202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92" y="183965"/>
            <a:ext cx="10835668" cy="707886"/>
          </a:xfrm>
        </p:spPr>
        <p:txBody>
          <a:bodyPr wrap="square">
            <a:spAutoFit/>
          </a:bodyPr>
          <a:lstStyle/>
          <a:p>
            <a:pPr algn="ctr">
              <a:lnSpc>
                <a:spcPct val="100000"/>
              </a:lnSpc>
            </a:pPr>
            <a:r>
              <a:rPr lang="en-US" sz="4000" b="1" dirty="0">
                <a:latin typeface="+mn-lt"/>
              </a:rPr>
              <a:t>Example: Penicillin production using fermentation </a:t>
            </a:r>
          </a:p>
        </p:txBody>
      </p:sp>
      <p:sp>
        <p:nvSpPr>
          <p:cNvPr id="4" name="TextBox 3"/>
          <p:cNvSpPr txBox="1"/>
          <p:nvPr/>
        </p:nvSpPr>
        <p:spPr>
          <a:xfrm>
            <a:off x="927176" y="1405187"/>
            <a:ext cx="10336099" cy="1569660"/>
          </a:xfrm>
          <a:prstGeom prst="rect">
            <a:avLst/>
          </a:prstGeom>
          <a:noFill/>
        </p:spPr>
        <p:txBody>
          <a:bodyPr wrap="square" rtlCol="0">
            <a:spAutoFit/>
          </a:bodyPr>
          <a:lstStyle/>
          <a:p>
            <a:r>
              <a:rPr lang="en-US" sz="2400" dirty="0"/>
              <a:t>Penicillin antibiotics were among the first medications to be effective against many bacterial infections caused by staphylococci and streptococci. They are still widely used today, though many types of bacteria have developed resistance due to the extensive use.</a:t>
            </a:r>
          </a:p>
        </p:txBody>
      </p:sp>
      <p:sp>
        <p:nvSpPr>
          <p:cNvPr id="5" name="TextBox 4"/>
          <p:cNvSpPr txBox="1"/>
          <p:nvPr/>
        </p:nvSpPr>
        <p:spPr>
          <a:xfrm>
            <a:off x="1838152" y="3698487"/>
            <a:ext cx="4257073" cy="1754326"/>
          </a:xfrm>
          <a:prstGeom prst="rect">
            <a:avLst/>
          </a:prstGeom>
          <a:noFill/>
        </p:spPr>
        <p:txBody>
          <a:bodyPr wrap="square" rtlCol="0">
            <a:spAutoFit/>
          </a:bodyPr>
          <a:lstStyle/>
          <a:p>
            <a:r>
              <a:rPr lang="en-US" dirty="0"/>
              <a:t>The secondary metabolite of a fungus - Penicillium </a:t>
            </a:r>
            <a:r>
              <a:rPr lang="en-US" dirty="0" err="1"/>
              <a:t>chrysogenum</a:t>
            </a:r>
            <a:r>
              <a:rPr lang="en-US" dirty="0"/>
              <a:t> - grows using a carbon source of glucose and lactose.</a:t>
            </a:r>
          </a:p>
          <a:p>
            <a:endParaRPr lang="en-US" dirty="0"/>
          </a:p>
          <a:p>
            <a:r>
              <a:rPr lang="en-US" dirty="0"/>
              <a:t>Once the fungus reaches a stationary phase, it starts producing the antibiotic.</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7142" y="3015844"/>
            <a:ext cx="3279759" cy="3312153"/>
          </a:xfrm>
          <a:prstGeom prst="rect">
            <a:avLst/>
          </a:prstGeom>
        </p:spPr>
      </p:pic>
    </p:spTree>
    <p:extLst>
      <p:ext uri="{BB962C8B-B14F-4D97-AF65-F5344CB8AC3E}">
        <p14:creationId xmlns:p14="http://schemas.microsoft.com/office/powerpoint/2010/main" val="17296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887699" y="1646608"/>
            <a:ext cx="7518340" cy="4154984"/>
          </a:xfrm>
          <a:prstGeom prst="rect">
            <a:avLst/>
          </a:prstGeom>
          <a:noFill/>
        </p:spPr>
        <p:txBody>
          <a:bodyPr wrap="none" rtlCol="0">
            <a:spAutoFit/>
          </a:bodyPr>
          <a:lstStyle/>
          <a:p>
            <a:pPr marL="514350" indent="-514350">
              <a:buFont typeface="+mj-lt"/>
              <a:buAutoNum type="arabicPeriod"/>
            </a:pPr>
            <a:r>
              <a:rPr lang="en-US" sz="2800" dirty="0"/>
              <a:t>Energy and Feedstock Consumption</a:t>
            </a:r>
          </a:p>
          <a:p>
            <a:pPr marL="514350" indent="-514350">
              <a:buFont typeface="+mj-lt"/>
              <a:buAutoNum type="arabicPeriod"/>
            </a:pPr>
            <a:r>
              <a:rPr lang="en-US" sz="2800" dirty="0"/>
              <a:t>Petroleum</a:t>
            </a:r>
          </a:p>
          <a:p>
            <a:pPr marL="514350" indent="-514350">
              <a:buFont typeface="+mj-lt"/>
              <a:buAutoNum type="arabicPeriod"/>
            </a:pPr>
            <a:r>
              <a:rPr lang="en-US" sz="2800" dirty="0"/>
              <a:t>Renewable Feedstocks</a:t>
            </a:r>
          </a:p>
          <a:p>
            <a:pPr marL="971550" lvl="1" indent="-514350">
              <a:buFont typeface="Arial" charset="0"/>
              <a:buChar char="•"/>
            </a:pPr>
            <a:r>
              <a:rPr lang="en-US" sz="2400" dirty="0"/>
              <a:t>Biomass Feedstocks</a:t>
            </a:r>
          </a:p>
          <a:p>
            <a:pPr marL="971550" lvl="1" indent="-514350">
              <a:buFont typeface="Arial" charset="0"/>
              <a:buChar char="•"/>
            </a:pPr>
            <a:r>
              <a:rPr lang="en-US" sz="2400" dirty="0"/>
              <a:t>Carbohydrate Feedstocks</a:t>
            </a:r>
          </a:p>
          <a:p>
            <a:pPr marL="971550" lvl="1" indent="-514350">
              <a:buFont typeface="Arial" charset="0"/>
              <a:buChar char="•"/>
            </a:pPr>
            <a:r>
              <a:rPr lang="en-US" sz="2400" dirty="0"/>
              <a:t>Lipid Oils and Terpenes as Feedstocks</a:t>
            </a:r>
          </a:p>
          <a:p>
            <a:pPr marL="971550" lvl="1" indent="-514350">
              <a:buFont typeface="Arial" charset="0"/>
              <a:buChar char="•"/>
            </a:pPr>
            <a:r>
              <a:rPr lang="en-US" sz="2400" dirty="0"/>
              <a:t>Protein Feedstocks</a:t>
            </a:r>
          </a:p>
          <a:p>
            <a:pPr marL="514350" indent="-514350">
              <a:buFont typeface="+mj-lt"/>
              <a:buAutoNum type="arabicPeriod"/>
            </a:pPr>
            <a:r>
              <a:rPr lang="en-US" sz="2800" dirty="0"/>
              <a:t>Renewable Feedstocks as a Source of Energy</a:t>
            </a:r>
          </a:p>
          <a:p>
            <a:pPr marL="514350" indent="-514350">
              <a:buFont typeface="+mj-lt"/>
              <a:buAutoNum type="arabicPeriod"/>
            </a:pPr>
            <a:r>
              <a:rPr lang="en-US" sz="2800" dirty="0"/>
              <a:t>First, Second, and Third Generation Feedstocks</a:t>
            </a:r>
          </a:p>
          <a:p>
            <a:pPr marL="514350" indent="-514350">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342056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ig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7824" y="1299071"/>
            <a:ext cx="4805449" cy="5342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624126" y="2000251"/>
            <a:ext cx="3411768" cy="2246769"/>
          </a:xfrm>
          <a:prstGeom prst="rect">
            <a:avLst/>
          </a:prstGeom>
          <a:noFill/>
        </p:spPr>
        <p:txBody>
          <a:bodyPr wrap="none" rtlCol="0">
            <a:spAutoFit/>
          </a:bodyPr>
          <a:lstStyle/>
          <a:p>
            <a:pPr marL="274320" indent="-274320">
              <a:spcBef>
                <a:spcPts val="600"/>
              </a:spcBef>
              <a:buFont typeface="Arial" panose="020B0604020202020204" pitchFamily="34" charset="0"/>
              <a:buChar char="•"/>
            </a:pPr>
            <a:r>
              <a:rPr lang="en-US" sz="2400" dirty="0"/>
              <a:t>Proper nutrients</a:t>
            </a:r>
          </a:p>
          <a:p>
            <a:pPr marL="274320" indent="-274320">
              <a:spcBef>
                <a:spcPts val="600"/>
              </a:spcBef>
              <a:buFont typeface="Arial" charset="0"/>
              <a:buChar char="•"/>
            </a:pPr>
            <a:r>
              <a:rPr lang="en-US" sz="2400" dirty="0"/>
              <a:t>Sterile conditions</a:t>
            </a:r>
          </a:p>
          <a:p>
            <a:pPr marL="274320" indent="-274320">
              <a:spcBef>
                <a:spcPts val="600"/>
              </a:spcBef>
              <a:buFont typeface="Arial" charset="0"/>
              <a:buChar char="•"/>
            </a:pPr>
            <a:r>
              <a:rPr lang="en-US" sz="2400" dirty="0"/>
              <a:t>Temperature regulation</a:t>
            </a:r>
          </a:p>
          <a:p>
            <a:pPr marL="274320" indent="-274320">
              <a:spcBef>
                <a:spcPts val="600"/>
              </a:spcBef>
              <a:buFont typeface="Arial" charset="0"/>
              <a:buChar char="•"/>
            </a:pPr>
            <a:r>
              <a:rPr lang="en-US" sz="2400" dirty="0"/>
              <a:t>Oxygen level</a:t>
            </a:r>
          </a:p>
          <a:p>
            <a:pPr marL="274320" indent="-274320">
              <a:spcBef>
                <a:spcPts val="600"/>
              </a:spcBef>
              <a:buFont typeface="Arial" charset="0"/>
              <a:buChar char="•"/>
            </a:pPr>
            <a:r>
              <a:rPr lang="en-US" sz="2400" dirty="0"/>
              <a:t>pH control</a:t>
            </a:r>
          </a:p>
        </p:txBody>
      </p:sp>
      <p:sp>
        <p:nvSpPr>
          <p:cNvPr id="6" name="TextBox 5"/>
          <p:cNvSpPr txBox="1"/>
          <p:nvPr/>
        </p:nvSpPr>
        <p:spPr>
          <a:xfrm>
            <a:off x="871681" y="4873469"/>
            <a:ext cx="4916658" cy="923330"/>
          </a:xfrm>
          <a:prstGeom prst="rect">
            <a:avLst/>
          </a:prstGeom>
          <a:noFill/>
        </p:spPr>
        <p:txBody>
          <a:bodyPr wrap="square" rtlCol="0">
            <a:spAutoFit/>
          </a:bodyPr>
          <a:lstStyle/>
          <a:p>
            <a:r>
              <a:rPr lang="en-US" dirty="0"/>
              <a:t>The fermentation process is similar for other commodity products, such as antibiotics, insulin, ethanol, organic acids, vitamins and enzymes.</a:t>
            </a:r>
          </a:p>
        </p:txBody>
      </p:sp>
      <p:sp>
        <p:nvSpPr>
          <p:cNvPr id="2" name="TextBox 1">
            <a:extLst>
              <a:ext uri="{FF2B5EF4-FFF2-40B4-BE49-F238E27FC236}">
                <a16:creationId xmlns:a16="http://schemas.microsoft.com/office/drawing/2014/main" id="{21A71BEA-5B08-4E67-B11B-C9902B0E66A2}"/>
              </a:ext>
            </a:extLst>
          </p:cNvPr>
          <p:cNvSpPr txBox="1"/>
          <p:nvPr/>
        </p:nvSpPr>
        <p:spPr>
          <a:xfrm>
            <a:off x="450745" y="182864"/>
            <a:ext cx="11317009" cy="707886"/>
          </a:xfrm>
          <a:prstGeom prst="rect">
            <a:avLst/>
          </a:prstGeom>
          <a:noFill/>
        </p:spPr>
        <p:txBody>
          <a:bodyPr wrap="none" rtlCol="0">
            <a:spAutoFit/>
          </a:bodyPr>
          <a:lstStyle/>
          <a:p>
            <a:pPr algn="ctr"/>
            <a:r>
              <a:rPr lang="en-US" sz="4000" b="1" dirty="0"/>
              <a:t>Requirements for a successful fermentation process:</a:t>
            </a:r>
          </a:p>
        </p:txBody>
      </p:sp>
    </p:spTree>
    <p:extLst>
      <p:ext uri="{BB962C8B-B14F-4D97-AF65-F5344CB8AC3E}">
        <p14:creationId xmlns:p14="http://schemas.microsoft.com/office/powerpoint/2010/main" val="814514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012" y="41037"/>
            <a:ext cx="9838007" cy="1118255"/>
          </a:xfrm>
        </p:spPr>
        <p:txBody>
          <a:bodyPr>
            <a:spAutoFit/>
          </a:bodyPr>
          <a:lstStyle/>
          <a:p>
            <a:pPr algn="ctr">
              <a:lnSpc>
                <a:spcPts val="4000"/>
              </a:lnSpc>
            </a:pPr>
            <a:r>
              <a:rPr lang="en-US" sz="3600" b="1" dirty="0">
                <a:latin typeface="+mn-lt"/>
              </a:rPr>
              <a:t>The Top 10 Chemical Targets </a:t>
            </a:r>
            <a:br>
              <a:rPr lang="en-US" sz="3600" b="1" dirty="0">
                <a:latin typeface="+mn-lt"/>
              </a:rPr>
            </a:br>
            <a:r>
              <a:rPr lang="en-US" sz="3600" b="1" dirty="0">
                <a:latin typeface="+mn-lt"/>
              </a:rPr>
              <a:t>(platform chemicals from bio-feedstocks) </a:t>
            </a:r>
          </a:p>
        </p:txBody>
      </p:sp>
      <p:sp>
        <p:nvSpPr>
          <p:cNvPr id="5" name="Rectangle 4"/>
          <p:cNvSpPr/>
          <p:nvPr/>
        </p:nvSpPr>
        <p:spPr>
          <a:xfrm>
            <a:off x="7303683" y="1303655"/>
            <a:ext cx="2280684" cy="1284697"/>
          </a:xfrm>
          <a:prstGeom prst="rect">
            <a:avLst/>
          </a:prstGeom>
          <a:noFill/>
          <a:ln w="1143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Objeto 2">
            <a:extLst>
              <a:ext uri="{FF2B5EF4-FFF2-40B4-BE49-F238E27FC236}">
                <a16:creationId xmlns:a16="http://schemas.microsoft.com/office/drawing/2014/main" id="{206B3D04-6402-412F-B448-6353ADB8A807}"/>
              </a:ext>
            </a:extLst>
          </p:cNvPr>
          <p:cNvGraphicFramePr>
            <a:graphicFrameLocks noChangeAspect="1"/>
          </p:cNvGraphicFramePr>
          <p:nvPr>
            <p:extLst>
              <p:ext uri="{D42A27DB-BD31-4B8C-83A1-F6EECF244321}">
                <p14:modId xmlns:p14="http://schemas.microsoft.com/office/powerpoint/2010/main" val="703024481"/>
              </p:ext>
            </p:extLst>
          </p:nvPr>
        </p:nvGraphicFramePr>
        <p:xfrm>
          <a:off x="2465866" y="1303655"/>
          <a:ext cx="7260267" cy="5376773"/>
        </p:xfrm>
        <a:graphic>
          <a:graphicData uri="http://schemas.openxmlformats.org/presentationml/2006/ole">
            <mc:AlternateContent xmlns:mc="http://schemas.openxmlformats.org/markup-compatibility/2006">
              <mc:Choice xmlns:v="urn:schemas-microsoft-com:vml" Requires="v">
                <p:oleObj spid="_x0000_s6163" name="CS ChemDraw Drawing" r:id="rId3" imgW="4969200" imgH="3680224" progId="ChemDraw.Document.6.0">
                  <p:embed/>
                </p:oleObj>
              </mc:Choice>
              <mc:Fallback>
                <p:oleObj name="CS ChemDraw Drawing" r:id="rId3" imgW="4969200" imgH="3680224" progId="ChemDraw.Document.6.0">
                  <p:embed/>
                  <p:pic>
                    <p:nvPicPr>
                      <p:cNvPr id="0" name=""/>
                      <p:cNvPicPr/>
                      <p:nvPr/>
                    </p:nvPicPr>
                    <p:blipFill>
                      <a:blip r:embed="rId4"/>
                      <a:stretch>
                        <a:fillRect/>
                      </a:stretch>
                    </p:blipFill>
                    <p:spPr>
                      <a:xfrm>
                        <a:off x="2465866" y="1303655"/>
                        <a:ext cx="7260267" cy="5376773"/>
                      </a:xfrm>
                      <a:prstGeom prst="rect">
                        <a:avLst/>
                      </a:prstGeom>
                    </p:spPr>
                  </p:pic>
                </p:oleObj>
              </mc:Fallback>
            </mc:AlternateContent>
          </a:graphicData>
        </a:graphic>
      </p:graphicFrame>
    </p:spTree>
    <p:extLst>
      <p:ext uri="{BB962C8B-B14F-4D97-AF65-F5344CB8AC3E}">
        <p14:creationId xmlns:p14="http://schemas.microsoft.com/office/powerpoint/2010/main" val="1348884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948" y="189672"/>
            <a:ext cx="8229600" cy="707886"/>
          </a:xfrm>
        </p:spPr>
        <p:txBody>
          <a:bodyPr>
            <a:spAutoFit/>
          </a:bodyPr>
          <a:lstStyle/>
          <a:p>
            <a:pPr algn="ctr">
              <a:lnSpc>
                <a:spcPct val="100000"/>
              </a:lnSpc>
            </a:pPr>
            <a:r>
              <a:rPr lang="en-US" sz="4000" b="1" dirty="0">
                <a:latin typeface="+mn-lt"/>
              </a:rPr>
              <a:t>Why use renewable feedstocks?</a:t>
            </a:r>
          </a:p>
        </p:txBody>
      </p:sp>
      <p:sp>
        <p:nvSpPr>
          <p:cNvPr id="3" name="Content Placeholder 2"/>
          <p:cNvSpPr>
            <a:spLocks noGrp="1"/>
          </p:cNvSpPr>
          <p:nvPr>
            <p:ph idx="1"/>
          </p:nvPr>
        </p:nvSpPr>
        <p:spPr>
          <a:xfrm>
            <a:off x="923424" y="1384546"/>
            <a:ext cx="9611226" cy="5283782"/>
          </a:xfrm>
        </p:spPr>
        <p:txBody>
          <a:bodyPr>
            <a:noAutofit/>
          </a:bodyPr>
          <a:lstStyle/>
          <a:p>
            <a:r>
              <a:rPr lang="en-US" sz="2400" b="1" dirty="0"/>
              <a:t>Economic reasons:</a:t>
            </a:r>
          </a:p>
          <a:p>
            <a:pPr marL="457200" lvl="1" indent="228600">
              <a:lnSpc>
                <a:spcPct val="100000"/>
              </a:lnSpc>
              <a:spcBef>
                <a:spcPts val="600"/>
              </a:spcBef>
            </a:pPr>
            <a:r>
              <a:rPr lang="en-US" sz="2000" dirty="0"/>
              <a:t>The inherent long-term tendency for petroleum price increases. </a:t>
            </a:r>
          </a:p>
          <a:p>
            <a:pPr lvl="1">
              <a:lnSpc>
                <a:spcPct val="100000"/>
              </a:lnSpc>
              <a:spcBef>
                <a:spcPts val="600"/>
              </a:spcBef>
            </a:pPr>
            <a:r>
              <a:rPr lang="en-US" sz="2000" dirty="0"/>
              <a:t>A fluctuation of a few cents in the price of crude oil can result in massive price swings for downstream products.</a:t>
            </a:r>
          </a:p>
          <a:p>
            <a:pPr marL="457200" lvl="1" indent="228600">
              <a:lnSpc>
                <a:spcPct val="100000"/>
              </a:lnSpc>
              <a:spcBef>
                <a:spcPts val="600"/>
              </a:spcBef>
            </a:pPr>
            <a:r>
              <a:rPr lang="en-US" sz="2000" dirty="0"/>
              <a:t>The constant decrease in cost of renewable resources.</a:t>
            </a:r>
          </a:p>
          <a:p>
            <a:r>
              <a:rPr lang="en-US" sz="2400" b="1" dirty="0"/>
              <a:t>Scientific reasons:</a:t>
            </a:r>
          </a:p>
          <a:p>
            <a:pPr lvl="1">
              <a:lnSpc>
                <a:spcPct val="100000"/>
              </a:lnSpc>
              <a:spcBef>
                <a:spcPts val="600"/>
              </a:spcBef>
            </a:pPr>
            <a:r>
              <a:rPr lang="en-US" sz="2000" dirty="0"/>
              <a:t>The constant improvement in quality of renewable feedstocks.</a:t>
            </a:r>
          </a:p>
          <a:p>
            <a:pPr lvl="1">
              <a:lnSpc>
                <a:spcPct val="100000"/>
              </a:lnSpc>
              <a:spcBef>
                <a:spcPts val="600"/>
              </a:spcBef>
            </a:pPr>
            <a:r>
              <a:rPr lang="en-US" sz="2000" dirty="0"/>
              <a:t>Modern plant breeding.</a:t>
            </a:r>
          </a:p>
          <a:p>
            <a:pPr lvl="1">
              <a:lnSpc>
                <a:spcPct val="100000"/>
              </a:lnSpc>
              <a:spcBef>
                <a:spcPts val="600"/>
              </a:spcBef>
            </a:pPr>
            <a:r>
              <a:rPr lang="en-US" sz="2000" dirty="0"/>
              <a:t>Genetic manipulation.</a:t>
            </a:r>
          </a:p>
          <a:p>
            <a:pPr lvl="1">
              <a:lnSpc>
                <a:spcPct val="100000"/>
              </a:lnSpc>
              <a:spcBef>
                <a:spcPts val="600"/>
              </a:spcBef>
            </a:pPr>
            <a:r>
              <a:rPr lang="en-US" sz="2000" dirty="0"/>
              <a:t>Breakthroughs in catalysis (enzymes, etc.).</a:t>
            </a:r>
          </a:p>
          <a:p>
            <a:r>
              <a:rPr lang="en-US" sz="2400" b="1" dirty="0"/>
              <a:t>Environmental reasons:</a:t>
            </a:r>
          </a:p>
          <a:p>
            <a:pPr lvl="1">
              <a:lnSpc>
                <a:spcPct val="100000"/>
              </a:lnSpc>
              <a:spcBef>
                <a:spcPts val="600"/>
              </a:spcBef>
            </a:pPr>
            <a:r>
              <a:rPr lang="en-US" sz="2000" dirty="0"/>
              <a:t>Biological compatibility (to an extent).</a:t>
            </a:r>
          </a:p>
          <a:p>
            <a:pPr lvl="1">
              <a:lnSpc>
                <a:spcPct val="100000"/>
              </a:lnSpc>
              <a:spcBef>
                <a:spcPts val="600"/>
              </a:spcBef>
            </a:pPr>
            <a:r>
              <a:rPr lang="en-US" sz="2000" dirty="0"/>
              <a:t>The use of waste streams (wood pulping, agriculture, etc.).</a:t>
            </a:r>
          </a:p>
        </p:txBody>
      </p:sp>
    </p:spTree>
    <p:extLst>
      <p:ext uri="{BB962C8B-B14F-4D97-AF65-F5344CB8AC3E}">
        <p14:creationId xmlns:p14="http://schemas.microsoft.com/office/powerpoint/2010/main" val="1737784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543" y="111240"/>
            <a:ext cx="7459579" cy="999697"/>
          </a:xfrm>
        </p:spPr>
        <p:txBody>
          <a:bodyPr wrap="square">
            <a:spAutoFit/>
          </a:bodyPr>
          <a:lstStyle/>
          <a:p>
            <a:pPr algn="ctr">
              <a:lnSpc>
                <a:spcPts val="3500"/>
              </a:lnSpc>
            </a:pPr>
            <a:r>
              <a:rPr lang="en-US" sz="3600" b="1" dirty="0">
                <a:latin typeface="+mn-lt"/>
              </a:rPr>
              <a:t>Some Potential Challenges of Using Renewable Feedstocks</a:t>
            </a:r>
          </a:p>
        </p:txBody>
      </p:sp>
      <p:sp>
        <p:nvSpPr>
          <p:cNvPr id="3" name="Content Placeholder 2"/>
          <p:cNvSpPr>
            <a:spLocks noGrp="1"/>
          </p:cNvSpPr>
          <p:nvPr>
            <p:ph idx="1"/>
          </p:nvPr>
        </p:nvSpPr>
        <p:spPr>
          <a:xfrm>
            <a:off x="991466" y="1453757"/>
            <a:ext cx="8352831" cy="4862870"/>
          </a:xfrm>
        </p:spPr>
        <p:txBody>
          <a:bodyPr wrap="square">
            <a:spAutoFit/>
          </a:bodyPr>
          <a:lstStyle/>
          <a:p>
            <a:pPr marL="274320" indent="-274320">
              <a:lnSpc>
                <a:spcPct val="100000"/>
              </a:lnSpc>
              <a:spcBef>
                <a:spcPts val="600"/>
              </a:spcBef>
            </a:pPr>
            <a:r>
              <a:rPr lang="en-US" sz="2000" dirty="0"/>
              <a:t>Feedstock cultivation</a:t>
            </a:r>
          </a:p>
          <a:p>
            <a:pPr marL="639763" lvl="1" indent="-242888">
              <a:lnSpc>
                <a:spcPct val="100000"/>
              </a:lnSpc>
              <a:spcBef>
                <a:spcPts val="600"/>
              </a:spcBef>
            </a:pPr>
            <a:r>
              <a:rPr lang="en-US" sz="1800" dirty="0"/>
              <a:t>Competition with food supply</a:t>
            </a:r>
          </a:p>
          <a:p>
            <a:pPr marL="639763" lvl="1" indent="-242888">
              <a:lnSpc>
                <a:spcPct val="100000"/>
              </a:lnSpc>
              <a:spcBef>
                <a:spcPts val="600"/>
              </a:spcBef>
            </a:pPr>
            <a:r>
              <a:rPr lang="en-US" sz="1800" dirty="0"/>
              <a:t>Land demand</a:t>
            </a:r>
          </a:p>
          <a:p>
            <a:pPr marL="639763" lvl="1" indent="-242888">
              <a:lnSpc>
                <a:spcPct val="100000"/>
              </a:lnSpc>
              <a:spcBef>
                <a:spcPts val="600"/>
              </a:spcBef>
            </a:pPr>
            <a:r>
              <a:rPr lang="en-US" sz="1800" dirty="0"/>
              <a:t>Nutritional needs</a:t>
            </a:r>
          </a:p>
          <a:p>
            <a:pPr marL="639763" lvl="1" indent="-242888">
              <a:lnSpc>
                <a:spcPct val="100000"/>
              </a:lnSpc>
              <a:spcBef>
                <a:spcPts val="600"/>
              </a:spcBef>
            </a:pPr>
            <a:r>
              <a:rPr lang="en-US" sz="1800" dirty="0"/>
              <a:t>Diseases</a:t>
            </a:r>
          </a:p>
          <a:p>
            <a:pPr marL="639763" lvl="1" indent="-242888">
              <a:lnSpc>
                <a:spcPct val="100000"/>
              </a:lnSpc>
              <a:spcBef>
                <a:spcPts val="600"/>
              </a:spcBef>
            </a:pPr>
            <a:r>
              <a:rPr lang="en-US" sz="1800" dirty="0"/>
              <a:t>Initial investment</a:t>
            </a:r>
          </a:p>
          <a:p>
            <a:pPr marL="274320" indent="-274320">
              <a:lnSpc>
                <a:spcPct val="100000"/>
              </a:lnSpc>
              <a:spcBef>
                <a:spcPts val="600"/>
              </a:spcBef>
              <a:buClr>
                <a:srgbClr val="003300"/>
              </a:buClr>
              <a:buSzPct val="50000"/>
              <a:buFont typeface="Wingdings" charset="2"/>
              <a:buChar char="l"/>
            </a:pPr>
            <a:r>
              <a:rPr lang="en-GB" altLang="en-US" sz="2000" dirty="0"/>
              <a:t>Harvesting method to maximise yields and minimise degradation of product</a:t>
            </a:r>
          </a:p>
          <a:p>
            <a:pPr marL="274320" indent="-274320">
              <a:lnSpc>
                <a:spcPct val="100000"/>
              </a:lnSpc>
              <a:spcBef>
                <a:spcPts val="600"/>
              </a:spcBef>
              <a:buClr>
                <a:srgbClr val="003300"/>
              </a:buClr>
              <a:buSzPct val="50000"/>
              <a:buFont typeface="Wingdings" charset="2"/>
              <a:buChar char="l"/>
            </a:pPr>
            <a:r>
              <a:rPr lang="en-GB" altLang="en-US" sz="2000" dirty="0"/>
              <a:t>Post harvest processing</a:t>
            </a:r>
          </a:p>
          <a:p>
            <a:pPr marL="274320" indent="-274320">
              <a:lnSpc>
                <a:spcPct val="100000"/>
              </a:lnSpc>
              <a:spcBef>
                <a:spcPts val="600"/>
              </a:spcBef>
              <a:buClr>
                <a:srgbClr val="003300"/>
              </a:buClr>
              <a:buSzPct val="50000"/>
              <a:buFont typeface="Wingdings" charset="2"/>
              <a:buChar char="l"/>
            </a:pPr>
            <a:r>
              <a:rPr lang="en-GB" altLang="en-US" sz="2000" dirty="0"/>
              <a:t>Product extraction and purification</a:t>
            </a:r>
          </a:p>
          <a:p>
            <a:pPr marL="274320" indent="-274320">
              <a:lnSpc>
                <a:spcPct val="100000"/>
              </a:lnSpc>
              <a:spcBef>
                <a:spcPts val="600"/>
              </a:spcBef>
              <a:buClr>
                <a:srgbClr val="003300"/>
              </a:buClr>
              <a:buSzPct val="50000"/>
              <a:buFont typeface="Wingdings" charset="2"/>
              <a:buChar char="l"/>
            </a:pPr>
            <a:r>
              <a:rPr lang="en-GB" altLang="en-US" sz="2000" dirty="0"/>
              <a:t>Product standardization</a:t>
            </a:r>
          </a:p>
          <a:p>
            <a:pPr marL="274320" indent="-274320">
              <a:lnSpc>
                <a:spcPct val="100000"/>
              </a:lnSpc>
              <a:spcBef>
                <a:spcPts val="600"/>
              </a:spcBef>
              <a:buClr>
                <a:srgbClr val="003300"/>
              </a:buClr>
              <a:buSzPct val="50000"/>
              <a:buFont typeface="Wingdings" charset="2"/>
              <a:buChar char="l"/>
            </a:pPr>
            <a:r>
              <a:rPr lang="en-GB" altLang="en-US" sz="2000" dirty="0"/>
              <a:t>Complexity </a:t>
            </a:r>
          </a:p>
          <a:p>
            <a:pPr marL="274320" indent="-274320">
              <a:lnSpc>
                <a:spcPct val="100000"/>
              </a:lnSpc>
              <a:spcBef>
                <a:spcPts val="600"/>
              </a:spcBef>
              <a:buClr>
                <a:srgbClr val="003300"/>
              </a:buClr>
              <a:buSzPct val="50000"/>
              <a:buFont typeface="Wingdings" charset="2"/>
              <a:buChar char="l"/>
            </a:pPr>
            <a:r>
              <a:rPr lang="en-GB" altLang="en-US" sz="2000" dirty="0"/>
              <a:t>Product storage, packing, and distribution</a:t>
            </a:r>
          </a:p>
          <a:p>
            <a:pPr marL="274320" indent="-274320">
              <a:lnSpc>
                <a:spcPct val="100000"/>
              </a:lnSpc>
              <a:spcBef>
                <a:spcPts val="600"/>
              </a:spcBef>
              <a:buClr>
                <a:srgbClr val="003300"/>
              </a:buClr>
              <a:buSzPct val="50000"/>
              <a:buFont typeface="Wingdings" charset="2"/>
              <a:buChar char="l"/>
            </a:pPr>
            <a:r>
              <a:rPr lang="en-GB" altLang="en-US" sz="2000" dirty="0"/>
              <a:t>New methodologies for alternative feedstocks</a:t>
            </a:r>
            <a:endParaRPr lang="en-US" sz="2000" dirty="0"/>
          </a:p>
        </p:txBody>
      </p:sp>
    </p:spTree>
    <p:extLst>
      <p:ext uri="{BB962C8B-B14F-4D97-AF65-F5344CB8AC3E}">
        <p14:creationId xmlns:p14="http://schemas.microsoft.com/office/powerpoint/2010/main" val="1166391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31" y="204063"/>
            <a:ext cx="10147300" cy="707886"/>
          </a:xfrm>
        </p:spPr>
        <p:txBody>
          <a:bodyPr wrap="square">
            <a:spAutoFit/>
          </a:bodyPr>
          <a:lstStyle/>
          <a:p>
            <a:pPr algn="ctr">
              <a:lnSpc>
                <a:spcPct val="100000"/>
              </a:lnSpc>
            </a:pPr>
            <a:r>
              <a:rPr lang="en-US" sz="4000" b="1" dirty="0">
                <a:latin typeface="+mn-lt"/>
              </a:rPr>
              <a:t>What about energy from renewable resources?</a:t>
            </a:r>
          </a:p>
        </p:txBody>
      </p:sp>
      <p:pic>
        <p:nvPicPr>
          <p:cNvPr id="2050" name="Picture 2" descr="dobeStock_22318651.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8814" y="1892300"/>
            <a:ext cx="7920533"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224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82900" y="189141"/>
            <a:ext cx="6426200" cy="707886"/>
          </a:xfrm>
        </p:spPr>
        <p:txBody>
          <a:bodyPr wrap="square">
            <a:spAutoFit/>
          </a:bodyPr>
          <a:lstStyle/>
          <a:p>
            <a:pPr algn="ctr">
              <a:lnSpc>
                <a:spcPct val="100000"/>
              </a:lnSpc>
            </a:pPr>
            <a:r>
              <a:rPr lang="en-US" altLang="en-US" sz="4000" b="1" dirty="0">
                <a:latin typeface="+mn-lt"/>
              </a:rPr>
              <a:t>Environmental Consequences</a:t>
            </a:r>
          </a:p>
        </p:txBody>
      </p:sp>
      <p:sp>
        <p:nvSpPr>
          <p:cNvPr id="18435" name="Rectangle 3"/>
          <p:cNvSpPr>
            <a:spLocks noGrp="1" noChangeArrowheads="1"/>
          </p:cNvSpPr>
          <p:nvPr>
            <p:ph idx="1"/>
          </p:nvPr>
        </p:nvSpPr>
        <p:spPr>
          <a:xfrm>
            <a:off x="2420801" y="1245519"/>
            <a:ext cx="7350398" cy="1217769"/>
          </a:xfrm>
        </p:spPr>
        <p:txBody>
          <a:bodyPr wrap="square">
            <a:spAutoFit/>
          </a:bodyPr>
          <a:lstStyle/>
          <a:p>
            <a:pPr marL="0" indent="0">
              <a:buNone/>
            </a:pPr>
            <a:r>
              <a:rPr lang="en-US" altLang="en-US" sz="2400" dirty="0"/>
              <a:t>At first glance, we might think that biofuels are inherently environmentally friendly, but is this true?</a:t>
            </a:r>
          </a:p>
          <a:p>
            <a:pPr marL="0" indent="0">
              <a:buNone/>
            </a:pPr>
            <a:r>
              <a:rPr lang="en-US" altLang="en-US" sz="2400" dirty="0"/>
              <a:t>That depends on how the biofuels are produced.</a:t>
            </a:r>
          </a:p>
        </p:txBody>
      </p:sp>
      <p:pic>
        <p:nvPicPr>
          <p:cNvPr id="3" name="Picture 2">
            <a:extLst>
              <a:ext uri="{FF2B5EF4-FFF2-40B4-BE49-F238E27FC236}">
                <a16:creationId xmlns:a16="http://schemas.microsoft.com/office/drawing/2014/main" id="{4ED68EC0-B299-4FF6-A381-1031D7DCE499}"/>
              </a:ext>
            </a:extLst>
          </p:cNvPr>
          <p:cNvPicPr>
            <a:picLocks noChangeAspect="1"/>
          </p:cNvPicPr>
          <p:nvPr/>
        </p:nvPicPr>
        <p:blipFill>
          <a:blip r:embed="rId2"/>
          <a:stretch>
            <a:fillRect/>
          </a:stretch>
        </p:blipFill>
        <p:spPr>
          <a:xfrm>
            <a:off x="3017520" y="2474077"/>
            <a:ext cx="6160951" cy="4110509"/>
          </a:xfrm>
          <a:prstGeom prst="rect">
            <a:avLst/>
          </a:prstGeom>
        </p:spPr>
      </p:pic>
      <p:sp>
        <p:nvSpPr>
          <p:cNvPr id="4" name="TextBox 3">
            <a:extLst>
              <a:ext uri="{FF2B5EF4-FFF2-40B4-BE49-F238E27FC236}">
                <a16:creationId xmlns:a16="http://schemas.microsoft.com/office/drawing/2014/main" id="{D7847BCB-59B6-44DD-A64D-00C8DD924A19}"/>
              </a:ext>
            </a:extLst>
          </p:cNvPr>
          <p:cNvSpPr txBox="1"/>
          <p:nvPr/>
        </p:nvSpPr>
        <p:spPr>
          <a:xfrm>
            <a:off x="578937" y="6581001"/>
            <a:ext cx="4829085" cy="276999"/>
          </a:xfrm>
          <a:prstGeom prst="rect">
            <a:avLst/>
          </a:prstGeom>
          <a:noFill/>
        </p:spPr>
        <p:txBody>
          <a:bodyPr wrap="square" rtlCol="0">
            <a:spAutoFit/>
          </a:bodyPr>
          <a:lstStyle/>
          <a:p>
            <a:r>
              <a:rPr lang="en-US" sz="1200" dirty="0">
                <a:solidFill>
                  <a:schemeClr val="bg1">
                    <a:lumMod val="50000"/>
                  </a:schemeClr>
                </a:solidFill>
              </a:rPr>
              <a:t>Image: Flickr, Tribal Biofuel, Author: U.S. Department of Agriculture</a:t>
            </a:r>
          </a:p>
        </p:txBody>
      </p:sp>
    </p:spTree>
    <p:extLst>
      <p:ext uri="{BB962C8B-B14F-4D97-AF65-F5344CB8AC3E}">
        <p14:creationId xmlns:p14="http://schemas.microsoft.com/office/powerpoint/2010/main" val="140354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874712" y="1847292"/>
            <a:ext cx="1030763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lvl1pPr marL="533400" indent="-533400">
              <a:defRPr sz="2800" b="1">
                <a:solidFill>
                  <a:schemeClr val="tx1"/>
                </a:solidFill>
                <a:latin typeface="Arial" charset="0"/>
              </a:defRPr>
            </a:lvl1pPr>
            <a:lvl2pPr marL="914400" indent="-457200">
              <a:defRPr sz="2400">
                <a:solidFill>
                  <a:schemeClr val="tx1"/>
                </a:solidFill>
                <a:latin typeface="Arial" charset="0"/>
              </a:defRPr>
            </a:lvl2pPr>
            <a:lvl3pPr marL="1295400" indent="-381000">
              <a:defRPr sz="2000">
                <a:solidFill>
                  <a:schemeClr val="tx1"/>
                </a:solidFill>
                <a:latin typeface="Arial" charset="0"/>
              </a:defRPr>
            </a:lvl3pPr>
            <a:lvl4pPr marL="1905000" indent="-571500">
              <a:buChar char="–"/>
              <a:defRPr sz="2000">
                <a:solidFill>
                  <a:schemeClr val="tx1"/>
                </a:solidFill>
                <a:latin typeface="Arial" charset="0"/>
              </a:defRPr>
            </a:lvl4pPr>
            <a:lvl5pPr marL="2362200" indent="-609600">
              <a:buChar char="»"/>
              <a:defRPr sz="2000">
                <a:solidFill>
                  <a:schemeClr val="tx1"/>
                </a:solidFill>
                <a:latin typeface="Arial" charset="0"/>
              </a:defRPr>
            </a:lvl5pPr>
            <a:lvl6pPr marL="2819400" indent="-609600" fontAlgn="base">
              <a:spcBef>
                <a:spcPct val="20000"/>
              </a:spcBef>
              <a:spcAft>
                <a:spcPct val="0"/>
              </a:spcAft>
              <a:buChar char="»"/>
              <a:defRPr sz="2000">
                <a:solidFill>
                  <a:schemeClr val="tx1"/>
                </a:solidFill>
                <a:latin typeface="Arial" charset="0"/>
              </a:defRPr>
            </a:lvl6pPr>
            <a:lvl7pPr marL="3276600" indent="-609600" fontAlgn="base">
              <a:spcBef>
                <a:spcPct val="20000"/>
              </a:spcBef>
              <a:spcAft>
                <a:spcPct val="0"/>
              </a:spcAft>
              <a:buChar char="»"/>
              <a:defRPr sz="2000">
                <a:solidFill>
                  <a:schemeClr val="tx1"/>
                </a:solidFill>
                <a:latin typeface="Arial" charset="0"/>
              </a:defRPr>
            </a:lvl7pPr>
            <a:lvl8pPr marL="3733800" indent="-609600" fontAlgn="base">
              <a:spcBef>
                <a:spcPct val="20000"/>
              </a:spcBef>
              <a:spcAft>
                <a:spcPct val="0"/>
              </a:spcAft>
              <a:buChar char="»"/>
              <a:defRPr sz="2000">
                <a:solidFill>
                  <a:schemeClr val="tx1"/>
                </a:solidFill>
                <a:latin typeface="Arial" charset="0"/>
              </a:defRPr>
            </a:lvl8pPr>
            <a:lvl9pPr marL="4191000" indent="-609600" fontAlgn="base">
              <a:spcBef>
                <a:spcPct val="20000"/>
              </a:spcBef>
              <a:spcAft>
                <a:spcPct val="0"/>
              </a:spcAft>
              <a:buChar char="»"/>
              <a:defRPr sz="2000">
                <a:solidFill>
                  <a:schemeClr val="tx1"/>
                </a:solidFill>
                <a:latin typeface="Arial" charset="0"/>
              </a:defRPr>
            </a:lvl9pPr>
          </a:lstStyle>
          <a:p>
            <a:pPr marL="0" indent="0">
              <a:spcBef>
                <a:spcPts val="600"/>
              </a:spcBef>
              <a:buSzPct val="150000"/>
            </a:pPr>
            <a:r>
              <a:rPr lang="en-US" altLang="en-US" dirty="0">
                <a:latin typeface="+mn-lt"/>
                <a:ea typeface="Times New Roman" charset="0"/>
                <a:cs typeface="Times New Roman" charset="0"/>
              </a:rPr>
              <a:t>Bioenergy can have positive impacts: </a:t>
            </a:r>
          </a:p>
          <a:p>
            <a:pPr marL="574675" indent="-287338">
              <a:spcBef>
                <a:spcPts val="600"/>
              </a:spcBef>
              <a:buSzPct val="150000"/>
            </a:pPr>
            <a:r>
              <a:rPr lang="en-US" altLang="en-US" sz="2400" b="0" dirty="0">
                <a:latin typeface="+mn-lt"/>
                <a:ea typeface="Times New Roman" charset="0"/>
                <a:cs typeface="Times New Roman" charset="0"/>
              </a:rPr>
              <a:t>•	Green house gas reduction (through fossil-fuel substitution).</a:t>
            </a:r>
          </a:p>
          <a:p>
            <a:pPr marL="574675" indent="-287338">
              <a:spcBef>
                <a:spcPts val="600"/>
              </a:spcBef>
              <a:buSzPct val="150000"/>
            </a:pPr>
            <a:r>
              <a:rPr lang="en-US" altLang="en-US" sz="2400" b="0" dirty="0">
                <a:latin typeface="+mn-lt"/>
                <a:ea typeface="Times New Roman" charset="0"/>
                <a:cs typeface="Times New Roman" charset="0"/>
              </a:rPr>
              <a:t>•	More agrobiodiversity, soil carbon increase, less erosion.</a:t>
            </a:r>
          </a:p>
          <a:p>
            <a:pPr marL="0" indent="0">
              <a:spcBef>
                <a:spcPts val="600"/>
              </a:spcBef>
              <a:buSzPct val="150000"/>
            </a:pPr>
            <a:endParaRPr lang="en-US" altLang="en-US" dirty="0">
              <a:latin typeface="+mn-lt"/>
              <a:ea typeface="Times New Roman" charset="0"/>
              <a:cs typeface="Times New Roman" charset="0"/>
            </a:endParaRPr>
          </a:p>
          <a:p>
            <a:pPr marL="0" indent="0">
              <a:spcBef>
                <a:spcPts val="600"/>
              </a:spcBef>
              <a:buSzPct val="150000"/>
            </a:pPr>
            <a:r>
              <a:rPr lang="en-US" altLang="en-US" dirty="0">
                <a:latin typeface="+mn-lt"/>
                <a:ea typeface="Times New Roman" charset="0"/>
                <a:cs typeface="Times New Roman" charset="0"/>
              </a:rPr>
              <a:t>But these impacts can also be negative:</a:t>
            </a:r>
          </a:p>
          <a:p>
            <a:pPr marL="574675" indent="-287338">
              <a:spcBef>
                <a:spcPts val="600"/>
              </a:spcBef>
              <a:buSzPct val="150000"/>
            </a:pPr>
            <a:r>
              <a:rPr lang="en-US" altLang="en-US" sz="2400" b="0" dirty="0">
                <a:latin typeface="+mn-lt"/>
                <a:ea typeface="Times New Roman" charset="0"/>
                <a:cs typeface="Times New Roman" charset="0"/>
              </a:rPr>
              <a:t>•	Green house gas from cultivation, soil carbon, life-cycle, direct and indirect land-use changes.</a:t>
            </a:r>
          </a:p>
          <a:p>
            <a:pPr marL="574675" indent="-287338">
              <a:spcBef>
                <a:spcPts val="600"/>
              </a:spcBef>
              <a:buSzPct val="150000"/>
            </a:pPr>
            <a:r>
              <a:rPr lang="en-US" altLang="en-US" sz="2400" b="0" dirty="0">
                <a:latin typeface="+mn-lt"/>
                <a:ea typeface="Times New Roman" charset="0"/>
                <a:cs typeface="Times New Roman" charset="0"/>
              </a:rPr>
              <a:t>•	Loss of biodiversity from land-use changes, water use, agrochemicals, erosion.</a:t>
            </a:r>
          </a:p>
        </p:txBody>
      </p:sp>
      <p:sp>
        <p:nvSpPr>
          <p:cNvPr id="620547" name="Rectangle 3"/>
          <p:cNvSpPr>
            <a:spLocks noGrp="1" noChangeArrowheads="1"/>
          </p:cNvSpPr>
          <p:nvPr>
            <p:ph type="title"/>
          </p:nvPr>
        </p:nvSpPr>
        <p:spPr>
          <a:xfrm>
            <a:off x="874713" y="240284"/>
            <a:ext cx="10515600" cy="646331"/>
          </a:xfrm>
        </p:spPr>
        <p:txBody>
          <a:bodyPr>
            <a:spAutoFit/>
          </a:bodyPr>
          <a:lstStyle/>
          <a:p>
            <a:pPr algn="ctr"/>
            <a:r>
              <a:rPr lang="de-DE" altLang="en-US" sz="4000" b="1" dirty="0">
                <a:latin typeface="+mn-lt"/>
              </a:rPr>
              <a:t>Environmental Issues</a:t>
            </a:r>
          </a:p>
        </p:txBody>
      </p:sp>
    </p:spTree>
    <p:extLst>
      <p:ext uri="{BB962C8B-B14F-4D97-AF65-F5344CB8AC3E}">
        <p14:creationId xmlns:p14="http://schemas.microsoft.com/office/powerpoint/2010/main" val="582774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b="1" dirty="0">
                <a:latin typeface="+mn-lt"/>
              </a:rPr>
              <a:t>First Generation Biofuels</a:t>
            </a:r>
          </a:p>
          <a:p>
            <a:pPr marL="625475" indent="-276225">
              <a:buFont typeface="Arial" panose="020B0604020202020204" pitchFamily="34" charset="0"/>
              <a:buChar char="•"/>
            </a:pPr>
            <a:r>
              <a:rPr lang="en-US" altLang="en-US" sz="2400" b="1" dirty="0">
                <a:latin typeface="+mn-lt"/>
              </a:rPr>
              <a:t>Grains are used to produce </a:t>
            </a:r>
            <a:r>
              <a:rPr lang="en-US" altLang="en-US" sz="2400" b="1" dirty="0" err="1">
                <a:latin typeface="+mn-lt"/>
              </a:rPr>
              <a:t>ethynol</a:t>
            </a:r>
            <a:endParaRPr lang="en-US" altLang="en-US" sz="2400" b="1" dirty="0">
              <a:latin typeface="+mn-lt"/>
            </a:endParaRPr>
          </a:p>
          <a:p>
            <a:pPr marL="625475" indent="288925">
              <a:buFont typeface="Arial" panose="020B0604020202020204" pitchFamily="34" charset="0"/>
              <a:buChar char="•"/>
              <a:tabLst>
                <a:tab pos="914400" algn="l"/>
              </a:tabLst>
            </a:pPr>
            <a:r>
              <a:rPr lang="en-US" altLang="en-US" sz="2400" b="1"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for ethanol</a:t>
            </a:r>
          </a:p>
          <a:p>
            <a:pPr marL="625475" indent="288925">
              <a:buFont typeface="Arial" panose="020B0604020202020204" pitchFamily="34" charset="0"/>
              <a:buChar char="•"/>
            </a:pPr>
            <a:r>
              <a:rPr lang="en-US" altLang="en-US" sz="2400" dirty="0">
                <a:latin typeface="+mn-lt"/>
              </a:rPr>
              <a:t>Oils for biodiesel</a:t>
            </a: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77682607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401535" y="-22201"/>
            <a:ext cx="9388929" cy="1200329"/>
          </a:xfrm>
        </p:spPr>
        <p:txBody>
          <a:bodyPr wrap="square">
            <a:spAutoFit/>
          </a:bodyPr>
          <a:lstStyle/>
          <a:p>
            <a:pPr algn="ctr"/>
            <a:r>
              <a:rPr lang="en-US" altLang="en-US" sz="4000" b="1" dirty="0">
                <a:latin typeface="+mn-lt"/>
              </a:rPr>
              <a:t>First Generation: The Corn-based Ethanol Production Process</a:t>
            </a:r>
          </a:p>
        </p:txBody>
      </p:sp>
      <p:sp>
        <p:nvSpPr>
          <p:cNvPr id="11267" name="Rectangle 3"/>
          <p:cNvSpPr>
            <a:spLocks noGrp="1" noChangeArrowheads="1"/>
          </p:cNvSpPr>
          <p:nvPr>
            <p:ph idx="1"/>
          </p:nvPr>
        </p:nvSpPr>
        <p:spPr>
          <a:xfrm>
            <a:off x="956580" y="1259185"/>
            <a:ext cx="10278837" cy="2139047"/>
          </a:xfrm>
        </p:spPr>
        <p:txBody>
          <a:bodyPr wrap="square">
            <a:spAutoFit/>
          </a:bodyPr>
          <a:lstStyle/>
          <a:p>
            <a:r>
              <a:rPr lang="en-US" altLang="en-US" sz="2400" dirty="0"/>
              <a:t>Grind up the feedstock so it can be easily and quickly processed. </a:t>
            </a:r>
          </a:p>
          <a:p>
            <a:r>
              <a:rPr lang="en-US" altLang="en-US" sz="2400" dirty="0"/>
              <a:t>Sugar is dissolved out of the material.</a:t>
            </a:r>
          </a:p>
          <a:p>
            <a:r>
              <a:rPr lang="en-US" altLang="en-US" sz="2400" dirty="0"/>
              <a:t>The sugar is fed to microbes that use it for food, producing ethanol and carbon dioxide in the process.</a:t>
            </a:r>
          </a:p>
          <a:p>
            <a:r>
              <a:rPr lang="en-US" altLang="en-US" sz="24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164281" y="3479289"/>
            <a:ext cx="4385695" cy="2926081"/>
          </a:xfrm>
          <a:prstGeom prst="rect">
            <a:avLst/>
          </a:prstGeom>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42024" y="3479289"/>
            <a:ext cx="4385695" cy="2926081"/>
          </a:xfrm>
          <a:prstGeom prst="rect">
            <a:avLst/>
          </a:prstGeom>
        </p:spPr>
      </p:pic>
      <p:sp>
        <p:nvSpPr>
          <p:cNvPr id="7" name="TextBox 6">
            <a:extLst>
              <a:ext uri="{FF2B5EF4-FFF2-40B4-BE49-F238E27FC236}">
                <a16:creationId xmlns:a16="http://schemas.microsoft.com/office/drawing/2014/main" id="{790C7B51-AF7D-47A9-A2DE-BC1AD5384B0E}"/>
              </a:ext>
            </a:extLst>
          </p:cNvPr>
          <p:cNvSpPr txBox="1"/>
          <p:nvPr/>
        </p:nvSpPr>
        <p:spPr>
          <a:xfrm>
            <a:off x="309489" y="6581001"/>
            <a:ext cx="8706294" cy="276999"/>
          </a:xfrm>
          <a:prstGeom prst="rect">
            <a:avLst/>
          </a:prstGeom>
          <a:noFill/>
        </p:spPr>
        <p:txBody>
          <a:bodyPr wrap="none" rtlCol="0">
            <a:spAutoFit/>
          </a:bodyPr>
          <a:lstStyle/>
          <a:p>
            <a:r>
              <a:rPr lang="en-US" sz="1200" dirty="0">
                <a:solidFill>
                  <a:schemeClr val="bg1">
                    <a:lumMod val="50000"/>
                  </a:schemeClr>
                </a:solidFill>
              </a:rPr>
              <a:t>Images: Wikipedia Commons, Corncobs, Author: Sam Fentress; Wikimedia Commons, Biofuel Pumps, Author: Mario Roberto Duran Ortiz</a:t>
            </a:r>
          </a:p>
        </p:txBody>
      </p:sp>
    </p:spTree>
    <p:extLst>
      <p:ext uri="{BB962C8B-B14F-4D97-AF65-F5344CB8AC3E}">
        <p14:creationId xmlns:p14="http://schemas.microsoft.com/office/powerpoint/2010/main" val="911837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965745" y="1593362"/>
            <a:ext cx="10426155" cy="4001095"/>
          </a:xfrm>
        </p:spPr>
        <p:txBody>
          <a:bodyPr wrap="square">
            <a:spAutoFit/>
          </a:bodyPr>
          <a:lstStyle/>
          <a:p>
            <a:pPr marL="274320" indent="-274320">
              <a:lnSpc>
                <a:spcPct val="100000"/>
              </a:lnSpc>
              <a:spcBef>
                <a:spcPts val="1200"/>
              </a:spcBef>
            </a:pPr>
            <a:r>
              <a:rPr lang="en-US" altLang="en-US" dirty="0"/>
              <a:t>To fill up an average 25 gallon SUV gas tank with ethanol requires the same amount of grain as it takes to feed 1 person for 1 year. </a:t>
            </a:r>
          </a:p>
          <a:p>
            <a:pPr marL="274320" indent="-274320">
              <a:lnSpc>
                <a:spcPct val="100000"/>
              </a:lnSpc>
              <a:spcBef>
                <a:spcPts val="1200"/>
              </a:spcBef>
            </a:pPr>
            <a:r>
              <a:rPr lang="en-US" altLang="en-US" dirty="0"/>
              <a:t>Every person in the U.S. uses 500 gallons of gasoline per year.</a:t>
            </a:r>
          </a:p>
          <a:p>
            <a:pPr marL="274320" indent="-274320">
              <a:lnSpc>
                <a:spcPct val="100000"/>
              </a:lnSpc>
              <a:spcBef>
                <a:spcPts val="1200"/>
              </a:spcBef>
            </a:pPr>
            <a:r>
              <a:rPr lang="en-US" altLang="en-US" dirty="0"/>
              <a:t>That means that each year, every person in the U.S. would use enough gasoline to feed 20 people for one year. </a:t>
            </a:r>
          </a:p>
          <a:p>
            <a:pPr marL="274320" indent="-274320">
              <a:lnSpc>
                <a:spcPct val="100000"/>
              </a:lnSpc>
              <a:spcBef>
                <a:spcPts val="1200"/>
              </a:spcBef>
            </a:pPr>
            <a:r>
              <a:rPr lang="en-US" altLang="en-US"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2779579" y="198993"/>
            <a:ext cx="6633932" cy="707886"/>
          </a:xfrm>
          <a:prstGeom prst="rect">
            <a:avLst/>
          </a:prstGeom>
        </p:spPr>
        <p:txBody>
          <a:bodyPr wrap="none">
            <a:spAutoFit/>
          </a:bodyPr>
          <a:lstStyle/>
          <a:p>
            <a:pPr algn="ctr"/>
            <a:r>
              <a:rPr lang="en-US" altLang="en-US" sz="4000" b="1" dirty="0">
                <a:latin typeface="+mn-lt"/>
              </a:rPr>
              <a:t>Food verses Biofuel: The Math</a:t>
            </a:r>
          </a:p>
        </p:txBody>
      </p:sp>
    </p:spTree>
    <p:extLst>
      <p:ext uri="{BB962C8B-B14F-4D97-AF65-F5344CB8AC3E}">
        <p14:creationId xmlns:p14="http://schemas.microsoft.com/office/powerpoint/2010/main" val="160061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Renewable vs. Depleting Feedstocks</a:t>
            </a:r>
          </a:p>
        </p:txBody>
      </p:sp>
      <p:sp>
        <p:nvSpPr>
          <p:cNvPr id="3" name="Content Placeholder 2"/>
          <p:cNvSpPr>
            <a:spLocks noGrp="1"/>
          </p:cNvSpPr>
          <p:nvPr>
            <p:ph idx="1"/>
          </p:nvPr>
        </p:nvSpPr>
        <p:spPr>
          <a:xfrm>
            <a:off x="913557" y="1726264"/>
            <a:ext cx="7271799" cy="4535601"/>
          </a:xfrm>
        </p:spPr>
        <p:txBody>
          <a:bodyPr wrap="square">
            <a:spAutoFit/>
          </a:bodyPr>
          <a:lstStyle/>
          <a:p>
            <a:pPr marL="0" indent="0">
              <a:buNone/>
            </a:pPr>
            <a:r>
              <a:rPr lang="en-US" sz="2600" b="1" dirty="0"/>
              <a:t>Feedstock:</a:t>
            </a:r>
            <a:endParaRPr lang="en-US" sz="2600" dirty="0"/>
          </a:p>
          <a:p>
            <a:pPr marL="0" indent="0">
              <a:buNone/>
            </a:pPr>
            <a:endParaRPr lang="en-US" sz="500" dirty="0"/>
          </a:p>
          <a:p>
            <a:pPr marL="533400"/>
            <a:r>
              <a:rPr lang="en-US" sz="2400" dirty="0"/>
              <a:t>A raw material to supply or fuel or industrial process.</a:t>
            </a:r>
          </a:p>
          <a:p>
            <a:pPr marL="0" indent="0">
              <a:buNone/>
            </a:pPr>
            <a:endParaRPr lang="en-US" sz="2600" dirty="0"/>
          </a:p>
          <a:p>
            <a:pPr marL="0" indent="0">
              <a:buNone/>
            </a:pPr>
            <a:r>
              <a:rPr lang="en-US" sz="2600" b="1" dirty="0"/>
              <a:t>Renewable or Depleting is a question of time:</a:t>
            </a:r>
          </a:p>
          <a:p>
            <a:pPr marL="0" indent="0">
              <a:buNone/>
            </a:pPr>
            <a:endParaRPr lang="en-US" sz="500" dirty="0"/>
          </a:p>
          <a:p>
            <a:pPr marL="533400"/>
            <a:r>
              <a:rPr lang="en-US" sz="2400" dirty="0"/>
              <a:t>A renewable resource is determined to be renewable if it can be replenished in a relevant amount of time.</a:t>
            </a:r>
          </a:p>
          <a:p>
            <a:pPr marL="533400"/>
            <a:r>
              <a:rPr lang="en-US" sz="2400" dirty="0"/>
              <a:t>Fossil fuels are depleting because they cannot be replenished in a practical timeframe from vegetation.</a:t>
            </a:r>
          </a:p>
        </p:txBody>
      </p:sp>
      <p:sp>
        <p:nvSpPr>
          <p:cNvPr id="4" name="TextBox 3">
            <a:extLst>
              <a:ext uri="{FF2B5EF4-FFF2-40B4-BE49-F238E27FC236}">
                <a16:creationId xmlns:a16="http://schemas.microsoft.com/office/drawing/2014/main" id="{64231A91-A38C-464F-86F8-D9B6B7595694}"/>
              </a:ext>
            </a:extLst>
          </p:cNvPr>
          <p:cNvSpPr txBox="1"/>
          <p:nvPr/>
        </p:nvSpPr>
        <p:spPr>
          <a:xfrm>
            <a:off x="8381101" y="6372999"/>
            <a:ext cx="3364447" cy="276999"/>
          </a:xfrm>
          <a:prstGeom prst="rect">
            <a:avLst/>
          </a:prstGeom>
          <a:noFill/>
        </p:spPr>
        <p:txBody>
          <a:bodyPr wrap="none" rtlCol="0">
            <a:spAutoFit/>
          </a:bodyPr>
          <a:lstStyle/>
          <a:p>
            <a:r>
              <a:rPr lang="en-US" sz="1200" dirty="0">
                <a:solidFill>
                  <a:schemeClr val="bg1">
                    <a:lumMod val="50000"/>
                  </a:schemeClr>
                </a:solidFill>
              </a:rPr>
              <a:t>Image: Wikimedia Commons, Author: Johnlacrosse</a:t>
            </a:r>
          </a:p>
        </p:txBody>
      </p:sp>
      <p:pic>
        <p:nvPicPr>
          <p:cNvPr id="6" name="Picture 5">
            <a:extLst>
              <a:ext uri="{FF2B5EF4-FFF2-40B4-BE49-F238E27FC236}">
                <a16:creationId xmlns:a16="http://schemas.microsoft.com/office/drawing/2014/main" id="{18BEF396-AF5C-4257-98AD-01CD6B0BD32F}"/>
              </a:ext>
            </a:extLst>
          </p:cNvPr>
          <p:cNvPicPr>
            <a:picLocks noChangeAspect="1"/>
          </p:cNvPicPr>
          <p:nvPr/>
        </p:nvPicPr>
        <p:blipFill>
          <a:blip r:embed="rId2"/>
          <a:stretch>
            <a:fillRect/>
          </a:stretch>
        </p:blipFill>
        <p:spPr>
          <a:xfrm>
            <a:off x="8229600" y="1831079"/>
            <a:ext cx="3663950" cy="3952126"/>
          </a:xfrm>
          <a:prstGeom prst="rect">
            <a:avLst/>
          </a:prstGeom>
        </p:spPr>
      </p:pic>
      <p:cxnSp>
        <p:nvCxnSpPr>
          <p:cNvPr id="8" name="Straight Connector 7">
            <a:extLst>
              <a:ext uri="{FF2B5EF4-FFF2-40B4-BE49-F238E27FC236}">
                <a16:creationId xmlns:a16="http://schemas.microsoft.com/office/drawing/2014/main" id="{CC794820-2D8D-4F7E-A774-693EEC3030FC}"/>
              </a:ext>
            </a:extLst>
          </p:cNvPr>
          <p:cNvCxnSpPr>
            <a:cxnSpLocks/>
          </p:cNvCxnSpPr>
          <p:nvPr/>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26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ext uri="{D42A27DB-BD31-4B8C-83A1-F6EECF244321}">
                <p14:modId xmlns:p14="http://schemas.microsoft.com/office/powerpoint/2010/main" val="508391470"/>
              </p:ext>
            </p:extLst>
          </p:nvPr>
        </p:nvGraphicFramePr>
        <p:xfrm>
          <a:off x="1359317" y="1328058"/>
          <a:ext cx="7941129" cy="5294086"/>
        </p:xfrm>
        <a:graphic>
          <a:graphicData uri="http://schemas.openxmlformats.org/presentationml/2006/ole">
            <mc:AlternateContent xmlns:mc="http://schemas.openxmlformats.org/markup-compatibility/2006">
              <mc:Choice xmlns:v="urn:schemas-microsoft-com:vml" Requires="v">
                <p:oleObj spid="_x0000_s5205" name="Photo Editor Photo" r:id="rId3" imgW="22628571" imgH="15085714" progId="MSPhotoEd.3">
                  <p:embed/>
                </p:oleObj>
              </mc:Choice>
              <mc:Fallback>
                <p:oleObj name="Photo Editor Photo" r:id="rId3" imgW="22628571" imgH="150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17" y="1328058"/>
                        <a:ext cx="7941129" cy="5294086"/>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2638390" y="57613"/>
            <a:ext cx="6917871" cy="990015"/>
          </a:xfrm>
        </p:spPr>
        <p:txBody>
          <a:bodyPr>
            <a:spAutoFit/>
          </a:bodyPr>
          <a:lstStyle/>
          <a:p>
            <a:pPr algn="ctr">
              <a:lnSpc>
                <a:spcPts val="3500"/>
              </a:lnSpc>
            </a:pPr>
            <a:r>
              <a:rPr lang="en-US" altLang="en-US" sz="3600" b="1" dirty="0">
                <a:latin typeface="+mn-lt"/>
              </a:rPr>
              <a:t>Ethanol Supply: The Effect on Corn Supply and on Gasoline Supply</a:t>
            </a:r>
          </a:p>
        </p:txBody>
      </p:sp>
    </p:spTree>
    <p:extLst>
      <p:ext uri="{BB962C8B-B14F-4D97-AF65-F5344CB8AC3E}">
        <p14:creationId xmlns:p14="http://schemas.microsoft.com/office/powerpoint/2010/main" val="205648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46196" y="191638"/>
            <a:ext cx="10515600" cy="707886"/>
          </a:xfrm>
        </p:spPr>
        <p:txBody>
          <a:bodyPr>
            <a:spAutoFit/>
          </a:bodyPr>
          <a:lstStyle/>
          <a:p>
            <a:pPr algn="ctr">
              <a:lnSpc>
                <a:spcPct val="100000"/>
              </a:lnSpc>
            </a:pPr>
            <a:r>
              <a:rPr lang="en-US" sz="4000" b="1" dirty="0">
                <a:latin typeface="+mn-lt"/>
              </a:rPr>
              <a:t>Ethanol Demand and Corn Prices</a:t>
            </a:r>
          </a:p>
        </p:txBody>
      </p:sp>
      <p:sp>
        <p:nvSpPr>
          <p:cNvPr id="69635" name="Rectangle 3"/>
          <p:cNvSpPr>
            <a:spLocks noGrp="1" noChangeArrowheads="1"/>
          </p:cNvSpPr>
          <p:nvPr>
            <p:ph idx="1"/>
          </p:nvPr>
        </p:nvSpPr>
        <p:spPr>
          <a:xfrm>
            <a:off x="454152" y="1224642"/>
            <a:ext cx="11299685" cy="1567609"/>
          </a:xfrm>
        </p:spPr>
        <p:txBody>
          <a:bodyPr wrap="square">
            <a:spAutoFit/>
          </a:bodyPr>
          <a:lstStyle/>
          <a:p>
            <a:pPr marL="0" indent="0">
              <a:buNone/>
            </a:pPr>
            <a:r>
              <a:rPr lang="en-US" sz="2400" dirty="0"/>
              <a:t>There is a large increase in demand for corn for ethanol production.</a:t>
            </a:r>
          </a:p>
          <a:p>
            <a:pPr lvl="1"/>
            <a:r>
              <a:rPr lang="en-US" sz="2000" dirty="0"/>
              <a:t>Current production capacity is at over 5 billion gallons.</a:t>
            </a:r>
          </a:p>
          <a:p>
            <a:pPr lvl="1"/>
            <a:r>
              <a:rPr lang="en-US" sz="2000" dirty="0"/>
              <a:t>This is projected to increase to over 9 billion gallons with plants currently under construction.</a:t>
            </a:r>
          </a:p>
          <a:p>
            <a:pPr marL="0" indent="0">
              <a:buNone/>
            </a:pPr>
            <a:r>
              <a:rPr lang="en-US" sz="2400" dirty="0"/>
              <a:t>Corn prices continue to fluctuate. Bushels of corn sold for over $8 (USD) each in July 2012.</a:t>
            </a:r>
          </a:p>
        </p:txBody>
      </p:sp>
      <p:pic>
        <p:nvPicPr>
          <p:cNvPr id="3" name="Picture 2">
            <a:extLst>
              <a:ext uri="{FF2B5EF4-FFF2-40B4-BE49-F238E27FC236}">
                <a16:creationId xmlns:a16="http://schemas.microsoft.com/office/drawing/2014/main" id="{94A461E1-0F4C-48F1-A463-3629728778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497"/>
          <a:stretch/>
        </p:blipFill>
        <p:spPr>
          <a:xfrm>
            <a:off x="3025092" y="2755540"/>
            <a:ext cx="6157806" cy="3873859"/>
          </a:xfrm>
          <a:prstGeom prst="rect">
            <a:avLst/>
          </a:prstGeom>
        </p:spPr>
      </p:pic>
      <p:sp>
        <p:nvSpPr>
          <p:cNvPr id="4" name="TextBox 3">
            <a:extLst>
              <a:ext uri="{FF2B5EF4-FFF2-40B4-BE49-F238E27FC236}">
                <a16:creationId xmlns:a16="http://schemas.microsoft.com/office/drawing/2014/main" id="{AC3762F4-DC90-4F8B-B4AB-6D09567E8513}"/>
              </a:ext>
            </a:extLst>
          </p:cNvPr>
          <p:cNvSpPr txBox="1"/>
          <p:nvPr/>
        </p:nvSpPr>
        <p:spPr>
          <a:xfrm>
            <a:off x="613610" y="6550223"/>
            <a:ext cx="5699509" cy="307777"/>
          </a:xfrm>
          <a:prstGeom prst="rect">
            <a:avLst/>
          </a:prstGeom>
          <a:noFill/>
        </p:spPr>
        <p:txBody>
          <a:bodyPr wrap="none" rtlCol="0">
            <a:spAutoFit/>
          </a:bodyPr>
          <a:lstStyle/>
          <a:p>
            <a:r>
              <a:rPr lang="en-US" sz="1400" dirty="0">
                <a:solidFill>
                  <a:schemeClr val="bg1">
                    <a:lumMod val="50000"/>
                  </a:schemeClr>
                </a:solidFill>
              </a:rPr>
              <a:t>Graph: http://www.macrotrends.net/2532/corn-prices-historical-chart-data </a:t>
            </a:r>
          </a:p>
        </p:txBody>
      </p:sp>
    </p:spTree>
    <p:extLst>
      <p:ext uri="{BB962C8B-B14F-4D97-AF65-F5344CB8AC3E}">
        <p14:creationId xmlns:p14="http://schemas.microsoft.com/office/powerpoint/2010/main" val="1150693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27609"/>
            <a:ext cx="8477583"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Grains are used to produce </a:t>
            </a:r>
            <a:r>
              <a:rPr lang="en-US" altLang="en-US" sz="2400" dirty="0" err="1">
                <a:latin typeface="+mn-lt"/>
              </a:rPr>
              <a:t>ethynol</a:t>
            </a:r>
            <a:endParaRPr lang="en-US" altLang="en-US" sz="2400" dirty="0">
              <a:latin typeface="+mn-lt"/>
            </a:endParaRP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b="1" dirty="0">
                <a:latin typeface="+mn-lt"/>
              </a:rPr>
              <a:t>Second Generation Biofuels</a:t>
            </a:r>
          </a:p>
          <a:p>
            <a:pPr marL="625475" indent="-276225">
              <a:buFont typeface="Arial" panose="020B0604020202020204" pitchFamily="34" charset="0"/>
              <a:buChar char="•"/>
            </a:pPr>
            <a:r>
              <a:rPr lang="en-US" altLang="en-US" sz="2400" b="1" dirty="0">
                <a:latin typeface="+mn-lt"/>
              </a:rPr>
              <a:t>Using agricultural wastes </a:t>
            </a:r>
            <a:r>
              <a:rPr lang="en-US" altLang="en-US" sz="2400" b="1" dirty="0">
                <a:latin typeface="+mn-lt"/>
                <a:sym typeface="Wingdings" charset="2"/>
              </a:rPr>
              <a:t> </a:t>
            </a:r>
            <a:r>
              <a:rPr lang="en-US" altLang="en-US" sz="2400" b="1" dirty="0" err="1">
                <a:latin typeface="+mn-lt"/>
              </a:rPr>
              <a:t>lignocellulosics</a:t>
            </a:r>
            <a:endParaRPr lang="en-US" altLang="en-US" sz="2400" b="1" dirty="0">
              <a:latin typeface="+mn-lt"/>
            </a:endParaRPr>
          </a:p>
          <a:p>
            <a:pPr marL="625475" indent="288925">
              <a:buFont typeface="Arial" panose="020B0604020202020204" pitchFamily="34" charset="0"/>
              <a:buChar char="•"/>
            </a:pPr>
            <a:r>
              <a:rPr lang="en-US" altLang="en-US" sz="2400" b="1" dirty="0" err="1">
                <a:latin typeface="+mn-lt"/>
              </a:rPr>
              <a:t>Lignocellulosics</a:t>
            </a:r>
            <a:r>
              <a:rPr lang="en-US" altLang="en-US" sz="2400" b="1" dirty="0">
                <a:latin typeface="+mn-lt"/>
              </a:rPr>
              <a:t> for ethanol</a:t>
            </a:r>
          </a:p>
          <a:p>
            <a:pPr marL="625475" indent="288925">
              <a:buFont typeface="Arial" panose="020B0604020202020204" pitchFamily="34" charset="0"/>
              <a:buChar char="•"/>
            </a:pPr>
            <a:r>
              <a:rPr lang="en-US" altLang="en-US" sz="2400" b="1" dirty="0">
                <a:latin typeface="+mn-lt"/>
              </a:rPr>
              <a:t>Oils for biodiesel</a:t>
            </a:r>
          </a:p>
          <a:p>
            <a:pPr marL="625475" indent="288925">
              <a:buFont typeface="Arial" panose="020B0604020202020204" pitchFamily="34" charset="0"/>
              <a:buChar char="•"/>
            </a:pPr>
            <a:r>
              <a:rPr lang="en-US" altLang="en-US" sz="2400" b="1" dirty="0">
                <a:latin typeface="+mn-lt"/>
              </a:rPr>
              <a:t>Grasses</a:t>
            </a:r>
          </a:p>
          <a:p>
            <a:pPr marL="914400" indent="288925">
              <a:buFont typeface="Arial" panose="020B0604020202020204" pitchFamily="34" charset="0"/>
              <a:buChar char="•"/>
            </a:pPr>
            <a:r>
              <a:rPr lang="en-US" altLang="en-US" sz="2400" b="1" dirty="0">
                <a:latin typeface="+mn-lt"/>
              </a:rPr>
              <a:t>These crops were not domesticated for use as biofuels</a:t>
            </a:r>
          </a:p>
          <a:p>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8024" y="184167"/>
            <a:ext cx="3576621"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259182830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1255" y="191273"/>
            <a:ext cx="11625943" cy="707886"/>
          </a:xfrm>
        </p:spPr>
        <p:txBody>
          <a:bodyPr wrap="square">
            <a:spAutoFit/>
          </a:bodyPr>
          <a:lstStyle/>
          <a:p>
            <a:pPr algn="ctr">
              <a:lnSpc>
                <a:spcPct val="100000"/>
              </a:lnSpc>
            </a:pPr>
            <a:r>
              <a:rPr lang="en-US" altLang="en-US" sz="4000" b="1"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667542" y="6453146"/>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504693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9054"/>
            <a:ext cx="7183582" cy="707886"/>
          </a:xfrm>
        </p:spPr>
        <p:txBody>
          <a:bodyPr wrap="square">
            <a:spAutoFit/>
          </a:bodyPr>
          <a:lstStyle/>
          <a:p>
            <a:pPr algn="ctr">
              <a:lnSpc>
                <a:spcPct val="100000"/>
              </a:lnSpc>
            </a:pPr>
            <a:r>
              <a:rPr lang="en-US" sz="4000" b="1" dirty="0">
                <a:latin typeface="+mn-lt"/>
              </a:rPr>
              <a:t>Second Generation Biofuels</a:t>
            </a:r>
          </a:p>
        </p:txBody>
      </p:sp>
      <p:sp>
        <p:nvSpPr>
          <p:cNvPr id="3" name="Content Placeholder 2"/>
          <p:cNvSpPr>
            <a:spLocks noGrp="1"/>
          </p:cNvSpPr>
          <p:nvPr>
            <p:ph idx="1"/>
          </p:nvPr>
        </p:nvSpPr>
        <p:spPr>
          <a:xfrm>
            <a:off x="1020584" y="1474932"/>
            <a:ext cx="10314165" cy="3754874"/>
          </a:xfrm>
        </p:spPr>
        <p:txBody>
          <a:bodyPr wrap="square">
            <a:spAutoFit/>
          </a:bodyPr>
          <a:lstStyle/>
          <a:p>
            <a:pPr marL="0" lvl="1" indent="0">
              <a:lnSpc>
                <a:spcPct val="100000"/>
              </a:lnSpc>
              <a:spcBef>
                <a:spcPts val="600"/>
              </a:spcBef>
              <a:buNone/>
            </a:pPr>
            <a:r>
              <a:rPr lang="en-US" sz="2800" dirty="0"/>
              <a:t>To qualify as second generation, a feedstock must not be suitable for human consumption and meet the following criteria:</a:t>
            </a:r>
          </a:p>
          <a:p>
            <a:pPr marL="0" lvl="1" indent="0">
              <a:lnSpc>
                <a:spcPct val="100000"/>
              </a:lnSpc>
              <a:spcBef>
                <a:spcPts val="600"/>
              </a:spcBef>
              <a:buNone/>
            </a:pPr>
            <a:endParaRPr lang="en-US" sz="800" dirty="0"/>
          </a:p>
          <a:p>
            <a:pPr marL="742950" lvl="2" indent="-342900">
              <a:lnSpc>
                <a:spcPct val="100000"/>
              </a:lnSpc>
              <a:spcBef>
                <a:spcPts val="600"/>
              </a:spcBef>
            </a:pPr>
            <a:r>
              <a:rPr lang="en-US" sz="2400" dirty="0"/>
              <a:t>Should grow on marginal (non-agricultural) land.</a:t>
            </a:r>
          </a:p>
          <a:p>
            <a:pPr marL="742950" lvl="2" indent="-342900">
              <a:lnSpc>
                <a:spcPct val="100000"/>
              </a:lnSpc>
              <a:spcBef>
                <a:spcPts val="600"/>
              </a:spcBef>
            </a:pPr>
            <a:r>
              <a:rPr lang="en-US" sz="2400" dirty="0"/>
              <a:t>Should not require large amounts of water or fertilizer.</a:t>
            </a:r>
          </a:p>
          <a:p>
            <a:pPr marL="742950" lvl="2" indent="-342900">
              <a:lnSpc>
                <a:spcPct val="100000"/>
              </a:lnSpc>
              <a:spcBef>
                <a:spcPts val="600"/>
              </a:spcBef>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083529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26" y="3089324"/>
            <a:ext cx="6175374" cy="22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647990" y="6271491"/>
            <a:ext cx="3937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en-US" altLang="en-US" sz="1400" dirty="0">
                <a:solidFill>
                  <a:schemeClr val="bg1">
                    <a:lumMod val="50000"/>
                  </a:schemeClr>
                </a:solidFill>
                <a:latin typeface="+mn-lt"/>
              </a:rPr>
              <a:t>,</a:t>
            </a:r>
          </a:p>
          <a:p>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
        <p:nvSpPr>
          <p:cNvPr id="2" name="TextBox 1"/>
          <p:cNvSpPr txBox="1"/>
          <p:nvPr/>
        </p:nvSpPr>
        <p:spPr>
          <a:xfrm>
            <a:off x="1712513" y="1711769"/>
            <a:ext cx="3708399" cy="830997"/>
          </a:xfrm>
          <a:prstGeom prst="rect">
            <a:avLst/>
          </a:prstGeom>
          <a:noFill/>
        </p:spPr>
        <p:txBody>
          <a:bodyPr wrap="square" rtlCol="0">
            <a:spAutoFit/>
          </a:bodyPr>
          <a:lstStyle/>
          <a:p>
            <a:pPr algn="ctr"/>
            <a:r>
              <a:rPr lang="en-US" sz="2400" dirty="0"/>
              <a:t>Switchgrass still needs water and fertilizer to grow.</a:t>
            </a:r>
          </a:p>
        </p:txBody>
      </p:sp>
      <p:graphicFrame>
        <p:nvGraphicFramePr>
          <p:cNvPr id="9" name="Group 3"/>
          <p:cNvGraphicFramePr>
            <a:graphicFrameLocks/>
          </p:cNvGraphicFramePr>
          <p:nvPr>
            <p:extLst>
              <p:ext uri="{D42A27DB-BD31-4B8C-83A1-F6EECF244321}">
                <p14:modId xmlns:p14="http://schemas.microsoft.com/office/powerpoint/2010/main" val="1255005298"/>
              </p:ext>
            </p:extLst>
          </p:nvPr>
        </p:nvGraphicFramePr>
        <p:xfrm>
          <a:off x="7244772" y="2891974"/>
          <a:ext cx="4102100" cy="2689670"/>
        </p:xfrm>
        <a:graphic>
          <a:graphicData uri="http://schemas.openxmlformats.org/drawingml/2006/table">
            <a:tbl>
              <a:tblPr/>
              <a:tblGrid>
                <a:gridCol w="799471">
                  <a:extLst>
                    <a:ext uri="{9D8B030D-6E8A-4147-A177-3AD203B41FA5}">
                      <a16:colId xmlns:a16="http://schemas.microsoft.com/office/drawing/2014/main" val="20000"/>
                    </a:ext>
                  </a:extLst>
                </a:gridCol>
                <a:gridCol w="1448429">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7119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8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kg ha</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 yr</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Corn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Switchgrass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9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148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7563269" y="1711770"/>
            <a:ext cx="3465106" cy="830997"/>
          </a:xfrm>
          <a:prstGeom prst="rect">
            <a:avLst/>
          </a:prstGeom>
          <a:noFill/>
        </p:spPr>
        <p:txBody>
          <a:bodyPr wrap="square" rtlCol="0">
            <a:spAutoFit/>
          </a:bodyPr>
          <a:lstStyle/>
          <a:p>
            <a:pPr algn="ctr"/>
            <a:r>
              <a:rPr lang="en-US" sz="2400" dirty="0"/>
              <a:t>Nutrients needed:</a:t>
            </a:r>
          </a:p>
          <a:p>
            <a:pPr algn="ctr"/>
            <a:r>
              <a:rPr lang="en-US" sz="2400" dirty="0"/>
              <a:t>corn versus switchgrass.</a:t>
            </a:r>
          </a:p>
        </p:txBody>
      </p:sp>
      <p:sp>
        <p:nvSpPr>
          <p:cNvPr id="6" name="TextBox 5">
            <a:extLst>
              <a:ext uri="{FF2B5EF4-FFF2-40B4-BE49-F238E27FC236}">
                <a16:creationId xmlns:a16="http://schemas.microsoft.com/office/drawing/2014/main" id="{58A4E088-7FE4-4C43-B6AA-9E99985D37EB}"/>
              </a:ext>
            </a:extLst>
          </p:cNvPr>
          <p:cNvSpPr txBox="1"/>
          <p:nvPr/>
        </p:nvSpPr>
        <p:spPr>
          <a:xfrm>
            <a:off x="3915775" y="2786182"/>
            <a:ext cx="2022541" cy="400110"/>
          </a:xfrm>
          <a:prstGeom prst="rect">
            <a:avLst/>
          </a:prstGeom>
          <a:noFill/>
        </p:spPr>
        <p:txBody>
          <a:bodyPr wrap="none" rtlCol="0">
            <a:spAutoFit/>
          </a:bodyPr>
          <a:lstStyle/>
          <a:p>
            <a:pPr algn="ctr"/>
            <a:r>
              <a:rPr lang="en-US" sz="2000" dirty="0"/>
              <a:t>Nitrogen fertilizer</a:t>
            </a:r>
          </a:p>
        </p:txBody>
      </p:sp>
      <p:sp>
        <p:nvSpPr>
          <p:cNvPr id="7" name="TextBox 6">
            <a:extLst>
              <a:ext uri="{FF2B5EF4-FFF2-40B4-BE49-F238E27FC236}">
                <a16:creationId xmlns:a16="http://schemas.microsoft.com/office/drawing/2014/main" id="{C64F370D-C8E3-4ECE-AA9D-B2E46B1FD20E}"/>
              </a:ext>
            </a:extLst>
          </p:cNvPr>
          <p:cNvSpPr txBox="1"/>
          <p:nvPr/>
        </p:nvSpPr>
        <p:spPr>
          <a:xfrm>
            <a:off x="1790669" y="2786182"/>
            <a:ext cx="826253" cy="400110"/>
          </a:xfrm>
          <a:prstGeom prst="rect">
            <a:avLst/>
          </a:prstGeom>
          <a:noFill/>
        </p:spPr>
        <p:txBody>
          <a:bodyPr wrap="none" rtlCol="0">
            <a:spAutoFit/>
          </a:bodyPr>
          <a:lstStyle/>
          <a:p>
            <a:pPr algn="ctr"/>
            <a:r>
              <a:rPr lang="en-US" sz="2000" dirty="0"/>
              <a:t>Water</a:t>
            </a:r>
          </a:p>
        </p:txBody>
      </p:sp>
      <p:sp>
        <p:nvSpPr>
          <p:cNvPr id="8" name="TextBox 7">
            <a:extLst>
              <a:ext uri="{FF2B5EF4-FFF2-40B4-BE49-F238E27FC236}">
                <a16:creationId xmlns:a16="http://schemas.microsoft.com/office/drawing/2014/main" id="{E9855A88-F28F-44C3-8AA0-EBA605E343DE}"/>
              </a:ext>
            </a:extLst>
          </p:cNvPr>
          <p:cNvSpPr txBox="1"/>
          <p:nvPr/>
        </p:nvSpPr>
        <p:spPr>
          <a:xfrm>
            <a:off x="3152153" y="206469"/>
            <a:ext cx="5858335" cy="707886"/>
          </a:xfrm>
          <a:prstGeom prst="rect">
            <a:avLst/>
          </a:prstGeom>
          <a:noFill/>
        </p:spPr>
        <p:txBody>
          <a:bodyPr wrap="none" rtlCol="0">
            <a:spAutoFit/>
          </a:bodyPr>
          <a:lstStyle/>
          <a:p>
            <a:pPr algn="ctr"/>
            <a:r>
              <a:rPr lang="en-US" sz="4000" b="1" dirty="0"/>
              <a:t>Switchgrass as a Feedstock</a:t>
            </a:r>
          </a:p>
        </p:txBody>
      </p:sp>
    </p:spTree>
    <p:extLst>
      <p:ext uri="{BB962C8B-B14F-4D97-AF65-F5344CB8AC3E}">
        <p14:creationId xmlns:p14="http://schemas.microsoft.com/office/powerpoint/2010/main" val="541893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90550" y="190794"/>
            <a:ext cx="11010900" cy="707886"/>
          </a:xfrm>
        </p:spPr>
        <p:txBody>
          <a:bodyPr>
            <a:spAutoFit/>
          </a:bodyPr>
          <a:lstStyle/>
          <a:p>
            <a:pPr algn="ctr">
              <a:lnSpc>
                <a:spcPct val="100000"/>
              </a:lnSpc>
            </a:pPr>
            <a:r>
              <a:rPr lang="en-US" altLang="en-US" sz="4000" b="1" dirty="0">
                <a:latin typeface="+mn-lt"/>
              </a:rPr>
              <a:t>Second Generation Biofuels: Oils and biodiesel</a:t>
            </a:r>
          </a:p>
        </p:txBody>
      </p:sp>
      <p:sp>
        <p:nvSpPr>
          <p:cNvPr id="3" name="Content Placeholder 2"/>
          <p:cNvSpPr>
            <a:spLocks noGrp="1"/>
          </p:cNvSpPr>
          <p:nvPr>
            <p:ph idx="1"/>
          </p:nvPr>
        </p:nvSpPr>
        <p:spPr>
          <a:xfrm>
            <a:off x="652462" y="1502164"/>
            <a:ext cx="10887075" cy="1255728"/>
          </a:xfrm>
        </p:spPr>
        <p:txBody>
          <a:bodyPr wrap="square">
            <a:spAutoFit/>
          </a:bodyPr>
          <a:lstStyle/>
          <a:p>
            <a:pPr marL="0" indent="0" algn="ctr">
              <a:buNone/>
            </a:pPr>
            <a:r>
              <a:rPr lang="en-US" dirty="0"/>
              <a:t>Biodiesel refers to vegetable oil or animal fat-based diesel fuel consisting of long-chain esters. The main component of vegetable oil is triglycerides, which require transesterification prior to usage as a fuel.</a:t>
            </a:r>
          </a:p>
        </p:txBody>
      </p:sp>
      <p:pic>
        <p:nvPicPr>
          <p:cNvPr id="2" name="Picture 1">
            <a:extLst>
              <a:ext uri="{FF2B5EF4-FFF2-40B4-BE49-F238E27FC236}">
                <a16:creationId xmlns:a16="http://schemas.microsoft.com/office/drawing/2014/main" id="{55981A1F-CA9E-684C-916D-3D80767B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691" y="3193930"/>
            <a:ext cx="7866185" cy="2919958"/>
          </a:xfrm>
          <a:prstGeom prst="rect">
            <a:avLst/>
          </a:prstGeom>
        </p:spPr>
      </p:pic>
      <p:sp>
        <p:nvSpPr>
          <p:cNvPr id="6" name="TextBox 5">
            <a:extLst>
              <a:ext uri="{FF2B5EF4-FFF2-40B4-BE49-F238E27FC236}">
                <a16:creationId xmlns:a16="http://schemas.microsoft.com/office/drawing/2014/main" id="{CC75B8D6-6E3C-4840-BD15-53954307A533}"/>
              </a:ext>
            </a:extLst>
          </p:cNvPr>
          <p:cNvSpPr txBox="1"/>
          <p:nvPr/>
        </p:nvSpPr>
        <p:spPr>
          <a:xfrm>
            <a:off x="8253045" y="6113888"/>
            <a:ext cx="1145826" cy="369332"/>
          </a:xfrm>
          <a:prstGeom prst="rect">
            <a:avLst/>
          </a:prstGeom>
          <a:noFill/>
        </p:spPr>
        <p:txBody>
          <a:bodyPr wrap="none" rtlCol="0">
            <a:spAutoFit/>
          </a:bodyPr>
          <a:lstStyle/>
          <a:p>
            <a:r>
              <a:rPr lang="en-US" dirty="0"/>
              <a:t>BIODIESEL</a:t>
            </a:r>
          </a:p>
        </p:txBody>
      </p:sp>
      <p:sp>
        <p:nvSpPr>
          <p:cNvPr id="8" name="Rectangle 7">
            <a:extLst>
              <a:ext uri="{FF2B5EF4-FFF2-40B4-BE49-F238E27FC236}">
                <a16:creationId xmlns:a16="http://schemas.microsoft.com/office/drawing/2014/main" id="{95040511-77D2-1C47-BF1D-89CDE9954B0F}"/>
              </a:ext>
            </a:extLst>
          </p:cNvPr>
          <p:cNvSpPr/>
          <p:nvPr/>
        </p:nvSpPr>
        <p:spPr>
          <a:xfrm>
            <a:off x="7631723" y="3193930"/>
            <a:ext cx="2590800" cy="32892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748229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9020" y="1276156"/>
            <a:ext cx="4448464" cy="867930"/>
          </a:xfrm>
        </p:spPr>
        <p:txBody>
          <a:bodyPr>
            <a:spAutoFit/>
          </a:bodyPr>
          <a:lstStyle/>
          <a:p>
            <a:pPr algn="ctr"/>
            <a:r>
              <a:rPr lang="en-US" altLang="en-US" sz="2800" dirty="0">
                <a:latin typeface="+mn-lt"/>
              </a:rPr>
              <a:t>Environmental Consequences per Unit Energy</a:t>
            </a:r>
          </a:p>
        </p:txBody>
      </p:sp>
      <p:pic>
        <p:nvPicPr>
          <p:cNvPr id="19459" name="Picture 3"/>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4489" t="2126" b="1209"/>
          <a:stretch/>
        </p:blipFill>
        <p:spPr>
          <a:xfrm>
            <a:off x="865727" y="2144086"/>
            <a:ext cx="6525857" cy="3780282"/>
          </a:xfrm>
          <a:noFill/>
          <a:ln/>
        </p:spPr>
      </p:pic>
      <p:sp>
        <p:nvSpPr>
          <p:cNvPr id="4" name="Rectangle 2"/>
          <p:cNvSpPr txBox="1">
            <a:spLocks noChangeArrowheads="1"/>
          </p:cNvSpPr>
          <p:nvPr/>
        </p:nvSpPr>
        <p:spPr>
          <a:xfrm>
            <a:off x="7260777" y="1276156"/>
            <a:ext cx="4430862"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latin typeface="+mn-lt"/>
              </a:rPr>
              <a:t>Greenhouse Gas Emissions per Unit Energy</a:t>
            </a: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427" t="2713" r="7769" b="1670"/>
          <a:stretch/>
        </p:blipFill>
        <p:spPr>
          <a:xfrm>
            <a:off x="7702250" y="2179941"/>
            <a:ext cx="3452932" cy="3879675"/>
          </a:xfrm>
          <a:prstGeom prst="rect">
            <a:avLst/>
          </a:prstGeom>
          <a:noFill/>
          <a:ln/>
        </p:spPr>
      </p:pic>
      <p:sp>
        <p:nvSpPr>
          <p:cNvPr id="2" name="TextBox 1"/>
          <p:cNvSpPr txBox="1"/>
          <p:nvPr/>
        </p:nvSpPr>
        <p:spPr>
          <a:xfrm>
            <a:off x="2235778" y="5969000"/>
            <a:ext cx="3785754" cy="646331"/>
          </a:xfrm>
          <a:prstGeom prst="rect">
            <a:avLst/>
          </a:prstGeom>
          <a:noFill/>
        </p:spPr>
        <p:txBody>
          <a:bodyPr wrap="square" rtlCol="0">
            <a:spAutoFit/>
          </a:bodyPr>
          <a:lstStyle/>
          <a:p>
            <a:pPr algn="ctr"/>
            <a:r>
              <a:rPr lang="en-US" dirty="0"/>
              <a:t>Soybean biodiesel needs less fertilizer and pesticide than corn ethanol.</a:t>
            </a:r>
          </a:p>
        </p:txBody>
      </p:sp>
      <p:sp>
        <p:nvSpPr>
          <p:cNvPr id="3" name="TextBox 2"/>
          <p:cNvSpPr txBox="1"/>
          <p:nvPr/>
        </p:nvSpPr>
        <p:spPr>
          <a:xfrm>
            <a:off x="7702250" y="5969000"/>
            <a:ext cx="3547917" cy="646331"/>
          </a:xfrm>
          <a:prstGeom prst="rect">
            <a:avLst/>
          </a:prstGeom>
          <a:noFill/>
        </p:spPr>
        <p:txBody>
          <a:bodyPr wrap="square" rtlCol="0">
            <a:spAutoFit/>
          </a:bodyPr>
          <a:lstStyle/>
          <a:p>
            <a:pPr algn="ctr"/>
            <a:r>
              <a:rPr lang="en-US" dirty="0"/>
              <a:t>Soybean biodiesel produces significantly less green house gas.</a:t>
            </a:r>
          </a:p>
        </p:txBody>
      </p:sp>
      <p:sp>
        <p:nvSpPr>
          <p:cNvPr id="6" name="TextBox 5">
            <a:extLst>
              <a:ext uri="{FF2B5EF4-FFF2-40B4-BE49-F238E27FC236}">
                <a16:creationId xmlns:a16="http://schemas.microsoft.com/office/drawing/2014/main" id="{DF31EB4E-51DB-4D13-AA60-13534939DCFB}"/>
              </a:ext>
            </a:extLst>
          </p:cNvPr>
          <p:cNvSpPr txBox="1"/>
          <p:nvPr/>
        </p:nvSpPr>
        <p:spPr>
          <a:xfrm>
            <a:off x="2042674" y="187350"/>
            <a:ext cx="8152360" cy="707886"/>
          </a:xfrm>
          <a:prstGeom prst="rect">
            <a:avLst/>
          </a:prstGeom>
          <a:noFill/>
        </p:spPr>
        <p:txBody>
          <a:bodyPr wrap="none" rtlCol="0">
            <a:spAutoFit/>
          </a:bodyPr>
          <a:lstStyle/>
          <a:p>
            <a:pPr algn="ctr"/>
            <a:r>
              <a:rPr lang="en-US" sz="4000" b="1" dirty="0"/>
              <a:t>Comparing the Environmental Impact</a:t>
            </a:r>
          </a:p>
        </p:txBody>
      </p:sp>
      <p:sp>
        <p:nvSpPr>
          <p:cNvPr id="9" name="Rectangle 4">
            <a:extLst>
              <a:ext uri="{FF2B5EF4-FFF2-40B4-BE49-F238E27FC236}">
                <a16:creationId xmlns:a16="http://schemas.microsoft.com/office/drawing/2014/main" id="{0C5BDFD9-893F-9740-9AF3-9150ADE57601}"/>
              </a:ext>
            </a:extLst>
          </p:cNvPr>
          <p:cNvSpPr>
            <a:spLocks noChangeArrowheads="1"/>
          </p:cNvSpPr>
          <p:nvPr/>
        </p:nvSpPr>
        <p:spPr bwMode="auto">
          <a:xfrm>
            <a:off x="0" y="6506074"/>
            <a:ext cx="7405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ja-JP" altLang="en-US" sz="140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Tree>
    <p:extLst>
      <p:ext uri="{BB962C8B-B14F-4D97-AF65-F5344CB8AC3E}">
        <p14:creationId xmlns:p14="http://schemas.microsoft.com/office/powerpoint/2010/main" val="2137370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050824" y="191743"/>
            <a:ext cx="6104082" cy="707886"/>
          </a:xfrm>
        </p:spPr>
        <p:txBody>
          <a:bodyPr wrap="square">
            <a:spAutoFit/>
          </a:bodyPr>
          <a:lstStyle/>
          <a:p>
            <a:pPr algn="ctr">
              <a:lnSpc>
                <a:spcPct val="100000"/>
              </a:lnSpc>
            </a:pPr>
            <a:r>
              <a:rPr lang="en-US" altLang="en-US" sz="4000" b="1" dirty="0">
                <a:latin typeface="+mn-lt"/>
              </a:rPr>
              <a:t>Advantages of Biodiesel</a:t>
            </a:r>
          </a:p>
        </p:txBody>
      </p:sp>
      <p:sp>
        <p:nvSpPr>
          <p:cNvPr id="34819" name="Rectangle 3"/>
          <p:cNvSpPr>
            <a:spLocks noGrp="1" noChangeArrowheads="1"/>
          </p:cNvSpPr>
          <p:nvPr>
            <p:ph idx="1"/>
          </p:nvPr>
        </p:nvSpPr>
        <p:spPr>
          <a:xfrm>
            <a:off x="1013751" y="1345337"/>
            <a:ext cx="10164497" cy="3981603"/>
          </a:xfrm>
        </p:spPr>
        <p:txBody>
          <a:bodyPr wrap="square">
            <a:spAutoFit/>
          </a:bodyPr>
          <a:lstStyle/>
          <a:p>
            <a:pPr>
              <a:lnSpc>
                <a:spcPct val="90000"/>
              </a:lnSpc>
            </a:pPr>
            <a:r>
              <a:rPr lang="en-US" altLang="en-US" sz="2400" dirty="0"/>
              <a:t>Reduces other pollutants.</a:t>
            </a:r>
          </a:p>
          <a:p>
            <a:pPr>
              <a:lnSpc>
                <a:spcPct val="90000"/>
              </a:lnSpc>
            </a:pPr>
            <a:r>
              <a:rPr lang="en-US" altLang="en-US" sz="2400" dirty="0"/>
              <a:t>35% reduction in unburned hydrocarbons through life cycle. Hydrocarbons are smog and ozone precursors.</a:t>
            </a:r>
          </a:p>
          <a:p>
            <a:pPr>
              <a:lnSpc>
                <a:spcPct val="90000"/>
              </a:lnSpc>
            </a:pPr>
            <a:r>
              <a:rPr lang="en-US" altLang="en-US" sz="2400" dirty="0"/>
              <a:t>8% reduction in sulfur oxides. The release of sulfur oxides can lead to acid rain.</a:t>
            </a:r>
          </a:p>
          <a:p>
            <a:pPr>
              <a:lnSpc>
                <a:spcPct val="90000"/>
              </a:lnSpc>
            </a:pPr>
            <a:r>
              <a:rPr lang="en-US" altLang="en-US" sz="2400" dirty="0"/>
              <a:t>3% reduction in methane.</a:t>
            </a:r>
          </a:p>
          <a:p>
            <a:pPr>
              <a:lnSpc>
                <a:spcPct val="90000"/>
              </a:lnSpc>
            </a:pPr>
            <a:r>
              <a:rPr lang="en-US" altLang="en-US" sz="2400" dirty="0"/>
              <a:t>32% reduction in particulate matter (PM10 68%).</a:t>
            </a:r>
          </a:p>
          <a:p>
            <a:pPr>
              <a:lnSpc>
                <a:spcPct val="90000"/>
              </a:lnSpc>
            </a:pPr>
            <a:r>
              <a:rPr lang="en-US" altLang="en-US" sz="2400" dirty="0"/>
              <a:t>83.6% reduction in particulate matter soot.</a:t>
            </a:r>
          </a:p>
          <a:p>
            <a:pPr>
              <a:lnSpc>
                <a:spcPct val="90000"/>
              </a:lnSpc>
            </a:pPr>
            <a:r>
              <a:rPr lang="en-US" altLang="en-US" sz="2400" dirty="0"/>
              <a:t>79% reduction in wastewater.</a:t>
            </a:r>
          </a:p>
          <a:p>
            <a:pPr>
              <a:lnSpc>
                <a:spcPct val="90000"/>
              </a:lnSpc>
            </a:pPr>
            <a:r>
              <a:rPr lang="en-US" altLang="en-US" sz="2400" dirty="0"/>
              <a:t>96% reduction in hazardous waste, but double the non-hazardous waste.</a:t>
            </a:r>
          </a:p>
        </p:txBody>
      </p:sp>
      <p:sp>
        <p:nvSpPr>
          <p:cNvPr id="3" name="Rectangle 2"/>
          <p:cNvSpPr/>
          <p:nvPr/>
        </p:nvSpPr>
        <p:spPr>
          <a:xfrm>
            <a:off x="730766" y="5360835"/>
            <a:ext cx="1074420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dirty="0">
                <a:solidFill>
                  <a:srgbClr val="000000"/>
                </a:solidFill>
              </a:rPr>
              <a:t>a</a:t>
            </a:r>
            <a:r>
              <a:rPr lang="en-US" b="0" i="0" dirty="0">
                <a:solidFill>
                  <a:srgbClr val="000000"/>
                </a:solidFill>
                <a:effectLst/>
              </a:rPr>
              <a:t> process. Energy return describes the amount one can gain from the production verses the amount of energy input. Biodiesel </a:t>
            </a:r>
            <a:r>
              <a:rPr lang="en-US" dirty="0">
                <a:solidFill>
                  <a:srgbClr val="000000"/>
                </a:solidFill>
              </a:rPr>
              <a:t>lags</a:t>
            </a:r>
            <a:r>
              <a:rPr lang="en-US" b="0" i="0" dirty="0">
                <a:solidFill>
                  <a:srgbClr val="000000"/>
                </a:solidFill>
                <a:effectLst/>
              </a:rPr>
              <a:t> far behind conventional diesel processing in this regard.</a:t>
            </a:r>
            <a:endParaRPr lang="en-US" dirty="0"/>
          </a:p>
        </p:txBody>
      </p:sp>
    </p:spTree>
    <p:extLst>
      <p:ext uri="{BB962C8B-B14F-4D97-AF65-F5344CB8AC3E}">
        <p14:creationId xmlns:p14="http://schemas.microsoft.com/office/powerpoint/2010/main" val="1159754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8F29E8-67EF-471B-8662-EDE31592E850}"/>
              </a:ext>
            </a:extLst>
          </p:cNvPr>
          <p:cNvCxnSpPr>
            <a:cxnSpLocks/>
          </p:cNvCxnSpPr>
          <p:nvPr/>
        </p:nvCxnSpPr>
        <p:spPr>
          <a:xfrm>
            <a:off x="0" y="1137444"/>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09600" y="6581001"/>
            <a:ext cx="2395528" cy="276999"/>
          </a:xfrm>
          <a:prstGeom prst="rect">
            <a:avLst/>
          </a:prstGeom>
          <a:noFill/>
        </p:spPr>
        <p:txBody>
          <a:bodyPr wrap="none" rtlCol="0">
            <a:spAutoFit/>
          </a:bodyPr>
          <a:lstStyle/>
          <a:p>
            <a:r>
              <a:rPr lang="en-US" sz="1200" dirty="0">
                <a:solidFill>
                  <a:schemeClr val="bg1">
                    <a:lumMod val="50000"/>
                  </a:schemeClr>
                </a:solidFill>
              </a:rPr>
              <a:t>Retrieved: nancymeyersdesign.com</a:t>
            </a:r>
          </a:p>
        </p:txBody>
      </p:sp>
      <p:sp>
        <p:nvSpPr>
          <p:cNvPr id="2" name="Title 1"/>
          <p:cNvSpPr>
            <a:spLocks noGrp="1"/>
          </p:cNvSpPr>
          <p:nvPr>
            <p:ph type="title"/>
          </p:nvPr>
        </p:nvSpPr>
        <p:spPr>
          <a:xfrm>
            <a:off x="95250" y="170173"/>
            <a:ext cx="12001500" cy="707886"/>
          </a:xfrm>
        </p:spPr>
        <p:txBody>
          <a:bodyPr>
            <a:spAutoFit/>
          </a:bodyPr>
          <a:lstStyle/>
          <a:p>
            <a:pPr algn="ctr">
              <a:lnSpc>
                <a:spcPct val="100000"/>
              </a:lnSpc>
            </a:pPr>
            <a:r>
              <a:rPr lang="en-US" sz="4000" b="1" dirty="0">
                <a:latin typeface="+mn-lt"/>
              </a:rPr>
              <a:t>Steps Required to Produce Biofuel from Soybeans</a:t>
            </a:r>
          </a:p>
        </p:txBody>
      </p:sp>
      <p:pic>
        <p:nvPicPr>
          <p:cNvPr id="3074" name="Picture 2" descr="ig1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227" y="878059"/>
            <a:ext cx="11119546"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99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4323" y="1217342"/>
            <a:ext cx="6065520" cy="4511038"/>
          </a:xfrm>
          <a:prstGeom prst="rect">
            <a:avLst/>
          </a:prstGeom>
        </p:spPr>
      </p:pic>
      <p:sp>
        <p:nvSpPr>
          <p:cNvPr id="5" name="Rectangle 4"/>
          <p:cNvSpPr/>
          <p:nvPr/>
        </p:nvSpPr>
        <p:spPr>
          <a:xfrm>
            <a:off x="2560774" y="5932101"/>
            <a:ext cx="7092618" cy="923330"/>
          </a:xfrm>
          <a:prstGeom prst="rect">
            <a:avLst/>
          </a:prstGeom>
        </p:spPr>
        <p:txBody>
          <a:bodyPr wrap="square">
            <a:spAutoFit/>
          </a:bodyPr>
          <a:lstStyle/>
          <a:p>
            <a:r>
              <a:rPr lang="en-US" dirty="0">
                <a:latin typeface="Calibri Regular" charset="0"/>
                <a:ea typeface="ＭＳ 明朝" charset="-128"/>
                <a:cs typeface="Calibri Regular" charset="0"/>
              </a:rPr>
              <a:t>The graph includes a prediction for year 2035, where the projected energy consumption will reach 770 quadrillion British Thermal Unit [BTU].</a:t>
            </a:r>
          </a:p>
          <a:p>
            <a:r>
              <a:rPr lang="en-US" dirty="0">
                <a:solidFill>
                  <a:schemeClr val="bg1">
                    <a:lumMod val="50000"/>
                  </a:schemeClr>
                </a:solidFill>
                <a:latin typeface="Calibri Regular" charset="0"/>
                <a:ea typeface="ＭＳ 明朝" charset="-128"/>
                <a:cs typeface="Calibri Regular" charset="0"/>
              </a:rPr>
              <a:t>Source: U.S. Energy Information Administration [U.S. EIA].</a:t>
            </a:r>
            <a:endParaRPr lang="en-US" dirty="0">
              <a:solidFill>
                <a:schemeClr val="bg1">
                  <a:lumMod val="50000"/>
                </a:schemeClr>
              </a:solidFill>
              <a:latin typeface="Cambria" charset="0"/>
              <a:ea typeface="ＭＳ 明朝" charset="-128"/>
              <a:cs typeface="Calibri Regular" charset="0"/>
            </a:endParaRPr>
          </a:p>
        </p:txBody>
      </p:sp>
      <p:sp>
        <p:nvSpPr>
          <p:cNvPr id="6" name="Title 1"/>
          <p:cNvSpPr>
            <a:spLocks noGrp="1"/>
          </p:cNvSpPr>
          <p:nvPr>
            <p:ph type="title"/>
          </p:nvPr>
        </p:nvSpPr>
        <p:spPr>
          <a:xfrm>
            <a:off x="1154083" y="188013"/>
            <a:ext cx="9906000" cy="707886"/>
          </a:xfrm>
        </p:spPr>
        <p:txBody>
          <a:bodyPr wrap="square">
            <a:spAutoFit/>
          </a:bodyPr>
          <a:lstStyle/>
          <a:p>
            <a:pPr algn="ctr">
              <a:lnSpc>
                <a:spcPct val="100000"/>
              </a:lnSpc>
            </a:pPr>
            <a:r>
              <a:rPr lang="en-US" sz="4000" b="1" dirty="0">
                <a:latin typeface="+mn-lt"/>
              </a:rPr>
              <a:t>Energy Consumption: Data and Projections</a:t>
            </a:r>
          </a:p>
        </p:txBody>
      </p:sp>
      <p:sp>
        <p:nvSpPr>
          <p:cNvPr id="3" name="TextBox 2">
            <a:extLst>
              <a:ext uri="{FF2B5EF4-FFF2-40B4-BE49-F238E27FC236}">
                <a16:creationId xmlns:a16="http://schemas.microsoft.com/office/drawing/2014/main" id="{CE58E77E-0D98-401F-ADDA-6B5AD4CFF542}"/>
              </a:ext>
            </a:extLst>
          </p:cNvPr>
          <p:cNvSpPr txBox="1"/>
          <p:nvPr/>
        </p:nvSpPr>
        <p:spPr>
          <a:xfrm>
            <a:off x="3315692" y="5430131"/>
            <a:ext cx="5385065" cy="400110"/>
          </a:xfrm>
          <a:prstGeom prst="rect">
            <a:avLst/>
          </a:prstGeom>
          <a:noFill/>
        </p:spPr>
        <p:txBody>
          <a:bodyPr wrap="none" rtlCol="0">
            <a:spAutoFit/>
          </a:bodyPr>
          <a:lstStyle/>
          <a:p>
            <a:pPr algn="ctr"/>
            <a:r>
              <a:rPr lang="en-US" sz="2000" dirty="0">
                <a:latin typeface="Calibri Regular" charset="0"/>
                <a:ea typeface="ＭＳ 明朝" charset="-128"/>
                <a:cs typeface="Calibri Regular" charset="0"/>
              </a:rPr>
              <a:t>Increasing world energy consumption since 1990. </a:t>
            </a:r>
          </a:p>
        </p:txBody>
      </p:sp>
    </p:spTree>
    <p:extLst>
      <p:ext uri="{BB962C8B-B14F-4D97-AF65-F5344CB8AC3E}">
        <p14:creationId xmlns:p14="http://schemas.microsoft.com/office/powerpoint/2010/main" val="1470856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79002" y="1327609"/>
            <a:ext cx="8477583"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Grains are used to produce </a:t>
            </a:r>
            <a:r>
              <a:rPr lang="en-US" altLang="en-US" sz="2400" dirty="0" err="1">
                <a:latin typeface="+mn-lt"/>
              </a:rPr>
              <a:t>ethynol</a:t>
            </a:r>
            <a:endParaRPr lang="en-US" altLang="en-US" sz="2400" dirty="0">
              <a:latin typeface="+mn-lt"/>
            </a:endParaRP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for ethanol</a:t>
            </a:r>
          </a:p>
          <a:p>
            <a:pPr marL="625475" indent="288925">
              <a:buFont typeface="Arial" panose="020B0604020202020204" pitchFamily="34" charset="0"/>
              <a:buChar char="•"/>
            </a:pPr>
            <a:r>
              <a:rPr lang="en-US" altLang="en-US" sz="2400" dirty="0">
                <a:latin typeface="+mn-lt"/>
              </a:rPr>
              <a:t>Oils for biodiesel</a:t>
            </a: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endParaRPr lang="en-US" altLang="en-US" sz="2800" dirty="0">
              <a:latin typeface="+mn-lt"/>
            </a:endParaRPr>
          </a:p>
          <a:p>
            <a:r>
              <a:rPr lang="en-US" altLang="en-US" sz="2800" b="1" dirty="0">
                <a:latin typeface="+mn-lt"/>
              </a:rPr>
              <a:t>Third Generation Biofuels (looking to the future)</a:t>
            </a:r>
          </a:p>
          <a:p>
            <a:pPr marL="685800" indent="-336550">
              <a:buFont typeface="Arial" panose="020B0604020202020204" pitchFamily="34" charset="0"/>
              <a:buChar char="•"/>
            </a:pPr>
            <a:r>
              <a:rPr lang="en-US" altLang="en-US" sz="2400" b="1"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187940347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100" y="1690022"/>
            <a:ext cx="6819900" cy="4546600"/>
          </a:xfrm>
          <a:prstGeom prst="rect">
            <a:avLst/>
          </a:prstGeom>
        </p:spPr>
      </p:pic>
      <p:sp>
        <p:nvSpPr>
          <p:cNvPr id="6" name="TextBox 5">
            <a:extLst>
              <a:ext uri="{FF2B5EF4-FFF2-40B4-BE49-F238E27FC236}">
                <a16:creationId xmlns:a16="http://schemas.microsoft.com/office/drawing/2014/main" id="{A197AB00-F7F5-4116-A8A8-4A173BE2FE6D}"/>
              </a:ext>
            </a:extLst>
          </p:cNvPr>
          <p:cNvSpPr txBox="1"/>
          <p:nvPr/>
        </p:nvSpPr>
        <p:spPr>
          <a:xfrm>
            <a:off x="1257300" y="179457"/>
            <a:ext cx="9701500" cy="707886"/>
          </a:xfrm>
          <a:prstGeom prst="rect">
            <a:avLst/>
          </a:prstGeom>
          <a:noFill/>
        </p:spPr>
        <p:txBody>
          <a:bodyPr wrap="square" rtlCol="0">
            <a:spAutoFit/>
          </a:bodyPr>
          <a:lstStyle/>
          <a:p>
            <a:pPr algn="ctr"/>
            <a:r>
              <a:rPr lang="en-US" sz="4000" b="1" dirty="0"/>
              <a:t>Third Generation Biofuels: Algae Feedstock</a:t>
            </a:r>
          </a:p>
        </p:txBody>
      </p:sp>
    </p:spTree>
    <p:extLst>
      <p:ext uri="{BB962C8B-B14F-4D97-AF65-F5344CB8AC3E}">
        <p14:creationId xmlns:p14="http://schemas.microsoft.com/office/powerpoint/2010/main" val="1710336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74956" y="193954"/>
            <a:ext cx="4629150" cy="707886"/>
          </a:xfrm>
        </p:spPr>
        <p:txBody>
          <a:bodyPr wrap="square">
            <a:spAutoFit/>
          </a:bodyPr>
          <a:lstStyle/>
          <a:p>
            <a:pPr algn="ctr">
              <a:lnSpc>
                <a:spcPct val="100000"/>
              </a:lnSpc>
            </a:pPr>
            <a:r>
              <a:rPr lang="en-US" altLang="en-US" sz="4000" b="1" dirty="0">
                <a:latin typeface="+mn-lt"/>
              </a:rPr>
              <a:t>What is algae?</a:t>
            </a:r>
          </a:p>
        </p:txBody>
      </p:sp>
      <p:sp>
        <p:nvSpPr>
          <p:cNvPr id="4099" name="Rectangle 3"/>
          <p:cNvSpPr>
            <a:spLocks noGrp="1" noChangeArrowheads="1"/>
          </p:cNvSpPr>
          <p:nvPr>
            <p:ph idx="1"/>
          </p:nvPr>
        </p:nvSpPr>
        <p:spPr>
          <a:xfrm>
            <a:off x="1339218" y="1530713"/>
            <a:ext cx="9500626" cy="867930"/>
          </a:xfrm>
        </p:spPr>
        <p:txBody>
          <a:bodyPr wrap="square">
            <a:spAutoFit/>
          </a:bodyPr>
          <a:lstStyle/>
          <a:p>
            <a:pPr marL="0" indent="0">
              <a:buNone/>
            </a:pPr>
            <a:r>
              <a:rPr lang="en-US" altLang="en-US" dirty="0"/>
              <a:t>Algae is a large and diverse group of simple, usually autotrophic, organisms that can have either unicellular or multicellular forms.</a:t>
            </a:r>
          </a:p>
        </p:txBody>
      </p:sp>
      <p:pic>
        <p:nvPicPr>
          <p:cNvPr id="4101" name="Picture 5" descr="slidewha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7374" y="2807516"/>
            <a:ext cx="4419600" cy="3378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114CF2A-031F-416E-9B39-DD295CA5FCC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6613531" y="2807516"/>
            <a:ext cx="4419600" cy="3378200"/>
          </a:xfrm>
          <a:prstGeom prst="rect">
            <a:avLst/>
          </a:prstGeom>
          <a:noFill/>
          <a:ln/>
        </p:spPr>
      </p:pic>
    </p:spTree>
    <p:extLst>
      <p:ext uri="{BB962C8B-B14F-4D97-AF65-F5344CB8AC3E}">
        <p14:creationId xmlns:p14="http://schemas.microsoft.com/office/powerpoint/2010/main" val="2097282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5075" y="277158"/>
            <a:ext cx="7181850" cy="707886"/>
          </a:xfrm>
        </p:spPr>
        <p:txBody>
          <a:bodyPr wrap="square">
            <a:spAutoFit/>
          </a:bodyPr>
          <a:lstStyle/>
          <a:p>
            <a:pPr algn="ctr">
              <a:lnSpc>
                <a:spcPct val="100000"/>
              </a:lnSpc>
            </a:pPr>
            <a:r>
              <a:rPr lang="en-US" altLang="en-US" sz="4000" b="1" dirty="0">
                <a:latin typeface="+mn-lt"/>
              </a:rPr>
              <a:t>What does algae needs to grow?</a:t>
            </a:r>
          </a:p>
        </p:txBody>
      </p:sp>
      <p:sp>
        <p:nvSpPr>
          <p:cNvPr id="21507" name="Rectangle 3"/>
          <p:cNvSpPr>
            <a:spLocks noGrp="1" noChangeArrowheads="1"/>
          </p:cNvSpPr>
          <p:nvPr>
            <p:ph idx="1"/>
          </p:nvPr>
        </p:nvSpPr>
        <p:spPr>
          <a:xfrm>
            <a:off x="1796143" y="2995516"/>
            <a:ext cx="2950030" cy="1678408"/>
          </a:xfrm>
        </p:spPr>
        <p:txBody>
          <a:bodyPr wrap="square">
            <a:spAutoFit/>
          </a:bodyPr>
          <a:lstStyle/>
          <a:p>
            <a:r>
              <a:rPr lang="en-US" altLang="en-US" sz="3200" dirty="0"/>
              <a:t>Carbon dioxide</a:t>
            </a:r>
          </a:p>
          <a:p>
            <a:r>
              <a:rPr lang="en-US" altLang="en-US" sz="3200" dirty="0"/>
              <a:t>Sunlight</a:t>
            </a:r>
          </a:p>
          <a:p>
            <a:r>
              <a:rPr lang="en-US" altLang="en-US" sz="3200" dirty="0"/>
              <a:t>Water</a:t>
            </a:r>
          </a:p>
        </p:txBody>
      </p:sp>
      <p:pic>
        <p:nvPicPr>
          <p:cNvPr id="21509" name="Picture 5" descr="slide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16600" y="2090058"/>
            <a:ext cx="5608638" cy="348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1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3142480" y="182435"/>
            <a:ext cx="5962650" cy="707886"/>
          </a:xfrm>
        </p:spPr>
        <p:txBody>
          <a:bodyPr wrap="square">
            <a:spAutoFit/>
          </a:bodyPr>
          <a:lstStyle/>
          <a:p>
            <a:pPr algn="ctr">
              <a:lnSpc>
                <a:spcPct val="100000"/>
              </a:lnSpc>
            </a:pPr>
            <a:r>
              <a:rPr lang="en-US" altLang="en-US" sz="4000" b="1" dirty="0">
                <a:latin typeface="+mn-lt"/>
              </a:rPr>
              <a:t> Is Algae “Green Gold”?</a:t>
            </a:r>
          </a:p>
        </p:txBody>
      </p:sp>
      <p:sp>
        <p:nvSpPr>
          <p:cNvPr id="108547" name="AutoShape 3"/>
          <p:cNvSpPr>
            <a:spLocks noGrp="1" noChangeAspect="1" noChangeArrowheads="1"/>
          </p:cNvSpPr>
          <p:nvPr>
            <p:ph type="body" sz="half" idx="4294967295"/>
          </p:nvPr>
        </p:nvSpPr>
        <p:spPr>
          <a:xfrm>
            <a:off x="942973" y="2214789"/>
            <a:ext cx="5022397" cy="3392724"/>
          </a:xfrm>
        </p:spPr>
        <p:txBody>
          <a:bodyPr wrap="square">
            <a:spAutoFit/>
          </a:bodyPr>
          <a:lstStyle/>
          <a:p>
            <a:r>
              <a:rPr lang="en-US" altLang="en-US" sz="2400" dirty="0"/>
              <a:t>Currently being developed.</a:t>
            </a:r>
          </a:p>
          <a:p>
            <a:r>
              <a:rPr lang="en-US" altLang="en-US" sz="2400" dirty="0"/>
              <a:t>30 times more oil per acre than current crops that are being used.</a:t>
            </a:r>
          </a:p>
          <a:p>
            <a:r>
              <a:rPr lang="en-US" altLang="en-US" sz="2400" dirty="0"/>
              <a:t>No sulfur.</a:t>
            </a:r>
          </a:p>
          <a:p>
            <a:r>
              <a:rPr lang="en-US" altLang="en-US" sz="2400" dirty="0"/>
              <a:t>Non-toxic</a:t>
            </a:r>
          </a:p>
          <a:p>
            <a:r>
              <a:rPr lang="en-US" altLang="en-US" sz="2400" dirty="0"/>
              <a:t>Highly biodegradable,</a:t>
            </a:r>
          </a:p>
          <a:p>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3805" y="1964918"/>
            <a:ext cx="5179116" cy="3884337"/>
          </a:xfrm>
          <a:prstGeom prst="rect">
            <a:avLst/>
          </a:prstGeom>
        </p:spPr>
      </p:pic>
    </p:spTree>
    <p:extLst>
      <p:ext uri="{BB962C8B-B14F-4D97-AF65-F5344CB8AC3E}">
        <p14:creationId xmlns:p14="http://schemas.microsoft.com/office/powerpoint/2010/main" val="1797684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30638" y="2010753"/>
            <a:ext cx="2228850" cy="646331"/>
          </a:xfrm>
        </p:spPr>
        <p:txBody>
          <a:bodyPr wrap="square">
            <a:spAutoFit/>
          </a:bodyPr>
          <a:lstStyle/>
          <a:p>
            <a:pPr algn="ctr"/>
            <a:r>
              <a:rPr lang="en-US" altLang="en-US" sz="4000" b="1" dirty="0">
                <a:latin typeface="+mn-lt"/>
              </a:rPr>
              <a:t>Pros</a:t>
            </a:r>
          </a:p>
        </p:txBody>
      </p:sp>
      <p:sp>
        <p:nvSpPr>
          <p:cNvPr id="32771" name="Rectangle 3"/>
          <p:cNvSpPr>
            <a:spLocks noGrp="1" noChangeArrowheads="1"/>
          </p:cNvSpPr>
          <p:nvPr>
            <p:ph idx="1"/>
          </p:nvPr>
        </p:nvSpPr>
        <p:spPr>
          <a:xfrm>
            <a:off x="722085" y="2860753"/>
            <a:ext cx="4845957" cy="2267287"/>
          </a:xfrm>
        </p:spPr>
        <p:txBody>
          <a:bodyPr wrap="square">
            <a:spAutoFit/>
          </a:bodyPr>
          <a:lstStyle/>
          <a:p>
            <a:r>
              <a:rPr lang="en-US" altLang="en-US" sz="2400" dirty="0"/>
              <a:t>Versatility in growth methods</a:t>
            </a:r>
          </a:p>
          <a:p>
            <a:r>
              <a:rPr lang="en-US" altLang="en-US" sz="2400" dirty="0"/>
              <a:t>Versatility in uses</a:t>
            </a:r>
          </a:p>
          <a:p>
            <a:r>
              <a:rPr lang="en-US" altLang="en-US" sz="2400" dirty="0"/>
              <a:t>Speed of production</a:t>
            </a:r>
          </a:p>
          <a:p>
            <a:r>
              <a:rPr lang="en-US" altLang="en-US" sz="2400" dirty="0"/>
              <a:t>Potential for huge production levels</a:t>
            </a:r>
          </a:p>
          <a:p>
            <a:r>
              <a:rPr lang="en-US" altLang="en-US" sz="2400" dirty="0"/>
              <a:t>CO2 reduction</a:t>
            </a:r>
          </a:p>
        </p:txBody>
      </p:sp>
      <p:sp>
        <p:nvSpPr>
          <p:cNvPr id="4" name="Rectangle 2"/>
          <p:cNvSpPr txBox="1">
            <a:spLocks noChangeArrowheads="1"/>
          </p:cNvSpPr>
          <p:nvPr/>
        </p:nvSpPr>
        <p:spPr>
          <a:xfrm>
            <a:off x="7842250" y="2010752"/>
            <a:ext cx="2476500"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a:latin typeface="+mn-lt"/>
              </a:rPr>
              <a:t>Cons</a:t>
            </a:r>
          </a:p>
        </p:txBody>
      </p:sp>
      <p:sp>
        <p:nvSpPr>
          <p:cNvPr id="5" name="Rectangle 3"/>
          <p:cNvSpPr txBox="1">
            <a:spLocks noChangeArrowheads="1"/>
          </p:cNvSpPr>
          <p:nvPr/>
        </p:nvSpPr>
        <p:spPr>
          <a:xfrm>
            <a:off x="6388100" y="2860753"/>
            <a:ext cx="5384800" cy="18066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t>Energy intensive</a:t>
            </a:r>
          </a:p>
          <a:p>
            <a:r>
              <a:rPr lang="en-US" altLang="en-US" sz="2400" dirty="0"/>
              <a:t>Not competitive against foreign oil (yet)</a:t>
            </a:r>
          </a:p>
          <a:p>
            <a:r>
              <a:rPr lang="en-US" altLang="en-US" sz="2400" dirty="0"/>
              <a:t>Needs funding</a:t>
            </a:r>
          </a:p>
          <a:p>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3348347" y="200138"/>
            <a:ext cx="5520422" cy="707886"/>
          </a:xfrm>
          <a:prstGeom prst="rect">
            <a:avLst/>
          </a:prstGeom>
          <a:noFill/>
        </p:spPr>
        <p:txBody>
          <a:bodyPr wrap="none" rtlCol="0">
            <a:spAutoFit/>
          </a:bodyPr>
          <a:lstStyle/>
          <a:p>
            <a:pPr algn="ctr"/>
            <a:r>
              <a:rPr lang="en-US" sz="4000" b="1" dirty="0"/>
              <a:t>Algae: The Pros and Cons</a:t>
            </a:r>
          </a:p>
        </p:txBody>
      </p:sp>
    </p:spTree>
    <p:extLst>
      <p:ext uri="{BB962C8B-B14F-4D97-AF65-F5344CB8AC3E}">
        <p14:creationId xmlns:p14="http://schemas.microsoft.com/office/powerpoint/2010/main" val="209993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225647" y="118494"/>
            <a:ext cx="9740705" cy="999657"/>
          </a:xfrm>
          <a:prstGeom prst="rect">
            <a:avLst/>
          </a:prstGeom>
          <a:noFill/>
          <a:ln>
            <a:noFill/>
          </a:ln>
        </p:spPr>
        <p:txBody>
          <a:bodyPr vert="horz" wrap="square" lIns="91425" tIns="45700" rIns="91425" bIns="45700" rtlCol="0" anchor="ctr" anchorCtr="0">
            <a:spAutoFit/>
          </a:bodyPr>
          <a:lstStyle/>
          <a:p>
            <a:pPr algn="ctr">
              <a:lnSpc>
                <a:spcPts val="3500"/>
              </a:lnSpc>
              <a:spcBef>
                <a:spcPts val="0"/>
              </a:spcBef>
              <a:buSzPct val="25000"/>
            </a:pPr>
            <a:r>
              <a:rPr lang="en-US" sz="3600" b="1"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1291882" y="1839693"/>
            <a:ext cx="9608234" cy="4062610"/>
          </a:xfrm>
          <a:prstGeom prst="rect">
            <a:avLst/>
          </a:prstGeom>
          <a:noFill/>
          <a:ln>
            <a:noFill/>
          </a:ln>
        </p:spPr>
        <p:txBody>
          <a:bodyPr vert="horz" wrap="square" lIns="91425" tIns="45700" rIns="91425" bIns="45700" rtlCol="0" anchor="t" anchorCtr="0">
            <a:spAutoFit/>
          </a:bodyPr>
          <a:lstStyle/>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Make all of the components of biomass available for biofuel and co-product production: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Use the appropriate parts of specific plants.</a:t>
            </a:r>
          </a:p>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Improve the efficiency of biomass to biofuel conversion: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Do it faster, cheaper, and sustainably.</a:t>
            </a:r>
          </a:p>
          <a:p>
            <a:pPr marL="0" indent="0">
              <a:lnSpc>
                <a:spcPct val="100000"/>
              </a:lnSpc>
              <a:spcBef>
                <a:spcPts val="600"/>
              </a:spcBef>
              <a:spcAft>
                <a:spcPts val="600"/>
              </a:spcAft>
              <a:buClr>
                <a:srgbClr val="FBFCF5"/>
              </a:buClr>
              <a:buSzPct val="100000"/>
              <a:buNone/>
            </a:pPr>
            <a:r>
              <a:rPr lang="en-US" dirty="0">
                <a:ea typeface="Times New Roman"/>
                <a:cs typeface="Times New Roman"/>
                <a:sym typeface="Times New Roman"/>
              </a:rPr>
              <a:t>Minimize the cost of biomass transportation.</a:t>
            </a:r>
          </a:p>
          <a:p>
            <a:pPr marL="0" indent="0" algn="ctr">
              <a:lnSpc>
                <a:spcPct val="100000"/>
              </a:lnSpc>
              <a:spcBef>
                <a:spcPts val="600"/>
              </a:spcBef>
              <a:spcAft>
                <a:spcPts val="600"/>
              </a:spcAft>
              <a:buClr>
                <a:srgbClr val="FBFCF5"/>
              </a:buClr>
              <a:buSzPct val="100000"/>
              <a:buNone/>
            </a:pPr>
            <a:r>
              <a:rPr lang="en-US" sz="3200" b="1" dirty="0">
                <a:ea typeface="Times New Roman"/>
                <a:cs typeface="Times New Roman"/>
                <a:sym typeface="Times New Roman"/>
              </a:rPr>
              <a:t>Move more for less.</a:t>
            </a:r>
          </a:p>
        </p:txBody>
      </p:sp>
    </p:spTree>
    <p:extLst>
      <p:ext uri="{BB962C8B-B14F-4D97-AF65-F5344CB8AC3E}">
        <p14:creationId xmlns:p14="http://schemas.microsoft.com/office/powerpoint/2010/main" val="1808518183"/>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87534" y="182247"/>
            <a:ext cx="7016931" cy="707886"/>
          </a:xfrm>
        </p:spPr>
        <p:txBody>
          <a:bodyPr wrap="square">
            <a:spAutoFit/>
          </a:bodyPr>
          <a:lstStyle/>
          <a:p>
            <a:pPr algn="ctr">
              <a:lnSpc>
                <a:spcPct val="100000"/>
              </a:lnSpc>
            </a:pPr>
            <a:r>
              <a:rPr lang="en-US" sz="4000" b="1" dirty="0">
                <a:latin typeface="+mn-lt"/>
              </a:rPr>
              <a:t>Biofuels as an Alternative</a:t>
            </a:r>
          </a:p>
        </p:txBody>
      </p:sp>
      <p:sp>
        <p:nvSpPr>
          <p:cNvPr id="67587" name="Rectangle 3"/>
          <p:cNvSpPr>
            <a:spLocks noGrp="1" noChangeArrowheads="1"/>
          </p:cNvSpPr>
          <p:nvPr>
            <p:ph idx="1"/>
          </p:nvPr>
        </p:nvSpPr>
        <p:spPr>
          <a:xfrm>
            <a:off x="961293" y="2614421"/>
            <a:ext cx="10380784" cy="2426305"/>
          </a:xfrm>
        </p:spPr>
        <p:txBody>
          <a:bodyPr wrap="square">
            <a:spAutoFit/>
          </a:bodyPr>
          <a:lstStyle/>
          <a:p>
            <a:r>
              <a:rPr lang="en-US" dirty="0"/>
              <a:t>Biofuels are not THE answer to sustainable energy, but biofuels may be part of the answer.</a:t>
            </a:r>
          </a:p>
          <a:p>
            <a:endParaRPr lang="en-US" sz="1000" dirty="0"/>
          </a:p>
          <a:p>
            <a:r>
              <a:rPr lang="en-US"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89055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375BDFD8-4B64-4B29-8048-99B1D368F0CA}"/>
              </a:ext>
            </a:extLst>
          </p:cNvPr>
          <p:cNvSpPr txBox="1"/>
          <p:nvPr/>
        </p:nvSpPr>
        <p:spPr>
          <a:xfrm>
            <a:off x="1001357" y="1717408"/>
            <a:ext cx="7519879" cy="4401205"/>
          </a:xfrm>
          <a:prstGeom prst="rect">
            <a:avLst/>
          </a:prstGeom>
          <a:noFill/>
        </p:spPr>
        <p:txBody>
          <a:bodyPr wrap="none" rtlCol="0">
            <a:spAutoFit/>
          </a:bodyPr>
          <a:lstStyle/>
          <a:p>
            <a:pPr marL="514350" indent="-514350">
              <a:buFont typeface="+mj-lt"/>
              <a:buAutoNum type="arabicPeriod"/>
            </a:pPr>
            <a:r>
              <a:rPr lang="en-US" sz="2800" dirty="0"/>
              <a:t>Energy and Feedstock Consumption</a:t>
            </a:r>
          </a:p>
          <a:p>
            <a:pPr marL="514350" indent="-514350">
              <a:buFont typeface="+mj-lt"/>
              <a:buAutoNum type="arabicPeriod"/>
            </a:pPr>
            <a:r>
              <a:rPr lang="en-US" sz="2800" dirty="0"/>
              <a:t>Petroleum</a:t>
            </a:r>
          </a:p>
          <a:p>
            <a:pPr marL="514350" indent="-514350">
              <a:buFont typeface="+mj-lt"/>
              <a:buAutoNum type="arabicPeriod"/>
            </a:pPr>
            <a:r>
              <a:rPr lang="en-US" sz="2800" dirty="0"/>
              <a:t>Renewable Feedstocks</a:t>
            </a:r>
          </a:p>
          <a:p>
            <a:pPr marL="971550" lvl="1" indent="-514350">
              <a:buFont typeface="Arial" charset="0"/>
              <a:buChar char="•"/>
            </a:pPr>
            <a:r>
              <a:rPr lang="en-US" sz="2800" dirty="0"/>
              <a:t>Biomass Feedstocks</a:t>
            </a:r>
          </a:p>
          <a:p>
            <a:pPr marL="971550" lvl="1" indent="-514350">
              <a:buFont typeface="Arial" charset="0"/>
              <a:buChar char="•"/>
            </a:pPr>
            <a:r>
              <a:rPr lang="en-US" sz="2800" dirty="0"/>
              <a:t>Carbohydrate Feedstocks</a:t>
            </a:r>
          </a:p>
          <a:p>
            <a:pPr marL="971550" lvl="1" indent="-514350">
              <a:buFont typeface="Arial" charset="0"/>
              <a:buChar char="•"/>
            </a:pPr>
            <a:r>
              <a:rPr lang="en-US" sz="2800" dirty="0"/>
              <a:t>Lipid Oils and Terpenes as Feedstocks</a:t>
            </a:r>
          </a:p>
          <a:p>
            <a:pPr marL="971550" lvl="1" indent="-514350">
              <a:buFont typeface="Arial" charset="0"/>
              <a:buChar char="•"/>
            </a:pPr>
            <a:r>
              <a:rPr lang="en-US" sz="2800" dirty="0"/>
              <a:t>Protein Feedstocks</a:t>
            </a:r>
          </a:p>
          <a:p>
            <a:pPr marL="514350" indent="-514350">
              <a:buFont typeface="+mj-lt"/>
              <a:buAutoNum type="arabicPeriod"/>
            </a:pPr>
            <a:r>
              <a:rPr lang="en-US" sz="2800" dirty="0"/>
              <a:t>Renewable Feedstocks as a Source of Energy</a:t>
            </a:r>
          </a:p>
          <a:p>
            <a:pPr marL="514350" indent="-514350">
              <a:buFont typeface="+mj-lt"/>
              <a:buAutoNum type="arabicPeriod"/>
            </a:pPr>
            <a:r>
              <a:rPr lang="en-US" sz="2800" dirty="0"/>
              <a:t>First, Second, and Third Generation Feedstocks</a:t>
            </a:r>
          </a:p>
          <a:p>
            <a:pPr marL="514350" indent="-514350">
              <a:buFont typeface="+mj-lt"/>
              <a:buAutoNum type="arabicPeriod"/>
            </a:pPr>
            <a:r>
              <a:rPr lang="en-US" sz="2800" dirty="0"/>
              <a:t>The Advantages and Drawbacks of Biofuel</a:t>
            </a:r>
          </a:p>
        </p:txBody>
      </p:sp>
    </p:spTree>
    <p:extLst>
      <p:ext uri="{BB962C8B-B14F-4D97-AF65-F5344CB8AC3E}">
        <p14:creationId xmlns:p14="http://schemas.microsoft.com/office/powerpoint/2010/main" val="1824593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101383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4274" y="1287743"/>
            <a:ext cx="6404051" cy="4890144"/>
          </a:xfrm>
          <a:prstGeom prst="rect">
            <a:avLst/>
          </a:prstGeom>
          <a:noFill/>
          <a:ln>
            <a:noFill/>
          </a:ln>
        </p:spPr>
      </p:pic>
      <p:sp>
        <p:nvSpPr>
          <p:cNvPr id="5" name="Rectangle 4"/>
          <p:cNvSpPr/>
          <p:nvPr/>
        </p:nvSpPr>
        <p:spPr>
          <a:xfrm>
            <a:off x="945052" y="2870689"/>
            <a:ext cx="4171647" cy="1815882"/>
          </a:xfrm>
          <a:prstGeom prst="rect">
            <a:avLst/>
          </a:prstGeom>
        </p:spPr>
        <p:txBody>
          <a:bodyPr wrap="square">
            <a:spAutoFit/>
          </a:bodyPr>
          <a:lstStyle/>
          <a:p>
            <a:pPr>
              <a:spcBef>
                <a:spcPts val="600"/>
              </a:spcBef>
            </a:pPr>
            <a:r>
              <a:rPr lang="en-US" sz="2400" dirty="0">
                <a:latin typeface="Calibri Regular" charset="0"/>
                <a:ea typeface="ＭＳ 明朝" charset="-128"/>
                <a:cs typeface="Calibri Regular" charset="0"/>
              </a:rPr>
              <a:t>Oil, coal and natural gas remain the predominant sources of energy, but the use of renewables is still increasing.</a:t>
            </a:r>
          </a:p>
          <a:p>
            <a:r>
              <a:rPr lang="en-US" sz="1600" dirty="0">
                <a:solidFill>
                  <a:schemeClr val="bg1">
                    <a:lumMod val="50000"/>
                  </a:schemeClr>
                </a:solidFill>
                <a:latin typeface="Calibri Regular" charset="0"/>
                <a:ea typeface="ＭＳ 明朝" charset="-128"/>
                <a:cs typeface="Calibri Regular" charset="0"/>
              </a:rPr>
              <a:t>Source: Statistical Review of World Energy</a:t>
            </a:r>
            <a:endParaRPr lang="en-US" sz="1600" dirty="0">
              <a:solidFill>
                <a:schemeClr val="bg1">
                  <a:lumMod val="50000"/>
                </a:schemeClr>
              </a:solidFill>
              <a:latin typeface="Cambria" charset="0"/>
              <a:ea typeface="ＭＳ 明朝" charset="-128"/>
              <a:cs typeface="Calibri Regular" charset="0"/>
            </a:endParaRPr>
          </a:p>
        </p:txBody>
      </p:sp>
      <p:sp>
        <p:nvSpPr>
          <p:cNvPr id="6" name="Title 1"/>
          <p:cNvSpPr>
            <a:spLocks noGrp="1"/>
          </p:cNvSpPr>
          <p:nvPr>
            <p:ph type="title"/>
          </p:nvPr>
        </p:nvSpPr>
        <p:spPr>
          <a:xfrm>
            <a:off x="2666999" y="210679"/>
            <a:ext cx="6858000" cy="707886"/>
          </a:xfrm>
        </p:spPr>
        <p:txBody>
          <a:bodyPr wrap="square">
            <a:spAutoFit/>
          </a:bodyPr>
          <a:lstStyle/>
          <a:p>
            <a:pPr algn="ctr">
              <a:lnSpc>
                <a:spcPct val="100000"/>
              </a:lnSpc>
            </a:pPr>
            <a:r>
              <a:rPr lang="en-US" sz="4000" b="1" dirty="0">
                <a:latin typeface="+mn-lt"/>
              </a:rPr>
              <a:t>Energy Feedstock Consumption</a:t>
            </a:r>
          </a:p>
        </p:txBody>
      </p:sp>
      <p:sp>
        <p:nvSpPr>
          <p:cNvPr id="2" name="TextBox 1">
            <a:extLst>
              <a:ext uri="{FF2B5EF4-FFF2-40B4-BE49-F238E27FC236}">
                <a16:creationId xmlns:a16="http://schemas.microsoft.com/office/drawing/2014/main" id="{2A31B934-07B4-4A63-AE00-4153A4797336}"/>
              </a:ext>
            </a:extLst>
          </p:cNvPr>
          <p:cNvSpPr txBox="1"/>
          <p:nvPr/>
        </p:nvSpPr>
        <p:spPr>
          <a:xfrm>
            <a:off x="5544857" y="6177887"/>
            <a:ext cx="5404300" cy="400110"/>
          </a:xfrm>
          <a:prstGeom prst="rect">
            <a:avLst/>
          </a:prstGeom>
          <a:noFill/>
        </p:spPr>
        <p:txBody>
          <a:bodyPr wrap="none" rtlCol="0">
            <a:spAutoFit/>
          </a:bodyPr>
          <a:lstStyle/>
          <a:p>
            <a:r>
              <a:rPr lang="en-US" sz="2000" dirty="0">
                <a:latin typeface="Calibri Regular" charset="0"/>
                <a:ea typeface="ＭＳ 明朝" charset="-128"/>
                <a:cs typeface="Calibri Regular" charset="0"/>
              </a:rPr>
              <a:t>Increasing world energy consumption: 1970-2010.</a:t>
            </a:r>
            <a:endParaRPr lang="en-US" sz="2000" dirty="0"/>
          </a:p>
        </p:txBody>
      </p:sp>
    </p:spTree>
    <p:extLst>
      <p:ext uri="{BB962C8B-B14F-4D97-AF65-F5344CB8AC3E}">
        <p14:creationId xmlns:p14="http://schemas.microsoft.com/office/powerpoint/2010/main" val="154064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3706" y="1214769"/>
            <a:ext cx="8062306" cy="4156152"/>
          </a:xfrm>
          <a:prstGeom prst="rect">
            <a:avLst/>
          </a:prstGeom>
          <a:noFill/>
          <a:ln>
            <a:noFill/>
          </a:ln>
        </p:spPr>
      </p:pic>
      <p:sp>
        <p:nvSpPr>
          <p:cNvPr id="5" name="Rectangle 4"/>
          <p:cNvSpPr/>
          <p:nvPr/>
        </p:nvSpPr>
        <p:spPr>
          <a:xfrm>
            <a:off x="2023706" y="5370921"/>
            <a:ext cx="8141939" cy="1246495"/>
          </a:xfrm>
          <a:prstGeom prst="rect">
            <a:avLst/>
          </a:prstGeom>
        </p:spPr>
        <p:txBody>
          <a:bodyPr wrap="square">
            <a:spAutoFit/>
          </a:bodyPr>
          <a:lstStyle/>
          <a:p>
            <a:pPr>
              <a:spcBef>
                <a:spcPts val="600"/>
              </a:spcBef>
            </a:pPr>
            <a:r>
              <a:rPr lang="en-US" dirty="0">
                <a:latin typeface="Calibri Regular" charset="0"/>
                <a:ea typeface="ＭＳ 明朝" charset="-128"/>
                <a:cs typeface="Calibri Regular" charset="0"/>
              </a:rPr>
              <a:t>World energy consumption by source as reported in 2013.</a:t>
            </a:r>
          </a:p>
          <a:p>
            <a:pPr>
              <a:spcBef>
                <a:spcPts val="600"/>
              </a:spcBef>
            </a:pPr>
            <a:r>
              <a:rPr lang="en-US" dirty="0">
                <a:latin typeface="Calibri Regular" charset="0"/>
                <a:ea typeface="ＭＳ 明朝" charset="-128"/>
                <a:cs typeface="Calibri Regular" charset="0"/>
              </a:rPr>
              <a:t>While the use of fossil fuels is still predominant, by 2013 there was an increase in the use of renewable sources of energy. Most renewable energy comes from biomass.</a:t>
            </a:r>
          </a:p>
          <a:p>
            <a:r>
              <a:rPr lang="en-US" sz="1600" dirty="0">
                <a:solidFill>
                  <a:schemeClr val="bg1">
                    <a:lumMod val="50000"/>
                  </a:schemeClr>
                </a:solidFill>
                <a:latin typeface="Calibri Regular" charset="0"/>
                <a:ea typeface="ＭＳ 明朝" charset="-128"/>
                <a:cs typeface="Calibri Regular" charset="0"/>
              </a:rPr>
              <a:t>Source: REN21 Renewables 2014 Global Status Report.</a:t>
            </a:r>
            <a:endParaRPr lang="en-US" sz="1600" dirty="0">
              <a:solidFill>
                <a:schemeClr val="bg1">
                  <a:lumMod val="50000"/>
                </a:schemeClr>
              </a:solidFill>
              <a:latin typeface="Cambria" charset="0"/>
              <a:ea typeface="ＭＳ 明朝" charset="-128"/>
              <a:cs typeface="Calibri Regular" charset="0"/>
            </a:endParaRPr>
          </a:p>
        </p:txBody>
      </p:sp>
      <p:sp>
        <p:nvSpPr>
          <p:cNvPr id="6" name="Title 1"/>
          <p:cNvSpPr txBox="1">
            <a:spLocks/>
          </p:cNvSpPr>
          <p:nvPr/>
        </p:nvSpPr>
        <p:spPr>
          <a:xfrm>
            <a:off x="3199076" y="226302"/>
            <a:ext cx="5791200" cy="707886"/>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latin typeface="+mn-lt"/>
              </a:rPr>
              <a:t>Energy Feedstocks Sources</a:t>
            </a:r>
          </a:p>
        </p:txBody>
      </p:sp>
    </p:spTree>
    <p:extLst>
      <p:ext uri="{BB962C8B-B14F-4D97-AF65-F5344CB8AC3E}">
        <p14:creationId xmlns:p14="http://schemas.microsoft.com/office/powerpoint/2010/main" val="148556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486" y="246056"/>
            <a:ext cx="10012844" cy="707886"/>
          </a:xfrm>
        </p:spPr>
        <p:txBody>
          <a:bodyPr wrap="square">
            <a:spAutoFit/>
          </a:bodyPr>
          <a:lstStyle/>
          <a:p>
            <a:pPr algn="ctr">
              <a:lnSpc>
                <a:spcPct val="100000"/>
              </a:lnSpc>
            </a:pPr>
            <a:r>
              <a:rPr lang="en-US" sz="4000" b="1" dirty="0">
                <a:latin typeface="+mn-lt"/>
              </a:rPr>
              <a:t>What are the most common feedstocks today?</a:t>
            </a:r>
          </a:p>
        </p:txBody>
      </p:sp>
      <p:pic>
        <p:nvPicPr>
          <p:cNvPr id="19" name="Picture 18"/>
          <p:cNvPicPr>
            <a:picLocks noChangeAspect="1"/>
          </p:cNvPicPr>
          <p:nvPr/>
        </p:nvPicPr>
        <p:blipFill>
          <a:blip r:embed="rId2"/>
          <a:stretch>
            <a:fillRect/>
          </a:stretch>
        </p:blipFill>
        <p:spPr>
          <a:xfrm>
            <a:off x="2248155" y="1271133"/>
            <a:ext cx="7702550" cy="5139064"/>
          </a:xfrm>
          <a:prstGeom prst="rect">
            <a:avLst/>
          </a:prstGeom>
        </p:spPr>
      </p:pic>
      <p:sp>
        <p:nvSpPr>
          <p:cNvPr id="20" name="TextBox 19"/>
          <p:cNvSpPr txBox="1"/>
          <p:nvPr/>
        </p:nvSpPr>
        <p:spPr>
          <a:xfrm>
            <a:off x="535119" y="6410197"/>
            <a:ext cx="2099421" cy="307777"/>
          </a:xfrm>
          <a:prstGeom prst="rect">
            <a:avLst/>
          </a:prstGeom>
          <a:noFill/>
        </p:spPr>
        <p:txBody>
          <a:bodyPr wrap="none" rtlCol="0">
            <a:spAutoFit/>
          </a:bodyPr>
          <a:lstStyle/>
          <a:p>
            <a:r>
              <a:rPr lang="en-US" sz="1400" dirty="0">
                <a:solidFill>
                  <a:schemeClr val="bg1">
                    <a:lumMod val="50000"/>
                  </a:schemeClr>
                </a:solidFill>
              </a:rPr>
              <a:t>Image: Creative Commons</a:t>
            </a:r>
          </a:p>
        </p:txBody>
      </p:sp>
    </p:spTree>
    <p:extLst>
      <p:ext uri="{BB962C8B-B14F-4D97-AF65-F5344CB8AC3E}">
        <p14:creationId xmlns:p14="http://schemas.microsoft.com/office/powerpoint/2010/main" val="664487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1AC508D-FE69-4B27-929C-DB3E9B1AF2A0}"/>
              </a:ext>
            </a:extLst>
          </p:cNvPr>
          <p:cNvCxnSpPr>
            <a:cxnSpLocks/>
          </p:cNvCxnSpPr>
          <p:nvPr/>
        </p:nvCxnSpPr>
        <p:spPr>
          <a:xfrm>
            <a:off x="0" y="113764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5882" y="250980"/>
            <a:ext cx="6240235" cy="646331"/>
          </a:xfrm>
        </p:spPr>
        <p:txBody>
          <a:bodyPr wrap="square">
            <a:spAutoFit/>
          </a:bodyPr>
          <a:lstStyle/>
          <a:p>
            <a:pPr algn="ctr"/>
            <a:r>
              <a:rPr lang="en-US" sz="4000" b="1" dirty="0">
                <a:latin typeface="+mn-lt"/>
              </a:rPr>
              <a:t>What is petroleum used for?</a:t>
            </a:r>
          </a:p>
        </p:txBody>
      </p:sp>
      <p:pic>
        <p:nvPicPr>
          <p:cNvPr id="4" name="Content Placeholder 3" descr="FinalPetroleumTree.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716"/>
          <a:stretch/>
        </p:blipFill>
        <p:spPr>
          <a:xfrm>
            <a:off x="2196684" y="762000"/>
            <a:ext cx="7801899" cy="6001961"/>
          </a:xfrm>
        </p:spPr>
      </p:pic>
    </p:spTree>
    <p:extLst>
      <p:ext uri="{BB962C8B-B14F-4D97-AF65-F5344CB8AC3E}">
        <p14:creationId xmlns:p14="http://schemas.microsoft.com/office/powerpoint/2010/main" val="57494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1412</TotalTime>
  <Words>2712</Words>
  <Application>Microsoft Macintosh PowerPoint</Application>
  <PresentationFormat>Widescreen</PresentationFormat>
  <Paragraphs>423</Paragraphs>
  <Slides>59</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73" baseType="lpstr">
      <vt:lpstr>ＭＳ 明朝</vt:lpstr>
      <vt:lpstr>ＭＳ Ｐゴシック</vt:lpstr>
      <vt:lpstr>Arial</vt:lpstr>
      <vt:lpstr>Calibri</vt:lpstr>
      <vt:lpstr>Calibri Light</vt:lpstr>
      <vt:lpstr>Calibri Regular</vt:lpstr>
      <vt:lpstr>Cambria</vt:lpstr>
      <vt:lpstr>Comic Sans MS</vt:lpstr>
      <vt:lpstr>Times</vt:lpstr>
      <vt:lpstr>Times New Roman</vt:lpstr>
      <vt:lpstr>Wingdings</vt:lpstr>
      <vt:lpstr>Office Theme</vt:lpstr>
      <vt:lpstr>CS ChemDraw Drawing</vt:lpstr>
      <vt:lpstr>Photo Editor Photo</vt:lpstr>
      <vt:lpstr>Yale-UNIDO Train-the-Facilitator Workshop in Green Chemistry</vt:lpstr>
      <vt:lpstr>PowerPoint Presentation</vt:lpstr>
      <vt:lpstr>PowerPoint Presentation</vt:lpstr>
      <vt:lpstr>Renewable vs. Depleting Feedstocks</vt:lpstr>
      <vt:lpstr>Energy Consumption: Data and Projections</vt:lpstr>
      <vt:lpstr>Energy Feedstock Consumption</vt:lpstr>
      <vt:lpstr>PowerPoint Presentation</vt:lpstr>
      <vt:lpstr>What are the most common feedstocks today?</vt:lpstr>
      <vt:lpstr>What is petroleum used for?</vt:lpstr>
      <vt:lpstr>How is petroleum generated and used?</vt:lpstr>
      <vt:lpstr>Three major categories of reaction processes by which feedstocks are acted upon by reagents to yield products</vt:lpstr>
      <vt:lpstr>How are petroleum products made?</vt:lpstr>
      <vt:lpstr>What can be made from one barrel of oil?</vt:lpstr>
      <vt:lpstr>PowerPoint Presentation</vt:lpstr>
      <vt:lpstr>What characterizes an ideal feedstock?</vt:lpstr>
      <vt:lpstr>Renewable feedstocks</vt:lpstr>
      <vt:lpstr>What can be made from renewable feedstocks?</vt:lpstr>
      <vt:lpstr>Companies that make bio-based products</vt:lpstr>
      <vt:lpstr>PowerPoint Presentation</vt:lpstr>
      <vt:lpstr>Biomass Platforms</vt:lpstr>
      <vt:lpstr>PowerPoint Presentation</vt:lpstr>
      <vt:lpstr>PowerPoint Presentation</vt:lpstr>
      <vt:lpstr>PowerPoint Presentation</vt:lpstr>
      <vt:lpstr>How are biological feedstocks processed?</vt:lpstr>
      <vt:lpstr>Example: Enzymatic lignocellulose breakdown</vt:lpstr>
      <vt:lpstr>Main Industries for Lignocellulose</vt:lpstr>
      <vt:lpstr>Lignin: A Source of Renewable ‘Drop-in’ Platform Chemicals</vt:lpstr>
      <vt:lpstr>A Depolymerization Strategy for the Valorization of Lignin </vt:lpstr>
      <vt:lpstr>Example: Penicillin production using fermentation </vt:lpstr>
      <vt:lpstr>PowerPoint Presentation</vt:lpstr>
      <vt:lpstr>The Top 10 Chemical Targets  (platform chemicals from bio-feedstocks) </vt:lpstr>
      <vt:lpstr>Why use renewable feedstocks?</vt:lpstr>
      <vt:lpstr>Some Potential Challenges of Using Renewable Feedstocks</vt:lpstr>
      <vt:lpstr>What about energy from renewable resources?</vt:lpstr>
      <vt:lpstr>Environmental Consequences</vt:lpstr>
      <vt:lpstr>Environmental Issues</vt:lpstr>
      <vt:lpstr>PowerPoint Presentation</vt:lpstr>
      <vt:lpstr>First Generation: The Corn-based Ethanol Production Process</vt:lpstr>
      <vt:lpstr>PowerPoint Presentation</vt:lpstr>
      <vt:lpstr>Ethanol Supply: The Effect on Corn Supply and on Gasoline Supply</vt:lpstr>
      <vt:lpstr>Ethanol Demand and Corn Prices</vt:lpstr>
      <vt:lpstr>PowerPoint Presentation</vt:lpstr>
      <vt:lpstr>Second Generation Biofuels: Cellulosic Feedstock</vt:lpstr>
      <vt:lpstr>Second Generation Biofuels</vt:lpstr>
      <vt:lpstr>PowerPoint Presentation</vt:lpstr>
      <vt:lpstr>Second Generation Biofuels: Oils and biodiesel</vt:lpstr>
      <vt:lpstr>Environmental Consequences per Unit Energy</vt:lpstr>
      <vt:lpstr>Advantages of Biodiesel</vt:lpstr>
      <vt:lpstr>Steps Required to Produce Biofuel from Soybeans</vt:lpstr>
      <vt:lpstr>PowerPoint Presentation</vt:lpstr>
      <vt:lpstr>PowerPoint Presentation</vt:lpstr>
      <vt:lpstr>What is algae?</vt:lpstr>
      <vt:lpstr>What does algae needs to grow?</vt:lpstr>
      <vt:lpstr> Is Algae “Green Gold”?</vt:lpstr>
      <vt:lpstr>Pros</vt:lpstr>
      <vt:lpstr>How to Overcome the Technical Roadblocks to Low-Cost Advanced Biofuel Production</vt:lpstr>
      <vt:lpstr>Biofuels as an Alternative</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129</cp:revision>
  <cp:lastPrinted>2018-05-25T18:35:35Z</cp:lastPrinted>
  <dcterms:created xsi:type="dcterms:W3CDTF">2018-01-18T15:00:09Z</dcterms:created>
  <dcterms:modified xsi:type="dcterms:W3CDTF">2018-05-25T18:45:29Z</dcterms:modified>
</cp:coreProperties>
</file>