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6"/>
  </p:notesMasterIdLst>
  <p:sldIdLst>
    <p:sldId id="439" r:id="rId2"/>
    <p:sldId id="440" r:id="rId3"/>
    <p:sldId id="470" r:id="rId4"/>
    <p:sldId id="369" r:id="rId5"/>
    <p:sldId id="401" r:id="rId6"/>
    <p:sldId id="418" r:id="rId7"/>
    <p:sldId id="492" r:id="rId8"/>
    <p:sldId id="493" r:id="rId9"/>
    <p:sldId id="471" r:id="rId10"/>
    <p:sldId id="472" r:id="rId11"/>
    <p:sldId id="474" r:id="rId12"/>
    <p:sldId id="475" r:id="rId13"/>
    <p:sldId id="476" r:id="rId14"/>
    <p:sldId id="477" r:id="rId15"/>
    <p:sldId id="487" r:id="rId16"/>
    <p:sldId id="488" r:id="rId17"/>
    <p:sldId id="368" r:id="rId18"/>
    <p:sldId id="417" r:id="rId19"/>
    <p:sldId id="479" r:id="rId20"/>
    <p:sldId id="480" r:id="rId21"/>
    <p:sldId id="481" r:id="rId22"/>
    <p:sldId id="447" r:id="rId23"/>
    <p:sldId id="448" r:id="rId24"/>
    <p:sldId id="449" r:id="rId25"/>
    <p:sldId id="451" r:id="rId26"/>
    <p:sldId id="452" r:id="rId27"/>
    <p:sldId id="453" r:id="rId28"/>
    <p:sldId id="454" r:id="rId29"/>
    <p:sldId id="455" r:id="rId30"/>
    <p:sldId id="486" r:id="rId31"/>
    <p:sldId id="462" r:id="rId32"/>
    <p:sldId id="495" r:id="rId33"/>
    <p:sldId id="494" r:id="rId34"/>
    <p:sldId id="464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F1DE49F-F6D4-F341-AD86-A989138F6485}">
          <p14:sldIdLst>
            <p14:sldId id="439"/>
            <p14:sldId id="440"/>
            <p14:sldId id="470"/>
            <p14:sldId id="369"/>
            <p14:sldId id="401"/>
            <p14:sldId id="418"/>
            <p14:sldId id="492"/>
            <p14:sldId id="493"/>
            <p14:sldId id="471"/>
            <p14:sldId id="472"/>
            <p14:sldId id="474"/>
            <p14:sldId id="475"/>
            <p14:sldId id="476"/>
            <p14:sldId id="477"/>
            <p14:sldId id="487"/>
            <p14:sldId id="488"/>
            <p14:sldId id="368"/>
            <p14:sldId id="417"/>
            <p14:sldId id="479"/>
            <p14:sldId id="480"/>
            <p14:sldId id="481"/>
            <p14:sldId id="447"/>
            <p14:sldId id="448"/>
            <p14:sldId id="449"/>
            <p14:sldId id="451"/>
            <p14:sldId id="452"/>
            <p14:sldId id="453"/>
            <p14:sldId id="454"/>
            <p14:sldId id="455"/>
            <p14:sldId id="486"/>
            <p14:sldId id="462"/>
            <p14:sldId id="495"/>
            <p14:sldId id="494"/>
            <p14:sldId id="46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7A5"/>
    <a:srgbClr val="FEFE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106" autoAdjust="0"/>
    <p:restoredTop sz="91896" autoAdjust="0"/>
  </p:normalViewPr>
  <p:slideViewPr>
    <p:cSldViewPr snapToGrid="0" snapToObjects="1">
      <p:cViewPr varScale="1">
        <p:scale>
          <a:sx n="67" d="100"/>
          <a:sy n="67" d="100"/>
        </p:scale>
        <p:origin x="612" y="6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image" Target="../media/image1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image" Target="../media/image19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image" Target="../media/image19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4.wmf"/><Relationship Id="rId1" Type="http://schemas.openxmlformats.org/officeDocument/2006/relationships/image" Target="../media/image19.w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6312" units="in"/>
          <inkml:channel name="Y" type="integer" max="16520" units="in"/>
          <inkml:channel name="F" type="integer" max="255" units="dev"/>
        </inkml:traceFormat>
        <inkml:channelProperties>
          <inkml:channelProperty channel="X" name="resolution" value="2540.01343" units="1/in"/>
          <inkml:channelProperty channel="Y" name="resolution" value="2540.36597" units="1/in"/>
          <inkml:channelProperty channel="F" name="resolution" value="0" units="1/dev"/>
        </inkml:channelProperties>
      </inkml:inkSource>
      <inkml:timestamp xml:id="ts0" timeString="2018-10-23T01:00:19.444"/>
    </inkml:context>
    <inkml:brush xml:id="br0">
      <inkml:brushProperty name="width" value="0.03528" units="cm"/>
      <inkml:brushProperty name="height" value="0.03528" units="cm"/>
      <inkml:brushProperty name="fitToCurve" value="1"/>
      <inkml:brushProperty name="ignorePressure" value="1"/>
    </inkml:brush>
  </inkml:definitions>
  <inkml:trace contextRef="#ctx0" brushRef="#br0">7 17 7,'0'0'14,"-7"-17"-2,7 17-16,0 0-8,0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FB299-2540-E440-98E9-CAAD9BD919E2}" type="datetimeFigureOut">
              <a:rPr lang="en-US" smtClean="0"/>
              <a:t>1/7/2019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63D1F3-E474-F946-B4DE-C58D2CF870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32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2912F3-1B9D-D249-93E3-D0251D070D7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3575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(10+20+5+1200+80)</a:t>
            </a:r>
            <a:r>
              <a:rPr lang="en-US" sz="1200" b="0" i="0" u="none" strike="noStrike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/ 200 = 6.575</a:t>
            </a:r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0.020</a:t>
            </a:r>
            <a:r>
              <a:rPr lang="en-US" dirty="0"/>
              <a:t> /</a:t>
            </a:r>
            <a:r>
              <a:rPr lang="en-US" baseline="0" dirty="0"/>
              <a:t>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0.007</a:t>
            </a:r>
            <a:r>
              <a:rPr lang="en-US" dirty="0"/>
              <a:t> / 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68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29DE464-E42D-4F5E-972E-C1AD17795C30}" type="slidenum">
              <a:rPr lang="fr-FR" altLang="en-US" sz="1300"/>
              <a:pPr algn="r" eaLnBrk="1" hangingPunct="1"/>
              <a:t>19</a:t>
            </a:fld>
            <a:endParaRPr lang="fr-FR" altLang="en-US" sz="130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6480975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B33FEDA-A432-4C56-9BC0-E528E46EDF70}" type="slidenum">
              <a:rPr lang="fr-FR" altLang="en-US" sz="1300"/>
              <a:pPr algn="r" eaLnBrk="1" hangingPunct="1"/>
              <a:t>20</a:t>
            </a:fld>
            <a:endParaRPr lang="fr-FR" altLang="en-US" sz="130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31475653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A773A9D1-0872-45F9-8D0F-A261B5AC0C97}" type="slidenum">
              <a:rPr lang="fr-FR" altLang="en-US" sz="1300"/>
              <a:pPr algn="r" eaLnBrk="1" hangingPunct="1"/>
              <a:t>21</a:t>
            </a:fld>
            <a:endParaRPr lang="fr-FR" altLang="en-US" sz="130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991945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Reaction type??</a:t>
            </a:r>
          </a:p>
          <a:p>
            <a:r>
              <a:rPr lang="en-US" dirty="0"/>
              <a:t>137 / 275.11</a:t>
            </a:r>
          </a:p>
          <a:p>
            <a:r>
              <a:rPr lang="en-US" dirty="0"/>
              <a:t>49.8%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113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3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36430439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7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4530011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8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262572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9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48003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10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16634857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D460AD-B819-B545-895A-10070F34B2D5}" type="slidenum">
              <a:rPr lang="en-US" altLang="x-none"/>
              <a:pPr/>
              <a:t>11</a:t>
            </a:fld>
            <a:endParaRPr lang="en-US" altLang="x-none"/>
          </a:p>
        </p:txBody>
      </p:sp>
      <p:sp>
        <p:nvSpPr>
          <p:cNvPr id="880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80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x-none" altLang="x-none"/>
          </a:p>
        </p:txBody>
      </p:sp>
    </p:spTree>
    <p:extLst>
      <p:ext uri="{BB962C8B-B14F-4D97-AF65-F5344CB8AC3E}">
        <p14:creationId xmlns:p14="http://schemas.microsoft.com/office/powerpoint/2010/main" val="23158569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 txBox="1">
            <a:spLocks noGrp="1" noChangeArrowheads="1"/>
          </p:cNvSpPr>
          <p:nvPr/>
        </p:nvSpPr>
        <p:spPr bwMode="auto">
          <a:xfrm>
            <a:off x="4143375" y="9120188"/>
            <a:ext cx="3170238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61" tIns="48331" rIns="96661" bIns="48331" anchor="b"/>
          <a:lstStyle>
            <a:lvl1pPr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85813" indent="-303213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208088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92275" indent="-242888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174875" indent="-241300" defTabSz="966788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6320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30892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5464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4003675" indent="-241300" defTabSz="966788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ED495349-CE05-4E29-A11A-84CD066A86DE}" type="slidenum">
              <a:rPr lang="fr-FR" altLang="en-US" sz="1300"/>
              <a:pPr algn="r" eaLnBrk="1" hangingPunct="1"/>
              <a:t>13</a:t>
            </a:fld>
            <a:endParaRPr lang="fr-FR" altLang="en-US" sz="130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fr-FR" altLang="en-US"/>
          </a:p>
        </p:txBody>
      </p:sp>
    </p:spTree>
    <p:extLst>
      <p:ext uri="{BB962C8B-B14F-4D97-AF65-F5344CB8AC3E}">
        <p14:creationId xmlns:p14="http://schemas.microsoft.com/office/powerpoint/2010/main" val="41096467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</a:t>
            </a:r>
            <a:r>
              <a:rPr lang="en-US" baseline="0" dirty="0"/>
              <a:t> types of processes have different range of E-factor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B10D4A-1390-46AE-9C17-9B3925FDB0B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671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9D9CF-F6DA-4BF1-AE00-3B5E3A7840CC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6380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BE3D55-93F9-43C4-ACFB-89251D4C8820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295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49EC09-926E-411A-BA3A-F3382B395692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421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rrowheads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1279926" y="6041708"/>
            <a:ext cx="791804" cy="816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989" y="6004757"/>
            <a:ext cx="1105975" cy="799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1677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B7270-27BB-4693-ADA0-518695A0E286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12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5D3FF1-AAB0-4542-B5A3-0F5A900165EE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8588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0024D-D7CE-47D8-86D4-3F76B10BCE6B}" type="datetime1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6150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AC266-7F94-4099-B11F-57A58251E696}" type="datetime1">
              <a:rPr lang="en-US" smtClean="0"/>
              <a:t>1/7/2019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762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42DD8C-D2A8-4B87-9C85-CD5A53EFBB5F}" type="datetime1">
              <a:rPr lang="en-US" smtClean="0"/>
              <a:t>1/7/2019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783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053815-2B9D-4A6F-8E8B-9C36FE088360}" type="datetime1">
              <a:rPr lang="en-US" smtClean="0"/>
              <a:t>1/7/2019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07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62AB6-C761-49F8-B0B0-40331FBA9B90}" type="datetime1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23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774553-B635-4971-892C-B0B629D72E95}" type="datetime1">
              <a:rPr lang="en-US" smtClean="0"/>
              <a:t>1/7/2019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51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6EE97-230C-4792-A0A4-5F9B7285ADAC}" type="datetime1">
              <a:rPr lang="en-US" smtClean="0"/>
              <a:t>1/7/2019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B0577F-FD3A-4045-8506-FCEBD73AA3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353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6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6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0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0.emf"/><Relationship Id="rId3" Type="http://schemas.openxmlformats.org/officeDocument/2006/relationships/notesSlide" Target="../notesSlides/notesSlide7.xml"/><Relationship Id="rId7" Type="http://schemas.openxmlformats.org/officeDocument/2006/relationships/customXml" Target="../ink/ink1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5.bin"/><Relationship Id="rId10" Type="http://schemas.openxmlformats.org/officeDocument/2006/relationships/image" Target="../media/image16.png"/><Relationship Id="rId4" Type="http://schemas.openxmlformats.org/officeDocument/2006/relationships/image" Target="../media/image10.wmf"/><Relationship Id="rId9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e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8.bin"/><Relationship Id="rId2" Type="http://schemas.openxmlformats.org/officeDocument/2006/relationships/tags" Target="../tags/tag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7.bin"/><Relationship Id="rId4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9.bin"/><Relationship Id="rId4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0.xml"/><Relationship Id="rId1" Type="http://schemas.openxmlformats.org/officeDocument/2006/relationships/tags" Target="../tags/tag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1.bin"/><Relationship Id="rId2" Type="http://schemas.openxmlformats.org/officeDocument/2006/relationships/tags" Target="../tags/tag1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0.bin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slideLayout" Target="../slideLayouts/slideLayout7.xml"/><Relationship Id="rId7" Type="http://schemas.openxmlformats.org/officeDocument/2006/relationships/oleObject" Target="../embeddings/oleObject13.bin"/><Relationship Id="rId2" Type="http://schemas.openxmlformats.org/officeDocument/2006/relationships/tags" Target="../tags/tag13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19.wmf"/><Relationship Id="rId5" Type="http://schemas.openxmlformats.org/officeDocument/2006/relationships/oleObject" Target="../embeddings/oleObject12.bin"/><Relationship Id="rId4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5" Type="http://schemas.openxmlformats.org/officeDocument/2006/relationships/image" Target="../media/image100.png"/><Relationship Id="rId4" Type="http://schemas.openxmlformats.org/officeDocument/2006/relationships/image" Target="../media/image90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2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image" Target="../media/image26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1.png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notesSlide" Target="../notesSlides/notesSlide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0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ubtitle 2">
            <a:extLst>
              <a:ext uri="{FF2B5EF4-FFF2-40B4-BE49-F238E27FC236}">
                <a16:creationId xmlns:a16="http://schemas.microsoft.com/office/drawing/2014/main" id="{D8AEE64A-2CC2-4A7A-B06B-4A92B2EC43DC}"/>
              </a:ext>
            </a:extLst>
          </p:cNvPr>
          <p:cNvSpPr txBox="1">
            <a:spLocks/>
          </p:cNvSpPr>
          <p:nvPr/>
        </p:nvSpPr>
        <p:spPr>
          <a:xfrm>
            <a:off x="1523998" y="1613333"/>
            <a:ext cx="9144000" cy="4213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728A"/>
                </a:solidFill>
                <a:effectLst/>
                <a:uLnTx/>
                <a:uFillTx/>
                <a:ea typeface="+mn-ea"/>
                <a:cs typeface="+mn-cs"/>
              </a:rPr>
              <a:t>Metrics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B1D73F-817C-43DB-97A4-82A1ABDE7B42}"/>
              </a:ext>
            </a:extLst>
          </p:cNvPr>
          <p:cNvSpPr txBox="1"/>
          <p:nvPr/>
        </p:nvSpPr>
        <p:spPr>
          <a:xfrm>
            <a:off x="2422609" y="6546791"/>
            <a:ext cx="73100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457200"/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Image: Wikimedia Commons, Life Cycle Thinking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Author: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The National Institute of Standards and Technology (NIST)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BFC0E2-DC87-4F04-A232-BA857E688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7292" y="2144106"/>
            <a:ext cx="4557412" cy="440268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54561" y="5204193"/>
            <a:ext cx="27341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br>
              <a:rPr lang="en-US" sz="1200" dirty="0">
                <a:latin typeface="Times New Roman" charset="0"/>
              </a:rPr>
            </a:br>
            <a:endParaRPr lang="en-US" sz="1200" dirty="0">
              <a:latin typeface="Times New Roman" charset="0"/>
            </a:endParaRPr>
          </a:p>
          <a:p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sz="1200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sz="1200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sz="1200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262" y="4446658"/>
            <a:ext cx="1020198" cy="14962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6191" y="5460687"/>
            <a:ext cx="2643612" cy="6873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0724" y="4341829"/>
            <a:ext cx="2874547" cy="862364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5243B65A-7748-2A41-A117-7EF994700ED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3674" y="320448"/>
            <a:ext cx="11246129" cy="1210900"/>
          </a:xfrm>
        </p:spPr>
        <p:txBody>
          <a:bodyPr>
            <a:noAutofit/>
          </a:bodyPr>
          <a:lstStyle/>
          <a:p>
            <a:r>
              <a:rPr lang="en-US" sz="4800" dirty="0">
                <a:solidFill>
                  <a:srgbClr val="00728A"/>
                </a:solidFill>
                <a:latin typeface="+mn-lt"/>
              </a:rPr>
              <a:t>Yale-UNIDO Train-the-Facilitator Workshop in Green Chemistry</a:t>
            </a:r>
            <a:endParaRPr lang="en-US" sz="4800" b="1" dirty="0">
              <a:solidFill>
                <a:srgbClr val="00728A"/>
              </a:solidFill>
              <a:latin typeface="+mn-lt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088963-5EF2-4B77-AEE5-6FA13364F1B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964" y="2816379"/>
            <a:ext cx="3032234" cy="227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41817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16065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Conversion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9658821"/>
              </p:ext>
            </p:extLst>
          </p:nvPr>
        </p:nvGraphicFramePr>
        <p:xfrm>
          <a:off x="1577975" y="4017963"/>
          <a:ext cx="8437563" cy="962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2" name="CS ChemDraw Drawing" r:id="rId5" imgW="4206043" imgH="479666" progId="ChemDraw.Document.6.0">
                  <p:embed/>
                </p:oleObj>
              </mc:Choice>
              <mc:Fallback>
                <p:oleObj name="CS ChemDraw Drawing" r:id="rId5" imgW="4206043" imgH="479666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77975" y="4017963"/>
                        <a:ext cx="8437563" cy="962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2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43300" y="5527030"/>
            <a:ext cx="5105400" cy="3693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Yield = Conversion x Selectivity</a:t>
            </a:r>
            <a:endParaRPr lang="en-CA" dirty="0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743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28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How good are these classic metrics?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1981200" y="1600200"/>
            <a:ext cx="8458200" cy="48737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How does classic metrics assess the following issues:</a:t>
            </a:r>
          </a:p>
          <a:p>
            <a:pPr lvl="1"/>
            <a:r>
              <a:rPr lang="en-US" dirty="0"/>
              <a:t>The reaction is not quantitative</a:t>
            </a:r>
          </a:p>
          <a:p>
            <a:pPr lvl="1"/>
            <a:r>
              <a:rPr lang="en-US" dirty="0"/>
              <a:t>There are unreacted starting materials </a:t>
            </a:r>
          </a:p>
          <a:p>
            <a:pPr lvl="1"/>
            <a:r>
              <a:rPr lang="en-US" dirty="0"/>
              <a:t>I have some side product </a:t>
            </a:r>
          </a:p>
          <a:p>
            <a:pPr lvl="1"/>
            <a:r>
              <a:rPr lang="en-US" dirty="0"/>
              <a:t>I produce by products</a:t>
            </a:r>
          </a:p>
          <a:p>
            <a:pPr lvl="1"/>
            <a:r>
              <a:rPr lang="en-US" dirty="0"/>
              <a:t>I’m using solvent (in reaction, in work up)</a:t>
            </a:r>
          </a:p>
          <a:p>
            <a:pPr lvl="1"/>
            <a:r>
              <a:rPr lang="en-US" dirty="0"/>
              <a:t>I’m using a catalyst (is it recovered?)</a:t>
            </a:r>
          </a:p>
          <a:p>
            <a:pPr lvl="1"/>
            <a:r>
              <a:rPr lang="en-US" dirty="0"/>
              <a:t>I’m using auxiliaries</a:t>
            </a:r>
          </a:p>
          <a:p>
            <a:endParaRPr lang="en-CA" dirty="0"/>
          </a:p>
        </p:txBody>
      </p:sp>
      <p:graphicFrame>
        <p:nvGraphicFramePr>
          <p:cNvPr id="14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2836179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4" name="CS ChemDraw Drawing" r:id="rId5" imgW="3544482" imgH="720735" progId="ChemDraw.Document.6.0">
                  <p:embed/>
                </p:oleObj>
              </mc:Choice>
              <mc:Fallback>
                <p:oleObj name="CS ChemDraw Drawing" r:id="rId5" imgW="3544482" imgH="720735" progId="ChemDraw.Document.6.0">
                  <p:embed/>
                  <p:pic>
                    <p:nvPicPr>
                      <p:cNvPr id="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4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75264" y="3937000"/>
              <a:ext cx="3175" cy="6350"/>
            </p14:xfrm>
          </p:contentPart>
        </mc:Choice>
        <mc:Fallback xmlns="">
          <p:pic>
            <p:nvPicPr>
              <p:cNvPr id="1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68120" y="3930650"/>
                <a:ext cx="17463" cy="19050"/>
              </a:xfrm>
              <a:prstGeom prst="rect">
                <a:avLst/>
              </a:prstGeom>
            </p:spPr>
          </p:pic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0217" y="4769519"/>
            <a:ext cx="499486" cy="49948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1" y="3535681"/>
            <a:ext cx="479425" cy="47942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288" y="5161280"/>
            <a:ext cx="499486" cy="4994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0160" y="5555487"/>
            <a:ext cx="499486" cy="499486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868" y="5943421"/>
            <a:ext cx="499486" cy="49948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9705" y="3949959"/>
            <a:ext cx="479425" cy="47942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1494" y="4372045"/>
            <a:ext cx="479425" cy="479425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211529" y="354266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481612" y="4005005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Conversion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645501" y="4447029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Selectivity</a:t>
            </a:r>
          </a:p>
        </p:txBody>
      </p:sp>
      <p:sp>
        <p:nvSpPr>
          <p:cNvPr id="27" name="Right Brace 26"/>
          <p:cNvSpPr/>
          <p:nvPr/>
        </p:nvSpPr>
        <p:spPr>
          <a:xfrm>
            <a:off x="8766774" y="4782408"/>
            <a:ext cx="476838" cy="149647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>
            <a:off x="9299181" y="5068978"/>
            <a:ext cx="152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Need for Green Metrics</a:t>
            </a:r>
          </a:p>
        </p:txBody>
      </p:sp>
    </p:spTree>
    <p:extLst>
      <p:ext uri="{BB962C8B-B14F-4D97-AF65-F5344CB8AC3E}">
        <p14:creationId xmlns:p14="http://schemas.microsoft.com/office/powerpoint/2010/main" val="2369515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92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The green metrics</a:t>
            </a:r>
            <a:endParaRPr lang="en-CA" sz="4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38232" y="152557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Material efficiency</a:t>
            </a:r>
          </a:p>
          <a:p>
            <a:pPr lvl="1"/>
            <a:r>
              <a:rPr lang="en-US" b="1" dirty="0"/>
              <a:t>E factor</a:t>
            </a:r>
          </a:p>
          <a:p>
            <a:pPr lvl="1"/>
            <a:r>
              <a:rPr lang="en-US" b="1" dirty="0"/>
              <a:t>Atom economy</a:t>
            </a:r>
          </a:p>
          <a:p>
            <a:pPr lvl="1"/>
            <a:r>
              <a:rPr lang="en-US" dirty="0"/>
              <a:t>Carbon efficiency</a:t>
            </a:r>
          </a:p>
          <a:p>
            <a:pPr lvl="1"/>
            <a:r>
              <a:rPr lang="en-US" dirty="0"/>
              <a:t>E factor based on molecular weight</a:t>
            </a:r>
          </a:p>
          <a:p>
            <a:pPr lvl="1"/>
            <a:r>
              <a:rPr lang="en-US" dirty="0"/>
              <a:t>Effective mass yield</a:t>
            </a:r>
          </a:p>
          <a:p>
            <a:pPr lvl="1"/>
            <a:r>
              <a:rPr lang="en-US" dirty="0"/>
              <a:t>Actual atom economy</a:t>
            </a:r>
          </a:p>
          <a:p>
            <a:pPr lvl="1"/>
            <a:r>
              <a:rPr lang="en-US" dirty="0"/>
              <a:t>Environmental quotient</a:t>
            </a:r>
          </a:p>
          <a:p>
            <a:pPr lvl="1"/>
            <a:r>
              <a:rPr lang="en-US" dirty="0"/>
              <a:t>Mass intensity</a:t>
            </a:r>
          </a:p>
          <a:p>
            <a:pPr lvl="1"/>
            <a:r>
              <a:rPr lang="en-US" dirty="0"/>
              <a:t>Material recovery parameter</a:t>
            </a:r>
          </a:p>
          <a:p>
            <a:pPr lvl="1"/>
            <a:r>
              <a:rPr lang="en-US" dirty="0"/>
              <a:t>Reaction mass efficiency</a:t>
            </a:r>
          </a:p>
          <a:p>
            <a:pPr lvl="1"/>
            <a:endParaRPr lang="en-CA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2"/>
          </p:nvPr>
        </p:nvSpPr>
        <p:spPr>
          <a:xfrm>
            <a:off x="6172200" y="1525577"/>
            <a:ext cx="5181600" cy="4351338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Energy efficiency</a:t>
            </a:r>
          </a:p>
          <a:p>
            <a:pPr lvl="1"/>
            <a:r>
              <a:rPr lang="en-US" dirty="0"/>
              <a:t>Energy intensity</a:t>
            </a:r>
          </a:p>
          <a:p>
            <a:pPr lvl="1"/>
            <a:r>
              <a:rPr lang="en-US" dirty="0"/>
              <a:t>Waste treatment energy</a:t>
            </a:r>
          </a:p>
          <a:p>
            <a:pPr lvl="1"/>
            <a:r>
              <a:rPr lang="en-US" dirty="0"/>
              <a:t>Solvent recovery energy</a:t>
            </a:r>
            <a:endParaRPr lang="en-CA" dirty="0"/>
          </a:p>
        </p:txBody>
      </p:sp>
      <p:sp>
        <p:nvSpPr>
          <p:cNvPr id="7" name="Rectangle 6"/>
          <p:cNvSpPr/>
          <p:nvPr/>
        </p:nvSpPr>
        <p:spPr>
          <a:xfrm>
            <a:off x="1626612" y="6069450"/>
            <a:ext cx="835558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From: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  <a:p>
            <a:r>
              <a:rPr lang="en-US" sz="1400" b="1" dirty="0">
                <a:solidFill>
                  <a:schemeClr val="bg1">
                    <a:lumMod val="50000"/>
                  </a:schemeClr>
                </a:solidFill>
              </a:rPr>
              <a:t>If you want even more: 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  <a:p>
            <a:endParaRPr lang="en-US" sz="1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596" y="1568444"/>
            <a:ext cx="812698" cy="8126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9529" y="1584370"/>
            <a:ext cx="812698" cy="81269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AB55293-F823-49AF-9A7A-0A05072EFA2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1074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20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60422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2868606"/>
            <a:ext cx="7715250" cy="3760794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Proposed by R. Sheldon in 1992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60424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84777613"/>
              </p:ext>
            </p:extLst>
          </p:nvPr>
        </p:nvGraphicFramePr>
        <p:xfrm>
          <a:off x="2640014" y="1658934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0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60424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658934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0425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9974258"/>
              </p:ext>
            </p:extLst>
          </p:nvPr>
        </p:nvGraphicFramePr>
        <p:xfrm>
          <a:off x="2960688" y="3584578"/>
          <a:ext cx="5905500" cy="2624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11" name="CS ChemDraw Drawing" r:id="rId7" imgW="2948411" imgH="1310171" progId="ChemDraw.Document.6.0">
                  <p:embed/>
                </p:oleObj>
              </mc:Choice>
              <mc:Fallback>
                <p:oleObj name="CS ChemDraw Drawing" r:id="rId7" imgW="2948411" imgH="1310171" progId="ChemDraw.Document.6.0">
                  <p:embed/>
                  <p:pic>
                    <p:nvPicPr>
                      <p:cNvPr id="60425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60688" y="3584578"/>
                        <a:ext cx="5905500" cy="2624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67DCD35-CE5E-4B56-B380-E208B79711E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3">
            <a:extLst>
              <a:ext uri="{FF2B5EF4-FFF2-40B4-BE49-F238E27FC236}">
                <a16:creationId xmlns:a16="http://schemas.microsoft.com/office/drawing/2014/main" id="{2D46C836-02F5-4207-A4D1-F67598AB4AD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741039532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1057274" y="1554159"/>
            <a:ext cx="10296525" cy="4113903"/>
          </a:xfrm>
        </p:spPr>
        <p:txBody>
          <a:bodyPr/>
          <a:lstStyle/>
          <a:p>
            <a:r>
              <a:rPr lang="en-CA" dirty="0"/>
              <a:t>Classical synthesis of </a:t>
            </a:r>
            <a:r>
              <a:rPr lang="en-CA" dirty="0" err="1"/>
              <a:t>phloroglucinol</a:t>
            </a:r>
            <a:r>
              <a:rPr lang="en-CA" dirty="0"/>
              <a:t>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/>
          <a:srcRect l="9005" t="27084" r="51757" b="33593"/>
          <a:stretch/>
        </p:blipFill>
        <p:spPr>
          <a:xfrm>
            <a:off x="2280839" y="2102829"/>
            <a:ext cx="6664586" cy="375504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67345" y="5939528"/>
            <a:ext cx="6948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CA" dirty="0"/>
              <a:t>Compound masses are expressed in gram per mol.</a:t>
            </a:r>
          </a:p>
        </p:txBody>
      </p:sp>
      <p:sp>
        <p:nvSpPr>
          <p:cNvPr id="7" name="Scale8"/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79688" y="170111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468758-2BFE-4CA5-8104-2BE7D852B850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3">
            <a:extLst>
              <a:ext uri="{FF2B5EF4-FFF2-40B4-BE49-F238E27FC236}">
                <a16:creationId xmlns:a16="http://schemas.microsoft.com/office/drawing/2014/main" id="{CA8D0A8B-6D0A-499B-8AFD-A301ED66D640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</p:spTree>
    <p:extLst>
      <p:ext uri="{BB962C8B-B14F-4D97-AF65-F5344CB8AC3E}">
        <p14:creationId xmlns:p14="http://schemas.microsoft.com/office/powerpoint/2010/main" val="391852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06905" y="1416651"/>
            <a:ext cx="8949490" cy="2369367"/>
          </a:xfrm>
        </p:spPr>
        <p:txBody>
          <a:bodyPr wrap="square">
            <a:spAutoFit/>
          </a:bodyPr>
          <a:lstStyle/>
          <a:p>
            <a:r>
              <a:rPr lang="en-US" sz="2400" dirty="0">
                <a:latin typeface="+mn-lt"/>
              </a:rPr>
              <a:t>Depends on the definition of waste</a:t>
            </a:r>
          </a:p>
          <a:p>
            <a:pPr lvl="1"/>
            <a:r>
              <a:rPr lang="en-US" sz="2000" dirty="0">
                <a:latin typeface="+mn-lt"/>
              </a:rPr>
              <a:t>Non-recoverable starting materials, solvent, catalysts.</a:t>
            </a:r>
          </a:p>
          <a:p>
            <a:pPr lvl="1"/>
            <a:r>
              <a:rPr lang="en-US" sz="2000" dirty="0">
                <a:latin typeface="+mn-lt"/>
              </a:rPr>
              <a:t>Undesired side products.</a:t>
            </a:r>
          </a:p>
          <a:p>
            <a:r>
              <a:rPr lang="en-US" sz="2400" dirty="0">
                <a:latin typeface="+mn-lt"/>
              </a:rPr>
              <a:t>Smaller E-factor means closer to zero waste</a:t>
            </a:r>
          </a:p>
          <a:p>
            <a:r>
              <a:rPr lang="en-US" sz="2400" dirty="0">
                <a:latin typeface="+mn-lt"/>
              </a:rPr>
              <a:t>E-factor can be used to estimate/calculate the total waste generated:</a:t>
            </a:r>
          </a:p>
          <a:p>
            <a:pPr lvl="1"/>
            <a:r>
              <a:rPr lang="en-US" sz="2000" dirty="0">
                <a:latin typeface="+mn-lt"/>
              </a:rPr>
              <a:t>Amount of Waste = Amount of Product x E-factor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962150" y="4657724"/>
          <a:ext cx="8267700" cy="1676400"/>
        </p:xfrm>
        <a:graphic>
          <a:graphicData uri="http://schemas.openxmlformats.org/drawingml/2006/table">
            <a:tbl>
              <a:tblPr/>
              <a:tblGrid>
                <a:gridCol w="2066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69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Industry sector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Annual production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E-factor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Waste produced (t)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Oil refining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8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Ca. 0.1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5   </a:t>
                      </a:r>
                      <a:r>
                        <a:rPr lang="en-US" sz="1600" dirty="0">
                          <a:effectLst/>
                        </a:rPr>
                        <a:t>–   10</a:t>
                      </a:r>
                      <a:r>
                        <a:rPr lang="en-US" sz="1600" baseline="30000" dirty="0">
                          <a:effectLst/>
                        </a:rPr>
                        <a:t>7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Bulk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</a:t>
                      </a:r>
                      <a:r>
                        <a:rPr lang="en-US" sz="1600" baseline="30000">
                          <a:effectLst/>
                        </a:rPr>
                        <a:t>4</a:t>
                      </a:r>
                      <a:r>
                        <a:rPr lang="en-US" sz="1600">
                          <a:effectLst/>
                        </a:rPr>
                        <a:t>-10</a:t>
                      </a:r>
                      <a:r>
                        <a:rPr lang="en-US" sz="1600" baseline="30000">
                          <a:effectLst/>
                        </a:rPr>
                        <a:t>6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&lt;1–5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4   </a:t>
                      </a:r>
                      <a:r>
                        <a:rPr lang="en-US" sz="1600" dirty="0">
                          <a:effectLst/>
                        </a:rPr>
                        <a:t>–   5 × 10</a:t>
                      </a:r>
                      <a:r>
                        <a:rPr lang="en-US" sz="1600" baseline="30000" dirty="0">
                          <a:effectLst/>
                        </a:rPr>
                        <a:t>6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Fine chemicals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10</a:t>
                      </a:r>
                      <a:r>
                        <a:rPr lang="en-US" sz="1600" baseline="30000" dirty="0">
                          <a:effectLst/>
                        </a:rPr>
                        <a:t>2</a:t>
                      </a:r>
                      <a:r>
                        <a:rPr lang="en-US" sz="1600" dirty="0">
                          <a:effectLst/>
                        </a:rPr>
                        <a:t>−10</a:t>
                      </a:r>
                      <a:r>
                        <a:rPr lang="en-US" sz="1600" baseline="30000" dirty="0">
                          <a:effectLst/>
                        </a:rPr>
                        <a:t>4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5–50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5 ×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Pharmaceuticals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10–10</a:t>
                      </a:r>
                      <a:r>
                        <a:rPr lang="en-US" sz="1600" baseline="30000">
                          <a:effectLst/>
                        </a:rPr>
                        <a:t>3</a:t>
                      </a:r>
                      <a:endParaRPr lang="en-US" sz="160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effectLst/>
                        </a:rPr>
                        <a:t>25–100</a:t>
                      </a: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effectLst/>
                        </a:rPr>
                        <a:t>2.5 × 10</a:t>
                      </a:r>
                      <a:r>
                        <a:rPr lang="en-US" sz="1600" baseline="30000" dirty="0">
                          <a:effectLst/>
                        </a:rPr>
                        <a:t>2   </a:t>
                      </a:r>
                      <a:r>
                        <a:rPr lang="en-US" sz="1600" dirty="0">
                          <a:effectLst/>
                        </a:rPr>
                        <a:t>−   10</a:t>
                      </a:r>
                      <a:r>
                        <a:rPr lang="en-US" sz="1600" baseline="30000" dirty="0">
                          <a:effectLst/>
                        </a:rPr>
                        <a:t>5</a:t>
                      </a:r>
                      <a:endParaRPr lang="en-US" sz="1600" dirty="0">
                        <a:effectLst/>
                      </a:endParaRPr>
                    </a:p>
                  </a:txBody>
                  <a:tcPr anchor="ctr">
                    <a:lnL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AAAAA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9F9F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3048000" y="3957880"/>
            <a:ext cx="6096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 algn="ctr"/>
            <a:r>
              <a:rPr lang="en-US" sz="2800" b="1" dirty="0"/>
              <a:t>E-factor = total waste (g) / product (g)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BE8621-F6BD-47AD-A570-790EDDEA724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3">
            <a:extLst>
              <a:ext uri="{FF2B5EF4-FFF2-40B4-BE49-F238E27FC236}">
                <a16:creationId xmlns:a16="http://schemas.microsoft.com/office/drawing/2014/main" id="{3D0F8370-1E7D-4FB7-879B-27A0F5060993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Environmental Factor (E-Factor)</a:t>
            </a:r>
          </a:p>
        </p:txBody>
      </p:sp>
      <p:sp>
        <p:nvSpPr>
          <p:cNvPr id="10" name="Scale8">
            <a:extLst>
              <a:ext uri="{FF2B5EF4-FFF2-40B4-BE49-F238E27FC236}">
                <a16:creationId xmlns:a16="http://schemas.microsoft.com/office/drawing/2014/main" id="{25FBE9D1-6611-4A29-BE1F-14AFB326CE9B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567961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/>
          <p:cNvGraphicFramePr>
            <a:graphicFrameLocks noChangeAspect="1"/>
          </p:cNvGraphicFramePr>
          <p:nvPr>
            <p:extLst/>
          </p:nvPr>
        </p:nvGraphicFramePr>
        <p:xfrm>
          <a:off x="3824457" y="2165611"/>
          <a:ext cx="5141393" cy="14794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61" name="CS ChemDraw Drawing" r:id="rId5" imgW="4613029" imgH="1327341" progId="ChemDraw.Document.6.0">
                  <p:embed/>
                </p:oleObj>
              </mc:Choice>
              <mc:Fallback>
                <p:oleObj name="CS ChemDraw Drawing" r:id="rId5" imgW="4613029" imgH="1327341" progId="ChemDraw.Document.6.0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3824457" y="2165611"/>
                        <a:ext cx="5141393" cy="14794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650651" y="1291616"/>
            <a:ext cx="41626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Friedel</a:t>
            </a:r>
            <a:r>
              <a:rPr lang="en-US" sz="2000" b="1" dirty="0"/>
              <a:t>-Craft Alkylation (Substitution)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50651" y="1684083"/>
            <a:ext cx="6460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</a:t>
            </a:r>
            <a:r>
              <a:rPr lang="en-US" b="1" dirty="0"/>
              <a:t> </a:t>
            </a:r>
            <a:r>
              <a:rPr lang="en-US" dirty="0"/>
              <a:t>numbers</a:t>
            </a:r>
            <a:r>
              <a:rPr lang="en-US" b="1" dirty="0"/>
              <a:t> </a:t>
            </a:r>
            <a:r>
              <a:rPr lang="en-US" dirty="0"/>
              <a:t>represent the mass of the chemical</a:t>
            </a:r>
            <a:r>
              <a:rPr lang="en-US" b="1" dirty="0"/>
              <a:t> </a:t>
            </a:r>
            <a:r>
              <a:rPr lang="en-US" b="1" u="sng" dirty="0"/>
              <a:t>after</a:t>
            </a:r>
            <a:r>
              <a:rPr lang="en-US" b="1" dirty="0"/>
              <a:t> </a:t>
            </a:r>
            <a:r>
              <a:rPr lang="en-US" dirty="0"/>
              <a:t>the</a:t>
            </a:r>
            <a:r>
              <a:rPr lang="en-US" b="1" dirty="0"/>
              <a:t> </a:t>
            </a:r>
            <a:r>
              <a:rPr lang="en-US" dirty="0"/>
              <a:t>reaction.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538025"/>
              </p:ext>
            </p:extLst>
          </p:nvPr>
        </p:nvGraphicFramePr>
        <p:xfrm>
          <a:off x="773946" y="3801232"/>
          <a:ext cx="9923122" cy="7644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4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96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3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03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82430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76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452064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</a:rPr>
                        <a:t>Chloroethane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Catalyst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Solvent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4-Ethylphenol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2-Ethylphenol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</a:rPr>
                        <a:t>E-Factor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65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20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5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1200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solidFill>
                            <a:schemeClr val="bg1"/>
                          </a:solidFill>
                          <a:effectLst/>
                        </a:rPr>
                        <a:t>80 g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61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6.575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671879" y="4615788"/>
            <a:ext cx="41809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en-US" dirty="0"/>
              <a:t>E-factor = total waste (g) / product (g)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EE415560-32EB-43DD-9526-9EC1D43A142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310040"/>
              </p:ext>
            </p:extLst>
          </p:nvPr>
        </p:nvGraphicFramePr>
        <p:xfrm>
          <a:off x="688369" y="5100419"/>
          <a:ext cx="5981432" cy="1229449"/>
        </p:xfrm>
        <a:graphic>
          <a:graphicData uri="http://schemas.openxmlformats.org/drawingml/2006/table">
            <a:tbl>
              <a:tblPr firstRow="1">
                <a:tableStyleId>{93296810-A885-4BE3-A3E7-6D5BEEA58F35}</a:tableStyleId>
              </a:tblPr>
              <a:tblGrid>
                <a:gridCol w="1993186">
                  <a:extLst>
                    <a:ext uri="{9D8B030D-6E8A-4147-A177-3AD203B41FA5}">
                      <a16:colId xmlns:a16="http://schemas.microsoft.com/office/drawing/2014/main" val="4132764065"/>
                    </a:ext>
                  </a:extLst>
                </a:gridCol>
                <a:gridCol w="2521372">
                  <a:extLst>
                    <a:ext uri="{9D8B030D-6E8A-4147-A177-3AD203B41FA5}">
                      <a16:colId xmlns:a16="http://schemas.microsoft.com/office/drawing/2014/main" val="289607281"/>
                    </a:ext>
                  </a:extLst>
                </a:gridCol>
                <a:gridCol w="1466874">
                  <a:extLst>
                    <a:ext uri="{9D8B030D-6E8A-4147-A177-3AD203B41FA5}">
                      <a16:colId xmlns:a16="http://schemas.microsoft.com/office/drawing/2014/main" val="2500107494"/>
                    </a:ext>
                  </a:extLst>
                </a:gridCol>
              </a:tblGrid>
              <a:tr h="46335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At 10 g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3-ton scale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2958901418"/>
                  </a:ext>
                </a:extLst>
              </a:tr>
              <a:tr h="35290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Desired</a:t>
                      </a:r>
                      <a:r>
                        <a:rPr lang="en-US" sz="2000" u="none" strike="noStrike" baseline="0" dirty="0">
                          <a:effectLst/>
                        </a:rPr>
                        <a:t> product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 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3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55423180"/>
                  </a:ext>
                </a:extLst>
              </a:tr>
              <a:tr h="413192"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u="none" strike="noStrike" dirty="0">
                          <a:effectLst/>
                        </a:rPr>
                        <a:t>Waste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1315g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19.725 ton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620" marR="7620" marT="7620" marB="0" anchor="ctr"/>
                </a:tc>
                <a:extLst>
                  <a:ext uri="{0D108BD9-81ED-4DB2-BD59-A6C34878D82A}">
                    <a16:rowId xmlns:a16="http://schemas.microsoft.com/office/drawing/2014/main" val="3737977995"/>
                  </a:ext>
                </a:extLst>
              </a:tr>
            </a:tbl>
          </a:graphicData>
        </a:graphic>
      </p:graphicFrame>
      <p:sp>
        <p:nvSpPr>
          <p:cNvPr id="4" name="Left Arrow Callout 3"/>
          <p:cNvSpPr/>
          <p:nvPr/>
        </p:nvSpPr>
        <p:spPr>
          <a:xfrm>
            <a:off x="6780944" y="5765095"/>
            <a:ext cx="4722687" cy="725001"/>
          </a:xfrm>
          <a:prstGeom prst="leftArrowCallou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Industrial reactions are run on the big scale</a:t>
            </a:r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C99EFF8-D7E8-4093-B732-C3A87355B745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</a:t>
            </a:r>
          </a:p>
        </p:txBody>
      </p:sp>
      <p:sp>
        <p:nvSpPr>
          <p:cNvPr id="14" name="Scale8">
            <a:extLst>
              <a:ext uri="{FF2B5EF4-FFF2-40B4-BE49-F238E27FC236}">
                <a16:creationId xmlns:a16="http://schemas.microsoft.com/office/drawing/2014/main" id="{490CBBD0-4302-4143-898A-D3AF8CFEFF74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2576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E5E5F1FA-A431-4D9A-A682-B5C19C2A1D1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362079"/>
            <a:ext cx="8534400" cy="506728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3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1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32	     38	                  28	           4		Effluent  </a:t>
            </a:r>
          </a:p>
          <a:p>
            <a:pPr algn="l">
              <a:lnSpc>
                <a:spcPct val="80000"/>
              </a:lnSpc>
              <a:spcAft>
                <a:spcPts val="600"/>
              </a:spcAft>
            </a:pPr>
            <a:r>
              <a:rPr lang="en-US" altLang="en-US" sz="1400" b="1" dirty="0">
                <a:cs typeface="Arial" panose="020B0604020202020204" pitchFamily="34" charset="0"/>
              </a:rPr>
              <a:t>             </a:t>
            </a:r>
            <a:r>
              <a:rPr lang="en-US" altLang="en-US" sz="2900" b="1" dirty="0">
                <a:cs typeface="Arial" panose="020B0604020202020204" pitchFamily="34" charset="0"/>
              </a:rPr>
              <a:t>        </a:t>
            </a:r>
            <a:r>
              <a:rPr lang="en-US" altLang="en-US" sz="5500" b="1" dirty="0">
                <a:cs typeface="Arial" panose="020B0604020202020204" pitchFamily="34" charset="0"/>
              </a:rPr>
              <a:t>1920 TPA       2280 TPA              1680 TPA               240 TPA             Total = 6120 TPA</a:t>
            </a:r>
            <a:endParaRPr lang="en-US" altLang="en-US" sz="5500" b="1" u="sng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(for 60TPA plant)	</a:t>
            </a:r>
            <a:r>
              <a:rPr lang="en-US" altLang="en-US" sz="5500" b="1" dirty="0"/>
              <a:t>				         </a:t>
            </a:r>
            <a:r>
              <a:rPr lang="en-US" altLang="en-US" sz="5500" b="1" dirty="0">
                <a:cs typeface="Arial" panose="020B0604020202020204" pitchFamily="34" charset="0"/>
              </a:rPr>
              <a:t>(20,000 kgs per day)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5500" b="1" u="sng" dirty="0">
                <a:cs typeface="Arial" panose="020B0604020202020204" pitchFamily="34" charset="0"/>
              </a:rPr>
              <a:t>GREEN CHEMISTRY SOLUTION BY NEWREKA</a:t>
            </a:r>
            <a:endParaRPr lang="en-US" altLang="en-US" sz="55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37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0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E-Factor   6	       6	                 1                           4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5500" b="1" dirty="0">
                <a:cs typeface="Arial" panose="020B0604020202020204" pitchFamily="34" charset="0"/>
              </a:rPr>
              <a:t>Effluent   360 TPA	  360 TPA                 60 TPA	      240 TPA	Total = 1020 TPA</a:t>
            </a: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89C5D197-0F90-4E81-A394-E9A631AB8320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1876430"/>
            <a:ext cx="8534400" cy="933450"/>
            <a:chOff x="304800" y="2133600"/>
            <a:chExt cx="8534400" cy="933450"/>
          </a:xfrm>
        </p:grpSpPr>
        <p:grpSp>
          <p:nvGrpSpPr>
            <p:cNvPr id="17436" name="Group 65">
              <a:extLst>
                <a:ext uri="{FF2B5EF4-FFF2-40B4-BE49-F238E27FC236}">
                  <a16:creationId xmlns:a16="http://schemas.microsoft.com/office/drawing/2014/main" id="{690620EC-7B4E-42C4-B318-E1B378ACA97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7442" name="Group 77">
                <a:extLst>
                  <a:ext uri="{FF2B5EF4-FFF2-40B4-BE49-F238E27FC236}">
                    <a16:creationId xmlns:a16="http://schemas.microsoft.com/office/drawing/2014/main" id="{73206B5C-FB04-4D1D-AADA-D1E22AECFA8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7455" name="Rectangle 78">
                  <a:extLst>
                    <a:ext uri="{FF2B5EF4-FFF2-40B4-BE49-F238E27FC236}">
                      <a16:creationId xmlns:a16="http://schemas.microsoft.com/office/drawing/2014/main" id="{1B2F0DC1-0EC8-447D-8F2C-BACE9E44C25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7456" name="AutoShape 79">
                  <a:extLst>
                    <a:ext uri="{FF2B5EF4-FFF2-40B4-BE49-F238E27FC236}">
                      <a16:creationId xmlns:a16="http://schemas.microsoft.com/office/drawing/2014/main" id="{45C45910-25B1-41C0-A9DD-7D79C5C9BE4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3" name="Group 80">
                <a:extLst>
                  <a:ext uri="{FF2B5EF4-FFF2-40B4-BE49-F238E27FC236}">
                    <a16:creationId xmlns:a16="http://schemas.microsoft.com/office/drawing/2014/main" id="{7B8074E0-B7F1-4FE7-8036-760B17FA997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7453" name="Rectangle 81">
                  <a:extLst>
                    <a:ext uri="{FF2B5EF4-FFF2-40B4-BE49-F238E27FC236}">
                      <a16:creationId xmlns:a16="http://schemas.microsoft.com/office/drawing/2014/main" id="{F4BC3192-CCDA-49EA-BB5E-375A0F407AF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7454" name="AutoShape 82">
                  <a:extLst>
                    <a:ext uri="{FF2B5EF4-FFF2-40B4-BE49-F238E27FC236}">
                      <a16:creationId xmlns:a16="http://schemas.microsoft.com/office/drawing/2014/main" id="{21492674-1437-437A-A2A3-AB3EBAA5CE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4" name="Group 83">
                <a:extLst>
                  <a:ext uri="{FF2B5EF4-FFF2-40B4-BE49-F238E27FC236}">
                    <a16:creationId xmlns:a16="http://schemas.microsoft.com/office/drawing/2014/main" id="{A3FA1FAE-AE20-419A-8ABB-2F1FF1F808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7451" name="Rectangle 84">
                  <a:extLst>
                    <a:ext uri="{FF2B5EF4-FFF2-40B4-BE49-F238E27FC236}">
                      <a16:creationId xmlns:a16="http://schemas.microsoft.com/office/drawing/2014/main" id="{A2DEF809-C1E1-4FF2-8DAA-C4CC0D00DE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52" name="AutoShape 85">
                  <a:extLst>
                    <a:ext uri="{FF2B5EF4-FFF2-40B4-BE49-F238E27FC236}">
                      <a16:creationId xmlns:a16="http://schemas.microsoft.com/office/drawing/2014/main" id="{B25133E8-E278-4312-896B-36542D773812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5" name="Group 89">
                <a:extLst>
                  <a:ext uri="{FF2B5EF4-FFF2-40B4-BE49-F238E27FC236}">
                    <a16:creationId xmlns:a16="http://schemas.microsoft.com/office/drawing/2014/main" id="{EF052E41-D537-4F3B-A676-F902E978CD4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7449" name="Rectangle 90">
                  <a:extLst>
                    <a:ext uri="{FF2B5EF4-FFF2-40B4-BE49-F238E27FC236}">
                      <a16:creationId xmlns:a16="http://schemas.microsoft.com/office/drawing/2014/main" id="{46BD3A97-0F81-4857-848E-34A9B9AC4F1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7450" name="AutoShape 91">
                  <a:extLst>
                    <a:ext uri="{FF2B5EF4-FFF2-40B4-BE49-F238E27FC236}">
                      <a16:creationId xmlns:a16="http://schemas.microsoft.com/office/drawing/2014/main" id="{53F0FE62-D119-4A62-8FD7-906125522685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46" name="Group 92">
                <a:extLst>
                  <a:ext uri="{FF2B5EF4-FFF2-40B4-BE49-F238E27FC236}">
                    <a16:creationId xmlns:a16="http://schemas.microsoft.com/office/drawing/2014/main" id="{1AF26AA0-C982-462F-94C0-315FA8E14BB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7447" name="Rectangle 93">
                  <a:extLst>
                    <a:ext uri="{FF2B5EF4-FFF2-40B4-BE49-F238E27FC236}">
                      <a16:creationId xmlns:a16="http://schemas.microsoft.com/office/drawing/2014/main" id="{2B842E4B-E1D7-4762-BCB1-7727BB3739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7448" name="AutoShape 94">
                  <a:extLst>
                    <a:ext uri="{FF2B5EF4-FFF2-40B4-BE49-F238E27FC236}">
                      <a16:creationId xmlns:a16="http://schemas.microsoft.com/office/drawing/2014/main" id="{BCC0A79F-217D-42EB-B173-BE50F45991B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7437" name="Group 66">
              <a:extLst>
                <a:ext uri="{FF2B5EF4-FFF2-40B4-BE49-F238E27FC236}">
                  <a16:creationId xmlns:a16="http://schemas.microsoft.com/office/drawing/2014/main" id="{674826ED-A027-4210-B321-C2935B001D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7438" name="Group 86">
                <a:extLst>
                  <a:ext uri="{FF2B5EF4-FFF2-40B4-BE49-F238E27FC236}">
                    <a16:creationId xmlns:a16="http://schemas.microsoft.com/office/drawing/2014/main" id="{31009996-2DDD-4B71-8A39-971AA568A22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7440" name="Rectangle 87">
                  <a:extLst>
                    <a:ext uri="{FF2B5EF4-FFF2-40B4-BE49-F238E27FC236}">
                      <a16:creationId xmlns:a16="http://schemas.microsoft.com/office/drawing/2014/main" id="{5CFF20F6-73FC-4F10-8FDB-FE5250CE9A5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41" name="AutoShape 88">
                  <a:extLst>
                    <a:ext uri="{FF2B5EF4-FFF2-40B4-BE49-F238E27FC236}">
                      <a16:creationId xmlns:a16="http://schemas.microsoft.com/office/drawing/2014/main" id="{F425EE85-4408-420B-BDF4-55CE03B43784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7439" name="AutoShape 95">
                <a:extLst>
                  <a:ext uri="{FF2B5EF4-FFF2-40B4-BE49-F238E27FC236}">
                    <a16:creationId xmlns:a16="http://schemas.microsoft.com/office/drawing/2014/main" id="{FA88ACEC-9436-43A0-9C4A-B344FEF4D495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61EE7344-B2BD-4BBB-A206-9D3CBBBFFBD4}"/>
              </a:ext>
            </a:extLst>
          </p:cNvPr>
          <p:cNvGrpSpPr>
            <a:grpSpLocks/>
          </p:cNvGrpSpPr>
          <p:nvPr/>
        </p:nvGrpSpPr>
        <p:grpSpPr bwMode="auto">
          <a:xfrm>
            <a:off x="1828801" y="4484694"/>
            <a:ext cx="8507413" cy="915987"/>
            <a:chOff x="304800" y="4648200"/>
            <a:chExt cx="8507447" cy="915987"/>
          </a:xfrm>
        </p:grpSpPr>
        <p:grpSp>
          <p:nvGrpSpPr>
            <p:cNvPr id="17415" name="Group 71">
              <a:extLst>
                <a:ext uri="{FF2B5EF4-FFF2-40B4-BE49-F238E27FC236}">
                  <a16:creationId xmlns:a16="http://schemas.microsoft.com/office/drawing/2014/main" id="{FFD644B4-586A-4DAB-88C3-037022EC3F8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7434" name="Rectangle 107">
                <a:extLst>
                  <a:ext uri="{FF2B5EF4-FFF2-40B4-BE49-F238E27FC236}">
                    <a16:creationId xmlns:a16="http://schemas.microsoft.com/office/drawing/2014/main" id="{2D00049F-D3A7-4B1A-947C-4C288248A1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7435" name="Rectangle 110">
                <a:extLst>
                  <a:ext uri="{FF2B5EF4-FFF2-40B4-BE49-F238E27FC236}">
                    <a16:creationId xmlns:a16="http://schemas.microsoft.com/office/drawing/2014/main" id="{9B76F20A-B9B6-4A0E-81FD-D63A1D05822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7416" name="Group 70">
              <a:extLst>
                <a:ext uri="{FF2B5EF4-FFF2-40B4-BE49-F238E27FC236}">
                  <a16:creationId xmlns:a16="http://schemas.microsoft.com/office/drawing/2014/main" id="{2677C4B7-EFC2-4E89-826A-536A59C844A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7417" name="Group 69">
                <a:extLst>
                  <a:ext uri="{FF2B5EF4-FFF2-40B4-BE49-F238E27FC236}">
                    <a16:creationId xmlns:a16="http://schemas.microsoft.com/office/drawing/2014/main" id="{06A0F20C-89F9-484E-AECD-FB05FA8B869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7428" name="Group 97">
                  <a:extLst>
                    <a:ext uri="{FF2B5EF4-FFF2-40B4-BE49-F238E27FC236}">
                      <a16:creationId xmlns:a16="http://schemas.microsoft.com/office/drawing/2014/main" id="{703291DE-2186-4663-9A1E-94C8D7E4B1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7432" name="Rectangle 98">
                    <a:extLst>
                      <a:ext uri="{FF2B5EF4-FFF2-40B4-BE49-F238E27FC236}">
                        <a16:creationId xmlns:a16="http://schemas.microsoft.com/office/drawing/2014/main" id="{D3B34D0E-48C4-45A0-BF98-3F38FC53975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7433" name="AutoShape 99">
                    <a:extLst>
                      <a:ext uri="{FF2B5EF4-FFF2-40B4-BE49-F238E27FC236}">
                        <a16:creationId xmlns:a16="http://schemas.microsoft.com/office/drawing/2014/main" id="{CCEA591F-04FC-4892-A8D3-26E190C1379B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7429" name="Group 103">
                  <a:extLst>
                    <a:ext uri="{FF2B5EF4-FFF2-40B4-BE49-F238E27FC236}">
                      <a16:creationId xmlns:a16="http://schemas.microsoft.com/office/drawing/2014/main" id="{30419C72-FB58-4115-8A9C-CB644CE79715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7430" name="Rectangle 104">
                    <a:extLst>
                      <a:ext uri="{FF2B5EF4-FFF2-40B4-BE49-F238E27FC236}">
                        <a16:creationId xmlns:a16="http://schemas.microsoft.com/office/drawing/2014/main" id="{659C88AD-3145-4B08-B4A7-18D6D71017A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/>
                      <a:t>Stage I</a:t>
                    </a:r>
                  </a:p>
                  <a:p>
                    <a:pPr eaLnBrk="1" hangingPunct="1"/>
                    <a:r>
                      <a:rPr lang="en-US" altLang="en-US" sz="1200" b="1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/>
                      <a:t>Hydrolysis</a:t>
                    </a:r>
                    <a:endParaRPr lang="en-US" altLang="en-US"/>
                  </a:p>
                </p:txBody>
              </p:sp>
              <p:cxnSp>
                <p:nvCxnSpPr>
                  <p:cNvPr id="17431" name="AutoShape 105">
                    <a:extLst>
                      <a:ext uri="{FF2B5EF4-FFF2-40B4-BE49-F238E27FC236}">
                        <a16:creationId xmlns:a16="http://schemas.microsoft.com/office/drawing/2014/main" id="{5E53BD80-9D04-4668-B2EE-7F55F9F133B3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7418" name="Group 68">
                <a:extLst>
                  <a:ext uri="{FF2B5EF4-FFF2-40B4-BE49-F238E27FC236}">
                    <a16:creationId xmlns:a16="http://schemas.microsoft.com/office/drawing/2014/main" id="{BEB95FE3-D0CB-48E3-90E7-F4D5A78A56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7422" name="Group 86">
                  <a:extLst>
                    <a:ext uri="{FF2B5EF4-FFF2-40B4-BE49-F238E27FC236}">
                      <a16:creationId xmlns:a16="http://schemas.microsoft.com/office/drawing/2014/main" id="{7B5E5EB8-8FDA-4BF8-B381-2CBC59AB1F5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7424" name="Rectangle 87">
                    <a:extLst>
                      <a:ext uri="{FF2B5EF4-FFF2-40B4-BE49-F238E27FC236}">
                        <a16:creationId xmlns:a16="http://schemas.microsoft.com/office/drawing/2014/main" id="{04B69089-32A4-4D64-B3B7-6EB9DF2ECDC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7425" name="AutoShape 88">
                    <a:extLst>
                      <a:ext uri="{FF2B5EF4-FFF2-40B4-BE49-F238E27FC236}">
                        <a16:creationId xmlns:a16="http://schemas.microsoft.com/office/drawing/2014/main" id="{6226E319-BD4A-41E9-886C-25B3C93ADADC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6" name="AutoShape 88">
                    <a:extLst>
                      <a:ext uri="{FF2B5EF4-FFF2-40B4-BE49-F238E27FC236}">
                        <a16:creationId xmlns:a16="http://schemas.microsoft.com/office/drawing/2014/main" id="{35C98DAC-7C75-4830-B8A8-52020FE8B6C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7427" name="AutoShape 88">
                    <a:extLst>
                      <a:ext uri="{FF2B5EF4-FFF2-40B4-BE49-F238E27FC236}">
                        <a16:creationId xmlns:a16="http://schemas.microsoft.com/office/drawing/2014/main" id="{448BF6EF-AD12-411E-9CA5-B21446A55332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7423" name="AutoShape 95">
                  <a:extLst>
                    <a:ext uri="{FF2B5EF4-FFF2-40B4-BE49-F238E27FC236}">
                      <a16:creationId xmlns:a16="http://schemas.microsoft.com/office/drawing/2014/main" id="{1C5296A9-3F29-44EB-86EC-621D1711C3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7419" name="Group 83">
                <a:extLst>
                  <a:ext uri="{FF2B5EF4-FFF2-40B4-BE49-F238E27FC236}">
                    <a16:creationId xmlns:a16="http://schemas.microsoft.com/office/drawing/2014/main" id="{784B781A-6F28-4642-8B9C-EF0D3269E62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7420" name="Rectangle 84">
                  <a:extLst>
                    <a:ext uri="{FF2B5EF4-FFF2-40B4-BE49-F238E27FC236}">
                      <a16:creationId xmlns:a16="http://schemas.microsoft.com/office/drawing/2014/main" id="{884ED7D1-E7CD-4B47-9540-20BF189A90C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7421" name="AutoShape 85">
                  <a:extLst>
                    <a:ext uri="{FF2B5EF4-FFF2-40B4-BE49-F238E27FC236}">
                      <a16:creationId xmlns:a16="http://schemas.microsoft.com/office/drawing/2014/main" id="{C0405A0C-BE66-411E-BB65-E4EEA4ED5B4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C5A3A93-7EAD-49C3-80E6-3BD7E7A6E8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C52BE836-6A5E-44F7-882E-4228515C367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 (Nevirapine)</a:t>
            </a:r>
          </a:p>
        </p:txBody>
      </p:sp>
      <p:sp>
        <p:nvSpPr>
          <p:cNvPr id="51" name="Scale8">
            <a:extLst>
              <a:ext uri="{FF2B5EF4-FFF2-40B4-BE49-F238E27FC236}">
                <a16:creationId xmlns:a16="http://schemas.microsoft.com/office/drawing/2014/main" id="{CF2FCEA2-CE08-4780-BB61-FAB996A619BA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DD8027E-1FC0-4C1F-85E3-5D5F347C0723}"/>
              </a:ext>
            </a:extLst>
          </p:cNvPr>
          <p:cNvSpPr txBox="1"/>
          <p:nvPr/>
        </p:nvSpPr>
        <p:spPr>
          <a:xfrm>
            <a:off x="9001110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373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373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73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>
                                            <p:txEl>
                                              <p:pRg st="22" end="2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662251AE-A004-4F9D-8875-D7B20C8BA30C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600200" y="1366839"/>
            <a:ext cx="8929688" cy="4991099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80000"/>
              </a:lnSpc>
            </a:pPr>
            <a:endParaRPr lang="en-US" altLang="en-US" sz="1600" b="1" i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Reality of E-Factor &amp; Effluents Load in current process</a:t>
            </a:r>
          </a:p>
          <a:p>
            <a:pPr eaLnBrk="1" hangingPunct="1">
              <a:lnSpc>
                <a:spcPct val="80000"/>
              </a:lnSpc>
            </a:pPr>
            <a:endParaRPr lang="en-US" altLang="en-US" sz="16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E-Factor   </a:t>
            </a:r>
            <a:r>
              <a:rPr lang="en-US" altLang="en-US" sz="1900" dirty="0">
                <a:ea typeface="ＭＳ Ｐゴシック" panose="020B0600070205080204" pitchFamily="34" charset="-128"/>
              </a:rPr>
              <a:t>1.32	    1.44	               5.20	         8.83	                 7.66	   24.65</a:t>
            </a:r>
            <a:r>
              <a:rPr lang="en-US" altLang="en-US" sz="1900" b="1" dirty="0">
                <a:ea typeface="ＭＳ Ｐゴシック" panose="020B0600070205080204" pitchFamily="34" charset="-128"/>
              </a:rPr>
              <a:t>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(per kg H-Acid)	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Effluent  </a:t>
            </a:r>
            <a:r>
              <a:rPr lang="en-US" altLang="en-US" sz="1900" dirty="0">
                <a:ea typeface="ＭＳ Ｐゴシック" panose="020B0600070205080204" pitchFamily="34" charset="-128"/>
              </a:rPr>
              <a:t>264 TPM	   308 TPM         1040 TPM	   1766 TPM       1532 TPM       4930 TPM</a:t>
            </a:r>
            <a:endParaRPr lang="en-US" altLang="en-US" sz="1900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(for 200TPM plant)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											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E-Factor for Overall Process = 50  </a:t>
            </a:r>
            <a:r>
              <a:rPr lang="en-US" altLang="en-US" sz="1900" dirty="0">
                <a:ea typeface="ＭＳ Ｐゴシック" panose="020B0600070205080204" pitchFamily="34" charset="-128"/>
              </a:rPr>
              <a:t>(i.e. 50 kgs waste per kg H-Acid manufactured)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800" b="1" dirty="0">
              <a:ea typeface="ＭＳ Ｐゴシック" panose="020B0600070205080204" pitchFamily="34" charset="-128"/>
            </a:endParaRP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altLang="en-US" sz="1900" dirty="0">
                <a:ea typeface="ＭＳ Ｐゴシック" panose="020B0600070205080204" pitchFamily="34" charset="-128"/>
              </a:rPr>
              <a:t>Final </a:t>
            </a:r>
            <a:r>
              <a:rPr lang="en-US" altLang="en-US" sz="1900" b="1" dirty="0">
                <a:ea typeface="ＭＳ Ｐゴシック" panose="020B0600070205080204" pitchFamily="34" charset="-128"/>
              </a:rPr>
              <a:t>“Isolation Stage”</a:t>
            </a:r>
            <a:r>
              <a:rPr lang="en-US" altLang="en-US" sz="1900" dirty="0">
                <a:ea typeface="ＭＳ Ｐゴシック" panose="020B0600070205080204" pitchFamily="34" charset="-128"/>
              </a:rPr>
              <a:t> contributes around 50% of the overall waste generated. </a:t>
            </a:r>
          </a:p>
          <a:p>
            <a:pPr algn="l">
              <a:spcBef>
                <a:spcPct val="0"/>
              </a:spcBef>
              <a:spcAft>
                <a:spcPts val="600"/>
              </a:spcAft>
            </a:pPr>
            <a:r>
              <a:rPr lang="en-US" altLang="en-US" sz="1900" b="1" dirty="0">
                <a:ea typeface="ＭＳ Ｐゴシック" panose="020B0600070205080204" pitchFamily="34" charset="-128"/>
              </a:rPr>
              <a:t>All isomers being carried forwarded through all stages to the final isolation step.</a:t>
            </a:r>
            <a:endParaRPr lang="en-US" altLang="en-US" sz="14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  <a:ea typeface="ＭＳ Ｐゴシック" panose="020B0600070205080204" pitchFamily="34" charset="-128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A205E33A-5BFF-4842-BE9C-51CEF6519160}"/>
              </a:ext>
            </a:extLst>
          </p:cNvPr>
          <p:cNvGrpSpPr>
            <a:grpSpLocks/>
          </p:cNvGrpSpPr>
          <p:nvPr/>
        </p:nvGrpSpPr>
        <p:grpSpPr bwMode="auto">
          <a:xfrm>
            <a:off x="1600200" y="2128840"/>
            <a:ext cx="8763000" cy="933450"/>
            <a:chOff x="304800" y="2133600"/>
            <a:chExt cx="8534400" cy="933450"/>
          </a:xfrm>
        </p:grpSpPr>
        <p:grpSp>
          <p:nvGrpSpPr>
            <p:cNvPr id="21509" name="Group 65">
              <a:extLst>
                <a:ext uri="{FF2B5EF4-FFF2-40B4-BE49-F238E27FC236}">
                  <a16:creationId xmlns:a16="http://schemas.microsoft.com/office/drawing/2014/main" id="{FE59F8E6-510A-4E45-B41A-08AF83EBC8E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21515" name="Group 77">
                <a:extLst>
                  <a:ext uri="{FF2B5EF4-FFF2-40B4-BE49-F238E27FC236}">
                    <a16:creationId xmlns:a16="http://schemas.microsoft.com/office/drawing/2014/main" id="{69037D70-99A3-43F4-AC9A-D8E582B7377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21528" name="Rectangle 78">
                  <a:extLst>
                    <a:ext uri="{FF2B5EF4-FFF2-40B4-BE49-F238E27FC236}">
                      <a16:creationId xmlns:a16="http://schemas.microsoft.com/office/drawing/2014/main" id="{4CBBA756-1AB0-46FF-BACE-708317174D6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Neutralization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9" name="AutoShape 79">
                  <a:extLst>
                    <a:ext uri="{FF2B5EF4-FFF2-40B4-BE49-F238E27FC236}">
                      <a16:creationId xmlns:a16="http://schemas.microsoft.com/office/drawing/2014/main" id="{F79D2EAB-14EA-4CF4-87F8-8E80DAE7577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6" name="Group 80">
                <a:extLst>
                  <a:ext uri="{FF2B5EF4-FFF2-40B4-BE49-F238E27FC236}">
                    <a16:creationId xmlns:a16="http://schemas.microsoft.com/office/drawing/2014/main" id="{8EEE296B-F096-4D13-BA98-78F6FA022D8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21526" name="Rectangle 81">
                  <a:extLst>
                    <a:ext uri="{FF2B5EF4-FFF2-40B4-BE49-F238E27FC236}">
                      <a16:creationId xmlns:a16="http://schemas.microsoft.com/office/drawing/2014/main" id="{DD5F9CAB-D4B0-4C59-9AFB-C7D0D31980F4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 dirty="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ea typeface="ＭＳ Ｐゴシック" panose="020B0600070205080204" pitchFamily="34" charset="-128"/>
                    </a:rPr>
                    <a:t>Stage IV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 dirty="0">
                      <a:ea typeface="ＭＳ Ｐゴシック" panose="020B0600070205080204" pitchFamily="34" charset="-128"/>
                    </a:rPr>
                    <a:t>Reduction</a:t>
                  </a:r>
                  <a:endParaRPr lang="en-US" altLang="en-US" sz="1800" dirty="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7" name="AutoShape 82">
                  <a:extLst>
                    <a:ext uri="{FF2B5EF4-FFF2-40B4-BE49-F238E27FC236}">
                      <a16:creationId xmlns:a16="http://schemas.microsoft.com/office/drawing/2014/main" id="{B93C22C1-6834-40CC-97C0-F20E6600FA76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7" name="Group 83">
                <a:extLst>
                  <a:ext uri="{FF2B5EF4-FFF2-40B4-BE49-F238E27FC236}">
                    <a16:creationId xmlns:a16="http://schemas.microsoft.com/office/drawing/2014/main" id="{D3755E9D-4A63-4FBE-89A7-3B4703E8CA3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21524" name="Rectangle 84">
                  <a:extLst>
                    <a:ext uri="{FF2B5EF4-FFF2-40B4-BE49-F238E27FC236}">
                      <a16:creationId xmlns:a16="http://schemas.microsoft.com/office/drawing/2014/main" id="{AB5F66CD-8496-49DF-AAA2-3ECDD538E07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Caustic Fusion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5" name="AutoShape 85">
                  <a:extLst>
                    <a:ext uri="{FF2B5EF4-FFF2-40B4-BE49-F238E27FC236}">
                      <a16:creationId xmlns:a16="http://schemas.microsoft.com/office/drawing/2014/main" id="{7A569CC3-B609-422B-B0D2-72F590AA9B53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8" name="Group 89">
                <a:extLst>
                  <a:ext uri="{FF2B5EF4-FFF2-40B4-BE49-F238E27FC236}">
                    <a16:creationId xmlns:a16="http://schemas.microsoft.com/office/drawing/2014/main" id="{86D1CE02-7743-4169-A78B-BF1BF10E918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9" y="2133600"/>
                <a:ext cx="1254921" cy="885825"/>
                <a:chOff x="3933" y="3587"/>
                <a:chExt cx="2031" cy="1395"/>
              </a:xfrm>
            </p:grpSpPr>
            <p:sp>
              <p:nvSpPr>
                <p:cNvPr id="21522" name="Rectangle 90">
                  <a:extLst>
                    <a:ext uri="{FF2B5EF4-FFF2-40B4-BE49-F238E27FC236}">
                      <a16:creationId xmlns:a16="http://schemas.microsoft.com/office/drawing/2014/main" id="{C5A90D2A-7E14-44CB-9230-17EF983B579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Nitration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3" name="AutoShape 91">
                  <a:extLst>
                    <a:ext uri="{FF2B5EF4-FFF2-40B4-BE49-F238E27FC236}">
                      <a16:creationId xmlns:a16="http://schemas.microsoft.com/office/drawing/2014/main" id="{0B8F3E2C-14EA-4B2E-B15F-14100CB7C97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1519" name="Group 92">
                <a:extLst>
                  <a:ext uri="{FF2B5EF4-FFF2-40B4-BE49-F238E27FC236}">
                    <a16:creationId xmlns:a16="http://schemas.microsoft.com/office/drawing/2014/main" id="{E58A5E57-4ED0-4EA3-A654-C934A4D00EC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21520" name="Rectangle 93">
                  <a:extLst>
                    <a:ext uri="{FF2B5EF4-FFF2-40B4-BE49-F238E27FC236}">
                      <a16:creationId xmlns:a16="http://schemas.microsoft.com/office/drawing/2014/main" id="{4F069763-48BD-4501-BF0F-F4C3607C230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Sulphonation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21" name="AutoShape 94">
                  <a:extLst>
                    <a:ext uri="{FF2B5EF4-FFF2-40B4-BE49-F238E27FC236}">
                      <a16:creationId xmlns:a16="http://schemas.microsoft.com/office/drawing/2014/main" id="{F3A7E38D-AF2B-49AA-90C9-67F5311F884A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21510" name="Group 66">
              <a:extLst>
                <a:ext uri="{FF2B5EF4-FFF2-40B4-BE49-F238E27FC236}">
                  <a16:creationId xmlns:a16="http://schemas.microsoft.com/office/drawing/2014/main" id="{5F896CA3-636B-4F28-B5C8-93CCFA44824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5" y="2133600"/>
              <a:ext cx="1523995" cy="885825"/>
              <a:chOff x="7315205" y="2133600"/>
              <a:chExt cx="1523995" cy="885825"/>
            </a:xfrm>
          </p:grpSpPr>
          <p:grpSp>
            <p:nvGrpSpPr>
              <p:cNvPr id="21511" name="Group 86">
                <a:extLst>
                  <a:ext uri="{FF2B5EF4-FFF2-40B4-BE49-F238E27FC236}">
                    <a16:creationId xmlns:a16="http://schemas.microsoft.com/office/drawing/2014/main" id="{79F5BBA5-E118-4C03-AA86-F59B35B3059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5" y="2133600"/>
                <a:ext cx="1142999" cy="885825"/>
                <a:chOff x="10674" y="1605"/>
                <a:chExt cx="2166" cy="1395"/>
              </a:xfrm>
            </p:grpSpPr>
            <p:sp>
              <p:nvSpPr>
                <p:cNvPr id="21513" name="Rectangle 87">
                  <a:extLst>
                    <a:ext uri="{FF2B5EF4-FFF2-40B4-BE49-F238E27FC236}">
                      <a16:creationId xmlns:a16="http://schemas.microsoft.com/office/drawing/2014/main" id="{78E2FFAE-5E4C-48B3-B65F-A852E4D3EB4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Isolation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1514" name="AutoShape 88">
                  <a:extLst>
                    <a:ext uri="{FF2B5EF4-FFF2-40B4-BE49-F238E27FC236}">
                      <a16:creationId xmlns:a16="http://schemas.microsoft.com/office/drawing/2014/main" id="{8D1E8415-79B5-4F53-B422-709E8CA1E92C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21512" name="AutoShape 95">
                <a:extLst>
                  <a:ext uri="{FF2B5EF4-FFF2-40B4-BE49-F238E27FC236}">
                    <a16:creationId xmlns:a16="http://schemas.microsoft.com/office/drawing/2014/main" id="{3B70FD7B-612F-416A-8676-F627885995CA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sp>
        <p:nvSpPr>
          <p:cNvPr id="26" name="Rectangle 3">
            <a:extLst>
              <a:ext uri="{FF2B5EF4-FFF2-40B4-BE49-F238E27FC236}">
                <a16:creationId xmlns:a16="http://schemas.microsoft.com/office/drawing/2014/main" id="{432D86F6-F65E-43C2-BAC6-114C20F0D08B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E-Factor Example (H-Acid)</a:t>
            </a:r>
          </a:p>
        </p:txBody>
      </p:sp>
      <p:sp>
        <p:nvSpPr>
          <p:cNvPr id="27" name="Scale8">
            <a:extLst>
              <a:ext uri="{FF2B5EF4-FFF2-40B4-BE49-F238E27FC236}">
                <a16:creationId xmlns:a16="http://schemas.microsoft.com/office/drawing/2014/main" id="{2DA55D00-A808-4E95-8DBD-00AABE3332FD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66C3550-8079-4718-922D-265A5A0B3B3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013B54E-CCEB-47C9-92A0-96186A9EBEAB}"/>
              </a:ext>
            </a:extLst>
          </p:cNvPr>
          <p:cNvSpPr txBox="1"/>
          <p:nvPr/>
        </p:nvSpPr>
        <p:spPr>
          <a:xfrm>
            <a:off x="9143986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8373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7925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Process Mass intensity (PMI)</a:t>
            </a:r>
          </a:p>
        </p:txBody>
      </p:sp>
      <p:sp>
        <p:nvSpPr>
          <p:cNvPr id="58374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3217862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 Mass Intensity = e-factor + 1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8376" name="Object 8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4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8376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8379" name="Object 11"/>
          <p:cNvGraphicFramePr>
            <a:graphicFrameLocks noChangeAspect="1"/>
          </p:cNvGraphicFramePr>
          <p:nvPr/>
        </p:nvGraphicFramePr>
        <p:xfrm>
          <a:off x="2927351" y="4076701"/>
          <a:ext cx="5686425" cy="1890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5" name="CS ChemDraw Drawing" r:id="rId7" imgW="2849880" imgH="947420" progId="ChemDraw.Document.6.0">
                  <p:embed/>
                </p:oleObj>
              </mc:Choice>
              <mc:Fallback>
                <p:oleObj name="CS ChemDraw Drawing" r:id="rId7" imgW="2849880" imgH="947420" progId="ChemDraw.Document.6.0">
                  <p:embed/>
                  <p:pic>
                    <p:nvPicPr>
                      <p:cNvPr id="58379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27351" y="4076701"/>
                        <a:ext cx="5686425" cy="1890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3685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2F58013-C8BE-4BC3-B1DC-C5046E6F3D8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89008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262256" y="1370005"/>
            <a:ext cx="727199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dirty="0"/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280160" lvl="1" indent="-27432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3785992" y="227851"/>
            <a:ext cx="4620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To Be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52989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4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6325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7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Efficiency/Economy (AE)</a:t>
            </a:r>
          </a:p>
        </p:txBody>
      </p:sp>
      <p:sp>
        <p:nvSpPr>
          <p:cNvPr id="56326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666875" y="3068638"/>
            <a:ext cx="7715250" cy="4679950"/>
          </a:xfrm>
          <a:noFill/>
        </p:spPr>
        <p:txBody>
          <a:bodyPr/>
          <a:lstStyle/>
          <a:p>
            <a:pPr eaLnBrk="1" hangingPunct="1"/>
            <a:r>
              <a:rPr lang="en-US" altLang="en-US" dirty="0"/>
              <a:t>Proposed by Barry </a:t>
            </a:r>
            <a:r>
              <a:rPr lang="en-US" altLang="en-US" dirty="0" err="1"/>
              <a:t>Trost</a:t>
            </a:r>
            <a:r>
              <a:rPr lang="en-US" altLang="en-US" dirty="0"/>
              <a:t> in 1991</a:t>
            </a:r>
          </a:p>
          <a:p>
            <a:pPr eaLnBrk="1" hangingPunct="1"/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dirty="0"/>
          </a:p>
        </p:txBody>
      </p:sp>
      <p:graphicFrame>
        <p:nvGraphicFramePr>
          <p:cNvPr id="56329" name="Object 9"/>
          <p:cNvGraphicFramePr>
            <a:graphicFrameLocks noChangeAspect="1"/>
          </p:cNvGraphicFramePr>
          <p:nvPr/>
        </p:nvGraphicFramePr>
        <p:xfrm>
          <a:off x="2640014" y="1773238"/>
          <a:ext cx="6764337" cy="996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8" name="CS ChemDraw Drawing" r:id="rId5" imgW="3373120" imgH="497840" progId="ChemDraw.Document.6.0">
                  <p:embed/>
                </p:oleObj>
              </mc:Choice>
              <mc:Fallback>
                <p:oleObj name="CS ChemDraw Drawing" r:id="rId5" imgW="3373120" imgH="497840" progId="ChemDraw.Document.6.0">
                  <p:embed/>
                  <p:pic>
                    <p:nvPicPr>
                      <p:cNvPr id="56329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40014" y="1773238"/>
                        <a:ext cx="6764337" cy="9969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6330" name="Object 10"/>
          <p:cNvGraphicFramePr>
            <a:graphicFrameLocks noChangeAspect="1"/>
          </p:cNvGraphicFramePr>
          <p:nvPr/>
        </p:nvGraphicFramePr>
        <p:xfrm>
          <a:off x="3000375" y="3860800"/>
          <a:ext cx="519112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859" name="CS ChemDraw Drawing" r:id="rId7" imgW="2585720" imgH="901700" progId="ChemDraw.Document.6.0">
                  <p:embed/>
                </p:oleObj>
              </mc:Choice>
              <mc:Fallback>
                <p:oleObj name="CS ChemDraw Drawing" r:id="rId7" imgW="2585720" imgH="901700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0375" y="3860800"/>
                        <a:ext cx="519112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9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sp>
        <p:nvSpPr>
          <p:cNvPr id="11" name="Scale8"/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464120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31E6DA1E-6F1A-4129-9C43-09774EA4973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374077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6" name="Rectangle 2"/>
          <p:cNvSpPr>
            <a:spLocks noChangeArrowheads="1"/>
          </p:cNvSpPr>
          <p:nvPr/>
        </p:nvSpPr>
        <p:spPr bwMode="auto">
          <a:xfrm>
            <a:off x="2351088" y="115888"/>
            <a:ext cx="280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400" b="1">
                <a:solidFill>
                  <a:schemeClr val="bg1"/>
                </a:solidFill>
              </a:rPr>
              <a:t>CHEM 462: 9. Atom Economy 1</a:t>
            </a:r>
          </a:p>
        </p:txBody>
      </p:sp>
      <p:sp>
        <p:nvSpPr>
          <p:cNvPr id="54277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838200" y="36506"/>
            <a:ext cx="10515600" cy="1325563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4000" b="1" dirty="0"/>
              <a:t>Atom economy</a:t>
            </a:r>
          </a:p>
        </p:txBody>
      </p:sp>
      <p:sp>
        <p:nvSpPr>
          <p:cNvPr id="54278" name="Rectangle 8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062020" y="3530599"/>
            <a:ext cx="4100511" cy="2513012"/>
          </a:xfrm>
          <a:noFill/>
        </p:spPr>
        <p:txBody>
          <a:bodyPr>
            <a:normAutofit/>
          </a:bodyPr>
          <a:lstStyle/>
          <a:p>
            <a:pPr eaLnBrk="1" hangingPunct="1"/>
            <a:r>
              <a:rPr lang="en-US" altLang="en-US" sz="2200" dirty="0"/>
              <a:t>Atom economy is among the green principles</a:t>
            </a:r>
          </a:p>
          <a:p>
            <a:pPr eaLnBrk="1" hangingPunct="1"/>
            <a:r>
              <a:rPr lang="en-US" altLang="en-US" sz="2200" dirty="0"/>
              <a:t>Atom economy is often used as a generic term now in chemistry to talk about this idea of maximizing atoms from SM into products 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en-US" altLang="en-US" sz="2200" dirty="0"/>
          </a:p>
        </p:txBody>
      </p:sp>
      <p:sp>
        <p:nvSpPr>
          <p:cNvPr id="54279" name="Rectangle 7"/>
          <p:cNvSpPr>
            <a:spLocks noChangeArrowheads="1"/>
          </p:cNvSpPr>
          <p:nvPr/>
        </p:nvSpPr>
        <p:spPr bwMode="auto">
          <a:xfrm>
            <a:off x="2566984" y="1603879"/>
            <a:ext cx="6781800" cy="1200329"/>
          </a:xfrm>
          <a:prstGeom prst="rect">
            <a:avLst/>
          </a:prstGeom>
          <a:solidFill>
            <a:srgbClr val="CCFFCC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None/>
            </a:pPr>
            <a:r>
              <a:rPr lang="en-US" altLang="en-US" sz="2400" dirty="0"/>
              <a:t>Atom economy demands to minimize the quantity of matter that will not be in the desired product at the end.</a:t>
            </a:r>
            <a:r>
              <a:rPr lang="en-US" altLang="en-US" dirty="0"/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Moores A. “Atom economy, principles and a few examples."  in Green Catalysis (2009) Wiley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018" y="3284537"/>
            <a:ext cx="5557291" cy="2963888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E19AE8C-1177-4952-963A-F80FF53F5F1D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cale8">
            <a:extLst>
              <a:ext uri="{FF2B5EF4-FFF2-40B4-BE49-F238E27FC236}">
                <a16:creationId xmlns:a16="http://schemas.microsoft.com/office/drawing/2014/main" id="{20D3F96E-F421-42D2-B808-44E6E3BA5DE5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097024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6316753" y="4293276"/>
          <a:ext cx="3888404" cy="1749002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9442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9442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40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Reagent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M</a:t>
                      </a:r>
                      <a:r>
                        <a:rPr lang="en-US" sz="1800" baseline="-25000" dirty="0"/>
                        <a:t>W</a:t>
                      </a:r>
                      <a:r>
                        <a:rPr lang="en-US" sz="1800" baseline="0" dirty="0"/>
                        <a:t> (g mol</a:t>
                      </a:r>
                      <a:r>
                        <a:rPr lang="en-US" sz="1800" baseline="30000" dirty="0"/>
                        <a:t>-1</a:t>
                      </a:r>
                      <a:r>
                        <a:rPr lang="en-US" sz="1800" baseline="0" dirty="0"/>
                        <a:t>)</a:t>
                      </a:r>
                      <a:endParaRPr lang="en-US" sz="18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1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74.12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2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102.91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(Reactant)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98.08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 (Desired Product)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137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1497190" y="2614562"/>
            <a:ext cx="93376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OH</a:t>
            </a:r>
            <a:r>
              <a:rPr lang="en-US" sz="2400" dirty="0"/>
              <a:t> + </a:t>
            </a:r>
            <a:r>
              <a:rPr lang="en-US" sz="2400" dirty="0" err="1"/>
              <a:t>NaBr</a:t>
            </a:r>
            <a:r>
              <a:rPr lang="en-US" sz="2400" dirty="0"/>
              <a:t> + H</a:t>
            </a:r>
            <a:r>
              <a:rPr lang="en-US" sz="2400" baseline="-25000" dirty="0"/>
              <a:t>2</a:t>
            </a:r>
            <a:r>
              <a:rPr lang="en-US" sz="2400" dirty="0"/>
              <a:t>SO</a:t>
            </a:r>
            <a:r>
              <a:rPr lang="en-US" sz="2400" baseline="-25000" dirty="0"/>
              <a:t>4</a:t>
            </a:r>
            <a:r>
              <a:rPr lang="en-US" sz="2400" dirty="0"/>
              <a:t> </a:t>
            </a:r>
            <a:r>
              <a:rPr lang="en-US" sz="2400" dirty="0">
                <a:sym typeface="Wingdings"/>
              </a:rPr>
              <a:t> </a:t>
            </a:r>
            <a:r>
              <a:rPr lang="en-US" sz="2400" dirty="0"/>
              <a:t>CH</a:t>
            </a:r>
            <a:r>
              <a:rPr lang="en-US" sz="2400" baseline="-25000" dirty="0"/>
              <a:t>3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dirty="0"/>
              <a:t>CH</a:t>
            </a:r>
            <a:r>
              <a:rPr lang="en-US" sz="2400" baseline="-25000" dirty="0"/>
              <a:t>2</a:t>
            </a:r>
            <a:r>
              <a:rPr lang="en-US" sz="2400" b="1" dirty="0">
                <a:solidFill>
                  <a:srgbClr val="FF0000"/>
                </a:solidFill>
              </a:rPr>
              <a:t>Br</a:t>
            </a:r>
            <a:r>
              <a:rPr lang="en-US" sz="2400" dirty="0"/>
              <a:t>  +  NaHSO</a:t>
            </a:r>
            <a:r>
              <a:rPr lang="en-US" sz="2400" baseline="-25000" dirty="0"/>
              <a:t>4    </a:t>
            </a:r>
            <a:r>
              <a:rPr lang="en-US" sz="2400" dirty="0"/>
              <a:t>+ H</a:t>
            </a:r>
            <a:r>
              <a:rPr lang="en-US" sz="2400" baseline="-25000" dirty="0"/>
              <a:t>2</a:t>
            </a:r>
            <a:r>
              <a:rPr lang="en-US" sz="2400" dirty="0"/>
              <a:t>O</a:t>
            </a:r>
          </a:p>
          <a:p>
            <a:r>
              <a:rPr lang="en-US" dirty="0"/>
              <a:t>	 1                                2               3                                 4                                    5                     6</a:t>
            </a:r>
            <a:r>
              <a:rPr lang="en-US" sz="2000" dirty="0"/>
              <a:t>			                                                     </a:t>
            </a:r>
            <a:r>
              <a:rPr lang="en-US" sz="1600" dirty="0"/>
              <a:t>(Desired Product)  </a:t>
            </a:r>
            <a:endParaRPr lang="en-US" sz="2000" dirty="0"/>
          </a:p>
        </p:txBody>
      </p:sp>
      <p:sp>
        <p:nvSpPr>
          <p:cNvPr id="9" name="Right Brace 8"/>
          <p:cNvSpPr/>
          <p:nvPr/>
        </p:nvSpPr>
        <p:spPr>
          <a:xfrm>
            <a:off x="10270154" y="4673600"/>
            <a:ext cx="150725" cy="1015999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420879" y="4983111"/>
            <a:ext cx="167225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275.11 g mol</a:t>
            </a:r>
            <a:r>
              <a:rPr lang="en-US" sz="2000" baseline="30000" dirty="0"/>
              <a:t>-1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137</m:t>
                          </m:r>
                        </m:num>
                        <m:den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74.12+102.91+98.08</m:t>
                              </m:r>
                            </m:e>
                          </m:d>
                        </m:den>
                      </m:f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100%</m:t>
                      </m:r>
                    </m:oMath>
                  </m:oMathPara>
                </a14:m>
                <a:endParaRPr lang="en-US" i="1" dirty="0">
                  <a:latin typeface="Cambria Math" panose="02040503050406030204" pitchFamily="18" charset="0"/>
                </a:endParaRPr>
              </a:p>
              <a:p>
                <a:endParaRPr lang="en-US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𝐴𝑡𝑜𝑚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𝐸𝑐𝑜𝑛𝑜𝑚𝑦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=49.8 %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449" y="4451049"/>
                <a:ext cx="5433579" cy="1113638"/>
              </a:xfrm>
              <a:prstGeom prst="rect">
                <a:avLst/>
              </a:prstGeom>
              <a:blipFill>
                <a:blip r:embed="rId4"/>
                <a:stretch>
                  <a:fillRect l="-1399" t="-1124" b="-78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7723717" y="1955143"/>
            <a:ext cx="648621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 dirty="0"/>
              <a:t>	*including the stoichiometric coefficient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8142E7-6017-47E5-8771-BEAFBCEFF17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/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/>
                  <a:t>	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Atom</m:t>
                    </m:r>
                    <m:r>
                      <a:rPr lang="en-US" i="1">
                        <a:latin typeface="Cambria Math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>
                        <a:latin typeface="Cambria Math" charset="0"/>
                      </a:rPr>
                      <m:t>Economy</m:t>
                    </m:r>
                    <m:r>
                      <a:rPr lang="en-US" i="1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desired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product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M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panose="02040503050406030204" pitchFamily="18" charset="0"/>
                          </a:rPr>
                          <m:t>ass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of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all</m:t>
                        </m:r>
                        <m:r>
                          <a:rPr lang="en-US" i="1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 charset="0"/>
                          </a:rPr>
                          <m:t>reactants</m:t>
                        </m:r>
                        <m:r>
                          <a:rPr lang="en-US" i="1">
                            <a:latin typeface="Cambria Math" charset="0"/>
                          </a:rPr>
                          <m:t>∗</m:t>
                        </m:r>
                      </m:den>
                    </m:f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D67D7ED-AA37-B54A-B072-85A2936ABC7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55" y="1564474"/>
                <a:ext cx="4974439" cy="499560"/>
              </a:xfrm>
              <a:prstGeom prst="rect">
                <a:avLst/>
              </a:prstGeom>
              <a:blipFill>
                <a:blip r:embed="rId5"/>
                <a:stretch>
                  <a:fillRect b="-121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cale8">
            <a:extLst>
              <a:ext uri="{FF2B5EF4-FFF2-40B4-BE49-F238E27FC236}">
                <a16:creationId xmlns:a16="http://schemas.microsoft.com/office/drawing/2014/main" id="{20F287B8-B0E1-4D3D-AA9B-956527AC7AE4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F38744E1-86C5-4F38-B9D3-B6E18E542F24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36506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Atom economy Example</a:t>
            </a:r>
          </a:p>
        </p:txBody>
      </p:sp>
    </p:spTree>
    <p:extLst>
      <p:ext uri="{BB962C8B-B14F-4D97-AF65-F5344CB8AC3E}">
        <p14:creationId xmlns:p14="http://schemas.microsoft.com/office/powerpoint/2010/main" val="2121437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112" y="215287"/>
            <a:ext cx="11402785" cy="646331"/>
          </a:xfrm>
        </p:spPr>
        <p:txBody>
          <a:bodyPr>
            <a:spAutoFit/>
          </a:bodyPr>
          <a:lstStyle/>
          <a:p>
            <a:r>
              <a:rPr lang="en-US" sz="4000" b="1" dirty="0"/>
              <a:t>Atom Economy Example Two: Ibuprofen Synthesis</a:t>
            </a:r>
          </a:p>
        </p:txBody>
      </p:sp>
      <p:sp>
        <p:nvSpPr>
          <p:cNvPr id="4" name="Rectangle 3"/>
          <p:cNvSpPr/>
          <p:nvPr/>
        </p:nvSpPr>
        <p:spPr>
          <a:xfrm>
            <a:off x="783772" y="6466453"/>
            <a:ext cx="825265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 from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Cann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M.C.; and Connelly, M.E. Real World Cases in Green Chemistry, American Chemical Society: Washington, DC, 2000</a:t>
            </a:r>
            <a:endParaRPr lang="en-US" sz="1200" dirty="0">
              <a:solidFill>
                <a:schemeClr val="bg1">
                  <a:lumMod val="50000"/>
                </a:schemeClr>
              </a:solidFill>
              <a:effectLst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91350" y="1677803"/>
            <a:ext cx="480059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Problem: </a:t>
            </a:r>
            <a:endParaRPr lang="en-US" b="1" dirty="0">
              <a:ea typeface="Calibri" charset="0"/>
              <a:cs typeface="Times New Roman" charset="0"/>
            </a:endParaRP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traditional industrial synthesis of ibuprofen was developed and patented by the Boots Company of England in the 1960s (U.S. Patent 3,385,886). This synthesis is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a six-step process </a:t>
            </a:r>
            <a:r>
              <a:rPr lang="en-US" dirty="0">
                <a:ea typeface="Calibri" charset="0"/>
                <a:cs typeface="Times New Roman" charset="0"/>
              </a:rPr>
              <a:t>and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results in large quantities of unwanted waste </a:t>
            </a:r>
            <a:r>
              <a:rPr lang="en-US" dirty="0">
                <a:ea typeface="Calibri" charset="0"/>
                <a:cs typeface="Times New Roman" charset="0"/>
              </a:rPr>
              <a:t>chemical byproducts that must be disposed of or otherwise managed. Much of the waste that is generated is a result of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many of the atoms of the reactants not being incorporated into the desired product</a:t>
            </a:r>
            <a:r>
              <a:rPr lang="en-US" dirty="0">
                <a:ea typeface="Calibri" charset="0"/>
                <a:cs typeface="Times New Roman" charset="0"/>
              </a:rPr>
              <a:t> (ibuprofen) but into unwanted byproducts (poor atom economy/atom utilization). The process also uses a variety of solvents, and catalysts (if any) are not used in stoichiometric amounts.</a:t>
            </a:r>
          </a:p>
        </p:txBody>
      </p:sp>
      <p:sp>
        <p:nvSpPr>
          <p:cNvPr id="6" name="Rectangle 5"/>
          <p:cNvSpPr/>
          <p:nvPr/>
        </p:nvSpPr>
        <p:spPr>
          <a:xfrm>
            <a:off x="6438899" y="1677803"/>
            <a:ext cx="48006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i="1" dirty="0">
                <a:ea typeface="Calibri" charset="0"/>
                <a:cs typeface="Times New Roman" charset="0"/>
              </a:rPr>
              <a:t>The Solution:</a:t>
            </a:r>
          </a:p>
          <a:p>
            <a:pPr algn="just"/>
            <a:r>
              <a:rPr lang="en-US" dirty="0">
                <a:ea typeface="Calibri" charset="0"/>
                <a:cs typeface="Times New Roman" charset="0"/>
              </a:rPr>
              <a:t>The BHC Company has developed and implemented a new greener industrial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synthesis of ibuprofen that is only three steps</a:t>
            </a:r>
            <a:r>
              <a:rPr lang="en-US" dirty="0">
                <a:ea typeface="Calibri" charset="0"/>
                <a:cs typeface="Times New Roman" charset="0"/>
              </a:rPr>
              <a:t> (U.S. Patents 4,981,995 and 5,068,448, both issued in 1991). In this process, </a:t>
            </a:r>
            <a:r>
              <a:rPr lang="en-US" b="1" dirty="0">
                <a:solidFill>
                  <a:srgbClr val="00B0F0"/>
                </a:solidFill>
                <a:ea typeface="Calibri" charset="0"/>
                <a:cs typeface="Times New Roman" charset="0"/>
              </a:rPr>
              <a:t>most of the atoms of the reactants are incorporated into the desired product </a:t>
            </a:r>
            <a:r>
              <a:rPr lang="en-US" dirty="0">
                <a:ea typeface="Calibri" charset="0"/>
                <a:cs typeface="Times New Roman" charset="0"/>
              </a:rPr>
              <a:t>(ibuprofen). This results in only small amounts of unwanted byproducts (very good atom economy/atom utilization) thus lessening the need for disposal and mediation of waste products. There are other environmental advantages to the green synthesis versus the brown synthesis, including solvents and catalyst.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D058292-1984-4B3B-8DC1-BC9998341B1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3151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8529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33517595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158343" y="3048000"/>
              <a:ext cx="5998028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624942" y="5596164"/>
              <a:ext cx="6825344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0E52E72-6033-4577-9E99-37837FA8921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42473086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42732" y="3048000"/>
            <a:ext cx="6096001" cy="2971799"/>
            <a:chOff x="4354285" y="3048000"/>
            <a:chExt cx="6096001" cy="2971799"/>
          </a:xfrm>
        </p:grpSpPr>
        <p:sp>
          <p:nvSpPr>
            <p:cNvPr id="5" name="Rectangle 4"/>
            <p:cNvSpPr/>
            <p:nvPr/>
          </p:nvSpPr>
          <p:spPr>
            <a:xfrm>
              <a:off x="5617029" y="3048000"/>
              <a:ext cx="4539342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A63E107-E352-49F4-ABB4-FA9170489251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46B1111-AD5B-465C-BE4F-8DF522A8063E}"/>
              </a:ext>
            </a:extLst>
          </p:cNvPr>
          <p:cNvGrpSpPr/>
          <p:nvPr/>
        </p:nvGrpSpPr>
        <p:grpSpPr>
          <a:xfrm>
            <a:off x="749753" y="2034189"/>
            <a:ext cx="10692493" cy="4044600"/>
            <a:chOff x="661307" y="2140300"/>
            <a:chExt cx="10692493" cy="4044600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4D3FF76-EEA9-44CF-875B-B9878A8563E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1307" y="2140300"/>
              <a:ext cx="10692493" cy="4044600"/>
            </a:xfrm>
            <a:prstGeom prst="rect">
              <a:avLst/>
            </a:prstGeom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6A84723-CC33-4869-A750-05C95126114B}"/>
                </a:ext>
              </a:extLst>
            </p:cNvPr>
            <p:cNvSpPr/>
            <p:nvPr/>
          </p:nvSpPr>
          <p:spPr>
            <a:xfrm>
              <a:off x="5265249" y="3017906"/>
              <a:ext cx="5847705" cy="1447800"/>
            </a:xfrm>
            <a:prstGeom prst="rect">
              <a:avLst/>
            </a:prstGeom>
            <a:solidFill>
              <a:srgbClr val="EAF2D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EC01CF0-4760-4B8C-8E83-15D6A52008C1}"/>
                </a:ext>
              </a:extLst>
            </p:cNvPr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A0A3DD2-4BFA-447A-BBE3-6B30FFF9BD9A}"/>
                </a:ext>
              </a:extLst>
            </p:cNvPr>
            <p:cNvSpPr/>
            <p:nvPr/>
          </p:nvSpPr>
          <p:spPr>
            <a:xfrm>
              <a:off x="8001001" y="5578943"/>
              <a:ext cx="2714911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8" name="Title 1">
            <a:extLst>
              <a:ext uri="{FF2B5EF4-FFF2-40B4-BE49-F238E27FC236}">
                <a16:creationId xmlns:a16="http://schemas.microsoft.com/office/drawing/2014/main" id="{48260687-0072-404C-8F21-8F53B4090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9" name="Rounded Rectangle 9">
            <a:extLst>
              <a:ext uri="{FF2B5EF4-FFF2-40B4-BE49-F238E27FC236}">
                <a16:creationId xmlns:a16="http://schemas.microsoft.com/office/drawing/2014/main" id="{00080B78-445B-44B8-A75C-290C21116860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298942530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A1EDACD7-383D-400E-9D88-0EFA283E04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438506" y="4484103"/>
            <a:ext cx="6096001" cy="1403349"/>
            <a:chOff x="4354285" y="4616450"/>
            <a:chExt cx="6096001" cy="1403349"/>
          </a:xfrm>
        </p:grpSpPr>
        <p:sp>
          <p:nvSpPr>
            <p:cNvPr id="6" name="Rectangle 5"/>
            <p:cNvSpPr/>
            <p:nvPr/>
          </p:nvSpPr>
          <p:spPr>
            <a:xfrm>
              <a:off x="4354285" y="4616450"/>
              <a:ext cx="5998028" cy="787050"/>
            </a:xfrm>
            <a:prstGeom prst="rect">
              <a:avLst/>
            </a:prstGeom>
            <a:solidFill>
              <a:srgbClr val="F0F7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8001000" y="5596164"/>
              <a:ext cx="2449286" cy="423635"/>
            </a:xfrm>
            <a:prstGeom prst="rect">
              <a:avLst/>
            </a:prstGeom>
            <a:solidFill>
              <a:srgbClr val="F7F9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3B64950-BEC4-4AEF-B7D4-B02AE4249782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001C69A7-5B25-4B43-95DA-65ED991DC5CD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1B8CE49-3FFB-4735-B259-C29F352D4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</p:spTree>
    <p:extLst>
      <p:ext uri="{BB962C8B-B14F-4D97-AF65-F5344CB8AC3E}">
        <p14:creationId xmlns:p14="http://schemas.microsoft.com/office/powerpoint/2010/main" val="30735490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A0794F0-AAA5-4991-89A7-1C551AB0B0EC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08805627-EBA4-4E68-88F9-5F05F46A5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9753" y="2034189"/>
            <a:ext cx="10692493" cy="4044600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03D6704-A963-4950-91CD-1561E0E35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154" y="123243"/>
            <a:ext cx="8898156" cy="1013226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4000" b="1" dirty="0"/>
              <a:t>Exercise: Calculate AE of the Greener Synthesis of Ibuprofen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02FD046E-6833-45E8-A20B-03E9E076A246}"/>
              </a:ext>
            </a:extLst>
          </p:cNvPr>
          <p:cNvSpPr/>
          <p:nvPr/>
        </p:nvSpPr>
        <p:spPr>
          <a:xfrm>
            <a:off x="8972544" y="156498"/>
            <a:ext cx="2186165" cy="791615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BHC synthesis</a:t>
            </a:r>
          </a:p>
        </p:txBody>
      </p:sp>
    </p:spTree>
    <p:extLst>
      <p:ext uri="{BB962C8B-B14F-4D97-AF65-F5344CB8AC3E}">
        <p14:creationId xmlns:p14="http://schemas.microsoft.com/office/powerpoint/2010/main" val="9548028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516" y="1915014"/>
            <a:ext cx="11031851" cy="4083014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847397" y="180526"/>
            <a:ext cx="10497207" cy="707886"/>
          </a:xfr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/>
              <a:t>The Brown Synthesis of Ibuprofen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71C93E1-4198-4C08-B237-7DC9C2B6DB4E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ounded Rectangle 5"/>
          <p:cNvSpPr/>
          <p:nvPr/>
        </p:nvSpPr>
        <p:spPr>
          <a:xfrm>
            <a:off x="9043988" y="211348"/>
            <a:ext cx="2251162" cy="817352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 b="1" dirty="0"/>
              <a:t>Brown synthesis</a:t>
            </a:r>
          </a:p>
        </p:txBody>
      </p:sp>
    </p:spTree>
    <p:extLst>
      <p:ext uri="{BB962C8B-B14F-4D97-AF65-F5344CB8AC3E}">
        <p14:creationId xmlns:p14="http://schemas.microsoft.com/office/powerpoint/2010/main" val="75479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87505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Yield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058036"/>
              </p:ext>
            </p:extLst>
          </p:nvPr>
        </p:nvGraphicFramePr>
        <p:xfrm>
          <a:off x="2024063" y="3305175"/>
          <a:ext cx="7143750" cy="292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4" name="CS ChemDraw Drawing" r:id="rId5" imgW="3561391" imgH="1455068" progId="ChemDraw.Document.6.0">
                  <p:embed/>
                </p:oleObj>
              </mc:Choice>
              <mc:Fallback>
                <p:oleObj name="CS ChemDraw Drawing" r:id="rId5" imgW="3561391" imgH="1455068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24063" y="3305175"/>
                        <a:ext cx="7143750" cy="2921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8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The Algebra of Organic Synthesis: Green Metrics, Design Strategy, Route Selection, and Optimization, J. </a:t>
            </a:r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Andraos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, 2011, CRC Press</a:t>
            </a:r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0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5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0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1031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731" y="217579"/>
            <a:ext cx="5284155" cy="6454587"/>
          </a:xfrm>
          <a:prstGeom prst="rect">
            <a:avLst/>
          </a:prstGeom>
          <a:solidFill>
            <a:schemeClr val="tx1"/>
          </a:solidFill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664" y="124661"/>
            <a:ext cx="3175152" cy="664042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27821" y="2783151"/>
            <a:ext cx="228690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Ibuprofen</a:t>
            </a:r>
          </a:p>
          <a:p>
            <a:pPr algn="ctr"/>
            <a:r>
              <a:rPr lang="en-US" sz="4000" b="1" dirty="0"/>
              <a:t>Synthesis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554804" y="1387011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Brown synthesis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6736493" y="1313858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BHC synthesis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554804" y="2154148"/>
            <a:ext cx="1880171" cy="61645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40%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736493" y="2080995"/>
            <a:ext cx="1880171" cy="616450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AE = 77%</a:t>
            </a:r>
          </a:p>
        </p:txBody>
      </p:sp>
    </p:spTree>
    <p:extLst>
      <p:ext uri="{BB962C8B-B14F-4D97-AF65-F5344CB8AC3E}">
        <p14:creationId xmlns:p14="http://schemas.microsoft.com/office/powerpoint/2010/main" val="415915502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</a:t>
            </a:r>
            <a:r>
              <a:rPr lang="en-US" sz="3600" b="1" dirty="0">
                <a:solidFill>
                  <a:srgbClr val="000000"/>
                </a:solidFill>
              </a:rPr>
              <a:t>C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hemistry-Related Metrics </a:t>
            </a:r>
            <a:r>
              <a:rPr lang="en-US" sz="3600" b="1" dirty="0">
                <a:solidFill>
                  <a:srgbClr val="000000"/>
                </a:solidFill>
              </a:rPr>
              <a:t>U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sed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</a:t>
            </a:r>
            <a:endParaRPr lang="en-US" sz="3600" b="1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609"/>
          <a:stretch/>
        </p:blipFill>
        <p:spPr>
          <a:xfrm>
            <a:off x="228272" y="1944889"/>
            <a:ext cx="6707208" cy="4076020"/>
          </a:xfrm>
        </p:spPr>
      </p:pic>
      <p:sp>
        <p:nvSpPr>
          <p:cNvPr id="4" name="Rectangle 3"/>
          <p:cNvSpPr/>
          <p:nvPr/>
        </p:nvSpPr>
        <p:spPr>
          <a:xfrm>
            <a:off x="7367067" y="1944889"/>
            <a:ext cx="458736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00000"/>
                </a:solidFill>
                <a:effectLst/>
              </a:rPr>
              <a:t>Chemical manufacturer responses (</a:t>
            </a:r>
            <a:r>
              <a:rPr lang="en-US" b="0" i="1" dirty="0">
                <a:solidFill>
                  <a:srgbClr val="000000"/>
                </a:solidFill>
                <a:effectLst/>
              </a:rPr>
              <a:t>n</a:t>
            </a:r>
            <a:r>
              <a:rPr lang="en-US" b="0" i="0" dirty="0">
                <a:solidFill>
                  <a:srgbClr val="000000"/>
                </a:solidFill>
                <a:effectLst/>
              </a:rPr>
              <a:t> = 18) to the 2012 Roundtable survey question </a:t>
            </a:r>
            <a:r>
              <a:rPr lang="en-US" b="1" i="0" dirty="0">
                <a:solidFill>
                  <a:srgbClr val="000000"/>
                </a:solidFill>
                <a:effectLst/>
              </a:rPr>
              <a:t>“What green chemistry and engineering related metrics does your company use? Select all that apply.”</a:t>
            </a:r>
            <a:r>
              <a:rPr lang="en-US" b="0" i="0" dirty="0">
                <a:solidFill>
                  <a:srgbClr val="000000"/>
                </a:solidFill>
                <a:effectLst/>
              </a:rPr>
              <a:t> 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r>
              <a:rPr lang="en-US" b="0" i="0" dirty="0">
                <a:solidFill>
                  <a:srgbClr val="000000"/>
                </a:solidFill>
                <a:effectLst/>
              </a:rPr>
              <a:t>Percentage of respondents indicating one or more metrics surveyed in use computed as the ratio of [total responses – (not sure + none)]/(total responses). PMI = process mass intensity = (mass of raw materials)/(mass of final product).E-factor = (mass of waste)/mass of final product).LCA = life cycle assessment.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66484" y="6365985"/>
            <a:ext cx="9550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Implementing Green Chemistry in Chemical Manufacturing: A Survey Report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Robert J. Giraud, Paul A. Williams, Amit Sehgal,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Ettigounder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Ponnusamy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, Alan K. Phillips, and Julie B. Manley,  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ACS Sustainable Chemistry &amp; Engineering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b="1" dirty="0">
                <a:solidFill>
                  <a:schemeClr val="bg1">
                    <a:lumMod val="50000"/>
                  </a:schemeClr>
                </a:solidFill>
              </a:rPr>
              <a:t>2014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 (10), 2237-2242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47703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1564" y="136772"/>
            <a:ext cx="9097126" cy="999697"/>
          </a:xfr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en-US" sz="3600" b="1" i="0" dirty="0">
                <a:solidFill>
                  <a:srgbClr val="000000"/>
                </a:solidFill>
                <a:effectLst/>
              </a:rPr>
              <a:t>Green Chemistry Metrics in Chemical </a:t>
            </a:r>
            <a:r>
              <a:rPr lang="en-US" sz="3600" b="1" dirty="0">
                <a:solidFill>
                  <a:srgbClr val="000000"/>
                </a:solidFill>
              </a:rPr>
              <a:t>M</a:t>
            </a:r>
            <a:r>
              <a:rPr lang="en-US" sz="3600" b="1" i="0" dirty="0">
                <a:solidFill>
                  <a:srgbClr val="000000"/>
                </a:solidFill>
                <a:effectLst/>
              </a:rPr>
              <a:t>anufacturing - Discussion</a:t>
            </a:r>
            <a:endParaRPr lang="en-US" sz="3600" b="1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4D758-4FA2-4438-A3D7-692BC2CB23E5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867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75BDFD8-4B64-4B29-8048-99B1D368F0CA}"/>
              </a:ext>
            </a:extLst>
          </p:cNvPr>
          <p:cNvSpPr txBox="1"/>
          <p:nvPr/>
        </p:nvSpPr>
        <p:spPr>
          <a:xfrm>
            <a:off x="1133664" y="1370005"/>
            <a:ext cx="7271991" cy="41549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Conventional chemistry metrics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>
                <a:solidFill>
                  <a:prstClr val="black"/>
                </a:solidFill>
              </a:rPr>
              <a:t>Yield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Selectivity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Conversion</a:t>
            </a:r>
          </a:p>
          <a:p>
            <a:pPr marL="971550" lvl="1" indent="-514350" defTabSz="457200">
              <a:buFont typeface="Arial" charset="0"/>
              <a:buChar char="•"/>
            </a:pPr>
            <a:endParaRPr lang="en-US" dirty="0"/>
          </a:p>
          <a:p>
            <a:pPr marL="514350" indent="-514350" defTabSz="457200">
              <a:buFont typeface="+mj-lt"/>
              <a:buAutoNum type="arabicPeriod"/>
              <a:defRPr/>
            </a:pPr>
            <a:r>
              <a:rPr lang="en-US" sz="2800" dirty="0">
                <a:solidFill>
                  <a:prstClr val="black"/>
                </a:solidFill>
              </a:rPr>
              <a:t>Why do we need metrics in green chemistry?</a:t>
            </a:r>
          </a:p>
          <a:p>
            <a:pPr marL="514350" indent="-514350" defTabSz="457200">
              <a:buFont typeface="+mj-lt"/>
              <a:buAutoNum type="arabicPeriod"/>
              <a:defRPr/>
            </a:pPr>
            <a:endParaRPr lang="en-US" dirty="0">
              <a:solidFill>
                <a:prstClr val="black"/>
              </a:solidFill>
            </a:endParaRPr>
          </a:p>
          <a:p>
            <a:pPr marL="514350" marR="0" lvl="0" indent="-5143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Metrics in Green Chemistry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Atom Economy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Environmental (E) Factor</a:t>
            </a:r>
          </a:p>
          <a:p>
            <a:pPr marL="1188720" lvl="1" indent="-365760" defTabSz="457200">
              <a:buFont typeface="Arial" charset="0"/>
              <a:buChar char="•"/>
            </a:pPr>
            <a:r>
              <a:rPr lang="en-US" sz="2400" dirty="0"/>
              <a:t>Process Mass Intensity (PMI)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374DC12-982D-428A-94EF-5FE58037DD06}"/>
              </a:ext>
            </a:extLst>
          </p:cNvPr>
          <p:cNvSpPr txBox="1"/>
          <p:nvPr/>
        </p:nvSpPr>
        <p:spPr>
          <a:xfrm>
            <a:off x="4359097" y="156411"/>
            <a:ext cx="34738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/>
              <a:t>Topics Covered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B7DC1CD-A156-4780-9510-877CC3A3711F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19008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53345" y="2701636"/>
            <a:ext cx="3782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/>
              <a:t>QUESTIONS?</a:t>
            </a:r>
            <a:endParaRPr lang="en-US" sz="4800" dirty="0"/>
          </a:p>
        </p:txBody>
      </p:sp>
      <p:sp>
        <p:nvSpPr>
          <p:cNvPr id="3" name="TextBox 2"/>
          <p:cNvSpPr txBox="1"/>
          <p:nvPr/>
        </p:nvSpPr>
        <p:spPr>
          <a:xfrm>
            <a:off x="990599" y="110836"/>
            <a:ext cx="8340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Sponsored by Yale-UNIDO Initiative</a:t>
            </a:r>
          </a:p>
        </p:txBody>
      </p:sp>
      <p:sp>
        <p:nvSpPr>
          <p:cNvPr id="4" name="Rectangle 3"/>
          <p:cNvSpPr/>
          <p:nvPr/>
        </p:nvSpPr>
        <p:spPr>
          <a:xfrm>
            <a:off x="2036618" y="4954158"/>
            <a:ext cx="466205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r>
              <a:rPr lang="en-US" dirty="0">
                <a:solidFill>
                  <a:srgbClr val="2F2A2B"/>
                </a:solidFill>
                <a:latin typeface="Times New Roman" charset="0"/>
              </a:rPr>
              <a:t>CENTER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for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CHEMISTRY</a:t>
            </a:r>
          </a:p>
          <a:p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and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GREEN ENGINEERING </a:t>
            </a:r>
            <a:r>
              <a:rPr lang="en-US" i="1" dirty="0">
                <a:solidFill>
                  <a:srgbClr val="2F2A2B"/>
                </a:solidFill>
                <a:latin typeface="Times New Roman" charset="0"/>
              </a:rPr>
              <a:t>at </a:t>
            </a:r>
            <a:r>
              <a:rPr lang="en-US" dirty="0">
                <a:solidFill>
                  <a:srgbClr val="2F2A2B"/>
                </a:solidFill>
                <a:latin typeface="Times New Roman" charset="0"/>
              </a:rPr>
              <a:t>YALE</a:t>
            </a:r>
            <a:endParaRPr lang="en-US" dirty="0">
              <a:solidFill>
                <a:srgbClr val="2F2A2B"/>
              </a:solidFill>
              <a:effectLst/>
              <a:latin typeface="Times New Roman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br>
              <a:rPr lang="en-US" dirty="0">
                <a:latin typeface="Times New Roman" charset="0"/>
              </a:rPr>
            </a:br>
            <a:endParaRPr lang="en-US" dirty="0">
              <a:latin typeface="Times New Roman" charset="0"/>
            </a:endParaRPr>
          </a:p>
          <a:p>
            <a:br>
              <a:rPr lang="en-US" dirty="0">
                <a:latin typeface="Times New Roman" charset="0"/>
              </a:rPr>
            </a:br>
            <a:endParaRPr lang="en-US" dirty="0">
              <a:effectLst/>
              <a:latin typeface="Times New Roman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3314" y="5212194"/>
            <a:ext cx="1020198" cy="14962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5636" y="5831321"/>
            <a:ext cx="3810000" cy="990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5636" y="4446658"/>
            <a:ext cx="40640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567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7" name="Rectangle 9">
            <a:extLst>
              <a:ext uri="{FF2B5EF4-FFF2-40B4-BE49-F238E27FC236}">
                <a16:creationId xmlns:a16="http://schemas.microsoft.com/office/drawing/2014/main" id="{264A02F0-B3E9-4E9C-8D93-E35493A0581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799" y="1357319"/>
            <a:ext cx="8901113" cy="518635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62500" lnSpcReduction="20000"/>
          </a:bodyPr>
          <a:lstStyle/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CONVENTIONAL SYNTHETIC CHEMISTRY PROCESS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dirty="0">
              <a:cs typeface="Arial" panose="020B0604020202020204" pitchFamily="34" charset="0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79%	     37%	                94%	         88%	   	Overall Yield = 25%</a:t>
            </a:r>
            <a:endParaRPr lang="en-US" altLang="en-US" sz="2900" b="1" u="sng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u="sng" dirty="0"/>
          </a:p>
          <a:p>
            <a:pPr eaLnBrk="1" hangingPunct="1">
              <a:lnSpc>
                <a:spcPct val="80000"/>
              </a:lnSpc>
            </a:pPr>
            <a:r>
              <a:rPr lang="en-US" altLang="en-US" sz="3800" b="1" u="sng" dirty="0">
                <a:cs typeface="Arial" panose="020B0604020202020204" pitchFamily="34" charset="0"/>
              </a:rPr>
              <a:t>GREEN CHEMISTRY BASED PROCESS BY NEWREKA</a:t>
            </a:r>
            <a:endParaRPr lang="en-US" altLang="en-US" sz="3800" b="1" dirty="0">
              <a:cs typeface="Arial" panose="020B0604020202020204" pitchFamily="34" charset="0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800" b="1" i="1" dirty="0"/>
          </a:p>
          <a:p>
            <a:pPr algn="l" eaLnBrk="1" hangingPunct="1">
              <a:lnSpc>
                <a:spcPct val="80000"/>
              </a:lnSpc>
            </a:pPr>
            <a:r>
              <a:rPr lang="en-US" altLang="en-US" sz="2900" b="1" dirty="0">
                <a:cs typeface="Arial" panose="020B0604020202020204" pitchFamily="34" charset="0"/>
              </a:rPr>
              <a:t>Yield         94%	        98%	                  98%	              96%            Overall Yield = 86%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/>
              <a:t>                     		</a:t>
            </a:r>
          </a:p>
          <a:p>
            <a:pPr algn="l" eaLnBrk="1" hangingPunct="1">
              <a:lnSpc>
                <a:spcPct val="80000"/>
              </a:lnSpc>
            </a:pPr>
            <a:r>
              <a:rPr lang="en-US" altLang="en-US" sz="1400" b="1" i="1" dirty="0">
                <a:cs typeface="Arial" panose="020B0604020202020204" pitchFamily="34" charset="0"/>
              </a:rPr>
              <a:t>		</a:t>
            </a:r>
            <a:r>
              <a:rPr lang="en-US" altLang="en-US" sz="3500" b="1" dirty="0">
                <a:cs typeface="Arial" panose="020B0604020202020204" pitchFamily="34" charset="0"/>
              </a:rPr>
              <a:t>250% Improvement in Yield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/>
          </a:p>
          <a:p>
            <a:pPr algn="l" eaLnBrk="1" hangingPunct="1">
              <a:lnSpc>
                <a:spcPct val="80000"/>
              </a:lnSpc>
            </a:pPr>
            <a:endParaRPr lang="en-US" altLang="en-US" sz="1400" b="1" dirty="0">
              <a:latin typeface="Comic Sans MS" panose="030F0702030302020204" pitchFamily="66" charset="0"/>
            </a:endParaRPr>
          </a:p>
          <a:p>
            <a:pPr algn="l"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en-US" sz="900" b="1" dirty="0">
              <a:latin typeface="Comic Sans MS" panose="030F0702030302020204" pitchFamily="66" charset="0"/>
            </a:endParaRP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E2BE3D89-28A2-45C0-9DEF-399D1777087F}"/>
              </a:ext>
            </a:extLst>
          </p:cNvPr>
          <p:cNvGrpSpPr>
            <a:grpSpLocks/>
          </p:cNvGrpSpPr>
          <p:nvPr/>
        </p:nvGrpSpPr>
        <p:grpSpPr bwMode="auto">
          <a:xfrm>
            <a:off x="1871664" y="2076464"/>
            <a:ext cx="8534400" cy="933450"/>
            <a:chOff x="304800" y="2133600"/>
            <a:chExt cx="8534400" cy="933450"/>
          </a:xfrm>
        </p:grpSpPr>
        <p:grpSp>
          <p:nvGrpSpPr>
            <p:cNvPr id="18460" name="Group 65">
              <a:extLst>
                <a:ext uri="{FF2B5EF4-FFF2-40B4-BE49-F238E27FC236}">
                  <a16:creationId xmlns:a16="http://schemas.microsoft.com/office/drawing/2014/main" id="{22925AFB-2F52-4D6D-9A3F-471B3F9E77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18466" name="Group 77">
                <a:extLst>
                  <a:ext uri="{FF2B5EF4-FFF2-40B4-BE49-F238E27FC236}">
                    <a16:creationId xmlns:a16="http://schemas.microsoft.com/office/drawing/2014/main" id="{641E3FD0-4191-4E52-8DA3-3E298D282B2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20396" y="2133600"/>
                <a:ext cx="1627804" cy="885825"/>
                <a:chOff x="6285" y="1605"/>
                <a:chExt cx="2175" cy="1395"/>
              </a:xfrm>
            </p:grpSpPr>
            <p:sp>
              <p:nvSpPr>
                <p:cNvPr id="18479" name="Rectangle 78">
                  <a:extLst>
                    <a:ext uri="{FF2B5EF4-FFF2-40B4-BE49-F238E27FC236}">
                      <a16:creationId xmlns:a16="http://schemas.microsoft.com/office/drawing/2014/main" id="{898C7626-C198-4ED6-95C7-B655E0B4C09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694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III</a:t>
                  </a:r>
                </a:p>
                <a:p>
                  <a:pPr algn="ctr" eaLnBrk="1" hangingPunct="1"/>
                  <a:r>
                    <a:rPr lang="en-US" altLang="en-US" sz="1200" b="1"/>
                    <a:t>Chlorination</a:t>
                  </a:r>
                  <a:endParaRPr lang="en-US" altLang="en-US"/>
                </a:p>
              </p:txBody>
            </p:sp>
            <p:cxnSp>
              <p:nvCxnSpPr>
                <p:cNvPr id="18480" name="AutoShape 79">
                  <a:extLst>
                    <a:ext uri="{FF2B5EF4-FFF2-40B4-BE49-F238E27FC236}">
                      <a16:creationId xmlns:a16="http://schemas.microsoft.com/office/drawing/2014/main" id="{DB8804A7-E41E-46C6-841C-C8A16638ACE7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285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7" name="Group 80">
                <a:extLst>
                  <a:ext uri="{FF2B5EF4-FFF2-40B4-BE49-F238E27FC236}">
                    <a16:creationId xmlns:a16="http://schemas.microsoft.com/office/drawing/2014/main" id="{581FB4D2-D5E6-48F9-ACC2-1B5D66823E9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18477" name="Rectangle 81">
                  <a:extLst>
                    <a:ext uri="{FF2B5EF4-FFF2-40B4-BE49-F238E27FC236}">
                      <a16:creationId xmlns:a16="http://schemas.microsoft.com/office/drawing/2014/main" id="{8FD7C17A-361E-4630-977D-225CCEF8FFF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IV</a:t>
                  </a:r>
                </a:p>
                <a:p>
                  <a:pPr algn="ctr" eaLnBrk="1" hangingPunct="1"/>
                  <a:r>
                    <a:rPr lang="en-US" altLang="en-US" sz="1200" b="1"/>
                    <a:t>Reduction</a:t>
                  </a:r>
                  <a:endParaRPr lang="en-US" altLang="en-US"/>
                </a:p>
              </p:txBody>
            </p:sp>
            <p:cxnSp>
              <p:nvCxnSpPr>
                <p:cNvPr id="18478" name="AutoShape 82">
                  <a:extLst>
                    <a:ext uri="{FF2B5EF4-FFF2-40B4-BE49-F238E27FC236}">
                      <a16:creationId xmlns:a16="http://schemas.microsoft.com/office/drawing/2014/main" id="{B48F789B-AB7A-43A3-9D14-A2598439BBD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8" name="Group 83">
                <a:extLst>
                  <a:ext uri="{FF2B5EF4-FFF2-40B4-BE49-F238E27FC236}">
                    <a16:creationId xmlns:a16="http://schemas.microsoft.com/office/drawing/2014/main" id="{C83D11D8-F844-487B-A792-6447C01FBFB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18475" name="Rectangle 84">
                  <a:extLst>
                    <a:ext uri="{FF2B5EF4-FFF2-40B4-BE49-F238E27FC236}">
                      <a16:creationId xmlns:a16="http://schemas.microsoft.com/office/drawing/2014/main" id="{EAF5711F-2A15-4A84-9AA7-E5C2BF26C97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76" name="AutoShape 85">
                  <a:extLst>
                    <a:ext uri="{FF2B5EF4-FFF2-40B4-BE49-F238E27FC236}">
                      <a16:creationId xmlns:a16="http://schemas.microsoft.com/office/drawing/2014/main" id="{FFB8E056-88FB-4429-A727-244264239C1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69" name="Group 89">
                <a:extLst>
                  <a:ext uri="{FF2B5EF4-FFF2-40B4-BE49-F238E27FC236}">
                    <a16:creationId xmlns:a16="http://schemas.microsoft.com/office/drawing/2014/main" id="{54B3C8F0-52B1-459B-809C-93BE621DE6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7" y="2133600"/>
                <a:ext cx="1254920" cy="885825"/>
                <a:chOff x="3933" y="3587"/>
                <a:chExt cx="2031" cy="1395"/>
              </a:xfrm>
            </p:grpSpPr>
            <p:sp>
              <p:nvSpPr>
                <p:cNvPr id="18473" name="Rectangle 90">
                  <a:extLst>
                    <a:ext uri="{FF2B5EF4-FFF2-40B4-BE49-F238E27FC236}">
                      <a16:creationId xmlns:a16="http://schemas.microsoft.com/office/drawing/2014/main" id="{A8144014-71E7-49C8-BDEC-D482DA61615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36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II</a:t>
                  </a:r>
                </a:p>
                <a:p>
                  <a:pPr algn="ctr" eaLnBrk="1" hangingPunct="1"/>
                  <a:r>
                    <a:rPr lang="en-US" altLang="en-US" sz="1200" b="1"/>
                    <a:t>Nitration</a:t>
                  </a:r>
                  <a:endParaRPr lang="en-US" altLang="en-US"/>
                </a:p>
              </p:txBody>
            </p:sp>
            <p:cxnSp>
              <p:nvCxnSpPr>
                <p:cNvPr id="18474" name="AutoShape 91">
                  <a:extLst>
                    <a:ext uri="{FF2B5EF4-FFF2-40B4-BE49-F238E27FC236}">
                      <a16:creationId xmlns:a16="http://schemas.microsoft.com/office/drawing/2014/main" id="{8EEE8DC8-61C4-4B1B-8508-C09A87941791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70" name="Group 92">
                <a:extLst>
                  <a:ext uri="{FF2B5EF4-FFF2-40B4-BE49-F238E27FC236}">
                    <a16:creationId xmlns:a16="http://schemas.microsoft.com/office/drawing/2014/main" id="{7C204BE9-5DFE-4284-BFCE-69C0D48B3A7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18471" name="Rectangle 93">
                  <a:extLst>
                    <a:ext uri="{FF2B5EF4-FFF2-40B4-BE49-F238E27FC236}">
                      <a16:creationId xmlns:a16="http://schemas.microsoft.com/office/drawing/2014/main" id="{A096A5D5-5CB6-41E7-8FC5-CA6B4F2367D6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eaLnBrk="1" hangingPunct="1"/>
                  <a:r>
                    <a:rPr lang="en-US" altLang="en-US" sz="1200" b="1"/>
                    <a:t>Stage I</a:t>
                  </a:r>
                </a:p>
                <a:p>
                  <a:pPr eaLnBrk="1" hangingPunct="1"/>
                  <a:r>
                    <a:rPr lang="en-US" altLang="en-US" sz="1200" b="1"/>
                    <a:t>Diazo. &amp; Hydrolysis</a:t>
                  </a:r>
                  <a:endParaRPr lang="en-US" altLang="en-US"/>
                </a:p>
              </p:txBody>
            </p:sp>
            <p:cxnSp>
              <p:nvCxnSpPr>
                <p:cNvPr id="18472" name="AutoShape 94">
                  <a:extLst>
                    <a:ext uri="{FF2B5EF4-FFF2-40B4-BE49-F238E27FC236}">
                      <a16:creationId xmlns:a16="http://schemas.microsoft.com/office/drawing/2014/main" id="{AAB46CDF-82BC-4C29-AADD-E0AC1BF6445D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grpSp>
          <p:nvGrpSpPr>
            <p:cNvPr id="18461" name="Group 66">
              <a:extLst>
                <a:ext uri="{FF2B5EF4-FFF2-40B4-BE49-F238E27FC236}">
                  <a16:creationId xmlns:a16="http://schemas.microsoft.com/office/drawing/2014/main" id="{D54D0BF7-DDE0-45AE-95EE-1BE7E993C5A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315200" y="2133600"/>
              <a:ext cx="1524000" cy="885825"/>
              <a:chOff x="7315200" y="2133600"/>
              <a:chExt cx="1524000" cy="885825"/>
            </a:xfrm>
          </p:grpSpPr>
          <p:grpSp>
            <p:nvGrpSpPr>
              <p:cNvPr id="18462" name="Group 86">
                <a:extLst>
                  <a:ext uri="{FF2B5EF4-FFF2-40B4-BE49-F238E27FC236}">
                    <a16:creationId xmlns:a16="http://schemas.microsoft.com/office/drawing/2014/main" id="{EF587321-099F-48F5-983A-AAB85EBD33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7315200" y="2133600"/>
                <a:ext cx="1142998" cy="885825"/>
                <a:chOff x="10674" y="1605"/>
                <a:chExt cx="2166" cy="1395"/>
              </a:xfrm>
            </p:grpSpPr>
            <p:sp>
              <p:nvSpPr>
                <p:cNvPr id="18464" name="Rectangle 87">
                  <a:extLst>
                    <a:ext uri="{FF2B5EF4-FFF2-40B4-BE49-F238E27FC236}">
                      <a16:creationId xmlns:a16="http://schemas.microsoft.com/office/drawing/2014/main" id="{FA60D3B3-5339-490E-AD40-E19F98E2253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329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VI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65" name="AutoShape 88">
                  <a:extLst>
                    <a:ext uri="{FF2B5EF4-FFF2-40B4-BE49-F238E27FC236}">
                      <a16:creationId xmlns:a16="http://schemas.microsoft.com/office/drawing/2014/main" id="{10285A21-1F68-4D44-9D90-B503EBDB20C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674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cxnSp>
            <p:nvCxnSpPr>
              <p:cNvPr id="18463" name="AutoShape 95">
                <a:extLst>
                  <a:ext uri="{FF2B5EF4-FFF2-40B4-BE49-F238E27FC236}">
                    <a16:creationId xmlns:a16="http://schemas.microsoft.com/office/drawing/2014/main" id="{982669D6-30D1-4BCE-955F-D369A5DF0C5D}"/>
                  </a:ext>
                </a:extLst>
              </p:cNvPr>
              <p:cNvCxnSpPr>
                <a:cxnSpLocks noChangeShapeType="1"/>
              </p:cNvCxnSpPr>
              <p:nvPr/>
            </p:nvCxnSpPr>
            <p:spPr bwMode="auto">
              <a:xfrm>
                <a:off x="8485153" y="2580640"/>
                <a:ext cx="354047" cy="0"/>
              </a:xfrm>
              <a:prstGeom prst="straightConnector1">
                <a:avLst/>
              </a:prstGeom>
              <a:noFill/>
              <a:ln w="25400">
                <a:solidFill>
                  <a:srgbClr val="00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</p:grpSp>
      </p:grpSp>
      <p:grpSp>
        <p:nvGrpSpPr>
          <p:cNvPr id="11" name="Group 72">
            <a:extLst>
              <a:ext uri="{FF2B5EF4-FFF2-40B4-BE49-F238E27FC236}">
                <a16:creationId xmlns:a16="http://schemas.microsoft.com/office/drawing/2014/main" id="{E191697F-B105-48A1-A5D9-9B12E4668720}"/>
              </a:ext>
            </a:extLst>
          </p:cNvPr>
          <p:cNvGrpSpPr>
            <a:grpSpLocks/>
          </p:cNvGrpSpPr>
          <p:nvPr/>
        </p:nvGrpSpPr>
        <p:grpSpPr bwMode="auto">
          <a:xfrm>
            <a:off x="2085985" y="4333888"/>
            <a:ext cx="8507413" cy="915988"/>
            <a:chOff x="304800" y="4648200"/>
            <a:chExt cx="8507447" cy="915987"/>
          </a:xfrm>
        </p:grpSpPr>
        <p:grpSp>
          <p:nvGrpSpPr>
            <p:cNvPr id="18439" name="Group 71">
              <a:extLst>
                <a:ext uri="{FF2B5EF4-FFF2-40B4-BE49-F238E27FC236}">
                  <a16:creationId xmlns:a16="http://schemas.microsoft.com/office/drawing/2014/main" id="{87618897-0CAF-4DC1-B40A-B5369A1072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8873" y="4663435"/>
              <a:ext cx="2519327" cy="900752"/>
              <a:chOff x="2128873" y="4663435"/>
              <a:chExt cx="2519327" cy="900752"/>
            </a:xfrm>
          </p:grpSpPr>
          <p:sp>
            <p:nvSpPr>
              <p:cNvPr id="18458" name="Rectangle 107">
                <a:extLst>
                  <a:ext uri="{FF2B5EF4-FFF2-40B4-BE49-F238E27FC236}">
                    <a16:creationId xmlns:a16="http://schemas.microsoft.com/office/drawing/2014/main" id="{04684E22-0DE7-41F5-95B3-2A4752712EF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28873" y="4663435"/>
                <a:ext cx="919127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64592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algn="ctr" eaLnBrk="1" hangingPunct="1"/>
                <a:endParaRPr lang="en-US" altLang="en-US" sz="1200"/>
              </a:p>
              <a:p>
                <a:pPr algn="ctr" eaLnBrk="1" hangingPunct="1"/>
                <a:r>
                  <a:rPr lang="en-US" altLang="en-US" sz="1200" b="1"/>
                  <a:t>Stage II</a:t>
                </a:r>
              </a:p>
              <a:p>
                <a:pPr algn="ctr" eaLnBrk="1" hangingPunct="1"/>
                <a:r>
                  <a:rPr lang="en-US" altLang="en-US" sz="1200" b="1"/>
                  <a:t>Nitration</a:t>
                </a:r>
                <a:endParaRPr lang="en-US" altLang="en-US"/>
              </a:p>
            </p:txBody>
          </p:sp>
          <p:sp>
            <p:nvSpPr>
              <p:cNvPr id="18459" name="Rectangle 110">
                <a:extLst>
                  <a:ext uri="{FF2B5EF4-FFF2-40B4-BE49-F238E27FC236}">
                    <a16:creationId xmlns:a16="http://schemas.microsoft.com/office/drawing/2014/main" id="{5FCD8149-14C0-4FA8-8A3F-04FA72056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0647" y="4678669"/>
                <a:ext cx="1217553" cy="885518"/>
              </a:xfrm>
              <a:prstGeom prst="rect">
                <a:avLst/>
              </a:prstGeom>
              <a:solidFill>
                <a:srgbClr val="00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182880"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defRPr>
                </a:lvl9pPr>
              </a:lstStyle>
              <a:p>
                <a:pPr eaLnBrk="1" hangingPunct="1"/>
                <a:endParaRPr lang="en-US" altLang="en-US" sz="1200"/>
              </a:p>
              <a:p>
                <a:pPr eaLnBrk="1" hangingPunct="1"/>
                <a:r>
                  <a:rPr lang="en-US" altLang="en-US" sz="1200" b="1"/>
                  <a:t>Stage III</a:t>
                </a:r>
              </a:p>
              <a:p>
                <a:pPr eaLnBrk="1" hangingPunct="1"/>
                <a:r>
                  <a:rPr lang="en-US" altLang="en-US" sz="1200" b="1"/>
                  <a:t>Chlorination</a:t>
                </a:r>
                <a:endParaRPr lang="en-US" altLang="en-US"/>
              </a:p>
            </p:txBody>
          </p:sp>
        </p:grpSp>
        <p:grpSp>
          <p:nvGrpSpPr>
            <p:cNvPr id="18440" name="Group 70">
              <a:extLst>
                <a:ext uri="{FF2B5EF4-FFF2-40B4-BE49-F238E27FC236}">
                  <a16:creationId xmlns:a16="http://schemas.microsoft.com/office/drawing/2014/main" id="{65692637-7114-447E-AAF8-078E9F9BAB3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4648200"/>
              <a:ext cx="8507447" cy="912814"/>
              <a:chOff x="304800" y="4648200"/>
              <a:chExt cx="8507447" cy="912814"/>
            </a:xfrm>
          </p:grpSpPr>
          <p:grpSp>
            <p:nvGrpSpPr>
              <p:cNvPr id="18441" name="Group 69">
                <a:extLst>
                  <a:ext uri="{FF2B5EF4-FFF2-40B4-BE49-F238E27FC236}">
                    <a16:creationId xmlns:a16="http://schemas.microsoft.com/office/drawing/2014/main" id="{D511F65D-22A0-4084-A4D1-26DFA6166DF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4648200"/>
                <a:ext cx="5791200" cy="912814"/>
                <a:chOff x="304800" y="4648200"/>
                <a:chExt cx="5791200" cy="912814"/>
              </a:xfrm>
            </p:grpSpPr>
            <p:grpSp>
              <p:nvGrpSpPr>
                <p:cNvPr id="18452" name="Group 97">
                  <a:extLst>
                    <a:ext uri="{FF2B5EF4-FFF2-40B4-BE49-F238E27FC236}">
                      <a16:creationId xmlns:a16="http://schemas.microsoft.com/office/drawing/2014/main" id="{F7FEA535-4E9C-4C51-AEBE-F4C95C20EC28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4610768" y="4675496"/>
                  <a:ext cx="1485232" cy="885518"/>
                  <a:chOff x="8490" y="1605"/>
                  <a:chExt cx="2175" cy="1395"/>
                </a:xfrm>
              </p:grpSpPr>
              <p:sp>
                <p:nvSpPr>
                  <p:cNvPr id="18456" name="Rectangle 98">
                    <a:extLst>
                      <a:ext uri="{FF2B5EF4-FFF2-40B4-BE49-F238E27FC236}">
                        <a16:creationId xmlns:a16="http://schemas.microsoft.com/office/drawing/2014/main" id="{BAC9D3AE-7E83-4431-92D4-AB3A511AF18F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9154" y="1605"/>
                    <a:ext cx="1511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IV</a:t>
                    </a:r>
                  </a:p>
                  <a:p>
                    <a:pPr algn="ctr" eaLnBrk="1" hangingPunct="1"/>
                    <a:r>
                      <a:rPr lang="en-US" altLang="en-US" sz="1200" b="1"/>
                      <a:t>Reduction</a:t>
                    </a:r>
                    <a:endParaRPr lang="en-US" altLang="en-US"/>
                  </a:p>
                </p:txBody>
              </p:sp>
              <p:cxnSp>
                <p:nvCxnSpPr>
                  <p:cNvPr id="18457" name="AutoShape 99">
                    <a:extLst>
                      <a:ext uri="{FF2B5EF4-FFF2-40B4-BE49-F238E27FC236}">
                        <a16:creationId xmlns:a16="http://schemas.microsoft.com/office/drawing/2014/main" id="{3F3278C8-71AB-4095-97A7-32006B80A45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8490" y="235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grpSp>
              <p:nvGrpSpPr>
                <p:cNvPr id="18453" name="Group 103">
                  <a:extLst>
                    <a:ext uri="{FF2B5EF4-FFF2-40B4-BE49-F238E27FC236}">
                      <a16:creationId xmlns:a16="http://schemas.microsoft.com/office/drawing/2014/main" id="{842E255E-116F-4DD8-B063-91B09FF3E092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304800" y="4648200"/>
                  <a:ext cx="1446728" cy="885518"/>
                  <a:chOff x="1584" y="3662"/>
                  <a:chExt cx="2349" cy="1395"/>
                </a:xfrm>
              </p:grpSpPr>
              <p:sp>
                <p:nvSpPr>
                  <p:cNvPr id="18454" name="Rectangle 104">
                    <a:extLst>
                      <a:ext uri="{FF2B5EF4-FFF2-40B4-BE49-F238E27FC236}">
                        <a16:creationId xmlns:a16="http://schemas.microsoft.com/office/drawing/2014/main" id="{4979DB83-19BF-461B-B37B-11A586CD8E02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2248" y="3662"/>
                    <a:ext cx="1685" cy="1395"/>
                  </a:xfrm>
                  <a:prstGeom prst="rect">
                    <a:avLst/>
                  </a:prstGeom>
                  <a:solidFill>
                    <a:srgbClr val="00FF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 lIns="164592"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200" b="1" dirty="0"/>
                      <a:t>Stage I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Diazo &amp;</a:t>
                    </a:r>
                  </a:p>
                  <a:p>
                    <a:pPr eaLnBrk="1" hangingPunct="1"/>
                    <a:r>
                      <a:rPr lang="en-US" altLang="en-US" sz="1200" b="1" dirty="0"/>
                      <a:t>Hydrolysis</a:t>
                    </a:r>
                    <a:endParaRPr lang="en-US" altLang="en-US" dirty="0"/>
                  </a:p>
                </p:txBody>
              </p:sp>
              <p:cxnSp>
                <p:nvCxnSpPr>
                  <p:cNvPr id="18455" name="AutoShape 105">
                    <a:extLst>
                      <a:ext uri="{FF2B5EF4-FFF2-40B4-BE49-F238E27FC236}">
                        <a16:creationId xmlns:a16="http://schemas.microsoft.com/office/drawing/2014/main" id="{68CF4506-571C-4816-8107-3891B9061FD6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584" y="4412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</p:grpSp>
          <p:grpSp>
            <p:nvGrpSpPr>
              <p:cNvPr id="18442" name="Group 68">
                <a:extLst>
                  <a:ext uri="{FF2B5EF4-FFF2-40B4-BE49-F238E27FC236}">
                    <a16:creationId xmlns:a16="http://schemas.microsoft.com/office/drawing/2014/main" id="{E701CD22-61EF-4D32-ADA1-C06DA35EE2A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2715" y="4648200"/>
                <a:ext cx="7059532" cy="885825"/>
                <a:chOff x="1752715" y="4648200"/>
                <a:chExt cx="7059532" cy="885825"/>
              </a:xfrm>
            </p:grpSpPr>
            <p:grpSp>
              <p:nvGrpSpPr>
                <p:cNvPr id="18446" name="Group 86">
                  <a:extLst>
                    <a:ext uri="{FF2B5EF4-FFF2-40B4-BE49-F238E27FC236}">
                      <a16:creationId xmlns:a16="http://schemas.microsoft.com/office/drawing/2014/main" id="{42D2587A-61AF-4550-82E2-A7C9689FEBEF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1752715" y="4648200"/>
                  <a:ext cx="6705482" cy="885825"/>
                  <a:chOff x="133" y="1605"/>
                  <a:chExt cx="12707" cy="1395"/>
                </a:xfrm>
              </p:grpSpPr>
              <p:sp>
                <p:nvSpPr>
                  <p:cNvPr id="18448" name="Rectangle 87">
                    <a:extLst>
                      <a:ext uri="{FF2B5EF4-FFF2-40B4-BE49-F238E27FC236}">
                        <a16:creationId xmlns:a16="http://schemas.microsoft.com/office/drawing/2014/main" id="{76076E04-3681-4144-8549-4F519F72EEC4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auto">
                  <a:xfrm>
                    <a:off x="11329" y="1605"/>
                    <a:ext cx="1511" cy="1395"/>
                  </a:xfrm>
                  <a:prstGeom prst="rect">
                    <a:avLst/>
                  </a:pr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miter lim="800000"/>
                    <a:headEnd/>
                    <a:tailEnd/>
                  </a:ln>
                </p:spPr>
                <p:txBody>
                  <a:bodyPr/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defRPr>
                    </a:lvl9pPr>
                  </a:lstStyle>
                  <a:p>
                    <a:pPr algn="ctr" eaLnBrk="1" hangingPunct="1"/>
                    <a:endParaRPr lang="en-US" altLang="en-US" sz="1200"/>
                  </a:p>
                  <a:p>
                    <a:pPr algn="ctr" eaLnBrk="1" hangingPunct="1"/>
                    <a:r>
                      <a:rPr lang="en-US" altLang="en-US" sz="1200" b="1"/>
                      <a:t>Stage VI</a:t>
                    </a:r>
                  </a:p>
                  <a:p>
                    <a:pPr eaLnBrk="1" hangingPunct="1"/>
                    <a:endParaRPr lang="en-US" altLang="en-US"/>
                  </a:p>
                </p:txBody>
              </p:sp>
              <p:cxnSp>
                <p:nvCxnSpPr>
                  <p:cNvPr id="18449" name="AutoShape 88">
                    <a:extLst>
                      <a:ext uri="{FF2B5EF4-FFF2-40B4-BE49-F238E27FC236}">
                        <a16:creationId xmlns:a16="http://schemas.microsoft.com/office/drawing/2014/main" id="{B1C7902A-86D9-4883-8EFD-903A3BA0B52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0674" y="2310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0" name="AutoShape 88">
                    <a:extLst>
                      <a:ext uri="{FF2B5EF4-FFF2-40B4-BE49-F238E27FC236}">
                        <a16:creationId xmlns:a16="http://schemas.microsoft.com/office/drawing/2014/main" id="{620F7759-E529-49EF-9641-D56F2B614714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2588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  <p:cxnSp>
                <p:nvCxnSpPr>
                  <p:cNvPr id="18451" name="AutoShape 88">
                    <a:extLst>
                      <a:ext uri="{FF2B5EF4-FFF2-40B4-BE49-F238E27FC236}">
                        <a16:creationId xmlns:a16="http://schemas.microsoft.com/office/drawing/2014/main" id="{10619FFB-D39A-4C46-B3F1-226CE4EABFE1}"/>
                      </a:ext>
                    </a:extLst>
                  </p:cNvPr>
                  <p:cNvCxnSpPr>
                    <a:cxnSpLocks noChangeShapeType="1"/>
                  </p:cNvCxnSpPr>
                  <p:nvPr/>
                </p:nvCxnSpPr>
                <p:spPr bwMode="auto">
                  <a:xfrm>
                    <a:off x="133" y="2445"/>
                    <a:ext cx="664" cy="0"/>
                  </a:xfrm>
                  <a:prstGeom prst="straightConnector1">
                    <a:avLst/>
                  </a:prstGeom>
                  <a:noFill/>
                  <a:ln w="25400">
                    <a:solidFill>
                      <a:srgbClr val="000000"/>
                    </a:solidFill>
                    <a:round/>
                    <a:headEnd/>
                    <a:tailEnd type="triangl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</p:cxnSp>
            </p:grpSp>
            <p:cxnSp>
              <p:nvCxnSpPr>
                <p:cNvPr id="18447" name="AutoShape 95">
                  <a:extLst>
                    <a:ext uri="{FF2B5EF4-FFF2-40B4-BE49-F238E27FC236}">
                      <a16:creationId xmlns:a16="http://schemas.microsoft.com/office/drawing/2014/main" id="{8FF54EE7-DC4B-47C4-BCE1-038DD027DCE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58200" y="5105400"/>
                  <a:ext cx="354047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18443" name="Group 83">
                <a:extLst>
                  <a:ext uri="{FF2B5EF4-FFF2-40B4-BE49-F238E27FC236}">
                    <a16:creationId xmlns:a16="http://schemas.microsoft.com/office/drawing/2014/main" id="{74B9031E-F243-4B80-AE1B-DA261EE9D8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000" y="4648200"/>
                <a:ext cx="1219083" cy="885825"/>
                <a:chOff x="10867" y="1605"/>
                <a:chExt cx="1973" cy="1395"/>
              </a:xfrm>
            </p:grpSpPr>
            <p:sp>
              <p:nvSpPr>
                <p:cNvPr id="18444" name="Rectangle 84">
                  <a:extLst>
                    <a:ext uri="{FF2B5EF4-FFF2-40B4-BE49-F238E27FC236}">
                      <a16:creationId xmlns:a16="http://schemas.microsoft.com/office/drawing/2014/main" id="{5E05693C-6AEE-4D69-822E-6457CD6AA53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defRPr>
                  </a:lvl9pPr>
                </a:lstStyle>
                <a:p>
                  <a:pPr algn="ctr" eaLnBrk="1" hangingPunct="1"/>
                  <a:endParaRPr lang="en-US" altLang="en-US" sz="1200"/>
                </a:p>
                <a:p>
                  <a:pPr algn="ctr" eaLnBrk="1" hangingPunct="1"/>
                  <a:r>
                    <a:rPr lang="en-US" altLang="en-US" sz="1200" b="1"/>
                    <a:t>Stage V</a:t>
                  </a:r>
                </a:p>
                <a:p>
                  <a:pPr eaLnBrk="1" hangingPunct="1"/>
                  <a:endParaRPr lang="en-US" altLang="en-US"/>
                </a:p>
              </p:txBody>
            </p:sp>
            <p:cxnSp>
              <p:nvCxnSpPr>
                <p:cNvPr id="18445" name="AutoShape 85">
                  <a:extLst>
                    <a:ext uri="{FF2B5EF4-FFF2-40B4-BE49-F238E27FC236}">
                      <a16:creationId xmlns:a16="http://schemas.microsoft.com/office/drawing/2014/main" id="{73DE65F3-F034-4820-B66D-986314043490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</p:grp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5C6233E-9996-4F9C-BF82-A0B5408F3C3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Rectangle 3">
            <a:extLst>
              <a:ext uri="{FF2B5EF4-FFF2-40B4-BE49-F238E27FC236}">
                <a16:creationId xmlns:a16="http://schemas.microsoft.com/office/drawing/2014/main" id="{573212D2-EAE7-4A0C-BF9D-60D4F2E265F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(Nevirapine)</a:t>
            </a:r>
          </a:p>
        </p:txBody>
      </p:sp>
      <p:sp>
        <p:nvSpPr>
          <p:cNvPr id="51" name="Scale8">
            <a:extLst>
              <a:ext uri="{FF2B5EF4-FFF2-40B4-BE49-F238E27FC236}">
                <a16:creationId xmlns:a16="http://schemas.microsoft.com/office/drawing/2014/main" id="{7F300F4A-28ED-40AC-B804-A9E64C742A28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ECC60C7-83D0-47CA-B2E3-497B15318BA1}"/>
              </a:ext>
            </a:extLst>
          </p:cNvPr>
          <p:cNvSpPr txBox="1"/>
          <p:nvPr/>
        </p:nvSpPr>
        <p:spPr>
          <a:xfrm>
            <a:off x="9301154" y="6543672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225857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37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37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373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3737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3737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737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D48D359-4D5E-46C1-B908-5598D63F39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1" y="-184666"/>
            <a:ext cx="18473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IN" altLang="en-US" sz="1800">
              <a:ea typeface="ＭＳ Ｐゴシック" panose="020B0600070205080204" pitchFamily="34" charset="-128"/>
            </a:endParaRPr>
          </a:p>
        </p:txBody>
      </p:sp>
      <p:graphicFrame>
        <p:nvGraphicFramePr>
          <p:cNvPr id="26627" name="Object 1">
            <a:extLst>
              <a:ext uri="{FF2B5EF4-FFF2-40B4-BE49-F238E27FC236}">
                <a16:creationId xmlns:a16="http://schemas.microsoft.com/office/drawing/2014/main" id="{83A147C1-D650-4940-8356-09A3C1EA1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42386627"/>
              </p:ext>
            </p:extLst>
          </p:nvPr>
        </p:nvGraphicFramePr>
        <p:xfrm>
          <a:off x="1142997" y="1526079"/>
          <a:ext cx="7348537" cy="47461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7" name="Bitmap Image" r:id="rId4" imgW="5525271" imgH="3790476" progId="PBrush">
                  <p:embed/>
                </p:oleObj>
              </mc:Choice>
              <mc:Fallback>
                <p:oleObj name="Bitmap Image" r:id="rId4" imgW="5525271" imgH="3790476" progId="PBrush">
                  <p:embed/>
                  <p:pic>
                    <p:nvPicPr>
                      <p:cNvPr id="26627" name="Object 1">
                        <a:extLst>
                          <a:ext uri="{FF2B5EF4-FFF2-40B4-BE49-F238E27FC236}">
                            <a16:creationId xmlns:a16="http://schemas.microsoft.com/office/drawing/2014/main" id="{83A147C1-D650-4940-8356-09A3C1EA185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2997" y="1526079"/>
                        <a:ext cx="7348537" cy="4746134"/>
                      </a:xfrm>
                      <a:prstGeom prst="rect">
                        <a:avLst/>
                      </a:prstGeom>
                      <a:noFill/>
                      <a:ln w="12700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98A9907-893A-4594-ADA2-4E0464ADEC67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3">
            <a:extLst>
              <a:ext uri="{FF2B5EF4-FFF2-40B4-BE49-F238E27FC236}">
                <a16:creationId xmlns:a16="http://schemas.microsoft.com/office/drawing/2014/main" id="{183ABBAA-0232-4450-BEDD-5FB41903B788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(H-Acid)</a:t>
            </a:r>
          </a:p>
        </p:txBody>
      </p:sp>
      <p:sp>
        <p:nvSpPr>
          <p:cNvPr id="7" name="Scale8">
            <a:extLst>
              <a:ext uri="{FF2B5EF4-FFF2-40B4-BE49-F238E27FC236}">
                <a16:creationId xmlns:a16="http://schemas.microsoft.com/office/drawing/2014/main" id="{E2A7520F-A73C-4F27-AB78-F814132DD219}"/>
              </a:ext>
            </a:extLst>
          </p:cNvPr>
          <p:cNvSpPr>
            <a:spLocks noChangeAspect="1" noEditPoints="1"/>
          </p:cNvSpPr>
          <p:nvPr>
            <p:custDataLst>
              <p:tags r:id="rId2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B24380-AB5A-4848-9698-338BA41D6F5B}"/>
              </a:ext>
            </a:extLst>
          </p:cNvPr>
          <p:cNvSpPr txBox="1"/>
          <p:nvPr/>
        </p:nvSpPr>
        <p:spPr>
          <a:xfrm>
            <a:off x="7043709" y="6386504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F0DA8C-7D39-4EE9-9F97-B690E57101EE}"/>
              </a:ext>
            </a:extLst>
          </p:cNvPr>
          <p:cNvSpPr/>
          <p:nvPr/>
        </p:nvSpPr>
        <p:spPr>
          <a:xfrm>
            <a:off x="8672506" y="2395101"/>
            <a:ext cx="259556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b="1" dirty="0"/>
              <a:t>H-Acid: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One of the largest Dye-Stuff Intermediate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dirty="0"/>
              <a:t>Application: Acid, Reactive and Direct Dyes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9">
            <a:extLst>
              <a:ext uri="{FF2B5EF4-FFF2-40B4-BE49-F238E27FC236}">
                <a16:creationId xmlns:a16="http://schemas.microsoft.com/office/drawing/2014/main" id="{B91665EE-0802-4358-AB9D-13A8AF94E912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828800" y="1514479"/>
            <a:ext cx="8565186" cy="4757733"/>
          </a:xfrm>
          <a:ln w="12700">
            <a:solidFill>
              <a:srgbClr val="003300"/>
            </a:solidFill>
            <a:miter lim="800000"/>
            <a:headEnd/>
            <a:tailEnd/>
          </a:ln>
        </p:spPr>
        <p:txBody>
          <a:bodyPr>
            <a:normAutofit fontScale="70000" lnSpcReduction="20000"/>
          </a:bodyPr>
          <a:lstStyle/>
          <a:p>
            <a:pPr>
              <a:lnSpc>
                <a:spcPct val="125000"/>
              </a:lnSpc>
              <a:spcAft>
                <a:spcPts val="300"/>
              </a:spcAft>
            </a:pPr>
            <a:endParaRPr lang="en-US" altLang="en-US" sz="1000" b="1" i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3100" b="1" dirty="0">
                <a:solidFill>
                  <a:srgbClr val="0000FF"/>
                </a:solidFill>
                <a:ea typeface="ＭＳ Ｐゴシック" panose="020B0600070205080204" pitchFamily="34" charset="-128"/>
                <a:cs typeface="Arial" panose="020B0604020202020204" pitchFamily="34" charset="0"/>
              </a:rPr>
              <a:t>Reality of Yield in current process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125000"/>
              </a:lnSpc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1 kg of Naphthalene		        2.4 kgs of H-Acid (Theoretically)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2300" b="1" dirty="0">
              <a:ea typeface="ＭＳ Ｐゴシック" panose="020B0600070205080204" pitchFamily="34" charset="-128"/>
            </a:endParaRPr>
          </a:p>
          <a:p>
            <a:pPr algn="l">
              <a:lnSpc>
                <a:spcPct val="125000"/>
              </a:lnSpc>
              <a:spcAft>
                <a:spcPts val="300"/>
              </a:spcAft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1 kg of Naphthalene		       1.28 kgs of H-Acid (Current average yield of manufacturers)</a:t>
            </a:r>
          </a:p>
          <a:p>
            <a:pPr algn="l">
              <a:lnSpc>
                <a:spcPct val="125000"/>
              </a:lnSpc>
              <a:spcAft>
                <a:spcPts val="300"/>
              </a:spcAft>
            </a:pPr>
            <a:r>
              <a:rPr lang="en-US" altLang="en-US" sz="2300" b="1" dirty="0">
                <a:ea typeface="ＭＳ Ｐゴシック" panose="020B0600070205080204" pitchFamily="34" charset="-128"/>
              </a:rPr>
              <a:t>			        53% Yield</a:t>
            </a:r>
          </a:p>
          <a:p>
            <a:pPr algn="l"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80000"/>
              </a:lnSpc>
            </a:pPr>
            <a:endParaRPr lang="en-US" altLang="en-US" sz="1400" b="1" i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endParaRPr lang="en-US" altLang="en-US" sz="1000" b="1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Yield</a:t>
            </a:r>
            <a:r>
              <a:rPr lang="en-US" altLang="en-US" sz="2600" dirty="0">
                <a:ea typeface="ＭＳ Ｐゴシック" panose="020B0600070205080204" pitchFamily="34" charset="-128"/>
              </a:rPr>
              <a:t>      16%                    12%	 	2%	         7%	                   10%	     </a:t>
            </a:r>
            <a:r>
              <a:rPr lang="en-US" altLang="en-US" sz="2600" b="1" dirty="0">
                <a:ea typeface="ＭＳ Ｐゴシック" panose="020B0600070205080204" pitchFamily="34" charset="-128"/>
              </a:rPr>
              <a:t>47%</a:t>
            </a:r>
            <a:endParaRPr lang="en-US" altLang="en-US" sz="2600" b="1" u="sng" dirty="0">
              <a:ea typeface="ＭＳ Ｐゴシック" panose="020B0600070205080204" pitchFamily="34" charset="-128"/>
            </a:endParaRPr>
          </a:p>
          <a:p>
            <a:pPr algn="l" eaLnBrk="1" hangingPunct="1">
              <a:lnSpc>
                <a:spcPct val="80000"/>
              </a:lnSpc>
            </a:pPr>
            <a:r>
              <a:rPr lang="en-US" altLang="en-US" sz="2600" b="1" dirty="0">
                <a:ea typeface="ＭＳ Ｐゴシック" panose="020B0600070205080204" pitchFamily="34" charset="-128"/>
              </a:rPr>
              <a:t>Loss</a:t>
            </a:r>
            <a:r>
              <a:rPr lang="en-US" altLang="en-US" sz="1400" b="1" dirty="0">
                <a:ea typeface="ＭＳ Ｐゴシック" panose="020B0600070205080204" pitchFamily="34" charset="-128"/>
              </a:rPr>
              <a:t>											</a:t>
            </a:r>
          </a:p>
        </p:txBody>
      </p:sp>
      <p:grpSp>
        <p:nvGrpSpPr>
          <p:cNvPr id="2" name="Group 67">
            <a:extLst>
              <a:ext uri="{FF2B5EF4-FFF2-40B4-BE49-F238E27FC236}">
                <a16:creationId xmlns:a16="http://schemas.microsoft.com/office/drawing/2014/main" id="{6EB42213-E172-4D66-AD23-BE96E0FE0632}"/>
              </a:ext>
            </a:extLst>
          </p:cNvPr>
          <p:cNvGrpSpPr>
            <a:grpSpLocks/>
          </p:cNvGrpSpPr>
          <p:nvPr/>
        </p:nvGrpSpPr>
        <p:grpSpPr bwMode="auto">
          <a:xfrm>
            <a:off x="1828799" y="4024318"/>
            <a:ext cx="8272463" cy="933450"/>
            <a:chOff x="304800" y="2133600"/>
            <a:chExt cx="8153402" cy="933450"/>
          </a:xfrm>
        </p:grpSpPr>
        <p:grpSp>
          <p:nvGrpSpPr>
            <p:cNvPr id="22535" name="Group 65">
              <a:extLst>
                <a:ext uri="{FF2B5EF4-FFF2-40B4-BE49-F238E27FC236}">
                  <a16:creationId xmlns:a16="http://schemas.microsoft.com/office/drawing/2014/main" id="{A0911B2B-515D-406D-916B-854D043C3AE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800" y="2133600"/>
              <a:ext cx="7010400" cy="933450"/>
              <a:chOff x="304800" y="2133600"/>
              <a:chExt cx="7010400" cy="933450"/>
            </a:xfrm>
          </p:grpSpPr>
          <p:grpSp>
            <p:nvGrpSpPr>
              <p:cNvPr id="22537" name="Group 77">
                <a:extLst>
                  <a:ext uri="{FF2B5EF4-FFF2-40B4-BE49-F238E27FC236}">
                    <a16:creationId xmlns:a16="http://schemas.microsoft.com/office/drawing/2014/main" id="{5D4E97F1-FED7-4CFA-B2B7-7552370789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389369" y="2133600"/>
                <a:ext cx="1258836" cy="885825"/>
                <a:chOff x="6778" y="1605"/>
                <a:chExt cx="1682" cy="1395"/>
              </a:xfrm>
            </p:grpSpPr>
            <p:sp>
              <p:nvSpPr>
                <p:cNvPr id="22550" name="Rectangle 78">
                  <a:extLst>
                    <a:ext uri="{FF2B5EF4-FFF2-40B4-BE49-F238E27FC236}">
                      <a16:creationId xmlns:a16="http://schemas.microsoft.com/office/drawing/2014/main" id="{E6C76A3F-9018-446F-A9D2-991E00A418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7379" y="1605"/>
                  <a:ext cx="108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Reduction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51" name="AutoShape 79">
                  <a:extLst>
                    <a:ext uri="{FF2B5EF4-FFF2-40B4-BE49-F238E27FC236}">
                      <a16:creationId xmlns:a16="http://schemas.microsoft.com/office/drawing/2014/main" id="{9F096F2D-6290-4245-8C40-A52242B0DD49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6778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38" name="Group 80">
                <a:extLst>
                  <a:ext uri="{FF2B5EF4-FFF2-40B4-BE49-F238E27FC236}">
                    <a16:creationId xmlns:a16="http://schemas.microsoft.com/office/drawing/2014/main" id="{76A97139-330A-4139-9739-DEEC45BC947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647889" y="2133600"/>
                <a:ext cx="1448113" cy="885825"/>
                <a:chOff x="8426" y="1605"/>
                <a:chExt cx="2239" cy="1395"/>
              </a:xfrm>
            </p:grpSpPr>
            <p:sp>
              <p:nvSpPr>
                <p:cNvPr id="22548" name="Rectangle 81">
                  <a:extLst>
                    <a:ext uri="{FF2B5EF4-FFF2-40B4-BE49-F238E27FC236}">
                      <a16:creationId xmlns:a16="http://schemas.microsoft.com/office/drawing/2014/main" id="{9EA7321D-D9B9-43C6-B5DD-E769A899D0E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9154" y="1605"/>
                  <a:ext cx="151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Caustic Fusion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9" name="AutoShape 82">
                  <a:extLst>
                    <a:ext uri="{FF2B5EF4-FFF2-40B4-BE49-F238E27FC236}">
                      <a16:creationId xmlns:a16="http://schemas.microsoft.com/office/drawing/2014/main" id="{D05AD3CF-1DAE-4E43-89B8-204998937D3E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8426" y="2355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39" name="Group 83">
                <a:extLst>
                  <a:ext uri="{FF2B5EF4-FFF2-40B4-BE49-F238E27FC236}">
                    <a16:creationId xmlns:a16="http://schemas.microsoft.com/office/drawing/2014/main" id="{2C2178D7-3DAD-4D0F-9771-5DD28677B2F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6096117" y="2133600"/>
                <a:ext cx="1219083" cy="885825"/>
                <a:chOff x="10867" y="1605"/>
                <a:chExt cx="1973" cy="1395"/>
              </a:xfrm>
            </p:grpSpPr>
            <p:sp>
              <p:nvSpPr>
                <p:cNvPr id="22546" name="Rectangle 84">
                  <a:extLst>
                    <a:ext uri="{FF2B5EF4-FFF2-40B4-BE49-F238E27FC236}">
                      <a16:creationId xmlns:a16="http://schemas.microsoft.com/office/drawing/2014/main" id="{9445EDF0-D511-4F45-8813-40F5540450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1509" y="1605"/>
                  <a:ext cx="1331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V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Isolation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7" name="AutoShape 85">
                  <a:extLst>
                    <a:ext uri="{FF2B5EF4-FFF2-40B4-BE49-F238E27FC236}">
                      <a16:creationId xmlns:a16="http://schemas.microsoft.com/office/drawing/2014/main" id="{BEB5D354-73DE-4693-8DA9-DBEAAA12745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0867" y="2310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40" name="Group 89">
                <a:extLst>
                  <a:ext uri="{FF2B5EF4-FFF2-40B4-BE49-F238E27FC236}">
                    <a16:creationId xmlns:a16="http://schemas.microsoft.com/office/drawing/2014/main" id="{8523161E-7B9E-40F3-88E7-F7A98A7FE71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56209" y="2133600"/>
                <a:ext cx="1606497" cy="885825"/>
                <a:chOff x="3933" y="3587"/>
                <a:chExt cx="2600" cy="1395"/>
              </a:xfrm>
            </p:grpSpPr>
            <p:sp>
              <p:nvSpPr>
                <p:cNvPr id="22544" name="Rectangle 90">
                  <a:extLst>
                    <a:ext uri="{FF2B5EF4-FFF2-40B4-BE49-F238E27FC236}">
                      <a16:creationId xmlns:a16="http://schemas.microsoft.com/office/drawing/2014/main" id="{DEF1CB43-FB67-4563-ADCF-92395231B51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603" y="3587"/>
                  <a:ext cx="1930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endParaRPr lang="en-US" altLang="en-US" sz="1200">
                    <a:ea typeface="ＭＳ Ｐゴシック" panose="020B0600070205080204" pitchFamily="34" charset="-128"/>
                  </a:endParaRP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II &amp; III</a:t>
                  </a:r>
                </a:p>
                <a:p>
                  <a:pPr algn="ctr"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Nitration &amp; Neutralization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5" name="AutoShape 91">
                  <a:extLst>
                    <a:ext uri="{FF2B5EF4-FFF2-40B4-BE49-F238E27FC236}">
                      <a16:creationId xmlns:a16="http://schemas.microsoft.com/office/drawing/2014/main" id="{CEB492F1-C1E4-459D-B892-FC6E3645517F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3933" y="4337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grpSp>
            <p:nvGrpSpPr>
              <p:cNvPr id="22541" name="Group 92">
                <a:extLst>
                  <a:ext uri="{FF2B5EF4-FFF2-40B4-BE49-F238E27FC236}">
                    <a16:creationId xmlns:a16="http://schemas.microsoft.com/office/drawing/2014/main" id="{E7C3F270-807D-4760-81F2-F28D426DDFF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304800" y="2181225"/>
                <a:ext cx="1451407" cy="885825"/>
                <a:chOff x="1584" y="3662"/>
                <a:chExt cx="2349" cy="1395"/>
              </a:xfrm>
            </p:grpSpPr>
            <p:sp>
              <p:nvSpPr>
                <p:cNvPr id="22542" name="Rectangle 93">
                  <a:extLst>
                    <a:ext uri="{FF2B5EF4-FFF2-40B4-BE49-F238E27FC236}">
                      <a16:creationId xmlns:a16="http://schemas.microsoft.com/office/drawing/2014/main" id="{47B7E415-A42D-438F-AF87-D288267D2EB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248" y="3662"/>
                  <a:ext cx="1685" cy="1395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rgbClr val="000000"/>
                  </a:solidFill>
                  <a:miter lim="800000"/>
                  <a:headEnd/>
                  <a:tailEnd/>
                </a:ln>
              </p:spPr>
              <p:txBody>
                <a:bodyPr lIns="164592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Stage I</a:t>
                  </a:r>
                </a:p>
                <a:p>
                  <a:pPr eaLnBrk="1" hangingPunct="1">
                    <a:spcBef>
                      <a:spcPct val="0"/>
                    </a:spcBef>
                    <a:buFontTx/>
                    <a:buNone/>
                  </a:pPr>
                  <a:r>
                    <a:rPr lang="en-US" altLang="en-US" sz="1200" b="1">
                      <a:ea typeface="ＭＳ Ｐゴシック" panose="020B0600070205080204" pitchFamily="34" charset="-128"/>
                    </a:rPr>
                    <a:t>Sulphonation</a:t>
                  </a:r>
                  <a:endParaRPr lang="en-US" altLang="en-US" sz="1800">
                    <a:ea typeface="ＭＳ Ｐゴシック" panose="020B0600070205080204" pitchFamily="34" charset="-128"/>
                  </a:endParaRPr>
                </a:p>
              </p:txBody>
            </p:sp>
            <p:cxnSp>
              <p:nvCxnSpPr>
                <p:cNvPr id="22543" name="AutoShape 94">
                  <a:extLst>
                    <a:ext uri="{FF2B5EF4-FFF2-40B4-BE49-F238E27FC236}">
                      <a16:creationId xmlns:a16="http://schemas.microsoft.com/office/drawing/2014/main" id="{2DA7AE3E-EDD2-4253-A20A-F6CED53611AB}"/>
                    </a:ext>
                  </a:extLst>
                </p:cNvPr>
                <p:cNvCxnSpPr>
                  <a:cxnSpLocks noChangeShapeType="1"/>
                </p:cNvCxnSpPr>
                <p:nvPr/>
              </p:nvCxnSpPr>
              <p:spPr bwMode="auto">
                <a:xfrm>
                  <a:off x="1584" y="4412"/>
                  <a:ext cx="664" cy="0"/>
                </a:xfrm>
                <a:prstGeom prst="straightConnector1">
                  <a:avLst/>
                </a:prstGeom>
                <a:noFill/>
                <a:ln w="25400">
                  <a:solidFill>
                    <a:srgbClr val="000000"/>
                  </a:solidFill>
                  <a:round/>
                  <a:headEnd/>
                  <a:tailEnd type="triangle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</p:grpSp>
        <p:sp>
          <p:nvSpPr>
            <p:cNvPr id="22536" name="Rectangle 87">
              <a:extLst>
                <a:ext uri="{FF2B5EF4-FFF2-40B4-BE49-F238E27FC236}">
                  <a16:creationId xmlns:a16="http://schemas.microsoft.com/office/drawing/2014/main" id="{37A09F4A-376B-4364-8D16-E2F6E31A7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0847" y="2133600"/>
              <a:ext cx="797355" cy="885825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en-US" altLang="en-US" sz="1200">
                <a:ea typeface="ＭＳ Ｐゴシック" panose="020B0600070205080204" pitchFamily="34" charset="-128"/>
              </a:endParaRP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200" b="1">
                  <a:ea typeface="ＭＳ Ｐゴシック" panose="020B0600070205080204" pitchFamily="34" charset="-128"/>
                </a:rPr>
                <a:t>Overall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>
                <a:ea typeface="ＭＳ Ｐゴシック" panose="020B0600070205080204" pitchFamily="34" charset="-128"/>
              </a:endParaRPr>
            </a:p>
          </p:txBody>
        </p:sp>
      </p:grpSp>
      <p:sp>
        <p:nvSpPr>
          <p:cNvPr id="3" name="Right Arrow 2">
            <a:extLst>
              <a:ext uri="{FF2B5EF4-FFF2-40B4-BE49-F238E27FC236}">
                <a16:creationId xmlns:a16="http://schemas.microsoft.com/office/drawing/2014/main" id="{60F738C0-FB4B-4E5A-B127-B5293E99AC0D}"/>
              </a:ext>
            </a:extLst>
          </p:cNvPr>
          <p:cNvSpPr/>
          <p:nvPr/>
        </p:nvSpPr>
        <p:spPr>
          <a:xfrm>
            <a:off x="3751266" y="2409832"/>
            <a:ext cx="1030287" cy="152400"/>
          </a:xfrm>
          <a:prstGeom prst="rightArrow">
            <a:avLst/>
          </a:prstGeom>
          <a:solidFill>
            <a:srgbClr val="0066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27" name="Right Arrow 26">
            <a:extLst>
              <a:ext uri="{FF2B5EF4-FFF2-40B4-BE49-F238E27FC236}">
                <a16:creationId xmlns:a16="http://schemas.microsoft.com/office/drawing/2014/main" id="{EF59CBEA-610A-4603-9DE2-6242217543EE}"/>
              </a:ext>
            </a:extLst>
          </p:cNvPr>
          <p:cNvSpPr/>
          <p:nvPr/>
        </p:nvSpPr>
        <p:spPr>
          <a:xfrm>
            <a:off x="3767141" y="3032136"/>
            <a:ext cx="1030287" cy="152400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AE1E3DD-13E6-4C26-AA61-CD924E718808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3">
            <a:extLst>
              <a:ext uri="{FF2B5EF4-FFF2-40B4-BE49-F238E27FC236}">
                <a16:creationId xmlns:a16="http://schemas.microsoft.com/office/drawing/2014/main" id="{3F09CFE6-EFA4-4028-8C6E-894725E5AEA1}"/>
              </a:ext>
            </a:extLst>
          </p:cNvPr>
          <p:cNvSpPr txBox="1">
            <a:spLocks noChangeArrowheads="1"/>
          </p:cNvSpPr>
          <p:nvPr/>
        </p:nvSpPr>
        <p:spPr>
          <a:xfrm>
            <a:off x="838200" y="7925"/>
            <a:ext cx="105156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4000" b="1" dirty="0"/>
              <a:t>Yield Example (H-Acid)</a:t>
            </a:r>
          </a:p>
        </p:txBody>
      </p:sp>
      <p:sp>
        <p:nvSpPr>
          <p:cNvPr id="26" name="Scale8">
            <a:extLst>
              <a:ext uri="{FF2B5EF4-FFF2-40B4-BE49-F238E27FC236}">
                <a16:creationId xmlns:a16="http://schemas.microsoft.com/office/drawing/2014/main" id="{82EFDDF8-A9BD-4714-93CC-335AD2CBA761}"/>
              </a:ext>
            </a:extLst>
          </p:cNvPr>
          <p:cNvSpPr>
            <a:spLocks noChangeAspect="1" noEditPoints="1"/>
          </p:cNvSpPr>
          <p:nvPr>
            <p:custDataLst>
              <p:tags r:id="rId1"/>
            </p:custDataLst>
          </p:nvPr>
        </p:nvSpPr>
        <p:spPr bwMode="auto">
          <a:xfrm>
            <a:off x="10393986" y="159006"/>
            <a:ext cx="1431320" cy="1258632"/>
          </a:xfrm>
          <a:custGeom>
            <a:avLst/>
            <a:gdLst>
              <a:gd name="T0" fmla="*/ 2286 w 3994"/>
              <a:gd name="T1" fmla="*/ 239 h 3506"/>
              <a:gd name="T2" fmla="*/ 1598 w 3994"/>
              <a:gd name="T3" fmla="*/ 405 h 3506"/>
              <a:gd name="T4" fmla="*/ 664 w 3994"/>
              <a:gd name="T5" fmla="*/ 887 h 3506"/>
              <a:gd name="T6" fmla="*/ 207 w 3994"/>
              <a:gd name="T7" fmla="*/ 2147 h 3506"/>
              <a:gd name="T8" fmla="*/ 438 w 3994"/>
              <a:gd name="T9" fmla="*/ 2561 h 3506"/>
              <a:gd name="T10" fmla="*/ 1750 w 3994"/>
              <a:gd name="T11" fmla="*/ 2147 h 3506"/>
              <a:gd name="T12" fmla="*/ 948 w 3994"/>
              <a:gd name="T13" fmla="*/ 819 h 3506"/>
              <a:gd name="T14" fmla="*/ 1846 w 3994"/>
              <a:gd name="T15" fmla="*/ 797 h 3506"/>
              <a:gd name="T16" fmla="*/ 221 w 3994"/>
              <a:gd name="T17" fmla="*/ 3006 h 3506"/>
              <a:gd name="T18" fmla="*/ 3721 w 3994"/>
              <a:gd name="T19" fmla="*/ 3506 h 3506"/>
              <a:gd name="T20" fmla="*/ 2096 w 3994"/>
              <a:gd name="T21" fmla="*/ 3006 h 3506"/>
              <a:gd name="T22" fmla="*/ 2344 w 3994"/>
              <a:gd name="T23" fmla="*/ 482 h 3506"/>
              <a:gd name="T24" fmla="*/ 2456 w 3994"/>
              <a:gd name="T25" fmla="*/ 1611 h 3506"/>
              <a:gd name="T26" fmla="*/ 2681 w 3994"/>
              <a:gd name="T27" fmla="*/ 2025 h 3506"/>
              <a:gd name="T28" fmla="*/ 3994 w 3994"/>
              <a:gd name="T29" fmla="*/ 1611 h 3506"/>
              <a:gd name="T30" fmla="*/ 3171 w 3994"/>
              <a:gd name="T31" fmla="*/ 283 h 3506"/>
              <a:gd name="T32" fmla="*/ 3279 w 3994"/>
              <a:gd name="T33" fmla="*/ 0 h 3506"/>
              <a:gd name="T34" fmla="*/ 3628 w 3994"/>
              <a:gd name="T35" fmla="*/ 1611 h 3506"/>
              <a:gd name="T36" fmla="*/ 3274 w 3994"/>
              <a:gd name="T37" fmla="*/ 1299 h 3506"/>
              <a:gd name="T38" fmla="*/ 3197 w 3994"/>
              <a:gd name="T39" fmla="*/ 1261 h 3506"/>
              <a:gd name="T40" fmla="*/ 3119 w 3994"/>
              <a:gd name="T41" fmla="*/ 1212 h 3506"/>
              <a:gd name="T42" fmla="*/ 3038 w 3994"/>
              <a:gd name="T43" fmla="*/ 1263 h 3506"/>
              <a:gd name="T44" fmla="*/ 2956 w 3994"/>
              <a:gd name="T45" fmla="*/ 1299 h 3506"/>
              <a:gd name="T46" fmla="*/ 2593 w 3994"/>
              <a:gd name="T47" fmla="*/ 1611 h 3506"/>
              <a:gd name="T48" fmla="*/ 875 w 3994"/>
              <a:gd name="T49" fmla="*/ 961 h 3506"/>
              <a:gd name="T50" fmla="*/ 1119 w 3994"/>
              <a:gd name="T51" fmla="*/ 2147 h 3506"/>
              <a:gd name="T52" fmla="*/ 952 w 3994"/>
              <a:gd name="T53" fmla="*/ 1689 h 3506"/>
              <a:gd name="T54" fmla="*/ 997 w 3994"/>
              <a:gd name="T55" fmla="*/ 1621 h 3506"/>
              <a:gd name="T56" fmla="*/ 863 w 3994"/>
              <a:gd name="T57" fmla="*/ 1552 h 3506"/>
              <a:gd name="T58" fmla="*/ 794 w 3994"/>
              <a:gd name="T59" fmla="*/ 1689 h 3506"/>
              <a:gd name="T60" fmla="*/ 619 w 3994"/>
              <a:gd name="T61" fmla="*/ 2147 h 3506"/>
              <a:gd name="T62" fmla="*/ 875 w 3994"/>
              <a:gd name="T63" fmla="*/ 961 h 3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3994" h="3506">
                <a:moveTo>
                  <a:pt x="3279" y="0"/>
                </a:moveTo>
                <a:lnTo>
                  <a:pt x="2286" y="239"/>
                </a:lnTo>
                <a:cubicBezTo>
                  <a:pt x="2216" y="133"/>
                  <a:pt x="2098" y="69"/>
                  <a:pt x="1971" y="69"/>
                </a:cubicBezTo>
                <a:cubicBezTo>
                  <a:pt x="1779" y="69"/>
                  <a:pt x="1618" y="214"/>
                  <a:pt x="1598" y="405"/>
                </a:cubicBezTo>
                <a:lnTo>
                  <a:pt x="605" y="644"/>
                </a:lnTo>
                <a:lnTo>
                  <a:pt x="664" y="887"/>
                </a:lnTo>
                <a:lnTo>
                  <a:pt x="784" y="859"/>
                </a:lnTo>
                <a:lnTo>
                  <a:pt x="207" y="2147"/>
                </a:lnTo>
                <a:lnTo>
                  <a:pt x="0" y="2147"/>
                </a:lnTo>
                <a:cubicBezTo>
                  <a:pt x="0" y="2318"/>
                  <a:pt x="167" y="2476"/>
                  <a:pt x="438" y="2561"/>
                </a:cubicBezTo>
                <a:cubicBezTo>
                  <a:pt x="708" y="2647"/>
                  <a:pt x="1042" y="2647"/>
                  <a:pt x="1313" y="2561"/>
                </a:cubicBezTo>
                <a:cubicBezTo>
                  <a:pt x="1583" y="2476"/>
                  <a:pt x="1750" y="2318"/>
                  <a:pt x="1750" y="2147"/>
                </a:cubicBezTo>
                <a:lnTo>
                  <a:pt x="1543" y="2147"/>
                </a:lnTo>
                <a:lnTo>
                  <a:pt x="948" y="819"/>
                </a:lnTo>
                <a:lnTo>
                  <a:pt x="1657" y="648"/>
                </a:lnTo>
                <a:cubicBezTo>
                  <a:pt x="1702" y="717"/>
                  <a:pt x="1769" y="769"/>
                  <a:pt x="1846" y="797"/>
                </a:cubicBezTo>
                <a:lnTo>
                  <a:pt x="1846" y="3006"/>
                </a:lnTo>
                <a:lnTo>
                  <a:pt x="221" y="3006"/>
                </a:lnTo>
                <a:lnTo>
                  <a:pt x="221" y="3506"/>
                </a:lnTo>
                <a:lnTo>
                  <a:pt x="3721" y="3506"/>
                </a:lnTo>
                <a:lnTo>
                  <a:pt x="3721" y="3006"/>
                </a:lnTo>
                <a:lnTo>
                  <a:pt x="2096" y="3006"/>
                </a:lnTo>
                <a:lnTo>
                  <a:pt x="2096" y="797"/>
                </a:lnTo>
                <a:cubicBezTo>
                  <a:pt x="2233" y="749"/>
                  <a:pt x="2329" y="626"/>
                  <a:pt x="2344" y="482"/>
                </a:cubicBezTo>
                <a:lnTo>
                  <a:pt x="3035" y="316"/>
                </a:lnTo>
                <a:lnTo>
                  <a:pt x="2456" y="1611"/>
                </a:lnTo>
                <a:lnTo>
                  <a:pt x="2244" y="1611"/>
                </a:lnTo>
                <a:cubicBezTo>
                  <a:pt x="2244" y="1782"/>
                  <a:pt x="2411" y="1939"/>
                  <a:pt x="2681" y="2025"/>
                </a:cubicBezTo>
                <a:cubicBezTo>
                  <a:pt x="2952" y="2110"/>
                  <a:pt x="3286" y="2110"/>
                  <a:pt x="3556" y="2025"/>
                </a:cubicBezTo>
                <a:cubicBezTo>
                  <a:pt x="3827" y="1939"/>
                  <a:pt x="3994" y="1782"/>
                  <a:pt x="3994" y="1611"/>
                </a:cubicBezTo>
                <a:lnTo>
                  <a:pt x="3765" y="1611"/>
                </a:lnTo>
                <a:lnTo>
                  <a:pt x="3171" y="283"/>
                </a:lnTo>
                <a:lnTo>
                  <a:pt x="3337" y="243"/>
                </a:lnTo>
                <a:lnTo>
                  <a:pt x="3279" y="0"/>
                </a:lnTo>
                <a:close/>
                <a:moveTo>
                  <a:pt x="3110" y="454"/>
                </a:moveTo>
                <a:lnTo>
                  <a:pt x="3628" y="1611"/>
                </a:lnTo>
                <a:lnTo>
                  <a:pt x="3274" y="1611"/>
                </a:lnTo>
                <a:lnTo>
                  <a:pt x="3274" y="1299"/>
                </a:lnTo>
                <a:lnTo>
                  <a:pt x="3168" y="1299"/>
                </a:lnTo>
                <a:cubicBezTo>
                  <a:pt x="3187" y="1289"/>
                  <a:pt x="3197" y="1275"/>
                  <a:pt x="3197" y="1261"/>
                </a:cubicBezTo>
                <a:lnTo>
                  <a:pt x="3197" y="1256"/>
                </a:lnTo>
                <a:cubicBezTo>
                  <a:pt x="3193" y="1231"/>
                  <a:pt x="3160" y="1212"/>
                  <a:pt x="3119" y="1212"/>
                </a:cubicBezTo>
                <a:cubicBezTo>
                  <a:pt x="3117" y="1212"/>
                  <a:pt x="3114" y="1212"/>
                  <a:pt x="3112" y="1212"/>
                </a:cubicBezTo>
                <a:cubicBezTo>
                  <a:pt x="3069" y="1214"/>
                  <a:pt x="3036" y="1237"/>
                  <a:pt x="3038" y="1263"/>
                </a:cubicBezTo>
                <a:cubicBezTo>
                  <a:pt x="3040" y="1277"/>
                  <a:pt x="3050" y="1290"/>
                  <a:pt x="3068" y="1299"/>
                </a:cubicBezTo>
                <a:lnTo>
                  <a:pt x="2956" y="1299"/>
                </a:lnTo>
                <a:lnTo>
                  <a:pt x="2956" y="1611"/>
                </a:lnTo>
                <a:lnTo>
                  <a:pt x="2593" y="1611"/>
                </a:lnTo>
                <a:lnTo>
                  <a:pt x="3110" y="454"/>
                </a:lnTo>
                <a:close/>
                <a:moveTo>
                  <a:pt x="875" y="961"/>
                </a:moveTo>
                <a:lnTo>
                  <a:pt x="1406" y="2147"/>
                </a:lnTo>
                <a:lnTo>
                  <a:pt x="1119" y="2147"/>
                </a:lnTo>
                <a:lnTo>
                  <a:pt x="1119" y="1689"/>
                </a:lnTo>
                <a:lnTo>
                  <a:pt x="952" y="1689"/>
                </a:lnTo>
                <a:cubicBezTo>
                  <a:pt x="981" y="1674"/>
                  <a:pt x="998" y="1652"/>
                  <a:pt x="998" y="1629"/>
                </a:cubicBezTo>
                <a:lnTo>
                  <a:pt x="997" y="1621"/>
                </a:lnTo>
                <a:cubicBezTo>
                  <a:pt x="990" y="1582"/>
                  <a:pt x="938" y="1553"/>
                  <a:pt x="875" y="1552"/>
                </a:cubicBezTo>
                <a:cubicBezTo>
                  <a:pt x="871" y="1552"/>
                  <a:pt x="867" y="1552"/>
                  <a:pt x="863" y="1552"/>
                </a:cubicBezTo>
                <a:cubicBezTo>
                  <a:pt x="795" y="1556"/>
                  <a:pt x="744" y="1591"/>
                  <a:pt x="748" y="1633"/>
                </a:cubicBezTo>
                <a:cubicBezTo>
                  <a:pt x="750" y="1655"/>
                  <a:pt x="766" y="1675"/>
                  <a:pt x="794" y="1689"/>
                </a:cubicBezTo>
                <a:lnTo>
                  <a:pt x="619" y="1689"/>
                </a:lnTo>
                <a:lnTo>
                  <a:pt x="619" y="2147"/>
                </a:lnTo>
                <a:lnTo>
                  <a:pt x="344" y="2147"/>
                </a:lnTo>
                <a:lnTo>
                  <a:pt x="875" y="9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A057DBD-550B-40D3-BD80-A3DCD6429EC4}"/>
              </a:ext>
            </a:extLst>
          </p:cNvPr>
          <p:cNvSpPr txBox="1"/>
          <p:nvPr/>
        </p:nvSpPr>
        <p:spPr>
          <a:xfrm>
            <a:off x="8915388" y="6515096"/>
            <a:ext cx="18097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/>
            <a:r>
              <a:rPr lang="en-US" sz="1400" dirty="0">
                <a:hlinkClick r:id="" action="ppaction://noaction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Source: Newreka</a:t>
            </a:r>
            <a:endParaRPr lang="en-IN" sz="1400" dirty="0">
              <a:hlinkClick r:id="" action="ppaction://noaction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37571" y="2056874"/>
            <a:ext cx="3633778" cy="399288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214171" y="308732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Target molecule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3404171" y="1587938"/>
            <a:ext cx="632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Point the </a:t>
            </a:r>
            <a:r>
              <a:rPr lang="en-US" b="1" dirty="0"/>
              <a:t>side product</a:t>
            </a:r>
            <a:r>
              <a:rPr lang="en-US" dirty="0"/>
              <a:t>, and the </a:t>
            </a:r>
            <a:r>
              <a:rPr lang="en-US" b="1" dirty="0"/>
              <a:t>by product</a:t>
            </a:r>
            <a:endParaRPr lang="en-CA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642171" y="2950963"/>
            <a:ext cx="1181100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Starting material</a:t>
            </a:r>
            <a:endParaRPr lang="en-CA" dirty="0"/>
          </a:p>
        </p:txBody>
      </p:sp>
      <p:sp>
        <p:nvSpPr>
          <p:cNvPr id="15" name="TextBox 14"/>
          <p:cNvSpPr txBox="1"/>
          <p:nvPr/>
        </p:nvSpPr>
        <p:spPr>
          <a:xfrm>
            <a:off x="7571349" y="5058247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Side product</a:t>
            </a:r>
            <a:endParaRPr lang="en-CA" dirty="0"/>
          </a:p>
        </p:txBody>
      </p:sp>
      <p:sp>
        <p:nvSpPr>
          <p:cNvPr id="16" name="TextBox 15"/>
          <p:cNvSpPr txBox="1"/>
          <p:nvPr/>
        </p:nvSpPr>
        <p:spPr>
          <a:xfrm>
            <a:off x="5067300" y="5964701"/>
            <a:ext cx="20574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By product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1219157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73217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By-product vs side product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825625"/>
            <a:ext cx="10515600" cy="3895903"/>
          </a:xfrm>
        </p:spPr>
        <p:txBody>
          <a:bodyPr/>
          <a:lstStyle/>
          <a:p>
            <a:r>
              <a:rPr lang="en-US" b="1" dirty="0"/>
              <a:t>By-product </a:t>
            </a:r>
            <a:r>
              <a:rPr lang="en-US" dirty="0"/>
              <a:t>of a reaction: a product formed in the reaction between reagents as a </a:t>
            </a:r>
            <a:r>
              <a:rPr lang="en-US" u="sng" dirty="0"/>
              <a:t>direct mechanistic consequence of producing the target product </a:t>
            </a:r>
            <a:r>
              <a:rPr lang="en-US" dirty="0"/>
              <a:t>assuming a balanced chemical equation that accounts for the production of the target product</a:t>
            </a:r>
          </a:p>
          <a:p>
            <a:endParaRPr lang="en-US" dirty="0"/>
          </a:p>
          <a:p>
            <a:r>
              <a:rPr lang="en-US" b="1" dirty="0"/>
              <a:t>Side-product </a:t>
            </a:r>
            <a:r>
              <a:rPr lang="en-US" dirty="0"/>
              <a:t>of a reaction: a product formed in the reaction, usually </a:t>
            </a:r>
            <a:r>
              <a:rPr lang="en-US" u="sng" dirty="0"/>
              <a:t>undesired</a:t>
            </a:r>
            <a:r>
              <a:rPr lang="en-US" dirty="0"/>
              <a:t>, arising from a </a:t>
            </a:r>
            <a:r>
              <a:rPr lang="en-US" u="sng" dirty="0"/>
              <a:t>competing reaction pathway </a:t>
            </a:r>
            <a:r>
              <a:rPr lang="en-US" dirty="0"/>
              <a:t>other than the one that produces the intended target product (+ by-products)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550411" y="6336268"/>
            <a:ext cx="83555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/>
              <a:t>The Algebra of Organic Synthesis: Green Metrics, Design Strategy, Route Selection, and Optimization, J. </a:t>
            </a:r>
            <a:r>
              <a:rPr lang="en-US" sz="1400" dirty="0" err="1"/>
              <a:t>Andraos</a:t>
            </a:r>
            <a:r>
              <a:rPr lang="en-US" sz="1400" dirty="0"/>
              <a:t>, 2011, CRC Press</a:t>
            </a:r>
          </a:p>
        </p:txBody>
      </p:sp>
    </p:spTree>
    <p:extLst>
      <p:ext uri="{BB962C8B-B14F-4D97-AF65-F5344CB8AC3E}">
        <p14:creationId xmlns:p14="http://schemas.microsoft.com/office/powerpoint/2010/main" val="23868229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258929"/>
            <a:ext cx="10515600" cy="646331"/>
          </a:xfrm>
        </p:spPr>
        <p:txBody>
          <a:bodyPr>
            <a:spAutoFit/>
          </a:bodyPr>
          <a:lstStyle/>
          <a:p>
            <a:r>
              <a:rPr lang="en-US" altLang="x-none" sz="4000" b="1" dirty="0"/>
              <a:t>Conventional Metrics: Selectivity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127DBC7-1206-4C49-B0E0-BCB45AF7BBEB}"/>
              </a:ext>
            </a:extLst>
          </p:cNvPr>
          <p:cNvCxnSpPr>
            <a:cxnSpLocks/>
          </p:cNvCxnSpPr>
          <p:nvPr/>
        </p:nvCxnSpPr>
        <p:spPr>
          <a:xfrm>
            <a:off x="0" y="1136469"/>
            <a:ext cx="121920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2" descr="C:\Program Files\Microsoft Office\MEDIA\CAGCAT10\j0300840.wm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455" y="216065"/>
            <a:ext cx="1814513" cy="152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8406041"/>
              </p:ext>
            </p:extLst>
          </p:nvPr>
        </p:nvGraphicFramePr>
        <p:xfrm>
          <a:off x="1735138" y="3778250"/>
          <a:ext cx="7723187" cy="1974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8" name="CS ChemDraw Drawing" r:id="rId5" imgW="3849358" imgH="984162" progId="ChemDraw.Document.6.0">
                  <p:embed/>
                </p:oleObj>
              </mc:Choice>
              <mc:Fallback>
                <p:oleObj name="CS ChemDraw Drawing" r:id="rId5" imgW="3849358" imgH="984162" progId="ChemDraw.Document.6.0">
                  <p:embed/>
                  <p:pic>
                    <p:nvPicPr>
                      <p:cNvPr id="5633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35138" y="3778250"/>
                        <a:ext cx="7723187" cy="1974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/>
          <p:cNvSpPr/>
          <p:nvPr/>
        </p:nvSpPr>
        <p:spPr>
          <a:xfrm>
            <a:off x="1626612" y="6474024"/>
            <a:ext cx="83555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err="1">
                <a:solidFill>
                  <a:schemeClr val="bg1">
                    <a:lumMod val="50000"/>
                  </a:schemeClr>
                </a:solidFill>
              </a:rPr>
              <a:t>Calvo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‐Flores, F.G. "Sustainable chemistry metrics." </a:t>
            </a:r>
            <a:r>
              <a:rPr lang="en-US" sz="1400" i="1" dirty="0" err="1">
                <a:solidFill>
                  <a:schemeClr val="bg1">
                    <a:lumMod val="50000"/>
                  </a:schemeClr>
                </a:solidFill>
              </a:rPr>
              <a:t>ChemSusChem</a:t>
            </a:r>
            <a:r>
              <a:rPr lang="en-US" sz="1400" dirty="0">
                <a:solidFill>
                  <a:schemeClr val="bg1">
                    <a:lumMod val="50000"/>
                  </a:schemeClr>
                </a:solidFill>
              </a:rPr>
              <a:t> 2.10 (2009): 905-919.</a:t>
            </a:r>
          </a:p>
        </p:txBody>
      </p:sp>
      <p:graphicFrame>
        <p:nvGraphicFramePr>
          <p:cNvPr id="8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1318365"/>
              </p:ext>
            </p:extLst>
          </p:nvPr>
        </p:nvGraphicFramePr>
        <p:xfrm>
          <a:off x="2470150" y="1549401"/>
          <a:ext cx="7107238" cy="1446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719" name="CS ChemDraw Drawing" r:id="rId7" imgW="3544482" imgH="720735" progId="ChemDraw.Document.6.0">
                  <p:embed/>
                </p:oleObj>
              </mc:Choice>
              <mc:Fallback>
                <p:oleObj name="CS ChemDraw Drawing" r:id="rId7" imgW="3544482" imgH="720735" progId="ChemDraw.Document.6.0">
                  <p:embed/>
                  <p:pic>
                    <p:nvPicPr>
                      <p:cNvPr id="14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70150" y="1549401"/>
                        <a:ext cx="7107238" cy="1446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758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_USER_TAGS_ICONS" val="Shape icons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8|1.6|2.6|7.9|1.2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marL="57150">
          <a:defRPr sz="1400" dirty="0">
            <a:hlinkClick xmlns:r="http://schemas.openxmlformats.org/officeDocument/2006/relationships" r:id="" action="ppaction://noaction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17471</TotalTime>
  <Words>1568</Words>
  <Application>Microsoft Office PowerPoint</Application>
  <PresentationFormat>Widescreen</PresentationFormat>
  <Paragraphs>428</Paragraphs>
  <Slides>34</Slides>
  <Notes>14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5" baseType="lpstr">
      <vt:lpstr>ＭＳ Ｐゴシック</vt:lpstr>
      <vt:lpstr>Arial</vt:lpstr>
      <vt:lpstr>Calibri</vt:lpstr>
      <vt:lpstr>Calibri Light</vt:lpstr>
      <vt:lpstr>Cambria Math</vt:lpstr>
      <vt:lpstr>Comic Sans MS</vt:lpstr>
      <vt:lpstr>Times New Roman</vt:lpstr>
      <vt:lpstr>Wingdings</vt:lpstr>
      <vt:lpstr>Office Theme</vt:lpstr>
      <vt:lpstr>CS ChemDraw Drawing</vt:lpstr>
      <vt:lpstr>Bitmap Image</vt:lpstr>
      <vt:lpstr>Yale-UNIDO Train-the-Facilitator Workshop in Green Chemistry</vt:lpstr>
      <vt:lpstr>PowerPoint Presentation</vt:lpstr>
      <vt:lpstr>Conventional Metrics: Yield</vt:lpstr>
      <vt:lpstr>PowerPoint Presentation</vt:lpstr>
      <vt:lpstr>PowerPoint Presentation</vt:lpstr>
      <vt:lpstr>PowerPoint Presentation</vt:lpstr>
      <vt:lpstr>By-product vs side product</vt:lpstr>
      <vt:lpstr>By-product vs side product</vt:lpstr>
      <vt:lpstr>Conventional Metrics: Selectivity</vt:lpstr>
      <vt:lpstr>Conventional Metrics: Conversion</vt:lpstr>
      <vt:lpstr>How good are these classic metrics?</vt:lpstr>
      <vt:lpstr>The green metrics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Process Mass intensity (PMI)</vt:lpstr>
      <vt:lpstr>Atom Efficiency/Economy (AE)</vt:lpstr>
      <vt:lpstr>Atom economy</vt:lpstr>
      <vt:lpstr>PowerPoint Presentation</vt:lpstr>
      <vt:lpstr>Atom Economy Example Two: Ibuprofen Synthesis</vt:lpstr>
      <vt:lpstr>PowerPoint Presentation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Exercise: Calculate AE of the Greener Synthesis of Ibuprofen</vt:lpstr>
      <vt:lpstr>The Brown Synthesis of Ibuprofen</vt:lpstr>
      <vt:lpstr>PowerPoint Presentation</vt:lpstr>
      <vt:lpstr>Green Chemistry-Related Metrics Used in Chemical Manufacturing</vt:lpstr>
      <vt:lpstr>Green Chemistry Metrics in Chemical Manufacturing - Discussion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Karolina Mellor</dc:creator>
  <cp:lastModifiedBy>Nitesh Mehta</cp:lastModifiedBy>
  <cp:revision>247</cp:revision>
  <dcterms:created xsi:type="dcterms:W3CDTF">2018-01-15T20:20:35Z</dcterms:created>
  <dcterms:modified xsi:type="dcterms:W3CDTF">2019-01-07T17:20:57Z</dcterms:modified>
</cp:coreProperties>
</file>