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Lst>
  <p:notesMasterIdLst>
    <p:notesMasterId r:id="rId76"/>
  </p:notesMasterIdLst>
  <p:sldIdLst>
    <p:sldId id="340" r:id="rId3"/>
    <p:sldId id="332" r:id="rId4"/>
    <p:sldId id="333" r:id="rId5"/>
    <p:sldId id="334" r:id="rId6"/>
    <p:sldId id="338" r:id="rId7"/>
    <p:sldId id="339" r:id="rId8"/>
    <p:sldId id="335" r:id="rId9"/>
    <p:sldId id="336" r:id="rId10"/>
    <p:sldId id="337" r:id="rId11"/>
    <p:sldId id="343" r:id="rId12"/>
    <p:sldId id="258" r:id="rId13"/>
    <p:sldId id="260" r:id="rId14"/>
    <p:sldId id="329" r:id="rId15"/>
    <p:sldId id="330" r:id="rId16"/>
    <p:sldId id="321" r:id="rId17"/>
    <p:sldId id="322" r:id="rId18"/>
    <p:sldId id="323" r:id="rId19"/>
    <p:sldId id="325" r:id="rId20"/>
    <p:sldId id="324" r:id="rId21"/>
    <p:sldId id="261" r:id="rId22"/>
    <p:sldId id="311" r:id="rId23"/>
    <p:sldId id="312" r:id="rId24"/>
    <p:sldId id="313" r:id="rId25"/>
    <p:sldId id="314" r:id="rId26"/>
    <p:sldId id="315" r:id="rId27"/>
    <p:sldId id="263" r:id="rId28"/>
    <p:sldId id="257" r:id="rId29"/>
    <p:sldId id="267" r:id="rId30"/>
    <p:sldId id="268" r:id="rId31"/>
    <p:sldId id="269" r:id="rId32"/>
    <p:sldId id="270" r:id="rId33"/>
    <p:sldId id="273" r:id="rId34"/>
    <p:sldId id="274" r:id="rId35"/>
    <p:sldId id="275" r:id="rId36"/>
    <p:sldId id="276" r:id="rId37"/>
    <p:sldId id="277" r:id="rId38"/>
    <p:sldId id="278" r:id="rId39"/>
    <p:sldId id="279" r:id="rId40"/>
    <p:sldId id="280" r:id="rId41"/>
    <p:sldId id="281" r:id="rId42"/>
    <p:sldId id="282" r:id="rId43"/>
    <p:sldId id="283" r:id="rId44"/>
    <p:sldId id="295" r:id="rId45"/>
    <p:sldId id="284" r:id="rId46"/>
    <p:sldId id="285" r:id="rId47"/>
    <p:sldId id="286" r:id="rId48"/>
    <p:sldId id="326" r:id="rId49"/>
    <p:sldId id="327" r:id="rId50"/>
    <p:sldId id="328" r:id="rId51"/>
    <p:sldId id="296" r:id="rId52"/>
    <p:sldId id="288" r:id="rId53"/>
    <p:sldId id="289" r:id="rId54"/>
    <p:sldId id="302" r:id="rId55"/>
    <p:sldId id="265" r:id="rId56"/>
    <p:sldId id="304" r:id="rId57"/>
    <p:sldId id="305" r:id="rId58"/>
    <p:sldId id="306" r:id="rId59"/>
    <p:sldId id="303" r:id="rId60"/>
    <p:sldId id="307" r:id="rId61"/>
    <p:sldId id="266" r:id="rId62"/>
    <p:sldId id="308" r:id="rId63"/>
    <p:sldId id="310" r:id="rId64"/>
    <p:sldId id="309" r:id="rId65"/>
    <p:sldId id="297" r:id="rId66"/>
    <p:sldId id="290" r:id="rId67"/>
    <p:sldId id="291" r:id="rId68"/>
    <p:sldId id="292" r:id="rId69"/>
    <p:sldId id="293" r:id="rId70"/>
    <p:sldId id="298" r:id="rId71"/>
    <p:sldId id="294" r:id="rId72"/>
    <p:sldId id="299" r:id="rId73"/>
    <p:sldId id="331" r:id="rId74"/>
    <p:sldId id="341"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on Augusto" initials="SA" lastIdx="12" clrIdx="0">
    <p:extLst/>
  </p:cmAuthor>
  <p:cmAuthor id="2" name="Mellor, Karolina" initials="MK"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74"/>
    <p:restoredTop sz="94368" autoAdjust="0"/>
  </p:normalViewPr>
  <p:slideViewPr>
    <p:cSldViewPr snapToGrid="0" snapToObjects="1">
      <p:cViewPr varScale="1">
        <p:scale>
          <a:sx n="115" d="100"/>
          <a:sy n="115" d="100"/>
        </p:scale>
        <p:origin x="728"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theme" Target="theme/theme1.xml"/><Relationship Id="rId81" Type="http://schemas.openxmlformats.org/officeDocument/2006/relationships/tableStyles" Target="tableStyles.xml"/><Relationship Id="rId82" Type="http://schemas.microsoft.com/office/2015/10/relationships/revisionInfo" Target="revisionInfo.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notesMaster" Target="notesMasters/notesMaster1.xml"/><Relationship Id="rId77" Type="http://schemas.openxmlformats.org/officeDocument/2006/relationships/commentAuthors" Target="commentAuthors.xml"/><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C:\Users\Seon%20Augusto\Desktop\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2000" b="0" i="0" u="none" strike="noStrike" kern="1200" spc="0" baseline="0" noProof="0">
                <a:solidFill>
                  <a:schemeClr val="tx1">
                    <a:lumMod val="65000"/>
                    <a:lumOff val="35000"/>
                  </a:schemeClr>
                </a:solidFill>
                <a:latin typeface="+mn-lt"/>
                <a:ea typeface="+mn-ea"/>
                <a:cs typeface="+mn-cs"/>
              </a:defRPr>
            </a:pPr>
            <a:r>
              <a:rPr lang="pt-BR" sz="2000"/>
              <a:t>World population and projections</a:t>
            </a:r>
          </a:p>
        </c:rich>
      </c:tx>
      <c:overlay val="0"/>
      <c:spPr>
        <a:noFill/>
        <a:ln>
          <a:noFill/>
        </a:ln>
        <a:effectLst/>
      </c:spPr>
      <c:txPr>
        <a:bodyPr rot="0" spcFirstLastPara="1" vertOverflow="ellipsis" vert="horz" wrap="square" anchor="ctr" anchorCtr="1"/>
        <a:lstStyle/>
        <a:p>
          <a:pPr>
            <a:defRPr lang="en-US" sz="2000" b="0" i="0" u="none" strike="noStrike" kern="1200" spc="0" baseline="0" noProof="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2277106317697"/>
          <c:y val="0.171712962962963"/>
          <c:w val="0.670043752519472"/>
          <c:h val="0.675791031987948"/>
        </c:manualLayout>
      </c:layout>
      <c:lineChart>
        <c:grouping val="standard"/>
        <c:varyColors val="0"/>
        <c:ser>
          <c:idx val="0"/>
          <c:order val="0"/>
          <c:tx>
            <c:strRef>
              <c:f>Planilha1!$B$4</c:f>
              <c:strCache>
                <c:ptCount val="1"/>
                <c:pt idx="0">
                  <c:v>World</c:v>
                </c:pt>
              </c:strCache>
            </c:strRef>
          </c:tx>
          <c:spPr>
            <a:ln w="28575" cap="rnd">
              <a:solidFill>
                <a:schemeClr val="accent6"/>
              </a:solidFill>
              <a:round/>
            </a:ln>
            <a:effectLst/>
          </c:spPr>
          <c:marker>
            <c:symbol val="circle"/>
            <c:size val="8"/>
            <c:spPr>
              <a:solidFill>
                <a:schemeClr val="accent6"/>
              </a:solidFill>
              <a:ln w="9525">
                <a:solidFill>
                  <a:schemeClr val="accent6"/>
                </a:solidFill>
              </a:ln>
              <a:effectLst/>
            </c:spPr>
          </c:marker>
          <c:dPt>
            <c:idx val="3"/>
            <c:marker>
              <c:symbol val="diamond"/>
              <c:size val="8"/>
              <c:spPr>
                <a:solidFill>
                  <a:schemeClr val="accent6"/>
                </a:solidFill>
                <a:ln w="9525">
                  <a:solidFill>
                    <a:schemeClr val="accent6"/>
                  </a:solidFill>
                </a:ln>
                <a:effectLst/>
              </c:spPr>
            </c:marker>
            <c:bubble3D val="0"/>
            <c:extLst xmlns:c16r2="http://schemas.microsoft.com/office/drawing/2015/06/chart">
              <c:ext xmlns:c16="http://schemas.microsoft.com/office/drawing/2014/chart" uri="{C3380CC4-5D6E-409C-BE32-E72D297353CC}">
                <c16:uniqueId val="{00000000-CAE6-48FD-83E9-9BF6C4A01DC7}"/>
              </c:ext>
            </c:extLst>
          </c:dPt>
          <c:dPt>
            <c:idx val="4"/>
            <c:marker>
              <c:symbol val="diamond"/>
              <c:size val="8"/>
              <c:spPr>
                <a:solidFill>
                  <a:schemeClr val="accent6"/>
                </a:solidFill>
                <a:ln w="9525">
                  <a:solidFill>
                    <a:schemeClr val="accent6"/>
                  </a:solidFill>
                </a:ln>
                <a:effectLst/>
              </c:spPr>
            </c:marker>
            <c:bubble3D val="0"/>
            <c:extLst xmlns:c16r2="http://schemas.microsoft.com/office/drawing/2015/06/chart">
              <c:ext xmlns:c16="http://schemas.microsoft.com/office/drawing/2014/chart" uri="{C3380CC4-5D6E-409C-BE32-E72D297353CC}">
                <c16:uniqueId val="{00000001-CAE6-48FD-83E9-9BF6C4A01DC7}"/>
              </c:ext>
            </c:extLst>
          </c:dPt>
          <c:cat>
            <c:numRef>
              <c:f>Planilha1!$C$3:$G$3</c:f>
              <c:numCache>
                <c:formatCode>General</c:formatCode>
                <c:ptCount val="5"/>
                <c:pt idx="0">
                  <c:v>1950.0</c:v>
                </c:pt>
                <c:pt idx="1">
                  <c:v>2000.0</c:v>
                </c:pt>
                <c:pt idx="2">
                  <c:v>2015.0</c:v>
                </c:pt>
                <c:pt idx="3">
                  <c:v>2025.0</c:v>
                </c:pt>
                <c:pt idx="4">
                  <c:v>2050.0</c:v>
                </c:pt>
              </c:numCache>
            </c:numRef>
          </c:cat>
          <c:val>
            <c:numRef>
              <c:f>Planilha1!$C$4:$G$4</c:f>
              <c:numCache>
                <c:formatCode>General</c:formatCode>
                <c:ptCount val="5"/>
                <c:pt idx="0">
                  <c:v>2500.0</c:v>
                </c:pt>
                <c:pt idx="1">
                  <c:v>6300.0</c:v>
                </c:pt>
                <c:pt idx="2">
                  <c:v>7200.0</c:v>
                </c:pt>
                <c:pt idx="3">
                  <c:v>8100.0</c:v>
                </c:pt>
                <c:pt idx="4">
                  <c:v>9500.0</c:v>
                </c:pt>
              </c:numCache>
            </c:numRef>
          </c:val>
          <c:smooth val="0"/>
          <c:extLst xmlns:c16r2="http://schemas.microsoft.com/office/drawing/2015/06/chart">
            <c:ext xmlns:c16="http://schemas.microsoft.com/office/drawing/2014/chart" uri="{C3380CC4-5D6E-409C-BE32-E72D297353CC}">
              <c16:uniqueId val="{00000002-CAE6-48FD-83E9-9BF6C4A01DC7}"/>
            </c:ext>
          </c:extLst>
        </c:ser>
        <c:ser>
          <c:idx val="1"/>
          <c:order val="1"/>
          <c:tx>
            <c:strRef>
              <c:f>Planilha1!$B$5</c:f>
              <c:strCache>
                <c:ptCount val="1"/>
                <c:pt idx="0">
                  <c:v>G-10</c:v>
                </c:pt>
              </c:strCache>
            </c:strRef>
          </c:tx>
          <c:spPr>
            <a:ln w="28575" cap="rnd">
              <a:solidFill>
                <a:schemeClr val="accent5"/>
              </a:solidFill>
              <a:round/>
            </a:ln>
            <a:effectLst/>
          </c:spPr>
          <c:marker>
            <c:symbol val="circle"/>
            <c:size val="8"/>
            <c:spPr>
              <a:solidFill>
                <a:schemeClr val="accent5"/>
              </a:solidFill>
              <a:ln w="9525">
                <a:solidFill>
                  <a:schemeClr val="accent5"/>
                </a:solidFill>
              </a:ln>
              <a:effectLst/>
            </c:spPr>
          </c:marker>
          <c:dPt>
            <c:idx val="3"/>
            <c:marker>
              <c:symbol val="diamond"/>
              <c:size val="8"/>
              <c:spPr>
                <a:solidFill>
                  <a:schemeClr val="accent5"/>
                </a:solidFill>
                <a:ln w="9525">
                  <a:solidFill>
                    <a:schemeClr val="accent5"/>
                  </a:solidFill>
                </a:ln>
                <a:effectLst/>
              </c:spPr>
            </c:marker>
            <c:bubble3D val="0"/>
            <c:extLst xmlns:c16r2="http://schemas.microsoft.com/office/drawing/2015/06/chart">
              <c:ext xmlns:c16="http://schemas.microsoft.com/office/drawing/2014/chart" uri="{C3380CC4-5D6E-409C-BE32-E72D297353CC}">
                <c16:uniqueId val="{00000003-CAE6-48FD-83E9-9BF6C4A01DC7}"/>
              </c:ext>
            </c:extLst>
          </c:dPt>
          <c:dPt>
            <c:idx val="4"/>
            <c:marker>
              <c:symbol val="diamond"/>
              <c:size val="8"/>
              <c:spPr>
                <a:solidFill>
                  <a:schemeClr val="accent5"/>
                </a:solidFill>
                <a:ln w="9525">
                  <a:solidFill>
                    <a:schemeClr val="accent5"/>
                  </a:solidFill>
                </a:ln>
                <a:effectLst/>
              </c:spPr>
            </c:marker>
            <c:bubble3D val="0"/>
            <c:extLst xmlns:c16r2="http://schemas.microsoft.com/office/drawing/2015/06/chart">
              <c:ext xmlns:c16="http://schemas.microsoft.com/office/drawing/2014/chart" uri="{C3380CC4-5D6E-409C-BE32-E72D297353CC}">
                <c16:uniqueId val="{00000004-CAE6-48FD-83E9-9BF6C4A01DC7}"/>
              </c:ext>
            </c:extLst>
          </c:dPt>
          <c:cat>
            <c:numRef>
              <c:f>Planilha1!$C$3:$G$3</c:f>
              <c:numCache>
                <c:formatCode>General</c:formatCode>
                <c:ptCount val="5"/>
                <c:pt idx="0">
                  <c:v>1950.0</c:v>
                </c:pt>
                <c:pt idx="1">
                  <c:v>2000.0</c:v>
                </c:pt>
                <c:pt idx="2">
                  <c:v>2015.0</c:v>
                </c:pt>
                <c:pt idx="3">
                  <c:v>2025.0</c:v>
                </c:pt>
                <c:pt idx="4">
                  <c:v>2050.0</c:v>
                </c:pt>
              </c:numCache>
            </c:numRef>
          </c:cat>
          <c:val>
            <c:numRef>
              <c:f>Planilha1!$C$5:$G$5</c:f>
              <c:numCache>
                <c:formatCode>General</c:formatCode>
                <c:ptCount val="5"/>
                <c:pt idx="0">
                  <c:v>680.0</c:v>
                </c:pt>
                <c:pt idx="1">
                  <c:v>950.0</c:v>
                </c:pt>
                <c:pt idx="2">
                  <c:v>1100.0</c:v>
                </c:pt>
                <c:pt idx="3">
                  <c:v>1200.0</c:v>
                </c:pt>
                <c:pt idx="4">
                  <c:v>1150.0</c:v>
                </c:pt>
              </c:numCache>
            </c:numRef>
          </c:val>
          <c:smooth val="0"/>
          <c:extLst xmlns:c16r2="http://schemas.microsoft.com/office/drawing/2015/06/chart">
            <c:ext xmlns:c16="http://schemas.microsoft.com/office/drawing/2014/chart" uri="{C3380CC4-5D6E-409C-BE32-E72D297353CC}">
              <c16:uniqueId val="{00000005-CAE6-48FD-83E9-9BF6C4A01DC7}"/>
            </c:ext>
          </c:extLst>
        </c:ser>
        <c:ser>
          <c:idx val="2"/>
          <c:order val="2"/>
          <c:tx>
            <c:strRef>
              <c:f>Planilha1!$B$6</c:f>
              <c:strCache>
                <c:ptCount val="1"/>
                <c:pt idx="0">
                  <c:v>G-77</c:v>
                </c:pt>
              </c:strCache>
            </c:strRef>
          </c:tx>
          <c:spPr>
            <a:ln w="28575" cap="rnd">
              <a:solidFill>
                <a:schemeClr val="accent4"/>
              </a:solidFill>
              <a:round/>
            </a:ln>
            <a:effectLst/>
          </c:spPr>
          <c:marker>
            <c:symbol val="circle"/>
            <c:size val="8"/>
            <c:spPr>
              <a:solidFill>
                <a:schemeClr val="accent4"/>
              </a:solidFill>
              <a:ln w="9525">
                <a:solidFill>
                  <a:schemeClr val="accent4"/>
                </a:solidFill>
              </a:ln>
              <a:effectLst/>
            </c:spPr>
          </c:marker>
          <c:dPt>
            <c:idx val="3"/>
            <c:marker>
              <c:symbol val="diamond"/>
              <c:size val="8"/>
              <c:spPr>
                <a:solidFill>
                  <a:schemeClr val="accent4"/>
                </a:solidFill>
                <a:ln w="9525">
                  <a:solidFill>
                    <a:schemeClr val="accent4"/>
                  </a:solidFill>
                </a:ln>
                <a:effectLst/>
              </c:spPr>
            </c:marker>
            <c:bubble3D val="0"/>
            <c:extLst xmlns:c16r2="http://schemas.microsoft.com/office/drawing/2015/06/chart">
              <c:ext xmlns:c16="http://schemas.microsoft.com/office/drawing/2014/chart" uri="{C3380CC4-5D6E-409C-BE32-E72D297353CC}">
                <c16:uniqueId val="{00000006-CAE6-48FD-83E9-9BF6C4A01DC7}"/>
              </c:ext>
            </c:extLst>
          </c:dPt>
          <c:dPt>
            <c:idx val="4"/>
            <c:marker>
              <c:symbol val="diamond"/>
              <c:size val="8"/>
              <c:spPr>
                <a:solidFill>
                  <a:schemeClr val="accent4"/>
                </a:solidFill>
                <a:ln w="9525">
                  <a:solidFill>
                    <a:schemeClr val="accent4"/>
                  </a:solidFill>
                </a:ln>
                <a:effectLst/>
              </c:spPr>
            </c:marker>
            <c:bubble3D val="0"/>
            <c:extLst xmlns:c16r2="http://schemas.microsoft.com/office/drawing/2015/06/chart">
              <c:ext xmlns:c16="http://schemas.microsoft.com/office/drawing/2014/chart" uri="{C3380CC4-5D6E-409C-BE32-E72D297353CC}">
                <c16:uniqueId val="{00000007-CAE6-48FD-83E9-9BF6C4A01DC7}"/>
              </c:ext>
            </c:extLst>
          </c:dPt>
          <c:cat>
            <c:numRef>
              <c:f>Planilha1!$C$3:$G$3</c:f>
              <c:numCache>
                <c:formatCode>General</c:formatCode>
                <c:ptCount val="5"/>
                <c:pt idx="0">
                  <c:v>1950.0</c:v>
                </c:pt>
                <c:pt idx="1">
                  <c:v>2000.0</c:v>
                </c:pt>
                <c:pt idx="2">
                  <c:v>2015.0</c:v>
                </c:pt>
                <c:pt idx="3">
                  <c:v>2025.0</c:v>
                </c:pt>
                <c:pt idx="4">
                  <c:v>2050.0</c:v>
                </c:pt>
              </c:numCache>
            </c:numRef>
          </c:cat>
          <c:val>
            <c:numRef>
              <c:f>Planilha1!$C$6:$G$6</c:f>
              <c:numCache>
                <c:formatCode>General</c:formatCode>
                <c:ptCount val="5"/>
                <c:pt idx="0">
                  <c:v>1820.0</c:v>
                </c:pt>
                <c:pt idx="1">
                  <c:v>5350.0</c:v>
                </c:pt>
                <c:pt idx="2">
                  <c:v>6100.0</c:v>
                </c:pt>
                <c:pt idx="3">
                  <c:v>6900.0</c:v>
                </c:pt>
                <c:pt idx="4">
                  <c:v>8350.0</c:v>
                </c:pt>
              </c:numCache>
            </c:numRef>
          </c:val>
          <c:smooth val="0"/>
          <c:extLst xmlns:c16r2="http://schemas.microsoft.com/office/drawing/2015/06/chart">
            <c:ext xmlns:c16="http://schemas.microsoft.com/office/drawing/2014/chart" uri="{C3380CC4-5D6E-409C-BE32-E72D297353CC}">
              <c16:uniqueId val="{00000008-CAE6-48FD-83E9-9BF6C4A01DC7}"/>
            </c:ext>
          </c:extLst>
        </c:ser>
        <c:dLbls>
          <c:showLegendKey val="0"/>
          <c:showVal val="0"/>
          <c:showCatName val="0"/>
          <c:showSerName val="0"/>
          <c:showPercent val="0"/>
          <c:showBubbleSize val="0"/>
        </c:dLbls>
        <c:marker val="1"/>
        <c:smooth val="0"/>
        <c:axId val="-1856174784"/>
        <c:axId val="-1801190880"/>
      </c:lineChart>
      <c:catAx>
        <c:axId val="-1856174784"/>
        <c:scaling>
          <c:orientation val="minMax"/>
        </c:scaling>
        <c:delete val="0"/>
        <c:axPos val="b"/>
        <c:title>
          <c:tx>
            <c:rich>
              <a:bodyPr rot="0" spcFirstLastPara="1" vertOverflow="ellipsis" vert="horz" wrap="square" anchor="ctr" anchorCtr="1"/>
              <a:lstStyle/>
              <a:p>
                <a:pPr>
                  <a:defRPr lang="en-US" sz="1600" b="0" i="0" u="none" strike="noStrike" kern="1200" baseline="0" noProof="0">
                    <a:solidFill>
                      <a:schemeClr val="tx1">
                        <a:lumMod val="65000"/>
                        <a:lumOff val="35000"/>
                      </a:schemeClr>
                    </a:solidFill>
                    <a:latin typeface="+mn-lt"/>
                    <a:ea typeface="+mn-ea"/>
                    <a:cs typeface="+mn-cs"/>
                  </a:defRPr>
                </a:pPr>
                <a:r>
                  <a:rPr lang="pt-BR" sz="1600"/>
                  <a:t>Years</a:t>
                </a:r>
              </a:p>
            </c:rich>
          </c:tx>
          <c:overlay val="0"/>
          <c:spPr>
            <a:noFill/>
            <a:ln>
              <a:noFill/>
            </a:ln>
            <a:effectLst/>
          </c:spPr>
          <c:txPr>
            <a:bodyPr rot="0" spcFirstLastPara="1" vertOverflow="ellipsis" vert="horz" wrap="square" anchor="ctr" anchorCtr="1"/>
            <a:lstStyle/>
            <a:p>
              <a:pPr>
                <a:defRPr lang="en-US" sz="1600" b="0" i="0" u="none" strike="noStrike" kern="1200" baseline="0" noProof="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400" b="0" i="0" u="none" strike="noStrike" kern="1200" baseline="0" noProof="0">
                <a:solidFill>
                  <a:schemeClr val="tx1">
                    <a:lumMod val="65000"/>
                    <a:lumOff val="35000"/>
                  </a:schemeClr>
                </a:solidFill>
                <a:latin typeface="+mn-lt"/>
                <a:ea typeface="+mn-ea"/>
                <a:cs typeface="+mn-cs"/>
              </a:defRPr>
            </a:pPr>
            <a:endParaRPr lang="en-US"/>
          </a:p>
        </c:txPr>
        <c:crossAx val="-1801190880"/>
        <c:crosses val="autoZero"/>
        <c:auto val="1"/>
        <c:lblAlgn val="ctr"/>
        <c:lblOffset val="100"/>
        <c:noMultiLvlLbl val="0"/>
      </c:catAx>
      <c:valAx>
        <c:axId val="-1801190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600" b="0" i="0" u="none" strike="noStrike" kern="1200" baseline="0" noProof="0">
                    <a:solidFill>
                      <a:schemeClr val="tx1">
                        <a:lumMod val="65000"/>
                        <a:lumOff val="35000"/>
                      </a:schemeClr>
                    </a:solidFill>
                    <a:latin typeface="+mn-lt"/>
                    <a:ea typeface="+mn-ea"/>
                    <a:cs typeface="+mn-cs"/>
                  </a:defRPr>
                </a:pPr>
                <a:r>
                  <a:rPr lang="en-US" sz="1600" noProof="0" dirty="0"/>
                  <a:t>Population (in millions)</a:t>
                </a:r>
              </a:p>
            </c:rich>
          </c:tx>
          <c:overlay val="0"/>
          <c:spPr>
            <a:noFill/>
            <a:ln>
              <a:noFill/>
            </a:ln>
            <a:effectLst/>
          </c:spPr>
          <c:txPr>
            <a:bodyPr rot="-5400000" spcFirstLastPara="1" vertOverflow="ellipsis" vert="horz" wrap="square" anchor="ctr" anchorCtr="1"/>
            <a:lstStyle/>
            <a:p>
              <a:pPr>
                <a:defRPr lang="en-US" sz="1600" b="0" i="0" u="none" strike="noStrike" kern="1200" baseline="0" noProof="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400" b="0" i="0" u="none" strike="noStrike" kern="1200" baseline="0" noProof="0">
                <a:solidFill>
                  <a:schemeClr val="tx1">
                    <a:lumMod val="65000"/>
                    <a:lumOff val="35000"/>
                  </a:schemeClr>
                </a:solidFill>
                <a:latin typeface="+mn-lt"/>
                <a:ea typeface="+mn-ea"/>
                <a:cs typeface="+mn-cs"/>
              </a:defRPr>
            </a:pPr>
            <a:endParaRPr lang="en-US"/>
          </a:p>
        </c:txPr>
        <c:crossAx val="-1856174784"/>
        <c:crosses val="autoZero"/>
        <c:crossBetween val="between"/>
      </c:valAx>
      <c:spPr>
        <a:noFill/>
        <a:ln>
          <a:noFill/>
        </a:ln>
        <a:effectLst/>
      </c:spPr>
    </c:plotArea>
    <c:legend>
      <c:legendPos val="b"/>
      <c:layout>
        <c:manualLayout>
          <c:xMode val="edge"/>
          <c:yMode val="edge"/>
          <c:x val="0.819423053963018"/>
          <c:y val="0.352430008748906"/>
          <c:w val="0.160275644107667"/>
          <c:h val="0.249421843102945"/>
        </c:manualLayout>
      </c:layout>
      <c:overlay val="0"/>
      <c:spPr>
        <a:noFill/>
        <a:ln>
          <a:noFill/>
        </a:ln>
        <a:effectLst/>
      </c:spPr>
      <c:txPr>
        <a:bodyPr rot="0" spcFirstLastPara="1" vertOverflow="ellipsis" vert="horz" wrap="square" anchor="ctr" anchorCtr="1"/>
        <a:lstStyle/>
        <a:p>
          <a:pPr>
            <a:defRPr lang="en-US" sz="1400" b="0" i="0" u="none" strike="noStrike" kern="1200" baseline="0" noProof="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lang="en-US" noProof="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698D7-A83F-8245-827A-A04DC8F98C31}" type="datetimeFigureOut">
              <a:rPr lang="en-US" smtClean="0"/>
              <a:t>2/23/18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2D0A24-9AFF-1B4C-9247-1A8035552AEA}" type="slidenum">
              <a:rPr lang="en-US" smtClean="0"/>
              <a:t>‹#›</a:t>
            </a:fld>
            <a:endParaRPr lang="en-US"/>
          </a:p>
        </p:txBody>
      </p:sp>
    </p:spTree>
    <p:extLst>
      <p:ext uri="{BB962C8B-B14F-4D97-AF65-F5344CB8AC3E}">
        <p14:creationId xmlns:p14="http://schemas.microsoft.com/office/powerpoint/2010/main" val="355804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Biotechnology" TargetMode="External"/><Relationship Id="rId4" Type="http://schemas.openxmlformats.org/officeDocument/2006/relationships/hyperlink" Target="https://en.wikipedia.org/wiki/Stem_cells" TargetMode="External"/><Relationship Id="rId5" Type="http://schemas.openxmlformats.org/officeDocument/2006/relationships/hyperlink" Target="https://en.wikipedia.org/wiki/Muscle_tissue" TargetMode="External"/><Relationship Id="rId6" Type="http://schemas.openxmlformats.org/officeDocument/2006/relationships/hyperlink" Target="https://en.wikipedia.org/wiki/Bioreactors"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2D0A24-9AFF-1B4C-9247-1A8035552AEA}" type="slidenum">
              <a:rPr lang="en-US" smtClean="0"/>
              <a:t>1</a:t>
            </a:fld>
            <a:endParaRPr lang="en-US"/>
          </a:p>
        </p:txBody>
      </p:sp>
    </p:spTree>
    <p:extLst>
      <p:ext uri="{BB962C8B-B14F-4D97-AF65-F5344CB8AC3E}">
        <p14:creationId xmlns:p14="http://schemas.microsoft.com/office/powerpoint/2010/main" val="1460908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Factories of the future will artificially</a:t>
            </a:r>
            <a:r>
              <a:rPr lang="en-GB" baseline="0" dirty="0" smtClean="0"/>
              <a:t> grow meat – this could use 60% less energy</a:t>
            </a:r>
          </a:p>
          <a:p>
            <a:r>
              <a:rPr lang="en-GB" baseline="0" dirty="0" smtClean="0"/>
              <a:t>A proof of concept burger is being made and will cost €250,000 and not taste too great but is only a start!</a:t>
            </a:r>
          </a:p>
          <a:p>
            <a:endParaRPr lang="en-GB" baseline="0" dirty="0" smtClean="0"/>
          </a:p>
          <a:p>
            <a:r>
              <a:rPr lang="en-GB" sz="1200" b="0" i="0" kern="1200" dirty="0" smtClean="0">
                <a:solidFill>
                  <a:schemeClr val="tx1"/>
                </a:solidFill>
                <a:effectLst/>
                <a:latin typeface="+mn-lt"/>
                <a:ea typeface="+mn-ea"/>
                <a:cs typeface="+mn-cs"/>
              </a:rPr>
              <a:t>The meat is produced from natural, unmodified cells and is grown using natural ingredients such as sugars, proteins, minerals and vitamins. If food technology methods are used to add taste and/or texture (as it happens in traditional meat technology) they are food industry standard and internationally recognized. </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Arguably, cultured beef is safer than farmed beef, as the closed production process eradicates the risk of human diseases contracted from livestock (e.g. diseases as BSE, salmonellosis, or E. coli poisoning). For the record: cultured meat is fundamentally different from genetically modified food. No genetic modification is involved in this process. Tissue cultured meat is normal meat; it is made from normal muscle cells.</a:t>
            </a:r>
            <a:endParaRPr lang="en-GB" dirty="0"/>
          </a:p>
        </p:txBody>
      </p:sp>
      <p:sp>
        <p:nvSpPr>
          <p:cNvPr id="4" name="Slide Number Placeholder 3"/>
          <p:cNvSpPr>
            <a:spLocks noGrp="1"/>
          </p:cNvSpPr>
          <p:nvPr>
            <p:ph type="sldNum" sz="quarter" idx="10"/>
          </p:nvPr>
        </p:nvSpPr>
        <p:spPr/>
        <p:txBody>
          <a:bodyPr/>
          <a:lstStyle/>
          <a:p>
            <a:fld id="{88A4FBA0-E6AE-41BB-8A31-882EA8DC4511}" type="slidenum">
              <a:rPr lang="en-GB" smtClean="0"/>
              <a:pPr/>
              <a:t>17</a:t>
            </a:fld>
            <a:endParaRPr lang="en-GB"/>
          </a:p>
        </p:txBody>
      </p:sp>
    </p:spTree>
    <p:extLst>
      <p:ext uri="{BB962C8B-B14F-4D97-AF65-F5344CB8AC3E}">
        <p14:creationId xmlns:p14="http://schemas.microsoft.com/office/powerpoint/2010/main" val="803226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Gasoline/Diesel </a:t>
            </a:r>
            <a:r>
              <a:rPr lang="en-US" dirty="0"/>
              <a:t>– fuel enabled</a:t>
            </a:r>
            <a:r>
              <a:rPr lang="en-US" baseline="0" dirty="0"/>
              <a:t> fast ground transportation</a:t>
            </a:r>
          </a:p>
          <a:p>
            <a:r>
              <a:rPr lang="en-US" u="sng" baseline="0" dirty="0"/>
              <a:t>Jet fuel/rocket fuel </a:t>
            </a:r>
            <a:r>
              <a:rPr lang="en-US" baseline="0" dirty="0"/>
              <a:t>– enabled global transportation</a:t>
            </a:r>
          </a:p>
          <a:p>
            <a:r>
              <a:rPr lang="en-US" u="sng" baseline="0" dirty="0"/>
              <a:t>Vulcanized rubber </a:t>
            </a:r>
            <a:r>
              <a:rPr lang="en-US" baseline="0" dirty="0"/>
              <a:t>– vulcanized rubber has a superior mechanical properties. It’s used in </a:t>
            </a:r>
            <a:r>
              <a:rPr lang="en-US" sz="1200" b="0" i="0" kern="1200" dirty="0">
                <a:solidFill>
                  <a:schemeClr val="tx1"/>
                </a:solidFill>
                <a:effectLst/>
                <a:latin typeface="+mn-lt"/>
                <a:ea typeface="+mn-ea"/>
                <a:cs typeface="+mn-cs"/>
              </a:rPr>
              <a:t>tires, shoe soles, hoses, and</a:t>
            </a:r>
            <a:r>
              <a:rPr lang="en-US" sz="1200" b="0" i="0" kern="1200" baseline="0" dirty="0">
                <a:solidFill>
                  <a:schemeClr val="tx1"/>
                </a:solidFill>
                <a:effectLst/>
                <a:latin typeface="+mn-lt"/>
                <a:ea typeface="+mn-ea"/>
                <a:cs typeface="+mn-cs"/>
              </a:rPr>
              <a:t> conveyor belts.</a:t>
            </a:r>
          </a:p>
          <a:p>
            <a:r>
              <a:rPr lang="en-US" sz="1200" b="0" i="0" u="sng" kern="1200" baseline="0" dirty="0">
                <a:solidFill>
                  <a:schemeClr val="tx1"/>
                </a:solidFill>
                <a:effectLst/>
                <a:latin typeface="+mn-lt"/>
                <a:ea typeface="+mn-ea"/>
                <a:cs typeface="+mn-cs"/>
              </a:rPr>
              <a:t>Deicing of plane wings </a:t>
            </a:r>
            <a:r>
              <a:rPr lang="en-US" sz="1200" b="0" i="0" kern="1200" baseline="0" dirty="0">
                <a:solidFill>
                  <a:schemeClr val="tx1"/>
                </a:solidFill>
                <a:effectLst/>
                <a:latin typeface="+mn-lt"/>
                <a:ea typeface="+mn-ea"/>
                <a:cs typeface="+mn-cs"/>
              </a:rPr>
              <a:t>– enabled aviation in all conditions</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20</a:t>
            </a:fld>
            <a:endParaRPr lang="en-US"/>
          </a:p>
        </p:txBody>
      </p:sp>
    </p:spTree>
    <p:extLst>
      <p:ext uri="{BB962C8B-B14F-4D97-AF65-F5344CB8AC3E}">
        <p14:creationId xmlns:p14="http://schemas.microsoft.com/office/powerpoint/2010/main" val="1359587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Electrochromic</a:t>
            </a:r>
            <a:r>
              <a:rPr lang="en-US" sz="1200" kern="1200" dirty="0" smtClean="0">
                <a:solidFill>
                  <a:schemeClr val="tx1"/>
                </a:solidFill>
                <a:latin typeface="+mn-lt"/>
                <a:ea typeface="+mn-ea"/>
                <a:cs typeface="+mn-cs"/>
              </a:rPr>
              <a:t> technology uses electricity to change the color and light transmission of a transparent medium containing materials that are capable of generating color. This medium is typically sandwiched between two thin transparent layers that have transparent conductive coatings on the side that comes into contact with the medium. In this case, it is an electronic gel medium sandwiched between two thin panels. An electric current is passed into the conductive coatings and across the panel to cause an electrochemical reaction to occur in the gel. Applying a small electrical DC voltage across the gel causes it to darken, while removing the voltage allows the gel to return to its natural, transparent state. </a:t>
            </a:r>
            <a:endParaRPr lang="en-US" dirty="0"/>
          </a:p>
        </p:txBody>
      </p:sp>
      <p:sp>
        <p:nvSpPr>
          <p:cNvPr id="4" name="Slide Number Placeholder 3"/>
          <p:cNvSpPr>
            <a:spLocks noGrp="1"/>
          </p:cNvSpPr>
          <p:nvPr>
            <p:ph type="sldNum" sz="quarter" idx="10"/>
          </p:nvPr>
        </p:nvSpPr>
        <p:spPr/>
        <p:txBody>
          <a:bodyPr/>
          <a:lstStyle/>
          <a:p>
            <a:fld id="{ACAFCA5A-5005-4AD4-9CB6-27E47AAE1591}" type="slidenum">
              <a:rPr lang="en-GB" smtClean="0"/>
              <a:pPr/>
              <a:t>23</a:t>
            </a:fld>
            <a:endParaRPr lang="en-GB"/>
          </a:p>
        </p:txBody>
      </p:sp>
    </p:spTree>
    <p:extLst>
      <p:ext uri="{BB962C8B-B14F-4D97-AF65-F5344CB8AC3E}">
        <p14:creationId xmlns:p14="http://schemas.microsoft.com/office/powerpoint/2010/main" val="1257750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Rolls Royce don’t sell jet engines – they sell power by the hour</a:t>
            </a:r>
          </a:p>
          <a:p>
            <a:r>
              <a:rPr lang="en-GB" dirty="0" smtClean="0"/>
              <a:t>They are only paid while the engine is being used</a:t>
            </a:r>
            <a:endParaRPr lang="en-GB" dirty="0"/>
          </a:p>
        </p:txBody>
      </p:sp>
      <p:sp>
        <p:nvSpPr>
          <p:cNvPr id="4" name="Slide Number Placeholder 3"/>
          <p:cNvSpPr>
            <a:spLocks noGrp="1"/>
          </p:cNvSpPr>
          <p:nvPr>
            <p:ph type="sldNum" sz="quarter" idx="10"/>
          </p:nvPr>
        </p:nvSpPr>
        <p:spPr/>
        <p:txBody>
          <a:bodyPr/>
          <a:lstStyle/>
          <a:p>
            <a:fld id="{88A4FBA0-E6AE-41BB-8A31-882EA8DC4511}" type="slidenum">
              <a:rPr lang="en-GB" smtClean="0"/>
              <a:pPr/>
              <a:t>25</a:t>
            </a:fld>
            <a:endParaRPr lang="en-GB"/>
          </a:p>
        </p:txBody>
      </p:sp>
    </p:spTree>
    <p:extLst>
      <p:ext uri="{BB962C8B-B14F-4D97-AF65-F5344CB8AC3E}">
        <p14:creationId xmlns:p14="http://schemas.microsoft.com/office/powerpoint/2010/main" val="1713626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F2D0A24-9AFF-1B4C-9247-1A8035552AEA}" type="slidenum">
              <a:rPr lang="en-US" smtClean="0"/>
              <a:t>26</a:t>
            </a:fld>
            <a:endParaRPr lang="en-US"/>
          </a:p>
        </p:txBody>
      </p:sp>
    </p:spTree>
    <p:extLst>
      <p:ext uri="{BB962C8B-B14F-4D97-AF65-F5344CB8AC3E}">
        <p14:creationId xmlns:p14="http://schemas.microsoft.com/office/powerpoint/2010/main" val="2131740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a:t>
            </a:r>
            <a:r>
              <a:rPr lang="en-US" baseline="0" dirty="0"/>
              <a:t> chemicals drive health, food, transportation, communication industries, they </a:t>
            </a:r>
            <a:r>
              <a:rPr lang="en-US" dirty="0"/>
              <a:t>can also impact</a:t>
            </a:r>
            <a:r>
              <a:rPr lang="en-US" baseline="0" dirty="0"/>
              <a:t> society in a negative way and lead to unintended and unpredicted consequences.</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27</a:t>
            </a:fld>
            <a:endParaRPr lang="en-US"/>
          </a:p>
        </p:txBody>
      </p:sp>
    </p:spTree>
    <p:extLst>
      <p:ext uri="{BB962C8B-B14F-4D97-AF65-F5344CB8AC3E}">
        <p14:creationId xmlns:p14="http://schemas.microsoft.com/office/powerpoint/2010/main" val="1465076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Biofuels,</a:t>
            </a:r>
            <a:r>
              <a:rPr lang="en-US" baseline="0" dirty="0"/>
              <a:t> specifically made from corn, an abundant vegetable, seems like a great idea. But when the corn needs land, fertilizers, water, and infrastructure for harvesting, then production of biofuel becomes unintended consequence.</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28</a:t>
            </a:fld>
            <a:endParaRPr lang="en-US"/>
          </a:p>
        </p:txBody>
      </p:sp>
    </p:spTree>
    <p:extLst>
      <p:ext uri="{BB962C8B-B14F-4D97-AF65-F5344CB8AC3E}">
        <p14:creationId xmlns:p14="http://schemas.microsoft.com/office/powerpoint/2010/main" val="433972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should have an access to clean water. What if to get purified</a:t>
            </a:r>
            <a:r>
              <a:rPr lang="en-US" baseline="0" dirty="0"/>
              <a:t> water, acutely lethal substances like chlorine are used?</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29</a:t>
            </a:fld>
            <a:endParaRPr lang="en-US"/>
          </a:p>
        </p:txBody>
      </p:sp>
    </p:spTree>
    <p:extLst>
      <p:ext uri="{BB962C8B-B14F-4D97-AF65-F5344CB8AC3E}">
        <p14:creationId xmlns:p14="http://schemas.microsoft.com/office/powerpoint/2010/main" val="406660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a:t>
            </a:r>
            <a:r>
              <a:rPr lang="en-US" baseline="0" dirty="0"/>
              <a:t> which does not rely on petroleum but rather on solar can be a good thing. But what if the solar panel technology relies on rare earth and precious metals?</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30</a:t>
            </a:fld>
            <a:endParaRPr lang="en-US"/>
          </a:p>
        </p:txBody>
      </p:sp>
    </p:spTree>
    <p:extLst>
      <p:ext uri="{BB962C8B-B14F-4D97-AF65-F5344CB8AC3E}">
        <p14:creationId xmlns:p14="http://schemas.microsoft.com/office/powerpoint/2010/main" val="2107358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other environmental challenges we as society have to think about when considering chemicals.</a:t>
            </a:r>
          </a:p>
        </p:txBody>
      </p:sp>
      <p:sp>
        <p:nvSpPr>
          <p:cNvPr id="4" name="Slide Number Placeholder 3"/>
          <p:cNvSpPr>
            <a:spLocks noGrp="1"/>
          </p:cNvSpPr>
          <p:nvPr>
            <p:ph type="sldNum" sz="quarter" idx="10"/>
          </p:nvPr>
        </p:nvSpPr>
        <p:spPr/>
        <p:txBody>
          <a:bodyPr/>
          <a:lstStyle/>
          <a:p>
            <a:fld id="{9F2D0A24-9AFF-1B4C-9247-1A8035552AEA}" type="slidenum">
              <a:rPr lang="en-US" smtClean="0"/>
              <a:t>31</a:t>
            </a:fld>
            <a:endParaRPr lang="en-US"/>
          </a:p>
        </p:txBody>
      </p:sp>
    </p:spTree>
    <p:extLst>
      <p:ext uri="{BB962C8B-B14F-4D97-AF65-F5344CB8AC3E}">
        <p14:creationId xmlns:p14="http://schemas.microsoft.com/office/powerpoint/2010/main" val="201392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xfrm>
            <a:off x="1371600" y="1143000"/>
            <a:ext cx="4114800" cy="3086100"/>
          </a:xfrm>
          <a:prstGeom prst="rect">
            <a:avLst/>
          </a:prstGeom>
        </p:spPr>
        <p:txBody>
          <a:bodyPr/>
          <a:lstStyle/>
          <a:p>
            <a:pPr lvl="0"/>
            <a:endParaRPr/>
          </a:p>
        </p:txBody>
      </p:sp>
      <p:sp>
        <p:nvSpPr>
          <p:cNvPr id="56" name="Shape 56"/>
          <p:cNvSpPr>
            <a:spLocks noGrp="1"/>
          </p:cNvSpPr>
          <p:nvPr>
            <p:ph type="body" sz="quarter" idx="1"/>
          </p:nvPr>
        </p:nvSpPr>
        <p:spPr>
          <a:prstGeom prst="rect">
            <a:avLst/>
          </a:prstGeom>
        </p:spPr>
        <p:txBody>
          <a:bodyPr/>
          <a:lstStyle/>
          <a:p>
            <a:pPr lvl="0">
              <a:defRPr sz="1800"/>
            </a:pPr>
            <a:endParaRPr sz="2400" dirty="0"/>
          </a:p>
        </p:txBody>
      </p:sp>
    </p:spTree>
    <p:extLst>
      <p:ext uri="{BB962C8B-B14F-4D97-AF65-F5344CB8AC3E}">
        <p14:creationId xmlns:p14="http://schemas.microsoft.com/office/powerpoint/2010/main" val="82963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p:spPr>
        <p:txBody>
          <a:bodyPr/>
          <a:lstStyle/>
          <a:p>
            <a:fld id="{E5845C96-19CB-3345-BD12-527803D83E52}" type="slidenum">
              <a:rPr lang="en-US"/>
              <a:pPr/>
              <a:t>32</a:t>
            </a:fld>
            <a:endParaRPr lang="en-US"/>
          </a:p>
        </p:txBody>
      </p:sp>
      <p:sp>
        <p:nvSpPr>
          <p:cNvPr id="152578" name="Rectangle 2"/>
          <p:cNvSpPr>
            <a:spLocks noGrp="1" noRot="1" noChangeAspect="1" noChangeArrowheads="1" noTextEdit="1"/>
          </p:cNvSpPr>
          <p:nvPr>
            <p:ph type="sldImg"/>
          </p:nvPr>
        </p:nvSpPr>
        <p:spPr>
          <a:xfrm>
            <a:off x="1143000" y="685800"/>
            <a:ext cx="4572000" cy="3429000"/>
          </a:xfrm>
          <a:ln/>
        </p:spPr>
      </p:sp>
      <p:sp>
        <p:nvSpPr>
          <p:cNvPr id="152579" name="Rectangle 3"/>
          <p:cNvSpPr>
            <a:spLocks noGrp="1" noChangeArrowheads="1"/>
          </p:cNvSpPr>
          <p:nvPr>
            <p:ph type="body" idx="1"/>
          </p:nvPr>
        </p:nvSpPr>
        <p:spPr>
          <a:noFill/>
          <a:ln/>
        </p:spPr>
        <p:txBody>
          <a:bodyPr/>
          <a:lstStyle/>
          <a:p>
            <a:pPr eaLnBrk="1" hangingPunct="1"/>
            <a:r>
              <a:rPr lang="en-US" dirty="0">
                <a:latin typeface="Arial" pitchFamily="-106" charset="0"/>
                <a:ea typeface="ＭＳ Ｐゴシック" pitchFamily="-106" charset="-128"/>
                <a:cs typeface="ＭＳ Ｐゴシック" pitchFamily="-106" charset="-128"/>
              </a:rPr>
              <a:t>The population</a:t>
            </a:r>
            <a:r>
              <a:rPr lang="en-US" baseline="0" dirty="0">
                <a:latin typeface="Arial" pitchFamily="-106" charset="0"/>
                <a:ea typeface="ＭＳ Ｐゴシック" pitchFamily="-106" charset="-128"/>
                <a:cs typeface="ＭＳ Ｐゴシック" pitchFamily="-106" charset="-128"/>
              </a:rPr>
              <a:t> growth happens mostly in developing countries (G77). By 2050, we will most likely reach 9.5 billion.</a:t>
            </a:r>
          </a:p>
          <a:p>
            <a:pPr eaLnBrk="1" hangingPunct="1"/>
            <a:r>
              <a:rPr lang="en-US" baseline="0" dirty="0">
                <a:latin typeface="Arial" pitchFamily="-106" charset="0"/>
                <a:ea typeface="ＭＳ Ｐゴシック" pitchFamily="-106" charset="-128"/>
                <a:cs typeface="ＭＳ Ｐゴシック" pitchFamily="-106" charset="-128"/>
              </a:rPr>
              <a:t>These countries need biggest support and attention. </a:t>
            </a:r>
            <a:endParaRPr lang="en-US" dirty="0">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618651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p:spPr>
        <p:txBody>
          <a:bodyPr/>
          <a:lstStyle/>
          <a:p>
            <a:fld id="{95CE73EF-1373-FB42-A490-C88520791CC4}" type="slidenum">
              <a:rPr lang="en-US"/>
              <a:pPr/>
              <a:t>33</a:t>
            </a:fld>
            <a:endParaRPr lang="en-US"/>
          </a:p>
        </p:txBody>
      </p:sp>
      <p:sp>
        <p:nvSpPr>
          <p:cNvPr id="154626" name="Rectangle 2"/>
          <p:cNvSpPr>
            <a:spLocks noGrp="1" noRot="1" noChangeAspect="1" noChangeArrowheads="1" noTextEdit="1"/>
          </p:cNvSpPr>
          <p:nvPr>
            <p:ph type="sldImg"/>
          </p:nvPr>
        </p:nvSpPr>
        <p:spPr>
          <a:xfrm>
            <a:off x="1143000" y="685800"/>
            <a:ext cx="4572000" cy="3429000"/>
          </a:xfrm>
          <a:ln/>
        </p:spPr>
      </p:sp>
      <p:sp>
        <p:nvSpPr>
          <p:cNvPr id="154627" name="Rectangle 3"/>
          <p:cNvSpPr>
            <a:spLocks noGrp="1" noChangeArrowheads="1"/>
          </p:cNvSpPr>
          <p:nvPr>
            <p:ph type="body" idx="1"/>
          </p:nvPr>
        </p:nvSpPr>
        <p:spPr>
          <a:noFill/>
          <a:ln/>
        </p:spPr>
        <p:txBody>
          <a:bodyPr/>
          <a:lstStyle/>
          <a:p>
            <a:pPr eaLnBrk="1" hangingPunct="1"/>
            <a:r>
              <a:rPr lang="en-US" dirty="0">
                <a:latin typeface="Arial" pitchFamily="-106" charset="0"/>
                <a:ea typeface="ＭＳ Ｐゴシック" pitchFamily="-106" charset="-128"/>
                <a:cs typeface="ＭＳ Ｐゴシック" pitchFamily="-106" charset="-128"/>
              </a:rPr>
              <a:t>To maintain the quality of life</a:t>
            </a:r>
            <a:r>
              <a:rPr lang="en-US" baseline="0" dirty="0">
                <a:latin typeface="Arial" pitchFamily="-106" charset="0"/>
                <a:ea typeface="ＭＳ Ｐゴシック" pitchFamily="-106" charset="-128"/>
                <a:cs typeface="ＭＳ Ｐゴシック" pitchFamily="-106" charset="-128"/>
              </a:rPr>
              <a:t> with the increased population, big changes need to happen. </a:t>
            </a:r>
            <a:endParaRPr lang="en-US" dirty="0">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2132172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p:spPr>
        <p:txBody>
          <a:bodyPr/>
          <a:lstStyle/>
          <a:p>
            <a:fld id="{5EC4254C-CD47-8040-B3F3-97CB606ABFB9}" type="slidenum">
              <a:rPr lang="en-US"/>
              <a:pPr/>
              <a:t>34</a:t>
            </a:fld>
            <a:endParaRPr lang="en-US"/>
          </a:p>
        </p:txBody>
      </p:sp>
      <p:sp>
        <p:nvSpPr>
          <p:cNvPr id="156674" name="Rectangle 2"/>
          <p:cNvSpPr>
            <a:spLocks noChangeArrowheads="1"/>
          </p:cNvSpPr>
          <p:nvPr/>
        </p:nvSpPr>
        <p:spPr bwMode="auto">
          <a:xfrm>
            <a:off x="3884613" y="0"/>
            <a:ext cx="2973387" cy="455613"/>
          </a:xfrm>
          <a:prstGeom prst="rect">
            <a:avLst/>
          </a:prstGeom>
          <a:noFill/>
          <a:ln w="12700">
            <a:noFill/>
            <a:miter lim="800000"/>
            <a:headEnd/>
            <a:tailEnd/>
          </a:ln>
        </p:spPr>
        <p:txBody>
          <a:bodyPr>
            <a:prstTxWarp prst="textNoShape">
              <a:avLst/>
            </a:prstTxWarp>
          </a:bodyPr>
          <a:lstStyle/>
          <a:p>
            <a:endParaRPr lang="en-US"/>
          </a:p>
        </p:txBody>
      </p:sp>
      <p:sp>
        <p:nvSpPr>
          <p:cNvPr id="156675" name="Rectangle 3"/>
          <p:cNvSpPr>
            <a:spLocks noChangeArrowheads="1"/>
          </p:cNvSpPr>
          <p:nvPr/>
        </p:nvSpPr>
        <p:spPr bwMode="auto">
          <a:xfrm>
            <a:off x="3884613" y="8685213"/>
            <a:ext cx="2973387" cy="458787"/>
          </a:xfrm>
          <a:prstGeom prst="rect">
            <a:avLst/>
          </a:prstGeom>
          <a:noFill/>
          <a:ln w="12700">
            <a:noFill/>
            <a:miter lim="800000"/>
            <a:headEnd/>
            <a:tailEnd/>
          </a:ln>
        </p:spPr>
        <p:txBody>
          <a:bodyPr lIns="19048" tIns="0" rIns="19048" bIns="0" anchor="b">
            <a:prstTxWarp prst="textNoShape">
              <a:avLst/>
            </a:prstTxWarp>
          </a:bodyPr>
          <a:lstStyle/>
          <a:p>
            <a:pPr algn="r" defTabSz="949325"/>
            <a:r>
              <a:rPr lang="en-US" sz="1000" i="1">
                <a:solidFill>
                  <a:schemeClr val="tx1"/>
                </a:solidFill>
                <a:latin typeface="Times New Roman" pitchFamily="-106" charset="0"/>
              </a:rPr>
              <a:t>9</a:t>
            </a:r>
          </a:p>
        </p:txBody>
      </p:sp>
      <p:sp>
        <p:nvSpPr>
          <p:cNvPr id="156676" name="Rectangle 4"/>
          <p:cNvSpPr>
            <a:spLocks noChangeArrowheads="1"/>
          </p:cNvSpPr>
          <p:nvPr/>
        </p:nvSpPr>
        <p:spPr bwMode="auto">
          <a:xfrm>
            <a:off x="0" y="8685213"/>
            <a:ext cx="2971800" cy="458787"/>
          </a:xfrm>
          <a:prstGeom prst="rect">
            <a:avLst/>
          </a:prstGeom>
          <a:noFill/>
          <a:ln w="12700">
            <a:noFill/>
            <a:miter lim="800000"/>
            <a:headEnd/>
            <a:tailEnd/>
          </a:ln>
        </p:spPr>
        <p:txBody>
          <a:bodyPr>
            <a:prstTxWarp prst="textNoShape">
              <a:avLst/>
            </a:prstTxWarp>
          </a:bodyPr>
          <a:lstStyle/>
          <a:p>
            <a:endParaRPr lang="en-US"/>
          </a:p>
        </p:txBody>
      </p:sp>
      <p:sp>
        <p:nvSpPr>
          <p:cNvPr id="156677" name="Rectangle 5"/>
          <p:cNvSpPr>
            <a:spLocks noChangeArrowheads="1"/>
          </p:cNvSpPr>
          <p:nvPr/>
        </p:nvSpPr>
        <p:spPr bwMode="auto">
          <a:xfrm>
            <a:off x="0" y="0"/>
            <a:ext cx="2971800" cy="455613"/>
          </a:xfrm>
          <a:prstGeom prst="rect">
            <a:avLst/>
          </a:prstGeom>
          <a:noFill/>
          <a:ln w="12700">
            <a:noFill/>
            <a:miter lim="800000"/>
            <a:headEnd/>
            <a:tailEnd/>
          </a:ln>
        </p:spPr>
        <p:txBody>
          <a:bodyPr>
            <a:prstTxWarp prst="textNoShape">
              <a:avLst/>
            </a:prstTxWarp>
          </a:bodyPr>
          <a:lstStyle/>
          <a:p>
            <a:endParaRPr lang="en-US"/>
          </a:p>
        </p:txBody>
      </p:sp>
      <p:sp>
        <p:nvSpPr>
          <p:cNvPr id="156678" name="Rectangle 6"/>
          <p:cNvSpPr>
            <a:spLocks noGrp="1" noRot="1" noChangeAspect="1" noChangeArrowheads="1" noTextEdit="1"/>
          </p:cNvSpPr>
          <p:nvPr>
            <p:ph type="sldImg"/>
          </p:nvPr>
        </p:nvSpPr>
        <p:spPr>
          <a:xfrm>
            <a:off x="1144588" y="685800"/>
            <a:ext cx="4572000" cy="3429000"/>
          </a:xfrm>
          <a:ln w="12700" cap="flat">
            <a:solidFill>
              <a:schemeClr val="tx1"/>
            </a:solidFill>
          </a:ln>
        </p:spPr>
      </p:sp>
      <p:sp>
        <p:nvSpPr>
          <p:cNvPr id="156679" name="Rectangle 7"/>
          <p:cNvSpPr>
            <a:spLocks noGrp="1" noChangeArrowheads="1"/>
          </p:cNvSpPr>
          <p:nvPr>
            <p:ph type="body" idx="1"/>
          </p:nvPr>
        </p:nvSpPr>
        <p:spPr>
          <a:xfrm>
            <a:off x="914400" y="4341813"/>
            <a:ext cx="5027613" cy="4114800"/>
          </a:xfrm>
          <a:noFill/>
          <a:ln/>
        </p:spPr>
        <p:txBody>
          <a:bodyPr lIns="93654" tIns="47621" rIns="93654" bIns="47621"/>
          <a:lstStyle/>
          <a:p>
            <a:pPr eaLnBrk="1" hangingPunct="1"/>
            <a:r>
              <a:rPr lang="en-US" dirty="0">
                <a:latin typeface="Arial" pitchFamily="-106" charset="0"/>
                <a:ea typeface="ＭＳ Ｐゴシック" pitchFamily="-106" charset="-128"/>
                <a:cs typeface="ＭＳ Ｐゴシック" pitchFamily="-106" charset="-128"/>
              </a:rPr>
              <a:t>As of</a:t>
            </a:r>
            <a:r>
              <a:rPr lang="en-US" baseline="0" dirty="0">
                <a:latin typeface="Arial" pitchFamily="-106" charset="0"/>
                <a:ea typeface="ＭＳ Ｐゴシック" pitchFamily="-106" charset="-128"/>
                <a:cs typeface="ＭＳ Ｐゴシック" pitchFamily="-106" charset="-128"/>
              </a:rPr>
              <a:t> now, we as population live very unsustainably. To maintain our current life, we will need more and more resources, which with increasing population is not possible. The graph shows the relationship between the state of technological development of the society and environmental impact. Currently we are using maximum resources and not considering the future.</a:t>
            </a:r>
            <a:endParaRPr lang="en-US" dirty="0">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402908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p>
            <a:fld id="{EEB231EF-989C-A044-9DBE-642ED30F852C}" type="slidenum">
              <a:rPr lang="en-US"/>
              <a:pPr/>
              <a:t>35</a:t>
            </a:fld>
            <a:endParaRPr lang="en-US"/>
          </a:p>
        </p:txBody>
      </p:sp>
      <p:sp>
        <p:nvSpPr>
          <p:cNvPr id="158722" name="Rectangle 2"/>
          <p:cNvSpPr>
            <a:spLocks noGrp="1" noRot="1" noChangeAspect="1" noChangeArrowheads="1" noTextEdit="1"/>
          </p:cNvSpPr>
          <p:nvPr>
            <p:ph type="sldImg"/>
          </p:nvPr>
        </p:nvSpPr>
        <p:spPr>
          <a:xfrm>
            <a:off x="1143000" y="685800"/>
            <a:ext cx="4572000" cy="3429000"/>
          </a:xfrm>
          <a:ln/>
        </p:spPr>
      </p:sp>
      <p:sp>
        <p:nvSpPr>
          <p:cNvPr id="158723" name="Rectangle 3"/>
          <p:cNvSpPr>
            <a:spLocks noGrp="1" noChangeArrowheads="1"/>
          </p:cNvSpPr>
          <p:nvPr>
            <p:ph type="body" idx="1"/>
          </p:nvPr>
        </p:nvSpPr>
        <p:spPr>
          <a:no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041636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p>
            <a:fld id="{84CAA493-C91B-A141-81F1-8D4608518955}" type="slidenum">
              <a:rPr lang="en-US"/>
              <a:pPr/>
              <a:t>36</a:t>
            </a:fld>
            <a:endParaRPr lang="en-US"/>
          </a:p>
        </p:txBody>
      </p:sp>
      <p:sp>
        <p:nvSpPr>
          <p:cNvPr id="160770" name="Rectangle 2"/>
          <p:cNvSpPr>
            <a:spLocks noGrp="1" noRot="1" noChangeAspect="1" noChangeArrowheads="1" noTextEdit="1"/>
          </p:cNvSpPr>
          <p:nvPr>
            <p:ph type="sldImg"/>
          </p:nvPr>
        </p:nvSpPr>
        <p:spPr>
          <a:xfrm>
            <a:off x="1143000" y="685800"/>
            <a:ext cx="4572000" cy="3429000"/>
          </a:xfrm>
          <a:ln/>
        </p:spPr>
      </p:sp>
      <p:sp>
        <p:nvSpPr>
          <p:cNvPr id="160771" name="Rectangle 3"/>
          <p:cNvSpPr>
            <a:spLocks noGrp="1" noChangeArrowheads="1"/>
          </p:cNvSpPr>
          <p:nvPr>
            <p:ph type="body" idx="1"/>
          </p:nvPr>
        </p:nvSpPr>
        <p:spPr>
          <a:noFill/>
          <a:ln/>
        </p:spPr>
        <p:txBody>
          <a:bodyPr/>
          <a:lstStyle/>
          <a:p>
            <a:pPr eaLnBrk="1" hangingPunct="1"/>
            <a:r>
              <a:rPr lang="en-US" dirty="0">
                <a:latin typeface="Arial" pitchFamily="-106" charset="0"/>
                <a:ea typeface="ＭＳ Ｐゴシック" pitchFamily="-106" charset="-128"/>
                <a:cs typeface="ＭＳ Ｐゴシック" pitchFamily="-106" charset="-128"/>
              </a:rPr>
              <a:t>Advances</a:t>
            </a:r>
            <a:r>
              <a:rPr lang="en-US" baseline="0" dirty="0">
                <a:latin typeface="Arial" pitchFamily="-106" charset="0"/>
                <a:ea typeface="ＭＳ Ｐゴシック" pitchFamily="-106" charset="-128"/>
                <a:cs typeface="ＭＳ Ｐゴシック" pitchFamily="-106" charset="-128"/>
              </a:rPr>
              <a:t> in technology (and green chemistry) allow to reduce the resource use and maintain the quality of life even with increasing population.</a:t>
            </a:r>
            <a:endParaRPr lang="en-US" dirty="0">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822285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p>
            <a:fld id="{114DA641-DC97-1745-B81D-D2C3E51612F0}" type="slidenum">
              <a:rPr lang="en-US"/>
              <a:pPr/>
              <a:t>37</a:t>
            </a:fld>
            <a:endParaRPr lang="en-US"/>
          </a:p>
        </p:txBody>
      </p:sp>
      <p:sp>
        <p:nvSpPr>
          <p:cNvPr id="162818" name="Rectangle 2"/>
          <p:cNvSpPr>
            <a:spLocks noGrp="1" noRot="1" noChangeAspect="1" noChangeArrowheads="1" noTextEdit="1"/>
          </p:cNvSpPr>
          <p:nvPr>
            <p:ph type="sldImg"/>
          </p:nvPr>
        </p:nvSpPr>
        <p:spPr>
          <a:xfrm>
            <a:off x="1143000" y="685800"/>
            <a:ext cx="4572000" cy="3429000"/>
          </a:xfrm>
          <a:ln/>
        </p:spPr>
      </p:sp>
      <p:sp>
        <p:nvSpPr>
          <p:cNvPr id="162819" name="Rectangle 3"/>
          <p:cNvSpPr>
            <a:spLocks noGrp="1" noChangeArrowheads="1"/>
          </p:cNvSpPr>
          <p:nvPr>
            <p:ph type="body" idx="1"/>
          </p:nvPr>
        </p:nvSpPr>
        <p:spPr>
          <a:noFill/>
          <a:ln/>
        </p:spPr>
        <p:txBody>
          <a:bodyPr/>
          <a:lstStyle/>
          <a:p>
            <a:pPr eaLnBrk="1" hangingPunct="1"/>
            <a:r>
              <a:rPr lang="en-US" dirty="0">
                <a:latin typeface="Arial" pitchFamily="-106" charset="0"/>
                <a:ea typeface="ＭＳ Ｐゴシック" pitchFamily="-106" charset="-128"/>
                <a:cs typeface="ＭＳ Ｐゴシック" pitchFamily="-106" charset="-128"/>
              </a:rPr>
              <a:t>A famous quote</a:t>
            </a:r>
            <a:r>
              <a:rPr lang="en-US" baseline="0" dirty="0">
                <a:latin typeface="Arial" pitchFamily="-106" charset="0"/>
                <a:ea typeface="ＭＳ Ｐゴシック" pitchFamily="-106" charset="-128"/>
                <a:cs typeface="ＭＳ Ｐゴシック" pitchFamily="-106" charset="-128"/>
              </a:rPr>
              <a:t> by JFK.</a:t>
            </a:r>
            <a:endParaRPr lang="en-US" dirty="0">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596557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p>
            <a:fld id="{08993B50-628B-2540-8A37-0E7B0902D9B9}" type="slidenum">
              <a:rPr lang="en-US"/>
              <a:pPr/>
              <a:t>38</a:t>
            </a:fld>
            <a:endParaRPr lang="en-US"/>
          </a:p>
        </p:txBody>
      </p:sp>
      <p:sp>
        <p:nvSpPr>
          <p:cNvPr id="164866" name="Rectangle 2"/>
          <p:cNvSpPr>
            <a:spLocks noGrp="1" noRot="1" noChangeAspect="1" noChangeArrowheads="1" noTextEdit="1"/>
          </p:cNvSpPr>
          <p:nvPr>
            <p:ph type="sldImg"/>
          </p:nvPr>
        </p:nvSpPr>
        <p:spPr>
          <a:xfrm>
            <a:off x="1143000" y="685800"/>
            <a:ext cx="4572000" cy="3429000"/>
          </a:xfrm>
          <a:ln/>
        </p:spPr>
      </p:sp>
      <p:sp>
        <p:nvSpPr>
          <p:cNvPr id="164867" name="Rectangle 3"/>
          <p:cNvSpPr>
            <a:spLocks noGrp="1" noChangeArrowheads="1"/>
          </p:cNvSpPr>
          <p:nvPr>
            <p:ph type="body" idx="1"/>
          </p:nvPr>
        </p:nvSpPr>
        <p:spPr>
          <a:no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667533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p>
            <a:fld id="{4DB39E9A-3C66-964F-8FF7-849895134553}" type="slidenum">
              <a:rPr lang="en-US"/>
              <a:pPr/>
              <a:t>39</a:t>
            </a:fld>
            <a:endParaRPr lang="en-US"/>
          </a:p>
        </p:txBody>
      </p:sp>
      <p:sp>
        <p:nvSpPr>
          <p:cNvPr id="166914" name="Rectangle 2"/>
          <p:cNvSpPr>
            <a:spLocks noGrp="1" noRot="1" noChangeAspect="1" noChangeArrowheads="1" noTextEdit="1"/>
          </p:cNvSpPr>
          <p:nvPr>
            <p:ph type="sldImg"/>
          </p:nvPr>
        </p:nvSpPr>
        <p:spPr>
          <a:xfrm>
            <a:off x="1143000" y="685800"/>
            <a:ext cx="4572000" cy="3429000"/>
          </a:xfrm>
          <a:ln/>
        </p:spPr>
      </p:sp>
      <p:sp>
        <p:nvSpPr>
          <p:cNvPr id="166915" name="Rectangle 3"/>
          <p:cNvSpPr>
            <a:spLocks noGrp="1" noChangeArrowheads="1"/>
          </p:cNvSpPr>
          <p:nvPr>
            <p:ph type="body" idx="1"/>
          </p:nvPr>
        </p:nvSpPr>
        <p:spPr>
          <a:noFill/>
          <a:ln/>
        </p:spPr>
        <p:txBody>
          <a:bodyPr/>
          <a:lstStyle/>
          <a:p>
            <a:pPr eaLnBrk="1" hangingPunct="1"/>
            <a:endParaRPr lang="en-US" dirty="0">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677246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p>
            <a:fld id="{96A390C5-957E-3942-8AC3-4617ABC1656A}" type="slidenum">
              <a:rPr lang="en-US"/>
              <a:pPr/>
              <a:t>40</a:t>
            </a:fld>
            <a:endParaRPr lang="en-US"/>
          </a:p>
        </p:txBody>
      </p:sp>
      <p:sp>
        <p:nvSpPr>
          <p:cNvPr id="168962" name="Rectangle 2"/>
          <p:cNvSpPr>
            <a:spLocks noGrp="1" noRot="1" noChangeAspect="1" noChangeArrowheads="1" noTextEdit="1"/>
          </p:cNvSpPr>
          <p:nvPr>
            <p:ph type="sldImg"/>
          </p:nvPr>
        </p:nvSpPr>
        <p:spPr>
          <a:xfrm>
            <a:off x="1143000" y="685800"/>
            <a:ext cx="4572000" cy="3429000"/>
          </a:xfrm>
          <a:ln/>
        </p:spPr>
      </p:sp>
      <p:sp>
        <p:nvSpPr>
          <p:cNvPr id="168963" name="Rectangle 3"/>
          <p:cNvSpPr>
            <a:spLocks noGrp="1" noChangeArrowheads="1"/>
          </p:cNvSpPr>
          <p:nvPr>
            <p:ph type="body" idx="1"/>
          </p:nvPr>
        </p:nvSpPr>
        <p:spPr>
          <a:noFill/>
          <a:ln/>
        </p:spPr>
        <p:txBody>
          <a:bodyPr/>
          <a:lstStyle/>
          <a:p>
            <a:pPr eaLnBrk="1" hangingPunct="1"/>
            <a:r>
              <a:rPr lang="en-US" dirty="0">
                <a:latin typeface="Arial" pitchFamily="-106" charset="0"/>
                <a:ea typeface="ＭＳ Ｐゴシック" pitchFamily="-106" charset="-128"/>
                <a:cs typeface="ＭＳ Ｐゴシック" pitchFamily="-106" charset="-128"/>
              </a:rPr>
              <a:t>Energy consumption of growing due to our lifestyle</a:t>
            </a:r>
            <a:r>
              <a:rPr lang="en-US" baseline="0" dirty="0">
                <a:latin typeface="Arial" pitchFamily="-106" charset="0"/>
                <a:ea typeface="ＭＳ Ｐゴシック" pitchFamily="-106" charset="-128"/>
                <a:cs typeface="ＭＳ Ｐゴシック" pitchFamily="-106" charset="-128"/>
              </a:rPr>
              <a:t> and the new technological demands.</a:t>
            </a:r>
            <a:endParaRPr lang="en-US" dirty="0">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2122063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p>
            <a:fld id="{EC5BECB6-943D-BF4B-AE84-F12A4B3A20FA}" type="slidenum">
              <a:rPr lang="en-US"/>
              <a:pPr/>
              <a:t>41</a:t>
            </a:fld>
            <a:endParaRPr lang="en-US"/>
          </a:p>
        </p:txBody>
      </p:sp>
      <p:sp>
        <p:nvSpPr>
          <p:cNvPr id="171010" name="Rectangle 2"/>
          <p:cNvSpPr>
            <a:spLocks noGrp="1" noRot="1" noChangeAspect="1" noChangeArrowheads="1" noTextEdit="1"/>
          </p:cNvSpPr>
          <p:nvPr>
            <p:ph type="sldImg"/>
          </p:nvPr>
        </p:nvSpPr>
        <p:spPr>
          <a:xfrm>
            <a:off x="1143000" y="685800"/>
            <a:ext cx="4572000" cy="3429000"/>
          </a:xfrm>
          <a:ln/>
        </p:spPr>
      </p:sp>
      <p:sp>
        <p:nvSpPr>
          <p:cNvPr id="171011" name="Rectangle 3"/>
          <p:cNvSpPr>
            <a:spLocks noGrp="1" noChangeArrowheads="1"/>
          </p:cNvSpPr>
          <p:nvPr>
            <p:ph type="body" idx="1"/>
          </p:nvPr>
        </p:nvSpPr>
        <p:spPr>
          <a:noFill/>
          <a:ln/>
        </p:spPr>
        <p:txBody>
          <a:bodyPr/>
          <a:lstStyle/>
          <a:p>
            <a:pPr eaLnBrk="1" hangingPunct="1"/>
            <a:r>
              <a:rPr lang="en-US" dirty="0">
                <a:latin typeface="Arial" pitchFamily="-106" charset="0"/>
                <a:ea typeface="ＭＳ Ｐゴシック" pitchFamily="-106" charset="-128"/>
                <a:cs typeface="ＭＳ Ｐゴシック" pitchFamily="-106" charset="-128"/>
              </a:rPr>
              <a:t>Oil and coal are still dominant sources of energy. Renewable materials are present but</a:t>
            </a:r>
            <a:r>
              <a:rPr lang="en-US" baseline="0" dirty="0">
                <a:latin typeface="Arial" pitchFamily="-106" charset="0"/>
                <a:ea typeface="ＭＳ Ｐゴシック" pitchFamily="-106" charset="-128"/>
                <a:cs typeface="ＭＳ Ｐゴシック" pitchFamily="-106" charset="-128"/>
              </a:rPr>
              <a:t> in minority.</a:t>
            </a:r>
            <a:endParaRPr lang="en-US" dirty="0">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740989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B8D53-0C8B-EA46-A1E7-91B4D3F1BA49}" type="slidenum">
              <a:rPr lang="en-US" smtClean="0"/>
              <a:t>5</a:t>
            </a:fld>
            <a:endParaRPr lang="en-US"/>
          </a:p>
        </p:txBody>
      </p:sp>
    </p:spTree>
    <p:extLst>
      <p:ext uri="{BB962C8B-B14F-4D97-AF65-F5344CB8AC3E}">
        <p14:creationId xmlns:p14="http://schemas.microsoft.com/office/powerpoint/2010/main" val="1193913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p:spPr>
        <p:txBody>
          <a:bodyPr/>
          <a:lstStyle/>
          <a:p>
            <a:fld id="{CFFE109E-78E2-C74F-9879-789E38D177B6}" type="slidenum">
              <a:rPr lang="en-US"/>
              <a:pPr/>
              <a:t>42</a:t>
            </a:fld>
            <a:endParaRPr lang="en-US"/>
          </a:p>
        </p:txBody>
      </p:sp>
      <p:sp>
        <p:nvSpPr>
          <p:cNvPr id="173058" name="Rectangle 2"/>
          <p:cNvSpPr>
            <a:spLocks noGrp="1" noRot="1" noChangeAspect="1" noChangeArrowheads="1" noTextEdit="1"/>
          </p:cNvSpPr>
          <p:nvPr>
            <p:ph type="sldImg"/>
          </p:nvPr>
        </p:nvSpPr>
        <p:spPr>
          <a:xfrm>
            <a:off x="1143000" y="685800"/>
            <a:ext cx="4572000" cy="3429000"/>
          </a:xfrm>
          <a:ln/>
        </p:spPr>
      </p:sp>
      <p:sp>
        <p:nvSpPr>
          <p:cNvPr id="173059" name="Rectangle 3"/>
          <p:cNvSpPr>
            <a:spLocks noGrp="1" noChangeArrowheads="1"/>
          </p:cNvSpPr>
          <p:nvPr>
            <p:ph type="body" idx="1"/>
          </p:nvPr>
        </p:nvSpPr>
        <p:spPr>
          <a:no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305023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p>
            <a:fld id="{08993B50-628B-2540-8A37-0E7B0902D9B9}" type="slidenum">
              <a:rPr lang="en-US"/>
              <a:pPr/>
              <a:t>43</a:t>
            </a:fld>
            <a:endParaRPr lang="en-US"/>
          </a:p>
        </p:txBody>
      </p:sp>
      <p:sp>
        <p:nvSpPr>
          <p:cNvPr id="164866" name="Rectangle 2"/>
          <p:cNvSpPr>
            <a:spLocks noGrp="1" noRot="1" noChangeAspect="1" noChangeArrowheads="1" noTextEdit="1"/>
          </p:cNvSpPr>
          <p:nvPr>
            <p:ph type="sldImg"/>
          </p:nvPr>
        </p:nvSpPr>
        <p:spPr>
          <a:xfrm>
            <a:off x="1143000" y="685800"/>
            <a:ext cx="4572000" cy="3429000"/>
          </a:xfrm>
          <a:ln/>
        </p:spPr>
      </p:sp>
      <p:sp>
        <p:nvSpPr>
          <p:cNvPr id="164867" name="Rectangle 3"/>
          <p:cNvSpPr>
            <a:spLocks noGrp="1" noChangeArrowheads="1"/>
          </p:cNvSpPr>
          <p:nvPr>
            <p:ph type="body" idx="1"/>
          </p:nvPr>
        </p:nvSpPr>
        <p:spPr>
          <a:no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20230200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p:spPr>
        <p:txBody>
          <a:bodyPr/>
          <a:lstStyle/>
          <a:p>
            <a:fld id="{05C1E0CB-0604-BD42-95E6-E51C4C4A4FB9}" type="slidenum">
              <a:rPr lang="en-US"/>
              <a:pPr/>
              <a:t>44</a:t>
            </a:fld>
            <a:endParaRPr lang="en-US"/>
          </a:p>
        </p:txBody>
      </p:sp>
      <p:sp>
        <p:nvSpPr>
          <p:cNvPr id="175106" name="Rectangle 2"/>
          <p:cNvSpPr>
            <a:spLocks noGrp="1" noRot="1" noChangeAspect="1" noChangeArrowheads="1" noTextEdit="1"/>
          </p:cNvSpPr>
          <p:nvPr>
            <p:ph type="sldImg"/>
          </p:nvPr>
        </p:nvSpPr>
        <p:spPr>
          <a:xfrm>
            <a:off x="1143000" y="685800"/>
            <a:ext cx="4572000" cy="3429000"/>
          </a:xfrm>
          <a:ln/>
        </p:spPr>
      </p:sp>
      <p:sp>
        <p:nvSpPr>
          <p:cNvPr id="175107" name="Rectangle 3"/>
          <p:cNvSpPr>
            <a:spLocks noGrp="1" noChangeArrowheads="1"/>
          </p:cNvSpPr>
          <p:nvPr>
            <p:ph type="body" idx="1"/>
          </p:nvPr>
        </p:nvSpPr>
        <p:spPr>
          <a:no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4545824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p>
            <a:fld id="{22B04CDA-5E9F-6349-9EA6-51E6A705F5B3}" type="slidenum">
              <a:rPr lang="en-US"/>
              <a:pPr/>
              <a:t>45</a:t>
            </a:fld>
            <a:endParaRPr lang="en-US"/>
          </a:p>
        </p:txBody>
      </p:sp>
      <p:sp>
        <p:nvSpPr>
          <p:cNvPr id="177154" name="Rectangle 2"/>
          <p:cNvSpPr>
            <a:spLocks noChangeArrowheads="1"/>
          </p:cNvSpPr>
          <p:nvPr/>
        </p:nvSpPr>
        <p:spPr bwMode="auto">
          <a:xfrm>
            <a:off x="3884613" y="0"/>
            <a:ext cx="2973387" cy="455613"/>
          </a:xfrm>
          <a:prstGeom prst="rect">
            <a:avLst/>
          </a:prstGeom>
          <a:noFill/>
          <a:ln w="12700">
            <a:noFill/>
            <a:miter lim="800000"/>
            <a:headEnd/>
            <a:tailEnd/>
          </a:ln>
        </p:spPr>
        <p:txBody>
          <a:bodyPr>
            <a:prstTxWarp prst="textNoShape">
              <a:avLst/>
            </a:prstTxWarp>
          </a:bodyPr>
          <a:lstStyle/>
          <a:p>
            <a:endParaRPr lang="en-US"/>
          </a:p>
        </p:txBody>
      </p:sp>
      <p:sp>
        <p:nvSpPr>
          <p:cNvPr id="177155" name="Rectangle 3"/>
          <p:cNvSpPr>
            <a:spLocks noChangeArrowheads="1"/>
          </p:cNvSpPr>
          <p:nvPr/>
        </p:nvSpPr>
        <p:spPr bwMode="auto">
          <a:xfrm>
            <a:off x="3884613" y="8685213"/>
            <a:ext cx="2973387" cy="458787"/>
          </a:xfrm>
          <a:prstGeom prst="rect">
            <a:avLst/>
          </a:prstGeom>
          <a:noFill/>
          <a:ln w="12700">
            <a:noFill/>
            <a:miter lim="800000"/>
            <a:headEnd/>
            <a:tailEnd/>
          </a:ln>
        </p:spPr>
        <p:txBody>
          <a:bodyPr lIns="19048" tIns="0" rIns="19048" bIns="0" anchor="b">
            <a:prstTxWarp prst="textNoShape">
              <a:avLst/>
            </a:prstTxWarp>
          </a:bodyPr>
          <a:lstStyle/>
          <a:p>
            <a:pPr algn="r" defTabSz="949325"/>
            <a:r>
              <a:rPr lang="en-US" sz="1000" i="1">
                <a:solidFill>
                  <a:schemeClr val="tx1"/>
                </a:solidFill>
                <a:latin typeface="Times New Roman" pitchFamily="-106" charset="0"/>
              </a:rPr>
              <a:t>2</a:t>
            </a:r>
          </a:p>
        </p:txBody>
      </p:sp>
      <p:sp>
        <p:nvSpPr>
          <p:cNvPr id="177156" name="Rectangle 4"/>
          <p:cNvSpPr>
            <a:spLocks noChangeArrowheads="1"/>
          </p:cNvSpPr>
          <p:nvPr/>
        </p:nvSpPr>
        <p:spPr bwMode="auto">
          <a:xfrm>
            <a:off x="0" y="8685213"/>
            <a:ext cx="2971800" cy="458787"/>
          </a:xfrm>
          <a:prstGeom prst="rect">
            <a:avLst/>
          </a:prstGeom>
          <a:noFill/>
          <a:ln w="12700">
            <a:noFill/>
            <a:miter lim="800000"/>
            <a:headEnd/>
            <a:tailEnd/>
          </a:ln>
        </p:spPr>
        <p:txBody>
          <a:bodyPr>
            <a:prstTxWarp prst="textNoShape">
              <a:avLst/>
            </a:prstTxWarp>
          </a:bodyPr>
          <a:lstStyle/>
          <a:p>
            <a:endParaRPr lang="en-US"/>
          </a:p>
        </p:txBody>
      </p:sp>
      <p:sp>
        <p:nvSpPr>
          <p:cNvPr id="177157" name="Rectangle 5"/>
          <p:cNvSpPr>
            <a:spLocks noChangeArrowheads="1"/>
          </p:cNvSpPr>
          <p:nvPr/>
        </p:nvSpPr>
        <p:spPr bwMode="auto">
          <a:xfrm>
            <a:off x="0" y="0"/>
            <a:ext cx="2971800" cy="455613"/>
          </a:xfrm>
          <a:prstGeom prst="rect">
            <a:avLst/>
          </a:prstGeom>
          <a:noFill/>
          <a:ln w="12700">
            <a:noFill/>
            <a:miter lim="800000"/>
            <a:headEnd/>
            <a:tailEnd/>
          </a:ln>
        </p:spPr>
        <p:txBody>
          <a:bodyPr>
            <a:prstTxWarp prst="textNoShape">
              <a:avLst/>
            </a:prstTxWarp>
          </a:bodyPr>
          <a:lstStyle/>
          <a:p>
            <a:endParaRPr lang="en-US"/>
          </a:p>
        </p:txBody>
      </p:sp>
      <p:sp>
        <p:nvSpPr>
          <p:cNvPr id="177158" name="Rectangle 6"/>
          <p:cNvSpPr>
            <a:spLocks noGrp="1" noChangeArrowheads="1"/>
          </p:cNvSpPr>
          <p:nvPr>
            <p:ph type="body" idx="1"/>
          </p:nvPr>
        </p:nvSpPr>
        <p:spPr>
          <a:xfrm>
            <a:off x="914400" y="4341813"/>
            <a:ext cx="5027613" cy="4114800"/>
          </a:xfrm>
          <a:noFill/>
          <a:ln/>
        </p:spPr>
        <p:txBody>
          <a:bodyPr lIns="93654" tIns="47621" rIns="93654" bIns="47621"/>
          <a:lstStyle/>
          <a:p>
            <a:pPr eaLnBrk="1" hangingPunct="1"/>
            <a:r>
              <a:rPr lang="en-US" dirty="0">
                <a:latin typeface="Arial" pitchFamily="-106" charset="0"/>
                <a:ea typeface="ＭＳ Ｐゴシック" pitchFamily="-106" charset="-128"/>
                <a:cs typeface="ＭＳ Ｐゴシック" pitchFamily="-106" charset="-128"/>
              </a:rPr>
              <a:t>Temperature</a:t>
            </a:r>
            <a:r>
              <a:rPr lang="en-US" baseline="0" dirty="0">
                <a:latin typeface="Arial" pitchFamily="-106" charset="0"/>
                <a:ea typeface="ＭＳ Ｐゴシック" pitchFamily="-106" charset="-128"/>
                <a:cs typeface="ＭＳ Ｐゴシック" pitchFamily="-106" charset="-128"/>
              </a:rPr>
              <a:t> change in 1000 years. Temperate fluctuates +/- 0.2 C. The most dramatic temperature change happened since the industrial revolution in 1960 until recent times. The current numbers (not shown here) indicate that we will cross 1.5 degree Celsius in 10 years.</a:t>
            </a:r>
          </a:p>
          <a:p>
            <a:pPr eaLnBrk="1" hangingPunct="1"/>
            <a:endParaRPr lang="en-US" baseline="0" dirty="0">
              <a:latin typeface="Arial" pitchFamily="-106" charset="0"/>
              <a:ea typeface="ＭＳ Ｐゴシック" pitchFamily="-106" charset="-128"/>
              <a:cs typeface="ＭＳ Ｐゴシック" pitchFamily="-106" charset="-128"/>
            </a:endParaRPr>
          </a:p>
          <a:p>
            <a:pPr eaLnBrk="1" hangingPunct="1"/>
            <a:r>
              <a:rPr lang="en-US" baseline="0" dirty="0">
                <a:latin typeface="Arial" pitchFamily="-106" charset="0"/>
                <a:ea typeface="ＭＳ Ｐゴシック" pitchFamily="-106" charset="-128"/>
                <a:cs typeface="ＭＳ Ｐゴシック" pitchFamily="-106" charset="-128"/>
              </a:rPr>
              <a:t>For the description what that means see here: http://</a:t>
            </a:r>
            <a:r>
              <a:rPr lang="en-US" baseline="0" dirty="0" err="1">
                <a:latin typeface="Arial" pitchFamily="-106" charset="0"/>
                <a:ea typeface="ＭＳ Ｐゴシック" pitchFamily="-106" charset="-128"/>
                <a:cs typeface="ＭＳ Ｐゴシック" pitchFamily="-106" charset="-128"/>
              </a:rPr>
              <a:t>globalwarming.berrens.nl</a:t>
            </a:r>
            <a:r>
              <a:rPr lang="en-US" baseline="0" dirty="0">
                <a:latin typeface="Arial" pitchFamily="-106" charset="0"/>
                <a:ea typeface="ＭＳ Ｐゴシック" pitchFamily="-106" charset="-128"/>
                <a:cs typeface="ＭＳ Ｐゴシック" pitchFamily="-106" charset="-128"/>
              </a:rPr>
              <a:t>/</a:t>
            </a:r>
            <a:r>
              <a:rPr lang="en-US" baseline="0" dirty="0" err="1">
                <a:latin typeface="Arial" pitchFamily="-106" charset="0"/>
                <a:ea typeface="ＭＳ Ｐゴシック" pitchFamily="-106" charset="-128"/>
                <a:cs typeface="ＭＳ Ｐゴシック" pitchFamily="-106" charset="-128"/>
              </a:rPr>
              <a:t>globalwarming.htm</a:t>
            </a:r>
            <a:endParaRPr lang="en-US" baseline="0" dirty="0">
              <a:latin typeface="Arial" pitchFamily="-106" charset="0"/>
              <a:ea typeface="ＭＳ Ｐゴシック" pitchFamily="-106" charset="-128"/>
              <a:cs typeface="ＭＳ Ｐゴシック" pitchFamily="-106" charset="-128"/>
            </a:endParaRPr>
          </a:p>
          <a:p>
            <a:pPr eaLnBrk="1" hangingPunct="1"/>
            <a:endParaRPr lang="en-US" dirty="0">
              <a:latin typeface="Arial" pitchFamily="-106" charset="0"/>
              <a:ea typeface="ＭＳ Ｐゴシック" pitchFamily="-106" charset="-128"/>
              <a:cs typeface="ＭＳ Ｐゴシック" pitchFamily="-106" charset="-128"/>
            </a:endParaRPr>
          </a:p>
        </p:txBody>
      </p:sp>
      <p:sp>
        <p:nvSpPr>
          <p:cNvPr id="177159" name="Rectangle 7"/>
          <p:cNvSpPr>
            <a:spLocks noGrp="1" noRot="1" noChangeAspect="1" noChangeArrowheads="1" noTextEdit="1"/>
          </p:cNvSpPr>
          <p:nvPr>
            <p:ph type="sldImg"/>
          </p:nvPr>
        </p:nvSpPr>
        <p:spPr>
          <a:xfrm>
            <a:off x="1144588" y="685800"/>
            <a:ext cx="4572000" cy="3429000"/>
          </a:xfrm>
          <a:ln w="12700" cap="flat">
            <a:solidFill>
              <a:schemeClr val="tx1"/>
            </a:solidFill>
          </a:ln>
        </p:spPr>
      </p:sp>
    </p:spTree>
    <p:extLst>
      <p:ext uri="{BB962C8B-B14F-4D97-AF65-F5344CB8AC3E}">
        <p14:creationId xmlns:p14="http://schemas.microsoft.com/office/powerpoint/2010/main" val="2316493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p:spPr>
        <p:txBody>
          <a:bodyPr/>
          <a:lstStyle/>
          <a:p>
            <a:fld id="{43A3CA9A-F180-0C4B-9428-0478B5F35A07}" type="slidenum">
              <a:rPr lang="en-US"/>
              <a:pPr/>
              <a:t>46</a:t>
            </a:fld>
            <a:endParaRPr lang="en-US"/>
          </a:p>
        </p:txBody>
      </p:sp>
      <p:sp>
        <p:nvSpPr>
          <p:cNvPr id="179202" name="Rectangle 2"/>
          <p:cNvSpPr>
            <a:spLocks noGrp="1" noRot="1" noChangeAspect="1" noChangeArrowheads="1" noTextEdit="1"/>
          </p:cNvSpPr>
          <p:nvPr>
            <p:ph type="sldImg"/>
          </p:nvPr>
        </p:nvSpPr>
        <p:spPr>
          <a:xfrm>
            <a:off x="1143000" y="685800"/>
            <a:ext cx="4572000" cy="3429000"/>
          </a:xfrm>
          <a:ln/>
        </p:spPr>
      </p:sp>
      <p:sp>
        <p:nvSpPr>
          <p:cNvPr id="179203" name="Rectangle 3"/>
          <p:cNvSpPr>
            <a:spLocks noGrp="1" noChangeArrowheads="1"/>
          </p:cNvSpPr>
          <p:nvPr>
            <p:ph type="body" idx="1"/>
          </p:nvPr>
        </p:nvSpPr>
        <p:spPr>
          <a:noFill/>
          <a:ln/>
        </p:spPr>
        <p:txBody>
          <a:bodyPr/>
          <a:lstStyle/>
          <a:p>
            <a:pPr eaLnBrk="1" hangingPunct="1"/>
            <a:r>
              <a:rPr lang="en-US" dirty="0">
                <a:latin typeface="Arial" pitchFamily="-106" charset="0"/>
                <a:ea typeface="ＭＳ Ｐゴシック" pitchFamily="-106" charset="-128"/>
                <a:cs typeface="ＭＳ Ｐゴシック" pitchFamily="-106" charset="-128"/>
              </a:rPr>
              <a:t>Carbon</a:t>
            </a:r>
            <a:r>
              <a:rPr lang="en-US" baseline="0" dirty="0">
                <a:latin typeface="Arial" pitchFamily="-106" charset="0"/>
                <a:ea typeface="ＭＳ Ｐゴシック" pitchFamily="-106" charset="-128"/>
                <a:cs typeface="ＭＳ Ｐゴシック" pitchFamily="-106" charset="-128"/>
              </a:rPr>
              <a:t> dioxide is on the rise too.</a:t>
            </a:r>
            <a:endParaRPr lang="en-US" dirty="0">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228965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Larsen A 1995, </a:t>
            </a:r>
            <a:r>
              <a:rPr lang="en-GB" baseline="0" dirty="0" smtClean="0"/>
              <a:t> B 2002,  C. July this year, largest ever recorded calving event, 12% of the Larsen C calved to form the larges </a:t>
            </a:r>
            <a:r>
              <a:rPr lang="en-GB" baseline="0" dirty="0" err="1" smtClean="0"/>
              <a:t>iceburg</a:t>
            </a:r>
            <a:r>
              <a:rPr lang="en-GB" baseline="0" dirty="0" smtClean="0"/>
              <a:t> ever.  </a:t>
            </a:r>
          </a:p>
          <a:p>
            <a:r>
              <a:rPr lang="en-GB" baseline="0" dirty="0" smtClean="0"/>
              <a:t>If the glacial ice of western </a:t>
            </a:r>
            <a:r>
              <a:rPr lang="en-GB" baseline="0" dirty="0" err="1" smtClean="0"/>
              <a:t>antartica</a:t>
            </a:r>
            <a:r>
              <a:rPr lang="en-GB" baseline="0" dirty="0" smtClean="0"/>
              <a:t> calved global sea level would rise </a:t>
            </a:r>
            <a:r>
              <a:rPr lang="en-GB" baseline="0" dirty="0" err="1" smtClean="0"/>
              <a:t>approx</a:t>
            </a:r>
            <a:r>
              <a:rPr lang="en-GB" baseline="0" dirty="0" smtClean="0"/>
              <a:t> 15 feet!</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ACAFCA5A-5005-4AD4-9CB6-27E47AAE1591}" type="slidenum">
              <a:rPr lang="en-GB" smtClean="0"/>
              <a:pPr/>
              <a:t>48</a:t>
            </a:fld>
            <a:endParaRPr lang="en-GB"/>
          </a:p>
        </p:txBody>
      </p:sp>
    </p:spTree>
    <p:extLst>
      <p:ext uri="{BB962C8B-B14F-4D97-AF65-F5344CB8AC3E}">
        <p14:creationId xmlns:p14="http://schemas.microsoft.com/office/powerpoint/2010/main" val="261115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Larsen A 1995, </a:t>
            </a:r>
            <a:r>
              <a:rPr lang="en-GB" baseline="0" dirty="0" smtClean="0"/>
              <a:t> B 2002,  C. July this year, largest ever recorded calving event, 12% of the Larsen C calved to form the larges </a:t>
            </a:r>
            <a:r>
              <a:rPr lang="en-GB" baseline="0" dirty="0" err="1" smtClean="0"/>
              <a:t>iceburg</a:t>
            </a:r>
            <a:r>
              <a:rPr lang="en-GB" baseline="0" dirty="0" smtClean="0"/>
              <a:t> ever.  </a:t>
            </a:r>
          </a:p>
          <a:p>
            <a:r>
              <a:rPr lang="en-GB" baseline="0" dirty="0" smtClean="0"/>
              <a:t>If the glacial ice of western </a:t>
            </a:r>
            <a:r>
              <a:rPr lang="en-GB" baseline="0" dirty="0" err="1" smtClean="0"/>
              <a:t>antartica</a:t>
            </a:r>
            <a:r>
              <a:rPr lang="en-GB" baseline="0" dirty="0" smtClean="0"/>
              <a:t> calved global sea level would rise </a:t>
            </a:r>
            <a:r>
              <a:rPr lang="en-GB" baseline="0" dirty="0" err="1" smtClean="0"/>
              <a:t>approx</a:t>
            </a:r>
            <a:r>
              <a:rPr lang="en-GB" baseline="0" dirty="0" smtClean="0"/>
              <a:t> 15 feet!</a:t>
            </a:r>
          </a:p>
          <a:p>
            <a:endParaRPr lang="en-GB" dirty="0"/>
          </a:p>
        </p:txBody>
      </p:sp>
      <p:sp>
        <p:nvSpPr>
          <p:cNvPr id="4" name="Slide Number Placeholder 3"/>
          <p:cNvSpPr>
            <a:spLocks noGrp="1"/>
          </p:cNvSpPr>
          <p:nvPr>
            <p:ph type="sldNum" sz="quarter" idx="10"/>
          </p:nvPr>
        </p:nvSpPr>
        <p:spPr/>
        <p:txBody>
          <a:bodyPr/>
          <a:lstStyle/>
          <a:p>
            <a:fld id="{ACAFCA5A-5005-4AD4-9CB6-27E47AAE1591}" type="slidenum">
              <a:rPr lang="en-GB" smtClean="0"/>
              <a:pPr/>
              <a:t>49</a:t>
            </a:fld>
            <a:endParaRPr lang="en-GB"/>
          </a:p>
        </p:txBody>
      </p:sp>
    </p:spTree>
    <p:extLst>
      <p:ext uri="{BB962C8B-B14F-4D97-AF65-F5344CB8AC3E}">
        <p14:creationId xmlns:p14="http://schemas.microsoft.com/office/powerpoint/2010/main" val="1629184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p>
            <a:fld id="{08993B50-628B-2540-8A37-0E7B0902D9B9}" type="slidenum">
              <a:rPr lang="en-US"/>
              <a:pPr/>
              <a:t>50</a:t>
            </a:fld>
            <a:endParaRPr lang="en-US"/>
          </a:p>
        </p:txBody>
      </p:sp>
      <p:sp>
        <p:nvSpPr>
          <p:cNvPr id="164866" name="Rectangle 2"/>
          <p:cNvSpPr>
            <a:spLocks noGrp="1" noRot="1" noChangeAspect="1" noChangeArrowheads="1" noTextEdit="1"/>
          </p:cNvSpPr>
          <p:nvPr>
            <p:ph type="sldImg"/>
          </p:nvPr>
        </p:nvSpPr>
        <p:spPr>
          <a:xfrm>
            <a:off x="1143000" y="685800"/>
            <a:ext cx="4572000" cy="3429000"/>
          </a:xfrm>
          <a:ln/>
        </p:spPr>
      </p:sp>
      <p:sp>
        <p:nvSpPr>
          <p:cNvPr id="164867" name="Rectangle 3"/>
          <p:cNvSpPr>
            <a:spLocks noGrp="1" noChangeArrowheads="1"/>
          </p:cNvSpPr>
          <p:nvPr>
            <p:ph type="body" idx="1"/>
          </p:nvPr>
        </p:nvSpPr>
        <p:spPr>
          <a:no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6614004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p:spPr>
        <p:txBody>
          <a:bodyPr/>
          <a:lstStyle/>
          <a:p>
            <a:fld id="{DEC3689A-73F2-8E45-B224-1C92929CF6FB}" type="slidenum">
              <a:rPr lang="en-US"/>
              <a:pPr/>
              <a:t>51</a:t>
            </a:fld>
            <a:endParaRPr lang="en-US"/>
          </a:p>
        </p:txBody>
      </p:sp>
      <p:sp>
        <p:nvSpPr>
          <p:cNvPr id="187394" name="Rectangle 2"/>
          <p:cNvSpPr>
            <a:spLocks noGrp="1" noRot="1" noChangeAspect="1" noChangeArrowheads="1" noTextEdit="1"/>
          </p:cNvSpPr>
          <p:nvPr>
            <p:ph type="sldImg"/>
          </p:nvPr>
        </p:nvSpPr>
        <p:spPr>
          <a:xfrm>
            <a:off x="1143000" y="685800"/>
            <a:ext cx="4572000" cy="3429000"/>
          </a:xfrm>
          <a:ln/>
        </p:spPr>
      </p:sp>
      <p:sp>
        <p:nvSpPr>
          <p:cNvPr id="187395" name="Rectangle 3"/>
          <p:cNvSpPr>
            <a:spLocks noGrp="1" noChangeArrowheads="1"/>
          </p:cNvSpPr>
          <p:nvPr>
            <p:ph type="body" idx="1"/>
          </p:nvPr>
        </p:nvSpPr>
        <p:spPr>
          <a:noFill/>
          <a:ln/>
        </p:spPr>
        <p:txBody>
          <a:bodyPr/>
          <a:lstStyle/>
          <a:p>
            <a:pPr eaLnBrk="1" hangingPunct="1"/>
            <a:endParaRPr lang="en-US" dirty="0">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31984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p:spPr>
        <p:txBody>
          <a:bodyPr/>
          <a:lstStyle/>
          <a:p>
            <a:fld id="{F1AE9A2B-3D6F-E04F-A1BF-38FA0FE1E473}" type="slidenum">
              <a:rPr lang="en-US"/>
              <a:pPr/>
              <a:t>52</a:t>
            </a:fld>
            <a:endParaRPr lang="en-US"/>
          </a:p>
        </p:txBody>
      </p:sp>
      <p:sp>
        <p:nvSpPr>
          <p:cNvPr id="189442" name="Rectangle 2"/>
          <p:cNvSpPr>
            <a:spLocks noGrp="1" noRot="1" noChangeAspect="1" noChangeArrowheads="1" noTextEdit="1"/>
          </p:cNvSpPr>
          <p:nvPr>
            <p:ph type="sldImg"/>
          </p:nvPr>
        </p:nvSpPr>
        <p:spPr>
          <a:xfrm>
            <a:off x="1143000" y="685800"/>
            <a:ext cx="4572000" cy="3429000"/>
          </a:xfrm>
          <a:ln/>
        </p:spPr>
      </p:sp>
      <p:sp>
        <p:nvSpPr>
          <p:cNvPr id="189443" name="Rectangle 3"/>
          <p:cNvSpPr>
            <a:spLocks noGrp="1" noChangeArrowheads="1"/>
          </p:cNvSpPr>
          <p:nvPr>
            <p:ph type="body" idx="1"/>
          </p:nvPr>
        </p:nvSpPr>
        <p:spPr>
          <a:no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819174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noRot="1" noChangeAspect="1"/>
          </p:cNvSpPr>
          <p:nvPr>
            <p:ph type="sldImg"/>
          </p:nvPr>
        </p:nvSpPr>
        <p:spPr>
          <a:prstGeom prst="rect">
            <a:avLst/>
          </a:prstGeom>
        </p:spPr>
        <p:txBody>
          <a:bodyPr/>
          <a:lstStyle/>
          <a:p>
            <a:pPr lvl="0"/>
            <a:endParaRPr/>
          </a:p>
        </p:txBody>
      </p:sp>
      <p:sp>
        <p:nvSpPr>
          <p:cNvPr id="79" name="Shape 79"/>
          <p:cNvSpPr>
            <a:spLocks noGrp="1"/>
          </p:cNvSpPr>
          <p:nvPr>
            <p:ph type="body" sz="quarter" idx="1"/>
          </p:nvPr>
        </p:nvSpPr>
        <p:spPr>
          <a:prstGeom prst="rect">
            <a:avLst/>
          </a:prstGeom>
        </p:spPr>
        <p:txBody>
          <a:bodyPr/>
          <a:lstStyle/>
          <a:p>
            <a:pPr lvl="0">
              <a:defRPr sz="1800"/>
            </a:pPr>
            <a:r>
              <a:rPr sz="2400"/>
              <a:t>Advance the science.</a:t>
            </a:r>
          </a:p>
          <a:p>
            <a:pPr lvl="0">
              <a:defRPr sz="1800"/>
            </a:pPr>
            <a:r>
              <a:rPr sz="2400"/>
              <a:t>Prepare the next generation.</a:t>
            </a:r>
          </a:p>
          <a:p>
            <a:pPr lvl="0">
              <a:defRPr sz="1800"/>
            </a:pPr>
            <a:r>
              <a:rPr sz="2400"/>
              <a:t>Catalyze Implementation.</a:t>
            </a:r>
          </a:p>
          <a:p>
            <a:pPr lvl="0">
              <a:defRPr sz="1800"/>
            </a:pPr>
            <a:r>
              <a:rPr sz="2400"/>
              <a:t>Raise awareness.</a:t>
            </a:r>
          </a:p>
        </p:txBody>
      </p:sp>
    </p:spTree>
    <p:extLst>
      <p:ext uri="{BB962C8B-B14F-4D97-AF65-F5344CB8AC3E}">
        <p14:creationId xmlns:p14="http://schemas.microsoft.com/office/powerpoint/2010/main" val="1124173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AFCA5A-5005-4AD4-9CB6-27E47AAE1591}" type="slidenum">
              <a:rPr lang="en-GB" smtClean="0"/>
              <a:pPr/>
              <a:t>53</a:t>
            </a:fld>
            <a:endParaRPr lang="en-GB"/>
          </a:p>
        </p:txBody>
      </p:sp>
    </p:spTree>
    <p:extLst>
      <p:ext uri="{BB962C8B-B14F-4D97-AF65-F5344CB8AC3E}">
        <p14:creationId xmlns:p14="http://schemas.microsoft.com/office/powerpoint/2010/main" val="5439086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It is said that the smartphone</a:t>
            </a:r>
            <a:r>
              <a:rPr lang="en-US" baseline="0" dirty="0"/>
              <a:t> includes over 75% of the periodic table. In many cases a variety or rare earth metals are used to produce colors in the smartphone's screen.</a:t>
            </a:r>
          </a:p>
          <a:p>
            <a:endParaRPr lang="en-US" baseline="0" dirty="0"/>
          </a:p>
          <a:p>
            <a:r>
              <a:rPr lang="en-US" baseline="0" dirty="0"/>
              <a:t>Question to consider: The current prediction is that by 2010, there will be over 2.8 billion smartphone users. Knowing that the current design requires all the above elements, what does this mean from the sustainability stand point? Chemistry aside, can we afford making phones the way we do? Why/why not?</a:t>
            </a:r>
          </a:p>
          <a:p>
            <a:endParaRPr lang="en-US" baseline="0" dirty="0"/>
          </a:p>
          <a:p>
            <a:r>
              <a:rPr lang="en-US" baseline="0" dirty="0"/>
              <a:t>Possible answer: No – there won’t be sufficient amount of elements to sustain the current (unsustainable) trajectory.</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54</a:t>
            </a:fld>
            <a:endParaRPr lang="en-US"/>
          </a:p>
        </p:txBody>
      </p:sp>
    </p:spTree>
    <p:extLst>
      <p:ext uri="{BB962C8B-B14F-4D97-AF65-F5344CB8AC3E}">
        <p14:creationId xmlns:p14="http://schemas.microsoft.com/office/powerpoint/2010/main" val="9613411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Copper produces around 250 tonnes of solid waste per tonne of copper </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Gold however generates a minimum of two million tonnes of solid waste to produce a single </a:t>
            </a:r>
            <a:r>
              <a:rPr lang="en-GB" sz="1200" b="1" kern="1200" dirty="0" smtClean="0">
                <a:solidFill>
                  <a:schemeClr val="tx1"/>
                </a:solidFill>
                <a:latin typeface="+mn-lt"/>
                <a:ea typeface="+mn-ea"/>
                <a:cs typeface="+mn-cs"/>
              </a:rPr>
              <a:t>kilogram</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one kilogram also takes 691,000 litres of water, and 141 kilograms of cyanide</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this gold mine in Australia shows what that means on scale to meet our needs</a:t>
            </a:r>
            <a:endParaRPr lang="en-GB" dirty="0"/>
          </a:p>
        </p:txBody>
      </p:sp>
      <p:sp>
        <p:nvSpPr>
          <p:cNvPr id="4" name="Slide Number Placeholder 3"/>
          <p:cNvSpPr>
            <a:spLocks noGrp="1"/>
          </p:cNvSpPr>
          <p:nvPr>
            <p:ph type="sldNum" sz="quarter" idx="10"/>
          </p:nvPr>
        </p:nvSpPr>
        <p:spPr/>
        <p:txBody>
          <a:bodyPr/>
          <a:lstStyle/>
          <a:p>
            <a:fld id="{ACAFCA5A-5005-4AD4-9CB6-27E47AAE1591}" type="slidenum">
              <a:rPr lang="en-GB" smtClean="0"/>
              <a:pPr/>
              <a:t>55</a:t>
            </a:fld>
            <a:endParaRPr lang="en-GB"/>
          </a:p>
        </p:txBody>
      </p:sp>
    </p:spTree>
    <p:extLst>
      <p:ext uri="{BB962C8B-B14F-4D97-AF65-F5344CB8AC3E}">
        <p14:creationId xmlns:p14="http://schemas.microsoft.com/office/powerpoint/2010/main" val="1649379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playing around on Google Earth – these mines aren’t hard to find</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between now and 2050 we need to produce as much minerals as since humanity started....</a:t>
            </a:r>
          </a:p>
          <a:p>
            <a:endParaRPr lang="en-GB" dirty="0"/>
          </a:p>
        </p:txBody>
      </p:sp>
      <p:sp>
        <p:nvSpPr>
          <p:cNvPr id="4" name="Slide Number Placeholder 3"/>
          <p:cNvSpPr>
            <a:spLocks noGrp="1"/>
          </p:cNvSpPr>
          <p:nvPr>
            <p:ph type="sldNum" sz="quarter" idx="10"/>
          </p:nvPr>
        </p:nvSpPr>
        <p:spPr/>
        <p:txBody>
          <a:bodyPr/>
          <a:lstStyle/>
          <a:p>
            <a:fld id="{ACAFCA5A-5005-4AD4-9CB6-27E47AAE1591}" type="slidenum">
              <a:rPr lang="en-GB" smtClean="0"/>
              <a:pPr/>
              <a:t>56</a:t>
            </a:fld>
            <a:endParaRPr lang="en-GB"/>
          </a:p>
        </p:txBody>
      </p:sp>
    </p:spTree>
    <p:extLst>
      <p:ext uri="{BB962C8B-B14F-4D97-AF65-F5344CB8AC3E}">
        <p14:creationId xmlns:p14="http://schemas.microsoft.com/office/powerpoint/2010/main" val="9466324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.....that means a </a:t>
            </a:r>
            <a:r>
              <a:rPr lang="en-GB" sz="1200" b="1" kern="1200" dirty="0" smtClean="0">
                <a:solidFill>
                  <a:schemeClr val="tx1"/>
                </a:solidFill>
                <a:latin typeface="+mn-lt"/>
                <a:ea typeface="+mn-ea"/>
                <a:cs typeface="+mn-cs"/>
              </a:rPr>
              <a:t>lot</a:t>
            </a:r>
            <a:r>
              <a:rPr lang="en-GB" sz="1200" kern="1200" dirty="0" smtClean="0">
                <a:solidFill>
                  <a:schemeClr val="tx1"/>
                </a:solidFill>
                <a:latin typeface="+mn-lt"/>
                <a:ea typeface="+mn-ea"/>
                <a:cs typeface="+mn-cs"/>
              </a:rPr>
              <a:t> more deposits like those in the Pilbara region of Western Australia need to be found</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this one is for iron ore near Newman and we can put its scale into context by overlaying </a:t>
            </a:r>
            <a:r>
              <a:rPr lang="en-GB" sz="1200" kern="1200" dirty="0" err="1" smtClean="0">
                <a:solidFill>
                  <a:schemeClr val="tx1"/>
                </a:solidFill>
                <a:latin typeface="+mn-lt"/>
                <a:ea typeface="+mn-ea"/>
                <a:cs typeface="+mn-cs"/>
              </a:rPr>
              <a:t>venice</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where we are right now</a:t>
            </a:r>
            <a:endParaRPr lang="en-GB" dirty="0"/>
          </a:p>
        </p:txBody>
      </p:sp>
      <p:sp>
        <p:nvSpPr>
          <p:cNvPr id="4" name="Slide Number Placeholder 3"/>
          <p:cNvSpPr>
            <a:spLocks noGrp="1"/>
          </p:cNvSpPr>
          <p:nvPr>
            <p:ph type="sldNum" sz="quarter" idx="10"/>
          </p:nvPr>
        </p:nvSpPr>
        <p:spPr/>
        <p:txBody>
          <a:bodyPr/>
          <a:lstStyle/>
          <a:p>
            <a:fld id="{ACAFCA5A-5005-4AD4-9CB6-27E47AAE1591}" type="slidenum">
              <a:rPr lang="en-GB" smtClean="0"/>
              <a:pPr/>
              <a:t>57</a:t>
            </a:fld>
            <a:endParaRPr lang="en-GB"/>
          </a:p>
        </p:txBody>
      </p:sp>
    </p:spTree>
    <p:extLst>
      <p:ext uri="{BB962C8B-B14F-4D97-AF65-F5344CB8AC3E}">
        <p14:creationId xmlns:p14="http://schemas.microsoft.com/office/powerpoint/2010/main" val="14699087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However</a:t>
            </a:r>
            <a:r>
              <a:rPr lang="en-GB" baseline="0" dirty="0" smtClean="0"/>
              <a:t> the bulk of metals are obtained as by-products of major, primary metals (those in blue)</a:t>
            </a:r>
          </a:p>
          <a:p>
            <a:r>
              <a:rPr lang="en-GB" baseline="0" dirty="0" smtClean="0"/>
              <a:t>This means the economics of supply/demand is dominated by the commodity metals</a:t>
            </a:r>
            <a:endParaRPr lang="en-GB" dirty="0"/>
          </a:p>
        </p:txBody>
      </p:sp>
      <p:sp>
        <p:nvSpPr>
          <p:cNvPr id="4" name="Slide Number Placeholder 3"/>
          <p:cNvSpPr>
            <a:spLocks noGrp="1"/>
          </p:cNvSpPr>
          <p:nvPr>
            <p:ph type="sldNum" sz="quarter" idx="10"/>
          </p:nvPr>
        </p:nvSpPr>
        <p:spPr/>
        <p:txBody>
          <a:bodyPr/>
          <a:lstStyle/>
          <a:p>
            <a:fld id="{88A4FBA0-E6AE-41BB-8A31-882EA8DC4511}" type="slidenum">
              <a:rPr lang="en-GB" smtClean="0"/>
              <a:pPr/>
              <a:t>58</a:t>
            </a:fld>
            <a:endParaRPr lang="en-GB"/>
          </a:p>
        </p:txBody>
      </p:sp>
    </p:spTree>
    <p:extLst>
      <p:ext uri="{BB962C8B-B14F-4D97-AF65-F5344CB8AC3E}">
        <p14:creationId xmlns:p14="http://schemas.microsoft.com/office/powerpoint/2010/main" val="16598664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60</a:t>
            </a:fld>
            <a:endParaRPr lang="en-US"/>
          </a:p>
        </p:txBody>
      </p:sp>
    </p:spTree>
    <p:extLst>
      <p:ext uri="{BB962C8B-B14F-4D97-AF65-F5344CB8AC3E}">
        <p14:creationId xmlns:p14="http://schemas.microsoft.com/office/powerpoint/2010/main" val="11319792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even for the commodity metals, much is tied up in infrastructure – in the west we have about 170 kg of copper associated with our lifestyles – if all 7 billion of us had as much it would be more than double all the copper ever mined in human history</a:t>
            </a:r>
            <a:endParaRPr lang="en-GB" dirty="0"/>
          </a:p>
        </p:txBody>
      </p:sp>
      <p:sp>
        <p:nvSpPr>
          <p:cNvPr id="4" name="Slide Number Placeholder 3"/>
          <p:cNvSpPr>
            <a:spLocks noGrp="1"/>
          </p:cNvSpPr>
          <p:nvPr>
            <p:ph type="sldNum" sz="quarter" idx="10"/>
          </p:nvPr>
        </p:nvSpPr>
        <p:spPr/>
        <p:txBody>
          <a:bodyPr/>
          <a:lstStyle/>
          <a:p>
            <a:fld id="{ACAFCA5A-5005-4AD4-9CB6-27E47AAE1591}" type="slidenum">
              <a:rPr lang="en-GB" smtClean="0"/>
              <a:pPr/>
              <a:t>63</a:t>
            </a:fld>
            <a:endParaRPr lang="en-GB"/>
          </a:p>
        </p:txBody>
      </p:sp>
    </p:spTree>
    <p:extLst>
      <p:ext uri="{BB962C8B-B14F-4D97-AF65-F5344CB8AC3E}">
        <p14:creationId xmlns:p14="http://schemas.microsoft.com/office/powerpoint/2010/main" val="15448543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p>
            <a:fld id="{08993B50-628B-2540-8A37-0E7B0902D9B9}" type="slidenum">
              <a:rPr lang="en-US"/>
              <a:pPr/>
              <a:t>64</a:t>
            </a:fld>
            <a:endParaRPr lang="en-US"/>
          </a:p>
        </p:txBody>
      </p:sp>
      <p:sp>
        <p:nvSpPr>
          <p:cNvPr id="164866" name="Rectangle 2"/>
          <p:cNvSpPr>
            <a:spLocks noGrp="1" noRot="1" noChangeAspect="1" noChangeArrowheads="1" noTextEdit="1"/>
          </p:cNvSpPr>
          <p:nvPr>
            <p:ph type="sldImg"/>
          </p:nvPr>
        </p:nvSpPr>
        <p:spPr>
          <a:xfrm>
            <a:off x="1143000" y="685800"/>
            <a:ext cx="4572000" cy="3429000"/>
          </a:xfrm>
          <a:ln/>
        </p:spPr>
      </p:sp>
      <p:sp>
        <p:nvSpPr>
          <p:cNvPr id="164867" name="Rectangle 3"/>
          <p:cNvSpPr>
            <a:spLocks noGrp="1" noChangeArrowheads="1"/>
          </p:cNvSpPr>
          <p:nvPr>
            <p:ph type="body" idx="1"/>
          </p:nvPr>
        </p:nvSpPr>
        <p:spPr>
          <a:no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0215370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p:spPr>
        <p:txBody>
          <a:bodyPr/>
          <a:lstStyle/>
          <a:p>
            <a:fld id="{AA949296-A4AD-0141-A385-4BA96F5432A1}" type="slidenum">
              <a:rPr lang="en-US"/>
              <a:pPr/>
              <a:t>65</a:t>
            </a:fld>
            <a:endParaRPr lang="en-US"/>
          </a:p>
        </p:txBody>
      </p:sp>
      <p:sp>
        <p:nvSpPr>
          <p:cNvPr id="191490" name="Rectangle 2"/>
          <p:cNvSpPr>
            <a:spLocks noGrp="1" noRot="1" noChangeAspect="1" noChangeArrowheads="1" noTextEdit="1"/>
          </p:cNvSpPr>
          <p:nvPr>
            <p:ph type="sldImg"/>
          </p:nvPr>
        </p:nvSpPr>
        <p:spPr>
          <a:xfrm>
            <a:off x="1143000" y="685800"/>
            <a:ext cx="4572000" cy="3429000"/>
          </a:xfrm>
          <a:ln/>
        </p:spPr>
      </p:sp>
      <p:sp>
        <p:nvSpPr>
          <p:cNvPr id="191491" name="Rectangle 3"/>
          <p:cNvSpPr>
            <a:spLocks noGrp="1" noChangeArrowheads="1"/>
          </p:cNvSpPr>
          <p:nvPr>
            <p:ph type="body" idx="1"/>
          </p:nvPr>
        </p:nvSpPr>
        <p:spPr>
          <a:noFill/>
          <a:ln/>
        </p:spPr>
        <p:txBody>
          <a:bodyPr/>
          <a:lstStyle/>
          <a:p>
            <a:pPr eaLnBrk="1" hangingPunct="1"/>
            <a:endParaRPr lang="en-US" dirty="0">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918576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Engage the public from the beginning – ask them to name everything that</a:t>
            </a:r>
            <a:r>
              <a:rPr lang="en-US" baseline="0" dirty="0"/>
              <a:t> is/is not a chemical.</a:t>
            </a:r>
          </a:p>
          <a:p>
            <a:endParaRPr lang="en-US" baseline="0" dirty="0"/>
          </a:p>
          <a:p>
            <a:r>
              <a:rPr lang="en-US" baseline="0" dirty="0"/>
              <a:t>Answers may vary. Bottom line of this exercise is that everything is a chemical or has been touched by a chemical.</a:t>
            </a:r>
          </a:p>
          <a:p>
            <a:endParaRPr lang="en-US" baseline="0" dirty="0"/>
          </a:p>
          <a:p>
            <a:r>
              <a:rPr lang="en-US" dirty="0"/>
              <a:t>Make a transition to different</a:t>
            </a:r>
            <a:r>
              <a:rPr lang="en-US" baseline="0" dirty="0"/>
              <a:t> areas.</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11</a:t>
            </a:fld>
            <a:endParaRPr lang="en-US"/>
          </a:p>
        </p:txBody>
      </p:sp>
    </p:spTree>
    <p:extLst>
      <p:ext uri="{BB962C8B-B14F-4D97-AF65-F5344CB8AC3E}">
        <p14:creationId xmlns:p14="http://schemas.microsoft.com/office/powerpoint/2010/main" val="14153885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73473ED4-FEA9-9741-AA0A-137AA6D4CC8E}" type="slidenum">
              <a:rPr lang="en-US">
                <a:latin typeface="Arial" pitchFamily="-108" charset="0"/>
                <a:ea typeface="ＭＳ Ｐゴシック" pitchFamily="-108" charset="-128"/>
                <a:cs typeface="ＭＳ Ｐゴシック" pitchFamily="-108" charset="-128"/>
              </a:rPr>
              <a:pPr/>
              <a:t>66</a:t>
            </a:fld>
            <a:endParaRPr lang="en-US">
              <a:latin typeface="Arial" pitchFamily="-108" charset="0"/>
              <a:ea typeface="ＭＳ Ｐゴシック" pitchFamily="-108" charset="-128"/>
              <a:cs typeface="ＭＳ Ｐゴシック" pitchFamily="-108" charset="-128"/>
            </a:endParaRPr>
          </a:p>
        </p:txBody>
      </p:sp>
      <p:sp>
        <p:nvSpPr>
          <p:cNvPr id="137219" name="Rectangle 2"/>
          <p:cNvSpPr>
            <a:spLocks noChangeArrowheads="1"/>
          </p:cNvSpPr>
          <p:nvPr/>
        </p:nvSpPr>
        <p:spPr bwMode="auto">
          <a:xfrm>
            <a:off x="3884613" y="0"/>
            <a:ext cx="2973387" cy="455613"/>
          </a:xfrm>
          <a:prstGeom prst="rect">
            <a:avLst/>
          </a:prstGeom>
          <a:noFill/>
          <a:ln w="12700">
            <a:noFill/>
            <a:miter lim="800000"/>
            <a:headEnd/>
            <a:tailEnd/>
          </a:ln>
        </p:spPr>
        <p:txBody>
          <a:bodyPr>
            <a:prstTxWarp prst="textNoShape">
              <a:avLst/>
            </a:prstTxWarp>
          </a:bodyPr>
          <a:lstStyle/>
          <a:p>
            <a:endParaRPr lang="en-US"/>
          </a:p>
        </p:txBody>
      </p:sp>
      <p:sp>
        <p:nvSpPr>
          <p:cNvPr id="137220" name="Rectangle 3"/>
          <p:cNvSpPr>
            <a:spLocks noChangeArrowheads="1"/>
          </p:cNvSpPr>
          <p:nvPr/>
        </p:nvSpPr>
        <p:spPr bwMode="auto">
          <a:xfrm>
            <a:off x="3884613" y="8685213"/>
            <a:ext cx="2973387" cy="458787"/>
          </a:xfrm>
          <a:prstGeom prst="rect">
            <a:avLst/>
          </a:prstGeom>
          <a:noFill/>
          <a:ln w="12700">
            <a:noFill/>
            <a:miter lim="800000"/>
            <a:headEnd/>
            <a:tailEnd/>
          </a:ln>
        </p:spPr>
        <p:txBody>
          <a:bodyPr lIns="19048" tIns="0" rIns="19048" bIns="0" anchor="b">
            <a:prstTxWarp prst="textNoShape">
              <a:avLst/>
            </a:prstTxWarp>
          </a:bodyPr>
          <a:lstStyle/>
          <a:p>
            <a:pPr algn="r" defTabSz="949325"/>
            <a:r>
              <a:rPr lang="en-US" sz="1000" i="1">
                <a:solidFill>
                  <a:schemeClr val="tx1"/>
                </a:solidFill>
                <a:latin typeface="Times New Roman" pitchFamily="-108" charset="0"/>
              </a:rPr>
              <a:t>8</a:t>
            </a:r>
          </a:p>
        </p:txBody>
      </p:sp>
      <p:sp>
        <p:nvSpPr>
          <p:cNvPr id="137221" name="Rectangle 4"/>
          <p:cNvSpPr>
            <a:spLocks noChangeArrowheads="1"/>
          </p:cNvSpPr>
          <p:nvPr/>
        </p:nvSpPr>
        <p:spPr bwMode="auto">
          <a:xfrm>
            <a:off x="0" y="8685213"/>
            <a:ext cx="2971800" cy="458787"/>
          </a:xfrm>
          <a:prstGeom prst="rect">
            <a:avLst/>
          </a:prstGeom>
          <a:noFill/>
          <a:ln w="12700">
            <a:noFill/>
            <a:miter lim="800000"/>
            <a:headEnd/>
            <a:tailEnd/>
          </a:ln>
        </p:spPr>
        <p:txBody>
          <a:bodyPr>
            <a:prstTxWarp prst="textNoShape">
              <a:avLst/>
            </a:prstTxWarp>
          </a:bodyPr>
          <a:lstStyle/>
          <a:p>
            <a:endParaRPr lang="en-US"/>
          </a:p>
        </p:txBody>
      </p:sp>
      <p:sp>
        <p:nvSpPr>
          <p:cNvPr id="137222" name="Rectangle 5"/>
          <p:cNvSpPr>
            <a:spLocks noChangeArrowheads="1"/>
          </p:cNvSpPr>
          <p:nvPr/>
        </p:nvSpPr>
        <p:spPr bwMode="auto">
          <a:xfrm>
            <a:off x="0" y="0"/>
            <a:ext cx="2971800" cy="455613"/>
          </a:xfrm>
          <a:prstGeom prst="rect">
            <a:avLst/>
          </a:prstGeom>
          <a:noFill/>
          <a:ln w="12700">
            <a:noFill/>
            <a:miter lim="800000"/>
            <a:headEnd/>
            <a:tailEnd/>
          </a:ln>
        </p:spPr>
        <p:txBody>
          <a:bodyPr>
            <a:prstTxWarp prst="textNoShape">
              <a:avLst/>
            </a:prstTxWarp>
          </a:bodyPr>
          <a:lstStyle/>
          <a:p>
            <a:endParaRPr lang="en-US"/>
          </a:p>
        </p:txBody>
      </p:sp>
      <p:sp>
        <p:nvSpPr>
          <p:cNvPr id="137223" name="Rectangle 6"/>
          <p:cNvSpPr>
            <a:spLocks noGrp="1" noRot="1" noChangeAspect="1" noChangeArrowheads="1" noTextEdit="1"/>
          </p:cNvSpPr>
          <p:nvPr>
            <p:ph type="sldImg"/>
          </p:nvPr>
        </p:nvSpPr>
        <p:spPr>
          <a:xfrm>
            <a:off x="1144588" y="685800"/>
            <a:ext cx="4572000" cy="3429000"/>
          </a:xfrm>
          <a:ln w="12700" cap="flat">
            <a:solidFill>
              <a:schemeClr val="tx1"/>
            </a:solidFill>
          </a:ln>
        </p:spPr>
      </p:sp>
      <p:sp>
        <p:nvSpPr>
          <p:cNvPr id="137224" name="Rectangle 7"/>
          <p:cNvSpPr>
            <a:spLocks noGrp="1" noChangeArrowheads="1"/>
          </p:cNvSpPr>
          <p:nvPr>
            <p:ph type="body" idx="1"/>
          </p:nvPr>
        </p:nvSpPr>
        <p:spPr>
          <a:xfrm>
            <a:off x="914400" y="4341813"/>
            <a:ext cx="5027613" cy="4114800"/>
          </a:xfrm>
          <a:noFill/>
          <a:ln/>
        </p:spPr>
        <p:txBody>
          <a:bodyPr lIns="93654" tIns="47621" rIns="93654" bIns="47621"/>
          <a:lstStyle/>
          <a:p>
            <a:pPr eaLnBrk="1" hangingPunct="1"/>
            <a:endParaRPr lang="en-US">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08056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0DA7B54C-FA79-2045-8A7B-21B947BA9BC4}" type="slidenum">
              <a:rPr lang="en-US">
                <a:latin typeface="Arial" pitchFamily="-108" charset="0"/>
                <a:ea typeface="ＭＳ Ｐゴシック" pitchFamily="-108" charset="-128"/>
                <a:cs typeface="ＭＳ Ｐゴシック" pitchFamily="-108" charset="-128"/>
              </a:rPr>
              <a:pPr/>
              <a:t>67</a:t>
            </a:fld>
            <a:endParaRPr lang="en-US">
              <a:latin typeface="Arial" pitchFamily="-108" charset="0"/>
              <a:ea typeface="ＭＳ Ｐゴシック" pitchFamily="-108" charset="-128"/>
              <a:cs typeface="ＭＳ Ｐゴシック" pitchFamily="-108" charset="-128"/>
            </a:endParaRPr>
          </a:p>
        </p:txBody>
      </p:sp>
      <p:sp>
        <p:nvSpPr>
          <p:cNvPr id="139267" name="Rectangle 2"/>
          <p:cNvSpPr>
            <a:spLocks noChangeArrowheads="1"/>
          </p:cNvSpPr>
          <p:nvPr/>
        </p:nvSpPr>
        <p:spPr bwMode="auto">
          <a:xfrm>
            <a:off x="3884613" y="0"/>
            <a:ext cx="2973387" cy="455613"/>
          </a:xfrm>
          <a:prstGeom prst="rect">
            <a:avLst/>
          </a:prstGeom>
          <a:noFill/>
          <a:ln w="12700">
            <a:noFill/>
            <a:miter lim="800000"/>
            <a:headEnd/>
            <a:tailEnd/>
          </a:ln>
        </p:spPr>
        <p:txBody>
          <a:bodyPr>
            <a:prstTxWarp prst="textNoShape">
              <a:avLst/>
            </a:prstTxWarp>
          </a:bodyPr>
          <a:lstStyle/>
          <a:p>
            <a:endParaRPr lang="en-US"/>
          </a:p>
        </p:txBody>
      </p:sp>
      <p:sp>
        <p:nvSpPr>
          <p:cNvPr id="139268" name="Rectangle 3"/>
          <p:cNvSpPr>
            <a:spLocks noChangeArrowheads="1"/>
          </p:cNvSpPr>
          <p:nvPr/>
        </p:nvSpPr>
        <p:spPr bwMode="auto">
          <a:xfrm>
            <a:off x="3884613" y="8685213"/>
            <a:ext cx="2973387" cy="458787"/>
          </a:xfrm>
          <a:prstGeom prst="rect">
            <a:avLst/>
          </a:prstGeom>
          <a:noFill/>
          <a:ln w="12700">
            <a:noFill/>
            <a:miter lim="800000"/>
            <a:headEnd/>
            <a:tailEnd/>
          </a:ln>
        </p:spPr>
        <p:txBody>
          <a:bodyPr lIns="19048" tIns="0" rIns="19048" bIns="0" anchor="b">
            <a:prstTxWarp prst="textNoShape">
              <a:avLst/>
            </a:prstTxWarp>
          </a:bodyPr>
          <a:lstStyle/>
          <a:p>
            <a:pPr algn="r" defTabSz="949325"/>
            <a:r>
              <a:rPr lang="en-US" sz="1000" i="1">
                <a:solidFill>
                  <a:schemeClr val="tx1"/>
                </a:solidFill>
                <a:latin typeface="Times New Roman" pitchFamily="-108" charset="0"/>
              </a:rPr>
              <a:t>3</a:t>
            </a:r>
          </a:p>
        </p:txBody>
      </p:sp>
      <p:sp>
        <p:nvSpPr>
          <p:cNvPr id="139269" name="Rectangle 4"/>
          <p:cNvSpPr>
            <a:spLocks noChangeArrowheads="1"/>
          </p:cNvSpPr>
          <p:nvPr/>
        </p:nvSpPr>
        <p:spPr bwMode="auto">
          <a:xfrm>
            <a:off x="0" y="8685213"/>
            <a:ext cx="2971800" cy="458787"/>
          </a:xfrm>
          <a:prstGeom prst="rect">
            <a:avLst/>
          </a:prstGeom>
          <a:noFill/>
          <a:ln w="12700">
            <a:noFill/>
            <a:miter lim="800000"/>
            <a:headEnd/>
            <a:tailEnd/>
          </a:ln>
        </p:spPr>
        <p:txBody>
          <a:bodyPr>
            <a:prstTxWarp prst="textNoShape">
              <a:avLst/>
            </a:prstTxWarp>
          </a:bodyPr>
          <a:lstStyle/>
          <a:p>
            <a:endParaRPr lang="en-US"/>
          </a:p>
        </p:txBody>
      </p:sp>
      <p:sp>
        <p:nvSpPr>
          <p:cNvPr id="139270" name="Rectangle 5"/>
          <p:cNvSpPr>
            <a:spLocks noChangeArrowheads="1"/>
          </p:cNvSpPr>
          <p:nvPr/>
        </p:nvSpPr>
        <p:spPr bwMode="auto">
          <a:xfrm>
            <a:off x="0" y="0"/>
            <a:ext cx="2971800" cy="455613"/>
          </a:xfrm>
          <a:prstGeom prst="rect">
            <a:avLst/>
          </a:prstGeom>
          <a:noFill/>
          <a:ln w="12700">
            <a:noFill/>
            <a:miter lim="800000"/>
            <a:headEnd/>
            <a:tailEnd/>
          </a:ln>
        </p:spPr>
        <p:txBody>
          <a:bodyPr>
            <a:prstTxWarp prst="textNoShape">
              <a:avLst/>
            </a:prstTxWarp>
          </a:bodyPr>
          <a:lstStyle/>
          <a:p>
            <a:endParaRPr lang="en-US"/>
          </a:p>
        </p:txBody>
      </p:sp>
      <p:sp>
        <p:nvSpPr>
          <p:cNvPr id="139271" name="Rectangle 6"/>
          <p:cNvSpPr>
            <a:spLocks noGrp="1" noChangeArrowheads="1"/>
          </p:cNvSpPr>
          <p:nvPr>
            <p:ph type="body" idx="1"/>
          </p:nvPr>
        </p:nvSpPr>
        <p:spPr>
          <a:xfrm>
            <a:off x="914400" y="4341813"/>
            <a:ext cx="5027613" cy="4114800"/>
          </a:xfrm>
          <a:noFill/>
          <a:ln/>
        </p:spPr>
        <p:txBody>
          <a:bodyPr lIns="93654" tIns="47621" rIns="93654" bIns="47621"/>
          <a:lstStyle/>
          <a:p>
            <a:pPr eaLnBrk="1" hangingPunct="1"/>
            <a:endParaRPr lang="en-US">
              <a:latin typeface="Arial" pitchFamily="-108" charset="0"/>
              <a:ea typeface="ＭＳ Ｐゴシック" pitchFamily="-108" charset="-128"/>
              <a:cs typeface="ＭＳ Ｐゴシック" pitchFamily="-108" charset="-128"/>
            </a:endParaRPr>
          </a:p>
        </p:txBody>
      </p:sp>
      <p:sp>
        <p:nvSpPr>
          <p:cNvPr id="139272" name="Rectangle 7"/>
          <p:cNvSpPr>
            <a:spLocks noGrp="1" noRot="1" noChangeAspect="1" noChangeArrowheads="1" noTextEdit="1"/>
          </p:cNvSpPr>
          <p:nvPr>
            <p:ph type="sldImg"/>
          </p:nvPr>
        </p:nvSpPr>
        <p:spPr>
          <a:xfrm>
            <a:off x="1144588" y="685800"/>
            <a:ext cx="4572000" cy="3429000"/>
          </a:xfrm>
          <a:ln w="12700" cap="flat">
            <a:solidFill>
              <a:schemeClr val="tx1"/>
            </a:solidFill>
          </a:ln>
        </p:spPr>
      </p:sp>
    </p:spTree>
    <p:extLst>
      <p:ext uri="{BB962C8B-B14F-4D97-AF65-F5344CB8AC3E}">
        <p14:creationId xmlns:p14="http://schemas.microsoft.com/office/powerpoint/2010/main" val="2794914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7A67D335-CB9D-5347-8986-D4BD698CA8DD}" type="slidenum">
              <a:rPr lang="en-US">
                <a:latin typeface="Arial" pitchFamily="-108" charset="0"/>
                <a:ea typeface="ＭＳ Ｐゴシック" pitchFamily="-108" charset="-128"/>
                <a:cs typeface="ＭＳ Ｐゴシック" pitchFamily="-108" charset="-128"/>
              </a:rPr>
              <a:pPr/>
              <a:t>68</a:t>
            </a:fld>
            <a:endParaRPr lang="en-US">
              <a:latin typeface="Arial" pitchFamily="-108" charset="0"/>
              <a:ea typeface="ＭＳ Ｐゴシック" pitchFamily="-108" charset="-128"/>
              <a:cs typeface="ＭＳ Ｐゴシック" pitchFamily="-108" charset="-128"/>
            </a:endParaRPr>
          </a:p>
        </p:txBody>
      </p:sp>
      <p:sp>
        <p:nvSpPr>
          <p:cNvPr id="143363" name="Rectangle 2"/>
          <p:cNvSpPr>
            <a:spLocks noGrp="1" noRot="1" noChangeAspect="1" noChangeArrowheads="1" noTextEdit="1"/>
          </p:cNvSpPr>
          <p:nvPr>
            <p:ph type="sldImg"/>
          </p:nvPr>
        </p:nvSpPr>
        <p:spPr>
          <a:xfrm>
            <a:off x="1143000" y="685800"/>
            <a:ext cx="4572000" cy="3429000"/>
          </a:xfrm>
          <a:ln/>
        </p:spPr>
      </p:sp>
      <p:sp>
        <p:nvSpPr>
          <p:cNvPr id="143364" name="Rectangle 3"/>
          <p:cNvSpPr>
            <a:spLocks noGrp="1" noChangeArrowheads="1"/>
          </p:cNvSpPr>
          <p:nvPr>
            <p:ph type="body" idx="1"/>
          </p:nvPr>
        </p:nvSpPr>
        <p:spPr>
          <a:no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9768221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p>
            <a:fld id="{08993B50-628B-2540-8A37-0E7B0902D9B9}" type="slidenum">
              <a:rPr lang="en-US"/>
              <a:pPr/>
              <a:t>69</a:t>
            </a:fld>
            <a:endParaRPr lang="en-US"/>
          </a:p>
        </p:txBody>
      </p:sp>
      <p:sp>
        <p:nvSpPr>
          <p:cNvPr id="164866" name="Rectangle 2"/>
          <p:cNvSpPr>
            <a:spLocks noGrp="1" noRot="1" noChangeAspect="1" noChangeArrowheads="1" noTextEdit="1"/>
          </p:cNvSpPr>
          <p:nvPr>
            <p:ph type="sldImg"/>
          </p:nvPr>
        </p:nvSpPr>
        <p:spPr>
          <a:xfrm>
            <a:off x="1143000" y="685800"/>
            <a:ext cx="4572000" cy="3429000"/>
          </a:xfrm>
          <a:ln/>
        </p:spPr>
      </p:sp>
      <p:sp>
        <p:nvSpPr>
          <p:cNvPr id="164867" name="Rectangle 3"/>
          <p:cNvSpPr>
            <a:spLocks noGrp="1" noChangeArrowheads="1"/>
          </p:cNvSpPr>
          <p:nvPr>
            <p:ph type="body" idx="1"/>
          </p:nvPr>
        </p:nvSpPr>
        <p:spPr>
          <a:no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20489641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B1B9DF15-B624-7446-973D-84EA9997C3D7}" type="slidenum">
              <a:rPr lang="en-US">
                <a:latin typeface="Arial" pitchFamily="-108" charset="0"/>
                <a:ea typeface="ＭＳ Ｐゴシック" pitchFamily="-108" charset="-128"/>
                <a:cs typeface="ＭＳ Ｐゴシック" pitchFamily="-108" charset="-128"/>
              </a:rPr>
              <a:pPr/>
              <a:t>70</a:t>
            </a:fld>
            <a:endParaRPr lang="en-US">
              <a:latin typeface="Arial" pitchFamily="-108" charset="0"/>
              <a:ea typeface="ＭＳ Ｐゴシック" pitchFamily="-108" charset="-128"/>
              <a:cs typeface="ＭＳ Ｐゴシック" pitchFamily="-108" charset="-128"/>
            </a:endParaRPr>
          </a:p>
        </p:txBody>
      </p:sp>
      <p:sp>
        <p:nvSpPr>
          <p:cNvPr id="147459" name="Rectangle 2"/>
          <p:cNvSpPr>
            <a:spLocks noGrp="1" noRot="1" noChangeAspect="1" noChangeArrowheads="1" noTextEdit="1"/>
          </p:cNvSpPr>
          <p:nvPr>
            <p:ph type="sldImg"/>
          </p:nvPr>
        </p:nvSpPr>
        <p:spPr>
          <a:xfrm>
            <a:off x="1143000" y="685800"/>
            <a:ext cx="4572000" cy="3429000"/>
          </a:xfrm>
          <a:ln/>
        </p:spPr>
      </p:sp>
      <p:sp>
        <p:nvSpPr>
          <p:cNvPr id="147460" name="Rectangle 3"/>
          <p:cNvSpPr>
            <a:spLocks noGrp="1" noChangeArrowheads="1"/>
          </p:cNvSpPr>
          <p:nvPr>
            <p:ph type="body" idx="1"/>
          </p:nvPr>
        </p:nvSpPr>
        <p:spPr>
          <a:no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2278719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4F1A4C64-97A6-2548-8D4B-E2CC3EB107A3}" type="slidenum">
              <a:rPr lang="en-US" altLang="x-none" sz="1200">
                <a:solidFill>
                  <a:schemeClr val="tx1"/>
                </a:solidFill>
                <a:latin typeface="Arial" charset="0"/>
              </a:rPr>
              <a:pPr/>
              <a:t>71</a:t>
            </a:fld>
            <a:endParaRPr lang="en-US" altLang="x-none" sz="1200">
              <a:solidFill>
                <a:schemeClr val="tx1"/>
              </a:solidFill>
              <a:latin typeface="Arial" charset="0"/>
            </a:endParaRPr>
          </a:p>
        </p:txBody>
      </p:sp>
      <p:sp>
        <p:nvSpPr>
          <p:cNvPr id="108547"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431018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Fertilizers</a:t>
            </a:r>
            <a:r>
              <a:rPr lang="en-US" dirty="0"/>
              <a:t> – Allowed to</a:t>
            </a:r>
            <a:r>
              <a:rPr lang="en-US" baseline="0" dirty="0"/>
              <a:t> grow more food to feed the population. Give example of Haber Bosh process. https://</a:t>
            </a:r>
            <a:r>
              <a:rPr lang="en-US" baseline="0" dirty="0" err="1"/>
              <a:t>en.wikipedia.org</a:t>
            </a:r>
            <a:r>
              <a:rPr lang="en-US" baseline="0" dirty="0"/>
              <a:t>/wiki/</a:t>
            </a:r>
            <a:r>
              <a:rPr lang="en-US" baseline="0" dirty="0" err="1"/>
              <a:t>Haber_process</a:t>
            </a:r>
            <a:r>
              <a:rPr lang="en-US" baseline="0" dirty="0"/>
              <a:t> </a:t>
            </a:r>
          </a:p>
          <a:p>
            <a:r>
              <a:rPr lang="en-US" u="sng" baseline="0" dirty="0"/>
              <a:t>Pesticides</a:t>
            </a:r>
            <a:r>
              <a:rPr lang="en-US" baseline="0" dirty="0"/>
              <a:t> – Agents which </a:t>
            </a:r>
            <a:r>
              <a:rPr lang="en-US" sz="1200" b="0" i="0" kern="1200" dirty="0">
                <a:solidFill>
                  <a:schemeClr val="tx1"/>
                </a:solidFill>
                <a:effectLst/>
                <a:latin typeface="+mn-lt"/>
                <a:ea typeface="+mn-ea"/>
                <a:cs typeface="+mn-cs"/>
              </a:rPr>
              <a:t>deter, incapacitate, kill, or otherwise discourage pests. Kill mosquitos which transmit deadly diseases</a:t>
            </a:r>
            <a:r>
              <a:rPr lang="en-US" sz="1200" b="0" i="0" kern="1200" baseline="0" dirty="0">
                <a:solidFill>
                  <a:schemeClr val="tx1"/>
                </a:solidFill>
                <a:effectLst/>
                <a:latin typeface="+mn-lt"/>
                <a:ea typeface="+mn-ea"/>
                <a:cs typeface="+mn-cs"/>
              </a:rPr>
              <a:t> like yellow fever and malaria; Controls algal bloom which can lead to e</a:t>
            </a:r>
            <a:r>
              <a:rPr lang="en-US" sz="1200" b="0" i="0" kern="1200" dirty="0">
                <a:solidFill>
                  <a:schemeClr val="tx1"/>
                </a:solidFill>
                <a:effectLst/>
                <a:latin typeface="+mn-lt"/>
                <a:ea typeface="+mn-ea"/>
                <a:cs typeface="+mn-cs"/>
              </a:rPr>
              <a:t>utrophication </a:t>
            </a:r>
          </a:p>
          <a:p>
            <a:r>
              <a:rPr lang="en-US" sz="1200" b="0" i="0" u="sng" kern="1200" dirty="0">
                <a:solidFill>
                  <a:schemeClr val="tx1"/>
                </a:solidFill>
                <a:effectLst/>
                <a:latin typeface="+mn-lt"/>
                <a:ea typeface="+mn-ea"/>
                <a:cs typeface="+mn-cs"/>
              </a:rPr>
              <a:t>Food preservatives </a:t>
            </a:r>
            <a:r>
              <a:rPr lang="en-US" sz="1200" b="0" i="0" kern="1200" dirty="0">
                <a:solidFill>
                  <a:schemeClr val="tx1"/>
                </a:solidFill>
                <a:effectLst/>
                <a:latin typeface="+mn-lt"/>
                <a:ea typeface="+mn-ea"/>
                <a:cs typeface="+mn-cs"/>
              </a:rPr>
              <a:t>– Keep</a:t>
            </a:r>
            <a:r>
              <a:rPr lang="en-US" sz="1200" b="0" i="0" kern="1200" baseline="0" dirty="0">
                <a:solidFill>
                  <a:schemeClr val="tx1"/>
                </a:solidFill>
                <a:effectLst/>
                <a:latin typeface="+mn-lt"/>
                <a:ea typeface="+mn-ea"/>
                <a:cs typeface="+mn-cs"/>
              </a:rPr>
              <a:t> food away from spoiling; Longer shelf life;</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12</a:t>
            </a:fld>
            <a:endParaRPr lang="en-US"/>
          </a:p>
        </p:txBody>
      </p:sp>
    </p:spTree>
    <p:extLst>
      <p:ext uri="{BB962C8B-B14F-4D97-AF65-F5344CB8AC3E}">
        <p14:creationId xmlns:p14="http://schemas.microsoft.com/office/powerpoint/2010/main" val="601149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Reliance</a:t>
            </a:r>
            <a:r>
              <a:rPr lang="en-GB" baseline="0" dirty="0" smtClean="0"/>
              <a:t> of High T and High P to drive </a:t>
            </a:r>
            <a:r>
              <a:rPr lang="en-GB" baseline="0" dirty="0" err="1" smtClean="0"/>
              <a:t>equillibria</a:t>
            </a:r>
            <a:r>
              <a:rPr lang="en-GB" baseline="0" dirty="0" smtClean="0"/>
              <a:t> across to the product, </a:t>
            </a:r>
          </a:p>
          <a:p>
            <a:endParaRPr lang="en-GB" baseline="0" dirty="0" smtClean="0"/>
          </a:p>
          <a:p>
            <a:r>
              <a:rPr lang="en-GB" sz="1200" b="0" i="0" kern="1200" dirty="0" smtClean="0">
                <a:solidFill>
                  <a:schemeClr val="tx1"/>
                </a:solidFill>
                <a:effectLst/>
                <a:latin typeface="+mn-lt"/>
                <a:ea typeface="+mn-ea"/>
                <a:cs typeface="+mn-cs"/>
              </a:rPr>
              <a:t>Urea is the world's most produced chemical </a:t>
            </a:r>
          </a:p>
          <a:p>
            <a:r>
              <a:rPr lang="en-GB" sz="1200" b="0" i="0" kern="1200" dirty="0" smtClean="0">
                <a:solidFill>
                  <a:schemeClr val="tx1"/>
                </a:solidFill>
                <a:effectLst/>
                <a:latin typeface="+mn-lt"/>
                <a:ea typeface="+mn-ea"/>
                <a:cs typeface="+mn-cs"/>
              </a:rPr>
              <a:t>• Over 190 million tons of urea is produced each year </a:t>
            </a:r>
          </a:p>
          <a:p>
            <a:r>
              <a:rPr lang="en-GB" sz="1200" b="0" i="0" kern="1200" dirty="0" smtClean="0">
                <a:solidFill>
                  <a:schemeClr val="tx1"/>
                </a:solidFill>
                <a:effectLst/>
                <a:latin typeface="+mn-lt"/>
                <a:ea typeface="+mn-ea"/>
                <a:cs typeface="+mn-cs"/>
              </a:rPr>
              <a:t>• Over 80% of urea is used to fertilize crops </a:t>
            </a:r>
          </a:p>
          <a:p>
            <a:r>
              <a:rPr lang="en-GB" sz="1200" b="0" i="0" kern="1200" dirty="0" smtClean="0">
                <a:solidFill>
                  <a:schemeClr val="tx1"/>
                </a:solidFill>
                <a:effectLst/>
                <a:latin typeface="+mn-lt"/>
                <a:ea typeface="+mn-ea"/>
                <a:cs typeface="+mn-cs"/>
              </a:rPr>
              <a:t>• Demand for urea fertilizer is growing at over 3%</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 even faster than the global rise in population.   </a:t>
            </a:r>
          </a:p>
          <a:p>
            <a:endParaRPr lang="en-GB" baseline="0" dirty="0" smtClean="0"/>
          </a:p>
          <a:p>
            <a:endParaRPr lang="en-GB" baseline="0" dirty="0" smtClean="0"/>
          </a:p>
          <a:p>
            <a:r>
              <a:rPr lang="en-GB" baseline="0" dirty="0" smtClean="0"/>
              <a:t>QAFCO </a:t>
            </a:r>
            <a:r>
              <a:rPr lang="mr-IN" baseline="0" dirty="0" smtClean="0"/>
              <a:t>–</a:t>
            </a:r>
            <a:r>
              <a:rPr lang="en-GB" baseline="0" dirty="0" smtClean="0"/>
              <a:t> 4</a:t>
            </a:r>
            <a:r>
              <a:rPr lang="en-GB" baseline="30000" dirty="0" smtClean="0"/>
              <a:t>th</a:t>
            </a:r>
            <a:r>
              <a:rPr lang="en-GB" baseline="0" dirty="0" smtClean="0"/>
              <a:t> largest producer of Urea on a global scale!</a:t>
            </a:r>
            <a:endParaRPr lang="en-GB" dirty="0"/>
          </a:p>
        </p:txBody>
      </p:sp>
      <p:sp>
        <p:nvSpPr>
          <p:cNvPr id="4" name="Slide Number Placeholder 3"/>
          <p:cNvSpPr>
            <a:spLocks noGrp="1"/>
          </p:cNvSpPr>
          <p:nvPr>
            <p:ph type="sldNum" sz="quarter" idx="10"/>
          </p:nvPr>
        </p:nvSpPr>
        <p:spPr/>
        <p:txBody>
          <a:bodyPr/>
          <a:lstStyle/>
          <a:p>
            <a:fld id="{7DB9E1F4-77C1-461E-ABFF-BFE7DD57AFD2}" type="slidenum">
              <a:rPr lang="en-GB" smtClean="0">
                <a:solidFill>
                  <a:prstClr val="black"/>
                </a:solidFill>
              </a:rPr>
              <a:pPr/>
              <a:t>14</a:t>
            </a:fld>
            <a:endParaRPr lang="en-GB" dirty="0">
              <a:solidFill>
                <a:prstClr val="black"/>
              </a:solidFill>
            </a:endParaRPr>
          </a:p>
        </p:txBody>
      </p:sp>
    </p:spTree>
    <p:extLst>
      <p:ext uri="{BB962C8B-B14F-4D97-AF65-F5344CB8AC3E}">
        <p14:creationId xmlns:p14="http://schemas.microsoft.com/office/powerpoint/2010/main" val="755205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Livestock farming for meat is responsible for ~18% of all greenhouse emissions, more than all global transport combined.</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GB" sz="1200" b="0" i="0" kern="1200" dirty="0" smtClean="0">
                <a:solidFill>
                  <a:schemeClr val="tx1"/>
                </a:solidFill>
                <a:effectLst/>
                <a:latin typeface="+mn-lt"/>
                <a:ea typeface="+mn-ea"/>
                <a:cs typeface="+mn-cs"/>
              </a:rPr>
              <a:t>Cells from a single cow could produce 175 million quarter-pounders.,</a:t>
            </a:r>
            <a:r>
              <a:rPr lang="mr-IN" sz="1200" b="0" i="0" kern="1200" dirty="0" smtClean="0">
                <a:solidFill>
                  <a:schemeClr val="tx1"/>
                </a:solidFill>
                <a:effectLst/>
                <a:latin typeface="+mn-lt"/>
                <a:ea typeface="+mn-ea"/>
                <a:cs typeface="+mn-cs"/>
              </a:rPr>
              <a:t>…</a:t>
            </a:r>
            <a:r>
              <a:rPr lang="en-GB" sz="1200" b="0" i="0" kern="1200" dirty="0" smtClean="0">
                <a:solidFill>
                  <a:schemeClr val="tx1"/>
                </a:solidFill>
                <a:effectLst/>
                <a:latin typeface="+mn-lt"/>
                <a:ea typeface="+mn-ea"/>
                <a:cs typeface="+mn-cs"/>
              </a:rPr>
              <a:t>. traditional farming methods would need 440,000 cows.</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Global meat demand estimated to increase by 73% by 2050. </a:t>
            </a:r>
          </a:p>
          <a:p>
            <a:r>
              <a:rPr lang="en-GB" sz="1200" b="0" i="0" kern="1200" dirty="0" smtClean="0">
                <a:solidFill>
                  <a:schemeClr val="tx1"/>
                </a:solidFill>
                <a:effectLst/>
                <a:latin typeface="+mn-lt"/>
                <a:ea typeface="+mn-ea"/>
                <a:cs typeface="+mn-cs"/>
              </a:rPr>
              <a:t>But we already use 70% of farm land for livestock. </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88A4FBA0-E6AE-41BB-8A31-882EA8DC4511}" type="slidenum">
              <a:rPr lang="en-GB" smtClean="0"/>
              <a:pPr/>
              <a:t>15</a:t>
            </a:fld>
            <a:endParaRPr lang="en-GB"/>
          </a:p>
        </p:txBody>
      </p:sp>
    </p:spTree>
    <p:extLst>
      <p:ext uri="{BB962C8B-B14F-4D97-AF65-F5344CB8AC3E}">
        <p14:creationId xmlns:p14="http://schemas.microsoft.com/office/powerpoint/2010/main" val="1062874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using </a:t>
            </a:r>
            <a:r>
              <a:rPr lang="en-GB" sz="1200" b="0" i="0" u="none" strike="noStrike" kern="1200" dirty="0" smtClean="0">
                <a:solidFill>
                  <a:schemeClr val="tx1"/>
                </a:solidFill>
                <a:effectLst/>
                <a:latin typeface="+mn-lt"/>
                <a:ea typeface="+mn-ea"/>
                <a:cs typeface="+mn-cs"/>
                <a:hlinkClick r:id="rId3" tooltip="Biotechnology"/>
              </a:rPr>
              <a:t>biotechnology</a:t>
            </a:r>
            <a:r>
              <a:rPr lang="en-GB" sz="1200" b="0" i="0" kern="1200" dirty="0" smtClean="0">
                <a:solidFill>
                  <a:schemeClr val="tx1"/>
                </a:solidFill>
                <a:effectLst/>
                <a:latin typeface="+mn-lt"/>
                <a:ea typeface="+mn-ea"/>
                <a:cs typeface="+mn-cs"/>
              </a:rPr>
              <a:t> to induce </a:t>
            </a:r>
            <a:r>
              <a:rPr lang="en-GB" sz="1200" b="0" i="0" u="none" strike="noStrike" kern="1200" dirty="0" smtClean="0">
                <a:solidFill>
                  <a:schemeClr val="tx1"/>
                </a:solidFill>
                <a:effectLst/>
                <a:latin typeface="+mn-lt"/>
                <a:ea typeface="+mn-ea"/>
                <a:cs typeface="+mn-cs"/>
                <a:hlinkClick r:id="rId4" tooltip="Stem cells"/>
              </a:rPr>
              <a:t>stem cells</a:t>
            </a:r>
            <a:r>
              <a:rPr lang="en-GB" sz="1200" b="0" i="0" kern="1200" dirty="0" smtClean="0">
                <a:solidFill>
                  <a:schemeClr val="tx1"/>
                </a:solidFill>
                <a:effectLst/>
                <a:latin typeface="+mn-lt"/>
                <a:ea typeface="+mn-ea"/>
                <a:cs typeface="+mn-cs"/>
              </a:rPr>
              <a:t> to differentiate into </a:t>
            </a:r>
            <a:r>
              <a:rPr lang="en-GB" sz="1200" b="0" i="0" u="none" strike="noStrike" kern="1200" dirty="0" smtClean="0">
                <a:solidFill>
                  <a:schemeClr val="tx1"/>
                </a:solidFill>
                <a:effectLst/>
                <a:latin typeface="+mn-lt"/>
                <a:ea typeface="+mn-ea"/>
                <a:cs typeface="+mn-cs"/>
                <a:hlinkClick r:id="rId5" tooltip="Muscle tissue"/>
              </a:rPr>
              <a:t>muscle tissue</a:t>
            </a:r>
            <a:r>
              <a:rPr lang="en-GB" sz="1200" b="0" i="0" kern="1200" dirty="0" smtClean="0">
                <a:solidFill>
                  <a:schemeClr val="tx1"/>
                </a:solidFill>
                <a:effectLst/>
                <a:latin typeface="+mn-lt"/>
                <a:ea typeface="+mn-ea"/>
                <a:cs typeface="+mn-cs"/>
              </a:rPr>
              <a:t> and to manufacture the meat products in </a:t>
            </a:r>
            <a:r>
              <a:rPr lang="en-GB" sz="1200" b="0" i="0" u="none" strike="noStrike" kern="1200" dirty="0" smtClean="0">
                <a:solidFill>
                  <a:schemeClr val="tx1"/>
                </a:solidFill>
                <a:effectLst/>
                <a:latin typeface="+mn-lt"/>
                <a:ea typeface="+mn-ea"/>
                <a:cs typeface="+mn-cs"/>
                <a:hlinkClick r:id="rId6" tooltip="Bioreactors"/>
              </a:rPr>
              <a:t>bioreactors</a:t>
            </a:r>
            <a:r>
              <a:rPr lang="en-GB" sz="1200" b="0" i="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Cells taken from organism </a:t>
            </a:r>
            <a:r>
              <a:rPr lang="mr-IN" sz="1200" b="0" i="0" kern="1200" dirty="0" smtClean="0">
                <a:solidFill>
                  <a:schemeClr val="tx1"/>
                </a:solidFill>
                <a:effectLst/>
                <a:latin typeface="+mn-lt"/>
                <a:ea typeface="+mn-ea"/>
                <a:cs typeface="+mn-cs"/>
              </a:rPr>
              <a:t>–</a:t>
            </a:r>
            <a:r>
              <a:rPr lang="en-GB" sz="1200" b="0" i="0" kern="1200" dirty="0" smtClean="0">
                <a:solidFill>
                  <a:schemeClr val="tx1"/>
                </a:solidFill>
                <a:effectLst/>
                <a:latin typeface="+mn-lt"/>
                <a:ea typeface="+mn-ea"/>
                <a:cs typeface="+mn-cs"/>
              </a:rPr>
              <a:t> cultured </a:t>
            </a:r>
            <a:r>
              <a:rPr lang="mr-IN" sz="1200" b="0" i="0" kern="1200" dirty="0" smtClean="0">
                <a:solidFill>
                  <a:schemeClr val="tx1"/>
                </a:solidFill>
                <a:effectLst/>
                <a:latin typeface="+mn-lt"/>
                <a:ea typeface="+mn-ea"/>
                <a:cs typeface="+mn-cs"/>
              </a:rPr>
              <a:t>–</a:t>
            </a:r>
            <a:r>
              <a:rPr lang="en-GB" sz="1200" b="0" i="0" kern="1200" dirty="0" smtClean="0">
                <a:solidFill>
                  <a:schemeClr val="tx1"/>
                </a:solidFill>
                <a:effectLst/>
                <a:latin typeface="+mn-lt"/>
                <a:ea typeface="+mn-ea"/>
                <a:cs typeface="+mn-cs"/>
              </a:rPr>
              <a:t> fed sugar</a:t>
            </a:r>
            <a:r>
              <a:rPr lang="en-GB" sz="1200" b="0" i="0" kern="1200" baseline="0" dirty="0" smtClean="0">
                <a:solidFill>
                  <a:schemeClr val="tx1"/>
                </a:solidFill>
                <a:effectLst/>
                <a:latin typeface="+mn-lt"/>
                <a:ea typeface="+mn-ea"/>
                <a:cs typeface="+mn-cs"/>
              </a:rPr>
              <a:t> (metabolism) divide/grow/multiply to produce ”synthetic biomass” which can be harvested and processed like ground meat</a:t>
            </a:r>
            <a:r>
              <a:rPr lang="mr-IN" sz="1200" b="0" i="0" kern="1200" baseline="0" dirty="0" smtClean="0">
                <a:solidFill>
                  <a:schemeClr val="tx1"/>
                </a:solidFill>
                <a:effectLst/>
                <a:latin typeface="+mn-lt"/>
                <a:ea typeface="+mn-ea"/>
                <a:cs typeface="+mn-cs"/>
              </a:rPr>
              <a:t>…</a:t>
            </a:r>
            <a:r>
              <a:rPr lang="en-GB" sz="1200" b="0" i="0" kern="1200" baseline="0" dirty="0" smtClean="0">
                <a:solidFill>
                  <a:schemeClr val="tx1"/>
                </a:solidFill>
                <a:effectLst/>
                <a:latin typeface="+mn-lt"/>
                <a:ea typeface="+mn-ea"/>
                <a:cs typeface="+mn-cs"/>
              </a:rPr>
              <a:t>..  Texture/taste/fat content?</a:t>
            </a:r>
            <a:endParaRPr lang="en-GB" sz="1200" b="0" i="0" kern="1200" dirty="0" smtClean="0">
              <a:solidFill>
                <a:schemeClr val="tx1"/>
              </a:solidFill>
              <a:effectLst/>
              <a:latin typeface="+mn-lt"/>
              <a:ea typeface="+mn-ea"/>
              <a:cs typeface="+mn-cs"/>
            </a:endParaRPr>
          </a:p>
          <a:p>
            <a:endParaRPr lang="en-GB" baseline="0" dirty="0" smtClean="0"/>
          </a:p>
          <a:p>
            <a:r>
              <a:rPr lang="en-GB" baseline="0" dirty="0" smtClean="0"/>
              <a:t>Minimal GHG, reduced reliance on land for agriculture</a:t>
            </a:r>
            <a:r>
              <a:rPr lang="mr-IN" baseline="0" dirty="0" smtClean="0"/>
              <a:t>…</a:t>
            </a:r>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88A4FBA0-E6AE-41BB-8A31-882EA8DC4511}" type="slidenum">
              <a:rPr lang="en-GB" smtClean="0"/>
              <a:pPr/>
              <a:t>16</a:t>
            </a:fld>
            <a:endParaRPr lang="en-GB"/>
          </a:p>
        </p:txBody>
      </p:sp>
    </p:spTree>
    <p:extLst>
      <p:ext uri="{BB962C8B-B14F-4D97-AF65-F5344CB8AC3E}">
        <p14:creationId xmlns:p14="http://schemas.microsoft.com/office/powerpoint/2010/main" val="215570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85D920-D7BD-7546-A430-513F1D39296A}" type="datetime1">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9ED07-9571-E14F-B8DD-ED921D6D747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988F87-C0F0-B048-8E16-FAAC5B8066BE}" type="datetime1">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9ED07-9571-E14F-B8DD-ED921D6D747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8851FA-0666-4144-82AA-05390306B302}" type="datetime1">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9ED07-9571-E14F-B8DD-ED921D6D747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30725"/>
          </a:xfrm>
        </p:spPr>
        <p:txBody>
          <a:bodyPr rtlCol="0">
            <a:normAutofit/>
          </a:bodyPr>
          <a:lstStyle/>
          <a:p>
            <a:pPr lvl="0"/>
            <a:endParaRPr lang="en-US" noProof="0"/>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1"/>
            <a:ext cx="2133600" cy="365125"/>
          </a:xfrm>
          <a:prstGeom prst="rect">
            <a:avLst/>
          </a:prstGeom>
        </p:spPr>
        <p:txBody>
          <a:bodyPr/>
          <a:lstStyle>
            <a:lvl1pPr>
              <a:defRPr/>
            </a:lvl1pPr>
          </a:lstStyle>
          <a:p>
            <a:pPr>
              <a:defRPr/>
            </a:pPr>
            <a:fld id="{317D1683-7FB4-3B4C-8AC0-3209F04A6F53}" type="datetime1">
              <a:rPr lang="en-US" smtClean="0"/>
              <a:t>2/23/18</a:t>
            </a:fld>
            <a:endParaRPr lang="en-US"/>
          </a:p>
        </p:txBody>
      </p:sp>
      <p:sp>
        <p:nvSpPr>
          <p:cNvPr id="6" name="Footer Placeholder 4"/>
          <p:cNvSpPr>
            <a:spLocks noGrp="1"/>
          </p:cNvSpPr>
          <p:nvPr>
            <p:ph type="ftr" sz="quarter" idx="11"/>
          </p:nvPr>
        </p:nvSpPr>
        <p:spPr>
          <a:xfrm>
            <a:off x="3124200" y="6356351"/>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1"/>
            <a:ext cx="2133600" cy="365125"/>
          </a:xfrm>
          <a:prstGeom prst="rect">
            <a:avLst/>
          </a:prstGeom>
        </p:spPr>
        <p:txBody>
          <a:bodyPr/>
          <a:lstStyle>
            <a:lvl1pPr>
              <a:defRPr/>
            </a:lvl1pPr>
          </a:lstStyle>
          <a:p>
            <a:fld id="{77C47FB0-A5A1-A746-B975-7BA880A50A3D}" type="slidenum">
              <a:rPr lang="en-US"/>
              <a:pPr/>
              <a:t>‹#›</a:t>
            </a:fld>
            <a:endParaRPr lang="en-US"/>
          </a:p>
        </p:txBody>
      </p:sp>
    </p:spTree>
    <p:extLst>
      <p:ext uri="{BB962C8B-B14F-4D97-AF65-F5344CB8AC3E}">
        <p14:creationId xmlns:p14="http://schemas.microsoft.com/office/powerpoint/2010/main" val="824293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rtlCol="0">
            <a:normAutofit/>
          </a:bodyPr>
          <a:lstStyle/>
          <a:p>
            <a:pPr lvl="0"/>
            <a:endParaRPr lang="en-US" noProof="0"/>
          </a:p>
        </p:txBody>
      </p:sp>
      <p:sp>
        <p:nvSpPr>
          <p:cNvPr id="5" name="Date Placeholder 3"/>
          <p:cNvSpPr>
            <a:spLocks noGrp="1"/>
          </p:cNvSpPr>
          <p:nvPr>
            <p:ph type="dt" sz="half" idx="10"/>
          </p:nvPr>
        </p:nvSpPr>
        <p:spPr>
          <a:xfrm>
            <a:off x="457200" y="6356351"/>
            <a:ext cx="2133600" cy="365125"/>
          </a:xfrm>
          <a:prstGeom prst="rect">
            <a:avLst/>
          </a:prstGeom>
        </p:spPr>
        <p:txBody>
          <a:bodyPr/>
          <a:lstStyle>
            <a:lvl1pPr>
              <a:defRPr/>
            </a:lvl1pPr>
          </a:lstStyle>
          <a:p>
            <a:pPr>
              <a:defRPr/>
            </a:pPr>
            <a:fld id="{A27F9235-9A4C-124F-8DDD-0AE367687735}" type="datetime1">
              <a:rPr lang="en-US" smtClean="0"/>
              <a:t>2/23/18</a:t>
            </a:fld>
            <a:endParaRPr lang="en-US"/>
          </a:p>
        </p:txBody>
      </p:sp>
      <p:sp>
        <p:nvSpPr>
          <p:cNvPr id="6" name="Footer Placeholder 4"/>
          <p:cNvSpPr>
            <a:spLocks noGrp="1"/>
          </p:cNvSpPr>
          <p:nvPr>
            <p:ph type="ftr" sz="quarter" idx="11"/>
          </p:nvPr>
        </p:nvSpPr>
        <p:spPr>
          <a:xfrm>
            <a:off x="3124200" y="6356351"/>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1"/>
            <a:ext cx="2133600" cy="365125"/>
          </a:xfrm>
          <a:prstGeom prst="rect">
            <a:avLst/>
          </a:prstGeom>
        </p:spPr>
        <p:txBody>
          <a:bodyPr/>
          <a:lstStyle>
            <a:lvl1pPr>
              <a:defRPr/>
            </a:lvl1pPr>
          </a:lstStyle>
          <a:p>
            <a:fld id="{B16E2372-E976-B548-A365-40B431A3CFFC}" type="slidenum">
              <a:rPr lang="en-US"/>
              <a:pPr/>
              <a:t>‹#›</a:t>
            </a:fld>
            <a:endParaRPr lang="en-US"/>
          </a:p>
        </p:txBody>
      </p:sp>
    </p:spTree>
    <p:extLst>
      <p:ext uri="{BB962C8B-B14F-4D97-AF65-F5344CB8AC3E}">
        <p14:creationId xmlns:p14="http://schemas.microsoft.com/office/powerpoint/2010/main" val="111860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fld id="{472BD043-E4E4-B94A-9967-C5F172BDA00B}" type="datetime1">
              <a:rPr lang="en-US" smtClean="0"/>
              <a:t>2/23/18</a:t>
            </a:fld>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C3C079AC-67ED-6A43-B59E-F848E69DD6D2}" type="slidenum">
              <a:rPr lang="en-US" altLang="x-none"/>
              <a:pPr/>
              <a:t>‹#›</a:t>
            </a:fld>
            <a:endParaRPr lang="en-US" altLang="x-none"/>
          </a:p>
        </p:txBody>
      </p:sp>
    </p:spTree>
    <p:extLst>
      <p:ext uri="{BB962C8B-B14F-4D97-AF65-F5344CB8AC3E}">
        <p14:creationId xmlns:p14="http://schemas.microsoft.com/office/powerpoint/2010/main" val="2116632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 Beacons of Excellence">
    <p:spTree>
      <p:nvGrpSpPr>
        <p:cNvPr id="1" name=""/>
        <p:cNvGrpSpPr/>
        <p:nvPr/>
      </p:nvGrpSpPr>
      <p:grpSpPr>
        <a:xfrm>
          <a:off x="0" y="0"/>
          <a:ext cx="0" cy="0"/>
          <a:chOff x="0" y="0"/>
          <a:chExt cx="0" cy="0"/>
        </a:xfrm>
      </p:grpSpPr>
      <p:sp>
        <p:nvSpPr>
          <p:cNvPr id="7" name="Rectangle 6"/>
          <p:cNvSpPr/>
          <p:nvPr userDrawn="1"/>
        </p:nvSpPr>
        <p:spPr>
          <a:xfrm flipH="1" flipV="1">
            <a:off x="0" y="-1"/>
            <a:ext cx="9144000" cy="6857999"/>
          </a:xfrm>
          <a:prstGeom prst="rect">
            <a:avLst/>
          </a:prstGeom>
          <a:gradFill flip="none" rotWithShape="1">
            <a:gsLst>
              <a:gs pos="50000">
                <a:srgbClr val="0E6394"/>
              </a:gs>
              <a:gs pos="17000">
                <a:srgbClr val="009BBD"/>
              </a:gs>
              <a:gs pos="100000">
                <a:srgbClr val="1B2A6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Tree>
    <p:extLst>
      <p:ext uri="{BB962C8B-B14F-4D97-AF65-F5344CB8AC3E}">
        <p14:creationId xmlns:p14="http://schemas.microsoft.com/office/powerpoint/2010/main" val="120425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3164"/>
              <a:t>Title Text</a:t>
            </a:r>
          </a:p>
        </p:txBody>
      </p:sp>
      <p:sp>
        <p:nvSpPr>
          <p:cNvPr id="19" name="Shape 19"/>
          <p:cNvSpPr>
            <a:spLocks noGrp="1"/>
          </p:cNvSpPr>
          <p:nvPr>
            <p:ph type="body" idx="1"/>
          </p:nvPr>
        </p:nvSpPr>
        <p:spPr>
          <a:prstGeom prst="rect">
            <a:avLst/>
          </a:prstGeom>
        </p:spPr>
        <p:txBody>
          <a:bodyPr/>
          <a:lstStyle/>
          <a:p>
            <a:pPr lvl="0">
              <a:defRPr sz="1800"/>
            </a:pPr>
            <a:r>
              <a:rPr sz="1424"/>
              <a:t>Body Level One</a:t>
            </a:r>
          </a:p>
          <a:p>
            <a:pPr lvl="1">
              <a:defRPr sz="1800"/>
            </a:pPr>
            <a:r>
              <a:rPr sz="1424"/>
              <a:t>Body Level Two</a:t>
            </a:r>
          </a:p>
          <a:p>
            <a:pPr lvl="2">
              <a:defRPr sz="1800"/>
            </a:pPr>
            <a:r>
              <a:rPr sz="1424"/>
              <a:t>Body Level Three</a:t>
            </a:r>
          </a:p>
          <a:p>
            <a:pPr lvl="3">
              <a:defRPr sz="1800"/>
            </a:pPr>
            <a:r>
              <a:rPr sz="1424"/>
              <a:t>Body Level Four</a:t>
            </a:r>
          </a:p>
          <a:p>
            <a:pPr lvl="4">
              <a:defRPr sz="1800"/>
            </a:pPr>
            <a:r>
              <a:rPr sz="1424"/>
              <a:t>Body Level Five</a:t>
            </a:r>
          </a:p>
        </p:txBody>
      </p:sp>
    </p:spTree>
    <p:extLst>
      <p:ext uri="{BB962C8B-B14F-4D97-AF65-F5344CB8AC3E}">
        <p14:creationId xmlns:p14="http://schemas.microsoft.com/office/powerpoint/2010/main" val="133364890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E6BA3-733E-9A48-B53F-AE20251EE4A2}" type="datetime1">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9ED07-9571-E14F-B8DD-ED921D6D747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69FDAD-C6DC-0644-ACE3-B02F3BE70DD3}" type="datetime1">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9ED07-9571-E14F-B8DD-ED921D6D747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36BEAD-9DCE-E046-9FF7-A53DA9C7EBA4}" type="datetime1">
              <a:rPr lang="en-US" smtClean="0"/>
              <a:t>2/23/18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9ED07-9571-E14F-B8DD-ED921D6D747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0A379B-4DBC-EC4A-80E9-4A595A8EB8C0}" type="datetime1">
              <a:rPr lang="en-US" smtClean="0"/>
              <a:t>2/23/18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A9ED07-9571-E14F-B8DD-ED921D6D747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F772EF-F1A3-BA49-9F7D-8275FE68D029}" type="datetime1">
              <a:rPr lang="en-US" smtClean="0"/>
              <a:t>2/23/18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A9ED07-9571-E14F-B8DD-ED921D6D747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B6F3C1-E7CB-B94F-AC2D-FAE91BE54131}" type="datetime1">
              <a:rPr lang="en-US" smtClean="0"/>
              <a:t>2/23/18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A9ED07-9571-E14F-B8DD-ED921D6D747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EDEC5C-0101-CE4F-A596-09C7ABF8E9BC}" type="datetime1">
              <a:rPr lang="en-US" smtClean="0"/>
              <a:t>2/23/18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9ED07-9571-E14F-B8DD-ED921D6D747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43C7A6-9FF2-CC46-A1E4-47F1ABF9E8EF}" type="datetime1">
              <a:rPr lang="en-US" smtClean="0"/>
              <a:t>2/23/18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9ED07-9571-E14F-B8DD-ED921D6D747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2.xml"/><Relationship Id="rId3"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70005A-9FAB-CB4A-AB44-B7A89BE0BE5E}" type="datetime1">
              <a:rPr lang="en-US" smtClean="0"/>
              <a:t>2/23/18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9ED07-9571-E14F-B8DD-ED921D6D7475}" type="slidenum">
              <a:rPr lang="en-US" smtClean="0"/>
              <a:t>‹#›</a:t>
            </a:fld>
            <a:endParaRPr lang="en-US"/>
          </a:p>
        </p:txBody>
      </p:sp>
    </p:spTree>
    <p:extLst>
      <p:ext uri="{BB962C8B-B14F-4D97-AF65-F5344CB8AC3E}">
        <p14:creationId xmlns:p14="http://schemas.microsoft.com/office/powerpoint/2010/main" val="1514866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99" r:id="rId15"/>
    <p:sldLayoutId id="2147483700"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2092577" cy="1031125"/>
          </a:xfrm>
          <a:prstGeom prst="rect">
            <a:avLst/>
          </a:prstGeom>
        </p:spPr>
      </p:pic>
    </p:spTree>
    <p:extLst>
      <p:ext uri="{BB962C8B-B14F-4D97-AF65-F5344CB8AC3E}">
        <p14:creationId xmlns:p14="http://schemas.microsoft.com/office/powerpoint/2010/main" val="1057178164"/>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6.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jpeg"/><Relationship Id="rId3" Type="http://schemas.openxmlformats.org/officeDocument/2006/relationships/image" Target="../media/image28.emf"/></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tiff"/><Relationship Id="rId5" Type="http://schemas.openxmlformats.org/officeDocument/2006/relationships/image" Target="../media/image31.jpe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tiff"/><Relationship Id="rId5" Type="http://schemas.openxmlformats.org/officeDocument/2006/relationships/image" Target="../media/image35.tiff"/><Relationship Id="rId6" Type="http://schemas.openxmlformats.org/officeDocument/2006/relationships/image" Target="../media/image36.tiff"/><Relationship Id="rId7" Type="http://schemas.openxmlformats.org/officeDocument/2006/relationships/image" Target="../media/image37.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7.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4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chart" Target="../charts/char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4" Type="http://schemas.microsoft.com/office/2007/relationships/hdphoto" Target="../media/hdphoto2.wdp"/><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16.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55.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56.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7.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58.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0.jpeg"/></Relationships>
</file>

<file path=ppt/slides/_rels/slide49.xml.rels><?xml version="1.0" encoding="UTF-8" standalone="yes"?>
<Relationships xmlns="http://schemas.openxmlformats.org/package/2006/relationships"><Relationship Id="rId3" Type="http://schemas.openxmlformats.org/officeDocument/2006/relationships/image" Target="../media/image61.tiff"/><Relationship Id="rId4"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 Id="rId11"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eg"/><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5.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6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tiff"/><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7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7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6.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77.tif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tiff"/><Relationship Id="rId3" Type="http://schemas.openxmlformats.org/officeDocument/2006/relationships/image" Target="../media/image3.tiff"/></Relationships>
</file>

<file path=ppt/slides/_rels/slide8.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9.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3.tiff"/><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2287" y="2012710"/>
            <a:ext cx="7772400" cy="1043056"/>
          </a:xfrm>
        </p:spPr>
        <p:txBody>
          <a:bodyPr>
            <a:normAutofit/>
          </a:bodyPr>
          <a:lstStyle/>
          <a:p>
            <a:r>
              <a:rPr lang="en-US" sz="3200" dirty="0"/>
              <a:t>Introduction: Chemicals in the Society</a:t>
            </a:r>
          </a:p>
        </p:txBody>
      </p:sp>
      <p:sp>
        <p:nvSpPr>
          <p:cNvPr id="4" name="Slide Number Placeholder 3"/>
          <p:cNvSpPr>
            <a:spLocks noGrp="1"/>
          </p:cNvSpPr>
          <p:nvPr>
            <p:ph type="sldNum" sz="quarter" idx="12"/>
          </p:nvPr>
        </p:nvSpPr>
        <p:spPr/>
        <p:txBody>
          <a:bodyPr/>
          <a:lstStyle/>
          <a:p>
            <a:fld id="{02A9ED07-9571-E14F-B8DD-ED921D6D7475}" type="slidenum">
              <a:rPr lang="en-US" smtClean="0"/>
              <a:t>1</a:t>
            </a:fld>
            <a:endParaRPr lang="en-US"/>
          </a:p>
        </p:txBody>
      </p:sp>
      <p:sp>
        <p:nvSpPr>
          <p:cNvPr id="5" name="Rectangle 4"/>
          <p:cNvSpPr/>
          <p:nvPr/>
        </p:nvSpPr>
        <p:spPr>
          <a:xfrm>
            <a:off x="111649" y="5560654"/>
            <a:ext cx="2734156" cy="1200329"/>
          </a:xfrm>
          <a:prstGeom prst="rect">
            <a:avLst/>
          </a:prstGeom>
        </p:spPr>
        <p:txBody>
          <a:bodyPr wrap="square">
            <a:spAutoFit/>
          </a:bodyPr>
          <a:lstStyle/>
          <a:p>
            <a:r>
              <a:rPr lang="en-US" sz="1200" dirty="0">
                <a:latin typeface="Times New Roman" charset="0"/>
              </a:rPr>
              <a:t/>
            </a:r>
            <a:br>
              <a:rPr lang="en-US" sz="1200" dirty="0">
                <a:latin typeface="Times New Roman" charset="0"/>
              </a:rPr>
            </a:br>
            <a:endParaRPr lang="en-US" sz="1200" dirty="0">
              <a:latin typeface="Times New Roman" charset="0"/>
            </a:endParaRPr>
          </a:p>
          <a:p>
            <a:r>
              <a:rPr lang="en-US" sz="1200" dirty="0">
                <a:latin typeface="Times New Roman" charset="0"/>
              </a:rPr>
              <a:t/>
            </a:r>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350" y="4803119"/>
            <a:ext cx="1020198" cy="149629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69453" y="5654499"/>
            <a:ext cx="2874547" cy="862364"/>
          </a:xfrm>
          <a:prstGeom prst="rect">
            <a:avLst/>
          </a:prstGeom>
        </p:spPr>
      </p:pic>
      <p:sp>
        <p:nvSpPr>
          <p:cNvPr id="8" name="Title 1"/>
          <p:cNvSpPr txBox="1">
            <a:spLocks/>
          </p:cNvSpPr>
          <p:nvPr/>
        </p:nvSpPr>
        <p:spPr>
          <a:xfrm>
            <a:off x="0" y="-227807"/>
            <a:ext cx="9336974"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smtClean="0"/>
              <a:t>Awareness Raising Workshop</a:t>
            </a:r>
            <a:endParaRPr lang="en-US" sz="5400" dirty="0"/>
          </a:p>
        </p:txBody>
      </p:sp>
      <p:sp>
        <p:nvSpPr>
          <p:cNvPr id="10" name="Subtitle 2"/>
          <p:cNvSpPr>
            <a:spLocks noGrp="1"/>
          </p:cNvSpPr>
          <p:nvPr>
            <p:ph type="subTitle" idx="1"/>
          </p:nvPr>
        </p:nvSpPr>
        <p:spPr>
          <a:xfrm>
            <a:off x="1143000" y="3602038"/>
            <a:ext cx="6858000" cy="1655762"/>
          </a:xfrm>
        </p:spPr>
        <p:txBody>
          <a:bodyPr>
            <a:normAutofit/>
          </a:bodyPr>
          <a:lstStyle/>
          <a:p>
            <a:r>
              <a:rPr lang="en-US" dirty="0"/>
              <a:t>GLOBAL GREEN CHEMISTRY INITIATIVE</a:t>
            </a:r>
          </a:p>
          <a:p>
            <a:r>
              <a:rPr lang="en-US" dirty="0" smtClean="0">
                <a:solidFill>
                  <a:srgbClr val="FF0000"/>
                </a:solidFill>
              </a:rPr>
              <a:t>EXPERT</a:t>
            </a:r>
            <a:endParaRPr lang="en-US" dirty="0">
              <a:solidFill>
                <a:srgbClr val="FF0000"/>
              </a:solidFill>
            </a:endParaRPr>
          </a:p>
          <a:p>
            <a:r>
              <a:rPr lang="en-US" dirty="0" smtClean="0">
                <a:solidFill>
                  <a:srgbClr val="FF0000"/>
                </a:solidFill>
              </a:rPr>
              <a:t>YALE REPRESENTATVE</a:t>
            </a:r>
            <a:endParaRPr lang="en-US" dirty="0">
              <a:solidFill>
                <a:srgbClr val="FF0000"/>
              </a:solidFill>
            </a:endParaRPr>
          </a:p>
        </p:txBody>
      </p:sp>
    </p:spTree>
    <p:extLst>
      <p:ext uri="{BB962C8B-B14F-4D97-AF65-F5344CB8AC3E}">
        <p14:creationId xmlns:p14="http://schemas.microsoft.com/office/powerpoint/2010/main" val="906765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532" y="97497"/>
            <a:ext cx="7886700" cy="1325563"/>
          </a:xfrm>
        </p:spPr>
        <p:txBody>
          <a:bodyPr/>
          <a:lstStyle/>
          <a:p>
            <a:r>
              <a:rPr lang="en-US" dirty="0"/>
              <a:t>Agenda</a:t>
            </a:r>
          </a:p>
        </p:txBody>
      </p:sp>
      <p:sp>
        <p:nvSpPr>
          <p:cNvPr id="3" name="Content Placeholder 2"/>
          <p:cNvSpPr>
            <a:spLocks noGrp="1"/>
          </p:cNvSpPr>
          <p:nvPr>
            <p:ph idx="1"/>
          </p:nvPr>
        </p:nvSpPr>
        <p:spPr>
          <a:xfrm>
            <a:off x="472532" y="1557995"/>
            <a:ext cx="7886700" cy="4351338"/>
          </a:xfrm>
        </p:spPr>
        <p:txBody>
          <a:bodyPr>
            <a:normAutofit fontScale="92500"/>
          </a:bodyPr>
          <a:lstStyle/>
          <a:p>
            <a:r>
              <a:rPr lang="en-US" dirty="0" smtClean="0">
                <a:solidFill>
                  <a:srgbClr val="00B050"/>
                </a:solidFill>
              </a:rPr>
              <a:t>8:30 Welcome Remarks</a:t>
            </a:r>
          </a:p>
          <a:p>
            <a:r>
              <a:rPr lang="en-US" dirty="0" smtClean="0">
                <a:solidFill>
                  <a:srgbClr val="00B050"/>
                </a:solidFill>
              </a:rPr>
              <a:t>9:00</a:t>
            </a:r>
            <a:r>
              <a:rPr lang="hr-HR" dirty="0">
                <a:solidFill>
                  <a:srgbClr val="00B050"/>
                </a:solidFill>
              </a:rPr>
              <a:t> – </a:t>
            </a:r>
            <a:r>
              <a:rPr lang="en-US" dirty="0" smtClean="0">
                <a:solidFill>
                  <a:srgbClr val="00B050"/>
                </a:solidFill>
              </a:rPr>
              <a:t>10:00 </a:t>
            </a:r>
            <a:r>
              <a:rPr lang="en-US" dirty="0">
                <a:solidFill>
                  <a:srgbClr val="00B050"/>
                </a:solidFill>
              </a:rPr>
              <a:t>Introduction </a:t>
            </a:r>
            <a:endParaRPr lang="en-US" dirty="0" smtClean="0">
              <a:solidFill>
                <a:srgbClr val="00B050"/>
              </a:solidFill>
            </a:endParaRPr>
          </a:p>
          <a:p>
            <a:r>
              <a:rPr lang="ro-RO" dirty="0" smtClean="0">
                <a:solidFill>
                  <a:srgbClr val="00B050"/>
                </a:solidFill>
              </a:rPr>
              <a:t>10:00</a:t>
            </a:r>
            <a:r>
              <a:rPr lang="hr-HR" dirty="0">
                <a:solidFill>
                  <a:srgbClr val="00B050"/>
                </a:solidFill>
              </a:rPr>
              <a:t> – </a:t>
            </a:r>
            <a:r>
              <a:rPr lang="ro-RO" dirty="0" smtClean="0">
                <a:solidFill>
                  <a:srgbClr val="00B050"/>
                </a:solidFill>
              </a:rPr>
              <a:t>10:20 </a:t>
            </a:r>
            <a:r>
              <a:rPr lang="ro-RO" dirty="0">
                <a:solidFill>
                  <a:srgbClr val="00B050"/>
                </a:solidFill>
              </a:rPr>
              <a:t>Break </a:t>
            </a:r>
            <a:endParaRPr lang="ro-RO" dirty="0" smtClean="0">
              <a:solidFill>
                <a:srgbClr val="00B050"/>
              </a:solidFill>
            </a:endParaRPr>
          </a:p>
          <a:p>
            <a:r>
              <a:rPr lang="ro-RO" dirty="0" smtClean="0">
                <a:solidFill>
                  <a:srgbClr val="00B050"/>
                </a:solidFill>
              </a:rPr>
              <a:t>10:20</a:t>
            </a:r>
            <a:r>
              <a:rPr lang="hr-HR" dirty="0">
                <a:solidFill>
                  <a:srgbClr val="00B050"/>
                </a:solidFill>
              </a:rPr>
              <a:t> – </a:t>
            </a:r>
            <a:r>
              <a:rPr lang="ro-RO" dirty="0" smtClean="0">
                <a:solidFill>
                  <a:srgbClr val="00B050"/>
                </a:solidFill>
              </a:rPr>
              <a:t>12:00 </a:t>
            </a:r>
            <a:r>
              <a:rPr lang="en-US" dirty="0" smtClean="0">
                <a:solidFill>
                  <a:srgbClr val="00B050"/>
                </a:solidFill>
              </a:rPr>
              <a:t>Fundamentals </a:t>
            </a:r>
            <a:r>
              <a:rPr lang="en-US" dirty="0">
                <a:solidFill>
                  <a:srgbClr val="00B050"/>
                </a:solidFill>
              </a:rPr>
              <a:t>of Green Chemistry  </a:t>
            </a:r>
            <a:endParaRPr lang="en-US" dirty="0" smtClean="0"/>
          </a:p>
          <a:p>
            <a:r>
              <a:rPr lang="hr-HR" dirty="0" smtClean="0">
                <a:solidFill>
                  <a:srgbClr val="00B050"/>
                </a:solidFill>
              </a:rPr>
              <a:t>12:30 </a:t>
            </a:r>
            <a:r>
              <a:rPr lang="hr-HR" dirty="0">
                <a:solidFill>
                  <a:srgbClr val="00B050"/>
                </a:solidFill>
              </a:rPr>
              <a:t>– </a:t>
            </a:r>
            <a:r>
              <a:rPr lang="hr-HR" dirty="0" smtClean="0">
                <a:solidFill>
                  <a:srgbClr val="00B050"/>
                </a:solidFill>
              </a:rPr>
              <a:t>12:45 </a:t>
            </a:r>
            <a:r>
              <a:rPr lang="en-US" dirty="0">
                <a:solidFill>
                  <a:srgbClr val="00B050"/>
                </a:solidFill>
              </a:rPr>
              <a:t>Lunch and Networking </a:t>
            </a:r>
            <a:endParaRPr lang="en-US" dirty="0" smtClean="0">
              <a:solidFill>
                <a:srgbClr val="00B050"/>
              </a:solidFill>
            </a:endParaRPr>
          </a:p>
          <a:p>
            <a:r>
              <a:rPr lang="en-US" dirty="0" smtClean="0">
                <a:solidFill>
                  <a:srgbClr val="00B050"/>
                </a:solidFill>
              </a:rPr>
              <a:t>12:45 </a:t>
            </a:r>
            <a:r>
              <a:rPr lang="en-US" dirty="0">
                <a:solidFill>
                  <a:srgbClr val="00B050"/>
                </a:solidFill>
              </a:rPr>
              <a:t>– </a:t>
            </a:r>
            <a:r>
              <a:rPr lang="en-US" dirty="0" smtClean="0">
                <a:solidFill>
                  <a:srgbClr val="00B050"/>
                </a:solidFill>
              </a:rPr>
              <a:t>14:15 </a:t>
            </a:r>
            <a:r>
              <a:rPr lang="en-US" dirty="0">
                <a:solidFill>
                  <a:srgbClr val="00B050"/>
                </a:solidFill>
              </a:rPr>
              <a:t>Areas or Research in Green </a:t>
            </a:r>
            <a:r>
              <a:rPr lang="en-US" dirty="0" smtClean="0">
                <a:solidFill>
                  <a:srgbClr val="00B050"/>
                </a:solidFill>
              </a:rPr>
              <a:t>Chemistry</a:t>
            </a:r>
          </a:p>
          <a:p>
            <a:r>
              <a:rPr lang="is-IS" dirty="0" smtClean="0">
                <a:solidFill>
                  <a:srgbClr val="00B050"/>
                </a:solidFill>
              </a:rPr>
              <a:t>14:15</a:t>
            </a:r>
            <a:r>
              <a:rPr lang="hr-HR" dirty="0">
                <a:solidFill>
                  <a:srgbClr val="00B050"/>
                </a:solidFill>
              </a:rPr>
              <a:t> – </a:t>
            </a:r>
            <a:r>
              <a:rPr lang="is-IS" dirty="0" smtClean="0">
                <a:solidFill>
                  <a:srgbClr val="00B050"/>
                </a:solidFill>
              </a:rPr>
              <a:t>14:30 </a:t>
            </a:r>
            <a:r>
              <a:rPr lang="ro-RO" dirty="0">
                <a:solidFill>
                  <a:srgbClr val="00B050"/>
                </a:solidFill>
              </a:rPr>
              <a:t>Break </a:t>
            </a:r>
            <a:endParaRPr lang="ro-RO" dirty="0" smtClean="0">
              <a:solidFill>
                <a:srgbClr val="00B050"/>
              </a:solidFill>
            </a:endParaRPr>
          </a:p>
          <a:p>
            <a:r>
              <a:rPr lang="hr-HR" dirty="0" smtClean="0">
                <a:solidFill>
                  <a:srgbClr val="00B050"/>
                </a:solidFill>
              </a:rPr>
              <a:t>14:30 </a:t>
            </a:r>
            <a:r>
              <a:rPr lang="hr-HR" dirty="0">
                <a:solidFill>
                  <a:srgbClr val="00B050"/>
                </a:solidFill>
              </a:rPr>
              <a:t>– 16:00 </a:t>
            </a:r>
            <a:r>
              <a:rPr lang="en-US" dirty="0">
                <a:solidFill>
                  <a:srgbClr val="00B050"/>
                </a:solidFill>
              </a:rPr>
              <a:t>Case Study examples </a:t>
            </a:r>
            <a:endParaRPr lang="en-US" dirty="0" smtClean="0">
              <a:solidFill>
                <a:srgbClr val="00B050"/>
              </a:solidFill>
            </a:endParaRPr>
          </a:p>
          <a:p>
            <a:r>
              <a:rPr lang="en-US" dirty="0" smtClean="0">
                <a:solidFill>
                  <a:srgbClr val="00B050"/>
                </a:solidFill>
              </a:rPr>
              <a:t>16:00 </a:t>
            </a:r>
            <a:r>
              <a:rPr lang="en-US" dirty="0">
                <a:solidFill>
                  <a:srgbClr val="00B050"/>
                </a:solidFill>
              </a:rPr>
              <a:t>Closing </a:t>
            </a:r>
            <a:r>
              <a:rPr lang="en-US" dirty="0" smtClean="0">
                <a:solidFill>
                  <a:srgbClr val="00B050"/>
                </a:solidFill>
              </a:rPr>
              <a:t>Remarks</a:t>
            </a:r>
            <a:endParaRPr lang="is-IS" dirty="0"/>
          </a:p>
        </p:txBody>
      </p:sp>
      <p:sp>
        <p:nvSpPr>
          <p:cNvPr id="4" name="Slide Number Placeholder 3"/>
          <p:cNvSpPr>
            <a:spLocks noGrp="1"/>
          </p:cNvSpPr>
          <p:nvPr>
            <p:ph type="sldNum" sz="quarter" idx="12"/>
          </p:nvPr>
        </p:nvSpPr>
        <p:spPr/>
        <p:txBody>
          <a:bodyPr/>
          <a:lstStyle/>
          <a:p>
            <a:fld id="{02A9ED07-9571-E14F-B8DD-ED921D6D7475}" type="slidenum">
              <a:rPr lang="en-US" smtClean="0"/>
              <a:t>10</a:t>
            </a:fld>
            <a:endParaRPr lang="en-US"/>
          </a:p>
        </p:txBody>
      </p:sp>
    </p:spTree>
    <p:extLst>
      <p:ext uri="{BB962C8B-B14F-4D97-AF65-F5344CB8AC3E}">
        <p14:creationId xmlns:p14="http://schemas.microsoft.com/office/powerpoint/2010/main" val="2087984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6"/>
            <a:ext cx="9144000" cy="1325563"/>
          </a:xfrm>
        </p:spPr>
        <p:txBody>
          <a:bodyPr/>
          <a:lstStyle/>
          <a:p>
            <a:pPr marL="355600"/>
            <a:r>
              <a:rPr lang="en-US" dirty="0"/>
              <a:t>Everything is a chemical</a:t>
            </a:r>
          </a:p>
        </p:txBody>
      </p:sp>
      <p:sp>
        <p:nvSpPr>
          <p:cNvPr id="3" name="Content Placeholder 2"/>
          <p:cNvSpPr>
            <a:spLocks noGrp="1"/>
          </p:cNvSpPr>
          <p:nvPr>
            <p:ph idx="1"/>
          </p:nvPr>
        </p:nvSpPr>
        <p:spPr>
          <a:xfrm>
            <a:off x="505279" y="1335089"/>
            <a:ext cx="7404100" cy="4351338"/>
          </a:xfrm>
        </p:spPr>
        <p:txBody>
          <a:bodyPr>
            <a:normAutofit/>
          </a:bodyPr>
          <a:lstStyle/>
          <a:p>
            <a:pPr marL="0" indent="0">
              <a:buNone/>
            </a:pPr>
            <a:r>
              <a:rPr lang="en-US" dirty="0"/>
              <a:t>But what does that mean?</a:t>
            </a:r>
          </a:p>
          <a:p>
            <a:pPr marL="0" indent="0">
              <a:buNone/>
            </a:pPr>
            <a:endParaRPr lang="en-US" sz="1400" dirty="0"/>
          </a:p>
          <a:p>
            <a:pPr lvl="1"/>
            <a:r>
              <a:rPr lang="en-US" dirty="0">
                <a:cs typeface="Marker Felt"/>
              </a:rPr>
              <a:t>Name everything in the room that is a chemical</a:t>
            </a:r>
          </a:p>
          <a:p>
            <a:pPr lvl="1"/>
            <a:r>
              <a:rPr lang="en-US" dirty="0">
                <a:cs typeface="Marker Felt"/>
              </a:rPr>
              <a:t>Name everything in the room that is not a chemical</a:t>
            </a:r>
          </a:p>
          <a:p>
            <a:pPr marL="0" indent="0">
              <a:buNone/>
            </a:pPr>
            <a:endParaRPr lang="en-US" dirty="0"/>
          </a:p>
        </p:txBody>
      </p:sp>
      <p:sp>
        <p:nvSpPr>
          <p:cNvPr id="5" name="Slide Number Placeholder 4"/>
          <p:cNvSpPr>
            <a:spLocks noGrp="1"/>
          </p:cNvSpPr>
          <p:nvPr>
            <p:ph type="sldNum" sz="quarter" idx="12"/>
          </p:nvPr>
        </p:nvSpPr>
        <p:spPr/>
        <p:txBody>
          <a:bodyPr/>
          <a:lstStyle/>
          <a:p>
            <a:fld id="{02A9ED07-9571-E14F-B8DD-ED921D6D7475}" type="slidenum">
              <a:rPr lang="en-US" smtClean="0"/>
              <a:t>11</a:t>
            </a:fld>
            <a:endParaRPr lang="en-US"/>
          </a:p>
        </p:txBody>
      </p:sp>
      <p:sp>
        <p:nvSpPr>
          <p:cNvPr id="6" name="Content Placeholder 2">
            <a:extLst>
              <a:ext uri="{FF2B5EF4-FFF2-40B4-BE49-F238E27FC236}">
                <a16:creationId xmlns:a16="http://schemas.microsoft.com/office/drawing/2014/main" xmlns="" id="{48DC64DF-93F5-47CE-8B40-50DD2BBDC0C6}"/>
              </a:ext>
            </a:extLst>
          </p:cNvPr>
          <p:cNvSpPr txBox="1">
            <a:spLocks/>
          </p:cNvSpPr>
          <p:nvPr/>
        </p:nvSpPr>
        <p:spPr>
          <a:xfrm>
            <a:off x="505279" y="3336586"/>
            <a:ext cx="74041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cs typeface="Marker Felt"/>
              </a:rPr>
              <a:t>Chemicals are related to:</a:t>
            </a:r>
          </a:p>
          <a:p>
            <a:pPr marL="0" indent="0">
              <a:buFont typeface="Arial" panose="020B0604020202020204" pitchFamily="34" charset="0"/>
              <a:buNone/>
            </a:pPr>
            <a:endParaRPr lang="en-US" sz="1100" dirty="0">
              <a:cs typeface="Marker Felt"/>
            </a:endParaRPr>
          </a:p>
          <a:p>
            <a:pPr lvl="1"/>
            <a:r>
              <a:rPr lang="en-US" dirty="0">
                <a:cs typeface="Marker Felt"/>
              </a:rPr>
              <a:t>Food</a:t>
            </a:r>
          </a:p>
          <a:p>
            <a:pPr lvl="1"/>
            <a:r>
              <a:rPr lang="en-US" dirty="0">
                <a:cs typeface="Marker Felt"/>
              </a:rPr>
              <a:t>Transportation</a:t>
            </a:r>
          </a:p>
          <a:p>
            <a:pPr lvl="1"/>
            <a:r>
              <a:rPr lang="en-US" dirty="0">
                <a:cs typeface="Marker Felt"/>
              </a:rPr>
              <a:t>Communication</a:t>
            </a:r>
          </a:p>
          <a:p>
            <a:pPr lvl="1"/>
            <a:r>
              <a:rPr lang="en-US" dirty="0">
                <a:cs typeface="Marker Felt"/>
              </a:rPr>
              <a:t>Information Technology</a:t>
            </a:r>
          </a:p>
          <a:p>
            <a:pPr lvl="1"/>
            <a:r>
              <a:rPr lang="en-US" dirty="0">
                <a:cs typeface="Marker Felt"/>
              </a:rPr>
              <a:t>Economy</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27829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pPr marL="355600"/>
            <a:r>
              <a:rPr lang="en-US" dirty="0"/>
              <a:t>Chemicals and Food</a:t>
            </a:r>
          </a:p>
        </p:txBody>
      </p:sp>
      <p:sp>
        <p:nvSpPr>
          <p:cNvPr id="3" name="Content Placeholder 2"/>
          <p:cNvSpPr>
            <a:spLocks noGrp="1"/>
          </p:cNvSpPr>
          <p:nvPr>
            <p:ph idx="1"/>
          </p:nvPr>
        </p:nvSpPr>
        <p:spPr>
          <a:xfrm>
            <a:off x="425958" y="1301369"/>
            <a:ext cx="4760214" cy="4940935"/>
          </a:xfrm>
        </p:spPr>
        <p:txBody>
          <a:bodyPr>
            <a:normAutofit fontScale="92500" lnSpcReduction="10000"/>
          </a:bodyPr>
          <a:lstStyle/>
          <a:p>
            <a:r>
              <a:rPr lang="en-US" dirty="0"/>
              <a:t>Fertilizers</a:t>
            </a:r>
          </a:p>
          <a:p>
            <a:pPr lvl="1"/>
            <a:r>
              <a:rPr lang="en-US" dirty="0"/>
              <a:t>More food can be grown for the population</a:t>
            </a:r>
          </a:p>
          <a:p>
            <a:pPr lvl="1"/>
            <a:r>
              <a:rPr lang="en-US" dirty="0"/>
              <a:t>Revolution came with the Haber Bosch process</a:t>
            </a:r>
          </a:p>
          <a:p>
            <a:r>
              <a:rPr lang="en-US" dirty="0"/>
              <a:t>Pesticides</a:t>
            </a:r>
          </a:p>
          <a:p>
            <a:pPr lvl="1"/>
            <a:r>
              <a:rPr lang="en-US" dirty="0"/>
              <a:t>Mosquitos carrying deadly diseases can be controlled</a:t>
            </a:r>
          </a:p>
          <a:p>
            <a:pPr lvl="1"/>
            <a:r>
              <a:rPr lang="en-US" dirty="0"/>
              <a:t>Algal blooms which lead to eutrophication are controlled</a:t>
            </a:r>
          </a:p>
          <a:p>
            <a:r>
              <a:rPr lang="en-US" dirty="0"/>
              <a:t>Food preservatives</a:t>
            </a:r>
          </a:p>
          <a:p>
            <a:pPr lvl="1"/>
            <a:r>
              <a:rPr lang="en-US" dirty="0"/>
              <a:t>Longer shelf life leads to population spreading to less favorable places</a:t>
            </a:r>
          </a:p>
          <a:p>
            <a:endParaRPr lang="en-US" dirty="0"/>
          </a:p>
          <a:p>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1942" y="1301369"/>
            <a:ext cx="4000137" cy="2562111"/>
          </a:xfrm>
          <a:prstGeom prst="rect">
            <a:avLst/>
          </a:prstGeom>
        </p:spPr>
      </p:pic>
      <p:sp>
        <p:nvSpPr>
          <p:cNvPr id="5" name="TextBox 4"/>
          <p:cNvSpPr txBox="1"/>
          <p:nvPr/>
        </p:nvSpPr>
        <p:spPr>
          <a:xfrm>
            <a:off x="146304" y="6488668"/>
            <a:ext cx="1720151" cy="276999"/>
          </a:xfrm>
          <a:prstGeom prst="rect">
            <a:avLst/>
          </a:prstGeom>
          <a:noFill/>
        </p:spPr>
        <p:txBody>
          <a:bodyPr wrap="none" rtlCol="0">
            <a:spAutoFit/>
          </a:bodyPr>
          <a:lstStyle/>
          <a:p>
            <a:r>
              <a:rPr lang="en-US" sz="1200"/>
              <a:t>Image source</a:t>
            </a:r>
            <a:r>
              <a:rPr lang="en-US" sz="1200" dirty="0"/>
              <a:t>: Wikipedia</a:t>
            </a:r>
          </a:p>
        </p:txBody>
      </p:sp>
      <p:sp>
        <p:nvSpPr>
          <p:cNvPr id="6" name="TextBox 5"/>
          <p:cNvSpPr txBox="1"/>
          <p:nvPr/>
        </p:nvSpPr>
        <p:spPr>
          <a:xfrm>
            <a:off x="5021942" y="3923173"/>
            <a:ext cx="4034628" cy="1015663"/>
          </a:xfrm>
          <a:prstGeom prst="rect">
            <a:avLst/>
          </a:prstGeom>
          <a:noFill/>
        </p:spPr>
        <p:txBody>
          <a:bodyPr wrap="square" rtlCol="0">
            <a:spAutoFit/>
          </a:bodyPr>
          <a:lstStyle/>
          <a:p>
            <a:pPr marL="0" lvl="1"/>
            <a:r>
              <a:rPr lang="en-US" sz="1500" dirty="0"/>
              <a:t>In the early 1900s, the Haber-Bosch process allowed incorporation of Nitrogen from the air and lead to population growth.</a:t>
            </a:r>
          </a:p>
          <a:p>
            <a:endParaRPr lang="en-US" sz="1500" dirty="0"/>
          </a:p>
        </p:txBody>
      </p:sp>
      <p:sp>
        <p:nvSpPr>
          <p:cNvPr id="7" name="Slide Number Placeholder 6"/>
          <p:cNvSpPr>
            <a:spLocks noGrp="1"/>
          </p:cNvSpPr>
          <p:nvPr>
            <p:ph type="sldNum" sz="quarter" idx="12"/>
          </p:nvPr>
        </p:nvSpPr>
        <p:spPr/>
        <p:txBody>
          <a:bodyPr/>
          <a:lstStyle/>
          <a:p>
            <a:fld id="{02A9ED07-9571-E14F-B8DD-ED921D6D7475}" type="slidenum">
              <a:rPr lang="en-US" smtClean="0"/>
              <a:t>12</a:t>
            </a:fld>
            <a:endParaRPr lang="en-US"/>
          </a:p>
        </p:txBody>
      </p:sp>
    </p:spTree>
    <p:extLst>
      <p:ext uri="{BB962C8B-B14F-4D97-AF65-F5344CB8AC3E}">
        <p14:creationId xmlns:p14="http://schemas.microsoft.com/office/powerpoint/2010/main" val="5957459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t="-195"/>
          <a:stretch/>
        </p:blipFill>
        <p:spPr>
          <a:xfrm>
            <a:off x="-621179" y="-26504"/>
            <a:ext cx="10904867" cy="6884504"/>
          </a:xfrm>
          <a:prstGeom prst="rect">
            <a:avLst/>
          </a:prstGeom>
        </p:spPr>
      </p:pic>
      <p:sp>
        <p:nvSpPr>
          <p:cNvPr id="3" name="Rectangle 2"/>
          <p:cNvSpPr/>
          <p:nvPr/>
        </p:nvSpPr>
        <p:spPr>
          <a:xfrm>
            <a:off x="1" y="857251"/>
            <a:ext cx="9143999" cy="507831"/>
          </a:xfrm>
          <a:prstGeom prst="rect">
            <a:avLst/>
          </a:prstGeom>
        </p:spPr>
        <p:txBody>
          <a:bodyPr wrap="square">
            <a:spAutoFit/>
          </a:bodyPr>
          <a:lstStyle/>
          <a:p>
            <a:pPr algn="ctr"/>
            <a:r>
              <a:rPr lang="en-GB" sz="2700" b="1" dirty="0">
                <a:solidFill>
                  <a:prstClr val="white"/>
                </a:solidFill>
                <a:latin typeface="Calibri" charset="0"/>
                <a:ea typeface="Calibri" charset="0"/>
                <a:cs typeface="Calibri" charset="0"/>
              </a:rPr>
              <a:t>Over 80% </a:t>
            </a:r>
            <a:r>
              <a:rPr lang="en-GB" sz="2700" b="1">
                <a:solidFill>
                  <a:prstClr val="white"/>
                </a:solidFill>
                <a:latin typeface="Calibri" charset="0"/>
                <a:ea typeface="Calibri" charset="0"/>
                <a:cs typeface="Calibri" charset="0"/>
              </a:rPr>
              <a:t>of produced urea </a:t>
            </a:r>
            <a:r>
              <a:rPr lang="en-GB" sz="2700" b="1" dirty="0">
                <a:solidFill>
                  <a:prstClr val="white"/>
                </a:solidFill>
                <a:latin typeface="Calibri" charset="0"/>
                <a:ea typeface="Calibri" charset="0"/>
                <a:cs typeface="Calibri" charset="0"/>
              </a:rPr>
              <a:t>is used to fertilize crops</a:t>
            </a:r>
          </a:p>
        </p:txBody>
      </p:sp>
      <p:pic>
        <p:nvPicPr>
          <p:cNvPr id="5" name="Picture 4"/>
          <p:cNvPicPr>
            <a:picLocks noChangeAspect="1"/>
          </p:cNvPicPr>
          <p:nvPr/>
        </p:nvPicPr>
        <p:blipFill>
          <a:blip r:embed="rId3"/>
          <a:stretch>
            <a:fillRect/>
          </a:stretch>
        </p:blipFill>
        <p:spPr>
          <a:xfrm>
            <a:off x="103009" y="5428145"/>
            <a:ext cx="1982275" cy="1250950"/>
          </a:xfrm>
          <a:prstGeom prst="rect">
            <a:avLst/>
          </a:prstGeom>
          <a:ln>
            <a:solidFill>
              <a:schemeClr val="bg1"/>
            </a:solidFill>
          </a:ln>
        </p:spPr>
      </p:pic>
    </p:spTree>
    <p:extLst>
      <p:ext uri="{BB962C8B-B14F-4D97-AF65-F5344CB8AC3E}">
        <p14:creationId xmlns:p14="http://schemas.microsoft.com/office/powerpoint/2010/main" val="204460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9" y="0"/>
            <a:ext cx="2207419" cy="820584"/>
          </a:xfrm>
          <a:prstGeom prst="rect">
            <a:avLst/>
          </a:prstGeom>
        </p:spPr>
      </p:pic>
      <p:sp>
        <p:nvSpPr>
          <p:cNvPr id="11" name="TextBox 10"/>
          <p:cNvSpPr txBox="1"/>
          <p:nvPr/>
        </p:nvSpPr>
        <p:spPr>
          <a:xfrm>
            <a:off x="5727561" y="4642914"/>
            <a:ext cx="184731" cy="300082"/>
          </a:xfrm>
          <a:prstGeom prst="rect">
            <a:avLst/>
          </a:prstGeom>
          <a:noFill/>
        </p:spPr>
        <p:txBody>
          <a:bodyPr wrap="none" rtlCol="0">
            <a:spAutoFit/>
          </a:bodyPr>
          <a:lstStyle/>
          <a:p>
            <a:pPr defTabSz="336947" fontAlgn="base">
              <a:spcBef>
                <a:spcPct val="0"/>
              </a:spcBef>
              <a:spcAft>
                <a:spcPct val="0"/>
              </a:spcAft>
              <a:buClr>
                <a:srgbClr val="000000"/>
              </a:buClr>
              <a:buSzPct val="100000"/>
            </a:pPr>
            <a:endParaRPr lang="en-US" sz="1350" dirty="0">
              <a:solidFill>
                <a:prstClr val="white"/>
              </a:solidFill>
              <a:latin typeface="Arial"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1653" y="0"/>
            <a:ext cx="1782347" cy="891174"/>
          </a:xfrm>
          <a:prstGeom prst="rect">
            <a:avLst/>
          </a:prstGeom>
        </p:spPr>
      </p:pic>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99" y="879367"/>
            <a:ext cx="9144000" cy="4323301"/>
          </a:xfrm>
          <a:prstGeom prst="rect">
            <a:avLst/>
          </a:prstGeom>
        </p:spPr>
      </p:pic>
      <p:sp>
        <p:nvSpPr>
          <p:cNvPr id="8" name="TextBox 7"/>
          <p:cNvSpPr txBox="1"/>
          <p:nvPr/>
        </p:nvSpPr>
        <p:spPr>
          <a:xfrm>
            <a:off x="2194928" y="887262"/>
            <a:ext cx="4722223" cy="923330"/>
          </a:xfrm>
          <a:prstGeom prst="rect">
            <a:avLst/>
          </a:prstGeom>
          <a:solidFill>
            <a:srgbClr val="141F50">
              <a:alpha val="50196"/>
            </a:srgbClr>
          </a:solidFill>
        </p:spPr>
        <p:txBody>
          <a:bodyPr wrap="square" rtlCol="0">
            <a:spAutoFit/>
          </a:bodyPr>
          <a:lstStyle/>
          <a:p>
            <a:pPr algn="ctr"/>
            <a:r>
              <a:rPr lang="nb-NO" sz="2700" b="1" dirty="0">
                <a:solidFill>
                  <a:prstClr val="white"/>
                </a:solidFill>
                <a:latin typeface="Calibri" charset="0"/>
                <a:ea typeface="Calibri" charset="0"/>
                <a:cs typeface="Calibri" charset="0"/>
              </a:rPr>
              <a:t>2 NH</a:t>
            </a:r>
            <a:r>
              <a:rPr lang="nb-NO" sz="2700" b="1" baseline="-25000" dirty="0">
                <a:solidFill>
                  <a:prstClr val="white"/>
                </a:solidFill>
                <a:latin typeface="Calibri" charset="0"/>
                <a:ea typeface="Calibri" charset="0"/>
                <a:cs typeface="Calibri" charset="0"/>
              </a:rPr>
              <a:t>3</a:t>
            </a:r>
            <a:r>
              <a:rPr lang="nb-NO" sz="2700" b="1" dirty="0">
                <a:solidFill>
                  <a:prstClr val="white"/>
                </a:solidFill>
                <a:latin typeface="Calibri" charset="0"/>
                <a:ea typeface="Calibri" charset="0"/>
                <a:cs typeface="Calibri" charset="0"/>
              </a:rPr>
              <a:t> + CO</a:t>
            </a:r>
            <a:r>
              <a:rPr lang="nb-NO" sz="2700" b="1" baseline="-25000" dirty="0">
                <a:solidFill>
                  <a:prstClr val="white"/>
                </a:solidFill>
                <a:latin typeface="Calibri" charset="0"/>
                <a:ea typeface="Calibri" charset="0"/>
                <a:cs typeface="Calibri" charset="0"/>
              </a:rPr>
              <a:t>2 </a:t>
            </a:r>
            <a:r>
              <a:rPr lang="nb-NO" sz="2700" b="1" dirty="0">
                <a:solidFill>
                  <a:prstClr val="white"/>
                </a:solidFill>
                <a:latin typeface="Calibri" charset="0"/>
                <a:ea typeface="Calibri" charset="0"/>
                <a:cs typeface="Calibri" charset="0"/>
              </a:rPr>
              <a:t> ⇌  H</a:t>
            </a:r>
            <a:r>
              <a:rPr lang="nb-NO" sz="2700" b="1" baseline="-25000" dirty="0">
                <a:solidFill>
                  <a:prstClr val="white"/>
                </a:solidFill>
                <a:latin typeface="Calibri" charset="0"/>
                <a:ea typeface="Calibri" charset="0"/>
                <a:cs typeface="Calibri" charset="0"/>
              </a:rPr>
              <a:t>2</a:t>
            </a:r>
            <a:r>
              <a:rPr lang="nb-NO" sz="2700" b="1" dirty="0">
                <a:solidFill>
                  <a:prstClr val="white"/>
                </a:solidFill>
                <a:latin typeface="Calibri" charset="0"/>
                <a:ea typeface="Calibri" charset="0"/>
                <a:cs typeface="Calibri" charset="0"/>
              </a:rPr>
              <a:t>N-COONH</a:t>
            </a:r>
            <a:r>
              <a:rPr lang="nb-NO" sz="2700" b="1" baseline="-25000" dirty="0">
                <a:solidFill>
                  <a:prstClr val="white"/>
                </a:solidFill>
                <a:latin typeface="Calibri" charset="0"/>
                <a:ea typeface="Calibri" charset="0"/>
                <a:cs typeface="Calibri" charset="0"/>
              </a:rPr>
              <a:t>4</a:t>
            </a:r>
          </a:p>
          <a:p>
            <a:pPr algn="ctr"/>
            <a:r>
              <a:rPr lang="mr-IN" sz="2700" b="1" dirty="0">
                <a:solidFill>
                  <a:prstClr val="white"/>
                </a:solidFill>
                <a:latin typeface="Calibri" charset="0"/>
                <a:ea typeface="Calibri" charset="0"/>
                <a:cs typeface="Calibri" charset="0"/>
              </a:rPr>
              <a:t>H</a:t>
            </a:r>
            <a:r>
              <a:rPr lang="mr-IN" sz="2700" b="1" baseline="-25000" dirty="0">
                <a:solidFill>
                  <a:prstClr val="white"/>
                </a:solidFill>
                <a:latin typeface="Calibri" charset="0"/>
                <a:ea typeface="Calibri" charset="0"/>
                <a:cs typeface="Calibri" charset="0"/>
              </a:rPr>
              <a:t>2</a:t>
            </a:r>
            <a:r>
              <a:rPr lang="mr-IN" sz="2700" b="1" dirty="0">
                <a:solidFill>
                  <a:prstClr val="white"/>
                </a:solidFill>
                <a:latin typeface="Calibri" charset="0"/>
                <a:ea typeface="Calibri" charset="0"/>
                <a:cs typeface="Calibri" charset="0"/>
              </a:rPr>
              <a:t>N-COONH</a:t>
            </a:r>
            <a:r>
              <a:rPr lang="mr-IN" sz="2700" b="1" baseline="-25000" dirty="0">
                <a:solidFill>
                  <a:prstClr val="white"/>
                </a:solidFill>
                <a:latin typeface="Calibri" charset="0"/>
                <a:ea typeface="Calibri" charset="0"/>
                <a:cs typeface="Calibri" charset="0"/>
              </a:rPr>
              <a:t>4</a:t>
            </a:r>
            <a:r>
              <a:rPr lang="mr-IN" sz="2700" b="1" dirty="0">
                <a:solidFill>
                  <a:prstClr val="white"/>
                </a:solidFill>
                <a:latin typeface="Calibri" charset="0"/>
                <a:ea typeface="Calibri" charset="0"/>
                <a:cs typeface="Calibri" charset="0"/>
              </a:rPr>
              <a:t> </a:t>
            </a:r>
            <a:r>
              <a:rPr lang="en-GB" sz="2700" b="1" dirty="0">
                <a:solidFill>
                  <a:prstClr val="white"/>
                </a:solidFill>
                <a:latin typeface="Calibri" charset="0"/>
                <a:ea typeface="Calibri" charset="0"/>
                <a:cs typeface="Calibri" charset="0"/>
              </a:rPr>
              <a:t> </a:t>
            </a:r>
            <a:r>
              <a:rPr lang="mr-IN" sz="2700" b="1" dirty="0">
                <a:solidFill>
                  <a:prstClr val="white"/>
                </a:solidFill>
                <a:latin typeface="Calibri" charset="0"/>
                <a:ea typeface="Calibri" charset="0"/>
                <a:cs typeface="Calibri" charset="0"/>
              </a:rPr>
              <a:t>⇌ </a:t>
            </a:r>
            <a:r>
              <a:rPr lang="en-GB" sz="2700" b="1" dirty="0">
                <a:solidFill>
                  <a:prstClr val="white"/>
                </a:solidFill>
                <a:latin typeface="Calibri" charset="0"/>
                <a:ea typeface="Calibri" charset="0"/>
                <a:cs typeface="Calibri" charset="0"/>
              </a:rPr>
              <a:t> </a:t>
            </a:r>
            <a:r>
              <a:rPr lang="mr-IN" sz="2700" b="1" dirty="0">
                <a:solidFill>
                  <a:prstClr val="white"/>
                </a:solidFill>
                <a:latin typeface="Calibri" charset="0"/>
                <a:ea typeface="Calibri" charset="0"/>
                <a:cs typeface="Calibri" charset="0"/>
              </a:rPr>
              <a:t>(NH</a:t>
            </a:r>
            <a:r>
              <a:rPr lang="mr-IN" sz="2700" b="1" baseline="-25000" dirty="0">
                <a:solidFill>
                  <a:prstClr val="white"/>
                </a:solidFill>
                <a:latin typeface="Calibri" charset="0"/>
                <a:ea typeface="Calibri" charset="0"/>
                <a:cs typeface="Calibri" charset="0"/>
              </a:rPr>
              <a:t>2</a:t>
            </a:r>
            <a:r>
              <a:rPr lang="mr-IN" sz="2700" b="1" dirty="0">
                <a:solidFill>
                  <a:prstClr val="white"/>
                </a:solidFill>
                <a:latin typeface="Calibri" charset="0"/>
                <a:ea typeface="Calibri" charset="0"/>
                <a:cs typeface="Calibri" charset="0"/>
              </a:rPr>
              <a:t>)</a:t>
            </a:r>
            <a:r>
              <a:rPr lang="mr-IN" sz="2700" b="1" baseline="-25000" dirty="0">
                <a:solidFill>
                  <a:prstClr val="white"/>
                </a:solidFill>
                <a:latin typeface="Calibri" charset="0"/>
                <a:ea typeface="Calibri" charset="0"/>
                <a:cs typeface="Calibri" charset="0"/>
              </a:rPr>
              <a:t>2</a:t>
            </a:r>
            <a:r>
              <a:rPr lang="mr-IN" sz="2700" b="1" dirty="0">
                <a:solidFill>
                  <a:prstClr val="white"/>
                </a:solidFill>
                <a:latin typeface="Calibri" charset="0"/>
                <a:ea typeface="Calibri" charset="0"/>
                <a:cs typeface="Calibri" charset="0"/>
              </a:rPr>
              <a:t>CO + H</a:t>
            </a:r>
            <a:r>
              <a:rPr lang="mr-IN" sz="2700" b="1" baseline="-25000" dirty="0">
                <a:solidFill>
                  <a:prstClr val="white"/>
                </a:solidFill>
                <a:latin typeface="Calibri" charset="0"/>
                <a:ea typeface="Calibri" charset="0"/>
                <a:cs typeface="Calibri" charset="0"/>
              </a:rPr>
              <a:t>2</a:t>
            </a:r>
            <a:r>
              <a:rPr lang="mr-IN" sz="2700" b="1" dirty="0">
                <a:solidFill>
                  <a:prstClr val="white"/>
                </a:solidFill>
                <a:latin typeface="Calibri" charset="0"/>
                <a:ea typeface="Calibri" charset="0"/>
                <a:cs typeface="Calibri" charset="0"/>
              </a:rPr>
              <a:t>O</a:t>
            </a:r>
            <a:endParaRPr lang="en-GB" sz="2700" b="1" dirty="0">
              <a:solidFill>
                <a:prstClr val="white"/>
              </a:solidFill>
              <a:latin typeface="Calibri" charset="0"/>
              <a:ea typeface="Calibri" charset="0"/>
              <a:cs typeface="Calibri" charset="0"/>
            </a:endParaRPr>
          </a:p>
        </p:txBody>
      </p:sp>
      <p:sp>
        <p:nvSpPr>
          <p:cNvPr id="9" name="Rectangle 8"/>
          <p:cNvSpPr/>
          <p:nvPr/>
        </p:nvSpPr>
        <p:spPr>
          <a:xfrm>
            <a:off x="7134526" y="1123070"/>
            <a:ext cx="1608004" cy="369332"/>
          </a:xfrm>
          <a:prstGeom prst="rect">
            <a:avLst/>
          </a:prstGeom>
        </p:spPr>
        <p:txBody>
          <a:bodyPr wrap="none">
            <a:spAutoFit/>
          </a:bodyPr>
          <a:lstStyle/>
          <a:p>
            <a:r>
              <a:rPr lang="en-GB" b="1" dirty="0" err="1">
                <a:solidFill>
                  <a:prstClr val="white"/>
                </a:solidFill>
                <a:latin typeface="Calibri" charset="0"/>
                <a:ea typeface="Calibri" charset="0"/>
                <a:cs typeface="Calibri" charset="0"/>
              </a:rPr>
              <a:t>AE</a:t>
            </a:r>
            <a:r>
              <a:rPr lang="en-GB" b="1" baseline="-25000" dirty="0" err="1">
                <a:solidFill>
                  <a:prstClr val="white"/>
                </a:solidFill>
                <a:latin typeface="Calibri" charset="0"/>
                <a:ea typeface="Calibri" charset="0"/>
                <a:cs typeface="Calibri" charset="0"/>
              </a:rPr>
              <a:t>Trost</a:t>
            </a:r>
            <a:r>
              <a:rPr lang="en-GB" b="1" dirty="0">
                <a:solidFill>
                  <a:prstClr val="white"/>
                </a:solidFill>
                <a:latin typeface="Calibri" charset="0"/>
                <a:ea typeface="Calibri" charset="0"/>
                <a:cs typeface="Calibri" charset="0"/>
              </a:rPr>
              <a:t>  = 76.9%</a:t>
            </a:r>
          </a:p>
        </p:txBody>
      </p:sp>
      <p:sp>
        <p:nvSpPr>
          <p:cNvPr id="12" name="TextBox 11"/>
          <p:cNvSpPr txBox="1"/>
          <p:nvPr/>
        </p:nvSpPr>
        <p:spPr>
          <a:xfrm>
            <a:off x="469399" y="5238217"/>
            <a:ext cx="8248449" cy="1338828"/>
          </a:xfrm>
          <a:prstGeom prst="rect">
            <a:avLst/>
          </a:prstGeom>
          <a:solidFill>
            <a:srgbClr val="141F50">
              <a:alpha val="50196"/>
            </a:srgbClr>
          </a:solidFill>
        </p:spPr>
        <p:txBody>
          <a:bodyPr wrap="square" rtlCol="0">
            <a:spAutoFit/>
          </a:bodyPr>
          <a:lstStyle/>
          <a:p>
            <a:pPr marL="428625" indent="-428625">
              <a:buFont typeface="Arial" charset="0"/>
              <a:buChar char="•"/>
            </a:pPr>
            <a:r>
              <a:rPr lang="en-GB" sz="2700" b="1" dirty="0">
                <a:solidFill>
                  <a:prstClr val="white"/>
                </a:solidFill>
                <a:latin typeface="Calibri" charset="0"/>
                <a:ea typeface="Calibri" charset="0"/>
                <a:cs typeface="Calibri" charset="0"/>
              </a:rPr>
              <a:t>Over 190 million tons of urea is produced each year </a:t>
            </a:r>
          </a:p>
          <a:p>
            <a:pPr marL="428625" indent="-428625">
              <a:buFont typeface="Arial" charset="0"/>
              <a:buChar char="•"/>
            </a:pPr>
            <a:r>
              <a:rPr lang="en-GB" sz="2700" b="1" dirty="0">
                <a:solidFill>
                  <a:prstClr val="white"/>
                </a:solidFill>
                <a:latin typeface="Calibri" charset="0"/>
                <a:ea typeface="Calibri" charset="0"/>
                <a:cs typeface="Calibri" charset="0"/>
              </a:rPr>
              <a:t>Production located near cheap energy </a:t>
            </a:r>
            <a:r>
              <a:rPr lang="en-GB" sz="2700" b="1" dirty="0" smtClean="0">
                <a:solidFill>
                  <a:prstClr val="white"/>
                </a:solidFill>
                <a:latin typeface="Calibri" charset="0"/>
                <a:ea typeface="Calibri" charset="0"/>
                <a:cs typeface="Calibri" charset="0"/>
              </a:rPr>
              <a:t>sources</a:t>
            </a:r>
          </a:p>
          <a:p>
            <a:pPr marL="428625" indent="-428625">
              <a:buFont typeface="Arial" charset="0"/>
              <a:buChar char="•"/>
            </a:pPr>
            <a:r>
              <a:rPr lang="en-GB" sz="2700" b="1" dirty="0" smtClean="0">
                <a:solidFill>
                  <a:prstClr val="white"/>
                </a:solidFill>
                <a:latin typeface="Calibri" charset="0"/>
                <a:ea typeface="Calibri" charset="0"/>
                <a:cs typeface="Calibri" charset="0"/>
              </a:rPr>
              <a:t>Cost and impact of transportation?</a:t>
            </a:r>
            <a:endParaRPr lang="en-GB" sz="2700" b="1" dirty="0">
              <a:solidFill>
                <a:prstClr val="white"/>
              </a:solidFill>
              <a:latin typeface="Calibri" charset="0"/>
              <a:ea typeface="Calibri" charset="0"/>
              <a:cs typeface="Calibri" charset="0"/>
            </a:endParaRPr>
          </a:p>
        </p:txBody>
      </p:sp>
    </p:spTree>
    <p:extLst>
      <p:ext uri="{BB962C8B-B14F-4D97-AF65-F5344CB8AC3E}">
        <p14:creationId xmlns:p14="http://schemas.microsoft.com/office/powerpoint/2010/main" val="173712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99392"/>
            <a:ext cx="9144001" cy="6957392"/>
          </a:xfrm>
          <a:prstGeom prst="rect">
            <a:avLst/>
          </a:prstGeom>
        </p:spPr>
      </p:pic>
      <p:sp>
        <p:nvSpPr>
          <p:cNvPr id="3" name="Rectangle 2"/>
          <p:cNvSpPr/>
          <p:nvPr/>
        </p:nvSpPr>
        <p:spPr>
          <a:xfrm>
            <a:off x="3441888" y="5910371"/>
            <a:ext cx="5594608" cy="830997"/>
          </a:xfrm>
          <a:prstGeom prst="rect">
            <a:avLst/>
          </a:prstGeom>
          <a:solidFill>
            <a:schemeClr val="bg1"/>
          </a:solidFill>
        </p:spPr>
        <p:txBody>
          <a:bodyPr wrap="none">
            <a:spAutoFit/>
          </a:bodyPr>
          <a:lstStyle/>
          <a:p>
            <a:r>
              <a:rPr lang="en-US" sz="2400" b="1" dirty="0" smtClean="0">
                <a:solidFill>
                  <a:srgbClr val="FF0000"/>
                </a:solidFill>
              </a:rPr>
              <a:t>Livestock Farming</a:t>
            </a:r>
            <a:r>
              <a:rPr lang="mr-IN" sz="2400" b="1" dirty="0" smtClean="0">
                <a:solidFill>
                  <a:srgbClr val="FF0000"/>
                </a:solidFill>
              </a:rPr>
              <a:t>–</a:t>
            </a:r>
            <a:r>
              <a:rPr lang="en-US" sz="2400" b="1" dirty="0" smtClean="0">
                <a:solidFill>
                  <a:srgbClr val="FF0000"/>
                </a:solidFill>
              </a:rPr>
              <a:t> For Food/Leather/Milk</a:t>
            </a:r>
          </a:p>
          <a:p>
            <a:r>
              <a:rPr lang="en-US" sz="2400" b="1" dirty="0" smtClean="0">
                <a:solidFill>
                  <a:srgbClr val="FF0000"/>
                </a:solidFill>
              </a:rPr>
              <a:t>18% of global greenhouse </a:t>
            </a:r>
            <a:r>
              <a:rPr lang="en-US" sz="2400" b="1" dirty="0">
                <a:solidFill>
                  <a:srgbClr val="FF0000"/>
                </a:solidFill>
              </a:rPr>
              <a:t>gas emissions</a:t>
            </a:r>
            <a:endParaRPr lang="en-GB" sz="2400" b="1" dirty="0">
              <a:solidFill>
                <a:srgbClr val="FF0000"/>
              </a:solidFill>
            </a:endParaRPr>
          </a:p>
        </p:txBody>
      </p:sp>
    </p:spTree>
    <p:extLst>
      <p:ext uri="{BB962C8B-B14F-4D97-AF65-F5344CB8AC3E}">
        <p14:creationId xmlns:p14="http://schemas.microsoft.com/office/powerpoint/2010/main" val="10162432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ydneytable.com/images/test-tube-burgers-genetic-meals-beef-vegan1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304" y="3861048"/>
            <a:ext cx="3674600" cy="2946276"/>
          </a:xfrm>
          <a:prstGeom prst="rect">
            <a:avLst/>
          </a:prstGeom>
          <a:noFill/>
          <a:ln w="12700">
            <a:solidFill>
              <a:schemeClr val="tx1"/>
            </a:solidFill>
          </a:ln>
        </p:spPr>
      </p:pic>
      <p:sp>
        <p:nvSpPr>
          <p:cNvPr id="3" name="Rectangle 2"/>
          <p:cNvSpPr/>
          <p:nvPr/>
        </p:nvSpPr>
        <p:spPr>
          <a:xfrm>
            <a:off x="3923928" y="4133857"/>
            <a:ext cx="4989186" cy="1569660"/>
          </a:xfrm>
          <a:prstGeom prst="rect">
            <a:avLst/>
          </a:prstGeom>
        </p:spPr>
        <p:txBody>
          <a:bodyPr wrap="none">
            <a:spAutoFit/>
          </a:bodyPr>
          <a:lstStyle/>
          <a:p>
            <a:pPr lvl="0">
              <a:defRPr/>
            </a:pPr>
            <a:r>
              <a:rPr lang="en-GB" sz="2400" b="1" dirty="0">
                <a:solidFill>
                  <a:schemeClr val="tx2">
                    <a:lumMod val="60000"/>
                    <a:lumOff val="40000"/>
                  </a:schemeClr>
                </a:solidFill>
              </a:rPr>
              <a:t>60% less energy, </a:t>
            </a:r>
            <a:endParaRPr lang="en-GB" sz="2400" b="1" dirty="0" smtClean="0">
              <a:solidFill>
                <a:schemeClr val="tx2">
                  <a:lumMod val="60000"/>
                  <a:lumOff val="40000"/>
                </a:schemeClr>
              </a:solidFill>
            </a:endParaRPr>
          </a:p>
          <a:p>
            <a:pPr lvl="0">
              <a:defRPr/>
            </a:pPr>
            <a:r>
              <a:rPr lang="en-GB" sz="2400" b="1" dirty="0" smtClean="0">
                <a:solidFill>
                  <a:schemeClr val="tx2">
                    <a:lumMod val="60000"/>
                    <a:lumOff val="40000"/>
                  </a:schemeClr>
                </a:solidFill>
              </a:rPr>
              <a:t>10</a:t>
            </a:r>
            <a:r>
              <a:rPr lang="en-GB" sz="2400" b="1" dirty="0">
                <a:solidFill>
                  <a:schemeClr val="tx2">
                    <a:lumMod val="60000"/>
                    <a:lumOff val="40000"/>
                  </a:schemeClr>
                </a:solidFill>
              </a:rPr>
              <a:t>% of water, </a:t>
            </a:r>
            <a:endParaRPr lang="en-GB" sz="2400" b="1" dirty="0" smtClean="0">
              <a:solidFill>
                <a:schemeClr val="tx2">
                  <a:lumMod val="60000"/>
                  <a:lumOff val="40000"/>
                </a:schemeClr>
              </a:solidFill>
            </a:endParaRPr>
          </a:p>
          <a:p>
            <a:pPr lvl="0">
              <a:defRPr/>
            </a:pPr>
            <a:r>
              <a:rPr lang="en-GB" sz="2400" b="1" dirty="0" smtClean="0">
                <a:solidFill>
                  <a:schemeClr val="tx2">
                    <a:lumMod val="60000"/>
                    <a:lumOff val="40000"/>
                  </a:schemeClr>
                </a:solidFill>
              </a:rPr>
              <a:t>1</a:t>
            </a:r>
            <a:r>
              <a:rPr lang="en-GB" sz="2400" b="1" dirty="0">
                <a:solidFill>
                  <a:schemeClr val="tx2">
                    <a:lumMod val="60000"/>
                    <a:lumOff val="40000"/>
                  </a:schemeClr>
                </a:solidFill>
              </a:rPr>
              <a:t>% of </a:t>
            </a:r>
            <a:r>
              <a:rPr lang="en-GB" sz="2400" b="1" dirty="0" smtClean="0">
                <a:solidFill>
                  <a:schemeClr val="tx2">
                    <a:lumMod val="60000"/>
                    <a:lumOff val="40000"/>
                  </a:schemeClr>
                </a:solidFill>
              </a:rPr>
              <a:t>land,</a:t>
            </a:r>
            <a:endParaRPr lang="en-GB" sz="2400" b="1" dirty="0">
              <a:solidFill>
                <a:schemeClr val="tx2">
                  <a:lumMod val="60000"/>
                  <a:lumOff val="40000"/>
                </a:schemeClr>
              </a:solidFill>
            </a:endParaRPr>
          </a:p>
          <a:p>
            <a:r>
              <a:rPr lang="en-US" sz="2400" b="1" dirty="0" smtClean="0">
                <a:solidFill>
                  <a:schemeClr val="tx2">
                    <a:lumMod val="60000"/>
                    <a:lumOff val="40000"/>
                  </a:schemeClr>
                </a:solidFill>
              </a:rPr>
              <a:t>90</a:t>
            </a:r>
            <a:r>
              <a:rPr lang="en-US" sz="2400" b="1" dirty="0">
                <a:solidFill>
                  <a:schemeClr val="tx2">
                    <a:lumMod val="60000"/>
                    <a:lumOff val="40000"/>
                  </a:schemeClr>
                </a:solidFill>
              </a:rPr>
              <a:t>% fewer greenhouse gas </a:t>
            </a:r>
            <a:r>
              <a:rPr lang="en-US" sz="2400" b="1" dirty="0" smtClean="0">
                <a:solidFill>
                  <a:schemeClr val="tx2">
                    <a:lumMod val="60000"/>
                    <a:lumOff val="40000"/>
                  </a:schemeClr>
                </a:solidFill>
              </a:rPr>
              <a:t>emissions,</a:t>
            </a:r>
            <a:endParaRPr lang="en-GB" sz="2400" b="1" dirty="0">
              <a:solidFill>
                <a:schemeClr val="tx2">
                  <a:lumMod val="60000"/>
                  <a:lumOff val="40000"/>
                </a:schemeClr>
              </a:solidFill>
            </a:endParaRPr>
          </a:p>
        </p:txBody>
      </p:sp>
      <p:pic>
        <p:nvPicPr>
          <p:cNvPr id="2" name="Picture 1"/>
          <p:cNvPicPr>
            <a:picLocks noChangeAspect="1"/>
          </p:cNvPicPr>
          <p:nvPr/>
        </p:nvPicPr>
        <p:blipFill>
          <a:blip r:embed="rId4"/>
          <a:stretch>
            <a:fillRect/>
          </a:stretch>
        </p:blipFill>
        <p:spPr>
          <a:xfrm>
            <a:off x="35496" y="29586"/>
            <a:ext cx="9097928" cy="3831462"/>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r="-5091"/>
          <a:stretch/>
        </p:blipFill>
        <p:spPr>
          <a:xfrm>
            <a:off x="7621256" y="5895965"/>
            <a:ext cx="1512168" cy="599975"/>
          </a:xfrm>
          <a:prstGeom prst="rect">
            <a:avLst/>
          </a:prstGeom>
          <a:solidFill>
            <a:schemeClr val="bg1"/>
          </a:solidFill>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11695" y="5703517"/>
            <a:ext cx="965200" cy="965200"/>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18191" y="5925661"/>
            <a:ext cx="2462121" cy="520911"/>
          </a:xfrm>
          <a:prstGeom prst="rect">
            <a:avLst/>
          </a:prstGeom>
        </p:spPr>
      </p:pic>
    </p:spTree>
    <p:extLst>
      <p:ext uri="{BB962C8B-B14F-4D97-AF65-F5344CB8AC3E}">
        <p14:creationId xmlns:p14="http://schemas.microsoft.com/office/powerpoint/2010/main" val="9705778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4101" y="6027003"/>
            <a:ext cx="2670924" cy="830997"/>
          </a:xfrm>
          <a:prstGeom prst="rect">
            <a:avLst/>
          </a:prstGeom>
        </p:spPr>
        <p:txBody>
          <a:bodyPr wrap="none">
            <a:spAutoFit/>
          </a:bodyPr>
          <a:lstStyle/>
          <a:p>
            <a:r>
              <a:rPr lang="en-GB" sz="4800" b="1" smtClean="0">
                <a:solidFill>
                  <a:srgbClr val="000000"/>
                </a:solidFill>
              </a:rPr>
              <a:t>£250,000 </a:t>
            </a:r>
            <a:endParaRPr lang="en-GB" sz="4800" b="1" dirty="0">
              <a:solidFill>
                <a:srgbClr val="000000"/>
              </a:solidFill>
            </a:endParaRPr>
          </a:p>
        </p:txBody>
      </p:sp>
      <p:sp>
        <p:nvSpPr>
          <p:cNvPr id="8" name="Rectangle 7"/>
          <p:cNvSpPr/>
          <p:nvPr/>
        </p:nvSpPr>
        <p:spPr>
          <a:xfrm>
            <a:off x="254101" y="5298179"/>
            <a:ext cx="4539641" cy="830997"/>
          </a:xfrm>
          <a:prstGeom prst="rect">
            <a:avLst/>
          </a:prstGeom>
        </p:spPr>
        <p:txBody>
          <a:bodyPr wrap="none">
            <a:spAutoFit/>
          </a:bodyPr>
          <a:lstStyle/>
          <a:p>
            <a:r>
              <a:rPr lang="en-GB" sz="4800" b="1" dirty="0" smtClean="0">
                <a:solidFill>
                  <a:srgbClr val="000000"/>
                </a:solidFill>
              </a:rPr>
              <a:t>60% less energy*</a:t>
            </a:r>
            <a:endParaRPr lang="en-GB" sz="4800" b="1" dirty="0">
              <a:solidFill>
                <a:srgbClr val="000000"/>
              </a:solidFill>
            </a:endParaRPr>
          </a:p>
        </p:txBody>
      </p:sp>
      <p:sp>
        <p:nvSpPr>
          <p:cNvPr id="6" name="Rectangle 5"/>
          <p:cNvSpPr/>
          <p:nvPr/>
        </p:nvSpPr>
        <p:spPr>
          <a:xfrm>
            <a:off x="6516216" y="6309320"/>
            <a:ext cx="2489784" cy="369332"/>
          </a:xfrm>
          <a:prstGeom prst="rect">
            <a:avLst/>
          </a:prstGeom>
        </p:spPr>
        <p:txBody>
          <a:bodyPr wrap="none">
            <a:spAutoFit/>
          </a:bodyPr>
          <a:lstStyle/>
          <a:p>
            <a:r>
              <a:rPr lang="en-GB" b="1" dirty="0" smtClean="0">
                <a:solidFill>
                  <a:srgbClr val="000000"/>
                </a:solidFill>
              </a:rPr>
              <a:t>University of Maastricht</a:t>
            </a:r>
            <a:endParaRPr lang="en-GB" b="1" dirty="0">
              <a:solidFill>
                <a:srgbClr val="000000"/>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106"/>
            <a:ext cx="9144000" cy="515112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92698" y="5453221"/>
            <a:ext cx="2462121" cy="520911"/>
          </a:xfrm>
          <a:prstGeom prst="rect">
            <a:avLst/>
          </a:prstGeom>
        </p:spPr>
      </p:pic>
    </p:spTree>
    <p:extLst>
      <p:ext uri="{BB962C8B-B14F-4D97-AF65-F5344CB8AC3E}">
        <p14:creationId xmlns:p14="http://schemas.microsoft.com/office/powerpoint/2010/main" val="2952038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5544704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98" y="44624"/>
            <a:ext cx="9144000" cy="4609964"/>
          </a:xfrm>
          <a:prstGeom prst="rect">
            <a:avLst/>
          </a:prstGeom>
        </p:spPr>
      </p:pic>
      <p:sp>
        <p:nvSpPr>
          <p:cNvPr id="6" name="Rectangle 5"/>
          <p:cNvSpPr/>
          <p:nvPr/>
        </p:nvSpPr>
        <p:spPr>
          <a:xfrm>
            <a:off x="395536" y="4869160"/>
            <a:ext cx="7708970" cy="1569660"/>
          </a:xfrm>
          <a:prstGeom prst="rect">
            <a:avLst/>
          </a:prstGeom>
        </p:spPr>
        <p:txBody>
          <a:bodyPr wrap="none">
            <a:spAutoFit/>
          </a:bodyPr>
          <a:lstStyle/>
          <a:p>
            <a:pPr>
              <a:defRPr/>
            </a:pPr>
            <a:r>
              <a:rPr lang="en-US" sz="2400" b="1" dirty="0" smtClean="0">
                <a:solidFill>
                  <a:schemeClr val="tx2">
                    <a:lumMod val="60000"/>
                    <a:lumOff val="40000"/>
                  </a:schemeClr>
                </a:solidFill>
              </a:rPr>
              <a:t>Reduced Risk of Bovine </a:t>
            </a:r>
            <a:r>
              <a:rPr lang="en-US" sz="2400" b="1" dirty="0">
                <a:solidFill>
                  <a:schemeClr val="tx2">
                    <a:lumMod val="60000"/>
                    <a:lumOff val="40000"/>
                  </a:schemeClr>
                </a:solidFill>
              </a:rPr>
              <a:t>S</a:t>
            </a:r>
            <a:r>
              <a:rPr lang="en-US" sz="2400" b="1" dirty="0" smtClean="0">
                <a:solidFill>
                  <a:schemeClr val="tx2">
                    <a:lumMod val="60000"/>
                    <a:lumOff val="40000"/>
                  </a:schemeClr>
                </a:solidFill>
              </a:rPr>
              <a:t>pongiform Encephalopathy</a:t>
            </a:r>
            <a:r>
              <a:rPr lang="en-US" sz="2400" b="1" dirty="0">
                <a:solidFill>
                  <a:schemeClr val="tx2">
                    <a:lumMod val="60000"/>
                    <a:lumOff val="40000"/>
                  </a:schemeClr>
                </a:solidFill>
              </a:rPr>
              <a:t> (BSE)</a:t>
            </a:r>
            <a:r>
              <a:rPr lang="en-GB" sz="2400" b="1" dirty="0">
                <a:solidFill>
                  <a:schemeClr val="tx2">
                    <a:lumMod val="60000"/>
                    <a:lumOff val="40000"/>
                  </a:schemeClr>
                </a:solidFill>
              </a:rPr>
              <a:t>, </a:t>
            </a:r>
          </a:p>
          <a:p>
            <a:pPr lvl="0">
              <a:defRPr/>
            </a:pPr>
            <a:r>
              <a:rPr lang="en-GB" sz="2400" b="1" dirty="0" smtClean="0">
                <a:solidFill>
                  <a:schemeClr val="tx2">
                    <a:lumMod val="60000"/>
                    <a:lumOff val="40000"/>
                  </a:schemeClr>
                </a:solidFill>
              </a:rPr>
              <a:t>Reduced Exposure to Antibiotics </a:t>
            </a:r>
            <a:r>
              <a:rPr lang="mr-IN" sz="2400" b="1" dirty="0" smtClean="0">
                <a:solidFill>
                  <a:schemeClr val="tx2">
                    <a:lumMod val="60000"/>
                    <a:lumOff val="40000"/>
                  </a:schemeClr>
                </a:solidFill>
              </a:rPr>
              <a:t>–</a:t>
            </a:r>
            <a:r>
              <a:rPr lang="en-GB" sz="2400" b="1" dirty="0" smtClean="0">
                <a:solidFill>
                  <a:schemeClr val="tx2">
                    <a:lumMod val="60000"/>
                    <a:lumOff val="40000"/>
                  </a:schemeClr>
                </a:solidFill>
              </a:rPr>
              <a:t> (AMR),</a:t>
            </a:r>
            <a:r>
              <a:rPr lang="en-GB" sz="2400" b="1" i="1" dirty="0" smtClean="0">
                <a:solidFill>
                  <a:schemeClr val="tx2">
                    <a:lumMod val="60000"/>
                    <a:lumOff val="40000"/>
                  </a:schemeClr>
                </a:solidFill>
              </a:rPr>
              <a:t> e-coli</a:t>
            </a:r>
            <a:endParaRPr lang="en-GB" sz="2400" b="1" i="1" dirty="0">
              <a:solidFill>
                <a:schemeClr val="tx2">
                  <a:lumMod val="60000"/>
                  <a:lumOff val="40000"/>
                </a:schemeClr>
              </a:solidFill>
            </a:endParaRPr>
          </a:p>
          <a:p>
            <a:pPr lvl="0">
              <a:defRPr/>
            </a:pPr>
            <a:r>
              <a:rPr lang="en-GB" sz="2400" b="1" dirty="0" smtClean="0">
                <a:solidFill>
                  <a:schemeClr val="tx2">
                    <a:lumMod val="60000"/>
                    <a:lumOff val="40000"/>
                  </a:schemeClr>
                </a:solidFill>
              </a:rPr>
              <a:t>Bacterial Load/Cleanliness - Growth, Processing</a:t>
            </a:r>
            <a:r>
              <a:rPr lang="mr-IN" sz="2400" b="1" dirty="0" smtClean="0">
                <a:solidFill>
                  <a:schemeClr val="tx2">
                    <a:lumMod val="60000"/>
                    <a:lumOff val="40000"/>
                  </a:schemeClr>
                </a:solidFill>
              </a:rPr>
              <a:t>…</a:t>
            </a:r>
            <a:r>
              <a:rPr lang="en-GB" sz="2400" b="1" dirty="0" smtClean="0">
                <a:solidFill>
                  <a:schemeClr val="tx2">
                    <a:lumMod val="60000"/>
                    <a:lumOff val="40000"/>
                  </a:schemeClr>
                </a:solidFill>
              </a:rPr>
              <a:t>. </a:t>
            </a:r>
            <a:endParaRPr lang="en-GB" sz="2400" b="1" dirty="0">
              <a:solidFill>
                <a:schemeClr val="tx2">
                  <a:lumMod val="60000"/>
                  <a:lumOff val="40000"/>
                </a:schemeClr>
              </a:solidFill>
            </a:endParaRPr>
          </a:p>
          <a:p>
            <a:r>
              <a:rPr lang="en-US" sz="2400" b="1" dirty="0" smtClean="0">
                <a:solidFill>
                  <a:schemeClr val="tx2">
                    <a:lumMod val="60000"/>
                    <a:lumOff val="40000"/>
                  </a:schemeClr>
                </a:solidFill>
              </a:rPr>
              <a:t>Animal Welfare.</a:t>
            </a:r>
            <a:endParaRPr lang="en-GB" sz="2400" b="1" dirty="0">
              <a:solidFill>
                <a:schemeClr val="tx2">
                  <a:lumMod val="60000"/>
                  <a:lumOff val="40000"/>
                </a:schemeClr>
              </a:solidFill>
            </a:endParaRPr>
          </a:p>
        </p:txBody>
      </p:sp>
    </p:spTree>
    <p:extLst>
      <p:ext uri="{BB962C8B-B14F-4D97-AF65-F5344CB8AC3E}">
        <p14:creationId xmlns:p14="http://schemas.microsoft.com/office/powerpoint/2010/main" val="7524209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asted-image.pdf"/>
          <p:cNvPicPr/>
          <p:nvPr/>
        </p:nvPicPr>
        <p:blipFill>
          <a:blip r:embed="rId3" cstate="email">
            <a:extLst>
              <a:ext uri="{28A0092B-C50C-407E-A947-70E740481C1C}">
                <a14:useLocalDpi xmlns:a14="http://schemas.microsoft.com/office/drawing/2010/main"/>
              </a:ext>
            </a:extLst>
          </a:blip>
          <a:stretch>
            <a:fillRect/>
          </a:stretch>
        </p:blipFill>
        <p:spPr>
          <a:xfrm>
            <a:off x="1349438" y="1333088"/>
            <a:ext cx="6523326" cy="4733363"/>
          </a:xfrm>
          <a:prstGeom prst="rect">
            <a:avLst/>
          </a:prstGeom>
          <a:ln w="12700">
            <a:miter lim="400000"/>
          </a:ln>
        </p:spPr>
      </p:pic>
      <p:sp>
        <p:nvSpPr>
          <p:cNvPr id="6" name="object 10"/>
          <p:cNvSpPr/>
          <p:nvPr/>
        </p:nvSpPr>
        <p:spPr>
          <a:xfrm>
            <a:off x="0" y="5501438"/>
            <a:ext cx="923936" cy="1356562"/>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7" name="object 11"/>
          <p:cNvSpPr txBox="1"/>
          <p:nvPr/>
        </p:nvSpPr>
        <p:spPr>
          <a:xfrm>
            <a:off x="1311663" y="203685"/>
            <a:ext cx="7207869" cy="861774"/>
          </a:xfrm>
          <a:prstGeom prst="rect">
            <a:avLst/>
          </a:prstGeom>
        </p:spPr>
        <p:txBody>
          <a:bodyPr vert="horz" wrap="square" lIns="0" tIns="0" rIns="0" bIns="0" rtlCol="0">
            <a:spAutoFit/>
          </a:bodyPr>
          <a:lstStyle/>
          <a:p>
            <a:pPr marL="7144"/>
            <a:r>
              <a:rPr sz="2800" spc="71" dirty="0">
                <a:solidFill>
                  <a:srgbClr val="231F20"/>
                </a:solidFill>
                <a:latin typeface="Times New Roman"/>
                <a:cs typeface="Times New Roman"/>
              </a:rPr>
              <a:t>CENTE</a:t>
            </a:r>
            <a:r>
              <a:rPr sz="2800" spc="20" dirty="0">
                <a:solidFill>
                  <a:srgbClr val="231F20"/>
                </a:solidFill>
                <a:latin typeface="Times New Roman"/>
                <a:cs typeface="Times New Roman"/>
              </a:rPr>
              <a:t>R</a:t>
            </a:r>
            <a:r>
              <a:rPr sz="2800" spc="76" dirty="0">
                <a:solidFill>
                  <a:srgbClr val="231F20"/>
                </a:solidFill>
                <a:latin typeface="Times New Roman"/>
                <a:cs typeface="Times New Roman"/>
              </a:rPr>
              <a:t> </a:t>
            </a:r>
            <a:r>
              <a:rPr sz="2800" i="1" spc="-26" dirty="0">
                <a:solidFill>
                  <a:srgbClr val="231F20"/>
                </a:solidFill>
                <a:latin typeface="Times New Roman"/>
                <a:cs typeface="Times New Roman"/>
              </a:rPr>
              <a:t>fo</a:t>
            </a:r>
            <a:r>
              <a:rPr sz="2800" i="1" spc="-79" dirty="0">
                <a:solidFill>
                  <a:srgbClr val="231F20"/>
                </a:solidFill>
                <a:latin typeface="Times New Roman"/>
                <a:cs typeface="Times New Roman"/>
              </a:rPr>
              <a:t>r</a:t>
            </a:r>
            <a:r>
              <a:rPr sz="2800" i="1" spc="76" dirty="0">
                <a:solidFill>
                  <a:srgbClr val="231F20"/>
                </a:solidFill>
                <a:latin typeface="Times New Roman"/>
                <a:cs typeface="Times New Roman"/>
              </a:rPr>
              <a:t> </a:t>
            </a:r>
            <a:r>
              <a:rPr sz="2800" spc="53" dirty="0">
                <a:solidFill>
                  <a:srgbClr val="231F20"/>
                </a:solidFill>
                <a:latin typeface="Times New Roman"/>
                <a:cs typeface="Times New Roman"/>
              </a:rPr>
              <a:t>GREE</a:t>
            </a:r>
            <a:r>
              <a:rPr sz="2800" dirty="0">
                <a:solidFill>
                  <a:srgbClr val="231F20"/>
                </a:solidFill>
                <a:latin typeface="Times New Roman"/>
                <a:cs typeface="Times New Roman"/>
              </a:rPr>
              <a:t>N</a:t>
            </a:r>
            <a:r>
              <a:rPr sz="2800" spc="76" dirty="0">
                <a:solidFill>
                  <a:srgbClr val="231F20"/>
                </a:solidFill>
                <a:latin typeface="Times New Roman"/>
                <a:cs typeface="Times New Roman"/>
              </a:rPr>
              <a:t> </a:t>
            </a:r>
            <a:r>
              <a:rPr sz="2800" spc="59" dirty="0">
                <a:solidFill>
                  <a:srgbClr val="231F20"/>
                </a:solidFill>
                <a:latin typeface="Times New Roman"/>
                <a:cs typeface="Times New Roman"/>
              </a:rPr>
              <a:t>CHEMI</a:t>
            </a:r>
            <a:r>
              <a:rPr sz="2800" spc="51" dirty="0">
                <a:solidFill>
                  <a:srgbClr val="231F20"/>
                </a:solidFill>
                <a:latin typeface="Times New Roman"/>
                <a:cs typeface="Times New Roman"/>
              </a:rPr>
              <a:t>S</a:t>
            </a:r>
            <a:r>
              <a:rPr sz="2800" spc="115" dirty="0">
                <a:solidFill>
                  <a:srgbClr val="231F20"/>
                </a:solidFill>
                <a:latin typeface="Times New Roman"/>
                <a:cs typeface="Times New Roman"/>
              </a:rPr>
              <a:t>T</a:t>
            </a:r>
            <a:r>
              <a:rPr sz="2800" spc="26" dirty="0">
                <a:solidFill>
                  <a:srgbClr val="231F20"/>
                </a:solidFill>
                <a:latin typeface="Times New Roman"/>
                <a:cs typeface="Times New Roman"/>
              </a:rPr>
              <a:t>R</a:t>
            </a:r>
            <a:r>
              <a:rPr sz="2800" spc="-191" dirty="0">
                <a:solidFill>
                  <a:srgbClr val="231F20"/>
                </a:solidFill>
                <a:latin typeface="Times New Roman"/>
                <a:cs typeface="Times New Roman"/>
              </a:rPr>
              <a:t>Y</a:t>
            </a:r>
            <a:r>
              <a:rPr lang="en-US" sz="2800" dirty="0">
                <a:latin typeface="Times New Roman"/>
                <a:cs typeface="Times New Roman"/>
              </a:rPr>
              <a:t> </a:t>
            </a:r>
            <a:r>
              <a:rPr sz="2800" i="1" spc="-56" dirty="0">
                <a:solidFill>
                  <a:srgbClr val="231F20"/>
                </a:solidFill>
                <a:latin typeface="Times New Roman"/>
                <a:cs typeface="Times New Roman"/>
              </a:rPr>
              <a:t>and</a:t>
            </a:r>
            <a:r>
              <a:rPr sz="2800" i="1" spc="-31" dirty="0">
                <a:solidFill>
                  <a:srgbClr val="231F20"/>
                </a:solidFill>
                <a:latin typeface="Times New Roman"/>
                <a:cs typeface="Times New Roman"/>
              </a:rPr>
              <a:t> </a:t>
            </a:r>
            <a:r>
              <a:rPr sz="2800" dirty="0">
                <a:solidFill>
                  <a:srgbClr val="231F20"/>
                </a:solidFill>
                <a:latin typeface="Times New Roman"/>
                <a:cs typeface="Times New Roman"/>
              </a:rPr>
              <a:t>GREEN</a:t>
            </a:r>
            <a:r>
              <a:rPr sz="2800" spc="-31" dirty="0">
                <a:solidFill>
                  <a:srgbClr val="231F20"/>
                </a:solidFill>
                <a:latin typeface="Times New Roman"/>
                <a:cs typeface="Times New Roman"/>
              </a:rPr>
              <a:t> </a:t>
            </a:r>
            <a:r>
              <a:rPr sz="2800" spc="8" dirty="0">
                <a:solidFill>
                  <a:srgbClr val="231F20"/>
                </a:solidFill>
                <a:latin typeface="Times New Roman"/>
                <a:cs typeface="Times New Roman"/>
              </a:rPr>
              <a:t>ENGINEE</a:t>
            </a:r>
            <a:r>
              <a:rPr sz="2800" dirty="0">
                <a:solidFill>
                  <a:srgbClr val="231F20"/>
                </a:solidFill>
                <a:latin typeface="Times New Roman"/>
                <a:cs typeface="Times New Roman"/>
              </a:rPr>
              <a:t>R</a:t>
            </a:r>
            <a:r>
              <a:rPr sz="2800" spc="26" dirty="0">
                <a:solidFill>
                  <a:srgbClr val="231F20"/>
                </a:solidFill>
                <a:latin typeface="Times New Roman"/>
                <a:cs typeface="Times New Roman"/>
              </a:rPr>
              <a:t>ING</a:t>
            </a:r>
            <a:r>
              <a:rPr sz="2800" spc="-31" dirty="0">
                <a:solidFill>
                  <a:srgbClr val="231F20"/>
                </a:solidFill>
                <a:latin typeface="Times New Roman"/>
                <a:cs typeface="Times New Roman"/>
              </a:rPr>
              <a:t> </a:t>
            </a:r>
            <a:r>
              <a:rPr sz="2800" i="1" spc="-51" dirty="0">
                <a:solidFill>
                  <a:srgbClr val="231F20"/>
                </a:solidFill>
                <a:latin typeface="Times New Roman"/>
                <a:cs typeface="Times New Roman"/>
              </a:rPr>
              <a:t>at</a:t>
            </a:r>
            <a:r>
              <a:rPr sz="2800" i="1" spc="-31" dirty="0">
                <a:solidFill>
                  <a:srgbClr val="231F20"/>
                </a:solidFill>
                <a:latin typeface="Times New Roman"/>
                <a:cs typeface="Times New Roman"/>
              </a:rPr>
              <a:t> </a:t>
            </a:r>
            <a:r>
              <a:rPr sz="2800" spc="-251" dirty="0">
                <a:solidFill>
                  <a:srgbClr val="231F20"/>
                </a:solidFill>
                <a:latin typeface="Times New Roman"/>
                <a:cs typeface="Times New Roman"/>
              </a:rPr>
              <a:t>Y</a:t>
            </a:r>
            <a:r>
              <a:rPr sz="2800" spc="-101" dirty="0">
                <a:solidFill>
                  <a:srgbClr val="231F20"/>
                </a:solidFill>
                <a:latin typeface="Times New Roman"/>
                <a:cs typeface="Times New Roman"/>
              </a:rPr>
              <a:t>ALE</a:t>
            </a:r>
            <a:endParaRPr sz="2800" dirty="0">
              <a:latin typeface="Times New Roman"/>
              <a:cs typeface="Times New Roman"/>
            </a:endParaRPr>
          </a:p>
        </p:txBody>
      </p:sp>
      <p:sp>
        <p:nvSpPr>
          <p:cNvPr id="9" name="TextBox 8"/>
          <p:cNvSpPr txBox="1"/>
          <p:nvPr/>
        </p:nvSpPr>
        <p:spPr>
          <a:xfrm>
            <a:off x="1203888" y="5983114"/>
            <a:ext cx="4299603" cy="715581"/>
          </a:xfrm>
          <a:prstGeom prst="rect">
            <a:avLst/>
          </a:prstGeom>
          <a:noFill/>
        </p:spPr>
        <p:txBody>
          <a:bodyPr wrap="square" rtlCol="0">
            <a:spAutoFit/>
          </a:bodyPr>
          <a:lstStyle/>
          <a:p>
            <a:r>
              <a:rPr lang="en-US" sz="1350" dirty="0"/>
              <a:t>School of Law, School of Medicine School of Management</a:t>
            </a:r>
          </a:p>
          <a:p>
            <a:r>
              <a:rPr lang="en-US" sz="1350" dirty="0"/>
              <a:t>School of Architecture </a:t>
            </a:r>
          </a:p>
          <a:p>
            <a:r>
              <a:rPr lang="en-US" sz="1350" dirty="0"/>
              <a:t>School of Divinity</a:t>
            </a:r>
          </a:p>
        </p:txBody>
      </p:sp>
    </p:spTree>
    <p:extLst>
      <p:ext uri="{BB962C8B-B14F-4D97-AF65-F5344CB8AC3E}">
        <p14:creationId xmlns:p14="http://schemas.microsoft.com/office/powerpoint/2010/main" val="13503562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07"/>
            <a:ext cx="9144000" cy="1325563"/>
          </a:xfrm>
        </p:spPr>
        <p:txBody>
          <a:bodyPr/>
          <a:lstStyle/>
          <a:p>
            <a:pPr marL="355600"/>
            <a:r>
              <a:rPr lang="en-US" dirty="0"/>
              <a:t>Chemicals in Transportation</a:t>
            </a:r>
          </a:p>
        </p:txBody>
      </p:sp>
      <p:sp>
        <p:nvSpPr>
          <p:cNvPr id="3" name="Content Placeholder 2"/>
          <p:cNvSpPr>
            <a:spLocks noGrp="1"/>
          </p:cNvSpPr>
          <p:nvPr>
            <p:ph idx="1"/>
          </p:nvPr>
        </p:nvSpPr>
        <p:spPr>
          <a:xfrm>
            <a:off x="454660" y="1252601"/>
            <a:ext cx="6251750" cy="5471287"/>
          </a:xfrm>
        </p:spPr>
        <p:txBody>
          <a:bodyPr>
            <a:normAutofit fontScale="92500" lnSpcReduction="10000"/>
          </a:bodyPr>
          <a:lstStyle/>
          <a:p>
            <a:r>
              <a:rPr lang="en-US" dirty="0"/>
              <a:t>Gasoline/Diesel</a:t>
            </a:r>
          </a:p>
          <a:p>
            <a:pPr lvl="1"/>
            <a:r>
              <a:rPr lang="en-US" dirty="0"/>
              <a:t>Fast ground transportation was enabled</a:t>
            </a:r>
          </a:p>
          <a:p>
            <a:r>
              <a:rPr lang="en-US" dirty="0"/>
              <a:t>Jet Fuel</a:t>
            </a:r>
          </a:p>
          <a:p>
            <a:pPr lvl="1"/>
            <a:r>
              <a:rPr lang="en-US" dirty="0"/>
              <a:t>Air transportation was enabled</a:t>
            </a:r>
          </a:p>
          <a:p>
            <a:pPr lvl="1"/>
            <a:r>
              <a:rPr lang="en-US" dirty="0"/>
              <a:t>Globalization and international trade is possible</a:t>
            </a:r>
          </a:p>
          <a:p>
            <a:r>
              <a:rPr lang="en-US" dirty="0"/>
              <a:t>Rocket Fuel</a:t>
            </a:r>
          </a:p>
          <a:p>
            <a:pPr lvl="1"/>
            <a:r>
              <a:rPr lang="en-US" dirty="0"/>
              <a:t>Satellites placed on the Earth’s orbit allow communication and navigation</a:t>
            </a:r>
          </a:p>
          <a:p>
            <a:r>
              <a:rPr lang="en-US" dirty="0"/>
              <a:t>Vulcanized Rubber</a:t>
            </a:r>
          </a:p>
          <a:p>
            <a:pPr lvl="1"/>
            <a:r>
              <a:rPr lang="en-US" dirty="0"/>
              <a:t>Tires, shoe soles, hoses and conveyor belts can be made</a:t>
            </a:r>
          </a:p>
          <a:p>
            <a:r>
              <a:rPr lang="en-US" dirty="0"/>
              <a:t>Deicing of plane wings</a:t>
            </a:r>
          </a:p>
          <a:p>
            <a:pPr lvl="1"/>
            <a:r>
              <a:rPr lang="en-US" dirty="0"/>
              <a:t>Aviation in all conditions is made possible</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17510" y="1388718"/>
            <a:ext cx="2246074" cy="2804785"/>
          </a:xfrm>
          <a:prstGeom prst="rect">
            <a:avLst/>
          </a:prstGeom>
        </p:spPr>
      </p:pic>
      <p:sp>
        <p:nvSpPr>
          <p:cNvPr id="5" name="TextBox 4"/>
          <p:cNvSpPr txBox="1"/>
          <p:nvPr/>
        </p:nvSpPr>
        <p:spPr>
          <a:xfrm>
            <a:off x="6824243" y="4303776"/>
            <a:ext cx="1826141" cy="338554"/>
          </a:xfrm>
          <a:prstGeom prst="rect">
            <a:avLst/>
          </a:prstGeom>
          <a:noFill/>
        </p:spPr>
        <p:txBody>
          <a:bodyPr wrap="none" rtlCol="0">
            <a:spAutoFit/>
          </a:bodyPr>
          <a:lstStyle/>
          <a:p>
            <a:r>
              <a:rPr lang="en-US" sz="1600" dirty="0"/>
              <a:t>Apollo 15 launching</a:t>
            </a:r>
          </a:p>
        </p:txBody>
      </p:sp>
      <p:sp>
        <p:nvSpPr>
          <p:cNvPr id="6" name="TextBox 5"/>
          <p:cNvSpPr txBox="1"/>
          <p:nvPr/>
        </p:nvSpPr>
        <p:spPr>
          <a:xfrm>
            <a:off x="146304" y="6488668"/>
            <a:ext cx="1989840" cy="276999"/>
          </a:xfrm>
          <a:prstGeom prst="rect">
            <a:avLst/>
          </a:prstGeom>
          <a:noFill/>
        </p:spPr>
        <p:txBody>
          <a:bodyPr wrap="none" rtlCol="0">
            <a:spAutoFit/>
          </a:bodyPr>
          <a:lstStyle/>
          <a:p>
            <a:r>
              <a:rPr lang="en-US" sz="1200"/>
              <a:t>Image source</a:t>
            </a:r>
            <a:r>
              <a:rPr lang="en-US" sz="1200" dirty="0"/>
              <a:t>: </a:t>
            </a:r>
            <a:r>
              <a:rPr lang="en-US" sz="1200" dirty="0" err="1"/>
              <a:t>Wikicommons</a:t>
            </a:r>
            <a:endParaRPr lang="en-US" sz="1200" dirty="0"/>
          </a:p>
        </p:txBody>
      </p:sp>
      <p:sp>
        <p:nvSpPr>
          <p:cNvPr id="7" name="Slide Number Placeholder 6"/>
          <p:cNvSpPr>
            <a:spLocks noGrp="1"/>
          </p:cNvSpPr>
          <p:nvPr>
            <p:ph type="sldNum" sz="quarter" idx="12"/>
          </p:nvPr>
        </p:nvSpPr>
        <p:spPr/>
        <p:txBody>
          <a:bodyPr/>
          <a:lstStyle/>
          <a:p>
            <a:fld id="{02A9ED07-9571-E14F-B8DD-ED921D6D7475}" type="slidenum">
              <a:rPr lang="en-US" smtClean="0"/>
              <a:t>20</a:t>
            </a:fld>
            <a:endParaRPr lang="en-US"/>
          </a:p>
        </p:txBody>
      </p:sp>
    </p:spTree>
    <p:extLst>
      <p:ext uri="{BB962C8B-B14F-4D97-AF65-F5344CB8AC3E}">
        <p14:creationId xmlns:p14="http://schemas.microsoft.com/office/powerpoint/2010/main" val="11335369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12" y="-21754"/>
            <a:ext cx="9144000" cy="6115050"/>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218508"/>
            <a:ext cx="3560070" cy="2662932"/>
          </a:xfrm>
          <a:prstGeom prst="rect">
            <a:avLst/>
          </a:prstGeom>
        </p:spPr>
      </p:pic>
      <p:sp>
        <p:nvSpPr>
          <p:cNvPr id="5" name="Rectangle 4"/>
          <p:cNvSpPr/>
          <p:nvPr/>
        </p:nvSpPr>
        <p:spPr>
          <a:xfrm>
            <a:off x="3995936" y="6093296"/>
            <a:ext cx="4822504" cy="646331"/>
          </a:xfrm>
          <a:prstGeom prst="rect">
            <a:avLst/>
          </a:prstGeom>
        </p:spPr>
        <p:txBody>
          <a:bodyPr wrap="none">
            <a:spAutoFit/>
          </a:bodyPr>
          <a:lstStyle/>
          <a:p>
            <a:r>
              <a:rPr lang="en-GB" sz="3600" b="1" dirty="0" smtClean="0"/>
              <a:t>Boeing 787 - Dreamliner</a:t>
            </a:r>
            <a:endParaRPr lang="en-GB" sz="3600" b="1" dirty="0"/>
          </a:p>
        </p:txBody>
      </p:sp>
    </p:spTree>
    <p:extLst>
      <p:ext uri="{BB962C8B-B14F-4D97-AF65-F5344CB8AC3E}">
        <p14:creationId xmlns:p14="http://schemas.microsoft.com/office/powerpoint/2010/main" val="1353858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564" y="-171400"/>
            <a:ext cx="9143827" cy="4624164"/>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2340" y="4121268"/>
            <a:ext cx="3956164" cy="2967123"/>
          </a:xfrm>
          <a:prstGeom prst="rect">
            <a:avLst/>
          </a:prstGeom>
        </p:spPr>
      </p:pic>
      <p:pic>
        <p:nvPicPr>
          <p:cNvPr id="4" name="Picture 3"/>
          <p:cNvPicPr>
            <a:picLocks noChangeAspect="1"/>
          </p:cNvPicPr>
          <p:nvPr/>
        </p:nvPicPr>
        <p:blipFill>
          <a:blip r:embed="rId4"/>
          <a:stretch>
            <a:fillRect/>
          </a:stretch>
        </p:blipFill>
        <p:spPr>
          <a:xfrm>
            <a:off x="0" y="4005064"/>
            <a:ext cx="5080000" cy="3022600"/>
          </a:xfrm>
          <a:prstGeom prst="rect">
            <a:avLst/>
          </a:prstGeom>
        </p:spPr>
      </p:pic>
    </p:spTree>
    <p:extLst>
      <p:ext uri="{BB962C8B-B14F-4D97-AF65-F5344CB8AC3E}">
        <p14:creationId xmlns:p14="http://schemas.microsoft.com/office/powerpoint/2010/main" val="12441264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1500" y="0"/>
            <a:ext cx="10287000" cy="6858000"/>
          </a:xfrm>
          <a:prstGeom prst="rect">
            <a:avLst/>
          </a:prstGeom>
        </p:spPr>
      </p:pic>
    </p:spTree>
    <p:extLst>
      <p:ext uri="{BB962C8B-B14F-4D97-AF65-F5344CB8AC3E}">
        <p14:creationId xmlns:p14="http://schemas.microsoft.com/office/powerpoint/2010/main" val="21332478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1500" y="0"/>
            <a:ext cx="10287000" cy="6858000"/>
          </a:xfrm>
          <a:prstGeom prst="rect">
            <a:avLst/>
          </a:prstGeom>
        </p:spPr>
      </p:pic>
      <p:pic>
        <p:nvPicPr>
          <p:cNvPr id="3" name="Picture 2"/>
          <p:cNvPicPr>
            <a:picLocks noChangeAspect="1"/>
          </p:cNvPicPr>
          <p:nvPr/>
        </p:nvPicPr>
        <p:blipFill>
          <a:blip r:embed="rId3"/>
          <a:stretch>
            <a:fillRect/>
          </a:stretch>
        </p:blipFill>
        <p:spPr>
          <a:xfrm>
            <a:off x="2123728" y="1196752"/>
            <a:ext cx="4572000" cy="4610100"/>
          </a:xfrm>
          <a:prstGeom prst="rect">
            <a:avLst/>
          </a:prstGeom>
        </p:spPr>
      </p:pic>
    </p:spTree>
    <p:extLst>
      <p:ext uri="{BB962C8B-B14F-4D97-AF65-F5344CB8AC3E}">
        <p14:creationId xmlns:p14="http://schemas.microsoft.com/office/powerpoint/2010/main" val="13251327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8002" name="Picture 2" descr="http://www.spaceflight.esa.int/impress/text/pop-up/tren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
            <a:ext cx="9144001" cy="6858001"/>
          </a:xfrm>
          <a:prstGeom prst="rect">
            <a:avLst/>
          </a:prstGeom>
          <a:noFill/>
        </p:spPr>
      </p:pic>
      <p:sp>
        <p:nvSpPr>
          <p:cNvPr id="5" name="Rectangle 4"/>
          <p:cNvSpPr/>
          <p:nvPr/>
        </p:nvSpPr>
        <p:spPr>
          <a:xfrm>
            <a:off x="35496" y="0"/>
            <a:ext cx="3776996" cy="646331"/>
          </a:xfrm>
          <a:prstGeom prst="rect">
            <a:avLst/>
          </a:prstGeom>
        </p:spPr>
        <p:txBody>
          <a:bodyPr wrap="none">
            <a:spAutoFit/>
          </a:bodyPr>
          <a:lstStyle/>
          <a:p>
            <a:r>
              <a:rPr lang="en-GB" sz="3600" b="1" dirty="0" smtClean="0"/>
              <a:t>Power by the Hour</a:t>
            </a:r>
            <a:endParaRPr lang="en-GB" sz="3600" b="1" dirty="0"/>
          </a:p>
        </p:txBody>
      </p:sp>
      <p:sp>
        <p:nvSpPr>
          <p:cNvPr id="6" name="Rectangle 77"/>
          <p:cNvSpPr>
            <a:spLocks noChangeArrowheads="1"/>
          </p:cNvSpPr>
          <p:nvPr/>
        </p:nvSpPr>
        <p:spPr bwMode="auto">
          <a:xfrm>
            <a:off x="5759624" y="6581001"/>
            <a:ext cx="338437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r" eaLnBrk="0" hangingPunct="0"/>
            <a:r>
              <a:rPr lang="en-US" sz="1200" i="1" dirty="0" smtClean="0">
                <a:latin typeface="Calibri" pitchFamily="34" charset="0"/>
              </a:rPr>
              <a:t>Source: </a:t>
            </a:r>
            <a:r>
              <a:rPr lang="en-GB" sz="1200" i="1" dirty="0" smtClean="0">
                <a:latin typeface="Calibri" pitchFamily="34" charset="0"/>
              </a:rPr>
              <a:t>Rolls Royce</a:t>
            </a:r>
            <a:endParaRPr lang="en-US" sz="1200" i="1" dirty="0">
              <a:latin typeface="Calibri" pitchFamily="34" charset="0"/>
            </a:endParaRPr>
          </a:p>
        </p:txBody>
      </p:sp>
    </p:spTree>
    <p:extLst>
      <p:ext uri="{BB962C8B-B14F-4D97-AF65-F5344CB8AC3E}">
        <p14:creationId xmlns:p14="http://schemas.microsoft.com/office/powerpoint/2010/main" val="21013317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pPr marL="355600"/>
            <a:r>
              <a:rPr lang="en-US" dirty="0"/>
              <a:t>Chemicals in the Economy</a:t>
            </a:r>
          </a:p>
        </p:txBody>
      </p:sp>
      <p:sp>
        <p:nvSpPr>
          <p:cNvPr id="3" name="Content Placeholder 2"/>
          <p:cNvSpPr>
            <a:spLocks noGrp="1"/>
          </p:cNvSpPr>
          <p:nvPr>
            <p:ph idx="1"/>
          </p:nvPr>
        </p:nvSpPr>
        <p:spPr>
          <a:xfrm>
            <a:off x="429132" y="1292227"/>
            <a:ext cx="8435467" cy="5324474"/>
          </a:xfrm>
        </p:spPr>
        <p:txBody>
          <a:bodyPr>
            <a:normAutofit/>
          </a:bodyPr>
          <a:lstStyle/>
          <a:p>
            <a:r>
              <a:rPr lang="en-US" dirty="0"/>
              <a:t>Chemical industry sector</a:t>
            </a:r>
          </a:p>
          <a:p>
            <a:pPr lvl="1"/>
            <a:r>
              <a:rPr lang="en-US" dirty="0"/>
              <a:t>Total pharmaceutical revenue had reached $1 trillion in 2014</a:t>
            </a:r>
          </a:p>
          <a:p>
            <a:r>
              <a:rPr lang="en-US" dirty="0"/>
              <a:t>Petrochemicals</a:t>
            </a:r>
          </a:p>
          <a:p>
            <a:pPr lvl="1"/>
            <a:r>
              <a:rPr lang="en-US" dirty="0"/>
              <a:t>Global market is estimated to reach $791 billion by 2018</a:t>
            </a:r>
          </a:p>
          <a:p>
            <a:r>
              <a:rPr lang="en-US" dirty="0"/>
              <a:t>Consumer products</a:t>
            </a:r>
          </a:p>
          <a:p>
            <a:pPr marL="685800" lvl="2">
              <a:spcBef>
                <a:spcPts val="1000"/>
              </a:spcBef>
            </a:pPr>
            <a:r>
              <a:rPr lang="en-US" sz="2400" dirty="0"/>
              <a:t>Most products that we see, touch, and feel are petroleum based</a:t>
            </a:r>
          </a:p>
          <a:p>
            <a:r>
              <a:rPr lang="en-US" dirty="0"/>
              <a:t>Job creation</a:t>
            </a:r>
          </a:p>
          <a:p>
            <a:pPr lvl="1"/>
            <a:r>
              <a:rPr lang="en-US" dirty="0"/>
              <a:t>Robust selection of consumer/personal care products leads to job creation and increase in GDP</a:t>
            </a:r>
          </a:p>
          <a:p>
            <a:pPr lvl="2"/>
            <a:r>
              <a:rPr lang="en-US" dirty="0"/>
              <a:t>Approximately 1 million direct jobs from chemicals industry</a:t>
            </a:r>
          </a:p>
          <a:p>
            <a:pPr lvl="2"/>
            <a:r>
              <a:rPr lang="en-US" dirty="0"/>
              <a:t>Approximately 6 million indirect jobs</a:t>
            </a:r>
          </a:p>
          <a:p>
            <a:endParaRPr lang="en-US" dirty="0"/>
          </a:p>
        </p:txBody>
      </p:sp>
      <p:sp>
        <p:nvSpPr>
          <p:cNvPr id="4" name="Slide Number Placeholder 3"/>
          <p:cNvSpPr>
            <a:spLocks noGrp="1"/>
          </p:cNvSpPr>
          <p:nvPr>
            <p:ph type="sldNum" sz="quarter" idx="12"/>
          </p:nvPr>
        </p:nvSpPr>
        <p:spPr/>
        <p:txBody>
          <a:bodyPr/>
          <a:lstStyle/>
          <a:p>
            <a:fld id="{02A9ED07-9571-E14F-B8DD-ED921D6D7475}" type="slidenum">
              <a:rPr lang="en-US" smtClean="0"/>
              <a:t>26</a:t>
            </a:fld>
            <a:endParaRPr lang="en-US"/>
          </a:p>
        </p:txBody>
      </p:sp>
    </p:spTree>
    <p:extLst>
      <p:ext uri="{BB962C8B-B14F-4D97-AF65-F5344CB8AC3E}">
        <p14:creationId xmlns:p14="http://schemas.microsoft.com/office/powerpoint/2010/main" val="16865765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3196"/>
            <a:ext cx="9144000" cy="1325563"/>
          </a:xfrm>
        </p:spPr>
        <p:txBody>
          <a:bodyPr/>
          <a:lstStyle/>
          <a:p>
            <a:pPr marL="363538"/>
            <a:r>
              <a:rPr lang="en-US" dirty="0"/>
              <a:t>Chemicals and Unintended Consequences</a:t>
            </a:r>
          </a:p>
        </p:txBody>
      </p:sp>
      <p:sp>
        <p:nvSpPr>
          <p:cNvPr id="4" name="Slide Number Placeholder 3"/>
          <p:cNvSpPr>
            <a:spLocks noGrp="1"/>
          </p:cNvSpPr>
          <p:nvPr>
            <p:ph type="sldNum" sz="quarter" idx="12"/>
          </p:nvPr>
        </p:nvSpPr>
        <p:spPr/>
        <p:txBody>
          <a:bodyPr/>
          <a:lstStyle/>
          <a:p>
            <a:fld id="{02A9ED07-9571-E14F-B8DD-ED921D6D7475}" type="slidenum">
              <a:rPr lang="en-US" smtClean="0"/>
              <a:t>27</a:t>
            </a:fld>
            <a:endParaRPr lang="en-US"/>
          </a:p>
        </p:txBody>
      </p:sp>
      <p:sp>
        <p:nvSpPr>
          <p:cNvPr id="5" name="Content Placeholder 4"/>
          <p:cNvSpPr>
            <a:spLocks noGrp="1"/>
          </p:cNvSpPr>
          <p:nvPr>
            <p:ph idx="1"/>
          </p:nvPr>
        </p:nvSpPr>
        <p:spPr>
          <a:xfrm>
            <a:off x="446127" y="2043886"/>
            <a:ext cx="7886700" cy="1713646"/>
          </a:xfrm>
        </p:spPr>
        <p:txBody>
          <a:bodyPr>
            <a:normAutofit/>
          </a:bodyPr>
          <a:lstStyle/>
          <a:p>
            <a:pPr marL="0" indent="0">
              <a:buNone/>
            </a:pPr>
            <a:r>
              <a:rPr lang="en-US" sz="2400" dirty="0"/>
              <a:t>Chemicals can also negatively impact the society.</a:t>
            </a:r>
          </a:p>
        </p:txBody>
      </p:sp>
      <p:sp>
        <p:nvSpPr>
          <p:cNvPr id="6" name="TextBox 5"/>
          <p:cNvSpPr txBox="1"/>
          <p:nvPr/>
        </p:nvSpPr>
        <p:spPr>
          <a:xfrm>
            <a:off x="4001780" y="4272660"/>
            <a:ext cx="1140440" cy="584775"/>
          </a:xfrm>
          <a:prstGeom prst="rect">
            <a:avLst/>
          </a:prstGeom>
          <a:noFill/>
        </p:spPr>
        <p:txBody>
          <a:bodyPr wrap="none" rtlCol="0">
            <a:spAutoFit/>
          </a:bodyPr>
          <a:lstStyle/>
          <a:p>
            <a:r>
              <a:rPr lang="en-US" sz="3200" dirty="0"/>
              <a:t>How?</a:t>
            </a:r>
          </a:p>
        </p:txBody>
      </p:sp>
    </p:spTree>
    <p:extLst>
      <p:ext uri="{BB962C8B-B14F-4D97-AF65-F5344CB8AC3E}">
        <p14:creationId xmlns:p14="http://schemas.microsoft.com/office/powerpoint/2010/main" val="14027699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0" y="104734"/>
            <a:ext cx="9144000" cy="1143000"/>
          </a:xfrm>
        </p:spPr>
        <p:txBody>
          <a:bodyPr/>
          <a:lstStyle/>
          <a:p>
            <a:pPr marL="363538" eaLnBrk="1" hangingPunct="1"/>
            <a:r>
              <a:rPr lang="en-US" altLang="en-US" dirty="0"/>
              <a:t>Unintended Consequences</a:t>
            </a:r>
          </a:p>
        </p:txBody>
      </p:sp>
      <p:sp>
        <p:nvSpPr>
          <p:cNvPr id="92162" name="Content Placeholder 2"/>
          <p:cNvSpPr>
            <a:spLocks noGrp="1"/>
          </p:cNvSpPr>
          <p:nvPr>
            <p:ph idx="1"/>
          </p:nvPr>
        </p:nvSpPr>
        <p:spPr>
          <a:xfrm>
            <a:off x="859971" y="2686887"/>
            <a:ext cx="2819400" cy="1688123"/>
          </a:xfrm>
        </p:spPr>
        <p:txBody>
          <a:bodyPr>
            <a:normAutofit fontScale="92500"/>
          </a:bodyPr>
          <a:lstStyle/>
          <a:p>
            <a:pPr marL="0" indent="0" algn="ctr" eaLnBrk="1" hangingPunct="1">
              <a:buFontTx/>
              <a:buNone/>
              <a:defRPr/>
            </a:pPr>
            <a:r>
              <a:rPr lang="en-US" dirty="0">
                <a:cs typeface="ＭＳ Ｐゴシック" charset="0"/>
              </a:rPr>
              <a:t>Biofuels made from corn that compete with food, feed, and land use.</a:t>
            </a:r>
          </a:p>
        </p:txBody>
      </p:sp>
      <p:sp>
        <p:nvSpPr>
          <p:cNvPr id="3" name="TextBox 2"/>
          <p:cNvSpPr txBox="1"/>
          <p:nvPr/>
        </p:nvSpPr>
        <p:spPr>
          <a:xfrm>
            <a:off x="75000" y="6496859"/>
            <a:ext cx="1879041" cy="276999"/>
          </a:xfrm>
          <a:prstGeom prst="rect">
            <a:avLst/>
          </a:prstGeom>
          <a:noFill/>
        </p:spPr>
        <p:txBody>
          <a:bodyPr wrap="none" rtlCol="0">
            <a:spAutoFit/>
          </a:bodyPr>
          <a:lstStyle/>
          <a:p>
            <a:r>
              <a:rPr lang="en-US" sz="1200"/>
              <a:t>Image source</a:t>
            </a:r>
            <a:r>
              <a:rPr lang="en-US" sz="1200" dirty="0"/>
              <a:t>: Adobe Stock</a:t>
            </a:r>
          </a:p>
        </p:txBody>
      </p:sp>
      <p:sp>
        <p:nvSpPr>
          <p:cNvPr id="4" name="Slide Number Placeholder 3"/>
          <p:cNvSpPr>
            <a:spLocks noGrp="1"/>
          </p:cNvSpPr>
          <p:nvPr>
            <p:ph type="sldNum" sz="quarter" idx="12"/>
          </p:nvPr>
        </p:nvSpPr>
        <p:spPr/>
        <p:txBody>
          <a:bodyPr/>
          <a:lstStyle/>
          <a:p>
            <a:fld id="{02A9ED07-9571-E14F-B8DD-ED921D6D7475}" type="slidenum">
              <a:rPr lang="en-US" smtClean="0"/>
              <a:t>28</a:t>
            </a:fld>
            <a:endParaRPr lang="en-US"/>
          </a:p>
        </p:txBody>
      </p:sp>
      <p:sp>
        <p:nvSpPr>
          <p:cNvPr id="5" name="TextBox 4"/>
          <p:cNvSpPr txBox="1"/>
          <p:nvPr/>
        </p:nvSpPr>
        <p:spPr>
          <a:xfrm>
            <a:off x="4320695" y="4896198"/>
            <a:ext cx="2159694" cy="323165"/>
          </a:xfrm>
          <a:prstGeom prst="rect">
            <a:avLst/>
          </a:prstGeom>
          <a:noFill/>
        </p:spPr>
        <p:txBody>
          <a:bodyPr wrap="none" rtlCol="0">
            <a:spAutoFit/>
          </a:bodyPr>
          <a:lstStyle/>
          <a:p>
            <a:r>
              <a:rPr lang="en-US" sz="1500" dirty="0"/>
              <a:t>Biofuels made from corn.</a:t>
            </a:r>
          </a:p>
        </p:txBody>
      </p:sp>
      <p:pic>
        <p:nvPicPr>
          <p:cNvPr id="6" name="Imagem 5">
            <a:extLst>
              <a:ext uri="{FF2B5EF4-FFF2-40B4-BE49-F238E27FC236}">
                <a16:creationId xmlns:a16="http://schemas.microsoft.com/office/drawing/2014/main" xmlns="" id="{39846241-10B2-4785-AB7C-D5836E288A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0695" y="2112455"/>
            <a:ext cx="4025831" cy="2683887"/>
          </a:xfrm>
          <a:prstGeom prst="rect">
            <a:avLst/>
          </a:prstGeom>
        </p:spPr>
      </p:pic>
    </p:spTree>
    <p:extLst>
      <p:ext uri="{BB962C8B-B14F-4D97-AF65-F5344CB8AC3E}">
        <p14:creationId xmlns:p14="http://schemas.microsoft.com/office/powerpoint/2010/main" val="11169628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0" y="53684"/>
            <a:ext cx="9144000" cy="1325563"/>
          </a:xfrm>
        </p:spPr>
        <p:txBody>
          <a:bodyPr/>
          <a:lstStyle/>
          <a:p>
            <a:pPr marL="363538" eaLnBrk="1" hangingPunct="1"/>
            <a:r>
              <a:rPr lang="en-US" altLang="en-US" dirty="0"/>
              <a:t>Unintended Consequences</a:t>
            </a:r>
          </a:p>
        </p:txBody>
      </p:sp>
      <p:sp>
        <p:nvSpPr>
          <p:cNvPr id="93186" name="Content Placeholder 2"/>
          <p:cNvSpPr>
            <a:spLocks noGrp="1"/>
          </p:cNvSpPr>
          <p:nvPr>
            <p:ph idx="1"/>
          </p:nvPr>
        </p:nvSpPr>
        <p:spPr>
          <a:xfrm>
            <a:off x="774280" y="2716161"/>
            <a:ext cx="2930769" cy="1881554"/>
          </a:xfrm>
        </p:spPr>
        <p:txBody>
          <a:bodyPr>
            <a:normAutofit/>
          </a:bodyPr>
          <a:lstStyle/>
          <a:p>
            <a:pPr marL="0" indent="0" algn="ctr" eaLnBrk="1" hangingPunct="1">
              <a:buFontTx/>
              <a:buNone/>
              <a:defRPr/>
            </a:pPr>
            <a:r>
              <a:rPr lang="en-US" dirty="0">
                <a:cs typeface="ＭＳ Ｐゴシック" charset="0"/>
              </a:rPr>
              <a:t>Purifying water with acutely lethal substances.</a:t>
            </a:r>
          </a:p>
        </p:txBody>
      </p:sp>
      <p:pic>
        <p:nvPicPr>
          <p:cNvPr id="1638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33079" y="1702412"/>
            <a:ext cx="41148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02A9ED07-9571-E14F-B8DD-ED921D6D7475}" type="slidenum">
              <a:rPr lang="en-US" smtClean="0"/>
              <a:t>29</a:t>
            </a:fld>
            <a:endParaRPr lang="en-US"/>
          </a:p>
        </p:txBody>
      </p:sp>
      <p:sp>
        <p:nvSpPr>
          <p:cNvPr id="3" name="TextBox 2"/>
          <p:cNvSpPr txBox="1"/>
          <p:nvPr/>
        </p:nvSpPr>
        <p:spPr>
          <a:xfrm>
            <a:off x="4476926" y="5188562"/>
            <a:ext cx="3325077" cy="323165"/>
          </a:xfrm>
          <a:prstGeom prst="rect">
            <a:avLst/>
          </a:prstGeom>
          <a:noFill/>
        </p:spPr>
        <p:txBody>
          <a:bodyPr wrap="none" rtlCol="0">
            <a:spAutoFit/>
          </a:bodyPr>
          <a:lstStyle/>
          <a:p>
            <a:r>
              <a:rPr lang="en-US" sz="1500" dirty="0"/>
              <a:t>Chlorine transported in Washington D.C.</a:t>
            </a:r>
          </a:p>
        </p:txBody>
      </p:sp>
    </p:spTree>
    <p:extLst>
      <p:ext uri="{BB962C8B-B14F-4D97-AF65-F5344CB8AC3E}">
        <p14:creationId xmlns:p14="http://schemas.microsoft.com/office/powerpoint/2010/main" val="37880493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3842971" y="2220506"/>
            <a:ext cx="1697990" cy="1384995"/>
          </a:xfrm>
          <a:prstGeom prst="rect">
            <a:avLst/>
          </a:prstGeom>
          <a:solidFill>
            <a:schemeClr val="accent1">
              <a:lumMod val="75000"/>
            </a:schemeClr>
          </a:solidFill>
        </p:spPr>
        <p:txBody>
          <a:bodyPr wrap="square" rtlCol="0">
            <a:spAutoFit/>
          </a:bodyPr>
          <a:lstStyle/>
          <a:p>
            <a:pPr algn="ctr"/>
            <a:endParaRPr lang="en-US" sz="2100" dirty="0">
              <a:solidFill>
                <a:schemeClr val="bg1"/>
              </a:solidFill>
              <a:ea typeface="TheSans Light Plain" charset="0"/>
              <a:cs typeface="TheSans Light Plain" charset="0"/>
            </a:endParaRPr>
          </a:p>
          <a:p>
            <a:pPr algn="ctr"/>
            <a:r>
              <a:rPr lang="en-US" sz="2100" dirty="0">
                <a:solidFill>
                  <a:schemeClr val="bg1"/>
                </a:solidFill>
                <a:ea typeface="TheSans Light Plain" charset="0"/>
                <a:cs typeface="TheSans Light Plain" charset="0"/>
              </a:rPr>
              <a:t>Center’s Objectives</a:t>
            </a:r>
          </a:p>
          <a:p>
            <a:pPr algn="ctr"/>
            <a:endParaRPr lang="en-US" sz="2100" dirty="0">
              <a:solidFill>
                <a:schemeClr val="bg1"/>
              </a:solidFill>
              <a:ea typeface="TheSans Light Plain" charset="0"/>
              <a:cs typeface="TheSans Light Plain" charset="0"/>
            </a:endParaRPr>
          </a:p>
        </p:txBody>
      </p:sp>
      <p:sp>
        <p:nvSpPr>
          <p:cNvPr id="38" name="TextBox 37"/>
          <p:cNvSpPr txBox="1"/>
          <p:nvPr/>
        </p:nvSpPr>
        <p:spPr>
          <a:xfrm>
            <a:off x="507813" y="1282855"/>
            <a:ext cx="3156188" cy="323165"/>
          </a:xfrm>
          <a:prstGeom prst="rect">
            <a:avLst/>
          </a:prstGeom>
          <a:solidFill>
            <a:schemeClr val="accent1">
              <a:lumMod val="60000"/>
              <a:lumOff val="40000"/>
            </a:schemeClr>
          </a:solidFill>
        </p:spPr>
        <p:txBody>
          <a:bodyPr wrap="square" rtlCol="0">
            <a:spAutoFit/>
          </a:bodyPr>
          <a:lstStyle/>
          <a:p>
            <a:pPr algn="ctr"/>
            <a:r>
              <a:rPr lang="en-US" sz="1500" dirty="0">
                <a:solidFill>
                  <a:schemeClr val="tx1">
                    <a:lumMod val="95000"/>
                    <a:lumOff val="5000"/>
                  </a:schemeClr>
                </a:solidFill>
                <a:ea typeface="TheSans Light Plain" charset="0"/>
                <a:cs typeface="TheSans Light Plain" charset="0"/>
              </a:rPr>
              <a:t>Prepare a Diverse Next Generation</a:t>
            </a:r>
          </a:p>
        </p:txBody>
      </p:sp>
      <p:sp>
        <p:nvSpPr>
          <p:cNvPr id="39" name="TextBox 38"/>
          <p:cNvSpPr txBox="1"/>
          <p:nvPr/>
        </p:nvSpPr>
        <p:spPr>
          <a:xfrm>
            <a:off x="520011" y="3899314"/>
            <a:ext cx="3156188" cy="323165"/>
          </a:xfrm>
          <a:prstGeom prst="rect">
            <a:avLst/>
          </a:prstGeom>
          <a:solidFill>
            <a:schemeClr val="accent1">
              <a:lumMod val="60000"/>
              <a:lumOff val="40000"/>
            </a:schemeClr>
          </a:solidFill>
        </p:spPr>
        <p:txBody>
          <a:bodyPr wrap="square" rtlCol="0">
            <a:spAutoFit/>
          </a:bodyPr>
          <a:lstStyle/>
          <a:p>
            <a:pPr algn="ctr"/>
            <a:r>
              <a:rPr lang="en-US" sz="1500" dirty="0">
                <a:solidFill>
                  <a:schemeClr val="tx1">
                    <a:lumMod val="95000"/>
                    <a:lumOff val="5000"/>
                  </a:schemeClr>
                </a:solidFill>
                <a:ea typeface="TheSans Light Plain" charset="0"/>
                <a:cs typeface="TheSans Light Plain" charset="0"/>
              </a:rPr>
              <a:t>Advance Science</a:t>
            </a:r>
          </a:p>
        </p:txBody>
      </p:sp>
      <p:sp>
        <p:nvSpPr>
          <p:cNvPr id="40" name="TextBox 39"/>
          <p:cNvSpPr txBox="1"/>
          <p:nvPr/>
        </p:nvSpPr>
        <p:spPr>
          <a:xfrm>
            <a:off x="5898375" y="3899314"/>
            <a:ext cx="2747409" cy="323165"/>
          </a:xfrm>
          <a:prstGeom prst="rect">
            <a:avLst/>
          </a:prstGeom>
          <a:solidFill>
            <a:schemeClr val="accent1">
              <a:lumMod val="60000"/>
              <a:lumOff val="40000"/>
            </a:schemeClr>
          </a:solidFill>
        </p:spPr>
        <p:txBody>
          <a:bodyPr wrap="square" rtlCol="0">
            <a:spAutoFit/>
          </a:bodyPr>
          <a:lstStyle/>
          <a:p>
            <a:pPr algn="ctr"/>
            <a:r>
              <a:rPr lang="en-US" sz="1500" dirty="0">
                <a:solidFill>
                  <a:schemeClr val="tx1">
                    <a:lumMod val="95000"/>
                    <a:lumOff val="5000"/>
                  </a:schemeClr>
                </a:solidFill>
                <a:ea typeface="TheSans Light Plain" charset="0"/>
                <a:cs typeface="TheSans Light Plain" charset="0"/>
              </a:rPr>
              <a:t>Raise Awareness</a:t>
            </a:r>
          </a:p>
        </p:txBody>
      </p:sp>
      <p:sp>
        <p:nvSpPr>
          <p:cNvPr id="41" name="TextBox 40"/>
          <p:cNvSpPr txBox="1"/>
          <p:nvPr/>
        </p:nvSpPr>
        <p:spPr>
          <a:xfrm>
            <a:off x="5898375" y="1282855"/>
            <a:ext cx="2747409" cy="323165"/>
          </a:xfrm>
          <a:prstGeom prst="rect">
            <a:avLst/>
          </a:prstGeom>
          <a:solidFill>
            <a:schemeClr val="accent1">
              <a:lumMod val="60000"/>
              <a:lumOff val="40000"/>
            </a:schemeClr>
          </a:solidFill>
        </p:spPr>
        <p:txBody>
          <a:bodyPr wrap="square" rtlCol="0">
            <a:spAutoFit/>
          </a:bodyPr>
          <a:lstStyle/>
          <a:p>
            <a:pPr algn="ctr"/>
            <a:r>
              <a:rPr lang="en-US" sz="1500" dirty="0">
                <a:solidFill>
                  <a:schemeClr val="tx1">
                    <a:lumMod val="95000"/>
                    <a:lumOff val="5000"/>
                  </a:schemeClr>
                </a:solidFill>
                <a:ea typeface="TheSans Light Plain" charset="0"/>
                <a:cs typeface="TheSans Light Plain" charset="0"/>
              </a:rPr>
              <a:t>Catalyze Implementation</a:t>
            </a:r>
          </a:p>
        </p:txBody>
      </p:sp>
      <p:sp>
        <p:nvSpPr>
          <p:cNvPr id="42" name="TextBox 41"/>
          <p:cNvSpPr txBox="1"/>
          <p:nvPr/>
        </p:nvSpPr>
        <p:spPr>
          <a:xfrm>
            <a:off x="931092" y="1752938"/>
            <a:ext cx="2309631" cy="1246495"/>
          </a:xfrm>
          <a:prstGeom prst="rect">
            <a:avLst/>
          </a:prstGeom>
          <a:noFill/>
        </p:spPr>
        <p:txBody>
          <a:bodyPr wrap="square" lIns="0" rtlCol="0">
            <a:spAutoFit/>
          </a:bodyPr>
          <a:lstStyle/>
          <a:p>
            <a:pPr marL="87671" indent="-87671">
              <a:buFont typeface="Arial" charset="0"/>
              <a:buChar char="•"/>
            </a:pPr>
            <a:r>
              <a:rPr lang="en-US" sz="1500" dirty="0">
                <a:ea typeface="TheSans Light Plain" charset="0"/>
                <a:cs typeface="TheSans Light Plain" charset="0"/>
              </a:rPr>
              <a:t>Education Materials</a:t>
            </a:r>
          </a:p>
          <a:p>
            <a:pPr marL="87671" indent="-87671">
              <a:buFont typeface="Arial" charset="0"/>
              <a:buChar char="•"/>
            </a:pPr>
            <a:r>
              <a:rPr lang="en-US" sz="1500" dirty="0">
                <a:ea typeface="TheSans Light Plain" charset="0"/>
                <a:cs typeface="TheSans Light Plain" charset="0"/>
              </a:rPr>
              <a:t>Courses </a:t>
            </a:r>
          </a:p>
          <a:p>
            <a:pPr marL="87671" indent="-87671">
              <a:buFont typeface="Arial" charset="0"/>
              <a:buChar char="•"/>
            </a:pPr>
            <a:r>
              <a:rPr lang="en-US" sz="1500" dirty="0">
                <a:ea typeface="TheSans Light Plain" charset="0"/>
                <a:cs typeface="TheSans Light Plain" charset="0"/>
              </a:rPr>
              <a:t>Training Trainers</a:t>
            </a:r>
          </a:p>
          <a:p>
            <a:pPr marL="87671" indent="-87671">
              <a:buFont typeface="Arial" charset="0"/>
              <a:buChar char="•"/>
            </a:pPr>
            <a:r>
              <a:rPr lang="en-US" sz="1500" dirty="0">
                <a:ea typeface="TheSans Light Plain" charset="0"/>
                <a:cs typeface="TheSans Light Plain" charset="0"/>
              </a:rPr>
              <a:t>Graduate Workshops</a:t>
            </a:r>
          </a:p>
          <a:p>
            <a:pPr marL="87671" indent="-87671">
              <a:buFont typeface="Arial" charset="0"/>
              <a:buChar char="•"/>
            </a:pPr>
            <a:r>
              <a:rPr lang="en-US" sz="1500" dirty="0">
                <a:ea typeface="TheSans Light Plain" charset="0"/>
                <a:cs typeface="TheSans Light Plain" charset="0"/>
              </a:rPr>
              <a:t>Faculty Training</a:t>
            </a:r>
          </a:p>
        </p:txBody>
      </p:sp>
      <p:sp>
        <p:nvSpPr>
          <p:cNvPr id="43" name="TextBox 42"/>
          <p:cNvSpPr txBox="1"/>
          <p:nvPr/>
        </p:nvSpPr>
        <p:spPr>
          <a:xfrm>
            <a:off x="6117264" y="4450189"/>
            <a:ext cx="2309631" cy="1246495"/>
          </a:xfrm>
          <a:prstGeom prst="rect">
            <a:avLst/>
          </a:prstGeom>
          <a:noFill/>
        </p:spPr>
        <p:txBody>
          <a:bodyPr wrap="square" lIns="0" rtlCol="0">
            <a:spAutoFit/>
          </a:bodyPr>
          <a:lstStyle/>
          <a:p>
            <a:pPr marL="87671" indent="-87671">
              <a:buFont typeface="Arial" charset="0"/>
              <a:buChar char="•"/>
            </a:pPr>
            <a:r>
              <a:rPr lang="en-US" sz="1500" dirty="0">
                <a:ea typeface="TheSans Light Plain" charset="0"/>
                <a:cs typeface="TheSans Light Plain" charset="0"/>
              </a:rPr>
              <a:t>Conferences</a:t>
            </a:r>
          </a:p>
          <a:p>
            <a:pPr marL="87671" indent="-87671">
              <a:buFont typeface="Arial" charset="0"/>
              <a:buChar char="•"/>
            </a:pPr>
            <a:r>
              <a:rPr lang="en-US" sz="1500" dirty="0">
                <a:ea typeface="TheSans Light Plain" charset="0"/>
                <a:cs typeface="TheSans Light Plain" charset="0"/>
              </a:rPr>
              <a:t>Books</a:t>
            </a:r>
          </a:p>
          <a:p>
            <a:pPr marL="87671" indent="-87671">
              <a:buFont typeface="Arial" charset="0"/>
              <a:buChar char="•"/>
            </a:pPr>
            <a:r>
              <a:rPr lang="en-US" sz="1500" dirty="0">
                <a:ea typeface="TheSans Light Plain" charset="0"/>
                <a:cs typeface="TheSans Light Plain" charset="0"/>
              </a:rPr>
              <a:t>Multimedia</a:t>
            </a:r>
          </a:p>
          <a:p>
            <a:pPr marL="87671" indent="-87671">
              <a:buFont typeface="Arial" charset="0"/>
              <a:buChar char="•"/>
            </a:pPr>
            <a:r>
              <a:rPr lang="en-US" sz="1500" dirty="0">
                <a:ea typeface="TheSans Light Plain" charset="0"/>
                <a:cs typeface="TheSans Light Plain" charset="0"/>
              </a:rPr>
              <a:t>Web presence</a:t>
            </a:r>
          </a:p>
          <a:p>
            <a:pPr marL="87671" indent="-87671">
              <a:buFont typeface="Arial" charset="0"/>
              <a:buChar char="•"/>
            </a:pPr>
            <a:r>
              <a:rPr lang="en-US" sz="1500" dirty="0">
                <a:ea typeface="TheSans Light Plain" charset="0"/>
                <a:cs typeface="TheSans Light Plain" charset="0"/>
              </a:rPr>
              <a:t>Public Engagement</a:t>
            </a:r>
          </a:p>
        </p:txBody>
      </p:sp>
      <p:sp>
        <p:nvSpPr>
          <p:cNvPr id="44" name="TextBox 43"/>
          <p:cNvSpPr txBox="1"/>
          <p:nvPr/>
        </p:nvSpPr>
        <p:spPr>
          <a:xfrm>
            <a:off x="6117264" y="1752938"/>
            <a:ext cx="2309631" cy="1015663"/>
          </a:xfrm>
          <a:prstGeom prst="rect">
            <a:avLst/>
          </a:prstGeom>
          <a:noFill/>
        </p:spPr>
        <p:txBody>
          <a:bodyPr wrap="square" lIns="0" rtlCol="0">
            <a:spAutoFit/>
          </a:bodyPr>
          <a:lstStyle/>
          <a:p>
            <a:pPr marL="87671" indent="-87671">
              <a:buFont typeface="Arial" charset="0"/>
              <a:buChar char="•"/>
            </a:pPr>
            <a:r>
              <a:rPr lang="en-US" sz="1500" dirty="0">
                <a:ea typeface="TheSans Light Plain" charset="0"/>
                <a:cs typeface="TheSans Light Plain" charset="0"/>
              </a:rPr>
              <a:t>Industrial Partnerships</a:t>
            </a:r>
          </a:p>
          <a:p>
            <a:pPr marL="87671" indent="-87671">
              <a:buFont typeface="Arial" charset="0"/>
              <a:buChar char="•"/>
            </a:pPr>
            <a:r>
              <a:rPr lang="en-US" sz="1500" dirty="0">
                <a:ea typeface="TheSans Light Plain" charset="0"/>
                <a:cs typeface="TheSans Light Plain" charset="0"/>
              </a:rPr>
              <a:t>Policy advancement</a:t>
            </a:r>
          </a:p>
          <a:p>
            <a:pPr marL="87671" indent="-87671">
              <a:buFont typeface="Arial" charset="0"/>
              <a:buChar char="•"/>
            </a:pPr>
            <a:r>
              <a:rPr lang="en-US" sz="1500" dirty="0">
                <a:ea typeface="TheSans Light Plain" charset="0"/>
                <a:cs typeface="TheSans Light Plain" charset="0"/>
              </a:rPr>
              <a:t>Bench Marking</a:t>
            </a:r>
          </a:p>
          <a:p>
            <a:pPr marL="87671" indent="-87671">
              <a:buFont typeface="Arial" charset="0"/>
              <a:buChar char="•"/>
            </a:pPr>
            <a:r>
              <a:rPr lang="en-US" sz="1500" dirty="0">
                <a:ea typeface="TheSans Light Plain" charset="0"/>
                <a:cs typeface="TheSans Light Plain" charset="0"/>
              </a:rPr>
              <a:t>Assessment Protocols</a:t>
            </a:r>
          </a:p>
        </p:txBody>
      </p:sp>
      <p:sp>
        <p:nvSpPr>
          <p:cNvPr id="45" name="TextBox 44"/>
          <p:cNvSpPr txBox="1"/>
          <p:nvPr/>
        </p:nvSpPr>
        <p:spPr>
          <a:xfrm>
            <a:off x="931093" y="4376719"/>
            <a:ext cx="3148799" cy="1246495"/>
          </a:xfrm>
          <a:prstGeom prst="rect">
            <a:avLst/>
          </a:prstGeom>
          <a:noFill/>
        </p:spPr>
        <p:txBody>
          <a:bodyPr wrap="square" lIns="0" rtlCol="0">
            <a:spAutoFit/>
          </a:bodyPr>
          <a:lstStyle/>
          <a:p>
            <a:pPr marL="87671" indent="-87671">
              <a:buFont typeface="Arial" charset="0"/>
              <a:buChar char="•"/>
            </a:pPr>
            <a:r>
              <a:rPr lang="en-US" sz="1500" dirty="0">
                <a:ea typeface="TheSans Light Plain" charset="0"/>
                <a:cs typeface="TheSans Light Plain" charset="0"/>
              </a:rPr>
              <a:t>Basic Research</a:t>
            </a:r>
          </a:p>
          <a:p>
            <a:pPr marL="87671" indent="-87671">
              <a:buFont typeface="Arial" charset="0"/>
              <a:buChar char="•"/>
            </a:pPr>
            <a:r>
              <a:rPr lang="en-US" sz="1500" dirty="0">
                <a:ea typeface="TheSans Light Plain" charset="0"/>
                <a:cs typeface="TheSans Light Plain" charset="0"/>
              </a:rPr>
              <a:t>Technical Workshops</a:t>
            </a:r>
          </a:p>
          <a:p>
            <a:pPr marL="87671" indent="-87671">
              <a:buFont typeface="Arial" charset="0"/>
              <a:buChar char="•"/>
            </a:pPr>
            <a:r>
              <a:rPr lang="en-US" sz="1500" dirty="0">
                <a:ea typeface="TheSans Light Plain" charset="0"/>
                <a:cs typeface="TheSans Light Plain" charset="0"/>
              </a:rPr>
              <a:t>Research Tools</a:t>
            </a:r>
          </a:p>
          <a:p>
            <a:pPr marL="87671" indent="-87671">
              <a:buFont typeface="Arial" charset="0"/>
              <a:buChar char="•"/>
            </a:pPr>
            <a:r>
              <a:rPr lang="en-US" sz="1500" dirty="0">
                <a:ea typeface="TheSans Light Plain" charset="0"/>
                <a:cs typeface="TheSans Light Plain" charset="0"/>
              </a:rPr>
              <a:t>Promote Research Investment</a:t>
            </a:r>
          </a:p>
          <a:p>
            <a:pPr marL="87671" indent="-87671">
              <a:buFont typeface="Arial" charset="0"/>
              <a:buChar char="•"/>
            </a:pPr>
            <a:r>
              <a:rPr lang="en-US" sz="1500" dirty="0">
                <a:ea typeface="TheSans Light Plain" charset="0"/>
                <a:cs typeface="TheSans Light Plain" charset="0"/>
              </a:rPr>
              <a:t>Advance the next research agenda</a:t>
            </a:r>
          </a:p>
        </p:txBody>
      </p:sp>
      <p:cxnSp>
        <p:nvCxnSpPr>
          <p:cNvPr id="65" name="Straight Arrow Connector 64"/>
          <p:cNvCxnSpPr/>
          <p:nvPr/>
        </p:nvCxnSpPr>
        <p:spPr>
          <a:xfrm flipV="1">
            <a:off x="5503573" y="1752937"/>
            <a:ext cx="394802" cy="32766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5612848" y="3460671"/>
            <a:ext cx="414115" cy="282784"/>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3462967" y="1752938"/>
            <a:ext cx="373115" cy="334925"/>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a:off x="3299917" y="3396269"/>
            <a:ext cx="376283" cy="325722"/>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7230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0" y="43388"/>
            <a:ext cx="7886700" cy="1325563"/>
          </a:xfrm>
        </p:spPr>
        <p:txBody>
          <a:bodyPr/>
          <a:lstStyle/>
          <a:p>
            <a:pPr marL="363538" eaLnBrk="1" hangingPunct="1"/>
            <a:r>
              <a:rPr lang="en-US" altLang="en-US" dirty="0"/>
              <a:t>Unintended Consequences</a:t>
            </a:r>
          </a:p>
        </p:txBody>
      </p:sp>
      <p:sp>
        <p:nvSpPr>
          <p:cNvPr id="94210" name="Content Placeholder 2"/>
          <p:cNvSpPr>
            <a:spLocks noGrp="1"/>
          </p:cNvSpPr>
          <p:nvPr>
            <p:ph idx="1"/>
          </p:nvPr>
        </p:nvSpPr>
        <p:spPr>
          <a:xfrm>
            <a:off x="860075" y="2581867"/>
            <a:ext cx="3048000" cy="1940169"/>
          </a:xfrm>
        </p:spPr>
        <p:txBody>
          <a:bodyPr>
            <a:normAutofit lnSpcReduction="10000"/>
          </a:bodyPr>
          <a:lstStyle/>
          <a:p>
            <a:pPr marL="0" indent="0" algn="ctr" eaLnBrk="1" hangingPunct="1">
              <a:buFontTx/>
              <a:buNone/>
              <a:defRPr/>
            </a:pPr>
            <a:r>
              <a:rPr lang="en-US" dirty="0">
                <a:cs typeface="ＭＳ Ｐゴシック" charset="0"/>
              </a:rPr>
              <a:t>Renewable energy through the use of precious, rare, toxic metals in photovoltaics.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4712" y="1393052"/>
            <a:ext cx="3166476" cy="4223288"/>
          </a:xfrm>
          <a:prstGeom prst="rect">
            <a:avLst/>
          </a:prstGeom>
        </p:spPr>
      </p:pic>
      <p:sp>
        <p:nvSpPr>
          <p:cNvPr id="3" name="TextBox 2"/>
          <p:cNvSpPr txBox="1"/>
          <p:nvPr/>
        </p:nvSpPr>
        <p:spPr>
          <a:xfrm>
            <a:off x="0" y="6488668"/>
            <a:ext cx="1720151" cy="276999"/>
          </a:xfrm>
          <a:prstGeom prst="rect">
            <a:avLst/>
          </a:prstGeom>
          <a:noFill/>
        </p:spPr>
        <p:txBody>
          <a:bodyPr wrap="none" rtlCol="0">
            <a:spAutoFit/>
          </a:bodyPr>
          <a:lstStyle/>
          <a:p>
            <a:r>
              <a:rPr lang="en-US" sz="1200" dirty="0"/>
              <a:t>Image source: Wikipedia</a:t>
            </a:r>
          </a:p>
        </p:txBody>
      </p:sp>
      <p:sp>
        <p:nvSpPr>
          <p:cNvPr id="4" name="Slide Number Placeholder 3"/>
          <p:cNvSpPr>
            <a:spLocks noGrp="1"/>
          </p:cNvSpPr>
          <p:nvPr>
            <p:ph type="sldNum" sz="quarter" idx="12"/>
          </p:nvPr>
        </p:nvSpPr>
        <p:spPr/>
        <p:txBody>
          <a:bodyPr/>
          <a:lstStyle/>
          <a:p>
            <a:fld id="{02A9ED07-9571-E14F-B8DD-ED921D6D7475}" type="slidenum">
              <a:rPr lang="en-US" smtClean="0"/>
              <a:t>30</a:t>
            </a:fld>
            <a:endParaRPr lang="en-US"/>
          </a:p>
        </p:txBody>
      </p:sp>
      <p:sp>
        <p:nvSpPr>
          <p:cNvPr id="5" name="TextBox 4"/>
          <p:cNvSpPr txBox="1"/>
          <p:nvPr/>
        </p:nvSpPr>
        <p:spPr>
          <a:xfrm>
            <a:off x="4750712" y="5625036"/>
            <a:ext cx="3290476" cy="553998"/>
          </a:xfrm>
          <a:prstGeom prst="rect">
            <a:avLst/>
          </a:prstGeom>
          <a:noFill/>
        </p:spPr>
        <p:txBody>
          <a:bodyPr wrap="square" rtlCol="0">
            <a:spAutoFit/>
          </a:bodyPr>
          <a:lstStyle/>
          <a:p>
            <a:r>
              <a:rPr lang="en-US" sz="1500" dirty="0"/>
              <a:t>Solar panel installed on the roof of the building</a:t>
            </a:r>
          </a:p>
        </p:txBody>
      </p:sp>
    </p:spTree>
    <p:extLst>
      <p:ext uri="{BB962C8B-B14F-4D97-AF65-F5344CB8AC3E}">
        <p14:creationId xmlns:p14="http://schemas.microsoft.com/office/powerpoint/2010/main" val="143306325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127"/>
            <a:ext cx="7886700" cy="1325563"/>
          </a:xfrm>
        </p:spPr>
        <p:txBody>
          <a:bodyPr/>
          <a:lstStyle/>
          <a:p>
            <a:pPr marL="363538"/>
            <a:r>
              <a:rPr lang="en-US" dirty="0"/>
              <a:t>Other Environmental Challenges</a:t>
            </a:r>
          </a:p>
        </p:txBody>
      </p:sp>
      <p:sp>
        <p:nvSpPr>
          <p:cNvPr id="4" name="Rectangle 3"/>
          <p:cNvSpPr txBox="1">
            <a:spLocks noChangeArrowheads="1"/>
          </p:cNvSpPr>
          <p:nvPr/>
        </p:nvSpPr>
        <p:spPr>
          <a:xfrm>
            <a:off x="862375" y="1944690"/>
            <a:ext cx="7969250" cy="30861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ＭＳ Ｐゴシック" pitchFamily="-106" charset="-128"/>
                <a:cs typeface="ＭＳ Ｐゴシック" pitchFamily="-106" charset="-128"/>
              </a:rPr>
              <a:t> Population</a:t>
            </a:r>
          </a:p>
          <a:p>
            <a:r>
              <a:rPr lang="en-US" dirty="0">
                <a:ea typeface="ＭＳ Ｐゴシック" pitchFamily="-106" charset="-128"/>
                <a:cs typeface="ＭＳ Ｐゴシック" pitchFamily="-106" charset="-128"/>
              </a:rPr>
              <a:t> Energy</a:t>
            </a:r>
          </a:p>
          <a:p>
            <a:r>
              <a:rPr lang="en-US" dirty="0">
                <a:ea typeface="ＭＳ Ｐゴシック" pitchFamily="-106" charset="-128"/>
                <a:cs typeface="ＭＳ Ｐゴシック" pitchFamily="-106" charset="-128"/>
              </a:rPr>
              <a:t> Global Change</a:t>
            </a:r>
          </a:p>
          <a:p>
            <a:r>
              <a:rPr lang="en-US" dirty="0">
                <a:ea typeface="ＭＳ Ｐゴシック" pitchFamily="-106" charset="-128"/>
                <a:cs typeface="ＭＳ Ｐゴシック" pitchFamily="-106" charset="-128"/>
              </a:rPr>
              <a:t> Resource Depletion</a:t>
            </a:r>
          </a:p>
          <a:p>
            <a:r>
              <a:rPr lang="en-US" dirty="0">
                <a:ea typeface="ＭＳ Ｐゴシック" pitchFamily="-106" charset="-128"/>
                <a:cs typeface="ＭＳ Ｐゴシック" pitchFamily="-106" charset="-128"/>
              </a:rPr>
              <a:t> Food Supply</a:t>
            </a:r>
          </a:p>
          <a:p>
            <a:r>
              <a:rPr lang="en-US" dirty="0">
                <a:ea typeface="ＭＳ Ｐゴシック" pitchFamily="-106" charset="-128"/>
                <a:cs typeface="ＭＳ Ｐゴシック" pitchFamily="-106" charset="-128"/>
              </a:rPr>
              <a:t> Toxics in the Environment</a:t>
            </a:r>
          </a:p>
        </p:txBody>
      </p:sp>
      <p:sp>
        <p:nvSpPr>
          <p:cNvPr id="3" name="Slide Number Placeholder 2"/>
          <p:cNvSpPr>
            <a:spLocks noGrp="1"/>
          </p:cNvSpPr>
          <p:nvPr>
            <p:ph type="sldNum" sz="quarter" idx="12"/>
          </p:nvPr>
        </p:nvSpPr>
        <p:spPr/>
        <p:txBody>
          <a:bodyPr/>
          <a:lstStyle/>
          <a:p>
            <a:fld id="{02A9ED07-9571-E14F-B8DD-ED921D6D7475}" type="slidenum">
              <a:rPr lang="en-US" smtClean="0"/>
              <a:t>31</a:t>
            </a:fld>
            <a:endParaRPr lang="en-US"/>
          </a:p>
        </p:txBody>
      </p:sp>
    </p:spTree>
    <p:extLst>
      <p:ext uri="{BB962C8B-B14F-4D97-AF65-F5344CB8AC3E}">
        <p14:creationId xmlns:p14="http://schemas.microsoft.com/office/powerpoint/2010/main" val="19936426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6471" y="82741"/>
            <a:ext cx="7630161" cy="1238316"/>
          </a:xfrm>
        </p:spPr>
        <p:txBody>
          <a:bodyPr>
            <a:normAutofit/>
          </a:bodyPr>
          <a:lstStyle/>
          <a:p>
            <a:pPr marL="363538" eaLnBrk="1" hangingPunct="1"/>
            <a:r>
              <a:rPr lang="en-US" dirty="0"/>
              <a:t>Population Trends</a:t>
            </a:r>
            <a:endParaRPr lang="en-US" dirty="0">
              <a:latin typeface="Arial" pitchFamily="-106" charset="0"/>
              <a:ea typeface="ＭＳ Ｐゴシック" pitchFamily="-106" charset="-128"/>
              <a:cs typeface="ＭＳ Ｐゴシック" pitchFamily="-106" charset="-128"/>
            </a:endParaRPr>
          </a:p>
        </p:txBody>
      </p:sp>
      <p:sp>
        <p:nvSpPr>
          <p:cNvPr id="116" name="Rectangle 115"/>
          <p:cNvSpPr/>
          <p:nvPr/>
        </p:nvSpPr>
        <p:spPr>
          <a:xfrm>
            <a:off x="4023925" y="5170580"/>
            <a:ext cx="4016989" cy="276999"/>
          </a:xfrm>
          <a:prstGeom prst="rect">
            <a:avLst/>
          </a:prstGeom>
        </p:spPr>
        <p:txBody>
          <a:bodyPr wrap="square">
            <a:spAutoFit/>
          </a:bodyPr>
          <a:lstStyle/>
          <a:p>
            <a:r>
              <a:rPr lang="en-US" sz="1200" dirty="0">
                <a:latin typeface="Arial" pitchFamily="-106" charset="0"/>
                <a:ea typeface="ＭＳ Ｐゴシック" pitchFamily="-106" charset="-128"/>
                <a:cs typeface="ＭＳ Ｐゴシック" pitchFamily="-106" charset="-128"/>
              </a:rPr>
              <a:t>Source: U.N. World Population Prospects, </a:t>
            </a:r>
            <a:r>
              <a:rPr lang="en-US" sz="1200" i="1" dirty="0">
                <a:latin typeface="Arial" pitchFamily="-106" charset="0"/>
                <a:ea typeface="ＭＳ Ｐゴシック" pitchFamily="-106" charset="-128"/>
                <a:cs typeface="ＭＳ Ｐゴシック" pitchFamily="-106" charset="-128"/>
              </a:rPr>
              <a:t>2000 Revision</a:t>
            </a:r>
            <a:endParaRPr lang="en-US" sz="1200" dirty="0"/>
          </a:p>
        </p:txBody>
      </p:sp>
      <p:sp>
        <p:nvSpPr>
          <p:cNvPr id="3" name="Slide Number Placeholder 2"/>
          <p:cNvSpPr>
            <a:spLocks noGrp="1"/>
          </p:cNvSpPr>
          <p:nvPr>
            <p:ph type="sldNum" sz="quarter" idx="12"/>
          </p:nvPr>
        </p:nvSpPr>
        <p:spPr/>
        <p:txBody>
          <a:bodyPr/>
          <a:lstStyle/>
          <a:p>
            <a:fld id="{02A9ED07-9571-E14F-B8DD-ED921D6D7475}" type="slidenum">
              <a:rPr lang="en-US" smtClean="0"/>
              <a:t>32</a:t>
            </a:fld>
            <a:endParaRPr lang="en-US"/>
          </a:p>
        </p:txBody>
      </p:sp>
      <p:sp>
        <p:nvSpPr>
          <p:cNvPr id="4" name="TextBox 3"/>
          <p:cNvSpPr txBox="1"/>
          <p:nvPr/>
        </p:nvSpPr>
        <p:spPr>
          <a:xfrm>
            <a:off x="473274" y="5584827"/>
            <a:ext cx="7968720" cy="646331"/>
          </a:xfrm>
          <a:prstGeom prst="rect">
            <a:avLst/>
          </a:prstGeom>
          <a:noFill/>
        </p:spPr>
        <p:txBody>
          <a:bodyPr wrap="none" rtlCol="0">
            <a:spAutoFit/>
          </a:bodyPr>
          <a:lstStyle/>
          <a:p>
            <a:r>
              <a:rPr lang="en-US" dirty="0"/>
              <a:t>Population growth in developing countries is predicted to reach 7.8 billion by 2050.</a:t>
            </a:r>
          </a:p>
          <a:p>
            <a:r>
              <a:rPr lang="en-US" dirty="0"/>
              <a:t>G-10 countries remain the same. </a:t>
            </a:r>
          </a:p>
        </p:txBody>
      </p:sp>
      <p:graphicFrame>
        <p:nvGraphicFramePr>
          <p:cNvPr id="118" name="Gráfico 117">
            <a:extLst>
              <a:ext uri="{FF2B5EF4-FFF2-40B4-BE49-F238E27FC236}">
                <a16:creationId xmlns:a16="http://schemas.microsoft.com/office/drawing/2014/main" xmlns="" id="{BED255F2-56E5-4A43-9A76-5E765EC811CD}"/>
              </a:ext>
            </a:extLst>
          </p:cNvPr>
          <p:cNvGraphicFramePr>
            <a:graphicFrameLocks/>
          </p:cNvGraphicFramePr>
          <p:nvPr>
            <p:extLst>
              <p:ext uri="{D42A27DB-BD31-4B8C-83A1-F6EECF244321}">
                <p14:modId xmlns:p14="http://schemas.microsoft.com/office/powerpoint/2010/main" val="782366134"/>
              </p:ext>
            </p:extLst>
          </p:nvPr>
        </p:nvGraphicFramePr>
        <p:xfrm>
          <a:off x="647700" y="1130546"/>
          <a:ext cx="7794294" cy="40400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061122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ChangeArrowheads="1"/>
          </p:cNvSpPr>
          <p:nvPr>
            <p:ph type="title"/>
          </p:nvPr>
        </p:nvSpPr>
        <p:spPr>
          <a:xfrm>
            <a:off x="0" y="131467"/>
            <a:ext cx="7886700" cy="1325563"/>
          </a:xfrm>
        </p:spPr>
        <p:txBody>
          <a:bodyPr/>
          <a:lstStyle/>
          <a:p>
            <a:pPr marL="363538" eaLnBrk="1" hangingPunct="1"/>
            <a:r>
              <a:rPr lang="en-US" dirty="0"/>
              <a:t>Quality of Life dilemma</a:t>
            </a:r>
            <a:endParaRPr lang="en-US" dirty="0">
              <a:latin typeface="Arial" pitchFamily="-106" charset="0"/>
              <a:ea typeface="ＭＳ Ｐゴシック" pitchFamily="-106" charset="-128"/>
              <a:cs typeface="ＭＳ Ｐゴシック" pitchFamily="-106" charset="-128"/>
            </a:endParaRPr>
          </a:p>
        </p:txBody>
      </p:sp>
      <p:sp>
        <p:nvSpPr>
          <p:cNvPr id="153602" name="Rectangle 3"/>
          <p:cNvSpPr>
            <a:spLocks noGrp="1" noChangeArrowheads="1"/>
          </p:cNvSpPr>
          <p:nvPr>
            <p:ph idx="1"/>
          </p:nvPr>
        </p:nvSpPr>
        <p:spPr>
          <a:xfrm>
            <a:off x="751742" y="1986244"/>
            <a:ext cx="7586436" cy="3257550"/>
          </a:xfrm>
        </p:spPr>
        <p:txBody>
          <a:bodyPr>
            <a:noAutofit/>
          </a:bodyPr>
          <a:lstStyle/>
          <a:p>
            <a:pPr eaLnBrk="1" hangingPunct="1">
              <a:lnSpc>
                <a:spcPct val="125000"/>
              </a:lnSpc>
            </a:pPr>
            <a:r>
              <a:rPr lang="en-US" dirty="0">
                <a:ea typeface="ＭＳ Ｐゴシック" pitchFamily="-106" charset="-128"/>
                <a:cs typeface="ＭＳ Ｐゴシック" pitchFamily="-106" charset="-128"/>
              </a:rPr>
              <a:t>Empirical data shows that increased quality of life correlates with sustainable population control</a:t>
            </a:r>
          </a:p>
          <a:p>
            <a:pPr eaLnBrk="1" hangingPunct="1">
              <a:lnSpc>
                <a:spcPct val="125000"/>
              </a:lnSpc>
            </a:pPr>
            <a:r>
              <a:rPr lang="en-US" dirty="0">
                <a:ea typeface="ＭＳ Ｐゴシック" pitchFamily="-106" charset="-128"/>
                <a:cs typeface="ＭＳ Ｐゴシック" pitchFamily="-106" charset="-128"/>
              </a:rPr>
              <a:t>Increased quality of life, however, has historically resulted in increased damage to the biosphere and the earth’s</a:t>
            </a:r>
            <a:r>
              <a:rPr lang="en-US" altLang="ja-JP" dirty="0">
                <a:ea typeface="ＭＳ Ｐゴシック" pitchFamily="-106" charset="-128"/>
                <a:cs typeface="ＭＳ Ｐゴシック" pitchFamily="-106" charset="-128"/>
              </a:rPr>
              <a:t> ability to sustain life</a:t>
            </a:r>
            <a:endParaRPr lang="en-US" dirty="0">
              <a:ea typeface="ＭＳ Ｐゴシック" pitchFamily="-106" charset="-128"/>
              <a:cs typeface="ＭＳ Ｐゴシック" pitchFamily="-106" charset="-128"/>
            </a:endParaRPr>
          </a:p>
        </p:txBody>
      </p:sp>
      <p:sp>
        <p:nvSpPr>
          <p:cNvPr id="2" name="Slide Number Placeholder 1"/>
          <p:cNvSpPr>
            <a:spLocks noGrp="1"/>
          </p:cNvSpPr>
          <p:nvPr>
            <p:ph type="sldNum" sz="quarter" idx="12"/>
          </p:nvPr>
        </p:nvSpPr>
        <p:spPr/>
        <p:txBody>
          <a:bodyPr/>
          <a:lstStyle/>
          <a:p>
            <a:fld id="{02A9ED07-9571-E14F-B8DD-ED921D6D7475}" type="slidenum">
              <a:rPr lang="en-US" smtClean="0"/>
              <a:t>33</a:t>
            </a:fld>
            <a:endParaRPr lang="en-US"/>
          </a:p>
        </p:txBody>
      </p:sp>
    </p:spTree>
    <p:extLst>
      <p:ext uri="{BB962C8B-B14F-4D97-AF65-F5344CB8AC3E}">
        <p14:creationId xmlns:p14="http://schemas.microsoft.com/office/powerpoint/2010/main" val="3581472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ChangeArrowheads="1"/>
          </p:cNvSpPr>
          <p:nvPr/>
        </p:nvSpPr>
        <p:spPr bwMode="auto">
          <a:xfrm>
            <a:off x="711201" y="5543550"/>
            <a:ext cx="1897063" cy="342900"/>
          </a:xfrm>
          <a:prstGeom prst="rect">
            <a:avLst/>
          </a:prstGeom>
          <a:noFill/>
          <a:ln w="12700">
            <a:noFill/>
            <a:miter lim="800000"/>
            <a:headEnd/>
            <a:tailEnd/>
          </a:ln>
        </p:spPr>
        <p:txBody>
          <a:bodyPr>
            <a:prstTxWarp prst="textNoShape">
              <a:avLst/>
            </a:prstTxWarp>
          </a:bodyPr>
          <a:lstStyle/>
          <a:p>
            <a:endParaRPr lang="en-US"/>
          </a:p>
        </p:txBody>
      </p:sp>
      <p:sp>
        <p:nvSpPr>
          <p:cNvPr id="155650" name="Rectangle 3"/>
          <p:cNvSpPr>
            <a:spLocks noChangeArrowheads="1"/>
          </p:cNvSpPr>
          <p:nvPr/>
        </p:nvSpPr>
        <p:spPr bwMode="auto">
          <a:xfrm>
            <a:off x="3149600" y="5543550"/>
            <a:ext cx="2844800" cy="342900"/>
          </a:xfrm>
          <a:prstGeom prst="rect">
            <a:avLst/>
          </a:prstGeom>
          <a:noFill/>
          <a:ln w="12700">
            <a:noFill/>
            <a:miter lim="800000"/>
            <a:headEnd/>
            <a:tailEnd/>
          </a:ln>
        </p:spPr>
        <p:txBody>
          <a:bodyPr>
            <a:prstTxWarp prst="textNoShape">
              <a:avLst/>
            </a:prstTxWarp>
          </a:bodyPr>
          <a:lstStyle/>
          <a:p>
            <a:endParaRPr lang="en-US"/>
          </a:p>
        </p:txBody>
      </p:sp>
      <p:sp>
        <p:nvSpPr>
          <p:cNvPr id="155651" name="Rectangle 4"/>
          <p:cNvSpPr>
            <a:spLocks noGrp="1" noChangeArrowheads="1"/>
          </p:cNvSpPr>
          <p:nvPr>
            <p:ph type="title"/>
          </p:nvPr>
        </p:nvSpPr>
        <p:spPr>
          <a:xfrm>
            <a:off x="0" y="191198"/>
            <a:ext cx="8036169" cy="1349377"/>
          </a:xfrm>
        </p:spPr>
        <p:txBody>
          <a:bodyPr vert="horz" wrap="square" lIns="90488" tIns="44450" rIns="90488" bIns="44450" numCol="1" anchor="t" anchorCtr="0" compatLnSpc="1">
            <a:prstTxWarp prst="textNoShape">
              <a:avLst/>
            </a:prstTxWarp>
            <a:noAutofit/>
          </a:bodyPr>
          <a:lstStyle/>
          <a:p>
            <a:pPr marL="363538" eaLnBrk="1" hangingPunct="1"/>
            <a:r>
              <a:rPr lang="en-US" dirty="0"/>
              <a:t>Impact of Development on the Environment</a:t>
            </a:r>
          </a:p>
        </p:txBody>
      </p:sp>
      <p:sp>
        <p:nvSpPr>
          <p:cNvPr id="162821" name="Rectangle 5"/>
          <p:cNvSpPr>
            <a:spLocks noGrp="1" noChangeArrowheads="1"/>
          </p:cNvSpPr>
          <p:nvPr>
            <p:ph idx="1"/>
          </p:nvPr>
        </p:nvSpPr>
        <p:spPr>
          <a:xfrm>
            <a:off x="8974138" y="971550"/>
            <a:ext cx="68262" cy="57150"/>
          </a:xfrm>
        </p:spPr>
        <p:txBody>
          <a:bodyPr vert="horz" wrap="square" lIns="90488" tIns="44450" rIns="90488" bIns="44450" numCol="1" rtlCol="0" anchor="t" anchorCtr="0" compatLnSpc="1">
            <a:prstTxWarp prst="textNoShape">
              <a:avLst/>
            </a:prstTxWarp>
            <a:normAutofit fontScale="25000" lnSpcReduction="20000"/>
          </a:bodyPr>
          <a:lstStyle/>
          <a:p>
            <a:pPr fontAlgn="auto">
              <a:spcAft>
                <a:spcPts val="0"/>
              </a:spcAft>
              <a:buFont typeface="Arial" pitchFamily="34" charset="0"/>
              <a:buChar char="•"/>
              <a:defRPr/>
            </a:pPr>
            <a:endParaRPr lang="en-US" dirty="0">
              <a:latin typeface="Verdana" charset="0"/>
              <a:ea typeface="+mn-ea"/>
              <a:cs typeface="+mn-cs"/>
            </a:endParaRPr>
          </a:p>
        </p:txBody>
      </p:sp>
      <p:pic>
        <p:nvPicPr>
          <p:cNvPr id="155653" name="Picture 6"/>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1373432" y="1819276"/>
            <a:ext cx="6524014" cy="372427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02A9ED07-9571-E14F-B8DD-ED921D6D7475}" type="slidenum">
              <a:rPr lang="en-US" smtClean="0"/>
              <a:t>34</a:t>
            </a:fld>
            <a:endParaRPr lang="en-US"/>
          </a:p>
        </p:txBody>
      </p:sp>
    </p:spTree>
    <p:extLst>
      <p:ext uri="{BB962C8B-B14F-4D97-AF65-F5344CB8AC3E}">
        <p14:creationId xmlns:p14="http://schemas.microsoft.com/office/powerpoint/2010/main" val="36985902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0" y="197460"/>
            <a:ext cx="7886700" cy="1325563"/>
          </a:xfrm>
        </p:spPr>
        <p:txBody>
          <a:bodyPr>
            <a:normAutofit/>
          </a:bodyPr>
          <a:lstStyle/>
          <a:p>
            <a:pPr marL="363538"/>
            <a:r>
              <a:rPr lang="en-US" dirty="0"/>
              <a:t>Populational challenge</a:t>
            </a:r>
          </a:p>
        </p:txBody>
      </p:sp>
      <p:sp>
        <p:nvSpPr>
          <p:cNvPr id="157698" name="Rectangle 3"/>
          <p:cNvSpPr>
            <a:spLocks noGrp="1" noChangeArrowheads="1"/>
          </p:cNvSpPr>
          <p:nvPr>
            <p:ph idx="1"/>
          </p:nvPr>
        </p:nvSpPr>
        <p:spPr>
          <a:xfrm>
            <a:off x="628650" y="2013561"/>
            <a:ext cx="7886700" cy="4351338"/>
          </a:xfrm>
        </p:spPr>
        <p:txBody>
          <a:bodyPr>
            <a:normAutofit/>
          </a:bodyPr>
          <a:lstStyle/>
          <a:p>
            <a:pPr eaLnBrk="1" hangingPunct="1">
              <a:lnSpc>
                <a:spcPct val="120000"/>
              </a:lnSpc>
            </a:pPr>
            <a:r>
              <a:rPr lang="en-US" b="1" dirty="0">
                <a:ea typeface="ＭＳ Ｐゴシック" pitchFamily="-106" charset="-128"/>
                <a:cs typeface="ＭＳ Ｐゴシック" pitchFamily="-106" charset="-128"/>
              </a:rPr>
              <a:t>The challenge:</a:t>
            </a:r>
            <a:r>
              <a:rPr lang="en-US" dirty="0">
                <a:ea typeface="ＭＳ Ｐゴシック" pitchFamily="-106" charset="-128"/>
                <a:cs typeface="ＭＳ Ｐゴシック" pitchFamily="-106" charset="-128"/>
              </a:rPr>
              <a:t> How to increase quality of life while minimizing detrimental effects to human health, the environment, and the biosphere</a:t>
            </a:r>
          </a:p>
          <a:p>
            <a:pPr eaLnBrk="1" hangingPunct="1">
              <a:lnSpc>
                <a:spcPct val="120000"/>
              </a:lnSpc>
            </a:pPr>
            <a:r>
              <a:rPr lang="en-US" b="1" dirty="0">
                <a:ea typeface="ＭＳ Ｐゴシック" pitchFamily="-106" charset="-128"/>
                <a:cs typeface="ＭＳ Ｐゴシック" pitchFamily="-106" charset="-128"/>
              </a:rPr>
              <a:t>The solution:</a:t>
            </a:r>
            <a:r>
              <a:rPr lang="en-US" dirty="0">
                <a:ea typeface="ＭＳ Ｐゴシック" pitchFamily="-106" charset="-128"/>
                <a:cs typeface="ＭＳ Ｐゴシック" pitchFamily="-106" charset="-128"/>
              </a:rPr>
              <a:t> Green Chemistry and Green Engineering provide a mechanism to address this challenge in very real terms</a:t>
            </a:r>
          </a:p>
        </p:txBody>
      </p:sp>
      <p:sp>
        <p:nvSpPr>
          <p:cNvPr id="2" name="Slide Number Placeholder 1"/>
          <p:cNvSpPr>
            <a:spLocks noGrp="1"/>
          </p:cNvSpPr>
          <p:nvPr>
            <p:ph type="sldNum" sz="quarter" idx="12"/>
          </p:nvPr>
        </p:nvSpPr>
        <p:spPr/>
        <p:txBody>
          <a:bodyPr/>
          <a:lstStyle/>
          <a:p>
            <a:fld id="{02A9ED07-9571-E14F-B8DD-ED921D6D7475}" type="slidenum">
              <a:rPr lang="en-US" smtClean="0"/>
              <a:t>35</a:t>
            </a:fld>
            <a:endParaRPr lang="en-US"/>
          </a:p>
        </p:txBody>
      </p:sp>
    </p:spTree>
    <p:extLst>
      <p:ext uri="{BB962C8B-B14F-4D97-AF65-F5344CB8AC3E}">
        <p14:creationId xmlns:p14="http://schemas.microsoft.com/office/powerpoint/2010/main" val="14574427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0" y="226687"/>
            <a:ext cx="7886700" cy="1325563"/>
          </a:xfrm>
        </p:spPr>
        <p:txBody>
          <a:bodyPr rtlCol="0">
            <a:normAutofit/>
          </a:bodyPr>
          <a:lstStyle/>
          <a:p>
            <a:pPr marL="355600" fontAlgn="auto">
              <a:spcAft>
                <a:spcPts val="0"/>
              </a:spcAft>
              <a:defRPr/>
            </a:pPr>
            <a:r>
              <a:rPr lang="en-US" dirty="0"/>
              <a:t>Efficiency through Science and Technology</a:t>
            </a:r>
          </a:p>
        </p:txBody>
      </p:sp>
      <p:pic>
        <p:nvPicPr>
          <p:cNvPr id="159746" name="Picture 3"/>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1402866" y="2162137"/>
            <a:ext cx="6291385" cy="348496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02A9ED07-9571-E14F-B8DD-ED921D6D7475}" type="slidenum">
              <a:rPr lang="en-US" smtClean="0"/>
              <a:t>36</a:t>
            </a:fld>
            <a:endParaRPr lang="en-US"/>
          </a:p>
        </p:txBody>
      </p:sp>
    </p:spTree>
    <p:extLst>
      <p:ext uri="{BB962C8B-B14F-4D97-AF65-F5344CB8AC3E}">
        <p14:creationId xmlns:p14="http://schemas.microsoft.com/office/powerpoint/2010/main" val="5011752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ext Box 2"/>
          <p:cNvSpPr txBox="1">
            <a:spLocks noChangeArrowheads="1"/>
          </p:cNvSpPr>
          <p:nvPr/>
        </p:nvSpPr>
        <p:spPr bwMode="auto">
          <a:xfrm>
            <a:off x="645886" y="1492250"/>
            <a:ext cx="7696200" cy="3958007"/>
          </a:xfrm>
          <a:prstGeom prst="rect">
            <a:avLst/>
          </a:prstGeom>
          <a:noFill/>
          <a:ln w="9525">
            <a:noFill/>
            <a:miter lim="800000"/>
            <a:headEnd/>
            <a:tailEnd/>
          </a:ln>
        </p:spPr>
        <p:txBody>
          <a:bodyPr>
            <a:prstTxWarp prst="textNoShape">
              <a:avLst/>
            </a:prstTxWarp>
            <a:spAutoFit/>
          </a:bodyPr>
          <a:lstStyle/>
          <a:p>
            <a:pPr>
              <a:lnSpc>
                <a:spcPct val="90000"/>
              </a:lnSpc>
              <a:spcBef>
                <a:spcPct val="50000"/>
              </a:spcBef>
            </a:pPr>
            <a:r>
              <a:rPr lang="ja-JP" altLang="en-US" sz="3200" dirty="0"/>
              <a:t>“</a:t>
            </a:r>
            <a:r>
              <a:rPr lang="en-US" altLang="ja-JP" sz="3400" dirty="0"/>
              <a:t>The great enemy of the truth is very often not the </a:t>
            </a:r>
            <a:r>
              <a:rPr lang="en-US" altLang="ja-JP" sz="3400" i="1" dirty="0"/>
              <a:t>lie</a:t>
            </a:r>
            <a:r>
              <a:rPr lang="en-US" altLang="ja-JP" sz="3400" dirty="0"/>
              <a:t> -- deliberate, contrived and dishonest    </a:t>
            </a:r>
          </a:p>
          <a:p>
            <a:pPr>
              <a:lnSpc>
                <a:spcPct val="90000"/>
              </a:lnSpc>
              <a:spcBef>
                <a:spcPct val="50000"/>
              </a:spcBef>
            </a:pPr>
            <a:r>
              <a:rPr lang="en-US" sz="3400" dirty="0"/>
              <a:t>but the </a:t>
            </a:r>
            <a:r>
              <a:rPr lang="en-US" sz="3400" i="1" dirty="0"/>
              <a:t>myth --</a:t>
            </a:r>
            <a:r>
              <a:rPr lang="en-US" sz="3400" dirty="0"/>
              <a:t> persistent, persuasive and realistic.</a:t>
            </a:r>
            <a:r>
              <a:rPr lang="ja-JP" altLang="en-US" sz="3400" dirty="0"/>
              <a:t>”</a:t>
            </a:r>
            <a:endParaRPr lang="en-US" altLang="ja-JP" sz="3400" dirty="0"/>
          </a:p>
          <a:p>
            <a:pPr algn="r">
              <a:lnSpc>
                <a:spcPct val="90000"/>
              </a:lnSpc>
              <a:spcBef>
                <a:spcPct val="50000"/>
              </a:spcBef>
            </a:pPr>
            <a:endParaRPr lang="en-US" sz="3400" dirty="0"/>
          </a:p>
          <a:p>
            <a:pPr algn="r">
              <a:lnSpc>
                <a:spcPct val="90000"/>
              </a:lnSpc>
              <a:spcBef>
                <a:spcPct val="50000"/>
              </a:spcBef>
            </a:pPr>
            <a:r>
              <a:rPr lang="en-US" sz="2400" dirty="0"/>
              <a:t>John F. Kennedy</a:t>
            </a:r>
            <a:endParaRPr lang="en-US" sz="3600" dirty="0"/>
          </a:p>
        </p:txBody>
      </p:sp>
      <p:sp>
        <p:nvSpPr>
          <p:cNvPr id="2" name="Slide Number Placeholder 1"/>
          <p:cNvSpPr>
            <a:spLocks noGrp="1"/>
          </p:cNvSpPr>
          <p:nvPr>
            <p:ph type="sldNum" sz="quarter" idx="12"/>
          </p:nvPr>
        </p:nvSpPr>
        <p:spPr/>
        <p:txBody>
          <a:bodyPr/>
          <a:lstStyle/>
          <a:p>
            <a:fld id="{02A9ED07-9571-E14F-B8DD-ED921D6D7475}" type="slidenum">
              <a:rPr lang="en-US" smtClean="0"/>
              <a:t>37</a:t>
            </a:fld>
            <a:endParaRPr lang="en-US"/>
          </a:p>
        </p:txBody>
      </p:sp>
    </p:spTree>
    <p:extLst>
      <p:ext uri="{BB962C8B-B14F-4D97-AF65-F5344CB8AC3E}">
        <p14:creationId xmlns:p14="http://schemas.microsoft.com/office/powerpoint/2010/main" val="11021385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3"/>
          <p:cNvSpPr>
            <a:spLocks noGrp="1" noChangeArrowheads="1"/>
          </p:cNvSpPr>
          <p:nvPr>
            <p:ph idx="1"/>
          </p:nvPr>
        </p:nvSpPr>
        <p:spPr>
          <a:xfrm>
            <a:off x="1174750" y="1973874"/>
            <a:ext cx="7969250" cy="3086100"/>
          </a:xfrm>
        </p:spPr>
        <p:txBody>
          <a:bodyPr/>
          <a:lstStyle/>
          <a:p>
            <a:pPr eaLnBrk="1" hangingPunct="1"/>
            <a:r>
              <a:rPr lang="en-US" sz="2800" dirty="0">
                <a:ea typeface="ＭＳ Ｐゴシック" pitchFamily="-106" charset="-128"/>
                <a:cs typeface="ＭＳ Ｐゴシック" pitchFamily="-106" charset="-128"/>
              </a:rPr>
              <a:t> </a:t>
            </a:r>
            <a:r>
              <a:rPr lang="en-US" sz="2800" dirty="0">
                <a:solidFill>
                  <a:schemeClr val="bg1">
                    <a:lumMod val="75000"/>
                  </a:schemeClr>
                </a:solidFill>
                <a:ea typeface="ＭＳ Ｐゴシック" pitchFamily="-106" charset="-128"/>
                <a:cs typeface="ＭＳ Ｐゴシック" pitchFamily="-106" charset="-128"/>
              </a:rPr>
              <a:t>Population</a:t>
            </a:r>
          </a:p>
          <a:p>
            <a:pPr eaLnBrk="1" hangingPunct="1"/>
            <a:r>
              <a:rPr lang="en-US" sz="2800" dirty="0">
                <a:ea typeface="ＭＳ Ｐゴシック" pitchFamily="-106" charset="-128"/>
                <a:cs typeface="ＭＳ Ｐゴシック" pitchFamily="-106" charset="-128"/>
              </a:rPr>
              <a:t> Energy</a:t>
            </a:r>
          </a:p>
          <a:p>
            <a:pPr eaLnBrk="1" hangingPunct="1"/>
            <a:r>
              <a:rPr lang="en-US" sz="2800" dirty="0">
                <a:ea typeface="ＭＳ Ｐゴシック" pitchFamily="-106" charset="-128"/>
                <a:cs typeface="ＭＳ Ｐゴシック" pitchFamily="-106" charset="-128"/>
              </a:rPr>
              <a:t> Global Change</a:t>
            </a:r>
          </a:p>
          <a:p>
            <a:pPr eaLnBrk="1" hangingPunct="1"/>
            <a:r>
              <a:rPr lang="en-US" sz="2800" dirty="0">
                <a:ea typeface="ＭＳ Ｐゴシック" pitchFamily="-106" charset="-128"/>
                <a:cs typeface="ＭＳ Ｐゴシック" pitchFamily="-106" charset="-128"/>
              </a:rPr>
              <a:t> Resource Depletion</a:t>
            </a:r>
          </a:p>
          <a:p>
            <a:pPr eaLnBrk="1" hangingPunct="1"/>
            <a:r>
              <a:rPr lang="en-US" sz="2800" dirty="0">
                <a:ea typeface="ＭＳ Ｐゴシック" pitchFamily="-106" charset="-128"/>
                <a:cs typeface="ＭＳ Ｐゴシック" pitchFamily="-106" charset="-128"/>
              </a:rPr>
              <a:t> Food Supply</a:t>
            </a:r>
          </a:p>
          <a:p>
            <a:pPr eaLnBrk="1" hangingPunct="1"/>
            <a:r>
              <a:rPr lang="en-US" sz="2800" dirty="0">
                <a:ea typeface="ＭＳ Ｐゴシック" pitchFamily="-106" charset="-128"/>
                <a:cs typeface="ＭＳ Ｐゴシック" pitchFamily="-106" charset="-128"/>
              </a:rPr>
              <a:t> Toxics in the Environment</a:t>
            </a:r>
          </a:p>
        </p:txBody>
      </p:sp>
      <p:sp>
        <p:nvSpPr>
          <p:cNvPr id="5" name="Title 1"/>
          <p:cNvSpPr>
            <a:spLocks noGrp="1"/>
          </p:cNvSpPr>
          <p:nvPr>
            <p:ph type="title"/>
          </p:nvPr>
        </p:nvSpPr>
        <p:spPr>
          <a:xfrm>
            <a:off x="0" y="103920"/>
            <a:ext cx="7886700" cy="1325563"/>
          </a:xfrm>
        </p:spPr>
        <p:txBody>
          <a:bodyPr/>
          <a:lstStyle/>
          <a:p>
            <a:pPr marL="352425"/>
            <a:r>
              <a:rPr lang="en-US" dirty="0"/>
              <a:t>Other Environmental Challenges</a:t>
            </a:r>
          </a:p>
        </p:txBody>
      </p:sp>
      <p:sp>
        <p:nvSpPr>
          <p:cNvPr id="2" name="Slide Number Placeholder 1"/>
          <p:cNvSpPr>
            <a:spLocks noGrp="1"/>
          </p:cNvSpPr>
          <p:nvPr>
            <p:ph type="sldNum" sz="quarter" idx="12"/>
          </p:nvPr>
        </p:nvSpPr>
        <p:spPr/>
        <p:txBody>
          <a:bodyPr/>
          <a:lstStyle/>
          <a:p>
            <a:fld id="{02A9ED07-9571-E14F-B8DD-ED921D6D7475}" type="slidenum">
              <a:rPr lang="en-US" smtClean="0"/>
              <a:t>38</a:t>
            </a:fld>
            <a:endParaRPr lang="en-US"/>
          </a:p>
        </p:txBody>
      </p:sp>
    </p:spTree>
    <p:extLst>
      <p:ext uri="{BB962C8B-B14F-4D97-AF65-F5344CB8AC3E}">
        <p14:creationId xmlns:p14="http://schemas.microsoft.com/office/powerpoint/2010/main" val="5394980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a:xfrm>
            <a:off x="0" y="136429"/>
            <a:ext cx="7886700" cy="1325563"/>
          </a:xfrm>
        </p:spPr>
        <p:txBody>
          <a:bodyPr>
            <a:normAutofit/>
          </a:bodyPr>
          <a:lstStyle/>
          <a:p>
            <a:pPr marL="352425" eaLnBrk="1" hangingPunct="1"/>
            <a:r>
              <a:rPr lang="en-US" dirty="0"/>
              <a:t>Energy</a:t>
            </a:r>
          </a:p>
        </p:txBody>
      </p:sp>
      <p:sp>
        <p:nvSpPr>
          <p:cNvPr id="165890" name="Rectangle 3"/>
          <p:cNvSpPr>
            <a:spLocks noGrp="1" noChangeArrowheads="1"/>
          </p:cNvSpPr>
          <p:nvPr>
            <p:ph idx="1"/>
          </p:nvPr>
        </p:nvSpPr>
        <p:spPr>
          <a:xfrm>
            <a:off x="375220" y="1295579"/>
            <a:ext cx="8575351" cy="5192015"/>
          </a:xfrm>
        </p:spPr>
        <p:txBody>
          <a:bodyPr>
            <a:normAutofit/>
          </a:bodyPr>
          <a:lstStyle/>
          <a:p>
            <a:pPr marL="0" indent="0" eaLnBrk="1" hangingPunct="1">
              <a:lnSpc>
                <a:spcPct val="100000"/>
              </a:lnSpc>
              <a:buNone/>
            </a:pPr>
            <a:r>
              <a:rPr lang="en-US" sz="2800" dirty="0">
                <a:ea typeface="ＭＳ Ｐゴシック" pitchFamily="-106" charset="-128"/>
                <a:cs typeface="ＭＳ Ｐゴシック" pitchFamily="-106" charset="-128"/>
              </a:rPr>
              <a:t>The vast majority of the energy generated in the world today is from non-renewable sources that damage the environment:</a:t>
            </a:r>
          </a:p>
          <a:p>
            <a:pPr lvl="1" eaLnBrk="1" hangingPunct="1"/>
            <a:r>
              <a:rPr lang="en-US" sz="2600" dirty="0"/>
              <a:t> Carbon dioxide and greenhouse gases</a:t>
            </a:r>
          </a:p>
          <a:p>
            <a:pPr lvl="1" eaLnBrk="1" hangingPunct="1"/>
            <a:r>
              <a:rPr lang="en-US" sz="2600" dirty="0"/>
              <a:t> Depletion of resources </a:t>
            </a:r>
          </a:p>
          <a:p>
            <a:pPr lvl="2"/>
            <a:r>
              <a:rPr lang="en-US" sz="2400" dirty="0"/>
              <a:t>Rare earth metals, fossil fuels</a:t>
            </a:r>
          </a:p>
          <a:p>
            <a:pPr lvl="1" eaLnBrk="1" hangingPunct="1"/>
            <a:r>
              <a:rPr lang="en-US" sz="2600" dirty="0"/>
              <a:t> Effects of mining, drilling </a:t>
            </a:r>
          </a:p>
          <a:p>
            <a:pPr lvl="2"/>
            <a:r>
              <a:rPr lang="en-US" sz="2400" dirty="0"/>
              <a:t>Contamination of streams,  lakes and ground water by fracking fluid or Sulphur ores</a:t>
            </a:r>
          </a:p>
          <a:p>
            <a:pPr lvl="1" eaLnBrk="1" hangingPunct="1"/>
            <a:r>
              <a:rPr lang="en-US" sz="2600" dirty="0"/>
              <a:t> Toxics</a:t>
            </a:r>
          </a:p>
          <a:p>
            <a:pPr lvl="2"/>
            <a:r>
              <a:rPr lang="en-US" sz="2400" dirty="0"/>
              <a:t>Separation agents like benzene, toluene and xylene (BTX) which are shown to be carcinogenic</a:t>
            </a:r>
            <a:r>
              <a:rPr lang="en-US" sz="2800" dirty="0"/>
              <a:t>.</a:t>
            </a:r>
          </a:p>
        </p:txBody>
      </p:sp>
      <p:sp>
        <p:nvSpPr>
          <p:cNvPr id="2" name="Slide Number Placeholder 1"/>
          <p:cNvSpPr>
            <a:spLocks noGrp="1"/>
          </p:cNvSpPr>
          <p:nvPr>
            <p:ph type="sldNum" sz="quarter" idx="12"/>
          </p:nvPr>
        </p:nvSpPr>
        <p:spPr/>
        <p:txBody>
          <a:bodyPr/>
          <a:lstStyle/>
          <a:p>
            <a:fld id="{02A9ED07-9571-E14F-B8DD-ED921D6D7475}" type="slidenum">
              <a:rPr lang="en-US" smtClean="0"/>
              <a:t>39</a:t>
            </a:fld>
            <a:endParaRPr lang="en-US"/>
          </a:p>
        </p:txBody>
      </p:sp>
    </p:spTree>
    <p:extLst>
      <p:ext uri="{BB962C8B-B14F-4D97-AF65-F5344CB8AC3E}">
        <p14:creationId xmlns:p14="http://schemas.microsoft.com/office/powerpoint/2010/main" val="7795843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320" y="255029"/>
            <a:ext cx="5927750" cy="745629"/>
          </a:xfrm>
        </p:spPr>
        <p:txBody>
          <a:bodyPr>
            <a:noAutofit/>
          </a:bodyPr>
          <a:lstStyle/>
          <a:p>
            <a:r>
              <a:rPr lang="en-US" sz="3600" b="1" dirty="0"/>
              <a:t>Areas of Research Interest</a:t>
            </a:r>
          </a:p>
        </p:txBody>
      </p:sp>
      <p:sp>
        <p:nvSpPr>
          <p:cNvPr id="47" name="object 14"/>
          <p:cNvSpPr/>
          <p:nvPr/>
        </p:nvSpPr>
        <p:spPr>
          <a:xfrm>
            <a:off x="1379753" y="2047057"/>
            <a:ext cx="869969" cy="843827"/>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8" name="object 15"/>
          <p:cNvSpPr/>
          <p:nvPr/>
        </p:nvSpPr>
        <p:spPr>
          <a:xfrm>
            <a:off x="1379753" y="2047056"/>
            <a:ext cx="870443" cy="844287"/>
          </a:xfrm>
          <a:custGeom>
            <a:avLst/>
            <a:gdLst/>
            <a:ahLst/>
            <a:cxnLst/>
            <a:rect l="l" t="t" r="r" b="b"/>
            <a:pathLst>
              <a:path w="891539" h="891540">
                <a:moveTo>
                  <a:pt x="445527" y="891054"/>
                </a:moveTo>
                <a:lnTo>
                  <a:pt x="517793" y="885223"/>
                </a:lnTo>
                <a:lnTo>
                  <a:pt x="586348" y="868341"/>
                </a:lnTo>
                <a:lnTo>
                  <a:pt x="650272" y="841325"/>
                </a:lnTo>
                <a:lnTo>
                  <a:pt x="708649" y="805093"/>
                </a:lnTo>
                <a:lnTo>
                  <a:pt x="760562" y="760562"/>
                </a:lnTo>
                <a:lnTo>
                  <a:pt x="805093" y="708649"/>
                </a:lnTo>
                <a:lnTo>
                  <a:pt x="841325" y="650272"/>
                </a:lnTo>
                <a:lnTo>
                  <a:pt x="868341" y="586348"/>
                </a:lnTo>
                <a:lnTo>
                  <a:pt x="885223" y="517793"/>
                </a:lnTo>
                <a:lnTo>
                  <a:pt x="891054" y="445527"/>
                </a:lnTo>
                <a:lnTo>
                  <a:pt x="889577" y="408987"/>
                </a:lnTo>
                <a:lnTo>
                  <a:pt x="878106" y="338461"/>
                </a:lnTo>
                <a:lnTo>
                  <a:pt x="856042" y="272107"/>
                </a:lnTo>
                <a:lnTo>
                  <a:pt x="824304" y="210842"/>
                </a:lnTo>
                <a:lnTo>
                  <a:pt x="783807" y="155582"/>
                </a:lnTo>
                <a:lnTo>
                  <a:pt x="735471" y="107246"/>
                </a:lnTo>
                <a:lnTo>
                  <a:pt x="680211" y="66750"/>
                </a:lnTo>
                <a:lnTo>
                  <a:pt x="618946" y="35011"/>
                </a:lnTo>
                <a:lnTo>
                  <a:pt x="552592" y="12948"/>
                </a:lnTo>
                <a:lnTo>
                  <a:pt x="482067" y="1476"/>
                </a:lnTo>
                <a:lnTo>
                  <a:pt x="445527" y="0"/>
                </a:lnTo>
                <a:lnTo>
                  <a:pt x="408987" y="1476"/>
                </a:lnTo>
                <a:lnTo>
                  <a:pt x="338461" y="12948"/>
                </a:lnTo>
                <a:lnTo>
                  <a:pt x="272107" y="35011"/>
                </a:lnTo>
                <a:lnTo>
                  <a:pt x="210842" y="66750"/>
                </a:lnTo>
                <a:lnTo>
                  <a:pt x="155582" y="107246"/>
                </a:lnTo>
                <a:lnTo>
                  <a:pt x="107246" y="155582"/>
                </a:lnTo>
                <a:lnTo>
                  <a:pt x="66750" y="210842"/>
                </a:lnTo>
                <a:lnTo>
                  <a:pt x="35011" y="272107"/>
                </a:lnTo>
                <a:lnTo>
                  <a:pt x="12948" y="338461"/>
                </a:lnTo>
                <a:lnTo>
                  <a:pt x="1476" y="408987"/>
                </a:lnTo>
                <a:lnTo>
                  <a:pt x="0" y="445527"/>
                </a:lnTo>
                <a:lnTo>
                  <a:pt x="1476" y="482067"/>
                </a:lnTo>
                <a:lnTo>
                  <a:pt x="12948" y="552592"/>
                </a:lnTo>
                <a:lnTo>
                  <a:pt x="35011" y="618946"/>
                </a:lnTo>
                <a:lnTo>
                  <a:pt x="66750" y="680211"/>
                </a:lnTo>
                <a:lnTo>
                  <a:pt x="107246" y="735471"/>
                </a:lnTo>
                <a:lnTo>
                  <a:pt x="155582" y="783807"/>
                </a:lnTo>
                <a:lnTo>
                  <a:pt x="210842" y="824304"/>
                </a:lnTo>
                <a:lnTo>
                  <a:pt x="272107" y="856042"/>
                </a:lnTo>
                <a:lnTo>
                  <a:pt x="338461" y="878106"/>
                </a:lnTo>
                <a:lnTo>
                  <a:pt x="408987" y="889577"/>
                </a:lnTo>
                <a:lnTo>
                  <a:pt x="445527" y="891054"/>
                </a:lnTo>
                <a:close/>
              </a:path>
            </a:pathLst>
          </a:custGeom>
          <a:ln w="3343">
            <a:solidFill>
              <a:srgbClr val="231F20"/>
            </a:solidFill>
          </a:ln>
        </p:spPr>
        <p:txBody>
          <a:bodyPr wrap="square" lIns="0" tIns="0" rIns="0" bIns="0" rtlCol="0"/>
          <a:lstStyle/>
          <a:p>
            <a:endParaRPr sz="1013"/>
          </a:p>
        </p:txBody>
      </p:sp>
      <p:sp>
        <p:nvSpPr>
          <p:cNvPr id="49" name="object 16"/>
          <p:cNvSpPr/>
          <p:nvPr/>
        </p:nvSpPr>
        <p:spPr>
          <a:xfrm>
            <a:off x="1379753" y="3123740"/>
            <a:ext cx="869969" cy="84382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50" name="object 17"/>
          <p:cNvSpPr/>
          <p:nvPr/>
        </p:nvSpPr>
        <p:spPr>
          <a:xfrm>
            <a:off x="1379753" y="3134802"/>
            <a:ext cx="870443" cy="844287"/>
          </a:xfrm>
          <a:custGeom>
            <a:avLst/>
            <a:gdLst/>
            <a:ahLst/>
            <a:cxnLst/>
            <a:rect l="l" t="t" r="r" b="b"/>
            <a:pathLst>
              <a:path w="891539" h="891540">
                <a:moveTo>
                  <a:pt x="445527" y="891054"/>
                </a:moveTo>
                <a:lnTo>
                  <a:pt x="517793" y="885223"/>
                </a:lnTo>
                <a:lnTo>
                  <a:pt x="586348" y="868341"/>
                </a:lnTo>
                <a:lnTo>
                  <a:pt x="650272" y="841325"/>
                </a:lnTo>
                <a:lnTo>
                  <a:pt x="708649" y="805093"/>
                </a:lnTo>
                <a:lnTo>
                  <a:pt x="760562" y="760562"/>
                </a:lnTo>
                <a:lnTo>
                  <a:pt x="805093" y="708649"/>
                </a:lnTo>
                <a:lnTo>
                  <a:pt x="841325" y="650272"/>
                </a:lnTo>
                <a:lnTo>
                  <a:pt x="868341" y="586348"/>
                </a:lnTo>
                <a:lnTo>
                  <a:pt x="885223" y="517793"/>
                </a:lnTo>
                <a:lnTo>
                  <a:pt x="891054" y="445527"/>
                </a:lnTo>
                <a:lnTo>
                  <a:pt x="889577" y="408987"/>
                </a:lnTo>
                <a:lnTo>
                  <a:pt x="878106" y="338461"/>
                </a:lnTo>
                <a:lnTo>
                  <a:pt x="856042" y="272107"/>
                </a:lnTo>
                <a:lnTo>
                  <a:pt x="824304" y="210842"/>
                </a:lnTo>
                <a:lnTo>
                  <a:pt x="783807" y="155582"/>
                </a:lnTo>
                <a:lnTo>
                  <a:pt x="735471" y="107246"/>
                </a:lnTo>
                <a:lnTo>
                  <a:pt x="680211" y="66750"/>
                </a:lnTo>
                <a:lnTo>
                  <a:pt x="618946" y="35011"/>
                </a:lnTo>
                <a:lnTo>
                  <a:pt x="552592" y="12948"/>
                </a:lnTo>
                <a:lnTo>
                  <a:pt x="482067" y="1476"/>
                </a:lnTo>
                <a:lnTo>
                  <a:pt x="445527" y="0"/>
                </a:lnTo>
                <a:lnTo>
                  <a:pt x="408987" y="1476"/>
                </a:lnTo>
                <a:lnTo>
                  <a:pt x="338461" y="12948"/>
                </a:lnTo>
                <a:lnTo>
                  <a:pt x="272107" y="35011"/>
                </a:lnTo>
                <a:lnTo>
                  <a:pt x="210842" y="66750"/>
                </a:lnTo>
                <a:lnTo>
                  <a:pt x="155582" y="107246"/>
                </a:lnTo>
                <a:lnTo>
                  <a:pt x="107246" y="155582"/>
                </a:lnTo>
                <a:lnTo>
                  <a:pt x="66750" y="210842"/>
                </a:lnTo>
                <a:lnTo>
                  <a:pt x="35011" y="272107"/>
                </a:lnTo>
                <a:lnTo>
                  <a:pt x="12948" y="338461"/>
                </a:lnTo>
                <a:lnTo>
                  <a:pt x="1476" y="408987"/>
                </a:lnTo>
                <a:lnTo>
                  <a:pt x="0" y="445527"/>
                </a:lnTo>
                <a:lnTo>
                  <a:pt x="1476" y="482067"/>
                </a:lnTo>
                <a:lnTo>
                  <a:pt x="12948" y="552592"/>
                </a:lnTo>
                <a:lnTo>
                  <a:pt x="35011" y="618946"/>
                </a:lnTo>
                <a:lnTo>
                  <a:pt x="66750" y="680211"/>
                </a:lnTo>
                <a:lnTo>
                  <a:pt x="107246" y="735471"/>
                </a:lnTo>
                <a:lnTo>
                  <a:pt x="155582" y="783807"/>
                </a:lnTo>
                <a:lnTo>
                  <a:pt x="210842" y="824304"/>
                </a:lnTo>
                <a:lnTo>
                  <a:pt x="272107" y="856042"/>
                </a:lnTo>
                <a:lnTo>
                  <a:pt x="338461" y="878106"/>
                </a:lnTo>
                <a:lnTo>
                  <a:pt x="408987" y="889577"/>
                </a:lnTo>
                <a:lnTo>
                  <a:pt x="445527" y="891054"/>
                </a:lnTo>
                <a:close/>
              </a:path>
            </a:pathLst>
          </a:custGeom>
          <a:ln w="3343">
            <a:solidFill>
              <a:srgbClr val="231F20"/>
            </a:solidFill>
          </a:ln>
        </p:spPr>
        <p:txBody>
          <a:bodyPr wrap="square" lIns="0" tIns="0" rIns="0" bIns="0" rtlCol="0"/>
          <a:lstStyle/>
          <a:p>
            <a:endParaRPr sz="1013"/>
          </a:p>
        </p:txBody>
      </p:sp>
      <p:sp>
        <p:nvSpPr>
          <p:cNvPr id="51" name="object 18"/>
          <p:cNvSpPr/>
          <p:nvPr/>
        </p:nvSpPr>
        <p:spPr>
          <a:xfrm>
            <a:off x="1379753" y="4222554"/>
            <a:ext cx="869969" cy="84382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52" name="object 19"/>
          <p:cNvSpPr/>
          <p:nvPr/>
        </p:nvSpPr>
        <p:spPr>
          <a:xfrm>
            <a:off x="1379753" y="4222553"/>
            <a:ext cx="870443" cy="844287"/>
          </a:xfrm>
          <a:custGeom>
            <a:avLst/>
            <a:gdLst/>
            <a:ahLst/>
            <a:cxnLst/>
            <a:rect l="l" t="t" r="r" b="b"/>
            <a:pathLst>
              <a:path w="891539" h="891540">
                <a:moveTo>
                  <a:pt x="445527" y="891054"/>
                </a:moveTo>
                <a:lnTo>
                  <a:pt x="517793" y="885223"/>
                </a:lnTo>
                <a:lnTo>
                  <a:pt x="586348" y="868341"/>
                </a:lnTo>
                <a:lnTo>
                  <a:pt x="650272" y="841325"/>
                </a:lnTo>
                <a:lnTo>
                  <a:pt x="708649" y="805093"/>
                </a:lnTo>
                <a:lnTo>
                  <a:pt x="760562" y="760562"/>
                </a:lnTo>
                <a:lnTo>
                  <a:pt x="805093" y="708649"/>
                </a:lnTo>
                <a:lnTo>
                  <a:pt x="841325" y="650272"/>
                </a:lnTo>
                <a:lnTo>
                  <a:pt x="868341" y="586348"/>
                </a:lnTo>
                <a:lnTo>
                  <a:pt x="885223" y="517793"/>
                </a:lnTo>
                <a:lnTo>
                  <a:pt x="891054" y="445527"/>
                </a:lnTo>
                <a:lnTo>
                  <a:pt x="889577" y="408987"/>
                </a:lnTo>
                <a:lnTo>
                  <a:pt x="878106" y="338461"/>
                </a:lnTo>
                <a:lnTo>
                  <a:pt x="856042" y="272107"/>
                </a:lnTo>
                <a:lnTo>
                  <a:pt x="824304" y="210842"/>
                </a:lnTo>
                <a:lnTo>
                  <a:pt x="783807" y="155582"/>
                </a:lnTo>
                <a:lnTo>
                  <a:pt x="735471" y="107246"/>
                </a:lnTo>
                <a:lnTo>
                  <a:pt x="680211" y="66750"/>
                </a:lnTo>
                <a:lnTo>
                  <a:pt x="618946" y="35011"/>
                </a:lnTo>
                <a:lnTo>
                  <a:pt x="552592" y="12948"/>
                </a:lnTo>
                <a:lnTo>
                  <a:pt x="482067" y="1476"/>
                </a:lnTo>
                <a:lnTo>
                  <a:pt x="445527" y="0"/>
                </a:lnTo>
                <a:lnTo>
                  <a:pt x="408987" y="1476"/>
                </a:lnTo>
                <a:lnTo>
                  <a:pt x="338461" y="12948"/>
                </a:lnTo>
                <a:lnTo>
                  <a:pt x="272107" y="35011"/>
                </a:lnTo>
                <a:lnTo>
                  <a:pt x="210842" y="66750"/>
                </a:lnTo>
                <a:lnTo>
                  <a:pt x="155582" y="107246"/>
                </a:lnTo>
                <a:lnTo>
                  <a:pt x="107246" y="155582"/>
                </a:lnTo>
                <a:lnTo>
                  <a:pt x="66750" y="210842"/>
                </a:lnTo>
                <a:lnTo>
                  <a:pt x="35011" y="272107"/>
                </a:lnTo>
                <a:lnTo>
                  <a:pt x="12948" y="338461"/>
                </a:lnTo>
                <a:lnTo>
                  <a:pt x="1476" y="408987"/>
                </a:lnTo>
                <a:lnTo>
                  <a:pt x="0" y="445527"/>
                </a:lnTo>
                <a:lnTo>
                  <a:pt x="1476" y="482067"/>
                </a:lnTo>
                <a:lnTo>
                  <a:pt x="12948" y="552592"/>
                </a:lnTo>
                <a:lnTo>
                  <a:pt x="35011" y="618946"/>
                </a:lnTo>
                <a:lnTo>
                  <a:pt x="66750" y="680211"/>
                </a:lnTo>
                <a:lnTo>
                  <a:pt x="107246" y="735471"/>
                </a:lnTo>
                <a:lnTo>
                  <a:pt x="155582" y="783807"/>
                </a:lnTo>
                <a:lnTo>
                  <a:pt x="210842" y="824304"/>
                </a:lnTo>
                <a:lnTo>
                  <a:pt x="272107" y="856042"/>
                </a:lnTo>
                <a:lnTo>
                  <a:pt x="338461" y="878106"/>
                </a:lnTo>
                <a:lnTo>
                  <a:pt x="408987" y="889577"/>
                </a:lnTo>
                <a:lnTo>
                  <a:pt x="445527" y="891054"/>
                </a:lnTo>
                <a:close/>
              </a:path>
            </a:pathLst>
          </a:custGeom>
          <a:ln w="3343">
            <a:solidFill>
              <a:srgbClr val="231F20"/>
            </a:solidFill>
          </a:ln>
        </p:spPr>
        <p:txBody>
          <a:bodyPr wrap="square" lIns="0" tIns="0" rIns="0" bIns="0" rtlCol="0"/>
          <a:lstStyle/>
          <a:p>
            <a:endParaRPr sz="1013"/>
          </a:p>
        </p:txBody>
      </p:sp>
      <p:sp>
        <p:nvSpPr>
          <p:cNvPr id="59" name="object 26"/>
          <p:cNvSpPr txBox="1"/>
          <p:nvPr/>
        </p:nvSpPr>
        <p:spPr>
          <a:xfrm>
            <a:off x="2413362" y="2209340"/>
            <a:ext cx="1555803" cy="530915"/>
          </a:xfrm>
          <a:prstGeom prst="rect">
            <a:avLst/>
          </a:prstGeom>
        </p:spPr>
        <p:txBody>
          <a:bodyPr vert="horz" wrap="square" lIns="0" tIns="0" rIns="0" bIns="0" rtlCol="0">
            <a:spAutoFit/>
          </a:bodyPr>
          <a:lstStyle/>
          <a:p>
            <a:pPr marL="7144"/>
            <a:r>
              <a:rPr sz="1725" b="1" dirty="0">
                <a:solidFill>
                  <a:srgbClr val="231F20"/>
                </a:solidFill>
                <a:latin typeface="Avenir Next Condensed "/>
                <a:cs typeface="Avenir Next Condensed "/>
              </a:rPr>
              <a:t>INTERGR</a:t>
            </a:r>
            <a:r>
              <a:rPr sz="1725" b="1" spc="-23" dirty="0">
                <a:solidFill>
                  <a:srgbClr val="231F20"/>
                </a:solidFill>
                <a:latin typeface="Avenir Next Condensed "/>
                <a:cs typeface="Avenir Next Condensed "/>
              </a:rPr>
              <a:t>A</a:t>
            </a:r>
            <a:r>
              <a:rPr sz="1725" b="1" dirty="0">
                <a:solidFill>
                  <a:srgbClr val="231F20"/>
                </a:solidFill>
                <a:latin typeface="Avenir Next Condensed "/>
                <a:cs typeface="Avenir Next Condensed "/>
              </a:rPr>
              <a:t>TED</a:t>
            </a:r>
            <a:endParaRPr lang="en-US" sz="1725" b="1" dirty="0">
              <a:solidFill>
                <a:srgbClr val="231F20"/>
              </a:solidFill>
              <a:latin typeface="Avenir Next Condensed "/>
              <a:cs typeface="Avenir Next Condensed "/>
            </a:endParaRPr>
          </a:p>
          <a:p>
            <a:pPr marL="7144"/>
            <a:r>
              <a:rPr sz="1725" b="1" dirty="0">
                <a:solidFill>
                  <a:srgbClr val="231F20"/>
                </a:solidFill>
                <a:latin typeface="Avenir Next Condensed "/>
                <a:cs typeface="Avenir Next Condensed "/>
              </a:rPr>
              <a:t>BIOREFINERY</a:t>
            </a:r>
            <a:endParaRPr sz="1725" dirty="0">
              <a:latin typeface="Avenir Next Condensed "/>
              <a:cs typeface="Avenir Next Condensed "/>
            </a:endParaRPr>
          </a:p>
        </p:txBody>
      </p:sp>
      <p:grpSp>
        <p:nvGrpSpPr>
          <p:cNvPr id="4" name="Group 3"/>
          <p:cNvGrpSpPr/>
          <p:nvPr/>
        </p:nvGrpSpPr>
        <p:grpSpPr>
          <a:xfrm>
            <a:off x="5216310" y="2047057"/>
            <a:ext cx="3750915" cy="3023239"/>
            <a:chOff x="4724400" y="2374481"/>
            <a:chExt cx="3768862" cy="3030989"/>
          </a:xfrm>
        </p:grpSpPr>
        <p:sp>
          <p:nvSpPr>
            <p:cNvPr id="53" name="object 20"/>
            <p:cNvSpPr/>
            <p:nvPr/>
          </p:nvSpPr>
          <p:spPr>
            <a:xfrm>
              <a:off x="4724400" y="2374481"/>
              <a:ext cx="862891" cy="846959"/>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54" name="object 21"/>
            <p:cNvSpPr/>
            <p:nvPr/>
          </p:nvSpPr>
          <p:spPr>
            <a:xfrm>
              <a:off x="4724400" y="2374483"/>
              <a:ext cx="863361" cy="847420"/>
            </a:xfrm>
            <a:custGeom>
              <a:avLst/>
              <a:gdLst/>
              <a:ahLst/>
              <a:cxnLst/>
              <a:rect l="l" t="t" r="r" b="b"/>
              <a:pathLst>
                <a:path w="891539" h="891540">
                  <a:moveTo>
                    <a:pt x="445527" y="891054"/>
                  </a:moveTo>
                  <a:lnTo>
                    <a:pt x="517793" y="885223"/>
                  </a:lnTo>
                  <a:lnTo>
                    <a:pt x="586348" y="868341"/>
                  </a:lnTo>
                  <a:lnTo>
                    <a:pt x="650272" y="841325"/>
                  </a:lnTo>
                  <a:lnTo>
                    <a:pt x="708649" y="805093"/>
                  </a:lnTo>
                  <a:lnTo>
                    <a:pt x="760562" y="760562"/>
                  </a:lnTo>
                  <a:lnTo>
                    <a:pt x="805093" y="708649"/>
                  </a:lnTo>
                  <a:lnTo>
                    <a:pt x="841325" y="650272"/>
                  </a:lnTo>
                  <a:lnTo>
                    <a:pt x="868341" y="586348"/>
                  </a:lnTo>
                  <a:lnTo>
                    <a:pt x="885223" y="517793"/>
                  </a:lnTo>
                  <a:lnTo>
                    <a:pt x="891054" y="445527"/>
                  </a:lnTo>
                  <a:lnTo>
                    <a:pt x="889577" y="408987"/>
                  </a:lnTo>
                  <a:lnTo>
                    <a:pt x="878106" y="338461"/>
                  </a:lnTo>
                  <a:lnTo>
                    <a:pt x="856042" y="272107"/>
                  </a:lnTo>
                  <a:lnTo>
                    <a:pt x="824304" y="210842"/>
                  </a:lnTo>
                  <a:lnTo>
                    <a:pt x="783807" y="155582"/>
                  </a:lnTo>
                  <a:lnTo>
                    <a:pt x="735471" y="107246"/>
                  </a:lnTo>
                  <a:lnTo>
                    <a:pt x="680211" y="66750"/>
                  </a:lnTo>
                  <a:lnTo>
                    <a:pt x="618946" y="35011"/>
                  </a:lnTo>
                  <a:lnTo>
                    <a:pt x="552592" y="12948"/>
                  </a:lnTo>
                  <a:lnTo>
                    <a:pt x="482067" y="1476"/>
                  </a:lnTo>
                  <a:lnTo>
                    <a:pt x="445527" y="0"/>
                  </a:lnTo>
                  <a:lnTo>
                    <a:pt x="408987" y="1476"/>
                  </a:lnTo>
                  <a:lnTo>
                    <a:pt x="338461" y="12948"/>
                  </a:lnTo>
                  <a:lnTo>
                    <a:pt x="272107" y="35011"/>
                  </a:lnTo>
                  <a:lnTo>
                    <a:pt x="210842" y="66750"/>
                  </a:lnTo>
                  <a:lnTo>
                    <a:pt x="155582" y="107246"/>
                  </a:lnTo>
                  <a:lnTo>
                    <a:pt x="107246" y="155582"/>
                  </a:lnTo>
                  <a:lnTo>
                    <a:pt x="66750" y="210842"/>
                  </a:lnTo>
                  <a:lnTo>
                    <a:pt x="35011" y="272107"/>
                  </a:lnTo>
                  <a:lnTo>
                    <a:pt x="12948" y="338461"/>
                  </a:lnTo>
                  <a:lnTo>
                    <a:pt x="1476" y="408987"/>
                  </a:lnTo>
                  <a:lnTo>
                    <a:pt x="0" y="445527"/>
                  </a:lnTo>
                  <a:lnTo>
                    <a:pt x="1476" y="482067"/>
                  </a:lnTo>
                  <a:lnTo>
                    <a:pt x="12948" y="552592"/>
                  </a:lnTo>
                  <a:lnTo>
                    <a:pt x="35011" y="618946"/>
                  </a:lnTo>
                  <a:lnTo>
                    <a:pt x="66750" y="680211"/>
                  </a:lnTo>
                  <a:lnTo>
                    <a:pt x="107246" y="735471"/>
                  </a:lnTo>
                  <a:lnTo>
                    <a:pt x="155582" y="783807"/>
                  </a:lnTo>
                  <a:lnTo>
                    <a:pt x="210842" y="824304"/>
                  </a:lnTo>
                  <a:lnTo>
                    <a:pt x="272107" y="856042"/>
                  </a:lnTo>
                  <a:lnTo>
                    <a:pt x="338461" y="878106"/>
                  </a:lnTo>
                  <a:lnTo>
                    <a:pt x="408987" y="889577"/>
                  </a:lnTo>
                  <a:lnTo>
                    <a:pt x="445527" y="891054"/>
                  </a:lnTo>
                  <a:close/>
                </a:path>
              </a:pathLst>
            </a:custGeom>
            <a:ln w="3343">
              <a:solidFill>
                <a:srgbClr val="231F20"/>
              </a:solidFill>
            </a:ln>
          </p:spPr>
          <p:txBody>
            <a:bodyPr wrap="square" lIns="0" tIns="0" rIns="0" bIns="0" rtlCol="0"/>
            <a:lstStyle/>
            <a:p>
              <a:endParaRPr sz="1013"/>
            </a:p>
          </p:txBody>
        </p:sp>
        <p:sp>
          <p:nvSpPr>
            <p:cNvPr id="55" name="object 22"/>
            <p:cNvSpPr/>
            <p:nvPr/>
          </p:nvSpPr>
          <p:spPr>
            <a:xfrm>
              <a:off x="4724400" y="3466266"/>
              <a:ext cx="862891" cy="846958"/>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56" name="object 23"/>
            <p:cNvSpPr/>
            <p:nvPr/>
          </p:nvSpPr>
          <p:spPr>
            <a:xfrm>
              <a:off x="4724400" y="3466267"/>
              <a:ext cx="863361" cy="847420"/>
            </a:xfrm>
            <a:custGeom>
              <a:avLst/>
              <a:gdLst/>
              <a:ahLst/>
              <a:cxnLst/>
              <a:rect l="l" t="t" r="r" b="b"/>
              <a:pathLst>
                <a:path w="891539" h="891540">
                  <a:moveTo>
                    <a:pt x="445527" y="891054"/>
                  </a:moveTo>
                  <a:lnTo>
                    <a:pt x="517793" y="885223"/>
                  </a:lnTo>
                  <a:lnTo>
                    <a:pt x="586348" y="868341"/>
                  </a:lnTo>
                  <a:lnTo>
                    <a:pt x="650272" y="841325"/>
                  </a:lnTo>
                  <a:lnTo>
                    <a:pt x="708649" y="805093"/>
                  </a:lnTo>
                  <a:lnTo>
                    <a:pt x="760562" y="760562"/>
                  </a:lnTo>
                  <a:lnTo>
                    <a:pt x="805093" y="708649"/>
                  </a:lnTo>
                  <a:lnTo>
                    <a:pt x="841325" y="650272"/>
                  </a:lnTo>
                  <a:lnTo>
                    <a:pt x="868341" y="586348"/>
                  </a:lnTo>
                  <a:lnTo>
                    <a:pt x="885223" y="517793"/>
                  </a:lnTo>
                  <a:lnTo>
                    <a:pt x="891054" y="445527"/>
                  </a:lnTo>
                  <a:lnTo>
                    <a:pt x="889577" y="408987"/>
                  </a:lnTo>
                  <a:lnTo>
                    <a:pt x="878106" y="338461"/>
                  </a:lnTo>
                  <a:lnTo>
                    <a:pt x="856042" y="272107"/>
                  </a:lnTo>
                  <a:lnTo>
                    <a:pt x="824304" y="210842"/>
                  </a:lnTo>
                  <a:lnTo>
                    <a:pt x="783807" y="155582"/>
                  </a:lnTo>
                  <a:lnTo>
                    <a:pt x="735471" y="107246"/>
                  </a:lnTo>
                  <a:lnTo>
                    <a:pt x="680211" y="66750"/>
                  </a:lnTo>
                  <a:lnTo>
                    <a:pt x="618946" y="35011"/>
                  </a:lnTo>
                  <a:lnTo>
                    <a:pt x="552592" y="12948"/>
                  </a:lnTo>
                  <a:lnTo>
                    <a:pt x="482067" y="1476"/>
                  </a:lnTo>
                  <a:lnTo>
                    <a:pt x="445527" y="0"/>
                  </a:lnTo>
                  <a:lnTo>
                    <a:pt x="408987" y="1476"/>
                  </a:lnTo>
                  <a:lnTo>
                    <a:pt x="338461" y="12948"/>
                  </a:lnTo>
                  <a:lnTo>
                    <a:pt x="272107" y="35011"/>
                  </a:lnTo>
                  <a:lnTo>
                    <a:pt x="210842" y="66750"/>
                  </a:lnTo>
                  <a:lnTo>
                    <a:pt x="155582" y="107246"/>
                  </a:lnTo>
                  <a:lnTo>
                    <a:pt x="107246" y="155582"/>
                  </a:lnTo>
                  <a:lnTo>
                    <a:pt x="66750" y="210842"/>
                  </a:lnTo>
                  <a:lnTo>
                    <a:pt x="35011" y="272107"/>
                  </a:lnTo>
                  <a:lnTo>
                    <a:pt x="12948" y="338461"/>
                  </a:lnTo>
                  <a:lnTo>
                    <a:pt x="1476" y="408987"/>
                  </a:lnTo>
                  <a:lnTo>
                    <a:pt x="0" y="445527"/>
                  </a:lnTo>
                  <a:lnTo>
                    <a:pt x="1476" y="482067"/>
                  </a:lnTo>
                  <a:lnTo>
                    <a:pt x="12948" y="552592"/>
                  </a:lnTo>
                  <a:lnTo>
                    <a:pt x="35011" y="618946"/>
                  </a:lnTo>
                  <a:lnTo>
                    <a:pt x="66750" y="680211"/>
                  </a:lnTo>
                  <a:lnTo>
                    <a:pt x="107246" y="735471"/>
                  </a:lnTo>
                  <a:lnTo>
                    <a:pt x="155582" y="783807"/>
                  </a:lnTo>
                  <a:lnTo>
                    <a:pt x="210842" y="824304"/>
                  </a:lnTo>
                  <a:lnTo>
                    <a:pt x="272107" y="856042"/>
                  </a:lnTo>
                  <a:lnTo>
                    <a:pt x="338461" y="878106"/>
                  </a:lnTo>
                  <a:lnTo>
                    <a:pt x="408987" y="889577"/>
                  </a:lnTo>
                  <a:lnTo>
                    <a:pt x="445527" y="891054"/>
                  </a:lnTo>
                  <a:close/>
                </a:path>
              </a:pathLst>
            </a:custGeom>
            <a:ln w="3343">
              <a:solidFill>
                <a:srgbClr val="231F20"/>
              </a:solidFill>
            </a:ln>
          </p:spPr>
          <p:txBody>
            <a:bodyPr wrap="square" lIns="0" tIns="0" rIns="0" bIns="0" rtlCol="0"/>
            <a:lstStyle/>
            <a:p>
              <a:endParaRPr sz="1013"/>
            </a:p>
          </p:txBody>
        </p:sp>
        <p:sp>
          <p:nvSpPr>
            <p:cNvPr id="57" name="object 24"/>
            <p:cNvSpPr/>
            <p:nvPr/>
          </p:nvSpPr>
          <p:spPr>
            <a:xfrm>
              <a:off x="4724400" y="4558051"/>
              <a:ext cx="862891" cy="846958"/>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58" name="object 25"/>
            <p:cNvSpPr/>
            <p:nvPr/>
          </p:nvSpPr>
          <p:spPr>
            <a:xfrm>
              <a:off x="4724400" y="4558050"/>
              <a:ext cx="863361" cy="847420"/>
            </a:xfrm>
            <a:custGeom>
              <a:avLst/>
              <a:gdLst/>
              <a:ahLst/>
              <a:cxnLst/>
              <a:rect l="l" t="t" r="r" b="b"/>
              <a:pathLst>
                <a:path w="891539" h="891540">
                  <a:moveTo>
                    <a:pt x="445527" y="891054"/>
                  </a:moveTo>
                  <a:lnTo>
                    <a:pt x="517793" y="885223"/>
                  </a:lnTo>
                  <a:lnTo>
                    <a:pt x="586348" y="868341"/>
                  </a:lnTo>
                  <a:lnTo>
                    <a:pt x="650272" y="841325"/>
                  </a:lnTo>
                  <a:lnTo>
                    <a:pt x="708649" y="805093"/>
                  </a:lnTo>
                  <a:lnTo>
                    <a:pt x="760562" y="760562"/>
                  </a:lnTo>
                  <a:lnTo>
                    <a:pt x="805093" y="708649"/>
                  </a:lnTo>
                  <a:lnTo>
                    <a:pt x="841325" y="650272"/>
                  </a:lnTo>
                  <a:lnTo>
                    <a:pt x="868341" y="586348"/>
                  </a:lnTo>
                  <a:lnTo>
                    <a:pt x="885223" y="517793"/>
                  </a:lnTo>
                  <a:lnTo>
                    <a:pt x="891054" y="445527"/>
                  </a:lnTo>
                  <a:lnTo>
                    <a:pt x="889577" y="408987"/>
                  </a:lnTo>
                  <a:lnTo>
                    <a:pt x="878106" y="338461"/>
                  </a:lnTo>
                  <a:lnTo>
                    <a:pt x="856042" y="272107"/>
                  </a:lnTo>
                  <a:lnTo>
                    <a:pt x="824304" y="210842"/>
                  </a:lnTo>
                  <a:lnTo>
                    <a:pt x="783807" y="155582"/>
                  </a:lnTo>
                  <a:lnTo>
                    <a:pt x="735471" y="107246"/>
                  </a:lnTo>
                  <a:lnTo>
                    <a:pt x="680211" y="66750"/>
                  </a:lnTo>
                  <a:lnTo>
                    <a:pt x="618946" y="35011"/>
                  </a:lnTo>
                  <a:lnTo>
                    <a:pt x="552592" y="12948"/>
                  </a:lnTo>
                  <a:lnTo>
                    <a:pt x="482067" y="1476"/>
                  </a:lnTo>
                  <a:lnTo>
                    <a:pt x="445527" y="0"/>
                  </a:lnTo>
                  <a:lnTo>
                    <a:pt x="408987" y="1476"/>
                  </a:lnTo>
                  <a:lnTo>
                    <a:pt x="338461" y="12948"/>
                  </a:lnTo>
                  <a:lnTo>
                    <a:pt x="272107" y="35011"/>
                  </a:lnTo>
                  <a:lnTo>
                    <a:pt x="210842" y="66750"/>
                  </a:lnTo>
                  <a:lnTo>
                    <a:pt x="155582" y="107246"/>
                  </a:lnTo>
                  <a:lnTo>
                    <a:pt x="107246" y="155582"/>
                  </a:lnTo>
                  <a:lnTo>
                    <a:pt x="66750" y="210842"/>
                  </a:lnTo>
                  <a:lnTo>
                    <a:pt x="35011" y="272107"/>
                  </a:lnTo>
                  <a:lnTo>
                    <a:pt x="12948" y="338461"/>
                  </a:lnTo>
                  <a:lnTo>
                    <a:pt x="1476" y="408987"/>
                  </a:lnTo>
                  <a:lnTo>
                    <a:pt x="0" y="445527"/>
                  </a:lnTo>
                  <a:lnTo>
                    <a:pt x="1476" y="482067"/>
                  </a:lnTo>
                  <a:lnTo>
                    <a:pt x="12948" y="552592"/>
                  </a:lnTo>
                  <a:lnTo>
                    <a:pt x="35011" y="618946"/>
                  </a:lnTo>
                  <a:lnTo>
                    <a:pt x="66750" y="680211"/>
                  </a:lnTo>
                  <a:lnTo>
                    <a:pt x="107246" y="735471"/>
                  </a:lnTo>
                  <a:lnTo>
                    <a:pt x="155582" y="783807"/>
                  </a:lnTo>
                  <a:lnTo>
                    <a:pt x="210842" y="824304"/>
                  </a:lnTo>
                  <a:lnTo>
                    <a:pt x="272107" y="856042"/>
                  </a:lnTo>
                  <a:lnTo>
                    <a:pt x="338461" y="878106"/>
                  </a:lnTo>
                  <a:lnTo>
                    <a:pt x="408987" y="889577"/>
                  </a:lnTo>
                  <a:lnTo>
                    <a:pt x="445527" y="891054"/>
                  </a:lnTo>
                  <a:close/>
                </a:path>
              </a:pathLst>
            </a:custGeom>
            <a:ln w="3343">
              <a:solidFill>
                <a:srgbClr val="231F20"/>
              </a:solidFill>
            </a:ln>
          </p:spPr>
          <p:txBody>
            <a:bodyPr wrap="square" lIns="0" tIns="0" rIns="0" bIns="0" rtlCol="0"/>
            <a:lstStyle/>
            <a:p>
              <a:endParaRPr sz="1013"/>
            </a:p>
          </p:txBody>
        </p:sp>
        <p:sp>
          <p:nvSpPr>
            <p:cNvPr id="60" name="object 27"/>
            <p:cNvSpPr txBox="1"/>
            <p:nvPr/>
          </p:nvSpPr>
          <p:spPr>
            <a:xfrm>
              <a:off x="5748216" y="2520110"/>
              <a:ext cx="2745046" cy="532276"/>
            </a:xfrm>
            <a:prstGeom prst="rect">
              <a:avLst/>
            </a:prstGeom>
          </p:spPr>
          <p:txBody>
            <a:bodyPr vert="horz" wrap="square" lIns="0" tIns="0" rIns="0" bIns="0" rtlCol="0">
              <a:spAutoFit/>
            </a:bodyPr>
            <a:lstStyle/>
            <a:p>
              <a:pPr marL="7144"/>
              <a:r>
                <a:rPr sz="1725" b="1" dirty="0">
                  <a:solidFill>
                    <a:srgbClr val="231F20"/>
                  </a:solidFill>
                  <a:latin typeface="Avenir Next Condensed "/>
                  <a:cs typeface="Avenir Next Condensed "/>
                </a:rPr>
                <a:t>N</a:t>
              </a:r>
              <a:r>
                <a:rPr sz="1725" b="1" spc="-8" dirty="0">
                  <a:solidFill>
                    <a:srgbClr val="231F20"/>
                  </a:solidFill>
                  <a:latin typeface="Avenir Next Condensed "/>
                  <a:cs typeface="Avenir Next Condensed "/>
                </a:rPr>
                <a:t>O</a:t>
              </a:r>
              <a:r>
                <a:rPr sz="1725" b="1" dirty="0">
                  <a:solidFill>
                    <a:srgbClr val="231F20"/>
                  </a:solidFill>
                  <a:latin typeface="Avenir Next Condensed "/>
                  <a:cs typeface="Avenir Next Condensed "/>
                </a:rPr>
                <a:t>VEL</a:t>
              </a:r>
              <a:r>
                <a:rPr sz="1725" b="1" spc="-28" dirty="0">
                  <a:solidFill>
                    <a:srgbClr val="231F20"/>
                  </a:solidFill>
                  <a:latin typeface="Avenir Next Condensed "/>
                  <a:cs typeface="Avenir Next Condensed "/>
                </a:rPr>
                <a:t> </a:t>
              </a:r>
              <a:r>
                <a:rPr sz="1725" b="1" dirty="0">
                  <a:solidFill>
                    <a:srgbClr val="231F20"/>
                  </a:solidFill>
                  <a:latin typeface="Avenir Next Condensed "/>
                  <a:cs typeface="Avenir Next Condensed "/>
                </a:rPr>
                <a:t>SORBENT</a:t>
              </a:r>
              <a:r>
                <a:rPr sz="1725" b="1" spc="-28" dirty="0">
                  <a:solidFill>
                    <a:srgbClr val="231F20"/>
                  </a:solidFill>
                  <a:latin typeface="Avenir Next Condensed "/>
                  <a:cs typeface="Avenir Next Condensed "/>
                </a:rPr>
                <a:t> </a:t>
              </a:r>
              <a:endParaRPr lang="en-US" sz="1725" b="1" spc="-28" dirty="0">
                <a:solidFill>
                  <a:srgbClr val="231F20"/>
                </a:solidFill>
                <a:latin typeface="Avenir Next Condensed "/>
                <a:cs typeface="Avenir Next Condensed "/>
              </a:endParaRPr>
            </a:p>
            <a:p>
              <a:pPr marL="7144"/>
              <a:r>
                <a:rPr sz="1725" b="1" dirty="0">
                  <a:solidFill>
                    <a:srgbClr val="231F20"/>
                  </a:solidFill>
                  <a:latin typeface="Avenir Next Condensed "/>
                  <a:cs typeface="Avenir Next Condensed "/>
                </a:rPr>
                <a:t>M</a:t>
              </a:r>
              <a:r>
                <a:rPr sz="1725" b="1" spc="-23" dirty="0">
                  <a:solidFill>
                    <a:srgbClr val="231F20"/>
                  </a:solidFill>
                  <a:latin typeface="Avenir Next Condensed "/>
                  <a:cs typeface="Avenir Next Condensed "/>
                </a:rPr>
                <a:t>A</a:t>
              </a:r>
              <a:r>
                <a:rPr sz="1725" b="1" dirty="0">
                  <a:solidFill>
                    <a:srgbClr val="231F20"/>
                  </a:solidFill>
                  <a:latin typeface="Avenir Next Condensed "/>
                  <a:cs typeface="Avenir Next Condensed "/>
                </a:rPr>
                <a:t>TERIALS</a:t>
              </a:r>
              <a:endParaRPr sz="1725" dirty="0">
                <a:latin typeface="Avenir Next Condensed "/>
                <a:cs typeface="Avenir Next Condensed "/>
              </a:endParaRPr>
            </a:p>
          </p:txBody>
        </p:sp>
        <p:sp>
          <p:nvSpPr>
            <p:cNvPr id="61" name="object 28"/>
            <p:cNvSpPr txBox="1"/>
            <p:nvPr/>
          </p:nvSpPr>
          <p:spPr>
            <a:xfrm>
              <a:off x="5748216" y="3624259"/>
              <a:ext cx="1952026" cy="532276"/>
            </a:xfrm>
            <a:prstGeom prst="rect">
              <a:avLst/>
            </a:prstGeom>
          </p:spPr>
          <p:txBody>
            <a:bodyPr vert="horz" wrap="square" lIns="0" tIns="0" rIns="0" bIns="0" rtlCol="0">
              <a:spAutoFit/>
            </a:bodyPr>
            <a:lstStyle/>
            <a:p>
              <a:pPr marL="7144"/>
              <a:r>
                <a:rPr sz="1725" b="1" dirty="0">
                  <a:solidFill>
                    <a:srgbClr val="231F20"/>
                  </a:solidFill>
                  <a:latin typeface="Avenir Next Condensed "/>
                  <a:cs typeface="Avenir Next Condensed "/>
                </a:rPr>
                <a:t>O</a:t>
              </a:r>
              <a:r>
                <a:rPr sz="1725" b="1" spc="-8" dirty="0">
                  <a:solidFill>
                    <a:srgbClr val="231F20"/>
                  </a:solidFill>
                  <a:latin typeface="Avenir Next Condensed "/>
                  <a:cs typeface="Avenir Next Condensed "/>
                </a:rPr>
                <a:t>P</a:t>
              </a:r>
              <a:r>
                <a:rPr sz="1725" b="1" dirty="0">
                  <a:solidFill>
                    <a:srgbClr val="231F20"/>
                  </a:solidFill>
                  <a:latin typeface="Avenir Next Condensed "/>
                  <a:cs typeface="Avenir Next Condensed "/>
                </a:rPr>
                <a:t>TIMIZING</a:t>
              </a:r>
              <a:r>
                <a:rPr sz="1725" b="1" spc="-28" dirty="0">
                  <a:solidFill>
                    <a:srgbClr val="231F20"/>
                  </a:solidFill>
                  <a:latin typeface="Avenir Next Condensed "/>
                  <a:cs typeface="Avenir Next Condensed "/>
                </a:rPr>
                <a:t> </a:t>
              </a:r>
              <a:r>
                <a:rPr sz="1725" b="1" dirty="0">
                  <a:solidFill>
                    <a:srgbClr val="231F20"/>
                  </a:solidFill>
                  <a:latin typeface="Avenir Next Condensed "/>
                  <a:cs typeface="Avenir Next Condensed "/>
                </a:rPr>
                <a:t>THE </a:t>
              </a:r>
              <a:endParaRPr lang="en-US" sz="1725" b="1" dirty="0">
                <a:solidFill>
                  <a:srgbClr val="231F20"/>
                </a:solidFill>
                <a:latin typeface="Avenir Next Condensed "/>
                <a:cs typeface="Avenir Next Condensed "/>
              </a:endParaRPr>
            </a:p>
            <a:p>
              <a:pPr marL="7144"/>
              <a:r>
                <a:rPr sz="1725" b="1" dirty="0">
                  <a:solidFill>
                    <a:srgbClr val="231F20"/>
                  </a:solidFill>
                  <a:latin typeface="Avenir Next Condensed "/>
                  <a:cs typeface="Avenir Next Condensed "/>
                </a:rPr>
                <a:t>ENER</a:t>
              </a:r>
              <a:r>
                <a:rPr sz="1725" b="1" spc="-37" dirty="0">
                  <a:solidFill>
                    <a:srgbClr val="231F20"/>
                  </a:solidFill>
                  <a:latin typeface="Avenir Next Condensed "/>
                  <a:cs typeface="Avenir Next Condensed "/>
                </a:rPr>
                <a:t>G</a:t>
              </a:r>
              <a:r>
                <a:rPr sz="1725" b="1" spc="-74" dirty="0">
                  <a:solidFill>
                    <a:srgbClr val="231F20"/>
                  </a:solidFill>
                  <a:latin typeface="Avenir Next Condensed "/>
                  <a:cs typeface="Avenir Next Condensed "/>
                </a:rPr>
                <a:t>Y</a:t>
              </a:r>
              <a:r>
                <a:rPr sz="1725" b="1" spc="-17" dirty="0">
                  <a:solidFill>
                    <a:srgbClr val="231F20"/>
                  </a:solidFill>
                  <a:latin typeface="Avenir Next Condensed "/>
                  <a:cs typeface="Avenir Next Condensed "/>
                </a:rPr>
                <a:t>-</a:t>
              </a:r>
              <a:r>
                <a:rPr sz="1725" b="1" spc="-31" dirty="0">
                  <a:solidFill>
                    <a:srgbClr val="231F20"/>
                  </a:solidFill>
                  <a:latin typeface="Avenir Next Condensed "/>
                  <a:cs typeface="Avenir Next Condensed "/>
                </a:rPr>
                <a:t>W</a:t>
              </a:r>
              <a:r>
                <a:rPr sz="1725" b="1" spc="-23" dirty="0">
                  <a:solidFill>
                    <a:srgbClr val="231F20"/>
                  </a:solidFill>
                  <a:latin typeface="Avenir Next Condensed "/>
                  <a:cs typeface="Avenir Next Condensed "/>
                </a:rPr>
                <a:t>A</a:t>
              </a:r>
              <a:r>
                <a:rPr sz="1725" b="1" dirty="0">
                  <a:solidFill>
                    <a:srgbClr val="231F20"/>
                  </a:solidFill>
                  <a:latin typeface="Avenir Next Condensed "/>
                  <a:cs typeface="Avenir Next Condensed "/>
                </a:rPr>
                <a:t>TER</a:t>
              </a:r>
              <a:r>
                <a:rPr lang="en-US" sz="1725" b="1" dirty="0">
                  <a:solidFill>
                    <a:srgbClr val="231F20"/>
                  </a:solidFill>
                  <a:latin typeface="Avenir Next Condensed "/>
                  <a:cs typeface="Avenir Next Condensed "/>
                </a:rPr>
                <a:t> </a:t>
              </a:r>
              <a:r>
                <a:rPr sz="1725" b="1" dirty="0">
                  <a:solidFill>
                    <a:srgbClr val="231F20"/>
                  </a:solidFill>
                  <a:latin typeface="Avenir Next Condensed "/>
                  <a:cs typeface="Avenir Next Condensed "/>
                </a:rPr>
                <a:t>NEXUS</a:t>
              </a:r>
              <a:endParaRPr sz="1725" dirty="0">
                <a:latin typeface="Avenir Next Condensed "/>
                <a:cs typeface="Avenir Next Condensed "/>
              </a:endParaRPr>
            </a:p>
          </p:txBody>
        </p:sp>
        <p:sp>
          <p:nvSpPr>
            <p:cNvPr id="62" name="object 29"/>
            <p:cNvSpPr txBox="1"/>
            <p:nvPr/>
          </p:nvSpPr>
          <p:spPr>
            <a:xfrm>
              <a:off x="5733988" y="4728408"/>
              <a:ext cx="1664908" cy="532276"/>
            </a:xfrm>
            <a:prstGeom prst="rect">
              <a:avLst/>
            </a:prstGeom>
          </p:spPr>
          <p:txBody>
            <a:bodyPr vert="horz" wrap="square" lIns="0" tIns="0" rIns="0" bIns="0" rtlCol="0">
              <a:spAutoFit/>
            </a:bodyPr>
            <a:lstStyle/>
            <a:p>
              <a:pPr marL="7144"/>
              <a:r>
                <a:rPr sz="1725" b="1" dirty="0">
                  <a:solidFill>
                    <a:srgbClr val="231F20"/>
                  </a:solidFill>
                  <a:latin typeface="Avenir Next Condensed "/>
                  <a:cs typeface="Avenir Next Condensed "/>
                </a:rPr>
                <a:t>EA</a:t>
              </a:r>
              <a:r>
                <a:rPr sz="1725" b="1" spc="-8" dirty="0">
                  <a:solidFill>
                    <a:srgbClr val="231F20"/>
                  </a:solidFill>
                  <a:latin typeface="Avenir Next Condensed "/>
                  <a:cs typeface="Avenir Next Condensed "/>
                </a:rPr>
                <a:t>R</a:t>
              </a:r>
              <a:r>
                <a:rPr sz="1725" b="1" dirty="0">
                  <a:solidFill>
                    <a:srgbClr val="231F20"/>
                  </a:solidFill>
                  <a:latin typeface="Avenir Next Condensed "/>
                  <a:cs typeface="Avenir Next Condensed "/>
                </a:rPr>
                <a:t>TH-ABUN</a:t>
              </a:r>
              <a:r>
                <a:rPr sz="1725" b="1" spc="-31" dirty="0">
                  <a:solidFill>
                    <a:srgbClr val="231F20"/>
                  </a:solidFill>
                  <a:latin typeface="Avenir Next Condensed "/>
                  <a:cs typeface="Avenir Next Condensed "/>
                </a:rPr>
                <a:t>D</a:t>
              </a:r>
              <a:r>
                <a:rPr sz="1725" b="1" dirty="0">
                  <a:solidFill>
                    <a:srgbClr val="231F20"/>
                  </a:solidFill>
                  <a:latin typeface="Avenir Next Condensed "/>
                  <a:cs typeface="Avenir Next Condensed "/>
                </a:rPr>
                <a:t>ANT</a:t>
              </a:r>
              <a:r>
                <a:rPr sz="1725" b="1" spc="-28" dirty="0">
                  <a:solidFill>
                    <a:srgbClr val="231F20"/>
                  </a:solidFill>
                  <a:latin typeface="Avenir Next Condensed "/>
                  <a:cs typeface="Avenir Next Condensed "/>
                </a:rPr>
                <a:t> </a:t>
              </a:r>
              <a:endParaRPr lang="en-US" sz="1725" b="1" spc="-28" dirty="0">
                <a:solidFill>
                  <a:srgbClr val="231F20"/>
                </a:solidFill>
                <a:latin typeface="Avenir Next Condensed "/>
                <a:cs typeface="Avenir Next Condensed "/>
              </a:endParaRPr>
            </a:p>
            <a:p>
              <a:pPr marL="7144"/>
              <a:r>
                <a:rPr sz="1725" b="1" dirty="0">
                  <a:solidFill>
                    <a:srgbClr val="231F20"/>
                  </a:solidFill>
                  <a:latin typeface="Avenir Next Condensed "/>
                  <a:cs typeface="Avenir Next Condensed "/>
                </a:rPr>
                <a:t>GREEN </a:t>
              </a:r>
              <a:r>
                <a:rPr sz="1725" b="1" spc="-17" dirty="0">
                  <a:solidFill>
                    <a:srgbClr val="231F20"/>
                  </a:solidFill>
                  <a:latin typeface="Avenir Next Condensed "/>
                  <a:cs typeface="Avenir Next Condensed "/>
                </a:rPr>
                <a:t>C</a:t>
              </a:r>
              <a:r>
                <a:rPr sz="1725" b="1" spc="-23" dirty="0">
                  <a:solidFill>
                    <a:srgbClr val="231F20"/>
                  </a:solidFill>
                  <a:latin typeface="Avenir Next Condensed "/>
                  <a:cs typeface="Avenir Next Condensed "/>
                </a:rPr>
                <a:t>AT</a:t>
              </a:r>
              <a:r>
                <a:rPr sz="1725" b="1" dirty="0">
                  <a:solidFill>
                    <a:srgbClr val="231F20"/>
                  </a:solidFill>
                  <a:latin typeface="Avenir Next Condensed "/>
                  <a:cs typeface="Avenir Next Condensed "/>
                </a:rPr>
                <a:t>A</a:t>
              </a:r>
              <a:r>
                <a:rPr sz="1725" b="1" spc="-45" dirty="0">
                  <a:solidFill>
                    <a:srgbClr val="231F20"/>
                  </a:solidFill>
                  <a:latin typeface="Avenir Next Condensed "/>
                  <a:cs typeface="Avenir Next Condensed "/>
                </a:rPr>
                <a:t>L</a:t>
              </a:r>
              <a:r>
                <a:rPr sz="1725" b="1" dirty="0">
                  <a:solidFill>
                    <a:srgbClr val="231F20"/>
                  </a:solidFill>
                  <a:latin typeface="Avenir Next Condensed "/>
                  <a:cs typeface="Avenir Next Condensed "/>
                </a:rPr>
                <a:t>Y</a:t>
              </a:r>
              <a:r>
                <a:rPr sz="1725" b="1" spc="-8" dirty="0">
                  <a:solidFill>
                    <a:srgbClr val="231F20"/>
                  </a:solidFill>
                  <a:latin typeface="Avenir Next Condensed "/>
                  <a:cs typeface="Avenir Next Condensed "/>
                </a:rPr>
                <a:t>S</a:t>
              </a:r>
              <a:r>
                <a:rPr sz="1725" b="1" dirty="0">
                  <a:solidFill>
                    <a:srgbClr val="231F20"/>
                  </a:solidFill>
                  <a:latin typeface="Avenir Next Condensed "/>
                  <a:cs typeface="Avenir Next Condensed "/>
                </a:rPr>
                <a:t>TS</a:t>
              </a:r>
              <a:endParaRPr sz="1725" dirty="0">
                <a:latin typeface="Avenir Next Condensed "/>
                <a:cs typeface="Avenir Next Condensed "/>
              </a:endParaRPr>
            </a:p>
          </p:txBody>
        </p:sp>
      </p:grpSp>
      <p:sp>
        <p:nvSpPr>
          <p:cNvPr id="21" name="object 26"/>
          <p:cNvSpPr txBox="1"/>
          <p:nvPr/>
        </p:nvSpPr>
        <p:spPr>
          <a:xfrm>
            <a:off x="2413362" y="3293639"/>
            <a:ext cx="1841553" cy="530915"/>
          </a:xfrm>
          <a:prstGeom prst="rect">
            <a:avLst/>
          </a:prstGeom>
        </p:spPr>
        <p:txBody>
          <a:bodyPr vert="horz" wrap="square" lIns="0" tIns="0" rIns="0" bIns="0" rtlCol="0">
            <a:spAutoFit/>
          </a:bodyPr>
          <a:lstStyle/>
          <a:p>
            <a:pPr marL="7144" marR="2858"/>
            <a:r>
              <a:rPr sz="1725" b="1" dirty="0">
                <a:solidFill>
                  <a:srgbClr val="231F20"/>
                </a:solidFill>
                <a:latin typeface="Avenir Next Condensed "/>
                <a:cs typeface="Avenir Next Condensed "/>
              </a:rPr>
              <a:t>DESIGNING SAFER </a:t>
            </a:r>
            <a:endParaRPr lang="en-US" sz="1725" b="1" dirty="0">
              <a:solidFill>
                <a:srgbClr val="231F20"/>
              </a:solidFill>
              <a:latin typeface="Avenir Next Condensed "/>
              <a:cs typeface="Avenir Next Condensed "/>
            </a:endParaRPr>
          </a:p>
          <a:p>
            <a:pPr marL="7144" marR="2858"/>
            <a:r>
              <a:rPr sz="1725" b="1" dirty="0">
                <a:solidFill>
                  <a:srgbClr val="231F20"/>
                </a:solidFill>
                <a:latin typeface="Avenir Next Condensed "/>
                <a:cs typeface="Avenir Next Condensed "/>
              </a:rPr>
              <a:t>CHEMI</a:t>
            </a:r>
            <a:r>
              <a:rPr sz="1725" b="1" spc="-17" dirty="0">
                <a:solidFill>
                  <a:srgbClr val="231F20"/>
                </a:solidFill>
                <a:latin typeface="Avenir Next Condensed "/>
                <a:cs typeface="Avenir Next Condensed "/>
              </a:rPr>
              <a:t>C</a:t>
            </a:r>
            <a:r>
              <a:rPr sz="1725" b="1" dirty="0">
                <a:solidFill>
                  <a:srgbClr val="231F20"/>
                </a:solidFill>
                <a:latin typeface="Avenir Next Condensed "/>
                <a:cs typeface="Avenir Next Condensed "/>
              </a:rPr>
              <a:t>ALS </a:t>
            </a:r>
            <a:endParaRPr lang="en-US" sz="1725" b="1" dirty="0">
              <a:solidFill>
                <a:srgbClr val="231F20"/>
              </a:solidFill>
              <a:latin typeface="Avenir Next Condensed "/>
              <a:cs typeface="Avenir Next Condensed "/>
            </a:endParaRPr>
          </a:p>
        </p:txBody>
      </p:sp>
      <p:sp>
        <p:nvSpPr>
          <p:cNvPr id="22" name="object 26"/>
          <p:cNvSpPr txBox="1"/>
          <p:nvPr/>
        </p:nvSpPr>
        <p:spPr>
          <a:xfrm>
            <a:off x="2413362" y="4381040"/>
            <a:ext cx="1670103" cy="530915"/>
          </a:xfrm>
          <a:prstGeom prst="rect">
            <a:avLst/>
          </a:prstGeom>
        </p:spPr>
        <p:txBody>
          <a:bodyPr vert="horz" wrap="square" lIns="0" tIns="0" rIns="0" bIns="0" rtlCol="0">
            <a:spAutoFit/>
          </a:bodyPr>
          <a:lstStyle/>
          <a:p>
            <a:pPr marL="7144"/>
            <a:r>
              <a:rPr lang="en-US" sz="1725" b="1">
                <a:solidFill>
                  <a:srgbClr val="231F20"/>
                </a:solidFill>
                <a:latin typeface="Avenir Next Condensed "/>
                <a:cs typeface="Avenir Next Condensed "/>
              </a:rPr>
              <a:t>WASTE</a:t>
            </a:r>
          </a:p>
          <a:p>
            <a:pPr marL="7144"/>
            <a:r>
              <a:rPr sz="1725" b="1" spc="-17" dirty="0">
                <a:solidFill>
                  <a:srgbClr val="231F20"/>
                </a:solidFill>
                <a:latin typeface="Avenir Next Condensed "/>
                <a:cs typeface="Avenir Next Condensed "/>
              </a:rPr>
              <a:t>V</a:t>
            </a:r>
            <a:r>
              <a:rPr sz="1725" b="1" dirty="0">
                <a:solidFill>
                  <a:srgbClr val="231F20"/>
                </a:solidFill>
                <a:latin typeface="Avenir Next Condensed "/>
                <a:cs typeface="Avenir Next Condensed "/>
              </a:rPr>
              <a:t>A</a:t>
            </a:r>
            <a:r>
              <a:rPr sz="1725" b="1" spc="-37" dirty="0">
                <a:solidFill>
                  <a:srgbClr val="231F20"/>
                </a:solidFill>
                <a:latin typeface="Avenir Next Condensed "/>
                <a:cs typeface="Avenir Next Condensed "/>
              </a:rPr>
              <a:t>L</a:t>
            </a:r>
            <a:r>
              <a:rPr sz="1725" b="1" dirty="0">
                <a:solidFill>
                  <a:srgbClr val="231F20"/>
                </a:solidFill>
                <a:latin typeface="Avenir Next Condensed "/>
                <a:cs typeface="Avenir Next Condensed "/>
              </a:rPr>
              <a:t>ORIZ</a:t>
            </a:r>
            <a:r>
              <a:rPr sz="1725" b="1" spc="-23" dirty="0">
                <a:solidFill>
                  <a:srgbClr val="231F20"/>
                </a:solidFill>
                <a:latin typeface="Avenir Next Condensed "/>
                <a:cs typeface="Avenir Next Condensed "/>
              </a:rPr>
              <a:t>A</a:t>
            </a:r>
            <a:r>
              <a:rPr sz="1725" b="1" dirty="0">
                <a:solidFill>
                  <a:srgbClr val="231F20"/>
                </a:solidFill>
                <a:latin typeface="Avenir Next Condensed "/>
                <a:cs typeface="Avenir Next Condensed "/>
              </a:rPr>
              <a:t>TI</a:t>
            </a:r>
            <a:r>
              <a:rPr lang="en-US" sz="1725" b="1" dirty="0">
                <a:solidFill>
                  <a:srgbClr val="231F20"/>
                </a:solidFill>
                <a:latin typeface="Avenir Next Condensed "/>
                <a:cs typeface="Avenir Next Condensed "/>
              </a:rPr>
              <a:t>ON</a:t>
            </a:r>
            <a:endParaRPr sz="1725" dirty="0">
              <a:latin typeface="Avenir Next Condensed "/>
              <a:cs typeface="Avenir Next Condensed "/>
            </a:endParaRPr>
          </a:p>
        </p:txBody>
      </p:sp>
    </p:spTree>
    <p:extLst>
      <p:ext uri="{BB962C8B-B14F-4D97-AF65-F5344CB8AC3E}">
        <p14:creationId xmlns:p14="http://schemas.microsoft.com/office/powerpoint/2010/main" val="290154997"/>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a:xfrm>
            <a:off x="0" y="105510"/>
            <a:ext cx="8229600" cy="1139825"/>
          </a:xfrm>
        </p:spPr>
        <p:txBody>
          <a:bodyPr>
            <a:normAutofit/>
          </a:bodyPr>
          <a:lstStyle/>
          <a:p>
            <a:pPr marL="352425" eaLnBrk="1" hangingPunct="1"/>
            <a:r>
              <a:rPr lang="en-US" dirty="0">
                <a:ea typeface="ＭＳ Ｐゴシック" pitchFamily="-106" charset="-128"/>
                <a:cs typeface="ＭＳ Ｐゴシック" pitchFamily="-106" charset="-128"/>
              </a:rPr>
              <a:t>Growing Energy Consumption</a:t>
            </a:r>
            <a:endParaRPr lang="en-US" sz="5400" dirty="0">
              <a:ea typeface="ＭＳ Ｐゴシック" pitchFamily="-106" charset="-128"/>
              <a:cs typeface="ＭＳ Ｐゴシック" pitchFamily="-106" charset="-128"/>
            </a:endParaRPr>
          </a:p>
        </p:txBody>
      </p:sp>
      <p:sp>
        <p:nvSpPr>
          <p:cNvPr id="183299" name="Rectangle 3"/>
          <p:cNvSpPr>
            <a:spLocks noGrp="1" noChangeArrowheads="1"/>
          </p:cNvSpPr>
          <p:nvPr>
            <p:ph type="body" sz="half" idx="2"/>
          </p:nvPr>
        </p:nvSpPr>
        <p:spPr>
          <a:xfrm>
            <a:off x="422031" y="1239107"/>
            <a:ext cx="8721969" cy="1451339"/>
          </a:xfrm>
        </p:spPr>
        <p:txBody>
          <a:bodyPr rtlCol="0">
            <a:normAutofit/>
          </a:bodyPr>
          <a:lstStyle/>
          <a:p>
            <a:pPr marL="0" indent="0" fontAlgn="auto">
              <a:spcAft>
                <a:spcPts val="0"/>
              </a:spcAft>
              <a:buNone/>
              <a:defRPr/>
            </a:pPr>
            <a:r>
              <a:rPr lang="en-US" sz="2400" dirty="0"/>
              <a:t>Energy use has approximately doubled in the past 30 years</a:t>
            </a:r>
          </a:p>
        </p:txBody>
      </p:sp>
      <p:sp>
        <p:nvSpPr>
          <p:cNvPr id="2" name="Slide Number Placeholder 1"/>
          <p:cNvSpPr>
            <a:spLocks noGrp="1"/>
          </p:cNvSpPr>
          <p:nvPr>
            <p:ph type="sldNum" sz="quarter" idx="12"/>
          </p:nvPr>
        </p:nvSpPr>
        <p:spPr/>
        <p:txBody>
          <a:bodyPr/>
          <a:lstStyle/>
          <a:p>
            <a:fld id="{77C47FB0-A5A1-A746-B975-7BA880A50A3D}" type="slidenum">
              <a:rPr lang="en-US" smtClean="0"/>
              <a:pPr/>
              <a:t>40</a:t>
            </a:fld>
            <a:endParaRPr lang="en-US"/>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t="5104"/>
          <a:stretch/>
        </p:blipFill>
        <p:spPr>
          <a:xfrm>
            <a:off x="1246014" y="1909955"/>
            <a:ext cx="6411790" cy="4692205"/>
          </a:xfrm>
          <a:prstGeom prst="rect">
            <a:avLst/>
          </a:prstGeom>
        </p:spPr>
      </p:pic>
    </p:spTree>
    <p:extLst>
      <p:ext uri="{BB962C8B-B14F-4D97-AF65-F5344CB8AC3E}">
        <p14:creationId xmlns:p14="http://schemas.microsoft.com/office/powerpoint/2010/main" val="4917974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ChangeArrowheads="1"/>
          </p:cNvSpPr>
          <p:nvPr>
            <p:ph type="title"/>
          </p:nvPr>
        </p:nvSpPr>
        <p:spPr>
          <a:xfrm>
            <a:off x="0" y="101967"/>
            <a:ext cx="8229600" cy="1139825"/>
          </a:xfrm>
        </p:spPr>
        <p:txBody>
          <a:bodyPr/>
          <a:lstStyle/>
          <a:p>
            <a:pPr marL="352425" eaLnBrk="1" hangingPunct="1"/>
            <a:r>
              <a:rPr lang="en-US" dirty="0">
                <a:ea typeface="ＭＳ Ｐゴシック" pitchFamily="-106" charset="-128"/>
                <a:cs typeface="ＭＳ Ｐゴシック" pitchFamily="-106" charset="-128"/>
              </a:rPr>
              <a:t>What type of energy future?</a:t>
            </a:r>
          </a:p>
        </p:txBody>
      </p:sp>
      <p:sp>
        <p:nvSpPr>
          <p:cNvPr id="5" name="TextBox 4"/>
          <p:cNvSpPr txBox="1"/>
          <p:nvPr/>
        </p:nvSpPr>
        <p:spPr>
          <a:xfrm>
            <a:off x="4635563" y="5769513"/>
            <a:ext cx="4051237" cy="323165"/>
          </a:xfrm>
          <a:prstGeom prst="rect">
            <a:avLst/>
          </a:prstGeom>
          <a:noFill/>
        </p:spPr>
        <p:txBody>
          <a:bodyPr wrap="none" rtlCol="0">
            <a:spAutoFit/>
          </a:bodyPr>
          <a:lstStyle/>
          <a:p>
            <a:pPr algn="r"/>
            <a:r>
              <a:rPr lang="en-US" sz="1500" dirty="0"/>
              <a:t>Sources: DOE/EIA-Word energy projection system</a:t>
            </a:r>
          </a:p>
        </p:txBody>
      </p:sp>
      <p:sp>
        <p:nvSpPr>
          <p:cNvPr id="2" name="Slide Number Placeholder 1"/>
          <p:cNvSpPr>
            <a:spLocks noGrp="1"/>
          </p:cNvSpPr>
          <p:nvPr>
            <p:ph type="sldNum" sz="quarter" idx="12"/>
          </p:nvPr>
        </p:nvSpPr>
        <p:spPr/>
        <p:txBody>
          <a:bodyPr/>
          <a:lstStyle/>
          <a:p>
            <a:fld id="{B16E2372-E976-B548-A365-40B431A3CFFC}" type="slidenum">
              <a:rPr lang="en-US" smtClean="0"/>
              <a:pPr/>
              <a:t>41</a:t>
            </a:fld>
            <a:endParaRPr lang="en-US"/>
          </a:p>
        </p:txBody>
      </p:sp>
      <p:pic>
        <p:nvPicPr>
          <p:cNvPr id="4" name="Picture 3"/>
          <p:cNvPicPr>
            <a:picLocks noChangeAspect="1"/>
          </p:cNvPicPr>
          <p:nvPr/>
        </p:nvPicPr>
        <p:blipFill>
          <a:blip r:embed="rId3"/>
          <a:stretch>
            <a:fillRect/>
          </a:stretch>
        </p:blipFill>
        <p:spPr>
          <a:xfrm>
            <a:off x="482119" y="1482207"/>
            <a:ext cx="8204681" cy="4254467"/>
          </a:xfrm>
          <a:prstGeom prst="rect">
            <a:avLst/>
          </a:prstGeom>
        </p:spPr>
      </p:pic>
    </p:spTree>
    <p:extLst>
      <p:ext uri="{BB962C8B-B14F-4D97-AF65-F5344CB8AC3E}">
        <p14:creationId xmlns:p14="http://schemas.microsoft.com/office/powerpoint/2010/main" val="9881735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ChangeArrowheads="1"/>
          </p:cNvSpPr>
          <p:nvPr>
            <p:ph type="title"/>
          </p:nvPr>
        </p:nvSpPr>
        <p:spPr>
          <a:xfrm>
            <a:off x="0" y="154111"/>
            <a:ext cx="7886700" cy="1325563"/>
          </a:xfrm>
        </p:spPr>
        <p:txBody>
          <a:bodyPr/>
          <a:lstStyle/>
          <a:p>
            <a:pPr marL="352425" eaLnBrk="1" hangingPunct="1"/>
            <a:r>
              <a:rPr lang="en-US" dirty="0">
                <a:ea typeface="ＭＳ Ｐゴシック" pitchFamily="-106" charset="-128"/>
                <a:cs typeface="ＭＳ Ｐゴシック" pitchFamily="-106" charset="-128"/>
              </a:rPr>
              <a:t>Energy</a:t>
            </a:r>
          </a:p>
        </p:txBody>
      </p:sp>
      <p:sp>
        <p:nvSpPr>
          <p:cNvPr id="172034" name="Rectangle 3"/>
          <p:cNvSpPr>
            <a:spLocks noGrp="1" noChangeArrowheads="1"/>
          </p:cNvSpPr>
          <p:nvPr>
            <p:ph idx="1"/>
          </p:nvPr>
        </p:nvSpPr>
        <p:spPr>
          <a:xfrm>
            <a:off x="317500" y="1667119"/>
            <a:ext cx="8623300" cy="4030296"/>
          </a:xfrm>
        </p:spPr>
        <p:txBody>
          <a:bodyPr>
            <a:noAutofit/>
          </a:bodyPr>
          <a:lstStyle/>
          <a:p>
            <a:pPr marL="0" indent="0" eaLnBrk="1" hangingPunct="1">
              <a:spcAft>
                <a:spcPts val="1200"/>
              </a:spcAft>
              <a:buNone/>
            </a:pPr>
            <a:r>
              <a:rPr lang="en-US" sz="3200" dirty="0">
                <a:ea typeface="ＭＳ Ｐゴシック" pitchFamily="-106" charset="-128"/>
                <a:cs typeface="ＭＳ Ｐゴシック" pitchFamily="-106" charset="-128"/>
              </a:rPr>
              <a:t> Green Chemistry will be essential in both:</a:t>
            </a:r>
          </a:p>
          <a:p>
            <a:pPr lvl="1" eaLnBrk="1" hangingPunct="1"/>
            <a:r>
              <a:rPr lang="en-US" sz="2800" dirty="0"/>
              <a:t>Developing the alternatives for energy generation (photovoltaics, hydrogen, fuel cells, </a:t>
            </a:r>
            <a:r>
              <a:rPr lang="en-US" sz="2800" dirty="0" err="1"/>
              <a:t>biobased</a:t>
            </a:r>
            <a:r>
              <a:rPr lang="en-US" sz="2800" dirty="0"/>
              <a:t> fuels, etc.) </a:t>
            </a:r>
          </a:p>
          <a:p>
            <a:pPr lvl="1" eaLnBrk="1" hangingPunct="1"/>
            <a:r>
              <a:rPr lang="en-US" sz="2800" dirty="0"/>
              <a:t>Continuing the path toward energy efficiency with catalysis and product design at the forefront</a:t>
            </a:r>
          </a:p>
        </p:txBody>
      </p:sp>
      <p:sp>
        <p:nvSpPr>
          <p:cNvPr id="2" name="Slide Number Placeholder 1"/>
          <p:cNvSpPr>
            <a:spLocks noGrp="1"/>
          </p:cNvSpPr>
          <p:nvPr>
            <p:ph type="sldNum" sz="quarter" idx="12"/>
          </p:nvPr>
        </p:nvSpPr>
        <p:spPr/>
        <p:txBody>
          <a:bodyPr/>
          <a:lstStyle/>
          <a:p>
            <a:fld id="{02A9ED07-9571-E14F-B8DD-ED921D6D7475}" type="slidenum">
              <a:rPr lang="en-US" smtClean="0"/>
              <a:t>42</a:t>
            </a:fld>
            <a:endParaRPr lang="en-US"/>
          </a:p>
        </p:txBody>
      </p:sp>
    </p:spTree>
    <p:extLst>
      <p:ext uri="{BB962C8B-B14F-4D97-AF65-F5344CB8AC3E}">
        <p14:creationId xmlns:p14="http://schemas.microsoft.com/office/powerpoint/2010/main" val="13383738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3"/>
          <p:cNvSpPr>
            <a:spLocks noGrp="1" noChangeArrowheads="1"/>
          </p:cNvSpPr>
          <p:nvPr>
            <p:ph idx="1"/>
          </p:nvPr>
        </p:nvSpPr>
        <p:spPr>
          <a:xfrm>
            <a:off x="947738" y="1956288"/>
            <a:ext cx="7969250" cy="3086100"/>
          </a:xfrm>
        </p:spPr>
        <p:txBody>
          <a:bodyPr/>
          <a:lstStyle/>
          <a:p>
            <a:pPr eaLnBrk="1" hangingPunct="1"/>
            <a:r>
              <a:rPr lang="en-US" sz="2800" dirty="0">
                <a:ea typeface="ＭＳ Ｐゴシック" pitchFamily="-106" charset="-128"/>
                <a:cs typeface="ＭＳ Ｐゴシック" pitchFamily="-106" charset="-128"/>
              </a:rPr>
              <a:t> </a:t>
            </a:r>
            <a:r>
              <a:rPr lang="en-US" sz="2800" dirty="0">
                <a:solidFill>
                  <a:schemeClr val="bg1">
                    <a:lumMod val="75000"/>
                  </a:schemeClr>
                </a:solidFill>
                <a:ea typeface="ＭＳ Ｐゴシック" pitchFamily="-106" charset="-128"/>
                <a:cs typeface="ＭＳ Ｐゴシック" pitchFamily="-106" charset="-128"/>
              </a:rPr>
              <a:t>Population</a:t>
            </a:r>
          </a:p>
          <a:p>
            <a:pPr eaLnBrk="1" hangingPunct="1"/>
            <a:r>
              <a:rPr lang="en-US" sz="2800" dirty="0">
                <a:ea typeface="ＭＳ Ｐゴシック" pitchFamily="-106" charset="-128"/>
                <a:cs typeface="ＭＳ Ｐゴシック" pitchFamily="-106" charset="-128"/>
              </a:rPr>
              <a:t> </a:t>
            </a:r>
            <a:r>
              <a:rPr lang="en-US" sz="2800" dirty="0">
                <a:solidFill>
                  <a:schemeClr val="bg1">
                    <a:lumMod val="75000"/>
                  </a:schemeClr>
                </a:solidFill>
                <a:ea typeface="ＭＳ Ｐゴシック" pitchFamily="-106" charset="-128"/>
                <a:cs typeface="ＭＳ Ｐゴシック" pitchFamily="-106" charset="-128"/>
              </a:rPr>
              <a:t>Energy</a:t>
            </a:r>
          </a:p>
          <a:p>
            <a:pPr eaLnBrk="1" hangingPunct="1"/>
            <a:r>
              <a:rPr lang="en-US" sz="2800" dirty="0">
                <a:ea typeface="ＭＳ Ｐゴシック" pitchFamily="-106" charset="-128"/>
                <a:cs typeface="ＭＳ Ｐゴシック" pitchFamily="-106" charset="-128"/>
              </a:rPr>
              <a:t> Global Change</a:t>
            </a:r>
          </a:p>
          <a:p>
            <a:pPr eaLnBrk="1" hangingPunct="1"/>
            <a:r>
              <a:rPr lang="en-US" sz="2800" dirty="0">
                <a:ea typeface="ＭＳ Ｐゴシック" pitchFamily="-106" charset="-128"/>
                <a:cs typeface="ＭＳ Ｐゴシック" pitchFamily="-106" charset="-128"/>
              </a:rPr>
              <a:t> Resource Depletion</a:t>
            </a:r>
          </a:p>
          <a:p>
            <a:pPr eaLnBrk="1" hangingPunct="1"/>
            <a:r>
              <a:rPr lang="en-US" sz="2800" dirty="0">
                <a:ea typeface="ＭＳ Ｐゴシック" pitchFamily="-106" charset="-128"/>
                <a:cs typeface="ＭＳ Ｐゴシック" pitchFamily="-106" charset="-128"/>
              </a:rPr>
              <a:t> Food Supply</a:t>
            </a:r>
          </a:p>
          <a:p>
            <a:pPr eaLnBrk="1" hangingPunct="1"/>
            <a:r>
              <a:rPr lang="en-US" sz="2800" dirty="0">
                <a:ea typeface="ＭＳ Ｐゴシック" pitchFamily="-106" charset="-128"/>
                <a:cs typeface="ＭＳ Ｐゴシック" pitchFamily="-106" charset="-128"/>
              </a:rPr>
              <a:t> Toxics in the Environment</a:t>
            </a:r>
          </a:p>
        </p:txBody>
      </p:sp>
      <p:sp>
        <p:nvSpPr>
          <p:cNvPr id="5" name="Title 1"/>
          <p:cNvSpPr>
            <a:spLocks noGrp="1"/>
          </p:cNvSpPr>
          <p:nvPr>
            <p:ph type="title"/>
          </p:nvPr>
        </p:nvSpPr>
        <p:spPr>
          <a:xfrm>
            <a:off x="0" y="175843"/>
            <a:ext cx="7886700" cy="1325563"/>
          </a:xfrm>
        </p:spPr>
        <p:txBody>
          <a:bodyPr/>
          <a:lstStyle/>
          <a:p>
            <a:pPr marL="352425"/>
            <a:r>
              <a:rPr lang="en-US" dirty="0"/>
              <a:t>Other Environmental Challenges</a:t>
            </a:r>
          </a:p>
        </p:txBody>
      </p:sp>
      <p:sp>
        <p:nvSpPr>
          <p:cNvPr id="2" name="Slide Number Placeholder 1"/>
          <p:cNvSpPr>
            <a:spLocks noGrp="1"/>
          </p:cNvSpPr>
          <p:nvPr>
            <p:ph type="sldNum" sz="quarter" idx="12"/>
          </p:nvPr>
        </p:nvSpPr>
        <p:spPr/>
        <p:txBody>
          <a:bodyPr/>
          <a:lstStyle/>
          <a:p>
            <a:fld id="{02A9ED07-9571-E14F-B8DD-ED921D6D7475}" type="slidenum">
              <a:rPr lang="en-US" smtClean="0"/>
              <a:t>43</a:t>
            </a:fld>
            <a:endParaRPr lang="en-US"/>
          </a:p>
        </p:txBody>
      </p:sp>
    </p:spTree>
    <p:extLst>
      <p:ext uri="{BB962C8B-B14F-4D97-AF65-F5344CB8AC3E}">
        <p14:creationId xmlns:p14="http://schemas.microsoft.com/office/powerpoint/2010/main" val="17442241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ChangeArrowheads="1"/>
          </p:cNvSpPr>
          <p:nvPr>
            <p:ph type="title"/>
          </p:nvPr>
        </p:nvSpPr>
        <p:spPr>
          <a:xfrm>
            <a:off x="0" y="184146"/>
            <a:ext cx="7886700" cy="1325563"/>
          </a:xfrm>
        </p:spPr>
        <p:txBody>
          <a:bodyPr/>
          <a:lstStyle/>
          <a:p>
            <a:pPr marL="352425" eaLnBrk="1" hangingPunct="1"/>
            <a:r>
              <a:rPr lang="en-US" dirty="0">
                <a:ea typeface="ＭＳ Ｐゴシック" pitchFamily="-106" charset="-128"/>
                <a:cs typeface="ＭＳ Ｐゴシック" pitchFamily="-106" charset="-128"/>
              </a:rPr>
              <a:t>Global Change</a:t>
            </a:r>
          </a:p>
        </p:txBody>
      </p:sp>
      <p:sp>
        <p:nvSpPr>
          <p:cNvPr id="174082" name="Rectangle 3"/>
          <p:cNvSpPr>
            <a:spLocks noGrp="1" noChangeArrowheads="1"/>
          </p:cNvSpPr>
          <p:nvPr>
            <p:ph idx="1"/>
          </p:nvPr>
        </p:nvSpPr>
        <p:spPr>
          <a:xfrm>
            <a:off x="628650" y="2491694"/>
            <a:ext cx="7886700" cy="2042626"/>
          </a:xfrm>
        </p:spPr>
        <p:txBody>
          <a:bodyPr>
            <a:normAutofit/>
          </a:bodyPr>
          <a:lstStyle/>
          <a:p>
            <a:pPr marL="0" indent="0" eaLnBrk="1" hangingPunct="1">
              <a:buNone/>
            </a:pPr>
            <a:r>
              <a:rPr lang="en-US" dirty="0">
                <a:ea typeface="ＭＳ Ｐゴシック" pitchFamily="-106" charset="-128"/>
                <a:cs typeface="ＭＳ Ｐゴシック" pitchFamily="-106" charset="-128"/>
              </a:rPr>
              <a:t>Concerns for climate chaos, oceanic temperature, stratospheric chemistry, and global distillation can be addressed through the development and implementation of green chemistry technologies</a:t>
            </a:r>
          </a:p>
        </p:txBody>
      </p:sp>
      <p:sp>
        <p:nvSpPr>
          <p:cNvPr id="2" name="Slide Number Placeholder 1"/>
          <p:cNvSpPr>
            <a:spLocks noGrp="1"/>
          </p:cNvSpPr>
          <p:nvPr>
            <p:ph type="sldNum" sz="quarter" idx="12"/>
          </p:nvPr>
        </p:nvSpPr>
        <p:spPr/>
        <p:txBody>
          <a:bodyPr/>
          <a:lstStyle/>
          <a:p>
            <a:fld id="{02A9ED07-9571-E14F-B8DD-ED921D6D7475}" type="slidenum">
              <a:rPr lang="en-US" smtClean="0"/>
              <a:t>44</a:t>
            </a:fld>
            <a:endParaRPr lang="en-US"/>
          </a:p>
        </p:txBody>
      </p:sp>
    </p:spTree>
    <p:extLst>
      <p:ext uri="{BB962C8B-B14F-4D97-AF65-F5344CB8AC3E}">
        <p14:creationId xmlns:p14="http://schemas.microsoft.com/office/powerpoint/2010/main" val="12818474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711201" y="5543550"/>
            <a:ext cx="1897063" cy="342900"/>
          </a:xfrm>
          <a:prstGeom prst="rect">
            <a:avLst/>
          </a:prstGeom>
          <a:noFill/>
          <a:ln w="12700">
            <a:noFill/>
            <a:miter lim="800000"/>
            <a:headEnd/>
            <a:tailEnd/>
          </a:ln>
        </p:spPr>
        <p:txBody>
          <a:bodyPr>
            <a:prstTxWarp prst="textNoShape">
              <a:avLst/>
            </a:prstTxWarp>
          </a:bodyPr>
          <a:lstStyle/>
          <a:p>
            <a:endParaRPr lang="en-US"/>
          </a:p>
        </p:txBody>
      </p:sp>
      <p:sp>
        <p:nvSpPr>
          <p:cNvPr id="176130" name="Rectangle 3"/>
          <p:cNvSpPr>
            <a:spLocks noChangeArrowheads="1"/>
          </p:cNvSpPr>
          <p:nvPr/>
        </p:nvSpPr>
        <p:spPr bwMode="auto">
          <a:xfrm>
            <a:off x="3149600" y="5543550"/>
            <a:ext cx="2844800" cy="342900"/>
          </a:xfrm>
          <a:prstGeom prst="rect">
            <a:avLst/>
          </a:prstGeom>
          <a:noFill/>
          <a:ln w="12700">
            <a:noFill/>
            <a:miter lim="800000"/>
            <a:headEnd/>
            <a:tailEnd/>
          </a:ln>
        </p:spPr>
        <p:txBody>
          <a:bodyPr>
            <a:prstTxWarp prst="textNoShape">
              <a:avLst/>
            </a:prstTxWarp>
          </a:bodyPr>
          <a:lstStyle/>
          <a:p>
            <a:endParaRPr lang="en-US"/>
          </a:p>
        </p:txBody>
      </p:sp>
      <p:sp>
        <p:nvSpPr>
          <p:cNvPr id="176131" name="Rectangle 4"/>
          <p:cNvSpPr>
            <a:spLocks noGrp="1" noChangeArrowheads="1"/>
          </p:cNvSpPr>
          <p:nvPr>
            <p:ph type="title"/>
          </p:nvPr>
        </p:nvSpPr>
        <p:spPr>
          <a:xfrm>
            <a:off x="0" y="140678"/>
            <a:ext cx="7886700" cy="1325563"/>
          </a:xfrm>
        </p:spPr>
        <p:txBody>
          <a:bodyPr vert="horz" wrap="square" lIns="90488" tIns="44450" rIns="90488" bIns="44450" numCol="1" anchor="ctr" anchorCtr="0" compatLnSpc="1">
            <a:prstTxWarp prst="textNoShape">
              <a:avLst/>
            </a:prstTxWarp>
          </a:bodyPr>
          <a:lstStyle/>
          <a:p>
            <a:pPr marL="352425" eaLnBrk="1" hangingPunct="1"/>
            <a:r>
              <a:rPr lang="en-US" dirty="0">
                <a:ea typeface="ＭＳ Ｐゴシック" pitchFamily="-106" charset="-128"/>
                <a:cs typeface="ＭＳ Ｐゴシック" pitchFamily="-106" charset="-128"/>
              </a:rPr>
              <a:t>Temperature change</a:t>
            </a:r>
          </a:p>
        </p:txBody>
      </p:sp>
      <p:sp>
        <p:nvSpPr>
          <p:cNvPr id="2" name="Slide Number Placeholder 1"/>
          <p:cNvSpPr>
            <a:spLocks noGrp="1"/>
          </p:cNvSpPr>
          <p:nvPr>
            <p:ph type="sldNum" sz="quarter" idx="12"/>
          </p:nvPr>
        </p:nvSpPr>
        <p:spPr/>
        <p:txBody>
          <a:bodyPr/>
          <a:lstStyle/>
          <a:p>
            <a:fld id="{02A9ED07-9571-E14F-B8DD-ED921D6D7475}" type="slidenum">
              <a:rPr lang="en-US" smtClean="0"/>
              <a:t>45</a:t>
            </a:fld>
            <a:endParaRPr lang="en-US"/>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9392" y="1281303"/>
            <a:ext cx="7145215" cy="5119309"/>
          </a:xfrm>
          <a:prstGeom prst="rect">
            <a:avLst/>
          </a:prstGeom>
        </p:spPr>
      </p:pic>
      <p:sp>
        <p:nvSpPr>
          <p:cNvPr id="5" name="TextBox 4"/>
          <p:cNvSpPr txBox="1"/>
          <p:nvPr/>
        </p:nvSpPr>
        <p:spPr>
          <a:xfrm>
            <a:off x="1152058" y="6169656"/>
            <a:ext cx="3441198" cy="323165"/>
          </a:xfrm>
          <a:prstGeom prst="rect">
            <a:avLst/>
          </a:prstGeom>
          <a:noFill/>
        </p:spPr>
        <p:txBody>
          <a:bodyPr wrap="none" rtlCol="0">
            <a:spAutoFit/>
          </a:bodyPr>
          <a:lstStyle/>
          <a:p>
            <a:r>
              <a:rPr lang="en-US" sz="1500"/>
              <a:t>Source: http</a:t>
            </a:r>
            <a:r>
              <a:rPr lang="en-US" sz="1500" dirty="0"/>
              <a:t>://</a:t>
            </a:r>
            <a:r>
              <a:rPr lang="en-US" sz="1500" dirty="0" err="1"/>
              <a:t>www.sustainablescale.org</a:t>
            </a:r>
            <a:r>
              <a:rPr lang="en-US" sz="1500" dirty="0"/>
              <a:t>/</a:t>
            </a:r>
          </a:p>
        </p:txBody>
      </p:sp>
    </p:spTree>
    <p:extLst>
      <p:ext uri="{BB962C8B-B14F-4D97-AF65-F5344CB8AC3E}">
        <p14:creationId xmlns:p14="http://schemas.microsoft.com/office/powerpoint/2010/main" val="156753501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a:xfrm>
            <a:off x="0" y="146143"/>
            <a:ext cx="8515350" cy="1325563"/>
          </a:xfrm>
        </p:spPr>
        <p:txBody>
          <a:bodyPr>
            <a:noAutofit/>
          </a:bodyPr>
          <a:lstStyle/>
          <a:p>
            <a:pPr marL="363538"/>
            <a:r>
              <a:rPr lang="en-US" sz="3600" dirty="0"/>
              <a:t>Carbon dioxide, methane and nitrous oxide concentrations over the past 1,000 years</a:t>
            </a:r>
          </a:p>
        </p:txBody>
      </p:sp>
      <p:sp>
        <p:nvSpPr>
          <p:cNvPr id="2" name="Slide Number Placeholder 1"/>
          <p:cNvSpPr>
            <a:spLocks noGrp="1"/>
          </p:cNvSpPr>
          <p:nvPr>
            <p:ph type="sldNum" sz="quarter" idx="12"/>
          </p:nvPr>
        </p:nvSpPr>
        <p:spPr/>
        <p:txBody>
          <a:bodyPr/>
          <a:lstStyle/>
          <a:p>
            <a:fld id="{02A9ED07-9571-E14F-B8DD-ED921D6D7475}" type="slidenum">
              <a:rPr lang="en-US" smtClean="0"/>
              <a:t>46</a:t>
            </a:fld>
            <a:endParaRPr lang="en-US"/>
          </a:p>
        </p:txBody>
      </p:sp>
      <p:pic>
        <p:nvPicPr>
          <p:cNvPr id="3" name="Picture 2"/>
          <p:cNvPicPr>
            <a:picLocks noChangeAspect="1"/>
          </p:cNvPicPr>
          <p:nvPr/>
        </p:nvPicPr>
        <p:blipFill>
          <a:blip r:embed="rId3"/>
          <a:stretch>
            <a:fillRect/>
          </a:stretch>
        </p:blipFill>
        <p:spPr>
          <a:xfrm>
            <a:off x="670337" y="1757212"/>
            <a:ext cx="7728591" cy="4313632"/>
          </a:xfrm>
          <a:prstGeom prst="rect">
            <a:avLst/>
          </a:prstGeom>
        </p:spPr>
      </p:pic>
    </p:spTree>
    <p:extLst>
      <p:ext uri="{BB962C8B-B14F-4D97-AF65-F5344CB8AC3E}">
        <p14:creationId xmlns:p14="http://schemas.microsoft.com/office/powerpoint/2010/main" val="20898032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92696"/>
            <a:ext cx="9144000" cy="6108047"/>
          </a:xfrm>
          <a:prstGeom prst="rect">
            <a:avLst/>
          </a:prstGeom>
        </p:spPr>
      </p:pic>
      <p:sp>
        <p:nvSpPr>
          <p:cNvPr id="5" name="TextBox 4"/>
          <p:cNvSpPr txBox="1">
            <a:spLocks noChangeArrowheads="1"/>
          </p:cNvSpPr>
          <p:nvPr/>
        </p:nvSpPr>
        <p:spPr bwMode="auto">
          <a:xfrm>
            <a:off x="1296521" y="188640"/>
            <a:ext cx="6276649" cy="544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3" tIns="41148" rIns="82293" bIns="41148">
            <a:spAutoFit/>
          </a:bodyPr>
          <a:lstStyle>
            <a:lvl1pPr eaLnBrk="0" hangingPunct="0">
              <a:defRPr sz="3000">
                <a:solidFill>
                  <a:srgbClr val="000000"/>
                </a:solidFill>
                <a:latin typeface="Gill Sans" charset="0"/>
                <a:ea typeface="ＭＳ Ｐゴシック" charset="0"/>
                <a:cs typeface="Gill Sans" charset="0"/>
                <a:sym typeface="Gill Sans" charset="0"/>
              </a:defRPr>
            </a:lvl1pPr>
            <a:lvl2pPr marL="37931725" indent="-37474525" eaLnBrk="0" hangingPunct="0">
              <a:defRPr sz="3000">
                <a:solidFill>
                  <a:srgbClr val="000000"/>
                </a:solidFill>
                <a:latin typeface="Gill Sans" charset="0"/>
                <a:ea typeface="Gill Sans" charset="0"/>
                <a:cs typeface="Gill Sans" charset="0"/>
                <a:sym typeface="Gill Sans" charset="0"/>
              </a:defRPr>
            </a:lvl2pPr>
            <a:lvl3pPr eaLnBrk="0" hangingPunct="0">
              <a:defRPr sz="3000">
                <a:solidFill>
                  <a:srgbClr val="000000"/>
                </a:solidFill>
                <a:latin typeface="Gill Sans" charset="0"/>
                <a:ea typeface="Gill Sans" charset="0"/>
                <a:cs typeface="Gill Sans" charset="0"/>
                <a:sym typeface="Gill Sans" charset="0"/>
              </a:defRPr>
            </a:lvl3pPr>
            <a:lvl4pPr eaLnBrk="0" hangingPunct="0">
              <a:defRPr sz="3000">
                <a:solidFill>
                  <a:srgbClr val="000000"/>
                </a:solidFill>
                <a:latin typeface="Gill Sans" charset="0"/>
                <a:ea typeface="Gill Sans" charset="0"/>
                <a:cs typeface="Gill Sans" charset="0"/>
                <a:sym typeface="Gill Sans" charset="0"/>
              </a:defRPr>
            </a:lvl4pPr>
            <a:lvl5pPr eaLnBrk="0" hangingPunct="0">
              <a:defRPr sz="30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0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0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0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000">
                <a:solidFill>
                  <a:srgbClr val="000000"/>
                </a:solidFill>
                <a:latin typeface="Gill Sans" charset="0"/>
                <a:ea typeface="Gill Sans" charset="0"/>
                <a:cs typeface="Gill Sans" charset="0"/>
                <a:sym typeface="Gill Sans" charset="0"/>
              </a:defRPr>
            </a:lvl9pPr>
          </a:lstStyle>
          <a:p>
            <a:pPr algn="ctr" eaLnBrk="1" fontAlgn="base" hangingPunct="1">
              <a:spcBef>
                <a:spcPct val="0"/>
              </a:spcBef>
              <a:spcAft>
                <a:spcPct val="0"/>
              </a:spcAft>
            </a:pPr>
            <a:r>
              <a:rPr lang="en-US" b="1" dirty="0" smtClean="0">
                <a:latin typeface="Calibri" charset="0"/>
                <a:ea typeface="Calibri" charset="0"/>
                <a:cs typeface="Calibri" charset="0"/>
              </a:rPr>
              <a:t>CO</a:t>
            </a:r>
            <a:r>
              <a:rPr lang="en-US" b="1" baseline="-25000" dirty="0" smtClean="0">
                <a:latin typeface="Calibri" charset="0"/>
                <a:ea typeface="Calibri" charset="0"/>
                <a:cs typeface="Calibri" charset="0"/>
              </a:rPr>
              <a:t>2 </a:t>
            </a:r>
            <a:r>
              <a:rPr lang="en-US" b="1" dirty="0" smtClean="0">
                <a:latin typeface="Calibri" charset="0"/>
                <a:ea typeface="Calibri" charset="0"/>
                <a:cs typeface="Calibri" charset="0"/>
              </a:rPr>
              <a:t>is not the only anthropogenic GHG</a:t>
            </a:r>
          </a:p>
        </p:txBody>
      </p:sp>
    </p:spTree>
    <p:extLst>
      <p:ext uri="{BB962C8B-B14F-4D97-AF65-F5344CB8AC3E}">
        <p14:creationId xmlns:p14="http://schemas.microsoft.com/office/powerpoint/2010/main" val="19918623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Content Placeholder 3" descr="global_warming_Upsala_Glacier.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320040" y="1234440"/>
            <a:ext cx="8469630" cy="5006340"/>
          </a:xfrm>
        </p:spPr>
      </p:pic>
      <p:sp>
        <p:nvSpPr>
          <p:cNvPr id="93187" name="TextBox 4"/>
          <p:cNvSpPr txBox="1">
            <a:spLocks noChangeArrowheads="1"/>
          </p:cNvSpPr>
          <p:nvPr/>
        </p:nvSpPr>
        <p:spPr bwMode="auto">
          <a:xfrm>
            <a:off x="441485" y="1310165"/>
            <a:ext cx="935639" cy="544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5" tIns="41148" rIns="82295" bIns="41148">
            <a:spAutoFit/>
          </a:bodyPr>
          <a:lstStyle>
            <a:lvl1pPr eaLnBrk="0" hangingPunct="0">
              <a:defRPr sz="3000">
                <a:solidFill>
                  <a:srgbClr val="000000"/>
                </a:solidFill>
                <a:latin typeface="Gill Sans" charset="0"/>
                <a:ea typeface="ＭＳ Ｐゴシック" charset="0"/>
                <a:cs typeface="Gill Sans" charset="0"/>
                <a:sym typeface="Gill Sans" charset="0"/>
              </a:defRPr>
            </a:lvl1pPr>
            <a:lvl2pPr marL="37931725" indent="-37474525" eaLnBrk="0" hangingPunct="0">
              <a:defRPr sz="3000">
                <a:solidFill>
                  <a:srgbClr val="000000"/>
                </a:solidFill>
                <a:latin typeface="Gill Sans" charset="0"/>
                <a:ea typeface="Gill Sans" charset="0"/>
                <a:cs typeface="Gill Sans" charset="0"/>
                <a:sym typeface="Gill Sans" charset="0"/>
              </a:defRPr>
            </a:lvl2pPr>
            <a:lvl3pPr eaLnBrk="0" hangingPunct="0">
              <a:defRPr sz="3000">
                <a:solidFill>
                  <a:srgbClr val="000000"/>
                </a:solidFill>
                <a:latin typeface="Gill Sans" charset="0"/>
                <a:ea typeface="Gill Sans" charset="0"/>
                <a:cs typeface="Gill Sans" charset="0"/>
                <a:sym typeface="Gill Sans" charset="0"/>
              </a:defRPr>
            </a:lvl3pPr>
            <a:lvl4pPr eaLnBrk="0" hangingPunct="0">
              <a:defRPr sz="3000">
                <a:solidFill>
                  <a:srgbClr val="000000"/>
                </a:solidFill>
                <a:latin typeface="Gill Sans" charset="0"/>
                <a:ea typeface="Gill Sans" charset="0"/>
                <a:cs typeface="Gill Sans" charset="0"/>
                <a:sym typeface="Gill Sans" charset="0"/>
              </a:defRPr>
            </a:lvl4pPr>
            <a:lvl5pPr eaLnBrk="0" hangingPunct="0">
              <a:defRPr sz="30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0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0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0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000">
                <a:solidFill>
                  <a:srgbClr val="000000"/>
                </a:solidFill>
                <a:latin typeface="Gill Sans" charset="0"/>
                <a:ea typeface="Gill Sans" charset="0"/>
                <a:cs typeface="Gill Sans" charset="0"/>
                <a:sym typeface="Gill Sans" charset="0"/>
              </a:defRPr>
            </a:lvl9pPr>
          </a:lstStyle>
          <a:p>
            <a:pPr eaLnBrk="1" hangingPunct="1"/>
            <a:r>
              <a:rPr lang="en-US"/>
              <a:t>1928</a:t>
            </a:r>
          </a:p>
        </p:txBody>
      </p:sp>
      <p:sp>
        <p:nvSpPr>
          <p:cNvPr id="93188" name="TextBox 5"/>
          <p:cNvSpPr txBox="1">
            <a:spLocks noChangeArrowheads="1"/>
          </p:cNvSpPr>
          <p:nvPr/>
        </p:nvSpPr>
        <p:spPr bwMode="auto">
          <a:xfrm>
            <a:off x="441485" y="3764757"/>
            <a:ext cx="935639" cy="544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5" tIns="41148" rIns="82295" bIns="41148">
            <a:spAutoFit/>
          </a:bodyPr>
          <a:lstStyle>
            <a:lvl1pPr eaLnBrk="0" hangingPunct="0">
              <a:defRPr sz="3000">
                <a:solidFill>
                  <a:srgbClr val="000000"/>
                </a:solidFill>
                <a:latin typeface="Gill Sans" charset="0"/>
                <a:ea typeface="ＭＳ Ｐゴシック" charset="0"/>
                <a:cs typeface="Gill Sans" charset="0"/>
                <a:sym typeface="Gill Sans" charset="0"/>
              </a:defRPr>
            </a:lvl1pPr>
            <a:lvl2pPr marL="37931725" indent="-37474525" eaLnBrk="0" hangingPunct="0">
              <a:defRPr sz="3000">
                <a:solidFill>
                  <a:srgbClr val="000000"/>
                </a:solidFill>
                <a:latin typeface="Gill Sans" charset="0"/>
                <a:ea typeface="Gill Sans" charset="0"/>
                <a:cs typeface="Gill Sans" charset="0"/>
                <a:sym typeface="Gill Sans" charset="0"/>
              </a:defRPr>
            </a:lvl2pPr>
            <a:lvl3pPr eaLnBrk="0" hangingPunct="0">
              <a:defRPr sz="3000">
                <a:solidFill>
                  <a:srgbClr val="000000"/>
                </a:solidFill>
                <a:latin typeface="Gill Sans" charset="0"/>
                <a:ea typeface="Gill Sans" charset="0"/>
                <a:cs typeface="Gill Sans" charset="0"/>
                <a:sym typeface="Gill Sans" charset="0"/>
              </a:defRPr>
            </a:lvl3pPr>
            <a:lvl4pPr eaLnBrk="0" hangingPunct="0">
              <a:defRPr sz="3000">
                <a:solidFill>
                  <a:srgbClr val="000000"/>
                </a:solidFill>
                <a:latin typeface="Gill Sans" charset="0"/>
                <a:ea typeface="Gill Sans" charset="0"/>
                <a:cs typeface="Gill Sans" charset="0"/>
                <a:sym typeface="Gill Sans" charset="0"/>
              </a:defRPr>
            </a:lvl4pPr>
            <a:lvl5pPr eaLnBrk="0" hangingPunct="0">
              <a:defRPr sz="30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0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0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0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000">
                <a:solidFill>
                  <a:srgbClr val="000000"/>
                </a:solidFill>
                <a:latin typeface="Gill Sans" charset="0"/>
                <a:ea typeface="Gill Sans" charset="0"/>
                <a:cs typeface="Gill Sans" charset="0"/>
                <a:sym typeface="Gill Sans" charset="0"/>
              </a:defRPr>
            </a:lvl9pPr>
          </a:lstStyle>
          <a:p>
            <a:pPr eaLnBrk="1" hangingPunct="1"/>
            <a:r>
              <a:rPr lang="en-US"/>
              <a:t>2004</a:t>
            </a:r>
          </a:p>
        </p:txBody>
      </p:sp>
      <p:sp>
        <p:nvSpPr>
          <p:cNvPr id="93189" name="TextBox 6"/>
          <p:cNvSpPr txBox="1">
            <a:spLocks noChangeArrowheads="1"/>
          </p:cNvSpPr>
          <p:nvPr/>
        </p:nvSpPr>
        <p:spPr bwMode="auto">
          <a:xfrm>
            <a:off x="827584" y="190024"/>
            <a:ext cx="7772346" cy="1006429"/>
          </a:xfrm>
          <a:prstGeom prst="rect">
            <a:avLst/>
          </a:prstGeom>
          <a:solidFill>
            <a:srgbClr val="FFFFFF"/>
          </a:solidFill>
          <a:ln>
            <a:noFill/>
          </a:ln>
        </p:spPr>
        <p:txBody>
          <a:bodyPr wrap="square" lIns="82295" tIns="41148" rIns="82295" bIns="41148">
            <a:spAutoFit/>
          </a:bodyPr>
          <a:lstStyle>
            <a:lvl1pPr eaLnBrk="0" hangingPunct="0">
              <a:defRPr sz="3000">
                <a:solidFill>
                  <a:srgbClr val="000000"/>
                </a:solidFill>
                <a:latin typeface="Gill Sans" charset="0"/>
                <a:ea typeface="ＭＳ Ｐゴシック" charset="0"/>
                <a:cs typeface="Gill Sans" charset="0"/>
                <a:sym typeface="Gill Sans" charset="0"/>
              </a:defRPr>
            </a:lvl1pPr>
            <a:lvl2pPr marL="37931725" indent="-37474525" eaLnBrk="0" hangingPunct="0">
              <a:defRPr sz="3000">
                <a:solidFill>
                  <a:srgbClr val="000000"/>
                </a:solidFill>
                <a:latin typeface="Gill Sans" charset="0"/>
                <a:ea typeface="Gill Sans" charset="0"/>
                <a:cs typeface="Gill Sans" charset="0"/>
                <a:sym typeface="Gill Sans" charset="0"/>
              </a:defRPr>
            </a:lvl2pPr>
            <a:lvl3pPr eaLnBrk="0" hangingPunct="0">
              <a:defRPr sz="3000">
                <a:solidFill>
                  <a:srgbClr val="000000"/>
                </a:solidFill>
                <a:latin typeface="Gill Sans" charset="0"/>
                <a:ea typeface="Gill Sans" charset="0"/>
                <a:cs typeface="Gill Sans" charset="0"/>
                <a:sym typeface="Gill Sans" charset="0"/>
              </a:defRPr>
            </a:lvl3pPr>
            <a:lvl4pPr eaLnBrk="0" hangingPunct="0">
              <a:defRPr sz="3000">
                <a:solidFill>
                  <a:srgbClr val="000000"/>
                </a:solidFill>
                <a:latin typeface="Gill Sans" charset="0"/>
                <a:ea typeface="Gill Sans" charset="0"/>
                <a:cs typeface="Gill Sans" charset="0"/>
                <a:sym typeface="Gill Sans" charset="0"/>
              </a:defRPr>
            </a:lvl4pPr>
            <a:lvl5pPr eaLnBrk="0" hangingPunct="0">
              <a:defRPr sz="30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0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0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0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000">
                <a:solidFill>
                  <a:srgbClr val="000000"/>
                </a:solidFill>
                <a:latin typeface="Gill Sans" charset="0"/>
                <a:ea typeface="Gill Sans" charset="0"/>
                <a:cs typeface="Gill Sans" charset="0"/>
                <a:sym typeface="Gill Sans" charset="0"/>
              </a:defRPr>
            </a:lvl9pPr>
          </a:lstStyle>
          <a:p>
            <a:pPr eaLnBrk="1" hangingPunct="1"/>
            <a:r>
              <a:rPr lang="en-US" dirty="0" err="1"/>
              <a:t>Upsala</a:t>
            </a:r>
            <a:r>
              <a:rPr lang="en-US" dirty="0"/>
              <a:t> Glacier - Los </a:t>
            </a:r>
            <a:r>
              <a:rPr lang="en-US" dirty="0" err="1"/>
              <a:t>Glaciares</a:t>
            </a:r>
            <a:r>
              <a:rPr lang="en-US" dirty="0"/>
              <a:t> National Park</a:t>
            </a:r>
          </a:p>
          <a:p>
            <a:pPr eaLnBrk="1" hangingPunct="1"/>
            <a:r>
              <a:rPr lang="en-US" dirty="0"/>
              <a:t>Patagonia,  Argentina.</a:t>
            </a:r>
          </a:p>
        </p:txBody>
      </p:sp>
    </p:spTree>
    <p:extLst>
      <p:ext uri="{BB962C8B-B14F-4D97-AF65-F5344CB8AC3E}">
        <p14:creationId xmlns:p14="http://schemas.microsoft.com/office/powerpoint/2010/main" val="107472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13" y="245547"/>
            <a:ext cx="4555866" cy="36004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30087" y="245547"/>
            <a:ext cx="4306409" cy="3613770"/>
          </a:xfrm>
          <a:prstGeom prst="rect">
            <a:avLst/>
          </a:prstGeom>
        </p:spPr>
      </p:pic>
      <p:sp>
        <p:nvSpPr>
          <p:cNvPr id="6" name="TextBox 5"/>
          <p:cNvSpPr txBox="1"/>
          <p:nvPr/>
        </p:nvSpPr>
        <p:spPr>
          <a:xfrm>
            <a:off x="102213" y="4277995"/>
            <a:ext cx="8934283" cy="2308324"/>
          </a:xfrm>
          <a:prstGeom prst="rect">
            <a:avLst/>
          </a:prstGeom>
          <a:noFill/>
        </p:spPr>
        <p:txBody>
          <a:bodyPr wrap="square" rtlCol="0">
            <a:spAutoFit/>
          </a:bodyPr>
          <a:lstStyle/>
          <a:p>
            <a:r>
              <a:rPr lang="en-US" dirty="0"/>
              <a:t>The calving occurred sometime between Monday 10th July and Wednesday </a:t>
            </a:r>
            <a:r>
              <a:rPr lang="en-US"/>
              <a:t>12th </a:t>
            </a:r>
            <a:r>
              <a:rPr lang="en-US" smtClean="0"/>
              <a:t>July 2017, </a:t>
            </a:r>
            <a:r>
              <a:rPr lang="en-US" dirty="0"/>
              <a:t>when a 5,800 square km section of Larsen C </a:t>
            </a:r>
            <a:r>
              <a:rPr lang="en-US" dirty="0" smtClean="0"/>
              <a:t>broke </a:t>
            </a:r>
            <a:r>
              <a:rPr lang="en-US" dirty="0"/>
              <a:t>away</a:t>
            </a:r>
            <a:r>
              <a:rPr lang="en-US" dirty="0" smtClean="0"/>
              <a:t>.</a:t>
            </a:r>
          </a:p>
          <a:p>
            <a:endParaRPr lang="en-US" dirty="0"/>
          </a:p>
          <a:p>
            <a:r>
              <a:rPr lang="en-US" dirty="0" smtClean="0"/>
              <a:t>Anticipated to be due to thermal changes in both sea and air temperature.</a:t>
            </a:r>
          </a:p>
          <a:p>
            <a:endParaRPr lang="en-US" dirty="0"/>
          </a:p>
          <a:p>
            <a:r>
              <a:rPr lang="en-US" dirty="0" smtClean="0"/>
              <a:t>Predicted to give rise to an increase in global sea level of the order of 2-3 mm.</a:t>
            </a:r>
          </a:p>
          <a:p>
            <a:r>
              <a:rPr lang="en-US" dirty="0" smtClean="0"/>
              <a:t>(this is minimal because the ice was already afloat)</a:t>
            </a:r>
          </a:p>
          <a:p>
            <a:endParaRPr lang="en-GB" dirty="0"/>
          </a:p>
        </p:txBody>
      </p:sp>
    </p:spTree>
    <p:extLst>
      <p:ext uri="{BB962C8B-B14F-4D97-AF65-F5344CB8AC3E}">
        <p14:creationId xmlns:p14="http://schemas.microsoft.com/office/powerpoint/2010/main" val="1251890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2042" y="2252411"/>
            <a:ext cx="1674034" cy="576383"/>
          </a:xfrm>
          <a:prstGeom prst="rect">
            <a:avLst/>
          </a:prstGeom>
        </p:spPr>
      </p:pic>
      <p:pic>
        <p:nvPicPr>
          <p:cNvPr id="30" name="Picture 2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8923" y="2258349"/>
            <a:ext cx="968118" cy="761660"/>
          </a:xfrm>
          <a:prstGeom prst="rect">
            <a:avLst/>
          </a:prstGeom>
        </p:spPr>
      </p:pic>
      <p:pic>
        <p:nvPicPr>
          <p:cNvPr id="32" name="Picture 3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5498" y="4759532"/>
            <a:ext cx="1204502" cy="612072"/>
          </a:xfrm>
          <a:prstGeom prst="rect">
            <a:avLst/>
          </a:prstGeom>
        </p:spPr>
      </p:pic>
      <p:pic>
        <p:nvPicPr>
          <p:cNvPr id="33" name="Picture 3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229267" y="4857533"/>
            <a:ext cx="1044674" cy="569166"/>
          </a:xfrm>
          <a:prstGeom prst="rect">
            <a:avLst/>
          </a:prstGeom>
        </p:spPr>
      </p:pic>
      <p:grpSp>
        <p:nvGrpSpPr>
          <p:cNvPr id="16" name="Group 15"/>
          <p:cNvGrpSpPr/>
          <p:nvPr/>
        </p:nvGrpSpPr>
        <p:grpSpPr>
          <a:xfrm>
            <a:off x="2926706" y="2086900"/>
            <a:ext cx="3624763" cy="3509972"/>
            <a:chOff x="1515292" y="-29855"/>
            <a:chExt cx="4743593" cy="4446971"/>
          </a:xfrm>
        </p:grpSpPr>
        <p:pic>
          <p:nvPicPr>
            <p:cNvPr id="17" name="Picture 1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21376427">
              <a:off x="1536198" y="103085"/>
              <a:ext cx="4480313" cy="4146897"/>
            </a:xfrm>
            <a:prstGeom prst="pie">
              <a:avLst>
                <a:gd name="adj1" fmla="val 16404334"/>
                <a:gd name="adj2" fmla="val 223793"/>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674976" y="98148"/>
              <a:ext cx="4090805" cy="4171292"/>
            </a:xfrm>
            <a:prstGeom prst="pie">
              <a:avLst>
                <a:gd name="adj1" fmla="val 10800000"/>
                <a:gd name="adj2" fmla="val 16200000"/>
              </a:avLst>
            </a:prstGeom>
          </p:spPr>
        </p:pic>
        <p:pic>
          <p:nvPicPr>
            <p:cNvPr id="19" name="Picture 18"/>
            <p:cNvPicPr>
              <a:picLocks noChangeAspect="1"/>
            </p:cNvPicPr>
            <p:nvPr/>
          </p:nvPicPr>
          <p:blipFill rotWithShape="1">
            <a:blip r:embed="rId9" cstate="email">
              <a:extLst>
                <a:ext uri="{28A0092B-C50C-407E-A947-70E740481C1C}">
                  <a14:useLocalDpi xmlns:a14="http://schemas.microsoft.com/office/drawing/2010/main"/>
                </a:ext>
              </a:extLst>
            </a:blip>
            <a:srcRect t="-1086" r="-1397"/>
            <a:stretch/>
          </p:blipFill>
          <p:spPr>
            <a:xfrm>
              <a:off x="1674976" y="23225"/>
              <a:ext cx="4159287" cy="4343676"/>
            </a:xfrm>
            <a:prstGeom prst="pie">
              <a:avLst>
                <a:gd name="adj1" fmla="val 5415955"/>
                <a:gd name="adj2" fmla="val 10774183"/>
              </a:avLst>
            </a:prstGeom>
          </p:spPr>
        </p:pic>
        <p:pic>
          <p:nvPicPr>
            <p:cNvPr id="20" name="Picture 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bwMode="auto">
            <a:xfrm>
              <a:off x="1515292" y="-29855"/>
              <a:ext cx="4540358" cy="4446971"/>
            </a:xfrm>
            <a:prstGeom prst="pie">
              <a:avLst>
                <a:gd name="adj1" fmla="val 32231"/>
                <a:gd name="adj2" fmla="val 5377574"/>
              </a:avLst>
            </a:prstGeom>
            <a:noFill/>
            <a:ln w="25400">
              <a:noFill/>
              <a:round/>
              <a:headEnd/>
              <a:tailEnd/>
            </a:ln>
            <a:effectLst/>
          </p:spPr>
        </p:pic>
        <p:sp>
          <p:nvSpPr>
            <p:cNvPr id="3" name="TextBox 2"/>
            <p:cNvSpPr txBox="1"/>
            <p:nvPr/>
          </p:nvSpPr>
          <p:spPr>
            <a:xfrm>
              <a:off x="2546287" y="1768370"/>
              <a:ext cx="1210844" cy="350945"/>
            </a:xfrm>
            <a:prstGeom prst="rect">
              <a:avLst/>
            </a:prstGeom>
            <a:solidFill>
              <a:schemeClr val="bg1"/>
            </a:solidFill>
          </p:spPr>
          <p:txBody>
            <a:bodyPr wrap="none" rtlCol="0">
              <a:spAutoFit/>
            </a:bodyPr>
            <a:lstStyle/>
            <a:p>
              <a:r>
                <a:rPr lang="en-US" sz="1200" dirty="0">
                  <a:latin typeface="Helvetica Light"/>
                  <a:cs typeface="Helvetica Light"/>
                </a:rPr>
                <a:t>Toxicology</a:t>
              </a:r>
              <a:endParaRPr lang="en-US" sz="1200" dirty="0"/>
            </a:p>
          </p:txBody>
        </p:sp>
        <p:sp>
          <p:nvSpPr>
            <p:cNvPr id="4" name="Rectangle 3"/>
            <p:cNvSpPr/>
            <p:nvPr/>
          </p:nvSpPr>
          <p:spPr>
            <a:xfrm>
              <a:off x="3776354" y="1761156"/>
              <a:ext cx="1145814" cy="350945"/>
            </a:xfrm>
            <a:prstGeom prst="rect">
              <a:avLst/>
            </a:prstGeom>
            <a:solidFill>
              <a:schemeClr val="bg1"/>
            </a:solidFill>
          </p:spPr>
          <p:txBody>
            <a:bodyPr wrap="none">
              <a:spAutoFit/>
            </a:bodyPr>
            <a:lstStyle/>
            <a:p>
              <a:r>
                <a:rPr lang="en-US" sz="1200" dirty="0">
                  <a:latin typeface="Helvetica Light"/>
                  <a:cs typeface="Helvetica Light"/>
                </a:rPr>
                <a:t>Chemistry</a:t>
              </a:r>
            </a:p>
          </p:txBody>
        </p:sp>
        <p:sp>
          <p:nvSpPr>
            <p:cNvPr id="14" name="Rectangle 13"/>
            <p:cNvSpPr/>
            <p:nvPr/>
          </p:nvSpPr>
          <p:spPr>
            <a:xfrm>
              <a:off x="1831061" y="2273181"/>
              <a:ext cx="1912000" cy="350945"/>
            </a:xfrm>
            <a:prstGeom prst="rect">
              <a:avLst/>
            </a:prstGeom>
            <a:solidFill>
              <a:schemeClr val="bg1"/>
            </a:solidFill>
            <a:ln>
              <a:solidFill>
                <a:schemeClr val="bg1"/>
              </a:solidFill>
            </a:ln>
          </p:spPr>
          <p:txBody>
            <a:bodyPr wrap="square">
              <a:spAutoFit/>
            </a:bodyPr>
            <a:lstStyle/>
            <a:p>
              <a:r>
                <a:rPr lang="en-US" sz="1200" dirty="0">
                  <a:latin typeface="Helvetica Light"/>
                  <a:cs typeface="Helvetica Light"/>
                </a:rPr>
                <a:t>Molecular Biology</a:t>
              </a:r>
            </a:p>
          </p:txBody>
        </p:sp>
        <p:sp>
          <p:nvSpPr>
            <p:cNvPr id="15" name="Rectangle 14"/>
            <p:cNvSpPr/>
            <p:nvPr/>
          </p:nvSpPr>
          <p:spPr>
            <a:xfrm>
              <a:off x="3751606" y="2278391"/>
              <a:ext cx="2507279" cy="350945"/>
            </a:xfrm>
            <a:prstGeom prst="rect">
              <a:avLst/>
            </a:prstGeom>
            <a:solidFill>
              <a:schemeClr val="bg1"/>
            </a:solidFill>
          </p:spPr>
          <p:txBody>
            <a:bodyPr wrap="none">
              <a:spAutoFit/>
            </a:bodyPr>
            <a:lstStyle/>
            <a:p>
              <a:r>
                <a:rPr lang="en-US" sz="1200">
                  <a:latin typeface="Helvetica Light"/>
                  <a:cs typeface="Helvetica Light"/>
                </a:rPr>
                <a:t>Computational Chemistry</a:t>
              </a:r>
              <a:endParaRPr lang="en-US" sz="1200" dirty="0">
                <a:latin typeface="Helvetica Light"/>
                <a:cs typeface="Helvetica Light"/>
              </a:endParaRPr>
            </a:p>
          </p:txBody>
        </p:sp>
      </p:grpSp>
      <p:pic>
        <p:nvPicPr>
          <p:cNvPr id="21" name="Picture 20" descr="image3.jp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05382" y="387301"/>
            <a:ext cx="2212632" cy="940204"/>
          </a:xfrm>
          <a:prstGeom prst="rect">
            <a:avLst/>
          </a:prstGeom>
          <a:noFill/>
          <a:ln w="12700">
            <a:noFill/>
            <a:miter lim="0"/>
            <a:headEnd/>
            <a:tailEnd/>
          </a:ln>
        </p:spPr>
      </p:pic>
    </p:spTree>
    <p:extLst>
      <p:ext uri="{BB962C8B-B14F-4D97-AF65-F5344CB8AC3E}">
        <p14:creationId xmlns:p14="http://schemas.microsoft.com/office/powerpoint/2010/main" val="13451391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3"/>
          <p:cNvSpPr>
            <a:spLocks noGrp="1" noChangeArrowheads="1"/>
          </p:cNvSpPr>
          <p:nvPr>
            <p:ph idx="1"/>
          </p:nvPr>
        </p:nvSpPr>
        <p:spPr>
          <a:xfrm>
            <a:off x="947738" y="1973873"/>
            <a:ext cx="7969250" cy="3086100"/>
          </a:xfrm>
        </p:spPr>
        <p:txBody>
          <a:bodyPr/>
          <a:lstStyle/>
          <a:p>
            <a:pPr eaLnBrk="1" hangingPunct="1"/>
            <a:r>
              <a:rPr lang="en-US" sz="2800" dirty="0">
                <a:ea typeface="ＭＳ Ｐゴシック" pitchFamily="-106" charset="-128"/>
                <a:cs typeface="ＭＳ Ｐゴシック" pitchFamily="-106" charset="-128"/>
              </a:rPr>
              <a:t> </a:t>
            </a:r>
            <a:r>
              <a:rPr lang="en-US" sz="2800" dirty="0">
                <a:solidFill>
                  <a:schemeClr val="bg1">
                    <a:lumMod val="75000"/>
                  </a:schemeClr>
                </a:solidFill>
                <a:ea typeface="ＭＳ Ｐゴシック" pitchFamily="-106" charset="-128"/>
                <a:cs typeface="ＭＳ Ｐゴシック" pitchFamily="-106" charset="-128"/>
              </a:rPr>
              <a:t>Population</a:t>
            </a:r>
          </a:p>
          <a:p>
            <a:pPr eaLnBrk="1" hangingPunct="1"/>
            <a:r>
              <a:rPr lang="en-US" sz="2800" dirty="0">
                <a:ea typeface="ＭＳ Ｐゴシック" pitchFamily="-106" charset="-128"/>
                <a:cs typeface="ＭＳ Ｐゴシック" pitchFamily="-106" charset="-128"/>
              </a:rPr>
              <a:t> </a:t>
            </a:r>
            <a:r>
              <a:rPr lang="en-US" sz="2800" dirty="0">
                <a:solidFill>
                  <a:schemeClr val="bg1">
                    <a:lumMod val="75000"/>
                  </a:schemeClr>
                </a:solidFill>
                <a:ea typeface="ＭＳ Ｐゴシック" pitchFamily="-106" charset="-128"/>
                <a:cs typeface="ＭＳ Ｐゴシック" pitchFamily="-106" charset="-128"/>
              </a:rPr>
              <a:t>Energy</a:t>
            </a:r>
          </a:p>
          <a:p>
            <a:pPr eaLnBrk="1" hangingPunct="1"/>
            <a:r>
              <a:rPr lang="en-US" sz="2800" dirty="0">
                <a:ea typeface="ＭＳ Ｐゴシック" pitchFamily="-106" charset="-128"/>
                <a:cs typeface="ＭＳ Ｐゴシック" pitchFamily="-106" charset="-128"/>
              </a:rPr>
              <a:t> </a:t>
            </a:r>
            <a:r>
              <a:rPr lang="en-US" sz="2800" dirty="0">
                <a:solidFill>
                  <a:schemeClr val="bg1">
                    <a:lumMod val="75000"/>
                  </a:schemeClr>
                </a:solidFill>
                <a:ea typeface="ＭＳ Ｐゴシック" pitchFamily="-106" charset="-128"/>
                <a:cs typeface="ＭＳ Ｐゴシック" pitchFamily="-106" charset="-128"/>
              </a:rPr>
              <a:t>Global Change</a:t>
            </a:r>
          </a:p>
          <a:p>
            <a:pPr eaLnBrk="1" hangingPunct="1"/>
            <a:r>
              <a:rPr lang="en-US" sz="2800" dirty="0">
                <a:ea typeface="ＭＳ Ｐゴシック" pitchFamily="-106" charset="-128"/>
                <a:cs typeface="ＭＳ Ｐゴシック" pitchFamily="-106" charset="-128"/>
              </a:rPr>
              <a:t> Resource Depletion</a:t>
            </a:r>
          </a:p>
          <a:p>
            <a:pPr eaLnBrk="1" hangingPunct="1"/>
            <a:r>
              <a:rPr lang="en-US" sz="2800" dirty="0">
                <a:ea typeface="ＭＳ Ｐゴシック" pitchFamily="-106" charset="-128"/>
                <a:cs typeface="ＭＳ Ｐゴシック" pitchFamily="-106" charset="-128"/>
              </a:rPr>
              <a:t> Food Supply</a:t>
            </a:r>
          </a:p>
          <a:p>
            <a:pPr eaLnBrk="1" hangingPunct="1"/>
            <a:r>
              <a:rPr lang="en-US" sz="2800" dirty="0">
                <a:ea typeface="ＭＳ Ｐゴシック" pitchFamily="-106" charset="-128"/>
                <a:cs typeface="ＭＳ Ｐゴシック" pitchFamily="-106" charset="-128"/>
              </a:rPr>
              <a:t> Toxics in the Environment</a:t>
            </a:r>
          </a:p>
        </p:txBody>
      </p:sp>
      <p:sp>
        <p:nvSpPr>
          <p:cNvPr id="5" name="Title 1"/>
          <p:cNvSpPr>
            <a:spLocks noGrp="1"/>
          </p:cNvSpPr>
          <p:nvPr>
            <p:ph type="title"/>
          </p:nvPr>
        </p:nvSpPr>
        <p:spPr>
          <a:xfrm>
            <a:off x="0" y="172670"/>
            <a:ext cx="7886700" cy="1325563"/>
          </a:xfrm>
        </p:spPr>
        <p:txBody>
          <a:bodyPr/>
          <a:lstStyle/>
          <a:p>
            <a:pPr marL="352425"/>
            <a:r>
              <a:rPr lang="en-US" dirty="0"/>
              <a:t>Other Environmental Challenges</a:t>
            </a:r>
          </a:p>
        </p:txBody>
      </p:sp>
      <p:sp>
        <p:nvSpPr>
          <p:cNvPr id="2" name="Slide Number Placeholder 1"/>
          <p:cNvSpPr>
            <a:spLocks noGrp="1"/>
          </p:cNvSpPr>
          <p:nvPr>
            <p:ph type="sldNum" sz="quarter" idx="12"/>
          </p:nvPr>
        </p:nvSpPr>
        <p:spPr/>
        <p:txBody>
          <a:bodyPr/>
          <a:lstStyle/>
          <a:p>
            <a:fld id="{02A9ED07-9571-E14F-B8DD-ED921D6D7475}" type="slidenum">
              <a:rPr lang="en-US" smtClean="0"/>
              <a:t>50</a:t>
            </a:fld>
            <a:endParaRPr lang="en-US"/>
          </a:p>
        </p:txBody>
      </p:sp>
    </p:spTree>
    <p:extLst>
      <p:ext uri="{BB962C8B-B14F-4D97-AF65-F5344CB8AC3E}">
        <p14:creationId xmlns:p14="http://schemas.microsoft.com/office/powerpoint/2010/main" val="8006660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ChangeArrowheads="1"/>
          </p:cNvSpPr>
          <p:nvPr>
            <p:ph type="title"/>
          </p:nvPr>
        </p:nvSpPr>
        <p:spPr>
          <a:xfrm>
            <a:off x="0" y="177557"/>
            <a:ext cx="7886700" cy="1325563"/>
          </a:xfrm>
        </p:spPr>
        <p:txBody>
          <a:bodyPr/>
          <a:lstStyle/>
          <a:p>
            <a:pPr marL="352425" eaLnBrk="1" hangingPunct="1"/>
            <a:r>
              <a:rPr lang="en-US" dirty="0">
                <a:ea typeface="ＭＳ Ｐゴシック" pitchFamily="-106" charset="-128"/>
                <a:cs typeface="ＭＳ Ｐゴシック" pitchFamily="-106" charset="-128"/>
              </a:rPr>
              <a:t>Resource Depletion</a:t>
            </a:r>
          </a:p>
        </p:txBody>
      </p:sp>
      <p:sp>
        <p:nvSpPr>
          <p:cNvPr id="186370" name="Rectangle 3"/>
          <p:cNvSpPr>
            <a:spLocks noGrp="1" noChangeArrowheads="1"/>
          </p:cNvSpPr>
          <p:nvPr>
            <p:ph idx="1"/>
          </p:nvPr>
        </p:nvSpPr>
        <p:spPr>
          <a:xfrm>
            <a:off x="628650" y="1754066"/>
            <a:ext cx="7886700" cy="4351338"/>
          </a:xfrm>
        </p:spPr>
        <p:txBody>
          <a:bodyPr/>
          <a:lstStyle/>
          <a:p>
            <a:pPr marL="0" indent="0" eaLnBrk="1" hangingPunct="1">
              <a:buNone/>
            </a:pPr>
            <a:r>
              <a:rPr lang="en-US" sz="2800" dirty="0">
                <a:ea typeface="ＭＳ Ｐゴシック" pitchFamily="-106" charset="-128"/>
                <a:cs typeface="ＭＳ Ｐゴシック" pitchFamily="-106" charset="-128"/>
              </a:rPr>
              <a:t>Due to the over utilization of non-renewable resources, natural resources are being depleted at an unsustainable rate. </a:t>
            </a:r>
          </a:p>
          <a:p>
            <a:pPr marL="623888"/>
            <a:r>
              <a:rPr lang="en-US" sz="2400" dirty="0">
                <a:ea typeface="ＭＳ Ｐゴシック" pitchFamily="-106" charset="-128"/>
                <a:cs typeface="ＭＳ Ｐゴシック" pitchFamily="-106" charset="-128"/>
              </a:rPr>
              <a:t>Examples of depleting resources: precious metals, fossil fuels</a:t>
            </a:r>
          </a:p>
          <a:p>
            <a:pPr marL="623888"/>
            <a:r>
              <a:rPr lang="en-US" sz="2400" dirty="0">
                <a:ea typeface="ＭＳ Ｐゴシック" pitchFamily="-106" charset="-128"/>
                <a:cs typeface="ＭＳ Ｐゴシック" pitchFamily="-106" charset="-128"/>
              </a:rPr>
              <a:t>These are used to support of our current life style, economy, </a:t>
            </a:r>
            <a:r>
              <a:rPr lang="en-US" sz="2400" dirty="0" err="1">
                <a:ea typeface="ＭＳ Ｐゴシック" pitchFamily="-106" charset="-128"/>
                <a:cs typeface="ＭＳ Ｐゴシック" pitchFamily="-106" charset="-128"/>
              </a:rPr>
              <a:t>etc</a:t>
            </a:r>
            <a:endParaRPr lang="en-US" sz="2400" dirty="0">
              <a:ea typeface="ＭＳ Ｐゴシック" pitchFamily="-106" charset="-128"/>
              <a:cs typeface="ＭＳ Ｐゴシック" pitchFamily="-106" charset="-128"/>
            </a:endParaRPr>
          </a:p>
          <a:p>
            <a:pPr marL="0" indent="0" eaLnBrk="1" hangingPunct="1">
              <a:buNone/>
            </a:pPr>
            <a:endParaRPr lang="en-US" sz="2800" dirty="0">
              <a:ea typeface="ＭＳ Ｐゴシック" pitchFamily="-106" charset="-128"/>
              <a:cs typeface="ＭＳ Ｐゴシック" pitchFamily="-106" charset="-128"/>
            </a:endParaRPr>
          </a:p>
          <a:p>
            <a:pPr eaLnBrk="1" hangingPunct="1">
              <a:buFont typeface="Wingdings" pitchFamily="-106" charset="2"/>
              <a:buNone/>
            </a:pPr>
            <a:endParaRPr lang="en-US" sz="2800" dirty="0">
              <a:ea typeface="ＭＳ Ｐゴシック" pitchFamily="-106" charset="-128"/>
              <a:cs typeface="ＭＳ Ｐゴシック" pitchFamily="-106" charset="-128"/>
            </a:endParaRPr>
          </a:p>
        </p:txBody>
      </p:sp>
      <p:sp>
        <p:nvSpPr>
          <p:cNvPr id="2" name="Slide Number Placeholder 1"/>
          <p:cNvSpPr>
            <a:spLocks noGrp="1"/>
          </p:cNvSpPr>
          <p:nvPr>
            <p:ph type="sldNum" sz="quarter" idx="12"/>
          </p:nvPr>
        </p:nvSpPr>
        <p:spPr/>
        <p:txBody>
          <a:bodyPr/>
          <a:lstStyle/>
          <a:p>
            <a:fld id="{02A9ED07-9571-E14F-B8DD-ED921D6D7475}" type="slidenum">
              <a:rPr lang="en-US" smtClean="0"/>
              <a:t>51</a:t>
            </a:fld>
            <a:endParaRPr lang="en-US"/>
          </a:p>
        </p:txBody>
      </p:sp>
    </p:spTree>
    <p:extLst>
      <p:ext uri="{BB962C8B-B14F-4D97-AF65-F5344CB8AC3E}">
        <p14:creationId xmlns:p14="http://schemas.microsoft.com/office/powerpoint/2010/main" val="18628128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p:nvPr>
        </p:nvSpPr>
        <p:spPr>
          <a:xfrm>
            <a:off x="0" y="187611"/>
            <a:ext cx="7886700" cy="1325563"/>
          </a:xfrm>
        </p:spPr>
        <p:txBody>
          <a:bodyPr/>
          <a:lstStyle/>
          <a:p>
            <a:pPr marL="352425" eaLnBrk="1" hangingPunct="1"/>
            <a:r>
              <a:rPr lang="en-US" dirty="0">
                <a:ea typeface="ＭＳ Ｐゴシック" pitchFamily="-106" charset="-128"/>
                <a:cs typeface="ＭＳ Ｐゴシック" pitchFamily="-106" charset="-128"/>
              </a:rPr>
              <a:t>Resource Depletion</a:t>
            </a:r>
          </a:p>
        </p:txBody>
      </p:sp>
      <p:sp>
        <p:nvSpPr>
          <p:cNvPr id="193539" name="Rectangle 3"/>
          <p:cNvSpPr>
            <a:spLocks noGrp="1" noChangeArrowheads="1"/>
          </p:cNvSpPr>
          <p:nvPr>
            <p:ph idx="1"/>
          </p:nvPr>
        </p:nvSpPr>
        <p:spPr>
          <a:xfrm>
            <a:off x="386443" y="2397295"/>
            <a:ext cx="8792308" cy="2743253"/>
          </a:xfrm>
        </p:spPr>
        <p:txBody>
          <a:bodyPr numCol="1" rtlCol="0">
            <a:noAutofit/>
          </a:bodyPr>
          <a:lstStyle/>
          <a:p>
            <a:pPr lvl="1">
              <a:defRPr/>
            </a:pPr>
            <a:r>
              <a:rPr lang="en-US" sz="2400" dirty="0"/>
              <a:t> Biomass</a:t>
            </a:r>
          </a:p>
          <a:p>
            <a:pPr lvl="2">
              <a:defRPr/>
            </a:pPr>
            <a:r>
              <a:rPr lang="en-US" dirty="0"/>
              <a:t>Algae for fuel, lignin for platform chemicals</a:t>
            </a:r>
            <a:endParaRPr lang="en-US" sz="2000" dirty="0"/>
          </a:p>
          <a:p>
            <a:pPr lvl="1">
              <a:defRPr/>
            </a:pPr>
            <a:r>
              <a:rPr lang="en-US" sz="2400" dirty="0"/>
              <a:t> Nanoscience &amp; technology</a:t>
            </a:r>
          </a:p>
          <a:p>
            <a:pPr lvl="1">
              <a:defRPr/>
            </a:pPr>
            <a:r>
              <a:rPr lang="en-US" sz="2400" dirty="0"/>
              <a:t> Transformations with visible light</a:t>
            </a:r>
          </a:p>
          <a:p>
            <a:pPr lvl="2">
              <a:defRPr/>
            </a:pPr>
            <a:r>
              <a:rPr lang="en-US" dirty="0"/>
              <a:t>Light rather than solvents</a:t>
            </a:r>
            <a:endParaRPr lang="en-US" sz="2000" dirty="0"/>
          </a:p>
          <a:p>
            <a:pPr lvl="1">
              <a:defRPr/>
            </a:pPr>
            <a:r>
              <a:rPr lang="en-US" sz="2400" dirty="0"/>
              <a:t> Carbon dioxide as feedstock</a:t>
            </a:r>
          </a:p>
          <a:p>
            <a:pPr lvl="2">
              <a:defRPr/>
            </a:pPr>
            <a:r>
              <a:rPr lang="en-US" dirty="0"/>
              <a:t>In plastics </a:t>
            </a:r>
            <a:endParaRPr lang="en-US" sz="2000" dirty="0"/>
          </a:p>
          <a:p>
            <a:pPr lvl="1">
              <a:defRPr/>
            </a:pPr>
            <a:r>
              <a:rPr lang="en-US" sz="2400" dirty="0"/>
              <a:t> Chitin as feedstock</a:t>
            </a:r>
          </a:p>
          <a:p>
            <a:pPr lvl="2">
              <a:defRPr/>
            </a:pPr>
            <a:r>
              <a:rPr lang="en-US" dirty="0"/>
              <a:t>In packaging</a:t>
            </a:r>
            <a:endParaRPr lang="en-US" sz="2000" dirty="0"/>
          </a:p>
          <a:p>
            <a:pPr lvl="1">
              <a:defRPr/>
            </a:pPr>
            <a:r>
              <a:rPr lang="en-US" sz="2400" dirty="0"/>
              <a:t> Waste utilization</a:t>
            </a:r>
          </a:p>
          <a:p>
            <a:pPr lvl="2">
              <a:defRPr/>
            </a:pPr>
            <a:r>
              <a:rPr lang="en-US" dirty="0"/>
              <a:t>By biodegradation</a:t>
            </a:r>
            <a:endParaRPr lang="en-US" sz="2000" dirty="0"/>
          </a:p>
        </p:txBody>
      </p:sp>
      <p:sp>
        <p:nvSpPr>
          <p:cNvPr id="2" name="Slide Number Placeholder 1"/>
          <p:cNvSpPr>
            <a:spLocks noGrp="1"/>
          </p:cNvSpPr>
          <p:nvPr>
            <p:ph type="sldNum" sz="quarter" idx="12"/>
          </p:nvPr>
        </p:nvSpPr>
        <p:spPr/>
        <p:txBody>
          <a:bodyPr/>
          <a:lstStyle/>
          <a:p>
            <a:fld id="{02A9ED07-9571-E14F-B8DD-ED921D6D7475}" type="slidenum">
              <a:rPr lang="en-US" smtClean="0"/>
              <a:t>52</a:t>
            </a:fld>
            <a:endParaRPr lang="en-US"/>
          </a:p>
        </p:txBody>
      </p:sp>
      <p:sp>
        <p:nvSpPr>
          <p:cNvPr id="3" name="CaixaDeTexto 2">
            <a:extLst>
              <a:ext uri="{FF2B5EF4-FFF2-40B4-BE49-F238E27FC236}">
                <a16:creationId xmlns:a16="http://schemas.microsoft.com/office/drawing/2014/main" xmlns="" id="{C2B5F0F6-C756-45D6-A401-A47D63B184EC}"/>
              </a:ext>
            </a:extLst>
          </p:cNvPr>
          <p:cNvSpPr txBox="1"/>
          <p:nvPr/>
        </p:nvSpPr>
        <p:spPr>
          <a:xfrm>
            <a:off x="386443" y="1373895"/>
            <a:ext cx="7969250" cy="830997"/>
          </a:xfrm>
          <a:prstGeom prst="rect">
            <a:avLst/>
          </a:prstGeom>
          <a:noFill/>
        </p:spPr>
        <p:txBody>
          <a:bodyPr wrap="square" rtlCol="0">
            <a:spAutoFit/>
          </a:bodyPr>
          <a:lstStyle/>
          <a:p>
            <a:r>
              <a:rPr lang="en-US" sz="2400" dirty="0"/>
              <a:t>Renewable resources can be made increasingly viable technologically and economically through green chemistry:</a:t>
            </a:r>
            <a:endParaRPr lang="pt-BR" sz="2400" dirty="0"/>
          </a:p>
        </p:txBody>
      </p:sp>
    </p:spTree>
    <p:extLst>
      <p:ext uri="{BB962C8B-B14F-4D97-AF65-F5344CB8AC3E}">
        <p14:creationId xmlns:p14="http://schemas.microsoft.com/office/powerpoint/2010/main" val="20611577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106311"/>
            <a:ext cx="6972320" cy="927554"/>
          </a:xfrm>
        </p:spPr>
        <p:txBody>
          <a:bodyPr>
            <a:normAutofit/>
          </a:bodyPr>
          <a:lstStyle/>
          <a:p>
            <a:pPr>
              <a:defRPr/>
            </a:pPr>
            <a:r>
              <a:rPr lang="en-GB" sz="3200" b="1" dirty="0" smtClean="0">
                <a:solidFill>
                  <a:srgbClr val="005A8B"/>
                </a:solidFill>
                <a:latin typeface="+mn-lt"/>
              </a:rPr>
              <a:t>Elements in a </a:t>
            </a:r>
            <a:r>
              <a:rPr lang="en-GB" sz="3200" b="1" smtClean="0">
                <a:solidFill>
                  <a:srgbClr val="005A8B"/>
                </a:solidFill>
                <a:latin typeface="+mn-lt"/>
              </a:rPr>
              <a:t>Mobile Phone?</a:t>
            </a:r>
            <a:endParaRPr lang="en-GB" sz="3200" b="1" dirty="0" smtClean="0">
              <a:solidFill>
                <a:srgbClr val="005A8B"/>
              </a:solidFill>
              <a:latin typeface="+mn-lt"/>
            </a:endParaRPr>
          </a:p>
        </p:txBody>
      </p:sp>
      <p:sp>
        <p:nvSpPr>
          <p:cNvPr id="4" name="Content Placeholder 3"/>
          <p:cNvSpPr>
            <a:spLocks noGrp="1"/>
          </p:cNvSpPr>
          <p:nvPr>
            <p:ph sz="half" idx="2"/>
          </p:nvPr>
        </p:nvSpPr>
        <p:spPr>
          <a:xfrm>
            <a:off x="2267744" y="1484784"/>
            <a:ext cx="4320480" cy="4680520"/>
          </a:xfrm>
        </p:spPr>
        <p:txBody>
          <a:bodyPr>
            <a:normAutofit fontScale="92500" lnSpcReduction="10000"/>
          </a:bodyPr>
          <a:lstStyle/>
          <a:p>
            <a:pPr marL="0" indent="0">
              <a:buNone/>
            </a:pPr>
            <a:r>
              <a:rPr lang="en-GB" b="1" dirty="0" smtClean="0">
                <a:latin typeface="+mn-lt"/>
              </a:rPr>
              <a:t>Roughly 40 different elements</a:t>
            </a:r>
          </a:p>
          <a:p>
            <a:pPr marL="0" indent="0">
              <a:buNone/>
            </a:pPr>
            <a:r>
              <a:rPr lang="en-GB" dirty="0" smtClean="0">
                <a:latin typeface="+mn-lt"/>
              </a:rPr>
              <a:t>H, Li, Be, C, N, O, F, Al, Si, S, </a:t>
            </a:r>
            <a:r>
              <a:rPr lang="en-GB" dirty="0" err="1" smtClean="0">
                <a:latin typeface="+mn-lt"/>
              </a:rPr>
              <a:t>Cl</a:t>
            </a:r>
            <a:r>
              <a:rPr lang="en-GB" dirty="0" smtClean="0">
                <a:latin typeface="+mn-lt"/>
              </a:rPr>
              <a:t>, K, Ca, Ti, Cr, </a:t>
            </a:r>
            <a:r>
              <a:rPr lang="en-GB" dirty="0" err="1" smtClean="0">
                <a:latin typeface="+mn-lt"/>
              </a:rPr>
              <a:t>Mn</a:t>
            </a:r>
            <a:r>
              <a:rPr lang="en-GB" dirty="0" smtClean="0">
                <a:latin typeface="+mn-lt"/>
              </a:rPr>
              <a:t>, Fe, Co, Ni, Cu, Zn, </a:t>
            </a:r>
            <a:r>
              <a:rPr lang="en-GB" dirty="0" err="1" smtClean="0">
                <a:latin typeface="+mn-lt"/>
              </a:rPr>
              <a:t>Ga</a:t>
            </a:r>
            <a:r>
              <a:rPr lang="en-GB" dirty="0" smtClean="0">
                <a:latin typeface="+mn-lt"/>
              </a:rPr>
              <a:t>, As, Br, </a:t>
            </a:r>
            <a:r>
              <a:rPr lang="en-GB" dirty="0" err="1" smtClean="0">
                <a:latin typeface="+mn-lt"/>
              </a:rPr>
              <a:t>Sr</a:t>
            </a:r>
            <a:r>
              <a:rPr lang="en-GB" dirty="0" smtClean="0">
                <a:latin typeface="+mn-lt"/>
              </a:rPr>
              <a:t>, Y, </a:t>
            </a:r>
            <a:r>
              <a:rPr lang="en-GB" dirty="0" err="1" smtClean="0">
                <a:latin typeface="+mn-lt"/>
              </a:rPr>
              <a:t>Zr</a:t>
            </a:r>
            <a:r>
              <a:rPr lang="en-GB" dirty="0" smtClean="0">
                <a:latin typeface="+mn-lt"/>
              </a:rPr>
              <a:t>, </a:t>
            </a:r>
            <a:r>
              <a:rPr lang="en-GB" dirty="0" err="1" smtClean="0">
                <a:latin typeface="+mn-lt"/>
              </a:rPr>
              <a:t>Ru</a:t>
            </a:r>
            <a:r>
              <a:rPr lang="en-GB" dirty="0" smtClean="0">
                <a:latin typeface="+mn-lt"/>
              </a:rPr>
              <a:t>, Pd, Ag, </a:t>
            </a:r>
            <a:r>
              <a:rPr lang="en-GB" dirty="0" err="1" smtClean="0">
                <a:latin typeface="+mn-lt"/>
              </a:rPr>
              <a:t>Cd</a:t>
            </a:r>
            <a:r>
              <a:rPr lang="en-GB" dirty="0" smtClean="0">
                <a:latin typeface="+mn-lt"/>
              </a:rPr>
              <a:t>, In, </a:t>
            </a:r>
            <a:r>
              <a:rPr lang="en-GB" dirty="0" err="1" smtClean="0">
                <a:latin typeface="+mn-lt"/>
              </a:rPr>
              <a:t>Sn</a:t>
            </a:r>
            <a:r>
              <a:rPr lang="en-GB" dirty="0" smtClean="0">
                <a:latin typeface="+mn-lt"/>
              </a:rPr>
              <a:t>, </a:t>
            </a:r>
            <a:r>
              <a:rPr lang="en-GB" dirty="0" err="1" smtClean="0">
                <a:latin typeface="+mn-lt"/>
              </a:rPr>
              <a:t>Sb</a:t>
            </a:r>
            <a:r>
              <a:rPr lang="en-GB" dirty="0" smtClean="0">
                <a:latin typeface="+mn-lt"/>
              </a:rPr>
              <a:t>, </a:t>
            </a:r>
            <a:r>
              <a:rPr lang="en-GB" dirty="0" err="1" smtClean="0">
                <a:latin typeface="+mn-lt"/>
              </a:rPr>
              <a:t>Ba</a:t>
            </a:r>
            <a:r>
              <a:rPr lang="en-GB" dirty="0" smtClean="0">
                <a:latin typeface="+mn-lt"/>
              </a:rPr>
              <a:t>, Ta, W, Pt, Au, Hg, </a:t>
            </a:r>
            <a:r>
              <a:rPr lang="en-GB" dirty="0" err="1" smtClean="0">
                <a:latin typeface="+mn-lt"/>
              </a:rPr>
              <a:t>Pb</a:t>
            </a:r>
            <a:r>
              <a:rPr lang="en-GB" dirty="0" smtClean="0">
                <a:latin typeface="+mn-lt"/>
              </a:rPr>
              <a:t>, Bi, </a:t>
            </a:r>
            <a:r>
              <a:rPr lang="en-GB" dirty="0" err="1" smtClean="0">
                <a:latin typeface="+mn-lt"/>
              </a:rPr>
              <a:t>Nd</a:t>
            </a:r>
            <a:r>
              <a:rPr lang="en-GB" dirty="0" smtClean="0">
                <a:latin typeface="+mn-lt"/>
              </a:rPr>
              <a:t>.</a:t>
            </a:r>
          </a:p>
          <a:p>
            <a:pPr marL="0" indent="0">
              <a:buNone/>
            </a:pPr>
            <a:r>
              <a:rPr lang="en-GB" dirty="0" smtClean="0">
                <a:latin typeface="+mn-lt"/>
              </a:rPr>
              <a:t> </a:t>
            </a:r>
          </a:p>
          <a:p>
            <a:pPr marL="0" indent="0">
              <a:buNone/>
            </a:pPr>
            <a:r>
              <a:rPr lang="en-GB" dirty="0" smtClean="0">
                <a:solidFill>
                  <a:schemeClr val="tx2"/>
                </a:solidFill>
                <a:latin typeface="+mn-lt"/>
              </a:rPr>
              <a:t>mobile phone weighing 100 grams, contains </a:t>
            </a:r>
          </a:p>
          <a:p>
            <a:pPr marL="400050" lvl="1" indent="0">
              <a:buNone/>
            </a:pPr>
            <a:r>
              <a:rPr lang="en-GB" sz="2200" dirty="0" smtClean="0">
                <a:solidFill>
                  <a:schemeClr val="tx2"/>
                </a:solidFill>
              </a:rPr>
              <a:t>13.7 g of copper</a:t>
            </a:r>
          </a:p>
          <a:p>
            <a:pPr marL="400050" lvl="1" indent="0">
              <a:buNone/>
            </a:pPr>
            <a:r>
              <a:rPr lang="en-GB" sz="2200" dirty="0" smtClean="0">
                <a:solidFill>
                  <a:schemeClr val="tx2"/>
                </a:solidFill>
              </a:rPr>
              <a:t>0.189 g of silver</a:t>
            </a:r>
          </a:p>
          <a:p>
            <a:pPr marL="400050" lvl="1" indent="0">
              <a:buNone/>
            </a:pPr>
            <a:r>
              <a:rPr lang="en-GB" sz="2200" dirty="0" smtClean="0">
                <a:solidFill>
                  <a:schemeClr val="tx2"/>
                </a:solidFill>
              </a:rPr>
              <a:t>0.028 g of gold</a:t>
            </a:r>
          </a:p>
          <a:p>
            <a:pPr marL="400050" lvl="1" indent="0">
              <a:buNone/>
            </a:pPr>
            <a:r>
              <a:rPr lang="en-GB" sz="2200" dirty="0" smtClean="0">
                <a:solidFill>
                  <a:schemeClr val="tx2"/>
                </a:solidFill>
              </a:rPr>
              <a:t>0.014 g of palladium</a:t>
            </a:r>
          </a:p>
          <a:p>
            <a:pPr marL="400050" lvl="1" indent="0">
              <a:buNone/>
            </a:pPr>
            <a:endParaRPr lang="en-GB" sz="2200" dirty="0" smtClean="0"/>
          </a:p>
        </p:txBody>
      </p:sp>
      <p:pic>
        <p:nvPicPr>
          <p:cNvPr id="27651" name="Picture 3"/>
          <p:cNvPicPr>
            <a:picLocks noChangeAspect="1" noChangeArrowheads="1"/>
          </p:cNvPicPr>
          <p:nvPr/>
        </p:nvPicPr>
        <p:blipFill>
          <a:blip r:embed="rId3" cstate="email"/>
          <a:srcRect/>
          <a:stretch>
            <a:fillRect/>
          </a:stretch>
        </p:blipFill>
        <p:spPr bwMode="auto">
          <a:xfrm>
            <a:off x="72008" y="1340768"/>
            <a:ext cx="2267744" cy="4874618"/>
          </a:xfrm>
          <a:prstGeom prst="rect">
            <a:avLst/>
          </a:prstGeom>
          <a:noFill/>
          <a:ln w="9525">
            <a:noFill/>
            <a:miter lim="800000"/>
            <a:headEnd/>
            <a:tailEnd/>
          </a:ln>
          <a:effectLst/>
        </p:spPr>
      </p:pic>
      <p:sp>
        <p:nvSpPr>
          <p:cNvPr id="9" name="Rectangle 6"/>
          <p:cNvSpPr>
            <a:spLocks noChangeArrowheads="1"/>
          </p:cNvSpPr>
          <p:nvPr/>
        </p:nvSpPr>
        <p:spPr bwMode="auto">
          <a:xfrm>
            <a:off x="34924" y="6523445"/>
            <a:ext cx="4465068" cy="276999"/>
          </a:xfrm>
          <a:prstGeom prst="rect">
            <a:avLst/>
          </a:prstGeom>
          <a:noFill/>
          <a:ln w="9525">
            <a:noFill/>
            <a:miter lim="800000"/>
            <a:headEnd/>
            <a:tailEnd/>
          </a:ln>
        </p:spPr>
        <p:txBody>
          <a:bodyPr wrap="square" anchor="ctr">
            <a:spAutoFit/>
          </a:bodyPr>
          <a:lstStyle/>
          <a:p>
            <a:r>
              <a:rPr lang="en-GB" sz="1200" i="1" dirty="0" smtClean="0">
                <a:solidFill>
                  <a:srgbClr val="000000"/>
                </a:solidFill>
              </a:rPr>
              <a:t>Source: </a:t>
            </a:r>
            <a:r>
              <a:rPr lang="en-GB" sz="1200" dirty="0" smtClean="0">
                <a:solidFill>
                  <a:srgbClr val="000000"/>
                </a:solidFill>
              </a:rPr>
              <a:t>Basel Convention, 2006; </a:t>
            </a:r>
            <a:r>
              <a:rPr lang="en-GB" sz="1200" dirty="0" err="1" smtClean="0">
                <a:solidFill>
                  <a:srgbClr val="000000"/>
                </a:solidFill>
              </a:rPr>
              <a:t>Lindholm</a:t>
            </a:r>
            <a:r>
              <a:rPr lang="en-GB" sz="1200" dirty="0" smtClean="0">
                <a:solidFill>
                  <a:srgbClr val="000000"/>
                </a:solidFill>
              </a:rPr>
              <a:t> (Nokia report), 2003</a:t>
            </a:r>
            <a:endParaRPr lang="en-GB" sz="1200" dirty="0">
              <a:solidFill>
                <a:srgbClr val="000000"/>
              </a:solidFill>
            </a:endParaRPr>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b="-695"/>
          <a:stretch/>
        </p:blipFill>
        <p:spPr>
          <a:xfrm>
            <a:off x="6176211" y="3201504"/>
            <a:ext cx="2843283" cy="3321941"/>
          </a:xfrm>
          <a:prstGeom prst="rect">
            <a:avLst/>
          </a:prstGeom>
        </p:spPr>
      </p:pic>
    </p:spTree>
    <p:extLst>
      <p:ext uri="{BB962C8B-B14F-4D97-AF65-F5344CB8AC3E}">
        <p14:creationId xmlns:p14="http://schemas.microsoft.com/office/powerpoint/2010/main" val="5118916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396" y="976282"/>
            <a:ext cx="8627207" cy="5729351"/>
          </a:xfrm>
          <a:prstGeom prst="rect">
            <a:avLst/>
          </a:prstGeom>
        </p:spPr>
      </p:pic>
      <p:sp>
        <p:nvSpPr>
          <p:cNvPr id="5" name="Slide Number Placeholder 4"/>
          <p:cNvSpPr>
            <a:spLocks noGrp="1"/>
          </p:cNvSpPr>
          <p:nvPr>
            <p:ph type="sldNum" sz="quarter" idx="12"/>
          </p:nvPr>
        </p:nvSpPr>
        <p:spPr/>
        <p:txBody>
          <a:bodyPr/>
          <a:lstStyle/>
          <a:p>
            <a:fld id="{02A9ED07-9571-E14F-B8DD-ED921D6D7475}" type="slidenum">
              <a:rPr lang="en-US" smtClean="0"/>
              <a:t>54</a:t>
            </a:fld>
            <a:endParaRPr lang="en-US"/>
          </a:p>
        </p:txBody>
      </p:sp>
      <p:sp>
        <p:nvSpPr>
          <p:cNvPr id="6" name="Title 1"/>
          <p:cNvSpPr>
            <a:spLocks noGrp="1"/>
          </p:cNvSpPr>
          <p:nvPr>
            <p:ph type="title"/>
          </p:nvPr>
        </p:nvSpPr>
        <p:spPr>
          <a:xfrm>
            <a:off x="0" y="0"/>
            <a:ext cx="9593873" cy="1325563"/>
          </a:xfrm>
        </p:spPr>
        <p:txBody>
          <a:bodyPr>
            <a:normAutofit/>
          </a:bodyPr>
          <a:lstStyle/>
          <a:p>
            <a:pPr marL="355600"/>
            <a:r>
              <a:rPr lang="en-US" dirty="0"/>
              <a:t>Chemicals in Communication</a:t>
            </a:r>
          </a:p>
        </p:txBody>
      </p:sp>
    </p:spTree>
    <p:extLst>
      <p:ext uri="{BB962C8B-B14F-4D97-AF65-F5344CB8AC3E}">
        <p14:creationId xmlns:p14="http://schemas.microsoft.com/office/powerpoint/2010/main" val="3787768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descr="http://sa.onenation.com.au/Hille's%20Trip%2096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4" name="Rectangle 3"/>
          <p:cNvSpPr/>
          <p:nvPr/>
        </p:nvSpPr>
        <p:spPr>
          <a:xfrm>
            <a:off x="6012160" y="6488668"/>
            <a:ext cx="3099888" cy="369332"/>
          </a:xfrm>
          <a:prstGeom prst="rect">
            <a:avLst/>
          </a:prstGeom>
        </p:spPr>
        <p:txBody>
          <a:bodyPr wrap="none">
            <a:spAutoFit/>
          </a:bodyPr>
          <a:lstStyle/>
          <a:p>
            <a:r>
              <a:rPr lang="en-GB" b="1" dirty="0" err="1" smtClean="0">
                <a:solidFill>
                  <a:schemeClr val="bg1"/>
                </a:solidFill>
              </a:rPr>
              <a:t>Kalgoorlie</a:t>
            </a:r>
            <a:r>
              <a:rPr lang="en-GB" b="1" dirty="0" smtClean="0">
                <a:solidFill>
                  <a:schemeClr val="bg1"/>
                </a:solidFill>
              </a:rPr>
              <a:t> gold mine, Australia</a:t>
            </a:r>
            <a:endParaRPr lang="en-GB" b="1" dirty="0">
              <a:solidFill>
                <a:schemeClr val="bg1"/>
              </a:solidFill>
            </a:endParaRPr>
          </a:p>
        </p:txBody>
      </p:sp>
      <p:sp>
        <p:nvSpPr>
          <p:cNvPr id="5" name="Title 1"/>
          <p:cNvSpPr txBox="1">
            <a:spLocks/>
          </p:cNvSpPr>
          <p:nvPr/>
        </p:nvSpPr>
        <p:spPr>
          <a:xfrm>
            <a:off x="179512" y="332656"/>
            <a:ext cx="1944216" cy="1656184"/>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0000" b="1" dirty="0" smtClean="0">
                <a:solidFill>
                  <a:schemeClr val="bg1"/>
                </a:solidFill>
                <a:latin typeface="+mj-lt"/>
                <a:ea typeface="+mj-ea"/>
                <a:cs typeface="+mj-cs"/>
              </a:rPr>
              <a:t>A</a:t>
            </a:r>
            <a:r>
              <a:rPr kumimoji="0" lang="en-GB" sz="10000" b="1" i="0" u="none" strike="noStrike" kern="1200" cap="none" spc="0" normalizeH="0" baseline="0" noProof="0" dirty="0" smtClean="0">
                <a:ln>
                  <a:noFill/>
                </a:ln>
                <a:solidFill>
                  <a:schemeClr val="bg1"/>
                </a:solidFill>
                <a:effectLst/>
                <a:uLnTx/>
                <a:uFillTx/>
                <a:latin typeface="+mj-lt"/>
                <a:ea typeface="+mj-ea"/>
                <a:cs typeface="+mj-cs"/>
              </a:rPr>
              <a:t>u</a:t>
            </a:r>
          </a:p>
        </p:txBody>
      </p:sp>
      <p:sp>
        <p:nvSpPr>
          <p:cNvPr id="6" name="Rectangle 5"/>
          <p:cNvSpPr/>
          <p:nvPr/>
        </p:nvSpPr>
        <p:spPr>
          <a:xfrm>
            <a:off x="144016" y="1916832"/>
            <a:ext cx="4788024" cy="2123658"/>
          </a:xfrm>
          <a:prstGeom prst="rect">
            <a:avLst/>
          </a:prstGeom>
        </p:spPr>
        <p:txBody>
          <a:bodyPr wrap="square">
            <a:spAutoFit/>
          </a:bodyPr>
          <a:lstStyle/>
          <a:p>
            <a:pPr lvl="0" eaLnBrk="0" fontAlgn="base" hangingPunct="0">
              <a:spcBef>
                <a:spcPct val="0"/>
              </a:spcBef>
              <a:spcAft>
                <a:spcPct val="0"/>
              </a:spcAft>
              <a:defRPr/>
            </a:pPr>
            <a:r>
              <a:rPr lang="en-GB" sz="4400" b="1" dirty="0" smtClean="0">
                <a:solidFill>
                  <a:schemeClr val="bg1"/>
                </a:solidFill>
              </a:rPr>
              <a:t>2 m tonnes waste</a:t>
            </a:r>
          </a:p>
          <a:p>
            <a:pPr lvl="0" eaLnBrk="0" fontAlgn="base" hangingPunct="0">
              <a:spcBef>
                <a:spcPct val="0"/>
              </a:spcBef>
              <a:spcAft>
                <a:spcPct val="0"/>
              </a:spcAft>
              <a:defRPr/>
            </a:pPr>
            <a:r>
              <a:rPr lang="en-GB" sz="4400" b="1" dirty="0" smtClean="0">
                <a:solidFill>
                  <a:schemeClr val="bg1"/>
                </a:solidFill>
              </a:rPr>
              <a:t>691,000 litres water</a:t>
            </a:r>
          </a:p>
          <a:p>
            <a:pPr lvl="0" eaLnBrk="0" fontAlgn="base" hangingPunct="0">
              <a:spcBef>
                <a:spcPct val="0"/>
              </a:spcBef>
              <a:spcAft>
                <a:spcPct val="0"/>
              </a:spcAft>
              <a:defRPr/>
            </a:pPr>
            <a:r>
              <a:rPr lang="en-GB" sz="4400" b="1" dirty="0" smtClean="0">
                <a:solidFill>
                  <a:schemeClr val="bg1"/>
                </a:solidFill>
              </a:rPr>
              <a:t>141 kg cyanide</a:t>
            </a:r>
            <a:endParaRPr lang="en-GB" sz="4000" b="1" dirty="0">
              <a:solidFill>
                <a:schemeClr val="bg1"/>
              </a:solidFill>
            </a:endParaRPr>
          </a:p>
        </p:txBody>
      </p:sp>
    </p:spTree>
    <p:extLst>
      <p:ext uri="{BB962C8B-B14F-4D97-AF65-F5344CB8AC3E}">
        <p14:creationId xmlns:p14="http://schemas.microsoft.com/office/powerpoint/2010/main" val="156318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70567" cy="6858000"/>
          </a:xfrm>
          <a:prstGeom prst="rect">
            <a:avLst/>
          </a:prstGeom>
          <a:noFill/>
          <a:ln w="9525">
            <a:noFill/>
            <a:miter lim="800000"/>
            <a:headEnd/>
            <a:tailEnd/>
          </a:ln>
        </p:spPr>
      </p:pic>
      <p:sp>
        <p:nvSpPr>
          <p:cNvPr id="4" name="Rectangle 3"/>
          <p:cNvSpPr/>
          <p:nvPr/>
        </p:nvSpPr>
        <p:spPr>
          <a:xfrm>
            <a:off x="1979712" y="6488668"/>
            <a:ext cx="4557210" cy="369332"/>
          </a:xfrm>
          <a:prstGeom prst="rect">
            <a:avLst/>
          </a:prstGeom>
        </p:spPr>
        <p:txBody>
          <a:bodyPr wrap="none">
            <a:spAutoFit/>
          </a:bodyPr>
          <a:lstStyle/>
          <a:p>
            <a:r>
              <a:rPr lang="en-GB" b="1" dirty="0" err="1" smtClean="0">
                <a:solidFill>
                  <a:schemeClr val="bg1"/>
                </a:solidFill>
              </a:rPr>
              <a:t>Kalgoorlie</a:t>
            </a:r>
            <a:r>
              <a:rPr lang="en-GB" b="1" dirty="0" smtClean="0">
                <a:solidFill>
                  <a:schemeClr val="bg1"/>
                </a:solidFill>
              </a:rPr>
              <a:t> gold mine, Australia – </a:t>
            </a:r>
            <a:r>
              <a:rPr lang="en-GB" b="1" i="1" dirty="0" smtClean="0">
                <a:solidFill>
                  <a:schemeClr val="bg1"/>
                </a:solidFill>
              </a:rPr>
              <a:t>Google Earth</a:t>
            </a:r>
            <a:endParaRPr lang="en-GB" b="1" i="1" dirty="0">
              <a:solidFill>
                <a:schemeClr val="bg1"/>
              </a:solidFill>
            </a:endParaRPr>
          </a:p>
        </p:txBody>
      </p:sp>
    </p:spTree>
    <p:extLst>
      <p:ext uri="{BB962C8B-B14F-4D97-AF65-F5344CB8AC3E}">
        <p14:creationId xmlns:p14="http://schemas.microsoft.com/office/powerpoint/2010/main" val="18577504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59610" cy="6858000"/>
          </a:xfrm>
          <a:prstGeom prst="rect">
            <a:avLst/>
          </a:prstGeom>
          <a:noFill/>
          <a:ln w="9525">
            <a:noFill/>
            <a:miter lim="800000"/>
            <a:headEnd/>
            <a:tailEnd/>
          </a:ln>
        </p:spPr>
      </p:pic>
      <p:sp>
        <p:nvSpPr>
          <p:cNvPr id="5" name="Rectangle 4"/>
          <p:cNvSpPr/>
          <p:nvPr/>
        </p:nvSpPr>
        <p:spPr>
          <a:xfrm>
            <a:off x="1475656" y="6453336"/>
            <a:ext cx="5546070" cy="369332"/>
          </a:xfrm>
          <a:prstGeom prst="rect">
            <a:avLst/>
          </a:prstGeom>
        </p:spPr>
        <p:txBody>
          <a:bodyPr wrap="none">
            <a:spAutoFit/>
          </a:bodyPr>
          <a:lstStyle/>
          <a:p>
            <a:r>
              <a:rPr lang="en-GB" b="1" dirty="0" smtClean="0">
                <a:solidFill>
                  <a:schemeClr val="bg1"/>
                </a:solidFill>
              </a:rPr>
              <a:t>Newman iron ore mine, Pilbara, Australia – </a:t>
            </a:r>
            <a:r>
              <a:rPr lang="en-GB" b="1" i="1" dirty="0" smtClean="0">
                <a:solidFill>
                  <a:schemeClr val="bg1"/>
                </a:solidFill>
              </a:rPr>
              <a:t>Google Earth</a:t>
            </a:r>
            <a:endParaRPr lang="en-GB" b="1" i="1" dirty="0">
              <a:solidFill>
                <a:schemeClr val="bg1"/>
              </a:solidFill>
            </a:endParaRPr>
          </a:p>
        </p:txBody>
      </p:sp>
      <p:pic>
        <p:nvPicPr>
          <p:cNvPr id="2" name="Picture 1" descr="venice.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9772" y="2060848"/>
            <a:ext cx="5544616" cy="3109748"/>
          </a:xfrm>
          <a:prstGeom prst="rect">
            <a:avLst/>
          </a:prstGeom>
        </p:spPr>
      </p:pic>
    </p:spTree>
    <p:extLst>
      <p:ext uri="{BB962C8B-B14F-4D97-AF65-F5344CB8AC3E}">
        <p14:creationId xmlns:p14="http://schemas.microsoft.com/office/powerpoint/2010/main" val="149247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539552" y="188640"/>
            <a:ext cx="5833144" cy="792386"/>
          </a:xfrm>
        </p:spPr>
        <p:txBody>
          <a:bodyPr>
            <a:normAutofit fontScale="90000"/>
          </a:bodyPr>
          <a:lstStyle/>
          <a:p>
            <a:pPr algn="l"/>
            <a:r>
              <a:rPr lang="en-GB" b="1" dirty="0" smtClean="0">
                <a:solidFill>
                  <a:srgbClr val="005A8B"/>
                </a:solidFill>
              </a:rPr>
              <a:t>Secondary Metals Synergy of Supply</a:t>
            </a:r>
          </a:p>
        </p:txBody>
      </p:sp>
      <p:pic>
        <p:nvPicPr>
          <p:cNvPr id="12291" name="Picture 5"/>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7504" y="994467"/>
            <a:ext cx="8712968" cy="5458869"/>
          </a:xfrm>
          <a:prstGeom prst="rect">
            <a:avLst/>
          </a:prstGeom>
          <a:noFill/>
          <a:ln w="9525">
            <a:noFill/>
            <a:miter lim="800000"/>
            <a:headEnd/>
            <a:tailEnd/>
          </a:ln>
        </p:spPr>
      </p:pic>
    </p:spTree>
    <p:extLst>
      <p:ext uri="{BB962C8B-B14F-4D97-AF65-F5344CB8AC3E}">
        <p14:creationId xmlns:p14="http://schemas.microsoft.com/office/powerpoint/2010/main" val="17822789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092190"/>
          </a:xfrm>
          <a:prstGeom prst="rect">
            <a:avLst/>
          </a:prstGeom>
        </p:spPr>
      </p:pic>
      <p:sp>
        <p:nvSpPr>
          <p:cNvPr id="3" name="Rectangle 2"/>
          <p:cNvSpPr/>
          <p:nvPr/>
        </p:nvSpPr>
        <p:spPr>
          <a:xfrm>
            <a:off x="323528" y="6105490"/>
            <a:ext cx="8640960" cy="707886"/>
          </a:xfrm>
          <a:prstGeom prst="rect">
            <a:avLst/>
          </a:prstGeom>
        </p:spPr>
        <p:txBody>
          <a:bodyPr wrap="square">
            <a:spAutoFit/>
          </a:bodyPr>
          <a:lstStyle/>
          <a:p>
            <a:r>
              <a:rPr lang="en-US" sz="2000" b="1" dirty="0">
                <a:ea typeface="Calibri" charset="0"/>
              </a:rPr>
              <a:t>One </a:t>
            </a:r>
            <a:r>
              <a:rPr lang="en-US" sz="2000" b="1" dirty="0" smtClean="0">
                <a:ea typeface="Calibri" charset="0"/>
              </a:rPr>
              <a:t>ton </a:t>
            </a:r>
            <a:r>
              <a:rPr lang="en-US" sz="2000" b="1" dirty="0">
                <a:ea typeface="Calibri" charset="0"/>
              </a:rPr>
              <a:t>of iPhones would deliver 300 times more gold than a </a:t>
            </a:r>
            <a:r>
              <a:rPr lang="en-US" sz="2000" b="1" dirty="0" smtClean="0">
                <a:ea typeface="Calibri" charset="0"/>
              </a:rPr>
              <a:t>ton </a:t>
            </a:r>
            <a:r>
              <a:rPr lang="en-US" sz="2000" b="1" dirty="0">
                <a:ea typeface="Calibri" charset="0"/>
              </a:rPr>
              <a:t>of gold ore and 6.5 times more silver than a </a:t>
            </a:r>
            <a:r>
              <a:rPr lang="en-US" sz="2000" b="1" dirty="0" smtClean="0">
                <a:ea typeface="Calibri" charset="0"/>
              </a:rPr>
              <a:t>ton </a:t>
            </a:r>
            <a:r>
              <a:rPr lang="en-US" sz="2000" b="1" dirty="0">
                <a:ea typeface="Calibri" charset="0"/>
              </a:rPr>
              <a:t>of silver ore.</a:t>
            </a:r>
            <a:r>
              <a:rPr lang="en-GB" sz="2000" b="1" dirty="0"/>
              <a:t> </a:t>
            </a:r>
          </a:p>
        </p:txBody>
      </p:sp>
    </p:spTree>
    <p:extLst>
      <p:ext uri="{BB962C8B-B14F-4D97-AF65-F5344CB8AC3E}">
        <p14:creationId xmlns:p14="http://schemas.microsoft.com/office/powerpoint/2010/main" val="1040323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hape 66"/>
          <p:cNvSpPr>
            <a:spLocks noGrp="1"/>
          </p:cNvSpPr>
          <p:nvPr>
            <p:ph type="title"/>
          </p:nvPr>
        </p:nvSpPr>
        <p:spPr>
          <a:xfrm>
            <a:off x="0" y="129105"/>
            <a:ext cx="9437576" cy="857250"/>
          </a:xfrm>
          <a:prstGeom prst="rect">
            <a:avLst/>
          </a:prstGeom>
        </p:spPr>
        <p:txBody>
          <a:bodyPr>
            <a:noAutofit/>
          </a:bodyPr>
          <a:lstStyle>
            <a:lvl1pPr defTabSz="479044">
              <a:defRPr sz="6560"/>
            </a:lvl1pPr>
          </a:lstStyle>
          <a:p>
            <a:pPr>
              <a:lnSpc>
                <a:spcPts val="3435"/>
              </a:lnSpc>
              <a:defRPr sz="1800"/>
            </a:pPr>
            <a:r>
              <a:rPr sz="3600" b="1" dirty="0"/>
              <a:t>Raising awareness/preparing the next generation</a:t>
            </a:r>
          </a:p>
        </p:txBody>
      </p:sp>
      <p:grpSp>
        <p:nvGrpSpPr>
          <p:cNvPr id="3" name="Group 2"/>
          <p:cNvGrpSpPr/>
          <p:nvPr/>
        </p:nvGrpSpPr>
        <p:grpSpPr>
          <a:xfrm>
            <a:off x="1709404" y="2149625"/>
            <a:ext cx="5530392" cy="3348254"/>
            <a:chOff x="1082150" y="2285020"/>
            <a:chExt cx="6202895" cy="3525873"/>
          </a:xfrm>
        </p:grpSpPr>
        <p:grpSp>
          <p:nvGrpSpPr>
            <p:cNvPr id="77" name="Group 77"/>
            <p:cNvGrpSpPr/>
            <p:nvPr/>
          </p:nvGrpSpPr>
          <p:grpSpPr>
            <a:xfrm>
              <a:off x="1082150" y="2722721"/>
              <a:ext cx="6202895" cy="3088172"/>
              <a:chOff x="-1" y="163242"/>
              <a:chExt cx="8821894" cy="3881097"/>
            </a:xfrm>
          </p:grpSpPr>
          <p:sp>
            <p:nvSpPr>
              <p:cNvPr id="67" name="Shape 67"/>
              <p:cNvSpPr/>
              <p:nvPr/>
            </p:nvSpPr>
            <p:spPr>
              <a:xfrm>
                <a:off x="2602783" y="163242"/>
                <a:ext cx="5515645" cy="7911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6789" tIns="26789" rIns="26789" bIns="26789" numCol="1" anchor="ctr">
                <a:spAutoFit/>
              </a:bodyPr>
              <a:lstStyle>
                <a:lvl1pPr>
                  <a:defRPr sz="6700">
                    <a:solidFill>
                      <a:srgbClr val="DE6A10"/>
                    </a:solidFill>
                  </a:defRPr>
                </a:lvl1pPr>
              </a:lstStyle>
              <a:p>
                <a:pPr lvl="0">
                  <a:defRPr sz="1800">
                    <a:solidFill>
                      <a:srgbClr val="000000"/>
                    </a:solidFill>
                  </a:defRPr>
                </a:pPr>
                <a:r>
                  <a:rPr sz="3533" dirty="0">
                    <a:solidFill>
                      <a:srgbClr val="7030A0"/>
                    </a:solidFill>
                  </a:rPr>
                  <a:t>Graduate students</a:t>
                </a:r>
              </a:p>
            </p:txBody>
          </p:sp>
          <p:sp>
            <p:nvSpPr>
              <p:cNvPr id="68" name="Shape 68"/>
              <p:cNvSpPr/>
              <p:nvPr/>
            </p:nvSpPr>
            <p:spPr>
              <a:xfrm>
                <a:off x="-1" y="2229835"/>
                <a:ext cx="8179383" cy="8235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6789" tIns="26789" rIns="26789" bIns="26789" numCol="1" anchor="ctr">
                <a:spAutoFit/>
              </a:bodyPr>
              <a:lstStyle>
                <a:lvl1pPr>
                  <a:defRPr sz="7000" b="1">
                    <a:solidFill>
                      <a:srgbClr val="70BF41"/>
                    </a:solidFill>
                    <a:latin typeface="Helvetica"/>
                    <a:ea typeface="Helvetica"/>
                    <a:cs typeface="Helvetica"/>
                    <a:sym typeface="Helvetica"/>
                  </a:defRPr>
                </a:lvl1pPr>
              </a:lstStyle>
              <a:p>
                <a:pPr lvl="0">
                  <a:defRPr sz="1800" b="0">
                    <a:solidFill>
                      <a:srgbClr val="000000"/>
                    </a:solidFill>
                  </a:defRPr>
                </a:pPr>
                <a:r>
                  <a:rPr sz="3692" dirty="0">
                    <a:solidFill>
                      <a:schemeClr val="bg1">
                        <a:lumMod val="65000"/>
                      </a:schemeClr>
                    </a:solidFill>
                  </a:rPr>
                  <a:t>Undergraduate students</a:t>
                </a:r>
              </a:p>
            </p:txBody>
          </p:sp>
          <p:sp>
            <p:nvSpPr>
              <p:cNvPr id="69" name="Shape 69"/>
              <p:cNvSpPr/>
              <p:nvPr/>
            </p:nvSpPr>
            <p:spPr>
              <a:xfrm>
                <a:off x="378154" y="840125"/>
                <a:ext cx="4114482" cy="10597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6789" tIns="26789" rIns="26789" bIns="26789" numCol="1" anchor="ctr">
                <a:spAutoFit/>
              </a:bodyPr>
              <a:lstStyle>
                <a:lvl1pPr>
                  <a:defRPr sz="9200">
                    <a:solidFill>
                      <a:srgbClr val="FFFB00"/>
                    </a:solidFill>
                    <a:latin typeface="Helvetica"/>
                    <a:ea typeface="Helvetica"/>
                    <a:cs typeface="Helvetica"/>
                    <a:sym typeface="Helvetica"/>
                  </a:defRPr>
                </a:lvl1pPr>
              </a:lstStyle>
              <a:p>
                <a:pPr lvl="0">
                  <a:defRPr sz="1800">
                    <a:solidFill>
                      <a:srgbClr val="000000"/>
                    </a:solidFill>
                  </a:defRPr>
                </a:pPr>
                <a:r>
                  <a:rPr sz="4852" dirty="0">
                    <a:solidFill>
                      <a:srgbClr val="FFFF00"/>
                    </a:solidFill>
                  </a:rPr>
                  <a:t>Teachers</a:t>
                </a:r>
              </a:p>
            </p:txBody>
          </p:sp>
          <p:sp>
            <p:nvSpPr>
              <p:cNvPr id="70" name="Shape 70"/>
              <p:cNvSpPr/>
              <p:nvPr/>
            </p:nvSpPr>
            <p:spPr>
              <a:xfrm>
                <a:off x="6654149" y="1792665"/>
                <a:ext cx="2167744" cy="5548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6789" tIns="26789" rIns="26789" bIns="26789" numCol="1" anchor="ctr">
                <a:spAutoFit/>
              </a:bodyPr>
              <a:lstStyle>
                <a:lvl1pPr>
                  <a:defRPr sz="4500">
                    <a:solidFill>
                      <a:srgbClr val="B36AE2"/>
                    </a:solidFill>
                    <a:latin typeface="Helvetica"/>
                    <a:ea typeface="Helvetica"/>
                    <a:cs typeface="Helvetica"/>
                    <a:sym typeface="Helvetica"/>
                  </a:defRPr>
                </a:lvl1pPr>
              </a:lstStyle>
              <a:p>
                <a:pPr lvl="0">
                  <a:defRPr sz="1800">
                    <a:solidFill>
                      <a:srgbClr val="000000"/>
                    </a:solidFill>
                  </a:defRPr>
                </a:pPr>
                <a:r>
                  <a:rPr sz="2373">
                    <a:solidFill>
                      <a:srgbClr val="00B0F0"/>
                    </a:solidFill>
                  </a:rPr>
                  <a:t>Scientists</a:t>
                </a:r>
              </a:p>
            </p:txBody>
          </p:sp>
          <p:sp>
            <p:nvSpPr>
              <p:cNvPr id="71" name="Shape 71"/>
              <p:cNvSpPr/>
              <p:nvPr/>
            </p:nvSpPr>
            <p:spPr>
              <a:xfrm>
                <a:off x="5085982" y="948115"/>
                <a:ext cx="1893022" cy="5548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6789" tIns="26789" rIns="26789" bIns="26789" numCol="1" anchor="ctr">
                <a:spAutoFit/>
              </a:bodyPr>
              <a:lstStyle>
                <a:lvl1pPr>
                  <a:defRPr sz="4500">
                    <a:solidFill>
                      <a:srgbClr val="570706"/>
                    </a:solidFill>
                  </a:defRPr>
                </a:lvl1pPr>
              </a:lstStyle>
              <a:p>
                <a:pPr lvl="0">
                  <a:defRPr sz="1800">
                    <a:solidFill>
                      <a:srgbClr val="000000"/>
                    </a:solidFill>
                  </a:defRPr>
                </a:pPr>
                <a:r>
                  <a:rPr sz="2373" dirty="0">
                    <a:solidFill>
                      <a:srgbClr val="FF0000"/>
                    </a:solidFill>
                  </a:rPr>
                  <a:t>NGO’s</a:t>
                </a:r>
              </a:p>
            </p:txBody>
          </p:sp>
          <p:sp>
            <p:nvSpPr>
              <p:cNvPr id="72" name="Shape 72"/>
              <p:cNvSpPr/>
              <p:nvPr/>
            </p:nvSpPr>
            <p:spPr>
              <a:xfrm>
                <a:off x="2578842" y="1792665"/>
                <a:ext cx="2940488" cy="5548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6789" tIns="26789" rIns="26789" bIns="26789" numCol="1" anchor="ctr">
                <a:spAutoFit/>
              </a:bodyPr>
              <a:lstStyle>
                <a:lvl1pPr>
                  <a:defRPr sz="4500"/>
                </a:lvl1pPr>
              </a:lstStyle>
              <a:p>
                <a:pPr lvl="0">
                  <a:defRPr sz="1800"/>
                </a:pPr>
                <a:r>
                  <a:rPr sz="2373" dirty="0"/>
                  <a:t>General public</a:t>
                </a:r>
              </a:p>
            </p:txBody>
          </p:sp>
          <p:sp>
            <p:nvSpPr>
              <p:cNvPr id="73" name="Shape 73"/>
              <p:cNvSpPr/>
              <p:nvPr/>
            </p:nvSpPr>
            <p:spPr>
              <a:xfrm>
                <a:off x="5520662" y="1395984"/>
                <a:ext cx="2032221" cy="3830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6789" tIns="26789" rIns="26789" bIns="26789" numCol="1" anchor="ctr">
                <a:spAutoFit/>
              </a:bodyPr>
              <a:lstStyle>
                <a:lvl1pPr>
                  <a:defRPr sz="2900" b="1">
                    <a:solidFill>
                      <a:srgbClr val="51A7F9"/>
                    </a:solidFill>
                    <a:latin typeface="Helvetica"/>
                    <a:ea typeface="Helvetica"/>
                    <a:cs typeface="Helvetica"/>
                    <a:sym typeface="Helvetica"/>
                  </a:defRPr>
                </a:lvl1pPr>
              </a:lstStyle>
              <a:p>
                <a:pPr lvl="0">
                  <a:defRPr sz="1800" b="0">
                    <a:solidFill>
                      <a:srgbClr val="000000"/>
                    </a:solidFill>
                  </a:defRPr>
                </a:pPr>
                <a:r>
                  <a:rPr sz="1529"/>
                  <a:t>Policy makers</a:t>
                </a:r>
              </a:p>
            </p:txBody>
          </p:sp>
          <p:sp>
            <p:nvSpPr>
              <p:cNvPr id="74" name="Shape 74"/>
              <p:cNvSpPr/>
              <p:nvPr/>
            </p:nvSpPr>
            <p:spPr>
              <a:xfrm>
                <a:off x="3517155" y="3023303"/>
                <a:ext cx="2847920" cy="4367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6789" tIns="26789" rIns="26789" bIns="26789" numCol="1" anchor="ctr">
                <a:spAutoFit/>
              </a:bodyPr>
              <a:lstStyle>
                <a:lvl1pPr>
                  <a:defRPr sz="3400">
                    <a:solidFill>
                      <a:srgbClr val="A37512"/>
                    </a:solidFill>
                    <a:latin typeface="Helvetica"/>
                    <a:ea typeface="Helvetica"/>
                    <a:cs typeface="Helvetica"/>
                    <a:sym typeface="Helvetica"/>
                  </a:defRPr>
                </a:lvl1pPr>
              </a:lstStyle>
              <a:p>
                <a:pPr lvl="0">
                  <a:defRPr sz="1800">
                    <a:solidFill>
                      <a:srgbClr val="000000"/>
                    </a:solidFill>
                  </a:defRPr>
                </a:pPr>
                <a:r>
                  <a:rPr sz="1793"/>
                  <a:t>Industry partners</a:t>
                </a:r>
              </a:p>
            </p:txBody>
          </p:sp>
          <p:sp>
            <p:nvSpPr>
              <p:cNvPr id="75" name="Shape 75"/>
              <p:cNvSpPr/>
              <p:nvPr/>
            </p:nvSpPr>
            <p:spPr>
              <a:xfrm>
                <a:off x="6066953" y="3375175"/>
                <a:ext cx="1578292" cy="3616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6789" tIns="26789" rIns="26789" bIns="26789" numCol="1" anchor="ctr">
                <a:spAutoFit/>
              </a:bodyPr>
              <a:lstStyle>
                <a:lvl1pPr>
                  <a:defRPr sz="2700">
                    <a:solidFill>
                      <a:srgbClr val="53585F"/>
                    </a:solidFill>
                  </a:defRPr>
                </a:lvl1pPr>
              </a:lstStyle>
              <a:p>
                <a:pPr lvl="0">
                  <a:defRPr sz="1800">
                    <a:solidFill>
                      <a:srgbClr val="000000"/>
                    </a:solidFill>
                  </a:defRPr>
                </a:pPr>
                <a:r>
                  <a:rPr sz="1424">
                    <a:solidFill>
                      <a:srgbClr val="C00000"/>
                    </a:solidFill>
                  </a:rPr>
                  <a:t>Government</a:t>
                </a:r>
              </a:p>
            </p:txBody>
          </p:sp>
          <p:sp>
            <p:nvSpPr>
              <p:cNvPr id="76" name="Shape 76"/>
              <p:cNvSpPr/>
              <p:nvPr/>
            </p:nvSpPr>
            <p:spPr>
              <a:xfrm>
                <a:off x="1791710" y="3414285"/>
                <a:ext cx="3270142" cy="6300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6789" tIns="26789" rIns="26789" bIns="26789" numCol="1" anchor="ctr">
                <a:spAutoFit/>
              </a:bodyPr>
              <a:lstStyle>
                <a:lvl1pPr>
                  <a:defRPr sz="5200">
                    <a:solidFill>
                      <a:srgbClr val="164F86"/>
                    </a:solidFill>
                  </a:defRPr>
                </a:lvl1pPr>
              </a:lstStyle>
              <a:p>
                <a:pPr lvl="0">
                  <a:defRPr sz="1800">
                    <a:solidFill>
                      <a:srgbClr val="000000"/>
                    </a:solidFill>
                  </a:defRPr>
                </a:pPr>
                <a:r>
                  <a:rPr sz="2742" dirty="0">
                    <a:solidFill>
                      <a:srgbClr val="00B050"/>
                    </a:solidFill>
                  </a:rPr>
                  <a:t>Other Centers</a:t>
                </a:r>
              </a:p>
            </p:txBody>
          </p:sp>
        </p:grpSp>
        <p:sp>
          <p:nvSpPr>
            <p:cNvPr id="2" name="TextBox 1"/>
            <p:cNvSpPr txBox="1"/>
            <p:nvPr/>
          </p:nvSpPr>
          <p:spPr>
            <a:xfrm>
              <a:off x="1489908" y="2285020"/>
              <a:ext cx="2502701" cy="59174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26789" tIns="26789" rIns="26789" bIns="26789" numCol="1" spcCol="38100" rtlCol="0" anchor="ctr">
              <a:spAutoFit/>
            </a:bodyPr>
            <a:lstStyle/>
            <a:p>
              <a:pPr algn="ctr" defTabSz="308063" latinLnBrk="1"/>
              <a:r>
                <a:rPr lang="en-US" sz="3300">
                  <a:solidFill>
                    <a:srgbClr val="92D050"/>
                  </a:solidFill>
                  <a:sym typeface="Helvetica Light"/>
                </a:rPr>
                <a:t>Practitioners</a:t>
              </a:r>
              <a:endParaRPr lang="en-US" sz="3300" dirty="0">
                <a:solidFill>
                  <a:srgbClr val="92D050"/>
                </a:solidFill>
                <a:sym typeface="Helvetica Light"/>
              </a:endParaRPr>
            </a:p>
          </p:txBody>
        </p:sp>
      </p:grpSp>
    </p:spTree>
    <p:extLst>
      <p:ext uri="{BB962C8B-B14F-4D97-AF65-F5344CB8AC3E}">
        <p14:creationId xmlns:p14="http://schemas.microsoft.com/office/powerpoint/2010/main" val="17316265"/>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7350" y="1692128"/>
            <a:ext cx="5781221" cy="4351338"/>
          </a:xfrm>
        </p:spPr>
        <p:txBody>
          <a:bodyPr/>
          <a:lstStyle/>
          <a:p>
            <a:r>
              <a:rPr lang="en-US" dirty="0"/>
              <a:t>Nanotechnology</a:t>
            </a:r>
          </a:p>
          <a:p>
            <a:pPr lvl="1"/>
            <a:r>
              <a:rPr lang="en-US" dirty="0"/>
              <a:t>Creation of many materials and devices with applications in nanomedicine (drug delivery), nanoelectronics (computer processors), biomaterials, and personal products (sunscreens)</a:t>
            </a:r>
          </a:p>
          <a:p>
            <a:r>
              <a:rPr lang="en-US" dirty="0"/>
              <a:t>Displays</a:t>
            </a:r>
          </a:p>
          <a:p>
            <a:pPr lvl="1"/>
            <a:r>
              <a:rPr lang="en-US" dirty="0"/>
              <a:t>LCD (TV, watches, calculators)</a:t>
            </a:r>
          </a:p>
          <a:p>
            <a:endParaRPr lang="en-US" dirty="0"/>
          </a:p>
          <a:p>
            <a:endParaRPr lang="en-US" dirty="0"/>
          </a:p>
        </p:txBody>
      </p:sp>
      <p:sp>
        <p:nvSpPr>
          <p:cNvPr id="4" name="Title 1"/>
          <p:cNvSpPr>
            <a:spLocks noGrp="1"/>
          </p:cNvSpPr>
          <p:nvPr>
            <p:ph type="title"/>
          </p:nvPr>
        </p:nvSpPr>
        <p:spPr>
          <a:xfrm>
            <a:off x="0" y="221422"/>
            <a:ext cx="9144000" cy="1325563"/>
          </a:xfrm>
        </p:spPr>
        <p:txBody>
          <a:bodyPr>
            <a:normAutofit/>
          </a:bodyPr>
          <a:lstStyle/>
          <a:p>
            <a:pPr marL="355600"/>
            <a:r>
              <a:rPr lang="en-US" dirty="0"/>
              <a:t>Communication and</a:t>
            </a:r>
            <a:br>
              <a:rPr lang="en-US" dirty="0"/>
            </a:br>
            <a:r>
              <a:rPr lang="en-US" dirty="0"/>
              <a:t>Information Technology</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57949" y="2055703"/>
            <a:ext cx="1924049" cy="1587716"/>
          </a:xfrm>
          <a:prstGeom prst="rect">
            <a:avLst/>
          </a:prstGeom>
        </p:spPr>
      </p:pic>
      <p:sp>
        <p:nvSpPr>
          <p:cNvPr id="5" name="TextBox 4"/>
          <p:cNvSpPr txBox="1"/>
          <p:nvPr/>
        </p:nvSpPr>
        <p:spPr>
          <a:xfrm>
            <a:off x="6372220" y="3705919"/>
            <a:ext cx="2228860" cy="553998"/>
          </a:xfrm>
          <a:prstGeom prst="rect">
            <a:avLst/>
          </a:prstGeom>
          <a:noFill/>
        </p:spPr>
        <p:txBody>
          <a:bodyPr wrap="square" rtlCol="0">
            <a:spAutoFit/>
          </a:bodyPr>
          <a:lstStyle/>
          <a:p>
            <a:r>
              <a:rPr lang="en-US" sz="1500" dirty="0"/>
              <a:t>Display device magnified showing a </a:t>
            </a:r>
            <a:r>
              <a:rPr lang="en-US" sz="1500" dirty="0" err="1"/>
              <a:t>nano</a:t>
            </a:r>
            <a:r>
              <a:rPr lang="en-US" sz="1500" dirty="0"/>
              <a:t> structure</a:t>
            </a:r>
          </a:p>
        </p:txBody>
      </p:sp>
      <p:sp>
        <p:nvSpPr>
          <p:cNvPr id="6" name="Slide Number Placeholder 5"/>
          <p:cNvSpPr>
            <a:spLocks noGrp="1"/>
          </p:cNvSpPr>
          <p:nvPr>
            <p:ph type="sldNum" sz="quarter" idx="12"/>
          </p:nvPr>
        </p:nvSpPr>
        <p:spPr/>
        <p:txBody>
          <a:bodyPr/>
          <a:lstStyle/>
          <a:p>
            <a:fld id="{02A9ED07-9571-E14F-B8DD-ED921D6D7475}" type="slidenum">
              <a:rPr lang="en-US" smtClean="0"/>
              <a:t>60</a:t>
            </a:fld>
            <a:endParaRPr lang="en-US"/>
          </a:p>
        </p:txBody>
      </p:sp>
      <p:sp>
        <p:nvSpPr>
          <p:cNvPr id="7" name="TextBox 6"/>
          <p:cNvSpPr txBox="1"/>
          <p:nvPr/>
        </p:nvSpPr>
        <p:spPr>
          <a:xfrm>
            <a:off x="146304" y="6488668"/>
            <a:ext cx="1989840" cy="276999"/>
          </a:xfrm>
          <a:prstGeom prst="rect">
            <a:avLst/>
          </a:prstGeom>
          <a:noFill/>
        </p:spPr>
        <p:txBody>
          <a:bodyPr wrap="none" rtlCol="0">
            <a:spAutoFit/>
          </a:bodyPr>
          <a:lstStyle/>
          <a:p>
            <a:r>
              <a:rPr lang="en-US" sz="1200"/>
              <a:t>Image source</a:t>
            </a:r>
            <a:r>
              <a:rPr lang="en-US" sz="1200" dirty="0"/>
              <a:t>: </a:t>
            </a:r>
            <a:r>
              <a:rPr lang="en-US" sz="1200" dirty="0" err="1"/>
              <a:t>Wikicommons</a:t>
            </a:r>
            <a:endParaRPr lang="en-US" sz="1200" dirty="0"/>
          </a:p>
        </p:txBody>
      </p:sp>
    </p:spTree>
    <p:extLst>
      <p:ext uri="{BB962C8B-B14F-4D97-AF65-F5344CB8AC3E}">
        <p14:creationId xmlns:p14="http://schemas.microsoft.com/office/powerpoint/2010/main" val="14001196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4204043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293" y="0"/>
            <a:ext cx="10284061" cy="6858000"/>
          </a:xfrm>
          <a:prstGeom prst="rect">
            <a:avLst/>
          </a:prstGeom>
        </p:spPr>
      </p:pic>
    </p:spTree>
    <p:extLst>
      <p:ext uri="{BB962C8B-B14F-4D97-AF65-F5344CB8AC3E}">
        <p14:creationId xmlns:p14="http://schemas.microsoft.com/office/powerpoint/2010/main" val="12901211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0"/>
            <a:ext cx="9343053" cy="6858000"/>
          </a:xfrm>
          <a:prstGeom prst="rect">
            <a:avLst/>
          </a:prstGeom>
          <a:noFill/>
          <a:ln w="9525">
            <a:noFill/>
            <a:miter lim="800000"/>
            <a:headEnd/>
            <a:tailEnd/>
          </a:ln>
        </p:spPr>
      </p:pic>
      <p:sp>
        <p:nvSpPr>
          <p:cNvPr id="5" name="Title 1"/>
          <p:cNvSpPr txBox="1">
            <a:spLocks/>
          </p:cNvSpPr>
          <p:nvPr/>
        </p:nvSpPr>
        <p:spPr>
          <a:xfrm>
            <a:off x="1691680" y="3861048"/>
            <a:ext cx="6192688" cy="3384376"/>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600" i="0" u="none" strike="noStrike" kern="1200" cap="none" spc="0" normalizeH="0" baseline="0" noProof="0" dirty="0" smtClean="0">
                <a:ln>
                  <a:noFill/>
                </a:ln>
                <a:solidFill>
                  <a:schemeClr val="bg1"/>
                </a:solidFill>
                <a:effectLst/>
                <a:uLnTx/>
                <a:uFillTx/>
                <a:latin typeface="+mj-lt"/>
                <a:ea typeface="+mj-ea"/>
                <a:cs typeface="+mj-cs"/>
              </a:rPr>
              <a:t>170 kg</a:t>
            </a:r>
            <a:endParaRPr kumimoji="0" lang="en-GB" sz="16600" i="0" u="none" strike="noStrike" kern="1200" cap="none" spc="0" normalizeH="0" baseline="0" noProof="0" dirty="0">
              <a:ln>
                <a:noFill/>
              </a:ln>
              <a:solidFill>
                <a:schemeClr val="bg1"/>
              </a:solidFill>
              <a:effectLst/>
              <a:uLnTx/>
              <a:uFillTx/>
              <a:latin typeface="+mj-lt"/>
              <a:ea typeface="+mj-ea"/>
              <a:cs typeface="+mj-cs"/>
            </a:endParaRPr>
          </a:p>
        </p:txBody>
      </p:sp>
      <p:sp>
        <p:nvSpPr>
          <p:cNvPr id="4" name="Title 1"/>
          <p:cNvSpPr txBox="1">
            <a:spLocks/>
          </p:cNvSpPr>
          <p:nvPr/>
        </p:nvSpPr>
        <p:spPr>
          <a:xfrm>
            <a:off x="2411760" y="1006971"/>
            <a:ext cx="2396927" cy="1701949"/>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0" b="1" i="0" u="none" strike="noStrike" kern="1200" cap="none" spc="0" normalizeH="0" baseline="0" noProof="0" dirty="0" smtClean="0">
                <a:ln>
                  <a:noFill/>
                </a:ln>
                <a:solidFill>
                  <a:schemeClr val="bg1"/>
                </a:solidFill>
                <a:effectLst/>
                <a:uLnTx/>
                <a:uFillTx/>
                <a:latin typeface="+mj-lt"/>
                <a:ea typeface="+mj-ea"/>
                <a:cs typeface="+mj-cs"/>
              </a:rPr>
              <a:t>Cu</a:t>
            </a:r>
            <a:endParaRPr kumimoji="0" lang="en-GB" sz="100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5147622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3"/>
          <p:cNvSpPr>
            <a:spLocks noGrp="1" noChangeArrowheads="1"/>
          </p:cNvSpPr>
          <p:nvPr>
            <p:ph idx="1"/>
          </p:nvPr>
        </p:nvSpPr>
        <p:spPr>
          <a:xfrm>
            <a:off x="789477" y="1868365"/>
            <a:ext cx="7969250" cy="3086100"/>
          </a:xfrm>
        </p:spPr>
        <p:txBody>
          <a:bodyPr/>
          <a:lstStyle/>
          <a:p>
            <a:pPr eaLnBrk="1" hangingPunct="1"/>
            <a:r>
              <a:rPr lang="en-US" sz="2800" dirty="0">
                <a:ea typeface="ＭＳ Ｐゴシック" pitchFamily="-106" charset="-128"/>
                <a:cs typeface="ＭＳ Ｐゴシック" pitchFamily="-106" charset="-128"/>
              </a:rPr>
              <a:t> </a:t>
            </a:r>
            <a:r>
              <a:rPr lang="en-US" sz="2800" dirty="0">
                <a:solidFill>
                  <a:schemeClr val="bg1">
                    <a:lumMod val="75000"/>
                  </a:schemeClr>
                </a:solidFill>
                <a:ea typeface="ＭＳ Ｐゴシック" pitchFamily="-106" charset="-128"/>
                <a:cs typeface="ＭＳ Ｐゴシック" pitchFamily="-106" charset="-128"/>
              </a:rPr>
              <a:t>Population</a:t>
            </a:r>
          </a:p>
          <a:p>
            <a:pPr eaLnBrk="1" hangingPunct="1"/>
            <a:r>
              <a:rPr lang="en-US" sz="2800" dirty="0">
                <a:ea typeface="ＭＳ Ｐゴシック" pitchFamily="-106" charset="-128"/>
                <a:cs typeface="ＭＳ Ｐゴシック" pitchFamily="-106" charset="-128"/>
              </a:rPr>
              <a:t> </a:t>
            </a:r>
            <a:r>
              <a:rPr lang="en-US" sz="2800" dirty="0">
                <a:solidFill>
                  <a:schemeClr val="bg1">
                    <a:lumMod val="75000"/>
                  </a:schemeClr>
                </a:solidFill>
                <a:ea typeface="ＭＳ Ｐゴシック" pitchFamily="-106" charset="-128"/>
                <a:cs typeface="ＭＳ Ｐゴシック" pitchFamily="-106" charset="-128"/>
              </a:rPr>
              <a:t>Energy</a:t>
            </a:r>
          </a:p>
          <a:p>
            <a:pPr eaLnBrk="1" hangingPunct="1"/>
            <a:r>
              <a:rPr lang="en-US" sz="2800" dirty="0">
                <a:ea typeface="ＭＳ Ｐゴシック" pitchFamily="-106" charset="-128"/>
                <a:cs typeface="ＭＳ Ｐゴシック" pitchFamily="-106" charset="-128"/>
              </a:rPr>
              <a:t> </a:t>
            </a:r>
            <a:r>
              <a:rPr lang="en-US" sz="2800" dirty="0">
                <a:solidFill>
                  <a:schemeClr val="bg1">
                    <a:lumMod val="75000"/>
                  </a:schemeClr>
                </a:solidFill>
                <a:ea typeface="ＭＳ Ｐゴシック" pitchFamily="-106" charset="-128"/>
                <a:cs typeface="ＭＳ Ｐゴシック" pitchFamily="-106" charset="-128"/>
              </a:rPr>
              <a:t>Global Change</a:t>
            </a:r>
          </a:p>
          <a:p>
            <a:pPr eaLnBrk="1" hangingPunct="1"/>
            <a:r>
              <a:rPr lang="en-US" sz="2800" dirty="0">
                <a:ea typeface="ＭＳ Ｐゴシック" pitchFamily="-106" charset="-128"/>
                <a:cs typeface="ＭＳ Ｐゴシック" pitchFamily="-106" charset="-128"/>
              </a:rPr>
              <a:t> </a:t>
            </a:r>
            <a:r>
              <a:rPr lang="en-US" sz="2800" dirty="0">
                <a:solidFill>
                  <a:schemeClr val="bg1">
                    <a:lumMod val="75000"/>
                  </a:schemeClr>
                </a:solidFill>
                <a:ea typeface="ＭＳ Ｐゴシック" pitchFamily="-106" charset="-128"/>
                <a:cs typeface="ＭＳ Ｐゴシック" pitchFamily="-106" charset="-128"/>
              </a:rPr>
              <a:t>Resource Depletion</a:t>
            </a:r>
          </a:p>
          <a:p>
            <a:pPr eaLnBrk="1" hangingPunct="1"/>
            <a:r>
              <a:rPr lang="en-US" sz="2800" dirty="0">
                <a:ea typeface="ＭＳ Ｐゴシック" pitchFamily="-106" charset="-128"/>
                <a:cs typeface="ＭＳ Ｐゴシック" pitchFamily="-106" charset="-128"/>
              </a:rPr>
              <a:t> Food Supply</a:t>
            </a:r>
          </a:p>
          <a:p>
            <a:pPr eaLnBrk="1" hangingPunct="1"/>
            <a:r>
              <a:rPr lang="en-US" sz="2800" dirty="0">
                <a:ea typeface="ＭＳ Ｐゴシック" pitchFamily="-106" charset="-128"/>
                <a:cs typeface="ＭＳ Ｐゴシック" pitchFamily="-106" charset="-128"/>
              </a:rPr>
              <a:t> Toxics in the Environment</a:t>
            </a:r>
          </a:p>
        </p:txBody>
      </p:sp>
      <p:sp>
        <p:nvSpPr>
          <p:cNvPr id="5" name="Title 1"/>
          <p:cNvSpPr>
            <a:spLocks noGrp="1"/>
          </p:cNvSpPr>
          <p:nvPr>
            <p:ph type="title"/>
          </p:nvPr>
        </p:nvSpPr>
        <p:spPr>
          <a:xfrm>
            <a:off x="0" y="125656"/>
            <a:ext cx="7886700" cy="1325563"/>
          </a:xfrm>
        </p:spPr>
        <p:txBody>
          <a:bodyPr/>
          <a:lstStyle/>
          <a:p>
            <a:pPr marL="352425"/>
            <a:r>
              <a:rPr lang="en-US" dirty="0"/>
              <a:t>Other Environmental Challenges</a:t>
            </a:r>
          </a:p>
        </p:txBody>
      </p:sp>
      <p:sp>
        <p:nvSpPr>
          <p:cNvPr id="2" name="Slide Number Placeholder 1"/>
          <p:cNvSpPr>
            <a:spLocks noGrp="1"/>
          </p:cNvSpPr>
          <p:nvPr>
            <p:ph type="sldNum" sz="quarter" idx="12"/>
          </p:nvPr>
        </p:nvSpPr>
        <p:spPr/>
        <p:txBody>
          <a:bodyPr/>
          <a:lstStyle/>
          <a:p>
            <a:fld id="{02A9ED07-9571-E14F-B8DD-ED921D6D7475}" type="slidenum">
              <a:rPr lang="en-US" smtClean="0"/>
              <a:t>64</a:t>
            </a:fld>
            <a:endParaRPr lang="en-US"/>
          </a:p>
        </p:txBody>
      </p:sp>
    </p:spTree>
    <p:extLst>
      <p:ext uri="{BB962C8B-B14F-4D97-AF65-F5344CB8AC3E}">
        <p14:creationId xmlns:p14="http://schemas.microsoft.com/office/powerpoint/2010/main" val="2291580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title"/>
          </p:nvPr>
        </p:nvSpPr>
        <p:spPr>
          <a:xfrm>
            <a:off x="0" y="144827"/>
            <a:ext cx="7886700" cy="1325563"/>
          </a:xfrm>
        </p:spPr>
        <p:txBody>
          <a:bodyPr/>
          <a:lstStyle/>
          <a:p>
            <a:pPr marL="352425" eaLnBrk="1" hangingPunct="1"/>
            <a:r>
              <a:rPr lang="en-US" dirty="0">
                <a:ea typeface="ＭＳ Ｐゴシック" pitchFamily="-106" charset="-128"/>
                <a:cs typeface="ＭＳ Ｐゴシック" pitchFamily="-106" charset="-128"/>
              </a:rPr>
              <a:t>Food Supply</a:t>
            </a:r>
          </a:p>
        </p:txBody>
      </p:sp>
      <p:sp>
        <p:nvSpPr>
          <p:cNvPr id="190466" name="Rectangle 3"/>
          <p:cNvSpPr>
            <a:spLocks noGrp="1" noChangeArrowheads="1"/>
          </p:cNvSpPr>
          <p:nvPr>
            <p:ph idx="1"/>
          </p:nvPr>
        </p:nvSpPr>
        <p:spPr/>
        <p:txBody>
          <a:bodyPr/>
          <a:lstStyle/>
          <a:p>
            <a:pPr eaLnBrk="1" hangingPunct="1"/>
            <a:r>
              <a:rPr lang="en-US" sz="2800" dirty="0">
                <a:ea typeface="ＭＳ Ｐゴシック" pitchFamily="-106" charset="-128"/>
                <a:cs typeface="ＭＳ Ｐゴシック" pitchFamily="-106" charset="-128"/>
              </a:rPr>
              <a:t>While current food levels are sufficient, distribution is inadequate  </a:t>
            </a:r>
          </a:p>
          <a:p>
            <a:pPr eaLnBrk="1" hangingPunct="1"/>
            <a:r>
              <a:rPr lang="en-US" sz="2800" dirty="0">
                <a:ea typeface="ＭＳ Ｐゴシック" pitchFamily="-106" charset="-128"/>
                <a:cs typeface="ＭＳ Ｐゴシック" pitchFamily="-106" charset="-128"/>
              </a:rPr>
              <a:t>Agricultural methods are unsustainable</a:t>
            </a:r>
          </a:p>
          <a:p>
            <a:pPr eaLnBrk="1" hangingPunct="1"/>
            <a:r>
              <a:rPr lang="en-US" sz="2800" dirty="0">
                <a:ea typeface="ＭＳ Ｐゴシック" pitchFamily="-106" charset="-128"/>
                <a:cs typeface="ＭＳ Ｐゴシック" pitchFamily="-106" charset="-128"/>
              </a:rPr>
              <a:t>Advances in future food production intensity is needed</a:t>
            </a:r>
          </a:p>
        </p:txBody>
      </p:sp>
      <p:sp>
        <p:nvSpPr>
          <p:cNvPr id="2" name="Slide Number Placeholder 1"/>
          <p:cNvSpPr>
            <a:spLocks noGrp="1"/>
          </p:cNvSpPr>
          <p:nvPr>
            <p:ph type="sldNum" sz="quarter" idx="12"/>
          </p:nvPr>
        </p:nvSpPr>
        <p:spPr/>
        <p:txBody>
          <a:bodyPr/>
          <a:lstStyle/>
          <a:p>
            <a:fld id="{02A9ED07-9571-E14F-B8DD-ED921D6D7475}" type="slidenum">
              <a:rPr lang="en-US" smtClean="0"/>
              <a:t>65</a:t>
            </a:fld>
            <a:endParaRPr lang="en-US"/>
          </a:p>
        </p:txBody>
      </p:sp>
    </p:spTree>
    <p:extLst>
      <p:ext uri="{BB962C8B-B14F-4D97-AF65-F5344CB8AC3E}">
        <p14:creationId xmlns:p14="http://schemas.microsoft.com/office/powerpoint/2010/main" val="3451017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0" y="366778"/>
            <a:ext cx="7568671" cy="1579959"/>
          </a:xfrm>
        </p:spPr>
        <p:txBody>
          <a:bodyPr vert="horz" wrap="square" lIns="90488" tIns="44450" rIns="90488" bIns="44450" numCol="1" anchor="t" anchorCtr="0" compatLnSpc="1">
            <a:prstTxWarp prst="textNoShape">
              <a:avLst/>
            </a:prstTxWarp>
            <a:normAutofit/>
          </a:bodyPr>
          <a:lstStyle/>
          <a:p>
            <a:pPr marL="352425" eaLnBrk="1" hangingPunct="1"/>
            <a:r>
              <a:rPr lang="en-US" dirty="0">
                <a:ea typeface="ＭＳ Ｐゴシック" pitchFamily="-108" charset="-128"/>
                <a:cs typeface="ＭＳ Ｐゴシック" pitchFamily="-108" charset="-128"/>
              </a:rPr>
              <a:t>Increase in Grain Production</a:t>
            </a:r>
            <a:endParaRPr lang="en-US" sz="6000" dirty="0">
              <a:ea typeface="ＭＳ Ｐゴシック" pitchFamily="-108" charset="-128"/>
              <a:cs typeface="ＭＳ Ｐゴシック" pitchFamily="-108" charset="-128"/>
            </a:endParaRPr>
          </a:p>
        </p:txBody>
      </p:sp>
      <p:sp>
        <p:nvSpPr>
          <p:cNvPr id="6" name="TextBox 5"/>
          <p:cNvSpPr txBox="1"/>
          <p:nvPr/>
        </p:nvSpPr>
        <p:spPr>
          <a:xfrm>
            <a:off x="1409700" y="6356351"/>
            <a:ext cx="1844300" cy="276999"/>
          </a:xfrm>
          <a:prstGeom prst="rect">
            <a:avLst/>
          </a:prstGeom>
          <a:noFill/>
        </p:spPr>
        <p:txBody>
          <a:bodyPr wrap="none" rtlCol="0">
            <a:spAutoFit/>
          </a:bodyPr>
          <a:lstStyle/>
          <a:p>
            <a:r>
              <a:rPr lang="en-US" sz="1200" dirty="0"/>
              <a:t>Source: FAO 1989-2000</a:t>
            </a:r>
          </a:p>
        </p:txBody>
      </p:sp>
      <p:sp>
        <p:nvSpPr>
          <p:cNvPr id="2" name="TextBox 1"/>
          <p:cNvSpPr txBox="1"/>
          <p:nvPr/>
        </p:nvSpPr>
        <p:spPr>
          <a:xfrm>
            <a:off x="392723" y="1115740"/>
            <a:ext cx="8604738" cy="830997"/>
          </a:xfrm>
          <a:prstGeom prst="rect">
            <a:avLst/>
          </a:prstGeom>
          <a:noFill/>
        </p:spPr>
        <p:txBody>
          <a:bodyPr wrap="square" rtlCol="0">
            <a:spAutoFit/>
          </a:bodyPr>
          <a:lstStyle/>
          <a:p>
            <a:r>
              <a:rPr lang="en-US" sz="2400" dirty="0"/>
              <a:t>There is a growing demand in grain production in developing, industrialized and transition countries.</a:t>
            </a:r>
          </a:p>
        </p:txBody>
      </p:sp>
      <p:sp>
        <p:nvSpPr>
          <p:cNvPr id="3" name="Slide Number Placeholder 2"/>
          <p:cNvSpPr>
            <a:spLocks noGrp="1"/>
          </p:cNvSpPr>
          <p:nvPr>
            <p:ph type="sldNum" sz="quarter" idx="12"/>
          </p:nvPr>
        </p:nvSpPr>
        <p:spPr/>
        <p:txBody>
          <a:bodyPr/>
          <a:lstStyle/>
          <a:p>
            <a:fld id="{02A9ED07-9571-E14F-B8DD-ED921D6D7475}" type="slidenum">
              <a:rPr lang="en-US" smtClean="0"/>
              <a:t>66</a:t>
            </a:fld>
            <a:endParaRPr lang="en-US"/>
          </a:p>
        </p:txBody>
      </p:sp>
      <p:pic>
        <p:nvPicPr>
          <p:cNvPr id="4" name="Picture 3"/>
          <p:cNvPicPr>
            <a:picLocks noChangeAspect="1"/>
          </p:cNvPicPr>
          <p:nvPr/>
        </p:nvPicPr>
        <p:blipFill>
          <a:blip r:embed="rId3"/>
          <a:stretch>
            <a:fillRect/>
          </a:stretch>
        </p:blipFill>
        <p:spPr>
          <a:xfrm>
            <a:off x="1409700" y="2098479"/>
            <a:ext cx="6028592" cy="4106130"/>
          </a:xfrm>
          <a:prstGeom prst="rect">
            <a:avLst/>
          </a:prstGeom>
        </p:spPr>
      </p:pic>
    </p:spTree>
    <p:extLst>
      <p:ext uri="{BB962C8B-B14F-4D97-AF65-F5344CB8AC3E}">
        <p14:creationId xmlns:p14="http://schemas.microsoft.com/office/powerpoint/2010/main" val="1044292536"/>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711201" y="5543550"/>
            <a:ext cx="1897063" cy="342900"/>
          </a:xfrm>
          <a:prstGeom prst="rect">
            <a:avLst/>
          </a:prstGeom>
          <a:noFill/>
          <a:ln w="12700">
            <a:noFill/>
            <a:miter lim="800000"/>
            <a:headEnd/>
            <a:tailEnd/>
          </a:ln>
        </p:spPr>
        <p:txBody>
          <a:bodyPr>
            <a:prstTxWarp prst="textNoShape">
              <a:avLst/>
            </a:prstTxWarp>
          </a:bodyPr>
          <a:lstStyle/>
          <a:p>
            <a:endParaRPr lang="en-US"/>
          </a:p>
        </p:txBody>
      </p:sp>
      <p:sp>
        <p:nvSpPr>
          <p:cNvPr id="138243" name="Rectangle 3"/>
          <p:cNvSpPr>
            <a:spLocks noChangeArrowheads="1"/>
          </p:cNvSpPr>
          <p:nvPr/>
        </p:nvSpPr>
        <p:spPr bwMode="auto">
          <a:xfrm>
            <a:off x="3149600" y="5543550"/>
            <a:ext cx="2844800" cy="342900"/>
          </a:xfrm>
          <a:prstGeom prst="rect">
            <a:avLst/>
          </a:prstGeom>
          <a:noFill/>
          <a:ln w="12700">
            <a:noFill/>
            <a:miter lim="800000"/>
            <a:headEnd/>
            <a:tailEnd/>
          </a:ln>
        </p:spPr>
        <p:txBody>
          <a:bodyPr>
            <a:prstTxWarp prst="textNoShape">
              <a:avLst/>
            </a:prstTxWarp>
          </a:bodyPr>
          <a:lstStyle/>
          <a:p>
            <a:endParaRPr lang="en-US"/>
          </a:p>
        </p:txBody>
      </p:sp>
      <p:sp>
        <p:nvSpPr>
          <p:cNvPr id="138244" name="Rectangle 4"/>
          <p:cNvSpPr>
            <a:spLocks noGrp="1" noChangeArrowheads="1"/>
          </p:cNvSpPr>
          <p:nvPr>
            <p:ph type="title"/>
          </p:nvPr>
        </p:nvSpPr>
        <p:spPr>
          <a:xfrm>
            <a:off x="0" y="130841"/>
            <a:ext cx="7886700" cy="1325563"/>
          </a:xfrm>
        </p:spPr>
        <p:txBody>
          <a:bodyPr vert="horz" wrap="square" lIns="90488" tIns="44450" rIns="90488" bIns="44450" numCol="1" anchor="ctr" anchorCtr="0" compatLnSpc="1">
            <a:prstTxWarp prst="textNoShape">
              <a:avLst/>
            </a:prstTxWarp>
            <a:normAutofit/>
          </a:bodyPr>
          <a:lstStyle/>
          <a:p>
            <a:pPr marL="263525" eaLnBrk="1" hangingPunct="1"/>
            <a:r>
              <a:rPr lang="en-US" dirty="0">
                <a:ea typeface="ＭＳ Ｐゴシック" pitchFamily="-108" charset="-128"/>
                <a:cs typeface="ＭＳ Ｐゴシック" pitchFamily="-108" charset="-128"/>
              </a:rPr>
              <a:t>Use of Pesticides				</a:t>
            </a:r>
          </a:p>
        </p:txBody>
      </p:sp>
      <p:sp>
        <p:nvSpPr>
          <p:cNvPr id="2" name="Slide Number Placeholder 1"/>
          <p:cNvSpPr>
            <a:spLocks noGrp="1"/>
          </p:cNvSpPr>
          <p:nvPr>
            <p:ph type="sldNum" sz="quarter" idx="12"/>
          </p:nvPr>
        </p:nvSpPr>
        <p:spPr/>
        <p:txBody>
          <a:bodyPr/>
          <a:lstStyle/>
          <a:p>
            <a:fld id="{02A9ED07-9571-E14F-B8DD-ED921D6D7475}" type="slidenum">
              <a:rPr lang="en-US" smtClean="0"/>
              <a:t>67</a:t>
            </a:fld>
            <a:endParaRPr lang="en-US"/>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992" y="1674689"/>
            <a:ext cx="8212015" cy="4040311"/>
          </a:xfrm>
          <a:prstGeom prst="rect">
            <a:avLst/>
          </a:prstGeom>
        </p:spPr>
      </p:pic>
    </p:spTree>
    <p:extLst>
      <p:ext uri="{BB962C8B-B14F-4D97-AF65-F5344CB8AC3E}">
        <p14:creationId xmlns:p14="http://schemas.microsoft.com/office/powerpoint/2010/main" val="772788754"/>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0" y="138238"/>
            <a:ext cx="7886700" cy="1325563"/>
          </a:xfrm>
        </p:spPr>
        <p:txBody>
          <a:bodyPr/>
          <a:lstStyle/>
          <a:p>
            <a:pPr marL="352425" eaLnBrk="1" hangingPunct="1"/>
            <a:r>
              <a:rPr lang="en-US" dirty="0">
                <a:ea typeface="ＭＳ Ｐゴシック" pitchFamily="-108" charset="-128"/>
                <a:cs typeface="ＭＳ Ｐゴシック" pitchFamily="-108" charset="-128"/>
              </a:rPr>
              <a:t>Food Supply</a:t>
            </a:r>
          </a:p>
        </p:txBody>
      </p:sp>
      <p:sp>
        <p:nvSpPr>
          <p:cNvPr id="142339" name="Rectangle 3"/>
          <p:cNvSpPr>
            <a:spLocks noGrp="1" noChangeArrowheads="1"/>
          </p:cNvSpPr>
          <p:nvPr>
            <p:ph idx="1"/>
          </p:nvPr>
        </p:nvSpPr>
        <p:spPr>
          <a:xfrm>
            <a:off x="546100" y="1456228"/>
            <a:ext cx="7969250" cy="4504957"/>
          </a:xfrm>
        </p:spPr>
        <p:txBody>
          <a:bodyPr>
            <a:noAutofit/>
          </a:bodyPr>
          <a:lstStyle/>
          <a:p>
            <a:pPr marL="0" indent="0" eaLnBrk="1" hangingPunct="1">
              <a:buNone/>
            </a:pPr>
            <a:r>
              <a:rPr lang="en-US" sz="3200" dirty="0">
                <a:ea typeface="ＭＳ Ｐゴシック" pitchFamily="-108" charset="-128"/>
                <a:cs typeface="ＭＳ Ｐゴシック" pitchFamily="-108" charset="-128"/>
              </a:rPr>
              <a:t> Green chemistry is developing:</a:t>
            </a:r>
          </a:p>
          <a:p>
            <a:pPr marL="0" indent="0" eaLnBrk="1" hangingPunct="1">
              <a:buNone/>
            </a:pPr>
            <a:endParaRPr lang="en-US" sz="1500" dirty="0">
              <a:ea typeface="ＭＳ Ｐゴシック" pitchFamily="-108" charset="-128"/>
              <a:cs typeface="ＭＳ Ｐゴシック" pitchFamily="-108" charset="-128"/>
            </a:endParaRPr>
          </a:p>
          <a:p>
            <a:pPr lvl="1" eaLnBrk="1" hangingPunct="1"/>
            <a:r>
              <a:rPr lang="en-US" sz="2800" dirty="0"/>
              <a:t>Pesticides which only effect target organisms and degrade to innocuous by-products</a:t>
            </a:r>
          </a:p>
          <a:p>
            <a:pPr lvl="1" eaLnBrk="1" hangingPunct="1"/>
            <a:r>
              <a:rPr lang="en-US" sz="2800" dirty="0"/>
              <a:t>Fertilizers and fertilizer adjutants that are designed to minimize usage while maximizing effectiveness</a:t>
            </a:r>
          </a:p>
          <a:p>
            <a:pPr lvl="1" eaLnBrk="1" hangingPunct="1"/>
            <a:r>
              <a:rPr lang="en-US" sz="2800" dirty="0"/>
              <a:t>Methods of using agricultural wastes for beneficial and profitable uses</a:t>
            </a:r>
          </a:p>
        </p:txBody>
      </p:sp>
      <p:sp>
        <p:nvSpPr>
          <p:cNvPr id="2" name="Slide Number Placeholder 1"/>
          <p:cNvSpPr>
            <a:spLocks noGrp="1"/>
          </p:cNvSpPr>
          <p:nvPr>
            <p:ph type="sldNum" sz="quarter" idx="12"/>
          </p:nvPr>
        </p:nvSpPr>
        <p:spPr/>
        <p:txBody>
          <a:bodyPr/>
          <a:lstStyle/>
          <a:p>
            <a:fld id="{02A9ED07-9571-E14F-B8DD-ED921D6D7475}" type="slidenum">
              <a:rPr lang="en-US" smtClean="0"/>
              <a:t>68</a:t>
            </a:fld>
            <a:endParaRPr lang="en-US"/>
          </a:p>
        </p:txBody>
      </p:sp>
    </p:spTree>
    <p:extLst>
      <p:ext uri="{BB962C8B-B14F-4D97-AF65-F5344CB8AC3E}">
        <p14:creationId xmlns:p14="http://schemas.microsoft.com/office/powerpoint/2010/main" val="8655935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3"/>
          <p:cNvSpPr>
            <a:spLocks noGrp="1" noChangeArrowheads="1"/>
          </p:cNvSpPr>
          <p:nvPr>
            <p:ph idx="1"/>
          </p:nvPr>
        </p:nvSpPr>
        <p:spPr>
          <a:xfrm>
            <a:off x="877399" y="1669073"/>
            <a:ext cx="7969250" cy="3086100"/>
          </a:xfrm>
        </p:spPr>
        <p:txBody>
          <a:bodyPr/>
          <a:lstStyle/>
          <a:p>
            <a:pPr eaLnBrk="1" hangingPunct="1"/>
            <a:r>
              <a:rPr lang="en-US" sz="2800" dirty="0">
                <a:ea typeface="ＭＳ Ｐゴシック" pitchFamily="-106" charset="-128"/>
                <a:cs typeface="ＭＳ Ｐゴシック" pitchFamily="-106" charset="-128"/>
              </a:rPr>
              <a:t> </a:t>
            </a:r>
            <a:r>
              <a:rPr lang="en-US" sz="2800" dirty="0">
                <a:solidFill>
                  <a:schemeClr val="bg1">
                    <a:lumMod val="75000"/>
                  </a:schemeClr>
                </a:solidFill>
                <a:ea typeface="ＭＳ Ｐゴシック" pitchFamily="-106" charset="-128"/>
                <a:cs typeface="ＭＳ Ｐゴシック" pitchFamily="-106" charset="-128"/>
              </a:rPr>
              <a:t>Population</a:t>
            </a:r>
          </a:p>
          <a:p>
            <a:pPr eaLnBrk="1" hangingPunct="1"/>
            <a:r>
              <a:rPr lang="en-US" sz="2800" dirty="0">
                <a:ea typeface="ＭＳ Ｐゴシック" pitchFamily="-106" charset="-128"/>
                <a:cs typeface="ＭＳ Ｐゴシック" pitchFamily="-106" charset="-128"/>
              </a:rPr>
              <a:t> </a:t>
            </a:r>
            <a:r>
              <a:rPr lang="en-US" sz="2800" dirty="0">
                <a:solidFill>
                  <a:schemeClr val="bg1">
                    <a:lumMod val="75000"/>
                  </a:schemeClr>
                </a:solidFill>
                <a:ea typeface="ＭＳ Ｐゴシック" pitchFamily="-106" charset="-128"/>
                <a:cs typeface="ＭＳ Ｐゴシック" pitchFamily="-106" charset="-128"/>
              </a:rPr>
              <a:t>Energy</a:t>
            </a:r>
          </a:p>
          <a:p>
            <a:pPr eaLnBrk="1" hangingPunct="1"/>
            <a:r>
              <a:rPr lang="en-US" sz="2800" dirty="0">
                <a:ea typeface="ＭＳ Ｐゴシック" pitchFamily="-106" charset="-128"/>
                <a:cs typeface="ＭＳ Ｐゴシック" pitchFamily="-106" charset="-128"/>
              </a:rPr>
              <a:t> </a:t>
            </a:r>
            <a:r>
              <a:rPr lang="en-US" sz="2800" dirty="0">
                <a:solidFill>
                  <a:schemeClr val="bg1">
                    <a:lumMod val="75000"/>
                  </a:schemeClr>
                </a:solidFill>
                <a:ea typeface="ＭＳ Ｐゴシック" pitchFamily="-106" charset="-128"/>
                <a:cs typeface="ＭＳ Ｐゴシック" pitchFamily="-106" charset="-128"/>
              </a:rPr>
              <a:t>Global Change</a:t>
            </a:r>
          </a:p>
          <a:p>
            <a:pPr eaLnBrk="1" hangingPunct="1"/>
            <a:r>
              <a:rPr lang="en-US" sz="2800" dirty="0">
                <a:ea typeface="ＭＳ Ｐゴシック" pitchFamily="-106" charset="-128"/>
                <a:cs typeface="ＭＳ Ｐゴシック" pitchFamily="-106" charset="-128"/>
              </a:rPr>
              <a:t> </a:t>
            </a:r>
            <a:r>
              <a:rPr lang="en-US" sz="2800" dirty="0">
                <a:solidFill>
                  <a:schemeClr val="bg1">
                    <a:lumMod val="75000"/>
                  </a:schemeClr>
                </a:solidFill>
                <a:ea typeface="ＭＳ Ｐゴシック" pitchFamily="-106" charset="-128"/>
                <a:cs typeface="ＭＳ Ｐゴシック" pitchFamily="-106" charset="-128"/>
              </a:rPr>
              <a:t>Resource Depletion</a:t>
            </a:r>
          </a:p>
          <a:p>
            <a:pPr eaLnBrk="1" hangingPunct="1"/>
            <a:r>
              <a:rPr lang="en-US" sz="2800" dirty="0">
                <a:ea typeface="ＭＳ Ｐゴシック" pitchFamily="-106" charset="-128"/>
                <a:cs typeface="ＭＳ Ｐゴシック" pitchFamily="-106" charset="-128"/>
              </a:rPr>
              <a:t> </a:t>
            </a:r>
            <a:r>
              <a:rPr lang="en-US" sz="2800" dirty="0">
                <a:solidFill>
                  <a:schemeClr val="bg1">
                    <a:lumMod val="75000"/>
                  </a:schemeClr>
                </a:solidFill>
                <a:ea typeface="ＭＳ Ｐゴシック" pitchFamily="-106" charset="-128"/>
                <a:cs typeface="ＭＳ Ｐゴシック" pitchFamily="-106" charset="-128"/>
              </a:rPr>
              <a:t>Food Supply</a:t>
            </a:r>
          </a:p>
          <a:p>
            <a:pPr eaLnBrk="1" hangingPunct="1"/>
            <a:r>
              <a:rPr lang="en-US" sz="2800" dirty="0">
                <a:ea typeface="ＭＳ Ｐゴシック" pitchFamily="-106" charset="-128"/>
                <a:cs typeface="ＭＳ Ｐゴシック" pitchFamily="-106" charset="-128"/>
              </a:rPr>
              <a:t> Toxics in the Environment</a:t>
            </a:r>
          </a:p>
        </p:txBody>
      </p:sp>
      <p:sp>
        <p:nvSpPr>
          <p:cNvPr id="5" name="Title 1"/>
          <p:cNvSpPr>
            <a:spLocks noGrp="1"/>
          </p:cNvSpPr>
          <p:nvPr>
            <p:ph type="title"/>
          </p:nvPr>
        </p:nvSpPr>
        <p:spPr>
          <a:xfrm>
            <a:off x="0" y="206864"/>
            <a:ext cx="7886700" cy="1325563"/>
          </a:xfrm>
        </p:spPr>
        <p:txBody>
          <a:bodyPr/>
          <a:lstStyle/>
          <a:p>
            <a:pPr marL="352425"/>
            <a:r>
              <a:rPr lang="en-US" dirty="0"/>
              <a:t>Other Environmental Challenges</a:t>
            </a:r>
          </a:p>
        </p:txBody>
      </p:sp>
      <p:sp>
        <p:nvSpPr>
          <p:cNvPr id="2" name="Slide Number Placeholder 1"/>
          <p:cNvSpPr>
            <a:spLocks noGrp="1"/>
          </p:cNvSpPr>
          <p:nvPr>
            <p:ph type="sldNum" sz="quarter" idx="12"/>
          </p:nvPr>
        </p:nvSpPr>
        <p:spPr/>
        <p:txBody>
          <a:bodyPr/>
          <a:lstStyle/>
          <a:p>
            <a:fld id="{02A9ED07-9571-E14F-B8DD-ED921D6D7475}" type="slidenum">
              <a:rPr lang="en-US" smtClean="0"/>
              <a:t>69</a:t>
            </a:fld>
            <a:endParaRPr lang="en-US"/>
          </a:p>
        </p:txBody>
      </p:sp>
    </p:spTree>
    <p:extLst>
      <p:ext uri="{BB962C8B-B14F-4D97-AF65-F5344CB8AC3E}">
        <p14:creationId xmlns:p14="http://schemas.microsoft.com/office/powerpoint/2010/main" val="17762967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23435" y="1806848"/>
            <a:ext cx="4177170" cy="89286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4423433" y="3194842"/>
            <a:ext cx="4177172" cy="8001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4423433" y="4531580"/>
            <a:ext cx="4177172" cy="8001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4423433" y="1503832"/>
            <a:ext cx="4177172" cy="302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4652036" y="1480273"/>
            <a:ext cx="2364430" cy="300082"/>
          </a:xfrm>
          <a:prstGeom prst="rect">
            <a:avLst/>
          </a:prstGeom>
          <a:noFill/>
        </p:spPr>
        <p:txBody>
          <a:bodyPr wrap="none" rtlCol="0">
            <a:spAutoFit/>
          </a:bodyPr>
          <a:lstStyle/>
          <a:p>
            <a:r>
              <a:rPr lang="en-US" sz="1350"/>
              <a:t>PROFESSIONAL DEVELOPMENT</a:t>
            </a:r>
          </a:p>
        </p:txBody>
      </p:sp>
      <p:sp>
        <p:nvSpPr>
          <p:cNvPr id="11" name="Rectangle 10"/>
          <p:cNvSpPr/>
          <p:nvPr/>
        </p:nvSpPr>
        <p:spPr>
          <a:xfrm>
            <a:off x="4423433" y="2891893"/>
            <a:ext cx="4177172" cy="302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4619380" y="2902063"/>
            <a:ext cx="2467407" cy="300082"/>
          </a:xfrm>
          <a:prstGeom prst="rect">
            <a:avLst/>
          </a:prstGeom>
          <a:noFill/>
        </p:spPr>
        <p:txBody>
          <a:bodyPr wrap="none" rtlCol="0">
            <a:spAutoFit/>
          </a:bodyPr>
          <a:lstStyle/>
          <a:p>
            <a:r>
              <a:rPr lang="en-US" sz="1350"/>
              <a:t>UNDERGRADUATE CURRICULUM</a:t>
            </a:r>
          </a:p>
        </p:txBody>
      </p:sp>
      <p:sp>
        <p:nvSpPr>
          <p:cNvPr id="13" name="Rectangle 12"/>
          <p:cNvSpPr/>
          <p:nvPr/>
        </p:nvSpPr>
        <p:spPr>
          <a:xfrm>
            <a:off x="4423433" y="4233682"/>
            <a:ext cx="4177172" cy="302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4741843" y="4264295"/>
            <a:ext cx="2178353" cy="300082"/>
          </a:xfrm>
          <a:prstGeom prst="rect">
            <a:avLst/>
          </a:prstGeom>
          <a:noFill/>
        </p:spPr>
        <p:txBody>
          <a:bodyPr wrap="none" rtlCol="0">
            <a:spAutoFit/>
          </a:bodyPr>
          <a:lstStyle/>
          <a:p>
            <a:r>
              <a:rPr lang="en-US" sz="1350"/>
              <a:t>HIGH SCHOOL CURRICULUM</a:t>
            </a:r>
          </a:p>
        </p:txBody>
      </p:sp>
      <p:sp>
        <p:nvSpPr>
          <p:cNvPr id="15" name="TextBox 14"/>
          <p:cNvSpPr txBox="1"/>
          <p:nvPr/>
        </p:nvSpPr>
        <p:spPr>
          <a:xfrm>
            <a:off x="4423433" y="1770343"/>
            <a:ext cx="4177172" cy="507831"/>
          </a:xfrm>
          <a:prstGeom prst="rect">
            <a:avLst/>
          </a:prstGeom>
          <a:noFill/>
        </p:spPr>
        <p:txBody>
          <a:bodyPr wrap="square" rtlCol="0">
            <a:spAutoFit/>
          </a:bodyPr>
          <a:lstStyle/>
          <a:p>
            <a:r>
              <a:rPr lang="en-US" sz="1350" dirty="0"/>
              <a:t>GREEN CHEMISTRY &amp; CHEMICAL STEWARDSHIP ONLINE CERTIFICATE PROGRAM</a:t>
            </a:r>
          </a:p>
        </p:txBody>
      </p:sp>
      <p:sp>
        <p:nvSpPr>
          <p:cNvPr id="16" name="TextBox 15"/>
          <p:cNvSpPr txBox="1"/>
          <p:nvPr/>
        </p:nvSpPr>
        <p:spPr>
          <a:xfrm>
            <a:off x="4423432" y="2247925"/>
            <a:ext cx="2621102" cy="507831"/>
          </a:xfrm>
          <a:prstGeom prst="rect">
            <a:avLst/>
          </a:prstGeom>
          <a:noFill/>
        </p:spPr>
        <p:txBody>
          <a:bodyPr wrap="none" rtlCol="0">
            <a:spAutoFit/>
          </a:bodyPr>
          <a:lstStyle/>
          <a:p>
            <a:r>
              <a:rPr lang="en-US" sz="1350" dirty="0"/>
              <a:t>WORKSHOPS AND TRAININGS </a:t>
            </a:r>
          </a:p>
          <a:p>
            <a:r>
              <a:rPr lang="en-US" sz="1350" dirty="0"/>
              <a:t>(Global Green Chemistry Initiative)</a:t>
            </a:r>
          </a:p>
        </p:txBody>
      </p:sp>
      <p:sp>
        <p:nvSpPr>
          <p:cNvPr id="18" name="TextBox 17"/>
          <p:cNvSpPr txBox="1"/>
          <p:nvPr/>
        </p:nvSpPr>
        <p:spPr>
          <a:xfrm>
            <a:off x="4423432" y="3231313"/>
            <a:ext cx="3190810" cy="300082"/>
          </a:xfrm>
          <a:prstGeom prst="rect">
            <a:avLst/>
          </a:prstGeom>
          <a:noFill/>
        </p:spPr>
        <p:txBody>
          <a:bodyPr wrap="none" rtlCol="0">
            <a:spAutoFit/>
          </a:bodyPr>
          <a:lstStyle/>
          <a:p>
            <a:r>
              <a:rPr lang="en-US" sz="1350" dirty="0"/>
              <a:t>LESSON PLANS AND HANDS-ON ACTIVITIES</a:t>
            </a:r>
          </a:p>
        </p:txBody>
      </p:sp>
      <p:sp>
        <p:nvSpPr>
          <p:cNvPr id="19" name="TextBox 18"/>
          <p:cNvSpPr txBox="1"/>
          <p:nvPr/>
        </p:nvSpPr>
        <p:spPr>
          <a:xfrm>
            <a:off x="4423433" y="3506973"/>
            <a:ext cx="2453364" cy="300082"/>
          </a:xfrm>
          <a:prstGeom prst="rect">
            <a:avLst/>
          </a:prstGeom>
          <a:noFill/>
        </p:spPr>
        <p:txBody>
          <a:bodyPr wrap="none" rtlCol="0">
            <a:spAutoFit/>
          </a:bodyPr>
          <a:lstStyle/>
          <a:p>
            <a:r>
              <a:rPr lang="en-US" sz="1350" dirty="0"/>
              <a:t>SAFER CHEMICAL DESIGN GAME</a:t>
            </a:r>
          </a:p>
        </p:txBody>
      </p:sp>
      <p:sp>
        <p:nvSpPr>
          <p:cNvPr id="20" name="TextBox 19"/>
          <p:cNvSpPr txBox="1"/>
          <p:nvPr/>
        </p:nvSpPr>
        <p:spPr>
          <a:xfrm>
            <a:off x="4423434" y="3746813"/>
            <a:ext cx="709425" cy="300082"/>
          </a:xfrm>
          <a:prstGeom prst="rect">
            <a:avLst/>
          </a:prstGeom>
          <a:noFill/>
        </p:spPr>
        <p:txBody>
          <a:bodyPr wrap="none" rtlCol="0">
            <a:spAutoFit/>
          </a:bodyPr>
          <a:lstStyle/>
          <a:p>
            <a:r>
              <a:rPr lang="en-US" sz="1350" dirty="0"/>
              <a:t>VIDEOS</a:t>
            </a:r>
          </a:p>
        </p:txBody>
      </p:sp>
      <p:sp>
        <p:nvSpPr>
          <p:cNvPr id="21" name="TextBox 20"/>
          <p:cNvSpPr txBox="1"/>
          <p:nvPr/>
        </p:nvSpPr>
        <p:spPr>
          <a:xfrm>
            <a:off x="4423434" y="4556659"/>
            <a:ext cx="3251211" cy="300082"/>
          </a:xfrm>
          <a:prstGeom prst="rect">
            <a:avLst/>
          </a:prstGeom>
          <a:noFill/>
        </p:spPr>
        <p:txBody>
          <a:bodyPr wrap="none" rtlCol="0">
            <a:spAutoFit/>
          </a:bodyPr>
          <a:lstStyle/>
          <a:p>
            <a:r>
              <a:rPr lang="en-US" sz="1350"/>
              <a:t>SUMMER SCHOOL – PATHWAYS TO SCIENCE</a:t>
            </a:r>
          </a:p>
        </p:txBody>
      </p:sp>
      <p:sp>
        <p:nvSpPr>
          <p:cNvPr id="22" name="TextBox 21"/>
          <p:cNvSpPr txBox="1"/>
          <p:nvPr/>
        </p:nvSpPr>
        <p:spPr>
          <a:xfrm>
            <a:off x="4423434" y="4849022"/>
            <a:ext cx="2961003" cy="300082"/>
          </a:xfrm>
          <a:prstGeom prst="rect">
            <a:avLst/>
          </a:prstGeom>
          <a:noFill/>
        </p:spPr>
        <p:txBody>
          <a:bodyPr wrap="none" rtlCol="0">
            <a:spAutoFit/>
          </a:bodyPr>
          <a:lstStyle/>
          <a:p>
            <a:r>
              <a:rPr lang="en-US" sz="1350" dirty="0"/>
              <a:t>LESSON PLANS AND DEMONSTRATIONS</a:t>
            </a:r>
          </a:p>
        </p:txBody>
      </p:sp>
      <p:pic>
        <p:nvPicPr>
          <p:cNvPr id="23" name="Picture 2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609" y="1342770"/>
            <a:ext cx="4465041" cy="4238469"/>
          </a:xfrm>
          <a:prstGeom prst="rect">
            <a:avLst/>
          </a:prstGeom>
        </p:spPr>
      </p:pic>
      <p:sp>
        <p:nvSpPr>
          <p:cNvPr id="2" name="TextBox 1"/>
          <p:cNvSpPr txBox="1"/>
          <p:nvPr/>
        </p:nvSpPr>
        <p:spPr>
          <a:xfrm>
            <a:off x="2957508" y="243861"/>
            <a:ext cx="3962688" cy="646331"/>
          </a:xfrm>
          <a:prstGeom prst="rect">
            <a:avLst/>
          </a:prstGeom>
          <a:noFill/>
        </p:spPr>
        <p:txBody>
          <a:bodyPr wrap="none" rtlCol="0">
            <a:spAutoFit/>
          </a:bodyPr>
          <a:lstStyle/>
          <a:p>
            <a:r>
              <a:rPr lang="en-US" sz="3600" dirty="0" smtClean="0"/>
              <a:t>Education Initiatives</a:t>
            </a:r>
            <a:endParaRPr lang="en-US" sz="3600" dirty="0"/>
          </a:p>
        </p:txBody>
      </p:sp>
    </p:spTree>
    <p:extLst>
      <p:ext uri="{BB962C8B-B14F-4D97-AF65-F5344CB8AC3E}">
        <p14:creationId xmlns:p14="http://schemas.microsoft.com/office/powerpoint/2010/main" val="18471558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189280"/>
            <a:ext cx="7886700" cy="1325563"/>
          </a:xfrm>
        </p:spPr>
        <p:txBody>
          <a:bodyPr/>
          <a:lstStyle/>
          <a:p>
            <a:pPr marL="352425" eaLnBrk="1" hangingPunct="1"/>
            <a:r>
              <a:rPr lang="en-US" dirty="0">
                <a:ea typeface="ＭＳ Ｐゴシック" pitchFamily="-108" charset="-128"/>
                <a:cs typeface="ＭＳ Ｐゴシック" pitchFamily="-108" charset="-128"/>
              </a:rPr>
              <a:t>Toxics in the environment</a:t>
            </a:r>
          </a:p>
        </p:txBody>
      </p:sp>
      <p:sp>
        <p:nvSpPr>
          <p:cNvPr id="146435" name="Rectangle 3"/>
          <p:cNvSpPr>
            <a:spLocks noGrp="1" noChangeArrowheads="1"/>
          </p:cNvSpPr>
          <p:nvPr>
            <p:ph idx="1"/>
          </p:nvPr>
        </p:nvSpPr>
        <p:spPr>
          <a:xfrm>
            <a:off x="628650" y="2370138"/>
            <a:ext cx="7886700" cy="4351338"/>
          </a:xfrm>
        </p:spPr>
        <p:txBody>
          <a:bodyPr>
            <a:normAutofit/>
          </a:bodyPr>
          <a:lstStyle/>
          <a:p>
            <a:pPr marL="0" indent="0" eaLnBrk="1" hangingPunct="1">
              <a:buNone/>
            </a:pPr>
            <a:r>
              <a:rPr lang="en-US" sz="3200" dirty="0">
                <a:ea typeface="ＭＳ Ｐゴシック" pitchFamily="-108" charset="-128"/>
                <a:cs typeface="ＭＳ Ｐゴシック" pitchFamily="-108" charset="-128"/>
              </a:rPr>
              <a:t>Substances that are toxic to humans, the biosphere and all that sustains it, are currently still being released at a cost of life, health and sustainability.</a:t>
            </a:r>
          </a:p>
        </p:txBody>
      </p:sp>
      <p:sp>
        <p:nvSpPr>
          <p:cNvPr id="2" name="Slide Number Placeholder 1"/>
          <p:cNvSpPr>
            <a:spLocks noGrp="1"/>
          </p:cNvSpPr>
          <p:nvPr>
            <p:ph type="sldNum" sz="quarter" idx="12"/>
          </p:nvPr>
        </p:nvSpPr>
        <p:spPr/>
        <p:txBody>
          <a:bodyPr/>
          <a:lstStyle/>
          <a:p>
            <a:fld id="{02A9ED07-9571-E14F-B8DD-ED921D6D7475}" type="slidenum">
              <a:rPr lang="en-US" smtClean="0"/>
              <a:t>70</a:t>
            </a:fld>
            <a:endParaRPr lang="en-US"/>
          </a:p>
        </p:txBody>
      </p:sp>
    </p:spTree>
    <p:extLst>
      <p:ext uri="{BB962C8B-B14F-4D97-AF65-F5344CB8AC3E}">
        <p14:creationId xmlns:p14="http://schemas.microsoft.com/office/powerpoint/2010/main" val="20853311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0" y="167657"/>
            <a:ext cx="8229600" cy="1139825"/>
          </a:xfrm>
        </p:spPr>
        <p:txBody>
          <a:bodyPr/>
          <a:lstStyle/>
          <a:p>
            <a:pPr marL="352425" eaLnBrk="1" hangingPunct="1">
              <a:defRPr/>
            </a:pPr>
            <a:r>
              <a:rPr lang="en-US" dirty="0">
                <a:cs typeface="ＭＳ Ｐゴシック" pitchFamily="-106" charset="-128"/>
              </a:rPr>
              <a:t>Body Burden</a:t>
            </a:r>
          </a:p>
        </p:txBody>
      </p:sp>
      <p:sp>
        <p:nvSpPr>
          <p:cNvPr id="343043" name="Rectangle 3"/>
          <p:cNvSpPr>
            <a:spLocks noGrp="1" noChangeArrowheads="1"/>
          </p:cNvSpPr>
          <p:nvPr>
            <p:ph type="body" sz="half" idx="1"/>
          </p:nvPr>
        </p:nvSpPr>
        <p:spPr>
          <a:xfrm>
            <a:off x="457200" y="1275854"/>
            <a:ext cx="8188271" cy="4114800"/>
          </a:xfrm>
        </p:spPr>
        <p:txBody>
          <a:bodyPr>
            <a:normAutofit/>
          </a:bodyPr>
          <a:lstStyle/>
          <a:p>
            <a:pPr>
              <a:defRPr/>
            </a:pPr>
            <a:r>
              <a:rPr lang="en-US" dirty="0">
                <a:cs typeface="ＭＳ Ｐゴシック" pitchFamily="-106" charset="-128"/>
              </a:rPr>
              <a:t>In 2000-2001 the study showed that human body includes 148 </a:t>
            </a:r>
            <a:r>
              <a:rPr lang="en-US" dirty="0"/>
              <a:t>xenobiotic</a:t>
            </a:r>
            <a:r>
              <a:rPr lang="en-US" dirty="0">
                <a:cs typeface="ＭＳ Ｐゴシック" pitchFamily="-106" charset="-128"/>
              </a:rPr>
              <a:t>. </a:t>
            </a:r>
          </a:p>
          <a:p>
            <a:pPr>
              <a:defRPr/>
            </a:pPr>
            <a:r>
              <a:rPr lang="en-US" dirty="0">
                <a:cs typeface="ＭＳ Ｐゴシック" pitchFamily="-106" charset="-128"/>
              </a:rPr>
              <a:t>Of the chemicals found:</a:t>
            </a:r>
          </a:p>
          <a:p>
            <a:pPr lvl="1">
              <a:defRPr/>
            </a:pPr>
            <a:r>
              <a:rPr lang="en-US" sz="2800" dirty="0"/>
              <a:t>76 suspect carcinogens in humans or animals,</a:t>
            </a:r>
          </a:p>
          <a:p>
            <a:pPr lvl="1">
              <a:defRPr/>
            </a:pPr>
            <a:r>
              <a:rPr lang="en-US" sz="2800" dirty="0"/>
              <a:t>94 are identified neurotoxins, and </a:t>
            </a:r>
          </a:p>
          <a:p>
            <a:pPr lvl="1">
              <a:defRPr/>
            </a:pPr>
            <a:r>
              <a:rPr lang="en-US" sz="2800" dirty="0"/>
              <a:t>79 are linked to reproductive/developmental toxicity. </a:t>
            </a:r>
          </a:p>
          <a:p>
            <a:pPr>
              <a:defRPr/>
            </a:pPr>
            <a:r>
              <a:rPr lang="en-US" dirty="0">
                <a:cs typeface="ＭＳ Ｐゴシック" pitchFamily="-106" charset="-128"/>
              </a:rPr>
              <a:t>The synergistic effects of these chemicals in combination has not been studied.</a:t>
            </a:r>
          </a:p>
        </p:txBody>
      </p:sp>
      <p:sp>
        <p:nvSpPr>
          <p:cNvPr id="3" name="Rectangle 2"/>
          <p:cNvSpPr/>
          <p:nvPr/>
        </p:nvSpPr>
        <p:spPr>
          <a:xfrm>
            <a:off x="479480" y="5550337"/>
            <a:ext cx="8035870" cy="646331"/>
          </a:xfrm>
          <a:prstGeom prst="rect">
            <a:avLst/>
          </a:prstGeom>
        </p:spPr>
        <p:txBody>
          <a:bodyPr wrap="square">
            <a:spAutoFit/>
          </a:bodyPr>
          <a:lstStyle/>
          <a:p>
            <a:r>
              <a:rPr lang="en-US" b="1" dirty="0">
                <a:latin typeface="Verdana" pitchFamily="-108" charset="0"/>
                <a:ea typeface="ＭＳ Ｐゴシック" pitchFamily="-108" charset="-128"/>
                <a:cs typeface="ＭＳ Ｐゴシック" pitchFamily="-108" charset="-128"/>
              </a:rPr>
              <a:t>One of Green Chemistry’</a:t>
            </a:r>
            <a:r>
              <a:rPr lang="en-US" altLang="ja-JP" b="1" dirty="0">
                <a:latin typeface="Verdana" pitchFamily="-108" charset="0"/>
                <a:ea typeface="ＭＳ Ｐゴシック" pitchFamily="-108" charset="-128"/>
                <a:cs typeface="ＭＳ Ｐゴシック" pitchFamily="-108" charset="-128"/>
              </a:rPr>
              <a:t>s greatest strengths is the ability to design for reduced hazard.</a:t>
            </a:r>
            <a:endParaRPr lang="en-US" b="1" dirty="0">
              <a:latin typeface="Verdana" pitchFamily="-108" charset="0"/>
              <a:ea typeface="ＭＳ Ｐゴシック" pitchFamily="-108" charset="-128"/>
              <a:cs typeface="ＭＳ Ｐゴシック" pitchFamily="-108" charset="-128"/>
            </a:endParaRPr>
          </a:p>
        </p:txBody>
      </p:sp>
      <p:sp>
        <p:nvSpPr>
          <p:cNvPr id="2" name="Slide Number Placeholder 1"/>
          <p:cNvSpPr>
            <a:spLocks noGrp="1"/>
          </p:cNvSpPr>
          <p:nvPr>
            <p:ph type="sldNum" sz="quarter" idx="12"/>
          </p:nvPr>
        </p:nvSpPr>
        <p:spPr/>
        <p:txBody>
          <a:bodyPr/>
          <a:lstStyle/>
          <a:p>
            <a:fld id="{C3C079AC-67ED-6A43-B59E-F848E69DD6D2}" type="slidenum">
              <a:rPr lang="en-US" altLang="x-none" smtClean="0"/>
              <a:pPr/>
              <a:t>71</a:t>
            </a:fld>
            <a:endParaRPr lang="en-US" altLang="x-none"/>
          </a:p>
        </p:txBody>
      </p:sp>
    </p:spTree>
    <p:extLst>
      <p:ext uri="{BB962C8B-B14F-4D97-AF65-F5344CB8AC3E}">
        <p14:creationId xmlns:p14="http://schemas.microsoft.com/office/powerpoint/2010/main" val="11804536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026"/>
          <p:cNvSpPr txBox="1">
            <a:spLocks noChangeArrowheads="1"/>
          </p:cNvSpPr>
          <p:nvPr/>
        </p:nvSpPr>
        <p:spPr bwMode="auto">
          <a:xfrm>
            <a:off x="0" y="274638"/>
            <a:ext cx="9144000" cy="504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625"/>
              </a:spcBef>
              <a:buClr>
                <a:srgbClr val="000000"/>
              </a:buClr>
              <a:buSzPct val="171000"/>
              <a:buFont typeface="Lucida Grande" charset="0"/>
              <a:buChar char="•"/>
              <a:defRPr sz="2900">
                <a:solidFill>
                  <a:schemeClr val="tx1"/>
                </a:solidFill>
                <a:latin typeface="Gill Sans" charset="0"/>
                <a:ea typeface="ＭＳ Ｐゴシック" charset="-128"/>
                <a:cs typeface="Gill Sans" charset="0"/>
                <a:sym typeface="Gill Sans" charset="0"/>
              </a:defRPr>
            </a:lvl1pPr>
            <a:lvl2pPr marL="742950" indent="-285750">
              <a:spcBef>
                <a:spcPts val="1625"/>
              </a:spcBef>
              <a:buClr>
                <a:srgbClr val="000000"/>
              </a:buClr>
              <a:buSzPct val="171000"/>
              <a:buFont typeface="Lucida Grande" charset="0"/>
              <a:buChar char="•"/>
              <a:defRPr sz="2900">
                <a:solidFill>
                  <a:schemeClr val="tx1"/>
                </a:solidFill>
                <a:latin typeface="Gill Sans" charset="0"/>
                <a:ea typeface="Gill Sans" charset="0"/>
                <a:cs typeface="Gill Sans" charset="0"/>
                <a:sym typeface="Gill Sans" charset="0"/>
              </a:defRPr>
            </a:lvl2pPr>
            <a:lvl3pPr marL="1143000" indent="-228600">
              <a:spcBef>
                <a:spcPts val="1625"/>
              </a:spcBef>
              <a:buClr>
                <a:srgbClr val="000000"/>
              </a:buClr>
              <a:buSzPct val="171000"/>
              <a:buFont typeface="Lucida Grande" charset="0"/>
              <a:buChar char="•"/>
              <a:defRPr sz="2900">
                <a:solidFill>
                  <a:schemeClr val="tx1"/>
                </a:solidFill>
                <a:latin typeface="Gill Sans" charset="0"/>
                <a:ea typeface="Gill Sans" charset="0"/>
                <a:cs typeface="Gill Sans" charset="0"/>
                <a:sym typeface="Gill Sans" charset="0"/>
              </a:defRPr>
            </a:lvl3pPr>
            <a:lvl4pPr marL="1600200" indent="-228600">
              <a:spcBef>
                <a:spcPts val="1625"/>
              </a:spcBef>
              <a:buClr>
                <a:srgbClr val="000000"/>
              </a:buClr>
              <a:buSzPct val="171000"/>
              <a:buFont typeface="Lucida Grande" charset="0"/>
              <a:buChar char="•"/>
              <a:defRPr sz="2900">
                <a:solidFill>
                  <a:schemeClr val="tx1"/>
                </a:solidFill>
                <a:latin typeface="Gill Sans" charset="0"/>
                <a:ea typeface="Gill Sans" charset="0"/>
                <a:cs typeface="Gill Sans" charset="0"/>
                <a:sym typeface="Gill Sans" charset="0"/>
              </a:defRPr>
            </a:lvl4pPr>
            <a:lvl5pPr marL="2057400" indent="-228600">
              <a:spcBef>
                <a:spcPts val="1625"/>
              </a:spcBef>
              <a:buClr>
                <a:srgbClr val="000000"/>
              </a:buClr>
              <a:buSzPct val="171000"/>
              <a:buFont typeface="Lucida Grande" charset="0"/>
              <a:buChar char="•"/>
              <a:defRPr sz="2900">
                <a:solidFill>
                  <a:schemeClr val="tx1"/>
                </a:solidFill>
                <a:latin typeface="Gill Sans" charset="0"/>
                <a:ea typeface="Gill Sans" charset="0"/>
                <a:cs typeface="Gill Sans" charset="0"/>
                <a:sym typeface="Gill Sans" charset="0"/>
              </a:defRPr>
            </a:lvl5pPr>
            <a:lvl6pPr marL="2514600" indent="-228600" eaLnBrk="0" fontAlgn="base" hangingPunct="0">
              <a:spcBef>
                <a:spcPts val="1625"/>
              </a:spcBef>
              <a:spcAft>
                <a:spcPct val="0"/>
              </a:spcAft>
              <a:buClr>
                <a:srgbClr val="000000"/>
              </a:buClr>
              <a:buSzPct val="171000"/>
              <a:buFont typeface="Lucida Grande" charset="0"/>
              <a:buChar char="•"/>
              <a:defRPr sz="2900">
                <a:solidFill>
                  <a:schemeClr val="tx1"/>
                </a:solidFill>
                <a:latin typeface="Gill Sans" charset="0"/>
                <a:ea typeface="Gill Sans" charset="0"/>
                <a:cs typeface="Gill Sans" charset="0"/>
                <a:sym typeface="Gill Sans" charset="0"/>
              </a:defRPr>
            </a:lvl6pPr>
            <a:lvl7pPr marL="2971800" indent="-228600" eaLnBrk="0" fontAlgn="base" hangingPunct="0">
              <a:spcBef>
                <a:spcPts val="1625"/>
              </a:spcBef>
              <a:spcAft>
                <a:spcPct val="0"/>
              </a:spcAft>
              <a:buClr>
                <a:srgbClr val="000000"/>
              </a:buClr>
              <a:buSzPct val="171000"/>
              <a:buFont typeface="Lucida Grande" charset="0"/>
              <a:buChar char="•"/>
              <a:defRPr sz="2900">
                <a:solidFill>
                  <a:schemeClr val="tx1"/>
                </a:solidFill>
                <a:latin typeface="Gill Sans" charset="0"/>
                <a:ea typeface="Gill Sans" charset="0"/>
                <a:cs typeface="Gill Sans" charset="0"/>
                <a:sym typeface="Gill Sans" charset="0"/>
              </a:defRPr>
            </a:lvl7pPr>
            <a:lvl8pPr marL="3429000" indent="-228600" eaLnBrk="0" fontAlgn="base" hangingPunct="0">
              <a:spcBef>
                <a:spcPts val="1625"/>
              </a:spcBef>
              <a:spcAft>
                <a:spcPct val="0"/>
              </a:spcAft>
              <a:buClr>
                <a:srgbClr val="000000"/>
              </a:buClr>
              <a:buSzPct val="171000"/>
              <a:buFont typeface="Lucida Grande" charset="0"/>
              <a:buChar char="•"/>
              <a:defRPr sz="2900">
                <a:solidFill>
                  <a:schemeClr val="tx1"/>
                </a:solidFill>
                <a:latin typeface="Gill Sans" charset="0"/>
                <a:ea typeface="Gill Sans" charset="0"/>
                <a:cs typeface="Gill Sans" charset="0"/>
                <a:sym typeface="Gill Sans" charset="0"/>
              </a:defRPr>
            </a:lvl8pPr>
            <a:lvl9pPr marL="3886200" indent="-228600" eaLnBrk="0" fontAlgn="base" hangingPunct="0">
              <a:spcBef>
                <a:spcPts val="1625"/>
              </a:spcBef>
              <a:spcAft>
                <a:spcPct val="0"/>
              </a:spcAft>
              <a:buClr>
                <a:srgbClr val="000000"/>
              </a:buClr>
              <a:buSzPct val="171000"/>
              <a:buFont typeface="Lucida Grande" charset="0"/>
              <a:buChar char="•"/>
              <a:defRPr sz="2900">
                <a:solidFill>
                  <a:schemeClr val="tx1"/>
                </a:solidFill>
                <a:latin typeface="Gill Sans" charset="0"/>
                <a:ea typeface="Gill Sans" charset="0"/>
                <a:cs typeface="Gill Sans" charset="0"/>
                <a:sym typeface="Gill Sans" charset="0"/>
              </a:defRPr>
            </a:lvl9pPr>
          </a:lstStyle>
          <a:p>
            <a:pPr eaLnBrk="1" hangingPunct="1">
              <a:spcBef>
                <a:spcPct val="20000"/>
              </a:spcBef>
              <a:buClrTx/>
              <a:buSzTx/>
              <a:buFontTx/>
              <a:buNone/>
            </a:pPr>
            <a:r>
              <a:rPr lang="en-US" altLang="x-none" sz="2800" b="1">
                <a:ea typeface="ヒラギノ角ゴ Pro W3" charset="-128"/>
              </a:rPr>
              <a:t>   Paracelsus (1493-1541)</a:t>
            </a:r>
            <a:r>
              <a:rPr lang="en-US" altLang="x-none" sz="2800">
                <a:ea typeface="ヒラギノ角ゴ Pro W3" charset="-128"/>
              </a:rPr>
              <a:t>  -  the </a:t>
            </a:r>
            <a:r>
              <a:rPr lang="en-US" altLang="en-US" sz="2800">
                <a:ea typeface="ヒラギノ角ゴ Pro W3" charset="-128"/>
              </a:rPr>
              <a:t>“</a:t>
            </a:r>
            <a:r>
              <a:rPr lang="en-US" altLang="x-none" sz="2800">
                <a:ea typeface="ヒラギノ角ゴ Pro W3" charset="-128"/>
              </a:rPr>
              <a:t>father of toxicology</a:t>
            </a:r>
            <a:r>
              <a:rPr lang="en-US" altLang="en-US" sz="2800">
                <a:ea typeface="ヒラギノ角ゴ Pro W3" charset="-128"/>
              </a:rPr>
              <a:t>”</a:t>
            </a:r>
            <a:r>
              <a:rPr lang="en-US" altLang="x-none" sz="2800">
                <a:ea typeface="ヒラギノ角ゴ Pro W3" charset="-128"/>
              </a:rPr>
              <a:t> </a:t>
            </a:r>
          </a:p>
          <a:p>
            <a:pPr eaLnBrk="1" hangingPunct="1">
              <a:spcBef>
                <a:spcPct val="20000"/>
              </a:spcBef>
              <a:buClrTx/>
              <a:buSzTx/>
              <a:buFontTx/>
              <a:buNone/>
            </a:pPr>
            <a:endParaRPr lang="en-US" altLang="x-none" sz="2800" i="1">
              <a:ea typeface="ヒラギノ角ゴ Pro W3" charset="-128"/>
            </a:endParaRPr>
          </a:p>
          <a:p>
            <a:pPr eaLnBrk="1" hangingPunct="1">
              <a:spcBef>
                <a:spcPct val="20000"/>
              </a:spcBef>
              <a:buClrTx/>
              <a:buSzTx/>
              <a:buFontTx/>
              <a:buNone/>
            </a:pPr>
            <a:endParaRPr lang="en-US" altLang="x-none" sz="2800" i="1">
              <a:ea typeface="ヒラギノ角ゴ Pro W3" charset="-128"/>
            </a:endParaRPr>
          </a:p>
          <a:p>
            <a:pPr eaLnBrk="1" hangingPunct="1">
              <a:spcBef>
                <a:spcPct val="20000"/>
              </a:spcBef>
              <a:buClrTx/>
              <a:buSzTx/>
              <a:buFontTx/>
              <a:buNone/>
            </a:pPr>
            <a:endParaRPr lang="en-US" altLang="x-none" sz="2800" i="1">
              <a:ea typeface="ヒラギノ角ゴ Pro W3" charset="-128"/>
            </a:endParaRPr>
          </a:p>
          <a:p>
            <a:pPr eaLnBrk="1" hangingPunct="1">
              <a:spcBef>
                <a:spcPct val="20000"/>
              </a:spcBef>
              <a:buClrTx/>
              <a:buSzTx/>
              <a:buFontTx/>
              <a:buNone/>
            </a:pPr>
            <a:endParaRPr lang="en-US" altLang="x-none" sz="2800" i="1">
              <a:ea typeface="ヒラギノ角ゴ Pro W3" charset="-128"/>
            </a:endParaRPr>
          </a:p>
          <a:p>
            <a:pPr eaLnBrk="1" hangingPunct="1">
              <a:spcBef>
                <a:spcPct val="20000"/>
              </a:spcBef>
              <a:buClrTx/>
              <a:buSzTx/>
              <a:buFontTx/>
              <a:buNone/>
            </a:pPr>
            <a:endParaRPr lang="en-US" altLang="x-none" sz="2800" i="1">
              <a:ea typeface="ヒラギノ角ゴ Pro W3" charset="-128"/>
            </a:endParaRPr>
          </a:p>
          <a:p>
            <a:pPr eaLnBrk="1" hangingPunct="1">
              <a:spcBef>
                <a:spcPct val="20000"/>
              </a:spcBef>
              <a:buClrTx/>
              <a:buSzTx/>
              <a:buFontTx/>
              <a:buNone/>
            </a:pPr>
            <a:endParaRPr lang="en-US" altLang="x-none" sz="2800" i="1">
              <a:ea typeface="ヒラギノ角ゴ Pro W3" charset="-128"/>
            </a:endParaRPr>
          </a:p>
          <a:p>
            <a:pPr eaLnBrk="1" hangingPunct="1">
              <a:spcBef>
                <a:spcPct val="20000"/>
              </a:spcBef>
              <a:buClrTx/>
              <a:buSzTx/>
              <a:buFontTx/>
              <a:buNone/>
            </a:pPr>
            <a:endParaRPr lang="en-US" altLang="x-none" sz="2800" i="1">
              <a:ea typeface="ヒラギノ角ゴ Pro W3" charset="-128"/>
            </a:endParaRPr>
          </a:p>
          <a:p>
            <a:pPr eaLnBrk="1" hangingPunct="1">
              <a:spcBef>
                <a:spcPct val="20000"/>
              </a:spcBef>
              <a:buClrTx/>
              <a:buSzTx/>
              <a:buFontTx/>
              <a:buNone/>
            </a:pPr>
            <a:endParaRPr lang="en-US" altLang="x-none" sz="2800" i="1">
              <a:ea typeface="ヒラギノ角ゴ Pro W3" charset="-128"/>
            </a:endParaRPr>
          </a:p>
          <a:p>
            <a:pPr eaLnBrk="1" hangingPunct="1">
              <a:spcBef>
                <a:spcPct val="20000"/>
              </a:spcBef>
              <a:buClrTx/>
              <a:buSzTx/>
              <a:buFontTx/>
              <a:buNone/>
            </a:pPr>
            <a:endParaRPr lang="en-US" altLang="x-none" sz="2800" i="1">
              <a:ea typeface="ヒラギノ角ゴ Pro W3" charset="-128"/>
            </a:endParaRPr>
          </a:p>
          <a:p>
            <a:pPr eaLnBrk="1" hangingPunct="1">
              <a:spcBef>
                <a:spcPct val="20000"/>
              </a:spcBef>
              <a:buClrTx/>
              <a:buSzTx/>
              <a:buFontTx/>
              <a:buNone/>
            </a:pPr>
            <a:endParaRPr lang="en-US" altLang="x-none" sz="2800" i="1">
              <a:ea typeface="ヒラギノ角ゴ Pro W3" charset="-128"/>
            </a:endParaRPr>
          </a:p>
          <a:p>
            <a:pPr algn="ctr" eaLnBrk="1" hangingPunct="1">
              <a:spcBef>
                <a:spcPct val="20000"/>
              </a:spcBef>
              <a:buClrTx/>
              <a:buSzTx/>
              <a:buFontTx/>
              <a:buNone/>
            </a:pPr>
            <a:r>
              <a:rPr lang="en-US" altLang="en-US" sz="2400" i="1">
                <a:ea typeface="ヒラギノ角ゴ Pro W3" charset="-128"/>
              </a:rPr>
              <a:t>“</a:t>
            </a:r>
            <a:r>
              <a:rPr lang="en-US" altLang="x-none" sz="2400" i="1">
                <a:ea typeface="ヒラギノ角ゴ Pro W3" charset="-128"/>
              </a:rPr>
              <a:t>the dose makes the poison</a:t>
            </a:r>
            <a:r>
              <a:rPr lang="en-US" altLang="en-US" sz="2400" i="1">
                <a:ea typeface="ヒラギノ角ゴ Pro W3" charset="-128"/>
              </a:rPr>
              <a:t>”</a:t>
            </a:r>
            <a:endParaRPr lang="en-GB" altLang="x-none" sz="2400" b="1" i="1">
              <a:ea typeface="ヒラギノ角ゴ Pro W3" charset="-128"/>
            </a:endParaRPr>
          </a:p>
        </p:txBody>
      </p:sp>
      <p:pic>
        <p:nvPicPr>
          <p:cNvPr id="6041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03525" y="1077913"/>
            <a:ext cx="3475038"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031060"/>
      </p:ext>
    </p:extLst>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90009" y="2883478"/>
            <a:ext cx="2836718" cy="646331"/>
          </a:xfrm>
          <a:prstGeom prst="rect">
            <a:avLst/>
          </a:prstGeom>
          <a:noFill/>
        </p:spPr>
        <p:txBody>
          <a:bodyPr wrap="square" rtlCol="0">
            <a:spAutoFit/>
          </a:bodyPr>
          <a:lstStyle/>
          <a:p>
            <a:r>
              <a:rPr lang="en-US" sz="3600"/>
              <a:t>QUESTIONS?</a:t>
            </a:r>
            <a:endParaRPr lang="en-US" sz="3600" dirty="0"/>
          </a:p>
        </p:txBody>
      </p:sp>
      <p:sp>
        <p:nvSpPr>
          <p:cNvPr id="3" name="TextBox 2"/>
          <p:cNvSpPr txBox="1"/>
          <p:nvPr/>
        </p:nvSpPr>
        <p:spPr>
          <a:xfrm>
            <a:off x="742950" y="940377"/>
            <a:ext cx="6255329" cy="461665"/>
          </a:xfrm>
          <a:prstGeom prst="rect">
            <a:avLst/>
          </a:prstGeom>
          <a:noFill/>
        </p:spPr>
        <p:txBody>
          <a:bodyPr wrap="square" rtlCol="0">
            <a:spAutoFit/>
          </a:bodyPr>
          <a:lstStyle/>
          <a:p>
            <a:r>
              <a:rPr lang="en-US" sz="2400" dirty="0"/>
              <a:t>Sponsored by Yale-UNIDO Initiative</a:t>
            </a:r>
          </a:p>
        </p:txBody>
      </p:sp>
      <p:sp>
        <p:nvSpPr>
          <p:cNvPr id="4" name="Rectangle 3"/>
          <p:cNvSpPr/>
          <p:nvPr/>
        </p:nvSpPr>
        <p:spPr>
          <a:xfrm>
            <a:off x="1527463" y="4572869"/>
            <a:ext cx="3496541" cy="1338828"/>
          </a:xfrm>
          <a:prstGeom prst="rect">
            <a:avLst/>
          </a:prstGeom>
        </p:spPr>
        <p:txBody>
          <a:bodyPr wrap="square">
            <a:spAutoFit/>
          </a:bodyPr>
          <a:lstStyle/>
          <a:p>
            <a:r>
              <a:rPr lang="en-US" sz="1350" dirty="0">
                <a:latin typeface="Times New Roman" charset="0"/>
              </a:rPr>
              <a:t/>
            </a:r>
            <a:br>
              <a:rPr lang="en-US" sz="1350" dirty="0">
                <a:latin typeface="Times New Roman" charset="0"/>
              </a:rPr>
            </a:br>
            <a:endParaRPr lang="en-US" sz="1350" dirty="0">
              <a:latin typeface="Times New Roman" charset="0"/>
            </a:endParaRPr>
          </a:p>
          <a:p>
            <a:r>
              <a:rPr lang="en-US" sz="1350" dirty="0">
                <a:latin typeface="Times New Roman" charset="0"/>
              </a:rPr>
              <a:t/>
            </a:r>
            <a:br>
              <a:rPr lang="en-US" sz="1350" dirty="0">
                <a:latin typeface="Times New Roman" charset="0"/>
              </a:rPr>
            </a:br>
            <a:endParaRPr lang="en-US" sz="1350" dirty="0">
              <a:latin typeface="Times New Roman" charset="0"/>
            </a:endParaRPr>
          </a:p>
          <a:p>
            <a:r>
              <a:rPr lang="en-US" sz="1350" dirty="0">
                <a:solidFill>
                  <a:srgbClr val="2F2A2B"/>
                </a:solidFill>
                <a:latin typeface="Times New Roman" charset="0"/>
              </a:rPr>
              <a:t>CENTER </a:t>
            </a:r>
            <a:r>
              <a:rPr lang="en-US" sz="1350" i="1" dirty="0">
                <a:solidFill>
                  <a:srgbClr val="2F2A2B"/>
                </a:solidFill>
                <a:latin typeface="Times New Roman" charset="0"/>
              </a:rPr>
              <a:t>for </a:t>
            </a:r>
            <a:r>
              <a:rPr lang="en-US" sz="1350" dirty="0">
                <a:solidFill>
                  <a:srgbClr val="2F2A2B"/>
                </a:solidFill>
                <a:latin typeface="Times New Roman" charset="0"/>
              </a:rPr>
              <a:t>GREEN CHEMISTRY</a:t>
            </a:r>
          </a:p>
          <a:p>
            <a:r>
              <a:rPr lang="en-US" sz="1350" i="1" dirty="0">
                <a:solidFill>
                  <a:srgbClr val="2F2A2B"/>
                </a:solidFill>
                <a:latin typeface="Times New Roman" charset="0"/>
              </a:rPr>
              <a:t>and </a:t>
            </a:r>
            <a:r>
              <a:rPr lang="en-US" sz="1350" dirty="0">
                <a:solidFill>
                  <a:srgbClr val="2F2A2B"/>
                </a:solidFill>
                <a:latin typeface="Times New Roman" charset="0"/>
              </a:rPr>
              <a:t>GREEN ENGINEERING </a:t>
            </a:r>
            <a:r>
              <a:rPr lang="en-US" sz="1350" i="1" dirty="0">
                <a:solidFill>
                  <a:srgbClr val="2F2A2B"/>
                </a:solidFill>
                <a:latin typeface="Times New Roman" charset="0"/>
              </a:rPr>
              <a:t>at </a:t>
            </a:r>
            <a:r>
              <a:rPr lang="en-US" sz="1350" dirty="0">
                <a:solidFill>
                  <a:srgbClr val="2F2A2B"/>
                </a:solidFill>
                <a:latin typeface="Times New Roman" charset="0"/>
              </a:rPr>
              <a:t>YALE</a:t>
            </a:r>
          </a:p>
        </p:txBody>
      </p:sp>
      <p:sp>
        <p:nvSpPr>
          <p:cNvPr id="5" name="Rectangle 4"/>
          <p:cNvSpPr/>
          <p:nvPr/>
        </p:nvSpPr>
        <p:spPr>
          <a:xfrm>
            <a:off x="2286000" y="2978877"/>
            <a:ext cx="4572000" cy="923330"/>
          </a:xfrm>
          <a:prstGeom prst="rect">
            <a:avLst/>
          </a:prstGeom>
        </p:spPr>
        <p:txBody>
          <a:bodyPr>
            <a:spAutoFit/>
          </a:bodyPr>
          <a:lstStyle/>
          <a:p>
            <a:r>
              <a:rPr lang="en-US" sz="1350" dirty="0">
                <a:latin typeface="Times New Roman" charset="0"/>
              </a:rPr>
              <a:t/>
            </a:r>
            <a:br>
              <a:rPr lang="en-US" sz="1350" dirty="0">
                <a:latin typeface="Times New Roman" charset="0"/>
              </a:rPr>
            </a:br>
            <a:endParaRPr lang="en-US" sz="1350" dirty="0">
              <a:latin typeface="Times New Roman" charset="0"/>
            </a:endParaRPr>
          </a:p>
          <a:p>
            <a:r>
              <a:rPr lang="en-US" sz="1350" dirty="0">
                <a:latin typeface="Times New Roman" charset="0"/>
              </a:rPr>
              <a:t/>
            </a:r>
            <a:br>
              <a:rPr lang="en-US" sz="1350" dirty="0">
                <a:latin typeface="Times New Roman" charset="0"/>
              </a:rPr>
            </a:br>
            <a:endParaRPr lang="en-US" sz="1350" dirty="0">
              <a:latin typeface="Times New Roman"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9985" y="4766395"/>
            <a:ext cx="765149" cy="1122218"/>
          </a:xfrm>
          <a:prstGeom prst="rect">
            <a:avLst/>
          </a:prstGeom>
        </p:spPr>
      </p:pic>
      <p:pic>
        <p:nvPicPr>
          <p:cNvPr id="8" name="Picture 7"/>
          <p:cNvPicPr>
            <a:picLocks noChangeAspect="1"/>
          </p:cNvPicPr>
          <p:nvPr/>
        </p:nvPicPr>
        <p:blipFill>
          <a:blip r:embed="rId3"/>
          <a:stretch>
            <a:fillRect/>
          </a:stretch>
        </p:blipFill>
        <p:spPr>
          <a:xfrm>
            <a:off x="6041756" y="5242283"/>
            <a:ext cx="3048000" cy="914400"/>
          </a:xfrm>
          <a:prstGeom prst="rect">
            <a:avLst/>
          </a:prstGeom>
        </p:spPr>
      </p:pic>
    </p:spTree>
    <p:extLst>
      <p:ext uri="{BB962C8B-B14F-4D97-AF65-F5344CB8AC3E}">
        <p14:creationId xmlns:p14="http://schemas.microsoft.com/office/powerpoint/2010/main" val="1322379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318" y="229889"/>
            <a:ext cx="7886700" cy="994172"/>
          </a:xfrm>
        </p:spPr>
        <p:txBody>
          <a:bodyPr>
            <a:normAutofit/>
          </a:bodyPr>
          <a:lstStyle/>
          <a:p>
            <a:r>
              <a:rPr lang="en-US" sz="3600" dirty="0"/>
              <a:t>GLOBAL GREEN CHEMISTRY INITIATIVE</a:t>
            </a:r>
            <a:r>
              <a:rPr lang="en-US" dirty="0" smtClean="0"/>
              <a:t/>
            </a:r>
            <a:br>
              <a:rPr lang="en-US" dirty="0" smtClean="0"/>
            </a:br>
            <a:r>
              <a:rPr lang="en-US" sz="2025" dirty="0"/>
              <a:t>BRAZIL, COLOMBIA, EGYPT, SERBIA, SOUTH AFRICA, SRI LANKA</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65436" y="2054530"/>
            <a:ext cx="5825342" cy="2985854"/>
          </a:xfrm>
          <a:prstGeom prst="rect">
            <a:avLst/>
          </a:prstGeom>
        </p:spPr>
      </p:pic>
      <p:sp>
        <p:nvSpPr>
          <p:cNvPr id="5" name="Rectangle 4"/>
          <p:cNvSpPr/>
          <p:nvPr/>
        </p:nvSpPr>
        <p:spPr>
          <a:xfrm>
            <a:off x="317439" y="1718432"/>
            <a:ext cx="2986166" cy="1985159"/>
          </a:xfrm>
          <a:prstGeom prst="rect">
            <a:avLst/>
          </a:prstGeom>
        </p:spPr>
        <p:txBody>
          <a:bodyPr wrap="square">
            <a:spAutoFit/>
          </a:bodyPr>
          <a:lstStyle/>
          <a:p>
            <a:r>
              <a:rPr lang="en-US" dirty="0">
                <a:solidFill>
                  <a:srgbClr val="000000"/>
                </a:solidFill>
              </a:rPr>
              <a:t>MISSION:</a:t>
            </a:r>
          </a:p>
          <a:p>
            <a:r>
              <a:rPr lang="en-US" sz="1500" dirty="0">
                <a:solidFill>
                  <a:srgbClr val="000000"/>
                </a:solidFill>
              </a:rPr>
              <a:t>To increase the general global awareness and capacities on deployable Green Chemistry approaches for the design of products and processes that advance global environmental benefits throughout their life cycles.</a:t>
            </a:r>
            <a:endParaRPr lang="en-US" sz="1500" dirty="0"/>
          </a:p>
        </p:txBody>
      </p:sp>
      <p:pic>
        <p:nvPicPr>
          <p:cNvPr id="6" name="Picture 5"/>
          <p:cNvPicPr>
            <a:picLocks noChangeAspect="1"/>
          </p:cNvPicPr>
          <p:nvPr/>
        </p:nvPicPr>
        <p:blipFill>
          <a:blip r:embed="rId3"/>
          <a:stretch>
            <a:fillRect/>
          </a:stretch>
        </p:blipFill>
        <p:spPr>
          <a:xfrm>
            <a:off x="63468" y="269775"/>
            <a:ext cx="1085850" cy="914400"/>
          </a:xfrm>
          <a:prstGeom prst="rect">
            <a:avLst/>
          </a:prstGeom>
        </p:spPr>
      </p:pic>
      <p:sp>
        <p:nvSpPr>
          <p:cNvPr id="3" name="Content Placeholder 2"/>
          <p:cNvSpPr>
            <a:spLocks noGrp="1"/>
          </p:cNvSpPr>
          <p:nvPr>
            <p:ph idx="1"/>
          </p:nvPr>
        </p:nvSpPr>
        <p:spPr>
          <a:xfrm>
            <a:off x="317439" y="4304779"/>
            <a:ext cx="3899106" cy="1727780"/>
          </a:xfrm>
        </p:spPr>
        <p:txBody>
          <a:bodyPr>
            <a:normAutofit/>
          </a:bodyPr>
          <a:lstStyle/>
          <a:p>
            <a:pPr marL="0" indent="0">
              <a:buNone/>
            </a:pPr>
            <a:r>
              <a:rPr lang="en-US" sz="1800" dirty="0"/>
              <a:t>PROJECT ACTIVITIES:</a:t>
            </a:r>
          </a:p>
          <a:p>
            <a:pPr>
              <a:lnSpc>
                <a:spcPts val="1560"/>
              </a:lnSpc>
            </a:pPr>
            <a:r>
              <a:rPr lang="en-US" sz="1800" dirty="0"/>
              <a:t>WORKSHOPS</a:t>
            </a:r>
          </a:p>
          <a:p>
            <a:pPr>
              <a:lnSpc>
                <a:spcPts val="1560"/>
              </a:lnSpc>
            </a:pPr>
            <a:r>
              <a:rPr lang="en-US" sz="1800" dirty="0"/>
              <a:t>UNDERGRADUATE CURRICULUM</a:t>
            </a:r>
          </a:p>
          <a:p>
            <a:pPr>
              <a:lnSpc>
                <a:spcPts val="1560"/>
              </a:lnSpc>
            </a:pPr>
            <a:r>
              <a:rPr lang="en-US" sz="1800" dirty="0"/>
              <a:t>TECHNICAL COMPENDIUM</a:t>
            </a:r>
          </a:p>
          <a:p>
            <a:pPr>
              <a:lnSpc>
                <a:spcPts val="1560"/>
              </a:lnSpc>
            </a:pPr>
            <a:r>
              <a:rPr lang="en-US" sz="1800" dirty="0"/>
              <a:t>GUIDANCE DOCUMENT</a:t>
            </a:r>
          </a:p>
        </p:txBody>
      </p:sp>
      <p:sp>
        <p:nvSpPr>
          <p:cNvPr id="7" name="object 10"/>
          <p:cNvSpPr/>
          <p:nvPr/>
        </p:nvSpPr>
        <p:spPr>
          <a:xfrm>
            <a:off x="7939669" y="5340978"/>
            <a:ext cx="923936" cy="1356562"/>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Tree>
    <p:extLst>
      <p:ext uri="{BB962C8B-B14F-4D97-AF65-F5344CB8AC3E}">
        <p14:creationId xmlns:p14="http://schemas.microsoft.com/office/powerpoint/2010/main" val="1125425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95944" y="1831186"/>
            <a:ext cx="6002977" cy="1218674"/>
          </a:xfrm>
        </p:spPr>
        <p:style>
          <a:lnRef idx="1">
            <a:schemeClr val="accent4"/>
          </a:lnRef>
          <a:fillRef idx="2">
            <a:schemeClr val="accent4"/>
          </a:fillRef>
          <a:effectRef idx="1">
            <a:schemeClr val="accent4"/>
          </a:effectRef>
          <a:fontRef idx="minor">
            <a:schemeClr val="dk1"/>
          </a:fontRef>
        </p:style>
        <p:txBody>
          <a:bodyPr>
            <a:normAutofit fontScale="92500" lnSpcReduction="20000"/>
          </a:bodyPr>
          <a:lstStyle/>
          <a:p>
            <a:pPr marL="0" indent="0">
              <a:buNone/>
            </a:pPr>
            <a:r>
              <a:rPr lang="en-US" sz="1700" b="1" dirty="0"/>
              <a:t>1-Day Awareness Raising Workshops</a:t>
            </a:r>
          </a:p>
          <a:p>
            <a:pPr marL="0" indent="0">
              <a:buNone/>
            </a:pPr>
            <a:r>
              <a:rPr lang="en-US" sz="1700" b="1" dirty="0"/>
              <a:t>5-Day Train-the-Facilitators Workshops</a:t>
            </a:r>
          </a:p>
          <a:p>
            <a:pPr marL="342900" lvl="1" indent="0">
              <a:buNone/>
            </a:pPr>
            <a:r>
              <a:rPr lang="en-US" sz="1650" dirty="0"/>
              <a:t>To strengthen national and regional Green Chemistry initiatives in partnering countries and to enable partners to become hubs for education and training in Green Chemistry</a:t>
            </a:r>
          </a:p>
          <a:p>
            <a:pPr marL="0" indent="0">
              <a:buNone/>
            </a:pPr>
            <a:endParaRPr lang="en-US"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89069" y="1847330"/>
            <a:ext cx="2598470" cy="1732313"/>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9069" y="3810674"/>
            <a:ext cx="2598470" cy="1732313"/>
          </a:xfrm>
          <a:prstGeom prst="rect">
            <a:avLst/>
          </a:prstGeom>
        </p:spPr>
      </p:pic>
      <p:sp>
        <p:nvSpPr>
          <p:cNvPr id="11" name="Content Placeholder 4"/>
          <p:cNvSpPr txBox="1">
            <a:spLocks/>
          </p:cNvSpPr>
          <p:nvPr/>
        </p:nvSpPr>
        <p:spPr>
          <a:xfrm>
            <a:off x="195941" y="3188954"/>
            <a:ext cx="6002977" cy="528998"/>
          </a:xfrm>
          <a:prstGeom prst="rect">
            <a:avLst/>
          </a:prstGeom>
        </p:spPr>
        <p:style>
          <a:lnRef idx="1">
            <a:schemeClr val="accent6"/>
          </a:lnRef>
          <a:fillRef idx="2">
            <a:schemeClr val="accent6"/>
          </a:fillRef>
          <a:effectRef idx="1">
            <a:schemeClr val="accent6"/>
          </a:effectRef>
          <a:fontRef idx="minor">
            <a:schemeClr val="dk1"/>
          </a:fontRef>
        </p:style>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b="1" dirty="0"/>
              <a:t>University Curriculum</a:t>
            </a:r>
          </a:p>
          <a:p>
            <a:pPr marL="342900" lvl="1" indent="0">
              <a:buNone/>
            </a:pPr>
            <a:r>
              <a:rPr lang="en-US" sz="1500" dirty="0"/>
              <a:t>To educate the new generation of chemists in Green Chemistry</a:t>
            </a:r>
          </a:p>
          <a:p>
            <a:pPr marL="0" indent="0">
              <a:buNone/>
            </a:pPr>
            <a:endParaRPr lang="en-US" sz="2100" dirty="0"/>
          </a:p>
        </p:txBody>
      </p:sp>
      <p:sp>
        <p:nvSpPr>
          <p:cNvPr id="12" name="Content Placeholder 4"/>
          <p:cNvSpPr txBox="1">
            <a:spLocks/>
          </p:cNvSpPr>
          <p:nvPr/>
        </p:nvSpPr>
        <p:spPr>
          <a:xfrm>
            <a:off x="195942" y="3857048"/>
            <a:ext cx="6002977" cy="656731"/>
          </a:xfrm>
          <a:prstGeom prst="rect">
            <a:avLst/>
          </a:prstGeom>
        </p:spPr>
        <p:style>
          <a:lnRef idx="1">
            <a:schemeClr val="accent5"/>
          </a:lnRef>
          <a:fillRef idx="2">
            <a:schemeClr val="accent5"/>
          </a:fillRef>
          <a:effectRef idx="1">
            <a:schemeClr val="accent5"/>
          </a:effectRef>
          <a:fontRef idx="minor">
            <a:schemeClr val="dk1"/>
          </a:fontRef>
        </p:style>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b="1" dirty="0"/>
              <a:t>Technology Compendium</a:t>
            </a:r>
          </a:p>
          <a:p>
            <a:pPr marL="342900" lvl="1" indent="0">
              <a:buNone/>
            </a:pPr>
            <a:r>
              <a:rPr lang="en-US" sz="1500" dirty="0"/>
              <a:t>To develop a systematic review of Green Chemistry technologies known by 2017</a:t>
            </a:r>
          </a:p>
        </p:txBody>
      </p:sp>
      <p:sp>
        <p:nvSpPr>
          <p:cNvPr id="13" name="Content Placeholder 4"/>
          <p:cNvSpPr txBox="1">
            <a:spLocks/>
          </p:cNvSpPr>
          <p:nvPr/>
        </p:nvSpPr>
        <p:spPr>
          <a:xfrm>
            <a:off x="195941" y="4687016"/>
            <a:ext cx="6002977" cy="855971"/>
          </a:xfrm>
          <a:prstGeom prst="rect">
            <a:avLst/>
          </a:prstGeom>
        </p:spPr>
        <p:style>
          <a:lnRef idx="1">
            <a:schemeClr val="accent2"/>
          </a:lnRef>
          <a:fillRef idx="2">
            <a:schemeClr val="accent2"/>
          </a:fillRef>
          <a:effectRef idx="1">
            <a:schemeClr val="accent2"/>
          </a:effectRef>
          <a:fontRef idx="minor">
            <a:schemeClr val="dk1"/>
          </a:fontRef>
        </p:style>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b="1" dirty="0"/>
              <a:t>Guidance Document</a:t>
            </a:r>
          </a:p>
          <a:p>
            <a:pPr marL="342900" lvl="1" indent="0">
              <a:buNone/>
            </a:pPr>
            <a:r>
              <a:rPr lang="en-US" sz="1500" dirty="0"/>
              <a:t>To develop a roadmap to Green Chemistry implementation for different stakeholders</a:t>
            </a:r>
          </a:p>
          <a:p>
            <a:pPr marL="0" indent="0">
              <a:buNone/>
            </a:pPr>
            <a:endParaRPr lang="en-US" sz="2100" dirty="0"/>
          </a:p>
        </p:txBody>
      </p:sp>
      <p:sp>
        <p:nvSpPr>
          <p:cNvPr id="15" name="Title 1"/>
          <p:cNvSpPr>
            <a:spLocks noGrp="1"/>
          </p:cNvSpPr>
          <p:nvPr>
            <p:ph type="title"/>
          </p:nvPr>
        </p:nvSpPr>
        <p:spPr>
          <a:xfrm>
            <a:off x="1149318" y="229889"/>
            <a:ext cx="7886700" cy="994172"/>
          </a:xfrm>
        </p:spPr>
        <p:txBody>
          <a:bodyPr>
            <a:normAutofit/>
          </a:bodyPr>
          <a:lstStyle/>
          <a:p>
            <a:r>
              <a:rPr lang="en-US" sz="3600" dirty="0"/>
              <a:t>GLOBAL GREEN CHEMISTRY INITIATIVE</a:t>
            </a:r>
            <a:r>
              <a:rPr lang="en-US" dirty="0" smtClean="0"/>
              <a:t/>
            </a:r>
            <a:br>
              <a:rPr lang="en-US" dirty="0" smtClean="0"/>
            </a:br>
            <a:r>
              <a:rPr lang="en-US" sz="2025" dirty="0"/>
              <a:t>BRAZIL, COLOMBIA, EGYPT, SERBIA, SOUTH AFRICA, SRI LANKA</a:t>
            </a:r>
          </a:p>
        </p:txBody>
      </p:sp>
      <p:pic>
        <p:nvPicPr>
          <p:cNvPr id="16" name="Picture 15"/>
          <p:cNvPicPr>
            <a:picLocks noChangeAspect="1"/>
          </p:cNvPicPr>
          <p:nvPr/>
        </p:nvPicPr>
        <p:blipFill>
          <a:blip r:embed="rId4"/>
          <a:stretch>
            <a:fillRect/>
          </a:stretch>
        </p:blipFill>
        <p:spPr>
          <a:xfrm>
            <a:off x="63468" y="269775"/>
            <a:ext cx="1085850" cy="914400"/>
          </a:xfrm>
          <a:prstGeom prst="rect">
            <a:avLst/>
          </a:prstGeom>
        </p:spPr>
      </p:pic>
      <p:sp>
        <p:nvSpPr>
          <p:cNvPr id="17" name="object 10"/>
          <p:cNvSpPr/>
          <p:nvPr/>
        </p:nvSpPr>
        <p:spPr>
          <a:xfrm>
            <a:off x="7939669" y="5340978"/>
            <a:ext cx="923936" cy="1356562"/>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Tree>
    <p:extLst>
      <p:ext uri="{BB962C8B-B14F-4D97-AF65-F5344CB8AC3E}">
        <p14:creationId xmlns:p14="http://schemas.microsoft.com/office/powerpoint/2010/main" val="21360674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19253</TotalTime>
  <Words>3297</Words>
  <Application>Microsoft Macintosh PowerPoint</Application>
  <PresentationFormat>On-screen Show (4:3)</PresentationFormat>
  <Paragraphs>560</Paragraphs>
  <Slides>73</Slides>
  <Notes>55</Notes>
  <HiddenSlides>2</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73</vt:i4>
      </vt:variant>
    </vt:vector>
  </HeadingPairs>
  <TitlesOfParts>
    <vt:vector size="91" baseType="lpstr">
      <vt:lpstr>Avenir Next Condensed </vt:lpstr>
      <vt:lpstr>Calibri</vt:lpstr>
      <vt:lpstr>Calibri Light</vt:lpstr>
      <vt:lpstr>Gill Sans</vt:lpstr>
      <vt:lpstr>Helvetica</vt:lpstr>
      <vt:lpstr>Helvetica Light</vt:lpstr>
      <vt:lpstr>Mangal</vt:lpstr>
      <vt:lpstr>Marker Felt</vt:lpstr>
      <vt:lpstr>ＭＳ Ｐゴシック</vt:lpstr>
      <vt:lpstr>TheSans Light Plain</vt:lpstr>
      <vt:lpstr>Times New Roman</vt:lpstr>
      <vt:lpstr>Verdana</vt:lpstr>
      <vt:lpstr>Wingdings</vt:lpstr>
      <vt:lpstr>ヒラギノ角ゴ Pro W3</vt:lpstr>
      <vt:lpstr>游ゴシック</vt:lpstr>
      <vt:lpstr>Arial</vt:lpstr>
      <vt:lpstr>Office Theme</vt:lpstr>
      <vt:lpstr>1_Custom Design</vt:lpstr>
      <vt:lpstr>Introduction: Chemicals in the Society</vt:lpstr>
      <vt:lpstr>PowerPoint Presentation</vt:lpstr>
      <vt:lpstr>PowerPoint Presentation</vt:lpstr>
      <vt:lpstr>Areas of Research Interest</vt:lpstr>
      <vt:lpstr>PowerPoint Presentation</vt:lpstr>
      <vt:lpstr>Raising awareness/preparing the next generation</vt:lpstr>
      <vt:lpstr>PowerPoint Presentation</vt:lpstr>
      <vt:lpstr>GLOBAL GREEN CHEMISTRY INITIATIVE BRAZIL, COLOMBIA, EGYPT, SERBIA, SOUTH AFRICA, SRI LANKA</vt:lpstr>
      <vt:lpstr>GLOBAL GREEN CHEMISTRY INITIATIVE BRAZIL, COLOMBIA, EGYPT, SERBIA, SOUTH AFRICA, SRI LANKA</vt:lpstr>
      <vt:lpstr>Agenda</vt:lpstr>
      <vt:lpstr>Everything is a chemical</vt:lpstr>
      <vt:lpstr>Chemicals and Food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Chemicals in Transportation</vt:lpstr>
      <vt:lpstr>PowerPoint Presentation</vt:lpstr>
      <vt:lpstr>PowerPoint Presentation</vt:lpstr>
      <vt:lpstr>PowerPoint Presentation</vt:lpstr>
      <vt:lpstr>PowerPoint Presentation</vt:lpstr>
      <vt:lpstr>PowerPoint Presentation</vt:lpstr>
      <vt:lpstr>Chemicals in the Economy</vt:lpstr>
      <vt:lpstr>Chemicals and Unintended Consequences</vt:lpstr>
      <vt:lpstr>Unintended Consequences</vt:lpstr>
      <vt:lpstr>Unintended Consequences</vt:lpstr>
      <vt:lpstr>Unintended Consequences</vt:lpstr>
      <vt:lpstr>Other Environmental Challenges</vt:lpstr>
      <vt:lpstr>Population Trends</vt:lpstr>
      <vt:lpstr>Quality of Life dilemma</vt:lpstr>
      <vt:lpstr>Impact of Development on the Environment</vt:lpstr>
      <vt:lpstr>Populational challenge</vt:lpstr>
      <vt:lpstr>Efficiency through Science and Technology</vt:lpstr>
      <vt:lpstr>PowerPoint Presentation</vt:lpstr>
      <vt:lpstr>Other Environmental Challenges</vt:lpstr>
      <vt:lpstr>Energy</vt:lpstr>
      <vt:lpstr>Growing Energy Consumption</vt:lpstr>
      <vt:lpstr>What type of energy future?</vt:lpstr>
      <vt:lpstr>Energy</vt:lpstr>
      <vt:lpstr>Other Environmental Challenges</vt:lpstr>
      <vt:lpstr>Global Change</vt:lpstr>
      <vt:lpstr>Temperature change</vt:lpstr>
      <vt:lpstr>Carbon dioxide, methane and nitrous oxide concentrations over the past 1,000 years</vt:lpstr>
      <vt:lpstr>PowerPoint Presentation</vt:lpstr>
      <vt:lpstr>PowerPoint Presentation</vt:lpstr>
      <vt:lpstr>PowerPoint Presentation</vt:lpstr>
      <vt:lpstr>Other Environmental Challenges</vt:lpstr>
      <vt:lpstr>Resource Depletion</vt:lpstr>
      <vt:lpstr>Resource Depletion</vt:lpstr>
      <vt:lpstr>Elements in a Mobile Phone?</vt:lpstr>
      <vt:lpstr>Chemicals in Communication</vt:lpstr>
      <vt:lpstr>PowerPoint Presentation</vt:lpstr>
      <vt:lpstr>PowerPoint Presentation</vt:lpstr>
      <vt:lpstr>PowerPoint Presentation</vt:lpstr>
      <vt:lpstr>Secondary Metals Synergy of Supply</vt:lpstr>
      <vt:lpstr>PowerPoint Presentation</vt:lpstr>
      <vt:lpstr>Communication and Information Technology</vt:lpstr>
      <vt:lpstr>PowerPoint Presentation</vt:lpstr>
      <vt:lpstr>PowerPoint Presentation</vt:lpstr>
      <vt:lpstr>PowerPoint Presentation</vt:lpstr>
      <vt:lpstr>Other Environmental Challenges</vt:lpstr>
      <vt:lpstr>Food Supply</vt:lpstr>
      <vt:lpstr>Increase in Grain Production</vt:lpstr>
      <vt:lpstr>Use of Pesticides    </vt:lpstr>
      <vt:lpstr>Food Supply</vt:lpstr>
      <vt:lpstr>Other Environmental Challenges</vt:lpstr>
      <vt:lpstr>Toxics in the environment</vt:lpstr>
      <vt:lpstr>Body Burden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Chemicals in the Society</dc:title>
  <dc:creator>Mellor, Karolina</dc:creator>
  <cp:lastModifiedBy>Mellor, Karolina</cp:lastModifiedBy>
  <cp:revision>127</cp:revision>
  <cp:lastPrinted>2017-04-25T18:07:04Z</cp:lastPrinted>
  <dcterms:created xsi:type="dcterms:W3CDTF">2017-03-24T14:14:48Z</dcterms:created>
  <dcterms:modified xsi:type="dcterms:W3CDTF">2018-02-23T21:07:58Z</dcterms:modified>
</cp:coreProperties>
</file>