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333" r:id="rId2"/>
    <p:sldId id="334" r:id="rId3"/>
    <p:sldId id="257" r:id="rId4"/>
    <p:sldId id="259" r:id="rId5"/>
    <p:sldId id="327" r:id="rId6"/>
    <p:sldId id="328" r:id="rId7"/>
    <p:sldId id="258" r:id="rId8"/>
    <p:sldId id="260" r:id="rId9"/>
    <p:sldId id="270" r:id="rId10"/>
    <p:sldId id="271" r:id="rId11"/>
    <p:sldId id="272" r:id="rId12"/>
    <p:sldId id="273" r:id="rId13"/>
    <p:sldId id="274" r:id="rId14"/>
    <p:sldId id="326" r:id="rId15"/>
    <p:sldId id="264" r:id="rId16"/>
    <p:sldId id="275" r:id="rId17"/>
    <p:sldId id="276" r:id="rId18"/>
    <p:sldId id="277" r:id="rId19"/>
    <p:sldId id="278" r:id="rId20"/>
    <p:sldId id="279" r:id="rId21"/>
    <p:sldId id="280" r:id="rId22"/>
    <p:sldId id="281" r:id="rId23"/>
    <p:sldId id="283" r:id="rId24"/>
    <p:sldId id="329" r:id="rId25"/>
    <p:sldId id="263" r:id="rId26"/>
    <p:sldId id="262" r:id="rId27"/>
    <p:sldId id="265" r:id="rId28"/>
    <p:sldId id="266" r:id="rId29"/>
    <p:sldId id="330" r:id="rId30"/>
    <p:sldId id="331" r:id="rId31"/>
    <p:sldId id="335" r:id="rId32"/>
    <p:sldId id="332" r:id="rId33"/>
    <p:sldId id="297" r:id="rId34"/>
    <p:sldId id="299" r:id="rId35"/>
    <p:sldId id="301" r:id="rId36"/>
    <p:sldId id="302" r:id="rId37"/>
    <p:sldId id="304" r:id="rId38"/>
    <p:sldId id="317" r:id="rId39"/>
    <p:sldId id="318" r:id="rId40"/>
    <p:sldId id="322" r:id="rId41"/>
    <p:sldId id="319" r:id="rId42"/>
    <p:sldId id="320" r:id="rId43"/>
    <p:sldId id="321" r:id="rId44"/>
    <p:sldId id="310" r:id="rId45"/>
    <p:sldId id="324" r:id="rId46"/>
    <p:sldId id="305" r:id="rId47"/>
    <p:sldId id="308" r:id="rId48"/>
    <p:sldId id="309" r:id="rId49"/>
    <p:sldId id="312" r:id="rId50"/>
    <p:sldId id="313" r:id="rId51"/>
    <p:sldId id="314" r:id="rId52"/>
    <p:sldId id="323" r:id="rId53"/>
    <p:sldId id="300" r:id="rId54"/>
    <p:sldId id="306" r:id="rId55"/>
    <p:sldId id="315" r:id="rId56"/>
    <p:sldId id="316" r:id="rId57"/>
    <p:sldId id="311" r:id="rId58"/>
    <p:sldId id="338" r:id="rId59"/>
    <p:sldId id="33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F1DE49F-F6D4-F341-AD86-A989138F6485}">
          <p14:sldIdLst>
            <p14:sldId id="333"/>
            <p14:sldId id="334"/>
            <p14:sldId id="257"/>
            <p14:sldId id="259"/>
            <p14:sldId id="327"/>
            <p14:sldId id="328"/>
            <p14:sldId id="258"/>
            <p14:sldId id="260"/>
            <p14:sldId id="270"/>
            <p14:sldId id="271"/>
            <p14:sldId id="272"/>
            <p14:sldId id="273"/>
            <p14:sldId id="274"/>
            <p14:sldId id="326"/>
            <p14:sldId id="264"/>
            <p14:sldId id="275"/>
            <p14:sldId id="276"/>
            <p14:sldId id="277"/>
            <p14:sldId id="278"/>
            <p14:sldId id="279"/>
            <p14:sldId id="280"/>
            <p14:sldId id="281"/>
            <p14:sldId id="283"/>
            <p14:sldId id="329"/>
            <p14:sldId id="263"/>
            <p14:sldId id="262"/>
            <p14:sldId id="265"/>
            <p14:sldId id="266"/>
            <p14:sldId id="330"/>
            <p14:sldId id="331"/>
            <p14:sldId id="335"/>
            <p14:sldId id="332"/>
            <p14:sldId id="297"/>
            <p14:sldId id="299"/>
            <p14:sldId id="301"/>
            <p14:sldId id="302"/>
            <p14:sldId id="304"/>
            <p14:sldId id="317"/>
            <p14:sldId id="318"/>
            <p14:sldId id="322"/>
            <p14:sldId id="319"/>
            <p14:sldId id="320"/>
            <p14:sldId id="321"/>
            <p14:sldId id="310"/>
            <p14:sldId id="324"/>
            <p14:sldId id="305"/>
            <p14:sldId id="308"/>
            <p14:sldId id="309"/>
            <p14:sldId id="312"/>
            <p14:sldId id="313"/>
            <p14:sldId id="314"/>
            <p14:sldId id="323"/>
            <p14:sldId id="300"/>
            <p14:sldId id="306"/>
            <p14:sldId id="315"/>
            <p14:sldId id="316"/>
            <p14:sldId id="311"/>
            <p14:sldId id="338"/>
            <p14:sldId id="3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A5"/>
    <a:srgbClr val="FE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06" autoAdjust="0"/>
    <p:restoredTop sz="91896" autoAdjust="0"/>
  </p:normalViewPr>
  <p:slideViewPr>
    <p:cSldViewPr snapToGrid="0" snapToObjects="1">
      <p:cViewPr varScale="1">
        <p:scale>
          <a:sx n="106" d="100"/>
          <a:sy n="106" d="100"/>
        </p:scale>
        <p:origin x="192" y="2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077087794432494E-2"/>
          <c:y val="2.5889967637540399E-2"/>
          <c:w val="0.89507494646680896"/>
          <c:h val="0.84142394822006505"/>
        </c:manualLayout>
      </c:layout>
      <c:areaChart>
        <c:grouping val="stacked"/>
        <c:varyColors val="0"/>
        <c:ser>
          <c:idx val="0"/>
          <c:order val="0"/>
          <c:tx>
            <c:strRef>
              <c:f>Sheet1!$A$2</c:f>
              <c:strCache>
                <c:ptCount val="1"/>
                <c:pt idx="0">
                  <c:v>optimize the existing solution (incrementalism)</c:v>
                </c:pt>
              </c:strCache>
            </c:strRef>
          </c:tx>
          <c:spPr>
            <a:solidFill>
              <a:srgbClr val="CCFFCC"/>
            </a:solidFill>
            <a:ln w="11402">
              <a:solidFill>
                <a:srgbClr val="000000"/>
              </a:solidFill>
              <a:prstDash val="solid"/>
            </a:ln>
          </c:spPr>
          <c:dLbls>
            <c:dLbl>
              <c:idx val="0"/>
              <c:layout>
                <c:manualLayout>
                  <c:x val="0.29703622802215002"/>
                  <c:y val="-1.8535502816853299E-2"/>
                </c:manualLayout>
              </c:layout>
              <c:tx>
                <c:rich>
                  <a:bodyPr/>
                  <a:lstStyle/>
                  <a:p>
                    <a:r>
                      <a:rPr lang="en-US" sz="1100" dirty="0">
                        <a:latin typeface="+mn-lt"/>
                      </a:rPr>
                      <a:t>optimize the existing solution (incrementalism)</a:t>
                    </a:r>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6750-44C4-A006-CA123FD9F90A}"/>
                </c:ext>
              </c:extLst>
            </c:dLbl>
            <c:spPr>
              <a:noFill/>
              <a:ln w="22804">
                <a:noFill/>
              </a:ln>
            </c:spPr>
            <c:txPr>
              <a:bodyPr wrap="square" lIns="38100" tIns="19050" rIns="38100" bIns="19050" anchor="ctr">
                <a:spAutoFit/>
              </a:bodyPr>
              <a:lstStyle/>
              <a:p>
                <a:pPr>
                  <a:defRPr sz="1077" b="0" i="0" u="none" strike="noStrike" baseline="0">
                    <a:solidFill>
                      <a:srgbClr val="000000"/>
                    </a:solidFill>
                    <a:latin typeface="Arial Black"/>
                    <a:ea typeface="Arial Black"/>
                    <a:cs typeface="Arial Black"/>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Sheet1!$B$1:$G$1</c:f>
              <c:numCache>
                <c:formatCode>General</c:formatCode>
                <c:ptCount val="6"/>
                <c:pt idx="0">
                  <c:v>0</c:v>
                </c:pt>
                <c:pt idx="1">
                  <c:v>1</c:v>
                </c:pt>
                <c:pt idx="2">
                  <c:v>2</c:v>
                </c:pt>
                <c:pt idx="3">
                  <c:v>3</c:v>
                </c:pt>
                <c:pt idx="4">
                  <c:v>4</c:v>
                </c:pt>
                <c:pt idx="5">
                  <c:v>5</c:v>
                </c:pt>
              </c:numCache>
            </c:numRef>
          </c:cat>
          <c:val>
            <c:numRef>
              <c:f>Sheet1!$B$2:$G$2</c:f>
              <c:numCache>
                <c:formatCode>General</c:formatCode>
                <c:ptCount val="6"/>
                <c:pt idx="0">
                  <c:v>0</c:v>
                </c:pt>
                <c:pt idx="1">
                  <c:v>0.2</c:v>
                </c:pt>
                <c:pt idx="2">
                  <c:v>0.35</c:v>
                </c:pt>
                <c:pt idx="3">
                  <c:v>0.45</c:v>
                </c:pt>
                <c:pt idx="4">
                  <c:v>0.5</c:v>
                </c:pt>
                <c:pt idx="5">
                  <c:v>0.55000000000000004</c:v>
                </c:pt>
              </c:numCache>
            </c:numRef>
          </c:val>
          <c:extLst>
            <c:ext xmlns:c16="http://schemas.microsoft.com/office/drawing/2014/chart" uri="{C3380CC4-5D6E-409C-BE32-E72D297353CC}">
              <c16:uniqueId val="{00000001-6750-44C4-A006-CA123FD9F90A}"/>
            </c:ext>
          </c:extLst>
        </c:ser>
        <c:ser>
          <c:idx val="1"/>
          <c:order val="1"/>
          <c:tx>
            <c:strRef>
              <c:f>Sheet1!$A$3</c:f>
              <c:strCache>
                <c:ptCount val="1"/>
                <c:pt idx="0">
                  <c:v>re-engineer the system</c:v>
                </c:pt>
              </c:strCache>
            </c:strRef>
          </c:tx>
          <c:spPr>
            <a:solidFill>
              <a:srgbClr val="1FB714"/>
            </a:solidFill>
            <a:ln w="11402">
              <a:solidFill>
                <a:srgbClr val="000000"/>
              </a:solidFill>
              <a:prstDash val="solid"/>
            </a:ln>
          </c:spPr>
          <c:dLbls>
            <c:dLbl>
              <c:idx val="0"/>
              <c:layout>
                <c:manualLayout>
                  <c:x val="0.25348897692026601"/>
                  <c:y val="-5.7162620757319198E-2"/>
                </c:manualLayout>
              </c:layout>
              <c:tx>
                <c:rich>
                  <a:bodyPr/>
                  <a:lstStyle/>
                  <a:p>
                    <a:r>
                      <a:rPr lang="en-US" sz="1600" dirty="0">
                        <a:latin typeface="+mn-lt"/>
                      </a:rPr>
                      <a:t>re-engineer the system</a:t>
                    </a:r>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6750-44C4-A006-CA123FD9F90A}"/>
                </c:ext>
              </c:extLst>
            </c:dLbl>
            <c:spPr>
              <a:noFill/>
              <a:ln w="22804">
                <a:noFill/>
              </a:ln>
            </c:spPr>
            <c:txPr>
              <a:bodyPr wrap="square" lIns="38100" tIns="19050" rIns="38100" bIns="19050" anchor="ctr">
                <a:spAutoFit/>
              </a:bodyPr>
              <a:lstStyle/>
              <a:p>
                <a:pPr algn="ctr" rtl="1">
                  <a:defRPr sz="1436" b="0" i="0" u="none" strike="noStrike" baseline="0">
                    <a:solidFill>
                      <a:srgbClr val="000000"/>
                    </a:solidFill>
                    <a:latin typeface="Arial Black"/>
                    <a:ea typeface="Arial Black"/>
                    <a:cs typeface="Arial Black"/>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Sheet1!$B$1:$G$1</c:f>
              <c:numCache>
                <c:formatCode>General</c:formatCode>
                <c:ptCount val="6"/>
                <c:pt idx="0">
                  <c:v>0</c:v>
                </c:pt>
                <c:pt idx="1">
                  <c:v>1</c:v>
                </c:pt>
                <c:pt idx="2">
                  <c:v>2</c:v>
                </c:pt>
                <c:pt idx="3">
                  <c:v>3</c:v>
                </c:pt>
                <c:pt idx="4">
                  <c:v>4</c:v>
                </c:pt>
                <c:pt idx="5">
                  <c:v>5</c:v>
                </c:pt>
              </c:numCache>
            </c:numRef>
          </c:cat>
          <c:val>
            <c:numRef>
              <c:f>Sheet1!$B$3:$G$3</c:f>
              <c:numCache>
                <c:formatCode>General</c:formatCode>
                <c:ptCount val="6"/>
                <c:pt idx="0">
                  <c:v>0</c:v>
                </c:pt>
                <c:pt idx="1">
                  <c:v>0.3</c:v>
                </c:pt>
                <c:pt idx="2">
                  <c:v>0.45</c:v>
                </c:pt>
                <c:pt idx="3">
                  <c:v>0.7</c:v>
                </c:pt>
                <c:pt idx="4">
                  <c:v>0.8</c:v>
                </c:pt>
                <c:pt idx="5">
                  <c:v>0.9</c:v>
                </c:pt>
              </c:numCache>
            </c:numRef>
          </c:val>
          <c:extLst>
            <c:ext xmlns:c16="http://schemas.microsoft.com/office/drawing/2014/chart" uri="{C3380CC4-5D6E-409C-BE32-E72D297353CC}">
              <c16:uniqueId val="{00000003-6750-44C4-A006-CA123FD9F90A}"/>
            </c:ext>
          </c:extLst>
        </c:ser>
        <c:ser>
          <c:idx val="2"/>
          <c:order val="2"/>
          <c:tx>
            <c:strRef>
              <c:f>Sheet1!$A$4</c:f>
              <c:strCache>
                <c:ptCount val="1"/>
                <c:pt idx="0">
                  <c:v>re-define the problem</c:v>
                </c:pt>
              </c:strCache>
            </c:strRef>
          </c:tx>
          <c:spPr>
            <a:solidFill>
              <a:srgbClr val="006411"/>
            </a:solidFill>
            <a:ln w="11402">
              <a:solidFill>
                <a:srgbClr val="000000"/>
              </a:solidFill>
              <a:prstDash val="solid"/>
            </a:ln>
          </c:spPr>
          <c:dLbls>
            <c:dLbl>
              <c:idx val="0"/>
              <c:layout>
                <c:manualLayout>
                  <c:x val="0.22762809930807801"/>
                  <c:y val="-0.112526985537319"/>
                </c:manualLayout>
              </c:layout>
              <c:tx>
                <c:rich>
                  <a:bodyPr/>
                  <a:lstStyle/>
                  <a:p>
                    <a:r>
                      <a:rPr lang="en-US" sz="1600" dirty="0">
                        <a:latin typeface="+mn-lt"/>
                      </a:rPr>
                      <a:t>re-define the problem</a:t>
                    </a:r>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6750-44C4-A006-CA123FD9F90A}"/>
                </c:ext>
              </c:extLst>
            </c:dLbl>
            <c:spPr>
              <a:noFill/>
              <a:ln w="22804">
                <a:noFill/>
              </a:ln>
            </c:spPr>
            <c:txPr>
              <a:bodyPr wrap="square" lIns="38100" tIns="19050" rIns="38100" bIns="19050" anchor="ctr">
                <a:spAutoFit/>
              </a:bodyPr>
              <a:lstStyle/>
              <a:p>
                <a:pPr>
                  <a:defRPr sz="1526" b="1" i="0" u="none" strike="noStrike" baseline="0">
                    <a:solidFill>
                      <a:srgbClr val="000000"/>
                    </a:solidFill>
                    <a:latin typeface="Arial Black"/>
                    <a:ea typeface="Arial Black"/>
                    <a:cs typeface="Arial Black"/>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Sheet1!$B$1:$G$1</c:f>
              <c:numCache>
                <c:formatCode>General</c:formatCode>
                <c:ptCount val="6"/>
                <c:pt idx="0">
                  <c:v>0</c:v>
                </c:pt>
                <c:pt idx="1">
                  <c:v>1</c:v>
                </c:pt>
                <c:pt idx="2">
                  <c:v>2</c:v>
                </c:pt>
                <c:pt idx="3">
                  <c:v>3</c:v>
                </c:pt>
                <c:pt idx="4">
                  <c:v>4</c:v>
                </c:pt>
                <c:pt idx="5">
                  <c:v>5</c:v>
                </c:pt>
              </c:numCache>
            </c:numRef>
          </c:cat>
          <c:val>
            <c:numRef>
              <c:f>Sheet1!$B$4:$G$4</c:f>
              <c:numCache>
                <c:formatCode>General</c:formatCode>
                <c:ptCount val="6"/>
                <c:pt idx="0">
                  <c:v>0</c:v>
                </c:pt>
                <c:pt idx="1">
                  <c:v>0.5</c:v>
                </c:pt>
                <c:pt idx="2">
                  <c:v>0.8</c:v>
                </c:pt>
                <c:pt idx="3">
                  <c:v>1</c:v>
                </c:pt>
                <c:pt idx="4">
                  <c:v>1.2</c:v>
                </c:pt>
                <c:pt idx="5">
                  <c:v>1.3</c:v>
                </c:pt>
              </c:numCache>
            </c:numRef>
          </c:val>
          <c:extLst>
            <c:ext xmlns:c16="http://schemas.microsoft.com/office/drawing/2014/chart" uri="{C3380CC4-5D6E-409C-BE32-E72D297353CC}">
              <c16:uniqueId val="{00000005-6750-44C4-A006-CA123FD9F90A}"/>
            </c:ext>
          </c:extLst>
        </c:ser>
        <c:dLbls>
          <c:showLegendKey val="0"/>
          <c:showVal val="0"/>
          <c:showCatName val="0"/>
          <c:showSerName val="0"/>
          <c:showPercent val="0"/>
          <c:showBubbleSize val="0"/>
        </c:dLbls>
        <c:axId val="-676030400"/>
        <c:axId val="-343922064"/>
      </c:areaChart>
      <c:catAx>
        <c:axId val="-676030400"/>
        <c:scaling>
          <c:orientation val="minMax"/>
        </c:scaling>
        <c:delete val="1"/>
        <c:axPos val="b"/>
        <c:title>
          <c:tx>
            <c:rich>
              <a:bodyPr/>
              <a:lstStyle/>
              <a:p>
                <a:pPr>
                  <a:defRPr sz="1145" b="0" i="0" u="none" strike="noStrike" baseline="0">
                    <a:solidFill>
                      <a:srgbClr val="000000"/>
                    </a:solidFill>
                    <a:latin typeface="Arial Black"/>
                    <a:ea typeface="Arial Black"/>
                    <a:cs typeface="Arial Black"/>
                  </a:defRPr>
                </a:pPr>
                <a:r>
                  <a:rPr lang="en-US" sz="1200" dirty="0">
                    <a:latin typeface="+mn-lt"/>
                  </a:rPr>
                  <a:t>investments (i.e., time, money, resources, energy)</a:t>
                </a:r>
              </a:p>
            </c:rich>
          </c:tx>
          <c:layout>
            <c:manualLayout>
              <c:xMode val="edge"/>
              <c:yMode val="edge"/>
              <c:x val="0.26479586352254603"/>
              <c:y val="0.89628574036822495"/>
            </c:manualLayout>
          </c:layout>
          <c:overlay val="0"/>
          <c:spPr>
            <a:noFill/>
            <a:ln w="22804">
              <a:noFill/>
            </a:ln>
          </c:spPr>
        </c:title>
        <c:numFmt formatCode="General" sourceLinked="1"/>
        <c:majorTickMark val="out"/>
        <c:minorTickMark val="none"/>
        <c:tickLblPos val="nextTo"/>
        <c:crossAx val="-343922064"/>
        <c:crosses val="autoZero"/>
        <c:auto val="1"/>
        <c:lblAlgn val="ctr"/>
        <c:lblOffset val="100"/>
        <c:noMultiLvlLbl val="0"/>
      </c:catAx>
      <c:valAx>
        <c:axId val="-343922064"/>
        <c:scaling>
          <c:orientation val="minMax"/>
        </c:scaling>
        <c:delete val="1"/>
        <c:axPos val="l"/>
        <c:majorGridlines>
          <c:spPr>
            <a:ln w="11402">
              <a:solidFill>
                <a:srgbClr val="000000"/>
              </a:solidFill>
              <a:prstDash val="solid"/>
            </a:ln>
          </c:spPr>
        </c:majorGridlines>
        <c:title>
          <c:tx>
            <c:rich>
              <a:bodyPr/>
              <a:lstStyle/>
              <a:p>
                <a:pPr>
                  <a:defRPr sz="1145" b="0" i="0" u="none" strike="noStrike" baseline="0">
                    <a:solidFill>
                      <a:srgbClr val="000000"/>
                    </a:solidFill>
                    <a:latin typeface="Arial Black"/>
                    <a:ea typeface="Arial Black"/>
                    <a:cs typeface="Arial Black"/>
                  </a:defRPr>
                </a:pPr>
                <a:r>
                  <a:rPr lang="en-US" sz="1200" dirty="0">
                    <a:latin typeface="+mn-lt"/>
                  </a:rPr>
                  <a:t>potential realized benefits</a:t>
                </a:r>
              </a:p>
            </c:rich>
          </c:tx>
          <c:layout>
            <c:manualLayout>
              <c:xMode val="edge"/>
              <c:yMode val="edge"/>
              <c:x val="2.7742782994001701E-2"/>
              <c:y val="0.26852484535007998"/>
            </c:manualLayout>
          </c:layout>
          <c:overlay val="0"/>
          <c:spPr>
            <a:noFill/>
            <a:ln w="22804">
              <a:noFill/>
            </a:ln>
          </c:spPr>
        </c:title>
        <c:numFmt formatCode="General" sourceLinked="0"/>
        <c:majorTickMark val="out"/>
        <c:minorTickMark val="none"/>
        <c:tickLblPos val="nextTo"/>
        <c:crossAx val="-676030400"/>
        <c:crosses val="autoZero"/>
        <c:crossBetween val="midCat"/>
      </c:valAx>
      <c:spPr>
        <a:noFill/>
        <a:ln w="22804">
          <a:noFill/>
        </a:ln>
      </c:spPr>
    </c:plotArea>
    <c:plotVisOnly val="1"/>
    <c:dispBlanksAs val="zero"/>
    <c:showDLblsOverMax val="0"/>
  </c:chart>
  <c:spPr>
    <a:noFill/>
    <a:ln>
      <a:noFill/>
    </a:ln>
  </c:spPr>
  <c:txPr>
    <a:bodyPr/>
    <a:lstStyle/>
    <a:p>
      <a:pPr>
        <a:defRPr sz="1077" b="1" i="0" u="none" strike="noStrike" baseline="0">
          <a:solidFill>
            <a:srgbClr val="000000"/>
          </a:solidFill>
          <a:latin typeface="Humanst521 BT"/>
          <a:ea typeface="Humanst521 BT"/>
          <a:cs typeface="Humanst521 BT"/>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4.emf"/><Relationship Id="rId2" Type="http://schemas.openxmlformats.org/officeDocument/2006/relationships/image" Target="../media/image213.emf"/><Relationship Id="rId1" Type="http://schemas.openxmlformats.org/officeDocument/2006/relationships/image" Target="../media/image2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FB299-2540-E440-98E9-CAAD9BD919E2}" type="datetimeFigureOut">
              <a:rPr lang="en-US" smtClean="0"/>
              <a:t>5/25/18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3D1F3-E474-F946-B4DE-C58D2CF87078}" type="slidenum">
              <a:rPr lang="en-US" smtClean="0"/>
              <a:t>‹#›</a:t>
            </a:fld>
            <a:endParaRPr lang="en-US"/>
          </a:p>
        </p:txBody>
      </p:sp>
    </p:spTree>
    <p:extLst>
      <p:ext uri="{BB962C8B-B14F-4D97-AF65-F5344CB8AC3E}">
        <p14:creationId xmlns:p14="http://schemas.microsoft.com/office/powerpoint/2010/main" val="2119327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n.wikipedia.org/wiki/Organofluorine_chemistry#cite_note-9" TargetMode="External"/><Relationship Id="rId3" Type="http://schemas.openxmlformats.org/officeDocument/2006/relationships/hyperlink" Target="https://en.wikipedia.org/wiki/Organofluorine_chemistry#cite_note-ny-declaration-on-hfcs-2016-7" TargetMode="External"/><Relationship Id="rId7" Type="http://schemas.openxmlformats.org/officeDocument/2006/relationships/hyperlink" Target="https://en.wikipedia.org/wiki/Organofluorine_chemistry#cite_note-8"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n.wikipedia.org/wiki/Montreal_Protocol" TargetMode="External"/><Relationship Id="rId5" Type="http://schemas.openxmlformats.org/officeDocument/2006/relationships/hyperlink" Target="https://en.wikipedia.org/wiki/United_Nations_Environment_Programme" TargetMode="External"/><Relationship Id="rId4" Type="http://schemas.openxmlformats.org/officeDocument/2006/relationships/hyperlink" Target="https://en.wikipedia.org/wiki/Global_warming" TargetMode="External"/><Relationship Id="rId9" Type="http://schemas.openxmlformats.org/officeDocument/2006/relationships/hyperlink" Target="https://en.wikipedia.org/wiki/Organofluorine_chemistry#cite_note-10"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2972355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7D7B6F-3F2B-774F-B62F-D5FB6BF85F4E}" type="slidenum">
              <a:rPr lang="en-US" sz="1200"/>
              <a:pPr eaLnBrk="1" hangingPunct="1"/>
              <a:t>11</a:t>
            </a:fld>
            <a:endParaRPr lang="en-US" sz="1200"/>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23844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96AEFB-8992-5343-9E6F-D4126D32ACC0}" type="slidenum">
              <a:rPr lang="en-US" sz="1200"/>
              <a:pPr eaLnBrk="1" hangingPunct="1"/>
              <a:t>12</a:t>
            </a:fld>
            <a:endParaRPr lang="en-US" sz="1200"/>
          </a:p>
        </p:txBody>
      </p:sp>
      <p:sp>
        <p:nvSpPr>
          <p:cNvPr id="80899" name="Rectangle 2"/>
          <p:cNvSpPr>
            <a:spLocks noGrp="1" noRot="1" noChangeAspect="1" noChangeArrowheads="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598456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E91BE74-9979-AF42-A356-5F766125D21F}" type="slidenum">
              <a:rPr lang="en-US"/>
              <a:pPr/>
              <a:t>14</a:t>
            </a:fld>
            <a:endParaRPr lang="en-US"/>
          </a:p>
        </p:txBody>
      </p:sp>
      <p:sp>
        <p:nvSpPr>
          <p:cNvPr id="440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44D4189-DBCB-E847-8C87-528ACB85E284}" type="slidenum">
              <a:rPr lang="en-US">
                <a:latin typeface="Calibri" charset="0"/>
              </a:rPr>
              <a:pPr algn="r" eaLnBrk="1" hangingPunct="1"/>
              <a:t>14</a:t>
            </a:fld>
            <a:endParaRPr lang="en-US">
              <a:latin typeface="Calibri"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50000"/>
              </a:spcBef>
            </a:pPr>
            <a:r>
              <a:rPr lang="en-US"/>
              <a:t>Left - Morphotex structural colored fibers</a:t>
            </a:r>
          </a:p>
          <a:p>
            <a:pPr defTabSz="457200" eaLnBrk="1" hangingPunct="1">
              <a:spcBef>
                <a:spcPct val="50000"/>
              </a:spcBef>
            </a:pPr>
            <a:r>
              <a:rPr lang="en-US"/>
              <a:t>Right - Morpho Butterfly wings. </a:t>
            </a:r>
          </a:p>
          <a:p>
            <a:pPr defTabSz="457200" eaLnBrk="1" hangingPunct="1">
              <a:spcBef>
                <a:spcPct val="0"/>
              </a:spcBef>
            </a:pPr>
            <a:endParaRPr lang="en-US"/>
          </a:p>
          <a:p>
            <a:pPr defTabSz="457200" eaLnBrk="1" hangingPunct="1">
              <a:spcBef>
                <a:spcPct val="0"/>
              </a:spcBef>
            </a:pPr>
            <a:r>
              <a:rPr lang="en-US"/>
              <a:t>Teijin Fibers Limited of Japan produces Morphotex fibers. No dyes or pigments are used. Rather, color is created based on the varying thickness and structure of the fibers. Energy consumption and industrial waste are reduced because no dye process must be used.</a:t>
            </a:r>
          </a:p>
          <a:p>
            <a:pPr defTabSz="457200" eaLnBrk="1" hangingPunct="1">
              <a:spcBef>
                <a:spcPct val="0"/>
              </a:spcBef>
            </a:pPr>
            <a:endParaRPr lang="en-US"/>
          </a:p>
        </p:txBody>
      </p:sp>
    </p:spTree>
    <p:extLst>
      <p:ext uri="{BB962C8B-B14F-4D97-AF65-F5344CB8AC3E}">
        <p14:creationId xmlns:p14="http://schemas.microsoft.com/office/powerpoint/2010/main" val="962551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DD189D90-C50B-DA4E-AA96-B4644D5CB652}" type="slidenum">
              <a:rPr lang="en-US" altLang="x-none" sz="1200">
                <a:solidFill>
                  <a:schemeClr val="tx1"/>
                </a:solidFill>
                <a:latin typeface="Calibri Regular" charset="0"/>
              </a:rPr>
              <a:pPr/>
              <a:t>15</a:t>
            </a:fld>
            <a:endParaRPr lang="en-US" altLang="x-none" sz="1200" dirty="0">
              <a:solidFill>
                <a:schemeClr val="tx1"/>
              </a:solidFill>
              <a:latin typeface="Calibri Regular" charset="0"/>
            </a:endParaRPr>
          </a:p>
        </p:txBody>
      </p:sp>
      <p:sp>
        <p:nvSpPr>
          <p:cNvPr id="114691"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464562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24148D-18D7-1F40-91C9-CB75229FDF59}" type="slidenum">
              <a:rPr lang="en-US" sz="1200"/>
              <a:pPr eaLnBrk="1" hangingPunct="1"/>
              <a:t>16</a:t>
            </a:fld>
            <a:endParaRPr lang="en-US" sz="1200"/>
          </a:p>
        </p:txBody>
      </p:sp>
      <p:sp>
        <p:nvSpPr>
          <p:cNvPr id="84995" name="Rectangle 2"/>
          <p:cNvSpPr>
            <a:spLocks noGrp="1" noRot="1" noChangeAspect="1" noChangeArrowheads="1"/>
          </p:cNvSpPr>
          <p:nvPr>
            <p:ph type="sldImg"/>
          </p:nvPr>
        </p:nvSpPr>
        <p:spPr>
          <a:solidFill>
            <a:srgbClr val="FFFFFF"/>
          </a:solidFill>
          <a:ln/>
        </p:spPr>
      </p:sp>
      <p:sp>
        <p:nvSpPr>
          <p:cNvPr id="849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139168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a:ln/>
        </p:spPr>
      </p:sp>
      <p:sp>
        <p:nvSpPr>
          <p:cNvPr id="131074"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131075"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CC0291-D5BD-5C46-A347-5F09866DFD36}" type="slidenum">
              <a:rPr lang="en-US" sz="1200"/>
              <a:pPr/>
              <a:t>21</a:t>
            </a:fld>
            <a:endParaRPr lang="en-US" sz="1200"/>
          </a:p>
        </p:txBody>
      </p:sp>
    </p:spTree>
    <p:extLst>
      <p:ext uri="{BB962C8B-B14F-4D97-AF65-F5344CB8AC3E}">
        <p14:creationId xmlns:p14="http://schemas.microsoft.com/office/powerpoint/2010/main" val="819197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September 2016, the so-called New York Declaration urged a global reduction in the use of HFCs.</a:t>
            </a:r>
            <a:r>
              <a:rPr lang="en-US" baseline="30000" dirty="0">
                <a:hlinkClick r:id="rId3"/>
              </a:rPr>
              <a:t>[7]</a:t>
            </a:r>
            <a:r>
              <a:rPr lang="en-US" dirty="0"/>
              <a:t> On 15 October 2016, due to these chemicals contribution to </a:t>
            </a:r>
            <a:r>
              <a:rPr lang="en-US" dirty="0">
                <a:hlinkClick r:id="rId4" tooltip="Global warming"/>
              </a:rPr>
              <a:t>climate change</a:t>
            </a:r>
            <a:r>
              <a:rPr lang="en-US" dirty="0"/>
              <a:t>, negotiators from 197 nations meeting at the summit of the </a:t>
            </a:r>
            <a:r>
              <a:rPr lang="en-US" dirty="0">
                <a:hlinkClick r:id="rId5" tooltip="United Nations Environment Programme"/>
              </a:rPr>
              <a:t>United Nations Environment Programme</a:t>
            </a:r>
            <a:r>
              <a:rPr lang="en-US" dirty="0"/>
              <a:t> in Kigali, Rwanda reached a legally-binding accord to phase out hydrofluorocarbons (HFCs) in an amendment to the </a:t>
            </a:r>
            <a:r>
              <a:rPr lang="en-US" dirty="0">
                <a:hlinkClick r:id="rId6" tooltip="Montreal Protocol"/>
              </a:rPr>
              <a:t>Montreal Protocol</a:t>
            </a:r>
            <a:r>
              <a:rPr lang="en-US" dirty="0"/>
              <a:t>.</a:t>
            </a:r>
            <a:r>
              <a:rPr lang="en-US" baseline="30000" dirty="0">
                <a:hlinkClick r:id="rId7"/>
              </a:rPr>
              <a:t>[8]</a:t>
            </a:r>
            <a:r>
              <a:rPr lang="en-US" baseline="30000" dirty="0">
                <a:hlinkClick r:id="rId8"/>
              </a:rPr>
              <a:t>[9]</a:t>
            </a:r>
            <a:r>
              <a:rPr lang="en-US" baseline="30000" dirty="0">
                <a:hlinkClick r:id="rId9"/>
              </a:rPr>
              <a:t>[10]</a:t>
            </a:r>
            <a:endParaRPr lang="en-US" dirty="0"/>
          </a:p>
        </p:txBody>
      </p:sp>
      <p:sp>
        <p:nvSpPr>
          <p:cNvPr id="4" name="Slide Number Placeholder 3"/>
          <p:cNvSpPr>
            <a:spLocks noGrp="1"/>
          </p:cNvSpPr>
          <p:nvPr>
            <p:ph type="sldNum" sz="quarter" idx="10"/>
          </p:nvPr>
        </p:nvSpPr>
        <p:spPr/>
        <p:txBody>
          <a:bodyPr/>
          <a:lstStyle/>
          <a:p>
            <a:fld id="{36227FFC-5B0B-894B-AA07-D59DAC4EE795}" type="slidenum">
              <a:rPr lang="en-US" smtClean="0"/>
              <a:t>24</a:t>
            </a:fld>
            <a:endParaRPr lang="en-US"/>
          </a:p>
        </p:txBody>
      </p:sp>
    </p:spTree>
    <p:extLst>
      <p:ext uri="{BB962C8B-B14F-4D97-AF65-F5344CB8AC3E}">
        <p14:creationId xmlns:p14="http://schemas.microsoft.com/office/powerpoint/2010/main" val="1600829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9E3B0489-7EBC-7E44-A406-B072BB271AF4}" type="slidenum">
              <a:rPr lang="en-US" altLang="x-none" sz="1200">
                <a:solidFill>
                  <a:schemeClr val="tx1"/>
                </a:solidFill>
                <a:latin typeface="Calibri Regular" charset="0"/>
              </a:rPr>
              <a:pPr/>
              <a:t>25</a:t>
            </a:fld>
            <a:endParaRPr lang="en-US" altLang="x-none" sz="1200" dirty="0">
              <a:solidFill>
                <a:schemeClr val="tx1"/>
              </a:solidFill>
              <a:latin typeface="Calibri Regular" charset="0"/>
            </a:endParaRPr>
          </a:p>
        </p:txBody>
      </p:sp>
      <p:sp>
        <p:nvSpPr>
          <p:cNvPr id="112643"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30084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26"/>
          <p:cNvSpPr>
            <a:spLocks noGrp="1" noRot="1" noChangeAspect="1" noChangeArrowheads="1" noTextEdit="1"/>
          </p:cNvSpPr>
          <p:nvPr>
            <p:ph type="sldImg"/>
          </p:nvPr>
        </p:nvSpPr>
        <p:spPr>
          <a:solidFill>
            <a:srgbClr val="FFFFFF"/>
          </a:solidFill>
          <a:ln/>
        </p:spPr>
      </p:sp>
      <p:sp>
        <p:nvSpPr>
          <p:cNvPr id="76802" name="Rectangle 1027"/>
          <p:cNvSpPr>
            <a:spLocks noGrp="1" noChangeArrowheads="1"/>
          </p:cNvSpPr>
          <p:nvPr>
            <p:ph type="body" idx="1"/>
          </p:nvPr>
        </p:nvSpPr>
        <p:spPr>
          <a:solidFill>
            <a:srgbClr val="FFFFFF"/>
          </a:solidFill>
          <a:ln>
            <a:solidFill>
              <a:srgbClr val="000000"/>
            </a:solidFill>
          </a:ln>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492945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0D57B756-C55E-B540-B14F-FC8945BB650D}" type="slidenum">
              <a:rPr lang="en-US" altLang="x-none" sz="1200">
                <a:solidFill>
                  <a:schemeClr val="tx1"/>
                </a:solidFill>
                <a:latin typeface="Calibri Regular" charset="0"/>
              </a:rPr>
              <a:pPr/>
              <a:t>27</a:t>
            </a:fld>
            <a:endParaRPr lang="en-US" altLang="x-none" sz="1200" dirty="0">
              <a:solidFill>
                <a:schemeClr val="tx1"/>
              </a:solidFill>
              <a:latin typeface="Calibri Regular" charset="0"/>
            </a:endParaRPr>
          </a:p>
        </p:txBody>
      </p:sp>
      <p:sp>
        <p:nvSpPr>
          <p:cNvPr id="116739"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617919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Rot="1" noChangeAspect="1" noChangeArrowheads="1" noTextEdit="1"/>
          </p:cNvSpPr>
          <p:nvPr>
            <p:ph type="sldImg"/>
          </p:nvPr>
        </p:nvSpPr>
        <p:spPr>
          <a:xfrm>
            <a:off x="381000" y="685800"/>
            <a:ext cx="6096000" cy="3429000"/>
          </a:xfrm>
          <a:ln/>
        </p:spPr>
      </p:sp>
      <p:sp>
        <p:nvSpPr>
          <p:cNvPr id="14340"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Definition of the green chemistry: </a:t>
            </a:r>
            <a:r>
              <a:rPr lang="en-US" altLang="en-US" sz="1200" dirty="0"/>
              <a:t>Green chemistry is the </a:t>
            </a:r>
            <a:r>
              <a:rPr lang="en-US" altLang="en-US" sz="1200" b="1" dirty="0"/>
              <a:t>design</a:t>
            </a:r>
            <a:r>
              <a:rPr lang="en-US" altLang="en-US" sz="1200" dirty="0"/>
              <a:t> of chemical products and processes that reduce or eliminate the use and generation of hazardous substances.</a:t>
            </a:r>
          </a:p>
          <a:p>
            <a:pPr eaLnBrk="1" hangingPunct="1"/>
            <a:r>
              <a:rPr lang="en-US" altLang="en-US" dirty="0"/>
              <a:t>. The field</a:t>
            </a:r>
            <a:r>
              <a:rPr lang="en-US" altLang="en-US" baseline="0" dirty="0"/>
              <a:t> was developed 25 years ago by </a:t>
            </a:r>
            <a:r>
              <a:rPr lang="en-US" altLang="en-US" baseline="0" dirty="0" err="1"/>
              <a:t>Anastas</a:t>
            </a:r>
            <a:r>
              <a:rPr lang="en-US" altLang="en-US" baseline="0" dirty="0"/>
              <a:t> and Warner, and presented in their seminal work “Green Chemistry: Theory and Practice”.</a:t>
            </a:r>
            <a:endParaRPr lang="en-US" altLang="en-US" dirty="0"/>
          </a:p>
        </p:txBody>
      </p:sp>
    </p:spTree>
    <p:extLst>
      <p:ext uri="{BB962C8B-B14F-4D97-AF65-F5344CB8AC3E}">
        <p14:creationId xmlns:p14="http://schemas.microsoft.com/office/powerpoint/2010/main" val="1369035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Regular" charset="0"/>
              </a:rPr>
              <a:pPr/>
              <a:t>28</a:t>
            </a:fld>
            <a:endParaRPr lang="en-US" altLang="x-none" sz="1200" dirty="0">
              <a:solidFill>
                <a:schemeClr val="tx1"/>
              </a:solidFill>
              <a:latin typeface="Calibri Regular"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401310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chemistry is defined by 12 Principles, which address various topics. Most principles have tools or metrics associated to help the researcher and guide them through green chemistry improvements.</a:t>
            </a:r>
          </a:p>
          <a:p>
            <a:endParaRPr lang="en-US" dirty="0"/>
          </a:p>
        </p:txBody>
      </p:sp>
      <p:sp>
        <p:nvSpPr>
          <p:cNvPr id="4" name="Slide Number Placeholder 3"/>
          <p:cNvSpPr>
            <a:spLocks noGrp="1"/>
          </p:cNvSpPr>
          <p:nvPr>
            <p:ph type="sldNum" sz="quarter" idx="10"/>
          </p:nvPr>
        </p:nvSpPr>
        <p:spPr/>
        <p:txBody>
          <a:bodyPr/>
          <a:lstStyle/>
          <a:p>
            <a:fld id="{8263D1F3-E474-F946-B4DE-C58D2CF87078}" type="slidenum">
              <a:rPr lang="en-US" smtClean="0"/>
              <a:t>31</a:t>
            </a:fld>
            <a:endParaRPr lang="en-US"/>
          </a:p>
        </p:txBody>
      </p:sp>
    </p:spTree>
    <p:extLst>
      <p:ext uri="{BB962C8B-B14F-4D97-AF65-F5344CB8AC3E}">
        <p14:creationId xmlns:p14="http://schemas.microsoft.com/office/powerpoint/2010/main" val="2324210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70311-9C17-884E-9D17-A9F4F868F5AD}" type="slidenum">
              <a:rPr lang="en-US" smtClean="0"/>
              <a:t>44</a:t>
            </a:fld>
            <a:endParaRPr lang="en-US"/>
          </a:p>
        </p:txBody>
      </p:sp>
    </p:spTree>
    <p:extLst>
      <p:ext uri="{BB962C8B-B14F-4D97-AF65-F5344CB8AC3E}">
        <p14:creationId xmlns:p14="http://schemas.microsoft.com/office/powerpoint/2010/main" val="1381312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63D1F3-E474-F946-B4DE-C58D2CF87078}" type="slidenum">
              <a:rPr lang="en-US" smtClean="0"/>
              <a:t>50</a:t>
            </a:fld>
            <a:endParaRPr lang="en-US"/>
          </a:p>
        </p:txBody>
      </p:sp>
    </p:spTree>
    <p:extLst>
      <p:ext uri="{BB962C8B-B14F-4D97-AF65-F5344CB8AC3E}">
        <p14:creationId xmlns:p14="http://schemas.microsoft.com/office/powerpoint/2010/main" val="3748717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026"/>
          <p:cNvSpPr>
            <a:spLocks noGrp="1" noRot="1" noChangeAspect="1" noChangeArrowheads="1" noTextEdit="1"/>
          </p:cNvSpPr>
          <p:nvPr>
            <p:ph type="sldImg"/>
          </p:nvPr>
        </p:nvSpPr>
        <p:spPr>
          <a:xfrm>
            <a:off x="381000" y="685800"/>
            <a:ext cx="6096000" cy="3429000"/>
          </a:xfrm>
          <a:solidFill>
            <a:srgbClr val="FFFFFF"/>
          </a:solidFill>
          <a:ln/>
        </p:spPr>
      </p:sp>
      <p:sp>
        <p:nvSpPr>
          <p:cNvPr id="68610"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tLang="x-none" dirty="0">
                <a:latin typeface="Times New Roman" charset="0"/>
                <a:ea typeface="ＭＳ Ｐゴシック" charset="-128"/>
              </a:rPr>
              <a:t>Types of resources: </a:t>
            </a:r>
          </a:p>
          <a:p>
            <a:r>
              <a:rPr lang="en-US" altLang="x-none" dirty="0">
                <a:latin typeface="Times New Roman" charset="0"/>
                <a:ea typeface="ＭＳ Ｐゴシック" charset="-128"/>
              </a:rPr>
              <a:t>While the starting materials are important (feedstocks), at the design phase</a:t>
            </a:r>
            <a:r>
              <a:rPr lang="en-US" altLang="x-none" baseline="0" dirty="0">
                <a:latin typeface="Times New Roman" charset="0"/>
                <a:ea typeface="ＭＳ Ｐゴシック" charset="-128"/>
              </a:rPr>
              <a:t> the decision on the solvents, additional reactants is also necessary. </a:t>
            </a:r>
          </a:p>
          <a:p>
            <a:r>
              <a:rPr lang="en-US" altLang="x-none" baseline="0" dirty="0">
                <a:latin typeface="Times New Roman" charset="0"/>
                <a:ea typeface="ＭＳ Ｐゴシック" charset="-128"/>
              </a:rPr>
              <a:t>Decision on the scale of the manufacturing process is needed. Each industry is different, for example a big pharma will have other scale than a startup.</a:t>
            </a:r>
          </a:p>
          <a:p>
            <a:endParaRPr lang="en-US" altLang="x-none" baseline="0" dirty="0">
              <a:latin typeface="Times New Roman" charset="0"/>
              <a:ea typeface="ＭＳ Ｐゴシック" charset="-128"/>
            </a:endParaRPr>
          </a:p>
          <a:p>
            <a:r>
              <a:rPr lang="en-US" altLang="x-none" baseline="0" dirty="0">
                <a:latin typeface="Times New Roman" charset="0"/>
                <a:ea typeface="ＭＳ Ｐゴシック" charset="-128"/>
              </a:rPr>
              <a:t>All these decisions determine the characteristics of the waste </a:t>
            </a:r>
            <a:r>
              <a:rPr lang="en-US" altLang="x-none" baseline="0" dirty="0" err="1">
                <a:latin typeface="Times New Roman" charset="0"/>
                <a:ea typeface="ＭＳ Ｐゴシック" charset="-128"/>
              </a:rPr>
              <a:t>streem</a:t>
            </a:r>
            <a:r>
              <a:rPr lang="en-US" altLang="x-none" baseline="0" dirty="0">
                <a:latin typeface="Times New Roman" charset="0"/>
                <a:ea typeface="ＭＳ Ｐゴシック" charset="-128"/>
              </a:rPr>
              <a:t>, energy usage, and toxicity of the entire process.</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1075122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5EA959-EF5E-164F-85A8-FE352E623818}" type="slidenum">
              <a:rPr lang="en-US" sz="1200">
                <a:solidFill>
                  <a:srgbClr val="000000"/>
                </a:solidFill>
                <a:latin typeface="Calibri" charset="0"/>
              </a:rPr>
              <a:pPr eaLnBrk="1" hangingPunct="1"/>
              <a:t>5</a:t>
            </a:fld>
            <a:endParaRPr lang="en-US" sz="1200">
              <a:solidFill>
                <a:srgbClr val="000000"/>
              </a:solidFill>
              <a:latin typeface="Calibri"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64016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1A62DE-CFA3-CF4B-8DFE-50F3C8767939}" type="slidenum">
              <a:rPr lang="en-US" sz="1200">
                <a:solidFill>
                  <a:prstClr val="black"/>
                </a:solidFill>
                <a:latin typeface="Calibri" charset="0"/>
              </a:rPr>
              <a:pPr eaLnBrk="1" hangingPunct="1"/>
              <a:t>6</a:t>
            </a:fld>
            <a:endParaRPr lang="en-US" sz="1200">
              <a:solidFill>
                <a:prstClr val="black"/>
              </a:solidFill>
              <a:latin typeface="Calibri"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88790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B975F3C2-E4E4-A04C-B245-8BFF3B4D8457}" type="slidenum">
              <a:rPr lang="en-US" altLang="x-none" sz="1200">
                <a:solidFill>
                  <a:schemeClr val="tx1"/>
                </a:solidFill>
                <a:latin typeface="Calibri Regular" charset="0"/>
              </a:rPr>
              <a:pPr/>
              <a:t>7</a:t>
            </a:fld>
            <a:endParaRPr lang="en-US" altLang="x-none" sz="1200" dirty="0">
              <a:solidFill>
                <a:schemeClr val="tx1"/>
              </a:solidFill>
              <a:latin typeface="Calibri Regular" charset="0"/>
            </a:endParaRPr>
          </a:p>
        </p:txBody>
      </p:sp>
      <p:sp>
        <p:nvSpPr>
          <p:cNvPr id="102403" name="Rectangle 2"/>
          <p:cNvSpPr>
            <a:spLocks noGrp="1" noRot="1" noChangeAspect="1" noChangeArrowheads="1" noTextEdit="1"/>
          </p:cNvSpPr>
          <p:nvPr>
            <p:ph type="sldImg"/>
          </p:nvPr>
        </p:nvSpPr>
        <p:spPr>
          <a:xfrm>
            <a:off x="395288" y="693738"/>
            <a:ext cx="6070600" cy="3414712"/>
          </a:xfrm>
          <a:ln/>
        </p:spPr>
      </p:sp>
      <p:sp>
        <p:nvSpPr>
          <p:cNvPr id="13315" name="Rectangle 3"/>
          <p:cNvSpPr>
            <a:spLocks noGrp="1" noChangeArrowheads="1"/>
          </p:cNvSpPr>
          <p:nvPr>
            <p:ph type="body" idx="1"/>
          </p:nvPr>
        </p:nvSpPr>
        <p:spPr>
          <a:xfrm>
            <a:off x="914400" y="4338638"/>
            <a:ext cx="5027613" cy="4114800"/>
          </a:xfrm>
        </p:spPr>
        <p:txBody>
          <a:bodyPr/>
          <a:lstStyle/>
          <a:p>
            <a:pPr defTabSz="949325" eaLnBrk="1" hangingPunct="1">
              <a:defRPr/>
            </a:pPr>
            <a:endParaRPr lang="en-US" dirty="0">
              <a:cs typeface="+mn-cs"/>
            </a:endParaRPr>
          </a:p>
        </p:txBody>
      </p:sp>
    </p:spTree>
    <p:extLst>
      <p:ext uri="{BB962C8B-B14F-4D97-AF65-F5344CB8AC3E}">
        <p14:creationId xmlns:p14="http://schemas.microsoft.com/office/powerpoint/2010/main" val="9467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026"/>
          <p:cNvSpPr>
            <a:spLocks noGrp="1" noRot="1" noChangeAspect="1" noChangeArrowheads="1" noTextEdit="1"/>
          </p:cNvSpPr>
          <p:nvPr>
            <p:ph type="sldImg"/>
          </p:nvPr>
        </p:nvSpPr>
        <p:spPr>
          <a:ln/>
        </p:spPr>
      </p:sp>
      <p:sp>
        <p:nvSpPr>
          <p:cNvPr id="72706"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x-none" dirty="0">
                <a:latin typeface="Times New Roman" charset="0"/>
                <a:ea typeface="ＭＳ Ｐゴシック" charset="-128"/>
              </a:rPr>
              <a:t>Example: </a:t>
            </a:r>
          </a:p>
          <a:p>
            <a:r>
              <a:rPr lang="en-US" altLang="x-none" dirty="0">
                <a:latin typeface="Times New Roman" charset="0"/>
                <a:ea typeface="ＭＳ Ｐゴシック" charset="-128"/>
              </a:rPr>
              <a:t>Tesla has developed an electric car, which is independent of</a:t>
            </a:r>
            <a:r>
              <a:rPr lang="en-US" altLang="x-none" baseline="0" dirty="0">
                <a:latin typeface="Times New Roman" charset="0"/>
                <a:ea typeface="ＭＳ Ｐゴシック" charset="-128"/>
              </a:rPr>
              <a:t> the petroleum (redefining a problem)</a:t>
            </a:r>
          </a:p>
          <a:p>
            <a:r>
              <a:rPr lang="en-US" altLang="x-none" dirty="0">
                <a:latin typeface="Times New Roman" charset="0"/>
                <a:ea typeface="ＭＳ Ｐゴシック" charset="-128"/>
              </a:rPr>
              <a:t>Nissan has optimized the battery so the car can run longer without charging (optimizing the existing solution)</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361963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FB788-C4D6-6842-9769-A98F8D5FE227}" type="slidenum">
              <a:rPr lang="en-US" sz="1200"/>
              <a:pPr eaLnBrk="1" hangingPunct="1"/>
              <a:t>9</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097152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3F1623-0C7C-A14E-A271-A806EAF27E6E}" type="slidenum">
              <a:rPr lang="en-US" sz="1200"/>
              <a:pPr eaLnBrk="1" hangingPunct="1"/>
              <a:t>10</a:t>
            </a:fld>
            <a:endParaRPr lang="en-US" sz="1200"/>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45177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012E97-429C-3C4B-89D5-FF1F317909BB}"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45163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12E97-429C-3C4B-89D5-FF1F317909BB}"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982295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12E97-429C-3C4B-89D5-FF1F317909BB}"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38594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30725"/>
          </a:xfrm>
        </p:spPr>
        <p:txBody>
          <a:bodyPr/>
          <a:lstStyle/>
          <a:p>
            <a:pPr lvl="0"/>
            <a:endParaRPr lang="en-US" noProof="0"/>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B4811772-91A4-3644-907D-64912D1A0ACD}" type="slidenum">
              <a:rPr lang="en-US" altLang="x-none"/>
              <a:pPr/>
              <a:t>‹#›</a:t>
            </a:fld>
            <a:endParaRPr lang="en-US" altLang="x-none"/>
          </a:p>
        </p:txBody>
      </p:sp>
    </p:spTree>
    <p:extLst>
      <p:ext uri="{BB962C8B-B14F-4D97-AF65-F5344CB8AC3E}">
        <p14:creationId xmlns:p14="http://schemas.microsoft.com/office/powerpoint/2010/main" val="1246392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019301" y="342900"/>
            <a:ext cx="11089217" cy="1131888"/>
          </a:xfrm>
        </p:spPr>
        <p:txBody>
          <a:bodyPr/>
          <a:lstStyle/>
          <a:p>
            <a:r>
              <a:rPr lang="en-US"/>
              <a:t>Click to edit Master title style</a:t>
            </a:r>
          </a:p>
        </p:txBody>
      </p:sp>
      <p:sp>
        <p:nvSpPr>
          <p:cNvPr id="3" name="Chart Placeholder 2"/>
          <p:cNvSpPr>
            <a:spLocks noGrp="1"/>
          </p:cNvSpPr>
          <p:nvPr>
            <p:ph type="chart" idx="1"/>
          </p:nvPr>
        </p:nvSpPr>
        <p:spPr>
          <a:xfrm>
            <a:off x="1253068" y="1612900"/>
            <a:ext cx="11952817" cy="4114800"/>
          </a:xfrm>
        </p:spPr>
        <p:txBody>
          <a:bodyPr/>
          <a:lstStyle/>
          <a:p>
            <a:pPr lvl="0"/>
            <a:endParaRPr lang="en-US" noProof="0"/>
          </a:p>
        </p:txBody>
      </p:sp>
    </p:spTree>
    <p:extLst>
      <p:ext uri="{BB962C8B-B14F-4D97-AF65-F5344CB8AC3E}">
        <p14:creationId xmlns:p14="http://schemas.microsoft.com/office/powerpoint/2010/main" val="664418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C3C079AC-67ED-6A43-B59E-F848E69DD6D2}" type="slidenum">
              <a:rPr lang="en-US" altLang="x-none"/>
              <a:pPr/>
              <a:t>‹#›</a:t>
            </a:fld>
            <a:endParaRPr lang="en-US" altLang="x-none"/>
          </a:p>
        </p:txBody>
      </p:sp>
    </p:spTree>
    <p:extLst>
      <p:ext uri="{BB962C8B-B14F-4D97-AF65-F5344CB8AC3E}">
        <p14:creationId xmlns:p14="http://schemas.microsoft.com/office/powerpoint/2010/main" val="736876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1016000" y="1600201"/>
            <a:ext cx="5181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181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00800" y="3938589"/>
            <a:ext cx="5181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60BDFC0-F3B2-8640-8D8A-D24A09A0D4BA}" type="slidenum">
              <a:rPr lang="en-US"/>
              <a:pPr/>
              <a:t>‹#›</a:t>
            </a:fld>
            <a:endParaRPr lang="en-US"/>
          </a:p>
        </p:txBody>
      </p:sp>
    </p:spTree>
    <p:extLst>
      <p:ext uri="{BB962C8B-B14F-4D97-AF65-F5344CB8AC3E}">
        <p14:creationId xmlns:p14="http://schemas.microsoft.com/office/powerpoint/2010/main" val="87842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12" name="Picture 11"/>
          <p:cNvPicPr>
            <a:picLocks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1279926" y="6041708"/>
            <a:ext cx="791804" cy="81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89" y="6004757"/>
            <a:ext cx="1105975" cy="799857"/>
          </a:xfrm>
          <a:prstGeom prst="rect">
            <a:avLst/>
          </a:prstGeom>
        </p:spPr>
      </p:pic>
    </p:spTree>
    <p:extLst>
      <p:ext uri="{BB962C8B-B14F-4D97-AF65-F5344CB8AC3E}">
        <p14:creationId xmlns:p14="http://schemas.microsoft.com/office/powerpoint/2010/main" val="1471167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12E97-429C-3C4B-89D5-FF1F317909BB}"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19412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12E97-429C-3C4B-89D5-FF1F317909BB}"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223858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012E97-429C-3C4B-89D5-FF1F317909BB}"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796615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012E97-429C-3C4B-89D5-FF1F317909BB}" type="datetimeFigureOut">
              <a:rPr lang="en-US" smtClean="0"/>
              <a:t>5/25/18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296762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012E97-429C-3C4B-89D5-FF1F317909BB}" type="datetimeFigureOut">
              <a:rPr lang="en-US" smtClean="0"/>
              <a:t>5/25/18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2018783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12E97-429C-3C4B-89D5-FF1F317909BB}" type="datetimeFigureOut">
              <a:rPr lang="en-US" smtClean="0"/>
              <a:t>5/25/18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59960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012E97-429C-3C4B-89D5-FF1F317909BB}"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259223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012E97-429C-3C4B-89D5-FF1F317909BB}"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675351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012E97-429C-3C4B-89D5-FF1F317909BB}" type="datetimeFigureOut">
              <a:rPr lang="en-US" smtClean="0"/>
              <a:t>5/25/18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B0577F-FD3A-4045-8506-FCEBD73AA348}" type="slidenum">
              <a:rPr lang="en-US" smtClean="0"/>
              <a:t>‹#›</a:t>
            </a:fld>
            <a:endParaRPr lang="en-US"/>
          </a:p>
        </p:txBody>
      </p:sp>
    </p:spTree>
    <p:extLst>
      <p:ext uri="{BB962C8B-B14F-4D97-AF65-F5344CB8AC3E}">
        <p14:creationId xmlns:p14="http://schemas.microsoft.com/office/powerpoint/2010/main" val="92235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jpeg"/><Relationship Id="rId26" Type="http://schemas.openxmlformats.org/officeDocument/2006/relationships/image" Target="../media/image73.png"/><Relationship Id="rId3" Type="http://schemas.openxmlformats.org/officeDocument/2006/relationships/image" Target="../media/image50.jpeg"/><Relationship Id="rId21" Type="http://schemas.openxmlformats.org/officeDocument/2006/relationships/image" Target="../media/image68.jpe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jpeg"/><Relationship Id="rId25" Type="http://schemas.openxmlformats.org/officeDocument/2006/relationships/image" Target="../media/image72.jpeg"/><Relationship Id="rId2" Type="http://schemas.openxmlformats.org/officeDocument/2006/relationships/image" Target="../media/image49.jpeg"/><Relationship Id="rId16" Type="http://schemas.openxmlformats.org/officeDocument/2006/relationships/image" Target="../media/image63.png"/><Relationship Id="rId20"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24" Type="http://schemas.openxmlformats.org/officeDocument/2006/relationships/image" Target="../media/image71.png"/><Relationship Id="rId5" Type="http://schemas.openxmlformats.org/officeDocument/2006/relationships/image" Target="../media/image52.png"/><Relationship Id="rId15" Type="http://schemas.openxmlformats.org/officeDocument/2006/relationships/image" Target="../media/image62.jpeg"/><Relationship Id="rId23" Type="http://schemas.openxmlformats.org/officeDocument/2006/relationships/image" Target="../media/image70.png"/><Relationship Id="rId28" Type="http://schemas.openxmlformats.org/officeDocument/2006/relationships/image" Target="../media/image75.jpeg"/><Relationship Id="rId10" Type="http://schemas.openxmlformats.org/officeDocument/2006/relationships/image" Target="../media/image57.jpeg"/><Relationship Id="rId19" Type="http://schemas.openxmlformats.org/officeDocument/2006/relationships/image" Target="../media/image66.jpe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jpeg"/><Relationship Id="rId22" Type="http://schemas.openxmlformats.org/officeDocument/2006/relationships/image" Target="../media/image69.jpeg"/><Relationship Id="rId27" Type="http://schemas.openxmlformats.org/officeDocument/2006/relationships/image" Target="../media/image74.png"/></Relationships>
</file>

<file path=ppt/slides/_rels/slide19.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18" Type="http://schemas.openxmlformats.org/officeDocument/2006/relationships/image" Target="../media/image91.jpeg"/><Relationship Id="rId26" Type="http://schemas.openxmlformats.org/officeDocument/2006/relationships/image" Target="../media/image99.jpeg"/><Relationship Id="rId3" Type="http://schemas.openxmlformats.org/officeDocument/2006/relationships/hyperlink" Target="http://www.wessex.ac.uk/images/stories/pdf_cfps/2011/sust_chemistry_2011.pdf" TargetMode="External"/><Relationship Id="rId21" Type="http://schemas.openxmlformats.org/officeDocument/2006/relationships/image" Target="../media/image94.jpeg"/><Relationship Id="rId7" Type="http://schemas.openxmlformats.org/officeDocument/2006/relationships/image" Target="../media/image80.jpeg"/><Relationship Id="rId12" Type="http://schemas.openxmlformats.org/officeDocument/2006/relationships/image" Target="../media/image85.jpeg"/><Relationship Id="rId17" Type="http://schemas.openxmlformats.org/officeDocument/2006/relationships/image" Target="../media/image90.png"/><Relationship Id="rId25" Type="http://schemas.openxmlformats.org/officeDocument/2006/relationships/image" Target="../media/image98.jpeg"/><Relationship Id="rId2" Type="http://schemas.openxmlformats.org/officeDocument/2006/relationships/image" Target="../media/image76.jpeg"/><Relationship Id="rId16" Type="http://schemas.openxmlformats.org/officeDocument/2006/relationships/image" Target="../media/image89.jpeg"/><Relationship Id="rId20" Type="http://schemas.openxmlformats.org/officeDocument/2006/relationships/image" Target="../media/image93.jpeg"/><Relationship Id="rId29"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79.jpeg"/><Relationship Id="rId11" Type="http://schemas.openxmlformats.org/officeDocument/2006/relationships/image" Target="../media/image84.png"/><Relationship Id="rId24" Type="http://schemas.openxmlformats.org/officeDocument/2006/relationships/image" Target="../media/image97.jpeg"/><Relationship Id="rId32" Type="http://schemas.openxmlformats.org/officeDocument/2006/relationships/image" Target="../media/image105.jpeg"/><Relationship Id="rId5" Type="http://schemas.openxmlformats.org/officeDocument/2006/relationships/image" Target="../media/image78.jpeg"/><Relationship Id="rId15" Type="http://schemas.openxmlformats.org/officeDocument/2006/relationships/image" Target="../media/image88.jpeg"/><Relationship Id="rId23" Type="http://schemas.openxmlformats.org/officeDocument/2006/relationships/image" Target="../media/image96.jpeg"/><Relationship Id="rId28" Type="http://schemas.openxmlformats.org/officeDocument/2006/relationships/image" Target="../media/image101.png"/><Relationship Id="rId10" Type="http://schemas.openxmlformats.org/officeDocument/2006/relationships/image" Target="../media/image83.jpeg"/><Relationship Id="rId19" Type="http://schemas.openxmlformats.org/officeDocument/2006/relationships/image" Target="../media/image92.jpeg"/><Relationship Id="rId31" Type="http://schemas.openxmlformats.org/officeDocument/2006/relationships/image" Target="../media/image104.jpeg"/><Relationship Id="rId4" Type="http://schemas.openxmlformats.org/officeDocument/2006/relationships/image" Target="../media/image77.jpeg"/><Relationship Id="rId9" Type="http://schemas.openxmlformats.org/officeDocument/2006/relationships/image" Target="../media/image82.jpeg"/><Relationship Id="rId14" Type="http://schemas.openxmlformats.org/officeDocument/2006/relationships/image" Target="../media/image87.jpeg"/><Relationship Id="rId22" Type="http://schemas.openxmlformats.org/officeDocument/2006/relationships/image" Target="../media/image95.jpeg"/><Relationship Id="rId27" Type="http://schemas.openxmlformats.org/officeDocument/2006/relationships/image" Target="../media/image100.jpeg"/><Relationship Id="rId30" Type="http://schemas.openxmlformats.org/officeDocument/2006/relationships/image" Target="../media/image10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eg"/></Relationships>
</file>

<file path=ppt/slides/_rels/slide21.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jpeg"/><Relationship Id="rId18" Type="http://schemas.openxmlformats.org/officeDocument/2006/relationships/image" Target="../media/image126.jpeg"/><Relationship Id="rId26" Type="http://schemas.openxmlformats.org/officeDocument/2006/relationships/image" Target="../media/image133.jpeg"/><Relationship Id="rId3" Type="http://schemas.openxmlformats.org/officeDocument/2006/relationships/image" Target="../media/image111.jpeg"/><Relationship Id="rId21" Type="http://schemas.openxmlformats.org/officeDocument/2006/relationships/image" Target="../media/image128.jpeg"/><Relationship Id="rId7" Type="http://schemas.openxmlformats.org/officeDocument/2006/relationships/image" Target="../media/image115.png"/><Relationship Id="rId12" Type="http://schemas.openxmlformats.org/officeDocument/2006/relationships/image" Target="../media/image120.jpeg"/><Relationship Id="rId17" Type="http://schemas.openxmlformats.org/officeDocument/2006/relationships/image" Target="../media/image125.jpeg"/><Relationship Id="rId25" Type="http://schemas.openxmlformats.org/officeDocument/2006/relationships/image" Target="../media/image132.png"/><Relationship Id="rId2" Type="http://schemas.openxmlformats.org/officeDocument/2006/relationships/notesSlide" Target="../notesSlides/notesSlide15.xml"/><Relationship Id="rId16" Type="http://schemas.openxmlformats.org/officeDocument/2006/relationships/image" Target="../media/image124.png"/><Relationship Id="rId20" Type="http://schemas.openxmlformats.org/officeDocument/2006/relationships/image" Target="../media/image127.jpeg"/><Relationship Id="rId1" Type="http://schemas.openxmlformats.org/officeDocument/2006/relationships/slideLayout" Target="../slideLayouts/slideLayout1.xml"/><Relationship Id="rId6" Type="http://schemas.openxmlformats.org/officeDocument/2006/relationships/image" Target="../media/image114.png"/><Relationship Id="rId11" Type="http://schemas.openxmlformats.org/officeDocument/2006/relationships/image" Target="../media/image119.png"/><Relationship Id="rId24" Type="http://schemas.openxmlformats.org/officeDocument/2006/relationships/image" Target="../media/image131.png"/><Relationship Id="rId5" Type="http://schemas.openxmlformats.org/officeDocument/2006/relationships/image" Target="../media/image113.jpeg"/><Relationship Id="rId15" Type="http://schemas.openxmlformats.org/officeDocument/2006/relationships/image" Target="../media/image123.png"/><Relationship Id="rId23" Type="http://schemas.openxmlformats.org/officeDocument/2006/relationships/image" Target="../media/image130.jpeg"/><Relationship Id="rId10" Type="http://schemas.openxmlformats.org/officeDocument/2006/relationships/image" Target="../media/image118.png"/><Relationship Id="rId19" Type="http://schemas.openxmlformats.org/officeDocument/2006/relationships/image" Target="../media/image107.jpe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jpeg"/><Relationship Id="rId22" Type="http://schemas.openxmlformats.org/officeDocument/2006/relationships/image" Target="../media/image129.jpeg"/><Relationship Id="rId27" Type="http://schemas.openxmlformats.org/officeDocument/2006/relationships/image" Target="../media/image134.jpeg"/></Relationships>
</file>

<file path=ppt/slides/_rels/slide22.xml.rels><?xml version="1.0" encoding="UTF-8" standalone="yes"?>
<Relationships xmlns="http://schemas.openxmlformats.org/package/2006/relationships"><Relationship Id="rId13" Type="http://schemas.openxmlformats.org/officeDocument/2006/relationships/image" Target="../media/image146.jpeg"/><Relationship Id="rId18" Type="http://schemas.openxmlformats.org/officeDocument/2006/relationships/image" Target="../media/image151.png"/><Relationship Id="rId26" Type="http://schemas.openxmlformats.org/officeDocument/2006/relationships/image" Target="../media/image159.jpeg"/><Relationship Id="rId39" Type="http://schemas.openxmlformats.org/officeDocument/2006/relationships/image" Target="../media/image172.jpeg"/><Relationship Id="rId21" Type="http://schemas.openxmlformats.org/officeDocument/2006/relationships/image" Target="../media/image154.png"/><Relationship Id="rId34" Type="http://schemas.openxmlformats.org/officeDocument/2006/relationships/image" Target="../media/image167.png"/><Relationship Id="rId42" Type="http://schemas.openxmlformats.org/officeDocument/2006/relationships/image" Target="../media/image175.png"/><Relationship Id="rId7" Type="http://schemas.openxmlformats.org/officeDocument/2006/relationships/image" Target="../media/image140.jpeg"/><Relationship Id="rId2" Type="http://schemas.openxmlformats.org/officeDocument/2006/relationships/image" Target="../media/image135.png"/><Relationship Id="rId16" Type="http://schemas.openxmlformats.org/officeDocument/2006/relationships/image" Target="../media/image149.jpeg"/><Relationship Id="rId20" Type="http://schemas.openxmlformats.org/officeDocument/2006/relationships/image" Target="../media/image153.png"/><Relationship Id="rId29" Type="http://schemas.openxmlformats.org/officeDocument/2006/relationships/image" Target="../media/image162.png"/><Relationship Id="rId41" Type="http://schemas.openxmlformats.org/officeDocument/2006/relationships/image" Target="../media/image174.jpeg"/><Relationship Id="rId1" Type="http://schemas.openxmlformats.org/officeDocument/2006/relationships/slideLayout" Target="../slideLayouts/slideLayout7.xml"/><Relationship Id="rId6" Type="http://schemas.openxmlformats.org/officeDocument/2006/relationships/image" Target="../media/image139.jpeg"/><Relationship Id="rId11" Type="http://schemas.openxmlformats.org/officeDocument/2006/relationships/image" Target="../media/image144.jpeg"/><Relationship Id="rId24" Type="http://schemas.openxmlformats.org/officeDocument/2006/relationships/image" Target="../media/image157.png"/><Relationship Id="rId32" Type="http://schemas.openxmlformats.org/officeDocument/2006/relationships/image" Target="../media/image165.jpeg"/><Relationship Id="rId37" Type="http://schemas.openxmlformats.org/officeDocument/2006/relationships/image" Target="../media/image170.jpeg"/><Relationship Id="rId40" Type="http://schemas.openxmlformats.org/officeDocument/2006/relationships/image" Target="../media/image173.jpeg"/><Relationship Id="rId5" Type="http://schemas.openxmlformats.org/officeDocument/2006/relationships/image" Target="../media/image138.jpeg"/><Relationship Id="rId15" Type="http://schemas.openxmlformats.org/officeDocument/2006/relationships/image" Target="../media/image148.png"/><Relationship Id="rId23" Type="http://schemas.openxmlformats.org/officeDocument/2006/relationships/image" Target="../media/image156.png"/><Relationship Id="rId28" Type="http://schemas.openxmlformats.org/officeDocument/2006/relationships/image" Target="../media/image161.jpeg"/><Relationship Id="rId36" Type="http://schemas.openxmlformats.org/officeDocument/2006/relationships/image" Target="../media/image169.png"/><Relationship Id="rId10" Type="http://schemas.openxmlformats.org/officeDocument/2006/relationships/image" Target="../media/image143.png"/><Relationship Id="rId19" Type="http://schemas.openxmlformats.org/officeDocument/2006/relationships/image" Target="../media/image152.png"/><Relationship Id="rId31" Type="http://schemas.openxmlformats.org/officeDocument/2006/relationships/image" Target="../media/image164.jpeg"/><Relationship Id="rId4" Type="http://schemas.openxmlformats.org/officeDocument/2006/relationships/image" Target="../media/image137.jpeg"/><Relationship Id="rId9" Type="http://schemas.openxmlformats.org/officeDocument/2006/relationships/image" Target="../media/image142.png"/><Relationship Id="rId14" Type="http://schemas.openxmlformats.org/officeDocument/2006/relationships/image" Target="../media/image147.jpeg"/><Relationship Id="rId22" Type="http://schemas.openxmlformats.org/officeDocument/2006/relationships/image" Target="../media/image155.jpeg"/><Relationship Id="rId27" Type="http://schemas.openxmlformats.org/officeDocument/2006/relationships/image" Target="../media/image160.jpeg"/><Relationship Id="rId30" Type="http://schemas.openxmlformats.org/officeDocument/2006/relationships/image" Target="../media/image163.png"/><Relationship Id="rId35" Type="http://schemas.openxmlformats.org/officeDocument/2006/relationships/image" Target="../media/image168.jpeg"/><Relationship Id="rId8" Type="http://schemas.openxmlformats.org/officeDocument/2006/relationships/image" Target="../media/image141.png"/><Relationship Id="rId3" Type="http://schemas.openxmlformats.org/officeDocument/2006/relationships/image" Target="../media/image136.jpeg"/><Relationship Id="rId12" Type="http://schemas.openxmlformats.org/officeDocument/2006/relationships/image" Target="../media/image145.jpeg"/><Relationship Id="rId17" Type="http://schemas.openxmlformats.org/officeDocument/2006/relationships/image" Target="../media/image150.png"/><Relationship Id="rId25" Type="http://schemas.openxmlformats.org/officeDocument/2006/relationships/image" Target="../media/image158.png"/><Relationship Id="rId33" Type="http://schemas.openxmlformats.org/officeDocument/2006/relationships/image" Target="../media/image166.jpeg"/><Relationship Id="rId38" Type="http://schemas.openxmlformats.org/officeDocument/2006/relationships/image" Target="../media/image171.jpeg"/></Relationships>
</file>

<file path=ppt/slides/_rels/slide2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nytimes.com/2016/10/17/business/how-the-chemical-industry-joined-the-fight-against-climate-change.html?_r=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0.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1.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2.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9.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0.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epa.gov/greenchemistry/presidential-green-chemistry-challenge-2014-designing-greener-chemicals-award#_blank"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92.emf"/><Relationship Id="rId4" Type="http://schemas.openxmlformats.org/officeDocument/2006/relationships/image" Target="../media/image191.jpeg"/></Relationships>
</file>

<file path=ppt/slides/_rels/slide45.xml.rels><?xml version="1.0" encoding="UTF-8" standalone="yes"?>
<Relationships xmlns="http://schemas.openxmlformats.org/package/2006/relationships"><Relationship Id="rId2" Type="http://schemas.openxmlformats.org/officeDocument/2006/relationships/image" Target="../media/image193.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96.emf"/></Relationships>
</file>

<file path=ppt/slides/_rels/slide48.xml.rels><?xml version="1.0" encoding="UTF-8" standalone="yes"?>
<Relationships xmlns="http://schemas.openxmlformats.org/package/2006/relationships"><Relationship Id="rId2" Type="http://schemas.openxmlformats.org/officeDocument/2006/relationships/image" Target="../media/image19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0.emf"/></Relationships>
</file>

<file path=ppt/slides/_rels/slide51.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205.emf"/><Relationship Id="rId5" Type="http://schemas.openxmlformats.org/officeDocument/2006/relationships/image" Target="../media/image204.png"/><Relationship Id="rId4" Type="http://schemas.openxmlformats.org/officeDocument/2006/relationships/image" Target="../media/image203.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7.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image" Target="../media/image208.emf"/><Relationship Id="rId1" Type="http://schemas.openxmlformats.org/officeDocument/2006/relationships/slideLayout" Target="../slideLayouts/slideLayout2.xml"/><Relationship Id="rId4" Type="http://schemas.openxmlformats.org/officeDocument/2006/relationships/image" Target="../media/image210.jpg"/></Relationships>
</file>

<file path=ppt/slides/_rels/slide56.xml.rels><?xml version="1.0" encoding="UTF-8" standalone="yes"?>
<Relationships xmlns="http://schemas.openxmlformats.org/package/2006/relationships"><Relationship Id="rId2" Type="http://schemas.openxmlformats.org/officeDocument/2006/relationships/image" Target="../media/image211.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15.tiff"/><Relationship Id="rId7" Type="http://schemas.openxmlformats.org/officeDocument/2006/relationships/image" Target="../media/image213.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12.emf"/><Relationship Id="rId10" Type="http://schemas.openxmlformats.org/officeDocument/2006/relationships/image" Target="../media/image216.tiff"/><Relationship Id="rId4" Type="http://schemas.openxmlformats.org/officeDocument/2006/relationships/oleObject" Target="../embeddings/oleObject2.bin"/><Relationship Id="rId9" Type="http://schemas.openxmlformats.org/officeDocument/2006/relationships/image" Target="../media/image214.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722784"/>
            <a:ext cx="9144000" cy="421322"/>
          </a:xfrm>
        </p:spPr>
        <p:txBody>
          <a:bodyPr>
            <a:noAutofit/>
          </a:bodyPr>
          <a:lstStyle/>
          <a:p>
            <a:r>
              <a:rPr lang="en-US" sz="3200" dirty="0">
                <a:solidFill>
                  <a:srgbClr val="00728A"/>
                </a:solidFill>
                <a:latin typeface="+mn-lt"/>
              </a:rPr>
              <a:t>Definition &amp; Benefits of Green Chemistry</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5406352" cy="276999"/>
          </a:xfrm>
          <a:prstGeom prst="rect">
            <a:avLst/>
          </a:prstGeom>
          <a:noFill/>
        </p:spPr>
        <p:txBody>
          <a:bodyPr wrap="none" rtlCol="0">
            <a:spAutoFit/>
          </a:bodyPr>
          <a:lstStyle/>
          <a:p>
            <a:r>
              <a:rPr lang="en-US" sz="1200" dirty="0">
                <a:solidFill>
                  <a:schemeClr val="bg1">
                    <a:lumMod val="65000"/>
                  </a:schemeClr>
                </a:solidFill>
              </a:rPr>
              <a:t>Image: Wikipedia, Biodegradation of nanocellulose, Author: </a:t>
            </a:r>
            <a:r>
              <a:rPr lang="it-IT" sz="1200" dirty="0">
                <a:solidFill>
                  <a:schemeClr val="bg1">
                    <a:lumMod val="65000"/>
                  </a:schemeClr>
                </a:solidFill>
              </a:rPr>
              <a:t>Shaohui Li, Pooi See Lee</a:t>
            </a:r>
            <a:endParaRPr lang="en-US" sz="1200" dirty="0">
              <a:solidFill>
                <a:schemeClr val="bg1">
                  <a:lumMod val="65000"/>
                </a:schemeClr>
              </a:solidFill>
            </a:endParaRPr>
          </a:p>
        </p:txBody>
      </p:sp>
      <p:pic>
        <p:nvPicPr>
          <p:cNvPr id="5" name="Picture 4">
            <a:extLst>
              <a:ext uri="{FF2B5EF4-FFF2-40B4-BE49-F238E27FC236}">
                <a16:creationId xmlns:a16="http://schemas.microsoft.com/office/drawing/2014/main" id="{C6ACE764-F703-45AB-8FF4-D2AA2E8D95BD}"/>
              </a:ext>
            </a:extLst>
          </p:cNvPr>
          <p:cNvPicPr>
            <a:picLocks noChangeAspect="1"/>
          </p:cNvPicPr>
          <p:nvPr/>
        </p:nvPicPr>
        <p:blipFill>
          <a:blip r:embed="rId3"/>
          <a:stretch>
            <a:fillRect/>
          </a:stretch>
        </p:blipFill>
        <p:spPr>
          <a:xfrm>
            <a:off x="2666720" y="2366741"/>
            <a:ext cx="6367902" cy="3936340"/>
          </a:xfrm>
          <a:prstGeom prst="rect">
            <a:avLst/>
          </a:prstGeom>
        </p:spPr>
      </p:pic>
      <p:sp>
        <p:nvSpPr>
          <p:cNvPr id="7" name="Rectangle 6"/>
          <p:cNvSpPr/>
          <p:nvPr/>
        </p:nvSpPr>
        <p:spPr>
          <a:xfrm>
            <a:off x="568847"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7548"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230724" y="4341829"/>
            <a:ext cx="2874547" cy="862364"/>
          </a:xfrm>
          <a:prstGeom prst="rect">
            <a:avLst/>
          </a:prstGeom>
        </p:spPr>
      </p:pic>
      <p:sp>
        <p:nvSpPr>
          <p:cNvPr id="13" name="Title 1">
            <a:extLst>
              <a:ext uri="{FF2B5EF4-FFF2-40B4-BE49-F238E27FC236}">
                <a16:creationId xmlns:a16="http://schemas.microsoft.com/office/drawing/2014/main" id="{34C62954-09B2-564F-AF7C-35DD98326D1C}"/>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1"/>
          </p:nvPr>
        </p:nvSpPr>
        <p:spPr>
          <a:xfrm>
            <a:off x="5796197" y="1939490"/>
            <a:ext cx="6173389" cy="3596882"/>
          </a:xfrm>
        </p:spPr>
        <p:txBody>
          <a:bodyPr wrap="square">
            <a:spAutoFit/>
          </a:bodyPr>
          <a:lstStyle/>
          <a:p>
            <a:pPr marL="0" indent="0" eaLnBrk="1" hangingPunct="1">
              <a:buNone/>
            </a:pPr>
            <a:r>
              <a:rPr lang="en-US" sz="2400" dirty="0">
                <a:latin typeface="+mn-lt"/>
              </a:rPr>
              <a:t>Perkin's mauve was soon followed by </a:t>
            </a:r>
            <a:r>
              <a:rPr lang="en-US" sz="2400" dirty="0" err="1">
                <a:latin typeface="+mn-lt"/>
              </a:rPr>
              <a:t>Verguin's</a:t>
            </a:r>
            <a:r>
              <a:rPr lang="en-US" sz="2400" dirty="0">
                <a:latin typeface="+mn-lt"/>
              </a:rPr>
              <a:t> </a:t>
            </a:r>
            <a:r>
              <a:rPr lang="en-US" sz="2400" dirty="0" err="1">
                <a:latin typeface="+mn-lt"/>
              </a:rPr>
              <a:t>fuchine</a:t>
            </a:r>
            <a:r>
              <a:rPr lang="en-US" sz="2400" dirty="0">
                <a:latin typeface="+mn-lt"/>
              </a:rPr>
              <a:t>, Manchester brown, </a:t>
            </a:r>
            <a:r>
              <a:rPr lang="en-US" sz="2400" dirty="0" err="1">
                <a:latin typeface="+mn-lt"/>
              </a:rPr>
              <a:t>Martius</a:t>
            </a:r>
            <a:r>
              <a:rPr lang="en-US" sz="2400" dirty="0">
                <a:latin typeface="+mn-lt"/>
              </a:rPr>
              <a:t> yellow, Nicholson's blue, Hofmann's violets, and a synthetic rainbow of other hues. </a:t>
            </a:r>
          </a:p>
          <a:p>
            <a:pPr eaLnBrk="1" hangingPunct="1">
              <a:buFontTx/>
              <a:buNone/>
            </a:pPr>
            <a:endParaRPr lang="en-US" sz="2400" dirty="0">
              <a:latin typeface="+mn-lt"/>
            </a:endParaRPr>
          </a:p>
          <a:p>
            <a:pPr marL="0" indent="0" eaLnBrk="1" hangingPunct="1">
              <a:buNone/>
            </a:pPr>
            <a:r>
              <a:rPr lang="en-US" sz="2400" dirty="0">
                <a:latin typeface="+mn-lt"/>
              </a:rPr>
              <a:t>The market for natural dyes collapsed.</a:t>
            </a:r>
          </a:p>
          <a:p>
            <a:pPr eaLnBrk="1" hangingPunct="1">
              <a:buFontTx/>
              <a:buNone/>
            </a:pPr>
            <a:endParaRPr lang="en-US" sz="2400" dirty="0">
              <a:latin typeface="+mn-lt"/>
            </a:endParaRPr>
          </a:p>
          <a:p>
            <a:pPr marL="0" indent="0" eaLnBrk="1" hangingPunct="1">
              <a:buNone/>
            </a:pPr>
            <a:r>
              <a:rPr lang="en-US" sz="2400" dirty="0">
                <a:latin typeface="+mn-lt"/>
              </a:rPr>
              <a:t>By the time Perkin tried to file the patent for his third dye, BASF beat him by one day.</a:t>
            </a:r>
          </a:p>
        </p:txBody>
      </p:sp>
      <p:sp>
        <p:nvSpPr>
          <p:cNvPr id="6" name="Rectangle 2">
            <a:extLst>
              <a:ext uri="{FF2B5EF4-FFF2-40B4-BE49-F238E27FC236}">
                <a16:creationId xmlns:a16="http://schemas.microsoft.com/office/drawing/2014/main" id="{076E8B6E-474A-43CC-841F-27FFFADA1F0B}"/>
              </a:ext>
            </a:extLst>
          </p:cNvPr>
          <p:cNvSpPr>
            <a:spLocks noGrp="1" noChangeArrowheads="1"/>
          </p:cNvSpPr>
          <p:nvPr>
            <p:ph type="title"/>
          </p:nvPr>
        </p:nvSpPr>
        <p:spPr>
          <a:xfrm>
            <a:off x="3574953" y="209932"/>
            <a:ext cx="5042095" cy="646331"/>
          </a:xfrm>
        </p:spPr>
        <p:txBody>
          <a:bodyPr wrap="square">
            <a:spAutoFit/>
          </a:bodyPr>
          <a:lstStyle/>
          <a:p>
            <a:pPr algn="ctr" eaLnBrk="1" hangingPunct="1"/>
            <a:r>
              <a:rPr lang="en-US" sz="4000" b="1" dirty="0">
                <a:latin typeface="+mn-lt"/>
              </a:rPr>
              <a:t>Example: Mauve</a:t>
            </a:r>
          </a:p>
        </p:txBody>
      </p:sp>
      <p:cxnSp>
        <p:nvCxnSpPr>
          <p:cNvPr id="7" name="Straight Connector 6">
            <a:extLst>
              <a:ext uri="{FF2B5EF4-FFF2-40B4-BE49-F238E27FC236}">
                <a16:creationId xmlns:a16="http://schemas.microsoft.com/office/drawing/2014/main" id="{5743CCCA-3C69-42C9-BE67-05599656091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FE47E26-9178-45AB-A8BB-EFC2C6FA0B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9371" y="2018488"/>
            <a:ext cx="4557010" cy="3438887"/>
          </a:xfrm>
          <a:prstGeom prst="rect">
            <a:avLst/>
          </a:prstGeom>
        </p:spPr>
      </p:pic>
      <p:sp>
        <p:nvSpPr>
          <p:cNvPr id="10" name="TextBox 9">
            <a:extLst>
              <a:ext uri="{FF2B5EF4-FFF2-40B4-BE49-F238E27FC236}">
                <a16:creationId xmlns:a16="http://schemas.microsoft.com/office/drawing/2014/main" id="{2FE88A42-22BB-4BD7-8BAB-7FB62AB5EF05}"/>
              </a:ext>
            </a:extLst>
          </p:cNvPr>
          <p:cNvSpPr txBox="1"/>
          <p:nvPr/>
        </p:nvSpPr>
        <p:spPr>
          <a:xfrm>
            <a:off x="710350" y="6525717"/>
            <a:ext cx="4064574" cy="276999"/>
          </a:xfrm>
          <a:prstGeom prst="rect">
            <a:avLst/>
          </a:prstGeom>
          <a:noFill/>
        </p:spPr>
        <p:txBody>
          <a:bodyPr wrap="none" rtlCol="0">
            <a:spAutoFit/>
          </a:bodyPr>
          <a:lstStyle/>
          <a:p>
            <a:r>
              <a:rPr lang="en-US" sz="1200" dirty="0">
                <a:solidFill>
                  <a:schemeClr val="bg1">
                    <a:lumMod val="65000"/>
                  </a:schemeClr>
                </a:solidFill>
              </a:rPr>
              <a:t>Image: Wikimedia Commons, Dyed Wool Reels, Author: </a:t>
            </a:r>
            <a:r>
              <a:rPr lang="it-IT" sz="1200" dirty="0">
                <a:solidFill>
                  <a:schemeClr val="bg1">
                    <a:lumMod val="65000"/>
                  </a:schemeClr>
                </a:solidFill>
              </a:rPr>
              <a:t>CSIRO</a:t>
            </a:r>
            <a:endParaRPr lang="en-US" sz="1200" dirty="0">
              <a:solidFill>
                <a:schemeClr val="bg1">
                  <a:lumMod val="65000"/>
                </a:schemeClr>
              </a:solidFill>
            </a:endParaRPr>
          </a:p>
        </p:txBody>
      </p:sp>
    </p:spTree>
    <p:extLst>
      <p:ext uri="{BB962C8B-B14F-4D97-AF65-F5344CB8AC3E}">
        <p14:creationId xmlns:p14="http://schemas.microsoft.com/office/powerpoint/2010/main" val="1540264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2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uiExpand="1" build="p"/>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575957" y="204785"/>
            <a:ext cx="5040086" cy="646331"/>
          </a:xfrm>
        </p:spPr>
        <p:txBody>
          <a:bodyPr wrap="square">
            <a:spAutoFit/>
          </a:bodyPr>
          <a:lstStyle/>
          <a:p>
            <a:pPr algn="ctr" eaLnBrk="1" hangingPunct="1"/>
            <a:r>
              <a:rPr lang="en-US" sz="4000" b="1" dirty="0">
                <a:latin typeface="+mn-lt"/>
              </a:rPr>
              <a:t>Commoditization</a:t>
            </a:r>
          </a:p>
        </p:txBody>
      </p:sp>
      <p:sp>
        <p:nvSpPr>
          <p:cNvPr id="77827" name="Rectangle 3"/>
          <p:cNvSpPr>
            <a:spLocks noGrp="1" noChangeArrowheads="1"/>
          </p:cNvSpPr>
          <p:nvPr>
            <p:ph type="body" idx="1"/>
          </p:nvPr>
        </p:nvSpPr>
        <p:spPr>
          <a:xfrm>
            <a:off x="710350" y="2120331"/>
            <a:ext cx="6454686" cy="3662541"/>
          </a:xfrm>
        </p:spPr>
        <p:txBody>
          <a:bodyPr wrap="square">
            <a:spAutoFit/>
          </a:bodyPr>
          <a:lstStyle/>
          <a:p>
            <a:pPr marL="0" indent="0" eaLnBrk="1" hangingPunct="1">
              <a:lnSpc>
                <a:spcPct val="100000"/>
              </a:lnSpc>
              <a:spcBef>
                <a:spcPts val="1200"/>
              </a:spcBef>
              <a:buNone/>
            </a:pPr>
            <a:r>
              <a:rPr lang="en-US" sz="2400" dirty="0">
                <a:latin typeface="+mn-lt"/>
              </a:rPr>
              <a:t>Soon everyone knew how to make synthetic dyes.</a:t>
            </a:r>
          </a:p>
          <a:p>
            <a:pPr marL="0" indent="0" eaLnBrk="1" hangingPunct="1">
              <a:lnSpc>
                <a:spcPct val="100000"/>
              </a:lnSpc>
              <a:spcBef>
                <a:spcPts val="1200"/>
              </a:spcBef>
              <a:buNone/>
            </a:pPr>
            <a:r>
              <a:rPr lang="en-US" sz="2400" dirty="0">
                <a:latin typeface="+mn-lt"/>
              </a:rPr>
              <a:t>It didn</a:t>
            </a:r>
            <a:r>
              <a:rPr lang="en-US" sz="2400" dirty="0"/>
              <a:t>’</a:t>
            </a:r>
            <a:r>
              <a:rPr lang="en-US" sz="2400" dirty="0">
                <a:latin typeface="+mn-lt"/>
              </a:rPr>
              <a:t>t make any difference whether you bought them from Perkin, or Nicholson or Hoffman. </a:t>
            </a:r>
          </a:p>
          <a:p>
            <a:pPr marL="0" indent="0" eaLnBrk="1" hangingPunct="1">
              <a:lnSpc>
                <a:spcPct val="100000"/>
              </a:lnSpc>
              <a:spcBef>
                <a:spcPts val="1200"/>
              </a:spcBef>
              <a:buNone/>
            </a:pPr>
            <a:r>
              <a:rPr lang="en-US" sz="2400" dirty="0">
                <a:latin typeface="+mn-lt"/>
              </a:rPr>
              <a:t>It didn</a:t>
            </a:r>
            <a:r>
              <a:rPr lang="en-US" sz="2400" dirty="0"/>
              <a:t>’</a:t>
            </a:r>
            <a:r>
              <a:rPr lang="en-US" sz="2400" dirty="0">
                <a:latin typeface="+mn-lt"/>
              </a:rPr>
              <a:t>t make any difference if you bought them in the U.K., or Germany, or the U.S.</a:t>
            </a:r>
          </a:p>
          <a:p>
            <a:pPr marL="0" indent="0" eaLnBrk="1" hangingPunct="1">
              <a:lnSpc>
                <a:spcPct val="100000"/>
              </a:lnSpc>
              <a:spcBef>
                <a:spcPts val="1200"/>
              </a:spcBef>
              <a:buNone/>
            </a:pPr>
            <a:r>
              <a:rPr lang="en-US" sz="2400" dirty="0">
                <a:latin typeface="+mn-lt"/>
              </a:rPr>
              <a:t>Dyes became commodities.</a:t>
            </a:r>
          </a:p>
          <a:p>
            <a:pPr marL="0" indent="0" eaLnBrk="1" hangingPunct="1">
              <a:lnSpc>
                <a:spcPct val="100000"/>
              </a:lnSpc>
              <a:spcBef>
                <a:spcPts val="1200"/>
              </a:spcBef>
              <a:buNone/>
            </a:pPr>
            <a:r>
              <a:rPr lang="en-US" sz="2400" dirty="0">
                <a:latin typeface="+mn-lt"/>
              </a:rPr>
              <a:t>It wasn</a:t>
            </a:r>
            <a:r>
              <a:rPr lang="en-US" sz="2400" dirty="0"/>
              <a:t>’</a:t>
            </a:r>
            <a:r>
              <a:rPr lang="en-US" sz="2400" dirty="0">
                <a:latin typeface="+mn-lt"/>
              </a:rPr>
              <a:t>t enough to simply make mauve more efficiently.</a:t>
            </a:r>
          </a:p>
        </p:txBody>
      </p:sp>
      <p:cxnSp>
        <p:nvCxnSpPr>
          <p:cNvPr id="4" name="Straight Connector 3">
            <a:extLst>
              <a:ext uri="{FF2B5EF4-FFF2-40B4-BE49-F238E27FC236}">
                <a16:creationId xmlns:a16="http://schemas.microsoft.com/office/drawing/2014/main" id="{EDBE7E3F-7298-404D-B829-980A0E2907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17E7BC0-09A0-44D5-973F-57D300A0DEE1}"/>
              </a:ext>
            </a:extLst>
          </p:cNvPr>
          <p:cNvSpPr txBox="1"/>
          <p:nvPr/>
        </p:nvSpPr>
        <p:spPr>
          <a:xfrm>
            <a:off x="710350" y="6525717"/>
            <a:ext cx="6162777" cy="276999"/>
          </a:xfrm>
          <a:prstGeom prst="rect">
            <a:avLst/>
          </a:prstGeom>
          <a:noFill/>
        </p:spPr>
        <p:txBody>
          <a:bodyPr wrap="none" rtlCol="0">
            <a:spAutoFit/>
          </a:bodyPr>
          <a:lstStyle/>
          <a:p>
            <a:r>
              <a:rPr lang="en-US" sz="1200" dirty="0">
                <a:solidFill>
                  <a:schemeClr val="bg1">
                    <a:lumMod val="65000"/>
                  </a:schemeClr>
                </a:solidFill>
              </a:rPr>
              <a:t>Image: Wikimedia Commons, Pigments for sale on market stall, Goa, India. Author: </a:t>
            </a:r>
            <a:r>
              <a:rPr lang="it-IT" sz="1200" dirty="0">
                <a:solidFill>
                  <a:schemeClr val="bg1">
                    <a:lumMod val="65000"/>
                  </a:schemeClr>
                </a:solidFill>
              </a:rPr>
              <a:t>Dan Brady</a:t>
            </a:r>
            <a:endParaRPr lang="en-US" sz="1200" dirty="0">
              <a:solidFill>
                <a:schemeClr val="bg1">
                  <a:lumMod val="65000"/>
                </a:schemeClr>
              </a:solidFill>
            </a:endParaRPr>
          </a:p>
        </p:txBody>
      </p:sp>
      <p:pic>
        <p:nvPicPr>
          <p:cNvPr id="3" name="Picture 2">
            <a:extLst>
              <a:ext uri="{FF2B5EF4-FFF2-40B4-BE49-F238E27FC236}">
                <a16:creationId xmlns:a16="http://schemas.microsoft.com/office/drawing/2014/main" id="{8763F643-460E-4D92-BCA8-86A7AC8D1660}"/>
              </a:ext>
            </a:extLst>
          </p:cNvPr>
          <p:cNvPicPr>
            <a:picLocks noChangeAspect="1"/>
          </p:cNvPicPr>
          <p:nvPr/>
        </p:nvPicPr>
        <p:blipFill>
          <a:blip r:embed="rId3"/>
          <a:stretch>
            <a:fillRect/>
          </a:stretch>
        </p:blipFill>
        <p:spPr>
          <a:xfrm>
            <a:off x="7301750" y="2237740"/>
            <a:ext cx="4570296" cy="3427722"/>
          </a:xfrm>
          <a:prstGeom prst="rect">
            <a:avLst/>
          </a:prstGeom>
        </p:spPr>
      </p:pic>
    </p:spTree>
    <p:extLst>
      <p:ext uri="{BB962C8B-B14F-4D97-AF65-F5344CB8AC3E}">
        <p14:creationId xmlns:p14="http://schemas.microsoft.com/office/powerpoint/2010/main" val="225277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606597" y="193560"/>
            <a:ext cx="6978805" cy="646331"/>
          </a:xfrm>
        </p:spPr>
        <p:txBody>
          <a:bodyPr wrap="square">
            <a:spAutoFit/>
          </a:bodyPr>
          <a:lstStyle/>
          <a:p>
            <a:pPr algn="ctr" eaLnBrk="1" hangingPunct="1"/>
            <a:r>
              <a:rPr lang="en-US" sz="4000" b="1" dirty="0">
                <a:latin typeface="+mn-lt"/>
              </a:rPr>
              <a:t>Dye Innovation Over Time</a:t>
            </a:r>
            <a:endParaRPr lang="en-US" sz="4000" b="1" dirty="0">
              <a:solidFill>
                <a:srgbClr val="FF0000"/>
              </a:solidFill>
              <a:latin typeface="+mn-lt"/>
            </a:endParaRPr>
          </a:p>
        </p:txBody>
      </p:sp>
      <p:sp>
        <p:nvSpPr>
          <p:cNvPr id="79875" name="Rectangle 3"/>
          <p:cNvSpPr>
            <a:spLocks noGrp="1" noChangeArrowheads="1"/>
          </p:cNvSpPr>
          <p:nvPr>
            <p:ph type="body" idx="1"/>
          </p:nvPr>
        </p:nvSpPr>
        <p:spPr>
          <a:xfrm>
            <a:off x="796705" y="2839965"/>
            <a:ext cx="5885985" cy="2277547"/>
          </a:xfrm>
        </p:spPr>
        <p:txBody>
          <a:bodyPr wrap="square">
            <a:spAutoFit/>
          </a:bodyPr>
          <a:lstStyle/>
          <a:p>
            <a:pPr marL="0" indent="0">
              <a:lnSpc>
                <a:spcPct val="100000"/>
              </a:lnSpc>
              <a:spcBef>
                <a:spcPts val="1200"/>
              </a:spcBef>
              <a:buNone/>
            </a:pPr>
            <a:r>
              <a:rPr lang="en-US" dirty="0">
                <a:latin typeface="+mn-lt"/>
              </a:rPr>
              <a:t>1856 - New colors</a:t>
            </a:r>
          </a:p>
          <a:p>
            <a:pPr marL="0" indent="0" eaLnBrk="1" hangingPunct="1">
              <a:lnSpc>
                <a:spcPct val="100000"/>
              </a:lnSpc>
              <a:spcBef>
                <a:spcPts val="1200"/>
              </a:spcBef>
              <a:buNone/>
            </a:pPr>
            <a:r>
              <a:rPr lang="en-US" dirty="0">
                <a:latin typeface="+mn-lt"/>
              </a:rPr>
              <a:t>Mid 20</a:t>
            </a:r>
            <a:r>
              <a:rPr lang="en-US" baseline="30000" dirty="0">
                <a:latin typeface="+mn-lt"/>
              </a:rPr>
              <a:t>th</a:t>
            </a:r>
            <a:r>
              <a:rPr lang="en-US" dirty="0">
                <a:latin typeface="+mn-lt"/>
              </a:rPr>
              <a:t> Century - Fade resistance dyes</a:t>
            </a:r>
          </a:p>
          <a:p>
            <a:pPr marL="0" indent="0" eaLnBrk="1" hangingPunct="1">
              <a:lnSpc>
                <a:spcPct val="100000"/>
              </a:lnSpc>
              <a:spcBef>
                <a:spcPts val="1200"/>
              </a:spcBef>
              <a:buNone/>
            </a:pPr>
            <a:r>
              <a:rPr lang="en-US" dirty="0">
                <a:latin typeface="+mn-lt"/>
              </a:rPr>
              <a:t>1956 - Reactive dyes (for textiles)</a:t>
            </a:r>
          </a:p>
          <a:p>
            <a:pPr marL="0" indent="0" eaLnBrk="1" hangingPunct="1">
              <a:lnSpc>
                <a:spcPct val="100000"/>
              </a:lnSpc>
              <a:spcBef>
                <a:spcPts val="1200"/>
              </a:spcBef>
              <a:buNone/>
            </a:pPr>
            <a:r>
              <a:rPr lang="en-US" dirty="0">
                <a:latin typeface="+mn-lt"/>
              </a:rPr>
              <a:t>1970s - </a:t>
            </a:r>
            <a:r>
              <a:rPr lang="en-US" dirty="0" err="1">
                <a:latin typeface="+mn-lt"/>
              </a:rPr>
              <a:t>Thermochromic</a:t>
            </a:r>
            <a:r>
              <a:rPr lang="en-US" dirty="0">
                <a:latin typeface="+mn-lt"/>
              </a:rPr>
              <a:t> dyes</a:t>
            </a:r>
          </a:p>
        </p:txBody>
      </p:sp>
      <p:sp>
        <p:nvSpPr>
          <p:cNvPr id="4" name="TextBox 3">
            <a:extLst>
              <a:ext uri="{FF2B5EF4-FFF2-40B4-BE49-F238E27FC236}">
                <a16:creationId xmlns:a16="http://schemas.microsoft.com/office/drawing/2014/main" id="{44D2C3AA-AF45-4433-9808-536D4EA714CD}"/>
              </a:ext>
            </a:extLst>
          </p:cNvPr>
          <p:cNvSpPr txBox="1"/>
          <p:nvPr/>
        </p:nvSpPr>
        <p:spPr>
          <a:xfrm>
            <a:off x="710350" y="6525717"/>
            <a:ext cx="5549276" cy="276999"/>
          </a:xfrm>
          <a:prstGeom prst="rect">
            <a:avLst/>
          </a:prstGeom>
          <a:noFill/>
        </p:spPr>
        <p:txBody>
          <a:bodyPr wrap="none" rtlCol="0">
            <a:spAutoFit/>
          </a:bodyPr>
          <a:lstStyle/>
          <a:p>
            <a:r>
              <a:rPr lang="en-US" sz="1200" dirty="0">
                <a:solidFill>
                  <a:schemeClr val="bg1">
                    <a:lumMod val="65000"/>
                  </a:schemeClr>
                </a:solidFill>
              </a:rPr>
              <a:t>Image: Wikimedia Commons, </a:t>
            </a:r>
            <a:r>
              <a:rPr lang="en-US" sz="1200" dirty="0" err="1">
                <a:solidFill>
                  <a:schemeClr val="bg1">
                    <a:lumMod val="65000"/>
                  </a:schemeClr>
                </a:solidFill>
              </a:rPr>
              <a:t>Thermochromism</a:t>
            </a:r>
            <a:r>
              <a:rPr lang="en-US" sz="1200" dirty="0">
                <a:solidFill>
                  <a:schemeClr val="bg1">
                    <a:lumMod val="65000"/>
                  </a:schemeClr>
                </a:solidFill>
              </a:rPr>
              <a:t> in clothing, Author:</a:t>
            </a:r>
            <a:r>
              <a:rPr lang="it-IT" sz="1200" dirty="0">
                <a:solidFill>
                  <a:schemeClr val="bg1">
                    <a:lumMod val="65000"/>
                  </a:schemeClr>
                </a:solidFill>
              </a:rPr>
              <a:t> Piercetheorganist</a:t>
            </a:r>
            <a:endParaRPr lang="en-US" sz="1200" dirty="0">
              <a:solidFill>
                <a:schemeClr val="bg1">
                  <a:lumMod val="65000"/>
                </a:schemeClr>
              </a:solidFill>
            </a:endParaRPr>
          </a:p>
        </p:txBody>
      </p:sp>
      <p:pic>
        <p:nvPicPr>
          <p:cNvPr id="3" name="Picture 2">
            <a:extLst>
              <a:ext uri="{FF2B5EF4-FFF2-40B4-BE49-F238E27FC236}">
                <a16:creationId xmlns:a16="http://schemas.microsoft.com/office/drawing/2014/main" id="{3AB59612-1A28-472C-9DD6-BB0F87B82B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7640" y="2160161"/>
            <a:ext cx="4849541" cy="3637156"/>
          </a:xfrm>
          <a:prstGeom prst="rect">
            <a:avLst/>
          </a:prstGeom>
        </p:spPr>
      </p:pic>
      <p:cxnSp>
        <p:nvCxnSpPr>
          <p:cNvPr id="7" name="Straight Connector 6">
            <a:extLst>
              <a:ext uri="{FF2B5EF4-FFF2-40B4-BE49-F238E27FC236}">
                <a16:creationId xmlns:a16="http://schemas.microsoft.com/office/drawing/2014/main" id="{EC8DF604-F0F1-4B79-A9DA-2722A211368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343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32123" y="5057295"/>
            <a:ext cx="3967398" cy="162050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32123" y="3011132"/>
            <a:ext cx="3980648" cy="191906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45373" y="1323982"/>
            <a:ext cx="3967397" cy="1560053"/>
          </a:xfrm>
          <a:prstGeom prst="rect">
            <a:avLst/>
          </a:prstGeom>
        </p:spPr>
      </p:pic>
      <p:pic>
        <p:nvPicPr>
          <p:cNvPr id="7" name="Picture 6"/>
          <p:cNvPicPr>
            <a:picLocks noChangeAspect="1"/>
          </p:cNvPicPr>
          <p:nvPr/>
        </p:nvPicPr>
        <p:blipFill>
          <a:blip r:embed="rId5"/>
          <a:stretch>
            <a:fillRect/>
          </a:stretch>
        </p:blipFill>
        <p:spPr>
          <a:xfrm>
            <a:off x="1206500" y="1323982"/>
            <a:ext cx="4889500" cy="4178300"/>
          </a:xfrm>
          <a:prstGeom prst="rect">
            <a:avLst/>
          </a:prstGeom>
        </p:spPr>
      </p:pic>
      <p:sp>
        <p:nvSpPr>
          <p:cNvPr id="2" name="TextBox 1"/>
          <p:cNvSpPr txBox="1"/>
          <p:nvPr/>
        </p:nvSpPr>
        <p:spPr>
          <a:xfrm>
            <a:off x="234460" y="142888"/>
            <a:ext cx="11723081" cy="707886"/>
          </a:xfrm>
          <a:prstGeom prst="rect">
            <a:avLst/>
          </a:prstGeom>
          <a:noFill/>
        </p:spPr>
        <p:txBody>
          <a:bodyPr wrap="none" rtlCol="0">
            <a:spAutoFit/>
          </a:bodyPr>
          <a:lstStyle/>
          <a:p>
            <a:pPr algn="ctr"/>
            <a:r>
              <a:rPr lang="en-US" sz="4000" b="1" dirty="0"/>
              <a:t>Current Innovations in Color: Color Without Chemicals</a:t>
            </a:r>
          </a:p>
        </p:txBody>
      </p:sp>
      <p:sp>
        <p:nvSpPr>
          <p:cNvPr id="3" name="TextBox 2"/>
          <p:cNvSpPr txBox="1"/>
          <p:nvPr/>
        </p:nvSpPr>
        <p:spPr>
          <a:xfrm>
            <a:off x="674007" y="5798987"/>
            <a:ext cx="5954486" cy="646331"/>
          </a:xfrm>
          <a:prstGeom prst="rect">
            <a:avLst/>
          </a:prstGeom>
          <a:noFill/>
        </p:spPr>
        <p:txBody>
          <a:bodyPr wrap="square" rtlCol="0">
            <a:spAutoFit/>
          </a:bodyPr>
          <a:lstStyle/>
          <a:p>
            <a:pPr algn="ctr"/>
            <a:r>
              <a:rPr lang="en-US" dirty="0"/>
              <a:t>Innovation inspired by a butterfly which, as blue as it seems, doesn’t have an ounce of dye.</a:t>
            </a:r>
          </a:p>
        </p:txBody>
      </p:sp>
      <p:cxnSp>
        <p:nvCxnSpPr>
          <p:cNvPr id="8" name="Straight Connector 7">
            <a:extLst>
              <a:ext uri="{FF2B5EF4-FFF2-40B4-BE49-F238E27FC236}">
                <a16:creationId xmlns:a16="http://schemas.microsoft.com/office/drawing/2014/main" id="{C9FACE77-E9F8-4B19-88D9-8722EFE0282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AC8BEE7-2E46-CE42-8E8A-07613F070F27}"/>
              </a:ext>
            </a:extLst>
          </p:cNvPr>
          <p:cNvSpPr txBox="1"/>
          <p:nvPr/>
        </p:nvSpPr>
        <p:spPr>
          <a:xfrm>
            <a:off x="710350" y="6525717"/>
            <a:ext cx="4704558" cy="276999"/>
          </a:xfrm>
          <a:prstGeom prst="rect">
            <a:avLst/>
          </a:prstGeom>
          <a:noFill/>
        </p:spPr>
        <p:txBody>
          <a:bodyPr wrap="none" rtlCol="0">
            <a:spAutoFit/>
          </a:bodyPr>
          <a:lstStyle/>
          <a:p>
            <a:r>
              <a:rPr lang="en-US" sz="1200" dirty="0">
                <a:solidFill>
                  <a:schemeClr val="bg1">
                    <a:lumMod val="65000"/>
                  </a:schemeClr>
                </a:solidFill>
              </a:rPr>
              <a:t>Image: Harvard Radcliff Institute,  NISE Network, and  The  </a:t>
            </a:r>
            <a:r>
              <a:rPr lang="en-US" sz="1200" dirty="0" err="1">
                <a:solidFill>
                  <a:schemeClr val="bg1">
                    <a:lumMod val="65000"/>
                  </a:schemeClr>
                </a:solidFill>
              </a:rPr>
              <a:t>Mirasol</a:t>
            </a:r>
            <a:r>
              <a:rPr lang="en-US" sz="1200" dirty="0">
                <a:solidFill>
                  <a:schemeClr val="bg1">
                    <a:lumMod val="65000"/>
                  </a:schemeClr>
                </a:solidFill>
              </a:rPr>
              <a:t> Effect</a:t>
            </a:r>
          </a:p>
        </p:txBody>
      </p:sp>
    </p:spTree>
    <p:extLst>
      <p:ext uri="{BB962C8B-B14F-4D97-AF65-F5344CB8AC3E}">
        <p14:creationId xmlns:p14="http://schemas.microsoft.com/office/powerpoint/2010/main" val="234341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6" descr="Picture 2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343"/>
          <a:stretch/>
        </p:blipFill>
        <p:spPr bwMode="auto">
          <a:xfrm>
            <a:off x="1082301" y="1453055"/>
            <a:ext cx="5227529" cy="287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2" name="Picture 7" descr="Picture 2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738336" y="3790897"/>
            <a:ext cx="5270221" cy="2864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3" name="TextBox 1"/>
          <p:cNvSpPr txBox="1">
            <a:spLocks noChangeArrowheads="1"/>
          </p:cNvSpPr>
          <p:nvPr/>
        </p:nvSpPr>
        <p:spPr bwMode="auto">
          <a:xfrm>
            <a:off x="1082301" y="3884853"/>
            <a:ext cx="232290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solidFill>
                  <a:srgbClr val="FFFFFF"/>
                </a:solidFill>
                <a:latin typeface="+mn-lt"/>
              </a:rPr>
              <a:t>Teijin Limited of Japan</a:t>
            </a:r>
          </a:p>
        </p:txBody>
      </p:sp>
      <p:sp>
        <p:nvSpPr>
          <p:cNvPr id="40966" name="TextBox 2"/>
          <p:cNvSpPr txBox="1">
            <a:spLocks noChangeArrowheads="1"/>
          </p:cNvSpPr>
          <p:nvPr/>
        </p:nvSpPr>
        <p:spPr bwMode="auto">
          <a:xfrm>
            <a:off x="6420685" y="1470574"/>
            <a:ext cx="5462211" cy="2231380"/>
          </a:xfrm>
          <a:prstGeom prst="rect">
            <a:avLst/>
          </a:prstGeom>
          <a:noFill/>
          <a:ln>
            <a:noFill/>
          </a:ln>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2400" b="1" dirty="0" err="1">
                <a:latin typeface="+mn-lt"/>
                <a:cs typeface="Baskerville Old Face" charset="0"/>
              </a:rPr>
              <a:t>Morphotex</a:t>
            </a:r>
            <a:r>
              <a:rPr lang="en-US" sz="2400" b="1" dirty="0">
                <a:latin typeface="+mn-lt"/>
                <a:cs typeface="Baskerville Old Face" charset="0"/>
              </a:rPr>
              <a:t> Fibers</a:t>
            </a:r>
          </a:p>
          <a:p>
            <a:pPr marL="274320" indent="-274320" eaLnBrk="1" hangingPunct="1">
              <a:spcBef>
                <a:spcPts val="600"/>
              </a:spcBef>
              <a:buFontTx/>
              <a:buChar char="•"/>
            </a:pPr>
            <a:r>
              <a:rPr lang="en-US" sz="2000" dirty="0">
                <a:latin typeface="+mn-lt"/>
                <a:cs typeface="Baskerville Old Face" charset="0"/>
              </a:rPr>
              <a:t>No dyes or pigments</a:t>
            </a:r>
          </a:p>
          <a:p>
            <a:pPr marL="274320" indent="-274320" eaLnBrk="1" hangingPunct="1">
              <a:spcBef>
                <a:spcPts val="600"/>
              </a:spcBef>
              <a:buFontTx/>
              <a:buChar char="•"/>
            </a:pPr>
            <a:r>
              <a:rPr lang="en-US" sz="2000" dirty="0">
                <a:latin typeface="+mn-lt"/>
                <a:cs typeface="Baskerville Old Face" charset="0"/>
              </a:rPr>
              <a:t>Color based on varying thickness and structure of fibers</a:t>
            </a:r>
          </a:p>
          <a:p>
            <a:pPr marL="274320" indent="-274320" eaLnBrk="1" hangingPunct="1">
              <a:spcBef>
                <a:spcPts val="600"/>
              </a:spcBef>
              <a:buFontTx/>
              <a:buChar char="•"/>
            </a:pPr>
            <a:r>
              <a:rPr lang="en-US" sz="2000" dirty="0">
                <a:latin typeface="+mn-lt"/>
                <a:cs typeface="Baskerville Old Face" charset="0"/>
              </a:rPr>
              <a:t>Reduced energy consumption and chemical release by eliminating dye processes</a:t>
            </a:r>
          </a:p>
        </p:txBody>
      </p:sp>
      <p:cxnSp>
        <p:nvCxnSpPr>
          <p:cNvPr id="8" name="Straight Connector 7">
            <a:extLst>
              <a:ext uri="{FF2B5EF4-FFF2-40B4-BE49-F238E27FC236}">
                <a16:creationId xmlns:a16="http://schemas.microsoft.com/office/drawing/2014/main" id="{C8D66C40-0A90-478F-A84E-8804F84A392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EACBD7E-088C-47E0-88F6-EEDC54F58523}"/>
              </a:ext>
            </a:extLst>
          </p:cNvPr>
          <p:cNvSpPr txBox="1"/>
          <p:nvPr/>
        </p:nvSpPr>
        <p:spPr>
          <a:xfrm>
            <a:off x="234460" y="142888"/>
            <a:ext cx="11723081" cy="707886"/>
          </a:xfrm>
          <a:prstGeom prst="rect">
            <a:avLst/>
          </a:prstGeom>
          <a:noFill/>
        </p:spPr>
        <p:txBody>
          <a:bodyPr wrap="none" rtlCol="0">
            <a:spAutoFit/>
          </a:bodyPr>
          <a:lstStyle/>
          <a:p>
            <a:pPr algn="ctr"/>
            <a:r>
              <a:rPr lang="en-US" sz="4000" b="1" dirty="0"/>
              <a:t>Current Innovations in Color: Color Without Chemicals</a:t>
            </a:r>
          </a:p>
        </p:txBody>
      </p:sp>
      <p:sp>
        <p:nvSpPr>
          <p:cNvPr id="10" name="TextBox 9">
            <a:extLst>
              <a:ext uri="{FF2B5EF4-FFF2-40B4-BE49-F238E27FC236}">
                <a16:creationId xmlns:a16="http://schemas.microsoft.com/office/drawing/2014/main" id="{326C1C22-D9F7-2643-B655-CD5C7F64A8AE}"/>
              </a:ext>
            </a:extLst>
          </p:cNvPr>
          <p:cNvSpPr txBox="1"/>
          <p:nvPr/>
        </p:nvSpPr>
        <p:spPr>
          <a:xfrm>
            <a:off x="710350" y="6525717"/>
            <a:ext cx="2000548" cy="276999"/>
          </a:xfrm>
          <a:prstGeom prst="rect">
            <a:avLst/>
          </a:prstGeom>
          <a:noFill/>
        </p:spPr>
        <p:txBody>
          <a:bodyPr wrap="none" rtlCol="0">
            <a:spAutoFit/>
          </a:bodyPr>
          <a:lstStyle/>
          <a:p>
            <a:r>
              <a:rPr lang="en-US" sz="1200" dirty="0">
                <a:solidFill>
                  <a:schemeClr val="bg1">
                    <a:lumMod val="65000"/>
                  </a:schemeClr>
                </a:solidFill>
              </a:rPr>
              <a:t>Image: Professor Greg Parker</a:t>
            </a:r>
          </a:p>
        </p:txBody>
      </p:sp>
    </p:spTree>
    <p:extLst>
      <p:ext uri="{BB962C8B-B14F-4D97-AF65-F5344CB8AC3E}">
        <p14:creationId xmlns:p14="http://schemas.microsoft.com/office/powerpoint/2010/main" val="1230640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p:cNvSpPr>
            <a:spLocks noGrp="1" noChangeArrowheads="1"/>
          </p:cNvSpPr>
          <p:nvPr>
            <p:ph type="title"/>
          </p:nvPr>
        </p:nvSpPr>
        <p:spPr>
          <a:xfrm>
            <a:off x="679101" y="138665"/>
            <a:ext cx="10833799" cy="707886"/>
          </a:xfrm>
        </p:spPr>
        <p:txBody>
          <a:bodyPr wrap="square">
            <a:spAutoFit/>
          </a:bodyPr>
          <a:lstStyle/>
          <a:p>
            <a:pPr algn="ctr">
              <a:lnSpc>
                <a:spcPct val="100000"/>
              </a:lnSpc>
              <a:defRPr/>
            </a:pPr>
            <a:r>
              <a:rPr lang="en-US" sz="4000" b="1" dirty="0">
                <a:latin typeface="+mn-lt"/>
                <a:cs typeface="ＭＳ Ｐゴシック" pitchFamily="-106" charset="-128"/>
              </a:rPr>
              <a:t>Green Chemistry Across Industrial Sectors</a:t>
            </a:r>
          </a:p>
        </p:txBody>
      </p:sp>
      <p:sp>
        <p:nvSpPr>
          <p:cNvPr id="2" name="Retângulo 1">
            <a:extLst>
              <a:ext uri="{FF2B5EF4-FFF2-40B4-BE49-F238E27FC236}">
                <a16:creationId xmlns:a16="http://schemas.microsoft.com/office/drawing/2014/main" id="{ED530778-AF3F-4951-B493-BAF0F57563AF}"/>
              </a:ext>
            </a:extLst>
          </p:cNvPr>
          <p:cNvSpPr/>
          <p:nvPr/>
        </p:nvSpPr>
        <p:spPr>
          <a:xfrm>
            <a:off x="2288042" y="1492341"/>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Defense and aerospace</a:t>
            </a:r>
          </a:p>
          <a:p>
            <a:pPr marL="261938" indent="-187325">
              <a:buFont typeface="Arial" panose="020B0604020202020204" pitchFamily="34" charset="0"/>
              <a:buChar char="•"/>
            </a:pPr>
            <a:r>
              <a:rPr lang="en-US" dirty="0">
                <a:solidFill>
                  <a:schemeClr val="tx1">
                    <a:lumMod val="85000"/>
                    <a:lumOff val="15000"/>
                  </a:schemeClr>
                </a:solidFill>
              </a:rPr>
              <a:t>Adhesives</a:t>
            </a:r>
          </a:p>
          <a:p>
            <a:pPr marL="261938" indent="-187325">
              <a:buFont typeface="Arial" panose="020B0604020202020204" pitchFamily="34" charset="0"/>
              <a:buChar char="•"/>
            </a:pPr>
            <a:r>
              <a:rPr lang="en-US" dirty="0">
                <a:solidFill>
                  <a:schemeClr val="tx1">
                    <a:lumMod val="85000"/>
                    <a:lumOff val="15000"/>
                  </a:schemeClr>
                </a:solidFill>
              </a:rPr>
              <a:t>Coatings</a:t>
            </a:r>
          </a:p>
          <a:p>
            <a:pPr marL="261938" indent="-187325">
              <a:buFont typeface="Arial" panose="020B0604020202020204" pitchFamily="34" charset="0"/>
              <a:buChar char="•"/>
            </a:pPr>
            <a:r>
              <a:rPr lang="en-US" dirty="0">
                <a:solidFill>
                  <a:schemeClr val="tx1">
                    <a:lumMod val="85000"/>
                    <a:lumOff val="15000"/>
                  </a:schemeClr>
                </a:solidFill>
              </a:rPr>
              <a:t>Corrosion, inhibitors</a:t>
            </a:r>
          </a:p>
        </p:txBody>
      </p:sp>
      <p:sp>
        <p:nvSpPr>
          <p:cNvPr id="5" name="Retângulo 4">
            <a:extLst>
              <a:ext uri="{FF2B5EF4-FFF2-40B4-BE49-F238E27FC236}">
                <a16:creationId xmlns:a16="http://schemas.microsoft.com/office/drawing/2014/main" id="{23C79CF6-2CB2-4727-A592-30717E79AC99}"/>
              </a:ext>
            </a:extLst>
          </p:cNvPr>
          <p:cNvSpPr/>
          <p:nvPr/>
        </p:nvSpPr>
        <p:spPr>
          <a:xfrm>
            <a:off x="4877027" y="1491237"/>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Automotive</a:t>
            </a:r>
          </a:p>
          <a:p>
            <a:pPr marL="261938" indent="-187325">
              <a:buFont typeface="Arial" panose="020B0604020202020204" pitchFamily="34" charset="0"/>
              <a:buChar char="•"/>
            </a:pPr>
            <a:r>
              <a:rPr lang="en-US" dirty="0">
                <a:solidFill>
                  <a:schemeClr val="tx1">
                    <a:lumMod val="85000"/>
                    <a:lumOff val="15000"/>
                  </a:schemeClr>
                </a:solidFill>
              </a:rPr>
              <a:t>Solvents</a:t>
            </a:r>
          </a:p>
          <a:p>
            <a:pPr marL="261938" indent="-187325">
              <a:buFont typeface="Arial" panose="020B0604020202020204" pitchFamily="34" charset="0"/>
              <a:buChar char="•"/>
            </a:pPr>
            <a:r>
              <a:rPr lang="en-US" dirty="0">
                <a:solidFill>
                  <a:schemeClr val="tx1">
                    <a:lumMod val="85000"/>
                    <a:lumOff val="15000"/>
                  </a:schemeClr>
                </a:solidFill>
              </a:rPr>
              <a:t>Polymers</a:t>
            </a:r>
          </a:p>
          <a:p>
            <a:pPr marL="261938" indent="-187325">
              <a:buFont typeface="Arial" panose="020B0604020202020204" pitchFamily="34" charset="0"/>
              <a:buChar char="•"/>
            </a:pPr>
            <a:r>
              <a:rPr lang="en-US" dirty="0">
                <a:solidFill>
                  <a:schemeClr val="tx1">
                    <a:lumMod val="85000"/>
                    <a:lumOff val="15000"/>
                  </a:schemeClr>
                </a:solidFill>
              </a:rPr>
              <a:t>Fuels</a:t>
            </a:r>
          </a:p>
        </p:txBody>
      </p:sp>
      <p:sp>
        <p:nvSpPr>
          <p:cNvPr id="7" name="Retângulo 6">
            <a:extLst>
              <a:ext uri="{FF2B5EF4-FFF2-40B4-BE49-F238E27FC236}">
                <a16:creationId xmlns:a16="http://schemas.microsoft.com/office/drawing/2014/main" id="{5427E3BC-86FB-48D6-B179-9E7E3C664928}"/>
              </a:ext>
            </a:extLst>
          </p:cNvPr>
          <p:cNvSpPr/>
          <p:nvPr/>
        </p:nvSpPr>
        <p:spPr>
          <a:xfrm>
            <a:off x="7483248" y="1491237"/>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Household cleaners</a:t>
            </a:r>
          </a:p>
          <a:p>
            <a:pPr marL="261938" indent="-187325">
              <a:buFont typeface="Arial" panose="020B0604020202020204" pitchFamily="34" charset="0"/>
              <a:buChar char="•"/>
            </a:pPr>
            <a:r>
              <a:rPr lang="en-US" dirty="0">
                <a:solidFill>
                  <a:schemeClr val="tx1">
                    <a:lumMod val="85000"/>
                    <a:lumOff val="15000"/>
                  </a:schemeClr>
                </a:solidFill>
              </a:rPr>
              <a:t>Surfactants</a:t>
            </a:r>
          </a:p>
          <a:p>
            <a:pPr marL="261938" indent="-187325">
              <a:buFont typeface="Arial" panose="020B0604020202020204" pitchFamily="34" charset="0"/>
              <a:buChar char="•"/>
            </a:pPr>
            <a:r>
              <a:rPr lang="en-US" dirty="0">
                <a:solidFill>
                  <a:schemeClr val="tx1">
                    <a:lumMod val="85000"/>
                    <a:lumOff val="15000"/>
                  </a:schemeClr>
                </a:solidFill>
              </a:rPr>
              <a:t>Fragrances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8" name="Retângulo 7">
            <a:extLst>
              <a:ext uri="{FF2B5EF4-FFF2-40B4-BE49-F238E27FC236}">
                <a16:creationId xmlns:a16="http://schemas.microsoft.com/office/drawing/2014/main" id="{2E4E5F39-8AB3-40A7-A5F5-157309708E99}"/>
              </a:ext>
            </a:extLst>
          </p:cNvPr>
          <p:cNvSpPr/>
          <p:nvPr/>
        </p:nvSpPr>
        <p:spPr>
          <a:xfrm>
            <a:off x="7483248" y="3142353"/>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Cosmetics</a:t>
            </a:r>
          </a:p>
          <a:p>
            <a:pPr marL="261938" indent="-187325">
              <a:buFont typeface="Arial" panose="020B0604020202020204" pitchFamily="34" charset="0"/>
              <a:buChar char="•"/>
            </a:pPr>
            <a:r>
              <a:rPr lang="en-US" dirty="0">
                <a:solidFill>
                  <a:schemeClr val="tx1">
                    <a:lumMod val="85000"/>
                    <a:lumOff val="15000"/>
                  </a:schemeClr>
                </a:solidFill>
              </a:rPr>
              <a:t>Builders</a:t>
            </a:r>
          </a:p>
          <a:p>
            <a:pPr marL="261938" indent="-187325">
              <a:buFont typeface="Arial" panose="020B0604020202020204" pitchFamily="34" charset="0"/>
              <a:buChar char="•"/>
            </a:pPr>
            <a:r>
              <a:rPr lang="en-US" dirty="0">
                <a:solidFill>
                  <a:schemeClr val="tx1">
                    <a:lumMod val="85000"/>
                    <a:lumOff val="15000"/>
                  </a:schemeClr>
                </a:solidFill>
              </a:rPr>
              <a:t>Chelating agents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9" name="Retângulo 8">
            <a:extLst>
              <a:ext uri="{FF2B5EF4-FFF2-40B4-BE49-F238E27FC236}">
                <a16:creationId xmlns:a16="http://schemas.microsoft.com/office/drawing/2014/main" id="{DC994897-FF3A-4F25-A0FD-1DDBC5E06EB4}"/>
              </a:ext>
            </a:extLst>
          </p:cNvPr>
          <p:cNvSpPr/>
          <p:nvPr/>
        </p:nvSpPr>
        <p:spPr>
          <a:xfrm>
            <a:off x="4877027" y="3142362"/>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Agriculture</a:t>
            </a:r>
          </a:p>
          <a:p>
            <a:pPr marL="261938" indent="-187325">
              <a:buFont typeface="Arial" panose="020B0604020202020204" pitchFamily="34" charset="0"/>
              <a:buChar char="•"/>
            </a:pPr>
            <a:r>
              <a:rPr lang="en-US" dirty="0">
                <a:solidFill>
                  <a:schemeClr val="tx1">
                    <a:lumMod val="85000"/>
                    <a:lumOff val="15000"/>
                  </a:schemeClr>
                </a:solidFill>
              </a:rPr>
              <a:t>Pesticides</a:t>
            </a:r>
          </a:p>
          <a:p>
            <a:pPr marL="261938" indent="-187325">
              <a:buFont typeface="Arial" panose="020B0604020202020204" pitchFamily="34" charset="0"/>
              <a:buChar char="•"/>
            </a:pPr>
            <a:r>
              <a:rPr lang="en-US" dirty="0">
                <a:solidFill>
                  <a:schemeClr val="tx1">
                    <a:lumMod val="85000"/>
                    <a:lumOff val="15000"/>
                  </a:schemeClr>
                </a:solidFill>
              </a:rPr>
              <a:t>Fungicides</a:t>
            </a:r>
          </a:p>
          <a:p>
            <a:pPr marL="261938" indent="-187325">
              <a:buFont typeface="Arial" panose="020B0604020202020204" pitchFamily="34" charset="0"/>
              <a:buChar char="•"/>
            </a:pPr>
            <a:r>
              <a:rPr lang="en-US" dirty="0">
                <a:solidFill>
                  <a:schemeClr val="tx1">
                    <a:lumMod val="85000"/>
                    <a:lumOff val="15000"/>
                  </a:schemeClr>
                </a:solidFill>
              </a:rPr>
              <a:t>Fertilizers</a:t>
            </a:r>
          </a:p>
        </p:txBody>
      </p:sp>
      <p:sp>
        <p:nvSpPr>
          <p:cNvPr id="10" name="Retângulo 9">
            <a:extLst>
              <a:ext uri="{FF2B5EF4-FFF2-40B4-BE49-F238E27FC236}">
                <a16:creationId xmlns:a16="http://schemas.microsoft.com/office/drawing/2014/main" id="{A3296F6C-2156-4EC4-AB57-B8F217A0960E}"/>
              </a:ext>
            </a:extLst>
          </p:cNvPr>
          <p:cNvSpPr/>
          <p:nvPr/>
        </p:nvSpPr>
        <p:spPr>
          <a:xfrm>
            <a:off x="2288042" y="3146844"/>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Electronics</a:t>
            </a:r>
          </a:p>
          <a:p>
            <a:pPr marL="261938" indent="-187325">
              <a:buFont typeface="Arial" panose="020B0604020202020204" pitchFamily="34" charset="0"/>
              <a:buChar char="•"/>
            </a:pPr>
            <a:r>
              <a:rPr lang="en-US" dirty="0">
                <a:solidFill>
                  <a:schemeClr val="tx1">
                    <a:lumMod val="85000"/>
                    <a:lumOff val="15000"/>
                  </a:schemeClr>
                </a:solidFill>
              </a:rPr>
              <a:t>Solder</a:t>
            </a:r>
          </a:p>
          <a:p>
            <a:pPr marL="261938" indent="-187325">
              <a:buFont typeface="Arial" panose="020B0604020202020204" pitchFamily="34" charset="0"/>
              <a:buChar char="•"/>
            </a:pPr>
            <a:r>
              <a:rPr lang="en-US" dirty="0">
                <a:solidFill>
                  <a:schemeClr val="tx1">
                    <a:lumMod val="85000"/>
                    <a:lumOff val="15000"/>
                  </a:schemeClr>
                </a:solidFill>
              </a:rPr>
              <a:t>Housings</a:t>
            </a:r>
          </a:p>
          <a:p>
            <a:pPr marL="261938" indent="-187325">
              <a:buFont typeface="Arial" panose="020B0604020202020204" pitchFamily="34" charset="0"/>
              <a:buChar char="•"/>
            </a:pPr>
            <a:r>
              <a:rPr lang="en-US" dirty="0">
                <a:solidFill>
                  <a:schemeClr val="tx1">
                    <a:lumMod val="85000"/>
                    <a:lumOff val="15000"/>
                  </a:schemeClr>
                </a:solidFill>
              </a:rPr>
              <a:t>Displays</a:t>
            </a:r>
          </a:p>
        </p:txBody>
      </p:sp>
      <p:sp>
        <p:nvSpPr>
          <p:cNvPr id="11" name="Retângulo 10">
            <a:extLst>
              <a:ext uri="{FF2B5EF4-FFF2-40B4-BE49-F238E27FC236}">
                <a16:creationId xmlns:a16="http://schemas.microsoft.com/office/drawing/2014/main" id="{F493C8B7-FAC4-45BB-BCC9-22945C60F49F}"/>
              </a:ext>
            </a:extLst>
          </p:cNvPr>
          <p:cNvSpPr/>
          <p:nvPr/>
        </p:nvSpPr>
        <p:spPr>
          <a:xfrm>
            <a:off x="4877027" y="4818762"/>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Pharmaceuticals</a:t>
            </a:r>
          </a:p>
        </p:txBody>
      </p:sp>
      <p:cxnSp>
        <p:nvCxnSpPr>
          <p:cNvPr id="12" name="Straight Connector 11">
            <a:extLst>
              <a:ext uri="{FF2B5EF4-FFF2-40B4-BE49-F238E27FC236}">
                <a16:creationId xmlns:a16="http://schemas.microsoft.com/office/drawing/2014/main" id="{EC4742B7-67C9-42BE-A077-AB333B5726C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47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838200" y="219346"/>
            <a:ext cx="10515600" cy="646331"/>
          </a:xfrm>
        </p:spPr>
        <p:txBody>
          <a:bodyPr wrap="square">
            <a:spAutoFit/>
          </a:bodyPr>
          <a:lstStyle/>
          <a:p>
            <a:pPr algn="ctr" eaLnBrk="1" hangingPunct="1"/>
            <a:r>
              <a:rPr lang="en-US" sz="4000" b="1" dirty="0">
                <a:latin typeface="+mn-lt"/>
              </a:rPr>
              <a:t>Green Chemistry Innovation in Other Fields</a:t>
            </a:r>
          </a:p>
        </p:txBody>
      </p:sp>
      <p:pic>
        <p:nvPicPr>
          <p:cNvPr id="83972" name="Picture 4" descr="product_messenger"/>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4843751" y="1501470"/>
            <a:ext cx="1308100" cy="1341437"/>
          </a:xfrm>
        </p:spPr>
      </p:pic>
      <p:sp>
        <p:nvSpPr>
          <p:cNvPr id="83973" name="Text Box 5"/>
          <p:cNvSpPr txBox="1">
            <a:spLocks noChangeArrowheads="1"/>
          </p:cNvSpPr>
          <p:nvPr/>
        </p:nvSpPr>
        <p:spPr bwMode="auto">
          <a:xfrm>
            <a:off x="8887403" y="3540628"/>
            <a:ext cx="1339516"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Electronics</a:t>
            </a:r>
          </a:p>
        </p:txBody>
      </p:sp>
      <p:sp>
        <p:nvSpPr>
          <p:cNvPr id="83974" name="Text Box 6"/>
          <p:cNvSpPr txBox="1">
            <a:spLocks noChangeArrowheads="1"/>
          </p:cNvSpPr>
          <p:nvPr/>
        </p:nvSpPr>
        <p:spPr bwMode="auto">
          <a:xfrm>
            <a:off x="2060072" y="3413917"/>
            <a:ext cx="1066800"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Clothing</a:t>
            </a:r>
          </a:p>
        </p:txBody>
      </p:sp>
      <p:sp>
        <p:nvSpPr>
          <p:cNvPr id="83975" name="Text Box 7"/>
          <p:cNvSpPr txBox="1">
            <a:spLocks noChangeArrowheads="1"/>
          </p:cNvSpPr>
          <p:nvPr/>
        </p:nvSpPr>
        <p:spPr bwMode="auto">
          <a:xfrm>
            <a:off x="5112038" y="2957207"/>
            <a:ext cx="2133600"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Home and Garden</a:t>
            </a:r>
          </a:p>
        </p:txBody>
      </p:sp>
      <p:sp>
        <p:nvSpPr>
          <p:cNvPr id="83976" name="Text Box 8"/>
          <p:cNvSpPr txBox="1">
            <a:spLocks noChangeArrowheads="1"/>
          </p:cNvSpPr>
          <p:nvPr/>
        </p:nvSpPr>
        <p:spPr bwMode="auto">
          <a:xfrm>
            <a:off x="8076048" y="5735286"/>
            <a:ext cx="1179095"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Medicine</a:t>
            </a:r>
          </a:p>
        </p:txBody>
      </p:sp>
      <p:sp>
        <p:nvSpPr>
          <p:cNvPr id="83977" name="Text Box 9"/>
          <p:cNvSpPr txBox="1">
            <a:spLocks noChangeArrowheads="1"/>
          </p:cNvSpPr>
          <p:nvPr/>
        </p:nvSpPr>
        <p:spPr bwMode="auto">
          <a:xfrm>
            <a:off x="2459604" y="5703597"/>
            <a:ext cx="1752600"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Entertainment</a:t>
            </a:r>
          </a:p>
        </p:txBody>
      </p:sp>
      <p:pic>
        <p:nvPicPr>
          <p:cNvPr id="83978" name="Picture 10" descr="product_serenade"/>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6351876" y="1585606"/>
            <a:ext cx="969962" cy="1119188"/>
          </a:xfrm>
        </p:spPr>
      </p:pic>
      <p:pic>
        <p:nvPicPr>
          <p:cNvPr id="83979" name="Picture 11" descr="pharmaceutical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41696" y="4598696"/>
            <a:ext cx="1447800" cy="10842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83980" name="Picture 12" descr="sany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21504" y="4546309"/>
            <a:ext cx="1828800" cy="11366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83981" name="Picture 13" descr="scorr_clean machine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011730" y="1940428"/>
            <a:ext cx="1120775" cy="1600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83982" name="Picture 14" descr="yoga"/>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60072" y="1843259"/>
            <a:ext cx="1093787" cy="15500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83983" name="Text Box 15"/>
          <p:cNvSpPr txBox="1">
            <a:spLocks noChangeArrowheads="1"/>
          </p:cNvSpPr>
          <p:nvPr/>
        </p:nvSpPr>
        <p:spPr bwMode="auto">
          <a:xfrm>
            <a:off x="5054976" y="3888627"/>
            <a:ext cx="2082048" cy="224676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Building materials</a:t>
            </a:r>
          </a:p>
          <a:p>
            <a:pPr algn="ctr">
              <a:spcBef>
                <a:spcPct val="50000"/>
              </a:spcBef>
            </a:pPr>
            <a:r>
              <a:rPr lang="en-US" sz="2000" dirty="0">
                <a:latin typeface="+mn-lt"/>
              </a:rPr>
              <a:t>Cleaning products</a:t>
            </a:r>
          </a:p>
          <a:p>
            <a:pPr algn="ctr">
              <a:spcBef>
                <a:spcPct val="50000"/>
              </a:spcBef>
            </a:pPr>
            <a:r>
              <a:rPr lang="en-US" sz="2000" dirty="0">
                <a:latin typeface="+mn-lt"/>
              </a:rPr>
              <a:t>Food products</a:t>
            </a:r>
          </a:p>
          <a:p>
            <a:pPr algn="ctr">
              <a:spcBef>
                <a:spcPct val="50000"/>
              </a:spcBef>
            </a:pPr>
            <a:r>
              <a:rPr lang="en-US" sz="2000" dirty="0">
                <a:latin typeface="+mn-lt"/>
              </a:rPr>
              <a:t>Jewelry</a:t>
            </a:r>
          </a:p>
          <a:p>
            <a:pPr algn="ctr">
              <a:spcBef>
                <a:spcPct val="50000"/>
              </a:spcBef>
            </a:pPr>
            <a:r>
              <a:rPr lang="en-US" sz="2000" dirty="0">
                <a:latin typeface="+mn-lt"/>
              </a:rPr>
              <a:t>And more!</a:t>
            </a:r>
          </a:p>
        </p:txBody>
      </p:sp>
      <p:cxnSp>
        <p:nvCxnSpPr>
          <p:cNvPr id="15" name="Straight Connector 14">
            <a:extLst>
              <a:ext uri="{FF2B5EF4-FFF2-40B4-BE49-F238E27FC236}">
                <a16:creationId xmlns:a16="http://schemas.microsoft.com/office/drawing/2014/main" id="{4508E9BD-4D20-4F7B-8ECD-3025959D01C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741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843581">
            <a:off x="1785938" y="80963"/>
            <a:ext cx="4138612" cy="26670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grpSp>
        <p:nvGrpSpPr>
          <p:cNvPr id="7" name="Group 6"/>
          <p:cNvGrpSpPr>
            <a:grpSpLocks/>
          </p:cNvGrpSpPr>
          <p:nvPr/>
        </p:nvGrpSpPr>
        <p:grpSpPr bwMode="auto">
          <a:xfrm rot="275935">
            <a:off x="3689350" y="830263"/>
            <a:ext cx="5638800" cy="2933700"/>
            <a:chOff x="2133600" y="914400"/>
            <a:chExt cx="5638800" cy="2933700"/>
          </a:xfrm>
        </p:grpSpPr>
        <p:pic>
          <p:nvPicPr>
            <p:cNvPr id="10447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3600" y="2286000"/>
              <a:ext cx="5638800" cy="15621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0448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914400"/>
              <a:ext cx="5638800" cy="14478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grpSp>
      <p:grpSp>
        <p:nvGrpSpPr>
          <p:cNvPr id="10" name="Group 9"/>
          <p:cNvGrpSpPr>
            <a:grpSpLocks/>
          </p:cNvGrpSpPr>
          <p:nvPr/>
        </p:nvGrpSpPr>
        <p:grpSpPr bwMode="auto">
          <a:xfrm rot="712289">
            <a:off x="1604963" y="2170113"/>
            <a:ext cx="4191000" cy="1219200"/>
            <a:chOff x="2286000" y="1752600"/>
            <a:chExt cx="4191000" cy="1219200"/>
          </a:xfrm>
        </p:grpSpPr>
        <p:pic>
          <p:nvPicPr>
            <p:cNvPr id="104477"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0" y="1752600"/>
              <a:ext cx="4191000" cy="8382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04478"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86000" y="2590800"/>
              <a:ext cx="4191000" cy="3810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grpSp>
      <p:grpSp>
        <p:nvGrpSpPr>
          <p:cNvPr id="13" name="Group 12"/>
          <p:cNvGrpSpPr>
            <a:grpSpLocks/>
          </p:cNvGrpSpPr>
          <p:nvPr/>
        </p:nvGrpSpPr>
        <p:grpSpPr bwMode="auto">
          <a:xfrm rot="-1292161">
            <a:off x="5740568" y="4107636"/>
            <a:ext cx="3962400" cy="1550988"/>
            <a:chOff x="1828800" y="2286000"/>
            <a:chExt cx="5257800" cy="2057400"/>
          </a:xfrm>
        </p:grpSpPr>
        <p:pic>
          <p:nvPicPr>
            <p:cNvPr id="104475"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28800" y="2971800"/>
              <a:ext cx="5257800" cy="13716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04476" name="Pictur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286000"/>
              <a:ext cx="5257800" cy="6858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grpSp>
      <p:grpSp>
        <p:nvGrpSpPr>
          <p:cNvPr id="16" name="Group 15"/>
          <p:cNvGrpSpPr>
            <a:grpSpLocks/>
          </p:cNvGrpSpPr>
          <p:nvPr/>
        </p:nvGrpSpPr>
        <p:grpSpPr bwMode="auto">
          <a:xfrm rot="1343275">
            <a:off x="6248400" y="655638"/>
            <a:ext cx="5410200" cy="1871662"/>
            <a:chOff x="1676400" y="1828800"/>
            <a:chExt cx="5943600" cy="2057400"/>
          </a:xfrm>
        </p:grpSpPr>
        <p:pic>
          <p:nvPicPr>
            <p:cNvPr id="104473" name="Picture 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76400" y="3276600"/>
              <a:ext cx="5943600" cy="6096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04474"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676400" y="1828800"/>
              <a:ext cx="5943600" cy="15240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grpSp>
      <p:grpSp>
        <p:nvGrpSpPr>
          <p:cNvPr id="19" name="Group 18"/>
          <p:cNvGrpSpPr>
            <a:grpSpLocks/>
          </p:cNvGrpSpPr>
          <p:nvPr/>
        </p:nvGrpSpPr>
        <p:grpSpPr bwMode="auto">
          <a:xfrm>
            <a:off x="1524000" y="4572000"/>
            <a:ext cx="3962400" cy="1676400"/>
            <a:chOff x="4191000" y="2057400"/>
            <a:chExt cx="3962400" cy="1676400"/>
          </a:xfrm>
        </p:grpSpPr>
        <p:pic>
          <p:nvPicPr>
            <p:cNvPr id="104471" name="Picture 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191000" y="3124200"/>
              <a:ext cx="3962400" cy="6096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04472" name="Picture 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191000" y="2057400"/>
              <a:ext cx="3962400" cy="10668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grpSp>
      <p:grpSp>
        <p:nvGrpSpPr>
          <p:cNvPr id="25" name="Group 24"/>
          <p:cNvGrpSpPr>
            <a:grpSpLocks/>
          </p:cNvGrpSpPr>
          <p:nvPr/>
        </p:nvGrpSpPr>
        <p:grpSpPr bwMode="auto">
          <a:xfrm rot="-519180">
            <a:off x="2501900" y="3697288"/>
            <a:ext cx="4667250" cy="1187450"/>
            <a:chOff x="609600" y="3124200"/>
            <a:chExt cx="5791200" cy="1371600"/>
          </a:xfrm>
        </p:grpSpPr>
        <p:pic>
          <p:nvPicPr>
            <p:cNvPr id="104469" name="Picture 1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09600" y="3657600"/>
              <a:ext cx="5791200" cy="8382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04470" name="Picture 1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09600" y="3124200"/>
              <a:ext cx="5791200" cy="5334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grpSp>
      <p:grpSp>
        <p:nvGrpSpPr>
          <p:cNvPr id="28" name="Group 27"/>
          <p:cNvGrpSpPr>
            <a:grpSpLocks/>
          </p:cNvGrpSpPr>
          <p:nvPr/>
        </p:nvGrpSpPr>
        <p:grpSpPr bwMode="auto">
          <a:xfrm rot="1405397">
            <a:off x="6188075" y="2703513"/>
            <a:ext cx="4343400" cy="1585912"/>
            <a:chOff x="2514600" y="2057400"/>
            <a:chExt cx="4800600" cy="1752600"/>
          </a:xfrm>
        </p:grpSpPr>
        <p:pic>
          <p:nvPicPr>
            <p:cNvPr id="104467" name="Picture 13"/>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514600" y="2743200"/>
              <a:ext cx="4800600" cy="10668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04468" name="Picture 13"/>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4600" y="2057400"/>
              <a:ext cx="4800600" cy="7620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grpSp>
      <p:grpSp>
        <p:nvGrpSpPr>
          <p:cNvPr id="31" name="Group 30"/>
          <p:cNvGrpSpPr>
            <a:grpSpLocks/>
          </p:cNvGrpSpPr>
          <p:nvPr/>
        </p:nvGrpSpPr>
        <p:grpSpPr bwMode="auto">
          <a:xfrm rot="-453719">
            <a:off x="1577975" y="3138488"/>
            <a:ext cx="2590800" cy="990600"/>
            <a:chOff x="1219200" y="1752600"/>
            <a:chExt cx="2590800" cy="990600"/>
          </a:xfrm>
        </p:grpSpPr>
        <p:pic>
          <p:nvPicPr>
            <p:cNvPr id="104465" name="Picture 14"/>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219200" y="2057400"/>
              <a:ext cx="2590800" cy="6858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04466" name="Picture 14"/>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219200" y="1752600"/>
              <a:ext cx="2590800" cy="3048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grpSp>
      <p:grpSp>
        <p:nvGrpSpPr>
          <p:cNvPr id="35" name="Group 34"/>
          <p:cNvGrpSpPr>
            <a:grpSpLocks/>
          </p:cNvGrpSpPr>
          <p:nvPr/>
        </p:nvGrpSpPr>
        <p:grpSpPr bwMode="auto">
          <a:xfrm>
            <a:off x="8097244" y="5005387"/>
            <a:ext cx="3352800" cy="938213"/>
            <a:chOff x="1447800" y="1676400"/>
            <a:chExt cx="5715000" cy="1600200"/>
          </a:xfrm>
        </p:grpSpPr>
        <p:pic>
          <p:nvPicPr>
            <p:cNvPr id="104462" name="Picture 15"/>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447800" y="2590800"/>
              <a:ext cx="5715000" cy="6858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04463" name="Picture 15"/>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447800" y="1676400"/>
              <a:ext cx="5715000" cy="9144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
          <p:nvSpPr>
            <p:cNvPr id="34" name="Rectangle 33"/>
            <p:cNvSpPr/>
            <p:nvPr/>
          </p:nvSpPr>
          <p:spPr>
            <a:xfrm>
              <a:off x="3580101" y="1711600"/>
              <a:ext cx="3582699" cy="78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aseline="-25000" dirty="0"/>
            </a:p>
          </p:txBody>
        </p:sp>
      </p:grpSp>
      <p:pic>
        <p:nvPicPr>
          <p:cNvPr id="62467" name="Picture 3"/>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455738" y="5729328"/>
            <a:ext cx="5334000" cy="10668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62475" name="Picture 11"/>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rot="-939577">
            <a:off x="7224713" y="3848101"/>
            <a:ext cx="3810000" cy="98901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
        <p:nvSpPr>
          <p:cNvPr id="104461" name="TextBox 1"/>
          <p:cNvSpPr txBox="1">
            <a:spLocks noChangeArrowheads="1"/>
          </p:cNvSpPr>
          <p:nvPr/>
        </p:nvSpPr>
        <p:spPr bwMode="auto">
          <a:xfrm>
            <a:off x="3807306" y="2971801"/>
            <a:ext cx="4577388" cy="76944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dirty="0">
                <a:latin typeface="+mn-lt"/>
              </a:rPr>
              <a:t>Headlines</a:t>
            </a:r>
          </a:p>
        </p:txBody>
      </p:sp>
    </p:spTree>
    <p:extLst>
      <p:ext uri="{BB962C8B-B14F-4D97-AF65-F5344CB8AC3E}">
        <p14:creationId xmlns:p14="http://schemas.microsoft.com/office/powerpoint/2010/main" val="2045033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nodeType="afterGroup">
                            <p:stCondLst>
                              <p:cond delay="100"/>
                            </p:stCondLst>
                            <p:childTnLst>
                              <p:par>
                                <p:cTn id="11" presetID="1" presetClass="entr" presetSubtype="0" fill="hold" nodeType="afterEffect">
                                  <p:stCondLst>
                                    <p:cond delay="1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nodeType="afterGroup">
                            <p:stCondLst>
                              <p:cond delay="200"/>
                            </p:stCondLst>
                            <p:childTnLst>
                              <p:par>
                                <p:cTn id="14" presetID="1" presetClass="entr" presetSubtype="0" fill="hold" nodeType="afterEffect">
                                  <p:stCondLst>
                                    <p:cond delay="1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nodeType="afterGroup">
                            <p:stCondLst>
                              <p:cond delay="300"/>
                            </p:stCondLst>
                            <p:childTnLst>
                              <p:par>
                                <p:cTn id="17" presetID="1" presetClass="entr" presetSubtype="0" fill="hold" nodeType="afterEffect">
                                  <p:stCondLst>
                                    <p:cond delay="1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nodeType="afterGroup">
                            <p:stCondLst>
                              <p:cond delay="400"/>
                            </p:stCondLst>
                            <p:childTnLst>
                              <p:par>
                                <p:cTn id="20" presetID="1" presetClass="entr" presetSubtype="0" fill="hold" nodeType="afterEffect">
                                  <p:stCondLst>
                                    <p:cond delay="10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nodeType="afterEffect">
                                  <p:stCondLst>
                                    <p:cond delay="1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nodeType="afterGroup">
                            <p:stCondLst>
                              <p:cond delay="600"/>
                            </p:stCondLst>
                            <p:childTnLst>
                              <p:par>
                                <p:cTn id="26" presetID="1" presetClass="entr" presetSubtype="0" fill="hold" nodeType="afterEffect">
                                  <p:stCondLst>
                                    <p:cond delay="1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nodeType="afterGroup">
                            <p:stCondLst>
                              <p:cond delay="700"/>
                            </p:stCondLst>
                            <p:childTnLst>
                              <p:par>
                                <p:cTn id="29" presetID="1" presetClass="entr" presetSubtype="0" fill="hold" nodeType="afterEffect">
                                  <p:stCondLst>
                                    <p:cond delay="100"/>
                                  </p:stCondLst>
                                  <p:childTnLst>
                                    <p:set>
                                      <p:cBhvr>
                                        <p:cTn id="30" dur="1" fill="hold">
                                          <p:stCondLst>
                                            <p:cond delay="0"/>
                                          </p:stCondLst>
                                        </p:cTn>
                                        <p:tgtEl>
                                          <p:spTgt spid="31"/>
                                        </p:tgtEl>
                                        <p:attrNameLst>
                                          <p:attrName>style.visibility</p:attrName>
                                        </p:attrNameLst>
                                      </p:cBhvr>
                                      <p:to>
                                        <p:strVal val="visible"/>
                                      </p:to>
                                    </p:set>
                                  </p:childTnLst>
                                </p:cTn>
                              </p:par>
                            </p:childTnLst>
                          </p:cTn>
                        </p:par>
                        <p:par>
                          <p:cTn id="31" fill="hold" nodeType="afterGroup">
                            <p:stCondLst>
                              <p:cond delay="800"/>
                            </p:stCondLst>
                            <p:childTnLst>
                              <p:par>
                                <p:cTn id="32" presetID="1" presetClass="entr" presetSubtype="0" fill="hold" nodeType="afterEffect">
                                  <p:stCondLst>
                                    <p:cond delay="100"/>
                                  </p:stCondLst>
                                  <p:childTnLst>
                                    <p:set>
                                      <p:cBhvr>
                                        <p:cTn id="33" dur="1" fill="hold">
                                          <p:stCondLst>
                                            <p:cond delay="0"/>
                                          </p:stCondLst>
                                        </p:cTn>
                                        <p:tgtEl>
                                          <p:spTgt spid="35"/>
                                        </p:tgtEl>
                                        <p:attrNameLst>
                                          <p:attrName>style.visibility</p:attrName>
                                        </p:attrNameLst>
                                      </p:cBhvr>
                                      <p:to>
                                        <p:strVal val="visible"/>
                                      </p:to>
                                    </p:set>
                                  </p:childTnLst>
                                </p:cTn>
                              </p:par>
                            </p:childTnLst>
                          </p:cTn>
                        </p:par>
                        <p:par>
                          <p:cTn id="34" fill="hold" nodeType="afterGroup">
                            <p:stCondLst>
                              <p:cond delay="900"/>
                            </p:stCondLst>
                            <p:childTnLst>
                              <p:par>
                                <p:cTn id="35" presetID="1" presetClass="entr" presetSubtype="0" fill="hold" nodeType="afterEffect">
                                  <p:stCondLst>
                                    <p:cond delay="100"/>
                                  </p:stCondLst>
                                  <p:childTnLst>
                                    <p:set>
                                      <p:cBhvr>
                                        <p:cTn id="36" dur="1" fill="hold">
                                          <p:stCondLst>
                                            <p:cond delay="0"/>
                                          </p:stCondLst>
                                        </p:cTn>
                                        <p:tgtEl>
                                          <p:spTgt spid="62467"/>
                                        </p:tgtEl>
                                        <p:attrNameLst>
                                          <p:attrName>style.visibility</p:attrName>
                                        </p:attrNameLst>
                                      </p:cBhvr>
                                      <p:to>
                                        <p:strVal val="visible"/>
                                      </p:to>
                                    </p:set>
                                  </p:childTnLst>
                                </p:cTn>
                              </p:par>
                            </p:childTnLst>
                          </p:cTn>
                        </p:par>
                        <p:par>
                          <p:cTn id="37" fill="hold" nodeType="afterGroup">
                            <p:stCondLst>
                              <p:cond delay="1000"/>
                            </p:stCondLst>
                            <p:childTnLst>
                              <p:par>
                                <p:cTn id="38" presetID="1" presetClass="entr" presetSubtype="0" fill="hold" nodeType="afterEffect">
                                  <p:stCondLst>
                                    <p:cond delay="100"/>
                                  </p:stCondLst>
                                  <p:childTnLst>
                                    <p:set>
                                      <p:cBhvr>
                                        <p:cTn id="39" dur="1" fill="hold">
                                          <p:stCondLst>
                                            <p:cond delay="0"/>
                                          </p:stCondLst>
                                        </p:cTn>
                                        <p:tgtEl>
                                          <p:spTgt spid="62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80" name="Picture 40" descr="http://www.oeconline.org/logo.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21638" y="3276601"/>
            <a:ext cx="2836862" cy="1057275"/>
          </a:xfrm>
          <a:prstGeom prst="rect">
            <a:avLst/>
          </a:prstGeom>
          <a:solidFill>
            <a:schemeClr val="bg1"/>
          </a:solidFill>
          <a:ln w="9525">
            <a:solidFill>
              <a:schemeClr val="tx1"/>
            </a:solidFill>
            <a:miter lim="800000"/>
            <a:headEnd/>
            <a:tailEnd/>
          </a:ln>
        </p:spPr>
      </p:pic>
      <p:pic>
        <p:nvPicPr>
          <p:cNvPr id="35844" name="Picture 4" descr="http://www.cs.gordon.edu/backstage/lg_gcednetLog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2286000"/>
            <a:ext cx="2438400" cy="2787650"/>
          </a:xfrm>
          <a:prstGeom prst="rect">
            <a:avLst/>
          </a:prstGeom>
          <a:solidFill>
            <a:schemeClr val="bg1"/>
          </a:solidFill>
          <a:ln w="9525">
            <a:solidFill>
              <a:schemeClr val="tx1"/>
            </a:solidFill>
            <a:miter lim="800000"/>
            <a:headEnd/>
            <a:tailEnd/>
          </a:ln>
        </p:spPr>
      </p:pic>
      <p:pic>
        <p:nvPicPr>
          <p:cNvPr id="35848" name="Picture 8" descr="http://profile.ak.fbcdn.net/hprofile-ak-snc4/50255_154956164530040_6529_n.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740406">
            <a:off x="4876800" y="304800"/>
            <a:ext cx="3086100" cy="1543050"/>
          </a:xfrm>
          <a:prstGeom prst="rect">
            <a:avLst/>
          </a:prstGeom>
          <a:solidFill>
            <a:schemeClr val="bg1"/>
          </a:solidFill>
          <a:ln w="9525">
            <a:solidFill>
              <a:schemeClr val="tx1"/>
            </a:solidFill>
            <a:miter lim="800000"/>
            <a:headEnd/>
            <a:tailEnd/>
          </a:ln>
        </p:spPr>
      </p:pic>
      <p:pic>
        <p:nvPicPr>
          <p:cNvPr id="35852" name="Picture 12" descr="http://www.advancinggreenchemistry.org/wp-content/themes/ACG/images/AGClogo.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95841">
            <a:off x="4773614" y="1447801"/>
            <a:ext cx="5894387" cy="1457325"/>
          </a:xfrm>
          <a:prstGeom prst="rect">
            <a:avLst/>
          </a:prstGeom>
          <a:solidFill>
            <a:schemeClr val="bg1"/>
          </a:solidFill>
          <a:ln w="9525">
            <a:solidFill>
              <a:schemeClr val="tx1"/>
            </a:solidFill>
            <a:miter lim="800000"/>
            <a:headEnd/>
            <a:tailEnd/>
          </a:ln>
        </p:spPr>
      </p:pic>
      <p:pic>
        <p:nvPicPr>
          <p:cNvPr id="9" name="Picture 48" descr="http://www.ienica.net/links/greenchemnetworklogo.gif"/>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804751">
            <a:off x="2601914" y="3598864"/>
            <a:ext cx="2986087" cy="1762125"/>
          </a:xfrm>
          <a:prstGeom prst="rect">
            <a:avLst/>
          </a:prstGeom>
          <a:solidFill>
            <a:schemeClr val="bg1"/>
          </a:solidFill>
          <a:ln w="9525">
            <a:solidFill>
              <a:schemeClr val="tx1"/>
            </a:solidFill>
            <a:miter lim="800000"/>
            <a:headEnd/>
            <a:tailEnd/>
          </a:ln>
        </p:spPr>
      </p:pic>
      <p:pic>
        <p:nvPicPr>
          <p:cNvPr id="10" name="Picture 9" descr="acs.gif"/>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rot="895751">
            <a:off x="6470650" y="4611688"/>
            <a:ext cx="4159250" cy="2271712"/>
          </a:xfrm>
          <a:prstGeom prst="rect">
            <a:avLst/>
          </a:prstGeom>
          <a:solidFill>
            <a:schemeClr val="bg1"/>
          </a:solidFill>
          <a:ln w="9525">
            <a:solidFill>
              <a:schemeClr val="tx1"/>
            </a:solidFill>
            <a:miter lim="800000"/>
            <a:headEnd/>
            <a:tailEnd/>
          </a:ln>
        </p:spPr>
      </p:pic>
      <p:pic>
        <p:nvPicPr>
          <p:cNvPr id="11" name="Picture 10" descr="http://media01.linkedin.com/media/p/1/000/082/33e/1ea1334.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78213">
            <a:off x="1981200" y="457200"/>
            <a:ext cx="2286000" cy="1143000"/>
          </a:xfrm>
          <a:prstGeom prst="rect">
            <a:avLst/>
          </a:prstGeom>
          <a:solidFill>
            <a:schemeClr val="bg1"/>
          </a:solidFill>
          <a:ln w="9525">
            <a:solidFill>
              <a:schemeClr val="tx1"/>
            </a:solidFill>
            <a:miter lim="800000"/>
            <a:headEnd/>
            <a:tailEnd/>
          </a:ln>
        </p:spPr>
      </p:pic>
      <p:pic>
        <p:nvPicPr>
          <p:cNvPr id="35854" name="Picture 14" descr="http://www.cheminst.ca/multimedia/site_img/CGCEN_logo_web.gif"/>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865257">
            <a:off x="7494589" y="187326"/>
            <a:ext cx="3063875" cy="1654175"/>
          </a:xfrm>
          <a:prstGeom prst="rect">
            <a:avLst/>
          </a:prstGeom>
          <a:solidFill>
            <a:schemeClr val="bg1"/>
          </a:solidFill>
          <a:ln w="9525">
            <a:solidFill>
              <a:schemeClr val="tx1"/>
            </a:solidFill>
            <a:miter lim="800000"/>
            <a:headEnd/>
            <a:tailEnd/>
          </a:ln>
        </p:spPr>
      </p:pic>
      <p:pic>
        <p:nvPicPr>
          <p:cNvPr id="35856" name="Picture 16" descr="PACN Banne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793168">
            <a:off x="1644650" y="1819275"/>
            <a:ext cx="2743200" cy="1371600"/>
          </a:xfrm>
          <a:prstGeom prst="rect">
            <a:avLst/>
          </a:prstGeom>
          <a:solidFill>
            <a:schemeClr val="bg1"/>
          </a:solidFill>
          <a:ln w="9525">
            <a:solidFill>
              <a:schemeClr val="tx1"/>
            </a:solidFill>
            <a:miter lim="800000"/>
            <a:headEnd/>
            <a:tailEnd/>
          </a:ln>
        </p:spPr>
      </p:pic>
      <p:pic>
        <p:nvPicPr>
          <p:cNvPr id="35858" name="Picture 18" descr="http://www.beyondbenign.org/images/logo_bmi_sm.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622456">
            <a:off x="4011613" y="5221288"/>
            <a:ext cx="2286000" cy="1600200"/>
          </a:xfrm>
          <a:prstGeom prst="rect">
            <a:avLst/>
          </a:prstGeom>
          <a:solidFill>
            <a:schemeClr val="bg1"/>
          </a:solidFill>
          <a:ln w="9525">
            <a:solidFill>
              <a:schemeClr val="tx1"/>
            </a:solidFill>
            <a:miter lim="800000"/>
            <a:headEnd/>
            <a:tailEnd/>
          </a:ln>
        </p:spPr>
      </p:pic>
      <p:pic>
        <p:nvPicPr>
          <p:cNvPr id="18" name="Picture 17" descr="inca.gif"/>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rot="-1531884">
            <a:off x="1250951" y="4922838"/>
            <a:ext cx="3692525" cy="1295400"/>
          </a:xfrm>
          <a:prstGeom prst="rect">
            <a:avLst/>
          </a:prstGeom>
          <a:solidFill>
            <a:schemeClr val="bg1"/>
          </a:solidFill>
          <a:ln w="9525">
            <a:solidFill>
              <a:schemeClr val="tx1"/>
            </a:solidFill>
            <a:miter lim="800000"/>
            <a:headEnd/>
            <a:tailEnd/>
          </a:ln>
        </p:spPr>
      </p:pic>
      <p:pic>
        <p:nvPicPr>
          <p:cNvPr id="19" name="Picture 18" descr="green_chemistry_alliance.pn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rot="-1929328">
            <a:off x="7142164" y="2819400"/>
            <a:ext cx="3265487" cy="1601788"/>
          </a:xfrm>
          <a:prstGeom prst="rect">
            <a:avLst/>
          </a:prstGeom>
          <a:solidFill>
            <a:schemeClr val="bg1"/>
          </a:solidFill>
          <a:ln w="9525">
            <a:solidFill>
              <a:schemeClr val="tx1"/>
            </a:solidFill>
            <a:miter lim="800000"/>
            <a:headEnd/>
            <a:tailEnd/>
          </a:ln>
        </p:spPr>
      </p:pic>
      <p:pic>
        <p:nvPicPr>
          <p:cNvPr id="35860" name="Picture 20" descr="GEMs"/>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1012852">
            <a:off x="1828800" y="2676525"/>
            <a:ext cx="1676400" cy="1676400"/>
          </a:xfrm>
          <a:prstGeom prst="rect">
            <a:avLst/>
          </a:prstGeom>
          <a:solidFill>
            <a:schemeClr val="bg1"/>
          </a:solidFill>
          <a:ln w="9525">
            <a:solidFill>
              <a:schemeClr val="tx1"/>
            </a:solidFill>
            <a:miter lim="800000"/>
            <a:headEnd/>
            <a:tailEnd/>
          </a:ln>
        </p:spPr>
      </p:pic>
      <p:pic>
        <p:nvPicPr>
          <p:cNvPr id="21" name="Picture 20" descr="gordon.jp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4495801" y="1905000"/>
            <a:ext cx="1241425" cy="1233488"/>
          </a:xfrm>
          <a:prstGeom prst="rect">
            <a:avLst/>
          </a:prstGeom>
          <a:solidFill>
            <a:schemeClr val="bg1"/>
          </a:solidFill>
          <a:ln w="9525">
            <a:solidFill>
              <a:schemeClr val="tx1"/>
            </a:solidFill>
            <a:miter lim="800000"/>
            <a:headEnd/>
            <a:tailEnd/>
          </a:ln>
        </p:spPr>
      </p:pic>
      <p:pic>
        <p:nvPicPr>
          <p:cNvPr id="35862" name="Picture 22" descr="Green Chemistry Labs"/>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8686800" y="4191001"/>
            <a:ext cx="2108200" cy="1135063"/>
          </a:xfrm>
          <a:prstGeom prst="rect">
            <a:avLst/>
          </a:prstGeom>
          <a:solidFill>
            <a:schemeClr val="bg1"/>
          </a:solidFill>
          <a:ln w="9525">
            <a:solidFill>
              <a:schemeClr val="tx1"/>
            </a:solidFill>
            <a:miter lim="800000"/>
            <a:headEnd/>
            <a:tailEnd/>
          </a:ln>
        </p:spPr>
      </p:pic>
      <p:pic>
        <p:nvPicPr>
          <p:cNvPr id="35864" name="Picture 24" descr="http://www.viagraph.org/sustainablechange/Images/isustain-logo%20small.jp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2743200" y="1066800"/>
            <a:ext cx="2311400" cy="1009650"/>
          </a:xfrm>
          <a:prstGeom prst="rect">
            <a:avLst/>
          </a:prstGeom>
          <a:solidFill>
            <a:schemeClr val="bg1"/>
          </a:solidFill>
          <a:ln w="9525">
            <a:solidFill>
              <a:schemeClr val="tx1"/>
            </a:solidFill>
            <a:miter lim="800000"/>
            <a:headEnd/>
            <a:tailEnd/>
          </a:ln>
        </p:spPr>
      </p:pic>
      <p:pic>
        <p:nvPicPr>
          <p:cNvPr id="35868" name="Picture 28" descr="http://www.chempower.org/images/site/header-aboutchempower.jpg"/>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144633">
            <a:off x="1562101" y="-228600"/>
            <a:ext cx="2092325" cy="2092325"/>
          </a:xfrm>
          <a:prstGeom prst="rect">
            <a:avLst/>
          </a:prstGeom>
          <a:solidFill>
            <a:schemeClr val="bg1"/>
          </a:solidFill>
          <a:ln w="9525">
            <a:solidFill>
              <a:schemeClr val="tx1"/>
            </a:solidFill>
            <a:miter lim="800000"/>
            <a:headEnd/>
            <a:tailEnd/>
          </a:ln>
        </p:spPr>
      </p:pic>
      <p:pic>
        <p:nvPicPr>
          <p:cNvPr id="35870" name="Picture 30" descr="3"/>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5715001" y="5334001"/>
            <a:ext cx="1571625" cy="1323975"/>
          </a:xfrm>
          <a:prstGeom prst="rect">
            <a:avLst/>
          </a:prstGeom>
          <a:solidFill>
            <a:schemeClr val="bg1"/>
          </a:solidFill>
          <a:ln w="9525">
            <a:solidFill>
              <a:schemeClr val="tx1"/>
            </a:solidFill>
            <a:miter lim="800000"/>
            <a:headEnd/>
            <a:tailEnd/>
          </a:ln>
        </p:spPr>
      </p:pic>
      <p:pic>
        <p:nvPicPr>
          <p:cNvPr id="35872" name="Picture 32" descr="http://www.suschem.org/sources/img/logo.jpg"/>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rot="-549916">
            <a:off x="1676401" y="3962400"/>
            <a:ext cx="2632075" cy="1447800"/>
          </a:xfrm>
          <a:prstGeom prst="rect">
            <a:avLst/>
          </a:prstGeom>
          <a:solidFill>
            <a:schemeClr val="bg1"/>
          </a:solidFill>
          <a:ln w="9525">
            <a:solidFill>
              <a:schemeClr val="tx1"/>
            </a:solidFill>
            <a:miter lim="800000"/>
            <a:headEnd/>
            <a:tailEnd/>
          </a:ln>
        </p:spPr>
      </p:pic>
      <p:pic>
        <p:nvPicPr>
          <p:cNvPr id="35874" name="Picture 34" descr="http://www.gscn.net/images/logo.jpg"/>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rot="804109">
            <a:off x="2809875" y="5219700"/>
            <a:ext cx="1817688" cy="1447800"/>
          </a:xfrm>
          <a:prstGeom prst="rect">
            <a:avLst/>
          </a:prstGeom>
          <a:solidFill>
            <a:schemeClr val="bg1"/>
          </a:solidFill>
          <a:ln w="9525">
            <a:solidFill>
              <a:schemeClr val="tx1"/>
            </a:solidFill>
            <a:miter lim="800000"/>
            <a:headEnd/>
            <a:tailEnd/>
          </a:ln>
        </p:spPr>
      </p:pic>
      <p:pic>
        <p:nvPicPr>
          <p:cNvPr id="35876" name="Picture 36" descr="http://www.gscn.net/images/1.jpg"/>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6629400" y="0"/>
            <a:ext cx="1676400" cy="1676400"/>
          </a:xfrm>
          <a:prstGeom prst="rect">
            <a:avLst/>
          </a:prstGeom>
          <a:solidFill>
            <a:schemeClr val="bg1"/>
          </a:solidFill>
          <a:ln w="9525">
            <a:solidFill>
              <a:schemeClr val="tx1"/>
            </a:solidFill>
            <a:miter lim="800000"/>
            <a:headEnd/>
            <a:tailEnd/>
          </a:ln>
        </p:spPr>
      </p:pic>
      <p:pic>
        <p:nvPicPr>
          <p:cNvPr id="35878" name="Picture 38" descr="green chemistry cove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rot="1286237">
            <a:off x="3521075" y="339725"/>
            <a:ext cx="3309938" cy="1042988"/>
          </a:xfrm>
          <a:prstGeom prst="rect">
            <a:avLst/>
          </a:prstGeom>
          <a:solidFill>
            <a:schemeClr val="bg1"/>
          </a:solidFill>
          <a:ln w="9525">
            <a:solidFill>
              <a:schemeClr val="tx1"/>
            </a:solidFill>
            <a:miter lim="800000"/>
            <a:headEnd/>
            <a:tailEnd/>
          </a:ln>
        </p:spPr>
      </p:pic>
      <p:pic>
        <p:nvPicPr>
          <p:cNvPr id="35882" name="Picture 42" descr="http://www.cleanproduction.org/images/logo.greenscreen.gif"/>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rot="571090">
            <a:off x="9159876" y="5334000"/>
            <a:ext cx="1508125" cy="1524000"/>
          </a:xfrm>
          <a:prstGeom prst="rect">
            <a:avLst/>
          </a:prstGeom>
          <a:solidFill>
            <a:schemeClr val="bg1"/>
          </a:solidFill>
          <a:ln w="9525">
            <a:solidFill>
              <a:schemeClr val="tx1"/>
            </a:solidFill>
            <a:miter lim="800000"/>
            <a:headEnd/>
            <a:tailEnd/>
          </a:ln>
        </p:spPr>
      </p:pic>
      <p:pic>
        <p:nvPicPr>
          <p:cNvPr id="35884" name="Picture 44" descr="http://www.majhost.com/gallery/Corrie1/MonthlyBulletin/February09/greenchem.jpg"/>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9545638" y="914400"/>
            <a:ext cx="1122362" cy="1085850"/>
          </a:xfrm>
          <a:prstGeom prst="rect">
            <a:avLst/>
          </a:prstGeom>
          <a:solidFill>
            <a:schemeClr val="bg1"/>
          </a:solidFill>
          <a:ln w="9525">
            <a:solidFill>
              <a:schemeClr val="tx1"/>
            </a:solidFill>
            <a:miter lim="800000"/>
            <a:headEnd/>
            <a:tailEnd/>
          </a:ln>
        </p:spPr>
      </p:pic>
      <p:pic>
        <p:nvPicPr>
          <p:cNvPr id="35886" name="Picture 46" descr="http://4.bp.blogspot.com/_M9uPz0yiGvQ/S_p6qeOW5yI/AAAAAAAAAoE/mCevVDzezdI/s1600/logo_gpii.gif"/>
          <p:cNvPicPr>
            <a:picLocks noChangeAspect="1"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1524001" y="3962400"/>
            <a:ext cx="1990725" cy="647700"/>
          </a:xfrm>
          <a:prstGeom prst="rect">
            <a:avLst/>
          </a:prstGeom>
          <a:solidFill>
            <a:schemeClr val="bg1"/>
          </a:solidFill>
          <a:ln w="9525">
            <a:solidFill>
              <a:schemeClr val="tx1"/>
            </a:solidFill>
            <a:miter lim="800000"/>
            <a:headEnd/>
            <a:tailEnd/>
          </a:ln>
        </p:spPr>
      </p:pic>
      <p:pic>
        <p:nvPicPr>
          <p:cNvPr id="35888" name="Picture 48" descr="http://www.bioneers.org/logo.png"/>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rot="-608204">
            <a:off x="6532564" y="2887663"/>
            <a:ext cx="1933575" cy="1689100"/>
          </a:xfrm>
          <a:prstGeom prst="rect">
            <a:avLst/>
          </a:prstGeom>
          <a:solidFill>
            <a:schemeClr val="bg1"/>
          </a:solidFill>
          <a:ln w="9525">
            <a:solidFill>
              <a:schemeClr val="tx1"/>
            </a:solidFill>
            <a:miter lim="800000"/>
            <a:headEnd/>
            <a:tailEnd/>
          </a:ln>
        </p:spPr>
      </p:pic>
      <p:sp>
        <p:nvSpPr>
          <p:cNvPr id="112667" name="TextBox 13"/>
          <p:cNvSpPr txBox="1">
            <a:spLocks noChangeArrowheads="1"/>
          </p:cNvSpPr>
          <p:nvPr/>
        </p:nvSpPr>
        <p:spPr bwMode="auto">
          <a:xfrm>
            <a:off x="4557125" y="3048001"/>
            <a:ext cx="3077751" cy="76944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dirty="0">
                <a:latin typeface="+mn-lt"/>
              </a:rPr>
              <a:t>Networks</a:t>
            </a:r>
          </a:p>
        </p:txBody>
      </p:sp>
      <p:pic>
        <p:nvPicPr>
          <p:cNvPr id="35890" name="Picture 50" descr="http://t1.gstatic.com/images?q=tbn:ANd9GcRQVeKxyG96s_b8eOvNTYmP3I41Fo_7bfJ0LRZon6XzqkWC5onaiA&amp;t=1"/>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rot="-1350123">
            <a:off x="6502400" y="4687888"/>
            <a:ext cx="1652588" cy="1257300"/>
          </a:xfrm>
          <a:prstGeom prst="rect">
            <a:avLst/>
          </a:prstGeom>
          <a:solidFill>
            <a:schemeClr val="bg1"/>
          </a:solidFill>
          <a:ln w="9525">
            <a:solidFill>
              <a:schemeClr val="tx1"/>
            </a:solidFill>
            <a:miter lim="800000"/>
            <a:headEnd/>
            <a:tailEnd/>
          </a:ln>
        </p:spPr>
      </p:pic>
    </p:spTree>
    <p:extLst>
      <p:ext uri="{BB962C8B-B14F-4D97-AF65-F5344CB8AC3E}">
        <p14:creationId xmlns:p14="http://schemas.microsoft.com/office/powerpoint/2010/main" val="403121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
                                  </p:stCondLst>
                                  <p:childTnLst>
                                    <p:set>
                                      <p:cBhvr>
                                        <p:cTn id="9" dur="1" fill="hold">
                                          <p:stCondLst>
                                            <p:cond delay="0"/>
                                          </p:stCondLst>
                                        </p:cTn>
                                        <p:tgtEl>
                                          <p:spTgt spid="35872"/>
                                        </p:tgtEl>
                                        <p:attrNameLst>
                                          <p:attrName>style.visibility</p:attrName>
                                        </p:attrNameLst>
                                      </p:cBhvr>
                                      <p:to>
                                        <p:strVal val="visible"/>
                                      </p:to>
                                    </p:set>
                                  </p:childTnLst>
                                </p:cTn>
                              </p:par>
                            </p:childTnLst>
                          </p:cTn>
                        </p:par>
                        <p:par>
                          <p:cTn id="10" fill="hold" nodeType="afterGroup">
                            <p:stCondLst>
                              <p:cond delay="100"/>
                            </p:stCondLst>
                            <p:childTnLst>
                              <p:par>
                                <p:cTn id="11" presetID="1" presetClass="entr" presetSubtype="0" fill="hold" nodeType="afterEffect">
                                  <p:stCondLst>
                                    <p:cond delay="100"/>
                                  </p:stCondLst>
                                  <p:childTnLst>
                                    <p:set>
                                      <p:cBhvr>
                                        <p:cTn id="12" dur="1" fill="hold">
                                          <p:stCondLst>
                                            <p:cond delay="0"/>
                                          </p:stCondLst>
                                        </p:cTn>
                                        <p:tgtEl>
                                          <p:spTgt spid="35882"/>
                                        </p:tgtEl>
                                        <p:attrNameLst>
                                          <p:attrName>style.visibility</p:attrName>
                                        </p:attrNameLst>
                                      </p:cBhvr>
                                      <p:to>
                                        <p:strVal val="visible"/>
                                      </p:to>
                                    </p:set>
                                  </p:childTnLst>
                                </p:cTn>
                              </p:par>
                            </p:childTnLst>
                          </p:cTn>
                        </p:par>
                        <p:par>
                          <p:cTn id="13" fill="hold" nodeType="afterGroup">
                            <p:stCondLst>
                              <p:cond delay="200"/>
                            </p:stCondLst>
                            <p:childTnLst>
                              <p:par>
                                <p:cTn id="14" presetID="1" presetClass="entr" presetSubtype="0" fill="hold" nodeType="afterEffect">
                                  <p:stCondLst>
                                    <p:cond delay="100"/>
                                  </p:stCondLst>
                                  <p:childTnLst>
                                    <p:set>
                                      <p:cBhvr>
                                        <p:cTn id="15" dur="1" fill="hold">
                                          <p:stCondLst>
                                            <p:cond delay="0"/>
                                          </p:stCondLst>
                                        </p:cTn>
                                        <p:tgtEl>
                                          <p:spTgt spid="35884"/>
                                        </p:tgtEl>
                                        <p:attrNameLst>
                                          <p:attrName>style.visibility</p:attrName>
                                        </p:attrNameLst>
                                      </p:cBhvr>
                                      <p:to>
                                        <p:strVal val="visible"/>
                                      </p:to>
                                    </p:set>
                                  </p:childTnLst>
                                </p:cTn>
                              </p:par>
                            </p:childTnLst>
                          </p:cTn>
                        </p:par>
                        <p:par>
                          <p:cTn id="16" fill="hold" nodeType="afterGroup">
                            <p:stCondLst>
                              <p:cond delay="300"/>
                            </p:stCondLst>
                            <p:childTnLst>
                              <p:par>
                                <p:cTn id="17" presetID="1" presetClass="entr" presetSubtype="0" fill="hold" nodeType="afterEffect">
                                  <p:stCondLst>
                                    <p:cond delay="100"/>
                                  </p:stCondLst>
                                  <p:childTnLst>
                                    <p:set>
                                      <p:cBhvr>
                                        <p:cTn id="18" dur="1" fill="hold">
                                          <p:stCondLst>
                                            <p:cond delay="0"/>
                                          </p:stCondLst>
                                        </p:cTn>
                                        <p:tgtEl>
                                          <p:spTgt spid="35880"/>
                                        </p:tgtEl>
                                        <p:attrNameLst>
                                          <p:attrName>style.visibility</p:attrName>
                                        </p:attrNameLst>
                                      </p:cBhvr>
                                      <p:to>
                                        <p:strVal val="visible"/>
                                      </p:to>
                                    </p:set>
                                  </p:childTnLst>
                                </p:cTn>
                              </p:par>
                            </p:childTnLst>
                          </p:cTn>
                        </p:par>
                        <p:par>
                          <p:cTn id="19" fill="hold" nodeType="afterGroup">
                            <p:stCondLst>
                              <p:cond delay="400"/>
                            </p:stCondLst>
                            <p:childTnLst>
                              <p:par>
                                <p:cTn id="20" presetID="1" presetClass="entr" presetSubtype="0" fill="hold" nodeType="afterEffect">
                                  <p:stCondLst>
                                    <p:cond delay="100"/>
                                  </p:stCondLst>
                                  <p:childTnLst>
                                    <p:set>
                                      <p:cBhvr>
                                        <p:cTn id="21" dur="1" fill="hold">
                                          <p:stCondLst>
                                            <p:cond delay="0"/>
                                          </p:stCondLst>
                                        </p:cTn>
                                        <p:tgtEl>
                                          <p:spTgt spid="35844"/>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nodeType="afterEffect">
                                  <p:stCondLst>
                                    <p:cond delay="100"/>
                                  </p:stCondLst>
                                  <p:childTnLst>
                                    <p:set>
                                      <p:cBhvr>
                                        <p:cTn id="24" dur="1" fill="hold">
                                          <p:stCondLst>
                                            <p:cond delay="0"/>
                                          </p:stCondLst>
                                        </p:cTn>
                                        <p:tgtEl>
                                          <p:spTgt spid="35848"/>
                                        </p:tgtEl>
                                        <p:attrNameLst>
                                          <p:attrName>style.visibility</p:attrName>
                                        </p:attrNameLst>
                                      </p:cBhvr>
                                      <p:to>
                                        <p:strVal val="visible"/>
                                      </p:to>
                                    </p:set>
                                  </p:childTnLst>
                                </p:cTn>
                              </p:par>
                            </p:childTnLst>
                          </p:cTn>
                        </p:par>
                        <p:par>
                          <p:cTn id="25" fill="hold" nodeType="afterGroup">
                            <p:stCondLst>
                              <p:cond delay="600"/>
                            </p:stCondLst>
                            <p:childTnLst>
                              <p:par>
                                <p:cTn id="26" presetID="1" presetClass="entr" presetSubtype="0" fill="hold" nodeType="afterEffect">
                                  <p:stCondLst>
                                    <p:cond delay="100"/>
                                  </p:stCondLst>
                                  <p:childTnLst>
                                    <p:set>
                                      <p:cBhvr>
                                        <p:cTn id="27" dur="1" fill="hold">
                                          <p:stCondLst>
                                            <p:cond delay="0"/>
                                          </p:stCondLst>
                                        </p:cTn>
                                        <p:tgtEl>
                                          <p:spTgt spid="35852"/>
                                        </p:tgtEl>
                                        <p:attrNameLst>
                                          <p:attrName>style.visibility</p:attrName>
                                        </p:attrNameLst>
                                      </p:cBhvr>
                                      <p:to>
                                        <p:strVal val="visible"/>
                                      </p:to>
                                    </p:set>
                                  </p:childTnLst>
                                </p:cTn>
                              </p:par>
                            </p:childTnLst>
                          </p:cTn>
                        </p:par>
                        <p:par>
                          <p:cTn id="28" fill="hold" nodeType="afterGroup">
                            <p:stCondLst>
                              <p:cond delay="700"/>
                            </p:stCondLst>
                            <p:childTnLst>
                              <p:par>
                                <p:cTn id="29" presetID="1" presetClass="entr" presetSubtype="0" fill="hold" nodeType="afterEffect">
                                  <p:stCondLst>
                                    <p:cond delay="10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800"/>
                            </p:stCondLst>
                            <p:childTnLst>
                              <p:par>
                                <p:cTn id="32" presetID="1" presetClass="entr" presetSubtype="0" fill="hold" nodeType="afterEffect">
                                  <p:stCondLst>
                                    <p:cond delay="100"/>
                                  </p:stCondLst>
                                  <p:childTnLst>
                                    <p:set>
                                      <p:cBhvr>
                                        <p:cTn id="33" dur="1" fill="hold">
                                          <p:stCondLst>
                                            <p:cond delay="0"/>
                                          </p:stCondLst>
                                        </p:cTn>
                                        <p:tgtEl>
                                          <p:spTgt spid="10"/>
                                        </p:tgtEl>
                                        <p:attrNameLst>
                                          <p:attrName>style.visibility</p:attrName>
                                        </p:attrNameLst>
                                      </p:cBhvr>
                                      <p:to>
                                        <p:strVal val="visible"/>
                                      </p:to>
                                    </p:set>
                                  </p:childTnLst>
                                </p:cTn>
                              </p:par>
                            </p:childTnLst>
                          </p:cTn>
                        </p:par>
                        <p:par>
                          <p:cTn id="34" fill="hold" nodeType="afterGroup">
                            <p:stCondLst>
                              <p:cond delay="900"/>
                            </p:stCondLst>
                            <p:childTnLst>
                              <p:par>
                                <p:cTn id="35" presetID="1" presetClass="entr" presetSubtype="0" fill="hold" nodeType="afterEffect">
                                  <p:stCondLst>
                                    <p:cond delay="100"/>
                                  </p:stCondLst>
                                  <p:childTnLst>
                                    <p:set>
                                      <p:cBhvr>
                                        <p:cTn id="36" dur="1" fill="hold">
                                          <p:stCondLst>
                                            <p:cond delay="0"/>
                                          </p:stCondLst>
                                        </p:cTn>
                                        <p:tgtEl>
                                          <p:spTgt spid="11"/>
                                        </p:tgtEl>
                                        <p:attrNameLst>
                                          <p:attrName>style.visibility</p:attrName>
                                        </p:attrNameLst>
                                      </p:cBhvr>
                                      <p:to>
                                        <p:strVal val="visible"/>
                                      </p:to>
                                    </p:set>
                                  </p:childTnLst>
                                </p:cTn>
                              </p:par>
                            </p:childTnLst>
                          </p:cTn>
                        </p:par>
                        <p:par>
                          <p:cTn id="37" fill="hold" nodeType="afterGroup">
                            <p:stCondLst>
                              <p:cond delay="1000"/>
                            </p:stCondLst>
                            <p:childTnLst>
                              <p:par>
                                <p:cTn id="38" presetID="1" presetClass="entr" presetSubtype="0" fill="hold" nodeType="afterEffect">
                                  <p:stCondLst>
                                    <p:cond delay="100"/>
                                  </p:stCondLst>
                                  <p:childTnLst>
                                    <p:set>
                                      <p:cBhvr>
                                        <p:cTn id="39" dur="1" fill="hold">
                                          <p:stCondLst>
                                            <p:cond delay="0"/>
                                          </p:stCondLst>
                                        </p:cTn>
                                        <p:tgtEl>
                                          <p:spTgt spid="35854"/>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nodeType="afterEffect">
                                  <p:stCondLst>
                                    <p:cond delay="100"/>
                                  </p:stCondLst>
                                  <p:childTnLst>
                                    <p:set>
                                      <p:cBhvr>
                                        <p:cTn id="42" dur="1" fill="hold">
                                          <p:stCondLst>
                                            <p:cond delay="0"/>
                                          </p:stCondLst>
                                        </p:cTn>
                                        <p:tgtEl>
                                          <p:spTgt spid="35856"/>
                                        </p:tgtEl>
                                        <p:attrNameLst>
                                          <p:attrName>style.visibility</p:attrName>
                                        </p:attrNameLst>
                                      </p:cBhvr>
                                      <p:to>
                                        <p:strVal val="visible"/>
                                      </p:to>
                                    </p:set>
                                  </p:childTnLst>
                                </p:cTn>
                              </p:par>
                            </p:childTnLst>
                          </p:cTn>
                        </p:par>
                        <p:par>
                          <p:cTn id="43" fill="hold" nodeType="afterGroup">
                            <p:stCondLst>
                              <p:cond delay="1200"/>
                            </p:stCondLst>
                            <p:childTnLst>
                              <p:par>
                                <p:cTn id="44" presetID="1" presetClass="entr" presetSubtype="0" fill="hold" nodeType="afterEffect">
                                  <p:stCondLst>
                                    <p:cond delay="100"/>
                                  </p:stCondLst>
                                  <p:childTnLst>
                                    <p:set>
                                      <p:cBhvr>
                                        <p:cTn id="45" dur="1" fill="hold">
                                          <p:stCondLst>
                                            <p:cond delay="0"/>
                                          </p:stCondLst>
                                        </p:cTn>
                                        <p:tgtEl>
                                          <p:spTgt spid="35858"/>
                                        </p:tgtEl>
                                        <p:attrNameLst>
                                          <p:attrName>style.visibility</p:attrName>
                                        </p:attrNameLst>
                                      </p:cBhvr>
                                      <p:to>
                                        <p:strVal val="visible"/>
                                      </p:to>
                                    </p:set>
                                  </p:childTnLst>
                                </p:cTn>
                              </p:par>
                            </p:childTnLst>
                          </p:cTn>
                        </p:par>
                        <p:par>
                          <p:cTn id="46" fill="hold" nodeType="afterGroup">
                            <p:stCondLst>
                              <p:cond delay="1300"/>
                            </p:stCondLst>
                            <p:childTnLst>
                              <p:par>
                                <p:cTn id="47" presetID="1" presetClass="entr" presetSubtype="0" fill="hold" nodeType="afterEffect">
                                  <p:stCondLst>
                                    <p:cond delay="100"/>
                                  </p:stCondLst>
                                  <p:childTnLst>
                                    <p:set>
                                      <p:cBhvr>
                                        <p:cTn id="48" dur="1" fill="hold">
                                          <p:stCondLst>
                                            <p:cond delay="0"/>
                                          </p:stCondLst>
                                        </p:cTn>
                                        <p:tgtEl>
                                          <p:spTgt spid="18"/>
                                        </p:tgtEl>
                                        <p:attrNameLst>
                                          <p:attrName>style.visibility</p:attrName>
                                        </p:attrNameLst>
                                      </p:cBhvr>
                                      <p:to>
                                        <p:strVal val="visible"/>
                                      </p:to>
                                    </p:set>
                                  </p:childTnLst>
                                </p:cTn>
                              </p:par>
                            </p:childTnLst>
                          </p:cTn>
                        </p:par>
                        <p:par>
                          <p:cTn id="49" fill="hold" nodeType="afterGroup">
                            <p:stCondLst>
                              <p:cond delay="1400"/>
                            </p:stCondLst>
                            <p:childTnLst>
                              <p:par>
                                <p:cTn id="50" presetID="1" presetClass="entr" presetSubtype="0" fill="hold" nodeType="afterEffect">
                                  <p:stCondLst>
                                    <p:cond delay="100"/>
                                  </p:stCondLst>
                                  <p:childTnLst>
                                    <p:set>
                                      <p:cBhvr>
                                        <p:cTn id="51" dur="1" fill="hold">
                                          <p:stCondLst>
                                            <p:cond delay="0"/>
                                          </p:stCondLst>
                                        </p:cTn>
                                        <p:tgtEl>
                                          <p:spTgt spid="19"/>
                                        </p:tgtEl>
                                        <p:attrNameLst>
                                          <p:attrName>style.visibility</p:attrName>
                                        </p:attrNameLst>
                                      </p:cBhvr>
                                      <p:to>
                                        <p:strVal val="visible"/>
                                      </p:to>
                                    </p:set>
                                  </p:childTnLst>
                                </p:cTn>
                              </p:par>
                            </p:childTnLst>
                          </p:cTn>
                        </p:par>
                        <p:par>
                          <p:cTn id="52" fill="hold" nodeType="afterGroup">
                            <p:stCondLst>
                              <p:cond delay="1500"/>
                            </p:stCondLst>
                            <p:childTnLst>
                              <p:par>
                                <p:cTn id="53" presetID="1" presetClass="entr" presetSubtype="0" fill="hold" nodeType="afterEffect">
                                  <p:stCondLst>
                                    <p:cond delay="100"/>
                                  </p:stCondLst>
                                  <p:childTnLst>
                                    <p:set>
                                      <p:cBhvr>
                                        <p:cTn id="54" dur="1" fill="hold">
                                          <p:stCondLst>
                                            <p:cond delay="0"/>
                                          </p:stCondLst>
                                        </p:cTn>
                                        <p:tgtEl>
                                          <p:spTgt spid="35860"/>
                                        </p:tgtEl>
                                        <p:attrNameLst>
                                          <p:attrName>style.visibility</p:attrName>
                                        </p:attrNameLst>
                                      </p:cBhvr>
                                      <p:to>
                                        <p:strVal val="visible"/>
                                      </p:to>
                                    </p:set>
                                  </p:childTnLst>
                                </p:cTn>
                              </p:par>
                            </p:childTnLst>
                          </p:cTn>
                        </p:par>
                        <p:par>
                          <p:cTn id="55" fill="hold" nodeType="afterGroup">
                            <p:stCondLst>
                              <p:cond delay="1600"/>
                            </p:stCondLst>
                            <p:childTnLst>
                              <p:par>
                                <p:cTn id="56" presetID="1" presetClass="entr" presetSubtype="0" fill="hold" nodeType="afterEffect">
                                  <p:stCondLst>
                                    <p:cond delay="100"/>
                                  </p:stCondLst>
                                  <p:childTnLst>
                                    <p:set>
                                      <p:cBhvr>
                                        <p:cTn id="57" dur="1" fill="hold">
                                          <p:stCondLst>
                                            <p:cond delay="0"/>
                                          </p:stCondLst>
                                        </p:cTn>
                                        <p:tgtEl>
                                          <p:spTgt spid="21"/>
                                        </p:tgtEl>
                                        <p:attrNameLst>
                                          <p:attrName>style.visibility</p:attrName>
                                        </p:attrNameLst>
                                      </p:cBhvr>
                                      <p:to>
                                        <p:strVal val="visible"/>
                                      </p:to>
                                    </p:set>
                                  </p:childTnLst>
                                </p:cTn>
                              </p:par>
                            </p:childTnLst>
                          </p:cTn>
                        </p:par>
                        <p:par>
                          <p:cTn id="58" fill="hold" nodeType="afterGroup">
                            <p:stCondLst>
                              <p:cond delay="1700"/>
                            </p:stCondLst>
                            <p:childTnLst>
                              <p:par>
                                <p:cTn id="59" presetID="1" presetClass="entr" presetSubtype="0" fill="hold" nodeType="afterEffect">
                                  <p:stCondLst>
                                    <p:cond delay="100"/>
                                  </p:stCondLst>
                                  <p:childTnLst>
                                    <p:set>
                                      <p:cBhvr>
                                        <p:cTn id="60" dur="1" fill="hold">
                                          <p:stCondLst>
                                            <p:cond delay="0"/>
                                          </p:stCondLst>
                                        </p:cTn>
                                        <p:tgtEl>
                                          <p:spTgt spid="35862"/>
                                        </p:tgtEl>
                                        <p:attrNameLst>
                                          <p:attrName>style.visibility</p:attrName>
                                        </p:attrNameLst>
                                      </p:cBhvr>
                                      <p:to>
                                        <p:strVal val="visible"/>
                                      </p:to>
                                    </p:set>
                                  </p:childTnLst>
                                </p:cTn>
                              </p:par>
                            </p:childTnLst>
                          </p:cTn>
                        </p:par>
                        <p:par>
                          <p:cTn id="61" fill="hold" nodeType="afterGroup">
                            <p:stCondLst>
                              <p:cond delay="1800"/>
                            </p:stCondLst>
                            <p:childTnLst>
                              <p:par>
                                <p:cTn id="62" presetID="1" presetClass="entr" presetSubtype="0" fill="hold" nodeType="afterEffect">
                                  <p:stCondLst>
                                    <p:cond delay="100"/>
                                  </p:stCondLst>
                                  <p:childTnLst>
                                    <p:set>
                                      <p:cBhvr>
                                        <p:cTn id="63" dur="1" fill="hold">
                                          <p:stCondLst>
                                            <p:cond delay="0"/>
                                          </p:stCondLst>
                                        </p:cTn>
                                        <p:tgtEl>
                                          <p:spTgt spid="35864"/>
                                        </p:tgtEl>
                                        <p:attrNameLst>
                                          <p:attrName>style.visibility</p:attrName>
                                        </p:attrNameLst>
                                      </p:cBhvr>
                                      <p:to>
                                        <p:strVal val="visible"/>
                                      </p:to>
                                    </p:set>
                                  </p:childTnLst>
                                </p:cTn>
                              </p:par>
                            </p:childTnLst>
                          </p:cTn>
                        </p:par>
                        <p:par>
                          <p:cTn id="64" fill="hold" nodeType="afterGroup">
                            <p:stCondLst>
                              <p:cond delay="1900"/>
                            </p:stCondLst>
                            <p:childTnLst>
                              <p:par>
                                <p:cTn id="65" presetID="1" presetClass="entr" presetSubtype="0" fill="hold" nodeType="afterEffect">
                                  <p:stCondLst>
                                    <p:cond delay="100"/>
                                  </p:stCondLst>
                                  <p:childTnLst>
                                    <p:set>
                                      <p:cBhvr>
                                        <p:cTn id="66" dur="1" fill="hold">
                                          <p:stCondLst>
                                            <p:cond delay="0"/>
                                          </p:stCondLst>
                                        </p:cTn>
                                        <p:tgtEl>
                                          <p:spTgt spid="35868"/>
                                        </p:tgtEl>
                                        <p:attrNameLst>
                                          <p:attrName>style.visibility</p:attrName>
                                        </p:attrNameLst>
                                      </p:cBhvr>
                                      <p:to>
                                        <p:strVal val="visible"/>
                                      </p:to>
                                    </p:set>
                                  </p:childTnLst>
                                </p:cTn>
                              </p:par>
                            </p:childTnLst>
                          </p:cTn>
                        </p:par>
                        <p:par>
                          <p:cTn id="67" fill="hold" nodeType="afterGroup">
                            <p:stCondLst>
                              <p:cond delay="2000"/>
                            </p:stCondLst>
                            <p:childTnLst>
                              <p:par>
                                <p:cTn id="68" presetID="1" presetClass="entr" presetSubtype="0" fill="hold" nodeType="afterEffect">
                                  <p:stCondLst>
                                    <p:cond delay="100"/>
                                  </p:stCondLst>
                                  <p:childTnLst>
                                    <p:set>
                                      <p:cBhvr>
                                        <p:cTn id="69" dur="1" fill="hold">
                                          <p:stCondLst>
                                            <p:cond delay="0"/>
                                          </p:stCondLst>
                                        </p:cTn>
                                        <p:tgtEl>
                                          <p:spTgt spid="35870"/>
                                        </p:tgtEl>
                                        <p:attrNameLst>
                                          <p:attrName>style.visibility</p:attrName>
                                        </p:attrNameLst>
                                      </p:cBhvr>
                                      <p:to>
                                        <p:strVal val="visible"/>
                                      </p:to>
                                    </p:set>
                                  </p:childTnLst>
                                </p:cTn>
                              </p:par>
                            </p:childTnLst>
                          </p:cTn>
                        </p:par>
                        <p:par>
                          <p:cTn id="70" fill="hold" nodeType="afterGroup">
                            <p:stCondLst>
                              <p:cond delay="2100"/>
                            </p:stCondLst>
                            <p:childTnLst>
                              <p:par>
                                <p:cTn id="71" presetID="1" presetClass="entr" presetSubtype="0" fill="hold" nodeType="afterEffect">
                                  <p:stCondLst>
                                    <p:cond delay="100"/>
                                  </p:stCondLst>
                                  <p:childTnLst>
                                    <p:set>
                                      <p:cBhvr>
                                        <p:cTn id="72" dur="1" fill="hold">
                                          <p:stCondLst>
                                            <p:cond delay="0"/>
                                          </p:stCondLst>
                                        </p:cTn>
                                        <p:tgtEl>
                                          <p:spTgt spid="35872"/>
                                        </p:tgtEl>
                                        <p:attrNameLst>
                                          <p:attrName>style.visibility</p:attrName>
                                        </p:attrNameLst>
                                      </p:cBhvr>
                                      <p:to>
                                        <p:strVal val="visible"/>
                                      </p:to>
                                    </p:set>
                                  </p:childTnLst>
                                </p:cTn>
                              </p:par>
                            </p:childTnLst>
                          </p:cTn>
                        </p:par>
                        <p:par>
                          <p:cTn id="73" fill="hold" nodeType="afterGroup">
                            <p:stCondLst>
                              <p:cond delay="2200"/>
                            </p:stCondLst>
                            <p:childTnLst>
                              <p:par>
                                <p:cTn id="74" presetID="1" presetClass="entr" presetSubtype="0" fill="hold" nodeType="afterEffect">
                                  <p:stCondLst>
                                    <p:cond delay="100"/>
                                  </p:stCondLst>
                                  <p:childTnLst>
                                    <p:set>
                                      <p:cBhvr>
                                        <p:cTn id="75" dur="1" fill="hold">
                                          <p:stCondLst>
                                            <p:cond delay="0"/>
                                          </p:stCondLst>
                                        </p:cTn>
                                        <p:tgtEl>
                                          <p:spTgt spid="35874"/>
                                        </p:tgtEl>
                                        <p:attrNameLst>
                                          <p:attrName>style.visibility</p:attrName>
                                        </p:attrNameLst>
                                      </p:cBhvr>
                                      <p:to>
                                        <p:strVal val="visible"/>
                                      </p:to>
                                    </p:set>
                                  </p:childTnLst>
                                </p:cTn>
                              </p:par>
                            </p:childTnLst>
                          </p:cTn>
                        </p:par>
                        <p:par>
                          <p:cTn id="76" fill="hold" nodeType="afterGroup">
                            <p:stCondLst>
                              <p:cond delay="2300"/>
                            </p:stCondLst>
                            <p:childTnLst>
                              <p:par>
                                <p:cTn id="77" presetID="1" presetClass="entr" presetSubtype="0" fill="hold" nodeType="afterEffect">
                                  <p:stCondLst>
                                    <p:cond delay="100"/>
                                  </p:stCondLst>
                                  <p:childTnLst>
                                    <p:set>
                                      <p:cBhvr>
                                        <p:cTn id="78" dur="1" fill="hold">
                                          <p:stCondLst>
                                            <p:cond delay="0"/>
                                          </p:stCondLst>
                                        </p:cTn>
                                        <p:tgtEl>
                                          <p:spTgt spid="35876"/>
                                        </p:tgtEl>
                                        <p:attrNameLst>
                                          <p:attrName>style.visibility</p:attrName>
                                        </p:attrNameLst>
                                      </p:cBhvr>
                                      <p:to>
                                        <p:strVal val="visible"/>
                                      </p:to>
                                    </p:set>
                                  </p:childTnLst>
                                </p:cTn>
                              </p:par>
                            </p:childTnLst>
                          </p:cTn>
                        </p:par>
                        <p:par>
                          <p:cTn id="79" fill="hold" nodeType="afterGroup">
                            <p:stCondLst>
                              <p:cond delay="2400"/>
                            </p:stCondLst>
                            <p:childTnLst>
                              <p:par>
                                <p:cTn id="80" presetID="1" presetClass="entr" presetSubtype="0" fill="hold" nodeType="afterEffect">
                                  <p:stCondLst>
                                    <p:cond delay="100"/>
                                  </p:stCondLst>
                                  <p:childTnLst>
                                    <p:set>
                                      <p:cBhvr>
                                        <p:cTn id="81" dur="1" fill="hold">
                                          <p:stCondLst>
                                            <p:cond delay="0"/>
                                          </p:stCondLst>
                                        </p:cTn>
                                        <p:tgtEl>
                                          <p:spTgt spid="35878"/>
                                        </p:tgtEl>
                                        <p:attrNameLst>
                                          <p:attrName>style.visibility</p:attrName>
                                        </p:attrNameLst>
                                      </p:cBhvr>
                                      <p:to>
                                        <p:strVal val="visible"/>
                                      </p:to>
                                    </p:set>
                                  </p:childTnLst>
                                </p:cTn>
                              </p:par>
                            </p:childTnLst>
                          </p:cTn>
                        </p:par>
                        <p:par>
                          <p:cTn id="82" fill="hold" nodeType="afterGroup">
                            <p:stCondLst>
                              <p:cond delay="2500"/>
                            </p:stCondLst>
                            <p:childTnLst>
                              <p:par>
                                <p:cTn id="83" presetID="1" presetClass="entr" presetSubtype="0" fill="hold" nodeType="afterEffect">
                                  <p:stCondLst>
                                    <p:cond delay="100"/>
                                  </p:stCondLst>
                                  <p:childTnLst>
                                    <p:set>
                                      <p:cBhvr>
                                        <p:cTn id="84" dur="1" fill="hold">
                                          <p:stCondLst>
                                            <p:cond delay="0"/>
                                          </p:stCondLst>
                                        </p:cTn>
                                        <p:tgtEl>
                                          <p:spTgt spid="35882"/>
                                        </p:tgtEl>
                                        <p:attrNameLst>
                                          <p:attrName>style.visibility</p:attrName>
                                        </p:attrNameLst>
                                      </p:cBhvr>
                                      <p:to>
                                        <p:strVal val="visible"/>
                                      </p:to>
                                    </p:set>
                                  </p:childTnLst>
                                </p:cTn>
                              </p:par>
                            </p:childTnLst>
                          </p:cTn>
                        </p:par>
                        <p:par>
                          <p:cTn id="85" fill="hold" nodeType="afterGroup">
                            <p:stCondLst>
                              <p:cond delay="2600"/>
                            </p:stCondLst>
                            <p:childTnLst>
                              <p:par>
                                <p:cTn id="86" presetID="1" presetClass="entr" presetSubtype="0" fill="hold" nodeType="afterEffect">
                                  <p:stCondLst>
                                    <p:cond delay="100"/>
                                  </p:stCondLst>
                                  <p:childTnLst>
                                    <p:set>
                                      <p:cBhvr>
                                        <p:cTn id="87" dur="1" fill="hold">
                                          <p:stCondLst>
                                            <p:cond delay="0"/>
                                          </p:stCondLst>
                                        </p:cTn>
                                        <p:tgtEl>
                                          <p:spTgt spid="35884"/>
                                        </p:tgtEl>
                                        <p:attrNameLst>
                                          <p:attrName>style.visibility</p:attrName>
                                        </p:attrNameLst>
                                      </p:cBhvr>
                                      <p:to>
                                        <p:strVal val="visible"/>
                                      </p:to>
                                    </p:set>
                                  </p:childTnLst>
                                </p:cTn>
                              </p:par>
                            </p:childTnLst>
                          </p:cTn>
                        </p:par>
                        <p:par>
                          <p:cTn id="88" fill="hold" nodeType="afterGroup">
                            <p:stCondLst>
                              <p:cond delay="2700"/>
                            </p:stCondLst>
                            <p:childTnLst>
                              <p:par>
                                <p:cTn id="89" presetID="1" presetClass="entr" presetSubtype="0" fill="hold" nodeType="afterEffect">
                                  <p:stCondLst>
                                    <p:cond delay="100"/>
                                  </p:stCondLst>
                                  <p:childTnLst>
                                    <p:set>
                                      <p:cBhvr>
                                        <p:cTn id="90" dur="1" fill="hold">
                                          <p:stCondLst>
                                            <p:cond delay="0"/>
                                          </p:stCondLst>
                                        </p:cTn>
                                        <p:tgtEl>
                                          <p:spTgt spid="35886"/>
                                        </p:tgtEl>
                                        <p:attrNameLst>
                                          <p:attrName>style.visibility</p:attrName>
                                        </p:attrNameLst>
                                      </p:cBhvr>
                                      <p:to>
                                        <p:strVal val="visible"/>
                                      </p:to>
                                    </p:set>
                                  </p:childTnLst>
                                </p:cTn>
                              </p:par>
                            </p:childTnLst>
                          </p:cTn>
                        </p:par>
                        <p:par>
                          <p:cTn id="91" fill="hold" nodeType="afterGroup">
                            <p:stCondLst>
                              <p:cond delay="2800"/>
                            </p:stCondLst>
                            <p:childTnLst>
                              <p:par>
                                <p:cTn id="92" presetID="1" presetClass="entr" presetSubtype="0" fill="hold" nodeType="afterEffect">
                                  <p:stCondLst>
                                    <p:cond delay="100"/>
                                  </p:stCondLst>
                                  <p:childTnLst>
                                    <p:set>
                                      <p:cBhvr>
                                        <p:cTn id="93" dur="1" fill="hold">
                                          <p:stCondLst>
                                            <p:cond delay="0"/>
                                          </p:stCondLst>
                                        </p:cTn>
                                        <p:tgtEl>
                                          <p:spTgt spid="35888"/>
                                        </p:tgtEl>
                                        <p:attrNameLst>
                                          <p:attrName>style.visibility</p:attrName>
                                        </p:attrNameLst>
                                      </p:cBhvr>
                                      <p:to>
                                        <p:strVal val="visible"/>
                                      </p:to>
                                    </p:set>
                                  </p:childTnLst>
                                </p:cTn>
                              </p:par>
                            </p:childTnLst>
                          </p:cTn>
                        </p:par>
                        <p:par>
                          <p:cTn id="94" fill="hold" nodeType="afterGroup">
                            <p:stCondLst>
                              <p:cond delay="2900"/>
                            </p:stCondLst>
                            <p:childTnLst>
                              <p:par>
                                <p:cTn id="95" presetID="1" presetClass="entr" presetSubtype="0" fill="hold" nodeType="afterEffect">
                                  <p:stCondLst>
                                    <p:cond delay="100"/>
                                  </p:stCondLst>
                                  <p:childTnLst>
                                    <p:set>
                                      <p:cBhvr>
                                        <p:cTn id="96" dur="1" fill="hold">
                                          <p:stCondLst>
                                            <p:cond delay="0"/>
                                          </p:stCondLst>
                                        </p:cTn>
                                        <p:tgtEl>
                                          <p:spTgt spid="35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97" name="Picture 33" descr="http://www.iuct.net/chem/8th/images/f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10188" y="2895600"/>
            <a:ext cx="4824412" cy="2057400"/>
          </a:xfrm>
          <a:prstGeom prst="rect">
            <a:avLst/>
          </a:prstGeom>
          <a:solidFill>
            <a:schemeClr val="bg1"/>
          </a:solidFill>
          <a:ln w="9525">
            <a:solidFill>
              <a:schemeClr val="tx1"/>
            </a:solidFill>
            <a:miter lim="800000"/>
            <a:headEnd/>
            <a:tailEnd/>
          </a:ln>
        </p:spPr>
      </p:pic>
      <p:grpSp>
        <p:nvGrpSpPr>
          <p:cNvPr id="8" name="Group 7"/>
          <p:cNvGrpSpPr/>
          <p:nvPr/>
        </p:nvGrpSpPr>
        <p:grpSpPr>
          <a:xfrm rot="20659593">
            <a:off x="2819171" y="2911180"/>
            <a:ext cx="6248400" cy="1414327"/>
            <a:chOff x="1752600" y="3200400"/>
            <a:chExt cx="5791200" cy="1143001"/>
          </a:xfrm>
          <a:solidFill>
            <a:schemeClr val="bg1"/>
          </a:solidFill>
        </p:grpSpPr>
        <p:sp>
          <p:nvSpPr>
            <p:cNvPr id="36869" name="Rectangle 5"/>
            <p:cNvSpPr>
              <a:spLocks noChangeArrowheads="1"/>
            </p:cNvSpPr>
            <p:nvPr/>
          </p:nvSpPr>
          <p:spPr bwMode="auto">
            <a:xfrm>
              <a:off x="2743200" y="3250246"/>
              <a:ext cx="4800600" cy="1044676"/>
            </a:xfrm>
            <a:prstGeom prst="rect">
              <a:avLst/>
            </a:prstGeom>
            <a:grpFill/>
            <a:ln w="9525">
              <a:solidFill>
                <a:schemeClr val="tx1"/>
              </a:solidFill>
              <a:miter lim="800000"/>
              <a:headEnd/>
              <a:tailEnd/>
            </a:ln>
            <a:effectLst/>
          </p:spPr>
          <p:txBody>
            <a:bodyPr anchor="ctr">
              <a:spAutoFit/>
            </a:bodyPr>
            <a:lstStyle/>
            <a:p>
              <a:pPr>
                <a:defRPr/>
              </a:pPr>
              <a:r>
                <a:rPr lang="en-US" sz="2200" dirty="0">
                  <a:solidFill>
                    <a:srgbClr val="2C5087"/>
                  </a:solidFill>
                  <a:latin typeface="Segoe UI" pitchFamily="34" charset="0"/>
                  <a:cs typeface="Segoe UI" pitchFamily="34" charset="0"/>
                </a:rPr>
                <a:t>Sustainable Chemistry 2011</a:t>
              </a:r>
            </a:p>
            <a:p>
              <a:pPr>
                <a:defRPr/>
              </a:pPr>
              <a:r>
                <a:rPr lang="en-US" sz="1400" dirty="0">
                  <a:solidFill>
                    <a:srgbClr val="254A8C"/>
                  </a:solidFill>
                </a:rPr>
                <a:t>First International Conference </a:t>
              </a:r>
            </a:p>
            <a:p>
              <a:pPr>
                <a:defRPr/>
              </a:pPr>
              <a:r>
                <a:rPr lang="en-US" sz="1400" dirty="0">
                  <a:solidFill>
                    <a:srgbClr val="254A8C"/>
                  </a:solidFill>
                </a:rPr>
                <a:t>on Sustainable Chemistry</a:t>
              </a:r>
              <a:br>
                <a:rPr lang="en-US" sz="1400" dirty="0">
                  <a:solidFill>
                    <a:srgbClr val="254A8C"/>
                  </a:solidFill>
                </a:rPr>
              </a:br>
              <a:r>
                <a:rPr lang="en-US" sz="1400" dirty="0">
                  <a:solidFill>
                    <a:srgbClr val="254A8C"/>
                  </a:solidFill>
                </a:rPr>
                <a:t>6 - 8 July 2011</a:t>
              </a:r>
              <a:br>
                <a:rPr lang="en-US" sz="1400" dirty="0">
                  <a:solidFill>
                    <a:srgbClr val="254A8C"/>
                  </a:solidFill>
                </a:rPr>
              </a:br>
              <a:r>
                <a:rPr lang="en-US" sz="1400" dirty="0">
                  <a:solidFill>
                    <a:srgbClr val="254A8C"/>
                  </a:solidFill>
                </a:rPr>
                <a:t>Antwerp, Belgium</a:t>
              </a:r>
              <a:endParaRPr lang="en-US" sz="1400" dirty="0">
                <a:solidFill>
                  <a:srgbClr val="1760AB"/>
                </a:solidFill>
                <a:latin typeface="Tahoma" pitchFamily="34" charset="0"/>
                <a:cs typeface="Tahoma" pitchFamily="34" charset="0"/>
              </a:endParaRPr>
            </a:p>
          </p:txBody>
        </p:sp>
        <p:pic>
          <p:nvPicPr>
            <p:cNvPr id="36871" name="Picture 7" descr="SustChem11_112x140">
              <a:hlinkClick r:id="rId3"/>
            </p:cNvPr>
            <p:cNvPicPr>
              <a:picLocks noChangeAspect="1" noChangeArrowheads="1"/>
            </p:cNvPicPr>
            <p:nvPr/>
          </p:nvPicPr>
          <p:blipFill>
            <a:blip r:embed="rId4" cstate="print"/>
            <a:srcRect/>
            <a:stretch>
              <a:fillRect/>
            </a:stretch>
          </p:blipFill>
          <p:spPr bwMode="auto">
            <a:xfrm>
              <a:off x="1752600" y="3200400"/>
              <a:ext cx="914400" cy="1143001"/>
            </a:xfrm>
            <a:prstGeom prst="rect">
              <a:avLst/>
            </a:prstGeom>
            <a:grpFill/>
            <a:ln>
              <a:solidFill>
                <a:schemeClr val="tx1"/>
              </a:solidFill>
            </a:ln>
          </p:spPr>
        </p:pic>
      </p:grpSp>
      <p:pic>
        <p:nvPicPr>
          <p:cNvPr id="36873" name="Picture 9" descr="http://www.14acc.org/images/p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28977">
            <a:off x="6835775" y="1084264"/>
            <a:ext cx="2362200" cy="1889125"/>
          </a:xfrm>
          <a:prstGeom prst="rect">
            <a:avLst/>
          </a:prstGeom>
          <a:solidFill>
            <a:schemeClr val="bg1"/>
          </a:solidFill>
          <a:ln w="9525">
            <a:solidFill>
              <a:schemeClr val="tx1"/>
            </a:solidFill>
            <a:miter lim="800000"/>
            <a:headEnd/>
            <a:tailEnd/>
          </a:ln>
        </p:spPr>
      </p:pic>
      <p:pic>
        <p:nvPicPr>
          <p:cNvPr id="36875" name="Picture 11" descr="Design for Energy and the Environmen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915422">
            <a:off x="2149475" y="4087813"/>
            <a:ext cx="8445500" cy="1689100"/>
          </a:xfrm>
          <a:prstGeom prst="rect">
            <a:avLst/>
          </a:prstGeom>
          <a:solidFill>
            <a:schemeClr val="bg1"/>
          </a:solidFill>
          <a:ln w="9525">
            <a:solidFill>
              <a:schemeClr val="tx1"/>
            </a:solidFill>
            <a:miter lim="800000"/>
            <a:headEnd/>
            <a:tailEnd/>
          </a:ln>
        </p:spPr>
      </p:pic>
      <p:pic>
        <p:nvPicPr>
          <p:cNvPr id="36877" name="Picture 13" descr="Top heade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38600" y="1143000"/>
            <a:ext cx="2819400" cy="1143000"/>
          </a:xfrm>
          <a:prstGeom prst="rect">
            <a:avLst/>
          </a:prstGeom>
          <a:solidFill>
            <a:schemeClr val="bg1"/>
          </a:solidFill>
          <a:ln w="9525">
            <a:solidFill>
              <a:schemeClr val="tx1"/>
            </a:solidFill>
            <a:miter lim="800000"/>
            <a:headEnd/>
            <a:tailEnd/>
          </a:ln>
        </p:spPr>
      </p:pic>
      <p:pic>
        <p:nvPicPr>
          <p:cNvPr id="36879" name="Picture 15" descr="http://portal.acs.org/portal/binfetch/consumption?fileUrl=/stellent/groups/web/documents/promotion/~export/WPCP_012071~62~HTML_DC_TEMPLATE~SNIPPET_LAYOUT/32758-1.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1091781">
            <a:off x="7104063" y="3370264"/>
            <a:ext cx="2608262" cy="2606675"/>
          </a:xfrm>
          <a:prstGeom prst="rect">
            <a:avLst/>
          </a:prstGeom>
          <a:solidFill>
            <a:schemeClr val="bg1"/>
          </a:solidFill>
          <a:ln w="9525">
            <a:solidFill>
              <a:schemeClr val="tx1"/>
            </a:solidFill>
            <a:miter lim="800000"/>
            <a:headEnd/>
            <a:tailEnd/>
          </a:ln>
        </p:spPr>
      </p:pic>
      <p:pic>
        <p:nvPicPr>
          <p:cNvPr id="36881" name="Picture 17" descr="http://blogs.rsc.org/gc/files/2011/03/APCIL-banner.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79265">
            <a:off x="3810000" y="381001"/>
            <a:ext cx="6324600" cy="1133475"/>
          </a:xfrm>
          <a:prstGeom prst="rect">
            <a:avLst/>
          </a:prstGeom>
          <a:solidFill>
            <a:schemeClr val="bg1"/>
          </a:solidFill>
          <a:ln w="9525">
            <a:solidFill>
              <a:schemeClr val="tx1"/>
            </a:solidFill>
            <a:miter lim="800000"/>
            <a:headEnd/>
            <a:tailEnd/>
          </a:ln>
        </p:spPr>
      </p:pic>
      <p:pic>
        <p:nvPicPr>
          <p:cNvPr id="36883" name="Picture 19" descr="http://www.iccm2011-rtmnu.org/wp-content/uploads/2010/11/Left-LOGO-UNIVERSITY.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591550" y="1"/>
            <a:ext cx="2076450" cy="2022475"/>
          </a:xfrm>
          <a:prstGeom prst="rect">
            <a:avLst/>
          </a:prstGeom>
          <a:solidFill>
            <a:schemeClr val="bg1"/>
          </a:solidFill>
          <a:ln w="9525">
            <a:solidFill>
              <a:schemeClr val="tx1"/>
            </a:solidFill>
            <a:miter lim="800000"/>
            <a:headEnd/>
            <a:tailEnd/>
          </a:ln>
        </p:spPr>
      </p:pic>
      <p:pic>
        <p:nvPicPr>
          <p:cNvPr id="36885" name="Picture 21" descr="http://www.sustainchem2011.ttu.ee/images/icetheme/iceslideshow/chem_logo.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872523">
            <a:off x="1355726" y="2963863"/>
            <a:ext cx="3160713" cy="1492250"/>
          </a:xfrm>
          <a:prstGeom prst="rect">
            <a:avLst/>
          </a:prstGeom>
          <a:solidFill>
            <a:schemeClr val="bg1"/>
          </a:solidFill>
          <a:ln w="9525">
            <a:solidFill>
              <a:schemeClr val="tx1"/>
            </a:solidFill>
            <a:miter lim="800000"/>
            <a:headEnd/>
            <a:tailEnd/>
          </a:ln>
        </p:spPr>
      </p:pic>
      <p:pic>
        <p:nvPicPr>
          <p:cNvPr id="36887" name="Picture 23" descr="http://profile.ak.fbcdn.net/hprofile-ak-snc4/161956_135871166470661_583439_n.jp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1577039">
            <a:off x="5235576" y="2362201"/>
            <a:ext cx="4594225" cy="1171575"/>
          </a:xfrm>
          <a:prstGeom prst="rect">
            <a:avLst/>
          </a:prstGeom>
          <a:solidFill>
            <a:schemeClr val="bg1"/>
          </a:solidFill>
          <a:ln w="9525">
            <a:solidFill>
              <a:schemeClr val="tx1"/>
            </a:solidFill>
            <a:miter lim="800000"/>
            <a:headEnd/>
            <a:tailEnd/>
          </a:ln>
        </p:spPr>
      </p:pic>
      <p:pic>
        <p:nvPicPr>
          <p:cNvPr id="36889" name="Picture 25" descr="http://events.berkeley.edu/images/user_uploads/0_GreenChemistry_Poster_Ver20.jp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rot="-882578">
            <a:off x="5486401" y="3886200"/>
            <a:ext cx="2163763" cy="1276350"/>
          </a:xfrm>
          <a:prstGeom prst="rect">
            <a:avLst/>
          </a:prstGeom>
          <a:solidFill>
            <a:schemeClr val="bg1"/>
          </a:solidFill>
          <a:ln w="9525">
            <a:solidFill>
              <a:schemeClr val="tx1"/>
            </a:solidFill>
            <a:miter lim="800000"/>
            <a:headEnd/>
            <a:tailEnd/>
          </a:ln>
        </p:spPr>
      </p:pic>
      <p:pic>
        <p:nvPicPr>
          <p:cNvPr id="36891" name="Picture 27" descr="http://www.econference.com.au/user_media/logo/images/4189.jp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048000" y="914400"/>
            <a:ext cx="2857500" cy="2857500"/>
          </a:xfrm>
          <a:prstGeom prst="rect">
            <a:avLst/>
          </a:prstGeom>
          <a:solidFill>
            <a:schemeClr val="bg1"/>
          </a:solidFill>
          <a:ln w="9525">
            <a:solidFill>
              <a:schemeClr val="tx1"/>
            </a:solidFill>
            <a:miter lim="800000"/>
            <a:headEnd/>
            <a:tailEnd/>
          </a:ln>
        </p:spPr>
      </p:pic>
      <p:pic>
        <p:nvPicPr>
          <p:cNvPr id="36893" name="Picture 29" descr="http://advancedbiofuelsusa.info/wp-content/themes/arthemia-premium/scripts/timthumb.php?src=/images/International%20Year%20of%20Chemistry.jpg&amp;w=150&amp;h=150&amp;zc=1&amp;q=100"/>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295400" y="-381000"/>
            <a:ext cx="2362200" cy="2362200"/>
          </a:xfrm>
          <a:prstGeom prst="rect">
            <a:avLst/>
          </a:prstGeom>
          <a:solidFill>
            <a:schemeClr val="bg1"/>
          </a:solidFill>
          <a:ln w="9525">
            <a:solidFill>
              <a:schemeClr val="tx1"/>
            </a:solidFill>
            <a:miter lim="800000"/>
            <a:headEnd/>
            <a:tailEnd/>
          </a:ln>
        </p:spPr>
      </p:pic>
      <p:pic>
        <p:nvPicPr>
          <p:cNvPr id="36895" name="Picture 31" descr="Industrial Green Chemistry"/>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828800" y="3962400"/>
            <a:ext cx="1714500" cy="1714500"/>
          </a:xfrm>
          <a:prstGeom prst="rect">
            <a:avLst/>
          </a:prstGeom>
          <a:solidFill>
            <a:schemeClr val="bg1"/>
          </a:solidFill>
          <a:ln w="9525">
            <a:solidFill>
              <a:schemeClr val="tx1"/>
            </a:solidFill>
            <a:miter lim="800000"/>
            <a:headEnd/>
            <a:tailEnd/>
          </a:ln>
        </p:spPr>
      </p:pic>
      <p:pic>
        <p:nvPicPr>
          <p:cNvPr id="36899" name="Picture 35" descr="http://www.greenchemistry.ru/conferences/files/icgc2008/images/ICGC-logo.gif"/>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524000" y="647700"/>
            <a:ext cx="2819400" cy="2819400"/>
          </a:xfrm>
          <a:prstGeom prst="rect">
            <a:avLst/>
          </a:prstGeom>
          <a:solidFill>
            <a:schemeClr val="bg1"/>
          </a:solidFill>
          <a:ln w="9525">
            <a:solidFill>
              <a:schemeClr val="tx1"/>
            </a:solidFill>
            <a:miter lim="800000"/>
            <a:headEnd/>
            <a:tailEnd/>
          </a:ln>
        </p:spPr>
      </p:pic>
      <p:pic>
        <p:nvPicPr>
          <p:cNvPr id="36901" name="Picture 37" descr="http://www.icea.info/Portals/0/LOGO%20Sustainable.jpg"/>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3124201" y="4495801"/>
            <a:ext cx="2162175" cy="904875"/>
          </a:xfrm>
          <a:prstGeom prst="rect">
            <a:avLst/>
          </a:prstGeom>
          <a:solidFill>
            <a:schemeClr val="bg1"/>
          </a:solidFill>
          <a:ln w="9525">
            <a:solidFill>
              <a:schemeClr val="tx1"/>
            </a:solidFill>
            <a:miter lim="800000"/>
            <a:headEnd/>
            <a:tailEnd/>
          </a:ln>
        </p:spPr>
      </p:pic>
      <p:pic>
        <p:nvPicPr>
          <p:cNvPr id="36903" name="Picture 39" descr="http://johnedwinmason.typepad.com/.a/6a0112791cb10528a4014e5f6b6480970c-400wi"/>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915400" y="4149726"/>
            <a:ext cx="1752600" cy="2708275"/>
          </a:xfrm>
          <a:prstGeom prst="rect">
            <a:avLst/>
          </a:prstGeom>
          <a:solidFill>
            <a:schemeClr val="bg1"/>
          </a:solidFill>
          <a:ln w="9525">
            <a:solidFill>
              <a:schemeClr val="tx1"/>
            </a:solidFill>
            <a:miter lim="800000"/>
            <a:headEnd/>
            <a:tailEnd/>
          </a:ln>
        </p:spPr>
      </p:pic>
      <p:pic>
        <p:nvPicPr>
          <p:cNvPr id="36905" name="Picture 41" descr="http://acuityes.com/wp-content/uploads/2010/12/amherst_2011.jpg"/>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4724401" y="5257800"/>
            <a:ext cx="4741863" cy="1600200"/>
          </a:xfrm>
          <a:prstGeom prst="rect">
            <a:avLst/>
          </a:prstGeom>
          <a:solidFill>
            <a:schemeClr val="bg1"/>
          </a:solidFill>
          <a:ln w="9525">
            <a:solidFill>
              <a:schemeClr val="tx1"/>
            </a:solidFill>
            <a:miter lim="800000"/>
            <a:headEnd/>
            <a:tailEnd/>
          </a:ln>
        </p:spPr>
      </p:pic>
      <p:pic>
        <p:nvPicPr>
          <p:cNvPr id="36907" name="Picture 43" descr="http://2.bp.blogspot.com/_EhwB6HbS2Jc/R-VQ7nZ0VQI/AAAAAAAAAbo/yKWwilY8OA8/s200/Green+Summit.jpg"/>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990600" y="3962401"/>
            <a:ext cx="1905000" cy="790575"/>
          </a:xfrm>
          <a:prstGeom prst="rect">
            <a:avLst/>
          </a:prstGeom>
          <a:solidFill>
            <a:schemeClr val="bg1"/>
          </a:solidFill>
          <a:ln w="9525">
            <a:solidFill>
              <a:schemeClr val="tx1"/>
            </a:solidFill>
            <a:miter lim="800000"/>
            <a:headEnd/>
            <a:tailEnd/>
          </a:ln>
        </p:spPr>
      </p:pic>
      <p:pic>
        <p:nvPicPr>
          <p:cNvPr id="36909" name="Picture 45" descr="http://imgcache.businessportals.com/event/sustainable-fragrances-3b27add.jpg"/>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8686800" y="2209800"/>
            <a:ext cx="1981200" cy="1981200"/>
          </a:xfrm>
          <a:prstGeom prst="rect">
            <a:avLst/>
          </a:prstGeom>
          <a:solidFill>
            <a:schemeClr val="bg1"/>
          </a:solidFill>
          <a:ln w="9525">
            <a:solidFill>
              <a:schemeClr val="tx1"/>
            </a:solidFill>
            <a:miter lim="800000"/>
            <a:headEnd/>
            <a:tailEnd/>
          </a:ln>
        </p:spPr>
      </p:pic>
      <p:pic>
        <p:nvPicPr>
          <p:cNvPr id="36911" name="Picture 47" descr="http://www.niscair.res.in/ActivitiesandServices/Products/Images/GreenChemistry.jp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524000" y="4368800"/>
            <a:ext cx="1676400" cy="2489200"/>
          </a:xfrm>
          <a:prstGeom prst="rect">
            <a:avLst/>
          </a:prstGeom>
          <a:solidFill>
            <a:schemeClr val="bg1"/>
          </a:solidFill>
          <a:ln w="9525">
            <a:solidFill>
              <a:schemeClr val="tx1"/>
            </a:solidFill>
            <a:miter lim="800000"/>
            <a:headEnd/>
            <a:tailEnd/>
          </a:ln>
        </p:spPr>
      </p:pic>
      <p:pic>
        <p:nvPicPr>
          <p:cNvPr id="36913" name="Picture 49" descr="http://t2.gstatic.com/images?q=tbn:ANd9GcS8o3RlfmkoL7GaLd4YtIRUXKoNThKhtqxynDA4lHxqOVrfN88v&amp;t=1"/>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rot="718948">
            <a:off x="3281363" y="152400"/>
            <a:ext cx="3490912" cy="914400"/>
          </a:xfrm>
          <a:prstGeom prst="rect">
            <a:avLst/>
          </a:prstGeom>
          <a:solidFill>
            <a:schemeClr val="bg1"/>
          </a:solidFill>
          <a:ln w="9525">
            <a:solidFill>
              <a:schemeClr val="tx1"/>
            </a:solidFill>
            <a:miter lim="800000"/>
            <a:headEnd/>
            <a:tailEnd/>
          </a:ln>
        </p:spPr>
      </p:pic>
      <p:pic>
        <p:nvPicPr>
          <p:cNvPr id="36915" name="Picture 51" descr="http://www.greenbiz.com/sites/default/files/inline/if10-logo-inset.jpg"/>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rot="507599">
            <a:off x="5170488" y="-23813"/>
            <a:ext cx="2857500" cy="1095376"/>
          </a:xfrm>
          <a:prstGeom prst="rect">
            <a:avLst/>
          </a:prstGeom>
          <a:solidFill>
            <a:schemeClr val="bg1"/>
          </a:solidFill>
          <a:ln w="9525">
            <a:solidFill>
              <a:schemeClr val="tx1"/>
            </a:solidFill>
            <a:miter lim="800000"/>
            <a:headEnd/>
            <a:tailEnd/>
          </a:ln>
        </p:spPr>
      </p:pic>
      <p:pic>
        <p:nvPicPr>
          <p:cNvPr id="36917" name="Picture 53" descr="http://yearofchemistry.org.nz/wp-content/uploads/2011/05/Green-Chemistry-Expo-Tauranga-Logo.jpg"/>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rot="1359405">
            <a:off x="3581401" y="3352801"/>
            <a:ext cx="1781175" cy="1781175"/>
          </a:xfrm>
          <a:prstGeom prst="rect">
            <a:avLst/>
          </a:prstGeom>
          <a:solidFill>
            <a:schemeClr val="bg1"/>
          </a:solidFill>
          <a:ln w="9525">
            <a:solidFill>
              <a:schemeClr val="tx1"/>
            </a:solidFill>
            <a:miter lim="800000"/>
            <a:headEnd/>
            <a:tailEnd/>
          </a:ln>
        </p:spPr>
      </p:pic>
      <p:pic>
        <p:nvPicPr>
          <p:cNvPr id="36919" name="Picture 55" descr="http://gallery.thomex.com/TradeShow/20110104164537_Green_200x200.jpg"/>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rot="1403138">
            <a:off x="2205038" y="4186238"/>
            <a:ext cx="1905000" cy="1905000"/>
          </a:xfrm>
          <a:prstGeom prst="rect">
            <a:avLst/>
          </a:prstGeom>
          <a:solidFill>
            <a:schemeClr val="bg1"/>
          </a:solidFill>
          <a:ln w="9525">
            <a:solidFill>
              <a:schemeClr val="tx1"/>
            </a:solidFill>
            <a:miter lim="800000"/>
            <a:headEnd/>
            <a:tailEnd/>
          </a:ln>
        </p:spPr>
      </p:pic>
      <p:pic>
        <p:nvPicPr>
          <p:cNvPr id="36921" name="Picture 57" descr="http://www.greenchemistrygroup.org/images/2011_header.gif"/>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rot="1621394">
            <a:off x="4267200" y="1371600"/>
            <a:ext cx="2286000" cy="681038"/>
          </a:xfrm>
          <a:prstGeom prst="rect">
            <a:avLst/>
          </a:prstGeom>
          <a:solidFill>
            <a:schemeClr val="bg1"/>
          </a:solidFill>
          <a:ln w="9525">
            <a:solidFill>
              <a:schemeClr val="tx1"/>
            </a:solidFill>
            <a:miter lim="800000"/>
            <a:headEnd/>
            <a:tailEnd/>
          </a:ln>
        </p:spPr>
      </p:pic>
      <p:pic>
        <p:nvPicPr>
          <p:cNvPr id="36923" name="Picture 59" descr="http://www.healthcarepackaging.com/archives/assets_c/2010/08/am_sustainable_symposium-thumb-225x146-2508.jpg"/>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rot="-825425">
            <a:off x="3429000" y="1854200"/>
            <a:ext cx="1752600" cy="1136650"/>
          </a:xfrm>
          <a:prstGeom prst="rect">
            <a:avLst/>
          </a:prstGeom>
          <a:solidFill>
            <a:schemeClr val="bg1"/>
          </a:solidFill>
          <a:ln w="9525">
            <a:solidFill>
              <a:schemeClr val="tx1"/>
            </a:solidFill>
            <a:miter lim="800000"/>
            <a:headEnd/>
            <a:tailEnd/>
          </a:ln>
        </p:spPr>
      </p:pic>
      <p:pic>
        <p:nvPicPr>
          <p:cNvPr id="36925" name="Picture 61" descr="http://www.conffidence.eu/img/event/event_ICCE2009.jpg"/>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rot="4170972">
            <a:off x="5988844" y="3793332"/>
            <a:ext cx="3122613" cy="800100"/>
          </a:xfrm>
          <a:prstGeom prst="rect">
            <a:avLst/>
          </a:prstGeom>
          <a:solidFill>
            <a:schemeClr val="bg1"/>
          </a:solidFill>
          <a:ln w="9525">
            <a:solidFill>
              <a:schemeClr val="tx1"/>
            </a:solidFill>
            <a:miter lim="800000"/>
            <a:headEnd/>
            <a:tailEnd/>
          </a:ln>
        </p:spPr>
      </p:pic>
      <p:sp>
        <p:nvSpPr>
          <p:cNvPr id="107549" name="TextBox 29"/>
          <p:cNvSpPr txBox="1">
            <a:spLocks noChangeArrowheads="1"/>
          </p:cNvSpPr>
          <p:nvPr/>
        </p:nvSpPr>
        <p:spPr bwMode="auto">
          <a:xfrm>
            <a:off x="3924300" y="3048001"/>
            <a:ext cx="4343400" cy="76944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dirty="0">
                <a:latin typeface="+mn-lt"/>
              </a:rPr>
              <a:t>Conferences</a:t>
            </a:r>
          </a:p>
        </p:txBody>
      </p:sp>
      <p:pic>
        <p:nvPicPr>
          <p:cNvPr id="36927" name="Picture 63" descr="http://www.internationalragweedsociety.org/Agri-EnvTox/ICAECT2011-Logo.jpg"/>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rot="-858372">
            <a:off x="2362201" y="5610226"/>
            <a:ext cx="1247775" cy="1247775"/>
          </a:xfrm>
          <a:prstGeom prst="rect">
            <a:avLst/>
          </a:prstGeom>
          <a:solidFill>
            <a:schemeClr val="bg1"/>
          </a:solidFill>
          <a:ln w="9525">
            <a:solidFill>
              <a:schemeClr val="tx1"/>
            </a:solidFill>
            <a:miter lim="800000"/>
            <a:headEnd/>
            <a:tailEnd/>
          </a:ln>
        </p:spPr>
      </p:pic>
      <p:pic>
        <p:nvPicPr>
          <p:cNvPr id="36929" name="Picture 65" descr="http://www.epa.gov/region1/greenchemistry/images/scienceworkshop.jpg"/>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4116388" y="4572000"/>
            <a:ext cx="2273300" cy="1143000"/>
          </a:xfrm>
          <a:prstGeom prst="rect">
            <a:avLst/>
          </a:prstGeom>
          <a:solidFill>
            <a:schemeClr val="bg1"/>
          </a:solidFill>
          <a:ln w="9525">
            <a:solidFill>
              <a:schemeClr val="tx1"/>
            </a:solidFill>
            <a:miter lim="800000"/>
            <a:headEnd/>
            <a:tailEnd/>
          </a:ln>
        </p:spPr>
      </p:pic>
    </p:spTree>
    <p:extLst>
      <p:ext uri="{BB962C8B-B14F-4D97-AF65-F5344CB8AC3E}">
        <p14:creationId xmlns:p14="http://schemas.microsoft.com/office/powerpoint/2010/main" val="2098316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9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nodeType="afterGroup">
                            <p:stCondLst>
                              <p:cond delay="100"/>
                            </p:stCondLst>
                            <p:childTnLst>
                              <p:par>
                                <p:cTn id="11" presetID="1" presetClass="entr" presetSubtype="0" fill="hold" nodeType="afterEffect">
                                  <p:stCondLst>
                                    <p:cond delay="100"/>
                                  </p:stCondLst>
                                  <p:childTnLst>
                                    <p:set>
                                      <p:cBhvr>
                                        <p:cTn id="12" dur="1" fill="hold">
                                          <p:stCondLst>
                                            <p:cond delay="0"/>
                                          </p:stCondLst>
                                        </p:cTn>
                                        <p:tgtEl>
                                          <p:spTgt spid="36873"/>
                                        </p:tgtEl>
                                        <p:attrNameLst>
                                          <p:attrName>style.visibility</p:attrName>
                                        </p:attrNameLst>
                                      </p:cBhvr>
                                      <p:to>
                                        <p:strVal val="visible"/>
                                      </p:to>
                                    </p:set>
                                  </p:childTnLst>
                                </p:cTn>
                              </p:par>
                            </p:childTnLst>
                          </p:cTn>
                        </p:par>
                        <p:par>
                          <p:cTn id="13" fill="hold" nodeType="afterGroup">
                            <p:stCondLst>
                              <p:cond delay="200"/>
                            </p:stCondLst>
                            <p:childTnLst>
                              <p:par>
                                <p:cTn id="14" presetID="1" presetClass="entr" presetSubtype="0" fill="hold" nodeType="afterEffect">
                                  <p:stCondLst>
                                    <p:cond delay="100"/>
                                  </p:stCondLst>
                                  <p:childTnLst>
                                    <p:set>
                                      <p:cBhvr>
                                        <p:cTn id="15" dur="1" fill="hold">
                                          <p:stCondLst>
                                            <p:cond delay="0"/>
                                          </p:stCondLst>
                                        </p:cTn>
                                        <p:tgtEl>
                                          <p:spTgt spid="36875"/>
                                        </p:tgtEl>
                                        <p:attrNameLst>
                                          <p:attrName>style.visibility</p:attrName>
                                        </p:attrNameLst>
                                      </p:cBhvr>
                                      <p:to>
                                        <p:strVal val="visible"/>
                                      </p:to>
                                    </p:set>
                                  </p:childTnLst>
                                </p:cTn>
                              </p:par>
                            </p:childTnLst>
                          </p:cTn>
                        </p:par>
                        <p:par>
                          <p:cTn id="16" fill="hold" nodeType="afterGroup">
                            <p:stCondLst>
                              <p:cond delay="300"/>
                            </p:stCondLst>
                            <p:childTnLst>
                              <p:par>
                                <p:cTn id="17" presetID="1" presetClass="entr" presetSubtype="0" fill="hold" nodeType="afterEffect">
                                  <p:stCondLst>
                                    <p:cond delay="100"/>
                                  </p:stCondLst>
                                  <p:childTnLst>
                                    <p:set>
                                      <p:cBhvr>
                                        <p:cTn id="18" dur="1" fill="hold">
                                          <p:stCondLst>
                                            <p:cond delay="0"/>
                                          </p:stCondLst>
                                        </p:cTn>
                                        <p:tgtEl>
                                          <p:spTgt spid="36877"/>
                                        </p:tgtEl>
                                        <p:attrNameLst>
                                          <p:attrName>style.visibility</p:attrName>
                                        </p:attrNameLst>
                                      </p:cBhvr>
                                      <p:to>
                                        <p:strVal val="visible"/>
                                      </p:to>
                                    </p:set>
                                  </p:childTnLst>
                                </p:cTn>
                              </p:par>
                            </p:childTnLst>
                          </p:cTn>
                        </p:par>
                        <p:par>
                          <p:cTn id="19" fill="hold" nodeType="afterGroup">
                            <p:stCondLst>
                              <p:cond delay="400"/>
                            </p:stCondLst>
                            <p:childTnLst>
                              <p:par>
                                <p:cTn id="20" presetID="1" presetClass="entr" presetSubtype="0" fill="hold" nodeType="afterEffect">
                                  <p:stCondLst>
                                    <p:cond delay="100"/>
                                  </p:stCondLst>
                                  <p:childTnLst>
                                    <p:set>
                                      <p:cBhvr>
                                        <p:cTn id="21" dur="1" fill="hold">
                                          <p:stCondLst>
                                            <p:cond delay="0"/>
                                          </p:stCondLst>
                                        </p:cTn>
                                        <p:tgtEl>
                                          <p:spTgt spid="36879"/>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nodeType="afterEffect">
                                  <p:stCondLst>
                                    <p:cond delay="100"/>
                                  </p:stCondLst>
                                  <p:childTnLst>
                                    <p:set>
                                      <p:cBhvr>
                                        <p:cTn id="24" dur="1" fill="hold">
                                          <p:stCondLst>
                                            <p:cond delay="0"/>
                                          </p:stCondLst>
                                        </p:cTn>
                                        <p:tgtEl>
                                          <p:spTgt spid="36881"/>
                                        </p:tgtEl>
                                        <p:attrNameLst>
                                          <p:attrName>style.visibility</p:attrName>
                                        </p:attrNameLst>
                                      </p:cBhvr>
                                      <p:to>
                                        <p:strVal val="visible"/>
                                      </p:to>
                                    </p:set>
                                  </p:childTnLst>
                                </p:cTn>
                              </p:par>
                            </p:childTnLst>
                          </p:cTn>
                        </p:par>
                        <p:par>
                          <p:cTn id="25" fill="hold" nodeType="afterGroup">
                            <p:stCondLst>
                              <p:cond delay="600"/>
                            </p:stCondLst>
                            <p:childTnLst>
                              <p:par>
                                <p:cTn id="26" presetID="1" presetClass="entr" presetSubtype="0" fill="hold" nodeType="afterEffect">
                                  <p:stCondLst>
                                    <p:cond delay="100"/>
                                  </p:stCondLst>
                                  <p:childTnLst>
                                    <p:set>
                                      <p:cBhvr>
                                        <p:cTn id="27" dur="1" fill="hold">
                                          <p:stCondLst>
                                            <p:cond delay="0"/>
                                          </p:stCondLst>
                                        </p:cTn>
                                        <p:tgtEl>
                                          <p:spTgt spid="36883"/>
                                        </p:tgtEl>
                                        <p:attrNameLst>
                                          <p:attrName>style.visibility</p:attrName>
                                        </p:attrNameLst>
                                      </p:cBhvr>
                                      <p:to>
                                        <p:strVal val="visible"/>
                                      </p:to>
                                    </p:set>
                                  </p:childTnLst>
                                </p:cTn>
                              </p:par>
                            </p:childTnLst>
                          </p:cTn>
                        </p:par>
                        <p:par>
                          <p:cTn id="28" fill="hold" nodeType="afterGroup">
                            <p:stCondLst>
                              <p:cond delay="700"/>
                            </p:stCondLst>
                            <p:childTnLst>
                              <p:par>
                                <p:cTn id="29" presetID="1" presetClass="entr" presetSubtype="0" fill="hold" nodeType="afterEffect">
                                  <p:stCondLst>
                                    <p:cond delay="100"/>
                                  </p:stCondLst>
                                  <p:childTnLst>
                                    <p:set>
                                      <p:cBhvr>
                                        <p:cTn id="30" dur="1" fill="hold">
                                          <p:stCondLst>
                                            <p:cond delay="0"/>
                                          </p:stCondLst>
                                        </p:cTn>
                                        <p:tgtEl>
                                          <p:spTgt spid="36885"/>
                                        </p:tgtEl>
                                        <p:attrNameLst>
                                          <p:attrName>style.visibility</p:attrName>
                                        </p:attrNameLst>
                                      </p:cBhvr>
                                      <p:to>
                                        <p:strVal val="visible"/>
                                      </p:to>
                                    </p:set>
                                  </p:childTnLst>
                                </p:cTn>
                              </p:par>
                            </p:childTnLst>
                          </p:cTn>
                        </p:par>
                        <p:par>
                          <p:cTn id="31" fill="hold" nodeType="afterGroup">
                            <p:stCondLst>
                              <p:cond delay="800"/>
                            </p:stCondLst>
                            <p:childTnLst>
                              <p:par>
                                <p:cTn id="32" presetID="1" presetClass="entr" presetSubtype="0" fill="hold" nodeType="afterEffect">
                                  <p:stCondLst>
                                    <p:cond delay="100"/>
                                  </p:stCondLst>
                                  <p:childTnLst>
                                    <p:set>
                                      <p:cBhvr>
                                        <p:cTn id="33" dur="1" fill="hold">
                                          <p:stCondLst>
                                            <p:cond delay="0"/>
                                          </p:stCondLst>
                                        </p:cTn>
                                        <p:tgtEl>
                                          <p:spTgt spid="36887"/>
                                        </p:tgtEl>
                                        <p:attrNameLst>
                                          <p:attrName>style.visibility</p:attrName>
                                        </p:attrNameLst>
                                      </p:cBhvr>
                                      <p:to>
                                        <p:strVal val="visible"/>
                                      </p:to>
                                    </p:set>
                                  </p:childTnLst>
                                </p:cTn>
                              </p:par>
                            </p:childTnLst>
                          </p:cTn>
                        </p:par>
                        <p:par>
                          <p:cTn id="34" fill="hold" nodeType="afterGroup">
                            <p:stCondLst>
                              <p:cond delay="900"/>
                            </p:stCondLst>
                            <p:childTnLst>
                              <p:par>
                                <p:cTn id="35" presetID="1" presetClass="entr" presetSubtype="0" fill="hold" nodeType="afterEffect">
                                  <p:stCondLst>
                                    <p:cond delay="100"/>
                                  </p:stCondLst>
                                  <p:childTnLst>
                                    <p:set>
                                      <p:cBhvr>
                                        <p:cTn id="36" dur="1" fill="hold">
                                          <p:stCondLst>
                                            <p:cond delay="0"/>
                                          </p:stCondLst>
                                        </p:cTn>
                                        <p:tgtEl>
                                          <p:spTgt spid="36889"/>
                                        </p:tgtEl>
                                        <p:attrNameLst>
                                          <p:attrName>style.visibility</p:attrName>
                                        </p:attrNameLst>
                                      </p:cBhvr>
                                      <p:to>
                                        <p:strVal val="visible"/>
                                      </p:to>
                                    </p:set>
                                  </p:childTnLst>
                                </p:cTn>
                              </p:par>
                            </p:childTnLst>
                          </p:cTn>
                        </p:par>
                        <p:par>
                          <p:cTn id="37" fill="hold" nodeType="afterGroup">
                            <p:stCondLst>
                              <p:cond delay="1000"/>
                            </p:stCondLst>
                            <p:childTnLst>
                              <p:par>
                                <p:cTn id="38" presetID="1" presetClass="entr" presetSubtype="0" fill="hold" nodeType="afterEffect">
                                  <p:stCondLst>
                                    <p:cond delay="100"/>
                                  </p:stCondLst>
                                  <p:childTnLst>
                                    <p:set>
                                      <p:cBhvr>
                                        <p:cTn id="39" dur="1" fill="hold">
                                          <p:stCondLst>
                                            <p:cond delay="0"/>
                                          </p:stCondLst>
                                        </p:cTn>
                                        <p:tgtEl>
                                          <p:spTgt spid="3689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nodeType="afterEffect">
                                  <p:stCondLst>
                                    <p:cond delay="100"/>
                                  </p:stCondLst>
                                  <p:childTnLst>
                                    <p:set>
                                      <p:cBhvr>
                                        <p:cTn id="42" dur="1" fill="hold">
                                          <p:stCondLst>
                                            <p:cond delay="0"/>
                                          </p:stCondLst>
                                        </p:cTn>
                                        <p:tgtEl>
                                          <p:spTgt spid="36893"/>
                                        </p:tgtEl>
                                        <p:attrNameLst>
                                          <p:attrName>style.visibility</p:attrName>
                                        </p:attrNameLst>
                                      </p:cBhvr>
                                      <p:to>
                                        <p:strVal val="visible"/>
                                      </p:to>
                                    </p:set>
                                  </p:childTnLst>
                                </p:cTn>
                              </p:par>
                            </p:childTnLst>
                          </p:cTn>
                        </p:par>
                        <p:par>
                          <p:cTn id="43" fill="hold" nodeType="afterGroup">
                            <p:stCondLst>
                              <p:cond delay="1200"/>
                            </p:stCondLst>
                            <p:childTnLst>
                              <p:par>
                                <p:cTn id="44" presetID="1" presetClass="entr" presetSubtype="0" fill="hold" nodeType="afterEffect">
                                  <p:stCondLst>
                                    <p:cond delay="100"/>
                                  </p:stCondLst>
                                  <p:childTnLst>
                                    <p:set>
                                      <p:cBhvr>
                                        <p:cTn id="45" dur="1" fill="hold">
                                          <p:stCondLst>
                                            <p:cond delay="0"/>
                                          </p:stCondLst>
                                        </p:cTn>
                                        <p:tgtEl>
                                          <p:spTgt spid="36895"/>
                                        </p:tgtEl>
                                        <p:attrNameLst>
                                          <p:attrName>style.visibility</p:attrName>
                                        </p:attrNameLst>
                                      </p:cBhvr>
                                      <p:to>
                                        <p:strVal val="visible"/>
                                      </p:to>
                                    </p:set>
                                  </p:childTnLst>
                                </p:cTn>
                              </p:par>
                            </p:childTnLst>
                          </p:cTn>
                        </p:par>
                        <p:par>
                          <p:cTn id="46" fill="hold" nodeType="afterGroup">
                            <p:stCondLst>
                              <p:cond delay="1300"/>
                            </p:stCondLst>
                            <p:childTnLst>
                              <p:par>
                                <p:cTn id="47" presetID="1" presetClass="entr" presetSubtype="0" fill="hold" nodeType="afterEffect">
                                  <p:stCondLst>
                                    <p:cond delay="100"/>
                                  </p:stCondLst>
                                  <p:childTnLst>
                                    <p:set>
                                      <p:cBhvr>
                                        <p:cTn id="48" dur="1" fill="hold">
                                          <p:stCondLst>
                                            <p:cond delay="0"/>
                                          </p:stCondLst>
                                        </p:cTn>
                                        <p:tgtEl>
                                          <p:spTgt spid="36899"/>
                                        </p:tgtEl>
                                        <p:attrNameLst>
                                          <p:attrName>style.visibility</p:attrName>
                                        </p:attrNameLst>
                                      </p:cBhvr>
                                      <p:to>
                                        <p:strVal val="visible"/>
                                      </p:to>
                                    </p:set>
                                  </p:childTnLst>
                                </p:cTn>
                              </p:par>
                            </p:childTnLst>
                          </p:cTn>
                        </p:par>
                        <p:par>
                          <p:cTn id="49" fill="hold" nodeType="afterGroup">
                            <p:stCondLst>
                              <p:cond delay="1400"/>
                            </p:stCondLst>
                            <p:childTnLst>
                              <p:par>
                                <p:cTn id="50" presetID="1" presetClass="entr" presetSubtype="0" fill="hold" nodeType="afterEffect">
                                  <p:stCondLst>
                                    <p:cond delay="100"/>
                                  </p:stCondLst>
                                  <p:childTnLst>
                                    <p:set>
                                      <p:cBhvr>
                                        <p:cTn id="51" dur="1" fill="hold">
                                          <p:stCondLst>
                                            <p:cond delay="0"/>
                                          </p:stCondLst>
                                        </p:cTn>
                                        <p:tgtEl>
                                          <p:spTgt spid="36901"/>
                                        </p:tgtEl>
                                        <p:attrNameLst>
                                          <p:attrName>style.visibility</p:attrName>
                                        </p:attrNameLst>
                                      </p:cBhvr>
                                      <p:to>
                                        <p:strVal val="visible"/>
                                      </p:to>
                                    </p:set>
                                  </p:childTnLst>
                                </p:cTn>
                              </p:par>
                            </p:childTnLst>
                          </p:cTn>
                        </p:par>
                        <p:par>
                          <p:cTn id="52" fill="hold" nodeType="afterGroup">
                            <p:stCondLst>
                              <p:cond delay="1500"/>
                            </p:stCondLst>
                            <p:childTnLst>
                              <p:par>
                                <p:cTn id="53" presetID="1" presetClass="entr" presetSubtype="0" fill="hold" nodeType="afterEffect">
                                  <p:stCondLst>
                                    <p:cond delay="100"/>
                                  </p:stCondLst>
                                  <p:childTnLst>
                                    <p:set>
                                      <p:cBhvr>
                                        <p:cTn id="54" dur="1" fill="hold">
                                          <p:stCondLst>
                                            <p:cond delay="0"/>
                                          </p:stCondLst>
                                        </p:cTn>
                                        <p:tgtEl>
                                          <p:spTgt spid="36903"/>
                                        </p:tgtEl>
                                        <p:attrNameLst>
                                          <p:attrName>style.visibility</p:attrName>
                                        </p:attrNameLst>
                                      </p:cBhvr>
                                      <p:to>
                                        <p:strVal val="visible"/>
                                      </p:to>
                                    </p:set>
                                  </p:childTnLst>
                                </p:cTn>
                              </p:par>
                            </p:childTnLst>
                          </p:cTn>
                        </p:par>
                        <p:par>
                          <p:cTn id="55" fill="hold" nodeType="afterGroup">
                            <p:stCondLst>
                              <p:cond delay="1600"/>
                            </p:stCondLst>
                            <p:childTnLst>
                              <p:par>
                                <p:cTn id="56" presetID="1" presetClass="entr" presetSubtype="0" fill="hold" nodeType="afterEffect">
                                  <p:stCondLst>
                                    <p:cond delay="100"/>
                                  </p:stCondLst>
                                  <p:childTnLst>
                                    <p:set>
                                      <p:cBhvr>
                                        <p:cTn id="57" dur="1" fill="hold">
                                          <p:stCondLst>
                                            <p:cond delay="0"/>
                                          </p:stCondLst>
                                        </p:cTn>
                                        <p:tgtEl>
                                          <p:spTgt spid="36905"/>
                                        </p:tgtEl>
                                        <p:attrNameLst>
                                          <p:attrName>style.visibility</p:attrName>
                                        </p:attrNameLst>
                                      </p:cBhvr>
                                      <p:to>
                                        <p:strVal val="visible"/>
                                      </p:to>
                                    </p:set>
                                  </p:childTnLst>
                                </p:cTn>
                              </p:par>
                            </p:childTnLst>
                          </p:cTn>
                        </p:par>
                        <p:par>
                          <p:cTn id="58" fill="hold" nodeType="afterGroup">
                            <p:stCondLst>
                              <p:cond delay="1700"/>
                            </p:stCondLst>
                            <p:childTnLst>
                              <p:par>
                                <p:cTn id="59" presetID="1" presetClass="entr" presetSubtype="0" fill="hold" nodeType="afterEffect">
                                  <p:stCondLst>
                                    <p:cond delay="100"/>
                                  </p:stCondLst>
                                  <p:childTnLst>
                                    <p:set>
                                      <p:cBhvr>
                                        <p:cTn id="60" dur="1" fill="hold">
                                          <p:stCondLst>
                                            <p:cond delay="0"/>
                                          </p:stCondLst>
                                        </p:cTn>
                                        <p:tgtEl>
                                          <p:spTgt spid="36907"/>
                                        </p:tgtEl>
                                        <p:attrNameLst>
                                          <p:attrName>style.visibility</p:attrName>
                                        </p:attrNameLst>
                                      </p:cBhvr>
                                      <p:to>
                                        <p:strVal val="visible"/>
                                      </p:to>
                                    </p:set>
                                  </p:childTnLst>
                                </p:cTn>
                              </p:par>
                            </p:childTnLst>
                          </p:cTn>
                        </p:par>
                        <p:par>
                          <p:cTn id="61" fill="hold" nodeType="afterGroup">
                            <p:stCondLst>
                              <p:cond delay="1800"/>
                            </p:stCondLst>
                            <p:childTnLst>
                              <p:par>
                                <p:cTn id="62" presetID="1" presetClass="entr" presetSubtype="0" fill="hold" nodeType="afterEffect">
                                  <p:stCondLst>
                                    <p:cond delay="100"/>
                                  </p:stCondLst>
                                  <p:childTnLst>
                                    <p:set>
                                      <p:cBhvr>
                                        <p:cTn id="63" dur="1" fill="hold">
                                          <p:stCondLst>
                                            <p:cond delay="0"/>
                                          </p:stCondLst>
                                        </p:cTn>
                                        <p:tgtEl>
                                          <p:spTgt spid="36909"/>
                                        </p:tgtEl>
                                        <p:attrNameLst>
                                          <p:attrName>style.visibility</p:attrName>
                                        </p:attrNameLst>
                                      </p:cBhvr>
                                      <p:to>
                                        <p:strVal val="visible"/>
                                      </p:to>
                                    </p:set>
                                  </p:childTnLst>
                                </p:cTn>
                              </p:par>
                            </p:childTnLst>
                          </p:cTn>
                        </p:par>
                        <p:par>
                          <p:cTn id="64" fill="hold" nodeType="afterGroup">
                            <p:stCondLst>
                              <p:cond delay="1900"/>
                            </p:stCondLst>
                            <p:childTnLst>
                              <p:par>
                                <p:cTn id="65" presetID="1" presetClass="entr" presetSubtype="0" fill="hold" nodeType="afterEffect">
                                  <p:stCondLst>
                                    <p:cond delay="100"/>
                                  </p:stCondLst>
                                  <p:childTnLst>
                                    <p:set>
                                      <p:cBhvr>
                                        <p:cTn id="66" dur="1" fill="hold">
                                          <p:stCondLst>
                                            <p:cond delay="0"/>
                                          </p:stCondLst>
                                        </p:cTn>
                                        <p:tgtEl>
                                          <p:spTgt spid="36911"/>
                                        </p:tgtEl>
                                        <p:attrNameLst>
                                          <p:attrName>style.visibility</p:attrName>
                                        </p:attrNameLst>
                                      </p:cBhvr>
                                      <p:to>
                                        <p:strVal val="visible"/>
                                      </p:to>
                                    </p:set>
                                  </p:childTnLst>
                                </p:cTn>
                              </p:par>
                            </p:childTnLst>
                          </p:cTn>
                        </p:par>
                        <p:par>
                          <p:cTn id="67" fill="hold" nodeType="afterGroup">
                            <p:stCondLst>
                              <p:cond delay="2000"/>
                            </p:stCondLst>
                            <p:childTnLst>
                              <p:par>
                                <p:cTn id="68" presetID="1" presetClass="entr" presetSubtype="0" fill="hold" nodeType="afterEffect">
                                  <p:stCondLst>
                                    <p:cond delay="100"/>
                                  </p:stCondLst>
                                  <p:childTnLst>
                                    <p:set>
                                      <p:cBhvr>
                                        <p:cTn id="69" dur="1" fill="hold">
                                          <p:stCondLst>
                                            <p:cond delay="0"/>
                                          </p:stCondLst>
                                        </p:cTn>
                                        <p:tgtEl>
                                          <p:spTgt spid="36913"/>
                                        </p:tgtEl>
                                        <p:attrNameLst>
                                          <p:attrName>style.visibility</p:attrName>
                                        </p:attrNameLst>
                                      </p:cBhvr>
                                      <p:to>
                                        <p:strVal val="visible"/>
                                      </p:to>
                                    </p:set>
                                  </p:childTnLst>
                                </p:cTn>
                              </p:par>
                            </p:childTnLst>
                          </p:cTn>
                        </p:par>
                        <p:par>
                          <p:cTn id="70" fill="hold" nodeType="afterGroup">
                            <p:stCondLst>
                              <p:cond delay="2100"/>
                            </p:stCondLst>
                            <p:childTnLst>
                              <p:par>
                                <p:cTn id="71" presetID="1" presetClass="entr" presetSubtype="0" fill="hold" nodeType="afterEffect">
                                  <p:stCondLst>
                                    <p:cond delay="100"/>
                                  </p:stCondLst>
                                  <p:childTnLst>
                                    <p:set>
                                      <p:cBhvr>
                                        <p:cTn id="72" dur="1" fill="hold">
                                          <p:stCondLst>
                                            <p:cond delay="0"/>
                                          </p:stCondLst>
                                        </p:cTn>
                                        <p:tgtEl>
                                          <p:spTgt spid="36915"/>
                                        </p:tgtEl>
                                        <p:attrNameLst>
                                          <p:attrName>style.visibility</p:attrName>
                                        </p:attrNameLst>
                                      </p:cBhvr>
                                      <p:to>
                                        <p:strVal val="visible"/>
                                      </p:to>
                                    </p:set>
                                  </p:childTnLst>
                                </p:cTn>
                              </p:par>
                            </p:childTnLst>
                          </p:cTn>
                        </p:par>
                        <p:par>
                          <p:cTn id="73" fill="hold" nodeType="afterGroup">
                            <p:stCondLst>
                              <p:cond delay="2200"/>
                            </p:stCondLst>
                            <p:childTnLst>
                              <p:par>
                                <p:cTn id="74" presetID="1" presetClass="entr" presetSubtype="0" fill="hold" nodeType="afterEffect">
                                  <p:stCondLst>
                                    <p:cond delay="100"/>
                                  </p:stCondLst>
                                  <p:childTnLst>
                                    <p:set>
                                      <p:cBhvr>
                                        <p:cTn id="75" dur="1" fill="hold">
                                          <p:stCondLst>
                                            <p:cond delay="0"/>
                                          </p:stCondLst>
                                        </p:cTn>
                                        <p:tgtEl>
                                          <p:spTgt spid="36917"/>
                                        </p:tgtEl>
                                        <p:attrNameLst>
                                          <p:attrName>style.visibility</p:attrName>
                                        </p:attrNameLst>
                                      </p:cBhvr>
                                      <p:to>
                                        <p:strVal val="visible"/>
                                      </p:to>
                                    </p:set>
                                  </p:childTnLst>
                                </p:cTn>
                              </p:par>
                            </p:childTnLst>
                          </p:cTn>
                        </p:par>
                        <p:par>
                          <p:cTn id="76" fill="hold" nodeType="afterGroup">
                            <p:stCondLst>
                              <p:cond delay="2300"/>
                            </p:stCondLst>
                            <p:childTnLst>
                              <p:par>
                                <p:cTn id="77" presetID="1" presetClass="entr" presetSubtype="0" fill="hold" nodeType="afterEffect">
                                  <p:stCondLst>
                                    <p:cond delay="100"/>
                                  </p:stCondLst>
                                  <p:childTnLst>
                                    <p:set>
                                      <p:cBhvr>
                                        <p:cTn id="78" dur="1" fill="hold">
                                          <p:stCondLst>
                                            <p:cond delay="0"/>
                                          </p:stCondLst>
                                        </p:cTn>
                                        <p:tgtEl>
                                          <p:spTgt spid="36919"/>
                                        </p:tgtEl>
                                        <p:attrNameLst>
                                          <p:attrName>style.visibility</p:attrName>
                                        </p:attrNameLst>
                                      </p:cBhvr>
                                      <p:to>
                                        <p:strVal val="visible"/>
                                      </p:to>
                                    </p:set>
                                  </p:childTnLst>
                                </p:cTn>
                              </p:par>
                            </p:childTnLst>
                          </p:cTn>
                        </p:par>
                        <p:par>
                          <p:cTn id="79" fill="hold" nodeType="afterGroup">
                            <p:stCondLst>
                              <p:cond delay="2400"/>
                            </p:stCondLst>
                            <p:childTnLst>
                              <p:par>
                                <p:cTn id="80" presetID="1" presetClass="entr" presetSubtype="0" fill="hold" nodeType="afterEffect">
                                  <p:stCondLst>
                                    <p:cond delay="100"/>
                                  </p:stCondLst>
                                  <p:childTnLst>
                                    <p:set>
                                      <p:cBhvr>
                                        <p:cTn id="81" dur="1" fill="hold">
                                          <p:stCondLst>
                                            <p:cond delay="0"/>
                                          </p:stCondLst>
                                        </p:cTn>
                                        <p:tgtEl>
                                          <p:spTgt spid="36921"/>
                                        </p:tgtEl>
                                        <p:attrNameLst>
                                          <p:attrName>style.visibility</p:attrName>
                                        </p:attrNameLst>
                                      </p:cBhvr>
                                      <p:to>
                                        <p:strVal val="visible"/>
                                      </p:to>
                                    </p:set>
                                  </p:childTnLst>
                                </p:cTn>
                              </p:par>
                            </p:childTnLst>
                          </p:cTn>
                        </p:par>
                        <p:par>
                          <p:cTn id="82" fill="hold" nodeType="afterGroup">
                            <p:stCondLst>
                              <p:cond delay="2500"/>
                            </p:stCondLst>
                            <p:childTnLst>
                              <p:par>
                                <p:cTn id="83" presetID="1" presetClass="entr" presetSubtype="0" fill="hold" nodeType="afterEffect">
                                  <p:stCondLst>
                                    <p:cond delay="100"/>
                                  </p:stCondLst>
                                  <p:childTnLst>
                                    <p:set>
                                      <p:cBhvr>
                                        <p:cTn id="84" dur="1" fill="hold">
                                          <p:stCondLst>
                                            <p:cond delay="0"/>
                                          </p:stCondLst>
                                        </p:cTn>
                                        <p:tgtEl>
                                          <p:spTgt spid="36923"/>
                                        </p:tgtEl>
                                        <p:attrNameLst>
                                          <p:attrName>style.visibility</p:attrName>
                                        </p:attrNameLst>
                                      </p:cBhvr>
                                      <p:to>
                                        <p:strVal val="visible"/>
                                      </p:to>
                                    </p:set>
                                  </p:childTnLst>
                                </p:cTn>
                              </p:par>
                            </p:childTnLst>
                          </p:cTn>
                        </p:par>
                        <p:par>
                          <p:cTn id="85" fill="hold" nodeType="afterGroup">
                            <p:stCondLst>
                              <p:cond delay="2600"/>
                            </p:stCondLst>
                            <p:childTnLst>
                              <p:par>
                                <p:cTn id="86" presetID="1" presetClass="entr" presetSubtype="0" fill="hold" nodeType="afterEffect">
                                  <p:stCondLst>
                                    <p:cond delay="100"/>
                                  </p:stCondLst>
                                  <p:childTnLst>
                                    <p:set>
                                      <p:cBhvr>
                                        <p:cTn id="87" dur="1" fill="hold">
                                          <p:stCondLst>
                                            <p:cond delay="0"/>
                                          </p:stCondLst>
                                        </p:cTn>
                                        <p:tgtEl>
                                          <p:spTgt spid="36925"/>
                                        </p:tgtEl>
                                        <p:attrNameLst>
                                          <p:attrName>style.visibility</p:attrName>
                                        </p:attrNameLst>
                                      </p:cBhvr>
                                      <p:to>
                                        <p:strVal val="visible"/>
                                      </p:to>
                                    </p:set>
                                  </p:childTnLst>
                                </p:cTn>
                              </p:par>
                            </p:childTnLst>
                          </p:cTn>
                        </p:par>
                        <p:par>
                          <p:cTn id="88" fill="hold" nodeType="afterGroup">
                            <p:stCondLst>
                              <p:cond delay="2700"/>
                            </p:stCondLst>
                            <p:childTnLst>
                              <p:par>
                                <p:cTn id="89" presetID="1" presetClass="entr" presetSubtype="0" fill="hold" nodeType="afterEffect">
                                  <p:stCondLst>
                                    <p:cond delay="100"/>
                                  </p:stCondLst>
                                  <p:childTnLst>
                                    <p:set>
                                      <p:cBhvr>
                                        <p:cTn id="90" dur="1" fill="hold">
                                          <p:stCondLst>
                                            <p:cond delay="0"/>
                                          </p:stCondLst>
                                        </p:cTn>
                                        <p:tgtEl>
                                          <p:spTgt spid="36927"/>
                                        </p:tgtEl>
                                        <p:attrNameLst>
                                          <p:attrName>style.visibility</p:attrName>
                                        </p:attrNameLst>
                                      </p:cBhvr>
                                      <p:to>
                                        <p:strVal val="visible"/>
                                      </p:to>
                                    </p:set>
                                  </p:childTnLst>
                                </p:cTn>
                              </p:par>
                            </p:childTnLst>
                          </p:cTn>
                        </p:par>
                        <p:par>
                          <p:cTn id="91" fill="hold" nodeType="afterGroup">
                            <p:stCondLst>
                              <p:cond delay="2800"/>
                            </p:stCondLst>
                            <p:childTnLst>
                              <p:par>
                                <p:cTn id="92" presetID="1" presetClass="entr" presetSubtype="0" fill="hold" nodeType="afterEffect">
                                  <p:stCondLst>
                                    <p:cond delay="100"/>
                                  </p:stCondLst>
                                  <p:childTnLst>
                                    <p:set>
                                      <p:cBhvr>
                                        <p:cTn id="93" dur="1" fill="hold">
                                          <p:stCondLst>
                                            <p:cond delay="0"/>
                                          </p:stCondLst>
                                        </p:cTn>
                                        <p:tgtEl>
                                          <p:spTgt spid="36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
        <p:nvSpPr>
          <p:cNvPr id="4" name="TextBox 3">
            <a:extLst>
              <a:ext uri="{FF2B5EF4-FFF2-40B4-BE49-F238E27FC236}">
                <a16:creationId xmlns:a16="http://schemas.microsoft.com/office/drawing/2014/main" id="{EB4221CC-BEBC-4283-B0AD-C9ED7755C0E8}"/>
              </a:ext>
            </a:extLst>
          </p:cNvPr>
          <p:cNvSpPr txBox="1"/>
          <p:nvPr/>
        </p:nvSpPr>
        <p:spPr>
          <a:xfrm>
            <a:off x="1075836" y="1517072"/>
            <a:ext cx="7031657" cy="4031873"/>
          </a:xfrm>
          <a:prstGeom prst="rect">
            <a:avLst/>
          </a:prstGeom>
          <a:noFill/>
        </p:spPr>
        <p:txBody>
          <a:bodyPr wrap="square" rtlCol="0">
            <a:spAutoFit/>
          </a:bodyPr>
          <a:lstStyle/>
          <a:p>
            <a:pPr marL="514350" indent="-514350">
              <a:spcBef>
                <a:spcPts val="1200"/>
              </a:spcBef>
              <a:buFont typeface="+mj-lt"/>
              <a:buAutoNum type="arabicPeriod"/>
            </a:pPr>
            <a:r>
              <a:rPr lang="en-US" sz="2800" dirty="0"/>
              <a:t>Green Chemistry and Design Criteria</a:t>
            </a:r>
          </a:p>
          <a:p>
            <a:pPr marL="514350" indent="-514350">
              <a:spcBef>
                <a:spcPts val="1200"/>
              </a:spcBef>
              <a:buFont typeface="+mj-lt"/>
              <a:buAutoNum type="arabicPeriod"/>
            </a:pPr>
            <a:r>
              <a:rPr lang="en-US" sz="2800" dirty="0"/>
              <a:t>Chemical Design</a:t>
            </a:r>
          </a:p>
          <a:p>
            <a:pPr marL="641350" lvl="1" indent="-393700">
              <a:spcBef>
                <a:spcPts val="1200"/>
              </a:spcBef>
              <a:buFont typeface="Arial" charset="0"/>
              <a:buChar char="•"/>
            </a:pPr>
            <a:r>
              <a:rPr lang="en-US" sz="2400" dirty="0"/>
              <a:t>Current Innovations in Chemical Design</a:t>
            </a:r>
          </a:p>
          <a:p>
            <a:pPr marL="514350" indent="-514350">
              <a:spcBef>
                <a:spcPts val="1200"/>
              </a:spcBef>
              <a:buFont typeface="+mj-lt"/>
              <a:buAutoNum type="arabicPeriod"/>
            </a:pPr>
            <a:r>
              <a:rPr lang="en-US" sz="2800" dirty="0"/>
              <a:t>Green Chemistry Design in Other Fields</a:t>
            </a:r>
          </a:p>
          <a:p>
            <a:pPr marL="514350" indent="-514350">
              <a:spcBef>
                <a:spcPts val="1200"/>
              </a:spcBef>
              <a:buFont typeface="+mj-lt"/>
              <a:buAutoNum type="arabicPeriod"/>
            </a:pPr>
            <a:r>
              <a:rPr lang="en-US" sz="2800" dirty="0"/>
              <a:t>The Market for Green Chemistry</a:t>
            </a:r>
          </a:p>
          <a:p>
            <a:pPr marL="514350" indent="-514350">
              <a:spcBef>
                <a:spcPts val="1200"/>
              </a:spcBef>
              <a:buFont typeface="+mj-lt"/>
              <a:buAutoNum type="arabicPeriod"/>
            </a:pPr>
            <a:r>
              <a:rPr lang="en-US" sz="2800" dirty="0"/>
              <a:t>Green Chemistry Benefits are In Demand</a:t>
            </a:r>
          </a:p>
          <a:p>
            <a:pPr marL="514350" indent="-514350">
              <a:spcBef>
                <a:spcPts val="1200"/>
              </a:spcBef>
              <a:buFont typeface="+mj-lt"/>
              <a:buAutoNum type="arabicPeriod"/>
            </a:pPr>
            <a:r>
              <a:rPr lang="en-US" sz="2800" dirty="0"/>
              <a:t>Applications of Green Chemistry - Examples</a:t>
            </a:r>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2" name="Picture 6" descr="http://pubs.acs.org/cen/_img/85/i34/_img8534news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7600" y="736601"/>
            <a:ext cx="3200400" cy="42703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55298" name="Picture 2" descr="http://pubs.acs.org/cen/_img/86/i16/8616news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143001"/>
            <a:ext cx="3200400" cy="4138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55300" name="Picture 4" descr="http://www.greenchemistry.umb.edu/images/greenchemistrycove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3400" y="0"/>
            <a:ext cx="3143250" cy="411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109572" name="TextBox 6"/>
          <p:cNvSpPr txBox="1">
            <a:spLocks noChangeArrowheads="1"/>
          </p:cNvSpPr>
          <p:nvPr/>
        </p:nvSpPr>
        <p:spPr bwMode="auto">
          <a:xfrm>
            <a:off x="4298950" y="3048001"/>
            <a:ext cx="3594100" cy="76944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dirty="0">
                <a:latin typeface="+mn-lt"/>
              </a:rPr>
              <a:t>Journals</a:t>
            </a:r>
          </a:p>
        </p:txBody>
      </p:sp>
      <p:pic>
        <p:nvPicPr>
          <p:cNvPr id="109573"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867400" y="3643314"/>
            <a:ext cx="2984500" cy="32146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09574" name="Picture 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895600" y="3708400"/>
            <a:ext cx="2362200" cy="3149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5956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
                                  </p:stCondLst>
                                  <p:childTnLst>
                                    <p:set>
                                      <p:cBhvr>
                                        <p:cTn id="9" dur="1" fill="hold">
                                          <p:stCondLst>
                                            <p:cond delay="0"/>
                                          </p:stCondLst>
                                        </p:cTn>
                                        <p:tgtEl>
                                          <p:spTgt spid="55302"/>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nodeType="afterEffect">
                                  <p:stCondLst>
                                    <p:cond delay="200"/>
                                  </p:stCondLst>
                                  <p:childTnLst>
                                    <p:set>
                                      <p:cBhvr>
                                        <p:cTn id="12" dur="1" fill="hold">
                                          <p:stCondLst>
                                            <p:cond delay="0"/>
                                          </p:stCondLst>
                                        </p:cTn>
                                        <p:tgtEl>
                                          <p:spTgt spid="55300"/>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nodeType="afterEffect">
                                  <p:stCondLst>
                                    <p:cond delay="300"/>
                                  </p:stCondLst>
                                  <p:childTnLst>
                                    <p:set>
                                      <p:cBhvr>
                                        <p:cTn id="15" dur="1" fill="hold">
                                          <p:stCondLst>
                                            <p:cond delay="0"/>
                                          </p:stCondLst>
                                        </p:cTn>
                                        <p:tgtEl>
                                          <p:spTgt spid="109574"/>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400"/>
                                  </p:stCondLst>
                                  <p:childTnLst>
                                    <p:set>
                                      <p:cBhvr>
                                        <p:cTn id="18" dur="1" fill="hold">
                                          <p:stCondLst>
                                            <p:cond delay="0"/>
                                          </p:stCondLst>
                                        </p:cTn>
                                        <p:tgtEl>
                                          <p:spTgt spid="109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een_chemistr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
            <a:ext cx="1981200" cy="259397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4" name="Picture 13" descr="chemical_reviews.g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791053">
            <a:off x="6694489" y="1370013"/>
            <a:ext cx="1406525" cy="186055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4" name="Picture 3" descr="jchemed4.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726141">
            <a:off x="1524000" y="0"/>
            <a:ext cx="1905000" cy="25400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5" name="Picture 4" descr="accounts_of_chemical_research.gif"/>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720799">
            <a:off x="3429000" y="1143000"/>
            <a:ext cx="1905000" cy="2522538"/>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7" name="Picture 6" descr="angewandte2.gif"/>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rot="1019189">
            <a:off x="4267201" y="1"/>
            <a:ext cx="962025" cy="124777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9" name="Picture 8" descr="angewandte4.gif"/>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rot="1192186">
            <a:off x="3387725" y="3581401"/>
            <a:ext cx="1079500" cy="140017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0" name="Picture 9" descr="angewandte5.gif"/>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rot="-3274772">
            <a:off x="7924801" y="1295401"/>
            <a:ext cx="962025" cy="124777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1" name="Picture 10" descr="applied_polymer_science.gif"/>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rot="-634171">
            <a:off x="4419601" y="3109913"/>
            <a:ext cx="1266825" cy="1643062"/>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2" name="Picture 11" descr="applied_polymer_science2.gif"/>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7696201" y="0"/>
            <a:ext cx="1190625" cy="1544638"/>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3" name="Picture 12" descr="catalysis_today.jp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3352800" y="0"/>
            <a:ext cx="1030288" cy="13716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6" name="Picture 15" descr="environmental_science_and_technology1.jp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839200" y="4530726"/>
            <a:ext cx="1828800" cy="232727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8" name="Picture 17" descr="environmental_science_and_technology3.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203434">
            <a:off x="3048000" y="4800600"/>
            <a:ext cx="1549400" cy="20574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20" name="Picture 19" descr="green_chemistry2.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1069819">
            <a:off x="5867400" y="4953000"/>
            <a:ext cx="1549400" cy="19050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21" name="Picture 20" descr="green_chemistry3.gif"/>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rot="443031">
            <a:off x="1524000" y="4760914"/>
            <a:ext cx="1600200" cy="2097087"/>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22" name="Picture 21" descr="green_chemistry4.jpg"/>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1524000" y="2514600"/>
            <a:ext cx="1879600" cy="24638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23" name="Picture 22" descr="green_chemistry5.jpg"/>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rot="439008">
            <a:off x="7086600" y="4495801"/>
            <a:ext cx="1790700" cy="234791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24" name="Picture 23" descr="green_chemistry_letters_and_reviews.jpg"/>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rot="299175">
            <a:off x="7239000" y="2209800"/>
            <a:ext cx="1714500" cy="2217738"/>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25" name="Picture 24" descr="ichemed3.jpg"/>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781300" y="1600200"/>
            <a:ext cx="1314450" cy="17526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26" name="Picture 25" descr="ichemed5.jpg"/>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bwMode="auto">
          <a:xfrm rot="-313899">
            <a:off x="4191000" y="4521200"/>
            <a:ext cx="1752600" cy="23368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27" name="Picture 26" descr="jchemed1.jpg"/>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8915400" y="2184400"/>
            <a:ext cx="1752600" cy="23368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28" name="Picture 27" descr="jchemed2.jpg"/>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bwMode="auto">
          <a:xfrm rot="-288644">
            <a:off x="8839200" y="0"/>
            <a:ext cx="1828800" cy="23368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6" name="Picture 5" descr="angewandte1.gif"/>
          <p:cNvPicPr>
            <a:picLocks noChangeAspect="1"/>
          </p:cNvPicPr>
          <p:nvPr/>
        </p:nvPicPr>
        <p:blipFill>
          <a:blip r:embed="rId24">
            <a:extLst>
              <a:ext uri="{28A0092B-C50C-407E-A947-70E740481C1C}">
                <a14:useLocalDpi xmlns:a14="http://schemas.microsoft.com/office/drawing/2010/main"/>
              </a:ext>
            </a:extLst>
          </a:blip>
          <a:srcRect/>
          <a:stretch>
            <a:fillRect/>
          </a:stretch>
        </p:blipFill>
        <p:spPr bwMode="auto">
          <a:xfrm>
            <a:off x="8458201" y="3886201"/>
            <a:ext cx="962025" cy="124777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8" name="Picture 7" descr="angewandte3.gif"/>
          <p:cNvPicPr>
            <a:picLocks noChangeAspect="1"/>
          </p:cNvPicPr>
          <p:nvPr/>
        </p:nvPicPr>
        <p:blipFill>
          <a:blip r:embed="rId25">
            <a:extLst>
              <a:ext uri="{28A0092B-C50C-407E-A947-70E740481C1C}">
                <a14:useLocalDpi xmlns:a14="http://schemas.microsoft.com/office/drawing/2010/main"/>
              </a:ext>
            </a:extLst>
          </a:blip>
          <a:srcRect/>
          <a:stretch>
            <a:fillRect/>
          </a:stretch>
        </p:blipFill>
        <p:spPr bwMode="auto">
          <a:xfrm>
            <a:off x="6934201" y="1"/>
            <a:ext cx="962025" cy="124777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5" name="Picture 14" descr="clean_technologies_and_environmental_policy.jpg"/>
          <p:cNvPicPr>
            <a:picLocks noChangeAspect="1"/>
          </p:cNvPicPr>
          <p:nvPr/>
        </p:nvPicPr>
        <p:blipFill>
          <a:blip r:embed="rId26">
            <a:extLst>
              <a:ext uri="{28A0092B-C50C-407E-A947-70E740481C1C}">
                <a14:useLocalDpi xmlns:a14="http://schemas.microsoft.com/office/drawing/2010/main"/>
              </a:ext>
            </a:extLst>
          </a:blip>
          <a:srcRect/>
          <a:stretch>
            <a:fillRect/>
          </a:stretch>
        </p:blipFill>
        <p:spPr bwMode="auto">
          <a:xfrm>
            <a:off x="5105400" y="1752601"/>
            <a:ext cx="1524000" cy="201136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17" name="Picture 16" descr="environmental_science_and_technology2.jpg"/>
          <p:cNvPicPr>
            <a:picLocks noChangeAspect="1"/>
          </p:cNvPicPr>
          <p:nvPr/>
        </p:nvPicPr>
        <p:blipFill>
          <a:blip r:embed="rId27" cstate="screen">
            <a:extLst>
              <a:ext uri="{28A0092B-C50C-407E-A947-70E740481C1C}">
                <a14:useLocalDpi xmlns:a14="http://schemas.microsoft.com/office/drawing/2010/main"/>
              </a:ext>
            </a:extLst>
          </a:blip>
          <a:srcRect/>
          <a:stretch>
            <a:fillRect/>
          </a:stretch>
        </p:blipFill>
        <p:spPr bwMode="auto">
          <a:xfrm rot="553591">
            <a:off x="5562601" y="2971800"/>
            <a:ext cx="1673225" cy="22225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
        <p:nvSpPr>
          <p:cNvPr id="110618" name="TextBox 28"/>
          <p:cNvSpPr txBox="1">
            <a:spLocks noChangeArrowheads="1"/>
          </p:cNvSpPr>
          <p:nvPr/>
        </p:nvSpPr>
        <p:spPr bwMode="auto">
          <a:xfrm>
            <a:off x="4776787" y="3048001"/>
            <a:ext cx="2638426" cy="76944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dirty="0">
                <a:latin typeface="+mn-lt"/>
              </a:rPr>
              <a:t>Articles</a:t>
            </a:r>
          </a:p>
        </p:txBody>
      </p:sp>
    </p:spTree>
    <p:extLst>
      <p:ext uri="{BB962C8B-B14F-4D97-AF65-F5344CB8AC3E}">
        <p14:creationId xmlns:p14="http://schemas.microsoft.com/office/powerpoint/2010/main" val="2048763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nodeType="afterGroup">
                            <p:stCondLst>
                              <p:cond delay="100"/>
                            </p:stCondLst>
                            <p:childTnLst>
                              <p:par>
                                <p:cTn id="11" presetID="1" presetClass="entr" presetSubtype="0" fill="hold" nodeType="afterEffect">
                                  <p:stCondLst>
                                    <p:cond delay="1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nodeType="afterGroup">
                            <p:stCondLst>
                              <p:cond delay="200"/>
                            </p:stCondLst>
                            <p:childTnLst>
                              <p:par>
                                <p:cTn id="14" presetID="1" presetClass="entr" presetSubtype="0" fill="hold" nodeType="afterEffect">
                                  <p:stCondLst>
                                    <p:cond delay="1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nodeType="afterGroup">
                            <p:stCondLst>
                              <p:cond delay="300"/>
                            </p:stCondLst>
                            <p:childTnLst>
                              <p:par>
                                <p:cTn id="17" presetID="1" presetClass="entr" presetSubtype="0" fill="hold" nodeType="afterEffect">
                                  <p:stCondLst>
                                    <p:cond delay="1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nodeType="afterGroup">
                            <p:stCondLst>
                              <p:cond delay="400"/>
                            </p:stCondLst>
                            <p:childTnLst>
                              <p:par>
                                <p:cTn id="20" presetID="1" presetClass="entr" presetSubtype="0" fill="hold" nodeType="afterEffect">
                                  <p:stCondLst>
                                    <p:cond delay="1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nodeType="afterEffect">
                                  <p:stCondLst>
                                    <p:cond delay="1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nodeType="afterGroup">
                            <p:stCondLst>
                              <p:cond delay="600"/>
                            </p:stCondLst>
                            <p:childTnLst>
                              <p:par>
                                <p:cTn id="26" presetID="1" presetClass="entr" presetSubtype="0" fill="hold" nodeType="afterEffect">
                                  <p:stCondLst>
                                    <p:cond delay="1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nodeType="afterGroup">
                            <p:stCondLst>
                              <p:cond delay="700"/>
                            </p:stCondLst>
                            <p:childTnLst>
                              <p:par>
                                <p:cTn id="29" presetID="1" presetClass="entr" presetSubtype="0" fill="hold" nodeType="afterEffect">
                                  <p:stCondLst>
                                    <p:cond delay="1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nodeType="afterGroup">
                            <p:stCondLst>
                              <p:cond delay="800"/>
                            </p:stCondLst>
                            <p:childTnLst>
                              <p:par>
                                <p:cTn id="32" presetID="1" presetClass="entr" presetSubtype="0" fill="hold" nodeType="afterEffect">
                                  <p:stCondLst>
                                    <p:cond delay="1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nodeType="afterGroup">
                            <p:stCondLst>
                              <p:cond delay="900"/>
                            </p:stCondLst>
                            <p:childTnLst>
                              <p:par>
                                <p:cTn id="35" presetID="1" presetClass="entr" presetSubtype="0" fill="hold" nodeType="afterEffect">
                                  <p:stCondLst>
                                    <p:cond delay="10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nodeType="afterGroup">
                            <p:stCondLst>
                              <p:cond delay="1000"/>
                            </p:stCondLst>
                            <p:childTnLst>
                              <p:par>
                                <p:cTn id="38" presetID="1" presetClass="entr" presetSubtype="0" fill="hold" nodeType="afterEffect">
                                  <p:stCondLst>
                                    <p:cond delay="10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nodeType="afterEffect">
                                  <p:stCondLst>
                                    <p:cond delay="100"/>
                                  </p:stCondLst>
                                  <p:childTnLst>
                                    <p:set>
                                      <p:cBhvr>
                                        <p:cTn id="42" dur="1" fill="hold">
                                          <p:stCondLst>
                                            <p:cond delay="0"/>
                                          </p:stCondLst>
                                        </p:cTn>
                                        <p:tgtEl>
                                          <p:spTgt spid="20"/>
                                        </p:tgtEl>
                                        <p:attrNameLst>
                                          <p:attrName>style.visibility</p:attrName>
                                        </p:attrNameLst>
                                      </p:cBhvr>
                                      <p:to>
                                        <p:strVal val="visible"/>
                                      </p:to>
                                    </p:set>
                                  </p:childTnLst>
                                </p:cTn>
                              </p:par>
                            </p:childTnLst>
                          </p:cTn>
                        </p:par>
                        <p:par>
                          <p:cTn id="43" fill="hold" nodeType="afterGroup">
                            <p:stCondLst>
                              <p:cond delay="1200"/>
                            </p:stCondLst>
                            <p:childTnLst>
                              <p:par>
                                <p:cTn id="44" presetID="1" presetClass="entr" presetSubtype="0" fill="hold" nodeType="afterEffect">
                                  <p:stCondLst>
                                    <p:cond delay="100"/>
                                  </p:stCondLst>
                                  <p:childTnLst>
                                    <p:set>
                                      <p:cBhvr>
                                        <p:cTn id="45" dur="1" fill="hold">
                                          <p:stCondLst>
                                            <p:cond delay="0"/>
                                          </p:stCondLst>
                                        </p:cTn>
                                        <p:tgtEl>
                                          <p:spTgt spid="21"/>
                                        </p:tgtEl>
                                        <p:attrNameLst>
                                          <p:attrName>style.visibility</p:attrName>
                                        </p:attrNameLst>
                                      </p:cBhvr>
                                      <p:to>
                                        <p:strVal val="visible"/>
                                      </p:to>
                                    </p:set>
                                  </p:childTnLst>
                                </p:cTn>
                              </p:par>
                            </p:childTnLst>
                          </p:cTn>
                        </p:par>
                        <p:par>
                          <p:cTn id="46" fill="hold" nodeType="afterGroup">
                            <p:stCondLst>
                              <p:cond delay="1300"/>
                            </p:stCondLst>
                            <p:childTnLst>
                              <p:par>
                                <p:cTn id="47" presetID="1" presetClass="entr" presetSubtype="0" fill="hold" nodeType="afterEffect">
                                  <p:stCondLst>
                                    <p:cond delay="100"/>
                                  </p:stCondLst>
                                  <p:childTnLst>
                                    <p:set>
                                      <p:cBhvr>
                                        <p:cTn id="48" dur="1" fill="hold">
                                          <p:stCondLst>
                                            <p:cond delay="0"/>
                                          </p:stCondLst>
                                        </p:cTn>
                                        <p:tgtEl>
                                          <p:spTgt spid="22"/>
                                        </p:tgtEl>
                                        <p:attrNameLst>
                                          <p:attrName>style.visibility</p:attrName>
                                        </p:attrNameLst>
                                      </p:cBhvr>
                                      <p:to>
                                        <p:strVal val="visible"/>
                                      </p:to>
                                    </p:set>
                                  </p:childTnLst>
                                </p:cTn>
                              </p:par>
                            </p:childTnLst>
                          </p:cTn>
                        </p:par>
                        <p:par>
                          <p:cTn id="49" fill="hold" nodeType="afterGroup">
                            <p:stCondLst>
                              <p:cond delay="1400"/>
                            </p:stCondLst>
                            <p:childTnLst>
                              <p:par>
                                <p:cTn id="50" presetID="1" presetClass="entr" presetSubtype="0" fill="hold" nodeType="afterEffect">
                                  <p:stCondLst>
                                    <p:cond delay="100"/>
                                  </p:stCondLst>
                                  <p:childTnLst>
                                    <p:set>
                                      <p:cBhvr>
                                        <p:cTn id="51" dur="1" fill="hold">
                                          <p:stCondLst>
                                            <p:cond delay="0"/>
                                          </p:stCondLst>
                                        </p:cTn>
                                        <p:tgtEl>
                                          <p:spTgt spid="23"/>
                                        </p:tgtEl>
                                        <p:attrNameLst>
                                          <p:attrName>style.visibility</p:attrName>
                                        </p:attrNameLst>
                                      </p:cBhvr>
                                      <p:to>
                                        <p:strVal val="visible"/>
                                      </p:to>
                                    </p:set>
                                  </p:childTnLst>
                                </p:cTn>
                              </p:par>
                            </p:childTnLst>
                          </p:cTn>
                        </p:par>
                        <p:par>
                          <p:cTn id="52" fill="hold" nodeType="afterGroup">
                            <p:stCondLst>
                              <p:cond delay="1500"/>
                            </p:stCondLst>
                            <p:childTnLst>
                              <p:par>
                                <p:cTn id="53" presetID="1" presetClass="entr" presetSubtype="0" fill="hold" nodeType="afterEffect">
                                  <p:stCondLst>
                                    <p:cond delay="100"/>
                                  </p:stCondLst>
                                  <p:childTnLst>
                                    <p:set>
                                      <p:cBhvr>
                                        <p:cTn id="54" dur="1" fill="hold">
                                          <p:stCondLst>
                                            <p:cond delay="0"/>
                                          </p:stCondLst>
                                        </p:cTn>
                                        <p:tgtEl>
                                          <p:spTgt spid="24"/>
                                        </p:tgtEl>
                                        <p:attrNameLst>
                                          <p:attrName>style.visibility</p:attrName>
                                        </p:attrNameLst>
                                      </p:cBhvr>
                                      <p:to>
                                        <p:strVal val="visible"/>
                                      </p:to>
                                    </p:set>
                                  </p:childTnLst>
                                </p:cTn>
                              </p:par>
                            </p:childTnLst>
                          </p:cTn>
                        </p:par>
                        <p:par>
                          <p:cTn id="55" fill="hold" nodeType="afterGroup">
                            <p:stCondLst>
                              <p:cond delay="1600"/>
                            </p:stCondLst>
                            <p:childTnLst>
                              <p:par>
                                <p:cTn id="56" presetID="1" presetClass="entr" presetSubtype="0" fill="hold" nodeType="afterEffect">
                                  <p:stCondLst>
                                    <p:cond delay="100"/>
                                  </p:stCondLst>
                                  <p:childTnLst>
                                    <p:set>
                                      <p:cBhvr>
                                        <p:cTn id="57" dur="1" fill="hold">
                                          <p:stCondLst>
                                            <p:cond delay="0"/>
                                          </p:stCondLst>
                                        </p:cTn>
                                        <p:tgtEl>
                                          <p:spTgt spid="25"/>
                                        </p:tgtEl>
                                        <p:attrNameLst>
                                          <p:attrName>style.visibility</p:attrName>
                                        </p:attrNameLst>
                                      </p:cBhvr>
                                      <p:to>
                                        <p:strVal val="visible"/>
                                      </p:to>
                                    </p:set>
                                  </p:childTnLst>
                                </p:cTn>
                              </p:par>
                            </p:childTnLst>
                          </p:cTn>
                        </p:par>
                        <p:par>
                          <p:cTn id="58" fill="hold" nodeType="afterGroup">
                            <p:stCondLst>
                              <p:cond delay="1700"/>
                            </p:stCondLst>
                            <p:childTnLst>
                              <p:par>
                                <p:cTn id="59" presetID="1" presetClass="entr" presetSubtype="0" fill="hold" nodeType="afterEffect">
                                  <p:stCondLst>
                                    <p:cond delay="100"/>
                                  </p:stCondLst>
                                  <p:childTnLst>
                                    <p:set>
                                      <p:cBhvr>
                                        <p:cTn id="60" dur="1" fill="hold">
                                          <p:stCondLst>
                                            <p:cond delay="0"/>
                                          </p:stCondLst>
                                        </p:cTn>
                                        <p:tgtEl>
                                          <p:spTgt spid="26"/>
                                        </p:tgtEl>
                                        <p:attrNameLst>
                                          <p:attrName>style.visibility</p:attrName>
                                        </p:attrNameLst>
                                      </p:cBhvr>
                                      <p:to>
                                        <p:strVal val="visible"/>
                                      </p:to>
                                    </p:set>
                                  </p:childTnLst>
                                </p:cTn>
                              </p:par>
                            </p:childTnLst>
                          </p:cTn>
                        </p:par>
                        <p:par>
                          <p:cTn id="61" fill="hold" nodeType="afterGroup">
                            <p:stCondLst>
                              <p:cond delay="1800"/>
                            </p:stCondLst>
                            <p:childTnLst>
                              <p:par>
                                <p:cTn id="62" presetID="1" presetClass="entr" presetSubtype="0" fill="hold" nodeType="afterEffect">
                                  <p:stCondLst>
                                    <p:cond delay="100"/>
                                  </p:stCondLst>
                                  <p:childTnLst>
                                    <p:set>
                                      <p:cBhvr>
                                        <p:cTn id="63" dur="1" fill="hold">
                                          <p:stCondLst>
                                            <p:cond delay="0"/>
                                          </p:stCondLst>
                                        </p:cTn>
                                        <p:tgtEl>
                                          <p:spTgt spid="27"/>
                                        </p:tgtEl>
                                        <p:attrNameLst>
                                          <p:attrName>style.visibility</p:attrName>
                                        </p:attrNameLst>
                                      </p:cBhvr>
                                      <p:to>
                                        <p:strVal val="visible"/>
                                      </p:to>
                                    </p:set>
                                  </p:childTnLst>
                                </p:cTn>
                              </p:par>
                            </p:childTnLst>
                          </p:cTn>
                        </p:par>
                        <p:par>
                          <p:cTn id="64" fill="hold" nodeType="afterGroup">
                            <p:stCondLst>
                              <p:cond delay="1900"/>
                            </p:stCondLst>
                            <p:childTnLst>
                              <p:par>
                                <p:cTn id="65" presetID="1" presetClass="entr" presetSubtype="0" fill="hold" nodeType="afterEffect">
                                  <p:stCondLst>
                                    <p:cond delay="100"/>
                                  </p:stCondLst>
                                  <p:childTnLst>
                                    <p:set>
                                      <p:cBhvr>
                                        <p:cTn id="66" dur="1" fill="hold">
                                          <p:stCondLst>
                                            <p:cond delay="0"/>
                                          </p:stCondLst>
                                        </p:cTn>
                                        <p:tgtEl>
                                          <p:spTgt spid="28"/>
                                        </p:tgtEl>
                                        <p:attrNameLst>
                                          <p:attrName>style.visibility</p:attrName>
                                        </p:attrNameLst>
                                      </p:cBhvr>
                                      <p:to>
                                        <p:strVal val="visible"/>
                                      </p:to>
                                    </p:set>
                                  </p:childTnLst>
                                </p:cTn>
                              </p:par>
                            </p:childTnLst>
                          </p:cTn>
                        </p:par>
                        <p:par>
                          <p:cTn id="67" fill="hold" nodeType="afterGroup">
                            <p:stCondLst>
                              <p:cond delay="2000"/>
                            </p:stCondLst>
                            <p:childTnLst>
                              <p:par>
                                <p:cTn id="68" presetID="1" presetClass="entr" presetSubtype="0" fill="hold" nodeType="afterEffect">
                                  <p:stCondLst>
                                    <p:cond delay="100"/>
                                  </p:stCondLst>
                                  <p:childTnLst>
                                    <p:set>
                                      <p:cBhvr>
                                        <p:cTn id="69" dur="1" fill="hold">
                                          <p:stCondLst>
                                            <p:cond delay="0"/>
                                          </p:stCondLst>
                                        </p:cTn>
                                        <p:tgtEl>
                                          <p:spTgt spid="6"/>
                                        </p:tgtEl>
                                        <p:attrNameLst>
                                          <p:attrName>style.visibility</p:attrName>
                                        </p:attrNameLst>
                                      </p:cBhvr>
                                      <p:to>
                                        <p:strVal val="visible"/>
                                      </p:to>
                                    </p:set>
                                  </p:childTnLst>
                                </p:cTn>
                              </p:par>
                            </p:childTnLst>
                          </p:cTn>
                        </p:par>
                        <p:par>
                          <p:cTn id="70" fill="hold" nodeType="afterGroup">
                            <p:stCondLst>
                              <p:cond delay="2100"/>
                            </p:stCondLst>
                            <p:childTnLst>
                              <p:par>
                                <p:cTn id="71" presetID="1" presetClass="entr" presetSubtype="0" fill="hold" nodeType="afterEffect">
                                  <p:stCondLst>
                                    <p:cond delay="100"/>
                                  </p:stCondLst>
                                  <p:childTnLst>
                                    <p:set>
                                      <p:cBhvr>
                                        <p:cTn id="72" dur="1" fill="hold">
                                          <p:stCondLst>
                                            <p:cond delay="0"/>
                                          </p:stCondLst>
                                        </p:cTn>
                                        <p:tgtEl>
                                          <p:spTgt spid="8"/>
                                        </p:tgtEl>
                                        <p:attrNameLst>
                                          <p:attrName>style.visibility</p:attrName>
                                        </p:attrNameLst>
                                      </p:cBhvr>
                                      <p:to>
                                        <p:strVal val="visible"/>
                                      </p:to>
                                    </p:set>
                                  </p:childTnLst>
                                </p:cTn>
                              </p:par>
                            </p:childTnLst>
                          </p:cTn>
                        </p:par>
                        <p:par>
                          <p:cTn id="73" fill="hold" nodeType="afterGroup">
                            <p:stCondLst>
                              <p:cond delay="2200"/>
                            </p:stCondLst>
                            <p:childTnLst>
                              <p:par>
                                <p:cTn id="74" presetID="1" presetClass="entr" presetSubtype="0" fill="hold" nodeType="afterEffect">
                                  <p:stCondLst>
                                    <p:cond delay="100"/>
                                  </p:stCondLst>
                                  <p:childTnLst>
                                    <p:set>
                                      <p:cBhvr>
                                        <p:cTn id="75" dur="1" fill="hold">
                                          <p:stCondLst>
                                            <p:cond delay="0"/>
                                          </p:stCondLst>
                                        </p:cTn>
                                        <p:tgtEl>
                                          <p:spTgt spid="15"/>
                                        </p:tgtEl>
                                        <p:attrNameLst>
                                          <p:attrName>style.visibility</p:attrName>
                                        </p:attrNameLst>
                                      </p:cBhvr>
                                      <p:to>
                                        <p:strVal val="visible"/>
                                      </p:to>
                                    </p:set>
                                  </p:childTnLst>
                                </p:cTn>
                              </p:par>
                            </p:childTnLst>
                          </p:cTn>
                        </p:par>
                        <p:par>
                          <p:cTn id="76" fill="hold" nodeType="afterGroup">
                            <p:stCondLst>
                              <p:cond delay="2300"/>
                            </p:stCondLst>
                            <p:childTnLst>
                              <p:par>
                                <p:cTn id="77" presetID="1" presetClass="entr" presetSubtype="0" fill="hold" nodeType="afterEffect">
                                  <p:stCondLst>
                                    <p:cond delay="10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30" name="Picture 62" descr="http://media02.linkedin.com/media/p/2/000/074/25b/2290aea.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4114800"/>
            <a:ext cx="2286000" cy="17145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2" name="Picture 1" descr="verdezy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2200" y="533401"/>
            <a:ext cx="2133600" cy="101282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 name="Picture 12" descr="http://news.cnet.com/i/bto/20080730/Segetis_logo_A.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671457">
            <a:off x="5410200" y="914400"/>
            <a:ext cx="2019300" cy="89535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4" name="Picture 14" descr="http://www.rhenovia.com/pictures/picture1255945619.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38400" y="2286000"/>
            <a:ext cx="3951288" cy="9144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770" name="Picture 2" descr="http://external.ak.fbcdn.net/safe_image.php?d=AQAwHxlLVF47hkJW&amp;w=90&amp;h=90&amp;url=http%3A%2F%2Fnewreka.co.in%2Fimages%2Fnewreka_logo.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1092176">
            <a:off x="1689101" y="2747963"/>
            <a:ext cx="1624013" cy="187325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772" name="Picture 4" descr="http://media.marketwire.com/attachments/201010/652727_PhurityLogoNew.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988903">
            <a:off x="4876801" y="2438400"/>
            <a:ext cx="923925" cy="11430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774" name="Picture 6" descr="http://ne.edgecastcdn.net/80045F/fe1.a.organizedwisdom.com/_v/0.1.4.2.515/image/profile/1126/90/90/1/med"/>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00400" y="2533650"/>
            <a:ext cx="1600200" cy="16002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776" name="Picture 8" descr="http://biofuelsdigest.com/bdigest/wp-content/uploads/2010/03/genomatica.gif"/>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830888" y="3581400"/>
            <a:ext cx="2913062" cy="1390650"/>
          </a:xfrm>
          <a:prstGeom prst="rect">
            <a:avLst/>
          </a:prstGeom>
          <a:solidFill>
            <a:schemeClr val="bg1"/>
          </a:solidFill>
          <a:ln w="9525">
            <a:solidFill>
              <a:schemeClr val="tx1"/>
            </a:solidFill>
            <a:miter lim="800000"/>
            <a:headEnd/>
            <a:tailEnd/>
          </a:ln>
        </p:spPr>
      </p:pic>
      <p:pic>
        <p:nvPicPr>
          <p:cNvPr id="32778" name="Picture 10" descr="http://www.colorado.edu/che/images/companies/opx-biotechnologies-logo.gif"/>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2361899">
            <a:off x="2641601" y="4976814"/>
            <a:ext cx="2809875" cy="92392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780" name="Picture 12" descr="safecoat"/>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2623947">
            <a:off x="7561263" y="1036638"/>
            <a:ext cx="3852862" cy="779462"/>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782" name="Picture 14" descr="http://www.sepusa.net/images/pet_waste_logo.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rot="-4237013">
            <a:off x="6190457" y="4672807"/>
            <a:ext cx="3429000" cy="852487"/>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784" name="Picture 16" descr="http://www.nanotech-now.com/directory/images/1236.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257801" y="3886200"/>
            <a:ext cx="1571625" cy="13970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786" name="Picture 18" descr="http://www.phytotradeafrica.com/images/logos/Aldivia-logo.jp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629400" y="533400"/>
            <a:ext cx="2286000" cy="11430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788" name="Picture 20" descr="http://www.kraton.com/images/Kraton_tag_RGB_GREEN_LG.png"/>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rot="781391">
            <a:off x="3232150" y="152400"/>
            <a:ext cx="2444750" cy="8382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790" name="Picture 22" descr="http://www.compositology.com/wp-content/uploads/2011/05/bioamber.jpg"/>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rot="1851232">
            <a:off x="7162800" y="4343400"/>
            <a:ext cx="3048000" cy="81915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792" name="Picture 24" descr="Codexis Logo"/>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rot="-2365032">
            <a:off x="1955801" y="4689475"/>
            <a:ext cx="3135313" cy="1017588"/>
          </a:xfrm>
          <a:prstGeom prst="rect">
            <a:avLst/>
          </a:prstGeom>
          <a:solidFill>
            <a:schemeClr val="bg1"/>
          </a:solidFill>
          <a:ln w="9525">
            <a:solidFill>
              <a:schemeClr val="tx1"/>
            </a:solidFill>
            <a:miter lim="800000"/>
            <a:headEnd/>
            <a:tailEnd/>
          </a:ln>
        </p:spPr>
      </p:pic>
      <p:pic>
        <p:nvPicPr>
          <p:cNvPr id="32794" name="Picture 26" descr="logo"/>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7162801" y="2667000"/>
            <a:ext cx="2219325" cy="59055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796" name="Picture 28" descr="Metabolix, Inc. Logo"/>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524001" y="1371601"/>
            <a:ext cx="2028825" cy="86677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798" name="Picture 30" descr="http://www.greenmountain.com/templates/naw_gme/images/logo_main.png"/>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rot="2584804">
            <a:off x="5037139" y="5199064"/>
            <a:ext cx="2079625" cy="688975"/>
          </a:xfrm>
          <a:prstGeom prst="rect">
            <a:avLst/>
          </a:prstGeom>
          <a:solidFill>
            <a:schemeClr val="bg1"/>
          </a:solidFill>
          <a:ln w="9525">
            <a:solidFill>
              <a:schemeClr val="tx1"/>
            </a:solidFill>
            <a:miter lim="800000"/>
            <a:headEnd/>
            <a:tailEnd/>
          </a:ln>
        </p:spPr>
      </p:pic>
      <p:pic>
        <p:nvPicPr>
          <p:cNvPr id="32800" name="Picture 32" descr="GlycosBio"/>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rot="-1122675">
            <a:off x="2360613" y="5830888"/>
            <a:ext cx="2286000" cy="8382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802" name="Picture 34" descr="Reluceo, Inc. Logo"/>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rot="3740448">
            <a:off x="5179219" y="1410494"/>
            <a:ext cx="4086226" cy="91916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804" name="Picture 36" descr="logo"/>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rot="1085717">
            <a:off x="4973639" y="1985964"/>
            <a:ext cx="2632075" cy="1165225"/>
          </a:xfrm>
          <a:prstGeom prst="rect">
            <a:avLst/>
          </a:prstGeom>
          <a:solidFill>
            <a:schemeClr val="bg1"/>
          </a:solidFill>
          <a:ln w="9525">
            <a:solidFill>
              <a:schemeClr val="tx1"/>
            </a:solidFill>
            <a:miter lim="800000"/>
            <a:headEnd/>
            <a:tailEnd/>
          </a:ln>
        </p:spPr>
      </p:pic>
      <p:pic>
        <p:nvPicPr>
          <p:cNvPr id="32806" name="Picture 38" descr="PennAKem"/>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rot="1393960">
            <a:off x="1577975" y="2679701"/>
            <a:ext cx="3352800" cy="96202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808" name="Picture 40" descr="Allylix"/>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rot="-1114917">
            <a:off x="3311525" y="1212850"/>
            <a:ext cx="3060700" cy="1208088"/>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810" name="Picture 42" descr="Site logo"/>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rot="-1013528">
            <a:off x="4876800" y="3124201"/>
            <a:ext cx="2971800" cy="86677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812" name="Picture 44" descr="http://3eproducts.com/images/petlogo.jp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8994776" y="990601"/>
            <a:ext cx="1673225" cy="126682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814" name="Picture 46" descr="http://farm3.static.flickr.com/2784/4349764512_ec6b80d311_o.jpg"/>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8991600" y="3505200"/>
            <a:ext cx="1447800" cy="14478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816" name="Picture 48" descr="http://www.moldproof.com/images/homemicrobloc.gif"/>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1524000" y="0"/>
            <a:ext cx="2205038" cy="914400"/>
          </a:xfrm>
          <a:prstGeom prst="rect">
            <a:avLst/>
          </a:prstGeom>
          <a:solidFill>
            <a:schemeClr val="bg1"/>
          </a:solidFill>
          <a:ln w="9525">
            <a:solidFill>
              <a:schemeClr val="tx1"/>
            </a:solidFill>
            <a:miter lim="800000"/>
            <a:headEnd/>
            <a:tailEnd/>
          </a:ln>
        </p:spPr>
      </p:pic>
      <p:pic>
        <p:nvPicPr>
          <p:cNvPr id="32818" name="Picture 50" descr="SaniGreen"/>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4572000" y="5486400"/>
            <a:ext cx="3436938" cy="10668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820" name="Picture 52" descr="http://en.lanxess.com.cn/imperia/md/images/chinaen/news/0130_lanxess_sml.jpg"/>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1676400" y="5410200"/>
            <a:ext cx="1066800" cy="10668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822" name="Picture 54" descr="Novozymes"/>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8153400" y="5867400"/>
            <a:ext cx="1981200" cy="8636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824" name="Picture 56" descr="http://www.greengrow.co/image/data/4758_AgraQuestLogo.jpg"/>
          <p:cNvPicPr>
            <a:picLocks noChangeAspect="1" noChangeArrowheads="1"/>
          </p:cNvPicPr>
          <p:nvPr/>
        </p:nvPicPr>
        <p:blipFill>
          <a:blip r:embed="rId33">
            <a:extLst>
              <a:ext uri="{28A0092B-C50C-407E-A947-70E740481C1C}">
                <a14:useLocalDpi xmlns:a14="http://schemas.microsoft.com/office/drawing/2010/main"/>
              </a:ext>
            </a:extLst>
          </a:blip>
          <a:srcRect/>
          <a:stretch>
            <a:fillRect/>
          </a:stretch>
        </p:blipFill>
        <p:spPr bwMode="auto">
          <a:xfrm>
            <a:off x="7810500" y="0"/>
            <a:ext cx="2857500" cy="8763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826" name="Picture 58" descr="http://www.beyondbenign.org/images/gc3-logo-sm.png"/>
          <p:cNvPicPr>
            <a:picLocks noChangeAspect="1" noChangeArrowheads="1"/>
          </p:cNvPicPr>
          <p:nvPr/>
        </p:nvPicPr>
        <p:blipFill>
          <a:blip r:embed="rId34">
            <a:extLst>
              <a:ext uri="{28A0092B-C50C-407E-A947-70E740481C1C}">
                <a14:useLocalDpi xmlns:a14="http://schemas.microsoft.com/office/drawing/2010/main"/>
              </a:ext>
            </a:extLst>
          </a:blip>
          <a:srcRect/>
          <a:stretch>
            <a:fillRect/>
          </a:stretch>
        </p:blipFill>
        <p:spPr bwMode="auto">
          <a:xfrm rot="1344192">
            <a:off x="9169400" y="4648201"/>
            <a:ext cx="1308100" cy="1400175"/>
          </a:xfrm>
          <a:prstGeom prst="rect">
            <a:avLst/>
          </a:prstGeom>
          <a:solidFill>
            <a:schemeClr val="bg1"/>
          </a:solidFill>
          <a:ln w="9525">
            <a:solidFill>
              <a:schemeClr val="tx1"/>
            </a:solidFill>
            <a:miter lim="800000"/>
            <a:headEnd/>
            <a:tailEnd/>
          </a:ln>
        </p:spPr>
      </p:pic>
      <p:pic>
        <p:nvPicPr>
          <p:cNvPr id="32828" name="Picture 60" descr="http://www.nitrate.com/c-logo.jpg"/>
          <p:cNvPicPr>
            <a:picLocks noChangeAspect="1" noChangeArrowheads="1"/>
          </p:cNvPicPr>
          <p:nvPr/>
        </p:nvPicPr>
        <p:blipFill>
          <a:blip r:embed="rId35">
            <a:extLst>
              <a:ext uri="{28A0092B-C50C-407E-A947-70E740481C1C}">
                <a14:useLocalDpi xmlns:a14="http://schemas.microsoft.com/office/drawing/2010/main"/>
              </a:ext>
            </a:extLst>
          </a:blip>
          <a:srcRect/>
          <a:stretch>
            <a:fillRect/>
          </a:stretch>
        </p:blipFill>
        <p:spPr bwMode="auto">
          <a:xfrm rot="-1557559">
            <a:off x="8718551" y="2443163"/>
            <a:ext cx="1825625" cy="13589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834" name="Picture 66" descr="http://advancedbiofuelsusa.info/wp-content/themes/arthemia-premium/images/logo/logo.gif"/>
          <p:cNvPicPr>
            <a:picLocks noChangeAspect="1" noChangeArrowheads="1"/>
          </p:cNvPicPr>
          <p:nvPr/>
        </p:nvPicPr>
        <p:blipFill>
          <a:blip r:embed="rId36">
            <a:extLst>
              <a:ext uri="{28A0092B-C50C-407E-A947-70E740481C1C}">
                <a14:useLocalDpi xmlns:a14="http://schemas.microsoft.com/office/drawing/2010/main"/>
              </a:ext>
            </a:extLst>
          </a:blip>
          <a:srcRect/>
          <a:stretch>
            <a:fillRect/>
          </a:stretch>
        </p:blipFill>
        <p:spPr bwMode="auto">
          <a:xfrm>
            <a:off x="4419600" y="4191000"/>
            <a:ext cx="1504950" cy="712788"/>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pic>
        <p:nvPicPr>
          <p:cNvPr id="32836" name="Picture 68" descr="http://www.arkema.com/images/visuels/products/arkema_renewables_150_150.jpg"/>
          <p:cNvPicPr>
            <a:picLocks noChangeAspect="1" noChangeArrowheads="1"/>
          </p:cNvPicPr>
          <p:nvPr/>
        </p:nvPicPr>
        <p:blipFill>
          <a:blip r:embed="rId37">
            <a:extLst>
              <a:ext uri="{28A0092B-C50C-407E-A947-70E740481C1C}">
                <a14:useLocalDpi xmlns:a14="http://schemas.microsoft.com/office/drawing/2010/main"/>
              </a:ext>
            </a:extLst>
          </a:blip>
          <a:srcRect/>
          <a:stretch>
            <a:fillRect/>
          </a:stretch>
        </p:blipFill>
        <p:spPr bwMode="auto">
          <a:xfrm rot="2066097">
            <a:off x="7372350" y="981075"/>
            <a:ext cx="1500188" cy="14986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
        <p:nvSpPr>
          <p:cNvPr id="106533" name="TextBox 38"/>
          <p:cNvSpPr txBox="1">
            <a:spLocks noChangeArrowheads="1"/>
          </p:cNvSpPr>
          <p:nvPr/>
        </p:nvSpPr>
        <p:spPr bwMode="auto">
          <a:xfrm>
            <a:off x="4403976" y="3048001"/>
            <a:ext cx="3384049" cy="76944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dirty="0">
                <a:latin typeface="+mn-lt"/>
              </a:rPr>
              <a:t>Business</a:t>
            </a:r>
          </a:p>
        </p:txBody>
      </p:sp>
      <p:pic>
        <p:nvPicPr>
          <p:cNvPr id="32838" name="Picture 70" descr="http://www.earthwiseinside.com/images/global_logo.jpg"/>
          <p:cNvPicPr>
            <a:picLocks noChangeAspect="1" noChangeArrowheads="1"/>
          </p:cNvPicPr>
          <p:nvPr/>
        </p:nvPicPr>
        <p:blipFill>
          <a:blip r:embed="rId38">
            <a:extLst>
              <a:ext uri="{28A0092B-C50C-407E-A947-70E740481C1C}">
                <a14:useLocalDpi xmlns:a14="http://schemas.microsoft.com/office/drawing/2010/main"/>
              </a:ext>
            </a:extLst>
          </a:blip>
          <a:srcRect/>
          <a:stretch>
            <a:fillRect/>
          </a:stretch>
        </p:blipFill>
        <p:spPr bwMode="auto">
          <a:xfrm>
            <a:off x="6172201" y="4648201"/>
            <a:ext cx="1838325" cy="1057275"/>
          </a:xfrm>
          <a:prstGeom prst="rect">
            <a:avLst/>
          </a:prstGeom>
          <a:solidFill>
            <a:schemeClr val="bg1"/>
          </a:solidFill>
          <a:ln w="9525">
            <a:solidFill>
              <a:schemeClr val="tx1"/>
            </a:solidFill>
            <a:miter lim="800000"/>
            <a:headEnd/>
            <a:tailEnd/>
          </a:ln>
        </p:spPr>
      </p:pic>
      <p:pic>
        <p:nvPicPr>
          <p:cNvPr id="32840" name="Picture 72" descr="http://blog.autochem.mt.com/wp-content/uploads/2010/10/GuidingGreen.jpg"/>
          <p:cNvPicPr>
            <a:picLocks noChangeAspect="1" noChangeArrowheads="1"/>
          </p:cNvPicPr>
          <p:nvPr/>
        </p:nvPicPr>
        <p:blipFill>
          <a:blip r:embed="rId39">
            <a:extLst>
              <a:ext uri="{28A0092B-C50C-407E-A947-70E740481C1C}">
                <a14:useLocalDpi xmlns:a14="http://schemas.microsoft.com/office/drawing/2010/main"/>
              </a:ext>
            </a:extLst>
          </a:blip>
          <a:srcRect/>
          <a:stretch>
            <a:fillRect/>
          </a:stretch>
        </p:blipFill>
        <p:spPr bwMode="auto">
          <a:xfrm>
            <a:off x="3733800" y="914401"/>
            <a:ext cx="1525588" cy="1019175"/>
          </a:xfrm>
          <a:prstGeom prst="rect">
            <a:avLst/>
          </a:prstGeom>
          <a:solidFill>
            <a:schemeClr val="bg1"/>
          </a:solidFill>
          <a:ln w="9525">
            <a:solidFill>
              <a:schemeClr val="tx1"/>
            </a:solidFill>
            <a:miter lim="800000"/>
            <a:headEnd/>
            <a:tailEnd/>
          </a:ln>
        </p:spPr>
      </p:pic>
      <p:pic>
        <p:nvPicPr>
          <p:cNvPr id="32842" name="Picture 74" descr="http://www.biofpr.com/common/images/thumbnails/12f783e1304.jpg"/>
          <p:cNvPicPr>
            <a:picLocks noChangeAspect="1" noChangeArrowheads="1"/>
          </p:cNvPicPr>
          <p:nvPr/>
        </p:nvPicPr>
        <p:blipFill>
          <a:blip r:embed="rId40">
            <a:extLst>
              <a:ext uri="{28A0092B-C50C-407E-A947-70E740481C1C}">
                <a14:useLocalDpi xmlns:a14="http://schemas.microsoft.com/office/drawing/2010/main"/>
              </a:ext>
            </a:extLst>
          </a:blip>
          <a:srcRect/>
          <a:stretch>
            <a:fillRect/>
          </a:stretch>
        </p:blipFill>
        <p:spPr bwMode="auto">
          <a:xfrm rot="1011349">
            <a:off x="8069263" y="5186363"/>
            <a:ext cx="1257300" cy="1187450"/>
          </a:xfrm>
          <a:prstGeom prst="rect">
            <a:avLst/>
          </a:prstGeom>
          <a:solidFill>
            <a:schemeClr val="bg1"/>
          </a:solidFill>
          <a:ln w="9525">
            <a:solidFill>
              <a:schemeClr val="tx1"/>
            </a:solidFill>
            <a:miter lim="800000"/>
            <a:headEnd/>
            <a:tailEnd/>
          </a:ln>
        </p:spPr>
      </p:pic>
      <p:pic>
        <p:nvPicPr>
          <p:cNvPr id="32844" name="Picture 76" descr="http://www.sumrset.com/images/logo_alldown.jpg"/>
          <p:cNvPicPr>
            <a:picLocks noChangeAspect="1" noChangeArrowheads="1"/>
          </p:cNvPicPr>
          <p:nvPr/>
        </p:nvPicPr>
        <p:blipFill>
          <a:blip r:embed="rId41">
            <a:extLst>
              <a:ext uri="{28A0092B-C50C-407E-A947-70E740481C1C}">
                <a14:useLocalDpi xmlns:a14="http://schemas.microsoft.com/office/drawing/2010/main"/>
              </a:ext>
            </a:extLst>
          </a:blip>
          <a:srcRect/>
          <a:stretch>
            <a:fillRect/>
          </a:stretch>
        </p:blipFill>
        <p:spPr bwMode="auto">
          <a:xfrm>
            <a:off x="7772400" y="3200401"/>
            <a:ext cx="1798638" cy="1058863"/>
          </a:xfrm>
          <a:prstGeom prst="rect">
            <a:avLst/>
          </a:prstGeom>
          <a:solidFill>
            <a:schemeClr val="bg1"/>
          </a:solidFill>
          <a:ln w="9525">
            <a:solidFill>
              <a:schemeClr val="tx1"/>
            </a:solidFill>
            <a:miter lim="800000"/>
            <a:headEnd/>
            <a:tailEnd/>
          </a:ln>
        </p:spPr>
      </p:pic>
      <p:pic>
        <p:nvPicPr>
          <p:cNvPr id="32848" name="Picture 80" descr="http://www.thecattlesite.com/focus/contents/addcon/addcon-logo.gif"/>
          <p:cNvPicPr>
            <a:picLocks noChangeAspect="1" noChangeArrowheads="1"/>
          </p:cNvPicPr>
          <p:nvPr/>
        </p:nvPicPr>
        <p:blipFill>
          <a:blip r:embed="rId42">
            <a:extLst>
              <a:ext uri="{28A0092B-C50C-407E-A947-70E740481C1C}">
                <a14:useLocalDpi xmlns:a14="http://schemas.microsoft.com/office/drawing/2010/main"/>
              </a:ext>
            </a:extLst>
          </a:blip>
          <a:srcRect/>
          <a:stretch>
            <a:fillRect/>
          </a:stretch>
        </p:blipFill>
        <p:spPr bwMode="auto">
          <a:xfrm rot="941777">
            <a:off x="1733551" y="4314825"/>
            <a:ext cx="2714625" cy="800100"/>
          </a:xfrm>
          <a:prstGeom prst="rect">
            <a:avLst/>
          </a:prstGeom>
          <a:solidFill>
            <a:schemeClr val="bg1"/>
          </a:solidFill>
          <a:ln w="9525">
            <a:solidFill>
              <a:schemeClr val="tx1"/>
            </a:solidFill>
            <a:miter lim="800000"/>
            <a:headEnd/>
            <a:tailEnd/>
          </a:ln>
        </p:spPr>
      </p:pic>
    </p:spTree>
    <p:extLst>
      <p:ext uri="{BB962C8B-B14F-4D97-AF65-F5344CB8AC3E}">
        <p14:creationId xmlns:p14="http://schemas.microsoft.com/office/powerpoint/2010/main" val="731444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83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100"/>
                            </p:stCondLst>
                            <p:childTnLst>
                              <p:par>
                                <p:cTn id="11" presetID="1" presetClass="entr" presetSubtype="0" fill="hold" nodeType="afterEffect">
                                  <p:stCondLst>
                                    <p:cond delay="1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nodeType="afterGroup">
                            <p:stCondLst>
                              <p:cond delay="200"/>
                            </p:stCondLst>
                            <p:childTnLst>
                              <p:par>
                                <p:cTn id="14" presetID="1" presetClass="entr" presetSubtype="0" fill="hold" nodeType="afterEffect">
                                  <p:stCondLst>
                                    <p:cond delay="10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nodeType="afterGroup">
                            <p:stCondLst>
                              <p:cond delay="300"/>
                            </p:stCondLst>
                            <p:childTnLst>
                              <p:par>
                                <p:cTn id="17" presetID="1" presetClass="entr" presetSubtype="0" fill="hold" nodeType="afterEffect">
                                  <p:stCondLst>
                                    <p:cond delay="100"/>
                                  </p:stCondLst>
                                  <p:childTnLst>
                                    <p:set>
                                      <p:cBhvr>
                                        <p:cTn id="18" dur="1" fill="hold">
                                          <p:stCondLst>
                                            <p:cond delay="0"/>
                                          </p:stCondLst>
                                        </p:cTn>
                                        <p:tgtEl>
                                          <p:spTgt spid="32770"/>
                                        </p:tgtEl>
                                        <p:attrNameLst>
                                          <p:attrName>style.visibility</p:attrName>
                                        </p:attrNameLst>
                                      </p:cBhvr>
                                      <p:to>
                                        <p:strVal val="visible"/>
                                      </p:to>
                                    </p:set>
                                  </p:childTnLst>
                                </p:cTn>
                              </p:par>
                            </p:childTnLst>
                          </p:cTn>
                        </p:par>
                        <p:par>
                          <p:cTn id="19" fill="hold" nodeType="afterGroup">
                            <p:stCondLst>
                              <p:cond delay="400"/>
                            </p:stCondLst>
                            <p:childTnLst>
                              <p:par>
                                <p:cTn id="20" presetID="1" presetClass="entr" presetSubtype="0" fill="hold" nodeType="afterEffect">
                                  <p:stCondLst>
                                    <p:cond delay="100"/>
                                  </p:stCondLst>
                                  <p:childTnLst>
                                    <p:set>
                                      <p:cBhvr>
                                        <p:cTn id="21" dur="1" fill="hold">
                                          <p:stCondLst>
                                            <p:cond delay="0"/>
                                          </p:stCondLst>
                                        </p:cTn>
                                        <p:tgtEl>
                                          <p:spTgt spid="32772"/>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nodeType="afterEffect">
                                  <p:stCondLst>
                                    <p:cond delay="100"/>
                                  </p:stCondLst>
                                  <p:childTnLst>
                                    <p:set>
                                      <p:cBhvr>
                                        <p:cTn id="24" dur="1" fill="hold">
                                          <p:stCondLst>
                                            <p:cond delay="0"/>
                                          </p:stCondLst>
                                        </p:cTn>
                                        <p:tgtEl>
                                          <p:spTgt spid="32774"/>
                                        </p:tgtEl>
                                        <p:attrNameLst>
                                          <p:attrName>style.visibility</p:attrName>
                                        </p:attrNameLst>
                                      </p:cBhvr>
                                      <p:to>
                                        <p:strVal val="visible"/>
                                      </p:to>
                                    </p:set>
                                  </p:childTnLst>
                                </p:cTn>
                              </p:par>
                            </p:childTnLst>
                          </p:cTn>
                        </p:par>
                        <p:par>
                          <p:cTn id="25" fill="hold" nodeType="afterGroup">
                            <p:stCondLst>
                              <p:cond delay="600"/>
                            </p:stCondLst>
                            <p:childTnLst>
                              <p:par>
                                <p:cTn id="26" presetID="1" presetClass="entr" presetSubtype="0" fill="hold" nodeType="afterEffect">
                                  <p:stCondLst>
                                    <p:cond delay="100"/>
                                  </p:stCondLst>
                                  <p:childTnLst>
                                    <p:set>
                                      <p:cBhvr>
                                        <p:cTn id="27" dur="1" fill="hold">
                                          <p:stCondLst>
                                            <p:cond delay="0"/>
                                          </p:stCondLst>
                                        </p:cTn>
                                        <p:tgtEl>
                                          <p:spTgt spid="32776"/>
                                        </p:tgtEl>
                                        <p:attrNameLst>
                                          <p:attrName>style.visibility</p:attrName>
                                        </p:attrNameLst>
                                      </p:cBhvr>
                                      <p:to>
                                        <p:strVal val="visible"/>
                                      </p:to>
                                    </p:set>
                                  </p:childTnLst>
                                </p:cTn>
                              </p:par>
                            </p:childTnLst>
                          </p:cTn>
                        </p:par>
                        <p:par>
                          <p:cTn id="28" fill="hold" nodeType="afterGroup">
                            <p:stCondLst>
                              <p:cond delay="700"/>
                            </p:stCondLst>
                            <p:childTnLst>
                              <p:par>
                                <p:cTn id="29" presetID="1" presetClass="entr" presetSubtype="0" fill="hold" nodeType="afterEffect">
                                  <p:stCondLst>
                                    <p:cond delay="100"/>
                                  </p:stCondLst>
                                  <p:childTnLst>
                                    <p:set>
                                      <p:cBhvr>
                                        <p:cTn id="30" dur="1" fill="hold">
                                          <p:stCondLst>
                                            <p:cond delay="0"/>
                                          </p:stCondLst>
                                        </p:cTn>
                                        <p:tgtEl>
                                          <p:spTgt spid="32778"/>
                                        </p:tgtEl>
                                        <p:attrNameLst>
                                          <p:attrName>style.visibility</p:attrName>
                                        </p:attrNameLst>
                                      </p:cBhvr>
                                      <p:to>
                                        <p:strVal val="visible"/>
                                      </p:to>
                                    </p:set>
                                  </p:childTnLst>
                                </p:cTn>
                              </p:par>
                            </p:childTnLst>
                          </p:cTn>
                        </p:par>
                        <p:par>
                          <p:cTn id="31" fill="hold" nodeType="afterGroup">
                            <p:stCondLst>
                              <p:cond delay="800"/>
                            </p:stCondLst>
                            <p:childTnLst>
                              <p:par>
                                <p:cTn id="32" presetID="1" presetClass="entr" presetSubtype="0" fill="hold" nodeType="afterEffect">
                                  <p:stCondLst>
                                    <p:cond delay="100"/>
                                  </p:stCondLst>
                                  <p:childTnLst>
                                    <p:set>
                                      <p:cBhvr>
                                        <p:cTn id="33" dur="1" fill="hold">
                                          <p:stCondLst>
                                            <p:cond delay="0"/>
                                          </p:stCondLst>
                                        </p:cTn>
                                        <p:tgtEl>
                                          <p:spTgt spid="32780"/>
                                        </p:tgtEl>
                                        <p:attrNameLst>
                                          <p:attrName>style.visibility</p:attrName>
                                        </p:attrNameLst>
                                      </p:cBhvr>
                                      <p:to>
                                        <p:strVal val="visible"/>
                                      </p:to>
                                    </p:set>
                                  </p:childTnLst>
                                </p:cTn>
                              </p:par>
                            </p:childTnLst>
                          </p:cTn>
                        </p:par>
                        <p:par>
                          <p:cTn id="34" fill="hold" nodeType="afterGroup">
                            <p:stCondLst>
                              <p:cond delay="900"/>
                            </p:stCondLst>
                            <p:childTnLst>
                              <p:par>
                                <p:cTn id="35" presetID="1" presetClass="entr" presetSubtype="0" fill="hold" nodeType="afterEffect">
                                  <p:stCondLst>
                                    <p:cond delay="100"/>
                                  </p:stCondLst>
                                  <p:childTnLst>
                                    <p:set>
                                      <p:cBhvr>
                                        <p:cTn id="36" dur="1" fill="hold">
                                          <p:stCondLst>
                                            <p:cond delay="0"/>
                                          </p:stCondLst>
                                        </p:cTn>
                                        <p:tgtEl>
                                          <p:spTgt spid="32782"/>
                                        </p:tgtEl>
                                        <p:attrNameLst>
                                          <p:attrName>style.visibility</p:attrName>
                                        </p:attrNameLst>
                                      </p:cBhvr>
                                      <p:to>
                                        <p:strVal val="visible"/>
                                      </p:to>
                                    </p:set>
                                  </p:childTnLst>
                                </p:cTn>
                              </p:par>
                            </p:childTnLst>
                          </p:cTn>
                        </p:par>
                        <p:par>
                          <p:cTn id="37" fill="hold" nodeType="afterGroup">
                            <p:stCondLst>
                              <p:cond delay="1000"/>
                            </p:stCondLst>
                            <p:childTnLst>
                              <p:par>
                                <p:cTn id="38" presetID="1" presetClass="entr" presetSubtype="0" fill="hold" nodeType="afterEffect">
                                  <p:stCondLst>
                                    <p:cond delay="100"/>
                                  </p:stCondLst>
                                  <p:childTnLst>
                                    <p:set>
                                      <p:cBhvr>
                                        <p:cTn id="39" dur="1" fill="hold">
                                          <p:stCondLst>
                                            <p:cond delay="0"/>
                                          </p:stCondLst>
                                        </p:cTn>
                                        <p:tgtEl>
                                          <p:spTgt spid="32784"/>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nodeType="afterEffect">
                                  <p:stCondLst>
                                    <p:cond delay="100"/>
                                  </p:stCondLst>
                                  <p:childTnLst>
                                    <p:set>
                                      <p:cBhvr>
                                        <p:cTn id="42" dur="1" fill="hold">
                                          <p:stCondLst>
                                            <p:cond delay="0"/>
                                          </p:stCondLst>
                                        </p:cTn>
                                        <p:tgtEl>
                                          <p:spTgt spid="32786"/>
                                        </p:tgtEl>
                                        <p:attrNameLst>
                                          <p:attrName>style.visibility</p:attrName>
                                        </p:attrNameLst>
                                      </p:cBhvr>
                                      <p:to>
                                        <p:strVal val="visible"/>
                                      </p:to>
                                    </p:set>
                                  </p:childTnLst>
                                </p:cTn>
                              </p:par>
                            </p:childTnLst>
                          </p:cTn>
                        </p:par>
                        <p:par>
                          <p:cTn id="43" fill="hold" nodeType="afterGroup">
                            <p:stCondLst>
                              <p:cond delay="1200"/>
                            </p:stCondLst>
                            <p:childTnLst>
                              <p:par>
                                <p:cTn id="44" presetID="1" presetClass="entr" presetSubtype="0" fill="hold" nodeType="afterEffect">
                                  <p:stCondLst>
                                    <p:cond delay="100"/>
                                  </p:stCondLst>
                                  <p:childTnLst>
                                    <p:set>
                                      <p:cBhvr>
                                        <p:cTn id="45" dur="1" fill="hold">
                                          <p:stCondLst>
                                            <p:cond delay="0"/>
                                          </p:stCondLst>
                                        </p:cTn>
                                        <p:tgtEl>
                                          <p:spTgt spid="32788"/>
                                        </p:tgtEl>
                                        <p:attrNameLst>
                                          <p:attrName>style.visibility</p:attrName>
                                        </p:attrNameLst>
                                      </p:cBhvr>
                                      <p:to>
                                        <p:strVal val="visible"/>
                                      </p:to>
                                    </p:set>
                                  </p:childTnLst>
                                </p:cTn>
                              </p:par>
                            </p:childTnLst>
                          </p:cTn>
                        </p:par>
                        <p:par>
                          <p:cTn id="46" fill="hold" nodeType="afterGroup">
                            <p:stCondLst>
                              <p:cond delay="1300"/>
                            </p:stCondLst>
                            <p:childTnLst>
                              <p:par>
                                <p:cTn id="47" presetID="1" presetClass="entr" presetSubtype="0" fill="hold" nodeType="afterEffect">
                                  <p:stCondLst>
                                    <p:cond delay="100"/>
                                  </p:stCondLst>
                                  <p:childTnLst>
                                    <p:set>
                                      <p:cBhvr>
                                        <p:cTn id="48" dur="1" fill="hold">
                                          <p:stCondLst>
                                            <p:cond delay="0"/>
                                          </p:stCondLst>
                                        </p:cTn>
                                        <p:tgtEl>
                                          <p:spTgt spid="32790"/>
                                        </p:tgtEl>
                                        <p:attrNameLst>
                                          <p:attrName>style.visibility</p:attrName>
                                        </p:attrNameLst>
                                      </p:cBhvr>
                                      <p:to>
                                        <p:strVal val="visible"/>
                                      </p:to>
                                    </p:set>
                                  </p:childTnLst>
                                </p:cTn>
                              </p:par>
                            </p:childTnLst>
                          </p:cTn>
                        </p:par>
                        <p:par>
                          <p:cTn id="49" fill="hold" nodeType="afterGroup">
                            <p:stCondLst>
                              <p:cond delay="1400"/>
                            </p:stCondLst>
                            <p:childTnLst>
                              <p:par>
                                <p:cTn id="50" presetID="1" presetClass="entr" presetSubtype="0" fill="hold" nodeType="afterEffect">
                                  <p:stCondLst>
                                    <p:cond delay="100"/>
                                  </p:stCondLst>
                                  <p:childTnLst>
                                    <p:set>
                                      <p:cBhvr>
                                        <p:cTn id="51" dur="1" fill="hold">
                                          <p:stCondLst>
                                            <p:cond delay="0"/>
                                          </p:stCondLst>
                                        </p:cTn>
                                        <p:tgtEl>
                                          <p:spTgt spid="32792"/>
                                        </p:tgtEl>
                                        <p:attrNameLst>
                                          <p:attrName>style.visibility</p:attrName>
                                        </p:attrNameLst>
                                      </p:cBhvr>
                                      <p:to>
                                        <p:strVal val="visible"/>
                                      </p:to>
                                    </p:set>
                                  </p:childTnLst>
                                </p:cTn>
                              </p:par>
                            </p:childTnLst>
                          </p:cTn>
                        </p:par>
                        <p:par>
                          <p:cTn id="52" fill="hold" nodeType="afterGroup">
                            <p:stCondLst>
                              <p:cond delay="1500"/>
                            </p:stCondLst>
                            <p:childTnLst>
                              <p:par>
                                <p:cTn id="53" presetID="1" presetClass="entr" presetSubtype="0" fill="hold" nodeType="afterEffect">
                                  <p:stCondLst>
                                    <p:cond delay="100"/>
                                  </p:stCondLst>
                                  <p:childTnLst>
                                    <p:set>
                                      <p:cBhvr>
                                        <p:cTn id="54" dur="1" fill="hold">
                                          <p:stCondLst>
                                            <p:cond delay="0"/>
                                          </p:stCondLst>
                                        </p:cTn>
                                        <p:tgtEl>
                                          <p:spTgt spid="32794"/>
                                        </p:tgtEl>
                                        <p:attrNameLst>
                                          <p:attrName>style.visibility</p:attrName>
                                        </p:attrNameLst>
                                      </p:cBhvr>
                                      <p:to>
                                        <p:strVal val="visible"/>
                                      </p:to>
                                    </p:set>
                                  </p:childTnLst>
                                </p:cTn>
                              </p:par>
                            </p:childTnLst>
                          </p:cTn>
                        </p:par>
                        <p:par>
                          <p:cTn id="55" fill="hold" nodeType="afterGroup">
                            <p:stCondLst>
                              <p:cond delay="1600"/>
                            </p:stCondLst>
                            <p:childTnLst>
                              <p:par>
                                <p:cTn id="56" presetID="1" presetClass="entr" presetSubtype="0" fill="hold" nodeType="afterEffect">
                                  <p:stCondLst>
                                    <p:cond delay="100"/>
                                  </p:stCondLst>
                                  <p:childTnLst>
                                    <p:set>
                                      <p:cBhvr>
                                        <p:cTn id="57" dur="1" fill="hold">
                                          <p:stCondLst>
                                            <p:cond delay="0"/>
                                          </p:stCondLst>
                                        </p:cTn>
                                        <p:tgtEl>
                                          <p:spTgt spid="32796"/>
                                        </p:tgtEl>
                                        <p:attrNameLst>
                                          <p:attrName>style.visibility</p:attrName>
                                        </p:attrNameLst>
                                      </p:cBhvr>
                                      <p:to>
                                        <p:strVal val="visible"/>
                                      </p:to>
                                    </p:set>
                                  </p:childTnLst>
                                </p:cTn>
                              </p:par>
                            </p:childTnLst>
                          </p:cTn>
                        </p:par>
                        <p:par>
                          <p:cTn id="58" fill="hold" nodeType="afterGroup">
                            <p:stCondLst>
                              <p:cond delay="1700"/>
                            </p:stCondLst>
                            <p:childTnLst>
                              <p:par>
                                <p:cTn id="59" presetID="1" presetClass="entr" presetSubtype="0" fill="hold" nodeType="afterEffect">
                                  <p:stCondLst>
                                    <p:cond delay="100"/>
                                  </p:stCondLst>
                                  <p:childTnLst>
                                    <p:set>
                                      <p:cBhvr>
                                        <p:cTn id="60" dur="1" fill="hold">
                                          <p:stCondLst>
                                            <p:cond delay="0"/>
                                          </p:stCondLst>
                                        </p:cTn>
                                        <p:tgtEl>
                                          <p:spTgt spid="32798"/>
                                        </p:tgtEl>
                                        <p:attrNameLst>
                                          <p:attrName>style.visibility</p:attrName>
                                        </p:attrNameLst>
                                      </p:cBhvr>
                                      <p:to>
                                        <p:strVal val="visible"/>
                                      </p:to>
                                    </p:set>
                                  </p:childTnLst>
                                </p:cTn>
                              </p:par>
                            </p:childTnLst>
                          </p:cTn>
                        </p:par>
                        <p:par>
                          <p:cTn id="61" fill="hold" nodeType="afterGroup">
                            <p:stCondLst>
                              <p:cond delay="1800"/>
                            </p:stCondLst>
                            <p:childTnLst>
                              <p:par>
                                <p:cTn id="62" presetID="1" presetClass="entr" presetSubtype="0" fill="hold" nodeType="afterEffect">
                                  <p:stCondLst>
                                    <p:cond delay="100"/>
                                  </p:stCondLst>
                                  <p:childTnLst>
                                    <p:set>
                                      <p:cBhvr>
                                        <p:cTn id="63" dur="1" fill="hold">
                                          <p:stCondLst>
                                            <p:cond delay="0"/>
                                          </p:stCondLst>
                                        </p:cTn>
                                        <p:tgtEl>
                                          <p:spTgt spid="32800"/>
                                        </p:tgtEl>
                                        <p:attrNameLst>
                                          <p:attrName>style.visibility</p:attrName>
                                        </p:attrNameLst>
                                      </p:cBhvr>
                                      <p:to>
                                        <p:strVal val="visible"/>
                                      </p:to>
                                    </p:set>
                                  </p:childTnLst>
                                </p:cTn>
                              </p:par>
                            </p:childTnLst>
                          </p:cTn>
                        </p:par>
                        <p:par>
                          <p:cTn id="64" fill="hold" nodeType="afterGroup">
                            <p:stCondLst>
                              <p:cond delay="1900"/>
                            </p:stCondLst>
                            <p:childTnLst>
                              <p:par>
                                <p:cTn id="65" presetID="1" presetClass="entr" presetSubtype="0" fill="hold" nodeType="afterEffect">
                                  <p:stCondLst>
                                    <p:cond delay="100"/>
                                  </p:stCondLst>
                                  <p:childTnLst>
                                    <p:set>
                                      <p:cBhvr>
                                        <p:cTn id="66" dur="1" fill="hold">
                                          <p:stCondLst>
                                            <p:cond delay="0"/>
                                          </p:stCondLst>
                                        </p:cTn>
                                        <p:tgtEl>
                                          <p:spTgt spid="32802"/>
                                        </p:tgtEl>
                                        <p:attrNameLst>
                                          <p:attrName>style.visibility</p:attrName>
                                        </p:attrNameLst>
                                      </p:cBhvr>
                                      <p:to>
                                        <p:strVal val="visible"/>
                                      </p:to>
                                    </p:set>
                                  </p:childTnLst>
                                </p:cTn>
                              </p:par>
                            </p:childTnLst>
                          </p:cTn>
                        </p:par>
                        <p:par>
                          <p:cTn id="67" fill="hold" nodeType="afterGroup">
                            <p:stCondLst>
                              <p:cond delay="2000"/>
                            </p:stCondLst>
                            <p:childTnLst>
                              <p:par>
                                <p:cTn id="68" presetID="1" presetClass="entr" presetSubtype="0" fill="hold" nodeType="afterEffect">
                                  <p:stCondLst>
                                    <p:cond delay="100"/>
                                  </p:stCondLst>
                                  <p:childTnLst>
                                    <p:set>
                                      <p:cBhvr>
                                        <p:cTn id="69" dur="1" fill="hold">
                                          <p:stCondLst>
                                            <p:cond delay="0"/>
                                          </p:stCondLst>
                                        </p:cTn>
                                        <p:tgtEl>
                                          <p:spTgt spid="32804"/>
                                        </p:tgtEl>
                                        <p:attrNameLst>
                                          <p:attrName>style.visibility</p:attrName>
                                        </p:attrNameLst>
                                      </p:cBhvr>
                                      <p:to>
                                        <p:strVal val="visible"/>
                                      </p:to>
                                    </p:set>
                                  </p:childTnLst>
                                </p:cTn>
                              </p:par>
                            </p:childTnLst>
                          </p:cTn>
                        </p:par>
                        <p:par>
                          <p:cTn id="70" fill="hold" nodeType="afterGroup">
                            <p:stCondLst>
                              <p:cond delay="2100"/>
                            </p:stCondLst>
                            <p:childTnLst>
                              <p:par>
                                <p:cTn id="71" presetID="1" presetClass="entr" presetSubtype="0" fill="hold" nodeType="afterEffect">
                                  <p:stCondLst>
                                    <p:cond delay="100"/>
                                  </p:stCondLst>
                                  <p:childTnLst>
                                    <p:set>
                                      <p:cBhvr>
                                        <p:cTn id="72" dur="1" fill="hold">
                                          <p:stCondLst>
                                            <p:cond delay="0"/>
                                          </p:stCondLst>
                                        </p:cTn>
                                        <p:tgtEl>
                                          <p:spTgt spid="32806"/>
                                        </p:tgtEl>
                                        <p:attrNameLst>
                                          <p:attrName>style.visibility</p:attrName>
                                        </p:attrNameLst>
                                      </p:cBhvr>
                                      <p:to>
                                        <p:strVal val="visible"/>
                                      </p:to>
                                    </p:set>
                                  </p:childTnLst>
                                </p:cTn>
                              </p:par>
                            </p:childTnLst>
                          </p:cTn>
                        </p:par>
                        <p:par>
                          <p:cTn id="73" fill="hold" nodeType="afterGroup">
                            <p:stCondLst>
                              <p:cond delay="2200"/>
                            </p:stCondLst>
                            <p:childTnLst>
                              <p:par>
                                <p:cTn id="74" presetID="1" presetClass="entr" presetSubtype="0" fill="hold" nodeType="afterEffect">
                                  <p:stCondLst>
                                    <p:cond delay="100"/>
                                  </p:stCondLst>
                                  <p:childTnLst>
                                    <p:set>
                                      <p:cBhvr>
                                        <p:cTn id="75" dur="1" fill="hold">
                                          <p:stCondLst>
                                            <p:cond delay="0"/>
                                          </p:stCondLst>
                                        </p:cTn>
                                        <p:tgtEl>
                                          <p:spTgt spid="32808"/>
                                        </p:tgtEl>
                                        <p:attrNameLst>
                                          <p:attrName>style.visibility</p:attrName>
                                        </p:attrNameLst>
                                      </p:cBhvr>
                                      <p:to>
                                        <p:strVal val="visible"/>
                                      </p:to>
                                    </p:set>
                                  </p:childTnLst>
                                </p:cTn>
                              </p:par>
                            </p:childTnLst>
                          </p:cTn>
                        </p:par>
                        <p:par>
                          <p:cTn id="76" fill="hold" nodeType="afterGroup">
                            <p:stCondLst>
                              <p:cond delay="2300"/>
                            </p:stCondLst>
                            <p:childTnLst>
                              <p:par>
                                <p:cTn id="77" presetID="1" presetClass="entr" presetSubtype="0" fill="hold" nodeType="afterEffect">
                                  <p:stCondLst>
                                    <p:cond delay="100"/>
                                  </p:stCondLst>
                                  <p:childTnLst>
                                    <p:set>
                                      <p:cBhvr>
                                        <p:cTn id="78" dur="1" fill="hold">
                                          <p:stCondLst>
                                            <p:cond delay="0"/>
                                          </p:stCondLst>
                                        </p:cTn>
                                        <p:tgtEl>
                                          <p:spTgt spid="32810"/>
                                        </p:tgtEl>
                                        <p:attrNameLst>
                                          <p:attrName>style.visibility</p:attrName>
                                        </p:attrNameLst>
                                      </p:cBhvr>
                                      <p:to>
                                        <p:strVal val="visible"/>
                                      </p:to>
                                    </p:set>
                                  </p:childTnLst>
                                </p:cTn>
                              </p:par>
                            </p:childTnLst>
                          </p:cTn>
                        </p:par>
                        <p:par>
                          <p:cTn id="79" fill="hold" nodeType="afterGroup">
                            <p:stCondLst>
                              <p:cond delay="2400"/>
                            </p:stCondLst>
                            <p:childTnLst>
                              <p:par>
                                <p:cTn id="80" presetID="1" presetClass="entr" presetSubtype="0" fill="hold" nodeType="afterEffect">
                                  <p:stCondLst>
                                    <p:cond delay="100"/>
                                  </p:stCondLst>
                                  <p:childTnLst>
                                    <p:set>
                                      <p:cBhvr>
                                        <p:cTn id="81" dur="1" fill="hold">
                                          <p:stCondLst>
                                            <p:cond delay="0"/>
                                          </p:stCondLst>
                                        </p:cTn>
                                        <p:tgtEl>
                                          <p:spTgt spid="32812"/>
                                        </p:tgtEl>
                                        <p:attrNameLst>
                                          <p:attrName>style.visibility</p:attrName>
                                        </p:attrNameLst>
                                      </p:cBhvr>
                                      <p:to>
                                        <p:strVal val="visible"/>
                                      </p:to>
                                    </p:set>
                                  </p:childTnLst>
                                </p:cTn>
                              </p:par>
                            </p:childTnLst>
                          </p:cTn>
                        </p:par>
                        <p:par>
                          <p:cTn id="82" fill="hold" nodeType="afterGroup">
                            <p:stCondLst>
                              <p:cond delay="2500"/>
                            </p:stCondLst>
                            <p:childTnLst>
                              <p:par>
                                <p:cTn id="83" presetID="1" presetClass="entr" presetSubtype="0" fill="hold" nodeType="afterEffect">
                                  <p:stCondLst>
                                    <p:cond delay="100"/>
                                  </p:stCondLst>
                                  <p:childTnLst>
                                    <p:set>
                                      <p:cBhvr>
                                        <p:cTn id="84" dur="1" fill="hold">
                                          <p:stCondLst>
                                            <p:cond delay="0"/>
                                          </p:stCondLst>
                                        </p:cTn>
                                        <p:tgtEl>
                                          <p:spTgt spid="32814"/>
                                        </p:tgtEl>
                                        <p:attrNameLst>
                                          <p:attrName>style.visibility</p:attrName>
                                        </p:attrNameLst>
                                      </p:cBhvr>
                                      <p:to>
                                        <p:strVal val="visible"/>
                                      </p:to>
                                    </p:set>
                                  </p:childTnLst>
                                </p:cTn>
                              </p:par>
                            </p:childTnLst>
                          </p:cTn>
                        </p:par>
                        <p:par>
                          <p:cTn id="85" fill="hold" nodeType="afterGroup">
                            <p:stCondLst>
                              <p:cond delay="2600"/>
                            </p:stCondLst>
                            <p:childTnLst>
                              <p:par>
                                <p:cTn id="86" presetID="1" presetClass="entr" presetSubtype="0" fill="hold" nodeType="afterEffect">
                                  <p:stCondLst>
                                    <p:cond delay="100"/>
                                  </p:stCondLst>
                                  <p:childTnLst>
                                    <p:set>
                                      <p:cBhvr>
                                        <p:cTn id="87" dur="1" fill="hold">
                                          <p:stCondLst>
                                            <p:cond delay="0"/>
                                          </p:stCondLst>
                                        </p:cTn>
                                        <p:tgtEl>
                                          <p:spTgt spid="32816"/>
                                        </p:tgtEl>
                                        <p:attrNameLst>
                                          <p:attrName>style.visibility</p:attrName>
                                        </p:attrNameLst>
                                      </p:cBhvr>
                                      <p:to>
                                        <p:strVal val="visible"/>
                                      </p:to>
                                    </p:set>
                                  </p:childTnLst>
                                </p:cTn>
                              </p:par>
                            </p:childTnLst>
                          </p:cTn>
                        </p:par>
                        <p:par>
                          <p:cTn id="88" fill="hold" nodeType="afterGroup">
                            <p:stCondLst>
                              <p:cond delay="2700"/>
                            </p:stCondLst>
                            <p:childTnLst>
                              <p:par>
                                <p:cTn id="89" presetID="1" presetClass="entr" presetSubtype="0" fill="hold" nodeType="afterEffect">
                                  <p:stCondLst>
                                    <p:cond delay="100"/>
                                  </p:stCondLst>
                                  <p:childTnLst>
                                    <p:set>
                                      <p:cBhvr>
                                        <p:cTn id="90" dur="1" fill="hold">
                                          <p:stCondLst>
                                            <p:cond delay="0"/>
                                          </p:stCondLst>
                                        </p:cTn>
                                        <p:tgtEl>
                                          <p:spTgt spid="32818"/>
                                        </p:tgtEl>
                                        <p:attrNameLst>
                                          <p:attrName>style.visibility</p:attrName>
                                        </p:attrNameLst>
                                      </p:cBhvr>
                                      <p:to>
                                        <p:strVal val="visible"/>
                                      </p:to>
                                    </p:set>
                                  </p:childTnLst>
                                </p:cTn>
                              </p:par>
                            </p:childTnLst>
                          </p:cTn>
                        </p:par>
                        <p:par>
                          <p:cTn id="91" fill="hold" nodeType="afterGroup">
                            <p:stCondLst>
                              <p:cond delay="2800"/>
                            </p:stCondLst>
                            <p:childTnLst>
                              <p:par>
                                <p:cTn id="92" presetID="1" presetClass="entr" presetSubtype="0" fill="hold" nodeType="afterEffect">
                                  <p:stCondLst>
                                    <p:cond delay="100"/>
                                  </p:stCondLst>
                                  <p:childTnLst>
                                    <p:set>
                                      <p:cBhvr>
                                        <p:cTn id="93" dur="1" fill="hold">
                                          <p:stCondLst>
                                            <p:cond delay="0"/>
                                          </p:stCondLst>
                                        </p:cTn>
                                        <p:tgtEl>
                                          <p:spTgt spid="32820"/>
                                        </p:tgtEl>
                                        <p:attrNameLst>
                                          <p:attrName>style.visibility</p:attrName>
                                        </p:attrNameLst>
                                      </p:cBhvr>
                                      <p:to>
                                        <p:strVal val="visible"/>
                                      </p:to>
                                    </p:set>
                                  </p:childTnLst>
                                </p:cTn>
                              </p:par>
                            </p:childTnLst>
                          </p:cTn>
                        </p:par>
                        <p:par>
                          <p:cTn id="94" fill="hold" nodeType="afterGroup">
                            <p:stCondLst>
                              <p:cond delay="2900"/>
                            </p:stCondLst>
                            <p:childTnLst>
                              <p:par>
                                <p:cTn id="95" presetID="1" presetClass="entr" presetSubtype="0" fill="hold" nodeType="afterEffect">
                                  <p:stCondLst>
                                    <p:cond delay="100"/>
                                  </p:stCondLst>
                                  <p:childTnLst>
                                    <p:set>
                                      <p:cBhvr>
                                        <p:cTn id="96" dur="1" fill="hold">
                                          <p:stCondLst>
                                            <p:cond delay="0"/>
                                          </p:stCondLst>
                                        </p:cTn>
                                        <p:tgtEl>
                                          <p:spTgt spid="32822"/>
                                        </p:tgtEl>
                                        <p:attrNameLst>
                                          <p:attrName>style.visibility</p:attrName>
                                        </p:attrNameLst>
                                      </p:cBhvr>
                                      <p:to>
                                        <p:strVal val="visible"/>
                                      </p:to>
                                    </p:set>
                                  </p:childTnLst>
                                </p:cTn>
                              </p:par>
                            </p:childTnLst>
                          </p:cTn>
                        </p:par>
                        <p:par>
                          <p:cTn id="97" fill="hold" nodeType="afterGroup">
                            <p:stCondLst>
                              <p:cond delay="3000"/>
                            </p:stCondLst>
                            <p:childTnLst>
                              <p:par>
                                <p:cTn id="98" presetID="1" presetClass="entr" presetSubtype="0" fill="hold" nodeType="afterEffect">
                                  <p:stCondLst>
                                    <p:cond delay="100"/>
                                  </p:stCondLst>
                                  <p:childTnLst>
                                    <p:set>
                                      <p:cBhvr>
                                        <p:cTn id="99" dur="1" fill="hold">
                                          <p:stCondLst>
                                            <p:cond delay="0"/>
                                          </p:stCondLst>
                                        </p:cTn>
                                        <p:tgtEl>
                                          <p:spTgt spid="32824"/>
                                        </p:tgtEl>
                                        <p:attrNameLst>
                                          <p:attrName>style.visibility</p:attrName>
                                        </p:attrNameLst>
                                      </p:cBhvr>
                                      <p:to>
                                        <p:strVal val="visible"/>
                                      </p:to>
                                    </p:set>
                                  </p:childTnLst>
                                </p:cTn>
                              </p:par>
                            </p:childTnLst>
                          </p:cTn>
                        </p:par>
                        <p:par>
                          <p:cTn id="100" fill="hold" nodeType="afterGroup">
                            <p:stCondLst>
                              <p:cond delay="3100"/>
                            </p:stCondLst>
                            <p:childTnLst>
                              <p:par>
                                <p:cTn id="101" presetID="1" presetClass="entr" presetSubtype="0" fill="hold" nodeType="afterEffect">
                                  <p:stCondLst>
                                    <p:cond delay="100"/>
                                  </p:stCondLst>
                                  <p:childTnLst>
                                    <p:set>
                                      <p:cBhvr>
                                        <p:cTn id="102" dur="1" fill="hold">
                                          <p:stCondLst>
                                            <p:cond delay="0"/>
                                          </p:stCondLst>
                                        </p:cTn>
                                        <p:tgtEl>
                                          <p:spTgt spid="32826"/>
                                        </p:tgtEl>
                                        <p:attrNameLst>
                                          <p:attrName>style.visibility</p:attrName>
                                        </p:attrNameLst>
                                      </p:cBhvr>
                                      <p:to>
                                        <p:strVal val="visible"/>
                                      </p:to>
                                    </p:set>
                                  </p:childTnLst>
                                </p:cTn>
                              </p:par>
                            </p:childTnLst>
                          </p:cTn>
                        </p:par>
                        <p:par>
                          <p:cTn id="103" fill="hold" nodeType="afterGroup">
                            <p:stCondLst>
                              <p:cond delay="3200"/>
                            </p:stCondLst>
                            <p:childTnLst>
                              <p:par>
                                <p:cTn id="104" presetID="1" presetClass="entr" presetSubtype="0" fill="hold" nodeType="afterEffect">
                                  <p:stCondLst>
                                    <p:cond delay="100"/>
                                  </p:stCondLst>
                                  <p:childTnLst>
                                    <p:set>
                                      <p:cBhvr>
                                        <p:cTn id="105" dur="1" fill="hold">
                                          <p:stCondLst>
                                            <p:cond delay="0"/>
                                          </p:stCondLst>
                                        </p:cTn>
                                        <p:tgtEl>
                                          <p:spTgt spid="32828"/>
                                        </p:tgtEl>
                                        <p:attrNameLst>
                                          <p:attrName>style.visibility</p:attrName>
                                        </p:attrNameLst>
                                      </p:cBhvr>
                                      <p:to>
                                        <p:strVal val="visible"/>
                                      </p:to>
                                    </p:set>
                                  </p:childTnLst>
                                </p:cTn>
                              </p:par>
                            </p:childTnLst>
                          </p:cTn>
                        </p:par>
                        <p:par>
                          <p:cTn id="106" fill="hold" nodeType="afterGroup">
                            <p:stCondLst>
                              <p:cond delay="3300"/>
                            </p:stCondLst>
                            <p:childTnLst>
                              <p:par>
                                <p:cTn id="107" presetID="1" presetClass="entr" presetSubtype="0" fill="hold" nodeType="afterEffect">
                                  <p:stCondLst>
                                    <p:cond delay="100"/>
                                  </p:stCondLst>
                                  <p:childTnLst>
                                    <p:set>
                                      <p:cBhvr>
                                        <p:cTn id="108" dur="1" fill="hold">
                                          <p:stCondLst>
                                            <p:cond delay="0"/>
                                          </p:stCondLst>
                                        </p:cTn>
                                        <p:tgtEl>
                                          <p:spTgt spid="32834"/>
                                        </p:tgtEl>
                                        <p:attrNameLst>
                                          <p:attrName>style.visibility</p:attrName>
                                        </p:attrNameLst>
                                      </p:cBhvr>
                                      <p:to>
                                        <p:strVal val="visible"/>
                                      </p:to>
                                    </p:set>
                                  </p:childTnLst>
                                </p:cTn>
                              </p:par>
                            </p:childTnLst>
                          </p:cTn>
                        </p:par>
                        <p:par>
                          <p:cTn id="109" fill="hold" nodeType="afterGroup">
                            <p:stCondLst>
                              <p:cond delay="3400"/>
                            </p:stCondLst>
                            <p:childTnLst>
                              <p:par>
                                <p:cTn id="110" presetID="1" presetClass="entr" presetSubtype="0" fill="hold" nodeType="afterEffect">
                                  <p:stCondLst>
                                    <p:cond delay="100"/>
                                  </p:stCondLst>
                                  <p:childTnLst>
                                    <p:set>
                                      <p:cBhvr>
                                        <p:cTn id="111" dur="1" fill="hold">
                                          <p:stCondLst>
                                            <p:cond delay="0"/>
                                          </p:stCondLst>
                                        </p:cTn>
                                        <p:tgtEl>
                                          <p:spTgt spid="32836"/>
                                        </p:tgtEl>
                                        <p:attrNameLst>
                                          <p:attrName>style.visibility</p:attrName>
                                        </p:attrNameLst>
                                      </p:cBhvr>
                                      <p:to>
                                        <p:strVal val="visible"/>
                                      </p:to>
                                    </p:set>
                                  </p:childTnLst>
                                </p:cTn>
                              </p:par>
                            </p:childTnLst>
                          </p:cTn>
                        </p:par>
                        <p:par>
                          <p:cTn id="112" fill="hold" nodeType="afterGroup">
                            <p:stCondLst>
                              <p:cond delay="3500"/>
                            </p:stCondLst>
                            <p:childTnLst>
                              <p:par>
                                <p:cTn id="113" presetID="1" presetClass="entr" presetSubtype="0" fill="hold" nodeType="afterEffect">
                                  <p:stCondLst>
                                    <p:cond delay="100"/>
                                  </p:stCondLst>
                                  <p:childTnLst>
                                    <p:set>
                                      <p:cBhvr>
                                        <p:cTn id="114" dur="1" fill="hold">
                                          <p:stCondLst>
                                            <p:cond delay="0"/>
                                          </p:stCondLst>
                                        </p:cTn>
                                        <p:tgtEl>
                                          <p:spTgt spid="32838"/>
                                        </p:tgtEl>
                                        <p:attrNameLst>
                                          <p:attrName>style.visibility</p:attrName>
                                        </p:attrNameLst>
                                      </p:cBhvr>
                                      <p:to>
                                        <p:strVal val="visible"/>
                                      </p:to>
                                    </p:set>
                                  </p:childTnLst>
                                </p:cTn>
                              </p:par>
                            </p:childTnLst>
                          </p:cTn>
                        </p:par>
                        <p:par>
                          <p:cTn id="115" fill="hold" nodeType="afterGroup">
                            <p:stCondLst>
                              <p:cond delay="3600"/>
                            </p:stCondLst>
                            <p:childTnLst>
                              <p:par>
                                <p:cTn id="116" presetID="1" presetClass="entr" presetSubtype="0" fill="hold" nodeType="afterEffect">
                                  <p:stCondLst>
                                    <p:cond delay="100"/>
                                  </p:stCondLst>
                                  <p:childTnLst>
                                    <p:set>
                                      <p:cBhvr>
                                        <p:cTn id="117" dur="1" fill="hold">
                                          <p:stCondLst>
                                            <p:cond delay="0"/>
                                          </p:stCondLst>
                                        </p:cTn>
                                        <p:tgtEl>
                                          <p:spTgt spid="32840"/>
                                        </p:tgtEl>
                                        <p:attrNameLst>
                                          <p:attrName>style.visibility</p:attrName>
                                        </p:attrNameLst>
                                      </p:cBhvr>
                                      <p:to>
                                        <p:strVal val="visible"/>
                                      </p:to>
                                    </p:set>
                                  </p:childTnLst>
                                </p:cTn>
                              </p:par>
                            </p:childTnLst>
                          </p:cTn>
                        </p:par>
                        <p:par>
                          <p:cTn id="118" fill="hold" nodeType="afterGroup">
                            <p:stCondLst>
                              <p:cond delay="3700"/>
                            </p:stCondLst>
                            <p:childTnLst>
                              <p:par>
                                <p:cTn id="119" presetID="1" presetClass="entr" presetSubtype="0" fill="hold" nodeType="afterEffect">
                                  <p:stCondLst>
                                    <p:cond delay="100"/>
                                  </p:stCondLst>
                                  <p:childTnLst>
                                    <p:set>
                                      <p:cBhvr>
                                        <p:cTn id="120" dur="1" fill="hold">
                                          <p:stCondLst>
                                            <p:cond delay="0"/>
                                          </p:stCondLst>
                                        </p:cTn>
                                        <p:tgtEl>
                                          <p:spTgt spid="32842"/>
                                        </p:tgtEl>
                                        <p:attrNameLst>
                                          <p:attrName>style.visibility</p:attrName>
                                        </p:attrNameLst>
                                      </p:cBhvr>
                                      <p:to>
                                        <p:strVal val="visible"/>
                                      </p:to>
                                    </p:set>
                                  </p:childTnLst>
                                </p:cTn>
                              </p:par>
                            </p:childTnLst>
                          </p:cTn>
                        </p:par>
                        <p:par>
                          <p:cTn id="121" fill="hold" nodeType="afterGroup">
                            <p:stCondLst>
                              <p:cond delay="3800"/>
                            </p:stCondLst>
                            <p:childTnLst>
                              <p:par>
                                <p:cTn id="122" presetID="1" presetClass="entr" presetSubtype="0" fill="hold" nodeType="afterEffect">
                                  <p:stCondLst>
                                    <p:cond delay="100"/>
                                  </p:stCondLst>
                                  <p:childTnLst>
                                    <p:set>
                                      <p:cBhvr>
                                        <p:cTn id="123" dur="1" fill="hold">
                                          <p:stCondLst>
                                            <p:cond delay="0"/>
                                          </p:stCondLst>
                                        </p:cTn>
                                        <p:tgtEl>
                                          <p:spTgt spid="32844"/>
                                        </p:tgtEl>
                                        <p:attrNameLst>
                                          <p:attrName>style.visibility</p:attrName>
                                        </p:attrNameLst>
                                      </p:cBhvr>
                                      <p:to>
                                        <p:strVal val="visible"/>
                                      </p:to>
                                    </p:set>
                                  </p:childTnLst>
                                </p:cTn>
                              </p:par>
                            </p:childTnLst>
                          </p:cTn>
                        </p:par>
                        <p:par>
                          <p:cTn id="124" fill="hold" nodeType="afterGroup">
                            <p:stCondLst>
                              <p:cond delay="3900"/>
                            </p:stCondLst>
                            <p:childTnLst>
                              <p:par>
                                <p:cTn id="125" presetID="1" presetClass="entr" presetSubtype="0" fill="hold" nodeType="afterEffect">
                                  <p:stCondLst>
                                    <p:cond delay="100"/>
                                  </p:stCondLst>
                                  <p:childTnLst>
                                    <p:set>
                                      <p:cBhvr>
                                        <p:cTn id="126" dur="1" fill="hold">
                                          <p:stCondLst>
                                            <p:cond delay="0"/>
                                          </p:stCondLst>
                                        </p:cTn>
                                        <p:tgtEl>
                                          <p:spTgt spid="328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6701"/>
            <a:ext cx="10515600" cy="646331"/>
          </a:xfrm>
        </p:spPr>
        <p:txBody>
          <a:bodyPr>
            <a:spAutoFit/>
          </a:bodyPr>
          <a:lstStyle/>
          <a:p>
            <a:pPr algn="ctr"/>
            <a:r>
              <a:rPr lang="en-US" sz="4000" b="1" dirty="0">
                <a:latin typeface="+mn-lt"/>
              </a:rPr>
              <a:t>Green Chemistry Market Predictions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09488" y="1477665"/>
            <a:ext cx="7469945" cy="4624252"/>
          </a:xfrm>
        </p:spPr>
      </p:pic>
      <p:sp>
        <p:nvSpPr>
          <p:cNvPr id="4" name="TextBox 3"/>
          <p:cNvSpPr txBox="1"/>
          <p:nvPr/>
        </p:nvSpPr>
        <p:spPr>
          <a:xfrm>
            <a:off x="8022772" y="2697184"/>
            <a:ext cx="3681339" cy="2185214"/>
          </a:xfrm>
          <a:prstGeom prst="rect">
            <a:avLst/>
          </a:prstGeom>
          <a:noFill/>
        </p:spPr>
        <p:txBody>
          <a:bodyPr wrap="square" rtlCol="0">
            <a:spAutoFit/>
          </a:bodyPr>
          <a:lstStyle/>
          <a:p>
            <a:r>
              <a:rPr lang="en-US" sz="2000" b="1" dirty="0"/>
              <a:t>Forecasted market size of the green chemistry industry worldwide from 2015 to 2020 (in billion U.S. dollars).</a:t>
            </a:r>
          </a:p>
          <a:p>
            <a:r>
              <a:rPr lang="en-US" sz="1400" dirty="0"/>
              <a:t>* Calculated based on the compound annual growth rate (CAGR) of 10.6 between 2015 and 2020, as stated by the source. Figures from 2016 to 2020 are forecasted.</a:t>
            </a:r>
          </a:p>
        </p:txBody>
      </p:sp>
      <p:sp>
        <p:nvSpPr>
          <p:cNvPr id="6" name="TextBox 5"/>
          <p:cNvSpPr txBox="1"/>
          <p:nvPr/>
        </p:nvSpPr>
        <p:spPr>
          <a:xfrm>
            <a:off x="1077040" y="6400800"/>
            <a:ext cx="1653338" cy="307777"/>
          </a:xfrm>
          <a:prstGeom prst="rect">
            <a:avLst/>
          </a:prstGeom>
          <a:noFill/>
        </p:spPr>
        <p:txBody>
          <a:bodyPr wrap="none" rtlCol="0">
            <a:spAutoFit/>
          </a:bodyPr>
          <a:lstStyle/>
          <a:p>
            <a:r>
              <a:rPr lang="en-US" sz="1400" dirty="0">
                <a:solidFill>
                  <a:schemeClr val="bg1">
                    <a:lumMod val="50000"/>
                  </a:schemeClr>
                </a:solidFill>
              </a:rPr>
              <a:t>Source: </a:t>
            </a:r>
            <a:r>
              <a:rPr lang="en-US" sz="1400" dirty="0" err="1">
                <a:solidFill>
                  <a:schemeClr val="bg1">
                    <a:lumMod val="50000"/>
                  </a:schemeClr>
                </a:solidFill>
              </a:rPr>
              <a:t>statista.com</a:t>
            </a:r>
            <a:endParaRPr lang="en-US" sz="1400" dirty="0">
              <a:solidFill>
                <a:schemeClr val="bg1">
                  <a:lumMod val="50000"/>
                </a:schemeClr>
              </a:solidFill>
            </a:endParaRPr>
          </a:p>
        </p:txBody>
      </p:sp>
      <p:cxnSp>
        <p:nvCxnSpPr>
          <p:cNvPr id="7" name="Straight Connector 6">
            <a:extLst>
              <a:ext uri="{FF2B5EF4-FFF2-40B4-BE49-F238E27FC236}">
                <a16:creationId xmlns:a16="http://schemas.microsoft.com/office/drawing/2014/main" id="{238DC018-AD7B-4CA8-9BD9-4C376D99ADD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37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412"/>
            <a:ext cx="10515600" cy="646331"/>
          </a:xfrm>
        </p:spPr>
        <p:txBody>
          <a:bodyPr>
            <a:spAutoFit/>
          </a:bodyPr>
          <a:lstStyle/>
          <a:p>
            <a:pPr algn="ctr"/>
            <a:r>
              <a:rPr lang="en-US" sz="4000" b="1" dirty="0">
                <a:latin typeface="+mn-lt"/>
              </a:rPr>
              <a:t>The Growing Demand for “Greener” Chemicals</a:t>
            </a:r>
          </a:p>
        </p:txBody>
      </p:sp>
      <p:sp>
        <p:nvSpPr>
          <p:cNvPr id="3" name="Content Placeholder 2"/>
          <p:cNvSpPr>
            <a:spLocks noGrp="1"/>
          </p:cNvSpPr>
          <p:nvPr>
            <p:ph idx="1"/>
          </p:nvPr>
        </p:nvSpPr>
        <p:spPr>
          <a:xfrm>
            <a:off x="775137" y="1661006"/>
            <a:ext cx="5940972" cy="3941592"/>
          </a:xfrm>
        </p:spPr>
        <p:txBody>
          <a:bodyPr wrap="square">
            <a:spAutoFit/>
          </a:bodyPr>
          <a:lstStyle/>
          <a:p>
            <a:pPr marL="0" indent="0">
              <a:buNone/>
            </a:pPr>
            <a:r>
              <a:rPr lang="en-US" sz="2400" b="1" dirty="0">
                <a:latin typeface="+mn-lt"/>
              </a:rPr>
              <a:t>How the Chemical Industry Joined the Fight Against Climate Change</a:t>
            </a:r>
          </a:p>
          <a:p>
            <a:pPr marL="0" indent="0">
              <a:buNone/>
            </a:pPr>
            <a:endParaRPr lang="en-US" sz="400" b="1" dirty="0">
              <a:latin typeface="+mn-lt"/>
            </a:endParaRPr>
          </a:p>
          <a:p>
            <a:pPr marL="469900" indent="-219075">
              <a:lnSpc>
                <a:spcPct val="100000"/>
              </a:lnSpc>
              <a:spcBef>
                <a:spcPts val="600"/>
              </a:spcBef>
            </a:pPr>
            <a:r>
              <a:rPr lang="en-US" sz="2000" dirty="0">
                <a:latin typeface="+mn-lt"/>
              </a:rPr>
              <a:t>New York Times, October 16, 2016</a:t>
            </a:r>
          </a:p>
          <a:p>
            <a:pPr marL="469900" indent="-219075">
              <a:lnSpc>
                <a:spcPct val="100000"/>
              </a:lnSpc>
              <a:spcBef>
                <a:spcPts val="600"/>
              </a:spcBef>
            </a:pPr>
            <a:r>
              <a:rPr lang="en-US" sz="2000" dirty="0">
                <a:latin typeface="+mn-lt"/>
              </a:rPr>
              <a:t>Honeywell and Chemours (DuPont spin-off) actively backed regulations and moved towards more environmentally friendly refrigerants.</a:t>
            </a:r>
          </a:p>
          <a:p>
            <a:pPr marL="469900" indent="-219075">
              <a:lnSpc>
                <a:spcPct val="100000"/>
              </a:lnSpc>
              <a:spcBef>
                <a:spcPts val="600"/>
              </a:spcBef>
            </a:pPr>
            <a:endParaRPr lang="en-US" sz="2000" dirty="0">
              <a:latin typeface="+mn-lt"/>
            </a:endParaRPr>
          </a:p>
          <a:p>
            <a:pPr marL="469900" indent="-219075">
              <a:lnSpc>
                <a:spcPct val="100000"/>
              </a:lnSpc>
              <a:spcBef>
                <a:spcPts val="600"/>
              </a:spcBef>
            </a:pPr>
            <a:endParaRPr lang="en-US" sz="1000" dirty="0">
              <a:latin typeface="+mn-lt"/>
            </a:endParaRPr>
          </a:p>
          <a:p>
            <a:pPr marL="57150" indent="0" algn="ctr">
              <a:lnSpc>
                <a:spcPct val="100000"/>
              </a:lnSpc>
              <a:spcBef>
                <a:spcPts val="600"/>
              </a:spcBef>
              <a:buNone/>
            </a:pPr>
            <a:r>
              <a:rPr lang="en-US" sz="2000" dirty="0">
                <a:latin typeface="+mn-lt"/>
              </a:rPr>
              <a:t>“The companies were driven less by idealism than by intense competition, and a bet that they could create more environmentally friendly alternatives.”</a:t>
            </a:r>
            <a:endParaRPr lang="en-US" sz="2400" dirty="0">
              <a:latin typeface="+mn-lt"/>
              <a:hlinkClick r:id="rId3"/>
            </a:endParaRPr>
          </a:p>
        </p:txBody>
      </p:sp>
      <p:sp>
        <p:nvSpPr>
          <p:cNvPr id="4" name="TextBox 3"/>
          <p:cNvSpPr txBox="1"/>
          <p:nvPr/>
        </p:nvSpPr>
        <p:spPr>
          <a:xfrm>
            <a:off x="838200" y="6469119"/>
            <a:ext cx="9965267" cy="307777"/>
          </a:xfrm>
          <a:prstGeom prst="rect">
            <a:avLst/>
          </a:prstGeom>
          <a:noFill/>
        </p:spPr>
        <p:txBody>
          <a:bodyPr wrap="square" rtlCol="0">
            <a:spAutoFit/>
          </a:bodyPr>
          <a:lstStyle/>
          <a:p>
            <a:pPr marL="57150"/>
            <a:r>
              <a:rPr lang="en-US" sz="1400" dirty="0">
                <a:solidFill>
                  <a:schemeClr val="bg1">
                    <a:lumMod val="50000"/>
                  </a:schemeClr>
                </a:solidFill>
                <a:hlinkClick r:id="" action="ppaction://noaction"/>
              </a:rPr>
              <a:t>http://www.nytimes.com/2016/10/17/business/how-the-chemical-industry-joined-the-fight-against-climate-change.html?_r=0</a:t>
            </a:r>
            <a:r>
              <a:rPr lang="en-US" sz="1400" dirty="0">
                <a:solidFill>
                  <a:schemeClr val="bg1">
                    <a:lumMod val="50000"/>
                  </a:schemeClr>
                </a:solidFill>
              </a:rPr>
              <a:t> </a:t>
            </a:r>
          </a:p>
        </p:txBody>
      </p:sp>
      <p:pic>
        <p:nvPicPr>
          <p:cNvPr id="1026" name="Picture 2" descr="he Global Warming Potential of HFO-1234yf is 4. That is 99.7% less than current ref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2623" y="2035294"/>
            <a:ext cx="4042910" cy="2194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88574" y="1649383"/>
            <a:ext cx="4831007" cy="400110"/>
          </a:xfrm>
          <a:prstGeom prst="rect">
            <a:avLst/>
          </a:prstGeom>
        </p:spPr>
        <p:txBody>
          <a:bodyPr wrap="square">
            <a:spAutoFit/>
          </a:bodyPr>
          <a:lstStyle/>
          <a:p>
            <a:pPr algn="ctr"/>
            <a:r>
              <a:rPr lang="en-US" sz="2000" dirty="0"/>
              <a:t>Global Warming Potential Comparison Chart</a:t>
            </a:r>
          </a:p>
        </p:txBody>
      </p:sp>
      <p:sp>
        <p:nvSpPr>
          <p:cNvPr id="6" name="TextBox 5"/>
          <p:cNvSpPr txBox="1"/>
          <p:nvPr/>
        </p:nvSpPr>
        <p:spPr>
          <a:xfrm>
            <a:off x="6945834" y="4289232"/>
            <a:ext cx="4698124" cy="1754326"/>
          </a:xfrm>
          <a:prstGeom prst="rect">
            <a:avLst/>
          </a:prstGeom>
          <a:noFill/>
        </p:spPr>
        <p:txBody>
          <a:bodyPr wrap="square" rtlCol="0">
            <a:spAutoFit/>
          </a:bodyPr>
          <a:lstStyle/>
          <a:p>
            <a:r>
              <a:rPr lang="en-US" dirty="0"/>
              <a:t>In 2006, the EU adopted the Mobile Air Conditioning (MAC) Directive that would reduce the climate impact of air conditioning in cars sold in the EU.  The MAC Directive requires an automotive refrigerant with a GWP of less than 150 for use in new model vehicle platforms.</a:t>
            </a:r>
          </a:p>
        </p:txBody>
      </p:sp>
      <p:cxnSp>
        <p:nvCxnSpPr>
          <p:cNvPr id="8" name="Straight Connector 7">
            <a:extLst>
              <a:ext uri="{FF2B5EF4-FFF2-40B4-BE49-F238E27FC236}">
                <a16:creationId xmlns:a16="http://schemas.microsoft.com/office/drawing/2014/main" id="{33DEF985-78A1-478D-9061-83D3B4A1A71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168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7" name="Rectangle 3"/>
          <p:cNvSpPr>
            <a:spLocks noGrp="1" noChangeArrowheads="1"/>
          </p:cNvSpPr>
          <p:nvPr>
            <p:ph type="body" sz="half" idx="1"/>
          </p:nvPr>
        </p:nvSpPr>
        <p:spPr>
          <a:xfrm>
            <a:off x="2149385" y="1738996"/>
            <a:ext cx="3592286" cy="4608441"/>
          </a:xfrm>
        </p:spPr>
        <p:txBody>
          <a:bodyPr wrap="square">
            <a:spAutoFit/>
          </a:bodyPr>
          <a:lstStyle/>
          <a:p>
            <a:pPr marL="0" indent="0">
              <a:buNone/>
              <a:defRPr/>
            </a:pPr>
            <a:r>
              <a:rPr lang="en-US" dirty="0">
                <a:latin typeface="+mn-lt"/>
                <a:cs typeface="ＭＳ Ｐゴシック" pitchFamily="-106" charset="-128"/>
              </a:rPr>
              <a:t>For the environment:</a:t>
            </a:r>
          </a:p>
          <a:p>
            <a:pPr marL="0" indent="0">
              <a:buNone/>
              <a:defRPr/>
            </a:pPr>
            <a:endParaRPr lang="en-US" dirty="0">
              <a:latin typeface="+mn-lt"/>
              <a:cs typeface="ＭＳ Ｐゴシック" pitchFamily="-106" charset="-128"/>
            </a:endParaRPr>
          </a:p>
          <a:p>
            <a:pPr marL="0" indent="0">
              <a:buNone/>
              <a:defRPr/>
            </a:pPr>
            <a:r>
              <a:rPr lang="en-US" dirty="0">
                <a:latin typeface="+mn-lt"/>
                <a:cs typeface="ＭＳ Ｐゴシック" pitchFamily="-106" charset="-128"/>
              </a:rPr>
              <a:t>For human health:</a:t>
            </a:r>
          </a:p>
          <a:p>
            <a:pPr marL="0" indent="0">
              <a:buNone/>
              <a:defRPr/>
            </a:pPr>
            <a:endParaRPr lang="en-US" dirty="0">
              <a:latin typeface="+mn-lt"/>
              <a:cs typeface="ＭＳ Ｐゴシック" pitchFamily="-106" charset="-128"/>
            </a:endParaRPr>
          </a:p>
          <a:p>
            <a:pPr marL="0" indent="0">
              <a:buNone/>
              <a:defRPr/>
            </a:pPr>
            <a:r>
              <a:rPr lang="en-US" dirty="0">
                <a:latin typeface="+mn-lt"/>
                <a:cs typeface="ＭＳ Ｐゴシック" pitchFamily="-106" charset="-128"/>
              </a:rPr>
              <a:t>For the economy:</a:t>
            </a:r>
          </a:p>
          <a:p>
            <a:pPr marL="0" indent="0">
              <a:buNone/>
              <a:defRPr/>
            </a:pPr>
            <a:endParaRPr lang="en-US" dirty="0">
              <a:latin typeface="+mn-lt"/>
              <a:cs typeface="ＭＳ Ｐゴシック" pitchFamily="-106" charset="-128"/>
            </a:endParaRPr>
          </a:p>
          <a:p>
            <a:pPr marL="0" indent="0">
              <a:buNone/>
              <a:defRPr/>
            </a:pPr>
            <a:r>
              <a:rPr lang="en-US" dirty="0">
                <a:latin typeface="+mn-lt"/>
                <a:cs typeface="ＭＳ Ｐゴシック" pitchFamily="-106" charset="-128"/>
              </a:rPr>
              <a:t>For sustainability:</a:t>
            </a:r>
          </a:p>
          <a:p>
            <a:pPr marL="0" indent="0">
              <a:buNone/>
              <a:defRPr/>
            </a:pPr>
            <a:endParaRPr lang="en-US" dirty="0">
              <a:latin typeface="+mn-lt"/>
              <a:cs typeface="ＭＳ Ｐゴシック" pitchFamily="-106" charset="-128"/>
            </a:endParaRPr>
          </a:p>
          <a:p>
            <a:pPr marL="0" indent="0">
              <a:buNone/>
              <a:defRPr/>
            </a:pPr>
            <a:r>
              <a:rPr lang="en-US" dirty="0">
                <a:latin typeface="+mn-lt"/>
                <a:cs typeface="ＭＳ Ｐゴシック" pitchFamily="-106" charset="-128"/>
              </a:rPr>
              <a:t>For science:</a:t>
            </a:r>
          </a:p>
        </p:txBody>
      </p:sp>
      <p:sp>
        <p:nvSpPr>
          <p:cNvPr id="2" name="Rectangle 1"/>
          <p:cNvSpPr/>
          <p:nvPr/>
        </p:nvSpPr>
        <p:spPr>
          <a:xfrm>
            <a:off x="5873532" y="1631634"/>
            <a:ext cx="4572000" cy="769441"/>
          </a:xfrm>
          <a:prstGeom prst="rect">
            <a:avLst/>
          </a:prstGeom>
        </p:spPr>
        <p:txBody>
          <a:bodyPr>
            <a:spAutoFit/>
          </a:bodyPr>
          <a:lstStyle/>
          <a:p>
            <a:pPr marL="0" lvl="1">
              <a:defRPr/>
            </a:pPr>
            <a:r>
              <a:rPr lang="en-US" sz="2200" dirty="0">
                <a:solidFill>
                  <a:schemeClr val="accent6">
                    <a:lumMod val="75000"/>
                  </a:schemeClr>
                </a:solidFill>
                <a:cs typeface="ＭＳ Ｐゴシック" pitchFamily="-106" charset="-128"/>
              </a:rPr>
              <a:t>Products will biodegrade and won’t persist in the environment.</a:t>
            </a:r>
          </a:p>
        </p:txBody>
      </p:sp>
      <p:sp>
        <p:nvSpPr>
          <p:cNvPr id="3" name="Rectangle 2"/>
          <p:cNvSpPr/>
          <p:nvPr/>
        </p:nvSpPr>
        <p:spPr>
          <a:xfrm>
            <a:off x="5873532" y="2642196"/>
            <a:ext cx="4227617" cy="769441"/>
          </a:xfrm>
          <a:prstGeom prst="rect">
            <a:avLst/>
          </a:prstGeom>
        </p:spPr>
        <p:txBody>
          <a:bodyPr wrap="square">
            <a:spAutoFit/>
          </a:bodyPr>
          <a:lstStyle/>
          <a:p>
            <a:pPr marL="0" lvl="1">
              <a:defRPr/>
            </a:pPr>
            <a:r>
              <a:rPr lang="en-US" sz="2200" dirty="0">
                <a:solidFill>
                  <a:schemeClr val="accent6">
                    <a:lumMod val="75000"/>
                  </a:schemeClr>
                </a:solidFill>
              </a:rPr>
              <a:t>Products that won’t cause toxic harm to humans.</a:t>
            </a:r>
          </a:p>
        </p:txBody>
      </p:sp>
      <p:sp>
        <p:nvSpPr>
          <p:cNvPr id="4" name="Rectangle 3"/>
          <p:cNvSpPr/>
          <p:nvPr/>
        </p:nvSpPr>
        <p:spPr>
          <a:xfrm>
            <a:off x="5873532" y="3652758"/>
            <a:ext cx="4572000" cy="769441"/>
          </a:xfrm>
          <a:prstGeom prst="rect">
            <a:avLst/>
          </a:prstGeom>
        </p:spPr>
        <p:txBody>
          <a:bodyPr>
            <a:spAutoFit/>
          </a:bodyPr>
          <a:lstStyle/>
          <a:p>
            <a:pPr marL="0" lvl="1">
              <a:defRPr/>
            </a:pPr>
            <a:r>
              <a:rPr lang="en-US" sz="2200" dirty="0">
                <a:solidFill>
                  <a:schemeClr val="accent6">
                    <a:lumMod val="75000"/>
                  </a:schemeClr>
                </a:solidFill>
              </a:rPr>
              <a:t>Novel products can boost competitiveness.</a:t>
            </a:r>
          </a:p>
        </p:txBody>
      </p:sp>
      <p:sp>
        <p:nvSpPr>
          <p:cNvPr id="5" name="Rectangle 4"/>
          <p:cNvSpPr/>
          <p:nvPr/>
        </p:nvSpPr>
        <p:spPr>
          <a:xfrm>
            <a:off x="5873532" y="4663320"/>
            <a:ext cx="3760329" cy="769441"/>
          </a:xfrm>
          <a:prstGeom prst="rect">
            <a:avLst/>
          </a:prstGeom>
        </p:spPr>
        <p:txBody>
          <a:bodyPr wrap="square">
            <a:spAutoFit/>
          </a:bodyPr>
          <a:lstStyle/>
          <a:p>
            <a:pPr>
              <a:defRPr/>
            </a:pPr>
            <a:r>
              <a:rPr lang="en-US" sz="2200" dirty="0">
                <a:solidFill>
                  <a:schemeClr val="accent6">
                    <a:lumMod val="75000"/>
                  </a:schemeClr>
                </a:solidFill>
              </a:rPr>
              <a:t>Products made from renewable resources.</a:t>
            </a:r>
          </a:p>
        </p:txBody>
      </p:sp>
      <p:sp>
        <p:nvSpPr>
          <p:cNvPr id="6" name="Rectangle 5"/>
          <p:cNvSpPr/>
          <p:nvPr/>
        </p:nvSpPr>
        <p:spPr>
          <a:xfrm>
            <a:off x="5873532" y="5858279"/>
            <a:ext cx="3250762" cy="430887"/>
          </a:xfrm>
          <a:prstGeom prst="rect">
            <a:avLst/>
          </a:prstGeom>
        </p:spPr>
        <p:txBody>
          <a:bodyPr wrap="none">
            <a:spAutoFit/>
          </a:bodyPr>
          <a:lstStyle/>
          <a:p>
            <a:pPr marL="0" lvl="1">
              <a:defRPr/>
            </a:pPr>
            <a:r>
              <a:rPr lang="en-US" sz="2200" dirty="0">
                <a:solidFill>
                  <a:schemeClr val="accent6">
                    <a:lumMod val="75000"/>
                  </a:schemeClr>
                </a:solidFill>
                <a:cs typeface="ＭＳ Ｐゴシック" pitchFamily="-106" charset="-128"/>
              </a:rPr>
              <a:t>Fundamental new insights.</a:t>
            </a:r>
          </a:p>
        </p:txBody>
      </p:sp>
      <p:sp>
        <p:nvSpPr>
          <p:cNvPr id="11" name="Title 1">
            <a:extLst>
              <a:ext uri="{FF2B5EF4-FFF2-40B4-BE49-F238E27FC236}">
                <a16:creationId xmlns:a16="http://schemas.microsoft.com/office/drawing/2014/main" id="{5673177B-DBBE-42A4-BA15-B91CE12E1C7A}"/>
              </a:ext>
            </a:extLst>
          </p:cNvPr>
          <p:cNvSpPr>
            <a:spLocks noGrp="1"/>
          </p:cNvSpPr>
          <p:nvPr>
            <p:ph type="title"/>
          </p:nvPr>
        </p:nvSpPr>
        <p:spPr>
          <a:xfrm>
            <a:off x="838200" y="206701"/>
            <a:ext cx="10515600" cy="646331"/>
          </a:xfrm>
        </p:spPr>
        <p:txBody>
          <a:bodyPr>
            <a:spAutoFit/>
          </a:bodyPr>
          <a:lstStyle/>
          <a:p>
            <a:pPr algn="ctr"/>
            <a:r>
              <a:rPr lang="en-US" sz="4000" b="1" dirty="0">
                <a:latin typeface="+mn-lt"/>
              </a:rPr>
              <a:t>Benefits of Green Chemistry</a:t>
            </a:r>
          </a:p>
        </p:txBody>
      </p:sp>
      <p:cxnSp>
        <p:nvCxnSpPr>
          <p:cNvPr id="12" name="Straight Connector 11">
            <a:extLst>
              <a:ext uri="{FF2B5EF4-FFF2-40B4-BE49-F238E27FC236}">
                <a16:creationId xmlns:a16="http://schemas.microsoft.com/office/drawing/2014/main" id="{4214F199-5B33-4080-B612-9F909F94EA9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46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p:cNvSpPr>
            <a:spLocks noGrp="1" noChangeArrowheads="1"/>
          </p:cNvSpPr>
          <p:nvPr>
            <p:ph type="title"/>
          </p:nvPr>
        </p:nvSpPr>
        <p:spPr>
          <a:xfrm>
            <a:off x="2479766" y="209070"/>
            <a:ext cx="7232469" cy="646331"/>
          </a:xfrm>
        </p:spPr>
        <p:txBody>
          <a:bodyPr wrap="square">
            <a:spAutoFit/>
          </a:bodyPr>
          <a:lstStyle/>
          <a:p>
            <a:pPr algn="ctr"/>
            <a:r>
              <a:rPr lang="en-US" altLang="x-none" sz="4000" b="1" dirty="0">
                <a:latin typeface="+mn-lt"/>
                <a:ea typeface="ＭＳ Ｐゴシック" charset="-128"/>
              </a:rPr>
              <a:t>Isn’</a:t>
            </a:r>
            <a:r>
              <a:rPr lang="en-US" altLang="ja-JP" sz="4000" b="1" dirty="0">
                <a:latin typeface="+mn-lt"/>
                <a:ea typeface="ＭＳ Ｐゴシック" charset="-128"/>
              </a:rPr>
              <a:t>t That How it is Done Now?</a:t>
            </a:r>
            <a:endParaRPr lang="en-US" altLang="x-none" sz="4000" b="1" dirty="0">
              <a:latin typeface="+mn-lt"/>
              <a:ea typeface="ＭＳ Ｐゴシック" charset="-128"/>
            </a:endParaRPr>
          </a:p>
        </p:txBody>
      </p:sp>
      <p:sp>
        <p:nvSpPr>
          <p:cNvPr id="75778" name="Rectangle 1027"/>
          <p:cNvSpPr>
            <a:spLocks noGrp="1" noChangeArrowheads="1"/>
          </p:cNvSpPr>
          <p:nvPr>
            <p:ph idx="1"/>
          </p:nvPr>
        </p:nvSpPr>
        <p:spPr>
          <a:xfrm>
            <a:off x="1088571" y="1562728"/>
            <a:ext cx="10360479" cy="4800600"/>
          </a:xfrm>
        </p:spPr>
        <p:txBody>
          <a:bodyPr>
            <a:noAutofit/>
          </a:bodyPr>
          <a:lstStyle/>
          <a:p>
            <a:pPr>
              <a:spcBef>
                <a:spcPts val="1600"/>
              </a:spcBef>
            </a:pPr>
            <a:r>
              <a:rPr lang="en-US" altLang="x-none" sz="2200" dirty="0">
                <a:latin typeface="+mn-lt"/>
                <a:ea typeface="ＭＳ Ｐゴシック" charset="-128"/>
              </a:rPr>
              <a:t>Entire industries are geared toward cleaning up after wasteful chemical syntheses.</a:t>
            </a:r>
          </a:p>
          <a:p>
            <a:pPr>
              <a:spcBef>
                <a:spcPts val="1600"/>
              </a:spcBef>
            </a:pPr>
            <a:r>
              <a:rPr lang="en-US" altLang="x-none" sz="2200" dirty="0">
                <a:latin typeface="+mn-lt"/>
                <a:ea typeface="ＭＳ Ｐゴシック" charset="-128"/>
              </a:rPr>
              <a:t>Today’</a:t>
            </a:r>
            <a:r>
              <a:rPr lang="en-US" altLang="ja-JP" sz="2200" dirty="0">
                <a:latin typeface="+mn-lt"/>
                <a:ea typeface="ＭＳ Ｐゴシック" charset="-128"/>
              </a:rPr>
              <a:t>s scientific literature is filled with synthetic pathways that are inefficient in terms of design.</a:t>
            </a:r>
          </a:p>
          <a:p>
            <a:pPr>
              <a:spcBef>
                <a:spcPts val="1600"/>
              </a:spcBef>
            </a:pPr>
            <a:r>
              <a:rPr lang="en-US" altLang="x-none" sz="2200" dirty="0">
                <a:latin typeface="+mn-lt"/>
                <a:ea typeface="ＭＳ Ｐゴシック" charset="-128"/>
              </a:rPr>
              <a:t>Reagents are seldom selected with regard to hazard.</a:t>
            </a:r>
          </a:p>
          <a:p>
            <a:pPr>
              <a:spcBef>
                <a:spcPts val="1600"/>
              </a:spcBef>
            </a:pPr>
            <a:r>
              <a:rPr lang="en-US" altLang="x-none" sz="2200" dirty="0">
                <a:latin typeface="+mn-lt"/>
                <a:ea typeface="ＭＳ Ｐゴシック" charset="-128"/>
              </a:rPr>
              <a:t>Industrial chemicals do not have minimal hazard as a performance criterion.</a:t>
            </a:r>
          </a:p>
          <a:p>
            <a:pPr>
              <a:spcBef>
                <a:spcPts val="1600"/>
              </a:spcBef>
            </a:pPr>
            <a:r>
              <a:rPr lang="en-US" altLang="x-none" sz="2200" dirty="0">
                <a:latin typeface="+mn-lt"/>
                <a:ea typeface="ＭＳ Ｐゴシック" charset="-128"/>
              </a:rPr>
              <a:t>Persistence of chemicals in the biosphere and in our bodies is a major global health issue (CDC 250 chemicals since 1945).</a:t>
            </a:r>
          </a:p>
          <a:p>
            <a:pPr>
              <a:spcBef>
                <a:spcPts val="1600"/>
              </a:spcBef>
            </a:pPr>
            <a:r>
              <a:rPr lang="en-US" altLang="x-none" sz="2200" dirty="0">
                <a:latin typeface="+mn-lt"/>
                <a:ea typeface="ＭＳ Ｐゴシック" charset="-128"/>
              </a:rPr>
              <a:t>The vast majority of organic chemicals are made from depleting (non-renewable) feedstocks.</a:t>
            </a:r>
          </a:p>
          <a:p>
            <a:pPr>
              <a:spcBef>
                <a:spcPts val="1600"/>
              </a:spcBef>
            </a:pPr>
            <a:r>
              <a:rPr lang="en-US" altLang="x-none" sz="2200" dirty="0">
                <a:latin typeface="+mn-lt"/>
                <a:ea typeface="ＭＳ Ｐゴシック" charset="-128"/>
              </a:rPr>
              <a:t>Our chemical industry deals with safety through engineering and security through barricades.</a:t>
            </a:r>
          </a:p>
        </p:txBody>
      </p:sp>
      <p:cxnSp>
        <p:nvCxnSpPr>
          <p:cNvPr id="4" name="Straight Connector 3">
            <a:extLst>
              <a:ext uri="{FF2B5EF4-FFF2-40B4-BE49-F238E27FC236}">
                <a16:creationId xmlns:a16="http://schemas.microsoft.com/office/drawing/2014/main" id="{2282C6BF-A25C-4BFC-9F55-A59D129C54A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20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21278" y="212256"/>
            <a:ext cx="9144000" cy="646331"/>
          </a:xfrm>
        </p:spPr>
        <p:txBody>
          <a:bodyPr>
            <a:spAutoFit/>
          </a:bodyPr>
          <a:lstStyle/>
          <a:p>
            <a:pPr algn="ctr">
              <a:defRPr/>
            </a:pPr>
            <a:r>
              <a:rPr lang="en-US" sz="4000" b="1" dirty="0">
                <a:latin typeface="+mn-lt"/>
                <a:cs typeface="ＭＳ Ｐゴシック" pitchFamily="-106" charset="-128"/>
              </a:rPr>
              <a:t>A Fundamental Change in Thinking</a:t>
            </a:r>
          </a:p>
        </p:txBody>
      </p:sp>
      <p:sp>
        <p:nvSpPr>
          <p:cNvPr id="66563" name="Rectangle 3"/>
          <p:cNvSpPr>
            <a:spLocks noGrp="1" noChangeArrowheads="1"/>
          </p:cNvSpPr>
          <p:nvPr>
            <p:ph idx="1"/>
          </p:nvPr>
        </p:nvSpPr>
        <p:spPr>
          <a:xfrm>
            <a:off x="873578" y="1748177"/>
            <a:ext cx="10439400" cy="4708981"/>
          </a:xfrm>
        </p:spPr>
        <p:txBody>
          <a:bodyPr wrap="square">
            <a:spAutoFit/>
          </a:bodyPr>
          <a:lstStyle/>
          <a:p>
            <a:pPr marL="0" indent="0" algn="ctr" eaLnBrk="1" hangingPunct="1">
              <a:buNone/>
            </a:pPr>
            <a:r>
              <a:rPr lang="en-US" altLang="x-none" sz="2400" dirty="0">
                <a:latin typeface="+mn-lt"/>
              </a:rPr>
              <a:t>Green Chemistry moves our consideration of how to deal with environmental problems from the </a:t>
            </a:r>
            <a:r>
              <a:rPr lang="en-US" altLang="x-none" sz="2400" b="1" i="1" dirty="0">
                <a:latin typeface="+mn-lt"/>
              </a:rPr>
              <a:t>circumstantial</a:t>
            </a:r>
            <a:r>
              <a:rPr lang="en-US" altLang="x-none" sz="2400" dirty="0">
                <a:latin typeface="+mn-lt"/>
              </a:rPr>
              <a:t> to the </a:t>
            </a:r>
            <a:r>
              <a:rPr lang="en-US" altLang="x-none" sz="2400" b="1" i="1" dirty="0">
                <a:latin typeface="+mn-lt"/>
              </a:rPr>
              <a:t>intrinsic.</a:t>
            </a: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dirty="0">
              <a:latin typeface="+mn-lt"/>
            </a:endParaRPr>
          </a:p>
          <a:p>
            <a:pPr eaLnBrk="1" hangingPunct="1"/>
            <a:endParaRPr lang="en-US" altLang="x-none" sz="2400" dirty="0">
              <a:latin typeface="+mn-lt"/>
            </a:endParaRPr>
          </a:p>
          <a:p>
            <a:pPr eaLnBrk="1" hangingPunct="1"/>
            <a:endParaRPr lang="en-US" altLang="x-none" sz="2400" dirty="0">
              <a:latin typeface="+mn-lt"/>
            </a:endParaRPr>
          </a:p>
          <a:p>
            <a:pPr eaLnBrk="1" hangingPunct="1"/>
            <a:endParaRPr lang="en-US" altLang="x-none" sz="2400" dirty="0">
              <a:latin typeface="+mn-lt"/>
            </a:endParaRPr>
          </a:p>
          <a:p>
            <a:pPr marL="0" indent="0" algn="ctr" eaLnBrk="1" hangingPunct="1">
              <a:buNone/>
            </a:pPr>
            <a:endParaRPr lang="en-US" altLang="x-none" sz="1000" dirty="0">
              <a:latin typeface="+mn-lt"/>
            </a:endParaRPr>
          </a:p>
          <a:p>
            <a:pPr marL="0" indent="0" algn="ctr" eaLnBrk="1" hangingPunct="1">
              <a:buNone/>
            </a:pPr>
            <a:r>
              <a:rPr lang="en-US" altLang="x-none" sz="2400" dirty="0">
                <a:latin typeface="+mn-lt"/>
              </a:rPr>
              <a:t>Hazard must be recognized as a</a:t>
            </a:r>
            <a:r>
              <a:rPr lang="en-US" altLang="x-none" sz="2400" b="1" i="1" dirty="0">
                <a:latin typeface="+mn-lt"/>
              </a:rPr>
              <a:t> flaw in the designing process.</a:t>
            </a:r>
            <a:endParaRPr lang="en-US" altLang="x-none" sz="2400" dirty="0">
              <a:latin typeface="+mn-lt"/>
            </a:endParaRPr>
          </a:p>
        </p:txBody>
      </p:sp>
      <p:sp>
        <p:nvSpPr>
          <p:cNvPr id="4" name="Rectangle 3"/>
          <p:cNvSpPr txBox="1">
            <a:spLocks noChangeArrowheads="1"/>
          </p:cNvSpPr>
          <p:nvPr/>
        </p:nvSpPr>
        <p:spPr>
          <a:xfrm>
            <a:off x="2483982" y="2812822"/>
            <a:ext cx="2873829" cy="28332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0070C0"/>
                </a:solidFill>
              </a:rPr>
              <a:t>Circumstantial</a:t>
            </a:r>
          </a:p>
          <a:p>
            <a:pPr marL="174625" lvl="1" indent="0">
              <a:buNone/>
            </a:pPr>
            <a:r>
              <a:rPr lang="en-US" altLang="x-none" sz="2000" dirty="0">
                <a:solidFill>
                  <a:srgbClr val="0070C0"/>
                </a:solidFill>
              </a:rPr>
              <a:t>-  Use</a:t>
            </a:r>
          </a:p>
          <a:p>
            <a:pPr marL="174625" lvl="1" indent="0">
              <a:buNone/>
            </a:pPr>
            <a:r>
              <a:rPr lang="en-US" altLang="x-none" sz="2000" dirty="0">
                <a:solidFill>
                  <a:srgbClr val="0070C0"/>
                </a:solidFill>
              </a:rPr>
              <a:t>-  Exposure</a:t>
            </a:r>
          </a:p>
          <a:p>
            <a:pPr marL="174625" lvl="1" indent="0">
              <a:buNone/>
            </a:pPr>
            <a:r>
              <a:rPr lang="en-US" altLang="x-none" sz="2000" dirty="0">
                <a:solidFill>
                  <a:srgbClr val="0070C0"/>
                </a:solidFill>
              </a:rPr>
              <a:t>-  Handling</a:t>
            </a:r>
          </a:p>
          <a:p>
            <a:pPr marL="174625" lvl="1" indent="0">
              <a:buNone/>
            </a:pPr>
            <a:r>
              <a:rPr lang="en-US" altLang="x-none" sz="2000" dirty="0">
                <a:solidFill>
                  <a:srgbClr val="0070C0"/>
                </a:solidFill>
              </a:rPr>
              <a:t>-  Treatment</a:t>
            </a:r>
          </a:p>
          <a:p>
            <a:pPr marL="174625" lvl="1" indent="0">
              <a:buNone/>
            </a:pPr>
            <a:r>
              <a:rPr lang="en-US" altLang="x-none" sz="2000" dirty="0">
                <a:solidFill>
                  <a:srgbClr val="0070C0"/>
                </a:solidFill>
              </a:rPr>
              <a:t>-  Protection</a:t>
            </a:r>
          </a:p>
          <a:p>
            <a:pPr marL="174625" lvl="1" indent="0">
              <a:buNone/>
            </a:pPr>
            <a:r>
              <a:rPr lang="en-US" altLang="x-none" sz="2000" dirty="0">
                <a:solidFill>
                  <a:srgbClr val="0070C0"/>
                </a:solidFill>
              </a:rPr>
              <a:t>-  Recycling</a:t>
            </a:r>
          </a:p>
          <a:p>
            <a:pPr marL="174625" lvl="1" indent="0">
              <a:buNone/>
            </a:pPr>
            <a:r>
              <a:rPr lang="en-US" altLang="x-none" sz="2000" dirty="0">
                <a:solidFill>
                  <a:srgbClr val="0070C0"/>
                </a:solidFill>
              </a:rPr>
              <a:t>-  Costly</a:t>
            </a:r>
          </a:p>
          <a:p>
            <a:pPr lvl="1"/>
            <a:endParaRPr lang="en-US" altLang="x-none" sz="2000" dirty="0">
              <a:solidFill>
                <a:srgbClr val="0070C0"/>
              </a:solidFill>
            </a:endParaRPr>
          </a:p>
        </p:txBody>
      </p:sp>
      <p:sp>
        <p:nvSpPr>
          <p:cNvPr id="5" name="Rectangle 4"/>
          <p:cNvSpPr txBox="1">
            <a:spLocks noChangeArrowheads="1"/>
          </p:cNvSpPr>
          <p:nvPr/>
        </p:nvSpPr>
        <p:spPr>
          <a:xfrm>
            <a:off x="7020375" y="2812822"/>
            <a:ext cx="3038025" cy="2833236"/>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7030A0"/>
                </a:solidFill>
              </a:rPr>
              <a:t>Intrinsic</a:t>
            </a:r>
          </a:p>
          <a:p>
            <a:pPr marL="174625" lvl="1" indent="0">
              <a:buNone/>
            </a:pPr>
            <a:r>
              <a:rPr lang="en-US" altLang="x-none" sz="2000" dirty="0">
                <a:solidFill>
                  <a:srgbClr val="7030A0"/>
                </a:solidFill>
              </a:rPr>
              <a:t>-  Molecular design for reduced toxicity</a:t>
            </a:r>
          </a:p>
          <a:p>
            <a:pPr marL="174625" lvl="1" indent="0">
              <a:buNone/>
            </a:pPr>
            <a:r>
              <a:rPr lang="en-US" altLang="x-none" sz="2000" dirty="0">
                <a:solidFill>
                  <a:srgbClr val="7030A0"/>
                </a:solidFill>
              </a:rPr>
              <a:t>-  Reduced ability to manifest hazard</a:t>
            </a:r>
          </a:p>
          <a:p>
            <a:pPr marL="174625" lvl="1" indent="0">
              <a:buNone/>
            </a:pPr>
            <a:r>
              <a:rPr lang="en-US" altLang="x-none" sz="2000" dirty="0">
                <a:solidFill>
                  <a:srgbClr val="7030A0"/>
                </a:solidFill>
              </a:rPr>
              <a:t>-  Inherent safety from accidents or terrorism</a:t>
            </a:r>
          </a:p>
          <a:p>
            <a:pPr marL="174625" lvl="1" indent="0">
              <a:buNone/>
            </a:pPr>
            <a:r>
              <a:rPr lang="en-US" altLang="x-none" sz="2000" dirty="0">
                <a:solidFill>
                  <a:srgbClr val="7030A0"/>
                </a:solidFill>
              </a:rPr>
              <a:t>-  Increased potential profitability </a:t>
            </a:r>
          </a:p>
          <a:p>
            <a:pPr lvl="1"/>
            <a:endParaRPr lang="en-US" altLang="x-none" sz="2000" dirty="0">
              <a:solidFill>
                <a:srgbClr val="7030A0"/>
              </a:solidFill>
            </a:endParaRPr>
          </a:p>
        </p:txBody>
      </p:sp>
      <p:sp>
        <p:nvSpPr>
          <p:cNvPr id="2" name="Notched Right Arrow 1"/>
          <p:cNvSpPr/>
          <p:nvPr/>
        </p:nvSpPr>
        <p:spPr>
          <a:xfrm>
            <a:off x="4800600" y="4032590"/>
            <a:ext cx="1978930" cy="425110"/>
          </a:xfrm>
          <a:prstGeom prst="notchedRightArrow">
            <a:avLst/>
          </a:prstGeom>
          <a:solidFill>
            <a:schemeClr val="accent5">
              <a:lumMod val="7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1F7006F-C8F8-4063-8F9B-08F6E719B53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509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871" y="4614881"/>
            <a:ext cx="9259207" cy="984885"/>
          </a:xfrm>
          <a:prstGeom prst="rect">
            <a:avLst/>
          </a:prstGeom>
        </p:spPr>
        <p:txBody>
          <a:bodyPr wrap="square">
            <a:spAutoFit/>
          </a:bodyPr>
          <a:lstStyle/>
          <a:p>
            <a:r>
              <a:rPr lang="en-US" sz="2800" b="1" dirty="0">
                <a:cs typeface="ＭＳ Ｐゴシック" pitchFamily="-106" charset="-128"/>
              </a:rPr>
              <a:t>Green chemistry </a:t>
            </a:r>
            <a:r>
              <a:rPr lang="en-US" sz="2800" dirty="0">
                <a:cs typeface="ＭＳ Ｐゴシック" pitchFamily="-106" charset="-128"/>
              </a:rPr>
              <a:t>focuses on reducing risk by reducing hazard.</a:t>
            </a:r>
          </a:p>
          <a:p>
            <a:endParaRPr lang="en-US" sz="600" dirty="0">
              <a:cs typeface="ＭＳ Ｐゴシック" pitchFamily="-106" charset="-128"/>
            </a:endParaRPr>
          </a:p>
          <a:p>
            <a:pPr marL="530225" indent="-176213"/>
            <a:r>
              <a:rPr lang="en-US" sz="2400" dirty="0">
                <a:cs typeface="ＭＳ Ｐゴシック" pitchFamily="-106" charset="-128"/>
              </a:rPr>
              <a:t>-  If there is no hazard, exposure becomes irrelevant.</a:t>
            </a:r>
            <a:endParaRPr lang="en-US" sz="2400" dirty="0"/>
          </a:p>
        </p:txBody>
      </p:sp>
      <p:sp>
        <p:nvSpPr>
          <p:cNvPr id="3" name="TextBox 2"/>
          <p:cNvSpPr txBox="1"/>
          <p:nvPr/>
        </p:nvSpPr>
        <p:spPr>
          <a:xfrm>
            <a:off x="1075871" y="2067046"/>
            <a:ext cx="10011229" cy="1785104"/>
          </a:xfrm>
          <a:prstGeom prst="rect">
            <a:avLst/>
          </a:prstGeom>
          <a:noFill/>
        </p:spPr>
        <p:txBody>
          <a:bodyPr wrap="square" rtlCol="0">
            <a:spAutoFit/>
          </a:bodyPr>
          <a:lstStyle/>
          <a:p>
            <a:r>
              <a:rPr lang="en-US" sz="2800" b="1" dirty="0"/>
              <a:t>The conventional approach </a:t>
            </a:r>
            <a:r>
              <a:rPr lang="en-US" sz="2800" dirty="0"/>
              <a:t>to hazards focuses on reducing risk by minimizing exposure.</a:t>
            </a:r>
          </a:p>
          <a:p>
            <a:endParaRPr lang="en-US" sz="600" dirty="0"/>
          </a:p>
          <a:p>
            <a:pPr marL="536575" indent="-177800"/>
            <a:r>
              <a:rPr lang="en-US" sz="2400" dirty="0"/>
              <a:t>-  For example, wearing personal protective equipment or space ventilation if the chemical is volatile.</a:t>
            </a:r>
          </a:p>
        </p:txBody>
      </p:sp>
      <p:sp>
        <p:nvSpPr>
          <p:cNvPr id="5" name="Rectangle 2">
            <a:extLst>
              <a:ext uri="{FF2B5EF4-FFF2-40B4-BE49-F238E27FC236}">
                <a16:creationId xmlns:a16="http://schemas.microsoft.com/office/drawing/2014/main" id="{2FF89B21-447C-49DB-9E19-041058AE791C}"/>
              </a:ext>
            </a:extLst>
          </p:cNvPr>
          <p:cNvSpPr>
            <a:spLocks noGrp="1" noChangeArrowheads="1"/>
          </p:cNvSpPr>
          <p:nvPr>
            <p:ph type="title"/>
          </p:nvPr>
        </p:nvSpPr>
        <p:spPr>
          <a:xfrm>
            <a:off x="1295624" y="212256"/>
            <a:ext cx="9600753" cy="646331"/>
          </a:xfrm>
        </p:spPr>
        <p:txBody>
          <a:bodyPr wrap="square">
            <a:spAutoFit/>
          </a:bodyPr>
          <a:lstStyle/>
          <a:p>
            <a:pPr algn="ctr">
              <a:defRPr/>
            </a:pPr>
            <a:r>
              <a:rPr lang="en-US" sz="4000" b="1" dirty="0">
                <a:latin typeface="+mn-lt"/>
                <a:cs typeface="ＭＳ Ｐゴシック" pitchFamily="-106" charset="-128"/>
              </a:rPr>
              <a:t>Approaching Risk: Exposure Versus Design</a:t>
            </a:r>
          </a:p>
        </p:txBody>
      </p:sp>
      <p:cxnSp>
        <p:nvCxnSpPr>
          <p:cNvPr id="6" name="Straight Connector 5">
            <a:extLst>
              <a:ext uri="{FF2B5EF4-FFF2-40B4-BE49-F238E27FC236}">
                <a16:creationId xmlns:a16="http://schemas.microsoft.com/office/drawing/2014/main" id="{6E8B3E2F-3A1F-44DE-91BC-0ED97A09355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8003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175234" y="171450"/>
            <a:ext cx="3882916" cy="3254376"/>
            <a:chOff x="1584" y="0"/>
            <a:chExt cx="2496" cy="2158"/>
          </a:xfrm>
        </p:grpSpPr>
        <p:sp>
          <p:nvSpPr>
            <p:cNvPr id="3" name="AutoShape 3"/>
            <p:cNvSpPr>
              <a:spLocks noChangeArrowheads="1"/>
            </p:cNvSpPr>
            <p:nvPr/>
          </p:nvSpPr>
          <p:spPr bwMode="auto">
            <a:xfrm>
              <a:off x="2208"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4" name="AutoShape 4"/>
            <p:cNvSpPr>
              <a:spLocks noChangeArrowheads="1"/>
            </p:cNvSpPr>
            <p:nvPr/>
          </p:nvSpPr>
          <p:spPr bwMode="auto">
            <a:xfrm rot="10800000">
              <a:off x="1584"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5" name="AutoShape 5"/>
            <p:cNvSpPr>
              <a:spLocks noChangeArrowheads="1"/>
            </p:cNvSpPr>
            <p:nvPr/>
          </p:nvSpPr>
          <p:spPr bwMode="auto">
            <a:xfrm rot="10800000">
              <a:off x="2832"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6" name="AutoShape 6"/>
            <p:cNvSpPr>
              <a:spLocks noChangeArrowheads="1"/>
            </p:cNvSpPr>
            <p:nvPr/>
          </p:nvSpPr>
          <p:spPr bwMode="auto">
            <a:xfrm flipV="1">
              <a:off x="2208"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7" name="AutoShape 7"/>
            <p:cNvSpPr>
              <a:spLocks noChangeArrowheads="1"/>
            </p:cNvSpPr>
            <p:nvPr/>
          </p:nvSpPr>
          <p:spPr bwMode="auto">
            <a:xfrm rot="10800000" flipV="1">
              <a:off x="1584"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8" name="AutoShape 8"/>
            <p:cNvSpPr>
              <a:spLocks noChangeArrowheads="1"/>
            </p:cNvSpPr>
            <p:nvPr/>
          </p:nvSpPr>
          <p:spPr bwMode="auto">
            <a:xfrm rot="10800000" flipV="1">
              <a:off x="2832"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9" name="Text Box 9"/>
            <p:cNvSpPr txBox="1">
              <a:spLocks noChangeArrowheads="1"/>
            </p:cNvSpPr>
            <p:nvPr/>
          </p:nvSpPr>
          <p:spPr bwMode="auto">
            <a:xfrm>
              <a:off x="2050" y="768"/>
              <a:ext cx="1553" cy="407"/>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More environmentally</a:t>
              </a:r>
            </a:p>
            <a:p>
              <a:pPr algn="ctr" eaLnBrk="1" hangingPunct="1"/>
              <a:r>
                <a:rPr lang="en-US" dirty="0">
                  <a:solidFill>
                    <a:prstClr val="black"/>
                  </a:solidFill>
                  <a:latin typeface="+mn-lt"/>
                </a:rPr>
                <a:t>benign than alternatives</a:t>
              </a:r>
            </a:p>
          </p:txBody>
        </p:sp>
      </p:grpSp>
      <p:grpSp>
        <p:nvGrpSpPr>
          <p:cNvPr id="10" name="Group 10"/>
          <p:cNvGrpSpPr>
            <a:grpSpLocks/>
          </p:cNvGrpSpPr>
          <p:nvPr/>
        </p:nvGrpSpPr>
        <p:grpSpPr bwMode="auto">
          <a:xfrm>
            <a:off x="2194034" y="3429000"/>
            <a:ext cx="3733800" cy="3295650"/>
            <a:chOff x="192" y="2160"/>
            <a:chExt cx="2496" cy="2160"/>
          </a:xfrm>
        </p:grpSpPr>
        <p:sp>
          <p:nvSpPr>
            <p:cNvPr id="11" name="AutoShape 11"/>
            <p:cNvSpPr>
              <a:spLocks noChangeArrowheads="1"/>
            </p:cNvSpPr>
            <p:nvPr/>
          </p:nvSpPr>
          <p:spPr bwMode="auto">
            <a:xfrm>
              <a:off x="1440"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2" name="AutoShape 12"/>
            <p:cNvSpPr>
              <a:spLocks noChangeArrowheads="1"/>
            </p:cNvSpPr>
            <p:nvPr/>
          </p:nvSpPr>
          <p:spPr bwMode="auto">
            <a:xfrm rot="10800000">
              <a:off x="816"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3" name="AutoShape 13"/>
            <p:cNvSpPr>
              <a:spLocks noChangeArrowheads="1"/>
            </p:cNvSpPr>
            <p:nvPr/>
          </p:nvSpPr>
          <p:spPr bwMode="auto">
            <a:xfrm flipV="1">
              <a:off x="1440"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4" name="AutoShape 14"/>
            <p:cNvSpPr>
              <a:spLocks noChangeArrowheads="1"/>
            </p:cNvSpPr>
            <p:nvPr/>
          </p:nvSpPr>
          <p:spPr bwMode="auto">
            <a:xfrm flipV="1">
              <a:off x="192"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5" name="AutoShape 15"/>
            <p:cNvSpPr>
              <a:spLocks noChangeArrowheads="1"/>
            </p:cNvSpPr>
            <p:nvPr/>
          </p:nvSpPr>
          <p:spPr bwMode="auto">
            <a:xfrm>
              <a:off x="192"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6" name="AutoShape 16"/>
            <p:cNvSpPr>
              <a:spLocks noChangeArrowheads="1"/>
            </p:cNvSpPr>
            <p:nvPr/>
          </p:nvSpPr>
          <p:spPr bwMode="auto">
            <a:xfrm rot="10800000" flipV="1">
              <a:off x="816"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7" name="Text Box 17"/>
            <p:cNvSpPr txBox="1">
              <a:spLocks noChangeArrowheads="1"/>
            </p:cNvSpPr>
            <p:nvPr/>
          </p:nvSpPr>
          <p:spPr bwMode="auto">
            <a:xfrm>
              <a:off x="876" y="2976"/>
              <a:ext cx="1115" cy="407"/>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Performs better</a:t>
              </a:r>
            </a:p>
            <a:p>
              <a:pPr algn="ctr" eaLnBrk="1" hangingPunct="1"/>
              <a:r>
                <a:rPr lang="en-US" dirty="0">
                  <a:solidFill>
                    <a:prstClr val="black"/>
                  </a:solidFill>
                  <a:latin typeface="+mn-lt"/>
                </a:rPr>
                <a:t>than alternatives</a:t>
              </a:r>
            </a:p>
          </p:txBody>
        </p:sp>
      </p:grpSp>
      <p:grpSp>
        <p:nvGrpSpPr>
          <p:cNvPr id="18" name="Group 18"/>
          <p:cNvGrpSpPr>
            <a:grpSpLocks/>
          </p:cNvGrpSpPr>
          <p:nvPr/>
        </p:nvGrpSpPr>
        <p:grpSpPr bwMode="auto">
          <a:xfrm>
            <a:off x="6343650" y="3429000"/>
            <a:ext cx="3794234" cy="3295650"/>
            <a:chOff x="2976" y="2160"/>
            <a:chExt cx="2496" cy="2160"/>
          </a:xfrm>
        </p:grpSpPr>
        <p:sp>
          <p:nvSpPr>
            <p:cNvPr id="19" name="AutoShape 19"/>
            <p:cNvSpPr>
              <a:spLocks noChangeArrowheads="1"/>
            </p:cNvSpPr>
            <p:nvPr/>
          </p:nvSpPr>
          <p:spPr bwMode="auto">
            <a:xfrm>
              <a:off x="2976"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0" name="AutoShape 20"/>
            <p:cNvSpPr>
              <a:spLocks noChangeArrowheads="1"/>
            </p:cNvSpPr>
            <p:nvPr/>
          </p:nvSpPr>
          <p:spPr bwMode="auto">
            <a:xfrm flipV="1">
              <a:off x="2976"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1" name="AutoShape 21"/>
            <p:cNvSpPr>
              <a:spLocks noChangeArrowheads="1"/>
            </p:cNvSpPr>
            <p:nvPr/>
          </p:nvSpPr>
          <p:spPr bwMode="auto">
            <a:xfrm rot="10800000">
              <a:off x="3600"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2" name="AutoShape 22"/>
            <p:cNvSpPr>
              <a:spLocks noChangeArrowheads="1"/>
            </p:cNvSpPr>
            <p:nvPr/>
          </p:nvSpPr>
          <p:spPr bwMode="auto">
            <a:xfrm flipV="1">
              <a:off x="4224"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3" name="AutoShape 23"/>
            <p:cNvSpPr>
              <a:spLocks noChangeArrowheads="1"/>
            </p:cNvSpPr>
            <p:nvPr/>
          </p:nvSpPr>
          <p:spPr bwMode="auto">
            <a:xfrm rot="10800000" flipV="1">
              <a:off x="3600"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4" name="AutoShape 24"/>
            <p:cNvSpPr>
              <a:spLocks noChangeArrowheads="1"/>
            </p:cNvSpPr>
            <p:nvPr/>
          </p:nvSpPr>
          <p:spPr bwMode="auto">
            <a:xfrm>
              <a:off x="4224"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5" name="Text Box 25"/>
            <p:cNvSpPr txBox="1">
              <a:spLocks noChangeArrowheads="1"/>
            </p:cNvSpPr>
            <p:nvPr/>
          </p:nvSpPr>
          <p:spPr bwMode="auto">
            <a:xfrm>
              <a:off x="3644" y="2976"/>
              <a:ext cx="1148" cy="407"/>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More economical</a:t>
              </a:r>
            </a:p>
            <a:p>
              <a:pPr algn="ctr" eaLnBrk="1" hangingPunct="1"/>
              <a:r>
                <a:rPr lang="en-US" dirty="0">
                  <a:solidFill>
                    <a:prstClr val="black"/>
                  </a:solidFill>
                  <a:latin typeface="+mn-lt"/>
                </a:rPr>
                <a:t>than alternatives</a:t>
              </a:r>
            </a:p>
          </p:txBody>
        </p:sp>
      </p:grpSp>
      <p:sp>
        <p:nvSpPr>
          <p:cNvPr id="28" name="Title 27">
            <a:extLst>
              <a:ext uri="{FF2B5EF4-FFF2-40B4-BE49-F238E27FC236}">
                <a16:creationId xmlns:a16="http://schemas.microsoft.com/office/drawing/2014/main" id="{51621F53-7541-724B-AF85-410565D3C290}"/>
              </a:ext>
            </a:extLst>
          </p:cNvPr>
          <p:cNvSpPr>
            <a:spLocks noGrp="1"/>
          </p:cNvSpPr>
          <p:nvPr>
            <p:ph type="title"/>
          </p:nvPr>
        </p:nvSpPr>
        <p:spPr>
          <a:xfrm>
            <a:off x="190290" y="263525"/>
            <a:ext cx="4347411" cy="1325563"/>
          </a:xfrm>
        </p:spPr>
        <p:txBody>
          <a:bodyPr>
            <a:normAutofit/>
          </a:bodyPr>
          <a:lstStyle/>
          <a:p>
            <a:r>
              <a:rPr lang="en-US" sz="4000" b="1" dirty="0"/>
              <a:t>Traditional approach</a:t>
            </a:r>
          </a:p>
        </p:txBody>
      </p:sp>
    </p:spTree>
    <p:extLst>
      <p:ext uri="{BB962C8B-B14F-4D97-AF65-F5344CB8AC3E}">
        <p14:creationId xmlns:p14="http://schemas.microsoft.com/office/powerpoint/2010/main" val="193665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Grp="1" noChangeArrowheads="1"/>
          </p:cNvSpPr>
          <p:nvPr>
            <p:ph sz="half" idx="1"/>
          </p:nvPr>
        </p:nvSpPr>
        <p:spPr>
          <a:xfrm>
            <a:off x="2057400" y="1399387"/>
            <a:ext cx="8077200" cy="1089529"/>
          </a:xfrm>
        </p:spPr>
        <p:txBody>
          <a:bodyPr>
            <a:spAutoFit/>
          </a:bodyPr>
          <a:lstStyle/>
          <a:p>
            <a:pPr marL="0" indent="0" algn="ctr">
              <a:buNone/>
            </a:pPr>
            <a:r>
              <a:rPr lang="en-US" altLang="en-US" sz="2400" dirty="0">
                <a:latin typeface="+mn-lt"/>
              </a:rPr>
              <a:t>Green chemistry is the </a:t>
            </a:r>
            <a:r>
              <a:rPr lang="en-US" altLang="en-US" sz="2400" b="1" dirty="0">
                <a:latin typeface="+mn-lt"/>
              </a:rPr>
              <a:t>design</a:t>
            </a:r>
            <a:r>
              <a:rPr lang="en-US" altLang="en-US" sz="2400" dirty="0">
                <a:latin typeface="+mn-lt"/>
              </a:rPr>
              <a:t> of chemical products and processes to reduce or eliminate the generation and use of hazardous substances.</a:t>
            </a:r>
          </a:p>
        </p:txBody>
      </p:sp>
      <p:sp>
        <p:nvSpPr>
          <p:cNvPr id="13317" name="TextBox 2"/>
          <p:cNvSpPr txBox="1">
            <a:spLocks noChangeArrowheads="1"/>
          </p:cNvSpPr>
          <p:nvPr/>
        </p:nvSpPr>
        <p:spPr bwMode="auto">
          <a:xfrm>
            <a:off x="6731434" y="6221932"/>
            <a:ext cx="54605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ClrTx/>
              <a:buFontTx/>
              <a:buNone/>
            </a:pPr>
            <a:r>
              <a:rPr lang="en-US" altLang="en-US" sz="1400" dirty="0">
                <a:solidFill>
                  <a:schemeClr val="bg1">
                    <a:lumMod val="50000"/>
                  </a:schemeClr>
                </a:solidFill>
                <a:latin typeface="+mn-lt"/>
              </a:rPr>
              <a:t>Anastas, P. T., Warner, J. C. (2000). Green chemistry: Theory and Practice. </a:t>
            </a:r>
          </a:p>
          <a:p>
            <a:pPr algn="r">
              <a:spcBef>
                <a:spcPct val="0"/>
              </a:spcBef>
              <a:buClrTx/>
              <a:buFontTx/>
              <a:buNone/>
            </a:pPr>
            <a:r>
              <a:rPr lang="en-US" altLang="en-US" sz="1400" dirty="0">
                <a:solidFill>
                  <a:schemeClr val="bg1">
                    <a:lumMod val="50000"/>
                  </a:schemeClr>
                </a:solidFill>
                <a:latin typeface="+mn-lt"/>
              </a:rPr>
              <a:t>New York; Oxford University Press</a:t>
            </a:r>
            <a:r>
              <a:rPr lang="en-US" altLang="en-US" sz="1400" dirty="0">
                <a:solidFill>
                  <a:schemeClr val="bg1">
                    <a:lumMod val="50000"/>
                  </a:schemeClr>
                </a:solidFill>
                <a:latin typeface="Calibri Regular" charset="0"/>
              </a:rPr>
              <a:t>.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3730" y="2645338"/>
            <a:ext cx="2558709" cy="3358144"/>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7497" y="2707607"/>
            <a:ext cx="2815572" cy="3295875"/>
          </a:xfrm>
          <a:prstGeom prst="rect">
            <a:avLst/>
          </a:prstGeom>
        </p:spPr>
      </p:pic>
      <p:cxnSp>
        <p:nvCxnSpPr>
          <p:cNvPr id="10" name="Straight Connector 9">
            <a:extLst>
              <a:ext uri="{FF2B5EF4-FFF2-40B4-BE49-F238E27FC236}">
                <a16:creationId xmlns:a16="http://schemas.microsoft.com/office/drawing/2014/main" id="{C576652B-8BAB-49F3-8FCE-8CF10A704C9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5CBB55-3DA4-4F2A-8EE1-3E671BEF7BF5}"/>
              </a:ext>
            </a:extLst>
          </p:cNvPr>
          <p:cNvSpPr txBox="1"/>
          <p:nvPr/>
        </p:nvSpPr>
        <p:spPr>
          <a:xfrm>
            <a:off x="3237506" y="156411"/>
            <a:ext cx="5717014" cy="707886"/>
          </a:xfrm>
          <a:prstGeom prst="rect">
            <a:avLst/>
          </a:prstGeom>
          <a:noFill/>
        </p:spPr>
        <p:txBody>
          <a:bodyPr wrap="none" rtlCol="0">
            <a:spAutoFit/>
          </a:bodyPr>
          <a:lstStyle/>
          <a:p>
            <a:pPr algn="ctr"/>
            <a:r>
              <a:rPr lang="en-US" sz="4000" b="1" dirty="0"/>
              <a:t>What is Green Chemistry?</a:t>
            </a:r>
          </a:p>
        </p:txBody>
      </p:sp>
    </p:spTree>
    <p:extLst>
      <p:ext uri="{BB962C8B-B14F-4D97-AF65-F5344CB8AC3E}">
        <p14:creationId xmlns:p14="http://schemas.microsoft.com/office/powerpoint/2010/main" val="767276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5117622" y="2632165"/>
            <a:ext cx="1981200" cy="1712913"/>
          </a:xfrm>
          <a:prstGeom prst="triangle">
            <a:avLst>
              <a:gd name="adj" fmla="val 50000"/>
            </a:avLst>
          </a:prstGeom>
          <a:solidFill>
            <a:srgbClr val="000000"/>
          </a:solidFill>
          <a:ln w="9525">
            <a:solidFill>
              <a:srgbClr val="000000"/>
            </a:solidFill>
            <a:miter lim="800000"/>
            <a:headEnd/>
            <a:tailEnd/>
          </a:ln>
          <a:extLst/>
        </p:spPr>
        <p:txBody>
          <a:bodyPr wrap="none" anchor="ctr"/>
          <a:lstStyle/>
          <a:p>
            <a:endParaRPr lang="en-US">
              <a:solidFill>
                <a:prstClr val="black"/>
              </a:solidFill>
            </a:endParaRPr>
          </a:p>
        </p:txBody>
      </p:sp>
      <p:sp>
        <p:nvSpPr>
          <p:cNvPr id="3" name="AutoShape 3"/>
          <p:cNvSpPr>
            <a:spLocks noChangeArrowheads="1"/>
          </p:cNvSpPr>
          <p:nvPr/>
        </p:nvSpPr>
        <p:spPr bwMode="auto">
          <a:xfrm rot="10800000">
            <a:off x="4127022" y="2632165"/>
            <a:ext cx="1981200" cy="1712913"/>
          </a:xfrm>
          <a:prstGeom prst="triangle">
            <a:avLst>
              <a:gd name="adj" fmla="val 50000"/>
            </a:avLst>
          </a:prstGeom>
          <a:solidFill>
            <a:srgbClr val="FF0000"/>
          </a:solidFill>
          <a:ln w="9525">
            <a:solidFill>
              <a:srgbClr val="000000"/>
            </a:solidFill>
            <a:miter lim="800000"/>
            <a:headEnd/>
            <a:tailEnd/>
          </a:ln>
          <a:extLst/>
        </p:spPr>
        <p:txBody>
          <a:bodyPr wrap="none" anchor="ctr"/>
          <a:lstStyle/>
          <a:p>
            <a:endParaRPr lang="en-US">
              <a:solidFill>
                <a:prstClr val="black"/>
              </a:solidFill>
            </a:endParaRPr>
          </a:p>
        </p:txBody>
      </p:sp>
      <p:sp>
        <p:nvSpPr>
          <p:cNvPr id="4" name="AutoShape 4"/>
          <p:cNvSpPr>
            <a:spLocks noChangeArrowheads="1"/>
          </p:cNvSpPr>
          <p:nvPr/>
        </p:nvSpPr>
        <p:spPr bwMode="auto">
          <a:xfrm flipV="1">
            <a:off x="5117622" y="4348252"/>
            <a:ext cx="1981200" cy="1712912"/>
          </a:xfrm>
          <a:prstGeom prst="triangle">
            <a:avLst>
              <a:gd name="adj" fmla="val 50000"/>
            </a:avLst>
          </a:prstGeom>
          <a:solidFill>
            <a:srgbClr val="0000FF"/>
          </a:solidFill>
          <a:ln w="9525">
            <a:solidFill>
              <a:srgbClr val="000000"/>
            </a:solidFill>
            <a:miter lim="800000"/>
            <a:headEnd/>
            <a:tailEnd/>
          </a:ln>
          <a:extLst/>
        </p:spPr>
        <p:txBody>
          <a:bodyPr wrap="none" anchor="ctr"/>
          <a:lstStyle/>
          <a:p>
            <a:endParaRPr lang="en-US">
              <a:solidFill>
                <a:prstClr val="black"/>
              </a:solidFill>
            </a:endParaRPr>
          </a:p>
        </p:txBody>
      </p:sp>
      <p:sp>
        <p:nvSpPr>
          <p:cNvPr id="5" name="AutoShape 5"/>
          <p:cNvSpPr>
            <a:spLocks noChangeArrowheads="1"/>
          </p:cNvSpPr>
          <p:nvPr/>
        </p:nvSpPr>
        <p:spPr bwMode="auto">
          <a:xfrm rot="10800000">
            <a:off x="6108222" y="2632165"/>
            <a:ext cx="1981200" cy="1712913"/>
          </a:xfrm>
          <a:prstGeom prst="triangle">
            <a:avLst>
              <a:gd name="adj" fmla="val 50000"/>
            </a:avLst>
          </a:prstGeom>
          <a:solidFill>
            <a:srgbClr val="00FF00"/>
          </a:solidFill>
          <a:ln w="9525">
            <a:solidFill>
              <a:srgbClr val="000000"/>
            </a:solidFill>
            <a:miter lim="800000"/>
            <a:headEnd/>
            <a:tailEnd/>
          </a:ln>
          <a:extLst/>
        </p:spPr>
        <p:txBody>
          <a:bodyPr wrap="none" anchor="ctr"/>
          <a:lstStyle/>
          <a:p>
            <a:endParaRPr lang="en-US">
              <a:solidFill>
                <a:prstClr val="black"/>
              </a:solidFill>
            </a:endParaRPr>
          </a:p>
        </p:txBody>
      </p:sp>
      <p:sp>
        <p:nvSpPr>
          <p:cNvPr id="6" name="AutoShape 6"/>
          <p:cNvSpPr>
            <a:spLocks noChangeArrowheads="1"/>
          </p:cNvSpPr>
          <p:nvPr/>
        </p:nvSpPr>
        <p:spPr bwMode="auto">
          <a:xfrm flipV="1">
            <a:off x="7098822" y="4348252"/>
            <a:ext cx="1981200" cy="1712912"/>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7" name="AutoShape 7"/>
          <p:cNvSpPr>
            <a:spLocks noChangeArrowheads="1"/>
          </p:cNvSpPr>
          <p:nvPr/>
        </p:nvSpPr>
        <p:spPr bwMode="auto">
          <a:xfrm rot="10800000" flipV="1">
            <a:off x="6108222" y="4348252"/>
            <a:ext cx="1981200" cy="1712912"/>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8" name="AutoShape 8"/>
          <p:cNvSpPr>
            <a:spLocks noChangeArrowheads="1"/>
          </p:cNvSpPr>
          <p:nvPr/>
        </p:nvSpPr>
        <p:spPr bwMode="auto">
          <a:xfrm>
            <a:off x="7098822" y="2632165"/>
            <a:ext cx="1981200" cy="1712913"/>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9" name="AutoShape 9"/>
          <p:cNvSpPr>
            <a:spLocks noChangeArrowheads="1"/>
          </p:cNvSpPr>
          <p:nvPr/>
        </p:nvSpPr>
        <p:spPr bwMode="auto">
          <a:xfrm flipV="1">
            <a:off x="3136422" y="4348252"/>
            <a:ext cx="1981200" cy="1712912"/>
          </a:xfrm>
          <a:prstGeom prst="triangle">
            <a:avLst>
              <a:gd name="adj" fmla="val 50000"/>
            </a:avLst>
          </a:prstGeom>
          <a:solidFill>
            <a:srgbClr val="FF00FF"/>
          </a:solidFill>
          <a:ln w="9525">
            <a:solidFill>
              <a:srgbClr val="000000"/>
            </a:solidFill>
            <a:miter lim="800000"/>
            <a:headEnd/>
            <a:tailEnd/>
          </a:ln>
          <a:extLst/>
        </p:spPr>
        <p:txBody>
          <a:bodyPr rot="10800000" wrap="none" anchor="ctr"/>
          <a:lstStyle/>
          <a:p>
            <a:pPr algn="ctr"/>
            <a:endParaRPr lang="en-US">
              <a:solidFill>
                <a:prstClr val="black"/>
              </a:solidFill>
            </a:endParaRPr>
          </a:p>
        </p:txBody>
      </p:sp>
      <p:sp>
        <p:nvSpPr>
          <p:cNvPr id="10" name="AutoShape 10"/>
          <p:cNvSpPr>
            <a:spLocks noChangeArrowheads="1"/>
          </p:cNvSpPr>
          <p:nvPr/>
        </p:nvSpPr>
        <p:spPr bwMode="auto">
          <a:xfrm>
            <a:off x="3136422" y="2632165"/>
            <a:ext cx="1981200" cy="1712913"/>
          </a:xfrm>
          <a:prstGeom prst="triangle">
            <a:avLst>
              <a:gd name="adj" fmla="val 50000"/>
            </a:avLst>
          </a:prstGeom>
          <a:solidFill>
            <a:srgbClr val="FF00FF"/>
          </a:solidFill>
          <a:ln w="9525">
            <a:solidFill>
              <a:srgbClr val="000000"/>
            </a:solidFill>
            <a:miter lim="800000"/>
            <a:headEnd/>
            <a:tailEnd/>
          </a:ln>
          <a:extLst/>
        </p:spPr>
        <p:txBody>
          <a:bodyPr wrap="none" anchor="ctr"/>
          <a:lstStyle/>
          <a:p>
            <a:endParaRPr lang="en-US">
              <a:solidFill>
                <a:prstClr val="black"/>
              </a:solidFill>
            </a:endParaRPr>
          </a:p>
        </p:txBody>
      </p:sp>
      <p:sp>
        <p:nvSpPr>
          <p:cNvPr id="11" name="AutoShape 11"/>
          <p:cNvSpPr>
            <a:spLocks noChangeArrowheads="1"/>
          </p:cNvSpPr>
          <p:nvPr/>
        </p:nvSpPr>
        <p:spPr bwMode="auto">
          <a:xfrm rot="10800000" flipV="1">
            <a:off x="4127022" y="4348252"/>
            <a:ext cx="1981200" cy="1712912"/>
          </a:xfrm>
          <a:prstGeom prst="triangle">
            <a:avLst>
              <a:gd name="adj" fmla="val 50000"/>
            </a:avLst>
          </a:prstGeom>
          <a:solidFill>
            <a:srgbClr val="FF00FF"/>
          </a:solidFill>
          <a:ln w="9525">
            <a:solidFill>
              <a:srgbClr val="000000"/>
            </a:solidFill>
            <a:miter lim="800000"/>
            <a:headEnd/>
            <a:tailEnd/>
          </a:ln>
          <a:extLst/>
        </p:spPr>
        <p:txBody>
          <a:bodyPr wrap="none" anchor="ctr"/>
          <a:lstStyle/>
          <a:p>
            <a:endParaRPr lang="en-US">
              <a:solidFill>
                <a:prstClr val="black"/>
              </a:solidFill>
            </a:endParaRPr>
          </a:p>
        </p:txBody>
      </p:sp>
      <p:sp>
        <p:nvSpPr>
          <p:cNvPr id="12" name="AutoShape 12"/>
          <p:cNvSpPr>
            <a:spLocks noChangeArrowheads="1"/>
          </p:cNvSpPr>
          <p:nvPr/>
        </p:nvSpPr>
        <p:spPr bwMode="auto">
          <a:xfrm flipV="1">
            <a:off x="51176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3" name="AutoShape 13"/>
          <p:cNvSpPr>
            <a:spLocks noChangeArrowheads="1"/>
          </p:cNvSpPr>
          <p:nvPr/>
        </p:nvSpPr>
        <p:spPr bwMode="auto">
          <a:xfrm rot="10800000" flipV="1">
            <a:off x="41270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4" name="AutoShape 14"/>
          <p:cNvSpPr>
            <a:spLocks noChangeArrowheads="1"/>
          </p:cNvSpPr>
          <p:nvPr/>
        </p:nvSpPr>
        <p:spPr bwMode="auto">
          <a:xfrm rot="10800000" flipV="1">
            <a:off x="61082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5" name="Text Box 15"/>
          <p:cNvSpPr txBox="1">
            <a:spLocks noChangeArrowheads="1"/>
          </p:cNvSpPr>
          <p:nvPr/>
        </p:nvSpPr>
        <p:spPr bwMode="auto">
          <a:xfrm>
            <a:off x="5737835" y="1793965"/>
            <a:ext cx="759823"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Safety</a:t>
            </a:r>
          </a:p>
        </p:txBody>
      </p:sp>
      <p:sp>
        <p:nvSpPr>
          <p:cNvPr id="16" name="Text Box 16"/>
          <p:cNvSpPr txBox="1">
            <a:spLocks noChangeArrowheads="1"/>
          </p:cNvSpPr>
          <p:nvPr/>
        </p:nvSpPr>
        <p:spPr bwMode="auto">
          <a:xfrm>
            <a:off x="3643819" y="4460965"/>
            <a:ext cx="1391856"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Performance</a:t>
            </a:r>
          </a:p>
        </p:txBody>
      </p:sp>
      <p:sp>
        <p:nvSpPr>
          <p:cNvPr id="17" name="Text Box 17"/>
          <p:cNvSpPr txBox="1">
            <a:spLocks noChangeArrowheads="1"/>
          </p:cNvSpPr>
          <p:nvPr/>
        </p:nvSpPr>
        <p:spPr bwMode="auto">
          <a:xfrm>
            <a:off x="7522511" y="4460965"/>
            <a:ext cx="594072"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Cost</a:t>
            </a:r>
          </a:p>
        </p:txBody>
      </p:sp>
      <p:sp>
        <p:nvSpPr>
          <p:cNvPr id="18" name="Text Box 18"/>
          <p:cNvSpPr txBox="1">
            <a:spLocks noChangeArrowheads="1"/>
          </p:cNvSpPr>
          <p:nvPr/>
        </p:nvSpPr>
        <p:spPr bwMode="auto">
          <a:xfrm>
            <a:off x="5378858" y="3297327"/>
            <a:ext cx="1477777" cy="830997"/>
          </a:xfrm>
          <a:prstGeom prst="rect">
            <a:avLst/>
          </a:prstGeom>
          <a:noFill/>
          <a:ln w="9525">
            <a:noFill/>
            <a:miter lim="800000"/>
            <a:headEnd/>
            <a:tailEnd/>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400" b="1" dirty="0">
                <a:solidFill>
                  <a:schemeClr val="bg1"/>
                </a:solidFill>
                <a:latin typeface="+mn-lt"/>
              </a:rPr>
              <a:t>Green</a:t>
            </a:r>
          </a:p>
          <a:p>
            <a:pPr algn="ctr" eaLnBrk="1" hangingPunct="1"/>
            <a:r>
              <a:rPr lang="en-US" sz="2400" b="1" dirty="0">
                <a:solidFill>
                  <a:schemeClr val="bg1"/>
                </a:solidFill>
                <a:latin typeface="+mn-lt"/>
              </a:rPr>
              <a:t>Chemistry</a:t>
            </a:r>
          </a:p>
        </p:txBody>
      </p:sp>
      <p:sp>
        <p:nvSpPr>
          <p:cNvPr id="20" name="Title 27">
            <a:extLst>
              <a:ext uri="{FF2B5EF4-FFF2-40B4-BE49-F238E27FC236}">
                <a16:creationId xmlns:a16="http://schemas.microsoft.com/office/drawing/2014/main" id="{251AB3DE-8F16-CD42-93A4-92A7D85DE740}"/>
              </a:ext>
            </a:extLst>
          </p:cNvPr>
          <p:cNvSpPr txBox="1">
            <a:spLocks/>
          </p:cNvSpPr>
          <p:nvPr/>
        </p:nvSpPr>
        <p:spPr>
          <a:xfrm>
            <a:off x="190291" y="263525"/>
            <a:ext cx="3547296"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Holistic approach</a:t>
            </a:r>
          </a:p>
        </p:txBody>
      </p:sp>
    </p:spTree>
    <p:extLst>
      <p:ext uri="{BB962C8B-B14F-4D97-AF65-F5344CB8AC3E}">
        <p14:creationId xmlns:p14="http://schemas.microsoft.com/office/powerpoint/2010/main" val="17099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l="10795" t="8527" r="3269" b="12961"/>
          <a:stretch/>
        </p:blipFill>
        <p:spPr>
          <a:xfrm>
            <a:off x="5524795" y="1676399"/>
            <a:ext cx="6448693" cy="4418635"/>
          </a:xfrm>
          <a:prstGeom prst="rect">
            <a:avLst/>
          </a:prstGeom>
          <a:noFill/>
        </p:spPr>
      </p:pic>
      <p:sp>
        <p:nvSpPr>
          <p:cNvPr id="4" name="Rectangle 3"/>
          <p:cNvSpPr/>
          <p:nvPr/>
        </p:nvSpPr>
        <p:spPr>
          <a:xfrm>
            <a:off x="1041624" y="1247025"/>
            <a:ext cx="5922430" cy="5478423"/>
          </a:xfrm>
          <a:prstGeom prst="rect">
            <a:avLst/>
          </a:prstGeom>
          <a:ln>
            <a:noFill/>
          </a:ln>
        </p:spPr>
        <p:txBody>
          <a:bodyPr wrap="square">
            <a:spAutoFit/>
          </a:bodyPr>
          <a:lstStyle/>
          <a:p>
            <a:pPr marL="463550" indent="-446088">
              <a:spcBef>
                <a:spcPts val="1200"/>
              </a:spcBef>
              <a:buFont typeface="+mj-lt"/>
              <a:buAutoNum type="arabicPeriod"/>
            </a:pPr>
            <a:r>
              <a:rPr lang="en-US" altLang="en-US" sz="2000" dirty="0">
                <a:ea typeface="ＭＳ Ｐゴシック" charset="-128"/>
              </a:rPr>
              <a:t>Waste Prevention</a:t>
            </a:r>
          </a:p>
          <a:p>
            <a:pPr marL="463550" indent="-446088">
              <a:spcBef>
                <a:spcPts val="1200"/>
              </a:spcBef>
              <a:buFont typeface="+mj-lt"/>
              <a:buAutoNum type="arabicPeriod"/>
            </a:pPr>
            <a:r>
              <a:rPr lang="en-US" altLang="en-US" sz="2000" dirty="0">
                <a:ea typeface="ＭＳ Ｐゴシック" charset="-128"/>
              </a:rPr>
              <a:t>Atom Economy</a:t>
            </a:r>
          </a:p>
          <a:p>
            <a:pPr marL="463550" indent="-446088">
              <a:spcBef>
                <a:spcPts val="1200"/>
              </a:spcBef>
              <a:buFont typeface="+mj-lt"/>
              <a:buAutoNum type="arabicPeriod"/>
            </a:pPr>
            <a:r>
              <a:rPr lang="en-US" altLang="en-US" sz="2000" dirty="0">
                <a:ea typeface="ＭＳ Ｐゴシック" charset="-128"/>
              </a:rPr>
              <a:t>Less Hazardous Chemical Synthesis</a:t>
            </a:r>
          </a:p>
          <a:p>
            <a:pPr marL="463550" indent="-446088">
              <a:spcBef>
                <a:spcPts val="1200"/>
              </a:spcBef>
              <a:buFont typeface="+mj-lt"/>
              <a:buAutoNum type="arabicPeriod"/>
            </a:pPr>
            <a:r>
              <a:rPr lang="en-US" altLang="en-US" sz="2000" dirty="0">
                <a:ea typeface="ＭＳ Ｐゴシック" charset="-128"/>
              </a:rPr>
              <a:t>Designing Safer Chemicals</a:t>
            </a:r>
          </a:p>
          <a:p>
            <a:pPr marL="463550" indent="-446088">
              <a:spcBef>
                <a:spcPts val="1200"/>
              </a:spcBef>
              <a:buFont typeface="+mj-lt"/>
              <a:buAutoNum type="arabicPeriod"/>
            </a:pPr>
            <a:r>
              <a:rPr lang="en-US" altLang="en-US" sz="2000" dirty="0">
                <a:ea typeface="ＭＳ Ｐゴシック" charset="-128"/>
              </a:rPr>
              <a:t>Safer Solvents and Auxiliaries</a:t>
            </a:r>
          </a:p>
          <a:p>
            <a:pPr marL="463550" indent="-446088">
              <a:spcBef>
                <a:spcPts val="1200"/>
              </a:spcBef>
              <a:buFont typeface="+mj-lt"/>
              <a:buAutoNum type="arabicPeriod"/>
            </a:pPr>
            <a:r>
              <a:rPr lang="en-US" altLang="en-US" sz="2000" dirty="0">
                <a:ea typeface="ＭＳ Ｐゴシック" charset="-128"/>
              </a:rPr>
              <a:t>Design for Energy Efficiency</a:t>
            </a:r>
          </a:p>
          <a:p>
            <a:pPr marL="463550" indent="-446088">
              <a:spcBef>
                <a:spcPts val="1200"/>
              </a:spcBef>
              <a:buFont typeface="+mj-lt"/>
              <a:buAutoNum type="arabicPeriod"/>
            </a:pPr>
            <a:r>
              <a:rPr lang="en-US" altLang="en-US" sz="2000" dirty="0">
                <a:ea typeface="ＭＳ Ｐゴシック" charset="-128"/>
              </a:rPr>
              <a:t>Use of Renewable Feedstocks</a:t>
            </a:r>
          </a:p>
          <a:p>
            <a:pPr marL="463550" indent="-446088">
              <a:spcBef>
                <a:spcPts val="1200"/>
              </a:spcBef>
              <a:buFont typeface="+mj-lt"/>
              <a:buAutoNum type="arabicPeriod"/>
            </a:pPr>
            <a:r>
              <a:rPr lang="en-US" altLang="en-US" sz="2000" dirty="0">
                <a:ea typeface="ＭＳ Ｐゴシック" charset="-128"/>
              </a:rPr>
              <a:t>Reduce Derivatives</a:t>
            </a:r>
          </a:p>
          <a:p>
            <a:pPr marL="463550" indent="-446088">
              <a:spcBef>
                <a:spcPts val="1200"/>
              </a:spcBef>
              <a:buFont typeface="+mj-lt"/>
              <a:buAutoNum type="arabicPeriod"/>
            </a:pPr>
            <a:r>
              <a:rPr lang="en-US" altLang="en-US" sz="2000" dirty="0">
                <a:ea typeface="ＭＳ Ｐゴシック" charset="-128"/>
              </a:rPr>
              <a:t>Catalysis</a:t>
            </a:r>
          </a:p>
          <a:p>
            <a:pPr marL="463550" indent="-446088">
              <a:spcBef>
                <a:spcPts val="1200"/>
              </a:spcBef>
              <a:buFont typeface="+mj-lt"/>
              <a:buAutoNum type="arabicPeriod"/>
            </a:pPr>
            <a:r>
              <a:rPr lang="en-US" altLang="en-US" sz="2000" dirty="0">
                <a:ea typeface="ＭＳ Ｐゴシック" charset="-128"/>
              </a:rPr>
              <a:t>Design for Degradation</a:t>
            </a:r>
          </a:p>
          <a:p>
            <a:pPr marL="463550" indent="-446088">
              <a:spcBef>
                <a:spcPts val="1200"/>
              </a:spcBef>
              <a:buFont typeface="+mj-lt"/>
              <a:buAutoNum type="arabicPeriod"/>
            </a:pPr>
            <a:r>
              <a:rPr lang="en-US" altLang="en-US" sz="2000" dirty="0">
                <a:ea typeface="ＭＳ Ｐゴシック" charset="-128"/>
              </a:rPr>
              <a:t>Real-time Analysis for Pollution Prevention</a:t>
            </a:r>
          </a:p>
          <a:p>
            <a:pPr marL="463550" indent="-446088">
              <a:spcBef>
                <a:spcPts val="1200"/>
              </a:spcBef>
              <a:buFont typeface="+mj-lt"/>
              <a:buAutoNum type="arabicPeriod"/>
            </a:pPr>
            <a:r>
              <a:rPr lang="en-US" altLang="en-US" sz="2000" dirty="0">
                <a:ea typeface="ＭＳ Ｐゴシック" charset="-128"/>
              </a:rPr>
              <a:t>Inherently Safer Chemistry for Accident Prevention</a:t>
            </a:r>
          </a:p>
        </p:txBody>
      </p:sp>
      <p:sp>
        <p:nvSpPr>
          <p:cNvPr id="6" name="TextBox 5"/>
          <p:cNvSpPr txBox="1"/>
          <p:nvPr/>
        </p:nvSpPr>
        <p:spPr>
          <a:xfrm>
            <a:off x="6003235" y="6603555"/>
            <a:ext cx="6188765" cy="243785"/>
          </a:xfrm>
          <a:prstGeom prst="rect">
            <a:avLst/>
          </a:prstGeom>
          <a:noFill/>
        </p:spPr>
        <p:txBody>
          <a:bodyPr wrap="square" rtlCol="0">
            <a:spAutoFit/>
          </a:bodyPr>
          <a:lstStyle/>
          <a:p>
            <a:pPr marL="609600" indent="-609600">
              <a:lnSpc>
                <a:spcPct val="80000"/>
              </a:lnSpc>
            </a:pPr>
            <a:r>
              <a:rPr lang="en-US" altLang="en-US" sz="1200" b="1" dirty="0">
                <a:solidFill>
                  <a:schemeClr val="bg1">
                    <a:lumMod val="65000"/>
                  </a:schemeClr>
                </a:solidFill>
                <a:latin typeface="Calibri" charset="0"/>
                <a:ea typeface="ＭＳ Ｐゴシック" charset="-128"/>
              </a:rPr>
              <a:t>Anastas, P. T.; Warner, J.C. Green Chemistry: Theory and Practice, Oxford University Press,1998</a:t>
            </a:r>
            <a:endParaRPr lang="en-US" sz="1200" dirty="0">
              <a:solidFill>
                <a:schemeClr val="bg1">
                  <a:lumMod val="65000"/>
                </a:schemeClr>
              </a:solidFill>
            </a:endParaRPr>
          </a:p>
        </p:txBody>
      </p:sp>
      <p:sp>
        <p:nvSpPr>
          <p:cNvPr id="7" name="TextBox 6"/>
          <p:cNvSpPr txBox="1"/>
          <p:nvPr/>
        </p:nvSpPr>
        <p:spPr>
          <a:xfrm>
            <a:off x="2111045" y="135837"/>
            <a:ext cx="7969910" cy="707886"/>
          </a:xfrm>
          <a:prstGeom prst="rect">
            <a:avLst/>
          </a:prstGeom>
          <a:noFill/>
        </p:spPr>
        <p:txBody>
          <a:bodyPr wrap="square" rtlCol="0">
            <a:spAutoFit/>
          </a:bodyPr>
          <a:lstStyle/>
          <a:p>
            <a:r>
              <a:rPr lang="en-US" sz="4000" b="1" dirty="0"/>
              <a:t>The 12 Principles of Green Chemistry</a:t>
            </a:r>
          </a:p>
        </p:txBody>
      </p:sp>
      <p:cxnSp>
        <p:nvCxnSpPr>
          <p:cNvPr id="11" name="Straight Connector 10">
            <a:extLst>
              <a:ext uri="{FF2B5EF4-FFF2-40B4-BE49-F238E27FC236}">
                <a16:creationId xmlns:a16="http://schemas.microsoft.com/office/drawing/2014/main" id="{9EE671BB-178E-426D-9BD3-AB8A1B6F06B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52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235" y="152217"/>
            <a:ext cx="11141528" cy="999697"/>
          </a:xfrm>
        </p:spPr>
        <p:txBody>
          <a:bodyPr wrap="square">
            <a:spAutoFit/>
          </a:bodyPr>
          <a:lstStyle/>
          <a:p>
            <a:pPr algn="ctr">
              <a:lnSpc>
                <a:spcPts val="3500"/>
              </a:lnSpc>
            </a:pPr>
            <a:r>
              <a:rPr lang="en-US" sz="3600" b="1" dirty="0">
                <a:latin typeface="+mn-lt"/>
              </a:rPr>
              <a:t>How Frequently Are The 12 Principles of Green Chemistry Implemented in Chemical Manufacturing?</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12271" y="1408669"/>
            <a:ext cx="6251440" cy="4678231"/>
          </a:xfrm>
        </p:spPr>
      </p:pic>
      <p:sp>
        <p:nvSpPr>
          <p:cNvPr id="4" name="TextBox 3"/>
          <p:cNvSpPr txBox="1"/>
          <p:nvPr/>
        </p:nvSpPr>
        <p:spPr>
          <a:xfrm>
            <a:off x="6648735" y="1887805"/>
            <a:ext cx="5115636" cy="3693319"/>
          </a:xfrm>
          <a:prstGeom prst="rect">
            <a:avLst/>
          </a:prstGeom>
          <a:noFill/>
        </p:spPr>
        <p:txBody>
          <a:bodyPr wrap="square" rtlCol="0">
            <a:spAutoFit/>
          </a:bodyPr>
          <a:lstStyle/>
          <a:p>
            <a:r>
              <a:rPr lang="en-US" dirty="0"/>
              <a:t>This graph illustrates the frequency that the 12 principles of green chemistry are implemented in chemical manufacturing. Average chemical manufacturer responses (</a:t>
            </a:r>
            <a:r>
              <a:rPr lang="en-US" i="1" dirty="0"/>
              <a:t>n</a:t>
            </a:r>
            <a:r>
              <a:rPr lang="en-US" dirty="0"/>
              <a:t> = 17) to the 2012 Roundtable survey question “In your opinion, how frequently does your company implement the following principles of green chemistry?” on a scale of 1 to 4, where 1 is never implemented (same value used for not applicable), 2 is rarely implemented, 3 is regularly implemented, and 4 is fully implemented. The magnitude of each bar is the average response calculated using the corresponding scale value (e.g., 3 for regularly implemented).</a:t>
            </a:r>
          </a:p>
        </p:txBody>
      </p:sp>
      <p:sp>
        <p:nvSpPr>
          <p:cNvPr id="6" name="TextBox 5"/>
          <p:cNvSpPr txBox="1"/>
          <p:nvPr/>
        </p:nvSpPr>
        <p:spPr>
          <a:xfrm>
            <a:off x="212271" y="6317015"/>
            <a:ext cx="11767457" cy="461665"/>
          </a:xfrm>
          <a:prstGeom prst="rect">
            <a:avLst/>
          </a:prstGeom>
          <a:noFill/>
        </p:spPr>
        <p:txBody>
          <a:bodyPr wrap="square" rtlCol="0">
            <a:spAutoFit/>
          </a:bodyPr>
          <a:lstStyle/>
          <a:p>
            <a:r>
              <a:rPr lang="en-US" sz="1200" b="1" dirty="0">
                <a:solidFill>
                  <a:schemeClr val="bg1">
                    <a:lumMod val="50000"/>
                  </a:schemeClr>
                </a:solidFill>
              </a:rPr>
              <a:t>Implementing Green Chemistry in Chemical Manufacturing</a:t>
            </a:r>
            <a:r>
              <a:rPr lang="en-US" sz="1200" dirty="0">
                <a:solidFill>
                  <a:schemeClr val="bg1">
                    <a:lumMod val="50000"/>
                  </a:schemeClr>
                </a:solidFill>
              </a:rPr>
              <a:t>: A Survey Report Robert J. Giraud, Paul A. Williams, Amit Sehgal, </a:t>
            </a:r>
            <a:r>
              <a:rPr lang="en-US" sz="1200" dirty="0" err="1">
                <a:solidFill>
                  <a:schemeClr val="bg1">
                    <a:lumMod val="50000"/>
                  </a:schemeClr>
                </a:solidFill>
              </a:rPr>
              <a:t>Ettigounder</a:t>
            </a:r>
            <a:r>
              <a:rPr lang="en-US" sz="1200" dirty="0">
                <a:solidFill>
                  <a:schemeClr val="bg1">
                    <a:lumMod val="50000"/>
                  </a:schemeClr>
                </a:solidFill>
              </a:rPr>
              <a:t> </a:t>
            </a:r>
            <a:r>
              <a:rPr lang="en-US" sz="1200" dirty="0" err="1">
                <a:solidFill>
                  <a:schemeClr val="bg1">
                    <a:lumMod val="50000"/>
                  </a:schemeClr>
                </a:solidFill>
              </a:rPr>
              <a:t>Ponnusamy</a:t>
            </a:r>
            <a:r>
              <a:rPr lang="en-US" sz="1200" dirty="0">
                <a:solidFill>
                  <a:schemeClr val="bg1">
                    <a:lumMod val="50000"/>
                  </a:schemeClr>
                </a:solidFill>
              </a:rPr>
              <a:t>, Alan K. Phillips, and Julie B. Manley</a:t>
            </a:r>
          </a:p>
          <a:p>
            <a:r>
              <a:rPr lang="en-US" sz="1200" dirty="0">
                <a:solidFill>
                  <a:schemeClr val="bg1">
                    <a:lumMod val="50000"/>
                  </a:schemeClr>
                </a:solidFill>
              </a:rPr>
              <a:t>ACS Sustainable Chemistry &amp; Engineering 2014 2 (10), 2237-2242</a:t>
            </a:r>
          </a:p>
        </p:txBody>
      </p:sp>
      <p:cxnSp>
        <p:nvCxnSpPr>
          <p:cNvPr id="7" name="Straight Connector 6">
            <a:extLst>
              <a:ext uri="{FF2B5EF4-FFF2-40B4-BE49-F238E27FC236}">
                <a16:creationId xmlns:a16="http://schemas.microsoft.com/office/drawing/2014/main" id="{40204412-8930-4860-9908-94949571ED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14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73437"/>
            <a:ext cx="10515600" cy="1311128"/>
          </a:xfrm>
        </p:spPr>
        <p:txBody>
          <a:bodyPr>
            <a:spAutoFit/>
          </a:bodyPr>
          <a:lstStyle/>
          <a:p>
            <a:pPr algn="ctr"/>
            <a:r>
              <a:rPr lang="en-US" b="1" dirty="0">
                <a:latin typeface="+mn-lt"/>
              </a:rPr>
              <a:t>Examples of Green Chemistry Applications</a:t>
            </a:r>
            <a:br>
              <a:rPr lang="en-US" b="1" dirty="0">
                <a:latin typeface="+mn-lt"/>
              </a:rPr>
            </a:br>
            <a:r>
              <a:rPr lang="en-US" b="1" dirty="0">
                <a:latin typeface="+mn-lt"/>
              </a:rPr>
              <a:t>and Emerging Technologies</a:t>
            </a:r>
          </a:p>
        </p:txBody>
      </p:sp>
    </p:spTree>
    <p:extLst>
      <p:ext uri="{BB962C8B-B14F-4D97-AF65-F5344CB8AC3E}">
        <p14:creationId xmlns:p14="http://schemas.microsoft.com/office/powerpoint/2010/main" val="1066639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20" y="1468209"/>
            <a:ext cx="11119961" cy="535531"/>
          </a:xfrm>
        </p:spPr>
        <p:txBody>
          <a:bodyPr wrap="square">
            <a:spAutoFit/>
          </a:bodyPr>
          <a:lstStyle/>
          <a:p>
            <a:pPr algn="ctr"/>
            <a:r>
              <a:rPr lang="en-US" sz="3200" dirty="0">
                <a:latin typeface="+mn-lt"/>
              </a:rPr>
              <a:t>Algenol: sustainable production of ethanol from blue-green algae.</a:t>
            </a:r>
          </a:p>
        </p:txBody>
      </p:sp>
      <p:sp>
        <p:nvSpPr>
          <p:cNvPr id="3" name="Content Placeholder 2"/>
          <p:cNvSpPr>
            <a:spLocks noGrp="1"/>
          </p:cNvSpPr>
          <p:nvPr>
            <p:ph idx="1"/>
          </p:nvPr>
        </p:nvSpPr>
        <p:spPr>
          <a:xfrm>
            <a:off x="928619" y="2560343"/>
            <a:ext cx="5767316" cy="3219343"/>
          </a:xfrm>
        </p:spPr>
        <p:txBody>
          <a:bodyPr wrap="square">
            <a:spAutoFit/>
          </a:bodyPr>
          <a:lstStyle/>
          <a:p>
            <a:r>
              <a:rPr lang="en-US" sz="2200" dirty="0">
                <a:latin typeface="+mn-lt"/>
              </a:rPr>
              <a:t>Algenol developed a hybrid algae which diverts more than 80% of photosynthetically fixed carbon into ethanol.</a:t>
            </a:r>
          </a:p>
          <a:p>
            <a:r>
              <a:rPr lang="en-US" sz="2200" dirty="0">
                <a:latin typeface="+mn-lt"/>
              </a:rPr>
              <a:t>Algae is not limited by </a:t>
            </a:r>
            <a:r>
              <a:rPr lang="en-US" sz="2200" dirty="0" err="1">
                <a:latin typeface="+mn-lt"/>
              </a:rPr>
              <a:t>photosaturation</a:t>
            </a:r>
            <a:r>
              <a:rPr lang="en-US" sz="2200" dirty="0">
                <a:latin typeface="+mn-lt"/>
              </a:rPr>
              <a:t> (the energy </a:t>
            </a:r>
            <a:r>
              <a:rPr lang="en-US" sz="2200" dirty="0"/>
              <a:t>exc</a:t>
            </a:r>
            <a:r>
              <a:rPr lang="en-US" sz="2200" dirty="0">
                <a:latin typeface="+mn-lt"/>
              </a:rPr>
              <a:t>ess is not wasted).</a:t>
            </a:r>
          </a:p>
          <a:p>
            <a:r>
              <a:rPr lang="en-US" sz="2200" dirty="0">
                <a:latin typeface="+mn-lt"/>
              </a:rPr>
              <a:t>Overall 15-20 times better productivity than corn based ethanol.</a:t>
            </a:r>
          </a:p>
          <a:p>
            <a:r>
              <a:rPr lang="en-US" sz="2200" dirty="0">
                <a:latin typeface="+mn-lt"/>
              </a:rPr>
              <a:t>Equivalent </a:t>
            </a:r>
            <a:r>
              <a:rPr lang="en-US" sz="2200" dirty="0"/>
              <a:t>to</a:t>
            </a:r>
            <a:r>
              <a:rPr lang="en-US" sz="2200" dirty="0">
                <a:latin typeface="+mn-lt"/>
              </a:rPr>
              <a:t> planting 40 million trees or removing cars 36,000 from the road.</a:t>
            </a:r>
          </a:p>
        </p:txBody>
      </p:sp>
      <p:pic>
        <p:nvPicPr>
          <p:cNvPr id="4" name="Picture 3"/>
          <p:cNvPicPr>
            <a:picLocks noChangeAspect="1"/>
          </p:cNvPicPr>
          <p:nvPr/>
        </p:nvPicPr>
        <p:blipFill>
          <a:blip r:embed="rId2"/>
          <a:stretch>
            <a:fillRect/>
          </a:stretch>
        </p:blipFill>
        <p:spPr>
          <a:xfrm>
            <a:off x="6695935" y="2514600"/>
            <a:ext cx="4960045" cy="3310830"/>
          </a:xfrm>
          <a:prstGeom prst="rect">
            <a:avLst/>
          </a:prstGeom>
        </p:spPr>
      </p:pic>
      <p:sp>
        <p:nvSpPr>
          <p:cNvPr id="5" name="Rectangle 2">
            <a:extLst>
              <a:ext uri="{FF2B5EF4-FFF2-40B4-BE49-F238E27FC236}">
                <a16:creationId xmlns:a16="http://schemas.microsoft.com/office/drawing/2014/main" id="{D0147B7B-2061-491D-85AD-26579590C057}"/>
              </a:ext>
            </a:extLst>
          </p:cNvPr>
          <p:cNvSpPr txBox="1">
            <a:spLocks noChangeArrowheads="1"/>
          </p:cNvSpPr>
          <p:nvPr/>
        </p:nvSpPr>
        <p:spPr>
          <a:xfrm>
            <a:off x="1521278" y="212256"/>
            <a:ext cx="9144000"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solidFill>
                  <a:prstClr val="black"/>
                </a:solidFill>
                <a:latin typeface="Calibri" panose="020F0502020204030204"/>
              </a:rPr>
              <a:t>Algenol</a:t>
            </a:r>
            <a:endParaRPr lang="en-US" sz="4000" b="1" dirty="0">
              <a:latin typeface="+mn-lt"/>
              <a:cs typeface="ＭＳ Ｐゴシック" pitchFamily="-106" charset="-128"/>
            </a:endParaRPr>
          </a:p>
        </p:txBody>
      </p:sp>
      <p:cxnSp>
        <p:nvCxnSpPr>
          <p:cNvPr id="6" name="Straight Connector 5">
            <a:extLst>
              <a:ext uri="{FF2B5EF4-FFF2-40B4-BE49-F238E27FC236}">
                <a16:creationId xmlns:a16="http://schemas.microsoft.com/office/drawing/2014/main" id="{6E1C640D-D079-4B13-85B9-CDA1AFC6618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74BC29F-65BD-7046-954D-50527CA19D7E}"/>
              </a:ext>
            </a:extLst>
          </p:cNvPr>
          <p:cNvSpPr/>
          <p:nvPr/>
        </p:nvSpPr>
        <p:spPr>
          <a:xfrm>
            <a:off x="691060" y="6499575"/>
            <a:ext cx="10330726" cy="276999"/>
          </a:xfrm>
          <a:prstGeom prst="rect">
            <a:avLst/>
          </a:prstGeom>
        </p:spPr>
        <p:txBody>
          <a:bodyPr wrap="square">
            <a:spAutoFit/>
          </a:bodyPr>
          <a:lstStyle/>
          <a:p>
            <a:r>
              <a:rPr lang="en-US" sz="1200" dirty="0">
                <a:solidFill>
                  <a:schemeClr val="bg1">
                    <a:lumMod val="50000"/>
                  </a:schemeClr>
                </a:solidFill>
              </a:rPr>
              <a:t>Image: Green Chemistry Institute</a:t>
            </a:r>
          </a:p>
        </p:txBody>
      </p:sp>
    </p:spTree>
    <p:extLst>
      <p:ext uri="{BB962C8B-B14F-4D97-AF65-F5344CB8AC3E}">
        <p14:creationId xmlns:p14="http://schemas.microsoft.com/office/powerpoint/2010/main" val="834124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235" y="1185328"/>
            <a:ext cx="11240086" cy="535531"/>
          </a:xfrm>
        </p:spPr>
        <p:txBody>
          <a:bodyPr wrap="square">
            <a:spAutoFit/>
          </a:bodyPr>
          <a:lstStyle/>
          <a:p>
            <a:pPr algn="ctr"/>
            <a:r>
              <a:rPr lang="en-US" sz="3200" dirty="0" err="1">
                <a:latin typeface="+mn-lt"/>
              </a:rPr>
              <a:t>BioAmber</a:t>
            </a:r>
            <a:r>
              <a:rPr lang="en-US" sz="3200" dirty="0">
                <a:latin typeface="+mn-lt"/>
              </a:rPr>
              <a:t> is used for the production of bio based succinic acid.</a:t>
            </a:r>
          </a:p>
        </p:txBody>
      </p:sp>
      <p:sp>
        <p:nvSpPr>
          <p:cNvPr id="3" name="Content Placeholder 2"/>
          <p:cNvSpPr>
            <a:spLocks noGrp="1"/>
          </p:cNvSpPr>
          <p:nvPr>
            <p:ph idx="1"/>
          </p:nvPr>
        </p:nvSpPr>
        <p:spPr>
          <a:xfrm>
            <a:off x="943395" y="2233428"/>
            <a:ext cx="10053468" cy="1872307"/>
          </a:xfrm>
        </p:spPr>
        <p:txBody>
          <a:bodyPr wrap="square">
            <a:spAutoFit/>
          </a:bodyPr>
          <a:lstStyle/>
          <a:p>
            <a:r>
              <a:rPr lang="en-US" sz="2200" dirty="0">
                <a:latin typeface="+mn-lt"/>
              </a:rPr>
              <a:t>Developed technology which converts renewable sugars to bio based succinic acid using yeast.</a:t>
            </a:r>
          </a:p>
          <a:p>
            <a:r>
              <a:rPr lang="en-US" sz="2200" dirty="0">
                <a:latin typeface="+mn-lt"/>
              </a:rPr>
              <a:t>Succinic acid is a building block for products such as polyurethanes, paints, and coatings.</a:t>
            </a:r>
          </a:p>
          <a:p>
            <a:r>
              <a:rPr lang="en-US" sz="2200" dirty="0">
                <a:latin typeface="+mn-lt"/>
              </a:rPr>
              <a:t>Technology is compatible with existing supply chains.</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80364" y="5210332"/>
            <a:ext cx="3854329" cy="1353907"/>
          </a:xfrm>
          <a:prstGeom prst="rect">
            <a:avLst/>
          </a:prstGeom>
        </p:spPr>
      </p:pic>
      <p:sp>
        <p:nvSpPr>
          <p:cNvPr id="7" name="Rectangle 2">
            <a:extLst>
              <a:ext uri="{FF2B5EF4-FFF2-40B4-BE49-F238E27FC236}">
                <a16:creationId xmlns:a16="http://schemas.microsoft.com/office/drawing/2014/main" id="{B1CE5BB2-BB72-409D-B98F-4C1D0EAC00C7}"/>
              </a:ext>
            </a:extLst>
          </p:cNvPr>
          <p:cNvSpPr txBox="1">
            <a:spLocks noChangeArrowheads="1"/>
          </p:cNvSpPr>
          <p:nvPr/>
        </p:nvSpPr>
        <p:spPr>
          <a:xfrm>
            <a:off x="1521278" y="212256"/>
            <a:ext cx="9144000"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err="1">
                <a:solidFill>
                  <a:prstClr val="black"/>
                </a:solidFill>
                <a:latin typeface="Calibri" panose="020F0502020204030204"/>
              </a:rPr>
              <a:t>BioAmber</a:t>
            </a:r>
            <a:endParaRPr lang="en-US" sz="4000" b="1" dirty="0">
              <a:latin typeface="+mn-lt"/>
              <a:cs typeface="ＭＳ Ｐゴシック" pitchFamily="-106" charset="-128"/>
            </a:endParaRPr>
          </a:p>
        </p:txBody>
      </p:sp>
      <p:cxnSp>
        <p:nvCxnSpPr>
          <p:cNvPr id="8" name="Straight Connector 7">
            <a:extLst>
              <a:ext uri="{FF2B5EF4-FFF2-40B4-BE49-F238E27FC236}">
                <a16:creationId xmlns:a16="http://schemas.microsoft.com/office/drawing/2014/main" id="{2FB5E613-4C46-4719-888D-3BFF4B0D25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182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478" y="1274637"/>
            <a:ext cx="10515600" cy="535531"/>
          </a:xfrm>
        </p:spPr>
        <p:txBody>
          <a:bodyPr>
            <a:spAutoFit/>
          </a:bodyPr>
          <a:lstStyle/>
          <a:p>
            <a:pPr algn="ctr"/>
            <a:r>
              <a:rPr lang="en-US" sz="3200" dirty="0" err="1">
                <a:latin typeface="+mn-lt"/>
              </a:rPr>
              <a:t>Andalyze</a:t>
            </a:r>
            <a:r>
              <a:rPr lang="en-US" sz="3200" dirty="0">
                <a:latin typeface="+mn-lt"/>
              </a:rPr>
              <a:t> is a real time heavy metal detection device.</a:t>
            </a:r>
          </a:p>
        </p:txBody>
      </p:sp>
      <p:sp>
        <p:nvSpPr>
          <p:cNvPr id="5" name="Content Placeholder 2"/>
          <p:cNvSpPr txBox="1">
            <a:spLocks/>
          </p:cNvSpPr>
          <p:nvPr/>
        </p:nvSpPr>
        <p:spPr>
          <a:xfrm>
            <a:off x="835478" y="2310294"/>
            <a:ext cx="10515600" cy="143936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Developed technology which accurately detects and measures heavy metal concentrations in water in less than two minutes.</a:t>
            </a:r>
          </a:p>
          <a:p>
            <a:r>
              <a:rPr lang="en-US" sz="2200" dirty="0"/>
              <a:t>This greatly reduces cost and complexity of testing water sources for trace metal contamination which previously had to be done in laboratory setting.</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90445" y="5428722"/>
            <a:ext cx="3569587" cy="1148180"/>
          </a:xfrm>
          <a:prstGeom prst="rect">
            <a:avLst/>
          </a:prstGeom>
        </p:spPr>
      </p:pic>
      <p:sp>
        <p:nvSpPr>
          <p:cNvPr id="7" name="Rectangle 2">
            <a:extLst>
              <a:ext uri="{FF2B5EF4-FFF2-40B4-BE49-F238E27FC236}">
                <a16:creationId xmlns:a16="http://schemas.microsoft.com/office/drawing/2014/main" id="{97EC8688-B4F4-4B6E-A750-68A6E47E23E1}"/>
              </a:ext>
            </a:extLst>
          </p:cNvPr>
          <p:cNvSpPr txBox="1">
            <a:spLocks noChangeArrowheads="1"/>
          </p:cNvSpPr>
          <p:nvPr/>
        </p:nvSpPr>
        <p:spPr>
          <a:xfrm>
            <a:off x="1521278" y="212256"/>
            <a:ext cx="9144000"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err="1">
                <a:solidFill>
                  <a:prstClr val="black"/>
                </a:solidFill>
                <a:latin typeface="Calibri" panose="020F0502020204030204"/>
              </a:rPr>
              <a:t>Andalyze</a:t>
            </a:r>
            <a:endParaRPr lang="en-US" sz="4000" b="1" dirty="0">
              <a:latin typeface="+mn-lt"/>
              <a:cs typeface="ＭＳ Ｐゴシック" pitchFamily="-106" charset="-128"/>
            </a:endParaRPr>
          </a:p>
        </p:txBody>
      </p:sp>
      <p:cxnSp>
        <p:nvCxnSpPr>
          <p:cNvPr id="8" name="Straight Connector 7">
            <a:extLst>
              <a:ext uri="{FF2B5EF4-FFF2-40B4-BE49-F238E27FC236}">
                <a16:creationId xmlns:a16="http://schemas.microsoft.com/office/drawing/2014/main" id="{232BEFCE-FDD1-451E-8576-2B81400617A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623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0681" y="1466633"/>
            <a:ext cx="6064736" cy="4508927"/>
          </a:xfrm>
        </p:spPr>
        <p:txBody>
          <a:bodyPr wrap="square">
            <a:spAutoFit/>
          </a:bodyPr>
          <a:lstStyle/>
          <a:p>
            <a:pPr marL="0" indent="0">
              <a:lnSpc>
                <a:spcPct val="100000"/>
              </a:lnSpc>
              <a:spcBef>
                <a:spcPts val="300"/>
              </a:spcBef>
              <a:buNone/>
            </a:pPr>
            <a:r>
              <a:rPr lang="en-US" sz="2400" b="1" dirty="0">
                <a:latin typeface="+mn-lt"/>
              </a:rPr>
              <a:t>Eco-Leather:</a:t>
            </a:r>
          </a:p>
          <a:p>
            <a:pPr marL="466725" lvl="1" indent="-225425">
              <a:lnSpc>
                <a:spcPct val="100000"/>
              </a:lnSpc>
              <a:spcBef>
                <a:spcPts val="300"/>
              </a:spcBef>
            </a:pPr>
            <a:r>
              <a:rPr lang="en-US" dirty="0">
                <a:latin typeface="+mn-lt"/>
              </a:rPr>
              <a:t>Made out of natural fibers such as flax or cotton mixed with palm, corn, soybean and other plant oils that are laminated together in layers to create something that looks and feels as if it came from an animal.</a:t>
            </a:r>
          </a:p>
          <a:p>
            <a:pPr marL="466725" lvl="1" indent="-225425">
              <a:lnSpc>
                <a:spcPct val="100000"/>
              </a:lnSpc>
              <a:spcBef>
                <a:spcPts val="300"/>
              </a:spcBef>
            </a:pPr>
            <a:endParaRPr lang="en-US" sz="1200" dirty="0">
              <a:latin typeface="+mn-lt"/>
            </a:endParaRPr>
          </a:p>
          <a:p>
            <a:pPr marL="0" indent="0">
              <a:lnSpc>
                <a:spcPct val="100000"/>
              </a:lnSpc>
              <a:spcBef>
                <a:spcPts val="300"/>
              </a:spcBef>
              <a:buNone/>
            </a:pPr>
            <a:r>
              <a:rPr lang="en-US" sz="2400" b="1" dirty="0">
                <a:latin typeface="+mn-lt"/>
              </a:rPr>
              <a:t>Leather Tanning:</a:t>
            </a:r>
          </a:p>
          <a:p>
            <a:pPr marL="466725" lvl="1" indent="-225425">
              <a:lnSpc>
                <a:spcPct val="100000"/>
              </a:lnSpc>
              <a:spcBef>
                <a:spcPts val="300"/>
              </a:spcBef>
            </a:pPr>
            <a:r>
              <a:rPr lang="en-US" dirty="0">
                <a:latin typeface="+mn-lt"/>
              </a:rPr>
              <a:t>Uses Chromium (III) Sulfate.</a:t>
            </a:r>
          </a:p>
          <a:p>
            <a:pPr marL="466725" lvl="1" indent="-225425">
              <a:lnSpc>
                <a:spcPct val="100000"/>
              </a:lnSpc>
              <a:spcBef>
                <a:spcPts val="300"/>
              </a:spcBef>
            </a:pPr>
            <a:r>
              <a:rPr lang="en-US" dirty="0">
                <a:latin typeface="+mn-lt"/>
              </a:rPr>
              <a:t>Chromium gets oxidized to Chromium (VI) during the processes.</a:t>
            </a:r>
          </a:p>
          <a:p>
            <a:pPr marL="914400" lvl="2" indent="-242888">
              <a:lnSpc>
                <a:spcPct val="100000"/>
              </a:lnSpc>
              <a:spcBef>
                <a:spcPts val="300"/>
              </a:spcBef>
            </a:pPr>
            <a:r>
              <a:rPr lang="en-US" dirty="0">
                <a:latin typeface="+mn-lt"/>
              </a:rPr>
              <a:t>Extremely toxic. Causes water pollution.</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70234" y="1433916"/>
            <a:ext cx="3798508" cy="2608229"/>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62949" y="4199458"/>
            <a:ext cx="4010298" cy="2056042"/>
          </a:xfrm>
          <a:prstGeom prst="rect">
            <a:avLst/>
          </a:prstGeom>
        </p:spPr>
      </p:pic>
      <p:sp>
        <p:nvSpPr>
          <p:cNvPr id="6" name="Rectangle 5"/>
          <p:cNvSpPr/>
          <p:nvPr/>
        </p:nvSpPr>
        <p:spPr>
          <a:xfrm>
            <a:off x="674731" y="6396335"/>
            <a:ext cx="11679005" cy="461665"/>
          </a:xfrm>
          <a:prstGeom prst="rect">
            <a:avLst/>
          </a:prstGeom>
        </p:spPr>
        <p:txBody>
          <a:bodyPr wrap="square">
            <a:spAutoFit/>
          </a:bodyPr>
          <a:lstStyle/>
          <a:p>
            <a:r>
              <a:rPr lang="en-US" sz="1200" dirty="0">
                <a:solidFill>
                  <a:schemeClr val="bg1">
                    <a:lumMod val="50000"/>
                  </a:schemeClr>
                </a:solidFill>
              </a:rPr>
              <a:t>http://gizmodo.com/how-leather-is-slowly-killing-the-people-and-places-tha-1572678618</a:t>
            </a:r>
          </a:p>
          <a:p>
            <a:r>
              <a:rPr lang="en-US" sz="1200" dirty="0">
                <a:solidFill>
                  <a:schemeClr val="bg1">
                    <a:lumMod val="50000"/>
                  </a:schemeClr>
                </a:solidFill>
              </a:rPr>
              <a:t>http://</a:t>
            </a:r>
            <a:r>
              <a:rPr lang="en-US" sz="1200" dirty="0" err="1">
                <a:solidFill>
                  <a:schemeClr val="bg1">
                    <a:lumMod val="50000"/>
                  </a:schemeClr>
                </a:solidFill>
              </a:rPr>
              <a:t>www.ecouterre.com</a:t>
            </a:r>
            <a:r>
              <a:rPr lang="en-US" sz="1200" dirty="0">
                <a:solidFill>
                  <a:schemeClr val="bg1">
                    <a:lumMod val="50000"/>
                  </a:schemeClr>
                </a:solidFill>
              </a:rPr>
              <a:t>/renewable-eco-leather-made-from-plant-oils-is-a-fashion-game-changer/richard-wool-plant-eco-leather-1/</a:t>
            </a:r>
          </a:p>
        </p:txBody>
      </p:sp>
      <p:sp>
        <p:nvSpPr>
          <p:cNvPr id="7" name="Rectangle 2">
            <a:extLst>
              <a:ext uri="{FF2B5EF4-FFF2-40B4-BE49-F238E27FC236}">
                <a16:creationId xmlns:a16="http://schemas.microsoft.com/office/drawing/2014/main" id="{E317F71D-12BA-4623-8A2E-85D15526835E}"/>
              </a:ext>
            </a:extLst>
          </p:cNvPr>
          <p:cNvSpPr txBox="1">
            <a:spLocks noChangeArrowheads="1"/>
          </p:cNvSpPr>
          <p:nvPr/>
        </p:nvSpPr>
        <p:spPr>
          <a:xfrm>
            <a:off x="1521278" y="212256"/>
            <a:ext cx="9144000"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solidFill>
                  <a:prstClr val="black"/>
                </a:solidFill>
                <a:latin typeface="Calibri" panose="020F0502020204030204"/>
              </a:rPr>
              <a:t>Eco-Leather Corp.</a:t>
            </a:r>
            <a:endParaRPr lang="en-US" sz="4000" b="1" dirty="0">
              <a:latin typeface="+mn-lt"/>
              <a:cs typeface="ＭＳ Ｐゴシック" pitchFamily="-106" charset="-128"/>
            </a:endParaRPr>
          </a:p>
        </p:txBody>
      </p:sp>
      <p:cxnSp>
        <p:nvCxnSpPr>
          <p:cNvPr id="8" name="Straight Connector 7">
            <a:extLst>
              <a:ext uri="{FF2B5EF4-FFF2-40B4-BE49-F238E27FC236}">
                <a16:creationId xmlns:a16="http://schemas.microsoft.com/office/drawing/2014/main" id="{812299D6-8136-4B35-AC4B-5BD75F1BA18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480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0339" y="1445242"/>
            <a:ext cx="5855064" cy="4751557"/>
          </a:xfrm>
        </p:spPr>
        <p:txBody>
          <a:bodyPr wrap="square">
            <a:spAutoFit/>
          </a:bodyPr>
          <a:lstStyle/>
          <a:p>
            <a:r>
              <a:rPr lang="en-US" sz="2400" dirty="0">
                <a:latin typeface="+mn-lt"/>
              </a:rPr>
              <a:t>Usually, the </a:t>
            </a:r>
            <a:r>
              <a:rPr lang="en-US" sz="2400" dirty="0"/>
              <a:t>process</a:t>
            </a:r>
            <a:r>
              <a:rPr lang="en-US" sz="2400" dirty="0">
                <a:latin typeface="+mn-lt"/>
              </a:rPr>
              <a:t> of dying hair involves </a:t>
            </a:r>
            <a:r>
              <a:rPr lang="en-US" sz="2400" dirty="0"/>
              <a:t>bleaching</a:t>
            </a:r>
            <a:r>
              <a:rPr lang="en-US" sz="2400" dirty="0">
                <a:latin typeface="+mn-lt"/>
              </a:rPr>
              <a:t> (oxidizing and decomposing the natural pigments eumelanin and pheomelanin).</a:t>
            </a:r>
          </a:p>
          <a:p>
            <a:pPr lvl="1"/>
            <a:r>
              <a:rPr lang="en-US" sz="2000" dirty="0"/>
              <a:t>H</a:t>
            </a:r>
            <a:r>
              <a:rPr lang="en-US" sz="2000" dirty="0">
                <a:latin typeface="+mn-lt"/>
              </a:rPr>
              <a:t>ydrogen peroxide and ammonia or milder ethanolamine.</a:t>
            </a:r>
          </a:p>
          <a:p>
            <a:pPr lvl="1"/>
            <a:endParaRPr lang="en-US" sz="1000" dirty="0">
              <a:latin typeface="+mn-lt"/>
            </a:endParaRPr>
          </a:p>
          <a:p>
            <a:r>
              <a:rPr lang="en-US" sz="2400" dirty="0">
                <a:latin typeface="+mn-lt"/>
              </a:rPr>
              <a:t>PPD and para-aminophenol react with the oxidant at high pH to produce the dyes.</a:t>
            </a:r>
          </a:p>
          <a:p>
            <a:pPr lvl="1"/>
            <a:r>
              <a:rPr lang="en-US" sz="2000" dirty="0">
                <a:latin typeface="+mn-lt"/>
              </a:rPr>
              <a:t>Alkaline pH also swells the hair cuticle to make dye penetration easier.</a:t>
            </a:r>
          </a:p>
          <a:p>
            <a:pPr lvl="1"/>
            <a:r>
              <a:rPr lang="en-US" sz="2000" dirty="0">
                <a:latin typeface="+mn-lt"/>
              </a:rPr>
              <a:t>Contains </a:t>
            </a:r>
            <a:r>
              <a:rPr lang="en-US" sz="2000" dirty="0"/>
              <a:t>t</a:t>
            </a:r>
            <a:r>
              <a:rPr lang="en-US" sz="2000" dirty="0">
                <a:latin typeface="+mn-lt"/>
              </a:rPr>
              <a:t>oxins, endocrine disruptors, and carcinogens</a:t>
            </a:r>
            <a:r>
              <a:rPr lang="en-US" sz="2000" dirty="0"/>
              <a:t>.</a:t>
            </a:r>
          </a:p>
          <a:p>
            <a:pPr lvl="1"/>
            <a:r>
              <a:rPr lang="en-US" sz="2000" dirty="0">
                <a:latin typeface="+mn-lt"/>
              </a:rPr>
              <a:t>Not renewable.</a:t>
            </a:r>
          </a:p>
        </p:txBody>
      </p:sp>
      <p:pic>
        <p:nvPicPr>
          <p:cNvPr id="5" name="Picture 4"/>
          <p:cNvPicPr>
            <a:picLocks noChangeAspect="1"/>
          </p:cNvPicPr>
          <p:nvPr/>
        </p:nvPicPr>
        <p:blipFill>
          <a:blip r:embed="rId2"/>
          <a:stretch>
            <a:fillRect/>
          </a:stretch>
        </p:blipFill>
        <p:spPr>
          <a:xfrm>
            <a:off x="7284026" y="1445242"/>
            <a:ext cx="4162477" cy="1023560"/>
          </a:xfrm>
          <a:prstGeom prst="rect">
            <a:avLst/>
          </a:prstGeom>
        </p:spPr>
      </p:pic>
      <p:pic>
        <p:nvPicPr>
          <p:cNvPr id="6" name="Picture 5"/>
          <p:cNvPicPr>
            <a:picLocks noChangeAspect="1"/>
          </p:cNvPicPr>
          <p:nvPr/>
        </p:nvPicPr>
        <p:blipFill>
          <a:blip r:embed="rId3"/>
          <a:stretch>
            <a:fillRect/>
          </a:stretch>
        </p:blipFill>
        <p:spPr>
          <a:xfrm>
            <a:off x="6685403" y="2561614"/>
            <a:ext cx="5144577" cy="4035651"/>
          </a:xfrm>
          <a:prstGeom prst="rect">
            <a:avLst/>
          </a:prstGeom>
        </p:spPr>
      </p:pic>
      <p:sp>
        <p:nvSpPr>
          <p:cNvPr id="7" name="Rectangle 2">
            <a:extLst>
              <a:ext uri="{FF2B5EF4-FFF2-40B4-BE49-F238E27FC236}">
                <a16:creationId xmlns:a16="http://schemas.microsoft.com/office/drawing/2014/main" id="{B3E3CC81-5256-41A7-BAC8-FF177FAAC9D6}"/>
              </a:ext>
            </a:extLst>
          </p:cNvPr>
          <p:cNvSpPr txBox="1">
            <a:spLocks noChangeArrowheads="1"/>
          </p:cNvSpPr>
          <p:nvPr/>
        </p:nvSpPr>
        <p:spPr>
          <a:xfrm>
            <a:off x="506782" y="212256"/>
            <a:ext cx="11178436"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HairPrint </a:t>
            </a:r>
            <a:r>
              <a:rPr lang="mr-IN" sz="4000" b="1" dirty="0">
                <a:latin typeface="+mn-lt"/>
              </a:rPr>
              <a:t>–</a:t>
            </a:r>
            <a:r>
              <a:rPr lang="en-US" sz="4000" b="1" dirty="0">
                <a:latin typeface="+mn-lt"/>
              </a:rPr>
              <a:t> John Warner @ WBI</a:t>
            </a:r>
            <a:endParaRPr lang="en-US" sz="4000" b="1" dirty="0">
              <a:latin typeface="+mn-lt"/>
              <a:cs typeface="ＭＳ Ｐゴシック" pitchFamily="-106" charset="-128"/>
            </a:endParaRPr>
          </a:p>
        </p:txBody>
      </p:sp>
      <p:cxnSp>
        <p:nvCxnSpPr>
          <p:cNvPr id="8" name="Straight Connector 7">
            <a:extLst>
              <a:ext uri="{FF2B5EF4-FFF2-40B4-BE49-F238E27FC236}">
                <a16:creationId xmlns:a16="http://schemas.microsoft.com/office/drawing/2014/main" id="{289EB223-86AB-49B1-9BDA-D2850A9071F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0E2E3B0-5A62-E240-93B5-EFC4E05D7086}"/>
              </a:ext>
            </a:extLst>
          </p:cNvPr>
          <p:cNvSpPr/>
          <p:nvPr/>
        </p:nvSpPr>
        <p:spPr>
          <a:xfrm>
            <a:off x="707388" y="6490127"/>
            <a:ext cx="5334183" cy="276999"/>
          </a:xfrm>
          <a:prstGeom prst="rect">
            <a:avLst/>
          </a:prstGeom>
        </p:spPr>
        <p:txBody>
          <a:bodyPr wrap="square">
            <a:spAutoFit/>
          </a:bodyPr>
          <a:lstStyle/>
          <a:p>
            <a:r>
              <a:rPr lang="en-US" sz="1200" dirty="0">
                <a:solidFill>
                  <a:schemeClr val="bg1">
                    <a:lumMod val="50000"/>
                  </a:schemeClr>
                </a:solidFill>
              </a:rPr>
              <a:t>Image: Compound Interest</a:t>
            </a:r>
          </a:p>
        </p:txBody>
      </p:sp>
    </p:spTree>
    <p:extLst>
      <p:ext uri="{BB962C8B-B14F-4D97-AF65-F5344CB8AC3E}">
        <p14:creationId xmlns:p14="http://schemas.microsoft.com/office/powerpoint/2010/main" val="2135623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0903" y="1404270"/>
            <a:ext cx="9698503" cy="1503489"/>
          </a:xfrm>
        </p:spPr>
        <p:txBody>
          <a:bodyPr wrap="square">
            <a:spAutoFit/>
          </a:bodyPr>
          <a:lstStyle/>
          <a:p>
            <a:pPr marL="0" indent="0">
              <a:buNone/>
            </a:pPr>
            <a:r>
              <a:rPr lang="en-US" sz="2400" dirty="0">
                <a:latin typeface="+mn-lt"/>
              </a:rPr>
              <a:t>Color </a:t>
            </a:r>
            <a:r>
              <a:rPr lang="en-US" sz="2400" b="1" dirty="0">
                <a:latin typeface="+mn-lt"/>
              </a:rPr>
              <a:t>restoration</a:t>
            </a:r>
            <a:r>
              <a:rPr lang="en-US" sz="2400" dirty="0">
                <a:latin typeface="+mn-lt"/>
              </a:rPr>
              <a:t> (not coloring or bleaching).</a:t>
            </a:r>
          </a:p>
          <a:p>
            <a:pPr marL="0" indent="0">
              <a:buNone/>
            </a:pPr>
            <a:r>
              <a:rPr lang="en-US" sz="2400" dirty="0">
                <a:latin typeface="+mn-lt"/>
              </a:rPr>
              <a:t>Mimics how hair gets its color naturally.</a:t>
            </a:r>
          </a:p>
          <a:p>
            <a:pPr lvl="1"/>
            <a:r>
              <a:rPr lang="en-US" sz="2000" dirty="0">
                <a:latin typeface="+mn-lt"/>
              </a:rPr>
              <a:t>Eumelanin synthesis (for brown and black hair) is the pigment our body synthesizes (it is also responsible for skin tanning and eye iris color).</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15878" y="3302990"/>
            <a:ext cx="4539340" cy="3071980"/>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90155" y="3160114"/>
            <a:ext cx="5821288" cy="3408620"/>
          </a:xfrm>
          <a:prstGeom prst="rect">
            <a:avLst/>
          </a:prstGeom>
        </p:spPr>
      </p:pic>
      <p:sp>
        <p:nvSpPr>
          <p:cNvPr id="9" name="Rectangle 2">
            <a:extLst>
              <a:ext uri="{FF2B5EF4-FFF2-40B4-BE49-F238E27FC236}">
                <a16:creationId xmlns:a16="http://schemas.microsoft.com/office/drawing/2014/main" id="{D1DB237B-9F61-4F91-A163-09C6F04A0A2E}"/>
              </a:ext>
            </a:extLst>
          </p:cNvPr>
          <p:cNvSpPr txBox="1">
            <a:spLocks noChangeArrowheads="1"/>
          </p:cNvSpPr>
          <p:nvPr/>
        </p:nvSpPr>
        <p:spPr>
          <a:xfrm>
            <a:off x="506782" y="212256"/>
            <a:ext cx="11178436"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HairPrint </a:t>
            </a:r>
            <a:r>
              <a:rPr lang="mr-IN" sz="4000" b="1" dirty="0">
                <a:latin typeface="+mn-lt"/>
              </a:rPr>
              <a:t>–</a:t>
            </a:r>
            <a:r>
              <a:rPr lang="en-US" sz="4000" b="1" dirty="0">
                <a:latin typeface="+mn-lt"/>
              </a:rPr>
              <a:t> John Warner @ WBI</a:t>
            </a:r>
            <a:endParaRPr lang="en-US" sz="4000" b="1" dirty="0">
              <a:latin typeface="+mn-lt"/>
              <a:cs typeface="ＭＳ Ｐゴシック" pitchFamily="-106" charset="-128"/>
            </a:endParaRPr>
          </a:p>
        </p:txBody>
      </p:sp>
      <p:cxnSp>
        <p:nvCxnSpPr>
          <p:cNvPr id="10" name="Straight Connector 9">
            <a:extLst>
              <a:ext uri="{FF2B5EF4-FFF2-40B4-BE49-F238E27FC236}">
                <a16:creationId xmlns:a16="http://schemas.microsoft.com/office/drawing/2014/main" id="{1E9E4C40-E3E1-434A-8902-58A732D239D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B24ACBA1-99CA-D147-ADA2-6333419D462C}"/>
              </a:ext>
            </a:extLst>
          </p:cNvPr>
          <p:cNvSpPr txBox="1">
            <a:spLocks/>
          </p:cNvSpPr>
          <p:nvPr/>
        </p:nvSpPr>
        <p:spPr>
          <a:xfrm>
            <a:off x="936294" y="4632098"/>
            <a:ext cx="445667" cy="2308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000" dirty="0"/>
              <a:t>5,</a:t>
            </a:r>
            <a:endParaRPr lang="en-US" sz="900" dirty="0"/>
          </a:p>
        </p:txBody>
      </p:sp>
    </p:spTree>
    <p:extLst>
      <p:ext uri="{BB962C8B-B14F-4D97-AF65-F5344CB8AC3E}">
        <p14:creationId xmlns:p14="http://schemas.microsoft.com/office/powerpoint/2010/main" val="385581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026"/>
          <p:cNvSpPr>
            <a:spLocks noGrp="1" noChangeArrowheads="1"/>
          </p:cNvSpPr>
          <p:nvPr>
            <p:ph type="title"/>
          </p:nvPr>
        </p:nvSpPr>
        <p:spPr>
          <a:xfrm>
            <a:off x="2722016" y="209620"/>
            <a:ext cx="6747968" cy="646331"/>
          </a:xfrm>
        </p:spPr>
        <p:txBody>
          <a:bodyPr wrap="square">
            <a:spAutoFit/>
          </a:bodyPr>
          <a:lstStyle/>
          <a:p>
            <a:pPr marL="363538" algn="ctr"/>
            <a:r>
              <a:rPr lang="en-US" altLang="x-none" sz="4000" b="1" dirty="0">
                <a:latin typeface="+mn-lt"/>
                <a:ea typeface="ＭＳ Ｐゴシック" charset="-128"/>
              </a:rPr>
              <a:t>The Chemical Design Process</a:t>
            </a:r>
          </a:p>
        </p:txBody>
      </p:sp>
      <p:sp>
        <p:nvSpPr>
          <p:cNvPr id="67586" name="Rectangle 1027"/>
          <p:cNvSpPr>
            <a:spLocks noGrp="1" noChangeArrowheads="1"/>
          </p:cNvSpPr>
          <p:nvPr>
            <p:ph idx="1"/>
          </p:nvPr>
        </p:nvSpPr>
        <p:spPr>
          <a:xfrm>
            <a:off x="2064162" y="5521631"/>
            <a:ext cx="8043634" cy="757130"/>
          </a:xfrm>
        </p:spPr>
        <p:txBody>
          <a:bodyPr>
            <a:spAutoFit/>
          </a:bodyPr>
          <a:lstStyle/>
          <a:p>
            <a:pPr marL="0" indent="0" algn="ctr">
              <a:buNone/>
            </a:pPr>
            <a:r>
              <a:rPr lang="en-US" altLang="x-none" sz="2400" dirty="0">
                <a:latin typeface="+mn-lt"/>
                <a:ea typeface="ＭＳ Ｐゴシック" charset="-128"/>
              </a:rPr>
              <a:t>Ultimately determining the characteristics of the waste stream, energy requirements, and the toxicity of the entire process.</a:t>
            </a:r>
          </a:p>
        </p:txBody>
      </p:sp>
      <p:grpSp>
        <p:nvGrpSpPr>
          <p:cNvPr id="5" name="Agrupar 4">
            <a:extLst>
              <a:ext uri="{FF2B5EF4-FFF2-40B4-BE49-F238E27FC236}">
                <a16:creationId xmlns:a16="http://schemas.microsoft.com/office/drawing/2014/main" id="{C2123F0F-AD3B-499E-B0F5-C503EF3681FB}"/>
              </a:ext>
            </a:extLst>
          </p:cNvPr>
          <p:cNvGrpSpPr/>
          <p:nvPr/>
        </p:nvGrpSpPr>
        <p:grpSpPr>
          <a:xfrm>
            <a:off x="2152650" y="1530511"/>
            <a:ext cx="7886700" cy="2905775"/>
            <a:chOff x="650423" y="1317882"/>
            <a:chExt cx="7886700" cy="2905775"/>
          </a:xfrm>
        </p:grpSpPr>
        <p:sp>
          <p:nvSpPr>
            <p:cNvPr id="3" name="Retângulo 2">
              <a:extLst>
                <a:ext uri="{FF2B5EF4-FFF2-40B4-BE49-F238E27FC236}">
                  <a16:creationId xmlns:a16="http://schemas.microsoft.com/office/drawing/2014/main" id="{08568CC3-A275-4DF0-AB0B-C621790671BC}"/>
                </a:ext>
              </a:extLst>
            </p:cNvPr>
            <p:cNvSpPr/>
            <p:nvPr/>
          </p:nvSpPr>
          <p:spPr>
            <a:xfrm>
              <a:off x="650423" y="1317882"/>
              <a:ext cx="7886700" cy="2905775"/>
            </a:xfrm>
            <a:prstGeom prst="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200" b="1" dirty="0">
                  <a:solidFill>
                    <a:schemeClr val="tx1"/>
                  </a:solidFill>
                </a:rPr>
                <a:t>DECISION MAKING</a:t>
              </a:r>
            </a:p>
          </p:txBody>
        </p:sp>
        <p:sp>
          <p:nvSpPr>
            <p:cNvPr id="4" name="Retângulo 3">
              <a:extLst>
                <a:ext uri="{FF2B5EF4-FFF2-40B4-BE49-F238E27FC236}">
                  <a16:creationId xmlns:a16="http://schemas.microsoft.com/office/drawing/2014/main" id="{65C82995-C132-4782-AE04-8A84F519821D}"/>
                </a:ext>
              </a:extLst>
            </p:cNvPr>
            <p:cNvSpPr/>
            <p:nvPr/>
          </p:nvSpPr>
          <p:spPr>
            <a:xfrm>
              <a:off x="928916" y="1744945"/>
              <a:ext cx="3309257" cy="22642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pPr>
              <a:r>
                <a:rPr lang="en-US" b="1" u="sng" dirty="0">
                  <a:solidFill>
                    <a:schemeClr val="tx1"/>
                  </a:solidFill>
                </a:rPr>
                <a:t>Type of resources</a:t>
              </a:r>
              <a:endParaRPr lang="en-US" u="sng" dirty="0">
                <a:solidFill>
                  <a:schemeClr val="tx1"/>
                </a:solidFill>
              </a:endParaRPr>
            </a:p>
            <a:p>
              <a:pPr marL="273050" indent="-217488">
                <a:spcBef>
                  <a:spcPts val="600"/>
                </a:spcBef>
                <a:buFont typeface="Arial" panose="020B0604020202020204" pitchFamily="34" charset="0"/>
                <a:buChar char="•"/>
              </a:pPr>
              <a:r>
                <a:rPr lang="en-US" dirty="0">
                  <a:solidFill>
                    <a:schemeClr val="tx1"/>
                  </a:solidFill>
                </a:rPr>
                <a:t>What materials (feedstocks, additives) are needed?</a:t>
              </a:r>
            </a:p>
            <a:p>
              <a:pPr marL="273050" indent="-217488">
                <a:spcBef>
                  <a:spcPts val="600"/>
                </a:spcBef>
                <a:buFont typeface="Arial" panose="020B0604020202020204" pitchFamily="34" charset="0"/>
                <a:buChar char="•"/>
              </a:pPr>
              <a:r>
                <a:rPr lang="en-US" dirty="0">
                  <a:solidFill>
                    <a:schemeClr val="tx1"/>
                  </a:solidFill>
                </a:rPr>
                <a:t>Are the materials readily available?</a:t>
              </a:r>
            </a:p>
            <a:p>
              <a:pPr marL="273050" indent="-217488">
                <a:spcBef>
                  <a:spcPts val="600"/>
                </a:spcBef>
                <a:buFont typeface="Arial" panose="020B0604020202020204" pitchFamily="34" charset="0"/>
                <a:buChar char="•"/>
              </a:pPr>
              <a:r>
                <a:rPr lang="en-US" dirty="0">
                  <a:solidFill>
                    <a:schemeClr val="tx1"/>
                  </a:solidFill>
                </a:rPr>
                <a:t>How much material is needed?</a:t>
              </a:r>
            </a:p>
          </p:txBody>
        </p:sp>
        <p:sp>
          <p:nvSpPr>
            <p:cNvPr id="7" name="Retângulo 6">
              <a:extLst>
                <a:ext uri="{FF2B5EF4-FFF2-40B4-BE49-F238E27FC236}">
                  <a16:creationId xmlns:a16="http://schemas.microsoft.com/office/drawing/2014/main" id="{FF81F885-A56C-46FF-AF42-6AD1139AFB2A}"/>
                </a:ext>
              </a:extLst>
            </p:cNvPr>
            <p:cNvSpPr/>
            <p:nvPr/>
          </p:nvSpPr>
          <p:spPr>
            <a:xfrm>
              <a:off x="4952406" y="1744946"/>
              <a:ext cx="3309257" cy="22642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pPr>
              <a:r>
                <a:rPr lang="en-US" b="1" u="sng" dirty="0">
                  <a:solidFill>
                    <a:schemeClr val="tx1"/>
                  </a:solidFill>
                </a:rPr>
                <a:t>Manufacturing process</a:t>
              </a:r>
              <a:endParaRPr lang="en-US" u="sng" dirty="0">
                <a:solidFill>
                  <a:schemeClr val="tx1"/>
                </a:solidFill>
              </a:endParaRPr>
            </a:p>
            <a:p>
              <a:pPr marL="273050" indent="-217488">
                <a:spcBef>
                  <a:spcPts val="600"/>
                </a:spcBef>
                <a:buFont typeface="Arial" panose="020B0604020202020204" pitchFamily="34" charset="0"/>
                <a:buChar char="•"/>
              </a:pPr>
              <a:r>
                <a:rPr lang="en-US" dirty="0">
                  <a:solidFill>
                    <a:schemeClr val="tx1"/>
                  </a:solidFill>
                </a:rPr>
                <a:t>What technology is needed?</a:t>
              </a:r>
            </a:p>
            <a:p>
              <a:pPr marL="273050" indent="-217488">
                <a:spcBef>
                  <a:spcPts val="600"/>
                </a:spcBef>
                <a:buFont typeface="Arial" panose="020B0604020202020204" pitchFamily="34" charset="0"/>
                <a:buChar char="•"/>
              </a:pPr>
              <a:r>
                <a:rPr lang="en-US" dirty="0">
                  <a:solidFill>
                    <a:schemeClr val="tx1"/>
                  </a:solidFill>
                </a:rPr>
                <a:t>What is the scale of the experiment?</a:t>
              </a:r>
            </a:p>
          </p:txBody>
        </p:sp>
      </p:grpSp>
      <p:sp>
        <p:nvSpPr>
          <p:cNvPr id="6" name="Seta: para Baixo 5">
            <a:extLst>
              <a:ext uri="{FF2B5EF4-FFF2-40B4-BE49-F238E27FC236}">
                <a16:creationId xmlns:a16="http://schemas.microsoft.com/office/drawing/2014/main" id="{C4019002-CE6C-4AB5-A3AD-DE87461885BE}"/>
              </a:ext>
            </a:extLst>
          </p:cNvPr>
          <p:cNvSpPr/>
          <p:nvPr/>
        </p:nvSpPr>
        <p:spPr>
          <a:xfrm>
            <a:off x="5740400" y="4455886"/>
            <a:ext cx="711200" cy="888765"/>
          </a:xfrm>
          <a:prstGeom prst="downArrow">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F382DD9-A2AC-4E30-B3E5-657BE841C29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95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111" y="1355034"/>
            <a:ext cx="10908323" cy="480131"/>
          </a:xfrm>
        </p:spPr>
        <p:txBody>
          <a:bodyPr wrap="square">
            <a:spAutoFit/>
          </a:bodyPr>
          <a:lstStyle/>
          <a:p>
            <a:pPr algn="ctr"/>
            <a:r>
              <a:rPr lang="en-US" sz="2800" dirty="0">
                <a:latin typeface="+mn-lt"/>
              </a:rPr>
              <a:t>Renewable nylon through commercialization of </a:t>
            </a:r>
            <a:r>
              <a:rPr lang="en-US" sz="2800" i="1" dirty="0">
                <a:latin typeface="+mn-lt"/>
              </a:rPr>
              <a:t>BIOLON</a:t>
            </a:r>
            <a:r>
              <a:rPr lang="en-US" sz="2800" i="1" baseline="30000" dirty="0">
                <a:latin typeface="+mn-lt"/>
              </a:rPr>
              <a:t>TM</a:t>
            </a:r>
            <a:r>
              <a:rPr lang="en-US" sz="2800" i="1" dirty="0">
                <a:latin typeface="+mn-lt"/>
              </a:rPr>
              <a:t> DDDA</a:t>
            </a:r>
            <a:endParaRPr lang="en-US" sz="4000" dirty="0">
              <a:latin typeface="+mn-lt"/>
            </a:endParaRPr>
          </a:p>
        </p:txBody>
      </p:sp>
      <p:sp>
        <p:nvSpPr>
          <p:cNvPr id="3" name="Content Placeholder 2"/>
          <p:cNvSpPr>
            <a:spLocks noGrp="1"/>
          </p:cNvSpPr>
          <p:nvPr>
            <p:ph idx="1"/>
          </p:nvPr>
        </p:nvSpPr>
        <p:spPr>
          <a:xfrm>
            <a:off x="900438" y="2478140"/>
            <a:ext cx="6705707" cy="3549690"/>
          </a:xfrm>
        </p:spPr>
        <p:txBody>
          <a:bodyPr wrap="square">
            <a:spAutoFit/>
          </a:bodyPr>
          <a:lstStyle/>
          <a:p>
            <a:pPr>
              <a:spcBef>
                <a:spcPts val="1600"/>
              </a:spcBef>
            </a:pPr>
            <a:r>
              <a:rPr lang="en-US" sz="2000" dirty="0">
                <a:latin typeface="+mn-lt"/>
              </a:rPr>
              <a:t>The current global demand for dodecanedioic acid (DDDA) is estimated to be 100 million pounds per year. All DDDA currently on the market is produced from fossil-based sources.</a:t>
            </a:r>
          </a:p>
          <a:p>
            <a:pPr>
              <a:spcBef>
                <a:spcPts val="1600"/>
              </a:spcBef>
            </a:pPr>
            <a:r>
              <a:rPr lang="en-US" sz="2000" i="1" dirty="0"/>
              <a:t>BIOLON</a:t>
            </a:r>
            <a:r>
              <a:rPr lang="en-US" sz="2000" i="1" baseline="30000" dirty="0"/>
              <a:t>TM</a:t>
            </a:r>
            <a:r>
              <a:rPr lang="en-US" sz="2000" i="1" dirty="0"/>
              <a:t> DDDA</a:t>
            </a:r>
            <a:r>
              <a:rPr lang="en-US" sz="2000" dirty="0">
                <a:latin typeface="+mn-lt"/>
              </a:rPr>
              <a:t> technology focuses on the production of dicarboxylic acid chemical intermediates such as adipic acid, </a:t>
            </a:r>
            <a:r>
              <a:rPr lang="en-US" sz="2000" dirty="0" err="1">
                <a:latin typeface="+mn-lt"/>
              </a:rPr>
              <a:t>sebacic</a:t>
            </a:r>
            <a:r>
              <a:rPr lang="en-US" sz="2000" dirty="0">
                <a:latin typeface="+mn-lt"/>
              </a:rPr>
              <a:t> acid and dodecanedioic acid (DDDA), which is used to make nylon.</a:t>
            </a:r>
          </a:p>
          <a:p>
            <a:pPr>
              <a:spcBef>
                <a:spcPts val="1600"/>
              </a:spcBef>
            </a:pPr>
            <a:r>
              <a:rPr lang="en-US" sz="2000" dirty="0">
                <a:latin typeface="+mn-lt"/>
              </a:rPr>
              <a:t>It is done by an aerobic fermentation process with genetically engineered </a:t>
            </a:r>
            <a:r>
              <a:rPr lang="en-US" sz="2000" i="1" dirty="0">
                <a:latin typeface="+mn-lt"/>
              </a:rPr>
              <a:t>Candida</a:t>
            </a:r>
            <a:r>
              <a:rPr lang="en-US" sz="2000" dirty="0">
                <a:latin typeface="+mn-lt"/>
              </a:rPr>
              <a:t> </a:t>
            </a:r>
            <a:r>
              <a:rPr lang="en-US" sz="2000" i="1" dirty="0">
                <a:latin typeface="+mn-lt"/>
              </a:rPr>
              <a:t>sp.</a:t>
            </a:r>
            <a:r>
              <a:rPr lang="en-US" sz="2000" dirty="0">
                <a:latin typeface="+mn-lt"/>
              </a:rPr>
              <a:t> </a:t>
            </a:r>
            <a:r>
              <a:rPr lang="en-US" sz="2000" dirty="0"/>
              <a:t>y</a:t>
            </a:r>
            <a:r>
              <a:rPr lang="en-US" sz="2000" dirty="0">
                <a:latin typeface="+mn-lt"/>
              </a:rPr>
              <a:t>east and is integrated with downstream product isolation and crystallization. </a:t>
            </a:r>
          </a:p>
        </p:txBody>
      </p:sp>
      <p:pic>
        <p:nvPicPr>
          <p:cNvPr id="4" name="Picture 3"/>
          <p:cNvPicPr>
            <a:picLocks noChangeAspect="1"/>
          </p:cNvPicPr>
          <p:nvPr/>
        </p:nvPicPr>
        <p:blipFill>
          <a:blip r:embed="rId2"/>
          <a:stretch>
            <a:fillRect/>
          </a:stretch>
        </p:blipFill>
        <p:spPr>
          <a:xfrm>
            <a:off x="8172383" y="2573817"/>
            <a:ext cx="3045270" cy="3358336"/>
          </a:xfrm>
          <a:prstGeom prst="rect">
            <a:avLst/>
          </a:prstGeom>
        </p:spPr>
      </p:pic>
      <p:sp>
        <p:nvSpPr>
          <p:cNvPr id="5" name="Rectangle 2">
            <a:extLst>
              <a:ext uri="{FF2B5EF4-FFF2-40B4-BE49-F238E27FC236}">
                <a16:creationId xmlns:a16="http://schemas.microsoft.com/office/drawing/2014/main" id="{BA82BBEC-70A5-44C0-ACE4-1DA8E64BDB86}"/>
              </a:ext>
            </a:extLst>
          </p:cNvPr>
          <p:cNvSpPr txBox="1">
            <a:spLocks noChangeArrowheads="1"/>
          </p:cNvSpPr>
          <p:nvPr/>
        </p:nvSpPr>
        <p:spPr>
          <a:xfrm>
            <a:off x="2886308" y="212256"/>
            <a:ext cx="6419384"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Verdezyne</a:t>
            </a:r>
            <a:endParaRPr lang="en-US" sz="4000" b="1" dirty="0">
              <a:latin typeface="+mn-lt"/>
              <a:cs typeface="ＭＳ Ｐゴシック" pitchFamily="-106" charset="-128"/>
            </a:endParaRPr>
          </a:p>
        </p:txBody>
      </p:sp>
      <p:cxnSp>
        <p:nvCxnSpPr>
          <p:cNvPr id="6" name="Straight Connector 5">
            <a:extLst>
              <a:ext uri="{FF2B5EF4-FFF2-40B4-BE49-F238E27FC236}">
                <a16:creationId xmlns:a16="http://schemas.microsoft.com/office/drawing/2014/main" id="{66DEBC5D-662A-499F-AF24-3057149E2C9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0F0BD12-4D71-BF4B-A0BC-1CC9C70AAA71}"/>
              </a:ext>
            </a:extLst>
          </p:cNvPr>
          <p:cNvSpPr/>
          <p:nvPr/>
        </p:nvSpPr>
        <p:spPr>
          <a:xfrm>
            <a:off x="711111" y="6489483"/>
            <a:ext cx="11679005" cy="276999"/>
          </a:xfrm>
          <a:prstGeom prst="rect">
            <a:avLst/>
          </a:prstGeom>
        </p:spPr>
        <p:txBody>
          <a:bodyPr wrap="square">
            <a:spAutoFit/>
          </a:bodyPr>
          <a:lstStyle/>
          <a:p>
            <a:r>
              <a:rPr lang="en-US" sz="1200" dirty="0">
                <a:solidFill>
                  <a:schemeClr val="bg1">
                    <a:lumMod val="50000"/>
                  </a:schemeClr>
                </a:solidFill>
              </a:rPr>
              <a:t>Image: Knot &amp; Rope</a:t>
            </a:r>
          </a:p>
        </p:txBody>
      </p:sp>
    </p:spTree>
    <p:extLst>
      <p:ext uri="{BB962C8B-B14F-4D97-AF65-F5344CB8AC3E}">
        <p14:creationId xmlns:p14="http://schemas.microsoft.com/office/powerpoint/2010/main" val="594164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17794"/>
            <a:ext cx="10515600" cy="480131"/>
          </a:xfrm>
        </p:spPr>
        <p:txBody>
          <a:bodyPr>
            <a:spAutoFit/>
          </a:bodyPr>
          <a:lstStyle/>
          <a:p>
            <a:pPr algn="ctr"/>
            <a:r>
              <a:rPr lang="en-US" sz="2800" dirty="0">
                <a:latin typeface="+mn-lt"/>
              </a:rPr>
              <a:t>CB&amp;I for </a:t>
            </a:r>
            <a:r>
              <a:rPr lang="en-US" sz="2800" dirty="0" err="1">
                <a:latin typeface="+mn-lt"/>
              </a:rPr>
              <a:t>AlkyClean</a:t>
            </a:r>
            <a:r>
              <a:rPr lang="en-US" sz="2800" baseline="30000" dirty="0">
                <a:latin typeface="+mn-lt"/>
              </a:rPr>
              <a:t>®</a:t>
            </a:r>
            <a:r>
              <a:rPr lang="en-US" sz="2800" dirty="0">
                <a:latin typeface="+mn-lt"/>
              </a:rPr>
              <a:t>, a solid acid catalyst alkylation technology.</a:t>
            </a:r>
          </a:p>
        </p:txBody>
      </p:sp>
      <p:sp>
        <p:nvSpPr>
          <p:cNvPr id="3" name="Content Placeholder 2"/>
          <p:cNvSpPr>
            <a:spLocks noGrp="1"/>
          </p:cNvSpPr>
          <p:nvPr>
            <p:ph idx="1"/>
          </p:nvPr>
        </p:nvSpPr>
        <p:spPr>
          <a:xfrm>
            <a:off x="962890" y="2512537"/>
            <a:ext cx="10515600" cy="3247043"/>
          </a:xfrm>
        </p:spPr>
        <p:txBody>
          <a:bodyPr>
            <a:spAutoFit/>
          </a:bodyPr>
          <a:lstStyle/>
          <a:p>
            <a:pPr>
              <a:lnSpc>
                <a:spcPct val="100000"/>
              </a:lnSpc>
              <a:spcBef>
                <a:spcPts val="1800"/>
              </a:spcBef>
            </a:pPr>
            <a:r>
              <a:rPr lang="en-US" sz="2000" dirty="0">
                <a:latin typeface="+mn-lt"/>
              </a:rPr>
              <a:t>Scientists have been trying to replace liquid acid technologies with a greener solid acid catalyst technology. </a:t>
            </a:r>
          </a:p>
          <a:p>
            <a:pPr>
              <a:lnSpc>
                <a:spcPct val="100000"/>
              </a:lnSpc>
              <a:spcBef>
                <a:spcPts val="1800"/>
              </a:spcBef>
            </a:pPr>
            <a:r>
              <a:rPr lang="en-US" sz="2000" dirty="0">
                <a:latin typeface="+mn-lt"/>
              </a:rPr>
              <a:t>Prior approaches failed because of poor product selectivity and/or excessively rapid catalyst deactivation, coupled with the lack of an acceptable catalyst regeneration procedure. </a:t>
            </a:r>
          </a:p>
          <a:p>
            <a:pPr>
              <a:lnSpc>
                <a:spcPct val="100000"/>
              </a:lnSpc>
              <a:spcBef>
                <a:spcPts val="1800"/>
              </a:spcBef>
            </a:pPr>
            <a:r>
              <a:rPr lang="en-US" sz="2000" dirty="0">
                <a:latin typeface="+mn-lt"/>
              </a:rPr>
              <a:t>CB&amp;I developed and commercialized an inherently safer technology to produce alkylate, a clean gasoline component.</a:t>
            </a:r>
          </a:p>
          <a:p>
            <a:pPr>
              <a:lnSpc>
                <a:spcPct val="100000"/>
              </a:lnSpc>
              <a:spcBef>
                <a:spcPts val="1800"/>
              </a:spcBef>
            </a:pPr>
            <a:r>
              <a:rPr lang="en-US" sz="2000" dirty="0"/>
              <a:t>This r</a:t>
            </a:r>
            <a:r>
              <a:rPr lang="en-US" sz="2000" dirty="0">
                <a:latin typeface="+mn-lt"/>
              </a:rPr>
              <a:t>eplaced the traditional toxic and corrosive liquid acid catalysts with an inherently safer technology that also has a lower environmental impact.</a:t>
            </a:r>
          </a:p>
        </p:txBody>
      </p:sp>
      <p:sp>
        <p:nvSpPr>
          <p:cNvPr id="4" name="Rectangle 2">
            <a:extLst>
              <a:ext uri="{FF2B5EF4-FFF2-40B4-BE49-F238E27FC236}">
                <a16:creationId xmlns:a16="http://schemas.microsoft.com/office/drawing/2014/main" id="{8DAC97E1-867B-4FF6-9B3C-C521CB5C7B73}"/>
              </a:ext>
            </a:extLst>
          </p:cNvPr>
          <p:cNvSpPr txBox="1">
            <a:spLocks noChangeArrowheads="1"/>
          </p:cNvSpPr>
          <p:nvPr/>
        </p:nvSpPr>
        <p:spPr>
          <a:xfrm>
            <a:off x="4759742" y="212256"/>
            <a:ext cx="2672516"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CB&amp;I</a:t>
            </a:r>
            <a:endParaRPr lang="en-US" sz="4000" b="1" dirty="0">
              <a:latin typeface="+mn-lt"/>
              <a:cs typeface="ＭＳ Ｐゴシック" pitchFamily="-106" charset="-128"/>
            </a:endParaRPr>
          </a:p>
        </p:txBody>
      </p:sp>
      <p:cxnSp>
        <p:nvCxnSpPr>
          <p:cNvPr id="5" name="Straight Connector 4">
            <a:extLst>
              <a:ext uri="{FF2B5EF4-FFF2-40B4-BE49-F238E27FC236}">
                <a16:creationId xmlns:a16="http://schemas.microsoft.com/office/drawing/2014/main" id="{7431A988-309B-4C09-AC77-C4009269010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208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736" y="1301714"/>
            <a:ext cx="11262529" cy="480131"/>
          </a:xfrm>
        </p:spPr>
        <p:txBody>
          <a:bodyPr wrap="square">
            <a:spAutoFit/>
          </a:bodyPr>
          <a:lstStyle/>
          <a:p>
            <a:pPr algn="ctr"/>
            <a:r>
              <a:rPr lang="en-US" sz="2800" i="1" dirty="0">
                <a:latin typeface="+mn-lt"/>
              </a:rPr>
              <a:t>Instinct® Technology, </a:t>
            </a:r>
            <a:r>
              <a:rPr lang="en-US" sz="2800" dirty="0">
                <a:latin typeface="+mn-lt"/>
              </a:rPr>
              <a:t>which makes nitrogen fertilizers work more effectively.</a:t>
            </a:r>
          </a:p>
        </p:txBody>
      </p:sp>
      <p:sp>
        <p:nvSpPr>
          <p:cNvPr id="3" name="Content Placeholder 2"/>
          <p:cNvSpPr>
            <a:spLocks noGrp="1"/>
          </p:cNvSpPr>
          <p:nvPr>
            <p:ph idx="1"/>
          </p:nvPr>
        </p:nvSpPr>
        <p:spPr>
          <a:xfrm>
            <a:off x="942108" y="1919017"/>
            <a:ext cx="10837239" cy="2985433"/>
          </a:xfrm>
        </p:spPr>
        <p:txBody>
          <a:bodyPr wrap="square">
            <a:spAutoFit/>
          </a:bodyPr>
          <a:lstStyle/>
          <a:p>
            <a:pPr>
              <a:lnSpc>
                <a:spcPct val="100000"/>
              </a:lnSpc>
              <a:spcBef>
                <a:spcPts val="1200"/>
              </a:spcBef>
            </a:pPr>
            <a:r>
              <a:rPr lang="en-US" sz="2000" dirty="0">
                <a:latin typeface="+mn-lt"/>
              </a:rPr>
              <a:t>Crop genetics and precision application methods have improved the efficiency of applied nitrogen fertilizers, but losses to the environment are still significant after soil bacteria quickly convert nitrogen from the applied urea or </a:t>
            </a:r>
            <a:r>
              <a:rPr lang="en-US" sz="2000" dirty="0" err="1">
                <a:latin typeface="+mn-lt"/>
              </a:rPr>
              <a:t>ammoniacal</a:t>
            </a:r>
            <a:r>
              <a:rPr lang="en-US" sz="2000" dirty="0">
                <a:latin typeface="+mn-lt"/>
              </a:rPr>
              <a:t> form to nitrate.</a:t>
            </a:r>
          </a:p>
          <a:p>
            <a:pPr>
              <a:lnSpc>
                <a:spcPct val="100000"/>
              </a:lnSpc>
              <a:spcBef>
                <a:spcPts val="1200"/>
              </a:spcBef>
            </a:pPr>
            <a:r>
              <a:rPr lang="en-US" sz="2000" dirty="0">
                <a:latin typeface="+mn-lt"/>
              </a:rPr>
              <a:t>In the nitrate form, nitrogen fertilizer is susceptible to losses through leaching or as emissions in the form of nitrous oxide.</a:t>
            </a:r>
          </a:p>
          <a:p>
            <a:pPr>
              <a:lnSpc>
                <a:spcPct val="100000"/>
              </a:lnSpc>
              <a:spcBef>
                <a:spcPts val="1200"/>
              </a:spcBef>
            </a:pPr>
            <a:r>
              <a:rPr lang="en-US" sz="2000" dirty="0">
                <a:latin typeface="+mn-lt"/>
              </a:rPr>
              <a:t>This technology reduces fertilizer nitrate leaching to ground and surface waters, and atmospheric nitrous oxide emissions.</a:t>
            </a:r>
          </a:p>
          <a:p>
            <a:pPr lvl="1">
              <a:lnSpc>
                <a:spcPct val="100000"/>
              </a:lnSpc>
              <a:spcBef>
                <a:spcPts val="600"/>
              </a:spcBef>
            </a:pPr>
            <a:r>
              <a:rPr lang="en-US" sz="1800" dirty="0">
                <a:latin typeface="+mn-lt"/>
              </a:rPr>
              <a:t>Nutrient pollution is one of America’s most widespread, costly and challenging environmental problems.</a:t>
            </a:r>
          </a:p>
        </p:txBody>
      </p:sp>
      <p:pic>
        <p:nvPicPr>
          <p:cNvPr id="4" name="Picture 3"/>
          <p:cNvPicPr>
            <a:picLocks noChangeAspect="1"/>
          </p:cNvPicPr>
          <p:nvPr/>
        </p:nvPicPr>
        <p:blipFill>
          <a:blip r:embed="rId2"/>
          <a:stretch>
            <a:fillRect/>
          </a:stretch>
        </p:blipFill>
        <p:spPr>
          <a:xfrm>
            <a:off x="8451273" y="4938551"/>
            <a:ext cx="2421573" cy="1626166"/>
          </a:xfrm>
          <a:prstGeom prst="rect">
            <a:avLst/>
          </a:prstGeom>
        </p:spPr>
      </p:pic>
      <p:sp>
        <p:nvSpPr>
          <p:cNvPr id="5" name="TextBox 4"/>
          <p:cNvSpPr txBox="1"/>
          <p:nvPr/>
        </p:nvSpPr>
        <p:spPr>
          <a:xfrm>
            <a:off x="1385454" y="5243802"/>
            <a:ext cx="6497783" cy="1015663"/>
          </a:xfrm>
          <a:prstGeom prst="rect">
            <a:avLst/>
          </a:prstGeom>
          <a:noFill/>
        </p:spPr>
        <p:txBody>
          <a:bodyPr wrap="square" rtlCol="0">
            <a:spAutoFit/>
          </a:bodyPr>
          <a:lstStyle/>
          <a:p>
            <a:pPr algn="ctr"/>
            <a:r>
              <a:rPr lang="en-US" sz="2000" i="1" dirty="0"/>
              <a:t>Instinct® Technology </a:t>
            </a:r>
            <a:r>
              <a:rPr lang="en-US" sz="2000" dirty="0"/>
              <a:t>retains applied nitrogen longer in the plants’ root zone, optimizing crop utilization and yield, and reducing nutrient run-off.</a:t>
            </a:r>
          </a:p>
        </p:txBody>
      </p:sp>
      <p:sp>
        <p:nvSpPr>
          <p:cNvPr id="6" name="Rectangle 2">
            <a:extLst>
              <a:ext uri="{FF2B5EF4-FFF2-40B4-BE49-F238E27FC236}">
                <a16:creationId xmlns:a16="http://schemas.microsoft.com/office/drawing/2014/main" id="{5432A4BA-D7E7-4AFD-A2DB-8182B117DDD9}"/>
              </a:ext>
            </a:extLst>
          </p:cNvPr>
          <p:cNvSpPr txBox="1">
            <a:spLocks noChangeArrowheads="1"/>
          </p:cNvSpPr>
          <p:nvPr/>
        </p:nvSpPr>
        <p:spPr>
          <a:xfrm>
            <a:off x="2886308" y="212256"/>
            <a:ext cx="6419384"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DOW </a:t>
            </a:r>
            <a:r>
              <a:rPr lang="en-US" sz="4000" b="1" dirty="0" err="1">
                <a:latin typeface="+mn-lt"/>
              </a:rPr>
              <a:t>Agrosciences</a:t>
            </a:r>
            <a:r>
              <a:rPr lang="en-US" sz="4000" b="1" dirty="0">
                <a:latin typeface="+mn-lt"/>
              </a:rPr>
              <a:t> LLC</a:t>
            </a:r>
            <a:endParaRPr lang="en-US" sz="4000" b="1" dirty="0">
              <a:latin typeface="+mn-lt"/>
              <a:cs typeface="ＭＳ Ｐゴシック" pitchFamily="-106" charset="-128"/>
            </a:endParaRPr>
          </a:p>
        </p:txBody>
      </p:sp>
      <p:cxnSp>
        <p:nvCxnSpPr>
          <p:cNvPr id="7" name="Straight Connector 6">
            <a:extLst>
              <a:ext uri="{FF2B5EF4-FFF2-40B4-BE49-F238E27FC236}">
                <a16:creationId xmlns:a16="http://schemas.microsoft.com/office/drawing/2014/main" id="{A9645950-8955-4AD0-B842-C445AE3A204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648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42" y="1308896"/>
            <a:ext cx="11794001" cy="480131"/>
          </a:xfrm>
        </p:spPr>
        <p:txBody>
          <a:bodyPr wrap="square">
            <a:spAutoFit/>
          </a:bodyPr>
          <a:lstStyle/>
          <a:p>
            <a:pPr algn="ctr"/>
            <a:r>
              <a:rPr lang="en-US" sz="2800" i="1" dirty="0" err="1">
                <a:latin typeface="+mn-lt"/>
              </a:rPr>
              <a:t>AirCarbon</a:t>
            </a:r>
            <a:r>
              <a:rPr lang="en-US" sz="2800" i="1" dirty="0">
                <a:latin typeface="+mn-lt"/>
              </a:rPr>
              <a:t>: </a:t>
            </a:r>
            <a:r>
              <a:rPr lang="en-US" sz="2800" dirty="0">
                <a:latin typeface="+mn-lt"/>
              </a:rPr>
              <a:t>Greenhouse Gas Transformed into High-Performance Thermoplastic.</a:t>
            </a:r>
            <a:endParaRPr lang="en-US" sz="4000" dirty="0">
              <a:latin typeface="+mn-lt"/>
            </a:endParaRPr>
          </a:p>
        </p:txBody>
      </p:sp>
      <p:sp>
        <p:nvSpPr>
          <p:cNvPr id="3" name="Content Placeholder 2"/>
          <p:cNvSpPr>
            <a:spLocks noGrp="1"/>
          </p:cNvSpPr>
          <p:nvPr>
            <p:ph idx="1"/>
          </p:nvPr>
        </p:nvSpPr>
        <p:spPr>
          <a:xfrm>
            <a:off x="935182" y="2198686"/>
            <a:ext cx="10515600" cy="3754874"/>
          </a:xfrm>
        </p:spPr>
        <p:txBody>
          <a:bodyPr>
            <a:spAutoFit/>
          </a:bodyPr>
          <a:lstStyle/>
          <a:p>
            <a:pPr>
              <a:spcBef>
                <a:spcPts val="1600"/>
              </a:spcBef>
            </a:pPr>
            <a:r>
              <a:rPr lang="en-US" sz="2000" dirty="0">
                <a:latin typeface="+mn-lt"/>
              </a:rPr>
              <a:t>Methane is emitted by natural sources such as wetlands. It is also the second most prevalent greenhouse gas emitted in the U.S. from human activities, such as leakage from natural gas systems and the raising of livestock.</a:t>
            </a:r>
          </a:p>
          <a:p>
            <a:pPr>
              <a:spcBef>
                <a:spcPts val="1600"/>
              </a:spcBef>
            </a:pPr>
            <a:r>
              <a:rPr lang="en-US" sz="2000" i="1" dirty="0" err="1">
                <a:latin typeface="+mn-lt"/>
              </a:rPr>
              <a:t>AirCarbon</a:t>
            </a:r>
            <a:r>
              <a:rPr lang="en-US" sz="2000" dirty="0">
                <a:latin typeface="+mn-lt"/>
              </a:rPr>
              <a:t> is a carbon capture technology that combines methane with air to produce to produce polymers at environmentally friendly, ambient conditions.</a:t>
            </a:r>
          </a:p>
          <a:p>
            <a:pPr>
              <a:spcBef>
                <a:spcPts val="1600"/>
              </a:spcBef>
            </a:pPr>
            <a:r>
              <a:rPr lang="en-US" sz="2000" dirty="0">
                <a:latin typeface="+mn-lt"/>
              </a:rPr>
              <a:t>This technology allows polymerization beyond previous maximum limits and generates a yield of nine kilograms of polymer for every one kilogram of biocatalyst (9:1) – nine times more material compared to previous technologies. </a:t>
            </a:r>
          </a:p>
          <a:p>
            <a:pPr>
              <a:spcBef>
                <a:spcPts val="1600"/>
              </a:spcBef>
            </a:pPr>
            <a:r>
              <a:rPr lang="en-US" sz="2000" dirty="0">
                <a:latin typeface="+mn-lt"/>
              </a:rPr>
              <a:t>This process matches the performance of a wide range of petroleum-based plastics while out-competing on price and is used to make bags, cell phone cases, containers, furniture, and other products.</a:t>
            </a:r>
          </a:p>
        </p:txBody>
      </p:sp>
      <p:sp>
        <p:nvSpPr>
          <p:cNvPr id="4" name="Rectangle 2">
            <a:extLst>
              <a:ext uri="{FF2B5EF4-FFF2-40B4-BE49-F238E27FC236}">
                <a16:creationId xmlns:a16="http://schemas.microsoft.com/office/drawing/2014/main" id="{EFF748FE-B58A-43BC-B090-1334ED314D38}"/>
              </a:ext>
            </a:extLst>
          </p:cNvPr>
          <p:cNvSpPr txBox="1">
            <a:spLocks noChangeArrowheads="1"/>
          </p:cNvSpPr>
          <p:nvPr/>
        </p:nvSpPr>
        <p:spPr>
          <a:xfrm>
            <a:off x="2886308" y="212256"/>
            <a:ext cx="6419384"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Newlight Technologies</a:t>
            </a:r>
            <a:endParaRPr lang="en-US" sz="4000" b="1" dirty="0">
              <a:latin typeface="+mn-lt"/>
              <a:cs typeface="ＭＳ Ｐゴシック" pitchFamily="-106" charset="-128"/>
            </a:endParaRPr>
          </a:p>
        </p:txBody>
      </p:sp>
      <p:cxnSp>
        <p:nvCxnSpPr>
          <p:cNvPr id="5" name="Straight Connector 4">
            <a:extLst>
              <a:ext uri="{FF2B5EF4-FFF2-40B4-BE49-F238E27FC236}">
                <a16:creationId xmlns:a16="http://schemas.microsoft.com/office/drawing/2014/main" id="{69F30E9E-B0BB-4CFB-A4CA-8C2C61A5C35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681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9036" y="1661083"/>
            <a:ext cx="10515600" cy="1891287"/>
          </a:xfrm>
        </p:spPr>
        <p:txBody>
          <a:bodyPr>
            <a:spAutoFit/>
          </a:bodyPr>
          <a:lstStyle/>
          <a:p>
            <a:r>
              <a:rPr lang="en-US" sz="2400" dirty="0">
                <a:latin typeface="+mn-lt"/>
              </a:rPr>
              <a:t>RE-HEALING halogen-free firefighting foams </a:t>
            </a:r>
          </a:p>
          <a:p>
            <a:pPr lvl="1"/>
            <a:r>
              <a:rPr lang="en-US" sz="2000" dirty="0">
                <a:latin typeface="+mn-lt"/>
                <a:hlinkClick r:id="rId3"/>
              </a:rPr>
              <a:t>(</a:t>
            </a:r>
            <a:r>
              <a:rPr lang="en-US" sz="2000" u="sng" dirty="0">
                <a:latin typeface="+mn-lt"/>
                <a:hlinkClick r:id="rId3"/>
              </a:rPr>
              <a:t>Presidential Green Chemistry Challenge: 2014 Designing Greener Chemicals Award</a:t>
            </a:r>
            <a:r>
              <a:rPr lang="en-US" sz="2000" dirty="0">
                <a:latin typeface="+mn-lt"/>
              </a:rPr>
              <a:t>)</a:t>
            </a:r>
          </a:p>
          <a:p>
            <a:r>
              <a:rPr lang="en-US" sz="2400" dirty="0">
                <a:latin typeface="+mn-lt"/>
              </a:rPr>
              <a:t>93% of the RE-HEALING ingredients can be degraded in 28 days</a:t>
            </a:r>
            <a:r>
              <a:rPr lang="en-US" sz="2400" dirty="0"/>
              <a:t>, and </a:t>
            </a:r>
            <a:r>
              <a:rPr lang="en-US" sz="2400" dirty="0">
                <a:latin typeface="+mn-lt"/>
              </a:rPr>
              <a:t>complete degradation within 42 days. In contrast, halogenated flame retardants are known to be highly persistent. </a:t>
            </a:r>
          </a:p>
        </p:txBody>
      </p:sp>
      <p:pic>
        <p:nvPicPr>
          <p:cNvPr id="3074" name="Picture 2" descr="http://innovfoam.com/media-resize/6cb7e27624f7596fbe87458106c80fb2/re-healing-foam-logo.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723631" y="4070070"/>
            <a:ext cx="4183693" cy="2183523"/>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1800902" y="4061538"/>
            <a:ext cx="3006245" cy="2165515"/>
          </a:xfrm>
          <a:prstGeom prst="rect">
            <a:avLst/>
          </a:prstGeom>
        </p:spPr>
      </p:pic>
      <p:sp>
        <p:nvSpPr>
          <p:cNvPr id="6" name="Rectangle 2">
            <a:extLst>
              <a:ext uri="{FF2B5EF4-FFF2-40B4-BE49-F238E27FC236}">
                <a16:creationId xmlns:a16="http://schemas.microsoft.com/office/drawing/2014/main" id="{1D910C6B-BA2A-4ACD-B914-0956553C66FB}"/>
              </a:ext>
            </a:extLst>
          </p:cNvPr>
          <p:cNvSpPr txBox="1">
            <a:spLocks noChangeArrowheads="1"/>
          </p:cNvSpPr>
          <p:nvPr/>
        </p:nvSpPr>
        <p:spPr>
          <a:xfrm>
            <a:off x="506782" y="212256"/>
            <a:ext cx="11178436"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Halogen-Free Firefighting Foams</a:t>
            </a:r>
            <a:endParaRPr lang="en-US" sz="4000" b="1" dirty="0">
              <a:latin typeface="+mn-lt"/>
              <a:cs typeface="ＭＳ Ｐゴシック" pitchFamily="-106" charset="-128"/>
            </a:endParaRPr>
          </a:p>
        </p:txBody>
      </p:sp>
      <p:cxnSp>
        <p:nvCxnSpPr>
          <p:cNvPr id="7" name="Straight Connector 6">
            <a:extLst>
              <a:ext uri="{FF2B5EF4-FFF2-40B4-BE49-F238E27FC236}">
                <a16:creationId xmlns:a16="http://schemas.microsoft.com/office/drawing/2014/main" id="{CCC42954-3C97-4842-9D69-D3276DF6288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994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03391"/>
            <a:ext cx="10515600" cy="480131"/>
          </a:xfrm>
        </p:spPr>
        <p:txBody>
          <a:bodyPr>
            <a:spAutoFit/>
          </a:bodyPr>
          <a:lstStyle/>
          <a:p>
            <a:pPr algn="ctr"/>
            <a:r>
              <a:rPr lang="en-US" sz="2800" dirty="0">
                <a:latin typeface="+mn-lt"/>
              </a:rPr>
              <a:t>I'm </a:t>
            </a:r>
            <a:r>
              <a:rPr lang="en-US" sz="2800" dirty="0" err="1">
                <a:latin typeface="+mn-lt"/>
              </a:rPr>
              <a:t>green</a:t>
            </a:r>
            <a:r>
              <a:rPr lang="en-US" sz="2800" baseline="30000" dirty="0" err="1">
                <a:latin typeface="+mn-lt"/>
              </a:rPr>
              <a:t>TM</a:t>
            </a:r>
            <a:r>
              <a:rPr lang="en-US" sz="2800" dirty="0">
                <a:latin typeface="+mn-lt"/>
              </a:rPr>
              <a:t> Polyethylene production</a:t>
            </a:r>
          </a:p>
        </p:txBody>
      </p:sp>
      <p:sp>
        <p:nvSpPr>
          <p:cNvPr id="3" name="Content Placeholder 2"/>
          <p:cNvSpPr>
            <a:spLocks noGrp="1"/>
          </p:cNvSpPr>
          <p:nvPr>
            <p:ph idx="1"/>
          </p:nvPr>
        </p:nvSpPr>
        <p:spPr>
          <a:xfrm>
            <a:off x="838201" y="1888591"/>
            <a:ext cx="5659582" cy="4632037"/>
          </a:xfrm>
        </p:spPr>
        <p:txBody>
          <a:bodyPr wrap="square">
            <a:spAutoFit/>
          </a:bodyPr>
          <a:lstStyle/>
          <a:p>
            <a:pPr>
              <a:lnSpc>
                <a:spcPct val="100000"/>
              </a:lnSpc>
              <a:spcBef>
                <a:spcPts val="600"/>
              </a:spcBef>
            </a:pPr>
            <a:r>
              <a:rPr lang="en-US" sz="2000" dirty="0">
                <a:latin typeface="+mn-lt"/>
              </a:rPr>
              <a:t>PE is the most common plastic. The annual global production is around 80 million tons. Its primary use is in packaging (plastic bags, containers including bottles, etc.). </a:t>
            </a:r>
          </a:p>
          <a:p>
            <a:pPr>
              <a:lnSpc>
                <a:spcPct val="100000"/>
              </a:lnSpc>
              <a:spcBef>
                <a:spcPts val="600"/>
              </a:spcBef>
            </a:pPr>
            <a:r>
              <a:rPr lang="en-US" sz="2000" dirty="0"/>
              <a:t>Convention</a:t>
            </a:r>
            <a:r>
              <a:rPr lang="en-US" sz="2000" dirty="0">
                <a:latin typeface="+mn-lt"/>
              </a:rPr>
              <a:t>al polyethylene uses fossil sourced raw materials, such as oil or natural gas</a:t>
            </a:r>
          </a:p>
          <a:p>
            <a:pPr>
              <a:lnSpc>
                <a:spcPct val="100000"/>
              </a:lnSpc>
              <a:spcBef>
                <a:spcPts val="600"/>
              </a:spcBef>
            </a:pPr>
            <a:r>
              <a:rPr lang="en-US" sz="2000" dirty="0">
                <a:latin typeface="+mn-lt"/>
              </a:rPr>
              <a:t>I'm </a:t>
            </a:r>
            <a:r>
              <a:rPr lang="en-US" sz="2000" dirty="0" err="1">
                <a:latin typeface="+mn-lt"/>
              </a:rPr>
              <a:t>green</a:t>
            </a:r>
            <a:r>
              <a:rPr lang="en-US" sz="2000" baseline="30000" dirty="0" err="1">
                <a:latin typeface="+mn-lt"/>
              </a:rPr>
              <a:t>TM</a:t>
            </a:r>
            <a:r>
              <a:rPr lang="en-US" sz="2000" dirty="0">
                <a:latin typeface="+mn-lt"/>
              </a:rPr>
              <a:t> Polyethylene is a plastic produced from ethanol sugarcane - a renewable raw material - and captures and fixes CO2 from the atmosphere during its production, helping to reduce emission of greenhouse gases.</a:t>
            </a:r>
          </a:p>
          <a:p>
            <a:pPr>
              <a:lnSpc>
                <a:spcPct val="100000"/>
              </a:lnSpc>
              <a:spcBef>
                <a:spcPts val="600"/>
              </a:spcBef>
            </a:pPr>
            <a:r>
              <a:rPr lang="en-US" sz="2000" dirty="0">
                <a:latin typeface="+mn-lt"/>
              </a:rPr>
              <a:t>It retains the same properties, performance, and application versatility of polyethylene from fossil fuels.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678754" y="1879578"/>
            <a:ext cx="5006464" cy="4695990"/>
          </a:xfrm>
          <a:prstGeom prst="rect">
            <a:avLst/>
          </a:prstGeom>
        </p:spPr>
      </p:pic>
      <p:sp>
        <p:nvSpPr>
          <p:cNvPr id="5" name="Rectangle 2">
            <a:extLst>
              <a:ext uri="{FF2B5EF4-FFF2-40B4-BE49-F238E27FC236}">
                <a16:creationId xmlns:a16="http://schemas.microsoft.com/office/drawing/2014/main" id="{00A41E4B-946C-4385-B30A-CCB8D13141DE}"/>
              </a:ext>
            </a:extLst>
          </p:cNvPr>
          <p:cNvSpPr txBox="1">
            <a:spLocks noChangeArrowheads="1"/>
          </p:cNvSpPr>
          <p:nvPr/>
        </p:nvSpPr>
        <p:spPr>
          <a:xfrm>
            <a:off x="506782" y="212256"/>
            <a:ext cx="11178436"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Braskem</a:t>
            </a:r>
            <a:endParaRPr lang="en-US" sz="4000" b="1" dirty="0">
              <a:latin typeface="+mn-lt"/>
              <a:cs typeface="ＭＳ Ｐゴシック" pitchFamily="-106" charset="-128"/>
            </a:endParaRPr>
          </a:p>
        </p:txBody>
      </p:sp>
      <p:cxnSp>
        <p:nvCxnSpPr>
          <p:cNvPr id="6" name="Straight Connector 5">
            <a:extLst>
              <a:ext uri="{FF2B5EF4-FFF2-40B4-BE49-F238E27FC236}">
                <a16:creationId xmlns:a16="http://schemas.microsoft.com/office/drawing/2014/main" id="{A5696B59-CF17-4E1A-A066-4A77681CC16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DC2CC0F-06BA-194A-A3F0-3E000320A1F9}"/>
              </a:ext>
            </a:extLst>
          </p:cNvPr>
          <p:cNvSpPr/>
          <p:nvPr/>
        </p:nvSpPr>
        <p:spPr>
          <a:xfrm>
            <a:off x="658280" y="6533124"/>
            <a:ext cx="11679005" cy="276999"/>
          </a:xfrm>
          <a:prstGeom prst="rect">
            <a:avLst/>
          </a:prstGeom>
        </p:spPr>
        <p:txBody>
          <a:bodyPr wrap="square">
            <a:spAutoFit/>
          </a:bodyPr>
          <a:lstStyle/>
          <a:p>
            <a:r>
              <a:rPr lang="en-US" sz="1200" dirty="0">
                <a:solidFill>
                  <a:schemeClr val="bg1">
                    <a:lumMod val="50000"/>
                  </a:schemeClr>
                </a:solidFill>
              </a:rPr>
              <a:t>Image: </a:t>
            </a:r>
            <a:r>
              <a:rPr lang="en-US" sz="1200" dirty="0" err="1">
                <a:solidFill>
                  <a:schemeClr val="bg1">
                    <a:lumMod val="50000"/>
                  </a:schemeClr>
                </a:solidFill>
              </a:rPr>
              <a:t>Braskem</a:t>
            </a:r>
            <a:endParaRPr lang="en-US" sz="1200" dirty="0">
              <a:solidFill>
                <a:schemeClr val="bg1">
                  <a:lumMod val="50000"/>
                </a:schemeClr>
              </a:solidFill>
            </a:endParaRPr>
          </a:p>
        </p:txBody>
      </p:sp>
    </p:spTree>
    <p:extLst>
      <p:ext uri="{BB962C8B-B14F-4D97-AF65-F5344CB8AC3E}">
        <p14:creationId xmlns:p14="http://schemas.microsoft.com/office/powerpoint/2010/main" val="12720554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6182" y="1886118"/>
            <a:ext cx="6083956" cy="4106765"/>
          </a:xfrm>
        </p:spPr>
        <p:txBody>
          <a:bodyPr wrap="square">
            <a:spAutoFit/>
          </a:bodyPr>
          <a:lstStyle/>
          <a:p>
            <a:pPr marL="0" indent="0">
              <a:spcAft>
                <a:spcPts val="600"/>
              </a:spcAft>
              <a:buNone/>
            </a:pPr>
            <a:r>
              <a:rPr lang="en-US" sz="2400" dirty="0">
                <a:latin typeface="+mn-lt"/>
              </a:rPr>
              <a:t>Solubility characteristics of solvents can be tailored with the addition or removal of CO</a:t>
            </a:r>
            <a:r>
              <a:rPr lang="en-US" sz="2400" baseline="-25000" dirty="0">
                <a:latin typeface="+mn-lt"/>
              </a:rPr>
              <a:t>2</a:t>
            </a:r>
            <a:r>
              <a:rPr lang="en-US" sz="2400" dirty="0">
                <a:latin typeface="+mn-lt"/>
              </a:rPr>
              <a:t>:</a:t>
            </a:r>
          </a:p>
          <a:p>
            <a:pPr marL="463550" lvl="1" indent="-231775">
              <a:spcBef>
                <a:spcPts val="1000"/>
              </a:spcBef>
            </a:pPr>
            <a:r>
              <a:rPr lang="en-US" sz="2200" dirty="0">
                <a:latin typeface="+mn-lt"/>
              </a:rPr>
              <a:t>Without CO</a:t>
            </a:r>
            <a:r>
              <a:rPr lang="en-US" sz="2200" baseline="-25000" dirty="0">
                <a:latin typeface="+mn-lt"/>
              </a:rPr>
              <a:t>2</a:t>
            </a:r>
            <a:r>
              <a:rPr lang="en-US" sz="2200" dirty="0">
                <a:latin typeface="+mn-lt"/>
              </a:rPr>
              <a:t>, it behaves like a low-polarity regular organic solvent.</a:t>
            </a:r>
          </a:p>
          <a:p>
            <a:pPr marL="463550" lvl="1" indent="-231775">
              <a:spcBef>
                <a:spcPts val="1000"/>
              </a:spcBef>
            </a:pPr>
            <a:r>
              <a:rPr lang="en-US" sz="2200" dirty="0">
                <a:latin typeface="+mn-lt"/>
              </a:rPr>
              <a:t>With CO</a:t>
            </a:r>
            <a:r>
              <a:rPr lang="en-US" sz="2200" baseline="-25000" dirty="0">
                <a:latin typeface="+mn-lt"/>
              </a:rPr>
              <a:t>2</a:t>
            </a:r>
            <a:r>
              <a:rPr lang="en-US" sz="2200" dirty="0">
                <a:latin typeface="+mn-lt"/>
              </a:rPr>
              <a:t>, it has very high polarity, and is miscible with water.</a:t>
            </a:r>
          </a:p>
          <a:p>
            <a:pPr marL="463550" lvl="1" indent="-231775">
              <a:spcBef>
                <a:spcPts val="1000"/>
              </a:spcBef>
            </a:pPr>
            <a:r>
              <a:rPr lang="en-US" sz="2200" dirty="0"/>
              <a:t>It can</a:t>
            </a:r>
            <a:r>
              <a:rPr lang="en-US" sz="2200" dirty="0">
                <a:latin typeface="+mn-lt"/>
              </a:rPr>
              <a:t> be </a:t>
            </a:r>
            <a:r>
              <a:rPr lang="en-US" sz="2200" dirty="0"/>
              <a:t>u</a:t>
            </a:r>
            <a:r>
              <a:rPr lang="en-US" sz="2200" dirty="0">
                <a:latin typeface="+mn-lt"/>
              </a:rPr>
              <a:t>sed for: </a:t>
            </a:r>
          </a:p>
          <a:p>
            <a:pPr marL="573088" lvl="2" indent="0">
              <a:buNone/>
            </a:pPr>
            <a:r>
              <a:rPr lang="en-US" dirty="0">
                <a:latin typeface="+mn-lt"/>
              </a:rPr>
              <a:t>-  Waste water treatment</a:t>
            </a:r>
          </a:p>
          <a:p>
            <a:pPr marL="573088" lvl="2" indent="0">
              <a:buNone/>
            </a:pPr>
            <a:r>
              <a:rPr lang="en-US" dirty="0">
                <a:latin typeface="+mn-lt"/>
              </a:rPr>
              <a:t>-  Asphalt recovery and reuse</a:t>
            </a:r>
          </a:p>
          <a:p>
            <a:pPr marL="573088" lvl="2" indent="0">
              <a:buNone/>
            </a:pPr>
            <a:r>
              <a:rPr lang="en-US" dirty="0">
                <a:latin typeface="+mn-lt"/>
              </a:rPr>
              <a:t>-  Polystyrene recycling</a:t>
            </a:r>
          </a:p>
          <a:p>
            <a:pPr marL="573088" lvl="2" indent="0">
              <a:buNone/>
            </a:pPr>
            <a:r>
              <a:rPr lang="en-US" dirty="0">
                <a:latin typeface="+mn-lt"/>
              </a:rPr>
              <a:t>-  Purification of solids</a:t>
            </a:r>
          </a:p>
        </p:txBody>
      </p:sp>
      <p:pic>
        <p:nvPicPr>
          <p:cNvPr id="4" name="Picture 3"/>
          <p:cNvPicPr>
            <a:picLocks noChangeAspect="1"/>
          </p:cNvPicPr>
          <p:nvPr/>
        </p:nvPicPr>
        <p:blipFill>
          <a:blip r:embed="rId2"/>
          <a:stretch>
            <a:fillRect/>
          </a:stretch>
        </p:blipFill>
        <p:spPr>
          <a:xfrm>
            <a:off x="6899564" y="1886118"/>
            <a:ext cx="4592520" cy="2247662"/>
          </a:xfrm>
          <a:prstGeom prst="rect">
            <a:avLst/>
          </a:prstGeom>
        </p:spPr>
      </p:pic>
      <p:pic>
        <p:nvPicPr>
          <p:cNvPr id="5" name="Picture 4"/>
          <p:cNvPicPr>
            <a:picLocks noChangeAspect="1"/>
          </p:cNvPicPr>
          <p:nvPr/>
        </p:nvPicPr>
        <p:blipFill>
          <a:blip r:embed="rId3"/>
          <a:stretch>
            <a:fillRect/>
          </a:stretch>
        </p:blipFill>
        <p:spPr>
          <a:xfrm>
            <a:off x="8194862" y="4321127"/>
            <a:ext cx="2186087" cy="1885709"/>
          </a:xfrm>
          <a:prstGeom prst="rect">
            <a:avLst/>
          </a:prstGeom>
        </p:spPr>
      </p:pic>
      <p:sp>
        <p:nvSpPr>
          <p:cNvPr id="6" name="Rectangle 2">
            <a:extLst>
              <a:ext uri="{FF2B5EF4-FFF2-40B4-BE49-F238E27FC236}">
                <a16:creationId xmlns:a16="http://schemas.microsoft.com/office/drawing/2014/main" id="{AA9E857C-8283-4FC1-A7D0-D8FB1A6C4492}"/>
              </a:ext>
            </a:extLst>
          </p:cNvPr>
          <p:cNvSpPr txBox="1">
            <a:spLocks noChangeArrowheads="1"/>
          </p:cNvSpPr>
          <p:nvPr/>
        </p:nvSpPr>
        <p:spPr>
          <a:xfrm>
            <a:off x="1521278" y="212256"/>
            <a:ext cx="9144000"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Switchable Solutions Inc.</a:t>
            </a:r>
            <a:endParaRPr lang="en-US" sz="4000" b="1" dirty="0">
              <a:latin typeface="+mn-lt"/>
              <a:cs typeface="ＭＳ Ｐゴシック" pitchFamily="-106" charset="-128"/>
            </a:endParaRPr>
          </a:p>
        </p:txBody>
      </p:sp>
      <p:cxnSp>
        <p:nvCxnSpPr>
          <p:cNvPr id="7" name="Straight Connector 6">
            <a:extLst>
              <a:ext uri="{FF2B5EF4-FFF2-40B4-BE49-F238E27FC236}">
                <a16:creationId xmlns:a16="http://schemas.microsoft.com/office/drawing/2014/main" id="{12D5AA02-70F5-4854-B43B-A1230CA68C4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287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0917" y="1868062"/>
            <a:ext cx="8305801" cy="3780522"/>
          </a:xfrm>
        </p:spPr>
        <p:txBody>
          <a:bodyPr wrap="square">
            <a:spAutoFit/>
          </a:bodyPr>
          <a:lstStyle/>
          <a:p>
            <a:pPr marL="0" indent="0">
              <a:buNone/>
            </a:pPr>
            <a:r>
              <a:rPr lang="en-US" sz="2600" dirty="0" err="1">
                <a:latin typeface="+mn-lt"/>
              </a:rPr>
              <a:t>Perchloroethylene</a:t>
            </a:r>
            <a:r>
              <a:rPr lang="en-US" sz="2600" dirty="0">
                <a:latin typeface="+mn-lt"/>
              </a:rPr>
              <a:t> (PERC)</a:t>
            </a:r>
          </a:p>
          <a:p>
            <a:pPr lvl="1"/>
            <a:r>
              <a:rPr lang="en-US" sz="2200" dirty="0">
                <a:latin typeface="+mn-lt"/>
              </a:rPr>
              <a:t>Dry cleaning solvent (accounts for greater than 80% of use).</a:t>
            </a:r>
          </a:p>
          <a:p>
            <a:pPr lvl="1"/>
            <a:r>
              <a:rPr lang="en-US" sz="2200" dirty="0">
                <a:latin typeface="+mn-lt"/>
              </a:rPr>
              <a:t>Toxicity / Environmental Impact</a:t>
            </a:r>
          </a:p>
          <a:p>
            <a:pPr marL="914400" lvl="2" indent="0">
              <a:buNone/>
            </a:pPr>
            <a:r>
              <a:rPr lang="en-US" dirty="0">
                <a:latin typeface="+mn-lt"/>
              </a:rPr>
              <a:t>-  Volatile, but highly stable, and non-flammable.</a:t>
            </a:r>
          </a:p>
          <a:p>
            <a:pPr marL="914400" lvl="2" indent="0">
              <a:buNone/>
            </a:pPr>
            <a:r>
              <a:rPr lang="en-US" dirty="0">
                <a:latin typeface="+mn-lt"/>
              </a:rPr>
              <a:t>-  Probably carcinogenic to humans.</a:t>
            </a:r>
          </a:p>
          <a:p>
            <a:pPr marL="914400" lvl="2" indent="0">
              <a:buNone/>
            </a:pPr>
            <a:r>
              <a:rPr lang="en-US" dirty="0">
                <a:latin typeface="+mn-lt"/>
              </a:rPr>
              <a:t>-  Common soil contaminant.</a:t>
            </a:r>
          </a:p>
          <a:p>
            <a:pPr lvl="2"/>
            <a:endParaRPr lang="en-US" sz="1000" dirty="0">
              <a:latin typeface="+mn-lt"/>
            </a:endParaRPr>
          </a:p>
          <a:p>
            <a:pPr marL="0" indent="0">
              <a:buNone/>
            </a:pPr>
            <a:r>
              <a:rPr lang="en-US" sz="2600" b="1" dirty="0">
                <a:latin typeface="+mn-lt"/>
              </a:rPr>
              <a:t>Dry cleaning can be done with supercritical CO</a:t>
            </a:r>
            <a:r>
              <a:rPr lang="en-US" sz="2600" b="1" baseline="-25000" dirty="0">
                <a:latin typeface="+mn-lt"/>
              </a:rPr>
              <a:t>2</a:t>
            </a:r>
          </a:p>
          <a:p>
            <a:pPr lvl="1"/>
            <a:r>
              <a:rPr lang="en-US" sz="2200" dirty="0">
                <a:latin typeface="+mn-lt"/>
              </a:rPr>
              <a:t>Closed loop to minimize amount of CO</a:t>
            </a:r>
            <a:r>
              <a:rPr lang="en-US" sz="2200" baseline="-25000" dirty="0">
                <a:latin typeface="+mn-lt"/>
              </a:rPr>
              <a:t>2</a:t>
            </a:r>
            <a:r>
              <a:rPr lang="en-US" sz="2200" dirty="0">
                <a:latin typeface="+mn-lt"/>
              </a:rPr>
              <a:t> lost.</a:t>
            </a:r>
          </a:p>
          <a:p>
            <a:pPr lvl="1"/>
            <a:r>
              <a:rPr lang="en-US" sz="2200" dirty="0">
                <a:latin typeface="+mn-lt"/>
              </a:rPr>
              <a:t>Complete eliminated the need </a:t>
            </a:r>
            <a:r>
              <a:rPr lang="en-US" sz="2200" dirty="0"/>
              <a:t>for</a:t>
            </a:r>
            <a:r>
              <a:rPr lang="en-US" sz="2200" dirty="0">
                <a:latin typeface="+mn-lt"/>
              </a:rPr>
              <a:t> PERC.</a:t>
            </a:r>
          </a:p>
        </p:txBody>
      </p:sp>
      <p:graphicFrame>
        <p:nvGraphicFramePr>
          <p:cNvPr id="5" name="Object 4"/>
          <p:cNvGraphicFramePr>
            <a:graphicFrameLocks noChangeAspect="1"/>
          </p:cNvGraphicFramePr>
          <p:nvPr>
            <p:extLst>
              <p:ext uri="{D42A27DB-BD31-4B8C-83A1-F6EECF244321}">
                <p14:modId xmlns:p14="http://schemas.microsoft.com/office/powerpoint/2010/main" val="1303663513"/>
              </p:ext>
            </p:extLst>
          </p:nvPr>
        </p:nvGraphicFramePr>
        <p:xfrm>
          <a:off x="8600881" y="3014934"/>
          <a:ext cx="2441188" cy="1944993"/>
        </p:xfrm>
        <a:graphic>
          <a:graphicData uri="http://schemas.openxmlformats.org/presentationml/2006/ole">
            <mc:AlternateContent xmlns:mc="http://schemas.openxmlformats.org/markup-compatibility/2006">
              <mc:Choice xmlns:v="urn:schemas-microsoft-com:vml" Requires="v">
                <p:oleObj spid="_x0000_s1165" name="CS ChemDraw Drawing" r:id="rId3" imgW="1068655" imgH="850533" progId="ChemDraw.Document.6.0">
                  <p:embed/>
                </p:oleObj>
              </mc:Choice>
              <mc:Fallback>
                <p:oleObj name="CS ChemDraw Drawing" r:id="rId3" imgW="1068655" imgH="850533" progId="ChemDraw.Document.6.0">
                  <p:embed/>
                  <p:pic>
                    <p:nvPicPr>
                      <p:cNvPr id="0" name=""/>
                      <p:cNvPicPr/>
                      <p:nvPr/>
                    </p:nvPicPr>
                    <p:blipFill>
                      <a:blip r:embed="rId4"/>
                      <a:stretch>
                        <a:fillRect/>
                      </a:stretch>
                    </p:blipFill>
                    <p:spPr>
                      <a:xfrm>
                        <a:off x="8600881" y="3014934"/>
                        <a:ext cx="2441188" cy="1944993"/>
                      </a:xfrm>
                      <a:prstGeom prst="rect">
                        <a:avLst/>
                      </a:prstGeom>
                      <a:ln w="25400">
                        <a:solidFill>
                          <a:srgbClr val="FF0000"/>
                        </a:solidFill>
                      </a:ln>
                    </p:spPr>
                  </p:pic>
                </p:oleObj>
              </mc:Fallback>
            </mc:AlternateContent>
          </a:graphicData>
        </a:graphic>
      </p:graphicFrame>
      <p:sp>
        <p:nvSpPr>
          <p:cNvPr id="6" name="Rectangle 2">
            <a:extLst>
              <a:ext uri="{FF2B5EF4-FFF2-40B4-BE49-F238E27FC236}">
                <a16:creationId xmlns:a16="http://schemas.microsoft.com/office/drawing/2014/main" id="{5884C9DD-4165-430B-9436-78049B350425}"/>
              </a:ext>
            </a:extLst>
          </p:cNvPr>
          <p:cNvSpPr txBox="1">
            <a:spLocks noChangeArrowheads="1"/>
          </p:cNvSpPr>
          <p:nvPr/>
        </p:nvSpPr>
        <p:spPr>
          <a:xfrm>
            <a:off x="1521278" y="212256"/>
            <a:ext cx="9144000"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Halogenated Compounds Elimination</a:t>
            </a:r>
            <a:endParaRPr lang="en-US" sz="4000" b="1" dirty="0">
              <a:latin typeface="+mn-lt"/>
              <a:cs typeface="ＭＳ Ｐゴシック" pitchFamily="-106" charset="-128"/>
            </a:endParaRPr>
          </a:p>
        </p:txBody>
      </p:sp>
      <p:cxnSp>
        <p:nvCxnSpPr>
          <p:cNvPr id="7" name="Straight Connector 6">
            <a:extLst>
              <a:ext uri="{FF2B5EF4-FFF2-40B4-BE49-F238E27FC236}">
                <a16:creationId xmlns:a16="http://schemas.microsoft.com/office/drawing/2014/main" id="{781DBA01-40B7-4F45-AADA-482CD5F612A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3301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2891" y="1550602"/>
            <a:ext cx="10515600" cy="1993366"/>
          </a:xfrm>
        </p:spPr>
        <p:txBody>
          <a:bodyPr>
            <a:spAutoFit/>
          </a:bodyPr>
          <a:lstStyle/>
          <a:p>
            <a:pPr marL="0" indent="0">
              <a:spcAft>
                <a:spcPts val="600"/>
              </a:spcAft>
              <a:buNone/>
            </a:pPr>
            <a:r>
              <a:rPr lang="en-US" sz="2400" dirty="0">
                <a:latin typeface="+mn-lt"/>
              </a:rPr>
              <a:t>Conventional Paper Bleaching: Chlorine dioxide (ClO</a:t>
            </a:r>
            <a:r>
              <a:rPr lang="en-US" sz="2400" baseline="-25000" dirty="0">
                <a:latin typeface="+mn-lt"/>
              </a:rPr>
              <a:t>2</a:t>
            </a:r>
            <a:r>
              <a:rPr lang="en-US" sz="2400" dirty="0">
                <a:latin typeface="+mn-lt"/>
              </a:rPr>
              <a:t>)</a:t>
            </a:r>
          </a:p>
          <a:p>
            <a:pPr lvl="1"/>
            <a:r>
              <a:rPr lang="en-US" sz="2000" dirty="0"/>
              <a:t>P</a:t>
            </a:r>
            <a:r>
              <a:rPr lang="en-US" sz="2000" dirty="0">
                <a:latin typeface="+mn-lt"/>
              </a:rPr>
              <a:t>roduces unacceptable quantities of chlorinated pollutants, and many are exceptionally toxic.</a:t>
            </a:r>
          </a:p>
          <a:p>
            <a:pPr lvl="1"/>
            <a:endParaRPr lang="en-US" sz="1500" dirty="0">
              <a:latin typeface="+mn-lt"/>
            </a:endParaRPr>
          </a:p>
          <a:p>
            <a:pPr marL="0" indent="0">
              <a:spcAft>
                <a:spcPts val="600"/>
              </a:spcAft>
              <a:buNone/>
            </a:pPr>
            <a:r>
              <a:rPr lang="en-US" sz="2400" b="1" dirty="0">
                <a:latin typeface="+mn-lt"/>
              </a:rPr>
              <a:t>TAML/H</a:t>
            </a:r>
            <a:r>
              <a:rPr lang="en-US" sz="2400" b="1" baseline="-25000" dirty="0">
                <a:latin typeface="+mn-lt"/>
              </a:rPr>
              <a:t>2</a:t>
            </a:r>
            <a:r>
              <a:rPr lang="en-US" sz="2400" b="1" dirty="0">
                <a:latin typeface="+mn-lt"/>
              </a:rPr>
              <a:t>O</a:t>
            </a:r>
            <a:r>
              <a:rPr lang="en-US" sz="2400" b="1" baseline="-25000" dirty="0">
                <a:latin typeface="+mn-lt"/>
              </a:rPr>
              <a:t>2</a:t>
            </a:r>
          </a:p>
          <a:p>
            <a:pPr lvl="1"/>
            <a:r>
              <a:rPr lang="en-US" sz="2000" dirty="0">
                <a:latin typeface="+mn-lt"/>
              </a:rPr>
              <a:t>Alternative catalytic breakdown of H</a:t>
            </a:r>
            <a:r>
              <a:rPr lang="en-US" sz="2000" baseline="-25000" dirty="0">
                <a:latin typeface="+mn-lt"/>
              </a:rPr>
              <a:t>2</a:t>
            </a:r>
            <a:r>
              <a:rPr lang="en-US" sz="2000" dirty="0">
                <a:latin typeface="+mn-lt"/>
              </a:rPr>
              <a:t>O</a:t>
            </a:r>
            <a:r>
              <a:rPr lang="en-US" sz="2000" baseline="-25000" dirty="0">
                <a:latin typeface="+mn-lt"/>
              </a:rPr>
              <a:t>2</a:t>
            </a:r>
            <a:r>
              <a:rPr lang="en-US" sz="2000" dirty="0">
                <a:latin typeface="+mn-lt"/>
              </a:rPr>
              <a:t> to provide the oxidative equivalent.</a:t>
            </a:r>
          </a:p>
        </p:txBody>
      </p:sp>
      <p:sp>
        <p:nvSpPr>
          <p:cNvPr id="5" name="Rectangle 2">
            <a:extLst>
              <a:ext uri="{FF2B5EF4-FFF2-40B4-BE49-F238E27FC236}">
                <a16:creationId xmlns:a16="http://schemas.microsoft.com/office/drawing/2014/main" id="{04E63BFA-AF5C-42ED-BDBB-98CC8836726A}"/>
              </a:ext>
            </a:extLst>
          </p:cNvPr>
          <p:cNvSpPr txBox="1">
            <a:spLocks noChangeArrowheads="1"/>
          </p:cNvSpPr>
          <p:nvPr/>
        </p:nvSpPr>
        <p:spPr>
          <a:xfrm>
            <a:off x="506782" y="212256"/>
            <a:ext cx="11178436"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Alternative Bleaching – Moving Away From Chlorine</a:t>
            </a:r>
            <a:endParaRPr lang="en-US" sz="4000" b="1" dirty="0">
              <a:latin typeface="+mn-lt"/>
              <a:cs typeface="ＭＳ Ｐゴシック" pitchFamily="-106" charset="-128"/>
            </a:endParaRPr>
          </a:p>
        </p:txBody>
      </p:sp>
      <p:cxnSp>
        <p:nvCxnSpPr>
          <p:cNvPr id="6" name="Straight Connector 5">
            <a:extLst>
              <a:ext uri="{FF2B5EF4-FFF2-40B4-BE49-F238E27FC236}">
                <a16:creationId xmlns:a16="http://schemas.microsoft.com/office/drawing/2014/main" id="{594903ED-F6D0-4438-A2A1-53E264F632B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DB8ACFE-5F6E-9A4D-ADC8-465FEDAF9083}"/>
              </a:ext>
            </a:extLst>
          </p:cNvPr>
          <p:cNvPicPr>
            <a:picLocks noChangeAspect="1"/>
          </p:cNvPicPr>
          <p:nvPr/>
        </p:nvPicPr>
        <p:blipFill>
          <a:blip r:embed="rId2"/>
          <a:stretch>
            <a:fillRect/>
          </a:stretch>
        </p:blipFill>
        <p:spPr>
          <a:xfrm>
            <a:off x="2678579" y="3615684"/>
            <a:ext cx="7092951" cy="3055856"/>
          </a:xfrm>
          <a:prstGeom prst="rect">
            <a:avLst/>
          </a:prstGeom>
        </p:spPr>
      </p:pic>
    </p:spTree>
    <p:extLst>
      <p:ext uri="{BB962C8B-B14F-4D97-AF65-F5344CB8AC3E}">
        <p14:creationId xmlns:p14="http://schemas.microsoft.com/office/powerpoint/2010/main" val="2004586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upload.wikimedia.org/wikipedia/commons/thumb/1/1d/Sitagliptin.svg/2000px-Sitagliptin.svg.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63757" y="2112718"/>
            <a:ext cx="4484048" cy="266352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6542702" y="4824721"/>
            <a:ext cx="4926157" cy="369332"/>
          </a:xfrm>
          <a:prstGeom prst="rect">
            <a:avLst/>
          </a:prstGeom>
        </p:spPr>
        <p:txBody>
          <a:bodyPr wrap="none">
            <a:spAutoFit/>
          </a:bodyPr>
          <a:lstStyle/>
          <a:p>
            <a:r>
              <a:rPr lang="en-US" dirty="0" err="1"/>
              <a:t>Sitagliptin</a:t>
            </a:r>
            <a:r>
              <a:rPr lang="en-US" dirty="0"/>
              <a:t>, the active ingredient in Merck's Januvia</a:t>
            </a:r>
            <a:endParaRPr lang="en-US" dirty="0">
              <a:solidFill>
                <a:srgbClr val="000000"/>
              </a:solidFill>
              <a:latin typeface="Linux Libertine"/>
            </a:endParaRPr>
          </a:p>
        </p:txBody>
      </p:sp>
      <p:sp>
        <p:nvSpPr>
          <p:cNvPr id="6" name="TextBox 5"/>
          <p:cNvSpPr txBox="1"/>
          <p:nvPr/>
        </p:nvSpPr>
        <p:spPr>
          <a:xfrm>
            <a:off x="984074" y="1511361"/>
            <a:ext cx="6012766" cy="4278094"/>
          </a:xfrm>
          <a:prstGeom prst="rect">
            <a:avLst/>
          </a:prstGeom>
          <a:noFill/>
        </p:spPr>
        <p:txBody>
          <a:bodyPr wrap="square" rtlCol="0">
            <a:spAutoFit/>
          </a:bodyPr>
          <a:lstStyle/>
          <a:p>
            <a:pPr>
              <a:spcAft>
                <a:spcPts val="600"/>
              </a:spcAft>
            </a:pPr>
            <a:r>
              <a:rPr lang="en-US" sz="2800" b="1" dirty="0"/>
              <a:t>Januvia</a:t>
            </a:r>
            <a:endParaRPr lang="en-US" sz="2800" dirty="0"/>
          </a:p>
          <a:p>
            <a:pPr marL="457200" indent="-280988">
              <a:spcAft>
                <a:spcPts val="600"/>
              </a:spcAft>
              <a:buFont typeface="Arial" panose="020B0604020202020204" pitchFamily="34" charset="0"/>
              <a:buChar char="•"/>
            </a:pPr>
            <a:r>
              <a:rPr lang="en-US" sz="2400" dirty="0"/>
              <a:t>Merck's top-selling diabetes drug</a:t>
            </a:r>
          </a:p>
          <a:p>
            <a:pPr marL="457200" indent="-280988">
              <a:spcAft>
                <a:spcPts val="600"/>
              </a:spcAft>
              <a:buFont typeface="Arial" panose="020B0604020202020204" pitchFamily="34" charset="0"/>
              <a:buChar char="•"/>
            </a:pPr>
            <a:r>
              <a:rPr lang="en-US" sz="2400" dirty="0"/>
              <a:t>$1.9 Billion in sales (2009)</a:t>
            </a:r>
          </a:p>
          <a:p>
            <a:pPr marL="457200" indent="-280988">
              <a:spcAft>
                <a:spcPts val="600"/>
              </a:spcAft>
              <a:buFont typeface="Arial" panose="020B0604020202020204" pitchFamily="34" charset="0"/>
              <a:buChar char="•"/>
            </a:pPr>
            <a:r>
              <a:rPr lang="en-US" sz="2400" dirty="0"/>
              <a:t>Traditional Synthesis</a:t>
            </a:r>
          </a:p>
          <a:p>
            <a:pPr lvl="1" indent="-280988"/>
            <a:r>
              <a:rPr lang="en-US" sz="2000" dirty="0"/>
              <a:t>		-  250 psi H</a:t>
            </a:r>
            <a:r>
              <a:rPr lang="en-US" sz="2000" baseline="-25000" dirty="0"/>
              <a:t>2</a:t>
            </a:r>
            <a:r>
              <a:rPr lang="en-US" sz="2000" dirty="0"/>
              <a:t> hydrogenation</a:t>
            </a:r>
          </a:p>
          <a:p>
            <a:pPr lvl="1" indent="-280988">
              <a:spcAft>
                <a:spcPts val="600"/>
              </a:spcAft>
            </a:pPr>
            <a:r>
              <a:rPr lang="en-US" sz="2000" dirty="0"/>
              <a:t>		-  Rhodium</a:t>
            </a:r>
          </a:p>
          <a:p>
            <a:pPr marL="457200" indent="-280988">
              <a:buFont typeface="Arial" panose="020B0604020202020204" pitchFamily="34" charset="0"/>
              <a:buChar char="•"/>
            </a:pPr>
            <a:r>
              <a:rPr lang="en-US" sz="2400" dirty="0"/>
              <a:t>Improved Synthesis using enzyme</a:t>
            </a:r>
          </a:p>
          <a:p>
            <a:pPr lvl="1" indent="-280988">
              <a:spcAft>
                <a:spcPts val="600"/>
              </a:spcAft>
            </a:pPr>
            <a:r>
              <a:rPr lang="en-US" sz="2000" dirty="0"/>
              <a:t>		-  99.95% selectivity to desired product</a:t>
            </a:r>
          </a:p>
          <a:p>
            <a:pPr marL="457200" indent="-280988">
              <a:spcAft>
                <a:spcPts val="600"/>
              </a:spcAft>
              <a:buFont typeface="Arial" panose="020B0604020202020204" pitchFamily="34" charset="0"/>
              <a:buChar char="•"/>
            </a:pPr>
            <a:r>
              <a:rPr lang="en-US" sz="2400" dirty="0"/>
              <a:t>53% improvement in productivity</a:t>
            </a:r>
          </a:p>
          <a:p>
            <a:pPr marL="457200" indent="-280988">
              <a:spcAft>
                <a:spcPts val="600"/>
              </a:spcAft>
              <a:buFont typeface="Arial" panose="020B0604020202020204" pitchFamily="34" charset="0"/>
              <a:buChar char="•"/>
            </a:pPr>
            <a:r>
              <a:rPr lang="en-US" sz="2400" dirty="0"/>
              <a:t>Eliminates all heavy metal wastes </a:t>
            </a:r>
          </a:p>
        </p:txBody>
      </p:sp>
      <p:sp>
        <p:nvSpPr>
          <p:cNvPr id="7" name="Rectangle 6"/>
          <p:cNvSpPr/>
          <p:nvPr/>
        </p:nvSpPr>
        <p:spPr>
          <a:xfrm>
            <a:off x="733062" y="6154857"/>
            <a:ext cx="9747369" cy="646331"/>
          </a:xfrm>
          <a:prstGeom prst="rect">
            <a:avLst/>
          </a:prstGeom>
        </p:spPr>
        <p:txBody>
          <a:bodyPr wrap="square">
            <a:spAutoFit/>
          </a:bodyPr>
          <a:lstStyle/>
          <a:p>
            <a:r>
              <a:rPr lang="en-US" sz="1200" dirty="0">
                <a:solidFill>
                  <a:schemeClr val="bg1">
                    <a:lumMod val="50000"/>
                  </a:schemeClr>
                </a:solidFill>
              </a:rPr>
              <a:t>http://www.rsc.org/chemistryworld/News/2010/June/17061002.asp (Accessed on 4/1/2016)</a:t>
            </a:r>
          </a:p>
          <a:p>
            <a:r>
              <a:rPr lang="en-US" sz="1200" dirty="0">
                <a:solidFill>
                  <a:schemeClr val="bg1">
                    <a:lumMod val="50000"/>
                  </a:schemeClr>
                </a:solidFill>
              </a:rPr>
              <a:t>Savile, C. K.; </a:t>
            </a:r>
            <a:r>
              <a:rPr lang="en-US" sz="1200" dirty="0" err="1">
                <a:solidFill>
                  <a:schemeClr val="bg1">
                    <a:lumMod val="50000"/>
                  </a:schemeClr>
                </a:solidFill>
              </a:rPr>
              <a:t>Janey</a:t>
            </a:r>
            <a:r>
              <a:rPr lang="en-US" sz="1200" dirty="0">
                <a:solidFill>
                  <a:schemeClr val="bg1">
                    <a:lumMod val="50000"/>
                  </a:schemeClr>
                </a:solidFill>
              </a:rPr>
              <a:t>, J. M.; </a:t>
            </a:r>
            <a:r>
              <a:rPr lang="en-US" sz="1200" dirty="0" err="1">
                <a:solidFill>
                  <a:schemeClr val="bg1">
                    <a:lumMod val="50000"/>
                  </a:schemeClr>
                </a:solidFill>
              </a:rPr>
              <a:t>Mundorff</a:t>
            </a:r>
            <a:r>
              <a:rPr lang="en-US" sz="1200" dirty="0">
                <a:solidFill>
                  <a:schemeClr val="bg1">
                    <a:lumMod val="50000"/>
                  </a:schemeClr>
                </a:solidFill>
              </a:rPr>
              <a:t>, E. C.; Moore, J. C.; Tam, S.; Jarvis, W. R.; </a:t>
            </a:r>
            <a:r>
              <a:rPr lang="en-US" sz="1200" dirty="0" err="1">
                <a:solidFill>
                  <a:schemeClr val="bg1">
                    <a:lumMod val="50000"/>
                  </a:schemeClr>
                </a:solidFill>
              </a:rPr>
              <a:t>Colbeck</a:t>
            </a:r>
            <a:r>
              <a:rPr lang="en-US" sz="1200" dirty="0">
                <a:solidFill>
                  <a:schemeClr val="bg1">
                    <a:lumMod val="50000"/>
                  </a:schemeClr>
                </a:solidFill>
              </a:rPr>
              <a:t>, J. C.; </a:t>
            </a:r>
            <a:r>
              <a:rPr lang="en-US" sz="1200" dirty="0" err="1">
                <a:solidFill>
                  <a:schemeClr val="bg1">
                    <a:lumMod val="50000"/>
                  </a:schemeClr>
                </a:solidFill>
              </a:rPr>
              <a:t>Krebber</a:t>
            </a:r>
            <a:r>
              <a:rPr lang="en-US" sz="1200" dirty="0">
                <a:solidFill>
                  <a:schemeClr val="bg1">
                    <a:lumMod val="50000"/>
                  </a:schemeClr>
                </a:solidFill>
              </a:rPr>
              <a:t>, A.; </a:t>
            </a:r>
            <a:r>
              <a:rPr lang="en-US" sz="1200" dirty="0" err="1">
                <a:solidFill>
                  <a:schemeClr val="bg1">
                    <a:lumMod val="50000"/>
                  </a:schemeClr>
                </a:solidFill>
              </a:rPr>
              <a:t>Fleitz</a:t>
            </a:r>
            <a:r>
              <a:rPr lang="en-US" sz="1200" dirty="0">
                <a:solidFill>
                  <a:schemeClr val="bg1">
                    <a:lumMod val="50000"/>
                  </a:schemeClr>
                </a:solidFill>
              </a:rPr>
              <a:t>, F. J.; Brands, J.; Devine, P. N.; Huisman, G. W.; Hughes, G. J., </a:t>
            </a:r>
            <a:r>
              <a:rPr lang="en-US" sz="1200" dirty="0" err="1">
                <a:solidFill>
                  <a:schemeClr val="bg1">
                    <a:lumMod val="50000"/>
                  </a:schemeClr>
                </a:solidFill>
              </a:rPr>
              <a:t>Biocatalytic</a:t>
            </a:r>
            <a:r>
              <a:rPr lang="en-US" sz="1200" dirty="0">
                <a:solidFill>
                  <a:schemeClr val="bg1">
                    <a:lumMod val="50000"/>
                  </a:schemeClr>
                </a:solidFill>
              </a:rPr>
              <a:t> Asymmetric Synthesis of Chiral Amines from Ketones Applied to </a:t>
            </a:r>
            <a:r>
              <a:rPr lang="en-US" sz="1200" dirty="0" err="1">
                <a:solidFill>
                  <a:schemeClr val="bg1">
                    <a:lumMod val="50000"/>
                  </a:schemeClr>
                </a:solidFill>
              </a:rPr>
              <a:t>Sitagliptin</a:t>
            </a:r>
            <a:r>
              <a:rPr lang="en-US" sz="1200" dirty="0">
                <a:solidFill>
                  <a:schemeClr val="bg1">
                    <a:lumMod val="50000"/>
                  </a:schemeClr>
                </a:solidFill>
              </a:rPr>
              <a:t> Manufacture. </a:t>
            </a:r>
            <a:r>
              <a:rPr lang="en-US" sz="1200" i="1" dirty="0">
                <a:solidFill>
                  <a:schemeClr val="bg1">
                    <a:lumMod val="50000"/>
                  </a:schemeClr>
                </a:solidFill>
              </a:rPr>
              <a:t>Science </a:t>
            </a:r>
            <a:r>
              <a:rPr lang="en-US" sz="1200" b="1" dirty="0">
                <a:solidFill>
                  <a:schemeClr val="bg1">
                    <a:lumMod val="50000"/>
                  </a:schemeClr>
                </a:solidFill>
              </a:rPr>
              <a:t>2010,</a:t>
            </a:r>
            <a:r>
              <a:rPr lang="en-US" sz="1200" dirty="0">
                <a:solidFill>
                  <a:schemeClr val="bg1">
                    <a:lumMod val="50000"/>
                  </a:schemeClr>
                </a:solidFill>
              </a:rPr>
              <a:t> </a:t>
            </a:r>
            <a:r>
              <a:rPr lang="en-US" sz="1200" i="1" dirty="0">
                <a:solidFill>
                  <a:schemeClr val="bg1">
                    <a:lumMod val="50000"/>
                  </a:schemeClr>
                </a:solidFill>
              </a:rPr>
              <a:t>329</a:t>
            </a:r>
            <a:r>
              <a:rPr lang="en-US" sz="1200" dirty="0">
                <a:solidFill>
                  <a:schemeClr val="bg1">
                    <a:lumMod val="50000"/>
                  </a:schemeClr>
                </a:solidFill>
              </a:rPr>
              <a:t> (5989), 305-309.</a:t>
            </a:r>
          </a:p>
        </p:txBody>
      </p:sp>
      <p:sp>
        <p:nvSpPr>
          <p:cNvPr id="8" name="Rectangle 2">
            <a:extLst>
              <a:ext uri="{FF2B5EF4-FFF2-40B4-BE49-F238E27FC236}">
                <a16:creationId xmlns:a16="http://schemas.microsoft.com/office/drawing/2014/main" id="{E785DA5B-C568-4271-8B8F-ADCAD7D2F344}"/>
              </a:ext>
            </a:extLst>
          </p:cNvPr>
          <p:cNvSpPr txBox="1">
            <a:spLocks noChangeArrowheads="1"/>
          </p:cNvSpPr>
          <p:nvPr/>
        </p:nvSpPr>
        <p:spPr>
          <a:xfrm>
            <a:off x="506782" y="212256"/>
            <a:ext cx="11178436"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Enzyme Replaces Precious Metals</a:t>
            </a:r>
            <a:endParaRPr lang="en-US" sz="4000" b="1" dirty="0">
              <a:latin typeface="+mn-lt"/>
              <a:cs typeface="ＭＳ Ｐゴシック" pitchFamily="-106" charset="-128"/>
            </a:endParaRPr>
          </a:p>
        </p:txBody>
      </p:sp>
      <p:cxnSp>
        <p:nvCxnSpPr>
          <p:cNvPr id="9" name="Straight Connector 8">
            <a:extLst>
              <a:ext uri="{FF2B5EF4-FFF2-40B4-BE49-F238E27FC236}">
                <a16:creationId xmlns:a16="http://schemas.microsoft.com/office/drawing/2014/main" id="{C737B791-3514-40B0-87DE-56AAB33DA2F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76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1931377" y="216226"/>
            <a:ext cx="8329246" cy="646331"/>
          </a:xfrm>
        </p:spPr>
        <p:txBody>
          <a:bodyPr wrap="square">
            <a:spAutoFit/>
          </a:bodyPr>
          <a:lstStyle/>
          <a:p>
            <a:pPr algn="ctr" eaLnBrk="1" hangingPunct="1">
              <a:defRPr/>
            </a:pPr>
            <a:r>
              <a:rPr lang="en-US" sz="4000" b="1" dirty="0">
                <a:latin typeface="+mn-lt"/>
                <a:ea typeface="ＭＳ Ｐゴシック" charset="0"/>
                <a:cs typeface="Calibri" charset="0"/>
              </a:rPr>
              <a:t>Traditional Design Criteria</a:t>
            </a:r>
          </a:p>
        </p:txBody>
      </p:sp>
      <p:sp>
        <p:nvSpPr>
          <p:cNvPr id="204803" name="Rectangle 3"/>
          <p:cNvSpPr>
            <a:spLocks noGrp="1" noChangeArrowheads="1"/>
          </p:cNvSpPr>
          <p:nvPr>
            <p:ph type="body" idx="1"/>
          </p:nvPr>
        </p:nvSpPr>
        <p:spPr>
          <a:xfrm>
            <a:off x="1420458" y="2185520"/>
            <a:ext cx="4321277" cy="3445046"/>
          </a:xfrm>
        </p:spPr>
        <p:txBody>
          <a:bodyPr>
            <a:spAutoFit/>
          </a:bodyPr>
          <a:lstStyle/>
          <a:p>
            <a:pPr eaLnBrk="1" hangingPunct="1">
              <a:spcBef>
                <a:spcPts val="1600"/>
              </a:spcBef>
              <a:defRPr/>
            </a:pPr>
            <a:r>
              <a:rPr lang="en-US" sz="2400" dirty="0">
                <a:latin typeface="+mn-lt"/>
                <a:ea typeface="ＭＳ Ｐゴシック" charset="0"/>
                <a:cs typeface="Calibri" charset="0"/>
              </a:rPr>
              <a:t>Solubility</a:t>
            </a:r>
          </a:p>
          <a:p>
            <a:pPr eaLnBrk="1" hangingPunct="1">
              <a:spcBef>
                <a:spcPts val="1600"/>
              </a:spcBef>
              <a:defRPr/>
            </a:pPr>
            <a:r>
              <a:rPr lang="en-US" sz="2400" dirty="0">
                <a:latin typeface="+mn-lt"/>
                <a:ea typeface="ＭＳ Ｐゴシック" charset="0"/>
                <a:cs typeface="Calibri" charset="0"/>
              </a:rPr>
              <a:t>Melting Point</a:t>
            </a:r>
          </a:p>
          <a:p>
            <a:pPr eaLnBrk="1" hangingPunct="1">
              <a:spcBef>
                <a:spcPts val="1600"/>
              </a:spcBef>
              <a:defRPr/>
            </a:pPr>
            <a:r>
              <a:rPr lang="en-US" sz="2400" dirty="0">
                <a:latin typeface="+mn-lt"/>
                <a:ea typeface="ＭＳ Ｐゴシック" charset="0"/>
                <a:cs typeface="Calibri" charset="0"/>
              </a:rPr>
              <a:t>Glass transition temperature</a:t>
            </a:r>
          </a:p>
          <a:p>
            <a:pPr eaLnBrk="1" hangingPunct="1">
              <a:spcBef>
                <a:spcPts val="1600"/>
              </a:spcBef>
              <a:defRPr/>
            </a:pPr>
            <a:r>
              <a:rPr lang="en-US" sz="2400" dirty="0">
                <a:latin typeface="+mn-lt"/>
                <a:ea typeface="ＭＳ Ｐゴシック" charset="0"/>
                <a:cs typeface="Calibri" charset="0"/>
              </a:rPr>
              <a:t>Mechanical Properties (Tensile Strength, Modulus, Elongation)</a:t>
            </a:r>
          </a:p>
          <a:p>
            <a:pPr eaLnBrk="1" hangingPunct="1">
              <a:spcBef>
                <a:spcPts val="1600"/>
              </a:spcBef>
              <a:defRPr/>
            </a:pPr>
            <a:r>
              <a:rPr lang="en-US" sz="2400" dirty="0">
                <a:latin typeface="+mn-lt"/>
                <a:ea typeface="ＭＳ Ｐゴシック" charset="0"/>
                <a:cs typeface="Calibri" charset="0"/>
              </a:rPr>
              <a:t>Refractive Index</a:t>
            </a:r>
          </a:p>
          <a:p>
            <a:pPr eaLnBrk="1" hangingPunct="1">
              <a:spcBef>
                <a:spcPts val="1600"/>
              </a:spcBef>
              <a:defRPr/>
            </a:pPr>
            <a:r>
              <a:rPr lang="en-US" sz="2400" dirty="0">
                <a:latin typeface="+mn-lt"/>
                <a:ea typeface="ＭＳ Ｐゴシック" charset="0"/>
                <a:cs typeface="Calibri" charset="0"/>
              </a:rPr>
              <a:t>Surface Tension</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6342" y="2216954"/>
            <a:ext cx="4709363" cy="3382179"/>
          </a:xfrm>
          <a:prstGeom prst="rect">
            <a:avLst/>
          </a:prstGeom>
        </p:spPr>
      </p:pic>
      <p:cxnSp>
        <p:nvCxnSpPr>
          <p:cNvPr id="5" name="Straight Connector 4">
            <a:extLst>
              <a:ext uri="{FF2B5EF4-FFF2-40B4-BE49-F238E27FC236}">
                <a16:creationId xmlns:a16="http://schemas.microsoft.com/office/drawing/2014/main" id="{5F9E432D-5DA8-4C29-803C-9BF24225CB9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5E8916A-01A2-B249-8BB6-F861F0D6CC2E}"/>
              </a:ext>
            </a:extLst>
          </p:cNvPr>
          <p:cNvSpPr txBox="1"/>
          <p:nvPr/>
        </p:nvSpPr>
        <p:spPr>
          <a:xfrm>
            <a:off x="710350" y="6525717"/>
            <a:ext cx="821379" cy="276999"/>
          </a:xfrm>
          <a:prstGeom prst="rect">
            <a:avLst/>
          </a:prstGeom>
          <a:noFill/>
        </p:spPr>
        <p:txBody>
          <a:bodyPr wrap="none" rtlCol="0">
            <a:spAutoFit/>
          </a:bodyPr>
          <a:lstStyle/>
          <a:p>
            <a:r>
              <a:rPr lang="en-US" sz="1200" dirty="0">
                <a:solidFill>
                  <a:schemeClr val="bg1">
                    <a:lumMod val="65000"/>
                  </a:schemeClr>
                </a:solidFill>
              </a:rPr>
              <a:t>Image: HP</a:t>
            </a:r>
          </a:p>
        </p:txBody>
      </p:sp>
    </p:spTree>
    <p:extLst>
      <p:ext uri="{BB962C8B-B14F-4D97-AF65-F5344CB8AC3E}">
        <p14:creationId xmlns:p14="http://schemas.microsoft.com/office/powerpoint/2010/main" val="587766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0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81356" y="6009056"/>
            <a:ext cx="2071844" cy="461665"/>
          </a:xfrm>
          <a:prstGeom prst="rect">
            <a:avLst/>
          </a:prstGeom>
          <a:noFill/>
        </p:spPr>
        <p:txBody>
          <a:bodyPr wrap="square" rtlCol="0">
            <a:spAutoFit/>
          </a:bodyPr>
          <a:lstStyle/>
          <a:p>
            <a:pPr algn="ctr"/>
            <a:r>
              <a:rPr lang="en-US" sz="2400" dirty="0"/>
              <a:t>PET Plastic</a:t>
            </a:r>
          </a:p>
        </p:txBody>
      </p:sp>
      <p:sp>
        <p:nvSpPr>
          <p:cNvPr id="8" name="Rectangle 2">
            <a:extLst>
              <a:ext uri="{FF2B5EF4-FFF2-40B4-BE49-F238E27FC236}">
                <a16:creationId xmlns:a16="http://schemas.microsoft.com/office/drawing/2014/main" id="{2B65E29E-9E41-44EC-BE8E-ECE21CC693CB}"/>
              </a:ext>
            </a:extLst>
          </p:cNvPr>
          <p:cNvSpPr txBox="1">
            <a:spLocks noChangeArrowheads="1"/>
          </p:cNvSpPr>
          <p:nvPr/>
        </p:nvSpPr>
        <p:spPr>
          <a:xfrm>
            <a:off x="506782" y="212256"/>
            <a:ext cx="11178436"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Plastics </a:t>
            </a:r>
            <a:r>
              <a:rPr lang="mr-IN" sz="4000" b="1" dirty="0">
                <a:latin typeface="+mn-lt"/>
              </a:rPr>
              <a:t>–</a:t>
            </a:r>
            <a:r>
              <a:rPr lang="en-US" sz="4000" b="1" dirty="0">
                <a:latin typeface="+mn-lt"/>
              </a:rPr>
              <a:t> From PET to PLA</a:t>
            </a:r>
            <a:endParaRPr lang="en-US" sz="4000" b="1" dirty="0">
              <a:latin typeface="+mn-lt"/>
              <a:cs typeface="ＭＳ Ｐゴシック" pitchFamily="-106" charset="-128"/>
            </a:endParaRPr>
          </a:p>
        </p:txBody>
      </p:sp>
      <p:cxnSp>
        <p:nvCxnSpPr>
          <p:cNvPr id="9" name="Straight Connector 8">
            <a:extLst>
              <a:ext uri="{FF2B5EF4-FFF2-40B4-BE49-F238E27FC236}">
                <a16:creationId xmlns:a16="http://schemas.microsoft.com/office/drawing/2014/main" id="{2DDD75C8-234E-4912-A52B-AF679100C1F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60AECA5B-5633-4E4B-B1BF-0A71FD0BF566}"/>
              </a:ext>
            </a:extLst>
          </p:cNvPr>
          <p:cNvGrpSpPr/>
          <p:nvPr/>
        </p:nvGrpSpPr>
        <p:grpSpPr>
          <a:xfrm>
            <a:off x="2271259" y="1450228"/>
            <a:ext cx="1492038" cy="4569948"/>
            <a:chOff x="1683424" y="1375969"/>
            <a:chExt cx="1492038" cy="4569948"/>
          </a:xfrm>
        </p:grpSpPr>
        <p:pic>
          <p:nvPicPr>
            <p:cNvPr id="3" name="Picture 2">
              <a:extLst>
                <a:ext uri="{FF2B5EF4-FFF2-40B4-BE49-F238E27FC236}">
                  <a16:creationId xmlns:a16="http://schemas.microsoft.com/office/drawing/2014/main" id="{10C555BA-F5DA-7D4F-97E4-F2FD8E9A0B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3424" y="1375969"/>
              <a:ext cx="1492038" cy="4569948"/>
            </a:xfrm>
            <a:prstGeom prst="rect">
              <a:avLst/>
            </a:prstGeom>
          </p:spPr>
        </p:pic>
        <p:sp>
          <p:nvSpPr>
            <p:cNvPr id="5" name="Oval 4">
              <a:extLst>
                <a:ext uri="{FF2B5EF4-FFF2-40B4-BE49-F238E27FC236}">
                  <a16:creationId xmlns:a16="http://schemas.microsoft.com/office/drawing/2014/main" id="{E463CEB4-A7A3-EF43-8B9B-787FBE94FA12}"/>
                </a:ext>
              </a:extLst>
            </p:cNvPr>
            <p:cNvSpPr/>
            <p:nvPr/>
          </p:nvSpPr>
          <p:spPr>
            <a:xfrm>
              <a:off x="1987551" y="4221366"/>
              <a:ext cx="838152" cy="728769"/>
            </a:xfrm>
            <a:prstGeom prst="ellipse">
              <a:avLst/>
            </a:prstGeom>
            <a:solidFill>
              <a:srgbClr val="FE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7485817-6DDD-5F43-BF70-B54EFED8DB00}"/>
                </a:ext>
              </a:extLst>
            </p:cNvPr>
            <p:cNvSpPr/>
            <p:nvPr/>
          </p:nvSpPr>
          <p:spPr>
            <a:xfrm>
              <a:off x="2036394" y="5031671"/>
              <a:ext cx="761176" cy="212537"/>
            </a:xfrm>
            <a:prstGeom prst="rect">
              <a:avLst/>
            </a:prstGeom>
            <a:solidFill>
              <a:srgbClr val="006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D11D3EAF-8ADC-B944-A5BB-BBC7F62558FF}"/>
              </a:ext>
            </a:extLst>
          </p:cNvPr>
          <p:cNvSpPr/>
          <p:nvPr/>
        </p:nvSpPr>
        <p:spPr>
          <a:xfrm>
            <a:off x="742464" y="6520397"/>
            <a:ext cx="10569003" cy="276999"/>
          </a:xfrm>
          <a:prstGeom prst="rect">
            <a:avLst/>
          </a:prstGeom>
        </p:spPr>
        <p:txBody>
          <a:bodyPr wrap="square">
            <a:spAutoFit/>
          </a:bodyPr>
          <a:lstStyle/>
          <a:p>
            <a:r>
              <a:rPr lang="en-US" sz="1200" dirty="0">
                <a:solidFill>
                  <a:schemeClr val="bg1">
                    <a:lumMod val="50000"/>
                  </a:schemeClr>
                </a:solidFill>
              </a:rPr>
              <a:t>Image: </a:t>
            </a:r>
            <a:r>
              <a:rPr lang="en-US" sz="1200" dirty="0" err="1">
                <a:solidFill>
                  <a:schemeClr val="bg1">
                    <a:lumMod val="50000"/>
                  </a:schemeClr>
                </a:solidFill>
              </a:rPr>
              <a:t>WikiCommons</a:t>
            </a:r>
            <a:endParaRPr lang="en-US" sz="1200" dirty="0">
              <a:solidFill>
                <a:schemeClr val="bg1">
                  <a:lumMod val="50000"/>
                </a:schemeClr>
              </a:solidFill>
            </a:endParaRPr>
          </a:p>
        </p:txBody>
      </p:sp>
      <p:grpSp>
        <p:nvGrpSpPr>
          <p:cNvPr id="19" name="Group 18">
            <a:extLst>
              <a:ext uri="{FF2B5EF4-FFF2-40B4-BE49-F238E27FC236}">
                <a16:creationId xmlns:a16="http://schemas.microsoft.com/office/drawing/2014/main" id="{FF92F8C5-68AC-F445-8ECE-70727B1B7841}"/>
              </a:ext>
            </a:extLst>
          </p:cNvPr>
          <p:cNvGrpSpPr/>
          <p:nvPr/>
        </p:nvGrpSpPr>
        <p:grpSpPr>
          <a:xfrm>
            <a:off x="4815535" y="1406193"/>
            <a:ext cx="5890949" cy="5064528"/>
            <a:chOff x="4479357" y="1275850"/>
            <a:chExt cx="5890949" cy="5064528"/>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r="80354" b="81040"/>
            <a:stretch/>
          </p:blipFill>
          <p:spPr>
            <a:xfrm>
              <a:off x="4665999" y="1275850"/>
              <a:ext cx="1221798" cy="1062649"/>
            </a:xfrm>
            <a:prstGeom prst="rect">
              <a:avLst/>
            </a:prstGeom>
          </p:spPr>
        </p:pic>
        <p:pic>
          <p:nvPicPr>
            <p:cNvPr id="13" name="Picture 12">
              <a:extLst>
                <a:ext uri="{FF2B5EF4-FFF2-40B4-BE49-F238E27FC236}">
                  <a16:creationId xmlns:a16="http://schemas.microsoft.com/office/drawing/2014/main" id="{5BCFC31C-ABFC-8840-8C1A-1143492928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8315" r="66198" b="67174"/>
            <a:stretch/>
          </p:blipFill>
          <p:spPr>
            <a:xfrm>
              <a:off x="4665999" y="2267774"/>
              <a:ext cx="1895611" cy="733403"/>
            </a:xfrm>
            <a:prstGeom prst="rect">
              <a:avLst/>
            </a:prstGeom>
          </p:spPr>
        </p:pic>
        <p:pic>
          <p:nvPicPr>
            <p:cNvPr id="14" name="Picture 13">
              <a:extLst>
                <a:ext uri="{FF2B5EF4-FFF2-40B4-BE49-F238E27FC236}">
                  <a16:creationId xmlns:a16="http://schemas.microsoft.com/office/drawing/2014/main" id="{FF5C600F-7D24-AC44-8E22-73D013F3A7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3977" r="72227" b="45540"/>
            <a:stretch/>
          </p:blipFill>
          <p:spPr>
            <a:xfrm>
              <a:off x="4479357" y="2911812"/>
              <a:ext cx="1727133" cy="1148073"/>
            </a:xfrm>
            <a:prstGeom prst="rect">
              <a:avLst/>
            </a:prstGeom>
          </p:spPr>
        </p:pic>
        <p:pic>
          <p:nvPicPr>
            <p:cNvPr id="15" name="Picture 14">
              <a:extLst>
                <a:ext uri="{FF2B5EF4-FFF2-40B4-BE49-F238E27FC236}">
                  <a16:creationId xmlns:a16="http://schemas.microsoft.com/office/drawing/2014/main" id="{9DAB1113-C067-9448-83D8-ADDA004A19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231" t="32847" r="42465" b="39029"/>
            <a:stretch/>
          </p:blipFill>
          <p:spPr>
            <a:xfrm>
              <a:off x="6350712" y="2816201"/>
              <a:ext cx="1468976" cy="1315446"/>
            </a:xfrm>
            <a:prstGeom prst="rect">
              <a:avLst/>
            </a:prstGeom>
          </p:spPr>
        </p:pic>
        <p:pic>
          <p:nvPicPr>
            <p:cNvPr id="16" name="Picture 15">
              <a:extLst>
                <a:ext uri="{FF2B5EF4-FFF2-40B4-BE49-F238E27FC236}">
                  <a16:creationId xmlns:a16="http://schemas.microsoft.com/office/drawing/2014/main" id="{9D5A2191-1A9B-0044-A82D-3532F34B60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8290" t="28017" r="934" b="41076"/>
            <a:stretch/>
          </p:blipFill>
          <p:spPr>
            <a:xfrm>
              <a:off x="7922562" y="2485646"/>
              <a:ext cx="2379103" cy="1625216"/>
            </a:xfrm>
            <a:prstGeom prst="rect">
              <a:avLst/>
            </a:prstGeom>
          </p:spPr>
        </p:pic>
        <p:pic>
          <p:nvPicPr>
            <p:cNvPr id="17" name="Picture 16">
              <a:extLst>
                <a:ext uri="{FF2B5EF4-FFF2-40B4-BE49-F238E27FC236}">
                  <a16:creationId xmlns:a16="http://schemas.microsoft.com/office/drawing/2014/main" id="{BFCF4BEC-BFE3-2440-BB05-F82F9152EF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8847" t="77745" b="-1"/>
            <a:stretch/>
          </p:blipFill>
          <p:spPr>
            <a:xfrm>
              <a:off x="7811116" y="5093013"/>
              <a:ext cx="2559190" cy="1247365"/>
            </a:xfrm>
            <a:prstGeom prst="rect">
              <a:avLst/>
            </a:prstGeom>
          </p:spPr>
        </p:pic>
        <p:pic>
          <p:nvPicPr>
            <p:cNvPr id="18" name="Picture 17">
              <a:extLst>
                <a:ext uri="{FF2B5EF4-FFF2-40B4-BE49-F238E27FC236}">
                  <a16:creationId xmlns:a16="http://schemas.microsoft.com/office/drawing/2014/main" id="{080A7D78-2EAE-0F4E-9265-A35898F025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8847" t="60152" b="21240"/>
            <a:stretch/>
          </p:blipFill>
          <p:spPr>
            <a:xfrm>
              <a:off x="7833976" y="4174045"/>
              <a:ext cx="2255065" cy="918968"/>
            </a:xfrm>
            <a:prstGeom prst="rect">
              <a:avLst/>
            </a:prstGeom>
          </p:spPr>
        </p:pic>
      </p:grpSp>
    </p:spTree>
    <p:extLst>
      <p:ext uri="{BB962C8B-B14F-4D97-AF65-F5344CB8AC3E}">
        <p14:creationId xmlns:p14="http://schemas.microsoft.com/office/powerpoint/2010/main" val="1261861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51890" y="1495217"/>
            <a:ext cx="2305026" cy="2434604"/>
          </a:xfrm>
          <a:prstGeom prst="rect">
            <a:avLst/>
          </a:prstGeom>
        </p:spPr>
      </p:pic>
      <p:sp>
        <p:nvSpPr>
          <p:cNvPr id="7" name="TextBox 6"/>
          <p:cNvSpPr txBox="1"/>
          <p:nvPr/>
        </p:nvSpPr>
        <p:spPr>
          <a:xfrm>
            <a:off x="8510045" y="3948354"/>
            <a:ext cx="2071844" cy="461665"/>
          </a:xfrm>
          <a:prstGeom prst="rect">
            <a:avLst/>
          </a:prstGeom>
          <a:noFill/>
        </p:spPr>
        <p:txBody>
          <a:bodyPr wrap="square" rtlCol="0">
            <a:spAutoFit/>
          </a:bodyPr>
          <a:lstStyle/>
          <a:p>
            <a:pPr algn="ctr"/>
            <a:r>
              <a:rPr lang="en-US" sz="2400" dirty="0"/>
              <a:t>PLA Plastic</a:t>
            </a:r>
          </a:p>
        </p:txBody>
      </p:sp>
      <p:pic>
        <p:nvPicPr>
          <p:cNvPr id="3" name="Picture 2"/>
          <p:cNvPicPr>
            <a:picLocks noChangeAspect="1"/>
          </p:cNvPicPr>
          <p:nvPr/>
        </p:nvPicPr>
        <p:blipFill>
          <a:blip r:embed="rId3"/>
          <a:stretch>
            <a:fillRect/>
          </a:stretch>
        </p:blipFill>
        <p:spPr>
          <a:xfrm>
            <a:off x="5351431" y="4880534"/>
            <a:ext cx="5396423" cy="1145540"/>
          </a:xfrm>
          <a:prstGeom prst="rect">
            <a:avLst/>
          </a:prstGeom>
        </p:spPr>
      </p:pic>
      <p:pic>
        <p:nvPicPr>
          <p:cNvPr id="8" name="Picture 7"/>
          <p:cNvPicPr>
            <a:picLocks noChangeAspect="1"/>
          </p:cNvPicPr>
          <p:nvPr/>
        </p:nvPicPr>
        <p:blipFill>
          <a:blip r:embed="rId4"/>
          <a:stretch>
            <a:fillRect/>
          </a:stretch>
        </p:blipFill>
        <p:spPr>
          <a:xfrm>
            <a:off x="2042641" y="4684954"/>
            <a:ext cx="2759072" cy="134112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4227" y="2147688"/>
            <a:ext cx="2017141" cy="1599305"/>
          </a:xfrm>
          <a:prstGeom prst="rect">
            <a:avLst/>
          </a:prstGeom>
        </p:spPr>
      </p:pic>
      <p:sp>
        <p:nvSpPr>
          <p:cNvPr id="12" name="TextBox 11"/>
          <p:cNvSpPr txBox="1"/>
          <p:nvPr/>
        </p:nvSpPr>
        <p:spPr>
          <a:xfrm>
            <a:off x="1838856" y="1689766"/>
            <a:ext cx="1807881" cy="400110"/>
          </a:xfrm>
          <a:prstGeom prst="rect">
            <a:avLst/>
          </a:prstGeom>
          <a:noFill/>
        </p:spPr>
        <p:txBody>
          <a:bodyPr wrap="square" rtlCol="0">
            <a:spAutoFit/>
          </a:bodyPr>
          <a:lstStyle/>
          <a:p>
            <a:pPr algn="ctr"/>
            <a:r>
              <a:rPr lang="en-US" sz="2000" b="1" dirty="0">
                <a:solidFill>
                  <a:srgbClr val="FF0000"/>
                </a:solidFill>
              </a:rPr>
              <a:t>CORN</a:t>
            </a:r>
          </a:p>
        </p:txBody>
      </p:sp>
      <p:cxnSp>
        <p:nvCxnSpPr>
          <p:cNvPr id="14" name="Straight Arrow Connector 13"/>
          <p:cNvCxnSpPr/>
          <p:nvPr/>
        </p:nvCxnSpPr>
        <p:spPr>
          <a:xfrm>
            <a:off x="5242317" y="2801867"/>
            <a:ext cx="116541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864068" y="2951883"/>
            <a:ext cx="116541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6"/>
          <a:stretch>
            <a:fillRect/>
          </a:stretch>
        </p:blipFill>
        <p:spPr>
          <a:xfrm>
            <a:off x="2629331" y="3948354"/>
            <a:ext cx="135467" cy="736600"/>
          </a:xfrm>
          <a:prstGeom prst="rect">
            <a:avLst/>
          </a:prstGeom>
        </p:spPr>
      </p:pic>
      <p:sp>
        <p:nvSpPr>
          <p:cNvPr id="15" name="Rectangle 2">
            <a:extLst>
              <a:ext uri="{FF2B5EF4-FFF2-40B4-BE49-F238E27FC236}">
                <a16:creationId xmlns:a16="http://schemas.microsoft.com/office/drawing/2014/main" id="{DB59FCB7-32C4-49F8-BFAD-822E6F51782F}"/>
              </a:ext>
            </a:extLst>
          </p:cNvPr>
          <p:cNvSpPr txBox="1">
            <a:spLocks noChangeArrowheads="1"/>
          </p:cNvSpPr>
          <p:nvPr/>
        </p:nvSpPr>
        <p:spPr>
          <a:xfrm>
            <a:off x="506782" y="212256"/>
            <a:ext cx="11178436"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Plastics </a:t>
            </a:r>
            <a:r>
              <a:rPr lang="mr-IN" sz="4000" b="1" dirty="0">
                <a:latin typeface="+mn-lt"/>
              </a:rPr>
              <a:t>–</a:t>
            </a:r>
            <a:r>
              <a:rPr lang="en-US" sz="4000" b="1" dirty="0">
                <a:latin typeface="+mn-lt"/>
              </a:rPr>
              <a:t> From PET to PLA</a:t>
            </a:r>
            <a:endParaRPr lang="en-US" sz="4000" b="1" dirty="0">
              <a:latin typeface="+mn-lt"/>
              <a:cs typeface="ＭＳ Ｐゴシック" pitchFamily="-106" charset="-128"/>
            </a:endParaRPr>
          </a:p>
        </p:txBody>
      </p:sp>
      <p:cxnSp>
        <p:nvCxnSpPr>
          <p:cNvPr id="18" name="Straight Connector 17">
            <a:extLst>
              <a:ext uri="{FF2B5EF4-FFF2-40B4-BE49-F238E27FC236}">
                <a16:creationId xmlns:a16="http://schemas.microsoft.com/office/drawing/2014/main" id="{8CD83DE6-891F-4FBD-821A-9B89A5CF6CF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308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768" y="1366545"/>
            <a:ext cx="9988463" cy="480131"/>
          </a:xfrm>
        </p:spPr>
        <p:txBody>
          <a:bodyPr wrap="square">
            <a:spAutoFit/>
          </a:bodyPr>
          <a:lstStyle/>
          <a:p>
            <a:pPr algn="ctr"/>
            <a:r>
              <a:rPr lang="en-US" sz="2800" dirty="0">
                <a:latin typeface="+mn-lt"/>
              </a:rPr>
              <a:t>Catalysis with earth abundant transition metals.</a:t>
            </a:r>
            <a:endParaRPr lang="en-US" dirty="0">
              <a:latin typeface="+mn-lt"/>
            </a:endParaRPr>
          </a:p>
        </p:txBody>
      </p:sp>
      <p:sp>
        <p:nvSpPr>
          <p:cNvPr id="3" name="Content Placeholder 2"/>
          <p:cNvSpPr>
            <a:spLocks noGrp="1"/>
          </p:cNvSpPr>
          <p:nvPr>
            <p:ph idx="1"/>
          </p:nvPr>
        </p:nvSpPr>
        <p:spPr>
          <a:xfrm>
            <a:off x="870855" y="2061306"/>
            <a:ext cx="11000015" cy="4401205"/>
          </a:xfrm>
        </p:spPr>
        <p:txBody>
          <a:bodyPr wrap="square">
            <a:spAutoFit/>
          </a:bodyPr>
          <a:lstStyle/>
          <a:p>
            <a:pPr>
              <a:lnSpc>
                <a:spcPct val="100000"/>
              </a:lnSpc>
              <a:spcBef>
                <a:spcPts val="1200"/>
              </a:spcBef>
            </a:pPr>
            <a:r>
              <a:rPr lang="en-US" sz="2000" dirty="0">
                <a:latin typeface="+mn-lt"/>
              </a:rPr>
              <a:t>Catalyst technology has relied on some of the least abundant elements in the Earth’s crust – palladium, platinum, rhodium, and iridium. In addition to their high cost, price volatility, and toxicity, extraction of these elements has significant environmental consequences.</a:t>
            </a:r>
          </a:p>
          <a:p>
            <a:pPr>
              <a:lnSpc>
                <a:spcPct val="100000"/>
              </a:lnSpc>
              <a:spcBef>
                <a:spcPts val="1200"/>
              </a:spcBef>
            </a:pPr>
            <a:r>
              <a:rPr lang="en-US" sz="2000" dirty="0">
                <a:latin typeface="+mn-lt"/>
              </a:rPr>
              <a:t>Alkene </a:t>
            </a:r>
            <a:r>
              <a:rPr lang="en-US" sz="2000" dirty="0" err="1">
                <a:latin typeface="+mn-lt"/>
              </a:rPr>
              <a:t>hydrosilylation</a:t>
            </a:r>
            <a:r>
              <a:rPr lang="en-US" sz="2000" dirty="0">
                <a:latin typeface="+mn-lt"/>
              </a:rPr>
              <a:t> is an example of a metal-catalyzed chemical reaction that is used on an industrial scale in the manufacture of silicones from alkenes and </a:t>
            </a:r>
            <a:r>
              <a:rPr lang="en-US" sz="2000" dirty="0" err="1">
                <a:latin typeface="+mn-lt"/>
              </a:rPr>
              <a:t>silanes</a:t>
            </a:r>
            <a:r>
              <a:rPr lang="en-US" sz="2000" dirty="0">
                <a:latin typeface="+mn-lt"/>
              </a:rPr>
              <a:t>.</a:t>
            </a:r>
          </a:p>
          <a:p>
            <a:pPr>
              <a:lnSpc>
                <a:spcPct val="100000"/>
              </a:lnSpc>
              <a:spcBef>
                <a:spcPts val="1200"/>
              </a:spcBef>
            </a:pPr>
            <a:r>
              <a:rPr lang="en-US" sz="2000" dirty="0">
                <a:latin typeface="+mn-lt"/>
              </a:rPr>
              <a:t>Silicones are found in a range of consumer products including adhesives, household utensils, medical devices, health care products, and low rolling resistance tires.</a:t>
            </a:r>
          </a:p>
          <a:p>
            <a:pPr>
              <a:lnSpc>
                <a:spcPct val="100000"/>
              </a:lnSpc>
              <a:spcBef>
                <a:spcPts val="1200"/>
              </a:spcBef>
            </a:pPr>
            <a:r>
              <a:rPr lang="en-US" sz="2000" dirty="0" err="1">
                <a:latin typeface="+mn-lt"/>
              </a:rPr>
              <a:t>Chirik’s</a:t>
            </a:r>
            <a:r>
              <a:rPr lang="en-US" sz="2000" dirty="0">
                <a:latin typeface="+mn-lt"/>
              </a:rPr>
              <a:t> group discovered a new class of </a:t>
            </a:r>
            <a:r>
              <a:rPr lang="en-US" sz="2000" dirty="0" err="1">
                <a:latin typeface="+mn-lt"/>
              </a:rPr>
              <a:t>hydrosilylation</a:t>
            </a:r>
            <a:r>
              <a:rPr lang="en-US" sz="2000" dirty="0">
                <a:latin typeface="+mn-lt"/>
              </a:rPr>
              <a:t> catalysts based on earth-abundant transition metals, such as iron and cobalt, that have superior performance to existing platinum catalysts.</a:t>
            </a:r>
          </a:p>
          <a:p>
            <a:pPr>
              <a:lnSpc>
                <a:spcPct val="100000"/>
              </a:lnSpc>
              <a:spcBef>
                <a:spcPts val="1200"/>
              </a:spcBef>
            </a:pPr>
            <a:r>
              <a:rPr lang="en-US" sz="2000" dirty="0">
                <a:latin typeface="+mn-lt"/>
              </a:rPr>
              <a:t>This base metal catalyst technology offers the opportunity to enable new chemical processes that provide the desired product exclusively, eliminate distillation steps, and avoid the generation of byproducts and unnecessary waste.</a:t>
            </a:r>
          </a:p>
        </p:txBody>
      </p:sp>
      <p:sp>
        <p:nvSpPr>
          <p:cNvPr id="5" name="Rectangle 2">
            <a:extLst>
              <a:ext uri="{FF2B5EF4-FFF2-40B4-BE49-F238E27FC236}">
                <a16:creationId xmlns:a16="http://schemas.microsoft.com/office/drawing/2014/main" id="{F2A4A6D9-79F4-46AC-A870-87BF3C1E8B17}"/>
              </a:ext>
            </a:extLst>
          </p:cNvPr>
          <p:cNvSpPr txBox="1">
            <a:spLocks noChangeArrowheads="1"/>
          </p:cNvSpPr>
          <p:nvPr/>
        </p:nvSpPr>
        <p:spPr>
          <a:xfrm>
            <a:off x="506782" y="212256"/>
            <a:ext cx="11178436"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Professor Paul J. </a:t>
            </a:r>
            <a:r>
              <a:rPr lang="en-US" sz="4000" b="1" dirty="0" err="1">
                <a:latin typeface="+mn-lt"/>
              </a:rPr>
              <a:t>Chirik</a:t>
            </a:r>
            <a:r>
              <a:rPr lang="en-US" sz="4000" b="1" dirty="0">
                <a:latin typeface="+mn-lt"/>
              </a:rPr>
              <a:t> of Princeton University</a:t>
            </a:r>
            <a:endParaRPr lang="en-US" sz="4000" b="1" dirty="0">
              <a:latin typeface="+mn-lt"/>
              <a:cs typeface="ＭＳ Ｐゴシック" pitchFamily="-106" charset="-128"/>
            </a:endParaRPr>
          </a:p>
        </p:txBody>
      </p:sp>
      <p:cxnSp>
        <p:nvCxnSpPr>
          <p:cNvPr id="6" name="Straight Connector 5">
            <a:extLst>
              <a:ext uri="{FF2B5EF4-FFF2-40B4-BE49-F238E27FC236}">
                <a16:creationId xmlns:a16="http://schemas.microsoft.com/office/drawing/2014/main" id="{22AFB958-AE76-40AB-82A1-B588C0F39A2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417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679" y="1326172"/>
            <a:ext cx="10397197" cy="480131"/>
          </a:xfrm>
        </p:spPr>
        <p:txBody>
          <a:bodyPr wrap="square">
            <a:spAutoFit/>
          </a:bodyPr>
          <a:lstStyle/>
          <a:p>
            <a:pPr algn="ctr"/>
            <a:r>
              <a:rPr lang="en-US" sz="2800" dirty="0">
                <a:latin typeface="+mn-lt"/>
              </a:rPr>
              <a:t>Moving Toward Ending Our Dependence on Organic Solvents</a:t>
            </a:r>
            <a:endParaRPr lang="en-US" sz="2400" dirty="0">
              <a:latin typeface="+mn-lt"/>
            </a:endParaRPr>
          </a:p>
        </p:txBody>
      </p:sp>
      <p:sp>
        <p:nvSpPr>
          <p:cNvPr id="3" name="Content Placeholder 2"/>
          <p:cNvSpPr>
            <a:spLocks noGrp="1"/>
          </p:cNvSpPr>
          <p:nvPr>
            <p:ph idx="1"/>
          </p:nvPr>
        </p:nvSpPr>
        <p:spPr>
          <a:xfrm>
            <a:off x="858820" y="2060603"/>
            <a:ext cx="10515600" cy="4555093"/>
          </a:xfrm>
        </p:spPr>
        <p:txBody>
          <a:bodyPr wrap="square">
            <a:spAutoFit/>
          </a:bodyPr>
          <a:lstStyle/>
          <a:p>
            <a:pPr>
              <a:lnSpc>
                <a:spcPct val="100000"/>
              </a:lnSpc>
              <a:spcBef>
                <a:spcPts val="1200"/>
              </a:spcBef>
            </a:pPr>
            <a:r>
              <a:rPr lang="en-US" sz="2000" dirty="0">
                <a:latin typeface="+mn-lt"/>
              </a:rPr>
              <a:t>Developing designer surfactants that allow for chemical reactions in </a:t>
            </a:r>
            <a:br>
              <a:rPr lang="en-US" sz="2000" dirty="0">
                <a:latin typeface="+mn-lt"/>
              </a:rPr>
            </a:br>
            <a:r>
              <a:rPr lang="en-US" sz="2000" dirty="0">
                <a:latin typeface="+mn-lt"/>
              </a:rPr>
              <a:t>‘</a:t>
            </a:r>
            <a:r>
              <a:rPr lang="en-US" sz="2000" dirty="0" err="1">
                <a:latin typeface="+mn-lt"/>
              </a:rPr>
              <a:t>nanomicelles</a:t>
            </a:r>
            <a:r>
              <a:rPr lang="en-US" sz="2000" dirty="0">
                <a:latin typeface="+mn-lt"/>
              </a:rPr>
              <a:t>’ in water.</a:t>
            </a:r>
          </a:p>
          <a:p>
            <a:pPr>
              <a:lnSpc>
                <a:spcPct val="100000"/>
              </a:lnSpc>
              <a:spcBef>
                <a:spcPts val="1200"/>
              </a:spcBef>
            </a:pPr>
            <a:r>
              <a:rPr lang="en-US" sz="2000" dirty="0">
                <a:latin typeface="+mn-lt"/>
              </a:rPr>
              <a:t>Organic molecules are typically insoluble or unreactive in water, which is why </a:t>
            </a:r>
            <a:br>
              <a:rPr lang="en-US" sz="2000" dirty="0">
                <a:latin typeface="+mn-lt"/>
              </a:rPr>
            </a:br>
            <a:r>
              <a:rPr lang="en-US" sz="2000" dirty="0">
                <a:latin typeface="+mn-lt"/>
              </a:rPr>
              <a:t>toxic, flammable,</a:t>
            </a:r>
            <a:r>
              <a:rPr lang="en-US" sz="2000" dirty="0"/>
              <a:t> </a:t>
            </a:r>
            <a:r>
              <a:rPr lang="en-US" sz="2000" dirty="0">
                <a:latin typeface="+mn-lt"/>
              </a:rPr>
              <a:t>petroleum-derived organic solvents are used.</a:t>
            </a:r>
          </a:p>
          <a:p>
            <a:pPr>
              <a:lnSpc>
                <a:spcPct val="100000"/>
              </a:lnSpc>
              <a:spcBef>
                <a:spcPts val="1200"/>
              </a:spcBef>
            </a:pPr>
            <a:r>
              <a:rPr lang="en-US" sz="2000" dirty="0">
                <a:latin typeface="+mn-lt"/>
              </a:rPr>
              <a:t>Micelles have hydrophilic exteriors and hydrophobic interiors, allowing for the </a:t>
            </a:r>
            <a:br>
              <a:rPr lang="en-US" sz="2000" dirty="0">
                <a:latin typeface="+mn-lt"/>
              </a:rPr>
            </a:br>
            <a:r>
              <a:rPr lang="en-US" sz="2000" dirty="0">
                <a:latin typeface="+mn-lt"/>
              </a:rPr>
              <a:t>encapsulation (and reaction) of organic molecules </a:t>
            </a:r>
            <a:r>
              <a:rPr lang="en-US" sz="2000" dirty="0"/>
              <a:t>i</a:t>
            </a:r>
            <a:r>
              <a:rPr lang="en-US" sz="2000" dirty="0">
                <a:latin typeface="+mn-lt"/>
              </a:rPr>
              <a:t>n aqueous environments.</a:t>
            </a:r>
          </a:p>
          <a:p>
            <a:pPr>
              <a:lnSpc>
                <a:spcPct val="100000"/>
              </a:lnSpc>
              <a:spcBef>
                <a:spcPts val="1200"/>
              </a:spcBef>
            </a:pPr>
            <a:r>
              <a:rPr lang="en-US" sz="2000" dirty="0">
                <a:latin typeface="+mn-lt"/>
              </a:rPr>
              <a:t>Using safe, nontoxic, and inexpensive chemicals, 50-100nm micelles can be </a:t>
            </a:r>
            <a:br>
              <a:rPr lang="en-US" sz="2000" dirty="0">
                <a:latin typeface="+mn-lt"/>
              </a:rPr>
            </a:br>
            <a:r>
              <a:rPr lang="en-US" sz="2000" dirty="0">
                <a:latin typeface="+mn-lt"/>
              </a:rPr>
              <a:t>formed in water that, by increasing effective concentration, also dramatically increase reaction rates without additional energy input.</a:t>
            </a:r>
          </a:p>
          <a:p>
            <a:pPr>
              <a:lnSpc>
                <a:spcPct val="100000"/>
              </a:lnSpc>
              <a:spcBef>
                <a:spcPts val="1200"/>
              </a:spcBef>
            </a:pPr>
            <a:r>
              <a:rPr lang="en-US" sz="2000" dirty="0"/>
              <a:t>This can be a</a:t>
            </a:r>
            <a:r>
              <a:rPr lang="en-US" sz="2000" dirty="0">
                <a:latin typeface="+mn-lt"/>
              </a:rPr>
              <a:t>pplied to several important C-C bond forming reactions.</a:t>
            </a:r>
          </a:p>
          <a:p>
            <a:pPr>
              <a:lnSpc>
                <a:spcPct val="100000"/>
              </a:lnSpc>
              <a:spcBef>
                <a:spcPts val="1200"/>
              </a:spcBef>
            </a:pPr>
            <a:r>
              <a:rPr lang="en-US" sz="2000" dirty="0">
                <a:latin typeface="+mn-lt"/>
              </a:rPr>
              <a:t>Recycling of the surfactant is very efficient and the purity of the water being used is not very important.</a:t>
            </a:r>
          </a:p>
        </p:txBody>
      </p:sp>
      <p:pic>
        <p:nvPicPr>
          <p:cNvPr id="2050" name="Picture 2" descr="http://www.chem.ucsb.edu/sites/www.chem.ucsb.edu/files/imagecache/Directory_Standard/directory_photos/b_lipshutz_new.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64115" y="1980560"/>
            <a:ext cx="2202325" cy="259097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D2F3860-E053-4BD1-ABF5-F1FF50996E08}"/>
              </a:ext>
            </a:extLst>
          </p:cNvPr>
          <p:cNvSpPr txBox="1">
            <a:spLocks noChangeArrowheads="1"/>
          </p:cNvSpPr>
          <p:nvPr/>
        </p:nvSpPr>
        <p:spPr>
          <a:xfrm>
            <a:off x="1521278" y="212256"/>
            <a:ext cx="9144000"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Professor Bruce </a:t>
            </a:r>
            <a:r>
              <a:rPr lang="en-US" sz="4000" b="1" dirty="0" err="1">
                <a:latin typeface="+mn-lt"/>
              </a:rPr>
              <a:t>Lipschultz</a:t>
            </a:r>
            <a:endParaRPr lang="en-US" sz="4000" b="1" dirty="0">
              <a:latin typeface="+mn-lt"/>
              <a:cs typeface="ＭＳ Ｐゴシック" pitchFamily="-106" charset="-128"/>
            </a:endParaRPr>
          </a:p>
        </p:txBody>
      </p:sp>
      <p:cxnSp>
        <p:nvCxnSpPr>
          <p:cNvPr id="6" name="Straight Connector 5">
            <a:extLst>
              <a:ext uri="{FF2B5EF4-FFF2-40B4-BE49-F238E27FC236}">
                <a16:creationId xmlns:a16="http://schemas.microsoft.com/office/drawing/2014/main" id="{26C0B172-C305-4732-8E49-F881D516E87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1E7828-989D-E247-AE38-380C54405030}"/>
              </a:ext>
            </a:extLst>
          </p:cNvPr>
          <p:cNvSpPr/>
          <p:nvPr/>
        </p:nvSpPr>
        <p:spPr>
          <a:xfrm>
            <a:off x="742464" y="6520397"/>
            <a:ext cx="10569003" cy="276999"/>
          </a:xfrm>
          <a:prstGeom prst="rect">
            <a:avLst/>
          </a:prstGeom>
        </p:spPr>
        <p:txBody>
          <a:bodyPr wrap="square">
            <a:spAutoFit/>
          </a:bodyPr>
          <a:lstStyle/>
          <a:p>
            <a:r>
              <a:rPr lang="en-US" sz="1200" dirty="0">
                <a:solidFill>
                  <a:schemeClr val="bg1">
                    <a:lumMod val="50000"/>
                  </a:schemeClr>
                </a:solidFill>
              </a:rPr>
              <a:t>Image: Bruce H. </a:t>
            </a:r>
            <a:r>
              <a:rPr lang="en-US" sz="1200" dirty="0" err="1">
                <a:solidFill>
                  <a:schemeClr val="bg1">
                    <a:lumMod val="50000"/>
                  </a:schemeClr>
                </a:solidFill>
              </a:rPr>
              <a:t>Lipshutz</a:t>
            </a:r>
            <a:r>
              <a:rPr lang="en-US" sz="1200" dirty="0">
                <a:solidFill>
                  <a:schemeClr val="bg1">
                    <a:lumMod val="50000"/>
                  </a:schemeClr>
                </a:solidFill>
              </a:rPr>
              <a:t> (</a:t>
            </a:r>
            <a:r>
              <a:rPr lang="en-US" sz="1200" dirty="0" err="1">
                <a:solidFill>
                  <a:schemeClr val="bg1">
                    <a:lumMod val="50000"/>
                  </a:schemeClr>
                </a:solidFill>
              </a:rPr>
              <a:t>Wkipedia</a:t>
            </a:r>
            <a:r>
              <a:rPr lang="en-US" sz="1200" dirty="0">
                <a:solidFill>
                  <a:schemeClr val="bg1">
                    <a:lumMod val="50000"/>
                  </a:schemeClr>
                </a:solidFill>
              </a:rPr>
              <a:t>)</a:t>
            </a:r>
          </a:p>
        </p:txBody>
      </p:sp>
    </p:spTree>
    <p:extLst>
      <p:ext uri="{BB962C8B-B14F-4D97-AF65-F5344CB8AC3E}">
        <p14:creationId xmlns:p14="http://schemas.microsoft.com/office/powerpoint/2010/main" val="353761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5057" y="1661738"/>
            <a:ext cx="10401886" cy="2484056"/>
          </a:xfrm>
        </p:spPr>
        <p:txBody>
          <a:bodyPr/>
          <a:lstStyle/>
          <a:p>
            <a:pPr marL="0" indent="0">
              <a:buNone/>
            </a:pPr>
            <a:r>
              <a:rPr lang="en-US" sz="2600" u="sng" dirty="0">
                <a:latin typeface="+mn-lt"/>
              </a:rPr>
              <a:t>Oxidation</a:t>
            </a:r>
            <a:r>
              <a:rPr lang="en-US" sz="2600" dirty="0">
                <a:latin typeface="+mn-lt"/>
              </a:rPr>
              <a:t>: a major step to add value to petroleum derived chemicals.</a:t>
            </a:r>
          </a:p>
          <a:p>
            <a:pPr marL="0" indent="0">
              <a:buNone/>
            </a:pPr>
            <a:r>
              <a:rPr lang="en-US" sz="2600" dirty="0">
                <a:latin typeface="+mn-lt"/>
              </a:rPr>
              <a:t>In scale it is one of the most polluting transformations.</a:t>
            </a:r>
          </a:p>
          <a:p>
            <a:pPr lvl="1"/>
            <a:r>
              <a:rPr lang="en-US" dirty="0">
                <a:latin typeface="+mn-lt"/>
              </a:rPr>
              <a:t>Conventional Reagents: </a:t>
            </a:r>
          </a:p>
          <a:p>
            <a:pPr marL="914400" lvl="2" indent="0">
              <a:buNone/>
            </a:pPr>
            <a:r>
              <a:rPr lang="en-US" dirty="0">
                <a:latin typeface="+mn-lt"/>
              </a:rPr>
              <a:t>-   Chromium-based reagents (CrO3.py, </a:t>
            </a:r>
            <a:r>
              <a:rPr lang="en-US" dirty="0" err="1">
                <a:latin typeface="+mn-lt"/>
              </a:rPr>
              <a:t>pyridinium</a:t>
            </a:r>
            <a:r>
              <a:rPr lang="en-US" dirty="0">
                <a:latin typeface="+mn-lt"/>
              </a:rPr>
              <a:t> dichromate, etc.)</a:t>
            </a:r>
          </a:p>
          <a:p>
            <a:pPr marL="914400" lvl="2" indent="0">
              <a:buNone/>
            </a:pPr>
            <a:r>
              <a:rPr lang="en-US" dirty="0">
                <a:latin typeface="+mn-lt"/>
              </a:rPr>
              <a:t>-   </a:t>
            </a:r>
            <a:r>
              <a:rPr lang="en-US" dirty="0" err="1">
                <a:latin typeface="+mn-lt"/>
              </a:rPr>
              <a:t>Oxalyl</a:t>
            </a:r>
            <a:r>
              <a:rPr lang="en-US" dirty="0">
                <a:latin typeface="+mn-lt"/>
              </a:rPr>
              <a:t> Chloride (</a:t>
            </a:r>
            <a:r>
              <a:rPr lang="en-US" dirty="0" err="1">
                <a:latin typeface="+mn-lt"/>
              </a:rPr>
              <a:t>ClCOCOCl</a:t>
            </a:r>
            <a:r>
              <a:rPr lang="en-US" dirty="0">
                <a:latin typeface="+mn-lt"/>
              </a:rPr>
              <a:t>)</a:t>
            </a:r>
          </a:p>
          <a:p>
            <a:pPr marL="914400" lvl="2" indent="0">
              <a:buNone/>
            </a:pPr>
            <a:r>
              <a:rPr lang="en-US" dirty="0">
                <a:latin typeface="+mn-lt"/>
              </a:rPr>
              <a:t>-   </a:t>
            </a:r>
            <a:r>
              <a:rPr lang="en-US" dirty="0" err="1">
                <a:latin typeface="+mn-lt"/>
              </a:rPr>
              <a:t>Hypervalent</a:t>
            </a:r>
            <a:r>
              <a:rPr lang="en-US" dirty="0">
                <a:latin typeface="+mn-lt"/>
              </a:rPr>
              <a:t> Iodine Compounds</a:t>
            </a:r>
          </a:p>
          <a:p>
            <a:pPr lvl="2"/>
            <a:endParaRPr lang="en-US" dirty="0">
              <a:latin typeface="+mn-lt"/>
            </a:endParaRPr>
          </a:p>
        </p:txBody>
      </p:sp>
      <p:sp>
        <p:nvSpPr>
          <p:cNvPr id="9" name="Content Placeholder 2"/>
          <p:cNvSpPr txBox="1">
            <a:spLocks/>
          </p:cNvSpPr>
          <p:nvPr/>
        </p:nvSpPr>
        <p:spPr>
          <a:xfrm>
            <a:off x="1905399" y="4434925"/>
            <a:ext cx="8375757" cy="7571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Shannon Stahl: Aerobic Alcohol Oxidation at room temperature, mediated by copper</a:t>
            </a:r>
          </a:p>
        </p:txBody>
      </p:sp>
      <p:sp>
        <p:nvSpPr>
          <p:cNvPr id="7" name="Rectangle 2">
            <a:extLst>
              <a:ext uri="{FF2B5EF4-FFF2-40B4-BE49-F238E27FC236}">
                <a16:creationId xmlns:a16="http://schemas.microsoft.com/office/drawing/2014/main" id="{3DE1AB85-1D03-46ED-A1CB-B9AB49CE9C92}"/>
              </a:ext>
            </a:extLst>
          </p:cNvPr>
          <p:cNvSpPr txBox="1">
            <a:spLocks noChangeArrowheads="1"/>
          </p:cNvSpPr>
          <p:nvPr/>
        </p:nvSpPr>
        <p:spPr>
          <a:xfrm>
            <a:off x="1521278" y="212256"/>
            <a:ext cx="9144000"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Aerobic Alcohol Oxidation</a:t>
            </a:r>
            <a:endParaRPr lang="en-US" sz="4000" b="1" dirty="0">
              <a:latin typeface="+mn-lt"/>
              <a:cs typeface="ＭＳ Ｐゴシック" pitchFamily="-106" charset="-128"/>
            </a:endParaRPr>
          </a:p>
        </p:txBody>
      </p:sp>
      <p:cxnSp>
        <p:nvCxnSpPr>
          <p:cNvPr id="10" name="Straight Connector 9">
            <a:extLst>
              <a:ext uri="{FF2B5EF4-FFF2-40B4-BE49-F238E27FC236}">
                <a16:creationId xmlns:a16="http://schemas.microsoft.com/office/drawing/2014/main" id="{8D19C1A8-50E3-413F-B290-33922E6AF16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6CFF5C4-2A80-6C44-8CCF-D42E5F8E6535}"/>
              </a:ext>
            </a:extLst>
          </p:cNvPr>
          <p:cNvPicPr>
            <a:picLocks noChangeAspect="1"/>
          </p:cNvPicPr>
          <p:nvPr/>
        </p:nvPicPr>
        <p:blipFill>
          <a:blip r:embed="rId2"/>
          <a:stretch>
            <a:fillRect/>
          </a:stretch>
        </p:blipFill>
        <p:spPr>
          <a:xfrm>
            <a:off x="3572366" y="5296985"/>
            <a:ext cx="5386882" cy="1401689"/>
          </a:xfrm>
          <a:prstGeom prst="rect">
            <a:avLst/>
          </a:prstGeom>
        </p:spPr>
      </p:pic>
    </p:spTree>
    <p:extLst>
      <p:ext uri="{BB962C8B-B14F-4D97-AF65-F5344CB8AC3E}">
        <p14:creationId xmlns:p14="http://schemas.microsoft.com/office/powerpoint/2010/main" val="615059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3843" y="1710969"/>
            <a:ext cx="10515600" cy="2177006"/>
          </a:xfrm>
        </p:spPr>
        <p:txBody>
          <a:bodyPr>
            <a:spAutoFit/>
          </a:bodyPr>
          <a:lstStyle/>
          <a:p>
            <a:r>
              <a:rPr lang="en-US" sz="2400" dirty="0">
                <a:latin typeface="+mn-lt"/>
              </a:rPr>
              <a:t>PVC requires plasticizers for its many applications (softer products).</a:t>
            </a:r>
          </a:p>
          <a:p>
            <a:r>
              <a:rPr lang="en-US" sz="2400" dirty="0">
                <a:latin typeface="+mn-lt"/>
              </a:rPr>
              <a:t>Most widely used plasticizer: phthalates, particularly </a:t>
            </a:r>
            <a:r>
              <a:rPr lang="en-US" sz="2400" dirty="0" err="1">
                <a:latin typeface="+mn-lt"/>
              </a:rPr>
              <a:t>DiNP</a:t>
            </a:r>
            <a:r>
              <a:rPr lang="en-US" sz="2400" dirty="0">
                <a:latin typeface="+mn-lt"/>
              </a:rPr>
              <a:t> (previously DEHP was utilized).</a:t>
            </a:r>
          </a:p>
          <a:p>
            <a:pPr marL="457200" lvl="1" indent="0">
              <a:buNone/>
            </a:pPr>
            <a:r>
              <a:rPr lang="en-US" sz="2000" dirty="0">
                <a:latin typeface="+mn-lt"/>
              </a:rPr>
              <a:t>-   EU/US </a:t>
            </a:r>
            <a:r>
              <a:rPr lang="mr-IN" sz="2000" dirty="0">
                <a:latin typeface="+mn-lt"/>
              </a:rPr>
              <a:t>–</a:t>
            </a:r>
            <a:r>
              <a:rPr lang="en-US" sz="2000" dirty="0">
                <a:latin typeface="+mn-lt"/>
              </a:rPr>
              <a:t> banned DEHP/DINP &amp; 5 others in products intended for children’s use (under 3 years old).</a:t>
            </a:r>
          </a:p>
          <a:p>
            <a:pPr marL="457200" lvl="1" indent="0">
              <a:buNone/>
            </a:pPr>
            <a:r>
              <a:rPr lang="en-US" sz="2000" dirty="0">
                <a:latin typeface="+mn-lt"/>
              </a:rPr>
              <a:t>-   Phthalate exposure linked to liver toxicity, endocrine disruption, and carcinogenicity.</a:t>
            </a:r>
          </a:p>
        </p:txBody>
      </p:sp>
      <p:pic>
        <p:nvPicPr>
          <p:cNvPr id="4" name="Picture 3"/>
          <p:cNvPicPr>
            <a:picLocks noChangeAspect="1"/>
          </p:cNvPicPr>
          <p:nvPr/>
        </p:nvPicPr>
        <p:blipFill>
          <a:blip r:embed="rId2"/>
          <a:stretch>
            <a:fillRect/>
          </a:stretch>
        </p:blipFill>
        <p:spPr>
          <a:xfrm>
            <a:off x="4740009" y="4891089"/>
            <a:ext cx="3023268" cy="1608534"/>
          </a:xfrm>
          <a:prstGeom prst="rect">
            <a:avLst/>
          </a:prstGeom>
        </p:spPr>
      </p:pic>
      <p:pic>
        <p:nvPicPr>
          <p:cNvPr id="5" name="Picture 4"/>
          <p:cNvPicPr>
            <a:picLocks noChangeAspect="1"/>
          </p:cNvPicPr>
          <p:nvPr/>
        </p:nvPicPr>
        <p:blipFill>
          <a:blip r:embed="rId3"/>
          <a:stretch>
            <a:fillRect/>
          </a:stretch>
        </p:blipFill>
        <p:spPr>
          <a:xfrm>
            <a:off x="1719904" y="4055530"/>
            <a:ext cx="2223445" cy="2444093"/>
          </a:xfrm>
          <a:prstGeom prst="rect">
            <a:avLst/>
          </a:prstGeom>
        </p:spPr>
      </p:pic>
      <p:pic>
        <p:nvPicPr>
          <p:cNvPr id="11" name="Picture 10" descr="rubber-duck-300x24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07141" y="4575945"/>
            <a:ext cx="2188735" cy="1794762"/>
          </a:xfrm>
          <a:prstGeom prst="rect">
            <a:avLst/>
          </a:prstGeom>
        </p:spPr>
      </p:pic>
      <p:sp>
        <p:nvSpPr>
          <p:cNvPr id="7" name="Rectangle 2">
            <a:extLst>
              <a:ext uri="{FF2B5EF4-FFF2-40B4-BE49-F238E27FC236}">
                <a16:creationId xmlns:a16="http://schemas.microsoft.com/office/drawing/2014/main" id="{9CE90373-CD38-4251-B3A0-DE8917871409}"/>
              </a:ext>
            </a:extLst>
          </p:cNvPr>
          <p:cNvSpPr txBox="1">
            <a:spLocks noChangeArrowheads="1"/>
          </p:cNvSpPr>
          <p:nvPr/>
        </p:nvSpPr>
        <p:spPr>
          <a:xfrm>
            <a:off x="506782" y="212256"/>
            <a:ext cx="11178436"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Alternative Plasticizers</a:t>
            </a:r>
            <a:endParaRPr lang="en-US" sz="4000" b="1" dirty="0">
              <a:latin typeface="+mn-lt"/>
              <a:cs typeface="ＭＳ Ｐゴシック" pitchFamily="-106" charset="-128"/>
            </a:endParaRPr>
          </a:p>
        </p:txBody>
      </p:sp>
      <p:cxnSp>
        <p:nvCxnSpPr>
          <p:cNvPr id="8" name="Straight Connector 7">
            <a:extLst>
              <a:ext uri="{FF2B5EF4-FFF2-40B4-BE49-F238E27FC236}">
                <a16:creationId xmlns:a16="http://schemas.microsoft.com/office/drawing/2014/main" id="{1A89A84B-13E4-4AE9-8638-61B7A9305A3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162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3430" y="1681681"/>
            <a:ext cx="10515600" cy="1273169"/>
          </a:xfrm>
        </p:spPr>
        <p:txBody>
          <a:bodyPr wrap="square">
            <a:spAutoFit/>
          </a:bodyPr>
          <a:lstStyle/>
          <a:p>
            <a:pPr marL="0" indent="0">
              <a:buNone/>
            </a:pPr>
            <a:r>
              <a:rPr lang="en-US" dirty="0" err="1">
                <a:latin typeface="+mn-lt"/>
              </a:rPr>
              <a:t>Isosorbide</a:t>
            </a:r>
            <a:r>
              <a:rPr lang="en-US" dirty="0">
                <a:latin typeface="+mn-lt"/>
              </a:rPr>
              <a:t> </a:t>
            </a:r>
            <a:r>
              <a:rPr lang="en-US" dirty="0" err="1">
                <a:latin typeface="+mn-lt"/>
              </a:rPr>
              <a:t>Diester</a:t>
            </a:r>
            <a:endParaRPr lang="en-US" dirty="0">
              <a:latin typeface="+mn-lt"/>
            </a:endParaRPr>
          </a:p>
          <a:p>
            <a:pPr lvl="1"/>
            <a:r>
              <a:rPr lang="en-US" dirty="0">
                <a:latin typeface="+mn-lt"/>
              </a:rPr>
              <a:t>One to one substitution of phthalate additive in PVC.</a:t>
            </a:r>
          </a:p>
          <a:p>
            <a:pPr lvl="1"/>
            <a:r>
              <a:rPr lang="en-US" dirty="0">
                <a:latin typeface="+mn-lt"/>
              </a:rPr>
              <a:t>Thermally stable, biodegradable, biosafe.</a:t>
            </a:r>
          </a:p>
        </p:txBody>
      </p:sp>
      <p:pic>
        <p:nvPicPr>
          <p:cNvPr id="6" name="Picture 5"/>
          <p:cNvPicPr>
            <a:picLocks noChangeAspect="1"/>
          </p:cNvPicPr>
          <p:nvPr/>
        </p:nvPicPr>
        <p:blipFill>
          <a:blip r:embed="rId2"/>
          <a:stretch>
            <a:fillRect/>
          </a:stretch>
        </p:blipFill>
        <p:spPr>
          <a:xfrm>
            <a:off x="1647958" y="3209268"/>
            <a:ext cx="8896084" cy="3269354"/>
          </a:xfrm>
          <a:prstGeom prst="rect">
            <a:avLst/>
          </a:prstGeom>
        </p:spPr>
      </p:pic>
      <p:sp>
        <p:nvSpPr>
          <p:cNvPr id="8" name="Rectangle 2">
            <a:extLst>
              <a:ext uri="{FF2B5EF4-FFF2-40B4-BE49-F238E27FC236}">
                <a16:creationId xmlns:a16="http://schemas.microsoft.com/office/drawing/2014/main" id="{6462A7E5-27FB-4899-BB02-75EE475689F8}"/>
              </a:ext>
            </a:extLst>
          </p:cNvPr>
          <p:cNvSpPr txBox="1">
            <a:spLocks noChangeArrowheads="1"/>
          </p:cNvSpPr>
          <p:nvPr/>
        </p:nvSpPr>
        <p:spPr>
          <a:xfrm>
            <a:off x="506782" y="212256"/>
            <a:ext cx="11178436"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Alternative Plasticizers</a:t>
            </a:r>
            <a:endParaRPr lang="en-US" sz="4000" b="1" dirty="0">
              <a:latin typeface="+mn-lt"/>
              <a:cs typeface="ＭＳ Ｐゴシック" pitchFamily="-106" charset="-128"/>
            </a:endParaRPr>
          </a:p>
        </p:txBody>
      </p:sp>
      <p:cxnSp>
        <p:nvCxnSpPr>
          <p:cNvPr id="9" name="Straight Connector 8">
            <a:extLst>
              <a:ext uri="{FF2B5EF4-FFF2-40B4-BE49-F238E27FC236}">
                <a16:creationId xmlns:a16="http://schemas.microsoft.com/office/drawing/2014/main" id="{04B2F73C-3C6F-4FCC-925F-7FD3CE35E02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274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9381F7-B48E-AD4A-9A1B-065D4AAB26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27963" y="2633758"/>
            <a:ext cx="2470495" cy="2901050"/>
          </a:xfrm>
          <a:prstGeom prst="rect">
            <a:avLst/>
          </a:prstGeom>
        </p:spPr>
      </p:pic>
      <p:sp>
        <p:nvSpPr>
          <p:cNvPr id="3" name="Content Placeholder 2"/>
          <p:cNvSpPr>
            <a:spLocks noGrp="1"/>
          </p:cNvSpPr>
          <p:nvPr>
            <p:ph idx="1"/>
          </p:nvPr>
        </p:nvSpPr>
        <p:spPr>
          <a:xfrm>
            <a:off x="1437688" y="1409373"/>
            <a:ext cx="9316623" cy="757130"/>
          </a:xfrm>
        </p:spPr>
        <p:txBody>
          <a:bodyPr wrap="square">
            <a:spAutoFit/>
          </a:bodyPr>
          <a:lstStyle/>
          <a:p>
            <a:pPr marL="0" indent="0" algn="ctr">
              <a:buNone/>
            </a:pPr>
            <a:r>
              <a:rPr lang="en-US" sz="2400" dirty="0">
                <a:latin typeface="+mn-lt"/>
              </a:rPr>
              <a:t>MAS can save energy by shortening reaction time while providing comparable </a:t>
            </a:r>
            <a:r>
              <a:rPr lang="en-US" sz="2400" dirty="0" err="1">
                <a:latin typeface="+mn-lt"/>
              </a:rPr>
              <a:t>thermo</a:t>
            </a:r>
            <a:r>
              <a:rPr lang="en-US" sz="2400" dirty="0">
                <a:latin typeface="+mn-lt"/>
              </a:rPr>
              <a:t> energy to reaction.</a:t>
            </a:r>
          </a:p>
        </p:txBody>
      </p:sp>
      <p:graphicFrame>
        <p:nvGraphicFramePr>
          <p:cNvPr id="5" name="Object 4"/>
          <p:cNvGraphicFramePr>
            <a:graphicFrameLocks noChangeAspect="1"/>
          </p:cNvGraphicFramePr>
          <p:nvPr>
            <p:extLst>
              <p:ext uri="{D42A27DB-BD31-4B8C-83A1-F6EECF244321}">
                <p14:modId xmlns:p14="http://schemas.microsoft.com/office/powerpoint/2010/main" val="460971476"/>
              </p:ext>
            </p:extLst>
          </p:nvPr>
        </p:nvGraphicFramePr>
        <p:xfrm>
          <a:off x="1708620" y="4190316"/>
          <a:ext cx="3191588" cy="1097893"/>
        </p:xfrm>
        <a:graphic>
          <a:graphicData uri="http://schemas.openxmlformats.org/presentationml/2006/ole">
            <mc:AlternateContent xmlns:mc="http://schemas.openxmlformats.org/markup-compatibility/2006">
              <mc:Choice xmlns:v="urn:schemas-microsoft-com:vml" Requires="v">
                <p:oleObj spid="_x0000_s2465" name="CS ChemDraw Drawing" r:id="rId4" imgW="3026584" imgH="1041002" progId="ChemDraw.Document.6.0">
                  <p:embed/>
                </p:oleObj>
              </mc:Choice>
              <mc:Fallback>
                <p:oleObj name="CS ChemDraw Drawing" r:id="rId4" imgW="3026584" imgH="1041002" progId="ChemDraw.Document.6.0">
                  <p:embed/>
                  <p:pic>
                    <p:nvPicPr>
                      <p:cNvPr id="0" name=""/>
                      <p:cNvPicPr/>
                      <p:nvPr/>
                    </p:nvPicPr>
                    <p:blipFill>
                      <a:blip r:embed="rId5"/>
                      <a:stretch>
                        <a:fillRect/>
                      </a:stretch>
                    </p:blipFill>
                    <p:spPr>
                      <a:xfrm>
                        <a:off x="1708620" y="4190316"/>
                        <a:ext cx="3191588" cy="109789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121664481"/>
              </p:ext>
            </p:extLst>
          </p:nvPr>
        </p:nvGraphicFramePr>
        <p:xfrm>
          <a:off x="904142" y="2489336"/>
          <a:ext cx="3172583" cy="1461452"/>
        </p:xfrm>
        <a:graphic>
          <a:graphicData uri="http://schemas.openxmlformats.org/presentationml/2006/ole">
            <mc:AlternateContent xmlns:mc="http://schemas.openxmlformats.org/markup-compatibility/2006">
              <mc:Choice xmlns:v="urn:schemas-microsoft-com:vml" Requires="v">
                <p:oleObj spid="_x0000_s2466" name="CS ChemDraw Drawing" r:id="rId6" imgW="3025312" imgH="1394366" progId="ChemDraw.Document.6.0">
                  <p:embed/>
                </p:oleObj>
              </mc:Choice>
              <mc:Fallback>
                <p:oleObj name="CS ChemDraw Drawing" r:id="rId6" imgW="3025312" imgH="1394366" progId="ChemDraw.Document.6.0">
                  <p:embed/>
                  <p:pic>
                    <p:nvPicPr>
                      <p:cNvPr id="0" name=""/>
                      <p:cNvPicPr/>
                      <p:nvPr/>
                    </p:nvPicPr>
                    <p:blipFill>
                      <a:blip r:embed="rId7"/>
                      <a:stretch>
                        <a:fillRect/>
                      </a:stretch>
                    </p:blipFill>
                    <p:spPr>
                      <a:xfrm>
                        <a:off x="904142" y="2489336"/>
                        <a:ext cx="3172583" cy="146145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194103287"/>
              </p:ext>
            </p:extLst>
          </p:nvPr>
        </p:nvGraphicFramePr>
        <p:xfrm>
          <a:off x="2573664" y="5288209"/>
          <a:ext cx="2864224" cy="1314450"/>
        </p:xfrm>
        <a:graphic>
          <a:graphicData uri="http://schemas.openxmlformats.org/presentationml/2006/ole">
            <mc:AlternateContent xmlns:mc="http://schemas.openxmlformats.org/markup-compatibility/2006">
              <mc:Choice xmlns:v="urn:schemas-microsoft-com:vml" Requires="v">
                <p:oleObj spid="_x0000_s2467" name="CS ChemDraw Drawing" r:id="rId8" imgW="2705140" imgH="1242076" progId="ChemDraw.Document.6.0">
                  <p:embed/>
                </p:oleObj>
              </mc:Choice>
              <mc:Fallback>
                <p:oleObj name="CS ChemDraw Drawing" r:id="rId8" imgW="2705140" imgH="1242076" progId="ChemDraw.Document.6.0">
                  <p:embed/>
                  <p:pic>
                    <p:nvPicPr>
                      <p:cNvPr id="0" name=""/>
                      <p:cNvPicPr/>
                      <p:nvPr/>
                    </p:nvPicPr>
                    <p:blipFill>
                      <a:blip r:embed="rId9"/>
                      <a:stretch>
                        <a:fillRect/>
                      </a:stretch>
                    </p:blipFill>
                    <p:spPr>
                      <a:xfrm>
                        <a:off x="2573664" y="5288209"/>
                        <a:ext cx="2864224" cy="1314450"/>
                      </a:xfrm>
                      <a:prstGeom prst="rect">
                        <a:avLst/>
                      </a:prstGeom>
                    </p:spPr>
                  </p:pic>
                </p:oleObj>
              </mc:Fallback>
            </mc:AlternateContent>
          </a:graphicData>
        </a:graphic>
      </p:graphicFrame>
      <p:sp>
        <p:nvSpPr>
          <p:cNvPr id="9" name="Rectangle 2">
            <a:extLst>
              <a:ext uri="{FF2B5EF4-FFF2-40B4-BE49-F238E27FC236}">
                <a16:creationId xmlns:a16="http://schemas.microsoft.com/office/drawing/2014/main" id="{51468FC3-E94B-4CBE-AC80-3086B2549A19}"/>
              </a:ext>
            </a:extLst>
          </p:cNvPr>
          <p:cNvSpPr txBox="1">
            <a:spLocks noChangeArrowheads="1"/>
          </p:cNvSpPr>
          <p:nvPr/>
        </p:nvSpPr>
        <p:spPr>
          <a:xfrm>
            <a:off x="506782" y="212256"/>
            <a:ext cx="11178436"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latin typeface="+mn-lt"/>
              </a:rPr>
              <a:t>Microwave Assisted Syntheses</a:t>
            </a:r>
            <a:endParaRPr lang="en-US" sz="4000" b="1" dirty="0">
              <a:latin typeface="+mn-lt"/>
              <a:cs typeface="ＭＳ Ｐゴシック" pitchFamily="-106" charset="-128"/>
            </a:endParaRPr>
          </a:p>
        </p:txBody>
      </p:sp>
      <p:cxnSp>
        <p:nvCxnSpPr>
          <p:cNvPr id="10" name="Straight Connector 9">
            <a:extLst>
              <a:ext uri="{FF2B5EF4-FFF2-40B4-BE49-F238E27FC236}">
                <a16:creationId xmlns:a16="http://schemas.microsoft.com/office/drawing/2014/main" id="{7F1956A9-6DD1-40A4-BDBF-64768FA52AE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2D0AAC1-A0EE-584A-BDB6-F08F9EB71B82}"/>
              </a:ext>
            </a:extLst>
          </p:cNvPr>
          <p:cNvSpPr/>
          <p:nvPr/>
        </p:nvSpPr>
        <p:spPr>
          <a:xfrm>
            <a:off x="1528497" y="6464159"/>
            <a:ext cx="10569003" cy="276999"/>
          </a:xfrm>
          <a:prstGeom prst="rect">
            <a:avLst/>
          </a:prstGeom>
        </p:spPr>
        <p:txBody>
          <a:bodyPr wrap="square">
            <a:spAutoFit/>
          </a:bodyPr>
          <a:lstStyle/>
          <a:p>
            <a:pPr algn="r"/>
            <a:r>
              <a:rPr lang="en-US" sz="1200" dirty="0">
                <a:solidFill>
                  <a:schemeClr val="bg1">
                    <a:lumMod val="50000"/>
                  </a:schemeClr>
                </a:solidFill>
              </a:rPr>
              <a:t>Image: A Review of Microwave-Assisted Reactions for Biodiesel Production (Bioengineering)</a:t>
            </a:r>
          </a:p>
        </p:txBody>
      </p:sp>
      <p:pic>
        <p:nvPicPr>
          <p:cNvPr id="12" name="Picture 11">
            <a:extLst>
              <a:ext uri="{FF2B5EF4-FFF2-40B4-BE49-F238E27FC236}">
                <a16:creationId xmlns:a16="http://schemas.microsoft.com/office/drawing/2014/main" id="{D1E34F16-C0D4-7D42-9441-0AF98C57670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802879" y="2689961"/>
            <a:ext cx="3765703" cy="2901050"/>
          </a:xfrm>
          <a:prstGeom prst="rect">
            <a:avLst/>
          </a:prstGeom>
        </p:spPr>
      </p:pic>
    </p:spTree>
    <p:extLst>
      <p:ext uri="{BB962C8B-B14F-4D97-AF65-F5344CB8AC3E}">
        <p14:creationId xmlns:p14="http://schemas.microsoft.com/office/powerpoint/2010/main" val="14268794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374DC12-982D-428A-94EF-5FE58037DD06}"/>
              </a:ext>
            </a:extLst>
          </p:cNvPr>
          <p:cNvSpPr txBox="1"/>
          <p:nvPr/>
        </p:nvSpPr>
        <p:spPr>
          <a:xfrm>
            <a:off x="4359097" y="156411"/>
            <a:ext cx="3473835" cy="707886"/>
          </a:xfrm>
          <a:prstGeom prst="rect">
            <a:avLst/>
          </a:prstGeom>
          <a:noFill/>
        </p:spPr>
        <p:txBody>
          <a:bodyPr wrap="none" rtlCol="0">
            <a:spAutoFit/>
          </a:bodyPr>
          <a:lstStyle/>
          <a:p>
            <a:pPr algn="ctr"/>
            <a:r>
              <a:rPr lang="en-US" sz="4000" b="1" dirty="0"/>
              <a:t>Topics Covered</a:t>
            </a:r>
          </a:p>
        </p:txBody>
      </p:sp>
      <p:sp>
        <p:nvSpPr>
          <p:cNvPr id="4" name="TextBox 3">
            <a:extLst>
              <a:ext uri="{FF2B5EF4-FFF2-40B4-BE49-F238E27FC236}">
                <a16:creationId xmlns:a16="http://schemas.microsoft.com/office/drawing/2014/main" id="{EB4221CC-BEBC-4283-B0AD-C9ED7755C0E8}"/>
              </a:ext>
            </a:extLst>
          </p:cNvPr>
          <p:cNvSpPr txBox="1"/>
          <p:nvPr/>
        </p:nvSpPr>
        <p:spPr>
          <a:xfrm>
            <a:off x="1075836" y="1517072"/>
            <a:ext cx="7031657" cy="4031873"/>
          </a:xfrm>
          <a:prstGeom prst="rect">
            <a:avLst/>
          </a:prstGeom>
          <a:noFill/>
        </p:spPr>
        <p:txBody>
          <a:bodyPr wrap="square" rtlCol="0">
            <a:spAutoFit/>
          </a:bodyPr>
          <a:lstStyle/>
          <a:p>
            <a:pPr marL="514350" indent="-514350">
              <a:spcBef>
                <a:spcPts val="1200"/>
              </a:spcBef>
              <a:buFont typeface="+mj-lt"/>
              <a:buAutoNum type="arabicPeriod"/>
            </a:pPr>
            <a:r>
              <a:rPr lang="en-US" sz="2800" dirty="0"/>
              <a:t>Green Chemistry and Design Criteria</a:t>
            </a:r>
          </a:p>
          <a:p>
            <a:pPr marL="514350" indent="-514350">
              <a:spcBef>
                <a:spcPts val="1200"/>
              </a:spcBef>
              <a:buFont typeface="+mj-lt"/>
              <a:buAutoNum type="arabicPeriod"/>
            </a:pPr>
            <a:r>
              <a:rPr lang="en-US" sz="2800" dirty="0"/>
              <a:t>Chemical Design</a:t>
            </a:r>
          </a:p>
          <a:p>
            <a:pPr marL="641350" lvl="1" indent="-393700">
              <a:spcBef>
                <a:spcPts val="1200"/>
              </a:spcBef>
              <a:buFont typeface="Arial" charset="0"/>
              <a:buChar char="•"/>
            </a:pPr>
            <a:r>
              <a:rPr lang="en-US" sz="2400" dirty="0"/>
              <a:t>Current Innovations in Chemical Design</a:t>
            </a:r>
          </a:p>
          <a:p>
            <a:pPr marL="514350" indent="-514350">
              <a:spcBef>
                <a:spcPts val="1200"/>
              </a:spcBef>
              <a:buFont typeface="+mj-lt"/>
              <a:buAutoNum type="arabicPeriod"/>
            </a:pPr>
            <a:r>
              <a:rPr lang="en-US" sz="2800" dirty="0"/>
              <a:t>Green Chemistry Design in Other Fields</a:t>
            </a:r>
          </a:p>
          <a:p>
            <a:pPr marL="514350" indent="-514350">
              <a:spcBef>
                <a:spcPts val="1200"/>
              </a:spcBef>
              <a:buFont typeface="+mj-lt"/>
              <a:buAutoNum type="arabicPeriod"/>
            </a:pPr>
            <a:r>
              <a:rPr lang="en-US" sz="2800" dirty="0"/>
              <a:t>The Market for Green Chemistry</a:t>
            </a:r>
          </a:p>
          <a:p>
            <a:pPr marL="514350" indent="-514350">
              <a:spcBef>
                <a:spcPts val="1200"/>
              </a:spcBef>
              <a:buFont typeface="+mj-lt"/>
              <a:buAutoNum type="arabicPeriod"/>
            </a:pPr>
            <a:r>
              <a:rPr lang="en-US" sz="2800" dirty="0"/>
              <a:t>Green Chemistry Benefits are In Demand</a:t>
            </a:r>
          </a:p>
          <a:p>
            <a:pPr marL="514350" indent="-514350">
              <a:spcBef>
                <a:spcPts val="1200"/>
              </a:spcBef>
              <a:buFont typeface="+mj-lt"/>
              <a:buAutoNum type="arabicPeriod"/>
            </a:pPr>
            <a:r>
              <a:rPr lang="en-US" sz="2800" dirty="0"/>
              <a:t>Applications of Green Chemistry - Examples</a:t>
            </a:r>
          </a:p>
        </p:txBody>
      </p:sp>
    </p:spTree>
    <p:extLst>
      <p:ext uri="{BB962C8B-B14F-4D97-AF65-F5344CB8AC3E}">
        <p14:creationId xmlns:p14="http://schemas.microsoft.com/office/powerpoint/2010/main" val="42297868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spTree>
    <p:extLst>
      <p:ext uri="{BB962C8B-B14F-4D97-AF65-F5344CB8AC3E}">
        <p14:creationId xmlns:p14="http://schemas.microsoft.com/office/powerpoint/2010/main" val="1908169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00F40BEC-E640-404B-AE4A-81DEAF3134F0}"/>
              </a:ext>
            </a:extLst>
          </p:cNvPr>
          <p:cNvSpPr txBox="1">
            <a:spLocks noChangeArrowheads="1"/>
          </p:cNvSpPr>
          <p:nvPr/>
        </p:nvSpPr>
        <p:spPr>
          <a:xfrm>
            <a:off x="1425615" y="2023923"/>
            <a:ext cx="4753405" cy="3981603"/>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400" dirty="0">
                <a:ea typeface="ＭＳ Ｐゴシック" charset="0"/>
                <a:cs typeface="Calibri" charset="0"/>
              </a:rPr>
              <a:t>Solubility</a:t>
            </a:r>
          </a:p>
          <a:p>
            <a:pPr>
              <a:defRPr/>
            </a:pPr>
            <a:r>
              <a:rPr lang="en-US" sz="2400" dirty="0">
                <a:ea typeface="ＭＳ Ｐゴシック" charset="0"/>
                <a:cs typeface="Calibri" charset="0"/>
              </a:rPr>
              <a:t>Melting Point</a:t>
            </a:r>
          </a:p>
          <a:p>
            <a:pPr>
              <a:defRPr/>
            </a:pPr>
            <a:r>
              <a:rPr lang="en-US" sz="2400" dirty="0">
                <a:ea typeface="ＭＳ Ｐゴシック" charset="0"/>
                <a:cs typeface="Calibri" charset="0"/>
              </a:rPr>
              <a:t>Glass transition temperature</a:t>
            </a:r>
          </a:p>
          <a:p>
            <a:pPr>
              <a:defRPr/>
            </a:pPr>
            <a:r>
              <a:rPr lang="en-US" sz="2400" dirty="0">
                <a:ea typeface="ＭＳ Ｐゴシック" charset="0"/>
                <a:cs typeface="Calibri" charset="0"/>
              </a:rPr>
              <a:t>Mechanical Properties (Tensile Strength, Modulus, Elongation)</a:t>
            </a:r>
          </a:p>
          <a:p>
            <a:pPr>
              <a:defRPr/>
            </a:pPr>
            <a:r>
              <a:rPr lang="en-US" sz="2400" dirty="0">
                <a:ea typeface="ＭＳ Ｐゴシック" charset="0"/>
                <a:cs typeface="Calibri" charset="0"/>
              </a:rPr>
              <a:t>Refractive Index</a:t>
            </a:r>
          </a:p>
          <a:p>
            <a:pPr>
              <a:defRPr/>
            </a:pPr>
            <a:r>
              <a:rPr lang="en-US" sz="2400" dirty="0">
                <a:ea typeface="ＭＳ Ｐゴシック" charset="0"/>
                <a:cs typeface="Calibri" charset="0"/>
              </a:rPr>
              <a:t>Surface Tension</a:t>
            </a:r>
          </a:p>
          <a:p>
            <a:r>
              <a:rPr lang="en-US" sz="2400" b="1" dirty="0">
                <a:ea typeface="ＭＳ Ｐゴシック" charset="0"/>
                <a:cs typeface="ＭＳ Ｐゴシック" charset="0"/>
              </a:rPr>
              <a:t>Toxicity</a:t>
            </a:r>
          </a:p>
          <a:p>
            <a:r>
              <a:rPr lang="en-US" sz="2400" b="1" dirty="0">
                <a:ea typeface="ＭＳ Ｐゴシック" charset="0"/>
                <a:cs typeface="ＭＳ Ｐゴシック" charset="0"/>
              </a:rPr>
              <a:t>Environmental Impact</a:t>
            </a:r>
            <a:endParaRPr lang="en-US" sz="2400" dirty="0">
              <a:ea typeface="ＭＳ Ｐゴシック" charset="0"/>
              <a:cs typeface="ＭＳ Ｐゴシック" charset="0"/>
            </a:endParaRPr>
          </a:p>
        </p:txBody>
      </p:sp>
      <p:sp>
        <p:nvSpPr>
          <p:cNvPr id="2" name="Rectangle 1"/>
          <p:cNvSpPr/>
          <p:nvPr/>
        </p:nvSpPr>
        <p:spPr>
          <a:xfrm>
            <a:off x="1449386" y="5039278"/>
            <a:ext cx="4230457" cy="94253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cxnSpLocks/>
            <a:stCxn id="2" idx="3"/>
          </p:cNvCxnSpPr>
          <p:nvPr/>
        </p:nvCxnSpPr>
        <p:spPr>
          <a:xfrm>
            <a:off x="5679843" y="5510546"/>
            <a:ext cx="60297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345272" y="4838189"/>
            <a:ext cx="4943418" cy="1477328"/>
          </a:xfrm>
          <a:prstGeom prst="rect">
            <a:avLst/>
          </a:prstGeom>
          <a:noFill/>
        </p:spPr>
        <p:txBody>
          <a:bodyPr wrap="square" rtlCol="0">
            <a:spAutoFit/>
          </a:bodyPr>
          <a:lstStyle/>
          <a:p>
            <a:r>
              <a:rPr lang="en-US" dirty="0"/>
              <a:t>As you can see, Green Chemistry’s view on the development of new products isn’t far from what’s currently being practiced. It’s simply thinking of the toxicological effects at the inception of product development that makes it a powerful tool. </a:t>
            </a:r>
          </a:p>
        </p:txBody>
      </p:sp>
      <p:sp>
        <p:nvSpPr>
          <p:cNvPr id="3" name="Title 2"/>
          <p:cNvSpPr>
            <a:spLocks noGrp="1"/>
          </p:cNvSpPr>
          <p:nvPr>
            <p:ph type="title"/>
          </p:nvPr>
        </p:nvSpPr>
        <p:spPr>
          <a:xfrm>
            <a:off x="1205706" y="224066"/>
            <a:ext cx="9780588" cy="646331"/>
          </a:xfrm>
        </p:spPr>
        <p:txBody>
          <a:bodyPr>
            <a:spAutoFit/>
          </a:bodyPr>
          <a:lstStyle/>
          <a:p>
            <a:pPr algn="ctr"/>
            <a:r>
              <a:rPr lang="en-US" sz="4000" b="1" dirty="0">
                <a:latin typeface="+mn-lt"/>
              </a:rPr>
              <a:t>Green Chemistry Inspired Design Criteria</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1853" y="1403935"/>
            <a:ext cx="4840179" cy="3225526"/>
          </a:xfrm>
          <a:prstGeom prst="rect">
            <a:avLst/>
          </a:prstGeom>
        </p:spPr>
      </p:pic>
      <p:cxnSp>
        <p:nvCxnSpPr>
          <p:cNvPr id="12" name="Straight Connector 11">
            <a:extLst>
              <a:ext uri="{FF2B5EF4-FFF2-40B4-BE49-F238E27FC236}">
                <a16:creationId xmlns:a16="http://schemas.microsoft.com/office/drawing/2014/main" id="{FA6767B0-1FF5-41D3-933D-38F31BC3663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16CE77-66AC-5241-A9CE-CDEBA89F59B4}"/>
              </a:ext>
            </a:extLst>
          </p:cNvPr>
          <p:cNvSpPr txBox="1"/>
          <p:nvPr/>
        </p:nvSpPr>
        <p:spPr>
          <a:xfrm>
            <a:off x="710350" y="6525717"/>
            <a:ext cx="1051442" cy="276999"/>
          </a:xfrm>
          <a:prstGeom prst="rect">
            <a:avLst/>
          </a:prstGeom>
          <a:noFill/>
        </p:spPr>
        <p:txBody>
          <a:bodyPr wrap="none" rtlCol="0">
            <a:spAutoFit/>
          </a:bodyPr>
          <a:lstStyle/>
          <a:p>
            <a:r>
              <a:rPr lang="en-US" sz="1200" dirty="0">
                <a:solidFill>
                  <a:schemeClr val="bg1">
                    <a:lumMod val="65000"/>
                  </a:schemeClr>
                </a:solidFill>
              </a:rPr>
              <a:t>Image: Philips</a:t>
            </a:r>
          </a:p>
        </p:txBody>
      </p:sp>
    </p:spTree>
    <p:extLst>
      <p:ext uri="{BB962C8B-B14F-4D97-AF65-F5344CB8AC3E}">
        <p14:creationId xmlns:p14="http://schemas.microsoft.com/office/powerpoint/2010/main" val="200375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2"/>
          </p:nvPr>
        </p:nvSpPr>
        <p:spPr>
          <a:xfrm>
            <a:off x="6096000" y="1796226"/>
            <a:ext cx="5430662" cy="1815882"/>
          </a:xfrm>
        </p:spPr>
        <p:txBody>
          <a:bodyPr wrap="square">
            <a:spAutoFit/>
          </a:bodyPr>
          <a:lstStyle/>
          <a:p>
            <a:pPr marL="0" indent="0" eaLnBrk="1" hangingPunct="1">
              <a:lnSpc>
                <a:spcPct val="100000"/>
              </a:lnSpc>
              <a:spcBef>
                <a:spcPts val="600"/>
              </a:spcBef>
              <a:buFont typeface="Wingdings" pitchFamily="-106" charset="2"/>
              <a:buNone/>
              <a:defRPr/>
            </a:pPr>
            <a:r>
              <a:rPr lang="en-US" dirty="0">
                <a:latin typeface="+mn-lt"/>
                <a:cs typeface="ＭＳ Ｐゴシック" pitchFamily="-106" charset="-128"/>
              </a:rPr>
              <a:t>The moment chemists begin to design, they are making choices about the health and environmental impacts of their product:</a:t>
            </a:r>
            <a:endParaRPr lang="en-US" sz="2400" dirty="0">
              <a:latin typeface="+mn-lt"/>
              <a:cs typeface="ＭＳ Ｐゴシック" pitchFamily="-106" charset="-128"/>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4991" y="1796226"/>
            <a:ext cx="4477355" cy="4004745"/>
          </a:xfrm>
          <a:prstGeom prst="rect">
            <a:avLst/>
          </a:prstGeom>
        </p:spPr>
      </p:pic>
      <p:sp>
        <p:nvSpPr>
          <p:cNvPr id="4" name="TextBox 3"/>
          <p:cNvSpPr txBox="1"/>
          <p:nvPr/>
        </p:nvSpPr>
        <p:spPr>
          <a:xfrm>
            <a:off x="6523211" y="3753106"/>
            <a:ext cx="4059845" cy="1569660"/>
          </a:xfrm>
          <a:prstGeom prst="rect">
            <a:avLst/>
          </a:prstGeom>
          <a:noFill/>
        </p:spPr>
        <p:txBody>
          <a:bodyPr wrap="square" rtlCol="0">
            <a:spAutoFit/>
          </a:bodyPr>
          <a:lstStyle/>
          <a:p>
            <a:pPr marL="285750" indent="-285750">
              <a:buFont typeface="Arial" charset="0"/>
              <a:buChar char="•"/>
            </a:pPr>
            <a:r>
              <a:rPr lang="en-US" sz="2400" dirty="0"/>
              <a:t>Design is intentional.</a:t>
            </a:r>
          </a:p>
          <a:p>
            <a:pPr marL="285750" indent="-285750">
              <a:buFont typeface="Arial" charset="0"/>
              <a:buChar char="•"/>
            </a:pPr>
            <a:r>
              <a:rPr lang="en-US" sz="2400" dirty="0"/>
              <a:t>All characteristics, including performance and toxicity, can be designed.</a:t>
            </a:r>
          </a:p>
        </p:txBody>
      </p:sp>
      <p:sp>
        <p:nvSpPr>
          <p:cNvPr id="2" name="TextBox 1"/>
          <p:cNvSpPr txBox="1"/>
          <p:nvPr/>
        </p:nvSpPr>
        <p:spPr>
          <a:xfrm>
            <a:off x="819666" y="6445126"/>
            <a:ext cx="3064557" cy="276999"/>
          </a:xfrm>
          <a:prstGeom prst="rect">
            <a:avLst/>
          </a:prstGeom>
          <a:noFill/>
        </p:spPr>
        <p:txBody>
          <a:bodyPr wrap="none" rtlCol="0">
            <a:spAutoFit/>
          </a:bodyPr>
          <a:lstStyle/>
          <a:p>
            <a:r>
              <a:rPr lang="en-US" sz="1200" dirty="0">
                <a:solidFill>
                  <a:schemeClr val="bg1">
                    <a:lumMod val="50000"/>
                  </a:schemeClr>
                </a:solidFill>
              </a:rPr>
              <a:t>Image source: </a:t>
            </a:r>
            <a:r>
              <a:rPr lang="en-US" sz="1200" dirty="0" err="1">
                <a:solidFill>
                  <a:schemeClr val="bg1">
                    <a:lumMod val="50000"/>
                  </a:schemeClr>
                </a:solidFill>
              </a:rPr>
              <a:t>ChemDoodle</a:t>
            </a:r>
            <a:r>
              <a:rPr lang="en-US" sz="1200" dirty="0">
                <a:solidFill>
                  <a:schemeClr val="bg1">
                    <a:lumMod val="50000"/>
                  </a:schemeClr>
                </a:solidFill>
              </a:rPr>
              <a:t> Web Components</a:t>
            </a:r>
          </a:p>
        </p:txBody>
      </p:sp>
      <p:sp>
        <p:nvSpPr>
          <p:cNvPr id="8" name="Title 2">
            <a:extLst>
              <a:ext uri="{FF2B5EF4-FFF2-40B4-BE49-F238E27FC236}">
                <a16:creationId xmlns:a16="http://schemas.microsoft.com/office/drawing/2014/main" id="{F4B98C4E-4181-4C29-ACAD-B446F4945C28}"/>
              </a:ext>
            </a:extLst>
          </p:cNvPr>
          <p:cNvSpPr>
            <a:spLocks noGrp="1"/>
          </p:cNvSpPr>
          <p:nvPr>
            <p:ph type="title"/>
          </p:nvPr>
        </p:nvSpPr>
        <p:spPr>
          <a:xfrm>
            <a:off x="2880615" y="224066"/>
            <a:ext cx="6430771" cy="646331"/>
          </a:xfrm>
        </p:spPr>
        <p:txBody>
          <a:bodyPr wrap="square">
            <a:spAutoFit/>
          </a:bodyPr>
          <a:lstStyle/>
          <a:p>
            <a:pPr algn="ctr"/>
            <a:r>
              <a:rPr lang="en-US" sz="4000" b="1" dirty="0">
                <a:latin typeface="+mn-lt"/>
              </a:rPr>
              <a:t>Focus on Chemical Design</a:t>
            </a:r>
          </a:p>
        </p:txBody>
      </p:sp>
      <p:cxnSp>
        <p:nvCxnSpPr>
          <p:cNvPr id="9" name="Straight Connector 8">
            <a:extLst>
              <a:ext uri="{FF2B5EF4-FFF2-40B4-BE49-F238E27FC236}">
                <a16:creationId xmlns:a16="http://schemas.microsoft.com/office/drawing/2014/main" id="{EBACA376-ED92-4400-A7CC-19013109B39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66641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026"/>
          <p:cNvSpPr>
            <a:spLocks noGrp="1" noChangeArrowheads="1"/>
          </p:cNvSpPr>
          <p:nvPr>
            <p:ph type="title"/>
          </p:nvPr>
        </p:nvSpPr>
        <p:spPr>
          <a:xfrm>
            <a:off x="429985" y="1248412"/>
            <a:ext cx="11332029" cy="646331"/>
          </a:xfrm>
        </p:spPr>
        <p:txBody>
          <a:bodyPr>
            <a:spAutoFit/>
          </a:bodyPr>
          <a:lstStyle/>
          <a:p>
            <a:pPr algn="ctr">
              <a:lnSpc>
                <a:spcPct val="100000"/>
              </a:lnSpc>
            </a:pPr>
            <a:r>
              <a:rPr lang="en-US" altLang="x-none" sz="3600" dirty="0">
                <a:latin typeface="+mn-lt"/>
                <a:ea typeface="ＭＳ Ｐゴシック" charset="-128"/>
              </a:rPr>
              <a:t>It’</a:t>
            </a:r>
            <a:r>
              <a:rPr lang="en-US" altLang="ja-JP" sz="3600" dirty="0">
                <a:latin typeface="+mn-lt"/>
                <a:ea typeface="ＭＳ Ｐゴシック" charset="-128"/>
              </a:rPr>
              <a:t>s not just how you design, but what you design.</a:t>
            </a:r>
            <a:endParaRPr lang="en-US" altLang="x-none" sz="2400" b="1" dirty="0">
              <a:latin typeface="+mn-lt"/>
              <a:ea typeface="ＭＳ Ｐゴシック" charset="-128"/>
            </a:endParaRPr>
          </a:p>
        </p:txBody>
      </p:sp>
      <p:graphicFrame>
        <p:nvGraphicFramePr>
          <p:cNvPr id="2" name="Object 2"/>
          <p:cNvGraphicFramePr>
            <a:graphicFrameLocks noGrp="1" noChangeAspect="1"/>
          </p:cNvGraphicFramePr>
          <p:nvPr>
            <p:ph type="chart" idx="1"/>
            <p:extLst>
              <p:ext uri="{D42A27DB-BD31-4B8C-83A1-F6EECF244321}">
                <p14:modId xmlns:p14="http://schemas.microsoft.com/office/powerpoint/2010/main" val="2032082595"/>
              </p:ext>
            </p:extLst>
          </p:nvPr>
        </p:nvGraphicFramePr>
        <p:xfrm>
          <a:off x="2993554" y="1972116"/>
          <a:ext cx="6204893" cy="402020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063359" y="5900540"/>
            <a:ext cx="8065282" cy="707886"/>
          </a:xfrm>
          <a:prstGeom prst="rect">
            <a:avLst/>
          </a:prstGeom>
          <a:noFill/>
        </p:spPr>
        <p:txBody>
          <a:bodyPr wrap="square" rtlCol="0">
            <a:spAutoFit/>
          </a:bodyPr>
          <a:lstStyle/>
          <a:p>
            <a:pPr algn="ctr"/>
            <a:r>
              <a:rPr lang="en-US" sz="2000" dirty="0"/>
              <a:t>As the investments increase, so do the benefits. The largest benefit is when the company re-defines the problem and finds a novel solution. </a:t>
            </a:r>
          </a:p>
        </p:txBody>
      </p:sp>
      <p:sp>
        <p:nvSpPr>
          <p:cNvPr id="6" name="Rectangle 1026">
            <a:extLst>
              <a:ext uri="{FF2B5EF4-FFF2-40B4-BE49-F238E27FC236}">
                <a16:creationId xmlns:a16="http://schemas.microsoft.com/office/drawing/2014/main" id="{6984706A-241C-4B08-9E55-164A5ED1CA4E}"/>
              </a:ext>
            </a:extLst>
          </p:cNvPr>
          <p:cNvSpPr txBox="1">
            <a:spLocks noChangeArrowheads="1"/>
          </p:cNvSpPr>
          <p:nvPr/>
        </p:nvSpPr>
        <p:spPr>
          <a:xfrm>
            <a:off x="1361008" y="183876"/>
            <a:ext cx="9469984"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3538" algn="ctr"/>
            <a:r>
              <a:rPr lang="en-US" altLang="x-none" sz="4000" b="1" dirty="0">
                <a:latin typeface="+mn-lt"/>
                <a:ea typeface="ＭＳ Ｐゴシック" charset="-128"/>
              </a:rPr>
              <a:t>Potential Benefits Verses Investments</a:t>
            </a:r>
          </a:p>
        </p:txBody>
      </p:sp>
      <p:cxnSp>
        <p:nvCxnSpPr>
          <p:cNvPr id="7" name="Straight Connector 6">
            <a:extLst>
              <a:ext uri="{FF2B5EF4-FFF2-40B4-BE49-F238E27FC236}">
                <a16:creationId xmlns:a16="http://schemas.microsoft.com/office/drawing/2014/main" id="{C5F362EB-8203-4C08-9496-3A018958380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534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574953" y="209932"/>
            <a:ext cx="5042095" cy="646331"/>
          </a:xfrm>
        </p:spPr>
        <p:txBody>
          <a:bodyPr wrap="square">
            <a:spAutoFit/>
          </a:bodyPr>
          <a:lstStyle/>
          <a:p>
            <a:pPr algn="ctr" eaLnBrk="1" hangingPunct="1"/>
            <a:r>
              <a:rPr lang="en-US" sz="4000" b="1" dirty="0">
                <a:latin typeface="+mn-lt"/>
              </a:rPr>
              <a:t>Example: Mauve</a:t>
            </a:r>
          </a:p>
        </p:txBody>
      </p:sp>
      <p:sp>
        <p:nvSpPr>
          <p:cNvPr id="73731" name="Rectangle 3"/>
          <p:cNvSpPr>
            <a:spLocks noGrp="1" noChangeArrowheads="1"/>
          </p:cNvSpPr>
          <p:nvPr>
            <p:ph type="body" idx="1"/>
          </p:nvPr>
        </p:nvSpPr>
        <p:spPr>
          <a:xfrm>
            <a:off x="4360008" y="1788903"/>
            <a:ext cx="7569141" cy="4261679"/>
          </a:xfrm>
        </p:spPr>
        <p:txBody>
          <a:bodyPr wrap="square">
            <a:spAutoFit/>
          </a:bodyPr>
          <a:lstStyle/>
          <a:p>
            <a:pPr marL="0" indent="0" eaLnBrk="1" hangingPunct="1">
              <a:lnSpc>
                <a:spcPct val="90000"/>
              </a:lnSpc>
              <a:buNone/>
            </a:pPr>
            <a:r>
              <a:rPr lang="en-US" sz="2400" dirty="0">
                <a:latin typeface="+mn-lt"/>
              </a:rPr>
              <a:t>Once upon a time, color was for the rich. Dyes had to be painstakingly derived from plants or animals; quality was uneven and rich hues like purple were reserved for royalty.</a:t>
            </a:r>
          </a:p>
          <a:p>
            <a:pPr eaLnBrk="1" hangingPunct="1">
              <a:lnSpc>
                <a:spcPct val="90000"/>
              </a:lnSpc>
              <a:buFontTx/>
              <a:buNone/>
            </a:pPr>
            <a:endParaRPr lang="en-US" sz="2400" dirty="0">
              <a:latin typeface="+mn-lt"/>
            </a:endParaRPr>
          </a:p>
          <a:p>
            <a:pPr marL="0" indent="0" eaLnBrk="1" hangingPunct="1">
              <a:lnSpc>
                <a:spcPct val="90000"/>
              </a:lnSpc>
              <a:buNone/>
            </a:pPr>
            <a:r>
              <a:rPr lang="en-US" sz="2400" dirty="0">
                <a:latin typeface="+mn-lt"/>
              </a:rPr>
              <a:t>That all changed in 1856, when 18-year-old chemistry student William Perkin discovered a vivid purple that could be used to dye silk and other fabrics.</a:t>
            </a:r>
          </a:p>
          <a:p>
            <a:pPr eaLnBrk="1" hangingPunct="1">
              <a:lnSpc>
                <a:spcPct val="90000"/>
              </a:lnSpc>
              <a:buFontTx/>
              <a:buNone/>
            </a:pPr>
            <a:r>
              <a:rPr lang="en-US" sz="2400" dirty="0">
                <a:latin typeface="+mn-lt"/>
              </a:rPr>
              <a:t> </a:t>
            </a:r>
          </a:p>
          <a:p>
            <a:pPr marL="0" indent="0" eaLnBrk="1" hangingPunct="1">
              <a:lnSpc>
                <a:spcPct val="90000"/>
              </a:lnSpc>
              <a:buNone/>
            </a:pPr>
            <a:r>
              <a:rPr lang="en-US" sz="2400" dirty="0">
                <a:latin typeface="+mn-lt"/>
              </a:rPr>
              <a:t>In tribute to the Parisian fashion world, he named the first synthetic dye after the French name of a purple plant: mauve. </a:t>
            </a:r>
          </a:p>
        </p:txBody>
      </p:sp>
      <p:cxnSp>
        <p:nvCxnSpPr>
          <p:cNvPr id="4" name="Straight Connector 3">
            <a:extLst>
              <a:ext uri="{FF2B5EF4-FFF2-40B4-BE49-F238E27FC236}">
                <a16:creationId xmlns:a16="http://schemas.microsoft.com/office/drawing/2014/main" id="{305047A6-F210-42A6-A358-E5C86754074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21A7336-3B3B-4187-83B2-34868150B1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381" y="1788903"/>
            <a:ext cx="3119840" cy="4159786"/>
          </a:xfrm>
          <a:prstGeom prst="rect">
            <a:avLst/>
          </a:prstGeom>
        </p:spPr>
      </p:pic>
      <p:sp>
        <p:nvSpPr>
          <p:cNvPr id="7" name="TextBox 6">
            <a:extLst>
              <a:ext uri="{FF2B5EF4-FFF2-40B4-BE49-F238E27FC236}">
                <a16:creationId xmlns:a16="http://schemas.microsoft.com/office/drawing/2014/main" id="{E510AB48-3B27-46B8-A1C4-91FD06708710}"/>
              </a:ext>
            </a:extLst>
          </p:cNvPr>
          <p:cNvSpPr txBox="1"/>
          <p:nvPr/>
        </p:nvSpPr>
        <p:spPr>
          <a:xfrm>
            <a:off x="710350" y="6525717"/>
            <a:ext cx="5951758" cy="276999"/>
          </a:xfrm>
          <a:prstGeom prst="rect">
            <a:avLst/>
          </a:prstGeom>
          <a:noFill/>
        </p:spPr>
        <p:txBody>
          <a:bodyPr wrap="none" rtlCol="0">
            <a:spAutoFit/>
          </a:bodyPr>
          <a:lstStyle/>
          <a:p>
            <a:r>
              <a:rPr lang="en-US" sz="1200" dirty="0">
                <a:solidFill>
                  <a:schemeClr val="bg1">
                    <a:lumMod val="65000"/>
                  </a:schemeClr>
                </a:solidFill>
              </a:rPr>
              <a:t>Image: Wikimedia Commons, Purple dye-bath with fresh </a:t>
            </a:r>
            <a:r>
              <a:rPr lang="en-US" sz="1200" dirty="0" err="1">
                <a:solidFill>
                  <a:schemeClr val="bg1">
                    <a:lumMod val="65000"/>
                  </a:schemeClr>
                </a:solidFill>
              </a:rPr>
              <a:t>Hexaplex</a:t>
            </a:r>
            <a:r>
              <a:rPr lang="en-US" sz="1200" dirty="0">
                <a:solidFill>
                  <a:schemeClr val="bg1">
                    <a:lumMod val="65000"/>
                  </a:schemeClr>
                </a:solidFill>
              </a:rPr>
              <a:t> </a:t>
            </a:r>
            <a:r>
              <a:rPr lang="en-US" sz="1200" dirty="0" err="1">
                <a:solidFill>
                  <a:schemeClr val="bg1">
                    <a:lumMod val="65000"/>
                  </a:schemeClr>
                </a:solidFill>
              </a:rPr>
              <a:t>trunculus</a:t>
            </a:r>
            <a:r>
              <a:rPr lang="en-US" sz="1200" dirty="0">
                <a:solidFill>
                  <a:schemeClr val="bg1">
                    <a:lumMod val="65000"/>
                  </a:schemeClr>
                </a:solidFill>
              </a:rPr>
              <a:t>, Author: </a:t>
            </a:r>
            <a:r>
              <a:rPr lang="it-IT" sz="1200" dirty="0">
                <a:solidFill>
                  <a:schemeClr val="bg1">
                    <a:lumMod val="65000"/>
                  </a:schemeClr>
                </a:solidFill>
              </a:rPr>
              <a:t>Kanold</a:t>
            </a:r>
            <a:endParaRPr lang="en-US" sz="1200" dirty="0">
              <a:solidFill>
                <a:schemeClr val="bg1">
                  <a:lumMod val="65000"/>
                </a:schemeClr>
              </a:solidFill>
            </a:endParaRPr>
          </a:p>
        </p:txBody>
      </p:sp>
    </p:spTree>
    <p:extLst>
      <p:ext uri="{BB962C8B-B14F-4D97-AF65-F5344CB8AC3E}">
        <p14:creationId xmlns:p14="http://schemas.microsoft.com/office/powerpoint/2010/main" val="546423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57150">
          <a:defRPr sz="1400" dirty="0">
            <a:hlinkClick xmlns:r="http://schemas.openxmlformats.org/officeDocument/2006/relationships" r:id="" action="ppaction://noaction"/>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16312</TotalTime>
  <Words>3436</Words>
  <Application>Microsoft Macintosh PowerPoint</Application>
  <PresentationFormat>Widescreen</PresentationFormat>
  <Paragraphs>455</Paragraphs>
  <Slides>59</Slides>
  <Notes>23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4" baseType="lpstr">
      <vt:lpstr>ＭＳ Ｐゴシック</vt:lpstr>
      <vt:lpstr>Arial</vt:lpstr>
      <vt:lpstr>Arial Black</vt:lpstr>
      <vt:lpstr>Baskerville Old Face</vt:lpstr>
      <vt:lpstr>Calibri</vt:lpstr>
      <vt:lpstr>Calibri Light</vt:lpstr>
      <vt:lpstr>Calibri Regular</vt:lpstr>
      <vt:lpstr>Linux Libertine</vt:lpstr>
      <vt:lpstr>Mangal</vt:lpstr>
      <vt:lpstr>Segoe UI</vt:lpstr>
      <vt:lpstr>Tahoma</vt:lpstr>
      <vt:lpstr>Times New Roman</vt:lpstr>
      <vt:lpstr>Wingdings</vt:lpstr>
      <vt:lpstr>Office Theme</vt:lpstr>
      <vt:lpstr>CS ChemDraw Drawing</vt:lpstr>
      <vt:lpstr>Yale-UNIDO Train-the-Facilitator Workshop in Green Chemistry</vt:lpstr>
      <vt:lpstr>PowerPoint Presentation</vt:lpstr>
      <vt:lpstr>PowerPoint Presentation</vt:lpstr>
      <vt:lpstr>The Chemical Design Process</vt:lpstr>
      <vt:lpstr>Traditional Design Criteria</vt:lpstr>
      <vt:lpstr>Green Chemistry Inspired Design Criteria</vt:lpstr>
      <vt:lpstr>Focus on Chemical Design</vt:lpstr>
      <vt:lpstr>It’s not just how you design, but what you design.</vt:lpstr>
      <vt:lpstr>Example: Mauve</vt:lpstr>
      <vt:lpstr>Example: Mauve</vt:lpstr>
      <vt:lpstr>Commoditization</vt:lpstr>
      <vt:lpstr>Dye Innovation Over Time</vt:lpstr>
      <vt:lpstr>PowerPoint Presentation</vt:lpstr>
      <vt:lpstr>PowerPoint Presentation</vt:lpstr>
      <vt:lpstr>Green Chemistry Across Industrial Sectors</vt:lpstr>
      <vt:lpstr>Green Chemistry Innovation in Other Fields</vt:lpstr>
      <vt:lpstr>PowerPoint Presentation</vt:lpstr>
      <vt:lpstr>PowerPoint Presentation</vt:lpstr>
      <vt:lpstr>PowerPoint Presentation</vt:lpstr>
      <vt:lpstr>PowerPoint Presentation</vt:lpstr>
      <vt:lpstr>PowerPoint Presentation</vt:lpstr>
      <vt:lpstr>PowerPoint Presentation</vt:lpstr>
      <vt:lpstr>Green Chemistry Market Predictions</vt:lpstr>
      <vt:lpstr>The Growing Demand for “Greener” Chemicals</vt:lpstr>
      <vt:lpstr>Benefits of Green Chemistry</vt:lpstr>
      <vt:lpstr>Isn’t That How it is Done Now?</vt:lpstr>
      <vt:lpstr>A Fundamental Change in Thinking</vt:lpstr>
      <vt:lpstr>Approaching Risk: Exposure Versus Design</vt:lpstr>
      <vt:lpstr>Traditional approach</vt:lpstr>
      <vt:lpstr>PowerPoint Presentation</vt:lpstr>
      <vt:lpstr>PowerPoint Presentation</vt:lpstr>
      <vt:lpstr>How Frequently Are The 12 Principles of Green Chemistry Implemented in Chemical Manufacturing?</vt:lpstr>
      <vt:lpstr>Examples of Green Chemistry Applications and Emerging Technologies</vt:lpstr>
      <vt:lpstr>Algenol: sustainable production of ethanol from blue-green algae.</vt:lpstr>
      <vt:lpstr>BioAmber is used for the production of bio based succinic acid.</vt:lpstr>
      <vt:lpstr>Andalyze is a real time heavy metal detection device.</vt:lpstr>
      <vt:lpstr>PowerPoint Presentation</vt:lpstr>
      <vt:lpstr>PowerPoint Presentation</vt:lpstr>
      <vt:lpstr>PowerPoint Presentation</vt:lpstr>
      <vt:lpstr>Renewable nylon through commercialization of BIOLONTM DDDA</vt:lpstr>
      <vt:lpstr>CB&amp;I for AlkyClean®, a solid acid catalyst alkylation technology.</vt:lpstr>
      <vt:lpstr>Instinct® Technology, which makes nitrogen fertilizers work more effectively.</vt:lpstr>
      <vt:lpstr>AirCarbon: Greenhouse Gas Transformed into High-Performance Thermoplastic.</vt:lpstr>
      <vt:lpstr>PowerPoint Presentation</vt:lpstr>
      <vt:lpstr>I'm greenTM Polyethylene production</vt:lpstr>
      <vt:lpstr>PowerPoint Presentation</vt:lpstr>
      <vt:lpstr>PowerPoint Presentation</vt:lpstr>
      <vt:lpstr>PowerPoint Presentation</vt:lpstr>
      <vt:lpstr>PowerPoint Presentation</vt:lpstr>
      <vt:lpstr>PowerPoint Presentation</vt:lpstr>
      <vt:lpstr>PowerPoint Presentation</vt:lpstr>
      <vt:lpstr>Catalysis with earth abundant transition metals.</vt:lpstr>
      <vt:lpstr>Moving Toward Ending Our Dependence on Organic Solvents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Mellor, Karolina</cp:lastModifiedBy>
  <cp:revision>145</cp:revision>
  <dcterms:created xsi:type="dcterms:W3CDTF">2018-01-15T20:20:35Z</dcterms:created>
  <dcterms:modified xsi:type="dcterms:W3CDTF">2018-05-25T18:30:54Z</dcterms:modified>
</cp:coreProperties>
</file>