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9" r:id="rId2"/>
    <p:sldId id="308" r:id="rId3"/>
    <p:sldId id="284" r:id="rId4"/>
    <p:sldId id="285" r:id="rId5"/>
    <p:sldId id="286" r:id="rId6"/>
    <p:sldId id="315" r:id="rId7"/>
    <p:sldId id="287" r:id="rId8"/>
    <p:sldId id="288" r:id="rId9"/>
    <p:sldId id="257" r:id="rId10"/>
    <p:sldId id="290" r:id="rId11"/>
    <p:sldId id="294" r:id="rId12"/>
    <p:sldId id="295" r:id="rId13"/>
    <p:sldId id="258" r:id="rId14"/>
    <p:sldId id="259" r:id="rId15"/>
    <p:sldId id="322" r:id="rId16"/>
    <p:sldId id="260" r:id="rId17"/>
    <p:sldId id="261" r:id="rId18"/>
    <p:sldId id="262" r:id="rId19"/>
    <p:sldId id="264" r:id="rId20"/>
    <p:sldId id="320" r:id="rId21"/>
    <p:sldId id="319" r:id="rId22"/>
    <p:sldId id="321" r:id="rId23"/>
    <p:sldId id="270" r:id="rId24"/>
    <p:sldId id="271" r:id="rId25"/>
    <p:sldId id="272" r:id="rId26"/>
    <p:sldId id="273" r:id="rId27"/>
    <p:sldId id="296" r:id="rId28"/>
    <p:sldId id="314" r:id="rId29"/>
    <p:sldId id="274" r:id="rId30"/>
    <p:sldId id="275" r:id="rId31"/>
    <p:sldId id="278" r:id="rId32"/>
    <p:sldId id="280" r:id="rId33"/>
    <p:sldId id="300" r:id="rId34"/>
    <p:sldId id="302" r:id="rId35"/>
    <p:sldId id="297" r:id="rId36"/>
    <p:sldId id="298" r:id="rId37"/>
    <p:sldId id="307" r:id="rId38"/>
    <p:sldId id="304" r:id="rId39"/>
    <p:sldId id="306" r:id="rId40"/>
    <p:sldId id="312" r:id="rId41"/>
    <p:sldId id="31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  <a:srgbClr val="FFFF00"/>
    <a:srgbClr val="FFC000"/>
    <a:srgbClr val="FF0000"/>
    <a:srgbClr val="C00000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5055" autoAdjust="0"/>
  </p:normalViewPr>
  <p:slideViewPr>
    <p:cSldViewPr snapToGrid="0" snapToObjects="1">
      <p:cViewPr varScale="1">
        <p:scale>
          <a:sx n="81" d="100"/>
          <a:sy n="81" d="100"/>
        </p:scale>
        <p:origin x="725" y="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0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/>
            <a:t>Recycling</a:t>
          </a:r>
          <a:endParaRPr lang="en-US" sz="20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/>
            <a:t>Energy recovery</a:t>
          </a:r>
          <a:endParaRPr lang="en-US" sz="20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/>
        </a:p>
      </dgm:t>
    </dgm:pt>
    <dgm:pt modelId="{487C6DDB-16EA-8048-89A6-EBE7F5139E87}">
      <dgm:prSet phldrT="[Text]"/>
      <dgm:spPr>
        <a:solidFill>
          <a:schemeClr val="accent6"/>
        </a:solidFill>
      </dgm:spPr>
      <dgm:t>
        <a:bodyPr/>
        <a:lstStyle/>
        <a:p>
          <a:endParaRPr lang="en-US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25D632-6F84-C446-ABE1-22101DA8FCEC}" type="presOf" srcId="{7B85411E-E25C-6F42-91E4-53D6A772A7AE}" destId="{E4AD5763-DCE8-8646-9423-0796D183EB64}" srcOrd="0" destOrd="0" presId="urn:microsoft.com/office/officeart/2005/8/layout/pyramid1"/>
    <dgm:cxn modelId="{D925753D-07D3-E64F-837B-27A7E849106E}" type="presOf" srcId="{487C6DDB-16EA-8048-89A6-EBE7F5139E87}" destId="{6C68EA97-559F-5B4C-BAEF-7523CDE8859F}" srcOrd="1" destOrd="0" presId="urn:microsoft.com/office/officeart/2005/8/layout/pyramid1"/>
    <dgm:cxn modelId="{E2412A5B-50B9-2240-BA99-AF7B4A36FC96}" type="presOf" srcId="{9070CC88-EB24-E342-9919-2FCA608334E5}" destId="{7D0C00B8-FBB5-E542-BB8C-D7C0963864DD}" srcOrd="0" destOrd="0" presId="urn:microsoft.com/office/officeart/2005/8/layout/pyramid1"/>
    <dgm:cxn modelId="{8D7B9641-3008-5145-9316-8BA398CF2DB3}" type="presOf" srcId="{761DA577-FE2E-1D4B-90D0-641EE07F9D88}" destId="{3E34D7F9-55F3-AE4B-82A2-173B2B147DA6}" srcOrd="1" destOrd="0" presId="urn:microsoft.com/office/officeart/2005/8/layout/pyramid1"/>
    <dgm:cxn modelId="{2425DA43-E55A-8D4E-B178-D82D6DBC63EA}" type="presOf" srcId="{17F7B346-7E44-884B-B208-34553535058F}" destId="{E0640EEF-CCD0-A143-B7C0-98B8459BB784}" srcOrd="0" destOrd="0" presId="urn:microsoft.com/office/officeart/2005/8/layout/pyramid1"/>
    <dgm:cxn modelId="{E311BA49-721A-F448-AA5A-C7ADB2E9CF33}" type="presOf" srcId="{13EE726E-487B-BC42-956A-027D42CABA5C}" destId="{FA4DB1DE-A406-3B45-877A-D855E498BDD6}" srcOrd="1" destOrd="0" presId="urn:microsoft.com/office/officeart/2005/8/layout/pyramid1"/>
    <dgm:cxn modelId="{CDF1C7A0-FB09-BC41-A93F-06095DA71800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1DF11B9-28BD-8444-BC6B-0860BF508713}" type="presOf" srcId="{9070CC88-EB24-E342-9919-2FCA608334E5}" destId="{7F1E56D0-FCE2-0E43-AE50-B92A1C2A4023}" srcOrd="1" destOrd="0" presId="urn:microsoft.com/office/officeart/2005/8/layout/pyramid1"/>
    <dgm:cxn modelId="{057EE2BA-FABE-B544-8988-EEBB0153F960}" type="presOf" srcId="{13EE726E-487B-BC42-956A-027D42CABA5C}" destId="{10773469-3A0F-944C-A64E-5813C95065EA}" srcOrd="0" destOrd="0" presId="urn:microsoft.com/office/officeart/2005/8/layout/pyramid1"/>
    <dgm:cxn modelId="{00631FBB-398A-AA4A-BEB4-46CD0B0DE9B1}" type="presOf" srcId="{761DA577-FE2E-1D4B-90D0-641EE07F9D88}" destId="{49A2C099-09E7-5845-9B71-7892FA5F19FA}" srcOrd="0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B4DDD9BE-ED5A-4D4F-BF54-A31679B56A41}" type="presOf" srcId="{487C6DDB-16EA-8048-89A6-EBE7F5139E87}" destId="{F18AD3D4-3EBF-6740-A7F5-A34CCB8DAF75}" srcOrd="0" destOrd="0" presId="urn:microsoft.com/office/officeart/2005/8/layout/pyramid1"/>
    <dgm:cxn modelId="{9756B3CB-DC13-5349-BF0E-B7F1AF44FF53}" type="presOf" srcId="{17F7B346-7E44-884B-B208-34553535058F}" destId="{DBA6EBB8-21A0-894A-BA2E-6E7C6406075C}" srcOrd="1" destOrd="0" presId="urn:microsoft.com/office/officeart/2005/8/layout/pyramid1"/>
    <dgm:cxn modelId="{545827D1-534E-8944-81FA-18BF15D762F1}" type="presOf" srcId="{E63B5B2B-F6A6-8441-A576-D26F920DC37F}" destId="{6ECD5B3B-9384-5444-8A5D-3417A6E94D0F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943B753D-8CC2-FE4C-BA32-85C08B2DB20D}" type="presParOf" srcId="{6ECD5B3B-9384-5444-8A5D-3417A6E94D0F}" destId="{4C6A5A9E-52EB-664C-8E84-0B6237493D5E}" srcOrd="0" destOrd="0" presId="urn:microsoft.com/office/officeart/2005/8/layout/pyramid1"/>
    <dgm:cxn modelId="{E7DC9BE4-E765-1944-8BF7-D9603623CE62}" type="presParOf" srcId="{4C6A5A9E-52EB-664C-8E84-0B6237493D5E}" destId="{F18AD3D4-3EBF-6740-A7F5-A34CCB8DAF75}" srcOrd="0" destOrd="0" presId="urn:microsoft.com/office/officeart/2005/8/layout/pyramid1"/>
    <dgm:cxn modelId="{91562870-9BE7-6C47-BC4D-6695CA6E0FB1}" type="presParOf" srcId="{4C6A5A9E-52EB-664C-8E84-0B6237493D5E}" destId="{6C68EA97-559F-5B4C-BAEF-7523CDE8859F}" srcOrd="1" destOrd="0" presId="urn:microsoft.com/office/officeart/2005/8/layout/pyramid1"/>
    <dgm:cxn modelId="{14AC3ABF-0EF8-A34E-BF12-FE2D73AF3607}" type="presParOf" srcId="{6ECD5B3B-9384-5444-8A5D-3417A6E94D0F}" destId="{7D8399FB-5995-A348-BEB7-AC598E062549}" srcOrd="1" destOrd="0" presId="urn:microsoft.com/office/officeart/2005/8/layout/pyramid1"/>
    <dgm:cxn modelId="{DAD0D453-1C1A-A346-8187-4C36DF6EAA64}" type="presParOf" srcId="{7D8399FB-5995-A348-BEB7-AC598E062549}" destId="{E4AD5763-DCE8-8646-9423-0796D183EB64}" srcOrd="0" destOrd="0" presId="urn:microsoft.com/office/officeart/2005/8/layout/pyramid1"/>
    <dgm:cxn modelId="{7F7FAF88-3B4B-A647-8485-574330972E2D}" type="presParOf" srcId="{7D8399FB-5995-A348-BEB7-AC598E062549}" destId="{AC8E9D14-6819-8F4A-9C5D-059395C22341}" srcOrd="1" destOrd="0" presId="urn:microsoft.com/office/officeart/2005/8/layout/pyramid1"/>
    <dgm:cxn modelId="{4F64D8AB-F4FC-194B-94B8-5200E6F43C6D}" type="presParOf" srcId="{6ECD5B3B-9384-5444-8A5D-3417A6E94D0F}" destId="{9E4AA830-91D0-0541-A272-2817ECCF0C25}" srcOrd="2" destOrd="0" presId="urn:microsoft.com/office/officeart/2005/8/layout/pyramid1"/>
    <dgm:cxn modelId="{8D7B6460-E088-0945-94B0-878A3CC9306A}" type="presParOf" srcId="{9E4AA830-91D0-0541-A272-2817ECCF0C25}" destId="{49A2C099-09E7-5845-9B71-7892FA5F19FA}" srcOrd="0" destOrd="0" presId="urn:microsoft.com/office/officeart/2005/8/layout/pyramid1"/>
    <dgm:cxn modelId="{4F5468FF-4D9F-7C43-86A2-A8208995528D}" type="presParOf" srcId="{9E4AA830-91D0-0541-A272-2817ECCF0C25}" destId="{3E34D7F9-55F3-AE4B-82A2-173B2B147DA6}" srcOrd="1" destOrd="0" presId="urn:microsoft.com/office/officeart/2005/8/layout/pyramid1"/>
    <dgm:cxn modelId="{CB3B1B2B-BB34-1148-9A98-65EFEC96659D}" type="presParOf" srcId="{6ECD5B3B-9384-5444-8A5D-3417A6E94D0F}" destId="{3F559EEF-40ED-164D-BA25-7684CFE7966F}" srcOrd="3" destOrd="0" presId="urn:microsoft.com/office/officeart/2005/8/layout/pyramid1"/>
    <dgm:cxn modelId="{EF954714-1FAC-C241-B45F-86FAE407EAD9}" type="presParOf" srcId="{3F559EEF-40ED-164D-BA25-7684CFE7966F}" destId="{10773469-3A0F-944C-A64E-5813C95065EA}" srcOrd="0" destOrd="0" presId="urn:microsoft.com/office/officeart/2005/8/layout/pyramid1"/>
    <dgm:cxn modelId="{9B72028D-01D0-0846-9E79-6A3FB14C4FB4}" type="presParOf" srcId="{3F559EEF-40ED-164D-BA25-7684CFE7966F}" destId="{FA4DB1DE-A406-3B45-877A-D855E498BDD6}" srcOrd="1" destOrd="0" presId="urn:microsoft.com/office/officeart/2005/8/layout/pyramid1"/>
    <dgm:cxn modelId="{EF11517F-4384-3248-859D-B7716DD2CEB0}" type="presParOf" srcId="{6ECD5B3B-9384-5444-8A5D-3417A6E94D0F}" destId="{6751D3CF-4B1F-6745-90AB-D68983DE85B9}" srcOrd="4" destOrd="0" presId="urn:microsoft.com/office/officeart/2005/8/layout/pyramid1"/>
    <dgm:cxn modelId="{24E7CCE3-6A8A-7245-9595-DB9FEAAE39E0}" type="presParOf" srcId="{6751D3CF-4B1F-6745-90AB-D68983DE85B9}" destId="{7D0C00B8-FBB5-E542-BB8C-D7C0963864DD}" srcOrd="0" destOrd="0" presId="urn:microsoft.com/office/officeart/2005/8/layout/pyramid1"/>
    <dgm:cxn modelId="{2B71CFC6-2B33-A24A-A633-34BF1768A2BC}" type="presParOf" srcId="{6751D3CF-4B1F-6745-90AB-D68983DE85B9}" destId="{7F1E56D0-FCE2-0E43-AE50-B92A1C2A4023}" srcOrd="1" destOrd="0" presId="urn:microsoft.com/office/officeart/2005/8/layout/pyramid1"/>
    <dgm:cxn modelId="{E209C192-614A-BC44-841B-9073B331322C}" type="presParOf" srcId="{6ECD5B3B-9384-5444-8A5D-3417A6E94D0F}" destId="{D8AD44FA-A843-7B4C-B095-72629FE63ABF}" srcOrd="5" destOrd="0" presId="urn:microsoft.com/office/officeart/2005/8/layout/pyramid1"/>
    <dgm:cxn modelId="{8BC4D18C-216B-C841-8ADA-329013A0C6B9}" type="presParOf" srcId="{D8AD44FA-A843-7B4C-B095-72629FE63ABF}" destId="{E0640EEF-CCD0-A143-B7C0-98B8459BB784}" srcOrd="0" destOrd="0" presId="urn:microsoft.com/office/officeart/2005/8/layout/pyramid1"/>
    <dgm:cxn modelId="{A56B9947-26B6-BA49-8577-D0F6B194466A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/>
            <a:t>Energy recovery</a:t>
          </a:r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3B5B2B-F6A6-8441-A576-D26F920DC37F}" type="doc">
      <dgm:prSet loTypeId="urn:microsoft.com/office/officeart/2005/8/layout/pyramid1" loCatId="" qsTypeId="urn:microsoft.com/office/officeart/2005/8/quickstyle/simple4" qsCatId="simple" csTypeId="urn:microsoft.com/office/officeart/2005/8/colors/colorful3" csCatId="colorful" phldr="1"/>
      <dgm:spPr/>
    </dgm:pt>
    <dgm:pt modelId="{7B85411E-E25C-6F42-91E4-53D6A772A7A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200" dirty="0"/>
            <a:t>Reduction</a:t>
          </a:r>
        </a:p>
      </dgm:t>
    </dgm:pt>
    <dgm:pt modelId="{1F49EEF7-00DB-F24E-ABA1-76F8D1DAA17B}" type="parTrans" cxnId="{F4BD41E2-66AF-FD41-B3E4-D1D9BA0E0489}">
      <dgm:prSet/>
      <dgm:spPr/>
      <dgm:t>
        <a:bodyPr/>
        <a:lstStyle/>
        <a:p>
          <a:endParaRPr lang="en-US" sz="1200"/>
        </a:p>
      </dgm:t>
    </dgm:pt>
    <dgm:pt modelId="{7E267195-F0D2-F446-B54C-EC6424F5757D}" type="sibTrans" cxnId="{F4BD41E2-66AF-FD41-B3E4-D1D9BA0E0489}">
      <dgm:prSet/>
      <dgm:spPr/>
      <dgm:t>
        <a:bodyPr/>
        <a:lstStyle/>
        <a:p>
          <a:endParaRPr lang="en-US" sz="1200"/>
        </a:p>
      </dgm:t>
    </dgm:pt>
    <dgm:pt modelId="{761DA577-FE2E-1D4B-90D0-641EE07F9D8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1200" dirty="0"/>
            <a:t>Reuse</a:t>
          </a:r>
        </a:p>
      </dgm:t>
    </dgm:pt>
    <dgm:pt modelId="{233C13BD-E584-CC4A-841F-18ABEF05A60D}" type="parTrans" cxnId="{E81B47A4-8275-714F-AAE4-11DDDFB37008}">
      <dgm:prSet/>
      <dgm:spPr/>
      <dgm:t>
        <a:bodyPr/>
        <a:lstStyle/>
        <a:p>
          <a:endParaRPr lang="en-US" sz="1200"/>
        </a:p>
      </dgm:t>
    </dgm:pt>
    <dgm:pt modelId="{EE783346-9836-534D-84F2-4BD295C9BE78}" type="sibTrans" cxnId="{E81B47A4-8275-714F-AAE4-11DDDFB37008}">
      <dgm:prSet/>
      <dgm:spPr/>
      <dgm:t>
        <a:bodyPr/>
        <a:lstStyle/>
        <a:p>
          <a:endParaRPr lang="en-US" sz="1200"/>
        </a:p>
      </dgm:t>
    </dgm:pt>
    <dgm:pt modelId="{13EE726E-487B-BC42-956A-027D42CABA5C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200"/>
            <a:t>Recycling</a:t>
          </a:r>
          <a:endParaRPr lang="en-US" sz="1200" dirty="0"/>
        </a:p>
      </dgm:t>
    </dgm:pt>
    <dgm:pt modelId="{64E3511B-7E49-764F-99C6-260A3CE823FF}" type="parTrans" cxnId="{48C3A3BC-42BB-574B-B352-676F1D08287C}">
      <dgm:prSet/>
      <dgm:spPr/>
      <dgm:t>
        <a:bodyPr/>
        <a:lstStyle/>
        <a:p>
          <a:endParaRPr lang="en-US" sz="1200"/>
        </a:p>
      </dgm:t>
    </dgm:pt>
    <dgm:pt modelId="{730F1F49-C290-164E-95BF-400B875FFE30}" type="sibTrans" cxnId="{48C3A3BC-42BB-574B-B352-676F1D08287C}">
      <dgm:prSet/>
      <dgm:spPr/>
      <dgm:t>
        <a:bodyPr/>
        <a:lstStyle/>
        <a:p>
          <a:endParaRPr lang="en-US" sz="1200"/>
        </a:p>
      </dgm:t>
    </dgm:pt>
    <dgm:pt modelId="{9070CC88-EB24-E342-9919-2FCA608334E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/>
            <a:t>Energy recovery</a:t>
          </a:r>
          <a:endParaRPr lang="en-US" sz="1200" dirty="0"/>
        </a:p>
      </dgm:t>
    </dgm:pt>
    <dgm:pt modelId="{30E0EEE2-ED8D-344C-BEF1-43872E0C324F}" type="parTrans" cxnId="{5956DCBB-16F7-5D44-958D-C05DEB8C222C}">
      <dgm:prSet/>
      <dgm:spPr/>
      <dgm:t>
        <a:bodyPr/>
        <a:lstStyle/>
        <a:p>
          <a:endParaRPr lang="en-US" sz="1200"/>
        </a:p>
      </dgm:t>
    </dgm:pt>
    <dgm:pt modelId="{2ECC5143-3180-3C4B-811C-998BB359243F}" type="sibTrans" cxnId="{5956DCBB-16F7-5D44-958D-C05DEB8C222C}">
      <dgm:prSet/>
      <dgm:spPr/>
      <dgm:t>
        <a:bodyPr/>
        <a:lstStyle/>
        <a:p>
          <a:endParaRPr lang="en-US" sz="1200"/>
        </a:p>
      </dgm:t>
    </dgm:pt>
    <dgm:pt modelId="{17F7B346-7E44-884B-B208-3455353505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200" dirty="0"/>
            <a:t>Disposal</a:t>
          </a:r>
        </a:p>
      </dgm:t>
    </dgm:pt>
    <dgm:pt modelId="{AE3C9A01-2803-544D-9237-2EC60AD9C246}" type="parTrans" cxnId="{70E05AA2-8852-724A-AC88-971615452AC0}">
      <dgm:prSet/>
      <dgm:spPr/>
      <dgm:t>
        <a:bodyPr/>
        <a:lstStyle/>
        <a:p>
          <a:endParaRPr lang="en-US" sz="1200"/>
        </a:p>
      </dgm:t>
    </dgm:pt>
    <dgm:pt modelId="{E9E48421-DF2E-E243-AFA0-DCCF2D7A210A}" type="sibTrans" cxnId="{70E05AA2-8852-724A-AC88-971615452AC0}">
      <dgm:prSet/>
      <dgm:spPr/>
      <dgm:t>
        <a:bodyPr/>
        <a:lstStyle/>
        <a:p>
          <a:endParaRPr lang="en-US" sz="1200"/>
        </a:p>
      </dgm:t>
    </dgm:pt>
    <dgm:pt modelId="{487C6DDB-16EA-8048-89A6-EBE7F5139E87}">
      <dgm:prSet phldrT="[Text]" custT="1"/>
      <dgm:spPr>
        <a:solidFill>
          <a:schemeClr val="accent6"/>
        </a:solidFill>
      </dgm:spPr>
      <dgm:t>
        <a:bodyPr/>
        <a:lstStyle/>
        <a:p>
          <a:endParaRPr lang="en-US" sz="1200" dirty="0"/>
        </a:p>
      </dgm:t>
    </dgm:pt>
    <dgm:pt modelId="{B187C270-F206-EB47-969D-F237983DA29B}" type="sibTrans" cxnId="{FE5729D9-B480-4043-AF2B-FAAE076BAE54}">
      <dgm:prSet/>
      <dgm:spPr/>
      <dgm:t>
        <a:bodyPr/>
        <a:lstStyle/>
        <a:p>
          <a:endParaRPr lang="en-US" sz="1200"/>
        </a:p>
      </dgm:t>
    </dgm:pt>
    <dgm:pt modelId="{F4C6CB43-A4A1-B344-B75F-5C507D5AB346}" type="parTrans" cxnId="{FE5729D9-B480-4043-AF2B-FAAE076BAE54}">
      <dgm:prSet/>
      <dgm:spPr/>
      <dgm:t>
        <a:bodyPr/>
        <a:lstStyle/>
        <a:p>
          <a:endParaRPr lang="en-US" sz="1200"/>
        </a:p>
      </dgm:t>
    </dgm:pt>
    <dgm:pt modelId="{6ECD5B3B-9384-5444-8A5D-3417A6E94D0F}" type="pres">
      <dgm:prSet presAssocID="{E63B5B2B-F6A6-8441-A576-D26F920DC37F}" presName="Name0" presStyleCnt="0">
        <dgm:presLayoutVars>
          <dgm:dir/>
          <dgm:animLvl val="lvl"/>
          <dgm:resizeHandles val="exact"/>
        </dgm:presLayoutVars>
      </dgm:prSet>
      <dgm:spPr/>
    </dgm:pt>
    <dgm:pt modelId="{4C6A5A9E-52EB-664C-8E84-0B6237493D5E}" type="pres">
      <dgm:prSet presAssocID="{487C6DDB-16EA-8048-89A6-EBE7F5139E87}" presName="Name8" presStyleCnt="0"/>
      <dgm:spPr/>
    </dgm:pt>
    <dgm:pt modelId="{F18AD3D4-3EBF-6740-A7F5-A34CCB8DAF75}" type="pres">
      <dgm:prSet presAssocID="{487C6DDB-16EA-8048-89A6-EBE7F5139E87}" presName="level" presStyleLbl="node1" presStyleIdx="0" presStyleCnt="6" custLinFactNeighborY="0">
        <dgm:presLayoutVars>
          <dgm:chMax val="1"/>
          <dgm:bulletEnabled val="1"/>
        </dgm:presLayoutVars>
      </dgm:prSet>
      <dgm:spPr/>
    </dgm:pt>
    <dgm:pt modelId="{6C68EA97-559F-5B4C-BAEF-7523CDE8859F}" type="pres">
      <dgm:prSet presAssocID="{487C6DDB-16EA-8048-89A6-EBE7F5139E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8399FB-5995-A348-BEB7-AC598E062549}" type="pres">
      <dgm:prSet presAssocID="{7B85411E-E25C-6F42-91E4-53D6A772A7AE}" presName="Name8" presStyleCnt="0"/>
      <dgm:spPr/>
    </dgm:pt>
    <dgm:pt modelId="{E4AD5763-DCE8-8646-9423-0796D183EB64}" type="pres">
      <dgm:prSet presAssocID="{7B85411E-E25C-6F42-91E4-53D6A772A7AE}" presName="level" presStyleLbl="node1" presStyleIdx="1" presStyleCnt="6">
        <dgm:presLayoutVars>
          <dgm:chMax val="1"/>
          <dgm:bulletEnabled val="1"/>
        </dgm:presLayoutVars>
      </dgm:prSet>
      <dgm:spPr/>
    </dgm:pt>
    <dgm:pt modelId="{AC8E9D14-6819-8F4A-9C5D-059395C22341}" type="pres">
      <dgm:prSet presAssocID="{7B85411E-E25C-6F42-91E4-53D6A772A7A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E4AA830-91D0-0541-A272-2817ECCF0C25}" type="pres">
      <dgm:prSet presAssocID="{761DA577-FE2E-1D4B-90D0-641EE07F9D88}" presName="Name8" presStyleCnt="0"/>
      <dgm:spPr/>
    </dgm:pt>
    <dgm:pt modelId="{49A2C099-09E7-5845-9B71-7892FA5F19FA}" type="pres">
      <dgm:prSet presAssocID="{761DA577-FE2E-1D4B-90D0-641EE07F9D88}" presName="level" presStyleLbl="node1" presStyleIdx="2" presStyleCnt="6">
        <dgm:presLayoutVars>
          <dgm:chMax val="1"/>
          <dgm:bulletEnabled val="1"/>
        </dgm:presLayoutVars>
      </dgm:prSet>
      <dgm:spPr/>
    </dgm:pt>
    <dgm:pt modelId="{3E34D7F9-55F3-AE4B-82A2-173B2B147DA6}" type="pres">
      <dgm:prSet presAssocID="{761DA577-FE2E-1D4B-90D0-641EE07F9D8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559EEF-40ED-164D-BA25-7684CFE7966F}" type="pres">
      <dgm:prSet presAssocID="{13EE726E-487B-BC42-956A-027D42CABA5C}" presName="Name8" presStyleCnt="0"/>
      <dgm:spPr/>
    </dgm:pt>
    <dgm:pt modelId="{10773469-3A0F-944C-A64E-5813C95065EA}" type="pres">
      <dgm:prSet presAssocID="{13EE726E-487B-BC42-956A-027D42CABA5C}" presName="level" presStyleLbl="node1" presStyleIdx="3" presStyleCnt="6">
        <dgm:presLayoutVars>
          <dgm:chMax val="1"/>
          <dgm:bulletEnabled val="1"/>
        </dgm:presLayoutVars>
      </dgm:prSet>
      <dgm:spPr/>
    </dgm:pt>
    <dgm:pt modelId="{FA4DB1DE-A406-3B45-877A-D855E498BDD6}" type="pres">
      <dgm:prSet presAssocID="{13EE726E-487B-BC42-956A-027D42CABA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751D3CF-4B1F-6745-90AB-D68983DE85B9}" type="pres">
      <dgm:prSet presAssocID="{9070CC88-EB24-E342-9919-2FCA608334E5}" presName="Name8" presStyleCnt="0"/>
      <dgm:spPr/>
    </dgm:pt>
    <dgm:pt modelId="{7D0C00B8-FBB5-E542-BB8C-D7C0963864DD}" type="pres">
      <dgm:prSet presAssocID="{9070CC88-EB24-E342-9919-2FCA608334E5}" presName="level" presStyleLbl="node1" presStyleIdx="4" presStyleCnt="6">
        <dgm:presLayoutVars>
          <dgm:chMax val="1"/>
          <dgm:bulletEnabled val="1"/>
        </dgm:presLayoutVars>
      </dgm:prSet>
      <dgm:spPr/>
    </dgm:pt>
    <dgm:pt modelId="{7F1E56D0-FCE2-0E43-AE50-B92A1C2A4023}" type="pres">
      <dgm:prSet presAssocID="{9070CC88-EB24-E342-9919-2FCA608334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8AD44FA-A843-7B4C-B095-72629FE63ABF}" type="pres">
      <dgm:prSet presAssocID="{17F7B346-7E44-884B-B208-34553535058F}" presName="Name8" presStyleCnt="0"/>
      <dgm:spPr/>
    </dgm:pt>
    <dgm:pt modelId="{E0640EEF-CCD0-A143-B7C0-98B8459BB784}" type="pres">
      <dgm:prSet presAssocID="{17F7B346-7E44-884B-B208-34553535058F}" presName="level" presStyleLbl="node1" presStyleIdx="5" presStyleCnt="6">
        <dgm:presLayoutVars>
          <dgm:chMax val="1"/>
          <dgm:bulletEnabled val="1"/>
        </dgm:presLayoutVars>
      </dgm:prSet>
      <dgm:spPr/>
    </dgm:pt>
    <dgm:pt modelId="{DBA6EBB8-21A0-894A-BA2E-6E7C6406075C}" type="pres">
      <dgm:prSet presAssocID="{17F7B346-7E44-884B-B208-34553535058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256FA1F-3155-6149-9200-843C7A0C4C1E}" type="presOf" srcId="{487C6DDB-16EA-8048-89A6-EBE7F5139E87}" destId="{6C68EA97-559F-5B4C-BAEF-7523CDE8859F}" srcOrd="1" destOrd="0" presId="urn:microsoft.com/office/officeart/2005/8/layout/pyramid1"/>
    <dgm:cxn modelId="{CF21072C-575D-2F4E-93E4-CEDCCDBF386D}" type="presOf" srcId="{17F7B346-7E44-884B-B208-34553535058F}" destId="{E0640EEF-CCD0-A143-B7C0-98B8459BB784}" srcOrd="0" destOrd="0" presId="urn:microsoft.com/office/officeart/2005/8/layout/pyramid1"/>
    <dgm:cxn modelId="{46D4912C-7830-9547-AEDF-D900520E6F1A}" type="presOf" srcId="{13EE726E-487B-BC42-956A-027D42CABA5C}" destId="{FA4DB1DE-A406-3B45-877A-D855E498BDD6}" srcOrd="1" destOrd="0" presId="urn:microsoft.com/office/officeart/2005/8/layout/pyramid1"/>
    <dgm:cxn modelId="{4178185E-9538-0547-98BD-A530CB2F1DAC}" type="presOf" srcId="{13EE726E-487B-BC42-956A-027D42CABA5C}" destId="{10773469-3A0F-944C-A64E-5813C95065EA}" srcOrd="0" destOrd="0" presId="urn:microsoft.com/office/officeart/2005/8/layout/pyramid1"/>
    <dgm:cxn modelId="{9D33C196-5164-CC4F-B1E8-87B97FE06648}" type="presOf" srcId="{E63B5B2B-F6A6-8441-A576-D26F920DC37F}" destId="{6ECD5B3B-9384-5444-8A5D-3417A6E94D0F}" srcOrd="0" destOrd="0" presId="urn:microsoft.com/office/officeart/2005/8/layout/pyramid1"/>
    <dgm:cxn modelId="{CC249697-8844-2B42-88A9-22A59EC37AA4}" type="presOf" srcId="{7B85411E-E25C-6F42-91E4-53D6A772A7AE}" destId="{AC8E9D14-6819-8F4A-9C5D-059395C22341}" srcOrd="1" destOrd="0" presId="urn:microsoft.com/office/officeart/2005/8/layout/pyramid1"/>
    <dgm:cxn modelId="{70E05AA2-8852-724A-AC88-971615452AC0}" srcId="{E63B5B2B-F6A6-8441-A576-D26F920DC37F}" destId="{17F7B346-7E44-884B-B208-34553535058F}" srcOrd="5" destOrd="0" parTransId="{AE3C9A01-2803-544D-9237-2EC60AD9C246}" sibTransId="{E9E48421-DF2E-E243-AFA0-DCCF2D7A210A}"/>
    <dgm:cxn modelId="{E81B47A4-8275-714F-AAE4-11DDDFB37008}" srcId="{E63B5B2B-F6A6-8441-A576-D26F920DC37F}" destId="{761DA577-FE2E-1D4B-90D0-641EE07F9D88}" srcOrd="2" destOrd="0" parTransId="{233C13BD-E584-CC4A-841F-18ABEF05A60D}" sibTransId="{EE783346-9836-534D-84F2-4BD295C9BE78}"/>
    <dgm:cxn modelId="{394BB1A5-A348-6741-B1D1-1511E3546EEE}" type="presOf" srcId="{17F7B346-7E44-884B-B208-34553535058F}" destId="{DBA6EBB8-21A0-894A-BA2E-6E7C6406075C}" srcOrd="1" destOrd="0" presId="urn:microsoft.com/office/officeart/2005/8/layout/pyramid1"/>
    <dgm:cxn modelId="{48E423AD-18E3-5449-9DDC-353EF8464CCD}" type="presOf" srcId="{761DA577-FE2E-1D4B-90D0-641EE07F9D88}" destId="{49A2C099-09E7-5845-9B71-7892FA5F19FA}" srcOrd="0" destOrd="0" presId="urn:microsoft.com/office/officeart/2005/8/layout/pyramid1"/>
    <dgm:cxn modelId="{07103FB3-B31A-4949-B1AE-90FA3DB140AF}" type="presOf" srcId="{9070CC88-EB24-E342-9919-2FCA608334E5}" destId="{7D0C00B8-FBB5-E542-BB8C-D7C0963864DD}" srcOrd="0" destOrd="0" presId="urn:microsoft.com/office/officeart/2005/8/layout/pyramid1"/>
    <dgm:cxn modelId="{40220FB7-89F5-F447-AFAC-4208393A193C}" type="presOf" srcId="{761DA577-FE2E-1D4B-90D0-641EE07F9D88}" destId="{3E34D7F9-55F3-AE4B-82A2-173B2B147DA6}" srcOrd="1" destOrd="0" presId="urn:microsoft.com/office/officeart/2005/8/layout/pyramid1"/>
    <dgm:cxn modelId="{5956DCBB-16F7-5D44-958D-C05DEB8C222C}" srcId="{E63B5B2B-F6A6-8441-A576-D26F920DC37F}" destId="{9070CC88-EB24-E342-9919-2FCA608334E5}" srcOrd="4" destOrd="0" parTransId="{30E0EEE2-ED8D-344C-BEF1-43872E0C324F}" sibTransId="{2ECC5143-3180-3C4B-811C-998BB359243F}"/>
    <dgm:cxn modelId="{53F322BC-37DA-7D4A-9153-7D7FAE8A4959}" type="presOf" srcId="{487C6DDB-16EA-8048-89A6-EBE7F5139E87}" destId="{F18AD3D4-3EBF-6740-A7F5-A34CCB8DAF75}" srcOrd="0" destOrd="0" presId="urn:microsoft.com/office/officeart/2005/8/layout/pyramid1"/>
    <dgm:cxn modelId="{48C3A3BC-42BB-574B-B352-676F1D08287C}" srcId="{E63B5B2B-F6A6-8441-A576-D26F920DC37F}" destId="{13EE726E-487B-BC42-956A-027D42CABA5C}" srcOrd="3" destOrd="0" parTransId="{64E3511B-7E49-764F-99C6-260A3CE823FF}" sibTransId="{730F1F49-C290-164E-95BF-400B875FFE30}"/>
    <dgm:cxn modelId="{75B68CD2-F4CE-984E-AF23-770AB3E12A04}" type="presOf" srcId="{7B85411E-E25C-6F42-91E4-53D6A772A7AE}" destId="{E4AD5763-DCE8-8646-9423-0796D183EB64}" srcOrd="0" destOrd="0" presId="urn:microsoft.com/office/officeart/2005/8/layout/pyramid1"/>
    <dgm:cxn modelId="{FE5729D9-B480-4043-AF2B-FAAE076BAE54}" srcId="{E63B5B2B-F6A6-8441-A576-D26F920DC37F}" destId="{487C6DDB-16EA-8048-89A6-EBE7F5139E87}" srcOrd="0" destOrd="0" parTransId="{F4C6CB43-A4A1-B344-B75F-5C507D5AB346}" sibTransId="{B187C270-F206-EB47-969D-F237983DA29B}"/>
    <dgm:cxn modelId="{0F38DDDB-4936-6642-B107-CD0B73EB4D34}" type="presOf" srcId="{9070CC88-EB24-E342-9919-2FCA608334E5}" destId="{7F1E56D0-FCE2-0E43-AE50-B92A1C2A4023}" srcOrd="1" destOrd="0" presId="urn:microsoft.com/office/officeart/2005/8/layout/pyramid1"/>
    <dgm:cxn modelId="{F4BD41E2-66AF-FD41-B3E4-D1D9BA0E0489}" srcId="{E63B5B2B-F6A6-8441-A576-D26F920DC37F}" destId="{7B85411E-E25C-6F42-91E4-53D6A772A7AE}" srcOrd="1" destOrd="0" parTransId="{1F49EEF7-00DB-F24E-ABA1-76F8D1DAA17B}" sibTransId="{7E267195-F0D2-F446-B54C-EC6424F5757D}"/>
    <dgm:cxn modelId="{FECBA123-C91B-8B4D-BF4C-FB439FA2C695}" type="presParOf" srcId="{6ECD5B3B-9384-5444-8A5D-3417A6E94D0F}" destId="{4C6A5A9E-52EB-664C-8E84-0B6237493D5E}" srcOrd="0" destOrd="0" presId="urn:microsoft.com/office/officeart/2005/8/layout/pyramid1"/>
    <dgm:cxn modelId="{A0BCF445-F5D1-1B41-9D3D-253CA10CD8EC}" type="presParOf" srcId="{4C6A5A9E-52EB-664C-8E84-0B6237493D5E}" destId="{F18AD3D4-3EBF-6740-A7F5-A34CCB8DAF75}" srcOrd="0" destOrd="0" presId="urn:microsoft.com/office/officeart/2005/8/layout/pyramid1"/>
    <dgm:cxn modelId="{67E35574-273D-7E40-8030-619D24D72EFF}" type="presParOf" srcId="{4C6A5A9E-52EB-664C-8E84-0B6237493D5E}" destId="{6C68EA97-559F-5B4C-BAEF-7523CDE8859F}" srcOrd="1" destOrd="0" presId="urn:microsoft.com/office/officeart/2005/8/layout/pyramid1"/>
    <dgm:cxn modelId="{C4D48264-982B-F94F-905E-93A8BDBDB777}" type="presParOf" srcId="{6ECD5B3B-9384-5444-8A5D-3417A6E94D0F}" destId="{7D8399FB-5995-A348-BEB7-AC598E062549}" srcOrd="1" destOrd="0" presId="urn:microsoft.com/office/officeart/2005/8/layout/pyramid1"/>
    <dgm:cxn modelId="{FEE54F2C-1D91-C147-A432-936938169FC6}" type="presParOf" srcId="{7D8399FB-5995-A348-BEB7-AC598E062549}" destId="{E4AD5763-DCE8-8646-9423-0796D183EB64}" srcOrd="0" destOrd="0" presId="urn:microsoft.com/office/officeart/2005/8/layout/pyramid1"/>
    <dgm:cxn modelId="{6483BC9D-ED3C-F240-BF59-077192B5A631}" type="presParOf" srcId="{7D8399FB-5995-A348-BEB7-AC598E062549}" destId="{AC8E9D14-6819-8F4A-9C5D-059395C22341}" srcOrd="1" destOrd="0" presId="urn:microsoft.com/office/officeart/2005/8/layout/pyramid1"/>
    <dgm:cxn modelId="{0E246D9A-9336-9340-BBFD-C7D726AB2718}" type="presParOf" srcId="{6ECD5B3B-9384-5444-8A5D-3417A6E94D0F}" destId="{9E4AA830-91D0-0541-A272-2817ECCF0C25}" srcOrd="2" destOrd="0" presId="urn:microsoft.com/office/officeart/2005/8/layout/pyramid1"/>
    <dgm:cxn modelId="{C7856B67-25F0-9943-9476-A748DB803868}" type="presParOf" srcId="{9E4AA830-91D0-0541-A272-2817ECCF0C25}" destId="{49A2C099-09E7-5845-9B71-7892FA5F19FA}" srcOrd="0" destOrd="0" presId="urn:microsoft.com/office/officeart/2005/8/layout/pyramid1"/>
    <dgm:cxn modelId="{9D0C15BB-610E-6E4B-AC15-CA023C31375D}" type="presParOf" srcId="{9E4AA830-91D0-0541-A272-2817ECCF0C25}" destId="{3E34D7F9-55F3-AE4B-82A2-173B2B147DA6}" srcOrd="1" destOrd="0" presId="urn:microsoft.com/office/officeart/2005/8/layout/pyramid1"/>
    <dgm:cxn modelId="{039CB13C-FA33-414A-952A-5C5BB0D944CE}" type="presParOf" srcId="{6ECD5B3B-9384-5444-8A5D-3417A6E94D0F}" destId="{3F559EEF-40ED-164D-BA25-7684CFE7966F}" srcOrd="3" destOrd="0" presId="urn:microsoft.com/office/officeart/2005/8/layout/pyramid1"/>
    <dgm:cxn modelId="{C5C9B4C8-0856-2D41-990E-6B86989ECA1A}" type="presParOf" srcId="{3F559EEF-40ED-164D-BA25-7684CFE7966F}" destId="{10773469-3A0F-944C-A64E-5813C95065EA}" srcOrd="0" destOrd="0" presId="urn:microsoft.com/office/officeart/2005/8/layout/pyramid1"/>
    <dgm:cxn modelId="{FAB375E3-A609-7240-98E6-48CE56BBBBD4}" type="presParOf" srcId="{3F559EEF-40ED-164D-BA25-7684CFE7966F}" destId="{FA4DB1DE-A406-3B45-877A-D855E498BDD6}" srcOrd="1" destOrd="0" presId="urn:microsoft.com/office/officeart/2005/8/layout/pyramid1"/>
    <dgm:cxn modelId="{90D54F32-9252-D648-9338-1AFB068038FD}" type="presParOf" srcId="{6ECD5B3B-9384-5444-8A5D-3417A6E94D0F}" destId="{6751D3CF-4B1F-6745-90AB-D68983DE85B9}" srcOrd="4" destOrd="0" presId="urn:microsoft.com/office/officeart/2005/8/layout/pyramid1"/>
    <dgm:cxn modelId="{4777B3F6-D00F-054D-BA89-046D451C66AA}" type="presParOf" srcId="{6751D3CF-4B1F-6745-90AB-D68983DE85B9}" destId="{7D0C00B8-FBB5-E542-BB8C-D7C0963864DD}" srcOrd="0" destOrd="0" presId="urn:microsoft.com/office/officeart/2005/8/layout/pyramid1"/>
    <dgm:cxn modelId="{CCEA2522-52CB-F543-BC4E-25FC3F1C0F70}" type="presParOf" srcId="{6751D3CF-4B1F-6745-90AB-D68983DE85B9}" destId="{7F1E56D0-FCE2-0E43-AE50-B92A1C2A4023}" srcOrd="1" destOrd="0" presId="urn:microsoft.com/office/officeart/2005/8/layout/pyramid1"/>
    <dgm:cxn modelId="{489C8C7A-65A1-A548-8471-CF5535921105}" type="presParOf" srcId="{6ECD5B3B-9384-5444-8A5D-3417A6E94D0F}" destId="{D8AD44FA-A843-7B4C-B095-72629FE63ABF}" srcOrd="5" destOrd="0" presId="urn:microsoft.com/office/officeart/2005/8/layout/pyramid1"/>
    <dgm:cxn modelId="{814440EC-0796-1648-92F5-15EDD6CE0D54}" type="presParOf" srcId="{D8AD44FA-A843-7B4C-B095-72629FE63ABF}" destId="{E0640EEF-CCD0-A143-B7C0-98B8459BB784}" srcOrd="0" destOrd="0" presId="urn:microsoft.com/office/officeart/2005/8/layout/pyramid1"/>
    <dgm:cxn modelId="{EC2BFBA6-342A-5144-96EE-7F0F5746A0FD}" type="presParOf" srcId="{D8AD44FA-A843-7B4C-B095-72629FE63ABF}" destId="{DBA6EBB8-21A0-894A-BA2E-6E7C6406075C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2448882" y="0"/>
          <a:ext cx="979553" cy="664896"/>
        </a:xfrm>
        <a:prstGeom prst="trapezoid">
          <a:avLst>
            <a:gd name="adj" fmla="val 7366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2448882" y="0"/>
        <a:ext cx="979553" cy="664896"/>
      </dsp:txXfrm>
    </dsp:sp>
    <dsp:sp modelId="{E4AD5763-DCE8-8646-9423-0796D183EB64}">
      <dsp:nvSpPr>
        <dsp:cNvPr id="0" name=""/>
        <dsp:cNvSpPr/>
      </dsp:nvSpPr>
      <dsp:spPr>
        <a:xfrm>
          <a:off x="1959106" y="664896"/>
          <a:ext cx="1959106" cy="664896"/>
        </a:xfrm>
        <a:prstGeom prst="trapezoid">
          <a:avLst>
            <a:gd name="adj" fmla="val 73662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Reduction</a:t>
          </a:r>
        </a:p>
      </dsp:txBody>
      <dsp:txXfrm>
        <a:off x="2301949" y="664896"/>
        <a:ext cx="1273419" cy="664896"/>
      </dsp:txXfrm>
    </dsp:sp>
    <dsp:sp modelId="{49A2C099-09E7-5845-9B71-7892FA5F19FA}">
      <dsp:nvSpPr>
        <dsp:cNvPr id="0" name=""/>
        <dsp:cNvSpPr/>
      </dsp:nvSpPr>
      <dsp:spPr>
        <a:xfrm>
          <a:off x="1469329" y="1329793"/>
          <a:ext cx="2938659" cy="664896"/>
        </a:xfrm>
        <a:prstGeom prst="trapezoid">
          <a:avLst>
            <a:gd name="adj" fmla="val 73662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Reuse</a:t>
          </a:r>
        </a:p>
      </dsp:txBody>
      <dsp:txXfrm>
        <a:off x="1983595" y="1329793"/>
        <a:ext cx="1910128" cy="664896"/>
      </dsp:txXfrm>
    </dsp:sp>
    <dsp:sp modelId="{10773469-3A0F-944C-A64E-5813C95065EA}">
      <dsp:nvSpPr>
        <dsp:cNvPr id="0" name=""/>
        <dsp:cNvSpPr/>
      </dsp:nvSpPr>
      <dsp:spPr>
        <a:xfrm>
          <a:off x="979553" y="1994690"/>
          <a:ext cx="3918212" cy="664896"/>
        </a:xfrm>
        <a:prstGeom prst="trapezoid">
          <a:avLst>
            <a:gd name="adj" fmla="val 73662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Recycling</a:t>
          </a:r>
          <a:endParaRPr lang="en-US" sz="2000" kern="1200" dirty="0"/>
        </a:p>
      </dsp:txBody>
      <dsp:txXfrm>
        <a:off x="1665240" y="1994690"/>
        <a:ext cx="2546838" cy="664896"/>
      </dsp:txXfrm>
    </dsp:sp>
    <dsp:sp modelId="{7D0C00B8-FBB5-E542-BB8C-D7C0963864DD}">
      <dsp:nvSpPr>
        <dsp:cNvPr id="0" name=""/>
        <dsp:cNvSpPr/>
      </dsp:nvSpPr>
      <dsp:spPr>
        <a:xfrm>
          <a:off x="489776" y="2659587"/>
          <a:ext cx="4897765" cy="664896"/>
        </a:xfrm>
        <a:prstGeom prst="trapezoid">
          <a:avLst>
            <a:gd name="adj" fmla="val 73662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Energy recovery</a:t>
          </a:r>
          <a:endParaRPr lang="en-US" sz="2000" kern="1200" dirty="0"/>
        </a:p>
      </dsp:txBody>
      <dsp:txXfrm>
        <a:off x="1346885" y="2659587"/>
        <a:ext cx="3183547" cy="664896"/>
      </dsp:txXfrm>
    </dsp:sp>
    <dsp:sp modelId="{E0640EEF-CCD0-A143-B7C0-98B8459BB784}">
      <dsp:nvSpPr>
        <dsp:cNvPr id="0" name=""/>
        <dsp:cNvSpPr/>
      </dsp:nvSpPr>
      <dsp:spPr>
        <a:xfrm>
          <a:off x="0" y="3324484"/>
          <a:ext cx="5877319" cy="664896"/>
        </a:xfrm>
        <a:prstGeom prst="trapezoid">
          <a:avLst>
            <a:gd name="adj" fmla="val 73662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Disposal</a:t>
          </a:r>
        </a:p>
      </dsp:txBody>
      <dsp:txXfrm>
        <a:off x="1028530" y="3324484"/>
        <a:ext cx="3820257" cy="664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Energy recovery</a:t>
          </a:r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D3D4-3EBF-6740-A7F5-A34CCB8DAF75}">
      <dsp:nvSpPr>
        <dsp:cNvPr id="0" name=""/>
        <dsp:cNvSpPr/>
      </dsp:nvSpPr>
      <dsp:spPr>
        <a:xfrm>
          <a:off x="1350228" y="0"/>
          <a:ext cx="540091" cy="360061"/>
        </a:xfrm>
        <a:prstGeom prst="trapezoid">
          <a:avLst>
            <a:gd name="adj" fmla="val 75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1350228" y="0"/>
        <a:ext cx="540091" cy="360061"/>
      </dsp:txXfrm>
    </dsp:sp>
    <dsp:sp modelId="{E4AD5763-DCE8-8646-9423-0796D183EB64}">
      <dsp:nvSpPr>
        <dsp:cNvPr id="0" name=""/>
        <dsp:cNvSpPr/>
      </dsp:nvSpPr>
      <dsp:spPr>
        <a:xfrm>
          <a:off x="1080183" y="360061"/>
          <a:ext cx="1080183" cy="360061"/>
        </a:xfrm>
        <a:prstGeom prst="trapezoid">
          <a:avLst>
            <a:gd name="adj" fmla="val 75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Reduction</a:t>
          </a:r>
        </a:p>
      </dsp:txBody>
      <dsp:txXfrm>
        <a:off x="1269215" y="360061"/>
        <a:ext cx="702118" cy="360061"/>
      </dsp:txXfrm>
    </dsp:sp>
    <dsp:sp modelId="{49A2C099-09E7-5845-9B71-7892FA5F19FA}">
      <dsp:nvSpPr>
        <dsp:cNvPr id="0" name=""/>
        <dsp:cNvSpPr/>
      </dsp:nvSpPr>
      <dsp:spPr>
        <a:xfrm>
          <a:off x="810137" y="720122"/>
          <a:ext cx="1620274" cy="360061"/>
        </a:xfrm>
        <a:prstGeom prst="trapezoid">
          <a:avLst>
            <a:gd name="adj" fmla="val 7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Reuse</a:t>
          </a:r>
        </a:p>
      </dsp:txBody>
      <dsp:txXfrm>
        <a:off x="1093685" y="720122"/>
        <a:ext cx="1053178" cy="360061"/>
      </dsp:txXfrm>
    </dsp:sp>
    <dsp:sp modelId="{10773469-3A0F-944C-A64E-5813C95065EA}">
      <dsp:nvSpPr>
        <dsp:cNvPr id="0" name=""/>
        <dsp:cNvSpPr/>
      </dsp:nvSpPr>
      <dsp:spPr>
        <a:xfrm>
          <a:off x="540091" y="1080183"/>
          <a:ext cx="2160366" cy="360061"/>
        </a:xfrm>
        <a:prstGeom prst="trapezoid">
          <a:avLst>
            <a:gd name="adj" fmla="val 7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Recycling</a:t>
          </a:r>
          <a:endParaRPr lang="en-US" sz="1200" kern="1200" dirty="0"/>
        </a:p>
      </dsp:txBody>
      <dsp:txXfrm>
        <a:off x="918155" y="1080183"/>
        <a:ext cx="1404237" cy="360061"/>
      </dsp:txXfrm>
    </dsp:sp>
    <dsp:sp modelId="{7D0C00B8-FBB5-E542-BB8C-D7C0963864DD}">
      <dsp:nvSpPr>
        <dsp:cNvPr id="0" name=""/>
        <dsp:cNvSpPr/>
      </dsp:nvSpPr>
      <dsp:spPr>
        <a:xfrm>
          <a:off x="270045" y="1440244"/>
          <a:ext cx="2700457" cy="360061"/>
        </a:xfrm>
        <a:prstGeom prst="trapezoid">
          <a:avLst>
            <a:gd name="adj" fmla="val 7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Energy recovery</a:t>
          </a:r>
          <a:endParaRPr lang="en-US" sz="1200" kern="1200" dirty="0"/>
        </a:p>
      </dsp:txBody>
      <dsp:txXfrm>
        <a:off x="742625" y="1440244"/>
        <a:ext cx="1755297" cy="360061"/>
      </dsp:txXfrm>
    </dsp:sp>
    <dsp:sp modelId="{E0640EEF-CCD0-A143-B7C0-98B8459BB784}">
      <dsp:nvSpPr>
        <dsp:cNvPr id="0" name=""/>
        <dsp:cNvSpPr/>
      </dsp:nvSpPr>
      <dsp:spPr>
        <a:xfrm>
          <a:off x="0" y="1800305"/>
          <a:ext cx="3240548" cy="360061"/>
        </a:xfrm>
        <a:prstGeom prst="trapezoid">
          <a:avLst>
            <a:gd name="adj" fmla="val 75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Disposal</a:t>
          </a:r>
        </a:p>
      </dsp:txBody>
      <dsp:txXfrm>
        <a:off x="567096" y="1800305"/>
        <a:ext cx="2106356" cy="360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A18FA-3DDD-E443-AB34-FCB1DBE67AE3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41AE4-D752-D446-A178-A30358F2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 Regular" charset="0"/>
              </a:rPr>
              <a:t>Need for technologies to Reduce and Reuse waste.</a:t>
            </a:r>
          </a:p>
          <a:p>
            <a:r>
              <a:rPr lang="en-US" sz="1200" dirty="0">
                <a:latin typeface="Calibri Regular" charset="0"/>
              </a:rPr>
              <a:t>Ultimately, the waste production should be Prevented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31CE-E645-0646-B1C4-4C867113CE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pt-BR" altLang="x-none" dirty="0" err="1">
                <a:latin typeface="Times New Roman" charset="0"/>
                <a:ea typeface="ＭＳ Ｐゴシック" charset="-128"/>
              </a:rPr>
              <a:t>dNTPs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are essencial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feedstock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to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perform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Polymarase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Chain </a:t>
            </a:r>
            <a:r>
              <a:rPr lang="pt-BR" altLang="x-none" dirty="0" err="1">
                <a:latin typeface="Times New Roman" charset="0"/>
                <a:ea typeface="ＭＳ Ｐゴシック" charset="-128"/>
              </a:rPr>
              <a:t>Reaction</a:t>
            </a:r>
            <a:r>
              <a:rPr lang="pt-BR" altLang="x-none" dirty="0">
                <a:latin typeface="Times New Roman" charset="0"/>
                <a:ea typeface="ＭＳ Ｐゴシック" charset="-128"/>
              </a:rPr>
              <a:t> (PCR)</a:t>
            </a:r>
            <a:endParaRPr lang="x-none" altLang="x-none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83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just a</a:t>
            </a:r>
            <a:r>
              <a:rPr lang="en-US" baseline="0" dirty="0"/>
              <a:t> handful of examples of what we could do with glycerol so BURNING it is definitely not the most efficient way to use the limited resources nature offers.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3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</a:t>
            </a:r>
            <a:r>
              <a:rPr lang="en-US" baseline="0" dirty="0"/>
              <a:t> this catalyst works well in alkaline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0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205097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http://www.aluminiumleader.com/production/aluminum_production/</a:t>
            </a:r>
          </a:p>
        </p:txBody>
      </p:sp>
    </p:spTree>
    <p:extLst>
      <p:ext uri="{BB962C8B-B14F-4D97-AF65-F5344CB8AC3E}">
        <p14:creationId xmlns:p14="http://schemas.microsoft.com/office/powerpoint/2010/main" val="338866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1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89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number</a:t>
            </a:r>
            <a:r>
              <a:rPr lang="en-US" baseline="0" dirty="0"/>
              <a:t> of 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52FA-F26A-BA4B-BA31-030E4B5E63A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24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6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3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2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7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76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7893-AA25-8441-AE6A-2F619A5D3FB0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8C93-D731-2648-834C-5B49D6FC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39/1463-9270/199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jpg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emf"/><Relationship Id="rId5" Type="http://schemas.openxmlformats.org/officeDocument/2006/relationships/image" Target="../media/image14.emf"/><Relationship Id="rId15" Type="http://schemas.openxmlformats.org/officeDocument/2006/relationships/image" Target="../media/image19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emf"/><Relationship Id="rId1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tif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4326923" y="1555973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Waste Prevention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5643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Commons, Anacortes Refinery,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Author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</a:rPr>
              <a:t>: Walter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</a:rPr>
              <a:t>Siegmund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C1083-CD6D-41DB-9615-37C5FAB05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04" y="2258944"/>
            <a:ext cx="5640495" cy="4186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F60F9A-D5FF-DE4C-9BED-057645261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34C36E-C37E-1148-9CBE-23DF88117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59331" y="182419"/>
            <a:ext cx="10073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Sildenafil Citrate Production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686" y="1262177"/>
            <a:ext cx="11560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Sildenafil citrate, commonly known as Viagra, is a selective inhibitor of phosphodiesterase 5 (PDE5). This new drug has immediately became a major seller, achieving sales of more than $1 billion during its first year on the market. With such a rapid sales take off it was critical that the environmental performance of the synthesis was good from the outset.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2" t="14551" b="28810"/>
          <a:stretch/>
        </p:blipFill>
        <p:spPr>
          <a:xfrm>
            <a:off x="2145552" y="4496666"/>
            <a:ext cx="2008386" cy="199901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2310" y="2465341"/>
            <a:ext cx="5673689" cy="20313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Average yield of last three steps = 97% yield.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Reduction of the ratio of solvent waste/kg product over 17 years from 1300 L/kg to only 7 L/kg by minimizing solvent use, increasing solvent recovery, improving solvent selection, and telescoping steps.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Only the solvents </a:t>
            </a:r>
            <a:r>
              <a:rPr lang="en-US" i="1" dirty="0"/>
              <a:t>t</a:t>
            </a:r>
            <a:r>
              <a:rPr lang="en-US" dirty="0"/>
              <a:t>-butanol, ethyl acetate, 2-butanone, and a trace of toluene still require disposal.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3588" r="5472"/>
          <a:stretch/>
        </p:blipFill>
        <p:spPr>
          <a:xfrm>
            <a:off x="6210026" y="2125252"/>
            <a:ext cx="5029200" cy="35996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99818" y="5664686"/>
            <a:ext cx="604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organic and aqueous waste and vapor emissions for the sildenafil citrate process at three time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39200" y="6495683"/>
            <a:ext cx="2865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Dunn, P.J et al </a:t>
            </a:r>
            <a:r>
              <a:rPr lang="is-IS" sz="1200" i="1" dirty="0">
                <a:solidFill>
                  <a:schemeClr val="bg1">
                    <a:lumMod val="50000"/>
                  </a:schemeClr>
                </a:solidFill>
                <a:hlinkClick r:id="rId4" tooltip="Link to journal home page"/>
              </a:rPr>
              <a:t>Green Chem.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2004, </a:t>
            </a:r>
            <a:r>
              <a:rPr lang="is-IS" sz="1200" b="1" dirty="0">
                <a:solidFill>
                  <a:schemeClr val="bg1">
                    <a:lumMod val="50000"/>
                  </a:schemeClr>
                </a:solidFill>
              </a:rPr>
              <a:t>6</a:t>
            </a:r>
            <a:r>
              <a:rPr lang="is-IS" sz="1200" dirty="0">
                <a:solidFill>
                  <a:schemeClr val="bg1">
                    <a:lumMod val="50000"/>
                  </a:schemeClr>
                </a:solidFill>
              </a:rPr>
              <a:t>, 43-48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A22A81-B30C-4520-8D52-D62A6EE1D6F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49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1E492F-87EF-4D20-9949-A3C5AFB3DC14}"/>
              </a:ext>
            </a:extLst>
          </p:cNvPr>
          <p:cNvSpPr txBox="1">
            <a:spLocks/>
          </p:cNvSpPr>
          <p:nvPr/>
        </p:nvSpPr>
        <p:spPr>
          <a:xfrm>
            <a:off x="1216020" y="3429000"/>
            <a:ext cx="9759954" cy="20621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 one-pot, three step sequence.</a:t>
            </a:r>
          </a:p>
          <a:p>
            <a:r>
              <a:rPr lang="en-US" sz="2000" dirty="0"/>
              <a:t>Eliminates the need for several hazardous reagents such as ZnCl</a:t>
            </a:r>
            <a:r>
              <a:rPr lang="en-US" sz="2000" baseline="-25000" dirty="0"/>
              <a:t>2</a:t>
            </a:r>
            <a:r>
              <a:rPr lang="en-US" sz="2000" dirty="0"/>
              <a:t>, triphenylphosphine, and solvents such as dimethylformamide and dichloromethane.</a:t>
            </a:r>
          </a:p>
          <a:p>
            <a:r>
              <a:rPr lang="en-US" sz="2000" dirty="0"/>
              <a:t>E-factor improved by an order of magnitude.</a:t>
            </a:r>
          </a:p>
          <a:p>
            <a:r>
              <a:rPr lang="en-US" sz="2000" dirty="0"/>
              <a:t>Solvent consumption reduced by 95%, hazardous waste by 65%, </a:t>
            </a:r>
            <a:br>
              <a:rPr lang="en-US" sz="2000" dirty="0"/>
            </a:br>
            <a:r>
              <a:rPr lang="en-US" sz="2000" dirty="0"/>
              <a:t>preventing 1.5 million tons of hazardous waste per year.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4082" y="152400"/>
            <a:ext cx="5323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x-none" sz="4000" b="1" dirty="0"/>
              <a:t>Reduced Solvent: dNTPs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804" y="1542582"/>
            <a:ext cx="10856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They are the building blocks of both DNA and RNA, which are chains of nucleotides made through the processes of DNA replication and transcription.</a:t>
            </a:r>
            <a:r>
              <a:rPr lang="en-US" sz="2000" baseline="30000" dirty="0"/>
              <a:t> </a:t>
            </a:r>
            <a:r>
              <a:rPr lang="en-US" sz="2000" dirty="0"/>
              <a:t>Nucleoside triphosphates also serve as a source of energy for cellular reactions and are involved in signaling pathways. Nowadays they are synthesized and used in molecular biology.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013344-6E20-431A-ABD5-B2DDFD0490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18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4443" y="159818"/>
            <a:ext cx="102031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Reduced Solvent: Production of Ethylene Oxide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098" y="1446028"/>
            <a:ext cx="11539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Ethylene oxide is used as an intermediate in the </a:t>
            </a:r>
            <a:r>
              <a:rPr lang="en-US" sz="2000" b="1" dirty="0"/>
              <a:t>production</a:t>
            </a:r>
            <a:r>
              <a:rPr lang="en-US" sz="2000" dirty="0"/>
              <a:t> of several industrial chemicals, the most notable of which is ethylene glycol. It is also used as a fumigant in certain agricultural products and as a sterilant for medical equipment and supplies.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374" y="3415479"/>
            <a:ext cx="5340626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Use of molecular oxygen removed the need for chlorine.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New process generated more than 16 times less waste than the original one, eliminating the formation of waste 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FCF41A-10D6-476C-B32F-29617A436AE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DDA360-0B66-45ED-8FDD-06D0079FE0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415381"/>
              </p:ext>
            </p:extLst>
          </p:nvPr>
        </p:nvGraphicFramePr>
        <p:xfrm>
          <a:off x="6280150" y="3670082"/>
          <a:ext cx="5156476" cy="968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CS ChemDraw Drawing" r:id="rId3" imgW="3187732" imgH="598791" progId="ChemDraw.Document.6.0">
                  <p:embed/>
                </p:oleObj>
              </mc:Choice>
              <mc:Fallback>
                <p:oleObj name="CS ChemDraw Drawing" r:id="rId3" imgW="3187732" imgH="5987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0150" y="3670082"/>
                        <a:ext cx="5156476" cy="968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09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6838"/>
            <a:ext cx="74676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Utilizing Waste as a Feedstock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472" y="1874272"/>
            <a:ext cx="7816121" cy="254428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Some e</a:t>
            </a:r>
            <a:r>
              <a:rPr lang="en-US" dirty="0">
                <a:latin typeface="+mn-lt"/>
              </a:rPr>
              <a:t>xamples:</a:t>
            </a:r>
          </a:p>
          <a:p>
            <a:r>
              <a:rPr lang="en-US" dirty="0"/>
              <a:t>Waste cooking oil for biodiesel</a:t>
            </a:r>
          </a:p>
          <a:p>
            <a:r>
              <a:rPr lang="en-US" dirty="0"/>
              <a:t>Glycerol for lactic acid using catalyst</a:t>
            </a:r>
          </a:p>
          <a:p>
            <a:r>
              <a:rPr lang="en-US" dirty="0"/>
              <a:t>Red mud for bricks</a:t>
            </a:r>
          </a:p>
          <a:p>
            <a:r>
              <a:rPr lang="en-US" dirty="0"/>
              <a:t>Crustacean shell waste for chitosan based products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6AF81-313D-4214-8496-F5E127F2AB1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514" y="346259"/>
            <a:ext cx="8756971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altLang="en-US" sz="3600" b="1" dirty="0">
                <a:latin typeface="+mn-lt"/>
              </a:rPr>
              <a:t>Example: Used oils as biofuel source</a:t>
            </a:r>
            <a:endParaRPr lang="en-US" sz="3600" b="1" dirty="0">
              <a:latin typeface="+mn-lt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614722"/>
              </p:ext>
            </p:extLst>
          </p:nvPr>
        </p:nvGraphicFramePr>
        <p:xfrm>
          <a:off x="3563452" y="3124490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452" y="3124490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809709" y="5949526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>
            <a:off x="2781583" y="413078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79726"/>
              </p:ext>
            </p:extLst>
          </p:nvPr>
        </p:nvGraphicFramePr>
        <p:xfrm>
          <a:off x="120446" y="6502098"/>
          <a:ext cx="12140380" cy="304800"/>
        </p:xfrm>
        <a:graphic>
          <a:graphicData uri="http://schemas.openxmlformats.org/drawingml/2006/table">
            <a:tbl>
              <a:tblPr/>
              <a:tblGrid>
                <a:gridCol w="12140380">
                  <a:extLst>
                    <a:ext uri="{9D8B030D-6E8A-4147-A177-3AD203B41FA5}">
                      <a16:colId xmlns:a16="http://schemas.microsoft.com/office/drawing/2014/main" val="1988050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Leung, D. Y. C., &amp; Guo, Y. (2006). Transesterification of neat and used frying oil: optimization for biodiesel production. </a:t>
                      </a:r>
                      <a:r>
                        <a:rPr lang="en-US" sz="1400" i="1" dirty="0"/>
                        <a:t>Fuel processing technology</a:t>
                      </a:r>
                      <a:r>
                        <a:rPr lang="en-US" sz="1400" dirty="0"/>
                        <a:t>, </a:t>
                      </a:r>
                      <a:r>
                        <a:rPr lang="en-US" sz="1400" i="1" dirty="0"/>
                        <a:t>87</a:t>
                      </a:r>
                      <a:r>
                        <a:rPr lang="en-US" sz="1400" dirty="0"/>
                        <a:t>(10), 883-890.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791996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8" y="3604300"/>
            <a:ext cx="2417322" cy="1814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5790" y="5430804"/>
            <a:ext cx="299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Used frying 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2954" y="1599077"/>
            <a:ext cx="1160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Biodiesel from virgin vegetable oil is considered first generation biofuel because it competes with food</a:t>
            </a:r>
          </a:p>
          <a:p>
            <a:r>
              <a:rPr lang="en-US" sz="2400" dirty="0"/>
              <a:t>=&gt; Turning to waste can offer a solution: frying oil can be used instead. </a:t>
            </a:r>
          </a:p>
        </p:txBody>
      </p:sp>
    </p:spTree>
    <p:extLst>
      <p:ext uri="{BB962C8B-B14F-4D97-AF65-F5344CB8AC3E}">
        <p14:creationId xmlns:p14="http://schemas.microsoft.com/office/powerpoint/2010/main" val="1426263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188681"/>
              </p:ext>
            </p:extLst>
          </p:nvPr>
        </p:nvGraphicFramePr>
        <p:xfrm>
          <a:off x="849742" y="1443170"/>
          <a:ext cx="6521728" cy="2774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S ChemDraw Drawing" r:id="rId3" imgW="3940878" imgH="1678160" progId="ChemDraw.Document.6.0">
                  <p:embed/>
                </p:oleObj>
              </mc:Choice>
              <mc:Fallback>
                <p:oleObj name="CS ChemDraw Drawing" r:id="rId3" imgW="3940878" imgH="1678160" progId="ChemDraw.Document.6.0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742" y="1443170"/>
                        <a:ext cx="6521728" cy="27745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7845946" y="2535973"/>
            <a:ext cx="3982390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2011 US bio-diesel production reached 967 million gallons.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1 Olympic-size swimming =  approximately 660,000 gallons.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Almost 1460 Olympic-sized swimming pools of glycerol.</a:t>
            </a:r>
          </a:p>
          <a:p>
            <a:pPr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Current treatment: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Dispose (sold for $240/ton!).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Combust as fuel.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285" y="6134920"/>
            <a:ext cx="6723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Chen, L.; Ren, S.; Ye, X. P.,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Fuel Processing Technology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120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40-47.</a:t>
            </a:r>
          </a:p>
          <a:p>
            <a:pPr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Werpy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G. Petersen, Top value added chemicals from biomass, Pacific Northwest National Laboratory (PNNL), National Renewable Energy Laboratory (NREL), Office of Biomass Program (EERE), 2004.</a:t>
            </a:r>
          </a:p>
        </p:txBody>
      </p:sp>
      <p:sp>
        <p:nvSpPr>
          <p:cNvPr id="7" name="Right Arrow 3"/>
          <p:cNvSpPr>
            <a:spLocks noChangeArrowheads="1"/>
          </p:cNvSpPr>
          <p:nvPr/>
        </p:nvSpPr>
        <p:spPr bwMode="auto">
          <a:xfrm rot="16200000">
            <a:off x="6387024" y="4528911"/>
            <a:ext cx="633413" cy="381000"/>
          </a:xfrm>
          <a:prstGeom prst="rightArrow">
            <a:avLst>
              <a:gd name="adj1" fmla="val 50000"/>
              <a:gd name="adj2" fmla="val 5003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934583" y="5044055"/>
            <a:ext cx="1538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Bio-diesel</a:t>
            </a:r>
          </a:p>
        </p:txBody>
      </p:sp>
      <p:sp>
        <p:nvSpPr>
          <p:cNvPr id="9" name="Right Arrow 10"/>
          <p:cNvSpPr>
            <a:spLocks noChangeArrowheads="1"/>
          </p:cNvSpPr>
          <p:nvPr/>
        </p:nvSpPr>
        <p:spPr bwMode="auto">
          <a:xfrm rot="16200000">
            <a:off x="4591271" y="4528116"/>
            <a:ext cx="631825" cy="381000"/>
          </a:xfrm>
          <a:prstGeom prst="rightArrow">
            <a:avLst>
              <a:gd name="adj1" fmla="val 50000"/>
              <a:gd name="adj2" fmla="val 499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278533" y="5045645"/>
            <a:ext cx="125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“Waste”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AC9BE1-96D3-4F28-B751-53430409F6C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15613" y="239335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</p:spTree>
    <p:extLst>
      <p:ext uri="{BB962C8B-B14F-4D97-AF65-F5344CB8AC3E}">
        <p14:creationId xmlns:p14="http://schemas.microsoft.com/office/powerpoint/2010/main" val="162761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015613" y="239335"/>
            <a:ext cx="8107659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+mn-lt"/>
              </a:rPr>
              <a:t>Glycerol: a waste of biodiesel</a:t>
            </a: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63393"/>
              </p:ext>
            </p:extLst>
          </p:nvPr>
        </p:nvGraphicFramePr>
        <p:xfrm>
          <a:off x="5410200" y="3429000"/>
          <a:ext cx="12255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9" name="CS ChemDraw Drawing" r:id="rId4" imgW="958821" imgH="621886" progId="ChemDraw.Document.6.0">
                  <p:embed/>
                </p:oleObj>
              </mc:Choice>
              <mc:Fallback>
                <p:oleObj name="CS ChemDraw Drawing" r:id="rId4" imgW="958821" imgH="62188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429000"/>
                        <a:ext cx="122555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>
            <a:spLocks noChangeAspect="1"/>
          </p:cNvSpPr>
          <p:nvPr/>
        </p:nvSpPr>
        <p:spPr>
          <a:xfrm rot="19923074">
            <a:off x="6747455" y="284265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6913565" y="3602041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>
            <a:spLocks noChangeAspect="1"/>
          </p:cNvSpPr>
          <p:nvPr/>
        </p:nvSpPr>
        <p:spPr>
          <a:xfrm rot="1890968">
            <a:off x="6699036" y="443095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763797"/>
              </p:ext>
            </p:extLst>
          </p:nvPr>
        </p:nvGraphicFramePr>
        <p:xfrm>
          <a:off x="7665780" y="2164964"/>
          <a:ext cx="846137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0" name="CS ChemDraw Drawing" r:id="rId6" imgW="663245" imgH="833565" progId="ChemDraw.Document.6.0">
                  <p:embed/>
                </p:oleObj>
              </mc:Choice>
              <mc:Fallback>
                <p:oleObj name="CS ChemDraw Drawing" r:id="rId6" imgW="663245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5780" y="2164964"/>
                        <a:ext cx="846137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759001"/>
              </p:ext>
            </p:extLst>
          </p:nvPr>
        </p:nvGraphicFramePr>
        <p:xfrm>
          <a:off x="7941661" y="3383433"/>
          <a:ext cx="12271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1" name="CS ChemDraw Drawing" r:id="rId8" imgW="961790" imgH="833565" progId="ChemDraw.Document.6.0">
                  <p:embed/>
                </p:oleObj>
              </mc:Choice>
              <mc:Fallback>
                <p:oleObj name="CS ChemDraw Drawing" r:id="rId8" imgW="961790" imgH="83356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1661" y="3383433"/>
                        <a:ext cx="12271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160233"/>
              </p:ext>
            </p:extLst>
          </p:nvPr>
        </p:nvGraphicFramePr>
        <p:xfrm>
          <a:off x="7547403" y="4644744"/>
          <a:ext cx="13271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2" name="CS ChemDraw Drawing" r:id="rId10" imgW="1040667" imgH="658368" progId="ChemDraw.Document.6.0">
                  <p:embed/>
                </p:oleObj>
              </mc:Choice>
              <mc:Fallback>
                <p:oleObj name="CS ChemDraw Drawing" r:id="rId10" imgW="1040667" imgH="65836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403" y="4644744"/>
                        <a:ext cx="1327150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>
            <a:spLocks noChangeAspect="1"/>
          </p:cNvSpPr>
          <p:nvPr/>
        </p:nvSpPr>
        <p:spPr>
          <a:xfrm>
            <a:off x="8594009" y="2385475"/>
            <a:ext cx="138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/>
              <a:t>Polylactic acid</a:t>
            </a:r>
          </a:p>
        </p:txBody>
      </p:sp>
      <p:sp>
        <p:nvSpPr>
          <p:cNvPr id="28" name="TextBox 13"/>
          <p:cNvSpPr txBox="1">
            <a:spLocks noChangeAspect="1" noChangeArrowheads="1"/>
          </p:cNvSpPr>
          <p:nvPr/>
        </p:nvSpPr>
        <p:spPr bwMode="auto">
          <a:xfrm>
            <a:off x="9224963" y="3378566"/>
            <a:ext cx="1136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Valuable medicinal product</a:t>
            </a:r>
          </a:p>
        </p:txBody>
      </p:sp>
      <p:sp>
        <p:nvSpPr>
          <p:cNvPr id="29" name="TextBox 14"/>
          <p:cNvSpPr txBox="1">
            <a:spLocks noChangeAspect="1" noChangeArrowheads="1"/>
          </p:cNvSpPr>
          <p:nvPr/>
        </p:nvSpPr>
        <p:spPr bwMode="auto">
          <a:xfrm>
            <a:off x="9050337" y="4541821"/>
            <a:ext cx="13112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Sunless tanning product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311487"/>
              </p:ext>
            </p:extLst>
          </p:nvPr>
        </p:nvGraphicFramePr>
        <p:xfrm>
          <a:off x="2875253" y="3505202"/>
          <a:ext cx="1053649" cy="795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3" name="CS ChemDraw Drawing" r:id="rId12" imgW="829056" imgH="626128" progId="ChemDraw.Document.6.0">
                  <p:embed/>
                </p:oleObj>
              </mc:Choice>
              <mc:Fallback>
                <p:oleObj name="CS ChemDraw Drawing" r:id="rId12" imgW="829056" imgH="6261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75253" y="3505202"/>
                        <a:ext cx="1053649" cy="795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85092"/>
              </p:ext>
            </p:extLst>
          </p:nvPr>
        </p:nvGraphicFramePr>
        <p:xfrm>
          <a:off x="2985703" y="4673061"/>
          <a:ext cx="168910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" name="CS ChemDraw Drawing" r:id="rId14" imgW="1258638" imgH="873441" progId="ChemDraw.Document.6.0">
                  <p:embed/>
                </p:oleObj>
              </mc:Choice>
              <mc:Fallback>
                <p:oleObj name="CS ChemDraw Drawing" r:id="rId14" imgW="1258638" imgH="8734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85703" y="4673061"/>
                        <a:ext cx="1689100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spect="1"/>
          </p:cNvSpPr>
          <p:nvPr/>
        </p:nvSpPr>
        <p:spPr>
          <a:xfrm rot="10800000">
            <a:off x="4138780" y="3602040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>
            <a:spLocks noChangeAspect="1"/>
          </p:cNvSpPr>
          <p:nvPr/>
        </p:nvSpPr>
        <p:spPr>
          <a:xfrm rot="9062402">
            <a:off x="4437326" y="4400536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TextBox 13"/>
          <p:cNvSpPr txBox="1">
            <a:spLocks noChangeAspect="1" noChangeArrowheads="1"/>
          </p:cNvSpPr>
          <p:nvPr/>
        </p:nvSpPr>
        <p:spPr bwMode="auto">
          <a:xfrm>
            <a:off x="2257863" y="4797243"/>
            <a:ext cx="13864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Anti-freeze</a:t>
            </a:r>
          </a:p>
        </p:txBody>
      </p:sp>
      <p:sp>
        <p:nvSpPr>
          <p:cNvPr id="33" name="TextBox 13"/>
          <p:cNvSpPr txBox="1">
            <a:spLocks noChangeAspect="1" noChangeArrowheads="1"/>
          </p:cNvSpPr>
          <p:nvPr/>
        </p:nvSpPr>
        <p:spPr bwMode="auto">
          <a:xfrm>
            <a:off x="1815463" y="3454403"/>
            <a:ext cx="13864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Industrial chemical precursors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43408"/>
              </p:ext>
            </p:extLst>
          </p:nvPr>
        </p:nvGraphicFramePr>
        <p:xfrm>
          <a:off x="3374980" y="2164964"/>
          <a:ext cx="968413" cy="7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" name="CS ChemDraw Drawing" r:id="rId16" imgW="800219" imgH="652429" progId="ChemDraw.Document.6.0">
                  <p:embed/>
                </p:oleObj>
              </mc:Choice>
              <mc:Fallback>
                <p:oleObj name="CS ChemDraw Drawing" r:id="rId16" imgW="800219" imgH="6524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74980" y="2164964"/>
                        <a:ext cx="968413" cy="7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Arrow 34"/>
          <p:cNvSpPr>
            <a:spLocks noChangeAspect="1"/>
          </p:cNvSpPr>
          <p:nvPr/>
        </p:nvSpPr>
        <p:spPr>
          <a:xfrm rot="12632703">
            <a:off x="4434508" y="2812299"/>
            <a:ext cx="904875" cy="282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TextBox 13"/>
          <p:cNvSpPr txBox="1">
            <a:spLocks noChangeAspect="1" noChangeArrowheads="1"/>
          </p:cNvSpPr>
          <p:nvPr/>
        </p:nvSpPr>
        <p:spPr bwMode="auto">
          <a:xfrm>
            <a:off x="2297259" y="2119133"/>
            <a:ext cx="10702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latin typeface="+mn-lt"/>
              </a:rPr>
              <a:t>Skin exfoliating reagent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7151472" y="1908474"/>
            <a:ext cx="2971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3CDC005-7562-4329-9A5F-DCE316E4A62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914400" y="-134203"/>
            <a:ext cx="10363200" cy="1323439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en-US" sz="4000" b="1" dirty="0">
                <a:latin typeface="+mn-lt"/>
              </a:rPr>
              <a:t>Production and Applications of Lactic Acid- Conventional process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235894" y="4222380"/>
            <a:ext cx="4343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+mn-lt"/>
              </a:rPr>
              <a:t>90% of lactic acid </a:t>
            </a:r>
            <a:r>
              <a:rPr lang="en-US" altLang="en-US" sz="1800" dirty="0">
                <a:latin typeface="+mn-lt"/>
              </a:rPr>
              <a:t>comes from anaerobic fermentation of hexose sugar (e.g. corn starch).</a:t>
            </a:r>
          </a:p>
          <a:p>
            <a:pPr marL="457200" indent="-2286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Compete with food sources.</a:t>
            </a:r>
          </a:p>
          <a:p>
            <a:pPr marL="457200" indent="-2286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Slow and requires a lot of purifications.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61" y="1863265"/>
            <a:ext cx="4613889" cy="449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8227" y="5977425"/>
            <a:ext cx="7840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See: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Dusselier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Energy Environ. Sci.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2013,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1415-1442.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35894" y="1725926"/>
            <a:ext cx="444089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indent="-274320">
              <a:spcBef>
                <a:spcPts val="600"/>
              </a:spcBef>
              <a:buNone/>
            </a:pPr>
            <a:r>
              <a:rPr lang="en-US" altLang="en-US" sz="1800" dirty="0">
                <a:latin typeface="+mn-lt"/>
              </a:rPr>
              <a:t>Other applications of Lactic Acid: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Food preservatives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Edible pH modifier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Textile industry </a:t>
            </a:r>
          </a:p>
          <a:p>
            <a:pPr marL="4572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n-lt"/>
              </a:rPr>
              <a:t>Cosmetic and pharmaceutical industries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30E18-9DAF-4FE2-8DF4-C16AE97F9F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TextBox 14"/>
          <p:cNvSpPr txBox="1">
            <a:spLocks noChangeArrowheads="1"/>
          </p:cNvSpPr>
          <p:nvPr/>
        </p:nvSpPr>
        <p:spPr bwMode="auto">
          <a:xfrm>
            <a:off x="8129384" y="3479570"/>
            <a:ext cx="1661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+ 2e</a:t>
            </a:r>
            <a:r>
              <a:rPr lang="en-US" altLang="en-US" sz="1800" baseline="30000" dirty="0">
                <a:latin typeface="+mn-lt"/>
              </a:rPr>
              <a:t>- </a:t>
            </a:r>
            <a:r>
              <a:rPr lang="en-US" altLang="en-US" sz="1800" dirty="0">
                <a:latin typeface="+mn-lt"/>
              </a:rPr>
              <a:t>---&gt; H</a:t>
            </a:r>
            <a:r>
              <a:rPr lang="en-US" altLang="en-US" sz="1800" baseline="-25000" dirty="0">
                <a:latin typeface="+mn-lt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000" y="1592264"/>
            <a:ext cx="4785482" cy="4579937"/>
            <a:chOff x="3798888" y="1846263"/>
            <a:chExt cx="4785482" cy="4579937"/>
          </a:xfrm>
        </p:grpSpPr>
        <p:sp>
          <p:nvSpPr>
            <p:cNvPr id="4" name="Cube 3"/>
            <p:cNvSpPr/>
            <p:nvPr/>
          </p:nvSpPr>
          <p:spPr>
            <a:xfrm>
              <a:off x="3968750" y="3641725"/>
              <a:ext cx="1230313" cy="2487613"/>
            </a:xfrm>
            <a:prstGeom prst="cube">
              <a:avLst>
                <a:gd name="adj" fmla="val 741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>
              <a:off x="3798888" y="2498725"/>
              <a:ext cx="2984500" cy="3927475"/>
            </a:xfrm>
            <a:prstGeom prst="can">
              <a:avLst>
                <a:gd name="adj" fmla="val 147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583113" y="2232025"/>
              <a:ext cx="0" cy="18256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/>
            <p:cNvSpPr/>
            <p:nvPr/>
          </p:nvSpPr>
          <p:spPr>
            <a:xfrm>
              <a:off x="5443538" y="3641725"/>
              <a:ext cx="1179512" cy="2487613"/>
            </a:xfrm>
            <a:prstGeom prst="cube">
              <a:avLst>
                <a:gd name="adj" fmla="val 7418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072188" y="2222500"/>
              <a:ext cx="0" cy="18351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594225" y="2222500"/>
              <a:ext cx="1477963" cy="95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 rot="19211803">
              <a:off x="5715000" y="4772025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Cathode</a:t>
              </a:r>
            </a:p>
          </p:txBody>
        </p:sp>
        <p:sp>
          <p:nvSpPr>
            <p:cNvPr id="31754" name="TextBox 10"/>
            <p:cNvSpPr txBox="1">
              <a:spLocks noChangeArrowheads="1"/>
            </p:cNvSpPr>
            <p:nvPr/>
          </p:nvSpPr>
          <p:spPr bwMode="auto">
            <a:xfrm rot="19209261">
              <a:off x="4384675" y="4783138"/>
              <a:ext cx="77628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dirty="0">
                  <a:solidFill>
                    <a:schemeClr val="bg1"/>
                  </a:solidFill>
                </a:rPr>
                <a:t>Anode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6885745" y="3744666"/>
              <a:ext cx="1698625" cy="366712"/>
            </a:xfrm>
            <a:prstGeom prst="wedgeRoundRectCallout">
              <a:avLst>
                <a:gd name="adj1" fmla="val -73174"/>
                <a:gd name="adj2" fmla="val 71298"/>
                <a:gd name="adj3" fmla="val 16667"/>
              </a:avLst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3798888" y="4703763"/>
              <a:ext cx="2984500" cy="1711325"/>
            </a:xfrm>
            <a:prstGeom prst="can">
              <a:avLst>
                <a:gd name="adj" fmla="val 21472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81563" y="1873250"/>
              <a:ext cx="895350" cy="6413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Power</a:t>
              </a:r>
            </a:p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Supply</a:t>
              </a:r>
            </a:p>
          </p:txBody>
        </p:sp>
        <p:sp>
          <p:nvSpPr>
            <p:cNvPr id="31762" name="TextBox 18"/>
            <p:cNvSpPr txBox="1">
              <a:spLocks noChangeArrowheads="1"/>
            </p:cNvSpPr>
            <p:nvPr/>
          </p:nvSpPr>
          <p:spPr bwMode="auto">
            <a:xfrm>
              <a:off x="4213225" y="3070225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3" name="TextBox 19"/>
            <p:cNvSpPr txBox="1">
              <a:spLocks noChangeArrowheads="1"/>
            </p:cNvSpPr>
            <p:nvPr/>
          </p:nvSpPr>
          <p:spPr bwMode="auto">
            <a:xfrm>
              <a:off x="4213225" y="2433638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4" name="TextBox 20"/>
            <p:cNvSpPr txBox="1">
              <a:spLocks noChangeArrowheads="1"/>
            </p:cNvSpPr>
            <p:nvPr/>
          </p:nvSpPr>
          <p:spPr bwMode="auto">
            <a:xfrm>
              <a:off x="4371975" y="1852613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5" name="TextBox 21"/>
            <p:cNvSpPr txBox="1">
              <a:spLocks noChangeArrowheads="1"/>
            </p:cNvSpPr>
            <p:nvPr/>
          </p:nvSpPr>
          <p:spPr bwMode="auto">
            <a:xfrm>
              <a:off x="5918200" y="1846263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6" name="TextBox 22"/>
            <p:cNvSpPr txBox="1">
              <a:spLocks noChangeArrowheads="1"/>
            </p:cNvSpPr>
            <p:nvPr/>
          </p:nvSpPr>
          <p:spPr bwMode="auto">
            <a:xfrm>
              <a:off x="6089650" y="2270125"/>
              <a:ext cx="3429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7" name="TextBox 23"/>
            <p:cNvSpPr txBox="1">
              <a:spLocks noChangeArrowheads="1"/>
            </p:cNvSpPr>
            <p:nvPr/>
          </p:nvSpPr>
          <p:spPr bwMode="auto">
            <a:xfrm>
              <a:off x="6100763" y="2801938"/>
              <a:ext cx="3429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31768" name="TextBox 24"/>
            <p:cNvSpPr txBox="1">
              <a:spLocks noChangeArrowheads="1"/>
            </p:cNvSpPr>
            <p:nvPr/>
          </p:nvSpPr>
          <p:spPr bwMode="auto">
            <a:xfrm>
              <a:off x="6100763" y="3333750"/>
              <a:ext cx="342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B4074"/>
                </a:buClr>
                <a:buFont typeface="Times" panose="02020603050405020304" pitchFamily="18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/>
                <a:t>e</a:t>
              </a:r>
              <a:r>
                <a:rPr lang="en-US" altLang="en-US" sz="1600" baseline="30000"/>
                <a:t>-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6200000">
              <a:off x="3736182" y="3061493"/>
              <a:ext cx="723900" cy="3667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5400000">
              <a:off x="6115050" y="2484438"/>
              <a:ext cx="723900" cy="368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064815" y="3927136"/>
            <a:ext cx="254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Cathode:</a:t>
            </a:r>
          </a:p>
          <a:p>
            <a:r>
              <a:rPr lang="en-US" dirty="0"/>
              <a:t>Any conductive materials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771" y="4295761"/>
            <a:ext cx="476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Anode: Expensive platinum group metals (PGMs)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2183692" y="4687095"/>
            <a:ext cx="381000" cy="554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41898" y="5320673"/>
            <a:ext cx="4821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catalyst cobalt 1,2‐bis(diphenylphosphino)ethane  (Co-DPPE)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1898" y="6273225"/>
            <a:ext cx="1174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Bloomfield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“A heterogeneous water oxidation catalyst from dicobalt octacarbonyl and 1,2-bis(diphenylphosphino)ethane”.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New J. Chem.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1540-1545.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D86B6-2905-4FA3-A7FE-4EC6F1754F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1">
            <a:extLst>
              <a:ext uri="{FF2B5EF4-FFF2-40B4-BE49-F238E27FC236}">
                <a16:creationId xmlns:a16="http://schemas.microsoft.com/office/drawing/2014/main" id="{CB8D4BE6-C856-4957-BD29-47610C1D1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444" y="2836981"/>
            <a:ext cx="240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B4074"/>
              </a:buClr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latin typeface="+mn-lt"/>
              </a:rPr>
              <a:t>2H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O ---&gt; O</a:t>
            </a:r>
            <a:r>
              <a:rPr lang="en-US" altLang="en-US" sz="1800" baseline="-25000" dirty="0">
                <a:latin typeface="+mn-lt"/>
              </a:rPr>
              <a:t>2</a:t>
            </a:r>
            <a:r>
              <a:rPr lang="en-US" altLang="en-US" sz="1800" dirty="0">
                <a:latin typeface="+mn-lt"/>
              </a:rPr>
              <a:t> + 4H</a:t>
            </a:r>
            <a:r>
              <a:rPr lang="en-US" altLang="en-US" sz="1800" baseline="30000" dirty="0">
                <a:latin typeface="+mn-lt"/>
              </a:rPr>
              <a:t>+</a:t>
            </a:r>
            <a:r>
              <a:rPr lang="en-US" altLang="en-US" sz="1800" dirty="0">
                <a:latin typeface="+mn-lt"/>
              </a:rPr>
              <a:t> + 4e</a:t>
            </a:r>
            <a:r>
              <a:rPr lang="en-US" altLang="en-US" sz="1800" baseline="30000" dirty="0">
                <a:latin typeface="+mn-lt"/>
              </a:rPr>
              <a:t>-</a:t>
            </a:r>
          </a:p>
        </p:txBody>
      </p:sp>
      <p:graphicFrame>
        <p:nvGraphicFramePr>
          <p:cNvPr id="35" name="Object 12">
            <a:extLst>
              <a:ext uri="{FF2B5EF4-FFF2-40B4-BE49-F238E27FC236}">
                <a16:creationId xmlns:a16="http://schemas.microsoft.com/office/drawing/2014/main" id="{CC3C1951-D0C4-4623-95D5-FB2983C41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348950"/>
              </p:ext>
            </p:extLst>
          </p:nvPr>
        </p:nvGraphicFramePr>
        <p:xfrm>
          <a:off x="1394829" y="3269208"/>
          <a:ext cx="3189287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CS ChemDraw Drawing" r:id="rId4" imgW="3188579" imgH="772904" progId="ChemDraw.Document.6.0">
                  <p:embed/>
                </p:oleObj>
              </mc:Choice>
              <mc:Fallback>
                <p:oleObj name="CS ChemDraw Drawing" r:id="rId4" imgW="3188579" imgH="772904" progId="ChemDraw.Document.6.0">
                  <p:embed/>
                  <p:pic>
                    <p:nvPicPr>
                      <p:cNvPr id="317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829" y="3269208"/>
                        <a:ext cx="3189287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ounded Rectangular Callout 16">
            <a:extLst>
              <a:ext uri="{FF2B5EF4-FFF2-40B4-BE49-F238E27FC236}">
                <a16:creationId xmlns:a16="http://schemas.microsoft.com/office/drawing/2014/main" id="{F0290A0E-D32D-43B5-908C-B06195BD2340}"/>
              </a:ext>
            </a:extLst>
          </p:cNvPr>
          <p:cNvSpPr/>
          <p:nvPr/>
        </p:nvSpPr>
        <p:spPr>
          <a:xfrm>
            <a:off x="1292851" y="2724894"/>
            <a:ext cx="3240087" cy="1311275"/>
          </a:xfrm>
          <a:prstGeom prst="wedgeRoundRectCallout">
            <a:avLst>
              <a:gd name="adj1" fmla="val 74656"/>
              <a:gd name="adj2" fmla="val 345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F8297F-6B30-4A7E-B2A3-5FCC2065037F}"/>
              </a:ext>
            </a:extLst>
          </p:cNvPr>
          <p:cNvSpPr txBox="1"/>
          <p:nvPr/>
        </p:nvSpPr>
        <p:spPr>
          <a:xfrm>
            <a:off x="261480" y="1186718"/>
            <a:ext cx="33325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Water-compatible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Atmospheric pressure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Room temperature or above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Low current / voltage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4904DBF-8DE7-4BD4-B57E-8979CA7C862F}"/>
              </a:ext>
            </a:extLst>
          </p:cNvPr>
          <p:cNvSpPr txBox="1">
            <a:spLocks/>
          </p:cNvSpPr>
          <p:nvPr/>
        </p:nvSpPr>
        <p:spPr>
          <a:xfrm>
            <a:off x="1994950" y="229131"/>
            <a:ext cx="82021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b="1">
                <a:latin typeface="+mn-lt"/>
              </a:rPr>
              <a:t>Electrocatalytic Oxidation of Glycerol</a:t>
            </a:r>
            <a:endParaRPr lang="en-US" alt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0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100" y="1351795"/>
            <a:ext cx="7296884" cy="1082348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The Bayer Process (Karl Bayer, 1887)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11134"/>
          <a:stretch/>
        </p:blipFill>
        <p:spPr>
          <a:xfrm>
            <a:off x="885811" y="3455361"/>
            <a:ext cx="1132217" cy="104595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110098" y="3832276"/>
            <a:ext cx="1717822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89" y="5696981"/>
            <a:ext cx="808517" cy="80851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207633"/>
              </p:ext>
            </p:extLst>
          </p:nvPr>
        </p:nvGraphicFramePr>
        <p:xfrm>
          <a:off x="6080230" y="4264770"/>
          <a:ext cx="1649408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Element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Composition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30-60wt%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2-10wt%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2-8wt%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lang="en-US" sz="9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trace-25wt%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K, Cr, V, Ni, Ba, Cu, Mn, Pb, Zn</a:t>
                      </a:r>
                      <a:r>
                        <a:rPr lang="en-US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9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</a:p>
                  </a:txBody>
                  <a:tcPr marL="40005" marR="40005" marT="22860" marB="228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13483" y="3455361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NaOH, 170 – 180 °C</a:t>
            </a:r>
          </a:p>
          <a:p>
            <a:pPr algn="ctr"/>
            <a:r>
              <a:rPr lang="en-US" sz="1200" dirty="0"/>
              <a:t>1 – 6 atm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91" y="4674637"/>
            <a:ext cx="811706" cy="5444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9729" y="3754970"/>
            <a:ext cx="15099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Sodium aluminate</a:t>
            </a:r>
          </a:p>
          <a:p>
            <a:pPr algn="ctr"/>
            <a:r>
              <a:rPr lang="en-US" sz="1200" dirty="0"/>
              <a:t>Na</a:t>
            </a:r>
            <a:r>
              <a:rPr lang="en-US" sz="1200" baseline="30000" dirty="0"/>
              <a:t>+ </a:t>
            </a:r>
            <a:r>
              <a:rPr lang="en-US" sz="1200" dirty="0"/>
              <a:t>Al(OH)</a:t>
            </a:r>
            <a:r>
              <a:rPr lang="en-US" sz="1200" baseline="-25000" dirty="0"/>
              <a:t>4</a:t>
            </a:r>
            <a:r>
              <a:rPr lang="en-US" sz="1200" baseline="30000" dirty="0"/>
              <a:t>-</a:t>
            </a:r>
            <a:endParaRPr lang="en-US" sz="1200" dirty="0"/>
          </a:p>
        </p:txBody>
      </p:sp>
      <p:sp>
        <p:nvSpPr>
          <p:cNvPr id="14" name="Right Arrow 13"/>
          <p:cNvSpPr/>
          <p:nvPr/>
        </p:nvSpPr>
        <p:spPr>
          <a:xfrm rot="5400000">
            <a:off x="4842655" y="4310312"/>
            <a:ext cx="325650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ight Arrow 14"/>
          <p:cNvSpPr/>
          <p:nvPr/>
        </p:nvSpPr>
        <p:spPr>
          <a:xfrm rot="5400000">
            <a:off x="4851166" y="5299501"/>
            <a:ext cx="325650" cy="317021"/>
          </a:xfrm>
          <a:prstGeom prst="rightArrow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4059706" y="4277787"/>
            <a:ext cx="73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Precipitation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54855" y="5281657"/>
            <a:ext cx="11128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Electrolytic Reduction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8047" y="3880293"/>
            <a:ext cx="749436" cy="2769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Red Mud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5305" y="4602688"/>
            <a:ext cx="83721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Alumina </a:t>
            </a:r>
          </a:p>
          <a:p>
            <a:pPr algn="ctr"/>
            <a:r>
              <a:rPr lang="en-US" sz="1200" dirty="0"/>
              <a:t>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</a:p>
          <a:p>
            <a:pPr algn="ctr"/>
            <a:r>
              <a:rPr lang="en-US" sz="1200" dirty="0"/>
              <a:t>(~2 tonne)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07730" y="5818001"/>
            <a:ext cx="83721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Aluminum</a:t>
            </a:r>
          </a:p>
          <a:p>
            <a:pPr algn="ctr"/>
            <a:r>
              <a:rPr lang="en-US" sz="1200" dirty="0"/>
              <a:t>(~1 tonne)</a:t>
            </a:r>
            <a:endParaRPr lang="en-US" sz="1200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958769" y="4515335"/>
            <a:ext cx="986296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Bauxites</a:t>
            </a:r>
          </a:p>
          <a:p>
            <a:pPr algn="ctr"/>
            <a:r>
              <a:rPr lang="en-US" sz="1200" dirty="0"/>
              <a:t>(4 – 5 tonne)</a:t>
            </a:r>
            <a:endParaRPr lang="en-US" sz="1200" baseline="-25000" dirty="0"/>
          </a:p>
        </p:txBody>
      </p:sp>
      <p:sp>
        <p:nvSpPr>
          <p:cNvPr id="24" name="Rectangle 23"/>
          <p:cNvSpPr/>
          <p:nvPr/>
        </p:nvSpPr>
        <p:spPr>
          <a:xfrm>
            <a:off x="634100" y="6493980"/>
            <a:ext cx="5058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http://www.aluminiumleader.com/production/aluminum_production</a:t>
            </a:r>
          </a:p>
        </p:txBody>
      </p:sp>
      <p:sp>
        <p:nvSpPr>
          <p:cNvPr id="26" name="Plus 25"/>
          <p:cNvSpPr/>
          <p:nvPr/>
        </p:nvSpPr>
        <p:spPr>
          <a:xfrm>
            <a:off x="5821310" y="3804641"/>
            <a:ext cx="435077" cy="43507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7737580" y="1170572"/>
            <a:ext cx="4376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Red mud </a:t>
            </a:r>
          </a:p>
          <a:p>
            <a:pPr marL="285750" indent="-285750">
              <a:buFontTx/>
              <a:buChar char="-"/>
            </a:pPr>
            <a:r>
              <a:rPr lang="en-US" dirty="0"/>
              <a:t>highly basic </a:t>
            </a:r>
            <a:r>
              <a:rPr lang="en-US" b="1" dirty="0"/>
              <a:t>pH=14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byproduct of Bayer process</a:t>
            </a:r>
          </a:p>
          <a:p>
            <a:pPr marL="285750" indent="-285750">
              <a:buFontTx/>
              <a:buChar char="-"/>
            </a:pPr>
            <a:r>
              <a:rPr lang="en-US" dirty="0"/>
              <a:t>1 ton of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=&gt; up to 2 tons of red mud.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bayer_pro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6410" y="1906914"/>
            <a:ext cx="4211637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4336" y="5356336"/>
            <a:ext cx="34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Bayer Process: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industrial process that refines bauxite, raw aluminum ore, into aluminum oxide (alumina).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739118" y="357980"/>
            <a:ext cx="8713763" cy="550856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Bayer Process (again!)</a:t>
            </a:r>
          </a:p>
        </p:txBody>
      </p:sp>
      <p:pic>
        <p:nvPicPr>
          <p:cNvPr id="30" name="Picture 2" descr="https://upload.wikimedia.org/wikipedia/commons/c/c2/Luftaufnahmen_Nordseekueste_2012-05-by-RaBoe-478.jpg">
            <a:extLst>
              <a:ext uri="{FF2B5EF4-FFF2-40B4-BE49-F238E27FC236}">
                <a16:creationId xmlns:a16="http://schemas.microsoft.com/office/drawing/2014/main" id="{6E36C23A-84F5-450F-B43F-4AFBD3FBA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t="32177" b="11290"/>
          <a:stretch/>
        </p:blipFill>
        <p:spPr bwMode="auto">
          <a:xfrm>
            <a:off x="7855021" y="2461187"/>
            <a:ext cx="4041058" cy="18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cdn.theatlantic.com/static/infocus/sludge092811/s_s03_08011278.jpg">
            <a:extLst>
              <a:ext uri="{FF2B5EF4-FFF2-40B4-BE49-F238E27FC236}">
                <a16:creationId xmlns:a16="http://schemas.microsoft.com/office/drawing/2014/main" id="{28DC4989-F395-4F67-9279-F469C0A65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776" r="6194" b="19425"/>
          <a:stretch/>
        </p:blipFill>
        <p:spPr bwMode="auto">
          <a:xfrm>
            <a:off x="7855021" y="4422393"/>
            <a:ext cx="4041058" cy="21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1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032923" y="1485522"/>
            <a:ext cx="5994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118" y="357980"/>
            <a:ext cx="8713763" cy="550856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Generation of Biofuels (again!)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9" y="1351795"/>
            <a:ext cx="9818782" cy="928459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n-lt"/>
              </a:rPr>
              <a:t>Pyrolysis of biomass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Pyrolysis of biomass (500°C) affords a mixture of solid, liquid and gaseous carbonaceous materials</a:t>
            </a:r>
            <a:r>
              <a:rPr lang="en-US" sz="1800" b="1" dirty="0"/>
              <a:t>:</a:t>
            </a:r>
            <a:endParaRPr lang="en-US" sz="1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6077" y="5570206"/>
            <a:ext cx="17192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3" descr="biopact_bio-oil_samp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4677" y="3439910"/>
            <a:ext cx="1189038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378677" y="2825547"/>
            <a:ext cx="2133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(10-20 %)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Energy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729264" y="2835331"/>
            <a:ext cx="1439863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CO/H</a:t>
            </a:r>
            <a:r>
              <a:rPr lang="en-US" baseline="-25000" dirty="0"/>
              <a:t>2</a:t>
            </a:r>
            <a:r>
              <a:rPr lang="en-US" dirty="0"/>
              <a:t>/CO</a:t>
            </a:r>
            <a:r>
              <a:rPr lang="en-US" baseline="-25000" dirty="0"/>
              <a:t>2</a:t>
            </a:r>
            <a:endParaRPr lang="en-US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877" y="3187496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33"/>
          <p:cNvSpPr/>
          <p:nvPr/>
        </p:nvSpPr>
        <p:spPr>
          <a:xfrm>
            <a:off x="3711677" y="4101896"/>
            <a:ext cx="9144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378677" y="5797347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bio-coal (15-20 %)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→ Soil improvement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78677" y="4017760"/>
            <a:ext cx="2895600" cy="7794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bio-crude (60-75%)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Fuel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11677" y="3672542"/>
            <a:ext cx="914400" cy="381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500°C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633331" y="3672542"/>
            <a:ext cx="2654710" cy="13914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Further treatments are needed for fuel production =&gt; highly acidic (</a:t>
            </a:r>
            <a:r>
              <a:rPr lang="en-US" b="1" dirty="0"/>
              <a:t>pH 2</a:t>
            </a:r>
            <a:r>
              <a:rPr lang="en-US" dirty="0"/>
              <a:t>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C8B1194-AE39-4797-8CFD-9E558D3BB259}"/>
              </a:ext>
            </a:extLst>
          </p:cNvPr>
          <p:cNvSpPr txBox="1">
            <a:spLocks/>
          </p:cNvSpPr>
          <p:nvPr/>
        </p:nvSpPr>
        <p:spPr>
          <a:xfrm>
            <a:off x="725225" y="5181022"/>
            <a:ext cx="2941802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b="1" dirty="0"/>
              <a:t>biomass</a:t>
            </a:r>
          </a:p>
        </p:txBody>
      </p:sp>
    </p:spTree>
    <p:extLst>
      <p:ext uri="{BB962C8B-B14F-4D97-AF65-F5344CB8AC3E}">
        <p14:creationId xmlns:p14="http://schemas.microsoft.com/office/powerpoint/2010/main" val="280213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830295" y="1602680"/>
            <a:ext cx="10746653" cy="743248"/>
          </a:xfrm>
        </p:spPr>
        <p:txBody>
          <a:bodyPr>
            <a:normAutofit/>
          </a:bodyPr>
          <a:lstStyle/>
          <a:p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Neutralization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fr-CA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endParaRPr lang="fr-C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mud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catalyze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biofuels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CA" sz="1800" dirty="0">
                <a:latin typeface="Arial" panose="020B0604020202020204" pitchFamily="34" charset="0"/>
                <a:cs typeface="Arial" panose="020B0604020202020204" pitchFamily="34" charset="0"/>
              </a:rPr>
              <a:t> fuel</a:t>
            </a:r>
          </a:p>
        </p:txBody>
      </p:sp>
      <p:pic>
        <p:nvPicPr>
          <p:cNvPr id="120836" name="Picture 13" descr="biopact_bio-oil_s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02" y="2642419"/>
            <a:ext cx="1189038" cy="2033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0837" name="Picture 3" descr="P6220045"/>
          <p:cNvPicPr>
            <a:picLocks noChangeAspect="1" noChangeArrowheads="1"/>
          </p:cNvPicPr>
          <p:nvPr/>
        </p:nvPicPr>
        <p:blipFill rotWithShape="1">
          <a:blip r:embed="rId4" cstate="print"/>
          <a:srcRect l="9388" t="22579" r="50511" b="26741"/>
          <a:stretch/>
        </p:blipFill>
        <p:spPr bwMode="auto">
          <a:xfrm>
            <a:off x="3324939" y="2762053"/>
            <a:ext cx="1861466" cy="1838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0838" name="Picture 3" descr="P6220045"/>
          <p:cNvPicPr>
            <a:picLocks noChangeAspect="1" noChangeArrowheads="1"/>
          </p:cNvPicPr>
          <p:nvPr/>
        </p:nvPicPr>
        <p:blipFill>
          <a:blip r:embed="rId5" cstate="print"/>
          <a:srcRect l="51852" t="19281" r="4974" b="24652"/>
          <a:stretch>
            <a:fillRect/>
          </a:stretch>
        </p:blipFill>
        <p:spPr bwMode="auto">
          <a:xfrm>
            <a:off x="9573213" y="2597816"/>
            <a:ext cx="2215483" cy="2134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1" name="Plus 20"/>
          <p:cNvSpPr/>
          <p:nvPr/>
        </p:nvSpPr>
        <p:spPr>
          <a:xfrm>
            <a:off x="2214656" y="3224710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570187" y="3307137"/>
            <a:ext cx="1051626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0841" name="Picture 10" descr="C:\Users\Audrey Moores\AppData\Local\Microsoft\Windows\Temporary Internet Files\Content.IE5\5ILAVHPR\MC900155503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5328" y="3781093"/>
            <a:ext cx="25669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us 25"/>
          <p:cNvSpPr/>
          <p:nvPr/>
        </p:nvSpPr>
        <p:spPr>
          <a:xfrm>
            <a:off x="8396288" y="3248157"/>
            <a:ext cx="838200" cy="8382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00664" y="4753898"/>
            <a:ext cx="20574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bio-crude: biowaste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01178" y="4758879"/>
            <a:ext cx="21336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mud: industrial waste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35371" y="5047566"/>
            <a:ext cx="12192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3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0846" name="Text Box 5"/>
          <p:cNvSpPr txBox="1">
            <a:spLocks noChangeArrowheads="1"/>
          </p:cNvSpPr>
          <p:nvPr/>
        </p:nvSpPr>
        <p:spPr bwMode="auto">
          <a:xfrm>
            <a:off x="884902" y="1201597"/>
            <a:ext cx="96275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See: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Karimi, E.; Gomez, A.;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Kycia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 W.;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Schlaf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Energy &amp; Fuels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2747.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40742" y="4889337"/>
            <a:ext cx="248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Neutral, magnetic powder could be used to make cement.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0551" y="541938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2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3752065" y="5416271"/>
            <a:ext cx="1214617" cy="6341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pH 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69954" y="2815652"/>
            <a:ext cx="439995" cy="399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5583" y="6096003"/>
            <a:ext cx="20574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source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79174" y="6050549"/>
            <a:ext cx="27137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metals for catalytic reduction 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15245" y="528599"/>
            <a:ext cx="11976755" cy="550856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Neutralization of Red Mud through Generation of Biofuels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78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6372" y="1394755"/>
            <a:ext cx="8867126" cy="487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Mari Signum Mid-Atlantic, LLC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are commercializing a safe, environmentally-friendly, low energy and less costly process to produce chitin from seafood waste.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chitin is used in a variety of applications, such as food processing, biodegradable plastics and biomedical applications.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zero-discharge process produces a very high-grade and pure chitin, making use of and monetizing this seafood processing waste.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307690" y="362821"/>
            <a:ext cx="9350478" cy="541174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Example: Extracting chitin with an ionic liquid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773710-567B-48EA-8A1B-E8C069DE471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91" y="1980328"/>
            <a:ext cx="2998840" cy="2001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080091" y="4074360"/>
            <a:ext cx="3003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Dr. Connelly (ACS), Robin Rogers, Julia Shamshina and John Keyes (awardees)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959" y="4896848"/>
            <a:ext cx="1253209" cy="14504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58" y="6325765"/>
            <a:ext cx="12034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https://communities.acs.org/community/science/sustainability/green-chemistry-nexus-blog/blog/2018/10/18/american-chemical-society-announces-2018-green-chemistry-challenge-award-winners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9" y="4755801"/>
            <a:ext cx="2123728" cy="125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17" y="4246680"/>
            <a:ext cx="1018241" cy="101824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54924" y="6020172"/>
            <a:ext cx="168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chitin</a:t>
            </a:r>
            <a:endParaRPr lang="en-US" b="1" dirty="0"/>
          </a:p>
        </p:txBody>
      </p:sp>
      <p:grpSp>
        <p:nvGrpSpPr>
          <p:cNvPr id="34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38945" y="4587150"/>
            <a:ext cx="1136642" cy="1392770"/>
            <a:chOff x="2010927" y="2232917"/>
            <a:chExt cx="2370877" cy="2905125"/>
          </a:xfrm>
          <a:solidFill>
            <a:srgbClr val="FFC000"/>
          </a:solidFill>
        </p:grpSpPr>
        <p:sp>
          <p:nvSpPr>
            <p:cNvPr id="35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456744" y="6039545"/>
            <a:ext cx="1682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ionic liquid</a:t>
            </a:r>
            <a:endParaRPr lang="en-US" b="1" dirty="0"/>
          </a:p>
        </p:txBody>
      </p:sp>
      <p:sp>
        <p:nvSpPr>
          <p:cNvPr id="7" name="Curved Down Arrow 6"/>
          <p:cNvSpPr/>
          <p:nvPr/>
        </p:nvSpPr>
        <p:spPr>
          <a:xfrm>
            <a:off x="1976284" y="4048477"/>
            <a:ext cx="1230982" cy="3705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24019" y="5264921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7170981" y="5249366"/>
            <a:ext cx="786248" cy="3198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40" y="4696514"/>
            <a:ext cx="1608633" cy="1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2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226" y="168135"/>
            <a:ext cx="575954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Biodegrade the Waste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82133" y="2057998"/>
            <a:ext cx="10634134" cy="3486083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Biodegradation - "A process by which microbial organisms transform or alter (through metabolic or enzymatic action) the structure of chemicals introduced into the environment." – US EPA, 2009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“Ready” biodegradability – remove 70% of dissolved organic carbon AND achieve 60% theoretical oxygen demand or 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production within a 10-day window in a 28-day test. – OECD</a:t>
            </a:r>
          </a:p>
          <a:p>
            <a:pPr marL="0" indent="0">
              <a:buNone/>
            </a:pPr>
            <a:endParaRPr lang="en-US" sz="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“Ultimate” biodegradability – 60-70% of organic carbon converted to CO</a:t>
            </a:r>
            <a:r>
              <a:rPr lang="en-US" sz="2400" baseline="-25000" dirty="0">
                <a:latin typeface="+mn-lt"/>
              </a:rPr>
              <a:t>2</a:t>
            </a:r>
            <a:r>
              <a:rPr lang="en-US" sz="2400" dirty="0">
                <a:latin typeface="+mn-lt"/>
              </a:rPr>
              <a:t> within 28 days.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6CCEFE-AD2D-4D8F-ABF3-9A9100E8399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58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86" y="231073"/>
            <a:ext cx="8685628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Versus 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45419"/>
            <a:ext cx="10515600" cy="1089529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n-lt"/>
              </a:rPr>
              <a:t>Difference in oxygen supply, organism types, and products formed.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734ADF-08A3-455E-80E8-52EAFA10ACC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51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437" y="216887"/>
            <a:ext cx="4979126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39749"/>
            <a:ext cx="10515600" cy="2028248"/>
          </a:xfrm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Bacteria consume organic matter.</a:t>
            </a:r>
          </a:p>
          <a:p>
            <a:r>
              <a:rPr lang="en-US" dirty="0">
                <a:latin typeface="+mn-lt"/>
              </a:rPr>
              <a:t>Needs a constant supply of oxygen, pH adjustments, and mixing.</a:t>
            </a:r>
          </a:p>
          <a:p>
            <a:r>
              <a:rPr lang="en-US" dirty="0">
                <a:latin typeface="+mn-lt"/>
              </a:rPr>
              <a:t>Byproducts: heat,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, and H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O.</a:t>
            </a:r>
          </a:p>
          <a:p>
            <a:r>
              <a:rPr lang="en-US" dirty="0">
                <a:latin typeface="+mn-lt"/>
              </a:rPr>
              <a:t>Frequently used by water treatment plants or in composting.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B58E6F-8881-415E-8F12-147D33ED162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02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216537"/>
            <a:ext cx="6781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Anaerobic Digestion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018" y="2824989"/>
            <a:ext cx="10099431" cy="1900007"/>
          </a:xfr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Bacteria consume organic matter in the absence of oxygen.</a:t>
            </a:r>
          </a:p>
          <a:p>
            <a:r>
              <a:rPr lang="en-US" dirty="0">
                <a:latin typeface="+mn-lt"/>
              </a:rPr>
              <a:t>Common in fermentation and landfill; produces biogas consisting of methane, ammonia, hydrogen sulfide.</a:t>
            </a:r>
          </a:p>
          <a:p>
            <a:r>
              <a:rPr lang="en-US" dirty="0">
                <a:latin typeface="+mn-lt"/>
              </a:rPr>
              <a:t>Biogas is considered a renewable energy</a:t>
            </a:r>
            <a:r>
              <a:rPr lang="en-US" dirty="0"/>
              <a:t>.</a:t>
            </a:r>
            <a:endParaRPr lang="en-US" baseline="-250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577D52-60BA-4B8D-90D7-3AA8DA7FDC1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41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900" y="215148"/>
            <a:ext cx="82042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Digestion versus Chemical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67240"/>
          </a:xfrm>
        </p:spPr>
        <p:txBody>
          <a:bodyPr>
            <a:spAutoFit/>
          </a:bodyPr>
          <a:lstStyle/>
          <a:p>
            <a:r>
              <a:rPr lang="en-US" dirty="0">
                <a:latin typeface="+mn-lt"/>
              </a:rPr>
              <a:t>Not all chemicals will biodegrade at the same rate (think plastic vs paper).</a:t>
            </a:r>
          </a:p>
          <a:p>
            <a:r>
              <a:rPr lang="en-US" dirty="0">
                <a:latin typeface="+mn-lt"/>
              </a:rPr>
              <a:t>The rate of biodegradation depends on the microorganism, but also a chemical structure of the molecule.</a:t>
            </a:r>
          </a:p>
          <a:p>
            <a:r>
              <a:rPr lang="en-US" dirty="0">
                <a:latin typeface="+mn-lt"/>
              </a:rPr>
              <a:t>Some parts of the molecule are known to be more biodegradable than the others.</a:t>
            </a:r>
          </a:p>
          <a:p>
            <a:r>
              <a:rPr lang="en-US" dirty="0">
                <a:latin typeface="+mn-lt"/>
              </a:rPr>
              <a:t>There is a publically available software that analyses the chemical structure and predicts whether the molecule will degrade slower (days) or slower (months, years).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052EDB-F98E-4C27-B338-E7B67AA4DA0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47B0-451E-C648-9CA8-58787A9C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742"/>
            <a:ext cx="11606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Some chemical structures favor biodegradation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92F7F6-C64D-5147-B306-E698D88A5A2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9A5121C-ECE1-5749-9521-D2DE082C4A48}"/>
              </a:ext>
            </a:extLst>
          </p:cNvPr>
          <p:cNvSpPr txBox="1"/>
          <p:nvPr/>
        </p:nvSpPr>
        <p:spPr>
          <a:xfrm>
            <a:off x="703758" y="1744933"/>
            <a:ext cx="2584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  <a:p>
            <a:r>
              <a:rPr lang="en-US" dirty="0"/>
              <a:t>-    Low molecular weight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9C4B22-EAB1-3C4D-A149-4266BAFCC5A9}"/>
              </a:ext>
            </a:extLst>
          </p:cNvPr>
          <p:cNvSpPr txBox="1"/>
          <p:nvPr/>
        </p:nvSpPr>
        <p:spPr>
          <a:xfrm>
            <a:off x="703758" y="3899369"/>
            <a:ext cx="41343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  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  (F, Cl)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00D92631-93EC-EE40-A95B-C1295AC25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44"/>
          <a:stretch/>
        </p:blipFill>
        <p:spPr>
          <a:xfrm>
            <a:off x="6065343" y="1756304"/>
            <a:ext cx="759081" cy="472116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9B65E9-4907-E740-A2EF-0CAC73DD6B56}"/>
              </a:ext>
            </a:extLst>
          </p:cNvPr>
          <p:cNvSpPr txBox="1"/>
          <p:nvPr/>
        </p:nvSpPr>
        <p:spPr>
          <a:xfrm>
            <a:off x="7281733" y="1638224"/>
            <a:ext cx="189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Poorly degraded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B5FFE-BAC8-1147-B651-90B6FE2F6BFD}"/>
              </a:ext>
            </a:extLst>
          </p:cNvPr>
          <p:cNvSpPr txBox="1"/>
          <p:nvPr/>
        </p:nvSpPr>
        <p:spPr>
          <a:xfrm>
            <a:off x="7234925" y="5530584"/>
            <a:ext cx="1986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Readily degraded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0F94C30-09EE-4E52-B78B-23E9FADD9434}"/>
              </a:ext>
            </a:extLst>
          </p:cNvPr>
          <p:cNvSpPr/>
          <p:nvPr/>
        </p:nvSpPr>
        <p:spPr>
          <a:xfrm>
            <a:off x="7957060" y="2013102"/>
            <a:ext cx="542041" cy="347849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99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275" y="163262"/>
            <a:ext cx="981744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Predicting Biodegradation: EPA, </a:t>
            </a:r>
            <a:r>
              <a:rPr lang="en-US" sz="4000" b="1" dirty="0" err="1">
                <a:latin typeface="+mn-lt"/>
              </a:rPr>
              <a:t>EPISuite</a:t>
            </a:r>
            <a:endParaRPr lang="en-US" sz="40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3466" y="6060509"/>
            <a:ext cx="7325066" cy="7571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EPI = Estimation Programs Interface http://www.epa.gov/oppt/exposure/pubs/episuitedl.htm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1132" b="35864"/>
          <a:stretch/>
        </p:blipFill>
        <p:spPr>
          <a:xfrm>
            <a:off x="1187275" y="1259522"/>
            <a:ext cx="9801628" cy="48009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27B86F-A0C9-4BC4-9B02-47C4DD21460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56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61914"/>
            <a:ext cx="7886700" cy="1089529"/>
          </a:xfrm>
        </p:spPr>
        <p:txBody>
          <a:bodyPr>
            <a:spAutoFit/>
          </a:bodyPr>
          <a:lstStyle/>
          <a:p>
            <a:pPr marL="355600" algn="ctr"/>
            <a:r>
              <a:rPr lang="en-US" sz="3600" b="1" dirty="0">
                <a:latin typeface="+mn-lt"/>
              </a:rPr>
              <a:t>Waste treatment pyramid: The 4 R’s: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Reduce, Reuse, Recycle, Recover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50710" y="2038124"/>
            <a:ext cx="7583949" cy="4200921"/>
            <a:chOff x="-80437" y="1544234"/>
            <a:chExt cx="7866129" cy="4279497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135205554"/>
                </p:ext>
              </p:extLst>
            </p:nvPr>
          </p:nvGraphicFramePr>
          <p:xfrm>
            <a:off x="1689692" y="1668231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Up-Down Arrow 4"/>
            <p:cNvSpPr/>
            <p:nvPr/>
          </p:nvSpPr>
          <p:spPr>
            <a:xfrm>
              <a:off x="1048218" y="1668231"/>
              <a:ext cx="423746" cy="4064001"/>
            </a:xfrm>
            <a:prstGeom prst="upDownArrow">
              <a:avLst/>
            </a:prstGeom>
            <a:gradFill flip="none" rotWithShape="1">
              <a:gsLst>
                <a:gs pos="0">
                  <a:srgbClr val="C00000"/>
                </a:gs>
                <a:gs pos="45000">
                  <a:schemeClr val="accent4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46521" y="1544234"/>
              <a:ext cx="1293542" cy="658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most favored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80437" y="5165311"/>
              <a:ext cx="1304693" cy="658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least favored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ECEC876-D218-4046-8693-ECC3F804671D}"/>
              </a:ext>
            </a:extLst>
          </p:cNvPr>
          <p:cNvSpPr txBox="1"/>
          <p:nvPr/>
        </p:nvSpPr>
        <p:spPr>
          <a:xfrm>
            <a:off x="5280712" y="1674208"/>
            <a:ext cx="1630575" cy="430887"/>
          </a:xfrm>
          <a:prstGeom prst="rect">
            <a:avLst/>
          </a:prstGeom>
          <a:noFill/>
          <a:ln w="19050">
            <a:solidFill>
              <a:srgbClr val="70AD4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B3897E3-1384-411D-A562-3B4EBA7289CD}"/>
              </a:ext>
            </a:extLst>
          </p:cNvPr>
          <p:cNvGrpSpPr/>
          <p:nvPr/>
        </p:nvGrpSpPr>
        <p:grpSpPr>
          <a:xfrm>
            <a:off x="7600950" y="4082494"/>
            <a:ext cx="2834214" cy="1833386"/>
            <a:chOff x="5739043" y="3748666"/>
            <a:chExt cx="2834214" cy="1833386"/>
          </a:xfrm>
        </p:grpSpPr>
        <p:grpSp>
          <p:nvGrpSpPr>
            <p:cNvPr id="13" name="Group 12"/>
            <p:cNvGrpSpPr/>
            <p:nvPr/>
          </p:nvGrpSpPr>
          <p:grpSpPr>
            <a:xfrm>
              <a:off x="6950200" y="3748666"/>
              <a:ext cx="1623057" cy="1833386"/>
              <a:chOff x="7431350" y="3747193"/>
              <a:chExt cx="1749910" cy="197667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633681" y="4609710"/>
                <a:ext cx="1547579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Incineration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166409" y="5292488"/>
                <a:ext cx="1014851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Landfill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31350" y="3747193"/>
                <a:ext cx="1241534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Recycling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431350" y="4127364"/>
                <a:ext cx="1540597" cy="4313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Composting</a:t>
                </a:r>
              </a:p>
            </p:txBody>
          </p:sp>
        </p:grpSp>
        <p:sp>
          <p:nvSpPr>
            <p:cNvPr id="16" name="Chave Esquerda 15">
              <a:extLst>
                <a:ext uri="{FF2B5EF4-FFF2-40B4-BE49-F238E27FC236}">
                  <a16:creationId xmlns:a16="http://schemas.microsoft.com/office/drawing/2014/main" id="{F6F9EC33-29A3-4BFC-A99B-80F543DD274F}"/>
                </a:ext>
              </a:extLst>
            </p:cNvPr>
            <p:cNvSpPr/>
            <p:nvPr/>
          </p:nvSpPr>
          <p:spPr>
            <a:xfrm>
              <a:off x="6826288" y="3786740"/>
              <a:ext cx="173063" cy="657098"/>
            </a:xfrm>
            <a:prstGeom prst="leftBrace">
              <a:avLst>
                <a:gd name="adj1" fmla="val 79831"/>
                <a:gd name="adj2" fmla="val 50000"/>
              </a:avLst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1F6F73E-1702-49D1-8731-8026CB9CD6DB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43" y="4101278"/>
              <a:ext cx="1013388" cy="13495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01247C47-D9CA-42E2-A56A-D79D6C8C90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4106" y="4756150"/>
              <a:ext cx="102914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E2BBEC2F-AC48-4EBA-BE47-68B2FB579547}"/>
                </a:ext>
              </a:extLst>
            </p:cNvPr>
            <p:cNvCxnSpPr>
              <a:cxnSpLocks/>
            </p:cNvCxnSpPr>
            <p:nvPr/>
          </p:nvCxnSpPr>
          <p:spPr>
            <a:xfrm>
              <a:off x="6752431" y="5381799"/>
              <a:ext cx="92789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7E1828-2328-4252-B5FB-EEE730641B2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478E00E-D27E-406C-9755-E9EAC882CD74}"/>
              </a:ext>
            </a:extLst>
          </p:cNvPr>
          <p:cNvSpPr txBox="1"/>
          <p:nvPr/>
        </p:nvSpPr>
        <p:spPr>
          <a:xfrm>
            <a:off x="50695" y="1211438"/>
            <a:ext cx="453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It is better to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prevent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waste than to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treat or clean up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07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6025" y="124300"/>
            <a:ext cx="7219950" cy="990015"/>
          </a:xfr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BIOWIN Models Based on Molecular Fragment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839" y="1236318"/>
            <a:ext cx="10515600" cy="1171090"/>
          </a:xfrm>
        </p:spPr>
        <p:txBody>
          <a:bodyPr>
            <a:spAutoFit/>
          </a:bodyPr>
          <a:lstStyle/>
          <a:p>
            <a:r>
              <a:rPr lang="en-US" dirty="0"/>
              <a:t>A</a:t>
            </a:r>
            <a:r>
              <a:rPr lang="en-US" dirty="0">
                <a:latin typeface="+mn-lt"/>
              </a:rPr>
              <a:t>erobic degradation models</a:t>
            </a:r>
          </a:p>
          <a:p>
            <a:pPr marL="457200" lvl="1" indent="0">
              <a:buNone/>
            </a:pPr>
            <a:endParaRPr lang="en-US" sz="800" dirty="0">
              <a:latin typeface="+mn-lt"/>
            </a:endParaRPr>
          </a:p>
          <a:p>
            <a:r>
              <a:rPr lang="en-US" dirty="0"/>
              <a:t>A</a:t>
            </a:r>
            <a:r>
              <a:rPr lang="en-US" dirty="0">
                <a:latin typeface="+mn-lt"/>
              </a:rPr>
              <a:t>naerobic degradation model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97CFC1-8F03-47A1-8360-986CDC186F9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4C0879-D1D9-B942-AC13-C1966827BA9D}"/>
              </a:ext>
            </a:extLst>
          </p:cNvPr>
          <p:cNvSpPr/>
          <p:nvPr/>
        </p:nvSpPr>
        <p:spPr>
          <a:xfrm>
            <a:off x="1252654" y="4710490"/>
            <a:ext cx="9084526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program analyses the chemical structure of each molecule within the group, and assesses its biodegradation potential based on the molecule fragment and functional groups. The result is presented as a probability for degradation. If the number is greater or equal to 0.5, then the molecule will degrade faster. In contrast, values less than 0.5 indicate persistence and low biodegradation potential.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6DBB2-95E5-3843-A988-166D82FF8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32671" y="2828986"/>
            <a:ext cx="7725936" cy="16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5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F771951-1113-47D5-8A3B-CB4E45760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79254"/>
              </p:ext>
            </p:extLst>
          </p:nvPr>
        </p:nvGraphicFramePr>
        <p:xfrm>
          <a:off x="1487331" y="1319563"/>
          <a:ext cx="1909763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" name="CS ChemDraw Drawing" r:id="rId4" imgW="2565400" imgH="6604000" progId="ChemDraw.Document.6.0">
                  <p:embed/>
                </p:oleObj>
              </mc:Choice>
              <mc:Fallback>
                <p:oleObj name="CS ChemDraw Drawing" r:id="rId4" imgW="2565400" imgH="6604000" progId="ChemDraw.Document.6.0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331" y="1319563"/>
                        <a:ext cx="1909763" cy="494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2393" y="1507196"/>
            <a:ext cx="504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Increasing number of rings &amp; molecular weight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357" y="133791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4357" y="218137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357" y="312468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7250" y="417276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7250" y="537187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4842" y="410907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1&gt;2&gt;4&gt;3&gt;5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1060" y="3895766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27331" y="388874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8121" y="2366640"/>
            <a:ext cx="2372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OH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98173" y="2366640"/>
            <a:ext cx="261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r>
              <a:rPr lang="en-US" dirty="0"/>
              <a:t>- Cl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94444" y="2281567"/>
            <a:ext cx="4938162" cy="1167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29062" y="537187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4&gt;1&gt;2&gt;3&gt;5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9085" y="514189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5356" y="514189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987CB9-7E41-493A-864C-7F2DB4B7675B}"/>
              </a:ext>
            </a:extLst>
          </p:cNvPr>
          <p:cNvSpPr txBox="1"/>
          <p:nvPr/>
        </p:nvSpPr>
        <p:spPr>
          <a:xfrm>
            <a:off x="1021435" y="586432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650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1" grpId="0"/>
      <p:bldP spid="22" grpId="0"/>
      <p:bldP spid="23" grpId="0"/>
      <p:bldP spid="24" grpId="0"/>
      <p:bldP spid="25" grpId="0" animBg="1"/>
      <p:bldP spid="18" grpId="0"/>
      <p:bldP spid="20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59472A9-05B9-4251-A348-D17EF04F13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58073"/>
              </p:ext>
            </p:extLst>
          </p:nvPr>
        </p:nvGraphicFramePr>
        <p:xfrm>
          <a:off x="1489541" y="1335702"/>
          <a:ext cx="1603375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CS ChemDraw Drawing" r:id="rId3" imgW="2146300" imgH="6438900" progId="ChemDraw.Document.6.0">
                  <p:embed/>
                </p:oleObj>
              </mc:Choice>
              <mc:Fallback>
                <p:oleObj name="CS ChemDraw Drawing" r:id="rId3" imgW="2146300" imgH="64389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335702"/>
                        <a:ext cx="1603375" cy="481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19927" y="139729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9927" y="221474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9927" y="305868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9927" y="406080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9927" y="479028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927" y="552894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9506" y="1519126"/>
            <a:ext cx="514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Bisphenol A derivatives: Halogenated and BPS</a:t>
            </a:r>
          </a:p>
        </p:txBody>
      </p:sp>
      <p:sp>
        <p:nvSpPr>
          <p:cNvPr id="11" name="Left Bracket 10"/>
          <p:cNvSpPr/>
          <p:nvPr/>
        </p:nvSpPr>
        <p:spPr>
          <a:xfrm flipH="1">
            <a:off x="3196966" y="2044627"/>
            <a:ext cx="463138" cy="326571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60104" y="3058684"/>
            <a:ext cx="197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biodegradation due to high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9915" y="2299052"/>
            <a:ext cx="2683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r>
              <a:rPr lang="en-US" dirty="0"/>
              <a:t>- High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Tertiary carbon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Halogens, but Cl better than 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59506" y="2299052"/>
            <a:ext cx="2372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r>
              <a:rPr lang="en-US" dirty="0"/>
              <a:t>- Low molecular weight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59506" y="2299052"/>
            <a:ext cx="5106310" cy="1477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67175" y="434974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1&gt;6&gt;3&gt;4&gt;2&gt;5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21889" y="406660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31037" y="406660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7175" y="556181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6&gt;2&gt;4=5&gt;3&gt;1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1889" y="5292432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42745" y="5292432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F3DC7-B45A-4009-A795-FE0C8B85ABFC}"/>
              </a:ext>
            </a:extLst>
          </p:cNvPr>
          <p:cNvSpPr txBox="1"/>
          <p:nvPr/>
        </p:nvSpPr>
        <p:spPr>
          <a:xfrm>
            <a:off x="977384" y="575484"/>
            <a:ext cx="3172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Bisphenol A derivatives</a:t>
            </a:r>
          </a:p>
        </p:txBody>
      </p:sp>
    </p:spTree>
    <p:extLst>
      <p:ext uri="{BB962C8B-B14F-4D97-AF65-F5344CB8AC3E}">
        <p14:creationId xmlns:p14="http://schemas.microsoft.com/office/powerpoint/2010/main" val="1456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4744" y="1298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0370" y="241443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370" y="34119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370" y="454011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245" y="553764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8208" y="682601"/>
            <a:ext cx="62632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Different plasticizers </a:t>
            </a:r>
          </a:p>
          <a:p>
            <a:endParaRPr lang="en-US" dirty="0"/>
          </a:p>
          <a:p>
            <a:r>
              <a:rPr lang="en-US" dirty="0"/>
              <a:t>Linear and branched;</a:t>
            </a:r>
          </a:p>
          <a:p>
            <a:r>
              <a:rPr lang="en-US" dirty="0"/>
              <a:t>Two green plasticizers: Reduced ring to </a:t>
            </a:r>
            <a:r>
              <a:rPr lang="en-US" dirty="0" err="1"/>
              <a:t>cyclo</a:t>
            </a:r>
            <a:r>
              <a:rPr lang="en-US" dirty="0"/>
              <a:t> and isosorbide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1645" y="2414435"/>
            <a:ext cx="2790777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Side chains and branching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Ethers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arenes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67102" y="2414435"/>
            <a:ext cx="2307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chains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Saturated </a:t>
            </a:r>
            <a:r>
              <a:rPr lang="en-US" dirty="0" err="1"/>
              <a:t>cyclo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Esters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7102" y="2295091"/>
            <a:ext cx="5125476" cy="14032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31035" y="441741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1&gt;4&gt;2&gt;3&gt;5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61515" y="414514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7329" y="4145149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035" y="5537645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1&gt;5&gt;2&gt;4&gt;3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1515" y="5271557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25354" y="5271557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F73DE-9236-4274-8FA3-E27C820701C4}"/>
              </a:ext>
            </a:extLst>
          </p:cNvPr>
          <p:cNvSpPr txBox="1"/>
          <p:nvPr/>
        </p:nvSpPr>
        <p:spPr>
          <a:xfrm>
            <a:off x="1280125" y="586432"/>
            <a:ext cx="158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Plasticizers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2F510A43-46F1-436D-9D8A-FCE6363F8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371431"/>
              </p:ext>
            </p:extLst>
          </p:nvPr>
        </p:nvGraphicFramePr>
        <p:xfrm>
          <a:off x="1489541" y="1075124"/>
          <a:ext cx="243205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3" name="CS ChemDraw Drawing" r:id="rId3" imgW="3251200" imgH="7442200" progId="ChemDraw.Document.6.0">
                  <p:embed/>
                </p:oleObj>
              </mc:Choice>
              <mc:Fallback>
                <p:oleObj name="CS ChemDraw Drawing" r:id="rId3" imgW="3251200" imgH="74422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075124"/>
                        <a:ext cx="2432050" cy="5565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8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36358" y="1541826"/>
            <a:ext cx="3418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Explosives (TNT, nitroglycerine)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6551" y="132171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6551" y="244122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551" y="351647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6551" y="4638162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4187" y="5676144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9450" y="2372896"/>
            <a:ext cx="2660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molecular weight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OH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6334" y="2368523"/>
            <a:ext cx="2565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Disfavors biodegradation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CH</a:t>
            </a:r>
            <a:r>
              <a:rPr lang="en-US" baseline="-25000" dirty="0"/>
              <a:t>3</a:t>
            </a:r>
          </a:p>
          <a:p>
            <a:pPr marL="285750" indent="-285750">
              <a:buFontTx/>
              <a:buChar char="-"/>
            </a:pPr>
            <a:r>
              <a:rPr lang="en-US" dirty="0"/>
              <a:t>Large MW</a:t>
            </a:r>
          </a:p>
          <a:p>
            <a:pPr marL="285750" indent="-285750">
              <a:buFontTx/>
              <a:buChar char="-"/>
            </a:pPr>
            <a:r>
              <a:rPr lang="en-US" dirty="0"/>
              <a:t>NNO</a:t>
            </a:r>
            <a:r>
              <a:rPr lang="en-US" baseline="-25000" dirty="0"/>
              <a:t>2</a:t>
            </a:r>
            <a:r>
              <a:rPr lang="en-US" dirty="0"/>
              <a:t>CH</a:t>
            </a:r>
            <a:r>
              <a:rPr lang="en-US" baseline="-25000" dirty="0"/>
              <a:t>3</a:t>
            </a:r>
          </a:p>
        </p:txBody>
      </p:sp>
      <p:sp>
        <p:nvSpPr>
          <p:cNvPr id="12" name="Left Bracket 11"/>
          <p:cNvSpPr/>
          <p:nvPr/>
        </p:nvSpPr>
        <p:spPr>
          <a:xfrm flipH="1">
            <a:off x="3021779" y="4836402"/>
            <a:ext cx="463138" cy="140248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84917" y="5214479"/>
            <a:ext cx="204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Degrades faster due to small MW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59450" y="2284968"/>
            <a:ext cx="5172446" cy="15131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93507" y="4422148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4&gt;5&gt;1=2=3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575" y="4117928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(aerobic)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4934" y="4178428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93508" y="5519233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4&gt;5&gt;2&gt;1&gt;3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84575" y="5214479"/>
            <a:ext cx="1567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biodegradable (anaerobic)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24935" y="5242234"/>
            <a:ext cx="15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Least biodegradable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91DCF8-3250-4120-B3AC-EAC649D67217}"/>
              </a:ext>
            </a:extLst>
          </p:cNvPr>
          <p:cNvSpPr txBox="1"/>
          <p:nvPr/>
        </p:nvSpPr>
        <p:spPr>
          <a:xfrm>
            <a:off x="1319977" y="586432"/>
            <a:ext cx="150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Explosives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F4F4DA2-D7EE-470B-949D-3B66AD376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67632"/>
              </p:ext>
            </p:extLst>
          </p:nvPr>
        </p:nvGraphicFramePr>
        <p:xfrm>
          <a:off x="1489541" y="1178364"/>
          <a:ext cx="1501775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1" name="CS ChemDraw Drawing" r:id="rId3" imgW="2019300" imgH="7251700" progId="ChemDraw.Document.6.0">
                  <p:embed/>
                </p:oleObj>
              </mc:Choice>
              <mc:Fallback>
                <p:oleObj name="CS ChemDraw Drawing" r:id="rId3" imgW="2019300" imgH="7251700" progId="ChemDraw.Document.6.0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41" y="1178364"/>
                        <a:ext cx="1501775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541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0920" y="162854"/>
            <a:ext cx="597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Design for Biodegradation?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3925" y="2183113"/>
            <a:ext cx="103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Since we know the chemical moieties, functional groups, and types of bonds which make the molecule biodegradable, can we build-in biodegradability into chemical products?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1284" y="3999141"/>
            <a:ext cx="1262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YES!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3644EF-8334-4DA5-82C5-77F03E3BE91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5501" y="159977"/>
            <a:ext cx="4580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Plasticizers</a:t>
            </a:r>
          </a:p>
        </p:txBody>
      </p:sp>
      <p:pic>
        <p:nvPicPr>
          <p:cNvPr id="4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6"/>
          <a:stretch/>
        </p:blipFill>
        <p:spPr bwMode="auto">
          <a:xfrm>
            <a:off x="413657" y="2432843"/>
            <a:ext cx="3707812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964210" y="1875814"/>
            <a:ext cx="1901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rgbClr val="FF0000"/>
                </a:solidFill>
              </a:rPr>
              <a:t>kills bacteria,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biodegradation halts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828254" y="5239620"/>
            <a:ext cx="3582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complete degradation to 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+ H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O</a:t>
            </a:r>
          </a:p>
        </p:txBody>
      </p:sp>
      <p:pic>
        <p:nvPicPr>
          <p:cNvPr id="11" name="Picture 5" descr="nice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3"/>
          <a:stretch/>
        </p:blipFill>
        <p:spPr bwMode="auto">
          <a:xfrm>
            <a:off x="4120241" y="2395877"/>
            <a:ext cx="4013327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1"/>
          <a:stretch/>
        </p:blipFill>
        <p:spPr bwMode="auto">
          <a:xfrm>
            <a:off x="399143" y="4291694"/>
            <a:ext cx="2593796" cy="12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1" b="26077"/>
          <a:stretch/>
        </p:blipFill>
        <p:spPr bwMode="auto">
          <a:xfrm>
            <a:off x="3335960" y="4539994"/>
            <a:ext cx="2741630" cy="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nicell2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7"/>
          <a:stretch/>
        </p:blipFill>
        <p:spPr bwMode="auto">
          <a:xfrm>
            <a:off x="5373005" y="4544941"/>
            <a:ext cx="304985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889241" y="2972520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89962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19748" y="4751068"/>
            <a:ext cx="61843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6391" y="1975757"/>
            <a:ext cx="4283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Plasticizers are additives in plastic applications. Almost 90% of </a:t>
            </a:r>
            <a:r>
              <a:rPr lang="en-US" b="1" dirty="0"/>
              <a:t>plasticizers</a:t>
            </a:r>
            <a:r>
              <a:rPr lang="en-US" dirty="0"/>
              <a:t> are used in PVC, giving this material improved flexibility and durability.</a:t>
            </a:r>
          </a:p>
          <a:p>
            <a:endParaRPr lang="en-US" dirty="0"/>
          </a:p>
          <a:p>
            <a:r>
              <a:rPr lang="en-US" dirty="0"/>
              <a:t>Di-propylene glycol </a:t>
            </a:r>
            <a:r>
              <a:rPr lang="en-US" dirty="0" err="1"/>
              <a:t>dibenzoate</a:t>
            </a:r>
            <a:r>
              <a:rPr lang="en-US" dirty="0"/>
              <a:t> decomposes into a product which is toxic to bacteria, and therefore stops the biodegradation process.</a:t>
            </a:r>
          </a:p>
          <a:p>
            <a:endParaRPr lang="en-US" dirty="0"/>
          </a:p>
          <a:p>
            <a:r>
              <a:rPr lang="en-US" dirty="0"/>
              <a:t>With slightly changed structure, 1,5-pentanediol </a:t>
            </a:r>
            <a:r>
              <a:rPr lang="en-US" dirty="0" err="1"/>
              <a:t>dibenzoate</a:t>
            </a:r>
            <a:r>
              <a:rPr lang="en-US" dirty="0"/>
              <a:t> biodegrades into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6A984F-9F62-4A1D-B28C-28B6CFA7D00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1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68" y="152634"/>
            <a:ext cx="4356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Pesticides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03" y="1585358"/>
            <a:ext cx="2184174" cy="1256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389" y="2979512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3106" y="1248876"/>
            <a:ext cx="395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DDT – Dichlorodiphenyltrichloroethane, which was used as agricultural pesticide, is persistent in the environment.</a:t>
            </a:r>
          </a:p>
          <a:p>
            <a:endParaRPr lang="en-US" dirty="0"/>
          </a:p>
          <a:p>
            <a:r>
              <a:rPr lang="en-US" dirty="0"/>
              <a:t>Not only does it bioaccumulates, but it undergoes a reaction to DDE which is even more toxic than DDT.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9" y="1608515"/>
            <a:ext cx="2680607" cy="1370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03405" y="32449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" y="3963408"/>
            <a:ext cx="3083532" cy="1741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063" y="6053465"/>
            <a:ext cx="14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03106" y="4078503"/>
            <a:ext cx="3959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shares many insecticidal properties as DDT and it’s potency, but it is not persistent.</a:t>
            </a:r>
          </a:p>
          <a:p>
            <a:endParaRPr lang="en-US" dirty="0"/>
          </a:p>
          <a:p>
            <a:r>
              <a:rPr lang="en-US" dirty="0"/>
              <a:t>It degrades into </a:t>
            </a:r>
            <a:r>
              <a:rPr lang="en-US" dirty="0" err="1"/>
              <a:t>methoxychlor</a:t>
            </a:r>
            <a:r>
              <a:rPr lang="en-US" dirty="0"/>
              <a:t> phenol, which has also low toxicity and it is easily excreted.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620" y="3914671"/>
            <a:ext cx="3798786" cy="21591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4923" y="6109828"/>
            <a:ext cx="219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Methoxychlor</a:t>
            </a:r>
            <a:r>
              <a:rPr lang="en-US" dirty="0"/>
              <a:t> phenol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67473" y="1687900"/>
            <a:ext cx="185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Slow degradation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8872" y="5114596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Fast degradation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CECFD1-E82B-45FF-B6CB-6F0DDD85B89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id="{634D5D9B-B425-42E7-BAEF-78B8FFF07402}"/>
              </a:ext>
            </a:extLst>
          </p:cNvPr>
          <p:cNvSpPr/>
          <p:nvPr/>
        </p:nvSpPr>
        <p:spPr>
          <a:xfrm>
            <a:off x="2834577" y="1951348"/>
            <a:ext cx="983279" cy="3911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C47441CA-EBB1-41C2-8DEB-C4CD6ADF21F8}"/>
              </a:ext>
            </a:extLst>
          </p:cNvPr>
          <p:cNvSpPr/>
          <p:nvPr/>
        </p:nvSpPr>
        <p:spPr>
          <a:xfrm>
            <a:off x="2789014" y="4502869"/>
            <a:ext cx="983279" cy="3911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43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78313" y="2174650"/>
            <a:ext cx="3917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Tetrapropylene</a:t>
            </a:r>
            <a:r>
              <a:rPr lang="en-US" dirty="0"/>
              <a:t> alkylbenzene sulfonate (TPPS) was used as a surfactant for laundry detergents and accumulated into the water supply due to incomplete degradation.</a:t>
            </a:r>
          </a:p>
          <a:p>
            <a:endParaRPr lang="en-US" dirty="0"/>
          </a:p>
          <a:p>
            <a:r>
              <a:rPr lang="en-US" dirty="0"/>
              <a:t>Water tended to foam when coming out of the tap.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3769" y="162728"/>
            <a:ext cx="4584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Detergents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5185" y="5902904"/>
            <a:ext cx="940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TPPS was replaced by linear alkylbenzene sulfonate (LAS).</a:t>
            </a:r>
          </a:p>
          <a:p>
            <a:r>
              <a:rPr lang="en-US" dirty="0"/>
              <a:t>Replacing the methyl branched chain of TPPS by a linear carbon chain reduces the </a:t>
            </a:r>
            <a:r>
              <a:rPr lang="en-US" dirty="0" err="1"/>
              <a:t>biopersistence</a:t>
            </a:r>
            <a:r>
              <a:rPr lang="en-US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1506" y="1993115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514" y="4262932"/>
            <a:ext cx="21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High biodegradation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5D7CD-9246-49C4-A220-34187C55F20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76105-A4B5-42DC-B8D1-7E6F50DD6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363882"/>
              </p:ext>
            </p:extLst>
          </p:nvPr>
        </p:nvGraphicFramePr>
        <p:xfrm>
          <a:off x="1145646" y="1433215"/>
          <a:ext cx="3917420" cy="4057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CS ChemDraw Drawing" r:id="rId3" imgW="2619629" imgH="2713788" progId="ChemDraw.Document.6.0">
                  <p:embed/>
                </p:oleObj>
              </mc:Choice>
              <mc:Fallback>
                <p:oleObj name="CS ChemDraw Drawing" r:id="rId3" imgW="2619629" imgH="27137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5646" y="1433215"/>
                        <a:ext cx="3917420" cy="4057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238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82" y="1605132"/>
            <a:ext cx="3897462" cy="201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6" y="4603085"/>
            <a:ext cx="3627122" cy="1665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9288" y="1868520"/>
            <a:ext cx="4865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Triclosan</a:t>
            </a:r>
            <a:r>
              <a:rPr lang="en-US" dirty="0"/>
              <a:t> is an antibacterial and antifungal agent found in some consumer products, including toothpaste, soaps, detergents, toys, and surgical cleaning treatments.</a:t>
            </a:r>
          </a:p>
          <a:p>
            <a:endParaRPr lang="en-US" dirty="0"/>
          </a:p>
          <a:p>
            <a:r>
              <a:rPr lang="en-US" dirty="0"/>
              <a:t>It persists in the environment.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1934" y="157382"/>
            <a:ext cx="698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Example: Antibacterial Products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288" y="4619367"/>
            <a:ext cx="4865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Chlorophene</a:t>
            </a:r>
            <a:r>
              <a:rPr lang="en-US" dirty="0"/>
              <a:t> is a </a:t>
            </a:r>
            <a:r>
              <a:rPr lang="en-US" dirty="0" err="1"/>
              <a:t>bacteriocide</a:t>
            </a:r>
            <a:r>
              <a:rPr lang="en-US" dirty="0"/>
              <a:t> and fungicide in cosmetics.</a:t>
            </a:r>
          </a:p>
          <a:p>
            <a:endParaRPr lang="en-US" dirty="0"/>
          </a:p>
          <a:p>
            <a:r>
              <a:rPr lang="en-US" dirty="0"/>
              <a:t>It is very biodegradable in the media and entirely removeable from the wastewater.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7F6841-C817-4D4D-BC8C-46DA2935C0A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78747" y="2388733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 biodegradation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755" y="5078115"/>
            <a:ext cx="21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High biodegradation</a:t>
            </a:r>
          </a:p>
        </p:txBody>
      </p:sp>
    </p:spTree>
    <p:extLst>
      <p:ext uri="{BB962C8B-B14F-4D97-AF65-F5344CB8AC3E}">
        <p14:creationId xmlns:p14="http://schemas.microsoft.com/office/powerpoint/2010/main" val="1351580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20460"/>
            <a:ext cx="3352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Landfills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6343" y="3667924"/>
            <a:ext cx="5635658" cy="2862322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consolidated material is buried with mud and other sealing agents to enable chemical, bacteriological, and physical degradation.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+mn-lt"/>
              </a:rPr>
              <a:t>semi-anaerobic conditions lead to production of CH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 and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latin typeface="+mn-lt"/>
              </a:rPr>
              <a:t>if captured</a:t>
            </a:r>
            <a:r>
              <a:rPr lang="en-US" sz="2000" dirty="0">
                <a:latin typeface="+mn-lt"/>
              </a:rPr>
              <a:t>, landfill gas (CH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) from decomposing garbage can be used to produce electricity, heat, and fuels.</a:t>
            </a:r>
          </a:p>
        </p:txBody>
      </p:sp>
      <p:graphicFrame>
        <p:nvGraphicFramePr>
          <p:cNvPr id="10" name="Diagram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069774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triped Right Arrow 13"/>
          <p:cNvSpPr/>
          <p:nvPr/>
        </p:nvSpPr>
        <p:spPr>
          <a:xfrm>
            <a:off x="7283189" y="2981819"/>
            <a:ext cx="500743" cy="468086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871" t="4314" r="3815" b="2208"/>
          <a:stretch/>
        </p:blipFill>
        <p:spPr>
          <a:xfrm>
            <a:off x="200416" y="1599876"/>
            <a:ext cx="6513535" cy="471324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A21D36-7A48-4AC2-A5C7-8A230B03A40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6700E81-3DF4-084D-AC58-7CC65382E470}"/>
              </a:ext>
            </a:extLst>
          </p:cNvPr>
          <p:cNvSpPr/>
          <p:nvPr/>
        </p:nvSpPr>
        <p:spPr>
          <a:xfrm>
            <a:off x="200416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7144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1022340" y="1635030"/>
            <a:ext cx="59944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 Waste Treatment Pyramid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Reduced Solvent Use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Waste as a Feedstock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Biodegradation of Waste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Designing</a:t>
            </a:r>
            <a:r>
              <a:rPr lang="en-US" sz="2800" dirty="0">
                <a:solidFill>
                  <a:prstClr val="black"/>
                </a:solidFill>
              </a:rPr>
              <a:t> Processes to Include Biodegradation of Waste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357" y="156411"/>
            <a:ext cx="3359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14305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38E7D-B866-3841-B4F7-8CB5ED868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771" y="157588"/>
            <a:ext cx="5654458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Incineration and Pyrolysis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5" y="1371276"/>
            <a:ext cx="8029690" cy="140807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Incineration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Solid organic waste is combusted.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thermal treatments allow energy capture.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Solid mass is reduced by 95-96%. 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501231" y="2625378"/>
            <a:ext cx="500743" cy="46808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C63AB80-0171-4FA3-85E9-6BB74398C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43849"/>
              </p:ext>
            </p:extLst>
          </p:nvPr>
        </p:nvGraphicFramePr>
        <p:xfrm>
          <a:off x="785166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142B3C-6781-4C3B-9BFA-928F755E44B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FD71B1-F76E-40C4-B5EB-FDF63B97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595" y="3863728"/>
            <a:ext cx="4451350" cy="24193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C2F40B-31E7-6741-BA82-660297C32AA0}"/>
              </a:ext>
            </a:extLst>
          </p:cNvPr>
          <p:cNvSpPr/>
          <p:nvPr/>
        </p:nvSpPr>
        <p:spPr>
          <a:xfrm>
            <a:off x="200416" y="6391747"/>
            <a:ext cx="198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white">
                    <a:lumMod val="50000"/>
                  </a:prstClr>
                </a:solidFill>
              </a:rPr>
              <a:t>Image: Wikimedia Commons</a:t>
            </a:r>
            <a:endParaRPr lang="en-US" sz="1200" dirty="0"/>
          </a:p>
        </p:txBody>
      </p:sp>
      <p:graphicFrame>
        <p:nvGraphicFramePr>
          <p:cNvPr id="11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473706"/>
              </p:ext>
            </p:extLst>
          </p:nvPr>
        </p:nvGraphicFramePr>
        <p:xfrm>
          <a:off x="855077" y="4073726"/>
          <a:ext cx="5555149" cy="17716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78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7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Material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1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fr-FR" sz="2000" b="1" u="none" strike="noStrike" cap="none" normalizeH="0" baseline="-25000" dirty="0" err="1">
                          <a:ln>
                            <a:noFill/>
                          </a:ln>
                          <a:effectLst/>
                        </a:rPr>
                        <a:t>combustion</a:t>
                      </a:r>
                      <a:endParaRPr kumimoji="0" lang="fr-FR" sz="20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biomass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14-17 GJ ton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oil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45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GJ ton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natural</a:t>
                      </a: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fr-F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gas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55 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GJ ton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fr-F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3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38006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607673" y="230106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C0D63-5AD1-E14A-993F-1CCEB9DF0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367" y="1177974"/>
            <a:ext cx="7046944" cy="4708981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Pyrolysis: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thermal decomposition at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300°C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absence of oxygen.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precursor to combustion and gasification processes.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biomass pyrolysis gives biochar, bio-oil, and gases (CH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CO, 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Gasification: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onverts organic based materials into CO, 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chieved by reacting the material at high temperatures (&gt;700 °C)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without combustion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with a controlled amount of oxygen and/or stem.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resulting gas mixture is called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syngas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yngas is combustible, often used as a fuel.</a:t>
            </a:r>
          </a:p>
        </p:txBody>
      </p:sp>
    </p:spTree>
    <p:extLst>
      <p:ext uri="{BB962C8B-B14F-4D97-AF65-F5344CB8AC3E}">
        <p14:creationId xmlns:p14="http://schemas.microsoft.com/office/powerpoint/2010/main" val="2329009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00" y="238006"/>
            <a:ext cx="6019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Recycling and Composting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7607673" y="2301064"/>
            <a:ext cx="500743" cy="468086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1307" y="1475734"/>
            <a:ext cx="6727372" cy="342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Composting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Organics undergo a biological decomposition to form a material (compost) that is non-toxic to plant growth. 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By-product of </a:t>
            </a:r>
            <a:r>
              <a:rPr lang="en-US" sz="2000" dirty="0">
                <a:latin typeface="+mn-lt"/>
              </a:rPr>
              <a:t>the reaction are CO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, water and heat.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Anaerobic conditions and biogas production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Adopted for farm waste.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Can reduce greenhouse gas emissions and can provide a cost-effective source of renewable energy. 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Recovered biogas can be an energy source for electricity, heating or </a:t>
            </a:r>
            <a:r>
              <a:rPr lang="en-US" sz="2000" dirty="0">
                <a:latin typeface="+mn-lt"/>
              </a:rPr>
              <a:t>transportation fuel.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2AF2F5E-113B-41D8-8149-1B559A630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818965"/>
              </p:ext>
            </p:extLst>
          </p:nvPr>
        </p:nvGraphicFramePr>
        <p:xfrm>
          <a:off x="778393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22B1C7-098C-4E78-AA22-E26A5D34C70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174796"/>
            <a:ext cx="579120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Reuse and Repurpose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8063054" y="1888094"/>
            <a:ext cx="481323" cy="46808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60D04D-999E-4E3F-9789-F27CC2DC98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980836"/>
              </p:ext>
            </p:extLst>
          </p:nvPr>
        </p:nvGraphicFramePr>
        <p:xfrm>
          <a:off x="7800866" y="1241839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2FDCB4-4B97-4E87-A77D-683C73F7DE4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45B39-DB5B-B645-98A4-74F17CA7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549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Recycling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Converting waste materials into new materials and objects.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Available for metals, plastic, paper, glass.</a:t>
            </a:r>
          </a:p>
          <a:p>
            <a:pPr marL="541338" lvl="1" indent="-342900">
              <a:buFont typeface="Arial" charset="0"/>
              <a:buChar char="•"/>
            </a:pPr>
            <a:r>
              <a:rPr lang="en-US" sz="2000" dirty="0"/>
              <a:t>E.g. PET reuse and repurposing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4A97F2-9A0C-5B48-B5B9-D9963F0D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773" y="3473132"/>
            <a:ext cx="6383369" cy="3085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89D11-D615-EA42-9B8F-DC226145C43A}"/>
              </a:ext>
            </a:extLst>
          </p:cNvPr>
          <p:cNvSpPr txBox="1"/>
          <p:nvPr/>
        </p:nvSpPr>
        <p:spPr>
          <a:xfrm>
            <a:off x="165865" y="6569396"/>
            <a:ext cx="11675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www.packagingtoday.co.uk</a:t>
            </a:r>
            <a:r>
              <a:rPr lang="en-US" sz="1200" dirty="0"/>
              <a:t>/news/newsgermans-recycle-more-and-more-effectively-success-in-pet-bottle-recycling-according-to-study-5699219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20954" y="6309121"/>
            <a:ext cx="4340670" cy="484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53067"/>
              </p:ext>
            </p:extLst>
          </p:nvPr>
        </p:nvGraphicFramePr>
        <p:xfrm>
          <a:off x="7839725" y="3488428"/>
          <a:ext cx="312896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Energy savings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Cardboard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latin typeface="Calibri Regular" charset="0"/>
                        </a:rPr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9066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623" y="163196"/>
            <a:ext cx="8735173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Reduction and Elimination of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633" y="2495396"/>
            <a:ext cx="6604000" cy="2862322"/>
          </a:xfrm>
        </p:spPr>
        <p:txBody>
          <a:bodyPr wrap="square">
            <a:spAutoFit/>
          </a:bodyPr>
          <a:lstStyle/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Reduced solvent or </a:t>
            </a:r>
            <a:r>
              <a:rPr lang="en-US" b="1" dirty="0" err="1">
                <a:latin typeface="+mn-lt"/>
              </a:rPr>
              <a:t>solventless</a:t>
            </a:r>
            <a:r>
              <a:rPr lang="en-US" b="1" dirty="0">
                <a:latin typeface="+mn-lt"/>
              </a:rPr>
              <a:t> processes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Self separation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Process intensification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+mn-lt"/>
              </a:rPr>
              <a:t>Material deposition</a:t>
            </a:r>
          </a:p>
          <a:p>
            <a:pPr marL="274320" indent="-274320">
              <a:lnSpc>
                <a:spcPct val="100000"/>
              </a:lnSpc>
              <a:spcBef>
                <a:spcPts val="1200"/>
              </a:spcBef>
            </a:pPr>
            <a:r>
              <a:rPr lang="en-US" b="1" dirty="0">
                <a:latin typeface="+mn-lt"/>
              </a:rPr>
              <a:t>Use waste as a feedstock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8355515" y="1516904"/>
            <a:ext cx="500743" cy="468086"/>
          </a:xfrm>
          <a:prstGeom prst="stripedRightArrow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FAB45D-9C80-44D5-8007-2AD94E3BE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77262"/>
              </p:ext>
            </p:extLst>
          </p:nvPr>
        </p:nvGraphicFramePr>
        <p:xfrm>
          <a:off x="7800872" y="1219537"/>
          <a:ext cx="3240549" cy="2160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CD7C3D-CF0B-4C8B-8F9E-61CCA735690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955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3426</TotalTime>
  <Words>2484</Words>
  <Application>Microsoft Office PowerPoint</Application>
  <PresentationFormat>Widescreen</PresentationFormat>
  <Paragraphs>471</Paragraphs>
  <Slides>41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MS Mincho</vt:lpstr>
      <vt:lpstr>ＭＳ Ｐゴシック</vt:lpstr>
      <vt:lpstr>Arial</vt:lpstr>
      <vt:lpstr>Calibri</vt:lpstr>
      <vt:lpstr>Calibri Light</vt:lpstr>
      <vt:lpstr>Calibri Regular</vt:lpstr>
      <vt:lpstr>Symbol</vt:lpstr>
      <vt:lpstr>Times</vt:lpstr>
      <vt:lpstr>Times New Roman</vt:lpstr>
      <vt:lpstr>Wingdings</vt:lpstr>
      <vt:lpstr>Office Theme</vt:lpstr>
      <vt:lpstr>CS ChemDraw Drawing</vt:lpstr>
      <vt:lpstr>Yale-UNIDO Train-the-Facilitator Workshop in Green Chemistry</vt:lpstr>
      <vt:lpstr>PowerPoint Presentation</vt:lpstr>
      <vt:lpstr>Waste treatment pyramid: The 4 R’s: Reduce, Reuse, Recycle, Recover</vt:lpstr>
      <vt:lpstr>Landfills</vt:lpstr>
      <vt:lpstr>Incineration and Pyrolysis</vt:lpstr>
      <vt:lpstr>Recycling and Composting</vt:lpstr>
      <vt:lpstr>Recycling and Composting</vt:lpstr>
      <vt:lpstr>Reuse and Repurpose</vt:lpstr>
      <vt:lpstr>The Reduction and Elimination of Waste</vt:lpstr>
      <vt:lpstr>PowerPoint Presentation</vt:lpstr>
      <vt:lpstr>PowerPoint Presentation</vt:lpstr>
      <vt:lpstr>PowerPoint Presentation</vt:lpstr>
      <vt:lpstr>Utilizing Waste as a Feedstock</vt:lpstr>
      <vt:lpstr>Example: Used oils as biofuel source</vt:lpstr>
      <vt:lpstr>Glycerol: a waste of biodiesel</vt:lpstr>
      <vt:lpstr>Glycerol: a waste of biodiesel</vt:lpstr>
      <vt:lpstr>Production and Applications of Lactic Acid- Conventional process</vt:lpstr>
      <vt:lpstr>PowerPoint Presentation</vt:lpstr>
      <vt:lpstr>Bayer Process (again!)</vt:lpstr>
      <vt:lpstr>Generation of Biofuels (again!)</vt:lpstr>
      <vt:lpstr>Neutralization of Red Mud through Generation of Biofuels</vt:lpstr>
      <vt:lpstr>Example: Extracting chitin with an ionic liquid</vt:lpstr>
      <vt:lpstr>Biodegrade the Waste</vt:lpstr>
      <vt:lpstr>Aerobic Versus Anaerobic Digestion</vt:lpstr>
      <vt:lpstr>Aerobic Digestion</vt:lpstr>
      <vt:lpstr>Anaerobic Digestion</vt:lpstr>
      <vt:lpstr>Digestion versus Chemical Structure</vt:lpstr>
      <vt:lpstr>Some chemical structures favor biodegradation</vt:lpstr>
      <vt:lpstr>Predicting Biodegradation: EPA, EPISuite</vt:lpstr>
      <vt:lpstr>BIOWIN Models Based on Molecular Fragment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TF</cp:lastModifiedBy>
  <cp:revision>106</cp:revision>
  <dcterms:created xsi:type="dcterms:W3CDTF">2018-01-20T18:10:52Z</dcterms:created>
  <dcterms:modified xsi:type="dcterms:W3CDTF">2018-11-28T01:12:40Z</dcterms:modified>
</cp:coreProperties>
</file>