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292" r:id="rId3"/>
    <p:sldId id="291" r:id="rId4"/>
    <p:sldId id="317" r:id="rId5"/>
    <p:sldId id="301" r:id="rId6"/>
    <p:sldId id="302" r:id="rId7"/>
    <p:sldId id="303" r:id="rId8"/>
    <p:sldId id="304" r:id="rId9"/>
    <p:sldId id="308" r:id="rId10"/>
    <p:sldId id="258" r:id="rId11"/>
    <p:sldId id="324" r:id="rId12"/>
    <p:sldId id="325" r:id="rId13"/>
    <p:sldId id="336" r:id="rId14"/>
    <p:sldId id="309" r:id="rId15"/>
    <p:sldId id="335" r:id="rId16"/>
    <p:sldId id="271" r:id="rId17"/>
    <p:sldId id="314" r:id="rId18"/>
    <p:sldId id="313" r:id="rId19"/>
    <p:sldId id="265" r:id="rId20"/>
    <p:sldId id="286" r:id="rId21"/>
    <p:sldId id="259" r:id="rId22"/>
    <p:sldId id="333" r:id="rId23"/>
    <p:sldId id="288" r:id="rId24"/>
    <p:sldId id="267" r:id="rId25"/>
    <p:sldId id="295" r:id="rId26"/>
    <p:sldId id="264" r:id="rId27"/>
    <p:sldId id="261" r:id="rId28"/>
    <p:sldId id="262" r:id="rId29"/>
    <p:sldId id="337" r:id="rId30"/>
    <p:sldId id="338" r:id="rId31"/>
    <p:sldId id="340" r:id="rId32"/>
    <p:sldId id="341" r:id="rId33"/>
    <p:sldId id="318" r:id="rId34"/>
    <p:sldId id="287" r:id="rId35"/>
    <p:sldId id="289" r:id="rId36"/>
    <p:sldId id="279" r:id="rId37"/>
    <p:sldId id="278" r:id="rId38"/>
    <p:sldId id="280" r:id="rId39"/>
    <p:sldId id="281" r:id="rId40"/>
    <p:sldId id="331" r:id="rId41"/>
    <p:sldId id="332" r:id="rId42"/>
    <p:sldId id="282" r:id="rId43"/>
    <p:sldId id="334" r:id="rId44"/>
    <p:sldId id="293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FFFFA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6"/>
    <p:restoredTop sz="90247" autoAdjust="0"/>
  </p:normalViewPr>
  <p:slideViewPr>
    <p:cSldViewPr snapToGrid="0" snapToObjects="1">
      <p:cViewPr varScale="1">
        <p:scale>
          <a:sx n="82" d="100"/>
          <a:sy n="82" d="100"/>
        </p:scale>
        <p:origin x="192" y="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image" Target="../media/image6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png"/><Relationship Id="rId4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image" Target="../media/image27.wmf"/><Relationship Id="rId7" Type="http://schemas.openxmlformats.org/officeDocument/2006/relationships/image" Target="../media/image31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Relationship Id="rId9" Type="http://schemas.openxmlformats.org/officeDocument/2006/relationships/image" Target="../media/image3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emf"/><Relationship Id="rId1" Type="http://schemas.openxmlformats.org/officeDocument/2006/relationships/image" Target="../media/image50.w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2941DA-C4A8-5743-ACEB-9E80852FD322}" type="datetimeFigureOut">
              <a:rPr lang="en-US" smtClean="0"/>
              <a:t>1/31/19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F1124B-1BF2-944A-BB2D-1B6773C9D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152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91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2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477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67BB5A-5A41-124D-84CD-72A187EFBB96}" type="slidenum">
              <a:rPr lang="en-US" altLang="x-none"/>
              <a:pPr/>
              <a:t>20</a:t>
            </a:fld>
            <a:endParaRPr lang="en-US" altLang="x-none"/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310462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1124B-1BF2-944A-BB2D-1B6773C9D47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1361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A74212-DB77-7B41-A786-AC628206B4E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0891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Beware:</a:t>
            </a:r>
            <a:r>
              <a:rPr lang="en-US" baseline="0" dirty="0"/>
              <a:t> </a:t>
            </a:r>
            <a:r>
              <a:rPr lang="en-US" baseline="0" dirty="0" err="1"/>
              <a:t>Osmiun</a:t>
            </a:r>
            <a:r>
              <a:rPr lang="en-US" baseline="0" dirty="0"/>
              <a:t> has never been a “traditional” catalysts for HB. It was the first catalyst discovered by F. Haber, but it was only commercialized with Ru or Fe based </a:t>
            </a:r>
            <a:r>
              <a:rPr lang="en-US" baseline="0" dirty="0" err="1"/>
              <a:t>calasysts</a:t>
            </a:r>
            <a:r>
              <a:rPr lang="en-US" baseline="0" dirty="0"/>
              <a:t>. I corrected it. AHM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1124B-1BF2-944A-BB2D-1B6773C9D47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9618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Pd is used catalytically,</a:t>
            </a:r>
            <a:r>
              <a:rPr lang="en-US" baseline="0" dirty="0"/>
              <a:t> in small amount, to carry out the reaction. In some cases, Pd needs NOT to be purified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614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B70DC4-DBEC-4954-9FE2-9B71BD122E89}" type="slidenum">
              <a:rPr lang="en-US" altLang="en-US">
                <a:solidFill>
                  <a:srgbClr val="000000"/>
                </a:solidFill>
              </a:rPr>
              <a:pPr/>
              <a:t>29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3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20708607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Natural gas is a mixture of small alkanes, such as methane and ethane. It is very plenty on earth and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exists in</a:t>
            </a:r>
            <a:r>
              <a:rPr lang="en-US" altLang="zh-C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baseline="0" dirty="0"/>
              <a:t>different forms.</a:t>
            </a:r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rPr>
              <a:t> Shale gas is one source of natural gas which is trapped within shale formations. </a:t>
            </a:r>
            <a:r>
              <a:rPr lang="en-US" altLang="zh-CN" dirty="0"/>
              <a:t>Over the past decade,</a:t>
            </a:r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rPr>
              <a:t>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shale gas</a:t>
            </a:r>
            <a:r>
              <a:rPr lang="en-US" altLang="zh-C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 increasing rapidly and becomes an</a:t>
            </a:r>
            <a:r>
              <a:rPr lang="en-US" altLang="zh-C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important clean fuel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altLang="zh-C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end of 2012, the price of shale gas is only half of oil in USA.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Obviously, i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 we can use</a:t>
            </a:r>
            <a:r>
              <a:rPr lang="en-US" altLang="zh-C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shale gas instead of the oil as a new carbon source, the future chemical industry will be largely changed.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recent work is focusing on the production of aromatic compounds directly from shale gas, which is one of the seven basic building blocks in chemical industry </a:t>
            </a:r>
            <a:endParaRPr lang="en-US" altLang="zh-CN" sz="1200" b="0" i="0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D19C1-E343-4957-9DE0-9154F732C348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/>
              <a:t>32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67775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Pd is used catalytically,</a:t>
            </a:r>
            <a:r>
              <a:rPr lang="en-US" baseline="0" dirty="0"/>
              <a:t> in small amount, to carry out the reaction. In some cases, Pd needs NOT to be purified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021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9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5D3781-912A-154E-BC1E-17826438EA73}" type="slidenum">
              <a:rPr lang="en-US" altLang="x-none"/>
              <a:pPr/>
              <a:t>34</a:t>
            </a:fld>
            <a:endParaRPr lang="en-US" altLang="x-none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86263"/>
            <a:ext cx="5083175" cy="4156075"/>
          </a:xfrm>
        </p:spPr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3772890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illustrative example of the benefits to be gained by replacing conventional chemistry by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biocatalysis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provided by the manufacture of 6-aminopenicillanic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acid (6-APA), a key raw material for semi-synthetic penicillin and cephalosporin antibiotics, by hydrolysis of penicillin G [115]. Up until the mid-1980s a chemical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procedure was used for this hydrolysis (Fig. 1.37). It involved the use of environmentally unattractive reagents, a chlorinated hydrocarbon solvent (CH2Cl2)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a reaction temperature of –40C. Thus, 0.6 kg Me3SiCl, 1.2 kg PCl5, 1.6 kg PhNMe2, 0.2 kg NH3, 8.41 kg of n-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BuOH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8.41 kg of CH2Cl2 were required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produce 1 kg of 6-APA [116].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contrast, enzymatic cleavage of penicillin G (Fig. 1.37) is performed in water at 37C and the only reagent used is NH3 (0.9 kg per kg of 6-APA), to adjust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pH. The enzymatic process currently accounts for the majority of the several thousand tons of 6-APA produced annually on a world-wide basis.</a:t>
            </a:r>
          </a:p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30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 Introduction: Green Chemistry and Catalysis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Fig. 1.37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665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http://www.rsc.org/chemistryworld/News/2010/June/17061002.asp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224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http://www.rsc.org/chemistryworld/News/2010/June/17061002.asp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6595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http://www.rsc.org/chemistryworld/News/2010/June/17061002.asp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12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644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90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365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31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28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click text turns green – what are the criteria to design a green catalyst?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26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233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1/31/19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305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1/31/19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345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1/31/19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83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1/31/19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89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1/31/19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913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1/31/19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71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1/31/19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30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1/31/19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666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1/31/19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451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1/31/19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841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1/31/19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2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35D7B-9512-1547-AA57-FFBE0B3DC196}" type="datetimeFigureOut">
              <a:rPr lang="en-US" smtClean="0"/>
              <a:t>1/31/19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7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1.png"/><Relationship Id="rId5" Type="http://schemas.openxmlformats.org/officeDocument/2006/relationships/image" Target="../media/image19.wmf"/><Relationship Id="rId4" Type="http://schemas.openxmlformats.org/officeDocument/2006/relationships/oleObject" Target="../embeddings/oleObject7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4.jpeg"/><Relationship Id="rId4" Type="http://schemas.openxmlformats.org/officeDocument/2006/relationships/image" Target="../media/image23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4.jpeg"/><Relationship Id="rId4" Type="http://schemas.openxmlformats.org/officeDocument/2006/relationships/image" Target="../media/image23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oleObject" Target="../embeddings/oleObject14.bin"/><Relationship Id="rId18" Type="http://schemas.openxmlformats.org/officeDocument/2006/relationships/image" Target="../media/image31.wmf"/><Relationship Id="rId3" Type="http://schemas.openxmlformats.org/officeDocument/2006/relationships/notesSlide" Target="../notesSlides/notesSlide9.xml"/><Relationship Id="rId21" Type="http://schemas.openxmlformats.org/officeDocument/2006/relationships/oleObject" Target="../embeddings/oleObject18.bin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28.wmf"/><Relationship Id="rId1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0.wmf"/><Relationship Id="rId20" Type="http://schemas.openxmlformats.org/officeDocument/2006/relationships/image" Target="../media/image32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25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5" Type="http://schemas.openxmlformats.org/officeDocument/2006/relationships/oleObject" Target="../embeddings/oleObject15.bin"/><Relationship Id="rId10" Type="http://schemas.openxmlformats.org/officeDocument/2006/relationships/image" Target="../media/image27.wmf"/><Relationship Id="rId19" Type="http://schemas.openxmlformats.org/officeDocument/2006/relationships/oleObject" Target="../embeddings/oleObject17.bin"/><Relationship Id="rId4" Type="http://schemas.openxmlformats.org/officeDocument/2006/relationships/image" Target="../media/image34.jpeg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29.wmf"/><Relationship Id="rId22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9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54.emf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1.emf"/><Relationship Id="rId12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53.emf"/><Relationship Id="rId5" Type="http://schemas.openxmlformats.org/officeDocument/2006/relationships/image" Target="../media/image50.wmf"/><Relationship Id="rId10" Type="http://schemas.openxmlformats.org/officeDocument/2006/relationships/oleObject" Target="../embeddings/oleObject23.bin"/><Relationship Id="rId4" Type="http://schemas.openxmlformats.org/officeDocument/2006/relationships/oleObject" Target="../embeddings/oleObject20.bin"/><Relationship Id="rId9" Type="http://schemas.openxmlformats.org/officeDocument/2006/relationships/image" Target="../media/image52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58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6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0.tiff"/><Relationship Id="rId5" Type="http://schemas.openxmlformats.org/officeDocument/2006/relationships/image" Target="../media/image59.emf"/><Relationship Id="rId4" Type="http://schemas.openxmlformats.org/officeDocument/2006/relationships/oleObject" Target="../embeddings/oleObject26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4.png"/><Relationship Id="rId11" Type="http://schemas.openxmlformats.org/officeDocument/2006/relationships/oleObject" Target="../embeddings/oleObject31.bin"/><Relationship Id="rId5" Type="http://schemas.openxmlformats.org/officeDocument/2006/relationships/image" Target="../media/image62.emf"/><Relationship Id="rId10" Type="http://schemas.openxmlformats.org/officeDocument/2006/relationships/oleObject" Target="../embeddings/oleObject30.bin"/><Relationship Id="rId4" Type="http://schemas.openxmlformats.org/officeDocument/2006/relationships/oleObject" Target="../embeddings/oleObject27.bin"/><Relationship Id="rId9" Type="http://schemas.openxmlformats.org/officeDocument/2006/relationships/oleObject" Target="../embeddings/oleObject29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sc.org/chemistryworld/News/2010/June/17061002.asp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lectrochaea.com/technology/" TargetMode="External"/><Relationship Id="rId4" Type="http://schemas.openxmlformats.org/officeDocument/2006/relationships/hyperlink" Target="http://www.electrochaea.com/about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gi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16.e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5.emf"/><Relationship Id="rId4" Type="http://schemas.openxmlformats.org/officeDocument/2006/relationships/image" Target="../media/image17.png"/><Relationship Id="rId9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11C9E5-B25B-4F46-BD1E-142F6BA6AEB1}"/>
              </a:ext>
            </a:extLst>
          </p:cNvPr>
          <p:cNvSpPr/>
          <p:nvPr/>
        </p:nvSpPr>
        <p:spPr>
          <a:xfrm>
            <a:off x="5009001" y="1543800"/>
            <a:ext cx="18101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28A"/>
                </a:solidFill>
                <a:effectLst/>
                <a:uLnTx/>
                <a:uFillTx/>
              </a:rPr>
              <a:t>Catalysis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7FEAD7-F828-4293-A9C5-F7D65427A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9667" y="2287435"/>
            <a:ext cx="4312662" cy="43126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954D4A-B9A9-4DE5-AE30-A6405586B69C}"/>
              </a:ext>
            </a:extLst>
          </p:cNvPr>
          <p:cNvSpPr txBox="1"/>
          <p:nvPr/>
        </p:nvSpPr>
        <p:spPr>
          <a:xfrm>
            <a:off x="604140" y="6550223"/>
            <a:ext cx="3558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Image: Flickr, Catalysts, Author: BASF Catalysts</a:t>
            </a:r>
          </a:p>
        </p:txBody>
      </p:sp>
      <p:sp>
        <p:nvSpPr>
          <p:cNvPr id="6" name="Rectangle 5"/>
          <p:cNvSpPr/>
          <p:nvPr/>
        </p:nvSpPr>
        <p:spPr>
          <a:xfrm>
            <a:off x="421145" y="5204193"/>
            <a:ext cx="2734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200" dirty="0">
                <a:latin typeface="Times New Roman" charset="0"/>
              </a:rPr>
            </a:br>
            <a:endParaRPr lang="en-US" sz="1200" dirty="0">
              <a:latin typeface="Times New Roman" charset="0"/>
            </a:endParaRPr>
          </a:p>
          <a:p>
            <a:br>
              <a:rPr lang="en-US" sz="1200" dirty="0">
                <a:latin typeface="Times New Roman" charset="0"/>
              </a:rPr>
            </a:br>
            <a:endParaRPr lang="en-US" sz="1200" dirty="0">
              <a:latin typeface="Times New Roman" charset="0"/>
            </a:endParaRPr>
          </a:p>
          <a:p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CENTER </a:t>
            </a:r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for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GREEN CHEMISTRY</a:t>
            </a:r>
          </a:p>
          <a:p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and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GREEN ENGINEERING </a:t>
            </a:r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at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YALE</a:t>
            </a:r>
            <a:endParaRPr lang="en-US" sz="1200" dirty="0">
              <a:solidFill>
                <a:srgbClr val="2F2A2B"/>
              </a:solidFill>
              <a:effectLst/>
              <a:latin typeface="Times New Roman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846" y="4446658"/>
            <a:ext cx="1020198" cy="14962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8226" y="5460687"/>
            <a:ext cx="2643612" cy="6873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2759" y="4341829"/>
            <a:ext cx="2874547" cy="86236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EC3368B-0294-5242-AE90-A88087087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3674" y="320448"/>
            <a:ext cx="11246129" cy="12109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728A"/>
                </a:solidFill>
                <a:latin typeface="+mn-lt"/>
              </a:rPr>
              <a:t>Yale-UNIDO Train-the-Facilitator Workshop in Green Chemistry</a:t>
            </a:r>
            <a:endParaRPr lang="en-US" sz="4800" b="1" dirty="0">
              <a:solidFill>
                <a:srgbClr val="00728A"/>
              </a:solidFill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485AE5-A345-864D-AA69-3F03A7CEEC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4" y="2816379"/>
            <a:ext cx="3032234" cy="22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21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2843467"/>
              </p:ext>
            </p:extLst>
          </p:nvPr>
        </p:nvGraphicFramePr>
        <p:xfrm>
          <a:off x="1151886" y="1492121"/>
          <a:ext cx="9930582" cy="4646237"/>
        </p:xfrm>
        <a:graphic>
          <a:graphicData uri="http://schemas.openxmlformats.org/drawingml/2006/table">
            <a:tbl>
              <a:tblPr/>
              <a:tblGrid>
                <a:gridCol w="49652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52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4860">
                <a:tc>
                  <a:txBody>
                    <a:bodyPr/>
                    <a:lstStyle/>
                    <a:p>
                      <a:pPr algn="ctr" fontAlgn="t">
                        <a:lnSpc>
                          <a:spcPct val="114000"/>
                        </a:lnSpc>
                      </a:pPr>
                      <a:r>
                        <a:rPr lang="en-US" sz="2800" b="1" i="0" dirty="0">
                          <a:effectLst/>
                          <a:latin typeface="+mn-lt"/>
                        </a:rPr>
                        <a:t>Catalyst</a:t>
                      </a:r>
                    </a:p>
                  </a:txBody>
                  <a:tcPr marL="58553" marR="36596" marT="58553" marB="14638" anchor="ctr">
                    <a:lnL>
                      <a:noFill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B10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4000"/>
                        </a:lnSpc>
                      </a:pPr>
                      <a:r>
                        <a:rPr lang="en-US" sz="2800" b="1" i="0" dirty="0">
                          <a:effectLst/>
                          <a:latin typeface="+mn-lt"/>
                        </a:rPr>
                        <a:t>Reactions catalyzed</a:t>
                      </a:r>
                    </a:p>
                  </a:txBody>
                  <a:tcPr marL="58553" marR="36596" marT="58553" marB="1463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B1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860">
                <a:tc>
                  <a:txBody>
                    <a:bodyPr/>
                    <a:lstStyle/>
                    <a:p>
                      <a:pPr algn="ctr" fontAlgn="t">
                        <a:lnSpc>
                          <a:spcPct val="114000"/>
                        </a:lnSpc>
                      </a:pPr>
                      <a:r>
                        <a:rPr lang="en-US" sz="2300" b="0" i="0" dirty="0">
                          <a:effectLst/>
                          <a:latin typeface="+mn-lt"/>
                        </a:rPr>
                        <a:t>Iron oxide</a:t>
                      </a:r>
                    </a:p>
                  </a:txBody>
                  <a:tcPr marL="58553" marR="36596" marT="58553" marB="1463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4000"/>
                        </a:lnSpc>
                      </a:pPr>
                      <a:r>
                        <a:rPr lang="en-US" sz="2300" b="0" i="0" dirty="0">
                          <a:effectLst/>
                          <a:latin typeface="+mn-lt"/>
                        </a:rPr>
                        <a:t>Ammonia from nitrogen and hydrogen</a:t>
                      </a:r>
                    </a:p>
                  </a:txBody>
                  <a:tcPr marL="58553" marR="36596" marT="58553" marB="1463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1313">
                <a:tc>
                  <a:txBody>
                    <a:bodyPr/>
                    <a:lstStyle/>
                    <a:p>
                      <a:pPr algn="ctr" fontAlgn="t">
                        <a:lnSpc>
                          <a:spcPct val="114000"/>
                        </a:lnSpc>
                      </a:pPr>
                      <a:r>
                        <a:rPr lang="en-US" sz="2300" b="0" i="0" dirty="0">
                          <a:effectLst/>
                          <a:latin typeface="+mn-lt"/>
                        </a:rPr>
                        <a:t>Chromiu</a:t>
                      </a:r>
                      <a:r>
                        <a:rPr lang="en-US" sz="2300" b="0" i="0" baseline="0" dirty="0">
                          <a:effectLst/>
                          <a:latin typeface="+mn-lt"/>
                        </a:rPr>
                        <a:t>m-Molybdenum Alloy</a:t>
                      </a:r>
                    </a:p>
                    <a:p>
                      <a:pPr algn="ctr" fontAlgn="t">
                        <a:lnSpc>
                          <a:spcPct val="114000"/>
                        </a:lnSpc>
                      </a:pPr>
                      <a:r>
                        <a:rPr lang="en-US" sz="2300" b="0" i="0" baseline="0" dirty="0">
                          <a:effectLst/>
                          <a:latin typeface="+mn-lt"/>
                        </a:rPr>
                        <a:t>Nickel-Molybdenum Alloy</a:t>
                      </a:r>
                    </a:p>
                    <a:p>
                      <a:pPr algn="ctr" fontAlgn="t">
                        <a:lnSpc>
                          <a:spcPct val="114000"/>
                        </a:lnSpc>
                      </a:pPr>
                      <a:r>
                        <a:rPr lang="en-US" sz="2300" b="0" i="0" baseline="0" dirty="0">
                          <a:effectLst/>
                          <a:latin typeface="+mn-lt"/>
                        </a:rPr>
                        <a:t>Zeolite (Porous Aluminum and Silica Oxide)</a:t>
                      </a:r>
                    </a:p>
                  </a:txBody>
                  <a:tcPr marL="58553" marR="36596" marT="58553" marB="1463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F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4000"/>
                        </a:lnSpc>
                      </a:pPr>
                      <a:r>
                        <a:rPr lang="en-US" sz="2300" b="0" i="0" baseline="0" dirty="0">
                          <a:effectLst/>
                          <a:latin typeface="+mn-lt"/>
                        </a:rPr>
                        <a:t>Petroleum Industry</a:t>
                      </a:r>
                    </a:p>
                  </a:txBody>
                  <a:tcPr marL="58553" marR="36596" marT="58553" marB="1463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F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4860">
                <a:tc>
                  <a:txBody>
                    <a:bodyPr/>
                    <a:lstStyle/>
                    <a:p>
                      <a:pPr algn="ctr" fontAlgn="t">
                        <a:lnSpc>
                          <a:spcPct val="114000"/>
                        </a:lnSpc>
                      </a:pPr>
                      <a:r>
                        <a:rPr lang="en-US" sz="2300" b="0" i="0" dirty="0">
                          <a:effectLst/>
                          <a:latin typeface="+mn-lt"/>
                        </a:rPr>
                        <a:t>Acid (HCl, H</a:t>
                      </a:r>
                      <a:r>
                        <a:rPr lang="en-US" sz="2300" b="0" i="0" baseline="-60000" dirty="0">
                          <a:effectLst/>
                          <a:latin typeface="+mn-lt"/>
                        </a:rPr>
                        <a:t>2</a:t>
                      </a:r>
                      <a:r>
                        <a:rPr lang="en-US" sz="2300" b="0" i="0" dirty="0">
                          <a:effectLst/>
                          <a:latin typeface="+mn-lt"/>
                        </a:rPr>
                        <a:t>SO</a:t>
                      </a:r>
                      <a:r>
                        <a:rPr lang="en-US" sz="2300" b="0" i="0" baseline="-60000" dirty="0">
                          <a:effectLst/>
                          <a:latin typeface="+mn-lt"/>
                        </a:rPr>
                        <a:t>4</a:t>
                      </a:r>
                      <a:r>
                        <a:rPr lang="en-US" sz="2300" b="0" i="0" dirty="0">
                          <a:effectLst/>
                          <a:latin typeface="+mn-lt"/>
                        </a:rPr>
                        <a:t>,</a:t>
                      </a:r>
                      <a:r>
                        <a:rPr lang="en-US" sz="2300" b="0" i="0" baseline="0" dirty="0">
                          <a:effectLst/>
                          <a:latin typeface="+mn-lt"/>
                        </a:rPr>
                        <a:t> HNO</a:t>
                      </a:r>
                      <a:r>
                        <a:rPr lang="en-US" sz="2300" b="0" i="0" baseline="-60000" dirty="0">
                          <a:effectLst/>
                          <a:latin typeface="+mn-lt"/>
                        </a:rPr>
                        <a:t>3</a:t>
                      </a:r>
                      <a:r>
                        <a:rPr lang="en-US" sz="2300" b="0" i="0" baseline="0" dirty="0"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58553" marR="36596" marT="58553" marB="1463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4000"/>
                        </a:lnSpc>
                      </a:pPr>
                      <a:r>
                        <a:rPr lang="en-US" sz="2300" b="0" i="0" baseline="0" dirty="0">
                          <a:effectLst/>
                          <a:latin typeface="+mn-lt"/>
                        </a:rPr>
                        <a:t>Many organic reactions</a:t>
                      </a:r>
                    </a:p>
                  </a:txBody>
                  <a:tcPr marL="58553" marR="36596" marT="58553" marB="1463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0344">
                <a:tc>
                  <a:txBody>
                    <a:bodyPr/>
                    <a:lstStyle/>
                    <a:p>
                      <a:pPr algn="ctr" fontAlgn="t">
                        <a:lnSpc>
                          <a:spcPct val="114000"/>
                        </a:lnSpc>
                      </a:pPr>
                      <a:r>
                        <a:rPr lang="en-US" sz="2300" b="0" i="0" dirty="0">
                          <a:effectLst/>
                          <a:latin typeface="+mn-lt"/>
                        </a:rPr>
                        <a:t>Enzymes</a:t>
                      </a:r>
                    </a:p>
                  </a:txBody>
                  <a:tcPr marL="58553" marR="36596" marT="58553" marB="1463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F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4000"/>
                        </a:lnSpc>
                      </a:pPr>
                      <a:r>
                        <a:rPr lang="en-US" sz="23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Starch into sugars and s</a:t>
                      </a:r>
                      <a:r>
                        <a:rPr lang="en-US" sz="23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ugars to ethanol</a:t>
                      </a:r>
                      <a:endParaRPr lang="en-US" sz="2300" b="0" i="0" baseline="0" dirty="0">
                        <a:effectLst/>
                        <a:latin typeface="+mn-lt"/>
                      </a:endParaRPr>
                    </a:p>
                  </a:txBody>
                  <a:tcPr marL="58553" marR="36596" marT="58553" marB="1463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F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26324" y="220874"/>
            <a:ext cx="11139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Catalysts are widely used by industry and by nature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BFD836-C7A1-4838-B3A5-B6BA19B94999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3591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26" y="1607204"/>
            <a:ext cx="4705629" cy="28233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6324" y="234942"/>
            <a:ext cx="11139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Haber Bosch Process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9802" y="1848484"/>
            <a:ext cx="3214304" cy="2600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/>
              <a:t>The Haber-Bosch process, which allows fertilizer production, is facilitated by a catalyst.</a:t>
            </a:r>
          </a:p>
          <a:p>
            <a:pPr>
              <a:lnSpc>
                <a:spcPct val="114000"/>
              </a:lnSpc>
            </a:pPr>
            <a:r>
              <a:rPr lang="en-US" dirty="0"/>
              <a:t>The invention of the process led to a global increase in human population.</a:t>
            </a:r>
          </a:p>
          <a:p>
            <a:pPr>
              <a:lnSpc>
                <a:spcPct val="114000"/>
              </a:lnSpc>
            </a:pPr>
            <a:r>
              <a:rPr lang="en-US" dirty="0"/>
              <a:t>Consumes 1% of the total human energy use on the planet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CF70B1F-FF60-43F3-8F26-BA9BD6F49149}"/>
              </a:ext>
            </a:extLst>
          </p:cNvPr>
          <p:cNvSpPr txBox="1"/>
          <p:nvPr/>
        </p:nvSpPr>
        <p:spPr>
          <a:xfrm>
            <a:off x="617052" y="6495344"/>
            <a:ext cx="1501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Source: Wikipedia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BFD836-C7A1-4838-B3A5-B6BA19B94999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0300548"/>
              </p:ext>
            </p:extLst>
          </p:nvPr>
        </p:nvGraphicFramePr>
        <p:xfrm>
          <a:off x="8748838" y="4912133"/>
          <a:ext cx="3194234" cy="663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1" r:id="rId4" imgW="2711450" imgH="563880" progId="">
                  <p:embed/>
                </p:oleObj>
              </mc:Choice>
              <mc:Fallback>
                <p:oleObj r:id="rId4" imgW="2711450" imgH="563880" progId="">
                  <p:embed/>
                  <p:pic>
                    <p:nvPicPr>
                      <p:cNvPr id="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8838" y="4912133"/>
                        <a:ext cx="3194234" cy="66351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664" y="1830137"/>
            <a:ext cx="154305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8655936" y="3990066"/>
            <a:ext cx="1524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b="1" dirty="0">
                <a:latin typeface="Arial" charset="0"/>
                <a:cs typeface="Arial" charset="0"/>
              </a:rPr>
              <a:t>Fritz Haber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b="1" dirty="0">
                <a:latin typeface="Arial" charset="0"/>
                <a:cs typeface="Arial" charset="0"/>
              </a:rPr>
              <a:t>(1868-1934)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b="1" dirty="0">
                <a:latin typeface="Arial" charset="0"/>
                <a:cs typeface="Arial" charset="0"/>
              </a:rPr>
              <a:t>Nobel Prize 1918</a:t>
            </a: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116" y="1830137"/>
            <a:ext cx="154305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0454252" y="3975998"/>
            <a:ext cx="1524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b="1" dirty="0">
                <a:latin typeface="Arial" charset="0"/>
                <a:cs typeface="Arial" charset="0"/>
              </a:rPr>
              <a:t>Carl Bosch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b="1" dirty="0">
                <a:latin typeface="Arial" charset="0"/>
                <a:cs typeface="Arial" charset="0"/>
              </a:rPr>
              <a:t>(1874-1940)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b="1" dirty="0">
                <a:latin typeface="Arial" charset="0"/>
                <a:cs typeface="Arial" charset="0"/>
              </a:rPr>
              <a:t>Nobel Prize 1931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38484" y="4596167"/>
            <a:ext cx="8045621" cy="1021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/>
              <a:t>The Haber-Bosch process accounts for ~ 40 % of the overall N</a:t>
            </a:r>
            <a:r>
              <a:rPr lang="en-US" baseline="-25000" dirty="0"/>
              <a:t>2</a:t>
            </a:r>
            <a:r>
              <a:rPr lang="en-US" dirty="0"/>
              <a:t> fixation on earth and the only source of NH</a:t>
            </a:r>
            <a:r>
              <a:rPr lang="en-US" baseline="-25000" dirty="0"/>
              <a:t>3</a:t>
            </a:r>
            <a:r>
              <a:rPr lang="en-US" dirty="0"/>
              <a:t> for the subsequent synthesis of all nitrogen containing man-made materials</a:t>
            </a:r>
          </a:p>
        </p:txBody>
      </p:sp>
    </p:spTree>
    <p:extLst>
      <p:ext uri="{BB962C8B-B14F-4D97-AF65-F5344CB8AC3E}">
        <p14:creationId xmlns:p14="http://schemas.microsoft.com/office/powerpoint/2010/main" val="3322102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6324" y="178670"/>
            <a:ext cx="11139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/>
              <a:t>A kinetic process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BFD836-C7A1-4838-B3A5-B6BA19B94999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526324" y="1184653"/>
            <a:ext cx="10048811" cy="123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2400">
                <a:sym typeface="Symbol" panose="05050102010706020507" pitchFamily="18" charset="2"/>
              </a:rPr>
              <a:t>At room temperature the reaction is thermodynamically driven:</a:t>
            </a:r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endParaRPr lang="en-US" altLang="en-US" sz="2400">
              <a:sym typeface="Symbol" panose="05050102010706020507" pitchFamily="18" charset="2"/>
            </a:endParaRPr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2400">
                <a:sym typeface="Symbol" panose="05050102010706020507" pitchFamily="18" charset="2"/>
              </a:rPr>
              <a:t>				</a:t>
            </a:r>
            <a:r>
              <a:rPr lang="en-US" altLang="en-US" sz="2400" i="1"/>
              <a:t>G</a:t>
            </a:r>
            <a:r>
              <a:rPr lang="en-US" altLang="en-US" sz="2400"/>
              <a:t>= –16.4 kJ mol</a:t>
            </a:r>
            <a:r>
              <a:rPr lang="en-US" altLang="en-US" sz="2400" baseline="30000"/>
              <a:t>–1</a:t>
            </a:r>
            <a:r>
              <a:rPr lang="en-US" altLang="en-US" sz="2400"/>
              <a:t>; </a:t>
            </a:r>
            <a:r>
              <a:rPr lang="en-US" altLang="en-US" sz="2400">
                <a:sym typeface="Symbol" panose="05050102010706020507" pitchFamily="18" charset="2"/>
              </a:rPr>
              <a:t></a:t>
            </a:r>
            <a:r>
              <a:rPr lang="en-US" altLang="en-US" sz="2400" i="1"/>
              <a:t>H</a:t>
            </a:r>
            <a:r>
              <a:rPr lang="en-US" altLang="en-US" sz="2400"/>
              <a:t>°=–45.9 kJ mol</a:t>
            </a:r>
            <a:r>
              <a:rPr lang="en-US" altLang="en-US" sz="2400" baseline="30000"/>
              <a:t>–1</a:t>
            </a:r>
            <a:endParaRPr lang="en-US" altLang="en-US" sz="2400"/>
          </a:p>
        </p:txBody>
      </p:sp>
      <p:graphicFrame>
        <p:nvGraphicFramePr>
          <p:cNvPr id="15" name="Object 6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526324" y="2004603"/>
          <a:ext cx="3405561" cy="356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" name="CS ChemDraw Drawing" r:id="rId3" imgW="2108160" imgH="220680" progId="ChemDraw.Document.6.0">
                  <p:embed/>
                </p:oleObj>
              </mc:Choice>
              <mc:Fallback>
                <p:oleObj name="CS ChemDraw Drawing" r:id="rId3" imgW="2108160" imgH="220680" progId="ChemDraw.Document.6.0">
                  <p:embed/>
                  <p:pic>
                    <p:nvPicPr>
                      <p:cNvPr id="1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324" y="2004603"/>
                        <a:ext cx="3405561" cy="3564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735495" y="4077848"/>
            <a:ext cx="2317101" cy="68764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en-US" altLang="en-US" sz="1600" b="1">
                <a:latin typeface="Arial" panose="020B0604020202020204" pitchFamily="34" charset="0"/>
                <a:cs typeface="Arial" panose="020B0604020202020204" pitchFamily="34" charset="0"/>
              </a:rPr>
              <a:t>But: very high </a:t>
            </a:r>
            <a:r>
              <a:rPr lang="en-US" altLang="en-US" sz="1600" b="1" i="1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n-US" sz="1600" b="1" baseline="-2500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en-US" sz="1600" b="1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 sz="1600" b="1">
                <a:latin typeface="Arial" panose="020B0604020202020204" pitchFamily="34" charset="0"/>
                <a:cs typeface="Arial" panose="020B0604020202020204" pitchFamily="34" charset="0"/>
              </a:rPr>
              <a:t>	heating required!</a:t>
            </a:r>
          </a:p>
        </p:txBody>
      </p:sp>
      <p:sp>
        <p:nvSpPr>
          <p:cNvPr id="24" name="Rectangle 7">
            <a:extLst>
              <a:ext uri="{FF2B5EF4-FFF2-40B4-BE49-F238E27FC236}">
                <a16:creationId xmlns:a16="http://schemas.microsoft.com/office/drawing/2014/main" id="{04BC1632-0CDA-48D1-A9B8-F9111E3E0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268" y="6553272"/>
            <a:ext cx="88658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Chorkendorff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Niemantsverdriet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400" i="1">
                <a:latin typeface="Arial" panose="020B0604020202020204" pitchFamily="34" charset="0"/>
                <a:cs typeface="Arial" panose="020B0604020202020204" pitchFamily="34" charset="0"/>
              </a:rPr>
              <a:t>Concepts of Modern </a:t>
            </a:r>
            <a:r>
              <a:rPr lang="fr-FR" sz="1400" i="1" err="1">
                <a:latin typeface="Arial" panose="020B0604020202020204" pitchFamily="34" charset="0"/>
                <a:cs typeface="Arial" panose="020B0604020202020204" pitchFamily="34" charset="0"/>
              </a:rPr>
              <a:t>Catalysis</a:t>
            </a:r>
            <a:r>
              <a:rPr lang="fr-FR" sz="1400" i="1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1400" i="1" err="1">
                <a:latin typeface="Arial" panose="020B0604020202020204" pitchFamily="34" charset="0"/>
                <a:cs typeface="Arial" panose="020B0604020202020204" pitchFamily="34" charset="0"/>
              </a:rPr>
              <a:t>Kinetics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Wiley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-VCH (</a:t>
            </a:r>
            <a:r>
              <a:rPr lang="fr-FR" sz="1400" b="1">
                <a:latin typeface="Arial" panose="020B0604020202020204" pitchFamily="34" charset="0"/>
                <a:cs typeface="Arial" panose="020B0604020202020204" pitchFamily="34" charset="0"/>
              </a:rPr>
              <a:t>2003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21C6E8-4211-4178-AF16-3E043BAB64CA}"/>
              </a:ext>
            </a:extLst>
          </p:cNvPr>
          <p:cNvGrpSpPr/>
          <p:nvPr/>
        </p:nvGrpSpPr>
        <p:grpSpPr>
          <a:xfrm>
            <a:off x="20293" y="3144075"/>
            <a:ext cx="4254858" cy="2640374"/>
            <a:chOff x="119688" y="3144075"/>
            <a:chExt cx="4254858" cy="2640374"/>
          </a:xfrm>
        </p:grpSpPr>
        <p:sp>
          <p:nvSpPr>
            <p:cNvPr id="18" name="Line 8"/>
            <p:cNvSpPr>
              <a:spLocks noChangeShapeType="1"/>
            </p:cNvSpPr>
            <p:nvPr/>
          </p:nvSpPr>
          <p:spPr bwMode="auto">
            <a:xfrm>
              <a:off x="690775" y="3901643"/>
              <a:ext cx="71913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9"/>
            <p:cNvSpPr>
              <a:spLocks noChangeShapeType="1"/>
            </p:cNvSpPr>
            <p:nvPr/>
          </p:nvSpPr>
          <p:spPr bwMode="auto">
            <a:xfrm>
              <a:off x="3259695" y="4464262"/>
              <a:ext cx="71913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Rectangle 10"/>
            <p:cNvSpPr>
              <a:spLocks noChangeArrowheads="1"/>
            </p:cNvSpPr>
            <p:nvPr/>
          </p:nvSpPr>
          <p:spPr bwMode="auto">
            <a:xfrm>
              <a:off x="3817983" y="4486951"/>
              <a:ext cx="55656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None/>
              </a:pPr>
              <a:r>
                <a:rPr lang="en-US" altLang="en-US"/>
                <a:t>NH</a:t>
              </a:r>
              <a:r>
                <a:rPr lang="en-US" altLang="en-US" baseline="-25000"/>
                <a:t>3</a:t>
              </a:r>
            </a:p>
          </p:txBody>
        </p:sp>
        <p:sp>
          <p:nvSpPr>
            <p:cNvPr id="21" name="Rectangle 11"/>
            <p:cNvSpPr>
              <a:spLocks noChangeArrowheads="1"/>
            </p:cNvSpPr>
            <p:nvPr/>
          </p:nvSpPr>
          <p:spPr bwMode="auto">
            <a:xfrm>
              <a:off x="119688" y="3497229"/>
              <a:ext cx="83869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None/>
              </a:pPr>
              <a:r>
                <a:rPr lang="en-US" altLang="en-US"/>
                <a:t>N</a:t>
              </a:r>
              <a:r>
                <a:rPr lang="en-US" altLang="en-US" baseline="-25000"/>
                <a:t>2 </a:t>
              </a:r>
              <a:r>
                <a:rPr lang="en-US" altLang="en-US"/>
                <a:t>+ H</a:t>
              </a:r>
              <a:r>
                <a:rPr lang="en-US" altLang="en-US" baseline="-25000"/>
                <a:t>2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3E75D98-1D20-4EE6-8824-818EB6A52846}"/>
                </a:ext>
              </a:extLst>
            </p:cNvPr>
            <p:cNvGrpSpPr/>
            <p:nvPr/>
          </p:nvGrpSpPr>
          <p:grpSpPr>
            <a:xfrm>
              <a:off x="1104972" y="3144075"/>
              <a:ext cx="2154723" cy="2640374"/>
              <a:chOff x="10241828" y="2526383"/>
              <a:chExt cx="1234912" cy="3572355"/>
            </a:xfrm>
          </p:grpSpPr>
          <p:sp>
            <p:nvSpPr>
              <p:cNvPr id="6" name="Arc 5">
                <a:extLst>
                  <a:ext uri="{FF2B5EF4-FFF2-40B4-BE49-F238E27FC236}">
                    <a16:creationId xmlns:a16="http://schemas.microsoft.com/office/drawing/2014/main" id="{7194C322-84E2-4307-9226-3CACB3C4F5D7}"/>
                  </a:ext>
                </a:extLst>
              </p:cNvPr>
              <p:cNvSpPr/>
              <p:nvPr/>
            </p:nvSpPr>
            <p:spPr>
              <a:xfrm>
                <a:off x="10241828" y="2526384"/>
                <a:ext cx="1234912" cy="3572354"/>
              </a:xfrm>
              <a:prstGeom prst="arc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5" name="Arc 24">
                <a:extLst>
                  <a:ext uri="{FF2B5EF4-FFF2-40B4-BE49-F238E27FC236}">
                    <a16:creationId xmlns:a16="http://schemas.microsoft.com/office/drawing/2014/main" id="{CEA27E87-EEFE-4C7D-A569-F6DA98C01A1E}"/>
                  </a:ext>
                </a:extLst>
              </p:cNvPr>
              <p:cNvSpPr/>
              <p:nvPr/>
            </p:nvSpPr>
            <p:spPr>
              <a:xfrm flipH="1">
                <a:off x="10409858" y="2526383"/>
                <a:ext cx="898853" cy="2069171"/>
              </a:xfrm>
              <a:prstGeom prst="arc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  <p:pic>
        <p:nvPicPr>
          <p:cNvPr id="28" name="Picture 15" descr="Ammonia2">
            <a:extLst>
              <a:ext uri="{FF2B5EF4-FFF2-40B4-BE49-F238E27FC236}">
                <a16:creationId xmlns:a16="http://schemas.microsoft.com/office/drawing/2014/main" id="{B7DFDFF1-3B55-4ADA-BB26-EBE78C479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296" y="2571631"/>
            <a:ext cx="5965825" cy="380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18">
            <a:extLst>
              <a:ext uri="{FF2B5EF4-FFF2-40B4-BE49-F238E27FC236}">
                <a16:creationId xmlns:a16="http://schemas.microsoft.com/office/drawing/2014/main" id="{3CEA2035-59A6-482B-AE9E-06882F5B0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8624" y="5886207"/>
            <a:ext cx="4577241" cy="3603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Line 8">
            <a:extLst>
              <a:ext uri="{FF2B5EF4-FFF2-40B4-BE49-F238E27FC236}">
                <a16:creationId xmlns:a16="http://schemas.microsoft.com/office/drawing/2014/main" id="{2E8A1E70-6F48-4159-8B6D-727509511ED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26381" y="6293756"/>
            <a:ext cx="298451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Freeform 13">
            <a:extLst>
              <a:ext uri="{FF2B5EF4-FFF2-40B4-BE49-F238E27FC236}">
                <a16:creationId xmlns:a16="http://schemas.microsoft.com/office/drawing/2014/main" id="{BD4F0BA0-7F9E-4CD0-87AA-7F5349EB4564}"/>
              </a:ext>
            </a:extLst>
          </p:cNvPr>
          <p:cNvSpPr>
            <a:spLocks/>
          </p:cNvSpPr>
          <p:nvPr/>
        </p:nvSpPr>
        <p:spPr bwMode="auto">
          <a:xfrm flipH="1">
            <a:off x="10716615" y="5478348"/>
            <a:ext cx="694425" cy="826878"/>
          </a:xfrm>
          <a:custGeom>
            <a:avLst/>
            <a:gdLst>
              <a:gd name="T0" fmla="*/ 0 w 1452"/>
              <a:gd name="T1" fmla="*/ 847 h 1301"/>
              <a:gd name="T2" fmla="*/ 499 w 1452"/>
              <a:gd name="T3" fmla="*/ 76 h 1301"/>
              <a:gd name="T4" fmla="*/ 1452 w 1452"/>
              <a:gd name="T5" fmla="*/ 1301 h 1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52" h="1301">
                <a:moveTo>
                  <a:pt x="0" y="847"/>
                </a:moveTo>
                <a:cubicBezTo>
                  <a:pt x="128" y="423"/>
                  <a:pt x="257" y="0"/>
                  <a:pt x="499" y="76"/>
                </a:cubicBezTo>
                <a:cubicBezTo>
                  <a:pt x="741" y="152"/>
                  <a:pt x="1096" y="726"/>
                  <a:pt x="1452" y="1301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8">
            <a:extLst>
              <a:ext uri="{FF2B5EF4-FFF2-40B4-BE49-F238E27FC236}">
                <a16:creationId xmlns:a16="http://schemas.microsoft.com/office/drawing/2014/main" id="{12A2598C-6CCE-425C-AF14-6A9070EB6BD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11040" y="6004832"/>
            <a:ext cx="298451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1C2DE7D-53B8-4840-B52D-F9A380A35F8D}"/>
              </a:ext>
            </a:extLst>
          </p:cNvPr>
          <p:cNvSpPr txBox="1"/>
          <p:nvPr/>
        </p:nvSpPr>
        <p:spPr>
          <a:xfrm>
            <a:off x="10575135" y="4725455"/>
            <a:ext cx="2468832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/>
              <a:t>At 800 K</a:t>
            </a:r>
          </a:p>
          <a:p>
            <a:r>
              <a:rPr lang="en-US" sz="1400" u="sng"/>
              <a:t>thermo:</a:t>
            </a:r>
            <a:r>
              <a:rPr lang="en-US" sz="1400"/>
              <a:t> </a:t>
            </a:r>
            <a:r>
              <a:rPr lang="en-US" sz="1400" b="1">
                <a:solidFill>
                  <a:srgbClr val="FF0000"/>
                </a:solidFill>
              </a:rPr>
              <a:t>no</a:t>
            </a:r>
            <a:r>
              <a:rPr lang="en-US" sz="1400" u="sng"/>
              <a:t> </a:t>
            </a:r>
            <a:endParaRPr lang="en-US" sz="1400"/>
          </a:p>
          <a:p>
            <a:r>
              <a:rPr lang="en-US" sz="1400" u="sng"/>
              <a:t>kinetics:</a:t>
            </a:r>
            <a:r>
              <a:rPr lang="en-US" sz="1400"/>
              <a:t> </a:t>
            </a:r>
            <a:r>
              <a:rPr lang="en-US" sz="1400" b="1">
                <a:solidFill>
                  <a:srgbClr val="FF0000"/>
                </a:solidFill>
              </a:rPr>
              <a:t>no</a:t>
            </a:r>
          </a:p>
        </p:txBody>
      </p:sp>
      <p:sp>
        <p:nvSpPr>
          <p:cNvPr id="31" name="Line 8">
            <a:extLst>
              <a:ext uri="{FF2B5EF4-FFF2-40B4-BE49-F238E27FC236}">
                <a16:creationId xmlns:a16="http://schemas.microsoft.com/office/drawing/2014/main" id="{96CCE6B6-8C3D-4491-9DD3-524C4CF22CD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61493" y="4253229"/>
            <a:ext cx="298451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u="sng"/>
          </a:p>
        </p:txBody>
      </p:sp>
      <p:sp>
        <p:nvSpPr>
          <p:cNvPr id="34" name="Freeform 13">
            <a:extLst>
              <a:ext uri="{FF2B5EF4-FFF2-40B4-BE49-F238E27FC236}">
                <a16:creationId xmlns:a16="http://schemas.microsoft.com/office/drawing/2014/main" id="{3D29C046-3C21-4B7D-8D0F-F8E310E4AC00}"/>
              </a:ext>
            </a:extLst>
          </p:cNvPr>
          <p:cNvSpPr>
            <a:spLocks/>
          </p:cNvSpPr>
          <p:nvPr/>
        </p:nvSpPr>
        <p:spPr bwMode="auto">
          <a:xfrm>
            <a:off x="10759235" y="3720834"/>
            <a:ext cx="627374" cy="806348"/>
          </a:xfrm>
          <a:custGeom>
            <a:avLst/>
            <a:gdLst>
              <a:gd name="T0" fmla="*/ 0 w 1452"/>
              <a:gd name="T1" fmla="*/ 847 h 1301"/>
              <a:gd name="T2" fmla="*/ 499 w 1452"/>
              <a:gd name="T3" fmla="*/ 76 h 1301"/>
              <a:gd name="T4" fmla="*/ 1452 w 1452"/>
              <a:gd name="T5" fmla="*/ 1301 h 1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52" h="1301">
                <a:moveTo>
                  <a:pt x="0" y="847"/>
                </a:moveTo>
                <a:cubicBezTo>
                  <a:pt x="128" y="423"/>
                  <a:pt x="257" y="0"/>
                  <a:pt x="499" y="76"/>
                </a:cubicBezTo>
                <a:cubicBezTo>
                  <a:pt x="741" y="152"/>
                  <a:pt x="1096" y="726"/>
                  <a:pt x="1452" y="1301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u="sng"/>
          </a:p>
        </p:txBody>
      </p:sp>
      <p:sp>
        <p:nvSpPr>
          <p:cNvPr id="35" name="Line 8">
            <a:extLst>
              <a:ext uri="{FF2B5EF4-FFF2-40B4-BE49-F238E27FC236}">
                <a16:creationId xmlns:a16="http://schemas.microsoft.com/office/drawing/2014/main" id="{80E865C0-1767-4C45-94B5-1EBE94C25C97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86610" y="4527182"/>
            <a:ext cx="298451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u="sng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F695C29-896D-4A30-A4C5-A303E51C593A}"/>
              </a:ext>
            </a:extLst>
          </p:cNvPr>
          <p:cNvSpPr txBox="1"/>
          <p:nvPr/>
        </p:nvSpPr>
        <p:spPr>
          <a:xfrm>
            <a:off x="10426381" y="2947888"/>
            <a:ext cx="1132848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u="sng"/>
              <a:t>At 298 K</a:t>
            </a:r>
          </a:p>
          <a:p>
            <a:r>
              <a:rPr lang="en-US" sz="1400" u="sng"/>
              <a:t>thermo: </a:t>
            </a:r>
            <a:r>
              <a:rPr lang="en-US" sz="1400" b="1" u="sng">
                <a:solidFill>
                  <a:srgbClr val="00B050"/>
                </a:solidFill>
              </a:rPr>
              <a:t>yes</a:t>
            </a:r>
          </a:p>
          <a:p>
            <a:r>
              <a:rPr lang="en-US" sz="1400" u="sng"/>
              <a:t>kinetics: </a:t>
            </a:r>
            <a:r>
              <a:rPr lang="en-US" sz="1400" b="1" u="sng">
                <a:solidFill>
                  <a:srgbClr val="FF0000"/>
                </a:solidFill>
              </a:rPr>
              <a:t>no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7D6D7F2-C5AC-401D-9D4D-7DB93AAF8652}"/>
              </a:ext>
            </a:extLst>
          </p:cNvPr>
          <p:cNvSpPr/>
          <p:nvPr/>
        </p:nvSpPr>
        <p:spPr>
          <a:xfrm>
            <a:off x="10731313" y="4052001"/>
            <a:ext cx="655296" cy="201229"/>
          </a:xfrm>
          <a:prstGeom prst="rect">
            <a:avLst/>
          </a:prstGeom>
          <a:solidFill>
            <a:srgbClr val="FF0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u="sng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601EC63-5662-4923-8225-8724BD7BD507}"/>
              </a:ext>
            </a:extLst>
          </p:cNvPr>
          <p:cNvSpPr/>
          <p:nvPr/>
        </p:nvSpPr>
        <p:spPr>
          <a:xfrm>
            <a:off x="10677858" y="5681794"/>
            <a:ext cx="733181" cy="609203"/>
          </a:xfrm>
          <a:prstGeom prst="rect">
            <a:avLst/>
          </a:prstGeom>
          <a:solidFill>
            <a:srgbClr val="FF0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58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6324" y="178670"/>
            <a:ext cx="11139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/>
              <a:t>A kinetic process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BFD836-C7A1-4838-B3A5-B6BA19B94999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526324" y="1184653"/>
            <a:ext cx="10048811" cy="123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2400">
                <a:sym typeface="Symbol" panose="05050102010706020507" pitchFamily="18" charset="2"/>
              </a:rPr>
              <a:t>At room temperature the reaction is thermodynamically driven:</a:t>
            </a:r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endParaRPr lang="en-US" altLang="en-US" sz="2400">
              <a:sym typeface="Symbol" panose="05050102010706020507" pitchFamily="18" charset="2"/>
            </a:endParaRPr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2400">
                <a:sym typeface="Symbol" panose="05050102010706020507" pitchFamily="18" charset="2"/>
              </a:rPr>
              <a:t>				</a:t>
            </a:r>
            <a:r>
              <a:rPr lang="en-US" altLang="en-US" sz="2400" i="1"/>
              <a:t>G</a:t>
            </a:r>
            <a:r>
              <a:rPr lang="en-US" altLang="en-US" sz="2400"/>
              <a:t>= –16.4 kJ mol</a:t>
            </a:r>
            <a:r>
              <a:rPr lang="en-US" altLang="en-US" sz="2400" baseline="30000"/>
              <a:t>–1</a:t>
            </a:r>
            <a:r>
              <a:rPr lang="en-US" altLang="en-US" sz="2400"/>
              <a:t>; </a:t>
            </a:r>
            <a:r>
              <a:rPr lang="en-US" altLang="en-US" sz="2400">
                <a:sym typeface="Symbol" panose="05050102010706020507" pitchFamily="18" charset="2"/>
              </a:rPr>
              <a:t></a:t>
            </a:r>
            <a:r>
              <a:rPr lang="en-US" altLang="en-US" sz="2400" i="1"/>
              <a:t>H</a:t>
            </a:r>
            <a:r>
              <a:rPr lang="en-US" altLang="en-US" sz="2400"/>
              <a:t>°=–45.9 kJ mol</a:t>
            </a:r>
            <a:r>
              <a:rPr lang="en-US" altLang="en-US" sz="2400" baseline="30000"/>
              <a:t>–1</a:t>
            </a:r>
            <a:endParaRPr lang="en-US" altLang="en-US" sz="2400"/>
          </a:p>
        </p:txBody>
      </p:sp>
      <p:graphicFrame>
        <p:nvGraphicFramePr>
          <p:cNvPr id="15" name="Object 6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526324" y="2004603"/>
          <a:ext cx="3405561" cy="356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2" name="CS ChemDraw Drawing" r:id="rId3" imgW="2108160" imgH="220680" progId="ChemDraw.Document.6.0">
                  <p:embed/>
                </p:oleObj>
              </mc:Choice>
              <mc:Fallback>
                <p:oleObj name="CS ChemDraw Drawing" r:id="rId3" imgW="2108160" imgH="220680" progId="ChemDraw.Document.6.0">
                  <p:embed/>
                  <p:pic>
                    <p:nvPicPr>
                      <p:cNvPr id="1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324" y="2004603"/>
                        <a:ext cx="3405561" cy="3564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735495" y="4077848"/>
            <a:ext cx="2317101" cy="68764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en-US" altLang="en-US" sz="1600" b="1">
                <a:latin typeface="Arial" panose="020B0604020202020204" pitchFamily="34" charset="0"/>
                <a:cs typeface="Arial" panose="020B0604020202020204" pitchFamily="34" charset="0"/>
              </a:rPr>
              <a:t>But: very high </a:t>
            </a:r>
            <a:r>
              <a:rPr lang="en-US" altLang="en-US" sz="1600" b="1" i="1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n-US" sz="1600" b="1" baseline="-2500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en-US" sz="1600" b="1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 sz="1600" b="1">
                <a:latin typeface="Arial" panose="020B0604020202020204" pitchFamily="34" charset="0"/>
                <a:cs typeface="Arial" panose="020B0604020202020204" pitchFamily="34" charset="0"/>
              </a:rPr>
              <a:t>	heating required!</a:t>
            </a:r>
          </a:p>
        </p:txBody>
      </p:sp>
      <p:sp>
        <p:nvSpPr>
          <p:cNvPr id="24" name="Rectangle 7">
            <a:extLst>
              <a:ext uri="{FF2B5EF4-FFF2-40B4-BE49-F238E27FC236}">
                <a16:creationId xmlns:a16="http://schemas.microsoft.com/office/drawing/2014/main" id="{04BC1632-0CDA-48D1-A9B8-F9111E3E0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268" y="6553272"/>
            <a:ext cx="88658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Chorkendorff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Niemantsverdriet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400" i="1">
                <a:latin typeface="Arial" panose="020B0604020202020204" pitchFamily="34" charset="0"/>
                <a:cs typeface="Arial" panose="020B0604020202020204" pitchFamily="34" charset="0"/>
              </a:rPr>
              <a:t>Concepts of Modern </a:t>
            </a:r>
            <a:r>
              <a:rPr lang="fr-FR" sz="1400" i="1" err="1">
                <a:latin typeface="Arial" panose="020B0604020202020204" pitchFamily="34" charset="0"/>
                <a:cs typeface="Arial" panose="020B0604020202020204" pitchFamily="34" charset="0"/>
              </a:rPr>
              <a:t>Catalysis</a:t>
            </a:r>
            <a:r>
              <a:rPr lang="fr-FR" sz="1400" i="1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1400" i="1" err="1">
                <a:latin typeface="Arial" panose="020B0604020202020204" pitchFamily="34" charset="0"/>
                <a:cs typeface="Arial" panose="020B0604020202020204" pitchFamily="34" charset="0"/>
              </a:rPr>
              <a:t>Kinetics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Wiley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-VCH (</a:t>
            </a:r>
            <a:r>
              <a:rPr lang="fr-FR" sz="1400" b="1">
                <a:latin typeface="Arial" panose="020B0604020202020204" pitchFamily="34" charset="0"/>
                <a:cs typeface="Arial" panose="020B0604020202020204" pitchFamily="34" charset="0"/>
              </a:rPr>
              <a:t>2003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21C6E8-4211-4178-AF16-3E043BAB64CA}"/>
              </a:ext>
            </a:extLst>
          </p:cNvPr>
          <p:cNvGrpSpPr/>
          <p:nvPr/>
        </p:nvGrpSpPr>
        <p:grpSpPr>
          <a:xfrm>
            <a:off x="20293" y="3144075"/>
            <a:ext cx="4254858" cy="2640374"/>
            <a:chOff x="119688" y="3144075"/>
            <a:chExt cx="4254858" cy="2640374"/>
          </a:xfrm>
        </p:grpSpPr>
        <p:sp>
          <p:nvSpPr>
            <p:cNvPr id="18" name="Line 8"/>
            <p:cNvSpPr>
              <a:spLocks noChangeShapeType="1"/>
            </p:cNvSpPr>
            <p:nvPr/>
          </p:nvSpPr>
          <p:spPr bwMode="auto">
            <a:xfrm>
              <a:off x="690775" y="3901643"/>
              <a:ext cx="71913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9"/>
            <p:cNvSpPr>
              <a:spLocks noChangeShapeType="1"/>
            </p:cNvSpPr>
            <p:nvPr/>
          </p:nvSpPr>
          <p:spPr bwMode="auto">
            <a:xfrm>
              <a:off x="3259695" y="4464262"/>
              <a:ext cx="71913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Rectangle 10"/>
            <p:cNvSpPr>
              <a:spLocks noChangeArrowheads="1"/>
            </p:cNvSpPr>
            <p:nvPr/>
          </p:nvSpPr>
          <p:spPr bwMode="auto">
            <a:xfrm>
              <a:off x="3817983" y="4486951"/>
              <a:ext cx="55656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None/>
              </a:pPr>
              <a:r>
                <a:rPr lang="en-US" altLang="en-US"/>
                <a:t>NH</a:t>
              </a:r>
              <a:r>
                <a:rPr lang="en-US" altLang="en-US" baseline="-25000"/>
                <a:t>3</a:t>
              </a:r>
            </a:p>
          </p:txBody>
        </p:sp>
        <p:sp>
          <p:nvSpPr>
            <p:cNvPr id="21" name="Rectangle 11"/>
            <p:cNvSpPr>
              <a:spLocks noChangeArrowheads="1"/>
            </p:cNvSpPr>
            <p:nvPr/>
          </p:nvSpPr>
          <p:spPr bwMode="auto">
            <a:xfrm>
              <a:off x="119688" y="3497229"/>
              <a:ext cx="83869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None/>
              </a:pPr>
              <a:r>
                <a:rPr lang="en-US" altLang="en-US"/>
                <a:t>N</a:t>
              </a:r>
              <a:r>
                <a:rPr lang="en-US" altLang="en-US" baseline="-25000"/>
                <a:t>2 </a:t>
              </a:r>
              <a:r>
                <a:rPr lang="en-US" altLang="en-US"/>
                <a:t>+ H</a:t>
              </a:r>
              <a:r>
                <a:rPr lang="en-US" altLang="en-US" baseline="-25000"/>
                <a:t>2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3E75D98-1D20-4EE6-8824-818EB6A52846}"/>
                </a:ext>
              </a:extLst>
            </p:cNvPr>
            <p:cNvGrpSpPr/>
            <p:nvPr/>
          </p:nvGrpSpPr>
          <p:grpSpPr>
            <a:xfrm>
              <a:off x="1104972" y="3144075"/>
              <a:ext cx="2154723" cy="2640374"/>
              <a:chOff x="10241828" y="2526383"/>
              <a:chExt cx="1234912" cy="3572355"/>
            </a:xfrm>
          </p:grpSpPr>
          <p:sp>
            <p:nvSpPr>
              <p:cNvPr id="6" name="Arc 5">
                <a:extLst>
                  <a:ext uri="{FF2B5EF4-FFF2-40B4-BE49-F238E27FC236}">
                    <a16:creationId xmlns:a16="http://schemas.microsoft.com/office/drawing/2014/main" id="{7194C322-84E2-4307-9226-3CACB3C4F5D7}"/>
                  </a:ext>
                </a:extLst>
              </p:cNvPr>
              <p:cNvSpPr/>
              <p:nvPr/>
            </p:nvSpPr>
            <p:spPr>
              <a:xfrm>
                <a:off x="10241828" y="2526384"/>
                <a:ext cx="1234912" cy="3572354"/>
              </a:xfrm>
              <a:prstGeom prst="arc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5" name="Arc 24">
                <a:extLst>
                  <a:ext uri="{FF2B5EF4-FFF2-40B4-BE49-F238E27FC236}">
                    <a16:creationId xmlns:a16="http://schemas.microsoft.com/office/drawing/2014/main" id="{CEA27E87-EEFE-4C7D-A569-F6DA98C01A1E}"/>
                  </a:ext>
                </a:extLst>
              </p:cNvPr>
              <p:cNvSpPr/>
              <p:nvPr/>
            </p:nvSpPr>
            <p:spPr>
              <a:xfrm flipH="1">
                <a:off x="10409858" y="2526383"/>
                <a:ext cx="898853" cy="2069171"/>
              </a:xfrm>
              <a:prstGeom prst="arc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  <p:pic>
        <p:nvPicPr>
          <p:cNvPr id="28" name="Picture 15" descr="Ammonia2">
            <a:extLst>
              <a:ext uri="{FF2B5EF4-FFF2-40B4-BE49-F238E27FC236}">
                <a16:creationId xmlns:a16="http://schemas.microsoft.com/office/drawing/2014/main" id="{B7DFDFF1-3B55-4ADA-BB26-EBE78C479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296" y="2571631"/>
            <a:ext cx="5965825" cy="380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18">
            <a:extLst>
              <a:ext uri="{FF2B5EF4-FFF2-40B4-BE49-F238E27FC236}">
                <a16:creationId xmlns:a16="http://schemas.microsoft.com/office/drawing/2014/main" id="{FE95321D-BB3B-469F-BA2A-6931E5208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5151" y="5464119"/>
            <a:ext cx="5545137" cy="360362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Line 8">
            <a:extLst>
              <a:ext uri="{FF2B5EF4-FFF2-40B4-BE49-F238E27FC236}">
                <a16:creationId xmlns:a16="http://schemas.microsoft.com/office/drawing/2014/main" id="{7377541B-D63B-4434-99A0-BA10BC09EC8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04156" y="6074573"/>
            <a:ext cx="298451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Freeform 13">
            <a:extLst>
              <a:ext uri="{FF2B5EF4-FFF2-40B4-BE49-F238E27FC236}">
                <a16:creationId xmlns:a16="http://schemas.microsoft.com/office/drawing/2014/main" id="{BCE2FB4D-6068-4675-9381-1E88B1515AA4}"/>
              </a:ext>
            </a:extLst>
          </p:cNvPr>
          <p:cNvSpPr>
            <a:spLocks/>
          </p:cNvSpPr>
          <p:nvPr/>
        </p:nvSpPr>
        <p:spPr bwMode="auto">
          <a:xfrm flipH="1">
            <a:off x="10794390" y="5259165"/>
            <a:ext cx="694425" cy="826878"/>
          </a:xfrm>
          <a:custGeom>
            <a:avLst/>
            <a:gdLst>
              <a:gd name="T0" fmla="*/ 0 w 1452"/>
              <a:gd name="T1" fmla="*/ 847 h 1301"/>
              <a:gd name="T2" fmla="*/ 499 w 1452"/>
              <a:gd name="T3" fmla="*/ 76 h 1301"/>
              <a:gd name="T4" fmla="*/ 1452 w 1452"/>
              <a:gd name="T5" fmla="*/ 1301 h 1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52" h="1301">
                <a:moveTo>
                  <a:pt x="0" y="847"/>
                </a:moveTo>
                <a:cubicBezTo>
                  <a:pt x="128" y="423"/>
                  <a:pt x="257" y="0"/>
                  <a:pt x="499" y="76"/>
                </a:cubicBezTo>
                <a:cubicBezTo>
                  <a:pt x="741" y="152"/>
                  <a:pt x="1096" y="726"/>
                  <a:pt x="1452" y="1301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8">
            <a:extLst>
              <a:ext uri="{FF2B5EF4-FFF2-40B4-BE49-F238E27FC236}">
                <a16:creationId xmlns:a16="http://schemas.microsoft.com/office/drawing/2014/main" id="{6F79AB85-5729-4849-8984-6E955BAEFC57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88815" y="5785649"/>
            <a:ext cx="298451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AF8A3B1-01B3-4216-82F2-9B5F7567C78A}"/>
              </a:ext>
            </a:extLst>
          </p:cNvPr>
          <p:cNvSpPr txBox="1"/>
          <p:nvPr/>
        </p:nvSpPr>
        <p:spPr>
          <a:xfrm>
            <a:off x="10286885" y="3740732"/>
            <a:ext cx="2112180" cy="1600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/>
              <a:t>At 700 K </a:t>
            </a:r>
          </a:p>
          <a:p>
            <a:r>
              <a:rPr lang="en-US" sz="1400" u="sng"/>
              <a:t>thermo</a:t>
            </a:r>
            <a:r>
              <a:rPr lang="en-US" sz="1400"/>
              <a:t>:</a:t>
            </a:r>
            <a:r>
              <a:rPr lang="en-US" sz="1400" b="1">
                <a:solidFill>
                  <a:srgbClr val="FF0000"/>
                </a:solidFill>
              </a:rPr>
              <a:t> no</a:t>
            </a:r>
          </a:p>
          <a:p>
            <a:endParaRPr lang="en-US" sz="1400"/>
          </a:p>
          <a:p>
            <a:r>
              <a:rPr lang="en-US" sz="1400"/>
              <a:t>But </a:t>
            </a:r>
            <a:r>
              <a:rPr lang="en-US" sz="1400" b="1">
                <a:solidFill>
                  <a:srgbClr val="0033CC"/>
                </a:solidFill>
              </a:rPr>
              <a:t>“Le </a:t>
            </a:r>
            <a:r>
              <a:rPr lang="en-US" sz="1400" b="1" err="1">
                <a:solidFill>
                  <a:srgbClr val="0033CC"/>
                </a:solidFill>
              </a:rPr>
              <a:t>Chatelier</a:t>
            </a:r>
            <a:r>
              <a:rPr lang="en-US" sz="1400" b="1">
                <a:solidFill>
                  <a:srgbClr val="0033CC"/>
                </a:solidFill>
              </a:rPr>
              <a:t>”</a:t>
            </a:r>
            <a:r>
              <a:rPr lang="en-US" sz="1400"/>
              <a:t> can push with high pressure </a:t>
            </a:r>
          </a:p>
          <a:p>
            <a:endParaRPr lang="en-US" sz="1400" u="sng"/>
          </a:p>
          <a:p>
            <a:r>
              <a:rPr lang="en-US" sz="1400" u="sng"/>
              <a:t>kinetics:</a:t>
            </a:r>
            <a:r>
              <a:rPr lang="en-US" sz="1400"/>
              <a:t> </a:t>
            </a:r>
            <a:r>
              <a:rPr lang="en-US" sz="1400" b="1">
                <a:solidFill>
                  <a:srgbClr val="00B050"/>
                </a:solidFill>
              </a:rPr>
              <a:t>yes – catalyst!</a:t>
            </a:r>
            <a:endParaRPr lang="en-US" sz="140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2A9CC0F-C1EA-4889-AED5-90B35E72C050}"/>
              </a:ext>
            </a:extLst>
          </p:cNvPr>
          <p:cNvSpPr/>
          <p:nvPr/>
        </p:nvSpPr>
        <p:spPr>
          <a:xfrm>
            <a:off x="10755633" y="5428215"/>
            <a:ext cx="655296" cy="643599"/>
          </a:xfrm>
          <a:prstGeom prst="rect">
            <a:avLst/>
          </a:prstGeom>
          <a:solidFill>
            <a:srgbClr val="FF0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Freeform 68">
            <a:extLst>
              <a:ext uri="{FF2B5EF4-FFF2-40B4-BE49-F238E27FC236}">
                <a16:creationId xmlns:a16="http://schemas.microsoft.com/office/drawing/2014/main" id="{298196E8-B2E4-411A-BFB8-541495E1DC8B}"/>
              </a:ext>
            </a:extLst>
          </p:cNvPr>
          <p:cNvSpPr/>
          <p:nvPr/>
        </p:nvSpPr>
        <p:spPr>
          <a:xfrm>
            <a:off x="10832724" y="5627501"/>
            <a:ext cx="654050" cy="438150"/>
          </a:xfrm>
          <a:custGeom>
            <a:avLst/>
            <a:gdLst>
              <a:gd name="connsiteX0" fmla="*/ 0 w 654050"/>
              <a:gd name="connsiteY0" fmla="*/ 438150 h 438150"/>
              <a:gd name="connsiteX1" fmla="*/ 12700 w 654050"/>
              <a:gd name="connsiteY1" fmla="*/ 368300 h 438150"/>
              <a:gd name="connsiteX2" fmla="*/ 25400 w 654050"/>
              <a:gd name="connsiteY2" fmla="*/ 349250 h 438150"/>
              <a:gd name="connsiteX3" fmla="*/ 31750 w 654050"/>
              <a:gd name="connsiteY3" fmla="*/ 330200 h 438150"/>
              <a:gd name="connsiteX4" fmla="*/ 57150 w 654050"/>
              <a:gd name="connsiteY4" fmla="*/ 292100 h 438150"/>
              <a:gd name="connsiteX5" fmla="*/ 88900 w 654050"/>
              <a:gd name="connsiteY5" fmla="*/ 234950 h 438150"/>
              <a:gd name="connsiteX6" fmla="*/ 107950 w 654050"/>
              <a:gd name="connsiteY6" fmla="*/ 222250 h 438150"/>
              <a:gd name="connsiteX7" fmla="*/ 152400 w 654050"/>
              <a:gd name="connsiteY7" fmla="*/ 279400 h 438150"/>
              <a:gd name="connsiteX8" fmla="*/ 165100 w 654050"/>
              <a:gd name="connsiteY8" fmla="*/ 298450 h 438150"/>
              <a:gd name="connsiteX9" fmla="*/ 190500 w 654050"/>
              <a:gd name="connsiteY9" fmla="*/ 330200 h 438150"/>
              <a:gd name="connsiteX10" fmla="*/ 209550 w 654050"/>
              <a:gd name="connsiteY10" fmla="*/ 323850 h 438150"/>
              <a:gd name="connsiteX11" fmla="*/ 222250 w 654050"/>
              <a:gd name="connsiteY11" fmla="*/ 304800 h 438150"/>
              <a:gd name="connsiteX12" fmla="*/ 241300 w 654050"/>
              <a:gd name="connsiteY12" fmla="*/ 292100 h 438150"/>
              <a:gd name="connsiteX13" fmla="*/ 254000 w 654050"/>
              <a:gd name="connsiteY13" fmla="*/ 209550 h 438150"/>
              <a:gd name="connsiteX14" fmla="*/ 260350 w 654050"/>
              <a:gd name="connsiteY14" fmla="*/ 184150 h 438150"/>
              <a:gd name="connsiteX15" fmla="*/ 298450 w 654050"/>
              <a:gd name="connsiteY15" fmla="*/ 107950 h 438150"/>
              <a:gd name="connsiteX16" fmla="*/ 317500 w 654050"/>
              <a:gd name="connsiteY16" fmla="*/ 95250 h 438150"/>
              <a:gd name="connsiteX17" fmla="*/ 330200 w 654050"/>
              <a:gd name="connsiteY17" fmla="*/ 114300 h 438150"/>
              <a:gd name="connsiteX18" fmla="*/ 342900 w 654050"/>
              <a:gd name="connsiteY18" fmla="*/ 152400 h 438150"/>
              <a:gd name="connsiteX19" fmla="*/ 349250 w 654050"/>
              <a:gd name="connsiteY19" fmla="*/ 171450 h 438150"/>
              <a:gd name="connsiteX20" fmla="*/ 355600 w 654050"/>
              <a:gd name="connsiteY20" fmla="*/ 190500 h 438150"/>
              <a:gd name="connsiteX21" fmla="*/ 361950 w 654050"/>
              <a:gd name="connsiteY21" fmla="*/ 209550 h 438150"/>
              <a:gd name="connsiteX22" fmla="*/ 381000 w 654050"/>
              <a:gd name="connsiteY22" fmla="*/ 222250 h 438150"/>
              <a:gd name="connsiteX23" fmla="*/ 425450 w 654050"/>
              <a:gd name="connsiteY23" fmla="*/ 203200 h 438150"/>
              <a:gd name="connsiteX24" fmla="*/ 450850 w 654050"/>
              <a:gd name="connsiteY24" fmla="*/ 146050 h 438150"/>
              <a:gd name="connsiteX25" fmla="*/ 463550 w 654050"/>
              <a:gd name="connsiteY25" fmla="*/ 95250 h 438150"/>
              <a:gd name="connsiteX26" fmla="*/ 476250 w 654050"/>
              <a:gd name="connsiteY26" fmla="*/ 57150 h 438150"/>
              <a:gd name="connsiteX27" fmla="*/ 495300 w 654050"/>
              <a:gd name="connsiteY27" fmla="*/ 19050 h 438150"/>
              <a:gd name="connsiteX28" fmla="*/ 533400 w 654050"/>
              <a:gd name="connsiteY28" fmla="*/ 0 h 438150"/>
              <a:gd name="connsiteX29" fmla="*/ 571500 w 654050"/>
              <a:gd name="connsiteY29" fmla="*/ 19050 h 438150"/>
              <a:gd name="connsiteX30" fmla="*/ 584200 w 654050"/>
              <a:gd name="connsiteY30" fmla="*/ 57150 h 438150"/>
              <a:gd name="connsiteX31" fmla="*/ 596900 w 654050"/>
              <a:gd name="connsiteY31" fmla="*/ 76200 h 438150"/>
              <a:gd name="connsiteX32" fmla="*/ 609600 w 654050"/>
              <a:gd name="connsiteY32" fmla="*/ 114300 h 438150"/>
              <a:gd name="connsiteX33" fmla="*/ 615950 w 654050"/>
              <a:gd name="connsiteY33" fmla="*/ 133350 h 438150"/>
              <a:gd name="connsiteX34" fmla="*/ 628650 w 654050"/>
              <a:gd name="connsiteY34" fmla="*/ 152400 h 438150"/>
              <a:gd name="connsiteX35" fmla="*/ 647700 w 654050"/>
              <a:gd name="connsiteY35" fmla="*/ 165100 h 438150"/>
              <a:gd name="connsiteX36" fmla="*/ 654050 w 654050"/>
              <a:gd name="connsiteY36" fmla="*/ 1714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54050" h="438150">
                <a:moveTo>
                  <a:pt x="0" y="438150"/>
                </a:moveTo>
                <a:cubicBezTo>
                  <a:pt x="2189" y="420638"/>
                  <a:pt x="2911" y="387877"/>
                  <a:pt x="12700" y="368300"/>
                </a:cubicBezTo>
                <a:cubicBezTo>
                  <a:pt x="16113" y="361474"/>
                  <a:pt x="21987" y="356076"/>
                  <a:pt x="25400" y="349250"/>
                </a:cubicBezTo>
                <a:cubicBezTo>
                  <a:pt x="28393" y="343263"/>
                  <a:pt x="28499" y="336051"/>
                  <a:pt x="31750" y="330200"/>
                </a:cubicBezTo>
                <a:cubicBezTo>
                  <a:pt x="39163" y="316857"/>
                  <a:pt x="52323" y="306580"/>
                  <a:pt x="57150" y="292100"/>
                </a:cubicBezTo>
                <a:cubicBezTo>
                  <a:pt x="63767" y="272249"/>
                  <a:pt x="70185" y="247427"/>
                  <a:pt x="88900" y="234950"/>
                </a:cubicBezTo>
                <a:lnTo>
                  <a:pt x="107950" y="222250"/>
                </a:lnTo>
                <a:cubicBezTo>
                  <a:pt x="137793" y="252093"/>
                  <a:pt x="122019" y="233828"/>
                  <a:pt x="152400" y="279400"/>
                </a:cubicBezTo>
                <a:cubicBezTo>
                  <a:pt x="156633" y="285750"/>
                  <a:pt x="162687" y="291210"/>
                  <a:pt x="165100" y="298450"/>
                </a:cubicBezTo>
                <a:cubicBezTo>
                  <a:pt x="173863" y="324740"/>
                  <a:pt x="165881" y="313787"/>
                  <a:pt x="190500" y="330200"/>
                </a:cubicBezTo>
                <a:cubicBezTo>
                  <a:pt x="196850" y="328083"/>
                  <a:pt x="204323" y="328031"/>
                  <a:pt x="209550" y="323850"/>
                </a:cubicBezTo>
                <a:cubicBezTo>
                  <a:pt x="215509" y="319082"/>
                  <a:pt x="216854" y="310196"/>
                  <a:pt x="222250" y="304800"/>
                </a:cubicBezTo>
                <a:cubicBezTo>
                  <a:pt x="227646" y="299404"/>
                  <a:pt x="234950" y="296333"/>
                  <a:pt x="241300" y="292100"/>
                </a:cubicBezTo>
                <a:cubicBezTo>
                  <a:pt x="256033" y="247902"/>
                  <a:pt x="241722" y="295496"/>
                  <a:pt x="254000" y="209550"/>
                </a:cubicBezTo>
                <a:cubicBezTo>
                  <a:pt x="255234" y="200910"/>
                  <a:pt x="257842" y="192509"/>
                  <a:pt x="260350" y="184150"/>
                </a:cubicBezTo>
                <a:cubicBezTo>
                  <a:pt x="266689" y="163020"/>
                  <a:pt x="278380" y="121330"/>
                  <a:pt x="298450" y="107950"/>
                </a:cubicBezTo>
                <a:lnTo>
                  <a:pt x="317500" y="95250"/>
                </a:lnTo>
                <a:cubicBezTo>
                  <a:pt x="321733" y="101600"/>
                  <a:pt x="327100" y="107326"/>
                  <a:pt x="330200" y="114300"/>
                </a:cubicBezTo>
                <a:cubicBezTo>
                  <a:pt x="335637" y="126533"/>
                  <a:pt x="338667" y="139700"/>
                  <a:pt x="342900" y="152400"/>
                </a:cubicBezTo>
                <a:lnTo>
                  <a:pt x="349250" y="171450"/>
                </a:lnTo>
                <a:lnTo>
                  <a:pt x="355600" y="190500"/>
                </a:lnTo>
                <a:cubicBezTo>
                  <a:pt x="357717" y="196850"/>
                  <a:pt x="356381" y="205837"/>
                  <a:pt x="361950" y="209550"/>
                </a:cubicBezTo>
                <a:lnTo>
                  <a:pt x="381000" y="222250"/>
                </a:lnTo>
                <a:cubicBezTo>
                  <a:pt x="400431" y="217392"/>
                  <a:pt x="410832" y="217818"/>
                  <a:pt x="425450" y="203200"/>
                </a:cubicBezTo>
                <a:cubicBezTo>
                  <a:pt x="440544" y="188106"/>
                  <a:pt x="444562" y="164913"/>
                  <a:pt x="450850" y="146050"/>
                </a:cubicBezTo>
                <a:cubicBezTo>
                  <a:pt x="470117" y="88248"/>
                  <a:pt x="440562" y="179540"/>
                  <a:pt x="463550" y="95250"/>
                </a:cubicBezTo>
                <a:cubicBezTo>
                  <a:pt x="467072" y="82335"/>
                  <a:pt x="472017" y="69850"/>
                  <a:pt x="476250" y="57150"/>
                </a:cubicBezTo>
                <a:cubicBezTo>
                  <a:pt x="481415" y="41656"/>
                  <a:pt x="482990" y="31360"/>
                  <a:pt x="495300" y="19050"/>
                </a:cubicBezTo>
                <a:cubicBezTo>
                  <a:pt x="507610" y="6740"/>
                  <a:pt x="517906" y="5165"/>
                  <a:pt x="533400" y="0"/>
                </a:cubicBezTo>
                <a:cubicBezTo>
                  <a:pt x="543780" y="3460"/>
                  <a:pt x="565021" y="8684"/>
                  <a:pt x="571500" y="19050"/>
                </a:cubicBezTo>
                <a:cubicBezTo>
                  <a:pt x="578595" y="30402"/>
                  <a:pt x="576774" y="46011"/>
                  <a:pt x="584200" y="57150"/>
                </a:cubicBezTo>
                <a:cubicBezTo>
                  <a:pt x="588433" y="63500"/>
                  <a:pt x="593800" y="69226"/>
                  <a:pt x="596900" y="76200"/>
                </a:cubicBezTo>
                <a:cubicBezTo>
                  <a:pt x="602337" y="88433"/>
                  <a:pt x="605367" y="101600"/>
                  <a:pt x="609600" y="114300"/>
                </a:cubicBezTo>
                <a:cubicBezTo>
                  <a:pt x="611717" y="120650"/>
                  <a:pt x="612237" y="127781"/>
                  <a:pt x="615950" y="133350"/>
                </a:cubicBezTo>
                <a:cubicBezTo>
                  <a:pt x="620183" y="139700"/>
                  <a:pt x="623254" y="147004"/>
                  <a:pt x="628650" y="152400"/>
                </a:cubicBezTo>
                <a:cubicBezTo>
                  <a:pt x="634046" y="157796"/>
                  <a:pt x="641595" y="160521"/>
                  <a:pt x="647700" y="165100"/>
                </a:cubicBezTo>
                <a:cubicBezTo>
                  <a:pt x="650095" y="166896"/>
                  <a:pt x="651933" y="169333"/>
                  <a:pt x="654050" y="17145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8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115263" y="338275"/>
            <a:ext cx="8009021" cy="5508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Terminology: Types of Catalysts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45FE1F86-1971-4AFA-9749-EEFC4BC7BF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9249266"/>
              </p:ext>
            </p:extLst>
          </p:nvPr>
        </p:nvGraphicFramePr>
        <p:xfrm>
          <a:off x="970671" y="1494572"/>
          <a:ext cx="10550769" cy="460248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1952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75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59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12012">
                  <a:extLst>
                    <a:ext uri="{9D8B030D-6E8A-4147-A177-3AD203B41FA5}">
                      <a16:colId xmlns:a16="http://schemas.microsoft.com/office/drawing/2014/main" val="2074202700"/>
                    </a:ext>
                  </a:extLst>
                </a:gridCol>
              </a:tblGrid>
              <a:tr h="30137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Homogeneous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Heterogeneous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Biocatalysis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18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Form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Soluble metal complexes, usually mononuclear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Metals, usually supported, or metal oxides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Enzymes (polypeptides),</a:t>
                      </a:r>
                      <a:r>
                        <a:rPr lang="en-US" sz="2000" baseline="0" dirty="0"/>
                        <a:t> many with a metal based active site</a:t>
                      </a:r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3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Active site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Well-defined, discrete molecules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Poorly defined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Well defined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3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Temperature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Low (&lt;250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</a:rPr>
                        <a:t>o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</a:rPr>
                        <a:t>C)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High (250 – 500°C)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25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</a:rPr>
                        <a:t>°C mostly Up to 100°C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3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Selectivity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High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Low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High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13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Product separation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Generally problematic on large scale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Facile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From yeasts or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</a:rPr>
                        <a:t> bacteria. Amenable to large scale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13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Green?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Less Green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More Green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Separation,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</a:rPr>
                        <a:t> Recycle/Regeneration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chemeClr val="tx1"/>
                          </a:solidFill>
                        </a:rPr>
                        <a:t>Very green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608880-9039-4EF4-A3D1-55A9DB38A0B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3947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115263" y="338275"/>
            <a:ext cx="8009021" cy="5508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Criteria to design a Green Catalyst?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45FE1F86-1971-4AFA-9749-EEFC4BC7BF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8816575"/>
              </p:ext>
            </p:extLst>
          </p:nvPr>
        </p:nvGraphicFramePr>
        <p:xfrm>
          <a:off x="970671" y="1789994"/>
          <a:ext cx="10550769" cy="460248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1952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75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59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12012">
                  <a:extLst>
                    <a:ext uri="{9D8B030D-6E8A-4147-A177-3AD203B41FA5}">
                      <a16:colId xmlns:a16="http://schemas.microsoft.com/office/drawing/2014/main" val="2074202700"/>
                    </a:ext>
                  </a:extLst>
                </a:gridCol>
              </a:tblGrid>
              <a:tr h="30137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Homogeneous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Heterogeneous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Biocatalysis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18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Form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Soluble metal complexes, usually mononuclear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Metals, usually supported, or metal oxides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Enzymes (polypeptides),</a:t>
                      </a:r>
                      <a:r>
                        <a:rPr lang="en-US" sz="2000" baseline="0" dirty="0"/>
                        <a:t> many with a metal based active site</a:t>
                      </a:r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3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Active site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Well-defined, discrete molecules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Poorly defined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Well defined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3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Temperature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Low (&lt;250</a:t>
                      </a:r>
                      <a:r>
                        <a:rPr lang="en-US" sz="2000" baseline="30000" dirty="0">
                          <a:solidFill>
                            <a:srgbClr val="00B050"/>
                          </a:solidFill>
                        </a:rPr>
                        <a:t>o</a:t>
                      </a:r>
                      <a:r>
                        <a:rPr lang="en-US" sz="2000" baseline="0" dirty="0">
                          <a:solidFill>
                            <a:srgbClr val="00B050"/>
                          </a:solidFill>
                        </a:rPr>
                        <a:t>C)</a:t>
                      </a:r>
                      <a:endParaRPr lang="en-US" sz="20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High (250 – 500°C)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25</a:t>
                      </a:r>
                      <a:r>
                        <a:rPr lang="en-US" sz="2000" baseline="0" dirty="0">
                          <a:solidFill>
                            <a:srgbClr val="00B050"/>
                          </a:solidFill>
                        </a:rPr>
                        <a:t>°C mostly Up to 100°C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3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Selectivity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High </a:t>
                      </a:r>
                      <a:endParaRPr lang="en-US" sz="20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Low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High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13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Product separation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Generally problematic on large scale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Facile </a:t>
                      </a:r>
                      <a:endParaRPr lang="en-US" sz="20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B050"/>
                          </a:solidFill>
                        </a:rPr>
                        <a:t>From yeasts or</a:t>
                      </a:r>
                      <a:r>
                        <a:rPr lang="en-US" sz="2000" b="0" baseline="0" dirty="0">
                          <a:solidFill>
                            <a:srgbClr val="00B050"/>
                          </a:solidFill>
                        </a:rPr>
                        <a:t> bacteria. Amenable to large scale</a:t>
                      </a:r>
                      <a:endParaRPr lang="en-US" sz="2000" b="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13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Green?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Less Green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More Green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Separation,</a:t>
                      </a:r>
                      <a:r>
                        <a:rPr lang="en-US" sz="2000" baseline="0" dirty="0">
                          <a:solidFill>
                            <a:srgbClr val="00B050"/>
                          </a:solidFill>
                        </a:rPr>
                        <a:t> Recycle/Regeneration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rgbClr val="00B050"/>
                          </a:solidFill>
                        </a:rPr>
                        <a:t>Very green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5375C6D-29C0-4DBA-8594-5C4A76288068}"/>
              </a:ext>
            </a:extLst>
          </p:cNvPr>
          <p:cNvSpPr txBox="1"/>
          <p:nvPr/>
        </p:nvSpPr>
        <p:spPr>
          <a:xfrm>
            <a:off x="1518211" y="1220607"/>
            <a:ext cx="9510873" cy="489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dirty="0">
                <a:solidFill>
                  <a:srgbClr val="00B050"/>
                </a:solidFill>
              </a:rPr>
              <a:t>An ideal green catalyst would have a preferred parameters from each type.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608880-9039-4EF4-A3D1-55A9DB38A0B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711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608880-9039-4EF4-A3D1-55A9DB38A0B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6"/>
          <p:cNvSpPr txBox="1">
            <a:spLocks/>
          </p:cNvSpPr>
          <p:nvPr/>
        </p:nvSpPr>
        <p:spPr>
          <a:xfrm>
            <a:off x="617323" y="2234070"/>
            <a:ext cx="3651581" cy="63976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Homogeneous catalysis</a:t>
            </a:r>
          </a:p>
        </p:txBody>
      </p:sp>
      <p:sp>
        <p:nvSpPr>
          <p:cNvPr id="11" name="Text Placeholder 7"/>
          <p:cNvSpPr txBox="1">
            <a:spLocks/>
          </p:cNvSpPr>
          <p:nvPr/>
        </p:nvSpPr>
        <p:spPr>
          <a:xfrm>
            <a:off x="8899349" y="2234070"/>
            <a:ext cx="2352169" cy="63976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err="1"/>
              <a:t>Biocatalysis</a:t>
            </a:r>
            <a:endParaRPr lang="en-US" dirty="0"/>
          </a:p>
        </p:txBody>
      </p:sp>
      <p:pic>
        <p:nvPicPr>
          <p:cNvPr id="12" name="Picture 2" descr="http://bio1151.nicerweb.com/Locked/media/ch08/08_17CatalyticCycl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453" y="3132358"/>
            <a:ext cx="3448486" cy="295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355"/>
          <p:cNvGrpSpPr>
            <a:grpSpLocks/>
          </p:cNvGrpSpPr>
          <p:nvPr/>
        </p:nvGrpSpPr>
        <p:grpSpPr bwMode="auto">
          <a:xfrm>
            <a:off x="4898218" y="3215013"/>
            <a:ext cx="3167062" cy="2579688"/>
            <a:chOff x="1565" y="1026"/>
            <a:chExt cx="2460" cy="2092"/>
          </a:xfrm>
        </p:grpSpPr>
        <p:sp>
          <p:nvSpPr>
            <p:cNvPr id="15" name="Freeform 199"/>
            <p:cNvSpPr>
              <a:spLocks/>
            </p:cNvSpPr>
            <p:nvPr/>
          </p:nvSpPr>
          <p:spPr bwMode="auto">
            <a:xfrm>
              <a:off x="2483" y="1229"/>
              <a:ext cx="555" cy="120"/>
            </a:xfrm>
            <a:custGeom>
              <a:avLst/>
              <a:gdLst>
                <a:gd name="T0" fmla="*/ 0 w 816"/>
                <a:gd name="T1" fmla="*/ 310 h 310"/>
                <a:gd name="T2" fmla="*/ 45 w 816"/>
                <a:gd name="T3" fmla="*/ 38 h 310"/>
                <a:gd name="T4" fmla="*/ 226 w 816"/>
                <a:gd name="T5" fmla="*/ 83 h 310"/>
                <a:gd name="T6" fmla="*/ 498 w 816"/>
                <a:gd name="T7" fmla="*/ 38 h 310"/>
                <a:gd name="T8" fmla="*/ 725 w 816"/>
                <a:gd name="T9" fmla="*/ 83 h 310"/>
                <a:gd name="T10" fmla="*/ 816 w 816"/>
                <a:gd name="T11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6" h="310">
                  <a:moveTo>
                    <a:pt x="0" y="310"/>
                  </a:moveTo>
                  <a:cubicBezTo>
                    <a:pt x="3" y="193"/>
                    <a:pt x="7" y="76"/>
                    <a:pt x="45" y="38"/>
                  </a:cubicBezTo>
                  <a:cubicBezTo>
                    <a:pt x="83" y="0"/>
                    <a:pt x="151" y="83"/>
                    <a:pt x="226" y="83"/>
                  </a:cubicBezTo>
                  <a:cubicBezTo>
                    <a:pt x="301" y="83"/>
                    <a:pt x="415" y="38"/>
                    <a:pt x="498" y="38"/>
                  </a:cubicBezTo>
                  <a:cubicBezTo>
                    <a:pt x="581" y="38"/>
                    <a:pt x="672" y="38"/>
                    <a:pt x="725" y="83"/>
                  </a:cubicBezTo>
                  <a:cubicBezTo>
                    <a:pt x="778" y="128"/>
                    <a:pt x="797" y="219"/>
                    <a:pt x="816" y="310"/>
                  </a:cubicBezTo>
                </a:path>
              </a:pathLst>
            </a:custGeom>
            <a:solidFill>
              <a:srgbClr val="99CC00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" name="Group 200"/>
            <p:cNvGrpSpPr>
              <a:grpSpLocks/>
            </p:cNvGrpSpPr>
            <p:nvPr/>
          </p:nvGrpSpPr>
          <p:grpSpPr bwMode="auto">
            <a:xfrm>
              <a:off x="2539" y="1138"/>
              <a:ext cx="432" cy="144"/>
              <a:chOff x="2784" y="2400"/>
              <a:chExt cx="672" cy="240"/>
            </a:xfrm>
          </p:grpSpPr>
          <p:sp>
            <p:nvSpPr>
              <p:cNvPr id="115" name="Freeform 201"/>
              <p:cNvSpPr>
                <a:spLocks/>
              </p:cNvSpPr>
              <p:nvPr/>
            </p:nvSpPr>
            <p:spPr bwMode="auto">
              <a:xfrm>
                <a:off x="2784" y="2400"/>
                <a:ext cx="672" cy="240"/>
              </a:xfrm>
              <a:custGeom>
                <a:avLst/>
                <a:gdLst>
                  <a:gd name="T0" fmla="*/ 48 w 672"/>
                  <a:gd name="T1" fmla="*/ 240 h 240"/>
                  <a:gd name="T2" fmla="*/ 0 w 672"/>
                  <a:gd name="T3" fmla="*/ 96 h 240"/>
                  <a:gd name="T4" fmla="*/ 144 w 672"/>
                  <a:gd name="T5" fmla="*/ 0 h 240"/>
                  <a:gd name="T6" fmla="*/ 576 w 672"/>
                  <a:gd name="T7" fmla="*/ 0 h 240"/>
                  <a:gd name="T8" fmla="*/ 672 w 672"/>
                  <a:gd name="T9" fmla="*/ 96 h 240"/>
                  <a:gd name="T10" fmla="*/ 624 w 672"/>
                  <a:gd name="T11" fmla="*/ 192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2" h="240">
                    <a:moveTo>
                      <a:pt x="48" y="240"/>
                    </a:moveTo>
                    <a:lnTo>
                      <a:pt x="0" y="96"/>
                    </a:lnTo>
                    <a:lnTo>
                      <a:pt x="144" y="0"/>
                    </a:lnTo>
                    <a:lnTo>
                      <a:pt x="576" y="0"/>
                    </a:lnTo>
                    <a:lnTo>
                      <a:pt x="672" y="96"/>
                    </a:lnTo>
                    <a:lnTo>
                      <a:pt x="624" y="192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202"/>
              <p:cNvSpPr>
                <a:spLocks/>
              </p:cNvSpPr>
              <p:nvPr/>
            </p:nvSpPr>
            <p:spPr bwMode="auto">
              <a:xfrm>
                <a:off x="2784" y="2496"/>
                <a:ext cx="672" cy="48"/>
              </a:xfrm>
              <a:custGeom>
                <a:avLst/>
                <a:gdLst>
                  <a:gd name="T0" fmla="*/ 0 w 672"/>
                  <a:gd name="T1" fmla="*/ 0 h 48"/>
                  <a:gd name="T2" fmla="*/ 144 w 672"/>
                  <a:gd name="T3" fmla="*/ 48 h 48"/>
                  <a:gd name="T4" fmla="*/ 528 w 672"/>
                  <a:gd name="T5" fmla="*/ 48 h 48"/>
                  <a:gd name="T6" fmla="*/ 672 w 672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2" h="48">
                    <a:moveTo>
                      <a:pt x="0" y="0"/>
                    </a:moveTo>
                    <a:lnTo>
                      <a:pt x="144" y="48"/>
                    </a:lnTo>
                    <a:lnTo>
                      <a:pt x="528" y="48"/>
                    </a:lnTo>
                    <a:lnTo>
                      <a:pt x="672" y="0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AutoShape 203"/>
              <p:cNvSpPr>
                <a:spLocks noChangeArrowheads="1"/>
              </p:cNvSpPr>
              <p:nvPr/>
            </p:nvSpPr>
            <p:spPr bwMode="auto">
              <a:xfrm>
                <a:off x="2918" y="2424"/>
                <a:ext cx="394" cy="96"/>
              </a:xfrm>
              <a:prstGeom prst="hexagon">
                <a:avLst>
                  <a:gd name="adj" fmla="val 102604"/>
                  <a:gd name="vf" fmla="val 115470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118" name="AutoShape 204"/>
              <p:cNvCxnSpPr>
                <a:cxnSpLocks noChangeShapeType="1"/>
                <a:stCxn id="117" idx="1"/>
                <a:endCxn id="115" idx="1"/>
              </p:cNvCxnSpPr>
              <p:nvPr/>
            </p:nvCxnSpPr>
            <p:spPr bwMode="auto">
              <a:xfrm flipH="1">
                <a:off x="2784" y="2472"/>
                <a:ext cx="13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9" name="AutoShape 205"/>
              <p:cNvCxnSpPr>
                <a:cxnSpLocks noChangeShapeType="1"/>
                <a:stCxn id="117" idx="3"/>
                <a:endCxn id="115" idx="4"/>
              </p:cNvCxnSpPr>
              <p:nvPr/>
            </p:nvCxnSpPr>
            <p:spPr bwMode="auto">
              <a:xfrm>
                <a:off x="3312" y="2472"/>
                <a:ext cx="14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0" name="AutoShape 206"/>
              <p:cNvCxnSpPr>
                <a:cxnSpLocks noChangeShapeType="1"/>
                <a:stCxn id="116" idx="2"/>
                <a:endCxn id="117" idx="2"/>
              </p:cNvCxnSpPr>
              <p:nvPr/>
            </p:nvCxnSpPr>
            <p:spPr bwMode="auto">
              <a:xfrm flipH="1" flipV="1">
                <a:off x="3115" y="2520"/>
                <a:ext cx="19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1" name="AutoShape 207"/>
              <p:cNvCxnSpPr>
                <a:cxnSpLocks noChangeShapeType="1"/>
                <a:stCxn id="117" idx="2"/>
                <a:endCxn id="116" idx="1"/>
              </p:cNvCxnSpPr>
              <p:nvPr/>
            </p:nvCxnSpPr>
            <p:spPr bwMode="auto">
              <a:xfrm flipH="1">
                <a:off x="2928" y="252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2" name="AutoShape 208"/>
              <p:cNvCxnSpPr>
                <a:cxnSpLocks noChangeShapeType="1"/>
                <a:stCxn id="117" idx="0"/>
                <a:endCxn id="115" idx="2"/>
              </p:cNvCxnSpPr>
              <p:nvPr/>
            </p:nvCxnSpPr>
            <p:spPr bwMode="auto">
              <a:xfrm flipH="1" flipV="1">
                <a:off x="2928" y="240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3" name="AutoShape 209"/>
              <p:cNvCxnSpPr>
                <a:cxnSpLocks noChangeShapeType="1"/>
                <a:stCxn id="117" idx="0"/>
                <a:endCxn id="115" idx="3"/>
              </p:cNvCxnSpPr>
              <p:nvPr/>
            </p:nvCxnSpPr>
            <p:spPr bwMode="auto">
              <a:xfrm flipV="1">
                <a:off x="3115" y="2400"/>
                <a:ext cx="245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24" name="Line 210"/>
              <p:cNvSpPr>
                <a:spLocks noChangeShapeType="1"/>
              </p:cNvSpPr>
              <p:nvPr/>
            </p:nvSpPr>
            <p:spPr bwMode="auto">
              <a:xfrm>
                <a:off x="2928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Line 211"/>
              <p:cNvSpPr>
                <a:spLocks noChangeShapeType="1"/>
              </p:cNvSpPr>
              <p:nvPr/>
            </p:nvSpPr>
            <p:spPr bwMode="auto">
              <a:xfrm flipH="1">
                <a:off x="3264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Freeform 238"/>
            <p:cNvSpPr>
              <a:spLocks/>
            </p:cNvSpPr>
            <p:nvPr/>
          </p:nvSpPr>
          <p:spPr bwMode="auto">
            <a:xfrm>
              <a:off x="3289" y="1728"/>
              <a:ext cx="555" cy="120"/>
            </a:xfrm>
            <a:custGeom>
              <a:avLst/>
              <a:gdLst>
                <a:gd name="T0" fmla="*/ 0 w 816"/>
                <a:gd name="T1" fmla="*/ 310 h 310"/>
                <a:gd name="T2" fmla="*/ 45 w 816"/>
                <a:gd name="T3" fmla="*/ 38 h 310"/>
                <a:gd name="T4" fmla="*/ 226 w 816"/>
                <a:gd name="T5" fmla="*/ 83 h 310"/>
                <a:gd name="T6" fmla="*/ 498 w 816"/>
                <a:gd name="T7" fmla="*/ 38 h 310"/>
                <a:gd name="T8" fmla="*/ 725 w 816"/>
                <a:gd name="T9" fmla="*/ 83 h 310"/>
                <a:gd name="T10" fmla="*/ 816 w 816"/>
                <a:gd name="T11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6" h="310">
                  <a:moveTo>
                    <a:pt x="0" y="310"/>
                  </a:moveTo>
                  <a:cubicBezTo>
                    <a:pt x="3" y="193"/>
                    <a:pt x="7" y="76"/>
                    <a:pt x="45" y="38"/>
                  </a:cubicBezTo>
                  <a:cubicBezTo>
                    <a:pt x="83" y="0"/>
                    <a:pt x="151" y="83"/>
                    <a:pt x="226" y="83"/>
                  </a:cubicBezTo>
                  <a:cubicBezTo>
                    <a:pt x="301" y="83"/>
                    <a:pt x="415" y="38"/>
                    <a:pt x="498" y="38"/>
                  </a:cubicBezTo>
                  <a:cubicBezTo>
                    <a:pt x="581" y="38"/>
                    <a:pt x="672" y="38"/>
                    <a:pt x="725" y="83"/>
                  </a:cubicBezTo>
                  <a:cubicBezTo>
                    <a:pt x="778" y="128"/>
                    <a:pt x="797" y="219"/>
                    <a:pt x="816" y="310"/>
                  </a:cubicBezTo>
                </a:path>
              </a:pathLst>
            </a:custGeom>
            <a:solidFill>
              <a:srgbClr val="99CC00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8" name="Group 239"/>
            <p:cNvGrpSpPr>
              <a:grpSpLocks/>
            </p:cNvGrpSpPr>
            <p:nvPr/>
          </p:nvGrpSpPr>
          <p:grpSpPr bwMode="auto">
            <a:xfrm>
              <a:off x="3345" y="1637"/>
              <a:ext cx="432" cy="144"/>
              <a:chOff x="2784" y="2400"/>
              <a:chExt cx="672" cy="240"/>
            </a:xfrm>
          </p:grpSpPr>
          <p:sp>
            <p:nvSpPr>
              <p:cNvPr id="104" name="Freeform 240"/>
              <p:cNvSpPr>
                <a:spLocks/>
              </p:cNvSpPr>
              <p:nvPr/>
            </p:nvSpPr>
            <p:spPr bwMode="auto">
              <a:xfrm>
                <a:off x="2784" y="2400"/>
                <a:ext cx="672" cy="240"/>
              </a:xfrm>
              <a:custGeom>
                <a:avLst/>
                <a:gdLst>
                  <a:gd name="T0" fmla="*/ 48 w 672"/>
                  <a:gd name="T1" fmla="*/ 240 h 240"/>
                  <a:gd name="T2" fmla="*/ 0 w 672"/>
                  <a:gd name="T3" fmla="*/ 96 h 240"/>
                  <a:gd name="T4" fmla="*/ 144 w 672"/>
                  <a:gd name="T5" fmla="*/ 0 h 240"/>
                  <a:gd name="T6" fmla="*/ 576 w 672"/>
                  <a:gd name="T7" fmla="*/ 0 h 240"/>
                  <a:gd name="T8" fmla="*/ 672 w 672"/>
                  <a:gd name="T9" fmla="*/ 96 h 240"/>
                  <a:gd name="T10" fmla="*/ 624 w 672"/>
                  <a:gd name="T11" fmla="*/ 192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2" h="240">
                    <a:moveTo>
                      <a:pt x="48" y="240"/>
                    </a:moveTo>
                    <a:lnTo>
                      <a:pt x="0" y="96"/>
                    </a:lnTo>
                    <a:lnTo>
                      <a:pt x="144" y="0"/>
                    </a:lnTo>
                    <a:lnTo>
                      <a:pt x="576" y="0"/>
                    </a:lnTo>
                    <a:lnTo>
                      <a:pt x="672" y="96"/>
                    </a:lnTo>
                    <a:lnTo>
                      <a:pt x="624" y="192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241"/>
              <p:cNvSpPr>
                <a:spLocks/>
              </p:cNvSpPr>
              <p:nvPr/>
            </p:nvSpPr>
            <p:spPr bwMode="auto">
              <a:xfrm>
                <a:off x="2784" y="2496"/>
                <a:ext cx="672" cy="48"/>
              </a:xfrm>
              <a:custGeom>
                <a:avLst/>
                <a:gdLst>
                  <a:gd name="T0" fmla="*/ 0 w 672"/>
                  <a:gd name="T1" fmla="*/ 0 h 48"/>
                  <a:gd name="T2" fmla="*/ 144 w 672"/>
                  <a:gd name="T3" fmla="*/ 48 h 48"/>
                  <a:gd name="T4" fmla="*/ 528 w 672"/>
                  <a:gd name="T5" fmla="*/ 48 h 48"/>
                  <a:gd name="T6" fmla="*/ 672 w 672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2" h="48">
                    <a:moveTo>
                      <a:pt x="0" y="0"/>
                    </a:moveTo>
                    <a:lnTo>
                      <a:pt x="144" y="48"/>
                    </a:lnTo>
                    <a:lnTo>
                      <a:pt x="528" y="48"/>
                    </a:lnTo>
                    <a:lnTo>
                      <a:pt x="672" y="0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AutoShape 242"/>
              <p:cNvSpPr>
                <a:spLocks noChangeArrowheads="1"/>
              </p:cNvSpPr>
              <p:nvPr/>
            </p:nvSpPr>
            <p:spPr bwMode="auto">
              <a:xfrm>
                <a:off x="2918" y="2424"/>
                <a:ext cx="394" cy="96"/>
              </a:xfrm>
              <a:prstGeom prst="hexagon">
                <a:avLst>
                  <a:gd name="adj" fmla="val 102604"/>
                  <a:gd name="vf" fmla="val 115470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107" name="AutoShape 243"/>
              <p:cNvCxnSpPr>
                <a:cxnSpLocks noChangeShapeType="1"/>
                <a:stCxn id="106" idx="1"/>
                <a:endCxn id="104" idx="1"/>
              </p:cNvCxnSpPr>
              <p:nvPr/>
            </p:nvCxnSpPr>
            <p:spPr bwMode="auto">
              <a:xfrm flipH="1">
                <a:off x="2784" y="2472"/>
                <a:ext cx="13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8" name="AutoShape 244"/>
              <p:cNvCxnSpPr>
                <a:cxnSpLocks noChangeShapeType="1"/>
                <a:stCxn id="106" idx="3"/>
                <a:endCxn id="104" idx="4"/>
              </p:cNvCxnSpPr>
              <p:nvPr/>
            </p:nvCxnSpPr>
            <p:spPr bwMode="auto">
              <a:xfrm>
                <a:off x="3312" y="2472"/>
                <a:ext cx="14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9" name="AutoShape 245"/>
              <p:cNvCxnSpPr>
                <a:cxnSpLocks noChangeShapeType="1"/>
                <a:stCxn id="105" idx="2"/>
                <a:endCxn id="106" idx="2"/>
              </p:cNvCxnSpPr>
              <p:nvPr/>
            </p:nvCxnSpPr>
            <p:spPr bwMode="auto">
              <a:xfrm flipH="1" flipV="1">
                <a:off x="3115" y="2520"/>
                <a:ext cx="19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0" name="AutoShape 246"/>
              <p:cNvCxnSpPr>
                <a:cxnSpLocks noChangeShapeType="1"/>
                <a:stCxn id="106" idx="2"/>
                <a:endCxn id="105" idx="1"/>
              </p:cNvCxnSpPr>
              <p:nvPr/>
            </p:nvCxnSpPr>
            <p:spPr bwMode="auto">
              <a:xfrm flipH="1">
                <a:off x="2928" y="252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1" name="AutoShape 247"/>
              <p:cNvCxnSpPr>
                <a:cxnSpLocks noChangeShapeType="1"/>
                <a:stCxn id="106" idx="0"/>
                <a:endCxn id="104" idx="2"/>
              </p:cNvCxnSpPr>
              <p:nvPr/>
            </p:nvCxnSpPr>
            <p:spPr bwMode="auto">
              <a:xfrm flipH="1" flipV="1">
                <a:off x="2928" y="240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2" name="AutoShape 248"/>
              <p:cNvCxnSpPr>
                <a:cxnSpLocks noChangeShapeType="1"/>
                <a:stCxn id="106" idx="0"/>
                <a:endCxn id="104" idx="3"/>
              </p:cNvCxnSpPr>
              <p:nvPr/>
            </p:nvCxnSpPr>
            <p:spPr bwMode="auto">
              <a:xfrm flipV="1">
                <a:off x="3115" y="2400"/>
                <a:ext cx="245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13" name="Line 249"/>
              <p:cNvSpPr>
                <a:spLocks noChangeShapeType="1"/>
              </p:cNvSpPr>
              <p:nvPr/>
            </p:nvSpPr>
            <p:spPr bwMode="auto">
              <a:xfrm>
                <a:off x="2928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Line 250"/>
              <p:cNvSpPr>
                <a:spLocks noChangeShapeType="1"/>
              </p:cNvSpPr>
              <p:nvPr/>
            </p:nvSpPr>
            <p:spPr bwMode="auto">
              <a:xfrm flipH="1">
                <a:off x="3264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Freeform 251"/>
            <p:cNvSpPr>
              <a:spLocks/>
            </p:cNvSpPr>
            <p:nvPr/>
          </p:nvSpPr>
          <p:spPr bwMode="auto">
            <a:xfrm>
              <a:off x="3470" y="2408"/>
              <a:ext cx="555" cy="120"/>
            </a:xfrm>
            <a:custGeom>
              <a:avLst/>
              <a:gdLst>
                <a:gd name="T0" fmla="*/ 0 w 816"/>
                <a:gd name="T1" fmla="*/ 310 h 310"/>
                <a:gd name="T2" fmla="*/ 45 w 816"/>
                <a:gd name="T3" fmla="*/ 38 h 310"/>
                <a:gd name="T4" fmla="*/ 226 w 816"/>
                <a:gd name="T5" fmla="*/ 83 h 310"/>
                <a:gd name="T6" fmla="*/ 498 w 816"/>
                <a:gd name="T7" fmla="*/ 38 h 310"/>
                <a:gd name="T8" fmla="*/ 725 w 816"/>
                <a:gd name="T9" fmla="*/ 83 h 310"/>
                <a:gd name="T10" fmla="*/ 816 w 816"/>
                <a:gd name="T11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6" h="310">
                  <a:moveTo>
                    <a:pt x="0" y="310"/>
                  </a:moveTo>
                  <a:cubicBezTo>
                    <a:pt x="3" y="193"/>
                    <a:pt x="7" y="76"/>
                    <a:pt x="45" y="38"/>
                  </a:cubicBezTo>
                  <a:cubicBezTo>
                    <a:pt x="83" y="0"/>
                    <a:pt x="151" y="83"/>
                    <a:pt x="226" y="83"/>
                  </a:cubicBezTo>
                  <a:cubicBezTo>
                    <a:pt x="301" y="83"/>
                    <a:pt x="415" y="38"/>
                    <a:pt x="498" y="38"/>
                  </a:cubicBezTo>
                  <a:cubicBezTo>
                    <a:pt x="581" y="38"/>
                    <a:pt x="672" y="38"/>
                    <a:pt x="725" y="83"/>
                  </a:cubicBezTo>
                  <a:cubicBezTo>
                    <a:pt x="778" y="128"/>
                    <a:pt x="797" y="219"/>
                    <a:pt x="816" y="310"/>
                  </a:cubicBezTo>
                </a:path>
              </a:pathLst>
            </a:custGeom>
            <a:solidFill>
              <a:srgbClr val="99CC00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252"/>
            <p:cNvGrpSpPr>
              <a:grpSpLocks/>
            </p:cNvGrpSpPr>
            <p:nvPr/>
          </p:nvGrpSpPr>
          <p:grpSpPr bwMode="auto">
            <a:xfrm>
              <a:off x="3526" y="2317"/>
              <a:ext cx="432" cy="144"/>
              <a:chOff x="2784" y="2400"/>
              <a:chExt cx="672" cy="240"/>
            </a:xfrm>
          </p:grpSpPr>
          <p:sp>
            <p:nvSpPr>
              <p:cNvPr id="93" name="Freeform 253"/>
              <p:cNvSpPr>
                <a:spLocks/>
              </p:cNvSpPr>
              <p:nvPr/>
            </p:nvSpPr>
            <p:spPr bwMode="auto">
              <a:xfrm>
                <a:off x="2784" y="2400"/>
                <a:ext cx="672" cy="240"/>
              </a:xfrm>
              <a:custGeom>
                <a:avLst/>
                <a:gdLst>
                  <a:gd name="T0" fmla="*/ 48 w 672"/>
                  <a:gd name="T1" fmla="*/ 240 h 240"/>
                  <a:gd name="T2" fmla="*/ 0 w 672"/>
                  <a:gd name="T3" fmla="*/ 96 h 240"/>
                  <a:gd name="T4" fmla="*/ 144 w 672"/>
                  <a:gd name="T5" fmla="*/ 0 h 240"/>
                  <a:gd name="T6" fmla="*/ 576 w 672"/>
                  <a:gd name="T7" fmla="*/ 0 h 240"/>
                  <a:gd name="T8" fmla="*/ 672 w 672"/>
                  <a:gd name="T9" fmla="*/ 96 h 240"/>
                  <a:gd name="T10" fmla="*/ 624 w 672"/>
                  <a:gd name="T11" fmla="*/ 192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2" h="240">
                    <a:moveTo>
                      <a:pt x="48" y="240"/>
                    </a:moveTo>
                    <a:lnTo>
                      <a:pt x="0" y="96"/>
                    </a:lnTo>
                    <a:lnTo>
                      <a:pt x="144" y="0"/>
                    </a:lnTo>
                    <a:lnTo>
                      <a:pt x="576" y="0"/>
                    </a:lnTo>
                    <a:lnTo>
                      <a:pt x="672" y="96"/>
                    </a:lnTo>
                    <a:lnTo>
                      <a:pt x="624" y="192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254"/>
              <p:cNvSpPr>
                <a:spLocks/>
              </p:cNvSpPr>
              <p:nvPr/>
            </p:nvSpPr>
            <p:spPr bwMode="auto">
              <a:xfrm>
                <a:off x="2784" y="2496"/>
                <a:ext cx="672" cy="48"/>
              </a:xfrm>
              <a:custGeom>
                <a:avLst/>
                <a:gdLst>
                  <a:gd name="T0" fmla="*/ 0 w 672"/>
                  <a:gd name="T1" fmla="*/ 0 h 48"/>
                  <a:gd name="T2" fmla="*/ 144 w 672"/>
                  <a:gd name="T3" fmla="*/ 48 h 48"/>
                  <a:gd name="T4" fmla="*/ 528 w 672"/>
                  <a:gd name="T5" fmla="*/ 48 h 48"/>
                  <a:gd name="T6" fmla="*/ 672 w 672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2" h="48">
                    <a:moveTo>
                      <a:pt x="0" y="0"/>
                    </a:moveTo>
                    <a:lnTo>
                      <a:pt x="144" y="48"/>
                    </a:lnTo>
                    <a:lnTo>
                      <a:pt x="528" y="48"/>
                    </a:lnTo>
                    <a:lnTo>
                      <a:pt x="672" y="0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AutoShape 255"/>
              <p:cNvSpPr>
                <a:spLocks noChangeArrowheads="1"/>
              </p:cNvSpPr>
              <p:nvPr/>
            </p:nvSpPr>
            <p:spPr bwMode="auto">
              <a:xfrm>
                <a:off x="2918" y="2424"/>
                <a:ext cx="394" cy="96"/>
              </a:xfrm>
              <a:prstGeom prst="hexagon">
                <a:avLst>
                  <a:gd name="adj" fmla="val 102604"/>
                  <a:gd name="vf" fmla="val 115470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96" name="AutoShape 256"/>
              <p:cNvCxnSpPr>
                <a:cxnSpLocks noChangeShapeType="1"/>
                <a:stCxn id="95" idx="1"/>
                <a:endCxn id="93" idx="1"/>
              </p:cNvCxnSpPr>
              <p:nvPr/>
            </p:nvCxnSpPr>
            <p:spPr bwMode="auto">
              <a:xfrm flipH="1">
                <a:off x="2784" y="2472"/>
                <a:ext cx="13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7" name="AutoShape 257"/>
              <p:cNvCxnSpPr>
                <a:cxnSpLocks noChangeShapeType="1"/>
                <a:stCxn id="95" idx="3"/>
                <a:endCxn id="93" idx="4"/>
              </p:cNvCxnSpPr>
              <p:nvPr/>
            </p:nvCxnSpPr>
            <p:spPr bwMode="auto">
              <a:xfrm>
                <a:off x="3312" y="2472"/>
                <a:ext cx="14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8" name="AutoShape 258"/>
              <p:cNvCxnSpPr>
                <a:cxnSpLocks noChangeShapeType="1"/>
                <a:stCxn id="94" idx="2"/>
                <a:endCxn id="95" idx="2"/>
              </p:cNvCxnSpPr>
              <p:nvPr/>
            </p:nvCxnSpPr>
            <p:spPr bwMode="auto">
              <a:xfrm flipH="1" flipV="1">
                <a:off x="3115" y="2520"/>
                <a:ext cx="19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9" name="AutoShape 259"/>
              <p:cNvCxnSpPr>
                <a:cxnSpLocks noChangeShapeType="1"/>
                <a:stCxn id="95" idx="2"/>
                <a:endCxn id="94" idx="1"/>
              </p:cNvCxnSpPr>
              <p:nvPr/>
            </p:nvCxnSpPr>
            <p:spPr bwMode="auto">
              <a:xfrm flipH="1">
                <a:off x="2928" y="252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0" name="AutoShape 260"/>
              <p:cNvCxnSpPr>
                <a:cxnSpLocks noChangeShapeType="1"/>
                <a:stCxn id="95" idx="0"/>
                <a:endCxn id="93" idx="2"/>
              </p:cNvCxnSpPr>
              <p:nvPr/>
            </p:nvCxnSpPr>
            <p:spPr bwMode="auto">
              <a:xfrm flipH="1" flipV="1">
                <a:off x="2928" y="240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1" name="AutoShape 261"/>
              <p:cNvCxnSpPr>
                <a:cxnSpLocks noChangeShapeType="1"/>
                <a:stCxn id="95" idx="0"/>
                <a:endCxn id="93" idx="3"/>
              </p:cNvCxnSpPr>
              <p:nvPr/>
            </p:nvCxnSpPr>
            <p:spPr bwMode="auto">
              <a:xfrm flipV="1">
                <a:off x="3115" y="2400"/>
                <a:ext cx="245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02" name="Line 262"/>
              <p:cNvSpPr>
                <a:spLocks noChangeShapeType="1"/>
              </p:cNvSpPr>
              <p:nvPr/>
            </p:nvSpPr>
            <p:spPr bwMode="auto">
              <a:xfrm>
                <a:off x="2928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Line 263"/>
              <p:cNvSpPr>
                <a:spLocks noChangeShapeType="1"/>
              </p:cNvSpPr>
              <p:nvPr/>
            </p:nvSpPr>
            <p:spPr bwMode="auto">
              <a:xfrm flipH="1">
                <a:off x="3264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" name="Freeform 264"/>
            <p:cNvSpPr>
              <a:spLocks/>
            </p:cNvSpPr>
            <p:nvPr/>
          </p:nvSpPr>
          <p:spPr bwMode="auto">
            <a:xfrm>
              <a:off x="3046" y="2968"/>
              <a:ext cx="555" cy="120"/>
            </a:xfrm>
            <a:custGeom>
              <a:avLst/>
              <a:gdLst>
                <a:gd name="T0" fmla="*/ 0 w 816"/>
                <a:gd name="T1" fmla="*/ 310 h 310"/>
                <a:gd name="T2" fmla="*/ 45 w 816"/>
                <a:gd name="T3" fmla="*/ 38 h 310"/>
                <a:gd name="T4" fmla="*/ 226 w 816"/>
                <a:gd name="T5" fmla="*/ 83 h 310"/>
                <a:gd name="T6" fmla="*/ 498 w 816"/>
                <a:gd name="T7" fmla="*/ 38 h 310"/>
                <a:gd name="T8" fmla="*/ 725 w 816"/>
                <a:gd name="T9" fmla="*/ 83 h 310"/>
                <a:gd name="T10" fmla="*/ 816 w 816"/>
                <a:gd name="T11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6" h="310">
                  <a:moveTo>
                    <a:pt x="0" y="310"/>
                  </a:moveTo>
                  <a:cubicBezTo>
                    <a:pt x="3" y="193"/>
                    <a:pt x="7" y="76"/>
                    <a:pt x="45" y="38"/>
                  </a:cubicBezTo>
                  <a:cubicBezTo>
                    <a:pt x="83" y="0"/>
                    <a:pt x="151" y="83"/>
                    <a:pt x="226" y="83"/>
                  </a:cubicBezTo>
                  <a:cubicBezTo>
                    <a:pt x="301" y="83"/>
                    <a:pt x="415" y="38"/>
                    <a:pt x="498" y="38"/>
                  </a:cubicBezTo>
                  <a:cubicBezTo>
                    <a:pt x="581" y="38"/>
                    <a:pt x="672" y="38"/>
                    <a:pt x="725" y="83"/>
                  </a:cubicBezTo>
                  <a:cubicBezTo>
                    <a:pt x="778" y="128"/>
                    <a:pt x="797" y="219"/>
                    <a:pt x="816" y="310"/>
                  </a:cubicBezTo>
                </a:path>
              </a:pathLst>
            </a:custGeom>
            <a:solidFill>
              <a:srgbClr val="99CC00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2" name="Group 265"/>
            <p:cNvGrpSpPr>
              <a:grpSpLocks/>
            </p:cNvGrpSpPr>
            <p:nvPr/>
          </p:nvGrpSpPr>
          <p:grpSpPr bwMode="auto">
            <a:xfrm>
              <a:off x="3102" y="2877"/>
              <a:ext cx="432" cy="144"/>
              <a:chOff x="2784" y="2400"/>
              <a:chExt cx="672" cy="240"/>
            </a:xfrm>
          </p:grpSpPr>
          <p:sp>
            <p:nvSpPr>
              <p:cNvPr id="82" name="Freeform 266"/>
              <p:cNvSpPr>
                <a:spLocks/>
              </p:cNvSpPr>
              <p:nvPr/>
            </p:nvSpPr>
            <p:spPr bwMode="auto">
              <a:xfrm>
                <a:off x="2784" y="2400"/>
                <a:ext cx="672" cy="240"/>
              </a:xfrm>
              <a:custGeom>
                <a:avLst/>
                <a:gdLst>
                  <a:gd name="T0" fmla="*/ 48 w 672"/>
                  <a:gd name="T1" fmla="*/ 240 h 240"/>
                  <a:gd name="T2" fmla="*/ 0 w 672"/>
                  <a:gd name="T3" fmla="*/ 96 h 240"/>
                  <a:gd name="T4" fmla="*/ 144 w 672"/>
                  <a:gd name="T5" fmla="*/ 0 h 240"/>
                  <a:gd name="T6" fmla="*/ 576 w 672"/>
                  <a:gd name="T7" fmla="*/ 0 h 240"/>
                  <a:gd name="T8" fmla="*/ 672 w 672"/>
                  <a:gd name="T9" fmla="*/ 96 h 240"/>
                  <a:gd name="T10" fmla="*/ 624 w 672"/>
                  <a:gd name="T11" fmla="*/ 192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2" h="240">
                    <a:moveTo>
                      <a:pt x="48" y="240"/>
                    </a:moveTo>
                    <a:lnTo>
                      <a:pt x="0" y="96"/>
                    </a:lnTo>
                    <a:lnTo>
                      <a:pt x="144" y="0"/>
                    </a:lnTo>
                    <a:lnTo>
                      <a:pt x="576" y="0"/>
                    </a:lnTo>
                    <a:lnTo>
                      <a:pt x="672" y="96"/>
                    </a:lnTo>
                    <a:lnTo>
                      <a:pt x="624" y="192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267"/>
              <p:cNvSpPr>
                <a:spLocks/>
              </p:cNvSpPr>
              <p:nvPr/>
            </p:nvSpPr>
            <p:spPr bwMode="auto">
              <a:xfrm>
                <a:off x="2784" y="2496"/>
                <a:ext cx="672" cy="48"/>
              </a:xfrm>
              <a:custGeom>
                <a:avLst/>
                <a:gdLst>
                  <a:gd name="T0" fmla="*/ 0 w 672"/>
                  <a:gd name="T1" fmla="*/ 0 h 48"/>
                  <a:gd name="T2" fmla="*/ 144 w 672"/>
                  <a:gd name="T3" fmla="*/ 48 h 48"/>
                  <a:gd name="T4" fmla="*/ 528 w 672"/>
                  <a:gd name="T5" fmla="*/ 48 h 48"/>
                  <a:gd name="T6" fmla="*/ 672 w 672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2" h="48">
                    <a:moveTo>
                      <a:pt x="0" y="0"/>
                    </a:moveTo>
                    <a:lnTo>
                      <a:pt x="144" y="48"/>
                    </a:lnTo>
                    <a:lnTo>
                      <a:pt x="528" y="48"/>
                    </a:lnTo>
                    <a:lnTo>
                      <a:pt x="672" y="0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AutoShape 268"/>
              <p:cNvSpPr>
                <a:spLocks noChangeArrowheads="1"/>
              </p:cNvSpPr>
              <p:nvPr/>
            </p:nvSpPr>
            <p:spPr bwMode="auto">
              <a:xfrm>
                <a:off x="2918" y="2424"/>
                <a:ext cx="394" cy="96"/>
              </a:xfrm>
              <a:prstGeom prst="hexagon">
                <a:avLst>
                  <a:gd name="adj" fmla="val 102604"/>
                  <a:gd name="vf" fmla="val 115470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85" name="AutoShape 269"/>
              <p:cNvCxnSpPr>
                <a:cxnSpLocks noChangeShapeType="1"/>
                <a:stCxn id="84" idx="1"/>
                <a:endCxn id="82" idx="1"/>
              </p:cNvCxnSpPr>
              <p:nvPr/>
            </p:nvCxnSpPr>
            <p:spPr bwMode="auto">
              <a:xfrm flipH="1">
                <a:off x="2784" y="2472"/>
                <a:ext cx="13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6" name="AutoShape 270"/>
              <p:cNvCxnSpPr>
                <a:cxnSpLocks noChangeShapeType="1"/>
                <a:stCxn id="84" idx="3"/>
                <a:endCxn id="82" idx="4"/>
              </p:cNvCxnSpPr>
              <p:nvPr/>
            </p:nvCxnSpPr>
            <p:spPr bwMode="auto">
              <a:xfrm>
                <a:off x="3312" y="2472"/>
                <a:ext cx="14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7" name="AutoShape 271"/>
              <p:cNvCxnSpPr>
                <a:cxnSpLocks noChangeShapeType="1"/>
                <a:stCxn id="83" idx="2"/>
                <a:endCxn id="84" idx="2"/>
              </p:cNvCxnSpPr>
              <p:nvPr/>
            </p:nvCxnSpPr>
            <p:spPr bwMode="auto">
              <a:xfrm flipH="1" flipV="1">
                <a:off x="3115" y="2520"/>
                <a:ext cx="19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8" name="AutoShape 272"/>
              <p:cNvCxnSpPr>
                <a:cxnSpLocks noChangeShapeType="1"/>
                <a:stCxn id="84" idx="2"/>
                <a:endCxn id="83" idx="1"/>
              </p:cNvCxnSpPr>
              <p:nvPr/>
            </p:nvCxnSpPr>
            <p:spPr bwMode="auto">
              <a:xfrm flipH="1">
                <a:off x="2928" y="252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9" name="AutoShape 273"/>
              <p:cNvCxnSpPr>
                <a:cxnSpLocks noChangeShapeType="1"/>
                <a:stCxn id="84" idx="0"/>
                <a:endCxn id="82" idx="2"/>
              </p:cNvCxnSpPr>
              <p:nvPr/>
            </p:nvCxnSpPr>
            <p:spPr bwMode="auto">
              <a:xfrm flipH="1" flipV="1">
                <a:off x="2928" y="240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0" name="AutoShape 274"/>
              <p:cNvCxnSpPr>
                <a:cxnSpLocks noChangeShapeType="1"/>
                <a:stCxn id="84" idx="0"/>
                <a:endCxn id="82" idx="3"/>
              </p:cNvCxnSpPr>
              <p:nvPr/>
            </p:nvCxnSpPr>
            <p:spPr bwMode="auto">
              <a:xfrm flipV="1">
                <a:off x="3115" y="2400"/>
                <a:ext cx="245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1" name="Line 275"/>
              <p:cNvSpPr>
                <a:spLocks noChangeShapeType="1"/>
              </p:cNvSpPr>
              <p:nvPr/>
            </p:nvSpPr>
            <p:spPr bwMode="auto">
              <a:xfrm>
                <a:off x="2928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Line 276"/>
              <p:cNvSpPr>
                <a:spLocks noChangeShapeType="1"/>
              </p:cNvSpPr>
              <p:nvPr/>
            </p:nvSpPr>
            <p:spPr bwMode="auto">
              <a:xfrm flipH="1">
                <a:off x="3264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" name="Freeform 277"/>
            <p:cNvSpPr>
              <a:spLocks/>
            </p:cNvSpPr>
            <p:nvPr/>
          </p:nvSpPr>
          <p:spPr bwMode="auto">
            <a:xfrm>
              <a:off x="2120" y="2998"/>
              <a:ext cx="555" cy="120"/>
            </a:xfrm>
            <a:custGeom>
              <a:avLst/>
              <a:gdLst>
                <a:gd name="T0" fmla="*/ 0 w 816"/>
                <a:gd name="T1" fmla="*/ 310 h 310"/>
                <a:gd name="T2" fmla="*/ 45 w 816"/>
                <a:gd name="T3" fmla="*/ 38 h 310"/>
                <a:gd name="T4" fmla="*/ 226 w 816"/>
                <a:gd name="T5" fmla="*/ 83 h 310"/>
                <a:gd name="T6" fmla="*/ 498 w 816"/>
                <a:gd name="T7" fmla="*/ 38 h 310"/>
                <a:gd name="T8" fmla="*/ 725 w 816"/>
                <a:gd name="T9" fmla="*/ 83 h 310"/>
                <a:gd name="T10" fmla="*/ 816 w 816"/>
                <a:gd name="T11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6" h="310">
                  <a:moveTo>
                    <a:pt x="0" y="310"/>
                  </a:moveTo>
                  <a:cubicBezTo>
                    <a:pt x="3" y="193"/>
                    <a:pt x="7" y="76"/>
                    <a:pt x="45" y="38"/>
                  </a:cubicBezTo>
                  <a:cubicBezTo>
                    <a:pt x="83" y="0"/>
                    <a:pt x="151" y="83"/>
                    <a:pt x="226" y="83"/>
                  </a:cubicBezTo>
                  <a:cubicBezTo>
                    <a:pt x="301" y="83"/>
                    <a:pt x="415" y="38"/>
                    <a:pt x="498" y="38"/>
                  </a:cubicBezTo>
                  <a:cubicBezTo>
                    <a:pt x="581" y="38"/>
                    <a:pt x="672" y="38"/>
                    <a:pt x="725" y="83"/>
                  </a:cubicBezTo>
                  <a:cubicBezTo>
                    <a:pt x="778" y="128"/>
                    <a:pt x="797" y="219"/>
                    <a:pt x="816" y="310"/>
                  </a:cubicBezTo>
                </a:path>
              </a:pathLst>
            </a:custGeom>
            <a:solidFill>
              <a:srgbClr val="99CC00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4" name="Group 278"/>
            <p:cNvGrpSpPr>
              <a:grpSpLocks/>
            </p:cNvGrpSpPr>
            <p:nvPr/>
          </p:nvGrpSpPr>
          <p:grpSpPr bwMode="auto">
            <a:xfrm>
              <a:off x="2176" y="2907"/>
              <a:ext cx="432" cy="144"/>
              <a:chOff x="2784" y="2400"/>
              <a:chExt cx="672" cy="240"/>
            </a:xfrm>
          </p:grpSpPr>
          <p:sp>
            <p:nvSpPr>
              <p:cNvPr id="71" name="Freeform 279"/>
              <p:cNvSpPr>
                <a:spLocks/>
              </p:cNvSpPr>
              <p:nvPr/>
            </p:nvSpPr>
            <p:spPr bwMode="auto">
              <a:xfrm>
                <a:off x="2784" y="2400"/>
                <a:ext cx="672" cy="240"/>
              </a:xfrm>
              <a:custGeom>
                <a:avLst/>
                <a:gdLst>
                  <a:gd name="T0" fmla="*/ 48 w 672"/>
                  <a:gd name="T1" fmla="*/ 240 h 240"/>
                  <a:gd name="T2" fmla="*/ 0 w 672"/>
                  <a:gd name="T3" fmla="*/ 96 h 240"/>
                  <a:gd name="T4" fmla="*/ 144 w 672"/>
                  <a:gd name="T5" fmla="*/ 0 h 240"/>
                  <a:gd name="T6" fmla="*/ 576 w 672"/>
                  <a:gd name="T7" fmla="*/ 0 h 240"/>
                  <a:gd name="T8" fmla="*/ 672 w 672"/>
                  <a:gd name="T9" fmla="*/ 96 h 240"/>
                  <a:gd name="T10" fmla="*/ 624 w 672"/>
                  <a:gd name="T11" fmla="*/ 192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2" h="240">
                    <a:moveTo>
                      <a:pt x="48" y="240"/>
                    </a:moveTo>
                    <a:lnTo>
                      <a:pt x="0" y="96"/>
                    </a:lnTo>
                    <a:lnTo>
                      <a:pt x="144" y="0"/>
                    </a:lnTo>
                    <a:lnTo>
                      <a:pt x="576" y="0"/>
                    </a:lnTo>
                    <a:lnTo>
                      <a:pt x="672" y="96"/>
                    </a:lnTo>
                    <a:lnTo>
                      <a:pt x="624" y="192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280"/>
              <p:cNvSpPr>
                <a:spLocks/>
              </p:cNvSpPr>
              <p:nvPr/>
            </p:nvSpPr>
            <p:spPr bwMode="auto">
              <a:xfrm>
                <a:off x="2784" y="2496"/>
                <a:ext cx="672" cy="48"/>
              </a:xfrm>
              <a:custGeom>
                <a:avLst/>
                <a:gdLst>
                  <a:gd name="T0" fmla="*/ 0 w 672"/>
                  <a:gd name="T1" fmla="*/ 0 h 48"/>
                  <a:gd name="T2" fmla="*/ 144 w 672"/>
                  <a:gd name="T3" fmla="*/ 48 h 48"/>
                  <a:gd name="T4" fmla="*/ 528 w 672"/>
                  <a:gd name="T5" fmla="*/ 48 h 48"/>
                  <a:gd name="T6" fmla="*/ 672 w 672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2" h="48">
                    <a:moveTo>
                      <a:pt x="0" y="0"/>
                    </a:moveTo>
                    <a:lnTo>
                      <a:pt x="144" y="48"/>
                    </a:lnTo>
                    <a:lnTo>
                      <a:pt x="528" y="48"/>
                    </a:lnTo>
                    <a:lnTo>
                      <a:pt x="672" y="0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AutoShape 281"/>
              <p:cNvSpPr>
                <a:spLocks noChangeArrowheads="1"/>
              </p:cNvSpPr>
              <p:nvPr/>
            </p:nvSpPr>
            <p:spPr bwMode="auto">
              <a:xfrm>
                <a:off x="2918" y="2424"/>
                <a:ext cx="394" cy="96"/>
              </a:xfrm>
              <a:prstGeom prst="hexagon">
                <a:avLst>
                  <a:gd name="adj" fmla="val 102604"/>
                  <a:gd name="vf" fmla="val 115470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4" name="AutoShape 282"/>
              <p:cNvCxnSpPr>
                <a:cxnSpLocks noChangeShapeType="1"/>
                <a:stCxn id="73" idx="1"/>
                <a:endCxn id="71" idx="1"/>
              </p:cNvCxnSpPr>
              <p:nvPr/>
            </p:nvCxnSpPr>
            <p:spPr bwMode="auto">
              <a:xfrm flipH="1">
                <a:off x="2784" y="2472"/>
                <a:ext cx="13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5" name="AutoShape 283"/>
              <p:cNvCxnSpPr>
                <a:cxnSpLocks noChangeShapeType="1"/>
                <a:stCxn id="73" idx="3"/>
                <a:endCxn id="71" idx="4"/>
              </p:cNvCxnSpPr>
              <p:nvPr/>
            </p:nvCxnSpPr>
            <p:spPr bwMode="auto">
              <a:xfrm>
                <a:off x="3312" y="2472"/>
                <a:ext cx="14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6" name="AutoShape 284"/>
              <p:cNvCxnSpPr>
                <a:cxnSpLocks noChangeShapeType="1"/>
                <a:stCxn id="72" idx="2"/>
                <a:endCxn id="73" idx="2"/>
              </p:cNvCxnSpPr>
              <p:nvPr/>
            </p:nvCxnSpPr>
            <p:spPr bwMode="auto">
              <a:xfrm flipH="1" flipV="1">
                <a:off x="3115" y="2520"/>
                <a:ext cx="19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7" name="AutoShape 285"/>
              <p:cNvCxnSpPr>
                <a:cxnSpLocks noChangeShapeType="1"/>
                <a:stCxn id="73" idx="2"/>
                <a:endCxn id="72" idx="1"/>
              </p:cNvCxnSpPr>
              <p:nvPr/>
            </p:nvCxnSpPr>
            <p:spPr bwMode="auto">
              <a:xfrm flipH="1">
                <a:off x="2928" y="252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8" name="AutoShape 286"/>
              <p:cNvCxnSpPr>
                <a:cxnSpLocks noChangeShapeType="1"/>
                <a:stCxn id="73" idx="0"/>
                <a:endCxn id="71" idx="2"/>
              </p:cNvCxnSpPr>
              <p:nvPr/>
            </p:nvCxnSpPr>
            <p:spPr bwMode="auto">
              <a:xfrm flipH="1" flipV="1">
                <a:off x="2928" y="240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9" name="AutoShape 287"/>
              <p:cNvCxnSpPr>
                <a:cxnSpLocks noChangeShapeType="1"/>
                <a:stCxn id="73" idx="0"/>
                <a:endCxn id="71" idx="3"/>
              </p:cNvCxnSpPr>
              <p:nvPr/>
            </p:nvCxnSpPr>
            <p:spPr bwMode="auto">
              <a:xfrm flipV="1">
                <a:off x="3115" y="2400"/>
                <a:ext cx="245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80" name="Line 288"/>
              <p:cNvSpPr>
                <a:spLocks noChangeShapeType="1"/>
              </p:cNvSpPr>
              <p:nvPr/>
            </p:nvSpPr>
            <p:spPr bwMode="auto">
              <a:xfrm>
                <a:off x="2928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Line 289"/>
              <p:cNvSpPr>
                <a:spLocks noChangeShapeType="1"/>
              </p:cNvSpPr>
              <p:nvPr/>
            </p:nvSpPr>
            <p:spPr bwMode="auto">
              <a:xfrm flipH="1">
                <a:off x="3264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" name="Freeform 290"/>
            <p:cNvSpPr>
              <a:spLocks/>
            </p:cNvSpPr>
            <p:nvPr/>
          </p:nvSpPr>
          <p:spPr bwMode="auto">
            <a:xfrm>
              <a:off x="1712" y="1818"/>
              <a:ext cx="555" cy="120"/>
            </a:xfrm>
            <a:custGeom>
              <a:avLst/>
              <a:gdLst>
                <a:gd name="T0" fmla="*/ 0 w 816"/>
                <a:gd name="T1" fmla="*/ 310 h 310"/>
                <a:gd name="T2" fmla="*/ 45 w 816"/>
                <a:gd name="T3" fmla="*/ 38 h 310"/>
                <a:gd name="T4" fmla="*/ 226 w 816"/>
                <a:gd name="T5" fmla="*/ 83 h 310"/>
                <a:gd name="T6" fmla="*/ 498 w 816"/>
                <a:gd name="T7" fmla="*/ 38 h 310"/>
                <a:gd name="T8" fmla="*/ 725 w 816"/>
                <a:gd name="T9" fmla="*/ 83 h 310"/>
                <a:gd name="T10" fmla="*/ 816 w 816"/>
                <a:gd name="T11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6" h="310">
                  <a:moveTo>
                    <a:pt x="0" y="310"/>
                  </a:moveTo>
                  <a:cubicBezTo>
                    <a:pt x="3" y="193"/>
                    <a:pt x="7" y="76"/>
                    <a:pt x="45" y="38"/>
                  </a:cubicBezTo>
                  <a:cubicBezTo>
                    <a:pt x="83" y="0"/>
                    <a:pt x="151" y="83"/>
                    <a:pt x="226" y="83"/>
                  </a:cubicBezTo>
                  <a:cubicBezTo>
                    <a:pt x="301" y="83"/>
                    <a:pt x="415" y="38"/>
                    <a:pt x="498" y="38"/>
                  </a:cubicBezTo>
                  <a:cubicBezTo>
                    <a:pt x="581" y="38"/>
                    <a:pt x="672" y="38"/>
                    <a:pt x="725" y="83"/>
                  </a:cubicBezTo>
                  <a:cubicBezTo>
                    <a:pt x="778" y="128"/>
                    <a:pt x="797" y="219"/>
                    <a:pt x="816" y="310"/>
                  </a:cubicBezTo>
                </a:path>
              </a:pathLst>
            </a:custGeom>
            <a:solidFill>
              <a:srgbClr val="99CC00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" name="Group 291"/>
            <p:cNvGrpSpPr>
              <a:grpSpLocks/>
            </p:cNvGrpSpPr>
            <p:nvPr/>
          </p:nvGrpSpPr>
          <p:grpSpPr bwMode="auto">
            <a:xfrm>
              <a:off x="1768" y="1727"/>
              <a:ext cx="432" cy="144"/>
              <a:chOff x="2784" y="2400"/>
              <a:chExt cx="672" cy="240"/>
            </a:xfrm>
          </p:grpSpPr>
          <p:sp>
            <p:nvSpPr>
              <p:cNvPr id="60" name="Freeform 292"/>
              <p:cNvSpPr>
                <a:spLocks/>
              </p:cNvSpPr>
              <p:nvPr/>
            </p:nvSpPr>
            <p:spPr bwMode="auto">
              <a:xfrm>
                <a:off x="2784" y="2400"/>
                <a:ext cx="672" cy="240"/>
              </a:xfrm>
              <a:custGeom>
                <a:avLst/>
                <a:gdLst>
                  <a:gd name="T0" fmla="*/ 48 w 672"/>
                  <a:gd name="T1" fmla="*/ 240 h 240"/>
                  <a:gd name="T2" fmla="*/ 0 w 672"/>
                  <a:gd name="T3" fmla="*/ 96 h 240"/>
                  <a:gd name="T4" fmla="*/ 144 w 672"/>
                  <a:gd name="T5" fmla="*/ 0 h 240"/>
                  <a:gd name="T6" fmla="*/ 576 w 672"/>
                  <a:gd name="T7" fmla="*/ 0 h 240"/>
                  <a:gd name="T8" fmla="*/ 672 w 672"/>
                  <a:gd name="T9" fmla="*/ 96 h 240"/>
                  <a:gd name="T10" fmla="*/ 624 w 672"/>
                  <a:gd name="T11" fmla="*/ 192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2" h="240">
                    <a:moveTo>
                      <a:pt x="48" y="240"/>
                    </a:moveTo>
                    <a:lnTo>
                      <a:pt x="0" y="96"/>
                    </a:lnTo>
                    <a:lnTo>
                      <a:pt x="144" y="0"/>
                    </a:lnTo>
                    <a:lnTo>
                      <a:pt x="576" y="0"/>
                    </a:lnTo>
                    <a:lnTo>
                      <a:pt x="672" y="96"/>
                    </a:lnTo>
                    <a:lnTo>
                      <a:pt x="624" y="192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293"/>
              <p:cNvSpPr>
                <a:spLocks/>
              </p:cNvSpPr>
              <p:nvPr/>
            </p:nvSpPr>
            <p:spPr bwMode="auto">
              <a:xfrm>
                <a:off x="2784" y="2496"/>
                <a:ext cx="672" cy="48"/>
              </a:xfrm>
              <a:custGeom>
                <a:avLst/>
                <a:gdLst>
                  <a:gd name="T0" fmla="*/ 0 w 672"/>
                  <a:gd name="T1" fmla="*/ 0 h 48"/>
                  <a:gd name="T2" fmla="*/ 144 w 672"/>
                  <a:gd name="T3" fmla="*/ 48 h 48"/>
                  <a:gd name="T4" fmla="*/ 528 w 672"/>
                  <a:gd name="T5" fmla="*/ 48 h 48"/>
                  <a:gd name="T6" fmla="*/ 672 w 672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2" h="48">
                    <a:moveTo>
                      <a:pt x="0" y="0"/>
                    </a:moveTo>
                    <a:lnTo>
                      <a:pt x="144" y="48"/>
                    </a:lnTo>
                    <a:lnTo>
                      <a:pt x="528" y="48"/>
                    </a:lnTo>
                    <a:lnTo>
                      <a:pt x="672" y="0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AutoShape 294"/>
              <p:cNvSpPr>
                <a:spLocks noChangeArrowheads="1"/>
              </p:cNvSpPr>
              <p:nvPr/>
            </p:nvSpPr>
            <p:spPr bwMode="auto">
              <a:xfrm>
                <a:off x="2918" y="2424"/>
                <a:ext cx="394" cy="96"/>
              </a:xfrm>
              <a:prstGeom prst="hexagon">
                <a:avLst>
                  <a:gd name="adj" fmla="val 102604"/>
                  <a:gd name="vf" fmla="val 115470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63" name="AutoShape 295"/>
              <p:cNvCxnSpPr>
                <a:cxnSpLocks noChangeShapeType="1"/>
                <a:stCxn id="62" idx="1"/>
                <a:endCxn id="60" idx="1"/>
              </p:cNvCxnSpPr>
              <p:nvPr/>
            </p:nvCxnSpPr>
            <p:spPr bwMode="auto">
              <a:xfrm flipH="1">
                <a:off x="2784" y="2472"/>
                <a:ext cx="13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4" name="AutoShape 296"/>
              <p:cNvCxnSpPr>
                <a:cxnSpLocks noChangeShapeType="1"/>
                <a:stCxn id="62" idx="3"/>
                <a:endCxn id="60" idx="4"/>
              </p:cNvCxnSpPr>
              <p:nvPr/>
            </p:nvCxnSpPr>
            <p:spPr bwMode="auto">
              <a:xfrm>
                <a:off x="3312" y="2472"/>
                <a:ext cx="14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" name="AutoShape 297"/>
              <p:cNvCxnSpPr>
                <a:cxnSpLocks noChangeShapeType="1"/>
                <a:stCxn id="61" idx="2"/>
                <a:endCxn id="62" idx="2"/>
              </p:cNvCxnSpPr>
              <p:nvPr/>
            </p:nvCxnSpPr>
            <p:spPr bwMode="auto">
              <a:xfrm flipH="1" flipV="1">
                <a:off x="3115" y="2520"/>
                <a:ext cx="19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6" name="AutoShape 298"/>
              <p:cNvCxnSpPr>
                <a:cxnSpLocks noChangeShapeType="1"/>
                <a:stCxn id="62" idx="2"/>
                <a:endCxn id="61" idx="1"/>
              </p:cNvCxnSpPr>
              <p:nvPr/>
            </p:nvCxnSpPr>
            <p:spPr bwMode="auto">
              <a:xfrm flipH="1">
                <a:off x="2928" y="252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7" name="AutoShape 299"/>
              <p:cNvCxnSpPr>
                <a:cxnSpLocks noChangeShapeType="1"/>
                <a:stCxn id="62" idx="0"/>
                <a:endCxn id="60" idx="2"/>
              </p:cNvCxnSpPr>
              <p:nvPr/>
            </p:nvCxnSpPr>
            <p:spPr bwMode="auto">
              <a:xfrm flipH="1" flipV="1">
                <a:off x="2928" y="240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8" name="AutoShape 300"/>
              <p:cNvCxnSpPr>
                <a:cxnSpLocks noChangeShapeType="1"/>
                <a:stCxn id="62" idx="0"/>
                <a:endCxn id="60" idx="3"/>
              </p:cNvCxnSpPr>
              <p:nvPr/>
            </p:nvCxnSpPr>
            <p:spPr bwMode="auto">
              <a:xfrm flipV="1">
                <a:off x="3115" y="2400"/>
                <a:ext cx="245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9" name="Line 301"/>
              <p:cNvSpPr>
                <a:spLocks noChangeShapeType="1"/>
              </p:cNvSpPr>
              <p:nvPr/>
            </p:nvSpPr>
            <p:spPr bwMode="auto">
              <a:xfrm>
                <a:off x="2928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Line 302"/>
              <p:cNvSpPr>
                <a:spLocks noChangeShapeType="1"/>
              </p:cNvSpPr>
              <p:nvPr/>
            </p:nvSpPr>
            <p:spPr bwMode="auto">
              <a:xfrm flipH="1">
                <a:off x="3264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Freeform 303"/>
            <p:cNvSpPr>
              <a:spLocks/>
            </p:cNvSpPr>
            <p:nvPr/>
          </p:nvSpPr>
          <p:spPr bwMode="auto">
            <a:xfrm>
              <a:off x="1565" y="2544"/>
              <a:ext cx="555" cy="107"/>
            </a:xfrm>
            <a:custGeom>
              <a:avLst/>
              <a:gdLst>
                <a:gd name="T0" fmla="*/ 0 w 816"/>
                <a:gd name="T1" fmla="*/ 310 h 310"/>
                <a:gd name="T2" fmla="*/ 45 w 816"/>
                <a:gd name="T3" fmla="*/ 38 h 310"/>
                <a:gd name="T4" fmla="*/ 226 w 816"/>
                <a:gd name="T5" fmla="*/ 83 h 310"/>
                <a:gd name="T6" fmla="*/ 498 w 816"/>
                <a:gd name="T7" fmla="*/ 38 h 310"/>
                <a:gd name="T8" fmla="*/ 725 w 816"/>
                <a:gd name="T9" fmla="*/ 83 h 310"/>
                <a:gd name="T10" fmla="*/ 816 w 816"/>
                <a:gd name="T11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6" h="310">
                  <a:moveTo>
                    <a:pt x="0" y="310"/>
                  </a:moveTo>
                  <a:cubicBezTo>
                    <a:pt x="3" y="193"/>
                    <a:pt x="7" y="76"/>
                    <a:pt x="45" y="38"/>
                  </a:cubicBezTo>
                  <a:cubicBezTo>
                    <a:pt x="83" y="0"/>
                    <a:pt x="151" y="83"/>
                    <a:pt x="226" y="83"/>
                  </a:cubicBezTo>
                  <a:cubicBezTo>
                    <a:pt x="301" y="83"/>
                    <a:pt x="415" y="38"/>
                    <a:pt x="498" y="38"/>
                  </a:cubicBezTo>
                  <a:cubicBezTo>
                    <a:pt x="581" y="38"/>
                    <a:pt x="672" y="38"/>
                    <a:pt x="725" y="83"/>
                  </a:cubicBezTo>
                  <a:cubicBezTo>
                    <a:pt x="778" y="128"/>
                    <a:pt x="797" y="219"/>
                    <a:pt x="816" y="310"/>
                  </a:cubicBezTo>
                </a:path>
              </a:pathLst>
            </a:custGeom>
            <a:solidFill>
              <a:srgbClr val="99CC00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" name="Group 304"/>
            <p:cNvGrpSpPr>
              <a:grpSpLocks/>
            </p:cNvGrpSpPr>
            <p:nvPr/>
          </p:nvGrpSpPr>
          <p:grpSpPr bwMode="auto">
            <a:xfrm>
              <a:off x="1598" y="2445"/>
              <a:ext cx="432" cy="144"/>
              <a:chOff x="2784" y="2400"/>
              <a:chExt cx="672" cy="240"/>
            </a:xfrm>
          </p:grpSpPr>
          <p:sp>
            <p:nvSpPr>
              <p:cNvPr id="49" name="Freeform 305"/>
              <p:cNvSpPr>
                <a:spLocks/>
              </p:cNvSpPr>
              <p:nvPr/>
            </p:nvSpPr>
            <p:spPr bwMode="auto">
              <a:xfrm>
                <a:off x="2784" y="2400"/>
                <a:ext cx="672" cy="240"/>
              </a:xfrm>
              <a:custGeom>
                <a:avLst/>
                <a:gdLst>
                  <a:gd name="T0" fmla="*/ 48 w 672"/>
                  <a:gd name="T1" fmla="*/ 240 h 240"/>
                  <a:gd name="T2" fmla="*/ 0 w 672"/>
                  <a:gd name="T3" fmla="*/ 96 h 240"/>
                  <a:gd name="T4" fmla="*/ 144 w 672"/>
                  <a:gd name="T5" fmla="*/ 0 h 240"/>
                  <a:gd name="T6" fmla="*/ 576 w 672"/>
                  <a:gd name="T7" fmla="*/ 0 h 240"/>
                  <a:gd name="T8" fmla="*/ 672 w 672"/>
                  <a:gd name="T9" fmla="*/ 96 h 240"/>
                  <a:gd name="T10" fmla="*/ 624 w 672"/>
                  <a:gd name="T11" fmla="*/ 192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2" h="240">
                    <a:moveTo>
                      <a:pt x="48" y="240"/>
                    </a:moveTo>
                    <a:lnTo>
                      <a:pt x="0" y="96"/>
                    </a:lnTo>
                    <a:lnTo>
                      <a:pt x="144" y="0"/>
                    </a:lnTo>
                    <a:lnTo>
                      <a:pt x="576" y="0"/>
                    </a:lnTo>
                    <a:lnTo>
                      <a:pt x="672" y="96"/>
                    </a:lnTo>
                    <a:lnTo>
                      <a:pt x="624" y="192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306"/>
              <p:cNvSpPr>
                <a:spLocks/>
              </p:cNvSpPr>
              <p:nvPr/>
            </p:nvSpPr>
            <p:spPr bwMode="auto">
              <a:xfrm>
                <a:off x="2784" y="2496"/>
                <a:ext cx="672" cy="48"/>
              </a:xfrm>
              <a:custGeom>
                <a:avLst/>
                <a:gdLst>
                  <a:gd name="T0" fmla="*/ 0 w 672"/>
                  <a:gd name="T1" fmla="*/ 0 h 48"/>
                  <a:gd name="T2" fmla="*/ 144 w 672"/>
                  <a:gd name="T3" fmla="*/ 48 h 48"/>
                  <a:gd name="T4" fmla="*/ 528 w 672"/>
                  <a:gd name="T5" fmla="*/ 48 h 48"/>
                  <a:gd name="T6" fmla="*/ 672 w 672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2" h="48">
                    <a:moveTo>
                      <a:pt x="0" y="0"/>
                    </a:moveTo>
                    <a:lnTo>
                      <a:pt x="144" y="48"/>
                    </a:lnTo>
                    <a:lnTo>
                      <a:pt x="528" y="48"/>
                    </a:lnTo>
                    <a:lnTo>
                      <a:pt x="672" y="0"/>
                    </a:lnTo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AutoShape 307"/>
              <p:cNvSpPr>
                <a:spLocks noChangeArrowheads="1"/>
              </p:cNvSpPr>
              <p:nvPr/>
            </p:nvSpPr>
            <p:spPr bwMode="auto">
              <a:xfrm>
                <a:off x="2918" y="2424"/>
                <a:ext cx="394" cy="96"/>
              </a:xfrm>
              <a:prstGeom prst="hexagon">
                <a:avLst>
                  <a:gd name="adj" fmla="val 102604"/>
                  <a:gd name="vf" fmla="val 115470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52" name="AutoShape 308"/>
              <p:cNvCxnSpPr>
                <a:cxnSpLocks noChangeShapeType="1"/>
                <a:stCxn id="51" idx="1"/>
                <a:endCxn id="49" idx="1"/>
              </p:cNvCxnSpPr>
              <p:nvPr/>
            </p:nvCxnSpPr>
            <p:spPr bwMode="auto">
              <a:xfrm flipH="1">
                <a:off x="2784" y="2472"/>
                <a:ext cx="13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3" name="AutoShape 309"/>
              <p:cNvCxnSpPr>
                <a:cxnSpLocks noChangeShapeType="1"/>
                <a:stCxn id="51" idx="3"/>
                <a:endCxn id="49" idx="4"/>
              </p:cNvCxnSpPr>
              <p:nvPr/>
            </p:nvCxnSpPr>
            <p:spPr bwMode="auto">
              <a:xfrm>
                <a:off x="3312" y="2472"/>
                <a:ext cx="144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4" name="AutoShape 310"/>
              <p:cNvCxnSpPr>
                <a:cxnSpLocks noChangeShapeType="1"/>
                <a:stCxn id="50" idx="2"/>
                <a:endCxn id="51" idx="2"/>
              </p:cNvCxnSpPr>
              <p:nvPr/>
            </p:nvCxnSpPr>
            <p:spPr bwMode="auto">
              <a:xfrm flipH="1" flipV="1">
                <a:off x="3115" y="2520"/>
                <a:ext cx="19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5" name="AutoShape 311"/>
              <p:cNvCxnSpPr>
                <a:cxnSpLocks noChangeShapeType="1"/>
                <a:stCxn id="51" idx="2"/>
                <a:endCxn id="50" idx="1"/>
              </p:cNvCxnSpPr>
              <p:nvPr/>
            </p:nvCxnSpPr>
            <p:spPr bwMode="auto">
              <a:xfrm flipH="1">
                <a:off x="2928" y="252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6" name="AutoShape 312"/>
              <p:cNvCxnSpPr>
                <a:cxnSpLocks noChangeShapeType="1"/>
                <a:stCxn id="51" idx="0"/>
                <a:endCxn id="49" idx="2"/>
              </p:cNvCxnSpPr>
              <p:nvPr/>
            </p:nvCxnSpPr>
            <p:spPr bwMode="auto">
              <a:xfrm flipH="1" flipV="1">
                <a:off x="2928" y="2400"/>
                <a:ext cx="187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7" name="AutoShape 313"/>
              <p:cNvCxnSpPr>
                <a:cxnSpLocks noChangeShapeType="1"/>
                <a:stCxn id="51" idx="0"/>
                <a:endCxn id="49" idx="3"/>
              </p:cNvCxnSpPr>
              <p:nvPr/>
            </p:nvCxnSpPr>
            <p:spPr bwMode="auto">
              <a:xfrm flipV="1">
                <a:off x="3115" y="2400"/>
                <a:ext cx="245" cy="2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8" name="Line 314"/>
              <p:cNvSpPr>
                <a:spLocks noChangeShapeType="1"/>
              </p:cNvSpPr>
              <p:nvPr/>
            </p:nvSpPr>
            <p:spPr bwMode="auto">
              <a:xfrm>
                <a:off x="2928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Line 315"/>
              <p:cNvSpPr>
                <a:spLocks noChangeShapeType="1"/>
              </p:cNvSpPr>
              <p:nvPr/>
            </p:nvSpPr>
            <p:spPr bwMode="auto">
              <a:xfrm flipH="1">
                <a:off x="3264" y="2544"/>
                <a:ext cx="48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aphicFrame>
          <p:nvGraphicFramePr>
            <p:cNvPr id="29" name="Object 319"/>
            <p:cNvGraphicFramePr>
              <a:graphicFrameLocks noChangeAspect="1"/>
            </p:cNvGraphicFramePr>
            <p:nvPr/>
          </p:nvGraphicFramePr>
          <p:xfrm>
            <a:off x="3300" y="1359"/>
            <a:ext cx="471" cy="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21" name="CS ChemDraw Drawing" r:id="rId5" imgW="748560" imgH="454918" progId="ChemDraw.Document.6.0">
                    <p:embed/>
                  </p:oleObj>
                </mc:Choice>
                <mc:Fallback>
                  <p:oleObj name="CS ChemDraw Drawing" r:id="rId5" imgW="748560" imgH="454918" progId="ChemDraw.Document.6.0">
                    <p:embed/>
                    <p:pic>
                      <p:nvPicPr>
                        <p:cNvPr id="30" name="Object 3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00" y="1359"/>
                          <a:ext cx="471" cy="2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320"/>
            <p:cNvGraphicFramePr>
              <a:graphicFrameLocks noChangeAspect="1"/>
            </p:cNvGraphicFramePr>
            <p:nvPr/>
          </p:nvGraphicFramePr>
          <p:xfrm>
            <a:off x="3436" y="2048"/>
            <a:ext cx="508" cy="2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22" name="CS ChemDraw Drawing" r:id="rId7" imgW="806376" imgH="462525" progId="ChemDraw.Document.6.0">
                    <p:embed/>
                  </p:oleObj>
                </mc:Choice>
                <mc:Fallback>
                  <p:oleObj name="CS ChemDraw Drawing" r:id="rId7" imgW="806376" imgH="462525" progId="ChemDraw.Document.6.0">
                    <p:embed/>
                    <p:pic>
                      <p:nvPicPr>
                        <p:cNvPr id="31" name="Object 3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6" y="2048"/>
                          <a:ext cx="508" cy="29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22"/>
            <p:cNvGraphicFramePr>
              <a:graphicFrameLocks noChangeAspect="1"/>
            </p:cNvGraphicFramePr>
            <p:nvPr/>
          </p:nvGraphicFramePr>
          <p:xfrm>
            <a:off x="3188" y="2627"/>
            <a:ext cx="640" cy="2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23" name="CS ChemDraw Drawing" r:id="rId9" imgW="1016338" imgH="459482" progId="ChemDraw.Document.6.0">
                    <p:embed/>
                  </p:oleObj>
                </mc:Choice>
                <mc:Fallback>
                  <p:oleObj name="CS ChemDraw Drawing" r:id="rId9" imgW="1016338" imgH="459482" progId="ChemDraw.Document.6.0">
                    <p:embed/>
                    <p:pic>
                      <p:nvPicPr>
                        <p:cNvPr id="32" name="Object 3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88" y="2627"/>
                          <a:ext cx="640" cy="29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323"/>
            <p:cNvGraphicFramePr>
              <a:graphicFrameLocks noChangeAspect="1"/>
            </p:cNvGraphicFramePr>
            <p:nvPr/>
          </p:nvGraphicFramePr>
          <p:xfrm>
            <a:off x="1998" y="2645"/>
            <a:ext cx="508" cy="2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24" name="CS ChemDraw Drawing" r:id="rId11" imgW="806376" imgH="467090" progId="ChemDraw.Document.6.0">
                    <p:embed/>
                  </p:oleObj>
                </mc:Choice>
                <mc:Fallback>
                  <p:oleObj name="CS ChemDraw Drawing" r:id="rId11" imgW="806376" imgH="467090" progId="ChemDraw.Document.6.0">
                    <p:embed/>
                    <p:pic>
                      <p:nvPicPr>
                        <p:cNvPr id="33" name="Object 3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98" y="2645"/>
                          <a:ext cx="508" cy="29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324"/>
            <p:cNvGraphicFramePr>
              <a:graphicFrameLocks noChangeAspect="1"/>
            </p:cNvGraphicFramePr>
            <p:nvPr/>
          </p:nvGraphicFramePr>
          <p:xfrm>
            <a:off x="2521" y="2781"/>
            <a:ext cx="90" cy="1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25" name="CS ChemDraw Drawing" r:id="rId13" imgW="143821" imgH="283101" progId="ChemDraw.Document.6.0">
                    <p:embed/>
                  </p:oleObj>
                </mc:Choice>
                <mc:Fallback>
                  <p:oleObj name="CS ChemDraw Drawing" r:id="rId13" imgW="143821" imgH="283101" progId="ChemDraw.Document.6.0">
                    <p:embed/>
                    <p:pic>
                      <p:nvPicPr>
                        <p:cNvPr id="34" name="Object 3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21" y="2781"/>
                          <a:ext cx="90" cy="1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Object 325"/>
            <p:cNvGraphicFramePr>
              <a:graphicFrameLocks noChangeAspect="1"/>
            </p:cNvGraphicFramePr>
            <p:nvPr/>
          </p:nvGraphicFramePr>
          <p:xfrm>
            <a:off x="1658" y="2177"/>
            <a:ext cx="508" cy="3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26" name="CS ChemDraw Drawing" r:id="rId15" imgW="806376" imgH="511212" progId="ChemDraw.Document.6.0">
                    <p:embed/>
                  </p:oleObj>
                </mc:Choice>
                <mc:Fallback>
                  <p:oleObj name="CS ChemDraw Drawing" r:id="rId15" imgW="806376" imgH="511212" progId="ChemDraw.Document.6.0">
                    <p:embed/>
                    <p:pic>
                      <p:nvPicPr>
                        <p:cNvPr id="35" name="Object 3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58" y="2177"/>
                          <a:ext cx="508" cy="32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Object 326"/>
            <p:cNvGraphicFramePr>
              <a:graphicFrameLocks noChangeAspect="1"/>
            </p:cNvGraphicFramePr>
            <p:nvPr/>
          </p:nvGraphicFramePr>
          <p:xfrm>
            <a:off x="1703" y="1450"/>
            <a:ext cx="508" cy="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27" name="CS ChemDraw Drawing" r:id="rId17" imgW="806376" imgH="565985" progId="ChemDraw.Document.6.0">
                    <p:embed/>
                  </p:oleObj>
                </mc:Choice>
                <mc:Fallback>
                  <p:oleObj name="CS ChemDraw Drawing" r:id="rId17" imgW="806376" imgH="565985" progId="ChemDraw.Document.6.0">
                    <p:embed/>
                    <p:pic>
                      <p:nvPicPr>
                        <p:cNvPr id="36" name="Object 3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03" y="1450"/>
                          <a:ext cx="508" cy="3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" name="Freeform 330"/>
            <p:cNvSpPr>
              <a:spLocks/>
            </p:cNvSpPr>
            <p:nvPr/>
          </p:nvSpPr>
          <p:spPr bwMode="auto">
            <a:xfrm>
              <a:off x="3073" y="1315"/>
              <a:ext cx="363" cy="227"/>
            </a:xfrm>
            <a:custGeom>
              <a:avLst/>
              <a:gdLst>
                <a:gd name="T0" fmla="*/ 0 w 363"/>
                <a:gd name="T1" fmla="*/ 0 h 227"/>
                <a:gd name="T2" fmla="*/ 181 w 363"/>
                <a:gd name="T3" fmla="*/ 91 h 227"/>
                <a:gd name="T4" fmla="*/ 363 w 363"/>
                <a:gd name="T5" fmla="*/ 22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3" h="227">
                  <a:moveTo>
                    <a:pt x="0" y="0"/>
                  </a:moveTo>
                  <a:cubicBezTo>
                    <a:pt x="60" y="26"/>
                    <a:pt x="121" y="53"/>
                    <a:pt x="181" y="91"/>
                  </a:cubicBezTo>
                  <a:cubicBezTo>
                    <a:pt x="241" y="129"/>
                    <a:pt x="302" y="178"/>
                    <a:pt x="363" y="22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31"/>
            <p:cNvSpPr>
              <a:spLocks/>
            </p:cNvSpPr>
            <p:nvPr/>
          </p:nvSpPr>
          <p:spPr bwMode="auto">
            <a:xfrm>
              <a:off x="3663" y="1909"/>
              <a:ext cx="52" cy="227"/>
            </a:xfrm>
            <a:custGeom>
              <a:avLst/>
              <a:gdLst>
                <a:gd name="T0" fmla="*/ 0 w 52"/>
                <a:gd name="T1" fmla="*/ 0 h 227"/>
                <a:gd name="T2" fmla="*/ 45 w 52"/>
                <a:gd name="T3" fmla="*/ 136 h 227"/>
                <a:gd name="T4" fmla="*/ 45 w 52"/>
                <a:gd name="T5" fmla="*/ 22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227">
                  <a:moveTo>
                    <a:pt x="0" y="0"/>
                  </a:moveTo>
                  <a:cubicBezTo>
                    <a:pt x="19" y="49"/>
                    <a:pt x="38" y="98"/>
                    <a:pt x="45" y="136"/>
                  </a:cubicBezTo>
                  <a:cubicBezTo>
                    <a:pt x="52" y="174"/>
                    <a:pt x="48" y="200"/>
                    <a:pt x="45" y="22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33"/>
            <p:cNvSpPr>
              <a:spLocks/>
            </p:cNvSpPr>
            <p:nvPr/>
          </p:nvSpPr>
          <p:spPr bwMode="auto">
            <a:xfrm>
              <a:off x="3481" y="2544"/>
              <a:ext cx="136" cy="227"/>
            </a:xfrm>
            <a:custGeom>
              <a:avLst/>
              <a:gdLst>
                <a:gd name="T0" fmla="*/ 136 w 136"/>
                <a:gd name="T1" fmla="*/ 0 h 227"/>
                <a:gd name="T2" fmla="*/ 91 w 136"/>
                <a:gd name="T3" fmla="*/ 91 h 227"/>
                <a:gd name="T4" fmla="*/ 0 w 136"/>
                <a:gd name="T5" fmla="*/ 22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27">
                  <a:moveTo>
                    <a:pt x="136" y="0"/>
                  </a:moveTo>
                  <a:cubicBezTo>
                    <a:pt x="125" y="26"/>
                    <a:pt x="114" y="53"/>
                    <a:pt x="91" y="91"/>
                  </a:cubicBezTo>
                  <a:cubicBezTo>
                    <a:pt x="68" y="129"/>
                    <a:pt x="34" y="178"/>
                    <a:pt x="0" y="22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34"/>
            <p:cNvSpPr>
              <a:spLocks/>
            </p:cNvSpPr>
            <p:nvPr/>
          </p:nvSpPr>
          <p:spPr bwMode="auto">
            <a:xfrm>
              <a:off x="3533" y="2667"/>
              <a:ext cx="181" cy="52"/>
            </a:xfrm>
            <a:custGeom>
              <a:avLst/>
              <a:gdLst>
                <a:gd name="T0" fmla="*/ 181 w 181"/>
                <a:gd name="T1" fmla="*/ 7 h 52"/>
                <a:gd name="T2" fmla="*/ 90 w 181"/>
                <a:gd name="T3" fmla="*/ 7 h 52"/>
                <a:gd name="T4" fmla="*/ 0 w 181"/>
                <a:gd name="T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1" h="52">
                  <a:moveTo>
                    <a:pt x="181" y="7"/>
                  </a:moveTo>
                  <a:cubicBezTo>
                    <a:pt x="150" y="3"/>
                    <a:pt x="120" y="0"/>
                    <a:pt x="90" y="7"/>
                  </a:cubicBezTo>
                  <a:cubicBezTo>
                    <a:pt x="60" y="14"/>
                    <a:pt x="30" y="33"/>
                    <a:pt x="0" y="52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335"/>
            <p:cNvSpPr>
              <a:spLocks/>
            </p:cNvSpPr>
            <p:nvPr/>
          </p:nvSpPr>
          <p:spPr bwMode="auto">
            <a:xfrm rot="299866">
              <a:off x="2710" y="3043"/>
              <a:ext cx="318" cy="52"/>
            </a:xfrm>
            <a:custGeom>
              <a:avLst/>
              <a:gdLst>
                <a:gd name="T0" fmla="*/ 318 w 318"/>
                <a:gd name="T1" fmla="*/ 0 h 52"/>
                <a:gd name="T2" fmla="*/ 136 w 318"/>
                <a:gd name="T3" fmla="*/ 45 h 52"/>
                <a:gd name="T4" fmla="*/ 0 w 318"/>
                <a:gd name="T5" fmla="*/ 4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8" h="52">
                  <a:moveTo>
                    <a:pt x="318" y="0"/>
                  </a:moveTo>
                  <a:cubicBezTo>
                    <a:pt x="253" y="19"/>
                    <a:pt x="189" y="38"/>
                    <a:pt x="136" y="45"/>
                  </a:cubicBezTo>
                  <a:cubicBezTo>
                    <a:pt x="83" y="52"/>
                    <a:pt x="41" y="48"/>
                    <a:pt x="0" y="45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336"/>
            <p:cNvSpPr>
              <a:spLocks/>
            </p:cNvSpPr>
            <p:nvPr/>
          </p:nvSpPr>
          <p:spPr bwMode="auto">
            <a:xfrm rot="-397022">
              <a:off x="2008" y="2668"/>
              <a:ext cx="91" cy="136"/>
            </a:xfrm>
            <a:custGeom>
              <a:avLst/>
              <a:gdLst>
                <a:gd name="T0" fmla="*/ 91 w 91"/>
                <a:gd name="T1" fmla="*/ 136 h 136"/>
                <a:gd name="T2" fmla="*/ 46 w 91"/>
                <a:gd name="T3" fmla="*/ 91 h 136"/>
                <a:gd name="T4" fmla="*/ 0 w 91"/>
                <a:gd name="T5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1" h="136">
                  <a:moveTo>
                    <a:pt x="91" y="136"/>
                  </a:moveTo>
                  <a:cubicBezTo>
                    <a:pt x="76" y="125"/>
                    <a:pt x="61" y="114"/>
                    <a:pt x="46" y="91"/>
                  </a:cubicBezTo>
                  <a:cubicBezTo>
                    <a:pt x="31" y="68"/>
                    <a:pt x="15" y="34"/>
                    <a:pt x="0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343"/>
            <p:cNvSpPr>
              <a:spLocks/>
            </p:cNvSpPr>
            <p:nvPr/>
          </p:nvSpPr>
          <p:spPr bwMode="auto">
            <a:xfrm rot="-1043163" flipH="1" flipV="1">
              <a:off x="1818" y="1979"/>
              <a:ext cx="91" cy="181"/>
            </a:xfrm>
            <a:custGeom>
              <a:avLst/>
              <a:gdLst>
                <a:gd name="T0" fmla="*/ 136 w 136"/>
                <a:gd name="T1" fmla="*/ 0 h 227"/>
                <a:gd name="T2" fmla="*/ 91 w 136"/>
                <a:gd name="T3" fmla="*/ 91 h 227"/>
                <a:gd name="T4" fmla="*/ 0 w 136"/>
                <a:gd name="T5" fmla="*/ 22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27">
                  <a:moveTo>
                    <a:pt x="136" y="0"/>
                  </a:moveTo>
                  <a:cubicBezTo>
                    <a:pt x="125" y="26"/>
                    <a:pt x="114" y="53"/>
                    <a:pt x="91" y="91"/>
                  </a:cubicBezTo>
                  <a:cubicBezTo>
                    <a:pt x="68" y="129"/>
                    <a:pt x="34" y="178"/>
                    <a:pt x="0" y="22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345"/>
            <p:cNvSpPr>
              <a:spLocks/>
            </p:cNvSpPr>
            <p:nvPr/>
          </p:nvSpPr>
          <p:spPr bwMode="auto">
            <a:xfrm rot="17146758">
              <a:off x="2151" y="1346"/>
              <a:ext cx="227" cy="181"/>
            </a:xfrm>
            <a:custGeom>
              <a:avLst/>
              <a:gdLst>
                <a:gd name="T0" fmla="*/ 0 w 363"/>
                <a:gd name="T1" fmla="*/ 0 h 227"/>
                <a:gd name="T2" fmla="*/ 181 w 363"/>
                <a:gd name="T3" fmla="*/ 91 h 227"/>
                <a:gd name="T4" fmla="*/ 363 w 363"/>
                <a:gd name="T5" fmla="*/ 22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3" h="227">
                  <a:moveTo>
                    <a:pt x="0" y="0"/>
                  </a:moveTo>
                  <a:cubicBezTo>
                    <a:pt x="60" y="26"/>
                    <a:pt x="121" y="53"/>
                    <a:pt x="181" y="91"/>
                  </a:cubicBezTo>
                  <a:cubicBezTo>
                    <a:pt x="241" y="129"/>
                    <a:pt x="302" y="178"/>
                    <a:pt x="363" y="22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346"/>
            <p:cNvSpPr>
              <a:spLocks/>
            </p:cNvSpPr>
            <p:nvPr/>
          </p:nvSpPr>
          <p:spPr bwMode="auto">
            <a:xfrm>
              <a:off x="2199" y="1290"/>
              <a:ext cx="98" cy="181"/>
            </a:xfrm>
            <a:custGeom>
              <a:avLst/>
              <a:gdLst>
                <a:gd name="T0" fmla="*/ 0 w 98"/>
                <a:gd name="T1" fmla="*/ 227 h 227"/>
                <a:gd name="T2" fmla="*/ 91 w 98"/>
                <a:gd name="T3" fmla="*/ 91 h 227"/>
                <a:gd name="T4" fmla="*/ 45 w 98"/>
                <a:gd name="T5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8" h="227">
                  <a:moveTo>
                    <a:pt x="0" y="227"/>
                  </a:moveTo>
                  <a:cubicBezTo>
                    <a:pt x="42" y="178"/>
                    <a:pt x="84" y="129"/>
                    <a:pt x="91" y="91"/>
                  </a:cubicBezTo>
                  <a:cubicBezTo>
                    <a:pt x="98" y="53"/>
                    <a:pt x="71" y="26"/>
                    <a:pt x="45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347"/>
            <p:cNvSpPr>
              <a:spLocks/>
            </p:cNvSpPr>
            <p:nvPr/>
          </p:nvSpPr>
          <p:spPr bwMode="auto">
            <a:xfrm>
              <a:off x="3254" y="1250"/>
              <a:ext cx="105" cy="227"/>
            </a:xfrm>
            <a:custGeom>
              <a:avLst/>
              <a:gdLst>
                <a:gd name="T0" fmla="*/ 15 w 105"/>
                <a:gd name="T1" fmla="*/ 0 h 227"/>
                <a:gd name="T2" fmla="*/ 15 w 105"/>
                <a:gd name="T3" fmla="*/ 91 h 227"/>
                <a:gd name="T4" fmla="*/ 105 w 105"/>
                <a:gd name="T5" fmla="*/ 22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" h="227">
                  <a:moveTo>
                    <a:pt x="15" y="0"/>
                  </a:moveTo>
                  <a:cubicBezTo>
                    <a:pt x="7" y="26"/>
                    <a:pt x="0" y="53"/>
                    <a:pt x="15" y="91"/>
                  </a:cubicBezTo>
                  <a:cubicBezTo>
                    <a:pt x="30" y="129"/>
                    <a:pt x="67" y="178"/>
                    <a:pt x="105" y="22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46" name="Object 348"/>
            <p:cNvGraphicFramePr>
              <a:graphicFrameLocks noChangeAspect="1"/>
            </p:cNvGraphicFramePr>
            <p:nvPr/>
          </p:nvGraphicFramePr>
          <p:xfrm>
            <a:off x="1828" y="1179"/>
            <a:ext cx="1923" cy="1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28" name="CS ChemDraw Drawing" r:id="rId19" imgW="3054096" imgH="192024" progId="ChemDraw.Document.6.0">
                    <p:embed/>
                  </p:oleObj>
                </mc:Choice>
                <mc:Fallback>
                  <p:oleObj name="CS ChemDraw Drawing" r:id="rId19" imgW="3054096" imgH="192024" progId="ChemDraw.Document.6.0">
                    <p:embed/>
                    <p:pic>
                      <p:nvPicPr>
                        <p:cNvPr id="47" name="Object 34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28" y="1179"/>
                          <a:ext cx="1923" cy="12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7" name="Text Box 349"/>
            <p:cNvSpPr txBox="1">
              <a:spLocks noChangeArrowheads="1"/>
            </p:cNvSpPr>
            <p:nvPr/>
          </p:nvSpPr>
          <p:spPr bwMode="auto">
            <a:xfrm>
              <a:off x="2523" y="1026"/>
              <a:ext cx="624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700">
                  <a:latin typeface="Arial" charset="0"/>
                </a:rPr>
                <a:t>metal crystallite</a:t>
              </a:r>
            </a:p>
          </p:txBody>
        </p:sp>
        <p:sp>
          <p:nvSpPr>
            <p:cNvPr id="48" name="Text Box 350"/>
            <p:cNvSpPr txBox="1">
              <a:spLocks noChangeArrowheads="1"/>
            </p:cNvSpPr>
            <p:nvPr/>
          </p:nvSpPr>
          <p:spPr bwMode="auto">
            <a:xfrm>
              <a:off x="2541" y="1322"/>
              <a:ext cx="562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700">
                  <a:latin typeface="Arial" charset="0"/>
                </a:rPr>
                <a:t>oxide support</a:t>
              </a:r>
            </a:p>
          </p:txBody>
        </p:sp>
      </p:grpSp>
      <p:grpSp>
        <p:nvGrpSpPr>
          <p:cNvPr id="126" name="Group 520"/>
          <p:cNvGrpSpPr>
            <a:grpSpLocks/>
          </p:cNvGrpSpPr>
          <p:nvPr/>
        </p:nvGrpSpPr>
        <p:grpSpPr bwMode="auto">
          <a:xfrm>
            <a:off x="725440" y="3263651"/>
            <a:ext cx="3383108" cy="2520951"/>
            <a:chOff x="1297" y="1085"/>
            <a:chExt cx="2690" cy="1710"/>
          </a:xfrm>
        </p:grpSpPr>
        <p:sp>
          <p:nvSpPr>
            <p:cNvPr id="127" name="Rectangle 514"/>
            <p:cNvSpPr>
              <a:spLocks noChangeAspect="1" noChangeArrowheads="1"/>
            </p:cNvSpPr>
            <p:nvPr/>
          </p:nvSpPr>
          <p:spPr bwMode="auto">
            <a:xfrm>
              <a:off x="3480" y="1270"/>
              <a:ext cx="502" cy="1219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" name="Freeform 492"/>
            <p:cNvSpPr>
              <a:spLocks noChangeAspect="1"/>
            </p:cNvSpPr>
            <p:nvPr/>
          </p:nvSpPr>
          <p:spPr bwMode="auto">
            <a:xfrm>
              <a:off x="2554" y="1251"/>
              <a:ext cx="284" cy="162"/>
            </a:xfrm>
            <a:custGeom>
              <a:avLst/>
              <a:gdLst>
                <a:gd name="T0" fmla="*/ 0 w 317"/>
                <a:gd name="T1" fmla="*/ 0 h 181"/>
                <a:gd name="T2" fmla="*/ 226 w 317"/>
                <a:gd name="T3" fmla="*/ 91 h 181"/>
                <a:gd name="T4" fmla="*/ 317 w 317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7" h="181">
                  <a:moveTo>
                    <a:pt x="0" y="0"/>
                  </a:moveTo>
                  <a:cubicBezTo>
                    <a:pt x="86" y="30"/>
                    <a:pt x="173" y="61"/>
                    <a:pt x="226" y="91"/>
                  </a:cubicBezTo>
                  <a:cubicBezTo>
                    <a:pt x="279" y="121"/>
                    <a:pt x="298" y="151"/>
                    <a:pt x="317" y="181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Freeform 493"/>
            <p:cNvSpPr>
              <a:spLocks noChangeAspect="1"/>
            </p:cNvSpPr>
            <p:nvPr/>
          </p:nvSpPr>
          <p:spPr bwMode="auto">
            <a:xfrm>
              <a:off x="3002" y="1616"/>
              <a:ext cx="87" cy="529"/>
            </a:xfrm>
            <a:custGeom>
              <a:avLst/>
              <a:gdLst>
                <a:gd name="T0" fmla="*/ 0 w 97"/>
                <a:gd name="T1" fmla="*/ 0 h 590"/>
                <a:gd name="T2" fmla="*/ 90 w 97"/>
                <a:gd name="T3" fmla="*/ 272 h 590"/>
                <a:gd name="T4" fmla="*/ 45 w 97"/>
                <a:gd name="T5" fmla="*/ 59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7" h="590">
                  <a:moveTo>
                    <a:pt x="0" y="0"/>
                  </a:moveTo>
                  <a:cubicBezTo>
                    <a:pt x="41" y="87"/>
                    <a:pt x="83" y="174"/>
                    <a:pt x="90" y="272"/>
                  </a:cubicBezTo>
                  <a:cubicBezTo>
                    <a:pt x="97" y="370"/>
                    <a:pt x="71" y="480"/>
                    <a:pt x="45" y="590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Freeform 494"/>
            <p:cNvSpPr>
              <a:spLocks noChangeAspect="1"/>
            </p:cNvSpPr>
            <p:nvPr/>
          </p:nvSpPr>
          <p:spPr bwMode="auto">
            <a:xfrm>
              <a:off x="2595" y="2429"/>
              <a:ext cx="284" cy="163"/>
            </a:xfrm>
            <a:custGeom>
              <a:avLst/>
              <a:gdLst>
                <a:gd name="T0" fmla="*/ 317 w 317"/>
                <a:gd name="T1" fmla="*/ 0 h 182"/>
                <a:gd name="T2" fmla="*/ 136 w 317"/>
                <a:gd name="T3" fmla="*/ 136 h 182"/>
                <a:gd name="T4" fmla="*/ 0 w 317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7" h="182">
                  <a:moveTo>
                    <a:pt x="317" y="0"/>
                  </a:moveTo>
                  <a:cubicBezTo>
                    <a:pt x="253" y="53"/>
                    <a:pt x="189" y="106"/>
                    <a:pt x="136" y="136"/>
                  </a:cubicBezTo>
                  <a:cubicBezTo>
                    <a:pt x="83" y="166"/>
                    <a:pt x="41" y="174"/>
                    <a:pt x="0" y="182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Freeform 495"/>
            <p:cNvSpPr>
              <a:spLocks noChangeAspect="1"/>
            </p:cNvSpPr>
            <p:nvPr/>
          </p:nvSpPr>
          <p:spPr bwMode="auto">
            <a:xfrm>
              <a:off x="1873" y="2419"/>
              <a:ext cx="407" cy="203"/>
            </a:xfrm>
            <a:custGeom>
              <a:avLst/>
              <a:gdLst>
                <a:gd name="T0" fmla="*/ 454 w 454"/>
                <a:gd name="T1" fmla="*/ 227 h 227"/>
                <a:gd name="T2" fmla="*/ 182 w 454"/>
                <a:gd name="T3" fmla="*/ 136 h 227"/>
                <a:gd name="T4" fmla="*/ 0 w 454"/>
                <a:gd name="T5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4" h="227">
                  <a:moveTo>
                    <a:pt x="454" y="227"/>
                  </a:moveTo>
                  <a:cubicBezTo>
                    <a:pt x="355" y="200"/>
                    <a:pt x="257" y="174"/>
                    <a:pt x="182" y="136"/>
                  </a:cubicBezTo>
                  <a:cubicBezTo>
                    <a:pt x="107" y="98"/>
                    <a:pt x="53" y="49"/>
                    <a:pt x="0" y="0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Freeform 496"/>
            <p:cNvSpPr>
              <a:spLocks noChangeAspect="1"/>
            </p:cNvSpPr>
            <p:nvPr/>
          </p:nvSpPr>
          <p:spPr bwMode="auto">
            <a:xfrm>
              <a:off x="1675" y="1820"/>
              <a:ext cx="47" cy="325"/>
            </a:xfrm>
            <a:custGeom>
              <a:avLst/>
              <a:gdLst>
                <a:gd name="T0" fmla="*/ 52 w 52"/>
                <a:gd name="T1" fmla="*/ 363 h 363"/>
                <a:gd name="T2" fmla="*/ 7 w 52"/>
                <a:gd name="T3" fmla="*/ 181 h 363"/>
                <a:gd name="T4" fmla="*/ 7 w 52"/>
                <a:gd name="T5" fmla="*/ 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363">
                  <a:moveTo>
                    <a:pt x="52" y="363"/>
                  </a:moveTo>
                  <a:cubicBezTo>
                    <a:pt x="33" y="302"/>
                    <a:pt x="14" y="242"/>
                    <a:pt x="7" y="181"/>
                  </a:cubicBezTo>
                  <a:cubicBezTo>
                    <a:pt x="0" y="120"/>
                    <a:pt x="3" y="60"/>
                    <a:pt x="7" y="0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Freeform 497"/>
            <p:cNvSpPr>
              <a:spLocks noChangeAspect="1"/>
            </p:cNvSpPr>
            <p:nvPr/>
          </p:nvSpPr>
          <p:spPr bwMode="auto">
            <a:xfrm rot="182364">
              <a:off x="1782" y="1227"/>
              <a:ext cx="487" cy="365"/>
            </a:xfrm>
            <a:custGeom>
              <a:avLst/>
              <a:gdLst>
                <a:gd name="T0" fmla="*/ 0 w 544"/>
                <a:gd name="T1" fmla="*/ 408 h 408"/>
                <a:gd name="T2" fmla="*/ 227 w 544"/>
                <a:gd name="T3" fmla="*/ 136 h 408"/>
                <a:gd name="T4" fmla="*/ 544 w 544"/>
                <a:gd name="T5" fmla="*/ 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4" h="408">
                  <a:moveTo>
                    <a:pt x="0" y="408"/>
                  </a:moveTo>
                  <a:cubicBezTo>
                    <a:pt x="68" y="306"/>
                    <a:pt x="136" y="204"/>
                    <a:pt x="227" y="136"/>
                  </a:cubicBezTo>
                  <a:cubicBezTo>
                    <a:pt x="318" y="68"/>
                    <a:pt x="431" y="34"/>
                    <a:pt x="544" y="0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Freeform 498"/>
            <p:cNvSpPr>
              <a:spLocks noChangeAspect="1"/>
            </p:cNvSpPr>
            <p:nvPr/>
          </p:nvSpPr>
          <p:spPr bwMode="auto">
            <a:xfrm>
              <a:off x="2635" y="1278"/>
              <a:ext cx="244" cy="40"/>
            </a:xfrm>
            <a:custGeom>
              <a:avLst/>
              <a:gdLst>
                <a:gd name="T0" fmla="*/ 0 w 272"/>
                <a:gd name="T1" fmla="*/ 0 h 45"/>
                <a:gd name="T2" fmla="*/ 182 w 272"/>
                <a:gd name="T3" fmla="*/ 45 h 45"/>
                <a:gd name="T4" fmla="*/ 272 w 272"/>
                <a:gd name="T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2" h="45">
                  <a:moveTo>
                    <a:pt x="0" y="0"/>
                  </a:moveTo>
                  <a:cubicBezTo>
                    <a:pt x="68" y="22"/>
                    <a:pt x="137" y="45"/>
                    <a:pt x="182" y="45"/>
                  </a:cubicBezTo>
                  <a:cubicBezTo>
                    <a:pt x="227" y="45"/>
                    <a:pt x="249" y="22"/>
                    <a:pt x="272" y="0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Freeform 499"/>
            <p:cNvSpPr>
              <a:spLocks noChangeAspect="1"/>
            </p:cNvSpPr>
            <p:nvPr/>
          </p:nvSpPr>
          <p:spPr bwMode="auto">
            <a:xfrm>
              <a:off x="3077" y="1738"/>
              <a:ext cx="81" cy="163"/>
            </a:xfrm>
            <a:custGeom>
              <a:avLst/>
              <a:gdLst>
                <a:gd name="T0" fmla="*/ 90 w 90"/>
                <a:gd name="T1" fmla="*/ 0 h 182"/>
                <a:gd name="T2" fmla="*/ 0 w 90"/>
                <a:gd name="T3" fmla="*/ 91 h 182"/>
                <a:gd name="T4" fmla="*/ 90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90" y="0"/>
                  </a:moveTo>
                  <a:cubicBezTo>
                    <a:pt x="45" y="30"/>
                    <a:pt x="0" y="61"/>
                    <a:pt x="0" y="91"/>
                  </a:cubicBezTo>
                  <a:cubicBezTo>
                    <a:pt x="0" y="121"/>
                    <a:pt x="45" y="151"/>
                    <a:pt x="90" y="182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Freeform 500"/>
            <p:cNvSpPr>
              <a:spLocks noChangeAspect="1"/>
            </p:cNvSpPr>
            <p:nvPr/>
          </p:nvSpPr>
          <p:spPr bwMode="auto">
            <a:xfrm>
              <a:off x="2695" y="2484"/>
              <a:ext cx="285" cy="189"/>
            </a:xfrm>
            <a:custGeom>
              <a:avLst/>
              <a:gdLst>
                <a:gd name="T0" fmla="*/ 318 w 318"/>
                <a:gd name="T1" fmla="*/ 30 h 211"/>
                <a:gd name="T2" fmla="*/ 91 w 318"/>
                <a:gd name="T3" fmla="*/ 30 h 211"/>
                <a:gd name="T4" fmla="*/ 0 w 318"/>
                <a:gd name="T5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8" h="211">
                  <a:moveTo>
                    <a:pt x="318" y="30"/>
                  </a:moveTo>
                  <a:cubicBezTo>
                    <a:pt x="231" y="15"/>
                    <a:pt x="144" y="0"/>
                    <a:pt x="91" y="30"/>
                  </a:cubicBezTo>
                  <a:cubicBezTo>
                    <a:pt x="38" y="60"/>
                    <a:pt x="15" y="181"/>
                    <a:pt x="0" y="211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Freeform 501"/>
            <p:cNvSpPr>
              <a:spLocks noChangeAspect="1"/>
            </p:cNvSpPr>
            <p:nvPr/>
          </p:nvSpPr>
          <p:spPr bwMode="auto">
            <a:xfrm>
              <a:off x="1497" y="1901"/>
              <a:ext cx="203" cy="163"/>
            </a:xfrm>
            <a:custGeom>
              <a:avLst/>
              <a:gdLst>
                <a:gd name="T0" fmla="*/ 227 w 227"/>
                <a:gd name="T1" fmla="*/ 181 h 181"/>
                <a:gd name="T2" fmla="*/ 91 w 227"/>
                <a:gd name="T3" fmla="*/ 45 h 181"/>
                <a:gd name="T4" fmla="*/ 0 w 227"/>
                <a:gd name="T5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7" h="181">
                  <a:moveTo>
                    <a:pt x="227" y="181"/>
                  </a:moveTo>
                  <a:cubicBezTo>
                    <a:pt x="178" y="128"/>
                    <a:pt x="129" y="75"/>
                    <a:pt x="91" y="45"/>
                  </a:cubicBezTo>
                  <a:cubicBezTo>
                    <a:pt x="53" y="15"/>
                    <a:pt x="15" y="7"/>
                    <a:pt x="0" y="0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Freeform 502"/>
            <p:cNvSpPr>
              <a:spLocks noChangeAspect="1"/>
            </p:cNvSpPr>
            <p:nvPr/>
          </p:nvSpPr>
          <p:spPr bwMode="auto">
            <a:xfrm>
              <a:off x="1700" y="1300"/>
              <a:ext cx="183" cy="184"/>
            </a:xfrm>
            <a:custGeom>
              <a:avLst/>
              <a:gdLst>
                <a:gd name="T0" fmla="*/ 0 w 204"/>
                <a:gd name="T1" fmla="*/ 136 h 205"/>
                <a:gd name="T2" fmla="*/ 181 w 204"/>
                <a:gd name="T3" fmla="*/ 182 h 205"/>
                <a:gd name="T4" fmla="*/ 136 w 204"/>
                <a:gd name="T5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4" h="205">
                  <a:moveTo>
                    <a:pt x="0" y="136"/>
                  </a:moveTo>
                  <a:cubicBezTo>
                    <a:pt x="79" y="170"/>
                    <a:pt x="158" y="205"/>
                    <a:pt x="181" y="182"/>
                  </a:cubicBezTo>
                  <a:cubicBezTo>
                    <a:pt x="204" y="159"/>
                    <a:pt x="170" y="79"/>
                    <a:pt x="136" y="0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503"/>
            <p:cNvSpPr>
              <a:spLocks noChangeAspect="1"/>
            </p:cNvSpPr>
            <p:nvPr/>
          </p:nvSpPr>
          <p:spPr bwMode="auto">
            <a:xfrm>
              <a:off x="2036" y="1169"/>
              <a:ext cx="204" cy="82"/>
            </a:xfrm>
            <a:custGeom>
              <a:avLst/>
              <a:gdLst>
                <a:gd name="T0" fmla="*/ 0 w 227"/>
                <a:gd name="T1" fmla="*/ 0 h 91"/>
                <a:gd name="T2" fmla="*/ 91 w 227"/>
                <a:gd name="T3" fmla="*/ 46 h 91"/>
                <a:gd name="T4" fmla="*/ 227 w 227"/>
                <a:gd name="T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7" h="91">
                  <a:moveTo>
                    <a:pt x="0" y="0"/>
                  </a:moveTo>
                  <a:cubicBezTo>
                    <a:pt x="26" y="15"/>
                    <a:pt x="53" y="31"/>
                    <a:pt x="91" y="46"/>
                  </a:cubicBezTo>
                  <a:cubicBezTo>
                    <a:pt x="129" y="61"/>
                    <a:pt x="178" y="76"/>
                    <a:pt x="227" y="91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40" name="Object 517"/>
            <p:cNvGraphicFramePr>
              <a:graphicFrameLocks noChangeAspect="1"/>
            </p:cNvGraphicFramePr>
            <p:nvPr/>
          </p:nvGraphicFramePr>
          <p:xfrm>
            <a:off x="1297" y="1085"/>
            <a:ext cx="2690" cy="17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29" name="CS ChemDraw Drawing" r:id="rId21" imgW="3602880" imgH="2289960" progId="ChemDraw.Document.6.0">
                    <p:embed/>
                  </p:oleObj>
                </mc:Choice>
                <mc:Fallback>
                  <p:oleObj name="CS ChemDraw Drawing" r:id="rId21" imgW="3602880" imgH="2289960" progId="ChemDraw.Document.6.0">
                    <p:embed/>
                    <p:pic>
                      <p:nvPicPr>
                        <p:cNvPr id="141" name="Object 5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7" y="1085"/>
                          <a:ext cx="2690" cy="17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1" name="Text Placeholder 6"/>
          <p:cNvSpPr txBox="1">
            <a:spLocks/>
          </p:cNvSpPr>
          <p:nvPr/>
        </p:nvSpPr>
        <p:spPr>
          <a:xfrm>
            <a:off x="4512642" y="2229153"/>
            <a:ext cx="3839488" cy="63976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Heterogeneous catalysis</a:t>
            </a:r>
          </a:p>
        </p:txBody>
      </p:sp>
      <p:sp>
        <p:nvSpPr>
          <p:cNvPr id="142" name="Rectangle 10"/>
          <p:cNvSpPr>
            <a:spLocks noChangeArrowheads="1"/>
          </p:cNvSpPr>
          <p:nvPr/>
        </p:nvSpPr>
        <p:spPr bwMode="auto">
          <a:xfrm>
            <a:off x="1136776" y="6491667"/>
            <a:ext cx="102721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Catalysis, Concepts and green applications, by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Gadi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 Rothenberg, Wiley-VCH 2008.  -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http://bio1151.nicerweb.com/Locked/media/ch08/catalytic.html</a:t>
            </a:r>
          </a:p>
        </p:txBody>
      </p:sp>
      <p:sp>
        <p:nvSpPr>
          <p:cNvPr id="143" name="Title 1"/>
          <p:cNvSpPr txBox="1">
            <a:spLocks/>
          </p:cNvSpPr>
          <p:nvPr/>
        </p:nvSpPr>
        <p:spPr>
          <a:xfrm>
            <a:off x="2115263" y="324207"/>
            <a:ext cx="8009021" cy="5508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Terminology: Types of Catalysts</a:t>
            </a:r>
          </a:p>
        </p:txBody>
      </p:sp>
      <p:sp>
        <p:nvSpPr>
          <p:cNvPr id="144" name="Content Placeholder 143"/>
          <p:cNvSpPr>
            <a:spLocks noGrp="1"/>
          </p:cNvSpPr>
          <p:nvPr>
            <p:ph idx="1"/>
          </p:nvPr>
        </p:nvSpPr>
        <p:spPr>
          <a:xfrm>
            <a:off x="908540" y="1487993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en-US" sz="2200" dirty="0"/>
              <a:t>Still, all types of catalysts relies on the same principle and go through a catalytic cycle.</a:t>
            </a:r>
          </a:p>
        </p:txBody>
      </p:sp>
    </p:spTree>
    <p:extLst>
      <p:ext uri="{BB962C8B-B14F-4D97-AF65-F5344CB8AC3E}">
        <p14:creationId xmlns:p14="http://schemas.microsoft.com/office/powerpoint/2010/main" val="6791596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70670" y="1214843"/>
            <a:ext cx="10383129" cy="3985365"/>
          </a:xfrm>
        </p:spPr>
        <p:txBody>
          <a:bodyPr>
            <a:norm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en-US" sz="2600" dirty="0"/>
              <a:t>Catalysts are not eternal! The important question is how many cycles can they achieve on average and how fast</a:t>
            </a:r>
          </a:p>
          <a:p>
            <a:pPr marL="0" indent="0">
              <a:lnSpc>
                <a:spcPct val="114000"/>
              </a:lnSpc>
              <a:buNone/>
            </a:pPr>
            <a:r>
              <a:rPr lang="en-US" sz="2600" dirty="0"/>
              <a:t>Terminology</a:t>
            </a:r>
          </a:p>
          <a:p>
            <a:pPr marL="594360" lvl="1">
              <a:lnSpc>
                <a:spcPct val="114000"/>
              </a:lnSpc>
            </a:pPr>
            <a:r>
              <a:rPr lang="en-US" sz="2300" b="1" dirty="0"/>
              <a:t>Turn over number (TON) </a:t>
            </a:r>
            <a:r>
              <a:rPr lang="en-US" sz="2300" dirty="0"/>
              <a:t>= total number of cycles</a:t>
            </a:r>
          </a:p>
          <a:p>
            <a:pPr lvl="1">
              <a:lnSpc>
                <a:spcPct val="114000"/>
              </a:lnSpc>
              <a:buFont typeface="Wingdings" pitchFamily="2" charset="2"/>
              <a:buNone/>
            </a:pPr>
            <a:r>
              <a:rPr lang="en-US" sz="1800" dirty="0"/>
              <a:t>	</a:t>
            </a:r>
          </a:p>
          <a:p>
            <a:pPr marL="594360" lvl="1">
              <a:lnSpc>
                <a:spcPct val="114000"/>
              </a:lnSpc>
            </a:pPr>
            <a:r>
              <a:rPr lang="en-US" sz="2300" b="1" dirty="0"/>
              <a:t>Turn over frequency (TOF) </a:t>
            </a:r>
            <a:r>
              <a:rPr lang="en-US" sz="2300" dirty="0"/>
              <a:t>= number of cycles/time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sz="2300" dirty="0"/>
              <a:t>    TOF = TON / time</a:t>
            </a:r>
          </a:p>
          <a:p>
            <a:pPr marL="594360" lvl="1">
              <a:lnSpc>
                <a:spcPct val="114000"/>
              </a:lnSpc>
            </a:pPr>
            <a:r>
              <a:rPr lang="en-US" sz="2300" b="1" dirty="0"/>
              <a:t>Selectivity</a:t>
            </a:r>
            <a:r>
              <a:rPr lang="en-US" sz="2300" dirty="0"/>
              <a:t>: see class on metrics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282541" y="339412"/>
            <a:ext cx="9463102" cy="5508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Catalysts evaluation: TON, TOF, selectivity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608880-9039-4EF4-A3D1-55A9DB38A0B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2114915"/>
              </p:ext>
            </p:extLst>
          </p:nvPr>
        </p:nvGraphicFramePr>
        <p:xfrm>
          <a:off x="7877944" y="1812536"/>
          <a:ext cx="3730209" cy="3240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3" name="CS ChemDraw Drawing" r:id="rId4" imgW="2575236" imgH="2236940" progId="ChemDraw.Document.6.0">
                  <p:embed/>
                </p:oleObj>
              </mc:Choice>
              <mc:Fallback>
                <p:oleObj name="CS ChemDraw Drawing" r:id="rId4" imgW="2575236" imgH="2236940" progId="ChemDraw.Document.6.0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77944" y="1812536"/>
                        <a:ext cx="3730209" cy="32403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279511"/>
              </p:ext>
            </p:extLst>
          </p:nvPr>
        </p:nvGraphicFramePr>
        <p:xfrm>
          <a:off x="1556830" y="5332146"/>
          <a:ext cx="891452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6137">
                  <a:extLst>
                    <a:ext uri="{9D8B030D-6E8A-4147-A177-3AD203B41FA5}">
                      <a16:colId xmlns:a16="http://schemas.microsoft.com/office/drawing/2014/main" val="1237572666"/>
                    </a:ext>
                  </a:extLst>
                </a:gridCol>
                <a:gridCol w="3254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3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Inorganic Catalyzed Reaction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Enzymatic Reactions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TOF</a:t>
                      </a:r>
                      <a:endParaRPr lang="en-US" sz="18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0.01 – 10000 s</a:t>
                      </a:r>
                      <a:r>
                        <a:rPr lang="en-US" baseline="30000" dirty="0"/>
                        <a:t>-1 </a:t>
                      </a:r>
                      <a:r>
                        <a:rPr lang="en-US" dirty="0"/>
                        <a:t>(Very slow) 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100 up to 40 million s</a:t>
                      </a:r>
                      <a:r>
                        <a:rPr lang="en-US" baseline="30000" dirty="0"/>
                        <a:t>-1</a:t>
                      </a:r>
                      <a:r>
                        <a:rPr lang="en-US" dirty="0"/>
                        <a:t> (Extremely fast)</a:t>
                      </a:r>
                      <a:endParaRPr 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Selectivity</a:t>
                      </a:r>
                      <a:endParaRPr lang="en-US" sz="18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Medium to good selectivity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Excellent selectivity</a:t>
                      </a:r>
                      <a:endParaRPr 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7002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7855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2" descr="http://biomassmagazine.com/uploads/posts/web/2015/01/NovozymesQ42014_142180070094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6516" r="46156"/>
          <a:stretch/>
        </p:blipFill>
        <p:spPr bwMode="auto">
          <a:xfrm>
            <a:off x="8894515" y="3553149"/>
            <a:ext cx="2923530" cy="16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" name="Rectangle 5"/>
          <p:cNvSpPr txBox="1">
            <a:spLocks noChangeArrowheads="1"/>
          </p:cNvSpPr>
          <p:nvPr/>
        </p:nvSpPr>
        <p:spPr>
          <a:xfrm>
            <a:off x="8399490" y="2076731"/>
            <a:ext cx="3670590" cy="4351338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/>
              <a:t>Biocatalysis</a:t>
            </a:r>
            <a:r>
              <a:rPr lang="en-US" sz="2000" dirty="0"/>
              <a:t> relies on the use of yeast and bacteria to perform chemistry</a:t>
            </a:r>
          </a:p>
          <a:p>
            <a:r>
              <a:rPr lang="en-US" sz="2000" dirty="0"/>
              <a:t>Fast growing market in many sectors</a:t>
            </a:r>
          </a:p>
          <a:p>
            <a:endParaRPr lang="en-US" dirty="0"/>
          </a:p>
          <a:p>
            <a:pPr>
              <a:buFont typeface="Wingdings" pitchFamily="2" charset="2"/>
              <a:buNone/>
            </a:pPr>
            <a:endParaRPr lang="en-US" dirty="0"/>
          </a:p>
        </p:txBody>
      </p:sp>
      <p:pic>
        <p:nvPicPr>
          <p:cNvPr id="147" name="Picture 4" descr="lecture_slides_chapter4_Page_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657" y="4078649"/>
            <a:ext cx="4047520" cy="253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608880-9039-4EF4-A3D1-55A9DB38A0B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6"/>
          <p:cNvSpPr txBox="1">
            <a:spLocks/>
          </p:cNvSpPr>
          <p:nvPr/>
        </p:nvSpPr>
        <p:spPr>
          <a:xfrm>
            <a:off x="378167" y="1272481"/>
            <a:ext cx="3651581" cy="63976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Homogeneous catalysis</a:t>
            </a:r>
          </a:p>
        </p:txBody>
      </p:sp>
      <p:sp>
        <p:nvSpPr>
          <p:cNvPr id="11" name="Text Placeholder 7"/>
          <p:cNvSpPr txBox="1">
            <a:spLocks/>
          </p:cNvSpPr>
          <p:nvPr/>
        </p:nvSpPr>
        <p:spPr>
          <a:xfrm>
            <a:off x="8786805" y="1272481"/>
            <a:ext cx="2352169" cy="63976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err="1"/>
              <a:t>Biocatalysis</a:t>
            </a:r>
            <a:endParaRPr lang="en-US" dirty="0"/>
          </a:p>
        </p:txBody>
      </p:sp>
      <p:sp>
        <p:nvSpPr>
          <p:cNvPr id="141" name="Text Placeholder 6"/>
          <p:cNvSpPr txBox="1">
            <a:spLocks/>
          </p:cNvSpPr>
          <p:nvPr/>
        </p:nvSpPr>
        <p:spPr>
          <a:xfrm>
            <a:off x="4386030" y="1267564"/>
            <a:ext cx="3839488" cy="63976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Heterogeneous catalysis</a:t>
            </a:r>
          </a:p>
        </p:txBody>
      </p:sp>
      <p:sp>
        <p:nvSpPr>
          <p:cNvPr id="142" name="Rectangle 10"/>
          <p:cNvSpPr>
            <a:spLocks noChangeArrowheads="1"/>
          </p:cNvSpPr>
          <p:nvPr/>
        </p:nvSpPr>
        <p:spPr bwMode="auto">
          <a:xfrm>
            <a:off x="152047" y="6527675"/>
            <a:ext cx="1170355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Catalysis, Concepts and green applications, by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Gadi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 Rothenberg, Wiley-VCH 2008 -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K. H. Shaughnessy,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Chem. Rev.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2009,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109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643-710.  Source: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Novozyme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3" name="Title 1"/>
          <p:cNvSpPr txBox="1">
            <a:spLocks/>
          </p:cNvSpPr>
          <p:nvPr/>
        </p:nvSpPr>
        <p:spPr>
          <a:xfrm>
            <a:off x="2115263" y="338275"/>
            <a:ext cx="8009021" cy="5508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Catalysis in industry</a:t>
            </a:r>
          </a:p>
        </p:txBody>
      </p:sp>
      <p:sp>
        <p:nvSpPr>
          <p:cNvPr id="145" name="Rectangle 5"/>
          <p:cNvSpPr txBox="1">
            <a:spLocks noChangeArrowheads="1"/>
          </p:cNvSpPr>
          <p:nvPr/>
        </p:nvSpPr>
        <p:spPr>
          <a:xfrm>
            <a:off x="4386030" y="2067579"/>
            <a:ext cx="3839488" cy="4351338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Over 90 </a:t>
            </a:r>
            <a:r>
              <a:rPr lang="en-US" sz="2000" dirty="0" err="1"/>
              <a:t>vol</a:t>
            </a:r>
            <a:r>
              <a:rPr lang="en-US" sz="2000" dirty="0"/>
              <a:t>% of the chemicals worldwide are manufactured with the aid of solid catalysts</a:t>
            </a:r>
          </a:p>
          <a:p>
            <a:r>
              <a:rPr lang="en-US" sz="2000" dirty="0"/>
              <a:t>800 000 tons of solid catalysts are prepared each year</a:t>
            </a:r>
          </a:p>
          <a:p>
            <a:r>
              <a:rPr lang="en-US" sz="2000" dirty="0"/>
              <a:t>Heterogeneous catalysts allow continuous processes or flow reactors</a:t>
            </a:r>
          </a:p>
          <a:p>
            <a:endParaRPr lang="en-US" dirty="0"/>
          </a:p>
          <a:p>
            <a:pPr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146" name="Rectangle 5"/>
          <p:cNvSpPr txBox="1">
            <a:spLocks noChangeArrowheads="1"/>
          </p:cNvSpPr>
          <p:nvPr/>
        </p:nvSpPr>
        <p:spPr>
          <a:xfrm>
            <a:off x="437160" y="2076730"/>
            <a:ext cx="3839488" cy="4351338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Recovery is a real challenge</a:t>
            </a:r>
          </a:p>
          <a:p>
            <a:r>
              <a:rPr lang="en-US" sz="2000" dirty="0"/>
              <a:t>For processes for which heterogeneous is not good</a:t>
            </a:r>
          </a:p>
          <a:p>
            <a:r>
              <a:rPr lang="en-US" sz="2000" dirty="0"/>
              <a:t>To ease recovery: biphasic separation or </a:t>
            </a:r>
            <a:r>
              <a:rPr lang="en-US" sz="2000" dirty="0" err="1"/>
              <a:t>heterogenization</a:t>
            </a:r>
            <a:r>
              <a:rPr lang="en-US" sz="2000" dirty="0"/>
              <a:t> </a:t>
            </a:r>
          </a:p>
          <a:p>
            <a:endParaRPr lang="en-US" dirty="0"/>
          </a:p>
          <a:p>
            <a:pPr>
              <a:buFont typeface="Wingdings" pitchFamily="2" charset="2"/>
              <a:buNone/>
            </a:pPr>
            <a:endParaRPr lang="en-US" dirty="0"/>
          </a:p>
        </p:txBody>
      </p:sp>
      <p:pic>
        <p:nvPicPr>
          <p:cNvPr id="149" name="Picture 11" descr="biphasicox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00" y="3960127"/>
            <a:ext cx="3331581" cy="243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2" descr="http://biomassmagazine.com/uploads/posts/web/2015/01/NovozymesQ42014_142180070094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3" t="56516" r="824"/>
          <a:stretch/>
        </p:blipFill>
        <p:spPr bwMode="auto">
          <a:xfrm>
            <a:off x="9676349" y="5165285"/>
            <a:ext cx="2466350" cy="16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312759" y="5921356"/>
            <a:ext cx="16655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DKK 12.46 billion = $1.94 billion</a:t>
            </a:r>
          </a:p>
        </p:txBody>
      </p:sp>
    </p:spTree>
    <p:extLst>
      <p:ext uri="{BB962C8B-B14F-4D97-AF65-F5344CB8AC3E}">
        <p14:creationId xmlns:p14="http://schemas.microsoft.com/office/powerpoint/2010/main" val="207879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85776" y="230075"/>
            <a:ext cx="8220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Catalysis Drives the Chemical Industry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CF70B1F-FF60-43F3-8F26-BA9BD6F49149}"/>
              </a:ext>
            </a:extLst>
          </p:cNvPr>
          <p:cNvSpPr txBox="1"/>
          <p:nvPr/>
        </p:nvSpPr>
        <p:spPr>
          <a:xfrm>
            <a:off x="1470368" y="6411795"/>
            <a:ext cx="1501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Source: Wikipedia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6292" y="1848058"/>
            <a:ext cx="1222439" cy="19683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078" y="1799952"/>
            <a:ext cx="1965050" cy="20645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3116" y="1721934"/>
            <a:ext cx="1926188" cy="21547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086225" y="3937663"/>
            <a:ext cx="1902572" cy="400110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ea typeface="Arial" charset="0"/>
                <a:cs typeface="Arial" charset="0"/>
              </a:rPr>
              <a:t>Pharmaceuticals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48497" y="3937663"/>
            <a:ext cx="1710212" cy="400110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ea typeface="Arial" charset="0"/>
                <a:cs typeface="Arial" charset="0"/>
              </a:rPr>
              <a:t>Fine chemicals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1999" y="1858221"/>
            <a:ext cx="1272091" cy="194800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443212" y="3937663"/>
            <a:ext cx="2225995" cy="400110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ea typeface="Arial" charset="0"/>
                <a:cs typeface="Arial" charset="0"/>
              </a:rPr>
              <a:t>Consumer Products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50470" y="5108781"/>
            <a:ext cx="8091058" cy="489365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400" dirty="0">
                <a:ea typeface="Arial" charset="0"/>
                <a:cs typeface="Arial" charset="0"/>
              </a:rPr>
              <a:t>Catalytic processes contribute to more than 35% of global GDP.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AA6227F-7361-4745-BA66-6FB3C595C7FA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7099F1E-661D-47A8-94AE-E574C284E236}"/>
              </a:ext>
            </a:extLst>
          </p:cNvPr>
          <p:cNvSpPr txBox="1"/>
          <p:nvPr/>
        </p:nvSpPr>
        <p:spPr>
          <a:xfrm>
            <a:off x="1541999" y="3937663"/>
            <a:ext cx="1273747" cy="400110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ea typeface="Arial" charset="0"/>
                <a:cs typeface="Arial" charset="0"/>
              </a:rPr>
              <a:t>Petroleum</a:t>
            </a:r>
          </a:p>
        </p:txBody>
      </p:sp>
    </p:spTree>
    <p:extLst>
      <p:ext uri="{BB962C8B-B14F-4D97-AF65-F5344CB8AC3E}">
        <p14:creationId xmlns:p14="http://schemas.microsoft.com/office/powerpoint/2010/main" val="162490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8A95427-3833-4554-9530-FFA11871C6B5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B4221CC-BEBC-4283-B0AD-C9ED7755C0E8}"/>
              </a:ext>
            </a:extLst>
          </p:cNvPr>
          <p:cNvSpPr txBox="1"/>
          <p:nvPr/>
        </p:nvSpPr>
        <p:spPr>
          <a:xfrm>
            <a:off x="1432655" y="1635384"/>
            <a:ext cx="6796946" cy="4426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14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What is a Catalyst?</a:t>
            </a:r>
          </a:p>
          <a:p>
            <a:pPr marL="514350" indent="-514350">
              <a:lnSpc>
                <a:spcPct val="114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Catalytic Cycle</a:t>
            </a:r>
          </a:p>
          <a:p>
            <a:pPr marL="514350" indent="-514350">
              <a:lnSpc>
                <a:spcPct val="114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Types of Catalysts</a:t>
            </a:r>
          </a:p>
          <a:p>
            <a:pPr marL="514350" indent="-514350">
              <a:lnSpc>
                <a:spcPct val="114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Catalysts and Sustainability</a:t>
            </a:r>
          </a:p>
          <a:p>
            <a:pPr marL="514350" indent="-514350">
              <a:lnSpc>
                <a:spcPct val="114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Important Improvements Using Catalysts</a:t>
            </a:r>
          </a:p>
          <a:p>
            <a:pPr marL="514350" indent="-514350">
              <a:lnSpc>
                <a:spcPct val="114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Enzymatic Reactions</a:t>
            </a:r>
          </a:p>
          <a:p>
            <a:pPr marL="514350" indent="-514350">
              <a:lnSpc>
                <a:spcPct val="114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Examples and Considerations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3785992" y="240819"/>
            <a:ext cx="4620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/>
              <a:t>Topics To Be Covered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370778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39801"/>
            <a:ext cx="105156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x-none" sz="4000" b="1" dirty="0">
                <a:latin typeface="+mn-lt"/>
              </a:rPr>
              <a:t>Important Heterogeneous Catalytic Processes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0073" y="1558297"/>
            <a:ext cx="5048472" cy="4975208"/>
          </a:xfr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900"/>
              </a:spcBef>
            </a:pPr>
            <a:r>
              <a:rPr lang="en-US" altLang="x-none" sz="2000" b="1" dirty="0"/>
              <a:t>Haber-Bosch process: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en-US" altLang="x-none" sz="2000" dirty="0"/>
              <a:t>N</a:t>
            </a:r>
            <a:r>
              <a:rPr lang="en-US" altLang="x-none" sz="2000" baseline="-25000" dirty="0"/>
              <a:t>2</a:t>
            </a:r>
            <a:r>
              <a:rPr lang="en-US" altLang="x-none" sz="2000" dirty="0"/>
              <a:t> + 3 H</a:t>
            </a:r>
            <a:r>
              <a:rPr lang="en-US" altLang="x-none" sz="2000" baseline="-25000" dirty="0"/>
              <a:t>2</a:t>
            </a:r>
            <a:r>
              <a:rPr lang="en-US" altLang="x-none" sz="2000" dirty="0"/>
              <a:t> </a:t>
            </a:r>
            <a:r>
              <a:rPr lang="en-US" altLang="x-none" sz="2000" dirty="0">
                <a:ea typeface="Arial" charset="0"/>
                <a:cs typeface="Arial" charset="0"/>
              </a:rPr>
              <a:t>→ 2 NH</a:t>
            </a:r>
            <a:r>
              <a:rPr lang="en-US" altLang="x-none" sz="2000" baseline="-25000" dirty="0">
                <a:ea typeface="Arial" charset="0"/>
                <a:cs typeface="Arial" charset="0"/>
              </a:rPr>
              <a:t>3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en-US" altLang="x-none" sz="2000" dirty="0">
                <a:ea typeface="Arial" charset="0"/>
                <a:cs typeface="Arial" charset="0"/>
              </a:rPr>
              <a:t>Fe/Ru catalysts, high pressure and temperature.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en-US" altLang="x-none" sz="2000" dirty="0">
                <a:ea typeface="Arial" charset="0"/>
                <a:cs typeface="Arial" charset="0"/>
              </a:rPr>
              <a:t>Critical for fertilizer &amp; nitric acid production.</a:t>
            </a:r>
          </a:p>
          <a:p>
            <a:pPr marL="457200" lvl="1" indent="0">
              <a:lnSpc>
                <a:spcPct val="114000"/>
              </a:lnSpc>
              <a:spcBef>
                <a:spcPts val="0"/>
              </a:spcBef>
              <a:buNone/>
            </a:pPr>
            <a:endParaRPr lang="en-US" altLang="x-none" sz="2000" dirty="0">
              <a:ea typeface="Arial" charset="0"/>
              <a:cs typeface="Arial" charset="0"/>
            </a:endParaRPr>
          </a:p>
          <a:p>
            <a:pPr>
              <a:lnSpc>
                <a:spcPct val="114000"/>
              </a:lnSpc>
              <a:spcBef>
                <a:spcPts val="900"/>
              </a:spcBef>
            </a:pPr>
            <a:r>
              <a:rPr lang="en-US" altLang="x-none" sz="2000" b="1" dirty="0"/>
              <a:t>Fischer-</a:t>
            </a:r>
            <a:r>
              <a:rPr lang="en-US" altLang="x-none" sz="2000" b="1" dirty="0" err="1"/>
              <a:t>Tropsch</a:t>
            </a:r>
            <a:r>
              <a:rPr lang="en-US" altLang="x-none" sz="2000" b="1" dirty="0"/>
              <a:t> chemistry: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en-US" altLang="x-none" sz="2000" i="1" dirty="0"/>
              <a:t>n</a:t>
            </a:r>
            <a:r>
              <a:rPr lang="en-US" altLang="x-none" sz="2000" dirty="0"/>
              <a:t> CO + 2</a:t>
            </a:r>
            <a:r>
              <a:rPr lang="en-US" altLang="x-none" sz="2000" i="1" dirty="0"/>
              <a:t>n </a:t>
            </a:r>
            <a:r>
              <a:rPr lang="en-US" altLang="x-none" sz="2000" dirty="0"/>
              <a:t>H</a:t>
            </a:r>
            <a:r>
              <a:rPr lang="en-US" altLang="x-none" sz="2000" baseline="-25000" dirty="0"/>
              <a:t>2</a:t>
            </a:r>
            <a:r>
              <a:rPr lang="en-US" altLang="x-none" sz="2000" dirty="0"/>
              <a:t> </a:t>
            </a:r>
            <a:r>
              <a:rPr lang="en-US" altLang="x-none" sz="2000" dirty="0">
                <a:ea typeface="Arial" charset="0"/>
                <a:cs typeface="Arial" charset="0"/>
              </a:rPr>
              <a:t>→ (CH</a:t>
            </a:r>
            <a:r>
              <a:rPr lang="en-US" altLang="x-none" sz="2000" baseline="-25000" dirty="0">
                <a:ea typeface="Arial" charset="0"/>
                <a:cs typeface="Arial" charset="0"/>
              </a:rPr>
              <a:t>2</a:t>
            </a:r>
            <a:r>
              <a:rPr lang="en-US" altLang="x-none" sz="2000" dirty="0">
                <a:ea typeface="Arial" charset="0"/>
                <a:cs typeface="Arial" charset="0"/>
              </a:rPr>
              <a:t>)</a:t>
            </a:r>
            <a:r>
              <a:rPr lang="en-US" altLang="x-none" sz="2000" i="1" baseline="-25000" dirty="0">
                <a:ea typeface="Arial" charset="0"/>
                <a:cs typeface="Arial" charset="0"/>
              </a:rPr>
              <a:t>n</a:t>
            </a:r>
            <a:r>
              <a:rPr lang="en-US" altLang="x-none" sz="2000" dirty="0">
                <a:ea typeface="Arial" charset="0"/>
                <a:cs typeface="Arial" charset="0"/>
              </a:rPr>
              <a:t> + </a:t>
            </a:r>
            <a:r>
              <a:rPr lang="en-US" altLang="x-none" sz="2000" i="1" dirty="0">
                <a:ea typeface="Arial" charset="0"/>
                <a:cs typeface="Arial" charset="0"/>
              </a:rPr>
              <a:t>n </a:t>
            </a:r>
            <a:r>
              <a:rPr lang="en-US" altLang="x-none" sz="2000" dirty="0">
                <a:ea typeface="Arial" charset="0"/>
                <a:cs typeface="Arial" charset="0"/>
              </a:rPr>
              <a:t>H</a:t>
            </a:r>
            <a:r>
              <a:rPr lang="en-US" altLang="x-none" sz="2000" baseline="-25000" dirty="0">
                <a:ea typeface="Arial" charset="0"/>
                <a:cs typeface="Arial" charset="0"/>
              </a:rPr>
              <a:t>2</a:t>
            </a:r>
            <a:r>
              <a:rPr lang="en-US" altLang="x-none" sz="2000" dirty="0">
                <a:ea typeface="Arial" charset="0"/>
                <a:cs typeface="Arial" charset="0"/>
              </a:rPr>
              <a:t>O , </a:t>
            </a:r>
            <a:r>
              <a:rPr lang="en-US" altLang="x-none" sz="2000" i="1" dirty="0" err="1">
                <a:ea typeface="Arial" charset="0"/>
                <a:cs typeface="Arial" charset="0"/>
              </a:rPr>
              <a:t>syn</a:t>
            </a:r>
            <a:r>
              <a:rPr lang="en-US" altLang="x-none" sz="2000" dirty="0">
                <a:ea typeface="Arial" charset="0"/>
                <a:cs typeface="Arial" charset="0"/>
              </a:rPr>
              <a:t> gas to liquid fuels.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en-US" altLang="x-none" sz="2000" dirty="0">
                <a:ea typeface="Arial" charset="0"/>
                <a:cs typeface="Arial" charset="0"/>
              </a:rPr>
              <a:t>Fe/Co catalysts.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en-US" altLang="x-none" sz="2000" dirty="0">
                <a:ea typeface="Arial" charset="0"/>
                <a:cs typeface="Arial" charset="0"/>
              </a:rPr>
              <a:t>Source of fuel for Axis in WWII.</a:t>
            </a:r>
            <a:endParaRPr lang="en-US" altLang="x-none" sz="2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C9A2390-3B66-4854-BBF3-E0D681FAECA1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9692CB6-02E6-4694-98F7-01B0748DD68A}"/>
              </a:ext>
            </a:extLst>
          </p:cNvPr>
          <p:cNvSpPr/>
          <p:nvPr/>
        </p:nvSpPr>
        <p:spPr>
          <a:xfrm>
            <a:off x="6347653" y="1473888"/>
            <a:ext cx="4851400" cy="4624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114000"/>
              </a:lnSpc>
              <a:spcBef>
                <a:spcPts val="900"/>
              </a:spcBef>
              <a:buFont typeface="Arial"/>
              <a:buChar char="•"/>
            </a:pPr>
            <a:r>
              <a:rPr lang="en-US" altLang="x-none" sz="2000" b="1" dirty="0">
                <a:solidFill>
                  <a:prstClr val="black"/>
                </a:solidFill>
              </a:rPr>
              <a:t>Fluidized catalytic cracking:</a:t>
            </a:r>
          </a:p>
          <a:p>
            <a:pPr marL="685800" lvl="1" indent="-228600">
              <a:lnSpc>
                <a:spcPct val="114000"/>
              </a:lnSpc>
              <a:spcBef>
                <a:spcPts val="600"/>
              </a:spcBef>
              <a:buFont typeface="Arial"/>
              <a:buChar char="•"/>
            </a:pPr>
            <a:r>
              <a:rPr lang="en-US" altLang="x-none" sz="2000" dirty="0">
                <a:solidFill>
                  <a:prstClr val="black"/>
                </a:solidFill>
              </a:rPr>
              <a:t>High MW petroleum </a:t>
            </a:r>
            <a:r>
              <a:rPr lang="en-US" altLang="x-none" sz="2000" dirty="0">
                <a:solidFill>
                  <a:prstClr val="black"/>
                </a:solidFill>
                <a:ea typeface="Arial" charset="0"/>
                <a:cs typeface="Arial" charset="0"/>
              </a:rPr>
              <a:t>→ low MW fuels, like gasoline.</a:t>
            </a:r>
          </a:p>
          <a:p>
            <a:pPr marL="685800" lvl="1" indent="-228600">
              <a:lnSpc>
                <a:spcPct val="114000"/>
              </a:lnSpc>
              <a:spcBef>
                <a:spcPts val="600"/>
              </a:spcBef>
              <a:buFont typeface="Arial"/>
              <a:buChar char="•"/>
            </a:pPr>
            <a:r>
              <a:rPr lang="en-US" altLang="x-none" sz="2000" dirty="0">
                <a:solidFill>
                  <a:prstClr val="black"/>
                </a:solidFill>
                <a:ea typeface="Arial" charset="0"/>
                <a:cs typeface="Arial" charset="0"/>
              </a:rPr>
              <a:t>Zeolite catalysts, high temperature combustor.</a:t>
            </a:r>
          </a:p>
          <a:p>
            <a:pPr marL="685800" lvl="1" indent="-228600">
              <a:lnSpc>
                <a:spcPct val="114000"/>
              </a:lnSpc>
              <a:spcBef>
                <a:spcPts val="600"/>
              </a:spcBef>
              <a:buFont typeface="Arial"/>
              <a:buChar char="•"/>
            </a:pPr>
            <a:r>
              <a:rPr lang="en-US" altLang="x-none" sz="2000" dirty="0">
                <a:solidFill>
                  <a:prstClr val="black"/>
                </a:solidFill>
                <a:ea typeface="Arial" charset="0"/>
                <a:cs typeface="Arial" charset="0"/>
              </a:rPr>
              <a:t>Likely in your fuel tank.</a:t>
            </a:r>
          </a:p>
          <a:p>
            <a:pPr lvl="1">
              <a:lnSpc>
                <a:spcPct val="114000"/>
              </a:lnSpc>
            </a:pPr>
            <a:endParaRPr lang="en-US" altLang="x-none" sz="2000" dirty="0">
              <a:solidFill>
                <a:prstClr val="black"/>
              </a:solidFill>
            </a:endParaRPr>
          </a:p>
          <a:p>
            <a:pPr marL="228600" lvl="0" indent="-228600">
              <a:lnSpc>
                <a:spcPct val="114000"/>
              </a:lnSpc>
              <a:spcBef>
                <a:spcPts val="900"/>
              </a:spcBef>
              <a:buFont typeface="Arial"/>
              <a:buChar char="•"/>
            </a:pPr>
            <a:r>
              <a:rPr lang="en-US" altLang="x-none" sz="2000" b="1" dirty="0">
                <a:solidFill>
                  <a:prstClr val="black"/>
                </a:solidFill>
              </a:rPr>
              <a:t>Automotive three-way catalysis:</a:t>
            </a:r>
          </a:p>
          <a:p>
            <a:pPr marL="685800" lvl="1" indent="-228600">
              <a:lnSpc>
                <a:spcPct val="114000"/>
              </a:lnSpc>
              <a:spcBef>
                <a:spcPts val="600"/>
              </a:spcBef>
              <a:buFont typeface="Arial"/>
              <a:buChar char="•"/>
            </a:pPr>
            <a:r>
              <a:rPr lang="en-US" altLang="x-none" sz="2000" dirty="0">
                <a:solidFill>
                  <a:prstClr val="black"/>
                </a:solidFill>
              </a:rPr>
              <a:t>NO</a:t>
            </a:r>
            <a:r>
              <a:rPr lang="en-US" altLang="x-none" sz="2000" baseline="-25000" dirty="0">
                <a:solidFill>
                  <a:prstClr val="black"/>
                </a:solidFill>
              </a:rPr>
              <a:t>x</a:t>
            </a:r>
            <a:r>
              <a:rPr lang="en-US" altLang="x-none" sz="2000" dirty="0">
                <a:solidFill>
                  <a:prstClr val="black"/>
                </a:solidFill>
              </a:rPr>
              <a:t>/CO/HC </a:t>
            </a:r>
            <a:r>
              <a:rPr lang="en-US" altLang="x-none" sz="2000" dirty="0">
                <a:solidFill>
                  <a:prstClr val="black"/>
                </a:solidFill>
                <a:ea typeface="Arial" charset="0"/>
                <a:cs typeface="Arial" charset="0"/>
              </a:rPr>
              <a:t>→ N</a:t>
            </a:r>
            <a:r>
              <a:rPr lang="en-US" altLang="x-none" sz="2000" baseline="-25000" dirty="0">
                <a:solidFill>
                  <a:prstClr val="black"/>
                </a:solidFill>
                <a:ea typeface="Arial" charset="0"/>
                <a:cs typeface="Arial" charset="0"/>
              </a:rPr>
              <a:t>2</a:t>
            </a:r>
            <a:r>
              <a:rPr lang="en-US" altLang="x-none" sz="2000" dirty="0">
                <a:solidFill>
                  <a:prstClr val="black"/>
                </a:solidFill>
                <a:ea typeface="Arial" charset="0"/>
                <a:cs typeface="Arial" charset="0"/>
              </a:rPr>
              <a:t>/CO</a:t>
            </a:r>
            <a:r>
              <a:rPr lang="en-US" altLang="x-none" sz="2000" baseline="-25000" dirty="0">
                <a:solidFill>
                  <a:prstClr val="black"/>
                </a:solidFill>
                <a:ea typeface="Arial" charset="0"/>
                <a:cs typeface="Arial" charset="0"/>
              </a:rPr>
              <a:t>2</a:t>
            </a:r>
            <a:r>
              <a:rPr lang="en-US" altLang="x-none" sz="2000" dirty="0">
                <a:solidFill>
                  <a:prstClr val="black"/>
                </a:solidFill>
                <a:ea typeface="Arial" charset="0"/>
                <a:cs typeface="Arial" charset="0"/>
              </a:rPr>
              <a:t>/H</a:t>
            </a:r>
            <a:r>
              <a:rPr lang="en-US" altLang="x-none" sz="2000" baseline="-25000" dirty="0">
                <a:solidFill>
                  <a:prstClr val="black"/>
                </a:solidFill>
                <a:ea typeface="Arial" charset="0"/>
                <a:cs typeface="Arial" charset="0"/>
              </a:rPr>
              <a:t>2</a:t>
            </a:r>
            <a:r>
              <a:rPr lang="en-US" altLang="x-none" sz="2000" dirty="0">
                <a:solidFill>
                  <a:prstClr val="black"/>
                </a:solidFill>
                <a:ea typeface="Arial" charset="0"/>
                <a:cs typeface="Arial" charset="0"/>
              </a:rPr>
              <a:t>O</a:t>
            </a:r>
          </a:p>
          <a:p>
            <a:pPr marL="685800" lvl="1" indent="-228600">
              <a:lnSpc>
                <a:spcPct val="114000"/>
              </a:lnSpc>
              <a:spcBef>
                <a:spcPts val="600"/>
              </a:spcBef>
              <a:buFont typeface="Arial"/>
              <a:buChar char="•"/>
            </a:pPr>
            <a:r>
              <a:rPr lang="en-US" altLang="x-none" sz="2000" dirty="0">
                <a:solidFill>
                  <a:prstClr val="black"/>
                </a:solidFill>
                <a:ea typeface="Arial" charset="0"/>
                <a:cs typeface="Arial" charset="0"/>
              </a:rPr>
              <a:t>Pt/Rh/Pd supported on ceria/alumina.</a:t>
            </a:r>
          </a:p>
          <a:p>
            <a:pPr marL="685800" lvl="1" indent="-228600">
              <a:lnSpc>
                <a:spcPct val="114000"/>
              </a:lnSpc>
              <a:spcBef>
                <a:spcPts val="600"/>
              </a:spcBef>
              <a:buFont typeface="Arial"/>
              <a:buChar char="•"/>
            </a:pPr>
            <a:r>
              <a:rPr lang="en-US" altLang="x-none" sz="2000" dirty="0">
                <a:solidFill>
                  <a:prstClr val="black"/>
                </a:solidFill>
                <a:ea typeface="Arial" charset="0"/>
                <a:cs typeface="Arial" charset="0"/>
              </a:rPr>
              <a:t>Makes exhaust 99% cleaner.</a:t>
            </a:r>
          </a:p>
        </p:txBody>
      </p:sp>
    </p:spTree>
    <p:extLst>
      <p:ext uri="{BB962C8B-B14F-4D97-AF65-F5344CB8AC3E}">
        <p14:creationId xmlns:p14="http://schemas.microsoft.com/office/powerpoint/2010/main" val="2121623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3339" y="236591"/>
            <a:ext cx="5805321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Designing a Green Catalyst</a:t>
            </a:r>
          </a:p>
        </p:txBody>
      </p:sp>
      <p:sp>
        <p:nvSpPr>
          <p:cNvPr id="5" name="Rectangle 4"/>
          <p:cNvSpPr/>
          <p:nvPr/>
        </p:nvSpPr>
        <p:spPr>
          <a:xfrm>
            <a:off x="937366" y="6404074"/>
            <a:ext cx="58113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 Regular" charset="0"/>
              </a:rPr>
              <a:t>http://www.rsc.org/chemistryworld/Issues/2011/January/CriticalThinking.asp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8926" y="1184266"/>
            <a:ext cx="10192686" cy="910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dirty="0"/>
              <a:t>Not all catalysts are created equal. Chemists need to consider various factors when deciding on a catalyst.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09117" y="5855359"/>
            <a:ext cx="4043400" cy="705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dirty="0"/>
              <a:t>Many metals which are used as catalysts are quickly depleting.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827" y="1982911"/>
            <a:ext cx="5380892" cy="3941114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948926" y="2128511"/>
            <a:ext cx="5811361" cy="399955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altLang="en-US" sz="2000" dirty="0"/>
              <a:t>Is the catalyst non-toxic?</a:t>
            </a:r>
          </a:p>
          <a:p>
            <a:pPr>
              <a:lnSpc>
                <a:spcPct val="114000"/>
              </a:lnSpc>
            </a:pPr>
            <a:r>
              <a:rPr lang="en-US" altLang="en-US" sz="2000" dirty="0"/>
              <a:t>Is it actually used in sub-stoichiometric amounts?</a:t>
            </a:r>
          </a:p>
          <a:p>
            <a:pPr>
              <a:lnSpc>
                <a:spcPct val="114000"/>
              </a:lnSpc>
            </a:pPr>
            <a:r>
              <a:rPr lang="en-US" altLang="en-US" sz="2000" dirty="0"/>
              <a:t>Does it require special conditions (sensitivity to solvent, moisture, oxygen)?</a:t>
            </a:r>
          </a:p>
          <a:p>
            <a:pPr>
              <a:lnSpc>
                <a:spcPct val="114000"/>
              </a:lnSpc>
            </a:pPr>
            <a:r>
              <a:rPr lang="en-US" altLang="en-US" sz="2000" dirty="0"/>
              <a:t>Is it derived from abundant/renewable resources?</a:t>
            </a:r>
          </a:p>
          <a:p>
            <a:pPr>
              <a:lnSpc>
                <a:spcPct val="114000"/>
              </a:lnSpc>
            </a:pPr>
            <a:r>
              <a:rPr lang="en-US" altLang="en-US" sz="2000" dirty="0"/>
              <a:t>Can it be reused?</a:t>
            </a:r>
          </a:p>
          <a:p>
            <a:pPr>
              <a:lnSpc>
                <a:spcPct val="114000"/>
              </a:lnSpc>
            </a:pPr>
            <a:r>
              <a:rPr lang="en-US" altLang="en-US" sz="2000" dirty="0"/>
              <a:t>Can it be separated from the products?</a:t>
            </a:r>
          </a:p>
          <a:p>
            <a:pPr>
              <a:lnSpc>
                <a:spcPct val="114000"/>
              </a:lnSpc>
            </a:pPr>
            <a:r>
              <a:rPr lang="en-US" altLang="en-US" sz="2000" dirty="0"/>
              <a:t>Might it lead to dangerous conditions  (Runaway/chain reactions)?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9712F7-04BF-44C5-992E-7F87B6A4394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67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3339" y="222523"/>
            <a:ext cx="5805321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Metal scarcity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9712F7-04BF-44C5-992E-7F87B6A4394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020" y="1208186"/>
            <a:ext cx="6961026" cy="539999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26945" y="6372673"/>
            <a:ext cx="2349044" cy="47753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Source: Wikipedia</a:t>
            </a:r>
          </a:p>
        </p:txBody>
      </p:sp>
    </p:spTree>
    <p:extLst>
      <p:ext uri="{BB962C8B-B14F-4D97-AF65-F5344CB8AC3E}">
        <p14:creationId xmlns:p14="http://schemas.microsoft.com/office/powerpoint/2010/main" val="3637954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6926"/>
            <a:ext cx="105156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Use a lifecycle as a guide</a:t>
            </a:r>
          </a:p>
        </p:txBody>
      </p:sp>
      <p:pic>
        <p:nvPicPr>
          <p:cNvPr id="4" name="P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6186" y="1537148"/>
            <a:ext cx="11179628" cy="292789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81123" y="4635810"/>
            <a:ext cx="2680527" cy="774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82880">
              <a:lnSpc>
                <a:spcPct val="114000"/>
              </a:lnSpc>
              <a:buFont typeface="Arial" charset="0"/>
              <a:buChar char="•"/>
            </a:pPr>
            <a:r>
              <a:rPr lang="en-US" sz="2000" b="1" dirty="0"/>
              <a:t>Material Extraction</a:t>
            </a:r>
          </a:p>
          <a:p>
            <a:pPr marL="548640" lvl="1" indent="-182880">
              <a:lnSpc>
                <a:spcPct val="114000"/>
              </a:lnSpc>
              <a:buFont typeface="Arial" charset="0"/>
              <a:buChar char="•"/>
            </a:pPr>
            <a:r>
              <a:rPr lang="en-US" sz="2000" dirty="0"/>
              <a:t>Abundance?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7080" y="4635810"/>
            <a:ext cx="3333543" cy="1475789"/>
          </a:xfrm>
        </p:spPr>
        <p:txBody>
          <a:bodyPr wrap="square">
            <a:spAutoFit/>
          </a:bodyPr>
          <a:lstStyle/>
          <a:p>
            <a:pPr indent="-182880">
              <a:lnSpc>
                <a:spcPct val="114000"/>
              </a:lnSpc>
            </a:pPr>
            <a:r>
              <a:rPr lang="en-US" sz="2000" b="1" dirty="0"/>
              <a:t>Processing/Manufacturing</a:t>
            </a:r>
          </a:p>
          <a:p>
            <a:pPr marL="548640" lvl="1" indent="-182880">
              <a:lnSpc>
                <a:spcPct val="114000"/>
              </a:lnSpc>
              <a:spcBef>
                <a:spcPts val="0"/>
              </a:spcBef>
            </a:pPr>
            <a:r>
              <a:rPr lang="en-US" sz="2000" dirty="0"/>
              <a:t>Energy?</a:t>
            </a:r>
          </a:p>
          <a:p>
            <a:pPr marL="548640" lvl="1" indent="-182880">
              <a:lnSpc>
                <a:spcPct val="114000"/>
              </a:lnSpc>
              <a:spcBef>
                <a:spcPts val="0"/>
              </a:spcBef>
            </a:pPr>
            <a:r>
              <a:rPr lang="en-US" sz="2000" dirty="0"/>
              <a:t>Waste?</a:t>
            </a:r>
          </a:p>
          <a:p>
            <a:pPr marL="548640" lvl="1" indent="-182880">
              <a:lnSpc>
                <a:spcPct val="114000"/>
              </a:lnSpc>
              <a:spcBef>
                <a:spcPts val="0"/>
              </a:spcBef>
            </a:pPr>
            <a:r>
              <a:rPr lang="en-US" sz="2000" dirty="0"/>
              <a:t>Toxicity of materials?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006217" y="4635809"/>
            <a:ext cx="2844691" cy="147578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82880">
              <a:lnSpc>
                <a:spcPct val="114000"/>
              </a:lnSpc>
            </a:pPr>
            <a:r>
              <a:rPr lang="en-US" sz="2000" b="1" dirty="0"/>
              <a:t>Use</a:t>
            </a:r>
          </a:p>
          <a:p>
            <a:pPr marL="548640" lvl="1" indent="-182880">
              <a:lnSpc>
                <a:spcPct val="114000"/>
              </a:lnSpc>
              <a:spcBef>
                <a:spcPts val="0"/>
              </a:spcBef>
            </a:pPr>
            <a:r>
              <a:rPr lang="en-US" altLang="en-US" sz="2000" dirty="0"/>
              <a:t>Selectivity?</a:t>
            </a:r>
          </a:p>
          <a:p>
            <a:pPr marL="548640" lvl="1" indent="-182880">
              <a:lnSpc>
                <a:spcPct val="114000"/>
              </a:lnSpc>
              <a:spcBef>
                <a:spcPts val="0"/>
              </a:spcBef>
            </a:pPr>
            <a:r>
              <a:rPr lang="en-US" altLang="en-US" sz="2000" dirty="0"/>
              <a:t>Turnover number?</a:t>
            </a:r>
          </a:p>
          <a:p>
            <a:pPr marL="548640" lvl="1" indent="-182880">
              <a:lnSpc>
                <a:spcPct val="114000"/>
              </a:lnSpc>
              <a:spcBef>
                <a:spcPts val="0"/>
              </a:spcBef>
            </a:pPr>
            <a:r>
              <a:rPr lang="en-US" altLang="en-US" sz="2000" dirty="0"/>
              <a:t>Safety?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541412" y="4635809"/>
            <a:ext cx="2143897" cy="147578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82880">
              <a:lnSpc>
                <a:spcPct val="114000"/>
              </a:lnSpc>
            </a:pPr>
            <a:r>
              <a:rPr lang="en-US" sz="2000" b="1" dirty="0"/>
              <a:t>End-of-life</a:t>
            </a:r>
          </a:p>
          <a:p>
            <a:pPr marL="548640" lvl="1" indent="-182880">
              <a:lnSpc>
                <a:spcPct val="114000"/>
              </a:lnSpc>
              <a:spcBef>
                <a:spcPts val="0"/>
              </a:spcBef>
            </a:pPr>
            <a:r>
              <a:rPr lang="en-US" altLang="en-US" sz="2000" dirty="0"/>
              <a:t>Reusability?</a:t>
            </a:r>
          </a:p>
          <a:p>
            <a:pPr marL="548640" lvl="1" indent="-182880">
              <a:lnSpc>
                <a:spcPct val="114000"/>
              </a:lnSpc>
              <a:spcBef>
                <a:spcPts val="0"/>
              </a:spcBef>
            </a:pPr>
            <a:r>
              <a:rPr lang="en-US" altLang="en-US" sz="2000" dirty="0"/>
              <a:t>Ease of separation?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DC8327-8BE2-41BA-B6B1-9132D7AC078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534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7243"/>
            <a:ext cx="105156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  <a:ea typeface="Arial" charset="0"/>
                <a:cs typeface="Arial" charset="0"/>
              </a:rPr>
              <a:t>The Need to Develop More Sustainable Catalysts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140" y="1451475"/>
            <a:ext cx="6862095" cy="46564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86220" y="6427227"/>
            <a:ext cx="36708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European Commission Press Release, June 2010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79230" y="2348525"/>
            <a:ext cx="3733800" cy="323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000" dirty="0"/>
              <a:t>Raw materials (e.g. rare precious metals) are dispersed around the world and access to them is frequently political.</a:t>
            </a:r>
          </a:p>
          <a:p>
            <a:pPr>
              <a:lnSpc>
                <a:spcPct val="114000"/>
              </a:lnSpc>
            </a:pPr>
            <a:endParaRPr lang="en-US" sz="2000" dirty="0"/>
          </a:p>
          <a:p>
            <a:pPr>
              <a:lnSpc>
                <a:spcPct val="114000"/>
              </a:lnSpc>
            </a:pPr>
            <a:r>
              <a:rPr lang="en-US" sz="2000" dirty="0"/>
              <a:t>To gain economic and environmental independence, we must design catalysts which are locally sourced and abundant.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6083B8A-C38E-4D0D-9521-89761D7C1403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81629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40774" y="140680"/>
            <a:ext cx="78867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Current Trends in Catalyst Design</a:t>
            </a:r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3245028" y="1250453"/>
            <a:ext cx="4846320" cy="4846320"/>
          </a:xfrm>
          <a:prstGeom prst="ellipse">
            <a:avLst/>
          </a:prstGeom>
          <a:solidFill>
            <a:srgbClr val="4472C4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Reduce Loading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High Surface Area Support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Atomic Layer deposition</a:t>
            </a:r>
            <a:endParaRPr lang="en-US" sz="2000" dirty="0"/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3245027" y="1243527"/>
            <a:ext cx="4846320" cy="4846320"/>
          </a:xfrm>
          <a:prstGeom prst="ellipse">
            <a:avLst/>
          </a:prstGeom>
          <a:solidFill>
            <a:srgbClr val="FFFF00">
              <a:alpha val="34902"/>
            </a:srgb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 algn="ctr"/>
            <a:endParaRPr lang="en-US" sz="2000" b="1" dirty="0">
              <a:solidFill>
                <a:schemeClr val="tx1"/>
              </a:solidFill>
            </a:endParaRPr>
          </a:p>
          <a:p>
            <a:pPr marL="182563" algn="ctr"/>
            <a:endParaRPr lang="en-US" sz="2000" b="1" dirty="0">
              <a:solidFill>
                <a:schemeClr val="tx1"/>
              </a:solidFill>
            </a:endParaRPr>
          </a:p>
          <a:p>
            <a:pPr marL="182563" algn="ctr"/>
            <a:endParaRPr lang="en-US" sz="2000" b="1" dirty="0">
              <a:solidFill>
                <a:schemeClr val="tx1"/>
              </a:solidFill>
            </a:endParaRPr>
          </a:p>
          <a:p>
            <a:pPr marL="182563" algn="ctr"/>
            <a:endParaRPr lang="en-US" sz="2000" b="1" dirty="0">
              <a:solidFill>
                <a:schemeClr val="tx1"/>
              </a:solidFill>
            </a:endParaRPr>
          </a:p>
          <a:p>
            <a:pPr marL="182563" algn="ctr"/>
            <a:endParaRPr lang="en-US" sz="2000" b="1" dirty="0">
              <a:solidFill>
                <a:schemeClr val="tx1"/>
              </a:solidFill>
            </a:endParaRPr>
          </a:p>
          <a:p>
            <a:pPr marL="182563" algn="ctr"/>
            <a:endParaRPr lang="en-US" sz="2000" b="1" dirty="0">
              <a:solidFill>
                <a:schemeClr val="tx1"/>
              </a:solidFill>
            </a:endParaRPr>
          </a:p>
          <a:p>
            <a:pPr marL="182563" algn="ctr"/>
            <a:r>
              <a:rPr lang="en-US" sz="2000" b="1" dirty="0">
                <a:solidFill>
                  <a:schemeClr val="tx1"/>
                </a:solidFill>
              </a:rPr>
              <a:t>Earth Abundant Alternatives</a:t>
            </a:r>
          </a:p>
          <a:p>
            <a:pPr marL="533400" indent="-182563" algn="ctr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Abundant metal </a:t>
            </a:r>
          </a:p>
          <a:p>
            <a:pPr marL="533400" indent="-182563" algn="ctr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Alloy - Synergistic Effect</a:t>
            </a:r>
          </a:p>
          <a:p>
            <a:pPr marL="533400" indent="-182563" algn="ctr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Adjust other parameters</a:t>
            </a:r>
          </a:p>
          <a:p>
            <a:pPr marL="547688" lvl="1" algn="ctr" defTabSz="808038"/>
            <a:r>
              <a:rPr lang="en-US" sz="2000" dirty="0">
                <a:solidFill>
                  <a:schemeClr val="tx1"/>
                </a:solidFill>
              </a:rPr>
              <a:t>-  Solvents</a:t>
            </a:r>
          </a:p>
          <a:p>
            <a:pPr marL="547688" lvl="1" algn="ctr" defTabSz="852488"/>
            <a:r>
              <a:rPr lang="en-US" sz="2000" dirty="0">
                <a:solidFill>
                  <a:schemeClr val="tx1"/>
                </a:solidFill>
              </a:rPr>
              <a:t>-  Surfactants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D63BFA8-0CA5-49D9-B54F-DED8C3730811}"/>
              </a:ext>
            </a:extLst>
          </p:cNvPr>
          <p:cNvCxnSpPr>
            <a:cxnSpLocks/>
          </p:cNvCxnSpPr>
          <p:nvPr/>
        </p:nvCxnSpPr>
        <p:spPr>
          <a:xfrm>
            <a:off x="-11876" y="9791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5897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215024"/>
            <a:ext cx="78867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Increased Surface Area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3995" y="1273259"/>
            <a:ext cx="5964010" cy="621773"/>
          </a:xfrm>
        </p:spPr>
        <p:txBody>
          <a:bodyPr wrap="square">
            <a:spAutoFit/>
          </a:bodyPr>
          <a:lstStyle/>
          <a:p>
            <a:pPr marL="0" indent="0" algn="ctr">
              <a:lnSpc>
                <a:spcPct val="114000"/>
              </a:lnSpc>
              <a:buNone/>
            </a:pPr>
            <a:r>
              <a:rPr lang="en-US" sz="3200" dirty="0"/>
              <a:t>High surface area porous support:</a:t>
            </a:r>
          </a:p>
        </p:txBody>
      </p:sp>
      <p:pic>
        <p:nvPicPr>
          <p:cNvPr id="5122" name="Picture 2" descr="http://image.slidesharecdn.com/technologyseries-introducingthesa-9600-110708212412-phpapp02/95/introducing-the-sa9600-flowing-gas-bet-surface-area-analyzer-5-728.jpg?cb=131016054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53525" y="2393687"/>
            <a:ext cx="6684949" cy="408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747296" y="5619001"/>
            <a:ext cx="1014761" cy="1059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Regular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22835" y="32115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alibri Regular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85982" y="1932022"/>
            <a:ext cx="1577676" cy="489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dirty="0"/>
              <a:t>&lt;50 cm</a:t>
            </a:r>
            <a:r>
              <a:rPr lang="en-US" sz="2400" baseline="30000" dirty="0"/>
              <a:t>2</a:t>
            </a:r>
            <a:r>
              <a:rPr lang="en-US" sz="2400" dirty="0"/>
              <a:t> g</a:t>
            </a:r>
            <a:r>
              <a:rPr lang="en-US" sz="2400" baseline="30000" dirty="0"/>
              <a:t>-1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16407" y="1932022"/>
            <a:ext cx="2406428" cy="489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dirty="0"/>
              <a:t>50 – 4000  cm</a:t>
            </a:r>
            <a:r>
              <a:rPr lang="en-US" sz="2400" baseline="30000" dirty="0"/>
              <a:t>2</a:t>
            </a:r>
            <a:r>
              <a:rPr lang="en-US" sz="2400" dirty="0"/>
              <a:t> g</a:t>
            </a:r>
            <a:r>
              <a:rPr lang="en-US" sz="2400" baseline="30000" dirty="0"/>
              <a:t>-1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4A1C4C-BB64-4DA9-87B7-7A05F13614C6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86909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0185" y="220006"/>
            <a:ext cx="9411629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Example: The Haber-Bosch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1282" y="2103983"/>
            <a:ext cx="4808571" cy="4415440"/>
          </a:xfrm>
        </p:spPr>
        <p:txBody>
          <a:bodyPr>
            <a:spAutoFit/>
          </a:bodyPr>
          <a:lstStyle/>
          <a:p>
            <a:pPr>
              <a:lnSpc>
                <a:spcPct val="114000"/>
              </a:lnSpc>
            </a:pPr>
            <a:r>
              <a:rPr lang="en-US" sz="2100" dirty="0"/>
              <a:t>Originally Fritz Haber discovered this reaction using an osmium (</a:t>
            </a:r>
            <a:r>
              <a:rPr lang="en-US" sz="2100" dirty="0" err="1"/>
              <a:t>Os</a:t>
            </a:r>
            <a:r>
              <a:rPr lang="en-US" sz="2100" dirty="0"/>
              <a:t>) based catalyst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2000" dirty="0" err="1"/>
              <a:t>Os</a:t>
            </a:r>
            <a:r>
              <a:rPr lang="en-US" sz="2000" dirty="0"/>
              <a:t> metal is rare, toxic and too expensive: it could not be made industrial.</a:t>
            </a:r>
          </a:p>
          <a:p>
            <a:pPr>
              <a:lnSpc>
                <a:spcPct val="114000"/>
              </a:lnSpc>
            </a:pPr>
            <a:r>
              <a:rPr lang="en-US" sz="2100" dirty="0"/>
              <a:t>Rapidly alternatives with either iron (Fe) or ruthenium (Ru) were developed</a:t>
            </a:r>
          </a:p>
          <a:p>
            <a:pPr>
              <a:lnSpc>
                <a:spcPct val="114000"/>
              </a:lnSpc>
            </a:pPr>
            <a:r>
              <a:rPr lang="en-US" sz="2200" dirty="0"/>
              <a:t>Today’s catalysts: finely divided Ru on a solid support of </a:t>
            </a:r>
            <a:r>
              <a:rPr lang="en-US" sz="2100" dirty="0"/>
              <a:t>Fe</a:t>
            </a:r>
            <a:r>
              <a:rPr lang="en-US" sz="2100" baseline="-25000" dirty="0"/>
              <a:t>3</a:t>
            </a:r>
            <a:r>
              <a:rPr lang="en-US" sz="2100" dirty="0"/>
              <a:t>O</a:t>
            </a:r>
            <a:r>
              <a:rPr lang="en-US" sz="2100" baseline="-25000" dirty="0"/>
              <a:t>4</a:t>
            </a:r>
            <a:r>
              <a:rPr lang="en-US" sz="2100" dirty="0"/>
              <a:t>/Fe</a:t>
            </a:r>
            <a:r>
              <a:rPr lang="en-US" sz="2100" baseline="-25000" dirty="0"/>
              <a:t>2</a:t>
            </a:r>
            <a:r>
              <a:rPr lang="en-US" sz="2100" dirty="0"/>
              <a:t>O</a:t>
            </a:r>
            <a:r>
              <a:rPr lang="en-US" sz="2100" baseline="-25000" dirty="0"/>
              <a:t>3</a:t>
            </a:r>
            <a:r>
              <a:rPr lang="en-US" sz="2100" dirty="0"/>
              <a:t>/Al</a:t>
            </a:r>
            <a:r>
              <a:rPr lang="en-US" sz="2100" baseline="-25000" dirty="0"/>
              <a:t>2</a:t>
            </a:r>
            <a:r>
              <a:rPr lang="en-US" sz="2100" dirty="0"/>
              <a:t>O</a:t>
            </a:r>
            <a:r>
              <a:rPr lang="en-US" sz="2100" baseline="-25000" dirty="0"/>
              <a:t>3</a:t>
            </a:r>
            <a:r>
              <a:rPr lang="en-US" sz="2100" dirty="0"/>
              <a:t>/K</a:t>
            </a:r>
            <a:r>
              <a:rPr lang="en-US" sz="2100" baseline="-25000" dirty="0"/>
              <a:t>2</a:t>
            </a:r>
            <a:r>
              <a:rPr lang="en-US" sz="2100" dirty="0"/>
              <a:t>O/</a:t>
            </a:r>
            <a:r>
              <a:rPr lang="en-US" sz="2100" dirty="0" err="1"/>
              <a:t>CaO</a:t>
            </a:r>
            <a:endParaRPr lang="en-US" sz="2100" dirty="0"/>
          </a:p>
        </p:txBody>
      </p:sp>
      <p:pic>
        <p:nvPicPr>
          <p:cNvPr id="4" name="Picture 2" descr="https://upload.wikimedia.org/wikipedia/commons/7/79/14LaAc_periodic_table_IIb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046" y="3153753"/>
            <a:ext cx="5829003" cy="312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177961" y="4448585"/>
            <a:ext cx="305735" cy="119208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Regular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2F310464-6826-4B11-903E-B2127D0552D7}"/>
                  </a:ext>
                </a:extLst>
              </p:cNvPr>
              <p:cNvSpPr txBox="1"/>
              <p:nvPr/>
            </p:nvSpPr>
            <p:spPr>
              <a:xfrm>
                <a:off x="1935113" y="2378303"/>
                <a:ext cx="3224868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charset="0"/>
                            </a:rPr>
                            <m:t>𝑁</m:t>
                          </m:r>
                        </m:e>
                        <m:sub>
                          <m:r>
                            <a:rPr lang="pt-BR" sz="2800" i="1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latin typeface="Cambria Math" charset="0"/>
                        </a:rPr>
                        <m:t>+3</m:t>
                      </m:r>
                      <m:sSub>
                        <m:sSub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1">
                              <a:latin typeface="Cambria Math" charset="0"/>
                            </a:rPr>
                            <m:t>2 </m:t>
                          </m:r>
                        </m:sub>
                      </m:sSub>
                      <m:r>
                        <a:rPr lang="pt-BR" sz="2800" i="1">
                          <a:latin typeface="Cambria Math" charset="0"/>
                          <a:ea typeface="Cambria Math" panose="02040503050406030204" pitchFamily="18" charset="0"/>
                        </a:rPr>
                        <m:t>→2</m:t>
                      </m:r>
                      <m:r>
                        <a:rPr lang="pt-BR" sz="2800" i="1">
                          <a:latin typeface="Cambria Math" charset="0"/>
                          <a:ea typeface="Cambria Math" panose="02040503050406030204" pitchFamily="18" charset="0"/>
                        </a:rPr>
                        <m:t>𝑁</m:t>
                      </m:r>
                      <m:sSub>
                        <m:sSubPr>
                          <m:ctrlPr>
                            <a:rPr lang="pt-B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1">
                              <a:latin typeface="Cambria Math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2F310464-6826-4B11-903E-B2127D0552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5113" y="2378303"/>
                <a:ext cx="3224868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6FF023-1657-44CB-8C87-7CB290A6BD29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FD72D1-DF2E-476C-88BA-AF2F9CA2F98C}"/>
              </a:ext>
            </a:extLst>
          </p:cNvPr>
          <p:cNvSpPr txBox="1"/>
          <p:nvPr/>
        </p:nvSpPr>
        <p:spPr>
          <a:xfrm>
            <a:off x="1579474" y="1396766"/>
            <a:ext cx="9033050" cy="555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800" dirty="0"/>
              <a:t>Improving the Haber-Bosch process by using an iron catalyst:</a:t>
            </a:r>
          </a:p>
        </p:txBody>
      </p:sp>
    </p:spTree>
    <p:extLst>
      <p:ext uri="{BB962C8B-B14F-4D97-AF65-F5344CB8AC3E}">
        <p14:creationId xmlns:p14="http://schemas.microsoft.com/office/powerpoint/2010/main" val="8040137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9609" y="240616"/>
            <a:ext cx="9252782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Example: Cross coupling reaction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474" y="1339461"/>
            <a:ext cx="7551771" cy="1535933"/>
          </a:xfrm>
        </p:spPr>
        <p:txBody>
          <a:bodyPr wrap="square">
            <a:sp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en-US" b="1" dirty="0"/>
              <a:t>Cross Coupling Reactions:</a:t>
            </a:r>
          </a:p>
          <a:p>
            <a:pPr marL="812800" lvl="1" indent="-355600">
              <a:lnSpc>
                <a:spcPct val="114000"/>
              </a:lnSpc>
              <a:buNone/>
            </a:pPr>
            <a:r>
              <a:rPr lang="en-US" sz="2000" dirty="0">
                <a:sym typeface="Wingdings" panose="05000000000000000000" pitchFamily="2" charset="2"/>
              </a:rPr>
              <a:t>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dirty="0"/>
              <a:t>Connecting two separate organic molecules together with high selectivity and high yield.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E07856DF-4243-4202-8321-B7DAAA9B5ACB}"/>
              </a:ext>
            </a:extLst>
          </p:cNvPr>
          <p:cNvGrpSpPr>
            <a:grpSpLocks noChangeAspect="1"/>
          </p:cNvGrpSpPr>
          <p:nvPr/>
        </p:nvGrpSpPr>
        <p:grpSpPr>
          <a:xfrm>
            <a:off x="683595" y="3168363"/>
            <a:ext cx="6064737" cy="2387454"/>
            <a:chOff x="910504" y="3375744"/>
            <a:chExt cx="5731321" cy="2102160"/>
          </a:xfrm>
        </p:grpSpPr>
        <p:pic>
          <p:nvPicPr>
            <p:cNvPr id="2050" name="Picture 2" descr="http://novelcs.com/img/Bromide%20Couplings.GIF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463" b="40414"/>
            <a:stretch/>
          </p:blipFill>
          <p:spPr bwMode="auto">
            <a:xfrm>
              <a:off x="1935468" y="3375744"/>
              <a:ext cx="4706357" cy="1950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1757998" y="4797678"/>
              <a:ext cx="947853" cy="47950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Regular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4873243" y="3533873"/>
              <a:ext cx="947853" cy="47950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Regular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924994" y="4109884"/>
              <a:ext cx="947853" cy="47950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Regular" charset="0"/>
              </a:endParaRPr>
            </a:p>
          </p:txBody>
        </p:sp>
        <p:pic>
          <p:nvPicPr>
            <p:cNvPr id="2052" name="Picture 4" descr="http://www.extravaganzi.com/wp-content/uploads/2015/09/Francis-Peyton-Rous-Nobel-Prize-Medal4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504" y="4797678"/>
              <a:ext cx="680226" cy="680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http://www.extravaganzi.com/wp-content/uploads/2015/09/Francis-Peyton-Rous-Nobel-Prize-Medal4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572" y="3886858"/>
              <a:ext cx="680226" cy="680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http://www.extravaganzi.com/wp-content/uploads/2015/09/Francis-Peyton-Rous-Nobel-Prize-Medal4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8560" y="3433511"/>
              <a:ext cx="680226" cy="680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381904"/>
              </p:ext>
            </p:extLst>
          </p:nvPr>
        </p:nvGraphicFramePr>
        <p:xfrm>
          <a:off x="8363423" y="2835885"/>
          <a:ext cx="2025113" cy="1215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41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0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1313">
                <a:tc>
                  <a:txBody>
                    <a:bodyPr/>
                    <a:lstStyle/>
                    <a:p>
                      <a:pPr algn="ctr"/>
                      <a:endParaRPr lang="en-US" sz="2000" b="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+mn-lt"/>
                        </a:rPr>
                        <a:t>USD</a:t>
                      </a:r>
                      <a:r>
                        <a:rPr lang="en-US" sz="2000" b="0" i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 mol</a:t>
                      </a:r>
                      <a:r>
                        <a:rPr lang="en-US" sz="2000" b="0" i="0" baseline="30000" dirty="0">
                          <a:solidFill>
                            <a:schemeClr val="tx1"/>
                          </a:solidFill>
                          <a:latin typeface="+mn-lt"/>
                        </a:rPr>
                        <a:t>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576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+mn-lt"/>
                        </a:rPr>
                        <a:t>Ni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+mn-lt"/>
                        </a:rPr>
                        <a:t>$1.20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576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+mn-lt"/>
                        </a:rPr>
                        <a:t>Pd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+mn-lt"/>
                        </a:rPr>
                        <a:t>$1,500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915261" y="4279611"/>
            <a:ext cx="4733822" cy="1826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000" dirty="0"/>
              <a:t>New chemistry innovations allowed the replacement of expensive palladium catalysts with nickel.</a:t>
            </a:r>
          </a:p>
          <a:p>
            <a:pPr>
              <a:lnSpc>
                <a:spcPct val="114000"/>
              </a:lnSpc>
            </a:pPr>
            <a:endParaRPr lang="en-US" sz="2000" dirty="0"/>
          </a:p>
          <a:p>
            <a:pPr>
              <a:lnSpc>
                <a:spcPct val="114000"/>
              </a:lnSpc>
            </a:pPr>
            <a:r>
              <a:rPr lang="en-US" sz="2000" dirty="0"/>
              <a:t>These reactions were awarded Nobel Prizes.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E6792B4-0194-474F-9819-77D79B3CA1EE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5103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6114" y="328614"/>
            <a:ext cx="11525573" cy="1143000"/>
          </a:xfrm>
          <a:noFill/>
          <a:ln/>
        </p:spPr>
        <p:txBody>
          <a:bodyPr>
            <a:noAutofit/>
            <a:flatTx/>
          </a:bodyPr>
          <a:lstStyle/>
          <a:p>
            <a:pPr lvl="0" eaLnBrk="0" hangingPunct="0"/>
            <a:r>
              <a:rPr lang="en-US" sz="3600" dirty="0">
                <a:latin typeface="+mn-lt"/>
              </a:rPr>
              <a:t>Eliminate More Reactions:</a:t>
            </a:r>
            <a:br>
              <a:rPr lang="en-US" sz="3600" dirty="0">
                <a:latin typeface="+mn-lt"/>
              </a:rPr>
            </a:br>
            <a:r>
              <a:rPr lang="en-US" sz="3600" dirty="0">
                <a:latin typeface="+mn-lt"/>
              </a:rPr>
              <a:t>Minimizing functionalization-</a:t>
            </a:r>
            <a:r>
              <a:rPr lang="en-US" sz="3600" dirty="0" err="1">
                <a:latin typeface="+mn-lt"/>
              </a:rPr>
              <a:t>defunctionalization</a:t>
            </a:r>
            <a:br>
              <a:rPr lang="en-US" sz="3600" dirty="0">
                <a:latin typeface="+mn-lt"/>
              </a:rPr>
            </a:br>
            <a:r>
              <a:rPr lang="en-US" altLang="en-US" sz="3600" dirty="0">
                <a:latin typeface="+mn-lt"/>
              </a:rPr>
              <a:t>A Simple Dream</a:t>
            </a:r>
          </a:p>
        </p:txBody>
      </p:sp>
      <p:graphicFrame>
        <p:nvGraphicFramePr>
          <p:cNvPr id="193126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9631517"/>
              </p:ext>
            </p:extLst>
          </p:nvPr>
        </p:nvGraphicFramePr>
        <p:xfrm>
          <a:off x="2127251" y="1627188"/>
          <a:ext cx="8442325" cy="224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0" name="CS ChemDraw Drawing" r:id="rId4" imgW="5700240" imgH="1518480" progId="ChemDraw.Document.6.0">
                  <p:embed/>
                </p:oleObj>
              </mc:Choice>
              <mc:Fallback>
                <p:oleObj name="CS ChemDraw Drawing" r:id="rId4" imgW="5700240" imgH="1518480" progId="ChemDraw.Document.6.0">
                  <p:embed/>
                  <p:pic>
                    <p:nvPicPr>
                      <p:cNvPr id="193126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100000"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7251" y="1627188"/>
                        <a:ext cx="8442325" cy="224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3127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0731322"/>
              </p:ext>
            </p:extLst>
          </p:nvPr>
        </p:nvGraphicFramePr>
        <p:xfrm>
          <a:off x="3886201" y="5170489"/>
          <a:ext cx="4645025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1" name="CS ChemDraw Drawing" r:id="rId6" imgW="3239363" imgH="246336" progId="ChemDraw.Document.6.0">
                  <p:embed/>
                </p:oleObj>
              </mc:Choice>
              <mc:Fallback>
                <p:oleObj name="CS ChemDraw Drawing" r:id="rId6" imgW="3239363" imgH="246336" progId="ChemDraw.Document.6.0">
                  <p:embed/>
                  <p:pic>
                    <p:nvPicPr>
                      <p:cNvPr id="193127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-100000"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1" y="5170489"/>
                        <a:ext cx="4645025" cy="357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3127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5659874"/>
              </p:ext>
            </p:extLst>
          </p:nvPr>
        </p:nvGraphicFramePr>
        <p:xfrm>
          <a:off x="2371725" y="3495187"/>
          <a:ext cx="7673975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2" name="CS ChemDraw Drawing" r:id="rId8" imgW="7674120" imgH="406800" progId="ChemDraw.Document.6.0">
                  <p:embed/>
                </p:oleObj>
              </mc:Choice>
              <mc:Fallback>
                <p:oleObj name="CS ChemDraw Drawing" r:id="rId8" imgW="7674120" imgH="406800" progId="ChemDraw.Document.6.0">
                  <p:embed/>
                  <p:pic>
                    <p:nvPicPr>
                      <p:cNvPr id="193127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lum brigh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1725" y="3495187"/>
                        <a:ext cx="7673975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3127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3446284"/>
              </p:ext>
            </p:extLst>
          </p:nvPr>
        </p:nvGraphicFramePr>
        <p:xfrm>
          <a:off x="3922714" y="4646613"/>
          <a:ext cx="5032375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3" name="CS ChemDraw Drawing" r:id="rId10" imgW="3364637" imgH="246336" progId="ChemDraw.Document.6.0">
                  <p:embed/>
                </p:oleObj>
              </mc:Choice>
              <mc:Fallback>
                <p:oleObj name="CS ChemDraw Drawing" r:id="rId10" imgW="3364637" imgH="246336" progId="ChemDraw.Document.6.0">
                  <p:embed/>
                  <p:pic>
                    <p:nvPicPr>
                      <p:cNvPr id="193127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lum bright="-100000"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2714" y="4646613"/>
                        <a:ext cx="5032375" cy="36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5136264"/>
              </p:ext>
            </p:extLst>
          </p:nvPr>
        </p:nvGraphicFramePr>
        <p:xfrm>
          <a:off x="3886200" y="5778269"/>
          <a:ext cx="3805238" cy="401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4" name="CS ChemDraw Drawing" r:id="rId12" imgW="2590800" imgH="275404" progId="ChemDraw.Document.6.0">
                  <p:embed/>
                </p:oleObj>
              </mc:Choice>
              <mc:Fallback>
                <p:oleObj name="CS ChemDraw Drawing" r:id="rId12" imgW="2590800" imgH="275404" progId="ChemDraw.Document.6.0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13">
                        <a:lum bright="-100000"/>
                      </a:blip>
                      <a:stretch>
                        <a:fillRect/>
                      </a:stretch>
                    </p:blipFill>
                    <p:spPr>
                      <a:xfrm>
                        <a:off x="3886200" y="5778269"/>
                        <a:ext cx="3805238" cy="401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743200" y="4628661"/>
            <a:ext cx="93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b="1" dirty="0"/>
              <a:t>Ideally: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28B992D-8684-3F49-A473-8CEACEEF7D73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302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3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3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93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93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25148" y="361345"/>
            <a:ext cx="20343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28A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Catalysis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8" y="16362"/>
            <a:ext cx="2133600" cy="14097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69477" y="1849953"/>
            <a:ext cx="8102991" cy="978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-128"/>
                <a:cs typeface="+mn-cs"/>
              </a:rPr>
              <a:t>Catalytic reagents (as selective as possible) are superior to stoichiometric reagents.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89ABCF-3368-41F6-B8B4-98AD82170E7B}"/>
              </a:ext>
            </a:extLst>
          </p:cNvPr>
          <p:cNvCxnSpPr>
            <a:cxnSpLocks/>
          </p:cNvCxnSpPr>
          <p:nvPr/>
        </p:nvCxnSpPr>
        <p:spPr>
          <a:xfrm>
            <a:off x="-18031" y="137199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346" y="3039218"/>
            <a:ext cx="7703243" cy="2821039"/>
          </a:xfrm>
          <a:prstGeom prst="rect">
            <a:avLst/>
          </a:prstGeom>
        </p:spPr>
      </p:pic>
      <p:sp>
        <p:nvSpPr>
          <p:cNvPr id="9" name="CaixaDeTexto 3">
            <a:extLst>
              <a:ext uri="{FF2B5EF4-FFF2-40B4-BE49-F238E27FC236}">
                <a16:creationId xmlns:a16="http://schemas.microsoft.com/office/drawing/2014/main" id="{42633EB9-0BA4-704E-93A5-DFACA9182DD7}"/>
              </a:ext>
            </a:extLst>
          </p:cNvPr>
          <p:cNvSpPr txBox="1"/>
          <p:nvPr/>
        </p:nvSpPr>
        <p:spPr>
          <a:xfrm>
            <a:off x="2226346" y="6505725"/>
            <a:ext cx="1501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Source: Wikipedia</a:t>
            </a:r>
          </a:p>
        </p:txBody>
      </p:sp>
    </p:spTree>
    <p:extLst>
      <p:ext uri="{BB962C8B-B14F-4D97-AF65-F5344CB8AC3E}">
        <p14:creationId xmlns:p14="http://schemas.microsoft.com/office/powerpoint/2010/main" val="12131832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:\Users\Simon\Desktop\CDC-Angew-Schemes\Simon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81200"/>
            <a:ext cx="2057400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2133600"/>
            <a:ext cx="1676400" cy="2286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6E1F0-663A-419E-B966-43EC11745DBC}" type="slidenum">
              <a:rPr lang="en-US" smtClean="0">
                <a:solidFill>
                  <a:srgbClr val="FFFFFF"/>
                </a:solidFill>
              </a:rPr>
              <a:pPr/>
              <a:t>30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6576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187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1149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3431568"/>
              </p:ext>
            </p:extLst>
          </p:nvPr>
        </p:nvGraphicFramePr>
        <p:xfrm>
          <a:off x="2408695" y="799455"/>
          <a:ext cx="7235825" cy="518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0" name="CS ChemDraw Drawing" r:id="rId3" imgW="8254800" imgH="5915520" progId="ChemDraw.Document.6.0">
                  <p:embed/>
                </p:oleObj>
              </mc:Choice>
              <mc:Fallback>
                <p:oleObj name="CS ChemDraw Drawing" r:id="rId3" imgW="8254800" imgH="5915520" progId="ChemDraw.Document.6.0">
                  <p:embed/>
                  <p:pic>
                    <p:nvPicPr>
                      <p:cNvPr id="211149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8695" y="799455"/>
                        <a:ext cx="7235825" cy="518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11492" name="Text Box 4"/>
          <p:cNvSpPr txBox="1">
            <a:spLocks noChangeArrowheads="1"/>
          </p:cNvSpPr>
          <p:nvPr/>
        </p:nvSpPr>
        <p:spPr bwMode="auto">
          <a:xfrm>
            <a:off x="5105400" y="6096001"/>
            <a:ext cx="256268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/>
              <a:t>All are possible!</a:t>
            </a:r>
          </a:p>
        </p:txBody>
      </p:sp>
    </p:spTree>
    <p:extLst>
      <p:ext uri="{BB962C8B-B14F-4D97-AF65-F5344CB8AC3E}">
        <p14:creationId xmlns:p14="http://schemas.microsoft.com/office/powerpoint/2010/main" val="319319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11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149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"/>
          <p:cNvSpPr txBox="1">
            <a:spLocks noChangeArrowheads="1"/>
          </p:cNvSpPr>
          <p:nvPr/>
        </p:nvSpPr>
        <p:spPr>
          <a:xfrm>
            <a:off x="1617813" y="171252"/>
            <a:ext cx="9365612" cy="945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latin typeface="+mn-lt"/>
                <a:cs typeface="Arial" pitchFamily="34" charset="0"/>
              </a:rPr>
              <a:t>The Ultimate CDC Reaction</a:t>
            </a:r>
          </a:p>
          <a:p>
            <a:r>
              <a:rPr lang="en-US" altLang="zh-CN" sz="3600" dirty="0">
                <a:latin typeface="+mn-lt"/>
                <a:cs typeface="Arial" pitchFamily="34" charset="0"/>
              </a:rPr>
              <a:t>Non-oxidative conversion of methane to benzene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3352800" y="1676400"/>
          <a:ext cx="4953000" cy="1647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4" name="CS ChemDraw Drawing" r:id="rId4" imgW="5140171" imgH="1709573" progId="ChemDraw.Document.6.0">
                  <p:embed/>
                </p:oleObj>
              </mc:Choice>
              <mc:Fallback>
                <p:oleObj name="CS ChemDraw Drawing" r:id="rId4" imgW="5140171" imgH="1709573" progId="ChemDraw.Document.6.0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52800" y="1676400"/>
                        <a:ext cx="4953000" cy="16474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143680" y="3540677"/>
            <a:ext cx="83138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sz="1600" b="1" i="1" dirty="0">
                <a:solidFill>
                  <a:prstClr val="black"/>
                </a:solidFill>
                <a:latin typeface="Arial" charset="0"/>
              </a:rPr>
              <a:t>(McGill Patent Applied, 2013) 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</a:rPr>
              <a:t>Li, L.; Fan, S.; Mu, X.; Mi, Z.; Li, C.-J.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sz="1600" b="1" i="1" dirty="0">
                <a:solidFill>
                  <a:prstClr val="black"/>
                </a:solidFill>
                <a:latin typeface="Arial" charset="0"/>
              </a:rPr>
              <a:t>J. Am. Chem. Soc</a:t>
            </a:r>
            <a:r>
              <a:rPr lang="en-CA" sz="1600" b="1" dirty="0">
                <a:solidFill>
                  <a:prstClr val="black"/>
                </a:solidFill>
                <a:latin typeface="Arial" charset="0"/>
              </a:rPr>
              <a:t>. 2014, </a:t>
            </a:r>
            <a:r>
              <a:rPr lang="en-CA" sz="1600" b="1" i="1" dirty="0">
                <a:solidFill>
                  <a:prstClr val="black"/>
                </a:solidFill>
                <a:latin typeface="Arial" charset="0"/>
              </a:rPr>
              <a:t>136, </a:t>
            </a:r>
            <a:r>
              <a:rPr lang="en-CA" sz="1600" b="1" dirty="0">
                <a:solidFill>
                  <a:prstClr val="black"/>
                </a:solidFill>
                <a:latin typeface="Arial" charset="0"/>
              </a:rPr>
              <a:t>7793 (highlighted in </a:t>
            </a:r>
            <a:r>
              <a:rPr lang="en-CA" sz="1600" b="1" i="1" dirty="0">
                <a:solidFill>
                  <a:prstClr val="black"/>
                </a:solidFill>
                <a:latin typeface="Arial" charset="0"/>
              </a:rPr>
              <a:t>Chem. &amp; Eng. News</a:t>
            </a:r>
            <a:r>
              <a:rPr lang="en-CA" sz="1600" b="1" dirty="0">
                <a:solidFill>
                  <a:prstClr val="black"/>
                </a:solidFill>
                <a:latin typeface="Arial" charset="0"/>
              </a:rPr>
              <a:t>, June 9, 2014)</a:t>
            </a:r>
          </a:p>
        </p:txBody>
      </p:sp>
      <p:pic>
        <p:nvPicPr>
          <p:cNvPr id="5" name="图片 10" descr="C:\Users\lilu\Desktop\equation 1.tif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421" y="4592727"/>
            <a:ext cx="5105400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4876801" y="5982774"/>
            <a:ext cx="28476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sz="1600" b="1" i="1" dirty="0" err="1">
                <a:solidFill>
                  <a:prstClr val="black"/>
                </a:solidFill>
                <a:latin typeface="Arial" charset="0"/>
              </a:rPr>
              <a:t>Angew</a:t>
            </a:r>
            <a:r>
              <a:rPr lang="en-CA" sz="1600" b="1" i="1" dirty="0">
                <a:solidFill>
                  <a:prstClr val="black"/>
                </a:solidFill>
                <a:latin typeface="Arial" charset="0"/>
              </a:rPr>
              <a:t>. Chem. Int. Ed</a:t>
            </a:r>
            <a:r>
              <a:rPr lang="en-CA" sz="1600" b="1" dirty="0">
                <a:solidFill>
                  <a:prstClr val="black"/>
                </a:solidFill>
                <a:latin typeface="Arial" charset="0"/>
              </a:rPr>
              <a:t>. 2014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2134" y="1552373"/>
            <a:ext cx="1557360" cy="16704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3446FB9-4041-3241-973D-F615D6B9276F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92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9609" y="-137500"/>
            <a:ext cx="9252782" cy="1323439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Example: replacing palladium by iron in hydrogenation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97" y="1409801"/>
            <a:ext cx="7551771" cy="1911805"/>
          </a:xfrm>
        </p:spPr>
        <p:txBody>
          <a:bodyPr wrap="square">
            <a:sp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en-US" b="1" dirty="0"/>
              <a:t>Hydrogenation:</a:t>
            </a:r>
          </a:p>
          <a:p>
            <a:pPr marL="548640" lvl="1" indent="-274320">
              <a:lnSpc>
                <a:spcPct val="114000"/>
              </a:lnSpc>
              <a:buFont typeface="Wingdings" panose="05000000000000000000" pitchFamily="2" charset="2"/>
              <a:buChar char="à"/>
            </a:pPr>
            <a:r>
              <a:rPr lang="en-US" sz="2200" dirty="0"/>
              <a:t> Usually with expensive, rare metals: Pd, Rh, Ru, Pt</a:t>
            </a:r>
          </a:p>
          <a:p>
            <a:pPr marL="548640" lvl="1" indent="-274320">
              <a:lnSpc>
                <a:spcPct val="114000"/>
              </a:lnSpc>
              <a:buFont typeface="Wingdings" panose="05000000000000000000" pitchFamily="2" charset="2"/>
              <a:buChar char="à"/>
            </a:pPr>
            <a:r>
              <a:rPr lang="en-US" sz="2200" dirty="0"/>
              <a:t> or toxic, Ni</a:t>
            </a:r>
          </a:p>
          <a:p>
            <a:pPr marL="548640" lvl="1" indent="-274320">
              <a:lnSpc>
                <a:spcPct val="114000"/>
              </a:lnSpc>
              <a:buFont typeface="Wingdings" panose="05000000000000000000" pitchFamily="2" charset="2"/>
              <a:buChar char="à"/>
            </a:pPr>
            <a:r>
              <a:rPr lang="en-US" sz="2200" dirty="0"/>
              <a:t> iron (Fe) is abundant and non toxic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E6792B4-0194-474F-9819-77D79B3CA1EE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1094606"/>
              </p:ext>
            </p:extLst>
          </p:nvPr>
        </p:nvGraphicFramePr>
        <p:xfrm>
          <a:off x="7555870" y="1608578"/>
          <a:ext cx="4238625" cy="173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7" name="CS ChemDraw Drawing" r:id="rId4" imgW="2804160" imgH="1147336" progId="ChemDraw.Document.6.0">
                  <p:embed/>
                </p:oleObj>
              </mc:Choice>
              <mc:Fallback>
                <p:oleObj name="CS ChemDraw Drawing" r:id="rId4" imgW="2804160" imgH="1147336" progId="ChemDraw.Document.6.0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870" y="1608578"/>
                        <a:ext cx="4238625" cy="1733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2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4" t="29226" r="51779" b="53325"/>
          <a:stretch/>
        </p:blipFill>
        <p:spPr bwMode="auto">
          <a:xfrm>
            <a:off x="4183646" y="3623265"/>
            <a:ext cx="5062331" cy="2736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1062085"/>
              </p:ext>
            </p:extLst>
          </p:nvPr>
        </p:nvGraphicFramePr>
        <p:xfrm>
          <a:off x="2004704" y="3728548"/>
          <a:ext cx="765175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8" name="CS ChemDraw Drawing" r:id="rId7" imgW="764742" imgH="764722" progId="ChemDraw.Document.6.0">
                  <p:embed/>
                </p:oleObj>
              </mc:Choice>
              <mc:Fallback>
                <p:oleObj name="CS ChemDraw Drawing" r:id="rId7" imgW="764742" imgH="764722" progId="ChemDraw.Document.6.0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4704" y="3728548"/>
                        <a:ext cx="765175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/>
          <p:nvPr/>
        </p:nvSpPr>
        <p:spPr>
          <a:xfrm>
            <a:off x="726672" y="3926470"/>
            <a:ext cx="12666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600" b="0" dirty="0"/>
              <a:t>synthesized</a:t>
            </a:r>
            <a:endParaRPr lang="en-US" sz="1600" b="0" dirty="0"/>
          </a:p>
        </p:txBody>
      </p:sp>
      <p:sp>
        <p:nvSpPr>
          <p:cNvPr id="19" name="Rectangle 18"/>
          <p:cNvSpPr/>
          <p:nvPr/>
        </p:nvSpPr>
        <p:spPr>
          <a:xfrm>
            <a:off x="2762514" y="3942315"/>
            <a:ext cx="9028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600" b="0" dirty="0"/>
              <a:t>in </a:t>
            </a:r>
            <a:r>
              <a:rPr lang="en-CA" sz="1600" b="0" dirty="0" err="1"/>
              <a:t>EtOH</a:t>
            </a:r>
            <a:endParaRPr lang="en-US" sz="1600" b="0" dirty="0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4666256"/>
              </p:ext>
            </p:extLst>
          </p:nvPr>
        </p:nvGraphicFramePr>
        <p:xfrm>
          <a:off x="2017937" y="4370259"/>
          <a:ext cx="765175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9" name="CS ChemDraw Drawing" r:id="rId9" imgW="764742" imgH="764722" progId="ChemDraw.Document.6.0">
                  <p:embed/>
                </p:oleObj>
              </mc:Choice>
              <mc:Fallback>
                <p:oleObj name="CS ChemDraw Drawing" r:id="rId9" imgW="764742" imgH="764722" progId="ChemDraw.Document.6.0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7937" y="4370259"/>
                        <a:ext cx="765175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/>
          <p:cNvSpPr/>
          <p:nvPr/>
        </p:nvSpPr>
        <p:spPr>
          <a:xfrm>
            <a:off x="739905" y="4568181"/>
            <a:ext cx="12666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600" b="0" dirty="0"/>
              <a:t>synthesized</a:t>
            </a:r>
            <a:endParaRPr lang="en-US" sz="1600" b="0" dirty="0"/>
          </a:p>
        </p:txBody>
      </p:sp>
      <p:sp>
        <p:nvSpPr>
          <p:cNvPr id="22" name="Rectangle 21"/>
          <p:cNvSpPr/>
          <p:nvPr/>
        </p:nvSpPr>
        <p:spPr>
          <a:xfrm>
            <a:off x="2775747" y="4584026"/>
            <a:ext cx="13910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b="0" dirty="0"/>
              <a:t>in </a:t>
            </a:r>
            <a:r>
              <a:rPr lang="en-CA" sz="1600" b="0" dirty="0" err="1"/>
              <a:t>EtOH</a:t>
            </a:r>
            <a:r>
              <a:rPr lang="en-CA" sz="1600" b="0" dirty="0"/>
              <a:t> and water (99:1)</a:t>
            </a:r>
            <a:endParaRPr lang="en-US" sz="1600" b="0" dirty="0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0097489"/>
              </p:ext>
            </p:extLst>
          </p:nvPr>
        </p:nvGraphicFramePr>
        <p:xfrm>
          <a:off x="1999970" y="5024692"/>
          <a:ext cx="765175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0" name="CS ChemDraw Drawing" r:id="rId10" imgW="764742" imgH="764722" progId="ChemDraw.Document.6.0">
                  <p:embed/>
                </p:oleObj>
              </mc:Choice>
              <mc:Fallback>
                <p:oleObj name="CS ChemDraw Drawing" r:id="rId10" imgW="764742" imgH="764722" progId="ChemDraw.Document.6.0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9970" y="5024692"/>
                        <a:ext cx="765175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/>
          <p:cNvSpPr/>
          <p:nvPr/>
        </p:nvSpPr>
        <p:spPr>
          <a:xfrm>
            <a:off x="721938" y="5222614"/>
            <a:ext cx="12666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600" b="0" dirty="0"/>
              <a:t>synthesized</a:t>
            </a:r>
            <a:endParaRPr lang="en-US" sz="1600" b="0" dirty="0"/>
          </a:p>
        </p:txBody>
      </p:sp>
      <p:sp>
        <p:nvSpPr>
          <p:cNvPr id="25" name="Rectangle 24"/>
          <p:cNvSpPr/>
          <p:nvPr/>
        </p:nvSpPr>
        <p:spPr>
          <a:xfrm>
            <a:off x="2757780" y="5238459"/>
            <a:ext cx="16250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0" dirty="0"/>
              <a:t>in </a:t>
            </a:r>
            <a:r>
              <a:rPr lang="en-CA" b="0" dirty="0" err="1"/>
              <a:t>EtOH</a:t>
            </a:r>
            <a:r>
              <a:rPr lang="en-CA" b="0" dirty="0"/>
              <a:t> and water (1:1)</a:t>
            </a:r>
            <a:endParaRPr lang="en-US" b="0" dirty="0"/>
          </a:p>
          <a:p>
            <a:endParaRPr lang="en-US" dirty="0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3322228"/>
              </p:ext>
            </p:extLst>
          </p:nvPr>
        </p:nvGraphicFramePr>
        <p:xfrm>
          <a:off x="2013203" y="5666403"/>
          <a:ext cx="765175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1" name="CS ChemDraw Drawing" r:id="rId11" imgW="764742" imgH="764722" progId="ChemDraw.Document.6.0">
                  <p:embed/>
                </p:oleObj>
              </mc:Choice>
              <mc:Fallback>
                <p:oleObj name="CS ChemDraw Drawing" r:id="rId11" imgW="764742" imgH="764722" progId="ChemDraw.Document.6.0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3203" y="5666403"/>
                        <a:ext cx="765175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/>
          <p:cNvSpPr/>
          <p:nvPr/>
        </p:nvSpPr>
        <p:spPr>
          <a:xfrm>
            <a:off x="735171" y="5864325"/>
            <a:ext cx="10038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600" b="0" dirty="0"/>
              <a:t>industrial</a:t>
            </a:r>
            <a:endParaRPr lang="en-US" sz="1600" b="0" dirty="0"/>
          </a:p>
        </p:txBody>
      </p:sp>
      <p:sp>
        <p:nvSpPr>
          <p:cNvPr id="28" name="Rectangle 27"/>
          <p:cNvSpPr/>
          <p:nvPr/>
        </p:nvSpPr>
        <p:spPr>
          <a:xfrm>
            <a:off x="2771013" y="5964578"/>
            <a:ext cx="9028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600" b="0" dirty="0"/>
              <a:t>in </a:t>
            </a:r>
            <a:r>
              <a:rPr lang="en-CA" sz="1600" b="0" dirty="0" err="1"/>
              <a:t>EtOH</a:t>
            </a:r>
            <a:endParaRPr lang="en-US" sz="1600" b="0" dirty="0"/>
          </a:p>
        </p:txBody>
      </p:sp>
      <p:sp>
        <p:nvSpPr>
          <p:cNvPr id="29" name="TextBox 28"/>
          <p:cNvSpPr txBox="1"/>
          <p:nvPr/>
        </p:nvSpPr>
        <p:spPr>
          <a:xfrm>
            <a:off x="9416254" y="4148231"/>
            <a:ext cx="2378242" cy="165327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CA" b="0" dirty="0"/>
              <a:t>The iron oxide shell protects Fe(0) from oxidation with water, while allowing interesting reactivity</a:t>
            </a:r>
            <a:endParaRPr lang="en-US" b="0" dirty="0"/>
          </a:p>
        </p:txBody>
      </p:sp>
      <p:sp>
        <p:nvSpPr>
          <p:cNvPr id="30" name="Rectangle 29"/>
          <p:cNvSpPr/>
          <p:nvPr/>
        </p:nvSpPr>
        <p:spPr>
          <a:xfrm>
            <a:off x="909527" y="6461727"/>
            <a:ext cx="82840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R. Hudson, A. Rivière, C. M. Cirtiu, K. L. Luska, A. </a:t>
            </a:r>
            <a:r>
              <a:rPr lang="en-US" sz="1400" b="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Moores</a:t>
            </a:r>
            <a:r>
              <a:rPr lang="en-US" sz="14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1400" b="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Chem.Comm</a:t>
            </a:r>
            <a:r>
              <a:rPr lang="en-US" sz="1400" b="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.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2012</a:t>
            </a:r>
            <a:r>
              <a:rPr lang="en-US" sz="14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1400" b="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48</a:t>
            </a:r>
            <a:r>
              <a:rPr lang="en-US" sz="14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3360-3362. </a:t>
            </a:r>
          </a:p>
        </p:txBody>
      </p:sp>
    </p:spTree>
    <p:extLst>
      <p:ext uri="{BB962C8B-B14F-4D97-AF65-F5344CB8AC3E}">
        <p14:creationId xmlns:p14="http://schemas.microsoft.com/office/powerpoint/2010/main" val="2548458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21119"/>
            <a:ext cx="105156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x-none" sz="4000" b="1" dirty="0">
                <a:latin typeface="+mn-lt"/>
              </a:rPr>
              <a:t>Automotive Emissions Control System</a:t>
            </a:r>
          </a:p>
        </p:txBody>
      </p:sp>
      <p:pic>
        <p:nvPicPr>
          <p:cNvPr id="2078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9" b="4007"/>
          <a:stretch/>
        </p:blipFill>
        <p:spPr bwMode="auto">
          <a:xfrm>
            <a:off x="6398601" y="3205290"/>
            <a:ext cx="5033597" cy="3180334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78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648" y="1527434"/>
            <a:ext cx="4114800" cy="3427413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7877" name="Arc 5"/>
          <p:cNvSpPr>
            <a:spLocks/>
          </p:cNvSpPr>
          <p:nvPr/>
        </p:nvSpPr>
        <p:spPr bwMode="auto">
          <a:xfrm>
            <a:off x="4800600" y="3810000"/>
            <a:ext cx="914400" cy="914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79" name="Text Box 7"/>
          <p:cNvSpPr txBox="1">
            <a:spLocks noChangeArrowheads="1"/>
          </p:cNvSpPr>
          <p:nvPr/>
        </p:nvSpPr>
        <p:spPr bwMode="auto">
          <a:xfrm>
            <a:off x="7500620" y="1428958"/>
            <a:ext cx="2829556" cy="175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4000"/>
              </a:lnSpc>
            </a:pPr>
            <a:r>
              <a:rPr lang="en-US" altLang="x-none" sz="2400" u="sng" dirty="0"/>
              <a:t>“Three-way” Catalyst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altLang="x-none" sz="2400" dirty="0"/>
              <a:t>CO </a:t>
            </a:r>
            <a:r>
              <a:rPr lang="en-US" altLang="x-none" sz="2400" dirty="0">
                <a:sym typeface="Wingdings" charset="2"/>
              </a:rPr>
              <a:t> CO</a:t>
            </a:r>
            <a:r>
              <a:rPr lang="en-US" altLang="x-none" sz="2400" baseline="-25000" dirty="0">
                <a:sym typeface="Wingdings" charset="2"/>
              </a:rPr>
              <a:t>2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altLang="x-none" sz="2400" dirty="0">
                <a:sym typeface="Wingdings" charset="2"/>
              </a:rPr>
              <a:t>HC  CO</a:t>
            </a:r>
            <a:r>
              <a:rPr lang="en-US" altLang="x-none" sz="2400" baseline="-25000" dirty="0">
                <a:sym typeface="Wingdings" charset="2"/>
              </a:rPr>
              <a:t>2</a:t>
            </a:r>
            <a:r>
              <a:rPr lang="en-US" altLang="x-none" sz="2400" dirty="0">
                <a:sym typeface="Wingdings" charset="2"/>
              </a:rPr>
              <a:t> + H</a:t>
            </a:r>
            <a:r>
              <a:rPr lang="en-US" altLang="x-none" sz="2400" baseline="-25000" dirty="0">
                <a:sym typeface="Wingdings" charset="2"/>
              </a:rPr>
              <a:t>2</a:t>
            </a:r>
            <a:r>
              <a:rPr lang="en-US" altLang="x-none" sz="2400" dirty="0">
                <a:sym typeface="Wingdings" charset="2"/>
              </a:rPr>
              <a:t>O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altLang="x-none" sz="2400" dirty="0">
                <a:sym typeface="Wingdings" charset="2"/>
              </a:rPr>
              <a:t>NO</a:t>
            </a:r>
            <a:r>
              <a:rPr lang="en-US" altLang="x-none" sz="2400" baseline="-25000" dirty="0">
                <a:sym typeface="Wingdings" charset="2"/>
              </a:rPr>
              <a:t>x</a:t>
            </a:r>
            <a:r>
              <a:rPr lang="en-US" altLang="x-none" sz="2400" dirty="0">
                <a:sym typeface="Wingdings" charset="2"/>
              </a:rPr>
              <a:t>  N</a:t>
            </a:r>
            <a:r>
              <a:rPr lang="en-US" altLang="x-none" sz="2400" baseline="-25000" dirty="0">
                <a:sym typeface="Wingdings" charset="2"/>
              </a:rPr>
              <a:t>2</a:t>
            </a:r>
            <a:endParaRPr lang="en-US" altLang="x-none" sz="2400" baseline="-25000" dirty="0"/>
          </a:p>
        </p:txBody>
      </p:sp>
      <p:sp>
        <p:nvSpPr>
          <p:cNvPr id="207880" name="Text Box 8"/>
          <p:cNvSpPr txBox="1">
            <a:spLocks noChangeArrowheads="1"/>
          </p:cNvSpPr>
          <p:nvPr/>
        </p:nvSpPr>
        <p:spPr bwMode="auto">
          <a:xfrm>
            <a:off x="8613774" y="5739293"/>
            <a:ext cx="24827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x-none" dirty="0"/>
              <a:t>Pt, Rh, </a:t>
            </a:r>
            <a:r>
              <a:rPr lang="en-US" altLang="x-none" dirty="0" err="1"/>
              <a:t>Pd</a:t>
            </a:r>
            <a:r>
              <a:rPr lang="en-US" altLang="x-none" dirty="0"/>
              <a:t> Alumina, ceria, </a:t>
            </a:r>
            <a:r>
              <a:rPr lang="en-US" altLang="x-none" dirty="0" err="1"/>
              <a:t>lanthana</a:t>
            </a:r>
            <a:r>
              <a:rPr lang="en-US" altLang="x-none" dirty="0"/>
              <a:t>, etc.</a:t>
            </a:r>
          </a:p>
        </p:txBody>
      </p:sp>
      <p:sp>
        <p:nvSpPr>
          <p:cNvPr id="207881" name="Text Box 9"/>
          <p:cNvSpPr txBox="1">
            <a:spLocks noChangeArrowheads="1"/>
          </p:cNvSpPr>
          <p:nvPr/>
        </p:nvSpPr>
        <p:spPr bwMode="auto">
          <a:xfrm>
            <a:off x="838200" y="5086819"/>
            <a:ext cx="4869696" cy="1331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x-none" sz="2400" dirty="0"/>
              <a:t>Most widely deployed heterogeneous catalyst in the world.</a:t>
            </a:r>
          </a:p>
          <a:p>
            <a:pPr algn="ctr">
              <a:lnSpc>
                <a:spcPct val="114000"/>
              </a:lnSpc>
            </a:pPr>
            <a:r>
              <a:rPr lang="en-US" altLang="x-none" sz="2400" dirty="0"/>
              <a:t>You probably own one!</a:t>
            </a:r>
          </a:p>
        </p:txBody>
      </p:sp>
      <p:sp>
        <p:nvSpPr>
          <p:cNvPr id="207882" name="Text Box 10"/>
          <p:cNvSpPr txBox="1">
            <a:spLocks noChangeArrowheads="1"/>
          </p:cNvSpPr>
          <p:nvPr/>
        </p:nvSpPr>
        <p:spPr bwMode="auto">
          <a:xfrm>
            <a:off x="8388727" y="3553619"/>
            <a:ext cx="1822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solidFill>
                  <a:srgbClr val="FF0000"/>
                </a:solidFill>
              </a:rPr>
              <a:t>Monolith reactor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E6CAB6-C8B6-430B-97DA-5DE8810E9306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878" name="Arc 6"/>
          <p:cNvSpPr>
            <a:spLocks/>
          </p:cNvSpPr>
          <p:nvPr/>
        </p:nvSpPr>
        <p:spPr bwMode="auto">
          <a:xfrm>
            <a:off x="4409193" y="2020165"/>
            <a:ext cx="3063531" cy="201658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42380"/>
              <a:gd name="T1" fmla="*/ 21465 h 21600"/>
              <a:gd name="T2" fmla="*/ 42380 w 42380"/>
              <a:gd name="T3" fmla="*/ 15706 h 21600"/>
              <a:gd name="T4" fmla="*/ 21600 w 4238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380" h="21600" fill="none" extrusionOk="0">
                <a:moveTo>
                  <a:pt x="0" y="21465"/>
                </a:moveTo>
                <a:cubicBezTo>
                  <a:pt x="74" y="9588"/>
                  <a:pt x="9723" y="-1"/>
                  <a:pt x="21600" y="-1"/>
                </a:cubicBezTo>
                <a:cubicBezTo>
                  <a:pt x="31259" y="-1"/>
                  <a:pt x="39744" y="6413"/>
                  <a:pt x="42380" y="15705"/>
                </a:cubicBezTo>
              </a:path>
              <a:path w="42380" h="21600" stroke="0" extrusionOk="0">
                <a:moveTo>
                  <a:pt x="0" y="21465"/>
                </a:moveTo>
                <a:cubicBezTo>
                  <a:pt x="74" y="9588"/>
                  <a:pt x="9723" y="-1"/>
                  <a:pt x="21600" y="-1"/>
                </a:cubicBezTo>
                <a:cubicBezTo>
                  <a:pt x="31259" y="-1"/>
                  <a:pt x="39744" y="6413"/>
                  <a:pt x="42380" y="15705"/>
                </a:cubicBezTo>
                <a:lnTo>
                  <a:pt x="2160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75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0914"/>
            <a:ext cx="105156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Enzymatic Reactions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960434" y="1847050"/>
            <a:ext cx="6734600" cy="4052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Enzymatically driven reactions that occur in nature are often highly specific and compartmentalized. 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endParaRPr lang="en-US" sz="2400" dirty="0">
              <a:solidFill>
                <a:srgbClr val="000000"/>
              </a:solidFill>
            </a:endParaRP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Many of these reactions occur in ambient temperature and pressure with a water solvent.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endParaRPr lang="en-US" sz="2400" dirty="0">
              <a:solidFill>
                <a:srgbClr val="000000"/>
              </a:solidFill>
            </a:endParaRP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Today, over 5000 of enzymatic reactions types have been identified, and that number continues to grow.</a:t>
            </a:r>
            <a:endParaRPr lang="en-US" sz="24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61FD749-94D2-484A-A479-C51B19CD3D87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B697C3B-127F-49F3-A602-22151176B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945" y="2004722"/>
            <a:ext cx="3884170" cy="37288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28928C1-0345-427B-A7CB-413C54CBEF70}"/>
              </a:ext>
            </a:extLst>
          </p:cNvPr>
          <p:cNvSpPr/>
          <p:nvPr/>
        </p:nvSpPr>
        <p:spPr>
          <a:xfrm>
            <a:off x="1103809" y="6526423"/>
            <a:ext cx="56582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Wikimedia Commons, 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Penicillium </a:t>
            </a:r>
            <a:r>
              <a:rPr lang="en-US" sz="1200" dirty="0" err="1">
                <a:solidFill>
                  <a:prstClr val="white">
                    <a:lumMod val="65000"/>
                  </a:prstClr>
                </a:solidFill>
              </a:rPr>
              <a:t>notatum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, Author: </a:t>
            </a:r>
            <a:r>
              <a:rPr lang="en-US" sz="1200" dirty="0" err="1">
                <a:solidFill>
                  <a:prstClr val="white">
                    <a:lumMod val="65000"/>
                  </a:prstClr>
                </a:solidFill>
              </a:rPr>
              <a:t>Crulina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 98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5054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744" y="1348547"/>
            <a:ext cx="10562512" cy="489365"/>
          </a:xfrm>
        </p:spPr>
        <p:txBody>
          <a:bodyPr wrap="square">
            <a:spAutoFit/>
          </a:bodyPr>
          <a:lstStyle/>
          <a:p>
            <a:pPr marL="0" indent="0" algn="ctr">
              <a:lnSpc>
                <a:spcPct val="114000"/>
              </a:lnSpc>
              <a:buNone/>
            </a:pPr>
            <a:r>
              <a:rPr lang="en-US" sz="2400" dirty="0"/>
              <a:t>Enzymes are biological catalysts and are used in industry, agriculture, and by nature.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0B84948-46AB-4FE5-A692-04C88B2FB307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F401ABF7-1B75-4D8D-A21E-85E2DA0E2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130"/>
            <a:ext cx="105156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Enzymatic Reactions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D14F778-7263-6B4C-BF3D-798EFDA93C86}"/>
              </a:ext>
            </a:extLst>
          </p:cNvPr>
          <p:cNvGrpSpPr/>
          <p:nvPr/>
        </p:nvGrpSpPr>
        <p:grpSpPr>
          <a:xfrm>
            <a:off x="2909793" y="1963712"/>
            <a:ext cx="6377064" cy="4673068"/>
            <a:chOff x="2909793" y="1963712"/>
            <a:chExt cx="6377064" cy="467306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09793" y="1963712"/>
              <a:ext cx="6377064" cy="4673068"/>
            </a:xfrm>
            <a:prstGeom prst="rect">
              <a:avLst/>
            </a:prstGeom>
          </p:spPr>
        </p:pic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B84AB7AD-1433-6340-991F-931C4EA377F9}"/>
                </a:ext>
              </a:extLst>
            </p:cNvPr>
            <p:cNvCxnSpPr/>
            <p:nvPr/>
          </p:nvCxnSpPr>
          <p:spPr>
            <a:xfrm>
              <a:off x="7917366" y="6636780"/>
              <a:ext cx="136949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92794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6198"/>
            <a:ext cx="105156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Enzymatic Reactions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8011" y="1331275"/>
            <a:ext cx="8035977" cy="1046761"/>
          </a:xfrm>
        </p:spPr>
        <p:txBody>
          <a:bodyPr wrap="square">
            <a:spAutoFit/>
          </a:bodyPr>
          <a:lstStyle/>
          <a:p>
            <a:pPr marL="0" indent="0" algn="ctr">
              <a:lnSpc>
                <a:spcPct val="114000"/>
              </a:lnSpc>
              <a:buNone/>
            </a:pPr>
            <a:r>
              <a:rPr lang="en-US" dirty="0"/>
              <a:t>This is a general representation of enzymatic reactions – the lock and key mechanism.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376" y="2462672"/>
            <a:ext cx="7703243" cy="28210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39484" y="5251900"/>
            <a:ext cx="9945858" cy="1279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300" dirty="0">
                <a:solidFill>
                  <a:srgbClr val="000000"/>
                </a:solidFill>
              </a:rPr>
              <a:t>The s</a:t>
            </a:r>
            <a:r>
              <a:rPr lang="en-US" sz="2300" b="0" i="0" dirty="0">
                <a:solidFill>
                  <a:srgbClr val="000000"/>
                </a:solidFill>
                <a:effectLst/>
              </a:rPr>
              <a:t>ubstrate (reactant) binds with the enzyme and forms the Enzyme-substrate complex and is transformed into products A and B, which are released from the active site upon reaction completion.</a:t>
            </a:r>
            <a:endParaRPr lang="en-US" sz="23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5E32DF-6C45-459C-BF8E-CB5BB268A4F6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77019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4301"/>
            <a:ext cx="105156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Examples on Enzymatic Catalysis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7500" t="22296" r="20666" b="24667"/>
          <a:stretch/>
        </p:blipFill>
        <p:spPr>
          <a:xfrm>
            <a:off x="109744" y="2145752"/>
            <a:ext cx="5986256" cy="34454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74190" y="1810805"/>
            <a:ext cx="54426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Conventional manufacturing of 6-aminopenicillanic acid (6-APA) - a key raw material for semi-synthetic penicillin and cephalosporin involved the use of environmentally unattractive reagents – requires a chlorinated hydrocarbon solvent and a reaction temperature of –40°C.</a:t>
            </a:r>
          </a:p>
          <a:p>
            <a:endParaRPr lang="en-US" dirty="0"/>
          </a:p>
          <a:p>
            <a:r>
              <a:rPr lang="en-US" dirty="0"/>
              <a:t>In contrast, enzymatic cleavage of penicillin G is performed in water at 37°C and the only reagent used is to adjust the </a:t>
            </a:r>
            <a:r>
              <a:rPr lang="en-US" dirty="0" err="1"/>
              <a:t>pH.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The enzymatic process currently accounts for the majority of the several thousand tons of 6-APA produced annually on a world-wide basis.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20D686C-EDA7-49F8-AF49-4A6D7FE46665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3440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435" y="247368"/>
            <a:ext cx="10191130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Case Study</a:t>
            </a:r>
          </a:p>
        </p:txBody>
      </p:sp>
      <p:pic>
        <p:nvPicPr>
          <p:cNvPr id="3074" name="Picture 2" descr="https://upload.wikimedia.org/wikipedia/commons/thumb/1/1d/Sitagliptin.svg/2000px-Sitagliptin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317" y="2456154"/>
            <a:ext cx="4297260" cy="255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616015" y="5008727"/>
            <a:ext cx="4983865" cy="3883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 err="1"/>
              <a:t>Sitagliptin</a:t>
            </a:r>
            <a:r>
              <a:rPr lang="en-US" dirty="0"/>
              <a:t>, the active ingredient in Merck's Januvia.</a:t>
            </a:r>
            <a:endParaRPr lang="en-US" dirty="0">
              <a:solidFill>
                <a:srgbClr val="000000"/>
              </a:solidFill>
              <a:latin typeface="Linux Libertin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1153" y="2093704"/>
            <a:ext cx="5475080" cy="358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000" dirty="0" err="1"/>
              <a:t>Sitagliptin</a:t>
            </a:r>
            <a:r>
              <a:rPr lang="en-US" sz="2000" dirty="0"/>
              <a:t> is Merck's top-selling diabetes drug.</a:t>
            </a:r>
          </a:p>
          <a:p>
            <a:pPr>
              <a:lnSpc>
                <a:spcPct val="114000"/>
              </a:lnSpc>
            </a:pPr>
            <a:endParaRPr lang="en-US" sz="2000" dirty="0"/>
          </a:p>
          <a:p>
            <a:pPr>
              <a:lnSpc>
                <a:spcPct val="114000"/>
              </a:lnSpc>
            </a:pPr>
            <a:r>
              <a:rPr lang="en-US" sz="2000" dirty="0"/>
              <a:t>It brought $1.9 billion in sales in 2009.</a:t>
            </a:r>
          </a:p>
          <a:p>
            <a:pPr>
              <a:lnSpc>
                <a:spcPct val="114000"/>
              </a:lnSpc>
            </a:pPr>
            <a:endParaRPr lang="en-US" sz="2000" dirty="0"/>
          </a:p>
          <a:p>
            <a:pPr>
              <a:lnSpc>
                <a:spcPct val="114000"/>
              </a:lnSpc>
            </a:pPr>
            <a:r>
              <a:rPr lang="en-US" sz="2000" dirty="0"/>
              <a:t>Traditional synthesis used high pressure and a heavy metal – rhodium.</a:t>
            </a:r>
          </a:p>
          <a:p>
            <a:pPr>
              <a:lnSpc>
                <a:spcPct val="114000"/>
              </a:lnSpc>
            </a:pPr>
            <a:endParaRPr lang="en-US" sz="2000" dirty="0"/>
          </a:p>
          <a:p>
            <a:pPr>
              <a:lnSpc>
                <a:spcPct val="114000"/>
              </a:lnSpc>
            </a:pPr>
            <a:r>
              <a:rPr lang="en-US" sz="2000" dirty="0"/>
              <a:t>The new improved synthesis with enzymes allows for 99.95% selectivity to the desired product and eliminates all heavy metal wastes.</a:t>
            </a:r>
          </a:p>
        </p:txBody>
      </p:sp>
      <p:sp>
        <p:nvSpPr>
          <p:cNvPr id="6" name="Rectangle 5"/>
          <p:cNvSpPr/>
          <p:nvPr/>
        </p:nvSpPr>
        <p:spPr>
          <a:xfrm>
            <a:off x="1037414" y="5872171"/>
            <a:ext cx="78495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hlinkClick r:id="rId4"/>
              </a:rPr>
              <a:t>http://www.rsc.org/chemistryworld/News/2010/June/17061002.asp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(Accessed on 4/1/2016)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Savile, C. K.;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Janey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J. M.;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Mundorff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E. C.; Moore, J. C.; Tam, S.; Jarvis, W. R.;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Colbeck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J. C.;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Krebber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A.;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Fleitz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F. J.; Brands, J.; Devine, P. N.; Huisman, G. W.; Hughes, G. J.,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Biocatalytic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Asymmetric Synthesis of Chiral Amines from Ketones Applied to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Sitagliptin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Manufacture.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Science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2010,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329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(5989), 305-309.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A0FECD-3A36-40F5-AB45-3D1FC8F020F2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5307CE8-39C9-4E7A-9ADD-1D2F1C8FBD80}"/>
              </a:ext>
            </a:extLst>
          </p:cNvPr>
          <p:cNvSpPr/>
          <p:nvPr/>
        </p:nvSpPr>
        <p:spPr>
          <a:xfrm>
            <a:off x="2526435" y="1306464"/>
            <a:ext cx="7139130" cy="621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200" dirty="0" err="1">
                <a:solidFill>
                  <a:prstClr val="black"/>
                </a:solidFill>
                <a:ea typeface="+mj-ea"/>
                <a:cs typeface="+mj-cs"/>
              </a:rPr>
              <a:t>Sitagliptin</a:t>
            </a:r>
            <a:r>
              <a:rPr lang="en-US" sz="3200" dirty="0">
                <a:solidFill>
                  <a:prstClr val="black"/>
                </a:solidFill>
                <a:ea typeface="+mj-ea"/>
                <a:cs typeface="+mj-cs"/>
              </a:rPr>
              <a:t> – Rhodium to Enzyme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17084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115263" y="352343"/>
            <a:ext cx="8009021" cy="5508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What is catalyst?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608880-9039-4EF4-A3D1-55A9DB38A0B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70670" y="2429581"/>
            <a:ext cx="10383130" cy="4160484"/>
          </a:xfr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2400" dirty="0"/>
              <a:t>The catalyst is not a reagent or a product as it is not consumed: it’s noted above the equation arrow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</a:pPr>
            <a:endParaRPr lang="en-US" dirty="0"/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endParaRPr lang="en-US" dirty="0"/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2400" dirty="0"/>
              <a:t>The catalyst participates in the kinetic equations </a:t>
            </a:r>
            <a:r>
              <a:rPr lang="en-US" sz="2400" b="1" dirty="0"/>
              <a:t>but not</a:t>
            </a:r>
            <a:r>
              <a:rPr lang="en-US" sz="2400" dirty="0"/>
              <a:t> in the equilibrium constant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endParaRPr lang="en-US" dirty="0"/>
          </a:p>
          <a:p>
            <a:endParaRPr lang="en-US" dirty="0"/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970670" y="1340080"/>
            <a:ext cx="10383129" cy="830997"/>
          </a:xfrm>
          <a:prstGeom prst="rect">
            <a:avLst/>
          </a:prstGeom>
          <a:ln>
            <a:headEnd/>
            <a:tailEnd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sz="2400" dirty="0"/>
              <a:t>A </a:t>
            </a:r>
            <a:r>
              <a:rPr lang="en-US" sz="2400" b="1" dirty="0">
                <a:solidFill>
                  <a:srgbClr val="FF0000"/>
                </a:solidFill>
              </a:rPr>
              <a:t>catalyst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is a substance that </a:t>
            </a:r>
            <a:r>
              <a:rPr lang="en-US" sz="2400" b="1" dirty="0">
                <a:solidFill>
                  <a:srgbClr val="FF0000"/>
                </a:solidFill>
              </a:rPr>
              <a:t>increases the rate</a:t>
            </a:r>
            <a:r>
              <a:rPr lang="en-US" sz="2400" dirty="0"/>
              <a:t> at which a chemical reaction approaches equilibrium, but is </a:t>
            </a:r>
            <a:r>
              <a:rPr lang="en-US" sz="2400" b="1" dirty="0">
                <a:solidFill>
                  <a:srgbClr val="FF0000"/>
                </a:solidFill>
              </a:rPr>
              <a:t>not consumed</a:t>
            </a:r>
            <a:r>
              <a:rPr lang="en-US" sz="2400" dirty="0"/>
              <a:t> in the process. </a:t>
            </a:r>
            <a:endParaRPr lang="en-CA" dirty="0">
              <a:solidFill>
                <a:srgbClr val="FF0000"/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4441033"/>
              </p:ext>
            </p:extLst>
          </p:nvPr>
        </p:nvGraphicFramePr>
        <p:xfrm>
          <a:off x="2743144" y="3131905"/>
          <a:ext cx="6705713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7" name="CS ChemDraw Drawing" r:id="rId4" imgW="4010781" imgH="343895" progId="ChemDraw.Document.6.0">
                  <p:embed/>
                </p:oleObj>
              </mc:Choice>
              <mc:Fallback>
                <p:oleObj name="CS ChemDraw Drawing" r:id="rId4" imgW="4010781" imgH="343895" progId="ChemDraw.Document.6.0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144" y="3131905"/>
                        <a:ext cx="6705713" cy="5760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7287163" y="4713203"/>
            <a:ext cx="2335138" cy="169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dirty="0"/>
              <a:t>A + </a:t>
            </a:r>
            <a:r>
              <a:rPr lang="en-US" b="1" dirty="0"/>
              <a:t>Cat</a:t>
            </a:r>
            <a:r>
              <a:rPr lang="en-US" dirty="0"/>
              <a:t> → </a:t>
            </a:r>
            <a:r>
              <a:rPr lang="en-US" dirty="0" err="1"/>
              <a:t>A</a:t>
            </a:r>
            <a:r>
              <a:rPr lang="en-US" b="1" dirty="0" err="1"/>
              <a:t>Cat</a:t>
            </a:r>
            <a:r>
              <a:rPr lang="en-US" dirty="0"/>
              <a:t> (1)</a:t>
            </a: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dirty="0"/>
              <a:t>B + </a:t>
            </a:r>
            <a:r>
              <a:rPr lang="en-US" dirty="0" err="1"/>
              <a:t>A</a:t>
            </a:r>
            <a:r>
              <a:rPr lang="en-US" b="1" dirty="0" err="1"/>
              <a:t>Cat</a:t>
            </a:r>
            <a:r>
              <a:rPr lang="en-US" dirty="0"/>
              <a:t> → </a:t>
            </a:r>
            <a:r>
              <a:rPr lang="en-US" dirty="0" err="1"/>
              <a:t>AB</a:t>
            </a:r>
            <a:r>
              <a:rPr lang="en-US" b="1" dirty="0" err="1"/>
              <a:t>Cat</a:t>
            </a:r>
            <a:r>
              <a:rPr lang="en-US" dirty="0"/>
              <a:t> (2)</a:t>
            </a: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dirty="0" err="1"/>
              <a:t>AB</a:t>
            </a:r>
            <a:r>
              <a:rPr lang="en-US" b="1" dirty="0" err="1"/>
              <a:t>Cat</a:t>
            </a:r>
            <a:r>
              <a:rPr lang="en-US" dirty="0"/>
              <a:t> → </a:t>
            </a:r>
            <a:r>
              <a:rPr lang="en-US" b="1" dirty="0" err="1"/>
              <a:t>Cat</a:t>
            </a:r>
            <a:r>
              <a:rPr lang="en-US" dirty="0" err="1"/>
              <a:t>P</a:t>
            </a:r>
            <a:r>
              <a:rPr lang="en-US" dirty="0"/>
              <a:t> (3)</a:t>
            </a: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b="1" dirty="0" err="1"/>
              <a:t>Cat</a:t>
            </a:r>
            <a:r>
              <a:rPr lang="en-US" dirty="0" err="1"/>
              <a:t>P</a:t>
            </a:r>
            <a:r>
              <a:rPr lang="en-US" dirty="0"/>
              <a:t> → </a:t>
            </a:r>
            <a:r>
              <a:rPr lang="en-US" b="1" dirty="0"/>
              <a:t>Cat</a:t>
            </a:r>
            <a:r>
              <a:rPr lang="en-US" dirty="0"/>
              <a:t> + P (4) </a:t>
            </a: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fr-FR" dirty="0">
                <a:solidFill>
                  <a:srgbClr val="000000"/>
                </a:solidFill>
              </a:rPr>
              <a:t>A + B → P</a:t>
            </a:r>
            <a:r>
              <a:rPr lang="fr-FR" dirty="0"/>
              <a:t> </a:t>
            </a:r>
            <a:endParaRPr lang="en-US" dirty="0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7072806" y="6045517"/>
            <a:ext cx="2549494" cy="23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304078" y="5302188"/>
            <a:ext cx="18294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fr-FR" sz="2000" dirty="0">
                <a:solidFill>
                  <a:srgbClr val="000000"/>
                </a:solidFill>
              </a:rPr>
              <a:t>A  +   B    →    P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5178176" y="5080892"/>
            <a:ext cx="498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Cat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83799" y="5274052"/>
            <a:ext cx="19369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Overall reaction</a:t>
            </a:r>
          </a:p>
        </p:txBody>
      </p:sp>
    </p:spTree>
    <p:extLst>
      <p:ext uri="{BB962C8B-B14F-4D97-AF65-F5344CB8AC3E}">
        <p14:creationId xmlns:p14="http://schemas.microsoft.com/office/powerpoint/2010/main" val="25178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435" y="233300"/>
            <a:ext cx="10191130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Enzymatic catalysis for energy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A0FECD-3A36-40F5-AB45-3D1FC8F020F2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1111348" y="1347313"/>
            <a:ext cx="9875520" cy="4351338"/>
          </a:xfrm>
        </p:spPr>
        <p:txBody>
          <a:bodyPr/>
          <a:lstStyle/>
          <a:p>
            <a:r>
              <a:rPr lang="en-US" dirty="0"/>
              <a:t>Bacteria have been used to turn CO</a:t>
            </a:r>
            <a:r>
              <a:rPr lang="en-US" baseline="-25000" dirty="0"/>
              <a:t>2</a:t>
            </a:r>
            <a:r>
              <a:rPr lang="en-US" dirty="0"/>
              <a:t> into methane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7500" t="28518" r="30833" b="21852"/>
          <a:stretch/>
        </p:blipFill>
        <p:spPr>
          <a:xfrm>
            <a:off x="2377440" y="1860093"/>
            <a:ext cx="6724358" cy="45053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37812" y="6447058"/>
            <a:ext cx="86628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http://www.electrochaea.com/about/</a:t>
            </a:r>
            <a:r>
              <a:rPr lang="en-US" dirty="0"/>
              <a:t> - Video: </a:t>
            </a:r>
            <a:r>
              <a:rPr lang="en-US" dirty="0">
                <a:hlinkClick r:id="rId5"/>
              </a:rPr>
              <a:t>http://www.electrochaea.com/technology/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02169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435" y="233300"/>
            <a:ext cx="10191130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Enzymatic catalysis for plastic degradation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A0FECD-3A36-40F5-AB45-3D1FC8F020F2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1000434" y="1418112"/>
            <a:ext cx="10353365" cy="4351338"/>
          </a:xfrm>
        </p:spPr>
        <p:txBody>
          <a:bodyPr>
            <a:normAutofit/>
          </a:bodyPr>
          <a:lstStyle/>
          <a:p>
            <a:r>
              <a:rPr lang="en-US" sz="2600" dirty="0"/>
              <a:t>With specific mutations a </a:t>
            </a:r>
            <a:r>
              <a:rPr lang="en-US" sz="2600" dirty="0" err="1"/>
              <a:t>PETase</a:t>
            </a:r>
            <a:r>
              <a:rPr lang="en-US" sz="2600" dirty="0"/>
              <a:t> properties were improved to degrade plastics. Bacterium in question: </a:t>
            </a:r>
            <a:r>
              <a:rPr lang="en-US" sz="2600" i="1" dirty="0" err="1"/>
              <a:t>Ideonella</a:t>
            </a:r>
            <a:r>
              <a:rPr lang="en-US" sz="2600" i="1" dirty="0"/>
              <a:t> </a:t>
            </a:r>
            <a:r>
              <a:rPr lang="en-US" sz="2600" i="1" dirty="0" err="1"/>
              <a:t>sakaiensis</a:t>
            </a:r>
            <a:r>
              <a:rPr lang="en-US" sz="2600" dirty="0"/>
              <a:t> 201-F6</a:t>
            </a:r>
          </a:p>
        </p:txBody>
      </p:sp>
      <p:pic>
        <p:nvPicPr>
          <p:cNvPr id="12" name="Picture 2" descr="The Ne &#10;Most Visited &#10;e Urn L &#10;Ur ACS AP MultipL &#10;The &#10;G) www.pnas.org/content/pnas/115/19/E4350.full.pdf &#10;McGill University The Moores Research &#10;ScholarOne Manuscri... &#10;2 of 8 &#10;Scholar &#10;Base-cataly &#10;Department of Chemi... &#10;+ Automatic Zoom &#10;@ Susta &#10;shrimp icon &#10;msqg2016-1V &#10;Goo &#10;e &#10;AS &#10;cho r &#10;hat &#10;GCalendar &#10;x &#10;lil\ &#10;lus &#10;mutant distal to the catalytic center that we hypothesized would &#10;alter important substrate-binding interactions. Surprisingly, this &#10;PETase &#10;O &#10;BHET &#10;o &#10;o &#10;-v *PET &#10;MHET &#10;TPA &#10;O &#10;MHETase &#10;Fig. 1. PETase catalyzes the depolymerization of PET to bis(2-hydroxyethyl)- &#10;TPA (BHET), MHET, and TPA. MHETase converts MHET to TPA and EG. &#10;Austin et al. &#10;cutinase homologs is the broader active-site cleft, which, upon &#10;observation, we hypothesized might be necessary to accommo- &#10;date crystalline semiaromatic polyesters. At its widest point, the &#10;cleft in PETase approaches threefold the width of the corre- &#10;sponding structure in the T. fusca cutinase. The expansion is &#10;achieved with minimal rearrangement of the adjacent loops and &#10;secondary structure (Fig. 2 E and F). A single amino acid sub- &#10;stitution from phenylalanine to serine in the lining of the active- &#10;site cavity appears sufficient to cause this change, with the &#10;remaining cleft formed between Trp159 and Trp185 (Fig. 2G). &#10;This relative broadening of the active-site cleft is also observed in &#10;comparisons with other known cutinase structures (SI Appendix, &#10;Fig. S3 A-I)). &#10;In terms of the active site, the well-studied catalytic triad is &#10;conserved across the lipases and cutinase families (43). In &#10;PETase, the catalytic triad comprises Ser160, Asp206, and &#10;His237, suggesting a charge-relay system similar to that found in &#10;other a/ß-fold hydrolases (44). The specific location and geom- &#10;etry between the active site found in cutinases is also conserved &#10;in PETase (Fig. 2 G and H and SI Appendix, Fig. S4). In common &#10;with most lipases, the catalytic residues reside on loops, with the &#10;nucleophilic serine occupying a highly conserved position known &#10;PNAS &#10;I vol. 115 | no. 19 | E4351 &#10;ENG &#10;INTL &#10;6:33 PM &#10;7/31/2018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3" t="27747" r="51007" b="29290"/>
          <a:stretch/>
        </p:blipFill>
        <p:spPr bwMode="auto">
          <a:xfrm>
            <a:off x="749005" y="2490048"/>
            <a:ext cx="5043949" cy="348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676400" y="6215581"/>
            <a:ext cx="8486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Austin, H. P.; Allen, M. D.; </a:t>
            </a:r>
            <a:r>
              <a:rPr lang="en-US" sz="1400" dirty="0" err="1"/>
              <a:t>Donohoe</a:t>
            </a:r>
            <a:r>
              <a:rPr lang="en-US" sz="1400" dirty="0"/>
              <a:t>, B. S.; </a:t>
            </a:r>
            <a:r>
              <a:rPr lang="en-US" sz="1400" dirty="0" err="1"/>
              <a:t>Rorrer</a:t>
            </a:r>
            <a:r>
              <a:rPr lang="en-US" sz="1400" dirty="0"/>
              <a:t>, N. A.; Kearns, F. L.; </a:t>
            </a:r>
            <a:r>
              <a:rPr lang="en-US" sz="1400" dirty="0" err="1"/>
              <a:t>Silveira</a:t>
            </a:r>
            <a:r>
              <a:rPr lang="en-US" sz="1400" dirty="0"/>
              <a:t>, R. L.; Pollard, B. C.; Dominick, G.; </a:t>
            </a:r>
            <a:r>
              <a:rPr lang="en-US" sz="1400" dirty="0" err="1"/>
              <a:t>Duman</a:t>
            </a:r>
            <a:r>
              <a:rPr lang="en-US" sz="1400" dirty="0"/>
              <a:t>, R.; El Omari, K.; et al. </a:t>
            </a:r>
            <a:r>
              <a:rPr lang="en-US" sz="1400" i="1" dirty="0"/>
              <a:t>Proc. Natl. Acad. Sci. U. S. A.</a:t>
            </a:r>
            <a:r>
              <a:rPr lang="en-US" sz="1400" dirty="0"/>
              <a:t> </a:t>
            </a:r>
            <a:r>
              <a:rPr lang="en-US" sz="1400" b="1" dirty="0"/>
              <a:t>2018</a:t>
            </a:r>
            <a:r>
              <a:rPr lang="en-US" sz="1400" dirty="0"/>
              <a:t>, </a:t>
            </a:r>
            <a:r>
              <a:rPr lang="en-US" sz="1400" i="1" dirty="0"/>
              <a:t>115</a:t>
            </a:r>
            <a:r>
              <a:rPr lang="en-US" sz="1400" dirty="0"/>
              <a:t> (19), E4350–E4357.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266" y="2742213"/>
            <a:ext cx="4600153" cy="32305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27193" y="3303639"/>
            <a:ext cx="1700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PET films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83254" y="2348180"/>
            <a:ext cx="5043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A. No enzyme    B. wild-type </a:t>
            </a:r>
            <a:r>
              <a:rPr lang="en-US" sz="1600" dirty="0" err="1"/>
              <a:t>PETase</a:t>
            </a:r>
            <a:r>
              <a:rPr lang="en-US" sz="1600" dirty="0"/>
              <a:t>  C. mutant type </a:t>
            </a:r>
            <a:r>
              <a:rPr lang="en-US" sz="1600" dirty="0" err="1"/>
              <a:t>PETase</a:t>
            </a:r>
            <a:r>
              <a:rPr lang="en-US" sz="1600" dirty="0"/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20084839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9422"/>
            <a:ext cx="105156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The Pros and Cons of Enzymatic Reactions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1815" y="3006367"/>
            <a:ext cx="5264452" cy="1877437"/>
          </a:xfrm>
        </p:spPr>
        <p:txBody>
          <a:bodyPr wrap="square">
            <a:spAutoFit/>
          </a:bodyPr>
          <a:lstStyle/>
          <a:p>
            <a:pPr marL="274320" lvl="1" indent="-274320"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Separations are often complicated.</a:t>
            </a:r>
          </a:p>
          <a:p>
            <a:pPr marL="274320" lvl="1" indent="-274320"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They can be expensive to produce.</a:t>
            </a:r>
          </a:p>
          <a:p>
            <a:pPr marL="274320" lvl="1" indent="-274320"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Some people might experience allergic reactions to some enzymes.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9FEF8F2-BE58-439D-8187-D65D8839DF4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EA30D6F-D737-41F0-A81D-BB6437415F06}"/>
              </a:ext>
            </a:extLst>
          </p:cNvPr>
          <p:cNvSpPr txBox="1"/>
          <p:nvPr/>
        </p:nvSpPr>
        <p:spPr>
          <a:xfrm>
            <a:off x="2597146" y="1940379"/>
            <a:ext cx="1147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Pros: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75E1F2-8419-4063-ADEC-6E5C4651C784}"/>
              </a:ext>
            </a:extLst>
          </p:cNvPr>
          <p:cNvSpPr txBox="1"/>
          <p:nvPr/>
        </p:nvSpPr>
        <p:spPr>
          <a:xfrm>
            <a:off x="1121637" y="3006367"/>
            <a:ext cx="51392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lvl="1" indent="-27432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Mild conditions.</a:t>
            </a:r>
          </a:p>
          <a:p>
            <a:pPr marL="274320" lvl="1" indent="-27432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Aqueous environment.</a:t>
            </a:r>
          </a:p>
          <a:p>
            <a:pPr marL="274320" lvl="1" indent="-27432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Atmospheric conditions.</a:t>
            </a:r>
          </a:p>
          <a:p>
            <a:pPr marL="274320" lvl="1" indent="-27432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 very specific and high reaction rate.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6F6CE6-75F5-4205-8D59-3C6A148B4269}"/>
              </a:ext>
            </a:extLst>
          </p:cNvPr>
          <p:cNvSpPr txBox="1"/>
          <p:nvPr/>
        </p:nvSpPr>
        <p:spPr>
          <a:xfrm>
            <a:off x="8365923" y="1940378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Cons:</a:t>
            </a:r>
          </a:p>
        </p:txBody>
      </p:sp>
    </p:spTree>
    <p:extLst>
      <p:ext uri="{BB962C8B-B14F-4D97-AF65-F5344CB8AC3E}">
        <p14:creationId xmlns:p14="http://schemas.microsoft.com/office/powerpoint/2010/main" val="7771387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8A95427-3833-4554-9530-FFA11871C6B5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B4221CC-BEBC-4283-B0AD-C9ED7755C0E8}"/>
              </a:ext>
            </a:extLst>
          </p:cNvPr>
          <p:cNvSpPr txBox="1"/>
          <p:nvPr/>
        </p:nvSpPr>
        <p:spPr>
          <a:xfrm>
            <a:off x="1432655" y="1635384"/>
            <a:ext cx="6796946" cy="4426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14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What is a Catalyst?</a:t>
            </a:r>
          </a:p>
          <a:p>
            <a:pPr marL="514350" indent="-514350">
              <a:lnSpc>
                <a:spcPct val="114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Catalytic Cycle</a:t>
            </a:r>
          </a:p>
          <a:p>
            <a:pPr marL="514350" indent="-514350">
              <a:lnSpc>
                <a:spcPct val="114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Types of Catalysts</a:t>
            </a:r>
          </a:p>
          <a:p>
            <a:pPr marL="514350" indent="-514350">
              <a:lnSpc>
                <a:spcPct val="114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Catalysts and Sustainability</a:t>
            </a:r>
          </a:p>
          <a:p>
            <a:pPr marL="514350" indent="-514350">
              <a:lnSpc>
                <a:spcPct val="114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Important Improvements Using Catalysts</a:t>
            </a:r>
          </a:p>
          <a:p>
            <a:pPr marL="514350" indent="-514350">
              <a:lnSpc>
                <a:spcPct val="114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Enzymatic Reactions</a:t>
            </a:r>
          </a:p>
          <a:p>
            <a:pPr marL="514350" indent="-514350">
              <a:lnSpc>
                <a:spcPct val="114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Examples and Considerations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4416805" y="240819"/>
            <a:ext cx="33584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Topics Covered</a:t>
            </a:r>
          </a:p>
        </p:txBody>
      </p:sp>
    </p:spTree>
    <p:extLst>
      <p:ext uri="{BB962C8B-B14F-4D97-AF65-F5344CB8AC3E}">
        <p14:creationId xmlns:p14="http://schemas.microsoft.com/office/powerpoint/2010/main" val="4879656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53345" y="2701636"/>
            <a:ext cx="3782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QUESTIONS?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990599" y="110836"/>
            <a:ext cx="8340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Sponsored by Yale-UNIDO Initiative</a:t>
            </a:r>
          </a:p>
        </p:txBody>
      </p:sp>
      <p:sp>
        <p:nvSpPr>
          <p:cNvPr id="4" name="Rectangle 3"/>
          <p:cNvSpPr/>
          <p:nvPr/>
        </p:nvSpPr>
        <p:spPr>
          <a:xfrm>
            <a:off x="1698990" y="4954158"/>
            <a:ext cx="46620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r>
              <a:rPr lang="en-US" dirty="0">
                <a:solidFill>
                  <a:srgbClr val="2F2A2B"/>
                </a:solidFill>
                <a:latin typeface="Times New Roman" charset="0"/>
              </a:rPr>
              <a:t>CENTER </a:t>
            </a:r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for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GREEN CHEMISTRY</a:t>
            </a:r>
          </a:p>
          <a:p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and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GREEN ENGINEERING </a:t>
            </a:r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at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YALE</a:t>
            </a:r>
            <a:endParaRPr lang="en-US" dirty="0">
              <a:solidFill>
                <a:srgbClr val="2F2A2B"/>
              </a:solidFill>
              <a:effectLst/>
              <a:latin typeface="Times New Roman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br>
              <a:rPr lang="en-US" dirty="0">
                <a:latin typeface="Times New Roman" charset="0"/>
              </a:rPr>
            </a:br>
            <a:endParaRPr lang="en-US" dirty="0">
              <a:effectLst/>
              <a:latin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686" y="5212194"/>
            <a:ext cx="1020198" cy="1496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535" y="5831321"/>
            <a:ext cx="3810000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535" y="4446658"/>
            <a:ext cx="4064000" cy="1219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BA8057-4FB6-5A41-8438-2A932DE8B6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4" y="2816379"/>
            <a:ext cx="3032234" cy="22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5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F762-D141-491B-98A4-B7240F2BDE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115263" y="338275"/>
            <a:ext cx="8009021" cy="5508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Nobel Prizes for catalysis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608880-9039-4EF4-A3D1-55A9DB38A0B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09825" y="1489097"/>
            <a:ext cx="10213875" cy="4955840"/>
          </a:xfrm>
        </p:spPr>
        <p:txBody>
          <a:bodyPr>
            <a:normAutofit/>
          </a:bodyPr>
          <a:lstStyle/>
          <a:p>
            <a:pPr marL="457200" indent="-36576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/>
              <a:t>Ostwald, </a:t>
            </a:r>
            <a:r>
              <a:rPr lang="en-US" sz="1900" b="1" dirty="0"/>
              <a:t>1909</a:t>
            </a:r>
            <a:r>
              <a:rPr lang="en-US" sz="1900" dirty="0"/>
              <a:t>, Catalysis (Ostwald Process)</a:t>
            </a:r>
          </a:p>
          <a:p>
            <a:pPr marL="457200" indent="-36576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/>
              <a:t>Sabatier (together with Grignard), </a:t>
            </a:r>
            <a:r>
              <a:rPr lang="en-US" sz="1900" b="1" dirty="0"/>
              <a:t>1912</a:t>
            </a:r>
            <a:r>
              <a:rPr lang="en-US" sz="1900" dirty="0"/>
              <a:t>, Heterogeneous Catalytic Hydrogenation</a:t>
            </a:r>
          </a:p>
          <a:p>
            <a:pPr marL="457200" indent="-36576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/>
              <a:t>Haber, </a:t>
            </a:r>
            <a:r>
              <a:rPr lang="en-US" sz="1900" b="1" dirty="0"/>
              <a:t>1918</a:t>
            </a:r>
            <a:r>
              <a:rPr lang="en-US" sz="1900" dirty="0"/>
              <a:t>, Ammonia Synthesis</a:t>
            </a:r>
          </a:p>
          <a:p>
            <a:pPr marL="457200" indent="-36576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/>
              <a:t>Harden-Euler-Chelpin, </a:t>
            </a:r>
            <a:r>
              <a:rPr lang="en-US" sz="1900" b="1" dirty="0"/>
              <a:t>1929</a:t>
            </a:r>
            <a:r>
              <a:rPr lang="en-US" sz="1900" dirty="0"/>
              <a:t>, Fermentation of Sugar by Enzymes</a:t>
            </a:r>
          </a:p>
          <a:p>
            <a:pPr marL="457200" indent="-36576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/>
              <a:t>Bergius, Bosch, </a:t>
            </a:r>
            <a:r>
              <a:rPr lang="en-US" sz="1900" b="1" dirty="0"/>
              <a:t>1931</a:t>
            </a:r>
            <a:r>
              <a:rPr lang="en-US" sz="1900" dirty="0"/>
              <a:t>, Catalytic High Pressure Chemistry</a:t>
            </a:r>
          </a:p>
          <a:p>
            <a:pPr marL="457200" indent="-36576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/>
              <a:t>Ziegler, Natta, </a:t>
            </a:r>
            <a:r>
              <a:rPr lang="en-US" sz="1900" b="1" dirty="0"/>
              <a:t>1963</a:t>
            </a:r>
            <a:r>
              <a:rPr lang="en-US" sz="1900" dirty="0"/>
              <a:t>, Alkene Polymerization</a:t>
            </a:r>
          </a:p>
          <a:p>
            <a:pPr marL="457200" indent="-36576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/>
              <a:t>Fischer, Wilkinson, </a:t>
            </a:r>
            <a:r>
              <a:rPr lang="en-US" sz="1900" b="1" dirty="0"/>
              <a:t>1973</a:t>
            </a:r>
            <a:r>
              <a:rPr lang="en-US" sz="1900" dirty="0"/>
              <a:t>, Organometallic Sandwich Complexes</a:t>
            </a:r>
          </a:p>
          <a:p>
            <a:pPr marL="457200" indent="-36576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/>
              <a:t>Noyori, </a:t>
            </a:r>
            <a:r>
              <a:rPr lang="en-US" sz="1900" dirty="0" err="1"/>
              <a:t>Sharpless</a:t>
            </a:r>
            <a:r>
              <a:rPr lang="en-US" sz="1900" dirty="0"/>
              <a:t> and Knowles, </a:t>
            </a:r>
            <a:r>
              <a:rPr lang="en-US" sz="1900" b="1" dirty="0"/>
              <a:t>2001</a:t>
            </a:r>
            <a:r>
              <a:rPr lang="en-US" sz="1900" dirty="0"/>
              <a:t>, Enantioselective Catalysis</a:t>
            </a:r>
          </a:p>
          <a:p>
            <a:pPr marL="457200" indent="-36576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/>
              <a:t>Chauvin, Grubbs, Schrock, </a:t>
            </a:r>
            <a:r>
              <a:rPr lang="en-US" sz="1900" b="1" dirty="0"/>
              <a:t>2005</a:t>
            </a:r>
            <a:r>
              <a:rPr lang="en-US" sz="1900" dirty="0"/>
              <a:t>, Metathesis</a:t>
            </a:r>
          </a:p>
          <a:p>
            <a:pPr marL="457200" indent="-36576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 err="1"/>
              <a:t>Ertl</a:t>
            </a:r>
            <a:r>
              <a:rPr lang="en-US" sz="1900" dirty="0"/>
              <a:t>, </a:t>
            </a:r>
            <a:r>
              <a:rPr lang="en-US" sz="1900" b="1" dirty="0"/>
              <a:t>2007</a:t>
            </a:r>
            <a:r>
              <a:rPr lang="en-US" sz="1900" dirty="0"/>
              <a:t>, Heterogeneous Catalysis</a:t>
            </a:r>
          </a:p>
          <a:p>
            <a:pPr marL="457200" indent="-36576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/>
              <a:t>Suzuki, Heck, </a:t>
            </a:r>
            <a:r>
              <a:rPr lang="en-US" sz="1900" dirty="0" err="1"/>
              <a:t>Negishi</a:t>
            </a:r>
            <a:r>
              <a:rPr lang="en-US" sz="1900" dirty="0"/>
              <a:t>, </a:t>
            </a:r>
            <a:r>
              <a:rPr lang="en-US" sz="1900" b="1" dirty="0"/>
              <a:t>2010</a:t>
            </a:r>
            <a:r>
              <a:rPr lang="en-US" sz="1900" dirty="0"/>
              <a:t>, Coupling reactions</a:t>
            </a:r>
          </a:p>
          <a:p>
            <a:pPr marL="457200" indent="-36576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/>
              <a:t>Arnold, </a:t>
            </a:r>
            <a:r>
              <a:rPr lang="en-US" sz="1900" b="1" dirty="0"/>
              <a:t>2018</a:t>
            </a:r>
            <a:r>
              <a:rPr lang="en-US" sz="1900" dirty="0"/>
              <a:t>, directed evolution (-&gt; </a:t>
            </a:r>
            <a:r>
              <a:rPr lang="en-US" sz="1900" dirty="0" err="1"/>
              <a:t>biocatalysis</a:t>
            </a:r>
            <a:r>
              <a:rPr lang="en-US" sz="1900" dirty="0"/>
              <a:t>)</a:t>
            </a:r>
          </a:p>
        </p:txBody>
      </p:sp>
      <p:pic>
        <p:nvPicPr>
          <p:cNvPr id="16" name="Picture 2" descr="Image resul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4695" y="113512"/>
            <a:ext cx="944109" cy="94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040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115263" y="338275"/>
            <a:ext cx="8009021" cy="5508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The catalytic cycle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608880-9039-4EF4-A3D1-55A9DB38A0B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1167618" y="1436584"/>
            <a:ext cx="10086536" cy="842282"/>
          </a:xfrm>
          <a:prstGeom prst="rect">
            <a:avLst/>
          </a:prstGeom>
          <a:ln>
            <a:headEnd/>
            <a:tailEnd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sz="2200" dirty="0"/>
              <a:t>Catalysis can be viewed as a cyclic event: A </a:t>
            </a:r>
            <a:r>
              <a:rPr lang="en-US" sz="2200" b="1" dirty="0">
                <a:solidFill>
                  <a:srgbClr val="FF0000"/>
                </a:solidFill>
              </a:rPr>
              <a:t>catalytic cycle </a:t>
            </a:r>
            <a:r>
              <a:rPr lang="en-US" sz="2200" dirty="0"/>
              <a:t>is defined as the </a:t>
            </a:r>
            <a:r>
              <a:rPr lang="en-US" sz="2200" b="1" dirty="0">
                <a:solidFill>
                  <a:srgbClr val="FF0000"/>
                </a:solidFill>
              </a:rPr>
              <a:t>succession of chemical changes </a:t>
            </a:r>
            <a:r>
              <a:rPr lang="en-US" sz="2200" dirty="0"/>
              <a:t>undergone by the catalyst until it recovers its initial state.</a:t>
            </a: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2135188" y="6453730"/>
            <a:ext cx="7416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I.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Chorkendorff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, J. W.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Niemantsverdriet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, Concepts of Modern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Catalysis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Kinetics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Wiley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-VCH, 2003</a:t>
            </a:r>
          </a:p>
        </p:txBody>
      </p:sp>
      <p:pic>
        <p:nvPicPr>
          <p:cNvPr id="18" name="Picture 8" descr="catalysis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1003" y="2752151"/>
            <a:ext cx="3980561" cy="295393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6259955" y="3796496"/>
            <a:ext cx="4572000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sz="2000" dirty="0"/>
              <a:t>The </a:t>
            </a:r>
            <a:r>
              <a:rPr lang="en-US" sz="2000" b="1" dirty="0"/>
              <a:t>catalyst</a:t>
            </a:r>
            <a:r>
              <a:rPr lang="en-US" sz="2000" dirty="0"/>
              <a:t> remains reusable at the end of the process to go for a new cycle</a:t>
            </a:r>
          </a:p>
        </p:txBody>
      </p:sp>
    </p:spTree>
    <p:extLst>
      <p:ext uri="{BB962C8B-B14F-4D97-AF65-F5344CB8AC3E}">
        <p14:creationId xmlns:p14="http://schemas.microsoft.com/office/powerpoint/2010/main" val="1375092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115263" y="324207"/>
            <a:ext cx="8009021" cy="5508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The catalytic cycle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608880-9039-4EF4-A3D1-55A9DB38A0B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1097280" y="1436584"/>
            <a:ext cx="10142806" cy="842282"/>
          </a:xfrm>
          <a:prstGeom prst="rect">
            <a:avLst/>
          </a:prstGeom>
          <a:ln>
            <a:headEnd/>
            <a:tailEnd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sz="2200" dirty="0"/>
              <a:t>Catalysis can be viewed as a cyclic event: A </a:t>
            </a:r>
            <a:r>
              <a:rPr lang="en-US" sz="2200" b="1" dirty="0">
                <a:solidFill>
                  <a:srgbClr val="FF0000"/>
                </a:solidFill>
              </a:rPr>
              <a:t>catalytic cycle </a:t>
            </a:r>
            <a:r>
              <a:rPr lang="en-US" sz="2200" dirty="0"/>
              <a:t>is defined as the </a:t>
            </a:r>
            <a:r>
              <a:rPr lang="en-US" sz="2200" b="1" dirty="0">
                <a:solidFill>
                  <a:srgbClr val="FF0000"/>
                </a:solidFill>
              </a:rPr>
              <a:t>succession of chemical changes </a:t>
            </a:r>
            <a:r>
              <a:rPr lang="en-US" sz="2200" dirty="0"/>
              <a:t>undergone by the catalyst until it recovers its initial state.</a:t>
            </a: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2135188" y="6453730"/>
            <a:ext cx="7416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I.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Chorkendorff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, J. W.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Niemantsverdriet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, Concepts of Modern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Catalysis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Kinetics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Wiley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-VCH, 2003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7357759"/>
              </p:ext>
            </p:extLst>
          </p:nvPr>
        </p:nvGraphicFramePr>
        <p:xfrm>
          <a:off x="1378633" y="2541263"/>
          <a:ext cx="4337678" cy="3768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3" name="CS ChemDraw Drawing" r:id="rId4" imgW="2575236" imgH="2236940" progId="ChemDraw.Document.6.0">
                  <p:embed/>
                </p:oleObj>
              </mc:Choice>
              <mc:Fallback>
                <p:oleObj name="CS ChemDraw Drawing" r:id="rId4" imgW="2575236" imgH="2236940" progId="ChemDraw.Document.6.0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8633" y="2541263"/>
                        <a:ext cx="4337678" cy="376805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6513022" y="3465228"/>
            <a:ext cx="4628588" cy="8422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sz="2200" dirty="0"/>
              <a:t>If at any point the cycle breaks, catalysis stops!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11498" y="4538212"/>
            <a:ext cx="4479544" cy="774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000" dirty="0"/>
              <a:t>A stoichiometric reaction can be view as a catalytic reaction going through 1 cycle</a:t>
            </a:r>
          </a:p>
        </p:txBody>
      </p:sp>
    </p:spTree>
    <p:extLst>
      <p:ext uri="{BB962C8B-B14F-4D97-AF65-F5344CB8AC3E}">
        <p14:creationId xmlns:p14="http://schemas.microsoft.com/office/powerpoint/2010/main" val="4246148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80404" y="2519679"/>
            <a:ext cx="5834508" cy="2831394"/>
          </a:xfrm>
        </p:spPr>
        <p:txBody>
          <a:bodyPr>
            <a:noAutofit/>
          </a:bodyPr>
          <a:lstStyle/>
          <a:p>
            <a:pPr marL="457200" indent="-274320">
              <a:lnSpc>
                <a:spcPct val="1340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Wingdings" pitchFamily="2" charset="2"/>
              <a:buChar char="n"/>
            </a:pPr>
            <a:r>
              <a:rPr lang="en-US" sz="1900" dirty="0"/>
              <a:t>Any reaction needs some energy to happen: the activation energy: </a:t>
            </a:r>
            <a:r>
              <a:rPr lang="en-US" sz="1900" dirty="0" err="1"/>
              <a:t>Ea</a:t>
            </a:r>
            <a:endParaRPr lang="en-US" sz="1900" dirty="0"/>
          </a:p>
          <a:p>
            <a:pPr marL="457200" indent="-274320">
              <a:lnSpc>
                <a:spcPct val="1340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Wingdings" pitchFamily="2" charset="2"/>
              <a:buChar char="n"/>
            </a:pPr>
            <a:r>
              <a:rPr lang="en-US" sz="1900" dirty="0"/>
              <a:t>When using a </a:t>
            </a:r>
            <a:r>
              <a:rPr lang="en-US" sz="1900" b="1" dirty="0"/>
              <a:t>catalyst</a:t>
            </a:r>
            <a:r>
              <a:rPr lang="en-US" sz="1900" dirty="0"/>
              <a:t>, an</a:t>
            </a:r>
            <a:r>
              <a:rPr lang="en-US" sz="1900" b="1" dirty="0"/>
              <a:t> alternative path</a:t>
            </a:r>
            <a:r>
              <a:rPr lang="en-US" sz="1900" dirty="0"/>
              <a:t> is created for a reaction, more </a:t>
            </a:r>
            <a:r>
              <a:rPr lang="en-US" sz="1900" b="1" dirty="0"/>
              <a:t>complex</a:t>
            </a:r>
            <a:r>
              <a:rPr lang="en-US" sz="1900" dirty="0"/>
              <a:t>, but energetically much more </a:t>
            </a:r>
            <a:r>
              <a:rPr lang="en-US" sz="1900" b="1" dirty="0"/>
              <a:t>favorable</a:t>
            </a:r>
            <a:r>
              <a:rPr lang="en-US" sz="1900" dirty="0"/>
              <a:t>.</a:t>
            </a:r>
          </a:p>
          <a:p>
            <a:pPr marL="457200" indent="-274320">
              <a:lnSpc>
                <a:spcPct val="1340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Wingdings" pitchFamily="2" charset="2"/>
              <a:buChar char="n"/>
            </a:pPr>
            <a:r>
              <a:rPr lang="en-US" sz="1900" b="1" dirty="0"/>
              <a:t>Smaller activation energy</a:t>
            </a:r>
            <a:r>
              <a:rPr lang="en-US" sz="1900" dirty="0"/>
              <a:t> for catalytic reaction =&gt; larger reaction rate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115263" y="338275"/>
            <a:ext cx="8009021" cy="5508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Catalysis = kinetic phenomenon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608880-9039-4EF4-A3D1-55A9DB38A0B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1055077" y="1436584"/>
            <a:ext cx="10226144" cy="842282"/>
          </a:xfrm>
          <a:prstGeom prst="rect">
            <a:avLst/>
          </a:prstGeom>
          <a:ln>
            <a:headEnd/>
            <a:tailEnd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sz="2200" dirty="0"/>
              <a:t>Catalysis can be viewed as a cyclic event: A </a:t>
            </a:r>
            <a:r>
              <a:rPr lang="en-US" sz="2200" b="1" dirty="0">
                <a:solidFill>
                  <a:srgbClr val="FF0000"/>
                </a:solidFill>
              </a:rPr>
              <a:t>catalytic cycle </a:t>
            </a:r>
            <a:r>
              <a:rPr lang="en-US" sz="2200" dirty="0"/>
              <a:t>is defined as the </a:t>
            </a:r>
            <a:r>
              <a:rPr lang="en-US" sz="2200" b="1" dirty="0">
                <a:solidFill>
                  <a:srgbClr val="FF0000"/>
                </a:solidFill>
              </a:rPr>
              <a:t>succession of chemical changes </a:t>
            </a:r>
            <a:r>
              <a:rPr lang="en-US" sz="2200" dirty="0"/>
              <a:t>undergone by the catalyst until it recovers its initial state.</a:t>
            </a:r>
          </a:p>
        </p:txBody>
      </p:sp>
      <p:pic>
        <p:nvPicPr>
          <p:cNvPr id="13" name="Picture 10" descr="reaction coordina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99320" y="2912826"/>
            <a:ext cx="4608512" cy="3200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2135188" y="6453726"/>
            <a:ext cx="7416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I.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Chorkendorff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, J. W.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Niemantsverdriet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, Concepts of Modern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Catalysis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Kinetics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Wiley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-VCH, 2003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85043" y="5170612"/>
            <a:ext cx="3608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B050"/>
                </a:solidFill>
              </a:rPr>
              <a:t>Ea</a:t>
            </a:r>
            <a:r>
              <a:rPr lang="en-US" b="1" dirty="0">
                <a:solidFill>
                  <a:srgbClr val="00B050"/>
                </a:solidFill>
              </a:rPr>
              <a:t>  </a:t>
            </a:r>
            <a:r>
              <a:rPr lang="en-US" b="1" dirty="0"/>
              <a:t>&lt;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</a:t>
            </a:r>
            <a:r>
              <a:rPr lang="en-US" b="1" dirty="0" err="1">
                <a:solidFill>
                  <a:srgbClr val="FF0000"/>
                </a:solidFill>
              </a:rPr>
              <a:t>Ea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B050"/>
                </a:solidFill>
              </a:rPr>
              <a:t>Reaction rate </a:t>
            </a:r>
            <a:r>
              <a:rPr lang="en-US" b="1" dirty="0"/>
              <a:t>&gt;</a:t>
            </a:r>
            <a:r>
              <a:rPr lang="en-US" b="1" dirty="0">
                <a:solidFill>
                  <a:srgbClr val="FF0000"/>
                </a:solidFill>
              </a:rPr>
              <a:t> reaction rate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7872033" y="2979791"/>
            <a:ext cx="0" cy="1285727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8066216" y="3802400"/>
            <a:ext cx="8384" cy="433016"/>
          </a:xfrm>
          <a:prstGeom prst="straightConnector1">
            <a:avLst/>
          </a:prstGeom>
          <a:ln w="28575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403341" y="309146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Ea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06544" y="3704367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B050"/>
                </a:solidFill>
              </a:rPr>
              <a:t>Ea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637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115263" y="338275"/>
            <a:ext cx="8009021" cy="5508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Examples of catalysts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608880-9039-4EF4-A3D1-55A9DB38A0B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5"/>
          <p:cNvSpPr>
            <a:spLocks noGrp="1"/>
          </p:cNvSpPr>
          <p:nvPr>
            <p:ph idx="1"/>
          </p:nvPr>
        </p:nvSpPr>
        <p:spPr>
          <a:xfrm>
            <a:off x="1111348" y="1432759"/>
            <a:ext cx="10242452" cy="4351338"/>
          </a:xfrm>
        </p:spPr>
        <p:txBody>
          <a:bodyPr/>
          <a:lstStyle/>
          <a:p>
            <a:pPr marL="0" indent="0">
              <a:lnSpc>
                <a:spcPct val="114000"/>
              </a:lnSpc>
              <a:buNone/>
            </a:pPr>
            <a:r>
              <a:rPr lang="en-US" dirty="0"/>
              <a:t>Many molecules/enzymes/materials can be catalysts:</a:t>
            </a: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1111348" y="6485468"/>
            <a:ext cx="961928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Catalysis, Concepts and green applications, by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Gadi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 Rothenberg, Wiley-VCH 2008.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 Box 278"/>
          <p:cNvSpPr txBox="1">
            <a:spLocks noChangeArrowheads="1"/>
          </p:cNvSpPr>
          <p:nvPr/>
        </p:nvSpPr>
        <p:spPr bwMode="auto">
          <a:xfrm>
            <a:off x="2053203" y="5852872"/>
            <a:ext cx="25796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copper-zinc crystallites on silica</a:t>
            </a:r>
          </a:p>
        </p:txBody>
      </p:sp>
      <p:grpSp>
        <p:nvGrpSpPr>
          <p:cNvPr id="21" name="Group 286"/>
          <p:cNvGrpSpPr>
            <a:grpSpLocks/>
          </p:cNvGrpSpPr>
          <p:nvPr/>
        </p:nvGrpSpPr>
        <p:grpSpPr bwMode="auto">
          <a:xfrm>
            <a:off x="9113975" y="1820595"/>
            <a:ext cx="2554120" cy="2404097"/>
            <a:chOff x="3243" y="1344"/>
            <a:chExt cx="1167" cy="1219"/>
          </a:xfrm>
        </p:grpSpPr>
        <p:pic>
          <p:nvPicPr>
            <p:cNvPr id="34" name="Picture 162" descr="zeolit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3" y="1344"/>
              <a:ext cx="1043" cy="1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 Box 163"/>
            <p:cNvSpPr txBox="1">
              <a:spLocks noChangeArrowheads="1"/>
            </p:cNvSpPr>
            <p:nvPr/>
          </p:nvSpPr>
          <p:spPr bwMode="auto">
            <a:xfrm>
              <a:off x="3258" y="2415"/>
              <a:ext cx="1152" cy="1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300" dirty="0">
                  <a:solidFill>
                    <a:srgbClr val="000000"/>
                  </a:solidFill>
                  <a:cs typeface="Arial" pitchFamily="34" charset="0"/>
                </a:rPr>
                <a:t>zeolite (crystalline </a:t>
              </a:r>
              <a:r>
                <a:rPr lang="en-US" sz="1300" dirty="0" err="1">
                  <a:solidFill>
                    <a:srgbClr val="000000"/>
                  </a:solidFill>
                  <a:cs typeface="Arial" pitchFamily="34" charset="0"/>
                </a:rPr>
                <a:t>aluminosilicate</a:t>
              </a:r>
              <a:r>
                <a:rPr lang="en-US" sz="1300" dirty="0">
                  <a:solidFill>
                    <a:srgbClr val="000000"/>
                  </a:solidFill>
                  <a:cs typeface="Arial" pitchFamily="34" charset="0"/>
                </a:rPr>
                <a:t>)</a:t>
              </a:r>
            </a:p>
          </p:txBody>
        </p:sp>
      </p:grpSp>
      <p:grpSp>
        <p:nvGrpSpPr>
          <p:cNvPr id="36" name="Group 290"/>
          <p:cNvGrpSpPr>
            <a:grpSpLocks/>
          </p:cNvGrpSpPr>
          <p:nvPr/>
        </p:nvGrpSpPr>
        <p:grpSpPr bwMode="auto">
          <a:xfrm>
            <a:off x="1199131" y="2469828"/>
            <a:ext cx="2181951" cy="2339852"/>
            <a:chOff x="1247" y="1162"/>
            <a:chExt cx="997" cy="1187"/>
          </a:xfrm>
        </p:grpSpPr>
        <p:graphicFrame>
          <p:nvGraphicFramePr>
            <p:cNvPr id="37" name="Object 161"/>
            <p:cNvGraphicFramePr>
              <a:graphicFrameLocks noChangeAspect="1"/>
            </p:cNvGraphicFramePr>
            <p:nvPr/>
          </p:nvGraphicFramePr>
          <p:xfrm>
            <a:off x="1247" y="1162"/>
            <a:ext cx="997" cy="10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66" name="Photo Editor Photo" r:id="rId5" imgW="2057143" imgH="2152951" progId="">
                    <p:embed/>
                  </p:oleObj>
                </mc:Choice>
                <mc:Fallback>
                  <p:oleObj name="Photo Editor Photo" r:id="rId5" imgW="2057143" imgH="2152951" progId="">
                    <p:embed/>
                    <p:pic>
                      <p:nvPicPr>
                        <p:cNvPr id="180" name="Object 16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7" y="1162"/>
                          <a:ext cx="997" cy="10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Text Box 164"/>
            <p:cNvSpPr txBox="1">
              <a:spLocks noChangeArrowheads="1"/>
            </p:cNvSpPr>
            <p:nvPr/>
          </p:nvSpPr>
          <p:spPr bwMode="auto">
            <a:xfrm>
              <a:off x="1369" y="2194"/>
              <a:ext cx="827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cs typeface="Arial" pitchFamily="34" charset="0"/>
                </a:rPr>
                <a:t>enzyme (biocatalyst)</a:t>
              </a:r>
            </a:p>
          </p:txBody>
        </p:sp>
      </p:grpSp>
      <p:sp>
        <p:nvSpPr>
          <p:cNvPr id="39" name="Freeform 244"/>
          <p:cNvSpPr>
            <a:spLocks/>
          </p:cNvSpPr>
          <p:nvPr/>
        </p:nvSpPr>
        <p:spPr bwMode="auto">
          <a:xfrm>
            <a:off x="1984375" y="5411021"/>
            <a:ext cx="2579687" cy="444500"/>
          </a:xfrm>
          <a:custGeom>
            <a:avLst/>
            <a:gdLst>
              <a:gd name="T0" fmla="*/ 0 w 816"/>
              <a:gd name="T1" fmla="*/ 310 h 310"/>
              <a:gd name="T2" fmla="*/ 45 w 816"/>
              <a:gd name="T3" fmla="*/ 38 h 310"/>
              <a:gd name="T4" fmla="*/ 226 w 816"/>
              <a:gd name="T5" fmla="*/ 83 h 310"/>
              <a:gd name="T6" fmla="*/ 498 w 816"/>
              <a:gd name="T7" fmla="*/ 38 h 310"/>
              <a:gd name="T8" fmla="*/ 725 w 816"/>
              <a:gd name="T9" fmla="*/ 83 h 310"/>
              <a:gd name="T10" fmla="*/ 816 w 816"/>
              <a:gd name="T11" fmla="*/ 31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16" h="310">
                <a:moveTo>
                  <a:pt x="0" y="310"/>
                </a:moveTo>
                <a:cubicBezTo>
                  <a:pt x="3" y="193"/>
                  <a:pt x="7" y="76"/>
                  <a:pt x="45" y="38"/>
                </a:cubicBezTo>
                <a:cubicBezTo>
                  <a:pt x="83" y="0"/>
                  <a:pt x="151" y="83"/>
                  <a:pt x="226" y="83"/>
                </a:cubicBezTo>
                <a:cubicBezTo>
                  <a:pt x="301" y="83"/>
                  <a:pt x="415" y="38"/>
                  <a:pt x="498" y="38"/>
                </a:cubicBezTo>
                <a:cubicBezTo>
                  <a:pt x="581" y="38"/>
                  <a:pt x="672" y="38"/>
                  <a:pt x="725" y="83"/>
                </a:cubicBezTo>
                <a:cubicBezTo>
                  <a:pt x="778" y="128"/>
                  <a:pt x="797" y="219"/>
                  <a:pt x="816" y="310"/>
                </a:cubicBezTo>
              </a:path>
            </a:pathLst>
          </a:custGeom>
          <a:solidFill>
            <a:srgbClr val="99CCFF"/>
          </a:solidFill>
          <a:ln w="1270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0" name="Group 245"/>
          <p:cNvGrpSpPr>
            <a:grpSpLocks/>
          </p:cNvGrpSpPr>
          <p:nvPr/>
        </p:nvGrpSpPr>
        <p:grpSpPr bwMode="auto">
          <a:xfrm>
            <a:off x="2430860" y="5270785"/>
            <a:ext cx="944562" cy="284163"/>
            <a:chOff x="2784" y="2400"/>
            <a:chExt cx="672" cy="240"/>
          </a:xfrm>
        </p:grpSpPr>
        <p:sp>
          <p:nvSpPr>
            <p:cNvPr id="41" name="Freeform 246"/>
            <p:cNvSpPr>
              <a:spLocks/>
            </p:cNvSpPr>
            <p:nvPr/>
          </p:nvSpPr>
          <p:spPr bwMode="auto">
            <a:xfrm>
              <a:off x="2784" y="2400"/>
              <a:ext cx="672" cy="240"/>
            </a:xfrm>
            <a:custGeom>
              <a:avLst/>
              <a:gdLst>
                <a:gd name="T0" fmla="*/ 48 w 672"/>
                <a:gd name="T1" fmla="*/ 240 h 240"/>
                <a:gd name="T2" fmla="*/ 0 w 672"/>
                <a:gd name="T3" fmla="*/ 96 h 240"/>
                <a:gd name="T4" fmla="*/ 144 w 672"/>
                <a:gd name="T5" fmla="*/ 0 h 240"/>
                <a:gd name="T6" fmla="*/ 576 w 672"/>
                <a:gd name="T7" fmla="*/ 0 h 240"/>
                <a:gd name="T8" fmla="*/ 672 w 672"/>
                <a:gd name="T9" fmla="*/ 96 h 240"/>
                <a:gd name="T10" fmla="*/ 624 w 672"/>
                <a:gd name="T11" fmla="*/ 19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2" h="240">
                  <a:moveTo>
                    <a:pt x="48" y="240"/>
                  </a:moveTo>
                  <a:lnTo>
                    <a:pt x="0" y="96"/>
                  </a:lnTo>
                  <a:lnTo>
                    <a:pt x="144" y="0"/>
                  </a:lnTo>
                  <a:lnTo>
                    <a:pt x="576" y="0"/>
                  </a:lnTo>
                  <a:lnTo>
                    <a:pt x="672" y="96"/>
                  </a:lnTo>
                  <a:lnTo>
                    <a:pt x="624" y="192"/>
                  </a:lnTo>
                </a:path>
              </a:pathLst>
            </a:custGeom>
            <a:solidFill>
              <a:srgbClr val="FFCC66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" name="Freeform 247"/>
            <p:cNvSpPr>
              <a:spLocks/>
            </p:cNvSpPr>
            <p:nvPr/>
          </p:nvSpPr>
          <p:spPr bwMode="auto">
            <a:xfrm>
              <a:off x="2784" y="2496"/>
              <a:ext cx="672" cy="48"/>
            </a:xfrm>
            <a:custGeom>
              <a:avLst/>
              <a:gdLst>
                <a:gd name="T0" fmla="*/ 0 w 672"/>
                <a:gd name="T1" fmla="*/ 0 h 48"/>
                <a:gd name="T2" fmla="*/ 144 w 672"/>
                <a:gd name="T3" fmla="*/ 48 h 48"/>
                <a:gd name="T4" fmla="*/ 528 w 672"/>
                <a:gd name="T5" fmla="*/ 48 h 48"/>
                <a:gd name="T6" fmla="*/ 672 w 672"/>
                <a:gd name="T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2" h="48">
                  <a:moveTo>
                    <a:pt x="0" y="0"/>
                  </a:moveTo>
                  <a:lnTo>
                    <a:pt x="144" y="48"/>
                  </a:lnTo>
                  <a:lnTo>
                    <a:pt x="528" y="48"/>
                  </a:lnTo>
                  <a:lnTo>
                    <a:pt x="672" y="0"/>
                  </a:lnTo>
                </a:path>
              </a:pathLst>
            </a:custGeom>
            <a:solidFill>
              <a:srgbClr val="FFCC66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" name="AutoShape 248"/>
            <p:cNvSpPr>
              <a:spLocks noChangeArrowheads="1"/>
            </p:cNvSpPr>
            <p:nvPr/>
          </p:nvSpPr>
          <p:spPr bwMode="auto">
            <a:xfrm>
              <a:off x="2918" y="2424"/>
              <a:ext cx="394" cy="96"/>
            </a:xfrm>
            <a:prstGeom prst="hexagon">
              <a:avLst>
                <a:gd name="adj" fmla="val 102604"/>
                <a:gd name="vf" fmla="val 115470"/>
              </a:avLst>
            </a:prstGeom>
            <a:solidFill>
              <a:srgbClr val="FFCC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cxnSp>
          <p:nvCxnSpPr>
            <p:cNvPr id="44" name="AutoShape 249"/>
            <p:cNvCxnSpPr>
              <a:cxnSpLocks noChangeShapeType="1"/>
              <a:stCxn id="43" idx="1"/>
              <a:endCxn id="41" idx="1"/>
            </p:cNvCxnSpPr>
            <p:nvPr/>
          </p:nvCxnSpPr>
          <p:spPr bwMode="auto">
            <a:xfrm flipH="1">
              <a:off x="2784" y="2472"/>
              <a:ext cx="134" cy="24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AutoShape 250"/>
            <p:cNvCxnSpPr>
              <a:cxnSpLocks noChangeShapeType="1"/>
              <a:stCxn id="43" idx="3"/>
              <a:endCxn id="41" idx="4"/>
            </p:cNvCxnSpPr>
            <p:nvPr/>
          </p:nvCxnSpPr>
          <p:spPr bwMode="auto">
            <a:xfrm>
              <a:off x="3312" y="2472"/>
              <a:ext cx="144" cy="24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AutoShape 251"/>
            <p:cNvCxnSpPr>
              <a:cxnSpLocks noChangeShapeType="1"/>
              <a:stCxn id="42" idx="2"/>
              <a:endCxn id="43" idx="2"/>
            </p:cNvCxnSpPr>
            <p:nvPr/>
          </p:nvCxnSpPr>
          <p:spPr bwMode="auto">
            <a:xfrm flipH="1" flipV="1">
              <a:off x="3115" y="2520"/>
              <a:ext cx="197" cy="24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AutoShape 252"/>
            <p:cNvCxnSpPr>
              <a:cxnSpLocks noChangeShapeType="1"/>
              <a:stCxn id="43" idx="2"/>
              <a:endCxn id="42" idx="1"/>
            </p:cNvCxnSpPr>
            <p:nvPr/>
          </p:nvCxnSpPr>
          <p:spPr bwMode="auto">
            <a:xfrm flipH="1">
              <a:off x="2928" y="2520"/>
              <a:ext cx="187" cy="24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AutoShape 253"/>
            <p:cNvCxnSpPr>
              <a:cxnSpLocks noChangeShapeType="1"/>
              <a:stCxn id="43" idx="0"/>
              <a:endCxn id="41" idx="2"/>
            </p:cNvCxnSpPr>
            <p:nvPr/>
          </p:nvCxnSpPr>
          <p:spPr bwMode="auto">
            <a:xfrm flipH="1" flipV="1">
              <a:off x="2928" y="2400"/>
              <a:ext cx="187" cy="24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AutoShape 254"/>
            <p:cNvCxnSpPr>
              <a:cxnSpLocks noChangeShapeType="1"/>
              <a:stCxn id="43" idx="0"/>
              <a:endCxn id="41" idx="3"/>
            </p:cNvCxnSpPr>
            <p:nvPr/>
          </p:nvCxnSpPr>
          <p:spPr bwMode="auto">
            <a:xfrm flipV="1">
              <a:off x="3115" y="2400"/>
              <a:ext cx="245" cy="24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0" name="Line 255"/>
            <p:cNvSpPr>
              <a:spLocks noChangeShapeType="1"/>
            </p:cNvSpPr>
            <p:nvPr/>
          </p:nvSpPr>
          <p:spPr bwMode="auto">
            <a:xfrm>
              <a:off x="2928" y="2544"/>
              <a:ext cx="48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" name="Line 256"/>
            <p:cNvSpPr>
              <a:spLocks noChangeShapeType="1"/>
            </p:cNvSpPr>
            <p:nvPr/>
          </p:nvSpPr>
          <p:spPr bwMode="auto">
            <a:xfrm flipH="1">
              <a:off x="3264" y="2544"/>
              <a:ext cx="48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aphicFrame>
        <p:nvGraphicFramePr>
          <p:cNvPr id="52" name="Object 2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9134959"/>
              </p:ext>
            </p:extLst>
          </p:nvPr>
        </p:nvGraphicFramePr>
        <p:xfrm>
          <a:off x="6810058" y="4389075"/>
          <a:ext cx="4511675" cy="190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7" name="CS ChemDraw Drawing" r:id="rId7" imgW="2473920" imgH="1162080" progId="ChemDraw.Document.6.0">
                  <p:embed/>
                </p:oleObj>
              </mc:Choice>
              <mc:Fallback>
                <p:oleObj name="CS ChemDraw Drawing" r:id="rId7" imgW="2473920" imgH="1162080" progId="ChemDraw.Document.6.0">
                  <p:embed/>
                  <p:pic>
                    <p:nvPicPr>
                      <p:cNvPr id="195" name="Object 2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0058" y="4389075"/>
                        <a:ext cx="4511675" cy="190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2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0556242"/>
              </p:ext>
            </p:extLst>
          </p:nvPr>
        </p:nvGraphicFramePr>
        <p:xfrm>
          <a:off x="6330395" y="2200978"/>
          <a:ext cx="2044030" cy="888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8" name="CS ChemDraw Drawing" r:id="rId9" imgW="1007640" imgH="486360" progId="ChemDraw.Document.6.0">
                  <p:embed/>
                </p:oleObj>
              </mc:Choice>
              <mc:Fallback>
                <p:oleObj name="CS ChemDraw Drawing" r:id="rId9" imgW="1007640" imgH="486360" progId="ChemDraw.Document.6.0">
                  <p:embed/>
                  <p:pic>
                    <p:nvPicPr>
                      <p:cNvPr id="196" name="Object 2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0395" y="2200978"/>
                        <a:ext cx="2044030" cy="8886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4" name="Group 291"/>
          <p:cNvGrpSpPr>
            <a:grpSpLocks/>
          </p:cNvGrpSpPr>
          <p:nvPr/>
        </p:nvGrpSpPr>
        <p:grpSpPr bwMode="auto">
          <a:xfrm>
            <a:off x="4084423" y="3457611"/>
            <a:ext cx="2544763" cy="987425"/>
            <a:chOff x="1746" y="1187"/>
            <a:chExt cx="1163" cy="501"/>
          </a:xfrm>
        </p:grpSpPr>
        <p:pic>
          <p:nvPicPr>
            <p:cNvPr id="55" name="Picture 160" descr="proline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" y="1187"/>
              <a:ext cx="649" cy="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56" name="Object 283"/>
            <p:cNvGraphicFramePr>
              <a:graphicFrameLocks noChangeAspect="1"/>
            </p:cNvGraphicFramePr>
            <p:nvPr/>
          </p:nvGraphicFramePr>
          <p:xfrm>
            <a:off x="1746" y="1253"/>
            <a:ext cx="944" cy="4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69" name="CS ChemDraw Drawing" r:id="rId12" imgW="1133280" imgH="521640" progId="ChemDraw.Document.6.0">
                    <p:embed/>
                  </p:oleObj>
                </mc:Choice>
                <mc:Fallback>
                  <p:oleObj name="CS ChemDraw Drawing" r:id="rId12" imgW="1133280" imgH="521640" progId="ChemDraw.Document.6.0">
                    <p:embed/>
                    <p:pic>
                      <p:nvPicPr>
                        <p:cNvPr id="199" name="Object 28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6" y="1253"/>
                          <a:ext cx="944" cy="4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9039745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2573</TotalTime>
  <Words>3193</Words>
  <Application>Microsoft Macintosh PowerPoint</Application>
  <PresentationFormat>Widescreen</PresentationFormat>
  <Paragraphs>458</Paragraphs>
  <Slides>44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60" baseType="lpstr">
      <vt:lpstr>DengXian</vt:lpstr>
      <vt:lpstr>DengXian Light</vt:lpstr>
      <vt:lpstr>ＭＳ Ｐゴシック</vt:lpstr>
      <vt:lpstr>宋体</vt:lpstr>
      <vt:lpstr>Arial</vt:lpstr>
      <vt:lpstr>Calibri</vt:lpstr>
      <vt:lpstr>Calibri Light</vt:lpstr>
      <vt:lpstr>Calibri Regular</vt:lpstr>
      <vt:lpstr>Cambria Math</vt:lpstr>
      <vt:lpstr>Linux Libertine</vt:lpstr>
      <vt:lpstr>Symbol</vt:lpstr>
      <vt:lpstr>Times New Roman</vt:lpstr>
      <vt:lpstr>Wingdings</vt:lpstr>
      <vt:lpstr>Office Theme</vt:lpstr>
      <vt:lpstr>CS ChemDraw Drawing</vt:lpstr>
      <vt:lpstr>Photo Editor Photo</vt:lpstr>
      <vt:lpstr>Yale-UNIDO Train-the-Facilitator Workshop in Green Chemistry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Important Heterogeneous Catalytic Processes</vt:lpstr>
      <vt:lpstr>Designing a Green Catalyst</vt:lpstr>
      <vt:lpstr>Metal scarcity</vt:lpstr>
      <vt:lpstr>Use a lifecycle as a guide</vt:lpstr>
      <vt:lpstr>The Need to Develop More Sustainable Catalysts</vt:lpstr>
      <vt:lpstr>Current Trends in Catalyst Design</vt:lpstr>
      <vt:lpstr>Increased Surface Area</vt:lpstr>
      <vt:lpstr>Example: The Haber-Bosch Process</vt:lpstr>
      <vt:lpstr>Example: Cross coupling reaction</vt:lpstr>
      <vt:lpstr>Eliminate More Reactions: Minimizing functionalization-defunctionalization A Simple Dream</vt:lpstr>
      <vt:lpstr>PowerPoint Presentation</vt:lpstr>
      <vt:lpstr>PowerPoint Presentation</vt:lpstr>
      <vt:lpstr>PowerPoint Presentation</vt:lpstr>
      <vt:lpstr>Example: replacing palladium by iron in hydrogenation</vt:lpstr>
      <vt:lpstr>Automotive Emissions Control System</vt:lpstr>
      <vt:lpstr>Enzymatic Reactions</vt:lpstr>
      <vt:lpstr>Enzymatic Reactions</vt:lpstr>
      <vt:lpstr>Enzymatic Reactions</vt:lpstr>
      <vt:lpstr>Examples on Enzymatic Catalysis</vt:lpstr>
      <vt:lpstr>Case Study</vt:lpstr>
      <vt:lpstr>Enzymatic catalysis for energy</vt:lpstr>
      <vt:lpstr>Enzymatic catalysis for plastic degradation</vt:lpstr>
      <vt:lpstr>The Pros and Cons of Enzymatic Reactions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Karolina Mellor</dc:creator>
  <cp:lastModifiedBy>Mellor, Karolina</cp:lastModifiedBy>
  <cp:revision>240</cp:revision>
  <dcterms:created xsi:type="dcterms:W3CDTF">2018-01-19T18:08:58Z</dcterms:created>
  <dcterms:modified xsi:type="dcterms:W3CDTF">2019-01-31T13:29:44Z</dcterms:modified>
</cp:coreProperties>
</file>