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0.jpg" ContentType="image/jpg"/>
  <Override PartName="/ppt/media/image31.jpg" ContentType="image/jpg"/>
  <Override PartName="/ppt/media/image33.jpg" ContentType="image/jpg"/>
  <Override PartName="/ppt/media/image34.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452" r:id="rId2"/>
    <p:sldId id="1611" r:id="rId3"/>
    <p:sldId id="1612" r:id="rId4"/>
    <p:sldId id="1613" r:id="rId5"/>
    <p:sldId id="1614" r:id="rId6"/>
    <p:sldId id="1615" r:id="rId7"/>
    <p:sldId id="1616" r:id="rId8"/>
    <p:sldId id="1617" r:id="rId9"/>
    <p:sldId id="416" r:id="rId10"/>
    <p:sldId id="417" r:id="rId11"/>
    <p:sldId id="342" r:id="rId12"/>
    <p:sldId id="454" r:id="rId13"/>
    <p:sldId id="345" r:id="rId14"/>
    <p:sldId id="346" r:id="rId15"/>
    <p:sldId id="347" r:id="rId16"/>
    <p:sldId id="348" r:id="rId17"/>
    <p:sldId id="349" r:id="rId18"/>
    <p:sldId id="350" r:id="rId19"/>
    <p:sldId id="351" r:id="rId20"/>
    <p:sldId id="352" r:id="rId21"/>
    <p:sldId id="425" r:id="rId22"/>
    <p:sldId id="353" r:id="rId23"/>
    <p:sldId id="1618" r:id="rId24"/>
    <p:sldId id="343" r:id="rId25"/>
    <p:sldId id="356" r:id="rId26"/>
    <p:sldId id="357" r:id="rId27"/>
    <p:sldId id="358" r:id="rId28"/>
    <p:sldId id="359" r:id="rId29"/>
    <p:sldId id="360" r:id="rId30"/>
    <p:sldId id="362" r:id="rId31"/>
    <p:sldId id="427" r:id="rId32"/>
    <p:sldId id="426" r:id="rId33"/>
    <p:sldId id="363" r:id="rId34"/>
    <p:sldId id="364" r:id="rId35"/>
    <p:sldId id="1608" r:id="rId36"/>
    <p:sldId id="1619" r:id="rId37"/>
    <p:sldId id="365" r:id="rId38"/>
    <p:sldId id="366" r:id="rId39"/>
    <p:sldId id="367" r:id="rId40"/>
    <p:sldId id="368" r:id="rId41"/>
    <p:sldId id="369" r:id="rId42"/>
    <p:sldId id="370" r:id="rId43"/>
    <p:sldId id="371" r:id="rId44"/>
    <p:sldId id="1609" r:id="rId45"/>
    <p:sldId id="372" r:id="rId46"/>
    <p:sldId id="373" r:id="rId47"/>
    <p:sldId id="374" r:id="rId48"/>
    <p:sldId id="375" r:id="rId49"/>
    <p:sldId id="376" r:id="rId50"/>
    <p:sldId id="2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86401" autoAdjust="0"/>
  </p:normalViewPr>
  <p:slideViewPr>
    <p:cSldViewPr snapToGrid="0" snapToObjects="1">
      <p:cViewPr varScale="1">
        <p:scale>
          <a:sx n="66" d="100"/>
          <a:sy n="66" d="100"/>
        </p:scale>
        <p:origin x="52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prah.com/world/Ocean-Pollution-Fabien-Cousteaus-Warning-to-the-Worl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D0A24-9AFF-1B4C-9247-1A8035552AEA}" type="slidenum">
              <a:rPr lang="en-US" smtClean="0"/>
              <a:t>1</a:t>
            </a:fld>
            <a:endParaRPr lang="en-US"/>
          </a:p>
        </p:txBody>
      </p:sp>
    </p:spTree>
    <p:extLst>
      <p:ext uri="{BB962C8B-B14F-4D97-AF65-F5344CB8AC3E}">
        <p14:creationId xmlns:p14="http://schemas.microsoft.com/office/powerpoint/2010/main" val="386078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D31E752-9FE6-4FDF-8F3E-733C5B75C8A1}" type="slidenum">
              <a:rPr lang="en-US" altLang="en-US">
                <a:solidFill>
                  <a:prstClr val="black"/>
                </a:solidFill>
              </a:rPr>
              <a:pPr/>
              <a:t>3</a:t>
            </a:fld>
            <a:endParaRPr lang="en-US" altLang="en-US">
              <a:solidFill>
                <a:prstClr val="black"/>
              </a:solidFill>
            </a:endParaRPr>
          </a:p>
        </p:txBody>
      </p:sp>
      <p:sp>
        <p:nvSpPr>
          <p:cNvPr id="2058242" name="Rectangle 2"/>
          <p:cNvSpPr>
            <a:spLocks noGrp="1" noRot="1" noChangeAspect="1" noChangeArrowheads="1" noTextEdit="1"/>
          </p:cNvSpPr>
          <p:nvPr>
            <p:ph type="sldImg"/>
          </p:nvPr>
        </p:nvSpPr>
        <p:spPr>
          <a:ln/>
        </p:spPr>
      </p:sp>
      <p:sp>
        <p:nvSpPr>
          <p:cNvPr id="205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532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9</a:t>
            </a:fld>
            <a:endParaRPr lang="en-US"/>
          </a:p>
        </p:txBody>
      </p:sp>
    </p:spTree>
    <p:extLst>
      <p:ext uri="{BB962C8B-B14F-4D97-AF65-F5344CB8AC3E}">
        <p14:creationId xmlns:p14="http://schemas.microsoft.com/office/powerpoint/2010/main" val="102692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2857CD-EC52-C24C-8B5E-76CF1277D578}" type="slidenum">
              <a:rPr lang="en-US" smtClean="0"/>
              <a:t>15</a:t>
            </a:fld>
            <a:endParaRPr lang="en-US"/>
          </a:p>
        </p:txBody>
      </p:sp>
    </p:spTree>
    <p:extLst>
      <p:ext uri="{BB962C8B-B14F-4D97-AF65-F5344CB8AC3E}">
        <p14:creationId xmlns:p14="http://schemas.microsoft.com/office/powerpoint/2010/main" val="149300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31</a:t>
            </a:fld>
            <a:endParaRPr lang="en-US"/>
          </a:p>
        </p:txBody>
      </p:sp>
    </p:spTree>
    <p:extLst>
      <p:ext uri="{BB962C8B-B14F-4D97-AF65-F5344CB8AC3E}">
        <p14:creationId xmlns:p14="http://schemas.microsoft.com/office/powerpoint/2010/main" val="251915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35</a:t>
            </a:fld>
            <a:endParaRPr lang="en-US"/>
          </a:p>
        </p:txBody>
      </p:sp>
    </p:spTree>
    <p:extLst>
      <p:ext uri="{BB962C8B-B14F-4D97-AF65-F5344CB8AC3E}">
        <p14:creationId xmlns:p14="http://schemas.microsoft.com/office/powerpoint/2010/main" val="322866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should we make</a:t>
            </a:r>
            <a:r>
              <a:rPr lang="en-US" baseline="0" dirty="0"/>
              <a:t> sure that whatever we develop is sustainable for many years to come?</a:t>
            </a:r>
            <a:endParaRPr lang="en-US" dirty="0"/>
          </a:p>
        </p:txBody>
      </p:sp>
      <p:sp>
        <p:nvSpPr>
          <p:cNvPr id="4" name="Slide Number Placeholder 3"/>
          <p:cNvSpPr>
            <a:spLocks noGrp="1"/>
          </p:cNvSpPr>
          <p:nvPr>
            <p:ph type="sldNum" sz="quarter" idx="10"/>
          </p:nvPr>
        </p:nvSpPr>
        <p:spPr/>
        <p:txBody>
          <a:bodyPr/>
          <a:lstStyle/>
          <a:p>
            <a:fld id="{C2A97CD4-A598-A54F-ADE7-BF9360DCAE88}" type="slidenum">
              <a:rPr lang="en-US" smtClean="0"/>
              <a:t>40</a:t>
            </a:fld>
            <a:endParaRPr lang="en-US"/>
          </a:p>
        </p:txBody>
      </p:sp>
    </p:spTree>
    <p:extLst>
      <p:ext uri="{BB962C8B-B14F-4D97-AF65-F5344CB8AC3E}">
        <p14:creationId xmlns:p14="http://schemas.microsoft.com/office/powerpoint/2010/main" val="96156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Great Pacific Garbage Patch</a:t>
            </a:r>
            <a:endParaRPr lang="en-US" dirty="0"/>
          </a:p>
          <a:p>
            <a:r>
              <a:rPr lang="en-US" dirty="0"/>
              <a:t>This out-of-sight, out-of-mind free landfill in the middle of the Pacific gained some space in the public conscious after </a:t>
            </a:r>
            <a:r>
              <a:rPr lang="en-US" dirty="0">
                <a:hlinkClick r:id="rId3"/>
              </a:rPr>
              <a:t>Oprah’s Earth Day oeuvre</a:t>
            </a:r>
            <a:r>
              <a:rPr lang="en-US" dirty="0"/>
              <a:t>, but I still encounter tons of people who are completely ignorant of this phenomenon. It is a startling reminder of the unseen costs of the West’s out-of-control consumerism.</a:t>
            </a:r>
          </a:p>
          <a:p>
            <a:r>
              <a:rPr lang="en-US" dirty="0"/>
              <a:t>This garbage patch, swept together and kept in place by ocean gyres (currents), reaches from California to Japan, floating at or just below the surface with a surface area of two </a:t>
            </a:r>
            <a:r>
              <a:rPr lang="en-US" dirty="0" err="1"/>
              <a:t>Texases</a:t>
            </a:r>
            <a:r>
              <a:rPr lang="en-US" dirty="0"/>
              <a:t>, and a depth of up to 90 feet. Almost 90% of the patch is plastic waste, which has blown into the ocean or washed in from waterways across the continent. The environmental effects of this patch are difficult to measure, due to the enormity of the aqueous dump and the vast number of species dependent on the local ecosystem</a:t>
            </a:r>
          </a:p>
          <a:p>
            <a:endParaRPr lang="en-US" dirty="0"/>
          </a:p>
        </p:txBody>
      </p:sp>
      <p:sp>
        <p:nvSpPr>
          <p:cNvPr id="4" name="Slide Number Placeholder 3"/>
          <p:cNvSpPr>
            <a:spLocks noGrp="1"/>
          </p:cNvSpPr>
          <p:nvPr>
            <p:ph type="sldNum" sz="quarter" idx="10"/>
          </p:nvPr>
        </p:nvSpPr>
        <p:spPr/>
        <p:txBody>
          <a:bodyPr/>
          <a:lstStyle/>
          <a:p>
            <a:fld id="{7623F697-BEC9-4E21-A37A-B13E9152F6BF}" type="slidenum">
              <a:rPr lang="en-US" smtClean="0"/>
              <a:pPr/>
              <a:t>44</a:t>
            </a:fld>
            <a:endParaRPr lang="en-US"/>
          </a:p>
        </p:txBody>
      </p:sp>
    </p:spTree>
    <p:extLst>
      <p:ext uri="{BB962C8B-B14F-4D97-AF65-F5344CB8AC3E}">
        <p14:creationId xmlns:p14="http://schemas.microsoft.com/office/powerpoint/2010/main" val="324820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hyperlink" Target="https://www.businessinsider.com/how-to-use-apples-group-facetime-video-chat-feature-2018-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reeholdboropublications.com/2469/folioliterary/messenger/" TargetMode="External"/><Relationship Id="rId5" Type="http://schemas.openxmlformats.org/officeDocument/2006/relationships/image" Target="../media/image44.jpeg"/><Relationship Id="rId4" Type="http://schemas.openxmlformats.org/officeDocument/2006/relationships/image" Target="../media/image43.gif"/></Relationships>
</file>

<file path=ppt/slides/_rels/slide36.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tiff"/><Relationship Id="rId7" Type="http://schemas.openxmlformats.org/officeDocument/2006/relationships/image" Target="../media/image51.tiff"/><Relationship Id="rId2" Type="http://schemas.openxmlformats.org/officeDocument/2006/relationships/image" Target="../media/image46.tiff"/><Relationship Id="rId1" Type="http://schemas.openxmlformats.org/officeDocument/2006/relationships/slideLayout" Target="../slideLayouts/slideLayout6.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ccvc.research.mcgill.ca/" TargetMode="Externa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54.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29.tiff"/><Relationship Id="rId4" Type="http://schemas.openxmlformats.org/officeDocument/2006/relationships/image" Target="../media/image2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96809"/>
            <a:ext cx="7772400" cy="1037667"/>
          </a:xfrm>
        </p:spPr>
        <p:txBody>
          <a:bodyPr>
            <a:normAutofit fontScale="90000"/>
          </a:bodyPr>
          <a:lstStyle/>
          <a:p>
            <a:br>
              <a:rPr lang="en-US" sz="3200" dirty="0">
                <a:latin typeface="+mn-lt"/>
              </a:rPr>
            </a:br>
            <a:r>
              <a:rPr lang="en-US" sz="3800" b="1" dirty="0">
                <a:latin typeface="+mn-lt"/>
              </a:rPr>
              <a:t>Train-the-Facilitator </a:t>
            </a:r>
            <a:br>
              <a:rPr lang="en-US" sz="3800" b="1" dirty="0">
                <a:latin typeface="+mn-lt"/>
              </a:rPr>
            </a:br>
            <a:r>
              <a:rPr lang="en-US" sz="3800" b="1" dirty="0">
                <a:latin typeface="+mn-lt"/>
              </a:rPr>
              <a:t>5-day Workshop</a:t>
            </a:r>
            <a:endParaRPr lang="en-US" sz="3800" dirty="0">
              <a:solidFill>
                <a:schemeClr val="accent1">
                  <a:lumMod val="50000"/>
                </a:schemeClr>
              </a:solidFill>
              <a:latin typeface="+mn-lt"/>
            </a:endParaRPr>
          </a:p>
        </p:txBody>
      </p:sp>
      <p:sp>
        <p:nvSpPr>
          <p:cNvPr id="5" name="Rectangle 4"/>
          <p:cNvSpPr/>
          <p:nvPr/>
        </p:nvSpPr>
        <p:spPr>
          <a:xfrm>
            <a:off x="648462" y="5430968"/>
            <a:ext cx="2734156" cy="1200329"/>
          </a:xfrm>
          <a:prstGeom prst="rect">
            <a:avLst/>
          </a:prstGeom>
        </p:spPr>
        <p:txBody>
          <a:bodyPr wrap="square">
            <a:spAutoFit/>
          </a:bodyPr>
          <a:lstStyle/>
          <a:p>
            <a:br>
              <a:rPr lang="en-US" sz="1200" dirty="0"/>
            </a:br>
            <a:endParaRPr lang="en-US" sz="1200" dirty="0"/>
          </a:p>
          <a:p>
            <a:br>
              <a:rPr lang="en-US" sz="1200" dirty="0"/>
            </a:br>
            <a:endParaRPr lang="en-US" sz="1200" dirty="0"/>
          </a:p>
          <a:p>
            <a:r>
              <a:rPr lang="en-US" sz="1200" dirty="0">
                <a:solidFill>
                  <a:srgbClr val="2F2A2B"/>
                </a:solidFill>
              </a:rPr>
              <a:t>CENTER </a:t>
            </a:r>
            <a:r>
              <a:rPr lang="en-US" sz="1200" i="1" dirty="0">
                <a:solidFill>
                  <a:srgbClr val="2F2A2B"/>
                </a:solidFill>
              </a:rPr>
              <a:t>for </a:t>
            </a:r>
            <a:r>
              <a:rPr lang="en-US" sz="1200" dirty="0">
                <a:solidFill>
                  <a:srgbClr val="2F2A2B"/>
                </a:solidFill>
              </a:rPr>
              <a:t>GREEN CHEMISTRY</a:t>
            </a:r>
          </a:p>
          <a:p>
            <a:r>
              <a:rPr lang="en-US" sz="1200" i="1" dirty="0">
                <a:solidFill>
                  <a:srgbClr val="2F2A2B"/>
                </a:solidFill>
              </a:rPr>
              <a:t>and </a:t>
            </a:r>
            <a:r>
              <a:rPr lang="en-US" sz="1200" dirty="0">
                <a:solidFill>
                  <a:srgbClr val="2F2A2B"/>
                </a:solidFill>
              </a:rPr>
              <a:t>GREEN ENGINEERING </a:t>
            </a:r>
            <a:r>
              <a:rPr lang="en-US" sz="1200" i="1" dirty="0">
                <a:solidFill>
                  <a:srgbClr val="2F2A2B"/>
                </a:solidFill>
              </a:rPr>
              <a:t>at </a:t>
            </a:r>
            <a:r>
              <a:rPr lang="en-US" sz="1200" dirty="0">
                <a:solidFill>
                  <a:srgbClr val="2F2A2B"/>
                </a:solidFill>
              </a:rPr>
              <a:t>YALE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203" y="4458567"/>
            <a:ext cx="920337" cy="1349827"/>
          </a:xfrm>
          <a:prstGeom prst="rect">
            <a:avLst/>
          </a:prstGeom>
        </p:spPr>
      </p:pic>
      <p:pic>
        <p:nvPicPr>
          <p:cNvPr id="7" name="Picture 6"/>
          <p:cNvPicPr>
            <a:picLocks noChangeAspect="1"/>
          </p:cNvPicPr>
          <p:nvPr/>
        </p:nvPicPr>
        <p:blipFill>
          <a:blip r:embed="rId4"/>
          <a:stretch>
            <a:fillRect/>
          </a:stretch>
        </p:blipFill>
        <p:spPr>
          <a:xfrm>
            <a:off x="8771467" y="4971411"/>
            <a:ext cx="3309990" cy="992997"/>
          </a:xfrm>
          <a:prstGeom prst="rect">
            <a:avLst/>
          </a:prstGeom>
        </p:spPr>
      </p:pic>
      <p:sp>
        <p:nvSpPr>
          <p:cNvPr id="8" name="Title 1"/>
          <p:cNvSpPr txBox="1">
            <a:spLocks/>
          </p:cNvSpPr>
          <p:nvPr/>
        </p:nvSpPr>
        <p:spPr>
          <a:xfrm>
            <a:off x="2015540" y="551305"/>
            <a:ext cx="8160923" cy="82657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GLOBAL GREEN CHEMISTRY INITIATIVE</a:t>
            </a:r>
          </a:p>
        </p:txBody>
      </p:sp>
      <p:sp>
        <p:nvSpPr>
          <p:cNvPr id="3" name="TextBox 2">
            <a:extLst>
              <a:ext uri="{FF2B5EF4-FFF2-40B4-BE49-F238E27FC236}">
                <a16:creationId xmlns:a16="http://schemas.microsoft.com/office/drawing/2014/main" id="{B57E4D7C-2EBB-7C49-80DC-F86BB4A83344}"/>
              </a:ext>
            </a:extLst>
          </p:cNvPr>
          <p:cNvSpPr txBox="1"/>
          <p:nvPr/>
        </p:nvSpPr>
        <p:spPr>
          <a:xfrm>
            <a:off x="3962627" y="3653409"/>
            <a:ext cx="3488904" cy="646331"/>
          </a:xfrm>
          <a:prstGeom prst="rect">
            <a:avLst/>
          </a:prstGeom>
          <a:noFill/>
        </p:spPr>
        <p:txBody>
          <a:bodyPr wrap="none" rtlCol="0">
            <a:spAutoFit/>
          </a:bodyPr>
          <a:lstStyle/>
          <a:p>
            <a:r>
              <a:rPr lang="en-US" b="1" dirty="0"/>
              <a:t>Professor C.-J. Li, McGill University</a:t>
            </a:r>
          </a:p>
          <a:p>
            <a:r>
              <a:rPr lang="en-US" b="1" dirty="0"/>
              <a:t>Dr. Karolina Mellor, Yale University</a:t>
            </a:r>
          </a:p>
        </p:txBody>
      </p:sp>
      <p:pic>
        <p:nvPicPr>
          <p:cNvPr id="4" name="Picture 3">
            <a:extLst>
              <a:ext uri="{FF2B5EF4-FFF2-40B4-BE49-F238E27FC236}">
                <a16:creationId xmlns:a16="http://schemas.microsoft.com/office/drawing/2014/main" id="{CD96D0B8-7563-8743-860A-3C999F766A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35960" y="4843122"/>
            <a:ext cx="1053030" cy="1121286"/>
          </a:xfrm>
          <a:prstGeom prst="rect">
            <a:avLst/>
          </a:prstGeom>
        </p:spPr>
      </p:pic>
      <p:pic>
        <p:nvPicPr>
          <p:cNvPr id="9" name="Picture 8">
            <a:extLst>
              <a:ext uri="{FF2B5EF4-FFF2-40B4-BE49-F238E27FC236}">
                <a16:creationId xmlns:a16="http://schemas.microsoft.com/office/drawing/2014/main" id="{1DC710C0-D02F-F64B-B081-591725B0CD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0881" y="5969314"/>
            <a:ext cx="3998491" cy="53847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378263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74DC12-982D-428A-94EF-5FE58037DD06}"/>
              </a:ext>
            </a:extLst>
          </p:cNvPr>
          <p:cNvSpPr txBox="1"/>
          <p:nvPr/>
        </p:nvSpPr>
        <p:spPr>
          <a:xfrm>
            <a:off x="3785992" y="156411"/>
            <a:ext cx="4620047" cy="707886"/>
          </a:xfrm>
          <a:prstGeom prst="rect">
            <a:avLst/>
          </a:prstGeom>
          <a:noFill/>
        </p:spPr>
        <p:txBody>
          <a:bodyPr wrap="none" rtlCol="0">
            <a:spAutoFit/>
          </a:bodyPr>
          <a:lstStyle/>
          <a:p>
            <a:pPr algn="ctr"/>
            <a:r>
              <a:rPr lang="en-US" sz="4000" b="1" dirty="0"/>
              <a:t>Topics To Be Covered</a:t>
            </a:r>
          </a:p>
        </p:txBody>
      </p:sp>
      <p:sp>
        <p:nvSpPr>
          <p:cNvPr id="6" name="TextBox 5">
            <a:extLst>
              <a:ext uri="{FF2B5EF4-FFF2-40B4-BE49-F238E27FC236}">
                <a16:creationId xmlns:a16="http://schemas.microsoft.com/office/drawing/2014/main" id="{56C658CE-B97A-D244-8EC2-846FDB3BDB03}"/>
              </a:ext>
            </a:extLst>
          </p:cNvPr>
          <p:cNvSpPr txBox="1"/>
          <p:nvPr/>
        </p:nvSpPr>
        <p:spPr>
          <a:xfrm>
            <a:off x="1642679" y="1635846"/>
            <a:ext cx="7205045" cy="4616648"/>
          </a:xfrm>
          <a:prstGeom prst="rect">
            <a:avLst/>
          </a:prstGeom>
          <a:noFill/>
        </p:spPr>
        <p:txBody>
          <a:bodyPr wrap="square" rtlCol="0">
            <a:spAutoFit/>
          </a:bodyPr>
          <a:lstStyle/>
          <a:p>
            <a:pPr marL="514350" indent="-514350">
              <a:spcBef>
                <a:spcPts val="1200"/>
              </a:spcBef>
              <a:buFont typeface="+mj-lt"/>
              <a:buAutoNum type="arabicPeriod"/>
            </a:pPr>
            <a:r>
              <a:rPr lang="en-US" sz="2800" dirty="0"/>
              <a:t>Sustainability – Myths and Facts</a:t>
            </a:r>
          </a:p>
          <a:p>
            <a:pPr marL="514350" indent="-514350">
              <a:spcBef>
                <a:spcPts val="1200"/>
              </a:spcBef>
              <a:buFont typeface="+mj-lt"/>
              <a:buAutoNum type="arabicPeriod"/>
            </a:pPr>
            <a:r>
              <a:rPr lang="en-US" sz="2800" dirty="0"/>
              <a:t>Society, Economy, and the Environment</a:t>
            </a:r>
          </a:p>
          <a:p>
            <a:pPr marL="514350" indent="-514350">
              <a:spcBef>
                <a:spcPts val="1200"/>
              </a:spcBef>
              <a:buFont typeface="+mj-lt"/>
              <a:buAutoNum type="arabicPeriod"/>
            </a:pPr>
            <a:r>
              <a:rPr lang="en-US" sz="2800" dirty="0"/>
              <a:t>Business and Sustainability</a:t>
            </a:r>
          </a:p>
          <a:p>
            <a:pPr marL="914400" lvl="1" indent="-457200">
              <a:spcBef>
                <a:spcPts val="1200"/>
              </a:spcBef>
              <a:buFont typeface="Arial" panose="020B0604020202020204" pitchFamily="34" charset="0"/>
              <a:buChar char="•"/>
            </a:pPr>
            <a:r>
              <a:rPr lang="en-US" sz="2400" dirty="0"/>
              <a:t>Applying Green Chemistry to Management</a:t>
            </a:r>
          </a:p>
          <a:p>
            <a:pPr marL="514350" indent="-514350">
              <a:spcBef>
                <a:spcPts val="1200"/>
              </a:spcBef>
              <a:buFont typeface="+mj-lt"/>
              <a:buAutoNum type="arabicPeriod"/>
            </a:pPr>
            <a:r>
              <a:rPr lang="en-US" sz="2800" dirty="0"/>
              <a:t>Different Models of Sustainability</a:t>
            </a:r>
          </a:p>
          <a:p>
            <a:pPr marL="514350" indent="-514350">
              <a:spcBef>
                <a:spcPts val="1200"/>
              </a:spcBef>
              <a:buFont typeface="+mj-lt"/>
              <a:buAutoNum type="arabicPeriod"/>
            </a:pPr>
            <a:r>
              <a:rPr lang="en-US" sz="2800" dirty="0"/>
              <a:t>Case Study: The Interface Company</a:t>
            </a:r>
          </a:p>
          <a:p>
            <a:pPr marL="514350" indent="-514350">
              <a:spcBef>
                <a:spcPts val="1200"/>
              </a:spcBef>
              <a:buFont typeface="+mj-lt"/>
              <a:buAutoNum type="arabicPeriod"/>
            </a:pPr>
            <a:r>
              <a:rPr lang="en-US" sz="2800" dirty="0"/>
              <a:t>Green Washing</a:t>
            </a:r>
          </a:p>
          <a:p>
            <a:pPr marL="514350" indent="-514350">
              <a:spcBef>
                <a:spcPts val="1200"/>
              </a:spcBef>
              <a:buFont typeface="+mj-lt"/>
              <a:buAutoNum type="arabicPeriod"/>
            </a:pPr>
            <a:r>
              <a:rPr lang="en-US" sz="2800" dirty="0"/>
              <a:t>Life-Cycle Assessment</a:t>
            </a:r>
          </a:p>
        </p:txBody>
      </p:sp>
    </p:spTree>
    <p:extLst>
      <p:ext uri="{BB962C8B-B14F-4D97-AF65-F5344CB8AC3E}">
        <p14:creationId xmlns:p14="http://schemas.microsoft.com/office/powerpoint/2010/main" val="137077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7872" y="284555"/>
            <a:ext cx="7196254" cy="566822"/>
          </a:xfrm>
          <a:prstGeom prst="rect">
            <a:avLst/>
          </a:prstGeom>
        </p:spPr>
        <p:txBody>
          <a:bodyPr vert="horz" wrap="square" lIns="0" tIns="12700" rIns="0" bIns="0" rtlCol="0" anchor="ctr">
            <a:spAutoFit/>
          </a:bodyPr>
          <a:lstStyle/>
          <a:p>
            <a:pPr marL="12700" algn="ctr">
              <a:spcBef>
                <a:spcPts val="0"/>
              </a:spcBef>
            </a:pPr>
            <a:r>
              <a:rPr sz="4000" b="1" spc="-5" dirty="0">
                <a:latin typeface="+mn-lt"/>
                <a:cs typeface="Arial"/>
              </a:rPr>
              <a:t>Sustainability</a:t>
            </a:r>
            <a:endParaRPr sz="4000" b="1" dirty="0">
              <a:latin typeface="+mn-lt"/>
              <a:cs typeface="Arial"/>
            </a:endParaRPr>
          </a:p>
        </p:txBody>
      </p:sp>
      <p:sp>
        <p:nvSpPr>
          <p:cNvPr id="3" name="object 3"/>
          <p:cNvSpPr txBox="1"/>
          <p:nvPr/>
        </p:nvSpPr>
        <p:spPr>
          <a:xfrm>
            <a:off x="1219199" y="2072465"/>
            <a:ext cx="9890761" cy="3531350"/>
          </a:xfrm>
          <a:prstGeom prst="rect">
            <a:avLst/>
          </a:prstGeom>
        </p:spPr>
        <p:txBody>
          <a:bodyPr vert="horz" wrap="square" lIns="0" tIns="58419" rIns="0" bIns="0" rtlCol="0">
            <a:spAutoFit/>
          </a:bodyPr>
          <a:lstStyle/>
          <a:p>
            <a:pPr marR="5080">
              <a:lnSpc>
                <a:spcPct val="114000"/>
              </a:lnSpc>
              <a:spcBef>
                <a:spcPts val="600"/>
              </a:spcBef>
            </a:pPr>
            <a:r>
              <a:rPr sz="3000" spc="-5" dirty="0">
                <a:cs typeface="Calibri"/>
              </a:rPr>
              <a:t>When </a:t>
            </a:r>
            <a:r>
              <a:rPr sz="3000" dirty="0">
                <a:cs typeface="Calibri"/>
              </a:rPr>
              <a:t>a </a:t>
            </a:r>
            <a:r>
              <a:rPr sz="3000" spc="-15" dirty="0">
                <a:cs typeface="Calibri"/>
              </a:rPr>
              <a:t>word </a:t>
            </a:r>
            <a:r>
              <a:rPr sz="3000" spc="-11" dirty="0">
                <a:cs typeface="Calibri"/>
              </a:rPr>
              <a:t>becomes </a:t>
            </a:r>
            <a:r>
              <a:rPr sz="3000" dirty="0">
                <a:cs typeface="Calibri"/>
              </a:rPr>
              <a:t>so </a:t>
            </a:r>
            <a:r>
              <a:rPr sz="3000" spc="-5" dirty="0">
                <a:cs typeface="Calibri"/>
              </a:rPr>
              <a:t>popular </a:t>
            </a:r>
            <a:r>
              <a:rPr sz="3000" spc="-11" dirty="0">
                <a:cs typeface="Calibri"/>
              </a:rPr>
              <a:t>you </a:t>
            </a:r>
            <a:r>
              <a:rPr sz="3000" spc="-5" dirty="0">
                <a:cs typeface="Calibri"/>
              </a:rPr>
              <a:t>begin hearing it </a:t>
            </a:r>
            <a:r>
              <a:rPr sz="3000" spc="-11" dirty="0">
                <a:cs typeface="Calibri"/>
              </a:rPr>
              <a:t>everywhere, </a:t>
            </a:r>
            <a:r>
              <a:rPr sz="3000" spc="-5" dirty="0">
                <a:cs typeface="Calibri"/>
              </a:rPr>
              <a:t>in all sorts </a:t>
            </a:r>
            <a:r>
              <a:rPr sz="3000" dirty="0">
                <a:cs typeface="Calibri"/>
              </a:rPr>
              <a:t>of </a:t>
            </a:r>
            <a:r>
              <a:rPr sz="3000" spc="-11" dirty="0">
                <a:cs typeface="Calibri"/>
              </a:rPr>
              <a:t>marginally </a:t>
            </a:r>
            <a:r>
              <a:rPr sz="3000" spc="-20" dirty="0">
                <a:cs typeface="Calibri"/>
              </a:rPr>
              <a:t>related </a:t>
            </a:r>
            <a:r>
              <a:rPr sz="3000" dirty="0">
                <a:cs typeface="Calibri"/>
              </a:rPr>
              <a:t>or </a:t>
            </a:r>
            <a:r>
              <a:rPr sz="3000" spc="-20" dirty="0">
                <a:cs typeface="Calibri"/>
              </a:rPr>
              <a:t>even unrelated contexts, </a:t>
            </a:r>
            <a:r>
              <a:rPr sz="3000" spc="-5" dirty="0">
                <a:cs typeface="Calibri"/>
              </a:rPr>
              <a:t>it means one </a:t>
            </a:r>
            <a:r>
              <a:rPr sz="3000" dirty="0">
                <a:cs typeface="Calibri"/>
              </a:rPr>
              <a:t>of </a:t>
            </a:r>
            <a:r>
              <a:rPr sz="3000" spc="-11" dirty="0">
                <a:cs typeface="Calibri"/>
              </a:rPr>
              <a:t>two </a:t>
            </a:r>
            <a:r>
              <a:rPr sz="3000" spc="-5" dirty="0">
                <a:cs typeface="Calibri"/>
              </a:rPr>
              <a:t>things. Either the </a:t>
            </a:r>
            <a:r>
              <a:rPr sz="3000" spc="-15" dirty="0">
                <a:cs typeface="Calibri"/>
              </a:rPr>
              <a:t>word </a:t>
            </a:r>
            <a:r>
              <a:rPr sz="3000" spc="-5" dirty="0">
                <a:cs typeface="Calibri"/>
              </a:rPr>
              <a:t>has </a:t>
            </a:r>
            <a:r>
              <a:rPr sz="3000" spc="-15" dirty="0">
                <a:cs typeface="Calibri"/>
              </a:rPr>
              <a:t>devolved into:</a:t>
            </a:r>
            <a:endParaRPr sz="3000" dirty="0">
              <a:cs typeface="Calibri"/>
            </a:endParaRPr>
          </a:p>
          <a:p>
            <a:pPr>
              <a:spcBef>
                <a:spcPts val="5"/>
              </a:spcBef>
            </a:pPr>
            <a:endParaRPr sz="2951" dirty="0">
              <a:cs typeface="Times New Roman"/>
            </a:endParaRPr>
          </a:p>
          <a:p>
            <a:pPr marL="979145" indent="-450839">
              <a:buAutoNum type="arabicPeriod"/>
              <a:tabLst>
                <a:tab pos="979781" algn="l"/>
              </a:tabLst>
            </a:pPr>
            <a:r>
              <a:rPr sz="2800" dirty="0">
                <a:cs typeface="Calibri"/>
              </a:rPr>
              <a:t>A </a:t>
            </a:r>
            <a:r>
              <a:rPr sz="2800" spc="-5" dirty="0">
                <a:cs typeface="Calibri"/>
              </a:rPr>
              <a:t>meaningless cliché,</a:t>
            </a:r>
            <a:r>
              <a:rPr sz="2800" spc="-55" dirty="0">
                <a:cs typeface="Calibri"/>
              </a:rPr>
              <a:t> </a:t>
            </a:r>
            <a:r>
              <a:rPr sz="2800" dirty="0">
                <a:cs typeface="Calibri"/>
              </a:rPr>
              <a:t>or</a:t>
            </a:r>
          </a:p>
          <a:p>
            <a:pPr marL="979781" indent="-451473">
              <a:spcBef>
                <a:spcPts val="375"/>
              </a:spcBef>
              <a:buAutoNum type="arabicPeriod"/>
              <a:tabLst>
                <a:tab pos="980415" algn="l"/>
              </a:tabLst>
            </a:pPr>
            <a:r>
              <a:rPr sz="2800" dirty="0">
                <a:cs typeface="Calibri"/>
              </a:rPr>
              <a:t>It </a:t>
            </a:r>
            <a:r>
              <a:rPr sz="2800" spc="-5" dirty="0">
                <a:cs typeface="Calibri"/>
              </a:rPr>
              <a:t>has </a:t>
            </a:r>
            <a:r>
              <a:rPr sz="2800" spc="-20" dirty="0">
                <a:cs typeface="Calibri"/>
              </a:rPr>
              <a:t>real </a:t>
            </a:r>
            <a:r>
              <a:rPr sz="2800" spc="-11" dirty="0">
                <a:cs typeface="Calibri"/>
              </a:rPr>
              <a:t>conceptual</a:t>
            </a:r>
            <a:r>
              <a:rPr sz="2800" spc="-40" dirty="0">
                <a:cs typeface="Calibri"/>
              </a:rPr>
              <a:t> </a:t>
            </a:r>
            <a:r>
              <a:rPr sz="2800" spc="-15" dirty="0">
                <a:cs typeface="Calibri"/>
              </a:rPr>
              <a:t>heft.</a:t>
            </a:r>
            <a:endParaRPr sz="2800" dirty="0">
              <a:cs typeface="Calibri"/>
            </a:endParaRPr>
          </a:p>
        </p:txBody>
      </p:sp>
      <p:cxnSp>
        <p:nvCxnSpPr>
          <p:cNvPr id="4" name="Straight Connector 3">
            <a:extLst>
              <a:ext uri="{FF2B5EF4-FFF2-40B4-BE49-F238E27FC236}">
                <a16:creationId xmlns:a16="http://schemas.microsoft.com/office/drawing/2014/main" id="{198C2816-A817-4DD1-8C01-C541A9DB03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1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3960" y="1397001"/>
            <a:ext cx="9860280" cy="2991846"/>
          </a:xfrm>
          <a:prstGeom prst="rect">
            <a:avLst/>
          </a:prstGeom>
        </p:spPr>
        <p:txBody>
          <a:bodyPr vert="horz" wrap="square" lIns="0" tIns="67311" rIns="0" bIns="0" rtlCol="0">
            <a:spAutoFit/>
          </a:bodyPr>
          <a:lstStyle/>
          <a:p>
            <a:pPr marR="5080">
              <a:spcBef>
                <a:spcPts val="600"/>
              </a:spcBef>
            </a:pPr>
            <a:r>
              <a:rPr sz="3400" spc="-35" dirty="0">
                <a:cs typeface="Calibri"/>
              </a:rPr>
              <a:t>“</a:t>
            </a:r>
            <a:r>
              <a:rPr lang="en-US" sz="3400" spc="-35" dirty="0">
                <a:cs typeface="Calibri"/>
              </a:rPr>
              <a:t>S</a:t>
            </a:r>
            <a:r>
              <a:rPr sz="3400" spc="-35" dirty="0">
                <a:cs typeface="Calibri"/>
              </a:rPr>
              <a:t>ustainable</a:t>
            </a:r>
            <a:r>
              <a:rPr lang="en-US" sz="3400" spc="-35" dirty="0">
                <a:cs typeface="Calibri"/>
              </a:rPr>
              <a:t>“,</a:t>
            </a:r>
            <a:r>
              <a:rPr sz="3400" spc="-35" dirty="0">
                <a:cs typeface="Calibri"/>
              </a:rPr>
              <a:t> </a:t>
            </a:r>
            <a:r>
              <a:rPr sz="3400" spc="-5" dirty="0">
                <a:cs typeface="Calibri"/>
              </a:rPr>
              <a:t>which </a:t>
            </a:r>
            <a:r>
              <a:rPr sz="3400" spc="-20" dirty="0">
                <a:cs typeface="Calibri"/>
              </a:rPr>
              <a:t>at </a:t>
            </a:r>
            <a:r>
              <a:rPr sz="3400" spc="-25" dirty="0">
                <a:cs typeface="Calibri"/>
              </a:rPr>
              <a:t>first </a:t>
            </a:r>
            <a:r>
              <a:rPr sz="3400" spc="-15" dirty="0">
                <a:cs typeface="Calibri"/>
              </a:rPr>
              <a:t>conjures </a:t>
            </a:r>
            <a:r>
              <a:rPr sz="3400" spc="-5" dirty="0">
                <a:cs typeface="Calibri"/>
              </a:rPr>
              <a:t>up </a:t>
            </a:r>
            <a:r>
              <a:rPr sz="3400" dirty="0">
                <a:cs typeface="Calibri"/>
              </a:rPr>
              <a:t>a </a:t>
            </a:r>
            <a:r>
              <a:rPr sz="3400" spc="-5" dirty="0">
                <a:cs typeface="Calibri"/>
              </a:rPr>
              <a:t>similarly </a:t>
            </a:r>
            <a:r>
              <a:rPr sz="3400" spc="-15" dirty="0">
                <a:cs typeface="Calibri"/>
              </a:rPr>
              <a:t>vague </a:t>
            </a:r>
            <a:r>
              <a:rPr sz="3400" spc="-5" dirty="0">
                <a:cs typeface="Calibri"/>
              </a:rPr>
              <a:t>sense </a:t>
            </a:r>
            <a:r>
              <a:rPr sz="3400" dirty="0">
                <a:cs typeface="Calibri"/>
              </a:rPr>
              <a:t>of </a:t>
            </a:r>
            <a:r>
              <a:rPr sz="3400" spc="-20" dirty="0">
                <a:cs typeface="Calibri"/>
              </a:rPr>
              <a:t>environmental </a:t>
            </a:r>
            <a:r>
              <a:rPr sz="3400" spc="-11" dirty="0">
                <a:cs typeface="Calibri"/>
              </a:rPr>
              <a:t>virtue, </a:t>
            </a:r>
            <a:r>
              <a:rPr sz="3400" spc="-5" dirty="0">
                <a:cs typeface="Calibri"/>
              </a:rPr>
              <a:t>actually belongs in the</a:t>
            </a:r>
            <a:r>
              <a:rPr sz="3400" spc="-85" dirty="0">
                <a:cs typeface="Calibri"/>
              </a:rPr>
              <a:t> </a:t>
            </a:r>
            <a:r>
              <a:rPr sz="3400" spc="-11" dirty="0">
                <a:cs typeface="Calibri"/>
              </a:rPr>
              <a:t>second</a:t>
            </a:r>
            <a:r>
              <a:rPr lang="en-US" sz="3400" spc="-11" dirty="0">
                <a:cs typeface="Calibri"/>
              </a:rPr>
              <a:t> category:</a:t>
            </a:r>
            <a:endParaRPr sz="3400" dirty="0">
              <a:cs typeface="Calibri"/>
            </a:endParaRPr>
          </a:p>
          <a:p>
            <a:endParaRPr sz="4300" dirty="0">
              <a:cs typeface="Times New Roman"/>
            </a:endParaRPr>
          </a:p>
          <a:p>
            <a:pPr algn="ctr">
              <a:spcBef>
                <a:spcPts val="600"/>
              </a:spcBef>
            </a:pPr>
            <a:r>
              <a:rPr sz="4000" b="1" dirty="0">
                <a:cs typeface="Calibri"/>
              </a:rPr>
              <a:t>It </a:t>
            </a:r>
            <a:r>
              <a:rPr sz="4000" b="1" spc="-5" dirty="0">
                <a:cs typeface="Calibri"/>
              </a:rPr>
              <a:t>has </a:t>
            </a:r>
            <a:r>
              <a:rPr sz="4000" b="1" spc="-15" dirty="0">
                <a:cs typeface="Calibri"/>
              </a:rPr>
              <a:t>real </a:t>
            </a:r>
            <a:r>
              <a:rPr sz="4000" b="1" spc="-11" dirty="0">
                <a:cs typeface="Calibri"/>
              </a:rPr>
              <a:t>conceptual</a:t>
            </a:r>
            <a:r>
              <a:rPr sz="4000" b="1" spc="-120" dirty="0">
                <a:cs typeface="Calibri"/>
              </a:rPr>
              <a:t> </a:t>
            </a:r>
            <a:r>
              <a:rPr sz="4000" b="1" spc="-11" dirty="0">
                <a:cs typeface="Calibri"/>
              </a:rPr>
              <a:t>heft.</a:t>
            </a:r>
            <a:endParaRPr sz="4000" b="1" dirty="0">
              <a:cs typeface="Calibri"/>
            </a:endParaRPr>
          </a:p>
        </p:txBody>
      </p:sp>
      <p:sp>
        <p:nvSpPr>
          <p:cNvPr id="4" name="object 3"/>
          <p:cNvSpPr txBox="1"/>
          <p:nvPr/>
        </p:nvSpPr>
        <p:spPr>
          <a:xfrm>
            <a:off x="1203960" y="4942412"/>
            <a:ext cx="10073640" cy="1115049"/>
          </a:xfrm>
          <a:prstGeom prst="rect">
            <a:avLst/>
          </a:prstGeom>
        </p:spPr>
        <p:txBody>
          <a:bodyPr vert="horz" wrap="square" lIns="0" tIns="67945" rIns="0" bIns="0" rtlCol="0">
            <a:spAutoFit/>
          </a:bodyPr>
          <a:lstStyle/>
          <a:p>
            <a:pPr marR="5080">
              <a:spcBef>
                <a:spcPts val="600"/>
              </a:spcBef>
            </a:pPr>
            <a:r>
              <a:rPr sz="3400" spc="-11" dirty="0">
                <a:cs typeface="Calibri"/>
              </a:rPr>
              <a:t>Despite </a:t>
            </a:r>
            <a:r>
              <a:rPr sz="3400" spc="-5" dirty="0">
                <a:cs typeface="Calibri"/>
              </a:rPr>
              <a:t>its </a:t>
            </a:r>
            <a:r>
              <a:rPr sz="3400" spc="-31" dirty="0">
                <a:cs typeface="Calibri"/>
              </a:rPr>
              <a:t>simplicity</a:t>
            </a:r>
            <a:r>
              <a:rPr lang="en-US" sz="3400" spc="-31" dirty="0">
                <a:cs typeface="Calibri"/>
              </a:rPr>
              <a:t> </a:t>
            </a:r>
            <a:r>
              <a:rPr sz="3400" spc="-11" dirty="0">
                <a:cs typeface="Calibri"/>
              </a:rPr>
              <a:t>sustainability </a:t>
            </a:r>
            <a:r>
              <a:rPr sz="3400" spc="-5" dirty="0">
                <a:cs typeface="Calibri"/>
              </a:rPr>
              <a:t>is </a:t>
            </a:r>
            <a:r>
              <a:rPr sz="3400" dirty="0">
                <a:cs typeface="Calibri"/>
              </a:rPr>
              <a:t>a </a:t>
            </a:r>
            <a:r>
              <a:rPr sz="3400" spc="-11" dirty="0">
                <a:cs typeface="Calibri"/>
              </a:rPr>
              <a:t>concept</a:t>
            </a:r>
            <a:r>
              <a:rPr lang="en-US" sz="3400" spc="-11" dirty="0">
                <a:cs typeface="Calibri"/>
              </a:rPr>
              <a:t> many</a:t>
            </a:r>
            <a:r>
              <a:rPr sz="3400" spc="-11" dirty="0">
                <a:cs typeface="Calibri"/>
              </a:rPr>
              <a:t> </a:t>
            </a:r>
            <a:r>
              <a:rPr sz="3400" spc="-5" dirty="0">
                <a:cs typeface="Calibri"/>
              </a:rPr>
              <a:t>people </a:t>
            </a:r>
            <a:r>
              <a:rPr sz="3400" spc="-25" dirty="0">
                <a:cs typeface="Calibri"/>
              </a:rPr>
              <a:t>have </a:t>
            </a:r>
            <a:r>
              <a:rPr sz="3400" dirty="0">
                <a:cs typeface="Calibri"/>
              </a:rPr>
              <a:t>a </a:t>
            </a:r>
            <a:r>
              <a:rPr lang="en-US" sz="3400" dirty="0">
                <a:cs typeface="Calibri"/>
              </a:rPr>
              <a:t>difficult </a:t>
            </a:r>
            <a:r>
              <a:rPr sz="3400" spc="-5" dirty="0">
                <a:cs typeface="Calibri"/>
              </a:rPr>
              <a:t>time </a:t>
            </a:r>
            <a:r>
              <a:rPr sz="3400" spc="-15" dirty="0">
                <a:cs typeface="Calibri"/>
              </a:rPr>
              <a:t>wrapping </a:t>
            </a:r>
            <a:r>
              <a:rPr sz="3400" spc="-11" dirty="0">
                <a:cs typeface="Calibri"/>
              </a:rPr>
              <a:t>their </a:t>
            </a:r>
            <a:r>
              <a:rPr sz="3400" spc="-5" dirty="0">
                <a:cs typeface="Calibri"/>
              </a:rPr>
              <a:t>minds</a:t>
            </a:r>
            <a:r>
              <a:rPr sz="3400" dirty="0">
                <a:cs typeface="Calibri"/>
              </a:rPr>
              <a:t> </a:t>
            </a:r>
            <a:r>
              <a:rPr sz="3400" spc="-15" dirty="0">
                <a:cs typeface="Calibri"/>
              </a:rPr>
              <a:t>around.</a:t>
            </a:r>
            <a:endParaRPr sz="3400" dirty="0">
              <a:cs typeface="Calibri"/>
            </a:endParaRPr>
          </a:p>
        </p:txBody>
      </p:sp>
      <p:cxnSp>
        <p:nvCxnSpPr>
          <p:cNvPr id="8" name="Straight Connector 7">
            <a:extLst>
              <a:ext uri="{FF2B5EF4-FFF2-40B4-BE49-F238E27FC236}">
                <a16:creationId xmlns:a16="http://schemas.microsoft.com/office/drawing/2014/main" id="{E152D83D-5086-4E93-95D5-E784D2DE897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bject 2">
            <a:extLst>
              <a:ext uri="{FF2B5EF4-FFF2-40B4-BE49-F238E27FC236}">
                <a16:creationId xmlns:a16="http://schemas.microsoft.com/office/drawing/2014/main" id="{BA3A3959-E180-4AFE-B6A5-BF03E4B963E8}"/>
              </a:ext>
            </a:extLst>
          </p:cNvPr>
          <p:cNvSpPr txBox="1">
            <a:spLocks noGrp="1"/>
          </p:cNvSpPr>
          <p:nvPr>
            <p:ph type="title"/>
          </p:nvPr>
        </p:nvSpPr>
        <p:spPr>
          <a:xfrm>
            <a:off x="2497872" y="284555"/>
            <a:ext cx="7196254" cy="566822"/>
          </a:xfrm>
          <a:prstGeom prst="rect">
            <a:avLst/>
          </a:prstGeom>
        </p:spPr>
        <p:txBody>
          <a:bodyPr vert="horz" wrap="square" lIns="0" tIns="12700" rIns="0" bIns="0" rtlCol="0" anchor="ctr">
            <a:spAutoFit/>
          </a:bodyPr>
          <a:lstStyle/>
          <a:p>
            <a:pPr marL="12700" algn="ctr">
              <a:spcBef>
                <a:spcPts val="0"/>
              </a:spcBef>
            </a:pP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214003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843821"/>
          </a:xfrm>
          <a:prstGeom prst="rect">
            <a:avLst/>
          </a:prstGeom>
        </p:spPr>
        <p:txBody>
          <a:bodyPr vert="horz" wrap="square" lIns="0" tIns="12700" rIns="0" bIns="0" rtlCol="0">
            <a:spAutoFit/>
          </a:bodyPr>
          <a:lstStyle/>
          <a:p>
            <a:pPr marL="12700" algn="ctr">
              <a:spcBef>
                <a:spcPts val="100"/>
              </a:spcBef>
            </a:pPr>
            <a:r>
              <a:rPr lang="en-US" sz="5400" dirty="0">
                <a:cs typeface="Calibri"/>
              </a:rPr>
              <a:t>Sustainability Myths</a:t>
            </a:r>
            <a:endParaRPr sz="5400" dirty="0">
              <a:cs typeface="Calibri"/>
            </a:endParaRPr>
          </a:p>
        </p:txBody>
      </p:sp>
      <p:cxnSp>
        <p:nvCxnSpPr>
          <p:cNvPr id="4" name="Straight Connector 3">
            <a:extLst>
              <a:ext uri="{FF2B5EF4-FFF2-40B4-BE49-F238E27FC236}">
                <a16:creationId xmlns:a16="http://schemas.microsoft.com/office/drawing/2014/main" id="{BADEB040-C8A3-49A6-A9A2-7A9CBD3764C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0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40647" y="2740274"/>
            <a:ext cx="6910705" cy="1648978"/>
          </a:xfrm>
          <a:prstGeom prst="rect">
            <a:avLst/>
          </a:prstGeom>
        </p:spPr>
        <p:txBody>
          <a:bodyPr vert="horz" wrap="square" lIns="0" tIns="12700" rIns="0" bIns="0" rtlCol="0" anchor="ctr">
            <a:spAutoFit/>
          </a:bodyPr>
          <a:lstStyle/>
          <a:p>
            <a:pPr marL="12700" marR="5080" algn="ctr">
              <a:lnSpc>
                <a:spcPct val="114000"/>
              </a:lnSpc>
              <a:spcBef>
                <a:spcPts val="844"/>
              </a:spcBef>
              <a:tabLst>
                <a:tab pos="3926106" algn="l"/>
              </a:tabLst>
            </a:pPr>
            <a:r>
              <a:rPr sz="4800" spc="-5" dirty="0">
                <a:cs typeface="Calibri"/>
              </a:rPr>
              <a:t>Nobody</a:t>
            </a:r>
            <a:r>
              <a:rPr sz="4800" spc="5" dirty="0">
                <a:cs typeface="Calibri"/>
              </a:rPr>
              <a:t> </a:t>
            </a:r>
            <a:r>
              <a:rPr sz="4800" spc="-15" dirty="0">
                <a:cs typeface="Calibri"/>
              </a:rPr>
              <a:t>knows	what  sustainability really</a:t>
            </a:r>
            <a:r>
              <a:rPr sz="4800" spc="35" dirty="0">
                <a:cs typeface="Calibri"/>
              </a:rPr>
              <a:t> </a:t>
            </a:r>
            <a:r>
              <a:rPr sz="4800" spc="-5" dirty="0">
                <a:cs typeface="Calibri"/>
              </a:rPr>
              <a:t>means.</a:t>
            </a:r>
            <a:endParaRPr sz="4800" dirty="0">
              <a:cs typeface="Calibri"/>
            </a:endParaRPr>
          </a:p>
        </p:txBody>
      </p:sp>
      <p:sp>
        <p:nvSpPr>
          <p:cNvPr id="3" name="Rectangle 2">
            <a:extLst>
              <a:ext uri="{FF2B5EF4-FFF2-40B4-BE49-F238E27FC236}">
                <a16:creationId xmlns:a16="http://schemas.microsoft.com/office/drawing/2014/main" id="{F004B73E-FC43-4FEE-86DA-C1BB3027D8A9}"/>
              </a:ext>
            </a:extLst>
          </p:cNvPr>
          <p:cNvSpPr/>
          <p:nvPr/>
        </p:nvSpPr>
        <p:spPr>
          <a:xfrm>
            <a:off x="5049077" y="224446"/>
            <a:ext cx="209384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a:t>
            </a:r>
            <a:r>
              <a:rPr lang="en-US" sz="4000" b="1" dirty="0">
                <a:cs typeface="Calibri"/>
              </a:rPr>
              <a:t>1:</a:t>
            </a:r>
          </a:p>
        </p:txBody>
      </p:sp>
      <p:cxnSp>
        <p:nvCxnSpPr>
          <p:cNvPr id="4" name="Straight Connector 3">
            <a:extLst>
              <a:ext uri="{FF2B5EF4-FFF2-40B4-BE49-F238E27FC236}">
                <a16:creationId xmlns:a16="http://schemas.microsoft.com/office/drawing/2014/main" id="{5DE7DBB8-0C72-4D70-BB41-BA042B4FF15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99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99182" y="2838288"/>
            <a:ext cx="7616496" cy="1152881"/>
          </a:xfrm>
          <a:prstGeom prst="rect">
            <a:avLst/>
          </a:prstGeom>
        </p:spPr>
        <p:txBody>
          <a:bodyPr vert="horz" wrap="square" lIns="0" tIns="44451" rIns="0" bIns="0" rtlCol="0">
            <a:spAutoFit/>
          </a:bodyPr>
          <a:lstStyle/>
          <a:p>
            <a:pPr marR="5080" algn="ctr">
              <a:spcBef>
                <a:spcPts val="600"/>
              </a:spcBef>
            </a:pPr>
            <a:r>
              <a:rPr lang="en-US" sz="3600" spc="-35" dirty="0">
                <a:cs typeface="Calibri"/>
              </a:rPr>
              <a:t>Take a moment to w</a:t>
            </a:r>
            <a:r>
              <a:rPr sz="3600" spc="-35" dirty="0">
                <a:cs typeface="Calibri"/>
              </a:rPr>
              <a:t>rite </a:t>
            </a:r>
            <a:r>
              <a:rPr sz="3600" dirty="0">
                <a:cs typeface="Calibri"/>
              </a:rPr>
              <a:t>a </a:t>
            </a:r>
            <a:r>
              <a:rPr sz="3600" spc="-15" dirty="0">
                <a:cs typeface="Calibri"/>
              </a:rPr>
              <a:t>sentence </a:t>
            </a:r>
            <a:r>
              <a:rPr sz="3600" dirty="0">
                <a:cs typeface="Calibri"/>
              </a:rPr>
              <a:t>or </a:t>
            </a:r>
            <a:r>
              <a:rPr sz="3600" spc="-15" dirty="0">
                <a:cs typeface="Calibri"/>
              </a:rPr>
              <a:t>two </a:t>
            </a:r>
            <a:r>
              <a:rPr sz="3600" spc="-5" dirty="0">
                <a:cs typeface="Calibri"/>
              </a:rPr>
              <a:t>about </a:t>
            </a:r>
            <a:r>
              <a:rPr sz="3600" spc="-11" dirty="0">
                <a:cs typeface="Calibri"/>
              </a:rPr>
              <a:t>what sustainability</a:t>
            </a:r>
            <a:r>
              <a:rPr sz="3600" spc="-91" dirty="0">
                <a:cs typeface="Calibri"/>
              </a:rPr>
              <a:t> </a:t>
            </a:r>
            <a:r>
              <a:rPr sz="3600" spc="-5" dirty="0">
                <a:cs typeface="Calibri"/>
              </a:rPr>
              <a:t>is.</a:t>
            </a:r>
            <a:endParaRPr sz="3600" dirty="0">
              <a:cs typeface="Calibri"/>
            </a:endParaRPr>
          </a:p>
        </p:txBody>
      </p:sp>
      <p:sp>
        <p:nvSpPr>
          <p:cNvPr id="2" name="Rectangle 1">
            <a:extLst>
              <a:ext uri="{FF2B5EF4-FFF2-40B4-BE49-F238E27FC236}">
                <a16:creationId xmlns:a16="http://schemas.microsoft.com/office/drawing/2014/main" id="{D79C3E00-A53C-4AEE-BA03-0A77BB316D35}"/>
              </a:ext>
            </a:extLst>
          </p:cNvPr>
          <p:cNvSpPr/>
          <p:nvPr/>
        </p:nvSpPr>
        <p:spPr>
          <a:xfrm>
            <a:off x="3595458" y="165656"/>
            <a:ext cx="5023945" cy="707886"/>
          </a:xfrm>
          <a:prstGeom prst="rect">
            <a:avLst/>
          </a:prstGeom>
        </p:spPr>
        <p:txBody>
          <a:bodyPr wrap="square">
            <a:spAutoFit/>
          </a:bodyPr>
          <a:lstStyle/>
          <a:p>
            <a:pPr algn="ctr">
              <a:spcBef>
                <a:spcPts val="600"/>
              </a:spcBef>
            </a:pPr>
            <a:r>
              <a:rPr lang="en-US" sz="4000" b="1" spc="-11" dirty="0">
                <a:cs typeface="Calibri"/>
              </a:rPr>
              <a:t>What </a:t>
            </a:r>
            <a:r>
              <a:rPr lang="en-US" sz="4000" b="1" dirty="0">
                <a:cs typeface="Calibri"/>
              </a:rPr>
              <a:t>is</a:t>
            </a:r>
            <a:r>
              <a:rPr lang="en-US" sz="4000" b="1" spc="-45" dirty="0">
                <a:cs typeface="Calibri"/>
              </a:rPr>
              <a:t> </a:t>
            </a:r>
            <a:r>
              <a:rPr lang="en-US" sz="4000" b="1" spc="-11" dirty="0">
                <a:cs typeface="Calibri"/>
              </a:rPr>
              <a:t>sustainability?</a:t>
            </a:r>
            <a:endParaRPr lang="en-US" sz="4000" b="1" dirty="0">
              <a:cs typeface="Calibri"/>
            </a:endParaRPr>
          </a:p>
        </p:txBody>
      </p:sp>
      <p:cxnSp>
        <p:nvCxnSpPr>
          <p:cNvPr id="4" name="Straight Connector 3">
            <a:extLst>
              <a:ext uri="{FF2B5EF4-FFF2-40B4-BE49-F238E27FC236}">
                <a16:creationId xmlns:a16="http://schemas.microsoft.com/office/drawing/2014/main" id="{CC75CA3B-AB36-4AAD-9AA9-06574823E08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3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4440" y="3060013"/>
            <a:ext cx="9973277" cy="1331390"/>
          </a:xfrm>
          <a:prstGeom prst="rect">
            <a:avLst/>
          </a:prstGeom>
          <a:noFill/>
        </p:spPr>
        <p:txBody>
          <a:bodyPr wrap="square" rtlCol="0">
            <a:spAutoFit/>
          </a:bodyPr>
          <a:lstStyle/>
          <a:p>
            <a:pPr>
              <a:lnSpc>
                <a:spcPct val="114000"/>
              </a:lnSpc>
            </a:pPr>
            <a:r>
              <a:rPr lang="en-US" sz="2400" dirty="0"/>
              <a:t>Sustainability presumes that resources are finite and should be used conservatively and wisely with a view to long-term priorities and consequences of the ways in which resources are used.</a:t>
            </a:r>
          </a:p>
        </p:txBody>
      </p:sp>
      <p:sp>
        <p:nvSpPr>
          <p:cNvPr id="4" name="Rectangle 3"/>
          <p:cNvSpPr/>
          <p:nvPr/>
        </p:nvSpPr>
        <p:spPr>
          <a:xfrm>
            <a:off x="1234440" y="1560126"/>
            <a:ext cx="9973277" cy="1331390"/>
          </a:xfrm>
          <a:prstGeom prst="rect">
            <a:avLst/>
          </a:prstGeom>
        </p:spPr>
        <p:txBody>
          <a:bodyPr wrap="square">
            <a:spAutoFit/>
          </a:bodyPr>
          <a:lstStyle/>
          <a:p>
            <a:pPr>
              <a:lnSpc>
                <a:spcPct val="114000"/>
              </a:lnSpc>
            </a:pPr>
            <a:r>
              <a:rPr lang="en-US" sz="2400" dirty="0"/>
              <a:t>UN World Commission on Environment and Development: </a:t>
            </a:r>
            <a:r>
              <a:rPr lang="en-US" sz="2400" dirty="0">
                <a:solidFill>
                  <a:srgbClr val="00B050"/>
                </a:solidFill>
              </a:rPr>
              <a:t>“Sustainable development is development that meets the needs of the present without compromising the ability of future generations to meet their own needs.”</a:t>
            </a:r>
          </a:p>
        </p:txBody>
      </p:sp>
      <p:sp>
        <p:nvSpPr>
          <p:cNvPr id="5" name="Rectangle 4"/>
          <p:cNvSpPr/>
          <p:nvPr/>
        </p:nvSpPr>
        <p:spPr>
          <a:xfrm>
            <a:off x="2717576" y="222896"/>
            <a:ext cx="6756850" cy="707886"/>
          </a:xfrm>
          <a:prstGeom prst="rect">
            <a:avLst/>
          </a:prstGeom>
        </p:spPr>
        <p:txBody>
          <a:bodyPr wrap="none">
            <a:spAutoFit/>
          </a:bodyPr>
          <a:lstStyle/>
          <a:p>
            <a:pPr algn="ctr"/>
            <a:r>
              <a:rPr lang="en-US" sz="4000" b="1" dirty="0"/>
              <a:t>The Definition of Sustainability</a:t>
            </a:r>
          </a:p>
        </p:txBody>
      </p:sp>
      <p:sp>
        <p:nvSpPr>
          <p:cNvPr id="6" name="TextBox 5"/>
          <p:cNvSpPr txBox="1"/>
          <p:nvPr/>
        </p:nvSpPr>
        <p:spPr>
          <a:xfrm>
            <a:off x="1234440" y="4638132"/>
            <a:ext cx="9973277" cy="910377"/>
          </a:xfrm>
          <a:prstGeom prst="rect">
            <a:avLst/>
          </a:prstGeom>
          <a:noFill/>
        </p:spPr>
        <p:txBody>
          <a:bodyPr wrap="square" rtlCol="0">
            <a:spAutoFit/>
          </a:bodyPr>
          <a:lstStyle/>
          <a:p>
            <a:pPr>
              <a:lnSpc>
                <a:spcPct val="114000"/>
              </a:lnSpc>
            </a:pPr>
            <a:r>
              <a:rPr lang="en-US" sz="2400" dirty="0"/>
              <a:t>In simplest terms, sustainability is about our children and our grandchildren, and the world we will leave them.</a:t>
            </a:r>
          </a:p>
        </p:txBody>
      </p:sp>
      <p:sp>
        <p:nvSpPr>
          <p:cNvPr id="7" name="TextBox 6"/>
          <p:cNvSpPr txBox="1"/>
          <p:nvPr/>
        </p:nvSpPr>
        <p:spPr>
          <a:xfrm>
            <a:off x="5173444" y="5546993"/>
            <a:ext cx="5997476" cy="461665"/>
          </a:xfrm>
          <a:prstGeom prst="rect">
            <a:avLst/>
          </a:prstGeom>
          <a:noFill/>
        </p:spPr>
        <p:txBody>
          <a:bodyPr wrap="none" rtlCol="0">
            <a:spAutoFit/>
          </a:bodyPr>
          <a:lstStyle/>
          <a:p>
            <a:r>
              <a:rPr lang="en-US" sz="2400" spc="-5" dirty="0">
                <a:cs typeface="Calibri"/>
              </a:rPr>
              <a:t>- The Brundtland </a:t>
            </a:r>
            <a:r>
              <a:rPr lang="en-US" sz="2400" spc="-11" dirty="0">
                <a:cs typeface="Calibri"/>
              </a:rPr>
              <a:t>Report </a:t>
            </a:r>
            <a:r>
              <a:rPr lang="en-US" sz="2400" spc="-5" dirty="0">
                <a:cs typeface="Calibri"/>
              </a:rPr>
              <a:t>(Our Common </a:t>
            </a:r>
            <a:r>
              <a:rPr lang="en-US" sz="2400" spc="-11" dirty="0">
                <a:cs typeface="Calibri"/>
              </a:rPr>
              <a:t>Future)</a:t>
            </a:r>
            <a:endParaRPr lang="en-US" sz="2400" dirty="0"/>
          </a:p>
        </p:txBody>
      </p:sp>
      <p:cxnSp>
        <p:nvCxnSpPr>
          <p:cNvPr id="8" name="Straight Connector 7">
            <a:extLst>
              <a:ext uri="{FF2B5EF4-FFF2-40B4-BE49-F238E27FC236}">
                <a16:creationId xmlns:a16="http://schemas.microsoft.com/office/drawing/2014/main" id="{4895E6BD-6606-48BA-80AE-75E7299ED80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1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p:nvPr/>
        </p:nvSpPr>
        <p:spPr>
          <a:xfrm>
            <a:off x="7040879" y="1867988"/>
            <a:ext cx="3605349" cy="4458407"/>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1157955" y="2903061"/>
            <a:ext cx="4258217" cy="461665"/>
          </a:xfrm>
          <a:prstGeom prst="rect">
            <a:avLst/>
          </a:prstGeom>
          <a:noFill/>
        </p:spPr>
        <p:txBody>
          <a:bodyPr wrap="none" rtlCol="0">
            <a:spAutoFit/>
          </a:bodyPr>
          <a:lstStyle/>
          <a:p>
            <a:r>
              <a:rPr lang="en-US" sz="2400" dirty="0"/>
              <a:t>Sustainability wants to avoid this</a:t>
            </a:r>
          </a:p>
        </p:txBody>
      </p:sp>
      <p:sp>
        <p:nvSpPr>
          <p:cNvPr id="7" name="TextBox 6"/>
          <p:cNvSpPr txBox="1"/>
          <p:nvPr/>
        </p:nvSpPr>
        <p:spPr>
          <a:xfrm>
            <a:off x="1301646" y="3958733"/>
            <a:ext cx="4564565" cy="830997"/>
          </a:xfrm>
          <a:prstGeom prst="rect">
            <a:avLst/>
          </a:prstGeom>
          <a:noFill/>
        </p:spPr>
        <p:txBody>
          <a:bodyPr wrap="square" rtlCol="0">
            <a:spAutoFit/>
          </a:bodyPr>
          <a:lstStyle/>
          <a:p>
            <a:r>
              <a:rPr lang="en-US" sz="2400" dirty="0"/>
              <a:t>While also making sure we can lead comfortable lives.</a:t>
            </a:r>
          </a:p>
        </p:txBody>
      </p:sp>
      <p:sp>
        <p:nvSpPr>
          <p:cNvPr id="8" name="Right Arrow 7"/>
          <p:cNvSpPr/>
          <p:nvPr/>
        </p:nvSpPr>
        <p:spPr>
          <a:xfrm>
            <a:off x="5486293" y="2778293"/>
            <a:ext cx="1026244"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9" name="Rectangle 8">
            <a:extLst>
              <a:ext uri="{FF2B5EF4-FFF2-40B4-BE49-F238E27FC236}">
                <a16:creationId xmlns:a16="http://schemas.microsoft.com/office/drawing/2014/main" id="{137D6804-43D2-41FD-BD05-AE1367658A34}"/>
              </a:ext>
            </a:extLst>
          </p:cNvPr>
          <p:cNvSpPr/>
          <p:nvPr/>
        </p:nvSpPr>
        <p:spPr>
          <a:xfrm>
            <a:off x="2706874" y="160173"/>
            <a:ext cx="6778252" cy="707886"/>
          </a:xfrm>
          <a:prstGeom prst="rect">
            <a:avLst/>
          </a:prstGeom>
        </p:spPr>
        <p:txBody>
          <a:bodyPr wrap="square">
            <a:spAutoFit/>
          </a:bodyPr>
          <a:lstStyle/>
          <a:p>
            <a:pPr lvl="0" algn="ctr"/>
            <a:r>
              <a:rPr lang="en-US" sz="4000" b="1" dirty="0">
                <a:solidFill>
                  <a:prstClr val="black"/>
                </a:solidFill>
              </a:rPr>
              <a:t>The Definition of Sustainability</a:t>
            </a:r>
          </a:p>
        </p:txBody>
      </p:sp>
      <p:cxnSp>
        <p:nvCxnSpPr>
          <p:cNvPr id="10" name="Straight Connector 9">
            <a:extLst>
              <a:ext uri="{FF2B5EF4-FFF2-40B4-BE49-F238E27FC236}">
                <a16:creationId xmlns:a16="http://schemas.microsoft.com/office/drawing/2014/main" id="{1934A173-2C17-42A7-886C-E46576A573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DD09C75-61D8-594C-ACB3-1369CC628E2E}"/>
              </a:ext>
            </a:extLst>
          </p:cNvPr>
          <p:cNvSpPr txBox="1"/>
          <p:nvPr/>
        </p:nvSpPr>
        <p:spPr>
          <a:xfrm>
            <a:off x="938151" y="6488668"/>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
        <p:nvSpPr>
          <p:cNvPr id="11" name="TextBox 10">
            <a:extLst>
              <a:ext uri="{FF2B5EF4-FFF2-40B4-BE49-F238E27FC236}">
                <a16:creationId xmlns:a16="http://schemas.microsoft.com/office/drawing/2014/main" id="{1350499E-5DC4-4100-BCAC-2B8FA7DDD221}"/>
              </a:ext>
            </a:extLst>
          </p:cNvPr>
          <p:cNvSpPr txBox="1"/>
          <p:nvPr/>
        </p:nvSpPr>
        <p:spPr>
          <a:xfrm>
            <a:off x="1301645" y="4971215"/>
            <a:ext cx="4564565" cy="1200329"/>
          </a:xfrm>
          <a:prstGeom prst="rect">
            <a:avLst/>
          </a:prstGeom>
          <a:noFill/>
        </p:spPr>
        <p:txBody>
          <a:bodyPr wrap="square" rtlCol="0">
            <a:spAutoFit/>
          </a:bodyPr>
          <a:lstStyle/>
          <a:p>
            <a:r>
              <a:rPr lang="en-US" sz="2400" dirty="0">
                <a:solidFill>
                  <a:schemeClr val="accent1"/>
                </a:solidFill>
              </a:rPr>
              <a:t>A related concept is circular economy – how to efficiently close the loops in use of resources</a:t>
            </a:r>
          </a:p>
        </p:txBody>
      </p:sp>
    </p:spTree>
    <p:extLst>
      <p:ext uri="{BB962C8B-B14F-4D97-AF65-F5344CB8AC3E}">
        <p14:creationId xmlns:p14="http://schemas.microsoft.com/office/powerpoint/2010/main" val="121567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6714" y="2978858"/>
            <a:ext cx="6338571" cy="1490152"/>
          </a:xfrm>
          <a:prstGeom prst="rect">
            <a:avLst/>
          </a:prstGeom>
        </p:spPr>
        <p:txBody>
          <a:bodyPr vert="horz" wrap="square" lIns="0" tIns="12700" rIns="0" bIns="0" rtlCol="0">
            <a:spAutoFit/>
          </a:bodyPr>
          <a:lstStyle/>
          <a:p>
            <a:pPr marL="12700" algn="ctr">
              <a:spcBef>
                <a:spcPts val="100"/>
              </a:spcBef>
            </a:pPr>
            <a:r>
              <a:rPr lang="en-US" sz="4800" spc="-15" dirty="0">
                <a:cs typeface="Calibri"/>
              </a:rPr>
              <a:t>S</a:t>
            </a:r>
            <a:r>
              <a:rPr sz="4800" spc="-15" dirty="0">
                <a:cs typeface="Calibri"/>
              </a:rPr>
              <a:t>ustainability</a:t>
            </a:r>
            <a:r>
              <a:rPr sz="4800" spc="40" dirty="0">
                <a:cs typeface="Calibri"/>
              </a:rPr>
              <a:t> </a:t>
            </a:r>
            <a:r>
              <a:rPr sz="4800" spc="-5" dirty="0">
                <a:cs typeface="Calibri"/>
              </a:rPr>
              <a:t>is</a:t>
            </a:r>
            <a:r>
              <a:rPr lang="en-US" sz="4800" spc="-5" dirty="0">
                <a:cs typeface="Calibri"/>
              </a:rPr>
              <a:t> </a:t>
            </a:r>
            <a:r>
              <a:rPr sz="4800" spc="-5" dirty="0">
                <a:cs typeface="Calibri"/>
              </a:rPr>
              <a:t>all</a:t>
            </a:r>
            <a:r>
              <a:rPr sz="4800" spc="-80" dirty="0">
                <a:cs typeface="Calibri"/>
              </a:rPr>
              <a:t> </a:t>
            </a:r>
            <a:r>
              <a:rPr sz="4800" spc="-5" dirty="0">
                <a:cs typeface="Calibri"/>
              </a:rPr>
              <a:t>about </a:t>
            </a:r>
            <a:r>
              <a:rPr sz="4800" dirty="0">
                <a:cs typeface="Calibri"/>
              </a:rPr>
              <a:t> the</a:t>
            </a:r>
            <a:r>
              <a:rPr sz="4800" spc="-80" dirty="0">
                <a:cs typeface="Calibri"/>
              </a:rPr>
              <a:t> </a:t>
            </a:r>
            <a:r>
              <a:rPr sz="4800" spc="-20" dirty="0">
                <a:cs typeface="Calibri"/>
              </a:rPr>
              <a:t>environment.</a:t>
            </a:r>
            <a:endParaRPr sz="4800" dirty="0">
              <a:cs typeface="Calibri"/>
            </a:endParaRPr>
          </a:p>
        </p:txBody>
      </p:sp>
      <p:sp>
        <p:nvSpPr>
          <p:cNvPr id="3" name="Rectangle 2">
            <a:extLst>
              <a:ext uri="{FF2B5EF4-FFF2-40B4-BE49-F238E27FC236}">
                <a16:creationId xmlns:a16="http://schemas.microsoft.com/office/drawing/2014/main" id="{13440B34-DB7D-42BB-8950-41680451F743}"/>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#2</a:t>
            </a:r>
            <a:r>
              <a:rPr lang="en-US" sz="4000" b="1" dirty="0">
                <a:cs typeface="Calibri"/>
              </a:rPr>
              <a:t>:</a:t>
            </a:r>
          </a:p>
        </p:txBody>
      </p:sp>
      <p:cxnSp>
        <p:nvCxnSpPr>
          <p:cNvPr id="4" name="Straight Connector 3">
            <a:extLst>
              <a:ext uri="{FF2B5EF4-FFF2-40B4-BE49-F238E27FC236}">
                <a16:creationId xmlns:a16="http://schemas.microsoft.com/office/drawing/2014/main" id="{62B984F2-A3D2-4E87-A083-C4782265DE9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53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64" y="261039"/>
            <a:ext cx="10595270" cy="566822"/>
          </a:xfrm>
          <a:prstGeom prst="rect">
            <a:avLst/>
          </a:prstGeom>
        </p:spPr>
        <p:txBody>
          <a:bodyPr vert="horz" wrap="square" lIns="0" tIns="12700" rIns="0" bIns="0" rtlCol="0" anchor="ctr">
            <a:spAutoFit/>
          </a:bodyPr>
          <a:lstStyle/>
          <a:p>
            <a:pPr marL="12700" algn="ctr">
              <a:spcBef>
                <a:spcPts val="100"/>
              </a:spcBef>
            </a:pPr>
            <a:r>
              <a:rPr sz="4000" b="1" spc="-5" dirty="0">
                <a:latin typeface="+mn-lt"/>
                <a:cs typeface="Arial"/>
              </a:rPr>
              <a:t>Sustainability</a:t>
            </a:r>
            <a:r>
              <a:rPr lang="en-US" sz="4000" b="1" spc="-5" dirty="0">
                <a:latin typeface="+mn-lt"/>
                <a:cs typeface="Arial"/>
              </a:rPr>
              <a:t> is Not Just About the Environment</a:t>
            </a:r>
            <a:endParaRPr sz="4000" b="1" dirty="0">
              <a:latin typeface="+mn-lt"/>
              <a:cs typeface="Arial"/>
            </a:endParaRPr>
          </a:p>
        </p:txBody>
      </p:sp>
      <p:sp>
        <p:nvSpPr>
          <p:cNvPr id="3" name="object 3"/>
          <p:cNvSpPr txBox="1"/>
          <p:nvPr/>
        </p:nvSpPr>
        <p:spPr>
          <a:xfrm>
            <a:off x="925058" y="3230474"/>
            <a:ext cx="10519540" cy="1305486"/>
          </a:xfrm>
          <a:prstGeom prst="rect">
            <a:avLst/>
          </a:prstGeom>
        </p:spPr>
        <p:txBody>
          <a:bodyPr vert="horz" wrap="square" lIns="0" tIns="12700" rIns="0" bIns="0" rtlCol="0">
            <a:spAutoFit/>
          </a:bodyPr>
          <a:lstStyle/>
          <a:p>
            <a:pPr marR="5080">
              <a:spcBef>
                <a:spcPts val="600"/>
              </a:spcBef>
            </a:pPr>
            <a:r>
              <a:rPr lang="en-US" sz="2800" spc="-11" dirty="0">
                <a:cs typeface="Calibri"/>
              </a:rPr>
              <a:t>This requires giving all </a:t>
            </a:r>
            <a:r>
              <a:rPr sz="2800" spc="-11" dirty="0">
                <a:cs typeface="Calibri"/>
              </a:rPr>
              <a:t>countries</a:t>
            </a:r>
            <a:r>
              <a:rPr sz="2800" spc="-20" dirty="0">
                <a:cs typeface="Calibri"/>
              </a:rPr>
              <a:t> </a:t>
            </a:r>
            <a:r>
              <a:rPr sz="2800" spc="-5" dirty="0">
                <a:cs typeface="Calibri"/>
              </a:rPr>
              <a:t>access </a:t>
            </a:r>
            <a:r>
              <a:rPr sz="2800" spc="-15" dirty="0">
                <a:cs typeface="Calibri"/>
              </a:rPr>
              <a:t>to natural resources</a:t>
            </a:r>
            <a:r>
              <a:rPr lang="en-US" sz="2800" spc="-15" dirty="0">
                <a:cs typeface="Calibri"/>
              </a:rPr>
              <a:t> such as</a:t>
            </a:r>
            <a:r>
              <a:rPr sz="2800" spc="-15" dirty="0">
                <a:cs typeface="Calibri"/>
              </a:rPr>
              <a:t> </a:t>
            </a:r>
            <a:r>
              <a:rPr sz="2800" spc="-60" dirty="0">
                <a:cs typeface="Calibri"/>
              </a:rPr>
              <a:t>water, </a:t>
            </a:r>
            <a:r>
              <a:rPr sz="2800" spc="-15" dirty="0">
                <a:cs typeface="Calibri"/>
              </a:rPr>
              <a:t>energy</a:t>
            </a:r>
            <a:r>
              <a:rPr lang="en-US" sz="2800" spc="-15" dirty="0">
                <a:cs typeface="Calibri"/>
              </a:rPr>
              <a:t>,</a:t>
            </a:r>
            <a:r>
              <a:rPr sz="2800" spc="-15" dirty="0">
                <a:cs typeface="Calibri"/>
              </a:rPr>
              <a:t> </a:t>
            </a:r>
            <a:r>
              <a:rPr sz="2800" spc="-5" dirty="0">
                <a:cs typeface="Calibri"/>
              </a:rPr>
              <a:t>and </a:t>
            </a:r>
            <a:r>
              <a:rPr sz="2800" spc="-15" dirty="0">
                <a:cs typeface="Calibri"/>
              </a:rPr>
              <a:t>food</a:t>
            </a:r>
            <a:r>
              <a:rPr lang="en-US" sz="2800" spc="-15" dirty="0">
                <a:cs typeface="Calibri"/>
              </a:rPr>
              <a:t> - </a:t>
            </a:r>
            <a:r>
              <a:rPr sz="2800" spc="-15" dirty="0">
                <a:cs typeface="Calibri"/>
              </a:rPr>
              <a:t>all </a:t>
            </a:r>
            <a:r>
              <a:rPr sz="2800" spc="-5" dirty="0">
                <a:cs typeface="Calibri"/>
              </a:rPr>
              <a:t>of which </a:t>
            </a:r>
            <a:r>
              <a:rPr sz="2800" spc="-11" dirty="0">
                <a:cs typeface="Calibri"/>
              </a:rPr>
              <a:t>come, </a:t>
            </a:r>
            <a:r>
              <a:rPr sz="2800" spc="-5" dirty="0">
                <a:cs typeface="Calibri"/>
              </a:rPr>
              <a:t>one </a:t>
            </a:r>
            <a:r>
              <a:rPr sz="2800" spc="-31" dirty="0">
                <a:cs typeface="Calibri"/>
              </a:rPr>
              <a:t>way </a:t>
            </a:r>
            <a:r>
              <a:rPr sz="2800" spc="-5" dirty="0">
                <a:cs typeface="Calibri"/>
              </a:rPr>
              <a:t>or </a:t>
            </a:r>
            <a:r>
              <a:rPr sz="2800" spc="-35" dirty="0">
                <a:cs typeface="Calibri"/>
              </a:rPr>
              <a:t>another, </a:t>
            </a:r>
            <a:r>
              <a:rPr sz="2800" spc="-15" dirty="0">
                <a:cs typeface="Calibri"/>
              </a:rPr>
              <a:t>from </a:t>
            </a:r>
            <a:r>
              <a:rPr sz="2800" spc="-5" dirty="0">
                <a:cs typeface="Calibri"/>
              </a:rPr>
              <a:t>the </a:t>
            </a:r>
            <a:r>
              <a:rPr sz="2800" spc="-15" dirty="0">
                <a:cs typeface="Calibri"/>
              </a:rPr>
              <a:t>environment.</a:t>
            </a:r>
            <a:endParaRPr sz="2800" dirty="0">
              <a:cs typeface="Calibri"/>
            </a:endParaRPr>
          </a:p>
        </p:txBody>
      </p:sp>
      <p:sp>
        <p:nvSpPr>
          <p:cNvPr id="4" name="Rectangle 3">
            <a:extLst>
              <a:ext uri="{FF2B5EF4-FFF2-40B4-BE49-F238E27FC236}">
                <a16:creationId xmlns:a16="http://schemas.microsoft.com/office/drawing/2014/main" id="{612B3EDE-F33D-4FB1-B52C-1BD254BCC6F9}"/>
              </a:ext>
            </a:extLst>
          </p:cNvPr>
          <p:cNvSpPr/>
          <p:nvPr/>
        </p:nvSpPr>
        <p:spPr>
          <a:xfrm>
            <a:off x="836230" y="1357527"/>
            <a:ext cx="10519540" cy="1384995"/>
          </a:xfrm>
          <a:prstGeom prst="rect">
            <a:avLst/>
          </a:prstGeom>
        </p:spPr>
        <p:txBody>
          <a:bodyPr wrap="square">
            <a:spAutoFit/>
          </a:bodyPr>
          <a:lstStyle/>
          <a:p>
            <a:r>
              <a:rPr lang="en-US" sz="2800" dirty="0"/>
              <a:t>Sustainability include a broad range of social and economic development issues including: poverty, hunger, health, education, climate change, water, sanitation, energy, and environment.</a:t>
            </a:r>
          </a:p>
        </p:txBody>
      </p:sp>
      <p:cxnSp>
        <p:nvCxnSpPr>
          <p:cNvPr id="5" name="Straight Connector 4">
            <a:extLst>
              <a:ext uri="{FF2B5EF4-FFF2-40B4-BE49-F238E27FC236}">
                <a16:creationId xmlns:a16="http://schemas.microsoft.com/office/drawing/2014/main" id="{059EF784-2490-44B4-B569-014167F208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89D394-AEAC-4A89-9B71-4D35C4D75413}"/>
              </a:ext>
            </a:extLst>
          </p:cNvPr>
          <p:cNvSpPr txBox="1"/>
          <p:nvPr/>
        </p:nvSpPr>
        <p:spPr>
          <a:xfrm>
            <a:off x="836230" y="4849312"/>
            <a:ext cx="10768812" cy="954107"/>
          </a:xfrm>
          <a:prstGeom prst="rect">
            <a:avLst/>
          </a:prstGeom>
          <a:noFill/>
        </p:spPr>
        <p:txBody>
          <a:bodyPr wrap="square" rtlCol="0">
            <a:spAutoFit/>
          </a:bodyPr>
          <a:lstStyle/>
          <a:p>
            <a:r>
              <a:rPr lang="en-US" sz="2800" dirty="0">
                <a:solidFill>
                  <a:schemeClr val="accent1"/>
                </a:solidFill>
              </a:rPr>
              <a:t>Clearly, access to technology, healthcare, and diverse political issues in the structure of the society are also involved.</a:t>
            </a:r>
          </a:p>
        </p:txBody>
      </p:sp>
    </p:spTree>
    <p:extLst>
      <p:ext uri="{BB962C8B-B14F-4D97-AF65-F5344CB8AC3E}">
        <p14:creationId xmlns:p14="http://schemas.microsoft.com/office/powerpoint/2010/main" val="352449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195" name="Picture 3" descr="north_america_ref0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352801" y="0"/>
            <a:ext cx="5286375" cy="6858000"/>
          </a:xfrm>
          <a:noFill/>
          <a:ln/>
        </p:spPr>
      </p:pic>
      <p:sp>
        <p:nvSpPr>
          <p:cNvPr id="2056196" name="AutoShape 4"/>
          <p:cNvSpPr>
            <a:spLocks noChangeArrowheads="1"/>
          </p:cNvSpPr>
          <p:nvPr/>
        </p:nvSpPr>
        <p:spPr bwMode="auto">
          <a:xfrm rot="8457870">
            <a:off x="7315200" y="2819400"/>
            <a:ext cx="2057400" cy="152400"/>
          </a:xfrm>
          <a:prstGeom prst="rightArrow">
            <a:avLst>
              <a:gd name="adj1" fmla="val 50000"/>
              <a:gd name="adj2" fmla="val 337500"/>
            </a:avLst>
          </a:prstGeom>
          <a:solidFill>
            <a:schemeClr val="accent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6197" name="Oval 5"/>
          <p:cNvSpPr>
            <a:spLocks noChangeArrowheads="1"/>
          </p:cNvSpPr>
          <p:nvPr/>
        </p:nvSpPr>
        <p:spPr bwMode="auto">
          <a:xfrm>
            <a:off x="7315200" y="3352800"/>
            <a:ext cx="381000" cy="381000"/>
          </a:xfrm>
          <a:prstGeom prst="ellipse">
            <a:avLst/>
          </a:prstGeom>
          <a:noFill/>
          <a:ln w="9525">
            <a:solidFill>
              <a:srgbClr val="FF3300"/>
            </a:solidFill>
            <a:miter lim="800000"/>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 name="Slide Number Placeholder 1"/>
          <p:cNvSpPr>
            <a:spLocks noGrp="1"/>
          </p:cNvSpPr>
          <p:nvPr>
            <p:ph type="sldNum" sz="quarter" idx="12"/>
          </p:nvPr>
        </p:nvSpPr>
        <p:spPr/>
        <p:txBody>
          <a:bodyPr/>
          <a:lstStyle/>
          <a:p>
            <a:fld id="{717553C5-274B-4168-BD15-B2342BAFE8DC}"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272352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ChangeAspect="1"/>
          </p:cNvSpPr>
          <p:nvPr/>
        </p:nvSpPr>
        <p:spPr>
          <a:xfrm>
            <a:off x="4703335" y="890766"/>
            <a:ext cx="7047735" cy="5820448"/>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525266" y="1329904"/>
            <a:ext cx="5959135" cy="1938992"/>
          </a:xfrm>
          <a:prstGeom prst="rect">
            <a:avLst/>
          </a:prstGeom>
          <a:noFill/>
        </p:spPr>
        <p:txBody>
          <a:bodyPr wrap="square" rtlCol="0">
            <a:spAutoFit/>
          </a:bodyPr>
          <a:lstStyle/>
          <a:p>
            <a:r>
              <a:rPr lang="en-US" sz="2400" spc="-5" dirty="0">
                <a:cs typeface="Calibri"/>
              </a:rPr>
              <a:t>Sustainability has </a:t>
            </a:r>
            <a:r>
              <a:rPr lang="en-US" sz="2400" spc="-20" dirty="0">
                <a:cs typeface="Calibri"/>
              </a:rPr>
              <a:t>transformed into </a:t>
            </a:r>
            <a:r>
              <a:rPr lang="en-US" sz="2400" spc="-5" dirty="0">
                <a:cs typeface="Calibri"/>
              </a:rPr>
              <a:t>an </a:t>
            </a:r>
            <a:r>
              <a:rPr lang="en-US" sz="2400" spc="-20" dirty="0">
                <a:cs typeface="Calibri"/>
              </a:rPr>
              <a:t>environmental </a:t>
            </a:r>
            <a:r>
              <a:rPr lang="en-US" sz="2400" spc="-15" dirty="0">
                <a:cs typeface="Calibri"/>
              </a:rPr>
              <a:t>term </a:t>
            </a:r>
            <a:r>
              <a:rPr lang="en-US" sz="2400" spc="-5" dirty="0">
                <a:cs typeface="Calibri"/>
              </a:rPr>
              <a:t>because the </a:t>
            </a:r>
            <a:r>
              <a:rPr lang="en-US" sz="2400" dirty="0"/>
              <a:t>economy is </a:t>
            </a:r>
            <a:r>
              <a:rPr lang="en-US" sz="2400" dirty="0">
                <a:solidFill>
                  <a:schemeClr val="accent1"/>
                </a:solidFill>
              </a:rPr>
              <a:t>without exception </a:t>
            </a:r>
            <a:r>
              <a:rPr lang="en-US" sz="2400" dirty="0"/>
              <a:t>driven by natural resources, </a:t>
            </a:r>
            <a:r>
              <a:rPr lang="en-US" sz="2400" dirty="0">
                <a:solidFill>
                  <a:schemeClr val="accent1"/>
                </a:solidFill>
              </a:rPr>
              <a:t>although that might not sometimes be obvious.</a:t>
            </a:r>
          </a:p>
        </p:txBody>
      </p:sp>
      <p:sp>
        <p:nvSpPr>
          <p:cNvPr id="5" name="Rectangle 4"/>
          <p:cNvSpPr/>
          <p:nvPr/>
        </p:nvSpPr>
        <p:spPr>
          <a:xfrm>
            <a:off x="572291" y="3381465"/>
            <a:ext cx="5274643" cy="2103333"/>
          </a:xfrm>
          <a:prstGeom prst="rect">
            <a:avLst/>
          </a:prstGeom>
        </p:spPr>
        <p:txBody>
          <a:bodyPr wrap="square">
            <a:spAutoFit/>
          </a:bodyPr>
          <a:lstStyle/>
          <a:p>
            <a:pPr marR="5080">
              <a:lnSpc>
                <a:spcPct val="110000"/>
              </a:lnSpc>
              <a:spcBef>
                <a:spcPts val="600"/>
              </a:spcBef>
            </a:pPr>
            <a:r>
              <a:rPr lang="en-US" sz="2400" dirty="0">
                <a:cs typeface="Calibri"/>
              </a:rPr>
              <a:t>If</a:t>
            </a:r>
            <a:r>
              <a:rPr lang="en-US" sz="2400" b="1" dirty="0">
                <a:cs typeface="Calibri"/>
              </a:rPr>
              <a:t> </a:t>
            </a:r>
            <a:r>
              <a:rPr lang="en-US" sz="2400" spc="-15" dirty="0">
                <a:cs typeface="Calibri"/>
              </a:rPr>
              <a:t>too many </a:t>
            </a:r>
            <a:r>
              <a:rPr lang="en-US" sz="2400" dirty="0">
                <a:cs typeface="Calibri"/>
              </a:rPr>
              <a:t>of </a:t>
            </a:r>
            <a:r>
              <a:rPr lang="en-US" sz="2400" spc="-5" dirty="0">
                <a:cs typeface="Calibri"/>
              </a:rPr>
              <a:t>us use </a:t>
            </a:r>
            <a:r>
              <a:rPr lang="en-US" sz="2400" spc="-15" dirty="0">
                <a:cs typeface="Calibri"/>
              </a:rPr>
              <a:t>resources inefficiently </a:t>
            </a:r>
            <a:r>
              <a:rPr lang="en-US" sz="2400" dirty="0">
                <a:cs typeface="Calibri"/>
              </a:rPr>
              <a:t>or </a:t>
            </a:r>
            <a:r>
              <a:rPr lang="en-US" sz="2400" spc="-25" dirty="0">
                <a:cs typeface="Calibri"/>
              </a:rPr>
              <a:t>generate </a:t>
            </a:r>
            <a:r>
              <a:rPr lang="en-US" sz="2400" spc="-20" dirty="0">
                <a:cs typeface="Calibri"/>
              </a:rPr>
              <a:t>waste </a:t>
            </a:r>
            <a:r>
              <a:rPr lang="en-US" sz="2400" spc="-15" dirty="0">
                <a:cs typeface="Calibri"/>
              </a:rPr>
              <a:t>too </a:t>
            </a:r>
            <a:r>
              <a:rPr lang="en-US" sz="2400" spc="-5" dirty="0">
                <a:cs typeface="Calibri"/>
              </a:rPr>
              <a:t>quickly </a:t>
            </a:r>
            <a:r>
              <a:rPr lang="en-US" sz="2400" spc="-25" dirty="0">
                <a:cs typeface="Calibri"/>
              </a:rPr>
              <a:t>for </a:t>
            </a:r>
            <a:r>
              <a:rPr lang="en-US" sz="2400" spc="-5" dirty="0">
                <a:cs typeface="Calibri"/>
              </a:rPr>
              <a:t>the </a:t>
            </a:r>
            <a:r>
              <a:rPr lang="en-US" sz="2400" spc="-15" dirty="0">
                <a:cs typeface="Calibri"/>
              </a:rPr>
              <a:t>environment </a:t>
            </a:r>
            <a:r>
              <a:rPr lang="en-US" sz="2400" spc="-20" dirty="0">
                <a:cs typeface="Calibri"/>
              </a:rPr>
              <a:t>to </a:t>
            </a:r>
            <a:r>
              <a:rPr lang="en-US" sz="2400" spc="-5" dirty="0">
                <a:cs typeface="Calibri"/>
              </a:rPr>
              <a:t>absorb and </a:t>
            </a:r>
            <a:r>
              <a:rPr lang="en-US" sz="2400" spc="-11" dirty="0">
                <a:cs typeface="Calibri"/>
              </a:rPr>
              <a:t>process, </a:t>
            </a:r>
            <a:r>
              <a:rPr lang="en-US" sz="2400" spc="-15" dirty="0">
                <a:cs typeface="Calibri"/>
              </a:rPr>
              <a:t>future generations </a:t>
            </a:r>
            <a:r>
              <a:rPr lang="en-US" sz="2400" spc="-11" dirty="0">
                <a:cs typeface="Calibri"/>
              </a:rPr>
              <a:t>won’t </a:t>
            </a:r>
            <a:r>
              <a:rPr lang="en-US" sz="2400" spc="-5" dirty="0">
                <a:cs typeface="Calibri"/>
              </a:rPr>
              <a:t>be able </a:t>
            </a:r>
            <a:r>
              <a:rPr lang="en-US" sz="2400" spc="-20" dirty="0">
                <a:cs typeface="Calibri"/>
              </a:rPr>
              <a:t>to </a:t>
            </a:r>
            <a:r>
              <a:rPr lang="en-US" sz="2400" spc="-11" dirty="0">
                <a:cs typeface="Calibri"/>
              </a:rPr>
              <a:t>meet </a:t>
            </a:r>
            <a:r>
              <a:rPr lang="en-US" sz="2400" spc="-5" dirty="0">
                <a:cs typeface="Calibri"/>
              </a:rPr>
              <a:t>their</a:t>
            </a:r>
            <a:r>
              <a:rPr lang="en-US" sz="2400" spc="-100" dirty="0">
                <a:cs typeface="Calibri"/>
              </a:rPr>
              <a:t> </a:t>
            </a:r>
            <a:r>
              <a:rPr lang="en-US" sz="2400" spc="-5" dirty="0">
                <a:cs typeface="Calibri"/>
              </a:rPr>
              <a:t>needs.</a:t>
            </a:r>
            <a:endParaRPr lang="en-US" sz="2400" dirty="0">
              <a:cs typeface="Calibri"/>
            </a:endParaRPr>
          </a:p>
        </p:txBody>
      </p:sp>
      <p:cxnSp>
        <p:nvCxnSpPr>
          <p:cNvPr id="6" name="Straight Connector 5">
            <a:extLst>
              <a:ext uri="{FF2B5EF4-FFF2-40B4-BE49-F238E27FC236}">
                <a16:creationId xmlns:a16="http://schemas.microsoft.com/office/drawing/2014/main" id="{F176FB4E-ACC0-4251-9197-1537D626865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C3DB366-35C0-41D2-B84C-E4FEF3523599}"/>
              </a:ext>
            </a:extLst>
          </p:cNvPr>
          <p:cNvSpPr txBox="1">
            <a:spLocks/>
          </p:cNvSpPr>
          <p:nvPr/>
        </p:nvSpPr>
        <p:spPr>
          <a:xfrm>
            <a:off x="798364" y="261039"/>
            <a:ext cx="10595270"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a:latin typeface="+mn-lt"/>
                <a:cs typeface="Arial"/>
              </a:rPr>
              <a:t>Sustainability is Not Just About the Environment</a:t>
            </a:r>
            <a:endParaRPr lang="en-US" sz="4000" b="1" dirty="0">
              <a:latin typeface="+mn-lt"/>
              <a:cs typeface="Arial"/>
            </a:endParaRPr>
          </a:p>
        </p:txBody>
      </p:sp>
      <p:sp>
        <p:nvSpPr>
          <p:cNvPr id="8" name="TextBox 7">
            <a:extLst>
              <a:ext uri="{FF2B5EF4-FFF2-40B4-BE49-F238E27FC236}">
                <a16:creationId xmlns:a16="http://schemas.microsoft.com/office/drawing/2014/main" id="{A69197D8-C702-3C44-9961-185293E1F885}"/>
              </a:ext>
            </a:extLst>
          </p:cNvPr>
          <p:cNvSpPr txBox="1"/>
          <p:nvPr/>
        </p:nvSpPr>
        <p:spPr>
          <a:xfrm>
            <a:off x="10528813" y="6242060"/>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Tree>
    <p:extLst>
      <p:ext uri="{BB962C8B-B14F-4D97-AF65-F5344CB8AC3E}">
        <p14:creationId xmlns:p14="http://schemas.microsoft.com/office/powerpoint/2010/main" val="34731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l="5815" t="3435" r="6205" b="7875"/>
          <a:stretch/>
        </p:blipFill>
        <p:spPr>
          <a:xfrm>
            <a:off x="3406553" y="1238360"/>
            <a:ext cx="8271641" cy="5042262"/>
          </a:xfrm>
          <a:prstGeom prst="rect">
            <a:avLst/>
          </a:prstGeom>
        </p:spPr>
      </p:pic>
      <p:cxnSp>
        <p:nvCxnSpPr>
          <p:cNvPr id="6" name="Straight Connector 5">
            <a:extLst>
              <a:ext uri="{FF2B5EF4-FFF2-40B4-BE49-F238E27FC236}">
                <a16:creationId xmlns:a16="http://schemas.microsoft.com/office/drawing/2014/main" id="{F176FB4E-ACC0-4251-9197-1537D626865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C3DB366-35C0-41D2-B84C-E4FEF3523599}"/>
              </a:ext>
            </a:extLst>
          </p:cNvPr>
          <p:cNvSpPr txBox="1">
            <a:spLocks/>
          </p:cNvSpPr>
          <p:nvPr/>
        </p:nvSpPr>
        <p:spPr>
          <a:xfrm>
            <a:off x="798364" y="261039"/>
            <a:ext cx="10595270"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a:latin typeface="+mn-lt"/>
                <a:cs typeface="Arial"/>
              </a:rPr>
              <a:t>Sustainability is Not Just About the Environment</a:t>
            </a:r>
            <a:endParaRPr lang="en-US" sz="4000" b="1" dirty="0">
              <a:latin typeface="+mn-lt"/>
              <a:cs typeface="Arial"/>
            </a:endParaRPr>
          </a:p>
        </p:txBody>
      </p:sp>
      <p:sp>
        <p:nvSpPr>
          <p:cNvPr id="10" name="Rectangle 9"/>
          <p:cNvSpPr/>
          <p:nvPr/>
        </p:nvSpPr>
        <p:spPr>
          <a:xfrm>
            <a:off x="350084" y="6280622"/>
            <a:ext cx="9109827" cy="400110"/>
          </a:xfrm>
          <a:prstGeom prst="rect">
            <a:avLst/>
          </a:prstGeom>
        </p:spPr>
        <p:txBody>
          <a:bodyPr wrap="square">
            <a:spAutoFit/>
          </a:bodyPr>
          <a:lstStyle/>
          <a:p>
            <a:r>
              <a:rPr lang="en-US" sz="2000" b="1" dirty="0"/>
              <a:t>https://www.un.org/sustainabledevelopment/sustainable-development-goals/</a:t>
            </a:r>
          </a:p>
        </p:txBody>
      </p:sp>
      <p:sp>
        <p:nvSpPr>
          <p:cNvPr id="8" name="TextBox 7">
            <a:extLst>
              <a:ext uri="{FF2B5EF4-FFF2-40B4-BE49-F238E27FC236}">
                <a16:creationId xmlns:a16="http://schemas.microsoft.com/office/drawing/2014/main" id="{BEE1BCA9-1485-45F4-BE1E-0F3D91C375C7}"/>
              </a:ext>
            </a:extLst>
          </p:cNvPr>
          <p:cNvSpPr txBox="1"/>
          <p:nvPr/>
        </p:nvSpPr>
        <p:spPr>
          <a:xfrm>
            <a:off x="209591" y="1198661"/>
            <a:ext cx="3029998" cy="1569660"/>
          </a:xfrm>
          <a:prstGeom prst="rect">
            <a:avLst/>
          </a:prstGeom>
          <a:noFill/>
        </p:spPr>
        <p:txBody>
          <a:bodyPr wrap="square" rtlCol="0">
            <a:spAutoFit/>
          </a:bodyPr>
          <a:lstStyle/>
          <a:p>
            <a:r>
              <a:rPr lang="en-US" sz="2400" dirty="0">
                <a:solidFill>
                  <a:schemeClr val="accent1"/>
                </a:solidFill>
              </a:rPr>
              <a:t>“A blueprint on how to achieve a better, more sustainable future for all.” </a:t>
            </a:r>
          </a:p>
        </p:txBody>
      </p:sp>
      <p:sp>
        <p:nvSpPr>
          <p:cNvPr id="11" name="TextBox 10">
            <a:extLst>
              <a:ext uri="{FF2B5EF4-FFF2-40B4-BE49-F238E27FC236}">
                <a16:creationId xmlns:a16="http://schemas.microsoft.com/office/drawing/2014/main" id="{5118C77A-6041-41AE-B31A-5DACAC7C9AA7}"/>
              </a:ext>
            </a:extLst>
          </p:cNvPr>
          <p:cNvSpPr txBox="1"/>
          <p:nvPr/>
        </p:nvSpPr>
        <p:spPr>
          <a:xfrm>
            <a:off x="162445" y="3008195"/>
            <a:ext cx="3416778" cy="1569660"/>
          </a:xfrm>
          <a:prstGeom prst="rect">
            <a:avLst/>
          </a:prstGeom>
          <a:noFill/>
        </p:spPr>
        <p:txBody>
          <a:bodyPr wrap="square" rtlCol="0">
            <a:spAutoFit/>
          </a:bodyPr>
          <a:lstStyle/>
          <a:p>
            <a:r>
              <a:rPr lang="en-US" sz="2400" dirty="0">
                <a:solidFill>
                  <a:schemeClr val="accent1"/>
                </a:solidFill>
              </a:rPr>
              <a:t>How do the goals interconnect?</a:t>
            </a:r>
          </a:p>
          <a:p>
            <a:endParaRPr lang="en-US" sz="2400" dirty="0">
              <a:solidFill>
                <a:schemeClr val="accent1"/>
              </a:solidFill>
            </a:endParaRPr>
          </a:p>
          <a:p>
            <a:r>
              <a:rPr lang="en-US" sz="2400" dirty="0">
                <a:solidFill>
                  <a:schemeClr val="accent1"/>
                </a:solidFill>
              </a:rPr>
              <a:t>What are the challenges?</a:t>
            </a:r>
          </a:p>
        </p:txBody>
      </p:sp>
    </p:spTree>
    <p:extLst>
      <p:ext uri="{BB962C8B-B14F-4D97-AF65-F5344CB8AC3E}">
        <p14:creationId xmlns:p14="http://schemas.microsoft.com/office/powerpoint/2010/main" val="247710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8870" y="2995982"/>
            <a:ext cx="9954260" cy="1859483"/>
          </a:xfrm>
          <a:prstGeom prst="rect">
            <a:avLst/>
          </a:prstGeom>
        </p:spPr>
        <p:txBody>
          <a:bodyPr vert="horz" wrap="square" lIns="0" tIns="12700" rIns="0" bIns="0" rtlCol="0">
            <a:spAutoFit/>
          </a:bodyPr>
          <a:lstStyle/>
          <a:p>
            <a:pPr marL="12700" marR="5080" algn="ctr">
              <a:spcBef>
                <a:spcPts val="844"/>
              </a:spcBef>
              <a:tabLst>
                <a:tab pos="4130571" algn="l"/>
              </a:tabLst>
            </a:pPr>
            <a:r>
              <a:rPr sz="6000" spc="-15" dirty="0">
                <a:cs typeface="Calibri"/>
              </a:rPr>
              <a:t>“</a:t>
            </a:r>
            <a:r>
              <a:rPr sz="6000" b="1" spc="-15" dirty="0">
                <a:cs typeface="Calibri"/>
              </a:rPr>
              <a:t>Sustainable</a:t>
            </a:r>
            <a:r>
              <a:rPr sz="6000" spc="-15" dirty="0">
                <a:cs typeface="Calibri"/>
              </a:rPr>
              <a:t>”</a:t>
            </a:r>
            <a:r>
              <a:rPr sz="6000" spc="31" dirty="0">
                <a:cs typeface="Calibri"/>
              </a:rPr>
              <a:t> </a:t>
            </a:r>
            <a:r>
              <a:rPr sz="6000" spc="-5" dirty="0">
                <a:cs typeface="Calibri"/>
              </a:rPr>
              <a:t>is	</a:t>
            </a:r>
            <a:r>
              <a:rPr sz="6000" dirty="0">
                <a:cs typeface="Calibri"/>
              </a:rPr>
              <a:t>a</a:t>
            </a:r>
            <a:r>
              <a:rPr sz="6000" spc="-65" dirty="0">
                <a:cs typeface="Calibri"/>
              </a:rPr>
              <a:t> </a:t>
            </a:r>
            <a:r>
              <a:rPr sz="6000" spc="-31" dirty="0">
                <a:cs typeface="Calibri"/>
              </a:rPr>
              <a:t>synonym </a:t>
            </a:r>
            <a:r>
              <a:rPr sz="6000" dirty="0">
                <a:cs typeface="Calibri"/>
              </a:rPr>
              <a:t> </a:t>
            </a:r>
            <a:r>
              <a:rPr sz="6000" spc="-31" dirty="0">
                <a:cs typeface="Calibri"/>
              </a:rPr>
              <a:t>for</a:t>
            </a:r>
            <a:r>
              <a:rPr sz="6000" spc="-60" dirty="0">
                <a:cs typeface="Calibri"/>
              </a:rPr>
              <a:t> </a:t>
            </a:r>
            <a:r>
              <a:rPr sz="6000" spc="-75" dirty="0">
                <a:cs typeface="Calibri"/>
              </a:rPr>
              <a:t>“</a:t>
            </a:r>
            <a:r>
              <a:rPr lang="en-CA" sz="6000" b="1" spc="-75" dirty="0">
                <a:solidFill>
                  <a:srgbClr val="00B050"/>
                </a:solidFill>
                <a:cs typeface="Calibri"/>
              </a:rPr>
              <a:t>G</a:t>
            </a:r>
            <a:r>
              <a:rPr sz="6000" b="1" spc="-75" dirty="0" err="1">
                <a:solidFill>
                  <a:srgbClr val="00B050"/>
                </a:solidFill>
                <a:cs typeface="Calibri"/>
              </a:rPr>
              <a:t>reen</a:t>
            </a:r>
            <a:r>
              <a:rPr sz="6000" spc="-75" dirty="0">
                <a:cs typeface="Calibri"/>
              </a:rPr>
              <a:t>”</a:t>
            </a:r>
            <a:r>
              <a:rPr lang="en-US" sz="6000" spc="-75" dirty="0">
                <a:cs typeface="Calibri"/>
              </a:rPr>
              <a:t>.</a:t>
            </a:r>
            <a:endParaRPr sz="6000" dirty="0">
              <a:cs typeface="Calibri"/>
            </a:endParaRPr>
          </a:p>
        </p:txBody>
      </p:sp>
      <p:sp>
        <p:nvSpPr>
          <p:cNvPr id="3" name="Rectangle 2">
            <a:extLst>
              <a:ext uri="{FF2B5EF4-FFF2-40B4-BE49-F238E27FC236}">
                <a16:creationId xmlns:a16="http://schemas.microsoft.com/office/drawing/2014/main" id="{21B192D5-DDD8-4CA5-A69A-4DB1293F3147}"/>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#3</a:t>
            </a:r>
            <a:r>
              <a:rPr lang="en-US" sz="4000" b="1" dirty="0">
                <a:cs typeface="Calibri"/>
              </a:rPr>
              <a:t>:</a:t>
            </a:r>
          </a:p>
        </p:txBody>
      </p:sp>
      <p:cxnSp>
        <p:nvCxnSpPr>
          <p:cNvPr id="4" name="Straight Connector 3">
            <a:extLst>
              <a:ext uri="{FF2B5EF4-FFF2-40B4-BE49-F238E27FC236}">
                <a16:creationId xmlns:a16="http://schemas.microsoft.com/office/drawing/2014/main" id="{8F285B23-5F9C-4F19-9A55-3FE501C8324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31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828B0-50A4-404F-85EC-41C1A81B0C81}"/>
              </a:ext>
            </a:extLst>
          </p:cNvPr>
          <p:cNvSpPr/>
          <p:nvPr/>
        </p:nvSpPr>
        <p:spPr>
          <a:xfrm>
            <a:off x="1392961" y="185000"/>
            <a:ext cx="9406101" cy="707886"/>
          </a:xfrm>
          <a:prstGeom prst="rect">
            <a:avLst/>
          </a:prstGeom>
        </p:spPr>
        <p:txBody>
          <a:bodyPr wrap="none">
            <a:spAutoFit/>
          </a:bodyPr>
          <a:lstStyle/>
          <a:p>
            <a:pPr marL="12700" algn="ctr">
              <a:spcBef>
                <a:spcPts val="100"/>
              </a:spcBef>
            </a:pPr>
            <a:r>
              <a:rPr lang="en-US" sz="4000" b="1" dirty="0">
                <a:cs typeface="Calibri"/>
              </a:rPr>
              <a:t>Relationship of “</a:t>
            </a:r>
            <a:r>
              <a:rPr lang="en-US" sz="4000" b="1" dirty="0">
                <a:solidFill>
                  <a:schemeClr val="accent1"/>
                </a:solidFill>
                <a:cs typeface="Calibri"/>
              </a:rPr>
              <a:t>Sustainability</a:t>
            </a:r>
            <a:r>
              <a:rPr lang="en-US" sz="4000" b="1" dirty="0">
                <a:cs typeface="Calibri"/>
              </a:rPr>
              <a:t>” </a:t>
            </a:r>
            <a:r>
              <a:rPr lang="en-US" sz="4000" b="1" dirty="0">
                <a:latin typeface="Calibri" panose="020F0502020204030204" pitchFamily="34" charset="0"/>
                <a:cs typeface="Calibri" panose="020F0502020204030204" pitchFamily="34" charset="0"/>
              </a:rPr>
              <a:t>vs. “</a:t>
            </a:r>
            <a:r>
              <a:rPr lang="en-US" sz="4000" b="1" dirty="0">
                <a:solidFill>
                  <a:srgbClr val="00B050"/>
                </a:solidFill>
                <a:latin typeface="Calibri" panose="020F0502020204030204" pitchFamily="34" charset="0"/>
                <a:cs typeface="Calibri" panose="020F0502020204030204" pitchFamily="34" charset="0"/>
              </a:rPr>
              <a:t>Green</a:t>
            </a:r>
            <a:r>
              <a:rPr lang="en-US" sz="4000" b="1" dirty="0">
                <a:latin typeface="Calibri" panose="020F0502020204030204" pitchFamily="34" charset="0"/>
                <a:cs typeface="Calibri" panose="020F0502020204030204" pitchFamily="34" charset="0"/>
              </a:rPr>
              <a:t>”</a:t>
            </a:r>
            <a:endParaRPr lang="en-US" sz="4000" b="1" dirty="0">
              <a:cs typeface="Calibri"/>
            </a:endParaRPr>
          </a:p>
        </p:txBody>
      </p:sp>
      <p:cxnSp>
        <p:nvCxnSpPr>
          <p:cNvPr id="5" name="Straight Connector 4">
            <a:extLst>
              <a:ext uri="{FF2B5EF4-FFF2-40B4-BE49-F238E27FC236}">
                <a16:creationId xmlns:a16="http://schemas.microsoft.com/office/drawing/2014/main" id="{79433DAB-260A-4B36-90C6-D4DBDECF71E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idx="1"/>
          </p:nvPr>
        </p:nvSpPr>
        <p:spPr>
          <a:xfrm>
            <a:off x="594208" y="1515291"/>
            <a:ext cx="5157787" cy="540421"/>
          </a:xfrm>
        </p:spPr>
        <p:txBody>
          <a:bodyPr>
            <a:normAutofit/>
          </a:bodyPr>
          <a:lstStyle/>
          <a:p>
            <a:r>
              <a:rPr lang="en-US" sz="3000" dirty="0">
                <a:solidFill>
                  <a:srgbClr val="00B050"/>
                </a:solidFill>
              </a:rPr>
              <a:t>Green</a:t>
            </a:r>
          </a:p>
        </p:txBody>
      </p:sp>
      <p:sp>
        <p:nvSpPr>
          <p:cNvPr id="7" name="Content Placeholder 6"/>
          <p:cNvSpPr>
            <a:spLocks noGrp="1"/>
          </p:cNvSpPr>
          <p:nvPr>
            <p:ph sz="half" idx="2"/>
          </p:nvPr>
        </p:nvSpPr>
        <p:spPr>
          <a:xfrm>
            <a:off x="400876" y="2419088"/>
            <a:ext cx="5550562" cy="3462038"/>
          </a:xfrm>
        </p:spPr>
        <p:txBody>
          <a:bodyPr>
            <a:normAutofit lnSpcReduction="10000"/>
          </a:bodyPr>
          <a:lstStyle/>
          <a:p>
            <a:r>
              <a:rPr lang="en-US" dirty="0"/>
              <a:t>“Green” concepts tend to focus on technologies/products causing </a:t>
            </a:r>
            <a:r>
              <a:rPr lang="en-US" b="1" dirty="0"/>
              <a:t>less harm to human health and the environment </a:t>
            </a:r>
          </a:p>
          <a:p>
            <a:r>
              <a:rPr lang="en-US" dirty="0"/>
              <a:t>In popular discourse it is often assumed that green = natural as opposed to artificial</a:t>
            </a:r>
          </a:p>
          <a:p>
            <a:r>
              <a:rPr lang="en-US" dirty="0"/>
              <a:t>Yet natural may not always be </a:t>
            </a:r>
            <a:r>
              <a:rPr lang="en-US" i="1" dirty="0"/>
              <a:t>sustainable</a:t>
            </a:r>
          </a:p>
        </p:txBody>
      </p:sp>
      <p:sp>
        <p:nvSpPr>
          <p:cNvPr id="8" name="Text Placeholder 7"/>
          <p:cNvSpPr>
            <a:spLocks noGrp="1"/>
          </p:cNvSpPr>
          <p:nvPr>
            <p:ph type="body" sz="quarter" idx="3"/>
          </p:nvPr>
        </p:nvSpPr>
        <p:spPr>
          <a:xfrm>
            <a:off x="6172200" y="1515291"/>
            <a:ext cx="5183188" cy="540422"/>
          </a:xfrm>
        </p:spPr>
        <p:txBody>
          <a:bodyPr>
            <a:normAutofit/>
          </a:bodyPr>
          <a:lstStyle/>
          <a:p>
            <a:r>
              <a:rPr lang="en-US" sz="3000" dirty="0">
                <a:solidFill>
                  <a:srgbClr val="0070C0"/>
                </a:solidFill>
              </a:rPr>
              <a:t>Sustainability</a:t>
            </a:r>
          </a:p>
        </p:txBody>
      </p:sp>
      <p:sp>
        <p:nvSpPr>
          <p:cNvPr id="9" name="Content Placeholder 8"/>
          <p:cNvSpPr>
            <a:spLocks noGrp="1"/>
          </p:cNvSpPr>
          <p:nvPr>
            <p:ph sz="quarter" idx="4"/>
          </p:nvPr>
        </p:nvSpPr>
        <p:spPr>
          <a:xfrm>
            <a:off x="6135624" y="2394147"/>
            <a:ext cx="5183188" cy="3684588"/>
          </a:xfrm>
        </p:spPr>
        <p:txBody>
          <a:bodyPr/>
          <a:lstStyle/>
          <a:p>
            <a:r>
              <a:rPr lang="en-US" dirty="0"/>
              <a:t>Sustainability and green overlap since a sustainable solution </a:t>
            </a:r>
            <a:r>
              <a:rPr lang="en-US" b="1" dirty="0"/>
              <a:t>must be able</a:t>
            </a:r>
            <a:r>
              <a:rPr lang="en-US" dirty="0"/>
              <a:t> to preserve health and environment</a:t>
            </a:r>
          </a:p>
          <a:p>
            <a:r>
              <a:rPr lang="en-US" dirty="0"/>
              <a:t>Sustainability adds the important idea of </a:t>
            </a:r>
            <a:r>
              <a:rPr lang="en-US" b="1" dirty="0"/>
              <a:t>preserving resources for the next generation</a:t>
            </a:r>
          </a:p>
        </p:txBody>
      </p:sp>
      <p:sp>
        <p:nvSpPr>
          <p:cNvPr id="10" name="Content Placeholder 6">
            <a:extLst>
              <a:ext uri="{FF2B5EF4-FFF2-40B4-BE49-F238E27FC236}">
                <a16:creationId xmlns:a16="http://schemas.microsoft.com/office/drawing/2014/main" id="{FD4EB8C3-D9D7-410C-8374-9F54772C55A6}"/>
              </a:ext>
            </a:extLst>
          </p:cNvPr>
          <p:cNvSpPr txBox="1">
            <a:spLocks/>
          </p:cNvSpPr>
          <p:nvPr/>
        </p:nvSpPr>
        <p:spPr>
          <a:xfrm>
            <a:off x="469239" y="5834139"/>
            <a:ext cx="5550562" cy="489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i="1" dirty="0">
                <a:solidFill>
                  <a:srgbClr val="0070C0"/>
                </a:solidFill>
              </a:rPr>
              <a:t>One example are GM crops, is a society built on non-GM crops sustainable or not?</a:t>
            </a:r>
          </a:p>
        </p:txBody>
      </p:sp>
      <p:sp>
        <p:nvSpPr>
          <p:cNvPr id="11" name="Text Placeholder 7">
            <a:extLst>
              <a:ext uri="{FF2B5EF4-FFF2-40B4-BE49-F238E27FC236}">
                <a16:creationId xmlns:a16="http://schemas.microsoft.com/office/drawing/2014/main" id="{35A84CE7-7792-43C6-8E9E-24C716CFB4D6}"/>
              </a:ext>
            </a:extLst>
          </p:cNvPr>
          <p:cNvSpPr txBox="1">
            <a:spLocks/>
          </p:cNvSpPr>
          <p:nvPr/>
        </p:nvSpPr>
        <p:spPr>
          <a:xfrm>
            <a:off x="6356385" y="5965447"/>
            <a:ext cx="5624867" cy="54042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nSpc>
                <a:spcPct val="100000"/>
              </a:lnSpc>
              <a:spcBef>
                <a:spcPts val="0"/>
              </a:spcBef>
            </a:pPr>
            <a:r>
              <a:rPr lang="en-US" sz="2000" dirty="0">
                <a:solidFill>
                  <a:srgbClr val="0070C0"/>
                </a:solidFill>
              </a:rPr>
              <a:t>Think about terms of sustainability vs. survivability on a large (societal, planetary) scale</a:t>
            </a:r>
          </a:p>
        </p:txBody>
      </p:sp>
    </p:spTree>
    <p:extLst>
      <p:ext uri="{BB962C8B-B14F-4D97-AF65-F5344CB8AC3E}">
        <p14:creationId xmlns:p14="http://schemas.microsoft.com/office/powerpoint/2010/main" val="194449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75443" y="1467119"/>
            <a:ext cx="10056437" cy="1182375"/>
          </a:xfrm>
          <a:prstGeom prst="rect">
            <a:avLst/>
          </a:prstGeom>
        </p:spPr>
        <p:txBody>
          <a:bodyPr vert="horz" wrap="square" lIns="0" tIns="73660" rIns="0" bIns="0" rtlCol="0">
            <a:spAutoFit/>
          </a:bodyPr>
          <a:lstStyle/>
          <a:p>
            <a:pPr marR="5080">
              <a:spcBef>
                <a:spcPts val="1200"/>
              </a:spcBef>
            </a:pPr>
            <a:r>
              <a:rPr lang="en-US" sz="3000" spc="-20" dirty="0">
                <a:cs typeface="Calibri"/>
              </a:rPr>
              <a:t>Both terms often used outside of context, outside of true metric</a:t>
            </a:r>
          </a:p>
          <a:p>
            <a:pPr marR="5080">
              <a:spcBef>
                <a:spcPts val="1200"/>
              </a:spcBef>
            </a:pPr>
            <a:r>
              <a:rPr lang="en-US" sz="3200" spc="-20" dirty="0">
                <a:cs typeface="Calibri"/>
              </a:rPr>
              <a:t>	=&gt; </a:t>
            </a:r>
            <a:r>
              <a:rPr lang="en-US" sz="3200" i="1" spc="-20" dirty="0">
                <a:cs typeface="Calibri"/>
              </a:rPr>
              <a:t>Green washing</a:t>
            </a:r>
            <a:endParaRPr sz="3200" i="1" dirty="0">
              <a:cs typeface="Times New Roman"/>
            </a:endParaRPr>
          </a:p>
        </p:txBody>
      </p:sp>
      <p:sp>
        <p:nvSpPr>
          <p:cNvPr id="4" name="object 2"/>
          <p:cNvSpPr/>
          <p:nvPr/>
        </p:nvSpPr>
        <p:spPr>
          <a:xfrm>
            <a:off x="1175443" y="3225975"/>
            <a:ext cx="2540000" cy="2819400"/>
          </a:xfrm>
          <a:prstGeom prst="rect">
            <a:avLst/>
          </a:prstGeom>
          <a:blipFill>
            <a:blip r:embed="rId2" cstate="print"/>
            <a:stretch>
              <a:fillRect/>
            </a:stretch>
          </a:blipFill>
        </p:spPr>
        <p:txBody>
          <a:bodyPr wrap="square" lIns="0" tIns="0" rIns="0" bIns="0" rtlCol="0"/>
          <a:lstStyle/>
          <a:p>
            <a:endParaRPr/>
          </a:p>
        </p:txBody>
      </p:sp>
      <p:sp>
        <p:nvSpPr>
          <p:cNvPr id="5" name="object 2"/>
          <p:cNvSpPr/>
          <p:nvPr/>
        </p:nvSpPr>
        <p:spPr>
          <a:xfrm>
            <a:off x="4864100" y="3225975"/>
            <a:ext cx="2463800" cy="2717800"/>
          </a:xfrm>
          <a:prstGeom prst="rect">
            <a:avLst/>
          </a:prstGeom>
          <a:blipFill>
            <a:blip r:embed="rId3" cstate="print"/>
            <a:stretch>
              <a:fillRect/>
            </a:stretch>
          </a:blipFill>
        </p:spPr>
        <p:txBody>
          <a:bodyPr wrap="square" lIns="0" tIns="0" rIns="0" bIns="0" rtlCol="0"/>
          <a:lstStyle/>
          <a:p>
            <a:endParaRPr/>
          </a:p>
        </p:txBody>
      </p:sp>
      <p:sp>
        <p:nvSpPr>
          <p:cNvPr id="6" name="object 2"/>
          <p:cNvSpPr/>
          <p:nvPr/>
        </p:nvSpPr>
        <p:spPr>
          <a:xfrm>
            <a:off x="8476557" y="3225975"/>
            <a:ext cx="2542541" cy="2157075"/>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200"/>
          </a:p>
        </p:txBody>
      </p:sp>
      <p:sp>
        <p:nvSpPr>
          <p:cNvPr id="7" name="object 3"/>
          <p:cNvSpPr txBox="1"/>
          <p:nvPr/>
        </p:nvSpPr>
        <p:spPr>
          <a:xfrm>
            <a:off x="8104877" y="5202934"/>
            <a:ext cx="3285900" cy="644857"/>
          </a:xfrm>
          <a:prstGeom prst="rect">
            <a:avLst/>
          </a:prstGeom>
        </p:spPr>
        <p:txBody>
          <a:bodyPr vert="horz" wrap="square" lIns="0" tIns="12700" rIns="0" bIns="0" rtlCol="0">
            <a:spAutoFit/>
          </a:bodyPr>
          <a:lstStyle/>
          <a:p>
            <a:pPr marL="12700" algn="ctr">
              <a:lnSpc>
                <a:spcPts val="5645"/>
              </a:lnSpc>
              <a:tabLst>
                <a:tab pos="2999665" algn="l"/>
              </a:tabLst>
            </a:pPr>
            <a:r>
              <a:rPr lang="en-US" sz="3200" b="1" spc="-400" dirty="0">
                <a:solidFill>
                  <a:srgbClr val="3B2B18"/>
                </a:solidFill>
                <a:latin typeface="Arial"/>
                <a:cs typeface="Arial"/>
              </a:rPr>
              <a:t>g</a:t>
            </a:r>
            <a:r>
              <a:rPr lang="en-US" sz="3200" b="1" spc="-785" dirty="0">
                <a:solidFill>
                  <a:srgbClr val="3B2B18"/>
                </a:solidFill>
                <a:latin typeface="Arial"/>
                <a:cs typeface="Arial"/>
              </a:rPr>
              <a:t>     </a:t>
            </a:r>
            <a:r>
              <a:rPr lang="en-US" sz="3200" b="1" spc="360" dirty="0" err="1">
                <a:solidFill>
                  <a:srgbClr val="3B2B18"/>
                </a:solidFill>
                <a:latin typeface="Arial"/>
                <a:cs typeface="Arial"/>
              </a:rPr>
              <a:t>oin</a:t>
            </a:r>
            <a:r>
              <a:rPr sz="3200" b="1" spc="455" dirty="0" err="1">
                <a:solidFill>
                  <a:srgbClr val="3B2B18"/>
                </a:solidFill>
                <a:latin typeface="Arial"/>
                <a:cs typeface="Arial"/>
              </a:rPr>
              <a:t>g</a:t>
            </a:r>
            <a:r>
              <a:rPr lang="en-US" sz="3200" b="1" spc="455" dirty="0">
                <a:solidFill>
                  <a:srgbClr val="3B2B18"/>
                </a:solidFill>
                <a:latin typeface="Arial"/>
                <a:cs typeface="Arial"/>
              </a:rPr>
              <a:t> </a:t>
            </a:r>
            <a:r>
              <a:rPr sz="3200" b="1" spc="325" dirty="0">
                <a:solidFill>
                  <a:srgbClr val="74A542"/>
                </a:solidFill>
                <a:latin typeface="Arial"/>
                <a:cs typeface="Arial"/>
              </a:rPr>
              <a:t>g</a:t>
            </a:r>
            <a:r>
              <a:rPr lang="en-US" sz="3200" b="1" spc="325" dirty="0">
                <a:solidFill>
                  <a:srgbClr val="74A542"/>
                </a:solidFill>
                <a:latin typeface="Arial"/>
                <a:cs typeface="Arial"/>
              </a:rPr>
              <a:t>r</a:t>
            </a:r>
            <a:r>
              <a:rPr sz="3200" b="1" spc="300" dirty="0">
                <a:solidFill>
                  <a:srgbClr val="74A542"/>
                </a:solidFill>
                <a:latin typeface="Arial"/>
                <a:cs typeface="Arial"/>
              </a:rPr>
              <a:t>een</a:t>
            </a:r>
            <a:endParaRPr sz="3200" dirty="0">
              <a:latin typeface="Arial"/>
              <a:cs typeface="Arial"/>
            </a:endParaRPr>
          </a:p>
        </p:txBody>
      </p:sp>
      <p:cxnSp>
        <p:nvCxnSpPr>
          <p:cNvPr id="11" name="Straight Connector 10">
            <a:extLst>
              <a:ext uri="{FF2B5EF4-FFF2-40B4-BE49-F238E27FC236}">
                <a16:creationId xmlns:a16="http://schemas.microsoft.com/office/drawing/2014/main" id="{A64A7ABA-0336-479F-B72D-7D97A844301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3D828B0-50A4-404F-85EC-41C1A81B0C81}"/>
              </a:ext>
            </a:extLst>
          </p:cNvPr>
          <p:cNvSpPr/>
          <p:nvPr/>
        </p:nvSpPr>
        <p:spPr>
          <a:xfrm>
            <a:off x="3615452" y="185000"/>
            <a:ext cx="4961103"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panose="020F0502020204030204" pitchFamily="34" charset="0"/>
              </a:rPr>
              <a:t>&amp; Green</a:t>
            </a:r>
            <a:endParaRPr lang="en-US" sz="4000" b="1" dirty="0">
              <a:cs typeface="Calibri"/>
            </a:endParaRPr>
          </a:p>
        </p:txBody>
      </p:sp>
      <p:sp>
        <p:nvSpPr>
          <p:cNvPr id="9" name="TextBox 8">
            <a:extLst>
              <a:ext uri="{FF2B5EF4-FFF2-40B4-BE49-F238E27FC236}">
                <a16:creationId xmlns:a16="http://schemas.microsoft.com/office/drawing/2014/main" id="{6F42DCFC-F092-3046-8D48-175921C344FB}"/>
              </a:ext>
            </a:extLst>
          </p:cNvPr>
          <p:cNvSpPr txBox="1"/>
          <p:nvPr/>
        </p:nvSpPr>
        <p:spPr>
          <a:xfrm>
            <a:off x="1121031" y="6500543"/>
            <a:ext cx="1729641" cy="276999"/>
          </a:xfrm>
          <a:prstGeom prst="rect">
            <a:avLst/>
          </a:prstGeom>
          <a:noFill/>
        </p:spPr>
        <p:txBody>
          <a:bodyPr wrap="none" rtlCol="0">
            <a:spAutoFit/>
          </a:bodyPr>
          <a:lstStyle/>
          <a:p>
            <a:r>
              <a:rPr lang="en-US" sz="1200" dirty="0">
                <a:solidFill>
                  <a:schemeClr val="bg1">
                    <a:lumMod val="50000"/>
                  </a:schemeClr>
                </a:solidFill>
              </a:rPr>
              <a:t>Image Source: Wikipedia</a:t>
            </a:r>
          </a:p>
        </p:txBody>
      </p:sp>
    </p:spTree>
    <p:extLst>
      <p:ext uri="{BB962C8B-B14F-4D97-AF65-F5344CB8AC3E}">
        <p14:creationId xmlns:p14="http://schemas.microsoft.com/office/powerpoint/2010/main" val="55747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72869" y="3127705"/>
            <a:ext cx="9446261" cy="761747"/>
          </a:xfrm>
          <a:prstGeom prst="rect">
            <a:avLst/>
          </a:prstGeom>
        </p:spPr>
        <p:txBody>
          <a:bodyPr vert="horz" wrap="square" lIns="0" tIns="93980" rIns="0" bIns="0" rtlCol="0">
            <a:spAutoFit/>
          </a:bodyPr>
          <a:lstStyle/>
          <a:p>
            <a:pPr marR="5080" algn="ctr">
              <a:lnSpc>
                <a:spcPts val="5200"/>
              </a:lnSpc>
              <a:spcBef>
                <a:spcPts val="740"/>
              </a:spcBef>
              <a:tabLst>
                <a:tab pos="3022524" algn="l"/>
              </a:tabLst>
            </a:pPr>
            <a:r>
              <a:rPr lang="en-US" sz="4800" spc="-40" dirty="0">
                <a:cs typeface="Calibri"/>
              </a:rPr>
              <a:t>Sustainability is </a:t>
            </a:r>
            <a:r>
              <a:rPr sz="4800" spc="-5" dirty="0">
                <a:cs typeface="Calibri"/>
              </a:rPr>
              <a:t>all</a:t>
            </a:r>
            <a:r>
              <a:rPr sz="4800" spc="-80" dirty="0">
                <a:cs typeface="Calibri"/>
              </a:rPr>
              <a:t> </a:t>
            </a:r>
            <a:r>
              <a:rPr sz="4800" spc="-5" dirty="0">
                <a:cs typeface="Calibri"/>
              </a:rPr>
              <a:t>about</a:t>
            </a:r>
            <a:r>
              <a:rPr sz="4800" dirty="0">
                <a:cs typeface="Calibri"/>
              </a:rPr>
              <a:t> </a:t>
            </a:r>
            <a:r>
              <a:rPr sz="4800" spc="-15" dirty="0">
                <a:cs typeface="Calibri"/>
              </a:rPr>
              <a:t>recycling.</a:t>
            </a:r>
            <a:endParaRPr sz="4800" dirty="0">
              <a:cs typeface="Calibri"/>
            </a:endParaRPr>
          </a:p>
        </p:txBody>
      </p:sp>
      <p:sp>
        <p:nvSpPr>
          <p:cNvPr id="4" name="Rectangle 3">
            <a:extLst>
              <a:ext uri="{FF2B5EF4-FFF2-40B4-BE49-F238E27FC236}">
                <a16:creationId xmlns:a16="http://schemas.microsoft.com/office/drawing/2014/main" id="{82F6FF12-D291-4ECD-A946-3013440B8E45}"/>
              </a:ext>
            </a:extLst>
          </p:cNvPr>
          <p:cNvSpPr/>
          <p:nvPr/>
        </p:nvSpPr>
        <p:spPr>
          <a:xfrm>
            <a:off x="5054914"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#4</a:t>
            </a:r>
            <a:r>
              <a:rPr lang="en-US" sz="4000" b="1" dirty="0">
                <a:cs typeface="Calibri"/>
              </a:rPr>
              <a:t>:</a:t>
            </a:r>
          </a:p>
        </p:txBody>
      </p:sp>
      <p:cxnSp>
        <p:nvCxnSpPr>
          <p:cNvPr id="5" name="Straight Connector 4">
            <a:extLst>
              <a:ext uri="{FF2B5EF4-FFF2-40B4-BE49-F238E27FC236}">
                <a16:creationId xmlns:a16="http://schemas.microsoft.com/office/drawing/2014/main" id="{5C28A63A-8122-49CB-8BB8-680C850449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8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0176" y="1246071"/>
            <a:ext cx="8871648" cy="2505814"/>
          </a:xfrm>
          <a:prstGeom prst="rect">
            <a:avLst/>
          </a:prstGeom>
        </p:spPr>
        <p:txBody>
          <a:bodyPr vert="horz" wrap="square" lIns="0" tIns="12700" rIns="0" bIns="0" rtlCol="0" anchor="ctr">
            <a:spAutoFit/>
          </a:bodyPr>
          <a:lstStyle/>
          <a:p>
            <a:pPr marL="12700" algn="ctr">
              <a:spcBef>
                <a:spcPts val="100"/>
              </a:spcBef>
            </a:pPr>
            <a:r>
              <a:rPr lang="en-US" sz="6000" dirty="0">
                <a:latin typeface="+mn-lt"/>
              </a:rPr>
              <a:t>A question we need to ask:</a:t>
            </a:r>
            <a:br>
              <a:rPr lang="en-US" sz="6000" dirty="0">
                <a:latin typeface="+mn-lt"/>
              </a:rPr>
            </a:br>
            <a:br>
              <a:rPr lang="en-US" sz="6000" dirty="0">
                <a:latin typeface="+mn-lt"/>
              </a:rPr>
            </a:br>
            <a:r>
              <a:rPr sz="6000" b="1" dirty="0">
                <a:solidFill>
                  <a:srgbClr val="FF0000"/>
                </a:solidFill>
                <a:latin typeface="+mn-lt"/>
              </a:rPr>
              <a:t>Is </a:t>
            </a:r>
            <a:r>
              <a:rPr sz="6000" b="1" spc="-20" dirty="0">
                <a:solidFill>
                  <a:srgbClr val="FF0000"/>
                </a:solidFill>
                <a:latin typeface="+mn-lt"/>
              </a:rPr>
              <a:t>recycling</a:t>
            </a:r>
            <a:r>
              <a:rPr sz="6000" b="1" spc="-40" dirty="0">
                <a:solidFill>
                  <a:srgbClr val="FF0000"/>
                </a:solidFill>
                <a:latin typeface="+mn-lt"/>
              </a:rPr>
              <a:t> </a:t>
            </a:r>
            <a:r>
              <a:rPr sz="6000" b="1" spc="-20" dirty="0">
                <a:solidFill>
                  <a:srgbClr val="FF0000"/>
                </a:solidFill>
                <a:latin typeface="+mn-lt"/>
              </a:rPr>
              <a:t>sustainable?</a:t>
            </a:r>
          </a:p>
        </p:txBody>
      </p:sp>
      <p:sp>
        <p:nvSpPr>
          <p:cNvPr id="3" name="Rectangle 2">
            <a:extLst>
              <a:ext uri="{FF2B5EF4-FFF2-40B4-BE49-F238E27FC236}">
                <a16:creationId xmlns:a16="http://schemas.microsoft.com/office/drawing/2014/main" id="{78AE9DD3-9F25-4451-B1C4-B5A3F697462E}"/>
              </a:ext>
            </a:extLst>
          </p:cNvPr>
          <p:cNvSpPr/>
          <p:nvPr/>
        </p:nvSpPr>
        <p:spPr>
          <a:xfrm>
            <a:off x="3052128" y="185000"/>
            <a:ext cx="6087757" cy="707886"/>
          </a:xfrm>
          <a:prstGeom prst="rect">
            <a:avLst/>
          </a:prstGeom>
        </p:spPr>
        <p:txBody>
          <a:bodyPr wrap="none">
            <a:spAutoFit/>
          </a:bodyPr>
          <a:lstStyle/>
          <a:p>
            <a:pPr marL="12700" algn="ctr">
              <a:spcBef>
                <a:spcPts val="100"/>
              </a:spcBef>
            </a:pPr>
            <a:r>
              <a:rPr lang="en-US" sz="4000" b="1" dirty="0">
                <a:cs typeface="Calibri"/>
              </a:rPr>
              <a:t>Sustainability and Recycling</a:t>
            </a:r>
          </a:p>
        </p:txBody>
      </p:sp>
      <p:cxnSp>
        <p:nvCxnSpPr>
          <p:cNvPr id="4" name="Straight Connector 3">
            <a:extLst>
              <a:ext uri="{FF2B5EF4-FFF2-40B4-BE49-F238E27FC236}">
                <a16:creationId xmlns:a16="http://schemas.microsoft.com/office/drawing/2014/main" id="{1C875864-17BA-4A44-B605-ECF241833C6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7B14A2B-650F-4F02-8BC1-D67DEEA62DC2}"/>
              </a:ext>
            </a:extLst>
          </p:cNvPr>
          <p:cNvSpPr/>
          <p:nvPr/>
        </p:nvSpPr>
        <p:spPr>
          <a:xfrm>
            <a:off x="4822806" y="3835256"/>
            <a:ext cx="2100508" cy="2006454"/>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Right 5">
            <a:extLst>
              <a:ext uri="{FF2B5EF4-FFF2-40B4-BE49-F238E27FC236}">
                <a16:creationId xmlns:a16="http://schemas.microsoft.com/office/drawing/2014/main" id="{523FC77E-4301-4FCD-84D1-E6735E45E960}"/>
              </a:ext>
            </a:extLst>
          </p:cNvPr>
          <p:cNvSpPr/>
          <p:nvPr/>
        </p:nvSpPr>
        <p:spPr>
          <a:xfrm>
            <a:off x="2194560" y="3788230"/>
            <a:ext cx="2576640" cy="2103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B7DC0C62-49A2-40D4-99B3-DB2B5AA0BF05}"/>
              </a:ext>
            </a:extLst>
          </p:cNvPr>
          <p:cNvSpPr/>
          <p:nvPr/>
        </p:nvSpPr>
        <p:spPr>
          <a:xfrm>
            <a:off x="6974920" y="4281890"/>
            <a:ext cx="2576640" cy="927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Down 8">
            <a:extLst>
              <a:ext uri="{FF2B5EF4-FFF2-40B4-BE49-F238E27FC236}">
                <a16:creationId xmlns:a16="http://schemas.microsoft.com/office/drawing/2014/main" id="{DD60EC4D-756D-437D-96F0-2B52EC1FBB70}"/>
              </a:ext>
            </a:extLst>
          </p:cNvPr>
          <p:cNvSpPr/>
          <p:nvPr/>
        </p:nvSpPr>
        <p:spPr>
          <a:xfrm>
            <a:off x="4936017" y="5841710"/>
            <a:ext cx="1854927" cy="961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bject 2">
            <a:extLst>
              <a:ext uri="{FF2B5EF4-FFF2-40B4-BE49-F238E27FC236}">
                <a16:creationId xmlns:a16="http://schemas.microsoft.com/office/drawing/2014/main" id="{E08F219E-5B5E-4A99-80FC-26DC5D7DE908}"/>
              </a:ext>
            </a:extLst>
          </p:cNvPr>
          <p:cNvSpPr txBox="1">
            <a:spLocks/>
          </p:cNvSpPr>
          <p:nvPr/>
        </p:nvSpPr>
        <p:spPr>
          <a:xfrm>
            <a:off x="2029743" y="4308699"/>
            <a:ext cx="2576640" cy="95256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Inputs</a:t>
            </a:r>
          </a:p>
          <a:p>
            <a:pPr marL="12700" algn="ctr">
              <a:spcBef>
                <a:spcPts val="100"/>
              </a:spcBef>
            </a:pPr>
            <a:r>
              <a:rPr lang="en-US" sz="2200" dirty="0">
                <a:solidFill>
                  <a:schemeClr val="bg1"/>
                </a:solidFill>
                <a:latin typeface="+mn-lt"/>
              </a:rPr>
              <a:t>(raw materials</a:t>
            </a:r>
          </a:p>
          <a:p>
            <a:pPr marL="12700" algn="ctr">
              <a:spcBef>
                <a:spcPts val="100"/>
              </a:spcBef>
            </a:pPr>
            <a:r>
              <a:rPr lang="en-US" sz="2200" spc="-20" dirty="0">
                <a:solidFill>
                  <a:schemeClr val="bg1"/>
                </a:solidFill>
                <a:latin typeface="+mn-lt"/>
              </a:rPr>
              <a:t>energy, auxiliaries)</a:t>
            </a:r>
          </a:p>
        </p:txBody>
      </p:sp>
      <p:sp>
        <p:nvSpPr>
          <p:cNvPr id="11" name="object 2">
            <a:extLst>
              <a:ext uri="{FF2B5EF4-FFF2-40B4-BE49-F238E27FC236}">
                <a16:creationId xmlns:a16="http://schemas.microsoft.com/office/drawing/2014/main" id="{59CE7B7E-A7C9-45F7-AA28-45AF92B40003}"/>
              </a:ext>
            </a:extLst>
          </p:cNvPr>
          <p:cNvSpPr txBox="1">
            <a:spLocks/>
          </p:cNvSpPr>
          <p:nvPr/>
        </p:nvSpPr>
        <p:spPr>
          <a:xfrm>
            <a:off x="6780268" y="4552765"/>
            <a:ext cx="2576640" cy="317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useful</a:t>
            </a:r>
            <a:endParaRPr lang="en-US" sz="2200" spc="-20" dirty="0">
              <a:solidFill>
                <a:schemeClr val="bg1"/>
              </a:solidFill>
              <a:latin typeface="+mn-lt"/>
            </a:endParaRPr>
          </a:p>
        </p:txBody>
      </p:sp>
      <p:sp>
        <p:nvSpPr>
          <p:cNvPr id="12" name="object 2">
            <a:extLst>
              <a:ext uri="{FF2B5EF4-FFF2-40B4-BE49-F238E27FC236}">
                <a16:creationId xmlns:a16="http://schemas.microsoft.com/office/drawing/2014/main" id="{A5028EF2-0AF2-4B01-B61F-E1330AB795DE}"/>
              </a:ext>
            </a:extLst>
          </p:cNvPr>
          <p:cNvSpPr txBox="1">
            <a:spLocks/>
          </p:cNvSpPr>
          <p:nvPr/>
        </p:nvSpPr>
        <p:spPr>
          <a:xfrm>
            <a:off x="4548163" y="6115801"/>
            <a:ext cx="2576640" cy="317523"/>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marL="12700" algn="ctr">
              <a:spcBef>
                <a:spcPts val="100"/>
              </a:spcBef>
            </a:pPr>
            <a:r>
              <a:rPr lang="en-US" sz="2200" dirty="0">
                <a:solidFill>
                  <a:schemeClr val="bg1"/>
                </a:solidFill>
                <a:latin typeface="+mn-lt"/>
              </a:rPr>
              <a:t>waste</a:t>
            </a:r>
            <a:endParaRPr lang="en-US" sz="2200" spc="-20" dirty="0">
              <a:solidFill>
                <a:schemeClr val="bg1"/>
              </a:solidFill>
              <a:latin typeface="+mn-lt"/>
            </a:endParaRPr>
          </a:p>
        </p:txBody>
      </p:sp>
    </p:spTree>
    <p:extLst>
      <p:ext uri="{BB962C8B-B14F-4D97-AF65-F5344CB8AC3E}">
        <p14:creationId xmlns:p14="http://schemas.microsoft.com/office/powerpoint/2010/main" val="128009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523" y="1794832"/>
            <a:ext cx="7248864" cy="1323632"/>
          </a:xfrm>
          <a:prstGeom prst="rect">
            <a:avLst/>
          </a:prstGeom>
        </p:spPr>
        <p:txBody>
          <a:bodyPr wrap="square">
            <a:spAutoFit/>
          </a:bodyPr>
          <a:lstStyle/>
          <a:p>
            <a:pPr marL="1066773" lvl="1" indent="-457189">
              <a:buFont typeface="Arial" charset="0"/>
              <a:buChar char="•"/>
            </a:pPr>
            <a:r>
              <a:rPr lang="en-US" sz="2667" dirty="0"/>
              <a:t>Converting waste materials into new materials and objects.</a:t>
            </a:r>
          </a:p>
          <a:p>
            <a:pPr marL="1066773" lvl="1" indent="-457189">
              <a:buFont typeface="Arial" charset="0"/>
              <a:buChar char="•"/>
            </a:pPr>
            <a:r>
              <a:rPr lang="en-US" sz="2667" dirty="0"/>
              <a:t>Available for metals, plastic, paper, glass.</a:t>
            </a:r>
          </a:p>
        </p:txBody>
      </p:sp>
      <p:sp>
        <p:nvSpPr>
          <p:cNvPr id="5" name="Title 1"/>
          <p:cNvSpPr txBox="1">
            <a:spLocks/>
          </p:cNvSpPr>
          <p:nvPr/>
        </p:nvSpPr>
        <p:spPr>
          <a:xfrm>
            <a:off x="7010400" y="5402055"/>
            <a:ext cx="4661267" cy="646261"/>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mn-lt"/>
              </a:rPr>
              <a:t>Cost-benefit of recycling: energy savings</a:t>
            </a:r>
          </a:p>
        </p:txBody>
      </p:sp>
      <p:graphicFrame>
        <p:nvGraphicFramePr>
          <p:cNvPr id="6" name="Content Placeholder 3"/>
          <p:cNvGraphicFramePr>
            <a:graphicFrameLocks/>
          </p:cNvGraphicFramePr>
          <p:nvPr>
            <p:extLst/>
          </p:nvPr>
        </p:nvGraphicFramePr>
        <p:xfrm>
          <a:off x="7255058" y="1857025"/>
          <a:ext cx="4171950" cy="3461171"/>
        </p:xfrm>
        <a:graphic>
          <a:graphicData uri="http://schemas.openxmlformats.org/drawingml/2006/table">
            <a:tbl>
              <a:tblPr firstRow="1" bandRow="1">
                <a:tableStyleId>{5C22544A-7EE6-4342-B048-85BDC9FD1C3A}</a:tableStyleId>
              </a:tblPr>
              <a:tblGrid>
                <a:gridCol w="20859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tblGrid>
              <a:tr h="494453">
                <a:tc>
                  <a:txBody>
                    <a:bodyPr/>
                    <a:lstStyle/>
                    <a:p>
                      <a:pPr algn="ctr"/>
                      <a:r>
                        <a:rPr lang="en-US" sz="2400" b="0" i="0" dirty="0">
                          <a:latin typeface="+mn-lt"/>
                        </a:rPr>
                        <a:t>Material</a:t>
                      </a:r>
                    </a:p>
                  </a:txBody>
                  <a:tcPr marL="121920" marR="121920" marT="60960" marB="60960"/>
                </a:tc>
                <a:tc>
                  <a:txBody>
                    <a:bodyPr/>
                    <a:lstStyle/>
                    <a:p>
                      <a:pPr algn="ctr"/>
                      <a:r>
                        <a:rPr lang="en-US" sz="2400" b="0" i="0" dirty="0">
                          <a:latin typeface="+mn-lt"/>
                        </a:rPr>
                        <a:t>Energy savings</a:t>
                      </a:r>
                    </a:p>
                  </a:txBody>
                  <a:tcPr marL="121920" marR="121920" marT="60960" marB="60960"/>
                </a:tc>
                <a:extLst>
                  <a:ext uri="{0D108BD9-81ED-4DB2-BD59-A6C34878D82A}">
                    <a16:rowId xmlns:a16="http://schemas.microsoft.com/office/drawing/2014/main" val="10000"/>
                  </a:ext>
                </a:extLst>
              </a:tr>
              <a:tr h="494453">
                <a:tc>
                  <a:txBody>
                    <a:bodyPr/>
                    <a:lstStyle/>
                    <a:p>
                      <a:pPr algn="ctr"/>
                      <a:r>
                        <a:rPr lang="en-US" sz="2400" b="0" i="0" dirty="0">
                          <a:latin typeface="+mn-lt"/>
                        </a:rPr>
                        <a:t>Aluminum</a:t>
                      </a:r>
                    </a:p>
                  </a:txBody>
                  <a:tcPr marL="121920" marR="121920" marT="60960" marB="60960"/>
                </a:tc>
                <a:tc>
                  <a:txBody>
                    <a:bodyPr/>
                    <a:lstStyle/>
                    <a:p>
                      <a:pPr algn="ctr"/>
                      <a:r>
                        <a:rPr lang="en-US" sz="2400" b="0" i="0" dirty="0">
                          <a:latin typeface="+mn-lt"/>
                        </a:rPr>
                        <a:t>95%</a:t>
                      </a:r>
                    </a:p>
                  </a:txBody>
                  <a:tcPr marL="121920" marR="121920" marT="60960" marB="60960"/>
                </a:tc>
                <a:extLst>
                  <a:ext uri="{0D108BD9-81ED-4DB2-BD59-A6C34878D82A}">
                    <a16:rowId xmlns:a16="http://schemas.microsoft.com/office/drawing/2014/main" val="10001"/>
                  </a:ext>
                </a:extLst>
              </a:tr>
              <a:tr h="494453">
                <a:tc>
                  <a:txBody>
                    <a:bodyPr/>
                    <a:lstStyle/>
                    <a:p>
                      <a:pPr algn="ctr"/>
                      <a:r>
                        <a:rPr lang="en-US" sz="2400" b="0" i="0" dirty="0">
                          <a:latin typeface="+mn-lt"/>
                        </a:rPr>
                        <a:t>Cardboard</a:t>
                      </a:r>
                    </a:p>
                  </a:txBody>
                  <a:tcPr marL="121920" marR="121920" marT="60960" marB="60960"/>
                </a:tc>
                <a:tc>
                  <a:txBody>
                    <a:bodyPr/>
                    <a:lstStyle/>
                    <a:p>
                      <a:pPr algn="ctr"/>
                      <a:r>
                        <a:rPr lang="en-US" sz="2400" b="0" i="0" dirty="0">
                          <a:latin typeface="+mn-lt"/>
                        </a:rPr>
                        <a:t>24%</a:t>
                      </a:r>
                    </a:p>
                  </a:txBody>
                  <a:tcPr marL="121920" marR="121920" marT="60960" marB="60960"/>
                </a:tc>
                <a:extLst>
                  <a:ext uri="{0D108BD9-81ED-4DB2-BD59-A6C34878D82A}">
                    <a16:rowId xmlns:a16="http://schemas.microsoft.com/office/drawing/2014/main" val="10002"/>
                  </a:ext>
                </a:extLst>
              </a:tr>
              <a:tr h="494453">
                <a:tc>
                  <a:txBody>
                    <a:bodyPr/>
                    <a:lstStyle/>
                    <a:p>
                      <a:pPr algn="ctr"/>
                      <a:r>
                        <a:rPr lang="en-US" sz="2400" b="0" i="0" dirty="0">
                          <a:latin typeface="+mn-lt"/>
                        </a:rPr>
                        <a:t>Glass</a:t>
                      </a:r>
                    </a:p>
                  </a:txBody>
                  <a:tcPr marL="121920" marR="121920" marT="60960" marB="60960"/>
                </a:tc>
                <a:tc>
                  <a:txBody>
                    <a:bodyPr/>
                    <a:lstStyle/>
                    <a:p>
                      <a:pPr algn="ctr"/>
                      <a:r>
                        <a:rPr lang="en-US" sz="2400" b="0" i="0" dirty="0">
                          <a:latin typeface="+mn-lt"/>
                        </a:rPr>
                        <a:t>5-30%</a:t>
                      </a:r>
                    </a:p>
                  </a:txBody>
                  <a:tcPr marL="121920" marR="121920" marT="60960" marB="60960"/>
                </a:tc>
                <a:extLst>
                  <a:ext uri="{0D108BD9-81ED-4DB2-BD59-A6C34878D82A}">
                    <a16:rowId xmlns:a16="http://schemas.microsoft.com/office/drawing/2014/main" val="10003"/>
                  </a:ext>
                </a:extLst>
              </a:tr>
              <a:tr h="494453">
                <a:tc>
                  <a:txBody>
                    <a:bodyPr/>
                    <a:lstStyle/>
                    <a:p>
                      <a:pPr algn="ctr"/>
                      <a:r>
                        <a:rPr lang="en-US" sz="2400" b="0" i="0" dirty="0">
                          <a:latin typeface="+mn-lt"/>
                        </a:rPr>
                        <a:t>Paper</a:t>
                      </a:r>
                    </a:p>
                  </a:txBody>
                  <a:tcPr marL="121920" marR="121920" marT="60960" marB="60960"/>
                </a:tc>
                <a:tc>
                  <a:txBody>
                    <a:bodyPr/>
                    <a:lstStyle/>
                    <a:p>
                      <a:pPr algn="ctr"/>
                      <a:r>
                        <a:rPr lang="en-US" sz="2400" b="0" i="0" dirty="0">
                          <a:latin typeface="+mn-lt"/>
                        </a:rPr>
                        <a:t>40%</a:t>
                      </a:r>
                    </a:p>
                  </a:txBody>
                  <a:tcPr marL="121920" marR="121920" marT="60960" marB="60960"/>
                </a:tc>
                <a:extLst>
                  <a:ext uri="{0D108BD9-81ED-4DB2-BD59-A6C34878D82A}">
                    <a16:rowId xmlns:a16="http://schemas.microsoft.com/office/drawing/2014/main" val="10004"/>
                  </a:ext>
                </a:extLst>
              </a:tr>
              <a:tr h="494453">
                <a:tc>
                  <a:txBody>
                    <a:bodyPr/>
                    <a:lstStyle/>
                    <a:p>
                      <a:pPr algn="ctr"/>
                      <a:r>
                        <a:rPr lang="en-US" sz="2400" b="0" i="0" dirty="0">
                          <a:latin typeface="+mn-lt"/>
                        </a:rPr>
                        <a:t>Plastics</a:t>
                      </a:r>
                    </a:p>
                  </a:txBody>
                  <a:tcPr marL="121920" marR="121920" marT="60960" marB="60960"/>
                </a:tc>
                <a:tc>
                  <a:txBody>
                    <a:bodyPr/>
                    <a:lstStyle/>
                    <a:p>
                      <a:pPr algn="ctr"/>
                      <a:r>
                        <a:rPr lang="en-US" sz="2400" b="0" i="0" dirty="0">
                          <a:latin typeface="+mn-lt"/>
                        </a:rPr>
                        <a:t>70%</a:t>
                      </a:r>
                    </a:p>
                  </a:txBody>
                  <a:tcPr marL="121920" marR="121920" marT="60960" marB="60960"/>
                </a:tc>
                <a:extLst>
                  <a:ext uri="{0D108BD9-81ED-4DB2-BD59-A6C34878D82A}">
                    <a16:rowId xmlns:a16="http://schemas.microsoft.com/office/drawing/2014/main" val="10005"/>
                  </a:ext>
                </a:extLst>
              </a:tr>
              <a:tr h="494453">
                <a:tc>
                  <a:txBody>
                    <a:bodyPr/>
                    <a:lstStyle/>
                    <a:p>
                      <a:pPr algn="ctr"/>
                      <a:r>
                        <a:rPr lang="en-US" sz="2400" b="0" i="0" dirty="0">
                          <a:latin typeface="+mn-lt"/>
                        </a:rPr>
                        <a:t>Steel</a:t>
                      </a:r>
                    </a:p>
                  </a:txBody>
                  <a:tcPr marL="121920" marR="121920" marT="60960" marB="60960"/>
                </a:tc>
                <a:tc>
                  <a:txBody>
                    <a:bodyPr/>
                    <a:lstStyle/>
                    <a:p>
                      <a:pPr algn="ctr"/>
                      <a:r>
                        <a:rPr lang="en-US" sz="2400" b="0" i="0" dirty="0">
                          <a:latin typeface="+mn-lt"/>
                        </a:rPr>
                        <a:t>60%</a:t>
                      </a:r>
                    </a:p>
                  </a:txBody>
                  <a:tcPr marL="121920" marR="121920" marT="60960" marB="60960"/>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BCDB1830-A5F6-47E2-9959-F834A17D976C}"/>
              </a:ext>
            </a:extLst>
          </p:cNvPr>
          <p:cNvSpPr/>
          <p:nvPr/>
        </p:nvSpPr>
        <p:spPr>
          <a:xfrm>
            <a:off x="3052128" y="185000"/>
            <a:ext cx="6087757" cy="707886"/>
          </a:xfrm>
          <a:prstGeom prst="rect">
            <a:avLst/>
          </a:prstGeom>
        </p:spPr>
        <p:txBody>
          <a:bodyPr wrap="none">
            <a:spAutoFit/>
          </a:bodyPr>
          <a:lstStyle/>
          <a:p>
            <a:pPr marL="12700" algn="ctr">
              <a:spcBef>
                <a:spcPts val="100"/>
              </a:spcBef>
            </a:pPr>
            <a:r>
              <a:rPr lang="en-US" sz="4000" b="1" dirty="0">
                <a:cs typeface="Calibri"/>
              </a:rPr>
              <a:t>Sustainability and Recycling</a:t>
            </a:r>
          </a:p>
        </p:txBody>
      </p:sp>
      <p:cxnSp>
        <p:nvCxnSpPr>
          <p:cNvPr id="11" name="Straight Connector 10">
            <a:extLst>
              <a:ext uri="{FF2B5EF4-FFF2-40B4-BE49-F238E27FC236}">
                <a16:creationId xmlns:a16="http://schemas.microsoft.com/office/drawing/2014/main" id="{90F89D7B-63FB-4D77-8100-2A52D6347B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276385-C769-4C68-8041-428FEDED80A8}"/>
              </a:ext>
            </a:extLst>
          </p:cNvPr>
          <p:cNvSpPr txBox="1"/>
          <p:nvPr/>
        </p:nvSpPr>
        <p:spPr>
          <a:xfrm>
            <a:off x="1687898" y="1086946"/>
            <a:ext cx="2163157" cy="707886"/>
          </a:xfrm>
          <a:prstGeom prst="rect">
            <a:avLst/>
          </a:prstGeom>
          <a:noFill/>
        </p:spPr>
        <p:txBody>
          <a:bodyPr wrap="none" rtlCol="0">
            <a:spAutoFit/>
          </a:bodyPr>
          <a:lstStyle/>
          <a:p>
            <a:pPr algn="ctr"/>
            <a:r>
              <a:rPr lang="en-US" sz="4000" b="1" dirty="0"/>
              <a:t>Recycling</a:t>
            </a:r>
          </a:p>
        </p:txBody>
      </p:sp>
      <p:cxnSp>
        <p:nvCxnSpPr>
          <p:cNvPr id="12" name="Straight Connector 11">
            <a:extLst>
              <a:ext uri="{FF2B5EF4-FFF2-40B4-BE49-F238E27FC236}">
                <a16:creationId xmlns:a16="http://schemas.microsoft.com/office/drawing/2014/main" id="{30D72E97-92DA-4A73-814B-F0A64953DB1C}"/>
              </a:ext>
            </a:extLst>
          </p:cNvPr>
          <p:cNvCxnSpPr>
            <a:cxnSpLocks/>
          </p:cNvCxnSpPr>
          <p:nvPr/>
        </p:nvCxnSpPr>
        <p:spPr>
          <a:xfrm>
            <a:off x="756745" y="3355427"/>
            <a:ext cx="50607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DFC028-BA35-4329-B47D-681DAA6902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8085" y="3592391"/>
            <a:ext cx="4419213" cy="2670038"/>
          </a:xfrm>
          <a:prstGeom prst="rect">
            <a:avLst/>
          </a:prstGeom>
        </p:spPr>
      </p:pic>
    </p:spTree>
    <p:extLst>
      <p:ext uri="{BB962C8B-B14F-4D97-AF65-F5344CB8AC3E}">
        <p14:creationId xmlns:p14="http://schemas.microsoft.com/office/powerpoint/2010/main" val="2110338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04572"/>
          </a:xfrm>
          <a:prstGeom prst="rect">
            <a:avLst/>
          </a:prstGeom>
        </p:spPr>
      </p:pic>
      <p:sp>
        <p:nvSpPr>
          <p:cNvPr id="4" name="Rectangle 3"/>
          <p:cNvSpPr/>
          <p:nvPr/>
        </p:nvSpPr>
        <p:spPr>
          <a:xfrm>
            <a:off x="511503" y="6333819"/>
            <a:ext cx="7071710" cy="400110"/>
          </a:xfrm>
          <a:prstGeom prst="rect">
            <a:avLst/>
          </a:prstGeom>
        </p:spPr>
        <p:txBody>
          <a:bodyPr wrap="square">
            <a:spAutoFit/>
          </a:bodyPr>
          <a:lstStyle/>
          <a:p>
            <a:r>
              <a:rPr lang="en-US" sz="2000" dirty="0"/>
              <a:t>http://</a:t>
            </a:r>
            <a:r>
              <a:rPr lang="en-US" sz="2000" dirty="0" err="1"/>
              <a:t>www.planetaid.org</a:t>
            </a:r>
            <a:r>
              <a:rPr lang="en-US" sz="2000" dirty="0"/>
              <a:t>/blog/recycling-rates-around-the-world</a:t>
            </a:r>
          </a:p>
        </p:txBody>
      </p:sp>
      <p:sp>
        <p:nvSpPr>
          <p:cNvPr id="6" name="Oval 5"/>
          <p:cNvSpPr/>
          <p:nvPr/>
        </p:nvSpPr>
        <p:spPr>
          <a:xfrm rot="20536016">
            <a:off x="6587321" y="5704764"/>
            <a:ext cx="432179" cy="23201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ctangle 6"/>
          <p:cNvSpPr/>
          <p:nvPr/>
        </p:nvSpPr>
        <p:spPr>
          <a:xfrm>
            <a:off x="7001301" y="5986818"/>
            <a:ext cx="2060811" cy="263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SOUTH AFRICA 43%</a:t>
            </a:r>
          </a:p>
        </p:txBody>
      </p:sp>
      <p:cxnSp>
        <p:nvCxnSpPr>
          <p:cNvPr id="9" name="Straight Arrow Connector 8"/>
          <p:cNvCxnSpPr>
            <a:endCxn id="6" idx="5"/>
          </p:cNvCxnSpPr>
          <p:nvPr/>
        </p:nvCxnSpPr>
        <p:spPr>
          <a:xfrm flipH="1" flipV="1">
            <a:off x="6973933" y="5852361"/>
            <a:ext cx="350366" cy="134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823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42514" y="3307433"/>
            <a:ext cx="7706972" cy="761747"/>
          </a:xfrm>
          <a:prstGeom prst="rect">
            <a:avLst/>
          </a:prstGeom>
        </p:spPr>
        <p:txBody>
          <a:bodyPr vert="horz" wrap="square" lIns="0" tIns="93980" rIns="0" bIns="0" rtlCol="0">
            <a:spAutoFit/>
          </a:bodyPr>
          <a:lstStyle/>
          <a:p>
            <a:pPr marL="12700" marR="5080" algn="ctr">
              <a:lnSpc>
                <a:spcPts val="5200"/>
              </a:lnSpc>
              <a:spcBef>
                <a:spcPts val="740"/>
              </a:spcBef>
            </a:pPr>
            <a:r>
              <a:rPr sz="4800" spc="-15" dirty="0">
                <a:cs typeface="Calibri"/>
              </a:rPr>
              <a:t>Sustainability </a:t>
            </a:r>
            <a:r>
              <a:rPr sz="4800" spc="-5" dirty="0">
                <a:cs typeface="Calibri"/>
              </a:rPr>
              <a:t>is </a:t>
            </a:r>
            <a:r>
              <a:rPr sz="4800" spc="-20" dirty="0">
                <a:cs typeface="Calibri"/>
              </a:rPr>
              <a:t>too</a:t>
            </a:r>
            <a:r>
              <a:rPr sz="4800" spc="-65" dirty="0">
                <a:cs typeface="Calibri"/>
              </a:rPr>
              <a:t> </a:t>
            </a:r>
            <a:r>
              <a:rPr sz="4800" spc="-20" dirty="0">
                <a:cs typeface="Calibri"/>
              </a:rPr>
              <a:t>expensive.</a:t>
            </a:r>
            <a:endParaRPr sz="4800" dirty="0">
              <a:cs typeface="Calibri"/>
            </a:endParaRPr>
          </a:p>
        </p:txBody>
      </p:sp>
      <p:sp>
        <p:nvSpPr>
          <p:cNvPr id="4" name="Rectangle 3">
            <a:extLst>
              <a:ext uri="{FF2B5EF4-FFF2-40B4-BE49-F238E27FC236}">
                <a16:creationId xmlns:a16="http://schemas.microsoft.com/office/drawing/2014/main" id="{BA0D1C48-72A0-4C50-898E-5EFD58F2BA33}"/>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#5</a:t>
            </a:r>
            <a:r>
              <a:rPr lang="en-US" sz="4000" b="1" dirty="0">
                <a:cs typeface="Calibri"/>
              </a:rPr>
              <a:t>:</a:t>
            </a:r>
          </a:p>
        </p:txBody>
      </p:sp>
      <p:cxnSp>
        <p:nvCxnSpPr>
          <p:cNvPr id="5" name="Straight Connector 4">
            <a:extLst>
              <a:ext uri="{FF2B5EF4-FFF2-40B4-BE49-F238E27FC236}">
                <a16:creationId xmlns:a16="http://schemas.microsoft.com/office/drawing/2014/main" id="{AB95771F-1630-490D-8427-62344E4410C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8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218" name="Picture 2" descr="montreal-airview"/>
          <p:cNvPicPr>
            <a:picLocks noChangeAspect="1" noChangeArrowheads="1"/>
          </p:cNvPicPr>
          <p:nvPr/>
        </p:nvPicPr>
        <p:blipFill>
          <a:blip r:embed="rId3" cstate="print"/>
          <a:srcRect/>
          <a:stretch>
            <a:fillRect/>
          </a:stretch>
        </p:blipFill>
        <p:spPr bwMode="auto">
          <a:xfrm>
            <a:off x="1981200" y="342900"/>
            <a:ext cx="8229600" cy="6172200"/>
          </a:xfrm>
          <a:prstGeom prst="rect">
            <a:avLst/>
          </a:prstGeom>
          <a:noFill/>
        </p:spPr>
      </p:pic>
      <p:sp>
        <p:nvSpPr>
          <p:cNvPr id="2057219" name="Text Box 3"/>
          <p:cNvSpPr txBox="1">
            <a:spLocks noChangeArrowheads="1"/>
          </p:cNvSpPr>
          <p:nvPr/>
        </p:nvSpPr>
        <p:spPr bwMode="auto">
          <a:xfrm>
            <a:off x="3200400" y="1905000"/>
            <a:ext cx="1676400" cy="579438"/>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altLang="en-US" sz="3200" b="1">
                <a:solidFill>
                  <a:srgbClr val="FF0000"/>
                </a:solidFill>
                <a:latin typeface="Times" charset="0"/>
                <a:cs typeface="Arial" charset="0"/>
              </a:rPr>
              <a:t>McGill</a:t>
            </a:r>
          </a:p>
        </p:txBody>
      </p:sp>
      <p:sp>
        <p:nvSpPr>
          <p:cNvPr id="2057220" name="Text Box 4"/>
          <p:cNvSpPr txBox="1">
            <a:spLocks noChangeArrowheads="1"/>
          </p:cNvSpPr>
          <p:nvPr/>
        </p:nvSpPr>
        <p:spPr bwMode="auto">
          <a:xfrm>
            <a:off x="8382000" y="5791201"/>
            <a:ext cx="1676400" cy="519113"/>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altLang="en-US" sz="2800" b="1">
                <a:solidFill>
                  <a:srgbClr val="FFFFFF"/>
                </a:solidFill>
                <a:cs typeface="Arial" charset="0"/>
              </a:rPr>
              <a:t>Montreal</a:t>
            </a:r>
          </a:p>
        </p:txBody>
      </p:sp>
      <p:grpSp>
        <p:nvGrpSpPr>
          <p:cNvPr id="2" name="Group 5"/>
          <p:cNvGrpSpPr>
            <a:grpSpLocks/>
          </p:cNvGrpSpPr>
          <p:nvPr/>
        </p:nvGrpSpPr>
        <p:grpSpPr bwMode="auto">
          <a:xfrm>
            <a:off x="1981200" y="2057400"/>
            <a:ext cx="6858000" cy="1676400"/>
            <a:chOff x="288" y="1296"/>
            <a:chExt cx="4320" cy="1056"/>
          </a:xfrm>
        </p:grpSpPr>
        <p:sp>
          <p:nvSpPr>
            <p:cNvPr id="2057222" name="Line 6"/>
            <p:cNvSpPr>
              <a:spLocks noChangeShapeType="1"/>
            </p:cNvSpPr>
            <p:nvPr/>
          </p:nvSpPr>
          <p:spPr bwMode="auto">
            <a:xfrm>
              <a:off x="576" y="2352"/>
              <a:ext cx="3168"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3" name="Line 7"/>
            <p:cNvSpPr>
              <a:spLocks noChangeShapeType="1"/>
            </p:cNvSpPr>
            <p:nvPr/>
          </p:nvSpPr>
          <p:spPr bwMode="auto">
            <a:xfrm flipV="1">
              <a:off x="3744" y="2064"/>
              <a:ext cx="0" cy="288"/>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4" name="Line 8"/>
            <p:cNvSpPr>
              <a:spLocks noChangeShapeType="1"/>
            </p:cNvSpPr>
            <p:nvPr/>
          </p:nvSpPr>
          <p:spPr bwMode="auto">
            <a:xfrm flipH="1">
              <a:off x="3216" y="2064"/>
              <a:ext cx="528"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5" name="Line 9"/>
            <p:cNvSpPr>
              <a:spLocks noChangeShapeType="1"/>
            </p:cNvSpPr>
            <p:nvPr/>
          </p:nvSpPr>
          <p:spPr bwMode="auto">
            <a:xfrm flipV="1">
              <a:off x="3216" y="1680"/>
              <a:ext cx="0" cy="384"/>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6" name="Line 10"/>
            <p:cNvSpPr>
              <a:spLocks noChangeShapeType="1"/>
            </p:cNvSpPr>
            <p:nvPr/>
          </p:nvSpPr>
          <p:spPr bwMode="auto">
            <a:xfrm>
              <a:off x="3216" y="1680"/>
              <a:ext cx="1392"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7" name="Line 11"/>
            <p:cNvSpPr>
              <a:spLocks noChangeShapeType="1"/>
            </p:cNvSpPr>
            <p:nvPr/>
          </p:nvSpPr>
          <p:spPr bwMode="auto">
            <a:xfrm flipH="1" flipV="1">
              <a:off x="4368" y="1296"/>
              <a:ext cx="240" cy="384"/>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8" name="Line 12"/>
            <p:cNvSpPr>
              <a:spLocks noChangeShapeType="1"/>
            </p:cNvSpPr>
            <p:nvPr/>
          </p:nvSpPr>
          <p:spPr bwMode="auto">
            <a:xfrm flipH="1">
              <a:off x="2112" y="1296"/>
              <a:ext cx="2256"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29" name="Line 13"/>
            <p:cNvSpPr>
              <a:spLocks noChangeShapeType="1"/>
            </p:cNvSpPr>
            <p:nvPr/>
          </p:nvSpPr>
          <p:spPr bwMode="auto">
            <a:xfrm flipH="1">
              <a:off x="1824" y="1296"/>
              <a:ext cx="288" cy="288"/>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30" name="Line 14"/>
            <p:cNvSpPr>
              <a:spLocks noChangeShapeType="1"/>
            </p:cNvSpPr>
            <p:nvPr/>
          </p:nvSpPr>
          <p:spPr bwMode="auto">
            <a:xfrm flipH="1">
              <a:off x="288" y="1584"/>
              <a:ext cx="1536"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31" name="Line 15"/>
            <p:cNvSpPr>
              <a:spLocks noChangeShapeType="1"/>
            </p:cNvSpPr>
            <p:nvPr/>
          </p:nvSpPr>
          <p:spPr bwMode="auto">
            <a:xfrm>
              <a:off x="288" y="1584"/>
              <a:ext cx="0" cy="768"/>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sp>
          <p:nvSpPr>
            <p:cNvPr id="2057232" name="Line 16"/>
            <p:cNvSpPr>
              <a:spLocks noChangeShapeType="1"/>
            </p:cNvSpPr>
            <p:nvPr/>
          </p:nvSpPr>
          <p:spPr bwMode="auto">
            <a:xfrm>
              <a:off x="288" y="2352"/>
              <a:ext cx="288" cy="0"/>
            </a:xfrm>
            <a:prstGeom prst="line">
              <a:avLst/>
            </a:prstGeom>
            <a:noFill/>
            <a:ln w="9525">
              <a:solidFill>
                <a:srgbClr val="FFFF00"/>
              </a:solidFill>
              <a:round/>
              <a:headEnd/>
              <a:tailEnd/>
            </a:ln>
            <a:effectLst/>
          </p:spPr>
          <p:txBody>
            <a:bodyPr wrap="none" anchor="ctr"/>
            <a:lstStyle/>
            <a:p>
              <a:pPr eaLnBrk="0" fontAlgn="base" hangingPunct="0">
                <a:spcBef>
                  <a:spcPct val="0"/>
                </a:spcBef>
                <a:spcAft>
                  <a:spcPct val="0"/>
                </a:spcAft>
              </a:pPr>
              <a:endParaRPr lang="en-US" b="1">
                <a:solidFill>
                  <a:srgbClr val="FFFFFF"/>
                </a:solidFill>
              </a:endParaRPr>
            </a:p>
          </p:txBody>
        </p:sp>
      </p:grpSp>
      <p:pic>
        <p:nvPicPr>
          <p:cNvPr id="2181123" name="Picture 3"/>
          <p:cNvPicPr>
            <a:picLocks noChangeAspect="1" noChangeArrowheads="1"/>
          </p:cNvPicPr>
          <p:nvPr/>
        </p:nvPicPr>
        <p:blipFill>
          <a:blip r:embed="rId4" cstate="print"/>
          <a:srcRect/>
          <a:stretch>
            <a:fillRect/>
          </a:stretch>
        </p:blipFill>
        <p:spPr bwMode="auto">
          <a:xfrm>
            <a:off x="1676400" y="152400"/>
            <a:ext cx="3467100" cy="2603500"/>
          </a:xfrm>
          <a:prstGeom prst="rect">
            <a:avLst/>
          </a:prstGeom>
          <a:noFill/>
          <a:ln w="9525">
            <a:noFill/>
            <a:miter lim="800000"/>
            <a:headEnd/>
            <a:tailEnd/>
          </a:ln>
          <a:effectLst/>
        </p:spPr>
      </p:pic>
      <p:pic>
        <p:nvPicPr>
          <p:cNvPr id="18" name="Picture 2"/>
          <p:cNvPicPr>
            <a:picLocks noChangeAspect="1" noChangeArrowheads="1"/>
          </p:cNvPicPr>
          <p:nvPr/>
        </p:nvPicPr>
        <p:blipFill>
          <a:blip r:embed="rId5" cstate="print"/>
          <a:srcRect/>
          <a:stretch>
            <a:fillRect/>
          </a:stretch>
        </p:blipFill>
        <p:spPr bwMode="auto">
          <a:xfrm>
            <a:off x="8229600" y="381001"/>
            <a:ext cx="1981200" cy="131839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973E092-4BCE-45E0-9B3B-E53761E5C958}"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170008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572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181123"/>
                                        </p:tgtEl>
                                        <p:attrNameLst>
                                          <p:attrName>style.visibility</p:attrName>
                                        </p:attrNameLst>
                                      </p:cBhvr>
                                      <p:to>
                                        <p:strVal val="visible"/>
                                      </p:to>
                                    </p:set>
                                    <p:animEffect transition="in" filter="blinds(horizontal)">
                                      <p:cBhvr>
                                        <p:cTn id="13" dur="500"/>
                                        <p:tgtEl>
                                          <p:spTgt spid="2181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21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5854" y="1266195"/>
            <a:ext cx="5784233" cy="4042132"/>
          </a:xfrm>
          <a:prstGeom prst="rect">
            <a:avLst/>
          </a:prstGeom>
        </p:spPr>
        <p:txBody>
          <a:bodyPr vert="horz" wrap="square" lIns="0" tIns="10160" rIns="0" bIns="0" rtlCol="0">
            <a:spAutoFit/>
          </a:bodyPr>
          <a:lstStyle/>
          <a:p>
            <a:pPr marR="5080">
              <a:spcBef>
                <a:spcPts val="600"/>
              </a:spcBef>
              <a:tabLst>
                <a:tab pos="5458324" algn="l"/>
              </a:tabLst>
            </a:pPr>
            <a:r>
              <a:rPr sz="2800" spc="-15" dirty="0">
                <a:cs typeface="Calibri"/>
              </a:rPr>
              <a:t>More sustainable </a:t>
            </a:r>
            <a:r>
              <a:rPr sz="2800" spc="-40" dirty="0">
                <a:cs typeface="Calibri"/>
              </a:rPr>
              <a:t>ways </a:t>
            </a:r>
            <a:r>
              <a:rPr sz="2800" dirty="0">
                <a:cs typeface="Calibri"/>
              </a:rPr>
              <a:t>of </a:t>
            </a:r>
            <a:r>
              <a:rPr sz="2800" spc="-5" dirty="0">
                <a:cs typeface="Calibri"/>
              </a:rPr>
              <a:t>doing things usually </a:t>
            </a:r>
            <a:r>
              <a:rPr sz="2800" b="1" spc="-20" dirty="0">
                <a:cs typeface="Calibri"/>
              </a:rPr>
              <a:t>costs </a:t>
            </a:r>
            <a:r>
              <a:rPr sz="2800" b="1" spc="-5" dirty="0">
                <a:cs typeface="Calibri"/>
              </a:rPr>
              <a:t>less</a:t>
            </a:r>
            <a:r>
              <a:rPr sz="2800" spc="-5" dirty="0">
                <a:cs typeface="Calibri"/>
              </a:rPr>
              <a:t> </a:t>
            </a:r>
            <a:r>
              <a:rPr sz="2800" spc="-15" dirty="0">
                <a:cs typeface="Calibri"/>
              </a:rPr>
              <a:t>over </a:t>
            </a:r>
            <a:r>
              <a:rPr sz="2800" spc="-5" dirty="0">
                <a:cs typeface="Calibri"/>
              </a:rPr>
              <a:t>the </a:t>
            </a:r>
            <a:r>
              <a:rPr sz="2800" spc="-25" dirty="0">
                <a:cs typeface="Calibri"/>
              </a:rPr>
              <a:t>life</a:t>
            </a:r>
            <a:r>
              <a:rPr lang="en-US" sz="2800" spc="-25" dirty="0">
                <a:cs typeface="Calibri"/>
              </a:rPr>
              <a:t>-</a:t>
            </a:r>
            <a:r>
              <a:rPr sz="2800" spc="-5" dirty="0">
                <a:cs typeface="Calibri"/>
              </a:rPr>
              <a:t>time </a:t>
            </a:r>
            <a:r>
              <a:rPr sz="2800" dirty="0">
                <a:cs typeface="Calibri"/>
              </a:rPr>
              <a:t>of a </a:t>
            </a:r>
            <a:r>
              <a:rPr sz="2800" spc="-15" dirty="0">
                <a:cs typeface="Calibri"/>
              </a:rPr>
              <a:t>product</a:t>
            </a:r>
            <a:r>
              <a:rPr sz="2800" spc="-5" dirty="0">
                <a:cs typeface="Calibri"/>
              </a:rPr>
              <a:t> </a:t>
            </a:r>
            <a:r>
              <a:rPr sz="2800" dirty="0">
                <a:cs typeface="Calibri"/>
              </a:rPr>
              <a:t>or</a:t>
            </a:r>
            <a:r>
              <a:rPr sz="2800" spc="-5" dirty="0">
                <a:cs typeface="Calibri"/>
              </a:rPr>
              <a:t> </a:t>
            </a:r>
            <a:r>
              <a:rPr sz="2800" dirty="0">
                <a:cs typeface="Calibri"/>
              </a:rPr>
              <a:t>service.</a:t>
            </a:r>
            <a:endParaRPr lang="en-US" sz="2800" dirty="0">
              <a:cs typeface="Calibri"/>
            </a:endParaRPr>
          </a:p>
          <a:p>
            <a:pPr marR="5080">
              <a:spcBef>
                <a:spcPts val="600"/>
              </a:spcBef>
              <a:tabLst>
                <a:tab pos="5458324" algn="l"/>
              </a:tabLst>
            </a:pPr>
            <a:endParaRPr lang="en-CA" sz="2800" dirty="0">
              <a:cs typeface="Calibri"/>
            </a:endParaRPr>
          </a:p>
          <a:p>
            <a:pPr marR="5080">
              <a:spcBef>
                <a:spcPts val="600"/>
              </a:spcBef>
              <a:tabLst>
                <a:tab pos="5458324" algn="l"/>
              </a:tabLst>
            </a:pPr>
            <a:r>
              <a:rPr sz="2800" dirty="0">
                <a:cs typeface="Calibri"/>
              </a:rPr>
              <a:t>It</a:t>
            </a:r>
            <a:r>
              <a:rPr sz="2800" spc="-60" dirty="0">
                <a:cs typeface="Calibri"/>
              </a:rPr>
              <a:t> </a:t>
            </a:r>
            <a:r>
              <a:rPr sz="2800" spc="-5" dirty="0">
                <a:cs typeface="Calibri"/>
              </a:rPr>
              <a:t>is</a:t>
            </a:r>
            <a:r>
              <a:rPr sz="2800" spc="-51" dirty="0">
                <a:cs typeface="Calibri"/>
              </a:rPr>
              <a:t> </a:t>
            </a:r>
            <a:r>
              <a:rPr sz="2800" spc="-5" dirty="0">
                <a:cs typeface="Calibri"/>
              </a:rPr>
              <a:t>the </a:t>
            </a:r>
            <a:r>
              <a:rPr sz="2800" spc="-25" dirty="0">
                <a:cs typeface="Calibri"/>
              </a:rPr>
              <a:t>upfront </a:t>
            </a:r>
            <a:r>
              <a:rPr sz="2800" spc="-20" dirty="0">
                <a:cs typeface="Calibri"/>
              </a:rPr>
              <a:t>costs </a:t>
            </a:r>
            <a:r>
              <a:rPr sz="2800" spc="-15" dirty="0">
                <a:cs typeface="Calibri"/>
              </a:rPr>
              <a:t>that </a:t>
            </a:r>
            <a:r>
              <a:rPr sz="2800" spc="-11" dirty="0">
                <a:cs typeface="Calibri"/>
              </a:rPr>
              <a:t>can</a:t>
            </a:r>
            <a:r>
              <a:rPr lang="en-US" sz="2800" spc="-11" dirty="0">
                <a:cs typeface="Calibri"/>
              </a:rPr>
              <a:t> sometimes</a:t>
            </a:r>
            <a:r>
              <a:rPr sz="2800" spc="-11" dirty="0">
                <a:cs typeface="Calibri"/>
              </a:rPr>
              <a:t> </a:t>
            </a:r>
            <a:r>
              <a:rPr sz="2800" spc="-5" dirty="0">
                <a:cs typeface="Calibri"/>
              </a:rPr>
              <a:t>be higher</a:t>
            </a:r>
            <a:r>
              <a:rPr lang="en-CA" sz="2800" spc="-5" dirty="0">
                <a:cs typeface="Calibri"/>
              </a:rPr>
              <a:t>: </a:t>
            </a:r>
            <a:r>
              <a:rPr lang="en-CA" sz="2800" spc="-5" dirty="0">
                <a:solidFill>
                  <a:schemeClr val="accent1"/>
                </a:solidFill>
                <a:cs typeface="Calibri"/>
              </a:rPr>
              <a:t>cost of innovation, implementation, training, redesign, all contribute to something chemists know as “</a:t>
            </a:r>
            <a:r>
              <a:rPr lang="en-CA" sz="2800" i="1" spc="-5" dirty="0">
                <a:solidFill>
                  <a:schemeClr val="accent1"/>
                </a:solidFill>
                <a:cs typeface="Calibri"/>
              </a:rPr>
              <a:t>activation energy</a:t>
            </a:r>
            <a:r>
              <a:rPr lang="en-CA" sz="2800" spc="-5" dirty="0">
                <a:solidFill>
                  <a:schemeClr val="accent1"/>
                </a:solidFill>
                <a:cs typeface="Calibri"/>
              </a:rPr>
              <a:t>”</a:t>
            </a:r>
            <a:r>
              <a:rPr lang="en-US" sz="2800" spc="-5" dirty="0">
                <a:solidFill>
                  <a:schemeClr val="accent1"/>
                </a:solidFill>
                <a:cs typeface="Calibri"/>
              </a:rPr>
              <a:t> </a:t>
            </a:r>
            <a:r>
              <a:rPr lang="en-US" sz="2800" spc="-5" dirty="0">
                <a:solidFill>
                  <a:schemeClr val="accent1"/>
                </a:solidFill>
                <a:cs typeface="Calibri"/>
                <a:sym typeface="Wingdings" panose="05000000000000000000" pitchFamily="2" charset="2"/>
              </a:rPr>
              <a:t></a:t>
            </a:r>
            <a:r>
              <a:rPr sz="2800" spc="-5" dirty="0">
                <a:solidFill>
                  <a:schemeClr val="accent1"/>
                </a:solidFill>
                <a:cs typeface="Calibri"/>
              </a:rPr>
              <a:t>  </a:t>
            </a:r>
            <a:endParaRPr sz="2800" dirty="0">
              <a:solidFill>
                <a:schemeClr val="accent1"/>
              </a:solidFill>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18500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30AEB05-90AA-40C9-81BD-76AFB85DFBA9}"/>
              </a:ext>
            </a:extLst>
          </p:cNvPr>
          <p:cNvPicPr>
            <a:picLocks noChangeAspect="1"/>
          </p:cNvPicPr>
          <p:nvPr/>
        </p:nvPicPr>
        <p:blipFill>
          <a:blip r:embed="rId2"/>
          <a:stretch>
            <a:fillRect/>
          </a:stretch>
        </p:blipFill>
        <p:spPr>
          <a:xfrm>
            <a:off x="6057195" y="1328650"/>
            <a:ext cx="5584909" cy="3734909"/>
          </a:xfrm>
          <a:prstGeom prst="rect">
            <a:avLst/>
          </a:prstGeom>
        </p:spPr>
      </p:pic>
      <p:sp>
        <p:nvSpPr>
          <p:cNvPr id="9" name="TextBox 8">
            <a:extLst>
              <a:ext uri="{FF2B5EF4-FFF2-40B4-BE49-F238E27FC236}">
                <a16:creationId xmlns:a16="http://schemas.microsoft.com/office/drawing/2014/main" id="{DAAE0A16-D92F-47C0-ABF4-B350048726B3}"/>
              </a:ext>
            </a:extLst>
          </p:cNvPr>
          <p:cNvSpPr txBox="1"/>
          <p:nvPr/>
        </p:nvSpPr>
        <p:spPr>
          <a:xfrm>
            <a:off x="5872791" y="5101794"/>
            <a:ext cx="5784233" cy="523220"/>
          </a:xfrm>
          <a:prstGeom prst="rect">
            <a:avLst/>
          </a:prstGeom>
          <a:noFill/>
        </p:spPr>
        <p:txBody>
          <a:bodyPr wrap="square" rtlCol="0">
            <a:spAutoFit/>
          </a:bodyPr>
          <a:lstStyle/>
          <a:p>
            <a:r>
              <a:rPr lang="en-US" sz="1400" dirty="0"/>
              <a:t>Image: Wikimedia Commons, Solar panels installed in Baja Sur California, Author: </a:t>
            </a:r>
            <a:r>
              <a:rPr lang="en-US" sz="1400" dirty="0" err="1"/>
              <a:t>BishopBandita</a:t>
            </a:r>
            <a:endParaRPr lang="en-US" sz="1400" dirty="0"/>
          </a:p>
        </p:txBody>
      </p:sp>
    </p:spTree>
    <p:extLst>
      <p:ext uri="{BB962C8B-B14F-4D97-AF65-F5344CB8AC3E}">
        <p14:creationId xmlns:p14="http://schemas.microsoft.com/office/powerpoint/2010/main" val="2209437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7374" y="1266195"/>
            <a:ext cx="9777249" cy="1609800"/>
          </a:xfrm>
          <a:prstGeom prst="rect">
            <a:avLst/>
          </a:prstGeom>
        </p:spPr>
        <p:txBody>
          <a:bodyPr vert="horz" wrap="square" lIns="0" tIns="10160" rIns="0" bIns="0" rtlCol="0">
            <a:spAutoFit/>
          </a:bodyPr>
          <a:lstStyle/>
          <a:p>
            <a:pPr marR="5080">
              <a:lnSpc>
                <a:spcPct val="114000"/>
              </a:lnSpc>
              <a:spcBef>
                <a:spcPts val="600"/>
              </a:spcBef>
              <a:spcAft>
                <a:spcPts val="600"/>
              </a:spcAft>
              <a:tabLst>
                <a:tab pos="5458324" algn="l"/>
              </a:tabLst>
            </a:pPr>
            <a:r>
              <a:rPr lang="en-US" sz="2800" spc="-15" dirty="0">
                <a:cs typeface="Calibri"/>
              </a:rPr>
              <a:t>What is rare is expensive.</a:t>
            </a:r>
          </a:p>
          <a:p>
            <a:pPr marR="5080">
              <a:lnSpc>
                <a:spcPct val="114000"/>
              </a:lnSpc>
              <a:spcBef>
                <a:spcPts val="600"/>
              </a:spcBef>
              <a:tabLst>
                <a:tab pos="5458324" algn="l"/>
              </a:tabLst>
            </a:pPr>
            <a:r>
              <a:rPr lang="en-US" sz="2800" spc="-15" dirty="0">
                <a:cs typeface="Calibri"/>
              </a:rPr>
              <a:t>It is hard to imagine that an expensive process/product is sustainable.</a:t>
            </a:r>
            <a:endParaRPr sz="2800" dirty="0">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23072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0534" y="2898769"/>
            <a:ext cx="4616325" cy="2632840"/>
          </a:xfrm>
          <a:prstGeom prst="rect">
            <a:avLst/>
          </a:prstGeom>
        </p:spPr>
      </p:pic>
      <p:sp>
        <p:nvSpPr>
          <p:cNvPr id="4" name="TextBox 3"/>
          <p:cNvSpPr txBox="1"/>
          <p:nvPr/>
        </p:nvSpPr>
        <p:spPr>
          <a:xfrm>
            <a:off x="1085537" y="5561782"/>
            <a:ext cx="5057760" cy="369332"/>
          </a:xfrm>
          <a:prstGeom prst="rect">
            <a:avLst/>
          </a:prstGeom>
          <a:noFill/>
        </p:spPr>
        <p:txBody>
          <a:bodyPr wrap="square" rtlCol="0">
            <a:spAutoFit/>
          </a:bodyPr>
          <a:lstStyle/>
          <a:p>
            <a:r>
              <a:rPr lang="en-US" dirty="0"/>
              <a:t>Roasted gold ore from Cripple Creek, Colorado, USA</a:t>
            </a:r>
          </a:p>
        </p:txBody>
      </p:sp>
      <p:sp>
        <p:nvSpPr>
          <p:cNvPr id="5" name="Rectangle 4"/>
          <p:cNvSpPr/>
          <p:nvPr/>
        </p:nvSpPr>
        <p:spPr>
          <a:xfrm>
            <a:off x="1145639" y="6437615"/>
            <a:ext cx="9255398" cy="307777"/>
          </a:xfrm>
          <a:prstGeom prst="rect">
            <a:avLst/>
          </a:prstGeom>
        </p:spPr>
        <p:txBody>
          <a:bodyPr wrap="square">
            <a:spAutoFit/>
          </a:bodyPr>
          <a:lstStyle/>
          <a:p>
            <a:r>
              <a:rPr lang="en-US" sz="1400" dirty="0">
                <a:solidFill>
                  <a:schemeClr val="bg1">
                    <a:lumMod val="50000"/>
                  </a:schemeClr>
                </a:solidFill>
              </a:rPr>
              <a:t>https://commons.wikimedia.org/wiki/File:Roasted_Cripple_Creek_gold_ore_3.jpg, https://www.theatlas.com/charts/S1Isjut3</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7533" y="2879833"/>
            <a:ext cx="4776187" cy="2612429"/>
          </a:xfrm>
          <a:prstGeom prst="rect">
            <a:avLst/>
          </a:prstGeom>
        </p:spPr>
      </p:pic>
      <p:sp>
        <p:nvSpPr>
          <p:cNvPr id="15" name="TextBox 14"/>
          <p:cNvSpPr txBox="1"/>
          <p:nvPr/>
        </p:nvSpPr>
        <p:spPr>
          <a:xfrm>
            <a:off x="6470741" y="5523903"/>
            <a:ext cx="4696762" cy="646331"/>
          </a:xfrm>
          <a:prstGeom prst="rect">
            <a:avLst/>
          </a:prstGeom>
          <a:noFill/>
        </p:spPr>
        <p:txBody>
          <a:bodyPr wrap="square" rtlCol="0">
            <a:spAutoFit/>
          </a:bodyPr>
          <a:lstStyle/>
          <a:p>
            <a:r>
              <a:rPr lang="en-US" dirty="0"/>
              <a:t>More intense use of lithium in batteries means higher cost of lithium and more difficult access</a:t>
            </a:r>
          </a:p>
        </p:txBody>
      </p:sp>
    </p:spTree>
    <p:extLst>
      <p:ext uri="{BB962C8B-B14F-4D97-AF65-F5344CB8AC3E}">
        <p14:creationId xmlns:p14="http://schemas.microsoft.com/office/powerpoint/2010/main" val="156215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7374" y="1311915"/>
            <a:ext cx="9777249" cy="964688"/>
          </a:xfrm>
          <a:prstGeom prst="rect">
            <a:avLst/>
          </a:prstGeom>
        </p:spPr>
        <p:txBody>
          <a:bodyPr vert="horz" wrap="square" lIns="0" tIns="10160" rIns="0" bIns="0" rtlCol="0">
            <a:spAutoFit/>
          </a:bodyPr>
          <a:lstStyle/>
          <a:p>
            <a:pPr marR="5080">
              <a:lnSpc>
                <a:spcPct val="114000"/>
              </a:lnSpc>
              <a:spcBef>
                <a:spcPts val="600"/>
              </a:spcBef>
              <a:tabLst>
                <a:tab pos="5458324" algn="l"/>
              </a:tabLst>
            </a:pPr>
            <a:r>
              <a:rPr lang="en-US" sz="2800" spc="-15" dirty="0">
                <a:cs typeface="Calibri"/>
              </a:rPr>
              <a:t>Developing new technologies comes with risks and upfront investments</a:t>
            </a:r>
            <a:endParaRPr sz="2800" dirty="0">
              <a:cs typeface="Calibri"/>
            </a:endParaRPr>
          </a:p>
        </p:txBody>
      </p:sp>
      <p:sp>
        <p:nvSpPr>
          <p:cNvPr id="6" name="Rectangle 5">
            <a:extLst>
              <a:ext uri="{FF2B5EF4-FFF2-40B4-BE49-F238E27FC236}">
                <a16:creationId xmlns:a16="http://schemas.microsoft.com/office/drawing/2014/main" id="{EB70EA9C-F9BE-4F04-BD68-65D18060AF34}"/>
              </a:ext>
            </a:extLst>
          </p:cNvPr>
          <p:cNvSpPr/>
          <p:nvPr/>
        </p:nvSpPr>
        <p:spPr>
          <a:xfrm>
            <a:off x="3157319" y="230720"/>
            <a:ext cx="5877379" cy="707886"/>
          </a:xfrm>
          <a:prstGeom prst="rect">
            <a:avLst/>
          </a:prstGeom>
        </p:spPr>
        <p:txBody>
          <a:bodyPr wrap="none">
            <a:spAutoFit/>
          </a:bodyPr>
          <a:lstStyle/>
          <a:p>
            <a:pPr marL="12700" algn="ctr">
              <a:spcBef>
                <a:spcPts val="100"/>
              </a:spcBef>
            </a:pPr>
            <a:r>
              <a:rPr lang="en-US" sz="4000" b="1" dirty="0">
                <a:cs typeface="Calibri"/>
              </a:rPr>
              <a:t>Sustainability and Expense</a:t>
            </a:r>
          </a:p>
        </p:txBody>
      </p:sp>
      <p:cxnSp>
        <p:nvCxnSpPr>
          <p:cNvPr id="7" name="Straight Connector 6">
            <a:extLst>
              <a:ext uri="{FF2B5EF4-FFF2-40B4-BE49-F238E27FC236}">
                <a16:creationId xmlns:a16="http://schemas.microsoft.com/office/drawing/2014/main" id="{EC53D9F7-8D93-4C15-A314-DC3CAF718D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AAE0A16-D92F-47C0-ABF4-B350048726B3}"/>
              </a:ext>
            </a:extLst>
          </p:cNvPr>
          <p:cNvSpPr txBox="1"/>
          <p:nvPr/>
        </p:nvSpPr>
        <p:spPr>
          <a:xfrm>
            <a:off x="710350" y="6525717"/>
            <a:ext cx="3567964" cy="276999"/>
          </a:xfrm>
          <a:prstGeom prst="rect">
            <a:avLst/>
          </a:prstGeom>
          <a:noFill/>
        </p:spPr>
        <p:txBody>
          <a:bodyPr wrap="none" rtlCol="0">
            <a:spAutoFit/>
          </a:bodyPr>
          <a:lstStyle/>
          <a:p>
            <a:r>
              <a:rPr lang="en-US" sz="1200" dirty="0">
                <a:solidFill>
                  <a:schemeClr val="bg1">
                    <a:lumMod val="65000"/>
                  </a:schemeClr>
                </a:solidFill>
              </a:rPr>
              <a:t>Image: https://www.gao.gov/products/GAO-14-181SP</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5354" y="2311375"/>
            <a:ext cx="9644871" cy="3887625"/>
          </a:xfrm>
          <a:prstGeom prst="rect">
            <a:avLst/>
          </a:prstGeom>
        </p:spPr>
      </p:pic>
    </p:spTree>
    <p:extLst>
      <p:ext uri="{BB962C8B-B14F-4D97-AF65-F5344CB8AC3E}">
        <p14:creationId xmlns:p14="http://schemas.microsoft.com/office/powerpoint/2010/main" val="179323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18869" y="2810117"/>
            <a:ext cx="9954261" cy="1416157"/>
          </a:xfrm>
          <a:prstGeom prst="rect">
            <a:avLst/>
          </a:prstGeom>
        </p:spPr>
        <p:txBody>
          <a:bodyPr vert="horz" wrap="square" lIns="0" tIns="85725" rIns="0" bIns="0" rtlCol="0">
            <a:spAutoFit/>
          </a:bodyPr>
          <a:lstStyle/>
          <a:p>
            <a:pPr marL="12700" marR="5080" algn="ctr">
              <a:lnSpc>
                <a:spcPct val="90000"/>
              </a:lnSpc>
              <a:spcBef>
                <a:spcPts val="675"/>
              </a:spcBef>
              <a:tabLst>
                <a:tab pos="1823674" algn="l"/>
              </a:tabLst>
            </a:pPr>
            <a:r>
              <a:rPr sz="4800" spc="-15" dirty="0">
                <a:cs typeface="Calibri"/>
              </a:rPr>
              <a:t>Sustainability </a:t>
            </a:r>
            <a:r>
              <a:rPr sz="4800" spc="-5" dirty="0">
                <a:cs typeface="Calibri"/>
              </a:rPr>
              <a:t>means</a:t>
            </a:r>
            <a:r>
              <a:rPr lang="en-US" sz="4800" spc="-5" dirty="0">
                <a:cs typeface="Calibri"/>
              </a:rPr>
              <a:t> </a:t>
            </a:r>
            <a:r>
              <a:rPr sz="4800" spc="-11" dirty="0">
                <a:cs typeface="Calibri"/>
              </a:rPr>
              <a:t>lowering</a:t>
            </a:r>
            <a:r>
              <a:rPr sz="4800" spc="-91" dirty="0">
                <a:cs typeface="Calibri"/>
              </a:rPr>
              <a:t> </a:t>
            </a:r>
            <a:r>
              <a:rPr sz="4800" spc="-5" dirty="0">
                <a:cs typeface="Calibri"/>
              </a:rPr>
              <a:t>our </a:t>
            </a:r>
            <a:r>
              <a:rPr sz="4800" dirty="0">
                <a:cs typeface="Calibri"/>
              </a:rPr>
              <a:t> </a:t>
            </a:r>
            <a:r>
              <a:rPr sz="4800" spc="-25" dirty="0">
                <a:cs typeface="Calibri"/>
              </a:rPr>
              <a:t>standard </a:t>
            </a:r>
            <a:r>
              <a:rPr sz="4800" spc="-5" dirty="0">
                <a:cs typeface="Calibri"/>
              </a:rPr>
              <a:t>of</a:t>
            </a:r>
            <a:r>
              <a:rPr sz="4800" spc="-25" dirty="0">
                <a:cs typeface="Calibri"/>
              </a:rPr>
              <a:t> </a:t>
            </a:r>
            <a:r>
              <a:rPr sz="4800" spc="-5" dirty="0">
                <a:cs typeface="Calibri"/>
              </a:rPr>
              <a:t>living.</a:t>
            </a:r>
            <a:endParaRPr sz="4800" dirty="0">
              <a:cs typeface="Calibri"/>
            </a:endParaRPr>
          </a:p>
        </p:txBody>
      </p:sp>
      <p:sp>
        <p:nvSpPr>
          <p:cNvPr id="4" name="Rectangle 3">
            <a:extLst>
              <a:ext uri="{FF2B5EF4-FFF2-40B4-BE49-F238E27FC236}">
                <a16:creationId xmlns:a16="http://schemas.microsoft.com/office/drawing/2014/main" id="{3F6B3236-EFAC-463A-9328-5EEC305CFE2E}"/>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#6</a:t>
            </a:r>
            <a:r>
              <a:rPr lang="en-US" sz="4000" b="1" dirty="0">
                <a:cs typeface="Calibri"/>
              </a:rPr>
              <a:t>:</a:t>
            </a:r>
          </a:p>
        </p:txBody>
      </p:sp>
      <p:cxnSp>
        <p:nvCxnSpPr>
          <p:cNvPr id="5" name="Straight Connector 4">
            <a:extLst>
              <a:ext uri="{FF2B5EF4-FFF2-40B4-BE49-F238E27FC236}">
                <a16:creationId xmlns:a16="http://schemas.microsoft.com/office/drawing/2014/main" id="{B125D5D7-0A92-4F83-A55F-21FBDDC08BA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8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49679" y="1617717"/>
            <a:ext cx="9616441" cy="4399922"/>
          </a:xfrm>
          <a:prstGeom prst="rect">
            <a:avLst/>
          </a:prstGeom>
        </p:spPr>
        <p:txBody>
          <a:bodyPr vert="horz" wrap="square" lIns="0" tIns="12700" rIns="0" bIns="0" rtlCol="0">
            <a:spAutoFit/>
          </a:bodyPr>
          <a:lstStyle/>
          <a:p>
            <a:pPr marR="5080">
              <a:lnSpc>
                <a:spcPct val="114000"/>
              </a:lnSpc>
              <a:spcBef>
                <a:spcPts val="600"/>
              </a:spcBef>
            </a:pPr>
            <a:r>
              <a:rPr sz="2600" spc="-5" dirty="0">
                <a:cs typeface="Calibri"/>
              </a:rPr>
              <a:t>Once </a:t>
            </a:r>
            <a:r>
              <a:rPr sz="2600" spc="-15" dirty="0">
                <a:cs typeface="Calibri"/>
              </a:rPr>
              <a:t>we start </a:t>
            </a:r>
            <a:r>
              <a:rPr lang="en-US" sz="2600" spc="-25" dirty="0">
                <a:cs typeface="Calibri"/>
              </a:rPr>
              <a:t>becoming organized </a:t>
            </a:r>
            <a:r>
              <a:rPr sz="2600" spc="-5" dirty="0">
                <a:cs typeface="Calibri"/>
              </a:rPr>
              <a:t>and </a:t>
            </a:r>
            <a:r>
              <a:rPr sz="2600" spc="-20" dirty="0">
                <a:cs typeface="Calibri"/>
              </a:rPr>
              <a:t>innovate, </a:t>
            </a:r>
            <a:r>
              <a:rPr sz="2600" spc="-5" dirty="0">
                <a:cs typeface="Calibri"/>
              </a:rPr>
              <a:t>the </a:t>
            </a:r>
            <a:r>
              <a:rPr sz="2600" spc="-11" dirty="0">
                <a:cs typeface="Calibri"/>
              </a:rPr>
              <a:t>breakthroughs </a:t>
            </a:r>
            <a:r>
              <a:rPr lang="en-US" sz="2600" spc="-15" dirty="0">
                <a:cs typeface="Calibri"/>
              </a:rPr>
              <a:t>can be</a:t>
            </a:r>
            <a:r>
              <a:rPr sz="2600" spc="-15" dirty="0">
                <a:cs typeface="Calibri"/>
              </a:rPr>
              <a:t> </a:t>
            </a:r>
            <a:r>
              <a:rPr sz="2600" spc="-31" dirty="0">
                <a:cs typeface="Calibri"/>
              </a:rPr>
              <a:t>extraordinary.</a:t>
            </a:r>
            <a:endParaRPr sz="2600" dirty="0">
              <a:cs typeface="Calibri"/>
            </a:endParaRPr>
          </a:p>
          <a:p>
            <a:pPr>
              <a:lnSpc>
                <a:spcPct val="114000"/>
              </a:lnSpc>
            </a:pPr>
            <a:endParaRPr sz="2600" dirty="0">
              <a:cs typeface="Times New Roman"/>
            </a:endParaRPr>
          </a:p>
          <a:p>
            <a:pPr marR="1352517">
              <a:lnSpc>
                <a:spcPct val="114000"/>
              </a:lnSpc>
              <a:spcBef>
                <a:spcPts val="600"/>
              </a:spcBef>
            </a:pPr>
            <a:r>
              <a:rPr sz="2600" spc="-11" dirty="0">
                <a:cs typeface="Calibri"/>
              </a:rPr>
              <a:t>The</a:t>
            </a:r>
            <a:r>
              <a:rPr lang="en-US" sz="2600" spc="-11" dirty="0">
                <a:cs typeface="Calibri"/>
              </a:rPr>
              <a:t>se innovations</a:t>
            </a:r>
            <a:r>
              <a:rPr sz="2600" spc="-11" dirty="0">
                <a:cs typeface="Calibri"/>
              </a:rPr>
              <a:t> </a:t>
            </a:r>
            <a:r>
              <a:rPr sz="2600" spc="-5" dirty="0">
                <a:cs typeface="Calibri"/>
              </a:rPr>
              <a:t>will </a:t>
            </a:r>
            <a:r>
              <a:rPr sz="2600" spc="-11" dirty="0">
                <a:cs typeface="Calibri"/>
              </a:rPr>
              <a:t>allow </a:t>
            </a:r>
            <a:r>
              <a:rPr sz="2600" dirty="0">
                <a:cs typeface="Calibri"/>
              </a:rPr>
              <a:t>us </a:t>
            </a:r>
            <a:r>
              <a:rPr sz="2600" spc="-15" dirty="0">
                <a:cs typeface="Calibri"/>
              </a:rPr>
              <a:t>to </a:t>
            </a:r>
            <a:r>
              <a:rPr sz="2600" dirty="0">
                <a:cs typeface="Calibri"/>
              </a:rPr>
              <a:t>use </a:t>
            </a:r>
            <a:r>
              <a:rPr sz="2600" spc="-15" dirty="0">
                <a:cs typeface="Calibri"/>
              </a:rPr>
              <a:t>resources more</a:t>
            </a:r>
            <a:r>
              <a:rPr lang="en-US" sz="2600" spc="-15" dirty="0">
                <a:cs typeface="Calibri"/>
              </a:rPr>
              <a:t> </a:t>
            </a:r>
            <a:r>
              <a:rPr lang="en-US" sz="2600" spc="-25" dirty="0">
                <a:cs typeface="Calibri"/>
              </a:rPr>
              <a:t>productively</a:t>
            </a:r>
            <a:r>
              <a:rPr sz="2600" spc="-25" dirty="0">
                <a:cs typeface="Calibri"/>
              </a:rPr>
              <a:t>, </a:t>
            </a:r>
            <a:r>
              <a:rPr sz="2600" spc="-5" dirty="0">
                <a:cs typeface="Calibri"/>
              </a:rPr>
              <a:t>which in turn </a:t>
            </a:r>
            <a:r>
              <a:rPr lang="en-US" sz="2600" spc="-5" dirty="0">
                <a:cs typeface="Calibri"/>
              </a:rPr>
              <a:t>will </a:t>
            </a:r>
            <a:r>
              <a:rPr sz="2600" spc="-11" dirty="0">
                <a:cs typeface="Calibri"/>
              </a:rPr>
              <a:t>allow </a:t>
            </a:r>
            <a:r>
              <a:rPr sz="2600" dirty="0">
                <a:cs typeface="Calibri"/>
              </a:rPr>
              <a:t>us </a:t>
            </a:r>
            <a:r>
              <a:rPr sz="2600" spc="-15" dirty="0">
                <a:cs typeface="Calibri"/>
              </a:rPr>
              <a:t>to </a:t>
            </a:r>
            <a:r>
              <a:rPr sz="2600" dirty="0">
                <a:cs typeface="Calibri"/>
              </a:rPr>
              <a:t>be </a:t>
            </a:r>
            <a:r>
              <a:rPr sz="2600" spc="-15" dirty="0">
                <a:cs typeface="Calibri"/>
              </a:rPr>
              <a:t>prosperous,</a:t>
            </a:r>
            <a:r>
              <a:rPr lang="en-US" sz="2600" spc="-15" dirty="0">
                <a:cs typeface="Calibri"/>
              </a:rPr>
              <a:t> </a:t>
            </a:r>
            <a:r>
              <a:rPr sz="2600" spc="-25" dirty="0">
                <a:cs typeface="Calibri"/>
              </a:rPr>
              <a:t>fed,</a:t>
            </a:r>
            <a:r>
              <a:rPr lang="en-US" sz="2600" spc="-25" dirty="0">
                <a:cs typeface="Calibri"/>
              </a:rPr>
              <a:t> </a:t>
            </a:r>
            <a:r>
              <a:rPr sz="2600" spc="-15" dirty="0">
                <a:cs typeface="Calibri"/>
              </a:rPr>
              <a:t>entertained,</a:t>
            </a:r>
            <a:r>
              <a:rPr sz="2600" spc="75" dirty="0">
                <a:cs typeface="Calibri"/>
              </a:rPr>
              <a:t> </a:t>
            </a:r>
            <a:r>
              <a:rPr lang="en-US" sz="2600" spc="75" dirty="0">
                <a:cs typeface="Calibri"/>
              </a:rPr>
              <a:t>and </a:t>
            </a:r>
            <a:r>
              <a:rPr sz="2600" spc="-11" dirty="0">
                <a:cs typeface="Calibri"/>
              </a:rPr>
              <a:t>secure.</a:t>
            </a:r>
            <a:endParaRPr sz="2600" dirty="0">
              <a:cs typeface="Calibri"/>
            </a:endParaRPr>
          </a:p>
          <a:p>
            <a:pPr>
              <a:lnSpc>
                <a:spcPct val="114000"/>
              </a:lnSpc>
            </a:pPr>
            <a:endParaRPr sz="2600" dirty="0">
              <a:cs typeface="Times New Roman"/>
            </a:endParaRPr>
          </a:p>
          <a:p>
            <a:pPr marR="310507">
              <a:lnSpc>
                <a:spcPct val="114000"/>
              </a:lnSpc>
              <a:spcBef>
                <a:spcPts val="600"/>
              </a:spcBef>
            </a:pPr>
            <a:r>
              <a:rPr sz="2600" spc="-5" dirty="0">
                <a:cs typeface="Calibri"/>
              </a:rPr>
              <a:t>The </a:t>
            </a:r>
            <a:r>
              <a:rPr sz="2600" spc="-15" dirty="0">
                <a:cs typeface="Calibri"/>
              </a:rPr>
              <a:t>innovation at </a:t>
            </a:r>
            <a:r>
              <a:rPr sz="2600" spc="-5" dirty="0">
                <a:cs typeface="Calibri"/>
              </a:rPr>
              <a:t>the heart of </a:t>
            </a:r>
            <a:r>
              <a:rPr sz="2600" spc="-11" dirty="0">
                <a:cs typeface="Calibri"/>
              </a:rPr>
              <a:t>sustainable living </a:t>
            </a:r>
            <a:r>
              <a:rPr sz="2600" spc="-5" dirty="0">
                <a:cs typeface="Calibri"/>
              </a:rPr>
              <a:t>will </a:t>
            </a:r>
            <a:r>
              <a:rPr sz="2600" dirty="0">
                <a:cs typeface="Calibri"/>
              </a:rPr>
              <a:t>be a </a:t>
            </a:r>
            <a:r>
              <a:rPr sz="2600" spc="-11" dirty="0">
                <a:cs typeface="Calibri"/>
              </a:rPr>
              <a:t>powerful economic</a:t>
            </a:r>
            <a:r>
              <a:rPr sz="2600" dirty="0">
                <a:cs typeface="Calibri"/>
              </a:rPr>
              <a:t> </a:t>
            </a:r>
            <a:r>
              <a:rPr sz="2600" spc="-11" dirty="0">
                <a:cs typeface="Calibri"/>
              </a:rPr>
              <a:t>engine.</a:t>
            </a:r>
            <a:endParaRPr sz="2600" dirty="0">
              <a:cs typeface="Calibri"/>
            </a:endParaRPr>
          </a:p>
        </p:txBody>
      </p:sp>
      <p:sp>
        <p:nvSpPr>
          <p:cNvPr id="4" name="Rectangle 3">
            <a:extLst>
              <a:ext uri="{FF2B5EF4-FFF2-40B4-BE49-F238E27FC236}">
                <a16:creationId xmlns:a16="http://schemas.microsoft.com/office/drawing/2014/main" id="{086C986D-D55B-4B96-B14D-C19019B5706C}"/>
              </a:ext>
            </a:extLst>
          </p:cNvPr>
          <p:cNvSpPr/>
          <p:nvPr/>
        </p:nvSpPr>
        <p:spPr>
          <a:xfrm>
            <a:off x="2129025" y="230720"/>
            <a:ext cx="7933968" cy="707886"/>
          </a:xfrm>
          <a:prstGeom prst="rect">
            <a:avLst/>
          </a:prstGeom>
        </p:spPr>
        <p:txBody>
          <a:bodyPr wrap="none">
            <a:spAutoFit/>
          </a:bodyPr>
          <a:lstStyle/>
          <a:p>
            <a:pPr marL="12700" algn="ctr">
              <a:spcBef>
                <a:spcPts val="100"/>
              </a:spcBef>
            </a:pPr>
            <a:r>
              <a:rPr lang="en-US" sz="4000" b="1" dirty="0">
                <a:cs typeface="Calibri"/>
              </a:rPr>
              <a:t>Sustainability and Standard of Living</a:t>
            </a:r>
          </a:p>
        </p:txBody>
      </p:sp>
      <p:cxnSp>
        <p:nvCxnSpPr>
          <p:cNvPr id="5" name="Straight Connector 4">
            <a:extLst>
              <a:ext uri="{FF2B5EF4-FFF2-40B4-BE49-F238E27FC236}">
                <a16:creationId xmlns:a16="http://schemas.microsoft.com/office/drawing/2014/main" id="{9A26F925-14C8-4540-93D0-8B379B831D0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81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New Orleans (1815)</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5575" y="1180650"/>
            <a:ext cx="4286250" cy="3038475"/>
          </a:xfrm>
        </p:spPr>
      </p:pic>
      <p:sp>
        <p:nvSpPr>
          <p:cNvPr id="5" name="AutoShape 2" descr="Resultado de imagen para messenger on a ho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Resultado de imagen para messenger on a hor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5117" y="1179717"/>
            <a:ext cx="2119842" cy="303940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4959" y="1071459"/>
            <a:ext cx="4097289" cy="2310871"/>
          </a:xfrm>
          <a:prstGeom prst="rect">
            <a:avLst/>
          </a:prstGeom>
        </p:spPr>
      </p:pic>
      <p:sp>
        <p:nvSpPr>
          <p:cNvPr id="9" name="TextBox 8"/>
          <p:cNvSpPr txBox="1"/>
          <p:nvPr/>
        </p:nvSpPr>
        <p:spPr>
          <a:xfrm>
            <a:off x="175555" y="5960840"/>
            <a:ext cx="917239" cy="307777"/>
          </a:xfrm>
          <a:prstGeom prst="rect">
            <a:avLst/>
          </a:prstGeom>
          <a:noFill/>
        </p:spPr>
        <p:txBody>
          <a:bodyPr wrap="none" rtlCol="0">
            <a:spAutoFit/>
          </a:bodyPr>
          <a:lstStyle/>
          <a:p>
            <a:r>
              <a:rPr lang="en-CA" sz="1400" dirty="0"/>
              <a:t>Wikipedia</a:t>
            </a:r>
          </a:p>
        </p:txBody>
      </p:sp>
      <p:sp>
        <p:nvSpPr>
          <p:cNvPr id="10" name="TextBox 9"/>
          <p:cNvSpPr txBox="1"/>
          <p:nvPr/>
        </p:nvSpPr>
        <p:spPr>
          <a:xfrm>
            <a:off x="147334" y="6243062"/>
            <a:ext cx="5650842" cy="523220"/>
          </a:xfrm>
          <a:prstGeom prst="rect">
            <a:avLst/>
          </a:prstGeom>
          <a:noFill/>
        </p:spPr>
        <p:txBody>
          <a:bodyPr wrap="none" rtlCol="0">
            <a:spAutoFit/>
          </a:bodyPr>
          <a:lstStyle/>
          <a:p>
            <a:r>
              <a:rPr lang="en-US" sz="1400" u="sng" dirty="0">
                <a:hlinkClick r:id="rId6"/>
              </a:rPr>
              <a:t>https://www.freeholdboropublications.com/2469/folioliterary/messenger/</a:t>
            </a:r>
            <a:endParaRPr lang="en-CA" sz="1400" dirty="0"/>
          </a:p>
          <a:p>
            <a:endParaRPr lang="en-CA" sz="1400" dirty="0"/>
          </a:p>
        </p:txBody>
      </p:sp>
      <p:sp>
        <p:nvSpPr>
          <p:cNvPr id="11" name="Rectangle 10"/>
          <p:cNvSpPr/>
          <p:nvPr/>
        </p:nvSpPr>
        <p:spPr>
          <a:xfrm>
            <a:off x="147334" y="6566227"/>
            <a:ext cx="12504914" cy="307777"/>
          </a:xfrm>
          <a:prstGeom prst="rect">
            <a:avLst/>
          </a:prstGeom>
        </p:spPr>
        <p:txBody>
          <a:bodyPr wrap="square">
            <a:spAutoFit/>
          </a:bodyPr>
          <a:lstStyle/>
          <a:p>
            <a:pPr>
              <a:spcAft>
                <a:spcPts val="0"/>
              </a:spcAft>
            </a:pPr>
            <a:r>
              <a:rPr lang="en-US" sz="1400" u="sng" dirty="0">
                <a:solidFill>
                  <a:srgbClr val="0563C1"/>
                </a:solidFill>
                <a:latin typeface="Calibri" panose="020F0502020204030204" pitchFamily="34" charset="0"/>
                <a:ea typeface="SimSun" panose="02010600030101010101" pitchFamily="2" charset="-122"/>
                <a:hlinkClick r:id="rId7"/>
              </a:rPr>
              <a:t>https://www.businessinsider.com/how-to-use-apples-group-facetime-video-chat-feature-2018-10</a:t>
            </a:r>
            <a:endParaRPr lang="en-CA" sz="1400" dirty="0">
              <a:effectLst/>
              <a:latin typeface="Calibri" panose="020F0502020204030204" pitchFamily="34" charset="0"/>
              <a:ea typeface="SimSun" panose="02010600030101010101" pitchFamily="2" charset="-122"/>
            </a:endParaRPr>
          </a:p>
        </p:txBody>
      </p:sp>
      <p:sp>
        <p:nvSpPr>
          <p:cNvPr id="3" name="TextBox 2">
            <a:extLst>
              <a:ext uri="{FF2B5EF4-FFF2-40B4-BE49-F238E27FC236}">
                <a16:creationId xmlns:a16="http://schemas.microsoft.com/office/drawing/2014/main" id="{8F6252CC-5679-BE45-A246-CD3960A1C96A}"/>
              </a:ext>
            </a:extLst>
          </p:cNvPr>
          <p:cNvSpPr txBox="1"/>
          <p:nvPr/>
        </p:nvSpPr>
        <p:spPr>
          <a:xfrm>
            <a:off x="240968" y="4521985"/>
            <a:ext cx="11430000" cy="1200329"/>
          </a:xfrm>
          <a:prstGeom prst="rect">
            <a:avLst/>
          </a:prstGeom>
          <a:noFill/>
        </p:spPr>
        <p:txBody>
          <a:bodyPr wrap="square" rtlCol="0">
            <a:spAutoFit/>
          </a:bodyPr>
          <a:lstStyle/>
          <a:p>
            <a:r>
              <a:rPr lang="en-US" dirty="0"/>
              <a:t>The Battle of New Orleans took place directly after the signing of the Treaty of Ghent on December 24, 1814, before news of the treaty could reach the United States; the Americans defended against a British assault on New Orleans, resulting in a major American victory. In just over a half hour, the Americans suffered around 70 casualties, while the British suffered roughly 2,000 casualties. Now technology allows us to communicate much faster.</a:t>
            </a:r>
          </a:p>
        </p:txBody>
      </p:sp>
    </p:spTree>
    <p:extLst>
      <p:ext uri="{BB962C8B-B14F-4D97-AF65-F5344CB8AC3E}">
        <p14:creationId xmlns:p14="http://schemas.microsoft.com/office/powerpoint/2010/main" val="39112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388" y="-137617"/>
            <a:ext cx="7346778" cy="1325563"/>
          </a:xfrm>
        </p:spPr>
        <p:txBody>
          <a:bodyPr>
            <a:normAutofit/>
          </a:bodyPr>
          <a:lstStyle/>
          <a:p>
            <a:r>
              <a:rPr lang="en-CA" dirty="0" err="1"/>
              <a:t>Comuna</a:t>
            </a:r>
            <a:r>
              <a:rPr lang="en-CA" dirty="0"/>
              <a:t> 13 – Medellin, Colombia</a:t>
            </a:r>
          </a:p>
        </p:txBody>
      </p:sp>
      <p:sp>
        <p:nvSpPr>
          <p:cNvPr id="3" name="TextBox 2">
            <a:extLst>
              <a:ext uri="{FF2B5EF4-FFF2-40B4-BE49-F238E27FC236}">
                <a16:creationId xmlns:a16="http://schemas.microsoft.com/office/drawing/2014/main" id="{7107112A-5072-D14B-9B4C-C3EF5B1DA6C1}"/>
              </a:ext>
            </a:extLst>
          </p:cNvPr>
          <p:cNvSpPr txBox="1"/>
          <p:nvPr/>
        </p:nvSpPr>
        <p:spPr>
          <a:xfrm>
            <a:off x="464446" y="1304042"/>
            <a:ext cx="5973424" cy="2862322"/>
          </a:xfrm>
          <a:prstGeom prst="rect">
            <a:avLst/>
          </a:prstGeom>
          <a:noFill/>
        </p:spPr>
        <p:txBody>
          <a:bodyPr wrap="square" rtlCol="0">
            <a:spAutoFit/>
          </a:bodyPr>
          <a:lstStyle/>
          <a:p>
            <a:r>
              <a:rPr lang="en-US" sz="2000" dirty="0"/>
              <a:t>Once one of the most dangerous neighborhoods in Medellín, the </a:t>
            </a:r>
            <a:r>
              <a:rPr lang="en-US" sz="2000" dirty="0" err="1"/>
              <a:t>Comuna</a:t>
            </a:r>
            <a:r>
              <a:rPr lang="en-US" sz="2000" dirty="0"/>
              <a:t> 13, which clings to the mountainside above the San Javier metro station, has undergone an impressive transformation in recent times and is now considered safe to visit. The focal point of a trip to the </a:t>
            </a:r>
            <a:r>
              <a:rPr lang="en-US" sz="2000" i="1" dirty="0" err="1"/>
              <a:t>comuna</a:t>
            </a:r>
            <a:r>
              <a:rPr lang="en-US" sz="2000" dirty="0"/>
              <a:t> is the area around the </a:t>
            </a:r>
            <a:r>
              <a:rPr lang="en-US" sz="2000" i="1" dirty="0" err="1"/>
              <a:t>escaleras</a:t>
            </a:r>
            <a:r>
              <a:rPr lang="en-US" sz="2000" i="1" dirty="0"/>
              <a:t> </a:t>
            </a:r>
            <a:r>
              <a:rPr lang="en-US" sz="2000" i="1" dirty="0" err="1"/>
              <a:t>electricas</a:t>
            </a:r>
            <a:r>
              <a:rPr lang="en-US" sz="2000" i="1" dirty="0"/>
              <a:t>,</a:t>
            </a:r>
            <a:r>
              <a:rPr lang="en-US" sz="2000" dirty="0"/>
              <a:t> the outdoor escalators that provide access to homes in marginalized barrios that were formerly isolated from the city below. </a:t>
            </a:r>
          </a:p>
        </p:txBody>
      </p:sp>
      <p:pic>
        <p:nvPicPr>
          <p:cNvPr id="7" name="Picture 6">
            <a:extLst>
              <a:ext uri="{FF2B5EF4-FFF2-40B4-BE49-F238E27FC236}">
                <a16:creationId xmlns:a16="http://schemas.microsoft.com/office/drawing/2014/main" id="{BB41886E-B0B1-564D-B624-A443A62862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4906" y="1396313"/>
            <a:ext cx="3966519" cy="5288692"/>
          </a:xfrm>
          <a:prstGeom prst="rect">
            <a:avLst/>
          </a:prstGeom>
        </p:spPr>
      </p:pic>
      <p:sp>
        <p:nvSpPr>
          <p:cNvPr id="8" name="TextBox 7">
            <a:extLst>
              <a:ext uri="{FF2B5EF4-FFF2-40B4-BE49-F238E27FC236}">
                <a16:creationId xmlns:a16="http://schemas.microsoft.com/office/drawing/2014/main" id="{084AABF3-8A87-F441-8478-83F67EEF3780}"/>
              </a:ext>
            </a:extLst>
          </p:cNvPr>
          <p:cNvSpPr txBox="1"/>
          <p:nvPr/>
        </p:nvSpPr>
        <p:spPr>
          <a:xfrm>
            <a:off x="259492" y="6546505"/>
            <a:ext cx="2170209" cy="276999"/>
          </a:xfrm>
          <a:prstGeom prst="rect">
            <a:avLst/>
          </a:prstGeom>
          <a:noFill/>
        </p:spPr>
        <p:txBody>
          <a:bodyPr wrap="none" rtlCol="0">
            <a:spAutoFit/>
          </a:bodyPr>
          <a:lstStyle/>
          <a:p>
            <a:r>
              <a:rPr lang="en-US" sz="1200" dirty="0"/>
              <a:t>Photo credit: </a:t>
            </a:r>
            <a:r>
              <a:rPr lang="en-US" sz="1200" dirty="0" err="1"/>
              <a:t>Dr</a:t>
            </a:r>
            <a:r>
              <a:rPr lang="en-US" sz="1200" dirty="0"/>
              <a:t> Karolina Mellor</a:t>
            </a:r>
          </a:p>
        </p:txBody>
      </p:sp>
    </p:spTree>
    <p:extLst>
      <p:ext uri="{BB962C8B-B14F-4D97-AF65-F5344CB8AC3E}">
        <p14:creationId xmlns:p14="http://schemas.microsoft.com/office/powerpoint/2010/main" val="3221770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46969" y="2187585"/>
            <a:ext cx="9098062" cy="3052760"/>
          </a:xfrm>
          <a:prstGeom prst="rect">
            <a:avLst/>
          </a:prstGeom>
        </p:spPr>
        <p:txBody>
          <a:bodyPr vert="horz" wrap="square" lIns="0" tIns="146051" rIns="0" bIns="0" rtlCol="0">
            <a:spAutoFit/>
          </a:bodyPr>
          <a:lstStyle/>
          <a:p>
            <a:pPr marL="12700" marR="5080" algn="ctr">
              <a:lnSpc>
                <a:spcPct val="114000"/>
              </a:lnSpc>
              <a:spcBef>
                <a:spcPts val="1151"/>
              </a:spcBef>
            </a:pPr>
            <a:r>
              <a:rPr sz="4200" spc="-5" dirty="0">
                <a:cs typeface="Calibri"/>
              </a:rPr>
              <a:t>Consumer choices </a:t>
            </a:r>
            <a:r>
              <a:rPr sz="4200" dirty="0">
                <a:cs typeface="Calibri"/>
              </a:rPr>
              <a:t>and </a:t>
            </a:r>
            <a:r>
              <a:rPr sz="4200" spc="-20" dirty="0">
                <a:cs typeface="Calibri"/>
              </a:rPr>
              <a:t>grassroots </a:t>
            </a:r>
            <a:r>
              <a:rPr sz="4200" spc="-11" dirty="0">
                <a:cs typeface="Calibri"/>
              </a:rPr>
              <a:t>activism, </a:t>
            </a:r>
            <a:r>
              <a:rPr sz="4200" spc="-5" dirty="0">
                <a:cs typeface="Calibri"/>
              </a:rPr>
              <a:t>not </a:t>
            </a:r>
            <a:r>
              <a:rPr sz="4200" spc="-20" dirty="0">
                <a:cs typeface="Calibri"/>
              </a:rPr>
              <a:t>government </a:t>
            </a:r>
            <a:r>
              <a:rPr sz="4200" spc="-15" dirty="0">
                <a:cs typeface="Calibri"/>
              </a:rPr>
              <a:t>intervention, </a:t>
            </a:r>
            <a:r>
              <a:rPr sz="4200" spc="-20" dirty="0">
                <a:cs typeface="Calibri"/>
              </a:rPr>
              <a:t>offer </a:t>
            </a:r>
            <a:r>
              <a:rPr sz="4200" dirty="0">
                <a:cs typeface="Calibri"/>
              </a:rPr>
              <a:t>the </a:t>
            </a:r>
            <a:r>
              <a:rPr sz="4200" spc="-35" dirty="0">
                <a:cs typeface="Calibri"/>
              </a:rPr>
              <a:t>fastest</a:t>
            </a:r>
            <a:r>
              <a:rPr lang="en-US" sz="4200" spc="-35" dirty="0">
                <a:cs typeface="Calibri"/>
              </a:rPr>
              <a:t> and</a:t>
            </a:r>
            <a:r>
              <a:rPr sz="4200" spc="-35" dirty="0">
                <a:cs typeface="Calibri"/>
              </a:rPr>
              <a:t> </a:t>
            </a:r>
            <a:r>
              <a:rPr sz="4200" spc="-20" dirty="0">
                <a:cs typeface="Calibri"/>
              </a:rPr>
              <a:t>most </a:t>
            </a:r>
            <a:r>
              <a:rPr sz="4200" spc="-15" dirty="0">
                <a:cs typeface="Calibri"/>
              </a:rPr>
              <a:t>efficient </a:t>
            </a:r>
            <a:r>
              <a:rPr sz="4200" spc="-25" dirty="0">
                <a:cs typeface="Calibri"/>
              </a:rPr>
              <a:t>routes </a:t>
            </a:r>
            <a:r>
              <a:rPr sz="4200" spc="-20" dirty="0">
                <a:cs typeface="Calibri"/>
              </a:rPr>
              <a:t>to </a:t>
            </a:r>
            <a:r>
              <a:rPr sz="4200" spc="-31" dirty="0">
                <a:cs typeface="Calibri"/>
              </a:rPr>
              <a:t>sustainability.</a:t>
            </a:r>
            <a:endParaRPr sz="4200" dirty="0">
              <a:cs typeface="Calibri"/>
            </a:endParaRPr>
          </a:p>
        </p:txBody>
      </p:sp>
      <p:sp>
        <p:nvSpPr>
          <p:cNvPr id="4" name="Rectangle 3">
            <a:extLst>
              <a:ext uri="{FF2B5EF4-FFF2-40B4-BE49-F238E27FC236}">
                <a16:creationId xmlns:a16="http://schemas.microsoft.com/office/drawing/2014/main" id="{177F9CAF-807D-4BAB-A8E1-363B535FFF0D}"/>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#7</a:t>
            </a:r>
            <a:r>
              <a:rPr lang="en-US" sz="4000" b="1" dirty="0">
                <a:cs typeface="Calibri"/>
              </a:rPr>
              <a:t>:</a:t>
            </a:r>
          </a:p>
        </p:txBody>
      </p:sp>
      <p:cxnSp>
        <p:nvCxnSpPr>
          <p:cNvPr id="5" name="Straight Connector 4">
            <a:extLst>
              <a:ext uri="{FF2B5EF4-FFF2-40B4-BE49-F238E27FC236}">
                <a16:creationId xmlns:a16="http://schemas.microsoft.com/office/drawing/2014/main" id="{68AF28D2-407D-4506-9A20-D74E0CBA244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64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4607" y="1579150"/>
            <a:ext cx="9942785" cy="2167260"/>
          </a:xfrm>
          <a:prstGeom prst="rect">
            <a:avLst/>
          </a:prstGeom>
        </p:spPr>
        <p:txBody>
          <a:bodyPr vert="horz" wrap="square" lIns="0" tIns="12700" rIns="0" bIns="0" rtlCol="0">
            <a:spAutoFit/>
          </a:bodyPr>
          <a:lstStyle/>
          <a:p>
            <a:pPr marR="5080"/>
            <a:r>
              <a:rPr sz="2800" spc="-11" dirty="0">
                <a:cs typeface="Calibri"/>
              </a:rPr>
              <a:t>Popular </a:t>
            </a:r>
            <a:r>
              <a:rPr sz="2800" spc="-15" dirty="0">
                <a:cs typeface="Calibri"/>
              </a:rPr>
              <a:t>grassroots </a:t>
            </a:r>
            <a:r>
              <a:rPr sz="2800" spc="-5" dirty="0">
                <a:cs typeface="Calibri"/>
              </a:rPr>
              <a:t>actions </a:t>
            </a:r>
            <a:r>
              <a:rPr sz="2800" spc="-15" dirty="0">
                <a:cs typeface="Calibri"/>
              </a:rPr>
              <a:t>are </a:t>
            </a:r>
            <a:r>
              <a:rPr sz="2800" spc="-5" dirty="0">
                <a:cs typeface="Calibri"/>
              </a:rPr>
              <a:t>helpful and </a:t>
            </a:r>
            <a:r>
              <a:rPr lang="en-US" sz="2800" spc="-15" dirty="0">
                <a:cs typeface="Calibri"/>
              </a:rPr>
              <a:t>essential to creating change</a:t>
            </a:r>
            <a:r>
              <a:rPr sz="2800" spc="-25" dirty="0">
                <a:cs typeface="Calibri"/>
              </a:rPr>
              <a:t>. </a:t>
            </a:r>
            <a:r>
              <a:rPr sz="2800" dirty="0">
                <a:cs typeface="Calibri"/>
              </a:rPr>
              <a:t>But </a:t>
            </a:r>
            <a:r>
              <a:rPr sz="2800" spc="-15" dirty="0">
                <a:cs typeface="Calibri"/>
              </a:rPr>
              <a:t>progress </a:t>
            </a:r>
            <a:r>
              <a:rPr sz="2800" spc="-5" dirty="0">
                <a:cs typeface="Calibri"/>
              </a:rPr>
              <a:t>on some </a:t>
            </a:r>
            <a:r>
              <a:rPr sz="2800" spc="-20" dirty="0">
                <a:cs typeface="Calibri"/>
              </a:rPr>
              <a:t>reforms, </a:t>
            </a:r>
            <a:r>
              <a:rPr sz="2800" dirty="0">
                <a:cs typeface="Calibri"/>
              </a:rPr>
              <a:t>such </a:t>
            </a:r>
            <a:r>
              <a:rPr sz="2800" spc="-5" dirty="0">
                <a:cs typeface="Calibri"/>
              </a:rPr>
              <a:t>as curbing </a:t>
            </a:r>
            <a:r>
              <a:rPr sz="2800" spc="-15" dirty="0">
                <a:cs typeface="Calibri"/>
              </a:rPr>
              <a:t>CO</a:t>
            </a:r>
            <a:r>
              <a:rPr sz="2800" spc="-15" baseline="-25000" dirty="0">
                <a:cs typeface="Calibri"/>
              </a:rPr>
              <a:t>2</a:t>
            </a:r>
            <a:r>
              <a:rPr sz="2800" spc="-15" dirty="0">
                <a:cs typeface="Calibri"/>
              </a:rPr>
              <a:t> </a:t>
            </a:r>
            <a:r>
              <a:rPr sz="2800" spc="-5" dirty="0">
                <a:cs typeface="Calibri"/>
              </a:rPr>
              <a:t>emissions, </a:t>
            </a:r>
            <a:r>
              <a:rPr sz="2800" spc="-11" dirty="0">
                <a:cs typeface="Calibri"/>
              </a:rPr>
              <a:t>can </a:t>
            </a:r>
            <a:r>
              <a:rPr sz="2800" spc="-5" dirty="0">
                <a:cs typeface="Calibri"/>
              </a:rPr>
              <a:t>only happen if </a:t>
            </a:r>
            <a:r>
              <a:rPr sz="2800" spc="-15" dirty="0">
                <a:cs typeface="Calibri"/>
              </a:rPr>
              <a:t>central </a:t>
            </a:r>
            <a:r>
              <a:rPr sz="2800" spc="-5" dirty="0">
                <a:cs typeface="Calibri"/>
              </a:rPr>
              <a:t>authorities </a:t>
            </a:r>
            <a:r>
              <a:rPr sz="2800" spc="-11" dirty="0">
                <a:cs typeface="Calibri"/>
              </a:rPr>
              <a:t>commit </a:t>
            </a:r>
            <a:r>
              <a:rPr sz="2800" spc="-15" dirty="0">
                <a:cs typeface="Calibri"/>
              </a:rPr>
              <a:t>to </a:t>
            </a:r>
            <a:r>
              <a:rPr sz="2800" spc="-5" dirty="0">
                <a:cs typeface="Calibri"/>
              </a:rPr>
              <a:t>making it</a:t>
            </a:r>
            <a:r>
              <a:rPr lang="en-US" sz="2800" spc="-5" dirty="0">
                <a:cs typeface="Calibri"/>
              </a:rPr>
              <a:t> </a:t>
            </a:r>
            <a:r>
              <a:rPr sz="2800" spc="-5" dirty="0">
                <a:cs typeface="Calibri"/>
              </a:rPr>
              <a:t>happen. </a:t>
            </a:r>
            <a:r>
              <a:rPr sz="2800" spc="-11" dirty="0">
                <a:cs typeface="Calibri"/>
              </a:rPr>
              <a:t>That </a:t>
            </a:r>
            <a:r>
              <a:rPr sz="2800" spc="-5" dirty="0">
                <a:cs typeface="Calibri"/>
              </a:rPr>
              <a:t>is </a:t>
            </a:r>
            <a:r>
              <a:rPr sz="2800" spc="-20" dirty="0">
                <a:cs typeface="Calibri"/>
              </a:rPr>
              <a:t>why </a:t>
            </a:r>
            <a:r>
              <a:rPr sz="2800" spc="-25" dirty="0">
                <a:cs typeface="Calibri"/>
              </a:rPr>
              <a:t>tax </a:t>
            </a:r>
            <a:r>
              <a:rPr sz="2800" spc="-11" dirty="0">
                <a:cs typeface="Calibri"/>
              </a:rPr>
              <a:t>credits, mandatory </a:t>
            </a:r>
            <a:r>
              <a:rPr sz="2800" spc="-5" dirty="0">
                <a:cs typeface="Calibri"/>
              </a:rPr>
              <a:t>fuel-</a:t>
            </a:r>
            <a:r>
              <a:rPr sz="2800" spc="-11" dirty="0">
                <a:cs typeface="Calibri"/>
              </a:rPr>
              <a:t>efficiency </a:t>
            </a:r>
            <a:r>
              <a:rPr sz="2800" spc="-15" dirty="0">
                <a:cs typeface="Calibri"/>
              </a:rPr>
              <a:t>standards</a:t>
            </a:r>
            <a:r>
              <a:rPr lang="en-US" sz="2800" spc="-15" dirty="0">
                <a:cs typeface="Calibri"/>
              </a:rPr>
              <a:t>, and other government regulations are both practical and necessary.</a:t>
            </a:r>
            <a:endParaRPr sz="2800" dirty="0">
              <a:cs typeface="Calibri"/>
            </a:endParaRPr>
          </a:p>
        </p:txBody>
      </p:sp>
      <p:sp>
        <p:nvSpPr>
          <p:cNvPr id="4" name="Rectangle 3">
            <a:extLst>
              <a:ext uri="{FF2B5EF4-FFF2-40B4-BE49-F238E27FC236}">
                <a16:creationId xmlns:a16="http://schemas.microsoft.com/office/drawing/2014/main" id="{5EF46B0C-CA5B-4A2A-97B7-F3E12EF4A845}"/>
              </a:ext>
            </a:extLst>
          </p:cNvPr>
          <p:cNvSpPr/>
          <p:nvPr/>
        </p:nvSpPr>
        <p:spPr>
          <a:xfrm>
            <a:off x="2250695" y="185000"/>
            <a:ext cx="7690631" cy="707886"/>
          </a:xfrm>
          <a:prstGeom prst="rect">
            <a:avLst/>
          </a:prstGeom>
        </p:spPr>
        <p:txBody>
          <a:bodyPr wrap="none">
            <a:spAutoFit/>
          </a:bodyPr>
          <a:lstStyle/>
          <a:p>
            <a:pPr marL="12700" algn="ctr">
              <a:spcBef>
                <a:spcPts val="100"/>
              </a:spcBef>
            </a:pPr>
            <a:r>
              <a:rPr lang="en-US" sz="4000" b="1" dirty="0">
                <a:cs typeface="Calibri"/>
              </a:rPr>
              <a:t>Sustainability and The Government</a:t>
            </a:r>
          </a:p>
        </p:txBody>
      </p:sp>
      <p:cxnSp>
        <p:nvCxnSpPr>
          <p:cNvPr id="5" name="Straight Connector 4">
            <a:extLst>
              <a:ext uri="{FF2B5EF4-FFF2-40B4-BE49-F238E27FC236}">
                <a16:creationId xmlns:a16="http://schemas.microsoft.com/office/drawing/2014/main" id="{3A29C8ED-0819-4E47-B241-728CFF457D8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3">
            <a:extLst>
              <a:ext uri="{FF2B5EF4-FFF2-40B4-BE49-F238E27FC236}">
                <a16:creationId xmlns:a16="http://schemas.microsoft.com/office/drawing/2014/main" id="{DD658CD6-DD93-4B8F-BABA-772F8B94E03D}"/>
              </a:ext>
            </a:extLst>
          </p:cNvPr>
          <p:cNvSpPr txBox="1"/>
          <p:nvPr/>
        </p:nvSpPr>
        <p:spPr>
          <a:xfrm>
            <a:off x="1041004" y="4143522"/>
            <a:ext cx="9942785" cy="1305486"/>
          </a:xfrm>
          <a:prstGeom prst="rect">
            <a:avLst/>
          </a:prstGeom>
        </p:spPr>
        <p:txBody>
          <a:bodyPr vert="horz" wrap="square" lIns="0" tIns="12700" rIns="0" bIns="0" rtlCol="0">
            <a:spAutoFit/>
          </a:bodyPr>
          <a:lstStyle/>
          <a:p>
            <a:pPr marR="5080" algn="ctr"/>
            <a:r>
              <a:rPr sz="2800" spc="-11" dirty="0">
                <a:solidFill>
                  <a:schemeClr val="accent1"/>
                </a:solidFill>
                <a:cs typeface="Calibri"/>
              </a:rPr>
              <a:t>P</a:t>
            </a:r>
            <a:r>
              <a:rPr lang="en-CA" sz="2800" spc="-11" dirty="0" err="1">
                <a:solidFill>
                  <a:schemeClr val="accent1"/>
                </a:solidFill>
                <a:cs typeface="Calibri"/>
              </a:rPr>
              <a:t>articipation</a:t>
            </a:r>
            <a:r>
              <a:rPr lang="en-CA" sz="2800" spc="-11" dirty="0">
                <a:solidFill>
                  <a:schemeClr val="accent1"/>
                </a:solidFill>
                <a:cs typeface="Calibri"/>
              </a:rPr>
              <a:t> and dedication of governments is a necessary component of societal, environmental, technological sustainability – by definition</a:t>
            </a:r>
            <a:endParaRPr sz="2800" dirty="0">
              <a:solidFill>
                <a:schemeClr val="accent1"/>
              </a:solidFill>
              <a:cs typeface="Calibri"/>
            </a:endParaRPr>
          </a:p>
        </p:txBody>
      </p:sp>
    </p:spTree>
    <p:extLst>
      <p:ext uri="{BB962C8B-B14F-4D97-AF65-F5344CB8AC3E}">
        <p14:creationId xmlns:p14="http://schemas.microsoft.com/office/powerpoint/2010/main" val="3634623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8570" y="2943124"/>
            <a:ext cx="9674860" cy="888961"/>
          </a:xfrm>
          <a:prstGeom prst="rect">
            <a:avLst/>
          </a:prstGeom>
        </p:spPr>
        <p:txBody>
          <a:bodyPr vert="horz" wrap="square" lIns="0" tIns="93980" rIns="0" bIns="0" rtlCol="0" anchor="ctr">
            <a:spAutoFit/>
          </a:bodyPr>
          <a:lstStyle/>
          <a:p>
            <a:pPr marL="12700" marR="5080" algn="ctr">
              <a:lnSpc>
                <a:spcPct val="114000"/>
              </a:lnSpc>
            </a:pPr>
            <a:r>
              <a:rPr sz="4800" spc="-11" dirty="0">
                <a:cs typeface="Calibri"/>
              </a:rPr>
              <a:t>New </a:t>
            </a:r>
            <a:r>
              <a:rPr sz="4800" spc="-15" dirty="0">
                <a:cs typeface="Calibri"/>
              </a:rPr>
              <a:t>technology </a:t>
            </a:r>
            <a:r>
              <a:rPr sz="4800" spc="-5" dirty="0">
                <a:cs typeface="Calibri"/>
              </a:rPr>
              <a:t>is </a:t>
            </a:r>
            <a:r>
              <a:rPr sz="4800" spc="-31" dirty="0">
                <a:cs typeface="Calibri"/>
              </a:rPr>
              <a:t>always </a:t>
            </a:r>
            <a:r>
              <a:rPr sz="4800" dirty="0">
                <a:cs typeface="Calibri"/>
              </a:rPr>
              <a:t>the</a:t>
            </a:r>
            <a:r>
              <a:rPr sz="4800" spc="-40" dirty="0">
                <a:cs typeface="Calibri"/>
              </a:rPr>
              <a:t> </a:t>
            </a:r>
            <a:r>
              <a:rPr sz="4800" spc="-71" dirty="0">
                <a:cs typeface="Calibri"/>
              </a:rPr>
              <a:t>answer.</a:t>
            </a:r>
            <a:endParaRPr sz="4800" dirty="0">
              <a:cs typeface="Calibri"/>
            </a:endParaRPr>
          </a:p>
        </p:txBody>
      </p:sp>
      <p:sp>
        <p:nvSpPr>
          <p:cNvPr id="4" name="Rectangle 3">
            <a:extLst>
              <a:ext uri="{FF2B5EF4-FFF2-40B4-BE49-F238E27FC236}">
                <a16:creationId xmlns:a16="http://schemas.microsoft.com/office/drawing/2014/main" id="{411A14B6-B128-42B5-826B-44AE716E3FFF}"/>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#8</a:t>
            </a:r>
            <a:r>
              <a:rPr lang="en-US" sz="4000" b="1" dirty="0">
                <a:cs typeface="Calibri"/>
              </a:rPr>
              <a:t>:</a:t>
            </a:r>
          </a:p>
        </p:txBody>
      </p:sp>
      <p:cxnSp>
        <p:nvCxnSpPr>
          <p:cNvPr id="5" name="Straight Connector 4">
            <a:extLst>
              <a:ext uri="{FF2B5EF4-FFF2-40B4-BE49-F238E27FC236}">
                <a16:creationId xmlns:a16="http://schemas.microsoft.com/office/drawing/2014/main" id="{1EE86F24-9127-46C1-8A8F-325F84C529A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27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city of festivals</a:t>
            </a:r>
            <a:endParaRPr lang="en-US" dirty="0"/>
          </a:p>
        </p:txBody>
      </p:sp>
      <p:pic>
        <p:nvPicPr>
          <p:cNvPr id="4" name="Picture 4" descr="image642-Grand-Prix-du-Canada-3"/>
          <p:cNvPicPr>
            <a:picLocks noChangeAspect="1" noChangeArrowheads="1"/>
          </p:cNvPicPr>
          <p:nvPr/>
        </p:nvPicPr>
        <p:blipFill>
          <a:blip r:embed="rId2" cstate="print"/>
          <a:srcRect/>
          <a:stretch>
            <a:fillRect/>
          </a:stretch>
        </p:blipFill>
        <p:spPr bwMode="auto">
          <a:xfrm>
            <a:off x="1554481" y="1447801"/>
            <a:ext cx="4385089" cy="2438400"/>
          </a:xfrm>
          <a:prstGeom prst="rect">
            <a:avLst/>
          </a:prstGeom>
          <a:noFill/>
        </p:spPr>
      </p:pic>
      <p:pic>
        <p:nvPicPr>
          <p:cNvPr id="6" name="Picture 6" descr="be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43900" y="1"/>
            <a:ext cx="2324100" cy="2345553"/>
          </a:xfrm>
          <a:prstGeom prst="rect">
            <a:avLst/>
          </a:prstGeom>
          <a:noFill/>
        </p:spPr>
      </p:pic>
      <p:pic>
        <p:nvPicPr>
          <p:cNvPr id="9" name="Picture 9" descr="jf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5760" y="3938588"/>
            <a:ext cx="1780182" cy="2877343"/>
          </a:xfrm>
          <a:prstGeom prst="rect">
            <a:avLst/>
          </a:prstGeom>
          <a:noFill/>
        </p:spPr>
      </p:pic>
      <p:pic>
        <p:nvPicPr>
          <p:cNvPr id="10" name="Picture 4"/>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461182" y="2381250"/>
            <a:ext cx="3130618" cy="2495550"/>
          </a:xfrm>
          <a:prstGeom prst="rect">
            <a:avLst/>
          </a:prstGeom>
          <a:noFill/>
          <a:ln w="114300">
            <a:noFill/>
            <a:miter lim="800000"/>
            <a:headEnd/>
            <a:tailEnd/>
          </a:ln>
          <a:effec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93520" y="3902077"/>
            <a:ext cx="4165913" cy="298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57800" y="1539242"/>
            <a:ext cx="2741376"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440688" y="5070634"/>
            <a:ext cx="3122538"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5F73E41-BEB9-4A9D-84A5-F89BA1322219}" type="slidenum">
              <a:rPr lang="en-US" smtClean="0">
                <a:solidFill>
                  <a:srgbClr val="FF9000"/>
                </a:solidFill>
              </a:rPr>
              <a:pPr/>
              <a:t>4</a:t>
            </a:fld>
            <a:endParaRPr lang="en-US">
              <a:solidFill>
                <a:srgbClr val="FF9000"/>
              </a:solidFill>
            </a:endParaRPr>
          </a:p>
        </p:txBody>
      </p:sp>
    </p:spTree>
    <p:extLst>
      <p:ext uri="{BB962C8B-B14F-4D97-AF65-F5344CB8AC3E}">
        <p14:creationId xmlns:p14="http://schemas.microsoft.com/office/powerpoint/2010/main" val="1164123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59180"/>
            <a:ext cx="11277600" cy="705962"/>
          </a:xfrm>
          <a:prstGeom prst="rect">
            <a:avLst/>
          </a:prstGeom>
        </p:spPr>
        <p:txBody>
          <a:bodyPr vert="horz" wrap="square" lIns="0" tIns="89535" rIns="0" bIns="0" rtlCol="0" anchor="ctr">
            <a:spAutoFit/>
          </a:bodyPr>
          <a:lstStyle/>
          <a:p>
            <a:pPr marR="5080" algn="ctr">
              <a:lnSpc>
                <a:spcPct val="100000"/>
              </a:lnSpc>
              <a:spcBef>
                <a:spcPts val="600"/>
              </a:spcBef>
            </a:pPr>
            <a:r>
              <a:rPr b="0" dirty="0">
                <a:latin typeface="+mn-lt"/>
              </a:rPr>
              <a:t>Is </a:t>
            </a:r>
            <a:r>
              <a:rPr b="0" spc="-11" dirty="0">
                <a:latin typeface="+mn-lt"/>
              </a:rPr>
              <a:t>new technology </a:t>
            </a:r>
            <a:r>
              <a:rPr b="0" spc="-5" dirty="0">
                <a:latin typeface="+mn-lt"/>
              </a:rPr>
              <a:t>the </a:t>
            </a:r>
            <a:r>
              <a:rPr b="0" spc="-15" dirty="0">
                <a:latin typeface="+mn-lt"/>
              </a:rPr>
              <a:t>answer </a:t>
            </a:r>
            <a:r>
              <a:rPr b="0" spc="-25" dirty="0">
                <a:latin typeface="+mn-lt"/>
              </a:rPr>
              <a:t>to</a:t>
            </a:r>
            <a:r>
              <a:rPr b="0" spc="-65" dirty="0">
                <a:latin typeface="+mn-lt"/>
              </a:rPr>
              <a:t> </a:t>
            </a:r>
            <a:r>
              <a:rPr b="0" spc="-15" dirty="0">
                <a:latin typeface="+mn-lt"/>
              </a:rPr>
              <a:t>sustainability?</a:t>
            </a:r>
          </a:p>
        </p:txBody>
      </p:sp>
      <p:sp>
        <p:nvSpPr>
          <p:cNvPr id="3" name="Rectangle 2">
            <a:extLst>
              <a:ext uri="{FF2B5EF4-FFF2-40B4-BE49-F238E27FC236}">
                <a16:creationId xmlns:a16="http://schemas.microsoft.com/office/drawing/2014/main" id="{0C816454-4A07-4F33-AD27-567227130A9D}"/>
              </a:ext>
            </a:extLst>
          </p:cNvPr>
          <p:cNvSpPr/>
          <p:nvPr/>
        </p:nvSpPr>
        <p:spPr>
          <a:xfrm>
            <a:off x="2771512" y="245960"/>
            <a:ext cx="6649000" cy="707886"/>
          </a:xfrm>
          <a:prstGeom prst="rect">
            <a:avLst/>
          </a:prstGeom>
        </p:spPr>
        <p:txBody>
          <a:bodyPr wrap="none">
            <a:spAutoFit/>
          </a:bodyPr>
          <a:lstStyle/>
          <a:p>
            <a:pPr marL="12700" algn="ctr">
              <a:spcBef>
                <a:spcPts val="100"/>
              </a:spcBef>
            </a:pPr>
            <a:r>
              <a:rPr lang="en-US" sz="4000" b="1" dirty="0">
                <a:cs typeface="Calibri"/>
              </a:rPr>
              <a:t>Sustainability and Technology</a:t>
            </a:r>
          </a:p>
        </p:txBody>
      </p:sp>
      <p:cxnSp>
        <p:nvCxnSpPr>
          <p:cNvPr id="4" name="Straight Connector 3">
            <a:extLst>
              <a:ext uri="{FF2B5EF4-FFF2-40B4-BE49-F238E27FC236}">
                <a16:creationId xmlns:a16="http://schemas.microsoft.com/office/drawing/2014/main" id="{775D50AF-136B-4A8A-A8BB-EAE74308F51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61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381001"/>
            <a:ext cx="6609438" cy="461665"/>
          </a:xfrm>
          <a:prstGeom prst="rect">
            <a:avLst/>
          </a:prstGeom>
          <a:noFill/>
        </p:spPr>
        <p:txBody>
          <a:bodyPr wrap="none" rtlCol="0">
            <a:spAutoFit/>
          </a:bodyPr>
          <a:lstStyle/>
          <a:p>
            <a:r>
              <a:rPr lang="en-US" sz="2400" dirty="0"/>
              <a:t>Water treatment technologies for developing world</a:t>
            </a:r>
          </a:p>
        </p:txBody>
      </p:sp>
      <p:pic>
        <p:nvPicPr>
          <p:cNvPr id="4" name="Picture 3"/>
          <p:cNvPicPr>
            <a:picLocks noChangeAspect="1"/>
          </p:cNvPicPr>
          <p:nvPr/>
        </p:nvPicPr>
        <p:blipFill>
          <a:blip r:embed="rId2"/>
          <a:stretch>
            <a:fillRect/>
          </a:stretch>
        </p:blipFill>
        <p:spPr>
          <a:xfrm>
            <a:off x="406400" y="1433752"/>
            <a:ext cx="4275189" cy="3112848"/>
          </a:xfrm>
          <a:prstGeom prst="rect">
            <a:avLst/>
          </a:prstGeom>
        </p:spPr>
      </p:pic>
      <p:sp>
        <p:nvSpPr>
          <p:cNvPr id="5" name="TextBox 4"/>
          <p:cNvSpPr txBox="1"/>
          <p:nvPr/>
        </p:nvSpPr>
        <p:spPr>
          <a:xfrm>
            <a:off x="1727200" y="4546601"/>
            <a:ext cx="131202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err="1"/>
              <a:t>Lifestraw</a:t>
            </a:r>
            <a:endParaRPr lang="en-US" sz="2400" dirty="0"/>
          </a:p>
        </p:txBody>
      </p:sp>
      <p:pic>
        <p:nvPicPr>
          <p:cNvPr id="6" name="Picture 5"/>
          <p:cNvPicPr>
            <a:picLocks noChangeAspect="1"/>
          </p:cNvPicPr>
          <p:nvPr/>
        </p:nvPicPr>
        <p:blipFill>
          <a:blip r:embed="rId3"/>
          <a:stretch>
            <a:fillRect/>
          </a:stretch>
        </p:blipFill>
        <p:spPr>
          <a:xfrm>
            <a:off x="4064000" y="2514600"/>
            <a:ext cx="6578600" cy="4214224"/>
          </a:xfrm>
          <a:prstGeom prst="rect">
            <a:avLst/>
          </a:prstGeom>
        </p:spPr>
      </p:pic>
      <p:sp>
        <p:nvSpPr>
          <p:cNvPr id="7" name="TextBox 6"/>
          <p:cNvSpPr txBox="1"/>
          <p:nvPr/>
        </p:nvSpPr>
        <p:spPr>
          <a:xfrm>
            <a:off x="6197601" y="6384332"/>
            <a:ext cx="265245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a:t>Ceramic water filter</a:t>
            </a:r>
          </a:p>
        </p:txBody>
      </p:sp>
      <p:pic>
        <p:nvPicPr>
          <p:cNvPr id="8" name="Picture 7"/>
          <p:cNvPicPr>
            <a:picLocks noChangeAspect="1"/>
          </p:cNvPicPr>
          <p:nvPr/>
        </p:nvPicPr>
        <p:blipFill>
          <a:blip r:embed="rId4"/>
          <a:stretch>
            <a:fillRect/>
          </a:stretch>
        </p:blipFill>
        <p:spPr>
          <a:xfrm>
            <a:off x="2133600" y="873443"/>
            <a:ext cx="6578600" cy="4839008"/>
          </a:xfrm>
          <a:prstGeom prst="rect">
            <a:avLst/>
          </a:prstGeom>
        </p:spPr>
      </p:pic>
      <p:sp>
        <p:nvSpPr>
          <p:cNvPr id="9" name="TextBox 8"/>
          <p:cNvSpPr txBox="1"/>
          <p:nvPr/>
        </p:nvSpPr>
        <p:spPr>
          <a:xfrm>
            <a:off x="4064001" y="5627449"/>
            <a:ext cx="305769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a:t>Water </a:t>
            </a:r>
            <a:r>
              <a:rPr lang="en-US" sz="2400"/>
              <a:t>purifying bicycle</a:t>
            </a:r>
          </a:p>
        </p:txBody>
      </p:sp>
      <p:pic>
        <p:nvPicPr>
          <p:cNvPr id="10" name="Picture 9"/>
          <p:cNvPicPr>
            <a:picLocks noChangeAspect="1"/>
          </p:cNvPicPr>
          <p:nvPr/>
        </p:nvPicPr>
        <p:blipFill>
          <a:blip r:embed="rId5"/>
          <a:stretch>
            <a:fillRect/>
          </a:stretch>
        </p:blipFill>
        <p:spPr>
          <a:xfrm>
            <a:off x="203200" y="990601"/>
            <a:ext cx="6601475" cy="5261511"/>
          </a:xfrm>
          <a:prstGeom prst="rect">
            <a:avLst/>
          </a:prstGeom>
        </p:spPr>
      </p:pic>
      <p:sp>
        <p:nvSpPr>
          <p:cNvPr id="11" name="TextBox 10"/>
          <p:cNvSpPr txBox="1"/>
          <p:nvPr/>
        </p:nvSpPr>
        <p:spPr>
          <a:xfrm>
            <a:off x="2543995" y="6201274"/>
            <a:ext cx="123206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a:t>Life sack</a:t>
            </a:r>
          </a:p>
        </p:txBody>
      </p:sp>
      <p:pic>
        <p:nvPicPr>
          <p:cNvPr id="12" name="Picture 11"/>
          <p:cNvPicPr>
            <a:picLocks noChangeAspect="1"/>
          </p:cNvPicPr>
          <p:nvPr/>
        </p:nvPicPr>
        <p:blipFill>
          <a:blip r:embed="rId6"/>
          <a:stretch>
            <a:fillRect/>
          </a:stretch>
        </p:blipFill>
        <p:spPr>
          <a:xfrm>
            <a:off x="1727200" y="825242"/>
            <a:ext cx="9093200" cy="6028267"/>
          </a:xfrm>
          <a:prstGeom prst="rect">
            <a:avLst/>
          </a:prstGeom>
        </p:spPr>
      </p:pic>
      <p:sp>
        <p:nvSpPr>
          <p:cNvPr id="13" name="TextBox 12"/>
          <p:cNvSpPr txBox="1"/>
          <p:nvPr/>
        </p:nvSpPr>
        <p:spPr>
          <a:xfrm>
            <a:off x="4032154" y="6252112"/>
            <a:ext cx="6254597"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b="1" dirty="0"/>
              <a:t>“Pure” Water Bottle Filters Water With UV Rays</a:t>
            </a:r>
          </a:p>
        </p:txBody>
      </p:sp>
      <p:pic>
        <p:nvPicPr>
          <p:cNvPr id="14" name="Picture 13"/>
          <p:cNvPicPr>
            <a:picLocks noChangeAspect="1"/>
          </p:cNvPicPr>
          <p:nvPr/>
        </p:nvPicPr>
        <p:blipFill>
          <a:blip r:embed="rId7"/>
          <a:stretch>
            <a:fillRect/>
          </a:stretch>
        </p:blipFill>
        <p:spPr>
          <a:xfrm>
            <a:off x="558661" y="714904"/>
            <a:ext cx="6449214" cy="5404369"/>
          </a:xfrm>
          <a:prstGeom prst="rect">
            <a:avLst/>
          </a:prstGeom>
        </p:spPr>
      </p:pic>
      <p:sp>
        <p:nvSpPr>
          <p:cNvPr id="15" name="TextBox 14"/>
          <p:cNvSpPr txBox="1"/>
          <p:nvPr/>
        </p:nvSpPr>
        <p:spPr>
          <a:xfrm>
            <a:off x="2082313" y="6134320"/>
            <a:ext cx="404238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b="1" dirty="0">
                <a:solidFill>
                  <a:schemeClr val="bg1"/>
                </a:solidFill>
              </a:rPr>
              <a:t>Hamster Ball-Shaped Solarball</a:t>
            </a:r>
          </a:p>
        </p:txBody>
      </p:sp>
    </p:spTree>
    <p:extLst>
      <p:ext uri="{BB962C8B-B14F-4D97-AF65-F5344CB8AC3E}">
        <p14:creationId xmlns:p14="http://schemas.microsoft.com/office/powerpoint/2010/main" val="12411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71269" y="2832474"/>
            <a:ext cx="9649461" cy="1722716"/>
          </a:xfrm>
          <a:prstGeom prst="rect">
            <a:avLst/>
          </a:prstGeom>
        </p:spPr>
        <p:txBody>
          <a:bodyPr vert="horz" wrap="square" lIns="0" tIns="85725" rIns="0" bIns="0" rtlCol="0">
            <a:spAutoFit/>
          </a:bodyPr>
          <a:lstStyle/>
          <a:p>
            <a:pPr marL="12700" marR="5080" algn="ctr">
              <a:lnSpc>
                <a:spcPct val="114000"/>
              </a:lnSpc>
              <a:spcBef>
                <a:spcPts val="675"/>
              </a:spcBef>
            </a:pPr>
            <a:r>
              <a:rPr sz="4800" spc="-15" dirty="0">
                <a:latin typeface="Calibri"/>
                <a:cs typeface="Calibri"/>
              </a:rPr>
              <a:t>Sustainability </a:t>
            </a:r>
            <a:r>
              <a:rPr sz="4800" spc="-5" dirty="0">
                <a:latin typeface="Calibri"/>
                <a:cs typeface="Calibri"/>
              </a:rPr>
              <a:t>is </a:t>
            </a:r>
            <a:r>
              <a:rPr sz="4800" spc="-15" dirty="0">
                <a:latin typeface="Calibri"/>
                <a:cs typeface="Calibri"/>
              </a:rPr>
              <a:t>ultimately </a:t>
            </a:r>
            <a:r>
              <a:rPr sz="4800" dirty="0">
                <a:latin typeface="Calibri"/>
                <a:cs typeface="Calibri"/>
              </a:rPr>
              <a:t>a </a:t>
            </a:r>
            <a:r>
              <a:rPr sz="4800" spc="-11" dirty="0">
                <a:latin typeface="Calibri"/>
                <a:cs typeface="Calibri"/>
              </a:rPr>
              <a:t>population </a:t>
            </a:r>
            <a:r>
              <a:rPr sz="4800" spc="-15" dirty="0">
                <a:latin typeface="Calibri"/>
                <a:cs typeface="Calibri"/>
              </a:rPr>
              <a:t>problem.</a:t>
            </a:r>
            <a:endParaRPr sz="4800" dirty="0">
              <a:latin typeface="Calibri"/>
              <a:cs typeface="Calibri"/>
            </a:endParaRPr>
          </a:p>
        </p:txBody>
      </p:sp>
      <p:sp>
        <p:nvSpPr>
          <p:cNvPr id="4" name="Rectangle 3">
            <a:extLst>
              <a:ext uri="{FF2B5EF4-FFF2-40B4-BE49-F238E27FC236}">
                <a16:creationId xmlns:a16="http://schemas.microsoft.com/office/drawing/2014/main" id="{508CF81C-12CD-4EF6-9F94-DC99B6AE40DF}"/>
              </a:ext>
            </a:extLst>
          </p:cNvPr>
          <p:cNvSpPr/>
          <p:nvPr/>
        </p:nvSpPr>
        <p:spPr>
          <a:xfrm>
            <a:off x="5054919" y="185000"/>
            <a:ext cx="2082173"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#9</a:t>
            </a:r>
            <a:r>
              <a:rPr lang="en-US" sz="4000" b="1" dirty="0">
                <a:cs typeface="Calibri"/>
              </a:rPr>
              <a:t>:</a:t>
            </a:r>
          </a:p>
        </p:txBody>
      </p:sp>
      <p:cxnSp>
        <p:nvCxnSpPr>
          <p:cNvPr id="5" name="Straight Connector 4">
            <a:extLst>
              <a:ext uri="{FF2B5EF4-FFF2-40B4-BE49-F238E27FC236}">
                <a16:creationId xmlns:a16="http://schemas.microsoft.com/office/drawing/2014/main" id="{FF42103E-DC96-430F-9575-1FF3DAA1F68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60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64920" y="1871192"/>
            <a:ext cx="9784080" cy="3685176"/>
          </a:xfrm>
          <a:prstGeom prst="rect">
            <a:avLst/>
          </a:prstGeom>
        </p:spPr>
        <p:txBody>
          <a:bodyPr vert="horz" wrap="square" lIns="0" tIns="63500" rIns="0" bIns="0" rtlCol="0">
            <a:spAutoFit/>
          </a:bodyPr>
          <a:lstStyle/>
          <a:p>
            <a:pPr marL="12700" marR="1287113">
              <a:lnSpc>
                <a:spcPct val="114000"/>
              </a:lnSpc>
              <a:spcBef>
                <a:spcPts val="500"/>
              </a:spcBef>
            </a:pPr>
            <a:r>
              <a:rPr sz="2800" spc="-5" dirty="0">
                <a:cs typeface="Calibri"/>
              </a:rPr>
              <a:t>This is </a:t>
            </a:r>
            <a:r>
              <a:rPr sz="2800" u="heavy" spc="-5" dirty="0">
                <a:cs typeface="Calibri"/>
              </a:rPr>
              <a:t>not </a:t>
            </a:r>
            <a:r>
              <a:rPr sz="2800" u="heavy" dirty="0">
                <a:cs typeface="Calibri"/>
              </a:rPr>
              <a:t>a </a:t>
            </a:r>
            <a:r>
              <a:rPr sz="2800" u="heavy" spc="-15" dirty="0">
                <a:cs typeface="Calibri"/>
              </a:rPr>
              <a:t>myth</a:t>
            </a:r>
            <a:r>
              <a:rPr sz="2800" spc="-15" dirty="0">
                <a:cs typeface="Calibri"/>
              </a:rPr>
              <a:t>, </a:t>
            </a:r>
            <a:r>
              <a:rPr sz="2800" dirty="0">
                <a:cs typeface="Calibri"/>
              </a:rPr>
              <a:t>but </a:t>
            </a:r>
            <a:r>
              <a:rPr sz="2800" spc="-5" dirty="0">
                <a:cs typeface="Calibri"/>
              </a:rPr>
              <a:t>it </a:t>
            </a:r>
            <a:r>
              <a:rPr sz="2800" spc="-15" dirty="0">
                <a:cs typeface="Calibri"/>
              </a:rPr>
              <a:t>represents </a:t>
            </a:r>
            <a:r>
              <a:rPr sz="2800" dirty="0">
                <a:cs typeface="Calibri"/>
              </a:rPr>
              <a:t>a </a:t>
            </a:r>
            <a:r>
              <a:rPr sz="2800" spc="-15" dirty="0">
                <a:cs typeface="Calibri"/>
              </a:rPr>
              <a:t>false </a:t>
            </a:r>
            <a:r>
              <a:rPr sz="2800" spc="-5" dirty="0">
                <a:cs typeface="Calibri"/>
              </a:rPr>
              <a:t>solution.</a:t>
            </a:r>
            <a:endParaRPr sz="2800" dirty="0">
              <a:cs typeface="Calibri"/>
            </a:endParaRPr>
          </a:p>
          <a:p>
            <a:pPr>
              <a:lnSpc>
                <a:spcPct val="114000"/>
              </a:lnSpc>
              <a:spcBef>
                <a:spcPts val="5"/>
              </a:spcBef>
            </a:pPr>
            <a:endParaRPr sz="4000" dirty="0">
              <a:cs typeface="Times New Roman"/>
            </a:endParaRPr>
          </a:p>
          <a:p>
            <a:pPr marL="12700" marR="5080">
              <a:lnSpc>
                <a:spcPct val="114000"/>
              </a:lnSpc>
            </a:pPr>
            <a:r>
              <a:rPr sz="2800" spc="-25" dirty="0">
                <a:cs typeface="Calibri"/>
              </a:rPr>
              <a:t>Every </a:t>
            </a:r>
            <a:r>
              <a:rPr sz="2800" spc="-15" dirty="0">
                <a:cs typeface="Calibri"/>
              </a:rPr>
              <a:t>environmental </a:t>
            </a:r>
            <a:r>
              <a:rPr sz="2800" spc="-11" dirty="0">
                <a:cs typeface="Calibri"/>
              </a:rPr>
              <a:t>problem </a:t>
            </a:r>
            <a:r>
              <a:rPr sz="2800" spc="-5" dirty="0">
                <a:cs typeface="Calibri"/>
              </a:rPr>
              <a:t>is </a:t>
            </a:r>
            <a:r>
              <a:rPr sz="2800" spc="-15" dirty="0">
                <a:cs typeface="Calibri"/>
              </a:rPr>
              <a:t>ultimately </a:t>
            </a:r>
            <a:r>
              <a:rPr sz="2800" dirty="0">
                <a:cs typeface="Calibri"/>
              </a:rPr>
              <a:t>a </a:t>
            </a:r>
            <a:r>
              <a:rPr sz="2800" spc="-11" dirty="0">
                <a:cs typeface="Calibri"/>
              </a:rPr>
              <a:t>population problem. </a:t>
            </a:r>
            <a:r>
              <a:rPr sz="2800" spc="-5" dirty="0">
                <a:cs typeface="Calibri"/>
              </a:rPr>
              <a:t>If the </a:t>
            </a:r>
            <a:r>
              <a:rPr sz="2800" spc="-35" dirty="0">
                <a:cs typeface="Calibri"/>
              </a:rPr>
              <a:t>world’s </a:t>
            </a:r>
            <a:r>
              <a:rPr sz="2800" spc="-11" dirty="0">
                <a:cs typeface="Calibri"/>
              </a:rPr>
              <a:t>population </a:t>
            </a:r>
            <a:r>
              <a:rPr sz="2800" spc="-20" dirty="0">
                <a:cs typeface="Calibri"/>
              </a:rPr>
              <a:t>were </a:t>
            </a:r>
            <a:r>
              <a:rPr sz="2800" spc="-5" dirty="0">
                <a:cs typeface="Calibri"/>
              </a:rPr>
              <a:t>only </a:t>
            </a:r>
            <a:r>
              <a:rPr sz="2800" dirty="0">
                <a:cs typeface="Calibri"/>
              </a:rPr>
              <a:t>100 </a:t>
            </a:r>
            <a:r>
              <a:rPr sz="2800" spc="-11" dirty="0">
                <a:cs typeface="Calibri"/>
              </a:rPr>
              <a:t>million </a:t>
            </a:r>
            <a:r>
              <a:rPr sz="2800" spc="-5" dirty="0">
                <a:cs typeface="Calibri"/>
              </a:rPr>
              <a:t>people, </a:t>
            </a:r>
            <a:r>
              <a:rPr sz="2800" spc="-15" dirty="0">
                <a:cs typeface="Calibri"/>
              </a:rPr>
              <a:t>we </a:t>
            </a:r>
            <a:r>
              <a:rPr sz="2800" spc="-11" dirty="0">
                <a:cs typeface="Calibri"/>
              </a:rPr>
              <a:t>would </a:t>
            </a:r>
            <a:r>
              <a:rPr sz="2800" dirty="0">
                <a:cs typeface="Calibri"/>
              </a:rPr>
              <a:t>be </a:t>
            </a:r>
            <a:r>
              <a:rPr sz="2800" spc="-11" dirty="0">
                <a:cs typeface="Calibri"/>
              </a:rPr>
              <a:t>hard-pressed </a:t>
            </a:r>
            <a:r>
              <a:rPr sz="2800" spc="-15" dirty="0">
                <a:cs typeface="Calibri"/>
              </a:rPr>
              <a:t>to </a:t>
            </a:r>
            <a:r>
              <a:rPr sz="2800" spc="-20" dirty="0">
                <a:cs typeface="Calibri"/>
              </a:rPr>
              <a:t>generate </a:t>
            </a:r>
            <a:r>
              <a:rPr sz="2800" spc="-5" dirty="0">
                <a:cs typeface="Calibri"/>
              </a:rPr>
              <a:t>enough </a:t>
            </a:r>
            <a:r>
              <a:rPr sz="2800" spc="-20" dirty="0">
                <a:cs typeface="Calibri"/>
              </a:rPr>
              <a:t>waste </a:t>
            </a:r>
            <a:r>
              <a:rPr sz="2800" spc="-15" dirty="0">
                <a:cs typeface="Calibri"/>
              </a:rPr>
              <a:t>to </a:t>
            </a:r>
            <a:r>
              <a:rPr sz="2800" spc="-11" dirty="0">
                <a:cs typeface="Calibri"/>
              </a:rPr>
              <a:t>overwhelm </a:t>
            </a:r>
            <a:r>
              <a:rPr sz="2800" spc="-35" dirty="0">
                <a:cs typeface="Calibri"/>
              </a:rPr>
              <a:t>nature’s </a:t>
            </a:r>
            <a:r>
              <a:rPr sz="2800" spc="-5" dirty="0">
                <a:cs typeface="Calibri"/>
              </a:rPr>
              <a:t>cleanup </a:t>
            </a:r>
            <a:r>
              <a:rPr sz="2800" spc="-20" dirty="0">
                <a:cs typeface="Calibri"/>
              </a:rPr>
              <a:t>systems. </a:t>
            </a:r>
            <a:r>
              <a:rPr sz="2800" spc="-55" dirty="0">
                <a:cs typeface="Calibri"/>
              </a:rPr>
              <a:t>We </a:t>
            </a:r>
            <a:r>
              <a:rPr sz="2800" spc="-11" dirty="0">
                <a:cs typeface="Calibri"/>
              </a:rPr>
              <a:t>could </a:t>
            </a:r>
            <a:r>
              <a:rPr lang="en-US" sz="2800" dirty="0">
                <a:cs typeface="Calibri"/>
              </a:rPr>
              <a:t>dispose</a:t>
            </a:r>
            <a:r>
              <a:rPr sz="2800" dirty="0">
                <a:cs typeface="Calibri"/>
              </a:rPr>
              <a:t> </a:t>
            </a:r>
            <a:r>
              <a:rPr sz="2800" spc="-5" dirty="0">
                <a:cs typeface="Calibri"/>
              </a:rPr>
              <a:t>all our </a:t>
            </a:r>
            <a:r>
              <a:rPr sz="2800" spc="-15" dirty="0">
                <a:cs typeface="Calibri"/>
              </a:rPr>
              <a:t>trash </a:t>
            </a:r>
            <a:r>
              <a:rPr sz="2800" spc="-5" dirty="0">
                <a:cs typeface="Calibri"/>
              </a:rPr>
              <a:t>in </a:t>
            </a:r>
            <a:r>
              <a:rPr sz="2800" dirty="0">
                <a:cs typeface="Calibri"/>
              </a:rPr>
              <a:t>a </a:t>
            </a:r>
            <a:r>
              <a:rPr sz="2800" spc="-5" dirty="0">
                <a:cs typeface="Calibri"/>
              </a:rPr>
              <a:t>landfill in some </a:t>
            </a:r>
            <a:r>
              <a:rPr sz="2800" spc="-15" dirty="0">
                <a:cs typeface="Calibri"/>
              </a:rPr>
              <a:t>remote area, </a:t>
            </a:r>
            <a:r>
              <a:rPr sz="2800" spc="-5" dirty="0">
                <a:cs typeface="Calibri"/>
              </a:rPr>
              <a:t>and nobody </a:t>
            </a:r>
            <a:r>
              <a:rPr sz="2800" spc="-11" dirty="0">
                <a:cs typeface="Calibri"/>
              </a:rPr>
              <a:t>would </a:t>
            </a:r>
            <a:r>
              <a:rPr sz="2800" spc="-5" dirty="0">
                <a:cs typeface="Calibri"/>
              </a:rPr>
              <a:t>notice.</a:t>
            </a:r>
            <a:endParaRPr sz="2800" dirty="0">
              <a:cs typeface="Calibri"/>
            </a:endParaRPr>
          </a:p>
        </p:txBody>
      </p:sp>
      <p:sp>
        <p:nvSpPr>
          <p:cNvPr id="6" name="Rectangle 5">
            <a:extLst>
              <a:ext uri="{FF2B5EF4-FFF2-40B4-BE49-F238E27FC236}">
                <a16:creationId xmlns:a16="http://schemas.microsoft.com/office/drawing/2014/main" id="{AA3D2FF7-EACC-4F63-8F16-D31C61083CF6}"/>
              </a:ext>
            </a:extLst>
          </p:cNvPr>
          <p:cNvSpPr/>
          <p:nvPr/>
        </p:nvSpPr>
        <p:spPr>
          <a:xfrm>
            <a:off x="2880099" y="245960"/>
            <a:ext cx="6431825" cy="707886"/>
          </a:xfrm>
          <a:prstGeom prst="rect">
            <a:avLst/>
          </a:prstGeom>
        </p:spPr>
        <p:txBody>
          <a:bodyPr wrap="none">
            <a:spAutoFit/>
          </a:bodyPr>
          <a:lstStyle/>
          <a:p>
            <a:pPr marL="12700" algn="ctr">
              <a:spcBef>
                <a:spcPts val="100"/>
              </a:spcBef>
            </a:pPr>
            <a:r>
              <a:rPr lang="en-US" sz="4000" b="1" dirty="0">
                <a:cs typeface="Calibri"/>
              </a:rPr>
              <a:t>Sustainability and Population</a:t>
            </a:r>
          </a:p>
        </p:txBody>
      </p:sp>
      <p:cxnSp>
        <p:nvCxnSpPr>
          <p:cNvPr id="7" name="Straight Connector 6">
            <a:extLst>
              <a:ext uri="{FF2B5EF4-FFF2-40B4-BE49-F238E27FC236}">
                <a16:creationId xmlns:a16="http://schemas.microsoft.com/office/drawing/2014/main" id="{24255D95-1FA3-4A4C-8DEC-DF69562E144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6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75998"/>
            <a:ext cx="8458200" cy="707886"/>
          </a:xfrm>
          <a:prstGeom prst="rect">
            <a:avLst/>
          </a:prstGeom>
        </p:spPr>
        <p:txBody>
          <a:bodyPr wrap="square">
            <a:spAutoFit/>
          </a:bodyPr>
          <a:lstStyle/>
          <a:p>
            <a:r>
              <a:rPr lang="en-US" sz="4000" b="1" dirty="0"/>
              <a:t>The Great Pacific Garbage Patch</a:t>
            </a:r>
            <a:endParaRPr lang="en-US" sz="4000" dirty="0"/>
          </a:p>
        </p:txBody>
      </p:sp>
      <p:sp>
        <p:nvSpPr>
          <p:cNvPr id="4" name="Rectangle 3"/>
          <p:cNvSpPr/>
          <p:nvPr/>
        </p:nvSpPr>
        <p:spPr>
          <a:xfrm>
            <a:off x="185351" y="5486401"/>
            <a:ext cx="10101649" cy="923330"/>
          </a:xfrm>
          <a:prstGeom prst="rect">
            <a:avLst/>
          </a:prstGeom>
        </p:spPr>
        <p:txBody>
          <a:bodyPr wrap="square">
            <a:spAutoFit/>
          </a:bodyPr>
          <a:lstStyle/>
          <a:p>
            <a:r>
              <a:rPr lang="en-US" dirty="0"/>
              <a:t>Floating at or just below the surface with a surface area of two </a:t>
            </a:r>
            <a:r>
              <a:rPr lang="en-US" dirty="0" err="1"/>
              <a:t>Texases</a:t>
            </a:r>
            <a:r>
              <a:rPr lang="en-US" dirty="0"/>
              <a:t> a depth of up to 90 feet.</a:t>
            </a:r>
          </a:p>
          <a:p>
            <a:r>
              <a:rPr lang="en-US" dirty="0"/>
              <a:t>Almost 90% of the patch is plastic waste.</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6133" y="1419945"/>
            <a:ext cx="6524978" cy="4027135"/>
          </a:xfrm>
          <a:prstGeom prst="rect">
            <a:avLst/>
          </a:prstGeom>
        </p:spPr>
      </p:pic>
      <p:sp>
        <p:nvSpPr>
          <p:cNvPr id="5" name="TextBox 4"/>
          <p:cNvSpPr txBox="1"/>
          <p:nvPr/>
        </p:nvSpPr>
        <p:spPr>
          <a:xfrm>
            <a:off x="7733346" y="6548230"/>
            <a:ext cx="4186852" cy="276999"/>
          </a:xfrm>
          <a:prstGeom prst="rect">
            <a:avLst/>
          </a:prstGeom>
          <a:noFill/>
        </p:spPr>
        <p:txBody>
          <a:bodyPr wrap="none" rtlCol="0">
            <a:spAutoFit/>
          </a:bodyPr>
          <a:lstStyle/>
          <a:p>
            <a:r>
              <a:rPr lang="en-CA" sz="1200" dirty="0"/>
              <a:t>https://phys.org/news/2018-03-pacific-plastic-dump-larger.html</a:t>
            </a:r>
          </a:p>
        </p:txBody>
      </p:sp>
      <p:cxnSp>
        <p:nvCxnSpPr>
          <p:cNvPr id="6" name="Straight Connector 5">
            <a:extLst>
              <a:ext uri="{FF2B5EF4-FFF2-40B4-BE49-F238E27FC236}">
                <a16:creationId xmlns:a16="http://schemas.microsoft.com/office/drawing/2014/main" id="{FA0DEA70-E9FA-2948-A000-2FAFB04C0E5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63040" y="1590390"/>
            <a:ext cx="9464040" cy="4624214"/>
          </a:xfrm>
          <a:prstGeom prst="rect">
            <a:avLst/>
          </a:prstGeom>
        </p:spPr>
        <p:txBody>
          <a:bodyPr vert="horz" wrap="square" lIns="0" tIns="55879" rIns="0" bIns="0" rtlCol="0">
            <a:spAutoFit/>
          </a:bodyPr>
          <a:lstStyle/>
          <a:p>
            <a:pPr marL="12700" marR="5080">
              <a:lnSpc>
                <a:spcPct val="114000"/>
              </a:lnSpc>
              <a:spcBef>
                <a:spcPts val="439"/>
              </a:spcBef>
            </a:pPr>
            <a:r>
              <a:rPr sz="2600" spc="-15" dirty="0">
                <a:cs typeface="Calibri"/>
              </a:rPr>
              <a:t>Population experts agree </a:t>
            </a:r>
            <a:r>
              <a:rPr sz="2600" spc="-11" dirty="0">
                <a:cs typeface="Calibri"/>
              </a:rPr>
              <a:t>that </a:t>
            </a:r>
            <a:r>
              <a:rPr sz="2600" spc="-5" dirty="0">
                <a:cs typeface="Calibri"/>
              </a:rPr>
              <a:t>the </a:t>
            </a:r>
            <a:r>
              <a:rPr sz="2600" spc="-11" dirty="0">
                <a:cs typeface="Calibri"/>
              </a:rPr>
              <a:t>best </a:t>
            </a:r>
            <a:r>
              <a:rPr sz="2600" spc="-31" dirty="0">
                <a:cs typeface="Calibri"/>
              </a:rPr>
              <a:t>way </a:t>
            </a:r>
            <a:r>
              <a:rPr sz="2600" spc="-15" dirty="0">
                <a:cs typeface="Calibri"/>
              </a:rPr>
              <a:t>to </a:t>
            </a:r>
            <a:r>
              <a:rPr sz="2600" spc="-11" dirty="0">
                <a:cs typeface="Calibri"/>
              </a:rPr>
              <a:t>limit population </a:t>
            </a:r>
            <a:r>
              <a:rPr sz="2600" spc="-5" dirty="0">
                <a:cs typeface="Calibri"/>
              </a:rPr>
              <a:t>is </a:t>
            </a:r>
            <a:r>
              <a:rPr sz="2600" spc="-15" dirty="0">
                <a:cs typeface="Calibri"/>
              </a:rPr>
              <a:t>to educate </a:t>
            </a:r>
            <a:r>
              <a:rPr sz="2600" spc="-11" dirty="0">
                <a:cs typeface="Calibri"/>
              </a:rPr>
              <a:t>women </a:t>
            </a:r>
            <a:r>
              <a:rPr sz="2600" spc="-5" dirty="0">
                <a:cs typeface="Calibri"/>
              </a:rPr>
              <a:t>and </a:t>
            </a:r>
            <a:r>
              <a:rPr sz="2600" spc="-15" dirty="0">
                <a:cs typeface="Calibri"/>
              </a:rPr>
              <a:t>raise </a:t>
            </a:r>
            <a:r>
              <a:rPr sz="2600" spc="-5" dirty="0">
                <a:cs typeface="Calibri"/>
              </a:rPr>
              <a:t>the </a:t>
            </a:r>
            <a:r>
              <a:rPr sz="2600" spc="-15" dirty="0">
                <a:cs typeface="Calibri"/>
              </a:rPr>
              <a:t>standard </a:t>
            </a:r>
            <a:r>
              <a:rPr sz="2600" spc="-5" dirty="0">
                <a:cs typeface="Calibri"/>
              </a:rPr>
              <a:t>of living </a:t>
            </a:r>
            <a:r>
              <a:rPr lang="en-US" sz="2600" spc="-15" dirty="0">
                <a:cs typeface="Calibri"/>
              </a:rPr>
              <a:t>overall</a:t>
            </a:r>
            <a:r>
              <a:rPr sz="2600" spc="-15" dirty="0">
                <a:cs typeface="Calibri"/>
              </a:rPr>
              <a:t> </a:t>
            </a:r>
            <a:r>
              <a:rPr sz="2600" spc="-5" dirty="0">
                <a:cs typeface="Calibri"/>
              </a:rPr>
              <a:t>in </a:t>
            </a:r>
            <a:r>
              <a:rPr sz="2600" spc="-11" dirty="0">
                <a:cs typeface="Calibri"/>
              </a:rPr>
              <a:t>developing countries.</a:t>
            </a:r>
            <a:endParaRPr lang="en-US" sz="2600" spc="-11" dirty="0">
              <a:cs typeface="Calibri"/>
            </a:endParaRPr>
          </a:p>
          <a:p>
            <a:pPr marL="12700" marR="5080">
              <a:lnSpc>
                <a:spcPct val="114000"/>
              </a:lnSpc>
            </a:pPr>
            <a:endParaRPr lang="en-US" sz="2200" spc="-11" dirty="0">
              <a:cs typeface="Calibri"/>
            </a:endParaRPr>
          </a:p>
          <a:p>
            <a:pPr marL="12700" marR="5080">
              <a:lnSpc>
                <a:spcPct val="114000"/>
              </a:lnSpc>
              <a:spcBef>
                <a:spcPts val="439"/>
              </a:spcBef>
            </a:pPr>
            <a:r>
              <a:rPr sz="2600" dirty="0">
                <a:cs typeface="Calibri"/>
              </a:rPr>
              <a:t>But </a:t>
            </a:r>
            <a:r>
              <a:rPr sz="2600" spc="-11" dirty="0">
                <a:cs typeface="Calibri"/>
              </a:rPr>
              <a:t>that </a:t>
            </a:r>
            <a:r>
              <a:rPr sz="2600" spc="-25" dirty="0">
                <a:cs typeface="Calibri"/>
              </a:rPr>
              <a:t>strategy </a:t>
            </a:r>
            <a:r>
              <a:rPr sz="2600" spc="-11" dirty="0">
                <a:cs typeface="Calibri"/>
              </a:rPr>
              <a:t>cannot </a:t>
            </a:r>
            <a:r>
              <a:rPr sz="2600" spc="-5" dirty="0">
                <a:cs typeface="Calibri"/>
              </a:rPr>
              <a:t>possibly happen quickly enough </a:t>
            </a:r>
            <a:r>
              <a:rPr sz="2600" spc="-15" dirty="0">
                <a:cs typeface="Calibri"/>
              </a:rPr>
              <a:t>to </a:t>
            </a:r>
            <a:r>
              <a:rPr sz="2600" dirty="0">
                <a:cs typeface="Calibri"/>
              </a:rPr>
              <a:t>put a </a:t>
            </a:r>
            <a:r>
              <a:rPr sz="2600" spc="-11" dirty="0">
                <a:cs typeface="Calibri"/>
              </a:rPr>
              <a:t>dent </a:t>
            </a:r>
            <a:r>
              <a:rPr sz="2600" spc="-5" dirty="0">
                <a:cs typeface="Calibri"/>
              </a:rPr>
              <a:t>in the </a:t>
            </a:r>
            <a:r>
              <a:rPr sz="2600" spc="-11" dirty="0">
                <a:cs typeface="Calibri"/>
              </a:rPr>
              <a:t>population </a:t>
            </a:r>
            <a:r>
              <a:rPr sz="2600" spc="-5" dirty="0">
                <a:cs typeface="Calibri"/>
              </a:rPr>
              <a:t>on </a:t>
            </a:r>
            <a:r>
              <a:rPr sz="2600" spc="-20" dirty="0">
                <a:cs typeface="Calibri"/>
              </a:rPr>
              <a:t>any </a:t>
            </a:r>
            <a:r>
              <a:rPr sz="2600" spc="-11" dirty="0">
                <a:cs typeface="Calibri"/>
              </a:rPr>
              <a:t>useful timescale.</a:t>
            </a:r>
            <a:endParaRPr lang="en-US" sz="2600" spc="-11" dirty="0">
              <a:cs typeface="Calibri"/>
            </a:endParaRPr>
          </a:p>
          <a:p>
            <a:pPr marL="12700" marR="5080">
              <a:lnSpc>
                <a:spcPct val="114000"/>
              </a:lnSpc>
            </a:pPr>
            <a:endParaRPr lang="en-US" sz="2200" spc="-11" dirty="0">
              <a:cs typeface="Calibri"/>
            </a:endParaRPr>
          </a:p>
          <a:p>
            <a:pPr marL="12700" marR="5080">
              <a:lnSpc>
                <a:spcPct val="114000"/>
              </a:lnSpc>
              <a:spcBef>
                <a:spcPts val="439"/>
              </a:spcBef>
            </a:pPr>
            <a:r>
              <a:rPr sz="2600" spc="-5" dirty="0">
                <a:cs typeface="Calibri"/>
              </a:rPr>
              <a:t>The </a:t>
            </a:r>
            <a:r>
              <a:rPr sz="2600" spc="-15" dirty="0">
                <a:cs typeface="Calibri"/>
              </a:rPr>
              <a:t>U.N. </a:t>
            </a:r>
            <a:r>
              <a:rPr sz="2600" spc="-11" dirty="0">
                <a:cs typeface="Calibri"/>
              </a:rPr>
              <a:t>projects that </a:t>
            </a:r>
            <a:r>
              <a:rPr sz="2600" spc="-5" dirty="0">
                <a:cs typeface="Calibri"/>
              </a:rPr>
              <a:t>the </a:t>
            </a:r>
            <a:r>
              <a:rPr sz="2600" spc="-11" dirty="0">
                <a:cs typeface="Calibri"/>
              </a:rPr>
              <a:t>planet </a:t>
            </a:r>
            <a:r>
              <a:rPr sz="2600" spc="-5" dirty="0">
                <a:cs typeface="Calibri"/>
              </a:rPr>
              <a:t>will </a:t>
            </a:r>
            <a:r>
              <a:rPr sz="2600" spc="-20" dirty="0">
                <a:cs typeface="Calibri"/>
              </a:rPr>
              <a:t>have </a:t>
            </a:r>
            <a:r>
              <a:rPr sz="2600" spc="-15" dirty="0">
                <a:cs typeface="Calibri"/>
              </a:rPr>
              <a:t>to sustain </a:t>
            </a:r>
            <a:r>
              <a:rPr sz="2600" spc="-5" dirty="0">
                <a:cs typeface="Calibri"/>
              </a:rPr>
              <a:t>another </a:t>
            </a:r>
            <a:r>
              <a:rPr sz="2600" dirty="0">
                <a:cs typeface="Calibri"/>
              </a:rPr>
              <a:t>2.6 </a:t>
            </a:r>
            <a:r>
              <a:rPr sz="2600" spc="-11" dirty="0">
                <a:cs typeface="Calibri"/>
              </a:rPr>
              <a:t>billion </a:t>
            </a:r>
            <a:r>
              <a:rPr sz="2600" spc="-5" dirty="0">
                <a:cs typeface="Calibri"/>
              </a:rPr>
              <a:t>people by </a:t>
            </a:r>
            <a:r>
              <a:rPr sz="2600" dirty="0">
                <a:cs typeface="Calibri"/>
              </a:rPr>
              <a:t>2050. But </a:t>
            </a:r>
            <a:r>
              <a:rPr sz="2600" spc="-15" dirty="0">
                <a:cs typeface="Calibri"/>
              </a:rPr>
              <a:t>even at </a:t>
            </a:r>
            <a:r>
              <a:rPr sz="2600" spc="-5" dirty="0">
                <a:cs typeface="Calibri"/>
              </a:rPr>
              <a:t>the </a:t>
            </a:r>
            <a:r>
              <a:rPr sz="2600" spc="-15" dirty="0">
                <a:cs typeface="Calibri"/>
              </a:rPr>
              <a:t>current </a:t>
            </a:r>
            <a:r>
              <a:rPr sz="2600" spc="-11" dirty="0">
                <a:cs typeface="Calibri"/>
              </a:rPr>
              <a:t>population </a:t>
            </a:r>
            <a:r>
              <a:rPr sz="2600" spc="-15" dirty="0">
                <a:cs typeface="Calibri"/>
              </a:rPr>
              <a:t>level </a:t>
            </a:r>
            <a:r>
              <a:rPr sz="2600" spc="-5" dirty="0">
                <a:cs typeface="Calibri"/>
              </a:rPr>
              <a:t>of </a:t>
            </a:r>
            <a:r>
              <a:rPr sz="2600" dirty="0">
                <a:cs typeface="Calibri"/>
              </a:rPr>
              <a:t>7 </a:t>
            </a:r>
            <a:r>
              <a:rPr sz="2600" spc="-11" dirty="0">
                <a:cs typeface="Calibri"/>
              </a:rPr>
              <a:t>billion</a:t>
            </a:r>
            <a:r>
              <a:rPr lang="en-US" sz="2600" spc="-11" dirty="0">
                <a:cs typeface="Calibri"/>
              </a:rPr>
              <a:t> people</a:t>
            </a:r>
            <a:r>
              <a:rPr sz="2600" spc="-11" dirty="0">
                <a:cs typeface="Calibri"/>
              </a:rPr>
              <a:t>, </a:t>
            </a:r>
            <a:r>
              <a:rPr sz="2600" spc="-31" dirty="0">
                <a:cs typeface="Calibri"/>
              </a:rPr>
              <a:t>we’re </a:t>
            </a:r>
            <a:r>
              <a:rPr sz="2600" spc="-5" dirty="0">
                <a:cs typeface="Calibri"/>
              </a:rPr>
              <a:t>using </a:t>
            </a:r>
            <a:r>
              <a:rPr sz="2600" dirty="0">
                <a:cs typeface="Calibri"/>
              </a:rPr>
              <a:t>up </a:t>
            </a:r>
            <a:r>
              <a:rPr sz="2600" spc="-15" dirty="0">
                <a:cs typeface="Calibri"/>
              </a:rPr>
              <a:t>resources at </a:t>
            </a:r>
            <a:r>
              <a:rPr sz="2600" spc="-5" dirty="0">
                <a:cs typeface="Calibri"/>
              </a:rPr>
              <a:t>an </a:t>
            </a:r>
            <a:r>
              <a:rPr sz="2600" spc="-11" dirty="0">
                <a:cs typeface="Calibri"/>
              </a:rPr>
              <a:t>unsustainable</a:t>
            </a:r>
            <a:r>
              <a:rPr sz="2600" spc="-60" dirty="0">
                <a:cs typeface="Calibri"/>
              </a:rPr>
              <a:t> </a:t>
            </a:r>
            <a:r>
              <a:rPr sz="2600" spc="-25" dirty="0">
                <a:cs typeface="Calibri"/>
              </a:rPr>
              <a:t>rate.</a:t>
            </a:r>
            <a:endParaRPr sz="2600" dirty="0">
              <a:cs typeface="Calibri"/>
            </a:endParaRPr>
          </a:p>
        </p:txBody>
      </p:sp>
      <p:sp>
        <p:nvSpPr>
          <p:cNvPr id="4" name="Rectangle 3">
            <a:extLst>
              <a:ext uri="{FF2B5EF4-FFF2-40B4-BE49-F238E27FC236}">
                <a16:creationId xmlns:a16="http://schemas.microsoft.com/office/drawing/2014/main" id="{5FDBCA37-9030-448C-ACAE-4F764CE95001}"/>
              </a:ext>
            </a:extLst>
          </p:cNvPr>
          <p:cNvSpPr/>
          <p:nvPr/>
        </p:nvSpPr>
        <p:spPr>
          <a:xfrm>
            <a:off x="2880099" y="230720"/>
            <a:ext cx="6431825" cy="707886"/>
          </a:xfrm>
          <a:prstGeom prst="rect">
            <a:avLst/>
          </a:prstGeom>
        </p:spPr>
        <p:txBody>
          <a:bodyPr wrap="none">
            <a:spAutoFit/>
          </a:bodyPr>
          <a:lstStyle/>
          <a:p>
            <a:pPr marL="12700" algn="ctr">
              <a:spcBef>
                <a:spcPts val="100"/>
              </a:spcBef>
            </a:pPr>
            <a:r>
              <a:rPr lang="en-US" sz="4000" b="1" dirty="0">
                <a:cs typeface="Calibri"/>
              </a:rPr>
              <a:t>Sustainability and Population</a:t>
            </a:r>
          </a:p>
        </p:txBody>
      </p:sp>
      <p:cxnSp>
        <p:nvCxnSpPr>
          <p:cNvPr id="5" name="Straight Connector 4">
            <a:extLst>
              <a:ext uri="{FF2B5EF4-FFF2-40B4-BE49-F238E27FC236}">
                <a16:creationId xmlns:a16="http://schemas.microsoft.com/office/drawing/2014/main" id="{E17DFA6C-0E22-456F-8AA1-AC7A62F53C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671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25330" y="2617301"/>
            <a:ext cx="9741339" cy="1722076"/>
          </a:xfrm>
          <a:prstGeom prst="rect">
            <a:avLst/>
          </a:prstGeom>
        </p:spPr>
        <p:txBody>
          <a:bodyPr vert="horz" wrap="square" lIns="0" tIns="85091" rIns="0" bIns="0" rtlCol="0" anchor="ctr">
            <a:spAutoFit/>
          </a:bodyPr>
          <a:lstStyle/>
          <a:p>
            <a:pPr marL="12700" marR="5080" algn="ctr">
              <a:lnSpc>
                <a:spcPct val="114000"/>
              </a:lnSpc>
              <a:tabLst>
                <a:tab pos="5027805" algn="l"/>
              </a:tabLst>
            </a:pPr>
            <a:r>
              <a:rPr sz="4800" spc="-5" dirty="0">
                <a:cs typeface="Calibri"/>
              </a:rPr>
              <a:t>Once </a:t>
            </a:r>
            <a:r>
              <a:rPr sz="4800" spc="-20" dirty="0">
                <a:cs typeface="Calibri"/>
              </a:rPr>
              <a:t>you understand </a:t>
            </a:r>
            <a:r>
              <a:rPr sz="4800" dirty="0">
                <a:cs typeface="Calibri"/>
              </a:rPr>
              <a:t>the </a:t>
            </a:r>
            <a:r>
              <a:rPr sz="4800" spc="-11" dirty="0">
                <a:cs typeface="Calibri"/>
              </a:rPr>
              <a:t>concept, </a:t>
            </a:r>
            <a:r>
              <a:rPr sz="4800" spc="-5" dirty="0">
                <a:cs typeface="Calibri"/>
              </a:rPr>
              <a:t>living</a:t>
            </a:r>
            <a:r>
              <a:rPr sz="4800" spc="11" dirty="0">
                <a:cs typeface="Calibri"/>
              </a:rPr>
              <a:t> </a:t>
            </a:r>
            <a:r>
              <a:rPr sz="4800" spc="-15" dirty="0">
                <a:cs typeface="Calibri"/>
              </a:rPr>
              <a:t>sustainably</a:t>
            </a:r>
            <a:r>
              <a:rPr sz="4800" spc="15" dirty="0">
                <a:cs typeface="Calibri"/>
              </a:rPr>
              <a:t> </a:t>
            </a:r>
            <a:r>
              <a:rPr sz="4800" spc="-5" dirty="0">
                <a:cs typeface="Calibri"/>
              </a:rPr>
              <a:t>is</a:t>
            </a:r>
            <a:r>
              <a:rPr lang="en-US" sz="4800" spc="-5" dirty="0">
                <a:cs typeface="Calibri"/>
              </a:rPr>
              <a:t> </a:t>
            </a:r>
            <a:r>
              <a:rPr lang="en-US" sz="4800" dirty="0">
                <a:cs typeface="Calibri"/>
              </a:rPr>
              <a:t>easy</a:t>
            </a:r>
            <a:r>
              <a:rPr sz="4800" spc="-35" dirty="0">
                <a:cs typeface="Calibri"/>
              </a:rPr>
              <a:t> </a:t>
            </a:r>
            <a:r>
              <a:rPr sz="4800" spc="-25" dirty="0">
                <a:cs typeface="Calibri"/>
              </a:rPr>
              <a:t>to </a:t>
            </a:r>
            <a:r>
              <a:rPr sz="4800" spc="-15" dirty="0">
                <a:cs typeface="Calibri"/>
              </a:rPr>
              <a:t>figure</a:t>
            </a:r>
            <a:r>
              <a:rPr sz="4800" spc="-5" dirty="0">
                <a:cs typeface="Calibri"/>
              </a:rPr>
              <a:t> out.</a:t>
            </a:r>
            <a:endParaRPr sz="4800" dirty="0">
              <a:cs typeface="Calibri"/>
            </a:endParaRPr>
          </a:p>
        </p:txBody>
      </p:sp>
      <p:sp>
        <p:nvSpPr>
          <p:cNvPr id="4" name="Rectangle 3">
            <a:extLst>
              <a:ext uri="{FF2B5EF4-FFF2-40B4-BE49-F238E27FC236}">
                <a16:creationId xmlns:a16="http://schemas.microsoft.com/office/drawing/2014/main" id="{28B39362-B99D-49AA-A289-F959ECDDFE29}"/>
              </a:ext>
            </a:extLst>
          </p:cNvPr>
          <p:cNvSpPr/>
          <p:nvPr/>
        </p:nvSpPr>
        <p:spPr>
          <a:xfrm>
            <a:off x="4930911" y="185000"/>
            <a:ext cx="2330190" cy="707886"/>
          </a:xfrm>
          <a:prstGeom prst="rect">
            <a:avLst/>
          </a:prstGeom>
        </p:spPr>
        <p:txBody>
          <a:bodyPr wrap="none">
            <a:spAutoFit/>
          </a:bodyPr>
          <a:lstStyle/>
          <a:p>
            <a:pPr marL="12700" algn="ctr">
              <a:spcBef>
                <a:spcPts val="100"/>
              </a:spcBef>
            </a:pPr>
            <a:r>
              <a:rPr lang="en-US" sz="4000" b="1" dirty="0">
                <a:cs typeface="Calibri"/>
              </a:rPr>
              <a:t>Myth</a:t>
            </a:r>
            <a:r>
              <a:rPr lang="en-US" sz="4000" b="1" spc="-91" dirty="0">
                <a:cs typeface="Calibri"/>
              </a:rPr>
              <a:t> #10</a:t>
            </a:r>
            <a:r>
              <a:rPr lang="en-US" sz="4000" b="1" dirty="0">
                <a:cs typeface="Calibri"/>
              </a:rPr>
              <a:t>:</a:t>
            </a:r>
          </a:p>
        </p:txBody>
      </p:sp>
      <p:cxnSp>
        <p:nvCxnSpPr>
          <p:cNvPr id="5" name="Straight Connector 4">
            <a:extLst>
              <a:ext uri="{FF2B5EF4-FFF2-40B4-BE49-F238E27FC236}">
                <a16:creationId xmlns:a16="http://schemas.microsoft.com/office/drawing/2014/main" id="{D2E9E040-4B15-47AD-8F19-09E50A9883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5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4820" y="1815907"/>
            <a:ext cx="9762359" cy="2492221"/>
          </a:xfrm>
          <a:prstGeom prst="rect">
            <a:avLst/>
          </a:prstGeom>
        </p:spPr>
        <p:txBody>
          <a:bodyPr vert="horz" wrap="square" lIns="0" tIns="63500" rIns="0" bIns="0" rtlCol="0">
            <a:spAutoFit/>
          </a:bodyPr>
          <a:lstStyle/>
          <a:p>
            <a:pPr marL="12700" marR="5080">
              <a:lnSpc>
                <a:spcPct val="114000"/>
              </a:lnSpc>
              <a:spcBef>
                <a:spcPts val="500"/>
              </a:spcBef>
            </a:pPr>
            <a:r>
              <a:rPr sz="2800" spc="-5" dirty="0">
                <a:cs typeface="Calibri"/>
              </a:rPr>
              <a:t>All </a:t>
            </a:r>
            <a:r>
              <a:rPr sz="2800" spc="-15" dirty="0">
                <a:cs typeface="Calibri"/>
              </a:rPr>
              <a:t>too </a:t>
            </a:r>
            <a:r>
              <a:rPr sz="2800" spc="-11" dirty="0">
                <a:cs typeface="Calibri"/>
              </a:rPr>
              <a:t>often, </a:t>
            </a:r>
            <a:r>
              <a:rPr sz="2800" dirty="0">
                <a:cs typeface="Calibri"/>
              </a:rPr>
              <a:t>a </a:t>
            </a:r>
            <a:r>
              <a:rPr sz="2800" spc="-5" dirty="0">
                <a:cs typeface="Calibri"/>
              </a:rPr>
              <a:t>choice </a:t>
            </a:r>
            <a:r>
              <a:rPr sz="2800" spc="-11" dirty="0">
                <a:cs typeface="Calibri"/>
              </a:rPr>
              <a:t>that </a:t>
            </a:r>
            <a:r>
              <a:rPr sz="2800" spc="-5" dirty="0">
                <a:cs typeface="Calibri"/>
              </a:rPr>
              <a:t>seems </a:t>
            </a:r>
            <a:r>
              <a:rPr sz="2800" spc="-11" dirty="0">
                <a:cs typeface="Calibri"/>
              </a:rPr>
              <a:t>sustainable </a:t>
            </a:r>
            <a:r>
              <a:rPr sz="2800" spc="-5" dirty="0">
                <a:cs typeface="Calibri"/>
              </a:rPr>
              <a:t>turns out on closer </a:t>
            </a:r>
            <a:r>
              <a:rPr sz="2800" spc="-15" dirty="0">
                <a:cs typeface="Calibri"/>
              </a:rPr>
              <a:t>examination to </a:t>
            </a:r>
            <a:r>
              <a:rPr sz="2800" dirty="0">
                <a:cs typeface="Calibri"/>
              </a:rPr>
              <a:t>be</a:t>
            </a:r>
            <a:r>
              <a:rPr sz="2800" spc="-11" dirty="0">
                <a:cs typeface="Calibri"/>
              </a:rPr>
              <a:t> problematic.</a:t>
            </a:r>
            <a:endParaRPr sz="2800" dirty="0">
              <a:cs typeface="Calibri"/>
            </a:endParaRPr>
          </a:p>
          <a:p>
            <a:pPr>
              <a:lnSpc>
                <a:spcPct val="114000"/>
              </a:lnSpc>
              <a:spcBef>
                <a:spcPts val="5"/>
              </a:spcBef>
            </a:pPr>
            <a:endParaRPr sz="2800" dirty="0">
              <a:cs typeface="Times New Roman"/>
            </a:endParaRPr>
          </a:p>
          <a:p>
            <a:pPr marL="12700" marR="424804">
              <a:lnSpc>
                <a:spcPct val="114000"/>
              </a:lnSpc>
              <a:spcBef>
                <a:spcPts val="5"/>
              </a:spcBef>
            </a:pPr>
            <a:r>
              <a:rPr sz="2800" spc="-11" dirty="0">
                <a:cs typeface="Calibri"/>
              </a:rPr>
              <a:t>Probably </a:t>
            </a:r>
            <a:r>
              <a:rPr sz="2800" spc="-5" dirty="0">
                <a:cs typeface="Calibri"/>
              </a:rPr>
              <a:t>the </a:t>
            </a:r>
            <a:r>
              <a:rPr sz="2800" spc="-11" dirty="0">
                <a:cs typeface="Calibri"/>
              </a:rPr>
              <a:t>best </a:t>
            </a:r>
            <a:r>
              <a:rPr sz="2800" spc="-15" dirty="0">
                <a:cs typeface="Calibri"/>
              </a:rPr>
              <a:t>current </a:t>
            </a:r>
            <a:r>
              <a:rPr sz="2800" spc="-20" dirty="0">
                <a:cs typeface="Calibri"/>
              </a:rPr>
              <a:t>example </a:t>
            </a:r>
            <a:r>
              <a:rPr sz="2800" spc="-5" dirty="0">
                <a:cs typeface="Calibri"/>
              </a:rPr>
              <a:t>is the rush </a:t>
            </a:r>
            <a:r>
              <a:rPr sz="2800" spc="-15" dirty="0">
                <a:cs typeface="Calibri"/>
              </a:rPr>
              <a:t>to </a:t>
            </a:r>
            <a:r>
              <a:rPr sz="2800" spc="-11" dirty="0">
                <a:cs typeface="Calibri"/>
              </a:rPr>
              <a:t>produce </a:t>
            </a:r>
            <a:r>
              <a:rPr sz="2800" spc="-5" dirty="0">
                <a:cs typeface="Calibri"/>
              </a:rPr>
              <a:t>ethanol </a:t>
            </a:r>
            <a:r>
              <a:rPr sz="2800" spc="-25" dirty="0">
                <a:cs typeface="Calibri"/>
              </a:rPr>
              <a:t>for </a:t>
            </a:r>
            <a:r>
              <a:rPr sz="2800" spc="-5" dirty="0">
                <a:cs typeface="Calibri"/>
              </a:rPr>
              <a:t>fuel </a:t>
            </a:r>
            <a:r>
              <a:rPr sz="2800" spc="-15" dirty="0">
                <a:cs typeface="Calibri"/>
              </a:rPr>
              <a:t>from</a:t>
            </a:r>
            <a:r>
              <a:rPr sz="2800" spc="-11" dirty="0">
                <a:cs typeface="Calibri"/>
              </a:rPr>
              <a:t> corn.</a:t>
            </a:r>
            <a:endParaRPr lang="en-US" sz="2800" dirty="0">
              <a:cs typeface="Calibri"/>
            </a:endParaRPr>
          </a:p>
        </p:txBody>
      </p:sp>
      <p:sp>
        <p:nvSpPr>
          <p:cNvPr id="5" name="TextBox 4"/>
          <p:cNvSpPr txBox="1"/>
          <p:nvPr/>
        </p:nvSpPr>
        <p:spPr>
          <a:xfrm>
            <a:off x="2116896" y="4678577"/>
            <a:ext cx="7958204" cy="820225"/>
          </a:xfrm>
          <a:prstGeom prst="rect">
            <a:avLst/>
          </a:prstGeom>
          <a:noFill/>
        </p:spPr>
        <p:txBody>
          <a:bodyPr wrap="none" rtlCol="0">
            <a:spAutoFit/>
          </a:bodyPr>
          <a:lstStyle/>
          <a:p>
            <a:pPr algn="ctr">
              <a:lnSpc>
                <a:spcPct val="114000"/>
              </a:lnSpc>
            </a:pPr>
            <a:r>
              <a:rPr lang="en-US" sz="4400" spc="-11" dirty="0">
                <a:cs typeface="Calibri"/>
              </a:rPr>
              <a:t>What </a:t>
            </a:r>
            <a:r>
              <a:rPr lang="en-US" sz="4400" spc="-5" dirty="0">
                <a:cs typeface="Calibri"/>
              </a:rPr>
              <a:t>are the issues with</a:t>
            </a:r>
            <a:r>
              <a:rPr lang="en-US" sz="4400" spc="-60" dirty="0">
                <a:cs typeface="Calibri"/>
              </a:rPr>
              <a:t> </a:t>
            </a:r>
            <a:r>
              <a:rPr lang="en-US" sz="4400" spc="-11" dirty="0">
                <a:cs typeface="Calibri"/>
              </a:rPr>
              <a:t>ethanol?</a:t>
            </a:r>
            <a:endParaRPr lang="en-US" sz="4400" dirty="0">
              <a:cs typeface="Calibri"/>
            </a:endParaRPr>
          </a:p>
        </p:txBody>
      </p:sp>
      <p:sp>
        <p:nvSpPr>
          <p:cNvPr id="4" name="Rectangle 3">
            <a:extLst>
              <a:ext uri="{FF2B5EF4-FFF2-40B4-BE49-F238E27FC236}">
                <a16:creationId xmlns:a16="http://schemas.microsoft.com/office/drawing/2014/main" id="{A79AD84E-F75D-4962-BCD9-ABC1A4C36B1E}"/>
              </a:ext>
            </a:extLst>
          </p:cNvPr>
          <p:cNvSpPr/>
          <p:nvPr/>
        </p:nvSpPr>
        <p:spPr>
          <a:xfrm>
            <a:off x="3593337" y="23072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6" name="Straight Connector 5">
            <a:extLst>
              <a:ext uri="{FF2B5EF4-FFF2-40B4-BE49-F238E27FC236}">
                <a16:creationId xmlns:a16="http://schemas.microsoft.com/office/drawing/2014/main" id="{881D6D7B-3A08-4C00-A655-A44843C2927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34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6160" y="1459694"/>
            <a:ext cx="4521200" cy="2811732"/>
          </a:xfrm>
          <a:prstGeom prst="rect">
            <a:avLst/>
          </a:prstGeom>
          <a:noFill/>
        </p:spPr>
        <p:txBody>
          <a:bodyPr wrap="square" rtlCol="0">
            <a:spAutoFit/>
          </a:bodyPr>
          <a:lstStyle/>
          <a:p>
            <a:pPr>
              <a:lnSpc>
                <a:spcPct val="114000"/>
              </a:lnSpc>
              <a:spcAft>
                <a:spcPts val="600"/>
              </a:spcAft>
            </a:pPr>
            <a:r>
              <a:rPr lang="en-US" sz="3200" b="1" dirty="0"/>
              <a:t>Corn Cultivation:</a:t>
            </a:r>
          </a:p>
          <a:p>
            <a:pPr marL="457200" indent="-274320">
              <a:lnSpc>
                <a:spcPct val="114000"/>
              </a:lnSpc>
              <a:buFont typeface="Arial" charset="0"/>
              <a:buChar char="•"/>
            </a:pPr>
            <a:r>
              <a:rPr lang="en-US" sz="2400" dirty="0"/>
              <a:t>Competition with food supply</a:t>
            </a:r>
          </a:p>
          <a:p>
            <a:pPr marL="457200" indent="-274320">
              <a:lnSpc>
                <a:spcPct val="114000"/>
              </a:lnSpc>
              <a:buFont typeface="Arial" charset="0"/>
              <a:buChar char="•"/>
            </a:pPr>
            <a:r>
              <a:rPr lang="en-US" sz="2400" dirty="0"/>
              <a:t>Land demand</a:t>
            </a:r>
          </a:p>
          <a:p>
            <a:pPr marL="457200" indent="-274320">
              <a:lnSpc>
                <a:spcPct val="114000"/>
              </a:lnSpc>
              <a:buFont typeface="Arial" charset="0"/>
              <a:buChar char="•"/>
            </a:pPr>
            <a:r>
              <a:rPr lang="en-US" sz="2400" dirty="0"/>
              <a:t>Nutritional needs</a:t>
            </a:r>
          </a:p>
          <a:p>
            <a:pPr marL="457200" indent="-274320">
              <a:lnSpc>
                <a:spcPct val="114000"/>
              </a:lnSpc>
              <a:buFont typeface="Arial" charset="0"/>
              <a:buChar char="•"/>
            </a:pPr>
            <a:r>
              <a:rPr lang="en-US" sz="2400" dirty="0"/>
              <a:t>Diseases</a:t>
            </a:r>
          </a:p>
          <a:p>
            <a:pPr marL="457200" indent="-274320">
              <a:lnSpc>
                <a:spcPct val="114000"/>
              </a:lnSpc>
              <a:buFont typeface="Arial" charset="0"/>
              <a:buChar char="•"/>
            </a:pPr>
            <a:r>
              <a:rPr lang="en-US" sz="2400" dirty="0"/>
              <a:t>Initial investment</a:t>
            </a:r>
          </a:p>
        </p:txBody>
      </p:sp>
      <p:sp>
        <p:nvSpPr>
          <p:cNvPr id="5" name="Rectangle 4"/>
          <p:cNvSpPr/>
          <p:nvPr/>
        </p:nvSpPr>
        <p:spPr>
          <a:xfrm>
            <a:off x="5715001" y="1459694"/>
            <a:ext cx="5407584" cy="4954113"/>
          </a:xfrm>
          <a:prstGeom prst="rect">
            <a:avLst/>
          </a:prstGeom>
        </p:spPr>
        <p:txBody>
          <a:bodyPr wrap="square">
            <a:spAutoFit/>
          </a:bodyPr>
          <a:lstStyle/>
          <a:p>
            <a:pPr>
              <a:lnSpc>
                <a:spcPct val="114000"/>
              </a:lnSpc>
              <a:spcAft>
                <a:spcPts val="600"/>
              </a:spcAft>
            </a:pPr>
            <a:r>
              <a:rPr lang="en-US" sz="3200" b="1" dirty="0"/>
              <a:t>Ethanol Demand and Corn Prices:</a:t>
            </a:r>
          </a:p>
          <a:p>
            <a:pPr marL="457200" indent="-274320">
              <a:lnSpc>
                <a:spcPct val="114000"/>
              </a:lnSpc>
              <a:buFont typeface="Arial" charset="0"/>
              <a:buChar char="•"/>
            </a:pPr>
            <a:r>
              <a:rPr lang="en-US" sz="2200" dirty="0"/>
              <a:t>Large increase in demand for corn for ethanol production.</a:t>
            </a:r>
          </a:p>
          <a:p>
            <a:pPr marL="731520" lvl="1" indent="-274320">
              <a:lnSpc>
                <a:spcPct val="114000"/>
              </a:lnSpc>
              <a:buFont typeface="Arial" charset="0"/>
              <a:buChar char="•"/>
            </a:pPr>
            <a:r>
              <a:rPr lang="en-US" sz="2000" dirty="0"/>
              <a:t>Current production capacity is at over 5 billion gallons.</a:t>
            </a:r>
          </a:p>
          <a:p>
            <a:pPr marL="731520" lvl="1" indent="-274320">
              <a:lnSpc>
                <a:spcPct val="114000"/>
              </a:lnSpc>
              <a:buFont typeface="Arial" charset="0"/>
              <a:buChar char="•"/>
            </a:pPr>
            <a:r>
              <a:rPr lang="en-US" sz="2000" dirty="0"/>
              <a:t>It is projected to increase to over 9 billion gallons with current plants currently under construction.</a:t>
            </a:r>
          </a:p>
          <a:p>
            <a:pPr marL="457200" indent="-274320">
              <a:lnSpc>
                <a:spcPct val="114000"/>
              </a:lnSpc>
              <a:buFont typeface="Arial" charset="0"/>
              <a:buChar char="•"/>
            </a:pPr>
            <a:r>
              <a:rPr lang="en-US" sz="2200" dirty="0"/>
              <a:t>Bushels of corn sold for over $8 (USD) each in July 2012. </a:t>
            </a:r>
          </a:p>
          <a:p>
            <a:pPr marL="457200" indent="-274320">
              <a:lnSpc>
                <a:spcPct val="114000"/>
              </a:lnSpc>
              <a:buFont typeface="Arial" charset="0"/>
              <a:buChar char="•"/>
            </a:pPr>
            <a:r>
              <a:rPr lang="en-US" sz="2200" dirty="0"/>
              <a:t>Corn prices continue to fluctuate.</a:t>
            </a:r>
          </a:p>
        </p:txBody>
      </p:sp>
      <p:sp>
        <p:nvSpPr>
          <p:cNvPr id="6" name="Rectangle 5">
            <a:extLst>
              <a:ext uri="{FF2B5EF4-FFF2-40B4-BE49-F238E27FC236}">
                <a16:creationId xmlns:a16="http://schemas.microsoft.com/office/drawing/2014/main" id="{78D775AC-B78A-47BD-8580-C2E8567C0312}"/>
              </a:ext>
            </a:extLst>
          </p:cNvPr>
          <p:cNvSpPr/>
          <p:nvPr/>
        </p:nvSpPr>
        <p:spPr>
          <a:xfrm>
            <a:off x="3593337" y="24596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7" name="Straight Connector 6">
            <a:extLst>
              <a:ext uri="{FF2B5EF4-FFF2-40B4-BE49-F238E27FC236}">
                <a16:creationId xmlns:a16="http://schemas.microsoft.com/office/drawing/2014/main" id="{BEEDC967-B945-40AB-88CE-519FFC127A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658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4879" y="1588392"/>
            <a:ext cx="6165049" cy="4606901"/>
          </a:xfrm>
          <a:prstGeom prst="rect">
            <a:avLst/>
          </a:prstGeom>
        </p:spPr>
        <p:txBody>
          <a:bodyPr vert="horz" wrap="square" lIns="0" tIns="55244" rIns="0" bIns="0" rtlCol="0">
            <a:spAutoFit/>
          </a:bodyPr>
          <a:lstStyle/>
          <a:p>
            <a:pPr marL="12700" marR="5080">
              <a:lnSpc>
                <a:spcPct val="114000"/>
              </a:lnSpc>
              <a:spcBef>
                <a:spcPts val="435"/>
              </a:spcBef>
            </a:pPr>
            <a:r>
              <a:rPr sz="2500" spc="-75" dirty="0">
                <a:cs typeface="Calibri"/>
              </a:rPr>
              <a:t>You </a:t>
            </a:r>
            <a:r>
              <a:rPr sz="2500" spc="-5" dirty="0">
                <a:cs typeface="Calibri"/>
              </a:rPr>
              <a:t>cannot </a:t>
            </a:r>
            <a:r>
              <a:rPr sz="2500" spc="-15" dirty="0">
                <a:cs typeface="Calibri"/>
              </a:rPr>
              <a:t>really </a:t>
            </a:r>
            <a:r>
              <a:rPr sz="2500" spc="-11" dirty="0">
                <a:cs typeface="Calibri"/>
              </a:rPr>
              <a:t>declare </a:t>
            </a:r>
            <a:r>
              <a:rPr sz="2500" spc="-20" dirty="0">
                <a:cs typeface="Calibri"/>
              </a:rPr>
              <a:t>any </a:t>
            </a:r>
            <a:r>
              <a:rPr sz="2500" spc="-11" dirty="0">
                <a:cs typeface="Calibri"/>
              </a:rPr>
              <a:t>practice </a:t>
            </a:r>
            <a:r>
              <a:rPr sz="2500" spc="-15" dirty="0">
                <a:cs typeface="Calibri"/>
              </a:rPr>
              <a:t>“sustainable” </a:t>
            </a:r>
            <a:r>
              <a:rPr sz="2500" spc="-11" dirty="0">
                <a:cs typeface="Calibri"/>
              </a:rPr>
              <a:t>until </a:t>
            </a:r>
            <a:r>
              <a:rPr sz="2500" spc="-15" dirty="0">
                <a:cs typeface="Calibri"/>
              </a:rPr>
              <a:t>you </a:t>
            </a:r>
            <a:r>
              <a:rPr sz="2500" spc="-20" dirty="0">
                <a:cs typeface="Calibri"/>
              </a:rPr>
              <a:t>have </a:t>
            </a:r>
            <a:r>
              <a:rPr sz="2500" spc="-5" dirty="0">
                <a:cs typeface="Calibri"/>
              </a:rPr>
              <a:t>done </a:t>
            </a:r>
            <a:r>
              <a:rPr sz="2500" dirty="0">
                <a:cs typeface="Calibri"/>
              </a:rPr>
              <a:t>a </a:t>
            </a:r>
            <a:r>
              <a:rPr sz="2500" spc="-15" dirty="0">
                <a:cs typeface="Calibri"/>
              </a:rPr>
              <a:t>complete </a:t>
            </a:r>
            <a:r>
              <a:rPr sz="2500" spc="-20" dirty="0">
                <a:cs typeface="Calibri"/>
              </a:rPr>
              <a:t>life</a:t>
            </a:r>
            <a:r>
              <a:rPr lang="en-US" sz="2500" spc="-20" dirty="0">
                <a:cs typeface="Calibri"/>
              </a:rPr>
              <a:t>-</a:t>
            </a:r>
            <a:r>
              <a:rPr sz="2500" spc="-11" dirty="0">
                <a:cs typeface="Calibri"/>
              </a:rPr>
              <a:t>cycle analysis </a:t>
            </a:r>
            <a:r>
              <a:rPr sz="2500" spc="-5" dirty="0">
                <a:cs typeface="Calibri"/>
              </a:rPr>
              <a:t>of its </a:t>
            </a:r>
            <a:r>
              <a:rPr sz="2500" spc="-20" dirty="0">
                <a:cs typeface="Calibri"/>
              </a:rPr>
              <a:t>environmental </a:t>
            </a:r>
            <a:r>
              <a:rPr sz="2500" spc="-11" dirty="0">
                <a:cs typeface="Calibri"/>
              </a:rPr>
              <a:t>costs. </a:t>
            </a:r>
            <a:endParaRPr lang="en-US" sz="2500" spc="-11" dirty="0">
              <a:cs typeface="Calibri"/>
            </a:endParaRPr>
          </a:p>
          <a:p>
            <a:pPr marL="12700" marR="5080">
              <a:lnSpc>
                <a:spcPct val="114000"/>
              </a:lnSpc>
            </a:pPr>
            <a:endParaRPr lang="en-US" sz="2700" spc="-11" dirty="0">
              <a:cs typeface="Calibri"/>
            </a:endParaRPr>
          </a:p>
          <a:p>
            <a:pPr marL="12700" marR="5080">
              <a:lnSpc>
                <a:spcPct val="114000"/>
              </a:lnSpc>
              <a:spcBef>
                <a:spcPts val="435"/>
              </a:spcBef>
            </a:pPr>
            <a:r>
              <a:rPr sz="2500" spc="-31" dirty="0">
                <a:cs typeface="Calibri"/>
              </a:rPr>
              <a:t>Even </a:t>
            </a:r>
            <a:r>
              <a:rPr sz="2500" spc="-5" dirty="0">
                <a:cs typeface="Calibri"/>
              </a:rPr>
              <a:t>then, </a:t>
            </a:r>
            <a:r>
              <a:rPr sz="2500" spc="-11" dirty="0">
                <a:cs typeface="Calibri"/>
              </a:rPr>
              <a:t>technology </a:t>
            </a:r>
            <a:r>
              <a:rPr sz="2500" spc="-5" dirty="0">
                <a:cs typeface="Calibri"/>
              </a:rPr>
              <a:t>and public policy </a:t>
            </a:r>
            <a:r>
              <a:rPr sz="2500" spc="-31" dirty="0">
                <a:cs typeface="Calibri"/>
              </a:rPr>
              <a:t>keep </a:t>
            </a:r>
            <a:r>
              <a:rPr sz="2500" spc="-11" dirty="0">
                <a:cs typeface="Calibri"/>
              </a:rPr>
              <a:t>evolving, </a:t>
            </a:r>
            <a:r>
              <a:rPr sz="2500" spc="-5" dirty="0">
                <a:cs typeface="Calibri"/>
              </a:rPr>
              <a:t>and </a:t>
            </a:r>
            <a:r>
              <a:rPr sz="2500" spc="-11" dirty="0">
                <a:cs typeface="Calibri"/>
              </a:rPr>
              <a:t>that evolution can </a:t>
            </a:r>
            <a:r>
              <a:rPr sz="2500" spc="-5" dirty="0">
                <a:cs typeface="Calibri"/>
              </a:rPr>
              <a:t>lead </a:t>
            </a:r>
            <a:r>
              <a:rPr sz="2500" spc="-15" dirty="0">
                <a:cs typeface="Calibri"/>
              </a:rPr>
              <a:t>to unforeseen </a:t>
            </a:r>
            <a:r>
              <a:rPr sz="2500" spc="-5" dirty="0">
                <a:cs typeface="Calibri"/>
              </a:rPr>
              <a:t>and </a:t>
            </a:r>
            <a:r>
              <a:rPr sz="2500" spc="-11" dirty="0">
                <a:cs typeface="Calibri"/>
              </a:rPr>
              <a:t>unintended </a:t>
            </a:r>
            <a:r>
              <a:rPr sz="2500" spc="-5" dirty="0">
                <a:cs typeface="Calibri"/>
              </a:rPr>
              <a:t>consequences.</a:t>
            </a:r>
            <a:r>
              <a:rPr sz="2600" spc="-5" dirty="0">
                <a:cs typeface="Calibri"/>
              </a:rPr>
              <a:t> </a:t>
            </a:r>
            <a:endParaRPr lang="en-US" sz="2600" spc="-5" dirty="0">
              <a:cs typeface="Calibri"/>
            </a:endParaRPr>
          </a:p>
          <a:p>
            <a:pPr marL="12700" marR="5080">
              <a:lnSpc>
                <a:spcPct val="114000"/>
              </a:lnSpc>
            </a:pPr>
            <a:endParaRPr lang="en-US" sz="2700" spc="-5" dirty="0">
              <a:cs typeface="Calibri"/>
            </a:endParaRPr>
          </a:p>
          <a:p>
            <a:pPr marL="12700" marR="5080">
              <a:lnSpc>
                <a:spcPct val="114000"/>
              </a:lnSpc>
              <a:spcBef>
                <a:spcPts val="435"/>
              </a:spcBef>
            </a:pPr>
            <a:r>
              <a:rPr sz="2500" spc="-5" dirty="0">
                <a:cs typeface="Calibri"/>
              </a:rPr>
              <a:t>The </a:t>
            </a:r>
            <a:r>
              <a:rPr sz="2500" spc="-11" dirty="0">
                <a:cs typeface="Calibri"/>
              </a:rPr>
              <a:t>admirable goal </a:t>
            </a:r>
            <a:r>
              <a:rPr sz="2500" spc="-5" dirty="0">
                <a:cs typeface="Calibri"/>
              </a:rPr>
              <a:t>of </a:t>
            </a:r>
            <a:r>
              <a:rPr sz="2500" spc="-11" dirty="0">
                <a:cs typeface="Calibri"/>
              </a:rPr>
              <a:t>living sustainably </a:t>
            </a:r>
            <a:r>
              <a:rPr sz="2500" spc="-15" dirty="0">
                <a:cs typeface="Calibri"/>
              </a:rPr>
              <a:t>requires </a:t>
            </a:r>
            <a:r>
              <a:rPr sz="2500" spc="-11" dirty="0">
                <a:cs typeface="Calibri"/>
              </a:rPr>
              <a:t>plenty </a:t>
            </a:r>
            <a:r>
              <a:rPr sz="2500" spc="-5" dirty="0">
                <a:cs typeface="Calibri"/>
              </a:rPr>
              <a:t>of </a:t>
            </a:r>
            <a:r>
              <a:rPr sz="2500" spc="-11" dirty="0">
                <a:cs typeface="Calibri"/>
              </a:rPr>
              <a:t>thought </a:t>
            </a:r>
            <a:r>
              <a:rPr sz="2500" spc="-5" dirty="0">
                <a:cs typeface="Calibri"/>
              </a:rPr>
              <a:t>on an </a:t>
            </a:r>
            <a:r>
              <a:rPr sz="2500" spc="-11" dirty="0">
                <a:cs typeface="Calibri"/>
              </a:rPr>
              <a:t>ongoing</a:t>
            </a:r>
            <a:r>
              <a:rPr sz="2500" spc="-55" dirty="0">
                <a:cs typeface="Calibri"/>
              </a:rPr>
              <a:t> </a:t>
            </a:r>
            <a:r>
              <a:rPr sz="2500" spc="-5" dirty="0">
                <a:cs typeface="Calibri"/>
              </a:rPr>
              <a:t>basis.</a:t>
            </a:r>
            <a:endParaRPr sz="2500" dirty="0">
              <a:cs typeface="Calibri"/>
            </a:endParaRPr>
          </a:p>
        </p:txBody>
      </p:sp>
      <p:sp>
        <p:nvSpPr>
          <p:cNvPr id="4" name="Rectangle 3">
            <a:extLst>
              <a:ext uri="{FF2B5EF4-FFF2-40B4-BE49-F238E27FC236}">
                <a16:creationId xmlns:a16="http://schemas.microsoft.com/office/drawing/2014/main" id="{9E066B17-F580-4732-9137-A6BCB75FF1B5}"/>
              </a:ext>
            </a:extLst>
          </p:cNvPr>
          <p:cNvSpPr/>
          <p:nvPr/>
        </p:nvSpPr>
        <p:spPr>
          <a:xfrm>
            <a:off x="3593337" y="245960"/>
            <a:ext cx="5005346"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 Simple</a:t>
            </a:r>
            <a:endParaRPr lang="en-US" sz="4000" b="1" dirty="0">
              <a:cs typeface="Calibri"/>
            </a:endParaRPr>
          </a:p>
        </p:txBody>
      </p:sp>
      <p:cxnSp>
        <p:nvCxnSpPr>
          <p:cNvPr id="5" name="Straight Connector 4">
            <a:extLst>
              <a:ext uri="{FF2B5EF4-FFF2-40B4-BE49-F238E27FC236}">
                <a16:creationId xmlns:a16="http://schemas.microsoft.com/office/drawing/2014/main" id="{667217B1-5490-4282-96FE-2B35D075751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7E00D636-3F52-4787-BEA6-64831773B5B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09929" y="1410943"/>
            <a:ext cx="4772989" cy="514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8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788" y="5267643"/>
            <a:ext cx="9018212" cy="1754326"/>
          </a:xfrm>
          <a:prstGeom prst="rect">
            <a:avLst/>
          </a:prstGeom>
        </p:spPr>
        <p:txBody>
          <a:bodyPr wrap="square">
            <a:spAutoFit/>
          </a:bodyPr>
          <a:lstStyle/>
          <a:p>
            <a:pPr algn="ctr" fontAlgn="base">
              <a:lnSpc>
                <a:spcPct val="120000"/>
              </a:lnSpc>
              <a:spcBef>
                <a:spcPct val="0"/>
              </a:spcBef>
              <a:spcAft>
                <a:spcPct val="0"/>
              </a:spcAft>
            </a:pPr>
            <a:r>
              <a:rPr lang="en-US" altLang="en-US" dirty="0">
                <a:solidFill>
                  <a:srgbClr val="000000"/>
                </a:solidFill>
                <a:latin typeface="Helvetica" charset="0"/>
                <a:cs typeface="Helvetica" charset="0"/>
                <a:sym typeface="Helvetica" charset="0"/>
              </a:rPr>
              <a:t>CGCC is a FRQNT strategic </a:t>
            </a:r>
            <a:r>
              <a:rPr lang="en-US" altLang="en-US" dirty="0" err="1">
                <a:solidFill>
                  <a:srgbClr val="000000"/>
                </a:solidFill>
                <a:latin typeface="Helvetica" charset="0"/>
                <a:cs typeface="Helvetica" charset="0"/>
                <a:sym typeface="Helvetica" charset="0"/>
              </a:rPr>
              <a:t>centre</a:t>
            </a:r>
            <a:r>
              <a:rPr lang="en-US" altLang="en-US" dirty="0">
                <a:solidFill>
                  <a:srgbClr val="000000"/>
                </a:solidFill>
                <a:latin typeface="Helvetica" charset="0"/>
                <a:cs typeface="Helvetica" charset="0"/>
                <a:sym typeface="Helvetica" charset="0"/>
              </a:rPr>
              <a:t> </a:t>
            </a:r>
            <a:r>
              <a:rPr lang="fr-FR" altLang="en-US" sz="1600" i="1" dirty="0">
                <a:solidFill>
                  <a:srgbClr val="FF0000"/>
                </a:solidFill>
                <a:ea typeface="Gill Sans" charset="0"/>
                <a:cs typeface="Gill Sans" charset="0"/>
                <a:sym typeface="Gill Sans" charset="0"/>
              </a:rPr>
              <a:t>(</a:t>
            </a:r>
            <a:r>
              <a:rPr lang="fr-FR" altLang="en-US" sz="1600" i="1" dirty="0" err="1">
                <a:solidFill>
                  <a:srgbClr val="FF0000"/>
                </a:solidFill>
                <a:ea typeface="Gill Sans" charset="0"/>
                <a:cs typeface="Gill Sans" charset="0"/>
                <a:sym typeface="Gill Sans" charset="0"/>
              </a:rPr>
              <a:t>Funded</a:t>
            </a:r>
            <a:r>
              <a:rPr lang="fr-FR" altLang="en-US" sz="1600" i="1" dirty="0">
                <a:solidFill>
                  <a:srgbClr val="FF0000"/>
                </a:solidFill>
                <a:ea typeface="Gill Sans" charset="0"/>
                <a:cs typeface="Gill Sans" charset="0"/>
                <a:sym typeface="Gill Sans" charset="0"/>
              </a:rPr>
              <a:t> 2010, </a:t>
            </a:r>
            <a:r>
              <a:rPr lang="fr-FR" altLang="en-US" sz="1600" i="1" dirty="0" err="1">
                <a:solidFill>
                  <a:srgbClr val="FF0000"/>
                </a:solidFill>
                <a:ea typeface="Gill Sans" charset="0"/>
                <a:cs typeface="Gill Sans" charset="0"/>
                <a:sym typeface="Gill Sans" charset="0"/>
              </a:rPr>
              <a:t>renewed</a:t>
            </a:r>
            <a:r>
              <a:rPr lang="fr-FR" altLang="en-US" sz="1600" i="1" dirty="0">
                <a:solidFill>
                  <a:srgbClr val="FF0000"/>
                </a:solidFill>
                <a:ea typeface="Gill Sans" charset="0"/>
                <a:cs typeface="Gill Sans" charset="0"/>
                <a:sym typeface="Gill Sans" charset="0"/>
              </a:rPr>
              <a:t> 2014, to </a:t>
            </a:r>
            <a:r>
              <a:rPr lang="fr-FR" altLang="en-US" sz="1600" i="1" dirty="0" err="1">
                <a:solidFill>
                  <a:srgbClr val="FF0000"/>
                </a:solidFill>
                <a:ea typeface="Gill Sans" charset="0"/>
                <a:cs typeface="Gill Sans" charset="0"/>
                <a:sym typeface="Gill Sans" charset="0"/>
              </a:rPr>
              <a:t>be</a:t>
            </a:r>
            <a:r>
              <a:rPr lang="fr-FR" altLang="en-US" sz="1600" i="1" dirty="0">
                <a:solidFill>
                  <a:srgbClr val="FF0000"/>
                </a:solidFill>
                <a:ea typeface="Gill Sans" charset="0"/>
                <a:cs typeface="Gill Sans" charset="0"/>
                <a:sym typeface="Gill Sans" charset="0"/>
              </a:rPr>
              <a:t> </a:t>
            </a:r>
            <a:r>
              <a:rPr lang="fr-FR" altLang="en-US" sz="1600" i="1" dirty="0" err="1">
                <a:solidFill>
                  <a:srgbClr val="FF0000"/>
                </a:solidFill>
                <a:ea typeface="Gill Sans" charset="0"/>
                <a:cs typeface="Gill Sans" charset="0"/>
                <a:sym typeface="Gill Sans" charset="0"/>
              </a:rPr>
              <a:t>renewed</a:t>
            </a:r>
            <a:r>
              <a:rPr lang="fr-FR" altLang="en-US" sz="1600" i="1" dirty="0">
                <a:solidFill>
                  <a:srgbClr val="FF0000"/>
                </a:solidFill>
                <a:ea typeface="Gill Sans" charset="0"/>
                <a:cs typeface="Gill Sans" charset="0"/>
                <a:sym typeface="Gill Sans" charset="0"/>
              </a:rPr>
              <a:t> in 2019)</a:t>
            </a:r>
            <a:endParaRPr lang="en-US" altLang="en-US" sz="1600" dirty="0">
              <a:solidFill>
                <a:srgbClr val="FF0000"/>
              </a:solidFill>
              <a:latin typeface="Helvetica" charset="0"/>
              <a:cs typeface="Helvetica" charset="0"/>
              <a:sym typeface="Helvetica" charset="0"/>
            </a:endParaRPr>
          </a:p>
          <a:p>
            <a:pPr algn="ctr" fontAlgn="base">
              <a:lnSpc>
                <a:spcPct val="120000"/>
              </a:lnSpc>
              <a:spcBef>
                <a:spcPct val="0"/>
              </a:spcBef>
              <a:spcAft>
                <a:spcPct val="0"/>
              </a:spcAft>
            </a:pPr>
            <a:r>
              <a:rPr lang="en-US" altLang="en-US" dirty="0">
                <a:solidFill>
                  <a:srgbClr val="000000"/>
                </a:solidFill>
                <a:latin typeface="Helvetica" charset="0"/>
                <a:cs typeface="Helvetica" charset="0"/>
                <a:sym typeface="Helvetica" charset="0"/>
              </a:rPr>
              <a:t>54 researchers in 7 universities in Quebec</a:t>
            </a:r>
          </a:p>
          <a:p>
            <a:pPr algn="ctr" fontAlgn="base">
              <a:lnSpc>
                <a:spcPct val="120000"/>
              </a:lnSpc>
              <a:spcBef>
                <a:spcPct val="0"/>
              </a:spcBef>
              <a:spcAft>
                <a:spcPct val="0"/>
              </a:spcAft>
            </a:pPr>
            <a:r>
              <a:rPr lang="en-US" altLang="en-US" dirty="0">
                <a:solidFill>
                  <a:srgbClr val="000000"/>
                </a:solidFill>
                <a:latin typeface="Helvetica" charset="0"/>
                <a:cs typeface="Helvetica" charset="0"/>
                <a:sym typeface="Helvetica" charset="0"/>
              </a:rPr>
              <a:t>&gt; 370 graduate students and postdocs</a:t>
            </a:r>
          </a:p>
          <a:p>
            <a:pPr marL="285750" indent="-285750" algn="ctr" fontAlgn="base">
              <a:lnSpc>
                <a:spcPct val="120000"/>
              </a:lnSpc>
              <a:spcBef>
                <a:spcPct val="0"/>
              </a:spcBef>
              <a:spcAft>
                <a:spcPct val="0"/>
              </a:spcAft>
              <a:buFont typeface="Arial" panose="020B0604020202020204" pitchFamily="34" charset="0"/>
              <a:buChar char="•"/>
            </a:pPr>
            <a:endParaRPr lang="en-US" altLang="en-US" dirty="0">
              <a:solidFill>
                <a:srgbClr val="000000"/>
              </a:solidFill>
              <a:latin typeface="Helvetica" charset="0"/>
              <a:cs typeface="Helvetica" charset="0"/>
              <a:sym typeface="Helvetica" charset="0"/>
            </a:endParaRPr>
          </a:p>
          <a:p>
            <a:pPr marL="285750" indent="-285750" algn="ctr" fontAlgn="base">
              <a:lnSpc>
                <a:spcPct val="120000"/>
              </a:lnSpc>
              <a:spcBef>
                <a:spcPct val="0"/>
              </a:spcBef>
              <a:spcAft>
                <a:spcPct val="0"/>
              </a:spcAft>
              <a:buFont typeface="Arial" panose="020B0604020202020204" pitchFamily="34" charset="0"/>
              <a:buChar char="•"/>
            </a:pPr>
            <a:endParaRPr lang="en-US" altLang="en-US" dirty="0">
              <a:solidFill>
                <a:srgbClr val="000000"/>
              </a:solidFill>
              <a:latin typeface="Helvetica" charset="0"/>
              <a:cs typeface="Helvetica" charset="0"/>
              <a:sym typeface="Helvetica" charset="0"/>
            </a:endParaRPr>
          </a:p>
        </p:txBody>
      </p:sp>
      <p:grpSp>
        <p:nvGrpSpPr>
          <p:cNvPr id="15365" name="Group 5"/>
          <p:cNvGrpSpPr>
            <a:grpSpLocks/>
          </p:cNvGrpSpPr>
          <p:nvPr/>
        </p:nvGrpSpPr>
        <p:grpSpPr bwMode="auto">
          <a:xfrm>
            <a:off x="1885950" y="1009998"/>
            <a:ext cx="8440738" cy="639763"/>
            <a:chOff x="0" y="0"/>
            <a:chExt cx="5317" cy="403"/>
          </a:xfrm>
        </p:grpSpPr>
        <p:sp>
          <p:nvSpPr>
            <p:cNvPr id="15361" name="Rectangle 1"/>
            <p:cNvSpPr>
              <a:spLocks/>
            </p:cNvSpPr>
            <p:nvPr/>
          </p:nvSpPr>
          <p:spPr bwMode="auto">
            <a:xfrm>
              <a:off x="125" y="85"/>
              <a:ext cx="5085" cy="188"/>
            </a:xfrm>
            <a:prstGeom prst="rect">
              <a:avLst/>
            </a:prstGeom>
            <a:solidFill>
              <a:srgbClr val="20802F">
                <a:alpha val="87450"/>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15362" name="Oval 2"/>
            <p:cNvSpPr>
              <a:spLocks/>
            </p:cNvSpPr>
            <p:nvPr/>
          </p:nvSpPr>
          <p:spPr bwMode="auto">
            <a:xfrm>
              <a:off x="0" y="0"/>
              <a:ext cx="5317" cy="201"/>
            </a:xfrm>
            <a:prstGeom prst="ellips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15363" name="Rectangle 3"/>
            <p:cNvSpPr>
              <a:spLocks/>
            </p:cNvSpPr>
            <p:nvPr/>
          </p:nvSpPr>
          <p:spPr bwMode="auto">
            <a:xfrm>
              <a:off x="122" y="271"/>
              <a:ext cx="5110" cy="78"/>
            </a:xfrm>
            <a:prstGeom prst="rect">
              <a:avLst/>
            </a:prstGeom>
            <a:solidFill>
              <a:srgbClr val="8CC63E">
                <a:alpha val="87059"/>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15364" name="Line 4"/>
            <p:cNvSpPr>
              <a:spLocks noChangeShapeType="1"/>
            </p:cNvSpPr>
            <p:nvPr/>
          </p:nvSpPr>
          <p:spPr bwMode="auto">
            <a:xfrm rot="10800000" flipH="1">
              <a:off x="5171" y="70"/>
              <a:ext cx="113" cy="333"/>
            </a:xfrm>
            <a:prstGeom prst="line">
              <a:avLst/>
            </a:prstGeom>
            <a:noFill/>
            <a:ln w="330200" cap="flat">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grpSp>
      <p:sp>
        <p:nvSpPr>
          <p:cNvPr id="15366" name="Rectangle 6"/>
          <p:cNvSpPr>
            <a:spLocks/>
          </p:cNvSpPr>
          <p:nvPr/>
        </p:nvSpPr>
        <p:spPr bwMode="auto">
          <a:xfrm>
            <a:off x="2424113" y="471805"/>
            <a:ext cx="735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800" b="1" dirty="0">
                <a:solidFill>
                  <a:srgbClr val="408000"/>
                </a:solidFill>
                <a:ea typeface="Gill Sans" charset="0"/>
                <a:cs typeface="Gill Sans" charset="0"/>
                <a:sym typeface="Gill Sans" charset="0"/>
              </a:rPr>
              <a:t>Centre in Green Chemistry and Catalysis</a:t>
            </a:r>
          </a:p>
          <a:p>
            <a:pPr algn="ctr" fontAlgn="base">
              <a:spcBef>
                <a:spcPct val="0"/>
              </a:spcBef>
              <a:spcAft>
                <a:spcPct val="0"/>
              </a:spcAft>
            </a:pPr>
            <a:r>
              <a:rPr lang="en-US" altLang="en-US" sz="2800" b="1" dirty="0">
                <a:solidFill>
                  <a:srgbClr val="408000"/>
                </a:solidFill>
                <a:ea typeface="Gill Sans" charset="0"/>
                <a:cs typeface="Gill Sans" charset="0"/>
                <a:sym typeface="Gill Sans" charset="0"/>
              </a:rPr>
              <a:t>Centre </a:t>
            </a:r>
            <a:r>
              <a:rPr lang="en-US" altLang="en-US" sz="2800" b="1" dirty="0" err="1">
                <a:solidFill>
                  <a:srgbClr val="408000"/>
                </a:solidFill>
                <a:ea typeface="Gill Sans" charset="0"/>
                <a:cs typeface="Gill Sans" charset="0"/>
                <a:sym typeface="Gill Sans" charset="0"/>
              </a:rPr>
              <a:t>en</a:t>
            </a:r>
            <a:r>
              <a:rPr lang="en-US" altLang="en-US" sz="2800" b="1" dirty="0">
                <a:solidFill>
                  <a:srgbClr val="408000"/>
                </a:solidFill>
                <a:ea typeface="Gill Sans" charset="0"/>
                <a:cs typeface="Gill Sans" charset="0"/>
                <a:sym typeface="Gill Sans" charset="0"/>
              </a:rPr>
              <a:t> </a:t>
            </a:r>
            <a:r>
              <a:rPr lang="en-US" altLang="en-US" sz="2800" b="1" dirty="0" err="1">
                <a:solidFill>
                  <a:srgbClr val="408000"/>
                </a:solidFill>
                <a:ea typeface="Gill Sans" charset="0"/>
                <a:cs typeface="Gill Sans" charset="0"/>
                <a:sym typeface="Gill Sans" charset="0"/>
              </a:rPr>
              <a:t>chimie</a:t>
            </a:r>
            <a:r>
              <a:rPr lang="en-US" altLang="en-US" sz="2800" b="1" dirty="0">
                <a:solidFill>
                  <a:srgbClr val="408000"/>
                </a:solidFill>
                <a:ea typeface="Gill Sans" charset="0"/>
                <a:cs typeface="Gill Sans" charset="0"/>
                <a:sym typeface="Gill Sans" charset="0"/>
              </a:rPr>
              <a:t> </a:t>
            </a:r>
            <a:r>
              <a:rPr lang="en-US" altLang="en-US" sz="2800" b="1" dirty="0" err="1">
                <a:solidFill>
                  <a:srgbClr val="408000"/>
                </a:solidFill>
                <a:ea typeface="Gill Sans" charset="0"/>
                <a:cs typeface="Gill Sans" charset="0"/>
                <a:sym typeface="Gill Sans" charset="0"/>
              </a:rPr>
              <a:t>verte</a:t>
            </a:r>
            <a:r>
              <a:rPr lang="en-US" altLang="en-US" sz="2800" b="1" dirty="0">
                <a:solidFill>
                  <a:srgbClr val="408000"/>
                </a:solidFill>
                <a:ea typeface="Gill Sans" charset="0"/>
                <a:cs typeface="Gill Sans" charset="0"/>
                <a:sym typeface="Gill Sans" charset="0"/>
              </a:rPr>
              <a:t> et </a:t>
            </a:r>
            <a:r>
              <a:rPr lang="en-US" altLang="en-US" sz="2800" b="1" dirty="0" err="1">
                <a:solidFill>
                  <a:srgbClr val="408000"/>
                </a:solidFill>
                <a:ea typeface="Gill Sans" charset="0"/>
                <a:cs typeface="Gill Sans" charset="0"/>
                <a:sym typeface="Gill Sans" charset="0"/>
              </a:rPr>
              <a:t>catalyse</a:t>
            </a:r>
            <a:endParaRPr lang="en-US" altLang="en-US" sz="2800" b="1" dirty="0">
              <a:solidFill>
                <a:srgbClr val="408000"/>
              </a:solidFill>
              <a:ea typeface="Gill Sans" charset="0"/>
              <a:cs typeface="Gill Sans" charset="0"/>
              <a:sym typeface="Gill Sans" charset="0"/>
            </a:endParaRPr>
          </a:p>
        </p:txBody>
      </p:sp>
      <p:sp>
        <p:nvSpPr>
          <p:cNvPr id="15367" name="Rectangle 7"/>
          <p:cNvSpPr>
            <a:spLocks/>
          </p:cNvSpPr>
          <p:nvPr/>
        </p:nvSpPr>
        <p:spPr bwMode="auto">
          <a:xfrm>
            <a:off x="4817217" y="6601316"/>
            <a:ext cx="2636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lvl1pPr algn="l">
              <a:tabLst>
                <a:tab pos="165100" algn="l"/>
                <a:tab pos="1447800" algn="r"/>
                <a:tab pos="1828800" algn="l"/>
              </a:tabLst>
              <a:defRPr sz="1200">
                <a:solidFill>
                  <a:schemeClr val="tx1"/>
                </a:solidFill>
                <a:latin typeface="Gill Sans" charset="0"/>
              </a:defRPr>
            </a:lvl1pPr>
            <a:lvl2pPr algn="l">
              <a:tabLst>
                <a:tab pos="165100" algn="l"/>
                <a:tab pos="1447800" algn="r"/>
                <a:tab pos="1828800" algn="l"/>
              </a:tabLst>
              <a:defRPr sz="1200">
                <a:solidFill>
                  <a:schemeClr val="tx1"/>
                </a:solidFill>
                <a:latin typeface="Gill Sans" charset="0"/>
              </a:defRPr>
            </a:lvl2pPr>
            <a:lvl3pPr algn="l">
              <a:tabLst>
                <a:tab pos="165100" algn="l"/>
                <a:tab pos="1447800" algn="r"/>
                <a:tab pos="1828800" algn="l"/>
              </a:tabLst>
              <a:defRPr sz="1200">
                <a:solidFill>
                  <a:schemeClr val="tx1"/>
                </a:solidFill>
                <a:latin typeface="Gill Sans" charset="0"/>
              </a:defRPr>
            </a:lvl3pPr>
            <a:lvl4pPr algn="l">
              <a:tabLst>
                <a:tab pos="165100" algn="l"/>
                <a:tab pos="1447800" algn="r"/>
                <a:tab pos="1828800" algn="l"/>
              </a:tabLst>
              <a:defRPr sz="1200">
                <a:solidFill>
                  <a:schemeClr val="tx1"/>
                </a:solidFill>
                <a:latin typeface="Gill Sans" charset="0"/>
              </a:defRPr>
            </a:lvl4pPr>
            <a:lvl5pPr algn="l">
              <a:tabLst>
                <a:tab pos="165100" algn="l"/>
                <a:tab pos="1447800" algn="r"/>
                <a:tab pos="1828800" algn="l"/>
              </a:tabLst>
              <a:defRPr sz="1200">
                <a:solidFill>
                  <a:schemeClr val="tx1"/>
                </a:solidFill>
                <a:latin typeface="Gill Sans" charset="0"/>
              </a:defRPr>
            </a:lvl5pPr>
            <a:lvl6pPr fontAlgn="base">
              <a:spcBef>
                <a:spcPct val="0"/>
              </a:spcBef>
              <a:spcAft>
                <a:spcPct val="0"/>
              </a:spcAft>
              <a:tabLst>
                <a:tab pos="165100" algn="l"/>
                <a:tab pos="1447800" algn="r"/>
                <a:tab pos="1828800" algn="l"/>
              </a:tabLst>
              <a:defRPr sz="1200">
                <a:solidFill>
                  <a:schemeClr val="tx1"/>
                </a:solidFill>
                <a:latin typeface="Gill Sans" charset="0"/>
              </a:defRPr>
            </a:lvl6pPr>
            <a:lvl7pPr fontAlgn="base">
              <a:spcBef>
                <a:spcPct val="0"/>
              </a:spcBef>
              <a:spcAft>
                <a:spcPct val="0"/>
              </a:spcAft>
              <a:tabLst>
                <a:tab pos="165100" algn="l"/>
                <a:tab pos="1447800" algn="r"/>
                <a:tab pos="1828800" algn="l"/>
              </a:tabLst>
              <a:defRPr sz="1200">
                <a:solidFill>
                  <a:schemeClr val="tx1"/>
                </a:solidFill>
                <a:latin typeface="Gill Sans" charset="0"/>
              </a:defRPr>
            </a:lvl7pPr>
            <a:lvl8pPr fontAlgn="base">
              <a:spcBef>
                <a:spcPct val="0"/>
              </a:spcBef>
              <a:spcAft>
                <a:spcPct val="0"/>
              </a:spcAft>
              <a:tabLst>
                <a:tab pos="165100" algn="l"/>
                <a:tab pos="1447800" algn="r"/>
                <a:tab pos="1828800" algn="l"/>
              </a:tabLst>
              <a:defRPr sz="1200">
                <a:solidFill>
                  <a:schemeClr val="tx1"/>
                </a:solidFill>
                <a:latin typeface="Gill Sans" charset="0"/>
              </a:defRPr>
            </a:lvl8pPr>
            <a:lvl9pPr fontAlgn="base">
              <a:spcBef>
                <a:spcPct val="0"/>
              </a:spcBef>
              <a:spcAft>
                <a:spcPct val="0"/>
              </a:spcAft>
              <a:tabLst>
                <a:tab pos="165100" algn="l"/>
                <a:tab pos="1447800" algn="r"/>
                <a:tab pos="1828800" algn="l"/>
              </a:tabLst>
              <a:defRPr sz="1200">
                <a:solidFill>
                  <a:schemeClr val="tx1"/>
                </a:solidFill>
                <a:latin typeface="Gill Sans" charset="0"/>
              </a:defRPr>
            </a:lvl9pPr>
          </a:lstStyle>
          <a:p>
            <a:pPr fontAlgn="base">
              <a:lnSpc>
                <a:spcPct val="150000"/>
              </a:lnSpc>
              <a:spcBef>
                <a:spcPct val="0"/>
              </a:spcBef>
              <a:spcAft>
                <a:spcPct val="0"/>
              </a:spcAft>
            </a:pPr>
            <a:r>
              <a:rPr lang="en-CA" sz="1600" i="1" dirty="0">
                <a:solidFill>
                  <a:srgbClr val="000000"/>
                </a:solidFill>
                <a:sym typeface="Gill Sans" charset="0"/>
                <a:hlinkClick r:id="rId2"/>
              </a:rPr>
              <a:t>http://ccvc.research.mcgill.ca</a:t>
            </a:r>
            <a:endParaRPr lang="en-US" altLang="en-US" sz="1600" u="sng" dirty="0">
              <a:solidFill>
                <a:srgbClr val="0044FE"/>
              </a:solidFill>
              <a:ea typeface="Gill Sans" charset="0"/>
              <a:cs typeface="Gill Sans" charset="0"/>
              <a:sym typeface="Gill Sans" charset="0"/>
            </a:endParaRPr>
          </a:p>
        </p:txBody>
      </p:sp>
      <p:pic>
        <p:nvPicPr>
          <p:cNvPr id="15368" name="Picture 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7576" y="2244448"/>
            <a:ext cx="27352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69" name="Picture 9"/>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9873" y="2553018"/>
            <a:ext cx="197961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0" name="Picture 10"/>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31989" y="2317572"/>
            <a:ext cx="1685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1" name="Picture 11"/>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76963" y="3567738"/>
            <a:ext cx="1392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2" name="Picture 12"/>
          <p:cNvPicPr>
            <a:picLocks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83525" y="2259149"/>
            <a:ext cx="23764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3" name="Picture 13"/>
          <p:cNvPicPr>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071769" y="3494712"/>
            <a:ext cx="1411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4" name="Picture 14"/>
          <p:cNvPicPr>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24113" y="4142413"/>
            <a:ext cx="25209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5" name="Picture 15"/>
          <p:cNvPicPr>
            <a:picLocks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680177" y="3328024"/>
            <a:ext cx="12239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5376" name="Picture 16"/>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099425" y="4370808"/>
            <a:ext cx="19954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5377" name="Rectangle 17"/>
          <p:cNvSpPr>
            <a:spLocks/>
          </p:cNvSpPr>
          <p:nvPr/>
        </p:nvSpPr>
        <p:spPr bwMode="auto">
          <a:xfrm>
            <a:off x="3278020" y="1523649"/>
            <a:ext cx="58191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square" lIns="0" tIns="0" rIns="40639" bIns="0">
            <a:spAutoFit/>
          </a:bodyPr>
          <a:lstStyle>
            <a:lvl1pPr marL="39688"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i="1" dirty="0">
                <a:solidFill>
                  <a:srgbClr val="20802F"/>
                </a:solidFill>
                <a:ea typeface="Gill Sans" charset="0"/>
                <a:cs typeface="Gill Sans" charset="0"/>
                <a:sym typeface="Gill Sans" charset="0"/>
              </a:rPr>
              <a:t> </a:t>
            </a:r>
            <a:r>
              <a:rPr lang="fr-FR" altLang="en-US" sz="2000" i="1" dirty="0">
                <a:solidFill>
                  <a:srgbClr val="20802F"/>
                </a:solidFill>
                <a:ea typeface="Gill Sans" charset="0"/>
                <a:cs typeface="Gill Sans" charset="0"/>
                <a:sym typeface="Gill Sans" charset="0"/>
              </a:rPr>
              <a:t>La chimie réinventée pour un avenir plus propre </a:t>
            </a:r>
          </a:p>
          <a:p>
            <a:pPr algn="ctr" fontAlgn="base">
              <a:spcBef>
                <a:spcPct val="0"/>
              </a:spcBef>
              <a:spcAft>
                <a:spcPct val="0"/>
              </a:spcAft>
            </a:pPr>
            <a:r>
              <a:rPr lang="fr-FR" altLang="en-US" sz="2000" i="1" dirty="0">
                <a:solidFill>
                  <a:srgbClr val="20802F"/>
                </a:solidFill>
                <a:ea typeface="Gill Sans" charset="0"/>
                <a:cs typeface="Gill Sans" charset="0"/>
                <a:sym typeface="Gill Sans" charset="0"/>
              </a:rPr>
              <a:t>Chemistry </a:t>
            </a:r>
            <a:r>
              <a:rPr lang="fr-FR" altLang="en-US" sz="2000" i="1" dirty="0" err="1">
                <a:solidFill>
                  <a:srgbClr val="20802F"/>
                </a:solidFill>
                <a:ea typeface="Gill Sans" charset="0"/>
                <a:cs typeface="Gill Sans" charset="0"/>
                <a:sym typeface="Gill Sans" charset="0"/>
              </a:rPr>
              <a:t>reinvented</a:t>
            </a:r>
            <a:r>
              <a:rPr lang="fr-FR" altLang="en-US" sz="2000" i="1" dirty="0">
                <a:solidFill>
                  <a:srgbClr val="20802F"/>
                </a:solidFill>
                <a:ea typeface="Gill Sans" charset="0"/>
                <a:cs typeface="Gill Sans" charset="0"/>
                <a:sym typeface="Gill Sans" charset="0"/>
              </a:rPr>
              <a:t> for a </a:t>
            </a:r>
            <a:r>
              <a:rPr lang="fr-FR" altLang="en-US" sz="2000" i="1" dirty="0" err="1">
                <a:solidFill>
                  <a:srgbClr val="20802F"/>
                </a:solidFill>
                <a:ea typeface="Gill Sans" charset="0"/>
                <a:cs typeface="Gill Sans" charset="0"/>
                <a:sym typeface="Gill Sans" charset="0"/>
              </a:rPr>
              <a:t>cleaner</a:t>
            </a:r>
            <a:r>
              <a:rPr lang="fr-FR" altLang="en-US" sz="2000" i="1" dirty="0">
                <a:solidFill>
                  <a:srgbClr val="20802F"/>
                </a:solidFill>
                <a:ea typeface="Gill Sans" charset="0"/>
                <a:cs typeface="Gill Sans" charset="0"/>
                <a:sym typeface="Gill Sans" charset="0"/>
              </a:rPr>
              <a:t> </a:t>
            </a:r>
            <a:r>
              <a:rPr lang="fr-FR" altLang="en-US" sz="2000" i="1" dirty="0" err="1">
                <a:solidFill>
                  <a:srgbClr val="20802F"/>
                </a:solidFill>
                <a:ea typeface="Gill Sans" charset="0"/>
                <a:cs typeface="Gill Sans" charset="0"/>
                <a:sym typeface="Gill Sans" charset="0"/>
              </a:rPr>
              <a:t>tomorrow</a:t>
            </a:r>
            <a:endParaRPr lang="fr-FR" altLang="en-US" sz="2000" i="1" dirty="0">
              <a:solidFill>
                <a:srgbClr val="20802F"/>
              </a:solidFill>
              <a:ea typeface="Gill Sans" charset="0"/>
              <a:cs typeface="Gill Sans" charset="0"/>
              <a:sym typeface="Gill Sans" charset="0"/>
            </a:endParaRPr>
          </a:p>
        </p:txBody>
      </p:sp>
      <p:grpSp>
        <p:nvGrpSpPr>
          <p:cNvPr id="35" name="Group 22"/>
          <p:cNvGrpSpPr>
            <a:grpSpLocks/>
          </p:cNvGrpSpPr>
          <p:nvPr/>
        </p:nvGrpSpPr>
        <p:grpSpPr bwMode="auto">
          <a:xfrm rot="10800000">
            <a:off x="1725614" y="6283643"/>
            <a:ext cx="8442325" cy="641350"/>
            <a:chOff x="0" y="0"/>
            <a:chExt cx="5317" cy="403"/>
          </a:xfrm>
        </p:grpSpPr>
        <p:sp>
          <p:nvSpPr>
            <p:cNvPr id="36" name="Rectangle 18"/>
            <p:cNvSpPr>
              <a:spLocks/>
            </p:cNvSpPr>
            <p:nvPr/>
          </p:nvSpPr>
          <p:spPr bwMode="auto">
            <a:xfrm>
              <a:off x="125" y="85"/>
              <a:ext cx="5085" cy="188"/>
            </a:xfrm>
            <a:prstGeom prst="rect">
              <a:avLst/>
            </a:prstGeom>
            <a:solidFill>
              <a:srgbClr val="006600">
                <a:alpha val="86667"/>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37" name="Oval 19"/>
            <p:cNvSpPr>
              <a:spLocks/>
            </p:cNvSpPr>
            <p:nvPr/>
          </p:nvSpPr>
          <p:spPr bwMode="auto">
            <a:xfrm>
              <a:off x="0" y="0"/>
              <a:ext cx="5317" cy="201"/>
            </a:xfrm>
            <a:prstGeom prst="ellips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38" name="Rectangle 20"/>
            <p:cNvSpPr>
              <a:spLocks/>
            </p:cNvSpPr>
            <p:nvPr/>
          </p:nvSpPr>
          <p:spPr bwMode="auto">
            <a:xfrm>
              <a:off x="122" y="271"/>
              <a:ext cx="5110" cy="78"/>
            </a:xfrm>
            <a:prstGeom prst="rect">
              <a:avLst/>
            </a:prstGeom>
            <a:solidFill>
              <a:srgbClr val="8CC63E">
                <a:alpha val="87059"/>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39" name="Line 21"/>
            <p:cNvSpPr>
              <a:spLocks noChangeShapeType="1"/>
            </p:cNvSpPr>
            <p:nvPr/>
          </p:nvSpPr>
          <p:spPr bwMode="auto">
            <a:xfrm rot="10800000" flipH="1">
              <a:off x="5171" y="70"/>
              <a:ext cx="113" cy="333"/>
            </a:xfrm>
            <a:prstGeom prst="line">
              <a:avLst/>
            </a:prstGeom>
            <a:noFill/>
            <a:ln w="330200" cap="flat">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grpSp>
    </p:spTree>
    <p:extLst>
      <p:ext uri="{BB962C8B-B14F-4D97-AF65-F5344CB8AC3E}">
        <p14:creationId xmlns:p14="http://schemas.microsoft.com/office/powerpoint/2010/main" val="4090024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170133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03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a:extLst>
              <a:ext uri="{FF2B5EF4-FFF2-40B4-BE49-F238E27FC236}">
                <a16:creationId xmlns:a16="http://schemas.microsoft.com/office/drawing/2014/main" id="{1A2E2137-3C66-7F44-9E14-68E9345DA3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136822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3" name="Group 5"/>
          <p:cNvGrpSpPr>
            <a:grpSpLocks/>
          </p:cNvGrpSpPr>
          <p:nvPr/>
        </p:nvGrpSpPr>
        <p:grpSpPr bwMode="auto">
          <a:xfrm>
            <a:off x="1885950" y="847726"/>
            <a:ext cx="8440738" cy="639763"/>
            <a:chOff x="0" y="0"/>
            <a:chExt cx="5317" cy="403"/>
          </a:xfrm>
        </p:grpSpPr>
        <p:sp>
          <p:nvSpPr>
            <p:cNvPr id="22529" name="Rectangle 1"/>
            <p:cNvSpPr>
              <a:spLocks/>
            </p:cNvSpPr>
            <p:nvPr/>
          </p:nvSpPr>
          <p:spPr bwMode="auto">
            <a:xfrm>
              <a:off x="125" y="85"/>
              <a:ext cx="5085" cy="188"/>
            </a:xfrm>
            <a:prstGeom prst="rect">
              <a:avLst/>
            </a:prstGeom>
            <a:solidFill>
              <a:srgbClr val="20802F">
                <a:alpha val="87450"/>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30" name="Oval 2"/>
            <p:cNvSpPr>
              <a:spLocks/>
            </p:cNvSpPr>
            <p:nvPr/>
          </p:nvSpPr>
          <p:spPr bwMode="auto">
            <a:xfrm>
              <a:off x="0" y="0"/>
              <a:ext cx="5317" cy="201"/>
            </a:xfrm>
            <a:prstGeom prst="ellipse">
              <a:avLst/>
            </a:prstGeom>
            <a:solidFill>
              <a:srgbClr val="FFFFFF"/>
            </a:solidFill>
            <a:ln w="12700" cap="flat">
              <a:solidFill>
                <a:srgbClr val="FFFFF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31" name="Rectangle 3"/>
            <p:cNvSpPr>
              <a:spLocks/>
            </p:cNvSpPr>
            <p:nvPr/>
          </p:nvSpPr>
          <p:spPr bwMode="auto">
            <a:xfrm>
              <a:off x="122" y="271"/>
              <a:ext cx="5110" cy="78"/>
            </a:xfrm>
            <a:prstGeom prst="rect">
              <a:avLst/>
            </a:prstGeom>
            <a:solidFill>
              <a:srgbClr val="8CC63E">
                <a:alpha val="87450"/>
              </a:srgbClr>
            </a:solidFill>
            <a:ln>
              <a:noFill/>
            </a:ln>
            <a:extLst>
              <a:ext uri="{91240B29-F687-4F45-9708-019B960494DF}">
                <a14:hiddenLine xmlns:a14="http://schemas.microsoft.com/office/drawing/2010/main" w="12700" cap="flat">
                  <a:solidFill>
                    <a:schemeClr val="tx1">
                      <a:alpha val="87842"/>
                    </a:schemeClr>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32" name="Line 4"/>
            <p:cNvSpPr>
              <a:spLocks noChangeShapeType="1"/>
            </p:cNvSpPr>
            <p:nvPr/>
          </p:nvSpPr>
          <p:spPr bwMode="auto">
            <a:xfrm rot="10800000" flipH="1">
              <a:off x="5171" y="70"/>
              <a:ext cx="113" cy="333"/>
            </a:xfrm>
            <a:prstGeom prst="line">
              <a:avLst/>
            </a:prstGeom>
            <a:noFill/>
            <a:ln w="330200" cap="flat">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grpSp>
      <p:pic>
        <p:nvPicPr>
          <p:cNvPr id="22534" name="Picture 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64600" y="160338"/>
            <a:ext cx="774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5" name="Rectangle 7"/>
          <p:cNvSpPr>
            <a:spLocks/>
          </p:cNvSpPr>
          <p:nvPr/>
        </p:nvSpPr>
        <p:spPr bwMode="auto">
          <a:xfrm>
            <a:off x="3009900" y="368300"/>
            <a:ext cx="6172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3400" dirty="0">
                <a:solidFill>
                  <a:srgbClr val="408000"/>
                </a:solidFill>
                <a:ea typeface="Gill Sans" charset="0"/>
                <a:cs typeface="Gill Sans" charset="0"/>
                <a:sym typeface="Gill Sans" charset="0"/>
              </a:rPr>
              <a:t> CGCC Objectives</a:t>
            </a:r>
          </a:p>
        </p:txBody>
      </p:sp>
      <p:sp>
        <p:nvSpPr>
          <p:cNvPr id="22536" name="Rectangle 8"/>
          <p:cNvSpPr>
            <a:spLocks/>
          </p:cNvSpPr>
          <p:nvPr/>
        </p:nvSpPr>
        <p:spPr bwMode="auto">
          <a:xfrm>
            <a:off x="3848100" y="3512153"/>
            <a:ext cx="4673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64291"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b="1" dirty="0">
                <a:solidFill>
                  <a:srgbClr val="000000"/>
                </a:solidFill>
                <a:ea typeface="Gill Sans" charset="0"/>
                <a:cs typeface="Gill Sans" charset="0"/>
                <a:sym typeface="Gill Sans" charset="0"/>
              </a:rPr>
              <a:t>Important progresses in the field of green chemistry and catalysis</a:t>
            </a:r>
          </a:p>
        </p:txBody>
      </p:sp>
      <p:sp>
        <p:nvSpPr>
          <p:cNvPr id="22537" name="Rectangle 9"/>
          <p:cNvSpPr>
            <a:spLocks/>
          </p:cNvSpPr>
          <p:nvPr/>
        </p:nvSpPr>
        <p:spPr bwMode="auto">
          <a:xfrm>
            <a:off x="1785938" y="4916488"/>
            <a:ext cx="2590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64291"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dirty="0">
                <a:solidFill>
                  <a:srgbClr val="000000"/>
                </a:solidFill>
                <a:ea typeface="Gill Sans" charset="0"/>
                <a:cs typeface="Gill Sans" charset="0"/>
                <a:sym typeface="Gill Sans" charset="0"/>
              </a:rPr>
              <a:t>Increase sharing of </a:t>
            </a:r>
            <a:r>
              <a:rPr lang="en-US" altLang="en-US" sz="2000" b="1" dirty="0">
                <a:solidFill>
                  <a:srgbClr val="000000"/>
                </a:solidFill>
                <a:ea typeface="Gill Sans" charset="0"/>
                <a:cs typeface="Gill Sans" charset="0"/>
                <a:sym typeface="Gill Sans" charset="0"/>
              </a:rPr>
              <a:t>infrastructure </a:t>
            </a:r>
          </a:p>
        </p:txBody>
      </p:sp>
      <p:sp>
        <p:nvSpPr>
          <p:cNvPr id="22538" name="Rectangle 10"/>
          <p:cNvSpPr>
            <a:spLocks/>
          </p:cNvSpPr>
          <p:nvPr/>
        </p:nvSpPr>
        <p:spPr bwMode="auto">
          <a:xfrm>
            <a:off x="4684713" y="4916488"/>
            <a:ext cx="3225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64291"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dirty="0">
                <a:solidFill>
                  <a:srgbClr val="000000"/>
                </a:solidFill>
                <a:ea typeface="Gill Sans" charset="0"/>
                <a:cs typeface="Gill Sans" charset="0"/>
                <a:sym typeface="Gill Sans" charset="0"/>
              </a:rPr>
              <a:t>Improve the quality of </a:t>
            </a:r>
            <a:r>
              <a:rPr lang="en-US" altLang="en-US" sz="2000" b="1" dirty="0">
                <a:solidFill>
                  <a:srgbClr val="000000"/>
                </a:solidFill>
                <a:ea typeface="Gill Sans" charset="0"/>
                <a:cs typeface="Gill Sans" charset="0"/>
                <a:sym typeface="Gill Sans" charset="0"/>
              </a:rPr>
              <a:t>student training</a:t>
            </a:r>
          </a:p>
        </p:txBody>
      </p:sp>
      <p:sp>
        <p:nvSpPr>
          <p:cNvPr id="22539" name="Rectangle 11"/>
          <p:cNvSpPr>
            <a:spLocks/>
          </p:cNvSpPr>
          <p:nvPr/>
        </p:nvSpPr>
        <p:spPr bwMode="auto">
          <a:xfrm>
            <a:off x="8221663" y="4916488"/>
            <a:ext cx="2171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64291"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dirty="0" err="1">
                <a:solidFill>
                  <a:srgbClr val="000000"/>
                </a:solidFill>
                <a:ea typeface="Gill Sans" charset="0"/>
                <a:cs typeface="Gill Sans" charset="0"/>
                <a:sym typeface="Gill Sans" charset="0"/>
              </a:rPr>
              <a:t>Favour</a:t>
            </a:r>
            <a:endParaRPr lang="en-US" altLang="en-US" sz="2000" dirty="0">
              <a:solidFill>
                <a:srgbClr val="000000"/>
              </a:solidFill>
              <a:ea typeface="Gill Sans" charset="0"/>
              <a:cs typeface="Gill Sans" charset="0"/>
              <a:sym typeface="Gill Sans" charset="0"/>
            </a:endParaRPr>
          </a:p>
          <a:p>
            <a:pPr algn="ctr" fontAlgn="base">
              <a:spcBef>
                <a:spcPct val="0"/>
              </a:spcBef>
              <a:spcAft>
                <a:spcPct val="0"/>
              </a:spcAft>
            </a:pPr>
            <a:r>
              <a:rPr lang="en-US" altLang="en-US" sz="2000" b="1" dirty="0">
                <a:solidFill>
                  <a:srgbClr val="000000"/>
                </a:solidFill>
                <a:ea typeface="Gill Sans" charset="0"/>
                <a:cs typeface="Gill Sans" charset="0"/>
                <a:sym typeface="Gill Sans" charset="0"/>
              </a:rPr>
              <a:t>collaborations</a:t>
            </a:r>
          </a:p>
        </p:txBody>
      </p:sp>
      <p:sp>
        <p:nvSpPr>
          <p:cNvPr id="22540" name="Rectangle 12"/>
          <p:cNvSpPr>
            <a:spLocks/>
          </p:cNvSpPr>
          <p:nvPr/>
        </p:nvSpPr>
        <p:spPr bwMode="auto">
          <a:xfrm>
            <a:off x="3665919" y="6284914"/>
            <a:ext cx="509354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64291"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fontAlgn="base">
              <a:spcBef>
                <a:spcPct val="0"/>
              </a:spcBef>
              <a:spcAft>
                <a:spcPct val="0"/>
              </a:spcAft>
            </a:pPr>
            <a:r>
              <a:rPr lang="en-US" altLang="en-US" sz="2000" dirty="0">
                <a:solidFill>
                  <a:srgbClr val="20802F"/>
                </a:solidFill>
                <a:latin typeface="Wingdings 3" charset="2"/>
                <a:ea typeface="Wingdings 3" charset="2"/>
                <a:cs typeface="Wingdings 3" charset="2"/>
                <a:sym typeface="Wingdings 3" charset="2"/>
              </a:rPr>
              <a:t></a:t>
            </a:r>
            <a:r>
              <a:rPr lang="en-US" altLang="en-US" sz="2000" dirty="0">
                <a:solidFill>
                  <a:srgbClr val="20802F"/>
                </a:solidFill>
                <a:ea typeface="Gill Sans" charset="0"/>
                <a:cs typeface="Gill Sans" charset="0"/>
                <a:sym typeface="Gill Sans" charset="0"/>
              </a:rPr>
              <a:t>   </a:t>
            </a:r>
            <a:r>
              <a:rPr lang="en-US" altLang="en-US" sz="2000" b="1" i="1" dirty="0">
                <a:solidFill>
                  <a:srgbClr val="20802F"/>
                </a:solidFill>
                <a:ea typeface="Gill Sans" charset="0"/>
                <a:cs typeface="Gill Sans" charset="0"/>
                <a:sym typeface="Gill Sans" charset="0"/>
              </a:rPr>
              <a:t>Raise awareness of the general public</a:t>
            </a:r>
          </a:p>
        </p:txBody>
      </p:sp>
      <p:sp>
        <p:nvSpPr>
          <p:cNvPr id="22541" name="AutoShape 13"/>
          <p:cNvSpPr>
            <a:spLocks/>
          </p:cNvSpPr>
          <p:nvPr/>
        </p:nvSpPr>
        <p:spPr bwMode="auto">
          <a:xfrm>
            <a:off x="5970985" y="4412645"/>
            <a:ext cx="214313" cy="536575"/>
          </a:xfrm>
          <a:custGeom>
            <a:avLst/>
            <a:gdLst/>
            <a:ahLst/>
            <a:cxnLst/>
            <a:rect l="0" t="0" r="r" b="b"/>
            <a:pathLst>
              <a:path w="21600" h="21600">
                <a:moveTo>
                  <a:pt x="0" y="16208"/>
                </a:moveTo>
                <a:lnTo>
                  <a:pt x="5400" y="16208"/>
                </a:lnTo>
                <a:lnTo>
                  <a:pt x="5400" y="0"/>
                </a:lnTo>
                <a:lnTo>
                  <a:pt x="16200" y="0"/>
                </a:lnTo>
                <a:lnTo>
                  <a:pt x="16200" y="16208"/>
                </a:lnTo>
                <a:lnTo>
                  <a:pt x="21600" y="16208"/>
                </a:lnTo>
                <a:lnTo>
                  <a:pt x="10800" y="21600"/>
                </a:lnTo>
                <a:close/>
                <a:moveTo>
                  <a:pt x="0" y="16208"/>
                </a:moveTo>
              </a:path>
            </a:pathLst>
          </a:custGeom>
          <a:solidFill>
            <a:srgbClr val="20802F"/>
          </a:solidFill>
          <a:ln w="25400" cap="flat">
            <a:solidFill>
              <a:srgbClr val="20802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42" name="AutoShape 14"/>
          <p:cNvSpPr>
            <a:spLocks/>
          </p:cNvSpPr>
          <p:nvPr/>
        </p:nvSpPr>
        <p:spPr bwMode="auto">
          <a:xfrm rot="18240000">
            <a:off x="8383337" y="4371695"/>
            <a:ext cx="214312" cy="534988"/>
          </a:xfrm>
          <a:custGeom>
            <a:avLst/>
            <a:gdLst/>
            <a:ahLst/>
            <a:cxnLst/>
            <a:rect l="0" t="0" r="r" b="b"/>
            <a:pathLst>
              <a:path w="21600" h="21600">
                <a:moveTo>
                  <a:pt x="0" y="16192"/>
                </a:moveTo>
                <a:lnTo>
                  <a:pt x="5400" y="16192"/>
                </a:lnTo>
                <a:lnTo>
                  <a:pt x="5400" y="0"/>
                </a:lnTo>
                <a:lnTo>
                  <a:pt x="16200" y="0"/>
                </a:lnTo>
                <a:lnTo>
                  <a:pt x="16200" y="16192"/>
                </a:lnTo>
                <a:lnTo>
                  <a:pt x="21600" y="16192"/>
                </a:lnTo>
                <a:lnTo>
                  <a:pt x="10800" y="21600"/>
                </a:lnTo>
                <a:close/>
                <a:moveTo>
                  <a:pt x="0" y="16192"/>
                </a:moveTo>
              </a:path>
            </a:pathLst>
          </a:custGeom>
          <a:solidFill>
            <a:srgbClr val="20802F"/>
          </a:solidFill>
          <a:ln w="25400" cap="flat">
            <a:solidFill>
              <a:srgbClr val="20802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43" name="AutoShape 15"/>
          <p:cNvSpPr>
            <a:spLocks/>
          </p:cNvSpPr>
          <p:nvPr/>
        </p:nvSpPr>
        <p:spPr bwMode="auto">
          <a:xfrm rot="3419999">
            <a:off x="3731978" y="4413440"/>
            <a:ext cx="214313" cy="534987"/>
          </a:xfrm>
          <a:custGeom>
            <a:avLst/>
            <a:gdLst/>
            <a:ahLst/>
            <a:cxnLst/>
            <a:rect l="0" t="0" r="r" b="b"/>
            <a:pathLst>
              <a:path w="21600" h="21600">
                <a:moveTo>
                  <a:pt x="0" y="16192"/>
                </a:moveTo>
                <a:lnTo>
                  <a:pt x="5400" y="16192"/>
                </a:lnTo>
                <a:lnTo>
                  <a:pt x="5400" y="0"/>
                </a:lnTo>
                <a:lnTo>
                  <a:pt x="16200" y="0"/>
                </a:lnTo>
                <a:lnTo>
                  <a:pt x="16200" y="16192"/>
                </a:lnTo>
                <a:lnTo>
                  <a:pt x="21600" y="16192"/>
                </a:lnTo>
                <a:lnTo>
                  <a:pt x="10800" y="21600"/>
                </a:lnTo>
                <a:close/>
                <a:moveTo>
                  <a:pt x="0" y="16192"/>
                </a:moveTo>
              </a:path>
            </a:pathLst>
          </a:custGeom>
          <a:solidFill>
            <a:srgbClr val="20802F"/>
          </a:solidFill>
          <a:ln w="25400" cap="flat">
            <a:solidFill>
              <a:srgbClr val="20802F"/>
            </a:solidFill>
            <a:prstDash val="solid"/>
            <a:miter lim="800000"/>
            <a:headEnd type="none" w="med" len="med"/>
            <a:tailEnd type="none" w="med" len="med"/>
          </a:ln>
        </p:spPr>
        <p:txBody>
          <a:bodyPr lIns="0" tIns="0" rIns="0" bIns="0"/>
          <a:lstStyle/>
          <a:p>
            <a:pPr algn="ctr" fontAlgn="base">
              <a:spcBef>
                <a:spcPct val="0"/>
              </a:spcBef>
              <a:spcAft>
                <a:spcPct val="0"/>
              </a:spcAft>
            </a:pPr>
            <a:endParaRPr lang="en-CA" sz="3000" i="1">
              <a:solidFill>
                <a:srgbClr val="000000"/>
              </a:solidFill>
              <a:sym typeface="Gill Sans" charset="0"/>
            </a:endParaRPr>
          </a:p>
        </p:txBody>
      </p:sp>
      <p:sp>
        <p:nvSpPr>
          <p:cNvPr id="22544" name="Oval 16"/>
          <p:cNvSpPr>
            <a:spLocks/>
          </p:cNvSpPr>
          <p:nvPr/>
        </p:nvSpPr>
        <p:spPr bwMode="auto">
          <a:xfrm>
            <a:off x="3881438" y="1628801"/>
            <a:ext cx="4393406" cy="1631925"/>
          </a:xfrm>
          <a:prstGeom prst="ellipse">
            <a:avLst/>
          </a:prstGeom>
          <a:solidFill>
            <a:srgbClr val="99CC00">
              <a:alpha val="49803"/>
            </a:srgbClr>
          </a:solidFill>
          <a:ln w="25400" cap="flat">
            <a:solidFill>
              <a:schemeClr val="tx1"/>
            </a:solidFill>
            <a:prstDash val="solid"/>
            <a:round/>
            <a:headEnd type="none" w="med" len="med"/>
            <a:tailEnd type="none" w="med" len="med"/>
          </a:ln>
        </p:spPr>
        <p:txBody>
          <a:bodyPr lIns="0" tIns="0" rIns="0" bIns="0"/>
          <a:lstStyle/>
          <a:p>
            <a:pPr algn="ctr" fontAlgn="base">
              <a:spcBef>
                <a:spcPct val="0"/>
              </a:spcBef>
              <a:spcAft>
                <a:spcPct val="0"/>
              </a:spcAft>
            </a:pPr>
            <a:r>
              <a:rPr lang="en-US" altLang="en-US" sz="2200" dirty="0">
                <a:solidFill>
                  <a:srgbClr val="000000"/>
                </a:solidFill>
                <a:ea typeface="Gill Sans" charset="0"/>
                <a:cs typeface="Gill Sans" charset="0"/>
                <a:sym typeface="Gill Sans" charset="0"/>
              </a:rPr>
              <a:t>CGCC:</a:t>
            </a:r>
          </a:p>
          <a:p>
            <a:pPr algn="ctr" fontAlgn="base">
              <a:spcBef>
                <a:spcPct val="0"/>
              </a:spcBef>
              <a:spcAft>
                <a:spcPct val="0"/>
              </a:spcAft>
            </a:pPr>
            <a:r>
              <a:rPr lang="en-US" altLang="en-US" sz="2200" dirty="0">
                <a:solidFill>
                  <a:srgbClr val="000000"/>
                </a:solidFill>
                <a:ea typeface="Gill Sans" charset="0"/>
                <a:cs typeface="Gill Sans" charset="0"/>
                <a:sym typeface="Gill Sans" charset="0"/>
              </a:rPr>
              <a:t>Assemble  talented researchers</a:t>
            </a:r>
          </a:p>
        </p:txBody>
      </p:sp>
    </p:spTree>
    <p:extLst>
      <p:ext uri="{BB962C8B-B14F-4D97-AF65-F5344CB8AC3E}">
        <p14:creationId xmlns:p14="http://schemas.microsoft.com/office/powerpoint/2010/main" val="4129059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030413" y="773113"/>
            <a:ext cx="8191500" cy="5748338"/>
          </a:xfrm>
          <a:prstGeom prst="ellipse">
            <a:avLst/>
          </a:prstGeom>
          <a:solidFill>
            <a:schemeClr val="bg1">
              <a:alpha val="39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sz="3000" i="1">
              <a:solidFill>
                <a:srgbClr val="FFFFFF"/>
              </a:solidFill>
              <a:sym typeface="Gill Sans" charset="0"/>
            </a:endParaRPr>
          </a:p>
        </p:txBody>
      </p:sp>
      <p:sp>
        <p:nvSpPr>
          <p:cNvPr id="2" name="Oval 1"/>
          <p:cNvSpPr/>
          <p:nvPr/>
        </p:nvSpPr>
        <p:spPr>
          <a:xfrm>
            <a:off x="5320458" y="2754114"/>
            <a:ext cx="2071687" cy="1250950"/>
          </a:xfrm>
          <a:prstGeom prst="ellipse">
            <a:avLst/>
          </a:prstGeom>
          <a:solidFill>
            <a:srgbClr val="6AC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3000" i="1">
              <a:solidFill>
                <a:srgbClr val="FFFFFF"/>
              </a:solidFill>
              <a:sym typeface="Gill Sans" charset="0"/>
            </a:endParaRPr>
          </a:p>
        </p:txBody>
      </p:sp>
      <p:sp>
        <p:nvSpPr>
          <p:cNvPr id="4" name="Rectangle 7"/>
          <p:cNvSpPr>
            <a:spLocks/>
          </p:cNvSpPr>
          <p:nvPr/>
        </p:nvSpPr>
        <p:spPr bwMode="auto">
          <a:xfrm>
            <a:off x="6126163" y="4778375"/>
            <a:ext cx="3298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5</a:t>
            </a:r>
          </a:p>
          <a:p>
            <a:pPr algn="ctr" fontAlgn="base">
              <a:spcBef>
                <a:spcPct val="0"/>
              </a:spcBef>
              <a:spcAft>
                <a:spcPct val="0"/>
              </a:spcAft>
            </a:pPr>
            <a:r>
              <a:rPr lang="en-US" sz="1600" b="1" i="1" dirty="0">
                <a:solidFill>
                  <a:srgbClr val="000000"/>
                </a:solidFill>
                <a:ea typeface="MS PGothic" pitchFamily="34" charset="-128"/>
                <a:sym typeface="Gill Sans" charset="0"/>
              </a:rPr>
              <a:t>Synth</a:t>
            </a:r>
            <a:r>
              <a:rPr lang="fr-CA" sz="1600" b="1" i="1" dirty="0" err="1">
                <a:solidFill>
                  <a:srgbClr val="000000"/>
                </a:solidFill>
                <a:ea typeface="MS PGothic" pitchFamily="34" charset="-128"/>
                <a:sym typeface="Gill Sans" charset="0"/>
              </a:rPr>
              <a:t>èse</a:t>
            </a:r>
            <a:r>
              <a:rPr lang="fr-CA" sz="1600" b="1" i="1" dirty="0">
                <a:solidFill>
                  <a:srgbClr val="000000"/>
                </a:solidFill>
                <a:ea typeface="MS PGothic" pitchFamily="34" charset="-128"/>
                <a:sym typeface="Gill Sans" charset="0"/>
              </a:rPr>
              <a:t> moléculaire verte</a:t>
            </a:r>
          </a:p>
          <a:p>
            <a:pPr algn="ctr" fontAlgn="base">
              <a:spcBef>
                <a:spcPct val="0"/>
              </a:spcBef>
              <a:spcAft>
                <a:spcPct val="0"/>
              </a:spcAft>
            </a:pPr>
            <a:r>
              <a:rPr lang="fr-CA" sz="1600" b="1" i="1" dirty="0">
                <a:solidFill>
                  <a:srgbClr val="000000"/>
                </a:solidFill>
                <a:ea typeface="MS PGothic" pitchFamily="34" charset="-128"/>
                <a:sym typeface="Gill Sans" charset="0"/>
              </a:rPr>
              <a:t>Green </a:t>
            </a:r>
            <a:r>
              <a:rPr lang="fr-CA" sz="1600" b="1" i="1" dirty="0" err="1">
                <a:solidFill>
                  <a:srgbClr val="000000"/>
                </a:solidFill>
                <a:ea typeface="MS PGothic" pitchFamily="34" charset="-128"/>
                <a:sym typeface="Gill Sans" charset="0"/>
              </a:rPr>
              <a:t>molecular</a:t>
            </a:r>
            <a:r>
              <a:rPr lang="fr-CA" sz="1600" b="1" i="1" dirty="0">
                <a:solidFill>
                  <a:srgbClr val="000000"/>
                </a:solidFill>
                <a:ea typeface="MS PGothic" pitchFamily="34" charset="-128"/>
                <a:sym typeface="Gill Sans" charset="0"/>
              </a:rPr>
              <a:t> </a:t>
            </a:r>
            <a:r>
              <a:rPr lang="fr-CA" sz="1600" b="1" i="1" dirty="0" err="1">
                <a:solidFill>
                  <a:srgbClr val="000000"/>
                </a:solidFill>
                <a:ea typeface="MS PGothic" pitchFamily="34" charset="-128"/>
                <a:sym typeface="Gill Sans" charset="0"/>
              </a:rPr>
              <a:t>synth</a:t>
            </a:r>
            <a:r>
              <a:rPr lang="fr-CA" sz="1700" b="1" i="1" dirty="0" err="1">
                <a:solidFill>
                  <a:srgbClr val="000000"/>
                </a:solidFill>
                <a:ea typeface="MS PGothic" pitchFamily="34" charset="-128"/>
                <a:sym typeface="Gill Sans" charset="0"/>
              </a:rPr>
              <a:t>esis</a:t>
            </a:r>
            <a:endParaRPr lang="en-US" sz="1700" b="1" i="1" dirty="0">
              <a:solidFill>
                <a:srgbClr val="000000"/>
              </a:solidFill>
              <a:ea typeface="MS PGothic" pitchFamily="34" charset="-128"/>
              <a:sym typeface="Gill Sans" charset="0"/>
            </a:endParaRPr>
          </a:p>
        </p:txBody>
      </p:sp>
      <p:sp>
        <p:nvSpPr>
          <p:cNvPr id="5" name="Rectangle 9"/>
          <p:cNvSpPr>
            <a:spLocks/>
          </p:cNvSpPr>
          <p:nvPr/>
        </p:nvSpPr>
        <p:spPr bwMode="auto">
          <a:xfrm>
            <a:off x="5889427" y="3002563"/>
            <a:ext cx="933747"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64291" bIns="38100">
            <a:spAutoFit/>
          </a:bodyPr>
          <a:lstStyle/>
          <a:p>
            <a:pPr algn="ctr" fontAlgn="base">
              <a:spcBef>
                <a:spcPct val="0"/>
              </a:spcBef>
              <a:spcAft>
                <a:spcPct val="0"/>
              </a:spcAft>
            </a:pPr>
            <a:r>
              <a:rPr lang="en-US" sz="2200" b="1" i="1" dirty="0">
                <a:solidFill>
                  <a:srgbClr val="21802F"/>
                </a:solidFill>
                <a:ea typeface="MS PGothic" pitchFamily="34" charset="-128"/>
                <a:sym typeface="Gill Sans" charset="0"/>
              </a:rPr>
              <a:t>CCVC</a:t>
            </a:r>
          </a:p>
          <a:p>
            <a:pPr algn="ctr" fontAlgn="base">
              <a:spcBef>
                <a:spcPct val="0"/>
              </a:spcBef>
              <a:spcAft>
                <a:spcPct val="0"/>
              </a:spcAft>
            </a:pPr>
            <a:r>
              <a:rPr lang="en-US" sz="2200" b="1" i="1" dirty="0">
                <a:solidFill>
                  <a:srgbClr val="21802F"/>
                </a:solidFill>
                <a:ea typeface="MS PGothic" pitchFamily="34" charset="-128"/>
                <a:sym typeface="Gill Sans" charset="0"/>
              </a:rPr>
              <a:t>CGCC</a:t>
            </a:r>
          </a:p>
        </p:txBody>
      </p:sp>
      <p:sp>
        <p:nvSpPr>
          <p:cNvPr id="6" name="Rectangle 22"/>
          <p:cNvSpPr>
            <a:spLocks/>
          </p:cNvSpPr>
          <p:nvPr/>
        </p:nvSpPr>
        <p:spPr bwMode="auto">
          <a:xfrm>
            <a:off x="4581525" y="1208088"/>
            <a:ext cx="3225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2</a:t>
            </a:r>
          </a:p>
          <a:p>
            <a:pPr algn="ctr" fontAlgn="base">
              <a:spcBef>
                <a:spcPct val="0"/>
              </a:spcBef>
              <a:spcAft>
                <a:spcPct val="0"/>
              </a:spcAft>
            </a:pPr>
            <a:r>
              <a:rPr lang="en-US" sz="1600" b="1" i="1" dirty="0" err="1">
                <a:solidFill>
                  <a:srgbClr val="000000"/>
                </a:solidFill>
                <a:ea typeface="MS PGothic" pitchFamily="34" charset="-128"/>
                <a:sym typeface="Gill Sans" charset="0"/>
              </a:rPr>
              <a:t>Catalyse</a:t>
            </a:r>
            <a:r>
              <a:rPr lang="en-US" sz="1600" b="1" i="1" dirty="0">
                <a:solidFill>
                  <a:srgbClr val="000000"/>
                </a:solidFill>
                <a:ea typeface="MS PGothic" pitchFamily="34" charset="-128"/>
                <a:sym typeface="Gill Sans" charset="0"/>
              </a:rPr>
              <a:t> </a:t>
            </a:r>
            <a:r>
              <a:rPr lang="en-US" sz="1600" b="1" i="1" dirty="0" err="1">
                <a:solidFill>
                  <a:srgbClr val="000000"/>
                </a:solidFill>
                <a:ea typeface="MS PGothic" pitchFamily="34" charset="-128"/>
                <a:sym typeface="Gill Sans" charset="0"/>
              </a:rPr>
              <a:t>homogène</a:t>
            </a:r>
            <a:endParaRPr lang="en-US" sz="1600" b="1" i="1" dirty="0">
              <a:solidFill>
                <a:srgbClr val="000000"/>
              </a:solidFill>
              <a:ea typeface="MS PGothic" pitchFamily="34" charset="-128"/>
              <a:sym typeface="Gill Sans" charset="0"/>
            </a:endParaRPr>
          </a:p>
          <a:p>
            <a:pPr algn="ctr" fontAlgn="base">
              <a:spcBef>
                <a:spcPct val="0"/>
              </a:spcBef>
              <a:spcAft>
                <a:spcPct val="0"/>
              </a:spcAft>
            </a:pPr>
            <a:r>
              <a:rPr lang="en-US" sz="1600" b="1" i="1" dirty="0">
                <a:solidFill>
                  <a:srgbClr val="000000"/>
                </a:solidFill>
                <a:ea typeface="MS PGothic" pitchFamily="34" charset="-128"/>
                <a:sym typeface="Gill Sans" charset="0"/>
              </a:rPr>
              <a:t>Homogeneous catalysis</a:t>
            </a:r>
          </a:p>
        </p:txBody>
      </p:sp>
      <p:sp>
        <p:nvSpPr>
          <p:cNvPr id="7" name="Rectangle 23"/>
          <p:cNvSpPr>
            <a:spLocks/>
          </p:cNvSpPr>
          <p:nvPr/>
        </p:nvSpPr>
        <p:spPr bwMode="auto">
          <a:xfrm>
            <a:off x="2346919" y="1773238"/>
            <a:ext cx="32242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1</a:t>
            </a:r>
          </a:p>
          <a:p>
            <a:pPr algn="ctr" fontAlgn="base">
              <a:spcBef>
                <a:spcPct val="0"/>
              </a:spcBef>
              <a:spcAft>
                <a:spcPct val="0"/>
              </a:spcAft>
            </a:pPr>
            <a:r>
              <a:rPr lang="en-US" sz="1700" b="1" i="1" dirty="0">
                <a:solidFill>
                  <a:srgbClr val="000000"/>
                </a:solidFill>
                <a:ea typeface="MS PGothic" pitchFamily="34" charset="-128"/>
                <a:sym typeface="Gill Sans" charset="0"/>
              </a:rPr>
              <a:t>   </a:t>
            </a:r>
            <a:r>
              <a:rPr lang="en-US" sz="1600" b="1" i="1" dirty="0" err="1">
                <a:solidFill>
                  <a:srgbClr val="000000"/>
                </a:solidFill>
                <a:ea typeface="MS PGothic" pitchFamily="34" charset="-128"/>
                <a:sym typeface="Gill Sans" charset="0"/>
              </a:rPr>
              <a:t>Solvants</a:t>
            </a:r>
            <a:r>
              <a:rPr lang="en-US" sz="1600" b="1" i="1" dirty="0">
                <a:solidFill>
                  <a:srgbClr val="000000"/>
                </a:solidFill>
                <a:ea typeface="MS PGothic" pitchFamily="34" charset="-128"/>
                <a:sym typeface="Gill Sans" charset="0"/>
              </a:rPr>
              <a:t> non-</a:t>
            </a:r>
            <a:r>
              <a:rPr lang="en-US" sz="1600" b="1" i="1" dirty="0" err="1">
                <a:solidFill>
                  <a:srgbClr val="000000"/>
                </a:solidFill>
                <a:ea typeface="MS PGothic" pitchFamily="34" charset="-128"/>
                <a:sym typeface="Gill Sans" charset="0"/>
              </a:rPr>
              <a:t>polluants</a:t>
            </a:r>
            <a:endParaRPr lang="en-US" sz="1600" b="1" i="1" dirty="0">
              <a:solidFill>
                <a:srgbClr val="000000"/>
              </a:solidFill>
              <a:ea typeface="MS PGothic" pitchFamily="34" charset="-128"/>
              <a:sym typeface="Gill Sans" charset="0"/>
            </a:endParaRPr>
          </a:p>
          <a:p>
            <a:pPr algn="ctr" fontAlgn="base">
              <a:spcBef>
                <a:spcPct val="0"/>
              </a:spcBef>
              <a:spcAft>
                <a:spcPct val="0"/>
              </a:spcAft>
            </a:pPr>
            <a:r>
              <a:rPr lang="en-US" sz="1600" b="1" i="1" dirty="0">
                <a:solidFill>
                  <a:srgbClr val="000000"/>
                </a:solidFill>
                <a:ea typeface="MS PGothic" pitchFamily="34" charset="-128"/>
                <a:sym typeface="Gill Sans" charset="0"/>
              </a:rPr>
              <a:t>Development of green solvents</a:t>
            </a:r>
          </a:p>
        </p:txBody>
      </p:sp>
      <p:sp>
        <p:nvSpPr>
          <p:cNvPr id="8" name="Rectangle 24"/>
          <p:cNvSpPr>
            <a:spLocks/>
          </p:cNvSpPr>
          <p:nvPr/>
        </p:nvSpPr>
        <p:spPr bwMode="auto">
          <a:xfrm>
            <a:off x="7185025" y="1990725"/>
            <a:ext cx="322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3</a:t>
            </a:r>
          </a:p>
          <a:p>
            <a:pPr fontAlgn="base">
              <a:spcBef>
                <a:spcPct val="0"/>
              </a:spcBef>
              <a:spcAft>
                <a:spcPct val="0"/>
              </a:spcAft>
            </a:pPr>
            <a:r>
              <a:rPr lang="en-US" sz="1700" b="1" i="1" dirty="0">
                <a:solidFill>
                  <a:srgbClr val="000000"/>
                </a:solidFill>
                <a:ea typeface="MS PGothic" pitchFamily="34" charset="-128"/>
                <a:sym typeface="Gill Sans" charset="0"/>
              </a:rPr>
              <a:t>      </a:t>
            </a:r>
            <a:r>
              <a:rPr lang="en-US" sz="1600" b="1" i="1" dirty="0" err="1">
                <a:solidFill>
                  <a:srgbClr val="000000"/>
                </a:solidFill>
                <a:ea typeface="MS PGothic" pitchFamily="34" charset="-128"/>
                <a:sym typeface="Gill Sans" charset="0"/>
              </a:rPr>
              <a:t>Catalyse</a:t>
            </a:r>
            <a:r>
              <a:rPr lang="en-US" sz="1600" b="1" i="1" dirty="0">
                <a:solidFill>
                  <a:srgbClr val="000000"/>
                </a:solidFill>
                <a:ea typeface="MS PGothic" pitchFamily="34" charset="-128"/>
                <a:sym typeface="Gill Sans" charset="0"/>
              </a:rPr>
              <a:t> </a:t>
            </a:r>
            <a:r>
              <a:rPr lang="en-US" sz="1600" b="1" i="1" dirty="0" err="1">
                <a:solidFill>
                  <a:srgbClr val="000000"/>
                </a:solidFill>
                <a:ea typeface="MS PGothic" pitchFamily="34" charset="-128"/>
                <a:sym typeface="Gill Sans" charset="0"/>
              </a:rPr>
              <a:t>hétérogène</a:t>
            </a:r>
            <a:endParaRPr lang="en-US" sz="1600" b="1" i="1" dirty="0">
              <a:solidFill>
                <a:srgbClr val="000000"/>
              </a:solidFill>
              <a:ea typeface="MS PGothic" pitchFamily="34" charset="-128"/>
              <a:sym typeface="Gill Sans" charset="0"/>
            </a:endParaRPr>
          </a:p>
          <a:p>
            <a:pPr fontAlgn="base">
              <a:spcBef>
                <a:spcPct val="0"/>
              </a:spcBef>
              <a:spcAft>
                <a:spcPct val="0"/>
              </a:spcAft>
            </a:pPr>
            <a:r>
              <a:rPr lang="en-US" sz="1600" b="1" i="1" dirty="0">
                <a:solidFill>
                  <a:srgbClr val="000000"/>
                </a:solidFill>
                <a:ea typeface="MS PGothic" pitchFamily="34" charset="-128"/>
                <a:sym typeface="Gill Sans" charset="0"/>
              </a:rPr>
              <a:t>Heterogeneous catalysis</a:t>
            </a:r>
          </a:p>
        </p:txBody>
      </p:sp>
      <p:sp>
        <p:nvSpPr>
          <p:cNvPr id="9" name="Rectangle 25"/>
          <p:cNvSpPr>
            <a:spLocks/>
          </p:cNvSpPr>
          <p:nvPr/>
        </p:nvSpPr>
        <p:spPr bwMode="auto">
          <a:xfrm>
            <a:off x="7185025" y="3489325"/>
            <a:ext cx="32258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4</a:t>
            </a:r>
          </a:p>
          <a:p>
            <a:pPr algn="ctr" fontAlgn="base">
              <a:spcBef>
                <a:spcPct val="0"/>
              </a:spcBef>
              <a:spcAft>
                <a:spcPct val="0"/>
              </a:spcAft>
            </a:pPr>
            <a:r>
              <a:rPr lang="en-US" sz="1600" b="1" i="1" dirty="0" err="1">
                <a:solidFill>
                  <a:srgbClr val="000000"/>
                </a:solidFill>
                <a:ea typeface="MS PGothic" pitchFamily="34" charset="-128"/>
                <a:sym typeface="Gill Sans" charset="0"/>
              </a:rPr>
              <a:t>Biocatalyse</a:t>
            </a:r>
            <a:endParaRPr lang="en-US" sz="1600" b="1" i="1" dirty="0">
              <a:solidFill>
                <a:srgbClr val="000000"/>
              </a:solidFill>
              <a:ea typeface="MS PGothic" pitchFamily="34" charset="-128"/>
              <a:sym typeface="Gill Sans" charset="0"/>
            </a:endParaRPr>
          </a:p>
          <a:p>
            <a:pPr algn="ctr" fontAlgn="base">
              <a:spcBef>
                <a:spcPct val="0"/>
              </a:spcBef>
              <a:spcAft>
                <a:spcPct val="0"/>
              </a:spcAft>
            </a:pPr>
            <a:r>
              <a:rPr lang="en-US" sz="1600" b="1" i="1" dirty="0" err="1">
                <a:solidFill>
                  <a:srgbClr val="000000"/>
                </a:solidFill>
                <a:ea typeface="MS PGothic" pitchFamily="34" charset="-128"/>
                <a:sym typeface="Gill Sans" charset="0"/>
              </a:rPr>
              <a:t>Biocatalysis</a:t>
            </a:r>
            <a:endParaRPr lang="en-US" sz="1600" b="1" i="1" dirty="0">
              <a:solidFill>
                <a:srgbClr val="000000"/>
              </a:solidFill>
              <a:ea typeface="MS PGothic" pitchFamily="34" charset="-128"/>
              <a:sym typeface="Gill Sans" charset="0"/>
            </a:endParaRPr>
          </a:p>
        </p:txBody>
      </p:sp>
      <p:sp>
        <p:nvSpPr>
          <p:cNvPr id="10" name="Rectangle 26"/>
          <p:cNvSpPr>
            <a:spLocks/>
          </p:cNvSpPr>
          <p:nvPr/>
        </p:nvSpPr>
        <p:spPr bwMode="auto">
          <a:xfrm>
            <a:off x="1524000" y="2780507"/>
            <a:ext cx="4067944"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64291" bIns="38100"/>
          <a:lstStyle/>
          <a:p>
            <a:pPr algn="ctr" fontAlgn="base">
              <a:spcBef>
                <a:spcPct val="0"/>
              </a:spcBef>
              <a:spcAft>
                <a:spcPct val="0"/>
              </a:spcAft>
            </a:pPr>
            <a:r>
              <a:rPr lang="en-US" sz="2000" b="1" i="1" dirty="0">
                <a:solidFill>
                  <a:srgbClr val="186023"/>
                </a:solidFill>
                <a:ea typeface="MS PGothic" pitchFamily="34" charset="-128"/>
                <a:sym typeface="Gill Sans" charset="0"/>
              </a:rPr>
              <a:t>Axe 7</a:t>
            </a:r>
          </a:p>
          <a:p>
            <a:pPr algn="ctr" fontAlgn="base">
              <a:spcBef>
                <a:spcPct val="0"/>
              </a:spcBef>
              <a:spcAft>
                <a:spcPct val="0"/>
              </a:spcAft>
            </a:pPr>
            <a:r>
              <a:rPr lang="en-US" sz="1400" b="1" i="1" dirty="0" err="1">
                <a:solidFill>
                  <a:srgbClr val="000000"/>
                </a:solidFill>
                <a:ea typeface="MS PGothic" pitchFamily="34" charset="-128"/>
                <a:sym typeface="Gill Sans" charset="0"/>
              </a:rPr>
              <a:t>Évaluation</a:t>
            </a:r>
            <a:r>
              <a:rPr lang="en-US" sz="1400" b="1" i="1" dirty="0">
                <a:solidFill>
                  <a:srgbClr val="000000"/>
                </a:solidFill>
                <a:ea typeface="MS PGothic" pitchFamily="34" charset="-128"/>
                <a:sym typeface="Gill Sans" charset="0"/>
              </a:rPr>
              <a:t>, </a:t>
            </a:r>
            <a:r>
              <a:rPr lang="en-US" sz="1400" b="1" i="1" dirty="0" err="1">
                <a:solidFill>
                  <a:srgbClr val="000000"/>
                </a:solidFill>
                <a:ea typeface="MS PGothic" pitchFamily="34" charset="-128"/>
                <a:sym typeface="Gill Sans" charset="0"/>
              </a:rPr>
              <a:t>commercialisation</a:t>
            </a:r>
            <a:r>
              <a:rPr lang="en-US" sz="1400" b="1" i="1" dirty="0">
                <a:solidFill>
                  <a:srgbClr val="000000"/>
                </a:solidFill>
                <a:ea typeface="MS PGothic" pitchFamily="34" charset="-128"/>
                <a:sym typeface="Gill Sans" charset="0"/>
              </a:rPr>
              <a:t> et</a:t>
            </a:r>
          </a:p>
          <a:p>
            <a:pPr algn="ctr" fontAlgn="base">
              <a:spcBef>
                <a:spcPct val="0"/>
              </a:spcBef>
              <a:spcAft>
                <a:spcPct val="0"/>
              </a:spcAft>
            </a:pPr>
            <a:r>
              <a:rPr lang="en-US" sz="1400" b="1" i="1" dirty="0">
                <a:solidFill>
                  <a:srgbClr val="000000"/>
                </a:solidFill>
                <a:ea typeface="MS PGothic" pitchFamily="34" charset="-128"/>
                <a:sym typeface="Gill Sans" charset="0"/>
              </a:rPr>
              <a:t>     </a:t>
            </a:r>
            <a:r>
              <a:rPr lang="en-US" sz="1400" b="1" i="1" dirty="0" err="1">
                <a:solidFill>
                  <a:srgbClr val="000000"/>
                </a:solidFill>
                <a:ea typeface="MS PGothic" pitchFamily="34" charset="-128"/>
                <a:sym typeface="Gill Sans" charset="0"/>
              </a:rPr>
              <a:t>défis</a:t>
            </a:r>
            <a:r>
              <a:rPr lang="en-US" sz="1400" b="1" i="1" dirty="0">
                <a:solidFill>
                  <a:srgbClr val="000000"/>
                </a:solidFill>
                <a:ea typeface="MS PGothic" pitchFamily="34" charset="-128"/>
                <a:sym typeface="Gill Sans" charset="0"/>
              </a:rPr>
              <a:t>  </a:t>
            </a:r>
            <a:r>
              <a:rPr lang="en-US" sz="1400" b="1" i="1" dirty="0" err="1">
                <a:solidFill>
                  <a:srgbClr val="000000"/>
                </a:solidFill>
                <a:ea typeface="MS PGothic" pitchFamily="34" charset="-128"/>
                <a:sym typeface="Gill Sans" charset="0"/>
              </a:rPr>
              <a:t>politiques</a:t>
            </a:r>
            <a:r>
              <a:rPr lang="en-US" sz="1400" b="1" i="1" dirty="0">
                <a:solidFill>
                  <a:srgbClr val="000000"/>
                </a:solidFill>
                <a:ea typeface="MS PGothic" pitchFamily="34" charset="-128"/>
                <a:sym typeface="Gill Sans" charset="0"/>
              </a:rPr>
              <a:t> de la </a:t>
            </a:r>
            <a:r>
              <a:rPr lang="en-US" sz="1400" b="1" i="1" dirty="0" err="1">
                <a:solidFill>
                  <a:srgbClr val="000000"/>
                </a:solidFill>
                <a:ea typeface="MS PGothic" pitchFamily="34" charset="-128"/>
                <a:sym typeface="Gill Sans" charset="0"/>
              </a:rPr>
              <a:t>chimie</a:t>
            </a:r>
            <a:r>
              <a:rPr lang="en-US" sz="1400" b="1" i="1" dirty="0">
                <a:solidFill>
                  <a:srgbClr val="000000"/>
                </a:solidFill>
                <a:ea typeface="MS PGothic" pitchFamily="34" charset="-128"/>
                <a:sym typeface="Gill Sans" charset="0"/>
              </a:rPr>
              <a:t> </a:t>
            </a:r>
            <a:r>
              <a:rPr lang="en-US" sz="1400" b="1" i="1" dirty="0" err="1">
                <a:solidFill>
                  <a:srgbClr val="000000"/>
                </a:solidFill>
                <a:ea typeface="MS PGothic" pitchFamily="34" charset="-128"/>
                <a:sym typeface="Gill Sans" charset="0"/>
              </a:rPr>
              <a:t>verte</a:t>
            </a:r>
            <a:endParaRPr lang="en-US" sz="1400" b="1" i="1" dirty="0">
              <a:solidFill>
                <a:srgbClr val="000000"/>
              </a:solidFill>
              <a:ea typeface="MS PGothic" pitchFamily="34" charset="-128"/>
              <a:sym typeface="Gill Sans" charset="0"/>
            </a:endParaRPr>
          </a:p>
          <a:p>
            <a:pPr algn="ctr" fontAlgn="base">
              <a:spcBef>
                <a:spcPct val="0"/>
              </a:spcBef>
              <a:spcAft>
                <a:spcPct val="0"/>
              </a:spcAft>
            </a:pPr>
            <a:r>
              <a:rPr lang="en-CA" sz="1400" b="1" i="1" dirty="0">
                <a:solidFill>
                  <a:srgbClr val="000000"/>
                </a:solidFill>
                <a:ea typeface="MS PGothic" pitchFamily="34" charset="-128"/>
                <a:sym typeface="Gill Sans" charset="0"/>
              </a:rPr>
              <a:t>Evaluation, Commercialization, and Development of Policies</a:t>
            </a:r>
            <a:endParaRPr lang="en-US" sz="1400" b="1" i="1" dirty="0">
              <a:solidFill>
                <a:srgbClr val="000000"/>
              </a:solidFill>
              <a:ea typeface="MS PGothic" pitchFamily="34" charset="-128"/>
              <a:sym typeface="Gill Sans" charset="0"/>
            </a:endParaRPr>
          </a:p>
        </p:txBody>
      </p:sp>
      <p:pic>
        <p:nvPicPr>
          <p:cNvPr id="12" name="Picture 3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24989" y="207963"/>
            <a:ext cx="99853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4014789" y="1368425"/>
            <a:ext cx="185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Gill Sans"/>
                <a:ea typeface="ヒラギノ角ゴ ProN W3"/>
                <a:cs typeface="ヒラギノ角ゴ ProN W3"/>
                <a:sym typeface="Gill Sans"/>
              </a:defRPr>
            </a:lvl1pPr>
            <a:lvl2pPr marL="742950" indent="-285750" eaLnBrk="0" hangingPunct="0">
              <a:defRPr sz="2800">
                <a:solidFill>
                  <a:srgbClr val="000000"/>
                </a:solidFill>
                <a:latin typeface="Gill Sans"/>
                <a:ea typeface="ヒラギノ角ゴ ProN W3"/>
                <a:cs typeface="ヒラギノ角ゴ ProN W3"/>
                <a:sym typeface="Gill Sans"/>
              </a:defRPr>
            </a:lvl2pPr>
            <a:lvl3pPr marL="1143000" indent="-228600" eaLnBrk="0" hangingPunct="0">
              <a:defRPr sz="2800">
                <a:solidFill>
                  <a:srgbClr val="000000"/>
                </a:solidFill>
                <a:latin typeface="Gill Sans"/>
                <a:ea typeface="ヒラギノ角ゴ ProN W3"/>
                <a:cs typeface="ヒラギノ角ゴ ProN W3"/>
                <a:sym typeface="Gill Sans"/>
              </a:defRPr>
            </a:lvl3pPr>
            <a:lvl4pPr marL="1600200" indent="-228600" eaLnBrk="0" hangingPunct="0">
              <a:defRPr sz="2800">
                <a:solidFill>
                  <a:srgbClr val="000000"/>
                </a:solidFill>
                <a:latin typeface="Gill Sans"/>
                <a:ea typeface="ヒラギノ角ゴ ProN W3"/>
                <a:cs typeface="ヒラギノ角ゴ ProN W3"/>
                <a:sym typeface="Gill Sans"/>
              </a:defRPr>
            </a:lvl4pPr>
            <a:lvl5pPr marL="2057400" indent="-228600" eaLnBrk="0" hangingPunct="0">
              <a:defRPr sz="28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28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28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28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2800">
                <a:solidFill>
                  <a:srgbClr val="000000"/>
                </a:solidFill>
                <a:latin typeface="Gill Sans"/>
                <a:ea typeface="ヒラギノ角ゴ ProN W3"/>
                <a:cs typeface="ヒラギノ角ゴ ProN W3"/>
                <a:sym typeface="Gill Sans"/>
              </a:defRPr>
            </a:lvl9pPr>
          </a:lstStyle>
          <a:p>
            <a:pPr algn="ctr" eaLnBrk="1" fontAlgn="base" hangingPunct="1">
              <a:spcBef>
                <a:spcPct val="0"/>
              </a:spcBef>
              <a:spcAft>
                <a:spcPct val="0"/>
              </a:spcAft>
            </a:pPr>
            <a:endParaRPr lang="en-US" sz="3000" i="1"/>
          </a:p>
        </p:txBody>
      </p:sp>
      <p:sp>
        <p:nvSpPr>
          <p:cNvPr id="14" name="Rectangle 1"/>
          <p:cNvSpPr>
            <a:spLocks noChangeArrowheads="1"/>
          </p:cNvSpPr>
          <p:nvPr/>
        </p:nvSpPr>
        <p:spPr bwMode="auto">
          <a:xfrm>
            <a:off x="2943597" y="4392791"/>
            <a:ext cx="327585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2000" b="1" i="1" dirty="0">
                <a:solidFill>
                  <a:srgbClr val="186023"/>
                </a:solidFill>
                <a:ea typeface="MS PGothic" pitchFamily="34" charset="-128"/>
                <a:sym typeface="Gill Sans" charset="0"/>
              </a:rPr>
              <a:t>Axe 6</a:t>
            </a:r>
          </a:p>
          <a:p>
            <a:pPr algn="ctr" fontAlgn="base">
              <a:spcBef>
                <a:spcPct val="0"/>
              </a:spcBef>
              <a:spcAft>
                <a:spcPct val="0"/>
              </a:spcAft>
            </a:pPr>
            <a:r>
              <a:rPr lang="en-US" sz="1400" b="1" i="1" dirty="0">
                <a:solidFill>
                  <a:srgbClr val="000000"/>
                </a:solidFill>
                <a:ea typeface="MS PGothic" pitchFamily="34" charset="-128"/>
                <a:sym typeface="Gill Sans" charset="0"/>
              </a:rPr>
              <a:t>Transformation </a:t>
            </a:r>
            <a:r>
              <a:rPr lang="en-US" sz="1400" b="1" i="1" dirty="0" err="1">
                <a:solidFill>
                  <a:srgbClr val="000000"/>
                </a:solidFill>
                <a:ea typeface="MS PGothic" pitchFamily="34" charset="-128"/>
                <a:sym typeface="Gill Sans" charset="0"/>
              </a:rPr>
              <a:t>catalytique</a:t>
            </a:r>
            <a:r>
              <a:rPr lang="en-US" sz="1400" b="1" i="1" dirty="0">
                <a:solidFill>
                  <a:srgbClr val="000000"/>
                </a:solidFill>
                <a:ea typeface="MS PGothic" pitchFamily="34" charset="-128"/>
                <a:sym typeface="Gill Sans" charset="0"/>
              </a:rPr>
              <a:t> de la </a:t>
            </a:r>
            <a:r>
              <a:rPr lang="en-US" sz="1400" b="1" i="1" dirty="0" err="1">
                <a:solidFill>
                  <a:srgbClr val="000000"/>
                </a:solidFill>
                <a:ea typeface="MS PGothic" pitchFamily="34" charset="-128"/>
                <a:sym typeface="Gill Sans" charset="0"/>
              </a:rPr>
              <a:t>biomasse</a:t>
            </a:r>
            <a:endParaRPr lang="en-US" sz="1400" b="1" i="1" dirty="0">
              <a:solidFill>
                <a:srgbClr val="000000"/>
              </a:solidFill>
              <a:ea typeface="MS PGothic" pitchFamily="34" charset="-128"/>
              <a:sym typeface="Gill Sans" charset="0"/>
            </a:endParaRPr>
          </a:p>
          <a:p>
            <a:pPr algn="ctr" fontAlgn="base">
              <a:spcBef>
                <a:spcPct val="0"/>
              </a:spcBef>
              <a:spcAft>
                <a:spcPct val="0"/>
              </a:spcAft>
            </a:pPr>
            <a:r>
              <a:rPr lang="en-US" sz="1400" b="1" i="1" dirty="0">
                <a:solidFill>
                  <a:srgbClr val="000000"/>
                </a:solidFill>
                <a:ea typeface="MS PGothic" pitchFamily="34" charset="-128"/>
                <a:sym typeface="Gill Sans" charset="0"/>
              </a:rPr>
              <a:t>Catalytic transformation of the biomass</a:t>
            </a:r>
          </a:p>
        </p:txBody>
      </p:sp>
    </p:spTree>
    <p:extLst>
      <p:ext uri="{BB962C8B-B14F-4D97-AF65-F5344CB8AC3E}">
        <p14:creationId xmlns:p14="http://schemas.microsoft.com/office/powerpoint/2010/main" val="189170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78970" y="1564235"/>
            <a:ext cx="10798629"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2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A</a:t>
            </a:r>
            <a:r>
              <a:rPr kumimoji="0" lang="en-US" altLang="en-US" sz="10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CADEMIC</a:t>
            </a:r>
            <a:r>
              <a:rPr kumimoji="0" lang="en-US" altLang="en-US" sz="12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 E</a:t>
            </a:r>
            <a:r>
              <a:rPr kumimoji="0" lang="en-US" altLang="en-US" sz="10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XPERIENCE</a:t>
            </a:r>
            <a:r>
              <a:rPr kumimoji="0" lang="en-US" altLang="en-US" sz="1000" b="1" i="1" u="none"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ea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6/2009-present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E.B. E</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DDY</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HAIR</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ROFESSOR AND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ANADA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ESEARCH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HAIR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T</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ier I)</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Department of Chemistry, McGill University, Montreal, Canada</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7/2003- present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ROFESSOR</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AND</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ANADA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ESEARCH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HAIR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T</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ier I)</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(in G</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REEN/</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O</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RGANIC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HEMISTRY)</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Department of Chemistry, McGill University, 	4/2012-</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present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IRECTOR</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NSERC CREATE 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ENTER FOR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REEN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HEMISTRY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G</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RADUATE</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T</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RAINING</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4/2009-</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present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O</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IRECTOR</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ENTER FOR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REEN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HEMISTRY AND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ATALYSIS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Q</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UEBEC</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5/2009-</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present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IRECTOR</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CFI F</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ACILITY FOR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REEN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HEMISTRY AND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REEN</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HEMICALS</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7/2000-7/2003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ROFESSOR OF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HEMISTRY,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Department of Chemistry, Tulane University, New Orleans, USA</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7/1998-7/2000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SSOCIATE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ROFESSOR (with Tenure)</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Department of Chemistry, Tulane University, New Orleans, USA</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7/1994-7/1998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SSISTANT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ROFESSOR,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Department of Chemistry, Tulane University, New Orleans, USA</a:t>
            </a: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endParaRPr lang="en-US" altLang="en-US" sz="1000" i="1" dirty="0">
              <a:latin typeface="Book Antiqua" panose="02040602050305030304" pitchFamily="18" charset="0"/>
              <a:ea typeface="Times"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endPar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2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E</a:t>
            </a:r>
            <a:r>
              <a:rPr kumimoji="0" lang="en-US" altLang="en-US" sz="1000" b="1" i="1" u="sng"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DUCATION</a:t>
            </a:r>
            <a:r>
              <a:rPr kumimoji="0" lang="en-US" altLang="en-US" sz="1000" b="1" i="1" u="none" strike="noStrike" cap="none" normalizeH="0" baseline="0" dirty="0">
                <a:ln>
                  <a:noFill/>
                </a:ln>
                <a:solidFill>
                  <a:schemeClr val="tx1"/>
                </a:solidFill>
                <a:effectLst/>
                <a:latin typeface="Book Antiqua" panose="02040602050305030304" pitchFamily="18" charset="0"/>
                <a:ea typeface="Helvetica" panose="020B0604020202020204" pitchFamily="34" charset="0"/>
                <a:cs typeface="Times New Roman" panose="02020603050405020304" pitchFamily="18" charset="0"/>
              </a:rPr>
              <a:t>:</a:t>
            </a:r>
            <a:endParaRPr kumimoji="0" lang="en-US" altLang="en-US" sz="1400" b="1" i="0" u="none" strike="noStrike" cap="none" normalizeH="0" baseline="0" dirty="0">
              <a:ln>
                <a:noFill/>
              </a:ln>
              <a:solidFill>
                <a:schemeClr val="tx1"/>
              </a:solidFill>
              <a:effectLst/>
              <a:ea typeface="Helvetica"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1992-1994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N</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SERC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OST-</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D</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OCTORAL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F</a:t>
            </a:r>
            <a:r>
              <a:rPr kumimoji="0" lang="en-US" altLang="en-US" sz="10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ELLOW</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(Organic Synthesis,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Stanford University</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Advisor, Prof. Barry M. Trost</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1989-1992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Ph.D.</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(Organic Chemistry,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McGill University</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Advisors: Profs. T. H. Chan and D. N. Harpp </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1985-1988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M.S. </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(Organic Synthesis,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Chinese Academy of Science</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Advisor: Prof. T. H. Chan (McGill University)</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1979-1983	</a:t>
            </a:r>
            <a:r>
              <a:rPr kumimoji="0" lang="en-US" altLang="en-US" sz="1200" b="1"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B.S. </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(Chemistry,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Zhengzhou University</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China</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endParaRPr lang="en-US" altLang="en-US" sz="1000" dirty="0">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4288971" y="501525"/>
            <a:ext cx="2441694" cy="369332"/>
          </a:xfrm>
          <a:prstGeom prst="rect">
            <a:avLst/>
          </a:prstGeom>
          <a:noFill/>
        </p:spPr>
        <p:txBody>
          <a:bodyPr wrap="none" rtlCol="0">
            <a:spAutoFit/>
          </a:bodyPr>
          <a:lstStyle/>
          <a:p>
            <a:r>
              <a:rPr lang="en-CA" dirty="0"/>
              <a:t>Brief Resume: C.-J. Li</a:t>
            </a:r>
          </a:p>
        </p:txBody>
      </p:sp>
      <p:sp>
        <p:nvSpPr>
          <p:cNvPr id="6" name="Rectangle 2"/>
          <p:cNvSpPr>
            <a:spLocks noChangeArrowheads="1"/>
          </p:cNvSpPr>
          <p:nvPr/>
        </p:nvSpPr>
        <p:spPr bwMode="auto">
          <a:xfrm>
            <a:off x="357050" y="5195998"/>
            <a:ext cx="1021950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 pos="1079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2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S</a:t>
            </a:r>
            <a:r>
              <a:rPr kumimoji="0" lang="en-US" altLang="en-US" sz="10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ELECTED</a:t>
            </a:r>
            <a:r>
              <a:rPr kumimoji="0" lang="en-US" altLang="en-US" sz="12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P</a:t>
            </a:r>
            <a:r>
              <a:rPr kumimoji="0" lang="en-US" altLang="en-US" sz="10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ROFESSIONAL</a:t>
            </a:r>
            <a:r>
              <a:rPr kumimoji="0" lang="en-US" altLang="en-US" sz="12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S</a:t>
            </a:r>
            <a:r>
              <a:rPr kumimoji="0" lang="en-US" altLang="en-US" sz="1000" b="1" i="1" u="sng"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ERVICES</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2011	Co-Chair, 5</a:t>
            </a:r>
            <a:r>
              <a:rPr kumimoji="0" lang="en-US" altLang="en-US" sz="1000" b="0" i="0" u="none" strike="noStrike" cap="none" normalizeH="0" baseline="3000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th</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Int. Green/Sustainable Chemistry &amp; US Green Chemistry/Eng.  Annual Meeting, DC</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2010 	Co-Chair, GORDON RESEARCH CONFERENCE “Green Chemistry”</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2010	Scientific Chair, IUPAC GREEN CHEMISTRY CONFERENCE, Ottawa</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1/2008-2016	Co-Chair, CANADIAN GREEN CHEMISTRY &amp; ENGINEERING NETWORK</a:t>
            </a:r>
            <a:endParaRPr kumimoji="0" lang="en-CA"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 pos="1079500" algn="l"/>
              </a:tabLst>
            </a:pP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2004-present	Associate Editor for Americas, </a:t>
            </a:r>
            <a:r>
              <a:rPr kumimoji="0" lang="en-US" altLang="en-US" sz="1000" b="0" i="1"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Green Chemistry</a:t>
            </a:r>
            <a:r>
              <a:rPr kumimoji="0" lang="en-US" altLang="en-US" sz="1000" b="0" i="0" u="none" strike="noStrike" cap="none" normalizeH="0" baseline="0" dirty="0">
                <a:ln>
                  <a:noFill/>
                </a:ln>
                <a:solidFill>
                  <a:schemeClr val="tx1"/>
                </a:solidFill>
                <a:effectLst/>
                <a:latin typeface="Book Antiqua" panose="02040602050305030304" pitchFamily="18" charset="0"/>
                <a:ea typeface="Times" panose="02020603050405020304" pitchFamily="18" charset="0"/>
                <a:cs typeface="Times New Roman" panose="02020603050405020304" pitchFamily="18" charset="0"/>
              </a:rPr>
              <a:t> (Royal Society of Chemistry) (impact factor=8.6)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66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sp>
        <p:nvSpPr>
          <p:cNvPr id="3" name="Subtitle 2"/>
          <p:cNvSpPr>
            <a:spLocks noGrp="1"/>
          </p:cNvSpPr>
          <p:nvPr>
            <p:ph type="subTitle" idx="1"/>
          </p:nvPr>
        </p:nvSpPr>
        <p:spPr>
          <a:xfrm>
            <a:off x="1399307" y="1603217"/>
            <a:ext cx="9144000" cy="421322"/>
          </a:xfrm>
        </p:spPr>
        <p:txBody>
          <a:bodyPr>
            <a:noAutofit/>
          </a:bodyPr>
          <a:lstStyle/>
          <a:p>
            <a:r>
              <a:rPr lang="en-US" sz="4000" dirty="0">
                <a:solidFill>
                  <a:srgbClr val="00728A"/>
                </a:solidFill>
                <a:latin typeface="+mn-lt"/>
              </a:rPr>
              <a:t>Sustainability</a:t>
            </a:r>
          </a:p>
        </p:txBody>
      </p:sp>
      <p:sp>
        <p:nvSpPr>
          <p:cNvPr id="6" name="TextBox 5">
            <a:extLst>
              <a:ext uri="{FF2B5EF4-FFF2-40B4-BE49-F238E27FC236}">
                <a16:creationId xmlns:a16="http://schemas.microsoft.com/office/drawing/2014/main" id="{D9956D2F-7CCB-4003-8B17-95D77E1A2D20}"/>
              </a:ext>
            </a:extLst>
          </p:cNvPr>
          <p:cNvSpPr txBox="1"/>
          <p:nvPr/>
        </p:nvSpPr>
        <p:spPr>
          <a:xfrm>
            <a:off x="710350" y="6525717"/>
            <a:ext cx="5054141" cy="276999"/>
          </a:xfrm>
          <a:prstGeom prst="rect">
            <a:avLst/>
          </a:prstGeom>
          <a:noFill/>
        </p:spPr>
        <p:txBody>
          <a:bodyPr wrap="none" rtlCol="0">
            <a:spAutoFit/>
          </a:bodyPr>
          <a:lstStyle/>
          <a:p>
            <a:r>
              <a:rPr lang="en-US" sz="1200" dirty="0">
                <a:solidFill>
                  <a:schemeClr val="bg1">
                    <a:lumMod val="65000"/>
                  </a:schemeClr>
                </a:solidFill>
              </a:rPr>
              <a:t>Image: Flickr, The </a:t>
            </a:r>
            <a:r>
              <a:rPr lang="en-US" sz="1200" dirty="0" err="1">
                <a:solidFill>
                  <a:schemeClr val="bg1">
                    <a:lumMod val="65000"/>
                  </a:schemeClr>
                </a:solidFill>
              </a:rPr>
              <a:t>Glenium</a:t>
            </a:r>
            <a:r>
              <a:rPr lang="en-US" sz="1200" dirty="0">
                <a:solidFill>
                  <a:schemeClr val="bg1">
                    <a:lumMod val="65000"/>
                  </a:schemeClr>
                </a:solidFill>
              </a:rPr>
              <a:t> Sky admixture, Author: BASF - We create chemistry</a:t>
            </a:r>
          </a:p>
        </p:txBody>
      </p:sp>
      <p:pic>
        <p:nvPicPr>
          <p:cNvPr id="7" name="Picture 6">
            <a:extLst>
              <a:ext uri="{FF2B5EF4-FFF2-40B4-BE49-F238E27FC236}">
                <a16:creationId xmlns:a16="http://schemas.microsoft.com/office/drawing/2014/main" id="{BFD391E3-0EA1-48F7-9F99-D8E52A973FE6}"/>
              </a:ext>
            </a:extLst>
          </p:cNvPr>
          <p:cNvPicPr>
            <a:picLocks noChangeAspect="1"/>
          </p:cNvPicPr>
          <p:nvPr/>
        </p:nvPicPr>
        <p:blipFill>
          <a:blip r:embed="rId3"/>
          <a:stretch>
            <a:fillRect/>
          </a:stretch>
        </p:blipFill>
        <p:spPr>
          <a:xfrm>
            <a:off x="3251198" y="2351996"/>
            <a:ext cx="5689600" cy="3796030"/>
          </a:xfrm>
          <a:prstGeom prst="rect">
            <a:avLst/>
          </a:prstGeom>
        </p:spPr>
      </p:pic>
      <p:sp>
        <p:nvSpPr>
          <p:cNvPr id="8" name="Rectangle 7"/>
          <p:cNvSpPr/>
          <p:nvPr/>
        </p:nvSpPr>
        <p:spPr>
          <a:xfrm>
            <a:off x="385967"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668" y="4446658"/>
            <a:ext cx="1020198" cy="1496290"/>
          </a:xfrm>
          <a:prstGeom prst="rect">
            <a:avLst/>
          </a:prstGeom>
        </p:spPr>
      </p:pic>
      <p:pic>
        <p:nvPicPr>
          <p:cNvPr id="10" name="Picture 9"/>
          <p:cNvPicPr>
            <a:picLocks noChangeAspect="1"/>
          </p:cNvPicPr>
          <p:nvPr/>
        </p:nvPicPr>
        <p:blipFill>
          <a:blip r:embed="rId5"/>
          <a:stretch>
            <a:fillRect/>
          </a:stretch>
        </p:blipFill>
        <p:spPr>
          <a:xfrm>
            <a:off x="9346191" y="5460687"/>
            <a:ext cx="2643612" cy="687339"/>
          </a:xfrm>
          <a:prstGeom prst="rect">
            <a:avLst/>
          </a:prstGeom>
        </p:spPr>
      </p:pic>
      <p:pic>
        <p:nvPicPr>
          <p:cNvPr id="11" name="Picture 10"/>
          <p:cNvPicPr>
            <a:picLocks noChangeAspect="1"/>
          </p:cNvPicPr>
          <p:nvPr/>
        </p:nvPicPr>
        <p:blipFill>
          <a:blip r:embed="rId6"/>
          <a:stretch>
            <a:fillRect/>
          </a:stretch>
        </p:blipFill>
        <p:spPr>
          <a:xfrm>
            <a:off x="9230724" y="4341829"/>
            <a:ext cx="2874547" cy="862364"/>
          </a:xfrm>
          <a:prstGeom prst="rect">
            <a:avLst/>
          </a:prstGeom>
        </p:spPr>
      </p:pic>
      <p:pic>
        <p:nvPicPr>
          <p:cNvPr id="12" name="Picture 11">
            <a:extLst>
              <a:ext uri="{FF2B5EF4-FFF2-40B4-BE49-F238E27FC236}">
                <a16:creationId xmlns:a16="http://schemas.microsoft.com/office/drawing/2014/main" id="{B8380C94-486C-464E-A80A-2F176439BF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2764" y="2816379"/>
            <a:ext cx="3032234" cy="2274176"/>
          </a:xfrm>
          <a:prstGeom prst="rect">
            <a:avLst/>
          </a:prstGeom>
        </p:spPr>
      </p:pic>
    </p:spTree>
    <p:extLst>
      <p:ext uri="{BB962C8B-B14F-4D97-AF65-F5344CB8AC3E}">
        <p14:creationId xmlns:p14="http://schemas.microsoft.com/office/powerpoint/2010/main" val="162777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9305</TotalTime>
  <Words>2105</Words>
  <Application>Microsoft Office PowerPoint</Application>
  <PresentationFormat>Widescreen</PresentationFormat>
  <Paragraphs>293</Paragraphs>
  <Slides>50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MS PGothic</vt:lpstr>
      <vt:lpstr>SimSun</vt:lpstr>
      <vt:lpstr>Arial</vt:lpstr>
      <vt:lpstr>Book Antiqua</vt:lpstr>
      <vt:lpstr>Calibri</vt:lpstr>
      <vt:lpstr>Calibri Light</vt:lpstr>
      <vt:lpstr>Gill Sans</vt:lpstr>
      <vt:lpstr>Helvetica</vt:lpstr>
      <vt:lpstr>Times</vt:lpstr>
      <vt:lpstr>Times New Roman</vt:lpstr>
      <vt:lpstr>Wingdings</vt:lpstr>
      <vt:lpstr>Wingdings 3</vt:lpstr>
      <vt:lpstr>ヒラギノ角ゴ ProN W3</vt:lpstr>
      <vt:lpstr>Office Theme</vt:lpstr>
      <vt:lpstr> Train-the-Facilitator  5-day Workshop</vt:lpstr>
      <vt:lpstr>PowerPoint Presentation</vt:lpstr>
      <vt:lpstr>PowerPoint Presentation</vt:lpstr>
      <vt:lpstr>The city of festivals</vt:lpstr>
      <vt:lpstr>PowerPoint Presentation</vt:lpstr>
      <vt:lpstr>PowerPoint Presentation</vt:lpstr>
      <vt:lpstr>PowerPoint Presentation</vt:lpstr>
      <vt:lpstr>PowerPoint Presentation</vt:lpstr>
      <vt:lpstr>Yale-UNIDO Train-the-Facilitator Workshop in Green Chemistry</vt:lpstr>
      <vt:lpstr>PowerPoint Presentation</vt:lpstr>
      <vt:lpstr>Sustainability</vt:lpstr>
      <vt:lpstr>Sustainability</vt:lpstr>
      <vt:lpstr>PowerPoint Presentation</vt:lpstr>
      <vt:lpstr>PowerPoint Presentation</vt:lpstr>
      <vt:lpstr>PowerPoint Presentation</vt:lpstr>
      <vt:lpstr>PowerPoint Presentation</vt:lpstr>
      <vt:lpstr>PowerPoint Presentation</vt:lpstr>
      <vt:lpstr>PowerPoint Presentation</vt:lpstr>
      <vt:lpstr>Sustainability is Not Just About the Environment</vt:lpstr>
      <vt:lpstr>PowerPoint Presentation</vt:lpstr>
      <vt:lpstr>PowerPoint Presentation</vt:lpstr>
      <vt:lpstr>PowerPoint Presentation</vt:lpstr>
      <vt:lpstr>PowerPoint Presentation</vt:lpstr>
      <vt:lpstr>PowerPoint Presentation</vt:lpstr>
      <vt:lpstr>PowerPoint Presentation</vt:lpstr>
      <vt:lpstr>A question we need to ask:  Is recycling sustainable?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Battle of New Orleans (1815)</vt:lpstr>
      <vt:lpstr>Comuna 13 – Medellin, Colombia</vt:lpstr>
      <vt:lpstr>PowerPoint Presentation</vt:lpstr>
      <vt:lpstr>PowerPoint Presentation</vt:lpstr>
      <vt:lpstr>PowerPoint Presentation</vt:lpstr>
      <vt:lpstr>Is new technology the answer to sustainability?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282</cp:revision>
  <cp:lastPrinted>2018-04-25T15:39:23Z</cp:lastPrinted>
  <dcterms:created xsi:type="dcterms:W3CDTF">2018-01-23T19:46:39Z</dcterms:created>
  <dcterms:modified xsi:type="dcterms:W3CDTF">2019-02-01T19:04:16Z</dcterms:modified>
</cp:coreProperties>
</file>