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54"/>
  </p:notesMasterIdLst>
  <p:sldIdLst>
    <p:sldId id="256" r:id="rId2"/>
    <p:sldId id="258" r:id="rId3"/>
    <p:sldId id="314" r:id="rId4"/>
    <p:sldId id="283" r:id="rId5"/>
    <p:sldId id="259" r:id="rId6"/>
    <p:sldId id="260" r:id="rId7"/>
    <p:sldId id="294" r:id="rId8"/>
    <p:sldId id="296" r:id="rId9"/>
    <p:sldId id="297" r:id="rId10"/>
    <p:sldId id="293" r:id="rId11"/>
    <p:sldId id="309" r:id="rId12"/>
    <p:sldId id="310" r:id="rId13"/>
    <p:sldId id="311" r:id="rId14"/>
    <p:sldId id="274" r:id="rId15"/>
    <p:sldId id="275" r:id="rId16"/>
    <p:sldId id="300" r:id="rId17"/>
    <p:sldId id="299" r:id="rId18"/>
    <p:sldId id="315" r:id="rId19"/>
    <p:sldId id="316" r:id="rId20"/>
    <p:sldId id="303" r:id="rId21"/>
    <p:sldId id="304" r:id="rId22"/>
    <p:sldId id="278" r:id="rId23"/>
    <p:sldId id="277" r:id="rId24"/>
    <p:sldId id="284" r:id="rId25"/>
    <p:sldId id="285" r:id="rId26"/>
    <p:sldId id="286" r:id="rId27"/>
    <p:sldId id="280" r:id="rId28"/>
    <p:sldId id="257" r:id="rId29"/>
    <p:sldId id="282" r:id="rId30"/>
    <p:sldId id="281" r:id="rId31"/>
    <p:sldId id="287" r:id="rId32"/>
    <p:sldId id="288" r:id="rId33"/>
    <p:sldId id="289" r:id="rId34"/>
    <p:sldId id="317" r:id="rId35"/>
    <p:sldId id="302" r:id="rId36"/>
    <p:sldId id="263" r:id="rId37"/>
    <p:sldId id="279" r:id="rId38"/>
    <p:sldId id="264" r:id="rId39"/>
    <p:sldId id="266" r:id="rId40"/>
    <p:sldId id="265" r:id="rId41"/>
    <p:sldId id="268" r:id="rId42"/>
    <p:sldId id="305" r:id="rId43"/>
    <p:sldId id="269" r:id="rId44"/>
    <p:sldId id="306" r:id="rId45"/>
    <p:sldId id="270" r:id="rId46"/>
    <p:sldId id="271" r:id="rId47"/>
    <p:sldId id="272" r:id="rId48"/>
    <p:sldId id="273" r:id="rId49"/>
    <p:sldId id="318" r:id="rId50"/>
    <p:sldId id="262" r:id="rId51"/>
    <p:sldId id="261" r:id="rId52"/>
    <p:sldId id="313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61" autoAdjust="0"/>
    <p:restoredTop sz="94492"/>
  </p:normalViewPr>
  <p:slideViewPr>
    <p:cSldViewPr snapToGrid="0" snapToObjects="1">
      <p:cViewPr varScale="1">
        <p:scale>
          <a:sx n="73" d="100"/>
          <a:sy n="73" d="100"/>
        </p:scale>
        <p:origin x="3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16247-001F-874B-98C1-43C2791F8C44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E61E8-BEDF-A546-949A-7B8598EC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17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More than</a:t>
            </a:r>
            <a:r>
              <a:rPr lang="en-US" b="1" baseline="0" dirty="0"/>
              <a:t> just elements!</a:t>
            </a:r>
          </a:p>
          <a:p>
            <a:endParaRPr lang="en-US" b="1" baseline="0" dirty="0"/>
          </a:p>
          <a:p>
            <a:r>
              <a:rPr lang="en-US" b="1" baseline="0" dirty="0"/>
              <a:t>Elements make up a lot of todays materials, drugs, and things we interact with on a daily basis.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E61E8-BEDF-A546-949A-7B8598EC49F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23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Higher electronegativity</a:t>
            </a:r>
            <a:r>
              <a:rPr lang="en-US" baseline="0" dirty="0"/>
              <a:t> – higher </a:t>
            </a:r>
            <a:r>
              <a:rPr lang="en-US" baseline="0" dirty="0" err="1"/>
              <a:t>withold</a:t>
            </a:r>
            <a:r>
              <a:rPr lang="en-US" baseline="0" dirty="0"/>
              <a:t> of electrons – </a:t>
            </a:r>
            <a:r>
              <a:rPr lang="en-US" baseline="0" dirty="0" err="1"/>
              <a:t>stabilitzation</a:t>
            </a:r>
            <a:r>
              <a:rPr lang="en-US" baseline="0" dirty="0"/>
              <a:t> of anion – acidity increases</a:t>
            </a:r>
          </a:p>
          <a:p>
            <a:r>
              <a:rPr lang="en-US" baseline="0" dirty="0"/>
              <a:t>Atomic radius – </a:t>
            </a:r>
            <a:r>
              <a:rPr lang="en-US" baseline="0" dirty="0" err="1"/>
              <a:t>delocolize</a:t>
            </a:r>
            <a:r>
              <a:rPr lang="en-US" baseline="0" dirty="0"/>
              <a:t> negative charge – acidity increases.</a:t>
            </a:r>
          </a:p>
          <a:p>
            <a:endParaRPr lang="en-US" baseline="0" dirty="0"/>
          </a:p>
          <a:p>
            <a:r>
              <a:rPr lang="en-US" baseline="0" dirty="0"/>
              <a:t>Polarizability = ease with which electron cloud can be distorted.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2A3B3-F6B2-EC40-BC7C-0AB43AD5197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8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Higher electronegativity</a:t>
            </a:r>
            <a:r>
              <a:rPr lang="en-US" baseline="0" dirty="0"/>
              <a:t> – higher </a:t>
            </a:r>
            <a:r>
              <a:rPr lang="en-US" baseline="0" dirty="0" err="1"/>
              <a:t>withold</a:t>
            </a:r>
            <a:r>
              <a:rPr lang="en-US" baseline="0" dirty="0"/>
              <a:t> of electrons – </a:t>
            </a:r>
            <a:r>
              <a:rPr lang="en-US" baseline="0" dirty="0" err="1"/>
              <a:t>stabilitzation</a:t>
            </a:r>
            <a:r>
              <a:rPr lang="en-US" baseline="0" dirty="0"/>
              <a:t> of anion – acidity increases</a:t>
            </a:r>
          </a:p>
          <a:p>
            <a:r>
              <a:rPr lang="en-US" baseline="0" dirty="0"/>
              <a:t>Atomic radius – </a:t>
            </a:r>
            <a:r>
              <a:rPr lang="en-US" baseline="0" dirty="0" err="1"/>
              <a:t>delocolize</a:t>
            </a:r>
            <a:r>
              <a:rPr lang="en-US" baseline="0" dirty="0"/>
              <a:t> negative charge – acidity increases.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2A3B3-F6B2-EC40-BC7C-0AB43AD5197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1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https://pixabay.com/en/toolbox-tool-box-box-metallic-red-152140/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E61E8-BEDF-A546-949A-7B8598EC49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90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E61E8-BEDF-A546-949A-7B8598EC49F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103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https://commons.wikimedia.org/wiki/File:Dalton_John_desk.jpg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E61E8-BEDF-A546-949A-7B8598EC49F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64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https://commons.wikimedia.org/wiki/File:Atom_diagram.png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E61E8-BEDF-A546-949A-7B8598EC49F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74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https://commons.wikimedia.org/wiki/File:Atom_diagram.png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E61E8-BEDF-A546-949A-7B8598EC49F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28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https://en.wikipedia.org/wiki/File:Carbon-atom.jpg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2A3B3-F6B2-EC40-BC7C-0AB43AD5197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17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</a:t>
            </a:r>
            <a:r>
              <a:rPr lang="en-US" baseline="0" dirty="0"/>
              <a:t> with the class on the progression of the atomic models and how they evolved.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E61E8-BEDF-A546-949A-7B8598EC49F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058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Atomic radius determined mostly by</a:t>
            </a:r>
            <a:r>
              <a:rPr lang="en-US" baseline="0" dirty="0"/>
              <a:t> how retained electrons are by the nucleus. – larger the effective nuclear charge, the more retained, smaller radius.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2A3B3-F6B2-EC40-BC7C-0AB43AD5197E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966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28000">
              <a:schemeClr val="bg1"/>
            </a:gs>
            <a:gs pos="71000">
              <a:schemeClr val="bg1"/>
            </a:gs>
            <a:gs pos="48000">
              <a:schemeClr val="accent3">
                <a:lumMod val="20000"/>
                <a:lumOff val="80000"/>
                <a:alpha val="29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64C1B-6864-DF41-876F-7A3FE53A4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92038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4CB47C-3A2A-0D41-A163-90FBD39823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61782"/>
            <a:ext cx="9144000" cy="937883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FA16A-B15E-C84A-9010-2656FB4BD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177C-910F-1349-8A5B-D52C7632986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DC5850-73E2-DE45-9B77-BAF8951CC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53" y="824023"/>
            <a:ext cx="4001219" cy="7113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18DC9D-857A-EA46-B0C0-2B50520A55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7489" y="463064"/>
            <a:ext cx="644107" cy="9450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B9C9F5-C3C1-6949-ABC3-29D642A9654B}"/>
              </a:ext>
            </a:extLst>
          </p:cNvPr>
          <p:cNvSpPr txBox="1"/>
          <p:nvPr/>
        </p:nvSpPr>
        <p:spPr>
          <a:xfrm>
            <a:off x="5181597" y="877453"/>
            <a:ext cx="3674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Corbel" panose="020B0503020204020204" pitchFamily="34" charset="0"/>
                <a:ea typeface="Bodoni Ornaments" pitchFamily="2" charset="0"/>
                <a:cs typeface="Baghdad" pitchFamily="2" charset="-78"/>
              </a:rPr>
              <a:t>Center For Green Chemistry </a:t>
            </a:r>
          </a:p>
          <a:p>
            <a:r>
              <a:rPr lang="en-US" sz="1200" dirty="0">
                <a:solidFill>
                  <a:srgbClr val="002060"/>
                </a:solidFill>
                <a:latin typeface="Corbel" panose="020B0503020204020204" pitchFamily="34" charset="0"/>
                <a:ea typeface="Bodoni Ornaments" pitchFamily="2" charset="0"/>
                <a:cs typeface="Baghdad" pitchFamily="2" charset="-78"/>
              </a:rPr>
              <a:t>and Green Engineering at Yale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38C637F-429E-DB4E-A329-FD5E0A2BBF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33849" b="36966"/>
          <a:stretch/>
        </p:blipFill>
        <p:spPr>
          <a:xfrm>
            <a:off x="8153400" y="602715"/>
            <a:ext cx="3353709" cy="98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143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A42F44-BC79-7F4B-A0A9-17AFDFF6A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8341C-89C7-214A-B1A0-C7C648583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177C-910F-1349-8A5B-D52C7632986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86F49F5-B43C-7943-BA50-D48E9B754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127"/>
            <a:ext cx="10515600" cy="13255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A03329-2166-D74E-8790-205799C81EC7}"/>
              </a:ext>
            </a:extLst>
          </p:cNvPr>
          <p:cNvCxnSpPr>
            <a:cxnSpLocks/>
          </p:cNvCxnSpPr>
          <p:nvPr/>
        </p:nvCxnSpPr>
        <p:spPr>
          <a:xfrm>
            <a:off x="838201" y="1291385"/>
            <a:ext cx="8093529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  <a:alpha val="50000"/>
                  </a:schemeClr>
                </a:gs>
                <a:gs pos="60000">
                  <a:schemeClr val="accent5"/>
                </a:gs>
              </a:gsLst>
              <a:lin ang="10800000" scaled="1"/>
              <a:tileRect/>
            </a:gra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6D20731-5A2D-9D41-8A3F-660B56861403}"/>
              </a:ext>
            </a:extLst>
          </p:cNvPr>
          <p:cNvCxnSpPr>
            <a:cxnSpLocks/>
          </p:cNvCxnSpPr>
          <p:nvPr/>
        </p:nvCxnSpPr>
        <p:spPr>
          <a:xfrm>
            <a:off x="827315" y="1355160"/>
            <a:ext cx="9884228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  <a:alpha val="50000"/>
                  </a:schemeClr>
                </a:gs>
                <a:gs pos="60000">
                  <a:schemeClr val="accent4"/>
                </a:gs>
              </a:gsLst>
              <a:lin ang="10800000" scaled="1"/>
              <a:tileRect/>
            </a:gra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039FA56-C3E4-874B-9B4B-14817B001C7C}"/>
              </a:ext>
            </a:extLst>
          </p:cNvPr>
          <p:cNvCxnSpPr>
            <a:cxnSpLocks/>
          </p:cNvCxnSpPr>
          <p:nvPr/>
        </p:nvCxnSpPr>
        <p:spPr>
          <a:xfrm>
            <a:off x="832757" y="1418935"/>
            <a:ext cx="10521043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  <a:alpha val="50000"/>
                  </a:schemeClr>
                </a:gs>
                <a:gs pos="60000">
                  <a:schemeClr val="accent3"/>
                </a:gs>
              </a:gsLst>
              <a:lin ang="10800000" scaled="1"/>
              <a:tileRect/>
            </a:gra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243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B6758E-AF18-F84B-A585-C08AC818F1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239E3D-67C9-0A4E-8ADB-3CD08C501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A4158-6399-B54C-AA71-81A9BD888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177C-910F-1349-8A5B-D52C76329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09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E6AF8-B7AA-7346-AC50-CFADEB71D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127"/>
            <a:ext cx="10515600" cy="13255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E0161-8239-9948-97DD-EEE29AD78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0132"/>
            <a:ext cx="10515600" cy="42012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5D9A7-5D32-CB4E-9742-19D55408F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177C-910F-1349-8A5B-D52C7632986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50BF42-6BEC-3940-BA96-2C84E2C801E1}"/>
              </a:ext>
            </a:extLst>
          </p:cNvPr>
          <p:cNvCxnSpPr>
            <a:cxnSpLocks/>
          </p:cNvCxnSpPr>
          <p:nvPr/>
        </p:nvCxnSpPr>
        <p:spPr>
          <a:xfrm>
            <a:off x="838201" y="1291385"/>
            <a:ext cx="8093529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  <a:alpha val="50000"/>
                  </a:schemeClr>
                </a:gs>
                <a:gs pos="60000">
                  <a:schemeClr val="accent5"/>
                </a:gs>
              </a:gsLst>
              <a:lin ang="10800000" scaled="1"/>
              <a:tileRect/>
            </a:gra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8AB681-BF74-3A40-9BB6-8671DE36C2BE}"/>
              </a:ext>
            </a:extLst>
          </p:cNvPr>
          <p:cNvCxnSpPr>
            <a:cxnSpLocks/>
          </p:cNvCxnSpPr>
          <p:nvPr/>
        </p:nvCxnSpPr>
        <p:spPr>
          <a:xfrm>
            <a:off x="827315" y="1355160"/>
            <a:ext cx="9884228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  <a:alpha val="50000"/>
                  </a:schemeClr>
                </a:gs>
                <a:gs pos="60000">
                  <a:schemeClr val="accent4"/>
                </a:gs>
              </a:gsLst>
              <a:lin ang="10800000" scaled="1"/>
              <a:tileRect/>
            </a:gra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3095283-C1FA-C94C-A02C-DF500D23C50F}"/>
              </a:ext>
            </a:extLst>
          </p:cNvPr>
          <p:cNvCxnSpPr>
            <a:cxnSpLocks/>
          </p:cNvCxnSpPr>
          <p:nvPr/>
        </p:nvCxnSpPr>
        <p:spPr>
          <a:xfrm>
            <a:off x="832757" y="1418935"/>
            <a:ext cx="10521043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  <a:alpha val="50000"/>
                  </a:schemeClr>
                </a:gs>
                <a:gs pos="60000">
                  <a:schemeClr val="accent3"/>
                </a:gs>
              </a:gsLst>
              <a:lin ang="10800000" scaled="1"/>
              <a:tileRect/>
            </a:gra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657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0C18C-79CE-FD40-99A9-B7E86545D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3885D8-026B-E240-B5BD-E2864685B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46E09-C6DE-6A44-AD21-E51CBBDE0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177C-910F-1349-8A5B-D52C76329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69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F017D-ABCE-5746-A9E0-B38B4DC9A0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5AF57A-6649-A443-82B5-5B3222A79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276E91-7C34-0E41-ADBB-BF83A6326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177C-910F-1349-8A5B-D52C7632986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6DC5E7D-3955-F147-AC39-66524DFFC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127"/>
            <a:ext cx="10515600" cy="13255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F5EBF79-051A-AA43-A88C-24F9F9CB5791}"/>
              </a:ext>
            </a:extLst>
          </p:cNvPr>
          <p:cNvCxnSpPr>
            <a:cxnSpLocks/>
          </p:cNvCxnSpPr>
          <p:nvPr/>
        </p:nvCxnSpPr>
        <p:spPr>
          <a:xfrm>
            <a:off x="838201" y="1291385"/>
            <a:ext cx="8093529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  <a:alpha val="50000"/>
                  </a:schemeClr>
                </a:gs>
                <a:gs pos="60000">
                  <a:schemeClr val="accent5"/>
                </a:gs>
              </a:gsLst>
              <a:lin ang="10800000" scaled="1"/>
              <a:tileRect/>
            </a:gra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9082CA2-F6B3-1D42-AEBD-8082A9D4DBA2}"/>
              </a:ext>
            </a:extLst>
          </p:cNvPr>
          <p:cNvCxnSpPr>
            <a:cxnSpLocks/>
          </p:cNvCxnSpPr>
          <p:nvPr/>
        </p:nvCxnSpPr>
        <p:spPr>
          <a:xfrm>
            <a:off x="827315" y="1355160"/>
            <a:ext cx="9884228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  <a:alpha val="50000"/>
                  </a:schemeClr>
                </a:gs>
                <a:gs pos="60000">
                  <a:schemeClr val="accent4"/>
                </a:gs>
              </a:gsLst>
              <a:lin ang="10800000" scaled="1"/>
              <a:tileRect/>
            </a:gra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7C05F3-E838-E848-B614-1F4E6A263655}"/>
              </a:ext>
            </a:extLst>
          </p:cNvPr>
          <p:cNvCxnSpPr>
            <a:cxnSpLocks/>
          </p:cNvCxnSpPr>
          <p:nvPr/>
        </p:nvCxnSpPr>
        <p:spPr>
          <a:xfrm>
            <a:off x="832757" y="1418935"/>
            <a:ext cx="10521043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  <a:alpha val="50000"/>
                  </a:schemeClr>
                </a:gs>
                <a:gs pos="60000">
                  <a:schemeClr val="accent3"/>
                </a:gs>
              </a:gsLst>
              <a:lin ang="10800000" scaled="1"/>
              <a:tileRect/>
            </a:gra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74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D4869-718A-604B-B5B2-667994733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1C89A0-4A92-7A49-B4F6-9B93A9D430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2AB146-9153-2E4F-AA85-729FC94311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3C46C2-E4CF-8F41-8DD1-37F5F438BE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2A5A9E-A363-C249-AA41-41C70BFC1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177C-910F-1349-8A5B-D52C7632986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BBA1F89-C84D-BF4F-A9BC-074FBABA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127"/>
            <a:ext cx="10515600" cy="13255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4B4CC71-0AF6-FB47-9882-BAB6EBF37B82}"/>
              </a:ext>
            </a:extLst>
          </p:cNvPr>
          <p:cNvCxnSpPr>
            <a:cxnSpLocks/>
          </p:cNvCxnSpPr>
          <p:nvPr/>
        </p:nvCxnSpPr>
        <p:spPr>
          <a:xfrm>
            <a:off x="838201" y="1291385"/>
            <a:ext cx="8093529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  <a:alpha val="50000"/>
                  </a:schemeClr>
                </a:gs>
                <a:gs pos="60000">
                  <a:schemeClr val="accent5"/>
                </a:gs>
              </a:gsLst>
              <a:lin ang="10800000" scaled="1"/>
              <a:tileRect/>
            </a:gra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0EEFC7-52D9-024A-B075-C8E32A333BCD}"/>
              </a:ext>
            </a:extLst>
          </p:cNvPr>
          <p:cNvCxnSpPr>
            <a:cxnSpLocks/>
          </p:cNvCxnSpPr>
          <p:nvPr/>
        </p:nvCxnSpPr>
        <p:spPr>
          <a:xfrm>
            <a:off x="827315" y="1355160"/>
            <a:ext cx="9884228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  <a:alpha val="50000"/>
                  </a:schemeClr>
                </a:gs>
                <a:gs pos="60000">
                  <a:schemeClr val="accent4"/>
                </a:gs>
              </a:gsLst>
              <a:lin ang="10800000" scaled="1"/>
              <a:tileRect/>
            </a:gra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B72A71F-E00A-A743-A233-2E66060D91C7}"/>
              </a:ext>
            </a:extLst>
          </p:cNvPr>
          <p:cNvCxnSpPr>
            <a:cxnSpLocks/>
          </p:cNvCxnSpPr>
          <p:nvPr/>
        </p:nvCxnSpPr>
        <p:spPr>
          <a:xfrm>
            <a:off x="832757" y="1418935"/>
            <a:ext cx="10521043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  <a:alpha val="50000"/>
                  </a:schemeClr>
                </a:gs>
                <a:gs pos="60000">
                  <a:schemeClr val="accent3"/>
                </a:gs>
              </a:gsLst>
              <a:lin ang="10800000" scaled="1"/>
              <a:tileRect/>
            </a:gra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455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1A2AFF-A88D-0940-BDF0-71CDE7A27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177C-910F-1349-8A5B-D52C7632986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F52CFFF-F207-6B4A-A321-46CA0F44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127"/>
            <a:ext cx="10515600" cy="13255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8B91205-C77B-C548-BE32-2140A87EF463}"/>
              </a:ext>
            </a:extLst>
          </p:cNvPr>
          <p:cNvCxnSpPr>
            <a:cxnSpLocks/>
          </p:cNvCxnSpPr>
          <p:nvPr/>
        </p:nvCxnSpPr>
        <p:spPr>
          <a:xfrm>
            <a:off x="838201" y="1291385"/>
            <a:ext cx="8093529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  <a:alpha val="50000"/>
                  </a:schemeClr>
                </a:gs>
                <a:gs pos="60000">
                  <a:schemeClr val="accent5"/>
                </a:gs>
              </a:gsLst>
              <a:lin ang="10800000" scaled="1"/>
              <a:tileRect/>
            </a:gra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FC5485E-2843-9A43-9BAE-B21E54E2B353}"/>
              </a:ext>
            </a:extLst>
          </p:cNvPr>
          <p:cNvCxnSpPr>
            <a:cxnSpLocks/>
          </p:cNvCxnSpPr>
          <p:nvPr/>
        </p:nvCxnSpPr>
        <p:spPr>
          <a:xfrm>
            <a:off x="827315" y="1355160"/>
            <a:ext cx="9884228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  <a:alpha val="50000"/>
                  </a:schemeClr>
                </a:gs>
                <a:gs pos="60000">
                  <a:schemeClr val="accent4"/>
                </a:gs>
              </a:gsLst>
              <a:lin ang="10800000" scaled="1"/>
              <a:tileRect/>
            </a:gra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286D31-75E5-6E4F-89F5-20FB1532B22D}"/>
              </a:ext>
            </a:extLst>
          </p:cNvPr>
          <p:cNvCxnSpPr>
            <a:cxnSpLocks/>
          </p:cNvCxnSpPr>
          <p:nvPr/>
        </p:nvCxnSpPr>
        <p:spPr>
          <a:xfrm>
            <a:off x="832757" y="1418935"/>
            <a:ext cx="10521043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  <a:alpha val="50000"/>
                  </a:schemeClr>
                </a:gs>
                <a:gs pos="60000">
                  <a:schemeClr val="accent3"/>
                </a:gs>
              </a:gsLst>
              <a:lin ang="10800000" scaled="1"/>
              <a:tileRect/>
            </a:gra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971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CCF5E-06EB-924F-B1F7-498C9C031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177C-910F-1349-8A5B-D52C76329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12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D1103-8FF6-514D-95F9-D477DBD3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3CD72-F03F-244E-A370-5C99DA4BE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487B1E-96B8-0C41-AF22-2F0D9F112F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548BED-582A-F147-809E-552F347B6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177C-910F-1349-8A5B-D52C76329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04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0E03-F261-B64F-A79D-5A1C35202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5825EF-0162-0D4A-9105-CBAD572DA9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4D4626-464E-8C49-9E35-2CFDD4172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EECE8-B9C7-6B44-B11D-D2ED263E1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177C-910F-1349-8A5B-D52C76329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29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chemeClr val="bg1"/>
            </a:gs>
            <a:gs pos="100000">
              <a:schemeClr val="accent3">
                <a:lumMod val="20000"/>
                <a:lumOff val="80000"/>
              </a:schemeClr>
            </a:gs>
          </a:gsLst>
          <a:lin ang="13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0E9A4-02F4-4443-B0F9-A1856003D4FC}"/>
              </a:ext>
            </a:extLst>
          </p:cNvPr>
          <p:cNvGrpSpPr/>
          <p:nvPr/>
        </p:nvGrpSpPr>
        <p:grpSpPr>
          <a:xfrm>
            <a:off x="172531" y="6294648"/>
            <a:ext cx="5470899" cy="511595"/>
            <a:chOff x="398253" y="575137"/>
            <a:chExt cx="11849269" cy="110774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81C1BF8-3A37-E543-9FA2-5B3B121DFF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8253" y="824023"/>
              <a:ext cx="4001219" cy="71132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A68EA78-BE0C-E143-8D7C-E6CC1DAD29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2226" y="575137"/>
              <a:ext cx="644107" cy="94504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18C93EB-71B2-C64F-A4BF-D68796CEF9B5}"/>
                </a:ext>
              </a:extLst>
            </p:cNvPr>
            <p:cNvSpPr txBox="1"/>
            <p:nvPr userDrawn="1"/>
          </p:nvSpPr>
          <p:spPr>
            <a:xfrm>
              <a:off x="5181595" y="796207"/>
              <a:ext cx="3674851" cy="649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rbel" panose="020B0503020204020204" pitchFamily="34" charset="0"/>
                  <a:ea typeface="Bodoni Ornaments" pitchFamily="2" charset="0"/>
                  <a:cs typeface="Baghdad" pitchFamily="2" charset="-78"/>
                </a:rPr>
                <a:t>Center For Green Chemistry </a:t>
              </a:r>
            </a:p>
            <a:p>
              <a:r>
                <a:rPr lang="en-US" sz="6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rbel" panose="020B0503020204020204" pitchFamily="34" charset="0"/>
                  <a:ea typeface="Bodoni Ornaments" pitchFamily="2" charset="0"/>
                  <a:cs typeface="Baghdad" pitchFamily="2" charset="-78"/>
                </a:rPr>
                <a:t>and Green Engineering at Yale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6A9CC74-5940-4645-A435-2C7DACF00BE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5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93814" y="698484"/>
              <a:ext cx="3353708" cy="984397"/>
            </a:xfrm>
            <a:prstGeom prst="rect">
              <a:avLst/>
            </a:prstGeom>
          </p:spPr>
        </p:pic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679091-E3A8-A041-9806-A4FE029CB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81EFE-6B2D-374E-B13E-39EB65D90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EAE97-4033-3E44-B448-F0AE3F722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6208" y="63303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fld id="{5326177C-910F-1349-8A5B-D52C76329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9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2454" y="2321952"/>
            <a:ext cx="7727092" cy="2387600"/>
          </a:xfrm>
        </p:spPr>
        <p:txBody>
          <a:bodyPr anchor="ctr">
            <a:normAutofit/>
          </a:bodyPr>
          <a:lstStyle/>
          <a:p>
            <a:r>
              <a:rPr lang="en-US" sz="4000" dirty="0">
                <a:latin typeface="+mn-lt"/>
              </a:rPr>
              <a:t>Green Chemistry: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It All Starts at the Beginning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4579638"/>
            <a:ext cx="6858000" cy="1655762"/>
          </a:xfrm>
        </p:spPr>
        <p:txBody>
          <a:bodyPr>
            <a:normAutofit/>
          </a:bodyPr>
          <a:lstStyle/>
          <a:p>
            <a:r>
              <a:rPr lang="en-US" sz="2400" dirty="0"/>
              <a:t>Lecture # 4</a:t>
            </a:r>
          </a:p>
          <a:p>
            <a:r>
              <a:rPr lang="en-US" sz="2400" dirty="0"/>
              <a:t>Date:</a:t>
            </a:r>
          </a:p>
          <a:p>
            <a:r>
              <a:rPr lang="en-US" sz="2400" dirty="0"/>
              <a:t>Course #</a:t>
            </a:r>
          </a:p>
        </p:txBody>
      </p:sp>
    </p:spTree>
    <p:extLst>
      <p:ext uri="{BB962C8B-B14F-4D97-AF65-F5344CB8AC3E}">
        <p14:creationId xmlns:p14="http://schemas.microsoft.com/office/powerpoint/2010/main" val="188776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177" y="242600"/>
            <a:ext cx="7684164" cy="57780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50705" y="242600"/>
            <a:ext cx="1510863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Group IA</a:t>
            </a:r>
          </a:p>
        </p:txBody>
      </p:sp>
      <p:cxnSp>
        <p:nvCxnSpPr>
          <p:cNvPr id="3" name="Straight Arrow Connector 2"/>
          <p:cNvCxnSpPr>
            <a:stCxn id="6" idx="1"/>
          </p:cNvCxnSpPr>
          <p:nvPr/>
        </p:nvCxnSpPr>
        <p:spPr>
          <a:xfrm flipH="1">
            <a:off x="3346042" y="504210"/>
            <a:ext cx="1004663" cy="3802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70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177" y="242600"/>
            <a:ext cx="7684164" cy="57780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50705" y="242600"/>
            <a:ext cx="1606978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Group IIA</a:t>
            </a:r>
          </a:p>
        </p:txBody>
      </p:sp>
      <p:cxnSp>
        <p:nvCxnSpPr>
          <p:cNvPr id="3" name="Straight Arrow Connector 2"/>
          <p:cNvCxnSpPr>
            <a:cxnSpLocks/>
          </p:cNvCxnSpPr>
          <p:nvPr/>
        </p:nvCxnSpPr>
        <p:spPr>
          <a:xfrm flipH="1">
            <a:off x="3478306" y="385610"/>
            <a:ext cx="872399" cy="8335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085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177" y="242600"/>
            <a:ext cx="7684164" cy="57780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730F12-F16A-9F40-80DF-BD6F92AA2C92}"/>
              </a:ext>
            </a:extLst>
          </p:cNvPr>
          <p:cNvSpPr txBox="1"/>
          <p:nvPr/>
        </p:nvSpPr>
        <p:spPr>
          <a:xfrm>
            <a:off x="4638354" y="241197"/>
            <a:ext cx="3402447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Group VIIA: Halogens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7B94C12-76B2-C246-BE76-8387FADCED32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8040801" y="502807"/>
            <a:ext cx="905975" cy="5729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975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177" y="242600"/>
            <a:ext cx="7684164" cy="57780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28F294-3861-754A-A5C5-671152D62208}"/>
              </a:ext>
            </a:extLst>
          </p:cNvPr>
          <p:cNvSpPr txBox="1"/>
          <p:nvPr/>
        </p:nvSpPr>
        <p:spPr>
          <a:xfrm>
            <a:off x="4508213" y="638767"/>
            <a:ext cx="1934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Noble Gases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9E6233-6CF2-C044-9B26-757A8F98FA01}"/>
              </a:ext>
            </a:extLst>
          </p:cNvPr>
          <p:cNvSpPr/>
          <p:nvPr/>
        </p:nvSpPr>
        <p:spPr>
          <a:xfrm>
            <a:off x="4335884" y="375967"/>
            <a:ext cx="2278966" cy="97628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412F8C-63BE-F045-A97B-592C0CF0B56F}"/>
              </a:ext>
            </a:extLst>
          </p:cNvPr>
          <p:cNvSpPr/>
          <p:nvPr/>
        </p:nvSpPr>
        <p:spPr>
          <a:xfrm>
            <a:off x="9123276" y="634884"/>
            <a:ext cx="478302" cy="348888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80F969C-0439-B948-AA4B-C4E94C931126}"/>
              </a:ext>
            </a:extLst>
          </p:cNvPr>
          <p:cNvCxnSpPr>
            <a:cxnSpLocks/>
          </p:cNvCxnSpPr>
          <p:nvPr/>
        </p:nvCxnSpPr>
        <p:spPr>
          <a:xfrm>
            <a:off x="6614850" y="868337"/>
            <a:ext cx="250842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559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98D2408-6924-4782-9F25-02AEC20D1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177" y="242600"/>
            <a:ext cx="7684164" cy="57780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77154" y="254195"/>
            <a:ext cx="19343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Main Elements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4604825" y="196677"/>
            <a:ext cx="2278966" cy="10691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290486" y="674979"/>
            <a:ext cx="2478449" cy="385454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 flipH="1" flipV="1">
            <a:off x="6883791" y="674980"/>
            <a:ext cx="406695" cy="3938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  <a:stCxn id="5" idx="1"/>
          </p:cNvCxnSpPr>
          <p:nvPr/>
        </p:nvCxnSpPr>
        <p:spPr>
          <a:xfrm flipH="1">
            <a:off x="3623549" y="731250"/>
            <a:ext cx="981277" cy="1969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627509" y="393623"/>
            <a:ext cx="996038" cy="44062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781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0493993-8269-4382-9564-80A382ADE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177" y="242600"/>
            <a:ext cx="7684164" cy="57780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77154" y="395234"/>
            <a:ext cx="1934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Transition</a:t>
            </a:r>
          </a:p>
          <a:p>
            <a:pPr algn="ctr"/>
            <a:r>
              <a:rPr lang="en-US" sz="2000" b="1" dirty="0"/>
              <a:t>Metals</a:t>
            </a:r>
          </a:p>
        </p:txBody>
      </p:sp>
      <p:sp>
        <p:nvSpPr>
          <p:cNvPr id="4" name="Rectangle 3"/>
          <p:cNvSpPr/>
          <p:nvPr/>
        </p:nvSpPr>
        <p:spPr>
          <a:xfrm>
            <a:off x="4604825" y="214606"/>
            <a:ext cx="2278966" cy="10691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>
            <a:cxnSpLocks/>
            <a:stCxn id="4" idx="2"/>
          </p:cNvCxnSpPr>
          <p:nvPr/>
        </p:nvCxnSpPr>
        <p:spPr>
          <a:xfrm flipH="1">
            <a:off x="3600450" y="1283751"/>
            <a:ext cx="2143858" cy="7386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  <a:stCxn id="4" idx="2"/>
          </p:cNvCxnSpPr>
          <p:nvPr/>
        </p:nvCxnSpPr>
        <p:spPr>
          <a:xfrm>
            <a:off x="5744308" y="1283751"/>
            <a:ext cx="1570892" cy="7386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600450" y="2022443"/>
            <a:ext cx="3714750" cy="25305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49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Metals and Non-Metals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1654831"/>
            <a:ext cx="609350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u="sng" dirty="0"/>
              <a:t>Metals:</a:t>
            </a:r>
          </a:p>
          <a:p>
            <a:pPr marL="457200" indent="-280988">
              <a:buFont typeface="Arial" charset="0"/>
              <a:buChar char="•"/>
            </a:pPr>
            <a:r>
              <a:rPr lang="en-US" altLang="en-US" sz="2400" dirty="0"/>
              <a:t>Lustrous</a:t>
            </a:r>
          </a:p>
          <a:p>
            <a:pPr marL="457200" indent="-280988">
              <a:buFont typeface="Arial" charset="0"/>
              <a:buChar char="•"/>
            </a:pPr>
            <a:r>
              <a:rPr lang="en-US" altLang="en-US" sz="2400" dirty="0"/>
              <a:t>Deform without breaking</a:t>
            </a:r>
          </a:p>
          <a:p>
            <a:pPr marL="457200" indent="-280988">
              <a:buFont typeface="Arial" charset="0"/>
              <a:buChar char="•"/>
            </a:pPr>
            <a:r>
              <a:rPr lang="en-US" altLang="en-US" sz="2400" dirty="0"/>
              <a:t>Conducts heat</a:t>
            </a:r>
          </a:p>
          <a:p>
            <a:pPr marL="457200" indent="-280988">
              <a:buFont typeface="Arial" charset="0"/>
              <a:buChar char="•"/>
            </a:pPr>
            <a:r>
              <a:rPr lang="en-US" altLang="en-US" sz="2400" dirty="0"/>
              <a:t>Conducts electricity</a:t>
            </a:r>
          </a:p>
          <a:p>
            <a:endParaRPr lang="en-US" altLang="en-US" sz="1600" dirty="0"/>
          </a:p>
          <a:p>
            <a:r>
              <a:rPr lang="en-US" altLang="en-US" sz="2400" b="1" u="sng" dirty="0"/>
              <a:t>Nonmetals:</a:t>
            </a:r>
          </a:p>
          <a:p>
            <a:pPr marL="457200" indent="-280988">
              <a:buFont typeface="Arial" charset="0"/>
              <a:buChar char="•"/>
            </a:pPr>
            <a:r>
              <a:rPr lang="en-US" altLang="en-US" sz="2400" dirty="0"/>
              <a:t>Doesn’t conduct heat well</a:t>
            </a:r>
          </a:p>
          <a:p>
            <a:pPr marL="457200" indent="-280988">
              <a:buFont typeface="Arial" charset="0"/>
              <a:buChar char="•"/>
            </a:pPr>
            <a:r>
              <a:rPr lang="en-US" altLang="en-US" sz="2400" dirty="0"/>
              <a:t>Doesn’t conduct electricity well</a:t>
            </a:r>
          </a:p>
          <a:p>
            <a:pPr marL="457200" indent="-280988">
              <a:buFont typeface="Arial" charset="0"/>
              <a:buChar char="•"/>
            </a:pPr>
            <a:r>
              <a:rPr lang="en-US" altLang="en-US" sz="2400" dirty="0"/>
              <a:t>Gas, Liquid, or brittle solid</a:t>
            </a:r>
          </a:p>
        </p:txBody>
      </p:sp>
    </p:spTree>
    <p:extLst>
      <p:ext uri="{BB962C8B-B14F-4D97-AF65-F5344CB8AC3E}">
        <p14:creationId xmlns:p14="http://schemas.microsoft.com/office/powerpoint/2010/main" val="750980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4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6570" y="201283"/>
            <a:ext cx="8191500" cy="6159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3753" y="3281033"/>
            <a:ext cx="19371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Metals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75716" y="1113412"/>
            <a:ext cx="31922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Non-Metals</a:t>
            </a:r>
          </a:p>
        </p:txBody>
      </p:sp>
    </p:spTree>
    <p:extLst>
      <p:ext uri="{BB962C8B-B14F-4D97-AF65-F5344CB8AC3E}">
        <p14:creationId xmlns:p14="http://schemas.microsoft.com/office/powerpoint/2010/main" val="1076640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Periodic Table</a:t>
            </a:r>
          </a:p>
          <a:p>
            <a:pPr lvl="1"/>
            <a:r>
              <a:rPr lang="en-US" sz="2400" dirty="0"/>
              <a:t>Why is it useful</a:t>
            </a:r>
          </a:p>
          <a:p>
            <a:pPr lvl="1"/>
            <a:r>
              <a:rPr lang="en-US" sz="2400" dirty="0"/>
              <a:t>Reading the periodic table</a:t>
            </a:r>
          </a:p>
          <a:p>
            <a:pPr lvl="1"/>
            <a:r>
              <a:rPr lang="en-US" sz="2400" dirty="0"/>
              <a:t>Isotopic Symbols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Atoms </a:t>
            </a:r>
            <a:r>
              <a:rPr lang="en-US" sz="2400" dirty="0">
                <a:solidFill>
                  <a:schemeClr val="accent2"/>
                </a:solidFill>
                <a:sym typeface="Wingdings"/>
              </a:rPr>
              <a:t> </a:t>
            </a:r>
            <a:r>
              <a:rPr lang="en-US" sz="2400" dirty="0">
                <a:solidFill>
                  <a:schemeClr val="accent2"/>
                </a:solidFill>
              </a:rPr>
              <a:t>Elements</a:t>
            </a:r>
          </a:p>
          <a:p>
            <a:r>
              <a:rPr lang="en-US" sz="2400" dirty="0"/>
              <a:t>Periodic Trend</a:t>
            </a:r>
          </a:p>
          <a:p>
            <a:pPr lvl="1"/>
            <a:r>
              <a:rPr lang="en-US" sz="2400" dirty="0"/>
              <a:t>Connection to bonding</a:t>
            </a:r>
          </a:p>
          <a:p>
            <a:r>
              <a:rPr lang="en-US" sz="2400" dirty="0"/>
              <a:t>Elements: Relevancy to Green Chemistry</a:t>
            </a:r>
          </a:p>
        </p:txBody>
      </p:sp>
    </p:spTree>
    <p:extLst>
      <p:ext uri="{BB962C8B-B14F-4D97-AF65-F5344CB8AC3E}">
        <p14:creationId xmlns:p14="http://schemas.microsoft.com/office/powerpoint/2010/main" val="962344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C016E-1C39-42B0-9D64-BF26F91EB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Atoms </a:t>
            </a:r>
            <a:r>
              <a:rPr lang="en-US" sz="4000" dirty="0">
                <a:latin typeface="+mn-lt"/>
                <a:sym typeface="Wingdings" panose="05000000000000000000" pitchFamily="2" charset="2"/>
              </a:rPr>
              <a:t> Elements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170DB-9C8A-499D-AA00-F394D385B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What are elements made of?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What are elements composed of?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What gives them their specific properties?</a:t>
            </a:r>
            <a:br>
              <a:rPr lang="en-US" sz="2400" dirty="0"/>
            </a:br>
            <a:br>
              <a:rPr lang="en-US" sz="24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112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Periodic Table</a:t>
            </a:r>
          </a:p>
          <a:p>
            <a:pPr lvl="1"/>
            <a:r>
              <a:rPr lang="en-US" sz="2400" dirty="0"/>
              <a:t>Why is it useful</a:t>
            </a:r>
          </a:p>
          <a:p>
            <a:pPr lvl="1"/>
            <a:r>
              <a:rPr lang="en-US" sz="2400" dirty="0"/>
              <a:t>Reading the periodic table</a:t>
            </a:r>
          </a:p>
          <a:p>
            <a:pPr lvl="1"/>
            <a:r>
              <a:rPr lang="en-US" sz="2400" dirty="0"/>
              <a:t>Isotopic Symbols</a:t>
            </a:r>
          </a:p>
          <a:p>
            <a:r>
              <a:rPr lang="en-US" sz="2400" dirty="0"/>
              <a:t>Atoms </a:t>
            </a:r>
            <a:r>
              <a:rPr lang="en-US" sz="2400" dirty="0">
                <a:sym typeface="Wingdings"/>
              </a:rPr>
              <a:t> </a:t>
            </a:r>
            <a:r>
              <a:rPr lang="en-US" sz="2400" dirty="0"/>
              <a:t>Elements</a:t>
            </a:r>
          </a:p>
          <a:p>
            <a:r>
              <a:rPr lang="en-US" sz="2400" dirty="0"/>
              <a:t>Periodic Trend</a:t>
            </a:r>
          </a:p>
          <a:p>
            <a:pPr lvl="1"/>
            <a:r>
              <a:rPr lang="en-US" sz="2400" dirty="0"/>
              <a:t>Connection to bonding</a:t>
            </a:r>
          </a:p>
          <a:p>
            <a:r>
              <a:rPr lang="en-US" sz="2400" dirty="0"/>
              <a:t>Elements: Relevancy to Green Chemistry</a:t>
            </a:r>
          </a:p>
        </p:txBody>
      </p:sp>
    </p:spTree>
    <p:extLst>
      <p:ext uri="{BB962C8B-B14F-4D97-AF65-F5344CB8AC3E}">
        <p14:creationId xmlns:p14="http://schemas.microsoft.com/office/powerpoint/2010/main" val="1365419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The Atomic Theory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2429327"/>
            <a:ext cx="60478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The fundamental unit of </a:t>
            </a:r>
            <a:r>
              <a:rPr lang="en-US" sz="2400" b="1" i="1" dirty="0"/>
              <a:t>matter</a:t>
            </a:r>
            <a:r>
              <a:rPr lang="en-US" sz="2400" dirty="0"/>
              <a:t> – the atom.</a:t>
            </a:r>
          </a:p>
          <a:p>
            <a:pPr lvl="0">
              <a:defRPr/>
            </a:pP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1800s: John Dalton</a:t>
            </a:r>
          </a:p>
          <a:p>
            <a:pPr marL="914400" lvl="1" indent="-457200">
              <a:buFont typeface="Arial" charset="0"/>
              <a:buChar char="•"/>
              <a:defRPr/>
            </a:pPr>
            <a:r>
              <a:rPr lang="en-US" sz="2400" dirty="0"/>
              <a:t>Elements are composed of extremely small particles = </a:t>
            </a:r>
            <a:r>
              <a:rPr lang="en-US" sz="2400" b="1" dirty="0"/>
              <a:t>ATOMS</a:t>
            </a:r>
            <a:r>
              <a:rPr lang="en-US" sz="2400" dirty="0"/>
              <a:t> </a:t>
            </a:r>
          </a:p>
          <a:p>
            <a:pPr marL="914400" lvl="1" indent="-457200">
              <a:buFont typeface="Arial" charset="0"/>
              <a:buChar char="•"/>
              <a:defRPr/>
            </a:pPr>
            <a:r>
              <a:rPr lang="en-US" altLang="en-US" sz="2400" dirty="0"/>
              <a:t>All atoms of a given element are alike but atoms of one element differ from the atoms of any other atom.</a:t>
            </a:r>
          </a:p>
          <a:p>
            <a:pPr marL="457200" indent="-457200">
              <a:buFont typeface="Arial" charset="0"/>
              <a:buChar char="•"/>
              <a:defRPr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626389"/>
            <a:ext cx="2857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Elements = </a:t>
            </a:r>
            <a:r>
              <a:rPr lang="en-US" sz="2400" b="1" i="1" dirty="0"/>
              <a:t>matter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9841" y="1947599"/>
            <a:ext cx="2635979" cy="34702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67075" y="5495399"/>
            <a:ext cx="1301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John Dalton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D96AF9-250E-4F85-97EE-C6D222407AF5}"/>
              </a:ext>
            </a:extLst>
          </p:cNvPr>
          <p:cNvSpPr txBox="1"/>
          <p:nvPr/>
        </p:nvSpPr>
        <p:spPr>
          <a:xfrm>
            <a:off x="9778584" y="6460761"/>
            <a:ext cx="24134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 Source: Wikipedia Commons</a:t>
            </a:r>
          </a:p>
        </p:txBody>
      </p:sp>
    </p:spTree>
    <p:extLst>
      <p:ext uri="{BB962C8B-B14F-4D97-AF65-F5344CB8AC3E}">
        <p14:creationId xmlns:p14="http://schemas.microsoft.com/office/powerpoint/2010/main" val="19441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The Atomic Theory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89820" y="2204338"/>
            <a:ext cx="8412360" cy="302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81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Atoms? What are they exactly?</a:t>
            </a:r>
          </a:p>
        </p:txBody>
      </p:sp>
      <p:sp>
        <p:nvSpPr>
          <p:cNvPr id="4" name="Rectangle 3"/>
          <p:cNvSpPr/>
          <p:nvPr/>
        </p:nvSpPr>
        <p:spPr>
          <a:xfrm>
            <a:off x="1473029" y="2465176"/>
            <a:ext cx="52690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en-US" sz="2400" u="sng" dirty="0"/>
              <a:t>Elementary Particles: </a:t>
            </a:r>
          </a:p>
          <a:p>
            <a:pPr lvl="2"/>
            <a:endParaRPr lang="en-US" altLang="en-US" sz="2400" dirty="0"/>
          </a:p>
          <a:p>
            <a:pPr marL="1428750" lvl="2" indent="-514350">
              <a:buFont typeface="+mj-lt"/>
              <a:buAutoNum type="arabicPeriod"/>
            </a:pPr>
            <a:r>
              <a:rPr lang="en-US" altLang="en-US" sz="2400" dirty="0"/>
              <a:t>Proton</a:t>
            </a:r>
          </a:p>
          <a:p>
            <a:pPr marL="1428750" lvl="2" indent="-514350">
              <a:buFont typeface="+mj-lt"/>
              <a:buAutoNum type="arabicPeriod"/>
            </a:pPr>
            <a:endParaRPr lang="en-US" altLang="en-US" sz="2400" dirty="0"/>
          </a:p>
          <a:p>
            <a:pPr marL="1428750" lvl="2" indent="-514350">
              <a:buFont typeface="+mj-lt"/>
              <a:buAutoNum type="arabicPeriod"/>
            </a:pPr>
            <a:r>
              <a:rPr lang="en-US" altLang="en-US" sz="2400" dirty="0"/>
              <a:t>Neutron</a:t>
            </a:r>
          </a:p>
          <a:p>
            <a:pPr marL="1428750" lvl="2" indent="-514350">
              <a:buFont typeface="+mj-lt"/>
              <a:buAutoNum type="arabicPeriod"/>
            </a:pPr>
            <a:endParaRPr lang="en-US" altLang="en-US" sz="2400" dirty="0"/>
          </a:p>
          <a:p>
            <a:pPr marL="1428750" lvl="2" indent="-514350">
              <a:buFont typeface="+mj-lt"/>
              <a:buAutoNum type="arabicPeriod"/>
            </a:pPr>
            <a:r>
              <a:rPr lang="en-US" altLang="en-US" sz="2400" dirty="0"/>
              <a:t>Electron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23972"/>
            <a:ext cx="3560064" cy="35600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696190-FCB5-4029-8272-9D8FFE2E8FEC}"/>
              </a:ext>
            </a:extLst>
          </p:cNvPr>
          <p:cNvSpPr txBox="1"/>
          <p:nvPr/>
        </p:nvSpPr>
        <p:spPr>
          <a:xfrm>
            <a:off x="9948472" y="6459644"/>
            <a:ext cx="2810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 Source: Wikipedia Commons</a:t>
            </a:r>
          </a:p>
        </p:txBody>
      </p:sp>
    </p:spTree>
    <p:extLst>
      <p:ext uri="{BB962C8B-B14F-4D97-AF65-F5344CB8AC3E}">
        <p14:creationId xmlns:p14="http://schemas.microsoft.com/office/powerpoint/2010/main" val="927524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42744"/>
            <a:ext cx="10134600" cy="50323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The Protons and Neutrons of an Atom are packed in the Nucleus.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Electrons can be thought of as ’clouds’ around the nucleus.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706" y="2110915"/>
            <a:ext cx="3030588" cy="303058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934454F-1901-D941-8646-294112464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12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Atoms? What are they exactly?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8F6B89-A70C-4957-A9BA-1994348F2C98}"/>
              </a:ext>
            </a:extLst>
          </p:cNvPr>
          <p:cNvSpPr txBox="1"/>
          <p:nvPr/>
        </p:nvSpPr>
        <p:spPr>
          <a:xfrm>
            <a:off x="9948472" y="6459644"/>
            <a:ext cx="2810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 Source: Wikipedia Commons</a:t>
            </a:r>
          </a:p>
        </p:txBody>
      </p:sp>
    </p:spTree>
    <p:extLst>
      <p:ext uri="{BB962C8B-B14F-4D97-AF65-F5344CB8AC3E}">
        <p14:creationId xmlns:p14="http://schemas.microsoft.com/office/powerpoint/2010/main" val="1077149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1840493"/>
            <a:ext cx="90190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3" indent="-457200">
              <a:buFont typeface="Arial" charset="0"/>
              <a:buChar char="•"/>
            </a:pPr>
            <a:r>
              <a:rPr lang="en-US" altLang="en-US" sz="2400" dirty="0"/>
              <a:t>This is the particle that differentiates the various elements.</a:t>
            </a:r>
          </a:p>
          <a:p>
            <a:pPr marL="1371600" lvl="5" indent="-457200">
              <a:buFont typeface="Arial" charset="0"/>
              <a:buChar char="•"/>
            </a:pPr>
            <a:r>
              <a:rPr lang="en-US" altLang="en-US" sz="2400" dirty="0"/>
              <a:t>How? </a:t>
            </a:r>
          </a:p>
          <a:p>
            <a:endParaRPr lang="en-US" sz="2400" dirty="0"/>
          </a:p>
          <a:p>
            <a:pPr marL="457200" lvl="3" indent="-457200">
              <a:buFont typeface="Arial" charset="0"/>
              <a:buChar char="•"/>
            </a:pPr>
            <a:r>
              <a:rPr lang="en-US" altLang="en-US" sz="2400" dirty="0"/>
              <a:t>“Reside” in the nucleus</a:t>
            </a:r>
          </a:p>
          <a:p>
            <a:endParaRPr lang="en-US" sz="2400" dirty="0"/>
          </a:p>
          <a:p>
            <a:pPr marL="457200" lvl="3" indent="-457200">
              <a:buFont typeface="Arial" charset="0"/>
              <a:buChar char="•"/>
            </a:pPr>
            <a:r>
              <a:rPr lang="en-US" altLang="en-US" sz="2400" dirty="0"/>
              <a:t>Has a </a:t>
            </a:r>
            <a:r>
              <a:rPr lang="en-US" altLang="en-US" sz="2400" b="1" dirty="0"/>
              <a:t>POSITIVE CHARGE</a:t>
            </a:r>
          </a:p>
          <a:p>
            <a:endParaRPr lang="en-US" sz="1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ADE8EE3-DE5C-8548-8906-C40C922EA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12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Atoms: The Proton</a:t>
            </a:r>
          </a:p>
        </p:txBody>
      </p:sp>
    </p:spTree>
    <p:extLst>
      <p:ext uri="{BB962C8B-B14F-4D97-AF65-F5344CB8AC3E}">
        <p14:creationId xmlns:p14="http://schemas.microsoft.com/office/powerpoint/2010/main" val="774075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1822205"/>
            <a:ext cx="94030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3" indent="-457200">
              <a:buFont typeface="Arial" charset="0"/>
              <a:buChar char="•"/>
            </a:pPr>
            <a:r>
              <a:rPr lang="en-US" altLang="en-US" sz="2400" dirty="0"/>
              <a:t>This is the particle that differentiates the various isotopes of an element. </a:t>
            </a:r>
          </a:p>
          <a:p>
            <a:pPr marL="1371600" lvl="5" indent="-457200">
              <a:buFont typeface="Arial" charset="0"/>
              <a:buChar char="•"/>
            </a:pPr>
            <a:r>
              <a:rPr lang="en-US" altLang="en-US" sz="2400" dirty="0"/>
              <a:t>How?</a:t>
            </a:r>
          </a:p>
          <a:p>
            <a:endParaRPr lang="en-US" sz="2400" dirty="0"/>
          </a:p>
          <a:p>
            <a:pPr marL="457200" lvl="3" indent="-457200">
              <a:buFont typeface="Arial" charset="0"/>
              <a:buChar char="•"/>
            </a:pPr>
            <a:r>
              <a:rPr lang="en-US" altLang="en-US" sz="2400" dirty="0"/>
              <a:t>Just like the proton, neutrons “reside” in the nucleus on an element</a:t>
            </a:r>
          </a:p>
          <a:p>
            <a:pPr marL="0" lvl="3"/>
            <a:endParaRPr lang="en-US" altLang="en-US" sz="2400" dirty="0"/>
          </a:p>
          <a:p>
            <a:pPr marL="457200" lvl="3" indent="-457200">
              <a:buFont typeface="Arial" charset="0"/>
              <a:buChar char="•"/>
            </a:pPr>
            <a:r>
              <a:rPr lang="en-US" altLang="en-US" sz="2400" dirty="0"/>
              <a:t>Has similar size as a proton</a:t>
            </a:r>
          </a:p>
          <a:p>
            <a:pPr marL="0" lvl="3"/>
            <a:endParaRPr lang="en-US" altLang="en-US" sz="2400" dirty="0"/>
          </a:p>
          <a:p>
            <a:pPr marL="457200" lvl="3" indent="-457200">
              <a:buFont typeface="Arial" charset="0"/>
              <a:buChar char="•"/>
            </a:pPr>
            <a:r>
              <a:rPr lang="en-US" altLang="en-US" sz="2400" dirty="0"/>
              <a:t>Unlike the proton, the neutron has </a:t>
            </a:r>
            <a:r>
              <a:rPr lang="en-US" altLang="en-US" sz="2400" b="1" dirty="0"/>
              <a:t>NO CHARGE</a:t>
            </a:r>
          </a:p>
          <a:p>
            <a:pPr marL="0" lvl="3"/>
            <a:endParaRPr lang="en-US" altLang="en-US" sz="1600" dirty="0"/>
          </a:p>
          <a:p>
            <a:pPr marL="0" lvl="3"/>
            <a:endParaRPr lang="en-US" altLang="en-US" sz="1600" dirty="0"/>
          </a:p>
          <a:p>
            <a:endParaRPr lang="en-US" sz="1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111B489-1E26-2C4E-9008-7E36B3694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12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Atoms: The Neutron</a:t>
            </a:r>
          </a:p>
        </p:txBody>
      </p:sp>
    </p:spTree>
    <p:extLst>
      <p:ext uri="{BB962C8B-B14F-4D97-AF65-F5344CB8AC3E}">
        <p14:creationId xmlns:p14="http://schemas.microsoft.com/office/powerpoint/2010/main" val="766013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1817156"/>
            <a:ext cx="101894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3" indent="-457200">
              <a:buFont typeface="Arial" charset="0"/>
              <a:buChar char="•"/>
            </a:pPr>
            <a:r>
              <a:rPr lang="en-US" altLang="en-US" sz="2400" dirty="0"/>
              <a:t>This is the particle that differentiates the various oxidation states of an element.</a:t>
            </a:r>
          </a:p>
          <a:p>
            <a:pPr marL="1371600" lvl="5" indent="-457200">
              <a:buFont typeface="Arial" charset="0"/>
              <a:buChar char="•"/>
            </a:pPr>
            <a:r>
              <a:rPr lang="en-US" altLang="en-US" sz="2400" dirty="0"/>
              <a:t>How?</a:t>
            </a:r>
          </a:p>
          <a:p>
            <a:endParaRPr lang="en-US" sz="2400" dirty="0"/>
          </a:p>
          <a:p>
            <a:pPr marL="457200" lvl="3" indent="-457200">
              <a:buFont typeface="Arial" charset="0"/>
              <a:buChar char="•"/>
            </a:pPr>
            <a:r>
              <a:rPr lang="en-US" altLang="en-US" sz="2400" dirty="0"/>
              <a:t>In contrast, the electron “resides” outside the nucleus on an element</a:t>
            </a:r>
          </a:p>
          <a:p>
            <a:pPr marL="1371600" lvl="5" indent="-457200">
              <a:buFont typeface="Arial" charset="0"/>
              <a:buChar char="•"/>
            </a:pPr>
            <a:r>
              <a:rPr lang="en-US" altLang="en-US" sz="2400" dirty="0"/>
              <a:t>Known as the electron cloud</a:t>
            </a:r>
          </a:p>
          <a:p>
            <a:pPr marL="0" lvl="3"/>
            <a:endParaRPr lang="en-US" altLang="en-US" sz="2400" dirty="0"/>
          </a:p>
          <a:p>
            <a:pPr marL="457200" lvl="3" indent="-457200">
              <a:buFont typeface="Arial" charset="0"/>
              <a:buChar char="•"/>
            </a:pPr>
            <a:r>
              <a:rPr lang="en-US" altLang="en-US" sz="2400" dirty="0"/>
              <a:t>Has a </a:t>
            </a:r>
            <a:r>
              <a:rPr lang="en-US" altLang="en-US" sz="2400" b="1" dirty="0"/>
              <a:t>NEGATIVE CHARGE</a:t>
            </a:r>
          </a:p>
          <a:p>
            <a:pPr marL="0" lvl="3"/>
            <a:endParaRPr lang="en-US" altLang="en-US" sz="2400" dirty="0"/>
          </a:p>
          <a:p>
            <a:pPr marL="457200" lvl="3" indent="-457200">
              <a:buFont typeface="Arial" charset="0"/>
              <a:buChar char="•"/>
            </a:pPr>
            <a:r>
              <a:rPr lang="en-US" altLang="en-US" sz="2400" dirty="0"/>
              <a:t>Much smaller than protons and neutrons</a:t>
            </a:r>
            <a:endParaRPr lang="en-US" altLang="en-US" sz="2400" b="1" dirty="0"/>
          </a:p>
          <a:p>
            <a:pPr marL="0" lvl="3"/>
            <a:endParaRPr lang="en-US" altLang="en-US" sz="1600" dirty="0"/>
          </a:p>
          <a:p>
            <a:pPr marL="0" lvl="3"/>
            <a:endParaRPr lang="en-US" altLang="en-US" sz="1600" dirty="0"/>
          </a:p>
          <a:p>
            <a:endParaRPr lang="en-US" sz="1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5F6CFB3-FCCB-9346-BB01-587A80626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12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Atoms: The Electron</a:t>
            </a:r>
          </a:p>
        </p:txBody>
      </p:sp>
    </p:spTree>
    <p:extLst>
      <p:ext uri="{BB962C8B-B14F-4D97-AF65-F5344CB8AC3E}">
        <p14:creationId xmlns:p14="http://schemas.microsoft.com/office/powerpoint/2010/main" val="3816829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Example: Carbon Atom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0" y="2005719"/>
            <a:ext cx="5383739" cy="346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An Atom is electrically neutral.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Electrons have negative charge.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Protons have positive charge.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To maintain electrical neutrality, atoms have equal numbers of protons and electrons.</a:t>
            </a:r>
          </a:p>
        </p:txBody>
      </p:sp>
      <p:pic>
        <p:nvPicPr>
          <p:cNvPr id="1028" name="Picture 4" descr="Image result for carbon atom">
            <a:extLst>
              <a:ext uri="{FF2B5EF4-FFF2-40B4-BE49-F238E27FC236}">
                <a16:creationId xmlns:a16="http://schemas.microsoft.com/office/drawing/2014/main" id="{B8403ED6-45B0-4F5E-85A1-474900B89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7817" y="2248290"/>
            <a:ext cx="2985655" cy="2985655"/>
          </a:xfrm>
          <a:prstGeom prst="rect">
            <a:avLst/>
          </a:prstGeom>
          <a:noFill/>
          <a:ln w="50800">
            <a:solidFill>
              <a:srgbClr val="00206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C932DA-81B6-4306-B377-8C0809F06940}"/>
              </a:ext>
            </a:extLst>
          </p:cNvPr>
          <p:cNvSpPr txBox="1"/>
          <p:nvPr/>
        </p:nvSpPr>
        <p:spPr>
          <a:xfrm>
            <a:off x="10270836" y="6464361"/>
            <a:ext cx="15332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 Source: Wikipedia</a:t>
            </a:r>
          </a:p>
        </p:txBody>
      </p:sp>
    </p:spTree>
    <p:extLst>
      <p:ext uri="{BB962C8B-B14F-4D97-AF65-F5344CB8AC3E}">
        <p14:creationId xmlns:p14="http://schemas.microsoft.com/office/powerpoint/2010/main" val="18055824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288" y="182880"/>
            <a:ext cx="8719930" cy="6162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98728" y="6482843"/>
            <a:ext cx="58972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http://www.compoundchem.com/2016/10/13/atomicmodels/</a:t>
            </a:r>
          </a:p>
        </p:txBody>
      </p:sp>
    </p:spTree>
    <p:extLst>
      <p:ext uri="{BB962C8B-B14F-4D97-AF65-F5344CB8AC3E}">
        <p14:creationId xmlns:p14="http://schemas.microsoft.com/office/powerpoint/2010/main" val="10425482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Isotopic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6668" y="1954838"/>
            <a:ext cx="6277132" cy="4351338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The number of </a:t>
            </a:r>
            <a:r>
              <a:rPr lang="en-US" altLang="en-US" sz="2400" b="1" i="1" dirty="0"/>
              <a:t>protons</a:t>
            </a:r>
            <a:r>
              <a:rPr lang="en-US" altLang="en-US" sz="2400" dirty="0"/>
              <a:t> plus the number of </a:t>
            </a:r>
            <a:r>
              <a:rPr lang="en-US" altLang="en-US" sz="2400" b="1" i="1" dirty="0"/>
              <a:t>neutrons</a:t>
            </a:r>
            <a:r>
              <a:rPr lang="en-US" altLang="en-US" sz="2400" dirty="0"/>
              <a:t> in an atom is the mass number.  </a:t>
            </a:r>
            <a:r>
              <a:rPr lang="en-US" altLang="en-US" sz="2400" dirty="0">
                <a:solidFill>
                  <a:srgbClr val="FF0000"/>
                </a:solidFill>
              </a:rPr>
              <a:t>[MN]</a:t>
            </a:r>
          </a:p>
          <a:p>
            <a:endParaRPr lang="en-US" altLang="en-US" sz="2400" dirty="0">
              <a:solidFill>
                <a:srgbClr val="FF0000"/>
              </a:solidFill>
            </a:endParaRPr>
          </a:p>
          <a:p>
            <a:r>
              <a:rPr lang="en-US" altLang="en-US" sz="2400" dirty="0"/>
              <a:t>The identity of the element is given by its one or two letter atomic symbol. </a:t>
            </a:r>
            <a:r>
              <a:rPr lang="en-US" altLang="en-US" sz="2400" b="1" dirty="0"/>
              <a:t>[E]</a:t>
            </a:r>
          </a:p>
          <a:p>
            <a:endParaRPr lang="en-US" altLang="en-US" sz="2400" b="1" dirty="0"/>
          </a:p>
          <a:p>
            <a:r>
              <a:rPr lang="en-US" altLang="en-US" sz="2400" dirty="0"/>
              <a:t>The number of </a:t>
            </a:r>
            <a:r>
              <a:rPr lang="en-US" altLang="en-US" sz="2400" b="1" i="1" dirty="0"/>
              <a:t>protons</a:t>
            </a:r>
            <a:r>
              <a:rPr lang="en-US" altLang="en-US" sz="2400" dirty="0"/>
              <a:t> in an atom is the atomic number. </a:t>
            </a:r>
            <a:r>
              <a:rPr lang="en-US" altLang="en-US" sz="2400" dirty="0">
                <a:solidFill>
                  <a:srgbClr val="00B0F0"/>
                </a:solidFill>
              </a:rPr>
              <a:t>[AN]</a:t>
            </a:r>
            <a:endParaRPr lang="en-US" altLang="en-US" sz="2400" dirty="0"/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39133" y="2704508"/>
            <a:ext cx="960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0158" y="2869402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MN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0157" y="3571785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AN</a:t>
            </a:r>
          </a:p>
        </p:txBody>
      </p:sp>
      <p:sp>
        <p:nvSpPr>
          <p:cNvPr id="7" name="Rectangle 6"/>
          <p:cNvSpPr/>
          <p:nvPr/>
        </p:nvSpPr>
        <p:spPr>
          <a:xfrm>
            <a:off x="2500236" y="2674528"/>
            <a:ext cx="1424065" cy="15696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28884" y="1954838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Mass Number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43027" y="4654506"/>
            <a:ext cx="1669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Atomic Number</a:t>
            </a:r>
          </a:p>
        </p:txBody>
      </p:sp>
      <p:cxnSp>
        <p:nvCxnSpPr>
          <p:cNvPr id="11" name="Straight Arrow Connector 10"/>
          <p:cNvCxnSpPr>
            <a:stCxn id="8" idx="2"/>
          </p:cNvCxnSpPr>
          <p:nvPr/>
        </p:nvCxnSpPr>
        <p:spPr>
          <a:xfrm>
            <a:off x="2377647" y="2324170"/>
            <a:ext cx="362432" cy="5452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0"/>
          </p:cNvCxnSpPr>
          <p:nvPr/>
        </p:nvCxnSpPr>
        <p:spPr>
          <a:xfrm flipV="1">
            <a:off x="2377647" y="3971896"/>
            <a:ext cx="420308" cy="682611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092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Periodic Table</a:t>
            </a:r>
          </a:p>
          <a:p>
            <a:pPr lvl="1"/>
            <a:r>
              <a:rPr lang="en-US" sz="2400" dirty="0"/>
              <a:t>Why is it useful</a:t>
            </a:r>
          </a:p>
          <a:p>
            <a:pPr lvl="1"/>
            <a:r>
              <a:rPr lang="en-US" sz="2400" dirty="0"/>
              <a:t>Reading the periodic table</a:t>
            </a:r>
          </a:p>
          <a:p>
            <a:pPr lvl="1"/>
            <a:r>
              <a:rPr lang="en-US" sz="2400" dirty="0"/>
              <a:t>Isotopic Symbols</a:t>
            </a:r>
          </a:p>
          <a:p>
            <a:r>
              <a:rPr lang="en-US" sz="2400" dirty="0"/>
              <a:t>Atoms </a:t>
            </a:r>
            <a:r>
              <a:rPr lang="en-US" sz="2400" dirty="0">
                <a:sym typeface="Wingdings"/>
              </a:rPr>
              <a:t> </a:t>
            </a:r>
            <a:r>
              <a:rPr lang="en-US" sz="2400" dirty="0"/>
              <a:t>Elements</a:t>
            </a:r>
          </a:p>
          <a:p>
            <a:r>
              <a:rPr lang="en-US" sz="2400" dirty="0"/>
              <a:t>Periodic Trend</a:t>
            </a:r>
          </a:p>
          <a:p>
            <a:pPr lvl="1"/>
            <a:r>
              <a:rPr lang="en-US" sz="2400" dirty="0"/>
              <a:t>Connection to bonding</a:t>
            </a:r>
          </a:p>
          <a:p>
            <a:r>
              <a:rPr lang="en-US" sz="2400" dirty="0"/>
              <a:t>Elements: Relevancy to Green Chemistry</a:t>
            </a:r>
          </a:p>
        </p:txBody>
      </p:sp>
    </p:spTree>
    <p:extLst>
      <p:ext uri="{BB962C8B-B14F-4D97-AF65-F5344CB8AC3E}">
        <p14:creationId xmlns:p14="http://schemas.microsoft.com/office/powerpoint/2010/main" val="9946848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Isotopic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2963"/>
            <a:ext cx="9768840" cy="3031188"/>
          </a:xfrm>
        </p:spPr>
        <p:txBody>
          <a:bodyPr>
            <a:normAutofit/>
          </a:bodyPr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/>
              <a:t>Let’s Practice!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/>
              <a:t>Write the isotopic symbol for an atom with 5 protons and 6 neutrons.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/>
              <a:t>       </a:t>
            </a:r>
            <a:r>
              <a:rPr lang="en-US" sz="2400" u="sng" dirty="0"/>
              <a:t>Answer: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332561" y="4079301"/>
            <a:ext cx="960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03525" y="4244195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03524" y="494657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5</a:t>
            </a:r>
          </a:p>
        </p:txBody>
      </p:sp>
      <p:sp>
        <p:nvSpPr>
          <p:cNvPr id="9" name="Rectangle 8"/>
          <p:cNvSpPr/>
          <p:nvPr/>
        </p:nvSpPr>
        <p:spPr>
          <a:xfrm>
            <a:off x="2883604" y="4049321"/>
            <a:ext cx="1424065" cy="15696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9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Isotopic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96" y="1960901"/>
            <a:ext cx="9516836" cy="2251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Write the isotopic symbol for an atom with 15 protons and 16 neutrons. </a:t>
            </a:r>
          </a:p>
          <a:p>
            <a:pPr marL="0" indent="0">
              <a:buNone/>
            </a:pPr>
            <a:endParaRPr lang="en-US" sz="2400" u="sng" dirty="0"/>
          </a:p>
          <a:p>
            <a:pPr marL="0" indent="0">
              <a:buNone/>
            </a:pPr>
            <a:r>
              <a:rPr lang="en-US" sz="2400" dirty="0"/>
              <a:t>      </a:t>
            </a:r>
            <a:r>
              <a:rPr lang="en-US" sz="2400" u="sng" dirty="0"/>
              <a:t>Answer: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83125" y="3707966"/>
            <a:ext cx="960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54089" y="387286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54088" y="4575243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15</a:t>
            </a:r>
          </a:p>
        </p:txBody>
      </p:sp>
      <p:sp>
        <p:nvSpPr>
          <p:cNvPr id="7" name="Rectangle 6"/>
          <p:cNvSpPr/>
          <p:nvPr/>
        </p:nvSpPr>
        <p:spPr>
          <a:xfrm>
            <a:off x="2634168" y="3692976"/>
            <a:ext cx="1424065" cy="15696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73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 animBg="1"/>
      <p:bldP spid="7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512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Isotopic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9470"/>
            <a:ext cx="9350502" cy="2251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Write the isotopic symbol for the atom Sodium with 10 neutrons.</a:t>
            </a:r>
          </a:p>
          <a:p>
            <a:pPr marL="0" indent="0">
              <a:buNone/>
            </a:pPr>
            <a:endParaRPr lang="en-US" sz="2400" u="sng" dirty="0"/>
          </a:p>
          <a:p>
            <a:pPr marL="0" indent="0">
              <a:buNone/>
            </a:pPr>
            <a:r>
              <a:rPr lang="en-US" sz="2400" dirty="0"/>
              <a:t>      </a:t>
            </a:r>
            <a:r>
              <a:rPr lang="en-US" sz="2400" u="sng" dirty="0"/>
              <a:t>Answer: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63668" y="3630449"/>
            <a:ext cx="1574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Na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34633" y="3735382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34632" y="4437765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11</a:t>
            </a:r>
          </a:p>
        </p:txBody>
      </p:sp>
      <p:sp>
        <p:nvSpPr>
          <p:cNvPr id="7" name="Rectangle 6"/>
          <p:cNvSpPr/>
          <p:nvPr/>
        </p:nvSpPr>
        <p:spPr>
          <a:xfrm>
            <a:off x="2414712" y="3555498"/>
            <a:ext cx="1678903" cy="15696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46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 animBg="1"/>
      <p:bldP spid="7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Isotopic Symbols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458149"/>
                <a:ext cx="5607258" cy="315110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How many protons are in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sPre>
                  </m:oMath>
                </a14:m>
                <a:r>
                  <a:rPr lang="en-US" sz="2400" dirty="0"/>
                  <a:t>?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How many neutrons are in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Cl</m:t>
                        </m:r>
                      </m:e>
                    </m:sPre>
                  </m:oMath>
                </a14:m>
                <a:r>
                  <a:rPr lang="en-US" sz="2400" dirty="0"/>
                  <a:t>?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How many neutrons are in neon-19?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458149"/>
                <a:ext cx="5607258" cy="3151109"/>
              </a:xfrm>
              <a:blipFill>
                <a:blip r:embed="rId2"/>
                <a:stretch>
                  <a:fillRect l="-1580" t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886434" y="1669267"/>
            <a:ext cx="1374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Answer: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99474" y="224527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08103" y="317361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99474" y="412024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61652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Periodic Table</a:t>
            </a:r>
          </a:p>
          <a:p>
            <a:pPr lvl="1"/>
            <a:r>
              <a:rPr lang="en-US" sz="2400" dirty="0"/>
              <a:t>Why is it useful</a:t>
            </a:r>
          </a:p>
          <a:p>
            <a:pPr lvl="1"/>
            <a:r>
              <a:rPr lang="en-US" sz="2400" dirty="0"/>
              <a:t>Reading the periodic table</a:t>
            </a:r>
          </a:p>
          <a:p>
            <a:pPr lvl="1"/>
            <a:r>
              <a:rPr lang="en-US" sz="2400" dirty="0"/>
              <a:t>Isotopic Symbols</a:t>
            </a:r>
          </a:p>
          <a:p>
            <a:r>
              <a:rPr lang="en-US" sz="2400" dirty="0"/>
              <a:t>Atoms </a:t>
            </a:r>
            <a:r>
              <a:rPr lang="en-US" sz="2400" dirty="0">
                <a:sym typeface="Wingdings"/>
              </a:rPr>
              <a:t> </a:t>
            </a:r>
            <a:r>
              <a:rPr lang="en-US" sz="2400" dirty="0"/>
              <a:t>Elements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Periodic Trend</a:t>
            </a:r>
          </a:p>
          <a:p>
            <a:pPr lvl="1"/>
            <a:r>
              <a:rPr lang="en-US" sz="2400" dirty="0"/>
              <a:t>Connection to bonding</a:t>
            </a:r>
          </a:p>
          <a:p>
            <a:r>
              <a:rPr lang="en-US" sz="2400" dirty="0"/>
              <a:t>Elements: Relevancy to Green Chemistry</a:t>
            </a:r>
          </a:p>
        </p:txBody>
      </p:sp>
    </p:spTree>
    <p:extLst>
      <p:ext uri="{BB962C8B-B14F-4D97-AF65-F5344CB8AC3E}">
        <p14:creationId xmlns:p14="http://schemas.microsoft.com/office/powerpoint/2010/main" val="19464382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512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Remember the tool box?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8453" y="1940549"/>
            <a:ext cx="9515094" cy="1037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There’s another way that chemists/scientist use the periodic table as a tool: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3530" y="3919101"/>
            <a:ext cx="3184940" cy="19507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33078" y="2875946"/>
            <a:ext cx="6125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Periodic Trends and Physical Properties</a:t>
            </a:r>
          </a:p>
        </p:txBody>
      </p:sp>
    </p:spTree>
    <p:extLst>
      <p:ext uri="{BB962C8B-B14F-4D97-AF65-F5344CB8AC3E}">
        <p14:creationId xmlns:p14="http://schemas.microsoft.com/office/powerpoint/2010/main" val="19088658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Trend 1: Effective Nuclear Charge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1664338"/>
            <a:ext cx="95128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The </a:t>
            </a:r>
            <a:r>
              <a:rPr lang="en-US" sz="2400" b="1" dirty="0"/>
              <a:t>Effective Nuclear charge </a:t>
            </a:r>
            <a:r>
              <a:rPr lang="en-US" sz="2400" dirty="0"/>
              <a:t>represents</a:t>
            </a:r>
            <a:r>
              <a:rPr lang="fr-CA" sz="2400" dirty="0"/>
              <a:t> the </a:t>
            </a:r>
            <a:r>
              <a:rPr lang="en-US" sz="2400" i="1" dirty="0"/>
              <a:t>actual</a:t>
            </a:r>
            <a:r>
              <a:rPr lang="fr-CA" sz="2400" i="1" dirty="0"/>
              <a:t> </a:t>
            </a:r>
            <a:r>
              <a:rPr lang="en-US" sz="2400" i="1" dirty="0"/>
              <a:t>nuclear</a:t>
            </a:r>
            <a:r>
              <a:rPr lang="fr-CA" sz="2400" i="1" dirty="0"/>
              <a:t> charge </a:t>
            </a:r>
            <a:r>
              <a:rPr lang="fr-CA" sz="2400" dirty="0"/>
              <a:t>minus the </a:t>
            </a:r>
            <a:r>
              <a:rPr lang="en-US" sz="2400" i="1" dirty="0"/>
              <a:t>shielding</a:t>
            </a:r>
            <a:r>
              <a:rPr lang="fr-CA" sz="2400" i="1" dirty="0"/>
              <a:t> constant.</a:t>
            </a:r>
            <a:endParaRPr lang="en-US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9294" y="2513025"/>
            <a:ext cx="5833411" cy="36662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22592" y="6368990"/>
            <a:ext cx="51004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https://upload.wikimedia.org/wikipedia/commons/thumb/b/b3/Effective_Nuclear_Charge.svg/2000px-Effective_Nuclear_Charge.svg.png</a:t>
            </a:r>
          </a:p>
        </p:txBody>
      </p:sp>
    </p:spTree>
    <p:extLst>
      <p:ext uri="{BB962C8B-B14F-4D97-AF65-F5344CB8AC3E}">
        <p14:creationId xmlns:p14="http://schemas.microsoft.com/office/powerpoint/2010/main" val="2973179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1649290"/>
            <a:ext cx="10207752" cy="4174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Electrons closer to the nucleus shield other electrons from the protons’ attraction –‘shielding electrons’.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i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Trend 1: Effective Nuclear Charge</a:t>
            </a:r>
          </a:p>
        </p:txBody>
      </p:sp>
      <p:sp>
        <p:nvSpPr>
          <p:cNvPr id="6" name="Rectangle 5"/>
          <p:cNvSpPr/>
          <p:nvPr/>
        </p:nvSpPr>
        <p:spPr>
          <a:xfrm>
            <a:off x="7402421" y="6364083"/>
            <a:ext cx="47895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https://upload.wikimedia.org/wikipedia/commons/thumb/b/b3/Effective_Nuclear_Charge.svg/2000px-Effective_Nuclear_Charge.svg.png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340CA5-E32E-43B9-8BC0-6417AAECD8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9294" y="2513025"/>
            <a:ext cx="5833411" cy="366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383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9994" y="1262681"/>
            <a:ext cx="6058034" cy="455526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6200000">
            <a:off x="736411" y="3134692"/>
            <a:ext cx="3788209" cy="461304"/>
          </a:xfrm>
          <a:prstGeom prst="rightArrow">
            <a:avLst>
              <a:gd name="adj1" fmla="val 50001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039994" y="662092"/>
            <a:ext cx="6209109" cy="461304"/>
          </a:xfrm>
          <a:prstGeom prst="rightArrow">
            <a:avLst>
              <a:gd name="adj1" fmla="val 50001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6325" y="322752"/>
            <a:ext cx="5655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Increasing Effective Nuclear Charge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690774" y="2231571"/>
            <a:ext cx="5655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Increasing Effective Nuclear Charge</a:t>
            </a:r>
          </a:p>
        </p:txBody>
      </p:sp>
    </p:spTree>
    <p:extLst>
      <p:ext uri="{BB962C8B-B14F-4D97-AF65-F5344CB8AC3E}">
        <p14:creationId xmlns:p14="http://schemas.microsoft.com/office/powerpoint/2010/main" val="19759403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Trend 2: Atomic Radius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2136"/>
            <a:ext cx="9085289" cy="4201206"/>
          </a:xfrm>
        </p:spPr>
        <p:txBody>
          <a:bodyPr>
            <a:norm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/>
              <a:t>The larger the effective nuclear charge, the more retained the electrons will be to the nucleus (positive charge attracts negative charge) </a:t>
            </a:r>
            <a:r>
              <a:rPr lang="en-US" sz="2400" dirty="0">
                <a:sym typeface="Wingdings"/>
              </a:rPr>
              <a:t> </a:t>
            </a:r>
            <a:r>
              <a:rPr lang="en-US" sz="2400" dirty="0"/>
              <a:t>Everything is tighter – thus smaller.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dirty="0"/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/>
              <a:t>Larger Effective Nuclear Charge = Smaller Atomic Radius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dirty="0"/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/>
              <a:t>Why do we care?</a:t>
            </a:r>
          </a:p>
        </p:txBody>
      </p:sp>
    </p:spTree>
    <p:extLst>
      <p:ext uri="{BB962C8B-B14F-4D97-AF65-F5344CB8AC3E}">
        <p14:creationId xmlns:p14="http://schemas.microsoft.com/office/powerpoint/2010/main" val="432203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First thing first</a:t>
            </a:r>
            <a:r>
              <a:rPr lang="mr-IN" sz="4000" dirty="0">
                <a:latin typeface="+mn-lt"/>
              </a:rPr>
              <a:t>…</a:t>
            </a:r>
            <a:endParaRPr lang="en-US" sz="4000" dirty="0">
              <a:latin typeface="+mn-lt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38199" y="1727809"/>
            <a:ext cx="1020631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i="1" dirty="0"/>
              <a:t>Chemistry</a:t>
            </a:r>
            <a:r>
              <a:rPr lang="en-US" altLang="en-US" sz="2400" dirty="0"/>
              <a:t> is the field of study concerned with the characteristics, composition, and transformations of </a:t>
            </a:r>
            <a:r>
              <a:rPr lang="en-US" altLang="en-US" sz="2400" b="1" i="1" dirty="0"/>
              <a:t>matter</a:t>
            </a:r>
            <a:r>
              <a:rPr lang="en-US" altLang="en-US" sz="2400" dirty="0"/>
              <a:t>.</a:t>
            </a:r>
          </a:p>
        </p:txBody>
      </p:sp>
      <p:sp>
        <p:nvSpPr>
          <p:cNvPr id="5" name="Text Box 298"/>
          <p:cNvSpPr txBox="1">
            <a:spLocks noChangeArrowheads="1"/>
          </p:cNvSpPr>
          <p:nvPr/>
        </p:nvSpPr>
        <p:spPr bwMode="auto">
          <a:xfrm>
            <a:off x="838199" y="3273266"/>
            <a:ext cx="50454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i="1" dirty="0"/>
              <a:t>Matter</a:t>
            </a:r>
            <a:r>
              <a:rPr lang="en-US" altLang="en-US" sz="2400" dirty="0"/>
              <a:t> is anything that occupies space</a:t>
            </a:r>
            <a:r>
              <a:rPr lang="en-US" altLang="en-US" dirty="0"/>
              <a:t>.</a:t>
            </a:r>
          </a:p>
        </p:txBody>
      </p:sp>
      <p:sp>
        <p:nvSpPr>
          <p:cNvPr id="6" name="Text Box 299"/>
          <p:cNvSpPr txBox="1">
            <a:spLocks noChangeArrowheads="1"/>
          </p:cNvSpPr>
          <p:nvPr/>
        </p:nvSpPr>
        <p:spPr bwMode="auto">
          <a:xfrm>
            <a:off x="838199" y="4449391"/>
            <a:ext cx="58130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i="1" dirty="0"/>
              <a:t>Mass</a:t>
            </a:r>
            <a:r>
              <a:rPr lang="en-US" altLang="en-US" sz="2400" dirty="0"/>
              <a:t> refers to the </a:t>
            </a:r>
            <a:r>
              <a:rPr lang="en-US" altLang="en-US" sz="2400" i="1" dirty="0"/>
              <a:t>amount</a:t>
            </a:r>
            <a:r>
              <a:rPr lang="en-US" altLang="en-US" sz="2400" dirty="0"/>
              <a:t> of matter present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342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0549" y="757266"/>
            <a:ext cx="7578282" cy="569839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0800000">
            <a:off x="2227686" y="573374"/>
            <a:ext cx="7190633" cy="39588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5400000">
            <a:off x="333582" y="3079827"/>
            <a:ext cx="3788209" cy="46130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6985" y="173264"/>
            <a:ext cx="5655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Increasing Atomic Radius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384892" y="3074187"/>
            <a:ext cx="2890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Increasing Atomic Radius</a:t>
            </a:r>
          </a:p>
        </p:txBody>
      </p:sp>
    </p:spTree>
    <p:extLst>
      <p:ext uri="{BB962C8B-B14F-4D97-AF65-F5344CB8AC3E}">
        <p14:creationId xmlns:p14="http://schemas.microsoft.com/office/powerpoint/2010/main" val="9427990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Trend 3: Ionization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0711"/>
            <a:ext cx="8763000" cy="968354"/>
          </a:xfrm>
        </p:spPr>
        <p:txBody>
          <a:bodyPr>
            <a:normAutofit/>
          </a:bodyPr>
          <a:lstStyle/>
          <a:p>
            <a:pPr algn="ctr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1" dirty="0"/>
              <a:t>Ionization Energy </a:t>
            </a:r>
            <a:r>
              <a:rPr lang="en-US" sz="2400" dirty="0"/>
              <a:t>is the minimum energy required to remove an electron from a gaseous atom in its ground state.</a:t>
            </a:r>
          </a:p>
        </p:txBody>
      </p:sp>
    </p:spTree>
    <p:extLst>
      <p:ext uri="{BB962C8B-B14F-4D97-AF65-F5344CB8AC3E}">
        <p14:creationId xmlns:p14="http://schemas.microsoft.com/office/powerpoint/2010/main" val="20303387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7211" y="606175"/>
            <a:ext cx="7578282" cy="569839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227686" y="418878"/>
            <a:ext cx="7677807" cy="37459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16200000">
            <a:off x="308733" y="2644221"/>
            <a:ext cx="3788209" cy="46130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4434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512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Trend 4: Electronegativity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762702"/>
            <a:ext cx="9077793" cy="2134508"/>
          </a:xfrm>
        </p:spPr>
        <p:txBody>
          <a:bodyPr>
            <a:norm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1" dirty="0"/>
              <a:t>Electron Affinity </a:t>
            </a:r>
            <a:r>
              <a:rPr lang="en-US" sz="2400" dirty="0"/>
              <a:t>is the energy change that occurs when an electron is gained by an atom.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dirty="0"/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1" dirty="0"/>
              <a:t>Electronegativity</a:t>
            </a:r>
            <a:r>
              <a:rPr lang="en-US" sz="2400" dirty="0"/>
              <a:t> is the tendency of an atom to attract electrons (that electron isn’t necessarily transferred).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1363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7686" y="691202"/>
            <a:ext cx="7578282" cy="569839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227686" y="503905"/>
            <a:ext cx="7677807" cy="37459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16200000">
            <a:off x="102929" y="2729248"/>
            <a:ext cx="3788209" cy="46130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7288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Trend 5: Melting and Boiling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0132"/>
            <a:ext cx="10515600" cy="2710657"/>
          </a:xfrm>
        </p:spPr>
        <p:txBody>
          <a:bodyPr>
            <a:norm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i="1" dirty="0"/>
              <a:t>Melting Point</a:t>
            </a:r>
            <a:r>
              <a:rPr lang="en-US" sz="2400" dirty="0"/>
              <a:t>: Temperature at which a substance goes from solid to liquid state.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dirty="0"/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i="1" dirty="0"/>
              <a:t>Boiling Point</a:t>
            </a:r>
            <a:r>
              <a:rPr lang="en-US" sz="2400" dirty="0"/>
              <a:t>: Temperature at which a substance goes from liquid to gaseous state.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dirty="0"/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/>
              <a:t>These temperatures are determined by </a:t>
            </a:r>
            <a:r>
              <a:rPr lang="en-US" sz="2400" i="1" dirty="0"/>
              <a:t>interatomic forces</a:t>
            </a:r>
            <a:r>
              <a:rPr lang="en-US" sz="2400" dirty="0"/>
              <a:t>: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/>
              <a:t>Stronger Van der Waals forces = higher melting and boiling points</a:t>
            </a:r>
          </a:p>
        </p:txBody>
      </p:sp>
    </p:spTree>
    <p:extLst>
      <p:ext uri="{BB962C8B-B14F-4D97-AF65-F5344CB8AC3E}">
        <p14:creationId xmlns:p14="http://schemas.microsoft.com/office/powerpoint/2010/main" val="15003867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Trend 6: Volatility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86708"/>
            <a:ext cx="10792968" cy="41198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i="1" dirty="0"/>
              <a:t>Volatility</a:t>
            </a:r>
            <a:r>
              <a:rPr lang="en-US" sz="2400" dirty="0"/>
              <a:t>: tendency of a substance to vaporize.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i="1" dirty="0"/>
              <a:t>Vapor Pressure</a:t>
            </a:r>
            <a:r>
              <a:rPr lang="en-US" sz="2400" dirty="0"/>
              <a:t>: the pressure of a gas resulting from evaporation of a liquid.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Higher Vapor Pressure = higher volatility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/>
              <a:t> 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/>
              <a:t>How is it related to boiling point? 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/>
              <a:t>Boiling point is the temperature at which vapor pressure equals atm. Pressure. 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/>
              <a:t>The lower the boiling point = the higher the vapor pressure = the higher the volatility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dirty="0"/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/>
              <a:t>Volatility has the opposite trend as boiling point.</a:t>
            </a:r>
          </a:p>
        </p:txBody>
      </p:sp>
    </p:spTree>
    <p:extLst>
      <p:ext uri="{BB962C8B-B14F-4D97-AF65-F5344CB8AC3E}">
        <p14:creationId xmlns:p14="http://schemas.microsoft.com/office/powerpoint/2010/main" val="12472250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Trend 7: Acidity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0132"/>
            <a:ext cx="9726827" cy="420120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1" dirty="0"/>
              <a:t>Acidity: </a:t>
            </a:r>
            <a:r>
              <a:rPr lang="en-US" sz="2400" dirty="0"/>
              <a:t>tendency of an anion to release a proton.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/>
              <a:t>Higher electron affinity = higher withholding of electrons = better capacity to stabilize an anion = increasing acidity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>
                <a:sym typeface="Wingdings"/>
              </a:rPr>
              <a:t>Bigger atomic radius = higher polarizability = higher ability to delocalize negative charge = increasing acidity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29991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396" y="1853953"/>
            <a:ext cx="6020896" cy="4527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Trend 7: Acidity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48003"/>
            <a:ext cx="3965857" cy="83723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i="1" dirty="0"/>
              <a:t>   Acidity: </a:t>
            </a:r>
            <a:r>
              <a:rPr lang="en-US" sz="2400" dirty="0"/>
              <a:t>tendency of an anion to release a proton.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dirty="0"/>
          </a:p>
        </p:txBody>
      </p:sp>
      <p:sp>
        <p:nvSpPr>
          <p:cNvPr id="5" name="Right Arrow 4"/>
          <p:cNvSpPr/>
          <p:nvPr/>
        </p:nvSpPr>
        <p:spPr>
          <a:xfrm>
            <a:off x="5542308" y="1748003"/>
            <a:ext cx="5488800" cy="2284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185497" y="1989519"/>
            <a:ext cx="228236" cy="390968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2865174"/>
            <a:ext cx="37937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400" i="1" dirty="0"/>
              <a:t>Basicity: </a:t>
            </a:r>
            <a:r>
              <a:rPr lang="en-US" sz="2400" dirty="0"/>
              <a:t>tendency of an anion to host a proton -exactly the opposite trend.</a:t>
            </a:r>
          </a:p>
        </p:txBody>
      </p:sp>
    </p:spTree>
    <p:extLst>
      <p:ext uri="{BB962C8B-B14F-4D97-AF65-F5344CB8AC3E}">
        <p14:creationId xmlns:p14="http://schemas.microsoft.com/office/powerpoint/2010/main" val="12360832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Periodic Table</a:t>
            </a:r>
          </a:p>
          <a:p>
            <a:pPr lvl="1"/>
            <a:r>
              <a:rPr lang="en-US" sz="2400" dirty="0"/>
              <a:t>Why is it useful</a:t>
            </a:r>
          </a:p>
          <a:p>
            <a:pPr lvl="1"/>
            <a:r>
              <a:rPr lang="en-US" sz="2400" dirty="0"/>
              <a:t>Reading the periodic table</a:t>
            </a:r>
          </a:p>
          <a:p>
            <a:pPr lvl="1"/>
            <a:r>
              <a:rPr lang="en-US" sz="2400" dirty="0"/>
              <a:t>Isotopic Symbols</a:t>
            </a:r>
          </a:p>
          <a:p>
            <a:r>
              <a:rPr lang="en-US" sz="2400" dirty="0"/>
              <a:t>Atoms </a:t>
            </a:r>
            <a:r>
              <a:rPr lang="en-US" sz="2400" dirty="0">
                <a:sym typeface="Wingdings"/>
              </a:rPr>
              <a:t> </a:t>
            </a:r>
            <a:r>
              <a:rPr lang="en-US" sz="2400" dirty="0"/>
              <a:t>Elements</a:t>
            </a:r>
          </a:p>
          <a:p>
            <a:r>
              <a:rPr lang="en-US" sz="2400" dirty="0"/>
              <a:t>Periodic Trend</a:t>
            </a:r>
          </a:p>
          <a:p>
            <a:pPr lvl="1"/>
            <a:r>
              <a:rPr lang="en-US" sz="2400" dirty="0"/>
              <a:t>Connection to bonding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Elements: Relevancy to Green Chemistry</a:t>
            </a:r>
          </a:p>
        </p:txBody>
      </p:sp>
    </p:spTree>
    <p:extLst>
      <p:ext uri="{BB962C8B-B14F-4D97-AF65-F5344CB8AC3E}">
        <p14:creationId xmlns:p14="http://schemas.microsoft.com/office/powerpoint/2010/main" val="640159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07357" y="6427695"/>
            <a:ext cx="46846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https://upload.wikimedia.org/wikipedia/commons/6/68/Periodic_table_vectorial.png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66034" y="-667379"/>
            <a:ext cx="6029141" cy="780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014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B050"/>
                </a:solidFill>
                <a:latin typeface="+mn-lt"/>
              </a:rPr>
              <a:t>Green Chemistry: </a:t>
            </a:r>
            <a:r>
              <a:rPr lang="en-US" sz="4000" dirty="0">
                <a:latin typeface="+mn-lt"/>
              </a:rPr>
              <a:t>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7971"/>
            <a:ext cx="9687698" cy="4201206"/>
          </a:xfrm>
        </p:spPr>
        <p:txBody>
          <a:bodyPr>
            <a:normAutofit/>
          </a:bodyPr>
          <a:lstStyle/>
          <a:p>
            <a:r>
              <a:rPr lang="en-US" sz="2400" dirty="0"/>
              <a:t>Endangered Elements: </a:t>
            </a:r>
          </a:p>
          <a:p>
            <a:pPr lvl="1"/>
            <a:r>
              <a:rPr lang="en-US" sz="2400" dirty="0"/>
              <a:t>With exponential growth of  technological advancements </a:t>
            </a:r>
            <a:r>
              <a:rPr lang="en-US" sz="2400" dirty="0">
                <a:sym typeface="Wingdings"/>
              </a:rPr>
              <a:t> more elements/materials are needed.</a:t>
            </a:r>
          </a:p>
          <a:p>
            <a:pPr lvl="1"/>
            <a:r>
              <a:rPr lang="en-US" sz="2400" dirty="0">
                <a:sym typeface="Wingdings"/>
              </a:rPr>
              <a:t>Most elements used today utilize precious metals.</a:t>
            </a:r>
          </a:p>
          <a:p>
            <a:pPr lvl="1"/>
            <a:r>
              <a:rPr lang="en-US" sz="2400" dirty="0">
                <a:sym typeface="Wingdings"/>
              </a:rPr>
              <a:t>Iron, Fe, is the most abundant metal on earth.</a:t>
            </a:r>
          </a:p>
          <a:p>
            <a:pPr lvl="1"/>
            <a:r>
              <a:rPr lang="en-US" sz="2400" dirty="0">
                <a:sym typeface="Wingdings"/>
              </a:rPr>
              <a:t>More research on investigating further uses of non-precious metals in everyday applications is needed.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Understanding the concept of bonds and the effect of atomic combinations can lead to new alternative products.</a:t>
            </a:r>
          </a:p>
        </p:txBody>
      </p:sp>
    </p:spTree>
    <p:extLst>
      <p:ext uri="{BB962C8B-B14F-4D97-AF65-F5344CB8AC3E}">
        <p14:creationId xmlns:p14="http://schemas.microsoft.com/office/powerpoint/2010/main" val="12951787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024" y="329184"/>
            <a:ext cx="8180165" cy="578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696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7971"/>
            <a:ext cx="9687698" cy="4201206"/>
          </a:xfrm>
        </p:spPr>
        <p:txBody>
          <a:bodyPr>
            <a:normAutofit/>
          </a:bodyPr>
          <a:lstStyle/>
          <a:p>
            <a:r>
              <a:rPr lang="en-US" sz="2400" dirty="0"/>
              <a:t>Periodic Table</a:t>
            </a:r>
          </a:p>
          <a:p>
            <a:pPr lvl="1"/>
            <a:r>
              <a:rPr lang="en-US" sz="2400" dirty="0"/>
              <a:t>A tool for chemists for:</a:t>
            </a:r>
          </a:p>
          <a:p>
            <a:pPr lvl="2"/>
            <a:r>
              <a:rPr lang="en-US" sz="2100" dirty="0"/>
              <a:t>Understanding atoms, elements </a:t>
            </a:r>
          </a:p>
          <a:p>
            <a:pPr lvl="2"/>
            <a:r>
              <a:rPr lang="en-US" sz="2100" dirty="0"/>
              <a:t>Understanding periodic trends and properties of elements</a:t>
            </a:r>
          </a:p>
          <a:p>
            <a:r>
              <a:rPr lang="en-US" sz="2400" dirty="0"/>
              <a:t>Elements: Relevancy to Green Chemistry</a:t>
            </a:r>
          </a:p>
          <a:p>
            <a:pPr lvl="1"/>
            <a:r>
              <a:rPr lang="en-US" sz="2100" dirty="0"/>
              <a:t>Some elements have limited supply (“endangered elements”)</a:t>
            </a:r>
          </a:p>
          <a:p>
            <a:pPr lvl="1"/>
            <a:r>
              <a:rPr lang="en-US" sz="2100" dirty="0"/>
              <a:t>Understanding the concept of bonds and the effect of atomic combinations can lead to new alternative products.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9294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0165" y="0"/>
            <a:ext cx="8268788" cy="63462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0796BA-DF09-4D4D-9749-24482013EEE5}"/>
              </a:ext>
            </a:extLst>
          </p:cNvPr>
          <p:cNvSpPr txBox="1"/>
          <p:nvPr/>
        </p:nvSpPr>
        <p:spPr>
          <a:xfrm>
            <a:off x="8659713" y="6471632"/>
            <a:ext cx="3968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elements.wlonk.com</a:t>
            </a:r>
            <a:r>
              <a:rPr lang="en-US" sz="1200" dirty="0"/>
              <a:t>/</a:t>
            </a:r>
            <a:r>
              <a:rPr lang="en-US" sz="1200" dirty="0" err="1"/>
              <a:t>ElementsTable.htm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64582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How is the Periodic Table Organized?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“Rows” and “Columns”</a:t>
            </a:r>
          </a:p>
          <a:p>
            <a:endParaRPr lang="en-US" sz="2400" dirty="0"/>
          </a:p>
          <a:p>
            <a:r>
              <a:rPr lang="en-US" sz="2400" dirty="0"/>
              <a:t>Groups</a:t>
            </a:r>
          </a:p>
          <a:p>
            <a:pPr lvl="1"/>
            <a:r>
              <a:rPr lang="en-US" sz="2000" dirty="0"/>
              <a:t>Group 1A</a:t>
            </a:r>
          </a:p>
          <a:p>
            <a:pPr lvl="1"/>
            <a:r>
              <a:rPr lang="en-US" sz="2000" dirty="0"/>
              <a:t>Group 2A</a:t>
            </a:r>
          </a:p>
          <a:p>
            <a:pPr lvl="1"/>
            <a:r>
              <a:rPr lang="en-US" sz="2000" dirty="0"/>
              <a:t>Group 3A</a:t>
            </a:r>
          </a:p>
          <a:p>
            <a:pPr lvl="1"/>
            <a:r>
              <a:rPr lang="en-US" sz="2000" dirty="0"/>
              <a:t>Group 4A</a:t>
            </a:r>
          </a:p>
          <a:p>
            <a:endParaRPr lang="en-US" sz="2400" dirty="0"/>
          </a:p>
          <a:p>
            <a:r>
              <a:rPr lang="en-US" sz="2400" dirty="0"/>
              <a:t>Classifications and Categories</a:t>
            </a:r>
          </a:p>
          <a:p>
            <a:pPr lvl="1"/>
            <a:r>
              <a:rPr lang="en-US" sz="2000" dirty="0"/>
              <a:t>Metals and Non-metals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10675" y="2993462"/>
            <a:ext cx="168127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2238" indent="-122238">
              <a:lnSpc>
                <a:spcPct val="90000"/>
              </a:lnSpc>
              <a:spcAft>
                <a:spcPts val="375"/>
              </a:spcAft>
              <a:buFont typeface="Arial" charset="0"/>
              <a:buChar char="•"/>
            </a:pPr>
            <a:r>
              <a:rPr lang="en-US" sz="2000" dirty="0"/>
              <a:t>Group 5A</a:t>
            </a:r>
          </a:p>
          <a:p>
            <a:pPr marL="122238" indent="-122238">
              <a:lnSpc>
                <a:spcPct val="90000"/>
              </a:lnSpc>
              <a:spcAft>
                <a:spcPts val="375"/>
              </a:spcAft>
              <a:buFont typeface="Arial" charset="0"/>
              <a:buChar char="•"/>
            </a:pPr>
            <a:r>
              <a:rPr lang="en-US" sz="2000" dirty="0"/>
              <a:t>Group 6A</a:t>
            </a:r>
          </a:p>
          <a:p>
            <a:pPr marL="122238" indent="-122238">
              <a:lnSpc>
                <a:spcPct val="90000"/>
              </a:lnSpc>
              <a:spcAft>
                <a:spcPts val="375"/>
              </a:spcAft>
              <a:buFont typeface="Arial" charset="0"/>
              <a:buChar char="•"/>
            </a:pPr>
            <a:r>
              <a:rPr lang="en-US" sz="2000" dirty="0"/>
              <a:t>Group 7A</a:t>
            </a:r>
          </a:p>
          <a:p>
            <a:pPr marL="122238" indent="-122238">
              <a:lnSpc>
                <a:spcPct val="90000"/>
              </a:lnSpc>
              <a:spcAft>
                <a:spcPts val="375"/>
              </a:spcAft>
              <a:buFont typeface="Arial" charset="0"/>
              <a:buChar char="•"/>
            </a:pPr>
            <a:r>
              <a:rPr lang="en-US" sz="2000" dirty="0"/>
              <a:t>Group 8A</a:t>
            </a:r>
          </a:p>
        </p:txBody>
      </p:sp>
    </p:spTree>
    <p:extLst>
      <p:ext uri="{BB962C8B-B14F-4D97-AF65-F5344CB8AC3E}">
        <p14:creationId xmlns:p14="http://schemas.microsoft.com/office/powerpoint/2010/main" val="1832040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49995"/>
            <a:ext cx="7008341" cy="3117953"/>
          </a:xfrm>
        </p:spPr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altLang="en-US" sz="2400" dirty="0">
                <a:latin typeface="+mn-lt"/>
              </a:rPr>
              <a:t>An element’s location on the periodic table predicts its behavior and properties. </a:t>
            </a:r>
            <a:br>
              <a:rPr lang="en-US" altLang="en-US" sz="2400" dirty="0">
                <a:latin typeface="+mn-lt"/>
              </a:rPr>
            </a:br>
            <a:br>
              <a:rPr lang="en-US" altLang="en-US" sz="2400" dirty="0">
                <a:latin typeface="+mn-lt"/>
              </a:rPr>
            </a:br>
            <a:r>
              <a:rPr lang="en-US" altLang="en-US" sz="2400" dirty="0">
                <a:latin typeface="+mn-lt"/>
              </a:rPr>
              <a:t>The periodic table is one of many </a:t>
            </a:r>
            <a:r>
              <a:rPr lang="en-US" altLang="en-US" sz="2400" b="1" i="1" dirty="0">
                <a:latin typeface="+mn-lt"/>
              </a:rPr>
              <a:t>tools</a:t>
            </a:r>
            <a:r>
              <a:rPr lang="en-US" altLang="en-US" sz="2400" dirty="0">
                <a:latin typeface="+mn-lt"/>
              </a:rPr>
              <a:t> that chemist use in their “chemistry tool box”.</a:t>
            </a:r>
            <a:br>
              <a:rPr lang="en-US" altLang="en-US" sz="1600" dirty="0"/>
            </a:b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3530" y="3818232"/>
            <a:ext cx="3184940" cy="195077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2D48BCF-B11E-084D-B7B3-965ABB38CCC7}"/>
              </a:ext>
            </a:extLst>
          </p:cNvPr>
          <p:cNvSpPr txBox="1">
            <a:spLocks/>
          </p:cNvSpPr>
          <p:nvPr/>
        </p:nvSpPr>
        <p:spPr>
          <a:xfrm>
            <a:off x="838200" y="17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+mn-lt"/>
              </a:rPr>
              <a:t>Did you know?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B6BB5F-8BFB-48BE-B391-A7C0641B5C26}"/>
              </a:ext>
            </a:extLst>
          </p:cNvPr>
          <p:cNvSpPr txBox="1"/>
          <p:nvPr/>
        </p:nvSpPr>
        <p:spPr>
          <a:xfrm>
            <a:off x="10369445" y="6374008"/>
            <a:ext cx="25708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 Source: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Pixabay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2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l" rtl="0">
              <a:lnSpc>
                <a:spcPct val="90000"/>
              </a:lnSpc>
              <a:spcBef>
                <a:spcPct val="0"/>
              </a:spcBef>
            </a:pPr>
            <a:r>
              <a:rPr lang="en-US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Main Group Elements (A-Groups)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3">
              <a:spcBef>
                <a:spcPts val="1000"/>
              </a:spcBef>
            </a:pPr>
            <a:r>
              <a:rPr lang="en-US" altLang="en-US" sz="2400" dirty="0"/>
              <a:t>Group IA are the alkali metals. They will react with water to make very caustic solutions.</a:t>
            </a:r>
          </a:p>
          <a:p>
            <a:pPr marL="228600" lvl="3">
              <a:spcBef>
                <a:spcPts val="1000"/>
              </a:spcBef>
            </a:pPr>
            <a:endParaRPr lang="en-US" altLang="en-US" sz="2400" dirty="0"/>
          </a:p>
          <a:p>
            <a:pPr marL="228600" lvl="3">
              <a:spcBef>
                <a:spcPts val="1000"/>
              </a:spcBef>
            </a:pPr>
            <a:r>
              <a:rPr lang="en-US" altLang="en-US" sz="2400" dirty="0"/>
              <a:t>Group IIA are the alkaline earth metals. </a:t>
            </a:r>
          </a:p>
          <a:p>
            <a:pPr marL="228600" lvl="3">
              <a:spcBef>
                <a:spcPts val="1000"/>
              </a:spcBef>
            </a:pPr>
            <a:endParaRPr lang="en-US" altLang="en-US" sz="2400" dirty="0"/>
          </a:p>
          <a:p>
            <a:pPr marL="228600" lvl="3">
              <a:spcBef>
                <a:spcPts val="1000"/>
              </a:spcBef>
            </a:pPr>
            <a:r>
              <a:rPr lang="en-US" altLang="en-US" sz="2400" dirty="0"/>
              <a:t>Group VIIA are called halogens. </a:t>
            </a:r>
          </a:p>
          <a:p>
            <a:pPr marL="228600" lvl="3">
              <a:spcBef>
                <a:spcPts val="1000"/>
              </a:spcBef>
            </a:pPr>
            <a:endParaRPr lang="en-US" altLang="en-US" sz="2400" dirty="0"/>
          </a:p>
          <a:p>
            <a:pPr marL="228600" lvl="3">
              <a:spcBef>
                <a:spcPts val="1000"/>
              </a:spcBef>
            </a:pPr>
            <a:r>
              <a:rPr lang="en-US" altLang="en-US" sz="2400" dirty="0"/>
              <a:t>Group VIIIA are called noble gases.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735764"/>
      </p:ext>
    </p:extLst>
  </p:cSld>
  <p:clrMapOvr>
    <a:masterClrMapping/>
  </p:clrMapOvr>
</p:sld>
</file>

<file path=ppt/theme/theme1.xml><?xml version="1.0" encoding="utf-8"?>
<a:theme xmlns:a="http://schemas.openxmlformats.org/drawingml/2006/main" name="UNIDO curriculum templat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ityCurriculum_Template" id="{EDCD831D-5535-F64D-8D88-89EFE9E5963E}" vid="{88332C8B-8202-4946-816A-D92DC749C4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UNIDO curriculum template</Template>
  <TotalTime>1345</TotalTime>
  <Words>1673</Words>
  <Application>Microsoft Office PowerPoint</Application>
  <PresentationFormat>Widescreen</PresentationFormat>
  <Paragraphs>316</Paragraphs>
  <Slides>52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3" baseType="lpstr">
      <vt:lpstr>Abadi MT Condensed Extra Bold</vt:lpstr>
      <vt:lpstr>Arial</vt:lpstr>
      <vt:lpstr>Baghdad</vt:lpstr>
      <vt:lpstr>Bodoni Ornaments</vt:lpstr>
      <vt:lpstr>Calibri</vt:lpstr>
      <vt:lpstr>Cambria</vt:lpstr>
      <vt:lpstr>Cambria Math</vt:lpstr>
      <vt:lpstr>Corbel</vt:lpstr>
      <vt:lpstr>Mangal</vt:lpstr>
      <vt:lpstr>Wingdings</vt:lpstr>
      <vt:lpstr>UNIDO curriculum template</vt:lpstr>
      <vt:lpstr>Green Chemistry: It All Starts at the Beginning</vt:lpstr>
      <vt:lpstr>Outline</vt:lpstr>
      <vt:lpstr>Outline</vt:lpstr>
      <vt:lpstr>First thing first…</vt:lpstr>
      <vt:lpstr>PowerPoint Presentation</vt:lpstr>
      <vt:lpstr>PowerPoint Presentation</vt:lpstr>
      <vt:lpstr>How is the Periodic Table Organized?</vt:lpstr>
      <vt:lpstr>An element’s location on the periodic table predicts its behavior and properties.   The periodic table is one of many tools that chemist use in their “chemistry tool box”. </vt:lpstr>
      <vt:lpstr>Main Group Elements (A-Groups)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Metals and Non-Metals</vt:lpstr>
      <vt:lpstr>PowerPoint Presentation</vt:lpstr>
      <vt:lpstr>Outline</vt:lpstr>
      <vt:lpstr>Atoms  Elements</vt:lpstr>
      <vt:lpstr>The Atomic Theory</vt:lpstr>
      <vt:lpstr>The Atomic Theory</vt:lpstr>
      <vt:lpstr>Atoms? What are they exactly?</vt:lpstr>
      <vt:lpstr>Atoms? What are they exactly?</vt:lpstr>
      <vt:lpstr>Atoms: The Proton</vt:lpstr>
      <vt:lpstr>Atoms: The Neutron</vt:lpstr>
      <vt:lpstr>Atoms: The Electron</vt:lpstr>
      <vt:lpstr>Example: Carbon Atom</vt:lpstr>
      <vt:lpstr>PowerPoint Presentation</vt:lpstr>
      <vt:lpstr>Isotopic Symbols</vt:lpstr>
      <vt:lpstr>Isotopic Symbols</vt:lpstr>
      <vt:lpstr>Isotopic Symbols</vt:lpstr>
      <vt:lpstr>Isotopic Symbols</vt:lpstr>
      <vt:lpstr>Isotopic Symbols</vt:lpstr>
      <vt:lpstr>Outline</vt:lpstr>
      <vt:lpstr>Remember the tool box?</vt:lpstr>
      <vt:lpstr>Trend 1: Effective Nuclear Charge</vt:lpstr>
      <vt:lpstr>Trend 1: Effective Nuclear Charge</vt:lpstr>
      <vt:lpstr>PowerPoint Presentation</vt:lpstr>
      <vt:lpstr>Trend 2: Atomic Radius</vt:lpstr>
      <vt:lpstr>PowerPoint Presentation</vt:lpstr>
      <vt:lpstr>Trend 3: Ionization Energy</vt:lpstr>
      <vt:lpstr>PowerPoint Presentation</vt:lpstr>
      <vt:lpstr>Trend 4: Electronegativity</vt:lpstr>
      <vt:lpstr>PowerPoint Presentation</vt:lpstr>
      <vt:lpstr>Trend 5: Melting and Boiling Points</vt:lpstr>
      <vt:lpstr>Trend 6: Volatility</vt:lpstr>
      <vt:lpstr>Trend 7: Acidity</vt:lpstr>
      <vt:lpstr>Trend 7: Acidity</vt:lpstr>
      <vt:lpstr>Outline</vt:lpstr>
      <vt:lpstr>Green Chemistry: Elements</vt:lpstr>
      <vt:lpstr>PowerPoint Presentation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Derrick Ward</dc:creator>
  <cp:lastModifiedBy>Chapman, Kimberly</cp:lastModifiedBy>
  <cp:revision>147</cp:revision>
  <dcterms:created xsi:type="dcterms:W3CDTF">2018-01-11T18:31:51Z</dcterms:created>
  <dcterms:modified xsi:type="dcterms:W3CDTF">2019-03-12T15:01:42Z</dcterms:modified>
</cp:coreProperties>
</file>