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9"/>
  </p:notesMasterIdLst>
  <p:sldIdLst>
    <p:sldId id="295" r:id="rId2"/>
    <p:sldId id="296" r:id="rId3"/>
    <p:sldId id="319" r:id="rId4"/>
    <p:sldId id="258" r:id="rId5"/>
    <p:sldId id="321" r:id="rId6"/>
    <p:sldId id="259" r:id="rId7"/>
    <p:sldId id="260" r:id="rId8"/>
    <p:sldId id="261" r:id="rId9"/>
    <p:sldId id="262" r:id="rId10"/>
    <p:sldId id="265" r:id="rId11"/>
    <p:sldId id="270" r:id="rId12"/>
    <p:sldId id="271" r:id="rId13"/>
    <p:sldId id="272" r:id="rId14"/>
    <p:sldId id="273" r:id="rId15"/>
    <p:sldId id="274" r:id="rId16"/>
    <p:sldId id="275" r:id="rId17"/>
    <p:sldId id="276" r:id="rId18"/>
    <p:sldId id="322" r:id="rId19"/>
    <p:sldId id="302" r:id="rId20"/>
    <p:sldId id="308" r:id="rId21"/>
    <p:sldId id="309" r:id="rId22"/>
    <p:sldId id="310" r:id="rId23"/>
    <p:sldId id="313" r:id="rId24"/>
    <p:sldId id="318" r:id="rId25"/>
    <p:sldId id="312" r:id="rId26"/>
    <p:sldId id="282" r:id="rId27"/>
    <p:sldId id="314" r:id="rId28"/>
    <p:sldId id="315" r:id="rId29"/>
    <p:sldId id="316" r:id="rId30"/>
    <p:sldId id="317" r:id="rId31"/>
    <p:sldId id="278" r:id="rId32"/>
    <p:sldId id="281" r:id="rId33"/>
    <p:sldId id="283" r:id="rId34"/>
    <p:sldId id="292" r:id="rId35"/>
    <p:sldId id="320" r:id="rId36"/>
    <p:sldId id="284" r:id="rId37"/>
    <p:sldId id="285" r:id="rId38"/>
    <p:sldId id="286" r:id="rId39"/>
    <p:sldId id="323" r:id="rId40"/>
    <p:sldId id="324" r:id="rId41"/>
    <p:sldId id="290" r:id="rId42"/>
    <p:sldId id="288" r:id="rId43"/>
    <p:sldId id="289" r:id="rId44"/>
    <p:sldId id="293" r:id="rId45"/>
    <p:sldId id="294" r:id="rId46"/>
    <p:sldId id="299" r:id="rId47"/>
    <p:sldId id="298"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31" autoAdjust="0"/>
    <p:restoredTop sz="94505" autoAdjust="0"/>
  </p:normalViewPr>
  <p:slideViewPr>
    <p:cSldViewPr snapToGrid="0" snapToObjects="1">
      <p:cViewPr varScale="1">
        <p:scale>
          <a:sx n="65" d="100"/>
          <a:sy n="65" d="100"/>
        </p:scale>
        <p:origin x="96" y="40"/>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868F1B-3B27-6C45-B31E-684FF71EFDE8}" type="datetimeFigureOut">
              <a:rPr lang="en-US" smtClean="0"/>
              <a:t>11/1/2018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9A6A48-B81E-2546-8113-AA1BC0595797}" type="slidenum">
              <a:rPr lang="en-US" smtClean="0"/>
              <a:t>‹#›</a:t>
            </a:fld>
            <a:endParaRPr lang="en-US"/>
          </a:p>
        </p:txBody>
      </p:sp>
    </p:spTree>
    <p:extLst>
      <p:ext uri="{BB962C8B-B14F-4D97-AF65-F5344CB8AC3E}">
        <p14:creationId xmlns:p14="http://schemas.microsoft.com/office/powerpoint/2010/main" val="17093418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CDBC99-33AB-8B45-8A9F-BE7F36C184D4}" type="slidenum">
              <a:rPr lang="en-US" smtClean="0"/>
              <a:t>1</a:t>
            </a:fld>
            <a:endParaRPr lang="en-US"/>
          </a:p>
        </p:txBody>
      </p:sp>
    </p:spTree>
    <p:extLst>
      <p:ext uri="{BB962C8B-B14F-4D97-AF65-F5344CB8AC3E}">
        <p14:creationId xmlns:p14="http://schemas.microsoft.com/office/powerpoint/2010/main" val="4986354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D315E35B-3011-0F44-ADA7-AB4F47001E1E}" type="slidenum">
              <a:rPr lang="en-US"/>
              <a:pPr/>
              <a:t>12</a:t>
            </a:fld>
            <a:endParaRPr lang="en-US"/>
          </a:p>
        </p:txBody>
      </p:sp>
      <p:sp>
        <p:nvSpPr>
          <p:cNvPr id="3379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FCD16157-A86F-E143-B290-78563D51470C}" type="slidenum">
              <a:rPr lang="en-US">
                <a:latin typeface="Calibri" charset="0"/>
              </a:rPr>
              <a:pPr algn="r" eaLnBrk="1" hangingPunct="1"/>
              <a:t>12</a:t>
            </a:fld>
            <a:endParaRPr lang="en-US">
              <a:latin typeface="Calibri" charset="0"/>
            </a:endParaRPr>
          </a:p>
        </p:txBody>
      </p:sp>
      <p:sp>
        <p:nvSpPr>
          <p:cNvPr id="33795" name="Rectangle 1026"/>
          <p:cNvSpPr>
            <a:spLocks noGrp="1" noRot="1" noChangeAspect="1" noChangeArrowheads="1" noTextEdit="1"/>
          </p:cNvSpPr>
          <p:nvPr>
            <p:ph type="sldImg"/>
          </p:nvPr>
        </p:nvSpPr>
        <p:spPr>
          <a:ln/>
        </p:spPr>
      </p:sp>
      <p:sp>
        <p:nvSpPr>
          <p:cNvPr id="33796" name="Rectangle 1027"/>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0"/>
              </a:spcBef>
            </a:pPr>
            <a:endParaRPr lang="en-US"/>
          </a:p>
        </p:txBody>
      </p:sp>
    </p:spTree>
    <p:extLst>
      <p:ext uri="{BB962C8B-B14F-4D97-AF65-F5344CB8AC3E}">
        <p14:creationId xmlns:p14="http://schemas.microsoft.com/office/powerpoint/2010/main" val="8434128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1419A51F-30D2-134D-B83E-D1778779FD9D}" type="slidenum">
              <a:rPr lang="en-US"/>
              <a:pPr/>
              <a:t>13</a:t>
            </a:fld>
            <a:endParaRPr lang="en-US"/>
          </a:p>
        </p:txBody>
      </p:sp>
      <p:sp>
        <p:nvSpPr>
          <p:cNvPr id="3584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9DC65616-D31B-6047-BAE3-E60F2E1E8701}" type="slidenum">
              <a:rPr lang="en-US">
                <a:latin typeface="Calibri" charset="0"/>
              </a:rPr>
              <a:pPr algn="r" eaLnBrk="1" hangingPunct="1"/>
              <a:t>13</a:t>
            </a:fld>
            <a:endParaRPr lang="en-US">
              <a:latin typeface="Calibri"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0"/>
              </a:spcBef>
            </a:pPr>
            <a:r>
              <a:rPr lang="en-US"/>
              <a:t>Now applying its principles to emerging technologies; nature has been working at the nanoscale for billions of years. Technology has finally reached the point where we can manipulate materials as the nanoscale too….. </a:t>
            </a:r>
          </a:p>
          <a:p>
            <a:pPr defTabSz="457200" eaLnBrk="1" hangingPunct="1">
              <a:spcBef>
                <a:spcPct val="0"/>
              </a:spcBef>
            </a:pPr>
            <a:endParaRPr lang="en-US"/>
          </a:p>
          <a:p>
            <a:pPr defTabSz="457200" eaLnBrk="1" hangingPunct="1">
              <a:spcBef>
                <a:spcPct val="0"/>
              </a:spcBef>
            </a:pPr>
            <a:r>
              <a:rPr lang="en-US"/>
              <a:t>So we can innovate in new ways, for example adhesion without adhesives: Gecco “sticks” w/out adhesive…. Nano fibers on the feet interact with surface via VdW forces allowing the gecco to move upside down and sideways across surfaces. Scientists trying to mimic this with nanomaterials  </a:t>
            </a:r>
            <a:r>
              <a:rPr lang="en-US" b="1"/>
              <a:t>VIDEO</a:t>
            </a:r>
          </a:p>
        </p:txBody>
      </p:sp>
    </p:spTree>
    <p:extLst>
      <p:ext uri="{BB962C8B-B14F-4D97-AF65-F5344CB8AC3E}">
        <p14:creationId xmlns:p14="http://schemas.microsoft.com/office/powerpoint/2010/main" val="2671451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24AB1418-0252-2347-B706-B12D2E24778A}" type="slidenum">
              <a:rPr lang="en-US"/>
              <a:pPr/>
              <a:t>14</a:t>
            </a:fld>
            <a:endParaRPr lang="en-US"/>
          </a:p>
        </p:txBody>
      </p:sp>
      <p:sp>
        <p:nvSpPr>
          <p:cNvPr id="3789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8C49D873-65E5-164D-B4CE-1C8B06A080A6}" type="slidenum">
              <a:rPr lang="en-US">
                <a:latin typeface="Calibri" charset="0"/>
              </a:rPr>
              <a:pPr algn="r" eaLnBrk="1" hangingPunct="1"/>
              <a:t>14</a:t>
            </a:fld>
            <a:endParaRPr lang="en-US">
              <a:latin typeface="Calibri" charset="0"/>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0"/>
              </a:spcBef>
            </a:pPr>
            <a:endParaRPr lang="en-US"/>
          </a:p>
        </p:txBody>
      </p:sp>
    </p:spTree>
    <p:extLst>
      <p:ext uri="{BB962C8B-B14F-4D97-AF65-F5344CB8AC3E}">
        <p14:creationId xmlns:p14="http://schemas.microsoft.com/office/powerpoint/2010/main" val="4219304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9874716E-63D3-7A45-A8C9-A9C14A08BAB3}" type="slidenum">
              <a:rPr lang="en-US"/>
              <a:pPr/>
              <a:t>15</a:t>
            </a:fld>
            <a:endParaRPr lang="en-US"/>
          </a:p>
        </p:txBody>
      </p:sp>
      <p:sp>
        <p:nvSpPr>
          <p:cNvPr id="3993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BA213187-A06F-0A46-B3DF-473C5AF26B95}" type="slidenum">
              <a:rPr lang="en-US">
                <a:latin typeface="Calibri" charset="0"/>
              </a:rPr>
              <a:pPr algn="r" eaLnBrk="1" hangingPunct="1"/>
              <a:t>15</a:t>
            </a:fld>
            <a:endParaRPr lang="en-US">
              <a:latin typeface="Calibri" charset="0"/>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0"/>
              </a:spcBef>
            </a:pPr>
            <a:endParaRPr lang="en-US"/>
          </a:p>
        </p:txBody>
      </p:sp>
    </p:spTree>
    <p:extLst>
      <p:ext uri="{BB962C8B-B14F-4D97-AF65-F5344CB8AC3E}">
        <p14:creationId xmlns:p14="http://schemas.microsoft.com/office/powerpoint/2010/main" val="20603187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C92F57CA-4739-8B46-A09A-B209242EA5D7}" type="slidenum">
              <a:rPr lang="en-US"/>
              <a:pPr/>
              <a:t>16</a:t>
            </a:fld>
            <a:endParaRPr lang="en-US"/>
          </a:p>
        </p:txBody>
      </p:sp>
      <p:sp>
        <p:nvSpPr>
          <p:cNvPr id="7885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3B61801E-25C4-A84A-83E0-7875C225058F}" type="slidenum">
              <a:rPr lang="en-US">
                <a:latin typeface="Calibri" charset="0"/>
              </a:rPr>
              <a:pPr algn="r" eaLnBrk="1" hangingPunct="1"/>
              <a:t>16</a:t>
            </a:fld>
            <a:endParaRPr lang="en-US">
              <a:latin typeface="Calibri"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a:spcBef>
                <a:spcPct val="0"/>
              </a:spcBef>
            </a:pPr>
            <a:r>
              <a:rPr lang="en-US" b="1" dirty="0" smtClean="0"/>
              <a:t>Ambient temperature and pressure, no toxics, biodegradable.</a:t>
            </a:r>
          </a:p>
          <a:p>
            <a:pPr defTabSz="457200">
              <a:spcBef>
                <a:spcPct val="0"/>
              </a:spcBef>
            </a:pPr>
            <a:endParaRPr lang="en-US" dirty="0" smtClean="0"/>
          </a:p>
          <a:p>
            <a:pPr defTabSz="457200">
              <a:spcBef>
                <a:spcPct val="0"/>
              </a:spcBef>
            </a:pPr>
            <a:r>
              <a:rPr lang="en-US" b="1" dirty="0" smtClean="0"/>
              <a:t>No waste, sustainable feedstock, no toxic substances, no outside sources of energy</a:t>
            </a:r>
          </a:p>
          <a:p>
            <a:pPr defTabSz="457200">
              <a:spcBef>
                <a:spcPct val="0"/>
              </a:spcBef>
            </a:pPr>
            <a:endParaRPr lang="en-US" dirty="0" smtClean="0"/>
          </a:p>
          <a:p>
            <a:pPr defTabSz="457200">
              <a:spcBef>
                <a:spcPct val="0"/>
              </a:spcBef>
            </a:pPr>
            <a:r>
              <a:rPr lang="en-US" dirty="0" smtClean="0"/>
              <a:t>Another example of crystallization from the </a:t>
            </a:r>
            <a:r>
              <a:rPr lang="ja-JP" altLang="en-US" dirty="0" smtClean="0"/>
              <a:t>“</a:t>
            </a:r>
            <a:r>
              <a:rPr lang="en-US" altLang="ja-JP" dirty="0" smtClean="0"/>
              <a:t>bottom up</a:t>
            </a:r>
            <a:r>
              <a:rPr lang="ja-JP" altLang="en-US" dirty="0" smtClean="0"/>
              <a:t>”</a:t>
            </a:r>
            <a:r>
              <a:rPr lang="en-US" altLang="ja-JP" dirty="0" smtClean="0"/>
              <a:t>: </a:t>
            </a:r>
            <a:r>
              <a:rPr lang="ja-JP" altLang="en-US" dirty="0" smtClean="0"/>
              <a:t>“</a:t>
            </a:r>
            <a:r>
              <a:rPr lang="en-US" altLang="ja-JP" dirty="0" smtClean="0"/>
              <a:t>Bell Labs Scientists Create World's First Micro-Patterned Crystals Inspired by Bioengineering Found in Nature</a:t>
            </a:r>
            <a:r>
              <a:rPr lang="ja-JP" altLang="en-US" dirty="0" smtClean="0"/>
              <a:t>”</a:t>
            </a:r>
            <a:r>
              <a:rPr lang="en-US" altLang="ja-JP" dirty="0" smtClean="0"/>
              <a:t> BUSINESS WIRE, Feb. 21, 2003:</a:t>
            </a:r>
          </a:p>
          <a:p>
            <a:pPr defTabSz="457200">
              <a:spcBef>
                <a:spcPct val="0"/>
              </a:spcBef>
              <a:buFontTx/>
              <a:buChar char="•"/>
            </a:pPr>
            <a:r>
              <a:rPr lang="en-US" dirty="0" smtClean="0"/>
              <a:t>About two years ago (2001), Aizenberg and her colleagues made the surprising discovery that thousands of calcite crystals spread throughout the exoskeletons of </a:t>
            </a:r>
            <a:r>
              <a:rPr lang="en-US" dirty="0" err="1" smtClean="0"/>
              <a:t>brittlestars</a:t>
            </a:r>
            <a:r>
              <a:rPr lang="en-US" dirty="0" smtClean="0"/>
              <a:t>, starfish-like marine invertebrates, collectively form an unusual kind of compound eye for the animals. The </a:t>
            </a:r>
            <a:r>
              <a:rPr lang="en-US" dirty="0" err="1" smtClean="0"/>
              <a:t>brittlestar's</a:t>
            </a:r>
            <a:r>
              <a:rPr lang="en-US" dirty="0" smtClean="0"/>
              <a:t> calcite </a:t>
            </a:r>
            <a:r>
              <a:rPr lang="en-US" dirty="0" err="1" smtClean="0"/>
              <a:t>microlenses</a:t>
            </a:r>
            <a:r>
              <a:rPr lang="en-US" dirty="0" smtClean="0"/>
              <a:t> expertly compensate for birefringence and spherical aberration, two common types of distortions in lenses. This led the Bell Labs scientists to attempt to mimic nature's success and design crystals based on the </a:t>
            </a:r>
            <a:r>
              <a:rPr lang="en-US" dirty="0" err="1" smtClean="0"/>
              <a:t>brittlestar</a:t>
            </a:r>
            <a:r>
              <a:rPr lang="en-US" dirty="0" smtClean="0"/>
              <a:t> model, with the ultimate goal of building complexes arrays of </a:t>
            </a:r>
            <a:r>
              <a:rPr lang="en-US" dirty="0" err="1" smtClean="0"/>
              <a:t>microlenses</a:t>
            </a:r>
            <a:r>
              <a:rPr lang="en-US" dirty="0" smtClean="0"/>
              <a:t> like the </a:t>
            </a:r>
            <a:r>
              <a:rPr lang="en-US" dirty="0" err="1" smtClean="0"/>
              <a:t>brittlestar's</a:t>
            </a:r>
            <a:r>
              <a:rPr lang="en-US" dirty="0" smtClean="0"/>
              <a:t>.</a:t>
            </a:r>
          </a:p>
          <a:p>
            <a:pPr defTabSz="457200">
              <a:spcBef>
                <a:spcPct val="0"/>
              </a:spcBef>
              <a:buFontTx/>
              <a:buChar char="•"/>
            </a:pPr>
            <a:r>
              <a:rPr lang="en-US" dirty="0" smtClean="0"/>
              <a:t>Today lenses are typically made using a "top down" approach, in which a piece of glass is ground down to a lens' exact specifications. The </a:t>
            </a:r>
            <a:r>
              <a:rPr lang="en-US" dirty="0" err="1" smtClean="0"/>
              <a:t>brittlestar</a:t>
            </a:r>
            <a:r>
              <a:rPr lang="en-US" dirty="0" smtClean="0"/>
              <a:t>, on the other hand, makes its </a:t>
            </a:r>
            <a:r>
              <a:rPr lang="en-US" dirty="0" err="1" smtClean="0"/>
              <a:t>microlenses</a:t>
            </a:r>
            <a:r>
              <a:rPr lang="en-US" dirty="0" smtClean="0"/>
              <a:t> using a "bottom up" approach, in which successive layers of calcite are deposited onto an organic template in intricate patterns to form perfect crystalline lenses at the temperature of seawater.</a:t>
            </a:r>
          </a:p>
          <a:p>
            <a:pPr defTabSz="457200">
              <a:spcBef>
                <a:spcPct val="0"/>
              </a:spcBef>
              <a:buFontTx/>
              <a:buChar char="•"/>
            </a:pPr>
            <a:r>
              <a:rPr lang="en-US" dirty="0" smtClean="0"/>
              <a:t>"This is an excellent example where we can learn from Nature," said Cherry Murray, senior vice president of physical sciences research at Bell Labs. "In this case, a relatively simple organism has a solution to a very complex problem in integrated optics and materials design. By studying the </a:t>
            </a:r>
            <a:r>
              <a:rPr lang="en-US" dirty="0" err="1" smtClean="0"/>
              <a:t>brittlestar</a:t>
            </a:r>
            <a:r>
              <a:rPr lang="en-US" dirty="0" smtClean="0"/>
              <a:t>, we can learn about low-cost ways of forming single crystals in complex shapes at low temperatures. While many years from commercial use, this understanding could be very important to fabrication of nano-patterned materials."</a:t>
            </a:r>
          </a:p>
          <a:p>
            <a:pPr defTabSz="457200">
              <a:spcBef>
                <a:spcPct val="0"/>
              </a:spcBef>
            </a:pPr>
            <a:endParaRPr lang="en-US" dirty="0" smtClean="0"/>
          </a:p>
          <a:p>
            <a:endParaRPr lang="en-US" dirty="0">
              <a:solidFill>
                <a:schemeClr val="bg1"/>
              </a:solidFill>
            </a:endParaRPr>
          </a:p>
        </p:txBody>
      </p:sp>
    </p:spTree>
    <p:extLst>
      <p:ext uri="{BB962C8B-B14F-4D97-AF65-F5344CB8AC3E}">
        <p14:creationId xmlns:p14="http://schemas.microsoft.com/office/powerpoint/2010/main" val="9173387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2A788071-9241-0F45-B3EE-141E343BF050}" type="slidenum">
              <a:rPr lang="en-US"/>
              <a:pPr/>
              <a:t>17</a:t>
            </a:fld>
            <a:endParaRPr lang="en-US"/>
          </a:p>
        </p:txBody>
      </p:sp>
      <p:sp>
        <p:nvSpPr>
          <p:cNvPr id="8089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2129E129-DC7C-AA40-A1DA-A9878292A9F0}" type="slidenum">
              <a:rPr lang="en-US">
                <a:latin typeface="Calibri" charset="0"/>
              </a:rPr>
              <a:pPr algn="r" eaLnBrk="1" hangingPunct="1"/>
              <a:t>17</a:t>
            </a:fld>
            <a:endParaRPr lang="en-US">
              <a:latin typeface="Calibri"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0"/>
              </a:spcBef>
            </a:pPr>
            <a:r>
              <a:rPr lang="en-US"/>
              <a:t>GE ceramics factory</a:t>
            </a:r>
          </a:p>
        </p:txBody>
      </p:sp>
    </p:spTree>
    <p:extLst>
      <p:ext uri="{BB962C8B-B14F-4D97-AF65-F5344CB8AC3E}">
        <p14:creationId xmlns:p14="http://schemas.microsoft.com/office/powerpoint/2010/main" val="1039646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2A788071-9241-0F45-B3EE-141E343BF050}" type="slidenum">
              <a:rPr lang="en-US"/>
              <a:pPr/>
              <a:t>18</a:t>
            </a:fld>
            <a:endParaRPr lang="en-US"/>
          </a:p>
        </p:txBody>
      </p:sp>
      <p:sp>
        <p:nvSpPr>
          <p:cNvPr id="8089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2129E129-DC7C-AA40-A1DA-A9878292A9F0}" type="slidenum">
              <a:rPr lang="en-US">
                <a:latin typeface="Calibri" charset="0"/>
              </a:rPr>
              <a:pPr algn="r" eaLnBrk="1" hangingPunct="1"/>
              <a:t>18</a:t>
            </a:fld>
            <a:endParaRPr lang="en-US">
              <a:latin typeface="Calibri"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0"/>
              </a:spcBef>
            </a:pPr>
            <a:r>
              <a:rPr lang="en-US"/>
              <a:t>GE ceramics factory</a:t>
            </a:r>
          </a:p>
        </p:txBody>
      </p:sp>
    </p:spTree>
    <p:extLst>
      <p:ext uri="{BB962C8B-B14F-4D97-AF65-F5344CB8AC3E}">
        <p14:creationId xmlns:p14="http://schemas.microsoft.com/office/powerpoint/2010/main" val="17958715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3E0834A3-C3D5-E94A-9AC6-9A3472F80D68}" type="slidenum">
              <a:rPr lang="en-US"/>
              <a:pPr/>
              <a:t>19</a:t>
            </a:fld>
            <a:endParaRPr lang="en-US"/>
          </a:p>
        </p:txBody>
      </p:sp>
      <p:sp>
        <p:nvSpPr>
          <p:cNvPr id="2150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09039436-1A07-AB49-AD0F-9E1C2754ED77}" type="slidenum">
              <a:rPr lang="en-US">
                <a:latin typeface="Calibri" charset="0"/>
              </a:rPr>
              <a:pPr algn="r" eaLnBrk="1" hangingPunct="1"/>
              <a:t>19</a:t>
            </a:fld>
            <a:endParaRPr lang="en-US">
              <a:latin typeface="Calibri" charset="0"/>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0"/>
              </a:spcBef>
            </a:pPr>
            <a:r>
              <a:rPr lang="en-US"/>
              <a:t>Take the peacock for example….</a:t>
            </a:r>
          </a:p>
        </p:txBody>
      </p:sp>
    </p:spTree>
    <p:extLst>
      <p:ext uri="{BB962C8B-B14F-4D97-AF65-F5344CB8AC3E}">
        <p14:creationId xmlns:p14="http://schemas.microsoft.com/office/powerpoint/2010/main" val="36846891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1FFB788-C4D6-6842-9769-A98F8D5FE227}" type="slidenum">
              <a:rPr lang="en-US" sz="1200"/>
              <a:pPr eaLnBrk="1" hangingPunct="1"/>
              <a:t>20</a:t>
            </a:fld>
            <a:endParaRPr lang="en-US" sz="1200"/>
          </a:p>
        </p:txBody>
      </p:sp>
      <p:sp>
        <p:nvSpPr>
          <p:cNvPr id="74755" name="Rectangle 2"/>
          <p:cNvSpPr>
            <a:spLocks noGrp="1" noRot="1" noChangeAspect="1" noChangeArrowheads="1"/>
          </p:cNvSpPr>
          <p:nvPr>
            <p:ph type="sldImg"/>
          </p:nvPr>
        </p:nvSpPr>
        <p:spPr>
          <a:solidFill>
            <a:srgbClr val="FFFFFF"/>
          </a:solidFill>
          <a:ln/>
        </p:spPr>
      </p:sp>
      <p:sp>
        <p:nvSpPr>
          <p:cNvPr id="7475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36543771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13F1623-0C7C-A14E-A271-A806EAF27E6E}" type="slidenum">
              <a:rPr lang="en-US" sz="1200"/>
              <a:pPr eaLnBrk="1" hangingPunct="1"/>
              <a:t>21</a:t>
            </a:fld>
            <a:endParaRPr lang="en-US" sz="1200"/>
          </a:p>
        </p:txBody>
      </p:sp>
      <p:sp>
        <p:nvSpPr>
          <p:cNvPr id="76803" name="Rectangle 2"/>
          <p:cNvSpPr>
            <a:spLocks noGrp="1" noRot="1" noChangeAspect="1" noChangeArrowheads="1"/>
          </p:cNvSpPr>
          <p:nvPr>
            <p:ph type="sldImg"/>
          </p:nvPr>
        </p:nvSpPr>
        <p:spPr>
          <a:solidFill>
            <a:srgbClr val="FFFFFF"/>
          </a:solidFill>
          <a:ln/>
        </p:spPr>
      </p:sp>
      <p:sp>
        <p:nvSpPr>
          <p:cNvPr id="7680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3345760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FFFFFF"/>
                </a:solidFill>
                <a:latin typeface="Verdana" charset="0"/>
                <a:ea typeface="ＭＳ Ｐゴシック" charset="-128"/>
              </a:defRPr>
            </a:lvl1pPr>
            <a:lvl2pPr marL="37931725" indent="-37474525">
              <a:defRPr sz="2400">
                <a:solidFill>
                  <a:srgbClr val="FFFFFF"/>
                </a:solidFill>
                <a:latin typeface="Verdana" charset="0"/>
                <a:ea typeface="ＭＳ Ｐゴシック" charset="-128"/>
              </a:defRPr>
            </a:lvl2pPr>
            <a:lvl3pPr>
              <a:defRPr sz="2400">
                <a:solidFill>
                  <a:srgbClr val="FFFFFF"/>
                </a:solidFill>
                <a:latin typeface="Verdana" charset="0"/>
                <a:ea typeface="ＭＳ Ｐゴシック" charset="-128"/>
              </a:defRPr>
            </a:lvl3pPr>
            <a:lvl4pPr>
              <a:defRPr sz="2400">
                <a:solidFill>
                  <a:srgbClr val="FFFFFF"/>
                </a:solidFill>
                <a:latin typeface="Verdana" charset="0"/>
                <a:ea typeface="ＭＳ Ｐゴシック" charset="-128"/>
              </a:defRPr>
            </a:lvl4pPr>
            <a:lvl5pPr>
              <a:defRPr sz="2400">
                <a:solidFill>
                  <a:srgbClr val="FFFFFF"/>
                </a:solidFill>
                <a:latin typeface="Verdana" charset="0"/>
                <a:ea typeface="ＭＳ Ｐゴシック" charset="-128"/>
              </a:defRPr>
            </a:lvl5pPr>
            <a:lvl6pPr marL="457200" eaLnBrk="0" fontAlgn="base" hangingPunct="0">
              <a:spcBef>
                <a:spcPct val="0"/>
              </a:spcBef>
              <a:spcAft>
                <a:spcPct val="0"/>
              </a:spcAft>
              <a:defRPr sz="2400">
                <a:solidFill>
                  <a:srgbClr val="FFFFFF"/>
                </a:solidFill>
                <a:latin typeface="Verdana" charset="0"/>
                <a:ea typeface="ＭＳ Ｐゴシック" charset="-128"/>
              </a:defRPr>
            </a:lvl6pPr>
            <a:lvl7pPr marL="914400" eaLnBrk="0" fontAlgn="base" hangingPunct="0">
              <a:spcBef>
                <a:spcPct val="0"/>
              </a:spcBef>
              <a:spcAft>
                <a:spcPct val="0"/>
              </a:spcAft>
              <a:defRPr sz="2400">
                <a:solidFill>
                  <a:srgbClr val="FFFFFF"/>
                </a:solidFill>
                <a:latin typeface="Verdana" charset="0"/>
                <a:ea typeface="ＭＳ Ｐゴシック" charset="-128"/>
              </a:defRPr>
            </a:lvl7pPr>
            <a:lvl8pPr marL="1371600" eaLnBrk="0" fontAlgn="base" hangingPunct="0">
              <a:spcBef>
                <a:spcPct val="0"/>
              </a:spcBef>
              <a:spcAft>
                <a:spcPct val="0"/>
              </a:spcAft>
              <a:defRPr sz="2400">
                <a:solidFill>
                  <a:srgbClr val="FFFFFF"/>
                </a:solidFill>
                <a:latin typeface="Verdana" charset="0"/>
                <a:ea typeface="ＭＳ Ｐゴシック" charset="-128"/>
              </a:defRPr>
            </a:lvl8pPr>
            <a:lvl9pPr marL="1828800" eaLnBrk="0" fontAlgn="base" hangingPunct="0">
              <a:spcBef>
                <a:spcPct val="0"/>
              </a:spcBef>
              <a:spcAft>
                <a:spcPct val="0"/>
              </a:spcAft>
              <a:defRPr sz="2400">
                <a:solidFill>
                  <a:srgbClr val="FFFFFF"/>
                </a:solidFill>
                <a:latin typeface="Verdana" charset="0"/>
                <a:ea typeface="ＭＳ Ｐゴシック" charset="-128"/>
              </a:defRPr>
            </a:lvl9pPr>
          </a:lstStyle>
          <a:p>
            <a:fld id="{F41FCACF-343B-5042-B56B-CF3879FA2FF9}" type="slidenum">
              <a:rPr lang="en-US" altLang="x-none" sz="1200">
                <a:solidFill>
                  <a:schemeClr val="tx1"/>
                </a:solidFill>
                <a:latin typeface="Calibri Regular" charset="0"/>
              </a:rPr>
              <a:pPr/>
              <a:t>3</a:t>
            </a:fld>
            <a:endParaRPr lang="en-US" altLang="x-none" sz="1200" dirty="0">
              <a:solidFill>
                <a:schemeClr val="tx1"/>
              </a:solidFill>
              <a:latin typeface="Calibri Regular" charset="0"/>
            </a:endParaRPr>
          </a:p>
        </p:txBody>
      </p:sp>
      <p:sp>
        <p:nvSpPr>
          <p:cNvPr id="120835" name="Rectangle 2"/>
          <p:cNvSpPr>
            <a:spLocks noGrp="1" noRot="1" noChangeAspect="1" noChangeArrowheads="1" noTextEdit="1"/>
          </p:cNvSpPr>
          <p:nvPr>
            <p:ph type="sldImg"/>
          </p:nvPr>
        </p:nvSpPr>
        <p:spPr>
          <a:ln/>
        </p:spPr>
      </p:sp>
      <p:sp>
        <p:nvSpPr>
          <p:cNvPr id="518147"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27896945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7D7B6F-3F2B-774F-B62F-D5FB6BF85F4E}" type="slidenum">
              <a:rPr lang="en-US" sz="1200"/>
              <a:pPr eaLnBrk="1" hangingPunct="1"/>
              <a:t>22</a:t>
            </a:fld>
            <a:endParaRPr lang="en-US" sz="1200"/>
          </a:p>
        </p:txBody>
      </p:sp>
      <p:sp>
        <p:nvSpPr>
          <p:cNvPr id="78851" name="Rectangle 2"/>
          <p:cNvSpPr>
            <a:spLocks noGrp="1" noRot="1" noChangeAspect="1" noChangeArrowheads="1"/>
          </p:cNvSpPr>
          <p:nvPr>
            <p:ph type="sldImg"/>
          </p:nvPr>
        </p:nvSpPr>
        <p:spPr>
          <a:solidFill>
            <a:srgbClr val="FFFFFF"/>
          </a:solidFill>
          <a:ln/>
        </p:spPr>
      </p:sp>
      <p:sp>
        <p:nvSpPr>
          <p:cNvPr id="7885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34256222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7D7B6F-3F2B-774F-B62F-D5FB6BF85F4E}" type="slidenum">
              <a:rPr lang="en-US" sz="1200"/>
              <a:pPr eaLnBrk="1" hangingPunct="1"/>
              <a:t>23</a:t>
            </a:fld>
            <a:endParaRPr lang="en-US" sz="1200"/>
          </a:p>
        </p:txBody>
      </p:sp>
      <p:sp>
        <p:nvSpPr>
          <p:cNvPr id="78851" name="Rectangle 2"/>
          <p:cNvSpPr>
            <a:spLocks noGrp="1" noRot="1" noChangeAspect="1" noChangeArrowheads="1"/>
          </p:cNvSpPr>
          <p:nvPr>
            <p:ph type="sldImg"/>
          </p:nvPr>
        </p:nvSpPr>
        <p:spPr>
          <a:solidFill>
            <a:srgbClr val="FFFFFF"/>
          </a:solidFill>
          <a:ln/>
        </p:spPr>
      </p:sp>
      <p:sp>
        <p:nvSpPr>
          <p:cNvPr id="7885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29468591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7D7B6F-3F2B-774F-B62F-D5FB6BF85F4E}" type="slidenum">
              <a:rPr lang="en-US" sz="1200"/>
              <a:pPr eaLnBrk="1" hangingPunct="1"/>
              <a:t>24</a:t>
            </a:fld>
            <a:endParaRPr lang="en-US" sz="1200"/>
          </a:p>
        </p:txBody>
      </p:sp>
      <p:sp>
        <p:nvSpPr>
          <p:cNvPr id="78851" name="Rectangle 2"/>
          <p:cNvSpPr>
            <a:spLocks noGrp="1" noRot="1" noChangeAspect="1" noChangeArrowheads="1"/>
          </p:cNvSpPr>
          <p:nvPr>
            <p:ph type="sldImg"/>
          </p:nvPr>
        </p:nvSpPr>
        <p:spPr>
          <a:solidFill>
            <a:srgbClr val="FFFFFF"/>
          </a:solidFill>
          <a:ln/>
        </p:spPr>
      </p:sp>
      <p:sp>
        <p:nvSpPr>
          <p:cNvPr id="7885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1001352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2E91BE74-9979-AF42-A356-5F766125D21F}" type="slidenum">
              <a:rPr lang="en-US"/>
              <a:pPr/>
              <a:t>26</a:t>
            </a:fld>
            <a:endParaRPr lang="en-US"/>
          </a:p>
        </p:txBody>
      </p:sp>
      <p:sp>
        <p:nvSpPr>
          <p:cNvPr id="4403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844D4189-DBCB-E847-8C87-528ACB85E284}" type="slidenum">
              <a:rPr lang="en-US">
                <a:latin typeface="Calibri" charset="0"/>
              </a:rPr>
              <a:pPr algn="r" eaLnBrk="1" hangingPunct="1"/>
              <a:t>26</a:t>
            </a:fld>
            <a:endParaRPr lang="en-US">
              <a:latin typeface="Calibri" charset="0"/>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50000"/>
              </a:spcBef>
            </a:pPr>
            <a:r>
              <a:rPr lang="en-US" dirty="0"/>
              <a:t>Left - Morphotex structural colored fibers</a:t>
            </a:r>
          </a:p>
          <a:p>
            <a:pPr defTabSz="457200" eaLnBrk="1" hangingPunct="1">
              <a:spcBef>
                <a:spcPct val="50000"/>
              </a:spcBef>
            </a:pPr>
            <a:r>
              <a:rPr lang="en-US" dirty="0"/>
              <a:t>Right - </a:t>
            </a:r>
            <a:r>
              <a:rPr lang="en-US" dirty="0" err="1"/>
              <a:t>Morpho</a:t>
            </a:r>
            <a:r>
              <a:rPr lang="en-US" dirty="0"/>
              <a:t> Butterfly wings. </a:t>
            </a:r>
          </a:p>
          <a:p>
            <a:pPr defTabSz="457200" eaLnBrk="1" hangingPunct="1">
              <a:spcBef>
                <a:spcPct val="0"/>
              </a:spcBef>
            </a:pPr>
            <a:endParaRPr lang="en-US" dirty="0"/>
          </a:p>
          <a:p>
            <a:pPr defTabSz="457200" eaLnBrk="1" hangingPunct="1">
              <a:spcBef>
                <a:spcPct val="0"/>
              </a:spcBef>
            </a:pPr>
            <a:r>
              <a:rPr lang="en-US" dirty="0"/>
              <a:t>Teijin Fibers Limited of Japan produces Morphotex fibers. No dyes or pigments are used. Rather, color is created based on the varying thickness and structure of the fibers. Energy consumption and industrial waste are reduced because no dye process must be used.</a:t>
            </a:r>
          </a:p>
          <a:p>
            <a:pPr defTabSz="457200" eaLnBrk="1" hangingPunct="1">
              <a:spcBef>
                <a:spcPct val="0"/>
              </a:spcBef>
            </a:pPr>
            <a:endParaRPr lang="en-US" dirty="0"/>
          </a:p>
        </p:txBody>
      </p:sp>
    </p:spTree>
    <p:extLst>
      <p:ext uri="{BB962C8B-B14F-4D97-AF65-F5344CB8AC3E}">
        <p14:creationId xmlns:p14="http://schemas.microsoft.com/office/powerpoint/2010/main" val="2211254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3E0834A3-C3D5-E94A-9AC6-9A3472F80D68}" type="slidenum">
              <a:rPr lang="en-US"/>
              <a:pPr/>
              <a:t>27</a:t>
            </a:fld>
            <a:endParaRPr lang="en-US"/>
          </a:p>
        </p:txBody>
      </p:sp>
      <p:sp>
        <p:nvSpPr>
          <p:cNvPr id="2150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09039436-1A07-AB49-AD0F-9E1C2754ED77}" type="slidenum">
              <a:rPr lang="en-US">
                <a:latin typeface="Calibri" charset="0"/>
              </a:rPr>
              <a:pPr algn="r" eaLnBrk="1" hangingPunct="1"/>
              <a:t>27</a:t>
            </a:fld>
            <a:endParaRPr lang="en-US">
              <a:latin typeface="Calibri" charset="0"/>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0"/>
              </a:spcBef>
            </a:pPr>
            <a:r>
              <a:rPr lang="en-US"/>
              <a:t>Take the peacock for example….</a:t>
            </a:r>
          </a:p>
        </p:txBody>
      </p:sp>
    </p:spTree>
    <p:extLst>
      <p:ext uri="{BB962C8B-B14F-4D97-AF65-F5344CB8AC3E}">
        <p14:creationId xmlns:p14="http://schemas.microsoft.com/office/powerpoint/2010/main" val="34702197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3E0834A3-C3D5-E94A-9AC6-9A3472F80D68}" type="slidenum">
              <a:rPr lang="en-US"/>
              <a:pPr/>
              <a:t>28</a:t>
            </a:fld>
            <a:endParaRPr lang="en-US"/>
          </a:p>
        </p:txBody>
      </p:sp>
      <p:sp>
        <p:nvSpPr>
          <p:cNvPr id="2150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09039436-1A07-AB49-AD0F-9E1C2754ED77}" type="slidenum">
              <a:rPr lang="en-US">
                <a:latin typeface="Calibri" charset="0"/>
              </a:rPr>
              <a:pPr algn="r" eaLnBrk="1" hangingPunct="1"/>
              <a:t>28</a:t>
            </a:fld>
            <a:endParaRPr lang="en-US">
              <a:latin typeface="Calibri" charset="0"/>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0"/>
              </a:spcBef>
            </a:pPr>
            <a:r>
              <a:rPr lang="en-US"/>
              <a:t>Take the peacock for example….</a:t>
            </a:r>
          </a:p>
        </p:txBody>
      </p:sp>
    </p:spTree>
    <p:extLst>
      <p:ext uri="{BB962C8B-B14F-4D97-AF65-F5344CB8AC3E}">
        <p14:creationId xmlns:p14="http://schemas.microsoft.com/office/powerpoint/2010/main" val="9386205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3E0834A3-C3D5-E94A-9AC6-9A3472F80D68}" type="slidenum">
              <a:rPr lang="en-US"/>
              <a:pPr/>
              <a:t>29</a:t>
            </a:fld>
            <a:endParaRPr lang="en-US"/>
          </a:p>
        </p:txBody>
      </p:sp>
      <p:sp>
        <p:nvSpPr>
          <p:cNvPr id="2150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09039436-1A07-AB49-AD0F-9E1C2754ED77}" type="slidenum">
              <a:rPr lang="en-US">
                <a:latin typeface="Calibri" charset="0"/>
              </a:rPr>
              <a:pPr algn="r" eaLnBrk="1" hangingPunct="1"/>
              <a:t>29</a:t>
            </a:fld>
            <a:endParaRPr lang="en-US">
              <a:latin typeface="Calibri" charset="0"/>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0"/>
              </a:spcBef>
            </a:pPr>
            <a:r>
              <a:rPr lang="en-US"/>
              <a:t>Take the peacock for example….</a:t>
            </a:r>
          </a:p>
        </p:txBody>
      </p:sp>
    </p:spTree>
    <p:extLst>
      <p:ext uri="{BB962C8B-B14F-4D97-AF65-F5344CB8AC3E}">
        <p14:creationId xmlns:p14="http://schemas.microsoft.com/office/powerpoint/2010/main" val="22386310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3E0834A3-C3D5-E94A-9AC6-9A3472F80D68}" type="slidenum">
              <a:rPr lang="en-US"/>
              <a:pPr/>
              <a:t>30</a:t>
            </a:fld>
            <a:endParaRPr lang="en-US"/>
          </a:p>
        </p:txBody>
      </p:sp>
      <p:sp>
        <p:nvSpPr>
          <p:cNvPr id="2150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09039436-1A07-AB49-AD0F-9E1C2754ED77}" type="slidenum">
              <a:rPr lang="en-US">
                <a:latin typeface="Calibri" charset="0"/>
              </a:rPr>
              <a:pPr algn="r" eaLnBrk="1" hangingPunct="1"/>
              <a:t>30</a:t>
            </a:fld>
            <a:endParaRPr lang="en-US">
              <a:latin typeface="Calibri" charset="0"/>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0"/>
              </a:spcBef>
            </a:pPr>
            <a:r>
              <a:rPr lang="en-US"/>
              <a:t>Take the peacock for example….</a:t>
            </a:r>
          </a:p>
        </p:txBody>
      </p:sp>
    </p:spTree>
    <p:extLst>
      <p:ext uri="{BB962C8B-B14F-4D97-AF65-F5344CB8AC3E}">
        <p14:creationId xmlns:p14="http://schemas.microsoft.com/office/powerpoint/2010/main" val="23149304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3E0834A3-C3D5-E94A-9AC6-9A3472F80D68}" type="slidenum">
              <a:rPr lang="en-US"/>
              <a:pPr/>
              <a:t>31</a:t>
            </a:fld>
            <a:endParaRPr lang="en-US"/>
          </a:p>
        </p:txBody>
      </p:sp>
      <p:sp>
        <p:nvSpPr>
          <p:cNvPr id="2150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09039436-1A07-AB49-AD0F-9E1C2754ED77}" type="slidenum">
              <a:rPr lang="en-US">
                <a:latin typeface="Calibri" charset="0"/>
              </a:rPr>
              <a:pPr algn="r" eaLnBrk="1" hangingPunct="1"/>
              <a:t>31</a:t>
            </a:fld>
            <a:endParaRPr lang="en-US">
              <a:latin typeface="Calibri" charset="0"/>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0"/>
              </a:spcBef>
            </a:pPr>
            <a:r>
              <a:rPr lang="en-US"/>
              <a:t>Take the peacock for example….</a:t>
            </a:r>
          </a:p>
        </p:txBody>
      </p:sp>
    </p:spTree>
    <p:extLst>
      <p:ext uri="{BB962C8B-B14F-4D97-AF65-F5344CB8AC3E}">
        <p14:creationId xmlns:p14="http://schemas.microsoft.com/office/powerpoint/2010/main" val="16833705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FA6FE67C-C61E-CA43-BE42-BFA6B370A553}" type="slidenum">
              <a:rPr lang="en-US"/>
              <a:pPr/>
              <a:t>32</a:t>
            </a:fld>
            <a:endParaRPr lang="en-US"/>
          </a:p>
        </p:txBody>
      </p:sp>
      <p:sp>
        <p:nvSpPr>
          <p:cNvPr id="4198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9E645472-2CDF-2D49-B6B0-FC70EB16CC89}" type="slidenum">
              <a:rPr lang="en-US">
                <a:latin typeface="Calibri" charset="0"/>
              </a:rPr>
              <a:pPr algn="r" eaLnBrk="1" hangingPunct="1"/>
              <a:t>32</a:t>
            </a:fld>
            <a:endParaRPr lang="en-US">
              <a:latin typeface="Calibri"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50000"/>
              </a:spcBef>
            </a:pPr>
            <a:r>
              <a:rPr lang="en-US"/>
              <a:t>Scales of the blue morpho butterfly inspired new digital display technology.</a:t>
            </a:r>
          </a:p>
          <a:p>
            <a:pPr defTabSz="457200" eaLnBrk="1" hangingPunct="1">
              <a:spcBef>
                <a:spcPct val="0"/>
              </a:spcBef>
            </a:pPr>
            <a:r>
              <a:rPr lang="ja-JP" altLang="en-US"/>
              <a:t>“</a:t>
            </a:r>
            <a:r>
              <a:rPr lang="en-US" altLang="ja-JP"/>
              <a:t>Qualcomm</a:t>
            </a:r>
            <a:r>
              <a:rPr lang="ja-JP" altLang="en-US"/>
              <a:t>’</a:t>
            </a:r>
            <a:r>
              <a:rPr lang="en-US" altLang="ja-JP"/>
              <a:t>s mirasol display technology is based on a reflective technology called IMOD (InterferometricMODulation), with MEMS structures at its core. This MEMS–based innovation is both bistable, meaning it is both extremely </a:t>
            </a:r>
            <a:r>
              <a:rPr lang="en-US" altLang="ja-JP" b="1"/>
              <a:t>low power</a:t>
            </a:r>
            <a:r>
              <a:rPr lang="en-US" altLang="ja-JP"/>
              <a:t>, and </a:t>
            </a:r>
            <a:r>
              <a:rPr lang="en-US" altLang="ja-JP" b="1"/>
              <a:t>highly reflective</a:t>
            </a:r>
            <a:r>
              <a:rPr lang="en-US" altLang="ja-JP"/>
              <a:t>, meaning the display itself can be seen even in direct sunlight.</a:t>
            </a:r>
            <a:r>
              <a:rPr lang="ja-JP" altLang="en-US"/>
              <a:t>”</a:t>
            </a:r>
            <a:endParaRPr lang="en-US" altLang="ja-JP"/>
          </a:p>
          <a:p>
            <a:pPr defTabSz="457200" eaLnBrk="1" hangingPunct="1">
              <a:spcBef>
                <a:spcPct val="0"/>
              </a:spcBef>
            </a:pPr>
            <a:r>
              <a:rPr lang="en-US"/>
              <a:t>MEMs = microelectromechanical systems</a:t>
            </a:r>
          </a:p>
          <a:p>
            <a:pPr defTabSz="457200" eaLnBrk="1" hangingPunct="1">
              <a:spcBef>
                <a:spcPct val="0"/>
              </a:spcBef>
            </a:pPr>
            <a:endParaRPr lang="en-US"/>
          </a:p>
        </p:txBody>
      </p:sp>
    </p:spTree>
    <p:extLst>
      <p:ext uri="{BB962C8B-B14F-4D97-AF65-F5344CB8AC3E}">
        <p14:creationId xmlns:p14="http://schemas.microsoft.com/office/powerpoint/2010/main" val="3687023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1031"/>
          <p:cNvSpPr>
            <a:spLocks noGrp="1" noChangeArrowheads="1"/>
          </p:cNvSpPr>
          <p:nvPr>
            <p:ph type="sldNum" sz="quarter" idx="5"/>
          </p:nvPr>
        </p:nvSpPr>
        <p:spPr>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EBC270C-FA62-8D47-84E1-FA796AF105B3}" type="slidenum">
              <a:rPr lang="en-US" sz="1200"/>
              <a:pPr/>
              <a:t>4</a:t>
            </a:fld>
            <a:endParaRPr lang="en-US" sz="1200"/>
          </a:p>
        </p:txBody>
      </p:sp>
      <p:sp>
        <p:nvSpPr>
          <p:cNvPr id="122882" name="Rectangle 2"/>
          <p:cNvSpPr>
            <a:spLocks noGrp="1" noRot="1" noChangeAspect="1" noChangeArrowheads="1" noTextEdit="1"/>
          </p:cNvSpPr>
          <p:nvPr>
            <p:ph type="sldImg"/>
          </p:nvPr>
        </p:nvSpPr>
        <p:spPr>
          <a:solidFill>
            <a:srgbClr val="FFFFFF"/>
          </a:solidFill>
          <a:ln/>
        </p:spPr>
      </p:sp>
      <p:sp>
        <p:nvSpPr>
          <p:cNvPr id="1228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5227840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5E871D86-EF81-C342-91E4-B50F3F57893E}" type="slidenum">
              <a:rPr lang="en-US"/>
              <a:pPr/>
              <a:t>33</a:t>
            </a:fld>
            <a:endParaRPr lang="en-US"/>
          </a:p>
        </p:txBody>
      </p:sp>
      <p:sp>
        <p:nvSpPr>
          <p:cNvPr id="4608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49EDC2BA-CDDD-D84F-905D-99199809CBBE}" type="slidenum">
              <a:rPr lang="en-US">
                <a:latin typeface="Calibri" charset="0"/>
              </a:rPr>
              <a:pPr algn="r" eaLnBrk="1" hangingPunct="1"/>
              <a:t>33</a:t>
            </a:fld>
            <a:endParaRPr lang="en-US">
              <a:latin typeface="Calibri" charset="0"/>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50000"/>
              </a:spcBef>
            </a:pPr>
            <a:r>
              <a:rPr lang="en-US" dirty="0" err="1"/>
              <a:t>Eastgate</a:t>
            </a:r>
            <a:r>
              <a:rPr lang="en-US" dirty="0"/>
              <a:t> Building in Harare, Zimbabwe</a:t>
            </a:r>
          </a:p>
          <a:p>
            <a:pPr defTabSz="457200" eaLnBrk="1" hangingPunct="1">
              <a:spcBef>
                <a:spcPct val="50000"/>
              </a:spcBef>
            </a:pPr>
            <a:r>
              <a:rPr lang="en-US" dirty="0"/>
              <a:t>Modeled after termite mound - which can only tolerate a temperature difference of 1 degree day or night.</a:t>
            </a:r>
          </a:p>
          <a:p>
            <a:pPr defTabSz="457200" eaLnBrk="1" hangingPunct="1">
              <a:spcBef>
                <a:spcPct val="50000"/>
              </a:spcBef>
            </a:pPr>
            <a:r>
              <a:rPr lang="en-US" dirty="0"/>
              <a:t>Uses 90% less energy for ventilation than a comparable conventional building (by utilizing natural air flow through the building rather than relying on traditional HVAC system)</a:t>
            </a:r>
          </a:p>
          <a:p>
            <a:pPr defTabSz="457200" eaLnBrk="1" hangingPunct="1">
              <a:spcBef>
                <a:spcPct val="0"/>
              </a:spcBef>
            </a:pPr>
            <a:endParaRPr lang="en-US" dirty="0"/>
          </a:p>
        </p:txBody>
      </p:sp>
    </p:spTree>
    <p:extLst>
      <p:ext uri="{BB962C8B-B14F-4D97-AF65-F5344CB8AC3E}">
        <p14:creationId xmlns:p14="http://schemas.microsoft.com/office/powerpoint/2010/main" val="16184151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5BAA861D-AE5B-E040-9321-64EE81192BFE}" type="slidenum">
              <a:rPr lang="en-US"/>
              <a:pPr/>
              <a:t>34</a:t>
            </a:fld>
            <a:endParaRPr lang="en-US"/>
          </a:p>
        </p:txBody>
      </p:sp>
      <p:sp>
        <p:nvSpPr>
          <p:cNvPr id="10957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381A2EC8-D111-4447-8063-CF052941B201}" type="slidenum">
              <a:rPr lang="en-US">
                <a:latin typeface="Calibri" charset="0"/>
              </a:rPr>
              <a:pPr algn="r" eaLnBrk="1" hangingPunct="1"/>
              <a:t>34</a:t>
            </a:fld>
            <a:endParaRPr lang="en-US">
              <a:latin typeface="Calibri" charset="0"/>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0"/>
              </a:spcBef>
            </a:pPr>
            <a:r>
              <a:rPr lang="en-US"/>
              <a:t>The Swiss Re headquarters in London, otherwise known as "the gherkin," employs a cylindrical design to </a:t>
            </a:r>
            <a:r>
              <a:rPr lang="en-US" b="1"/>
              <a:t>aid in ventilation </a:t>
            </a:r>
            <a:r>
              <a:rPr lang="en-US"/>
              <a:t>with many engineering similarities to the structure of sea sponges.</a:t>
            </a:r>
          </a:p>
          <a:p>
            <a:pPr defTabSz="457200" eaLnBrk="1" hangingPunct="1">
              <a:spcBef>
                <a:spcPct val="0"/>
              </a:spcBef>
            </a:pPr>
            <a:endParaRPr lang="en-US" sz="1000"/>
          </a:p>
          <a:p>
            <a:pPr defTabSz="457200" eaLnBrk="1" hangingPunct="1">
              <a:spcBef>
                <a:spcPct val="0"/>
              </a:spcBef>
            </a:pPr>
            <a:endParaRPr lang="en-US"/>
          </a:p>
        </p:txBody>
      </p:sp>
    </p:spTree>
    <p:extLst>
      <p:ext uri="{BB962C8B-B14F-4D97-AF65-F5344CB8AC3E}">
        <p14:creationId xmlns:p14="http://schemas.microsoft.com/office/powerpoint/2010/main" val="19638896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C6509A99-DAFF-9A4A-8171-CBCFC9AAA927}" type="slidenum">
              <a:rPr lang="en-US"/>
              <a:pPr/>
              <a:t>35</a:t>
            </a:fld>
            <a:endParaRPr lang="en-US"/>
          </a:p>
        </p:txBody>
      </p:sp>
      <p:sp>
        <p:nvSpPr>
          <p:cNvPr id="6656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3A2881D7-3A42-DB40-8C7D-136999F6B6A1}" type="slidenum">
              <a:rPr lang="en-US">
                <a:latin typeface="Calibri" charset="0"/>
              </a:rPr>
              <a:pPr algn="r" eaLnBrk="1" hangingPunct="1"/>
              <a:t>35</a:t>
            </a:fld>
            <a:endParaRPr lang="en-US">
              <a:latin typeface="Calibri" charset="0"/>
            </a:endParaRPr>
          </a:p>
        </p:txBody>
      </p:sp>
      <p:sp>
        <p:nvSpPr>
          <p:cNvPr id="66563" name="Rectangle 1026"/>
          <p:cNvSpPr>
            <a:spLocks noGrp="1" noRot="1" noChangeAspect="1" noChangeArrowheads="1" noTextEdit="1"/>
          </p:cNvSpPr>
          <p:nvPr>
            <p:ph type="sldImg"/>
          </p:nvPr>
        </p:nvSpPr>
        <p:spPr>
          <a:ln/>
        </p:spPr>
      </p:sp>
      <p:sp>
        <p:nvSpPr>
          <p:cNvPr id="66564" name="Rectangle 1027"/>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0"/>
              </a:spcBef>
            </a:pPr>
            <a:endParaRPr lang="en-US" dirty="0"/>
          </a:p>
        </p:txBody>
      </p:sp>
    </p:spTree>
    <p:extLst>
      <p:ext uri="{BB962C8B-B14F-4D97-AF65-F5344CB8AC3E}">
        <p14:creationId xmlns:p14="http://schemas.microsoft.com/office/powerpoint/2010/main" val="14617573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C6509A99-DAFF-9A4A-8171-CBCFC9AAA927}" type="slidenum">
              <a:rPr lang="en-US"/>
              <a:pPr/>
              <a:t>36</a:t>
            </a:fld>
            <a:endParaRPr lang="en-US"/>
          </a:p>
        </p:txBody>
      </p:sp>
      <p:sp>
        <p:nvSpPr>
          <p:cNvPr id="6656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3A2881D7-3A42-DB40-8C7D-136999F6B6A1}" type="slidenum">
              <a:rPr lang="en-US">
                <a:latin typeface="Calibri" charset="0"/>
              </a:rPr>
              <a:pPr algn="r" eaLnBrk="1" hangingPunct="1"/>
              <a:t>36</a:t>
            </a:fld>
            <a:endParaRPr lang="en-US">
              <a:latin typeface="Calibri" charset="0"/>
            </a:endParaRPr>
          </a:p>
        </p:txBody>
      </p:sp>
      <p:sp>
        <p:nvSpPr>
          <p:cNvPr id="66563" name="Rectangle 1026"/>
          <p:cNvSpPr>
            <a:spLocks noGrp="1" noRot="1" noChangeAspect="1" noChangeArrowheads="1" noTextEdit="1"/>
          </p:cNvSpPr>
          <p:nvPr>
            <p:ph type="sldImg"/>
          </p:nvPr>
        </p:nvSpPr>
        <p:spPr>
          <a:ln/>
        </p:spPr>
      </p:sp>
      <p:sp>
        <p:nvSpPr>
          <p:cNvPr id="66564" name="Rectangle 1027"/>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0"/>
              </a:spcBef>
            </a:pPr>
            <a:r>
              <a:rPr lang="en-US" dirty="0"/>
              <a:t>Brinker technology developed a way to seal leaks in oil and water pipelines called Platelets. The technology works </a:t>
            </a:r>
            <a:r>
              <a:rPr lang="en-US" b="1" dirty="0"/>
              <a:t>by injecting </a:t>
            </a:r>
            <a:r>
              <a:rPr lang="en-US" b="1" dirty="0" err="1" smtClean="0"/>
              <a:t>theformula</a:t>
            </a:r>
            <a:r>
              <a:rPr lang="en-US" b="1" dirty="0" smtClean="0"/>
              <a:t> into wells/pipes</a:t>
            </a:r>
            <a:r>
              <a:rPr lang="en-US" dirty="0" smtClean="0"/>
              <a:t>, </a:t>
            </a:r>
            <a:r>
              <a:rPr lang="en-US" dirty="0"/>
              <a:t>as the platelets flow through the system, they are </a:t>
            </a:r>
            <a:r>
              <a:rPr lang="en-US" b="1" dirty="0"/>
              <a:t>attracted to leak causing holes due to the pressure change </a:t>
            </a:r>
            <a:r>
              <a:rPr lang="en-US" dirty="0"/>
              <a:t>encountered as they flow over them. The platelet fills the hole, preventing further leakage  </a:t>
            </a:r>
          </a:p>
          <a:p>
            <a:pPr defTabSz="457200" eaLnBrk="1" hangingPunct="1">
              <a:spcBef>
                <a:spcPct val="0"/>
              </a:spcBef>
            </a:pPr>
            <a:r>
              <a:rPr lang="en-US" dirty="0"/>
              <a:t>Mimics human blood clotting.</a:t>
            </a:r>
          </a:p>
          <a:p>
            <a:pPr defTabSz="457200" eaLnBrk="1" hangingPunct="1">
              <a:spcBef>
                <a:spcPct val="0"/>
              </a:spcBef>
            </a:pPr>
            <a:endParaRPr lang="en-US" dirty="0"/>
          </a:p>
        </p:txBody>
      </p:sp>
    </p:spTree>
    <p:extLst>
      <p:ext uri="{BB962C8B-B14F-4D97-AF65-F5344CB8AC3E}">
        <p14:creationId xmlns:p14="http://schemas.microsoft.com/office/powerpoint/2010/main" val="8440260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6388621D-957D-FD4E-AAB9-D74B950B6E94}" type="slidenum">
              <a:rPr lang="en-US"/>
              <a:pPr/>
              <a:t>37</a:t>
            </a:fld>
            <a:endParaRPr lang="en-US"/>
          </a:p>
        </p:txBody>
      </p:sp>
      <p:sp>
        <p:nvSpPr>
          <p:cNvPr id="6861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4F2190FF-3FE0-6F44-AB31-0FD7685F363A}" type="slidenum">
              <a:rPr lang="en-US">
                <a:latin typeface="Calibri" charset="0"/>
              </a:rPr>
              <a:pPr algn="r" eaLnBrk="1" hangingPunct="1"/>
              <a:t>37</a:t>
            </a:fld>
            <a:endParaRPr lang="en-US">
              <a:latin typeface="Calibri" charset="0"/>
            </a:endParaRPr>
          </a:p>
        </p:txBody>
      </p:sp>
      <p:sp>
        <p:nvSpPr>
          <p:cNvPr id="68611" name="Rectangle 1026"/>
          <p:cNvSpPr>
            <a:spLocks noGrp="1" noRot="1" noChangeAspect="1" noChangeArrowheads="1" noTextEdit="1"/>
          </p:cNvSpPr>
          <p:nvPr>
            <p:ph type="sldImg"/>
          </p:nvPr>
        </p:nvSpPr>
        <p:spPr>
          <a:ln/>
        </p:spPr>
      </p:sp>
      <p:sp>
        <p:nvSpPr>
          <p:cNvPr id="68612" name="Rectangle 1027"/>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0"/>
              </a:spcBef>
            </a:pPr>
            <a:r>
              <a:rPr lang="en-US" dirty="0"/>
              <a:t>The concept is also applied to polymer and metal systems</a:t>
            </a:r>
          </a:p>
          <a:p>
            <a:pPr defTabSz="457200" eaLnBrk="1" hangingPunct="1">
              <a:spcBef>
                <a:spcPct val="0"/>
              </a:spcBef>
            </a:pPr>
            <a:r>
              <a:rPr lang="en-US" dirty="0" err="1"/>
              <a:t>Univ</a:t>
            </a:r>
            <a:r>
              <a:rPr lang="en-US" dirty="0"/>
              <a:t> Ill Urbana Champagne researchers working on self healing materials: ‘healing’ material incorporated in capsules within polymers. When ruptured (due to cracking or similar), the material in the capsule is released and fills the void and restore structural integrity. Polymers and now iron/steel (self-healing electronics: restore electrical conductance)</a:t>
            </a:r>
          </a:p>
        </p:txBody>
      </p:sp>
    </p:spTree>
    <p:extLst>
      <p:ext uri="{BB962C8B-B14F-4D97-AF65-F5344CB8AC3E}">
        <p14:creationId xmlns:p14="http://schemas.microsoft.com/office/powerpoint/2010/main" val="11660926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D6FAFE7D-A194-7345-A317-F18F13E5D152}" type="slidenum">
              <a:rPr lang="en-US"/>
              <a:pPr/>
              <a:t>38</a:t>
            </a:fld>
            <a:endParaRPr lang="en-US"/>
          </a:p>
        </p:txBody>
      </p:sp>
      <p:sp>
        <p:nvSpPr>
          <p:cNvPr id="7065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06C799D3-28AA-EC4F-98C1-E9184F0B76F1}" type="slidenum">
              <a:rPr lang="en-US">
                <a:latin typeface="Calibri" charset="0"/>
              </a:rPr>
              <a:pPr algn="r" eaLnBrk="1" hangingPunct="1"/>
              <a:t>38</a:t>
            </a:fld>
            <a:endParaRPr lang="en-US">
              <a:latin typeface="Calibri"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0"/>
              </a:spcBef>
            </a:pPr>
            <a:r>
              <a:rPr lang="en-US"/>
              <a:t>- hook-by loop fastener was invented in </a:t>
            </a:r>
          </a:p>
          <a:p>
            <a:pPr defTabSz="457200" eaLnBrk="1" hangingPunct="1">
              <a:spcBef>
                <a:spcPct val="0"/>
              </a:spcBef>
            </a:pPr>
            <a:r>
              <a:rPr lang="en-US"/>
              <a:t>1945 Swiss engineer George de Mestral who was irritated by the burrs that would cling to his clothing on walks </a:t>
            </a:r>
          </a:p>
          <a:p>
            <a:pPr defTabSz="457200" eaLnBrk="1" hangingPunct="1">
              <a:spcBef>
                <a:spcPct val="0"/>
              </a:spcBef>
            </a:pPr>
            <a:endParaRPr lang="en-US"/>
          </a:p>
          <a:p>
            <a:pPr defTabSz="457200" eaLnBrk="1" hangingPunct="1">
              <a:spcBef>
                <a:spcPct val="0"/>
              </a:spcBef>
            </a:pPr>
            <a:r>
              <a:rPr lang="en-US"/>
              <a:t>- inspiration: burdock plant</a:t>
            </a:r>
            <a:endParaRPr lang="en-US" sz="1100"/>
          </a:p>
          <a:p>
            <a:pPr defTabSz="457200" eaLnBrk="1" hangingPunct="1">
              <a:spcBef>
                <a:spcPct val="0"/>
              </a:spcBef>
            </a:pPr>
            <a:endParaRPr lang="en-US"/>
          </a:p>
        </p:txBody>
      </p:sp>
    </p:spTree>
    <p:extLst>
      <p:ext uri="{BB962C8B-B14F-4D97-AF65-F5344CB8AC3E}">
        <p14:creationId xmlns:p14="http://schemas.microsoft.com/office/powerpoint/2010/main" val="10791611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86C92055-C5B9-914F-93FC-2BC7843F9D2B}" type="slidenum">
              <a:rPr lang="en-US"/>
              <a:pPr/>
              <a:t>39</a:t>
            </a:fld>
            <a:endParaRPr lang="en-US"/>
          </a:p>
        </p:txBody>
      </p:sp>
      <p:sp>
        <p:nvSpPr>
          <p:cNvPr id="7270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8AE80F77-2771-A346-986F-E517DE07216D}" type="slidenum">
              <a:rPr lang="en-US">
                <a:latin typeface="Calibri" charset="0"/>
              </a:rPr>
              <a:pPr algn="r" eaLnBrk="1" hangingPunct="1"/>
              <a:t>39</a:t>
            </a:fld>
            <a:endParaRPr lang="en-US">
              <a:latin typeface="Calibri" charset="0"/>
            </a:endParaRPr>
          </a:p>
        </p:txBody>
      </p:sp>
      <p:sp>
        <p:nvSpPr>
          <p:cNvPr id="72707" name="Rectangle 1026"/>
          <p:cNvSpPr>
            <a:spLocks noGrp="1" noRot="1" noChangeAspect="1" noChangeArrowheads="1" noTextEdit="1"/>
          </p:cNvSpPr>
          <p:nvPr>
            <p:ph type="sldImg"/>
          </p:nvPr>
        </p:nvSpPr>
        <p:spPr>
          <a:ln/>
        </p:spPr>
      </p:sp>
      <p:sp>
        <p:nvSpPr>
          <p:cNvPr id="72708" name="Rectangle 1027"/>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0"/>
              </a:spcBef>
            </a:pPr>
            <a:r>
              <a:rPr lang="en-US"/>
              <a:t>In the event that adhesives are necessary….. Look to nature to determine a biocompatible, harmful chemical and VOC-free option</a:t>
            </a:r>
          </a:p>
          <a:p>
            <a:pPr defTabSz="457200" eaLnBrk="1" hangingPunct="1">
              <a:spcBef>
                <a:spcPct val="0"/>
              </a:spcBef>
            </a:pPr>
            <a:endParaRPr lang="en-US"/>
          </a:p>
          <a:p>
            <a:pPr defTabSz="457200" eaLnBrk="1" hangingPunct="1">
              <a:spcBef>
                <a:spcPct val="0"/>
              </a:spcBef>
            </a:pPr>
            <a:r>
              <a:rPr lang="en-US"/>
              <a:t>Columbia's PureBond is a </a:t>
            </a:r>
            <a:r>
              <a:rPr lang="en-US" b="1"/>
              <a:t>soy-based formaldehyde-free technology </a:t>
            </a:r>
            <a:r>
              <a:rPr lang="en-US"/>
              <a:t>used in the </a:t>
            </a:r>
            <a:r>
              <a:rPr lang="en-US" b="1"/>
              <a:t>construction of hardwood plywood products.</a:t>
            </a:r>
          </a:p>
          <a:p>
            <a:pPr defTabSz="457200" eaLnBrk="1" hangingPunct="1">
              <a:spcBef>
                <a:spcPct val="0"/>
              </a:spcBef>
            </a:pPr>
            <a:r>
              <a:rPr lang="en-US"/>
              <a:t>Columbia Forest Products learned about natural adhesives from the blue mussel. This ocean </a:t>
            </a:r>
            <a:r>
              <a:rPr lang="en-US" b="1"/>
              <a:t>species attaches itself firmly to underwater structures without use of toxic chemicals</a:t>
            </a:r>
            <a:r>
              <a:rPr lang="en-US"/>
              <a:t>. </a:t>
            </a:r>
          </a:p>
          <a:p>
            <a:pPr defTabSz="457200" eaLnBrk="1" hangingPunct="1">
              <a:spcBef>
                <a:spcPct val="0"/>
              </a:spcBef>
            </a:pPr>
            <a:endParaRPr lang="en-US"/>
          </a:p>
          <a:p>
            <a:pPr defTabSz="457200" eaLnBrk="1" hangingPunct="1">
              <a:spcBef>
                <a:spcPct val="0"/>
              </a:spcBef>
            </a:pPr>
            <a:endParaRPr lang="en-US" b="1"/>
          </a:p>
        </p:txBody>
      </p:sp>
    </p:spTree>
    <p:extLst>
      <p:ext uri="{BB962C8B-B14F-4D97-AF65-F5344CB8AC3E}">
        <p14:creationId xmlns:p14="http://schemas.microsoft.com/office/powerpoint/2010/main" val="32263462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86C92055-C5B9-914F-93FC-2BC7843F9D2B}" type="slidenum">
              <a:rPr lang="en-US"/>
              <a:pPr/>
              <a:t>40</a:t>
            </a:fld>
            <a:endParaRPr lang="en-US"/>
          </a:p>
        </p:txBody>
      </p:sp>
      <p:sp>
        <p:nvSpPr>
          <p:cNvPr id="7270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8AE80F77-2771-A346-986F-E517DE07216D}" type="slidenum">
              <a:rPr lang="en-US">
                <a:latin typeface="Calibri" charset="0"/>
              </a:rPr>
              <a:pPr algn="r" eaLnBrk="1" hangingPunct="1"/>
              <a:t>40</a:t>
            </a:fld>
            <a:endParaRPr lang="en-US">
              <a:latin typeface="Calibri" charset="0"/>
            </a:endParaRPr>
          </a:p>
        </p:txBody>
      </p:sp>
      <p:sp>
        <p:nvSpPr>
          <p:cNvPr id="72707" name="Rectangle 1026"/>
          <p:cNvSpPr>
            <a:spLocks noGrp="1" noRot="1" noChangeAspect="1" noChangeArrowheads="1" noTextEdit="1"/>
          </p:cNvSpPr>
          <p:nvPr>
            <p:ph type="sldImg"/>
          </p:nvPr>
        </p:nvSpPr>
        <p:spPr>
          <a:ln/>
        </p:spPr>
      </p:sp>
      <p:sp>
        <p:nvSpPr>
          <p:cNvPr id="72708" name="Rectangle 1027"/>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0"/>
              </a:spcBef>
            </a:pPr>
            <a:r>
              <a:rPr lang="en-US"/>
              <a:t>In the event that adhesives are necessary….. Look to nature to determine a biocompatible, harmful chemical and VOC-free option</a:t>
            </a:r>
          </a:p>
          <a:p>
            <a:pPr defTabSz="457200" eaLnBrk="1" hangingPunct="1">
              <a:spcBef>
                <a:spcPct val="0"/>
              </a:spcBef>
            </a:pPr>
            <a:endParaRPr lang="en-US"/>
          </a:p>
          <a:p>
            <a:pPr defTabSz="457200" eaLnBrk="1" hangingPunct="1">
              <a:spcBef>
                <a:spcPct val="0"/>
              </a:spcBef>
            </a:pPr>
            <a:r>
              <a:rPr lang="en-US"/>
              <a:t>Columbia's PureBond is a </a:t>
            </a:r>
            <a:r>
              <a:rPr lang="en-US" b="1"/>
              <a:t>soy-based formaldehyde-free technology </a:t>
            </a:r>
            <a:r>
              <a:rPr lang="en-US"/>
              <a:t>used in the </a:t>
            </a:r>
            <a:r>
              <a:rPr lang="en-US" b="1"/>
              <a:t>construction of hardwood plywood products.</a:t>
            </a:r>
          </a:p>
          <a:p>
            <a:pPr defTabSz="457200" eaLnBrk="1" hangingPunct="1">
              <a:spcBef>
                <a:spcPct val="0"/>
              </a:spcBef>
            </a:pPr>
            <a:r>
              <a:rPr lang="en-US"/>
              <a:t>Columbia Forest Products learned about natural adhesives from the blue mussel. This ocean </a:t>
            </a:r>
            <a:r>
              <a:rPr lang="en-US" b="1"/>
              <a:t>species attaches itself firmly to underwater structures without use of toxic chemicals</a:t>
            </a:r>
            <a:r>
              <a:rPr lang="en-US"/>
              <a:t>. </a:t>
            </a:r>
          </a:p>
          <a:p>
            <a:pPr defTabSz="457200" eaLnBrk="1" hangingPunct="1">
              <a:spcBef>
                <a:spcPct val="0"/>
              </a:spcBef>
            </a:pPr>
            <a:endParaRPr lang="en-US"/>
          </a:p>
          <a:p>
            <a:pPr defTabSz="457200" eaLnBrk="1" hangingPunct="1">
              <a:spcBef>
                <a:spcPct val="0"/>
              </a:spcBef>
            </a:pPr>
            <a:endParaRPr lang="en-US" b="1"/>
          </a:p>
        </p:txBody>
      </p:sp>
    </p:spTree>
    <p:extLst>
      <p:ext uri="{BB962C8B-B14F-4D97-AF65-F5344CB8AC3E}">
        <p14:creationId xmlns:p14="http://schemas.microsoft.com/office/powerpoint/2010/main" val="20337139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5C52BB04-3E2A-FA40-9BD9-DA81D42B4102}" type="slidenum">
              <a:rPr lang="en-US"/>
              <a:pPr/>
              <a:t>41</a:t>
            </a:fld>
            <a:endParaRPr lang="en-US"/>
          </a:p>
        </p:txBody>
      </p:sp>
      <p:sp>
        <p:nvSpPr>
          <p:cNvPr id="10137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F905789D-2FEF-3144-A9F1-3C4681F7E834}" type="slidenum">
              <a:rPr lang="en-US">
                <a:latin typeface="Calibri" charset="0"/>
              </a:rPr>
              <a:pPr algn="r" eaLnBrk="1" hangingPunct="1"/>
              <a:t>41</a:t>
            </a:fld>
            <a:endParaRPr lang="en-US">
              <a:latin typeface="Calibri" charset="0"/>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0"/>
              </a:spcBef>
              <a:buFontTx/>
              <a:buChar char="-"/>
            </a:pPr>
            <a:r>
              <a:rPr lang="en-US" dirty="0"/>
              <a:t> self-cleaning (</a:t>
            </a:r>
            <a:r>
              <a:rPr lang="en-US" dirty="0" err="1"/>
              <a:t>doesn</a:t>
            </a:r>
            <a:r>
              <a:rPr lang="ja-JP" altLang="en-US"/>
              <a:t>’</a:t>
            </a:r>
            <a:r>
              <a:rPr lang="en-US" altLang="ja-JP" dirty="0"/>
              <a:t>t stick to non-target materials like sand)</a:t>
            </a:r>
          </a:p>
          <a:p>
            <a:pPr defTabSz="457200" eaLnBrk="1" hangingPunct="1">
              <a:spcBef>
                <a:spcPct val="0"/>
              </a:spcBef>
              <a:buFontTx/>
              <a:buChar char="-"/>
            </a:pPr>
            <a:r>
              <a:rPr lang="en-US" dirty="0"/>
              <a:t> reusable</a:t>
            </a:r>
          </a:p>
          <a:p>
            <a:pPr defTabSz="457200" eaLnBrk="1" hangingPunct="1">
              <a:spcBef>
                <a:spcPct val="0"/>
              </a:spcBef>
              <a:buFontTx/>
              <a:buChar char="-"/>
            </a:pPr>
            <a:r>
              <a:rPr lang="en-US" dirty="0"/>
              <a:t> </a:t>
            </a:r>
            <a:r>
              <a:rPr lang="en-US" dirty="0" err="1"/>
              <a:t>doesn</a:t>
            </a:r>
            <a:r>
              <a:rPr lang="ja-JP" altLang="en-US"/>
              <a:t>’</a:t>
            </a:r>
            <a:r>
              <a:rPr lang="en-US" altLang="ja-JP" dirty="0"/>
              <a:t>t use adhesive</a:t>
            </a:r>
          </a:p>
          <a:p>
            <a:pPr defTabSz="457200" eaLnBrk="1" hangingPunct="1">
              <a:spcBef>
                <a:spcPct val="0"/>
              </a:spcBef>
              <a:buFontTx/>
              <a:buChar char="-"/>
            </a:pPr>
            <a:r>
              <a:rPr lang="en-US" dirty="0"/>
              <a:t> a square centimeter can support 4 kg</a:t>
            </a:r>
          </a:p>
          <a:p>
            <a:pPr defTabSz="457200" eaLnBrk="1" hangingPunct="1">
              <a:spcBef>
                <a:spcPct val="0"/>
              </a:spcBef>
              <a:buFontTx/>
              <a:buChar char="-"/>
            </a:pPr>
            <a:r>
              <a:rPr lang="en-US" dirty="0"/>
              <a:t> how does it work?</a:t>
            </a:r>
          </a:p>
          <a:p>
            <a:pPr defTabSz="457200" eaLnBrk="1" hangingPunct="1">
              <a:spcBef>
                <a:spcPct val="0"/>
              </a:spcBef>
              <a:buFontTx/>
              <a:buChar char="-"/>
            </a:pPr>
            <a:r>
              <a:rPr lang="en-US" dirty="0"/>
              <a:t> gecko foot hairs typically have diameters of 200 to 500 nm. Gecko feet are made of      keratin, </a:t>
            </a:r>
            <a:r>
              <a:rPr lang="ja-JP" altLang="en-US"/>
              <a:t>“</a:t>
            </a:r>
            <a:r>
              <a:rPr lang="en-US" altLang="ja-JP" dirty="0"/>
              <a:t>gecko tape</a:t>
            </a:r>
            <a:r>
              <a:rPr lang="ja-JP" altLang="en-US"/>
              <a:t>”</a:t>
            </a:r>
            <a:r>
              <a:rPr lang="en-US" altLang="ja-JP" dirty="0"/>
              <a:t> the experimental material made in 2003 made of a synthetic polymer</a:t>
            </a:r>
          </a:p>
          <a:p>
            <a:pPr defTabSz="457200" eaLnBrk="1" hangingPunct="1">
              <a:spcBef>
                <a:spcPct val="0"/>
              </a:spcBef>
            </a:pPr>
            <a:endParaRPr lang="en-US" dirty="0"/>
          </a:p>
        </p:txBody>
      </p:sp>
    </p:spTree>
    <p:extLst>
      <p:ext uri="{BB962C8B-B14F-4D97-AF65-F5344CB8AC3E}">
        <p14:creationId xmlns:p14="http://schemas.microsoft.com/office/powerpoint/2010/main" val="4306179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C8AC3574-65D7-FA46-8D29-FEE15CD7E2D9}" type="slidenum">
              <a:rPr lang="en-US"/>
              <a:pPr/>
              <a:t>42</a:t>
            </a:fld>
            <a:endParaRPr lang="en-US"/>
          </a:p>
        </p:txBody>
      </p:sp>
      <p:sp>
        <p:nvSpPr>
          <p:cNvPr id="7475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a:fld id="{11096670-52FA-DB40-A061-3520AA7D0336}" type="slidenum">
              <a:rPr lang="en-US">
                <a:ea typeface="MS PGothic" charset="0"/>
                <a:cs typeface="MS PGothic" charset="0"/>
              </a:rPr>
              <a:pPr algn="r"/>
              <a:t>42</a:t>
            </a:fld>
            <a:endParaRPr lang="en-US">
              <a:ea typeface="MS PGothic" charset="0"/>
              <a:cs typeface="MS PGothic" charset="0"/>
            </a:endParaRPr>
          </a:p>
        </p:txBody>
      </p:sp>
      <p:sp>
        <p:nvSpPr>
          <p:cNvPr id="74755" name="Rectangle 1026"/>
          <p:cNvSpPr>
            <a:spLocks noGrp="1" noRot="1" noChangeAspect="1" noChangeArrowheads="1" noTextEdit="1"/>
          </p:cNvSpPr>
          <p:nvPr>
            <p:ph type="sldImg"/>
          </p:nvPr>
        </p:nvSpPr>
        <p:spPr>
          <a:ln/>
        </p:spPr>
      </p:sp>
      <p:sp>
        <p:nvSpPr>
          <p:cNvPr id="74756" name="Rectangle 1027"/>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Avoid use of harsh chemical cleaners or repainting</a:t>
            </a:r>
          </a:p>
        </p:txBody>
      </p:sp>
    </p:spTree>
    <p:extLst>
      <p:ext uri="{BB962C8B-B14F-4D97-AF65-F5344CB8AC3E}">
        <p14:creationId xmlns:p14="http://schemas.microsoft.com/office/powerpoint/2010/main" val="15871293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1031"/>
          <p:cNvSpPr>
            <a:spLocks noGrp="1" noChangeArrowheads="1"/>
          </p:cNvSpPr>
          <p:nvPr>
            <p:ph type="sldNum" sz="quarter" idx="5"/>
          </p:nvPr>
        </p:nvSpPr>
        <p:spPr>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EBC270C-FA62-8D47-84E1-FA796AF105B3}" type="slidenum">
              <a:rPr lang="en-US" sz="1200"/>
              <a:pPr/>
              <a:t>5</a:t>
            </a:fld>
            <a:endParaRPr lang="en-US" sz="1200"/>
          </a:p>
        </p:txBody>
      </p:sp>
      <p:sp>
        <p:nvSpPr>
          <p:cNvPr id="122882" name="Rectangle 2"/>
          <p:cNvSpPr>
            <a:spLocks noGrp="1" noRot="1" noChangeAspect="1" noChangeArrowheads="1" noTextEdit="1"/>
          </p:cNvSpPr>
          <p:nvPr>
            <p:ph type="sldImg"/>
          </p:nvPr>
        </p:nvSpPr>
        <p:spPr>
          <a:solidFill>
            <a:srgbClr val="FFFFFF"/>
          </a:solidFill>
          <a:ln/>
        </p:spPr>
      </p:sp>
      <p:sp>
        <p:nvSpPr>
          <p:cNvPr id="1228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5950815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F7EA5A65-3D64-004C-84DE-723196C23EBA}" type="slidenum">
              <a:rPr lang="en-US"/>
              <a:pPr/>
              <a:t>43</a:t>
            </a:fld>
            <a:endParaRPr lang="en-US"/>
          </a:p>
        </p:txBody>
      </p:sp>
      <p:sp>
        <p:nvSpPr>
          <p:cNvPr id="7680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53FCEFB1-4A9A-9148-B501-ED4EE077605C}" type="slidenum">
              <a:rPr lang="en-US">
                <a:latin typeface="Calibri" charset="0"/>
              </a:rPr>
              <a:pPr algn="r" eaLnBrk="1" hangingPunct="1"/>
              <a:t>43</a:t>
            </a:fld>
            <a:endParaRPr lang="en-US">
              <a:latin typeface="Calibri"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0"/>
              </a:spcBef>
            </a:pPr>
            <a:r>
              <a:rPr lang="en-US"/>
              <a:t>The organized chaos of a blanket of fall leaves inspired InterfaceFLOR designers to create Entropy, a line of carpet tiles with a random pattern. This randomness means that when any tile gets worn, it can be quickly replaced without worrying about mismatching dyes or patterns. This reduces waste and manufacturing costs. Entropy is part of InterfaceFLOR's i2 collection.</a:t>
            </a:r>
          </a:p>
          <a:p>
            <a:pPr defTabSz="457200" eaLnBrk="1" hangingPunct="1">
              <a:spcBef>
                <a:spcPct val="0"/>
              </a:spcBef>
            </a:pPr>
            <a:endParaRPr lang="en-US"/>
          </a:p>
        </p:txBody>
      </p:sp>
    </p:spTree>
    <p:extLst>
      <p:ext uri="{BB962C8B-B14F-4D97-AF65-F5344CB8AC3E}">
        <p14:creationId xmlns:p14="http://schemas.microsoft.com/office/powerpoint/2010/main" val="296891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1FD6C7D5-3957-5743-9332-B623FEC67AE1}" type="slidenum">
              <a:rPr lang="en-US"/>
              <a:pPr/>
              <a:t>44</a:t>
            </a:fld>
            <a:endParaRPr lang="en-US"/>
          </a:p>
        </p:txBody>
      </p:sp>
      <p:sp>
        <p:nvSpPr>
          <p:cNvPr id="8499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08E042EF-FAFD-5849-90B4-4D2B98105000}" type="slidenum">
              <a:rPr lang="en-US">
                <a:latin typeface="Calibri" charset="0"/>
              </a:rPr>
              <a:pPr algn="r" eaLnBrk="1" hangingPunct="1"/>
              <a:t>44</a:t>
            </a:fld>
            <a:endParaRPr lang="en-US">
              <a:latin typeface="Calibri"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50000"/>
              </a:spcBef>
              <a:buFontTx/>
              <a:buChar char="-"/>
            </a:pPr>
            <a:r>
              <a:rPr lang="en-US" dirty="0"/>
              <a:t>Bioluminescent bacteria, combine chemicals to light up their bodies</a:t>
            </a:r>
          </a:p>
          <a:p>
            <a:pPr defTabSz="457200" eaLnBrk="1" hangingPunct="1">
              <a:spcBef>
                <a:spcPct val="50000"/>
              </a:spcBef>
              <a:buFontTx/>
              <a:buChar char="-"/>
            </a:pPr>
            <a:r>
              <a:rPr lang="en-US" dirty="0"/>
              <a:t>Dragonflies out maneuver helicopters</a:t>
            </a:r>
          </a:p>
          <a:p>
            <a:pPr defTabSz="457200" eaLnBrk="1" hangingPunct="1">
              <a:spcBef>
                <a:spcPct val="50000"/>
              </a:spcBef>
              <a:buFontTx/>
              <a:buChar char="-"/>
            </a:pPr>
            <a:r>
              <a:rPr lang="en-US" dirty="0"/>
              <a:t>Hummingbirds cross the Gulf of Mexico on less than one tenth an ounce of fuel</a:t>
            </a:r>
          </a:p>
          <a:p>
            <a:pPr defTabSz="457200" eaLnBrk="1" hangingPunct="1">
              <a:spcBef>
                <a:spcPct val="50000"/>
              </a:spcBef>
              <a:buFontTx/>
              <a:buChar char="-"/>
            </a:pPr>
            <a:r>
              <a:rPr lang="en-US" dirty="0"/>
              <a:t>Ants carry 100’s </a:t>
            </a:r>
            <a:r>
              <a:rPr lang="en-US" dirty="0" err="1"/>
              <a:t>lbs</a:t>
            </a:r>
            <a:r>
              <a:rPr lang="en-US" dirty="0"/>
              <a:t> equivalent in dead heat </a:t>
            </a:r>
          </a:p>
        </p:txBody>
      </p:sp>
    </p:spTree>
    <p:extLst>
      <p:ext uri="{BB962C8B-B14F-4D97-AF65-F5344CB8AC3E}">
        <p14:creationId xmlns:p14="http://schemas.microsoft.com/office/powerpoint/2010/main" val="9741356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8BAAF845-7AE4-FA45-B7F6-2A1D50426253}" type="slidenum">
              <a:rPr lang="en-US"/>
              <a:pPr/>
              <a:t>45</a:t>
            </a:fld>
            <a:endParaRPr lang="en-US"/>
          </a:p>
        </p:txBody>
      </p:sp>
      <p:sp>
        <p:nvSpPr>
          <p:cNvPr id="8704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306FB758-7799-1E4E-B643-8A96BA20AFDB}" type="slidenum">
              <a:rPr lang="en-US">
                <a:latin typeface="Calibri" charset="0"/>
              </a:rPr>
              <a:pPr algn="r" eaLnBrk="1" hangingPunct="1"/>
              <a:t>45</a:t>
            </a:fld>
            <a:endParaRPr lang="en-US">
              <a:latin typeface="Calibri" charset="0"/>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50000"/>
              </a:spcBef>
              <a:buFontTx/>
              <a:buChar char="-"/>
            </a:pPr>
            <a:r>
              <a:rPr lang="en-US"/>
              <a:t>Bees, turtles and birds navigate w/out maps</a:t>
            </a:r>
          </a:p>
          <a:p>
            <a:pPr defTabSz="457200" eaLnBrk="1" hangingPunct="1">
              <a:spcBef>
                <a:spcPct val="50000"/>
              </a:spcBef>
              <a:buFontTx/>
              <a:buChar char="-"/>
            </a:pPr>
            <a:r>
              <a:rPr lang="en-US" dirty="0"/>
              <a:t>penguins dive without scuba gear</a:t>
            </a:r>
          </a:p>
          <a:p>
            <a:pPr defTabSz="457200" eaLnBrk="1" hangingPunct="1">
              <a:spcBef>
                <a:spcPct val="50000"/>
              </a:spcBef>
              <a:buFontTx/>
              <a:buChar char="-"/>
            </a:pPr>
            <a:r>
              <a:rPr lang="en-US" dirty="0"/>
              <a:t>Artic fish and frogs freeze solid and then spring back to life, having protected their organs from ice damage</a:t>
            </a:r>
          </a:p>
          <a:p>
            <a:pPr defTabSz="457200" eaLnBrk="1" hangingPunct="1">
              <a:spcBef>
                <a:spcPct val="50000"/>
              </a:spcBef>
              <a:buFontTx/>
              <a:buChar char="-"/>
            </a:pPr>
            <a:r>
              <a:rPr lang="en-US" dirty="0"/>
              <a:t>Chameleons and cuttlefish hide without moving by changing patterns in their skin to blend in with their surroundings</a:t>
            </a:r>
          </a:p>
          <a:p>
            <a:pPr defTabSz="457200" eaLnBrk="1" hangingPunct="1">
              <a:spcBef>
                <a:spcPct val="50000"/>
              </a:spcBef>
            </a:pPr>
            <a:endParaRPr lang="en-US" dirty="0"/>
          </a:p>
          <a:p>
            <a:pPr defTabSz="457200" eaLnBrk="1" hangingPunct="1">
              <a:spcBef>
                <a:spcPct val="50000"/>
              </a:spcBef>
              <a:buFontTx/>
              <a:buChar char="-"/>
            </a:pPr>
            <a:r>
              <a:rPr lang="en-US" dirty="0"/>
              <a:t>How do they do it?!</a:t>
            </a:r>
          </a:p>
          <a:p>
            <a:pPr defTabSz="457200" eaLnBrk="1" hangingPunct="1">
              <a:spcBef>
                <a:spcPct val="50000"/>
              </a:spcBef>
              <a:buFontTx/>
              <a:buChar char="-"/>
            </a:pPr>
            <a:endParaRPr lang="en-US" dirty="0"/>
          </a:p>
        </p:txBody>
      </p:sp>
    </p:spTree>
    <p:extLst>
      <p:ext uri="{BB962C8B-B14F-4D97-AF65-F5344CB8AC3E}">
        <p14:creationId xmlns:p14="http://schemas.microsoft.com/office/powerpoint/2010/main" val="12176262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a:spLocks noGrp="1" noChangeArrowheads="1"/>
          </p:cNvSpPr>
          <p:nvPr>
            <p:ph type="sldNum" sz="quarter" idx="5"/>
          </p:nvPr>
        </p:nvSpPr>
        <p:spPr>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EFCEF3F-FD4F-9747-9FB5-729BEB783F2E}" type="slidenum">
              <a:rPr lang="en-US" sz="1200"/>
              <a:pPr/>
              <a:t>6</a:t>
            </a:fld>
            <a:endParaRPr lang="en-US" sz="1200"/>
          </a:p>
        </p:txBody>
      </p:sp>
      <p:sp>
        <p:nvSpPr>
          <p:cNvPr id="124930" name="Rectangle 2"/>
          <p:cNvSpPr>
            <a:spLocks noGrp="1" noRot="1" noChangeAspect="1" noChangeArrowheads="1" noTextEdit="1"/>
          </p:cNvSpPr>
          <p:nvPr>
            <p:ph type="sldImg"/>
          </p:nvPr>
        </p:nvSpPr>
        <p:spPr>
          <a:solidFill>
            <a:srgbClr val="FFFFFF"/>
          </a:solidFill>
          <a:ln/>
        </p:spPr>
      </p:sp>
      <p:sp>
        <p:nvSpPr>
          <p:cNvPr id="12493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0" tIns="44970" rIns="89940" bIns="44970"/>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08285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1CA60B2-748F-B942-80AB-B6FC7299E015}" type="slidenum">
              <a:rPr lang="en-US" sz="1200"/>
              <a:pPr/>
              <a:t>7</a:t>
            </a:fld>
            <a:endParaRPr lang="en-US" sz="1200"/>
          </a:p>
        </p:txBody>
      </p:sp>
      <p:sp>
        <p:nvSpPr>
          <p:cNvPr id="126978" name="Rectangle 2"/>
          <p:cNvSpPr>
            <a:spLocks noGrp="1" noRot="1" noChangeAspect="1" noChangeArrowheads="1" noTextEdit="1"/>
          </p:cNvSpPr>
          <p:nvPr>
            <p:ph type="sldImg"/>
          </p:nvPr>
        </p:nvSpPr>
        <p:spPr>
          <a:solidFill>
            <a:srgbClr val="FFFFFF"/>
          </a:solidFill>
          <a:ln/>
        </p:spPr>
      </p:sp>
      <p:sp>
        <p:nvSpPr>
          <p:cNvPr id="12697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0" tIns="44970" rIns="89940" bIns="44970"/>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9006130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B0A57CA-75A2-0643-B130-1F263A6E61AE}" type="slidenum">
              <a:rPr lang="en-US" sz="1200"/>
              <a:pPr/>
              <a:t>8</a:t>
            </a:fld>
            <a:endParaRPr lang="en-US" sz="1200"/>
          </a:p>
        </p:txBody>
      </p:sp>
      <p:sp>
        <p:nvSpPr>
          <p:cNvPr id="129026" name="Rectangle 2"/>
          <p:cNvSpPr>
            <a:spLocks noGrp="1" noRot="1" noChangeAspect="1" noChangeArrowheads="1" noTextEdit="1"/>
          </p:cNvSpPr>
          <p:nvPr>
            <p:ph type="sldImg"/>
          </p:nvPr>
        </p:nvSpPr>
        <p:spPr>
          <a:solidFill>
            <a:srgbClr val="FFFFFF"/>
          </a:solidFill>
          <a:ln/>
        </p:spPr>
      </p:sp>
      <p:sp>
        <p:nvSpPr>
          <p:cNvPr id="12902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0" tIns="44970" rIns="89940" bIns="44970"/>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5312353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CDF3531-227B-F544-98B0-76D5B0F7B85F}" type="slidenum">
              <a:rPr lang="en-US" sz="1200"/>
              <a:pPr/>
              <a:t>9</a:t>
            </a:fld>
            <a:endParaRPr lang="en-US" sz="1200"/>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532512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138563B6-EA87-BB4F-8EAC-51DB3D576C29}" type="slidenum">
              <a:rPr lang="en-US"/>
              <a:pPr/>
              <a:t>11</a:t>
            </a:fld>
            <a:endParaRPr lang="en-US"/>
          </a:p>
        </p:txBody>
      </p:sp>
      <p:sp>
        <p:nvSpPr>
          <p:cNvPr id="2969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79644622-F005-9949-AD8C-F4BB74001038}" type="slidenum">
              <a:rPr lang="en-US">
                <a:latin typeface="Calibri" charset="0"/>
              </a:rPr>
              <a:pPr algn="r" eaLnBrk="1" hangingPunct="1"/>
              <a:t>11</a:t>
            </a:fld>
            <a:endParaRPr lang="en-US">
              <a:latin typeface="Calibri" charset="0"/>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0"/>
              </a:spcBef>
            </a:pPr>
            <a:endParaRPr lang="en-US"/>
          </a:p>
        </p:txBody>
      </p:sp>
    </p:spTree>
    <p:extLst>
      <p:ext uri="{BB962C8B-B14F-4D97-AF65-F5344CB8AC3E}">
        <p14:creationId xmlns:p14="http://schemas.microsoft.com/office/powerpoint/2010/main" val="17867907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1DB2E71-96B2-B144-80F2-1BD9A84F228A}" type="datetimeFigureOut">
              <a:rPr lang="en-US" smtClean="0"/>
              <a:t>11/1/2018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698642-AA66-A947-B6FD-E61B6787747A}" type="slidenum">
              <a:rPr lang="en-US" smtClean="0"/>
              <a:t>‹#›</a:t>
            </a:fld>
            <a:endParaRPr lang="en-US"/>
          </a:p>
        </p:txBody>
      </p:sp>
    </p:spTree>
    <p:extLst>
      <p:ext uri="{BB962C8B-B14F-4D97-AF65-F5344CB8AC3E}">
        <p14:creationId xmlns:p14="http://schemas.microsoft.com/office/powerpoint/2010/main" val="1445551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DB2E71-96B2-B144-80F2-1BD9A84F228A}" type="datetimeFigureOut">
              <a:rPr lang="en-US" smtClean="0"/>
              <a:t>11/1/2018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698642-AA66-A947-B6FD-E61B6787747A}" type="slidenum">
              <a:rPr lang="en-US" smtClean="0"/>
              <a:t>‹#›</a:t>
            </a:fld>
            <a:endParaRPr lang="en-US"/>
          </a:p>
        </p:txBody>
      </p:sp>
    </p:spTree>
    <p:extLst>
      <p:ext uri="{BB962C8B-B14F-4D97-AF65-F5344CB8AC3E}">
        <p14:creationId xmlns:p14="http://schemas.microsoft.com/office/powerpoint/2010/main" val="5082114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DB2E71-96B2-B144-80F2-1BD9A84F228A}" type="datetimeFigureOut">
              <a:rPr lang="en-US" smtClean="0"/>
              <a:t>11/1/2018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698642-AA66-A947-B6FD-E61B6787747A}" type="slidenum">
              <a:rPr lang="en-US" smtClean="0"/>
              <a:t>‹#›</a:t>
            </a:fld>
            <a:endParaRPr lang="en-US"/>
          </a:p>
        </p:txBody>
      </p:sp>
    </p:spTree>
    <p:extLst>
      <p:ext uri="{BB962C8B-B14F-4D97-AF65-F5344CB8AC3E}">
        <p14:creationId xmlns:p14="http://schemas.microsoft.com/office/powerpoint/2010/main" val="9666365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42AF3266-F2AE-C942-9816-C259AC5FF192}" type="slidenum">
              <a:rPr lang="en-US"/>
              <a:pPr>
                <a:defRPr/>
              </a:pPr>
              <a:t>‹#›</a:t>
            </a:fld>
            <a:endParaRPr lang="en-US"/>
          </a:p>
        </p:txBody>
      </p:sp>
    </p:spTree>
    <p:extLst>
      <p:ext uri="{BB962C8B-B14F-4D97-AF65-F5344CB8AC3E}">
        <p14:creationId xmlns:p14="http://schemas.microsoft.com/office/powerpoint/2010/main" val="10758276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DB2E71-96B2-B144-80F2-1BD9A84F228A}" type="datetimeFigureOut">
              <a:rPr lang="en-US" smtClean="0"/>
              <a:t>11/1/2018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698642-AA66-A947-B6FD-E61B6787747A}" type="slidenum">
              <a:rPr lang="en-US" smtClean="0"/>
              <a:t>‹#›</a:t>
            </a:fld>
            <a:endParaRPr lang="en-US"/>
          </a:p>
        </p:txBody>
      </p:sp>
    </p:spTree>
    <p:extLst>
      <p:ext uri="{BB962C8B-B14F-4D97-AF65-F5344CB8AC3E}">
        <p14:creationId xmlns:p14="http://schemas.microsoft.com/office/powerpoint/2010/main" val="734485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1DB2E71-96B2-B144-80F2-1BD9A84F228A}" type="datetimeFigureOut">
              <a:rPr lang="en-US" smtClean="0"/>
              <a:t>11/1/2018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698642-AA66-A947-B6FD-E61B6787747A}" type="slidenum">
              <a:rPr lang="en-US" smtClean="0"/>
              <a:t>‹#›</a:t>
            </a:fld>
            <a:endParaRPr lang="en-US"/>
          </a:p>
        </p:txBody>
      </p:sp>
    </p:spTree>
    <p:extLst>
      <p:ext uri="{BB962C8B-B14F-4D97-AF65-F5344CB8AC3E}">
        <p14:creationId xmlns:p14="http://schemas.microsoft.com/office/powerpoint/2010/main" val="758904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1DB2E71-96B2-B144-80F2-1BD9A84F228A}" type="datetimeFigureOut">
              <a:rPr lang="en-US" smtClean="0"/>
              <a:t>11/1/2018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698642-AA66-A947-B6FD-E61B6787747A}" type="slidenum">
              <a:rPr lang="en-US" smtClean="0"/>
              <a:t>‹#›</a:t>
            </a:fld>
            <a:endParaRPr lang="en-US"/>
          </a:p>
        </p:txBody>
      </p:sp>
    </p:spTree>
    <p:extLst>
      <p:ext uri="{BB962C8B-B14F-4D97-AF65-F5344CB8AC3E}">
        <p14:creationId xmlns:p14="http://schemas.microsoft.com/office/powerpoint/2010/main" val="1006585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1DB2E71-96B2-B144-80F2-1BD9A84F228A}" type="datetimeFigureOut">
              <a:rPr lang="en-US" smtClean="0"/>
              <a:t>11/1/2018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698642-AA66-A947-B6FD-E61B6787747A}" type="slidenum">
              <a:rPr lang="en-US" smtClean="0"/>
              <a:t>‹#›</a:t>
            </a:fld>
            <a:endParaRPr lang="en-US"/>
          </a:p>
        </p:txBody>
      </p:sp>
    </p:spTree>
    <p:extLst>
      <p:ext uri="{BB962C8B-B14F-4D97-AF65-F5344CB8AC3E}">
        <p14:creationId xmlns:p14="http://schemas.microsoft.com/office/powerpoint/2010/main" val="1956281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1DB2E71-96B2-B144-80F2-1BD9A84F228A}" type="datetimeFigureOut">
              <a:rPr lang="en-US" smtClean="0"/>
              <a:t>11/1/2018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698642-AA66-A947-B6FD-E61B6787747A}" type="slidenum">
              <a:rPr lang="en-US" smtClean="0"/>
              <a:t>‹#›</a:t>
            </a:fld>
            <a:endParaRPr lang="en-US"/>
          </a:p>
        </p:txBody>
      </p:sp>
    </p:spTree>
    <p:extLst>
      <p:ext uri="{BB962C8B-B14F-4D97-AF65-F5344CB8AC3E}">
        <p14:creationId xmlns:p14="http://schemas.microsoft.com/office/powerpoint/2010/main" val="12520644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DB2E71-96B2-B144-80F2-1BD9A84F228A}" type="datetimeFigureOut">
              <a:rPr lang="en-US" smtClean="0"/>
              <a:t>11/1/2018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698642-AA66-A947-B6FD-E61B6787747A}" type="slidenum">
              <a:rPr lang="en-US" smtClean="0"/>
              <a:t>‹#›</a:t>
            </a:fld>
            <a:endParaRPr lang="en-US"/>
          </a:p>
        </p:txBody>
      </p:sp>
    </p:spTree>
    <p:extLst>
      <p:ext uri="{BB962C8B-B14F-4D97-AF65-F5344CB8AC3E}">
        <p14:creationId xmlns:p14="http://schemas.microsoft.com/office/powerpoint/2010/main" val="2541138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1DB2E71-96B2-B144-80F2-1BD9A84F228A}" type="datetimeFigureOut">
              <a:rPr lang="en-US" smtClean="0"/>
              <a:t>11/1/2018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698642-AA66-A947-B6FD-E61B6787747A}" type="slidenum">
              <a:rPr lang="en-US" smtClean="0"/>
              <a:t>‹#›</a:t>
            </a:fld>
            <a:endParaRPr lang="en-US"/>
          </a:p>
        </p:txBody>
      </p:sp>
    </p:spTree>
    <p:extLst>
      <p:ext uri="{BB962C8B-B14F-4D97-AF65-F5344CB8AC3E}">
        <p14:creationId xmlns:p14="http://schemas.microsoft.com/office/powerpoint/2010/main" val="16939362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1DB2E71-96B2-B144-80F2-1BD9A84F228A}" type="datetimeFigureOut">
              <a:rPr lang="en-US" smtClean="0"/>
              <a:t>11/1/2018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698642-AA66-A947-B6FD-E61B6787747A}" type="slidenum">
              <a:rPr lang="en-US" smtClean="0"/>
              <a:t>‹#›</a:t>
            </a:fld>
            <a:endParaRPr lang="en-US"/>
          </a:p>
        </p:txBody>
      </p:sp>
    </p:spTree>
    <p:extLst>
      <p:ext uri="{BB962C8B-B14F-4D97-AF65-F5344CB8AC3E}">
        <p14:creationId xmlns:p14="http://schemas.microsoft.com/office/powerpoint/2010/main" val="796568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DB2E71-96B2-B144-80F2-1BD9A84F228A}" type="datetimeFigureOut">
              <a:rPr lang="en-US" smtClean="0"/>
              <a:t>11/1/2018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698642-AA66-A947-B6FD-E61B6787747A}" type="slidenum">
              <a:rPr lang="en-US" smtClean="0"/>
              <a:t>‹#›</a:t>
            </a:fld>
            <a:endParaRPr lang="en-US"/>
          </a:p>
        </p:txBody>
      </p:sp>
    </p:spTree>
    <p:extLst>
      <p:ext uri="{BB962C8B-B14F-4D97-AF65-F5344CB8AC3E}">
        <p14:creationId xmlns:p14="http://schemas.microsoft.com/office/powerpoint/2010/main" val="273520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tiff"/><Relationship Id="rId5" Type="http://schemas.openxmlformats.org/officeDocument/2006/relationships/image" Target="../media/image3.tiff"/><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1.tiff"/><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tiff"/><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16.xml"/><Relationship Id="rId7" Type="http://schemas.openxmlformats.org/officeDocument/2006/relationships/image" Target="../media/image31.w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33.jp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jp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38.tiff"/><Relationship Id="rId5" Type="http://schemas.openxmlformats.org/officeDocument/2006/relationships/image" Target="../media/image37.jpg"/><Relationship Id="rId4" Type="http://schemas.openxmlformats.org/officeDocument/2006/relationships/image" Target="../media/image3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43.emf"/><Relationship Id="rId5" Type="http://schemas.openxmlformats.org/officeDocument/2006/relationships/oleObject" Target="../embeddings/oleObject2.bin"/><Relationship Id="rId4" Type="http://schemas.openxmlformats.org/officeDocument/2006/relationships/image" Target="../media/image44.jp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62.jpg"/></Relationships>
</file>

<file path=ppt/slides/_rels/slide3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jpeg"/></Relationships>
</file>

<file path=ppt/slides/_rels/slide3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34.xml.rels><?xml version="1.0" encoding="UTF-8" standalone="yes"?>
<Relationships xmlns="http://schemas.openxmlformats.org/package/2006/relationships"><Relationship Id="rId3" Type="http://schemas.openxmlformats.org/officeDocument/2006/relationships/image" Target="../media/image68.tiff"/><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69.tiff"/></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71.png"/></Relationships>
</file>

<file path=ppt/slides/_rels/slide36.xml.rels><?xml version="1.0" encoding="UTF-8" standalone="yes"?>
<Relationships xmlns="http://schemas.openxmlformats.org/package/2006/relationships"><Relationship Id="rId3" Type="http://schemas.openxmlformats.org/officeDocument/2006/relationships/image" Target="../media/image73.tiff"/><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jpeg"/></Relationships>
</file>

<file path=ppt/slides/_rels/slide3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jpeg"/></Relationships>
</file>

<file path=ppt/slides/_rels/slide38.xml.rels><?xml version="1.0" encoding="UTF-8" standalone="yes"?>
<Relationships xmlns="http://schemas.openxmlformats.org/package/2006/relationships"><Relationship Id="rId3" Type="http://schemas.openxmlformats.org/officeDocument/2006/relationships/image" Target="../media/image81.tiff"/><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84.tiff"/><Relationship Id="rId5" Type="http://schemas.openxmlformats.org/officeDocument/2006/relationships/image" Target="../media/image83.png"/><Relationship Id="rId4" Type="http://schemas.openxmlformats.org/officeDocument/2006/relationships/image" Target="../media/image82.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6.xml"/><Relationship Id="rId7" Type="http://schemas.openxmlformats.org/officeDocument/2006/relationships/image" Target="../media/image85.emf"/><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image" Target="../media/image87.gif"/><Relationship Id="rId4" Type="http://schemas.openxmlformats.org/officeDocument/2006/relationships/image" Target="../media/image86.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notesSlide" Target="../notesSlides/notesSlide37.xml"/><Relationship Id="rId7" Type="http://schemas.openxmlformats.org/officeDocument/2006/relationships/image" Target="../media/image88.png"/><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85.emf"/><Relationship Id="rId5" Type="http://schemas.openxmlformats.org/officeDocument/2006/relationships/oleObject" Target="../embeddings/oleObject4.bin"/><Relationship Id="rId4" Type="http://schemas.openxmlformats.org/officeDocument/2006/relationships/image" Target="../media/image86.jpeg"/></Relationships>
</file>

<file path=ppt/slides/_rels/slide4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93.tiff"/><Relationship Id="rId5" Type="http://schemas.openxmlformats.org/officeDocument/2006/relationships/image" Target="../media/image92.tiff"/><Relationship Id="rId4" Type="http://schemas.openxmlformats.org/officeDocument/2006/relationships/image" Target="../media/image91.png"/></Relationships>
</file>

<file path=ppt/slides/_rels/slide4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97.tiff"/><Relationship Id="rId5" Type="http://schemas.openxmlformats.org/officeDocument/2006/relationships/image" Target="../media/image96.tiff"/><Relationship Id="rId4" Type="http://schemas.openxmlformats.org/officeDocument/2006/relationships/image" Target="../media/image95.jpeg"/></Relationships>
</file>

<file path=ppt/slides/_rels/slide43.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101.jpeg"/><Relationship Id="rId5" Type="http://schemas.openxmlformats.org/officeDocument/2006/relationships/image" Target="../media/image100.png"/><Relationship Id="rId4" Type="http://schemas.openxmlformats.org/officeDocument/2006/relationships/image" Target="../media/image99.jpeg"/></Relationships>
</file>

<file path=ppt/slides/_rels/slide44.xml.rels><?xml version="1.0" encoding="UTF-8" standalone="yes"?>
<Relationships xmlns="http://schemas.openxmlformats.org/package/2006/relationships"><Relationship Id="rId3" Type="http://schemas.openxmlformats.org/officeDocument/2006/relationships/image" Target="../media/image103.tiff"/><Relationship Id="rId7" Type="http://schemas.openxmlformats.org/officeDocument/2006/relationships/image" Target="../media/image107.tiff"/><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106.tiff"/><Relationship Id="rId5" Type="http://schemas.openxmlformats.org/officeDocument/2006/relationships/image" Target="../media/image105.tiff"/><Relationship Id="rId4" Type="http://schemas.openxmlformats.org/officeDocument/2006/relationships/image" Target="../media/image104.tiff"/></Relationships>
</file>

<file path=ppt/slides/_rels/slide45.xml.rels><?xml version="1.0" encoding="UTF-8" standalone="yes"?>
<Relationships xmlns="http://schemas.openxmlformats.org/package/2006/relationships"><Relationship Id="rId8" Type="http://schemas.openxmlformats.org/officeDocument/2006/relationships/image" Target="../media/image113.tiff"/><Relationship Id="rId3" Type="http://schemas.openxmlformats.org/officeDocument/2006/relationships/image" Target="../media/image108.tiff"/><Relationship Id="rId7" Type="http://schemas.openxmlformats.org/officeDocument/2006/relationships/image" Target="../media/image112.tiff"/><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111.tiff"/><Relationship Id="rId5" Type="http://schemas.openxmlformats.org/officeDocument/2006/relationships/image" Target="../media/image110.tiff"/><Relationship Id="rId10" Type="http://schemas.openxmlformats.org/officeDocument/2006/relationships/image" Target="../media/image115.tiff"/><Relationship Id="rId4" Type="http://schemas.openxmlformats.org/officeDocument/2006/relationships/image" Target="../media/image109.tiff"/><Relationship Id="rId9" Type="http://schemas.openxmlformats.org/officeDocument/2006/relationships/image" Target="../media/image114.tif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tiff"/></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1.tiff"/></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3.tiff"/></Relationships>
</file>

<file path=ppt/slides/_rels/slide8.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5.tiff"/></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3998" y="1545191"/>
            <a:ext cx="9144000" cy="421322"/>
          </a:xfrm>
        </p:spPr>
        <p:txBody>
          <a:bodyPr>
            <a:noAutofit/>
          </a:bodyPr>
          <a:lstStyle/>
          <a:p>
            <a:r>
              <a:rPr lang="en-US" sz="3600" dirty="0">
                <a:solidFill>
                  <a:srgbClr val="00728A"/>
                </a:solidFill>
                <a:latin typeface="+mn-lt"/>
              </a:rPr>
              <a:t>Innovation</a:t>
            </a:r>
          </a:p>
        </p:txBody>
      </p:sp>
      <p:sp>
        <p:nvSpPr>
          <p:cNvPr id="6" name="TextBox 5">
            <a:extLst>
              <a:ext uri="{FF2B5EF4-FFF2-40B4-BE49-F238E27FC236}">
                <a16:creationId xmlns:a16="http://schemas.microsoft.com/office/drawing/2014/main" id="{D9956D2F-7CCB-4003-8B17-95D77E1A2D20}"/>
              </a:ext>
            </a:extLst>
          </p:cNvPr>
          <p:cNvSpPr txBox="1"/>
          <p:nvPr/>
        </p:nvSpPr>
        <p:spPr>
          <a:xfrm>
            <a:off x="710350" y="6525717"/>
            <a:ext cx="8336065" cy="276999"/>
          </a:xfrm>
          <a:prstGeom prst="rect">
            <a:avLst/>
          </a:prstGeom>
          <a:noFill/>
        </p:spPr>
        <p:txBody>
          <a:bodyPr wrap="none" rtlCol="0">
            <a:spAutoFit/>
          </a:bodyPr>
          <a:lstStyle/>
          <a:p>
            <a:r>
              <a:rPr lang="en-US" sz="1200" dirty="0">
                <a:solidFill>
                  <a:schemeClr val="bg1">
                    <a:lumMod val="65000"/>
                  </a:schemeClr>
                </a:solidFill>
              </a:rPr>
              <a:t>Image: Wikimedia Commons, Refining Innovation, Author: U.S. Army Photo by Sgt. Aaron Ellerman, 204th Public Affairs Detachment</a:t>
            </a:r>
          </a:p>
        </p:txBody>
      </p:sp>
      <p:pic>
        <p:nvPicPr>
          <p:cNvPr id="5" name="Picture 4">
            <a:extLst>
              <a:ext uri="{FF2B5EF4-FFF2-40B4-BE49-F238E27FC236}">
                <a16:creationId xmlns:a16="http://schemas.microsoft.com/office/drawing/2014/main" id="{3793B2D7-270F-4D88-8D3C-91027D1DC60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13147" y="2168810"/>
            <a:ext cx="6628542" cy="4356907"/>
          </a:xfrm>
          <a:prstGeom prst="rect">
            <a:avLst/>
          </a:prstGeom>
        </p:spPr>
      </p:pic>
      <p:sp>
        <p:nvSpPr>
          <p:cNvPr id="7" name="Rectangle 6"/>
          <p:cNvSpPr/>
          <p:nvPr/>
        </p:nvSpPr>
        <p:spPr>
          <a:xfrm>
            <a:off x="111649" y="5204193"/>
            <a:ext cx="2734156" cy="1200329"/>
          </a:xfrm>
          <a:prstGeom prst="rect">
            <a:avLst/>
          </a:prstGeom>
        </p:spPr>
        <p:txBody>
          <a:bodyPr wrap="square">
            <a:spAutoFit/>
          </a:bodyPr>
          <a:lstStyle/>
          <a:p>
            <a:r>
              <a:rPr lang="en-US" sz="1200" dirty="0">
                <a:latin typeface="Times New Roman" charset="0"/>
              </a:rPr>
              <a:t/>
            </a:r>
            <a:br>
              <a:rPr lang="en-US" sz="1200" dirty="0">
                <a:latin typeface="Times New Roman" charset="0"/>
              </a:rPr>
            </a:br>
            <a:endParaRPr lang="en-US" sz="1200" dirty="0">
              <a:latin typeface="Times New Roman" charset="0"/>
            </a:endParaRPr>
          </a:p>
          <a:p>
            <a:r>
              <a:rPr lang="en-US" sz="1200" dirty="0">
                <a:latin typeface="Times New Roman" charset="0"/>
              </a:rPr>
              <a:t/>
            </a:r>
            <a:br>
              <a:rPr lang="en-US" sz="1200" dirty="0">
                <a:latin typeface="Times New Roman" charset="0"/>
              </a:rPr>
            </a:br>
            <a:endParaRPr lang="en-US" sz="1200" dirty="0">
              <a:latin typeface="Times New Roman" charset="0"/>
            </a:endParaRPr>
          </a:p>
          <a:p>
            <a:r>
              <a:rPr lang="en-US" sz="1200" dirty="0">
                <a:solidFill>
                  <a:srgbClr val="2F2A2B"/>
                </a:solidFill>
                <a:latin typeface="Times New Roman" charset="0"/>
              </a:rPr>
              <a:t>CENTER </a:t>
            </a:r>
            <a:r>
              <a:rPr lang="en-US" sz="1200" i="1" dirty="0">
                <a:solidFill>
                  <a:srgbClr val="2F2A2B"/>
                </a:solidFill>
                <a:latin typeface="Times New Roman" charset="0"/>
              </a:rPr>
              <a:t>for </a:t>
            </a:r>
            <a:r>
              <a:rPr lang="en-US" sz="1200" dirty="0">
                <a:solidFill>
                  <a:srgbClr val="2F2A2B"/>
                </a:solidFill>
                <a:latin typeface="Times New Roman" charset="0"/>
              </a:rPr>
              <a:t>GREEN CHEMISTRY</a:t>
            </a:r>
          </a:p>
          <a:p>
            <a:r>
              <a:rPr lang="en-US" sz="1200" i="1" dirty="0">
                <a:solidFill>
                  <a:srgbClr val="2F2A2B"/>
                </a:solidFill>
                <a:latin typeface="Times New Roman" charset="0"/>
              </a:rPr>
              <a:t>and </a:t>
            </a:r>
            <a:r>
              <a:rPr lang="en-US" sz="1200" dirty="0">
                <a:solidFill>
                  <a:srgbClr val="2F2A2B"/>
                </a:solidFill>
                <a:latin typeface="Times New Roman" charset="0"/>
              </a:rPr>
              <a:t>GREEN ENGINEERING </a:t>
            </a:r>
            <a:r>
              <a:rPr lang="en-US" sz="1200" i="1" dirty="0">
                <a:solidFill>
                  <a:srgbClr val="2F2A2B"/>
                </a:solidFill>
                <a:latin typeface="Times New Roman" charset="0"/>
              </a:rPr>
              <a:t>at </a:t>
            </a:r>
            <a:r>
              <a:rPr lang="en-US" sz="1200" dirty="0">
                <a:solidFill>
                  <a:srgbClr val="2F2A2B"/>
                </a:solidFill>
                <a:latin typeface="Times New Roman" charset="0"/>
              </a:rPr>
              <a:t>YALE</a:t>
            </a:r>
            <a:endParaRPr lang="en-US" sz="1200" dirty="0">
              <a:solidFill>
                <a:srgbClr val="2F2A2B"/>
              </a:solidFill>
              <a:effectLst/>
              <a:latin typeface="Times New Roman" charset="0"/>
            </a:endParaRPr>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0350" y="4446658"/>
            <a:ext cx="1020198" cy="1496290"/>
          </a:xfrm>
          <a:prstGeom prst="rect">
            <a:avLst/>
          </a:prstGeom>
        </p:spPr>
      </p:pic>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346191" y="5460687"/>
            <a:ext cx="2643612" cy="687339"/>
          </a:xfrm>
          <a:prstGeom prst="rect">
            <a:avLst/>
          </a:prstGeom>
        </p:spPr>
      </p:pic>
      <p:pic>
        <p:nvPicPr>
          <p:cNvPr id="10" name="Picture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346186" y="4341829"/>
            <a:ext cx="2874547" cy="862364"/>
          </a:xfrm>
          <a:prstGeom prst="rect">
            <a:avLst/>
          </a:prstGeom>
        </p:spPr>
      </p:pic>
      <p:sp>
        <p:nvSpPr>
          <p:cNvPr id="12" name="Title 1">
            <a:extLst>
              <a:ext uri="{FF2B5EF4-FFF2-40B4-BE49-F238E27FC236}">
                <a16:creationId xmlns:a16="http://schemas.microsoft.com/office/drawing/2014/main" id="{AB8F291A-E2D9-F241-893B-AA35F4D5AC10}"/>
              </a:ext>
            </a:extLst>
          </p:cNvPr>
          <p:cNvSpPr>
            <a:spLocks noGrp="1"/>
          </p:cNvSpPr>
          <p:nvPr>
            <p:ph type="ctrTitle"/>
          </p:nvPr>
        </p:nvSpPr>
        <p:spPr>
          <a:xfrm>
            <a:off x="743674" y="320448"/>
            <a:ext cx="11246129" cy="1210900"/>
          </a:xfrm>
        </p:spPr>
        <p:txBody>
          <a:bodyPr>
            <a:noAutofit/>
          </a:bodyPr>
          <a:lstStyle/>
          <a:p>
            <a:r>
              <a:rPr lang="en-US" sz="4800" dirty="0">
                <a:solidFill>
                  <a:srgbClr val="00728A"/>
                </a:solidFill>
                <a:latin typeface="+mn-lt"/>
              </a:rPr>
              <a:t>Yale-UNIDO Train-the-Facilitator Workshop in Green Chemistry</a:t>
            </a:r>
            <a:endParaRPr lang="en-US" sz="4800" b="1" dirty="0">
              <a:solidFill>
                <a:srgbClr val="00728A"/>
              </a:solidFill>
              <a:latin typeface="+mn-lt"/>
            </a:endParaRPr>
          </a:p>
        </p:txBody>
      </p:sp>
      <p:pic>
        <p:nvPicPr>
          <p:cNvPr id="11" name="Picture 10">
            <a:extLst>
              <a:ext uri="{FF2B5EF4-FFF2-40B4-BE49-F238E27FC236}">
                <a16:creationId xmlns:a16="http://schemas.microsoft.com/office/drawing/2014/main" id="{01BD710F-DB02-014E-9E38-7872735DFB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8964" y="2816379"/>
            <a:ext cx="3032234" cy="2274176"/>
          </a:xfrm>
          <a:prstGeom prst="rect">
            <a:avLst/>
          </a:prstGeom>
        </p:spPr>
      </p:pic>
    </p:spTree>
    <p:extLst>
      <p:ext uri="{BB962C8B-B14F-4D97-AF65-F5344CB8AC3E}">
        <p14:creationId xmlns:p14="http://schemas.microsoft.com/office/powerpoint/2010/main" val="16277724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3040" y="1975085"/>
            <a:ext cx="8229600" cy="4229093"/>
          </a:xfrm>
        </p:spPr>
        <p:txBody>
          <a:bodyPr/>
          <a:lstStyle/>
          <a:p>
            <a:pPr>
              <a:spcBef>
                <a:spcPts val="1600"/>
              </a:spcBef>
            </a:pPr>
            <a:r>
              <a:rPr lang="en-US" dirty="0">
                <a:latin typeface="+mn-lt"/>
              </a:rPr>
              <a:t>Color without “dye”?</a:t>
            </a:r>
          </a:p>
          <a:p>
            <a:pPr>
              <a:spcBef>
                <a:spcPts val="1600"/>
              </a:spcBef>
            </a:pPr>
            <a:r>
              <a:rPr lang="en-US" dirty="0">
                <a:latin typeface="+mn-lt"/>
              </a:rPr>
              <a:t>Scent without “fragrance”?</a:t>
            </a:r>
          </a:p>
          <a:p>
            <a:pPr>
              <a:spcBef>
                <a:spcPts val="1600"/>
              </a:spcBef>
            </a:pPr>
            <a:r>
              <a:rPr lang="en-US" dirty="0">
                <a:latin typeface="+mn-lt"/>
              </a:rPr>
              <a:t>Adhesion without “adhesive”?</a:t>
            </a:r>
          </a:p>
          <a:p>
            <a:pPr>
              <a:spcBef>
                <a:spcPts val="1600"/>
              </a:spcBef>
            </a:pPr>
            <a:r>
              <a:rPr lang="en-US" dirty="0">
                <a:latin typeface="+mn-lt"/>
              </a:rPr>
              <a:t>Disinfection without “disinfectant”?</a:t>
            </a:r>
          </a:p>
          <a:p>
            <a:pPr>
              <a:spcBef>
                <a:spcPts val="1600"/>
              </a:spcBef>
            </a:pPr>
            <a:r>
              <a:rPr lang="en-US" dirty="0">
                <a:latin typeface="+mn-lt"/>
              </a:rPr>
              <a:t>Solvency without the “solvent”?</a:t>
            </a:r>
          </a:p>
          <a:p>
            <a:pPr>
              <a:spcBef>
                <a:spcPts val="1600"/>
              </a:spcBef>
            </a:pPr>
            <a:r>
              <a:rPr lang="en-US" dirty="0">
                <a:latin typeface="+mn-lt"/>
              </a:rPr>
              <a:t>Catalysis without the catalyst?</a:t>
            </a:r>
          </a:p>
          <a:p>
            <a:pPr>
              <a:spcBef>
                <a:spcPts val="1600"/>
              </a:spcBef>
            </a:pPr>
            <a:r>
              <a:rPr lang="en-US" dirty="0">
                <a:latin typeface="+mn-lt"/>
              </a:rPr>
              <a:t>Transformation without reaction?</a:t>
            </a:r>
          </a:p>
        </p:txBody>
      </p:sp>
      <p:sp>
        <p:nvSpPr>
          <p:cNvPr id="4" name="TextBox 3"/>
          <p:cNvSpPr txBox="1"/>
          <p:nvPr/>
        </p:nvSpPr>
        <p:spPr>
          <a:xfrm>
            <a:off x="6794742" y="3654015"/>
            <a:ext cx="5055358" cy="584775"/>
          </a:xfrm>
          <a:prstGeom prst="rect">
            <a:avLst/>
          </a:prstGeom>
        </p:spPr>
        <p:style>
          <a:lnRef idx="3">
            <a:schemeClr val="lt1"/>
          </a:lnRef>
          <a:fillRef idx="1">
            <a:schemeClr val="accent5"/>
          </a:fillRef>
          <a:effectRef idx="1">
            <a:schemeClr val="accent5"/>
          </a:effectRef>
          <a:fontRef idx="minor">
            <a:schemeClr val="lt1"/>
          </a:fontRef>
        </p:style>
        <p:txBody>
          <a:bodyPr wrap="none" rtlCol="0">
            <a:spAutoFit/>
          </a:bodyPr>
          <a:lstStyle/>
          <a:p>
            <a:r>
              <a:rPr lang="en-US" sz="3200" dirty="0"/>
              <a:t>Look to nature for inspiration</a:t>
            </a:r>
          </a:p>
        </p:txBody>
      </p:sp>
      <p:cxnSp>
        <p:nvCxnSpPr>
          <p:cNvPr id="5" name="Straight Connector 4">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374DC12-982D-428A-94EF-5FE58037DD06}"/>
              </a:ext>
            </a:extLst>
          </p:cNvPr>
          <p:cNvSpPr txBox="1"/>
          <p:nvPr/>
        </p:nvSpPr>
        <p:spPr>
          <a:xfrm>
            <a:off x="753371" y="156411"/>
            <a:ext cx="10685297" cy="707886"/>
          </a:xfrm>
          <a:prstGeom prst="rect">
            <a:avLst/>
          </a:prstGeom>
          <a:noFill/>
        </p:spPr>
        <p:txBody>
          <a:bodyPr wrap="none" rtlCol="0">
            <a:spAutoFit/>
          </a:bodyPr>
          <a:lstStyle/>
          <a:p>
            <a:pPr algn="ctr"/>
            <a:r>
              <a:rPr lang="en-US" sz="4000" b="1" dirty="0">
                <a:ea typeface="ＭＳ Ｐゴシック" charset="0"/>
                <a:cs typeface="ＭＳ Ｐゴシック" charset="0"/>
              </a:rPr>
              <a:t>What Does That Mean for the Chemical Industry?</a:t>
            </a:r>
            <a:endParaRPr lang="en-US" sz="4000" b="1" dirty="0"/>
          </a:p>
        </p:txBody>
      </p:sp>
      <p:sp>
        <p:nvSpPr>
          <p:cNvPr id="2" name="Right Brace 1">
            <a:extLst>
              <a:ext uri="{FF2B5EF4-FFF2-40B4-BE49-F238E27FC236}">
                <a16:creationId xmlns:a16="http://schemas.microsoft.com/office/drawing/2014/main" id="{EFDB3586-18B7-6949-8725-B2ACCA3057C8}"/>
              </a:ext>
            </a:extLst>
          </p:cNvPr>
          <p:cNvSpPr/>
          <p:nvPr/>
        </p:nvSpPr>
        <p:spPr>
          <a:xfrm>
            <a:off x="6349042" y="1975085"/>
            <a:ext cx="445700" cy="3942636"/>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6480412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Text Box 8"/>
          <p:cNvSpPr txBox="1">
            <a:spLocks noChangeArrowheads="1"/>
          </p:cNvSpPr>
          <p:nvPr/>
        </p:nvSpPr>
        <p:spPr bwMode="auto">
          <a:xfrm>
            <a:off x="634223" y="1722563"/>
            <a:ext cx="6334905" cy="4308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a:defRPr sz="3200">
                <a:solidFill>
                  <a:schemeClr val="tx1"/>
                </a:solidFill>
                <a:latin typeface="Arial" charset="0"/>
                <a:ea typeface="ＭＳ Ｐゴシック" charset="0"/>
                <a:cs typeface="Arial" charset="0"/>
              </a:defRPr>
            </a:lvl1pPr>
            <a:lvl2pPr defTabSz="457200">
              <a:defRPr sz="2800">
                <a:solidFill>
                  <a:schemeClr val="tx1"/>
                </a:solidFill>
                <a:latin typeface="Arial" charset="0"/>
                <a:ea typeface="Arial" charset="0"/>
                <a:cs typeface="Arial" charset="0"/>
              </a:defRPr>
            </a:lvl2pPr>
            <a:lvl3pPr defTabSz="457200">
              <a:defRPr sz="2400">
                <a:solidFill>
                  <a:schemeClr val="tx1"/>
                </a:solidFill>
                <a:latin typeface="Arial" charset="0"/>
                <a:ea typeface="Arial" charset="0"/>
                <a:cs typeface="Arial" charset="0"/>
              </a:defRPr>
            </a:lvl3pPr>
            <a:lvl4pPr defTabSz="457200">
              <a:defRPr sz="2000">
                <a:solidFill>
                  <a:schemeClr val="tx1"/>
                </a:solidFill>
                <a:latin typeface="Arial" charset="0"/>
                <a:ea typeface="Arial" charset="0"/>
                <a:cs typeface="Arial" charset="0"/>
              </a:defRPr>
            </a:lvl4pPr>
            <a:lvl5pPr defTabSz="457200">
              <a:defRPr sz="2000">
                <a:solidFill>
                  <a:schemeClr val="tx1"/>
                </a:solidFill>
                <a:latin typeface="Arial" charset="0"/>
                <a:ea typeface="Arial" charset="0"/>
                <a:cs typeface="Arial" charset="0"/>
              </a:defRPr>
            </a:lvl5pPr>
            <a:lvl6pPr defTabSz="457200" eaLnBrk="0" hangingPunct="0">
              <a:defRPr sz="2000">
                <a:solidFill>
                  <a:schemeClr val="tx1"/>
                </a:solidFill>
                <a:latin typeface="Arial" charset="0"/>
                <a:ea typeface="Arial" charset="0"/>
                <a:cs typeface="Arial" charset="0"/>
              </a:defRPr>
            </a:lvl6pPr>
            <a:lvl7pPr defTabSz="457200" eaLnBrk="0" hangingPunct="0">
              <a:defRPr sz="2000">
                <a:solidFill>
                  <a:schemeClr val="tx1"/>
                </a:solidFill>
                <a:latin typeface="Arial" charset="0"/>
                <a:ea typeface="Arial" charset="0"/>
                <a:cs typeface="Arial" charset="0"/>
              </a:defRPr>
            </a:lvl7pPr>
            <a:lvl8pPr defTabSz="457200" eaLnBrk="0" hangingPunct="0">
              <a:defRPr sz="2000">
                <a:solidFill>
                  <a:schemeClr val="tx1"/>
                </a:solidFill>
                <a:latin typeface="Arial" charset="0"/>
                <a:ea typeface="Arial" charset="0"/>
                <a:cs typeface="Arial" charset="0"/>
              </a:defRPr>
            </a:lvl8pPr>
            <a:lvl9pPr defTabSz="457200" eaLnBrk="0" hangingPunct="0">
              <a:defRPr sz="2000">
                <a:solidFill>
                  <a:schemeClr val="tx1"/>
                </a:solidFill>
                <a:latin typeface="Arial" charset="0"/>
                <a:ea typeface="Arial" charset="0"/>
                <a:cs typeface="Arial" charset="0"/>
              </a:defRPr>
            </a:lvl9pPr>
          </a:lstStyle>
          <a:p>
            <a:pPr marL="754063" indent="-239713" eaLnBrk="1" hangingPunct="1">
              <a:spcAft>
                <a:spcPts val="600"/>
              </a:spcAft>
              <a:buFont typeface="Arial" charset="0"/>
              <a:buChar char="•"/>
            </a:pPr>
            <a:r>
              <a:rPr lang="en-US" sz="2600" dirty="0">
                <a:latin typeface="+mn-lt"/>
              </a:rPr>
              <a:t>    Nature runs on sunlight</a:t>
            </a:r>
          </a:p>
          <a:p>
            <a:pPr marL="754063" indent="-239713" eaLnBrk="1" hangingPunct="1">
              <a:spcAft>
                <a:spcPts val="600"/>
              </a:spcAft>
              <a:buFont typeface="Arial" charset="0"/>
              <a:buChar char="•"/>
            </a:pPr>
            <a:r>
              <a:rPr lang="en-US" sz="2600" dirty="0">
                <a:latin typeface="+mn-lt"/>
              </a:rPr>
              <a:t>    Nature uses only the energy it needs</a:t>
            </a:r>
          </a:p>
          <a:p>
            <a:pPr marL="754063" indent="-239713" eaLnBrk="1" hangingPunct="1">
              <a:spcAft>
                <a:spcPts val="600"/>
              </a:spcAft>
              <a:buFont typeface="Arial" charset="0"/>
              <a:buChar char="•"/>
            </a:pPr>
            <a:r>
              <a:rPr lang="en-US" sz="2600" dirty="0">
                <a:latin typeface="+mn-lt"/>
              </a:rPr>
              <a:t>    Nature fits form to function</a:t>
            </a:r>
          </a:p>
          <a:p>
            <a:pPr marL="754063" indent="-239713" eaLnBrk="1" hangingPunct="1">
              <a:spcAft>
                <a:spcPts val="600"/>
              </a:spcAft>
              <a:buFont typeface="Arial" charset="0"/>
              <a:buChar char="•"/>
            </a:pPr>
            <a:r>
              <a:rPr lang="en-US" sz="2600" dirty="0">
                <a:latin typeface="+mn-lt"/>
              </a:rPr>
              <a:t>    Nature recycles everything</a:t>
            </a:r>
          </a:p>
          <a:p>
            <a:pPr marL="754063" indent="-239713" eaLnBrk="1" hangingPunct="1">
              <a:spcAft>
                <a:spcPts val="600"/>
              </a:spcAft>
              <a:buFont typeface="Arial" charset="0"/>
              <a:buChar char="•"/>
            </a:pPr>
            <a:r>
              <a:rPr lang="en-US" sz="2600" dirty="0">
                <a:latin typeface="+mn-lt"/>
              </a:rPr>
              <a:t>    Nature rewards cooperation</a:t>
            </a:r>
          </a:p>
          <a:p>
            <a:pPr marL="754063" indent="-239713" eaLnBrk="1" hangingPunct="1">
              <a:spcAft>
                <a:spcPts val="600"/>
              </a:spcAft>
              <a:buFont typeface="Arial" charset="0"/>
              <a:buChar char="•"/>
            </a:pPr>
            <a:r>
              <a:rPr lang="en-US" sz="2600" dirty="0">
                <a:latin typeface="+mn-lt"/>
              </a:rPr>
              <a:t>    Nature banks on diversity</a:t>
            </a:r>
          </a:p>
          <a:p>
            <a:pPr marL="754063" indent="-239713" eaLnBrk="1" hangingPunct="1">
              <a:spcAft>
                <a:spcPts val="600"/>
              </a:spcAft>
              <a:buFont typeface="Arial" charset="0"/>
              <a:buChar char="•"/>
            </a:pPr>
            <a:r>
              <a:rPr lang="en-US" sz="2600" dirty="0">
                <a:latin typeface="+mn-lt"/>
              </a:rPr>
              <a:t>    Nature demands local expertise</a:t>
            </a:r>
          </a:p>
          <a:p>
            <a:pPr marL="754063" indent="-239713" eaLnBrk="1" hangingPunct="1">
              <a:spcAft>
                <a:spcPts val="600"/>
              </a:spcAft>
              <a:buFont typeface="Arial" charset="0"/>
              <a:buChar char="•"/>
            </a:pPr>
            <a:r>
              <a:rPr lang="en-US" sz="2600" dirty="0">
                <a:latin typeface="+mn-lt"/>
              </a:rPr>
              <a:t>    Nature curbs excesses from within</a:t>
            </a:r>
          </a:p>
          <a:p>
            <a:pPr marL="754063" indent="-239713" eaLnBrk="1" hangingPunct="1">
              <a:spcAft>
                <a:spcPts val="600"/>
              </a:spcAft>
              <a:buFont typeface="Arial" charset="0"/>
              <a:buChar char="•"/>
            </a:pPr>
            <a:r>
              <a:rPr lang="en-US" sz="2600" dirty="0">
                <a:latin typeface="+mn-lt"/>
              </a:rPr>
              <a:t>    Nature taps the power of limits</a:t>
            </a:r>
            <a:endParaRPr lang="en-US" sz="2800" dirty="0">
              <a:latin typeface="+mn-lt"/>
            </a:endParaRPr>
          </a:p>
        </p:txBody>
      </p:sp>
      <p:pic>
        <p:nvPicPr>
          <p:cNvPr id="28677" name="Picture 1" descr="Screen Shot 2012-03-13 at 2.54.22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736526" y="2016589"/>
            <a:ext cx="3300344" cy="37208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7" name="Straight Connector 6">
            <a:extLst>
              <a:ext uri="{FF2B5EF4-FFF2-40B4-BE49-F238E27FC236}">
                <a16:creationId xmlns:a16="http://schemas.microsoft.com/office/drawing/2014/main" id="{48A95427-3833-4554-9530-FFA11871C6B5}"/>
              </a:ext>
            </a:extLst>
          </p:cNvPr>
          <p:cNvCxnSpPr>
            <a:cxnSpLocks/>
          </p:cNvCxnSpPr>
          <p:nvPr/>
        </p:nvCxnSpPr>
        <p:spPr>
          <a:xfrm>
            <a:off x="0" y="10668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374DC12-982D-428A-94EF-5FE58037DD06}"/>
              </a:ext>
            </a:extLst>
          </p:cNvPr>
          <p:cNvSpPr txBox="1"/>
          <p:nvPr/>
        </p:nvSpPr>
        <p:spPr>
          <a:xfrm>
            <a:off x="3244684" y="156411"/>
            <a:ext cx="5702651" cy="707886"/>
          </a:xfrm>
          <a:prstGeom prst="rect">
            <a:avLst/>
          </a:prstGeom>
          <a:noFill/>
        </p:spPr>
        <p:txBody>
          <a:bodyPr wrap="none" rtlCol="0">
            <a:spAutoFit/>
          </a:bodyPr>
          <a:lstStyle/>
          <a:p>
            <a:pPr algn="ctr"/>
            <a:r>
              <a:rPr lang="en-US" sz="4000" b="1" dirty="0">
                <a:ea typeface="ＭＳ Ｐゴシック" charset="0"/>
                <a:cs typeface="ＭＳ Ｐゴシック" charset="0"/>
              </a:rPr>
              <a:t>How Nature Does Things..</a:t>
            </a:r>
            <a:endParaRPr lang="en-US" sz="4000" b="1" dirty="0"/>
          </a:p>
        </p:txBody>
      </p:sp>
      <p:sp>
        <p:nvSpPr>
          <p:cNvPr id="2" name="Rectangle 1">
            <a:extLst>
              <a:ext uri="{FF2B5EF4-FFF2-40B4-BE49-F238E27FC236}">
                <a16:creationId xmlns:a16="http://schemas.microsoft.com/office/drawing/2014/main" id="{63AA539B-1763-5046-B91C-5EC240E36A91}"/>
              </a:ext>
            </a:extLst>
          </p:cNvPr>
          <p:cNvSpPr/>
          <p:nvPr/>
        </p:nvSpPr>
        <p:spPr>
          <a:xfrm>
            <a:off x="8372230" y="5737409"/>
            <a:ext cx="2664640" cy="369332"/>
          </a:xfrm>
          <a:prstGeom prst="rect">
            <a:avLst/>
          </a:prstGeom>
        </p:spPr>
        <p:txBody>
          <a:bodyPr wrap="none">
            <a:spAutoFit/>
          </a:bodyPr>
          <a:lstStyle/>
          <a:p>
            <a:pPr algn="r"/>
            <a:r>
              <a:rPr lang="en-US" dirty="0"/>
              <a:t>Janine </a:t>
            </a:r>
            <a:r>
              <a:rPr lang="en-US" dirty="0" err="1"/>
              <a:t>Benyus</a:t>
            </a:r>
            <a:r>
              <a:rPr lang="en-US" dirty="0"/>
              <a:t>, </a:t>
            </a:r>
            <a:r>
              <a:rPr lang="en-US" i="1" dirty="0"/>
              <a:t>Biomimicry</a:t>
            </a:r>
          </a:p>
        </p:txBody>
      </p:sp>
    </p:spTree>
    <p:extLst>
      <p:ext uri="{BB962C8B-B14F-4D97-AF65-F5344CB8AC3E}">
        <p14:creationId xmlns:p14="http://schemas.microsoft.com/office/powerpoint/2010/main" val="11326876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5" descr="caribb airplan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26306" y="1309088"/>
            <a:ext cx="4702569" cy="2348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72" name="Picture 7" descr="thorn and barbed wir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358879" y="3937541"/>
            <a:ext cx="5812650" cy="2445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9" name="Straight Connector 8">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374DC12-982D-428A-94EF-5FE58037DD06}"/>
              </a:ext>
            </a:extLst>
          </p:cNvPr>
          <p:cNvSpPr txBox="1"/>
          <p:nvPr/>
        </p:nvSpPr>
        <p:spPr>
          <a:xfrm>
            <a:off x="3376808" y="156411"/>
            <a:ext cx="5438412" cy="707886"/>
          </a:xfrm>
          <a:prstGeom prst="rect">
            <a:avLst/>
          </a:prstGeom>
          <a:noFill/>
        </p:spPr>
        <p:txBody>
          <a:bodyPr wrap="none" rtlCol="0">
            <a:spAutoFit/>
          </a:bodyPr>
          <a:lstStyle/>
          <a:p>
            <a:pPr algn="ctr"/>
            <a:r>
              <a:rPr lang="en-US" sz="4000" b="1" dirty="0">
                <a:ea typeface="ＭＳ Ｐゴシック" charset="0"/>
                <a:cs typeface="ＭＳ Ｐゴシック" charset="0"/>
              </a:rPr>
              <a:t>Biomimicry Is Not New</a:t>
            </a:r>
            <a:r>
              <a:rPr lang="is-IS" sz="4000" b="1" dirty="0">
                <a:ea typeface="ＭＳ Ｐゴシック" charset="0"/>
                <a:cs typeface="ＭＳ Ｐゴシック" charset="0"/>
              </a:rPr>
              <a:t>…</a:t>
            </a:r>
            <a:endParaRPr lang="en-US" sz="4000" b="1" dirty="0"/>
          </a:p>
        </p:txBody>
      </p:sp>
      <p:sp>
        <p:nvSpPr>
          <p:cNvPr id="7" name="TextBox 6">
            <a:extLst>
              <a:ext uri="{FF2B5EF4-FFF2-40B4-BE49-F238E27FC236}">
                <a16:creationId xmlns:a16="http://schemas.microsoft.com/office/drawing/2014/main" id="{47419F8A-856E-AA4F-A73F-5BC1B3827523}"/>
              </a:ext>
            </a:extLst>
          </p:cNvPr>
          <p:cNvSpPr txBox="1"/>
          <p:nvPr/>
        </p:nvSpPr>
        <p:spPr>
          <a:xfrm>
            <a:off x="705264" y="6508925"/>
            <a:ext cx="4357924" cy="307777"/>
          </a:xfrm>
          <a:prstGeom prst="rect">
            <a:avLst/>
          </a:prstGeom>
          <a:noFill/>
        </p:spPr>
        <p:txBody>
          <a:bodyPr wrap="none" rtlCol="0">
            <a:spAutoFit/>
          </a:bodyPr>
          <a:lstStyle/>
          <a:p>
            <a:pPr algn="ctr"/>
            <a:r>
              <a:rPr lang="en-US" sz="1400" dirty="0">
                <a:solidFill>
                  <a:schemeClr val="bg1">
                    <a:lumMod val="50000"/>
                  </a:schemeClr>
                </a:solidFill>
              </a:rPr>
              <a:t>Images: </a:t>
            </a:r>
            <a:r>
              <a:rPr lang="en-US" sz="1400" dirty="0" err="1">
                <a:solidFill>
                  <a:schemeClr val="bg1">
                    <a:lumMod val="50000"/>
                  </a:schemeClr>
                </a:solidFill>
              </a:rPr>
              <a:t>FirstAir</a:t>
            </a:r>
            <a:r>
              <a:rPr lang="en-US" sz="1400" dirty="0">
                <a:solidFill>
                  <a:schemeClr val="bg1">
                    <a:lumMod val="50000"/>
                  </a:schemeClr>
                </a:solidFill>
              </a:rPr>
              <a:t>, </a:t>
            </a:r>
            <a:r>
              <a:rPr lang="en-US" sz="1400" dirty="0" err="1">
                <a:solidFill>
                  <a:schemeClr val="bg1">
                    <a:lumMod val="50000"/>
                  </a:schemeClr>
                </a:solidFill>
              </a:rPr>
              <a:t>WikiCommons</a:t>
            </a:r>
            <a:r>
              <a:rPr lang="en-US" sz="1400" dirty="0">
                <a:solidFill>
                  <a:schemeClr val="bg1">
                    <a:lumMod val="50000"/>
                  </a:schemeClr>
                </a:solidFill>
              </a:rPr>
              <a:t>, The Biomimicry Institute </a:t>
            </a:r>
          </a:p>
        </p:txBody>
      </p:sp>
      <p:pic>
        <p:nvPicPr>
          <p:cNvPr id="2" name="Picture 1">
            <a:extLst>
              <a:ext uri="{FF2B5EF4-FFF2-40B4-BE49-F238E27FC236}">
                <a16:creationId xmlns:a16="http://schemas.microsoft.com/office/drawing/2014/main" id="{B18FC194-67B8-0E47-8445-A477C0FF176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95717" y="1312283"/>
            <a:ext cx="4392117" cy="2345317"/>
          </a:xfrm>
          <a:prstGeom prst="rect">
            <a:avLst/>
          </a:prstGeom>
        </p:spPr>
      </p:pic>
    </p:spTree>
    <p:extLst>
      <p:ext uri="{BB962C8B-B14F-4D97-AF65-F5344CB8AC3E}">
        <p14:creationId xmlns:p14="http://schemas.microsoft.com/office/powerpoint/2010/main" val="1808492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9" name="Picture 4" descr="Carbon nanotube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67639" y="1336364"/>
            <a:ext cx="2844800"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20" name="Picture 5" descr="nano flowe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623586" y="1341864"/>
            <a:ext cx="3054844" cy="20617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21" name="Text Box 7"/>
          <p:cNvSpPr txBox="1">
            <a:spLocks noChangeArrowheads="1"/>
          </p:cNvSpPr>
          <p:nvPr/>
        </p:nvSpPr>
        <p:spPr bwMode="auto">
          <a:xfrm>
            <a:off x="558800" y="3543230"/>
            <a:ext cx="110744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a:defRPr sz="3200">
                <a:solidFill>
                  <a:schemeClr val="tx1"/>
                </a:solidFill>
                <a:latin typeface="Arial" charset="0"/>
                <a:ea typeface="ＭＳ Ｐゴシック" charset="0"/>
                <a:cs typeface="Arial" charset="0"/>
              </a:defRPr>
            </a:lvl1pPr>
            <a:lvl2pPr defTabSz="457200">
              <a:defRPr sz="2800">
                <a:solidFill>
                  <a:schemeClr val="tx1"/>
                </a:solidFill>
                <a:latin typeface="Arial" charset="0"/>
                <a:ea typeface="Arial" charset="0"/>
                <a:cs typeface="Arial" charset="0"/>
              </a:defRPr>
            </a:lvl2pPr>
            <a:lvl3pPr defTabSz="457200">
              <a:defRPr sz="2400">
                <a:solidFill>
                  <a:schemeClr val="tx1"/>
                </a:solidFill>
                <a:latin typeface="Arial" charset="0"/>
                <a:ea typeface="Arial" charset="0"/>
                <a:cs typeface="Arial" charset="0"/>
              </a:defRPr>
            </a:lvl3pPr>
            <a:lvl4pPr defTabSz="457200">
              <a:defRPr sz="2000">
                <a:solidFill>
                  <a:schemeClr val="tx1"/>
                </a:solidFill>
                <a:latin typeface="Arial" charset="0"/>
                <a:ea typeface="Arial" charset="0"/>
                <a:cs typeface="Arial" charset="0"/>
              </a:defRPr>
            </a:lvl4pPr>
            <a:lvl5pPr defTabSz="457200">
              <a:defRPr sz="2000">
                <a:solidFill>
                  <a:schemeClr val="tx1"/>
                </a:solidFill>
                <a:latin typeface="Arial" charset="0"/>
                <a:ea typeface="Arial" charset="0"/>
                <a:cs typeface="Arial" charset="0"/>
              </a:defRPr>
            </a:lvl5pPr>
            <a:lvl6pPr defTabSz="457200" eaLnBrk="0" hangingPunct="0">
              <a:defRPr sz="2000">
                <a:solidFill>
                  <a:schemeClr val="tx1"/>
                </a:solidFill>
                <a:latin typeface="Arial" charset="0"/>
                <a:ea typeface="Arial" charset="0"/>
                <a:cs typeface="Arial" charset="0"/>
              </a:defRPr>
            </a:lvl6pPr>
            <a:lvl7pPr defTabSz="457200" eaLnBrk="0" hangingPunct="0">
              <a:defRPr sz="2000">
                <a:solidFill>
                  <a:schemeClr val="tx1"/>
                </a:solidFill>
                <a:latin typeface="Arial" charset="0"/>
                <a:ea typeface="Arial" charset="0"/>
                <a:cs typeface="Arial" charset="0"/>
              </a:defRPr>
            </a:lvl7pPr>
            <a:lvl8pPr defTabSz="457200" eaLnBrk="0" hangingPunct="0">
              <a:defRPr sz="2000">
                <a:solidFill>
                  <a:schemeClr val="tx1"/>
                </a:solidFill>
                <a:latin typeface="Arial" charset="0"/>
                <a:ea typeface="Arial" charset="0"/>
                <a:cs typeface="Arial" charset="0"/>
              </a:defRPr>
            </a:lvl8pPr>
            <a:lvl9pPr defTabSz="457200" eaLnBrk="0" hangingPunct="0">
              <a:defRPr sz="2000">
                <a:solidFill>
                  <a:schemeClr val="tx1"/>
                </a:solidFill>
                <a:latin typeface="Arial" charset="0"/>
                <a:ea typeface="Arial" charset="0"/>
                <a:cs typeface="Arial" charset="0"/>
              </a:defRPr>
            </a:lvl9pPr>
          </a:lstStyle>
          <a:p>
            <a:pPr algn="ctr" eaLnBrk="1" hangingPunct="1">
              <a:spcBef>
                <a:spcPct val="50000"/>
              </a:spcBef>
            </a:pPr>
            <a:r>
              <a:rPr lang="en-US" sz="2400" dirty="0">
                <a:latin typeface="+mn-lt"/>
              </a:rPr>
              <a:t>We can now imitate the </a:t>
            </a:r>
            <a:r>
              <a:rPr lang="en-US" sz="2400" dirty="0" err="1">
                <a:latin typeface="+mn-lt"/>
              </a:rPr>
              <a:t>nano</a:t>
            </a:r>
            <a:r>
              <a:rPr lang="en-US" sz="2400" dirty="0">
                <a:latin typeface="+mn-lt"/>
              </a:rPr>
              <a:t>-scale design features that give many natural materials some of their most interesting properties</a:t>
            </a:r>
          </a:p>
        </p:txBody>
      </p:sp>
      <p:pic>
        <p:nvPicPr>
          <p:cNvPr id="34824" name="Picture 2"/>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990039" y="4373493"/>
            <a:ext cx="3251200"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25" name="Picture 3"/>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5197910" y="4446759"/>
            <a:ext cx="2233084" cy="187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1" name="Straight Connector 10">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374DC12-982D-428A-94EF-5FE58037DD06}"/>
              </a:ext>
            </a:extLst>
          </p:cNvPr>
          <p:cNvSpPr txBox="1"/>
          <p:nvPr/>
        </p:nvSpPr>
        <p:spPr>
          <a:xfrm>
            <a:off x="3255581" y="156411"/>
            <a:ext cx="5680851" cy="707886"/>
          </a:xfrm>
          <a:prstGeom prst="rect">
            <a:avLst/>
          </a:prstGeom>
          <a:noFill/>
        </p:spPr>
        <p:txBody>
          <a:bodyPr wrap="none" rtlCol="0">
            <a:spAutoFit/>
          </a:bodyPr>
          <a:lstStyle/>
          <a:p>
            <a:pPr algn="ctr"/>
            <a:r>
              <a:rPr lang="is-IS" sz="4000" b="1" dirty="0">
                <a:ea typeface="ＭＳ Ｐゴシック" charset="0"/>
                <a:cs typeface="ＭＳ Ｐゴシック" charset="0"/>
              </a:rPr>
              <a:t>… But Now It Is Molecular</a:t>
            </a:r>
            <a:endParaRPr lang="en-US" sz="4000" b="1" dirty="0"/>
          </a:p>
        </p:txBody>
      </p:sp>
      <p:sp>
        <p:nvSpPr>
          <p:cNvPr id="13" name="TextBox 12">
            <a:extLst>
              <a:ext uri="{FF2B5EF4-FFF2-40B4-BE49-F238E27FC236}">
                <a16:creationId xmlns:a16="http://schemas.microsoft.com/office/drawing/2014/main" id="{08A6FD7B-D6F2-2041-99F9-855022F3A7FE}"/>
              </a:ext>
            </a:extLst>
          </p:cNvPr>
          <p:cNvSpPr txBox="1"/>
          <p:nvPr/>
        </p:nvSpPr>
        <p:spPr>
          <a:xfrm>
            <a:off x="747811" y="6464128"/>
            <a:ext cx="5015540" cy="307777"/>
          </a:xfrm>
          <a:prstGeom prst="rect">
            <a:avLst/>
          </a:prstGeom>
          <a:noFill/>
        </p:spPr>
        <p:txBody>
          <a:bodyPr wrap="none" rtlCol="0">
            <a:spAutoFit/>
          </a:bodyPr>
          <a:lstStyle/>
          <a:p>
            <a:pPr algn="ctr"/>
            <a:r>
              <a:rPr lang="en-US" sz="1400" dirty="0">
                <a:solidFill>
                  <a:schemeClr val="bg1">
                    <a:lumMod val="50000"/>
                  </a:schemeClr>
                </a:solidFill>
              </a:rPr>
              <a:t>Images: Pinterest (The Church – Micro), </a:t>
            </a:r>
            <a:r>
              <a:rPr lang="en-US" sz="1400" dirty="0" err="1">
                <a:solidFill>
                  <a:schemeClr val="bg1">
                    <a:lumMod val="50000"/>
                  </a:schemeClr>
                </a:solidFill>
              </a:rPr>
              <a:t>WikiCommons</a:t>
            </a:r>
            <a:r>
              <a:rPr lang="en-US" sz="1400" dirty="0">
                <a:solidFill>
                  <a:schemeClr val="bg1">
                    <a:lumMod val="50000"/>
                  </a:schemeClr>
                </a:solidFill>
              </a:rPr>
              <a:t>,  </a:t>
            </a:r>
            <a:r>
              <a:rPr lang="en-US" sz="1400" dirty="0" err="1">
                <a:solidFill>
                  <a:schemeClr val="bg1">
                    <a:lumMod val="50000"/>
                  </a:schemeClr>
                </a:solidFill>
              </a:rPr>
              <a:t>Gecksin</a:t>
            </a:r>
            <a:r>
              <a:rPr lang="en-US" sz="1400" baseline="30000" dirty="0" err="1">
                <a:solidFill>
                  <a:schemeClr val="bg1">
                    <a:lumMod val="50000"/>
                  </a:schemeClr>
                </a:solidFill>
              </a:rPr>
              <a:t>TM</a:t>
            </a:r>
            <a:endParaRPr lang="en-US" sz="1400" dirty="0">
              <a:solidFill>
                <a:schemeClr val="bg1">
                  <a:lumMod val="50000"/>
                </a:schemeClr>
              </a:solidFill>
            </a:endParaRPr>
          </a:p>
        </p:txBody>
      </p:sp>
      <p:pic>
        <p:nvPicPr>
          <p:cNvPr id="2" name="Picture 1">
            <a:extLst>
              <a:ext uri="{FF2B5EF4-FFF2-40B4-BE49-F238E27FC236}">
                <a16:creationId xmlns:a16="http://schemas.microsoft.com/office/drawing/2014/main" id="{020700D3-A2C2-B14B-ADFA-0E98BDA3F40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220093" y="4665151"/>
            <a:ext cx="3328292" cy="1397883"/>
          </a:xfrm>
          <a:prstGeom prst="rect">
            <a:avLst/>
          </a:prstGeom>
        </p:spPr>
      </p:pic>
    </p:spTree>
    <p:extLst>
      <p:ext uri="{BB962C8B-B14F-4D97-AF65-F5344CB8AC3E}">
        <p14:creationId xmlns:p14="http://schemas.microsoft.com/office/powerpoint/2010/main" val="18469770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3"/>
          <p:cNvSpPr>
            <a:spLocks noGrp="1" noChangeArrowheads="1"/>
          </p:cNvSpPr>
          <p:nvPr>
            <p:ph type="body" idx="4294967295"/>
          </p:nvPr>
        </p:nvSpPr>
        <p:spPr>
          <a:xfrm>
            <a:off x="182283" y="1599404"/>
            <a:ext cx="11074400" cy="5115161"/>
          </a:xfrm>
        </p:spPr>
        <p:txBody>
          <a:bodyPr>
            <a:noAutofit/>
          </a:bodyPr>
          <a:lstStyle/>
          <a:p>
            <a:pPr marL="1371600" lvl="2" indent="-457200" defTabSz="457200" eaLnBrk="1" hangingPunct="1">
              <a:spcBef>
                <a:spcPts val="1100"/>
              </a:spcBef>
            </a:pPr>
            <a:r>
              <a:rPr lang="en-US" sz="2800" dirty="0">
                <a:latin typeface="+mn-lt"/>
                <a:cs typeface="Baskerville Old Face" charset="0"/>
              </a:rPr>
              <a:t>Filter particulates from air</a:t>
            </a:r>
          </a:p>
          <a:p>
            <a:pPr marL="1371600" lvl="2" indent="-457200" defTabSz="457200" eaLnBrk="1" hangingPunct="1">
              <a:spcBef>
                <a:spcPts val="1100"/>
              </a:spcBef>
            </a:pPr>
            <a:r>
              <a:rPr lang="en-US" sz="2800" dirty="0">
                <a:latin typeface="+mn-lt"/>
                <a:cs typeface="Baskerville Old Face" charset="0"/>
              </a:rPr>
              <a:t>Filter water</a:t>
            </a:r>
          </a:p>
          <a:p>
            <a:pPr marL="1371600" lvl="2" indent="-457200" defTabSz="457200" eaLnBrk="1" hangingPunct="1">
              <a:spcBef>
                <a:spcPts val="1100"/>
              </a:spcBef>
            </a:pPr>
            <a:r>
              <a:rPr lang="en-US" sz="2800" dirty="0">
                <a:latin typeface="+mn-lt"/>
                <a:cs typeface="Baskerville Old Face" charset="0"/>
              </a:rPr>
              <a:t>Create color</a:t>
            </a:r>
          </a:p>
          <a:p>
            <a:pPr marL="1371600" lvl="2" indent="-457200" defTabSz="457200" eaLnBrk="1" hangingPunct="1">
              <a:spcBef>
                <a:spcPts val="1100"/>
              </a:spcBef>
            </a:pPr>
            <a:r>
              <a:rPr lang="en-US" sz="2800" dirty="0">
                <a:latin typeface="+mn-lt"/>
                <a:cs typeface="Baskerville Old Face" charset="0"/>
              </a:rPr>
              <a:t>Detect fire</a:t>
            </a:r>
          </a:p>
          <a:p>
            <a:pPr marL="1371600" lvl="2" indent="-457200" defTabSz="457200" eaLnBrk="1" hangingPunct="1">
              <a:spcBef>
                <a:spcPts val="1100"/>
              </a:spcBef>
            </a:pPr>
            <a:r>
              <a:rPr lang="en-US" sz="2800" dirty="0">
                <a:latin typeface="+mn-lt"/>
                <a:cs typeface="Baskerville Old Face" charset="0"/>
              </a:rPr>
              <a:t>Retard fire</a:t>
            </a:r>
          </a:p>
          <a:p>
            <a:pPr marL="1371600" lvl="2" indent="-457200" defTabSz="457200" eaLnBrk="1" hangingPunct="1">
              <a:spcBef>
                <a:spcPts val="1100"/>
              </a:spcBef>
            </a:pPr>
            <a:r>
              <a:rPr lang="en-US" sz="2800" dirty="0">
                <a:latin typeface="+mn-lt"/>
                <a:cs typeface="Baskerville Old Face" charset="0"/>
              </a:rPr>
              <a:t>Adhere or join</a:t>
            </a:r>
          </a:p>
          <a:p>
            <a:pPr marL="1371600" lvl="2" indent="-457200" defTabSz="457200" eaLnBrk="1" hangingPunct="1">
              <a:spcBef>
                <a:spcPts val="1100"/>
              </a:spcBef>
            </a:pPr>
            <a:r>
              <a:rPr lang="en-US" sz="2800" dirty="0">
                <a:latin typeface="+mn-lt"/>
                <a:cs typeface="Baskerville Old Face" charset="0"/>
              </a:rPr>
              <a:t>Destroy macrobiotic pests / </a:t>
            </a:r>
            <a:r>
              <a:rPr lang="en-US" sz="2800" dirty="0" err="1">
                <a:latin typeface="+mn-lt"/>
                <a:cs typeface="Baskerville Old Face" charset="0"/>
              </a:rPr>
              <a:t>microbiotic</a:t>
            </a:r>
            <a:r>
              <a:rPr lang="en-US" sz="2800" dirty="0">
                <a:latin typeface="+mn-lt"/>
                <a:cs typeface="Baskerville Old Face" charset="0"/>
              </a:rPr>
              <a:t> pests</a:t>
            </a:r>
          </a:p>
          <a:p>
            <a:pPr marL="1371600" lvl="2" indent="-457200" defTabSz="457200" eaLnBrk="1" hangingPunct="1">
              <a:spcBef>
                <a:spcPts val="1100"/>
              </a:spcBef>
            </a:pPr>
            <a:r>
              <a:rPr lang="en-US" sz="2800" dirty="0">
                <a:latin typeface="+mn-lt"/>
                <a:cs typeface="Baskerville Old Face" charset="0"/>
              </a:rPr>
              <a:t>Distribute data / information</a:t>
            </a:r>
          </a:p>
          <a:p>
            <a:pPr marL="1371600" lvl="2" indent="-457200" defTabSz="457200" eaLnBrk="1" hangingPunct="1">
              <a:spcBef>
                <a:spcPts val="1100"/>
              </a:spcBef>
            </a:pPr>
            <a:r>
              <a:rPr lang="en-US" sz="2800" dirty="0">
                <a:latin typeface="+mn-lt"/>
                <a:cs typeface="Baskerville Old Face" charset="0"/>
              </a:rPr>
              <a:t>Distribute electricity</a:t>
            </a:r>
          </a:p>
        </p:txBody>
      </p:sp>
      <p:cxnSp>
        <p:nvCxnSpPr>
          <p:cNvPr id="5" name="Straight Connector 4">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374DC12-982D-428A-94EF-5FE58037DD06}"/>
              </a:ext>
            </a:extLst>
          </p:cNvPr>
          <p:cNvSpPr txBox="1"/>
          <p:nvPr/>
        </p:nvSpPr>
        <p:spPr>
          <a:xfrm>
            <a:off x="3431015" y="156411"/>
            <a:ext cx="5329985" cy="707886"/>
          </a:xfrm>
          <a:prstGeom prst="rect">
            <a:avLst/>
          </a:prstGeom>
          <a:noFill/>
        </p:spPr>
        <p:txBody>
          <a:bodyPr wrap="none" rtlCol="0">
            <a:spAutoFit/>
          </a:bodyPr>
          <a:lstStyle/>
          <a:p>
            <a:pPr algn="ctr"/>
            <a:r>
              <a:rPr lang="en-US" sz="4000" b="1" dirty="0">
                <a:ea typeface="ＭＳ Ｐゴシック" charset="0"/>
                <a:cs typeface="ＭＳ Ｐゴシック" charset="0"/>
              </a:rPr>
              <a:t>Some Design Challenges</a:t>
            </a:r>
            <a:endParaRPr lang="en-US" sz="4000" b="1" dirty="0"/>
          </a:p>
        </p:txBody>
      </p:sp>
    </p:spTree>
    <p:extLst>
      <p:ext uri="{BB962C8B-B14F-4D97-AF65-F5344CB8AC3E}">
        <p14:creationId xmlns:p14="http://schemas.microsoft.com/office/powerpoint/2010/main" val="16678482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3"/>
          <p:cNvSpPr>
            <a:spLocks noGrp="1" noChangeArrowheads="1"/>
          </p:cNvSpPr>
          <p:nvPr>
            <p:ph type="body" idx="4294967295"/>
          </p:nvPr>
        </p:nvSpPr>
        <p:spPr>
          <a:xfrm>
            <a:off x="190649" y="1596670"/>
            <a:ext cx="11074400" cy="5171350"/>
          </a:xfrm>
        </p:spPr>
        <p:txBody>
          <a:bodyPr>
            <a:noAutofit/>
          </a:bodyPr>
          <a:lstStyle/>
          <a:p>
            <a:pPr marL="1371600" lvl="2" indent="-457200" defTabSz="457200" eaLnBrk="1" hangingPunct="1">
              <a:spcBef>
                <a:spcPts val="1100"/>
              </a:spcBef>
            </a:pPr>
            <a:r>
              <a:rPr lang="en-US" sz="2800" dirty="0" smtClean="0">
                <a:latin typeface="+mn-lt"/>
                <a:cs typeface="Baskerville Old Face" charset="0"/>
              </a:rPr>
              <a:t>Fabrication of ceramics by nature</a:t>
            </a:r>
          </a:p>
          <a:p>
            <a:pPr marL="1371600" lvl="2" indent="-457200" defTabSz="457200" eaLnBrk="1" hangingPunct="1">
              <a:spcBef>
                <a:spcPts val="1100"/>
              </a:spcBef>
            </a:pPr>
            <a:r>
              <a:rPr lang="en-US" sz="2800" dirty="0" smtClean="0">
                <a:latin typeface="+mn-lt"/>
                <a:cs typeface="Baskerville Old Face" charset="0"/>
              </a:rPr>
              <a:t>Thermal insulation</a:t>
            </a:r>
          </a:p>
          <a:p>
            <a:pPr marL="1371600" lvl="2" indent="-457200" defTabSz="457200" eaLnBrk="1" hangingPunct="1">
              <a:spcBef>
                <a:spcPts val="1100"/>
              </a:spcBef>
            </a:pPr>
            <a:r>
              <a:rPr lang="en-US" sz="2800" dirty="0" smtClean="0">
                <a:latin typeface="+mn-lt"/>
                <a:cs typeface="Baskerville Old Face" charset="0"/>
              </a:rPr>
              <a:t>Cool </a:t>
            </a:r>
            <a:r>
              <a:rPr lang="en-US" sz="2800" dirty="0">
                <a:latin typeface="+mn-lt"/>
                <a:cs typeface="Baskerville Old Face" charset="0"/>
              </a:rPr>
              <a:t>or heat (buildings, clothing)</a:t>
            </a:r>
          </a:p>
          <a:p>
            <a:pPr marL="1371600" lvl="2" indent="-457200" defTabSz="457200" eaLnBrk="1" hangingPunct="1">
              <a:spcBef>
                <a:spcPts val="1100"/>
              </a:spcBef>
            </a:pPr>
            <a:r>
              <a:rPr lang="en-US" sz="2800" dirty="0" smtClean="0">
                <a:latin typeface="+mn-lt"/>
                <a:cs typeface="Baskerville Old Face" charset="0"/>
              </a:rPr>
              <a:t>Remediate soil</a:t>
            </a:r>
          </a:p>
          <a:p>
            <a:pPr marL="1371600" lvl="2" indent="-457200" defTabSz="457200" eaLnBrk="1" hangingPunct="1">
              <a:spcBef>
                <a:spcPts val="1100"/>
              </a:spcBef>
            </a:pPr>
            <a:r>
              <a:rPr lang="en-US" sz="2800" dirty="0" smtClean="0">
                <a:latin typeface="+mn-lt"/>
                <a:cs typeface="Baskerville Old Face" charset="0"/>
              </a:rPr>
              <a:t>Self-assembling </a:t>
            </a:r>
            <a:r>
              <a:rPr lang="en-US" sz="2800" dirty="0">
                <a:latin typeface="+mn-lt"/>
                <a:cs typeface="Baskerville Old Face" charset="0"/>
              </a:rPr>
              <a:t>materials</a:t>
            </a:r>
          </a:p>
          <a:p>
            <a:pPr marL="1371600" lvl="2" indent="-457200" defTabSz="457200" eaLnBrk="1" hangingPunct="1">
              <a:spcBef>
                <a:spcPts val="1100"/>
              </a:spcBef>
            </a:pPr>
            <a:r>
              <a:rPr lang="en-US" sz="2800" dirty="0">
                <a:latin typeface="+mn-lt"/>
                <a:cs typeface="Baskerville Old Face" charset="0"/>
              </a:rPr>
              <a:t>Prevent corrosion</a:t>
            </a:r>
          </a:p>
          <a:p>
            <a:pPr marL="1371600" lvl="2" indent="-457200" defTabSz="457200" eaLnBrk="1" hangingPunct="1">
              <a:spcBef>
                <a:spcPts val="1100"/>
              </a:spcBef>
            </a:pPr>
            <a:r>
              <a:rPr lang="en-US" sz="2800" dirty="0">
                <a:latin typeface="+mn-lt"/>
                <a:cs typeface="Baskerville Old Face" charset="0"/>
              </a:rPr>
              <a:t>Prevent mineral build-up</a:t>
            </a:r>
          </a:p>
          <a:p>
            <a:pPr marL="1371600" lvl="2" indent="-457200" defTabSz="457200" eaLnBrk="1" hangingPunct="1">
              <a:spcBef>
                <a:spcPts val="1100"/>
              </a:spcBef>
            </a:pPr>
            <a:r>
              <a:rPr lang="en-US" sz="2800" dirty="0">
                <a:latin typeface="+mn-lt"/>
                <a:cs typeface="Baskerville Old Face" charset="0"/>
              </a:rPr>
              <a:t>Prevent biotic build-up </a:t>
            </a:r>
          </a:p>
          <a:p>
            <a:pPr marL="1371600" lvl="2" indent="-457200" defTabSz="457200" eaLnBrk="1" hangingPunct="1">
              <a:spcBef>
                <a:spcPts val="1100"/>
              </a:spcBef>
            </a:pPr>
            <a:r>
              <a:rPr lang="en-US" sz="2800" dirty="0">
                <a:latin typeface="+mn-lt"/>
                <a:cs typeface="Baskerville Old Face" charset="0"/>
              </a:rPr>
              <a:t>Generate energy</a:t>
            </a:r>
          </a:p>
          <a:p>
            <a:pPr marL="1371600" lvl="2" indent="-457200" defTabSz="457200" eaLnBrk="1" hangingPunct="1">
              <a:spcBef>
                <a:spcPts val="1100"/>
              </a:spcBef>
            </a:pPr>
            <a:r>
              <a:rPr lang="en-US" sz="2800" dirty="0">
                <a:latin typeface="+mn-lt"/>
                <a:cs typeface="Baskerville Old Face" charset="0"/>
              </a:rPr>
              <a:t>Sterile, disposable packaging</a:t>
            </a:r>
          </a:p>
        </p:txBody>
      </p:sp>
      <p:sp>
        <p:nvSpPr>
          <p:cNvPr id="35844" name="TextBox 1"/>
          <p:cNvSpPr txBox="1">
            <a:spLocks noChangeArrowheads="1"/>
          </p:cNvSpPr>
          <p:nvPr/>
        </p:nvSpPr>
        <p:spPr bwMode="auto">
          <a:xfrm>
            <a:off x="6314536" y="3087317"/>
            <a:ext cx="5353327"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eaLnBrk="1" hangingPunct="1"/>
            <a:r>
              <a:rPr lang="en-US" sz="2400" i="1" dirty="0">
                <a:latin typeface="Baskerville Old Face" charset="0"/>
              </a:rPr>
              <a:t>“After 3.8 billion years of research and development, failures are fossils, and what surrounds us is the secret of survival.” </a:t>
            </a:r>
          </a:p>
        </p:txBody>
      </p:sp>
      <p:sp>
        <p:nvSpPr>
          <p:cNvPr id="35845" name="TextBox 5"/>
          <p:cNvSpPr txBox="1">
            <a:spLocks noChangeArrowheads="1"/>
          </p:cNvSpPr>
          <p:nvPr/>
        </p:nvSpPr>
        <p:spPr bwMode="auto">
          <a:xfrm>
            <a:off x="10058127" y="4363069"/>
            <a:ext cx="160973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eaLnBrk="1" hangingPunct="1"/>
            <a:r>
              <a:rPr lang="en-US" sz="1800" dirty="0">
                <a:latin typeface="Baskerville Old Face" charset="0"/>
              </a:rPr>
              <a:t>- Janine </a:t>
            </a:r>
            <a:r>
              <a:rPr lang="en-US" sz="1800" dirty="0" err="1">
                <a:latin typeface="Baskerville Old Face" charset="0"/>
              </a:rPr>
              <a:t>Benyus</a:t>
            </a:r>
            <a:endParaRPr lang="en-US" sz="1800" dirty="0">
              <a:latin typeface="Baskerville Old Face" charset="0"/>
            </a:endParaRPr>
          </a:p>
        </p:txBody>
      </p:sp>
      <p:cxnSp>
        <p:nvCxnSpPr>
          <p:cNvPr id="7" name="Straight Connector 6">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374DC12-982D-428A-94EF-5FE58037DD06}"/>
              </a:ext>
            </a:extLst>
          </p:cNvPr>
          <p:cNvSpPr txBox="1"/>
          <p:nvPr/>
        </p:nvSpPr>
        <p:spPr>
          <a:xfrm>
            <a:off x="3501612" y="156411"/>
            <a:ext cx="5188793" cy="707886"/>
          </a:xfrm>
          <a:prstGeom prst="rect">
            <a:avLst/>
          </a:prstGeom>
          <a:noFill/>
        </p:spPr>
        <p:txBody>
          <a:bodyPr wrap="none" rtlCol="0">
            <a:spAutoFit/>
          </a:bodyPr>
          <a:lstStyle/>
          <a:p>
            <a:pPr algn="ctr"/>
            <a:r>
              <a:rPr lang="en-US" sz="4000" b="1" dirty="0">
                <a:ea typeface="ＭＳ Ｐゴシック" charset="0"/>
                <a:cs typeface="ＭＳ Ｐゴシック" charset="0"/>
              </a:rPr>
              <a:t>Overview of Innovation</a:t>
            </a:r>
            <a:endParaRPr lang="en-US" sz="4000" b="1" dirty="0"/>
          </a:p>
        </p:txBody>
      </p:sp>
    </p:spTree>
    <p:extLst>
      <p:ext uri="{BB962C8B-B14F-4D97-AF65-F5344CB8AC3E}">
        <p14:creationId xmlns:p14="http://schemas.microsoft.com/office/powerpoint/2010/main" val="3939194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5844"/>
                                        </p:tgtEl>
                                        <p:attrNameLst>
                                          <p:attrName>style.visibility</p:attrName>
                                        </p:attrNameLst>
                                      </p:cBhvr>
                                      <p:to>
                                        <p:strVal val="visible"/>
                                      </p:to>
                                    </p:set>
                                    <p:animEffect transition="in" filter="blinds(horizontal)">
                                      <p:cBhvr>
                                        <p:cTn id="7" dur="500"/>
                                        <p:tgtEl>
                                          <p:spTgt spid="3584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5845"/>
                                        </p:tgtEl>
                                        <p:attrNameLst>
                                          <p:attrName>style.visibility</p:attrName>
                                        </p:attrNameLst>
                                      </p:cBhvr>
                                      <p:to>
                                        <p:strVal val="visible"/>
                                      </p:to>
                                    </p:set>
                                    <p:animEffect transition="in" filter="blinds(horizontal)">
                                      <p:cBhvr>
                                        <p:cTn id="10" dur="500"/>
                                        <p:tgtEl>
                                          <p:spTgt spid="358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4" grpId="0"/>
      <p:bldP spid="3584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abalone channel islands galler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7829" name="Picture 3" descr="ge ceramic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6191" y="1349724"/>
            <a:ext cx="5789809" cy="26005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830" name="Text Box 4"/>
          <p:cNvSpPr txBox="1">
            <a:spLocks noChangeArrowheads="1"/>
          </p:cNvSpPr>
          <p:nvPr/>
        </p:nvSpPr>
        <p:spPr bwMode="auto">
          <a:xfrm>
            <a:off x="396236" y="3531768"/>
            <a:ext cx="326601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a:defRPr sz="3200">
                <a:solidFill>
                  <a:schemeClr val="tx1"/>
                </a:solidFill>
                <a:latin typeface="Arial" charset="0"/>
                <a:ea typeface="ＭＳ Ｐゴシック" charset="0"/>
                <a:cs typeface="Arial" charset="0"/>
              </a:defRPr>
            </a:lvl1pPr>
            <a:lvl2pPr defTabSz="457200">
              <a:defRPr sz="2800">
                <a:solidFill>
                  <a:schemeClr val="tx1"/>
                </a:solidFill>
                <a:latin typeface="Arial" charset="0"/>
                <a:ea typeface="Arial" charset="0"/>
                <a:cs typeface="Arial" charset="0"/>
              </a:defRPr>
            </a:lvl2pPr>
            <a:lvl3pPr defTabSz="457200">
              <a:defRPr sz="2400">
                <a:solidFill>
                  <a:schemeClr val="tx1"/>
                </a:solidFill>
                <a:latin typeface="Arial" charset="0"/>
                <a:ea typeface="Arial" charset="0"/>
                <a:cs typeface="Arial" charset="0"/>
              </a:defRPr>
            </a:lvl3pPr>
            <a:lvl4pPr defTabSz="457200">
              <a:defRPr sz="2000">
                <a:solidFill>
                  <a:schemeClr val="tx1"/>
                </a:solidFill>
                <a:latin typeface="Arial" charset="0"/>
                <a:ea typeface="Arial" charset="0"/>
                <a:cs typeface="Arial" charset="0"/>
              </a:defRPr>
            </a:lvl4pPr>
            <a:lvl5pPr defTabSz="457200">
              <a:defRPr sz="2000">
                <a:solidFill>
                  <a:schemeClr val="tx1"/>
                </a:solidFill>
                <a:latin typeface="Arial" charset="0"/>
                <a:ea typeface="Arial" charset="0"/>
                <a:cs typeface="Arial" charset="0"/>
              </a:defRPr>
            </a:lvl5pPr>
            <a:lvl6pPr defTabSz="457200" eaLnBrk="0" hangingPunct="0">
              <a:defRPr sz="2000">
                <a:solidFill>
                  <a:schemeClr val="tx1"/>
                </a:solidFill>
                <a:latin typeface="Arial" charset="0"/>
                <a:ea typeface="Arial" charset="0"/>
                <a:cs typeface="Arial" charset="0"/>
              </a:defRPr>
            </a:lvl6pPr>
            <a:lvl7pPr defTabSz="457200" eaLnBrk="0" hangingPunct="0">
              <a:defRPr sz="2000">
                <a:solidFill>
                  <a:schemeClr val="tx1"/>
                </a:solidFill>
                <a:latin typeface="Arial" charset="0"/>
                <a:ea typeface="Arial" charset="0"/>
                <a:cs typeface="Arial" charset="0"/>
              </a:defRPr>
            </a:lvl7pPr>
            <a:lvl8pPr defTabSz="457200" eaLnBrk="0" hangingPunct="0">
              <a:defRPr sz="2000">
                <a:solidFill>
                  <a:schemeClr val="tx1"/>
                </a:solidFill>
                <a:latin typeface="Arial" charset="0"/>
                <a:ea typeface="Arial" charset="0"/>
                <a:cs typeface="Arial" charset="0"/>
              </a:defRPr>
            </a:lvl8pPr>
            <a:lvl9pPr defTabSz="457200" eaLnBrk="0" hangingPunct="0">
              <a:defRPr sz="2000">
                <a:solidFill>
                  <a:schemeClr val="tx1"/>
                </a:solidFill>
                <a:latin typeface="Arial" charset="0"/>
                <a:ea typeface="Arial" charset="0"/>
                <a:cs typeface="Arial" charset="0"/>
              </a:defRPr>
            </a:lvl9pPr>
          </a:lstStyle>
          <a:p>
            <a:pPr eaLnBrk="1" hangingPunct="1"/>
            <a:r>
              <a:rPr lang="en-US" sz="2400" b="1" dirty="0">
                <a:solidFill>
                  <a:schemeClr val="bg1"/>
                </a:solidFill>
                <a:latin typeface="Baskerville Old Face" charset="0"/>
              </a:rPr>
              <a:t>Made by abalone</a:t>
            </a:r>
          </a:p>
        </p:txBody>
      </p:sp>
      <p:sp>
        <p:nvSpPr>
          <p:cNvPr id="77832" name="Rectangle 1"/>
          <p:cNvSpPr>
            <a:spLocks noChangeArrowheads="1"/>
          </p:cNvSpPr>
          <p:nvPr/>
        </p:nvSpPr>
        <p:spPr bwMode="auto">
          <a:xfrm>
            <a:off x="140630" y="1376743"/>
            <a:ext cx="31496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defTabSz="457200" eaLnBrk="1" hangingPunct="1">
              <a:spcBef>
                <a:spcPct val="50000"/>
              </a:spcBef>
            </a:pPr>
            <a:r>
              <a:rPr lang="en-US" b="1" dirty="0">
                <a:solidFill>
                  <a:schemeClr val="bg1"/>
                </a:solidFill>
                <a:latin typeface="Abadi MT Condensed Extra Bold" charset="0"/>
                <a:cs typeface="Arial" charset="0"/>
              </a:rPr>
              <a:t>3,000x stronger than CaCO</a:t>
            </a:r>
            <a:r>
              <a:rPr lang="en-US" b="1" baseline="-25000" dirty="0">
                <a:solidFill>
                  <a:schemeClr val="bg1"/>
                </a:solidFill>
                <a:latin typeface="Abadi MT Condensed Extra Bold" charset="0"/>
                <a:cs typeface="Arial" charset="0"/>
              </a:rPr>
              <a:t>3</a:t>
            </a:r>
          </a:p>
        </p:txBody>
      </p:sp>
      <p:cxnSp>
        <p:nvCxnSpPr>
          <p:cNvPr id="11" name="Straight Connector 10">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374DC12-982D-428A-94EF-5FE58037DD06}"/>
              </a:ext>
            </a:extLst>
          </p:cNvPr>
          <p:cNvSpPr txBox="1"/>
          <p:nvPr/>
        </p:nvSpPr>
        <p:spPr>
          <a:xfrm>
            <a:off x="2853012" y="156411"/>
            <a:ext cx="6486006" cy="707886"/>
          </a:xfrm>
          <a:prstGeom prst="rect">
            <a:avLst/>
          </a:prstGeom>
          <a:noFill/>
        </p:spPr>
        <p:txBody>
          <a:bodyPr wrap="none" rtlCol="0">
            <a:spAutoFit/>
          </a:bodyPr>
          <a:lstStyle/>
          <a:p>
            <a:pPr algn="ctr"/>
            <a:r>
              <a:rPr lang="en-US" sz="4000" b="1" dirty="0" smtClean="0">
                <a:ea typeface="ＭＳ Ｐゴシック" charset="0"/>
                <a:cs typeface="ＭＳ Ｐゴシック" charset="0"/>
              </a:rPr>
              <a:t>Ceramics and tough materials</a:t>
            </a:r>
            <a:endParaRPr lang="en-US" sz="4000" b="1" dirty="0"/>
          </a:p>
        </p:txBody>
      </p:sp>
      <p:sp>
        <p:nvSpPr>
          <p:cNvPr id="3" name="TextBox 2"/>
          <p:cNvSpPr txBox="1"/>
          <p:nvPr/>
        </p:nvSpPr>
        <p:spPr>
          <a:xfrm>
            <a:off x="933450" y="4590681"/>
            <a:ext cx="5800725" cy="2585323"/>
          </a:xfrm>
          <a:prstGeom prst="rect">
            <a:avLst/>
          </a:prstGeom>
          <a:noFill/>
        </p:spPr>
        <p:txBody>
          <a:bodyPr wrap="square" rtlCol="0">
            <a:spAutoFit/>
          </a:bodyPr>
          <a:lstStyle/>
          <a:p>
            <a:pPr defTabSz="457200">
              <a:spcBef>
                <a:spcPct val="0"/>
              </a:spcBef>
            </a:pPr>
            <a:r>
              <a:rPr lang="en-US" dirty="0" smtClean="0">
                <a:solidFill>
                  <a:schemeClr val="bg1"/>
                </a:solidFill>
              </a:rPr>
              <a:t>Abalone are effectively ceramics factories:</a:t>
            </a:r>
          </a:p>
          <a:p>
            <a:pPr defTabSz="457200">
              <a:spcBef>
                <a:spcPct val="0"/>
              </a:spcBef>
            </a:pPr>
            <a:r>
              <a:rPr lang="en-US" dirty="0" smtClean="0">
                <a:solidFill>
                  <a:schemeClr val="bg1"/>
                </a:solidFill>
              </a:rPr>
              <a:t>They produce an extremely tough material at ambient </a:t>
            </a:r>
            <a:r>
              <a:rPr lang="en-US" dirty="0">
                <a:solidFill>
                  <a:schemeClr val="bg1"/>
                </a:solidFill>
              </a:rPr>
              <a:t>temperature and pressure, no toxics, </a:t>
            </a:r>
            <a:r>
              <a:rPr lang="en-US" dirty="0" smtClean="0">
                <a:solidFill>
                  <a:schemeClr val="bg1"/>
                </a:solidFill>
              </a:rPr>
              <a:t>biodegradable</a:t>
            </a:r>
          </a:p>
          <a:p>
            <a:pPr defTabSz="457200">
              <a:spcBef>
                <a:spcPct val="0"/>
              </a:spcBef>
            </a:pPr>
            <a:endParaRPr lang="en-US" dirty="0">
              <a:solidFill>
                <a:schemeClr val="bg1"/>
              </a:solidFill>
            </a:endParaRPr>
          </a:p>
          <a:p>
            <a:pPr defTabSz="457200">
              <a:spcBef>
                <a:spcPct val="0"/>
              </a:spcBef>
            </a:pPr>
            <a:r>
              <a:rPr lang="en-US" dirty="0">
                <a:solidFill>
                  <a:schemeClr val="bg1"/>
                </a:solidFill>
              </a:rPr>
              <a:t>No waste, sustainable feedstock, no toxic substances, no outside sources of </a:t>
            </a:r>
            <a:r>
              <a:rPr lang="en-US" dirty="0" smtClean="0">
                <a:solidFill>
                  <a:schemeClr val="bg1"/>
                </a:solidFill>
              </a:rPr>
              <a:t>energy</a:t>
            </a:r>
          </a:p>
          <a:p>
            <a:pPr defTabSz="457200">
              <a:spcBef>
                <a:spcPct val="0"/>
              </a:spcBef>
            </a:pPr>
            <a:endParaRPr lang="en-US" dirty="0">
              <a:solidFill>
                <a:schemeClr val="bg1"/>
              </a:solidFill>
            </a:endParaRPr>
          </a:p>
          <a:p>
            <a:pPr defTabSz="457200">
              <a:spcBef>
                <a:spcPct val="0"/>
              </a:spcBef>
            </a:pPr>
            <a:r>
              <a:rPr lang="en-US" dirty="0" smtClean="0">
                <a:solidFill>
                  <a:schemeClr val="bg1"/>
                </a:solidFill>
              </a:rPr>
              <a:t>One secret: </a:t>
            </a:r>
            <a:r>
              <a:rPr lang="en-US" dirty="0" err="1" smtClean="0">
                <a:solidFill>
                  <a:schemeClr val="bg1"/>
                </a:solidFill>
              </a:rPr>
              <a:t>nanopatterning</a:t>
            </a:r>
            <a:r>
              <a:rPr lang="en-US" dirty="0" smtClean="0">
                <a:solidFill>
                  <a:schemeClr val="bg1"/>
                </a:solidFill>
              </a:rPr>
              <a:t> to give extra robustness</a:t>
            </a:r>
            <a:endParaRPr lang="en-US" dirty="0">
              <a:solidFill>
                <a:schemeClr val="bg1"/>
              </a:solidFill>
            </a:endParaRPr>
          </a:p>
          <a:p>
            <a:pPr defTabSz="457200">
              <a:spcBef>
                <a:spcPct val="0"/>
              </a:spcBef>
            </a:pPr>
            <a:endParaRPr lang="en-US" dirty="0" smtClean="0">
              <a:solidFill>
                <a:schemeClr val="bg1"/>
              </a:solidFill>
            </a:endParaRPr>
          </a:p>
        </p:txBody>
      </p:sp>
    </p:spTree>
    <p:extLst>
      <p:ext uri="{BB962C8B-B14F-4D97-AF65-F5344CB8AC3E}">
        <p14:creationId xmlns:p14="http://schemas.microsoft.com/office/powerpoint/2010/main" val="17516969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374DC12-982D-428A-94EF-5FE58037DD06}"/>
              </a:ext>
            </a:extLst>
          </p:cNvPr>
          <p:cNvSpPr txBox="1"/>
          <p:nvPr/>
        </p:nvSpPr>
        <p:spPr>
          <a:xfrm>
            <a:off x="2853010" y="156411"/>
            <a:ext cx="6486006" cy="707886"/>
          </a:xfrm>
          <a:prstGeom prst="rect">
            <a:avLst/>
          </a:prstGeom>
          <a:noFill/>
        </p:spPr>
        <p:txBody>
          <a:bodyPr wrap="none" rtlCol="0">
            <a:spAutoFit/>
          </a:bodyPr>
          <a:lstStyle/>
          <a:p>
            <a:pPr algn="ctr"/>
            <a:r>
              <a:rPr lang="en-US" sz="4000" b="1" dirty="0">
                <a:ea typeface="ＭＳ Ｐゴシック" charset="0"/>
                <a:cs typeface="ＭＳ Ｐゴシック" charset="0"/>
              </a:rPr>
              <a:t>Ceramics and tough materials</a:t>
            </a:r>
            <a:endParaRPr lang="en-US" sz="4000"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654" y="1610982"/>
            <a:ext cx="5715000" cy="4295775"/>
          </a:xfrm>
          <a:prstGeom prst="rect">
            <a:avLst/>
          </a:prstGeom>
        </p:spPr>
      </p:pic>
      <p:sp>
        <p:nvSpPr>
          <p:cNvPr id="5" name="TextBox 4"/>
          <p:cNvSpPr txBox="1"/>
          <p:nvPr/>
        </p:nvSpPr>
        <p:spPr>
          <a:xfrm>
            <a:off x="419100" y="6048375"/>
            <a:ext cx="3848100" cy="369332"/>
          </a:xfrm>
          <a:prstGeom prst="rect">
            <a:avLst/>
          </a:prstGeom>
          <a:noFill/>
        </p:spPr>
        <p:txBody>
          <a:bodyPr wrap="square" rtlCol="0">
            <a:spAutoFit/>
          </a:bodyPr>
          <a:lstStyle/>
          <a:p>
            <a:r>
              <a:rPr lang="en-US" dirty="0" smtClean="0"/>
              <a:t>Industrial gas kiln: to make ceramics</a:t>
            </a:r>
            <a:endParaRPr lang="en-US" dirty="0"/>
          </a:p>
        </p:txBody>
      </p:sp>
      <p:sp>
        <p:nvSpPr>
          <p:cNvPr id="9" name="Rectangle 8"/>
          <p:cNvSpPr/>
          <p:nvPr/>
        </p:nvSpPr>
        <p:spPr>
          <a:xfrm>
            <a:off x="265654" y="6550223"/>
            <a:ext cx="6096000" cy="307777"/>
          </a:xfrm>
          <a:prstGeom prst="rect">
            <a:avLst/>
          </a:prstGeom>
        </p:spPr>
        <p:txBody>
          <a:bodyPr>
            <a:spAutoFit/>
          </a:bodyPr>
          <a:lstStyle/>
          <a:p>
            <a:r>
              <a:rPr lang="en-US" sz="1400"/>
              <a:t>http://bcgneeds.com/wp-content/uploads/2014/03/indoor-gas-kiln.jpg</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5600" y="2036378"/>
            <a:ext cx="4928220" cy="3840547"/>
          </a:xfrm>
          <a:prstGeom prst="rect">
            <a:avLst/>
          </a:prstGeom>
        </p:spPr>
      </p:pic>
      <p:sp>
        <p:nvSpPr>
          <p:cNvPr id="11" name="TextBox 10"/>
          <p:cNvSpPr txBox="1"/>
          <p:nvPr/>
        </p:nvSpPr>
        <p:spPr>
          <a:xfrm>
            <a:off x="265654" y="1151914"/>
            <a:ext cx="3753896" cy="369332"/>
          </a:xfrm>
          <a:prstGeom prst="rect">
            <a:avLst/>
          </a:prstGeom>
          <a:noFill/>
        </p:spPr>
        <p:txBody>
          <a:bodyPr wrap="square" rtlCol="0">
            <a:spAutoFit/>
          </a:bodyPr>
          <a:lstStyle/>
          <a:p>
            <a:r>
              <a:rPr lang="en-US" b="1" dirty="0" smtClean="0"/>
              <a:t>Harsh temperatures</a:t>
            </a:r>
            <a:endParaRPr lang="en-US" b="1" dirty="0"/>
          </a:p>
        </p:txBody>
      </p:sp>
      <p:sp>
        <p:nvSpPr>
          <p:cNvPr id="13" name="TextBox 12"/>
          <p:cNvSpPr txBox="1"/>
          <p:nvPr/>
        </p:nvSpPr>
        <p:spPr>
          <a:xfrm>
            <a:off x="6705600" y="1254866"/>
            <a:ext cx="4629150" cy="646331"/>
          </a:xfrm>
          <a:prstGeom prst="rect">
            <a:avLst/>
          </a:prstGeom>
          <a:noFill/>
        </p:spPr>
        <p:txBody>
          <a:bodyPr wrap="square" rtlCol="0">
            <a:spAutoFit/>
          </a:bodyPr>
          <a:lstStyle/>
          <a:p>
            <a:r>
              <a:rPr lang="en-US" b="1" dirty="0" smtClean="0"/>
              <a:t>Sol gels can afford materials without the harsh temp requirements</a:t>
            </a:r>
            <a:endParaRPr lang="en-US" b="1" dirty="0"/>
          </a:p>
        </p:txBody>
      </p:sp>
    </p:spTree>
    <p:extLst>
      <p:ext uri="{BB962C8B-B14F-4D97-AF65-F5344CB8AC3E}">
        <p14:creationId xmlns:p14="http://schemas.microsoft.com/office/powerpoint/2010/main" val="9270005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374DC12-982D-428A-94EF-5FE58037DD06}"/>
              </a:ext>
            </a:extLst>
          </p:cNvPr>
          <p:cNvSpPr txBox="1"/>
          <p:nvPr/>
        </p:nvSpPr>
        <p:spPr>
          <a:xfrm>
            <a:off x="2853010" y="156411"/>
            <a:ext cx="6486006" cy="707886"/>
          </a:xfrm>
          <a:prstGeom prst="rect">
            <a:avLst/>
          </a:prstGeom>
          <a:noFill/>
        </p:spPr>
        <p:txBody>
          <a:bodyPr wrap="none" rtlCol="0">
            <a:spAutoFit/>
          </a:bodyPr>
          <a:lstStyle/>
          <a:p>
            <a:pPr algn="ctr"/>
            <a:r>
              <a:rPr lang="en-US" sz="4000" b="1" dirty="0">
                <a:ea typeface="ＭＳ Ｐゴシック" charset="0"/>
                <a:cs typeface="ＭＳ Ｐゴシック" charset="0"/>
              </a:rPr>
              <a:t>Ceramics and tough materials</a:t>
            </a:r>
            <a:endParaRPr lang="en-US" sz="4000" b="1" dirty="0"/>
          </a:p>
        </p:txBody>
      </p:sp>
      <p:sp>
        <p:nvSpPr>
          <p:cNvPr id="11" name="TextBox 10"/>
          <p:cNvSpPr txBox="1"/>
          <p:nvPr/>
        </p:nvSpPr>
        <p:spPr>
          <a:xfrm>
            <a:off x="4173885" y="1233055"/>
            <a:ext cx="7816462" cy="646331"/>
          </a:xfrm>
          <a:prstGeom prst="rect">
            <a:avLst/>
          </a:prstGeom>
          <a:noFill/>
        </p:spPr>
        <p:txBody>
          <a:bodyPr wrap="square" rtlCol="0">
            <a:spAutoFit/>
          </a:bodyPr>
          <a:lstStyle/>
          <a:p>
            <a:r>
              <a:rPr lang="en-US" dirty="0" smtClean="0"/>
              <a:t>Sol gel is also called “soft chemistry”</a:t>
            </a:r>
          </a:p>
          <a:p>
            <a:r>
              <a:rPr lang="en-US" dirty="0" smtClean="0"/>
              <a:t>It gives access to great functionalities</a:t>
            </a:r>
            <a:endParaRPr lang="en-US" dirty="0"/>
          </a:p>
        </p:txBody>
      </p:sp>
      <p:pic>
        <p:nvPicPr>
          <p:cNvPr id="3" name="Picture 2"/>
          <p:cNvPicPr>
            <a:picLocks noChangeAspect="1"/>
          </p:cNvPicPr>
          <p:nvPr/>
        </p:nvPicPr>
        <p:blipFill>
          <a:blip r:embed="rId4"/>
          <a:stretch>
            <a:fillRect/>
          </a:stretch>
        </p:blipFill>
        <p:spPr>
          <a:xfrm>
            <a:off x="439993" y="1661959"/>
            <a:ext cx="2286000" cy="2000250"/>
          </a:xfrm>
          <a:prstGeom prst="rect">
            <a:avLst/>
          </a:prstGeom>
        </p:spPr>
      </p:pic>
      <p:sp>
        <p:nvSpPr>
          <p:cNvPr id="8" name="Rectangle 7"/>
          <p:cNvSpPr/>
          <p:nvPr/>
        </p:nvSpPr>
        <p:spPr>
          <a:xfrm>
            <a:off x="120464" y="6437100"/>
            <a:ext cx="9100120" cy="307777"/>
          </a:xfrm>
          <a:prstGeom prst="rect">
            <a:avLst/>
          </a:prstGeom>
        </p:spPr>
        <p:txBody>
          <a:bodyPr wrap="none">
            <a:spAutoFit/>
          </a:bodyPr>
          <a:lstStyle/>
          <a:p>
            <a:r>
              <a:rPr lang="en-US" sz="1400" dirty="0"/>
              <a:t>http://</a:t>
            </a:r>
            <a:r>
              <a:rPr lang="en-US" sz="1400" dirty="0" smtClean="0"/>
              <a:t>tolweb.org/Diatoms/21810</a:t>
            </a:r>
            <a:r>
              <a:rPr lang="en-US" sz="1400" dirty="0"/>
              <a:t>  - https://www.labroots.com/trending/microbiology/3886/diatoms-they-re-everywhere</a:t>
            </a: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5683" y="3843495"/>
            <a:ext cx="3212383" cy="2412318"/>
          </a:xfrm>
          <a:prstGeom prst="rect">
            <a:avLst/>
          </a:prstGeom>
        </p:spPr>
      </p:pic>
      <p:sp>
        <p:nvSpPr>
          <p:cNvPr id="14" name="TextBox 13"/>
          <p:cNvSpPr txBox="1"/>
          <p:nvPr/>
        </p:nvSpPr>
        <p:spPr>
          <a:xfrm>
            <a:off x="2918302" y="2300730"/>
            <a:ext cx="2408904" cy="1200329"/>
          </a:xfrm>
          <a:prstGeom prst="rect">
            <a:avLst/>
          </a:prstGeom>
          <a:noFill/>
        </p:spPr>
        <p:txBody>
          <a:bodyPr wrap="square" rtlCol="0">
            <a:spAutoFit/>
          </a:bodyPr>
          <a:lstStyle/>
          <a:p>
            <a:pPr algn="ctr"/>
            <a:r>
              <a:rPr lang="en-US" dirty="0" smtClean="0"/>
              <a:t>Another inspiration from Nature: diatoms</a:t>
            </a:r>
          </a:p>
          <a:p>
            <a:pPr algn="ctr"/>
            <a:r>
              <a:rPr lang="en-US" dirty="0" smtClean="0"/>
              <a:t>These are porous materials</a:t>
            </a:r>
            <a:endParaRPr lang="en-US" dirty="0"/>
          </a:p>
        </p:txBody>
      </p:sp>
      <p:graphicFrame>
        <p:nvGraphicFramePr>
          <p:cNvPr id="15" name="Object 14"/>
          <p:cNvGraphicFramePr>
            <a:graphicFrameLocks noChangeAspect="1"/>
          </p:cNvGraphicFramePr>
          <p:nvPr>
            <p:extLst>
              <p:ext uri="{D42A27DB-BD31-4B8C-83A1-F6EECF244321}">
                <p14:modId xmlns:p14="http://schemas.microsoft.com/office/powerpoint/2010/main" val="1740745674"/>
              </p:ext>
            </p:extLst>
          </p:nvPr>
        </p:nvGraphicFramePr>
        <p:xfrm>
          <a:off x="98425" y="98425"/>
          <a:ext cx="1524000" cy="481013"/>
        </p:xfrm>
        <a:graphic>
          <a:graphicData uri="http://schemas.openxmlformats.org/presentationml/2006/ole">
            <mc:AlternateContent xmlns:mc="http://schemas.openxmlformats.org/markup-compatibility/2006">
              <mc:Choice xmlns:v="urn:schemas-microsoft-com:vml" Requires="v">
                <p:oleObj spid="_x0000_s2053" name="Packager Shell Object" showAsIcon="1" r:id="rId6" imgW="1523880" imgH="481320" progId="Package">
                  <p:embed/>
                </p:oleObj>
              </mc:Choice>
              <mc:Fallback>
                <p:oleObj name="Packager Shell Object" showAsIcon="1" r:id="rId6" imgW="1523880" imgH="481320" progId="Package">
                  <p:embed/>
                  <p:pic>
                    <p:nvPicPr>
                      <p:cNvPr id="0" name=""/>
                      <p:cNvPicPr/>
                      <p:nvPr/>
                    </p:nvPicPr>
                    <p:blipFill>
                      <a:blip r:embed="rId7"/>
                      <a:stretch>
                        <a:fillRect/>
                      </a:stretch>
                    </p:blipFill>
                    <p:spPr>
                      <a:xfrm>
                        <a:off x="98425" y="98425"/>
                        <a:ext cx="1524000" cy="481013"/>
                      </a:xfrm>
                      <a:prstGeom prst="rect">
                        <a:avLst/>
                      </a:prstGeom>
                    </p:spPr>
                  </p:pic>
                </p:oleObj>
              </mc:Fallback>
            </mc:AlternateContent>
          </a:graphicData>
        </a:graphic>
      </p:graphicFrame>
      <p:pic>
        <p:nvPicPr>
          <p:cNvPr id="16" name="Picture 15"/>
          <p:cNvPicPr>
            <a:picLocks noChangeAspect="1"/>
          </p:cNvPicPr>
          <p:nvPr/>
        </p:nvPicPr>
        <p:blipFill>
          <a:blip r:embed="rId8"/>
          <a:stretch>
            <a:fillRect/>
          </a:stretch>
        </p:blipFill>
        <p:spPr>
          <a:xfrm>
            <a:off x="6358766" y="2622139"/>
            <a:ext cx="5291015" cy="3527343"/>
          </a:xfrm>
          <a:prstGeom prst="rect">
            <a:avLst/>
          </a:prstGeom>
        </p:spPr>
      </p:pic>
      <p:sp>
        <p:nvSpPr>
          <p:cNvPr id="17" name="TextBox 16"/>
          <p:cNvSpPr txBox="1"/>
          <p:nvPr/>
        </p:nvSpPr>
        <p:spPr>
          <a:xfrm>
            <a:off x="6306070" y="1942824"/>
            <a:ext cx="5138677" cy="646331"/>
          </a:xfrm>
          <a:prstGeom prst="rect">
            <a:avLst/>
          </a:prstGeom>
          <a:noFill/>
        </p:spPr>
        <p:txBody>
          <a:bodyPr wrap="square" rtlCol="0">
            <a:spAutoFit/>
          </a:bodyPr>
          <a:lstStyle/>
          <a:p>
            <a:pPr algn="ctr"/>
            <a:r>
              <a:rPr lang="en-US" dirty="0" smtClean="0"/>
              <a:t>Porous materials can be made by sol gel techniques and are widely applied for e.g. for catalysis </a:t>
            </a:r>
            <a:endParaRPr lang="en-US" dirty="0"/>
          </a:p>
        </p:txBody>
      </p:sp>
    </p:spTree>
    <p:extLst>
      <p:ext uri="{BB962C8B-B14F-4D97-AF65-F5344CB8AC3E}">
        <p14:creationId xmlns:p14="http://schemas.microsoft.com/office/powerpoint/2010/main" val="28876646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374DC12-982D-428A-94EF-5FE58037DD06}"/>
              </a:ext>
            </a:extLst>
          </p:cNvPr>
          <p:cNvSpPr txBox="1"/>
          <p:nvPr/>
        </p:nvSpPr>
        <p:spPr>
          <a:xfrm>
            <a:off x="3444450" y="156411"/>
            <a:ext cx="5303119" cy="707886"/>
          </a:xfrm>
          <a:prstGeom prst="rect">
            <a:avLst/>
          </a:prstGeom>
          <a:noFill/>
        </p:spPr>
        <p:txBody>
          <a:bodyPr wrap="none" rtlCol="0">
            <a:spAutoFit/>
          </a:bodyPr>
          <a:lstStyle/>
          <a:p>
            <a:pPr algn="ctr"/>
            <a:r>
              <a:rPr lang="en-US" sz="4000" b="1" dirty="0" smtClean="0">
                <a:ea typeface="ＭＳ Ｐゴシック" charset="0"/>
                <a:cs typeface="ＭＳ Ｐゴシック" charset="0"/>
              </a:rPr>
              <a:t>Nature producing colors</a:t>
            </a:r>
            <a:endParaRPr lang="en-US" sz="4000" b="1" dirty="0"/>
          </a:p>
        </p:txBody>
      </p:sp>
      <p:sp>
        <p:nvSpPr>
          <p:cNvPr id="5" name="Text Placeholder 4"/>
          <p:cNvSpPr>
            <a:spLocks noGrp="1"/>
          </p:cNvSpPr>
          <p:nvPr>
            <p:ph type="body" idx="1"/>
          </p:nvPr>
        </p:nvSpPr>
        <p:spPr>
          <a:xfrm>
            <a:off x="839788" y="1248542"/>
            <a:ext cx="5157787" cy="823912"/>
          </a:xfrm>
        </p:spPr>
        <p:txBody>
          <a:bodyPr/>
          <a:lstStyle/>
          <a:p>
            <a:r>
              <a:rPr lang="en-US" dirty="0" smtClean="0"/>
              <a:t>Dye strategy</a:t>
            </a:r>
            <a:endParaRPr lang="en-US" dirty="0"/>
          </a:p>
        </p:txBody>
      </p:sp>
      <p:sp>
        <p:nvSpPr>
          <p:cNvPr id="13" name="Content Placeholder 12"/>
          <p:cNvSpPr>
            <a:spLocks noGrp="1"/>
          </p:cNvSpPr>
          <p:nvPr>
            <p:ph sz="half" idx="2"/>
          </p:nvPr>
        </p:nvSpPr>
        <p:spPr>
          <a:xfrm>
            <a:off x="839788" y="2111782"/>
            <a:ext cx="5157787" cy="4348011"/>
          </a:xfrm>
        </p:spPr>
        <p:txBody>
          <a:bodyPr>
            <a:normAutofit/>
          </a:bodyPr>
          <a:lstStyle/>
          <a:p>
            <a:r>
              <a:rPr lang="en-US" sz="2400" dirty="0" smtClean="0"/>
              <a:t>A molecule that can absorb certain wavelength and scatter others </a:t>
            </a:r>
          </a:p>
          <a:p>
            <a:r>
              <a:rPr lang="en-US" sz="2400" dirty="0" err="1" smtClean="0"/>
              <a:t>E.g</a:t>
            </a:r>
            <a:r>
              <a:rPr lang="en-US" sz="2400" dirty="0" smtClean="0"/>
              <a:t> </a:t>
            </a:r>
            <a:r>
              <a:rPr lang="el-GR" sz="2400" dirty="0" smtClean="0"/>
              <a:t>β</a:t>
            </a:r>
            <a:r>
              <a:rPr lang="en-US" sz="2400" dirty="0" smtClean="0"/>
              <a:t> carotene</a:t>
            </a:r>
            <a:endParaRPr lang="en-US" sz="2400" dirty="0"/>
          </a:p>
        </p:txBody>
      </p:sp>
      <p:sp>
        <p:nvSpPr>
          <p:cNvPr id="14" name="Text Placeholder 13"/>
          <p:cNvSpPr>
            <a:spLocks noGrp="1"/>
          </p:cNvSpPr>
          <p:nvPr>
            <p:ph type="body" sz="quarter" idx="3"/>
          </p:nvPr>
        </p:nvSpPr>
        <p:spPr>
          <a:xfrm>
            <a:off x="6172200" y="1248542"/>
            <a:ext cx="5183188" cy="823912"/>
          </a:xfrm>
        </p:spPr>
        <p:txBody>
          <a:bodyPr/>
          <a:lstStyle/>
          <a:p>
            <a:r>
              <a:rPr lang="en-US" dirty="0" err="1" smtClean="0"/>
              <a:t>Nanopatterning</a:t>
            </a:r>
            <a:endParaRPr lang="en-US" dirty="0"/>
          </a:p>
        </p:txBody>
      </p:sp>
      <p:sp>
        <p:nvSpPr>
          <p:cNvPr id="15" name="Content Placeholder 14"/>
          <p:cNvSpPr>
            <a:spLocks noGrp="1"/>
          </p:cNvSpPr>
          <p:nvPr>
            <p:ph sz="quarter" idx="4"/>
          </p:nvPr>
        </p:nvSpPr>
        <p:spPr>
          <a:xfrm>
            <a:off x="6172200" y="2111783"/>
            <a:ext cx="5183188" cy="4348010"/>
          </a:xfrm>
        </p:spPr>
        <p:txBody>
          <a:bodyPr>
            <a:normAutofit/>
          </a:bodyPr>
          <a:lstStyle/>
          <a:p>
            <a:r>
              <a:rPr lang="en-US" sz="2400" dirty="0" err="1" smtClean="0"/>
              <a:t>Nanopatterning</a:t>
            </a:r>
            <a:r>
              <a:rPr lang="en-US" sz="2400" dirty="0" smtClean="0"/>
              <a:t> of surfaces means light can interact with it and be scattered differently as a function of wavelength</a:t>
            </a:r>
            <a:endParaRPr lang="en-US" sz="2400" dirty="0"/>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358" y="3336207"/>
            <a:ext cx="4283175" cy="856635"/>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9788" y="4361276"/>
            <a:ext cx="2204065" cy="1462698"/>
          </a:xfrm>
          <a:prstGeom prst="rect">
            <a:avLst/>
          </a:prstGeom>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30158" y="4758811"/>
            <a:ext cx="2381112" cy="1601839"/>
          </a:xfrm>
          <a:prstGeom prst="rect">
            <a:avLst/>
          </a:prstGeom>
        </p:spPr>
      </p:pic>
      <p:pic>
        <p:nvPicPr>
          <p:cNvPr id="21" name="Picture 20">
            <a:extLst>
              <a:ext uri="{FF2B5EF4-FFF2-40B4-BE49-F238E27FC236}">
                <a16:creationId xmlns:a16="http://schemas.microsoft.com/office/drawing/2014/main" id="{C6E243E1-BC21-514E-9228-464905061C4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6200000">
            <a:off x="9282289" y="3646165"/>
            <a:ext cx="3024443" cy="2404526"/>
          </a:xfrm>
          <a:prstGeom prst="rect">
            <a:avLst/>
          </a:prstGeom>
        </p:spPr>
      </p:pic>
      <p:sp>
        <p:nvSpPr>
          <p:cNvPr id="22" name="TextBox 21">
            <a:extLst>
              <a:ext uri="{FF2B5EF4-FFF2-40B4-BE49-F238E27FC236}">
                <a16:creationId xmlns:a16="http://schemas.microsoft.com/office/drawing/2014/main" id="{54130439-07D5-F441-9223-B963DA396675}"/>
              </a:ext>
            </a:extLst>
          </p:cNvPr>
          <p:cNvSpPr txBox="1"/>
          <p:nvPr/>
        </p:nvSpPr>
        <p:spPr>
          <a:xfrm>
            <a:off x="9802115" y="6499122"/>
            <a:ext cx="2389885" cy="307777"/>
          </a:xfrm>
          <a:prstGeom prst="rect">
            <a:avLst/>
          </a:prstGeom>
          <a:noFill/>
        </p:spPr>
        <p:txBody>
          <a:bodyPr wrap="none" rtlCol="0">
            <a:spAutoFit/>
          </a:bodyPr>
          <a:lstStyle/>
          <a:p>
            <a:pPr algn="ctr"/>
            <a:r>
              <a:rPr lang="en-US" sz="1400" dirty="0">
                <a:solidFill>
                  <a:schemeClr val="bg1">
                    <a:lumMod val="50000"/>
                  </a:schemeClr>
                </a:solidFill>
              </a:rPr>
              <a:t>Image: Flickr (Lisa Ann </a:t>
            </a:r>
            <a:r>
              <a:rPr lang="en-US" sz="1400" dirty="0" err="1">
                <a:solidFill>
                  <a:schemeClr val="bg1">
                    <a:lumMod val="50000"/>
                  </a:schemeClr>
                </a:solidFill>
              </a:rPr>
              <a:t>Yount</a:t>
            </a:r>
            <a:r>
              <a:rPr lang="en-US" sz="1400" dirty="0">
                <a:solidFill>
                  <a:schemeClr val="bg1">
                    <a:lumMod val="50000"/>
                  </a:schemeClr>
                </a:solidFill>
              </a:rPr>
              <a:t>)</a:t>
            </a:r>
          </a:p>
        </p:txBody>
      </p:sp>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03515" y="4740171"/>
            <a:ext cx="2636655" cy="1620479"/>
          </a:xfrm>
          <a:prstGeom prst="rect">
            <a:avLst/>
          </a:prstGeom>
        </p:spPr>
      </p:pic>
      <p:sp>
        <p:nvSpPr>
          <p:cNvPr id="24" name="Rectangle 23"/>
          <p:cNvSpPr/>
          <p:nvPr/>
        </p:nvSpPr>
        <p:spPr>
          <a:xfrm>
            <a:off x="6371712" y="6510893"/>
            <a:ext cx="2889011" cy="307777"/>
          </a:xfrm>
          <a:prstGeom prst="rect">
            <a:avLst/>
          </a:prstGeom>
        </p:spPr>
        <p:txBody>
          <a:bodyPr wrap="square">
            <a:spAutoFit/>
          </a:bodyPr>
          <a:lstStyle/>
          <a:p>
            <a:r>
              <a:rPr lang="en-US" sz="1400" dirty="0" smtClean="0">
                <a:solidFill>
                  <a:schemeClr val="bg2">
                    <a:lumMod val="50000"/>
                  </a:schemeClr>
                </a:solidFill>
              </a:rPr>
              <a:t>Credit</a:t>
            </a:r>
            <a:r>
              <a:rPr lang="en-US" sz="1400" dirty="0">
                <a:solidFill>
                  <a:schemeClr val="bg2">
                    <a:lumMod val="50000"/>
                  </a:schemeClr>
                </a:solidFill>
              </a:rPr>
              <a:t>: Fabian Heinemann/Wikipedia </a:t>
            </a:r>
          </a:p>
        </p:txBody>
      </p:sp>
      <p:sp>
        <p:nvSpPr>
          <p:cNvPr id="25" name="TextBox 24">
            <a:extLst>
              <a:ext uri="{FF2B5EF4-FFF2-40B4-BE49-F238E27FC236}">
                <a16:creationId xmlns:a16="http://schemas.microsoft.com/office/drawing/2014/main" id="{54130439-07D5-F441-9223-B963DA396675}"/>
              </a:ext>
            </a:extLst>
          </p:cNvPr>
          <p:cNvSpPr txBox="1"/>
          <p:nvPr/>
        </p:nvSpPr>
        <p:spPr>
          <a:xfrm>
            <a:off x="433294" y="6495692"/>
            <a:ext cx="1523302" cy="307777"/>
          </a:xfrm>
          <a:prstGeom prst="rect">
            <a:avLst/>
          </a:prstGeom>
          <a:noFill/>
        </p:spPr>
        <p:txBody>
          <a:bodyPr wrap="none" rtlCol="0">
            <a:spAutoFit/>
          </a:bodyPr>
          <a:lstStyle/>
          <a:p>
            <a:pPr algn="ctr"/>
            <a:r>
              <a:rPr lang="en-US" sz="1400" dirty="0" smtClean="0">
                <a:solidFill>
                  <a:schemeClr val="bg1">
                    <a:lumMod val="50000"/>
                  </a:schemeClr>
                </a:solidFill>
              </a:rPr>
              <a:t>Images: Wikipedia</a:t>
            </a:r>
            <a:endParaRPr lang="en-US" sz="1400" dirty="0">
              <a:solidFill>
                <a:schemeClr val="bg1">
                  <a:lumMod val="50000"/>
                </a:schemeClr>
              </a:solidFill>
            </a:endParaRPr>
          </a:p>
        </p:txBody>
      </p:sp>
      <p:sp>
        <p:nvSpPr>
          <p:cNvPr id="26" name="TextBox 25"/>
          <p:cNvSpPr txBox="1"/>
          <p:nvPr/>
        </p:nvSpPr>
        <p:spPr>
          <a:xfrm>
            <a:off x="7938356" y="3285106"/>
            <a:ext cx="1677062" cy="369332"/>
          </a:xfrm>
          <a:prstGeom prst="rect">
            <a:avLst/>
          </a:prstGeom>
          <a:noFill/>
        </p:spPr>
        <p:txBody>
          <a:bodyPr wrap="none" rtlCol="0">
            <a:spAutoFit/>
          </a:bodyPr>
          <a:lstStyle/>
          <a:p>
            <a:r>
              <a:rPr lang="en-US" dirty="0" smtClean="0"/>
              <a:t>Mother of pearl</a:t>
            </a:r>
            <a:endParaRPr lang="en-US" dirty="0"/>
          </a:p>
        </p:txBody>
      </p:sp>
      <p:sp>
        <p:nvSpPr>
          <p:cNvPr id="27" name="TextBox 26"/>
          <p:cNvSpPr txBox="1"/>
          <p:nvPr/>
        </p:nvSpPr>
        <p:spPr>
          <a:xfrm>
            <a:off x="6346255" y="3797055"/>
            <a:ext cx="3232540" cy="923330"/>
          </a:xfrm>
          <a:prstGeom prst="rect">
            <a:avLst/>
          </a:prstGeom>
          <a:noFill/>
        </p:spPr>
        <p:txBody>
          <a:bodyPr wrap="square" rtlCol="0">
            <a:spAutoFit/>
          </a:bodyPr>
          <a:lstStyle/>
          <a:p>
            <a:r>
              <a:rPr lang="en-US" dirty="0"/>
              <a:t>Electron microscopy image of a fractured surface of </a:t>
            </a:r>
            <a:r>
              <a:rPr lang="en-US" dirty="0" smtClean="0"/>
              <a:t>nacre (arrangements of CaCO</a:t>
            </a:r>
            <a:r>
              <a:rPr lang="en-US" baseline="-25000" dirty="0" smtClean="0"/>
              <a:t>3 </a:t>
            </a:r>
            <a:r>
              <a:rPr lang="en-US" dirty="0" smtClean="0"/>
              <a:t>plates)</a:t>
            </a:r>
            <a:endParaRPr lang="en-US" baseline="-25000" dirty="0"/>
          </a:p>
        </p:txBody>
      </p:sp>
    </p:spTree>
    <p:extLst>
      <p:ext uri="{BB962C8B-B14F-4D97-AF65-F5344CB8AC3E}">
        <p14:creationId xmlns:p14="http://schemas.microsoft.com/office/powerpoint/2010/main" val="15523814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B4221CC-BEBC-4283-B0AD-C9ED7755C0E8}"/>
              </a:ext>
            </a:extLst>
          </p:cNvPr>
          <p:cNvSpPr txBox="1"/>
          <p:nvPr/>
        </p:nvSpPr>
        <p:spPr>
          <a:xfrm>
            <a:off x="992482" y="1594807"/>
            <a:ext cx="8285013" cy="4862870"/>
          </a:xfrm>
          <a:prstGeom prst="rect">
            <a:avLst/>
          </a:prstGeom>
          <a:noFill/>
        </p:spPr>
        <p:txBody>
          <a:bodyPr wrap="square" rtlCol="0">
            <a:spAutoFit/>
          </a:bodyPr>
          <a:lstStyle/>
          <a:p>
            <a:pPr marL="514350" indent="-514350">
              <a:spcBef>
                <a:spcPts val="1200"/>
              </a:spcBef>
              <a:buFont typeface="+mj-lt"/>
              <a:buAutoNum type="arabicPeriod"/>
            </a:pPr>
            <a:r>
              <a:rPr lang="en-US" sz="2400" dirty="0"/>
              <a:t>Transformative Innovation</a:t>
            </a:r>
          </a:p>
          <a:p>
            <a:pPr marL="971550" lvl="1" indent="-514350">
              <a:spcBef>
                <a:spcPts val="1200"/>
              </a:spcBef>
              <a:buFont typeface="Arial" charset="0"/>
              <a:buChar char="•"/>
            </a:pPr>
            <a:r>
              <a:rPr lang="en-US" sz="2000" dirty="0"/>
              <a:t>What is it that we really want?</a:t>
            </a:r>
          </a:p>
          <a:p>
            <a:pPr marL="514350" indent="-514350">
              <a:spcBef>
                <a:spcPts val="1200"/>
              </a:spcBef>
              <a:buFont typeface="+mj-lt"/>
              <a:buAutoNum type="arabicPeriod"/>
            </a:pPr>
            <a:r>
              <a:rPr lang="en-US" sz="2400" dirty="0"/>
              <a:t>Nature as Inspiration</a:t>
            </a:r>
          </a:p>
          <a:p>
            <a:pPr marL="971550" lvl="1" indent="-514350">
              <a:spcBef>
                <a:spcPts val="1200"/>
              </a:spcBef>
              <a:buFont typeface="Arial" charset="0"/>
              <a:buChar char="•"/>
            </a:pPr>
            <a:r>
              <a:rPr lang="en-US" sz="2000" dirty="0"/>
              <a:t>Design Challenges</a:t>
            </a:r>
          </a:p>
          <a:p>
            <a:pPr marL="514350" indent="-514350">
              <a:spcBef>
                <a:spcPts val="1200"/>
              </a:spcBef>
              <a:buFont typeface="+mj-lt"/>
              <a:buAutoNum type="arabicPeriod"/>
            </a:pPr>
            <a:r>
              <a:rPr lang="en-US" sz="2400" dirty="0"/>
              <a:t>Biomimicry</a:t>
            </a:r>
          </a:p>
          <a:p>
            <a:pPr marL="971550" lvl="1" indent="-514350">
              <a:spcBef>
                <a:spcPts val="1200"/>
              </a:spcBef>
              <a:buFont typeface="Arial" charset="0"/>
              <a:buChar char="•"/>
            </a:pPr>
            <a:r>
              <a:rPr lang="en-US" sz="2000" dirty="0"/>
              <a:t>Color</a:t>
            </a:r>
          </a:p>
          <a:p>
            <a:pPr marL="971550" lvl="1" indent="-514350">
              <a:spcBef>
                <a:spcPts val="1200"/>
              </a:spcBef>
              <a:buFont typeface="Arial" charset="0"/>
              <a:buChar char="•"/>
            </a:pPr>
            <a:r>
              <a:rPr lang="en-US" sz="2000" dirty="0" smtClean="0"/>
              <a:t>Adhesives</a:t>
            </a:r>
          </a:p>
          <a:p>
            <a:pPr marL="971550" lvl="1" indent="-514350">
              <a:spcBef>
                <a:spcPts val="1200"/>
              </a:spcBef>
              <a:buFont typeface="Arial" charset="0"/>
              <a:buChar char="•"/>
            </a:pPr>
            <a:r>
              <a:rPr lang="en-US" sz="2000" dirty="0" smtClean="0"/>
              <a:t>Structured materials, architecture</a:t>
            </a:r>
            <a:endParaRPr lang="en-US" sz="2000" dirty="0"/>
          </a:p>
          <a:p>
            <a:pPr marL="971550" lvl="1" indent="-514350">
              <a:spcBef>
                <a:spcPts val="1200"/>
              </a:spcBef>
              <a:buFont typeface="Arial" charset="0"/>
              <a:buChar char="•"/>
            </a:pPr>
            <a:r>
              <a:rPr lang="en-US" sz="2000" dirty="0"/>
              <a:t>Self-Cleaning</a:t>
            </a:r>
          </a:p>
          <a:p>
            <a:pPr marL="514350" indent="-514350">
              <a:spcBef>
                <a:spcPts val="1200"/>
              </a:spcBef>
              <a:buFont typeface="+mj-lt"/>
              <a:buAutoNum type="arabicPeriod"/>
            </a:pPr>
            <a:r>
              <a:rPr lang="en-US" sz="2400" dirty="0"/>
              <a:t>There is Still More We Can Learn from Nature</a:t>
            </a:r>
          </a:p>
        </p:txBody>
      </p:sp>
      <p:sp>
        <p:nvSpPr>
          <p:cNvPr id="5" name="TextBox 4">
            <a:extLst>
              <a:ext uri="{FF2B5EF4-FFF2-40B4-BE49-F238E27FC236}">
                <a16:creationId xmlns:a16="http://schemas.microsoft.com/office/drawing/2014/main" id="{7374DC12-982D-428A-94EF-5FE58037DD06}"/>
              </a:ext>
            </a:extLst>
          </p:cNvPr>
          <p:cNvSpPr txBox="1"/>
          <p:nvPr/>
        </p:nvSpPr>
        <p:spPr>
          <a:xfrm>
            <a:off x="3785992" y="156411"/>
            <a:ext cx="4620047" cy="707886"/>
          </a:xfrm>
          <a:prstGeom prst="rect">
            <a:avLst/>
          </a:prstGeom>
          <a:noFill/>
        </p:spPr>
        <p:txBody>
          <a:bodyPr wrap="none" rtlCol="0">
            <a:spAutoFit/>
          </a:bodyPr>
          <a:lstStyle/>
          <a:p>
            <a:pPr algn="ctr"/>
            <a:r>
              <a:rPr lang="en-US" sz="4000" b="1"/>
              <a:t>Topics To Be Covered</a:t>
            </a:r>
            <a:endParaRPr lang="en-US" sz="4000" b="1" dirty="0"/>
          </a:p>
        </p:txBody>
      </p:sp>
    </p:spTree>
    <p:extLst>
      <p:ext uri="{BB962C8B-B14F-4D97-AF65-F5344CB8AC3E}">
        <p14:creationId xmlns:p14="http://schemas.microsoft.com/office/powerpoint/2010/main" val="13707783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3574953" y="209932"/>
            <a:ext cx="5042095" cy="646331"/>
          </a:xfrm>
        </p:spPr>
        <p:txBody>
          <a:bodyPr wrap="square">
            <a:spAutoFit/>
          </a:bodyPr>
          <a:lstStyle/>
          <a:p>
            <a:pPr algn="ctr"/>
            <a:r>
              <a:rPr lang="en-US" sz="4000" b="1" dirty="0">
                <a:latin typeface="+mn-lt"/>
              </a:rPr>
              <a:t>Producing colors</a:t>
            </a:r>
          </a:p>
        </p:txBody>
      </p:sp>
      <p:sp>
        <p:nvSpPr>
          <p:cNvPr id="73731" name="Rectangle 3"/>
          <p:cNvSpPr>
            <a:spLocks noGrp="1" noChangeArrowheads="1"/>
          </p:cNvSpPr>
          <p:nvPr>
            <p:ph type="body" idx="1"/>
          </p:nvPr>
        </p:nvSpPr>
        <p:spPr>
          <a:xfrm>
            <a:off x="4360008" y="1788903"/>
            <a:ext cx="7569141" cy="4261679"/>
          </a:xfrm>
        </p:spPr>
        <p:txBody>
          <a:bodyPr wrap="square">
            <a:spAutoFit/>
          </a:bodyPr>
          <a:lstStyle/>
          <a:p>
            <a:pPr marL="0" indent="0" eaLnBrk="1" hangingPunct="1">
              <a:lnSpc>
                <a:spcPct val="90000"/>
              </a:lnSpc>
              <a:buNone/>
            </a:pPr>
            <a:r>
              <a:rPr lang="en-US" sz="2400" dirty="0">
                <a:latin typeface="+mn-lt"/>
              </a:rPr>
              <a:t>Once upon a time, color was for the rich. Dyes had to be painstakingly derived from plants or animals; quality was uneven and rich hues like purple were reserved for royalty.</a:t>
            </a:r>
          </a:p>
          <a:p>
            <a:pPr eaLnBrk="1" hangingPunct="1">
              <a:lnSpc>
                <a:spcPct val="90000"/>
              </a:lnSpc>
              <a:buFontTx/>
              <a:buNone/>
            </a:pPr>
            <a:endParaRPr lang="en-US" sz="2400" dirty="0">
              <a:latin typeface="+mn-lt"/>
            </a:endParaRPr>
          </a:p>
          <a:p>
            <a:pPr marL="0" indent="0" eaLnBrk="1" hangingPunct="1">
              <a:lnSpc>
                <a:spcPct val="90000"/>
              </a:lnSpc>
              <a:buNone/>
            </a:pPr>
            <a:r>
              <a:rPr lang="en-US" sz="2400" dirty="0">
                <a:latin typeface="+mn-lt"/>
              </a:rPr>
              <a:t>That all changed in 1856, when 18-year-old chemistry student William Perkin discovered a vivid purple that could be used to dye silk and other fabrics.</a:t>
            </a:r>
          </a:p>
          <a:p>
            <a:pPr eaLnBrk="1" hangingPunct="1">
              <a:lnSpc>
                <a:spcPct val="90000"/>
              </a:lnSpc>
              <a:buFontTx/>
              <a:buNone/>
            </a:pPr>
            <a:r>
              <a:rPr lang="en-US" sz="2400" dirty="0">
                <a:latin typeface="+mn-lt"/>
              </a:rPr>
              <a:t> </a:t>
            </a:r>
          </a:p>
          <a:p>
            <a:pPr marL="0" indent="0" eaLnBrk="1" hangingPunct="1">
              <a:lnSpc>
                <a:spcPct val="90000"/>
              </a:lnSpc>
              <a:buNone/>
            </a:pPr>
            <a:r>
              <a:rPr lang="en-US" sz="2400" dirty="0">
                <a:latin typeface="+mn-lt"/>
              </a:rPr>
              <a:t>In tribute to the Parisian fashion world, he named the first synthetic dye after the French name of a purple plant: mauve. </a:t>
            </a:r>
          </a:p>
        </p:txBody>
      </p:sp>
      <p:cxnSp>
        <p:nvCxnSpPr>
          <p:cNvPr id="4" name="Straight Connector 3">
            <a:extLst>
              <a:ext uri="{FF2B5EF4-FFF2-40B4-BE49-F238E27FC236}">
                <a16:creationId xmlns:a16="http://schemas.microsoft.com/office/drawing/2014/main" id="{305047A6-F210-42A6-A358-E5C86754074F}"/>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821A7336-3B3B-4187-83B2-34868150B17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4381" y="1788903"/>
            <a:ext cx="3119840" cy="4159786"/>
          </a:xfrm>
          <a:prstGeom prst="rect">
            <a:avLst/>
          </a:prstGeom>
        </p:spPr>
      </p:pic>
      <p:sp>
        <p:nvSpPr>
          <p:cNvPr id="7" name="TextBox 6">
            <a:extLst>
              <a:ext uri="{FF2B5EF4-FFF2-40B4-BE49-F238E27FC236}">
                <a16:creationId xmlns:a16="http://schemas.microsoft.com/office/drawing/2014/main" id="{E510AB48-3B27-46B8-A1C4-91FD06708710}"/>
              </a:ext>
            </a:extLst>
          </p:cNvPr>
          <p:cNvSpPr txBox="1"/>
          <p:nvPr/>
        </p:nvSpPr>
        <p:spPr>
          <a:xfrm>
            <a:off x="710350" y="6525717"/>
            <a:ext cx="5951758" cy="276999"/>
          </a:xfrm>
          <a:prstGeom prst="rect">
            <a:avLst/>
          </a:prstGeom>
          <a:noFill/>
        </p:spPr>
        <p:txBody>
          <a:bodyPr wrap="none" rtlCol="0">
            <a:spAutoFit/>
          </a:bodyPr>
          <a:lstStyle/>
          <a:p>
            <a:r>
              <a:rPr lang="en-US" sz="1200" dirty="0">
                <a:solidFill>
                  <a:schemeClr val="bg1">
                    <a:lumMod val="65000"/>
                  </a:schemeClr>
                </a:solidFill>
              </a:rPr>
              <a:t>Image: Wikimedia Commons, Purple dye-bath with fresh </a:t>
            </a:r>
            <a:r>
              <a:rPr lang="en-US" sz="1200" dirty="0" err="1">
                <a:solidFill>
                  <a:schemeClr val="bg1">
                    <a:lumMod val="65000"/>
                  </a:schemeClr>
                </a:solidFill>
              </a:rPr>
              <a:t>Hexaplex</a:t>
            </a:r>
            <a:r>
              <a:rPr lang="en-US" sz="1200" dirty="0">
                <a:solidFill>
                  <a:schemeClr val="bg1">
                    <a:lumMod val="65000"/>
                  </a:schemeClr>
                </a:solidFill>
              </a:rPr>
              <a:t> </a:t>
            </a:r>
            <a:r>
              <a:rPr lang="en-US" sz="1200" dirty="0" err="1">
                <a:solidFill>
                  <a:schemeClr val="bg1">
                    <a:lumMod val="65000"/>
                  </a:schemeClr>
                </a:solidFill>
              </a:rPr>
              <a:t>trunculus</a:t>
            </a:r>
            <a:r>
              <a:rPr lang="en-US" sz="1200" dirty="0">
                <a:solidFill>
                  <a:schemeClr val="bg1">
                    <a:lumMod val="65000"/>
                  </a:schemeClr>
                </a:solidFill>
              </a:rPr>
              <a:t>, Author: </a:t>
            </a:r>
            <a:r>
              <a:rPr lang="it-IT" sz="1200" dirty="0">
                <a:solidFill>
                  <a:schemeClr val="bg1">
                    <a:lumMod val="65000"/>
                  </a:schemeClr>
                </a:solidFill>
              </a:rPr>
              <a:t>Kanold</a:t>
            </a:r>
            <a:endParaRPr lang="en-US" sz="1200" dirty="0">
              <a:solidFill>
                <a:schemeClr val="bg1">
                  <a:lumMod val="65000"/>
                </a:schemeClr>
              </a:solidFill>
            </a:endParaRPr>
          </a:p>
        </p:txBody>
      </p:sp>
    </p:spTree>
    <p:extLst>
      <p:ext uri="{BB962C8B-B14F-4D97-AF65-F5344CB8AC3E}">
        <p14:creationId xmlns:p14="http://schemas.microsoft.com/office/powerpoint/2010/main" val="8670724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9" name="Rectangle 3"/>
          <p:cNvSpPr>
            <a:spLocks noGrp="1" noChangeArrowheads="1"/>
          </p:cNvSpPr>
          <p:nvPr>
            <p:ph type="body" idx="1"/>
          </p:nvPr>
        </p:nvSpPr>
        <p:spPr>
          <a:xfrm>
            <a:off x="5796197" y="1939490"/>
            <a:ext cx="6173389" cy="3596882"/>
          </a:xfrm>
        </p:spPr>
        <p:txBody>
          <a:bodyPr wrap="square">
            <a:spAutoFit/>
          </a:bodyPr>
          <a:lstStyle/>
          <a:p>
            <a:pPr marL="0" indent="0" eaLnBrk="1" hangingPunct="1">
              <a:buNone/>
            </a:pPr>
            <a:r>
              <a:rPr lang="en-US" sz="2400" dirty="0">
                <a:latin typeface="+mn-lt"/>
              </a:rPr>
              <a:t>Perkin's mauve was soon followed by </a:t>
            </a:r>
            <a:r>
              <a:rPr lang="en-US" sz="2400" dirty="0" err="1">
                <a:latin typeface="+mn-lt"/>
              </a:rPr>
              <a:t>Verguin's</a:t>
            </a:r>
            <a:r>
              <a:rPr lang="en-US" sz="2400" dirty="0">
                <a:latin typeface="+mn-lt"/>
              </a:rPr>
              <a:t> </a:t>
            </a:r>
            <a:r>
              <a:rPr lang="en-US" sz="2400" dirty="0" err="1">
                <a:latin typeface="+mn-lt"/>
              </a:rPr>
              <a:t>fuchine</a:t>
            </a:r>
            <a:r>
              <a:rPr lang="en-US" sz="2400" dirty="0">
                <a:latin typeface="+mn-lt"/>
              </a:rPr>
              <a:t>, Manchester brown, </a:t>
            </a:r>
            <a:r>
              <a:rPr lang="en-US" sz="2400" dirty="0" err="1">
                <a:latin typeface="+mn-lt"/>
              </a:rPr>
              <a:t>Martius</a:t>
            </a:r>
            <a:r>
              <a:rPr lang="en-US" sz="2400" dirty="0">
                <a:latin typeface="+mn-lt"/>
              </a:rPr>
              <a:t> yellow, Nicholson's blue, Hofmann's violets, and a synthetic rainbow of other hues. </a:t>
            </a:r>
          </a:p>
          <a:p>
            <a:pPr eaLnBrk="1" hangingPunct="1">
              <a:buFontTx/>
              <a:buNone/>
            </a:pPr>
            <a:endParaRPr lang="en-US" sz="2400" dirty="0">
              <a:latin typeface="+mn-lt"/>
            </a:endParaRPr>
          </a:p>
          <a:p>
            <a:pPr marL="0" indent="0" eaLnBrk="1" hangingPunct="1">
              <a:buNone/>
            </a:pPr>
            <a:r>
              <a:rPr lang="en-US" sz="2400" dirty="0">
                <a:latin typeface="+mn-lt"/>
              </a:rPr>
              <a:t>The market for natural dyes collapsed.</a:t>
            </a:r>
          </a:p>
          <a:p>
            <a:pPr eaLnBrk="1" hangingPunct="1">
              <a:buFontTx/>
              <a:buNone/>
            </a:pPr>
            <a:endParaRPr lang="en-US" sz="2400" dirty="0">
              <a:latin typeface="+mn-lt"/>
            </a:endParaRPr>
          </a:p>
          <a:p>
            <a:pPr marL="0" indent="0" eaLnBrk="1" hangingPunct="1">
              <a:buNone/>
            </a:pPr>
            <a:r>
              <a:rPr lang="en-US" sz="2400" dirty="0">
                <a:latin typeface="+mn-lt"/>
              </a:rPr>
              <a:t>By the time Perkin tried to file the patent for his third dye, BASF beat him by one day.</a:t>
            </a:r>
          </a:p>
        </p:txBody>
      </p:sp>
      <p:cxnSp>
        <p:nvCxnSpPr>
          <p:cNvPr id="7" name="Straight Connector 6">
            <a:extLst>
              <a:ext uri="{FF2B5EF4-FFF2-40B4-BE49-F238E27FC236}">
                <a16:creationId xmlns:a16="http://schemas.microsoft.com/office/drawing/2014/main" id="{5743CCCA-3C69-42C9-BE67-05599656091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FFE47E26-9178-45AB-A8BB-EFC2C6FA0BC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59371" y="2018488"/>
            <a:ext cx="4557010" cy="3438887"/>
          </a:xfrm>
          <a:prstGeom prst="rect">
            <a:avLst/>
          </a:prstGeom>
        </p:spPr>
      </p:pic>
      <p:sp>
        <p:nvSpPr>
          <p:cNvPr id="10" name="TextBox 9">
            <a:extLst>
              <a:ext uri="{FF2B5EF4-FFF2-40B4-BE49-F238E27FC236}">
                <a16:creationId xmlns:a16="http://schemas.microsoft.com/office/drawing/2014/main" id="{2FE88A42-22BB-4BD7-8BAB-7FB62AB5EF05}"/>
              </a:ext>
            </a:extLst>
          </p:cNvPr>
          <p:cNvSpPr txBox="1"/>
          <p:nvPr/>
        </p:nvSpPr>
        <p:spPr>
          <a:xfrm>
            <a:off x="710350" y="6525717"/>
            <a:ext cx="4064574" cy="276999"/>
          </a:xfrm>
          <a:prstGeom prst="rect">
            <a:avLst/>
          </a:prstGeom>
          <a:noFill/>
        </p:spPr>
        <p:txBody>
          <a:bodyPr wrap="none" rtlCol="0">
            <a:spAutoFit/>
          </a:bodyPr>
          <a:lstStyle/>
          <a:p>
            <a:r>
              <a:rPr lang="en-US" sz="1200" dirty="0">
                <a:solidFill>
                  <a:schemeClr val="bg1">
                    <a:lumMod val="65000"/>
                  </a:schemeClr>
                </a:solidFill>
              </a:rPr>
              <a:t>Image: Wikimedia Commons, Dyed Wool Reels, Author: </a:t>
            </a:r>
            <a:r>
              <a:rPr lang="it-IT" sz="1200" dirty="0">
                <a:solidFill>
                  <a:schemeClr val="bg1">
                    <a:lumMod val="65000"/>
                  </a:schemeClr>
                </a:solidFill>
              </a:rPr>
              <a:t>CSIRO</a:t>
            </a:r>
            <a:endParaRPr lang="en-US" sz="1200" dirty="0">
              <a:solidFill>
                <a:schemeClr val="bg1">
                  <a:lumMod val="65000"/>
                </a:schemeClr>
              </a:solidFill>
            </a:endParaRPr>
          </a:p>
        </p:txBody>
      </p:sp>
      <p:sp>
        <p:nvSpPr>
          <p:cNvPr id="8" name="Rectangle 2"/>
          <p:cNvSpPr>
            <a:spLocks noGrp="1" noChangeArrowheads="1"/>
          </p:cNvSpPr>
          <p:nvPr>
            <p:ph type="title"/>
          </p:nvPr>
        </p:nvSpPr>
        <p:spPr>
          <a:xfrm>
            <a:off x="3574953" y="209932"/>
            <a:ext cx="5042095" cy="646331"/>
          </a:xfrm>
        </p:spPr>
        <p:txBody>
          <a:bodyPr wrap="square">
            <a:spAutoFit/>
          </a:bodyPr>
          <a:lstStyle/>
          <a:p>
            <a:pPr algn="ctr"/>
            <a:r>
              <a:rPr lang="en-US" sz="4000" b="1" dirty="0">
                <a:latin typeface="+mn-lt"/>
              </a:rPr>
              <a:t>Producing colors</a:t>
            </a:r>
          </a:p>
        </p:txBody>
      </p:sp>
    </p:spTree>
    <p:extLst>
      <p:ext uri="{BB962C8B-B14F-4D97-AF65-F5344CB8AC3E}">
        <p14:creationId xmlns:p14="http://schemas.microsoft.com/office/powerpoint/2010/main" val="34866139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721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72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19" grpId="0" uiExpand="1" build="p"/>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Rectangle 3"/>
          <p:cNvSpPr>
            <a:spLocks noGrp="1" noChangeArrowheads="1"/>
          </p:cNvSpPr>
          <p:nvPr>
            <p:ph type="body" idx="1"/>
          </p:nvPr>
        </p:nvSpPr>
        <p:spPr>
          <a:xfrm>
            <a:off x="710350" y="2120331"/>
            <a:ext cx="6454686" cy="3662541"/>
          </a:xfrm>
        </p:spPr>
        <p:txBody>
          <a:bodyPr wrap="square">
            <a:spAutoFit/>
          </a:bodyPr>
          <a:lstStyle/>
          <a:p>
            <a:pPr marL="0" indent="0" eaLnBrk="1" hangingPunct="1">
              <a:lnSpc>
                <a:spcPct val="100000"/>
              </a:lnSpc>
              <a:spcBef>
                <a:spcPts val="1200"/>
              </a:spcBef>
              <a:buNone/>
            </a:pPr>
            <a:r>
              <a:rPr lang="en-US" sz="2400" dirty="0">
                <a:latin typeface="+mn-lt"/>
              </a:rPr>
              <a:t>Soon everyone knew how to make synthetic dyes.</a:t>
            </a:r>
          </a:p>
          <a:p>
            <a:pPr marL="0" indent="0" eaLnBrk="1" hangingPunct="1">
              <a:lnSpc>
                <a:spcPct val="100000"/>
              </a:lnSpc>
              <a:spcBef>
                <a:spcPts val="1200"/>
              </a:spcBef>
              <a:buNone/>
            </a:pPr>
            <a:r>
              <a:rPr lang="en-US" sz="2400" dirty="0">
                <a:latin typeface="+mn-lt"/>
              </a:rPr>
              <a:t>It didn</a:t>
            </a:r>
            <a:r>
              <a:rPr lang="en-US" sz="2400" dirty="0"/>
              <a:t>’</a:t>
            </a:r>
            <a:r>
              <a:rPr lang="en-US" sz="2400" dirty="0">
                <a:latin typeface="+mn-lt"/>
              </a:rPr>
              <a:t>t make any difference whether you bought them from Perkin, or Nicholson or Hoffman. </a:t>
            </a:r>
          </a:p>
          <a:p>
            <a:pPr marL="0" indent="0" eaLnBrk="1" hangingPunct="1">
              <a:lnSpc>
                <a:spcPct val="100000"/>
              </a:lnSpc>
              <a:spcBef>
                <a:spcPts val="1200"/>
              </a:spcBef>
              <a:buNone/>
            </a:pPr>
            <a:r>
              <a:rPr lang="en-US" sz="2400" dirty="0">
                <a:latin typeface="+mn-lt"/>
              </a:rPr>
              <a:t>It didn</a:t>
            </a:r>
            <a:r>
              <a:rPr lang="en-US" sz="2400" dirty="0"/>
              <a:t>’</a:t>
            </a:r>
            <a:r>
              <a:rPr lang="en-US" sz="2400" dirty="0">
                <a:latin typeface="+mn-lt"/>
              </a:rPr>
              <a:t>t make any difference if you bought them in the U.K., or Germany, or the U.S.</a:t>
            </a:r>
          </a:p>
          <a:p>
            <a:pPr marL="0" indent="0" eaLnBrk="1" hangingPunct="1">
              <a:lnSpc>
                <a:spcPct val="100000"/>
              </a:lnSpc>
              <a:spcBef>
                <a:spcPts val="1200"/>
              </a:spcBef>
              <a:buNone/>
            </a:pPr>
            <a:r>
              <a:rPr lang="en-US" sz="2400" dirty="0">
                <a:latin typeface="+mn-lt"/>
              </a:rPr>
              <a:t>Dyes became commodities.</a:t>
            </a:r>
          </a:p>
          <a:p>
            <a:pPr marL="0" indent="0" eaLnBrk="1" hangingPunct="1">
              <a:lnSpc>
                <a:spcPct val="100000"/>
              </a:lnSpc>
              <a:spcBef>
                <a:spcPts val="1200"/>
              </a:spcBef>
              <a:buNone/>
            </a:pPr>
            <a:r>
              <a:rPr lang="en-US" sz="2400" dirty="0">
                <a:latin typeface="+mn-lt"/>
              </a:rPr>
              <a:t>It wasn</a:t>
            </a:r>
            <a:r>
              <a:rPr lang="en-US" sz="2400" dirty="0"/>
              <a:t>’</a:t>
            </a:r>
            <a:r>
              <a:rPr lang="en-US" sz="2400" dirty="0">
                <a:latin typeface="+mn-lt"/>
              </a:rPr>
              <a:t>t enough to simply make mauve more efficiently.</a:t>
            </a:r>
          </a:p>
        </p:txBody>
      </p:sp>
      <p:cxnSp>
        <p:nvCxnSpPr>
          <p:cNvPr id="4" name="Straight Connector 3">
            <a:extLst>
              <a:ext uri="{FF2B5EF4-FFF2-40B4-BE49-F238E27FC236}">
                <a16:creationId xmlns:a16="http://schemas.microsoft.com/office/drawing/2014/main" id="{EDBE7E3F-7298-404D-B829-980A0E290721}"/>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17E7BC0-09A0-44D5-973F-57D300A0DEE1}"/>
              </a:ext>
            </a:extLst>
          </p:cNvPr>
          <p:cNvSpPr txBox="1"/>
          <p:nvPr/>
        </p:nvSpPr>
        <p:spPr>
          <a:xfrm>
            <a:off x="710350" y="6525717"/>
            <a:ext cx="6162777" cy="276999"/>
          </a:xfrm>
          <a:prstGeom prst="rect">
            <a:avLst/>
          </a:prstGeom>
          <a:noFill/>
        </p:spPr>
        <p:txBody>
          <a:bodyPr wrap="none" rtlCol="0">
            <a:spAutoFit/>
          </a:bodyPr>
          <a:lstStyle/>
          <a:p>
            <a:r>
              <a:rPr lang="en-US" sz="1200" dirty="0">
                <a:solidFill>
                  <a:schemeClr val="bg1">
                    <a:lumMod val="65000"/>
                  </a:schemeClr>
                </a:solidFill>
              </a:rPr>
              <a:t>Image: Wikimedia Commons, Pigments for sale on market stall, Goa, India. Author: </a:t>
            </a:r>
            <a:r>
              <a:rPr lang="it-IT" sz="1200" dirty="0">
                <a:solidFill>
                  <a:schemeClr val="bg1">
                    <a:lumMod val="65000"/>
                  </a:schemeClr>
                </a:solidFill>
              </a:rPr>
              <a:t>Dan Brady</a:t>
            </a:r>
            <a:endParaRPr lang="en-US" sz="1200" dirty="0">
              <a:solidFill>
                <a:schemeClr val="bg1">
                  <a:lumMod val="65000"/>
                </a:schemeClr>
              </a:solidFill>
            </a:endParaRPr>
          </a:p>
        </p:txBody>
      </p:sp>
      <p:pic>
        <p:nvPicPr>
          <p:cNvPr id="3" name="Picture 2">
            <a:extLst>
              <a:ext uri="{FF2B5EF4-FFF2-40B4-BE49-F238E27FC236}">
                <a16:creationId xmlns:a16="http://schemas.microsoft.com/office/drawing/2014/main" id="{8763F643-460E-4D92-BCA8-86A7AC8D1660}"/>
              </a:ext>
            </a:extLst>
          </p:cNvPr>
          <p:cNvPicPr>
            <a:picLocks noChangeAspect="1"/>
          </p:cNvPicPr>
          <p:nvPr/>
        </p:nvPicPr>
        <p:blipFill>
          <a:blip r:embed="rId3"/>
          <a:stretch>
            <a:fillRect/>
          </a:stretch>
        </p:blipFill>
        <p:spPr>
          <a:xfrm>
            <a:off x="7301750" y="2237740"/>
            <a:ext cx="4570296" cy="3427722"/>
          </a:xfrm>
          <a:prstGeom prst="rect">
            <a:avLst/>
          </a:prstGeom>
        </p:spPr>
      </p:pic>
      <p:sp>
        <p:nvSpPr>
          <p:cNvPr id="8" name="Rectangle 2"/>
          <p:cNvSpPr>
            <a:spLocks noGrp="1" noChangeArrowheads="1"/>
          </p:cNvSpPr>
          <p:nvPr>
            <p:ph type="title"/>
          </p:nvPr>
        </p:nvSpPr>
        <p:spPr>
          <a:xfrm>
            <a:off x="3574953" y="209932"/>
            <a:ext cx="5042095" cy="646331"/>
          </a:xfrm>
        </p:spPr>
        <p:txBody>
          <a:bodyPr wrap="square">
            <a:spAutoFit/>
          </a:bodyPr>
          <a:lstStyle/>
          <a:p>
            <a:pPr algn="ctr"/>
            <a:r>
              <a:rPr lang="en-US" sz="4000" b="1" dirty="0">
                <a:latin typeface="+mn-lt"/>
              </a:rPr>
              <a:t>Producing colors</a:t>
            </a:r>
          </a:p>
        </p:txBody>
      </p:sp>
    </p:spTree>
    <p:extLst>
      <p:ext uri="{BB962C8B-B14F-4D97-AF65-F5344CB8AC3E}">
        <p14:creationId xmlns:p14="http://schemas.microsoft.com/office/powerpoint/2010/main" val="36502194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Rectangle 3"/>
          <p:cNvSpPr>
            <a:spLocks noGrp="1" noChangeArrowheads="1"/>
          </p:cNvSpPr>
          <p:nvPr>
            <p:ph type="body" idx="1"/>
          </p:nvPr>
        </p:nvSpPr>
        <p:spPr>
          <a:xfrm>
            <a:off x="710350" y="1815530"/>
            <a:ext cx="5725197" cy="1723549"/>
          </a:xfrm>
        </p:spPr>
        <p:txBody>
          <a:bodyPr wrap="square">
            <a:spAutoFit/>
          </a:bodyPr>
          <a:lstStyle/>
          <a:p>
            <a:pPr marL="0" indent="0" eaLnBrk="1" hangingPunct="1">
              <a:lnSpc>
                <a:spcPct val="100000"/>
              </a:lnSpc>
              <a:spcBef>
                <a:spcPts val="1200"/>
              </a:spcBef>
              <a:buNone/>
            </a:pPr>
            <a:r>
              <a:rPr lang="en-US" sz="2400" dirty="0" smtClean="0">
                <a:latin typeface="+mn-lt"/>
              </a:rPr>
              <a:t>Many commercial dyes are toxic and release to the environment is causing concerns.</a:t>
            </a:r>
          </a:p>
          <a:p>
            <a:pPr marL="0" indent="0" eaLnBrk="1" hangingPunct="1">
              <a:lnSpc>
                <a:spcPct val="100000"/>
              </a:lnSpc>
              <a:spcBef>
                <a:spcPts val="1200"/>
              </a:spcBef>
              <a:buNone/>
            </a:pPr>
            <a:r>
              <a:rPr lang="en-US" sz="2400" dirty="0" smtClean="0"/>
              <a:t>2 million tons of chemicals used for dyes production globally every year</a:t>
            </a:r>
            <a:endParaRPr lang="en-US" sz="2400" dirty="0">
              <a:latin typeface="+mn-lt"/>
            </a:endParaRPr>
          </a:p>
        </p:txBody>
      </p:sp>
      <p:cxnSp>
        <p:nvCxnSpPr>
          <p:cNvPr id="4" name="Straight Connector 3">
            <a:extLst>
              <a:ext uri="{FF2B5EF4-FFF2-40B4-BE49-F238E27FC236}">
                <a16:creationId xmlns:a16="http://schemas.microsoft.com/office/drawing/2014/main" id="{EDBE7E3F-7298-404D-B829-980A0E290721}"/>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17E7BC0-09A0-44D5-973F-57D300A0DEE1}"/>
              </a:ext>
            </a:extLst>
          </p:cNvPr>
          <p:cNvSpPr txBox="1"/>
          <p:nvPr/>
        </p:nvSpPr>
        <p:spPr>
          <a:xfrm>
            <a:off x="710350" y="6329070"/>
            <a:ext cx="6043193" cy="461665"/>
          </a:xfrm>
          <a:prstGeom prst="rect">
            <a:avLst/>
          </a:prstGeom>
          <a:noFill/>
        </p:spPr>
        <p:txBody>
          <a:bodyPr wrap="none" rtlCol="0">
            <a:spAutoFit/>
          </a:bodyPr>
          <a:lstStyle/>
          <a:p>
            <a:r>
              <a:rPr lang="en-US" sz="1200" dirty="0">
                <a:solidFill>
                  <a:schemeClr val="bg1">
                    <a:lumMod val="65000"/>
                  </a:schemeClr>
                </a:solidFill>
              </a:rPr>
              <a:t>https://bedfordviewedenvalenews.co.za/271705/still-no-solution-regarding-stream-pollution</a:t>
            </a:r>
            <a:r>
              <a:rPr lang="en-US" sz="1200" dirty="0" smtClean="0">
                <a:solidFill>
                  <a:schemeClr val="bg1">
                    <a:lumMod val="65000"/>
                  </a:schemeClr>
                </a:solidFill>
              </a:rPr>
              <a:t>/</a:t>
            </a:r>
          </a:p>
          <a:p>
            <a:r>
              <a:rPr lang="en-US" sz="1200" dirty="0">
                <a:solidFill>
                  <a:schemeClr val="bg1">
                    <a:lumMod val="65000"/>
                  </a:schemeClr>
                </a:solidFill>
              </a:rPr>
              <a:t>https://study.com/academy/lesson/textile-dyes-history-toxicity-pollution.html</a:t>
            </a:r>
          </a:p>
        </p:txBody>
      </p:sp>
      <p:sp>
        <p:nvSpPr>
          <p:cNvPr id="8" name="Rectangle 2"/>
          <p:cNvSpPr>
            <a:spLocks noGrp="1" noChangeArrowheads="1"/>
          </p:cNvSpPr>
          <p:nvPr>
            <p:ph type="title"/>
          </p:nvPr>
        </p:nvSpPr>
        <p:spPr>
          <a:xfrm>
            <a:off x="3574953" y="209932"/>
            <a:ext cx="5042095" cy="646331"/>
          </a:xfrm>
        </p:spPr>
        <p:txBody>
          <a:bodyPr wrap="square">
            <a:spAutoFit/>
          </a:bodyPr>
          <a:lstStyle/>
          <a:p>
            <a:pPr algn="ctr"/>
            <a:r>
              <a:rPr lang="en-US" sz="4000" b="1" dirty="0">
                <a:latin typeface="+mn-lt"/>
              </a:rPr>
              <a:t>Producing colors</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5547" y="1755731"/>
            <a:ext cx="5554892" cy="4166169"/>
          </a:xfrm>
          <a:prstGeom prst="rect">
            <a:avLst/>
          </a:prstGeom>
        </p:spPr>
      </p:pic>
      <p:sp>
        <p:nvSpPr>
          <p:cNvPr id="6" name="Rectangle 5"/>
          <p:cNvSpPr/>
          <p:nvPr/>
        </p:nvSpPr>
        <p:spPr>
          <a:xfrm>
            <a:off x="6532470" y="6039142"/>
            <a:ext cx="5457969" cy="646331"/>
          </a:xfrm>
          <a:prstGeom prst="rect">
            <a:avLst/>
          </a:prstGeom>
        </p:spPr>
        <p:txBody>
          <a:bodyPr wrap="square">
            <a:spAutoFit/>
          </a:bodyPr>
          <a:lstStyle/>
          <a:p>
            <a:r>
              <a:rPr lang="en-US" dirty="0"/>
              <a:t>A red </a:t>
            </a:r>
            <a:r>
              <a:rPr lang="en-US" dirty="0" smtClean="0"/>
              <a:t>pigment (pain) </a:t>
            </a:r>
            <a:r>
              <a:rPr lang="en-US" dirty="0"/>
              <a:t>flows into the </a:t>
            </a:r>
            <a:r>
              <a:rPr lang="en-US" dirty="0" err="1"/>
              <a:t>Modderfontein</a:t>
            </a:r>
            <a:r>
              <a:rPr lang="en-US" dirty="0"/>
              <a:t> Golf </a:t>
            </a:r>
            <a:r>
              <a:rPr lang="en-US" dirty="0" smtClean="0"/>
              <a:t>course - </a:t>
            </a:r>
            <a:r>
              <a:rPr lang="en-US" dirty="0" err="1" smtClean="0"/>
              <a:t>Bedfordview</a:t>
            </a:r>
            <a:r>
              <a:rPr lang="en-US" dirty="0" smtClean="0"/>
              <a:t> </a:t>
            </a:r>
            <a:r>
              <a:rPr lang="en-US" dirty="0"/>
              <a:t>&amp; </a:t>
            </a:r>
            <a:r>
              <a:rPr lang="en-US" dirty="0" err="1"/>
              <a:t>Edenvale</a:t>
            </a:r>
            <a:r>
              <a:rPr lang="en-US" dirty="0"/>
              <a:t> </a:t>
            </a:r>
            <a:r>
              <a:rPr lang="en-US" dirty="0" smtClean="0"/>
              <a:t>News (South Africa)</a:t>
            </a:r>
            <a:endParaRPr lang="en-US" dirty="0"/>
          </a:p>
        </p:txBody>
      </p:sp>
      <p:sp>
        <p:nvSpPr>
          <p:cNvPr id="7" name="Rectangle 6"/>
          <p:cNvSpPr/>
          <p:nvPr/>
        </p:nvSpPr>
        <p:spPr>
          <a:xfrm>
            <a:off x="777127" y="3527922"/>
            <a:ext cx="5535183" cy="1477328"/>
          </a:xfrm>
          <a:prstGeom prst="rect">
            <a:avLst/>
          </a:prstGeom>
        </p:spPr>
        <p:txBody>
          <a:bodyPr wrap="square">
            <a:spAutoFit/>
          </a:bodyPr>
          <a:lstStyle/>
          <a:p>
            <a:r>
              <a:rPr lang="en-US" b="1" dirty="0"/>
              <a:t>Azo dyes</a:t>
            </a:r>
            <a:r>
              <a:rPr lang="en-US" dirty="0"/>
              <a:t>, a class of synthetic nitrogen-based dyes that produce bright reds, oranges and yellows, are one of the most commonly used groups of dyes. They're cost effective to produce, but some of them can be dangerous and have toxic and carcinogenic effects</a:t>
            </a:r>
            <a:r>
              <a:rPr lang="en-US" dirty="0" smtClean="0"/>
              <a:t>.</a:t>
            </a:r>
            <a:endParaRPr lang="en-US" dirty="0"/>
          </a:p>
        </p:txBody>
      </p:sp>
      <p:graphicFrame>
        <p:nvGraphicFramePr>
          <p:cNvPr id="9" name="Object 8"/>
          <p:cNvGraphicFramePr>
            <a:graphicFrameLocks noChangeAspect="1"/>
          </p:cNvGraphicFramePr>
          <p:nvPr>
            <p:extLst>
              <p:ext uri="{D42A27DB-BD31-4B8C-83A1-F6EECF244321}">
                <p14:modId xmlns:p14="http://schemas.microsoft.com/office/powerpoint/2010/main" val="2931959197"/>
              </p:ext>
            </p:extLst>
          </p:nvPr>
        </p:nvGraphicFramePr>
        <p:xfrm>
          <a:off x="2168259" y="5040838"/>
          <a:ext cx="2080043" cy="703202"/>
        </p:xfrm>
        <a:graphic>
          <a:graphicData uri="http://schemas.openxmlformats.org/presentationml/2006/ole">
            <mc:AlternateContent xmlns:mc="http://schemas.openxmlformats.org/markup-compatibility/2006">
              <mc:Choice xmlns:v="urn:schemas-microsoft-com:vml" Requires="v">
                <p:oleObj spid="_x0000_s1032" name="CS ChemDraw Drawing" r:id="rId5" imgW="1563259" imgH="528539" progId="ChemDraw.Document.6.0">
                  <p:embed/>
                </p:oleObj>
              </mc:Choice>
              <mc:Fallback>
                <p:oleObj name="CS ChemDraw Drawing" r:id="rId5" imgW="1563259" imgH="528539" progId="ChemDraw.Document.6.0">
                  <p:embed/>
                  <p:pic>
                    <p:nvPicPr>
                      <p:cNvPr id="0" name=""/>
                      <p:cNvPicPr/>
                      <p:nvPr/>
                    </p:nvPicPr>
                    <p:blipFill>
                      <a:blip r:embed="rId6"/>
                      <a:stretch>
                        <a:fillRect/>
                      </a:stretch>
                    </p:blipFill>
                    <p:spPr>
                      <a:xfrm>
                        <a:off x="2168259" y="5040838"/>
                        <a:ext cx="2080043" cy="703202"/>
                      </a:xfrm>
                      <a:prstGeom prst="rect">
                        <a:avLst/>
                      </a:prstGeom>
                    </p:spPr>
                  </p:pic>
                </p:oleObj>
              </mc:Fallback>
            </mc:AlternateContent>
          </a:graphicData>
        </a:graphic>
      </p:graphicFrame>
      <p:sp>
        <p:nvSpPr>
          <p:cNvPr id="10" name="Rectangle 9"/>
          <p:cNvSpPr/>
          <p:nvPr/>
        </p:nvSpPr>
        <p:spPr>
          <a:xfrm>
            <a:off x="1893952" y="5782627"/>
            <a:ext cx="2479910" cy="369332"/>
          </a:xfrm>
          <a:prstGeom prst="rect">
            <a:avLst/>
          </a:prstGeom>
        </p:spPr>
        <p:txBody>
          <a:bodyPr wrap="none">
            <a:spAutoFit/>
          </a:bodyPr>
          <a:lstStyle/>
          <a:p>
            <a:r>
              <a:rPr lang="en-US" dirty="0" smtClean="0"/>
              <a:t>Orange colored azo dyes</a:t>
            </a:r>
            <a:endParaRPr lang="en-US" dirty="0"/>
          </a:p>
        </p:txBody>
      </p:sp>
    </p:spTree>
    <p:extLst>
      <p:ext uri="{BB962C8B-B14F-4D97-AF65-F5344CB8AC3E}">
        <p14:creationId xmlns:p14="http://schemas.microsoft.com/office/powerpoint/2010/main" val="36464373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EDBE7E3F-7298-404D-B829-980A0E290721}"/>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2"/>
          <p:cNvSpPr>
            <a:spLocks noGrp="1" noChangeArrowheads="1"/>
          </p:cNvSpPr>
          <p:nvPr>
            <p:ph type="title"/>
          </p:nvPr>
        </p:nvSpPr>
        <p:spPr>
          <a:xfrm>
            <a:off x="3574953" y="209932"/>
            <a:ext cx="5042095" cy="646331"/>
          </a:xfrm>
        </p:spPr>
        <p:txBody>
          <a:bodyPr wrap="square">
            <a:spAutoFit/>
          </a:bodyPr>
          <a:lstStyle/>
          <a:p>
            <a:pPr algn="ctr"/>
            <a:r>
              <a:rPr lang="en-US" sz="4000" b="1" dirty="0" smtClean="0">
                <a:latin typeface="+mn-lt"/>
              </a:rPr>
              <a:t>Rethinking dyes</a:t>
            </a:r>
            <a:endParaRPr lang="en-US" sz="4000" b="1" dirty="0">
              <a:latin typeface="+mn-lt"/>
            </a:endParaRPr>
          </a:p>
        </p:txBody>
      </p:sp>
      <p:sp>
        <p:nvSpPr>
          <p:cNvPr id="3" name="Content Placeholder 2"/>
          <p:cNvSpPr>
            <a:spLocks noGrp="1"/>
          </p:cNvSpPr>
          <p:nvPr>
            <p:ph idx="1"/>
          </p:nvPr>
        </p:nvSpPr>
        <p:spPr>
          <a:xfrm>
            <a:off x="838200" y="1825625"/>
            <a:ext cx="7439025" cy="4351338"/>
          </a:xfrm>
        </p:spPr>
        <p:txBody>
          <a:bodyPr>
            <a:normAutofit/>
          </a:bodyPr>
          <a:lstStyle/>
          <a:p>
            <a:r>
              <a:rPr lang="en-US" sz="2400" dirty="0"/>
              <a:t>“Our team is designing the best enzymes and fermentation biotechnologies to efficiently transform sugar into renewable and long-lasting colors</a:t>
            </a:r>
            <a:r>
              <a:rPr lang="en-US" sz="2400" dirty="0" smtClean="0"/>
              <a:t>.” Pili team</a:t>
            </a:r>
          </a:p>
          <a:p>
            <a:r>
              <a:rPr lang="en-US" sz="2400" dirty="0" smtClean="0"/>
              <a:t>They produce inks and dyes for textiles and plastics</a:t>
            </a:r>
          </a:p>
          <a:p>
            <a:r>
              <a:rPr lang="en-US" sz="2400" dirty="0" smtClean="0"/>
              <a:t>In the long term, they look into biomass waste</a:t>
            </a:r>
            <a:endParaRPr lang="en-US" sz="2400" dirty="0"/>
          </a:p>
        </p:txBody>
      </p:sp>
      <p:pic>
        <p:nvPicPr>
          <p:cNvPr id="12" name="Picture 11"/>
          <p:cNvPicPr>
            <a:picLocks noChangeAspect="1"/>
          </p:cNvPicPr>
          <p:nvPr/>
        </p:nvPicPr>
        <p:blipFill rotWithShape="1">
          <a:blip r:embed="rId5"/>
          <a:srcRect l="35678" t="15029" r="35175" b="14094"/>
          <a:stretch/>
        </p:blipFill>
        <p:spPr>
          <a:xfrm>
            <a:off x="8349916" y="1276116"/>
            <a:ext cx="3562222" cy="4872684"/>
          </a:xfrm>
          <a:prstGeom prst="rect">
            <a:avLst/>
          </a:prstGeom>
        </p:spPr>
      </p:pic>
      <p:sp>
        <p:nvSpPr>
          <p:cNvPr id="13" name="Rectangle 12"/>
          <p:cNvSpPr/>
          <p:nvPr/>
        </p:nvSpPr>
        <p:spPr>
          <a:xfrm>
            <a:off x="8349916" y="6157527"/>
            <a:ext cx="3562222" cy="646331"/>
          </a:xfrm>
          <a:prstGeom prst="rect">
            <a:avLst/>
          </a:prstGeom>
        </p:spPr>
        <p:txBody>
          <a:bodyPr wrap="square">
            <a:spAutoFit/>
          </a:bodyPr>
          <a:lstStyle/>
          <a:p>
            <a:r>
              <a:rPr lang="en-US" dirty="0"/>
              <a:t>Guillaume </a:t>
            </a:r>
            <a:r>
              <a:rPr lang="en-US" dirty="0" err="1" smtClean="0"/>
              <a:t>Boissonnat</a:t>
            </a:r>
            <a:r>
              <a:rPr lang="en-US" dirty="0" smtClean="0"/>
              <a:t> from Pili in their incubator at </a:t>
            </a:r>
            <a:r>
              <a:rPr lang="en-US" dirty="0" err="1" smtClean="0"/>
              <a:t>LeCNAM</a:t>
            </a:r>
            <a:endParaRPr lang="en-US" dirty="0"/>
          </a:p>
        </p:txBody>
      </p:sp>
      <p:sp>
        <p:nvSpPr>
          <p:cNvPr id="14" name="TextBox 13"/>
          <p:cNvSpPr txBox="1"/>
          <p:nvPr/>
        </p:nvSpPr>
        <p:spPr>
          <a:xfrm>
            <a:off x="838200" y="4438650"/>
            <a:ext cx="838200" cy="369332"/>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US" dirty="0" smtClean="0"/>
              <a:t>Sugars</a:t>
            </a:r>
            <a:endParaRPr lang="en-US" dirty="0"/>
          </a:p>
        </p:txBody>
      </p:sp>
      <p:sp>
        <p:nvSpPr>
          <p:cNvPr id="15" name="Right Arrow 14"/>
          <p:cNvSpPr/>
          <p:nvPr/>
        </p:nvSpPr>
        <p:spPr>
          <a:xfrm>
            <a:off x="2085974" y="4371975"/>
            <a:ext cx="2335378" cy="514350"/>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dirty="0" smtClean="0"/>
              <a:t>Fermentation</a:t>
            </a:r>
            <a:endParaRPr lang="en-US" dirty="0"/>
          </a:p>
        </p:txBody>
      </p:sp>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31769" y="4986779"/>
            <a:ext cx="2889583" cy="1146512"/>
          </a:xfrm>
          <a:prstGeom prst="rect">
            <a:avLst/>
          </a:prstGeom>
        </p:spPr>
      </p:pic>
      <p:sp>
        <p:nvSpPr>
          <p:cNvPr id="18" name="Pen_Nib"/>
          <p:cNvSpPr>
            <a:spLocks noChangeAspect="1"/>
          </p:cNvSpPr>
          <p:nvPr>
            <p:custDataLst>
              <p:tags r:id="rId1"/>
            </p:custDataLst>
          </p:nvPr>
        </p:nvSpPr>
        <p:spPr bwMode="auto">
          <a:xfrm>
            <a:off x="4915850" y="4265057"/>
            <a:ext cx="308925" cy="542925"/>
          </a:xfrm>
          <a:custGeom>
            <a:avLst/>
            <a:gdLst>
              <a:gd name="T0" fmla="*/ 0 w 714"/>
              <a:gd name="T1" fmla="*/ 0 h 1250"/>
              <a:gd name="T2" fmla="*/ 53 w 714"/>
              <a:gd name="T3" fmla="*/ 264 h 1250"/>
              <a:gd name="T4" fmla="*/ 178 w 714"/>
              <a:gd name="T5" fmla="*/ 264 h 1250"/>
              <a:gd name="T6" fmla="*/ 0 w 714"/>
              <a:gd name="T7" fmla="*/ 761 h 1250"/>
              <a:gd name="T8" fmla="*/ 285 w 714"/>
              <a:gd name="T9" fmla="*/ 1250 h 1250"/>
              <a:gd name="T10" fmla="*/ 339 w 714"/>
              <a:gd name="T11" fmla="*/ 1250 h 1250"/>
              <a:gd name="T12" fmla="*/ 339 w 714"/>
              <a:gd name="T13" fmla="*/ 665 h 1250"/>
              <a:gd name="T14" fmla="*/ 321 w 714"/>
              <a:gd name="T15" fmla="*/ 638 h 1250"/>
              <a:gd name="T16" fmla="*/ 356 w 714"/>
              <a:gd name="T17" fmla="*/ 607 h 1250"/>
              <a:gd name="T18" fmla="*/ 392 w 714"/>
              <a:gd name="T19" fmla="*/ 638 h 1250"/>
              <a:gd name="T20" fmla="*/ 374 w 714"/>
              <a:gd name="T21" fmla="*/ 665 h 1250"/>
              <a:gd name="T22" fmla="*/ 374 w 714"/>
              <a:gd name="T23" fmla="*/ 1250 h 1250"/>
              <a:gd name="T24" fmla="*/ 428 w 714"/>
              <a:gd name="T25" fmla="*/ 1250 h 1250"/>
              <a:gd name="T26" fmla="*/ 713 w 714"/>
              <a:gd name="T27" fmla="*/ 751 h 1250"/>
              <a:gd name="T28" fmla="*/ 535 w 714"/>
              <a:gd name="T29" fmla="*/ 253 h 1250"/>
              <a:gd name="T30" fmla="*/ 660 w 714"/>
              <a:gd name="T31" fmla="*/ 253 h 1250"/>
              <a:gd name="T32" fmla="*/ 714 w 714"/>
              <a:gd name="T33" fmla="*/ 0 h 1250"/>
              <a:gd name="T34" fmla="*/ 1 w 714"/>
              <a:gd name="T35" fmla="*/ 0 h 1250"/>
              <a:gd name="T36" fmla="*/ 0 w 714"/>
              <a:gd name="T37" fmla="*/ 0 h 1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14" h="1250">
                <a:moveTo>
                  <a:pt x="0" y="0"/>
                </a:moveTo>
                <a:lnTo>
                  <a:pt x="53" y="264"/>
                </a:lnTo>
                <a:lnTo>
                  <a:pt x="178" y="264"/>
                </a:lnTo>
                <a:lnTo>
                  <a:pt x="0" y="761"/>
                </a:lnTo>
                <a:cubicBezTo>
                  <a:pt x="154" y="888"/>
                  <a:pt x="285" y="1038"/>
                  <a:pt x="285" y="1250"/>
                </a:cubicBezTo>
                <a:lnTo>
                  <a:pt x="339" y="1250"/>
                </a:lnTo>
                <a:lnTo>
                  <a:pt x="339" y="665"/>
                </a:lnTo>
                <a:cubicBezTo>
                  <a:pt x="328" y="659"/>
                  <a:pt x="321" y="649"/>
                  <a:pt x="321" y="638"/>
                </a:cubicBezTo>
                <a:cubicBezTo>
                  <a:pt x="321" y="621"/>
                  <a:pt x="337" y="607"/>
                  <a:pt x="356" y="607"/>
                </a:cubicBezTo>
                <a:cubicBezTo>
                  <a:pt x="376" y="607"/>
                  <a:pt x="392" y="621"/>
                  <a:pt x="392" y="638"/>
                </a:cubicBezTo>
                <a:cubicBezTo>
                  <a:pt x="392" y="649"/>
                  <a:pt x="385" y="659"/>
                  <a:pt x="374" y="665"/>
                </a:cubicBezTo>
                <a:lnTo>
                  <a:pt x="374" y="1250"/>
                </a:lnTo>
                <a:lnTo>
                  <a:pt x="428" y="1250"/>
                </a:lnTo>
                <a:cubicBezTo>
                  <a:pt x="428" y="1026"/>
                  <a:pt x="560" y="879"/>
                  <a:pt x="713" y="751"/>
                </a:cubicBezTo>
                <a:lnTo>
                  <a:pt x="535" y="253"/>
                </a:lnTo>
                <a:lnTo>
                  <a:pt x="660" y="253"/>
                </a:lnTo>
                <a:lnTo>
                  <a:pt x="714" y="0"/>
                </a:lnTo>
                <a:lnTo>
                  <a:pt x="1" y="0"/>
                </a:lnTo>
                <a:lnTo>
                  <a:pt x="0" y="0"/>
                </a:lnTo>
                <a:close/>
              </a:path>
            </a:pathLst>
          </a:custGeom>
          <a:solidFill>
            <a:schemeClr val="accent1"/>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 name="TextBox 16"/>
          <p:cNvSpPr txBox="1"/>
          <p:nvPr/>
        </p:nvSpPr>
        <p:spPr>
          <a:xfrm>
            <a:off x="4524375" y="5124450"/>
            <a:ext cx="3143250" cy="369332"/>
          </a:xfrm>
          <a:prstGeom prst="rect">
            <a:avLst/>
          </a:prstGeom>
          <a:noFill/>
        </p:spPr>
        <p:txBody>
          <a:bodyPr wrap="square" rtlCol="0">
            <a:spAutoFit/>
          </a:bodyPr>
          <a:lstStyle/>
          <a:p>
            <a:r>
              <a:rPr lang="en-US" dirty="0" smtClean="0"/>
              <a:t>Biodegradable, non toxic dyes</a:t>
            </a:r>
            <a:endParaRPr lang="en-US" dirty="0"/>
          </a:p>
        </p:txBody>
      </p:sp>
      <p:sp>
        <p:nvSpPr>
          <p:cNvPr id="20" name="Clothes"/>
          <p:cNvSpPr>
            <a:spLocks noChangeAspect="1"/>
          </p:cNvSpPr>
          <p:nvPr>
            <p:custDataLst>
              <p:tags r:id="rId2"/>
            </p:custDataLst>
          </p:nvPr>
        </p:nvSpPr>
        <p:spPr bwMode="auto">
          <a:xfrm>
            <a:off x="5969588" y="4265057"/>
            <a:ext cx="607775" cy="542925"/>
          </a:xfrm>
          <a:custGeom>
            <a:avLst/>
            <a:gdLst>
              <a:gd name="T0" fmla="*/ 25 w 125"/>
              <a:gd name="T1" fmla="*/ 0 h 112"/>
              <a:gd name="T2" fmla="*/ 0 w 125"/>
              <a:gd name="T3" fmla="*/ 25 h 112"/>
              <a:gd name="T4" fmla="*/ 0 w 125"/>
              <a:gd name="T5" fmla="*/ 50 h 112"/>
              <a:gd name="T6" fmla="*/ 25 w 125"/>
              <a:gd name="T7" fmla="*/ 50 h 112"/>
              <a:gd name="T8" fmla="*/ 25 w 125"/>
              <a:gd name="T9" fmla="*/ 112 h 112"/>
              <a:gd name="T10" fmla="*/ 100 w 125"/>
              <a:gd name="T11" fmla="*/ 112 h 112"/>
              <a:gd name="T12" fmla="*/ 100 w 125"/>
              <a:gd name="T13" fmla="*/ 50 h 112"/>
              <a:gd name="T14" fmla="*/ 125 w 125"/>
              <a:gd name="T15" fmla="*/ 50 h 112"/>
              <a:gd name="T16" fmla="*/ 125 w 125"/>
              <a:gd name="T17" fmla="*/ 25 h 112"/>
              <a:gd name="T18" fmla="*/ 100 w 125"/>
              <a:gd name="T19" fmla="*/ 0 h 112"/>
              <a:gd name="T20" fmla="*/ 82 w 125"/>
              <a:gd name="T21" fmla="*/ 0 h 112"/>
              <a:gd name="T22" fmla="*/ 63 w 125"/>
              <a:gd name="T23" fmla="*/ 37 h 112"/>
              <a:gd name="T24" fmla="*/ 44 w 125"/>
              <a:gd name="T25" fmla="*/ 0 h 112"/>
              <a:gd name="T26" fmla="*/ 25 w 125"/>
              <a:gd name="T27"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5" h="112">
                <a:moveTo>
                  <a:pt x="25" y="0"/>
                </a:moveTo>
                <a:lnTo>
                  <a:pt x="0" y="25"/>
                </a:lnTo>
                <a:lnTo>
                  <a:pt x="0" y="50"/>
                </a:lnTo>
                <a:lnTo>
                  <a:pt x="25" y="50"/>
                </a:lnTo>
                <a:lnTo>
                  <a:pt x="25" y="112"/>
                </a:lnTo>
                <a:lnTo>
                  <a:pt x="100" y="112"/>
                </a:lnTo>
                <a:lnTo>
                  <a:pt x="100" y="50"/>
                </a:lnTo>
                <a:lnTo>
                  <a:pt x="125" y="50"/>
                </a:lnTo>
                <a:lnTo>
                  <a:pt x="125" y="25"/>
                </a:lnTo>
                <a:lnTo>
                  <a:pt x="100" y="0"/>
                </a:lnTo>
                <a:lnTo>
                  <a:pt x="82" y="0"/>
                </a:lnTo>
                <a:lnTo>
                  <a:pt x="63" y="37"/>
                </a:lnTo>
                <a:lnTo>
                  <a:pt x="44" y="0"/>
                </a:lnTo>
                <a:lnTo>
                  <a:pt x="25"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19" name="Rectangle 18"/>
          <p:cNvSpPr/>
          <p:nvPr/>
        </p:nvSpPr>
        <p:spPr>
          <a:xfrm>
            <a:off x="171233" y="6553676"/>
            <a:ext cx="1730795" cy="307777"/>
          </a:xfrm>
          <a:prstGeom prst="rect">
            <a:avLst/>
          </a:prstGeom>
        </p:spPr>
        <p:txBody>
          <a:bodyPr wrap="none">
            <a:spAutoFit/>
          </a:bodyPr>
          <a:lstStyle/>
          <a:p>
            <a:r>
              <a:rPr lang="en-US" sz="1400" dirty="0"/>
              <a:t>https://www.pili.bio/</a:t>
            </a:r>
          </a:p>
        </p:txBody>
      </p:sp>
    </p:spTree>
    <p:extLst>
      <p:ext uri="{BB962C8B-B14F-4D97-AF65-F5344CB8AC3E}">
        <p14:creationId xmlns:p14="http://schemas.microsoft.com/office/powerpoint/2010/main" val="27175115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032123" y="5057295"/>
            <a:ext cx="3967398" cy="1620503"/>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032123" y="3011132"/>
            <a:ext cx="3980648" cy="1919066"/>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045373" y="1323982"/>
            <a:ext cx="3967397" cy="1560053"/>
          </a:xfrm>
          <a:prstGeom prst="rect">
            <a:avLst/>
          </a:prstGeom>
        </p:spPr>
      </p:pic>
      <p:pic>
        <p:nvPicPr>
          <p:cNvPr id="7" name="Picture 6"/>
          <p:cNvPicPr>
            <a:picLocks noChangeAspect="1"/>
          </p:cNvPicPr>
          <p:nvPr/>
        </p:nvPicPr>
        <p:blipFill>
          <a:blip r:embed="rId5"/>
          <a:stretch>
            <a:fillRect/>
          </a:stretch>
        </p:blipFill>
        <p:spPr>
          <a:xfrm>
            <a:off x="1206500" y="1323982"/>
            <a:ext cx="4889500" cy="4178300"/>
          </a:xfrm>
          <a:prstGeom prst="rect">
            <a:avLst/>
          </a:prstGeom>
        </p:spPr>
      </p:pic>
      <p:sp>
        <p:nvSpPr>
          <p:cNvPr id="3" name="TextBox 2"/>
          <p:cNvSpPr txBox="1"/>
          <p:nvPr/>
        </p:nvSpPr>
        <p:spPr>
          <a:xfrm>
            <a:off x="674007" y="5798987"/>
            <a:ext cx="5954486" cy="646331"/>
          </a:xfrm>
          <a:prstGeom prst="rect">
            <a:avLst/>
          </a:prstGeom>
          <a:noFill/>
        </p:spPr>
        <p:txBody>
          <a:bodyPr wrap="square" rtlCol="0">
            <a:spAutoFit/>
          </a:bodyPr>
          <a:lstStyle/>
          <a:p>
            <a:pPr algn="ctr"/>
            <a:r>
              <a:rPr lang="en-US" dirty="0"/>
              <a:t>Innovation inspired by a butterfly which, as blue as it seems, doesn’t have an ounce of dye.</a:t>
            </a:r>
          </a:p>
        </p:txBody>
      </p:sp>
      <p:cxnSp>
        <p:nvCxnSpPr>
          <p:cNvPr id="8" name="Straight Connector 7">
            <a:extLst>
              <a:ext uri="{FF2B5EF4-FFF2-40B4-BE49-F238E27FC236}">
                <a16:creationId xmlns:a16="http://schemas.microsoft.com/office/drawing/2014/main" id="{C9FACE77-E9F8-4B19-88D9-8722EFE0282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AC8BEE7-2E46-CE42-8E8A-07613F070F27}"/>
              </a:ext>
            </a:extLst>
          </p:cNvPr>
          <p:cNvSpPr txBox="1"/>
          <p:nvPr/>
        </p:nvSpPr>
        <p:spPr>
          <a:xfrm>
            <a:off x="710350" y="6525717"/>
            <a:ext cx="4704558" cy="276999"/>
          </a:xfrm>
          <a:prstGeom prst="rect">
            <a:avLst/>
          </a:prstGeom>
          <a:noFill/>
        </p:spPr>
        <p:txBody>
          <a:bodyPr wrap="none" rtlCol="0">
            <a:spAutoFit/>
          </a:bodyPr>
          <a:lstStyle/>
          <a:p>
            <a:r>
              <a:rPr lang="en-US" sz="1200" dirty="0">
                <a:solidFill>
                  <a:schemeClr val="bg1">
                    <a:lumMod val="65000"/>
                  </a:schemeClr>
                </a:solidFill>
              </a:rPr>
              <a:t>Image: Harvard Radcliff Institute,  NISE Network, and  The  </a:t>
            </a:r>
            <a:r>
              <a:rPr lang="en-US" sz="1200" dirty="0" err="1">
                <a:solidFill>
                  <a:schemeClr val="bg1">
                    <a:lumMod val="65000"/>
                  </a:schemeClr>
                </a:solidFill>
              </a:rPr>
              <a:t>Mirasol</a:t>
            </a:r>
            <a:r>
              <a:rPr lang="en-US" sz="1200" dirty="0">
                <a:solidFill>
                  <a:schemeClr val="bg1">
                    <a:lumMod val="65000"/>
                  </a:schemeClr>
                </a:solidFill>
              </a:rPr>
              <a:t> Effect</a:t>
            </a:r>
          </a:p>
        </p:txBody>
      </p:sp>
      <p:sp>
        <p:nvSpPr>
          <p:cNvPr id="10" name="TextBox 9">
            <a:extLst>
              <a:ext uri="{FF2B5EF4-FFF2-40B4-BE49-F238E27FC236}">
                <a16:creationId xmlns:a16="http://schemas.microsoft.com/office/drawing/2014/main" id="{7374DC12-982D-428A-94EF-5FE58037DD06}"/>
              </a:ext>
            </a:extLst>
          </p:cNvPr>
          <p:cNvSpPr txBox="1"/>
          <p:nvPr/>
        </p:nvSpPr>
        <p:spPr>
          <a:xfrm>
            <a:off x="1629562" y="156411"/>
            <a:ext cx="8932895" cy="707886"/>
          </a:xfrm>
          <a:prstGeom prst="rect">
            <a:avLst/>
          </a:prstGeom>
          <a:noFill/>
        </p:spPr>
        <p:txBody>
          <a:bodyPr wrap="none" rtlCol="0">
            <a:spAutoFit/>
          </a:bodyPr>
          <a:lstStyle/>
          <a:p>
            <a:pPr algn="ctr"/>
            <a:r>
              <a:rPr lang="en-US" sz="4000" b="1" dirty="0" smtClean="0">
                <a:ea typeface="ＭＳ Ｐゴシック" charset="0"/>
                <a:cs typeface="ＭＳ Ｐゴシック" charset="0"/>
              </a:rPr>
              <a:t>Nature p</a:t>
            </a:r>
            <a:r>
              <a:rPr lang="en-US" sz="4000" b="1" dirty="0">
                <a:ea typeface="ＭＳ Ｐゴシック" charset="0"/>
                <a:cs typeface="ＭＳ Ｐゴシック" charset="0"/>
              </a:rPr>
              <a:t>roducing colors: </a:t>
            </a:r>
            <a:r>
              <a:rPr lang="en-US" sz="4000" b="1" dirty="0" err="1" smtClean="0">
                <a:ea typeface="ＭＳ Ｐゴシック" charset="0"/>
                <a:cs typeface="ＭＳ Ｐゴシック" charset="0"/>
              </a:rPr>
              <a:t>Nanopatterning</a:t>
            </a:r>
            <a:endParaRPr lang="en-US" sz="4000" b="1" dirty="0">
              <a:ea typeface="ＭＳ Ｐゴシック" charset="0"/>
              <a:cs typeface="ＭＳ Ｐゴシック" charset="0"/>
            </a:endParaRPr>
          </a:p>
        </p:txBody>
      </p:sp>
    </p:spTree>
    <p:extLst>
      <p:ext uri="{BB962C8B-B14F-4D97-AF65-F5344CB8AC3E}">
        <p14:creationId xmlns:p14="http://schemas.microsoft.com/office/powerpoint/2010/main" val="162910907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Picture 6" descr="Picture 2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6331" y="3226644"/>
            <a:ext cx="5795034" cy="31917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012" name="Picture 7" descr="Picture 2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835343" y="1336014"/>
            <a:ext cx="5955703" cy="3263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013" name="TextBox 1"/>
          <p:cNvSpPr txBox="1">
            <a:spLocks noChangeArrowheads="1"/>
          </p:cNvSpPr>
          <p:nvPr/>
        </p:nvSpPr>
        <p:spPr bwMode="auto">
          <a:xfrm>
            <a:off x="722139" y="5931120"/>
            <a:ext cx="232290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eaLnBrk="1" hangingPunct="1"/>
            <a:r>
              <a:rPr lang="en-US" sz="1800" dirty="0">
                <a:solidFill>
                  <a:srgbClr val="FFFFFF"/>
                </a:solidFill>
                <a:latin typeface="+mn-lt"/>
              </a:rPr>
              <a:t>Teijin Limited of Japan</a:t>
            </a:r>
          </a:p>
        </p:txBody>
      </p:sp>
      <p:sp>
        <p:nvSpPr>
          <p:cNvPr id="40966" name="TextBox 2"/>
          <p:cNvSpPr txBox="1">
            <a:spLocks noChangeArrowheads="1"/>
          </p:cNvSpPr>
          <p:nvPr/>
        </p:nvSpPr>
        <p:spPr bwMode="auto">
          <a:xfrm>
            <a:off x="672857" y="1166855"/>
            <a:ext cx="5162486" cy="2015936"/>
          </a:xfrm>
          <a:prstGeom prst="rect">
            <a:avLst/>
          </a:prstGeom>
          <a:noFill/>
          <a:ln>
            <a:noFill/>
          </a:ln>
          <a:extLst/>
        </p:spPr>
        <p:txBody>
          <a:bodyPr wrap="square">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eaLnBrk="1" hangingPunct="1">
              <a:spcAft>
                <a:spcPts val="600"/>
              </a:spcAft>
            </a:pPr>
            <a:r>
              <a:rPr lang="en-US" sz="2000" i="1" dirty="0">
                <a:latin typeface="+mn-lt"/>
                <a:cs typeface="Baskerville Old Face" charset="0"/>
              </a:rPr>
              <a:t>Morphotex Fibers</a:t>
            </a:r>
          </a:p>
          <a:p>
            <a:pPr marL="411163" indent="-223838" eaLnBrk="1" hangingPunct="1">
              <a:buFontTx/>
              <a:buChar char="•"/>
            </a:pPr>
            <a:r>
              <a:rPr lang="en-US" sz="2000" dirty="0">
                <a:latin typeface="+mn-lt"/>
                <a:cs typeface="Baskerville Old Face" charset="0"/>
              </a:rPr>
              <a:t>No dyes or pigments</a:t>
            </a:r>
          </a:p>
          <a:p>
            <a:pPr marL="411163" indent="-223838" eaLnBrk="1" hangingPunct="1">
              <a:buFontTx/>
              <a:buChar char="•"/>
            </a:pPr>
            <a:r>
              <a:rPr lang="en-US" sz="2000" dirty="0">
                <a:latin typeface="+mn-lt"/>
                <a:cs typeface="Baskerville Old Face" charset="0"/>
              </a:rPr>
              <a:t>Color based on varying thickness and structure of fibers</a:t>
            </a:r>
          </a:p>
          <a:p>
            <a:pPr marL="411163" indent="-223838" eaLnBrk="1" hangingPunct="1">
              <a:buFontTx/>
              <a:buChar char="•"/>
            </a:pPr>
            <a:r>
              <a:rPr lang="en-US" sz="2000" dirty="0">
                <a:latin typeface="+mn-lt"/>
                <a:cs typeface="Baskerville Old Face" charset="0"/>
              </a:rPr>
              <a:t>Reduced energy consumption and chemical release by eliminating dye processes</a:t>
            </a:r>
          </a:p>
        </p:txBody>
      </p:sp>
      <p:cxnSp>
        <p:nvCxnSpPr>
          <p:cNvPr id="8" name="Straight Connector 7">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1D23CCA-E6B2-8B4C-A66B-2288E33D3DD1}"/>
              </a:ext>
            </a:extLst>
          </p:cNvPr>
          <p:cNvSpPr txBox="1"/>
          <p:nvPr/>
        </p:nvSpPr>
        <p:spPr>
          <a:xfrm>
            <a:off x="679231" y="6504226"/>
            <a:ext cx="1443921" cy="307777"/>
          </a:xfrm>
          <a:prstGeom prst="rect">
            <a:avLst/>
          </a:prstGeom>
          <a:noFill/>
        </p:spPr>
        <p:txBody>
          <a:bodyPr wrap="none" rtlCol="0">
            <a:spAutoFit/>
          </a:bodyPr>
          <a:lstStyle/>
          <a:p>
            <a:r>
              <a:rPr lang="en-US" sz="1400" dirty="0">
                <a:solidFill>
                  <a:schemeClr val="bg1">
                    <a:lumMod val="50000"/>
                  </a:schemeClr>
                </a:solidFill>
              </a:rPr>
              <a:t>Image: </a:t>
            </a:r>
            <a:r>
              <a:rPr lang="en-US" sz="1400" dirty="0" err="1">
                <a:solidFill>
                  <a:schemeClr val="bg1">
                    <a:lumMod val="50000"/>
                  </a:schemeClr>
                </a:solidFill>
              </a:rPr>
              <a:t>asknature</a:t>
            </a:r>
            <a:endParaRPr lang="en-US" sz="1400" dirty="0">
              <a:solidFill>
                <a:schemeClr val="bg1">
                  <a:lumMod val="50000"/>
                </a:schemeClr>
              </a:solidFill>
            </a:endParaRPr>
          </a:p>
        </p:txBody>
      </p:sp>
      <p:sp>
        <p:nvSpPr>
          <p:cNvPr id="11" name="TextBox 10">
            <a:extLst>
              <a:ext uri="{FF2B5EF4-FFF2-40B4-BE49-F238E27FC236}">
                <a16:creationId xmlns:a16="http://schemas.microsoft.com/office/drawing/2014/main" id="{7374DC12-982D-428A-94EF-5FE58037DD06}"/>
              </a:ext>
            </a:extLst>
          </p:cNvPr>
          <p:cNvSpPr txBox="1"/>
          <p:nvPr/>
        </p:nvSpPr>
        <p:spPr>
          <a:xfrm>
            <a:off x="1370745" y="156411"/>
            <a:ext cx="9450537" cy="707886"/>
          </a:xfrm>
          <a:prstGeom prst="rect">
            <a:avLst/>
          </a:prstGeom>
          <a:noFill/>
        </p:spPr>
        <p:txBody>
          <a:bodyPr wrap="none" rtlCol="0">
            <a:spAutoFit/>
          </a:bodyPr>
          <a:lstStyle/>
          <a:p>
            <a:pPr algn="ctr"/>
            <a:r>
              <a:rPr lang="en-US" sz="4000" b="1" dirty="0" smtClean="0">
                <a:ea typeface="ＭＳ Ｐゴシック" charset="0"/>
                <a:cs typeface="ＭＳ Ｐゴシック" charset="0"/>
              </a:rPr>
              <a:t>Producing colors: getting inspired by nature</a:t>
            </a:r>
            <a:endParaRPr lang="en-US" sz="4000" b="1" dirty="0"/>
          </a:p>
        </p:txBody>
      </p:sp>
      <p:sp>
        <p:nvSpPr>
          <p:cNvPr id="2" name="TextBox 1"/>
          <p:cNvSpPr txBox="1"/>
          <p:nvPr/>
        </p:nvSpPr>
        <p:spPr>
          <a:xfrm>
            <a:off x="7098890" y="4658842"/>
            <a:ext cx="4188542" cy="646331"/>
          </a:xfrm>
          <a:prstGeom prst="rect">
            <a:avLst/>
          </a:prstGeom>
          <a:noFill/>
        </p:spPr>
        <p:txBody>
          <a:bodyPr wrap="square" rtlCol="0">
            <a:spAutoFit/>
          </a:bodyPr>
          <a:lstStyle/>
          <a:p>
            <a:r>
              <a:rPr lang="en-US" dirty="0" smtClean="0"/>
              <a:t>Inspiration from Blue </a:t>
            </a:r>
            <a:r>
              <a:rPr lang="en-US" dirty="0" err="1" smtClean="0"/>
              <a:t>Morpho</a:t>
            </a:r>
            <a:r>
              <a:rPr lang="en-US" dirty="0" smtClean="0"/>
              <a:t> butterfly patterned wings</a:t>
            </a:r>
            <a:endParaRPr lang="en-US" dirty="0"/>
          </a:p>
        </p:txBody>
      </p:sp>
    </p:spTree>
    <p:extLst>
      <p:ext uri="{BB962C8B-B14F-4D97-AF65-F5344CB8AC3E}">
        <p14:creationId xmlns:p14="http://schemas.microsoft.com/office/powerpoint/2010/main" val="128975552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374DC12-982D-428A-94EF-5FE58037DD06}"/>
              </a:ext>
            </a:extLst>
          </p:cNvPr>
          <p:cNvSpPr txBox="1"/>
          <p:nvPr/>
        </p:nvSpPr>
        <p:spPr>
          <a:xfrm>
            <a:off x="2676907" y="156411"/>
            <a:ext cx="6838219" cy="707886"/>
          </a:xfrm>
          <a:prstGeom prst="rect">
            <a:avLst/>
          </a:prstGeom>
          <a:noFill/>
        </p:spPr>
        <p:txBody>
          <a:bodyPr wrap="none" rtlCol="0">
            <a:spAutoFit/>
          </a:bodyPr>
          <a:lstStyle/>
          <a:p>
            <a:pPr algn="ctr"/>
            <a:r>
              <a:rPr lang="en-US" sz="4000" b="1" dirty="0" smtClean="0">
                <a:ea typeface="ＭＳ Ｐゴシック" charset="0"/>
                <a:cs typeface="ＭＳ Ｐゴシック" charset="0"/>
              </a:rPr>
              <a:t>Producing colors from cellulose</a:t>
            </a:r>
            <a:endParaRPr lang="en-US" sz="4000" b="1" dirty="0"/>
          </a:p>
        </p:txBody>
      </p:sp>
      <p:sp>
        <p:nvSpPr>
          <p:cNvPr id="7" name="Text Box 5"/>
          <p:cNvSpPr txBox="1">
            <a:spLocks noChangeArrowheads="1"/>
          </p:cNvSpPr>
          <p:nvPr/>
        </p:nvSpPr>
        <p:spPr bwMode="auto">
          <a:xfrm>
            <a:off x="1559497" y="6334780"/>
            <a:ext cx="9360751" cy="523220"/>
          </a:xfrm>
          <a:prstGeom prst="rect">
            <a:avLst/>
          </a:prstGeom>
          <a:noFill/>
          <a:ln w="9525">
            <a:noFill/>
            <a:miter lim="800000"/>
            <a:headEnd/>
            <a:tailEnd/>
          </a:ln>
        </p:spPr>
        <p:txBody>
          <a:bodyPr wrap="square">
            <a:spAutoFit/>
          </a:bodyPr>
          <a:lstStyle/>
          <a:p>
            <a:r>
              <a:rPr lang="en-CA" sz="1400" dirty="0">
                <a:solidFill>
                  <a:prstClr val="black"/>
                </a:solidFill>
                <a:latin typeface="Century Schoolbook"/>
                <a:cs typeface="Arial" pitchFamily="34" charset="0"/>
              </a:rPr>
              <a:t>M. Kaushik, J.-L. Putaux, C. Fraschini, G. Chauve and A. Moores, </a:t>
            </a:r>
            <a:r>
              <a:rPr lang="en-CA" sz="1400" i="1" dirty="0">
                <a:solidFill>
                  <a:prstClr val="black"/>
                </a:solidFill>
                <a:latin typeface="Century Schoolbook"/>
                <a:cs typeface="Arial" pitchFamily="34" charset="0"/>
              </a:rPr>
              <a:t>“Transmission Electron Microscopy for the Characterization of Cellulose Nanocrystals”, </a:t>
            </a:r>
            <a:r>
              <a:rPr lang="en-CA" sz="1400" dirty="0">
                <a:solidFill>
                  <a:prstClr val="black"/>
                </a:solidFill>
                <a:latin typeface="Century Schoolbook"/>
                <a:cs typeface="Arial" pitchFamily="34" charset="0"/>
              </a:rPr>
              <a:t>ed. Khan </a:t>
            </a:r>
            <a:r>
              <a:rPr lang="en-CA" sz="1400" dirty="0" err="1">
                <a:solidFill>
                  <a:prstClr val="black"/>
                </a:solidFill>
                <a:latin typeface="Century Schoolbook"/>
                <a:cs typeface="Arial" pitchFamily="34" charset="0"/>
              </a:rPr>
              <a:t>Maaz</a:t>
            </a:r>
            <a:r>
              <a:rPr lang="en-CA" sz="1400" dirty="0">
                <a:solidFill>
                  <a:prstClr val="black"/>
                </a:solidFill>
                <a:latin typeface="Century Schoolbook"/>
                <a:cs typeface="Arial" pitchFamily="34" charset="0"/>
              </a:rPr>
              <a:t>, Pub. InTech, 2015, p.129-163</a:t>
            </a:r>
            <a:endParaRPr lang="en-US" sz="1400" dirty="0">
              <a:solidFill>
                <a:prstClr val="black">
                  <a:lumMod val="95000"/>
                  <a:lumOff val="5000"/>
                </a:prstClr>
              </a:solidFill>
              <a:latin typeface="Century Schoolbook"/>
              <a:cs typeface="Arial" pitchFamily="34" charset="0"/>
            </a:endParaRPr>
          </a:p>
        </p:txBody>
      </p:sp>
      <p:pic>
        <p:nvPicPr>
          <p:cNvPr id="8" name="Picture 7"/>
          <p:cNvPicPr/>
          <p:nvPr/>
        </p:nvPicPr>
        <p:blipFill>
          <a:blip r:embed="rId3">
            <a:extLst>
              <a:ext uri="{28A0092B-C50C-407E-A947-70E740481C1C}">
                <a14:useLocalDpi xmlns:a14="http://schemas.microsoft.com/office/drawing/2010/main" val="0"/>
              </a:ext>
            </a:extLst>
          </a:blip>
          <a:stretch>
            <a:fillRect/>
          </a:stretch>
        </p:blipFill>
        <p:spPr>
          <a:xfrm>
            <a:off x="690507" y="1771151"/>
            <a:ext cx="5069685" cy="4085218"/>
          </a:xfrm>
          <a:prstGeom prst="rect">
            <a:avLst/>
          </a:prstGeom>
        </p:spPr>
      </p:pic>
      <p:pic>
        <p:nvPicPr>
          <p:cNvPr id="11" name="Image 7" descr="Labo:Publis:cellulose:chapitre CNC:figures:figures chapitre MET whiskers:figure TEM CNC:figure TEM CNC small.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4341" y="1848879"/>
            <a:ext cx="5904656" cy="3762266"/>
          </a:xfrm>
          <a:prstGeom prst="rect">
            <a:avLst/>
          </a:prstGeom>
          <a:noFill/>
          <a:ln>
            <a:noFill/>
          </a:ln>
        </p:spPr>
      </p:pic>
      <p:sp>
        <p:nvSpPr>
          <p:cNvPr id="12" name="Rectangle 11"/>
          <p:cNvSpPr/>
          <p:nvPr/>
        </p:nvSpPr>
        <p:spPr>
          <a:xfrm>
            <a:off x="6730406" y="1479547"/>
            <a:ext cx="800219" cy="369332"/>
          </a:xfrm>
          <a:prstGeom prst="rect">
            <a:avLst/>
          </a:prstGeom>
        </p:spPr>
        <p:txBody>
          <a:bodyPr wrap="none">
            <a:spAutoFit/>
          </a:bodyPr>
          <a:lstStyle/>
          <a:p>
            <a:r>
              <a:rPr lang="en-US" dirty="0">
                <a:solidFill>
                  <a:prstClr val="black"/>
                </a:solidFill>
                <a:latin typeface="Arial" panose="020B0604020202020204" pitchFamily="34" charset="0"/>
                <a:ea typeface="Calibri" panose="020F0502020204030204" pitchFamily="34" charset="0"/>
                <a:cs typeface="Times New Roman" panose="02020603050405020304" pitchFamily="18" charset="0"/>
              </a:rPr>
              <a:t>wood </a:t>
            </a:r>
            <a:endParaRPr lang="en-CA" dirty="0">
              <a:solidFill>
                <a:prstClr val="black"/>
              </a:solidFill>
            </a:endParaRPr>
          </a:p>
        </p:txBody>
      </p:sp>
      <p:sp>
        <p:nvSpPr>
          <p:cNvPr id="13" name="Rectangle 12"/>
          <p:cNvSpPr/>
          <p:nvPr/>
        </p:nvSpPr>
        <p:spPr>
          <a:xfrm>
            <a:off x="8750683" y="1439532"/>
            <a:ext cx="813043" cy="369332"/>
          </a:xfrm>
          <a:prstGeom prst="rect">
            <a:avLst/>
          </a:prstGeom>
        </p:spPr>
        <p:txBody>
          <a:bodyPr wrap="none">
            <a:spAutoFit/>
          </a:bodyPr>
          <a:lstStyle/>
          <a:p>
            <a:r>
              <a:rPr lang="en-US" dirty="0">
                <a:solidFill>
                  <a:prstClr val="black"/>
                </a:solidFill>
                <a:latin typeface="Arial" panose="020B0604020202020204" pitchFamily="34" charset="0"/>
                <a:ea typeface="Calibri" panose="020F0502020204030204" pitchFamily="34" charset="0"/>
                <a:cs typeface="Times New Roman" panose="02020603050405020304" pitchFamily="18" charset="0"/>
              </a:rPr>
              <a:t>cotton</a:t>
            </a:r>
            <a:endParaRPr lang="en-CA" dirty="0">
              <a:solidFill>
                <a:prstClr val="black"/>
              </a:solidFill>
            </a:endParaRPr>
          </a:p>
        </p:txBody>
      </p:sp>
      <p:sp>
        <p:nvSpPr>
          <p:cNvPr id="14" name="Rectangle 13"/>
          <p:cNvSpPr/>
          <p:nvPr/>
        </p:nvSpPr>
        <p:spPr>
          <a:xfrm>
            <a:off x="10677083" y="1439532"/>
            <a:ext cx="1043876" cy="369332"/>
          </a:xfrm>
          <a:prstGeom prst="rect">
            <a:avLst/>
          </a:prstGeom>
        </p:spPr>
        <p:txBody>
          <a:bodyPr wrap="none">
            <a:spAutoFit/>
          </a:bodyPr>
          <a:lstStyle/>
          <a:p>
            <a:r>
              <a:rPr lang="en-US" dirty="0">
                <a:solidFill>
                  <a:prstClr val="black"/>
                </a:solidFill>
                <a:latin typeface="Arial" panose="020B0604020202020204" pitchFamily="34" charset="0"/>
                <a:ea typeface="Calibri" panose="020F0502020204030204" pitchFamily="34" charset="0"/>
                <a:cs typeface="Times New Roman" panose="02020603050405020304" pitchFamily="18" charset="0"/>
              </a:rPr>
              <a:t>Bamboo</a:t>
            </a:r>
            <a:endParaRPr lang="en-CA" dirty="0">
              <a:solidFill>
                <a:prstClr val="black"/>
              </a:solidFill>
            </a:endParaRPr>
          </a:p>
        </p:txBody>
      </p:sp>
      <p:sp>
        <p:nvSpPr>
          <p:cNvPr id="15" name="Rectangle 14"/>
          <p:cNvSpPr/>
          <p:nvPr/>
        </p:nvSpPr>
        <p:spPr>
          <a:xfrm>
            <a:off x="6154341" y="5715544"/>
            <a:ext cx="2304256" cy="646331"/>
          </a:xfrm>
          <a:prstGeom prst="rect">
            <a:avLst/>
          </a:prstGeom>
        </p:spPr>
        <p:txBody>
          <a:bodyPr wrap="square">
            <a:spAutoFit/>
          </a:bodyPr>
          <a:lstStyle/>
          <a:p>
            <a:r>
              <a:rPr lang="en-US" i="1" dirty="0" err="1">
                <a:solidFill>
                  <a:prstClr val="black"/>
                </a:solidFill>
              </a:rPr>
              <a:t>Gluconacetobacter</a:t>
            </a:r>
            <a:r>
              <a:rPr lang="en-US" i="1" dirty="0">
                <a:solidFill>
                  <a:prstClr val="black"/>
                </a:solidFill>
              </a:rPr>
              <a:t> </a:t>
            </a:r>
            <a:r>
              <a:rPr lang="en-US" i="1" dirty="0" err="1">
                <a:solidFill>
                  <a:prstClr val="black"/>
                </a:solidFill>
              </a:rPr>
              <a:t>xylinus</a:t>
            </a:r>
            <a:r>
              <a:rPr lang="en-US" i="1" dirty="0">
                <a:solidFill>
                  <a:prstClr val="black"/>
                </a:solidFill>
              </a:rPr>
              <a:t> </a:t>
            </a:r>
            <a:r>
              <a:rPr lang="en-US"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endParaRPr lang="en-CA" dirty="0">
              <a:solidFill>
                <a:prstClr val="black"/>
              </a:solidFill>
            </a:endParaRPr>
          </a:p>
        </p:txBody>
      </p:sp>
      <p:sp>
        <p:nvSpPr>
          <p:cNvPr id="16" name="Rectangle 15"/>
          <p:cNvSpPr/>
          <p:nvPr/>
        </p:nvSpPr>
        <p:spPr>
          <a:xfrm>
            <a:off x="9754741" y="5715543"/>
            <a:ext cx="2428870" cy="369332"/>
          </a:xfrm>
          <a:prstGeom prst="rect">
            <a:avLst/>
          </a:prstGeom>
        </p:spPr>
        <p:txBody>
          <a:bodyPr wrap="none">
            <a:spAutoFit/>
          </a:bodyPr>
          <a:lstStyle/>
          <a:p>
            <a:r>
              <a:rPr lang="en-US" i="1" dirty="0" err="1">
                <a:solidFill>
                  <a:prstClr val="black"/>
                </a:solidFill>
                <a:latin typeface="Arial" panose="020B0604020202020204" pitchFamily="34" charset="0"/>
                <a:ea typeface="Calibri" panose="020F0502020204030204" pitchFamily="34" charset="0"/>
              </a:rPr>
              <a:t>Halocynthia</a:t>
            </a:r>
            <a:r>
              <a:rPr lang="en-US" i="1" dirty="0">
                <a:solidFill>
                  <a:prstClr val="black"/>
                </a:solidFill>
                <a:latin typeface="Arial" panose="020B0604020202020204" pitchFamily="34" charset="0"/>
                <a:ea typeface="Calibri" panose="020F0502020204030204" pitchFamily="34" charset="0"/>
              </a:rPr>
              <a:t> </a:t>
            </a:r>
            <a:r>
              <a:rPr lang="en-US" i="1" dirty="0" err="1">
                <a:solidFill>
                  <a:prstClr val="black"/>
                </a:solidFill>
                <a:latin typeface="Arial" panose="020B0604020202020204" pitchFamily="34" charset="0"/>
                <a:ea typeface="Calibri" panose="020F0502020204030204" pitchFamily="34" charset="0"/>
              </a:rPr>
              <a:t>papillosa</a:t>
            </a:r>
            <a:r>
              <a:rPr lang="en-US" dirty="0">
                <a:solidFill>
                  <a:prstClr val="black"/>
                </a:solidFill>
                <a:latin typeface="Arial" panose="020B0604020202020204" pitchFamily="34" charset="0"/>
                <a:ea typeface="Calibri" panose="020F0502020204030204" pitchFamily="34" charset="0"/>
              </a:rPr>
              <a:t> </a:t>
            </a:r>
            <a:endParaRPr lang="en-CA" dirty="0">
              <a:solidFill>
                <a:prstClr val="black"/>
              </a:solidFill>
            </a:endParaRPr>
          </a:p>
        </p:txBody>
      </p:sp>
      <p:sp>
        <p:nvSpPr>
          <p:cNvPr id="17" name="Rectangle 16"/>
          <p:cNvSpPr/>
          <p:nvPr/>
        </p:nvSpPr>
        <p:spPr>
          <a:xfrm>
            <a:off x="8174420" y="6051284"/>
            <a:ext cx="1492716" cy="369332"/>
          </a:xfrm>
          <a:prstGeom prst="rect">
            <a:avLst/>
          </a:prstGeom>
        </p:spPr>
        <p:txBody>
          <a:bodyPr wrap="none">
            <a:spAutoFit/>
          </a:bodyPr>
          <a:lstStyle/>
          <a:p>
            <a:r>
              <a:rPr lang="en-US" i="1"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Glaucocystis</a:t>
            </a:r>
            <a:endParaRPr lang="en-CA" dirty="0">
              <a:solidFill>
                <a:prstClr val="black"/>
              </a:solidFill>
            </a:endParaRPr>
          </a:p>
        </p:txBody>
      </p:sp>
    </p:spTree>
    <p:extLst>
      <p:ext uri="{BB962C8B-B14F-4D97-AF65-F5344CB8AC3E}">
        <p14:creationId xmlns:p14="http://schemas.microsoft.com/office/powerpoint/2010/main" val="18173339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374DC12-982D-428A-94EF-5FE58037DD06}"/>
              </a:ext>
            </a:extLst>
          </p:cNvPr>
          <p:cNvSpPr txBox="1"/>
          <p:nvPr/>
        </p:nvSpPr>
        <p:spPr>
          <a:xfrm>
            <a:off x="2676907" y="156411"/>
            <a:ext cx="6838219" cy="707886"/>
          </a:xfrm>
          <a:prstGeom prst="rect">
            <a:avLst/>
          </a:prstGeom>
          <a:noFill/>
        </p:spPr>
        <p:txBody>
          <a:bodyPr wrap="none" rtlCol="0">
            <a:spAutoFit/>
          </a:bodyPr>
          <a:lstStyle/>
          <a:p>
            <a:pPr algn="ctr"/>
            <a:r>
              <a:rPr lang="en-US" sz="4000" b="1" dirty="0" smtClean="0">
                <a:ea typeface="ＭＳ Ｐゴシック" charset="0"/>
                <a:cs typeface="ＭＳ Ｐゴシック" charset="0"/>
              </a:rPr>
              <a:t>Producing colors from cellulose</a:t>
            </a:r>
            <a:endParaRPr lang="en-US" sz="4000" b="1" dirty="0"/>
          </a:p>
        </p:txBody>
      </p:sp>
      <p:sp>
        <p:nvSpPr>
          <p:cNvPr id="7" name="Text Box 5"/>
          <p:cNvSpPr txBox="1">
            <a:spLocks noChangeArrowheads="1"/>
          </p:cNvSpPr>
          <p:nvPr/>
        </p:nvSpPr>
        <p:spPr bwMode="auto">
          <a:xfrm>
            <a:off x="206477" y="6334780"/>
            <a:ext cx="8829369" cy="523220"/>
          </a:xfrm>
          <a:prstGeom prst="rect">
            <a:avLst/>
          </a:prstGeom>
          <a:noFill/>
          <a:ln w="9525">
            <a:noFill/>
            <a:miter lim="800000"/>
            <a:headEnd/>
            <a:tailEnd/>
          </a:ln>
        </p:spPr>
        <p:txBody>
          <a:bodyPr wrap="square">
            <a:spAutoFit/>
          </a:bodyPr>
          <a:lstStyle/>
          <a:p>
            <a:r>
              <a:rPr lang="en-CA" sz="1400" dirty="0">
                <a:solidFill>
                  <a:prstClr val="black"/>
                </a:solidFill>
                <a:latin typeface="Century Schoolbook"/>
                <a:cs typeface="Arial" pitchFamily="34" charset="0"/>
              </a:rPr>
              <a:t>M. Kaushik, J.-L. Putaux, C. Fraschini, G. Chauve and A. Moores, </a:t>
            </a:r>
            <a:r>
              <a:rPr lang="en-CA" sz="1400" i="1" dirty="0">
                <a:solidFill>
                  <a:prstClr val="black"/>
                </a:solidFill>
                <a:latin typeface="Century Schoolbook"/>
                <a:cs typeface="Arial" pitchFamily="34" charset="0"/>
              </a:rPr>
              <a:t>“Transmission Electron Microscopy for the Characterization of Cellulose Nanocrystals”, </a:t>
            </a:r>
            <a:r>
              <a:rPr lang="en-CA" sz="1400" dirty="0">
                <a:solidFill>
                  <a:prstClr val="black"/>
                </a:solidFill>
                <a:latin typeface="Century Schoolbook"/>
                <a:cs typeface="Arial" pitchFamily="34" charset="0"/>
              </a:rPr>
              <a:t>ed. Khan </a:t>
            </a:r>
            <a:r>
              <a:rPr lang="en-CA" sz="1400" dirty="0" err="1">
                <a:solidFill>
                  <a:prstClr val="black"/>
                </a:solidFill>
                <a:latin typeface="Century Schoolbook"/>
                <a:cs typeface="Arial" pitchFamily="34" charset="0"/>
              </a:rPr>
              <a:t>Maaz</a:t>
            </a:r>
            <a:r>
              <a:rPr lang="en-CA" sz="1400" dirty="0">
                <a:solidFill>
                  <a:prstClr val="black"/>
                </a:solidFill>
                <a:latin typeface="Century Schoolbook"/>
                <a:cs typeface="Arial" pitchFamily="34" charset="0"/>
              </a:rPr>
              <a:t>, Pub. InTech, 2015, p.129-163</a:t>
            </a:r>
            <a:endParaRPr lang="en-US" sz="1400" dirty="0">
              <a:solidFill>
                <a:prstClr val="black">
                  <a:lumMod val="95000"/>
                  <a:lumOff val="5000"/>
                </a:prstClr>
              </a:solidFill>
              <a:latin typeface="Century Schoolbook"/>
              <a:cs typeface="Arial" pitchFamily="34" charset="0"/>
            </a:endParaRPr>
          </a:p>
        </p:txBody>
      </p:sp>
      <p:pic>
        <p:nvPicPr>
          <p:cNvPr id="8" name="Picture 7"/>
          <p:cNvPicPr/>
          <p:nvPr/>
        </p:nvPicPr>
        <p:blipFill>
          <a:blip r:embed="rId3">
            <a:extLst>
              <a:ext uri="{28A0092B-C50C-407E-A947-70E740481C1C}">
                <a14:useLocalDpi xmlns:a14="http://schemas.microsoft.com/office/drawing/2010/main" val="0"/>
              </a:ext>
            </a:extLst>
          </a:blip>
          <a:stretch>
            <a:fillRect/>
          </a:stretch>
        </p:blipFill>
        <p:spPr>
          <a:xfrm>
            <a:off x="690507" y="1771151"/>
            <a:ext cx="5069685" cy="4085218"/>
          </a:xfrm>
          <a:prstGeom prst="rect">
            <a:avLst/>
          </a:prstGeom>
        </p:spPr>
      </p:pic>
      <p:sp>
        <p:nvSpPr>
          <p:cNvPr id="18" name="Rectangle 17"/>
          <p:cNvSpPr/>
          <p:nvPr/>
        </p:nvSpPr>
        <p:spPr>
          <a:xfrm>
            <a:off x="6067398" y="1180350"/>
            <a:ext cx="5259885" cy="3323987"/>
          </a:xfrm>
          <a:prstGeom prst="rect">
            <a:avLst/>
          </a:prstGeom>
        </p:spPr>
        <p:txBody>
          <a:bodyPr wrap="square">
            <a:spAutoFit/>
          </a:bodyPr>
          <a:lstStyle/>
          <a:p>
            <a:pPr marL="336947" indent="-336947">
              <a:lnSpc>
                <a:spcPct val="150000"/>
              </a:lnSpc>
              <a:buFont typeface="Wingdings" pitchFamily="2" charset="2"/>
              <a:buChar char="§"/>
              <a:defRPr/>
            </a:pPr>
            <a:r>
              <a:rPr lang="en-CA" sz="2000" dirty="0">
                <a:solidFill>
                  <a:prstClr val="black"/>
                </a:solidFill>
                <a:latin typeface="Century Schoolbook"/>
                <a:cs typeface="Arial" pitchFamily="34" charset="0"/>
              </a:rPr>
              <a:t>Renewable, biodegradable and non-toxic</a:t>
            </a:r>
          </a:p>
          <a:p>
            <a:pPr marL="336947" indent="-336947">
              <a:lnSpc>
                <a:spcPct val="150000"/>
              </a:lnSpc>
              <a:buFont typeface="Wingdings" pitchFamily="2" charset="2"/>
              <a:buChar char="§"/>
              <a:defRPr/>
            </a:pPr>
            <a:r>
              <a:rPr lang="en-CA" sz="2000" dirty="0">
                <a:solidFill>
                  <a:prstClr val="black"/>
                </a:solidFill>
                <a:latin typeface="Century Schoolbook"/>
                <a:cs typeface="Arial" pitchFamily="34" charset="0"/>
              </a:rPr>
              <a:t>Commercially available from wood pulp</a:t>
            </a:r>
          </a:p>
          <a:p>
            <a:pPr marL="336947" indent="-336947">
              <a:lnSpc>
                <a:spcPct val="150000"/>
              </a:lnSpc>
              <a:buFont typeface="Wingdings" pitchFamily="2" charset="2"/>
              <a:buChar char="§"/>
              <a:defRPr/>
            </a:pPr>
            <a:r>
              <a:rPr lang="en-CA" sz="2000" dirty="0" smtClean="0">
                <a:solidFill>
                  <a:prstClr val="black"/>
                </a:solidFill>
                <a:latin typeface="Century Schoolbook"/>
                <a:cs typeface="Arial" pitchFamily="34" charset="0"/>
              </a:rPr>
              <a:t>Celluforce plant can produce at the ton scale per day </a:t>
            </a:r>
            <a:endParaRPr lang="en-CA" sz="2000" dirty="0">
              <a:solidFill>
                <a:prstClr val="black">
                  <a:lumMod val="95000"/>
                  <a:lumOff val="5000"/>
                </a:prstClr>
              </a:solidFill>
              <a:latin typeface="Century Schoolbook"/>
              <a:cs typeface="Arial" pitchFamily="34" charset="0"/>
            </a:endParaRPr>
          </a:p>
          <a:p>
            <a:pPr marL="336947" indent="-336947">
              <a:lnSpc>
                <a:spcPct val="150000"/>
              </a:lnSpc>
              <a:buFont typeface="Wingdings" pitchFamily="2" charset="2"/>
              <a:buChar char="§"/>
              <a:defRPr/>
            </a:pPr>
            <a:r>
              <a:rPr lang="en-CA" sz="2000" dirty="0">
                <a:solidFill>
                  <a:prstClr val="black">
                    <a:lumMod val="95000"/>
                    <a:lumOff val="5000"/>
                  </a:prstClr>
                </a:solidFill>
                <a:latin typeface="Century Schoolbook"/>
                <a:cs typeface="Arial" pitchFamily="34" charset="0"/>
              </a:rPr>
              <a:t>High specific surface area (300m</a:t>
            </a:r>
            <a:r>
              <a:rPr lang="en-CA" sz="2000" baseline="30000" dirty="0">
                <a:solidFill>
                  <a:prstClr val="black">
                    <a:lumMod val="95000"/>
                    <a:lumOff val="5000"/>
                  </a:prstClr>
                </a:solidFill>
                <a:latin typeface="Century Schoolbook"/>
                <a:cs typeface="Arial" pitchFamily="34" charset="0"/>
              </a:rPr>
              <a:t>2</a:t>
            </a:r>
            <a:r>
              <a:rPr lang="en-CA" sz="2000" dirty="0">
                <a:solidFill>
                  <a:prstClr val="black">
                    <a:lumMod val="95000"/>
                    <a:lumOff val="5000"/>
                  </a:prstClr>
                </a:solidFill>
                <a:latin typeface="Century Schoolbook"/>
                <a:cs typeface="Arial" pitchFamily="34" charset="0"/>
              </a:rPr>
              <a:t>/g)</a:t>
            </a:r>
          </a:p>
          <a:p>
            <a:pPr marL="336947" indent="-336947">
              <a:lnSpc>
                <a:spcPct val="150000"/>
              </a:lnSpc>
              <a:buFont typeface="Wingdings" pitchFamily="2" charset="2"/>
              <a:buChar char="§"/>
              <a:defRPr/>
            </a:pPr>
            <a:r>
              <a:rPr lang="en-CA" sz="2000" dirty="0">
                <a:solidFill>
                  <a:prstClr val="black"/>
                </a:solidFill>
                <a:latin typeface="Century Schoolbook"/>
                <a:cs typeface="Arial" pitchFamily="34" charset="0"/>
              </a:rPr>
              <a:t>Excellent mechanical strength</a:t>
            </a:r>
          </a:p>
          <a:p>
            <a:pPr marL="336947" indent="-336947">
              <a:lnSpc>
                <a:spcPct val="150000"/>
              </a:lnSpc>
              <a:buFont typeface="Wingdings" pitchFamily="2" charset="2"/>
              <a:buChar char="§"/>
              <a:defRPr/>
            </a:pPr>
            <a:r>
              <a:rPr lang="en-CA" sz="2000" dirty="0">
                <a:solidFill>
                  <a:prstClr val="black"/>
                </a:solidFill>
                <a:latin typeface="Century Schoolbook"/>
                <a:cs typeface="Arial" pitchFamily="34" charset="0"/>
              </a:rPr>
              <a:t>Thermally and chemically </a:t>
            </a:r>
            <a:r>
              <a:rPr lang="en-CA" sz="2000" dirty="0" smtClean="0">
                <a:solidFill>
                  <a:prstClr val="black"/>
                </a:solidFill>
                <a:latin typeface="Century Schoolbook"/>
                <a:cs typeface="Arial" pitchFamily="34" charset="0"/>
              </a:rPr>
              <a:t>stable</a:t>
            </a:r>
            <a:endParaRPr lang="en-CA" sz="2000" dirty="0">
              <a:solidFill>
                <a:prstClr val="black"/>
              </a:solidFill>
              <a:latin typeface="Century Schoolbook"/>
              <a:cs typeface="Arial" pitchFamily="34" charset="0"/>
            </a:endParaRPr>
          </a:p>
        </p:txBody>
      </p:sp>
      <p:grpSp>
        <p:nvGrpSpPr>
          <p:cNvPr id="19" name="Group 18"/>
          <p:cNvGrpSpPr/>
          <p:nvPr/>
        </p:nvGrpSpPr>
        <p:grpSpPr>
          <a:xfrm>
            <a:off x="9152038" y="4504337"/>
            <a:ext cx="2851526" cy="2189984"/>
            <a:chOff x="7306583" y="908719"/>
            <a:chExt cx="2775884" cy="2243225"/>
          </a:xfrm>
        </p:grpSpPr>
        <p:pic>
          <p:nvPicPr>
            <p:cNvPr id="20" name="Picture 2" descr="http://www.celluforce.com/images/Construction_25_thumb.jpg"/>
            <p:cNvPicPr>
              <a:picLocks noChangeAspect="1" noChangeArrowheads="1"/>
            </p:cNvPicPr>
            <p:nvPr/>
          </p:nvPicPr>
          <p:blipFill>
            <a:blip r:embed="rId4" cstate="print"/>
            <a:srcRect/>
            <a:stretch>
              <a:fillRect/>
            </a:stretch>
          </p:blipFill>
          <p:spPr bwMode="auto">
            <a:xfrm>
              <a:off x="7306583" y="908719"/>
              <a:ext cx="2775884" cy="2243225"/>
            </a:xfrm>
            <a:prstGeom prst="rect">
              <a:avLst/>
            </a:prstGeom>
            <a:noFill/>
          </p:spPr>
        </p:pic>
        <p:sp>
          <p:nvSpPr>
            <p:cNvPr id="21" name="TextBox 20"/>
            <p:cNvSpPr txBox="1"/>
            <p:nvPr/>
          </p:nvSpPr>
          <p:spPr>
            <a:xfrm>
              <a:off x="7307790" y="2682581"/>
              <a:ext cx="1453494" cy="346785"/>
            </a:xfrm>
            <a:prstGeom prst="rect">
              <a:avLst/>
            </a:prstGeom>
            <a:noFill/>
          </p:spPr>
          <p:txBody>
            <a:bodyPr wrap="none" rtlCol="0">
              <a:spAutoFit/>
            </a:bodyPr>
            <a:lstStyle/>
            <a:p>
              <a:r>
                <a:rPr lang="en-CA" sz="1600" dirty="0" err="1">
                  <a:solidFill>
                    <a:prstClr val="white"/>
                  </a:solidFill>
                  <a:cs typeface="Arial" pitchFamily="34" charset="0"/>
                </a:rPr>
                <a:t>Celluforce</a:t>
              </a:r>
              <a:r>
                <a:rPr lang="en-CA" sz="1600" dirty="0">
                  <a:solidFill>
                    <a:prstClr val="white"/>
                  </a:solidFill>
                  <a:cs typeface="Arial" pitchFamily="34" charset="0"/>
                </a:rPr>
                <a:t> Plant</a:t>
              </a:r>
            </a:p>
          </p:txBody>
        </p:sp>
      </p:grpSp>
    </p:spTree>
    <p:extLst>
      <p:ext uri="{BB962C8B-B14F-4D97-AF65-F5344CB8AC3E}">
        <p14:creationId xmlns:p14="http://schemas.microsoft.com/office/powerpoint/2010/main" val="6012648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374DC12-982D-428A-94EF-5FE58037DD06}"/>
              </a:ext>
            </a:extLst>
          </p:cNvPr>
          <p:cNvSpPr txBox="1"/>
          <p:nvPr/>
        </p:nvSpPr>
        <p:spPr>
          <a:xfrm>
            <a:off x="2676907" y="156411"/>
            <a:ext cx="6838219" cy="707886"/>
          </a:xfrm>
          <a:prstGeom prst="rect">
            <a:avLst/>
          </a:prstGeom>
          <a:noFill/>
        </p:spPr>
        <p:txBody>
          <a:bodyPr wrap="none" rtlCol="0">
            <a:spAutoFit/>
          </a:bodyPr>
          <a:lstStyle/>
          <a:p>
            <a:pPr algn="ctr"/>
            <a:r>
              <a:rPr lang="en-US" sz="4000" b="1" dirty="0" smtClean="0">
                <a:ea typeface="ＭＳ Ｐゴシック" charset="0"/>
                <a:cs typeface="ＭＳ Ｐゴシック" charset="0"/>
              </a:rPr>
              <a:t>Producing colors from cellulose</a:t>
            </a:r>
            <a:endParaRPr lang="en-US" sz="4000" b="1" dirty="0"/>
          </a:p>
        </p:txBody>
      </p:sp>
      <p:sp>
        <p:nvSpPr>
          <p:cNvPr id="11" name="Rectangle 11"/>
          <p:cNvSpPr>
            <a:spLocks noChangeArrowheads="1"/>
          </p:cNvSpPr>
          <p:nvPr/>
        </p:nvSpPr>
        <p:spPr bwMode="auto">
          <a:xfrm>
            <a:off x="1774825" y="1525430"/>
            <a:ext cx="8463757" cy="2092881"/>
          </a:xfrm>
          <a:prstGeom prst="rect">
            <a:avLst/>
          </a:prstGeom>
          <a:noFill/>
          <a:ln w="9525">
            <a:noFill/>
            <a:miter lim="800000"/>
            <a:headEnd/>
            <a:tailEnd/>
          </a:ln>
        </p:spPr>
        <p:txBody>
          <a:bodyPr wrap="square">
            <a:spAutoFit/>
          </a:bodyPr>
          <a:lstStyle/>
          <a:p>
            <a:pPr>
              <a:spcBef>
                <a:spcPct val="50000"/>
              </a:spcBef>
              <a:buFontTx/>
              <a:buChar char="•"/>
            </a:pPr>
            <a:r>
              <a:rPr lang="en-CA" sz="2000" dirty="0">
                <a:solidFill>
                  <a:prstClr val="black"/>
                </a:solidFill>
                <a:latin typeface="Century Schoolbook"/>
              </a:rPr>
              <a:t> Aqueous suspension can feature </a:t>
            </a:r>
            <a:r>
              <a:rPr lang="en-CA" sz="2000" dirty="0" err="1">
                <a:solidFill>
                  <a:prstClr val="black"/>
                </a:solidFill>
                <a:latin typeface="Century Schoolbook"/>
              </a:rPr>
              <a:t>chiral</a:t>
            </a:r>
            <a:r>
              <a:rPr lang="en-CA" sz="2000" dirty="0">
                <a:solidFill>
                  <a:prstClr val="black"/>
                </a:solidFill>
                <a:latin typeface="Century Schoolbook"/>
              </a:rPr>
              <a:t> </a:t>
            </a:r>
            <a:r>
              <a:rPr lang="en-CA" sz="2000" dirty="0" err="1">
                <a:solidFill>
                  <a:prstClr val="black"/>
                </a:solidFill>
                <a:latin typeface="Century Schoolbook"/>
              </a:rPr>
              <a:t>nematic</a:t>
            </a:r>
            <a:r>
              <a:rPr lang="en-CA" sz="2000" dirty="0">
                <a:solidFill>
                  <a:prstClr val="black"/>
                </a:solidFill>
                <a:latin typeface="Century Schoolbook"/>
              </a:rPr>
              <a:t> ordered phase</a:t>
            </a:r>
          </a:p>
          <a:p>
            <a:pPr>
              <a:spcBef>
                <a:spcPct val="50000"/>
              </a:spcBef>
              <a:buFontTx/>
              <a:buChar char="•"/>
            </a:pPr>
            <a:r>
              <a:rPr lang="en-CA" sz="2000" dirty="0">
                <a:solidFill>
                  <a:prstClr val="black"/>
                </a:solidFill>
                <a:latin typeface="Century Schoolbook"/>
              </a:rPr>
              <a:t> Iridescent and </a:t>
            </a:r>
            <a:r>
              <a:rPr lang="en-CA" sz="2000" dirty="0" err="1">
                <a:solidFill>
                  <a:prstClr val="black"/>
                </a:solidFill>
                <a:latin typeface="Century Schoolbook"/>
              </a:rPr>
              <a:t>birefringent</a:t>
            </a:r>
            <a:r>
              <a:rPr lang="en-CA" sz="2000" dirty="0">
                <a:solidFill>
                  <a:prstClr val="black"/>
                </a:solidFill>
                <a:latin typeface="Century Schoolbook"/>
              </a:rPr>
              <a:t> films</a:t>
            </a:r>
          </a:p>
          <a:p>
            <a:pPr>
              <a:spcBef>
                <a:spcPct val="50000"/>
              </a:spcBef>
              <a:buFontTx/>
              <a:buChar char="•"/>
            </a:pPr>
            <a:r>
              <a:rPr lang="en-CA" sz="2000" dirty="0">
                <a:solidFill>
                  <a:prstClr val="black"/>
                </a:solidFill>
                <a:latin typeface="Century Schoolbook"/>
              </a:rPr>
              <a:t> Reinforcing material precursor: CNC are less strong than CTN but more so than Kevlar</a:t>
            </a:r>
          </a:p>
          <a:p>
            <a:pPr>
              <a:spcBef>
                <a:spcPct val="50000"/>
              </a:spcBef>
            </a:pPr>
            <a:endParaRPr lang="en-CA" sz="2000" dirty="0">
              <a:solidFill>
                <a:prstClr val="black"/>
              </a:solidFill>
              <a:latin typeface="Century Schoolbook"/>
            </a:endParaRPr>
          </a:p>
        </p:txBody>
      </p:sp>
      <p:pic>
        <p:nvPicPr>
          <p:cNvPr id="12" name="Picture 2"/>
          <p:cNvPicPr>
            <a:picLocks noChangeAspect="1" noChangeArrowheads="1"/>
          </p:cNvPicPr>
          <p:nvPr/>
        </p:nvPicPr>
        <p:blipFill>
          <a:blip r:embed="rId3" cstate="print"/>
          <a:srcRect/>
          <a:stretch>
            <a:fillRect/>
          </a:stretch>
        </p:blipFill>
        <p:spPr bwMode="auto">
          <a:xfrm>
            <a:off x="2189820" y="3162456"/>
            <a:ext cx="3618148" cy="2612609"/>
          </a:xfrm>
          <a:prstGeom prst="rect">
            <a:avLst/>
          </a:prstGeom>
          <a:noFill/>
          <a:ln w="9525">
            <a:noFill/>
            <a:miter lim="800000"/>
            <a:headEnd/>
            <a:tailEnd/>
          </a:ln>
        </p:spPr>
      </p:pic>
      <p:pic>
        <p:nvPicPr>
          <p:cNvPr id="13" name="Picture 2"/>
          <p:cNvPicPr>
            <a:picLocks noChangeAspect="1" noChangeArrowheads="1"/>
          </p:cNvPicPr>
          <p:nvPr/>
        </p:nvPicPr>
        <p:blipFill>
          <a:blip r:embed="rId4" cstate="print"/>
          <a:srcRect/>
          <a:stretch>
            <a:fillRect/>
          </a:stretch>
        </p:blipFill>
        <p:spPr bwMode="auto">
          <a:xfrm>
            <a:off x="6146800" y="3162455"/>
            <a:ext cx="2613496" cy="2478082"/>
          </a:xfrm>
          <a:prstGeom prst="rect">
            <a:avLst/>
          </a:prstGeom>
          <a:noFill/>
          <a:ln w="9525">
            <a:noFill/>
            <a:miter lim="800000"/>
            <a:headEnd/>
            <a:tailEnd/>
          </a:ln>
        </p:spPr>
      </p:pic>
      <p:sp>
        <p:nvSpPr>
          <p:cNvPr id="14" name="TextBox 9"/>
          <p:cNvSpPr txBox="1">
            <a:spLocks noChangeArrowheads="1"/>
          </p:cNvSpPr>
          <p:nvPr/>
        </p:nvSpPr>
        <p:spPr bwMode="auto">
          <a:xfrm>
            <a:off x="1625600" y="5688450"/>
            <a:ext cx="9042400" cy="1169551"/>
          </a:xfrm>
          <a:prstGeom prst="rect">
            <a:avLst/>
          </a:prstGeom>
          <a:noFill/>
          <a:ln w="9525">
            <a:noFill/>
            <a:miter lim="800000"/>
            <a:headEnd/>
            <a:tailEnd/>
          </a:ln>
        </p:spPr>
        <p:txBody>
          <a:bodyPr wrap="square">
            <a:spAutoFit/>
          </a:bodyPr>
          <a:lstStyle/>
          <a:p>
            <a:r>
              <a:rPr lang="de-DE" sz="1400" dirty="0">
                <a:solidFill>
                  <a:prstClr val="black"/>
                </a:solidFill>
                <a:latin typeface="Century Schoolbook"/>
              </a:rPr>
              <a:t>J.-F. Revol, H.Bradford, J. Giasson, R.H. Marchessault, D.G. Gray</a:t>
            </a:r>
            <a:r>
              <a:rPr lang="de-DE" sz="1400" i="1" dirty="0">
                <a:solidFill>
                  <a:prstClr val="black"/>
                </a:solidFill>
                <a:latin typeface="Century Schoolbook"/>
              </a:rPr>
              <a:t>, Int. J. Biol. Macromol., </a:t>
            </a:r>
            <a:r>
              <a:rPr lang="de-DE" sz="1400" dirty="0">
                <a:solidFill>
                  <a:prstClr val="black"/>
                </a:solidFill>
                <a:latin typeface="Century Schoolbook"/>
              </a:rPr>
              <a:t>1992,</a:t>
            </a:r>
            <a:r>
              <a:rPr lang="de-DE" sz="1400" i="1" dirty="0">
                <a:solidFill>
                  <a:prstClr val="black"/>
                </a:solidFill>
                <a:latin typeface="Century Schoolbook"/>
              </a:rPr>
              <a:t> </a:t>
            </a:r>
            <a:r>
              <a:rPr lang="de-DE" sz="1400" dirty="0">
                <a:solidFill>
                  <a:prstClr val="black"/>
                </a:solidFill>
                <a:latin typeface="Century Schoolbook"/>
              </a:rPr>
              <a:t>14, 170</a:t>
            </a:r>
            <a:endParaRPr lang="fr-CA" sz="1400" dirty="0">
              <a:solidFill>
                <a:prstClr val="black"/>
              </a:solidFill>
              <a:latin typeface="Century Schoolbook"/>
            </a:endParaRPr>
          </a:p>
          <a:p>
            <a:r>
              <a:rPr lang="en-CA" sz="1400" dirty="0">
                <a:solidFill>
                  <a:prstClr val="black"/>
                </a:solidFill>
                <a:latin typeface="Century Schoolbook"/>
              </a:rPr>
              <a:t>S. Beck-</a:t>
            </a:r>
            <a:r>
              <a:rPr lang="en-CA" sz="1400" dirty="0" err="1">
                <a:solidFill>
                  <a:prstClr val="black"/>
                </a:solidFill>
                <a:latin typeface="Century Schoolbook"/>
              </a:rPr>
              <a:t>Candanedo</a:t>
            </a:r>
            <a:r>
              <a:rPr lang="en-CA" sz="1400" dirty="0">
                <a:solidFill>
                  <a:prstClr val="black"/>
                </a:solidFill>
                <a:latin typeface="Century Schoolbook"/>
              </a:rPr>
              <a:t> et al., </a:t>
            </a:r>
            <a:r>
              <a:rPr lang="fr-FR" sz="1400" i="1" dirty="0" err="1">
                <a:solidFill>
                  <a:prstClr val="black"/>
                </a:solidFill>
                <a:latin typeface="Century Schoolbook"/>
              </a:rPr>
              <a:t>Biomacromolecules</a:t>
            </a:r>
            <a:r>
              <a:rPr lang="fr-FR" sz="1400" dirty="0">
                <a:solidFill>
                  <a:prstClr val="black"/>
                </a:solidFill>
                <a:latin typeface="Century Schoolbook"/>
              </a:rPr>
              <a:t>, 2005</a:t>
            </a:r>
          </a:p>
          <a:p>
            <a:r>
              <a:rPr lang="en-CA" sz="1400" dirty="0">
                <a:solidFill>
                  <a:prstClr val="black"/>
                </a:solidFill>
                <a:latin typeface="Century Schoolbook"/>
              </a:rPr>
              <a:t>Ying </a:t>
            </a:r>
            <a:r>
              <a:rPr lang="en-CA" sz="1400" dirty="0" err="1">
                <a:solidFill>
                  <a:prstClr val="black"/>
                </a:solidFill>
                <a:latin typeface="Century Schoolbook"/>
              </a:rPr>
              <a:t>Xu</a:t>
            </a:r>
            <a:r>
              <a:rPr lang="en-CA" sz="1400" dirty="0">
                <a:solidFill>
                  <a:prstClr val="black"/>
                </a:solidFill>
                <a:latin typeface="Century Schoolbook"/>
              </a:rPr>
              <a:t> et al., </a:t>
            </a:r>
            <a:r>
              <a:rPr lang="en-US" sz="1400" i="1" dirty="0">
                <a:solidFill>
                  <a:prstClr val="black"/>
                </a:solidFill>
                <a:latin typeface="Century Schoolbook"/>
              </a:rPr>
              <a:t>J. Appl. </a:t>
            </a:r>
            <a:r>
              <a:rPr lang="en-US" sz="1400" i="1" dirty="0" err="1">
                <a:solidFill>
                  <a:prstClr val="black"/>
                </a:solidFill>
                <a:latin typeface="Century Schoolbook"/>
              </a:rPr>
              <a:t>Polym</a:t>
            </a:r>
            <a:r>
              <a:rPr lang="en-US" sz="1400" i="1" dirty="0">
                <a:solidFill>
                  <a:prstClr val="black"/>
                </a:solidFill>
                <a:latin typeface="Century Schoolbook"/>
              </a:rPr>
              <a:t>. Sci</a:t>
            </a:r>
            <a:r>
              <a:rPr lang="en-US" sz="1400" dirty="0">
                <a:solidFill>
                  <a:prstClr val="black"/>
                </a:solidFill>
                <a:latin typeface="Century Schoolbook"/>
              </a:rPr>
              <a:t>. </a:t>
            </a:r>
            <a:r>
              <a:rPr lang="fr-FR" sz="1400" dirty="0">
                <a:solidFill>
                  <a:prstClr val="black"/>
                </a:solidFill>
                <a:latin typeface="Century Schoolbook"/>
              </a:rPr>
              <a:t>2008</a:t>
            </a:r>
          </a:p>
          <a:p>
            <a:r>
              <a:rPr lang="fr-FR" sz="1400" dirty="0">
                <a:solidFill>
                  <a:prstClr val="black"/>
                </a:solidFill>
                <a:latin typeface="Century Schoolbook"/>
              </a:rPr>
              <a:t>D. Gray et al., </a:t>
            </a:r>
            <a:r>
              <a:rPr lang="fr-FR" sz="1400" i="1" dirty="0">
                <a:solidFill>
                  <a:prstClr val="black"/>
                </a:solidFill>
                <a:latin typeface="Century Schoolbook"/>
              </a:rPr>
              <a:t>Soft </a:t>
            </a:r>
            <a:r>
              <a:rPr lang="fr-FR" sz="1400" i="1" dirty="0" err="1">
                <a:solidFill>
                  <a:prstClr val="black"/>
                </a:solidFill>
                <a:latin typeface="Century Schoolbook"/>
              </a:rPr>
              <a:t>Matter</a:t>
            </a:r>
            <a:r>
              <a:rPr lang="fr-FR" sz="1400" i="1" dirty="0">
                <a:solidFill>
                  <a:prstClr val="black"/>
                </a:solidFill>
                <a:latin typeface="Century Schoolbook"/>
              </a:rPr>
              <a:t> </a:t>
            </a:r>
            <a:r>
              <a:rPr lang="fr-FR" sz="1400" dirty="0">
                <a:solidFill>
                  <a:prstClr val="black"/>
                </a:solidFill>
                <a:latin typeface="Century Schoolbook"/>
              </a:rPr>
              <a:t>2008</a:t>
            </a:r>
          </a:p>
          <a:p>
            <a:r>
              <a:rPr lang="fr-FR" sz="1400" dirty="0">
                <a:solidFill>
                  <a:prstClr val="black"/>
                </a:solidFill>
                <a:latin typeface="Century Schoolbook"/>
              </a:rPr>
              <a:t>Y. Shin et al. </a:t>
            </a:r>
            <a:r>
              <a:rPr lang="fr-FR" sz="1400" i="1" dirty="0">
                <a:solidFill>
                  <a:prstClr val="black"/>
                </a:solidFill>
                <a:latin typeface="Century Schoolbook"/>
              </a:rPr>
              <a:t>Mater. </a:t>
            </a:r>
            <a:r>
              <a:rPr lang="fr-FR" sz="1400" i="1" dirty="0" err="1">
                <a:solidFill>
                  <a:prstClr val="black"/>
                </a:solidFill>
                <a:latin typeface="Century Schoolbook"/>
              </a:rPr>
              <a:t>Lett</a:t>
            </a:r>
            <a:r>
              <a:rPr lang="fr-FR" sz="1400" dirty="0">
                <a:solidFill>
                  <a:prstClr val="black"/>
                </a:solidFill>
                <a:latin typeface="Century Schoolbook"/>
              </a:rPr>
              <a:t>. 2007</a:t>
            </a:r>
          </a:p>
        </p:txBody>
      </p:sp>
    </p:spTree>
    <p:extLst>
      <p:ext uri="{BB962C8B-B14F-4D97-AF65-F5344CB8AC3E}">
        <p14:creationId xmlns:p14="http://schemas.microsoft.com/office/powerpoint/2010/main" val="14578274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2FF89B21-447C-49DB-9E19-041058AE791C}"/>
              </a:ext>
            </a:extLst>
          </p:cNvPr>
          <p:cNvSpPr>
            <a:spLocks noGrp="1" noChangeArrowheads="1"/>
          </p:cNvSpPr>
          <p:nvPr>
            <p:ph type="title"/>
          </p:nvPr>
        </p:nvSpPr>
        <p:spPr>
          <a:xfrm>
            <a:off x="660400" y="212256"/>
            <a:ext cx="11084560" cy="646331"/>
          </a:xfrm>
        </p:spPr>
        <p:txBody>
          <a:bodyPr wrap="square">
            <a:spAutoFit/>
          </a:bodyPr>
          <a:lstStyle/>
          <a:p>
            <a:pPr algn="ctr">
              <a:defRPr/>
            </a:pPr>
            <a:r>
              <a:rPr lang="en-US" sz="4000" b="1" dirty="0" smtClean="0">
                <a:latin typeface="+mn-lt"/>
                <a:cs typeface="ＭＳ Ｐゴシック" pitchFamily="-106" charset="-128"/>
              </a:rPr>
              <a:t>Another design principle: Function </a:t>
            </a:r>
            <a:r>
              <a:rPr lang="en-US" sz="4000" b="1" i="1" dirty="0" smtClean="0">
                <a:latin typeface="+mn-lt"/>
                <a:cs typeface="ＭＳ Ｐゴシック" pitchFamily="-106" charset="-128"/>
              </a:rPr>
              <a:t>vs</a:t>
            </a:r>
            <a:r>
              <a:rPr lang="en-US" sz="4000" b="1" dirty="0" smtClean="0">
                <a:latin typeface="+mn-lt"/>
                <a:cs typeface="ＭＳ Ｐゴシック" pitchFamily="-106" charset="-128"/>
              </a:rPr>
              <a:t> molecule</a:t>
            </a:r>
            <a:endParaRPr lang="en-US" sz="4000" b="1" dirty="0">
              <a:latin typeface="+mn-lt"/>
              <a:cs typeface="ＭＳ Ｐゴシック" pitchFamily="-106" charset="-128"/>
            </a:endParaRPr>
          </a:p>
        </p:txBody>
      </p:sp>
      <p:cxnSp>
        <p:nvCxnSpPr>
          <p:cNvPr id="6" name="Straight Connector 5">
            <a:extLst>
              <a:ext uri="{FF2B5EF4-FFF2-40B4-BE49-F238E27FC236}">
                <a16:creationId xmlns:a16="http://schemas.microsoft.com/office/drawing/2014/main" id="{6E8B3E2F-3A1F-44DE-91BC-0ED97A093558}"/>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3"/>
          <p:cNvSpPr>
            <a:spLocks noGrp="1" noChangeArrowheads="1"/>
          </p:cNvSpPr>
          <p:nvPr>
            <p:ph idx="1"/>
          </p:nvPr>
        </p:nvSpPr>
        <p:spPr>
          <a:xfrm>
            <a:off x="873578" y="1748177"/>
            <a:ext cx="10439400" cy="4580741"/>
          </a:xfrm>
        </p:spPr>
        <p:txBody>
          <a:bodyPr wrap="square">
            <a:spAutoFit/>
          </a:bodyPr>
          <a:lstStyle/>
          <a:p>
            <a:pPr marL="0" indent="0" algn="ctr" eaLnBrk="1" hangingPunct="1">
              <a:buNone/>
            </a:pPr>
            <a:r>
              <a:rPr lang="en-US" altLang="x-none" sz="2400" dirty="0">
                <a:latin typeface="+mn-lt"/>
              </a:rPr>
              <a:t>Green Chemistry </a:t>
            </a:r>
            <a:r>
              <a:rPr lang="en-US" altLang="x-none" sz="2400" dirty="0" smtClean="0">
                <a:latin typeface="+mn-lt"/>
              </a:rPr>
              <a:t>also needs to rethink the problem </a:t>
            </a:r>
            <a:r>
              <a:rPr lang="en-US" altLang="x-none" sz="2400" i="1" dirty="0" smtClean="0">
                <a:latin typeface="+mn-lt"/>
              </a:rPr>
              <a:t>de novo</a:t>
            </a:r>
            <a:r>
              <a:rPr lang="en-US" altLang="x-none" sz="2400" dirty="0" smtClean="0">
                <a:latin typeface="+mn-lt"/>
              </a:rPr>
              <a:t>. We move from considering </a:t>
            </a:r>
            <a:r>
              <a:rPr lang="en-US" altLang="x-none" sz="2400" dirty="0">
                <a:latin typeface="+mn-lt"/>
              </a:rPr>
              <a:t>the </a:t>
            </a:r>
            <a:r>
              <a:rPr lang="en-US" altLang="x-none" sz="2400" b="1" i="1" dirty="0" smtClean="0">
                <a:latin typeface="+mn-lt"/>
              </a:rPr>
              <a:t>molecule/material</a:t>
            </a:r>
            <a:r>
              <a:rPr lang="en-US" altLang="x-none" sz="2400" dirty="0" smtClean="0">
                <a:latin typeface="+mn-lt"/>
              </a:rPr>
              <a:t> </a:t>
            </a:r>
            <a:r>
              <a:rPr lang="en-US" altLang="x-none" sz="2400" dirty="0">
                <a:latin typeface="+mn-lt"/>
              </a:rPr>
              <a:t>to the </a:t>
            </a:r>
            <a:r>
              <a:rPr lang="en-US" altLang="x-none" sz="2400" b="1" i="1" dirty="0" smtClean="0">
                <a:latin typeface="+mn-lt"/>
              </a:rPr>
              <a:t>function.</a:t>
            </a:r>
            <a:endParaRPr lang="en-US" altLang="x-none" sz="2400" b="1" i="1" dirty="0">
              <a:latin typeface="+mn-lt"/>
            </a:endParaRPr>
          </a:p>
          <a:p>
            <a:pPr eaLnBrk="1" hangingPunct="1"/>
            <a:endParaRPr lang="en-US" altLang="x-none" sz="2400" b="1" i="1" dirty="0">
              <a:latin typeface="+mn-lt"/>
            </a:endParaRPr>
          </a:p>
          <a:p>
            <a:pPr eaLnBrk="1" hangingPunct="1"/>
            <a:endParaRPr lang="en-US" altLang="x-none" sz="2400" b="1" i="1" dirty="0">
              <a:latin typeface="+mn-lt"/>
            </a:endParaRPr>
          </a:p>
          <a:p>
            <a:pPr eaLnBrk="1" hangingPunct="1"/>
            <a:endParaRPr lang="en-US" altLang="x-none" sz="2400" b="1" i="1" dirty="0">
              <a:latin typeface="+mn-lt"/>
            </a:endParaRPr>
          </a:p>
          <a:p>
            <a:pPr eaLnBrk="1" hangingPunct="1"/>
            <a:endParaRPr lang="en-US" altLang="x-none" sz="2400" dirty="0">
              <a:latin typeface="+mn-lt"/>
            </a:endParaRPr>
          </a:p>
          <a:p>
            <a:pPr eaLnBrk="1" hangingPunct="1"/>
            <a:endParaRPr lang="en-US" altLang="x-none" sz="2400" dirty="0">
              <a:latin typeface="+mn-lt"/>
            </a:endParaRPr>
          </a:p>
          <a:p>
            <a:pPr eaLnBrk="1" hangingPunct="1"/>
            <a:endParaRPr lang="en-US" altLang="x-none" sz="2400" dirty="0">
              <a:latin typeface="+mn-lt"/>
            </a:endParaRPr>
          </a:p>
          <a:p>
            <a:pPr marL="0" indent="0" algn="ctr" eaLnBrk="1" hangingPunct="1">
              <a:buNone/>
            </a:pPr>
            <a:endParaRPr lang="en-US" altLang="x-none" sz="1000" dirty="0">
              <a:latin typeface="+mn-lt"/>
            </a:endParaRPr>
          </a:p>
          <a:p>
            <a:pPr marL="0" indent="0" algn="ctr" eaLnBrk="1" hangingPunct="1">
              <a:buNone/>
            </a:pPr>
            <a:r>
              <a:rPr lang="en-US" altLang="x-none" sz="2400" dirty="0" smtClean="0">
                <a:latin typeface="+mn-lt"/>
              </a:rPr>
              <a:t>Thinking about function calls for interdisciplinary research to “think outside the box”</a:t>
            </a:r>
            <a:endParaRPr lang="en-US" altLang="x-none" sz="2400" dirty="0">
              <a:latin typeface="+mn-lt"/>
            </a:endParaRPr>
          </a:p>
        </p:txBody>
      </p:sp>
      <p:sp>
        <p:nvSpPr>
          <p:cNvPr id="8" name="Rectangle 3"/>
          <p:cNvSpPr txBox="1">
            <a:spLocks noChangeArrowheads="1"/>
          </p:cNvSpPr>
          <p:nvPr/>
        </p:nvSpPr>
        <p:spPr>
          <a:xfrm>
            <a:off x="2483982" y="2812822"/>
            <a:ext cx="2873829" cy="2833236"/>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en-US" altLang="x-none" sz="2400" dirty="0" smtClean="0">
                <a:solidFill>
                  <a:srgbClr val="0070C0"/>
                </a:solidFill>
              </a:rPr>
              <a:t>Molecule/materials</a:t>
            </a:r>
            <a:endParaRPr lang="en-US" altLang="x-none" sz="2400" dirty="0">
              <a:solidFill>
                <a:srgbClr val="0070C0"/>
              </a:solidFill>
            </a:endParaRPr>
          </a:p>
          <a:p>
            <a:pPr marL="174625" lvl="1" indent="0">
              <a:buNone/>
            </a:pPr>
            <a:r>
              <a:rPr lang="en-US" altLang="x-none" sz="2000" dirty="0">
                <a:solidFill>
                  <a:srgbClr val="0070C0"/>
                </a:solidFill>
              </a:rPr>
              <a:t>-  </a:t>
            </a:r>
            <a:r>
              <a:rPr lang="en-US" altLang="x-none" sz="2000" dirty="0" err="1" smtClean="0">
                <a:solidFill>
                  <a:srgbClr val="0070C0"/>
                </a:solidFill>
              </a:rPr>
              <a:t>Bis</a:t>
            </a:r>
            <a:r>
              <a:rPr lang="en-US" altLang="x-none" sz="2000" dirty="0" smtClean="0">
                <a:solidFill>
                  <a:srgbClr val="0070C0"/>
                </a:solidFill>
              </a:rPr>
              <a:t> phenol A/</a:t>
            </a:r>
            <a:r>
              <a:rPr lang="en-US" altLang="x-none" sz="2000" dirty="0" err="1" smtClean="0">
                <a:solidFill>
                  <a:srgbClr val="0070C0"/>
                </a:solidFill>
              </a:rPr>
              <a:t>phtalate</a:t>
            </a:r>
            <a:endParaRPr lang="en-US" altLang="x-none" sz="2000" dirty="0">
              <a:solidFill>
                <a:srgbClr val="0070C0"/>
              </a:solidFill>
            </a:endParaRPr>
          </a:p>
          <a:p>
            <a:pPr marL="174625" lvl="1" indent="0">
              <a:buNone/>
            </a:pPr>
            <a:r>
              <a:rPr lang="en-US" altLang="x-none" sz="2000" dirty="0">
                <a:solidFill>
                  <a:srgbClr val="0070C0"/>
                </a:solidFill>
              </a:rPr>
              <a:t>-  </a:t>
            </a:r>
            <a:r>
              <a:rPr lang="en-US" altLang="x-none" sz="2000" dirty="0" smtClean="0">
                <a:solidFill>
                  <a:srgbClr val="0070C0"/>
                </a:solidFill>
              </a:rPr>
              <a:t>Epoxy resin</a:t>
            </a:r>
            <a:endParaRPr lang="en-US" altLang="x-none" sz="2000" dirty="0">
              <a:solidFill>
                <a:srgbClr val="0070C0"/>
              </a:solidFill>
            </a:endParaRPr>
          </a:p>
          <a:p>
            <a:pPr marL="174625" lvl="1" indent="0">
              <a:buNone/>
            </a:pPr>
            <a:r>
              <a:rPr lang="en-US" altLang="x-none" sz="2000" dirty="0">
                <a:solidFill>
                  <a:srgbClr val="0070C0"/>
                </a:solidFill>
              </a:rPr>
              <a:t>-  </a:t>
            </a:r>
            <a:r>
              <a:rPr lang="en-US" altLang="x-none" sz="2000" dirty="0" smtClean="0">
                <a:solidFill>
                  <a:srgbClr val="0070C0"/>
                </a:solidFill>
              </a:rPr>
              <a:t>Cis platinum</a:t>
            </a:r>
            <a:endParaRPr lang="en-US" altLang="x-none" sz="2000" dirty="0">
              <a:solidFill>
                <a:srgbClr val="0070C0"/>
              </a:solidFill>
            </a:endParaRPr>
          </a:p>
          <a:p>
            <a:pPr marL="174625" lvl="1" indent="0">
              <a:buNone/>
            </a:pPr>
            <a:r>
              <a:rPr lang="en-US" altLang="x-none" sz="2000" dirty="0" smtClean="0">
                <a:solidFill>
                  <a:srgbClr val="0070C0"/>
                </a:solidFill>
              </a:rPr>
              <a:t>-  Poly ethylene terephthalate (PET)</a:t>
            </a:r>
            <a:endParaRPr lang="en-US" altLang="x-none" sz="2000" dirty="0">
              <a:solidFill>
                <a:srgbClr val="0070C0"/>
              </a:solidFill>
            </a:endParaRPr>
          </a:p>
          <a:p>
            <a:pPr marL="174625" lvl="1" indent="0">
              <a:buNone/>
            </a:pPr>
            <a:r>
              <a:rPr lang="en-US" altLang="x-none" sz="2000" dirty="0">
                <a:solidFill>
                  <a:srgbClr val="0070C0"/>
                </a:solidFill>
              </a:rPr>
              <a:t>-  </a:t>
            </a:r>
            <a:r>
              <a:rPr lang="en-US" altLang="x-none" sz="2000" dirty="0" smtClean="0">
                <a:solidFill>
                  <a:srgbClr val="0070C0"/>
                </a:solidFill>
              </a:rPr>
              <a:t>dichloromethane</a:t>
            </a:r>
            <a:endParaRPr lang="en-US" altLang="x-none" sz="2000" dirty="0">
              <a:solidFill>
                <a:srgbClr val="0070C0"/>
              </a:solidFill>
            </a:endParaRPr>
          </a:p>
          <a:p>
            <a:pPr lvl="1"/>
            <a:endParaRPr lang="en-US" altLang="x-none" sz="2000" dirty="0">
              <a:solidFill>
                <a:srgbClr val="0070C0"/>
              </a:solidFill>
            </a:endParaRPr>
          </a:p>
        </p:txBody>
      </p:sp>
      <p:sp>
        <p:nvSpPr>
          <p:cNvPr id="9" name="Rectangle 4"/>
          <p:cNvSpPr txBox="1">
            <a:spLocks noChangeArrowheads="1"/>
          </p:cNvSpPr>
          <p:nvPr/>
        </p:nvSpPr>
        <p:spPr>
          <a:xfrm>
            <a:off x="7020375" y="2812822"/>
            <a:ext cx="3038025" cy="2833236"/>
          </a:xfrm>
          <a:prstGeom prst="rect">
            <a:avLst/>
          </a:prstGeom>
        </p:spPr>
        <p:txBody>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en-US" altLang="x-none" sz="2400" dirty="0" smtClean="0">
                <a:solidFill>
                  <a:srgbClr val="7030A0"/>
                </a:solidFill>
              </a:rPr>
              <a:t>Function</a:t>
            </a:r>
            <a:endParaRPr lang="en-US" altLang="x-none" sz="2400" dirty="0">
              <a:solidFill>
                <a:srgbClr val="7030A0"/>
              </a:solidFill>
            </a:endParaRPr>
          </a:p>
          <a:p>
            <a:pPr marL="174625" lvl="1" indent="0">
              <a:buNone/>
            </a:pPr>
            <a:r>
              <a:rPr lang="en-US" altLang="x-none" sz="2000" dirty="0">
                <a:solidFill>
                  <a:srgbClr val="7030A0"/>
                </a:solidFill>
              </a:rPr>
              <a:t>-  </a:t>
            </a:r>
            <a:r>
              <a:rPr lang="en-US" altLang="x-none" sz="2000" dirty="0" smtClean="0">
                <a:solidFill>
                  <a:srgbClr val="7030A0"/>
                </a:solidFill>
              </a:rPr>
              <a:t>Plasticizing</a:t>
            </a:r>
            <a:endParaRPr lang="en-US" altLang="x-none" sz="2000" dirty="0">
              <a:solidFill>
                <a:srgbClr val="7030A0"/>
              </a:solidFill>
            </a:endParaRPr>
          </a:p>
          <a:p>
            <a:pPr marL="174625" lvl="1" indent="0">
              <a:buNone/>
            </a:pPr>
            <a:r>
              <a:rPr lang="en-US" altLang="x-none" sz="2000" dirty="0">
                <a:solidFill>
                  <a:srgbClr val="7030A0"/>
                </a:solidFill>
              </a:rPr>
              <a:t>-  C</a:t>
            </a:r>
            <a:r>
              <a:rPr lang="en-US" altLang="x-none" sz="2000" dirty="0" smtClean="0">
                <a:solidFill>
                  <a:srgbClr val="7030A0"/>
                </a:solidFill>
              </a:rPr>
              <a:t>oating</a:t>
            </a:r>
            <a:endParaRPr lang="en-US" altLang="x-none" sz="2000" dirty="0">
              <a:solidFill>
                <a:srgbClr val="7030A0"/>
              </a:solidFill>
            </a:endParaRPr>
          </a:p>
          <a:p>
            <a:pPr marL="174625" lvl="1" indent="0">
              <a:buNone/>
            </a:pPr>
            <a:r>
              <a:rPr lang="en-US" altLang="x-none" sz="2000" dirty="0">
                <a:solidFill>
                  <a:srgbClr val="7030A0"/>
                </a:solidFill>
              </a:rPr>
              <a:t>-  </a:t>
            </a:r>
            <a:r>
              <a:rPr lang="en-US" altLang="x-none" sz="2000" dirty="0" smtClean="0">
                <a:solidFill>
                  <a:srgbClr val="7030A0"/>
                </a:solidFill>
              </a:rPr>
              <a:t>Catalyst</a:t>
            </a:r>
            <a:endParaRPr lang="en-US" altLang="x-none" sz="2000" dirty="0">
              <a:solidFill>
                <a:srgbClr val="7030A0"/>
              </a:solidFill>
            </a:endParaRPr>
          </a:p>
          <a:p>
            <a:pPr marL="174625" lvl="1" indent="0">
              <a:buNone/>
            </a:pPr>
            <a:r>
              <a:rPr lang="en-US" altLang="x-none" sz="2000" dirty="0" smtClean="0">
                <a:solidFill>
                  <a:srgbClr val="7030A0"/>
                </a:solidFill>
              </a:rPr>
              <a:t>-  Materials which can be molded, does not leak..</a:t>
            </a:r>
          </a:p>
          <a:p>
            <a:pPr marL="174625" lvl="1" indent="0">
              <a:buNone/>
            </a:pPr>
            <a:r>
              <a:rPr lang="en-US" altLang="x-none" sz="2000" dirty="0" smtClean="0">
                <a:solidFill>
                  <a:srgbClr val="7030A0"/>
                </a:solidFill>
              </a:rPr>
              <a:t>- Solvent</a:t>
            </a:r>
            <a:endParaRPr lang="en-US" altLang="x-none" sz="2000" dirty="0">
              <a:solidFill>
                <a:srgbClr val="7030A0"/>
              </a:solidFill>
            </a:endParaRPr>
          </a:p>
          <a:p>
            <a:pPr lvl="1"/>
            <a:endParaRPr lang="en-US" altLang="x-none" sz="2000" dirty="0">
              <a:solidFill>
                <a:srgbClr val="7030A0"/>
              </a:solidFill>
            </a:endParaRPr>
          </a:p>
        </p:txBody>
      </p:sp>
    </p:spTree>
    <p:extLst>
      <p:ext uri="{BB962C8B-B14F-4D97-AF65-F5344CB8AC3E}">
        <p14:creationId xmlns:p14="http://schemas.microsoft.com/office/powerpoint/2010/main" val="2933966494"/>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374DC12-982D-428A-94EF-5FE58037DD06}"/>
              </a:ext>
            </a:extLst>
          </p:cNvPr>
          <p:cNvSpPr txBox="1"/>
          <p:nvPr/>
        </p:nvSpPr>
        <p:spPr>
          <a:xfrm>
            <a:off x="2676907" y="156411"/>
            <a:ext cx="6838219" cy="707886"/>
          </a:xfrm>
          <a:prstGeom prst="rect">
            <a:avLst/>
          </a:prstGeom>
          <a:noFill/>
        </p:spPr>
        <p:txBody>
          <a:bodyPr wrap="none" rtlCol="0">
            <a:spAutoFit/>
          </a:bodyPr>
          <a:lstStyle/>
          <a:p>
            <a:pPr algn="ctr"/>
            <a:r>
              <a:rPr lang="en-US" sz="4000" b="1" dirty="0" smtClean="0">
                <a:ea typeface="ＭＳ Ｐゴシック" charset="0"/>
                <a:cs typeface="ＭＳ Ｐゴシック" charset="0"/>
              </a:rPr>
              <a:t>Producing colors from cellulose</a:t>
            </a:r>
            <a:endParaRPr lang="en-US" sz="4000" b="1" dirty="0"/>
          </a:p>
        </p:txBody>
      </p:sp>
      <p:sp>
        <p:nvSpPr>
          <p:cNvPr id="8" name="Rectangle 11"/>
          <p:cNvSpPr>
            <a:spLocks noChangeArrowheads="1"/>
          </p:cNvSpPr>
          <p:nvPr/>
        </p:nvSpPr>
        <p:spPr bwMode="auto">
          <a:xfrm>
            <a:off x="1774825" y="1525430"/>
            <a:ext cx="5617319" cy="2246769"/>
          </a:xfrm>
          <a:prstGeom prst="rect">
            <a:avLst/>
          </a:prstGeom>
          <a:noFill/>
          <a:ln w="9525">
            <a:noFill/>
            <a:miter lim="800000"/>
            <a:headEnd/>
            <a:tailEnd/>
          </a:ln>
        </p:spPr>
        <p:txBody>
          <a:bodyPr wrap="square">
            <a:spAutoFit/>
          </a:bodyPr>
          <a:lstStyle/>
          <a:p>
            <a:pPr>
              <a:spcBef>
                <a:spcPct val="50000"/>
              </a:spcBef>
              <a:buFontTx/>
              <a:buChar char="•"/>
            </a:pPr>
            <a:r>
              <a:rPr lang="en-CA" sz="2000" dirty="0">
                <a:solidFill>
                  <a:prstClr val="black"/>
                </a:solidFill>
              </a:rPr>
              <a:t> </a:t>
            </a:r>
            <a:r>
              <a:rPr lang="en-CA" sz="2000" dirty="0" err="1">
                <a:solidFill>
                  <a:prstClr val="black"/>
                </a:solidFill>
                <a:latin typeface="Century Schoolbook"/>
              </a:rPr>
              <a:t>Chirally</a:t>
            </a:r>
            <a:r>
              <a:rPr lang="en-CA" sz="2000" dirty="0">
                <a:solidFill>
                  <a:prstClr val="black"/>
                </a:solidFill>
                <a:latin typeface="Century Schoolbook"/>
              </a:rPr>
              <a:t> ordered materials</a:t>
            </a:r>
          </a:p>
          <a:p>
            <a:pPr>
              <a:spcBef>
                <a:spcPct val="50000"/>
              </a:spcBef>
              <a:buFontTx/>
              <a:buChar char="•"/>
            </a:pPr>
            <a:r>
              <a:rPr lang="en-CA" sz="2000" dirty="0">
                <a:solidFill>
                  <a:prstClr val="black"/>
                </a:solidFill>
                <a:latin typeface="Century Schoolbook"/>
              </a:rPr>
              <a:t> pH responsive flocculants</a:t>
            </a:r>
          </a:p>
          <a:p>
            <a:pPr>
              <a:spcBef>
                <a:spcPct val="50000"/>
              </a:spcBef>
              <a:buFontTx/>
              <a:buChar char="•"/>
            </a:pPr>
            <a:r>
              <a:rPr lang="en-CA" sz="2000" dirty="0">
                <a:solidFill>
                  <a:prstClr val="black"/>
                </a:solidFill>
                <a:latin typeface="Century Schoolbook"/>
              </a:rPr>
              <a:t> Aerogels</a:t>
            </a:r>
          </a:p>
          <a:p>
            <a:pPr>
              <a:spcBef>
                <a:spcPct val="50000"/>
              </a:spcBef>
              <a:buFontTx/>
              <a:buChar char="•"/>
            </a:pPr>
            <a:r>
              <a:rPr lang="en-CA" sz="2000" dirty="0">
                <a:solidFill>
                  <a:prstClr val="black"/>
                </a:solidFill>
                <a:latin typeface="Century Schoolbook"/>
              </a:rPr>
              <a:t> </a:t>
            </a:r>
            <a:r>
              <a:rPr lang="en-CA" sz="2000" dirty="0" err="1">
                <a:solidFill>
                  <a:prstClr val="black"/>
                </a:solidFill>
                <a:latin typeface="Century Schoolbook"/>
              </a:rPr>
              <a:t>Supercapacitors</a:t>
            </a:r>
            <a:endParaRPr lang="en-CA" sz="2000" dirty="0">
              <a:solidFill>
                <a:prstClr val="black"/>
              </a:solidFill>
              <a:latin typeface="Century Schoolbook"/>
            </a:endParaRPr>
          </a:p>
          <a:p>
            <a:pPr>
              <a:spcBef>
                <a:spcPct val="50000"/>
              </a:spcBef>
              <a:buFontTx/>
              <a:buChar char="•"/>
            </a:pPr>
            <a:r>
              <a:rPr lang="en-CA" sz="2000" dirty="0">
                <a:solidFill>
                  <a:prstClr val="black"/>
                </a:solidFill>
                <a:latin typeface="Century Schoolbook"/>
              </a:rPr>
              <a:t> Composites</a:t>
            </a:r>
          </a:p>
        </p:txBody>
      </p:sp>
      <p:sp>
        <p:nvSpPr>
          <p:cNvPr id="15" name="TextBox 9"/>
          <p:cNvSpPr txBox="1">
            <a:spLocks noChangeArrowheads="1"/>
          </p:cNvSpPr>
          <p:nvPr/>
        </p:nvSpPr>
        <p:spPr bwMode="auto">
          <a:xfrm>
            <a:off x="1655994" y="5517232"/>
            <a:ext cx="9042400" cy="1815882"/>
          </a:xfrm>
          <a:prstGeom prst="rect">
            <a:avLst/>
          </a:prstGeom>
          <a:noFill/>
          <a:ln w="9525">
            <a:noFill/>
            <a:miter lim="800000"/>
            <a:headEnd/>
            <a:tailEnd/>
          </a:ln>
        </p:spPr>
        <p:txBody>
          <a:bodyPr wrap="square">
            <a:spAutoFit/>
          </a:bodyPr>
          <a:lstStyle/>
          <a:p>
            <a:r>
              <a:rPr lang="fr-FR" sz="1400" dirty="0">
                <a:solidFill>
                  <a:prstClr val="black"/>
                </a:solidFill>
                <a:latin typeface="Century Schoolbook"/>
              </a:rPr>
              <a:t>K. E. </a:t>
            </a:r>
            <a:r>
              <a:rPr lang="fr-FR" sz="1400" dirty="0" err="1">
                <a:solidFill>
                  <a:prstClr val="black"/>
                </a:solidFill>
                <a:latin typeface="Century Schoolbook"/>
              </a:rPr>
              <a:t>Shopsowitz</a:t>
            </a:r>
            <a:r>
              <a:rPr lang="fr-FR" sz="1400" dirty="0">
                <a:solidFill>
                  <a:prstClr val="black"/>
                </a:solidFill>
                <a:latin typeface="Century Schoolbook"/>
              </a:rPr>
              <a:t>, H. Qi, W. Y. Hamad, M. J. MacLachlan, </a:t>
            </a:r>
            <a:r>
              <a:rPr lang="fr-FR" sz="1400" i="1" dirty="0">
                <a:solidFill>
                  <a:prstClr val="black"/>
                </a:solidFill>
                <a:latin typeface="Century Schoolbook"/>
              </a:rPr>
              <a:t>Nature</a:t>
            </a:r>
            <a:r>
              <a:rPr lang="fr-FR" sz="1400" dirty="0">
                <a:solidFill>
                  <a:prstClr val="black"/>
                </a:solidFill>
                <a:latin typeface="Century Schoolbook"/>
              </a:rPr>
              <a:t> 468, 422–425</a:t>
            </a:r>
          </a:p>
          <a:p>
            <a:r>
              <a:rPr lang="en-CA" sz="1400" dirty="0">
                <a:solidFill>
                  <a:prstClr val="black"/>
                </a:solidFill>
                <a:latin typeface="Century Schoolbook"/>
              </a:rPr>
              <a:t>K. H. M. </a:t>
            </a:r>
            <a:r>
              <a:rPr lang="en-CA" sz="1400" dirty="0" err="1">
                <a:solidFill>
                  <a:prstClr val="black"/>
                </a:solidFill>
                <a:latin typeface="Century Schoolbook"/>
              </a:rPr>
              <a:t>Kan</a:t>
            </a:r>
            <a:r>
              <a:rPr lang="en-CA" sz="1400" dirty="0">
                <a:solidFill>
                  <a:prstClr val="black"/>
                </a:solidFill>
                <a:latin typeface="Century Schoolbook"/>
              </a:rPr>
              <a:t>, J. Li, K. </a:t>
            </a:r>
            <a:r>
              <a:rPr lang="en-CA" sz="1400" dirty="0" err="1">
                <a:solidFill>
                  <a:prstClr val="black"/>
                </a:solidFill>
                <a:latin typeface="Century Schoolbook"/>
              </a:rPr>
              <a:t>Wijesekera</a:t>
            </a:r>
            <a:r>
              <a:rPr lang="en-CA" sz="1400" dirty="0">
                <a:solidFill>
                  <a:prstClr val="black"/>
                </a:solidFill>
                <a:latin typeface="Century Schoolbook"/>
              </a:rPr>
              <a:t> and E. D. Cranston, </a:t>
            </a:r>
            <a:r>
              <a:rPr lang="en-CA" sz="1400" i="1" dirty="0" err="1">
                <a:solidFill>
                  <a:prstClr val="black"/>
                </a:solidFill>
                <a:latin typeface="Century Schoolbook"/>
              </a:rPr>
              <a:t>Biomacromolecules</a:t>
            </a:r>
            <a:r>
              <a:rPr lang="en-CA" sz="1400" dirty="0">
                <a:solidFill>
                  <a:prstClr val="black"/>
                </a:solidFill>
                <a:latin typeface="Century Schoolbook"/>
              </a:rPr>
              <a:t>, 2013, 14, 3130-3139.</a:t>
            </a:r>
          </a:p>
          <a:p>
            <a:r>
              <a:rPr lang="en-CA" sz="1400" dirty="0">
                <a:solidFill>
                  <a:prstClr val="black"/>
                </a:solidFill>
                <a:latin typeface="Century Schoolbook"/>
              </a:rPr>
              <a:t> X. Yang and E. D. Cranston, </a:t>
            </a:r>
            <a:r>
              <a:rPr lang="en-CA" sz="1400" i="1" dirty="0">
                <a:solidFill>
                  <a:prstClr val="black"/>
                </a:solidFill>
                <a:latin typeface="Century Schoolbook"/>
              </a:rPr>
              <a:t>Chem. Mater</a:t>
            </a:r>
            <a:r>
              <a:rPr lang="en-CA" sz="1400" dirty="0">
                <a:solidFill>
                  <a:prstClr val="black"/>
                </a:solidFill>
                <a:latin typeface="Century Schoolbook"/>
              </a:rPr>
              <a:t>., 2014, 26, 6016-6025.</a:t>
            </a:r>
          </a:p>
          <a:p>
            <a:r>
              <a:rPr lang="en-CA" sz="1400" dirty="0">
                <a:solidFill>
                  <a:prstClr val="black"/>
                </a:solidFill>
                <a:latin typeface="Century Schoolbook"/>
              </a:rPr>
              <a:t>S. Y. </a:t>
            </a:r>
            <a:r>
              <a:rPr lang="en-CA" sz="1400" dirty="0" err="1">
                <a:solidFill>
                  <a:prstClr val="black"/>
                </a:solidFill>
                <a:latin typeface="Century Schoolbook"/>
              </a:rPr>
              <a:t>Liew</a:t>
            </a:r>
            <a:r>
              <a:rPr lang="en-CA" sz="1400" dirty="0">
                <a:solidFill>
                  <a:prstClr val="black"/>
                </a:solidFill>
                <a:latin typeface="Century Schoolbook"/>
              </a:rPr>
              <a:t>, D. A. Walsh and W. Thielemans, RSC Adv., 2013, 3, 9158-9162.</a:t>
            </a:r>
          </a:p>
          <a:p>
            <a:r>
              <a:rPr lang="en-CA" sz="1400" dirty="0">
                <a:solidFill>
                  <a:prstClr val="black"/>
                </a:solidFill>
                <a:latin typeface="Century Schoolbook"/>
              </a:rPr>
              <a:t>K. M. Z. Hossain, I. Ahmed, A. J. Parsons, C. A. </a:t>
            </a:r>
            <a:r>
              <a:rPr lang="en-CA" sz="1400" dirty="0" err="1">
                <a:solidFill>
                  <a:prstClr val="black"/>
                </a:solidFill>
                <a:latin typeface="Century Schoolbook"/>
              </a:rPr>
              <a:t>Scotchford</a:t>
            </a:r>
            <a:r>
              <a:rPr lang="en-CA" sz="1400" dirty="0">
                <a:solidFill>
                  <a:prstClr val="black"/>
                </a:solidFill>
                <a:latin typeface="Century Schoolbook"/>
              </a:rPr>
              <a:t>, G. S. Walker, W. Thielemans and C. D. Rudd, </a:t>
            </a:r>
            <a:r>
              <a:rPr lang="en-CA" sz="1400" i="1" dirty="0">
                <a:solidFill>
                  <a:prstClr val="black"/>
                </a:solidFill>
                <a:latin typeface="Century Schoolbook"/>
              </a:rPr>
              <a:t>J. Mater. Chem.</a:t>
            </a:r>
            <a:r>
              <a:rPr lang="en-CA" sz="1400" dirty="0">
                <a:solidFill>
                  <a:prstClr val="black"/>
                </a:solidFill>
                <a:latin typeface="Century Schoolbook"/>
              </a:rPr>
              <a:t>, 2012, 47, 2675-2686.</a:t>
            </a:r>
          </a:p>
          <a:p>
            <a:endParaRPr lang="en-CA" sz="1400" dirty="0">
              <a:solidFill>
                <a:prstClr val="black"/>
              </a:solidFill>
              <a:latin typeface="Century Schoolbook"/>
            </a:endParaRPr>
          </a:p>
          <a:p>
            <a:endParaRPr lang="en-CA" sz="1400" dirty="0">
              <a:solidFill>
                <a:prstClr val="black"/>
              </a:solidFill>
              <a:latin typeface="Century Schoolbook"/>
            </a:endParaRPr>
          </a:p>
        </p:txBody>
      </p:sp>
      <p:pic>
        <p:nvPicPr>
          <p:cNvPr id="16" name="Picture 15"/>
          <p:cNvPicPr>
            <a:picLocks noChangeAspect="1"/>
          </p:cNvPicPr>
          <p:nvPr/>
        </p:nvPicPr>
        <p:blipFill rotWithShape="1">
          <a:blip r:embed="rId3"/>
          <a:srcRect l="42252" t="65749" r="26756" b="15548"/>
          <a:stretch/>
        </p:blipFill>
        <p:spPr>
          <a:xfrm>
            <a:off x="2495601" y="3977894"/>
            <a:ext cx="4032449" cy="1368152"/>
          </a:xfrm>
          <a:prstGeom prst="rect">
            <a:avLst/>
          </a:prstGeom>
        </p:spPr>
      </p:pic>
      <p:pic>
        <p:nvPicPr>
          <p:cNvPr id="17" name="Picture 3"/>
          <p:cNvPicPr>
            <a:picLocks noChangeAspect="1" noChangeArrowheads="1"/>
          </p:cNvPicPr>
          <p:nvPr/>
        </p:nvPicPr>
        <p:blipFill>
          <a:blip r:embed="rId4" cstate="print"/>
          <a:srcRect/>
          <a:stretch>
            <a:fillRect/>
          </a:stretch>
        </p:blipFill>
        <p:spPr bwMode="auto">
          <a:xfrm>
            <a:off x="5866542" y="1069621"/>
            <a:ext cx="3253794" cy="2841741"/>
          </a:xfrm>
          <a:prstGeom prst="rect">
            <a:avLst/>
          </a:prstGeom>
          <a:noFill/>
          <a:ln w="9525">
            <a:noFill/>
            <a:miter lim="800000"/>
            <a:headEnd/>
            <a:tailEnd/>
          </a:ln>
        </p:spPr>
      </p:pic>
      <p:pic>
        <p:nvPicPr>
          <p:cNvPr id="18" name="Picture 17"/>
          <p:cNvPicPr>
            <a:picLocks noChangeAspect="1"/>
          </p:cNvPicPr>
          <p:nvPr/>
        </p:nvPicPr>
        <p:blipFill>
          <a:blip r:embed="rId5"/>
          <a:stretch>
            <a:fillRect/>
          </a:stretch>
        </p:blipFill>
        <p:spPr>
          <a:xfrm>
            <a:off x="7968208" y="3796218"/>
            <a:ext cx="1624160" cy="1721014"/>
          </a:xfrm>
          <a:prstGeom prst="rect">
            <a:avLst/>
          </a:prstGeom>
        </p:spPr>
      </p:pic>
    </p:spTree>
    <p:extLst>
      <p:ext uri="{BB962C8B-B14F-4D97-AF65-F5344CB8AC3E}">
        <p14:creationId xmlns:p14="http://schemas.microsoft.com/office/powerpoint/2010/main" val="149226677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8686" y="2122146"/>
            <a:ext cx="5061151" cy="213206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262" y="2122146"/>
            <a:ext cx="5543396" cy="2087878"/>
          </a:xfrm>
          <a:prstGeom prst="rect">
            <a:avLst/>
          </a:prstGeom>
        </p:spPr>
      </p:pic>
      <p:sp>
        <p:nvSpPr>
          <p:cNvPr id="6" name="Rectangle 5"/>
          <p:cNvSpPr/>
          <p:nvPr/>
        </p:nvSpPr>
        <p:spPr>
          <a:xfrm>
            <a:off x="-2898" y="6310952"/>
            <a:ext cx="12637350" cy="523220"/>
          </a:xfrm>
          <a:prstGeom prst="rect">
            <a:avLst/>
          </a:prstGeom>
        </p:spPr>
        <p:txBody>
          <a:bodyPr wrap="square">
            <a:spAutoFit/>
          </a:bodyPr>
          <a:lstStyle/>
          <a:p>
            <a:r>
              <a:rPr lang="en-US" sz="1400" dirty="0"/>
              <a:t>Cranston, E. D., &amp; Gray, D. G. (2008). </a:t>
            </a:r>
            <a:r>
              <a:rPr lang="en-US" sz="1400" i="1" dirty="0" smtClean="0"/>
              <a:t>Colloids and Surfaces A: Physicochemical and Engineering Aspects</a:t>
            </a:r>
            <a:r>
              <a:rPr lang="en-US" sz="1400" dirty="0" smtClean="0"/>
              <a:t>, </a:t>
            </a:r>
            <a:r>
              <a:rPr lang="en-US" sz="1400" i="1" dirty="0" smtClean="0"/>
              <a:t>325</a:t>
            </a:r>
            <a:r>
              <a:rPr lang="en-US" sz="1400" dirty="0" smtClean="0"/>
              <a:t>(1-2</a:t>
            </a:r>
            <a:r>
              <a:rPr lang="en-US" sz="1400" dirty="0"/>
              <a:t>), 44-51</a:t>
            </a:r>
            <a:r>
              <a:rPr lang="en-US" sz="1400" dirty="0" smtClean="0"/>
              <a:t>.</a:t>
            </a:r>
          </a:p>
          <a:p>
            <a:r>
              <a:rPr lang="en-US" sz="1400" dirty="0" err="1" smtClean="0"/>
              <a:t>Lagerwall</a:t>
            </a:r>
            <a:r>
              <a:rPr lang="en-US" sz="1400" dirty="0"/>
              <a:t>, J. P., </a:t>
            </a:r>
            <a:r>
              <a:rPr lang="en-US" sz="1400" dirty="0" err="1"/>
              <a:t>Schütz</a:t>
            </a:r>
            <a:r>
              <a:rPr lang="en-US" sz="1400" dirty="0"/>
              <a:t>, C., </a:t>
            </a:r>
            <a:r>
              <a:rPr lang="en-US" sz="1400" dirty="0" err="1"/>
              <a:t>Salajkova</a:t>
            </a:r>
            <a:r>
              <a:rPr lang="en-US" sz="1400" dirty="0"/>
              <a:t>, M., Noh, J., Park, J. H., Scalia, G., &amp; </a:t>
            </a:r>
            <a:r>
              <a:rPr lang="en-US" sz="1400" dirty="0" err="1"/>
              <a:t>Bergström</a:t>
            </a:r>
            <a:r>
              <a:rPr lang="en-US" sz="1400" dirty="0"/>
              <a:t>, L. (2014). </a:t>
            </a:r>
            <a:r>
              <a:rPr lang="en-US" sz="1400" i="1" dirty="0" smtClean="0"/>
              <a:t>NPG </a:t>
            </a:r>
            <a:r>
              <a:rPr lang="en-US" sz="1400" i="1" dirty="0"/>
              <a:t>Asia Materials</a:t>
            </a:r>
            <a:r>
              <a:rPr lang="en-US" sz="1400" dirty="0"/>
              <a:t>, </a:t>
            </a:r>
            <a:r>
              <a:rPr lang="en-US" sz="1400" i="1" dirty="0"/>
              <a:t>6</a:t>
            </a:r>
            <a:r>
              <a:rPr lang="en-US" sz="1400" dirty="0"/>
              <a:t>(1), e80.</a:t>
            </a:r>
          </a:p>
        </p:txBody>
      </p:sp>
      <p:sp>
        <p:nvSpPr>
          <p:cNvPr id="16" name="TextBox 15">
            <a:extLst>
              <a:ext uri="{FF2B5EF4-FFF2-40B4-BE49-F238E27FC236}">
                <a16:creationId xmlns:a16="http://schemas.microsoft.com/office/drawing/2014/main" id="{7374DC12-982D-428A-94EF-5FE58037DD06}"/>
              </a:ext>
            </a:extLst>
          </p:cNvPr>
          <p:cNvSpPr txBox="1"/>
          <p:nvPr/>
        </p:nvSpPr>
        <p:spPr>
          <a:xfrm>
            <a:off x="2676907" y="156411"/>
            <a:ext cx="6838219" cy="707886"/>
          </a:xfrm>
          <a:prstGeom prst="rect">
            <a:avLst/>
          </a:prstGeom>
          <a:noFill/>
        </p:spPr>
        <p:txBody>
          <a:bodyPr wrap="none" rtlCol="0">
            <a:spAutoFit/>
          </a:bodyPr>
          <a:lstStyle/>
          <a:p>
            <a:pPr algn="ctr"/>
            <a:r>
              <a:rPr lang="en-US" sz="4000" b="1" dirty="0" smtClean="0">
                <a:ea typeface="ＭＳ Ｐゴシック" charset="0"/>
                <a:cs typeface="ＭＳ Ｐゴシック" charset="0"/>
              </a:rPr>
              <a:t>Producing colors from cellulose</a:t>
            </a:r>
            <a:endParaRPr lang="en-US" sz="4000" b="1" dirty="0"/>
          </a:p>
        </p:txBody>
      </p:sp>
      <p:sp>
        <p:nvSpPr>
          <p:cNvPr id="14" name="TextBox 13"/>
          <p:cNvSpPr txBox="1"/>
          <p:nvPr/>
        </p:nvSpPr>
        <p:spPr>
          <a:xfrm>
            <a:off x="6498686" y="1369633"/>
            <a:ext cx="4749417" cy="646331"/>
          </a:xfrm>
          <a:prstGeom prst="rect">
            <a:avLst/>
          </a:prstGeom>
          <a:noFill/>
        </p:spPr>
        <p:txBody>
          <a:bodyPr wrap="square" rtlCol="0">
            <a:spAutoFit/>
          </a:bodyPr>
          <a:lstStyle/>
          <a:p>
            <a:r>
              <a:rPr lang="en-US" dirty="0" smtClean="0"/>
              <a:t>Spin coated cellulose nanocrystals: Order can be seen and explains the iridescence</a:t>
            </a:r>
            <a:endParaRPr lang="en-US" dirty="0"/>
          </a:p>
        </p:txBody>
      </p:sp>
      <p:sp>
        <p:nvSpPr>
          <p:cNvPr id="18" name="TextBox 17"/>
          <p:cNvSpPr txBox="1"/>
          <p:nvPr/>
        </p:nvSpPr>
        <p:spPr>
          <a:xfrm>
            <a:off x="938544" y="1445707"/>
            <a:ext cx="5236114" cy="646331"/>
          </a:xfrm>
          <a:prstGeom prst="rect">
            <a:avLst/>
          </a:prstGeom>
          <a:noFill/>
        </p:spPr>
        <p:txBody>
          <a:bodyPr wrap="square" rtlCol="0">
            <a:spAutoFit/>
          </a:bodyPr>
          <a:lstStyle/>
          <a:p>
            <a:r>
              <a:rPr lang="en-US" dirty="0" smtClean="0"/>
              <a:t>a Wet suspension of cellulose nanocrystals, b, c and d are dried films.</a:t>
            </a:r>
            <a:endParaRPr lang="en-US" dirty="0"/>
          </a:p>
        </p:txBody>
      </p:sp>
      <p:sp>
        <p:nvSpPr>
          <p:cNvPr id="19" name="Right Arrow 18"/>
          <p:cNvSpPr/>
          <p:nvPr/>
        </p:nvSpPr>
        <p:spPr>
          <a:xfrm>
            <a:off x="3097161" y="4989658"/>
            <a:ext cx="2025651" cy="5309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5122812" y="4946280"/>
            <a:ext cx="4581833" cy="646331"/>
          </a:xfrm>
          <a:prstGeom prst="rect">
            <a:avLst/>
          </a:prstGeom>
          <a:noFill/>
        </p:spPr>
        <p:txBody>
          <a:bodyPr wrap="square" rtlCol="0">
            <a:spAutoFit/>
          </a:bodyPr>
          <a:lstStyle/>
          <a:p>
            <a:pPr algn="ctr"/>
            <a:r>
              <a:rPr lang="en-US" i="1" dirty="0" smtClean="0"/>
              <a:t>Currently being developed for cosmetic applications (lipstick)</a:t>
            </a:r>
            <a:endParaRPr lang="en-US" i="1" dirty="0"/>
          </a:p>
        </p:txBody>
      </p:sp>
    </p:spTree>
    <p:extLst>
      <p:ext uri="{BB962C8B-B14F-4D97-AF65-F5344CB8AC3E}">
        <p14:creationId xmlns:p14="http://schemas.microsoft.com/office/powerpoint/2010/main" val="18115473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Picture 9" descr="Picture 1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4325" y="1344020"/>
            <a:ext cx="6770916" cy="23033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63" name="Picture 8" descr="Picture 1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89585" y="3146707"/>
            <a:ext cx="6454764" cy="19534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65" name="Picture 7" descr="Picture 1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4325" y="4311800"/>
            <a:ext cx="5892800" cy="1882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6" name="TextBox 1"/>
          <p:cNvSpPr txBox="1">
            <a:spLocks noChangeArrowheads="1"/>
          </p:cNvSpPr>
          <p:nvPr/>
        </p:nvSpPr>
        <p:spPr bwMode="auto">
          <a:xfrm>
            <a:off x="8651569" y="4730790"/>
            <a:ext cx="289278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eaLnBrk="1" hangingPunct="1"/>
            <a:r>
              <a:rPr lang="en-US" sz="1800" dirty="0">
                <a:solidFill>
                  <a:schemeClr val="bg1"/>
                </a:solidFill>
                <a:latin typeface="+mn-lt"/>
              </a:rPr>
              <a:t>Blue </a:t>
            </a:r>
            <a:r>
              <a:rPr lang="en-US" sz="1800" dirty="0" err="1">
                <a:solidFill>
                  <a:schemeClr val="bg1"/>
                </a:solidFill>
                <a:latin typeface="+mn-lt"/>
              </a:rPr>
              <a:t>Morpho</a:t>
            </a:r>
            <a:r>
              <a:rPr lang="en-US" sz="1800" dirty="0">
                <a:solidFill>
                  <a:schemeClr val="bg1"/>
                </a:solidFill>
                <a:latin typeface="+mn-lt"/>
              </a:rPr>
              <a:t> butterfly scales</a:t>
            </a:r>
          </a:p>
        </p:txBody>
      </p:sp>
      <p:sp>
        <p:nvSpPr>
          <p:cNvPr id="40967" name="Rectangle 3"/>
          <p:cNvSpPr>
            <a:spLocks noChangeArrowheads="1"/>
          </p:cNvSpPr>
          <p:nvPr/>
        </p:nvSpPr>
        <p:spPr bwMode="auto">
          <a:xfrm>
            <a:off x="1799033" y="6194575"/>
            <a:ext cx="366338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1" hangingPunct="1"/>
            <a:r>
              <a:rPr lang="en-US" dirty="0">
                <a:cs typeface="Arial" charset="0"/>
              </a:rPr>
              <a:t>IMOD = </a:t>
            </a:r>
            <a:r>
              <a:rPr lang="en-US" dirty="0" err="1">
                <a:cs typeface="Arial" charset="0"/>
              </a:rPr>
              <a:t>InterferometricMODulation</a:t>
            </a:r>
            <a:endParaRPr lang="en-US" dirty="0">
              <a:cs typeface="Arial" charset="0"/>
            </a:endParaRPr>
          </a:p>
        </p:txBody>
      </p:sp>
      <p:sp>
        <p:nvSpPr>
          <p:cNvPr id="40968" name="Rectangle 9"/>
          <p:cNvSpPr>
            <a:spLocks noChangeArrowheads="1"/>
          </p:cNvSpPr>
          <p:nvPr/>
        </p:nvSpPr>
        <p:spPr bwMode="auto">
          <a:xfrm>
            <a:off x="6711350" y="5271245"/>
            <a:ext cx="5004279"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1" hangingPunct="1"/>
            <a:r>
              <a:rPr lang="en-US" dirty="0" smtClean="0">
                <a:cs typeface="Arial" charset="0"/>
              </a:rPr>
              <a:t>IMOD-based </a:t>
            </a:r>
            <a:r>
              <a:rPr lang="en-US" dirty="0">
                <a:cs typeface="Arial" charset="0"/>
              </a:rPr>
              <a:t>innovation that is </a:t>
            </a:r>
            <a:r>
              <a:rPr lang="en-US" i="1" dirty="0" err="1">
                <a:cs typeface="Arial" charset="0"/>
              </a:rPr>
              <a:t>bistable</a:t>
            </a:r>
            <a:r>
              <a:rPr lang="en-US" dirty="0">
                <a:cs typeface="Arial" charset="0"/>
              </a:rPr>
              <a:t> (low power consumption) and </a:t>
            </a:r>
            <a:r>
              <a:rPr lang="en-US" i="1" dirty="0">
                <a:cs typeface="Arial" charset="0"/>
              </a:rPr>
              <a:t>highly reflective</a:t>
            </a:r>
            <a:r>
              <a:rPr lang="en-US" dirty="0">
                <a:cs typeface="Arial" charset="0"/>
              </a:rPr>
              <a:t> (display can be see in direct sunlight)</a:t>
            </a:r>
          </a:p>
        </p:txBody>
      </p:sp>
      <p:cxnSp>
        <p:nvCxnSpPr>
          <p:cNvPr id="10" name="Straight Connector 9">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374DC12-982D-428A-94EF-5FE58037DD06}"/>
              </a:ext>
            </a:extLst>
          </p:cNvPr>
          <p:cNvSpPr txBox="1"/>
          <p:nvPr/>
        </p:nvSpPr>
        <p:spPr>
          <a:xfrm>
            <a:off x="3973696" y="156411"/>
            <a:ext cx="4244624" cy="707886"/>
          </a:xfrm>
          <a:prstGeom prst="rect">
            <a:avLst/>
          </a:prstGeom>
          <a:noFill/>
        </p:spPr>
        <p:txBody>
          <a:bodyPr wrap="none" rtlCol="0">
            <a:spAutoFit/>
          </a:bodyPr>
          <a:lstStyle/>
          <a:p>
            <a:pPr algn="ctr"/>
            <a:r>
              <a:rPr lang="en-US" sz="4000" b="1" dirty="0">
                <a:ea typeface="ＭＳ Ｐゴシック" charset="0"/>
                <a:cs typeface="ＭＳ Ｐゴシック" charset="0"/>
              </a:rPr>
              <a:t>Display Technology</a:t>
            </a:r>
            <a:endParaRPr lang="en-US" sz="4000" b="1" dirty="0"/>
          </a:p>
        </p:txBody>
      </p:sp>
      <p:sp>
        <p:nvSpPr>
          <p:cNvPr id="12" name="TextBox 11">
            <a:extLst>
              <a:ext uri="{FF2B5EF4-FFF2-40B4-BE49-F238E27FC236}">
                <a16:creationId xmlns:a16="http://schemas.microsoft.com/office/drawing/2014/main" id="{162E4010-7151-5042-8731-EB25E0A05FA9}"/>
              </a:ext>
            </a:extLst>
          </p:cNvPr>
          <p:cNvSpPr txBox="1"/>
          <p:nvPr/>
        </p:nvSpPr>
        <p:spPr>
          <a:xfrm>
            <a:off x="679231" y="6504226"/>
            <a:ext cx="1417055" cy="307777"/>
          </a:xfrm>
          <a:prstGeom prst="rect">
            <a:avLst/>
          </a:prstGeom>
          <a:noFill/>
        </p:spPr>
        <p:txBody>
          <a:bodyPr wrap="none" rtlCol="0">
            <a:spAutoFit/>
          </a:bodyPr>
          <a:lstStyle/>
          <a:p>
            <a:r>
              <a:rPr lang="en-US" sz="1400" dirty="0">
                <a:solidFill>
                  <a:schemeClr val="bg1">
                    <a:lumMod val="50000"/>
                  </a:schemeClr>
                </a:solidFill>
              </a:rPr>
              <a:t>Image: </a:t>
            </a:r>
            <a:r>
              <a:rPr lang="en-US" sz="1400" dirty="0" err="1">
                <a:solidFill>
                  <a:schemeClr val="bg1">
                    <a:lumMod val="50000"/>
                  </a:schemeClr>
                </a:solidFill>
              </a:rPr>
              <a:t>mirasol</a:t>
            </a:r>
            <a:r>
              <a:rPr lang="en-US" sz="1400" baseline="30000" dirty="0" err="1">
                <a:solidFill>
                  <a:schemeClr val="bg1">
                    <a:lumMod val="50000"/>
                  </a:schemeClr>
                </a:solidFill>
              </a:rPr>
              <a:t>TM</a:t>
            </a:r>
            <a:endParaRPr lang="en-US" sz="1400" dirty="0">
              <a:solidFill>
                <a:schemeClr val="bg1">
                  <a:lumMod val="50000"/>
                </a:schemeClr>
              </a:solidFill>
            </a:endParaRPr>
          </a:p>
        </p:txBody>
      </p:sp>
      <p:sp>
        <p:nvSpPr>
          <p:cNvPr id="13" name="Rectangle 9"/>
          <p:cNvSpPr>
            <a:spLocks noChangeArrowheads="1"/>
          </p:cNvSpPr>
          <p:nvPr/>
        </p:nvSpPr>
        <p:spPr bwMode="auto">
          <a:xfrm>
            <a:off x="7636998" y="1452089"/>
            <a:ext cx="3725593"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1" hangingPunct="1"/>
            <a:r>
              <a:rPr lang="en-US" dirty="0" smtClean="0">
                <a:cs typeface="Arial" charset="0"/>
              </a:rPr>
              <a:t>Screen displays can be made along the same principles by activating </a:t>
            </a:r>
            <a:r>
              <a:rPr lang="en-US" dirty="0" err="1" smtClean="0">
                <a:cs typeface="Arial" charset="0"/>
              </a:rPr>
              <a:t>nanosized</a:t>
            </a:r>
            <a:r>
              <a:rPr lang="en-US" dirty="0" smtClean="0">
                <a:cs typeface="Arial" charset="0"/>
              </a:rPr>
              <a:t> features in the screen</a:t>
            </a:r>
            <a:endParaRPr lang="en-US" dirty="0">
              <a:cs typeface="Arial" charset="0"/>
            </a:endParaRPr>
          </a:p>
        </p:txBody>
      </p:sp>
    </p:spTree>
    <p:extLst>
      <p:ext uri="{BB962C8B-B14F-4D97-AF65-F5344CB8AC3E}">
        <p14:creationId xmlns:p14="http://schemas.microsoft.com/office/powerpoint/2010/main" val="53884139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9" descr="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93630" y="1439532"/>
            <a:ext cx="4895970" cy="2852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9636" name="Picture 8" descr="Picture 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130505" y="3083016"/>
            <a:ext cx="5384800" cy="3436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61" name="Rectangle 1"/>
          <p:cNvSpPr>
            <a:spLocks noChangeArrowheads="1"/>
          </p:cNvSpPr>
          <p:nvPr/>
        </p:nvSpPr>
        <p:spPr bwMode="auto">
          <a:xfrm>
            <a:off x="1353117" y="4432153"/>
            <a:ext cx="377699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457200" eaLnBrk="1" hangingPunct="1">
              <a:spcBef>
                <a:spcPct val="50000"/>
              </a:spcBef>
            </a:pPr>
            <a:r>
              <a:rPr lang="en-US" dirty="0" err="1">
                <a:cs typeface="Arial" charset="0"/>
              </a:rPr>
              <a:t>Eastgate</a:t>
            </a:r>
            <a:r>
              <a:rPr lang="en-US" dirty="0">
                <a:cs typeface="Arial" charset="0"/>
              </a:rPr>
              <a:t> Building in Harare, Zimbabwe</a:t>
            </a:r>
          </a:p>
        </p:txBody>
      </p:sp>
      <p:sp>
        <p:nvSpPr>
          <p:cNvPr id="45062" name="Rectangle 2"/>
          <p:cNvSpPr>
            <a:spLocks noChangeArrowheads="1"/>
          </p:cNvSpPr>
          <p:nvPr/>
        </p:nvSpPr>
        <p:spPr bwMode="auto">
          <a:xfrm>
            <a:off x="525253" y="5119266"/>
            <a:ext cx="5384800" cy="1062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defTabSz="457200" eaLnBrk="1" hangingPunct="1">
              <a:spcBef>
                <a:spcPct val="50000"/>
              </a:spcBef>
            </a:pPr>
            <a:r>
              <a:rPr lang="en-US" sz="2100" dirty="0">
                <a:cs typeface="Arial" charset="0"/>
              </a:rPr>
              <a:t>90% less energy for ventilation than a comparable conventional building</a:t>
            </a:r>
          </a:p>
          <a:p>
            <a:pPr algn="ctr" defTabSz="457200" eaLnBrk="1" hangingPunct="1"/>
            <a:endParaRPr lang="en-US" sz="2100" dirty="0">
              <a:cs typeface="Arial" charset="0"/>
            </a:endParaRPr>
          </a:p>
        </p:txBody>
      </p:sp>
      <p:cxnSp>
        <p:nvCxnSpPr>
          <p:cNvPr id="9" name="Straight Connector 8">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374DC12-982D-428A-94EF-5FE58037DD06}"/>
              </a:ext>
            </a:extLst>
          </p:cNvPr>
          <p:cNvSpPr txBox="1"/>
          <p:nvPr/>
        </p:nvSpPr>
        <p:spPr>
          <a:xfrm>
            <a:off x="4685074" y="156411"/>
            <a:ext cx="2821863" cy="707886"/>
          </a:xfrm>
          <a:prstGeom prst="rect">
            <a:avLst/>
          </a:prstGeom>
          <a:noFill/>
        </p:spPr>
        <p:txBody>
          <a:bodyPr wrap="none" rtlCol="0">
            <a:spAutoFit/>
          </a:bodyPr>
          <a:lstStyle/>
          <a:p>
            <a:pPr algn="ctr"/>
            <a:r>
              <a:rPr lang="en-US" sz="4000" b="1" dirty="0">
                <a:ea typeface="ＭＳ Ｐゴシック" charset="0"/>
                <a:cs typeface="ＭＳ Ｐゴシック" charset="0"/>
              </a:rPr>
              <a:t>Architecture</a:t>
            </a:r>
            <a:endParaRPr lang="en-US" sz="4000" b="1" dirty="0"/>
          </a:p>
        </p:txBody>
      </p:sp>
      <p:sp>
        <p:nvSpPr>
          <p:cNvPr id="11" name="TextBox 10">
            <a:extLst>
              <a:ext uri="{FF2B5EF4-FFF2-40B4-BE49-F238E27FC236}">
                <a16:creationId xmlns:a16="http://schemas.microsoft.com/office/drawing/2014/main" id="{18D71C4B-82A5-1A4B-9BDE-4C981ECBE86B}"/>
              </a:ext>
            </a:extLst>
          </p:cNvPr>
          <p:cNvSpPr txBox="1"/>
          <p:nvPr/>
        </p:nvSpPr>
        <p:spPr>
          <a:xfrm>
            <a:off x="679231" y="6504226"/>
            <a:ext cx="2884059" cy="307777"/>
          </a:xfrm>
          <a:prstGeom prst="rect">
            <a:avLst/>
          </a:prstGeom>
          <a:noFill/>
        </p:spPr>
        <p:txBody>
          <a:bodyPr wrap="none" rtlCol="0">
            <a:spAutoFit/>
          </a:bodyPr>
          <a:lstStyle/>
          <a:p>
            <a:r>
              <a:rPr lang="en-US" sz="1400" dirty="0">
                <a:solidFill>
                  <a:schemeClr val="bg1">
                    <a:lumMod val="50000"/>
                  </a:schemeClr>
                </a:solidFill>
              </a:rPr>
              <a:t>Image: </a:t>
            </a:r>
            <a:r>
              <a:rPr lang="en-US" sz="1400" dirty="0" err="1">
                <a:solidFill>
                  <a:schemeClr val="bg1">
                    <a:lumMod val="50000"/>
                  </a:schemeClr>
                </a:solidFill>
              </a:rPr>
              <a:t>www.morpho-biomimicry.be</a:t>
            </a:r>
            <a:r>
              <a:rPr lang="en-US" sz="1400" dirty="0">
                <a:solidFill>
                  <a:schemeClr val="bg1">
                    <a:lumMod val="50000"/>
                  </a:schemeClr>
                </a:solidFill>
              </a:rPr>
              <a:t>/</a:t>
            </a:r>
          </a:p>
        </p:txBody>
      </p:sp>
      <p:sp>
        <p:nvSpPr>
          <p:cNvPr id="12" name="Rectangle 2"/>
          <p:cNvSpPr>
            <a:spLocks noChangeArrowheads="1"/>
          </p:cNvSpPr>
          <p:nvPr/>
        </p:nvSpPr>
        <p:spPr bwMode="auto">
          <a:xfrm>
            <a:off x="6230728" y="2156991"/>
            <a:ext cx="5384800"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defTabSz="457200" eaLnBrk="1" hangingPunct="1">
              <a:spcBef>
                <a:spcPct val="50000"/>
              </a:spcBef>
            </a:pPr>
            <a:r>
              <a:rPr lang="en-US" sz="2100" dirty="0" smtClean="0">
                <a:cs typeface="Arial" charset="0"/>
              </a:rPr>
              <a:t>Inspired by: termite mounts</a:t>
            </a:r>
            <a:endParaRPr lang="en-US" sz="2100" dirty="0">
              <a:cs typeface="Arial" charset="0"/>
            </a:endParaRPr>
          </a:p>
          <a:p>
            <a:pPr algn="ctr" defTabSz="457200" eaLnBrk="1" hangingPunct="1"/>
            <a:endParaRPr lang="en-US" sz="2100" dirty="0">
              <a:cs typeface="Arial" charset="0"/>
            </a:endParaRPr>
          </a:p>
        </p:txBody>
      </p:sp>
    </p:spTree>
    <p:extLst>
      <p:ext uri="{BB962C8B-B14F-4D97-AF65-F5344CB8AC3E}">
        <p14:creationId xmlns:p14="http://schemas.microsoft.com/office/powerpoint/2010/main" val="130849354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Text Box 4"/>
          <p:cNvSpPr txBox="1">
            <a:spLocks noChangeArrowheads="1"/>
          </p:cNvSpPr>
          <p:nvPr/>
        </p:nvSpPr>
        <p:spPr bwMode="auto">
          <a:xfrm>
            <a:off x="5994400" y="2024064"/>
            <a:ext cx="56896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a:defRPr sz="3200">
                <a:solidFill>
                  <a:schemeClr val="tx1"/>
                </a:solidFill>
                <a:latin typeface="Arial" charset="0"/>
                <a:ea typeface="ＭＳ Ｐゴシック" charset="0"/>
                <a:cs typeface="Arial" charset="0"/>
              </a:defRPr>
            </a:lvl1pPr>
            <a:lvl2pPr defTabSz="457200">
              <a:defRPr sz="2800">
                <a:solidFill>
                  <a:schemeClr val="tx1"/>
                </a:solidFill>
                <a:latin typeface="Arial" charset="0"/>
                <a:ea typeface="Arial" charset="0"/>
                <a:cs typeface="Arial" charset="0"/>
              </a:defRPr>
            </a:lvl2pPr>
            <a:lvl3pPr defTabSz="457200">
              <a:defRPr sz="2400">
                <a:solidFill>
                  <a:schemeClr val="tx1"/>
                </a:solidFill>
                <a:latin typeface="Arial" charset="0"/>
                <a:ea typeface="Arial" charset="0"/>
                <a:cs typeface="Arial" charset="0"/>
              </a:defRPr>
            </a:lvl3pPr>
            <a:lvl4pPr defTabSz="457200">
              <a:defRPr sz="2000">
                <a:solidFill>
                  <a:schemeClr val="tx1"/>
                </a:solidFill>
                <a:latin typeface="Arial" charset="0"/>
                <a:ea typeface="Arial" charset="0"/>
                <a:cs typeface="Arial" charset="0"/>
              </a:defRPr>
            </a:lvl4pPr>
            <a:lvl5pPr defTabSz="457200">
              <a:defRPr sz="2000">
                <a:solidFill>
                  <a:schemeClr val="tx1"/>
                </a:solidFill>
                <a:latin typeface="Arial" charset="0"/>
                <a:ea typeface="Arial" charset="0"/>
                <a:cs typeface="Arial" charset="0"/>
              </a:defRPr>
            </a:lvl5pPr>
            <a:lvl6pPr defTabSz="457200" eaLnBrk="0" hangingPunct="0">
              <a:defRPr sz="2000">
                <a:solidFill>
                  <a:schemeClr val="tx1"/>
                </a:solidFill>
                <a:latin typeface="Arial" charset="0"/>
                <a:ea typeface="Arial" charset="0"/>
                <a:cs typeface="Arial" charset="0"/>
              </a:defRPr>
            </a:lvl6pPr>
            <a:lvl7pPr defTabSz="457200" eaLnBrk="0" hangingPunct="0">
              <a:defRPr sz="2000">
                <a:solidFill>
                  <a:schemeClr val="tx1"/>
                </a:solidFill>
                <a:latin typeface="Arial" charset="0"/>
                <a:ea typeface="Arial" charset="0"/>
                <a:cs typeface="Arial" charset="0"/>
              </a:defRPr>
            </a:lvl7pPr>
            <a:lvl8pPr defTabSz="457200" eaLnBrk="0" hangingPunct="0">
              <a:defRPr sz="2000">
                <a:solidFill>
                  <a:schemeClr val="tx1"/>
                </a:solidFill>
                <a:latin typeface="Arial" charset="0"/>
                <a:ea typeface="Arial" charset="0"/>
                <a:cs typeface="Arial" charset="0"/>
              </a:defRPr>
            </a:lvl8pPr>
            <a:lvl9pPr defTabSz="457200" eaLnBrk="0" hangingPunct="0">
              <a:defRPr sz="2000">
                <a:solidFill>
                  <a:schemeClr val="tx1"/>
                </a:solidFill>
                <a:latin typeface="Arial" charset="0"/>
                <a:ea typeface="Arial" charset="0"/>
                <a:cs typeface="Arial" charset="0"/>
              </a:defRPr>
            </a:lvl9pPr>
          </a:lstStyle>
          <a:p>
            <a:pPr eaLnBrk="1" hangingPunct="1">
              <a:spcBef>
                <a:spcPct val="50000"/>
              </a:spcBef>
            </a:pPr>
            <a:endParaRPr lang="en-US" sz="1600">
              <a:latin typeface="Calibri" charset="0"/>
            </a:endParaRPr>
          </a:p>
          <a:p>
            <a:pPr eaLnBrk="1" hangingPunct="1">
              <a:spcBef>
                <a:spcPct val="50000"/>
              </a:spcBef>
            </a:pPr>
            <a:endParaRPr lang="en-US" sz="1600">
              <a:latin typeface="Calibri" charset="0"/>
            </a:endParaRPr>
          </a:p>
        </p:txBody>
      </p:sp>
      <p:cxnSp>
        <p:nvCxnSpPr>
          <p:cNvPr id="9" name="Straight Connector 8">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374DC12-982D-428A-94EF-5FE58037DD06}"/>
              </a:ext>
            </a:extLst>
          </p:cNvPr>
          <p:cNvSpPr txBox="1"/>
          <p:nvPr/>
        </p:nvSpPr>
        <p:spPr>
          <a:xfrm>
            <a:off x="4685074" y="156411"/>
            <a:ext cx="2821863" cy="707886"/>
          </a:xfrm>
          <a:prstGeom prst="rect">
            <a:avLst/>
          </a:prstGeom>
          <a:noFill/>
        </p:spPr>
        <p:txBody>
          <a:bodyPr wrap="none" rtlCol="0">
            <a:spAutoFit/>
          </a:bodyPr>
          <a:lstStyle/>
          <a:p>
            <a:pPr algn="ctr"/>
            <a:r>
              <a:rPr lang="en-US" sz="4000" b="1" dirty="0">
                <a:ea typeface="ＭＳ Ｐゴシック" charset="0"/>
                <a:cs typeface="ＭＳ Ｐゴシック" charset="0"/>
              </a:rPr>
              <a:t>Architecture</a:t>
            </a:r>
            <a:endParaRPr lang="en-US" sz="4000" b="1" dirty="0"/>
          </a:p>
        </p:txBody>
      </p:sp>
      <p:pic>
        <p:nvPicPr>
          <p:cNvPr id="2" name="Picture 1">
            <a:extLst>
              <a:ext uri="{FF2B5EF4-FFF2-40B4-BE49-F238E27FC236}">
                <a16:creationId xmlns:a16="http://schemas.microsoft.com/office/drawing/2014/main" id="{895194D8-D7C9-684B-9136-191A90664F6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26464" y="1579801"/>
            <a:ext cx="3459778" cy="4646834"/>
          </a:xfrm>
          <a:prstGeom prst="rect">
            <a:avLst/>
          </a:prstGeom>
        </p:spPr>
      </p:pic>
      <p:pic>
        <p:nvPicPr>
          <p:cNvPr id="3" name="Picture 2">
            <a:extLst>
              <a:ext uri="{FF2B5EF4-FFF2-40B4-BE49-F238E27FC236}">
                <a16:creationId xmlns:a16="http://schemas.microsoft.com/office/drawing/2014/main" id="{96FD0580-DB47-8F44-B0CE-D7F21E79334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90690" y="1816346"/>
            <a:ext cx="5564990" cy="4173743"/>
          </a:xfrm>
          <a:prstGeom prst="rect">
            <a:avLst/>
          </a:prstGeom>
        </p:spPr>
      </p:pic>
      <p:sp>
        <p:nvSpPr>
          <p:cNvPr id="108550" name="Rectangle 1"/>
          <p:cNvSpPr>
            <a:spLocks noChangeArrowheads="1"/>
          </p:cNvSpPr>
          <p:nvPr/>
        </p:nvSpPr>
        <p:spPr bwMode="auto">
          <a:xfrm>
            <a:off x="9892514" y="5565893"/>
            <a:ext cx="126316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1" hangingPunct="1"/>
            <a:r>
              <a:rPr lang="en-US" dirty="0">
                <a:solidFill>
                  <a:srgbClr val="FFFFFF"/>
                </a:solidFill>
                <a:cs typeface="Arial" charset="0"/>
              </a:rPr>
              <a:t>Sea Sponge</a:t>
            </a:r>
          </a:p>
        </p:txBody>
      </p:sp>
      <p:sp>
        <p:nvSpPr>
          <p:cNvPr id="11" name="TextBox 10">
            <a:extLst>
              <a:ext uri="{FF2B5EF4-FFF2-40B4-BE49-F238E27FC236}">
                <a16:creationId xmlns:a16="http://schemas.microsoft.com/office/drawing/2014/main" id="{4F9AFBB4-0B80-3A46-A752-ED743B9677EA}"/>
              </a:ext>
            </a:extLst>
          </p:cNvPr>
          <p:cNvSpPr txBox="1"/>
          <p:nvPr/>
        </p:nvSpPr>
        <p:spPr>
          <a:xfrm>
            <a:off x="679231" y="6504226"/>
            <a:ext cx="1781385" cy="307777"/>
          </a:xfrm>
          <a:prstGeom prst="rect">
            <a:avLst/>
          </a:prstGeom>
          <a:noFill/>
        </p:spPr>
        <p:txBody>
          <a:bodyPr wrap="none" rtlCol="0">
            <a:spAutoFit/>
          </a:bodyPr>
          <a:lstStyle/>
          <a:p>
            <a:r>
              <a:rPr lang="en-US" sz="1400" dirty="0">
                <a:solidFill>
                  <a:schemeClr val="bg1">
                    <a:lumMod val="50000"/>
                  </a:schemeClr>
                </a:solidFill>
              </a:rPr>
              <a:t>Image: </a:t>
            </a:r>
            <a:r>
              <a:rPr lang="en-US" sz="1400" dirty="0" err="1">
                <a:solidFill>
                  <a:schemeClr val="bg1">
                    <a:lumMod val="50000"/>
                  </a:schemeClr>
                </a:solidFill>
              </a:rPr>
              <a:t>WikiCommons</a:t>
            </a:r>
            <a:endParaRPr lang="en-US" sz="1400" dirty="0">
              <a:solidFill>
                <a:schemeClr val="bg1">
                  <a:lumMod val="50000"/>
                </a:schemeClr>
              </a:solidFill>
            </a:endParaRPr>
          </a:p>
        </p:txBody>
      </p:sp>
    </p:spTree>
    <p:extLst>
      <p:ext uri="{BB962C8B-B14F-4D97-AF65-F5344CB8AC3E}">
        <p14:creationId xmlns:p14="http://schemas.microsoft.com/office/powerpoint/2010/main" val="202378829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374DC12-982D-428A-94EF-5FE58037DD06}"/>
              </a:ext>
            </a:extLst>
          </p:cNvPr>
          <p:cNvSpPr txBox="1"/>
          <p:nvPr/>
        </p:nvSpPr>
        <p:spPr>
          <a:xfrm>
            <a:off x="2282467" y="156411"/>
            <a:ext cx="7627089" cy="707886"/>
          </a:xfrm>
          <a:prstGeom prst="rect">
            <a:avLst/>
          </a:prstGeom>
          <a:noFill/>
        </p:spPr>
        <p:txBody>
          <a:bodyPr wrap="none" rtlCol="0">
            <a:spAutoFit/>
          </a:bodyPr>
          <a:lstStyle/>
          <a:p>
            <a:pPr algn="ctr"/>
            <a:r>
              <a:rPr lang="en-US" sz="4000" b="1" dirty="0">
                <a:ea typeface="ＭＳ Ｐゴシック" charset="0"/>
                <a:cs typeface="ＭＳ Ｐゴシック" charset="0"/>
              </a:rPr>
              <a:t>Self-Healing Materials and Systems</a:t>
            </a:r>
            <a:endParaRPr lang="en-US" sz="4000"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379" y="1349617"/>
            <a:ext cx="3943546" cy="3192394"/>
          </a:xfrm>
          <a:prstGeom prst="rect">
            <a:avLst/>
          </a:prstGeom>
        </p:spPr>
      </p:pic>
      <p:sp>
        <p:nvSpPr>
          <p:cNvPr id="4" name="Rectangle 3"/>
          <p:cNvSpPr/>
          <p:nvPr/>
        </p:nvSpPr>
        <p:spPr>
          <a:xfrm>
            <a:off x="227490" y="6550223"/>
            <a:ext cx="3261406" cy="307777"/>
          </a:xfrm>
          <a:prstGeom prst="rect">
            <a:avLst/>
          </a:prstGeom>
        </p:spPr>
        <p:txBody>
          <a:bodyPr wrap="none">
            <a:spAutoFit/>
          </a:bodyPr>
          <a:lstStyle/>
          <a:p>
            <a:r>
              <a:rPr lang="de-DE" sz="1400" i="1" dirty="0"/>
              <a:t>Beilstein J. Nanotechnol.</a:t>
            </a:r>
            <a:r>
              <a:rPr lang="de-DE" sz="1400" dirty="0"/>
              <a:t> </a:t>
            </a:r>
            <a:r>
              <a:rPr lang="de-DE" sz="1400" b="1" dirty="0"/>
              <a:t>2018,</a:t>
            </a:r>
            <a:r>
              <a:rPr lang="de-DE" sz="1400" dirty="0"/>
              <a:t> </a:t>
            </a:r>
            <a:r>
              <a:rPr lang="de-DE" sz="1400" i="1" dirty="0"/>
              <a:t>9,</a:t>
            </a:r>
            <a:r>
              <a:rPr lang="de-DE" sz="1400" dirty="0"/>
              <a:t> 907–935</a:t>
            </a:r>
            <a:endParaRPr lang="en-US" sz="1400"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7678" y="1781938"/>
            <a:ext cx="4248743" cy="2295845"/>
          </a:xfrm>
          <a:prstGeom prst="rect">
            <a:avLst/>
          </a:prstGeom>
        </p:spPr>
      </p:pic>
      <p:sp>
        <p:nvSpPr>
          <p:cNvPr id="6" name="TextBox 5"/>
          <p:cNvSpPr txBox="1"/>
          <p:nvPr/>
        </p:nvSpPr>
        <p:spPr>
          <a:xfrm>
            <a:off x="6657678" y="1282036"/>
            <a:ext cx="4962822" cy="369332"/>
          </a:xfrm>
          <a:prstGeom prst="rect">
            <a:avLst/>
          </a:prstGeom>
          <a:noFill/>
        </p:spPr>
        <p:txBody>
          <a:bodyPr wrap="square" rtlCol="0">
            <a:spAutoFit/>
          </a:bodyPr>
          <a:lstStyle/>
          <a:p>
            <a:r>
              <a:rPr lang="en-US" dirty="0" smtClean="0"/>
              <a:t>Mechanism of bone repair</a:t>
            </a:r>
            <a:endParaRPr lang="en-US" dirty="0"/>
          </a:p>
        </p:txBody>
      </p:sp>
      <p:sp>
        <p:nvSpPr>
          <p:cNvPr id="7" name="TextBox 6"/>
          <p:cNvSpPr txBox="1"/>
          <p:nvPr/>
        </p:nvSpPr>
        <p:spPr>
          <a:xfrm>
            <a:off x="695326" y="5314949"/>
            <a:ext cx="5391150" cy="923330"/>
          </a:xfrm>
          <a:prstGeom prst="rect">
            <a:avLst/>
          </a:prstGeom>
          <a:noFill/>
        </p:spPr>
        <p:txBody>
          <a:bodyPr wrap="square" rtlCol="0">
            <a:spAutoFit/>
          </a:bodyPr>
          <a:lstStyle/>
          <a:p>
            <a:r>
              <a:rPr lang="en-US" dirty="0" smtClean="0"/>
              <a:t>Nature does it all the time: wounds, bone breaks, immune response, adaptive camouflage, self cleaning in plants… </a:t>
            </a:r>
            <a:endParaRPr lang="en-US"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57678" y="4542011"/>
            <a:ext cx="4715533" cy="2133898"/>
          </a:xfrm>
          <a:prstGeom prst="rect">
            <a:avLst/>
          </a:prstGeom>
        </p:spPr>
      </p:pic>
      <p:sp>
        <p:nvSpPr>
          <p:cNvPr id="16" name="TextBox 15"/>
          <p:cNvSpPr txBox="1"/>
          <p:nvPr/>
        </p:nvSpPr>
        <p:spPr>
          <a:xfrm>
            <a:off x="6667203" y="4215736"/>
            <a:ext cx="4962822" cy="369332"/>
          </a:xfrm>
          <a:prstGeom prst="rect">
            <a:avLst/>
          </a:prstGeom>
          <a:noFill/>
        </p:spPr>
        <p:txBody>
          <a:bodyPr wrap="square" rtlCol="0">
            <a:spAutoFit/>
          </a:bodyPr>
          <a:lstStyle/>
          <a:p>
            <a:r>
              <a:rPr lang="en-US" dirty="0" smtClean="0"/>
              <a:t>Mechanism of soft tissue repair (Invertebrates)</a:t>
            </a:r>
            <a:endParaRPr lang="en-US" dirty="0"/>
          </a:p>
        </p:txBody>
      </p:sp>
    </p:spTree>
    <p:extLst>
      <p:ext uri="{BB962C8B-B14F-4D97-AF65-F5344CB8AC3E}">
        <p14:creationId xmlns:p14="http://schemas.microsoft.com/office/powerpoint/2010/main" val="385781136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706984-4333-8F49-9C04-80F60C99729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9093" y="1439532"/>
            <a:ext cx="4734635" cy="3156423"/>
          </a:xfrm>
          <a:prstGeom prst="rect">
            <a:avLst/>
          </a:prstGeom>
        </p:spPr>
      </p:pic>
      <p:pic>
        <p:nvPicPr>
          <p:cNvPr id="150534" name="Picture 6" descr="Picture 2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705961" y="3765490"/>
            <a:ext cx="4988560" cy="28060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65541" name="Group 3"/>
          <p:cNvGrpSpPr>
            <a:grpSpLocks/>
          </p:cNvGrpSpPr>
          <p:nvPr/>
        </p:nvGrpSpPr>
        <p:grpSpPr bwMode="auto">
          <a:xfrm>
            <a:off x="8774251" y="1955740"/>
            <a:ext cx="2980267" cy="4533900"/>
            <a:chOff x="6295161" y="990600"/>
            <a:chExt cx="2844800" cy="5676900"/>
          </a:xfrm>
        </p:grpSpPr>
        <p:pic>
          <p:nvPicPr>
            <p:cNvPr id="65542" name="Picture 2" descr="Screen shot 2012-03-21 at 4.43.27 PM.pn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295161" y="990600"/>
              <a:ext cx="2844800" cy="567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543" name="Picture 1" descr="Screen shot 2012-03-21 at 4.43.35 PM.pn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6400800" y="6019800"/>
              <a:ext cx="1524000"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cxnSp>
        <p:nvCxnSpPr>
          <p:cNvPr id="9" name="Straight Connector 8">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374DC12-982D-428A-94EF-5FE58037DD06}"/>
              </a:ext>
            </a:extLst>
          </p:cNvPr>
          <p:cNvSpPr txBox="1"/>
          <p:nvPr/>
        </p:nvSpPr>
        <p:spPr>
          <a:xfrm>
            <a:off x="2282467" y="156411"/>
            <a:ext cx="7627089" cy="707886"/>
          </a:xfrm>
          <a:prstGeom prst="rect">
            <a:avLst/>
          </a:prstGeom>
          <a:noFill/>
        </p:spPr>
        <p:txBody>
          <a:bodyPr wrap="none" rtlCol="0">
            <a:spAutoFit/>
          </a:bodyPr>
          <a:lstStyle/>
          <a:p>
            <a:pPr algn="ctr"/>
            <a:r>
              <a:rPr lang="en-US" sz="4000" b="1" dirty="0">
                <a:ea typeface="ＭＳ Ｐゴシック" charset="0"/>
                <a:cs typeface="ＭＳ Ｐゴシック" charset="0"/>
              </a:rPr>
              <a:t>Self-Healing Materials and Systems</a:t>
            </a:r>
            <a:endParaRPr lang="en-US" sz="4000" b="1" dirty="0"/>
          </a:p>
        </p:txBody>
      </p:sp>
      <p:sp>
        <p:nvSpPr>
          <p:cNvPr id="11" name="TextBox 10">
            <a:extLst>
              <a:ext uri="{FF2B5EF4-FFF2-40B4-BE49-F238E27FC236}">
                <a16:creationId xmlns:a16="http://schemas.microsoft.com/office/drawing/2014/main" id="{BB359F49-FF55-7847-A925-5AD55385E4BF}"/>
              </a:ext>
            </a:extLst>
          </p:cNvPr>
          <p:cNvSpPr txBox="1"/>
          <p:nvPr/>
        </p:nvSpPr>
        <p:spPr>
          <a:xfrm>
            <a:off x="679231" y="6504226"/>
            <a:ext cx="1873205" cy="307777"/>
          </a:xfrm>
          <a:prstGeom prst="rect">
            <a:avLst/>
          </a:prstGeom>
          <a:noFill/>
        </p:spPr>
        <p:txBody>
          <a:bodyPr wrap="none" rtlCol="0">
            <a:spAutoFit/>
          </a:bodyPr>
          <a:lstStyle/>
          <a:p>
            <a:r>
              <a:rPr lang="en-US" sz="1400" dirty="0">
                <a:solidFill>
                  <a:schemeClr val="bg1">
                    <a:lumMod val="50000"/>
                  </a:schemeClr>
                </a:solidFill>
              </a:rPr>
              <a:t>Image: </a:t>
            </a:r>
            <a:r>
              <a:rPr lang="en-US" sz="1400" dirty="0" err="1">
                <a:solidFill>
                  <a:schemeClr val="bg1">
                    <a:lumMod val="50000"/>
                  </a:schemeClr>
                </a:solidFill>
              </a:rPr>
              <a:t>Pixabay</a:t>
            </a:r>
            <a:r>
              <a:rPr lang="en-US" sz="1400" dirty="0">
                <a:solidFill>
                  <a:schemeClr val="bg1">
                    <a:lumMod val="50000"/>
                  </a:schemeClr>
                </a:solidFill>
              </a:rPr>
              <a:t>, Brinker</a:t>
            </a:r>
          </a:p>
        </p:txBody>
      </p:sp>
      <p:sp>
        <p:nvSpPr>
          <p:cNvPr id="3" name="Rectangle 2"/>
          <p:cNvSpPr/>
          <p:nvPr/>
        </p:nvSpPr>
        <p:spPr>
          <a:xfrm>
            <a:off x="5836920" y="1415655"/>
            <a:ext cx="5917598" cy="646331"/>
          </a:xfrm>
          <a:prstGeom prst="rect">
            <a:avLst/>
          </a:prstGeom>
        </p:spPr>
        <p:txBody>
          <a:bodyPr wrap="square">
            <a:spAutoFit/>
          </a:bodyPr>
          <a:lstStyle/>
          <a:p>
            <a:r>
              <a:rPr lang="en-US" b="1" dirty="0"/>
              <a:t>Brinker technology </a:t>
            </a:r>
            <a:r>
              <a:rPr lang="en-US" dirty="0"/>
              <a:t>developed a way to seal leaks in oil and water pipelines called Platelets.</a:t>
            </a:r>
          </a:p>
        </p:txBody>
      </p:sp>
      <p:sp>
        <p:nvSpPr>
          <p:cNvPr id="4" name="Rectangle 3"/>
          <p:cNvSpPr/>
          <p:nvPr/>
        </p:nvSpPr>
        <p:spPr>
          <a:xfrm>
            <a:off x="5836920" y="2414153"/>
            <a:ext cx="2664139" cy="1200329"/>
          </a:xfrm>
          <a:prstGeom prst="rect">
            <a:avLst/>
          </a:prstGeom>
        </p:spPr>
        <p:txBody>
          <a:bodyPr wrap="square">
            <a:spAutoFit/>
          </a:bodyPr>
          <a:lstStyle/>
          <a:p>
            <a:pPr algn="ctr"/>
            <a:r>
              <a:rPr lang="en-US" b="1" dirty="0"/>
              <a:t>formula </a:t>
            </a:r>
            <a:r>
              <a:rPr lang="en-US" b="1" dirty="0" smtClean="0"/>
              <a:t>injected into wells/pipes and circulating freely until used</a:t>
            </a:r>
            <a:endParaRPr lang="en-US" dirty="0"/>
          </a:p>
        </p:txBody>
      </p:sp>
    </p:spTree>
    <p:extLst>
      <p:ext uri="{BB962C8B-B14F-4D97-AF65-F5344CB8AC3E}">
        <p14:creationId xmlns:p14="http://schemas.microsoft.com/office/powerpoint/2010/main" val="67494809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7"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06377" y="1421244"/>
            <a:ext cx="4380992" cy="4380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7588"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77338" y="1439532"/>
            <a:ext cx="5161420" cy="41755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2072567" y="2156747"/>
            <a:ext cx="8046866" cy="30899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7590" name="Picture 2" descr="Screen shot 2012-03-21 at 4.52.10 PM.pn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7589520" y="6341087"/>
            <a:ext cx="4517813" cy="5169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8" name="Straight Connector 7">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374DC12-982D-428A-94EF-5FE58037DD06}"/>
              </a:ext>
            </a:extLst>
          </p:cNvPr>
          <p:cNvSpPr txBox="1"/>
          <p:nvPr/>
        </p:nvSpPr>
        <p:spPr>
          <a:xfrm>
            <a:off x="2282467" y="156411"/>
            <a:ext cx="7627089" cy="707886"/>
          </a:xfrm>
          <a:prstGeom prst="rect">
            <a:avLst/>
          </a:prstGeom>
          <a:noFill/>
        </p:spPr>
        <p:txBody>
          <a:bodyPr wrap="none" rtlCol="0">
            <a:spAutoFit/>
          </a:bodyPr>
          <a:lstStyle/>
          <a:p>
            <a:pPr algn="ctr"/>
            <a:r>
              <a:rPr lang="en-US" sz="4000" b="1" dirty="0">
                <a:ea typeface="ＭＳ Ｐゴシック" charset="0"/>
                <a:cs typeface="ＭＳ Ｐゴシック" charset="0"/>
              </a:rPr>
              <a:t>Self-Healing Materials and Systems</a:t>
            </a:r>
            <a:endParaRPr lang="en-US" sz="4000" b="1" dirty="0"/>
          </a:p>
        </p:txBody>
      </p:sp>
      <p:sp>
        <p:nvSpPr>
          <p:cNvPr id="3" name="Rectangle 2"/>
          <p:cNvSpPr/>
          <p:nvPr/>
        </p:nvSpPr>
        <p:spPr>
          <a:xfrm>
            <a:off x="247651" y="5902679"/>
            <a:ext cx="7248524" cy="923330"/>
          </a:xfrm>
          <a:prstGeom prst="rect">
            <a:avLst/>
          </a:prstGeom>
        </p:spPr>
        <p:txBody>
          <a:bodyPr wrap="square">
            <a:spAutoFit/>
          </a:bodyPr>
          <a:lstStyle/>
          <a:p>
            <a:pPr defTabSz="457200">
              <a:spcBef>
                <a:spcPct val="0"/>
              </a:spcBef>
            </a:pPr>
            <a:r>
              <a:rPr lang="en-US" dirty="0" smtClean="0"/>
              <a:t>‘Healing</a:t>
            </a:r>
            <a:r>
              <a:rPr lang="en-US" dirty="0"/>
              <a:t>’ material </a:t>
            </a:r>
            <a:r>
              <a:rPr lang="en-US" dirty="0" smtClean="0"/>
              <a:t>contain </a:t>
            </a:r>
            <a:r>
              <a:rPr lang="en-US" dirty="0"/>
              <a:t>capsules within polymers. </a:t>
            </a:r>
            <a:endParaRPr lang="en-US" dirty="0" smtClean="0"/>
          </a:p>
          <a:p>
            <a:pPr defTabSz="457200">
              <a:spcBef>
                <a:spcPct val="0"/>
              </a:spcBef>
            </a:pPr>
            <a:r>
              <a:rPr lang="en-US" dirty="0" smtClean="0"/>
              <a:t>When needed, the capsule are released </a:t>
            </a:r>
            <a:r>
              <a:rPr lang="en-US" dirty="0"/>
              <a:t>and </a:t>
            </a:r>
            <a:r>
              <a:rPr lang="en-US" dirty="0" smtClean="0"/>
              <a:t>fill </a:t>
            </a:r>
            <a:r>
              <a:rPr lang="en-US" dirty="0"/>
              <a:t>the </a:t>
            </a:r>
            <a:r>
              <a:rPr lang="en-US" dirty="0" smtClean="0"/>
              <a:t>void. For polymers </a:t>
            </a:r>
            <a:r>
              <a:rPr lang="en-US" dirty="0"/>
              <a:t>and now </a:t>
            </a:r>
            <a:r>
              <a:rPr lang="en-US" dirty="0" smtClean="0"/>
              <a:t>iron/steel</a:t>
            </a:r>
            <a:endParaRPr lang="en-US" dirty="0"/>
          </a:p>
        </p:txBody>
      </p:sp>
    </p:spTree>
    <p:extLst>
      <p:ext uri="{BB962C8B-B14F-4D97-AF65-F5344CB8AC3E}">
        <p14:creationId xmlns:p14="http://schemas.microsoft.com/office/powerpoint/2010/main" val="14157960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CADFEA-6650-E24A-841D-3B43D3A6D79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4570" y="1439532"/>
            <a:ext cx="3895537" cy="2921653"/>
          </a:xfrm>
          <a:prstGeom prst="rect">
            <a:avLst/>
          </a:prstGeom>
        </p:spPr>
      </p:pic>
      <p:sp>
        <p:nvSpPr>
          <p:cNvPr id="2" name="Rectangle 1"/>
          <p:cNvSpPr>
            <a:spLocks noChangeArrowheads="1"/>
          </p:cNvSpPr>
          <p:nvPr/>
        </p:nvSpPr>
        <p:spPr bwMode="auto">
          <a:xfrm>
            <a:off x="6681216" y="1549988"/>
            <a:ext cx="5181600"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eaLnBrk="1" hangingPunct="1"/>
            <a:r>
              <a:rPr lang="en-US" dirty="0">
                <a:cs typeface="Arial" charset="0"/>
              </a:rPr>
              <a:t>"I will design a unique, two-sided fastener, one side with stiff hooks like the burrs and the other side with soft loops like the fabric of my pants. I will call my invention '</a:t>
            </a:r>
            <a:r>
              <a:rPr lang="en-US" dirty="0" err="1">
                <a:cs typeface="Arial" charset="0"/>
              </a:rPr>
              <a:t>velcro</a:t>
            </a:r>
            <a:r>
              <a:rPr lang="en-US" dirty="0">
                <a:cs typeface="Arial" charset="0"/>
              </a:rPr>
              <a:t>' a combination of the word velour and crochet. It will rival the zipper in its ability to fasten.”</a:t>
            </a:r>
          </a:p>
          <a:p>
            <a:pPr algn="r" eaLnBrk="1" hangingPunct="1"/>
            <a:endParaRPr lang="en-US" dirty="0">
              <a:cs typeface="Arial" charset="0"/>
            </a:endParaRPr>
          </a:p>
          <a:p>
            <a:pPr algn="r" eaLnBrk="1" hangingPunct="1"/>
            <a:r>
              <a:rPr lang="en-US" dirty="0">
                <a:cs typeface="Arial" charset="0"/>
              </a:rPr>
              <a:t>		</a:t>
            </a:r>
            <a:r>
              <a:rPr lang="en-US" sz="1400" i="1" dirty="0">
                <a:cs typeface="Arial" charset="0"/>
              </a:rPr>
              <a:t>- George de </a:t>
            </a:r>
            <a:r>
              <a:rPr lang="en-US" sz="1400" i="1" dirty="0" err="1">
                <a:cs typeface="Arial" charset="0"/>
              </a:rPr>
              <a:t>Mestral</a:t>
            </a:r>
            <a:r>
              <a:rPr lang="en-US" sz="1400" i="1" dirty="0">
                <a:cs typeface="Arial" charset="0"/>
              </a:rPr>
              <a:t>, 1945</a:t>
            </a:r>
          </a:p>
        </p:txBody>
      </p:sp>
      <p:grpSp>
        <p:nvGrpSpPr>
          <p:cNvPr id="5" name="Group 4"/>
          <p:cNvGrpSpPr>
            <a:grpSpLocks/>
          </p:cNvGrpSpPr>
          <p:nvPr/>
        </p:nvGrpSpPr>
        <p:grpSpPr bwMode="auto">
          <a:xfrm>
            <a:off x="8256016" y="4361185"/>
            <a:ext cx="3606800" cy="2184400"/>
            <a:chOff x="304800" y="4495800"/>
            <a:chExt cx="2705100" cy="2184198"/>
          </a:xfrm>
        </p:grpSpPr>
        <p:pic>
          <p:nvPicPr>
            <p:cNvPr id="69639"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04800" y="4495800"/>
              <a:ext cx="1727200" cy="209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9640" name="Picture 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2057400" y="6019800"/>
              <a:ext cx="952500" cy="660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cxnSp>
        <p:nvCxnSpPr>
          <p:cNvPr id="10" name="Straight Connector 9">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374DC12-982D-428A-94EF-5FE58037DD06}"/>
              </a:ext>
            </a:extLst>
          </p:cNvPr>
          <p:cNvSpPr txBox="1"/>
          <p:nvPr/>
        </p:nvSpPr>
        <p:spPr>
          <a:xfrm>
            <a:off x="5339363" y="156411"/>
            <a:ext cx="1513299" cy="707886"/>
          </a:xfrm>
          <a:prstGeom prst="rect">
            <a:avLst/>
          </a:prstGeom>
          <a:noFill/>
        </p:spPr>
        <p:txBody>
          <a:bodyPr wrap="none" rtlCol="0">
            <a:spAutoFit/>
          </a:bodyPr>
          <a:lstStyle/>
          <a:p>
            <a:pPr algn="ctr"/>
            <a:r>
              <a:rPr lang="en-US" sz="4000" b="1" dirty="0">
                <a:ea typeface="ＭＳ Ｐゴシック" charset="0"/>
                <a:cs typeface="ＭＳ Ｐゴシック" charset="0"/>
              </a:rPr>
              <a:t>Velcro</a:t>
            </a:r>
            <a:endParaRPr lang="en-US" sz="4000" b="1" dirty="0"/>
          </a:p>
        </p:txBody>
      </p:sp>
      <p:pic>
        <p:nvPicPr>
          <p:cNvPr id="4" name="Picture 3">
            <a:extLst>
              <a:ext uri="{FF2B5EF4-FFF2-40B4-BE49-F238E27FC236}">
                <a16:creationId xmlns:a16="http://schemas.microsoft.com/office/drawing/2014/main" id="{EEFE4400-A33D-914E-AE6C-16DCBE9FF60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079662" y="2297458"/>
            <a:ext cx="2772947" cy="4159421"/>
          </a:xfrm>
          <a:prstGeom prst="rect">
            <a:avLst/>
          </a:prstGeom>
        </p:spPr>
      </p:pic>
      <p:sp>
        <p:nvSpPr>
          <p:cNvPr id="12" name="TextBox 11">
            <a:extLst>
              <a:ext uri="{FF2B5EF4-FFF2-40B4-BE49-F238E27FC236}">
                <a16:creationId xmlns:a16="http://schemas.microsoft.com/office/drawing/2014/main" id="{B50CE051-EF21-4F4A-B0C9-9019332EDB5E}"/>
              </a:ext>
            </a:extLst>
          </p:cNvPr>
          <p:cNvSpPr txBox="1"/>
          <p:nvPr/>
        </p:nvSpPr>
        <p:spPr>
          <a:xfrm>
            <a:off x="679231" y="6504226"/>
            <a:ext cx="1781385" cy="307777"/>
          </a:xfrm>
          <a:prstGeom prst="rect">
            <a:avLst/>
          </a:prstGeom>
          <a:noFill/>
        </p:spPr>
        <p:txBody>
          <a:bodyPr wrap="none" rtlCol="0">
            <a:spAutoFit/>
          </a:bodyPr>
          <a:lstStyle/>
          <a:p>
            <a:r>
              <a:rPr lang="en-US" sz="1400" dirty="0">
                <a:solidFill>
                  <a:schemeClr val="bg1">
                    <a:lumMod val="50000"/>
                  </a:schemeClr>
                </a:solidFill>
              </a:rPr>
              <a:t>Image: </a:t>
            </a:r>
            <a:r>
              <a:rPr lang="en-US" sz="1400" dirty="0" err="1">
                <a:solidFill>
                  <a:schemeClr val="bg1">
                    <a:lumMod val="50000"/>
                  </a:schemeClr>
                </a:solidFill>
              </a:rPr>
              <a:t>WikiCommons</a:t>
            </a:r>
            <a:endParaRPr lang="en-US" sz="1400" dirty="0">
              <a:solidFill>
                <a:schemeClr val="bg1">
                  <a:lumMod val="50000"/>
                </a:schemeClr>
              </a:solidFill>
            </a:endParaRPr>
          </a:p>
        </p:txBody>
      </p:sp>
      <p:sp>
        <p:nvSpPr>
          <p:cNvPr id="6" name="TextBox 5"/>
          <p:cNvSpPr txBox="1"/>
          <p:nvPr/>
        </p:nvSpPr>
        <p:spPr>
          <a:xfrm>
            <a:off x="679231" y="4752975"/>
            <a:ext cx="2740244" cy="923330"/>
          </a:xfrm>
          <a:prstGeom prst="rect">
            <a:avLst/>
          </a:prstGeom>
          <a:noFill/>
        </p:spPr>
        <p:txBody>
          <a:bodyPr wrap="square" rtlCol="0">
            <a:spAutoFit/>
          </a:bodyPr>
          <a:lstStyle/>
          <a:p>
            <a:pPr algn="ctr"/>
            <a:r>
              <a:rPr lang="en-US" dirty="0" smtClean="0"/>
              <a:t>Inspired by seeds that can attach to animal fur </a:t>
            </a:r>
            <a:r>
              <a:rPr lang="en-US" i="1" dirty="0" smtClean="0"/>
              <a:t>via</a:t>
            </a:r>
            <a:r>
              <a:rPr lang="en-US" dirty="0" smtClean="0"/>
              <a:t> small hooks</a:t>
            </a:r>
            <a:endParaRPr lang="en-US" dirty="0"/>
          </a:p>
        </p:txBody>
      </p:sp>
    </p:spTree>
    <p:extLst>
      <p:ext uri="{BB962C8B-B14F-4D97-AF65-F5344CB8AC3E}">
        <p14:creationId xmlns:p14="http://schemas.microsoft.com/office/powerpoint/2010/main" val="5838598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7" name="Picture 7" descr="Picture 24"/>
          <p:cNvPicPr>
            <a:picLocks noChangeAspect="1" noChangeArrowheads="1"/>
          </p:cNvPicPr>
          <p:nvPr/>
        </p:nvPicPr>
        <p:blipFill rotWithShape="1">
          <a:blip r:embed="rId4">
            <a:extLst>
              <a:ext uri="{28A0092B-C50C-407E-A947-70E740481C1C}">
                <a14:useLocalDpi xmlns:a14="http://schemas.microsoft.com/office/drawing/2010/main"/>
              </a:ext>
            </a:extLst>
          </a:blip>
          <a:srcRect l="1513" r="1379" b="10129"/>
          <a:stretch/>
        </p:blipFill>
        <p:spPr bwMode="auto">
          <a:xfrm>
            <a:off x="331544" y="1407392"/>
            <a:ext cx="6177411" cy="2174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590" name="Rectangle 1"/>
          <p:cNvSpPr>
            <a:spLocks noChangeArrowheads="1"/>
          </p:cNvSpPr>
          <p:nvPr/>
        </p:nvSpPr>
        <p:spPr bwMode="auto">
          <a:xfrm>
            <a:off x="1447225" y="3781459"/>
            <a:ext cx="1449285"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1" hangingPunct="1"/>
            <a:r>
              <a:rPr lang="en-US" sz="2000" dirty="0">
                <a:cs typeface="Arial" charset="0"/>
              </a:rPr>
              <a:t>Blue Mussel</a:t>
            </a:r>
          </a:p>
        </p:txBody>
      </p:sp>
      <p:cxnSp>
        <p:nvCxnSpPr>
          <p:cNvPr id="9" name="Straight Connector 8">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374DC12-982D-428A-94EF-5FE58037DD06}"/>
              </a:ext>
            </a:extLst>
          </p:cNvPr>
          <p:cNvSpPr txBox="1"/>
          <p:nvPr/>
        </p:nvSpPr>
        <p:spPr>
          <a:xfrm>
            <a:off x="4927169" y="156411"/>
            <a:ext cx="2337692" cy="707886"/>
          </a:xfrm>
          <a:prstGeom prst="rect">
            <a:avLst/>
          </a:prstGeom>
          <a:noFill/>
        </p:spPr>
        <p:txBody>
          <a:bodyPr wrap="none" rtlCol="0">
            <a:spAutoFit/>
          </a:bodyPr>
          <a:lstStyle/>
          <a:p>
            <a:pPr algn="ctr"/>
            <a:r>
              <a:rPr lang="en-US" sz="4000" b="1" dirty="0">
                <a:ea typeface="ＭＳ Ｐゴシック" charset="0"/>
                <a:cs typeface="ＭＳ Ｐゴシック" charset="0"/>
              </a:rPr>
              <a:t>Adhesives</a:t>
            </a:r>
            <a:endParaRPr lang="en-US" sz="4000" b="1" dirty="0"/>
          </a:p>
        </p:txBody>
      </p:sp>
      <p:sp>
        <p:nvSpPr>
          <p:cNvPr id="2" name="TextBox 1"/>
          <p:cNvSpPr txBox="1"/>
          <p:nvPr/>
        </p:nvSpPr>
        <p:spPr>
          <a:xfrm>
            <a:off x="2153992" y="4381399"/>
            <a:ext cx="1691148" cy="2308324"/>
          </a:xfrm>
          <a:prstGeom prst="rect">
            <a:avLst/>
          </a:prstGeom>
          <a:noFill/>
        </p:spPr>
        <p:txBody>
          <a:bodyPr wrap="square" rtlCol="0">
            <a:spAutoFit/>
          </a:bodyPr>
          <a:lstStyle/>
          <a:p>
            <a:r>
              <a:rPr lang="en-US" dirty="0" smtClean="0"/>
              <a:t>Inspiration from Nature: the Mussel byssus</a:t>
            </a:r>
          </a:p>
          <a:p>
            <a:endParaRPr lang="en-US" dirty="0"/>
          </a:p>
          <a:p>
            <a:r>
              <a:rPr lang="en-US" dirty="0" smtClean="0"/>
              <a:t>Mussel attach to rocks using catechol-based proteins</a:t>
            </a:r>
            <a:endParaRPr lang="en-US" dirty="0"/>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84917" y="1352195"/>
            <a:ext cx="5396433" cy="3642592"/>
          </a:xfrm>
          <a:prstGeom prst="rect">
            <a:avLst/>
          </a:prstGeom>
        </p:spPr>
      </p:pic>
      <p:sp>
        <p:nvSpPr>
          <p:cNvPr id="4" name="TextBox 3"/>
          <p:cNvSpPr txBox="1"/>
          <p:nvPr/>
        </p:nvSpPr>
        <p:spPr>
          <a:xfrm>
            <a:off x="7426035" y="5195067"/>
            <a:ext cx="4166197" cy="1200329"/>
          </a:xfrm>
          <a:prstGeom prst="rect">
            <a:avLst/>
          </a:prstGeom>
          <a:noFill/>
        </p:spPr>
        <p:txBody>
          <a:bodyPr wrap="square" rtlCol="0">
            <a:spAutoFit/>
          </a:bodyPr>
          <a:lstStyle/>
          <a:p>
            <a:pPr marL="342900" indent="-342900">
              <a:buAutoNum type="alphaUcPeriod"/>
            </a:pPr>
            <a:r>
              <a:rPr lang="en-US" dirty="0" smtClean="0"/>
              <a:t>Mussel</a:t>
            </a:r>
          </a:p>
          <a:p>
            <a:pPr marL="342900" indent="-342900">
              <a:buAutoNum type="alphaUcPeriod"/>
            </a:pPr>
            <a:r>
              <a:rPr lang="en-US" dirty="0" smtClean="0"/>
              <a:t>Byssus</a:t>
            </a:r>
          </a:p>
          <a:p>
            <a:pPr marL="342900" indent="-342900">
              <a:buAutoNum type="alphaUcPeriod"/>
            </a:pPr>
            <a:r>
              <a:rPr lang="en-US" dirty="0" smtClean="0"/>
              <a:t>Byssus foot</a:t>
            </a:r>
          </a:p>
          <a:p>
            <a:pPr marL="342900" indent="-342900">
              <a:buAutoNum type="alphaUcPeriod"/>
            </a:pPr>
            <a:r>
              <a:rPr lang="en-US" dirty="0" smtClean="0"/>
              <a:t>And E. adhesive proteins</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674677762"/>
              </p:ext>
            </p:extLst>
          </p:nvPr>
        </p:nvGraphicFramePr>
        <p:xfrm>
          <a:off x="4753866" y="4822774"/>
          <a:ext cx="1173965" cy="1017587"/>
        </p:xfrm>
        <a:graphic>
          <a:graphicData uri="http://schemas.openxmlformats.org/presentationml/2006/ole">
            <mc:AlternateContent xmlns:mc="http://schemas.openxmlformats.org/markup-compatibility/2006">
              <mc:Choice xmlns:v="urn:schemas-microsoft-com:vml" Requires="v">
                <p:oleObj spid="_x0000_s3076" name="CS ChemDraw Drawing" r:id="rId6" imgW="822664" imgH="712996" progId="ChemDraw.Document.6.0">
                  <p:embed/>
                </p:oleObj>
              </mc:Choice>
              <mc:Fallback>
                <p:oleObj name="CS ChemDraw Drawing" r:id="rId6" imgW="822664" imgH="712996" progId="ChemDraw.Document.6.0">
                  <p:embed/>
                  <p:pic>
                    <p:nvPicPr>
                      <p:cNvPr id="0" name=""/>
                      <p:cNvPicPr/>
                      <p:nvPr/>
                    </p:nvPicPr>
                    <p:blipFill>
                      <a:blip r:embed="rId7"/>
                      <a:stretch>
                        <a:fillRect/>
                      </a:stretch>
                    </p:blipFill>
                    <p:spPr>
                      <a:xfrm>
                        <a:off x="4753866" y="4822774"/>
                        <a:ext cx="1173965" cy="1017587"/>
                      </a:xfrm>
                      <a:prstGeom prst="rect">
                        <a:avLst/>
                      </a:prstGeom>
                    </p:spPr>
                  </p:pic>
                </p:oleObj>
              </mc:Fallback>
            </mc:AlternateContent>
          </a:graphicData>
        </a:graphic>
      </p:graphicFrame>
    </p:spTree>
    <p:extLst>
      <p:ext uri="{BB962C8B-B14F-4D97-AF65-F5344CB8AC3E}">
        <p14:creationId xmlns:p14="http://schemas.microsoft.com/office/powerpoint/2010/main" val="20153601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6" name="AutoShape 8"/>
          <p:cNvSpPr>
            <a:spLocks noChangeArrowheads="1"/>
          </p:cNvSpPr>
          <p:nvPr/>
        </p:nvSpPr>
        <p:spPr bwMode="auto">
          <a:xfrm>
            <a:off x="5693228" y="4174928"/>
            <a:ext cx="914400" cy="990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2" name="TextBox 1"/>
          <p:cNvSpPr txBox="1"/>
          <p:nvPr/>
        </p:nvSpPr>
        <p:spPr>
          <a:xfrm>
            <a:off x="1505690" y="1188099"/>
            <a:ext cx="9105954" cy="584775"/>
          </a:xfrm>
          <a:prstGeom prst="rect">
            <a:avLst/>
          </a:prstGeom>
          <a:noFill/>
        </p:spPr>
        <p:txBody>
          <a:bodyPr wrap="none" rtlCol="0">
            <a:spAutoFit/>
          </a:bodyPr>
          <a:lstStyle/>
          <a:p>
            <a:pPr algn="ctr"/>
            <a:r>
              <a:rPr lang="en-US" sz="3200" dirty="0"/>
              <a:t>Consider the function or service and NOT the product</a:t>
            </a:r>
          </a:p>
        </p:txBody>
      </p:sp>
      <p:sp>
        <p:nvSpPr>
          <p:cNvPr id="3" name="TextBox 2"/>
          <p:cNvSpPr txBox="1"/>
          <p:nvPr/>
        </p:nvSpPr>
        <p:spPr>
          <a:xfrm>
            <a:off x="1116359" y="2027281"/>
            <a:ext cx="4428371" cy="1200329"/>
          </a:xfrm>
          <a:prstGeom prst="rect">
            <a:avLst/>
          </a:prstGeom>
          <a:noFill/>
        </p:spPr>
        <p:txBody>
          <a:bodyPr wrap="square" rtlCol="0">
            <a:spAutoFit/>
          </a:bodyPr>
          <a:lstStyle/>
          <a:p>
            <a:pPr algn="ctr"/>
            <a:r>
              <a:rPr lang="en-US" sz="2400" b="1" dirty="0"/>
              <a:t>Original product: </a:t>
            </a:r>
            <a:r>
              <a:rPr lang="en-US" sz="2400" dirty="0"/>
              <a:t>Telephone Lines</a:t>
            </a:r>
          </a:p>
          <a:p>
            <a:pPr algn="ctr"/>
            <a:r>
              <a:rPr lang="en-US" sz="2400" dirty="0"/>
              <a:t>What we really wanted is long distance communication.</a:t>
            </a:r>
          </a:p>
        </p:txBody>
      </p:sp>
      <p:sp>
        <p:nvSpPr>
          <p:cNvPr id="4" name="TextBox 3"/>
          <p:cNvSpPr txBox="1"/>
          <p:nvPr/>
        </p:nvSpPr>
        <p:spPr>
          <a:xfrm>
            <a:off x="7034215" y="2593263"/>
            <a:ext cx="3567580" cy="461665"/>
          </a:xfrm>
          <a:prstGeom prst="rect">
            <a:avLst/>
          </a:prstGeom>
          <a:noFill/>
        </p:spPr>
        <p:txBody>
          <a:bodyPr wrap="none" rtlCol="0">
            <a:spAutoFit/>
          </a:bodyPr>
          <a:lstStyle/>
          <a:p>
            <a:r>
              <a:rPr lang="en-US" sz="2400" dirty="0">
                <a:solidFill>
                  <a:srgbClr val="00B050"/>
                </a:solidFill>
              </a:rPr>
              <a:t>Why not have a cellphone?</a:t>
            </a:r>
          </a:p>
        </p:txBody>
      </p:sp>
      <p:cxnSp>
        <p:nvCxnSpPr>
          <p:cNvPr id="9" name="Straight Connector 8">
            <a:extLst>
              <a:ext uri="{FF2B5EF4-FFF2-40B4-BE49-F238E27FC236}">
                <a16:creationId xmlns:a16="http://schemas.microsoft.com/office/drawing/2014/main" id="{A0824756-0AF6-4875-9329-23103508D086}"/>
              </a:ext>
            </a:extLst>
          </p:cNvPr>
          <p:cNvCxnSpPr>
            <a:cxnSpLocks/>
          </p:cNvCxnSpPr>
          <p:nvPr/>
        </p:nvCxnSpPr>
        <p:spPr>
          <a:xfrm>
            <a:off x="-37333" y="1028663"/>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2507A84-6AAF-453D-B1E3-F93F621E1318}"/>
              </a:ext>
            </a:extLst>
          </p:cNvPr>
          <p:cNvSpPr txBox="1"/>
          <p:nvPr/>
        </p:nvSpPr>
        <p:spPr>
          <a:xfrm>
            <a:off x="1949483" y="161342"/>
            <a:ext cx="8293040" cy="707886"/>
          </a:xfrm>
          <a:prstGeom prst="rect">
            <a:avLst/>
          </a:prstGeom>
          <a:noFill/>
        </p:spPr>
        <p:txBody>
          <a:bodyPr wrap="none" rtlCol="0">
            <a:spAutoFit/>
          </a:bodyPr>
          <a:lstStyle/>
          <a:p>
            <a:pPr algn="ctr"/>
            <a:r>
              <a:rPr lang="en-US" sz="4000" b="1" dirty="0">
                <a:ea typeface="ＭＳ Ｐゴシック" charset="0"/>
                <a:cs typeface="ＭＳ Ｐゴシック" charset="0"/>
              </a:rPr>
              <a:t>Key Concepts of </a:t>
            </a:r>
            <a:r>
              <a:rPr lang="en-US" sz="4000" b="1" dirty="0" smtClean="0">
                <a:ea typeface="ＭＳ Ｐゴシック" charset="0"/>
                <a:cs typeface="ＭＳ Ｐゴシック" charset="0"/>
              </a:rPr>
              <a:t>Disruptive </a:t>
            </a:r>
            <a:r>
              <a:rPr lang="en-US" sz="4000" b="1" dirty="0">
                <a:ea typeface="ＭＳ Ｐゴシック" charset="0"/>
                <a:cs typeface="ＭＳ Ｐゴシック" charset="0"/>
              </a:rPr>
              <a:t>Innovation</a:t>
            </a:r>
            <a:endParaRPr lang="en-US" sz="4000" b="1" dirty="0"/>
          </a:p>
        </p:txBody>
      </p:sp>
      <p:pic>
        <p:nvPicPr>
          <p:cNvPr id="14" name="Picture 13">
            <a:extLst>
              <a:ext uri="{FF2B5EF4-FFF2-40B4-BE49-F238E27FC236}">
                <a16:creationId xmlns:a16="http://schemas.microsoft.com/office/drawing/2014/main" id="{A59B6E02-27DC-EE4E-B8F6-B9A9290BB3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38367" y="3344185"/>
            <a:ext cx="3984353" cy="2652085"/>
          </a:xfrm>
          <a:prstGeom prst="rect">
            <a:avLst/>
          </a:prstGeom>
        </p:spPr>
      </p:pic>
      <p:pic>
        <p:nvPicPr>
          <p:cNvPr id="16" name="Picture 15">
            <a:extLst>
              <a:ext uri="{FF2B5EF4-FFF2-40B4-BE49-F238E27FC236}">
                <a16:creationId xmlns:a16="http://schemas.microsoft.com/office/drawing/2014/main" id="{18715E87-4243-5747-B1AE-7A831C3F270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34215" y="3313198"/>
            <a:ext cx="3577429" cy="2683072"/>
          </a:xfrm>
          <a:prstGeom prst="rect">
            <a:avLst/>
          </a:prstGeom>
        </p:spPr>
      </p:pic>
      <p:sp>
        <p:nvSpPr>
          <p:cNvPr id="20" name="TextBox 19">
            <a:extLst>
              <a:ext uri="{FF2B5EF4-FFF2-40B4-BE49-F238E27FC236}">
                <a16:creationId xmlns:a16="http://schemas.microsoft.com/office/drawing/2014/main" id="{36C7FFA9-E465-364F-A85A-5A6AC54AF5E6}"/>
              </a:ext>
            </a:extLst>
          </p:cNvPr>
          <p:cNvSpPr txBox="1"/>
          <p:nvPr/>
        </p:nvSpPr>
        <p:spPr>
          <a:xfrm>
            <a:off x="704657" y="6461574"/>
            <a:ext cx="1851917" cy="307777"/>
          </a:xfrm>
          <a:prstGeom prst="rect">
            <a:avLst/>
          </a:prstGeom>
          <a:noFill/>
        </p:spPr>
        <p:txBody>
          <a:bodyPr wrap="none" rtlCol="0">
            <a:spAutoFit/>
          </a:bodyPr>
          <a:lstStyle/>
          <a:p>
            <a:pPr algn="ctr"/>
            <a:r>
              <a:rPr lang="en-US" sz="1400" dirty="0">
                <a:solidFill>
                  <a:schemeClr val="bg1">
                    <a:lumMod val="50000"/>
                  </a:schemeClr>
                </a:solidFill>
              </a:rPr>
              <a:t>Images: </a:t>
            </a:r>
            <a:r>
              <a:rPr lang="en-US" sz="1400" dirty="0" err="1">
                <a:solidFill>
                  <a:schemeClr val="bg1">
                    <a:lumMod val="50000"/>
                  </a:schemeClr>
                </a:solidFill>
              </a:rPr>
              <a:t>WikiCommons</a:t>
            </a:r>
            <a:endParaRPr lang="en-US" sz="1400" dirty="0">
              <a:solidFill>
                <a:schemeClr val="bg1">
                  <a:lumMod val="50000"/>
                </a:schemeClr>
              </a:solidFill>
            </a:endParaRPr>
          </a:p>
        </p:txBody>
      </p:sp>
    </p:spTree>
    <p:extLst>
      <p:ext uri="{BB962C8B-B14F-4D97-AF65-F5344CB8AC3E}">
        <p14:creationId xmlns:p14="http://schemas.microsoft.com/office/powerpoint/2010/main" val="1183466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05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6" grpId="0" animBg="1"/>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7" name="Picture 7" descr="Picture 24"/>
          <p:cNvPicPr>
            <a:picLocks noChangeAspect="1" noChangeArrowheads="1"/>
          </p:cNvPicPr>
          <p:nvPr/>
        </p:nvPicPr>
        <p:blipFill rotWithShape="1">
          <a:blip r:embed="rId4">
            <a:extLst>
              <a:ext uri="{28A0092B-C50C-407E-A947-70E740481C1C}">
                <a14:useLocalDpi xmlns:a14="http://schemas.microsoft.com/office/drawing/2010/main"/>
              </a:ext>
            </a:extLst>
          </a:blip>
          <a:srcRect l="1513" r="1379" b="10129"/>
          <a:stretch/>
        </p:blipFill>
        <p:spPr bwMode="auto">
          <a:xfrm>
            <a:off x="331544" y="1407392"/>
            <a:ext cx="6177411" cy="2174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590" name="Rectangle 1"/>
          <p:cNvSpPr>
            <a:spLocks noChangeArrowheads="1"/>
          </p:cNvSpPr>
          <p:nvPr/>
        </p:nvSpPr>
        <p:spPr bwMode="auto">
          <a:xfrm>
            <a:off x="513159" y="4002145"/>
            <a:ext cx="5995795" cy="2246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1" hangingPunct="1"/>
            <a:r>
              <a:rPr lang="en-US" sz="2000" dirty="0" smtClean="0">
                <a:cs typeface="Arial" charset="0"/>
              </a:rPr>
              <a:t>Inspired by Nature humans have developed an adhesive, based on soy-source to fabricate wood boards.</a:t>
            </a:r>
          </a:p>
          <a:p>
            <a:pPr eaLnBrk="1" hangingPunct="1"/>
            <a:endParaRPr lang="en-US" sz="2000" dirty="0">
              <a:cs typeface="Arial" charset="0"/>
            </a:endParaRPr>
          </a:p>
          <a:p>
            <a:pPr eaLnBrk="1" hangingPunct="1"/>
            <a:r>
              <a:rPr lang="en-US" sz="2000" dirty="0" smtClean="0">
                <a:cs typeface="Arial" charset="0"/>
              </a:rPr>
              <a:t>No formaldehyde used: </a:t>
            </a:r>
          </a:p>
          <a:p>
            <a:pPr marL="342900" indent="-342900" eaLnBrk="1" hangingPunct="1">
              <a:buFont typeface="Symbol" panose="05050102010706020507" pitchFamily="18" charset="2"/>
              <a:buChar char="Þ"/>
            </a:pPr>
            <a:r>
              <a:rPr lang="en-US" sz="2000" dirty="0" smtClean="0">
                <a:cs typeface="Arial" charset="0"/>
              </a:rPr>
              <a:t>Safer workplace</a:t>
            </a:r>
          </a:p>
          <a:p>
            <a:pPr marL="342900" indent="-342900" eaLnBrk="1" hangingPunct="1">
              <a:buFont typeface="Symbol" panose="05050102010706020507" pitchFamily="18" charset="2"/>
              <a:buChar char="Þ"/>
            </a:pPr>
            <a:r>
              <a:rPr lang="en-US" sz="2000" dirty="0" smtClean="0">
                <a:cs typeface="Arial" charset="0"/>
              </a:rPr>
              <a:t>Safer homes (formaldehyde is a in door pollutant)</a:t>
            </a:r>
            <a:endParaRPr lang="en-US" sz="2000" dirty="0">
              <a:cs typeface="Arial" charset="0"/>
            </a:endParaRPr>
          </a:p>
        </p:txBody>
      </p:sp>
      <p:cxnSp>
        <p:nvCxnSpPr>
          <p:cNvPr id="9" name="Straight Connector 8">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374DC12-982D-428A-94EF-5FE58037DD06}"/>
              </a:ext>
            </a:extLst>
          </p:cNvPr>
          <p:cNvSpPr txBox="1"/>
          <p:nvPr/>
        </p:nvSpPr>
        <p:spPr>
          <a:xfrm>
            <a:off x="4927169" y="156411"/>
            <a:ext cx="2337692" cy="707886"/>
          </a:xfrm>
          <a:prstGeom prst="rect">
            <a:avLst/>
          </a:prstGeom>
          <a:noFill/>
        </p:spPr>
        <p:txBody>
          <a:bodyPr wrap="none" rtlCol="0">
            <a:spAutoFit/>
          </a:bodyPr>
          <a:lstStyle/>
          <a:p>
            <a:pPr algn="ctr"/>
            <a:r>
              <a:rPr lang="en-US" sz="4000" b="1" dirty="0">
                <a:ea typeface="ＭＳ Ｐゴシック" charset="0"/>
                <a:cs typeface="ＭＳ Ｐゴシック" charset="0"/>
              </a:rPr>
              <a:t>Adhesives</a:t>
            </a:r>
            <a:endParaRPr lang="en-US" sz="4000" b="1" dirty="0"/>
          </a:p>
        </p:txBody>
      </p:sp>
      <p:graphicFrame>
        <p:nvGraphicFramePr>
          <p:cNvPr id="5" name="Object 4"/>
          <p:cNvGraphicFramePr>
            <a:graphicFrameLocks noChangeAspect="1"/>
          </p:cNvGraphicFramePr>
          <p:nvPr>
            <p:extLst>
              <p:ext uri="{D42A27DB-BD31-4B8C-83A1-F6EECF244321}">
                <p14:modId xmlns:p14="http://schemas.microsoft.com/office/powerpoint/2010/main" val="3289513542"/>
              </p:ext>
            </p:extLst>
          </p:nvPr>
        </p:nvGraphicFramePr>
        <p:xfrm>
          <a:off x="6090896" y="4799415"/>
          <a:ext cx="1173965" cy="1017587"/>
        </p:xfrm>
        <a:graphic>
          <a:graphicData uri="http://schemas.openxmlformats.org/presentationml/2006/ole">
            <mc:AlternateContent xmlns:mc="http://schemas.openxmlformats.org/markup-compatibility/2006">
              <mc:Choice xmlns:v="urn:schemas-microsoft-com:vml" Requires="v">
                <p:oleObj spid="_x0000_s4100" name="CS ChemDraw Drawing" r:id="rId5" imgW="822664" imgH="712996" progId="ChemDraw.Document.6.0">
                  <p:embed/>
                </p:oleObj>
              </mc:Choice>
              <mc:Fallback>
                <p:oleObj name="CS ChemDraw Drawing" r:id="rId5" imgW="822664" imgH="712996" progId="ChemDraw.Document.6.0">
                  <p:embed/>
                  <p:pic>
                    <p:nvPicPr>
                      <p:cNvPr id="5" name="Object 4"/>
                      <p:cNvPicPr/>
                      <p:nvPr/>
                    </p:nvPicPr>
                    <p:blipFill>
                      <a:blip r:embed="rId6"/>
                      <a:stretch>
                        <a:fillRect/>
                      </a:stretch>
                    </p:blipFill>
                    <p:spPr>
                      <a:xfrm>
                        <a:off x="6090896" y="4799415"/>
                        <a:ext cx="1173965" cy="1017587"/>
                      </a:xfrm>
                      <a:prstGeom prst="rect">
                        <a:avLst/>
                      </a:prstGeom>
                    </p:spPr>
                  </p:pic>
                </p:oleObj>
              </mc:Fallback>
            </mc:AlternateContent>
          </a:graphicData>
        </a:graphic>
      </p:graphicFrame>
      <p:pic>
        <p:nvPicPr>
          <p:cNvPr id="11" name="Picture 8" descr="Picture 25"/>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8024029" y="3949009"/>
            <a:ext cx="3105245" cy="27184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587635" y="1439532"/>
            <a:ext cx="3978032" cy="21879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0450379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spiderman-gecko tap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24852" y="1557708"/>
            <a:ext cx="2470978" cy="2705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0357" name="Picture 10" descr="Man applying toxic adhesive to glass blocks; assistant is using vacuum to help remove toxic fume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84835" y="1557708"/>
            <a:ext cx="3942334" cy="2270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0" name="Straight Connector 9">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374DC12-982D-428A-94EF-5FE58037DD06}"/>
              </a:ext>
            </a:extLst>
          </p:cNvPr>
          <p:cNvSpPr txBox="1"/>
          <p:nvPr/>
        </p:nvSpPr>
        <p:spPr>
          <a:xfrm>
            <a:off x="4927169" y="156411"/>
            <a:ext cx="2337692" cy="707886"/>
          </a:xfrm>
          <a:prstGeom prst="rect">
            <a:avLst/>
          </a:prstGeom>
          <a:noFill/>
        </p:spPr>
        <p:txBody>
          <a:bodyPr wrap="none" rtlCol="0">
            <a:spAutoFit/>
          </a:bodyPr>
          <a:lstStyle/>
          <a:p>
            <a:pPr algn="ctr"/>
            <a:r>
              <a:rPr lang="en-US" sz="4000" b="1" dirty="0">
                <a:ea typeface="ＭＳ Ｐゴシック" charset="0"/>
                <a:cs typeface="ＭＳ Ｐゴシック" charset="0"/>
              </a:rPr>
              <a:t>Adhesives</a:t>
            </a:r>
            <a:endParaRPr lang="en-US" sz="4000" b="1" dirty="0"/>
          </a:p>
        </p:txBody>
      </p:sp>
      <p:pic>
        <p:nvPicPr>
          <p:cNvPr id="2" name="Picture 1">
            <a:extLst>
              <a:ext uri="{FF2B5EF4-FFF2-40B4-BE49-F238E27FC236}">
                <a16:creationId xmlns:a16="http://schemas.microsoft.com/office/drawing/2014/main" id="{0C693B8E-D03E-AB44-9841-BB2C4EFDED6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10128" y="3239187"/>
            <a:ext cx="3558714" cy="2661622"/>
          </a:xfrm>
          <a:prstGeom prst="rect">
            <a:avLst/>
          </a:prstGeom>
        </p:spPr>
      </p:pic>
      <p:pic>
        <p:nvPicPr>
          <p:cNvPr id="3" name="Picture 2">
            <a:extLst>
              <a:ext uri="{FF2B5EF4-FFF2-40B4-BE49-F238E27FC236}">
                <a16:creationId xmlns:a16="http://schemas.microsoft.com/office/drawing/2014/main" id="{051684CF-135B-1342-AAD0-F7AD381B8CA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119399" y="3239187"/>
            <a:ext cx="2286888" cy="2572749"/>
          </a:xfrm>
          <a:prstGeom prst="rect">
            <a:avLst/>
          </a:prstGeom>
        </p:spPr>
      </p:pic>
      <p:sp>
        <p:nvSpPr>
          <p:cNvPr id="12" name="TextBox 11">
            <a:extLst>
              <a:ext uri="{FF2B5EF4-FFF2-40B4-BE49-F238E27FC236}">
                <a16:creationId xmlns:a16="http://schemas.microsoft.com/office/drawing/2014/main" id="{C9B2212B-B903-2A4C-9B77-7105C0BBFA3E}"/>
              </a:ext>
            </a:extLst>
          </p:cNvPr>
          <p:cNvSpPr txBox="1"/>
          <p:nvPr/>
        </p:nvSpPr>
        <p:spPr>
          <a:xfrm>
            <a:off x="679231" y="6504226"/>
            <a:ext cx="8185831" cy="307777"/>
          </a:xfrm>
          <a:prstGeom prst="rect">
            <a:avLst/>
          </a:prstGeom>
          <a:noFill/>
        </p:spPr>
        <p:txBody>
          <a:bodyPr wrap="none" rtlCol="0">
            <a:spAutoFit/>
          </a:bodyPr>
          <a:lstStyle/>
          <a:p>
            <a:r>
              <a:rPr lang="en-US" sz="1400" dirty="0">
                <a:solidFill>
                  <a:schemeClr val="bg1">
                    <a:lumMod val="50000"/>
                  </a:schemeClr>
                </a:solidFill>
              </a:rPr>
              <a:t>Image: </a:t>
            </a:r>
            <a:r>
              <a:rPr lang="en-US" sz="1400" dirty="0" err="1">
                <a:solidFill>
                  <a:schemeClr val="bg1">
                    <a:lumMod val="50000"/>
                  </a:schemeClr>
                </a:solidFill>
              </a:rPr>
              <a:t>WikiCommons</a:t>
            </a:r>
            <a:r>
              <a:rPr lang="en-US" sz="1400" dirty="0">
                <a:solidFill>
                  <a:schemeClr val="bg1">
                    <a:lumMod val="50000"/>
                  </a:schemeClr>
                </a:solidFill>
              </a:rPr>
              <a:t>, </a:t>
            </a:r>
            <a:r>
              <a:rPr lang="en-US" sz="1400" dirty="0" err="1">
                <a:solidFill>
                  <a:schemeClr val="bg1">
                    <a:lumMod val="50000"/>
                  </a:schemeClr>
                </a:solidFill>
              </a:rPr>
              <a:t>Geim</a:t>
            </a:r>
            <a:r>
              <a:rPr lang="en-US" sz="1400" dirty="0">
                <a:solidFill>
                  <a:schemeClr val="bg1">
                    <a:lumMod val="50000"/>
                  </a:schemeClr>
                </a:solidFill>
              </a:rPr>
              <a:t>, A. K. et al. </a:t>
            </a:r>
            <a:r>
              <a:rPr lang="en-US" sz="1400" i="1" dirty="0" err="1">
                <a:solidFill>
                  <a:schemeClr val="bg1">
                    <a:lumMod val="50000"/>
                  </a:schemeClr>
                </a:solidFill>
              </a:rPr>
              <a:t>Microfabricated</a:t>
            </a:r>
            <a:r>
              <a:rPr lang="en-US" sz="1400" i="1" dirty="0">
                <a:solidFill>
                  <a:schemeClr val="bg1">
                    <a:lumMod val="50000"/>
                  </a:schemeClr>
                </a:solidFill>
              </a:rPr>
              <a:t> adhesive mimicking gecko foot-hair</a:t>
            </a:r>
            <a:r>
              <a:rPr lang="en-US" sz="1400" dirty="0">
                <a:solidFill>
                  <a:schemeClr val="bg1">
                    <a:lumMod val="50000"/>
                  </a:schemeClr>
                </a:solidFill>
              </a:rPr>
              <a:t>. Nature Materials</a:t>
            </a:r>
          </a:p>
        </p:txBody>
      </p:sp>
    </p:spTree>
    <p:extLst>
      <p:ext uri="{BB962C8B-B14F-4D97-AF65-F5344CB8AC3E}">
        <p14:creationId xmlns:p14="http://schemas.microsoft.com/office/powerpoint/2010/main" val="76985896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1" name="Picture 12" descr="lotusan_comb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3699" y="1357997"/>
            <a:ext cx="5250688" cy="21140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636" name="Text Box 13"/>
          <p:cNvSpPr txBox="1">
            <a:spLocks noChangeArrowheads="1"/>
          </p:cNvSpPr>
          <p:nvPr/>
        </p:nvSpPr>
        <p:spPr bwMode="auto">
          <a:xfrm>
            <a:off x="8534400" y="1387780"/>
            <a:ext cx="3657600" cy="1616075"/>
          </a:xfrm>
          <a:prstGeom prst="rect">
            <a:avLst/>
          </a:prstGeom>
          <a:noFill/>
          <a:ln>
            <a:noFill/>
          </a:ln>
          <a:extLst/>
        </p:spPr>
        <p:txBody>
          <a:bodyPr>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a:spcBef>
                <a:spcPct val="50000"/>
              </a:spcBef>
            </a:pPr>
            <a:r>
              <a:rPr lang="en-US" sz="1800" dirty="0">
                <a:latin typeface="+mn-lt"/>
                <a:cs typeface="Baskerville Old Face" charset="0"/>
              </a:rPr>
              <a:t>Other uses: </a:t>
            </a:r>
          </a:p>
          <a:p>
            <a:pPr marL="180975" indent="254000">
              <a:spcBef>
                <a:spcPct val="50000"/>
              </a:spcBef>
              <a:buFontTx/>
              <a:buChar char="•"/>
            </a:pPr>
            <a:r>
              <a:rPr lang="en-US" sz="1800" dirty="0">
                <a:latin typeface="+mn-lt"/>
                <a:cs typeface="Baskerville Old Face" charset="0"/>
              </a:rPr>
              <a:t>Clothing waterproofing</a:t>
            </a:r>
          </a:p>
          <a:p>
            <a:pPr marL="180975" indent="254000">
              <a:spcBef>
                <a:spcPct val="50000"/>
              </a:spcBef>
              <a:buFontTx/>
              <a:buChar char="•"/>
            </a:pPr>
            <a:r>
              <a:rPr lang="en-US" sz="1800" dirty="0">
                <a:latin typeface="+mn-lt"/>
                <a:cs typeface="Baskerville Old Face" charset="0"/>
              </a:rPr>
              <a:t>Teflon alternatives</a:t>
            </a:r>
          </a:p>
          <a:p>
            <a:pPr marL="180975" indent="254000">
              <a:spcBef>
                <a:spcPct val="50000"/>
              </a:spcBef>
              <a:buFontTx/>
              <a:buChar char="•"/>
            </a:pPr>
            <a:r>
              <a:rPr lang="en-US" sz="1800" dirty="0">
                <a:latin typeface="+mn-lt"/>
                <a:cs typeface="Baskerville Old Face" charset="0"/>
              </a:rPr>
              <a:t>Glass coating</a:t>
            </a:r>
            <a:endParaRPr lang="en-US" sz="2800" dirty="0">
              <a:latin typeface="+mn-lt"/>
              <a:cs typeface="Baskerville Old Face" charset="0"/>
            </a:endParaRPr>
          </a:p>
        </p:txBody>
      </p:sp>
      <p:sp>
        <p:nvSpPr>
          <p:cNvPr id="2" name="Rectangle 1"/>
          <p:cNvSpPr>
            <a:spLocks noChangeArrowheads="1"/>
          </p:cNvSpPr>
          <p:nvPr/>
        </p:nvSpPr>
        <p:spPr bwMode="auto">
          <a:xfrm>
            <a:off x="1882270" y="6154170"/>
            <a:ext cx="132677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1" hangingPunct="1">
              <a:spcBef>
                <a:spcPct val="50000"/>
              </a:spcBef>
            </a:pPr>
            <a:r>
              <a:rPr lang="en-US" altLang="ja-JP" dirty="0">
                <a:cs typeface="Arial" charset="0"/>
              </a:rPr>
              <a:t>Lotus Effect </a:t>
            </a:r>
          </a:p>
        </p:txBody>
      </p:sp>
      <p:pic>
        <p:nvPicPr>
          <p:cNvPr id="73737" name="Picture 2" descr="Screen Shot 2012-03-22 at 3.32.02 PM.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53878" y="1450588"/>
            <a:ext cx="1945217"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738" name="Rectangle 3"/>
          <p:cNvSpPr>
            <a:spLocks noChangeArrowheads="1"/>
          </p:cNvSpPr>
          <p:nvPr/>
        </p:nvSpPr>
        <p:spPr bwMode="auto">
          <a:xfrm>
            <a:off x="6316007" y="3290644"/>
            <a:ext cx="1620957"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1" hangingPunct="1"/>
            <a:r>
              <a:rPr lang="en-US" altLang="ja-JP" sz="1500" b="1" dirty="0" err="1">
                <a:cs typeface="Arial" charset="0"/>
              </a:rPr>
              <a:t>StoCoat</a:t>
            </a:r>
            <a:r>
              <a:rPr lang="en-US" altLang="ja-JP" sz="1500" b="1" dirty="0">
                <a:cs typeface="Arial" charset="0"/>
              </a:rPr>
              <a:t> </a:t>
            </a:r>
            <a:r>
              <a:rPr lang="en-US" altLang="ja-JP" sz="1500" b="1" dirty="0" err="1">
                <a:cs typeface="Arial" charset="0"/>
              </a:rPr>
              <a:t>Lotusan</a:t>
            </a:r>
            <a:r>
              <a:rPr lang="en-US" altLang="ja-JP" sz="1500" b="1" dirty="0">
                <a:cs typeface="Arial" charset="0"/>
              </a:rPr>
              <a:t>®</a:t>
            </a:r>
            <a:endParaRPr lang="en-US" sz="1500" b="1" dirty="0">
              <a:cs typeface="Arial" charset="0"/>
            </a:endParaRPr>
          </a:p>
        </p:txBody>
      </p:sp>
      <p:sp>
        <p:nvSpPr>
          <p:cNvPr id="12" name="Rectangle 11"/>
          <p:cNvSpPr/>
          <p:nvPr/>
        </p:nvSpPr>
        <p:spPr>
          <a:xfrm>
            <a:off x="8534400" y="4133603"/>
            <a:ext cx="3407664" cy="1369606"/>
          </a:xfrm>
          <a:prstGeom prst="rect">
            <a:avLst/>
          </a:prstGeom>
        </p:spPr>
        <p:txBody>
          <a:bodyPr wrap="square">
            <a:spAutoFit/>
          </a:bodyPr>
          <a:lstStyle/>
          <a:p>
            <a:pPr eaLnBrk="1" hangingPunct="1">
              <a:spcBef>
                <a:spcPct val="50000"/>
              </a:spcBef>
              <a:defRPr/>
            </a:pPr>
            <a:r>
              <a:rPr lang="en-US" altLang="ja-JP" sz="2000" dirty="0" err="1">
                <a:cs typeface="Baskerville Old Face" charset="0"/>
              </a:rPr>
              <a:t>Superhydrophobicity</a:t>
            </a:r>
            <a:endParaRPr lang="en-US" altLang="ja-JP" sz="2000" dirty="0">
              <a:cs typeface="Baskerville Old Face" charset="0"/>
            </a:endParaRPr>
          </a:p>
          <a:p>
            <a:pPr marL="471488" indent="-200025" eaLnBrk="1" hangingPunct="1">
              <a:spcBef>
                <a:spcPct val="50000"/>
              </a:spcBef>
              <a:buFont typeface="Arial"/>
              <a:buChar char="•"/>
              <a:defRPr/>
            </a:pPr>
            <a:r>
              <a:rPr lang="en-US" altLang="ja-JP" dirty="0">
                <a:cs typeface="Baskerville Old Face" charset="0"/>
              </a:rPr>
              <a:t>The surface structure of lotus leafs minimizes adhesion of dirt particles to the surface</a:t>
            </a:r>
          </a:p>
        </p:txBody>
      </p:sp>
      <p:cxnSp>
        <p:nvCxnSpPr>
          <p:cNvPr id="13" name="Straight Connector 12">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374DC12-982D-428A-94EF-5FE58037DD06}"/>
              </a:ext>
            </a:extLst>
          </p:cNvPr>
          <p:cNvSpPr txBox="1"/>
          <p:nvPr/>
        </p:nvSpPr>
        <p:spPr>
          <a:xfrm>
            <a:off x="5088366" y="156411"/>
            <a:ext cx="2015296" cy="707886"/>
          </a:xfrm>
          <a:prstGeom prst="rect">
            <a:avLst/>
          </a:prstGeom>
          <a:noFill/>
        </p:spPr>
        <p:txBody>
          <a:bodyPr wrap="none" rtlCol="0">
            <a:spAutoFit/>
          </a:bodyPr>
          <a:lstStyle/>
          <a:p>
            <a:pPr algn="ctr"/>
            <a:r>
              <a:rPr lang="en-US" sz="4000" b="1" dirty="0">
                <a:ea typeface="ＭＳ Ｐゴシック" charset="0"/>
                <a:cs typeface="ＭＳ Ｐゴシック" charset="0"/>
              </a:rPr>
              <a:t>Cleaning</a:t>
            </a:r>
            <a:endParaRPr lang="en-US" sz="4000" b="1" dirty="0"/>
          </a:p>
        </p:txBody>
      </p:sp>
      <p:sp>
        <p:nvSpPr>
          <p:cNvPr id="15" name="TextBox 14">
            <a:extLst>
              <a:ext uri="{FF2B5EF4-FFF2-40B4-BE49-F238E27FC236}">
                <a16:creationId xmlns:a16="http://schemas.microsoft.com/office/drawing/2014/main" id="{FA08CCFB-93B9-CB4B-ADCE-7F330EA3C14D}"/>
              </a:ext>
            </a:extLst>
          </p:cNvPr>
          <p:cNvSpPr txBox="1"/>
          <p:nvPr/>
        </p:nvSpPr>
        <p:spPr>
          <a:xfrm>
            <a:off x="679231" y="6504226"/>
            <a:ext cx="2489784" cy="307777"/>
          </a:xfrm>
          <a:prstGeom prst="rect">
            <a:avLst/>
          </a:prstGeom>
          <a:noFill/>
        </p:spPr>
        <p:txBody>
          <a:bodyPr wrap="none" rtlCol="0">
            <a:spAutoFit/>
          </a:bodyPr>
          <a:lstStyle/>
          <a:p>
            <a:r>
              <a:rPr lang="en-US" sz="1400" dirty="0">
                <a:solidFill>
                  <a:schemeClr val="bg1">
                    <a:lumMod val="50000"/>
                  </a:schemeClr>
                </a:solidFill>
              </a:rPr>
              <a:t>Image: </a:t>
            </a:r>
            <a:r>
              <a:rPr lang="en-US" sz="1400" dirty="0" err="1">
                <a:solidFill>
                  <a:schemeClr val="bg1">
                    <a:lumMod val="50000"/>
                  </a:schemeClr>
                </a:solidFill>
              </a:rPr>
              <a:t>StoCorp</a:t>
            </a:r>
            <a:r>
              <a:rPr lang="en-US" sz="1400" dirty="0">
                <a:solidFill>
                  <a:schemeClr val="bg1">
                    <a:lumMod val="50000"/>
                  </a:schemeClr>
                </a:solidFill>
              </a:rPr>
              <a:t>, </a:t>
            </a:r>
            <a:r>
              <a:rPr lang="en-US" sz="1400" dirty="0" err="1">
                <a:solidFill>
                  <a:schemeClr val="bg1">
                    <a:lumMod val="50000"/>
                  </a:schemeClr>
                </a:solidFill>
              </a:rPr>
              <a:t>WikiCommons</a:t>
            </a:r>
            <a:r>
              <a:rPr lang="en-US" sz="1400" dirty="0">
                <a:solidFill>
                  <a:schemeClr val="bg1">
                    <a:lumMod val="50000"/>
                  </a:schemeClr>
                </a:solidFill>
              </a:rPr>
              <a:t> </a:t>
            </a:r>
          </a:p>
        </p:txBody>
      </p:sp>
      <p:pic>
        <p:nvPicPr>
          <p:cNvPr id="3" name="Picture 2">
            <a:extLst>
              <a:ext uri="{FF2B5EF4-FFF2-40B4-BE49-F238E27FC236}">
                <a16:creationId xmlns:a16="http://schemas.microsoft.com/office/drawing/2014/main" id="{669EA932-41D3-A24D-BD52-7112D3956B4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69239" y="3798439"/>
            <a:ext cx="3165261" cy="2355731"/>
          </a:xfrm>
          <a:prstGeom prst="rect">
            <a:avLst/>
          </a:prstGeom>
        </p:spPr>
      </p:pic>
      <p:pic>
        <p:nvPicPr>
          <p:cNvPr id="4" name="Picture 3">
            <a:extLst>
              <a:ext uri="{FF2B5EF4-FFF2-40B4-BE49-F238E27FC236}">
                <a16:creationId xmlns:a16="http://schemas.microsoft.com/office/drawing/2014/main" id="{2981722F-1348-4343-860B-CD45C46C552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78999" y="3802823"/>
            <a:ext cx="2533313" cy="2370623"/>
          </a:xfrm>
          <a:prstGeom prst="rect">
            <a:avLst/>
          </a:prstGeom>
        </p:spPr>
      </p:pic>
    </p:spTree>
    <p:extLst>
      <p:ext uri="{BB962C8B-B14F-4D97-AF65-F5344CB8AC3E}">
        <p14:creationId xmlns:p14="http://schemas.microsoft.com/office/powerpoint/2010/main" val="1972484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69636"/>
                                        </p:tgtEl>
                                        <p:attrNameLst>
                                          <p:attrName>style.visibility</p:attrName>
                                        </p:attrNameLst>
                                      </p:cBhvr>
                                      <p:to>
                                        <p:strVal val="visible"/>
                                      </p:to>
                                    </p:set>
                                    <p:animEffect transition="in" filter="blinds(horizontal)">
                                      <p:cBhvr>
                                        <p:cTn id="15" dur="500"/>
                                        <p:tgtEl>
                                          <p:spTgt spid="696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6" grpId="0"/>
      <p:bldP spid="2" grpId="0"/>
      <p:bldP spid="1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9"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6448454" y="4228199"/>
            <a:ext cx="2891923" cy="22961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5780" name="Picture 7" descr="Picture 2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760258" y="1295723"/>
            <a:ext cx="2886295" cy="30466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5781" name="Picture 2"/>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80160" y="4486227"/>
            <a:ext cx="3692808" cy="18468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3732" name="Picture 8" descr="Picture 28"/>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785018" y="1295723"/>
            <a:ext cx="5785189" cy="25820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5783" name="Picture 3"/>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9415078" y="5198479"/>
            <a:ext cx="17272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9" name="Straight Connector 8">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374DC12-982D-428A-94EF-5FE58037DD06}"/>
              </a:ext>
            </a:extLst>
          </p:cNvPr>
          <p:cNvSpPr txBox="1"/>
          <p:nvPr/>
        </p:nvSpPr>
        <p:spPr>
          <a:xfrm>
            <a:off x="4030162" y="156411"/>
            <a:ext cx="4131708" cy="707886"/>
          </a:xfrm>
          <a:prstGeom prst="rect">
            <a:avLst/>
          </a:prstGeom>
          <a:noFill/>
        </p:spPr>
        <p:txBody>
          <a:bodyPr wrap="none" rtlCol="0">
            <a:spAutoFit/>
          </a:bodyPr>
          <a:lstStyle/>
          <a:p>
            <a:pPr algn="ctr"/>
            <a:r>
              <a:rPr lang="en-US" sz="4000" b="1" dirty="0">
                <a:ea typeface="ＭＳ Ｐゴシック" charset="0"/>
                <a:cs typeface="ＭＳ Ｐゴシック" charset="0"/>
              </a:rPr>
              <a:t>Organized Chaos</a:t>
            </a:r>
            <a:r>
              <a:rPr lang="is-IS" sz="4000" b="1" dirty="0">
                <a:ea typeface="ＭＳ Ｐゴシック" charset="0"/>
                <a:cs typeface="ＭＳ Ｐゴシック" charset="0"/>
              </a:rPr>
              <a:t>…</a:t>
            </a:r>
            <a:endParaRPr lang="en-US" sz="4000" b="1" dirty="0"/>
          </a:p>
        </p:txBody>
      </p:sp>
    </p:spTree>
    <p:extLst>
      <p:ext uri="{BB962C8B-B14F-4D97-AF65-F5344CB8AC3E}">
        <p14:creationId xmlns:p14="http://schemas.microsoft.com/office/powerpoint/2010/main" val="9878161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3732"/>
                                        </p:tgtEl>
                                        <p:attrNameLst>
                                          <p:attrName>style.visibility</p:attrName>
                                        </p:attrNameLst>
                                      </p:cBhvr>
                                      <p:to>
                                        <p:strVal val="visible"/>
                                      </p:to>
                                    </p:set>
                                    <p:animEffect transition="in" filter="fade">
                                      <p:cBhvr>
                                        <p:cTn id="7" dur="500"/>
                                        <p:tgtEl>
                                          <p:spTgt spid="737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6" name="TextBox 4"/>
          <p:cNvSpPr txBox="1">
            <a:spLocks noChangeArrowheads="1"/>
          </p:cNvSpPr>
          <p:nvPr/>
        </p:nvSpPr>
        <p:spPr bwMode="auto">
          <a:xfrm>
            <a:off x="154221" y="5597902"/>
            <a:ext cx="11883558"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eaLnBrk="1" hangingPunct="1"/>
            <a:r>
              <a:rPr lang="en-US" sz="1600" i="1" dirty="0">
                <a:latin typeface="+mn-lt"/>
              </a:rPr>
              <a:t>“Pond scum may be a synonym for ‘primitive’, but the tiny organisms that compose it easily beat the human state of the art when it comes to capturing energy from the sun. Some purple bacteria answering to that unflattering description use light energy with almost 95% efficiency – more than four times that of the best man-made solar cells.” </a:t>
            </a:r>
          </a:p>
          <a:p>
            <a:pPr algn="r" eaLnBrk="1" hangingPunct="1"/>
            <a:r>
              <a:rPr lang="en-US" sz="1600" dirty="0">
                <a:latin typeface="+mn-lt"/>
              </a:rPr>
              <a:t>- Unive</a:t>
            </a:r>
            <a:r>
              <a:rPr lang="en-US" sz="1400" dirty="0">
                <a:latin typeface="+mn-lt"/>
              </a:rPr>
              <a:t>rsity of Southern California news release, August 22, 1994</a:t>
            </a:r>
          </a:p>
        </p:txBody>
      </p:sp>
      <p:cxnSp>
        <p:nvCxnSpPr>
          <p:cNvPr id="13" name="Straight Connector 12">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374DC12-982D-428A-94EF-5FE58037DD06}"/>
              </a:ext>
            </a:extLst>
          </p:cNvPr>
          <p:cNvSpPr txBox="1"/>
          <p:nvPr/>
        </p:nvSpPr>
        <p:spPr>
          <a:xfrm>
            <a:off x="3435987" y="156411"/>
            <a:ext cx="5320047" cy="707886"/>
          </a:xfrm>
          <a:prstGeom prst="rect">
            <a:avLst/>
          </a:prstGeom>
          <a:noFill/>
        </p:spPr>
        <p:txBody>
          <a:bodyPr wrap="none" rtlCol="0">
            <a:spAutoFit/>
          </a:bodyPr>
          <a:lstStyle/>
          <a:p>
            <a:pPr algn="ctr"/>
            <a:r>
              <a:rPr lang="en-US" sz="4000" b="1" dirty="0">
                <a:ea typeface="ＭＳ Ｐゴシック" charset="0"/>
                <a:cs typeface="ＭＳ Ｐゴシック" charset="0"/>
              </a:rPr>
              <a:t>Still More to Be Learned</a:t>
            </a:r>
            <a:endParaRPr lang="en-US" sz="4000" b="1" dirty="0"/>
          </a:p>
        </p:txBody>
      </p:sp>
      <p:pic>
        <p:nvPicPr>
          <p:cNvPr id="3" name="Picture 2">
            <a:extLst>
              <a:ext uri="{FF2B5EF4-FFF2-40B4-BE49-F238E27FC236}">
                <a16:creationId xmlns:a16="http://schemas.microsoft.com/office/drawing/2014/main" id="{1391A663-84B9-6640-9643-2B86BA8CA77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65632" y="1335216"/>
            <a:ext cx="3941317" cy="2986024"/>
          </a:xfrm>
          <a:prstGeom prst="rect">
            <a:avLst/>
          </a:prstGeom>
        </p:spPr>
      </p:pic>
      <p:pic>
        <p:nvPicPr>
          <p:cNvPr id="5" name="Picture 4">
            <a:extLst>
              <a:ext uri="{FF2B5EF4-FFF2-40B4-BE49-F238E27FC236}">
                <a16:creationId xmlns:a16="http://schemas.microsoft.com/office/drawing/2014/main" id="{3D8871C8-2ADC-254E-856A-214A275469C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35987" y="3195054"/>
            <a:ext cx="3382623" cy="2343171"/>
          </a:xfrm>
          <a:prstGeom prst="rect">
            <a:avLst/>
          </a:prstGeom>
        </p:spPr>
      </p:pic>
      <p:pic>
        <p:nvPicPr>
          <p:cNvPr id="6" name="Picture 5">
            <a:extLst>
              <a:ext uri="{FF2B5EF4-FFF2-40B4-BE49-F238E27FC236}">
                <a16:creationId xmlns:a16="http://schemas.microsoft.com/office/drawing/2014/main" id="{8DBEF466-785F-0F40-BA5F-CD55FF5114A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521857" y="1335216"/>
            <a:ext cx="3051086" cy="1744838"/>
          </a:xfrm>
          <a:prstGeom prst="rect">
            <a:avLst/>
          </a:prstGeom>
        </p:spPr>
      </p:pic>
      <p:pic>
        <p:nvPicPr>
          <p:cNvPr id="7" name="Picture 6">
            <a:extLst>
              <a:ext uri="{FF2B5EF4-FFF2-40B4-BE49-F238E27FC236}">
                <a16:creationId xmlns:a16="http://schemas.microsoft.com/office/drawing/2014/main" id="{4124AE87-F177-F144-A17E-43889158032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572944" y="1335217"/>
            <a:ext cx="3192240" cy="1744838"/>
          </a:xfrm>
          <a:prstGeom prst="rect">
            <a:avLst/>
          </a:prstGeom>
        </p:spPr>
      </p:pic>
      <p:pic>
        <p:nvPicPr>
          <p:cNvPr id="8" name="Picture 7">
            <a:extLst>
              <a:ext uri="{FF2B5EF4-FFF2-40B4-BE49-F238E27FC236}">
                <a16:creationId xmlns:a16="http://schemas.microsoft.com/office/drawing/2014/main" id="{0EF6D7A7-9515-CF44-A67E-E7F9977E30F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841474" y="3195054"/>
            <a:ext cx="3923710" cy="2341964"/>
          </a:xfrm>
          <a:prstGeom prst="rect">
            <a:avLst/>
          </a:prstGeom>
        </p:spPr>
      </p:pic>
      <p:sp>
        <p:nvSpPr>
          <p:cNvPr id="20" name="TextBox 19">
            <a:extLst>
              <a:ext uri="{FF2B5EF4-FFF2-40B4-BE49-F238E27FC236}">
                <a16:creationId xmlns:a16="http://schemas.microsoft.com/office/drawing/2014/main" id="{C734689A-BAB7-6545-B87D-A8F6D2F834BD}"/>
              </a:ext>
            </a:extLst>
          </p:cNvPr>
          <p:cNvSpPr txBox="1"/>
          <p:nvPr/>
        </p:nvSpPr>
        <p:spPr>
          <a:xfrm>
            <a:off x="679231" y="6504226"/>
            <a:ext cx="1851917" cy="307777"/>
          </a:xfrm>
          <a:prstGeom prst="rect">
            <a:avLst/>
          </a:prstGeom>
          <a:noFill/>
        </p:spPr>
        <p:txBody>
          <a:bodyPr wrap="none" rtlCol="0">
            <a:spAutoFit/>
          </a:bodyPr>
          <a:lstStyle/>
          <a:p>
            <a:r>
              <a:rPr lang="en-US" sz="1400" dirty="0">
                <a:solidFill>
                  <a:schemeClr val="bg1">
                    <a:lumMod val="50000"/>
                  </a:schemeClr>
                </a:solidFill>
              </a:rPr>
              <a:t>Images: </a:t>
            </a:r>
            <a:r>
              <a:rPr lang="en-US" sz="1400" dirty="0" err="1">
                <a:solidFill>
                  <a:schemeClr val="bg1">
                    <a:lumMod val="50000"/>
                  </a:schemeClr>
                </a:solidFill>
              </a:rPr>
              <a:t>WikiCommons</a:t>
            </a:r>
            <a:endParaRPr lang="en-US" sz="1400" dirty="0">
              <a:solidFill>
                <a:schemeClr val="bg1">
                  <a:lumMod val="50000"/>
                </a:schemeClr>
              </a:solidFill>
            </a:endParaRPr>
          </a:p>
        </p:txBody>
      </p:sp>
    </p:spTree>
    <p:extLst>
      <p:ext uri="{BB962C8B-B14F-4D97-AF65-F5344CB8AC3E}">
        <p14:creationId xmlns:p14="http://schemas.microsoft.com/office/powerpoint/2010/main" val="2702982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4996"/>
                                        </p:tgtEl>
                                        <p:attrNameLst>
                                          <p:attrName>style.visibility</p:attrName>
                                        </p:attrNameLst>
                                      </p:cBhvr>
                                      <p:to>
                                        <p:strVal val="visible"/>
                                      </p:to>
                                    </p:set>
                                    <p:animEffect transition="in" filter="blinds(horizontal)">
                                      <p:cBhvr>
                                        <p:cTn id="7" dur="500"/>
                                        <p:tgtEl>
                                          <p:spTgt spid="849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TextBox 1"/>
          <p:cNvSpPr txBox="1">
            <a:spLocks noChangeArrowheads="1"/>
          </p:cNvSpPr>
          <p:nvPr/>
        </p:nvSpPr>
        <p:spPr bwMode="auto">
          <a:xfrm>
            <a:off x="475488" y="5687037"/>
            <a:ext cx="11277600"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eaLnBrk="1" hangingPunct="1"/>
            <a:r>
              <a:rPr lang="en-US" sz="1800" i="1" dirty="0">
                <a:latin typeface="+mn-lt"/>
              </a:rPr>
              <a:t>“If the age of Earth were a calendar year and today were a breath before midnight on New Year’s Eve, we showed up a scant fifteen minutes ago, and all of recorded history has blinked by in the last sixty seconds.” 		</a:t>
            </a:r>
          </a:p>
          <a:p>
            <a:pPr algn="r" eaLnBrk="1" hangingPunct="1"/>
            <a:r>
              <a:rPr lang="en-US" sz="1600" dirty="0">
                <a:latin typeface="+mn-lt"/>
              </a:rPr>
              <a:t>- Janine </a:t>
            </a:r>
            <a:r>
              <a:rPr lang="en-US" sz="1600" dirty="0" err="1">
                <a:latin typeface="+mn-lt"/>
              </a:rPr>
              <a:t>Benyus</a:t>
            </a:r>
            <a:endParaRPr lang="en-US" sz="1600" dirty="0">
              <a:latin typeface="+mn-lt"/>
            </a:endParaRPr>
          </a:p>
        </p:txBody>
      </p:sp>
      <p:sp>
        <p:nvSpPr>
          <p:cNvPr id="16" name="TextBox 15">
            <a:extLst>
              <a:ext uri="{FF2B5EF4-FFF2-40B4-BE49-F238E27FC236}">
                <a16:creationId xmlns:a16="http://schemas.microsoft.com/office/drawing/2014/main" id="{7374DC12-982D-428A-94EF-5FE58037DD06}"/>
              </a:ext>
            </a:extLst>
          </p:cNvPr>
          <p:cNvSpPr txBox="1"/>
          <p:nvPr/>
        </p:nvSpPr>
        <p:spPr>
          <a:xfrm>
            <a:off x="3435987" y="156411"/>
            <a:ext cx="5320047" cy="707886"/>
          </a:xfrm>
          <a:prstGeom prst="rect">
            <a:avLst/>
          </a:prstGeom>
          <a:noFill/>
        </p:spPr>
        <p:txBody>
          <a:bodyPr wrap="none" rtlCol="0">
            <a:spAutoFit/>
          </a:bodyPr>
          <a:lstStyle/>
          <a:p>
            <a:pPr algn="ctr"/>
            <a:r>
              <a:rPr lang="en-US" sz="4000" b="1" dirty="0">
                <a:ea typeface="ＭＳ Ｐゴシック" charset="0"/>
                <a:cs typeface="ＭＳ Ｐゴシック" charset="0"/>
              </a:rPr>
              <a:t>Still More to Be Learned</a:t>
            </a:r>
            <a:endParaRPr lang="en-US" sz="4000" b="1" dirty="0"/>
          </a:p>
        </p:txBody>
      </p:sp>
      <p:cxnSp>
        <p:nvCxnSpPr>
          <p:cNvPr id="17" name="Straight Connector 16">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1A412CF-6E03-B647-A11E-3D15769630F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3260" y="1261771"/>
            <a:ext cx="2911916" cy="2615564"/>
          </a:xfrm>
          <a:prstGeom prst="rect">
            <a:avLst/>
          </a:prstGeom>
        </p:spPr>
      </p:pic>
      <p:pic>
        <p:nvPicPr>
          <p:cNvPr id="4" name="Picture 3">
            <a:extLst>
              <a:ext uri="{FF2B5EF4-FFF2-40B4-BE49-F238E27FC236}">
                <a16:creationId xmlns:a16="http://schemas.microsoft.com/office/drawing/2014/main" id="{D207D46E-E71A-F247-B997-1066B65EB7D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82115" y="1323837"/>
            <a:ext cx="3936215" cy="2491431"/>
          </a:xfrm>
          <a:prstGeom prst="rect">
            <a:avLst/>
          </a:prstGeom>
        </p:spPr>
      </p:pic>
      <p:pic>
        <p:nvPicPr>
          <p:cNvPr id="5" name="Picture 4">
            <a:extLst>
              <a:ext uri="{FF2B5EF4-FFF2-40B4-BE49-F238E27FC236}">
                <a16:creationId xmlns:a16="http://schemas.microsoft.com/office/drawing/2014/main" id="{3E61084D-A338-8B4F-BF8B-7C07C836DBE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461108" y="1303244"/>
            <a:ext cx="3401121" cy="2550840"/>
          </a:xfrm>
          <a:prstGeom prst="rect">
            <a:avLst/>
          </a:prstGeom>
        </p:spPr>
      </p:pic>
      <p:pic>
        <p:nvPicPr>
          <p:cNvPr id="6" name="Picture 5">
            <a:extLst>
              <a:ext uri="{FF2B5EF4-FFF2-40B4-BE49-F238E27FC236}">
                <a16:creationId xmlns:a16="http://schemas.microsoft.com/office/drawing/2014/main" id="{FF9FA668-78F8-054F-85D6-3F4CCCF895E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331982" y="2134208"/>
            <a:ext cx="3249033" cy="2436775"/>
          </a:xfrm>
          <a:prstGeom prst="rect">
            <a:avLst/>
          </a:prstGeom>
        </p:spPr>
      </p:pic>
      <p:pic>
        <p:nvPicPr>
          <p:cNvPr id="7" name="Picture 6">
            <a:extLst>
              <a:ext uri="{FF2B5EF4-FFF2-40B4-BE49-F238E27FC236}">
                <a16:creationId xmlns:a16="http://schemas.microsoft.com/office/drawing/2014/main" id="{ADC9D739-55D4-B44D-9805-12D5F21FAD8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686338" y="2141322"/>
            <a:ext cx="3048489" cy="2448712"/>
          </a:xfrm>
          <a:prstGeom prst="rect">
            <a:avLst/>
          </a:prstGeom>
        </p:spPr>
      </p:pic>
      <p:pic>
        <p:nvPicPr>
          <p:cNvPr id="8" name="Picture 7">
            <a:extLst>
              <a:ext uri="{FF2B5EF4-FFF2-40B4-BE49-F238E27FC236}">
                <a16:creationId xmlns:a16="http://schemas.microsoft.com/office/drawing/2014/main" id="{252F97A1-92D4-2F4E-ADC0-31A26F20487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660656" y="3078548"/>
            <a:ext cx="3201573" cy="2401180"/>
          </a:xfrm>
          <a:prstGeom prst="rect">
            <a:avLst/>
          </a:prstGeom>
        </p:spPr>
      </p:pic>
      <p:pic>
        <p:nvPicPr>
          <p:cNvPr id="10" name="Picture 9">
            <a:extLst>
              <a:ext uri="{FF2B5EF4-FFF2-40B4-BE49-F238E27FC236}">
                <a16:creationId xmlns:a16="http://schemas.microsoft.com/office/drawing/2014/main" id="{4C7FD7BC-F945-1F45-BE89-FDA2598DA5D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418639" y="3078548"/>
            <a:ext cx="3604023" cy="2401180"/>
          </a:xfrm>
          <a:prstGeom prst="rect">
            <a:avLst/>
          </a:prstGeom>
        </p:spPr>
      </p:pic>
      <p:pic>
        <p:nvPicPr>
          <p:cNvPr id="11" name="Picture 10">
            <a:extLst>
              <a:ext uri="{FF2B5EF4-FFF2-40B4-BE49-F238E27FC236}">
                <a16:creationId xmlns:a16="http://schemas.microsoft.com/office/drawing/2014/main" id="{CC140A59-AC5E-7740-BC96-E61CE8F19233}"/>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15394" y="3090472"/>
            <a:ext cx="3595332" cy="2395361"/>
          </a:xfrm>
          <a:prstGeom prst="rect">
            <a:avLst/>
          </a:prstGeom>
        </p:spPr>
      </p:pic>
      <p:sp>
        <p:nvSpPr>
          <p:cNvPr id="25" name="TextBox 24">
            <a:extLst>
              <a:ext uri="{FF2B5EF4-FFF2-40B4-BE49-F238E27FC236}">
                <a16:creationId xmlns:a16="http://schemas.microsoft.com/office/drawing/2014/main" id="{476E1D3F-A9E5-B642-84AE-45D18DBDB5BA}"/>
              </a:ext>
            </a:extLst>
          </p:cNvPr>
          <p:cNvSpPr txBox="1"/>
          <p:nvPr/>
        </p:nvSpPr>
        <p:spPr>
          <a:xfrm>
            <a:off x="679231" y="6504226"/>
            <a:ext cx="1851917" cy="307777"/>
          </a:xfrm>
          <a:prstGeom prst="rect">
            <a:avLst/>
          </a:prstGeom>
          <a:noFill/>
        </p:spPr>
        <p:txBody>
          <a:bodyPr wrap="none" rtlCol="0">
            <a:spAutoFit/>
          </a:bodyPr>
          <a:lstStyle/>
          <a:p>
            <a:r>
              <a:rPr lang="en-US" sz="1400" dirty="0">
                <a:solidFill>
                  <a:schemeClr val="bg1">
                    <a:lumMod val="50000"/>
                  </a:schemeClr>
                </a:solidFill>
              </a:rPr>
              <a:t>Images: </a:t>
            </a:r>
            <a:r>
              <a:rPr lang="en-US" sz="1400" dirty="0" err="1">
                <a:solidFill>
                  <a:schemeClr val="bg1">
                    <a:lumMod val="50000"/>
                  </a:schemeClr>
                </a:solidFill>
              </a:rPr>
              <a:t>WikiCommons</a:t>
            </a:r>
            <a:endParaRPr lang="en-US" sz="1400" dirty="0">
              <a:solidFill>
                <a:schemeClr val="bg1">
                  <a:lumMod val="50000"/>
                </a:schemeClr>
              </a:solidFill>
            </a:endParaRPr>
          </a:p>
        </p:txBody>
      </p:sp>
    </p:spTree>
    <p:extLst>
      <p:ext uri="{BB962C8B-B14F-4D97-AF65-F5344CB8AC3E}">
        <p14:creationId xmlns:p14="http://schemas.microsoft.com/office/powerpoint/2010/main" val="20305158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par>
                                <p:cTn id="27" presetID="53" presetClass="entr" presetSubtype="16"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500" fill="hold"/>
                                        <p:tgtEl>
                                          <p:spTgt spid="11"/>
                                        </p:tgtEl>
                                        <p:attrNameLst>
                                          <p:attrName>ppt_w</p:attrName>
                                        </p:attrNameLst>
                                      </p:cBhvr>
                                      <p:tavLst>
                                        <p:tav tm="0">
                                          <p:val>
                                            <p:fltVal val="0"/>
                                          </p:val>
                                        </p:tav>
                                        <p:tav tm="100000">
                                          <p:val>
                                            <p:strVal val="#ppt_w"/>
                                          </p:val>
                                        </p:tav>
                                      </p:tavLst>
                                    </p:anim>
                                    <p:anim calcmode="lin" valueType="num">
                                      <p:cBhvr>
                                        <p:cTn id="37" dur="500" fill="hold"/>
                                        <p:tgtEl>
                                          <p:spTgt spid="11"/>
                                        </p:tgtEl>
                                        <p:attrNameLst>
                                          <p:attrName>ppt_h</p:attrName>
                                        </p:attrNameLst>
                                      </p:cBhvr>
                                      <p:tavLst>
                                        <p:tav tm="0">
                                          <p:val>
                                            <p:fltVal val="0"/>
                                          </p:val>
                                        </p:tav>
                                        <p:tav tm="100000">
                                          <p:val>
                                            <p:strVal val="#ppt_h"/>
                                          </p:val>
                                        </p:tav>
                                      </p:tavLst>
                                    </p:anim>
                                    <p:animEffect transition="in" filter="fade">
                                      <p:cBhvr>
                                        <p:cTn id="38" dur="500"/>
                                        <p:tgtEl>
                                          <p:spTgt spid="11"/>
                                        </p:tgtEl>
                                      </p:cBhvr>
                                    </p:animEffect>
                                  </p:childTnLst>
                                </p:cTn>
                              </p:par>
                              <p:par>
                                <p:cTn id="39" presetID="53" presetClass="entr" presetSubtype="16"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ppt_w</p:attrName>
                                        </p:attrNameLst>
                                      </p:cBhvr>
                                      <p:tavLst>
                                        <p:tav tm="0">
                                          <p:val>
                                            <p:fltVal val="0"/>
                                          </p:val>
                                        </p:tav>
                                        <p:tav tm="100000">
                                          <p:val>
                                            <p:strVal val="#ppt_w"/>
                                          </p:val>
                                        </p:tav>
                                      </p:tavLst>
                                    </p:anim>
                                    <p:anim calcmode="lin" valueType="num">
                                      <p:cBhvr>
                                        <p:cTn id="42" dur="500" fill="hold"/>
                                        <p:tgtEl>
                                          <p:spTgt spid="10"/>
                                        </p:tgtEl>
                                        <p:attrNameLst>
                                          <p:attrName>ppt_h</p:attrName>
                                        </p:attrNameLst>
                                      </p:cBhvr>
                                      <p:tavLst>
                                        <p:tav tm="0">
                                          <p:val>
                                            <p:fltVal val="0"/>
                                          </p:val>
                                        </p:tav>
                                        <p:tav tm="100000">
                                          <p:val>
                                            <p:strVal val="#ppt_h"/>
                                          </p:val>
                                        </p:tav>
                                      </p:tavLst>
                                    </p:anim>
                                    <p:animEffect transition="in" filter="fade">
                                      <p:cBhvr>
                                        <p:cTn id="43" dur="500"/>
                                        <p:tgtEl>
                                          <p:spTgt spid="10"/>
                                        </p:tgtEl>
                                      </p:cBhvr>
                                    </p:animEffect>
                                  </p:childTnLst>
                                </p:cTn>
                              </p:par>
                              <p:par>
                                <p:cTn id="44" presetID="53" presetClass="entr" presetSubtype="16" fill="hold" nodeType="with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p:cTn id="46" dur="500" fill="hold"/>
                                        <p:tgtEl>
                                          <p:spTgt spid="8"/>
                                        </p:tgtEl>
                                        <p:attrNameLst>
                                          <p:attrName>ppt_w</p:attrName>
                                        </p:attrNameLst>
                                      </p:cBhvr>
                                      <p:tavLst>
                                        <p:tav tm="0">
                                          <p:val>
                                            <p:fltVal val="0"/>
                                          </p:val>
                                        </p:tav>
                                        <p:tav tm="100000">
                                          <p:val>
                                            <p:strVal val="#ppt_w"/>
                                          </p:val>
                                        </p:tav>
                                      </p:tavLst>
                                    </p:anim>
                                    <p:anim calcmode="lin" valueType="num">
                                      <p:cBhvr>
                                        <p:cTn id="47" dur="500" fill="hold"/>
                                        <p:tgtEl>
                                          <p:spTgt spid="8"/>
                                        </p:tgtEl>
                                        <p:attrNameLst>
                                          <p:attrName>ppt_h</p:attrName>
                                        </p:attrNameLst>
                                      </p:cBhvr>
                                      <p:tavLst>
                                        <p:tav tm="0">
                                          <p:val>
                                            <p:fltVal val="0"/>
                                          </p:val>
                                        </p:tav>
                                        <p:tav tm="100000">
                                          <p:val>
                                            <p:strVal val="#ppt_h"/>
                                          </p:val>
                                        </p:tav>
                                      </p:tavLst>
                                    </p:anim>
                                    <p:animEffect transition="in" filter="fade">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87043"/>
                                        </p:tgtEl>
                                        <p:attrNameLst>
                                          <p:attrName>style.visibility</p:attrName>
                                        </p:attrNameLst>
                                      </p:cBhvr>
                                      <p:to>
                                        <p:strVal val="visible"/>
                                      </p:to>
                                    </p:set>
                                    <p:animEffect transition="in" filter="blinds(horizontal)">
                                      <p:cBhvr>
                                        <p:cTn id="53" dur="500"/>
                                        <p:tgtEl>
                                          <p:spTgt spid="870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374DC12-982D-428A-94EF-5FE58037DD06}"/>
              </a:ext>
            </a:extLst>
          </p:cNvPr>
          <p:cNvSpPr txBox="1"/>
          <p:nvPr/>
        </p:nvSpPr>
        <p:spPr>
          <a:xfrm>
            <a:off x="3785992" y="156411"/>
            <a:ext cx="4620047" cy="707886"/>
          </a:xfrm>
          <a:prstGeom prst="rect">
            <a:avLst/>
          </a:prstGeom>
          <a:noFill/>
        </p:spPr>
        <p:txBody>
          <a:bodyPr wrap="none" rtlCol="0">
            <a:spAutoFit/>
          </a:bodyPr>
          <a:lstStyle/>
          <a:p>
            <a:pPr algn="ctr"/>
            <a:r>
              <a:rPr lang="en-US" sz="4000" b="1"/>
              <a:t>Topics To Be Covered</a:t>
            </a:r>
            <a:endParaRPr lang="en-US" sz="4000" b="1" dirty="0"/>
          </a:p>
        </p:txBody>
      </p:sp>
      <p:sp>
        <p:nvSpPr>
          <p:cNvPr id="6" name="TextBox 5">
            <a:extLst>
              <a:ext uri="{FF2B5EF4-FFF2-40B4-BE49-F238E27FC236}">
                <a16:creationId xmlns:a16="http://schemas.microsoft.com/office/drawing/2014/main" id="{EB4221CC-BEBC-4283-B0AD-C9ED7755C0E8}"/>
              </a:ext>
            </a:extLst>
          </p:cNvPr>
          <p:cNvSpPr txBox="1"/>
          <p:nvPr/>
        </p:nvSpPr>
        <p:spPr>
          <a:xfrm>
            <a:off x="992482" y="1594807"/>
            <a:ext cx="8285013" cy="4862870"/>
          </a:xfrm>
          <a:prstGeom prst="rect">
            <a:avLst/>
          </a:prstGeom>
          <a:noFill/>
        </p:spPr>
        <p:txBody>
          <a:bodyPr wrap="square" rtlCol="0">
            <a:spAutoFit/>
          </a:bodyPr>
          <a:lstStyle/>
          <a:p>
            <a:pPr marL="514350" indent="-514350">
              <a:spcBef>
                <a:spcPts val="1200"/>
              </a:spcBef>
              <a:buFont typeface="+mj-lt"/>
              <a:buAutoNum type="arabicPeriod"/>
            </a:pPr>
            <a:r>
              <a:rPr lang="en-US" sz="2400" dirty="0"/>
              <a:t>Transformative Innovation</a:t>
            </a:r>
          </a:p>
          <a:p>
            <a:pPr marL="971550" lvl="1" indent="-514350">
              <a:spcBef>
                <a:spcPts val="1200"/>
              </a:spcBef>
              <a:buFont typeface="Arial" charset="0"/>
              <a:buChar char="•"/>
            </a:pPr>
            <a:r>
              <a:rPr lang="en-US" sz="2000" dirty="0"/>
              <a:t>What is it that we really want?</a:t>
            </a:r>
          </a:p>
          <a:p>
            <a:pPr marL="514350" indent="-514350">
              <a:spcBef>
                <a:spcPts val="1200"/>
              </a:spcBef>
              <a:buFont typeface="+mj-lt"/>
              <a:buAutoNum type="arabicPeriod"/>
            </a:pPr>
            <a:r>
              <a:rPr lang="en-US" sz="2400" dirty="0"/>
              <a:t>Nature as Inspiration</a:t>
            </a:r>
          </a:p>
          <a:p>
            <a:pPr marL="971550" lvl="1" indent="-514350">
              <a:spcBef>
                <a:spcPts val="1200"/>
              </a:spcBef>
              <a:buFont typeface="Arial" charset="0"/>
              <a:buChar char="•"/>
            </a:pPr>
            <a:r>
              <a:rPr lang="en-US" sz="2000" dirty="0"/>
              <a:t>Design Challenges</a:t>
            </a:r>
          </a:p>
          <a:p>
            <a:pPr marL="514350" indent="-514350">
              <a:spcBef>
                <a:spcPts val="1200"/>
              </a:spcBef>
              <a:buFont typeface="+mj-lt"/>
              <a:buAutoNum type="arabicPeriod"/>
            </a:pPr>
            <a:r>
              <a:rPr lang="en-US" sz="2400" dirty="0"/>
              <a:t>Biomimicry</a:t>
            </a:r>
          </a:p>
          <a:p>
            <a:pPr marL="971550" lvl="1" indent="-514350">
              <a:spcBef>
                <a:spcPts val="1200"/>
              </a:spcBef>
              <a:buFont typeface="Arial" charset="0"/>
              <a:buChar char="•"/>
            </a:pPr>
            <a:r>
              <a:rPr lang="en-US" sz="2000" dirty="0"/>
              <a:t>Color</a:t>
            </a:r>
          </a:p>
          <a:p>
            <a:pPr marL="971550" lvl="1" indent="-514350">
              <a:spcBef>
                <a:spcPts val="1200"/>
              </a:spcBef>
              <a:buFont typeface="Arial" charset="0"/>
              <a:buChar char="•"/>
            </a:pPr>
            <a:r>
              <a:rPr lang="en-US" sz="2000" dirty="0" smtClean="0"/>
              <a:t>Adhesives</a:t>
            </a:r>
          </a:p>
          <a:p>
            <a:pPr marL="971550" lvl="1" indent="-514350">
              <a:spcBef>
                <a:spcPts val="1200"/>
              </a:spcBef>
              <a:buFont typeface="Arial" charset="0"/>
              <a:buChar char="•"/>
            </a:pPr>
            <a:r>
              <a:rPr lang="en-US" sz="2000" dirty="0" smtClean="0"/>
              <a:t>Structured materials, architecture</a:t>
            </a:r>
            <a:endParaRPr lang="en-US" sz="2000" dirty="0"/>
          </a:p>
          <a:p>
            <a:pPr marL="971550" lvl="1" indent="-514350">
              <a:spcBef>
                <a:spcPts val="1200"/>
              </a:spcBef>
              <a:buFont typeface="Arial" charset="0"/>
              <a:buChar char="•"/>
            </a:pPr>
            <a:r>
              <a:rPr lang="en-US" sz="2000" dirty="0"/>
              <a:t>Self-Cleaning</a:t>
            </a:r>
          </a:p>
          <a:p>
            <a:pPr marL="514350" indent="-514350">
              <a:spcBef>
                <a:spcPts val="1200"/>
              </a:spcBef>
              <a:buFont typeface="+mj-lt"/>
              <a:buAutoNum type="arabicPeriod"/>
            </a:pPr>
            <a:r>
              <a:rPr lang="en-US" sz="2400" dirty="0"/>
              <a:t>There is Still More We Can Learn from Nature</a:t>
            </a:r>
          </a:p>
        </p:txBody>
      </p:sp>
    </p:spTree>
    <p:extLst>
      <p:ext uri="{BB962C8B-B14F-4D97-AF65-F5344CB8AC3E}">
        <p14:creationId xmlns:p14="http://schemas.microsoft.com/office/powerpoint/2010/main" val="414697869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53345" y="2701636"/>
            <a:ext cx="3782291" cy="830997"/>
          </a:xfrm>
          <a:prstGeom prst="rect">
            <a:avLst/>
          </a:prstGeom>
          <a:noFill/>
        </p:spPr>
        <p:txBody>
          <a:bodyPr wrap="square" rtlCol="0">
            <a:spAutoFit/>
          </a:bodyPr>
          <a:lstStyle/>
          <a:p>
            <a:r>
              <a:rPr lang="en-US" sz="4800"/>
              <a:t>QUESTIONS?</a:t>
            </a:r>
            <a:endParaRPr lang="en-US" sz="4800" dirty="0"/>
          </a:p>
        </p:txBody>
      </p:sp>
      <p:sp>
        <p:nvSpPr>
          <p:cNvPr id="3" name="TextBox 2"/>
          <p:cNvSpPr txBox="1"/>
          <p:nvPr/>
        </p:nvSpPr>
        <p:spPr>
          <a:xfrm>
            <a:off x="990599" y="110836"/>
            <a:ext cx="8340439" cy="584775"/>
          </a:xfrm>
          <a:prstGeom prst="rect">
            <a:avLst/>
          </a:prstGeom>
          <a:noFill/>
        </p:spPr>
        <p:txBody>
          <a:bodyPr wrap="square" rtlCol="0">
            <a:spAutoFit/>
          </a:bodyPr>
          <a:lstStyle/>
          <a:p>
            <a:r>
              <a:rPr lang="en-US" sz="3200" dirty="0"/>
              <a:t>Sponsored by Yale-UNIDO Initiative</a:t>
            </a:r>
          </a:p>
        </p:txBody>
      </p:sp>
      <p:sp>
        <p:nvSpPr>
          <p:cNvPr id="4" name="Rectangle 3"/>
          <p:cNvSpPr/>
          <p:nvPr/>
        </p:nvSpPr>
        <p:spPr>
          <a:xfrm>
            <a:off x="2036618" y="4954158"/>
            <a:ext cx="4662054" cy="1754326"/>
          </a:xfrm>
          <a:prstGeom prst="rect">
            <a:avLst/>
          </a:prstGeom>
        </p:spPr>
        <p:txBody>
          <a:bodyPr wrap="square">
            <a:spAutoFit/>
          </a:bodyPr>
          <a:lstStyle/>
          <a:p>
            <a:r>
              <a:rPr lang="en-US" dirty="0">
                <a:latin typeface="Times New Roman" charset="0"/>
              </a:rPr>
              <a:t/>
            </a:r>
            <a:br>
              <a:rPr lang="en-US" dirty="0">
                <a:latin typeface="Times New Roman" charset="0"/>
              </a:rPr>
            </a:br>
            <a:endParaRPr lang="en-US" dirty="0">
              <a:latin typeface="Times New Roman" charset="0"/>
            </a:endParaRPr>
          </a:p>
          <a:p>
            <a:r>
              <a:rPr lang="en-US" dirty="0">
                <a:latin typeface="Times New Roman" charset="0"/>
              </a:rPr>
              <a:t/>
            </a:r>
            <a:br>
              <a:rPr lang="en-US" dirty="0">
                <a:latin typeface="Times New Roman" charset="0"/>
              </a:rPr>
            </a:br>
            <a:endParaRPr lang="en-US" dirty="0">
              <a:latin typeface="Times New Roman" charset="0"/>
            </a:endParaRPr>
          </a:p>
          <a:p>
            <a:r>
              <a:rPr lang="en-US" dirty="0">
                <a:solidFill>
                  <a:srgbClr val="2F2A2B"/>
                </a:solidFill>
                <a:latin typeface="Times New Roman" charset="0"/>
              </a:rPr>
              <a:t>CENTER </a:t>
            </a:r>
            <a:r>
              <a:rPr lang="en-US" i="1" dirty="0">
                <a:solidFill>
                  <a:srgbClr val="2F2A2B"/>
                </a:solidFill>
                <a:latin typeface="Times New Roman" charset="0"/>
              </a:rPr>
              <a:t>for </a:t>
            </a:r>
            <a:r>
              <a:rPr lang="en-US" dirty="0">
                <a:solidFill>
                  <a:srgbClr val="2F2A2B"/>
                </a:solidFill>
                <a:latin typeface="Times New Roman" charset="0"/>
              </a:rPr>
              <a:t>GREEN CHEMISTRY</a:t>
            </a:r>
          </a:p>
          <a:p>
            <a:r>
              <a:rPr lang="en-US" i="1" dirty="0">
                <a:solidFill>
                  <a:srgbClr val="2F2A2B"/>
                </a:solidFill>
                <a:latin typeface="Times New Roman" charset="0"/>
              </a:rPr>
              <a:t>and </a:t>
            </a:r>
            <a:r>
              <a:rPr lang="en-US" dirty="0">
                <a:solidFill>
                  <a:srgbClr val="2F2A2B"/>
                </a:solidFill>
                <a:latin typeface="Times New Roman" charset="0"/>
              </a:rPr>
              <a:t>GREEN ENGINEERING </a:t>
            </a:r>
            <a:r>
              <a:rPr lang="en-US" i="1" dirty="0">
                <a:solidFill>
                  <a:srgbClr val="2F2A2B"/>
                </a:solidFill>
                <a:latin typeface="Times New Roman" charset="0"/>
              </a:rPr>
              <a:t>at </a:t>
            </a:r>
            <a:r>
              <a:rPr lang="en-US" dirty="0">
                <a:solidFill>
                  <a:srgbClr val="2F2A2B"/>
                </a:solidFill>
                <a:latin typeface="Times New Roman" charset="0"/>
              </a:rPr>
              <a:t>YALE</a:t>
            </a:r>
            <a:endParaRPr lang="en-US" dirty="0">
              <a:solidFill>
                <a:srgbClr val="2F2A2B"/>
              </a:solidFill>
              <a:effectLst/>
              <a:latin typeface="Times New Roman" charset="0"/>
            </a:endParaRPr>
          </a:p>
        </p:txBody>
      </p:sp>
      <p:sp>
        <p:nvSpPr>
          <p:cNvPr id="5" name="Rectangle 4"/>
          <p:cNvSpPr/>
          <p:nvPr/>
        </p:nvSpPr>
        <p:spPr>
          <a:xfrm>
            <a:off x="3048000" y="2828836"/>
            <a:ext cx="6096000" cy="1200329"/>
          </a:xfrm>
          <a:prstGeom prst="rect">
            <a:avLst/>
          </a:prstGeom>
        </p:spPr>
        <p:txBody>
          <a:bodyPr>
            <a:spAutoFit/>
          </a:bodyPr>
          <a:lstStyle/>
          <a:p>
            <a:r>
              <a:rPr lang="en-US" dirty="0">
                <a:latin typeface="Times New Roman" charset="0"/>
              </a:rPr>
              <a:t/>
            </a:r>
            <a:br>
              <a:rPr lang="en-US" dirty="0">
                <a:latin typeface="Times New Roman" charset="0"/>
              </a:rPr>
            </a:br>
            <a:endParaRPr lang="en-US" dirty="0">
              <a:latin typeface="Times New Roman" charset="0"/>
            </a:endParaRPr>
          </a:p>
          <a:p>
            <a:r>
              <a:rPr lang="en-US" dirty="0">
                <a:latin typeface="Times New Roman" charset="0"/>
              </a:rPr>
              <a:t/>
            </a:r>
            <a:br>
              <a:rPr lang="en-US" dirty="0">
                <a:latin typeface="Times New Roman" charset="0"/>
              </a:rPr>
            </a:br>
            <a:endParaRPr lang="en-US" dirty="0">
              <a:effectLst/>
              <a:latin typeface="Times New Roman" charset="0"/>
            </a:endParaRP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53314" y="5212194"/>
            <a:ext cx="1020198" cy="1496290"/>
          </a:xfrm>
          <a:prstGeom prst="rect">
            <a:avLst/>
          </a:prstGeom>
        </p:spPr>
      </p:pic>
      <p:pic>
        <p:nvPicPr>
          <p:cNvPr id="7" name="Picture 6"/>
          <p:cNvPicPr>
            <a:picLocks noChangeAspect="1"/>
          </p:cNvPicPr>
          <p:nvPr/>
        </p:nvPicPr>
        <p:blipFill>
          <a:blip r:embed="rId3"/>
          <a:stretch>
            <a:fillRect/>
          </a:stretch>
        </p:blipFill>
        <p:spPr>
          <a:xfrm>
            <a:off x="8035636" y="5831321"/>
            <a:ext cx="3810000" cy="990600"/>
          </a:xfrm>
          <a:prstGeom prst="rect">
            <a:avLst/>
          </a:prstGeom>
        </p:spPr>
      </p:pic>
      <p:pic>
        <p:nvPicPr>
          <p:cNvPr id="8" name="Picture 7"/>
          <p:cNvPicPr>
            <a:picLocks noChangeAspect="1"/>
          </p:cNvPicPr>
          <p:nvPr/>
        </p:nvPicPr>
        <p:blipFill>
          <a:blip r:embed="rId4"/>
          <a:stretch>
            <a:fillRect/>
          </a:stretch>
        </p:blipFill>
        <p:spPr>
          <a:xfrm>
            <a:off x="8035636" y="4446658"/>
            <a:ext cx="4064000" cy="1219200"/>
          </a:xfrm>
          <a:prstGeom prst="rect">
            <a:avLst/>
          </a:prstGeom>
        </p:spPr>
      </p:pic>
      <p:pic>
        <p:nvPicPr>
          <p:cNvPr id="9" name="Picture 8">
            <a:extLst>
              <a:ext uri="{FF2B5EF4-FFF2-40B4-BE49-F238E27FC236}">
                <a16:creationId xmlns:a16="http://schemas.microsoft.com/office/drawing/2014/main" id="{1A2E2137-3C66-7F44-9E14-68E9345DA3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964" y="2816379"/>
            <a:ext cx="3032234" cy="2274176"/>
          </a:xfrm>
          <a:prstGeom prst="rect">
            <a:avLst/>
          </a:prstGeom>
        </p:spPr>
      </p:pic>
    </p:spTree>
    <p:extLst>
      <p:ext uri="{BB962C8B-B14F-4D97-AF65-F5344CB8AC3E}">
        <p14:creationId xmlns:p14="http://schemas.microsoft.com/office/powerpoint/2010/main" val="13682285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05690" y="1188099"/>
            <a:ext cx="9105954" cy="584775"/>
          </a:xfrm>
          <a:prstGeom prst="rect">
            <a:avLst/>
          </a:prstGeom>
          <a:noFill/>
        </p:spPr>
        <p:txBody>
          <a:bodyPr wrap="none" rtlCol="0">
            <a:spAutoFit/>
          </a:bodyPr>
          <a:lstStyle/>
          <a:p>
            <a:pPr algn="ctr"/>
            <a:r>
              <a:rPr lang="en-US" sz="3200" dirty="0"/>
              <a:t>Consider the function or service and NOT the product</a:t>
            </a:r>
          </a:p>
        </p:txBody>
      </p:sp>
      <p:cxnSp>
        <p:nvCxnSpPr>
          <p:cNvPr id="9" name="Straight Connector 8">
            <a:extLst>
              <a:ext uri="{FF2B5EF4-FFF2-40B4-BE49-F238E27FC236}">
                <a16:creationId xmlns:a16="http://schemas.microsoft.com/office/drawing/2014/main" id="{A0824756-0AF6-4875-9329-23103508D086}"/>
              </a:ext>
            </a:extLst>
          </p:cNvPr>
          <p:cNvCxnSpPr>
            <a:cxnSpLocks/>
          </p:cNvCxnSpPr>
          <p:nvPr/>
        </p:nvCxnSpPr>
        <p:spPr>
          <a:xfrm>
            <a:off x="-37333" y="1028663"/>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2507A84-6AAF-453D-B1E3-F93F621E1318}"/>
              </a:ext>
            </a:extLst>
          </p:cNvPr>
          <p:cNvSpPr txBox="1"/>
          <p:nvPr/>
        </p:nvSpPr>
        <p:spPr>
          <a:xfrm>
            <a:off x="1949483" y="161342"/>
            <a:ext cx="8293040" cy="707886"/>
          </a:xfrm>
          <a:prstGeom prst="rect">
            <a:avLst/>
          </a:prstGeom>
          <a:noFill/>
        </p:spPr>
        <p:txBody>
          <a:bodyPr wrap="none" rtlCol="0">
            <a:spAutoFit/>
          </a:bodyPr>
          <a:lstStyle/>
          <a:p>
            <a:pPr algn="ctr"/>
            <a:r>
              <a:rPr lang="en-US" sz="4000" b="1" dirty="0">
                <a:ea typeface="ＭＳ Ｐゴシック" charset="0"/>
                <a:cs typeface="ＭＳ Ｐゴシック" charset="0"/>
              </a:rPr>
              <a:t>Key Concepts of </a:t>
            </a:r>
            <a:r>
              <a:rPr lang="en-US" sz="4000" b="1" dirty="0" smtClean="0">
                <a:ea typeface="ＭＳ Ｐゴシック" charset="0"/>
                <a:cs typeface="ＭＳ Ｐゴシック" charset="0"/>
              </a:rPr>
              <a:t>Disruptive </a:t>
            </a:r>
            <a:r>
              <a:rPr lang="en-US" sz="4000" b="1" dirty="0">
                <a:ea typeface="ＭＳ Ｐゴシック" charset="0"/>
                <a:cs typeface="ＭＳ Ｐゴシック" charset="0"/>
              </a:rPr>
              <a:t>Innovation</a:t>
            </a:r>
            <a:endParaRPr lang="en-US" sz="4000" b="1" dirty="0"/>
          </a:p>
        </p:txBody>
      </p:sp>
      <p:sp>
        <p:nvSpPr>
          <p:cNvPr id="20" name="TextBox 19">
            <a:extLst>
              <a:ext uri="{FF2B5EF4-FFF2-40B4-BE49-F238E27FC236}">
                <a16:creationId xmlns:a16="http://schemas.microsoft.com/office/drawing/2014/main" id="{36C7FFA9-E465-364F-A85A-5A6AC54AF5E6}"/>
              </a:ext>
            </a:extLst>
          </p:cNvPr>
          <p:cNvSpPr txBox="1"/>
          <p:nvPr/>
        </p:nvSpPr>
        <p:spPr>
          <a:xfrm>
            <a:off x="868965" y="6461574"/>
            <a:ext cx="1523302" cy="307777"/>
          </a:xfrm>
          <a:prstGeom prst="rect">
            <a:avLst/>
          </a:prstGeom>
          <a:noFill/>
        </p:spPr>
        <p:txBody>
          <a:bodyPr wrap="none" rtlCol="0">
            <a:spAutoFit/>
          </a:bodyPr>
          <a:lstStyle/>
          <a:p>
            <a:pPr algn="ctr"/>
            <a:r>
              <a:rPr lang="en-US" sz="1400" dirty="0">
                <a:solidFill>
                  <a:schemeClr val="bg1">
                    <a:lumMod val="50000"/>
                  </a:schemeClr>
                </a:solidFill>
              </a:rPr>
              <a:t>Images: </a:t>
            </a:r>
            <a:r>
              <a:rPr lang="en-US" sz="1400" dirty="0" smtClean="0">
                <a:solidFill>
                  <a:schemeClr val="bg1">
                    <a:lumMod val="50000"/>
                  </a:schemeClr>
                </a:solidFill>
              </a:rPr>
              <a:t>Wikipedia</a:t>
            </a:r>
            <a:endParaRPr lang="en-US" sz="1400" dirty="0">
              <a:solidFill>
                <a:schemeClr val="bg1">
                  <a:lumMod val="50000"/>
                </a:schemeClr>
              </a:solidFill>
            </a:endParaRPr>
          </a:p>
        </p:txBody>
      </p:sp>
      <p:sp>
        <p:nvSpPr>
          <p:cNvPr id="5" name="TextBox 4"/>
          <p:cNvSpPr txBox="1"/>
          <p:nvPr/>
        </p:nvSpPr>
        <p:spPr>
          <a:xfrm>
            <a:off x="2349908" y="2433709"/>
            <a:ext cx="7796981" cy="46166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sz="2400" dirty="0" smtClean="0"/>
              <a:t>“We have not invented electricity by improving candles”</a:t>
            </a:r>
            <a:endParaRPr lang="en-US" sz="24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9173" y="3464862"/>
            <a:ext cx="2081367" cy="262823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2023" y="3140186"/>
            <a:ext cx="4191000" cy="3076575"/>
          </a:xfrm>
          <a:prstGeom prst="rect">
            <a:avLst/>
          </a:prstGeom>
        </p:spPr>
      </p:pic>
      <p:sp>
        <p:nvSpPr>
          <p:cNvPr id="8" name="Right Arrow 7"/>
          <p:cNvSpPr/>
          <p:nvPr/>
        </p:nvSpPr>
        <p:spPr>
          <a:xfrm>
            <a:off x="5496232" y="4247535"/>
            <a:ext cx="1632155" cy="6292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quot;No&quot; Symbol 10"/>
          <p:cNvSpPr/>
          <p:nvPr/>
        </p:nvSpPr>
        <p:spPr>
          <a:xfrm>
            <a:off x="5711928" y="4104967"/>
            <a:ext cx="914400" cy="914400"/>
          </a:xfrm>
          <a:prstGeom prst="noSmoking">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6616072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8" name="Text Box 6"/>
          <p:cNvSpPr txBox="1">
            <a:spLocks noChangeArrowheads="1"/>
          </p:cNvSpPr>
          <p:nvPr/>
        </p:nvSpPr>
        <p:spPr bwMode="auto">
          <a:xfrm>
            <a:off x="2141926" y="5818486"/>
            <a:ext cx="2416302" cy="40011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dirty="0">
                <a:latin typeface="+mn-lt"/>
              </a:rPr>
              <a:t>Coffee </a:t>
            </a:r>
            <a:r>
              <a:rPr lang="en-US" sz="2000" dirty="0" smtClean="0">
                <a:latin typeface="+mn-lt"/>
              </a:rPr>
              <a:t>decaffeination</a:t>
            </a:r>
            <a:endParaRPr lang="en-US" sz="2000" dirty="0">
              <a:latin typeface="+mn-lt"/>
            </a:endParaRPr>
          </a:p>
        </p:txBody>
      </p:sp>
      <p:sp>
        <p:nvSpPr>
          <p:cNvPr id="13320" name="Text Box 8"/>
          <p:cNvSpPr txBox="1">
            <a:spLocks noChangeArrowheads="1"/>
          </p:cNvSpPr>
          <p:nvPr/>
        </p:nvSpPr>
        <p:spPr bwMode="auto">
          <a:xfrm>
            <a:off x="7248584" y="6139919"/>
            <a:ext cx="3301930" cy="40011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dirty="0">
                <a:latin typeface="+mn-lt"/>
              </a:rPr>
              <a:t>Coffee beans without caffeine</a:t>
            </a:r>
          </a:p>
        </p:txBody>
      </p:sp>
      <p:sp>
        <p:nvSpPr>
          <p:cNvPr id="2" name="TextBox 1"/>
          <p:cNvSpPr txBox="1"/>
          <p:nvPr/>
        </p:nvSpPr>
        <p:spPr>
          <a:xfrm>
            <a:off x="1006929" y="1627569"/>
            <a:ext cx="4686299" cy="1569660"/>
          </a:xfrm>
          <a:prstGeom prst="rect">
            <a:avLst/>
          </a:prstGeom>
          <a:noFill/>
        </p:spPr>
        <p:txBody>
          <a:bodyPr wrap="square" rtlCol="0">
            <a:spAutoFit/>
          </a:bodyPr>
          <a:lstStyle/>
          <a:p>
            <a:pPr algn="ctr"/>
            <a:r>
              <a:rPr lang="en-US" sz="2400" b="1" dirty="0"/>
              <a:t>Original product: </a:t>
            </a:r>
            <a:r>
              <a:rPr lang="en-US" sz="2400" dirty="0"/>
              <a:t>Facility to decaffeinate coffee</a:t>
            </a:r>
          </a:p>
          <a:p>
            <a:pPr algn="ctr"/>
            <a:r>
              <a:rPr lang="en-US" sz="2400" dirty="0"/>
              <a:t>What we really wanted is decaffeinated coffee.</a:t>
            </a:r>
          </a:p>
        </p:txBody>
      </p:sp>
      <p:sp>
        <p:nvSpPr>
          <p:cNvPr id="4" name="TextBox 3"/>
          <p:cNvSpPr txBox="1"/>
          <p:nvPr/>
        </p:nvSpPr>
        <p:spPr>
          <a:xfrm>
            <a:off x="7106436" y="1713834"/>
            <a:ext cx="3586227" cy="830997"/>
          </a:xfrm>
          <a:prstGeom prst="rect">
            <a:avLst/>
          </a:prstGeom>
          <a:noFill/>
        </p:spPr>
        <p:txBody>
          <a:bodyPr wrap="square" rtlCol="0">
            <a:spAutoFit/>
          </a:bodyPr>
          <a:lstStyle/>
          <a:p>
            <a:pPr algn="ctr"/>
            <a:r>
              <a:rPr lang="en-US" sz="2400" dirty="0">
                <a:solidFill>
                  <a:srgbClr val="00B050"/>
                </a:solidFill>
              </a:rPr>
              <a:t>Why not have coffee beans that don’t have caffeine?</a:t>
            </a:r>
          </a:p>
        </p:txBody>
      </p:sp>
      <p:cxnSp>
        <p:nvCxnSpPr>
          <p:cNvPr id="12" name="Straight Connector 11">
            <a:extLst>
              <a:ext uri="{FF2B5EF4-FFF2-40B4-BE49-F238E27FC236}">
                <a16:creationId xmlns:a16="http://schemas.microsoft.com/office/drawing/2014/main" id="{4EA5BF37-F671-4D0A-9F7F-F4C475EEBF67}"/>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B4D9290-C684-47E2-A707-5F2E9BD4778D}"/>
              </a:ext>
            </a:extLst>
          </p:cNvPr>
          <p:cNvSpPr txBox="1"/>
          <p:nvPr/>
        </p:nvSpPr>
        <p:spPr>
          <a:xfrm>
            <a:off x="3445921" y="156411"/>
            <a:ext cx="5300169" cy="707886"/>
          </a:xfrm>
          <a:prstGeom prst="rect">
            <a:avLst/>
          </a:prstGeom>
          <a:noFill/>
        </p:spPr>
        <p:txBody>
          <a:bodyPr wrap="none" rtlCol="0">
            <a:spAutoFit/>
          </a:bodyPr>
          <a:lstStyle/>
          <a:p>
            <a:pPr algn="ctr"/>
            <a:r>
              <a:rPr lang="en-US" sz="4000" b="1" dirty="0">
                <a:ea typeface="ＭＳ Ｐゴシック" charset="0"/>
                <a:cs typeface="ＭＳ Ｐゴシック" charset="0"/>
              </a:rPr>
              <a:t>Decaf Coffee Innovation</a:t>
            </a:r>
            <a:endParaRPr lang="en-US" sz="4000" b="1" dirty="0"/>
          </a:p>
        </p:txBody>
      </p:sp>
      <p:sp>
        <p:nvSpPr>
          <p:cNvPr id="11" name="AutoShape 8"/>
          <p:cNvSpPr>
            <a:spLocks noChangeArrowheads="1"/>
          </p:cNvSpPr>
          <p:nvPr/>
        </p:nvSpPr>
        <p:spPr bwMode="auto">
          <a:xfrm>
            <a:off x="5693228" y="4174928"/>
            <a:ext cx="914400" cy="990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pic>
        <p:nvPicPr>
          <p:cNvPr id="3" name="Picture 2">
            <a:extLst>
              <a:ext uri="{FF2B5EF4-FFF2-40B4-BE49-F238E27FC236}">
                <a16:creationId xmlns:a16="http://schemas.microsoft.com/office/drawing/2014/main" id="{E00AAC7C-3BAF-C04D-A0BB-3193745149F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93525" y="3387713"/>
            <a:ext cx="3913103" cy="2347862"/>
          </a:xfrm>
          <a:prstGeom prst="rect">
            <a:avLst/>
          </a:prstGeom>
        </p:spPr>
      </p:pic>
      <p:pic>
        <p:nvPicPr>
          <p:cNvPr id="7" name="Picture 6">
            <a:extLst>
              <a:ext uri="{FF2B5EF4-FFF2-40B4-BE49-F238E27FC236}">
                <a16:creationId xmlns:a16="http://schemas.microsoft.com/office/drawing/2014/main" id="{0852F6E6-90DC-D345-A789-C57AB9C60FA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63695" y="2550989"/>
            <a:ext cx="2671708" cy="3562277"/>
          </a:xfrm>
          <a:prstGeom prst="rect">
            <a:avLst/>
          </a:prstGeom>
        </p:spPr>
      </p:pic>
      <p:sp>
        <p:nvSpPr>
          <p:cNvPr id="17" name="TextBox 16">
            <a:extLst>
              <a:ext uri="{FF2B5EF4-FFF2-40B4-BE49-F238E27FC236}">
                <a16:creationId xmlns:a16="http://schemas.microsoft.com/office/drawing/2014/main" id="{459F655E-0B6F-CC4B-B19B-3806DB5617F6}"/>
              </a:ext>
            </a:extLst>
          </p:cNvPr>
          <p:cNvSpPr txBox="1"/>
          <p:nvPr/>
        </p:nvSpPr>
        <p:spPr>
          <a:xfrm>
            <a:off x="704657" y="6461574"/>
            <a:ext cx="1851917" cy="307777"/>
          </a:xfrm>
          <a:prstGeom prst="rect">
            <a:avLst/>
          </a:prstGeom>
          <a:noFill/>
        </p:spPr>
        <p:txBody>
          <a:bodyPr wrap="none" rtlCol="0">
            <a:spAutoFit/>
          </a:bodyPr>
          <a:lstStyle/>
          <a:p>
            <a:pPr algn="ctr"/>
            <a:r>
              <a:rPr lang="en-US" sz="1400" dirty="0">
                <a:solidFill>
                  <a:schemeClr val="bg1">
                    <a:lumMod val="50000"/>
                  </a:schemeClr>
                </a:solidFill>
              </a:rPr>
              <a:t>Images: </a:t>
            </a:r>
            <a:r>
              <a:rPr lang="en-US" sz="1400" dirty="0" err="1">
                <a:solidFill>
                  <a:schemeClr val="bg1">
                    <a:lumMod val="50000"/>
                  </a:schemeClr>
                </a:solidFill>
              </a:rPr>
              <a:t>WikiCommons</a:t>
            </a:r>
            <a:endParaRPr lang="en-US" sz="1400" dirty="0">
              <a:solidFill>
                <a:schemeClr val="bg1">
                  <a:lumMod val="50000"/>
                </a:schemeClr>
              </a:solidFill>
            </a:endParaRPr>
          </a:p>
        </p:txBody>
      </p:sp>
    </p:spTree>
    <p:extLst>
      <p:ext uri="{BB962C8B-B14F-4D97-AF65-F5344CB8AC3E}">
        <p14:creationId xmlns:p14="http://schemas.microsoft.com/office/powerpoint/2010/main" val="1770170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3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0" grpId="0"/>
      <p:bldP spid="4" grpId="0"/>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4" descr="pakucho_colors"/>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7015423" y="2676735"/>
            <a:ext cx="3589781" cy="3014581"/>
          </a:xfrm>
        </p:spPr>
      </p:pic>
      <p:sp>
        <p:nvSpPr>
          <p:cNvPr id="125956" name="Text Box 5"/>
          <p:cNvSpPr txBox="1">
            <a:spLocks noChangeArrowheads="1"/>
          </p:cNvSpPr>
          <p:nvPr/>
        </p:nvSpPr>
        <p:spPr bwMode="auto">
          <a:xfrm>
            <a:off x="1000119" y="5632234"/>
            <a:ext cx="4539521" cy="707886"/>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dirty="0">
                <a:latin typeface="+mn-lt"/>
              </a:rPr>
              <a:t>Dye produces various colors, but adds cost and waste issues </a:t>
            </a:r>
          </a:p>
        </p:txBody>
      </p:sp>
      <p:sp>
        <p:nvSpPr>
          <p:cNvPr id="23558" name="Text Box 6"/>
          <p:cNvSpPr txBox="1">
            <a:spLocks noChangeArrowheads="1"/>
          </p:cNvSpPr>
          <p:nvPr/>
        </p:nvSpPr>
        <p:spPr bwMode="auto">
          <a:xfrm>
            <a:off x="6495748" y="5765359"/>
            <a:ext cx="4629130" cy="40011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dirty="0">
                <a:latin typeface="+mn-lt"/>
              </a:rPr>
              <a:t>Naturally colored cotton</a:t>
            </a:r>
          </a:p>
        </p:txBody>
      </p:sp>
      <p:sp>
        <p:nvSpPr>
          <p:cNvPr id="8" name="TextBox 7"/>
          <p:cNvSpPr txBox="1"/>
          <p:nvPr/>
        </p:nvSpPr>
        <p:spPr>
          <a:xfrm>
            <a:off x="660353" y="1832424"/>
            <a:ext cx="5219057" cy="830997"/>
          </a:xfrm>
          <a:prstGeom prst="rect">
            <a:avLst/>
          </a:prstGeom>
          <a:noFill/>
        </p:spPr>
        <p:txBody>
          <a:bodyPr wrap="none" rtlCol="0">
            <a:spAutoFit/>
          </a:bodyPr>
          <a:lstStyle/>
          <a:p>
            <a:pPr algn="ctr"/>
            <a:r>
              <a:rPr lang="en-US" sz="2400" b="1" dirty="0"/>
              <a:t>Original product: </a:t>
            </a:r>
            <a:r>
              <a:rPr lang="en-US" sz="2400" dirty="0"/>
              <a:t>dye for cotton</a:t>
            </a:r>
          </a:p>
          <a:p>
            <a:pPr algn="ctr"/>
            <a:r>
              <a:rPr lang="en-US" sz="2400" dirty="0"/>
              <a:t>What we really wanted is colored cotton</a:t>
            </a:r>
          </a:p>
        </p:txBody>
      </p:sp>
      <p:sp>
        <p:nvSpPr>
          <p:cNvPr id="2" name="TextBox 1"/>
          <p:cNvSpPr txBox="1"/>
          <p:nvPr/>
        </p:nvSpPr>
        <p:spPr>
          <a:xfrm>
            <a:off x="6255956" y="2006023"/>
            <a:ext cx="5332357" cy="461665"/>
          </a:xfrm>
          <a:prstGeom prst="rect">
            <a:avLst/>
          </a:prstGeom>
          <a:noFill/>
        </p:spPr>
        <p:txBody>
          <a:bodyPr wrap="none" rtlCol="0">
            <a:spAutoFit/>
          </a:bodyPr>
          <a:lstStyle/>
          <a:p>
            <a:r>
              <a:rPr lang="en-US" sz="2400" dirty="0">
                <a:solidFill>
                  <a:srgbClr val="00B050"/>
                </a:solidFill>
              </a:rPr>
              <a:t>Why not have a naturally colored cotton?</a:t>
            </a:r>
          </a:p>
        </p:txBody>
      </p:sp>
      <p:cxnSp>
        <p:nvCxnSpPr>
          <p:cNvPr id="11" name="Straight Connector 10">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374DC12-982D-428A-94EF-5FE58037DD06}"/>
              </a:ext>
            </a:extLst>
          </p:cNvPr>
          <p:cNvSpPr txBox="1"/>
          <p:nvPr/>
        </p:nvSpPr>
        <p:spPr>
          <a:xfrm>
            <a:off x="3269882" y="156411"/>
            <a:ext cx="5652253" cy="707886"/>
          </a:xfrm>
          <a:prstGeom prst="rect">
            <a:avLst/>
          </a:prstGeom>
          <a:noFill/>
        </p:spPr>
        <p:txBody>
          <a:bodyPr wrap="none" rtlCol="0">
            <a:spAutoFit/>
          </a:bodyPr>
          <a:lstStyle/>
          <a:p>
            <a:pPr algn="ctr"/>
            <a:r>
              <a:rPr lang="en-US" sz="4000" b="1" dirty="0">
                <a:ea typeface="ＭＳ Ｐゴシック" charset="0"/>
                <a:cs typeface="ＭＳ Ｐゴシック" charset="0"/>
              </a:rPr>
              <a:t>Colored Fabric Innovation</a:t>
            </a:r>
            <a:endParaRPr lang="en-US" sz="4000" b="1" dirty="0"/>
          </a:p>
        </p:txBody>
      </p:sp>
      <p:sp>
        <p:nvSpPr>
          <p:cNvPr id="13" name="AutoShape 8"/>
          <p:cNvSpPr>
            <a:spLocks noChangeArrowheads="1"/>
          </p:cNvSpPr>
          <p:nvPr/>
        </p:nvSpPr>
        <p:spPr bwMode="auto">
          <a:xfrm>
            <a:off x="5693228" y="4174928"/>
            <a:ext cx="914400" cy="990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C5A54948-3683-DA40-981A-3C5D10C256A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96047" y="2795457"/>
            <a:ext cx="4147670" cy="2758941"/>
          </a:xfrm>
          <a:prstGeom prst="rect">
            <a:avLst/>
          </a:prstGeom>
        </p:spPr>
      </p:pic>
      <p:sp>
        <p:nvSpPr>
          <p:cNvPr id="14" name="TextBox 13">
            <a:extLst>
              <a:ext uri="{FF2B5EF4-FFF2-40B4-BE49-F238E27FC236}">
                <a16:creationId xmlns:a16="http://schemas.microsoft.com/office/drawing/2014/main" id="{110715D1-3711-FC4B-9FFA-465BF83DD22F}"/>
              </a:ext>
            </a:extLst>
          </p:cNvPr>
          <p:cNvSpPr txBox="1"/>
          <p:nvPr/>
        </p:nvSpPr>
        <p:spPr>
          <a:xfrm>
            <a:off x="660353" y="6453684"/>
            <a:ext cx="4307206" cy="307777"/>
          </a:xfrm>
          <a:prstGeom prst="rect">
            <a:avLst/>
          </a:prstGeom>
          <a:noFill/>
        </p:spPr>
        <p:txBody>
          <a:bodyPr wrap="none" rtlCol="0">
            <a:spAutoFit/>
          </a:bodyPr>
          <a:lstStyle/>
          <a:p>
            <a:pPr algn="ctr"/>
            <a:r>
              <a:rPr lang="en-US" sz="1400" dirty="0">
                <a:solidFill>
                  <a:schemeClr val="bg1">
                    <a:lumMod val="50000"/>
                  </a:schemeClr>
                </a:solidFill>
              </a:rPr>
              <a:t>Images: </a:t>
            </a:r>
            <a:r>
              <a:rPr lang="en-US" sz="1400" dirty="0" err="1">
                <a:solidFill>
                  <a:schemeClr val="bg1">
                    <a:lumMod val="50000"/>
                  </a:schemeClr>
                </a:solidFill>
              </a:rPr>
              <a:t>WikiCommons</a:t>
            </a:r>
            <a:r>
              <a:rPr lang="en-US" sz="1400" dirty="0">
                <a:solidFill>
                  <a:schemeClr val="bg1">
                    <a:lumMod val="50000"/>
                  </a:schemeClr>
                </a:solidFill>
              </a:rPr>
              <a:t>, http://</a:t>
            </a:r>
            <a:r>
              <a:rPr lang="en-US" sz="1400" dirty="0" err="1">
                <a:solidFill>
                  <a:schemeClr val="bg1">
                    <a:lumMod val="50000"/>
                  </a:schemeClr>
                </a:solidFill>
              </a:rPr>
              <a:t>www.knittersreview.com</a:t>
            </a:r>
            <a:r>
              <a:rPr lang="en-US" sz="1400" dirty="0">
                <a:solidFill>
                  <a:schemeClr val="bg1">
                    <a:lumMod val="50000"/>
                  </a:schemeClr>
                </a:solidFill>
              </a:rPr>
              <a:t>/</a:t>
            </a:r>
          </a:p>
        </p:txBody>
      </p:sp>
    </p:spTree>
    <p:extLst>
      <p:ext uri="{BB962C8B-B14F-4D97-AF65-F5344CB8AC3E}">
        <p14:creationId xmlns:p14="http://schemas.microsoft.com/office/powerpoint/2010/main" val="1606477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5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55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8" grpId="0"/>
      <p:bldP spid="2" grpId="0"/>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5" name="Text Box 7"/>
          <p:cNvSpPr txBox="1">
            <a:spLocks noChangeArrowheads="1"/>
          </p:cNvSpPr>
          <p:nvPr/>
        </p:nvSpPr>
        <p:spPr bwMode="auto">
          <a:xfrm>
            <a:off x="2457459" y="6090079"/>
            <a:ext cx="1232710" cy="40011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dirty="0">
                <a:latin typeface="+mn-lt"/>
              </a:rPr>
              <a:t>Detergent</a:t>
            </a:r>
          </a:p>
        </p:txBody>
      </p:sp>
      <p:sp>
        <p:nvSpPr>
          <p:cNvPr id="17418" name="Text Box 10"/>
          <p:cNvSpPr txBox="1">
            <a:spLocks noChangeArrowheads="1"/>
          </p:cNvSpPr>
          <p:nvPr/>
        </p:nvSpPr>
        <p:spPr bwMode="auto">
          <a:xfrm>
            <a:off x="7857434" y="5890024"/>
            <a:ext cx="2628389" cy="40011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dirty="0">
                <a:latin typeface="+mn-lt"/>
              </a:rPr>
              <a:t>Self-cleaning clothes</a:t>
            </a:r>
          </a:p>
        </p:txBody>
      </p:sp>
      <p:sp>
        <p:nvSpPr>
          <p:cNvPr id="3" name="TextBox 2"/>
          <p:cNvSpPr txBox="1"/>
          <p:nvPr/>
        </p:nvSpPr>
        <p:spPr>
          <a:xfrm>
            <a:off x="1090201" y="1853606"/>
            <a:ext cx="3998814" cy="1200329"/>
          </a:xfrm>
          <a:prstGeom prst="rect">
            <a:avLst/>
          </a:prstGeom>
          <a:noFill/>
        </p:spPr>
        <p:txBody>
          <a:bodyPr wrap="square" rtlCol="0">
            <a:spAutoFit/>
          </a:bodyPr>
          <a:lstStyle/>
          <a:p>
            <a:pPr algn="ctr"/>
            <a:r>
              <a:rPr lang="en-US" sz="2400" b="1" dirty="0"/>
              <a:t>Original product: </a:t>
            </a:r>
            <a:r>
              <a:rPr lang="en-US" sz="2400" dirty="0"/>
              <a:t>detergent</a:t>
            </a:r>
          </a:p>
          <a:p>
            <a:pPr algn="ctr"/>
            <a:r>
              <a:rPr lang="en-US" sz="2400" dirty="0"/>
              <a:t>What we really wanted is clean clothes</a:t>
            </a:r>
          </a:p>
        </p:txBody>
      </p:sp>
      <p:sp>
        <p:nvSpPr>
          <p:cNvPr id="6" name="TextBox 5"/>
          <p:cNvSpPr txBox="1"/>
          <p:nvPr/>
        </p:nvSpPr>
        <p:spPr>
          <a:xfrm>
            <a:off x="6849710" y="2419388"/>
            <a:ext cx="4643835" cy="461665"/>
          </a:xfrm>
          <a:prstGeom prst="rect">
            <a:avLst/>
          </a:prstGeom>
          <a:noFill/>
        </p:spPr>
        <p:txBody>
          <a:bodyPr wrap="none" rtlCol="0">
            <a:spAutoFit/>
          </a:bodyPr>
          <a:lstStyle/>
          <a:p>
            <a:r>
              <a:rPr lang="en-US" sz="2400" dirty="0">
                <a:solidFill>
                  <a:srgbClr val="00B050"/>
                </a:solidFill>
              </a:rPr>
              <a:t>Why not have self cleaning clothes?</a:t>
            </a:r>
          </a:p>
        </p:txBody>
      </p:sp>
      <p:cxnSp>
        <p:nvCxnSpPr>
          <p:cNvPr id="10" name="Straight Connector 9">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374DC12-982D-428A-94EF-5FE58037DD06}"/>
              </a:ext>
            </a:extLst>
          </p:cNvPr>
          <p:cNvSpPr txBox="1"/>
          <p:nvPr/>
        </p:nvSpPr>
        <p:spPr>
          <a:xfrm>
            <a:off x="3349903" y="156411"/>
            <a:ext cx="5492209" cy="707886"/>
          </a:xfrm>
          <a:prstGeom prst="rect">
            <a:avLst/>
          </a:prstGeom>
          <a:noFill/>
        </p:spPr>
        <p:txBody>
          <a:bodyPr wrap="none" rtlCol="0">
            <a:spAutoFit/>
          </a:bodyPr>
          <a:lstStyle/>
          <a:p>
            <a:pPr algn="ctr"/>
            <a:r>
              <a:rPr lang="en-US" sz="4000" b="1" dirty="0">
                <a:ea typeface="ＭＳ Ｐゴシック" charset="0"/>
                <a:cs typeface="ＭＳ Ｐゴシック" charset="0"/>
              </a:rPr>
              <a:t>Clean Clothes Innovation</a:t>
            </a:r>
            <a:endParaRPr lang="en-US" sz="4000" b="1" dirty="0"/>
          </a:p>
        </p:txBody>
      </p:sp>
      <p:sp>
        <p:nvSpPr>
          <p:cNvPr id="12" name="AutoShape 8"/>
          <p:cNvSpPr>
            <a:spLocks noChangeArrowheads="1"/>
          </p:cNvSpPr>
          <p:nvPr/>
        </p:nvSpPr>
        <p:spPr bwMode="auto">
          <a:xfrm>
            <a:off x="5693228" y="4174928"/>
            <a:ext cx="914400" cy="990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pic>
        <p:nvPicPr>
          <p:cNvPr id="2" name="Picture 1">
            <a:extLst>
              <a:ext uri="{FF2B5EF4-FFF2-40B4-BE49-F238E27FC236}">
                <a16:creationId xmlns:a16="http://schemas.microsoft.com/office/drawing/2014/main" id="{40FE8FDD-9161-8F4F-A43E-C6D16F9465B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41404" y="3053935"/>
            <a:ext cx="3036144" cy="3036144"/>
          </a:xfrm>
          <a:prstGeom prst="rect">
            <a:avLst/>
          </a:prstGeom>
        </p:spPr>
      </p:pic>
      <p:pic>
        <p:nvPicPr>
          <p:cNvPr id="9" name="Picture 8">
            <a:extLst>
              <a:ext uri="{FF2B5EF4-FFF2-40B4-BE49-F238E27FC236}">
                <a16:creationId xmlns:a16="http://schemas.microsoft.com/office/drawing/2014/main" id="{372321D0-F21E-054E-AA8C-2E49C3F4F36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75712" y="3053935"/>
            <a:ext cx="4191834" cy="2785812"/>
          </a:xfrm>
          <a:prstGeom prst="rect">
            <a:avLst/>
          </a:prstGeom>
        </p:spPr>
      </p:pic>
      <p:sp>
        <p:nvSpPr>
          <p:cNvPr id="17" name="TextBox 16">
            <a:extLst>
              <a:ext uri="{FF2B5EF4-FFF2-40B4-BE49-F238E27FC236}">
                <a16:creationId xmlns:a16="http://schemas.microsoft.com/office/drawing/2014/main" id="{ECF6DED2-C484-954E-8C3D-515AAB20F2B6}"/>
              </a:ext>
            </a:extLst>
          </p:cNvPr>
          <p:cNvSpPr txBox="1"/>
          <p:nvPr/>
        </p:nvSpPr>
        <p:spPr>
          <a:xfrm>
            <a:off x="704657" y="6461574"/>
            <a:ext cx="1851917" cy="307777"/>
          </a:xfrm>
          <a:prstGeom prst="rect">
            <a:avLst/>
          </a:prstGeom>
          <a:noFill/>
        </p:spPr>
        <p:txBody>
          <a:bodyPr wrap="none" rtlCol="0">
            <a:spAutoFit/>
          </a:bodyPr>
          <a:lstStyle/>
          <a:p>
            <a:pPr algn="ctr"/>
            <a:r>
              <a:rPr lang="en-US" sz="1400" dirty="0">
                <a:solidFill>
                  <a:schemeClr val="bg1">
                    <a:lumMod val="50000"/>
                  </a:schemeClr>
                </a:solidFill>
              </a:rPr>
              <a:t>Images: </a:t>
            </a:r>
            <a:r>
              <a:rPr lang="en-US" sz="1400" dirty="0" err="1">
                <a:solidFill>
                  <a:schemeClr val="bg1">
                    <a:lumMod val="50000"/>
                  </a:schemeClr>
                </a:solidFill>
              </a:rPr>
              <a:t>WikiCommons</a:t>
            </a:r>
            <a:endParaRPr lang="en-US" sz="1400" dirty="0">
              <a:solidFill>
                <a:schemeClr val="bg1">
                  <a:lumMod val="50000"/>
                </a:schemeClr>
              </a:solidFill>
            </a:endParaRPr>
          </a:p>
        </p:txBody>
      </p:sp>
    </p:spTree>
    <p:extLst>
      <p:ext uri="{BB962C8B-B14F-4D97-AF65-F5344CB8AC3E}">
        <p14:creationId xmlns:p14="http://schemas.microsoft.com/office/powerpoint/2010/main" val="1931765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4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8" grpId="0"/>
      <p:bldP spid="6" grpId="0"/>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178563" y="1696164"/>
            <a:ext cx="4494628" cy="830997"/>
          </a:xfrm>
          <a:prstGeom prst="rect">
            <a:avLst/>
          </a:prstGeom>
          <a:noFill/>
        </p:spPr>
        <p:txBody>
          <a:bodyPr wrap="none" rtlCol="0">
            <a:spAutoFit/>
          </a:bodyPr>
          <a:lstStyle/>
          <a:p>
            <a:pPr algn="ctr"/>
            <a:r>
              <a:rPr lang="en-US" sz="2400" b="1" dirty="0"/>
              <a:t>Original product: </a:t>
            </a:r>
            <a:r>
              <a:rPr lang="en-US" sz="2400" dirty="0"/>
              <a:t>lawn mower</a:t>
            </a:r>
          </a:p>
          <a:p>
            <a:pPr algn="ctr"/>
            <a:r>
              <a:rPr lang="en-US" sz="2400" dirty="0"/>
              <a:t>What we really wanted short grass</a:t>
            </a:r>
          </a:p>
        </p:txBody>
      </p:sp>
      <p:pic>
        <p:nvPicPr>
          <p:cNvPr id="9" name="Picture 5" descr="MN Lake hous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344556" y="2527161"/>
            <a:ext cx="3828738" cy="334230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4" name="TextBox 3"/>
          <p:cNvSpPr txBox="1"/>
          <p:nvPr/>
        </p:nvSpPr>
        <p:spPr>
          <a:xfrm>
            <a:off x="7214646" y="1777878"/>
            <a:ext cx="4088555" cy="461665"/>
          </a:xfrm>
          <a:prstGeom prst="rect">
            <a:avLst/>
          </a:prstGeom>
          <a:noFill/>
        </p:spPr>
        <p:txBody>
          <a:bodyPr wrap="none" rtlCol="0">
            <a:spAutoFit/>
          </a:bodyPr>
          <a:lstStyle/>
          <a:p>
            <a:r>
              <a:rPr lang="en-US" sz="2400" dirty="0">
                <a:solidFill>
                  <a:srgbClr val="00B050"/>
                </a:solidFill>
              </a:rPr>
              <a:t>Why not have a no-mow grass?</a:t>
            </a:r>
          </a:p>
        </p:txBody>
      </p:sp>
      <p:sp>
        <p:nvSpPr>
          <p:cNvPr id="5" name="TextBox 4"/>
          <p:cNvSpPr txBox="1"/>
          <p:nvPr/>
        </p:nvSpPr>
        <p:spPr>
          <a:xfrm>
            <a:off x="2719657" y="5856358"/>
            <a:ext cx="1526187" cy="400110"/>
          </a:xfrm>
          <a:prstGeom prst="rect">
            <a:avLst/>
          </a:prstGeom>
          <a:noFill/>
        </p:spPr>
        <p:txBody>
          <a:bodyPr wrap="none" rtlCol="0">
            <a:spAutoFit/>
          </a:bodyPr>
          <a:lstStyle/>
          <a:p>
            <a:r>
              <a:rPr lang="en-US" sz="2000" dirty="0"/>
              <a:t>Lawn mower</a:t>
            </a:r>
          </a:p>
        </p:txBody>
      </p:sp>
      <p:sp>
        <p:nvSpPr>
          <p:cNvPr id="6" name="TextBox 5"/>
          <p:cNvSpPr txBox="1"/>
          <p:nvPr/>
        </p:nvSpPr>
        <p:spPr>
          <a:xfrm>
            <a:off x="8422541" y="6100826"/>
            <a:ext cx="1672766" cy="400110"/>
          </a:xfrm>
          <a:prstGeom prst="rect">
            <a:avLst/>
          </a:prstGeom>
          <a:noFill/>
        </p:spPr>
        <p:txBody>
          <a:bodyPr wrap="none" rtlCol="0">
            <a:spAutoFit/>
          </a:bodyPr>
          <a:lstStyle/>
          <a:p>
            <a:r>
              <a:rPr lang="en-US" sz="2000" dirty="0"/>
              <a:t>No-mow grass</a:t>
            </a:r>
          </a:p>
        </p:txBody>
      </p:sp>
      <p:cxnSp>
        <p:nvCxnSpPr>
          <p:cNvPr id="10" name="Straight Connector 9">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374DC12-982D-428A-94EF-5FE58037DD06}"/>
              </a:ext>
            </a:extLst>
          </p:cNvPr>
          <p:cNvSpPr txBox="1"/>
          <p:nvPr/>
        </p:nvSpPr>
        <p:spPr>
          <a:xfrm>
            <a:off x="4213697" y="156411"/>
            <a:ext cx="3764621" cy="707886"/>
          </a:xfrm>
          <a:prstGeom prst="rect">
            <a:avLst/>
          </a:prstGeom>
          <a:noFill/>
        </p:spPr>
        <p:txBody>
          <a:bodyPr wrap="none" rtlCol="0">
            <a:spAutoFit/>
          </a:bodyPr>
          <a:lstStyle/>
          <a:p>
            <a:pPr algn="ctr"/>
            <a:r>
              <a:rPr lang="en-US" sz="4000" b="1" dirty="0">
                <a:ea typeface="ＭＳ Ｐゴシック" charset="0"/>
                <a:cs typeface="ＭＳ Ｐゴシック" charset="0"/>
              </a:rPr>
              <a:t>Grass Innovation</a:t>
            </a:r>
            <a:endParaRPr lang="en-US" sz="4000" b="1" dirty="0"/>
          </a:p>
        </p:txBody>
      </p:sp>
      <p:sp>
        <p:nvSpPr>
          <p:cNvPr id="12" name="AutoShape 8"/>
          <p:cNvSpPr>
            <a:spLocks noChangeArrowheads="1"/>
          </p:cNvSpPr>
          <p:nvPr/>
        </p:nvSpPr>
        <p:spPr bwMode="auto">
          <a:xfrm>
            <a:off x="5693228" y="4174928"/>
            <a:ext cx="914400" cy="990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pic>
        <p:nvPicPr>
          <p:cNvPr id="7" name="Picture 6">
            <a:extLst>
              <a:ext uri="{FF2B5EF4-FFF2-40B4-BE49-F238E27FC236}">
                <a16:creationId xmlns:a16="http://schemas.microsoft.com/office/drawing/2014/main" id="{E7CFCEF0-365F-2047-A1AB-E157C880A07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49893" y="2568479"/>
            <a:ext cx="3951967" cy="3212898"/>
          </a:xfrm>
          <a:prstGeom prst="rect">
            <a:avLst/>
          </a:prstGeom>
        </p:spPr>
      </p:pic>
      <p:sp>
        <p:nvSpPr>
          <p:cNvPr id="14" name="TextBox 13">
            <a:extLst>
              <a:ext uri="{FF2B5EF4-FFF2-40B4-BE49-F238E27FC236}">
                <a16:creationId xmlns:a16="http://schemas.microsoft.com/office/drawing/2014/main" id="{0372B20A-8666-B448-A95E-7544459AE632}"/>
              </a:ext>
            </a:extLst>
          </p:cNvPr>
          <p:cNvSpPr txBox="1"/>
          <p:nvPr/>
        </p:nvSpPr>
        <p:spPr>
          <a:xfrm>
            <a:off x="704657" y="6461574"/>
            <a:ext cx="1851917" cy="307777"/>
          </a:xfrm>
          <a:prstGeom prst="rect">
            <a:avLst/>
          </a:prstGeom>
          <a:noFill/>
        </p:spPr>
        <p:txBody>
          <a:bodyPr wrap="none" rtlCol="0">
            <a:spAutoFit/>
          </a:bodyPr>
          <a:lstStyle/>
          <a:p>
            <a:pPr algn="ctr"/>
            <a:r>
              <a:rPr lang="en-US" sz="1400" dirty="0">
                <a:solidFill>
                  <a:schemeClr val="bg1">
                    <a:lumMod val="50000"/>
                  </a:schemeClr>
                </a:solidFill>
              </a:rPr>
              <a:t>Images: </a:t>
            </a:r>
            <a:r>
              <a:rPr lang="en-US" sz="1400" dirty="0" err="1">
                <a:solidFill>
                  <a:schemeClr val="bg1">
                    <a:lumMod val="50000"/>
                  </a:schemeClr>
                </a:solidFill>
              </a:rPr>
              <a:t>WikiCommons</a:t>
            </a:r>
            <a:endParaRPr lang="en-US" sz="1400" dirty="0">
              <a:solidFill>
                <a:schemeClr val="bg1">
                  <a:lumMod val="50000"/>
                </a:schemeClr>
              </a:solidFill>
            </a:endParaRPr>
          </a:p>
        </p:txBody>
      </p:sp>
    </p:spTree>
    <p:extLst>
      <p:ext uri="{BB962C8B-B14F-4D97-AF65-F5344CB8AC3E}">
        <p14:creationId xmlns:p14="http://schemas.microsoft.com/office/powerpoint/2010/main" val="28636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OWER_USER_TAGS_ICONS" val="pen-nib_POWER_USER_SEPARATOR_ICONS_fountain_POWER_USER_SEPARATOR_ICONS_ink_POWER_USER_SEPARATOR_ICONS_pen_POWER_USER_SEPARATOR_ICONS_write_POWER_USER_SEPARATOR_ICONS_writing"/>
</p:tagLst>
</file>

<file path=ppt/tags/tag2.xml><?xml version="1.0" encoding="utf-8"?>
<p:tagLst xmlns:a="http://schemas.openxmlformats.org/drawingml/2006/main" xmlns:r="http://schemas.openxmlformats.org/officeDocument/2006/relationships" xmlns:p="http://schemas.openxmlformats.org/presentationml/2006/main">
  <p:tag name="POWER_USER_TAGS_ICONS" val="clothes*store*dress up"/>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10599</TotalTime>
  <Words>3699</Words>
  <Application>Microsoft Office PowerPoint</Application>
  <PresentationFormat>Widescreen</PresentationFormat>
  <Paragraphs>472</Paragraphs>
  <Slides>47</Slides>
  <Notes>42</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2</vt:i4>
      </vt:variant>
      <vt:variant>
        <vt:lpstr>Slide Titles</vt:lpstr>
      </vt:variant>
      <vt:variant>
        <vt:i4>47</vt:i4>
      </vt:variant>
    </vt:vector>
  </HeadingPairs>
  <TitlesOfParts>
    <vt:vector size="63" baseType="lpstr">
      <vt:lpstr>MS PGothic</vt:lpstr>
      <vt:lpstr>MS PGothic</vt:lpstr>
      <vt:lpstr>Yu Gothic</vt:lpstr>
      <vt:lpstr>Abadi MT Condensed Extra Bold</vt:lpstr>
      <vt:lpstr>Arial</vt:lpstr>
      <vt:lpstr>Baskerville Old Face</vt:lpstr>
      <vt:lpstr>Calibri</vt:lpstr>
      <vt:lpstr>Calibri Light</vt:lpstr>
      <vt:lpstr>Calibri Regular</vt:lpstr>
      <vt:lpstr>Century Schoolbook</vt:lpstr>
      <vt:lpstr>Symbol</vt:lpstr>
      <vt:lpstr>Times New Roman</vt:lpstr>
      <vt:lpstr>Wingdings</vt:lpstr>
      <vt:lpstr>Office Theme</vt:lpstr>
      <vt:lpstr>Packager Shell Object</vt:lpstr>
      <vt:lpstr>CS ChemDraw Drawing</vt:lpstr>
      <vt:lpstr>Yale-UNIDO Train-the-Facilitator Workshop in Green Chemistry</vt:lpstr>
      <vt:lpstr>PowerPoint Presentation</vt:lpstr>
      <vt:lpstr>Another design principle: Function vs molecule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Producing colors</vt:lpstr>
      <vt:lpstr>Producing colors</vt:lpstr>
      <vt:lpstr>Producing colors</vt:lpstr>
      <vt:lpstr>Producing colors</vt:lpstr>
      <vt:lpstr>Rethinking dyes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Mellor, Karolina</dc:creator>
  <cp:lastModifiedBy>Audrey Moores</cp:lastModifiedBy>
  <cp:revision>94</cp:revision>
  <dcterms:created xsi:type="dcterms:W3CDTF">2018-01-27T01:15:53Z</dcterms:created>
  <dcterms:modified xsi:type="dcterms:W3CDTF">2018-11-01T14:38:34Z</dcterms:modified>
</cp:coreProperties>
</file>