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701" r:id="rId2"/>
  </p:sldMasterIdLst>
  <p:notesMasterIdLst>
    <p:notesMasterId r:id="rId16"/>
  </p:notesMasterIdLst>
  <p:handoutMasterIdLst>
    <p:handoutMasterId r:id="rId17"/>
  </p:handoutMasterIdLst>
  <p:sldIdLst>
    <p:sldId id="340" r:id="rId3"/>
    <p:sldId id="342" r:id="rId4"/>
    <p:sldId id="332" r:id="rId5"/>
    <p:sldId id="265" r:id="rId6"/>
    <p:sldId id="266" r:id="rId7"/>
    <p:sldId id="259" r:id="rId8"/>
    <p:sldId id="268" r:id="rId9"/>
    <p:sldId id="336" r:id="rId10"/>
    <p:sldId id="337" r:id="rId11"/>
    <p:sldId id="344" r:id="rId12"/>
    <p:sldId id="343" r:id="rId13"/>
    <p:sldId id="345" r:id="rId14"/>
    <p:sldId id="3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on Augusto" initials="SA" lastIdx="12" clrIdx="0">
    <p:extLst/>
  </p:cmAuthor>
  <p:cmAuthor id="2" name="Mellor, Karolina" initials="MK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46" autoAdjust="0"/>
    <p:restoredTop sz="94368" autoAdjust="0"/>
  </p:normalViewPr>
  <p:slideViewPr>
    <p:cSldViewPr snapToGrid="0" snapToObjects="1">
      <p:cViewPr varScale="1">
        <p:scale>
          <a:sx n="99" d="100"/>
          <a:sy n="99" d="100"/>
        </p:scale>
        <p:origin x="208" y="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82CE7-9593-1742-AC6D-5C5F4EB3DC67}" type="doc">
      <dgm:prSet loTypeId="urn:microsoft.com/office/officeart/2005/8/layout/chevron2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C041A5F9-05C1-594B-9002-C61E04ADF4B4}">
      <dgm:prSet phldrT="[Text]"/>
      <dgm:spPr/>
      <dgm:t>
        <a:bodyPr/>
        <a:lstStyle/>
        <a:p>
          <a:r>
            <a:rPr lang="en-US" dirty="0"/>
            <a:t>DAY 1</a:t>
          </a:r>
        </a:p>
      </dgm:t>
    </dgm:pt>
    <dgm:pt modelId="{B12F21A9-FE18-DC48-9062-B80DB02B58C9}" type="parTrans" cxnId="{70F7C470-D952-7648-8F95-F07F7B8D6C3F}">
      <dgm:prSet/>
      <dgm:spPr/>
      <dgm:t>
        <a:bodyPr/>
        <a:lstStyle/>
        <a:p>
          <a:endParaRPr lang="en-US"/>
        </a:p>
      </dgm:t>
    </dgm:pt>
    <dgm:pt modelId="{B91EEDF3-B8D2-904F-B033-7E1F3D7A66CD}" type="sibTrans" cxnId="{70F7C470-D952-7648-8F95-F07F7B8D6C3F}">
      <dgm:prSet/>
      <dgm:spPr/>
      <dgm:t>
        <a:bodyPr/>
        <a:lstStyle/>
        <a:p>
          <a:endParaRPr lang="en-US"/>
        </a:p>
      </dgm:t>
    </dgm:pt>
    <dgm:pt modelId="{AA178AF3-5971-374E-8016-96B5C0F9ADB1}">
      <dgm:prSet phldrT="[Text]"/>
      <dgm:spPr/>
      <dgm:t>
        <a:bodyPr/>
        <a:lstStyle/>
        <a:p>
          <a:r>
            <a:rPr lang="en-US" dirty="0"/>
            <a:t>Sustainability</a:t>
          </a:r>
        </a:p>
      </dgm:t>
    </dgm:pt>
    <dgm:pt modelId="{AEB457C4-06B9-434D-96BD-D764F37B7FBD}" type="parTrans" cxnId="{502D446E-4C17-BB46-855E-1F51FA230F9C}">
      <dgm:prSet/>
      <dgm:spPr/>
      <dgm:t>
        <a:bodyPr/>
        <a:lstStyle/>
        <a:p>
          <a:endParaRPr lang="en-US"/>
        </a:p>
      </dgm:t>
    </dgm:pt>
    <dgm:pt modelId="{4ACC9E45-EF38-B64C-9CCE-E0B40CCE58CE}" type="sibTrans" cxnId="{502D446E-4C17-BB46-855E-1F51FA230F9C}">
      <dgm:prSet/>
      <dgm:spPr/>
      <dgm:t>
        <a:bodyPr/>
        <a:lstStyle/>
        <a:p>
          <a:endParaRPr lang="en-US"/>
        </a:p>
      </dgm:t>
    </dgm:pt>
    <dgm:pt modelId="{FF6534B8-63F0-1B4C-9526-6FBB97E63157}">
      <dgm:prSet phldrT="[Text]"/>
      <dgm:spPr/>
      <dgm:t>
        <a:bodyPr/>
        <a:lstStyle/>
        <a:p>
          <a:r>
            <a:rPr lang="en-US" dirty="0"/>
            <a:t>Disasters &amp; Unintended Consequences</a:t>
          </a:r>
        </a:p>
      </dgm:t>
    </dgm:pt>
    <dgm:pt modelId="{7A5A3808-7D14-1143-830A-F85C15DDFACD}" type="parTrans" cxnId="{F14FFF13-9486-D44C-A456-E4AD76117932}">
      <dgm:prSet/>
      <dgm:spPr/>
      <dgm:t>
        <a:bodyPr/>
        <a:lstStyle/>
        <a:p>
          <a:endParaRPr lang="en-US"/>
        </a:p>
      </dgm:t>
    </dgm:pt>
    <dgm:pt modelId="{52939861-ECF1-A144-AFC5-FB131BE2004E}" type="sibTrans" cxnId="{F14FFF13-9486-D44C-A456-E4AD76117932}">
      <dgm:prSet/>
      <dgm:spPr/>
      <dgm:t>
        <a:bodyPr/>
        <a:lstStyle/>
        <a:p>
          <a:endParaRPr lang="en-US"/>
        </a:p>
      </dgm:t>
    </dgm:pt>
    <dgm:pt modelId="{AFC2972C-3761-1F44-A71A-7A2E785702C8}">
      <dgm:prSet phldrT="[Text]"/>
      <dgm:spPr/>
      <dgm:t>
        <a:bodyPr/>
        <a:lstStyle/>
        <a:p>
          <a:r>
            <a:rPr lang="en-US" dirty="0"/>
            <a:t>Day 2</a:t>
          </a:r>
        </a:p>
      </dgm:t>
    </dgm:pt>
    <dgm:pt modelId="{903242CB-1344-4F4E-81A4-87C303ECDCF8}" type="parTrans" cxnId="{FAB0D4B8-B7C3-AA4E-8EC6-63F89999CF71}">
      <dgm:prSet/>
      <dgm:spPr/>
      <dgm:t>
        <a:bodyPr/>
        <a:lstStyle/>
        <a:p>
          <a:endParaRPr lang="en-US"/>
        </a:p>
      </dgm:t>
    </dgm:pt>
    <dgm:pt modelId="{1ECAE19E-24A7-7441-910B-25166EC4B419}" type="sibTrans" cxnId="{FAB0D4B8-B7C3-AA4E-8EC6-63F89999CF71}">
      <dgm:prSet/>
      <dgm:spPr/>
      <dgm:t>
        <a:bodyPr/>
        <a:lstStyle/>
        <a:p>
          <a:endParaRPr lang="en-US"/>
        </a:p>
      </dgm:t>
    </dgm:pt>
    <dgm:pt modelId="{2540014E-671A-CA4D-80F9-3A699E058397}">
      <dgm:prSet phldrT="[Text]"/>
      <dgm:spPr/>
      <dgm:t>
        <a:bodyPr/>
        <a:lstStyle/>
        <a:p>
          <a:r>
            <a:rPr lang="en-US" dirty="0"/>
            <a:t>Green Chemistry – Definition and Principles</a:t>
          </a:r>
        </a:p>
      </dgm:t>
    </dgm:pt>
    <dgm:pt modelId="{11788475-4F1F-6842-977D-6FA899E69F51}" type="parTrans" cxnId="{880A52D2-872A-FA4E-8AF2-473E9465DCBA}">
      <dgm:prSet/>
      <dgm:spPr/>
      <dgm:t>
        <a:bodyPr/>
        <a:lstStyle/>
        <a:p>
          <a:endParaRPr lang="en-US"/>
        </a:p>
      </dgm:t>
    </dgm:pt>
    <dgm:pt modelId="{ADDBEF69-E070-D74E-A896-BC64A3A4F2E3}" type="sibTrans" cxnId="{880A52D2-872A-FA4E-8AF2-473E9465DCBA}">
      <dgm:prSet/>
      <dgm:spPr/>
      <dgm:t>
        <a:bodyPr/>
        <a:lstStyle/>
        <a:p>
          <a:endParaRPr lang="en-US"/>
        </a:p>
      </dgm:t>
    </dgm:pt>
    <dgm:pt modelId="{77ACF870-DDC6-5741-B9AA-1C8A03D22C53}">
      <dgm:prSet phldrT="[Text]"/>
      <dgm:spPr/>
      <dgm:t>
        <a:bodyPr/>
        <a:lstStyle/>
        <a:p>
          <a:r>
            <a:rPr lang="en-US" dirty="0"/>
            <a:t>Feedstocks</a:t>
          </a:r>
        </a:p>
      </dgm:t>
    </dgm:pt>
    <dgm:pt modelId="{565A2C90-94D0-2C44-B100-E3E93EE6FC26}" type="parTrans" cxnId="{2F8E88D7-3D82-E048-B276-A04962BC6E17}">
      <dgm:prSet/>
      <dgm:spPr/>
      <dgm:t>
        <a:bodyPr/>
        <a:lstStyle/>
        <a:p>
          <a:endParaRPr lang="en-US"/>
        </a:p>
      </dgm:t>
    </dgm:pt>
    <dgm:pt modelId="{238620D1-A529-7D47-88D5-72DAFAB76D4E}" type="sibTrans" cxnId="{2F8E88D7-3D82-E048-B276-A04962BC6E17}">
      <dgm:prSet/>
      <dgm:spPr/>
      <dgm:t>
        <a:bodyPr/>
        <a:lstStyle/>
        <a:p>
          <a:endParaRPr lang="en-US"/>
        </a:p>
      </dgm:t>
    </dgm:pt>
    <dgm:pt modelId="{B0AA2938-C90E-004A-9F28-36D3E0780308}">
      <dgm:prSet phldrT="[Text]"/>
      <dgm:spPr/>
      <dgm:t>
        <a:bodyPr/>
        <a:lstStyle/>
        <a:p>
          <a:r>
            <a:rPr lang="en-US" dirty="0"/>
            <a:t>Day 3</a:t>
          </a:r>
        </a:p>
      </dgm:t>
    </dgm:pt>
    <dgm:pt modelId="{F53C44F2-6266-294F-9AD9-06BF9469601B}" type="parTrans" cxnId="{45034B4F-AF34-2948-9C26-4BC6586CCA0E}">
      <dgm:prSet/>
      <dgm:spPr/>
      <dgm:t>
        <a:bodyPr/>
        <a:lstStyle/>
        <a:p>
          <a:endParaRPr lang="en-US"/>
        </a:p>
      </dgm:t>
    </dgm:pt>
    <dgm:pt modelId="{2F32F7A4-8A25-D14F-AF05-B6ACB8F339F8}" type="sibTrans" cxnId="{45034B4F-AF34-2948-9C26-4BC6586CCA0E}">
      <dgm:prSet/>
      <dgm:spPr/>
      <dgm:t>
        <a:bodyPr/>
        <a:lstStyle/>
        <a:p>
          <a:endParaRPr lang="en-US"/>
        </a:p>
      </dgm:t>
    </dgm:pt>
    <dgm:pt modelId="{B7A3542B-10AD-D340-A3F3-701BF1D1CB8F}">
      <dgm:prSet phldrT="[Text]"/>
      <dgm:spPr/>
      <dgm:t>
        <a:bodyPr/>
        <a:lstStyle/>
        <a:p>
          <a:r>
            <a:rPr lang="en-US" dirty="0"/>
            <a:t>Catalysis, Solvents</a:t>
          </a:r>
        </a:p>
      </dgm:t>
    </dgm:pt>
    <dgm:pt modelId="{36F457D7-C12C-AB43-AAC7-92BE876848D2}" type="parTrans" cxnId="{15A90FB0-BD9C-8547-8683-0B5ADC18819E}">
      <dgm:prSet/>
      <dgm:spPr/>
      <dgm:t>
        <a:bodyPr/>
        <a:lstStyle/>
        <a:p>
          <a:endParaRPr lang="en-US"/>
        </a:p>
      </dgm:t>
    </dgm:pt>
    <dgm:pt modelId="{830C4818-6733-5B41-BEE8-2BB39DAE163B}" type="sibTrans" cxnId="{15A90FB0-BD9C-8547-8683-0B5ADC18819E}">
      <dgm:prSet/>
      <dgm:spPr/>
      <dgm:t>
        <a:bodyPr/>
        <a:lstStyle/>
        <a:p>
          <a:endParaRPr lang="en-US"/>
        </a:p>
      </dgm:t>
    </dgm:pt>
    <dgm:pt modelId="{D83DA907-9A28-F044-96CF-C53790715298}">
      <dgm:prSet phldrT="[Text]"/>
      <dgm:spPr/>
      <dgm:t>
        <a:bodyPr/>
        <a:lstStyle/>
        <a:p>
          <a:r>
            <a:rPr lang="en-US" dirty="0"/>
            <a:t>Waste, Metrics</a:t>
          </a:r>
        </a:p>
      </dgm:t>
    </dgm:pt>
    <dgm:pt modelId="{F7CC4586-00A4-3C4D-9138-2064E39298D2}" type="parTrans" cxnId="{2ADFBC88-E9DB-4545-B192-C6D809816B68}">
      <dgm:prSet/>
      <dgm:spPr/>
      <dgm:t>
        <a:bodyPr/>
        <a:lstStyle/>
        <a:p>
          <a:endParaRPr lang="en-US"/>
        </a:p>
      </dgm:t>
    </dgm:pt>
    <dgm:pt modelId="{654B887B-CD21-1B42-8DE1-8C7ACE508D28}" type="sibTrans" cxnId="{2ADFBC88-E9DB-4545-B192-C6D809816B68}">
      <dgm:prSet/>
      <dgm:spPr/>
      <dgm:t>
        <a:bodyPr/>
        <a:lstStyle/>
        <a:p>
          <a:endParaRPr lang="en-US"/>
        </a:p>
      </dgm:t>
    </dgm:pt>
    <dgm:pt modelId="{4690B344-CC3E-B346-880E-E7582BF7C59D}">
      <dgm:prSet/>
      <dgm:spPr/>
      <dgm:t>
        <a:bodyPr/>
        <a:lstStyle/>
        <a:p>
          <a:r>
            <a:rPr lang="en-US" dirty="0"/>
            <a:t>Day 4</a:t>
          </a:r>
        </a:p>
      </dgm:t>
    </dgm:pt>
    <dgm:pt modelId="{D0CDCD03-8CAC-2741-B8A0-AD8E36A89CFF}" type="parTrans" cxnId="{AEE4C20A-DF8C-8241-A622-21888B956512}">
      <dgm:prSet/>
      <dgm:spPr/>
      <dgm:t>
        <a:bodyPr/>
        <a:lstStyle/>
        <a:p>
          <a:endParaRPr lang="en-US"/>
        </a:p>
      </dgm:t>
    </dgm:pt>
    <dgm:pt modelId="{F8394716-6C7D-1746-9B40-E21CE16F26A1}" type="sibTrans" cxnId="{AEE4C20A-DF8C-8241-A622-21888B956512}">
      <dgm:prSet/>
      <dgm:spPr/>
      <dgm:t>
        <a:bodyPr/>
        <a:lstStyle/>
        <a:p>
          <a:endParaRPr lang="en-US"/>
        </a:p>
      </dgm:t>
    </dgm:pt>
    <dgm:pt modelId="{2E5A19AC-C480-C648-961B-5A3A2849CE88}">
      <dgm:prSet/>
      <dgm:spPr/>
      <dgm:t>
        <a:bodyPr/>
        <a:lstStyle/>
        <a:p>
          <a:r>
            <a:rPr lang="en-US" dirty="0"/>
            <a:t>Theory to Practice, Innovation</a:t>
          </a:r>
        </a:p>
      </dgm:t>
    </dgm:pt>
    <dgm:pt modelId="{A313D1AF-5468-5740-94A7-ED08EB560427}" type="parTrans" cxnId="{BC280806-7CC3-0344-9B1F-477C775E13E1}">
      <dgm:prSet/>
      <dgm:spPr/>
      <dgm:t>
        <a:bodyPr/>
        <a:lstStyle/>
        <a:p>
          <a:endParaRPr lang="en-US"/>
        </a:p>
      </dgm:t>
    </dgm:pt>
    <dgm:pt modelId="{6CF0D41E-B05A-F04B-95BA-4D79819E0A1A}" type="sibTrans" cxnId="{BC280806-7CC3-0344-9B1F-477C775E13E1}">
      <dgm:prSet/>
      <dgm:spPr/>
      <dgm:t>
        <a:bodyPr/>
        <a:lstStyle/>
        <a:p>
          <a:endParaRPr lang="en-US"/>
        </a:p>
      </dgm:t>
    </dgm:pt>
    <dgm:pt modelId="{7FC9D036-26A9-3348-ADCD-C62522F7C993}">
      <dgm:prSet/>
      <dgm:spPr/>
      <dgm:t>
        <a:bodyPr/>
        <a:lstStyle/>
        <a:p>
          <a:r>
            <a:rPr lang="en-US" dirty="0"/>
            <a:t>Design for Reduced Hazard</a:t>
          </a:r>
        </a:p>
      </dgm:t>
    </dgm:pt>
    <dgm:pt modelId="{5F3E1453-B59E-E044-A485-98047540CEC1}" type="parTrans" cxnId="{86073379-F54D-7E45-B4E7-0F35FE448D2D}">
      <dgm:prSet/>
      <dgm:spPr/>
      <dgm:t>
        <a:bodyPr/>
        <a:lstStyle/>
        <a:p>
          <a:endParaRPr lang="en-US"/>
        </a:p>
      </dgm:t>
    </dgm:pt>
    <dgm:pt modelId="{B534553E-3B3B-D847-88E3-38F102565F7D}" type="sibTrans" cxnId="{86073379-F54D-7E45-B4E7-0F35FE448D2D}">
      <dgm:prSet/>
      <dgm:spPr/>
      <dgm:t>
        <a:bodyPr/>
        <a:lstStyle/>
        <a:p>
          <a:endParaRPr lang="en-US"/>
        </a:p>
      </dgm:t>
    </dgm:pt>
    <dgm:pt modelId="{103E73E5-21F6-614F-AE76-35109F415855}">
      <dgm:prSet/>
      <dgm:spPr/>
      <dgm:t>
        <a:bodyPr/>
        <a:lstStyle/>
        <a:p>
          <a:r>
            <a:rPr lang="en-US" dirty="0"/>
            <a:t>Day 5</a:t>
          </a:r>
        </a:p>
      </dgm:t>
    </dgm:pt>
    <dgm:pt modelId="{6B4FF3D8-3A75-6A45-8293-3EADF332BC01}" type="parTrans" cxnId="{57D500F8-836E-F746-9E88-9E6ABCE63ABE}">
      <dgm:prSet/>
      <dgm:spPr/>
      <dgm:t>
        <a:bodyPr/>
        <a:lstStyle/>
        <a:p>
          <a:endParaRPr lang="en-US"/>
        </a:p>
      </dgm:t>
    </dgm:pt>
    <dgm:pt modelId="{F1133D52-F4CD-7D4C-A0D2-69CF507C0C15}" type="sibTrans" cxnId="{57D500F8-836E-F746-9E88-9E6ABCE63ABE}">
      <dgm:prSet/>
      <dgm:spPr/>
      <dgm:t>
        <a:bodyPr/>
        <a:lstStyle/>
        <a:p>
          <a:endParaRPr lang="en-US"/>
        </a:p>
      </dgm:t>
    </dgm:pt>
    <dgm:pt modelId="{0614EB6E-7965-434B-80A1-CF6FEDACA0CD}">
      <dgm:prSet/>
      <dgm:spPr/>
      <dgm:t>
        <a:bodyPr/>
        <a:lstStyle/>
        <a:p>
          <a:r>
            <a:rPr lang="en-US" dirty="0"/>
            <a:t>Partner's Case Studies</a:t>
          </a:r>
        </a:p>
      </dgm:t>
    </dgm:pt>
    <dgm:pt modelId="{D52A2B3A-338B-4B4C-B59F-225CF8BEBBB8}" type="parTrans" cxnId="{80FB1E35-F42A-F144-AD60-14A5C28427DC}">
      <dgm:prSet/>
      <dgm:spPr/>
      <dgm:t>
        <a:bodyPr/>
        <a:lstStyle/>
        <a:p>
          <a:endParaRPr lang="en-US"/>
        </a:p>
      </dgm:t>
    </dgm:pt>
    <dgm:pt modelId="{7F61BAE6-9839-634F-88B4-16CCDE08F671}" type="sibTrans" cxnId="{80FB1E35-F42A-F144-AD60-14A5C28427DC}">
      <dgm:prSet/>
      <dgm:spPr/>
      <dgm:t>
        <a:bodyPr/>
        <a:lstStyle/>
        <a:p>
          <a:endParaRPr lang="en-US"/>
        </a:p>
      </dgm:t>
    </dgm:pt>
    <dgm:pt modelId="{E943DA32-6989-4D45-9F3C-1FA1519DE502}">
      <dgm:prSet/>
      <dgm:spPr/>
      <dgm:t>
        <a:bodyPr/>
        <a:lstStyle/>
        <a:p>
          <a:r>
            <a:rPr lang="en-US" dirty="0"/>
            <a:t>Lessons Learned</a:t>
          </a:r>
        </a:p>
      </dgm:t>
    </dgm:pt>
    <dgm:pt modelId="{D73DF4F7-3736-A648-BB6C-F6E3B5AC5D9B}" type="parTrans" cxnId="{0C39CD84-021E-7C45-BD28-F5A89E0B86B9}">
      <dgm:prSet/>
      <dgm:spPr/>
      <dgm:t>
        <a:bodyPr/>
        <a:lstStyle/>
        <a:p>
          <a:endParaRPr lang="en-US"/>
        </a:p>
      </dgm:t>
    </dgm:pt>
    <dgm:pt modelId="{99385C0B-517B-1A40-84BE-F5B9E2280C02}" type="sibTrans" cxnId="{0C39CD84-021E-7C45-BD28-F5A89E0B86B9}">
      <dgm:prSet/>
      <dgm:spPr/>
      <dgm:t>
        <a:bodyPr/>
        <a:lstStyle/>
        <a:p>
          <a:endParaRPr lang="en-US"/>
        </a:p>
      </dgm:t>
    </dgm:pt>
    <dgm:pt modelId="{D0CD750E-0B7D-474B-9228-0922609DF16E}" type="pres">
      <dgm:prSet presAssocID="{F8382CE7-9593-1742-AC6D-5C5F4EB3DC67}" presName="linearFlow" presStyleCnt="0">
        <dgm:presLayoutVars>
          <dgm:dir/>
          <dgm:animLvl val="lvl"/>
          <dgm:resizeHandles val="exact"/>
        </dgm:presLayoutVars>
      </dgm:prSet>
      <dgm:spPr/>
    </dgm:pt>
    <dgm:pt modelId="{09FE3A44-5BC4-DF47-ABA2-EE8B8C2673E4}" type="pres">
      <dgm:prSet presAssocID="{C041A5F9-05C1-594B-9002-C61E04ADF4B4}" presName="composite" presStyleCnt="0"/>
      <dgm:spPr/>
    </dgm:pt>
    <dgm:pt modelId="{389ACA0D-CDFB-1E4B-BC12-FBE24CBD1004}" type="pres">
      <dgm:prSet presAssocID="{C041A5F9-05C1-594B-9002-C61E04ADF4B4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029491F-77F8-4C41-A993-348BAB67592A}" type="pres">
      <dgm:prSet presAssocID="{C041A5F9-05C1-594B-9002-C61E04ADF4B4}" presName="descendantText" presStyleLbl="alignAcc1" presStyleIdx="0" presStyleCnt="5">
        <dgm:presLayoutVars>
          <dgm:bulletEnabled val="1"/>
        </dgm:presLayoutVars>
      </dgm:prSet>
      <dgm:spPr/>
    </dgm:pt>
    <dgm:pt modelId="{F30EBC6B-3479-2D4F-9821-46A96BE50413}" type="pres">
      <dgm:prSet presAssocID="{B91EEDF3-B8D2-904F-B033-7E1F3D7A66CD}" presName="sp" presStyleCnt="0"/>
      <dgm:spPr/>
    </dgm:pt>
    <dgm:pt modelId="{E3D44CFB-B03D-8E46-A50D-247ACFF705A6}" type="pres">
      <dgm:prSet presAssocID="{AFC2972C-3761-1F44-A71A-7A2E785702C8}" presName="composite" presStyleCnt="0"/>
      <dgm:spPr/>
    </dgm:pt>
    <dgm:pt modelId="{4F6B31C8-FFFC-3748-9413-DDE4428595D2}" type="pres">
      <dgm:prSet presAssocID="{AFC2972C-3761-1F44-A71A-7A2E785702C8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F208531A-FB1C-5E4C-9626-7980D1805C18}" type="pres">
      <dgm:prSet presAssocID="{AFC2972C-3761-1F44-A71A-7A2E785702C8}" presName="descendantText" presStyleLbl="alignAcc1" presStyleIdx="1" presStyleCnt="5">
        <dgm:presLayoutVars>
          <dgm:bulletEnabled val="1"/>
        </dgm:presLayoutVars>
      </dgm:prSet>
      <dgm:spPr/>
    </dgm:pt>
    <dgm:pt modelId="{880FA17D-0747-4A46-86D5-4B3BB424B1C5}" type="pres">
      <dgm:prSet presAssocID="{1ECAE19E-24A7-7441-910B-25166EC4B419}" presName="sp" presStyleCnt="0"/>
      <dgm:spPr/>
    </dgm:pt>
    <dgm:pt modelId="{528A6B8C-4A06-9D47-96AC-E680F4BE3D82}" type="pres">
      <dgm:prSet presAssocID="{B0AA2938-C90E-004A-9F28-36D3E0780308}" presName="composite" presStyleCnt="0"/>
      <dgm:spPr/>
    </dgm:pt>
    <dgm:pt modelId="{25F25D80-8726-9942-8BFC-CF5722CE0600}" type="pres">
      <dgm:prSet presAssocID="{B0AA2938-C90E-004A-9F28-36D3E0780308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AE1AFA0-DDD3-B044-8904-9C7E4CFE3A91}" type="pres">
      <dgm:prSet presAssocID="{B0AA2938-C90E-004A-9F28-36D3E0780308}" presName="descendantText" presStyleLbl="alignAcc1" presStyleIdx="2" presStyleCnt="5">
        <dgm:presLayoutVars>
          <dgm:bulletEnabled val="1"/>
        </dgm:presLayoutVars>
      </dgm:prSet>
      <dgm:spPr/>
    </dgm:pt>
    <dgm:pt modelId="{57935D3B-7713-DC4E-B980-0C63A53A337D}" type="pres">
      <dgm:prSet presAssocID="{2F32F7A4-8A25-D14F-AF05-B6ACB8F339F8}" presName="sp" presStyleCnt="0"/>
      <dgm:spPr/>
    </dgm:pt>
    <dgm:pt modelId="{BBAC9790-2D6A-3E45-9D97-0D674D65E16C}" type="pres">
      <dgm:prSet presAssocID="{4690B344-CC3E-B346-880E-E7582BF7C59D}" presName="composite" presStyleCnt="0"/>
      <dgm:spPr/>
    </dgm:pt>
    <dgm:pt modelId="{513B71B4-B470-9342-86A1-DB63A63466FD}" type="pres">
      <dgm:prSet presAssocID="{4690B344-CC3E-B346-880E-E7582BF7C59D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E3F1317D-FB80-6C4F-A039-3BE618B93339}" type="pres">
      <dgm:prSet presAssocID="{4690B344-CC3E-B346-880E-E7582BF7C59D}" presName="descendantText" presStyleLbl="alignAcc1" presStyleIdx="3" presStyleCnt="5">
        <dgm:presLayoutVars>
          <dgm:bulletEnabled val="1"/>
        </dgm:presLayoutVars>
      </dgm:prSet>
      <dgm:spPr/>
    </dgm:pt>
    <dgm:pt modelId="{E9D04CB7-0F2B-9643-A277-25CF7CD41F69}" type="pres">
      <dgm:prSet presAssocID="{F8394716-6C7D-1746-9B40-E21CE16F26A1}" presName="sp" presStyleCnt="0"/>
      <dgm:spPr/>
    </dgm:pt>
    <dgm:pt modelId="{1720B2D9-8089-7F4E-A46D-DF55B90B8C08}" type="pres">
      <dgm:prSet presAssocID="{103E73E5-21F6-614F-AE76-35109F415855}" presName="composite" presStyleCnt="0"/>
      <dgm:spPr/>
    </dgm:pt>
    <dgm:pt modelId="{25891E5D-D43C-6F48-A239-FAD7EAFAF45B}" type="pres">
      <dgm:prSet presAssocID="{103E73E5-21F6-614F-AE76-35109F41585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D8F6B95-0B98-C248-B239-147B17673019}" type="pres">
      <dgm:prSet presAssocID="{103E73E5-21F6-614F-AE76-35109F41585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BC280806-7CC3-0344-9B1F-477C775E13E1}" srcId="{4690B344-CC3E-B346-880E-E7582BF7C59D}" destId="{2E5A19AC-C480-C648-961B-5A3A2849CE88}" srcOrd="1" destOrd="0" parTransId="{A313D1AF-5468-5740-94A7-ED08EB560427}" sibTransId="{6CF0D41E-B05A-F04B-95BA-4D79819E0A1A}"/>
    <dgm:cxn modelId="{AEE4C20A-DF8C-8241-A622-21888B956512}" srcId="{F8382CE7-9593-1742-AC6D-5C5F4EB3DC67}" destId="{4690B344-CC3E-B346-880E-E7582BF7C59D}" srcOrd="3" destOrd="0" parTransId="{D0CDCD03-8CAC-2741-B8A0-AD8E36A89CFF}" sibTransId="{F8394716-6C7D-1746-9B40-E21CE16F26A1}"/>
    <dgm:cxn modelId="{F14FFF13-9486-D44C-A456-E4AD76117932}" srcId="{C041A5F9-05C1-594B-9002-C61E04ADF4B4}" destId="{FF6534B8-63F0-1B4C-9526-6FBB97E63157}" srcOrd="1" destOrd="0" parTransId="{7A5A3808-7D14-1143-830A-F85C15DDFACD}" sibTransId="{52939861-ECF1-A144-AFC5-FB131BE2004E}"/>
    <dgm:cxn modelId="{18F2E32C-069F-4241-A399-DB06622172C2}" type="presOf" srcId="{C041A5F9-05C1-594B-9002-C61E04ADF4B4}" destId="{389ACA0D-CDFB-1E4B-BC12-FBE24CBD1004}" srcOrd="0" destOrd="0" presId="urn:microsoft.com/office/officeart/2005/8/layout/chevron2"/>
    <dgm:cxn modelId="{80FB1E35-F42A-F144-AD60-14A5C28427DC}" srcId="{103E73E5-21F6-614F-AE76-35109F415855}" destId="{0614EB6E-7965-434B-80A1-CF6FEDACA0CD}" srcOrd="0" destOrd="0" parTransId="{D52A2B3A-338B-4B4C-B59F-225CF8BEBBB8}" sibTransId="{7F61BAE6-9839-634F-88B4-16CCDE08F671}"/>
    <dgm:cxn modelId="{558C0338-FD98-1B4C-882D-14A0132446A2}" type="presOf" srcId="{77ACF870-DDC6-5741-B9AA-1C8A03D22C53}" destId="{F208531A-FB1C-5E4C-9626-7980D1805C18}" srcOrd="0" destOrd="1" presId="urn:microsoft.com/office/officeart/2005/8/layout/chevron2"/>
    <dgm:cxn modelId="{45034B4F-AF34-2948-9C26-4BC6586CCA0E}" srcId="{F8382CE7-9593-1742-AC6D-5C5F4EB3DC67}" destId="{B0AA2938-C90E-004A-9F28-36D3E0780308}" srcOrd="2" destOrd="0" parTransId="{F53C44F2-6266-294F-9AD9-06BF9469601B}" sibTransId="{2F32F7A4-8A25-D14F-AF05-B6ACB8F339F8}"/>
    <dgm:cxn modelId="{CA041E51-A3F7-114E-8090-293781FF030F}" type="presOf" srcId="{7FC9D036-26A9-3348-ADCD-C62522F7C993}" destId="{E3F1317D-FB80-6C4F-A039-3BE618B93339}" srcOrd="0" destOrd="0" presId="urn:microsoft.com/office/officeart/2005/8/layout/chevron2"/>
    <dgm:cxn modelId="{C7383960-E1DC-3D42-BA54-D6A670CFDB8E}" type="presOf" srcId="{B7A3542B-10AD-D340-A3F3-701BF1D1CB8F}" destId="{3AE1AFA0-DDD3-B044-8904-9C7E4CFE3A91}" srcOrd="0" destOrd="0" presId="urn:microsoft.com/office/officeart/2005/8/layout/chevron2"/>
    <dgm:cxn modelId="{36D5A561-ECD7-5542-8AB6-31FDE115D73B}" type="presOf" srcId="{B0AA2938-C90E-004A-9F28-36D3E0780308}" destId="{25F25D80-8726-9942-8BFC-CF5722CE0600}" srcOrd="0" destOrd="0" presId="urn:microsoft.com/office/officeart/2005/8/layout/chevron2"/>
    <dgm:cxn modelId="{BC2C6169-7B99-0A4C-B6E5-7C211A7A17E4}" type="presOf" srcId="{FF6534B8-63F0-1B4C-9526-6FBB97E63157}" destId="{4029491F-77F8-4C41-A993-348BAB67592A}" srcOrd="0" destOrd="1" presId="urn:microsoft.com/office/officeart/2005/8/layout/chevron2"/>
    <dgm:cxn modelId="{502D446E-4C17-BB46-855E-1F51FA230F9C}" srcId="{C041A5F9-05C1-594B-9002-C61E04ADF4B4}" destId="{AA178AF3-5971-374E-8016-96B5C0F9ADB1}" srcOrd="0" destOrd="0" parTransId="{AEB457C4-06B9-434D-96BD-D764F37B7FBD}" sibTransId="{4ACC9E45-EF38-B64C-9CCE-E0B40CCE58CE}"/>
    <dgm:cxn modelId="{70F7C470-D952-7648-8F95-F07F7B8D6C3F}" srcId="{F8382CE7-9593-1742-AC6D-5C5F4EB3DC67}" destId="{C041A5F9-05C1-594B-9002-C61E04ADF4B4}" srcOrd="0" destOrd="0" parTransId="{B12F21A9-FE18-DC48-9062-B80DB02B58C9}" sibTransId="{B91EEDF3-B8D2-904F-B033-7E1F3D7A66CD}"/>
    <dgm:cxn modelId="{8DC2D878-CE3A-1043-BFEB-2152CB869FFF}" type="presOf" srcId="{F8382CE7-9593-1742-AC6D-5C5F4EB3DC67}" destId="{D0CD750E-0B7D-474B-9228-0922609DF16E}" srcOrd="0" destOrd="0" presId="urn:microsoft.com/office/officeart/2005/8/layout/chevron2"/>
    <dgm:cxn modelId="{86073379-F54D-7E45-B4E7-0F35FE448D2D}" srcId="{4690B344-CC3E-B346-880E-E7582BF7C59D}" destId="{7FC9D036-26A9-3348-ADCD-C62522F7C993}" srcOrd="0" destOrd="0" parTransId="{5F3E1453-B59E-E044-A485-98047540CEC1}" sibTransId="{B534553E-3B3B-D847-88E3-38F102565F7D}"/>
    <dgm:cxn modelId="{69456D7C-CE9A-704B-8954-AD948F9288E0}" type="presOf" srcId="{AA178AF3-5971-374E-8016-96B5C0F9ADB1}" destId="{4029491F-77F8-4C41-A993-348BAB67592A}" srcOrd="0" destOrd="0" presId="urn:microsoft.com/office/officeart/2005/8/layout/chevron2"/>
    <dgm:cxn modelId="{EEB2747F-BA8D-4448-B9B2-C8C24FD99EDC}" type="presOf" srcId="{0614EB6E-7965-434B-80A1-CF6FEDACA0CD}" destId="{3D8F6B95-0B98-C248-B239-147B17673019}" srcOrd="0" destOrd="0" presId="urn:microsoft.com/office/officeart/2005/8/layout/chevron2"/>
    <dgm:cxn modelId="{0C39CD84-021E-7C45-BD28-F5A89E0B86B9}" srcId="{103E73E5-21F6-614F-AE76-35109F415855}" destId="{E943DA32-6989-4D45-9F3C-1FA1519DE502}" srcOrd="1" destOrd="0" parTransId="{D73DF4F7-3736-A648-BB6C-F6E3B5AC5D9B}" sibTransId="{99385C0B-517B-1A40-84BE-F5B9E2280C02}"/>
    <dgm:cxn modelId="{2ADFBC88-E9DB-4545-B192-C6D809816B68}" srcId="{B0AA2938-C90E-004A-9F28-36D3E0780308}" destId="{D83DA907-9A28-F044-96CF-C53790715298}" srcOrd="1" destOrd="0" parTransId="{F7CC4586-00A4-3C4D-9138-2064E39298D2}" sibTransId="{654B887B-CD21-1B42-8DE1-8C7ACE508D28}"/>
    <dgm:cxn modelId="{2AC76B93-0EBA-164D-8B21-36E692D2DB37}" type="presOf" srcId="{AFC2972C-3761-1F44-A71A-7A2E785702C8}" destId="{4F6B31C8-FFFC-3748-9413-DDE4428595D2}" srcOrd="0" destOrd="0" presId="urn:microsoft.com/office/officeart/2005/8/layout/chevron2"/>
    <dgm:cxn modelId="{1FDE4E97-23AC-F741-9772-C7C7A493938F}" type="presOf" srcId="{2E5A19AC-C480-C648-961B-5A3A2849CE88}" destId="{E3F1317D-FB80-6C4F-A039-3BE618B93339}" srcOrd="0" destOrd="1" presId="urn:microsoft.com/office/officeart/2005/8/layout/chevron2"/>
    <dgm:cxn modelId="{15A90FB0-BD9C-8547-8683-0B5ADC18819E}" srcId="{B0AA2938-C90E-004A-9F28-36D3E0780308}" destId="{B7A3542B-10AD-D340-A3F3-701BF1D1CB8F}" srcOrd="0" destOrd="0" parTransId="{36F457D7-C12C-AB43-AAC7-92BE876848D2}" sibTransId="{830C4818-6733-5B41-BEE8-2BB39DAE163B}"/>
    <dgm:cxn modelId="{FAB0D4B8-B7C3-AA4E-8EC6-63F89999CF71}" srcId="{F8382CE7-9593-1742-AC6D-5C5F4EB3DC67}" destId="{AFC2972C-3761-1F44-A71A-7A2E785702C8}" srcOrd="1" destOrd="0" parTransId="{903242CB-1344-4F4E-81A4-87C303ECDCF8}" sibTransId="{1ECAE19E-24A7-7441-910B-25166EC4B419}"/>
    <dgm:cxn modelId="{AB9E32C1-CA31-7142-A32A-2EB1C5DDE7A9}" type="presOf" srcId="{4690B344-CC3E-B346-880E-E7582BF7C59D}" destId="{513B71B4-B470-9342-86A1-DB63A63466FD}" srcOrd="0" destOrd="0" presId="urn:microsoft.com/office/officeart/2005/8/layout/chevron2"/>
    <dgm:cxn modelId="{048960C4-71D2-E248-B447-2218914A1435}" type="presOf" srcId="{D83DA907-9A28-F044-96CF-C53790715298}" destId="{3AE1AFA0-DDD3-B044-8904-9C7E4CFE3A91}" srcOrd="0" destOrd="1" presId="urn:microsoft.com/office/officeart/2005/8/layout/chevron2"/>
    <dgm:cxn modelId="{C63D68D0-8821-9845-91C4-D827CF938E55}" type="presOf" srcId="{103E73E5-21F6-614F-AE76-35109F415855}" destId="{25891E5D-D43C-6F48-A239-FAD7EAFAF45B}" srcOrd="0" destOrd="0" presId="urn:microsoft.com/office/officeart/2005/8/layout/chevron2"/>
    <dgm:cxn modelId="{880A52D2-872A-FA4E-8AF2-473E9465DCBA}" srcId="{AFC2972C-3761-1F44-A71A-7A2E785702C8}" destId="{2540014E-671A-CA4D-80F9-3A699E058397}" srcOrd="0" destOrd="0" parTransId="{11788475-4F1F-6842-977D-6FA899E69F51}" sibTransId="{ADDBEF69-E070-D74E-A896-BC64A3A4F2E3}"/>
    <dgm:cxn modelId="{2F8E88D7-3D82-E048-B276-A04962BC6E17}" srcId="{AFC2972C-3761-1F44-A71A-7A2E785702C8}" destId="{77ACF870-DDC6-5741-B9AA-1C8A03D22C53}" srcOrd="1" destOrd="0" parTransId="{565A2C90-94D0-2C44-B100-E3E93EE6FC26}" sibTransId="{238620D1-A529-7D47-88D5-72DAFAB76D4E}"/>
    <dgm:cxn modelId="{C4E9A2E3-281E-144B-AE43-FA477CF1257A}" type="presOf" srcId="{E943DA32-6989-4D45-9F3C-1FA1519DE502}" destId="{3D8F6B95-0B98-C248-B239-147B17673019}" srcOrd="0" destOrd="1" presId="urn:microsoft.com/office/officeart/2005/8/layout/chevron2"/>
    <dgm:cxn modelId="{6498ABF6-F9DA-504F-9767-F5271344685F}" type="presOf" srcId="{2540014E-671A-CA4D-80F9-3A699E058397}" destId="{F208531A-FB1C-5E4C-9626-7980D1805C18}" srcOrd="0" destOrd="0" presId="urn:microsoft.com/office/officeart/2005/8/layout/chevron2"/>
    <dgm:cxn modelId="{57D500F8-836E-F746-9E88-9E6ABCE63ABE}" srcId="{F8382CE7-9593-1742-AC6D-5C5F4EB3DC67}" destId="{103E73E5-21F6-614F-AE76-35109F415855}" srcOrd="4" destOrd="0" parTransId="{6B4FF3D8-3A75-6A45-8293-3EADF332BC01}" sibTransId="{F1133D52-F4CD-7D4C-A0D2-69CF507C0C15}"/>
    <dgm:cxn modelId="{652BD459-0A3D-CA43-B2D1-F6073182ED20}" type="presParOf" srcId="{D0CD750E-0B7D-474B-9228-0922609DF16E}" destId="{09FE3A44-5BC4-DF47-ABA2-EE8B8C2673E4}" srcOrd="0" destOrd="0" presId="urn:microsoft.com/office/officeart/2005/8/layout/chevron2"/>
    <dgm:cxn modelId="{227C0C20-CDB1-2449-867D-B423FA92BC31}" type="presParOf" srcId="{09FE3A44-5BC4-DF47-ABA2-EE8B8C2673E4}" destId="{389ACA0D-CDFB-1E4B-BC12-FBE24CBD1004}" srcOrd="0" destOrd="0" presId="urn:microsoft.com/office/officeart/2005/8/layout/chevron2"/>
    <dgm:cxn modelId="{49E8A8DC-BDD3-FE42-A3A1-2E3597108160}" type="presParOf" srcId="{09FE3A44-5BC4-DF47-ABA2-EE8B8C2673E4}" destId="{4029491F-77F8-4C41-A993-348BAB67592A}" srcOrd="1" destOrd="0" presId="urn:microsoft.com/office/officeart/2005/8/layout/chevron2"/>
    <dgm:cxn modelId="{FA2D8D77-A805-9C4F-B4BC-6EA313B332D8}" type="presParOf" srcId="{D0CD750E-0B7D-474B-9228-0922609DF16E}" destId="{F30EBC6B-3479-2D4F-9821-46A96BE50413}" srcOrd="1" destOrd="0" presId="urn:microsoft.com/office/officeart/2005/8/layout/chevron2"/>
    <dgm:cxn modelId="{2746BBDE-AE7A-D948-84B0-B03951371F2D}" type="presParOf" srcId="{D0CD750E-0B7D-474B-9228-0922609DF16E}" destId="{E3D44CFB-B03D-8E46-A50D-247ACFF705A6}" srcOrd="2" destOrd="0" presId="urn:microsoft.com/office/officeart/2005/8/layout/chevron2"/>
    <dgm:cxn modelId="{070CB9AE-5B4B-5D4C-8741-4CF066C2A9BE}" type="presParOf" srcId="{E3D44CFB-B03D-8E46-A50D-247ACFF705A6}" destId="{4F6B31C8-FFFC-3748-9413-DDE4428595D2}" srcOrd="0" destOrd="0" presId="urn:microsoft.com/office/officeart/2005/8/layout/chevron2"/>
    <dgm:cxn modelId="{CC898760-35B1-0143-B82D-CC2E4A0BC6A1}" type="presParOf" srcId="{E3D44CFB-B03D-8E46-A50D-247ACFF705A6}" destId="{F208531A-FB1C-5E4C-9626-7980D1805C18}" srcOrd="1" destOrd="0" presId="urn:microsoft.com/office/officeart/2005/8/layout/chevron2"/>
    <dgm:cxn modelId="{3C8B19C8-AD6C-434A-9325-DFD2BFB4269D}" type="presParOf" srcId="{D0CD750E-0B7D-474B-9228-0922609DF16E}" destId="{880FA17D-0747-4A46-86D5-4B3BB424B1C5}" srcOrd="3" destOrd="0" presId="urn:microsoft.com/office/officeart/2005/8/layout/chevron2"/>
    <dgm:cxn modelId="{3C485ABF-84B1-E243-9933-8D17762894E1}" type="presParOf" srcId="{D0CD750E-0B7D-474B-9228-0922609DF16E}" destId="{528A6B8C-4A06-9D47-96AC-E680F4BE3D82}" srcOrd="4" destOrd="0" presId="urn:microsoft.com/office/officeart/2005/8/layout/chevron2"/>
    <dgm:cxn modelId="{04657481-B39C-154B-8407-2FEDECAB608C}" type="presParOf" srcId="{528A6B8C-4A06-9D47-96AC-E680F4BE3D82}" destId="{25F25D80-8726-9942-8BFC-CF5722CE0600}" srcOrd="0" destOrd="0" presId="urn:microsoft.com/office/officeart/2005/8/layout/chevron2"/>
    <dgm:cxn modelId="{B0DFD7F4-70D3-8844-88E1-632471C7CEF1}" type="presParOf" srcId="{528A6B8C-4A06-9D47-96AC-E680F4BE3D82}" destId="{3AE1AFA0-DDD3-B044-8904-9C7E4CFE3A91}" srcOrd="1" destOrd="0" presId="urn:microsoft.com/office/officeart/2005/8/layout/chevron2"/>
    <dgm:cxn modelId="{8086A32D-1805-644D-93B9-D802BC663BBB}" type="presParOf" srcId="{D0CD750E-0B7D-474B-9228-0922609DF16E}" destId="{57935D3B-7713-DC4E-B980-0C63A53A337D}" srcOrd="5" destOrd="0" presId="urn:microsoft.com/office/officeart/2005/8/layout/chevron2"/>
    <dgm:cxn modelId="{82F42074-058F-0542-A987-AC18E1CD029D}" type="presParOf" srcId="{D0CD750E-0B7D-474B-9228-0922609DF16E}" destId="{BBAC9790-2D6A-3E45-9D97-0D674D65E16C}" srcOrd="6" destOrd="0" presId="urn:microsoft.com/office/officeart/2005/8/layout/chevron2"/>
    <dgm:cxn modelId="{5889358E-FC1E-AA43-B325-BB70ED128129}" type="presParOf" srcId="{BBAC9790-2D6A-3E45-9D97-0D674D65E16C}" destId="{513B71B4-B470-9342-86A1-DB63A63466FD}" srcOrd="0" destOrd="0" presId="urn:microsoft.com/office/officeart/2005/8/layout/chevron2"/>
    <dgm:cxn modelId="{E46ECE3B-5D2C-5445-ADDE-11CD796F5295}" type="presParOf" srcId="{BBAC9790-2D6A-3E45-9D97-0D674D65E16C}" destId="{E3F1317D-FB80-6C4F-A039-3BE618B93339}" srcOrd="1" destOrd="0" presId="urn:microsoft.com/office/officeart/2005/8/layout/chevron2"/>
    <dgm:cxn modelId="{94470DD0-CC5A-4B4F-ACEE-08DAB9CAEFB7}" type="presParOf" srcId="{D0CD750E-0B7D-474B-9228-0922609DF16E}" destId="{E9D04CB7-0F2B-9643-A277-25CF7CD41F69}" srcOrd="7" destOrd="0" presId="urn:microsoft.com/office/officeart/2005/8/layout/chevron2"/>
    <dgm:cxn modelId="{4AB65CB6-FD41-6D45-9E83-89112BA02251}" type="presParOf" srcId="{D0CD750E-0B7D-474B-9228-0922609DF16E}" destId="{1720B2D9-8089-7F4E-A46D-DF55B90B8C08}" srcOrd="8" destOrd="0" presId="urn:microsoft.com/office/officeart/2005/8/layout/chevron2"/>
    <dgm:cxn modelId="{F01A6187-1869-6643-9987-C19177AAB72F}" type="presParOf" srcId="{1720B2D9-8089-7F4E-A46D-DF55B90B8C08}" destId="{25891E5D-D43C-6F48-A239-FAD7EAFAF45B}" srcOrd="0" destOrd="0" presId="urn:microsoft.com/office/officeart/2005/8/layout/chevron2"/>
    <dgm:cxn modelId="{5AF2731B-393B-FF4F-879A-8D2E1F4C1806}" type="presParOf" srcId="{1720B2D9-8089-7F4E-A46D-DF55B90B8C08}" destId="{3D8F6B95-0B98-C248-B239-147B1767301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ACA0D-CDFB-1E4B-BC12-FBE24CBD1004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1</a:t>
          </a:r>
        </a:p>
      </dsp:txBody>
      <dsp:txXfrm rot="-5400000">
        <a:off x="1" y="413307"/>
        <a:ext cx="823251" cy="352821"/>
      </dsp:txXfrm>
    </dsp:sp>
    <dsp:sp modelId="{4029491F-77F8-4C41-A993-348BAB67592A}">
      <dsp:nvSpPr>
        <dsp:cNvPr id="0" name=""/>
        <dsp:cNvSpPr/>
      </dsp:nvSpPr>
      <dsp:spPr>
        <a:xfrm rot="5400000">
          <a:off x="4093401" y="-3268470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Sustainability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Disasters &amp; Unintended Consequences</a:t>
          </a:r>
        </a:p>
      </dsp:txBody>
      <dsp:txXfrm rot="-5400000">
        <a:off x="823251" y="38997"/>
        <a:ext cx="7267431" cy="689813"/>
      </dsp:txXfrm>
    </dsp:sp>
    <dsp:sp modelId="{4F6B31C8-FFFC-3748-9413-DDE4428595D2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2</a:t>
          </a:r>
        </a:p>
      </dsp:txBody>
      <dsp:txXfrm rot="-5400000">
        <a:off x="1" y="1473115"/>
        <a:ext cx="823251" cy="352821"/>
      </dsp:txXfrm>
    </dsp:sp>
    <dsp:sp modelId="{F208531A-FB1C-5E4C-9626-7980D1805C18}">
      <dsp:nvSpPr>
        <dsp:cNvPr id="0" name=""/>
        <dsp:cNvSpPr/>
      </dsp:nvSpPr>
      <dsp:spPr>
        <a:xfrm rot="5400000">
          <a:off x="4093401" y="-2208662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Green Chemistry – Definition and Principles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Feedstocks</a:t>
          </a:r>
        </a:p>
      </dsp:txBody>
      <dsp:txXfrm rot="-5400000">
        <a:off x="823251" y="1098805"/>
        <a:ext cx="7267431" cy="689813"/>
      </dsp:txXfrm>
    </dsp:sp>
    <dsp:sp modelId="{25F25D80-8726-9942-8BFC-CF5722CE0600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3</a:t>
          </a:r>
        </a:p>
      </dsp:txBody>
      <dsp:txXfrm rot="-5400000">
        <a:off x="1" y="2532923"/>
        <a:ext cx="823251" cy="352821"/>
      </dsp:txXfrm>
    </dsp:sp>
    <dsp:sp modelId="{3AE1AFA0-DDD3-B044-8904-9C7E4CFE3A91}">
      <dsp:nvSpPr>
        <dsp:cNvPr id="0" name=""/>
        <dsp:cNvSpPr/>
      </dsp:nvSpPr>
      <dsp:spPr>
        <a:xfrm rot="5400000">
          <a:off x="4093401" y="-114885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Catalysis, Solvents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Waste, Metrics</a:t>
          </a:r>
        </a:p>
      </dsp:txBody>
      <dsp:txXfrm rot="-5400000">
        <a:off x="823251" y="2158614"/>
        <a:ext cx="7267431" cy="689813"/>
      </dsp:txXfrm>
    </dsp:sp>
    <dsp:sp modelId="{513B71B4-B470-9342-86A1-DB63A63466FD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4</a:t>
          </a:r>
        </a:p>
      </dsp:txBody>
      <dsp:txXfrm rot="-5400000">
        <a:off x="1" y="3592732"/>
        <a:ext cx="823251" cy="352821"/>
      </dsp:txXfrm>
    </dsp:sp>
    <dsp:sp modelId="{E3F1317D-FB80-6C4F-A039-3BE618B93339}">
      <dsp:nvSpPr>
        <dsp:cNvPr id="0" name=""/>
        <dsp:cNvSpPr/>
      </dsp:nvSpPr>
      <dsp:spPr>
        <a:xfrm rot="5400000">
          <a:off x="4093401" y="-89045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Design for Reduced Hazard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Theory to Practice, Innovation</a:t>
          </a:r>
        </a:p>
      </dsp:txBody>
      <dsp:txXfrm rot="-5400000">
        <a:off x="823251" y="3218422"/>
        <a:ext cx="7267431" cy="689813"/>
      </dsp:txXfrm>
    </dsp:sp>
    <dsp:sp modelId="{25891E5D-D43C-6F48-A239-FAD7EAFAF45B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Day 5</a:t>
          </a:r>
        </a:p>
      </dsp:txBody>
      <dsp:txXfrm rot="-5400000">
        <a:off x="1" y="4652540"/>
        <a:ext cx="823251" cy="352821"/>
      </dsp:txXfrm>
    </dsp:sp>
    <dsp:sp modelId="{3D8F6B95-0B98-C248-B239-147B17673019}">
      <dsp:nvSpPr>
        <dsp:cNvPr id="0" name=""/>
        <dsp:cNvSpPr/>
      </dsp:nvSpPr>
      <dsp:spPr>
        <a:xfrm rot="5400000">
          <a:off x="4093401" y="97076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Partner's Case Studies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Lessons Learned</a:t>
          </a:r>
        </a:p>
      </dsp:txBody>
      <dsp:txXfrm rot="-5400000">
        <a:off x="823251" y="4278231"/>
        <a:ext cx="7267431" cy="68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3B04AC-BEF6-3C47-915A-5FD8839F1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C1D10-AADE-B44E-9E28-998BC2FFCB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D65B-4F08-034D-BE52-5874900E7D28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F3118-5706-2045-BEF4-7E0FE02B3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10610-E0D5-2447-825F-F62BC2F9C3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86F55-183A-9C44-ACBC-CCA469C3A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12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98D7-A83F-8245-827A-A04DC8F98C31}" type="datetimeFigureOut">
              <a:rPr lang="en-US" smtClean="0"/>
              <a:t>5/25/18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D0A24-9AFF-1B4C-9247-1A8035552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0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2963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8ACDA86-8298-594C-9952-B39DC11CF1C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932" tIns="44966" rIns="89932" bIns="44966"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8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Advance the science.</a:t>
            </a:r>
          </a:p>
          <a:p>
            <a:pPr lvl="0">
              <a:defRPr sz="1800"/>
            </a:pPr>
            <a:r>
              <a:rPr sz="2400"/>
              <a:t>Prepare the next generation.</a:t>
            </a:r>
          </a:p>
          <a:p>
            <a:pPr lvl="0">
              <a:defRPr sz="1800"/>
            </a:pPr>
            <a:r>
              <a:rPr sz="2400"/>
              <a:t>Catalyze Implementation.</a:t>
            </a:r>
          </a:p>
          <a:p>
            <a:pPr lvl="0">
              <a:defRPr sz="1800"/>
            </a:pPr>
            <a:r>
              <a:rPr sz="2400"/>
              <a:t>Raise awareness.</a:t>
            </a:r>
          </a:p>
        </p:txBody>
      </p:sp>
    </p:spTree>
    <p:extLst>
      <p:ext uri="{BB962C8B-B14F-4D97-AF65-F5344CB8AC3E}">
        <p14:creationId xmlns:p14="http://schemas.microsoft.com/office/powerpoint/2010/main" val="75835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C7A6-9FF2-CC46-A1E4-47F1ABF9E8EF}" type="datetime1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3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88F87-C0F0-B048-8E16-FAAC5B8066BE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7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51FA-0666-4144-82AA-05390306B302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6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64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424"/>
              <a:t>Body Level One</a:t>
            </a:r>
          </a:p>
          <a:p>
            <a:pPr lvl="1">
              <a:defRPr sz="1800"/>
            </a:pPr>
            <a:r>
              <a:rPr sz="1424"/>
              <a:t>Body Level Two</a:t>
            </a:r>
          </a:p>
          <a:p>
            <a:pPr lvl="2">
              <a:defRPr sz="1800"/>
            </a:pPr>
            <a:r>
              <a:rPr sz="1424"/>
              <a:t>Body Level Three</a:t>
            </a:r>
          </a:p>
          <a:p>
            <a:pPr lvl="3">
              <a:defRPr sz="1800"/>
            </a:pPr>
            <a:r>
              <a:rPr sz="1424"/>
              <a:t>Body Level Four</a:t>
            </a:r>
          </a:p>
          <a:p>
            <a:pPr lvl="4">
              <a:defRPr sz="1800"/>
            </a:pPr>
            <a:r>
              <a:rPr sz="1424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39980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5D920-D7BD-7546-A430-513F1D39296A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7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6BA3-733E-9A48-B53F-AE20251EE4A2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9FDAD-C6DC-0644-ACE3-B02F3BE70DD3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0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BEAD-9DCE-E046-9FF7-A53DA9C7EBA4}" type="datetime1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79B-4DBC-EC4A-80E9-4A595A8EB8C0}" type="datetime1">
              <a:rPr lang="en-US" smtClean="0"/>
              <a:t>5/25/18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772EF-F1A3-BA49-9F7D-8275FE68D029}" type="datetime1">
              <a:rPr lang="en-US" smtClean="0"/>
              <a:t>5/25/18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5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F3C1-E7CB-B94F-AC2D-FAE91BE54131}" type="datetime1">
              <a:rPr lang="en-US" smtClean="0"/>
              <a:t>5/25/18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DEC5C-0101-CE4F-A596-09C7ABF8E9BC}" type="datetime1">
              <a:rPr lang="en-US" smtClean="0"/>
              <a:t>5/25/18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1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790103" cy="10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0005A-9FAB-CB4A-AB44-B7A89BE0BE5E}" type="datetime1">
              <a:rPr lang="en-US" smtClean="0"/>
              <a:t>5/25/18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9ED07-9571-E14F-B8DD-ED921D6D7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5.tif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96809"/>
            <a:ext cx="7772400" cy="1037667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latin typeface="+mn-lt"/>
              </a:rPr>
            </a:br>
            <a:r>
              <a:rPr lang="en-US" sz="3800" b="1" dirty="0">
                <a:latin typeface="+mn-lt"/>
              </a:rPr>
              <a:t>Train-the-Facilitator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5-day Workshop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62" y="5271259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/>
            </a:br>
            <a:endParaRPr lang="en-US" sz="1200" dirty="0"/>
          </a:p>
          <a:p>
            <a:br>
              <a:rPr lang="en-US" sz="1200" dirty="0"/>
            </a:br>
            <a:endParaRPr lang="en-US" sz="1200" dirty="0"/>
          </a:p>
          <a:p>
            <a:r>
              <a:rPr lang="en-US" sz="1200" dirty="0">
                <a:solidFill>
                  <a:srgbClr val="2F2A2B"/>
                </a:solidFill>
              </a:rPr>
              <a:t>CENTER </a:t>
            </a:r>
            <a:r>
              <a:rPr lang="en-US" sz="1200" i="1" dirty="0">
                <a:solidFill>
                  <a:srgbClr val="2F2A2B"/>
                </a:solidFill>
              </a:rPr>
              <a:t>for </a:t>
            </a:r>
            <a:r>
              <a:rPr lang="en-US" sz="1200" dirty="0">
                <a:solidFill>
                  <a:srgbClr val="2F2A2B"/>
                </a:solidFill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</a:rPr>
              <a:t>and </a:t>
            </a:r>
            <a:r>
              <a:rPr lang="en-US" sz="1200" dirty="0">
                <a:solidFill>
                  <a:srgbClr val="2F2A2B"/>
                </a:solidFill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</a:rPr>
              <a:t>at </a:t>
            </a:r>
            <a:r>
              <a:rPr lang="en-US" sz="1200" dirty="0">
                <a:solidFill>
                  <a:srgbClr val="2F2A2B"/>
                </a:solidFill>
              </a:rPr>
              <a:t>YALE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3" y="4394172"/>
            <a:ext cx="920337" cy="134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315" y="5038136"/>
            <a:ext cx="3309990" cy="9929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15540" y="551305"/>
            <a:ext cx="8160923" cy="8265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GLOBAL GREEN CHEMISTRY INITIATIVE</a:t>
            </a:r>
          </a:p>
        </p:txBody>
      </p:sp>
    </p:spTree>
    <p:extLst>
      <p:ext uri="{BB962C8B-B14F-4D97-AF65-F5344CB8AC3E}">
        <p14:creationId xmlns:p14="http://schemas.microsoft.com/office/powerpoint/2010/main" val="90676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C101-C3CC-0847-AF90-B4999D6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can you expect?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DD87-9FB8-4349-A957-942B4BE38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Examples, case studies, exercises, discussions, work in teams/groups.</a:t>
            </a:r>
          </a:p>
          <a:p>
            <a:r>
              <a:rPr lang="en-US" dirty="0"/>
              <a:t>To maximize workshop’s impact, active engagement is a key.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7E5DD-01EA-3241-A413-5781139D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10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CEB7C5-027F-0944-B908-86FA9D1AFF83}"/>
              </a:ext>
            </a:extLst>
          </p:cNvPr>
          <p:cNvSpPr/>
          <p:nvPr/>
        </p:nvSpPr>
        <p:spPr>
          <a:xfrm>
            <a:off x="1830607" y="3140836"/>
            <a:ext cx="1114425" cy="1100138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D8A8A-987D-514B-B76A-71B150357E45}"/>
              </a:ext>
            </a:extLst>
          </p:cNvPr>
          <p:cNvSpPr txBox="1"/>
          <p:nvPr/>
        </p:nvSpPr>
        <p:spPr>
          <a:xfrm>
            <a:off x="1888034" y="3521628"/>
            <a:ext cx="999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Overview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3052C3-35FD-BB44-A9AE-66FF3BF21DFD}"/>
              </a:ext>
            </a:extLst>
          </p:cNvPr>
          <p:cNvCxnSpPr>
            <a:stCxn id="5" idx="5"/>
            <a:endCxn id="8" idx="1"/>
          </p:cNvCxnSpPr>
          <p:nvPr/>
        </p:nvCxnSpPr>
        <p:spPr>
          <a:xfrm>
            <a:off x="2781828" y="4079863"/>
            <a:ext cx="510064" cy="398443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8B2FFB5-035A-F649-8C32-4D866B20681A}"/>
              </a:ext>
            </a:extLst>
          </p:cNvPr>
          <p:cNvSpPr/>
          <p:nvPr/>
        </p:nvSpPr>
        <p:spPr>
          <a:xfrm rot="21180876">
            <a:off x="3156940" y="4240974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240B2-E1A0-F84A-8478-5A809C937F5D}"/>
              </a:ext>
            </a:extLst>
          </p:cNvPr>
          <p:cNvSpPr txBox="1"/>
          <p:nvPr/>
        </p:nvSpPr>
        <p:spPr>
          <a:xfrm>
            <a:off x="3085981" y="4463057"/>
            <a:ext cx="1430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Fundamentals </a:t>
            </a:r>
          </a:p>
          <a:p>
            <a:pPr algn="ctr"/>
            <a:r>
              <a:rPr lang="en-US" sz="1400" b="1" dirty="0"/>
              <a:t>of</a:t>
            </a:r>
          </a:p>
          <a:p>
            <a:pPr algn="ctr"/>
            <a:r>
              <a:rPr lang="en-US" sz="1400" b="1" dirty="0"/>
              <a:t>Green Chemistry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BE9AE-64D7-7448-B8EA-CA99B9A63E5F}"/>
              </a:ext>
            </a:extLst>
          </p:cNvPr>
          <p:cNvSpPr/>
          <p:nvPr/>
        </p:nvSpPr>
        <p:spPr>
          <a:xfrm rot="1271459">
            <a:off x="4929792" y="3690905"/>
            <a:ext cx="1259704" cy="1228725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A2182B-2F99-6F4B-BF4F-5E60DCA7D3A4}"/>
              </a:ext>
            </a:extLst>
          </p:cNvPr>
          <p:cNvCxnSpPr>
            <a:stCxn id="8" idx="6"/>
            <a:endCxn id="10" idx="3"/>
          </p:cNvCxnSpPr>
          <p:nvPr/>
        </p:nvCxnSpPr>
        <p:spPr>
          <a:xfrm flipV="1">
            <a:off x="4411969" y="4549319"/>
            <a:ext cx="575385" cy="229418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EF41FC-57F5-AC48-8F73-82FE3413F453}"/>
              </a:ext>
            </a:extLst>
          </p:cNvPr>
          <p:cNvSpPr txBox="1"/>
          <p:nvPr/>
        </p:nvSpPr>
        <p:spPr>
          <a:xfrm>
            <a:off x="4955150" y="3921137"/>
            <a:ext cx="1163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Examples of Green Chemistry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06706D-964A-A242-9F45-EBD169D0378B}"/>
              </a:ext>
            </a:extLst>
          </p:cNvPr>
          <p:cNvSpPr/>
          <p:nvPr/>
        </p:nvSpPr>
        <p:spPr>
          <a:xfrm rot="21351538">
            <a:off x="6621438" y="4846128"/>
            <a:ext cx="1259704" cy="1228725"/>
          </a:xfrm>
          <a:prstGeom prst="ellipse">
            <a:avLst/>
          </a:prstGeom>
          <a:noFill/>
          <a:ln w="38100">
            <a:solidFill>
              <a:srgbClr val="00B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39FFE9-EEB8-A340-8366-97B158D1DC9F}"/>
              </a:ext>
            </a:extLst>
          </p:cNvPr>
          <p:cNvCxnSpPr>
            <a:stCxn id="10" idx="6"/>
            <a:endCxn id="13" idx="1"/>
          </p:cNvCxnSpPr>
          <p:nvPr/>
        </p:nvCxnSpPr>
        <p:spPr>
          <a:xfrm>
            <a:off x="6146906" y="4532946"/>
            <a:ext cx="628804" cy="526420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2638C4-6C67-C245-B447-E703809CF427}"/>
              </a:ext>
            </a:extLst>
          </p:cNvPr>
          <p:cNvSpPr txBox="1"/>
          <p:nvPr/>
        </p:nvSpPr>
        <p:spPr>
          <a:xfrm>
            <a:off x="8397322" y="4410159"/>
            <a:ext cx="11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Partner’s Content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92F64D-124D-A447-BF30-76E9325D5EBD}"/>
              </a:ext>
            </a:extLst>
          </p:cNvPr>
          <p:cNvSpPr/>
          <p:nvPr/>
        </p:nvSpPr>
        <p:spPr>
          <a:xfrm rot="577540">
            <a:off x="8269742" y="4066290"/>
            <a:ext cx="1341593" cy="1278300"/>
          </a:xfrm>
          <a:prstGeom prst="ellipse">
            <a:avLst/>
          </a:prstGeom>
          <a:noFill/>
          <a:ln w="38100">
            <a:solidFill>
              <a:srgbClr val="007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C8E37D-79A7-C143-9A9B-5451F437DFD6}"/>
              </a:ext>
            </a:extLst>
          </p:cNvPr>
          <p:cNvCxnSpPr>
            <a:stCxn id="13" idx="6"/>
            <a:endCxn id="16" idx="3"/>
          </p:cNvCxnSpPr>
          <p:nvPr/>
        </p:nvCxnSpPr>
        <p:spPr>
          <a:xfrm flipV="1">
            <a:off x="7879498" y="5071712"/>
            <a:ext cx="517824" cy="343296"/>
          </a:xfrm>
          <a:prstGeom prst="line">
            <a:avLst/>
          </a:prstGeom>
          <a:ln w="28575">
            <a:solidFill>
              <a:srgbClr val="007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E5565A-338D-294B-A73E-58B18C09E286}"/>
              </a:ext>
            </a:extLst>
          </p:cNvPr>
          <p:cNvSpPr txBox="1"/>
          <p:nvPr/>
        </p:nvSpPr>
        <p:spPr>
          <a:xfrm>
            <a:off x="6544603" y="5076287"/>
            <a:ext cx="1470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Putting </a:t>
            </a:r>
          </a:p>
          <a:p>
            <a:pPr algn="ctr"/>
            <a:r>
              <a:rPr lang="en-US" sz="1400" b="1" dirty="0"/>
              <a:t>Green Chemistry </a:t>
            </a:r>
          </a:p>
          <a:p>
            <a:pPr algn="ctr"/>
            <a:r>
              <a:rPr lang="en-US" sz="1400" b="1" dirty="0"/>
              <a:t>into Practice</a:t>
            </a:r>
          </a:p>
        </p:txBody>
      </p:sp>
    </p:spTree>
    <p:extLst>
      <p:ext uri="{BB962C8B-B14F-4D97-AF65-F5344CB8AC3E}">
        <p14:creationId xmlns:p14="http://schemas.microsoft.com/office/powerpoint/2010/main" val="56923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79A27F-1BB8-AF40-A907-201B8A466D99}"/>
              </a:ext>
            </a:extLst>
          </p:cNvPr>
          <p:cNvSpPr/>
          <p:nvPr/>
        </p:nvSpPr>
        <p:spPr>
          <a:xfrm>
            <a:off x="562616" y="269315"/>
            <a:ext cx="8215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5-Day Train-the-Facilitators Workshops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C63FB67-3497-2644-A946-4BB8EF26E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911148"/>
              </p:ext>
            </p:extLst>
          </p:nvPr>
        </p:nvGraphicFramePr>
        <p:xfrm>
          <a:off x="744113" y="136361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6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C43DE-2033-944F-ABA2-6F7C4A75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end of the workshop, you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08D6A-21C3-7D46-A397-68466C7BD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an in-depth understanding of Green Chemistry, including origins, technologies and how it drives environmental and economic goals for societal benefit.</a:t>
            </a:r>
          </a:p>
          <a:p>
            <a:r>
              <a:rPr lang="en-US" dirty="0"/>
              <a:t>Be a green chemistry facilitator and be able to disseminate green chemistry to your networks by using practical and tangible examples that encourage the change.</a:t>
            </a:r>
          </a:p>
          <a:p>
            <a:r>
              <a:rPr lang="en-US" dirty="0"/>
              <a:t>Be connected to other like-minded people who embrace green chemistry as a solution.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3D6DF-620B-D640-9CD7-B2C86046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8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0589-6F90-B049-81D6-C6F7C050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C4CC-083D-744B-8002-CF00F0F48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Fill as appropriate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DB504-5783-444A-81D0-13573A6D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9ED07-9571-E14F-B8DD-ED921D6D74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3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F9C88-DE62-B846-B38A-4BD332C7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41" y="1602012"/>
            <a:ext cx="2354095" cy="3553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306D6-AD91-394D-8517-7E5AF0AA8437}"/>
              </a:ext>
            </a:extLst>
          </p:cNvPr>
          <p:cNvSpPr txBox="1"/>
          <p:nvPr/>
        </p:nvSpPr>
        <p:spPr>
          <a:xfrm flipH="1">
            <a:off x="4709250" y="1315353"/>
            <a:ext cx="5865232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Teresa and H. John Heinz III Chair in Chemistry for the Environment at Yale University </a:t>
            </a:r>
          </a:p>
          <a:p>
            <a:endParaRPr lang="en-US" sz="2200" dirty="0"/>
          </a:p>
          <a:p>
            <a:r>
              <a:rPr lang="en-US" sz="2200" dirty="0"/>
              <a:t>Known as the ‘Father of Green Chemistry’</a:t>
            </a:r>
          </a:p>
          <a:p>
            <a:endParaRPr lang="en-US" sz="2200" dirty="0"/>
          </a:p>
          <a:p>
            <a:r>
              <a:rPr lang="en-US" sz="2200" i="1" dirty="0"/>
              <a:t>Green Chemistry: Theory and Practice. </a:t>
            </a:r>
          </a:p>
          <a:p>
            <a:r>
              <a:rPr lang="en-US" dirty="0" err="1"/>
              <a:t>Anastas</a:t>
            </a:r>
            <a:r>
              <a:rPr lang="en-US" dirty="0"/>
              <a:t>, P. T., &amp; Warner, J. C. (2000)</a:t>
            </a:r>
          </a:p>
          <a:p>
            <a:endParaRPr lang="en-US" dirty="0"/>
          </a:p>
          <a:p>
            <a:r>
              <a:rPr lang="en-US" sz="2200" dirty="0"/>
              <a:t>Published over 150 research papers and 14 books</a:t>
            </a:r>
          </a:p>
          <a:p>
            <a:endParaRPr lang="en-US" sz="2200" dirty="0"/>
          </a:p>
          <a:p>
            <a:r>
              <a:rPr lang="en-US" sz="2200" dirty="0"/>
              <a:t>Program Lead &amp; Team Leader, </a:t>
            </a:r>
          </a:p>
          <a:p>
            <a:r>
              <a:rPr lang="en-US" sz="2200" dirty="0"/>
              <a:t>Global Green Chemistry Initiative [GGCI]</a:t>
            </a:r>
          </a:p>
          <a:p>
            <a:endParaRPr lang="en-US" sz="2200" dirty="0"/>
          </a:p>
          <a:p>
            <a:r>
              <a:rPr lang="en-US" sz="2200" dirty="0"/>
              <a:t>Founding Director, Center for Green Chemistry &amp; Green Engineering at Yale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1FEC2-5481-1B42-812C-C16895A60AF9}"/>
              </a:ext>
            </a:extLst>
          </p:cNvPr>
          <p:cNvSpPr txBox="1"/>
          <p:nvPr/>
        </p:nvSpPr>
        <p:spPr>
          <a:xfrm flipH="1">
            <a:off x="3838055" y="369919"/>
            <a:ext cx="4515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</a:rPr>
              <a:t>Professor Paul T. </a:t>
            </a:r>
            <a:r>
              <a:rPr lang="en-US" sz="3400" dirty="0" err="1">
                <a:solidFill>
                  <a:schemeClr val="accent1">
                    <a:lumMod val="50000"/>
                  </a:schemeClr>
                </a:solidFill>
              </a:rPr>
              <a:t>Anastas</a:t>
            </a:r>
            <a:endParaRPr lang="en-US" sz="3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395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5784" y="1457780"/>
            <a:ext cx="6523326" cy="4733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object 10"/>
          <p:cNvSpPr/>
          <p:nvPr/>
        </p:nvSpPr>
        <p:spPr>
          <a:xfrm>
            <a:off x="2011848" y="5209037"/>
            <a:ext cx="923936" cy="1356562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7" name="object 11"/>
          <p:cNvSpPr txBox="1"/>
          <p:nvPr/>
        </p:nvSpPr>
        <p:spPr>
          <a:xfrm>
            <a:off x="1546268" y="255201"/>
            <a:ext cx="9918877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algn="ctr"/>
            <a:r>
              <a:rPr sz="3400" spc="7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CENTE</a:t>
            </a:r>
            <a:r>
              <a:rPr sz="3400" spc="2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fo</a:t>
            </a:r>
            <a:r>
              <a:rPr sz="3400" i="1" spc="-7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i="1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3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N</a:t>
            </a:r>
            <a:r>
              <a:rPr sz="3400" spc="7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59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CHEMI</a:t>
            </a:r>
            <a:r>
              <a:rPr sz="3400" spc="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S</a:t>
            </a:r>
            <a:r>
              <a:rPr sz="3400" spc="115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T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-19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lang="en-US"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and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GREEN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8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ENGINEE</a:t>
            </a:r>
            <a:r>
              <a:rPr sz="3400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R</a:t>
            </a:r>
            <a:r>
              <a:rPr sz="3400" spc="26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ING</a:t>
            </a:r>
            <a:r>
              <a:rPr sz="3400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i="1" spc="-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at</a:t>
            </a:r>
            <a:r>
              <a:rPr sz="3400" i="1" spc="-3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 </a:t>
            </a:r>
            <a:r>
              <a:rPr sz="3400" spc="-25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Y</a:t>
            </a:r>
            <a:r>
              <a:rPr sz="3400" spc="-101" dirty="0">
                <a:solidFill>
                  <a:schemeClr val="accent1">
                    <a:lumMod val="50000"/>
                  </a:schemeClr>
                </a:solidFill>
                <a:cs typeface="Times New Roman"/>
              </a:rPr>
              <a:t>ALE</a:t>
            </a:r>
            <a:endParaRPr sz="3400" dirty="0">
              <a:solidFill>
                <a:schemeClr val="accent1">
                  <a:lumMod val="50000"/>
                </a:schemeClr>
              </a:solidFill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2681" y="5431466"/>
            <a:ext cx="321302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Affiliated with Schools of </a:t>
            </a:r>
          </a:p>
          <a:p>
            <a:r>
              <a:rPr lang="en-US" sz="2000" dirty="0"/>
              <a:t>Law, Medicine, Divinity,</a:t>
            </a:r>
          </a:p>
          <a:p>
            <a:r>
              <a:rPr lang="en-US" sz="2000" dirty="0"/>
              <a:t>Management, &amp; Architecture</a:t>
            </a:r>
          </a:p>
        </p:txBody>
      </p:sp>
    </p:spTree>
    <p:extLst>
      <p:ext uri="{BB962C8B-B14F-4D97-AF65-F5344CB8AC3E}">
        <p14:creationId xmlns:p14="http://schemas.microsoft.com/office/powerpoint/2010/main" val="135035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78" y="1615962"/>
            <a:ext cx="3937000" cy="394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463" y="5837211"/>
            <a:ext cx="4054630" cy="758534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+mn-lt"/>
              </a:rPr>
              <a:t>Multidisciplinary Approach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26376" y="201413"/>
            <a:ext cx="833925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400" kern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Addressing some of the world’s most pressing challenges at the nexus  of resource issues</a:t>
            </a:r>
          </a:p>
        </p:txBody>
      </p:sp>
    </p:spTree>
    <p:extLst>
      <p:ext uri="{BB962C8B-B14F-4D97-AF65-F5344CB8AC3E}">
        <p14:creationId xmlns:p14="http://schemas.microsoft.com/office/powerpoint/2010/main" val="3727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837" y="128443"/>
            <a:ext cx="9697303" cy="1143000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The Objectives of the Center for Green Chemistry &amp; Green Engineering at Yale</a:t>
            </a:r>
          </a:p>
        </p:txBody>
      </p:sp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5856288" y="21699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5" name="Text Box 10"/>
          <p:cNvSpPr txBox="1">
            <a:spLocks noChangeArrowheads="1"/>
          </p:cNvSpPr>
          <p:nvPr/>
        </p:nvSpPr>
        <p:spPr bwMode="auto">
          <a:xfrm>
            <a:off x="5170488" y="428451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7532688" y="277956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000">
              <a:latin typeface="Times" charset="0"/>
            </a:endParaRPr>
          </a:p>
        </p:txBody>
      </p:sp>
      <p:sp>
        <p:nvSpPr>
          <p:cNvPr id="28677" name="Text Box 13"/>
          <p:cNvSpPr txBox="1">
            <a:spLocks noChangeArrowheads="1"/>
          </p:cNvSpPr>
          <p:nvPr/>
        </p:nvSpPr>
        <p:spPr bwMode="auto">
          <a:xfrm>
            <a:off x="6477000" y="1541318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>
              <a:latin typeface="Arial Black" charset="0"/>
            </a:endParaRPr>
          </a:p>
          <a:p>
            <a:endParaRPr lang="en-US" sz="1200">
              <a:latin typeface="Arial Black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24600" y="13889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71537" y="386778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0"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24600" y="3903517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71537" y="1388435"/>
            <a:ext cx="3810000" cy="228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228600">
              <a:defRPr/>
            </a:pPr>
            <a:endParaRPr lang="en-US" sz="16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327" y="1555164"/>
            <a:ext cx="297517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Advancing the Science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Basic research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Technical workshops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Research tools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Promote research investment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Advance the research agenda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60489" y="1553593"/>
            <a:ext cx="333822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Catalyzing Implementation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Industrial partnerships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Policy advancement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Benchmarking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Roundtables</a:t>
            </a:r>
          </a:p>
          <a:p>
            <a:pPr marL="64008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Assessment protocols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1207" y="3979292"/>
            <a:ext cx="374541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Preparing the Next Generation</a:t>
            </a:r>
          </a:p>
          <a:p>
            <a:pPr marL="0" lvl="1"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Education materials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Yale courses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Training trainers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Graduate workshops</a:t>
            </a:r>
          </a:p>
          <a:p>
            <a:pPr marL="91440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Faculty training</a:t>
            </a:r>
            <a:endParaRPr lang="en-US" sz="1600" b="1" dirty="0"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004" y="3979292"/>
            <a:ext cx="2575192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432FF"/>
                </a:solidFill>
                <a:cs typeface="Calibri" pitchFamily="34" charset="0"/>
              </a:rPr>
              <a:t>Raising Awareness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Conferences/symposia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Books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Multi-media 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Web presence</a:t>
            </a:r>
          </a:p>
          <a:p>
            <a:pPr marL="274320" lvl="1"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Public engagement</a:t>
            </a:r>
          </a:p>
        </p:txBody>
      </p:sp>
    </p:spTree>
    <p:extLst>
      <p:ext uri="{BB962C8B-B14F-4D97-AF65-F5344CB8AC3E}">
        <p14:creationId xmlns:p14="http://schemas.microsoft.com/office/powerpoint/2010/main" val="18622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CF98D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757" y="312183"/>
            <a:ext cx="6884752" cy="99417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+mn-lt"/>
              </a:rPr>
              <a:t>Areas of Research Interest</a:t>
            </a:r>
          </a:p>
        </p:txBody>
      </p:sp>
      <p:sp>
        <p:nvSpPr>
          <p:cNvPr id="47" name="object 14"/>
          <p:cNvSpPr/>
          <p:nvPr/>
        </p:nvSpPr>
        <p:spPr>
          <a:xfrm>
            <a:off x="2414850" y="1764823"/>
            <a:ext cx="1159958" cy="112510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8" name="object 15"/>
          <p:cNvSpPr/>
          <p:nvPr/>
        </p:nvSpPr>
        <p:spPr>
          <a:xfrm>
            <a:off x="2414850" y="1764823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49" name="object 16"/>
          <p:cNvSpPr/>
          <p:nvPr/>
        </p:nvSpPr>
        <p:spPr>
          <a:xfrm>
            <a:off x="2414850" y="3200401"/>
            <a:ext cx="1159958" cy="112510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0" name="object 17"/>
          <p:cNvSpPr/>
          <p:nvPr/>
        </p:nvSpPr>
        <p:spPr>
          <a:xfrm>
            <a:off x="2414850" y="3215151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1" name="object 18"/>
          <p:cNvSpPr/>
          <p:nvPr/>
        </p:nvSpPr>
        <p:spPr>
          <a:xfrm>
            <a:off x="2414850" y="4665486"/>
            <a:ext cx="1159958" cy="112510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2" name="object 19"/>
          <p:cNvSpPr/>
          <p:nvPr/>
        </p:nvSpPr>
        <p:spPr>
          <a:xfrm>
            <a:off x="2414850" y="4665485"/>
            <a:ext cx="1160590" cy="1125716"/>
          </a:xfrm>
          <a:custGeom>
            <a:avLst/>
            <a:gdLst/>
            <a:ahLst/>
            <a:cxnLst/>
            <a:rect l="l" t="t" r="r" b="b"/>
            <a:pathLst>
              <a:path w="891539" h="891540">
                <a:moveTo>
                  <a:pt x="445527" y="891054"/>
                </a:moveTo>
                <a:lnTo>
                  <a:pt x="517793" y="885223"/>
                </a:lnTo>
                <a:lnTo>
                  <a:pt x="586348" y="868341"/>
                </a:lnTo>
                <a:lnTo>
                  <a:pt x="650272" y="841325"/>
                </a:lnTo>
                <a:lnTo>
                  <a:pt x="708649" y="805093"/>
                </a:lnTo>
                <a:lnTo>
                  <a:pt x="760562" y="760562"/>
                </a:lnTo>
                <a:lnTo>
                  <a:pt x="805093" y="708649"/>
                </a:lnTo>
                <a:lnTo>
                  <a:pt x="841325" y="650272"/>
                </a:lnTo>
                <a:lnTo>
                  <a:pt x="868341" y="586348"/>
                </a:lnTo>
                <a:lnTo>
                  <a:pt x="885223" y="517793"/>
                </a:lnTo>
                <a:lnTo>
                  <a:pt x="891054" y="445527"/>
                </a:lnTo>
                <a:lnTo>
                  <a:pt x="889577" y="408987"/>
                </a:lnTo>
                <a:lnTo>
                  <a:pt x="878106" y="338461"/>
                </a:lnTo>
                <a:lnTo>
                  <a:pt x="856042" y="272107"/>
                </a:lnTo>
                <a:lnTo>
                  <a:pt x="824304" y="210842"/>
                </a:lnTo>
                <a:lnTo>
                  <a:pt x="783807" y="155582"/>
                </a:lnTo>
                <a:lnTo>
                  <a:pt x="735471" y="107246"/>
                </a:lnTo>
                <a:lnTo>
                  <a:pt x="680211" y="66750"/>
                </a:lnTo>
                <a:lnTo>
                  <a:pt x="618946" y="35011"/>
                </a:lnTo>
                <a:lnTo>
                  <a:pt x="552592" y="12948"/>
                </a:lnTo>
                <a:lnTo>
                  <a:pt x="482067" y="1476"/>
                </a:lnTo>
                <a:lnTo>
                  <a:pt x="445527" y="0"/>
                </a:lnTo>
                <a:lnTo>
                  <a:pt x="408987" y="1476"/>
                </a:lnTo>
                <a:lnTo>
                  <a:pt x="338461" y="12948"/>
                </a:lnTo>
                <a:lnTo>
                  <a:pt x="272107" y="35011"/>
                </a:lnTo>
                <a:lnTo>
                  <a:pt x="210842" y="66750"/>
                </a:lnTo>
                <a:lnTo>
                  <a:pt x="155582" y="107246"/>
                </a:lnTo>
                <a:lnTo>
                  <a:pt x="107246" y="155582"/>
                </a:lnTo>
                <a:lnTo>
                  <a:pt x="66750" y="210842"/>
                </a:lnTo>
                <a:lnTo>
                  <a:pt x="35011" y="272107"/>
                </a:lnTo>
                <a:lnTo>
                  <a:pt x="12948" y="338461"/>
                </a:lnTo>
                <a:lnTo>
                  <a:pt x="1476" y="408987"/>
                </a:lnTo>
                <a:lnTo>
                  <a:pt x="0" y="445527"/>
                </a:lnTo>
                <a:lnTo>
                  <a:pt x="1476" y="482067"/>
                </a:lnTo>
                <a:lnTo>
                  <a:pt x="12948" y="552592"/>
                </a:lnTo>
                <a:lnTo>
                  <a:pt x="35011" y="618946"/>
                </a:lnTo>
                <a:lnTo>
                  <a:pt x="66750" y="680211"/>
                </a:lnTo>
                <a:lnTo>
                  <a:pt x="107246" y="735471"/>
                </a:lnTo>
                <a:lnTo>
                  <a:pt x="155582" y="783807"/>
                </a:lnTo>
                <a:lnTo>
                  <a:pt x="210842" y="824304"/>
                </a:lnTo>
                <a:lnTo>
                  <a:pt x="272107" y="856042"/>
                </a:lnTo>
                <a:lnTo>
                  <a:pt x="338461" y="878106"/>
                </a:lnTo>
                <a:lnTo>
                  <a:pt x="408987" y="889577"/>
                </a:lnTo>
                <a:lnTo>
                  <a:pt x="445527" y="891054"/>
                </a:lnTo>
                <a:close/>
              </a:path>
            </a:pathLst>
          </a:custGeom>
          <a:ln w="334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200"/>
          </a:p>
        </p:txBody>
      </p:sp>
      <p:sp>
        <p:nvSpPr>
          <p:cNvPr id="59" name="object 26"/>
          <p:cNvSpPr txBox="1"/>
          <p:nvPr/>
        </p:nvSpPr>
        <p:spPr>
          <a:xfrm>
            <a:off x="3787729" y="1958498"/>
            <a:ext cx="2074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INTEGR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TED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/>
            <a:r>
              <a:rPr sz="2200" b="1" dirty="0">
                <a:solidFill>
                  <a:srgbClr val="231F20"/>
                </a:solidFill>
                <a:cs typeface="Avenir Next Condensed "/>
              </a:rPr>
              <a:t>BIOREFINERY</a:t>
            </a:r>
            <a:endParaRPr sz="2200" dirty="0">
              <a:cs typeface="Avenir Next Condensed 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61907" y="1764823"/>
            <a:ext cx="3724332" cy="4030985"/>
            <a:chOff x="4724400" y="2374481"/>
            <a:chExt cx="2806613" cy="3030989"/>
          </a:xfrm>
        </p:grpSpPr>
        <p:sp>
          <p:nvSpPr>
            <p:cNvPr id="53" name="object 20"/>
            <p:cNvSpPr/>
            <p:nvPr/>
          </p:nvSpPr>
          <p:spPr>
            <a:xfrm>
              <a:off x="4724400" y="2374481"/>
              <a:ext cx="862891" cy="846959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4" name="object 21"/>
            <p:cNvSpPr/>
            <p:nvPr/>
          </p:nvSpPr>
          <p:spPr>
            <a:xfrm>
              <a:off x="4724400" y="2374483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5" name="object 22"/>
            <p:cNvSpPr/>
            <p:nvPr/>
          </p:nvSpPr>
          <p:spPr>
            <a:xfrm>
              <a:off x="4724400" y="3466266"/>
              <a:ext cx="862891" cy="846958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6" name="object 23"/>
            <p:cNvSpPr/>
            <p:nvPr/>
          </p:nvSpPr>
          <p:spPr>
            <a:xfrm>
              <a:off x="4724400" y="3466267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7" name="object 24"/>
            <p:cNvSpPr/>
            <p:nvPr/>
          </p:nvSpPr>
          <p:spPr>
            <a:xfrm>
              <a:off x="4724400" y="4558051"/>
              <a:ext cx="862891" cy="846958"/>
            </a:xfrm>
            <a:prstGeom prst="rect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58" name="object 25"/>
            <p:cNvSpPr/>
            <p:nvPr/>
          </p:nvSpPr>
          <p:spPr>
            <a:xfrm>
              <a:off x="4724400" y="4558050"/>
              <a:ext cx="863361" cy="847420"/>
            </a:xfrm>
            <a:custGeom>
              <a:avLst/>
              <a:gdLst/>
              <a:ahLst/>
              <a:cxnLst/>
              <a:rect l="l" t="t" r="r" b="b"/>
              <a:pathLst>
                <a:path w="891539" h="891540">
                  <a:moveTo>
                    <a:pt x="445527" y="891054"/>
                  </a:moveTo>
                  <a:lnTo>
                    <a:pt x="517793" y="885223"/>
                  </a:lnTo>
                  <a:lnTo>
                    <a:pt x="586348" y="868341"/>
                  </a:lnTo>
                  <a:lnTo>
                    <a:pt x="650272" y="841325"/>
                  </a:lnTo>
                  <a:lnTo>
                    <a:pt x="708649" y="805093"/>
                  </a:lnTo>
                  <a:lnTo>
                    <a:pt x="760562" y="760562"/>
                  </a:lnTo>
                  <a:lnTo>
                    <a:pt x="805093" y="708649"/>
                  </a:lnTo>
                  <a:lnTo>
                    <a:pt x="841325" y="650272"/>
                  </a:lnTo>
                  <a:lnTo>
                    <a:pt x="868341" y="586348"/>
                  </a:lnTo>
                  <a:lnTo>
                    <a:pt x="885223" y="517793"/>
                  </a:lnTo>
                  <a:lnTo>
                    <a:pt x="891054" y="445527"/>
                  </a:lnTo>
                  <a:lnTo>
                    <a:pt x="889577" y="408987"/>
                  </a:lnTo>
                  <a:lnTo>
                    <a:pt x="878106" y="338461"/>
                  </a:lnTo>
                  <a:lnTo>
                    <a:pt x="856042" y="272107"/>
                  </a:lnTo>
                  <a:lnTo>
                    <a:pt x="824304" y="210842"/>
                  </a:lnTo>
                  <a:lnTo>
                    <a:pt x="783807" y="155582"/>
                  </a:lnTo>
                  <a:lnTo>
                    <a:pt x="735471" y="107246"/>
                  </a:lnTo>
                  <a:lnTo>
                    <a:pt x="680211" y="66750"/>
                  </a:lnTo>
                  <a:lnTo>
                    <a:pt x="618946" y="35011"/>
                  </a:lnTo>
                  <a:lnTo>
                    <a:pt x="552592" y="12948"/>
                  </a:lnTo>
                  <a:lnTo>
                    <a:pt x="482067" y="1476"/>
                  </a:lnTo>
                  <a:lnTo>
                    <a:pt x="445527" y="0"/>
                  </a:lnTo>
                  <a:lnTo>
                    <a:pt x="408987" y="1476"/>
                  </a:lnTo>
                  <a:lnTo>
                    <a:pt x="338461" y="12948"/>
                  </a:lnTo>
                  <a:lnTo>
                    <a:pt x="272107" y="35011"/>
                  </a:lnTo>
                  <a:lnTo>
                    <a:pt x="210842" y="66750"/>
                  </a:lnTo>
                  <a:lnTo>
                    <a:pt x="155582" y="107246"/>
                  </a:lnTo>
                  <a:lnTo>
                    <a:pt x="107246" y="155582"/>
                  </a:lnTo>
                  <a:lnTo>
                    <a:pt x="66750" y="210842"/>
                  </a:lnTo>
                  <a:lnTo>
                    <a:pt x="35011" y="272107"/>
                  </a:lnTo>
                  <a:lnTo>
                    <a:pt x="12948" y="338461"/>
                  </a:lnTo>
                  <a:lnTo>
                    <a:pt x="1476" y="408987"/>
                  </a:lnTo>
                  <a:lnTo>
                    <a:pt x="0" y="445527"/>
                  </a:lnTo>
                  <a:lnTo>
                    <a:pt x="1476" y="482067"/>
                  </a:lnTo>
                  <a:lnTo>
                    <a:pt x="12948" y="552592"/>
                  </a:lnTo>
                  <a:lnTo>
                    <a:pt x="35011" y="618946"/>
                  </a:lnTo>
                  <a:lnTo>
                    <a:pt x="66750" y="680211"/>
                  </a:lnTo>
                  <a:lnTo>
                    <a:pt x="107246" y="735471"/>
                  </a:lnTo>
                  <a:lnTo>
                    <a:pt x="155582" y="783807"/>
                  </a:lnTo>
                  <a:lnTo>
                    <a:pt x="210842" y="824304"/>
                  </a:lnTo>
                  <a:lnTo>
                    <a:pt x="272107" y="856042"/>
                  </a:lnTo>
                  <a:lnTo>
                    <a:pt x="338461" y="878106"/>
                  </a:lnTo>
                  <a:lnTo>
                    <a:pt x="408987" y="889577"/>
                  </a:lnTo>
                  <a:lnTo>
                    <a:pt x="445527" y="891054"/>
                  </a:lnTo>
                  <a:close/>
                </a:path>
              </a:pathLst>
            </a:custGeom>
            <a:ln w="334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2200"/>
            </a:p>
          </p:txBody>
        </p:sp>
        <p:sp>
          <p:nvSpPr>
            <p:cNvPr id="60" name="object 27"/>
            <p:cNvSpPr txBox="1"/>
            <p:nvPr/>
          </p:nvSpPr>
          <p:spPr>
            <a:xfrm>
              <a:off x="5748216" y="2520110"/>
              <a:ext cx="1650679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VEL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SORBENT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M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TERIALS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1" name="object 28"/>
            <p:cNvSpPr txBox="1"/>
            <p:nvPr/>
          </p:nvSpPr>
          <p:spPr>
            <a:xfrm>
              <a:off x="5748216" y="3519604"/>
              <a:ext cx="1650679" cy="7637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O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P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TIMIZING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THE </a:t>
              </a:r>
              <a:endParaRPr lang="en-US" sz="2200" b="1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ENER</a:t>
              </a:r>
              <a:r>
                <a:rPr sz="2200" b="1" spc="-49" dirty="0">
                  <a:solidFill>
                    <a:srgbClr val="231F20"/>
                  </a:solidFill>
                  <a:cs typeface="Avenir Next Condensed "/>
                </a:rPr>
                <a:t>G</a:t>
              </a:r>
              <a:r>
                <a:rPr sz="2200" b="1" spc="-98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-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W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TER</a:t>
              </a:r>
              <a:r>
                <a:rPr lang="en-US" sz="2200" b="1" dirty="0">
                  <a:solidFill>
                    <a:srgbClr val="231F20"/>
                  </a:solidFill>
                  <a:cs typeface="Avenir Next Condensed "/>
                </a:rPr>
                <a:t> 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NEXUS</a:t>
              </a:r>
              <a:endParaRPr sz="2200" dirty="0">
                <a:cs typeface="Avenir Next Condensed "/>
              </a:endParaRPr>
            </a:p>
          </p:txBody>
        </p:sp>
        <p:sp>
          <p:nvSpPr>
            <p:cNvPr id="62" name="object 29"/>
            <p:cNvSpPr txBox="1"/>
            <p:nvPr/>
          </p:nvSpPr>
          <p:spPr>
            <a:xfrm>
              <a:off x="5748216" y="4727663"/>
              <a:ext cx="1782797" cy="5091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EA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R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TH-ABUN</a:t>
              </a:r>
              <a:r>
                <a:rPr sz="2200" b="1" spc="-41" dirty="0">
                  <a:solidFill>
                    <a:srgbClr val="231F20"/>
                  </a:solidFill>
                  <a:cs typeface="Avenir Next Condensed "/>
                </a:rPr>
                <a:t>D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ANT</a:t>
              </a:r>
              <a:r>
                <a:rPr sz="2200" b="1" spc="-38" dirty="0">
                  <a:solidFill>
                    <a:srgbClr val="231F20"/>
                  </a:solidFill>
                  <a:cs typeface="Avenir Next Condensed "/>
                </a:rPr>
                <a:t> </a:t>
              </a:r>
              <a:endParaRPr lang="en-US" sz="2200" b="1" spc="-38" dirty="0">
                <a:solidFill>
                  <a:srgbClr val="231F20"/>
                </a:solidFill>
                <a:cs typeface="Avenir Next Condensed "/>
              </a:endParaRPr>
            </a:p>
            <a:p>
              <a:pPr marL="9525"/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GREEN </a:t>
              </a:r>
              <a:r>
                <a:rPr sz="2200" b="1" spc="-23" dirty="0">
                  <a:solidFill>
                    <a:srgbClr val="231F20"/>
                  </a:solidFill>
                  <a:cs typeface="Avenir Next Condensed "/>
                </a:rPr>
                <a:t>C</a:t>
              </a:r>
              <a:r>
                <a:rPr sz="2200" b="1" spc="-30" dirty="0">
                  <a:solidFill>
                    <a:srgbClr val="231F20"/>
                  </a:solidFill>
                  <a:cs typeface="Avenir Next Condensed "/>
                </a:rPr>
                <a:t>AT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A</a:t>
              </a:r>
              <a:r>
                <a:rPr sz="2200" b="1" spc="-60" dirty="0">
                  <a:solidFill>
                    <a:srgbClr val="231F20"/>
                  </a:solidFill>
                  <a:cs typeface="Avenir Next Condensed "/>
                </a:rPr>
                <a:t>L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Y</a:t>
              </a:r>
              <a:r>
                <a:rPr sz="2200" b="1" spc="-11" dirty="0">
                  <a:solidFill>
                    <a:srgbClr val="231F20"/>
                  </a:solidFill>
                  <a:cs typeface="Avenir Next Condensed "/>
                </a:rPr>
                <a:t>S</a:t>
              </a:r>
              <a:r>
                <a:rPr sz="2200" b="1" dirty="0">
                  <a:solidFill>
                    <a:srgbClr val="231F20"/>
                  </a:solidFill>
                  <a:cs typeface="Avenir Next Condensed "/>
                </a:rPr>
                <a:t>TS</a:t>
              </a:r>
              <a:endParaRPr sz="2200" dirty="0">
                <a:cs typeface="Avenir Next Condensed "/>
              </a:endParaRPr>
            </a:p>
          </p:txBody>
        </p:sp>
      </p:grpSp>
      <p:sp>
        <p:nvSpPr>
          <p:cNvPr id="21" name="object 26"/>
          <p:cNvSpPr txBox="1"/>
          <p:nvPr/>
        </p:nvSpPr>
        <p:spPr>
          <a:xfrm>
            <a:off x="3787729" y="3398668"/>
            <a:ext cx="24554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DESIGNING SAFER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  <a:p>
            <a:pPr marL="9525" marR="3810"/>
            <a:r>
              <a:rPr sz="2200" b="1" dirty="0">
                <a:solidFill>
                  <a:srgbClr val="231F20"/>
                </a:solidFill>
                <a:cs typeface="Avenir Next Condensed "/>
              </a:rPr>
              <a:t>CHEMI</a:t>
            </a:r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C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ALS </a:t>
            </a:r>
            <a:endParaRPr lang="en-US" sz="2200" b="1" dirty="0">
              <a:solidFill>
                <a:srgbClr val="231F20"/>
              </a:solidFill>
              <a:cs typeface="Avenir Next Condensed "/>
            </a:endParaRPr>
          </a:p>
        </p:txBody>
      </p:sp>
      <p:sp>
        <p:nvSpPr>
          <p:cNvPr id="22" name="object 26"/>
          <p:cNvSpPr txBox="1"/>
          <p:nvPr/>
        </p:nvSpPr>
        <p:spPr>
          <a:xfrm>
            <a:off x="3792996" y="4876800"/>
            <a:ext cx="222680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WASTE</a:t>
            </a:r>
          </a:p>
          <a:p>
            <a:pPr marL="9525"/>
            <a:r>
              <a:rPr sz="2200" b="1" spc="-23" dirty="0">
                <a:solidFill>
                  <a:srgbClr val="231F20"/>
                </a:solidFill>
                <a:cs typeface="Avenir Next Condensed "/>
              </a:rPr>
              <a:t>V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spc="-49" dirty="0">
                <a:solidFill>
                  <a:srgbClr val="231F20"/>
                </a:solidFill>
                <a:cs typeface="Avenir Next Condensed "/>
              </a:rPr>
              <a:t>L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ORIZ</a:t>
            </a:r>
            <a:r>
              <a:rPr sz="2200" b="1" spc="-30" dirty="0">
                <a:solidFill>
                  <a:srgbClr val="231F20"/>
                </a:solidFill>
                <a:cs typeface="Avenir Next Condensed "/>
              </a:rPr>
              <a:t>A</a:t>
            </a:r>
            <a:r>
              <a:rPr sz="2200" b="1" dirty="0">
                <a:solidFill>
                  <a:srgbClr val="231F20"/>
                </a:solidFill>
                <a:cs typeface="Avenir Next Condensed "/>
              </a:rPr>
              <a:t>TI</a:t>
            </a:r>
            <a:r>
              <a:rPr lang="en-US" sz="2200" b="1" dirty="0">
                <a:solidFill>
                  <a:srgbClr val="231F20"/>
                </a:solidFill>
                <a:cs typeface="Avenir Next Condensed "/>
              </a:rPr>
              <a:t>ON</a:t>
            </a:r>
            <a:endParaRPr sz="2200" dirty="0">
              <a:cs typeface="Avenir Next Condensed "/>
            </a:endParaRPr>
          </a:p>
        </p:txBody>
      </p:sp>
    </p:spTree>
    <p:extLst>
      <p:ext uri="{BB962C8B-B14F-4D97-AF65-F5344CB8AC3E}">
        <p14:creationId xmlns:p14="http://schemas.microsoft.com/office/powerpoint/2010/main" val="13921336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34095" y="196384"/>
            <a:ext cx="1117335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479044">
              <a:defRPr sz="6560"/>
            </a:lvl1pPr>
          </a:lstStyle>
          <a:p>
            <a:pPr algn="ctr">
              <a:lnSpc>
                <a:spcPts val="4580"/>
              </a:lnSpc>
              <a:defRPr sz="1800"/>
            </a:pPr>
            <a:r>
              <a:rPr sz="4000" dirty="0"/>
              <a:t>Raising </a:t>
            </a:r>
            <a:r>
              <a:rPr lang="en-US" sz="4000" dirty="0"/>
              <a:t>A</a:t>
            </a:r>
            <a:r>
              <a:rPr sz="4000" dirty="0"/>
              <a:t>wareness</a:t>
            </a:r>
            <a:r>
              <a:rPr lang="en-US" sz="4000" dirty="0"/>
              <a:t> &amp; P</a:t>
            </a:r>
            <a:r>
              <a:rPr sz="4000" dirty="0"/>
              <a:t>reparing the </a:t>
            </a:r>
            <a:r>
              <a:rPr lang="en-US" sz="4000" dirty="0"/>
              <a:t>N</a:t>
            </a:r>
            <a:r>
              <a:rPr sz="4000" dirty="0"/>
              <a:t>ext </a:t>
            </a:r>
            <a:r>
              <a:rPr lang="en-US" sz="4000" dirty="0"/>
              <a:t>G</a:t>
            </a:r>
            <a:r>
              <a:rPr sz="4000" dirty="0"/>
              <a:t>eneration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5810" y="1942613"/>
            <a:ext cx="6440383" cy="3785623"/>
            <a:chOff x="1082150" y="2091968"/>
            <a:chExt cx="6440383" cy="3785623"/>
          </a:xfrm>
        </p:grpSpPr>
        <p:grpSp>
          <p:nvGrpSpPr>
            <p:cNvPr id="77" name="Group 77"/>
            <p:cNvGrpSpPr/>
            <p:nvPr/>
          </p:nvGrpSpPr>
          <p:grpSpPr>
            <a:xfrm>
              <a:off x="1082150" y="2638926"/>
              <a:ext cx="6440383" cy="3238665"/>
              <a:chOff x="-1" y="57932"/>
              <a:chExt cx="9159655" cy="4070230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2602782" y="57932"/>
                <a:ext cx="6556872" cy="1001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6700">
                    <a:solidFill>
                      <a:srgbClr val="DE6A10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711" dirty="0">
                    <a:solidFill>
                      <a:srgbClr val="7030A0"/>
                    </a:solidFill>
                  </a:rPr>
                  <a:t>Graduate students</a:t>
                </a:r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-1" y="2120303"/>
                <a:ext cx="8972394" cy="1042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7000" b="1">
                    <a:solidFill>
                      <a:srgbClr val="70BF4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4922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</a:rPr>
                  <a:t>Undergraduate students</a:t>
                </a: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378154" y="802502"/>
                <a:ext cx="3595743" cy="1135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9200">
                    <a:solidFill>
                      <a:srgbClr val="FFFB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54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Teachers</a:t>
                </a: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6654149" y="1718795"/>
                <a:ext cx="229305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B36AE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>
                    <a:solidFill>
                      <a:srgbClr val="00B0F0"/>
                    </a:solidFill>
                    <a:latin typeface="+mn-lt"/>
                  </a:rPr>
                  <a:t>Scientists</a:t>
                </a: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5085982" y="874245"/>
                <a:ext cx="1893022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>
                <a:lvl1pPr>
                  <a:defRPr sz="4500">
                    <a:solidFill>
                      <a:srgbClr val="57070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164" dirty="0">
                    <a:solidFill>
                      <a:srgbClr val="FF0000"/>
                    </a:solidFill>
                  </a:rPr>
                  <a:t>NGO’s</a:t>
                </a: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2578842" y="1718795"/>
                <a:ext cx="3489960" cy="702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4500"/>
                </a:lvl1pPr>
              </a:lstStyle>
              <a:p>
                <a:pPr lvl="0">
                  <a:defRPr sz="1800"/>
                </a:pPr>
                <a:r>
                  <a:rPr sz="3164" dirty="0"/>
                  <a:t>General public</a:t>
                </a: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5520663" y="1344982"/>
                <a:ext cx="2146868" cy="4850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900" b="1">
                    <a:solidFill>
                      <a:srgbClr val="51A7F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39" dirty="0">
                    <a:latin typeface="+mn-lt"/>
                  </a:rPr>
                  <a:t>Policy makers</a:t>
                </a: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517156" y="2965152"/>
                <a:ext cx="3156376" cy="553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3400">
                    <a:solidFill>
                      <a:srgbClr val="A3751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391">
                    <a:latin typeface="+mn-lt"/>
                  </a:rPr>
                  <a:t>Industry partners</a:t>
                </a: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6066952" y="3327140"/>
                <a:ext cx="1877302" cy="45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700">
                    <a:solidFill>
                      <a:srgbClr val="53585F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898">
                    <a:solidFill>
                      <a:srgbClr val="C00000"/>
                    </a:solidFill>
                  </a:rPr>
                  <a:t>Government</a:t>
                </a: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1791712" y="3330463"/>
                <a:ext cx="3898777" cy="797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5200">
                    <a:solidFill>
                      <a:srgbClr val="164F86"/>
                    </a:solid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3656" dirty="0">
                    <a:solidFill>
                      <a:srgbClr val="00B050"/>
                    </a:solidFill>
                  </a:rPr>
                  <a:t>Other Centers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50626" y="2091968"/>
              <a:ext cx="2981265" cy="749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/>
              <a:r>
                <a:rPr lang="en-US" sz="4400" dirty="0">
                  <a:solidFill>
                    <a:srgbClr val="92D050"/>
                  </a:solidFill>
                  <a:sym typeface="Helvetica Light"/>
                </a:rPr>
                <a:t>Practitioners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188363-1FEE-4DAA-854F-25909AC77C23}"/>
              </a:ext>
            </a:extLst>
          </p:cNvPr>
          <p:cNvSpPr txBox="1"/>
          <p:nvPr/>
        </p:nvSpPr>
        <p:spPr>
          <a:xfrm>
            <a:off x="3156479" y="6117553"/>
            <a:ext cx="5879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For more information, please go to https://greenchemistry.yale.edu/</a:t>
            </a:r>
          </a:p>
        </p:txBody>
      </p:sp>
    </p:spTree>
    <p:extLst>
      <p:ext uri="{BB962C8B-B14F-4D97-AF65-F5344CB8AC3E}">
        <p14:creationId xmlns:p14="http://schemas.microsoft.com/office/powerpoint/2010/main" val="84616357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5788" y="223155"/>
            <a:ext cx="6960424" cy="994172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GLOBAL GREEN CHEMISTRY INITIATIVE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91" y="3256678"/>
            <a:ext cx="5922818" cy="30358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456" y="1217328"/>
            <a:ext cx="1157810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MISSION: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To increase the general global awareness and capacities on deployable Green Chemistry approaches for the design of products and processes that advance global environmental benefits throughout their life cycles.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8" y="341223"/>
            <a:ext cx="883128" cy="7436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E5A09B3-5A08-EA44-9801-639F66EC2923}"/>
              </a:ext>
            </a:extLst>
          </p:cNvPr>
          <p:cNvSpPr txBox="1">
            <a:spLocks/>
          </p:cNvSpPr>
          <p:nvPr/>
        </p:nvSpPr>
        <p:spPr>
          <a:xfrm>
            <a:off x="2152650" y="6213764"/>
            <a:ext cx="7886700" cy="644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BRAZIL, COLOMBIA, EGYPT, SERBIA, SOUTH AFRICA, SRI LANKA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8C14080-DA76-E941-9889-52E0B221FE52}"/>
              </a:ext>
            </a:extLst>
          </p:cNvPr>
          <p:cNvSpPr/>
          <p:nvPr/>
        </p:nvSpPr>
        <p:spPr>
          <a:xfrm>
            <a:off x="10980901" y="179997"/>
            <a:ext cx="660771" cy="9422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12542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68975" y="395472"/>
            <a:ext cx="5054053" cy="76665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+mn-lt"/>
              </a:rPr>
              <a:t>Project 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246" y="1818409"/>
            <a:ext cx="7375632" cy="16473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1-Day Awareness Raising Workshops</a:t>
            </a:r>
          </a:p>
          <a:p>
            <a:pPr marL="0" indent="0">
              <a:buNone/>
            </a:pPr>
            <a:r>
              <a:rPr lang="en-US" sz="2000" b="1" dirty="0"/>
              <a:t>5-Day Train-the-Facilitators Workshops</a:t>
            </a:r>
          </a:p>
          <a:p>
            <a:pPr marL="342900" lvl="1" indent="0">
              <a:spcBef>
                <a:spcPts val="1100"/>
              </a:spcBef>
              <a:buNone/>
            </a:pPr>
            <a:r>
              <a:rPr lang="en-US" sz="1600" dirty="0"/>
              <a:t>To strengthen national and regional Green Chemistry initiatives in partnering countries and to enable partners to become hubs for education and training in Green Chemistry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896" y="1818408"/>
            <a:ext cx="3099723" cy="2147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897" y="4006448"/>
            <a:ext cx="3099722" cy="2066481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399247" y="3595256"/>
            <a:ext cx="7375628" cy="6184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University Curriculum</a:t>
            </a:r>
          </a:p>
          <a:p>
            <a:pPr marL="342900" lvl="1" indent="0">
              <a:buNone/>
            </a:pPr>
            <a:r>
              <a:rPr lang="en-US" sz="1700" dirty="0"/>
              <a:t>To educate the new generation of chemists in Green Chemistry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99246" y="4366208"/>
            <a:ext cx="7375629" cy="6567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Technology Compendium</a:t>
            </a:r>
          </a:p>
          <a:p>
            <a:pPr marL="342900" lvl="1" indent="0">
              <a:buNone/>
            </a:pPr>
            <a:r>
              <a:rPr lang="en-US" sz="1600" dirty="0"/>
              <a:t>A systematic review of current Green Chemistry technologies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99247" y="5216958"/>
            <a:ext cx="7375628" cy="8559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Guidance Document</a:t>
            </a:r>
          </a:p>
          <a:p>
            <a:pPr marL="342900" lvl="1" indent="0">
              <a:buNone/>
            </a:pPr>
            <a:r>
              <a:rPr lang="en-US" sz="1600" dirty="0"/>
              <a:t>A roadmap to Green Chemistry implementation for different stakeholders</a:t>
            </a:r>
          </a:p>
          <a:p>
            <a:pPr marL="0" indent="0">
              <a:buNone/>
            </a:pPr>
            <a:endParaRPr lang="en-US" sz="21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94" y="247731"/>
            <a:ext cx="108585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E58817-C592-428D-8CB1-B223487C5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358" y="235498"/>
            <a:ext cx="66452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740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22154</TotalTime>
  <Words>566</Words>
  <Application>Microsoft Macintosh PowerPoint</Application>
  <PresentationFormat>Widescreen</PresentationFormat>
  <Paragraphs>139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ＭＳ Ｐゴシック</vt:lpstr>
      <vt:lpstr>Arial</vt:lpstr>
      <vt:lpstr>Arial Black</vt:lpstr>
      <vt:lpstr>Avenir Next Condensed </vt:lpstr>
      <vt:lpstr>Calibri</vt:lpstr>
      <vt:lpstr>Calibri Light</vt:lpstr>
      <vt:lpstr>Helvetica</vt:lpstr>
      <vt:lpstr>Helvetica Light</vt:lpstr>
      <vt:lpstr>Times</vt:lpstr>
      <vt:lpstr>Times New Roman</vt:lpstr>
      <vt:lpstr>1_Custom Design</vt:lpstr>
      <vt:lpstr>Office Theme</vt:lpstr>
      <vt:lpstr> Train-the-Facilitator  5-day Workshop</vt:lpstr>
      <vt:lpstr>PowerPoint Presentation</vt:lpstr>
      <vt:lpstr>PowerPoint Presentation</vt:lpstr>
      <vt:lpstr>Multidisciplinary Approach</vt:lpstr>
      <vt:lpstr>The Objectives of the Center for Green Chemistry &amp; Green Engineering at Yale</vt:lpstr>
      <vt:lpstr>Areas of Research Interest</vt:lpstr>
      <vt:lpstr>Raising Awareness &amp; Preparing the Next Generation</vt:lpstr>
      <vt:lpstr>GLOBAL GREEN CHEMISTRY INITIATIVE</vt:lpstr>
      <vt:lpstr>Project Activities</vt:lpstr>
      <vt:lpstr>What can you expect?</vt:lpstr>
      <vt:lpstr>PowerPoint Presentation</vt:lpstr>
      <vt:lpstr>At the end of the workshop, you will:</vt:lpstr>
      <vt:lpstr>Your Instructors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Chemicals in the Society</dc:title>
  <dc:creator>Mellor, Karolina</dc:creator>
  <cp:lastModifiedBy>Mellor, Karolina</cp:lastModifiedBy>
  <cp:revision>172</cp:revision>
  <cp:lastPrinted>2018-03-26T16:09:07Z</cp:lastPrinted>
  <dcterms:created xsi:type="dcterms:W3CDTF">2017-03-24T14:14:48Z</dcterms:created>
  <dcterms:modified xsi:type="dcterms:W3CDTF">2018-05-25T16:28:29Z</dcterms:modified>
</cp:coreProperties>
</file>