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38"/>
  </p:notesMasterIdLst>
  <p:sldIdLst>
    <p:sldId id="316" r:id="rId3"/>
    <p:sldId id="377" r:id="rId4"/>
    <p:sldId id="430" r:id="rId5"/>
    <p:sldId id="418" r:id="rId6"/>
    <p:sldId id="409" r:id="rId7"/>
    <p:sldId id="378" r:id="rId8"/>
    <p:sldId id="410" r:id="rId9"/>
    <p:sldId id="478" r:id="rId10"/>
    <p:sldId id="477" r:id="rId11"/>
    <p:sldId id="411" r:id="rId12"/>
    <p:sldId id="391" r:id="rId13"/>
    <p:sldId id="390" r:id="rId14"/>
    <p:sldId id="466" r:id="rId15"/>
    <p:sldId id="456" r:id="rId16"/>
    <p:sldId id="464" r:id="rId17"/>
    <p:sldId id="465" r:id="rId18"/>
    <p:sldId id="412" r:id="rId19"/>
    <p:sldId id="443" r:id="rId20"/>
    <p:sldId id="445" r:id="rId21"/>
    <p:sldId id="389" r:id="rId22"/>
    <p:sldId id="382" r:id="rId23"/>
    <p:sldId id="467" r:id="rId24"/>
    <p:sldId id="455" r:id="rId25"/>
    <p:sldId id="423" r:id="rId26"/>
    <p:sldId id="404" r:id="rId27"/>
    <p:sldId id="468" r:id="rId28"/>
    <p:sldId id="472" r:id="rId29"/>
    <p:sldId id="475" r:id="rId30"/>
    <p:sldId id="476" r:id="rId31"/>
    <p:sldId id="473" r:id="rId32"/>
    <p:sldId id="474" r:id="rId33"/>
    <p:sldId id="413" r:id="rId34"/>
    <p:sldId id="454" r:id="rId35"/>
    <p:sldId id="421" r:id="rId36"/>
    <p:sldId id="42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0" autoAdjust="0"/>
    <p:restoredTop sz="94201" autoAdjust="0"/>
  </p:normalViewPr>
  <p:slideViewPr>
    <p:cSldViewPr snapToGrid="0" snapToObjects="1">
      <p:cViewPr varScale="1">
        <p:scale>
          <a:sx n="91" d="100"/>
          <a:sy n="91" d="100"/>
        </p:scale>
        <p:origin x="200" y="768"/>
      </p:cViewPr>
      <p:guideLst>
        <p:guide orient="horz" pos="2160"/>
        <p:guide pos="3840"/>
      </p:guideLst>
    </p:cSldViewPr>
  </p:slideViewPr>
  <p:outlineViewPr>
    <p:cViewPr>
      <p:scale>
        <a:sx n="33" d="100"/>
        <a:sy n="33" d="100"/>
      </p:scale>
      <p:origin x="0" y="-11736"/>
    </p:cViewPr>
  </p:outlineViewPr>
  <p:notesTextViewPr>
    <p:cViewPr>
      <p:scale>
        <a:sx n="1" d="1"/>
        <a:sy n="1" d="1"/>
      </p:scale>
      <p:origin x="0" y="0"/>
    </p:cViewPr>
  </p:notesTextViewPr>
  <p:sorterViewPr>
    <p:cViewPr>
      <p:scale>
        <a:sx n="20" d="100"/>
        <a:sy n="20" d="100"/>
      </p:scale>
      <p:origin x="0" y="0"/>
    </p:cViewPr>
  </p:sorterViewPr>
  <p:notesViewPr>
    <p:cSldViewPr snapToGrid="0" snapToObjects="1" showGuides="1">
      <p:cViewPr varScale="1">
        <p:scale>
          <a:sx n="62" d="100"/>
          <a:sy n="62" d="100"/>
        </p:scale>
        <p:origin x="25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3F06D3-ED80-4C08-867D-A3ABEF28646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2C50B9B-53C1-49AC-BEDA-D4BF6C1BB55A}">
      <dgm:prSet phldrT="[Text]" custT="1"/>
      <dgm:spPr/>
      <dgm:t>
        <a:bodyPr/>
        <a:lstStyle/>
        <a:p>
          <a:r>
            <a:rPr lang="en-US" sz="4800" dirty="0"/>
            <a:t>Goal</a:t>
          </a:r>
        </a:p>
      </dgm:t>
    </dgm:pt>
    <dgm:pt modelId="{D7D0A66E-1344-4B50-A5C9-E0C080DE7D7C}" type="parTrans" cxnId="{1AA8C79E-DC6D-47A2-B14F-F869570D91B5}">
      <dgm:prSet/>
      <dgm:spPr/>
      <dgm:t>
        <a:bodyPr/>
        <a:lstStyle/>
        <a:p>
          <a:endParaRPr lang="en-US"/>
        </a:p>
      </dgm:t>
    </dgm:pt>
    <dgm:pt modelId="{3BAC40FF-5CF3-4C34-BC1F-1792228A1589}" type="sibTrans" cxnId="{1AA8C79E-DC6D-47A2-B14F-F869570D91B5}">
      <dgm:prSet/>
      <dgm:spPr/>
      <dgm:t>
        <a:bodyPr/>
        <a:lstStyle/>
        <a:p>
          <a:endParaRPr lang="en-US"/>
        </a:p>
      </dgm:t>
    </dgm:pt>
    <dgm:pt modelId="{0A612B82-A63D-4C23-A16F-EA1D7AFE5284}">
      <dgm:prSet phldrT="[Text]" custT="1"/>
      <dgm:spPr/>
      <dgm:t>
        <a:bodyPr/>
        <a:lstStyle/>
        <a:p>
          <a:r>
            <a:rPr lang="en-US" sz="2000" dirty="0"/>
            <a:t>Goal statement is the first component of an LCA and guides much of the subsequent analysis</a:t>
          </a:r>
        </a:p>
      </dgm:t>
    </dgm:pt>
    <dgm:pt modelId="{49377DA2-6282-4DFB-B157-8DE2A155B1F3}" type="parTrans" cxnId="{2D0C055B-0108-49D8-8660-D24B5119EB77}">
      <dgm:prSet/>
      <dgm:spPr/>
      <dgm:t>
        <a:bodyPr/>
        <a:lstStyle/>
        <a:p>
          <a:endParaRPr lang="en-US"/>
        </a:p>
      </dgm:t>
    </dgm:pt>
    <dgm:pt modelId="{56FBB81B-CFC6-4F43-BC0D-C67E8665ECB1}" type="sibTrans" cxnId="{2D0C055B-0108-49D8-8660-D24B5119EB77}">
      <dgm:prSet/>
      <dgm:spPr/>
      <dgm:t>
        <a:bodyPr/>
        <a:lstStyle/>
        <a:p>
          <a:endParaRPr lang="en-US"/>
        </a:p>
      </dgm:t>
    </dgm:pt>
    <dgm:pt modelId="{263D1D68-C47E-437B-A449-B5B676CE78C9}">
      <dgm:prSet phldrT="[Text]"/>
      <dgm:spPr/>
      <dgm:t>
        <a:bodyPr/>
        <a:lstStyle/>
        <a:p>
          <a:pPr algn="l">
            <a:lnSpc>
              <a:spcPct val="100000"/>
            </a:lnSpc>
            <a:spcAft>
              <a:spcPts val="0"/>
            </a:spcAft>
          </a:pPr>
          <a:r>
            <a:rPr lang="en-US" u="sng" dirty="0"/>
            <a:t>Goal must state:</a:t>
          </a:r>
        </a:p>
        <a:p>
          <a:pPr algn="l">
            <a:lnSpc>
              <a:spcPct val="100000"/>
            </a:lnSpc>
            <a:spcAft>
              <a:spcPts val="0"/>
            </a:spcAft>
          </a:pPr>
          <a:r>
            <a:rPr lang="en-US" dirty="0"/>
            <a:t>Intended use</a:t>
          </a:r>
        </a:p>
        <a:p>
          <a:pPr algn="l">
            <a:lnSpc>
              <a:spcPct val="100000"/>
            </a:lnSpc>
            <a:spcAft>
              <a:spcPts val="0"/>
            </a:spcAft>
          </a:pPr>
          <a:r>
            <a:rPr lang="en-US" dirty="0"/>
            <a:t>Reasons for study</a:t>
          </a:r>
        </a:p>
        <a:p>
          <a:pPr algn="l">
            <a:lnSpc>
              <a:spcPct val="100000"/>
            </a:lnSpc>
            <a:spcAft>
              <a:spcPts val="0"/>
            </a:spcAft>
          </a:pPr>
          <a:r>
            <a:rPr lang="en-US" dirty="0"/>
            <a:t>Audience</a:t>
          </a:r>
        </a:p>
        <a:p>
          <a:pPr algn="l">
            <a:lnSpc>
              <a:spcPct val="100000"/>
            </a:lnSpc>
            <a:spcAft>
              <a:spcPts val="0"/>
            </a:spcAft>
          </a:pPr>
          <a:r>
            <a:rPr lang="en-US" dirty="0"/>
            <a:t>Whether comparative and disclosed to public</a:t>
          </a:r>
        </a:p>
      </dgm:t>
    </dgm:pt>
    <dgm:pt modelId="{CB30DE89-AB01-43D4-AB92-1C5162E34521}" type="parTrans" cxnId="{22D3609A-24ED-4171-8015-B03C74AA6AB1}">
      <dgm:prSet/>
      <dgm:spPr/>
      <dgm:t>
        <a:bodyPr/>
        <a:lstStyle/>
        <a:p>
          <a:endParaRPr lang="en-US"/>
        </a:p>
      </dgm:t>
    </dgm:pt>
    <dgm:pt modelId="{B0982691-2A90-4D70-BA17-DEA503C811D5}" type="sibTrans" cxnId="{22D3609A-24ED-4171-8015-B03C74AA6AB1}">
      <dgm:prSet/>
      <dgm:spPr/>
      <dgm:t>
        <a:bodyPr/>
        <a:lstStyle/>
        <a:p>
          <a:endParaRPr lang="en-US"/>
        </a:p>
      </dgm:t>
    </dgm:pt>
    <dgm:pt modelId="{CB8AE3AB-3183-429D-AD14-31BF1FDCB749}">
      <dgm:prSet phldrT="[Text]" custT="1"/>
      <dgm:spPr/>
      <dgm:t>
        <a:bodyPr/>
        <a:lstStyle/>
        <a:p>
          <a:r>
            <a:rPr lang="en-US" sz="4800" dirty="0"/>
            <a:t>Scope</a:t>
          </a:r>
        </a:p>
      </dgm:t>
    </dgm:pt>
    <dgm:pt modelId="{DB94DDCE-02D8-4C58-97F1-057A2B66E5BF}" type="parTrans" cxnId="{8F71C1E3-A670-4052-994A-469D014011C3}">
      <dgm:prSet/>
      <dgm:spPr/>
      <dgm:t>
        <a:bodyPr/>
        <a:lstStyle/>
        <a:p>
          <a:endParaRPr lang="en-US"/>
        </a:p>
      </dgm:t>
    </dgm:pt>
    <dgm:pt modelId="{2A49229F-6ACE-4831-8EEC-1D2AA0FF3F13}" type="sibTrans" cxnId="{8F71C1E3-A670-4052-994A-469D014011C3}">
      <dgm:prSet/>
      <dgm:spPr/>
      <dgm:t>
        <a:bodyPr/>
        <a:lstStyle/>
        <a:p>
          <a:endParaRPr lang="en-US"/>
        </a:p>
      </dgm:t>
    </dgm:pt>
    <dgm:pt modelId="{99403E72-C46F-495D-B662-0643CEDCF08B}">
      <dgm:prSet phldrT="[Text]" custT="1"/>
      <dgm:spPr/>
      <dgm:t>
        <a:bodyPr/>
        <a:lstStyle/>
        <a:p>
          <a:r>
            <a:rPr lang="en-US" sz="2000" dirty="0"/>
            <a:t>Scope provides background information, details methodological choices, and lays out report format</a:t>
          </a:r>
        </a:p>
      </dgm:t>
    </dgm:pt>
    <dgm:pt modelId="{207A7EEB-512F-4A85-BDFC-04E195A51FFB}" type="parTrans" cxnId="{28991037-7B04-4664-979B-2A4FE30A679B}">
      <dgm:prSet/>
      <dgm:spPr/>
      <dgm:t>
        <a:bodyPr/>
        <a:lstStyle/>
        <a:p>
          <a:endParaRPr lang="en-US"/>
        </a:p>
      </dgm:t>
    </dgm:pt>
    <dgm:pt modelId="{1CBEB492-7469-42C3-A6B3-4016077AE1B4}" type="sibTrans" cxnId="{28991037-7B04-4664-979B-2A4FE30A679B}">
      <dgm:prSet/>
      <dgm:spPr/>
      <dgm:t>
        <a:bodyPr/>
        <a:lstStyle/>
        <a:p>
          <a:endParaRPr lang="en-US"/>
        </a:p>
      </dgm:t>
    </dgm:pt>
    <dgm:pt modelId="{F973FEBD-24EC-4B7A-80F5-45D46FEA77CF}">
      <dgm:prSet phldrT="[Text]" custT="1"/>
      <dgm:spPr/>
      <dgm:t>
        <a:bodyPr/>
        <a:lstStyle/>
        <a:p>
          <a:pPr algn="l">
            <a:lnSpc>
              <a:spcPct val="100000"/>
            </a:lnSpc>
            <a:spcAft>
              <a:spcPts val="0"/>
            </a:spcAft>
          </a:pPr>
          <a:r>
            <a:rPr lang="en-US" sz="1600" u="sng" dirty="0"/>
            <a:t>Scope includes:</a:t>
          </a:r>
        </a:p>
        <a:p>
          <a:pPr algn="l">
            <a:lnSpc>
              <a:spcPct val="100000"/>
            </a:lnSpc>
            <a:spcAft>
              <a:spcPts val="0"/>
            </a:spcAft>
          </a:pPr>
          <a:r>
            <a:rPr lang="en-US" sz="1600" dirty="0"/>
            <a:t>Product system</a:t>
          </a:r>
        </a:p>
        <a:p>
          <a:pPr algn="l">
            <a:lnSpc>
              <a:spcPct val="100000"/>
            </a:lnSpc>
            <a:spcAft>
              <a:spcPts val="0"/>
            </a:spcAft>
          </a:pPr>
          <a:r>
            <a:rPr lang="en-US" sz="1600" dirty="0"/>
            <a:t>Functions of systems</a:t>
          </a:r>
        </a:p>
        <a:p>
          <a:pPr algn="l">
            <a:lnSpc>
              <a:spcPct val="100000"/>
            </a:lnSpc>
            <a:spcAft>
              <a:spcPts val="0"/>
            </a:spcAft>
          </a:pPr>
          <a:r>
            <a:rPr lang="en-US" sz="1600" dirty="0"/>
            <a:t>Functional unit</a:t>
          </a:r>
        </a:p>
        <a:p>
          <a:pPr algn="l">
            <a:lnSpc>
              <a:spcPct val="100000"/>
            </a:lnSpc>
            <a:spcAft>
              <a:spcPts val="0"/>
            </a:spcAft>
          </a:pPr>
          <a:r>
            <a:rPr lang="en-US" sz="1600" dirty="0"/>
            <a:t>System boundary</a:t>
          </a:r>
        </a:p>
        <a:p>
          <a:pPr algn="l">
            <a:lnSpc>
              <a:spcPct val="100000"/>
            </a:lnSpc>
            <a:spcAft>
              <a:spcPts val="0"/>
            </a:spcAft>
          </a:pPr>
          <a:r>
            <a:rPr lang="en-US" sz="1600" dirty="0"/>
            <a:t>Allocation procedures</a:t>
          </a:r>
        </a:p>
        <a:p>
          <a:pPr algn="l">
            <a:lnSpc>
              <a:spcPct val="100000"/>
            </a:lnSpc>
            <a:spcAft>
              <a:spcPts val="0"/>
            </a:spcAft>
          </a:pPr>
          <a:r>
            <a:rPr lang="en-US" sz="1600" dirty="0"/>
            <a:t>Impact categories, assessment </a:t>
          </a:r>
          <a:br>
            <a:rPr lang="en-US" sz="1600" dirty="0"/>
          </a:br>
          <a:r>
            <a:rPr lang="en-US" sz="1600" dirty="0"/>
            <a:t>method and interpretation type</a:t>
          </a:r>
        </a:p>
      </dgm:t>
    </dgm:pt>
    <dgm:pt modelId="{1D49597E-01D5-4A6D-BB03-6AC9030D253A}" type="parTrans" cxnId="{F0097797-19CB-43A1-966F-025834F5290B}">
      <dgm:prSet/>
      <dgm:spPr/>
      <dgm:t>
        <a:bodyPr/>
        <a:lstStyle/>
        <a:p>
          <a:endParaRPr lang="en-US"/>
        </a:p>
      </dgm:t>
    </dgm:pt>
    <dgm:pt modelId="{B0AEC9FC-D607-4B77-84C6-F38C6F0FAAA8}" type="sibTrans" cxnId="{F0097797-19CB-43A1-966F-025834F5290B}">
      <dgm:prSet/>
      <dgm:spPr/>
      <dgm:t>
        <a:bodyPr/>
        <a:lstStyle/>
        <a:p>
          <a:endParaRPr lang="en-US"/>
        </a:p>
      </dgm:t>
    </dgm:pt>
    <dgm:pt modelId="{059B50B5-7BC5-40C2-9489-24E4DF60CBC1}" type="pres">
      <dgm:prSet presAssocID="{AA3F06D3-ED80-4C08-867D-A3ABEF28646B}" presName="theList" presStyleCnt="0">
        <dgm:presLayoutVars>
          <dgm:dir/>
          <dgm:animLvl val="lvl"/>
          <dgm:resizeHandles val="exact"/>
        </dgm:presLayoutVars>
      </dgm:prSet>
      <dgm:spPr/>
    </dgm:pt>
    <dgm:pt modelId="{5D85C35D-BC2A-4AAB-ADBD-C82658DC9AED}" type="pres">
      <dgm:prSet presAssocID="{22C50B9B-53C1-49AC-BEDA-D4BF6C1BB55A}" presName="compNode" presStyleCnt="0"/>
      <dgm:spPr/>
    </dgm:pt>
    <dgm:pt modelId="{0B30761B-6DBB-4C08-B2AD-9ECDD2AEC823}" type="pres">
      <dgm:prSet presAssocID="{22C50B9B-53C1-49AC-BEDA-D4BF6C1BB55A}" presName="aNode" presStyleLbl="bgShp" presStyleIdx="0" presStyleCnt="2" custScaleX="73903"/>
      <dgm:spPr/>
    </dgm:pt>
    <dgm:pt modelId="{4A94CAEC-DD34-4F27-AE57-5B2DCF0F084E}" type="pres">
      <dgm:prSet presAssocID="{22C50B9B-53C1-49AC-BEDA-D4BF6C1BB55A}" presName="textNode" presStyleLbl="bgShp" presStyleIdx="0" presStyleCnt="2"/>
      <dgm:spPr/>
    </dgm:pt>
    <dgm:pt modelId="{52BCF444-8CB1-43FB-9191-E5558A712545}" type="pres">
      <dgm:prSet presAssocID="{22C50B9B-53C1-49AC-BEDA-D4BF6C1BB55A}" presName="compChildNode" presStyleCnt="0"/>
      <dgm:spPr/>
    </dgm:pt>
    <dgm:pt modelId="{0BE85F78-37D2-4432-8343-A027A576D73E}" type="pres">
      <dgm:prSet presAssocID="{22C50B9B-53C1-49AC-BEDA-D4BF6C1BB55A}" presName="theInnerList" presStyleCnt="0"/>
      <dgm:spPr/>
    </dgm:pt>
    <dgm:pt modelId="{8CDD694C-0CD3-403C-8571-E4B5325E7CAB}" type="pres">
      <dgm:prSet presAssocID="{0A612B82-A63D-4C23-A16F-EA1D7AFE5284}" presName="childNode" presStyleLbl="node1" presStyleIdx="0" presStyleCnt="4" custScaleX="85024" custLinFactY="-8139" custLinFactNeighborY="-100000">
        <dgm:presLayoutVars>
          <dgm:bulletEnabled val="1"/>
        </dgm:presLayoutVars>
      </dgm:prSet>
      <dgm:spPr/>
    </dgm:pt>
    <dgm:pt modelId="{D602C200-7C3F-40FF-AEB0-B5F9055E7692}" type="pres">
      <dgm:prSet presAssocID="{0A612B82-A63D-4C23-A16F-EA1D7AFE5284}" presName="aSpace2" presStyleCnt="0"/>
      <dgm:spPr/>
    </dgm:pt>
    <dgm:pt modelId="{B9EB211F-689D-4B1E-BC1A-8A3B0BB90AFB}" type="pres">
      <dgm:prSet presAssocID="{263D1D68-C47E-437B-A449-B5B676CE78C9}" presName="childNode" presStyleLbl="node1" presStyleIdx="1" presStyleCnt="4" custScaleX="82310" custScaleY="186677" custLinFactY="-5227" custLinFactNeighborY="-100000">
        <dgm:presLayoutVars>
          <dgm:bulletEnabled val="1"/>
        </dgm:presLayoutVars>
      </dgm:prSet>
      <dgm:spPr/>
    </dgm:pt>
    <dgm:pt modelId="{3548CAB5-05B4-4CBD-BA62-AA4354567639}" type="pres">
      <dgm:prSet presAssocID="{22C50B9B-53C1-49AC-BEDA-D4BF6C1BB55A}" presName="aSpace" presStyleCnt="0"/>
      <dgm:spPr/>
    </dgm:pt>
    <dgm:pt modelId="{196D4C13-6CE5-4775-A0A8-98FEC2C0DEF5}" type="pres">
      <dgm:prSet presAssocID="{CB8AE3AB-3183-429D-AD14-31BF1FDCB749}" presName="compNode" presStyleCnt="0"/>
      <dgm:spPr/>
    </dgm:pt>
    <dgm:pt modelId="{26B76214-2263-4DE7-B785-005EC49C4359}" type="pres">
      <dgm:prSet presAssocID="{CB8AE3AB-3183-429D-AD14-31BF1FDCB749}" presName="aNode" presStyleLbl="bgShp" presStyleIdx="1" presStyleCnt="2" custLinFactNeighborX="-3963" custLinFactNeighborY="0"/>
      <dgm:spPr/>
    </dgm:pt>
    <dgm:pt modelId="{B89CAF37-8FBF-496F-8455-E619864648FD}" type="pres">
      <dgm:prSet presAssocID="{CB8AE3AB-3183-429D-AD14-31BF1FDCB749}" presName="textNode" presStyleLbl="bgShp" presStyleIdx="1" presStyleCnt="2"/>
      <dgm:spPr/>
    </dgm:pt>
    <dgm:pt modelId="{148BC371-376E-4EA0-98FC-0A75AD61E479}" type="pres">
      <dgm:prSet presAssocID="{CB8AE3AB-3183-429D-AD14-31BF1FDCB749}" presName="compChildNode" presStyleCnt="0"/>
      <dgm:spPr/>
    </dgm:pt>
    <dgm:pt modelId="{A74344DD-AD16-468F-809E-6F1384659953}" type="pres">
      <dgm:prSet presAssocID="{CB8AE3AB-3183-429D-AD14-31BF1FDCB749}" presName="theInnerList" presStyleCnt="0"/>
      <dgm:spPr/>
    </dgm:pt>
    <dgm:pt modelId="{CE02E8D0-0938-45F4-8C3E-E9A87CF52740}" type="pres">
      <dgm:prSet presAssocID="{99403E72-C46F-495D-B662-0643CEDCF08B}" presName="childNode" presStyleLbl="node1" presStyleIdx="2" presStyleCnt="4" custScaleX="117244" custScaleY="168072" custLinFactY="-34527" custLinFactNeighborX="-4346" custLinFactNeighborY="-100000">
        <dgm:presLayoutVars>
          <dgm:bulletEnabled val="1"/>
        </dgm:presLayoutVars>
      </dgm:prSet>
      <dgm:spPr/>
    </dgm:pt>
    <dgm:pt modelId="{AF98D65B-EAA1-4C1B-A0C1-FD322E27D798}" type="pres">
      <dgm:prSet presAssocID="{99403E72-C46F-495D-B662-0643CEDCF08B}" presName="aSpace2" presStyleCnt="0"/>
      <dgm:spPr/>
    </dgm:pt>
    <dgm:pt modelId="{DD071A9D-C256-4B63-ADB5-CB713EBE546A}" type="pres">
      <dgm:prSet presAssocID="{F973FEBD-24EC-4B7A-80F5-45D46FEA77CF}" presName="childNode" presStyleLbl="node1" presStyleIdx="3" presStyleCnt="4" custScaleX="115851" custScaleY="547915" custLinFactY="-19436" custLinFactNeighborX="-4401" custLinFactNeighborY="-100000">
        <dgm:presLayoutVars>
          <dgm:bulletEnabled val="1"/>
        </dgm:presLayoutVars>
      </dgm:prSet>
      <dgm:spPr/>
    </dgm:pt>
  </dgm:ptLst>
  <dgm:cxnLst>
    <dgm:cxn modelId="{E6066E03-6ABD-D840-B441-3C723725DAA9}" type="presOf" srcId="{22C50B9B-53C1-49AC-BEDA-D4BF6C1BB55A}" destId="{0B30761B-6DBB-4C08-B2AD-9ECDD2AEC823}" srcOrd="0" destOrd="0" presId="urn:microsoft.com/office/officeart/2005/8/layout/lProcess2"/>
    <dgm:cxn modelId="{18A5870C-9FAA-9D44-97C4-D6B028CDBFB7}" type="presOf" srcId="{99403E72-C46F-495D-B662-0643CEDCF08B}" destId="{CE02E8D0-0938-45F4-8C3E-E9A87CF52740}" srcOrd="0" destOrd="0" presId="urn:microsoft.com/office/officeart/2005/8/layout/lProcess2"/>
    <dgm:cxn modelId="{DFB32329-DF82-5648-8F92-DCD6D2B954A1}" type="presOf" srcId="{22C50B9B-53C1-49AC-BEDA-D4BF6C1BB55A}" destId="{4A94CAEC-DD34-4F27-AE57-5B2DCF0F084E}" srcOrd="1" destOrd="0" presId="urn:microsoft.com/office/officeart/2005/8/layout/lProcess2"/>
    <dgm:cxn modelId="{A7FAF72C-A617-9748-8DB3-DCCD9D49084C}" type="presOf" srcId="{263D1D68-C47E-437B-A449-B5B676CE78C9}" destId="{B9EB211F-689D-4B1E-BC1A-8A3B0BB90AFB}" srcOrd="0" destOrd="0" presId="urn:microsoft.com/office/officeart/2005/8/layout/lProcess2"/>
    <dgm:cxn modelId="{28991037-7B04-4664-979B-2A4FE30A679B}" srcId="{CB8AE3AB-3183-429D-AD14-31BF1FDCB749}" destId="{99403E72-C46F-495D-B662-0643CEDCF08B}" srcOrd="0" destOrd="0" parTransId="{207A7EEB-512F-4A85-BDFC-04E195A51FFB}" sibTransId="{1CBEB492-7469-42C3-A6B3-4016077AE1B4}"/>
    <dgm:cxn modelId="{93E4AE3D-5C2A-DF4E-86A6-C0912AA15B35}" type="presOf" srcId="{CB8AE3AB-3183-429D-AD14-31BF1FDCB749}" destId="{26B76214-2263-4DE7-B785-005EC49C4359}" srcOrd="0" destOrd="0" presId="urn:microsoft.com/office/officeart/2005/8/layout/lProcess2"/>
    <dgm:cxn modelId="{2B04C848-4F7C-F745-8500-2EF26E752E83}" type="presOf" srcId="{AA3F06D3-ED80-4C08-867D-A3ABEF28646B}" destId="{059B50B5-7BC5-40C2-9489-24E4DF60CBC1}" srcOrd="0" destOrd="0" presId="urn:microsoft.com/office/officeart/2005/8/layout/lProcess2"/>
    <dgm:cxn modelId="{2D0C055B-0108-49D8-8660-D24B5119EB77}" srcId="{22C50B9B-53C1-49AC-BEDA-D4BF6C1BB55A}" destId="{0A612B82-A63D-4C23-A16F-EA1D7AFE5284}" srcOrd="0" destOrd="0" parTransId="{49377DA2-6282-4DFB-B157-8DE2A155B1F3}" sibTransId="{56FBB81B-CFC6-4F43-BC0D-C67E8665ECB1}"/>
    <dgm:cxn modelId="{0E325E6D-EE1C-D044-9C60-28630940CB41}" type="presOf" srcId="{0A612B82-A63D-4C23-A16F-EA1D7AFE5284}" destId="{8CDD694C-0CD3-403C-8571-E4B5325E7CAB}" srcOrd="0" destOrd="0" presId="urn:microsoft.com/office/officeart/2005/8/layout/lProcess2"/>
    <dgm:cxn modelId="{F0097797-19CB-43A1-966F-025834F5290B}" srcId="{CB8AE3AB-3183-429D-AD14-31BF1FDCB749}" destId="{F973FEBD-24EC-4B7A-80F5-45D46FEA77CF}" srcOrd="1" destOrd="0" parTransId="{1D49597E-01D5-4A6D-BB03-6AC9030D253A}" sibTransId="{B0AEC9FC-D607-4B77-84C6-F38C6F0FAAA8}"/>
    <dgm:cxn modelId="{22D3609A-24ED-4171-8015-B03C74AA6AB1}" srcId="{22C50B9B-53C1-49AC-BEDA-D4BF6C1BB55A}" destId="{263D1D68-C47E-437B-A449-B5B676CE78C9}" srcOrd="1" destOrd="0" parTransId="{CB30DE89-AB01-43D4-AB92-1C5162E34521}" sibTransId="{B0982691-2A90-4D70-BA17-DEA503C811D5}"/>
    <dgm:cxn modelId="{1AA8C79E-DC6D-47A2-B14F-F869570D91B5}" srcId="{AA3F06D3-ED80-4C08-867D-A3ABEF28646B}" destId="{22C50B9B-53C1-49AC-BEDA-D4BF6C1BB55A}" srcOrd="0" destOrd="0" parTransId="{D7D0A66E-1344-4B50-A5C9-E0C080DE7D7C}" sibTransId="{3BAC40FF-5CF3-4C34-BC1F-1792228A1589}"/>
    <dgm:cxn modelId="{F416D9A7-4169-B744-A3A1-C320B53EFB2D}" type="presOf" srcId="{F973FEBD-24EC-4B7A-80F5-45D46FEA77CF}" destId="{DD071A9D-C256-4B63-ADB5-CB713EBE546A}" srcOrd="0" destOrd="0" presId="urn:microsoft.com/office/officeart/2005/8/layout/lProcess2"/>
    <dgm:cxn modelId="{03E427BC-F577-5E4A-9887-DFF1312EEF26}" type="presOf" srcId="{CB8AE3AB-3183-429D-AD14-31BF1FDCB749}" destId="{B89CAF37-8FBF-496F-8455-E619864648FD}" srcOrd="1" destOrd="0" presId="urn:microsoft.com/office/officeart/2005/8/layout/lProcess2"/>
    <dgm:cxn modelId="{8F71C1E3-A670-4052-994A-469D014011C3}" srcId="{AA3F06D3-ED80-4C08-867D-A3ABEF28646B}" destId="{CB8AE3AB-3183-429D-AD14-31BF1FDCB749}" srcOrd="1" destOrd="0" parTransId="{DB94DDCE-02D8-4C58-97F1-057A2B66E5BF}" sibTransId="{2A49229F-6ACE-4831-8EEC-1D2AA0FF3F13}"/>
    <dgm:cxn modelId="{2EC6CA4F-9831-ED43-AD53-7A0E4685A606}" type="presParOf" srcId="{059B50B5-7BC5-40C2-9489-24E4DF60CBC1}" destId="{5D85C35D-BC2A-4AAB-ADBD-C82658DC9AED}" srcOrd="0" destOrd="0" presId="urn:microsoft.com/office/officeart/2005/8/layout/lProcess2"/>
    <dgm:cxn modelId="{7E309840-D6C8-F645-8967-0088745F9D69}" type="presParOf" srcId="{5D85C35D-BC2A-4AAB-ADBD-C82658DC9AED}" destId="{0B30761B-6DBB-4C08-B2AD-9ECDD2AEC823}" srcOrd="0" destOrd="0" presId="urn:microsoft.com/office/officeart/2005/8/layout/lProcess2"/>
    <dgm:cxn modelId="{C6D3FC78-36FC-4A41-B278-FF5B41410460}" type="presParOf" srcId="{5D85C35D-BC2A-4AAB-ADBD-C82658DC9AED}" destId="{4A94CAEC-DD34-4F27-AE57-5B2DCF0F084E}" srcOrd="1" destOrd="0" presId="urn:microsoft.com/office/officeart/2005/8/layout/lProcess2"/>
    <dgm:cxn modelId="{F7237072-16E9-FD44-BB21-CDB7AE14C2D1}" type="presParOf" srcId="{5D85C35D-BC2A-4AAB-ADBD-C82658DC9AED}" destId="{52BCF444-8CB1-43FB-9191-E5558A712545}" srcOrd="2" destOrd="0" presId="urn:microsoft.com/office/officeart/2005/8/layout/lProcess2"/>
    <dgm:cxn modelId="{F7E128AB-084B-214A-8C57-AEBDC77D1C6D}" type="presParOf" srcId="{52BCF444-8CB1-43FB-9191-E5558A712545}" destId="{0BE85F78-37D2-4432-8343-A027A576D73E}" srcOrd="0" destOrd="0" presId="urn:microsoft.com/office/officeart/2005/8/layout/lProcess2"/>
    <dgm:cxn modelId="{EF1B14EA-5218-4D43-A042-0DBA4399DC10}" type="presParOf" srcId="{0BE85F78-37D2-4432-8343-A027A576D73E}" destId="{8CDD694C-0CD3-403C-8571-E4B5325E7CAB}" srcOrd="0" destOrd="0" presId="urn:microsoft.com/office/officeart/2005/8/layout/lProcess2"/>
    <dgm:cxn modelId="{3C41BBCB-34B0-694C-82F6-0C8FAC6A94EE}" type="presParOf" srcId="{0BE85F78-37D2-4432-8343-A027A576D73E}" destId="{D602C200-7C3F-40FF-AEB0-B5F9055E7692}" srcOrd="1" destOrd="0" presId="urn:microsoft.com/office/officeart/2005/8/layout/lProcess2"/>
    <dgm:cxn modelId="{01256C50-C9C6-E445-B941-80DCA33A3C0D}" type="presParOf" srcId="{0BE85F78-37D2-4432-8343-A027A576D73E}" destId="{B9EB211F-689D-4B1E-BC1A-8A3B0BB90AFB}" srcOrd="2" destOrd="0" presId="urn:microsoft.com/office/officeart/2005/8/layout/lProcess2"/>
    <dgm:cxn modelId="{D39C4831-62DA-FC45-AB2F-748FD9F94C8A}" type="presParOf" srcId="{059B50B5-7BC5-40C2-9489-24E4DF60CBC1}" destId="{3548CAB5-05B4-4CBD-BA62-AA4354567639}" srcOrd="1" destOrd="0" presId="urn:microsoft.com/office/officeart/2005/8/layout/lProcess2"/>
    <dgm:cxn modelId="{CE865726-1B2A-9E4E-A1B0-66812ECB1144}" type="presParOf" srcId="{059B50B5-7BC5-40C2-9489-24E4DF60CBC1}" destId="{196D4C13-6CE5-4775-A0A8-98FEC2C0DEF5}" srcOrd="2" destOrd="0" presId="urn:microsoft.com/office/officeart/2005/8/layout/lProcess2"/>
    <dgm:cxn modelId="{6AF54C94-F62F-1B47-AE64-BD860D824788}" type="presParOf" srcId="{196D4C13-6CE5-4775-A0A8-98FEC2C0DEF5}" destId="{26B76214-2263-4DE7-B785-005EC49C4359}" srcOrd="0" destOrd="0" presId="urn:microsoft.com/office/officeart/2005/8/layout/lProcess2"/>
    <dgm:cxn modelId="{668B4002-1DF3-944C-861F-83A8E8789709}" type="presParOf" srcId="{196D4C13-6CE5-4775-A0A8-98FEC2C0DEF5}" destId="{B89CAF37-8FBF-496F-8455-E619864648FD}" srcOrd="1" destOrd="0" presId="urn:microsoft.com/office/officeart/2005/8/layout/lProcess2"/>
    <dgm:cxn modelId="{026B23D9-EE4D-ED41-A261-838627CAADD9}" type="presParOf" srcId="{196D4C13-6CE5-4775-A0A8-98FEC2C0DEF5}" destId="{148BC371-376E-4EA0-98FC-0A75AD61E479}" srcOrd="2" destOrd="0" presId="urn:microsoft.com/office/officeart/2005/8/layout/lProcess2"/>
    <dgm:cxn modelId="{888F0F2A-2E13-1E49-94DF-141F7C07FC9A}" type="presParOf" srcId="{148BC371-376E-4EA0-98FC-0A75AD61E479}" destId="{A74344DD-AD16-468F-809E-6F1384659953}" srcOrd="0" destOrd="0" presId="urn:microsoft.com/office/officeart/2005/8/layout/lProcess2"/>
    <dgm:cxn modelId="{2443602C-CD41-CB45-B227-6663149D393C}" type="presParOf" srcId="{A74344DD-AD16-468F-809E-6F1384659953}" destId="{CE02E8D0-0938-45F4-8C3E-E9A87CF52740}" srcOrd="0" destOrd="0" presId="urn:microsoft.com/office/officeart/2005/8/layout/lProcess2"/>
    <dgm:cxn modelId="{F7B0D538-B366-5348-A3B5-3C2BC2D9B8F8}" type="presParOf" srcId="{A74344DD-AD16-468F-809E-6F1384659953}" destId="{AF98D65B-EAA1-4C1B-A0C1-FD322E27D798}" srcOrd="1" destOrd="0" presId="urn:microsoft.com/office/officeart/2005/8/layout/lProcess2"/>
    <dgm:cxn modelId="{D76ECD85-CC54-754E-B4D5-C2CCBD420DD2}" type="presParOf" srcId="{A74344DD-AD16-468F-809E-6F1384659953}" destId="{DD071A9D-C256-4B63-ADB5-CB713EBE546A}"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0761B-6DBB-4C08-B2AD-9ECDD2AEC823}">
      <dsp:nvSpPr>
        <dsp:cNvPr id="0" name=""/>
        <dsp:cNvSpPr/>
      </dsp:nvSpPr>
      <dsp:spPr>
        <a:xfrm>
          <a:off x="4809" y="0"/>
          <a:ext cx="4519373" cy="46964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Goal</a:t>
          </a:r>
        </a:p>
      </dsp:txBody>
      <dsp:txXfrm>
        <a:off x="4809" y="0"/>
        <a:ext cx="4519373" cy="1408948"/>
      </dsp:txXfrm>
    </dsp:sp>
    <dsp:sp modelId="{8CDD694C-0CD3-403C-8571-E4B5325E7CAB}">
      <dsp:nvSpPr>
        <dsp:cNvPr id="0" name=""/>
        <dsp:cNvSpPr/>
      </dsp:nvSpPr>
      <dsp:spPr>
        <a:xfrm>
          <a:off x="184714" y="1171231"/>
          <a:ext cx="4159563" cy="10106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Goal statement is the first component of an LCA and guides much of the subsequent analysis</a:t>
          </a:r>
        </a:p>
      </dsp:txBody>
      <dsp:txXfrm>
        <a:off x="214314" y="1200831"/>
        <a:ext cx="4100363" cy="951417"/>
      </dsp:txXfrm>
    </dsp:sp>
    <dsp:sp modelId="{B9EB211F-689D-4B1E-BC1A-8A3B0BB90AFB}">
      <dsp:nvSpPr>
        <dsp:cNvPr id="0" name=""/>
        <dsp:cNvSpPr/>
      </dsp:nvSpPr>
      <dsp:spPr>
        <a:xfrm>
          <a:off x="251101" y="2366757"/>
          <a:ext cx="4026788" cy="18865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l" defTabSz="800100">
            <a:lnSpc>
              <a:spcPct val="100000"/>
            </a:lnSpc>
            <a:spcBef>
              <a:spcPct val="0"/>
            </a:spcBef>
            <a:spcAft>
              <a:spcPts val="0"/>
            </a:spcAft>
            <a:buNone/>
          </a:pPr>
          <a:r>
            <a:rPr lang="en-US" sz="1800" u="sng" kern="1200" dirty="0"/>
            <a:t>Goal must state:</a:t>
          </a:r>
        </a:p>
        <a:p>
          <a:pPr marL="0" lvl="0" indent="0" algn="l" defTabSz="800100">
            <a:lnSpc>
              <a:spcPct val="100000"/>
            </a:lnSpc>
            <a:spcBef>
              <a:spcPct val="0"/>
            </a:spcBef>
            <a:spcAft>
              <a:spcPts val="0"/>
            </a:spcAft>
            <a:buNone/>
          </a:pPr>
          <a:r>
            <a:rPr lang="en-US" sz="1800" kern="1200" dirty="0"/>
            <a:t>Intended use</a:t>
          </a:r>
        </a:p>
        <a:p>
          <a:pPr marL="0" lvl="0" indent="0" algn="l" defTabSz="800100">
            <a:lnSpc>
              <a:spcPct val="100000"/>
            </a:lnSpc>
            <a:spcBef>
              <a:spcPct val="0"/>
            </a:spcBef>
            <a:spcAft>
              <a:spcPts val="0"/>
            </a:spcAft>
            <a:buNone/>
          </a:pPr>
          <a:r>
            <a:rPr lang="en-US" sz="1800" kern="1200" dirty="0"/>
            <a:t>Reasons for study</a:t>
          </a:r>
        </a:p>
        <a:p>
          <a:pPr marL="0" lvl="0" indent="0" algn="l" defTabSz="800100">
            <a:lnSpc>
              <a:spcPct val="100000"/>
            </a:lnSpc>
            <a:spcBef>
              <a:spcPct val="0"/>
            </a:spcBef>
            <a:spcAft>
              <a:spcPts val="0"/>
            </a:spcAft>
            <a:buNone/>
          </a:pPr>
          <a:r>
            <a:rPr lang="en-US" sz="1800" kern="1200" dirty="0"/>
            <a:t>Audience</a:t>
          </a:r>
        </a:p>
        <a:p>
          <a:pPr marL="0" lvl="0" indent="0" algn="l" defTabSz="800100">
            <a:lnSpc>
              <a:spcPct val="100000"/>
            </a:lnSpc>
            <a:spcBef>
              <a:spcPct val="0"/>
            </a:spcBef>
            <a:spcAft>
              <a:spcPts val="0"/>
            </a:spcAft>
            <a:buNone/>
          </a:pPr>
          <a:r>
            <a:rPr lang="en-US" sz="1800" kern="1200" dirty="0"/>
            <a:t>Whether comparative and disclosed to public</a:t>
          </a:r>
        </a:p>
      </dsp:txBody>
      <dsp:txXfrm>
        <a:off x="306357" y="2422013"/>
        <a:ext cx="3916276" cy="1776079"/>
      </dsp:txXfrm>
    </dsp:sp>
    <dsp:sp modelId="{26B76214-2263-4DE7-B785-005EC49C4359}">
      <dsp:nvSpPr>
        <dsp:cNvPr id="0" name=""/>
        <dsp:cNvSpPr/>
      </dsp:nvSpPr>
      <dsp:spPr>
        <a:xfrm>
          <a:off x="4740480" y="0"/>
          <a:ext cx="6115277" cy="46964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Scope</a:t>
          </a:r>
        </a:p>
      </dsp:txBody>
      <dsp:txXfrm>
        <a:off x="4740480" y="0"/>
        <a:ext cx="6115277" cy="1408948"/>
      </dsp:txXfrm>
    </dsp:sp>
    <dsp:sp modelId="{CE02E8D0-0938-45F4-8C3E-E9A87CF52740}">
      <dsp:nvSpPr>
        <dsp:cNvPr id="0" name=""/>
        <dsp:cNvSpPr/>
      </dsp:nvSpPr>
      <dsp:spPr>
        <a:xfrm>
          <a:off x="4959933" y="1200754"/>
          <a:ext cx="5735837" cy="7014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Scope provides background information, details methodological choices, and lays out report format</a:t>
          </a:r>
        </a:p>
      </dsp:txBody>
      <dsp:txXfrm>
        <a:off x="4980478" y="1221299"/>
        <a:ext cx="5694747" cy="660382"/>
      </dsp:txXfrm>
    </dsp:sp>
    <dsp:sp modelId="{DD071A9D-C256-4B63-ADB5-CB713EBE546A}">
      <dsp:nvSpPr>
        <dsp:cNvPr id="0" name=""/>
        <dsp:cNvSpPr/>
      </dsp:nvSpPr>
      <dsp:spPr>
        <a:xfrm>
          <a:off x="4991316" y="2029420"/>
          <a:ext cx="5667688" cy="22868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a:lnSpc>
              <a:spcPct val="100000"/>
            </a:lnSpc>
            <a:spcBef>
              <a:spcPct val="0"/>
            </a:spcBef>
            <a:spcAft>
              <a:spcPts val="0"/>
            </a:spcAft>
            <a:buNone/>
          </a:pPr>
          <a:r>
            <a:rPr lang="en-US" sz="1600" u="sng" kern="1200" dirty="0"/>
            <a:t>Scope includes:</a:t>
          </a:r>
        </a:p>
        <a:p>
          <a:pPr marL="0" lvl="0" indent="0" algn="l" defTabSz="711200">
            <a:lnSpc>
              <a:spcPct val="100000"/>
            </a:lnSpc>
            <a:spcBef>
              <a:spcPct val="0"/>
            </a:spcBef>
            <a:spcAft>
              <a:spcPts val="0"/>
            </a:spcAft>
            <a:buNone/>
          </a:pPr>
          <a:r>
            <a:rPr lang="en-US" sz="1600" kern="1200" dirty="0"/>
            <a:t>Product system</a:t>
          </a:r>
        </a:p>
        <a:p>
          <a:pPr marL="0" lvl="0" indent="0" algn="l" defTabSz="711200">
            <a:lnSpc>
              <a:spcPct val="100000"/>
            </a:lnSpc>
            <a:spcBef>
              <a:spcPct val="0"/>
            </a:spcBef>
            <a:spcAft>
              <a:spcPts val="0"/>
            </a:spcAft>
            <a:buNone/>
          </a:pPr>
          <a:r>
            <a:rPr lang="en-US" sz="1600" kern="1200" dirty="0"/>
            <a:t>Functions of systems</a:t>
          </a:r>
        </a:p>
        <a:p>
          <a:pPr marL="0" lvl="0" indent="0" algn="l" defTabSz="711200">
            <a:lnSpc>
              <a:spcPct val="100000"/>
            </a:lnSpc>
            <a:spcBef>
              <a:spcPct val="0"/>
            </a:spcBef>
            <a:spcAft>
              <a:spcPts val="0"/>
            </a:spcAft>
            <a:buNone/>
          </a:pPr>
          <a:r>
            <a:rPr lang="en-US" sz="1600" kern="1200" dirty="0"/>
            <a:t>Functional unit</a:t>
          </a:r>
        </a:p>
        <a:p>
          <a:pPr marL="0" lvl="0" indent="0" algn="l" defTabSz="711200">
            <a:lnSpc>
              <a:spcPct val="100000"/>
            </a:lnSpc>
            <a:spcBef>
              <a:spcPct val="0"/>
            </a:spcBef>
            <a:spcAft>
              <a:spcPts val="0"/>
            </a:spcAft>
            <a:buNone/>
          </a:pPr>
          <a:r>
            <a:rPr lang="en-US" sz="1600" kern="1200" dirty="0"/>
            <a:t>System boundary</a:t>
          </a:r>
        </a:p>
        <a:p>
          <a:pPr marL="0" lvl="0" indent="0" algn="l" defTabSz="711200">
            <a:lnSpc>
              <a:spcPct val="100000"/>
            </a:lnSpc>
            <a:spcBef>
              <a:spcPct val="0"/>
            </a:spcBef>
            <a:spcAft>
              <a:spcPts val="0"/>
            </a:spcAft>
            <a:buNone/>
          </a:pPr>
          <a:r>
            <a:rPr lang="en-US" sz="1600" kern="1200" dirty="0"/>
            <a:t>Allocation procedures</a:t>
          </a:r>
        </a:p>
        <a:p>
          <a:pPr marL="0" lvl="0" indent="0" algn="l" defTabSz="711200">
            <a:lnSpc>
              <a:spcPct val="100000"/>
            </a:lnSpc>
            <a:spcBef>
              <a:spcPct val="0"/>
            </a:spcBef>
            <a:spcAft>
              <a:spcPts val="0"/>
            </a:spcAft>
            <a:buNone/>
          </a:pPr>
          <a:r>
            <a:rPr lang="en-US" sz="1600" kern="1200" dirty="0"/>
            <a:t>Impact categories, assessment </a:t>
          </a:r>
          <a:br>
            <a:rPr lang="en-US" sz="1600" kern="1200" dirty="0"/>
          </a:br>
          <a:r>
            <a:rPr lang="en-US" sz="1600" kern="1200" dirty="0"/>
            <a:t>method and interpretation type</a:t>
          </a:r>
        </a:p>
      </dsp:txBody>
      <dsp:txXfrm>
        <a:off x="5058294" y="2096398"/>
        <a:ext cx="5533732" cy="215284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84AE4-840A-6446-8BC3-664AD20DE1A5}" type="datetimeFigureOut">
              <a:rPr lang="en-US" smtClean="0"/>
              <a:t>4/7/19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857CD-EC52-C24C-8B5E-76CF1277D578}" type="slidenum">
              <a:rPr lang="en-US" smtClean="0"/>
              <a:t>‹#›</a:t>
            </a:fld>
            <a:endParaRPr lang="en-US"/>
          </a:p>
        </p:txBody>
      </p:sp>
    </p:spTree>
    <p:extLst>
      <p:ext uri="{BB962C8B-B14F-4D97-AF65-F5344CB8AC3E}">
        <p14:creationId xmlns:p14="http://schemas.microsoft.com/office/powerpoint/2010/main" val="142435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iolca.net/"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5</a:t>
            </a:fld>
            <a:endParaRPr lang="en-US"/>
          </a:p>
        </p:txBody>
      </p:sp>
    </p:spTree>
    <p:extLst>
      <p:ext uri="{BB962C8B-B14F-4D97-AF65-F5344CB8AC3E}">
        <p14:creationId xmlns:p14="http://schemas.microsoft.com/office/powerpoint/2010/main" val="105942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21</a:t>
            </a:fld>
            <a:endParaRPr lang="en-GB"/>
          </a:p>
        </p:txBody>
      </p:sp>
      <p:sp>
        <p:nvSpPr>
          <p:cNvPr id="409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755650" y="5078413"/>
            <a:ext cx="6048375" cy="4811712"/>
          </a:xfrm>
          <a:noFill/>
          <a:ln/>
        </p:spPr>
        <p:txBody>
          <a:bodyPr tIns="10584"/>
          <a:lstStyle/>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dirty="0"/>
              <a:t>Normalized impacts of vehicle production. Results for each impact category have been normalized to the largest total impact. Global warming (GWP), terrestrial acidification (TAP), particulate matter formation (PMFP), photochemical oxidation formation (POFP), human toxicity (HTP), freshwater eco‐toxicity (FETP), terrestrial eco‐toxicity (TETP), freshwater eutrophication (FEP), mineral resource depletion (MDP), fossil resource depletion (FDP), internal combustion engine vehicle (ICEV), electric vehicle (EV), lithium iron phosphate (LiFePO</a:t>
            </a:r>
            <a:r>
              <a:rPr baseline="-25000" dirty="0"/>
              <a:t>4</a:t>
            </a:r>
            <a:r>
              <a:rPr dirty="0"/>
              <a:t>), lithium nickel cobalt manganese (LiNCM), coal (C), natural gas (NG), European electricity mix (Euro).</a:t>
            </a:r>
          </a:p>
          <a:p>
            <a:r>
              <a:rPr lang="en-IN" sz="1200" b="1" i="0" kern="1200" dirty="0">
                <a:solidFill>
                  <a:schemeClr val="tx1"/>
                </a:solidFill>
                <a:effectLst/>
                <a:latin typeface="+mn-lt"/>
                <a:ea typeface="+mn-ea"/>
                <a:cs typeface="+mn-cs"/>
              </a:rPr>
              <a:t>eutrophication</a:t>
            </a:r>
            <a:r>
              <a:rPr lang="en-IN" sz="1200" b="0" i="0" kern="1200" dirty="0">
                <a:solidFill>
                  <a:schemeClr val="tx1"/>
                </a:solidFill>
                <a:effectLst/>
                <a:latin typeface="+mn-lt"/>
                <a:ea typeface="+mn-ea"/>
                <a:cs typeface="+mn-cs"/>
              </a:rPr>
              <a:t>. : the process by which a body of water becomes enriched in dissolved nutrients (such as phosphates) that stimulate the growth of aquatic plant life usually resulting in the depletion of dissolved oxygen.</a:t>
            </a:r>
            <a:endParaRPr lang="en-US" dirty="0"/>
          </a:p>
          <a:p>
            <a:endParaRPr dirty="0"/>
          </a:p>
          <a:p>
            <a:r>
              <a:rPr lang="en-GB" dirty="0"/>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a:t>
            </a:r>
            <a:endParaRPr dirty="0"/>
          </a:p>
        </p:txBody>
      </p:sp>
    </p:spTree>
    <p:extLst>
      <p:ext uri="{BB962C8B-B14F-4D97-AF65-F5344CB8AC3E}">
        <p14:creationId xmlns:p14="http://schemas.microsoft.com/office/powerpoint/2010/main" val="1893724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22</a:t>
            </a:fld>
            <a:endParaRPr lang="en-GB"/>
          </a:p>
        </p:txBody>
      </p:sp>
      <p:sp>
        <p:nvSpPr>
          <p:cNvPr id="409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755650" y="5078413"/>
            <a:ext cx="6048375" cy="4811712"/>
          </a:xfrm>
          <a:noFill/>
          <a:ln/>
        </p:spPr>
        <p:txBody>
          <a:bodyPr tIns="10584"/>
          <a:lstStyle/>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dirty="0"/>
              <a:t>Normalized impacts of vehicle production. Results for each impact category have been normalized to the largest total impact. Global warming (GWP), terrestrial acidification (TAP), particulate matter formation (PMFP), photochemical oxidation formation (POFP), human toxicity (HTP), freshwater eco‐toxicity (FETP), terrestrial eco‐toxicity (TETP), freshwater eutrophication (FEP), mineral resource depletion (MDP), fossil resource depletion (FDP), internal combustion engine vehicle (ICEV), electric vehicle (EV), lithium iron phosphate (LiFePO</a:t>
            </a:r>
            <a:r>
              <a:rPr baseline="-25000" dirty="0"/>
              <a:t>4</a:t>
            </a:r>
            <a:r>
              <a:rPr dirty="0"/>
              <a:t>), lithium nickel cobalt manganese (LiNCM), coal (C), natural gas (NG), European electricity mix (Euro).</a:t>
            </a:r>
          </a:p>
          <a:p>
            <a:r>
              <a:rPr lang="en-IN" sz="1200" b="1" i="0" kern="1200" dirty="0">
                <a:solidFill>
                  <a:schemeClr val="tx1"/>
                </a:solidFill>
                <a:effectLst/>
                <a:latin typeface="+mn-lt"/>
                <a:ea typeface="+mn-ea"/>
                <a:cs typeface="+mn-cs"/>
              </a:rPr>
              <a:t>eutrophication</a:t>
            </a:r>
            <a:r>
              <a:rPr lang="en-IN" sz="1200" b="0" i="0" kern="1200" dirty="0">
                <a:solidFill>
                  <a:schemeClr val="tx1"/>
                </a:solidFill>
                <a:effectLst/>
                <a:latin typeface="+mn-lt"/>
                <a:ea typeface="+mn-ea"/>
                <a:cs typeface="+mn-cs"/>
              </a:rPr>
              <a:t>. : the process by which a body of water becomes enriched in dissolved nutrients (such as phosphates) that stimulate the growth of aquatic plant life usually resulting in the depletion of dissolved oxygen.</a:t>
            </a:r>
            <a:endParaRPr lang="en-US" dirty="0"/>
          </a:p>
          <a:p>
            <a:endParaRPr dirty="0"/>
          </a:p>
          <a:p>
            <a:r>
              <a:rPr lang="en-GB" dirty="0"/>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a:t>
            </a:r>
            <a:endParaRPr dirty="0"/>
          </a:p>
        </p:txBody>
      </p:sp>
    </p:spTree>
    <p:extLst>
      <p:ext uri="{BB962C8B-B14F-4D97-AF65-F5344CB8AC3E}">
        <p14:creationId xmlns:p14="http://schemas.microsoft.com/office/powerpoint/2010/main" val="557362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23</a:t>
            </a:fld>
            <a:endParaRPr lang="en-GB"/>
          </a:p>
        </p:txBody>
      </p:sp>
      <p:sp>
        <p:nvSpPr>
          <p:cNvPr id="409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755650" y="5078413"/>
            <a:ext cx="6048375" cy="4811712"/>
          </a:xfrm>
          <a:noFill/>
          <a:ln/>
        </p:spPr>
        <p:txBody>
          <a:bodyPr tIns="10584"/>
          <a:lstStyle/>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dirty="0"/>
              <a:t>Normalized impacts of vehicle production. Results for each impact category have been normalized to the largest total impact. Global warming (GWP), terrestrial acidification (TAP), particulate matter formation (PMFP), photochemical oxidation formation (POFP), human toxicity (HTP), freshwater eco‐toxicity (FETP), terrestrial eco‐toxicity (TETP), freshwater eutrophication (FEP), mineral resource depletion (MDP), fossil resource depletion (FDP), internal combustion engine vehicle (ICEV), electric vehicle (EV), lithium iron phosphate (LiFePO</a:t>
            </a:r>
            <a:r>
              <a:rPr baseline="-25000" dirty="0"/>
              <a:t>4</a:t>
            </a:r>
            <a:r>
              <a:rPr dirty="0"/>
              <a:t>), lithium nickel cobalt manganese (LiNCM), coal (C), natural gas (NG), European electricity mix (Euro).</a:t>
            </a:r>
          </a:p>
          <a:p>
            <a:r>
              <a:rPr lang="en-IN" sz="1200" b="1" i="0" kern="1200" dirty="0">
                <a:solidFill>
                  <a:schemeClr val="tx1"/>
                </a:solidFill>
                <a:effectLst/>
                <a:latin typeface="+mn-lt"/>
                <a:ea typeface="+mn-ea"/>
                <a:cs typeface="+mn-cs"/>
              </a:rPr>
              <a:t>eutrophication</a:t>
            </a:r>
            <a:r>
              <a:rPr lang="en-IN" sz="1200" b="0" i="0" kern="1200" dirty="0">
                <a:solidFill>
                  <a:schemeClr val="tx1"/>
                </a:solidFill>
                <a:effectLst/>
                <a:latin typeface="+mn-lt"/>
                <a:ea typeface="+mn-ea"/>
                <a:cs typeface="+mn-cs"/>
              </a:rPr>
              <a:t>. : the process by which a body of water becomes enriched in dissolved nutrients (such as phosphates) that stimulate the growth of aquatic plant life usually resulting in the depletion of dissolved oxygen.</a:t>
            </a:r>
            <a:endParaRPr lang="en-US" dirty="0"/>
          </a:p>
          <a:p>
            <a:endParaRPr dirty="0"/>
          </a:p>
          <a:p>
            <a:r>
              <a:rPr lang="en-GB" dirty="0"/>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a:t>
            </a:r>
            <a:endParaRPr dirty="0"/>
          </a:p>
        </p:txBody>
      </p:sp>
    </p:spTree>
    <p:extLst>
      <p:ext uri="{BB962C8B-B14F-4D97-AF65-F5344CB8AC3E}">
        <p14:creationId xmlns:p14="http://schemas.microsoft.com/office/powerpoint/2010/main" val="3227455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25</a:t>
            </a:fld>
            <a:endParaRPr lang="en-US"/>
          </a:p>
        </p:txBody>
      </p:sp>
    </p:spTree>
    <p:extLst>
      <p:ext uri="{BB962C8B-B14F-4D97-AF65-F5344CB8AC3E}">
        <p14:creationId xmlns:p14="http://schemas.microsoft.com/office/powerpoint/2010/main" val="633635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26</a:t>
            </a:fld>
            <a:endParaRPr lang="en-US"/>
          </a:p>
        </p:txBody>
      </p:sp>
    </p:spTree>
    <p:extLst>
      <p:ext uri="{BB962C8B-B14F-4D97-AF65-F5344CB8AC3E}">
        <p14:creationId xmlns:p14="http://schemas.microsoft.com/office/powerpoint/2010/main" val="3998453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27</a:t>
            </a:fld>
            <a:endParaRPr lang="en-US"/>
          </a:p>
        </p:txBody>
      </p:sp>
    </p:spTree>
    <p:extLst>
      <p:ext uri="{BB962C8B-B14F-4D97-AF65-F5344CB8AC3E}">
        <p14:creationId xmlns:p14="http://schemas.microsoft.com/office/powerpoint/2010/main" val="2256142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28</a:t>
            </a:fld>
            <a:endParaRPr lang="en-US"/>
          </a:p>
        </p:txBody>
      </p:sp>
    </p:spTree>
    <p:extLst>
      <p:ext uri="{BB962C8B-B14F-4D97-AF65-F5344CB8AC3E}">
        <p14:creationId xmlns:p14="http://schemas.microsoft.com/office/powerpoint/2010/main" val="3332999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29</a:t>
            </a:fld>
            <a:endParaRPr lang="en-US"/>
          </a:p>
        </p:txBody>
      </p:sp>
    </p:spTree>
    <p:extLst>
      <p:ext uri="{BB962C8B-B14F-4D97-AF65-F5344CB8AC3E}">
        <p14:creationId xmlns:p14="http://schemas.microsoft.com/office/powerpoint/2010/main" val="1820980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30</a:t>
            </a:fld>
            <a:endParaRPr lang="en-US"/>
          </a:p>
        </p:txBody>
      </p:sp>
    </p:spTree>
    <p:extLst>
      <p:ext uri="{BB962C8B-B14F-4D97-AF65-F5344CB8AC3E}">
        <p14:creationId xmlns:p14="http://schemas.microsoft.com/office/powerpoint/2010/main" val="4284255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31</a:t>
            </a:fld>
            <a:endParaRPr lang="en-US"/>
          </a:p>
        </p:txBody>
      </p:sp>
    </p:spTree>
    <p:extLst>
      <p:ext uri="{BB962C8B-B14F-4D97-AF65-F5344CB8AC3E}">
        <p14:creationId xmlns:p14="http://schemas.microsoft.com/office/powerpoint/2010/main" val="2565002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384175" y="687388"/>
            <a:ext cx="6089650"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294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2075" tIns="46038" rIns="92075" bIns="46038" numCol="1" anchor="t" anchorCtr="0" compatLnSpc="1">
            <a:prstTxWarp prst="textNoShape">
              <a:avLst/>
            </a:prstTxWarp>
          </a:bodyPr>
          <a:lstStyle/>
          <a:p>
            <a:pPr>
              <a:spcBef>
                <a:spcPct val="0"/>
              </a:spcBef>
            </a:pPr>
            <a:endParaRPr lang="en-US" altLang="en-US">
              <a:latin typeface="Times New Roman" charset="0"/>
            </a:endParaRPr>
          </a:p>
        </p:txBody>
      </p:sp>
    </p:spTree>
    <p:extLst>
      <p:ext uri="{BB962C8B-B14F-4D97-AF65-F5344CB8AC3E}">
        <p14:creationId xmlns:p14="http://schemas.microsoft.com/office/powerpoint/2010/main" val="2018470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goals of the sustainability lecture is to give participants an understanding of how we can measure sustainability using scientific tools to make sure that triple bottom line is achieved. This activity creates a comparison of two products, assesses the materials and energy resources required, as well as the environmental emissions resulting from making these products. The tool easily evaluates a commodity or service and provides guidance on the relative impacts of different types of products, materials, services, or industries with respect to resource use and emissions throughout the supply chain.</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the effect of producing an automobile would include not only the impacts at the final assembly facility, but also the impact from mining metal ores, making electronic parts, forming windows, etc. that are needed for parts to build the car.</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exercise, participants will explore embodied energy and emissions associated with the manufacturing of an automobile versus a bicycle.</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i="1" u="sng" kern="1200" dirty="0">
                <a:solidFill>
                  <a:schemeClr val="tx1"/>
                </a:solidFill>
                <a:effectLst/>
                <a:latin typeface="+mn-lt"/>
                <a:ea typeface="+mn-ea"/>
                <a:cs typeface="+mn-cs"/>
              </a:rPr>
              <a:t>For an automobile,</a:t>
            </a:r>
          </a:p>
          <a:p>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1. Go to online tool: </a:t>
            </a:r>
            <a:r>
              <a:rPr lang="en-US" sz="1200" u="sng" kern="1200" dirty="0">
                <a:solidFill>
                  <a:schemeClr val="tx1"/>
                </a:solidFill>
                <a:effectLst/>
                <a:latin typeface="+mn-lt"/>
                <a:ea typeface="+mn-ea"/>
                <a:cs typeface="+mn-cs"/>
                <a:hlinkClick r:id="rId3"/>
              </a:rPr>
              <a:t>http://www.eiolca.net</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2. Click </a:t>
            </a:r>
            <a:r>
              <a:rPr lang="en-US" sz="1200" b="1" kern="1200" dirty="0">
                <a:solidFill>
                  <a:schemeClr val="tx1"/>
                </a:solidFill>
                <a:effectLst/>
                <a:latin typeface="+mn-lt"/>
                <a:ea typeface="+mn-ea"/>
                <a:cs typeface="+mn-cs"/>
              </a:rPr>
              <a:t>“Use the Tool”</a:t>
            </a:r>
            <a:r>
              <a:rPr lang="en-US" sz="1200" kern="1200" dirty="0">
                <a:solidFill>
                  <a:schemeClr val="tx1"/>
                </a:solidFill>
                <a:effectLst/>
                <a:latin typeface="+mn-lt"/>
                <a:ea typeface="+mn-ea"/>
                <a:cs typeface="+mn-cs"/>
              </a:rPr>
              <a:t> in the upper left corner</a:t>
            </a:r>
            <a:r>
              <a:rPr lang="en-US" sz="1200" kern="1200" baseline="0" dirty="0">
                <a:solidFill>
                  <a:schemeClr val="tx1"/>
                </a:solidFill>
                <a:effectLst/>
                <a:latin typeface="+mn-lt"/>
                <a:ea typeface="+mn-ea"/>
                <a:cs typeface="+mn-cs"/>
              </a:rPr>
              <a:t> leading to a window.</a:t>
            </a:r>
          </a:p>
          <a:p>
            <a:pPr lvl="0"/>
            <a:r>
              <a:rPr lang="en-US" sz="1200" kern="1200" baseline="0" dirty="0">
                <a:solidFill>
                  <a:schemeClr val="tx1"/>
                </a:solidFill>
                <a:effectLst/>
                <a:latin typeface="+mn-lt"/>
                <a:ea typeface="+mn-ea"/>
                <a:cs typeface="+mn-cs"/>
              </a:rPr>
              <a:t>	3. </a:t>
            </a:r>
            <a:r>
              <a:rPr lang="en-US" sz="1200" kern="1200" dirty="0">
                <a:solidFill>
                  <a:schemeClr val="tx1"/>
                </a:solidFill>
                <a:effectLst/>
                <a:latin typeface="+mn-lt"/>
                <a:ea typeface="+mn-ea"/>
                <a:cs typeface="+mn-cs"/>
              </a:rPr>
              <a:t>There are several different models to choose from. For the purpose of this exercise, please select </a:t>
            </a:r>
            <a:r>
              <a:rPr lang="en-US" sz="1200" b="1" kern="1200" dirty="0">
                <a:solidFill>
                  <a:schemeClr val="tx1"/>
                </a:solidFill>
                <a:effectLst/>
                <a:latin typeface="+mn-lt"/>
                <a:ea typeface="+mn-ea"/>
                <a:cs typeface="+mn-cs"/>
              </a:rPr>
              <a:t>“US 2002 (428 sectors) Purchaser”</a:t>
            </a:r>
            <a:r>
              <a:rPr lang="en-US" sz="1200" kern="12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model. </a:t>
            </a:r>
          </a:p>
          <a:p>
            <a:pPr lvl="0"/>
            <a:r>
              <a:rPr lang="en-US" sz="1200" kern="1200" dirty="0">
                <a:solidFill>
                  <a:schemeClr val="tx1"/>
                </a:solidFill>
                <a:effectLst/>
                <a:latin typeface="+mn-lt"/>
                <a:ea typeface="+mn-ea"/>
                <a:cs typeface="+mn-cs"/>
              </a:rPr>
              <a:t>   	    This model will include all inputs up until the product is purchased, as opposed to production stage only. </a:t>
            </a:r>
          </a:p>
          <a:p>
            <a:pPr lvl="0"/>
            <a:r>
              <a:rPr lang="en-US" sz="1200" kern="1200" dirty="0">
                <a:solidFill>
                  <a:schemeClr val="tx1"/>
                </a:solidFill>
                <a:effectLst/>
                <a:latin typeface="+mn-lt"/>
                <a:ea typeface="+mn-ea"/>
                <a:cs typeface="+mn-cs"/>
              </a:rPr>
              <a:t>   	     The </a:t>
            </a:r>
            <a:r>
              <a:rPr lang="en-US" sz="1200" b="1" kern="1200" dirty="0">
                <a:solidFill>
                  <a:schemeClr val="tx1"/>
                </a:solidFill>
                <a:effectLst/>
                <a:latin typeface="+mn-lt"/>
                <a:ea typeface="+mn-ea"/>
                <a:cs typeface="+mn-cs"/>
              </a:rPr>
              <a:t>“(Show more details)”</a:t>
            </a:r>
            <a:r>
              <a:rPr lang="en-US" sz="1200" kern="1200" dirty="0">
                <a:solidFill>
                  <a:schemeClr val="tx1"/>
                </a:solidFill>
                <a:effectLst/>
                <a:latin typeface="+mn-lt"/>
                <a:ea typeface="+mn-ea"/>
                <a:cs typeface="+mn-cs"/>
              </a:rPr>
              <a:t> link provides   additional information on every database.</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4. Now, please select the </a:t>
            </a:r>
            <a:r>
              <a:rPr lang="en-US" sz="1200" b="1" kern="1200" dirty="0">
                <a:solidFill>
                  <a:schemeClr val="tx1"/>
                </a:solidFill>
                <a:effectLst/>
                <a:latin typeface="+mn-lt"/>
                <a:ea typeface="+mn-ea"/>
                <a:cs typeface="+mn-cs"/>
              </a:rPr>
              <a:t>“Vehicles and Other Transportation Equipment”</a:t>
            </a:r>
            <a:r>
              <a:rPr lang="en-US" sz="1200" kern="1200" dirty="0">
                <a:solidFill>
                  <a:schemeClr val="tx1"/>
                </a:solidFill>
                <a:effectLst/>
                <a:latin typeface="+mn-lt"/>
                <a:ea typeface="+mn-ea"/>
                <a:cs typeface="+mn-cs"/>
              </a:rPr>
              <a:t> sector and </a:t>
            </a:r>
            <a:r>
              <a:rPr lang="en-US" sz="1200" b="1" kern="1200" dirty="0">
                <a:solidFill>
                  <a:schemeClr val="tx1"/>
                </a:solidFill>
                <a:effectLst/>
                <a:latin typeface="+mn-lt"/>
                <a:ea typeface="+mn-ea"/>
                <a:cs typeface="+mn-cs"/>
              </a:rPr>
              <a:t>“Automobile Manufacturing”</a:t>
            </a:r>
            <a:r>
              <a:rPr lang="en-US" sz="1200" kern="1200" dirty="0">
                <a:solidFill>
                  <a:schemeClr val="tx1"/>
                </a:solidFill>
                <a:effectLst/>
                <a:latin typeface="+mn-lt"/>
                <a:ea typeface="+mn-ea"/>
                <a:cs typeface="+mn-cs"/>
              </a:rPr>
              <a:t> in detailed sector.</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Your car will be worth $30,000, which corresponds to 0.03 million dollars.</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5. And finally, please select </a:t>
            </a:r>
            <a:r>
              <a:rPr lang="en-US" sz="1200" b="1" kern="1200" dirty="0">
                <a:solidFill>
                  <a:schemeClr val="tx1"/>
                </a:solidFill>
                <a:effectLst/>
                <a:latin typeface="+mn-lt"/>
                <a:ea typeface="+mn-ea"/>
                <a:cs typeface="+mn-cs"/>
              </a:rPr>
              <a:t>“Energy”</a:t>
            </a:r>
            <a:r>
              <a:rPr lang="en-US" sz="1200" kern="1200" dirty="0">
                <a:solidFill>
                  <a:schemeClr val="tx1"/>
                </a:solidFill>
                <a:effectLst/>
                <a:latin typeface="+mn-lt"/>
                <a:ea typeface="+mn-ea"/>
                <a:cs typeface="+mn-cs"/>
              </a:rPr>
              <a:t> in the category of results to display and </a:t>
            </a:r>
            <a:r>
              <a:rPr lang="en-US" sz="1200" b="1" kern="1200" dirty="0">
                <a:solidFill>
                  <a:schemeClr val="tx1"/>
                </a:solidFill>
                <a:effectLst/>
                <a:latin typeface="+mn-lt"/>
                <a:ea typeface="+mn-ea"/>
                <a:cs typeface="+mn-cs"/>
              </a:rPr>
              <a:t>“Run”</a:t>
            </a:r>
            <a:r>
              <a:rPr lang="en-US" sz="1200" kern="1200" dirty="0">
                <a:solidFill>
                  <a:schemeClr val="tx1"/>
                </a:solidFill>
                <a:effectLst/>
                <a:latin typeface="+mn-lt"/>
                <a:ea typeface="+mn-ea"/>
                <a:cs typeface="+mn-cs"/>
              </a:rPr>
              <a:t> the model.</a:t>
            </a:r>
          </a:p>
          <a:p>
            <a:pPr lvl="0"/>
            <a:r>
              <a:rPr lang="en-US" sz="1200" kern="1200" dirty="0">
                <a:solidFill>
                  <a:schemeClr val="tx1"/>
                </a:solidFill>
                <a:effectLst/>
                <a:latin typeface="+mn-lt"/>
                <a:ea typeface="+mn-ea"/>
                <a:cs typeface="+mn-cs"/>
              </a:rPr>
              <a:t>The results are shown in the form of a table. To produce the car worth $30,000 and to sell it to the purchaser, 0.218 of total energy (TJ) (</a:t>
            </a:r>
            <a:r>
              <a:rPr lang="en-US" sz="1200" kern="1200" dirty="0" err="1">
                <a:solidFill>
                  <a:schemeClr val="tx1"/>
                </a:solidFill>
                <a:effectLst/>
                <a:latin typeface="+mn-lt"/>
                <a:ea typeface="+mn-ea"/>
                <a:cs typeface="+mn-cs"/>
              </a:rPr>
              <a:t>tera</a:t>
            </a:r>
            <a:r>
              <a:rPr lang="en-US" sz="1200" kern="1200" dirty="0">
                <a:solidFill>
                  <a:schemeClr val="tx1"/>
                </a:solidFill>
                <a:effectLst/>
                <a:latin typeface="+mn-lt"/>
                <a:ea typeface="+mn-ea"/>
                <a:cs typeface="+mn-cs"/>
              </a:rPr>
              <a:t> joule 10^12) is used. This energy comes from coal (0.065TJ), Natural gas (0.063TJ), Petroleum (0.044TJ), Bio waste (0.010TJ) and Electric (0.036TJ).</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column Sector, the total energy is broken down into sectors.</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please </a:t>
            </a:r>
            <a:r>
              <a:rPr lang="en-US" sz="1200" b="1" kern="1200" dirty="0">
                <a:solidFill>
                  <a:schemeClr val="tx1"/>
                </a:solidFill>
                <a:effectLst/>
                <a:latin typeface="+mn-lt"/>
                <a:ea typeface="+mn-ea"/>
                <a:cs typeface="+mn-cs"/>
              </a:rPr>
              <a:t>“Change the Input”</a:t>
            </a:r>
            <a:r>
              <a:rPr lang="en-US" sz="1200" kern="1200" dirty="0">
                <a:solidFill>
                  <a:schemeClr val="tx1"/>
                </a:solidFill>
                <a:effectLst/>
                <a:latin typeface="+mn-lt"/>
                <a:ea typeface="+mn-ea"/>
                <a:cs typeface="+mn-cs"/>
              </a:rPr>
              <a:t> (upper left corner) to </a:t>
            </a:r>
            <a:r>
              <a:rPr lang="en-US" sz="1200" b="1" kern="1200" dirty="0">
                <a:solidFill>
                  <a:schemeClr val="tx1"/>
                </a:solidFill>
                <a:effectLst/>
                <a:latin typeface="+mn-lt"/>
                <a:ea typeface="+mn-ea"/>
                <a:cs typeface="+mn-cs"/>
              </a:rPr>
              <a:t>“Greenhouse gas”. Unit in metric tons</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Record the results. Repeat this analysis for the bicycle.</a:t>
            </a:r>
          </a:p>
          <a:p>
            <a:pPr lvl="0"/>
            <a:endParaRPr lang="en-US" sz="1200" kern="1200" dirty="0">
              <a:solidFill>
                <a:schemeClr val="tx1"/>
              </a:solidFill>
              <a:effectLst/>
              <a:latin typeface="+mn-lt"/>
              <a:ea typeface="+mn-ea"/>
              <a:cs typeface="+mn-cs"/>
            </a:endParaRPr>
          </a:p>
          <a:p>
            <a:pPr lvl="0"/>
            <a:r>
              <a:rPr lang="en-US" sz="1200" b="1" i="1" u="sng" kern="1200" dirty="0">
                <a:solidFill>
                  <a:schemeClr val="tx1"/>
                </a:solidFill>
                <a:effectLst/>
                <a:latin typeface="+mn-lt"/>
                <a:ea typeface="+mn-ea"/>
                <a:cs typeface="+mn-cs"/>
              </a:rPr>
              <a:t>For</a:t>
            </a:r>
            <a:r>
              <a:rPr lang="en-US" sz="1200" b="1" i="1" u="sng" kern="1200" baseline="0" dirty="0">
                <a:solidFill>
                  <a:schemeClr val="tx1"/>
                </a:solidFill>
                <a:effectLst/>
                <a:latin typeface="+mn-lt"/>
                <a:ea typeface="+mn-ea"/>
                <a:cs typeface="+mn-cs"/>
              </a:rPr>
              <a:t> Bicycle, </a:t>
            </a:r>
            <a:endParaRPr lang="en-IN" sz="1200" b="1" i="1" u="sng" kern="120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 	1. Repeat the same analysis for the bicycle</a:t>
            </a:r>
          </a:p>
          <a:p>
            <a:pPr lvl="0"/>
            <a:r>
              <a:rPr lang="en-US" sz="1200" kern="1200" baseline="0" dirty="0">
                <a:solidFill>
                  <a:schemeClr val="tx1"/>
                </a:solidFill>
                <a:effectLst/>
                <a:latin typeface="+mn-lt"/>
                <a:ea typeface="+mn-ea"/>
                <a:cs typeface="+mn-cs"/>
              </a:rPr>
              <a:t>	2. S</a:t>
            </a:r>
            <a:r>
              <a:rPr lang="en-US" sz="1200" kern="1200" dirty="0">
                <a:solidFill>
                  <a:schemeClr val="tx1"/>
                </a:solidFill>
                <a:effectLst/>
                <a:latin typeface="+mn-lt"/>
                <a:ea typeface="+mn-ea"/>
                <a:cs typeface="+mn-cs"/>
              </a:rPr>
              <a:t>elect the </a:t>
            </a:r>
            <a:r>
              <a:rPr lang="en-US" sz="1200" b="1" kern="1200" dirty="0">
                <a:solidFill>
                  <a:schemeClr val="tx1"/>
                </a:solidFill>
                <a:effectLst/>
                <a:latin typeface="+mn-lt"/>
                <a:ea typeface="+mn-ea"/>
                <a:cs typeface="+mn-cs"/>
              </a:rPr>
              <a:t>“Vehicles and Other Transportation Equipment”</a:t>
            </a:r>
            <a:r>
              <a:rPr lang="en-US" sz="1200" kern="1200" dirty="0">
                <a:solidFill>
                  <a:schemeClr val="tx1"/>
                </a:solidFill>
                <a:effectLst/>
                <a:latin typeface="+mn-lt"/>
                <a:ea typeface="+mn-ea"/>
                <a:cs typeface="+mn-cs"/>
              </a:rPr>
              <a:t> sector and </a:t>
            </a:r>
            <a:r>
              <a:rPr lang="en-US" sz="1200" b="1" kern="1200" dirty="0">
                <a:solidFill>
                  <a:schemeClr val="tx1"/>
                </a:solidFill>
                <a:effectLst/>
                <a:latin typeface="+mn-lt"/>
                <a:ea typeface="+mn-ea"/>
                <a:cs typeface="+mn-cs"/>
              </a:rPr>
              <a:t>“Motorcycle, bicycle and parts manufacturing”</a:t>
            </a:r>
            <a:r>
              <a:rPr lang="en-US" sz="1200" kern="1200" dirty="0">
                <a:solidFill>
                  <a:schemeClr val="tx1"/>
                </a:solidFill>
                <a:effectLst/>
                <a:latin typeface="+mn-lt"/>
                <a:ea typeface="+mn-ea"/>
                <a:cs typeface="+mn-cs"/>
              </a:rPr>
              <a:t> in detailed 	    sector.</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3. Your bicycle is worth $200, which corresponds to $0.002 million dollars.</a:t>
            </a:r>
          </a:p>
          <a:p>
            <a:pPr lvl="0"/>
            <a:r>
              <a:rPr lang="en-US" sz="1200" kern="1200" dirty="0">
                <a:solidFill>
                  <a:schemeClr val="tx1"/>
                </a:solidFill>
                <a:effectLst/>
                <a:latin typeface="+mn-lt"/>
                <a:ea typeface="+mn-ea"/>
                <a:cs typeface="+mn-cs"/>
              </a:rPr>
              <a:t>	4.</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finally, please select </a:t>
            </a:r>
            <a:r>
              <a:rPr lang="en-US" sz="1200" b="1" kern="1200" dirty="0">
                <a:solidFill>
                  <a:schemeClr val="tx1"/>
                </a:solidFill>
                <a:effectLst/>
                <a:latin typeface="+mn-lt"/>
                <a:ea typeface="+mn-ea"/>
                <a:cs typeface="+mn-cs"/>
              </a:rPr>
              <a:t>“Energy”</a:t>
            </a:r>
            <a:r>
              <a:rPr lang="en-US" sz="1200" kern="1200" dirty="0">
                <a:solidFill>
                  <a:schemeClr val="tx1"/>
                </a:solidFill>
                <a:effectLst/>
                <a:latin typeface="+mn-lt"/>
                <a:ea typeface="+mn-ea"/>
                <a:cs typeface="+mn-cs"/>
              </a:rPr>
              <a:t> in the category of results to display and </a:t>
            </a:r>
            <a:r>
              <a:rPr lang="en-US" sz="1200" b="1" kern="1200" dirty="0">
                <a:solidFill>
                  <a:schemeClr val="tx1"/>
                </a:solidFill>
                <a:effectLst/>
                <a:latin typeface="+mn-lt"/>
                <a:ea typeface="+mn-ea"/>
                <a:cs typeface="+mn-cs"/>
              </a:rPr>
              <a:t>“Run”</a:t>
            </a:r>
            <a:r>
              <a:rPr lang="en-US" sz="1200" kern="1200" dirty="0">
                <a:solidFill>
                  <a:schemeClr val="tx1"/>
                </a:solidFill>
                <a:effectLst/>
                <a:latin typeface="+mn-lt"/>
                <a:ea typeface="+mn-ea"/>
                <a:cs typeface="+mn-cs"/>
              </a:rPr>
              <a:t> the model.</a:t>
            </a:r>
          </a:p>
          <a:p>
            <a:pPr lvl="0"/>
            <a:r>
              <a:rPr lang="en-US" sz="1200" kern="1200" dirty="0">
                <a:solidFill>
                  <a:schemeClr val="tx1"/>
                </a:solidFill>
                <a:effectLst/>
                <a:latin typeface="+mn-lt"/>
                <a:ea typeface="+mn-ea"/>
                <a:cs typeface="+mn-cs"/>
              </a:rPr>
              <a:t>Compare and contrast the embodied energy and GHG emission for the car and bicycle.</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Questions:</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 How are the inputs similar, how are they different? (consider total energy and categories). </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Discuss the assumptions for the car and bicycle.</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 Does the result change based on the product lifetime?</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Yes - it depends how long do you use the car or a bicycle. If you buy a car every 5 years, the embodied energy will be higher per year than if you buy a car every 10 or 15 years.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Assuming that embodied energy for a car is 0.218 TJ over lifetime,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0.218/5 =0.436 TJ per year, providing that car is kept for 5 years = 121,111.11 </a:t>
            </a:r>
            <a:r>
              <a:rPr lang="en-US" sz="1200" kern="1200" dirty="0" err="1">
                <a:solidFill>
                  <a:schemeClr val="tx1"/>
                </a:solidFill>
                <a:effectLst/>
                <a:latin typeface="+mn-lt"/>
                <a:ea typeface="+mn-ea"/>
                <a:cs typeface="+mn-cs"/>
              </a:rPr>
              <a:t>kWH</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0.218/10 = 0.0218 TJ per year providing that car is kept for 10 years = 6055.555555556 </a:t>
            </a:r>
            <a:r>
              <a:rPr lang="en-US" sz="1200" kern="1200" dirty="0" err="1">
                <a:solidFill>
                  <a:schemeClr val="tx1"/>
                </a:solidFill>
                <a:effectLst/>
                <a:latin typeface="+mn-lt"/>
                <a:ea typeface="+mn-ea"/>
                <a:cs typeface="+mn-cs"/>
              </a:rPr>
              <a:t>kWH</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0.218/15 = 0.0145 TJ per year providing that car is kept for 15 years = 4,027.77 </a:t>
            </a:r>
            <a:r>
              <a:rPr lang="en-US" sz="1200" kern="1200" dirty="0" err="1">
                <a:solidFill>
                  <a:schemeClr val="tx1"/>
                </a:solidFill>
                <a:effectLst/>
                <a:latin typeface="+mn-lt"/>
                <a:ea typeface="+mn-ea"/>
                <a:cs typeface="+mn-cs"/>
              </a:rPr>
              <a:t>kWH</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average person in U.S. uses 10,766 kWh per year.</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SA, The typical home consumes between 230kWh and 340kWh per person per month.</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4. What if the economic activity is the same for car and the bike? [you purchase $30,000 worth of bikes?]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need more total energy to make bikes worth $30k (compare to 0.218 TJ)</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more CO2 emissions are generated for $30k worth of bikes (compare to 14.6)</a:t>
            </a:r>
            <a:endParaRPr lang="en-IN"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5. Are there differences in energy source between different countries?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certainly yes. Germany will be different than China and different than USA.</a:t>
            </a:r>
          </a:p>
          <a:p>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6.How about toxic releases for auto production?</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taken from Toxics Release Inventory (TRI) where</a:t>
            </a:r>
            <a:r>
              <a:rPr lang="en-US" sz="1200" kern="1200" baseline="0" dirty="0">
                <a:solidFill>
                  <a:schemeClr val="tx1"/>
                </a:solidFill>
                <a:effectLst/>
                <a:latin typeface="+mn-lt"/>
                <a:ea typeface="+mn-ea"/>
                <a:cs typeface="+mn-cs"/>
              </a:rPr>
              <a:t>in, </a:t>
            </a:r>
            <a:endParaRPr lang="en-IN"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Fugitive Air Releases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Releases to air that do not occur through a confined air stream, including equipment leaks, evaporative losses from surface impoundments and spills, and releases from building ventilation systems. Sometimes called releases from nonpoint sources.</a:t>
            </a:r>
            <a:endParaRPr lang="en-IN"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Stack Air Releases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Releases to air that occur through confined air streams, such as stacks, vents, ducts or pipes. Sometimes called releases from a point source.</a:t>
            </a:r>
            <a:endParaRPr lang="en-IN"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Air Releases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Total releases to air include all TRI chemicals emitted by a plant from both its smoke stack(s) as well "fugitive" sources (such as leaking valves).</a:t>
            </a:r>
            <a:endParaRPr lang="en-IN"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Land Releases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Land releases include all the chemicals disposed on land within the boundaries of the reporting facility.</a:t>
            </a:r>
            <a:endParaRPr lang="en-IN"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Publicly Owned Treatment Works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POTW is a facility that is owned by a state or municipality.</a:t>
            </a:r>
            <a:endParaRPr lang="en-IN" sz="1200" kern="1200" dirty="0">
              <a:solidFill>
                <a:schemeClr val="tx1"/>
              </a:solidFill>
              <a:effectLst/>
              <a:latin typeface="+mn-lt"/>
              <a:ea typeface="+mn-ea"/>
              <a:cs typeface="+mn-cs"/>
            </a:endParaRPr>
          </a:p>
          <a:p>
            <a:endParaRPr lang="en-IN"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IN" sz="1200" kern="1200" dirty="0">
              <a:solidFill>
                <a:schemeClr val="tx1"/>
              </a:solidFill>
              <a:effectLst/>
              <a:latin typeface="+mn-lt"/>
              <a:ea typeface="+mn-ea"/>
              <a:cs typeface="+mn-cs"/>
            </a:endParaRPr>
          </a:p>
          <a:p>
            <a:pPr lvl="0"/>
            <a:endParaRPr lang="en-I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2857CD-EC52-C24C-8B5E-76CF1277D578}" type="slidenum">
              <a:rPr lang="en-US" smtClean="0"/>
              <a:t>32</a:t>
            </a:fld>
            <a:endParaRPr lang="en-US"/>
          </a:p>
        </p:txBody>
      </p:sp>
    </p:spTree>
    <p:extLst>
      <p:ext uri="{BB962C8B-B14F-4D97-AF65-F5344CB8AC3E}">
        <p14:creationId xmlns:p14="http://schemas.microsoft.com/office/powerpoint/2010/main" val="4207022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Questions:</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 How are the inputs similar, how are they different? (consider total energy and categories). </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Discuss the assumptions for the car and bicycle.</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 Does the result change based on the product lifetime?</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Yes - it depends how long do you use the car or a bicycle. If you buy a car every 5 years, the embodied energy will be higher per year than if you buy a car every 10 or 15 years.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Assuming that embodied energy for a car is 0.218 TJ over lifetime,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0.218/5 =0.436 TJ per year, providing that car is kept for 5 years = 121,111.11 </a:t>
            </a:r>
            <a:r>
              <a:rPr lang="en-US" sz="1200" kern="1200" dirty="0" err="1">
                <a:solidFill>
                  <a:schemeClr val="tx1"/>
                </a:solidFill>
                <a:effectLst/>
                <a:latin typeface="+mn-lt"/>
                <a:ea typeface="+mn-ea"/>
                <a:cs typeface="+mn-cs"/>
              </a:rPr>
              <a:t>kWH</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0.218/10 = 0.0218 TJ per year providing that car is kept for 10 years = 6055.555555556 </a:t>
            </a:r>
            <a:r>
              <a:rPr lang="en-US" sz="1200" kern="1200" dirty="0" err="1">
                <a:solidFill>
                  <a:schemeClr val="tx1"/>
                </a:solidFill>
                <a:effectLst/>
                <a:latin typeface="+mn-lt"/>
                <a:ea typeface="+mn-ea"/>
                <a:cs typeface="+mn-cs"/>
              </a:rPr>
              <a:t>kWH</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0.218/15 = 0.0145 TJ per year providing that car is kept for 15 years = 4,027.77 </a:t>
            </a:r>
            <a:r>
              <a:rPr lang="en-US" sz="1200" kern="1200" dirty="0" err="1">
                <a:solidFill>
                  <a:schemeClr val="tx1"/>
                </a:solidFill>
                <a:effectLst/>
                <a:latin typeface="+mn-lt"/>
                <a:ea typeface="+mn-ea"/>
                <a:cs typeface="+mn-cs"/>
              </a:rPr>
              <a:t>kWH</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average person in U.S. uses 10,766 kWh per year.</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SA, The typical home consumes between 230kWh and 340kWh per person per month.</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2857CD-EC52-C24C-8B5E-76CF1277D578}" type="slidenum">
              <a:rPr lang="en-US" smtClean="0"/>
              <a:t>33</a:t>
            </a:fld>
            <a:endParaRPr lang="en-US"/>
          </a:p>
        </p:txBody>
      </p:sp>
    </p:spTree>
    <p:extLst>
      <p:ext uri="{BB962C8B-B14F-4D97-AF65-F5344CB8AC3E}">
        <p14:creationId xmlns:p14="http://schemas.microsoft.com/office/powerpoint/2010/main" val="3814499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7</a:t>
            </a:fld>
            <a:endParaRPr lang="en-US"/>
          </a:p>
        </p:txBody>
      </p:sp>
    </p:spTree>
    <p:extLst>
      <p:ext uri="{BB962C8B-B14F-4D97-AF65-F5344CB8AC3E}">
        <p14:creationId xmlns:p14="http://schemas.microsoft.com/office/powerpoint/2010/main" val="43611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8</a:t>
            </a:fld>
            <a:endParaRPr lang="en-US"/>
          </a:p>
        </p:txBody>
      </p:sp>
    </p:spTree>
    <p:extLst>
      <p:ext uri="{BB962C8B-B14F-4D97-AF65-F5344CB8AC3E}">
        <p14:creationId xmlns:p14="http://schemas.microsoft.com/office/powerpoint/2010/main" val="3580092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9</a:t>
            </a:fld>
            <a:endParaRPr lang="en-US"/>
          </a:p>
        </p:txBody>
      </p:sp>
    </p:spTree>
    <p:extLst>
      <p:ext uri="{BB962C8B-B14F-4D97-AF65-F5344CB8AC3E}">
        <p14:creationId xmlns:p14="http://schemas.microsoft.com/office/powerpoint/2010/main" val="4114281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10</a:t>
            </a:fld>
            <a:endParaRPr lang="en-US"/>
          </a:p>
        </p:txBody>
      </p:sp>
    </p:spTree>
    <p:extLst>
      <p:ext uri="{BB962C8B-B14F-4D97-AF65-F5344CB8AC3E}">
        <p14:creationId xmlns:p14="http://schemas.microsoft.com/office/powerpoint/2010/main" val="1744335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13</a:t>
            </a:fld>
            <a:endParaRPr lang="en-US"/>
          </a:p>
        </p:txBody>
      </p:sp>
    </p:spTree>
    <p:extLst>
      <p:ext uri="{BB962C8B-B14F-4D97-AF65-F5344CB8AC3E}">
        <p14:creationId xmlns:p14="http://schemas.microsoft.com/office/powerpoint/2010/main" val="1114448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17</a:t>
            </a:fld>
            <a:endParaRPr lang="en-US"/>
          </a:p>
        </p:txBody>
      </p:sp>
    </p:spTree>
    <p:extLst>
      <p:ext uri="{BB962C8B-B14F-4D97-AF65-F5344CB8AC3E}">
        <p14:creationId xmlns:p14="http://schemas.microsoft.com/office/powerpoint/2010/main" val="376315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7133FF-3B7D-AD4F-9B7C-EE7DD620004A}" type="slidenum">
              <a:rPr lang="en-US" altLang="x-none"/>
              <a:pPr/>
              <a:t>20</a:t>
            </a:fld>
            <a:endParaRPr lang="en-US" altLang="x-none"/>
          </a:p>
        </p:txBody>
      </p:sp>
      <p:sp>
        <p:nvSpPr>
          <p:cNvPr id="81408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8140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x-none" altLang="x-none"/>
          </a:p>
        </p:txBody>
      </p:sp>
    </p:spTree>
    <p:extLst>
      <p:ext uri="{BB962C8B-B14F-4D97-AF65-F5344CB8AC3E}">
        <p14:creationId xmlns:p14="http://schemas.microsoft.com/office/powerpoint/2010/main" val="1431670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0FAE57-CCBF-CB4E-AD34-B277A7AF8D45}" type="datetimeFigureOut">
              <a:rPr lang="en-US" smtClean="0"/>
              <a:t>4/7/19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6578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4/7/19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48759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4/7/19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108877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59" cy="1143480"/>
          </a:xfrm>
        </p:spPr>
        <p:txBody>
          <a:bodyPr/>
          <a:lstStyle/>
          <a:p>
            <a:r>
              <a:rPr lang="en-US"/>
              <a:t>Click to edit Master title style</a:t>
            </a:r>
          </a:p>
        </p:txBody>
      </p:sp>
      <p:sp>
        <p:nvSpPr>
          <p:cNvPr id="3" name="Content Placeholder 2"/>
          <p:cNvSpPr>
            <a:spLocks noGrp="1"/>
          </p:cNvSpPr>
          <p:nvPr>
            <p:ph sz="half" idx="1"/>
          </p:nvPr>
        </p:nvSpPr>
        <p:spPr>
          <a:xfrm>
            <a:off x="608641" y="1604329"/>
            <a:ext cx="10968959"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641" y="3935934"/>
            <a:ext cx="10968959"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1832668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69AF-69FF-594F-B225-3F5AA63F9F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AB2EE0-9775-3045-954D-F864EFF313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D69302-FC7B-594B-A931-7092CB1C4186}"/>
              </a:ext>
            </a:extLst>
          </p:cNvPr>
          <p:cNvSpPr>
            <a:spLocks noGrp="1"/>
          </p:cNvSpPr>
          <p:nvPr>
            <p:ph type="dt" sz="half" idx="10"/>
          </p:nvPr>
        </p:nvSpPr>
        <p:spPr/>
        <p:txBody>
          <a:bodyPr/>
          <a:lstStyle/>
          <a:p>
            <a:fld id="{6DE45B4C-800D-014B-92A1-3B34F50EC0B5}" type="datetimeFigureOut">
              <a:rPr lang="en-US" smtClean="0"/>
              <a:t>4/7/19</a:t>
            </a:fld>
            <a:endParaRPr lang="en-US"/>
          </a:p>
        </p:txBody>
      </p:sp>
      <p:sp>
        <p:nvSpPr>
          <p:cNvPr id="5" name="Footer Placeholder 4">
            <a:extLst>
              <a:ext uri="{FF2B5EF4-FFF2-40B4-BE49-F238E27FC236}">
                <a16:creationId xmlns:a16="http://schemas.microsoft.com/office/drawing/2014/main" id="{900FCD20-EC38-1D43-8467-FE107C400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B62E8-7FD7-8C4E-8674-9BF21A731B45}"/>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2050887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EDCA0-DAAF-3F43-9BBC-2602B77339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9857F2-3C5D-B542-BFED-018A0941A8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674C7-B0B1-484C-89FB-4EE45C042F8C}"/>
              </a:ext>
            </a:extLst>
          </p:cNvPr>
          <p:cNvSpPr>
            <a:spLocks noGrp="1"/>
          </p:cNvSpPr>
          <p:nvPr>
            <p:ph type="dt" sz="half" idx="10"/>
          </p:nvPr>
        </p:nvSpPr>
        <p:spPr/>
        <p:txBody>
          <a:bodyPr/>
          <a:lstStyle/>
          <a:p>
            <a:fld id="{6DE45B4C-800D-014B-92A1-3B34F50EC0B5}" type="datetimeFigureOut">
              <a:rPr lang="en-US" smtClean="0"/>
              <a:t>4/7/19</a:t>
            </a:fld>
            <a:endParaRPr lang="en-US"/>
          </a:p>
        </p:txBody>
      </p:sp>
      <p:sp>
        <p:nvSpPr>
          <p:cNvPr id="5" name="Footer Placeholder 4">
            <a:extLst>
              <a:ext uri="{FF2B5EF4-FFF2-40B4-BE49-F238E27FC236}">
                <a16:creationId xmlns:a16="http://schemas.microsoft.com/office/drawing/2014/main" id="{2A192829-A4BA-BF4E-AF20-A5F934843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77B74-F4B7-FA45-85DC-0B12E7D9850E}"/>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2818604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56DC-C9D1-F448-A2B0-3012C8C32A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C2903B-6AD8-C841-AC93-B372895FFE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74AB8C-B17B-3445-9170-CA2895415204}"/>
              </a:ext>
            </a:extLst>
          </p:cNvPr>
          <p:cNvSpPr>
            <a:spLocks noGrp="1"/>
          </p:cNvSpPr>
          <p:nvPr>
            <p:ph type="dt" sz="half" idx="10"/>
          </p:nvPr>
        </p:nvSpPr>
        <p:spPr/>
        <p:txBody>
          <a:bodyPr/>
          <a:lstStyle/>
          <a:p>
            <a:fld id="{6DE45B4C-800D-014B-92A1-3B34F50EC0B5}" type="datetimeFigureOut">
              <a:rPr lang="en-US" smtClean="0"/>
              <a:t>4/7/19</a:t>
            </a:fld>
            <a:endParaRPr lang="en-US"/>
          </a:p>
        </p:txBody>
      </p:sp>
      <p:sp>
        <p:nvSpPr>
          <p:cNvPr id="5" name="Footer Placeholder 4">
            <a:extLst>
              <a:ext uri="{FF2B5EF4-FFF2-40B4-BE49-F238E27FC236}">
                <a16:creationId xmlns:a16="http://schemas.microsoft.com/office/drawing/2014/main" id="{84E656C0-5081-9D44-A3AC-0B2A9D0FF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F9471-1E5B-2646-891F-FE153F4185D0}"/>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3262419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A489B-809F-7440-850F-0FABE80DED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E1DB1C-7193-5E49-A17A-6988BDCCB3E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963C9A-54ED-CC4E-B1A6-7613B2AEF3D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70B8A2-B8AA-4B49-A15F-4CFE20143109}"/>
              </a:ext>
            </a:extLst>
          </p:cNvPr>
          <p:cNvSpPr>
            <a:spLocks noGrp="1"/>
          </p:cNvSpPr>
          <p:nvPr>
            <p:ph type="dt" sz="half" idx="10"/>
          </p:nvPr>
        </p:nvSpPr>
        <p:spPr/>
        <p:txBody>
          <a:bodyPr/>
          <a:lstStyle/>
          <a:p>
            <a:fld id="{6DE45B4C-800D-014B-92A1-3B34F50EC0B5}" type="datetimeFigureOut">
              <a:rPr lang="en-US" smtClean="0"/>
              <a:t>4/7/19</a:t>
            </a:fld>
            <a:endParaRPr lang="en-US"/>
          </a:p>
        </p:txBody>
      </p:sp>
      <p:sp>
        <p:nvSpPr>
          <p:cNvPr id="6" name="Footer Placeholder 5">
            <a:extLst>
              <a:ext uri="{FF2B5EF4-FFF2-40B4-BE49-F238E27FC236}">
                <a16:creationId xmlns:a16="http://schemas.microsoft.com/office/drawing/2014/main" id="{C5210610-DDD4-B941-AD80-738D557EB9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FF495-6E92-9D44-B7FB-087B51E02A69}"/>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4219728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E33D-2859-9D49-A58E-CDCD0287F7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28DAFD-2BE0-E449-96B2-979D95E8C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5277BE-341B-E643-A91D-CEDD8C7128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17FCD6-0721-1449-8BC1-1F6BEC21D2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961FAE-9FD3-3145-8FE7-6744E99978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ED654D-A8F5-2046-8E8D-5F0F950F325F}"/>
              </a:ext>
            </a:extLst>
          </p:cNvPr>
          <p:cNvSpPr>
            <a:spLocks noGrp="1"/>
          </p:cNvSpPr>
          <p:nvPr>
            <p:ph type="dt" sz="half" idx="10"/>
          </p:nvPr>
        </p:nvSpPr>
        <p:spPr/>
        <p:txBody>
          <a:bodyPr/>
          <a:lstStyle/>
          <a:p>
            <a:fld id="{6DE45B4C-800D-014B-92A1-3B34F50EC0B5}" type="datetimeFigureOut">
              <a:rPr lang="en-US" smtClean="0"/>
              <a:t>4/7/19</a:t>
            </a:fld>
            <a:endParaRPr lang="en-US"/>
          </a:p>
        </p:txBody>
      </p:sp>
      <p:sp>
        <p:nvSpPr>
          <p:cNvPr id="8" name="Footer Placeholder 7">
            <a:extLst>
              <a:ext uri="{FF2B5EF4-FFF2-40B4-BE49-F238E27FC236}">
                <a16:creationId xmlns:a16="http://schemas.microsoft.com/office/drawing/2014/main" id="{A7C42760-234B-3545-AA65-56DB1C6D5B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AA36B3-394A-CD41-A985-A03DCB466861}"/>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4167057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107EB-5F1C-2849-970D-BFA34039E3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BB1436-EBEC-F041-B800-CF7C90587EF2}"/>
              </a:ext>
            </a:extLst>
          </p:cNvPr>
          <p:cNvSpPr>
            <a:spLocks noGrp="1"/>
          </p:cNvSpPr>
          <p:nvPr>
            <p:ph type="dt" sz="half" idx="10"/>
          </p:nvPr>
        </p:nvSpPr>
        <p:spPr/>
        <p:txBody>
          <a:bodyPr/>
          <a:lstStyle/>
          <a:p>
            <a:fld id="{6DE45B4C-800D-014B-92A1-3B34F50EC0B5}" type="datetimeFigureOut">
              <a:rPr lang="en-US" smtClean="0"/>
              <a:t>4/7/19</a:t>
            </a:fld>
            <a:endParaRPr lang="en-US"/>
          </a:p>
        </p:txBody>
      </p:sp>
      <p:sp>
        <p:nvSpPr>
          <p:cNvPr id="4" name="Footer Placeholder 3">
            <a:extLst>
              <a:ext uri="{FF2B5EF4-FFF2-40B4-BE49-F238E27FC236}">
                <a16:creationId xmlns:a16="http://schemas.microsoft.com/office/drawing/2014/main" id="{C99CE6B7-24DB-E94D-97C7-9AB7D8CCAE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AE7155-C9F5-3E4E-A597-8E98828634B2}"/>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613022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B57067-1A2D-DB4B-8BED-8684A1115291}"/>
              </a:ext>
            </a:extLst>
          </p:cNvPr>
          <p:cNvSpPr>
            <a:spLocks noGrp="1"/>
          </p:cNvSpPr>
          <p:nvPr>
            <p:ph type="dt" sz="half" idx="10"/>
          </p:nvPr>
        </p:nvSpPr>
        <p:spPr/>
        <p:txBody>
          <a:bodyPr/>
          <a:lstStyle/>
          <a:p>
            <a:fld id="{6DE45B4C-800D-014B-92A1-3B34F50EC0B5}" type="datetimeFigureOut">
              <a:rPr lang="en-US" smtClean="0"/>
              <a:t>4/7/19</a:t>
            </a:fld>
            <a:endParaRPr lang="en-US"/>
          </a:p>
        </p:txBody>
      </p:sp>
      <p:sp>
        <p:nvSpPr>
          <p:cNvPr id="3" name="Footer Placeholder 2">
            <a:extLst>
              <a:ext uri="{FF2B5EF4-FFF2-40B4-BE49-F238E27FC236}">
                <a16:creationId xmlns:a16="http://schemas.microsoft.com/office/drawing/2014/main" id="{24CFE7FF-9FB2-2948-B529-C4FF7C854D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058F1-4088-B744-8CB9-155A30895489}"/>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177024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4/7/19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15881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E180D-4B19-5B4E-873E-C99CEC7E33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DA90CA-20C2-1246-8A57-A4C3F29648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FFCFD5-34A3-1449-AF34-3B58EFA8E2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52BDD4-1869-B141-91EB-A1A97B84749D}"/>
              </a:ext>
            </a:extLst>
          </p:cNvPr>
          <p:cNvSpPr>
            <a:spLocks noGrp="1"/>
          </p:cNvSpPr>
          <p:nvPr>
            <p:ph type="dt" sz="half" idx="10"/>
          </p:nvPr>
        </p:nvSpPr>
        <p:spPr/>
        <p:txBody>
          <a:bodyPr/>
          <a:lstStyle/>
          <a:p>
            <a:fld id="{6DE45B4C-800D-014B-92A1-3B34F50EC0B5}" type="datetimeFigureOut">
              <a:rPr lang="en-US" smtClean="0"/>
              <a:t>4/7/19</a:t>
            </a:fld>
            <a:endParaRPr lang="en-US"/>
          </a:p>
        </p:txBody>
      </p:sp>
      <p:sp>
        <p:nvSpPr>
          <p:cNvPr id="6" name="Footer Placeholder 5">
            <a:extLst>
              <a:ext uri="{FF2B5EF4-FFF2-40B4-BE49-F238E27FC236}">
                <a16:creationId xmlns:a16="http://schemas.microsoft.com/office/drawing/2014/main" id="{96099E16-1254-9E45-81BC-B4049627C0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CC254A-13FF-A245-A9AC-D4B4AFF998DD}"/>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4194082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0A374-AAEE-F143-A7D8-317D199C06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8BD022-04DB-3242-8D09-C257B2B59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B58056-EF3A-F945-B6C8-134626E695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784FA8-87D4-364B-9F20-0166A6E43009}"/>
              </a:ext>
            </a:extLst>
          </p:cNvPr>
          <p:cNvSpPr>
            <a:spLocks noGrp="1"/>
          </p:cNvSpPr>
          <p:nvPr>
            <p:ph type="dt" sz="half" idx="10"/>
          </p:nvPr>
        </p:nvSpPr>
        <p:spPr/>
        <p:txBody>
          <a:bodyPr/>
          <a:lstStyle/>
          <a:p>
            <a:fld id="{6DE45B4C-800D-014B-92A1-3B34F50EC0B5}" type="datetimeFigureOut">
              <a:rPr lang="en-US" smtClean="0"/>
              <a:t>4/7/19</a:t>
            </a:fld>
            <a:endParaRPr lang="en-US"/>
          </a:p>
        </p:txBody>
      </p:sp>
      <p:sp>
        <p:nvSpPr>
          <p:cNvPr id="6" name="Footer Placeholder 5">
            <a:extLst>
              <a:ext uri="{FF2B5EF4-FFF2-40B4-BE49-F238E27FC236}">
                <a16:creationId xmlns:a16="http://schemas.microsoft.com/office/drawing/2014/main" id="{3B65DB95-02F9-BD48-B8F4-9023A8BF5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0B0A47-9A5A-524F-BD37-73D5F6DEF1C4}"/>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4209883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0439-429D-414B-9E2C-0B96DE25A2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7C5A25-4AB2-8A49-AEDD-A5E164CBE2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3EF4FC-D4F0-5C4C-BEB2-8B352A28EB6E}"/>
              </a:ext>
            </a:extLst>
          </p:cNvPr>
          <p:cNvSpPr>
            <a:spLocks noGrp="1"/>
          </p:cNvSpPr>
          <p:nvPr>
            <p:ph type="dt" sz="half" idx="10"/>
          </p:nvPr>
        </p:nvSpPr>
        <p:spPr/>
        <p:txBody>
          <a:bodyPr/>
          <a:lstStyle/>
          <a:p>
            <a:fld id="{6DE45B4C-800D-014B-92A1-3B34F50EC0B5}" type="datetimeFigureOut">
              <a:rPr lang="en-US" smtClean="0"/>
              <a:t>4/7/19</a:t>
            </a:fld>
            <a:endParaRPr lang="en-US"/>
          </a:p>
        </p:txBody>
      </p:sp>
      <p:sp>
        <p:nvSpPr>
          <p:cNvPr id="5" name="Footer Placeholder 4">
            <a:extLst>
              <a:ext uri="{FF2B5EF4-FFF2-40B4-BE49-F238E27FC236}">
                <a16:creationId xmlns:a16="http://schemas.microsoft.com/office/drawing/2014/main" id="{F9416753-C400-3448-BF5D-41A364BAFF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A5EF2-47F5-9B4E-B8C2-05280466D886}"/>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939814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D08666-6E9D-F64F-BB28-84FB71719A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396639-2B60-0E47-AA0A-0785DAFC430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5B819-83FD-1648-A73C-30801C79F374}"/>
              </a:ext>
            </a:extLst>
          </p:cNvPr>
          <p:cNvSpPr>
            <a:spLocks noGrp="1"/>
          </p:cNvSpPr>
          <p:nvPr>
            <p:ph type="dt" sz="half" idx="10"/>
          </p:nvPr>
        </p:nvSpPr>
        <p:spPr/>
        <p:txBody>
          <a:bodyPr/>
          <a:lstStyle/>
          <a:p>
            <a:fld id="{6DE45B4C-800D-014B-92A1-3B34F50EC0B5}" type="datetimeFigureOut">
              <a:rPr lang="en-US" smtClean="0"/>
              <a:t>4/7/19</a:t>
            </a:fld>
            <a:endParaRPr lang="en-US"/>
          </a:p>
        </p:txBody>
      </p:sp>
      <p:sp>
        <p:nvSpPr>
          <p:cNvPr id="5" name="Footer Placeholder 4">
            <a:extLst>
              <a:ext uri="{FF2B5EF4-FFF2-40B4-BE49-F238E27FC236}">
                <a16:creationId xmlns:a16="http://schemas.microsoft.com/office/drawing/2014/main" id="{A114BF9A-506C-744F-A47D-59DFC98A0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2AB5D-B681-9443-BE69-5AF5F953991D}"/>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89950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FAE57-CCBF-CB4E-AD34-B277A7AF8D45}" type="datetimeFigureOut">
              <a:rPr lang="en-US" smtClean="0"/>
              <a:t>4/7/19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81006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0FAE57-CCBF-CB4E-AD34-B277A7AF8D45}" type="datetimeFigureOut">
              <a:rPr lang="en-US" smtClean="0"/>
              <a:t>4/7/19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6168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0FAE57-CCBF-CB4E-AD34-B277A7AF8D45}" type="datetimeFigureOut">
              <a:rPr lang="en-US" smtClean="0"/>
              <a:t>4/7/19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63505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Date Placeholder 2"/>
          <p:cNvSpPr>
            <a:spLocks noGrp="1"/>
          </p:cNvSpPr>
          <p:nvPr>
            <p:ph type="dt" sz="half" idx="10"/>
          </p:nvPr>
        </p:nvSpPr>
        <p:spPr/>
        <p:txBody>
          <a:bodyPr/>
          <a:lstStyle/>
          <a:p>
            <a:fld id="{F30FAE57-CCBF-CB4E-AD34-B277A7AF8D45}" type="datetimeFigureOut">
              <a:rPr lang="en-US" smtClean="0"/>
              <a:t>4/7/19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3107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FAE57-CCBF-CB4E-AD34-B277A7AF8D45}" type="datetimeFigureOut">
              <a:rPr lang="en-US" smtClean="0"/>
              <a:t>4/7/19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566258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4/7/19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5193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4/7/19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49922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5600" y="-171015"/>
            <a:ext cx="719625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FAE57-CCBF-CB4E-AD34-B277A7AF8D45}" type="datetimeFigureOut">
              <a:rPr lang="en-US" smtClean="0"/>
              <a:t>4/7/19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54A1D-DD45-F343-86C0-3994C2FF6262}" type="slidenum">
              <a:rPr lang="en-US" smtClean="0"/>
              <a:t>‹#›</a:t>
            </a:fld>
            <a:endParaRPr lang="en-US"/>
          </a:p>
        </p:txBody>
      </p:sp>
    </p:spTree>
    <p:extLst>
      <p:ext uri="{BB962C8B-B14F-4D97-AF65-F5344CB8AC3E}">
        <p14:creationId xmlns:p14="http://schemas.microsoft.com/office/powerpoint/2010/main" val="1279839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F23346-17AC-1648-8B89-DD8B53059A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B6CF5E-1D27-3B4D-9F09-EE060DC3E0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72A62-FC68-EF4E-B6A6-4C70A41785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45B4C-800D-014B-92A1-3B34F50EC0B5}" type="datetimeFigureOut">
              <a:rPr lang="en-US" smtClean="0"/>
              <a:t>4/7/19</a:t>
            </a:fld>
            <a:endParaRPr lang="en-US"/>
          </a:p>
        </p:txBody>
      </p:sp>
      <p:sp>
        <p:nvSpPr>
          <p:cNvPr id="5" name="Footer Placeholder 4">
            <a:extLst>
              <a:ext uri="{FF2B5EF4-FFF2-40B4-BE49-F238E27FC236}">
                <a16:creationId xmlns:a16="http://schemas.microsoft.com/office/drawing/2014/main" id="{3558B50D-DAD7-1F4E-B3D2-FC214EAD7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869F46-FF06-7C4E-9DEE-702D464212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8E18D-6CB2-F941-ABCC-AED33202EB2A}" type="slidenum">
              <a:rPr lang="en-US" smtClean="0"/>
              <a:t>‹#›</a:t>
            </a:fld>
            <a:endParaRPr lang="en-US"/>
          </a:p>
        </p:txBody>
      </p:sp>
    </p:spTree>
    <p:extLst>
      <p:ext uri="{BB962C8B-B14F-4D97-AF65-F5344CB8AC3E}">
        <p14:creationId xmlns:p14="http://schemas.microsoft.com/office/powerpoint/2010/main" val="2848858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6.tiff"/><Relationship Id="rId5" Type="http://schemas.openxmlformats.org/officeDocument/2006/relationships/image" Target="../media/image15.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3.emf"/><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2.emf"/><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8.emf"/><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hyperlink" Target="http://www.eiolca.ne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image" Target="../media/image29.tiff"/><Relationship Id="rId1" Type="http://schemas.openxmlformats.org/officeDocument/2006/relationships/slideLayout" Target="../slideLayouts/slideLayout7.xml"/><Relationship Id="rId4" Type="http://schemas.openxmlformats.org/officeDocument/2006/relationships/image" Target="../media/image3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4681" y="216684"/>
            <a:ext cx="5502639" cy="646331"/>
          </a:xfrm>
        </p:spPr>
        <p:txBody>
          <a:bodyPr wrap="square">
            <a:spAutoFit/>
          </a:bodyPr>
          <a:lstStyle/>
          <a:p>
            <a:pPr algn="ctr"/>
            <a:r>
              <a:rPr lang="en-US" sz="4000" b="1" dirty="0">
                <a:latin typeface="+mn-lt"/>
              </a:rPr>
              <a:t>Reporting and Metrics</a:t>
            </a:r>
          </a:p>
        </p:txBody>
      </p:sp>
      <p:pic>
        <p:nvPicPr>
          <p:cNvPr id="4" name="Picture 4" descr="C:\Documents and Settings\sidneyb\My Documents\My Pictures\cradle to grave.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33800" y="1303713"/>
            <a:ext cx="472440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335277" y="4850316"/>
            <a:ext cx="552144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charset="0"/>
              </a:defRPr>
            </a:lvl1pPr>
            <a:lvl2pPr marL="742950" indent="-285750">
              <a:defRPr>
                <a:solidFill>
                  <a:schemeClr val="tx1"/>
                </a:solidFill>
                <a:latin typeface="Century Gothic" charset="0"/>
              </a:defRPr>
            </a:lvl2pPr>
            <a:lvl3pPr marL="1143000" indent="-228600">
              <a:defRPr>
                <a:solidFill>
                  <a:schemeClr val="tx1"/>
                </a:solidFill>
                <a:latin typeface="Century Gothic" charset="0"/>
              </a:defRPr>
            </a:lvl3pPr>
            <a:lvl4pPr marL="1600200" indent="-228600">
              <a:defRPr>
                <a:solidFill>
                  <a:schemeClr val="tx1"/>
                </a:solidFill>
                <a:latin typeface="Century Gothic" charset="0"/>
              </a:defRPr>
            </a:lvl4pPr>
            <a:lvl5pPr marL="2057400" indent="-228600">
              <a:defRPr>
                <a:solidFill>
                  <a:schemeClr val="tx1"/>
                </a:solidFill>
                <a:latin typeface="Century Gothic" charset="0"/>
              </a:defRPr>
            </a:lvl5pPr>
            <a:lvl6pPr marL="2514600" indent="-228600" fontAlgn="base">
              <a:spcBef>
                <a:spcPct val="0"/>
              </a:spcBef>
              <a:spcAft>
                <a:spcPct val="0"/>
              </a:spcAft>
              <a:defRPr>
                <a:solidFill>
                  <a:schemeClr val="tx1"/>
                </a:solidFill>
                <a:latin typeface="Century Gothic" charset="0"/>
              </a:defRPr>
            </a:lvl6pPr>
            <a:lvl7pPr marL="2971800" indent="-228600" fontAlgn="base">
              <a:spcBef>
                <a:spcPct val="0"/>
              </a:spcBef>
              <a:spcAft>
                <a:spcPct val="0"/>
              </a:spcAft>
              <a:defRPr>
                <a:solidFill>
                  <a:schemeClr val="tx1"/>
                </a:solidFill>
                <a:latin typeface="Century Gothic" charset="0"/>
              </a:defRPr>
            </a:lvl7pPr>
            <a:lvl8pPr marL="3429000" indent="-228600" fontAlgn="base">
              <a:spcBef>
                <a:spcPct val="0"/>
              </a:spcBef>
              <a:spcAft>
                <a:spcPct val="0"/>
              </a:spcAft>
              <a:defRPr>
                <a:solidFill>
                  <a:schemeClr val="tx1"/>
                </a:solidFill>
                <a:latin typeface="Century Gothic" charset="0"/>
              </a:defRPr>
            </a:lvl8pPr>
            <a:lvl9pPr marL="3886200" indent="-228600" fontAlgn="base">
              <a:spcBef>
                <a:spcPct val="0"/>
              </a:spcBef>
              <a:spcAft>
                <a:spcPct val="0"/>
              </a:spcAft>
              <a:defRPr>
                <a:solidFill>
                  <a:schemeClr val="tx1"/>
                </a:solidFill>
                <a:latin typeface="Century Gothic" charset="0"/>
              </a:defRPr>
            </a:lvl9pPr>
          </a:lstStyle>
          <a:p>
            <a:pPr algn="ctr"/>
            <a:r>
              <a:rPr lang="en-US" altLang="en-US" sz="2800" dirty="0">
                <a:latin typeface="+mn-lt"/>
              </a:rPr>
              <a:t>Cradle to Grave</a:t>
            </a:r>
          </a:p>
          <a:p>
            <a:pPr algn="ctr"/>
            <a:r>
              <a:rPr lang="en-US" altLang="en-US" sz="2800" dirty="0">
                <a:latin typeface="+mn-lt"/>
              </a:rPr>
              <a:t>Cradle to Shelf</a:t>
            </a:r>
          </a:p>
          <a:p>
            <a:pPr algn="ctr"/>
            <a:endParaRPr lang="en-US" altLang="en-US" sz="2800" dirty="0">
              <a:latin typeface="+mn-lt"/>
            </a:endParaRPr>
          </a:p>
          <a:p>
            <a:pPr algn="ctr"/>
            <a:r>
              <a:rPr lang="en-US" altLang="en-US" sz="2800" dirty="0">
                <a:latin typeface="+mn-lt"/>
              </a:rPr>
              <a:t>Comprehensive Evaluation of Impact</a:t>
            </a:r>
          </a:p>
        </p:txBody>
      </p:sp>
      <p:cxnSp>
        <p:nvCxnSpPr>
          <p:cNvPr id="5" name="Straight Connector 4">
            <a:extLst>
              <a:ext uri="{FF2B5EF4-FFF2-40B4-BE49-F238E27FC236}">
                <a16:creationId xmlns:a16="http://schemas.microsoft.com/office/drawing/2014/main" id="{018CF9AE-AAD7-47BF-83F8-792030506FA9}"/>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6D4BE41-6C1E-4745-9C05-683D6AE18369}"/>
              </a:ext>
            </a:extLst>
          </p:cNvPr>
          <p:cNvSpPr txBox="1"/>
          <p:nvPr/>
        </p:nvSpPr>
        <p:spPr>
          <a:xfrm>
            <a:off x="201881" y="6614559"/>
            <a:ext cx="1310936" cy="276999"/>
          </a:xfrm>
          <a:prstGeom prst="rect">
            <a:avLst/>
          </a:prstGeom>
          <a:noFill/>
        </p:spPr>
        <p:txBody>
          <a:bodyPr wrap="none" rtlCol="0">
            <a:spAutoFit/>
          </a:bodyPr>
          <a:lstStyle/>
          <a:p>
            <a:r>
              <a:rPr lang="en-US" sz="1200" dirty="0">
                <a:solidFill>
                  <a:schemeClr val="bg1">
                    <a:lumMod val="50000"/>
                  </a:schemeClr>
                </a:solidFill>
              </a:rPr>
              <a:t>Source: Wikipedia</a:t>
            </a:r>
          </a:p>
        </p:txBody>
      </p:sp>
    </p:spTree>
    <p:extLst>
      <p:ext uri="{BB962C8B-B14F-4D97-AF65-F5344CB8AC3E}">
        <p14:creationId xmlns:p14="http://schemas.microsoft.com/office/powerpoint/2010/main" val="1886635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741" y="287356"/>
            <a:ext cx="7996518" cy="646331"/>
          </a:xfrm>
        </p:spPr>
        <p:txBody>
          <a:bodyPr wrap="square">
            <a:spAutoFit/>
          </a:bodyPr>
          <a:lstStyle/>
          <a:p>
            <a:pPr algn="ctr"/>
            <a:r>
              <a:rPr lang="en-US" sz="4000" b="1" dirty="0">
                <a:latin typeface="+mn-lt"/>
              </a:rPr>
              <a:t>Phase 2: Life Cycle Inventory (LCI)</a:t>
            </a:r>
          </a:p>
        </p:txBody>
      </p:sp>
      <p:sp>
        <p:nvSpPr>
          <p:cNvPr id="17" name="Content Placeholder 2"/>
          <p:cNvSpPr txBox="1">
            <a:spLocks/>
          </p:cNvSpPr>
          <p:nvPr/>
        </p:nvSpPr>
        <p:spPr>
          <a:xfrm>
            <a:off x="1003299" y="1474067"/>
            <a:ext cx="10301287" cy="189812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gn="ctr">
              <a:lnSpc>
                <a:spcPct val="114000"/>
              </a:lnSpc>
              <a:buNone/>
            </a:pPr>
            <a:r>
              <a:rPr lang="en-US" sz="1900" dirty="0">
                <a:solidFill>
                  <a:schemeClr val="tx1"/>
                </a:solidFill>
              </a:rPr>
              <a:t>Data collection </a:t>
            </a:r>
          </a:p>
          <a:p>
            <a:pPr marL="0" lvl="1" indent="0" algn="ctr">
              <a:lnSpc>
                <a:spcPct val="114000"/>
              </a:lnSpc>
              <a:buNone/>
            </a:pPr>
            <a:r>
              <a:rPr lang="en-US" sz="1900" dirty="0">
                <a:solidFill>
                  <a:schemeClr val="tx1"/>
                </a:solidFill>
              </a:rPr>
              <a:t>As much input and output data as possible is collected</a:t>
            </a:r>
          </a:p>
          <a:p>
            <a:pPr marL="0" lvl="1" indent="0" algn="ctr">
              <a:lnSpc>
                <a:spcPct val="114000"/>
              </a:lnSpc>
              <a:buNone/>
            </a:pPr>
            <a:r>
              <a:rPr lang="en-US" sz="1900" dirty="0">
                <a:solidFill>
                  <a:schemeClr val="tx1"/>
                </a:solidFill>
              </a:rPr>
              <a:t>Can be presented in report or kept private, if confidentiality agreements warrant</a:t>
            </a:r>
          </a:p>
          <a:p>
            <a:pPr marL="0" lvl="1" indent="0" algn="ctr">
              <a:lnSpc>
                <a:spcPct val="114000"/>
              </a:lnSpc>
              <a:buNone/>
            </a:pPr>
            <a:r>
              <a:rPr lang="en-US" sz="1900" dirty="0">
                <a:solidFill>
                  <a:schemeClr val="tx1"/>
                </a:solidFill>
              </a:rPr>
              <a:t>Useful for other researchers that could use that data</a:t>
            </a:r>
            <a:endParaRPr lang="en-US" b="1" dirty="0">
              <a:solidFill>
                <a:schemeClr val="tx1"/>
              </a:solidFill>
            </a:endParaRPr>
          </a:p>
          <a:p>
            <a:pPr>
              <a:lnSpc>
                <a:spcPct val="114000"/>
              </a:lnSpc>
            </a:pPr>
            <a:endParaRPr lang="en-US" sz="2200" b="1" dirty="0">
              <a:solidFill>
                <a:schemeClr val="tx1"/>
              </a:solidFill>
            </a:endParaRPr>
          </a:p>
        </p:txBody>
      </p:sp>
      <p:cxnSp>
        <p:nvCxnSpPr>
          <p:cNvPr id="9" name="Straight Connector 8">
            <a:extLst>
              <a:ext uri="{FF2B5EF4-FFF2-40B4-BE49-F238E27FC236}">
                <a16:creationId xmlns:a16="http://schemas.microsoft.com/office/drawing/2014/main" id="{4659A890-CA8A-4AB1-BA54-68C98D343DC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253169"/>
      </p:ext>
    </p:extLst>
  </p:cSld>
  <p:clrMapOvr>
    <a:masterClrMapping/>
  </p:clrMapOvr>
  <mc:AlternateContent xmlns:mc="http://schemas.openxmlformats.org/markup-compatibility/2006" xmlns:p14="http://schemas.microsoft.com/office/powerpoint/2010/main">
    <mc:Choice Requires="p14">
      <p:transition spd="slow" p14:dur="2000" advTm="80584"/>
    </mc:Choice>
    <mc:Fallback xmlns="">
      <p:transition spd="slow" advTm="8058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title"/>
          </p:nvPr>
        </p:nvSpPr>
        <p:spPr>
          <a:xfrm>
            <a:off x="2549486" y="1308072"/>
            <a:ext cx="7086600" cy="422275"/>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pPr algn="ctr"/>
            <a:r>
              <a:rPr lang="en-US" altLang="x-none" sz="2200" dirty="0">
                <a:latin typeface="+mn-lt"/>
              </a:rPr>
              <a:t>An input/output analysis is required for each process.</a:t>
            </a:r>
          </a:p>
        </p:txBody>
      </p:sp>
      <p:sp>
        <p:nvSpPr>
          <p:cNvPr id="750595" name="Rectangle 3"/>
          <p:cNvSpPr>
            <a:spLocks noChangeArrowheads="1"/>
          </p:cNvSpPr>
          <p:nvPr/>
        </p:nvSpPr>
        <p:spPr bwMode="auto">
          <a:xfrm>
            <a:off x="3233763" y="1822244"/>
            <a:ext cx="5984010" cy="349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46038" rIns="0" bIns="46038" anchor="b">
            <a:spAutoFit/>
          </a:bodyPr>
          <a:lstStyle/>
          <a:p>
            <a:pPr eaLnBrk="0" hangingPunct="0">
              <a:lnSpc>
                <a:spcPts val="2000"/>
              </a:lnSpc>
            </a:pPr>
            <a:r>
              <a:rPr lang="en-US" altLang="x-none" sz="2800" dirty="0"/>
              <a:t>Data Needs		Input/Output Analysis</a:t>
            </a:r>
          </a:p>
        </p:txBody>
      </p:sp>
      <p:sp>
        <p:nvSpPr>
          <p:cNvPr id="750596" name="Rectangle 4"/>
          <p:cNvSpPr>
            <a:spLocks noChangeArrowheads="1"/>
          </p:cNvSpPr>
          <p:nvPr/>
        </p:nvSpPr>
        <p:spPr bwMode="auto">
          <a:xfrm>
            <a:off x="3597275" y="2171700"/>
            <a:ext cx="4997450" cy="4445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597" name="Rectangle 5"/>
          <p:cNvSpPr>
            <a:spLocks noChangeArrowheads="1"/>
          </p:cNvSpPr>
          <p:nvPr/>
        </p:nvSpPr>
        <p:spPr bwMode="auto">
          <a:xfrm>
            <a:off x="4159250" y="245110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598" name="Rectangle 6"/>
          <p:cNvSpPr>
            <a:spLocks noChangeArrowheads="1"/>
          </p:cNvSpPr>
          <p:nvPr/>
        </p:nvSpPr>
        <p:spPr bwMode="auto">
          <a:xfrm>
            <a:off x="4159250" y="321945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599" name="Rectangle 7"/>
          <p:cNvSpPr>
            <a:spLocks noChangeArrowheads="1"/>
          </p:cNvSpPr>
          <p:nvPr/>
        </p:nvSpPr>
        <p:spPr bwMode="auto">
          <a:xfrm>
            <a:off x="4159250" y="396875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0" name="Rectangle 8"/>
          <p:cNvSpPr>
            <a:spLocks noChangeArrowheads="1"/>
          </p:cNvSpPr>
          <p:nvPr/>
        </p:nvSpPr>
        <p:spPr bwMode="auto">
          <a:xfrm>
            <a:off x="4159250" y="465455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1" name="Rectangle 9"/>
          <p:cNvSpPr>
            <a:spLocks noChangeArrowheads="1"/>
          </p:cNvSpPr>
          <p:nvPr/>
        </p:nvSpPr>
        <p:spPr bwMode="auto">
          <a:xfrm>
            <a:off x="4159250" y="540385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2" name="Rectangle 10"/>
          <p:cNvSpPr>
            <a:spLocks noChangeArrowheads="1"/>
          </p:cNvSpPr>
          <p:nvPr/>
        </p:nvSpPr>
        <p:spPr bwMode="auto">
          <a:xfrm>
            <a:off x="4159250" y="610870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3" name="Line 11"/>
          <p:cNvSpPr>
            <a:spLocks noChangeShapeType="1"/>
          </p:cNvSpPr>
          <p:nvPr/>
        </p:nvSpPr>
        <p:spPr bwMode="auto">
          <a:xfrm>
            <a:off x="3690963" y="2609850"/>
            <a:ext cx="4635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4" name="Line 12"/>
          <p:cNvSpPr>
            <a:spLocks noChangeShapeType="1"/>
          </p:cNvSpPr>
          <p:nvPr/>
        </p:nvSpPr>
        <p:spPr bwMode="auto">
          <a:xfrm flipV="1">
            <a:off x="3686783" y="3371850"/>
            <a:ext cx="467730" cy="364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5" name="Line 13"/>
          <p:cNvSpPr>
            <a:spLocks noChangeShapeType="1"/>
          </p:cNvSpPr>
          <p:nvPr/>
        </p:nvSpPr>
        <p:spPr bwMode="auto">
          <a:xfrm flipV="1">
            <a:off x="3681919" y="4120476"/>
            <a:ext cx="468414" cy="405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6" name="Line 14"/>
          <p:cNvSpPr>
            <a:spLocks noChangeShapeType="1"/>
          </p:cNvSpPr>
          <p:nvPr/>
        </p:nvSpPr>
        <p:spPr bwMode="auto">
          <a:xfrm flipV="1">
            <a:off x="3690963" y="4825121"/>
            <a:ext cx="463550" cy="425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7" name="Line 15"/>
          <p:cNvSpPr>
            <a:spLocks noChangeShapeType="1"/>
          </p:cNvSpPr>
          <p:nvPr/>
        </p:nvSpPr>
        <p:spPr bwMode="auto">
          <a:xfrm>
            <a:off x="3681919" y="5583271"/>
            <a:ext cx="47259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8" name="Line 16"/>
          <p:cNvSpPr>
            <a:spLocks noChangeShapeType="1"/>
          </p:cNvSpPr>
          <p:nvPr/>
        </p:nvSpPr>
        <p:spPr bwMode="auto">
          <a:xfrm>
            <a:off x="3690963" y="6267450"/>
            <a:ext cx="4635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9" name="Line 17"/>
          <p:cNvSpPr>
            <a:spLocks noChangeShapeType="1"/>
          </p:cNvSpPr>
          <p:nvPr/>
        </p:nvSpPr>
        <p:spPr bwMode="auto">
          <a:xfrm flipV="1">
            <a:off x="8032750" y="2602220"/>
            <a:ext cx="738212" cy="763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0" name="Line 18"/>
          <p:cNvSpPr>
            <a:spLocks noChangeShapeType="1"/>
          </p:cNvSpPr>
          <p:nvPr/>
        </p:nvSpPr>
        <p:spPr bwMode="auto">
          <a:xfrm flipV="1">
            <a:off x="8032749" y="3365501"/>
            <a:ext cx="738213" cy="270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1" name="Line 19"/>
          <p:cNvSpPr>
            <a:spLocks noChangeShapeType="1"/>
          </p:cNvSpPr>
          <p:nvPr/>
        </p:nvSpPr>
        <p:spPr bwMode="auto">
          <a:xfrm>
            <a:off x="8032749" y="4114800"/>
            <a:ext cx="738213" cy="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2" name="Line 20"/>
          <p:cNvSpPr>
            <a:spLocks noChangeShapeType="1"/>
          </p:cNvSpPr>
          <p:nvPr/>
        </p:nvSpPr>
        <p:spPr bwMode="auto">
          <a:xfrm>
            <a:off x="8032749" y="4800599"/>
            <a:ext cx="738214" cy="506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3" name="Line 21"/>
          <p:cNvSpPr>
            <a:spLocks noChangeShapeType="1"/>
          </p:cNvSpPr>
          <p:nvPr/>
        </p:nvSpPr>
        <p:spPr bwMode="auto">
          <a:xfrm>
            <a:off x="8032749" y="5548619"/>
            <a:ext cx="73821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4" name="Line 22"/>
          <p:cNvSpPr>
            <a:spLocks noChangeShapeType="1"/>
          </p:cNvSpPr>
          <p:nvPr/>
        </p:nvSpPr>
        <p:spPr bwMode="auto">
          <a:xfrm>
            <a:off x="8032749" y="6267450"/>
            <a:ext cx="73821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5" name="Rectangle 23"/>
          <p:cNvSpPr>
            <a:spLocks noChangeArrowheads="1"/>
          </p:cNvSpPr>
          <p:nvPr/>
        </p:nvSpPr>
        <p:spPr bwMode="auto">
          <a:xfrm>
            <a:off x="1729225" y="2143126"/>
            <a:ext cx="1031835"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lnSpc>
                <a:spcPts val="2800"/>
              </a:lnSpc>
              <a:spcBef>
                <a:spcPts val="2800"/>
              </a:spcBef>
            </a:pPr>
            <a:r>
              <a:rPr lang="en-US" altLang="x-none" sz="2400" u="sng" dirty="0"/>
              <a:t>Inputs</a:t>
            </a:r>
            <a:endParaRPr lang="en-US" altLang="x-none" u="sng" dirty="0"/>
          </a:p>
        </p:txBody>
      </p:sp>
      <p:sp>
        <p:nvSpPr>
          <p:cNvPr id="750616" name="Rectangle 24"/>
          <p:cNvSpPr>
            <a:spLocks noChangeArrowheads="1"/>
          </p:cNvSpPr>
          <p:nvPr/>
        </p:nvSpPr>
        <p:spPr bwMode="auto">
          <a:xfrm>
            <a:off x="1818106" y="3550374"/>
            <a:ext cx="854075" cy="41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lnSpc>
                <a:spcPts val="2800"/>
              </a:lnSpc>
              <a:spcBef>
                <a:spcPts val="2800"/>
              </a:spcBef>
            </a:pPr>
            <a:r>
              <a:rPr lang="en-US" altLang="x-none" dirty="0"/>
              <a:t>Energy</a:t>
            </a:r>
          </a:p>
        </p:txBody>
      </p:sp>
      <p:sp>
        <p:nvSpPr>
          <p:cNvPr id="750617" name="Rectangle 25"/>
          <p:cNvSpPr>
            <a:spLocks noChangeArrowheads="1"/>
          </p:cNvSpPr>
          <p:nvPr/>
        </p:nvSpPr>
        <p:spPr bwMode="auto">
          <a:xfrm>
            <a:off x="1667251" y="5056149"/>
            <a:ext cx="1155787"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lnSpc>
                <a:spcPts val="2800"/>
              </a:lnSpc>
              <a:spcBef>
                <a:spcPts val="2800"/>
              </a:spcBef>
            </a:pPr>
            <a:r>
              <a:rPr lang="en-US" altLang="x-none" dirty="0"/>
              <a:t>Raw Materials</a:t>
            </a:r>
          </a:p>
        </p:txBody>
      </p:sp>
      <p:sp>
        <p:nvSpPr>
          <p:cNvPr id="750618" name="Rectangle 26"/>
          <p:cNvSpPr>
            <a:spLocks noChangeArrowheads="1"/>
          </p:cNvSpPr>
          <p:nvPr/>
        </p:nvSpPr>
        <p:spPr bwMode="auto">
          <a:xfrm>
            <a:off x="9334806" y="2695245"/>
            <a:ext cx="1405835" cy="353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l" eaLnBrk="0" hangingPunct="0"/>
            <a:r>
              <a:rPr lang="en-US" altLang="x-none" sz="1600" dirty="0"/>
              <a:t>Water</a:t>
            </a:r>
          </a:p>
          <a:p>
            <a:pPr algn="l" eaLnBrk="0" hangingPunct="0"/>
            <a:r>
              <a:rPr lang="en-US" altLang="x-none" sz="1600" dirty="0"/>
              <a:t>Effluent</a:t>
            </a:r>
          </a:p>
          <a:p>
            <a:pPr algn="l" eaLnBrk="0" hangingPunct="0"/>
            <a:endParaRPr lang="en-US" altLang="x-none" sz="1600" dirty="0"/>
          </a:p>
          <a:p>
            <a:pPr algn="l" eaLnBrk="0" hangingPunct="0"/>
            <a:r>
              <a:rPr lang="en-US" altLang="x-none" sz="1600" dirty="0"/>
              <a:t>Airborne </a:t>
            </a:r>
          </a:p>
          <a:p>
            <a:pPr algn="l" eaLnBrk="0" hangingPunct="0"/>
            <a:r>
              <a:rPr lang="en-US" altLang="x-none" sz="1600" dirty="0"/>
              <a:t>Emissions</a:t>
            </a:r>
          </a:p>
          <a:p>
            <a:pPr algn="l" eaLnBrk="0" hangingPunct="0"/>
            <a:endParaRPr lang="en-US" altLang="x-none" sz="1600" dirty="0"/>
          </a:p>
          <a:p>
            <a:pPr algn="l" eaLnBrk="0" hangingPunct="0"/>
            <a:r>
              <a:rPr lang="en-US" altLang="x-none" sz="1600" dirty="0"/>
              <a:t>Solid Wastes</a:t>
            </a:r>
          </a:p>
          <a:p>
            <a:pPr algn="l" eaLnBrk="0" hangingPunct="0"/>
            <a:endParaRPr lang="en-US" altLang="x-none" sz="1600" dirty="0"/>
          </a:p>
          <a:p>
            <a:pPr algn="l" eaLnBrk="0" hangingPunct="0"/>
            <a:r>
              <a:rPr lang="en-US" altLang="x-none" sz="1600" dirty="0"/>
              <a:t>Other </a:t>
            </a:r>
          </a:p>
          <a:p>
            <a:pPr algn="l" eaLnBrk="0" hangingPunct="0"/>
            <a:r>
              <a:rPr lang="en-US" altLang="x-none" sz="1600" dirty="0"/>
              <a:t>Environmental</a:t>
            </a:r>
          </a:p>
          <a:p>
            <a:pPr algn="l" eaLnBrk="0" hangingPunct="0"/>
            <a:r>
              <a:rPr lang="en-US" altLang="x-none" sz="1600" dirty="0"/>
              <a:t>Releases</a:t>
            </a:r>
          </a:p>
          <a:p>
            <a:pPr algn="l" eaLnBrk="0" hangingPunct="0"/>
            <a:endParaRPr lang="en-US" altLang="x-none" sz="1600" dirty="0"/>
          </a:p>
          <a:p>
            <a:pPr algn="l" eaLnBrk="0" hangingPunct="0"/>
            <a:r>
              <a:rPr lang="en-US" altLang="x-none" sz="1600" dirty="0"/>
              <a:t>Useable </a:t>
            </a:r>
          </a:p>
          <a:p>
            <a:pPr algn="l" eaLnBrk="0" hangingPunct="0"/>
            <a:r>
              <a:rPr lang="en-US" altLang="x-none" sz="1600" dirty="0"/>
              <a:t>Products</a:t>
            </a:r>
          </a:p>
        </p:txBody>
      </p:sp>
      <p:sp>
        <p:nvSpPr>
          <p:cNvPr id="750619" name="Line 27"/>
          <p:cNvSpPr>
            <a:spLocks noChangeShapeType="1"/>
          </p:cNvSpPr>
          <p:nvPr/>
        </p:nvSpPr>
        <p:spPr bwMode="auto">
          <a:xfrm>
            <a:off x="8767789" y="2899064"/>
            <a:ext cx="571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0" name="Line 28"/>
          <p:cNvSpPr>
            <a:spLocks noChangeShapeType="1"/>
          </p:cNvSpPr>
          <p:nvPr/>
        </p:nvSpPr>
        <p:spPr bwMode="auto">
          <a:xfrm>
            <a:off x="8763306" y="3716950"/>
            <a:ext cx="571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1" name="Line 29"/>
          <p:cNvSpPr>
            <a:spLocks noChangeShapeType="1"/>
          </p:cNvSpPr>
          <p:nvPr/>
        </p:nvSpPr>
        <p:spPr bwMode="auto">
          <a:xfrm>
            <a:off x="8770963" y="4339222"/>
            <a:ext cx="571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2" name="Line 30"/>
          <p:cNvSpPr>
            <a:spLocks noChangeShapeType="1"/>
          </p:cNvSpPr>
          <p:nvPr/>
        </p:nvSpPr>
        <p:spPr bwMode="auto">
          <a:xfrm>
            <a:off x="8767789" y="5056149"/>
            <a:ext cx="571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3" name="Line 31"/>
          <p:cNvSpPr>
            <a:spLocks noChangeShapeType="1"/>
          </p:cNvSpPr>
          <p:nvPr/>
        </p:nvSpPr>
        <p:spPr bwMode="auto">
          <a:xfrm>
            <a:off x="8763000" y="5910183"/>
            <a:ext cx="571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4" name="Rectangle 32"/>
          <p:cNvSpPr>
            <a:spLocks noChangeArrowheads="1"/>
          </p:cNvSpPr>
          <p:nvPr/>
        </p:nvSpPr>
        <p:spPr bwMode="auto">
          <a:xfrm>
            <a:off x="4688681" y="2382041"/>
            <a:ext cx="2814638" cy="42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lnSpc>
                <a:spcPts val="2800"/>
              </a:lnSpc>
              <a:spcBef>
                <a:spcPts val="2800"/>
              </a:spcBef>
            </a:pPr>
            <a:r>
              <a:rPr lang="en-US" altLang="x-none" dirty="0"/>
              <a:t>Raw Material Acquisition</a:t>
            </a:r>
          </a:p>
        </p:txBody>
      </p:sp>
      <p:sp>
        <p:nvSpPr>
          <p:cNvPr id="750626" name="Rectangle 34"/>
          <p:cNvSpPr>
            <a:spLocks noChangeArrowheads="1"/>
          </p:cNvSpPr>
          <p:nvPr/>
        </p:nvSpPr>
        <p:spPr bwMode="auto">
          <a:xfrm>
            <a:off x="4255752" y="3127499"/>
            <a:ext cx="3680496"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ctr" eaLnBrk="0" hangingPunct="0">
              <a:lnSpc>
                <a:spcPts val="2800"/>
              </a:lnSpc>
              <a:spcBef>
                <a:spcPts val="2800"/>
              </a:spcBef>
            </a:pPr>
            <a:r>
              <a:rPr lang="en-US" altLang="x-none" sz="1600" dirty="0"/>
              <a:t>Manufacturing, Processing, &amp; Formulation</a:t>
            </a:r>
          </a:p>
        </p:txBody>
      </p:sp>
      <p:sp>
        <p:nvSpPr>
          <p:cNvPr id="750627" name="Line 35"/>
          <p:cNvSpPr>
            <a:spLocks noChangeShapeType="1"/>
          </p:cNvSpPr>
          <p:nvPr/>
        </p:nvSpPr>
        <p:spPr bwMode="auto">
          <a:xfrm>
            <a:off x="6096000" y="3549856"/>
            <a:ext cx="1" cy="41309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8" name="Line 36"/>
          <p:cNvSpPr>
            <a:spLocks noChangeShapeType="1"/>
          </p:cNvSpPr>
          <p:nvPr/>
        </p:nvSpPr>
        <p:spPr bwMode="auto">
          <a:xfrm>
            <a:off x="6092019" y="4295408"/>
            <a:ext cx="7963" cy="3499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750629" name="Rectangle 37"/>
          <p:cNvSpPr>
            <a:spLocks noChangeArrowheads="1"/>
          </p:cNvSpPr>
          <p:nvPr/>
        </p:nvSpPr>
        <p:spPr bwMode="auto">
          <a:xfrm>
            <a:off x="4481499" y="3890381"/>
            <a:ext cx="3221038"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ctr" eaLnBrk="0" hangingPunct="0">
              <a:lnSpc>
                <a:spcPts val="2800"/>
              </a:lnSpc>
              <a:spcBef>
                <a:spcPts val="2800"/>
              </a:spcBef>
            </a:pPr>
            <a:r>
              <a:rPr lang="en-US" altLang="x-none" dirty="0"/>
              <a:t>Distribution &amp; Transportation</a:t>
            </a:r>
          </a:p>
        </p:txBody>
      </p:sp>
      <p:sp>
        <p:nvSpPr>
          <p:cNvPr id="750630" name="Rectangle 38"/>
          <p:cNvSpPr>
            <a:spLocks noChangeArrowheads="1"/>
          </p:cNvSpPr>
          <p:nvPr/>
        </p:nvSpPr>
        <p:spPr bwMode="auto">
          <a:xfrm>
            <a:off x="4657183" y="4588879"/>
            <a:ext cx="2888612"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ctr" eaLnBrk="0" hangingPunct="0">
              <a:lnSpc>
                <a:spcPts val="2800"/>
              </a:lnSpc>
              <a:spcBef>
                <a:spcPts val="2800"/>
              </a:spcBef>
            </a:pPr>
            <a:r>
              <a:rPr lang="en-US" altLang="x-none" dirty="0"/>
              <a:t>Use/Re-Use/Maintenance</a:t>
            </a:r>
          </a:p>
        </p:txBody>
      </p:sp>
      <p:sp>
        <p:nvSpPr>
          <p:cNvPr id="750631" name="Rectangle 39"/>
          <p:cNvSpPr>
            <a:spLocks noChangeArrowheads="1"/>
          </p:cNvSpPr>
          <p:nvPr/>
        </p:nvSpPr>
        <p:spPr bwMode="auto">
          <a:xfrm>
            <a:off x="5614169" y="5338626"/>
            <a:ext cx="963663" cy="41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ctr" eaLnBrk="0" hangingPunct="0">
              <a:lnSpc>
                <a:spcPts val="2800"/>
              </a:lnSpc>
              <a:spcBef>
                <a:spcPts val="2800"/>
              </a:spcBef>
            </a:pPr>
            <a:r>
              <a:rPr lang="en-US" altLang="x-none" dirty="0"/>
              <a:t>Recycle</a:t>
            </a:r>
          </a:p>
        </p:txBody>
      </p:sp>
      <p:sp>
        <p:nvSpPr>
          <p:cNvPr id="750632" name="Rectangle 40"/>
          <p:cNvSpPr>
            <a:spLocks noChangeArrowheads="1"/>
          </p:cNvSpPr>
          <p:nvPr/>
        </p:nvSpPr>
        <p:spPr bwMode="auto">
          <a:xfrm>
            <a:off x="4959184" y="6034907"/>
            <a:ext cx="2292488"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ctr" eaLnBrk="0" hangingPunct="0">
              <a:lnSpc>
                <a:spcPts val="2800"/>
              </a:lnSpc>
              <a:spcBef>
                <a:spcPts val="2800"/>
              </a:spcBef>
            </a:pPr>
            <a:r>
              <a:rPr lang="en-US" altLang="x-none" dirty="0"/>
              <a:t>Waste Management</a:t>
            </a:r>
          </a:p>
        </p:txBody>
      </p:sp>
      <p:sp>
        <p:nvSpPr>
          <p:cNvPr id="750633" name="Line 41"/>
          <p:cNvSpPr>
            <a:spLocks noChangeShapeType="1"/>
          </p:cNvSpPr>
          <p:nvPr/>
        </p:nvSpPr>
        <p:spPr bwMode="auto">
          <a:xfrm flipH="1">
            <a:off x="6096000" y="4972050"/>
            <a:ext cx="0" cy="431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34" name="Line 42"/>
          <p:cNvSpPr>
            <a:spLocks noChangeShapeType="1"/>
          </p:cNvSpPr>
          <p:nvPr/>
        </p:nvSpPr>
        <p:spPr bwMode="auto">
          <a:xfrm>
            <a:off x="6092018" y="2768599"/>
            <a:ext cx="7964" cy="44116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35" name="Line 43"/>
          <p:cNvSpPr>
            <a:spLocks noChangeShapeType="1"/>
          </p:cNvSpPr>
          <p:nvPr/>
        </p:nvSpPr>
        <p:spPr bwMode="auto">
          <a:xfrm flipH="1">
            <a:off x="6096000" y="5721351"/>
            <a:ext cx="0" cy="37766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36" name="Rectangle 44"/>
          <p:cNvSpPr>
            <a:spLocks noChangeArrowheads="1"/>
          </p:cNvSpPr>
          <p:nvPr/>
        </p:nvSpPr>
        <p:spPr bwMode="auto">
          <a:xfrm>
            <a:off x="1012876" y="6192968"/>
            <a:ext cx="2709596" cy="448841"/>
          </a:xfrm>
          <a:prstGeom prst="rect">
            <a:avLst/>
          </a:prstGeom>
          <a:noFill/>
          <a:ln>
            <a:noFill/>
          </a:ln>
          <a:effectLst/>
          <a:extLst/>
        </p:spPr>
        <p:txBody>
          <a:bodyPr wrap="square" lIns="90488" tIns="44450" rIns="90488" bIns="44450" anchor="ctr">
            <a:spAutoFit/>
          </a:bodyPr>
          <a:lstStyle/>
          <a:p>
            <a:pPr algn="ctr" eaLnBrk="0" hangingPunct="0">
              <a:lnSpc>
                <a:spcPts val="2800"/>
              </a:lnSpc>
              <a:spcBef>
                <a:spcPts val="2800"/>
              </a:spcBef>
            </a:pPr>
            <a:r>
              <a:rPr lang="en-US" altLang="x-none" sz="2200" b="1" dirty="0"/>
              <a:t>System Boundary</a:t>
            </a:r>
          </a:p>
        </p:txBody>
      </p:sp>
      <p:sp>
        <p:nvSpPr>
          <p:cNvPr id="750637" name="Rectangle 45"/>
          <p:cNvSpPr>
            <a:spLocks noChangeArrowheads="1"/>
          </p:cNvSpPr>
          <p:nvPr/>
        </p:nvSpPr>
        <p:spPr bwMode="auto">
          <a:xfrm>
            <a:off x="9092547" y="2143126"/>
            <a:ext cx="1276871"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r>
              <a:rPr lang="en-US" altLang="x-none" sz="2400" u="sng" dirty="0"/>
              <a:t>Outputs</a:t>
            </a:r>
          </a:p>
        </p:txBody>
      </p:sp>
      <p:sp>
        <p:nvSpPr>
          <p:cNvPr id="750638" name="Line 46"/>
          <p:cNvSpPr>
            <a:spLocks noChangeShapeType="1"/>
          </p:cNvSpPr>
          <p:nvPr/>
        </p:nvSpPr>
        <p:spPr bwMode="auto">
          <a:xfrm>
            <a:off x="2684326" y="5460106"/>
            <a:ext cx="107166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39" name="Line 47"/>
          <p:cNvSpPr>
            <a:spLocks noChangeShapeType="1"/>
          </p:cNvSpPr>
          <p:nvPr/>
        </p:nvSpPr>
        <p:spPr bwMode="auto">
          <a:xfrm>
            <a:off x="2706713" y="3792292"/>
            <a:ext cx="10541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9" name="Rectangle 2">
            <a:extLst>
              <a:ext uri="{FF2B5EF4-FFF2-40B4-BE49-F238E27FC236}">
                <a16:creationId xmlns:a16="http://schemas.microsoft.com/office/drawing/2014/main" id="{100BCCD6-0467-4255-B814-3D418445483E}"/>
              </a:ext>
            </a:extLst>
          </p:cNvPr>
          <p:cNvSpPr txBox="1">
            <a:spLocks noChangeArrowheads="1"/>
          </p:cNvSpPr>
          <p:nvPr/>
        </p:nvSpPr>
        <p:spPr>
          <a:xfrm>
            <a:off x="2583656" y="29053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Phase 2: Life-Cycle Inventory</a:t>
            </a:r>
          </a:p>
        </p:txBody>
      </p:sp>
      <p:cxnSp>
        <p:nvCxnSpPr>
          <p:cNvPr id="50" name="Straight Connector 49">
            <a:extLst>
              <a:ext uri="{FF2B5EF4-FFF2-40B4-BE49-F238E27FC236}">
                <a16:creationId xmlns:a16="http://schemas.microsoft.com/office/drawing/2014/main"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5746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ChangeArrowheads="1"/>
          </p:cNvSpPr>
          <p:nvPr/>
        </p:nvSpPr>
        <p:spPr bwMode="auto">
          <a:xfrm>
            <a:off x="5447283" y="4135738"/>
            <a:ext cx="2517775" cy="1035050"/>
          </a:xfrm>
          <a:prstGeom prst="rect">
            <a:avLst/>
          </a:prstGeom>
          <a:solidFill>
            <a:schemeClr val="accent2"/>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751619" name="Line 3"/>
          <p:cNvSpPr>
            <a:spLocks noChangeShapeType="1"/>
          </p:cNvSpPr>
          <p:nvPr/>
        </p:nvSpPr>
        <p:spPr bwMode="auto">
          <a:xfrm>
            <a:off x="7414194" y="3399138"/>
            <a:ext cx="0" cy="7175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0" name="Line 4"/>
          <p:cNvSpPr>
            <a:spLocks noChangeShapeType="1"/>
          </p:cNvSpPr>
          <p:nvPr/>
        </p:nvSpPr>
        <p:spPr bwMode="auto">
          <a:xfrm>
            <a:off x="8000861" y="4654022"/>
            <a:ext cx="688975"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1" name="Line 5"/>
          <p:cNvSpPr>
            <a:spLocks noChangeShapeType="1"/>
          </p:cNvSpPr>
          <p:nvPr/>
        </p:nvSpPr>
        <p:spPr bwMode="auto">
          <a:xfrm>
            <a:off x="8009947" y="5026693"/>
            <a:ext cx="727075"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2" name="Line 6"/>
          <p:cNvSpPr>
            <a:spLocks noChangeShapeType="1"/>
          </p:cNvSpPr>
          <p:nvPr/>
        </p:nvSpPr>
        <p:spPr bwMode="auto">
          <a:xfrm>
            <a:off x="8038082" y="4251625"/>
            <a:ext cx="2349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3" name="Line 7"/>
          <p:cNvSpPr>
            <a:spLocks noChangeShapeType="1"/>
          </p:cNvSpPr>
          <p:nvPr/>
        </p:nvSpPr>
        <p:spPr bwMode="auto">
          <a:xfrm flipV="1">
            <a:off x="8279382" y="3675583"/>
            <a:ext cx="0" cy="5683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4" name="Line 8"/>
          <p:cNvSpPr>
            <a:spLocks noChangeShapeType="1"/>
          </p:cNvSpPr>
          <p:nvPr/>
        </p:nvSpPr>
        <p:spPr bwMode="auto">
          <a:xfrm>
            <a:off x="7420544" y="3681932"/>
            <a:ext cx="852488"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5" name="Line 9"/>
          <p:cNvSpPr>
            <a:spLocks noChangeShapeType="1"/>
          </p:cNvSpPr>
          <p:nvPr/>
        </p:nvSpPr>
        <p:spPr bwMode="auto">
          <a:xfrm>
            <a:off x="6051241" y="3399138"/>
            <a:ext cx="0" cy="7175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6" name="Line 10"/>
          <p:cNvSpPr>
            <a:spLocks noChangeShapeType="1"/>
          </p:cNvSpPr>
          <p:nvPr/>
        </p:nvSpPr>
        <p:spPr bwMode="auto">
          <a:xfrm>
            <a:off x="3675632" y="4437363"/>
            <a:ext cx="17399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7" name="Line 11"/>
          <p:cNvSpPr>
            <a:spLocks noChangeShapeType="1"/>
          </p:cNvSpPr>
          <p:nvPr/>
        </p:nvSpPr>
        <p:spPr bwMode="auto">
          <a:xfrm>
            <a:off x="5871144" y="5245401"/>
            <a:ext cx="0" cy="4810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8" name="Line 12"/>
          <p:cNvSpPr>
            <a:spLocks noChangeShapeType="1"/>
          </p:cNvSpPr>
          <p:nvPr/>
        </p:nvSpPr>
        <p:spPr bwMode="auto">
          <a:xfrm flipH="1">
            <a:off x="3891532" y="5732763"/>
            <a:ext cx="198596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9" name="Line 13"/>
          <p:cNvSpPr>
            <a:spLocks noChangeShapeType="1"/>
          </p:cNvSpPr>
          <p:nvPr/>
        </p:nvSpPr>
        <p:spPr bwMode="auto">
          <a:xfrm flipV="1">
            <a:off x="3897882" y="4492925"/>
            <a:ext cx="0" cy="12461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30" name="Line 14"/>
          <p:cNvSpPr>
            <a:spLocks noChangeShapeType="1"/>
          </p:cNvSpPr>
          <p:nvPr/>
        </p:nvSpPr>
        <p:spPr bwMode="auto">
          <a:xfrm>
            <a:off x="6825984" y="5239051"/>
            <a:ext cx="0" cy="5429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31" name="Line 15"/>
          <p:cNvSpPr>
            <a:spLocks noChangeShapeType="1"/>
          </p:cNvSpPr>
          <p:nvPr/>
        </p:nvSpPr>
        <p:spPr bwMode="auto">
          <a:xfrm>
            <a:off x="7661844" y="5251751"/>
            <a:ext cx="0" cy="53022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32" name="Line 16"/>
          <p:cNvSpPr>
            <a:spLocks noChangeShapeType="1"/>
          </p:cNvSpPr>
          <p:nvPr/>
        </p:nvSpPr>
        <p:spPr bwMode="auto">
          <a:xfrm flipV="1">
            <a:off x="7967809" y="4251624"/>
            <a:ext cx="439202"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33" name="Rectangle 17"/>
          <p:cNvSpPr>
            <a:spLocks noChangeArrowheads="1"/>
          </p:cNvSpPr>
          <p:nvPr/>
        </p:nvSpPr>
        <p:spPr bwMode="auto">
          <a:xfrm>
            <a:off x="5784266" y="4435776"/>
            <a:ext cx="1699054" cy="443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dirty="0">
                <a:solidFill>
                  <a:srgbClr val="000000"/>
                </a:solidFill>
                <a:latin typeface="+mn-lt"/>
              </a:rPr>
              <a:t>Unit Process</a:t>
            </a:r>
          </a:p>
        </p:txBody>
      </p:sp>
      <p:sp>
        <p:nvSpPr>
          <p:cNvPr id="751634" name="Rectangle 18"/>
          <p:cNvSpPr>
            <a:spLocks noChangeArrowheads="1"/>
          </p:cNvSpPr>
          <p:nvPr/>
        </p:nvSpPr>
        <p:spPr bwMode="auto">
          <a:xfrm>
            <a:off x="5656069" y="3061000"/>
            <a:ext cx="790345"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Energy</a:t>
            </a:r>
          </a:p>
        </p:txBody>
      </p:sp>
      <p:sp>
        <p:nvSpPr>
          <p:cNvPr id="751635" name="Rectangle 19"/>
          <p:cNvSpPr>
            <a:spLocks noChangeArrowheads="1"/>
          </p:cNvSpPr>
          <p:nvPr/>
        </p:nvSpPr>
        <p:spPr bwMode="auto">
          <a:xfrm>
            <a:off x="3124348" y="4003975"/>
            <a:ext cx="2037608"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Raw Material Inputs</a:t>
            </a:r>
          </a:p>
        </p:txBody>
      </p:sp>
      <p:sp>
        <p:nvSpPr>
          <p:cNvPr id="751636" name="Rectangle 20"/>
          <p:cNvSpPr>
            <a:spLocks noChangeArrowheads="1"/>
          </p:cNvSpPr>
          <p:nvPr/>
        </p:nvSpPr>
        <p:spPr bwMode="auto">
          <a:xfrm>
            <a:off x="3972495" y="4542138"/>
            <a:ext cx="1525738" cy="1181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eaLnBrk="0" hangingPunct="0"/>
            <a:r>
              <a:rPr lang="en-US" altLang="x-none" sz="1800" dirty="0">
                <a:latin typeface="+mn-lt"/>
              </a:rPr>
              <a:t>Includes reuse</a:t>
            </a:r>
          </a:p>
          <a:p>
            <a:pPr eaLnBrk="0" hangingPunct="0"/>
            <a:r>
              <a:rPr lang="en-US" altLang="x-none" sz="1800" dirty="0">
                <a:latin typeface="+mn-lt"/>
              </a:rPr>
              <a:t>and recycle of</a:t>
            </a:r>
          </a:p>
          <a:p>
            <a:pPr eaLnBrk="0" hangingPunct="0"/>
            <a:r>
              <a:rPr lang="en-US" altLang="x-none" sz="1800" dirty="0">
                <a:latin typeface="+mn-lt"/>
              </a:rPr>
              <a:t>materials from</a:t>
            </a:r>
          </a:p>
          <a:p>
            <a:pPr eaLnBrk="0" hangingPunct="0"/>
            <a:r>
              <a:rPr lang="en-US" altLang="x-none" sz="1800" dirty="0">
                <a:latin typeface="+mn-lt"/>
              </a:rPr>
              <a:t>another stage.</a:t>
            </a:r>
          </a:p>
        </p:txBody>
      </p:sp>
      <p:sp>
        <p:nvSpPr>
          <p:cNvPr id="751637" name="Rectangle 21"/>
          <p:cNvSpPr>
            <a:spLocks noChangeArrowheads="1"/>
          </p:cNvSpPr>
          <p:nvPr/>
        </p:nvSpPr>
        <p:spPr bwMode="auto">
          <a:xfrm>
            <a:off x="5806517" y="5810966"/>
            <a:ext cx="1745285" cy="62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Fugitive &amp;</a:t>
            </a:r>
          </a:p>
          <a:p>
            <a:pPr algn="ctr" eaLnBrk="0" hangingPunct="0"/>
            <a:r>
              <a:rPr lang="en-US" altLang="x-none" sz="1800" dirty="0">
                <a:latin typeface="+mn-lt"/>
              </a:rPr>
              <a:t>Untreated Waste</a:t>
            </a:r>
          </a:p>
        </p:txBody>
      </p:sp>
      <p:sp>
        <p:nvSpPr>
          <p:cNvPr id="751638" name="Rectangle 22"/>
          <p:cNvSpPr>
            <a:spLocks noChangeArrowheads="1"/>
          </p:cNvSpPr>
          <p:nvPr/>
        </p:nvSpPr>
        <p:spPr bwMode="auto">
          <a:xfrm>
            <a:off x="7489060" y="5770055"/>
            <a:ext cx="1332993" cy="62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Treatment &amp;</a:t>
            </a:r>
          </a:p>
          <a:p>
            <a:pPr algn="ctr" eaLnBrk="0" hangingPunct="0"/>
            <a:r>
              <a:rPr lang="en-US" altLang="x-none" sz="1800" dirty="0">
                <a:latin typeface="+mn-lt"/>
              </a:rPr>
              <a:t>Disposal</a:t>
            </a:r>
          </a:p>
        </p:txBody>
      </p:sp>
      <p:sp>
        <p:nvSpPr>
          <p:cNvPr id="751639" name="Rectangle 23"/>
          <p:cNvSpPr>
            <a:spLocks noChangeArrowheads="1"/>
          </p:cNvSpPr>
          <p:nvPr/>
        </p:nvSpPr>
        <p:spPr bwMode="auto">
          <a:xfrm>
            <a:off x="6861727" y="5369903"/>
            <a:ext cx="764375"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Waste</a:t>
            </a:r>
          </a:p>
        </p:txBody>
      </p:sp>
      <p:sp>
        <p:nvSpPr>
          <p:cNvPr id="751640" name="Rectangle 24"/>
          <p:cNvSpPr>
            <a:spLocks noChangeArrowheads="1"/>
          </p:cNvSpPr>
          <p:nvPr/>
        </p:nvSpPr>
        <p:spPr bwMode="auto">
          <a:xfrm>
            <a:off x="8752559" y="4497079"/>
            <a:ext cx="1670969"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Primary Product</a:t>
            </a:r>
          </a:p>
        </p:txBody>
      </p:sp>
      <p:sp>
        <p:nvSpPr>
          <p:cNvPr id="751641" name="Rectangle 25"/>
          <p:cNvSpPr>
            <a:spLocks noChangeArrowheads="1"/>
          </p:cNvSpPr>
          <p:nvPr/>
        </p:nvSpPr>
        <p:spPr bwMode="auto">
          <a:xfrm>
            <a:off x="8706596" y="4843201"/>
            <a:ext cx="1850506"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Useful Co-Product</a:t>
            </a:r>
          </a:p>
        </p:txBody>
      </p:sp>
      <p:sp>
        <p:nvSpPr>
          <p:cNvPr id="751642" name="Rectangle 26"/>
          <p:cNvSpPr>
            <a:spLocks noChangeArrowheads="1"/>
          </p:cNvSpPr>
          <p:nvPr/>
        </p:nvSpPr>
        <p:spPr bwMode="auto">
          <a:xfrm>
            <a:off x="8407011" y="4110338"/>
            <a:ext cx="1553309"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Reuse/Recycle</a:t>
            </a:r>
          </a:p>
        </p:txBody>
      </p:sp>
      <p:sp>
        <p:nvSpPr>
          <p:cNvPr id="751643" name="Rectangle 27"/>
          <p:cNvSpPr>
            <a:spLocks noChangeArrowheads="1"/>
          </p:cNvSpPr>
          <p:nvPr/>
        </p:nvSpPr>
        <p:spPr bwMode="auto">
          <a:xfrm>
            <a:off x="6825984" y="1958295"/>
            <a:ext cx="2162259" cy="145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Process materials, </a:t>
            </a:r>
          </a:p>
          <a:p>
            <a:pPr algn="ctr" eaLnBrk="0" hangingPunct="0"/>
            <a:r>
              <a:rPr lang="en-US" altLang="x-none" sz="1800" dirty="0">
                <a:latin typeface="+mn-lt"/>
              </a:rPr>
              <a:t>reagents, solvents, &amp; </a:t>
            </a:r>
          </a:p>
          <a:p>
            <a:pPr algn="ctr" eaLnBrk="0" hangingPunct="0"/>
            <a:r>
              <a:rPr lang="en-US" altLang="x-none" sz="1800" dirty="0">
                <a:latin typeface="+mn-lt"/>
              </a:rPr>
              <a:t>catalysts (including</a:t>
            </a:r>
          </a:p>
          <a:p>
            <a:pPr algn="ctr" eaLnBrk="0" hangingPunct="0"/>
            <a:r>
              <a:rPr lang="en-US" altLang="x-none" sz="1800" dirty="0">
                <a:latin typeface="+mn-lt"/>
              </a:rPr>
              <a:t>reuse &amp; recycle </a:t>
            </a:r>
          </a:p>
          <a:p>
            <a:pPr algn="ctr" eaLnBrk="0" hangingPunct="0"/>
            <a:r>
              <a:rPr lang="en-US" altLang="x-none" sz="1800" dirty="0">
                <a:latin typeface="+mn-lt"/>
              </a:rPr>
              <a:t>from another stage).</a:t>
            </a:r>
          </a:p>
        </p:txBody>
      </p:sp>
      <p:sp>
        <p:nvSpPr>
          <p:cNvPr id="751645" name="Rectangle 29"/>
          <p:cNvSpPr>
            <a:spLocks noChangeArrowheads="1"/>
          </p:cNvSpPr>
          <p:nvPr/>
        </p:nvSpPr>
        <p:spPr bwMode="auto">
          <a:xfrm>
            <a:off x="958096" y="1459976"/>
            <a:ext cx="4662375" cy="1749838"/>
          </a:xfrm>
          <a:prstGeom prst="rect">
            <a:avLst/>
          </a:prstGeom>
          <a:solidFill>
            <a:srgbClr val="003300">
              <a:alpha val="14999"/>
            </a:srgbClr>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l" eaLnBrk="0" hangingPunct="0">
              <a:lnSpc>
                <a:spcPct val="114000"/>
              </a:lnSpc>
            </a:pPr>
            <a:r>
              <a:rPr lang="en-US" altLang="x-none" sz="2400" b="1" i="1" dirty="0"/>
              <a:t>Each process is subdivided into the </a:t>
            </a:r>
            <a:r>
              <a:rPr lang="en-US" altLang="x-none" sz="2400" b="1" i="1"/>
              <a:t>unit processes/steps, </a:t>
            </a:r>
            <a:r>
              <a:rPr lang="en-US" altLang="x-none" sz="2400" b="1" i="1" dirty="0"/>
              <a:t>where a detailed input/output analysis is conducted.</a:t>
            </a:r>
          </a:p>
        </p:txBody>
      </p:sp>
      <p:sp>
        <p:nvSpPr>
          <p:cNvPr id="30" name="Rectangle 2">
            <a:extLst>
              <a:ext uri="{FF2B5EF4-FFF2-40B4-BE49-F238E27FC236}">
                <a16:creationId xmlns:a16="http://schemas.microsoft.com/office/drawing/2014/main" id="{BE51F59B-CBF2-4AB2-B431-BB1E411821E1}"/>
              </a:ext>
            </a:extLst>
          </p:cNvPr>
          <p:cNvSpPr txBox="1">
            <a:spLocks noChangeArrowheads="1"/>
          </p:cNvSpPr>
          <p:nvPr/>
        </p:nvSpPr>
        <p:spPr>
          <a:xfrm>
            <a:off x="2583656" y="262402"/>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Phase 2: Life-Cycle Inventory</a:t>
            </a:r>
          </a:p>
        </p:txBody>
      </p:sp>
      <p:cxnSp>
        <p:nvCxnSpPr>
          <p:cNvPr id="31" name="Straight Connector 30">
            <a:extLst>
              <a:ext uri="{FF2B5EF4-FFF2-40B4-BE49-F238E27FC236}">
                <a16:creationId xmlns:a16="http://schemas.microsoft.com/office/drawing/2014/main" id="{B54B54AA-C721-47C6-8E00-AF882823EF7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2534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734" y="290994"/>
            <a:ext cx="9744529" cy="646331"/>
          </a:xfrm>
        </p:spPr>
        <p:txBody>
          <a:bodyPr wrap="square">
            <a:spAutoFit/>
          </a:bodyPr>
          <a:lstStyle/>
          <a:p>
            <a:pPr algn="ctr"/>
            <a:r>
              <a:rPr lang="en-US" sz="4000" b="1" dirty="0">
                <a:latin typeface="+mn-lt"/>
              </a:rPr>
              <a:t>Phase 3: Life Cycle Impac</a:t>
            </a:r>
            <a:r>
              <a:rPr lang="en-US" dirty="0">
                <a:latin typeface="+mn-lt"/>
              </a:rPr>
              <a:t>t Assessment (LCIA)</a:t>
            </a:r>
            <a:endParaRPr lang="en-US" sz="4000" b="1" dirty="0">
              <a:latin typeface="+mn-lt"/>
            </a:endParaRPr>
          </a:p>
        </p:txBody>
      </p:sp>
      <p:sp>
        <p:nvSpPr>
          <p:cNvPr id="19" name="Content Placeholder 2"/>
          <p:cNvSpPr txBox="1">
            <a:spLocks/>
          </p:cNvSpPr>
          <p:nvPr/>
        </p:nvSpPr>
        <p:spPr>
          <a:xfrm>
            <a:off x="635790" y="1549697"/>
            <a:ext cx="10920415" cy="2517838"/>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gn="ctr">
              <a:lnSpc>
                <a:spcPct val="114000"/>
              </a:lnSpc>
              <a:buNone/>
            </a:pPr>
            <a:r>
              <a:rPr lang="en-US" sz="1900" dirty="0">
                <a:solidFill>
                  <a:schemeClr val="tx1"/>
                </a:solidFill>
              </a:rPr>
              <a:t>Conversion of inventory data into environmental impact potentials</a:t>
            </a:r>
          </a:p>
          <a:p>
            <a:pPr marL="201168" lvl="1" indent="0" algn="ctr">
              <a:lnSpc>
                <a:spcPct val="114000"/>
              </a:lnSpc>
              <a:buNone/>
            </a:pPr>
            <a:r>
              <a:rPr lang="en-US" sz="1900" dirty="0">
                <a:solidFill>
                  <a:schemeClr val="tx1"/>
                </a:solidFill>
              </a:rPr>
              <a:t>Impact categories, indication, and characterization models are chosen</a:t>
            </a:r>
          </a:p>
          <a:p>
            <a:pPr marL="201168" lvl="1" indent="0" algn="ctr">
              <a:lnSpc>
                <a:spcPct val="114000"/>
              </a:lnSpc>
              <a:buNone/>
            </a:pPr>
            <a:r>
              <a:rPr lang="en-US" sz="1900" dirty="0">
                <a:solidFill>
                  <a:schemeClr val="tx1"/>
                </a:solidFill>
              </a:rPr>
              <a:t>Data are grouped based on potential to cause certain environmental impacts (classification)</a:t>
            </a:r>
          </a:p>
          <a:p>
            <a:pPr marL="201168" lvl="1" indent="0" algn="ctr">
              <a:lnSpc>
                <a:spcPct val="114000"/>
              </a:lnSpc>
              <a:buNone/>
            </a:pPr>
            <a:r>
              <a:rPr lang="en-US" sz="1900" dirty="0">
                <a:solidFill>
                  <a:schemeClr val="tx1"/>
                </a:solidFill>
              </a:rPr>
              <a:t>Input and output quantities converted to potential impacts based on characterization factors (characterization)</a:t>
            </a:r>
          </a:p>
          <a:p>
            <a:pPr marL="201168" lvl="1" indent="0" algn="ctr">
              <a:lnSpc>
                <a:spcPct val="114000"/>
              </a:lnSpc>
              <a:buNone/>
            </a:pPr>
            <a:endParaRPr lang="en-US" sz="1900" dirty="0">
              <a:solidFill>
                <a:schemeClr val="tx1"/>
              </a:solidFill>
            </a:endParaRPr>
          </a:p>
          <a:p>
            <a:pPr marL="201168" lvl="1" indent="0" algn="ctr">
              <a:lnSpc>
                <a:spcPct val="114000"/>
              </a:lnSpc>
              <a:buNone/>
            </a:pPr>
            <a:r>
              <a:rPr lang="en-US" sz="1900" dirty="0">
                <a:solidFill>
                  <a:schemeClr val="tx1"/>
                </a:solidFill>
              </a:rPr>
              <a:t>Optional steps: Normalization, grouping, weighting</a:t>
            </a:r>
            <a:endParaRPr lang="en-US" sz="1900" b="1" dirty="0">
              <a:solidFill>
                <a:schemeClr val="tx1"/>
              </a:solidFill>
            </a:endParaRPr>
          </a:p>
        </p:txBody>
      </p:sp>
      <p:cxnSp>
        <p:nvCxnSpPr>
          <p:cNvPr id="9" name="Straight Connector 8">
            <a:extLst>
              <a:ext uri="{FF2B5EF4-FFF2-40B4-BE49-F238E27FC236}">
                <a16:creationId xmlns:a16="http://schemas.microsoft.com/office/drawing/2014/main" id="{4659A890-CA8A-4AB1-BA54-68C98D343DC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5B87BF1-8CBA-D04D-BEB0-49D9E426AF5F}"/>
              </a:ext>
            </a:extLst>
          </p:cNvPr>
          <p:cNvCxnSpPr/>
          <p:nvPr/>
        </p:nvCxnSpPr>
        <p:spPr>
          <a:xfrm>
            <a:off x="7707085" y="3401095"/>
            <a:ext cx="676893" cy="5999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B9D836-E1D0-B349-B394-9FA3A1D98ED4}"/>
              </a:ext>
            </a:extLst>
          </p:cNvPr>
          <p:cNvCxnSpPr>
            <a:cxnSpLocks/>
          </p:cNvCxnSpPr>
          <p:nvPr/>
        </p:nvCxnSpPr>
        <p:spPr>
          <a:xfrm flipH="1">
            <a:off x="7743109" y="3403867"/>
            <a:ext cx="676893" cy="5999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FB3AD33-468E-7A45-B165-DD75F21579CF}"/>
              </a:ext>
            </a:extLst>
          </p:cNvPr>
          <p:cNvGrpSpPr/>
          <p:nvPr/>
        </p:nvGrpSpPr>
        <p:grpSpPr>
          <a:xfrm>
            <a:off x="304799" y="4419600"/>
            <a:ext cx="9288088" cy="990600"/>
            <a:chOff x="304799" y="4419600"/>
            <a:chExt cx="9288088" cy="990600"/>
          </a:xfrm>
        </p:grpSpPr>
        <p:sp>
          <p:nvSpPr>
            <p:cNvPr id="14" name="Rounded Rectangle 13">
              <a:extLst>
                <a:ext uri="{FF2B5EF4-FFF2-40B4-BE49-F238E27FC236}">
                  <a16:creationId xmlns:a16="http://schemas.microsoft.com/office/drawing/2014/main" id="{D449AD20-CC40-A64D-983E-5718B7F935A8}"/>
                </a:ext>
              </a:extLst>
            </p:cNvPr>
            <p:cNvSpPr/>
            <p:nvPr/>
          </p:nvSpPr>
          <p:spPr bwMode="auto">
            <a:xfrm>
              <a:off x="304799" y="4419600"/>
              <a:ext cx="9288087" cy="9906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prstTxWarp prst="textNoShape">
                <a:avLst/>
              </a:prstTxWarp>
            </a:bodyPr>
            <a:lstStyle/>
            <a:p>
              <a:pPr>
                <a:defRPr/>
              </a:pPr>
              <a:endParaRPr lang="en-US">
                <a:solidFill>
                  <a:schemeClr val="tx1"/>
                </a:solidFill>
              </a:endParaRPr>
            </a:p>
          </p:txBody>
        </p:sp>
        <p:sp>
          <p:nvSpPr>
            <p:cNvPr id="15" name="Text Box 13">
              <a:extLst>
                <a:ext uri="{FF2B5EF4-FFF2-40B4-BE49-F238E27FC236}">
                  <a16:creationId xmlns:a16="http://schemas.microsoft.com/office/drawing/2014/main" id="{8D660684-1256-4642-9E57-3C67EFA969C4}"/>
                </a:ext>
              </a:extLst>
            </p:cNvPr>
            <p:cNvSpPr txBox="1">
              <a:spLocks noChangeArrowheads="1"/>
            </p:cNvSpPr>
            <p:nvPr/>
          </p:nvSpPr>
          <p:spPr bwMode="auto">
            <a:xfrm>
              <a:off x="593436" y="4726074"/>
              <a:ext cx="8999451" cy="369332"/>
            </a:xfrm>
            <a:prstGeom prst="rect">
              <a:avLst/>
            </a:prstGeom>
            <a:noFill/>
            <a:ln w="9525">
              <a:noFill/>
              <a:miter lim="800000"/>
              <a:headEnd/>
              <a:tailEnd/>
            </a:ln>
          </p:spPr>
          <p:txBody>
            <a:bodyPr wrap="square">
              <a:prstTxWarp prst="textNoShape">
                <a:avLst/>
              </a:prstTxWarp>
              <a:spAutoFit/>
            </a:bodyPr>
            <a:lstStyle/>
            <a:p>
              <a:r>
                <a:rPr lang="en-US" sz="1800" b="1" dirty="0"/>
                <a:t>Potential</a:t>
              </a:r>
              <a:r>
                <a:rPr lang="en-US" sz="1800" dirty="0"/>
                <a:t> = P = potential for harm per gram of compound, relative to a reference compound</a:t>
              </a:r>
            </a:p>
          </p:txBody>
        </p:sp>
      </p:grpSp>
      <p:grpSp>
        <p:nvGrpSpPr>
          <p:cNvPr id="7" name="Group 6">
            <a:extLst>
              <a:ext uri="{FF2B5EF4-FFF2-40B4-BE49-F238E27FC236}">
                <a16:creationId xmlns:a16="http://schemas.microsoft.com/office/drawing/2014/main" id="{A4CFFE78-F42C-9E40-9662-82C5B2A75788}"/>
              </a:ext>
            </a:extLst>
          </p:cNvPr>
          <p:cNvGrpSpPr/>
          <p:nvPr/>
        </p:nvGrpSpPr>
        <p:grpSpPr>
          <a:xfrm>
            <a:off x="304799" y="5557044"/>
            <a:ext cx="9288087" cy="990600"/>
            <a:chOff x="304799" y="5557044"/>
            <a:chExt cx="9288087" cy="990600"/>
          </a:xfrm>
        </p:grpSpPr>
        <p:sp>
          <p:nvSpPr>
            <p:cNvPr id="24" name="Rounded Rectangle 23">
              <a:extLst>
                <a:ext uri="{FF2B5EF4-FFF2-40B4-BE49-F238E27FC236}">
                  <a16:creationId xmlns:a16="http://schemas.microsoft.com/office/drawing/2014/main" id="{EAD324F9-8FA1-4F49-AC23-F7A7F326DAD5}"/>
                </a:ext>
              </a:extLst>
            </p:cNvPr>
            <p:cNvSpPr/>
            <p:nvPr/>
          </p:nvSpPr>
          <p:spPr bwMode="auto">
            <a:xfrm>
              <a:off x="304799" y="5557044"/>
              <a:ext cx="9288087" cy="9906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prstTxWarp prst="textNoShape">
                <a:avLst/>
              </a:prstTxWarp>
            </a:bodyPr>
            <a:lstStyle/>
            <a:p>
              <a:pPr>
                <a:defRPr/>
              </a:pPr>
              <a:endParaRPr lang="en-US">
                <a:solidFill>
                  <a:schemeClr val="tx1"/>
                </a:solidFill>
              </a:endParaRPr>
            </a:p>
          </p:txBody>
        </p:sp>
        <p:grpSp>
          <p:nvGrpSpPr>
            <p:cNvPr id="16" name="Group 15">
              <a:extLst>
                <a:ext uri="{FF2B5EF4-FFF2-40B4-BE49-F238E27FC236}">
                  <a16:creationId xmlns:a16="http://schemas.microsoft.com/office/drawing/2014/main" id="{73CEA96A-93D0-1D4D-8484-AACA0A9F9F16}"/>
                </a:ext>
              </a:extLst>
            </p:cNvPr>
            <p:cNvGrpSpPr/>
            <p:nvPr/>
          </p:nvGrpSpPr>
          <p:grpSpPr>
            <a:xfrm>
              <a:off x="635790" y="5867400"/>
              <a:ext cx="6069013" cy="369888"/>
              <a:chOff x="635790" y="5867400"/>
              <a:chExt cx="6069013" cy="369888"/>
            </a:xfrm>
          </p:grpSpPr>
          <p:sp>
            <p:nvSpPr>
              <p:cNvPr id="22" name="Text Box 13">
                <a:extLst>
                  <a:ext uri="{FF2B5EF4-FFF2-40B4-BE49-F238E27FC236}">
                    <a16:creationId xmlns:a16="http://schemas.microsoft.com/office/drawing/2014/main" id="{19D3FA9C-3868-CD49-95DD-E4720874BC43}"/>
                  </a:ext>
                </a:extLst>
              </p:cNvPr>
              <p:cNvSpPr txBox="1">
                <a:spLocks noChangeArrowheads="1"/>
              </p:cNvSpPr>
              <p:nvPr/>
            </p:nvSpPr>
            <p:spPr bwMode="auto">
              <a:xfrm>
                <a:off x="635790" y="5867956"/>
                <a:ext cx="4447315" cy="369332"/>
              </a:xfrm>
              <a:prstGeom prst="rect">
                <a:avLst/>
              </a:prstGeom>
              <a:noFill/>
              <a:ln w="9525">
                <a:noFill/>
                <a:miter lim="800000"/>
                <a:headEnd/>
                <a:tailEnd/>
              </a:ln>
            </p:spPr>
            <p:txBody>
              <a:bodyPr wrap="square">
                <a:prstTxWarp prst="textNoShape">
                  <a:avLst/>
                </a:prstTxWarp>
                <a:spAutoFit/>
              </a:bodyPr>
              <a:lstStyle/>
              <a:p>
                <a:r>
                  <a:rPr lang="en-US" sz="1800" b="1" dirty="0"/>
                  <a:t>Index</a:t>
                </a:r>
                <a:r>
                  <a:rPr lang="en-US" sz="1800" dirty="0"/>
                  <a:t>  =  I  =  harm for the whole process</a:t>
                </a:r>
              </a:p>
            </p:txBody>
          </p:sp>
          <p:sp>
            <p:nvSpPr>
              <p:cNvPr id="23" name="Rectangle 22">
                <a:extLst>
                  <a:ext uri="{FF2B5EF4-FFF2-40B4-BE49-F238E27FC236}">
                    <a16:creationId xmlns:a16="http://schemas.microsoft.com/office/drawing/2014/main" id="{703193F4-70E7-A74B-AD5A-025D6CDE9313}"/>
                  </a:ext>
                </a:extLst>
              </p:cNvPr>
              <p:cNvSpPr>
                <a:spLocks noChangeArrowheads="1"/>
              </p:cNvSpPr>
              <p:nvPr/>
            </p:nvSpPr>
            <p:spPr bwMode="auto">
              <a:xfrm>
                <a:off x="5487190" y="5867400"/>
                <a:ext cx="1217613" cy="369888"/>
              </a:xfrm>
              <a:prstGeom prst="rect">
                <a:avLst/>
              </a:prstGeom>
              <a:noFill/>
              <a:ln w="9525">
                <a:noFill/>
                <a:miter lim="800000"/>
                <a:headEnd/>
                <a:tailEnd/>
              </a:ln>
            </p:spPr>
            <p:txBody>
              <a:bodyPr wrap="none">
                <a:prstTxWarp prst="textNoShape">
                  <a:avLst/>
                </a:prstTxWarp>
                <a:spAutoFit/>
              </a:bodyPr>
              <a:lstStyle/>
              <a:p>
                <a:r>
                  <a:rPr lang="en-US" sz="1800" dirty="0"/>
                  <a:t>I  =  P • m</a:t>
                </a:r>
                <a:endParaRPr lang="en-US" sz="1800" i="1" baseline="-25000" dirty="0"/>
              </a:p>
            </p:txBody>
          </p:sp>
        </p:grpSp>
      </p:grpSp>
    </p:spTree>
    <p:extLst>
      <p:ext uri="{BB962C8B-B14F-4D97-AF65-F5344CB8AC3E}">
        <p14:creationId xmlns:p14="http://schemas.microsoft.com/office/powerpoint/2010/main" val="31508629"/>
      </p:ext>
    </p:extLst>
  </p:cSld>
  <p:clrMapOvr>
    <a:masterClrMapping/>
  </p:clrMapOvr>
  <mc:AlternateContent xmlns:mc="http://schemas.openxmlformats.org/markup-compatibility/2006" xmlns:p14="http://schemas.microsoft.com/office/powerpoint/2010/main">
    <mc:Choice Requires="p14">
      <p:transition spd="slow" p14:dur="2000" advTm="80584"/>
    </mc:Choice>
    <mc:Fallback xmlns="">
      <p:transition spd="slow" advTm="805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B54B54AA-C721-47C6-8E00-AF882823EF7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D668741-778F-8246-994E-90588F25F128}"/>
              </a:ext>
            </a:extLst>
          </p:cNvPr>
          <p:cNvPicPr>
            <a:picLocks noChangeAspect="1"/>
          </p:cNvPicPr>
          <p:nvPr/>
        </p:nvPicPr>
        <p:blipFill>
          <a:blip r:embed="rId2"/>
          <a:stretch>
            <a:fillRect/>
          </a:stretch>
        </p:blipFill>
        <p:spPr>
          <a:xfrm>
            <a:off x="3049155" y="2056703"/>
            <a:ext cx="8315531" cy="4627620"/>
          </a:xfrm>
          <a:prstGeom prst="rect">
            <a:avLst/>
          </a:prstGeom>
        </p:spPr>
      </p:pic>
      <p:sp>
        <p:nvSpPr>
          <p:cNvPr id="34" name="Title 1">
            <a:extLst>
              <a:ext uri="{FF2B5EF4-FFF2-40B4-BE49-F238E27FC236}">
                <a16:creationId xmlns:a16="http://schemas.microsoft.com/office/drawing/2014/main" id="{DD030742-B500-0940-822D-22C1785E7FD3}"/>
              </a:ext>
            </a:extLst>
          </p:cNvPr>
          <p:cNvSpPr txBox="1">
            <a:spLocks/>
          </p:cNvSpPr>
          <p:nvPr/>
        </p:nvSpPr>
        <p:spPr>
          <a:xfrm>
            <a:off x="1223734" y="290994"/>
            <a:ext cx="9744529" cy="646331"/>
          </a:xfrm>
          <a:prstGeom prst="rect">
            <a:avLst/>
          </a:prstGeom>
        </p:spPr>
        <p:txBody>
          <a:bodyPr wrap="square">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a:latin typeface="+mn-lt"/>
              </a:rPr>
              <a:t>Phase 3: Life Cycle Impact Assessment (LCIA)</a:t>
            </a:r>
            <a:endParaRPr lang="en-US" dirty="0">
              <a:latin typeface="+mn-lt"/>
            </a:endParaRPr>
          </a:p>
        </p:txBody>
      </p:sp>
      <p:grpSp>
        <p:nvGrpSpPr>
          <p:cNvPr id="5" name="Group 12">
            <a:extLst>
              <a:ext uri="{FF2B5EF4-FFF2-40B4-BE49-F238E27FC236}">
                <a16:creationId xmlns:a16="http://schemas.microsoft.com/office/drawing/2014/main" id="{1BE4123C-255F-2443-87E9-C00D37A8F489}"/>
              </a:ext>
            </a:extLst>
          </p:cNvPr>
          <p:cNvGrpSpPr>
            <a:grpSpLocks/>
          </p:cNvGrpSpPr>
          <p:nvPr/>
        </p:nvGrpSpPr>
        <p:grpSpPr bwMode="auto">
          <a:xfrm>
            <a:off x="504093" y="1485203"/>
            <a:ext cx="4343400" cy="1143000"/>
            <a:chOff x="304800" y="914400"/>
            <a:chExt cx="4343400" cy="1143000"/>
          </a:xfrm>
        </p:grpSpPr>
        <p:sp>
          <p:nvSpPr>
            <p:cNvPr id="6" name="Rounded Rectangle 10">
              <a:extLst>
                <a:ext uri="{FF2B5EF4-FFF2-40B4-BE49-F238E27FC236}">
                  <a16:creationId xmlns:a16="http://schemas.microsoft.com/office/drawing/2014/main" id="{4FBC1865-0895-6D4B-9C3F-054B447B4244}"/>
                </a:ext>
              </a:extLst>
            </p:cNvPr>
            <p:cNvSpPr>
              <a:spLocks noChangeArrowheads="1"/>
            </p:cNvSpPr>
            <p:nvPr/>
          </p:nvSpPr>
          <p:spPr bwMode="auto">
            <a:xfrm>
              <a:off x="304800" y="914400"/>
              <a:ext cx="4343400" cy="1143000"/>
            </a:xfrm>
            <a:prstGeom prst="roundRect">
              <a:avLst>
                <a:gd name="adj" fmla="val 16667"/>
              </a:avLst>
            </a:prstGeom>
            <a:solidFill>
              <a:schemeClr val="accent5">
                <a:lumMod val="40000"/>
                <a:lumOff val="60000"/>
              </a:schemeClr>
            </a:solidFill>
            <a:ln>
              <a:headEnd/>
              <a:tailEnd/>
            </a:ln>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defRPr/>
              </a:pPr>
              <a:endParaRPr lang="en-US" dirty="0">
                <a:solidFill>
                  <a:srgbClr val="FFFFFF"/>
                </a:solidFill>
              </a:endParaRPr>
            </a:p>
          </p:txBody>
        </p:sp>
        <p:sp>
          <p:nvSpPr>
            <p:cNvPr id="7" name="TextBox 2">
              <a:extLst>
                <a:ext uri="{FF2B5EF4-FFF2-40B4-BE49-F238E27FC236}">
                  <a16:creationId xmlns:a16="http://schemas.microsoft.com/office/drawing/2014/main" id="{67462962-6F40-9B42-843B-A551466CB36D}"/>
                </a:ext>
              </a:extLst>
            </p:cNvPr>
            <p:cNvSpPr txBox="1">
              <a:spLocks noChangeArrowheads="1"/>
            </p:cNvSpPr>
            <p:nvPr/>
          </p:nvSpPr>
          <p:spPr bwMode="auto">
            <a:xfrm>
              <a:off x="736600" y="1311275"/>
              <a:ext cx="606425" cy="307975"/>
            </a:xfrm>
            <a:prstGeom prst="rect">
              <a:avLst/>
            </a:prstGeom>
            <a:noFill/>
            <a:ln w="9525">
              <a:noFill/>
              <a:miter lim="800000"/>
              <a:headEnd/>
              <a:tailEnd/>
            </a:ln>
          </p:spPr>
          <p:txBody>
            <a:bodyPr wrap="none">
              <a:prstTxWarp prst="textNoShape">
                <a:avLst/>
              </a:prstTxWarp>
              <a:spAutoFit/>
            </a:bodyPr>
            <a:lstStyle/>
            <a:p>
              <a:r>
                <a:rPr lang="en-US" dirty="0" err="1"/>
                <a:t>AP</a:t>
              </a:r>
              <a:r>
                <a:rPr lang="en-US" baseline="-25000" dirty="0" err="1"/>
                <a:t>i</a:t>
              </a:r>
              <a:r>
                <a:rPr lang="en-US" dirty="0"/>
                <a:t> =</a:t>
              </a:r>
            </a:p>
          </p:txBody>
        </p:sp>
        <p:sp>
          <p:nvSpPr>
            <p:cNvPr id="8" name="TextBox 3">
              <a:extLst>
                <a:ext uri="{FF2B5EF4-FFF2-40B4-BE49-F238E27FC236}">
                  <a16:creationId xmlns:a16="http://schemas.microsoft.com/office/drawing/2014/main" id="{CBE800A4-505B-FC45-BEE0-1EDD25FB800B}"/>
                </a:ext>
              </a:extLst>
            </p:cNvPr>
            <p:cNvSpPr txBox="1">
              <a:spLocks noChangeArrowheads="1"/>
            </p:cNvSpPr>
            <p:nvPr/>
          </p:nvSpPr>
          <p:spPr bwMode="auto">
            <a:xfrm>
              <a:off x="1352550" y="1181100"/>
              <a:ext cx="719138" cy="307975"/>
            </a:xfrm>
            <a:prstGeom prst="rect">
              <a:avLst/>
            </a:prstGeom>
            <a:noFill/>
            <a:ln w="9525">
              <a:noFill/>
              <a:miter lim="800000"/>
              <a:headEnd/>
              <a:tailEnd/>
            </a:ln>
          </p:spPr>
          <p:txBody>
            <a:bodyPr wrap="none">
              <a:prstTxWarp prst="textNoShape">
                <a:avLst/>
              </a:prstTxWarp>
              <a:spAutoFit/>
            </a:bodyPr>
            <a:lstStyle/>
            <a:p>
              <a:r>
                <a:rPr lang="en-US"/>
                <a:t>α</a:t>
              </a:r>
              <a:r>
                <a:rPr lang="en-US" baseline="-25000"/>
                <a:t>i</a:t>
              </a:r>
              <a:r>
                <a:rPr lang="en-US"/>
                <a:t>/MW</a:t>
              </a:r>
              <a:r>
                <a:rPr lang="en-US" baseline="-25000"/>
                <a:t>i</a:t>
              </a:r>
            </a:p>
          </p:txBody>
        </p:sp>
        <p:sp>
          <p:nvSpPr>
            <p:cNvPr id="9" name="TextBox 4">
              <a:extLst>
                <a:ext uri="{FF2B5EF4-FFF2-40B4-BE49-F238E27FC236}">
                  <a16:creationId xmlns:a16="http://schemas.microsoft.com/office/drawing/2014/main" id="{83B38AFB-1761-9445-941D-2015594EA6D5}"/>
                </a:ext>
              </a:extLst>
            </p:cNvPr>
            <p:cNvSpPr txBox="1">
              <a:spLocks noChangeArrowheads="1"/>
            </p:cNvSpPr>
            <p:nvPr/>
          </p:nvSpPr>
          <p:spPr bwMode="auto">
            <a:xfrm>
              <a:off x="1352550" y="1406525"/>
              <a:ext cx="1143000" cy="307975"/>
            </a:xfrm>
            <a:prstGeom prst="rect">
              <a:avLst/>
            </a:prstGeom>
            <a:noFill/>
            <a:ln w="9525">
              <a:noFill/>
              <a:miter lim="800000"/>
              <a:headEnd/>
              <a:tailEnd/>
            </a:ln>
          </p:spPr>
          <p:txBody>
            <a:bodyPr wrap="none">
              <a:prstTxWarp prst="textNoShape">
                <a:avLst/>
              </a:prstTxWarp>
              <a:spAutoFit/>
            </a:bodyPr>
            <a:lstStyle/>
            <a:p>
              <a:r>
                <a:rPr lang="en-US"/>
                <a:t>α</a:t>
              </a:r>
              <a:r>
                <a:rPr lang="en-US" baseline="-25000"/>
                <a:t>SO2</a:t>
              </a:r>
              <a:r>
                <a:rPr lang="en-US"/>
                <a:t>/MW</a:t>
              </a:r>
              <a:r>
                <a:rPr lang="en-US" baseline="-25000"/>
                <a:t>SO2</a:t>
              </a:r>
            </a:p>
          </p:txBody>
        </p:sp>
        <p:cxnSp>
          <p:nvCxnSpPr>
            <p:cNvPr id="10" name="Straight Connector 6">
              <a:extLst>
                <a:ext uri="{FF2B5EF4-FFF2-40B4-BE49-F238E27FC236}">
                  <a16:creationId xmlns:a16="http://schemas.microsoft.com/office/drawing/2014/main" id="{FA8CAD42-7B90-5F4D-8F67-57BCFF4EC670}"/>
                </a:ext>
              </a:extLst>
            </p:cNvPr>
            <p:cNvCxnSpPr>
              <a:cxnSpLocks noChangeShapeType="1"/>
            </p:cNvCxnSpPr>
            <p:nvPr/>
          </p:nvCxnSpPr>
          <p:spPr bwMode="auto">
            <a:xfrm rot="10800000" flipH="1">
              <a:off x="1371600" y="1485900"/>
              <a:ext cx="1036638" cy="1588"/>
            </a:xfrm>
            <a:prstGeom prst="line">
              <a:avLst/>
            </a:prstGeom>
            <a:noFill/>
            <a:ln w="9525">
              <a:solidFill>
                <a:schemeClr val="tx1"/>
              </a:solidFill>
              <a:round/>
              <a:headEnd/>
              <a:tailEnd/>
            </a:ln>
          </p:spPr>
        </p:cxnSp>
        <p:sp>
          <p:nvSpPr>
            <p:cNvPr id="11" name="TextBox 8">
              <a:extLst>
                <a:ext uri="{FF2B5EF4-FFF2-40B4-BE49-F238E27FC236}">
                  <a16:creationId xmlns:a16="http://schemas.microsoft.com/office/drawing/2014/main" id="{71F7321E-7A45-2D4F-A592-4925856A2204}"/>
                </a:ext>
              </a:extLst>
            </p:cNvPr>
            <p:cNvSpPr txBox="1">
              <a:spLocks noChangeArrowheads="1"/>
            </p:cNvSpPr>
            <p:nvPr/>
          </p:nvSpPr>
          <p:spPr bwMode="auto">
            <a:xfrm>
              <a:off x="2743200" y="1276350"/>
              <a:ext cx="1304925" cy="369888"/>
            </a:xfrm>
            <a:prstGeom prst="rect">
              <a:avLst/>
            </a:prstGeom>
            <a:noFill/>
            <a:ln w="9525">
              <a:noFill/>
              <a:miter lim="800000"/>
              <a:headEnd/>
              <a:tailEnd/>
            </a:ln>
          </p:spPr>
          <p:txBody>
            <a:bodyPr wrap="none">
              <a:prstTxWarp prst="textNoShape">
                <a:avLst/>
              </a:prstTxWarp>
              <a:spAutoFit/>
            </a:bodyPr>
            <a:lstStyle/>
            <a:p>
              <a:r>
                <a:rPr lang="en-US" dirty="0"/>
                <a:t>I</a:t>
              </a:r>
              <a:r>
                <a:rPr lang="en-US" baseline="-25000" dirty="0"/>
                <a:t>A</a:t>
              </a:r>
              <a:r>
                <a:rPr lang="en-US" dirty="0"/>
                <a:t> = </a:t>
              </a:r>
              <a:r>
                <a:rPr lang="en-US" sz="1800" dirty="0" err="1"/>
                <a:t>Σ</a:t>
              </a:r>
              <a:r>
                <a:rPr lang="en-US" dirty="0"/>
                <a:t> </a:t>
              </a:r>
              <a:r>
                <a:rPr lang="en-US" dirty="0" err="1"/>
                <a:t>AP</a:t>
              </a:r>
              <a:r>
                <a:rPr lang="en-US" baseline="-25000" dirty="0" err="1"/>
                <a:t>i</a:t>
              </a:r>
              <a:r>
                <a:rPr lang="en-US" dirty="0"/>
                <a:t> • m</a:t>
              </a:r>
              <a:r>
                <a:rPr lang="en-US" baseline="-25000" dirty="0"/>
                <a:t>i</a:t>
              </a:r>
            </a:p>
          </p:txBody>
        </p:sp>
        <p:sp>
          <p:nvSpPr>
            <p:cNvPr id="12" name="TextBox 9">
              <a:extLst>
                <a:ext uri="{FF2B5EF4-FFF2-40B4-BE49-F238E27FC236}">
                  <a16:creationId xmlns:a16="http://schemas.microsoft.com/office/drawing/2014/main" id="{638A51F2-5C83-4A48-81D5-A9371FA0067B}"/>
                </a:ext>
              </a:extLst>
            </p:cNvPr>
            <p:cNvSpPr txBox="1">
              <a:spLocks noChangeArrowheads="1"/>
            </p:cNvSpPr>
            <p:nvPr/>
          </p:nvSpPr>
          <p:spPr bwMode="auto">
            <a:xfrm>
              <a:off x="3228975" y="1490663"/>
              <a:ext cx="212725" cy="246062"/>
            </a:xfrm>
            <a:prstGeom prst="rect">
              <a:avLst/>
            </a:prstGeom>
            <a:noFill/>
            <a:ln w="9525">
              <a:noFill/>
              <a:miter lim="800000"/>
              <a:headEnd/>
              <a:tailEnd/>
            </a:ln>
          </p:spPr>
          <p:txBody>
            <a:bodyPr wrap="none">
              <a:prstTxWarp prst="textNoShape">
                <a:avLst/>
              </a:prstTxWarp>
              <a:spAutoFit/>
            </a:bodyPr>
            <a:lstStyle/>
            <a:p>
              <a:r>
                <a:rPr lang="en-US" sz="1000"/>
                <a:t>i</a:t>
              </a:r>
            </a:p>
          </p:txBody>
        </p:sp>
      </p:grpSp>
    </p:spTree>
    <p:extLst>
      <p:ext uri="{BB962C8B-B14F-4D97-AF65-F5344CB8AC3E}">
        <p14:creationId xmlns:p14="http://schemas.microsoft.com/office/powerpoint/2010/main" val="314327059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0339B9-AA41-0344-9A8B-33BED86CBA3D}"/>
              </a:ext>
            </a:extLst>
          </p:cNvPr>
          <p:cNvPicPr>
            <a:picLocks noChangeAspect="1"/>
          </p:cNvPicPr>
          <p:nvPr/>
        </p:nvPicPr>
        <p:blipFill>
          <a:blip r:embed="rId2"/>
          <a:stretch>
            <a:fillRect/>
          </a:stretch>
        </p:blipFill>
        <p:spPr>
          <a:xfrm>
            <a:off x="3049155" y="2004789"/>
            <a:ext cx="8324086" cy="4679534"/>
          </a:xfrm>
          <a:prstGeom prst="rect">
            <a:avLst/>
          </a:prstGeom>
        </p:spPr>
      </p:pic>
      <p:cxnSp>
        <p:nvCxnSpPr>
          <p:cNvPr id="31" name="Straight Connector 30">
            <a:extLst>
              <a:ext uri="{FF2B5EF4-FFF2-40B4-BE49-F238E27FC236}">
                <a16:creationId xmlns:a16="http://schemas.microsoft.com/office/drawing/2014/main" id="{B54B54AA-C721-47C6-8E00-AF882823EF7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A0249BB-E149-9243-A999-3D4C61ADC688}"/>
              </a:ext>
            </a:extLst>
          </p:cNvPr>
          <p:cNvSpPr txBox="1">
            <a:spLocks/>
          </p:cNvSpPr>
          <p:nvPr/>
        </p:nvSpPr>
        <p:spPr>
          <a:xfrm>
            <a:off x="1223734" y="290994"/>
            <a:ext cx="9744529" cy="646331"/>
          </a:xfrm>
          <a:prstGeom prst="rect">
            <a:avLst/>
          </a:prstGeom>
        </p:spPr>
        <p:txBody>
          <a:bodyPr wrap="square">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a:latin typeface="+mn-lt"/>
              </a:rPr>
              <a:t>Phase 3: Life Cycle Impact Assessment (LCIA)</a:t>
            </a:r>
            <a:endParaRPr lang="en-US" dirty="0">
              <a:latin typeface="+mn-lt"/>
            </a:endParaRPr>
          </a:p>
        </p:txBody>
      </p:sp>
      <p:sp>
        <p:nvSpPr>
          <p:cNvPr id="9" name="Rounded Rectangle 3">
            <a:extLst>
              <a:ext uri="{FF2B5EF4-FFF2-40B4-BE49-F238E27FC236}">
                <a16:creationId xmlns:a16="http://schemas.microsoft.com/office/drawing/2014/main" id="{8BE9D02A-E99F-9344-AA41-694F04076BDE}"/>
              </a:ext>
            </a:extLst>
          </p:cNvPr>
          <p:cNvSpPr>
            <a:spLocks noChangeArrowheads="1"/>
          </p:cNvSpPr>
          <p:nvPr/>
        </p:nvSpPr>
        <p:spPr bwMode="auto">
          <a:xfrm>
            <a:off x="506439" y="1489561"/>
            <a:ext cx="4343400" cy="1143000"/>
          </a:xfrm>
          <a:prstGeom prst="roundRect">
            <a:avLst>
              <a:gd name="adj" fmla="val 16667"/>
            </a:avLst>
          </a:prstGeom>
          <a:solidFill>
            <a:schemeClr val="accent5">
              <a:lumMod val="40000"/>
              <a:lumOff val="60000"/>
            </a:schemeClr>
          </a:solidFill>
          <a:ln>
            <a:headEnd/>
            <a:tailEnd/>
          </a:ln>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defRPr/>
            </a:pPr>
            <a:endParaRPr lang="en-US" dirty="0">
              <a:solidFill>
                <a:srgbClr val="FFFFFF"/>
              </a:solidFill>
            </a:endParaRPr>
          </a:p>
        </p:txBody>
      </p:sp>
      <p:sp>
        <p:nvSpPr>
          <p:cNvPr id="10" name="TextBox 4">
            <a:extLst>
              <a:ext uri="{FF2B5EF4-FFF2-40B4-BE49-F238E27FC236}">
                <a16:creationId xmlns:a16="http://schemas.microsoft.com/office/drawing/2014/main" id="{D379CECA-1D16-7841-9316-6FD2DE9D2E2F}"/>
              </a:ext>
            </a:extLst>
          </p:cNvPr>
          <p:cNvSpPr txBox="1">
            <a:spLocks noChangeArrowheads="1"/>
          </p:cNvSpPr>
          <p:nvPr/>
        </p:nvSpPr>
        <p:spPr bwMode="auto">
          <a:xfrm>
            <a:off x="844577" y="1886436"/>
            <a:ext cx="755650" cy="307975"/>
          </a:xfrm>
          <a:prstGeom prst="rect">
            <a:avLst/>
          </a:prstGeom>
          <a:noFill/>
          <a:ln w="9525">
            <a:noFill/>
            <a:miter lim="800000"/>
            <a:headEnd/>
            <a:tailEnd/>
          </a:ln>
        </p:spPr>
        <p:txBody>
          <a:bodyPr wrap="none">
            <a:prstTxWarp prst="textNoShape">
              <a:avLst/>
            </a:prstTxWarp>
            <a:spAutoFit/>
          </a:bodyPr>
          <a:lstStyle/>
          <a:p>
            <a:r>
              <a:rPr lang="en-US"/>
              <a:t>ODP</a:t>
            </a:r>
            <a:r>
              <a:rPr lang="en-US" baseline="-25000"/>
              <a:t>i</a:t>
            </a:r>
            <a:r>
              <a:rPr lang="en-US"/>
              <a:t> =</a:t>
            </a:r>
          </a:p>
        </p:txBody>
      </p:sp>
      <p:sp>
        <p:nvSpPr>
          <p:cNvPr id="11" name="TextBox 5">
            <a:extLst>
              <a:ext uri="{FF2B5EF4-FFF2-40B4-BE49-F238E27FC236}">
                <a16:creationId xmlns:a16="http://schemas.microsoft.com/office/drawing/2014/main" id="{15B695EB-827D-F24B-99E4-F23945561A1F}"/>
              </a:ext>
            </a:extLst>
          </p:cNvPr>
          <p:cNvSpPr txBox="1">
            <a:spLocks noChangeArrowheads="1"/>
          </p:cNvSpPr>
          <p:nvPr/>
        </p:nvSpPr>
        <p:spPr bwMode="auto">
          <a:xfrm>
            <a:off x="1554189" y="1756261"/>
            <a:ext cx="627063" cy="307975"/>
          </a:xfrm>
          <a:prstGeom prst="rect">
            <a:avLst/>
          </a:prstGeom>
          <a:noFill/>
          <a:ln w="9525">
            <a:noFill/>
            <a:miter lim="800000"/>
            <a:headEnd/>
            <a:tailEnd/>
          </a:ln>
        </p:spPr>
        <p:txBody>
          <a:bodyPr wrap="none">
            <a:prstTxWarp prst="textNoShape">
              <a:avLst/>
            </a:prstTxWarp>
            <a:spAutoFit/>
          </a:bodyPr>
          <a:lstStyle/>
          <a:p>
            <a:r>
              <a:rPr lang="en-US"/>
              <a:t>δ[O</a:t>
            </a:r>
            <a:r>
              <a:rPr lang="en-US" baseline="-25000"/>
              <a:t>3</a:t>
            </a:r>
            <a:r>
              <a:rPr lang="en-US"/>
              <a:t>]</a:t>
            </a:r>
            <a:r>
              <a:rPr lang="en-US" baseline="-25000"/>
              <a:t>i</a:t>
            </a:r>
          </a:p>
        </p:txBody>
      </p:sp>
      <p:sp>
        <p:nvSpPr>
          <p:cNvPr id="12" name="TextBox 6">
            <a:extLst>
              <a:ext uri="{FF2B5EF4-FFF2-40B4-BE49-F238E27FC236}">
                <a16:creationId xmlns:a16="http://schemas.microsoft.com/office/drawing/2014/main" id="{5A0C12CE-EEF0-EB4C-B150-337E8338C593}"/>
              </a:ext>
            </a:extLst>
          </p:cNvPr>
          <p:cNvSpPr txBox="1">
            <a:spLocks noChangeArrowheads="1"/>
          </p:cNvSpPr>
          <p:nvPr/>
        </p:nvSpPr>
        <p:spPr bwMode="auto">
          <a:xfrm>
            <a:off x="1554189" y="1981686"/>
            <a:ext cx="941388" cy="307975"/>
          </a:xfrm>
          <a:prstGeom prst="rect">
            <a:avLst/>
          </a:prstGeom>
          <a:noFill/>
          <a:ln w="9525">
            <a:noFill/>
            <a:miter lim="800000"/>
            <a:headEnd/>
            <a:tailEnd/>
          </a:ln>
        </p:spPr>
        <p:txBody>
          <a:bodyPr wrap="none">
            <a:prstTxWarp prst="textNoShape">
              <a:avLst/>
            </a:prstTxWarp>
            <a:spAutoFit/>
          </a:bodyPr>
          <a:lstStyle/>
          <a:p>
            <a:r>
              <a:rPr lang="en-US"/>
              <a:t>δ[O</a:t>
            </a:r>
            <a:r>
              <a:rPr lang="en-US" baseline="-25000"/>
              <a:t>3</a:t>
            </a:r>
            <a:r>
              <a:rPr lang="en-US"/>
              <a:t>]</a:t>
            </a:r>
            <a:r>
              <a:rPr lang="en-US" baseline="-25000"/>
              <a:t>CCl3F</a:t>
            </a:r>
          </a:p>
        </p:txBody>
      </p:sp>
      <p:cxnSp>
        <p:nvCxnSpPr>
          <p:cNvPr id="13" name="Straight Connector 7">
            <a:extLst>
              <a:ext uri="{FF2B5EF4-FFF2-40B4-BE49-F238E27FC236}">
                <a16:creationId xmlns:a16="http://schemas.microsoft.com/office/drawing/2014/main" id="{702CB504-63C9-CE40-A58A-15D71826EC18}"/>
              </a:ext>
            </a:extLst>
          </p:cNvPr>
          <p:cNvCxnSpPr>
            <a:cxnSpLocks noChangeShapeType="1"/>
          </p:cNvCxnSpPr>
          <p:nvPr/>
        </p:nvCxnSpPr>
        <p:spPr bwMode="auto">
          <a:xfrm rot="10800000" flipH="1">
            <a:off x="1554189" y="2061061"/>
            <a:ext cx="533400" cy="1588"/>
          </a:xfrm>
          <a:prstGeom prst="line">
            <a:avLst/>
          </a:prstGeom>
          <a:noFill/>
          <a:ln w="9525">
            <a:solidFill>
              <a:schemeClr val="tx1"/>
            </a:solidFill>
            <a:round/>
            <a:headEnd/>
            <a:tailEnd/>
          </a:ln>
        </p:spPr>
      </p:cxnSp>
      <p:sp>
        <p:nvSpPr>
          <p:cNvPr id="14" name="TextBox 8">
            <a:extLst>
              <a:ext uri="{FF2B5EF4-FFF2-40B4-BE49-F238E27FC236}">
                <a16:creationId xmlns:a16="http://schemas.microsoft.com/office/drawing/2014/main" id="{B08951AF-D1ED-BC46-A327-3F0A00160BE3}"/>
              </a:ext>
            </a:extLst>
          </p:cNvPr>
          <p:cNvSpPr txBox="1">
            <a:spLocks noChangeArrowheads="1"/>
          </p:cNvSpPr>
          <p:nvPr/>
        </p:nvSpPr>
        <p:spPr bwMode="auto">
          <a:xfrm>
            <a:off x="2944839" y="1851511"/>
            <a:ext cx="1563688" cy="369888"/>
          </a:xfrm>
          <a:prstGeom prst="rect">
            <a:avLst/>
          </a:prstGeom>
          <a:noFill/>
          <a:ln w="9525">
            <a:noFill/>
            <a:miter lim="800000"/>
            <a:headEnd/>
            <a:tailEnd/>
          </a:ln>
        </p:spPr>
        <p:txBody>
          <a:bodyPr wrap="none">
            <a:prstTxWarp prst="textNoShape">
              <a:avLst/>
            </a:prstTxWarp>
            <a:spAutoFit/>
          </a:bodyPr>
          <a:lstStyle/>
          <a:p>
            <a:r>
              <a:rPr lang="en-US" dirty="0"/>
              <a:t>I</a:t>
            </a:r>
            <a:r>
              <a:rPr lang="en-US" baseline="-25000" dirty="0"/>
              <a:t>OD</a:t>
            </a:r>
            <a:r>
              <a:rPr lang="en-US" dirty="0"/>
              <a:t> = </a:t>
            </a:r>
            <a:r>
              <a:rPr lang="en-US" sz="1800" dirty="0" err="1"/>
              <a:t>Σ</a:t>
            </a:r>
            <a:r>
              <a:rPr lang="en-US" dirty="0"/>
              <a:t> </a:t>
            </a:r>
            <a:r>
              <a:rPr lang="en-US" dirty="0" err="1"/>
              <a:t>ODP</a:t>
            </a:r>
            <a:r>
              <a:rPr lang="en-US" baseline="-25000" dirty="0" err="1"/>
              <a:t>i</a:t>
            </a:r>
            <a:r>
              <a:rPr lang="en-US" dirty="0"/>
              <a:t> • m</a:t>
            </a:r>
            <a:r>
              <a:rPr lang="en-US" baseline="-25000" dirty="0"/>
              <a:t>i</a:t>
            </a:r>
          </a:p>
        </p:txBody>
      </p:sp>
      <p:sp>
        <p:nvSpPr>
          <p:cNvPr id="15" name="TextBox 9">
            <a:extLst>
              <a:ext uri="{FF2B5EF4-FFF2-40B4-BE49-F238E27FC236}">
                <a16:creationId xmlns:a16="http://schemas.microsoft.com/office/drawing/2014/main" id="{8989C28C-AF59-FF44-A630-7B5F32D17480}"/>
              </a:ext>
            </a:extLst>
          </p:cNvPr>
          <p:cNvSpPr txBox="1">
            <a:spLocks noChangeArrowheads="1"/>
          </p:cNvSpPr>
          <p:nvPr/>
        </p:nvSpPr>
        <p:spPr bwMode="auto">
          <a:xfrm>
            <a:off x="3430614" y="2065824"/>
            <a:ext cx="212725" cy="246062"/>
          </a:xfrm>
          <a:prstGeom prst="rect">
            <a:avLst/>
          </a:prstGeom>
          <a:noFill/>
          <a:ln w="9525">
            <a:noFill/>
            <a:miter lim="800000"/>
            <a:headEnd/>
            <a:tailEnd/>
          </a:ln>
        </p:spPr>
        <p:txBody>
          <a:bodyPr wrap="none">
            <a:prstTxWarp prst="textNoShape">
              <a:avLst/>
            </a:prstTxWarp>
            <a:spAutoFit/>
          </a:bodyPr>
          <a:lstStyle/>
          <a:p>
            <a:r>
              <a:rPr lang="en-US" sz="1000"/>
              <a:t>i</a:t>
            </a:r>
          </a:p>
        </p:txBody>
      </p:sp>
    </p:spTree>
    <p:extLst>
      <p:ext uri="{BB962C8B-B14F-4D97-AF65-F5344CB8AC3E}">
        <p14:creationId xmlns:p14="http://schemas.microsoft.com/office/powerpoint/2010/main" val="141335554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613836-A8AC-8741-B967-9B596B4D9372}"/>
              </a:ext>
            </a:extLst>
          </p:cNvPr>
          <p:cNvPicPr>
            <a:picLocks noChangeAspect="1"/>
          </p:cNvPicPr>
          <p:nvPr/>
        </p:nvPicPr>
        <p:blipFill>
          <a:blip r:embed="rId2"/>
          <a:stretch>
            <a:fillRect/>
          </a:stretch>
        </p:blipFill>
        <p:spPr>
          <a:xfrm>
            <a:off x="3049155" y="2163661"/>
            <a:ext cx="8101736" cy="4361790"/>
          </a:xfrm>
          <a:prstGeom prst="rect">
            <a:avLst/>
          </a:prstGeom>
        </p:spPr>
      </p:pic>
      <p:cxnSp>
        <p:nvCxnSpPr>
          <p:cNvPr id="31" name="Straight Connector 30">
            <a:extLst>
              <a:ext uri="{FF2B5EF4-FFF2-40B4-BE49-F238E27FC236}">
                <a16:creationId xmlns:a16="http://schemas.microsoft.com/office/drawing/2014/main" id="{B54B54AA-C721-47C6-8E00-AF882823EF7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39BBFCDD-DCC9-6A4B-97B6-277401D17981}"/>
              </a:ext>
            </a:extLst>
          </p:cNvPr>
          <p:cNvSpPr txBox="1">
            <a:spLocks/>
          </p:cNvSpPr>
          <p:nvPr/>
        </p:nvSpPr>
        <p:spPr>
          <a:xfrm>
            <a:off x="1223734" y="290994"/>
            <a:ext cx="9744529" cy="646331"/>
          </a:xfrm>
          <a:prstGeom prst="rect">
            <a:avLst/>
          </a:prstGeom>
        </p:spPr>
        <p:txBody>
          <a:bodyPr wrap="square">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a:latin typeface="+mn-lt"/>
              </a:rPr>
              <a:t>Phase 3: Life Cycle Impact Assessment (LCIA)</a:t>
            </a:r>
            <a:endParaRPr lang="en-US" dirty="0">
              <a:latin typeface="+mn-lt"/>
            </a:endParaRPr>
          </a:p>
        </p:txBody>
      </p:sp>
    </p:spTree>
    <p:extLst>
      <p:ext uri="{BB962C8B-B14F-4D97-AF65-F5344CB8AC3E}">
        <p14:creationId xmlns:p14="http://schemas.microsoft.com/office/powerpoint/2010/main" val="141130634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129" y="288758"/>
            <a:ext cx="6723743" cy="646331"/>
          </a:xfrm>
        </p:spPr>
        <p:txBody>
          <a:bodyPr wrap="square">
            <a:spAutoFit/>
          </a:bodyPr>
          <a:lstStyle/>
          <a:p>
            <a:pPr algn="ctr"/>
            <a:r>
              <a:rPr lang="en-US" sz="4000" b="1" dirty="0">
                <a:latin typeface="+mn-lt"/>
              </a:rPr>
              <a:t>Phase 4: Interpretation</a:t>
            </a:r>
          </a:p>
        </p:txBody>
      </p:sp>
      <p:sp>
        <p:nvSpPr>
          <p:cNvPr id="13" name="Content Placeholder 2"/>
          <p:cNvSpPr txBox="1">
            <a:spLocks/>
          </p:cNvSpPr>
          <p:nvPr/>
        </p:nvSpPr>
        <p:spPr>
          <a:xfrm>
            <a:off x="1204352" y="1745793"/>
            <a:ext cx="9839568" cy="4247766"/>
          </a:xfrm>
          <a:prstGeom prst="rect">
            <a:avLst/>
          </a:prstGeom>
        </p:spPr>
        <p:txBody>
          <a:bodyPr vert="horz" wrap="square" lIns="0" tIns="45720" rIns="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74320" indent="-274320">
              <a:lnSpc>
                <a:spcPct val="114000"/>
              </a:lnSpc>
              <a:buClr>
                <a:schemeClr val="tx1"/>
              </a:buClr>
              <a:buFont typeface="Arial" panose="020B0604020202020204" pitchFamily="34" charset="0"/>
              <a:buChar char="•"/>
            </a:pPr>
            <a:r>
              <a:rPr lang="en-US" sz="2400" b="1" dirty="0">
                <a:solidFill>
                  <a:schemeClr val="tx1"/>
                </a:solidFill>
              </a:rPr>
              <a:t>Continually ongoing </a:t>
            </a:r>
            <a:r>
              <a:rPr lang="en-US" sz="2400" dirty="0">
                <a:solidFill>
                  <a:schemeClr val="tx1"/>
                </a:solidFill>
              </a:rPr>
              <a:t>during assessment to help guide other phases.</a:t>
            </a:r>
          </a:p>
          <a:p>
            <a:pPr marL="274320" indent="-274320">
              <a:lnSpc>
                <a:spcPct val="114000"/>
              </a:lnSpc>
              <a:buClr>
                <a:schemeClr val="tx1"/>
              </a:buClr>
              <a:buFont typeface="Arial" panose="020B0604020202020204" pitchFamily="34" charset="0"/>
              <a:buChar char="•"/>
            </a:pPr>
            <a:r>
              <a:rPr lang="en-US" sz="2400" b="1" dirty="0">
                <a:solidFill>
                  <a:schemeClr val="tx1"/>
                </a:solidFill>
              </a:rPr>
              <a:t>Discussion of inventory analysis and impact assessment results </a:t>
            </a:r>
            <a:r>
              <a:rPr lang="en-US" sz="2400" dirty="0">
                <a:solidFill>
                  <a:schemeClr val="tx1"/>
                </a:solidFill>
              </a:rPr>
              <a:t>in LCA study.</a:t>
            </a:r>
          </a:p>
          <a:p>
            <a:pPr marL="274320" indent="-274320">
              <a:lnSpc>
                <a:spcPct val="114000"/>
              </a:lnSpc>
              <a:buClr>
                <a:schemeClr val="tx1"/>
              </a:buClr>
              <a:buFont typeface="Arial" panose="020B0604020202020204" pitchFamily="34" charset="0"/>
              <a:buChar char="•"/>
            </a:pPr>
            <a:r>
              <a:rPr lang="en-US" sz="2400" dirty="0">
                <a:solidFill>
                  <a:schemeClr val="tx1"/>
                </a:solidFill>
              </a:rPr>
              <a:t>Can be modeled as </a:t>
            </a:r>
            <a:r>
              <a:rPr lang="en-US" sz="2400" b="1" dirty="0">
                <a:solidFill>
                  <a:schemeClr val="tx1"/>
                </a:solidFill>
              </a:rPr>
              <a:t>conclusions and recommendations</a:t>
            </a:r>
            <a:r>
              <a:rPr lang="en-US" sz="2400" dirty="0">
                <a:solidFill>
                  <a:schemeClr val="tx1"/>
                </a:solidFill>
              </a:rPr>
              <a:t> to the decision maker.</a:t>
            </a:r>
          </a:p>
          <a:p>
            <a:pPr marL="274320" indent="-274320">
              <a:lnSpc>
                <a:spcPct val="114000"/>
              </a:lnSpc>
              <a:buClr>
                <a:schemeClr val="tx1"/>
              </a:buClr>
              <a:buFont typeface="Arial" panose="020B0604020202020204" pitchFamily="34" charset="0"/>
              <a:buChar char="•"/>
            </a:pPr>
            <a:r>
              <a:rPr lang="en-US" sz="2400" dirty="0">
                <a:solidFill>
                  <a:schemeClr val="tx1"/>
                </a:solidFill>
              </a:rPr>
              <a:t>Should be consistent with and </a:t>
            </a:r>
            <a:r>
              <a:rPr lang="en-US" sz="2400" b="1" dirty="0">
                <a:solidFill>
                  <a:schemeClr val="tx1"/>
                </a:solidFill>
              </a:rPr>
              <a:t>based on goal and scope</a:t>
            </a:r>
            <a:r>
              <a:rPr lang="en-US" sz="2400" dirty="0">
                <a:solidFill>
                  <a:schemeClr val="tx1"/>
                </a:solidFill>
              </a:rPr>
              <a:t> of the study.</a:t>
            </a:r>
          </a:p>
          <a:p>
            <a:pPr marL="274320" indent="-274320">
              <a:lnSpc>
                <a:spcPct val="114000"/>
              </a:lnSpc>
              <a:buClr>
                <a:schemeClr val="tx1"/>
              </a:buClr>
              <a:buFont typeface="Arial" panose="020B0604020202020204" pitchFamily="34" charset="0"/>
              <a:buChar char="•"/>
            </a:pPr>
            <a:r>
              <a:rPr lang="en-US" sz="2400" dirty="0">
                <a:solidFill>
                  <a:schemeClr val="tx1"/>
                </a:solidFill>
              </a:rPr>
              <a:t>Should </a:t>
            </a:r>
            <a:r>
              <a:rPr lang="en-US" sz="2400" b="1" dirty="0">
                <a:solidFill>
                  <a:schemeClr val="tx1"/>
                </a:solidFill>
              </a:rPr>
              <a:t>reflect the various uncertainties </a:t>
            </a:r>
            <a:r>
              <a:rPr lang="en-US" sz="2400" dirty="0">
                <a:solidFill>
                  <a:schemeClr val="tx1"/>
                </a:solidFill>
              </a:rPr>
              <a:t>inherent in LCA including:</a:t>
            </a:r>
          </a:p>
          <a:p>
            <a:pPr marL="914400" lvl="1" indent="-274320">
              <a:lnSpc>
                <a:spcPct val="114000"/>
              </a:lnSpc>
              <a:buClrTx/>
              <a:buFont typeface="Arial" panose="020B0604020202020204" pitchFamily="34" charset="0"/>
              <a:buChar char="•"/>
            </a:pPr>
            <a:r>
              <a:rPr lang="en-US" sz="2200" dirty="0">
                <a:solidFill>
                  <a:schemeClr val="tx1"/>
                </a:solidFill>
              </a:rPr>
              <a:t>LCA is based on a relative approach using a functional unit.</a:t>
            </a:r>
          </a:p>
          <a:p>
            <a:pPr marL="914400" lvl="1" indent="-274320">
              <a:lnSpc>
                <a:spcPct val="114000"/>
              </a:lnSpc>
              <a:buClrTx/>
              <a:buFont typeface="Arial" panose="020B0604020202020204" pitchFamily="34" charset="0"/>
              <a:buChar char="•"/>
            </a:pPr>
            <a:r>
              <a:rPr lang="en-US" sz="2200" dirty="0">
                <a:solidFill>
                  <a:schemeClr val="tx1"/>
                </a:solidFill>
              </a:rPr>
              <a:t>Impacts are “potential”</a:t>
            </a:r>
            <a:r>
              <a:rPr lang="en-US" sz="2400" dirty="0">
                <a:solidFill>
                  <a:schemeClr val="tx1"/>
                </a:solidFill>
              </a:rPr>
              <a:t>.</a:t>
            </a:r>
          </a:p>
        </p:txBody>
      </p:sp>
      <p:cxnSp>
        <p:nvCxnSpPr>
          <p:cNvPr id="4" name="Straight Connector 3">
            <a:extLst>
              <a:ext uri="{FF2B5EF4-FFF2-40B4-BE49-F238E27FC236}">
                <a16:creationId xmlns:a16="http://schemas.microsoft.com/office/drawing/2014/main" id="{875DA79D-2EA9-4DE8-9017-A47DE404FD0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315134"/>
      </p:ext>
    </p:extLst>
  </p:cSld>
  <p:clrMapOvr>
    <a:masterClrMapping/>
  </p:clrMapOvr>
  <mc:AlternateContent xmlns:mc="http://schemas.openxmlformats.org/markup-compatibility/2006" xmlns:p14="http://schemas.microsoft.com/office/powerpoint/2010/main">
    <mc:Choice Requires="p14">
      <p:transition spd="slow" p14:dur="2000" advTm="58761"/>
    </mc:Choice>
    <mc:Fallback xmlns="">
      <p:transition spd="slow" advTm="5876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2">
            <a:extLst>
              <a:ext uri="{FF2B5EF4-FFF2-40B4-BE49-F238E27FC236}">
                <a16:creationId xmlns:a16="http://schemas.microsoft.com/office/drawing/2014/main" id="{100BCCD6-0467-4255-B814-3D418445483E}"/>
              </a:ext>
            </a:extLst>
          </p:cNvPr>
          <p:cNvSpPr txBox="1">
            <a:spLocks noChangeArrowheads="1"/>
          </p:cNvSpPr>
          <p:nvPr/>
        </p:nvSpPr>
        <p:spPr>
          <a:xfrm>
            <a:off x="2583656" y="262402"/>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An Example: Laundry</a:t>
            </a:r>
          </a:p>
        </p:txBody>
      </p:sp>
      <p:cxnSp>
        <p:nvCxnSpPr>
          <p:cNvPr id="50" name="Straight Connector 49">
            <a:extLst>
              <a:ext uri="{FF2B5EF4-FFF2-40B4-BE49-F238E27FC236}">
                <a16:creationId xmlns:a16="http://schemas.microsoft.com/office/drawing/2014/main"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1167618" y="1656809"/>
            <a:ext cx="9889588" cy="4351338"/>
          </a:xfrm>
        </p:spPr>
        <p:txBody>
          <a:bodyPr>
            <a:normAutofit/>
          </a:bodyPr>
          <a:lstStyle/>
          <a:p>
            <a:r>
              <a:rPr lang="en-US" dirty="0"/>
              <a:t>In the 1990s Procter &amp; Gamble launched a project to perform the LCA of laundry</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10" name="Picture 9"/>
          <p:cNvPicPr>
            <a:picLocks noChangeAspect="1"/>
          </p:cNvPicPr>
          <p:nvPr/>
        </p:nvPicPr>
        <p:blipFill rotWithShape="1">
          <a:blip r:embed="rId2"/>
          <a:srcRect l="22083" t="24075" r="22083" b="11481"/>
          <a:stretch/>
        </p:blipFill>
        <p:spPr>
          <a:xfrm>
            <a:off x="3814776" y="2097308"/>
            <a:ext cx="6064637" cy="406482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206521"/>
            <a:ext cx="1524000" cy="1524000"/>
          </a:xfrm>
          <a:prstGeom prst="rect">
            <a:avLst/>
          </a:prstGeom>
        </p:spPr>
      </p:pic>
      <p:sp>
        <p:nvSpPr>
          <p:cNvPr id="12" name="TextBox 11"/>
          <p:cNvSpPr txBox="1"/>
          <p:nvPr/>
        </p:nvSpPr>
        <p:spPr>
          <a:xfrm>
            <a:off x="2057401" y="6330951"/>
            <a:ext cx="3160737" cy="307777"/>
          </a:xfrm>
          <a:prstGeom prst="rect">
            <a:avLst/>
          </a:prstGeom>
          <a:noFill/>
        </p:spPr>
        <p:txBody>
          <a:bodyPr wrap="none" rtlCol="0">
            <a:spAutoFit/>
          </a:bodyPr>
          <a:lstStyle/>
          <a:p>
            <a:r>
              <a:rPr lang="en-US" sz="1400" dirty="0"/>
              <a:t>Note: study done using Belgium in model</a:t>
            </a:r>
          </a:p>
        </p:txBody>
      </p:sp>
      <p:sp>
        <p:nvSpPr>
          <p:cNvPr id="13" name="Rectangle 12"/>
          <p:cNvSpPr/>
          <p:nvPr/>
        </p:nvSpPr>
        <p:spPr>
          <a:xfrm>
            <a:off x="1828800" y="6521158"/>
            <a:ext cx="8229600" cy="307777"/>
          </a:xfrm>
          <a:prstGeom prst="rect">
            <a:avLst/>
          </a:prstGeom>
        </p:spPr>
        <p:txBody>
          <a:bodyPr wrap="square">
            <a:spAutoFit/>
          </a:bodyPr>
          <a:lstStyle/>
          <a:p>
            <a:r>
              <a:rPr lang="en-US" sz="1400" dirty="0">
                <a:solidFill>
                  <a:schemeClr val="bg1">
                    <a:lumMod val="50000"/>
                  </a:schemeClr>
                </a:solidFill>
              </a:rPr>
              <a:t>E. </a:t>
            </a:r>
            <a:r>
              <a:rPr lang="en-US" sz="1400" dirty="0" err="1">
                <a:solidFill>
                  <a:schemeClr val="bg1">
                    <a:lumMod val="50000"/>
                  </a:schemeClr>
                </a:solidFill>
              </a:rPr>
              <a:t>Saouter</a:t>
            </a:r>
            <a:r>
              <a:rPr lang="en-US" sz="1400" dirty="0">
                <a:solidFill>
                  <a:schemeClr val="bg1">
                    <a:lumMod val="50000"/>
                  </a:schemeClr>
                </a:solidFill>
              </a:rPr>
              <a:t>, G. Van Hoof. </a:t>
            </a:r>
            <a:r>
              <a:rPr lang="en-US" sz="1400" i="1" dirty="0">
                <a:solidFill>
                  <a:schemeClr val="bg1">
                    <a:lumMod val="50000"/>
                  </a:schemeClr>
                </a:solidFill>
              </a:rPr>
              <a:t>The International Journal of Life Cycle Assessment</a:t>
            </a:r>
            <a:r>
              <a:rPr lang="en-US" sz="1400" dirty="0">
                <a:solidFill>
                  <a:schemeClr val="bg1">
                    <a:lumMod val="50000"/>
                  </a:schemeClr>
                </a:solidFill>
              </a:rPr>
              <a:t> 7.2 (2002): 103-114.</a:t>
            </a:r>
          </a:p>
        </p:txBody>
      </p:sp>
      <p:sp>
        <p:nvSpPr>
          <p:cNvPr id="9" name="TextBox 8">
            <a:extLst>
              <a:ext uri="{FF2B5EF4-FFF2-40B4-BE49-F238E27FC236}">
                <a16:creationId xmlns:a16="http://schemas.microsoft.com/office/drawing/2014/main" id="{D21AB994-214B-5141-A80E-1E30BC4FFB37}"/>
              </a:ext>
            </a:extLst>
          </p:cNvPr>
          <p:cNvSpPr txBox="1"/>
          <p:nvPr/>
        </p:nvSpPr>
        <p:spPr>
          <a:xfrm>
            <a:off x="3109864" y="3426652"/>
            <a:ext cx="7215188" cy="381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t>So what do you think is costing the most in terms of GHG emissions?</a:t>
            </a:r>
          </a:p>
        </p:txBody>
      </p:sp>
    </p:spTree>
    <p:extLst>
      <p:ext uri="{BB962C8B-B14F-4D97-AF65-F5344CB8AC3E}">
        <p14:creationId xmlns:p14="http://schemas.microsoft.com/office/powerpoint/2010/main" val="2764665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2">
            <a:extLst>
              <a:ext uri="{FF2B5EF4-FFF2-40B4-BE49-F238E27FC236}">
                <a16:creationId xmlns:a16="http://schemas.microsoft.com/office/drawing/2014/main" id="{100BCCD6-0467-4255-B814-3D418445483E}"/>
              </a:ext>
            </a:extLst>
          </p:cNvPr>
          <p:cNvSpPr txBox="1">
            <a:spLocks noChangeArrowheads="1"/>
          </p:cNvSpPr>
          <p:nvPr/>
        </p:nvSpPr>
        <p:spPr>
          <a:xfrm>
            <a:off x="2583656" y="22019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An example: Laundry</a:t>
            </a:r>
          </a:p>
        </p:txBody>
      </p:sp>
      <p:cxnSp>
        <p:nvCxnSpPr>
          <p:cNvPr id="50" name="Straight Connector 49">
            <a:extLst>
              <a:ext uri="{FF2B5EF4-FFF2-40B4-BE49-F238E27FC236}">
                <a16:creationId xmlns:a16="http://schemas.microsoft.com/office/drawing/2014/main"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1209822" y="1699013"/>
            <a:ext cx="9931790" cy="4351338"/>
          </a:xfrm>
        </p:spPr>
        <p:txBody>
          <a:bodyPr>
            <a:normAutofit fontScale="92500"/>
          </a:bodyPr>
          <a:lstStyle/>
          <a:p>
            <a:pPr>
              <a:lnSpc>
                <a:spcPct val="114000"/>
              </a:lnSpc>
            </a:pPr>
            <a:r>
              <a:rPr lang="en-US" dirty="0"/>
              <a:t>In the 1990s Procter &amp; Gamble launched a project to perform the LCA of laundry</a:t>
            </a:r>
          </a:p>
          <a:p>
            <a:pPr>
              <a:lnSpc>
                <a:spcPct val="114000"/>
              </a:lnSpc>
            </a:pPr>
            <a:r>
              <a:rPr lang="en-US" dirty="0"/>
              <a:t>The analysis showed that </a:t>
            </a:r>
          </a:p>
          <a:p>
            <a:pPr lvl="1">
              <a:lnSpc>
                <a:spcPct val="114000"/>
              </a:lnSpc>
            </a:pPr>
            <a:r>
              <a:rPr lang="en-US" dirty="0"/>
              <a:t>more than 80% of the energy consumption occurs during the consumer use stage (mainly for heating of the water). </a:t>
            </a:r>
          </a:p>
          <a:p>
            <a:pPr lvl="1">
              <a:lnSpc>
                <a:spcPct val="114000"/>
              </a:lnSpc>
            </a:pPr>
            <a:r>
              <a:rPr lang="en-US" dirty="0"/>
              <a:t>Air and solid waste follow the same pattern, most of these being associated with the energy generation for the use stage.</a:t>
            </a:r>
          </a:p>
          <a:p>
            <a:pPr lvl="1">
              <a:lnSpc>
                <a:spcPct val="114000"/>
              </a:lnSpc>
            </a:pPr>
            <a:r>
              <a:rPr lang="en-US" dirty="0"/>
              <a:t>More than 98% of the biological oxygen demand, however, is associated with the disposal stage even after accounting for removal during treatment.</a:t>
            </a:r>
          </a:p>
          <a:p>
            <a:pPr>
              <a:lnSpc>
                <a:spcPct val="114000"/>
              </a:lnSpc>
            </a:pPr>
            <a:endParaRPr lang="en-US" dirty="0"/>
          </a:p>
          <a:p>
            <a:pPr>
              <a:lnSpc>
                <a:spcPct val="114000"/>
              </a:lnSpc>
            </a:pPr>
            <a:endParaRPr lang="en-US" dirty="0"/>
          </a:p>
          <a:p>
            <a:pPr>
              <a:lnSpc>
                <a:spcPct val="114000"/>
              </a:lnSpc>
            </a:pPr>
            <a:endParaRPr lang="en-US" dirty="0"/>
          </a:p>
          <a:p>
            <a:pPr>
              <a:lnSpc>
                <a:spcPct val="114000"/>
              </a:lnSpc>
            </a:pPr>
            <a:endParaRPr lang="en-US" dirty="0"/>
          </a:p>
          <a:p>
            <a:pPr>
              <a:lnSpc>
                <a:spcPct val="114000"/>
              </a:lnSpc>
            </a:pPr>
            <a:endParaRPr lang="en-US" dirty="0"/>
          </a:p>
          <a:p>
            <a:pPr>
              <a:lnSpc>
                <a:spcPct val="114000"/>
              </a:lnSpc>
            </a:pPr>
            <a:endParaRPr lang="en-US" dirty="0"/>
          </a:p>
          <a:p>
            <a:pPr>
              <a:lnSpc>
                <a:spcPct val="114000"/>
              </a:lnSpc>
            </a:pPr>
            <a:endParaRPr lang="en-US" dirty="0"/>
          </a:p>
          <a:p>
            <a:pPr>
              <a:lnSpc>
                <a:spcPct val="114000"/>
              </a:lnSpc>
            </a:pP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9800" y="206521"/>
            <a:ext cx="1524000" cy="1524000"/>
          </a:xfrm>
          <a:prstGeom prst="rect">
            <a:avLst/>
          </a:prstGeom>
        </p:spPr>
      </p:pic>
      <p:sp>
        <p:nvSpPr>
          <p:cNvPr id="12" name="TextBox 11"/>
          <p:cNvSpPr txBox="1"/>
          <p:nvPr/>
        </p:nvSpPr>
        <p:spPr>
          <a:xfrm>
            <a:off x="2057401" y="6330951"/>
            <a:ext cx="3160737" cy="307777"/>
          </a:xfrm>
          <a:prstGeom prst="rect">
            <a:avLst/>
          </a:prstGeom>
          <a:noFill/>
        </p:spPr>
        <p:txBody>
          <a:bodyPr wrap="none" rtlCol="0">
            <a:spAutoFit/>
          </a:bodyPr>
          <a:lstStyle/>
          <a:p>
            <a:r>
              <a:rPr lang="en-US" sz="1400" dirty="0"/>
              <a:t>Note: study done using Belgium in model</a:t>
            </a:r>
          </a:p>
        </p:txBody>
      </p:sp>
      <p:sp>
        <p:nvSpPr>
          <p:cNvPr id="13" name="Rectangle 12"/>
          <p:cNvSpPr/>
          <p:nvPr/>
        </p:nvSpPr>
        <p:spPr>
          <a:xfrm>
            <a:off x="1828800" y="6521158"/>
            <a:ext cx="8229600" cy="307777"/>
          </a:xfrm>
          <a:prstGeom prst="rect">
            <a:avLst/>
          </a:prstGeom>
        </p:spPr>
        <p:txBody>
          <a:bodyPr wrap="square">
            <a:spAutoFit/>
          </a:bodyPr>
          <a:lstStyle/>
          <a:p>
            <a:r>
              <a:rPr lang="en-US" sz="1400" dirty="0">
                <a:solidFill>
                  <a:schemeClr val="bg1">
                    <a:lumMod val="50000"/>
                  </a:schemeClr>
                </a:solidFill>
              </a:rPr>
              <a:t>E. </a:t>
            </a:r>
            <a:r>
              <a:rPr lang="en-US" sz="1400" dirty="0" err="1">
                <a:solidFill>
                  <a:schemeClr val="bg1">
                    <a:lumMod val="50000"/>
                  </a:schemeClr>
                </a:solidFill>
              </a:rPr>
              <a:t>Saouter</a:t>
            </a:r>
            <a:r>
              <a:rPr lang="en-US" sz="1400" dirty="0">
                <a:solidFill>
                  <a:schemeClr val="bg1">
                    <a:lumMod val="50000"/>
                  </a:schemeClr>
                </a:solidFill>
              </a:rPr>
              <a:t>, G. Van Hoof. </a:t>
            </a:r>
            <a:r>
              <a:rPr lang="en-US" sz="1400" i="1" dirty="0">
                <a:solidFill>
                  <a:schemeClr val="bg1">
                    <a:lumMod val="50000"/>
                  </a:schemeClr>
                </a:solidFill>
              </a:rPr>
              <a:t>The International Journal of Life Cycle Assessment</a:t>
            </a:r>
            <a:r>
              <a:rPr lang="en-US" sz="1400" dirty="0">
                <a:solidFill>
                  <a:schemeClr val="bg1">
                    <a:lumMod val="50000"/>
                  </a:schemeClr>
                </a:solidFill>
              </a:rPr>
              <a:t> 7.2 (2002): 103-114.</a:t>
            </a:r>
          </a:p>
        </p:txBody>
      </p:sp>
      <p:pic>
        <p:nvPicPr>
          <p:cNvPr id="8" name="Picture 7">
            <a:extLst>
              <a:ext uri="{FF2B5EF4-FFF2-40B4-BE49-F238E27FC236}">
                <a16:creationId xmlns:a16="http://schemas.microsoft.com/office/drawing/2014/main" id="{17820AA9-8374-624B-833F-30A1CEC8A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4944" y="1237944"/>
            <a:ext cx="4382112" cy="4382112"/>
          </a:xfrm>
          <a:prstGeom prst="rect">
            <a:avLst/>
          </a:prstGeom>
        </p:spPr>
      </p:pic>
    </p:spTree>
    <p:extLst>
      <p:ext uri="{BB962C8B-B14F-4D97-AF65-F5344CB8AC3E}">
        <p14:creationId xmlns:p14="http://schemas.microsoft.com/office/powerpoint/2010/main" val="222232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83656" y="220198"/>
            <a:ext cx="7024688" cy="646331"/>
          </a:xfrm>
        </p:spPr>
        <p:txBody>
          <a:bodyPr>
            <a:spAutoFit/>
          </a:bodyPr>
          <a:lstStyle/>
          <a:p>
            <a:pPr algn="ctr"/>
            <a:r>
              <a:rPr lang="en-US" altLang="en-US" sz="4000" b="1" dirty="0">
                <a:latin typeface="+mn-lt"/>
              </a:rPr>
              <a:t>Life-Cycle Assessment</a:t>
            </a:r>
          </a:p>
        </p:txBody>
      </p:sp>
      <p:cxnSp>
        <p:nvCxnSpPr>
          <p:cNvPr id="4" name="Straight Connector 3">
            <a:extLst>
              <a:ext uri="{FF2B5EF4-FFF2-40B4-BE49-F238E27FC236}">
                <a16:creationId xmlns:a16="http://schemas.microsoft.com/office/drawing/2014/main" id="{75A33AD4-5E78-446F-988C-07ED794C742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sz="quarter" idx="1"/>
          </p:nvPr>
        </p:nvSpPr>
        <p:spPr>
          <a:xfrm>
            <a:off x="1130470" y="1600200"/>
            <a:ext cx="5892210" cy="4280087"/>
          </a:xfrm>
        </p:spPr>
        <p:style>
          <a:lnRef idx="1">
            <a:schemeClr val="accent1"/>
          </a:lnRef>
          <a:fillRef idx="3">
            <a:schemeClr val="accent1"/>
          </a:fillRef>
          <a:effectRef idx="2">
            <a:schemeClr val="accent1"/>
          </a:effectRef>
          <a:fontRef idx="minor">
            <a:schemeClr val="lt1"/>
          </a:fontRef>
        </p:style>
        <p:txBody>
          <a:bodyPr>
            <a:noAutofit/>
          </a:bodyPr>
          <a:lstStyle/>
          <a:p>
            <a:pPr marL="0" indent="0" algn="ctr">
              <a:lnSpc>
                <a:spcPct val="124000"/>
              </a:lnSpc>
              <a:buNone/>
            </a:pPr>
            <a:r>
              <a:rPr lang="en-US" sz="2400" dirty="0"/>
              <a:t>A </a:t>
            </a:r>
            <a:r>
              <a:rPr lang="en-US" sz="2400" b="1" dirty="0"/>
              <a:t>life-cycle assessment </a:t>
            </a:r>
            <a:r>
              <a:rPr lang="en-US" sz="2400" dirty="0"/>
              <a:t>(LCA, also known as life-cycle analysis, </a:t>
            </a:r>
            <a:r>
              <a:rPr lang="en-US" sz="2400" dirty="0" err="1"/>
              <a:t>ecobalance</a:t>
            </a:r>
            <a:r>
              <a:rPr lang="en-US" sz="2400" dirty="0"/>
              <a:t>, and cradle-to-grave analysis) is a technique to assess environmental impacts associated with all the stages of a </a:t>
            </a:r>
            <a:r>
              <a:rPr lang="en-US" sz="2400" b="1" dirty="0"/>
              <a:t>product's life from-cradle-to-grave</a:t>
            </a:r>
            <a:r>
              <a:rPr lang="en-US" sz="2400" dirty="0"/>
              <a:t> (i.e., from raw material extraction through materials processing, manufacture, distribution, use, repair and maintenance, and disposal or recycling). </a:t>
            </a:r>
          </a:p>
        </p:txBody>
      </p:sp>
      <p:pic>
        <p:nvPicPr>
          <p:cNvPr id="7" name="Picture 6"/>
          <p:cNvPicPr>
            <a:picLocks noChangeAspect="1"/>
          </p:cNvPicPr>
          <p:nvPr/>
        </p:nvPicPr>
        <p:blipFill>
          <a:blip r:embed="rId2"/>
          <a:stretch>
            <a:fillRect/>
          </a:stretch>
        </p:blipFill>
        <p:spPr>
          <a:xfrm>
            <a:off x="7084243" y="1422547"/>
            <a:ext cx="4724400" cy="4165714"/>
          </a:xfrm>
          <a:prstGeom prst="rect">
            <a:avLst/>
          </a:prstGeom>
        </p:spPr>
      </p:pic>
      <p:sp>
        <p:nvSpPr>
          <p:cNvPr id="8" name="Rectangle 7"/>
          <p:cNvSpPr/>
          <p:nvPr/>
        </p:nvSpPr>
        <p:spPr>
          <a:xfrm>
            <a:off x="1223081" y="6429665"/>
            <a:ext cx="2096536" cy="307777"/>
          </a:xfrm>
          <a:prstGeom prst="rect">
            <a:avLst/>
          </a:prstGeom>
        </p:spPr>
        <p:txBody>
          <a:bodyPr wrap="none">
            <a:spAutoFit/>
          </a:bodyPr>
          <a:lstStyle/>
          <a:p>
            <a:r>
              <a:rPr lang="en-US" sz="1400" dirty="0">
                <a:solidFill>
                  <a:schemeClr val="bg1">
                    <a:lumMod val="50000"/>
                  </a:schemeClr>
                </a:solidFill>
              </a:rPr>
              <a:t>http://www.avnir.org/EN/</a:t>
            </a:r>
          </a:p>
        </p:txBody>
      </p:sp>
    </p:spTree>
    <p:extLst>
      <p:ext uri="{BB962C8B-B14F-4D97-AF65-F5344CB8AC3E}">
        <p14:creationId xmlns:p14="http://schemas.microsoft.com/office/powerpoint/2010/main" val="2105005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a:xfrm>
            <a:off x="3524250" y="278759"/>
            <a:ext cx="5143500" cy="646331"/>
          </a:xfrm>
        </p:spPr>
        <p:txBody>
          <a:bodyPr wrap="square">
            <a:spAutoFit/>
          </a:bodyPr>
          <a:lstStyle/>
          <a:p>
            <a:pPr algn="ctr"/>
            <a:r>
              <a:rPr lang="en-US" altLang="x-none" sz="4000" b="1" dirty="0">
                <a:latin typeface="+mn-lt"/>
              </a:rPr>
              <a:t>Example of an LCA</a:t>
            </a:r>
          </a:p>
        </p:txBody>
      </p:sp>
      <p:sp>
        <p:nvSpPr>
          <p:cNvPr id="813059" name="Rectangle 3"/>
          <p:cNvSpPr>
            <a:spLocks noGrp="1" noChangeArrowheads="1"/>
          </p:cNvSpPr>
          <p:nvPr>
            <p:ph type="body" idx="1"/>
          </p:nvPr>
        </p:nvSpPr>
        <p:spPr>
          <a:xfrm>
            <a:off x="1266092" y="1558339"/>
            <a:ext cx="9734843" cy="4432560"/>
          </a:xfrm>
        </p:spPr>
        <p:txBody>
          <a:bodyPr wrap="square">
            <a:spAutoFit/>
          </a:bodyPr>
          <a:lstStyle/>
          <a:p>
            <a:pPr>
              <a:lnSpc>
                <a:spcPct val="114000"/>
              </a:lnSpc>
            </a:pPr>
            <a:r>
              <a:rPr lang="en-US" altLang="x-none" sz="2600" dirty="0">
                <a:latin typeface="+mn-lt"/>
              </a:rPr>
              <a:t>Possible Goal:</a:t>
            </a:r>
          </a:p>
          <a:p>
            <a:pPr lvl="1">
              <a:lnSpc>
                <a:spcPct val="114000"/>
              </a:lnSpc>
            </a:pPr>
            <a:r>
              <a:rPr lang="en-US" altLang="x-none" sz="2000" dirty="0">
                <a:latin typeface="+mn-lt"/>
              </a:rPr>
              <a:t>Is </a:t>
            </a:r>
            <a:r>
              <a:rPr lang="en-US" altLang="x-none" sz="2000" dirty="0"/>
              <a:t>an </a:t>
            </a:r>
            <a:r>
              <a:rPr lang="en-US" altLang="x-none" sz="2000" dirty="0">
                <a:latin typeface="+mn-lt"/>
              </a:rPr>
              <a:t>electric car greener than a combustion engine vehicle? </a:t>
            </a:r>
          </a:p>
          <a:p>
            <a:pPr>
              <a:lnSpc>
                <a:spcPct val="114000"/>
              </a:lnSpc>
            </a:pPr>
            <a:r>
              <a:rPr lang="en-US" altLang="x-none" sz="2600" dirty="0">
                <a:latin typeface="+mn-lt"/>
              </a:rPr>
              <a:t>Possible Scope:</a:t>
            </a:r>
          </a:p>
          <a:p>
            <a:pPr lvl="1">
              <a:lnSpc>
                <a:spcPct val="114000"/>
              </a:lnSpc>
            </a:pPr>
            <a:r>
              <a:rPr lang="en-US" altLang="x-none" sz="2000" dirty="0">
                <a:latin typeface="+mn-lt"/>
              </a:rPr>
              <a:t>Do analysis on environmental damage and human toxicity.</a:t>
            </a:r>
          </a:p>
          <a:p>
            <a:pPr>
              <a:lnSpc>
                <a:spcPct val="114000"/>
              </a:lnSpc>
            </a:pPr>
            <a:r>
              <a:rPr lang="en-US" sz="2600" dirty="0">
                <a:latin typeface="+mn-lt"/>
              </a:rPr>
              <a:t>Output:</a:t>
            </a:r>
          </a:p>
          <a:p>
            <a:pPr lvl="1">
              <a:lnSpc>
                <a:spcPct val="114000"/>
              </a:lnSpc>
            </a:pPr>
            <a:r>
              <a:rPr lang="en-US" sz="2100" dirty="0">
                <a:latin typeface="+mn-lt"/>
              </a:rPr>
              <a:t>Global warming (GWP), terrestrial acidification (TAP), particulate matter formation (PMFP), photochemical oxidation formation (POFP), human toxicity (HTP), freshwater eco‐toxicity (FETP), terrestrial eco‐toxicity (TETP), freshwater eutrophication (FEP), mineral resource depletion (MDP), fossil resource depletion (FDP).</a:t>
            </a:r>
          </a:p>
        </p:txBody>
      </p:sp>
      <p:cxnSp>
        <p:nvCxnSpPr>
          <p:cNvPr id="4" name="Straight Connector 3">
            <a:extLst>
              <a:ext uri="{FF2B5EF4-FFF2-40B4-BE49-F238E27FC236}">
                <a16:creationId xmlns:a16="http://schemas.microsoft.com/office/drawing/2014/main" id="{50B022CF-E99F-4C25-BAAD-57F871BCE52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420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6674859" y="267014"/>
            <a:ext cx="5324154" cy="1222489"/>
          </a:xfrm>
        </p:spPr>
        <p:txBody>
          <a:bodyPr vert="horz" wrap="square" lIns="91440" tIns="12802" rIns="91440" bIns="45720" rtlCol="0" anchor="ctr">
            <a:sp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sz="2800" b="1" dirty="0">
                <a:latin typeface="+mn-lt"/>
              </a:rPr>
              <a:t>Comparative Environmental Life Cycle Assessment of Conventional and Electric Vehicles</a:t>
            </a:r>
          </a:p>
        </p:txBody>
      </p:sp>
      <p:pic>
        <p:nvPicPr>
          <p:cNvPr id="2051" name="Picture 2"/>
          <p:cNvPicPr>
            <a:picLocks noChangeAspect="1" noChangeArrowheads="1"/>
          </p:cNvPicPr>
          <p:nvPr/>
        </p:nvPicPr>
        <p:blipFill>
          <a:blip r:embed="rId3" cstate="print"/>
          <a:srcRect/>
          <a:stretch>
            <a:fillRect/>
          </a:stretch>
        </p:blipFill>
        <p:spPr bwMode="auto">
          <a:xfrm>
            <a:off x="347104" y="126937"/>
            <a:ext cx="5890986" cy="6646995"/>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1523520" y="0"/>
            <a:ext cx="0" cy="0"/>
          </a:xfrm>
          <a:prstGeom prst="rect">
            <a:avLst/>
          </a:prstGeom>
          <a:noFill/>
          <a:ln w="9525">
            <a:noFill/>
            <a:round/>
            <a:headEnd/>
            <a:tailEnd/>
          </a:ln>
        </p:spPr>
      </p:pic>
      <p:sp>
        <p:nvSpPr>
          <p:cNvPr id="2" name="Rectangle 1"/>
          <p:cNvSpPr/>
          <p:nvPr/>
        </p:nvSpPr>
        <p:spPr>
          <a:xfrm>
            <a:off x="7036995" y="2151329"/>
            <a:ext cx="4241800" cy="1785104"/>
          </a:xfrm>
          <a:prstGeom prst="rect">
            <a:avLst/>
          </a:prstGeom>
        </p:spPr>
        <p:txBody>
          <a:bodyPr wrap="square">
            <a:spAutoFit/>
          </a:bodyPr>
          <a:lstStyle/>
          <a:p>
            <a:pPr fontAlgn="base">
              <a:spcBef>
                <a:spcPts val="600"/>
              </a:spcBef>
            </a:pPr>
            <a:r>
              <a:rPr lang="en-US" dirty="0">
                <a:solidFill>
                  <a:srgbClr val="000000"/>
                </a:solidFill>
              </a:rPr>
              <a:t>ICEV = internal combustion engine vehicle </a:t>
            </a:r>
          </a:p>
          <a:p>
            <a:pPr fontAlgn="base">
              <a:spcBef>
                <a:spcPts val="600"/>
              </a:spcBef>
            </a:pPr>
            <a:r>
              <a:rPr lang="en-US" dirty="0">
                <a:solidFill>
                  <a:srgbClr val="000000"/>
                </a:solidFill>
              </a:rPr>
              <a:t>EV = electric vehicle</a:t>
            </a:r>
          </a:p>
          <a:p>
            <a:pPr fontAlgn="base">
              <a:spcBef>
                <a:spcPts val="600"/>
              </a:spcBef>
            </a:pPr>
            <a:r>
              <a:rPr lang="en-US" dirty="0" err="1">
                <a:solidFill>
                  <a:srgbClr val="000000"/>
                </a:solidFill>
              </a:rPr>
              <a:t>LiNCM</a:t>
            </a:r>
            <a:r>
              <a:rPr lang="en-US" dirty="0">
                <a:solidFill>
                  <a:srgbClr val="000000"/>
                </a:solidFill>
              </a:rPr>
              <a:t> = lithium nickel cobalt manganese</a:t>
            </a:r>
          </a:p>
          <a:p>
            <a:pPr fontAlgn="base">
              <a:spcBef>
                <a:spcPts val="600"/>
              </a:spcBef>
            </a:pPr>
            <a:r>
              <a:rPr lang="en-US" dirty="0">
                <a:solidFill>
                  <a:srgbClr val="000000"/>
                </a:solidFill>
              </a:rPr>
              <a:t>LiFePO</a:t>
            </a:r>
            <a:r>
              <a:rPr lang="en-US" baseline="-25000" dirty="0">
                <a:solidFill>
                  <a:srgbClr val="000000"/>
                </a:solidFill>
              </a:rPr>
              <a:t>4</a:t>
            </a:r>
            <a:r>
              <a:rPr lang="en-US" dirty="0">
                <a:solidFill>
                  <a:srgbClr val="000000"/>
                </a:solidFill>
              </a:rPr>
              <a:t> = lithium iron phosphate</a:t>
            </a:r>
          </a:p>
          <a:p>
            <a:pPr fontAlgn="base">
              <a:spcBef>
                <a:spcPts val="600"/>
              </a:spcBef>
            </a:pPr>
            <a:r>
              <a:rPr lang="en-US" dirty="0" err="1">
                <a:solidFill>
                  <a:srgbClr val="000000"/>
                </a:solidFill>
              </a:rPr>
              <a:t>PbA</a:t>
            </a:r>
            <a:r>
              <a:rPr lang="en-US" dirty="0">
                <a:solidFill>
                  <a:srgbClr val="000000"/>
                </a:solidFill>
              </a:rPr>
              <a:t> = lead acid</a:t>
            </a:r>
            <a:endParaRPr lang="en-US" b="0" i="0" dirty="0">
              <a:solidFill>
                <a:srgbClr val="000000"/>
              </a:solidFill>
              <a:effectLst/>
            </a:endParaRPr>
          </a:p>
        </p:txBody>
      </p:sp>
      <p:sp>
        <p:nvSpPr>
          <p:cNvPr id="3" name="TextBox 2">
            <a:extLst>
              <a:ext uri="{FF2B5EF4-FFF2-40B4-BE49-F238E27FC236}">
                <a16:creationId xmlns:a16="http://schemas.microsoft.com/office/drawing/2014/main" id="{50D03513-C095-3E45-A8C3-B9AF0DD2C4A4}"/>
              </a:ext>
            </a:extLst>
          </p:cNvPr>
          <p:cNvSpPr txBox="1"/>
          <p:nvPr/>
        </p:nvSpPr>
        <p:spPr>
          <a:xfrm>
            <a:off x="6579524" y="4598259"/>
            <a:ext cx="4811816" cy="923330"/>
          </a:xfrm>
          <a:prstGeom prst="rect">
            <a:avLst/>
          </a:prstGeom>
          <a:noFill/>
        </p:spPr>
        <p:txBody>
          <a:bodyPr wrap="square" rtlCol="0">
            <a:spAutoFit/>
          </a:bodyPr>
          <a:lstStyle/>
          <a:p>
            <a:r>
              <a:rPr lang="en-US" dirty="0"/>
              <a:t>The study compares 4 electric cars (with different batteries) and 2 conventional cars in terms of environmental impact</a:t>
            </a:r>
          </a:p>
        </p:txBody>
      </p:sp>
      <p:sp>
        <p:nvSpPr>
          <p:cNvPr id="4" name="TextBox 3">
            <a:extLst>
              <a:ext uri="{FF2B5EF4-FFF2-40B4-BE49-F238E27FC236}">
                <a16:creationId xmlns:a16="http://schemas.microsoft.com/office/drawing/2014/main" id="{2AD6F7E1-5C91-634B-906B-5C2645E4CBA1}"/>
              </a:ext>
            </a:extLst>
          </p:cNvPr>
          <p:cNvSpPr txBox="1"/>
          <p:nvPr/>
        </p:nvSpPr>
        <p:spPr>
          <a:xfrm>
            <a:off x="7036995" y="5998749"/>
            <a:ext cx="3369769" cy="369332"/>
          </a:xfrm>
          <a:prstGeom prst="rect">
            <a:avLst/>
          </a:prstGeom>
          <a:noFill/>
        </p:spPr>
        <p:txBody>
          <a:bodyPr wrap="none" rtlCol="0">
            <a:spAutoFit/>
          </a:bodyPr>
          <a:lstStyle/>
          <a:p>
            <a:r>
              <a:rPr lang="en-US" i="1" dirty="0"/>
              <a:t>J. Industrial Ecology </a:t>
            </a:r>
            <a:r>
              <a:rPr lang="en-US" dirty="0"/>
              <a:t>(2013) </a:t>
            </a:r>
            <a:r>
              <a:rPr lang="en-US" i="1" dirty="0"/>
              <a:t>17</a:t>
            </a:r>
            <a:r>
              <a:rPr lang="en-US" dirty="0"/>
              <a:t>, 53.</a:t>
            </a:r>
          </a:p>
        </p:txBody>
      </p:sp>
      <p:sp>
        <p:nvSpPr>
          <p:cNvPr id="5" name="TextBox 4">
            <a:extLst>
              <a:ext uri="{FF2B5EF4-FFF2-40B4-BE49-F238E27FC236}">
                <a16:creationId xmlns:a16="http://schemas.microsoft.com/office/drawing/2014/main" id="{41ED3C0B-3AA6-0940-B9BD-404CB425644C}"/>
              </a:ext>
            </a:extLst>
          </p:cNvPr>
          <p:cNvSpPr txBox="1"/>
          <p:nvPr/>
        </p:nvSpPr>
        <p:spPr>
          <a:xfrm>
            <a:off x="5671" y="819379"/>
            <a:ext cx="753984" cy="461665"/>
          </a:xfrm>
          <a:prstGeom prst="rect">
            <a:avLst/>
          </a:prstGeom>
          <a:noFill/>
        </p:spPr>
        <p:txBody>
          <a:bodyPr wrap="square" rtlCol="0">
            <a:spAutoFit/>
          </a:bodyPr>
          <a:lstStyle/>
          <a:p>
            <a:r>
              <a:rPr lang="en-US" sz="1200" dirty="0"/>
              <a:t>global warming</a:t>
            </a:r>
          </a:p>
        </p:txBody>
      </p:sp>
      <p:sp>
        <p:nvSpPr>
          <p:cNvPr id="10" name="TextBox 9">
            <a:extLst>
              <a:ext uri="{FF2B5EF4-FFF2-40B4-BE49-F238E27FC236}">
                <a16:creationId xmlns:a16="http://schemas.microsoft.com/office/drawing/2014/main" id="{596862F6-414E-FC48-8C27-24F412FFD2DF}"/>
              </a:ext>
            </a:extLst>
          </p:cNvPr>
          <p:cNvSpPr txBox="1"/>
          <p:nvPr/>
        </p:nvSpPr>
        <p:spPr>
          <a:xfrm>
            <a:off x="0" y="1920496"/>
            <a:ext cx="753984" cy="461665"/>
          </a:xfrm>
          <a:prstGeom prst="rect">
            <a:avLst/>
          </a:prstGeom>
          <a:noFill/>
        </p:spPr>
        <p:txBody>
          <a:bodyPr wrap="square" rtlCol="0">
            <a:spAutoFit/>
          </a:bodyPr>
          <a:lstStyle/>
          <a:p>
            <a:r>
              <a:rPr lang="en-US" sz="1200" dirty="0" err="1"/>
              <a:t>acidifica-tion</a:t>
            </a:r>
            <a:endParaRPr lang="en-US" sz="1200" dirty="0"/>
          </a:p>
        </p:txBody>
      </p:sp>
      <p:sp>
        <p:nvSpPr>
          <p:cNvPr id="11" name="TextBox 10">
            <a:extLst>
              <a:ext uri="{FF2B5EF4-FFF2-40B4-BE49-F238E27FC236}">
                <a16:creationId xmlns:a16="http://schemas.microsoft.com/office/drawing/2014/main" id="{BB537B08-C3BF-C74B-9091-7468A8B6DE0A}"/>
              </a:ext>
            </a:extLst>
          </p:cNvPr>
          <p:cNvSpPr txBox="1"/>
          <p:nvPr/>
        </p:nvSpPr>
        <p:spPr>
          <a:xfrm>
            <a:off x="-29888" y="2988769"/>
            <a:ext cx="944288" cy="461665"/>
          </a:xfrm>
          <a:prstGeom prst="rect">
            <a:avLst/>
          </a:prstGeom>
          <a:noFill/>
        </p:spPr>
        <p:txBody>
          <a:bodyPr wrap="square" rtlCol="0">
            <a:spAutoFit/>
          </a:bodyPr>
          <a:lstStyle/>
          <a:p>
            <a:r>
              <a:rPr lang="en-US" sz="1200" dirty="0"/>
              <a:t>particulate matter</a:t>
            </a:r>
          </a:p>
        </p:txBody>
      </p:sp>
      <p:sp>
        <p:nvSpPr>
          <p:cNvPr id="12" name="TextBox 11">
            <a:extLst>
              <a:ext uri="{FF2B5EF4-FFF2-40B4-BE49-F238E27FC236}">
                <a16:creationId xmlns:a16="http://schemas.microsoft.com/office/drawing/2014/main" id="{D475A7BD-4C35-5D43-BE5D-114E7B3E9C4D}"/>
              </a:ext>
            </a:extLst>
          </p:cNvPr>
          <p:cNvSpPr txBox="1"/>
          <p:nvPr/>
        </p:nvSpPr>
        <p:spPr>
          <a:xfrm>
            <a:off x="-29888" y="4136594"/>
            <a:ext cx="944288" cy="276999"/>
          </a:xfrm>
          <a:prstGeom prst="rect">
            <a:avLst/>
          </a:prstGeom>
          <a:noFill/>
        </p:spPr>
        <p:txBody>
          <a:bodyPr wrap="square" rtlCol="0">
            <a:spAutoFit/>
          </a:bodyPr>
          <a:lstStyle/>
          <a:p>
            <a:r>
              <a:rPr lang="en-US" sz="1200" dirty="0"/>
              <a:t>smog</a:t>
            </a:r>
          </a:p>
        </p:txBody>
      </p:sp>
      <p:sp>
        <p:nvSpPr>
          <p:cNvPr id="13" name="TextBox 12">
            <a:extLst>
              <a:ext uri="{FF2B5EF4-FFF2-40B4-BE49-F238E27FC236}">
                <a16:creationId xmlns:a16="http://schemas.microsoft.com/office/drawing/2014/main" id="{E06387A3-2C71-5D43-86BA-B9D7863034DE}"/>
              </a:ext>
            </a:extLst>
          </p:cNvPr>
          <p:cNvSpPr txBox="1"/>
          <p:nvPr/>
        </p:nvSpPr>
        <p:spPr>
          <a:xfrm>
            <a:off x="0" y="5244590"/>
            <a:ext cx="944288" cy="461665"/>
          </a:xfrm>
          <a:prstGeom prst="rect">
            <a:avLst/>
          </a:prstGeom>
          <a:noFill/>
        </p:spPr>
        <p:txBody>
          <a:bodyPr wrap="square" rtlCol="0">
            <a:spAutoFit/>
          </a:bodyPr>
          <a:lstStyle/>
          <a:p>
            <a:r>
              <a:rPr lang="en-US" sz="1200" dirty="0"/>
              <a:t>human toxicity</a:t>
            </a:r>
          </a:p>
        </p:txBody>
      </p:sp>
      <p:sp>
        <p:nvSpPr>
          <p:cNvPr id="14" name="TextBox 13">
            <a:extLst>
              <a:ext uri="{FF2B5EF4-FFF2-40B4-BE49-F238E27FC236}">
                <a16:creationId xmlns:a16="http://schemas.microsoft.com/office/drawing/2014/main" id="{869F87E6-B4A6-B44C-8BE4-7FFD33B86065}"/>
              </a:ext>
            </a:extLst>
          </p:cNvPr>
          <p:cNvSpPr txBox="1"/>
          <p:nvPr/>
        </p:nvSpPr>
        <p:spPr>
          <a:xfrm>
            <a:off x="5907190" y="773212"/>
            <a:ext cx="944288" cy="461665"/>
          </a:xfrm>
          <a:prstGeom prst="rect">
            <a:avLst/>
          </a:prstGeom>
          <a:noFill/>
        </p:spPr>
        <p:txBody>
          <a:bodyPr wrap="square" rtlCol="0">
            <a:spAutoFit/>
          </a:bodyPr>
          <a:lstStyle/>
          <a:p>
            <a:r>
              <a:rPr lang="en-US" sz="1200" dirty="0"/>
              <a:t>freshwater</a:t>
            </a:r>
          </a:p>
          <a:p>
            <a:r>
              <a:rPr lang="en-US" sz="1200" dirty="0"/>
              <a:t>ecotoxicity</a:t>
            </a:r>
          </a:p>
        </p:txBody>
      </p:sp>
      <p:sp>
        <p:nvSpPr>
          <p:cNvPr id="15" name="TextBox 14">
            <a:extLst>
              <a:ext uri="{FF2B5EF4-FFF2-40B4-BE49-F238E27FC236}">
                <a16:creationId xmlns:a16="http://schemas.microsoft.com/office/drawing/2014/main" id="{AA262AF4-10D1-2844-A70E-0D46B6BBCD43}"/>
              </a:ext>
            </a:extLst>
          </p:cNvPr>
          <p:cNvSpPr txBox="1"/>
          <p:nvPr/>
        </p:nvSpPr>
        <p:spPr>
          <a:xfrm>
            <a:off x="5907190" y="1980160"/>
            <a:ext cx="944288" cy="461665"/>
          </a:xfrm>
          <a:prstGeom prst="rect">
            <a:avLst/>
          </a:prstGeom>
          <a:noFill/>
        </p:spPr>
        <p:txBody>
          <a:bodyPr wrap="square" rtlCol="0">
            <a:spAutoFit/>
          </a:bodyPr>
          <a:lstStyle/>
          <a:p>
            <a:r>
              <a:rPr lang="en-US" sz="1200" dirty="0"/>
              <a:t>terrestrial</a:t>
            </a:r>
          </a:p>
          <a:p>
            <a:r>
              <a:rPr lang="en-US" sz="1200" dirty="0"/>
              <a:t>ecotoxicity</a:t>
            </a:r>
          </a:p>
        </p:txBody>
      </p:sp>
      <p:sp>
        <p:nvSpPr>
          <p:cNvPr id="16" name="TextBox 15">
            <a:extLst>
              <a:ext uri="{FF2B5EF4-FFF2-40B4-BE49-F238E27FC236}">
                <a16:creationId xmlns:a16="http://schemas.microsoft.com/office/drawing/2014/main" id="{ACB705EF-3F2F-2C4E-B5F6-519EF56FB0D4}"/>
              </a:ext>
            </a:extLst>
          </p:cNvPr>
          <p:cNvSpPr txBox="1"/>
          <p:nvPr/>
        </p:nvSpPr>
        <p:spPr>
          <a:xfrm>
            <a:off x="5907189" y="2988769"/>
            <a:ext cx="1129805" cy="461665"/>
          </a:xfrm>
          <a:prstGeom prst="rect">
            <a:avLst/>
          </a:prstGeom>
          <a:noFill/>
        </p:spPr>
        <p:txBody>
          <a:bodyPr wrap="square" rtlCol="0">
            <a:spAutoFit/>
          </a:bodyPr>
          <a:lstStyle/>
          <a:p>
            <a:r>
              <a:rPr lang="en-US" sz="1200" dirty="0"/>
              <a:t>freshwater</a:t>
            </a:r>
          </a:p>
          <a:p>
            <a:r>
              <a:rPr lang="en-US" sz="1200" dirty="0"/>
              <a:t>eutrophication</a:t>
            </a:r>
          </a:p>
        </p:txBody>
      </p:sp>
      <p:sp>
        <p:nvSpPr>
          <p:cNvPr id="17" name="TextBox 16">
            <a:extLst>
              <a:ext uri="{FF2B5EF4-FFF2-40B4-BE49-F238E27FC236}">
                <a16:creationId xmlns:a16="http://schemas.microsoft.com/office/drawing/2014/main" id="{E79F6F28-31DC-EA47-813F-C57BA416EA57}"/>
              </a:ext>
            </a:extLst>
          </p:cNvPr>
          <p:cNvSpPr txBox="1"/>
          <p:nvPr/>
        </p:nvSpPr>
        <p:spPr>
          <a:xfrm>
            <a:off x="5907189" y="3971396"/>
            <a:ext cx="944288" cy="646331"/>
          </a:xfrm>
          <a:prstGeom prst="rect">
            <a:avLst/>
          </a:prstGeom>
          <a:noFill/>
        </p:spPr>
        <p:txBody>
          <a:bodyPr wrap="square" rtlCol="0">
            <a:spAutoFit/>
          </a:bodyPr>
          <a:lstStyle/>
          <a:p>
            <a:r>
              <a:rPr lang="en-US" sz="1200" dirty="0"/>
              <a:t>mineral resource depletion</a:t>
            </a:r>
          </a:p>
        </p:txBody>
      </p:sp>
      <p:sp>
        <p:nvSpPr>
          <p:cNvPr id="18" name="TextBox 17">
            <a:extLst>
              <a:ext uri="{FF2B5EF4-FFF2-40B4-BE49-F238E27FC236}">
                <a16:creationId xmlns:a16="http://schemas.microsoft.com/office/drawing/2014/main" id="{FD395A23-9FD0-7644-9D0F-9A6C2A064C6F}"/>
              </a:ext>
            </a:extLst>
          </p:cNvPr>
          <p:cNvSpPr txBox="1"/>
          <p:nvPr/>
        </p:nvSpPr>
        <p:spPr>
          <a:xfrm>
            <a:off x="5907189" y="5110833"/>
            <a:ext cx="944288" cy="646331"/>
          </a:xfrm>
          <a:prstGeom prst="rect">
            <a:avLst/>
          </a:prstGeom>
          <a:noFill/>
        </p:spPr>
        <p:txBody>
          <a:bodyPr wrap="square" rtlCol="0">
            <a:spAutoFit/>
          </a:bodyPr>
          <a:lstStyle/>
          <a:p>
            <a:r>
              <a:rPr lang="en-US" sz="1200" dirty="0"/>
              <a:t>fossil resource depletion</a:t>
            </a:r>
          </a:p>
        </p:txBody>
      </p:sp>
    </p:spTree>
    <p:extLst>
      <p:ext uri="{BB962C8B-B14F-4D97-AF65-F5344CB8AC3E}">
        <p14:creationId xmlns:p14="http://schemas.microsoft.com/office/powerpoint/2010/main" val="3047239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6674859" y="267014"/>
            <a:ext cx="5324154" cy="1222489"/>
          </a:xfrm>
        </p:spPr>
        <p:txBody>
          <a:bodyPr vert="horz" wrap="square" lIns="91440" tIns="12802" rIns="91440" bIns="45720" rtlCol="0" anchor="ctr">
            <a:sp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sz="2800" b="1" dirty="0">
                <a:latin typeface="+mn-lt"/>
              </a:rPr>
              <a:t>Comparative Environmental Life Cycle Assessment of Conventional and Electric Vehicles</a:t>
            </a:r>
          </a:p>
        </p:txBody>
      </p:sp>
      <p:pic>
        <p:nvPicPr>
          <p:cNvPr id="2051" name="Picture 2"/>
          <p:cNvPicPr>
            <a:picLocks noChangeAspect="1" noChangeArrowheads="1"/>
          </p:cNvPicPr>
          <p:nvPr/>
        </p:nvPicPr>
        <p:blipFill>
          <a:blip r:embed="rId3" cstate="print"/>
          <a:srcRect/>
          <a:stretch>
            <a:fillRect/>
          </a:stretch>
        </p:blipFill>
        <p:spPr bwMode="auto">
          <a:xfrm>
            <a:off x="347104" y="126937"/>
            <a:ext cx="5890986" cy="6646995"/>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1523520" y="0"/>
            <a:ext cx="0" cy="0"/>
          </a:xfrm>
          <a:prstGeom prst="rect">
            <a:avLst/>
          </a:prstGeom>
          <a:noFill/>
          <a:ln w="9525">
            <a:noFill/>
            <a:round/>
            <a:headEnd/>
            <a:tailEnd/>
          </a:ln>
        </p:spPr>
      </p:pic>
      <p:sp>
        <p:nvSpPr>
          <p:cNvPr id="4" name="TextBox 3">
            <a:extLst>
              <a:ext uri="{FF2B5EF4-FFF2-40B4-BE49-F238E27FC236}">
                <a16:creationId xmlns:a16="http://schemas.microsoft.com/office/drawing/2014/main" id="{2AD6F7E1-5C91-634B-906B-5C2645E4CBA1}"/>
              </a:ext>
            </a:extLst>
          </p:cNvPr>
          <p:cNvSpPr txBox="1"/>
          <p:nvPr/>
        </p:nvSpPr>
        <p:spPr>
          <a:xfrm>
            <a:off x="7036995" y="5998749"/>
            <a:ext cx="3369769" cy="369332"/>
          </a:xfrm>
          <a:prstGeom prst="rect">
            <a:avLst/>
          </a:prstGeom>
          <a:noFill/>
        </p:spPr>
        <p:txBody>
          <a:bodyPr wrap="none" rtlCol="0">
            <a:spAutoFit/>
          </a:bodyPr>
          <a:lstStyle/>
          <a:p>
            <a:r>
              <a:rPr lang="en-US" i="1" dirty="0"/>
              <a:t>J. Industrial Ecology </a:t>
            </a:r>
            <a:r>
              <a:rPr lang="en-US" dirty="0"/>
              <a:t>(2013) </a:t>
            </a:r>
            <a:r>
              <a:rPr lang="en-US" i="1" dirty="0"/>
              <a:t>17</a:t>
            </a:r>
            <a:r>
              <a:rPr lang="en-US" dirty="0"/>
              <a:t>, 53.</a:t>
            </a:r>
          </a:p>
        </p:txBody>
      </p:sp>
      <p:sp>
        <p:nvSpPr>
          <p:cNvPr id="5" name="TextBox 4">
            <a:extLst>
              <a:ext uri="{FF2B5EF4-FFF2-40B4-BE49-F238E27FC236}">
                <a16:creationId xmlns:a16="http://schemas.microsoft.com/office/drawing/2014/main" id="{41ED3C0B-3AA6-0940-B9BD-404CB425644C}"/>
              </a:ext>
            </a:extLst>
          </p:cNvPr>
          <p:cNvSpPr txBox="1"/>
          <p:nvPr/>
        </p:nvSpPr>
        <p:spPr>
          <a:xfrm>
            <a:off x="5671" y="819379"/>
            <a:ext cx="753984" cy="461665"/>
          </a:xfrm>
          <a:prstGeom prst="rect">
            <a:avLst/>
          </a:prstGeom>
          <a:noFill/>
        </p:spPr>
        <p:txBody>
          <a:bodyPr wrap="square" rtlCol="0">
            <a:spAutoFit/>
          </a:bodyPr>
          <a:lstStyle/>
          <a:p>
            <a:r>
              <a:rPr lang="en-US" sz="1200" dirty="0"/>
              <a:t>global warming</a:t>
            </a:r>
          </a:p>
        </p:txBody>
      </p:sp>
      <p:sp>
        <p:nvSpPr>
          <p:cNvPr id="10" name="TextBox 9">
            <a:extLst>
              <a:ext uri="{FF2B5EF4-FFF2-40B4-BE49-F238E27FC236}">
                <a16:creationId xmlns:a16="http://schemas.microsoft.com/office/drawing/2014/main" id="{596862F6-414E-FC48-8C27-24F412FFD2DF}"/>
              </a:ext>
            </a:extLst>
          </p:cNvPr>
          <p:cNvSpPr txBox="1"/>
          <p:nvPr/>
        </p:nvSpPr>
        <p:spPr>
          <a:xfrm>
            <a:off x="0" y="1920496"/>
            <a:ext cx="753984" cy="461665"/>
          </a:xfrm>
          <a:prstGeom prst="rect">
            <a:avLst/>
          </a:prstGeom>
          <a:noFill/>
        </p:spPr>
        <p:txBody>
          <a:bodyPr wrap="square" rtlCol="0">
            <a:spAutoFit/>
          </a:bodyPr>
          <a:lstStyle/>
          <a:p>
            <a:r>
              <a:rPr lang="en-US" sz="1200" dirty="0" err="1"/>
              <a:t>acidifica-tion</a:t>
            </a:r>
            <a:endParaRPr lang="en-US" sz="1200" dirty="0"/>
          </a:p>
        </p:txBody>
      </p:sp>
      <p:sp>
        <p:nvSpPr>
          <p:cNvPr id="11" name="TextBox 10">
            <a:extLst>
              <a:ext uri="{FF2B5EF4-FFF2-40B4-BE49-F238E27FC236}">
                <a16:creationId xmlns:a16="http://schemas.microsoft.com/office/drawing/2014/main" id="{BB537B08-C3BF-C74B-9091-7468A8B6DE0A}"/>
              </a:ext>
            </a:extLst>
          </p:cNvPr>
          <p:cNvSpPr txBox="1"/>
          <p:nvPr/>
        </p:nvSpPr>
        <p:spPr>
          <a:xfrm>
            <a:off x="-29888" y="2988769"/>
            <a:ext cx="944288" cy="461665"/>
          </a:xfrm>
          <a:prstGeom prst="rect">
            <a:avLst/>
          </a:prstGeom>
          <a:noFill/>
        </p:spPr>
        <p:txBody>
          <a:bodyPr wrap="square" rtlCol="0">
            <a:spAutoFit/>
          </a:bodyPr>
          <a:lstStyle/>
          <a:p>
            <a:r>
              <a:rPr lang="en-US" sz="1200" dirty="0"/>
              <a:t>particulate matter</a:t>
            </a:r>
          </a:p>
        </p:txBody>
      </p:sp>
      <p:sp>
        <p:nvSpPr>
          <p:cNvPr id="12" name="TextBox 11">
            <a:extLst>
              <a:ext uri="{FF2B5EF4-FFF2-40B4-BE49-F238E27FC236}">
                <a16:creationId xmlns:a16="http://schemas.microsoft.com/office/drawing/2014/main" id="{D475A7BD-4C35-5D43-BE5D-114E7B3E9C4D}"/>
              </a:ext>
            </a:extLst>
          </p:cNvPr>
          <p:cNvSpPr txBox="1"/>
          <p:nvPr/>
        </p:nvSpPr>
        <p:spPr>
          <a:xfrm>
            <a:off x="-29888" y="4136594"/>
            <a:ext cx="944288" cy="276999"/>
          </a:xfrm>
          <a:prstGeom prst="rect">
            <a:avLst/>
          </a:prstGeom>
          <a:noFill/>
        </p:spPr>
        <p:txBody>
          <a:bodyPr wrap="square" rtlCol="0">
            <a:spAutoFit/>
          </a:bodyPr>
          <a:lstStyle/>
          <a:p>
            <a:r>
              <a:rPr lang="en-US" sz="1200" dirty="0"/>
              <a:t>smog</a:t>
            </a:r>
          </a:p>
        </p:txBody>
      </p:sp>
      <p:sp>
        <p:nvSpPr>
          <p:cNvPr id="13" name="TextBox 12">
            <a:extLst>
              <a:ext uri="{FF2B5EF4-FFF2-40B4-BE49-F238E27FC236}">
                <a16:creationId xmlns:a16="http://schemas.microsoft.com/office/drawing/2014/main" id="{E06387A3-2C71-5D43-86BA-B9D7863034DE}"/>
              </a:ext>
            </a:extLst>
          </p:cNvPr>
          <p:cNvSpPr txBox="1"/>
          <p:nvPr/>
        </p:nvSpPr>
        <p:spPr>
          <a:xfrm>
            <a:off x="0" y="5244590"/>
            <a:ext cx="944288" cy="461665"/>
          </a:xfrm>
          <a:prstGeom prst="rect">
            <a:avLst/>
          </a:prstGeom>
          <a:noFill/>
        </p:spPr>
        <p:txBody>
          <a:bodyPr wrap="square" rtlCol="0">
            <a:spAutoFit/>
          </a:bodyPr>
          <a:lstStyle/>
          <a:p>
            <a:r>
              <a:rPr lang="en-US" sz="1200" dirty="0"/>
              <a:t>human toxicity</a:t>
            </a:r>
          </a:p>
        </p:txBody>
      </p:sp>
      <p:sp>
        <p:nvSpPr>
          <p:cNvPr id="14" name="TextBox 13">
            <a:extLst>
              <a:ext uri="{FF2B5EF4-FFF2-40B4-BE49-F238E27FC236}">
                <a16:creationId xmlns:a16="http://schemas.microsoft.com/office/drawing/2014/main" id="{869F87E6-B4A6-B44C-8BE4-7FFD33B86065}"/>
              </a:ext>
            </a:extLst>
          </p:cNvPr>
          <p:cNvSpPr txBox="1"/>
          <p:nvPr/>
        </p:nvSpPr>
        <p:spPr>
          <a:xfrm>
            <a:off x="5907190" y="773212"/>
            <a:ext cx="944288" cy="461665"/>
          </a:xfrm>
          <a:prstGeom prst="rect">
            <a:avLst/>
          </a:prstGeom>
          <a:noFill/>
        </p:spPr>
        <p:txBody>
          <a:bodyPr wrap="square" rtlCol="0">
            <a:spAutoFit/>
          </a:bodyPr>
          <a:lstStyle/>
          <a:p>
            <a:r>
              <a:rPr lang="en-US" sz="1200" dirty="0"/>
              <a:t>freshwater</a:t>
            </a:r>
          </a:p>
          <a:p>
            <a:r>
              <a:rPr lang="en-US" sz="1200" dirty="0"/>
              <a:t>ecotoxicity</a:t>
            </a:r>
          </a:p>
        </p:txBody>
      </p:sp>
      <p:sp>
        <p:nvSpPr>
          <p:cNvPr id="15" name="TextBox 14">
            <a:extLst>
              <a:ext uri="{FF2B5EF4-FFF2-40B4-BE49-F238E27FC236}">
                <a16:creationId xmlns:a16="http://schemas.microsoft.com/office/drawing/2014/main" id="{AA262AF4-10D1-2844-A70E-0D46B6BBCD43}"/>
              </a:ext>
            </a:extLst>
          </p:cNvPr>
          <p:cNvSpPr txBox="1"/>
          <p:nvPr/>
        </p:nvSpPr>
        <p:spPr>
          <a:xfrm>
            <a:off x="5907190" y="1980160"/>
            <a:ext cx="944288" cy="461665"/>
          </a:xfrm>
          <a:prstGeom prst="rect">
            <a:avLst/>
          </a:prstGeom>
          <a:noFill/>
        </p:spPr>
        <p:txBody>
          <a:bodyPr wrap="square" rtlCol="0">
            <a:spAutoFit/>
          </a:bodyPr>
          <a:lstStyle/>
          <a:p>
            <a:r>
              <a:rPr lang="en-US" sz="1200" dirty="0"/>
              <a:t>terrestrial</a:t>
            </a:r>
          </a:p>
          <a:p>
            <a:r>
              <a:rPr lang="en-US" sz="1200" dirty="0"/>
              <a:t>ecotoxicity</a:t>
            </a:r>
          </a:p>
        </p:txBody>
      </p:sp>
      <p:sp>
        <p:nvSpPr>
          <p:cNvPr id="16" name="TextBox 15">
            <a:extLst>
              <a:ext uri="{FF2B5EF4-FFF2-40B4-BE49-F238E27FC236}">
                <a16:creationId xmlns:a16="http://schemas.microsoft.com/office/drawing/2014/main" id="{ACB705EF-3F2F-2C4E-B5F6-519EF56FB0D4}"/>
              </a:ext>
            </a:extLst>
          </p:cNvPr>
          <p:cNvSpPr txBox="1"/>
          <p:nvPr/>
        </p:nvSpPr>
        <p:spPr>
          <a:xfrm>
            <a:off x="5907189" y="2988769"/>
            <a:ext cx="1129805" cy="461665"/>
          </a:xfrm>
          <a:prstGeom prst="rect">
            <a:avLst/>
          </a:prstGeom>
          <a:noFill/>
        </p:spPr>
        <p:txBody>
          <a:bodyPr wrap="square" rtlCol="0">
            <a:spAutoFit/>
          </a:bodyPr>
          <a:lstStyle/>
          <a:p>
            <a:r>
              <a:rPr lang="en-US" sz="1200" dirty="0"/>
              <a:t>freshwater</a:t>
            </a:r>
          </a:p>
          <a:p>
            <a:r>
              <a:rPr lang="en-US" sz="1200" dirty="0"/>
              <a:t>eutrophication</a:t>
            </a:r>
          </a:p>
        </p:txBody>
      </p:sp>
      <p:sp>
        <p:nvSpPr>
          <p:cNvPr id="17" name="TextBox 16">
            <a:extLst>
              <a:ext uri="{FF2B5EF4-FFF2-40B4-BE49-F238E27FC236}">
                <a16:creationId xmlns:a16="http://schemas.microsoft.com/office/drawing/2014/main" id="{E79F6F28-31DC-EA47-813F-C57BA416EA57}"/>
              </a:ext>
            </a:extLst>
          </p:cNvPr>
          <p:cNvSpPr txBox="1"/>
          <p:nvPr/>
        </p:nvSpPr>
        <p:spPr>
          <a:xfrm>
            <a:off x="5907189" y="3971396"/>
            <a:ext cx="944288" cy="646331"/>
          </a:xfrm>
          <a:prstGeom prst="rect">
            <a:avLst/>
          </a:prstGeom>
          <a:noFill/>
        </p:spPr>
        <p:txBody>
          <a:bodyPr wrap="square" rtlCol="0">
            <a:spAutoFit/>
          </a:bodyPr>
          <a:lstStyle/>
          <a:p>
            <a:r>
              <a:rPr lang="en-US" sz="1200" dirty="0"/>
              <a:t>mineral resource depletion</a:t>
            </a:r>
          </a:p>
        </p:txBody>
      </p:sp>
      <p:sp>
        <p:nvSpPr>
          <p:cNvPr id="18" name="TextBox 17">
            <a:extLst>
              <a:ext uri="{FF2B5EF4-FFF2-40B4-BE49-F238E27FC236}">
                <a16:creationId xmlns:a16="http://schemas.microsoft.com/office/drawing/2014/main" id="{FD395A23-9FD0-7644-9D0F-9A6C2A064C6F}"/>
              </a:ext>
            </a:extLst>
          </p:cNvPr>
          <p:cNvSpPr txBox="1"/>
          <p:nvPr/>
        </p:nvSpPr>
        <p:spPr>
          <a:xfrm>
            <a:off x="5907189" y="5110833"/>
            <a:ext cx="944288" cy="646331"/>
          </a:xfrm>
          <a:prstGeom prst="rect">
            <a:avLst/>
          </a:prstGeom>
          <a:noFill/>
        </p:spPr>
        <p:txBody>
          <a:bodyPr wrap="square" rtlCol="0">
            <a:spAutoFit/>
          </a:bodyPr>
          <a:lstStyle/>
          <a:p>
            <a:r>
              <a:rPr lang="en-US" sz="1200" dirty="0"/>
              <a:t>fossil resource depletion</a:t>
            </a:r>
          </a:p>
        </p:txBody>
      </p:sp>
      <p:sp>
        <p:nvSpPr>
          <p:cNvPr id="6" name="Rectangle 5">
            <a:extLst>
              <a:ext uri="{FF2B5EF4-FFF2-40B4-BE49-F238E27FC236}">
                <a16:creationId xmlns:a16="http://schemas.microsoft.com/office/drawing/2014/main" id="{BC8F5535-D0A3-7946-9698-541BC0711349}"/>
              </a:ext>
            </a:extLst>
          </p:cNvPr>
          <p:cNvSpPr/>
          <p:nvPr/>
        </p:nvSpPr>
        <p:spPr>
          <a:xfrm>
            <a:off x="753984" y="500743"/>
            <a:ext cx="2631473" cy="318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7560944-D426-1541-B203-964A92CFAB98}"/>
              </a:ext>
            </a:extLst>
          </p:cNvPr>
          <p:cNvSpPr/>
          <p:nvPr/>
        </p:nvSpPr>
        <p:spPr>
          <a:xfrm>
            <a:off x="753984" y="1022981"/>
            <a:ext cx="2925387"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EC41505-5977-BE48-B929-311BF242DA97}"/>
              </a:ext>
            </a:extLst>
          </p:cNvPr>
          <p:cNvSpPr/>
          <p:nvPr/>
        </p:nvSpPr>
        <p:spPr>
          <a:xfrm>
            <a:off x="753984" y="1589803"/>
            <a:ext cx="2631473" cy="318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FA3A20-7C3C-8F4D-9D09-95AD59606735}"/>
              </a:ext>
            </a:extLst>
          </p:cNvPr>
          <p:cNvSpPr/>
          <p:nvPr/>
        </p:nvSpPr>
        <p:spPr>
          <a:xfrm>
            <a:off x="753984" y="2112041"/>
            <a:ext cx="2925387"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3C74685-9FBF-3544-9FF4-E44D7AEE6B9F}"/>
              </a:ext>
            </a:extLst>
          </p:cNvPr>
          <p:cNvSpPr/>
          <p:nvPr/>
        </p:nvSpPr>
        <p:spPr>
          <a:xfrm>
            <a:off x="753984" y="2662947"/>
            <a:ext cx="2631473" cy="318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3F78709-DACE-B143-BE19-7F5D15BDF605}"/>
              </a:ext>
            </a:extLst>
          </p:cNvPr>
          <p:cNvSpPr/>
          <p:nvPr/>
        </p:nvSpPr>
        <p:spPr>
          <a:xfrm>
            <a:off x="753984" y="3185185"/>
            <a:ext cx="2925387"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15C0E8B-55E8-DB4F-A1C0-4E3E59F32CBA}"/>
              </a:ext>
            </a:extLst>
          </p:cNvPr>
          <p:cNvSpPr/>
          <p:nvPr/>
        </p:nvSpPr>
        <p:spPr>
          <a:xfrm>
            <a:off x="753984" y="3763035"/>
            <a:ext cx="2631473" cy="318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CA3F993-A001-DE44-86E2-B103C9CB5E36}"/>
              </a:ext>
            </a:extLst>
          </p:cNvPr>
          <p:cNvSpPr/>
          <p:nvPr/>
        </p:nvSpPr>
        <p:spPr>
          <a:xfrm>
            <a:off x="753984" y="4285273"/>
            <a:ext cx="2925387"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2E7DB54-247A-5A48-BA50-DDC4C95FF396}"/>
              </a:ext>
            </a:extLst>
          </p:cNvPr>
          <p:cNvSpPr/>
          <p:nvPr/>
        </p:nvSpPr>
        <p:spPr>
          <a:xfrm>
            <a:off x="751869" y="4845789"/>
            <a:ext cx="2925387" cy="318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B13E9DA-A9AD-BF41-97F8-8C281BE34A38}"/>
              </a:ext>
            </a:extLst>
          </p:cNvPr>
          <p:cNvSpPr/>
          <p:nvPr/>
        </p:nvSpPr>
        <p:spPr>
          <a:xfrm>
            <a:off x="751869" y="5346255"/>
            <a:ext cx="2925387"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627A671-7B61-3340-BDEF-288A297A6829}"/>
              </a:ext>
            </a:extLst>
          </p:cNvPr>
          <p:cNvSpPr/>
          <p:nvPr/>
        </p:nvSpPr>
        <p:spPr>
          <a:xfrm>
            <a:off x="3770566" y="500743"/>
            <a:ext cx="2114852" cy="318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CF05881-C19F-564E-AB72-BEBC2A31F20C}"/>
              </a:ext>
            </a:extLst>
          </p:cNvPr>
          <p:cNvSpPr/>
          <p:nvPr/>
        </p:nvSpPr>
        <p:spPr>
          <a:xfrm>
            <a:off x="3770566" y="1001209"/>
            <a:ext cx="2114852"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63D09F0-584E-E04F-A270-40CFFCC5414D}"/>
              </a:ext>
            </a:extLst>
          </p:cNvPr>
          <p:cNvSpPr/>
          <p:nvPr/>
        </p:nvSpPr>
        <p:spPr>
          <a:xfrm>
            <a:off x="3726890" y="1611575"/>
            <a:ext cx="2114852" cy="318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B62C93C-D7D5-B44A-8A63-9149FDD9FFC0}"/>
              </a:ext>
            </a:extLst>
          </p:cNvPr>
          <p:cNvSpPr/>
          <p:nvPr/>
        </p:nvSpPr>
        <p:spPr>
          <a:xfrm>
            <a:off x="3726890" y="2112041"/>
            <a:ext cx="2114852"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07D08F5-1113-744F-BF7A-16C69F562501}"/>
              </a:ext>
            </a:extLst>
          </p:cNvPr>
          <p:cNvSpPr/>
          <p:nvPr/>
        </p:nvSpPr>
        <p:spPr>
          <a:xfrm>
            <a:off x="3772399" y="2699356"/>
            <a:ext cx="2114852" cy="318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AC1FEE-59F1-A143-A4CB-E5F904617762}"/>
              </a:ext>
            </a:extLst>
          </p:cNvPr>
          <p:cNvSpPr/>
          <p:nvPr/>
        </p:nvSpPr>
        <p:spPr>
          <a:xfrm>
            <a:off x="3772399" y="3199822"/>
            <a:ext cx="2114852"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2E5AD52-7727-5B46-B9E5-B22C1B841F43}"/>
              </a:ext>
            </a:extLst>
          </p:cNvPr>
          <p:cNvSpPr/>
          <p:nvPr/>
        </p:nvSpPr>
        <p:spPr>
          <a:xfrm>
            <a:off x="3735854" y="3763035"/>
            <a:ext cx="2114852" cy="33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39A180F-D87F-604A-AA6E-9B40B570491D}"/>
              </a:ext>
            </a:extLst>
          </p:cNvPr>
          <p:cNvSpPr/>
          <p:nvPr/>
        </p:nvSpPr>
        <p:spPr>
          <a:xfrm>
            <a:off x="3735854" y="4276815"/>
            <a:ext cx="2114852"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C902A004-6906-D140-B874-F382C870D8D2}"/>
              </a:ext>
            </a:extLst>
          </p:cNvPr>
          <p:cNvSpPr/>
          <p:nvPr/>
        </p:nvSpPr>
        <p:spPr>
          <a:xfrm>
            <a:off x="3726890" y="4818645"/>
            <a:ext cx="2114852" cy="367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7BCA4EB-AF54-A147-BBE5-2EB33A3F6C51}"/>
              </a:ext>
            </a:extLst>
          </p:cNvPr>
          <p:cNvSpPr/>
          <p:nvPr/>
        </p:nvSpPr>
        <p:spPr>
          <a:xfrm>
            <a:off x="3726890" y="5368207"/>
            <a:ext cx="2114852"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FDC5D5D2-09C1-714C-A2ED-9D9CB389143C}"/>
              </a:ext>
            </a:extLst>
          </p:cNvPr>
          <p:cNvSpPr txBox="1"/>
          <p:nvPr/>
        </p:nvSpPr>
        <p:spPr>
          <a:xfrm>
            <a:off x="3141714" y="4936814"/>
            <a:ext cx="519694" cy="584775"/>
          </a:xfrm>
          <a:prstGeom prst="rect">
            <a:avLst/>
          </a:prstGeom>
          <a:noFill/>
        </p:spPr>
        <p:txBody>
          <a:bodyPr wrap="none" rtlCol="0">
            <a:spAutoFit/>
          </a:bodyPr>
          <a:lstStyle/>
          <a:p>
            <a:r>
              <a:rPr lang="en-US" sz="3200" dirty="0">
                <a:solidFill>
                  <a:srgbClr val="FF0000"/>
                </a:solidFill>
              </a:rPr>
              <a:t>✘</a:t>
            </a:r>
          </a:p>
        </p:txBody>
      </p:sp>
      <p:sp>
        <p:nvSpPr>
          <p:cNvPr id="41" name="TextBox 40">
            <a:extLst>
              <a:ext uri="{FF2B5EF4-FFF2-40B4-BE49-F238E27FC236}">
                <a16:creationId xmlns:a16="http://schemas.microsoft.com/office/drawing/2014/main" id="{8BCA581C-223C-FE4F-8084-3D82B1B444EE}"/>
              </a:ext>
            </a:extLst>
          </p:cNvPr>
          <p:cNvSpPr txBox="1"/>
          <p:nvPr/>
        </p:nvSpPr>
        <p:spPr>
          <a:xfrm>
            <a:off x="5374494" y="3709786"/>
            <a:ext cx="519694" cy="584775"/>
          </a:xfrm>
          <a:prstGeom prst="rect">
            <a:avLst/>
          </a:prstGeom>
          <a:noFill/>
        </p:spPr>
        <p:txBody>
          <a:bodyPr wrap="none" rtlCol="0">
            <a:spAutoFit/>
          </a:bodyPr>
          <a:lstStyle/>
          <a:p>
            <a:r>
              <a:rPr lang="en-US" sz="3200" dirty="0">
                <a:solidFill>
                  <a:srgbClr val="FF0000"/>
                </a:solidFill>
              </a:rPr>
              <a:t>✘</a:t>
            </a:r>
          </a:p>
        </p:txBody>
      </p:sp>
      <p:sp>
        <p:nvSpPr>
          <p:cNvPr id="42" name="TextBox 41">
            <a:extLst>
              <a:ext uri="{FF2B5EF4-FFF2-40B4-BE49-F238E27FC236}">
                <a16:creationId xmlns:a16="http://schemas.microsoft.com/office/drawing/2014/main" id="{64B4B96C-326E-6A4B-965D-BE2240BEFB91}"/>
              </a:ext>
            </a:extLst>
          </p:cNvPr>
          <p:cNvSpPr txBox="1"/>
          <p:nvPr/>
        </p:nvSpPr>
        <p:spPr>
          <a:xfrm>
            <a:off x="5387495" y="630702"/>
            <a:ext cx="519694" cy="584775"/>
          </a:xfrm>
          <a:prstGeom prst="rect">
            <a:avLst/>
          </a:prstGeom>
          <a:noFill/>
        </p:spPr>
        <p:txBody>
          <a:bodyPr wrap="none" rtlCol="0">
            <a:spAutoFit/>
          </a:bodyPr>
          <a:lstStyle/>
          <a:p>
            <a:r>
              <a:rPr lang="en-US" sz="3200" dirty="0">
                <a:solidFill>
                  <a:srgbClr val="FF0000"/>
                </a:solidFill>
              </a:rPr>
              <a:t>✘</a:t>
            </a:r>
          </a:p>
        </p:txBody>
      </p:sp>
      <p:sp>
        <p:nvSpPr>
          <p:cNvPr id="43" name="TextBox 42">
            <a:extLst>
              <a:ext uri="{FF2B5EF4-FFF2-40B4-BE49-F238E27FC236}">
                <a16:creationId xmlns:a16="http://schemas.microsoft.com/office/drawing/2014/main" id="{05742BB5-0DB5-0144-BB4D-415A51EAE71D}"/>
              </a:ext>
            </a:extLst>
          </p:cNvPr>
          <p:cNvSpPr txBox="1"/>
          <p:nvPr/>
        </p:nvSpPr>
        <p:spPr>
          <a:xfrm>
            <a:off x="5046061" y="2794958"/>
            <a:ext cx="519694" cy="584775"/>
          </a:xfrm>
          <a:prstGeom prst="rect">
            <a:avLst/>
          </a:prstGeom>
          <a:noFill/>
        </p:spPr>
        <p:txBody>
          <a:bodyPr wrap="none" rtlCol="0">
            <a:spAutoFit/>
          </a:bodyPr>
          <a:lstStyle/>
          <a:p>
            <a:r>
              <a:rPr lang="en-US" sz="3200" dirty="0">
                <a:solidFill>
                  <a:srgbClr val="FF0000"/>
                </a:solidFill>
              </a:rPr>
              <a:t>✘</a:t>
            </a:r>
          </a:p>
        </p:txBody>
      </p:sp>
      <p:pic>
        <p:nvPicPr>
          <p:cNvPr id="2" name="Picture 1">
            <a:extLst>
              <a:ext uri="{FF2B5EF4-FFF2-40B4-BE49-F238E27FC236}">
                <a16:creationId xmlns:a16="http://schemas.microsoft.com/office/drawing/2014/main" id="{C750189B-ED28-FD43-9BDA-0F7D43F36284}"/>
              </a:ext>
            </a:extLst>
          </p:cNvPr>
          <p:cNvPicPr>
            <a:picLocks noChangeAspect="1"/>
          </p:cNvPicPr>
          <p:nvPr/>
        </p:nvPicPr>
        <p:blipFill>
          <a:blip r:embed="rId5"/>
          <a:stretch>
            <a:fillRect/>
          </a:stretch>
        </p:blipFill>
        <p:spPr>
          <a:xfrm>
            <a:off x="7255157" y="2128444"/>
            <a:ext cx="2442259" cy="1470256"/>
          </a:xfrm>
          <a:prstGeom prst="rect">
            <a:avLst/>
          </a:prstGeom>
        </p:spPr>
      </p:pic>
      <p:pic>
        <p:nvPicPr>
          <p:cNvPr id="3" name="Picture 2">
            <a:extLst>
              <a:ext uri="{FF2B5EF4-FFF2-40B4-BE49-F238E27FC236}">
                <a16:creationId xmlns:a16="http://schemas.microsoft.com/office/drawing/2014/main" id="{674572DD-5B00-E24E-8FD6-AD1107B4BC52}"/>
              </a:ext>
            </a:extLst>
          </p:cNvPr>
          <p:cNvPicPr>
            <a:picLocks noChangeAspect="1"/>
          </p:cNvPicPr>
          <p:nvPr/>
        </p:nvPicPr>
        <p:blipFill>
          <a:blip r:embed="rId6"/>
          <a:stretch>
            <a:fillRect/>
          </a:stretch>
        </p:blipFill>
        <p:spPr>
          <a:xfrm>
            <a:off x="9832251" y="1930211"/>
            <a:ext cx="1773420" cy="1773420"/>
          </a:xfrm>
          <a:prstGeom prst="rect">
            <a:avLst/>
          </a:prstGeom>
        </p:spPr>
      </p:pic>
    </p:spTree>
    <p:extLst>
      <p:ext uri="{BB962C8B-B14F-4D97-AF65-F5344CB8AC3E}">
        <p14:creationId xmlns:p14="http://schemas.microsoft.com/office/powerpoint/2010/main" val="147896061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6674859" y="267014"/>
            <a:ext cx="5324154" cy="1222489"/>
          </a:xfrm>
        </p:spPr>
        <p:txBody>
          <a:bodyPr vert="horz" wrap="square" lIns="91440" tIns="12802" rIns="91440" bIns="45720" rtlCol="0" anchor="ctr">
            <a:sp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sz="2800" b="1" dirty="0">
                <a:latin typeface="+mn-lt"/>
              </a:rPr>
              <a:t>Comparative Environmental Life Cycle Assessment of Conventional and Electric Vehicles</a:t>
            </a:r>
          </a:p>
        </p:txBody>
      </p:sp>
      <p:pic>
        <p:nvPicPr>
          <p:cNvPr id="2051" name="Picture 2"/>
          <p:cNvPicPr>
            <a:picLocks noChangeAspect="1" noChangeArrowheads="1"/>
          </p:cNvPicPr>
          <p:nvPr/>
        </p:nvPicPr>
        <p:blipFill>
          <a:blip r:embed="rId3" cstate="print"/>
          <a:srcRect/>
          <a:stretch>
            <a:fillRect/>
          </a:stretch>
        </p:blipFill>
        <p:spPr bwMode="auto">
          <a:xfrm>
            <a:off x="347104" y="126937"/>
            <a:ext cx="5890986" cy="6646995"/>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1523520" y="0"/>
            <a:ext cx="0" cy="0"/>
          </a:xfrm>
          <a:prstGeom prst="rect">
            <a:avLst/>
          </a:prstGeom>
          <a:noFill/>
          <a:ln w="9525">
            <a:noFill/>
            <a:round/>
            <a:headEnd/>
            <a:tailEnd/>
          </a:ln>
        </p:spPr>
      </p:pic>
      <p:sp>
        <p:nvSpPr>
          <p:cNvPr id="4" name="TextBox 3">
            <a:extLst>
              <a:ext uri="{FF2B5EF4-FFF2-40B4-BE49-F238E27FC236}">
                <a16:creationId xmlns:a16="http://schemas.microsoft.com/office/drawing/2014/main" id="{2AD6F7E1-5C91-634B-906B-5C2645E4CBA1}"/>
              </a:ext>
            </a:extLst>
          </p:cNvPr>
          <p:cNvSpPr txBox="1"/>
          <p:nvPr/>
        </p:nvSpPr>
        <p:spPr>
          <a:xfrm>
            <a:off x="7036995" y="5998749"/>
            <a:ext cx="3369769" cy="369332"/>
          </a:xfrm>
          <a:prstGeom prst="rect">
            <a:avLst/>
          </a:prstGeom>
          <a:noFill/>
        </p:spPr>
        <p:txBody>
          <a:bodyPr wrap="none" rtlCol="0">
            <a:spAutoFit/>
          </a:bodyPr>
          <a:lstStyle/>
          <a:p>
            <a:r>
              <a:rPr lang="en-US" i="1" dirty="0"/>
              <a:t>J. Industrial Ecology </a:t>
            </a:r>
            <a:r>
              <a:rPr lang="en-US" dirty="0"/>
              <a:t>(2013) </a:t>
            </a:r>
            <a:r>
              <a:rPr lang="en-US" i="1" dirty="0"/>
              <a:t>17</a:t>
            </a:r>
            <a:r>
              <a:rPr lang="en-US" dirty="0"/>
              <a:t>, 53.</a:t>
            </a:r>
          </a:p>
        </p:txBody>
      </p:sp>
      <p:sp>
        <p:nvSpPr>
          <p:cNvPr id="5" name="TextBox 4">
            <a:extLst>
              <a:ext uri="{FF2B5EF4-FFF2-40B4-BE49-F238E27FC236}">
                <a16:creationId xmlns:a16="http://schemas.microsoft.com/office/drawing/2014/main" id="{41ED3C0B-3AA6-0940-B9BD-404CB425644C}"/>
              </a:ext>
            </a:extLst>
          </p:cNvPr>
          <p:cNvSpPr txBox="1"/>
          <p:nvPr/>
        </p:nvSpPr>
        <p:spPr>
          <a:xfrm>
            <a:off x="5671" y="819379"/>
            <a:ext cx="753984" cy="461665"/>
          </a:xfrm>
          <a:prstGeom prst="rect">
            <a:avLst/>
          </a:prstGeom>
          <a:noFill/>
        </p:spPr>
        <p:txBody>
          <a:bodyPr wrap="square" rtlCol="0">
            <a:spAutoFit/>
          </a:bodyPr>
          <a:lstStyle/>
          <a:p>
            <a:r>
              <a:rPr lang="en-US" sz="1200" dirty="0"/>
              <a:t>global warming</a:t>
            </a:r>
          </a:p>
        </p:txBody>
      </p:sp>
      <p:sp>
        <p:nvSpPr>
          <p:cNvPr id="10" name="TextBox 9">
            <a:extLst>
              <a:ext uri="{FF2B5EF4-FFF2-40B4-BE49-F238E27FC236}">
                <a16:creationId xmlns:a16="http://schemas.microsoft.com/office/drawing/2014/main" id="{596862F6-414E-FC48-8C27-24F412FFD2DF}"/>
              </a:ext>
            </a:extLst>
          </p:cNvPr>
          <p:cNvSpPr txBox="1"/>
          <p:nvPr/>
        </p:nvSpPr>
        <p:spPr>
          <a:xfrm>
            <a:off x="0" y="1920496"/>
            <a:ext cx="753984" cy="461665"/>
          </a:xfrm>
          <a:prstGeom prst="rect">
            <a:avLst/>
          </a:prstGeom>
          <a:noFill/>
        </p:spPr>
        <p:txBody>
          <a:bodyPr wrap="square" rtlCol="0">
            <a:spAutoFit/>
          </a:bodyPr>
          <a:lstStyle/>
          <a:p>
            <a:r>
              <a:rPr lang="en-US" sz="1200" dirty="0" err="1"/>
              <a:t>acidifica-tion</a:t>
            </a:r>
            <a:endParaRPr lang="en-US" sz="1200" dirty="0"/>
          </a:p>
        </p:txBody>
      </p:sp>
      <p:sp>
        <p:nvSpPr>
          <p:cNvPr id="11" name="TextBox 10">
            <a:extLst>
              <a:ext uri="{FF2B5EF4-FFF2-40B4-BE49-F238E27FC236}">
                <a16:creationId xmlns:a16="http://schemas.microsoft.com/office/drawing/2014/main" id="{BB537B08-C3BF-C74B-9091-7468A8B6DE0A}"/>
              </a:ext>
            </a:extLst>
          </p:cNvPr>
          <p:cNvSpPr txBox="1"/>
          <p:nvPr/>
        </p:nvSpPr>
        <p:spPr>
          <a:xfrm>
            <a:off x="-29888" y="2988769"/>
            <a:ext cx="944288" cy="461665"/>
          </a:xfrm>
          <a:prstGeom prst="rect">
            <a:avLst/>
          </a:prstGeom>
          <a:noFill/>
        </p:spPr>
        <p:txBody>
          <a:bodyPr wrap="square" rtlCol="0">
            <a:spAutoFit/>
          </a:bodyPr>
          <a:lstStyle/>
          <a:p>
            <a:r>
              <a:rPr lang="en-US" sz="1200" dirty="0"/>
              <a:t>particulate matter</a:t>
            </a:r>
          </a:p>
        </p:txBody>
      </p:sp>
      <p:sp>
        <p:nvSpPr>
          <p:cNvPr id="12" name="TextBox 11">
            <a:extLst>
              <a:ext uri="{FF2B5EF4-FFF2-40B4-BE49-F238E27FC236}">
                <a16:creationId xmlns:a16="http://schemas.microsoft.com/office/drawing/2014/main" id="{D475A7BD-4C35-5D43-BE5D-114E7B3E9C4D}"/>
              </a:ext>
            </a:extLst>
          </p:cNvPr>
          <p:cNvSpPr txBox="1"/>
          <p:nvPr/>
        </p:nvSpPr>
        <p:spPr>
          <a:xfrm>
            <a:off x="-29888" y="4136594"/>
            <a:ext cx="944288" cy="276999"/>
          </a:xfrm>
          <a:prstGeom prst="rect">
            <a:avLst/>
          </a:prstGeom>
          <a:noFill/>
        </p:spPr>
        <p:txBody>
          <a:bodyPr wrap="square" rtlCol="0">
            <a:spAutoFit/>
          </a:bodyPr>
          <a:lstStyle/>
          <a:p>
            <a:r>
              <a:rPr lang="en-US" sz="1200" dirty="0"/>
              <a:t>smog</a:t>
            </a:r>
          </a:p>
        </p:txBody>
      </p:sp>
      <p:sp>
        <p:nvSpPr>
          <p:cNvPr id="13" name="TextBox 12">
            <a:extLst>
              <a:ext uri="{FF2B5EF4-FFF2-40B4-BE49-F238E27FC236}">
                <a16:creationId xmlns:a16="http://schemas.microsoft.com/office/drawing/2014/main" id="{E06387A3-2C71-5D43-86BA-B9D7863034DE}"/>
              </a:ext>
            </a:extLst>
          </p:cNvPr>
          <p:cNvSpPr txBox="1"/>
          <p:nvPr/>
        </p:nvSpPr>
        <p:spPr>
          <a:xfrm>
            <a:off x="0" y="5244590"/>
            <a:ext cx="944288" cy="461665"/>
          </a:xfrm>
          <a:prstGeom prst="rect">
            <a:avLst/>
          </a:prstGeom>
          <a:noFill/>
        </p:spPr>
        <p:txBody>
          <a:bodyPr wrap="square" rtlCol="0">
            <a:spAutoFit/>
          </a:bodyPr>
          <a:lstStyle/>
          <a:p>
            <a:r>
              <a:rPr lang="en-US" sz="1200" dirty="0"/>
              <a:t>human toxicity</a:t>
            </a:r>
          </a:p>
        </p:txBody>
      </p:sp>
      <p:sp>
        <p:nvSpPr>
          <p:cNvPr id="14" name="TextBox 13">
            <a:extLst>
              <a:ext uri="{FF2B5EF4-FFF2-40B4-BE49-F238E27FC236}">
                <a16:creationId xmlns:a16="http://schemas.microsoft.com/office/drawing/2014/main" id="{869F87E6-B4A6-B44C-8BE4-7FFD33B86065}"/>
              </a:ext>
            </a:extLst>
          </p:cNvPr>
          <p:cNvSpPr txBox="1"/>
          <p:nvPr/>
        </p:nvSpPr>
        <p:spPr>
          <a:xfrm>
            <a:off x="5907190" y="773212"/>
            <a:ext cx="944288" cy="461665"/>
          </a:xfrm>
          <a:prstGeom prst="rect">
            <a:avLst/>
          </a:prstGeom>
          <a:noFill/>
        </p:spPr>
        <p:txBody>
          <a:bodyPr wrap="square" rtlCol="0">
            <a:spAutoFit/>
          </a:bodyPr>
          <a:lstStyle/>
          <a:p>
            <a:r>
              <a:rPr lang="en-US" sz="1200" dirty="0"/>
              <a:t>freshwater</a:t>
            </a:r>
          </a:p>
          <a:p>
            <a:r>
              <a:rPr lang="en-US" sz="1200" dirty="0"/>
              <a:t>ecotoxicity</a:t>
            </a:r>
          </a:p>
        </p:txBody>
      </p:sp>
      <p:sp>
        <p:nvSpPr>
          <p:cNvPr id="15" name="TextBox 14">
            <a:extLst>
              <a:ext uri="{FF2B5EF4-FFF2-40B4-BE49-F238E27FC236}">
                <a16:creationId xmlns:a16="http://schemas.microsoft.com/office/drawing/2014/main" id="{AA262AF4-10D1-2844-A70E-0D46B6BBCD43}"/>
              </a:ext>
            </a:extLst>
          </p:cNvPr>
          <p:cNvSpPr txBox="1"/>
          <p:nvPr/>
        </p:nvSpPr>
        <p:spPr>
          <a:xfrm>
            <a:off x="5907190" y="1980160"/>
            <a:ext cx="944288" cy="461665"/>
          </a:xfrm>
          <a:prstGeom prst="rect">
            <a:avLst/>
          </a:prstGeom>
          <a:noFill/>
        </p:spPr>
        <p:txBody>
          <a:bodyPr wrap="square" rtlCol="0">
            <a:spAutoFit/>
          </a:bodyPr>
          <a:lstStyle/>
          <a:p>
            <a:r>
              <a:rPr lang="en-US" sz="1200" dirty="0"/>
              <a:t>terrestrial</a:t>
            </a:r>
          </a:p>
          <a:p>
            <a:r>
              <a:rPr lang="en-US" sz="1200" dirty="0"/>
              <a:t>ecotoxicity</a:t>
            </a:r>
          </a:p>
        </p:txBody>
      </p:sp>
      <p:sp>
        <p:nvSpPr>
          <p:cNvPr id="16" name="TextBox 15">
            <a:extLst>
              <a:ext uri="{FF2B5EF4-FFF2-40B4-BE49-F238E27FC236}">
                <a16:creationId xmlns:a16="http://schemas.microsoft.com/office/drawing/2014/main" id="{ACB705EF-3F2F-2C4E-B5F6-519EF56FB0D4}"/>
              </a:ext>
            </a:extLst>
          </p:cNvPr>
          <p:cNvSpPr txBox="1"/>
          <p:nvPr/>
        </p:nvSpPr>
        <p:spPr>
          <a:xfrm>
            <a:off x="5907189" y="2988769"/>
            <a:ext cx="1129805" cy="461665"/>
          </a:xfrm>
          <a:prstGeom prst="rect">
            <a:avLst/>
          </a:prstGeom>
          <a:noFill/>
        </p:spPr>
        <p:txBody>
          <a:bodyPr wrap="square" rtlCol="0">
            <a:spAutoFit/>
          </a:bodyPr>
          <a:lstStyle/>
          <a:p>
            <a:r>
              <a:rPr lang="en-US" sz="1200" dirty="0"/>
              <a:t>freshwater</a:t>
            </a:r>
          </a:p>
          <a:p>
            <a:r>
              <a:rPr lang="en-US" sz="1200" dirty="0"/>
              <a:t>eutrophication</a:t>
            </a:r>
          </a:p>
        </p:txBody>
      </p:sp>
      <p:sp>
        <p:nvSpPr>
          <p:cNvPr id="17" name="TextBox 16">
            <a:extLst>
              <a:ext uri="{FF2B5EF4-FFF2-40B4-BE49-F238E27FC236}">
                <a16:creationId xmlns:a16="http://schemas.microsoft.com/office/drawing/2014/main" id="{E79F6F28-31DC-EA47-813F-C57BA416EA57}"/>
              </a:ext>
            </a:extLst>
          </p:cNvPr>
          <p:cNvSpPr txBox="1"/>
          <p:nvPr/>
        </p:nvSpPr>
        <p:spPr>
          <a:xfrm>
            <a:off x="5907189" y="3971396"/>
            <a:ext cx="944288" cy="646331"/>
          </a:xfrm>
          <a:prstGeom prst="rect">
            <a:avLst/>
          </a:prstGeom>
          <a:noFill/>
        </p:spPr>
        <p:txBody>
          <a:bodyPr wrap="square" rtlCol="0">
            <a:spAutoFit/>
          </a:bodyPr>
          <a:lstStyle/>
          <a:p>
            <a:r>
              <a:rPr lang="en-US" sz="1200" dirty="0"/>
              <a:t>mineral resource depletion</a:t>
            </a:r>
          </a:p>
        </p:txBody>
      </p:sp>
      <p:sp>
        <p:nvSpPr>
          <p:cNvPr id="18" name="TextBox 17">
            <a:extLst>
              <a:ext uri="{FF2B5EF4-FFF2-40B4-BE49-F238E27FC236}">
                <a16:creationId xmlns:a16="http://schemas.microsoft.com/office/drawing/2014/main" id="{FD395A23-9FD0-7644-9D0F-9A6C2A064C6F}"/>
              </a:ext>
            </a:extLst>
          </p:cNvPr>
          <p:cNvSpPr txBox="1"/>
          <p:nvPr/>
        </p:nvSpPr>
        <p:spPr>
          <a:xfrm>
            <a:off x="5907189" y="5110833"/>
            <a:ext cx="944288" cy="646331"/>
          </a:xfrm>
          <a:prstGeom prst="rect">
            <a:avLst/>
          </a:prstGeom>
          <a:noFill/>
        </p:spPr>
        <p:txBody>
          <a:bodyPr wrap="square" rtlCol="0">
            <a:spAutoFit/>
          </a:bodyPr>
          <a:lstStyle/>
          <a:p>
            <a:r>
              <a:rPr lang="en-US" sz="1200" dirty="0"/>
              <a:t>fossil resource depletion</a:t>
            </a:r>
          </a:p>
        </p:txBody>
      </p:sp>
      <p:sp>
        <p:nvSpPr>
          <p:cNvPr id="6" name="Rectangle 5">
            <a:extLst>
              <a:ext uri="{FF2B5EF4-FFF2-40B4-BE49-F238E27FC236}">
                <a16:creationId xmlns:a16="http://schemas.microsoft.com/office/drawing/2014/main" id="{BC8F5535-D0A3-7946-9698-541BC0711349}"/>
              </a:ext>
            </a:extLst>
          </p:cNvPr>
          <p:cNvSpPr/>
          <p:nvPr/>
        </p:nvSpPr>
        <p:spPr>
          <a:xfrm>
            <a:off x="753984" y="500743"/>
            <a:ext cx="2631473" cy="318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7560944-D426-1541-B203-964A92CFAB98}"/>
              </a:ext>
            </a:extLst>
          </p:cNvPr>
          <p:cNvSpPr/>
          <p:nvPr/>
        </p:nvSpPr>
        <p:spPr>
          <a:xfrm>
            <a:off x="753984" y="1022981"/>
            <a:ext cx="2925387"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EC41505-5977-BE48-B929-311BF242DA97}"/>
              </a:ext>
            </a:extLst>
          </p:cNvPr>
          <p:cNvSpPr/>
          <p:nvPr/>
        </p:nvSpPr>
        <p:spPr>
          <a:xfrm>
            <a:off x="753984" y="1589803"/>
            <a:ext cx="2631473" cy="318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FA3A20-7C3C-8F4D-9D09-95AD59606735}"/>
              </a:ext>
            </a:extLst>
          </p:cNvPr>
          <p:cNvSpPr/>
          <p:nvPr/>
        </p:nvSpPr>
        <p:spPr>
          <a:xfrm>
            <a:off x="753984" y="2112041"/>
            <a:ext cx="2925387"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3C74685-9FBF-3544-9FF4-E44D7AEE6B9F}"/>
              </a:ext>
            </a:extLst>
          </p:cNvPr>
          <p:cNvSpPr/>
          <p:nvPr/>
        </p:nvSpPr>
        <p:spPr>
          <a:xfrm>
            <a:off x="753984" y="2662947"/>
            <a:ext cx="2631473" cy="318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3F78709-DACE-B143-BE19-7F5D15BDF605}"/>
              </a:ext>
            </a:extLst>
          </p:cNvPr>
          <p:cNvSpPr/>
          <p:nvPr/>
        </p:nvSpPr>
        <p:spPr>
          <a:xfrm>
            <a:off x="753984" y="3185185"/>
            <a:ext cx="2925387"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15C0E8B-55E8-DB4F-A1C0-4E3E59F32CBA}"/>
              </a:ext>
            </a:extLst>
          </p:cNvPr>
          <p:cNvSpPr/>
          <p:nvPr/>
        </p:nvSpPr>
        <p:spPr>
          <a:xfrm>
            <a:off x="753984" y="3763035"/>
            <a:ext cx="2631473" cy="318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CA3F993-A001-DE44-86E2-B103C9CB5E36}"/>
              </a:ext>
            </a:extLst>
          </p:cNvPr>
          <p:cNvSpPr/>
          <p:nvPr/>
        </p:nvSpPr>
        <p:spPr>
          <a:xfrm>
            <a:off x="753984" y="4285273"/>
            <a:ext cx="2925387"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2E7DB54-247A-5A48-BA50-DDC4C95FF396}"/>
              </a:ext>
            </a:extLst>
          </p:cNvPr>
          <p:cNvSpPr/>
          <p:nvPr/>
        </p:nvSpPr>
        <p:spPr>
          <a:xfrm>
            <a:off x="751869" y="4845789"/>
            <a:ext cx="2925387" cy="318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B13E9DA-A9AD-BF41-97F8-8C281BE34A38}"/>
              </a:ext>
            </a:extLst>
          </p:cNvPr>
          <p:cNvSpPr/>
          <p:nvPr/>
        </p:nvSpPr>
        <p:spPr>
          <a:xfrm>
            <a:off x="751869" y="5346255"/>
            <a:ext cx="2925387"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627A671-7B61-3340-BDEF-288A297A6829}"/>
              </a:ext>
            </a:extLst>
          </p:cNvPr>
          <p:cNvSpPr/>
          <p:nvPr/>
        </p:nvSpPr>
        <p:spPr>
          <a:xfrm>
            <a:off x="3770566" y="500743"/>
            <a:ext cx="2114852" cy="318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CF05881-C19F-564E-AB72-BEBC2A31F20C}"/>
              </a:ext>
            </a:extLst>
          </p:cNvPr>
          <p:cNvSpPr/>
          <p:nvPr/>
        </p:nvSpPr>
        <p:spPr>
          <a:xfrm>
            <a:off x="3770566" y="1001209"/>
            <a:ext cx="2114852"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63D09F0-584E-E04F-A270-40CFFCC5414D}"/>
              </a:ext>
            </a:extLst>
          </p:cNvPr>
          <p:cNvSpPr/>
          <p:nvPr/>
        </p:nvSpPr>
        <p:spPr>
          <a:xfrm>
            <a:off x="3726890" y="1611575"/>
            <a:ext cx="2114852" cy="318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B62C93C-D7D5-B44A-8A63-9149FDD9FFC0}"/>
              </a:ext>
            </a:extLst>
          </p:cNvPr>
          <p:cNvSpPr/>
          <p:nvPr/>
        </p:nvSpPr>
        <p:spPr>
          <a:xfrm>
            <a:off x="3726890" y="2112041"/>
            <a:ext cx="2114852"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07D08F5-1113-744F-BF7A-16C69F562501}"/>
              </a:ext>
            </a:extLst>
          </p:cNvPr>
          <p:cNvSpPr/>
          <p:nvPr/>
        </p:nvSpPr>
        <p:spPr>
          <a:xfrm>
            <a:off x="3772399" y="2699356"/>
            <a:ext cx="2114852" cy="318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AC1FEE-59F1-A143-A4CB-E5F904617762}"/>
              </a:ext>
            </a:extLst>
          </p:cNvPr>
          <p:cNvSpPr/>
          <p:nvPr/>
        </p:nvSpPr>
        <p:spPr>
          <a:xfrm>
            <a:off x="3772399" y="3199822"/>
            <a:ext cx="2114852"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2E5AD52-7727-5B46-B9E5-B22C1B841F43}"/>
              </a:ext>
            </a:extLst>
          </p:cNvPr>
          <p:cNvSpPr/>
          <p:nvPr/>
        </p:nvSpPr>
        <p:spPr>
          <a:xfrm>
            <a:off x="3735854" y="3763035"/>
            <a:ext cx="2114852" cy="33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39A180F-D87F-604A-AA6E-9B40B570491D}"/>
              </a:ext>
            </a:extLst>
          </p:cNvPr>
          <p:cNvSpPr/>
          <p:nvPr/>
        </p:nvSpPr>
        <p:spPr>
          <a:xfrm>
            <a:off x="3735854" y="4276815"/>
            <a:ext cx="2114852"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C902A004-6906-D140-B874-F382C870D8D2}"/>
              </a:ext>
            </a:extLst>
          </p:cNvPr>
          <p:cNvSpPr/>
          <p:nvPr/>
        </p:nvSpPr>
        <p:spPr>
          <a:xfrm>
            <a:off x="3726890" y="4818645"/>
            <a:ext cx="2114852" cy="367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7BCA4EB-AF54-A147-BBE5-2EB33A3F6C51}"/>
              </a:ext>
            </a:extLst>
          </p:cNvPr>
          <p:cNvSpPr/>
          <p:nvPr/>
        </p:nvSpPr>
        <p:spPr>
          <a:xfrm>
            <a:off x="3726890" y="5368207"/>
            <a:ext cx="2114852"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FDC5D5D2-09C1-714C-A2ED-9D9CB389143C}"/>
              </a:ext>
            </a:extLst>
          </p:cNvPr>
          <p:cNvSpPr txBox="1"/>
          <p:nvPr/>
        </p:nvSpPr>
        <p:spPr>
          <a:xfrm>
            <a:off x="3141714" y="4936814"/>
            <a:ext cx="519694" cy="584775"/>
          </a:xfrm>
          <a:prstGeom prst="rect">
            <a:avLst/>
          </a:prstGeom>
          <a:noFill/>
        </p:spPr>
        <p:txBody>
          <a:bodyPr wrap="none" rtlCol="0">
            <a:spAutoFit/>
          </a:bodyPr>
          <a:lstStyle/>
          <a:p>
            <a:r>
              <a:rPr lang="en-US" sz="3200" dirty="0">
                <a:solidFill>
                  <a:srgbClr val="FF0000"/>
                </a:solidFill>
              </a:rPr>
              <a:t>✘</a:t>
            </a:r>
          </a:p>
        </p:txBody>
      </p:sp>
      <p:sp>
        <p:nvSpPr>
          <p:cNvPr id="41" name="TextBox 40">
            <a:extLst>
              <a:ext uri="{FF2B5EF4-FFF2-40B4-BE49-F238E27FC236}">
                <a16:creationId xmlns:a16="http://schemas.microsoft.com/office/drawing/2014/main" id="{8BCA581C-223C-FE4F-8084-3D82B1B444EE}"/>
              </a:ext>
            </a:extLst>
          </p:cNvPr>
          <p:cNvSpPr txBox="1"/>
          <p:nvPr/>
        </p:nvSpPr>
        <p:spPr>
          <a:xfrm>
            <a:off x="5374494" y="3709786"/>
            <a:ext cx="519694" cy="584775"/>
          </a:xfrm>
          <a:prstGeom prst="rect">
            <a:avLst/>
          </a:prstGeom>
          <a:noFill/>
        </p:spPr>
        <p:txBody>
          <a:bodyPr wrap="none" rtlCol="0">
            <a:spAutoFit/>
          </a:bodyPr>
          <a:lstStyle/>
          <a:p>
            <a:r>
              <a:rPr lang="en-US" sz="3200" dirty="0">
                <a:solidFill>
                  <a:srgbClr val="FF0000"/>
                </a:solidFill>
              </a:rPr>
              <a:t>✘</a:t>
            </a:r>
          </a:p>
        </p:txBody>
      </p:sp>
      <p:sp>
        <p:nvSpPr>
          <p:cNvPr id="42" name="TextBox 41">
            <a:extLst>
              <a:ext uri="{FF2B5EF4-FFF2-40B4-BE49-F238E27FC236}">
                <a16:creationId xmlns:a16="http://schemas.microsoft.com/office/drawing/2014/main" id="{64B4B96C-326E-6A4B-965D-BE2240BEFB91}"/>
              </a:ext>
            </a:extLst>
          </p:cNvPr>
          <p:cNvSpPr txBox="1"/>
          <p:nvPr/>
        </p:nvSpPr>
        <p:spPr>
          <a:xfrm>
            <a:off x="5387495" y="630702"/>
            <a:ext cx="519694" cy="584775"/>
          </a:xfrm>
          <a:prstGeom prst="rect">
            <a:avLst/>
          </a:prstGeom>
          <a:noFill/>
        </p:spPr>
        <p:txBody>
          <a:bodyPr wrap="none" rtlCol="0">
            <a:spAutoFit/>
          </a:bodyPr>
          <a:lstStyle/>
          <a:p>
            <a:r>
              <a:rPr lang="en-US" sz="3200" dirty="0">
                <a:solidFill>
                  <a:srgbClr val="FF0000"/>
                </a:solidFill>
              </a:rPr>
              <a:t>✘</a:t>
            </a:r>
          </a:p>
        </p:txBody>
      </p:sp>
      <p:sp>
        <p:nvSpPr>
          <p:cNvPr id="43" name="TextBox 42">
            <a:extLst>
              <a:ext uri="{FF2B5EF4-FFF2-40B4-BE49-F238E27FC236}">
                <a16:creationId xmlns:a16="http://schemas.microsoft.com/office/drawing/2014/main" id="{05742BB5-0DB5-0144-BB4D-415A51EAE71D}"/>
              </a:ext>
            </a:extLst>
          </p:cNvPr>
          <p:cNvSpPr txBox="1"/>
          <p:nvPr/>
        </p:nvSpPr>
        <p:spPr>
          <a:xfrm>
            <a:off x="5046061" y="2794958"/>
            <a:ext cx="519694" cy="584775"/>
          </a:xfrm>
          <a:prstGeom prst="rect">
            <a:avLst/>
          </a:prstGeom>
          <a:noFill/>
        </p:spPr>
        <p:txBody>
          <a:bodyPr wrap="none" rtlCol="0">
            <a:spAutoFit/>
          </a:bodyPr>
          <a:lstStyle/>
          <a:p>
            <a:r>
              <a:rPr lang="en-US" sz="3200" dirty="0">
                <a:solidFill>
                  <a:srgbClr val="FF0000"/>
                </a:solidFill>
              </a:rPr>
              <a:t>✘</a:t>
            </a:r>
          </a:p>
        </p:txBody>
      </p:sp>
      <p:grpSp>
        <p:nvGrpSpPr>
          <p:cNvPr id="44" name="Group 43">
            <a:extLst>
              <a:ext uri="{FF2B5EF4-FFF2-40B4-BE49-F238E27FC236}">
                <a16:creationId xmlns:a16="http://schemas.microsoft.com/office/drawing/2014/main" id="{8CC0D896-9D3D-1345-9332-6E77A2CF3A0C}"/>
              </a:ext>
            </a:extLst>
          </p:cNvPr>
          <p:cNvGrpSpPr/>
          <p:nvPr/>
        </p:nvGrpSpPr>
        <p:grpSpPr>
          <a:xfrm>
            <a:off x="7086703" y="3110692"/>
            <a:ext cx="4837404" cy="2587722"/>
            <a:chOff x="7082701" y="1604028"/>
            <a:chExt cx="4837404" cy="2587722"/>
          </a:xfrm>
        </p:grpSpPr>
        <p:pic>
          <p:nvPicPr>
            <p:cNvPr id="9" name="Picture 8">
              <a:extLst>
                <a:ext uri="{FF2B5EF4-FFF2-40B4-BE49-F238E27FC236}">
                  <a16:creationId xmlns:a16="http://schemas.microsoft.com/office/drawing/2014/main" id="{EE9745A5-6BDF-D547-8892-BE25D8F0CA0B}"/>
                </a:ext>
              </a:extLst>
            </p:cNvPr>
            <p:cNvPicPr>
              <a:picLocks noChangeAspect="1"/>
            </p:cNvPicPr>
            <p:nvPr/>
          </p:nvPicPr>
          <p:blipFill>
            <a:blip r:embed="rId5"/>
            <a:stretch>
              <a:fillRect/>
            </a:stretch>
          </p:blipFill>
          <p:spPr>
            <a:xfrm>
              <a:off x="7082701" y="2041198"/>
              <a:ext cx="2184030" cy="1788929"/>
            </a:xfrm>
            <a:prstGeom prst="rect">
              <a:avLst/>
            </a:prstGeom>
          </p:spPr>
        </p:pic>
        <p:pic>
          <p:nvPicPr>
            <p:cNvPr id="38" name="Picture 37">
              <a:extLst>
                <a:ext uri="{FF2B5EF4-FFF2-40B4-BE49-F238E27FC236}">
                  <a16:creationId xmlns:a16="http://schemas.microsoft.com/office/drawing/2014/main" id="{F8AF62C1-8BBF-7944-B39C-CCD854A66EE5}"/>
                </a:ext>
              </a:extLst>
            </p:cNvPr>
            <p:cNvPicPr>
              <a:picLocks noChangeAspect="1"/>
            </p:cNvPicPr>
            <p:nvPr/>
          </p:nvPicPr>
          <p:blipFill rotWithShape="1">
            <a:blip r:embed="rId6"/>
            <a:srcRect t="24420" r="12532" b="17868"/>
            <a:stretch/>
          </p:blipFill>
          <p:spPr>
            <a:xfrm>
              <a:off x="9476263" y="1604028"/>
              <a:ext cx="2443842" cy="2228155"/>
            </a:xfrm>
            <a:prstGeom prst="rect">
              <a:avLst/>
            </a:prstGeom>
          </p:spPr>
        </p:pic>
        <p:sp>
          <p:nvSpPr>
            <p:cNvPr id="40" name="TextBox 39">
              <a:extLst>
                <a:ext uri="{FF2B5EF4-FFF2-40B4-BE49-F238E27FC236}">
                  <a16:creationId xmlns:a16="http://schemas.microsoft.com/office/drawing/2014/main" id="{6A3EA0D7-D0C0-744B-83BB-D5006FA8CDC3}"/>
                </a:ext>
              </a:extLst>
            </p:cNvPr>
            <p:cNvSpPr txBox="1"/>
            <p:nvPr/>
          </p:nvSpPr>
          <p:spPr>
            <a:xfrm>
              <a:off x="7797189" y="3822418"/>
              <a:ext cx="565861" cy="369332"/>
            </a:xfrm>
            <a:prstGeom prst="rect">
              <a:avLst/>
            </a:prstGeom>
            <a:noFill/>
          </p:spPr>
          <p:txBody>
            <a:bodyPr wrap="none" rtlCol="0">
              <a:spAutoFit/>
            </a:bodyPr>
            <a:lstStyle/>
            <a:p>
              <a:r>
                <a:rPr lang="en-US" dirty="0"/>
                <a:t>coal</a:t>
              </a:r>
            </a:p>
          </p:txBody>
        </p:sp>
        <p:sp>
          <p:nvSpPr>
            <p:cNvPr id="47" name="TextBox 46">
              <a:extLst>
                <a:ext uri="{FF2B5EF4-FFF2-40B4-BE49-F238E27FC236}">
                  <a16:creationId xmlns:a16="http://schemas.microsoft.com/office/drawing/2014/main" id="{D47F4F36-4100-5E4C-826F-ADE7BCD77492}"/>
                </a:ext>
              </a:extLst>
            </p:cNvPr>
            <p:cNvSpPr txBox="1"/>
            <p:nvPr/>
          </p:nvSpPr>
          <p:spPr>
            <a:xfrm>
              <a:off x="9874625" y="3822418"/>
              <a:ext cx="1647118" cy="369332"/>
            </a:xfrm>
            <a:prstGeom prst="rect">
              <a:avLst/>
            </a:prstGeom>
            <a:noFill/>
          </p:spPr>
          <p:txBody>
            <a:bodyPr wrap="none" rtlCol="0">
              <a:spAutoFit/>
            </a:bodyPr>
            <a:lstStyle/>
            <a:p>
              <a:r>
                <a:rPr lang="en-US" dirty="0"/>
                <a:t>hydroelectricity</a:t>
              </a:r>
            </a:p>
          </p:txBody>
        </p:sp>
      </p:grpSp>
      <p:sp>
        <p:nvSpPr>
          <p:cNvPr id="2" name="TextBox 1">
            <a:extLst>
              <a:ext uri="{FF2B5EF4-FFF2-40B4-BE49-F238E27FC236}">
                <a16:creationId xmlns:a16="http://schemas.microsoft.com/office/drawing/2014/main" id="{838D2EB0-332F-5D47-8BDD-D7F6498FC079}"/>
              </a:ext>
            </a:extLst>
          </p:cNvPr>
          <p:cNvSpPr txBox="1"/>
          <p:nvPr/>
        </p:nvSpPr>
        <p:spPr>
          <a:xfrm>
            <a:off x="7253245" y="1739617"/>
            <a:ext cx="4454040" cy="923330"/>
          </a:xfrm>
          <a:prstGeom prst="rect">
            <a:avLst/>
          </a:prstGeom>
          <a:noFill/>
        </p:spPr>
        <p:txBody>
          <a:bodyPr wrap="none" rtlCol="0">
            <a:spAutoFit/>
          </a:bodyPr>
          <a:lstStyle/>
          <a:p>
            <a:r>
              <a:rPr lang="en-US" i="1" dirty="0">
                <a:solidFill>
                  <a:srgbClr val="FF0000"/>
                </a:solidFill>
              </a:rPr>
              <a:t>Check their assumptions!</a:t>
            </a:r>
          </a:p>
          <a:p>
            <a:endParaRPr lang="en-US" i="1" dirty="0"/>
          </a:p>
          <a:p>
            <a:r>
              <a:rPr lang="en-US" i="1" dirty="0"/>
              <a:t>These authors assumed European power mix.</a:t>
            </a:r>
          </a:p>
        </p:txBody>
      </p:sp>
    </p:spTree>
    <p:extLst>
      <p:ext uri="{BB962C8B-B14F-4D97-AF65-F5344CB8AC3E}">
        <p14:creationId xmlns:p14="http://schemas.microsoft.com/office/powerpoint/2010/main" val="133018773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EAA79B7-15BC-1447-933B-7FE4D5E80CEA}"/>
              </a:ext>
            </a:extLst>
          </p:cNvPr>
          <p:cNvSpPr>
            <a:spLocks noGrp="1"/>
          </p:cNvSpPr>
          <p:nvPr>
            <p:ph idx="1"/>
          </p:nvPr>
        </p:nvSpPr>
        <p:spPr>
          <a:xfrm>
            <a:off x="1308294" y="1476746"/>
            <a:ext cx="9805183" cy="4895920"/>
          </a:xfrm>
        </p:spPr>
        <p:txBody>
          <a:bodyPr>
            <a:normAutofit fontScale="92500"/>
          </a:bodyPr>
          <a:lstStyle/>
          <a:p>
            <a:pPr>
              <a:lnSpc>
                <a:spcPct val="114000"/>
              </a:lnSpc>
              <a:spcBef>
                <a:spcPts val="1200"/>
              </a:spcBef>
              <a:spcAft>
                <a:spcPts val="600"/>
              </a:spcAft>
            </a:pPr>
            <a:r>
              <a:rPr lang="en-US" sz="2500" dirty="0"/>
              <a:t>Electric cars powered by the present European electricity mix offer a 10% to 24% decrease in global warming potential relative to conventional diesel or gasoline vehicles</a:t>
            </a:r>
          </a:p>
          <a:p>
            <a:pPr>
              <a:lnSpc>
                <a:spcPct val="114000"/>
              </a:lnSpc>
              <a:spcBef>
                <a:spcPts val="1200"/>
              </a:spcBef>
              <a:spcAft>
                <a:spcPts val="600"/>
              </a:spcAft>
            </a:pPr>
            <a:r>
              <a:rPr lang="en-US" sz="2500" dirty="0"/>
              <a:t>Electric cars exhibit the potential for significant increases in human toxicity, freshwater eco‐toxicity, freshwater eutrophication, and metal depletion impacts, largely emanating from the vehicle supply chain (energy consumption, battery replacement)</a:t>
            </a:r>
          </a:p>
          <a:p>
            <a:pPr>
              <a:lnSpc>
                <a:spcPct val="114000"/>
              </a:lnSpc>
              <a:spcBef>
                <a:spcPts val="0"/>
              </a:spcBef>
            </a:pPr>
            <a:r>
              <a:rPr lang="en-US" sz="2500" dirty="0"/>
              <a:t>Recommendation:</a:t>
            </a:r>
          </a:p>
          <a:p>
            <a:pPr marL="274320" indent="0">
              <a:lnSpc>
                <a:spcPct val="114000"/>
              </a:lnSpc>
              <a:spcBef>
                <a:spcPts val="0"/>
              </a:spcBef>
              <a:buNone/>
            </a:pPr>
            <a:r>
              <a:rPr lang="en-US" sz="2400" b="1" dirty="0"/>
              <a:t>Improving the environmental profile of electric cars requires engagement around reducing vehicle production supply chain impacts and promoting clean electricity sources in decision making regarding electricity infrastructure.</a:t>
            </a:r>
          </a:p>
        </p:txBody>
      </p:sp>
      <p:sp>
        <p:nvSpPr>
          <p:cNvPr id="4" name="Rectangle 2">
            <a:extLst>
              <a:ext uri="{FF2B5EF4-FFF2-40B4-BE49-F238E27FC236}">
                <a16:creationId xmlns:a16="http://schemas.microsoft.com/office/drawing/2014/main" id="{BE6F965F-373D-49A9-9E06-326FA6C0D220}"/>
              </a:ext>
            </a:extLst>
          </p:cNvPr>
          <p:cNvSpPr txBox="1">
            <a:spLocks noChangeArrowheads="1"/>
          </p:cNvSpPr>
          <p:nvPr/>
        </p:nvSpPr>
        <p:spPr>
          <a:xfrm>
            <a:off x="3524250" y="292827"/>
            <a:ext cx="5143500"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altLang="x-none" dirty="0">
                <a:latin typeface="+mn-lt"/>
              </a:rPr>
              <a:t>Results of LCA Study</a:t>
            </a:r>
          </a:p>
        </p:txBody>
      </p:sp>
      <p:cxnSp>
        <p:nvCxnSpPr>
          <p:cNvPr id="6" name="Straight Connector 5">
            <a:extLst>
              <a:ext uri="{FF2B5EF4-FFF2-40B4-BE49-F238E27FC236}">
                <a16:creationId xmlns:a16="http://schemas.microsoft.com/office/drawing/2014/main" id="{20A09308-FE7D-4C68-AC41-101FFAD0B00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807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841"/>
            <a:ext cx="10515600" cy="1325563"/>
          </a:xfrm>
        </p:spPr>
        <p:txBody>
          <a:bodyPr wrap="square">
            <a:spAutoFit/>
          </a:bodyPr>
          <a:lstStyle/>
          <a:p>
            <a:pPr algn="ctr"/>
            <a:r>
              <a:rPr lang="en-US" dirty="0">
                <a:latin typeface="+mn-lt"/>
              </a:rPr>
              <a:t>Powers and l</a:t>
            </a:r>
            <a:r>
              <a:rPr lang="en-US" sz="4000" b="1" dirty="0">
                <a:latin typeface="+mn-lt"/>
              </a:rPr>
              <a:t>imitations of LCA</a:t>
            </a:r>
          </a:p>
        </p:txBody>
      </p:sp>
      <p:sp>
        <p:nvSpPr>
          <p:cNvPr id="3" name="Text Placeholder 2"/>
          <p:cNvSpPr>
            <a:spLocks noGrp="1"/>
          </p:cNvSpPr>
          <p:nvPr>
            <p:ph type="body" idx="1"/>
          </p:nvPr>
        </p:nvSpPr>
        <p:spPr>
          <a:xfrm>
            <a:off x="1107078" y="1364565"/>
            <a:ext cx="5157787" cy="437122"/>
          </a:xfrm>
        </p:spPr>
        <p:txBody>
          <a:bodyPr/>
          <a:lstStyle/>
          <a:p>
            <a:r>
              <a:rPr lang="en-US" dirty="0"/>
              <a:t>Powers</a:t>
            </a:r>
          </a:p>
        </p:txBody>
      </p:sp>
      <p:sp>
        <p:nvSpPr>
          <p:cNvPr id="6" name="Text Placeholder 5"/>
          <p:cNvSpPr>
            <a:spLocks noGrp="1"/>
          </p:cNvSpPr>
          <p:nvPr>
            <p:ph type="body" sz="quarter" idx="3"/>
          </p:nvPr>
        </p:nvSpPr>
        <p:spPr>
          <a:xfrm>
            <a:off x="6212866" y="1343143"/>
            <a:ext cx="5183188" cy="437123"/>
          </a:xfrm>
        </p:spPr>
        <p:txBody>
          <a:bodyPr/>
          <a:lstStyle/>
          <a:p>
            <a:r>
              <a:rPr lang="en-US" dirty="0"/>
              <a:t>Limitations</a:t>
            </a:r>
          </a:p>
        </p:txBody>
      </p:sp>
      <p:sp>
        <p:nvSpPr>
          <p:cNvPr id="7" name="Content Placeholder 6"/>
          <p:cNvSpPr>
            <a:spLocks noGrp="1"/>
          </p:cNvSpPr>
          <p:nvPr>
            <p:ph sz="quarter" idx="4"/>
          </p:nvPr>
        </p:nvSpPr>
        <p:spPr>
          <a:xfrm>
            <a:off x="6186268" y="1801688"/>
            <a:ext cx="5157787" cy="3684588"/>
          </a:xfrm>
        </p:spPr>
        <p:txBody>
          <a:bodyPr>
            <a:normAutofit/>
          </a:bodyPr>
          <a:lstStyle/>
          <a:p>
            <a:pPr>
              <a:lnSpc>
                <a:spcPct val="124000"/>
              </a:lnSpc>
              <a:buClr>
                <a:schemeClr val="tx1"/>
              </a:buClr>
              <a:buFont typeface="Arial" charset="0"/>
              <a:buChar char="•"/>
            </a:pPr>
            <a:r>
              <a:rPr lang="en-US" sz="2000" dirty="0"/>
              <a:t>Some environmental/health issues may be missing: yet more are developed </a:t>
            </a:r>
          </a:p>
          <a:p>
            <a:pPr>
              <a:lnSpc>
                <a:spcPct val="124000"/>
              </a:lnSpc>
              <a:buClr>
                <a:schemeClr val="tx1"/>
              </a:buClr>
              <a:buFont typeface="Arial" charset="0"/>
              <a:buChar char="•"/>
            </a:pPr>
            <a:r>
              <a:rPr lang="en-US" sz="2000" dirty="0"/>
              <a:t>LCA is an approximation because of difficulty to capture all aspects of the process, account for variability, etc.</a:t>
            </a:r>
          </a:p>
          <a:p>
            <a:pPr>
              <a:lnSpc>
                <a:spcPct val="124000"/>
              </a:lnSpc>
              <a:buClr>
                <a:schemeClr val="tx1"/>
              </a:buClr>
              <a:buFont typeface="Arial" charset="0"/>
              <a:buChar char="•"/>
            </a:pPr>
            <a:r>
              <a:rPr lang="en-US" sz="2000" dirty="0"/>
              <a:t>LCA data collected contains uncertainty.</a:t>
            </a:r>
          </a:p>
          <a:p>
            <a:pPr>
              <a:lnSpc>
                <a:spcPct val="124000"/>
              </a:lnSpc>
              <a:buClr>
                <a:schemeClr val="tx1"/>
              </a:buClr>
              <a:buFont typeface="Arial" charset="0"/>
              <a:buChar char="•"/>
            </a:pPr>
            <a:r>
              <a:rPr lang="en-US" sz="2000" dirty="0"/>
              <a:t>LCA depends on geographical location, which prevents generalization</a:t>
            </a:r>
          </a:p>
          <a:p>
            <a:pPr>
              <a:lnSpc>
                <a:spcPct val="124000"/>
              </a:lnSpc>
            </a:pPr>
            <a:endParaRPr lang="en-US" sz="2000" dirty="0"/>
          </a:p>
        </p:txBody>
      </p:sp>
      <p:cxnSp>
        <p:nvCxnSpPr>
          <p:cNvPr id="4" name="Straight Connector 3">
            <a:extLst>
              <a:ext uri="{FF2B5EF4-FFF2-40B4-BE49-F238E27FC236}">
                <a16:creationId xmlns:a16="http://schemas.microsoft.com/office/drawing/2014/main" id="{B37F7611-8B17-4335-B5D0-001468C9B80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6"/>
          <p:cNvSpPr txBox="1">
            <a:spLocks noGrp="1"/>
          </p:cNvSpPr>
          <p:nvPr>
            <p:ph sz="half" idx="2"/>
          </p:nvPr>
        </p:nvSpPr>
        <p:spPr bwMode="auto">
          <a:xfrm>
            <a:off x="1083212" y="1801687"/>
            <a:ext cx="4914363" cy="45428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6FB833"/>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C0E5AF"/>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F3AABE"/>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82880" indent="-182880">
              <a:lnSpc>
                <a:spcPct val="124000"/>
              </a:lnSpc>
              <a:buClr>
                <a:schemeClr val="tx1"/>
              </a:buClr>
              <a:buSzPct val="100000"/>
              <a:buFont typeface="Arial" panose="020B0604020202020204" pitchFamily="34" charset="0"/>
              <a:buChar char="•"/>
            </a:pPr>
            <a:r>
              <a:rPr lang="en-US" sz="1800" dirty="0"/>
              <a:t>LCA functions by building and sharing databases: if you know the LCA for the production of for instance styrene, you can use this analysis for the reaction of styrene oxidation, styrene polymerization…..</a:t>
            </a:r>
          </a:p>
          <a:p>
            <a:pPr marL="182880" indent="-182880">
              <a:lnSpc>
                <a:spcPct val="124000"/>
              </a:lnSpc>
              <a:buClr>
                <a:schemeClr val="tx1"/>
              </a:buClr>
              <a:buSzPct val="100000"/>
              <a:buFont typeface="Arial" panose="020B0604020202020204" pitchFamily="34" charset="0"/>
              <a:buChar char="•"/>
            </a:pPr>
            <a:r>
              <a:rPr lang="en-US" sz="1800" dirty="0"/>
              <a:t>Allows for true comparison by using concepts such as function unit</a:t>
            </a:r>
          </a:p>
          <a:p>
            <a:pPr marL="182880" indent="-182880">
              <a:lnSpc>
                <a:spcPct val="124000"/>
              </a:lnSpc>
              <a:buClr>
                <a:schemeClr val="tx1"/>
              </a:buClr>
              <a:buSzPct val="100000"/>
              <a:buFont typeface="Arial" panose="020B0604020202020204" pitchFamily="34" charset="0"/>
              <a:buChar char="•"/>
            </a:pPr>
            <a:r>
              <a:rPr lang="en-US" sz="1800" dirty="0"/>
              <a:t>Allows to point at important shortcomings and opportunities in green technologies</a:t>
            </a:r>
          </a:p>
          <a:p>
            <a:pPr marL="182880" indent="-182880">
              <a:lnSpc>
                <a:spcPct val="124000"/>
              </a:lnSpc>
              <a:buClr>
                <a:schemeClr val="tx1"/>
              </a:buClr>
              <a:buSzPct val="100000"/>
              <a:buFont typeface="Arial" panose="020B0604020202020204" pitchFamily="34" charset="0"/>
              <a:buChar char="•"/>
            </a:pPr>
            <a:r>
              <a:rPr lang="en-US" sz="1800" dirty="0"/>
              <a:t>Open to updates based on new science and developing techniques</a:t>
            </a:r>
          </a:p>
          <a:p>
            <a:pPr marL="182880" indent="-182880">
              <a:lnSpc>
                <a:spcPct val="124000"/>
              </a:lnSpc>
              <a:buClr>
                <a:schemeClr val="tx1"/>
              </a:buClr>
              <a:buSzPct val="100000"/>
              <a:buFont typeface="Arial" panose="020B0604020202020204" pitchFamily="34" charset="0"/>
              <a:buChar char="•"/>
            </a:pPr>
            <a:r>
              <a:rPr lang="en-US" sz="1800" dirty="0"/>
              <a:t>Iterative process with continual interpretation.</a:t>
            </a:r>
          </a:p>
          <a:p>
            <a:pPr>
              <a:lnSpc>
                <a:spcPct val="124000"/>
              </a:lnSpc>
              <a:buFont typeface="Arial" panose="020B0604020202020204" pitchFamily="34" charset="0"/>
              <a:buChar char="•"/>
            </a:pPr>
            <a:endParaRPr lang="en-US" sz="1800" dirty="0"/>
          </a:p>
          <a:p>
            <a:pPr>
              <a:lnSpc>
                <a:spcPct val="124000"/>
              </a:lnSpc>
              <a:buFont typeface="Arial" panose="020B0604020202020204" pitchFamily="34" charset="0"/>
              <a:buChar char="•"/>
            </a:pPr>
            <a:endParaRPr lang="en-US" sz="1800" dirty="0"/>
          </a:p>
        </p:txBody>
      </p:sp>
    </p:spTree>
    <p:extLst>
      <p:ext uri="{BB962C8B-B14F-4D97-AF65-F5344CB8AC3E}">
        <p14:creationId xmlns:p14="http://schemas.microsoft.com/office/powerpoint/2010/main" val="818808166"/>
      </p:ext>
    </p:extLst>
  </p:cSld>
  <p:clrMapOvr>
    <a:masterClrMapping/>
  </p:clrMapOvr>
  <mc:AlternateContent xmlns:mc="http://schemas.openxmlformats.org/markup-compatibility/2006" xmlns:p14="http://schemas.microsoft.com/office/powerpoint/2010/main">
    <mc:Choice Requires="p14">
      <p:transition spd="slow" p14:dur="2000" advTm="57022"/>
    </mc:Choice>
    <mc:Fallback xmlns="">
      <p:transition spd="slow" advTm="5702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35775"/>
            <a:ext cx="10515600" cy="646331"/>
          </a:xfrm>
        </p:spPr>
        <p:txBody>
          <a:bodyPr wrap="square">
            <a:spAutoFit/>
          </a:bodyPr>
          <a:lstStyle/>
          <a:p>
            <a:pPr algn="ctr"/>
            <a:r>
              <a:rPr lang="en-US" dirty="0">
                <a:latin typeface="+mn-lt"/>
              </a:rPr>
              <a:t>Examples </a:t>
            </a:r>
            <a:r>
              <a:rPr lang="en-US" sz="4000" b="1" dirty="0">
                <a:latin typeface="+mn-lt"/>
              </a:rPr>
              <a:t>of LCA</a:t>
            </a:r>
          </a:p>
        </p:txBody>
      </p:sp>
      <p:cxnSp>
        <p:nvCxnSpPr>
          <p:cNvPr id="4" name="Straight Connector 3">
            <a:extLst>
              <a:ext uri="{FF2B5EF4-FFF2-40B4-BE49-F238E27FC236}">
                <a16:creationId xmlns:a16="http://schemas.microsoft.com/office/drawing/2014/main" id="{B37F7611-8B17-4335-B5D0-001468C9B80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B587BF4-3130-9C4F-9E76-FB3207F25D80}"/>
              </a:ext>
            </a:extLst>
          </p:cNvPr>
          <p:cNvPicPr>
            <a:picLocks noChangeAspect="1"/>
          </p:cNvPicPr>
          <p:nvPr/>
        </p:nvPicPr>
        <p:blipFill rotWithShape="1">
          <a:blip r:embed="rId3"/>
          <a:srcRect r="1891" b="27285"/>
          <a:stretch/>
        </p:blipFill>
        <p:spPr>
          <a:xfrm>
            <a:off x="1675242" y="4033577"/>
            <a:ext cx="8300446" cy="1831440"/>
          </a:xfrm>
          <a:prstGeom prst="rect">
            <a:avLst/>
          </a:prstGeom>
        </p:spPr>
      </p:pic>
      <p:pic>
        <p:nvPicPr>
          <p:cNvPr id="17" name="Picture 2">
            <a:extLst>
              <a:ext uri="{FF2B5EF4-FFF2-40B4-BE49-F238E27FC236}">
                <a16:creationId xmlns:a16="http://schemas.microsoft.com/office/drawing/2014/main" id="{35E0C2E6-5DD5-BF46-9908-6027036DBCBC}"/>
              </a:ext>
            </a:extLst>
          </p:cNvPr>
          <p:cNvPicPr>
            <a:picLocks noChangeAspect="1" noChangeArrowheads="1"/>
          </p:cNvPicPr>
          <p:nvPr/>
        </p:nvPicPr>
        <p:blipFill>
          <a:blip r:embed="rId4"/>
          <a:srcRect/>
          <a:stretch>
            <a:fillRect/>
          </a:stretch>
        </p:blipFill>
        <p:spPr bwMode="auto">
          <a:xfrm>
            <a:off x="4995416" y="1210543"/>
            <a:ext cx="2201168" cy="2714625"/>
          </a:xfrm>
          <a:prstGeom prst="rect">
            <a:avLst/>
          </a:prstGeom>
          <a:noFill/>
          <a:ln w="9525" cap="flat">
            <a:noFill/>
            <a:round/>
            <a:headEnd/>
            <a:tailEnd/>
          </a:ln>
        </p:spPr>
      </p:pic>
      <p:pic>
        <p:nvPicPr>
          <p:cNvPr id="18" name="Picture 3">
            <a:extLst>
              <a:ext uri="{FF2B5EF4-FFF2-40B4-BE49-F238E27FC236}">
                <a16:creationId xmlns:a16="http://schemas.microsoft.com/office/drawing/2014/main" id="{55AFA2C0-9623-2140-9345-D739ECE760A4}"/>
              </a:ext>
            </a:extLst>
          </p:cNvPr>
          <p:cNvPicPr>
            <a:picLocks noChangeAspect="1" noChangeArrowheads="1"/>
          </p:cNvPicPr>
          <p:nvPr/>
        </p:nvPicPr>
        <p:blipFill>
          <a:blip r:embed="rId5"/>
          <a:srcRect/>
          <a:stretch>
            <a:fillRect/>
          </a:stretch>
        </p:blipFill>
        <p:spPr bwMode="auto">
          <a:xfrm>
            <a:off x="1954284" y="1321723"/>
            <a:ext cx="2550147" cy="2542045"/>
          </a:xfrm>
          <a:prstGeom prst="rect">
            <a:avLst/>
          </a:prstGeom>
          <a:noFill/>
          <a:ln w="9525" cap="flat">
            <a:noFill/>
            <a:round/>
            <a:headEnd/>
            <a:tailEnd/>
          </a:ln>
        </p:spPr>
      </p:pic>
    </p:spTree>
    <p:extLst>
      <p:ext uri="{BB962C8B-B14F-4D97-AF65-F5344CB8AC3E}">
        <p14:creationId xmlns:p14="http://schemas.microsoft.com/office/powerpoint/2010/main" val="2344559846"/>
      </p:ext>
    </p:extLst>
  </p:cSld>
  <p:clrMapOvr>
    <a:masterClrMapping/>
  </p:clrMapOvr>
  <mc:AlternateContent xmlns:mc="http://schemas.openxmlformats.org/markup-compatibility/2006" xmlns:p14="http://schemas.microsoft.com/office/powerpoint/2010/main">
    <mc:Choice Requires="p14">
      <p:transition spd="slow" p14:dur="2000" advTm="57022"/>
    </mc:Choice>
    <mc:Fallback xmlns="">
      <p:transition spd="slow" advTm="570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656B5B-A360-0646-82EA-DE3C2F98D56B}"/>
              </a:ext>
            </a:extLst>
          </p:cNvPr>
          <p:cNvPicPr>
            <a:picLocks noChangeAspect="1"/>
          </p:cNvPicPr>
          <p:nvPr/>
        </p:nvPicPr>
        <p:blipFill rotWithShape="1">
          <a:blip r:embed="rId3"/>
          <a:srcRect r="1891"/>
          <a:stretch/>
        </p:blipFill>
        <p:spPr>
          <a:xfrm>
            <a:off x="1675242" y="4033576"/>
            <a:ext cx="8300446" cy="2518667"/>
          </a:xfrm>
          <a:prstGeom prst="rect">
            <a:avLst/>
          </a:prstGeom>
        </p:spPr>
      </p:pic>
      <p:sp>
        <p:nvSpPr>
          <p:cNvPr id="2" name="Title 1"/>
          <p:cNvSpPr>
            <a:spLocks noGrp="1"/>
          </p:cNvSpPr>
          <p:nvPr>
            <p:ph type="title"/>
          </p:nvPr>
        </p:nvSpPr>
        <p:spPr>
          <a:xfrm>
            <a:off x="839788" y="335775"/>
            <a:ext cx="10515600" cy="646331"/>
          </a:xfrm>
        </p:spPr>
        <p:txBody>
          <a:bodyPr wrap="square">
            <a:spAutoFit/>
          </a:bodyPr>
          <a:lstStyle/>
          <a:p>
            <a:pPr algn="ctr"/>
            <a:r>
              <a:rPr lang="en-US" dirty="0">
                <a:latin typeface="+mn-lt"/>
              </a:rPr>
              <a:t>Examples </a:t>
            </a:r>
            <a:r>
              <a:rPr lang="en-US" sz="4000" b="1" dirty="0">
                <a:latin typeface="+mn-lt"/>
              </a:rPr>
              <a:t>of LCA</a:t>
            </a:r>
          </a:p>
        </p:txBody>
      </p:sp>
      <p:cxnSp>
        <p:nvCxnSpPr>
          <p:cNvPr id="4" name="Straight Connector 3">
            <a:extLst>
              <a:ext uri="{FF2B5EF4-FFF2-40B4-BE49-F238E27FC236}">
                <a16:creationId xmlns:a16="http://schemas.microsoft.com/office/drawing/2014/main" id="{B37F7611-8B17-4335-B5D0-001468C9B80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2">
            <a:extLst>
              <a:ext uri="{FF2B5EF4-FFF2-40B4-BE49-F238E27FC236}">
                <a16:creationId xmlns:a16="http://schemas.microsoft.com/office/drawing/2014/main" id="{35E0C2E6-5DD5-BF46-9908-6027036DBCBC}"/>
              </a:ext>
            </a:extLst>
          </p:cNvPr>
          <p:cNvPicPr>
            <a:picLocks noChangeAspect="1" noChangeArrowheads="1"/>
          </p:cNvPicPr>
          <p:nvPr/>
        </p:nvPicPr>
        <p:blipFill>
          <a:blip r:embed="rId4"/>
          <a:srcRect/>
          <a:stretch>
            <a:fillRect/>
          </a:stretch>
        </p:blipFill>
        <p:spPr bwMode="auto">
          <a:xfrm>
            <a:off x="4995416" y="1210543"/>
            <a:ext cx="2201168" cy="2714625"/>
          </a:xfrm>
          <a:prstGeom prst="rect">
            <a:avLst/>
          </a:prstGeom>
          <a:noFill/>
          <a:ln w="9525" cap="flat">
            <a:noFill/>
            <a:round/>
            <a:headEnd/>
            <a:tailEnd/>
          </a:ln>
        </p:spPr>
      </p:pic>
      <p:pic>
        <p:nvPicPr>
          <p:cNvPr id="18" name="Picture 3">
            <a:extLst>
              <a:ext uri="{FF2B5EF4-FFF2-40B4-BE49-F238E27FC236}">
                <a16:creationId xmlns:a16="http://schemas.microsoft.com/office/drawing/2014/main" id="{55AFA2C0-9623-2140-9345-D739ECE760A4}"/>
              </a:ext>
            </a:extLst>
          </p:cNvPr>
          <p:cNvPicPr>
            <a:picLocks noChangeAspect="1" noChangeArrowheads="1"/>
          </p:cNvPicPr>
          <p:nvPr/>
        </p:nvPicPr>
        <p:blipFill>
          <a:blip r:embed="rId5"/>
          <a:srcRect/>
          <a:stretch>
            <a:fillRect/>
          </a:stretch>
        </p:blipFill>
        <p:spPr bwMode="auto">
          <a:xfrm>
            <a:off x="1954284" y="1321723"/>
            <a:ext cx="2550147" cy="2542045"/>
          </a:xfrm>
          <a:prstGeom prst="rect">
            <a:avLst/>
          </a:prstGeom>
          <a:noFill/>
          <a:ln w="9525" cap="flat">
            <a:noFill/>
            <a:round/>
            <a:headEnd/>
            <a:tailEnd/>
          </a:ln>
        </p:spPr>
      </p:pic>
      <p:pic>
        <p:nvPicPr>
          <p:cNvPr id="19" name="Picture 18">
            <a:extLst>
              <a:ext uri="{FF2B5EF4-FFF2-40B4-BE49-F238E27FC236}">
                <a16:creationId xmlns:a16="http://schemas.microsoft.com/office/drawing/2014/main" id="{096013EE-5E40-6C4A-9EC7-545B13EBF791}"/>
              </a:ext>
            </a:extLst>
          </p:cNvPr>
          <p:cNvPicPr>
            <a:picLocks noChangeAspect="1"/>
          </p:cNvPicPr>
          <p:nvPr/>
        </p:nvPicPr>
        <p:blipFill>
          <a:blip r:embed="rId6"/>
          <a:stretch>
            <a:fillRect/>
          </a:stretch>
        </p:blipFill>
        <p:spPr>
          <a:xfrm>
            <a:off x="7826704" y="1510159"/>
            <a:ext cx="2880320" cy="1825555"/>
          </a:xfrm>
          <a:prstGeom prst="rect">
            <a:avLst/>
          </a:prstGeom>
        </p:spPr>
      </p:pic>
    </p:spTree>
    <p:extLst>
      <p:ext uri="{BB962C8B-B14F-4D97-AF65-F5344CB8AC3E}">
        <p14:creationId xmlns:p14="http://schemas.microsoft.com/office/powerpoint/2010/main" val="1224579805"/>
      </p:ext>
    </p:extLst>
  </p:cSld>
  <p:clrMapOvr>
    <a:masterClrMapping/>
  </p:clrMapOvr>
  <mc:AlternateContent xmlns:mc="http://schemas.openxmlformats.org/markup-compatibility/2006" xmlns:p14="http://schemas.microsoft.com/office/powerpoint/2010/main">
    <mc:Choice Requires="p14">
      <p:transition spd="slow" p14:dur="2000" advTm="57022"/>
    </mc:Choice>
    <mc:Fallback xmlns="">
      <p:transition spd="slow" advTm="5702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35775"/>
            <a:ext cx="10515600" cy="646331"/>
          </a:xfrm>
        </p:spPr>
        <p:txBody>
          <a:bodyPr wrap="square">
            <a:spAutoFit/>
          </a:bodyPr>
          <a:lstStyle/>
          <a:p>
            <a:pPr algn="ctr"/>
            <a:r>
              <a:rPr lang="en-US" dirty="0">
                <a:latin typeface="+mn-lt"/>
              </a:rPr>
              <a:t>Examples </a:t>
            </a:r>
            <a:r>
              <a:rPr lang="en-US" sz="4000" b="1" dirty="0">
                <a:latin typeface="+mn-lt"/>
              </a:rPr>
              <a:t>of LCA</a:t>
            </a:r>
          </a:p>
        </p:txBody>
      </p:sp>
      <p:cxnSp>
        <p:nvCxnSpPr>
          <p:cNvPr id="4" name="Straight Connector 3">
            <a:extLst>
              <a:ext uri="{FF2B5EF4-FFF2-40B4-BE49-F238E27FC236}">
                <a16:creationId xmlns:a16="http://schemas.microsoft.com/office/drawing/2014/main" id="{B37F7611-8B17-4335-B5D0-001468C9B80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C461B15-7E49-1945-95C1-AFBB0DC5679C}"/>
              </a:ext>
            </a:extLst>
          </p:cNvPr>
          <p:cNvPicPr>
            <a:picLocks noChangeAspect="1"/>
          </p:cNvPicPr>
          <p:nvPr/>
        </p:nvPicPr>
        <p:blipFill>
          <a:blip r:embed="rId3"/>
          <a:stretch>
            <a:fillRect/>
          </a:stretch>
        </p:blipFill>
        <p:spPr>
          <a:xfrm>
            <a:off x="2154334" y="1321723"/>
            <a:ext cx="2638964" cy="2638964"/>
          </a:xfrm>
          <a:prstGeom prst="rect">
            <a:avLst/>
          </a:prstGeom>
        </p:spPr>
      </p:pic>
      <p:pic>
        <p:nvPicPr>
          <p:cNvPr id="5" name="Picture 4">
            <a:extLst>
              <a:ext uri="{FF2B5EF4-FFF2-40B4-BE49-F238E27FC236}">
                <a16:creationId xmlns:a16="http://schemas.microsoft.com/office/drawing/2014/main" id="{AB61FB6F-2FCF-CC47-9031-4BAE3C143CE3}"/>
              </a:ext>
            </a:extLst>
          </p:cNvPr>
          <p:cNvPicPr>
            <a:picLocks noChangeAspect="1"/>
          </p:cNvPicPr>
          <p:nvPr/>
        </p:nvPicPr>
        <p:blipFill>
          <a:blip r:embed="rId4"/>
          <a:stretch>
            <a:fillRect/>
          </a:stretch>
        </p:blipFill>
        <p:spPr>
          <a:xfrm>
            <a:off x="6179552" y="1401630"/>
            <a:ext cx="3404391" cy="2559057"/>
          </a:xfrm>
          <a:prstGeom prst="rect">
            <a:avLst/>
          </a:prstGeom>
        </p:spPr>
      </p:pic>
      <p:sp>
        <p:nvSpPr>
          <p:cNvPr id="6" name="Rectangle 5">
            <a:extLst>
              <a:ext uri="{FF2B5EF4-FFF2-40B4-BE49-F238E27FC236}">
                <a16:creationId xmlns:a16="http://schemas.microsoft.com/office/drawing/2014/main" id="{7535BBD3-D0B2-BD4B-A13C-7C275848C3F4}"/>
              </a:ext>
            </a:extLst>
          </p:cNvPr>
          <p:cNvSpPr/>
          <p:nvPr/>
        </p:nvSpPr>
        <p:spPr>
          <a:xfrm>
            <a:off x="2285830" y="4029578"/>
            <a:ext cx="2375971" cy="369332"/>
          </a:xfrm>
          <a:prstGeom prst="rect">
            <a:avLst/>
          </a:prstGeom>
        </p:spPr>
        <p:txBody>
          <a:bodyPr wrap="none">
            <a:spAutoFit/>
          </a:bodyPr>
          <a:lstStyle/>
          <a:p>
            <a:r>
              <a:rPr lang="en-US" dirty="0"/>
              <a:t>used 1 y then landfilled</a:t>
            </a:r>
          </a:p>
        </p:txBody>
      </p:sp>
      <p:sp>
        <p:nvSpPr>
          <p:cNvPr id="7" name="Rectangle 6">
            <a:extLst>
              <a:ext uri="{FF2B5EF4-FFF2-40B4-BE49-F238E27FC236}">
                <a16:creationId xmlns:a16="http://schemas.microsoft.com/office/drawing/2014/main" id="{43108208-EB36-1C41-81F6-50BAAC41C6B8}"/>
              </a:ext>
            </a:extLst>
          </p:cNvPr>
          <p:cNvSpPr/>
          <p:nvPr/>
        </p:nvSpPr>
        <p:spPr>
          <a:xfrm>
            <a:off x="6693761" y="4029578"/>
            <a:ext cx="2375971" cy="369332"/>
          </a:xfrm>
          <a:prstGeom prst="rect">
            <a:avLst/>
          </a:prstGeom>
        </p:spPr>
        <p:txBody>
          <a:bodyPr wrap="none">
            <a:spAutoFit/>
          </a:bodyPr>
          <a:lstStyle/>
          <a:p>
            <a:r>
              <a:rPr lang="en-US" dirty="0"/>
              <a:t>used 1 y then landfilled</a:t>
            </a:r>
          </a:p>
        </p:txBody>
      </p:sp>
      <p:pic>
        <p:nvPicPr>
          <p:cNvPr id="9" name="Picture 8">
            <a:extLst>
              <a:ext uri="{FF2B5EF4-FFF2-40B4-BE49-F238E27FC236}">
                <a16:creationId xmlns:a16="http://schemas.microsoft.com/office/drawing/2014/main" id="{287864E0-F607-A948-B1B0-F7E816524629}"/>
              </a:ext>
            </a:extLst>
          </p:cNvPr>
          <p:cNvPicPr>
            <a:picLocks noChangeAspect="1"/>
          </p:cNvPicPr>
          <p:nvPr/>
        </p:nvPicPr>
        <p:blipFill>
          <a:blip r:embed="rId5"/>
          <a:stretch>
            <a:fillRect/>
          </a:stretch>
        </p:blipFill>
        <p:spPr>
          <a:xfrm>
            <a:off x="1748916" y="4610790"/>
            <a:ext cx="8602782" cy="2002548"/>
          </a:xfrm>
          <a:prstGeom prst="rect">
            <a:avLst/>
          </a:prstGeom>
        </p:spPr>
      </p:pic>
    </p:spTree>
    <p:extLst>
      <p:ext uri="{BB962C8B-B14F-4D97-AF65-F5344CB8AC3E}">
        <p14:creationId xmlns:p14="http://schemas.microsoft.com/office/powerpoint/2010/main" val="3270588084"/>
      </p:ext>
    </p:extLst>
  </p:cSld>
  <p:clrMapOvr>
    <a:masterClrMapping/>
  </p:clrMapOvr>
  <mc:AlternateContent xmlns:mc="http://schemas.openxmlformats.org/markup-compatibility/2006" xmlns:p14="http://schemas.microsoft.com/office/powerpoint/2010/main">
    <mc:Choice Requires="p14">
      <p:transition spd="slow" p14:dur="2000" advTm="57022"/>
    </mc:Choice>
    <mc:Fallback xmlns="">
      <p:transition spd="slow" advTm="570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9FB259-8B85-214E-BD9C-E9320DD979A9}"/>
              </a:ext>
            </a:extLst>
          </p:cNvPr>
          <p:cNvPicPr>
            <a:picLocks noChangeAspect="1"/>
          </p:cNvPicPr>
          <p:nvPr/>
        </p:nvPicPr>
        <p:blipFill>
          <a:blip r:embed="rId3"/>
          <a:stretch>
            <a:fillRect/>
          </a:stretch>
        </p:blipFill>
        <p:spPr>
          <a:xfrm>
            <a:off x="1748916" y="4609613"/>
            <a:ext cx="8607836" cy="2003725"/>
          </a:xfrm>
          <a:prstGeom prst="rect">
            <a:avLst/>
          </a:prstGeom>
        </p:spPr>
      </p:pic>
      <p:sp>
        <p:nvSpPr>
          <p:cNvPr id="2" name="Title 1"/>
          <p:cNvSpPr>
            <a:spLocks noGrp="1"/>
          </p:cNvSpPr>
          <p:nvPr>
            <p:ph type="title"/>
          </p:nvPr>
        </p:nvSpPr>
        <p:spPr>
          <a:xfrm>
            <a:off x="839788" y="335775"/>
            <a:ext cx="10515600" cy="646331"/>
          </a:xfrm>
        </p:spPr>
        <p:txBody>
          <a:bodyPr wrap="square">
            <a:spAutoFit/>
          </a:bodyPr>
          <a:lstStyle/>
          <a:p>
            <a:pPr algn="ctr"/>
            <a:r>
              <a:rPr lang="en-US" dirty="0">
                <a:latin typeface="+mn-lt"/>
              </a:rPr>
              <a:t>Examples </a:t>
            </a:r>
            <a:r>
              <a:rPr lang="en-US" sz="4000" b="1" dirty="0">
                <a:latin typeface="+mn-lt"/>
              </a:rPr>
              <a:t>of LCA</a:t>
            </a:r>
          </a:p>
        </p:txBody>
      </p:sp>
      <p:cxnSp>
        <p:nvCxnSpPr>
          <p:cNvPr id="4" name="Straight Connector 3">
            <a:extLst>
              <a:ext uri="{FF2B5EF4-FFF2-40B4-BE49-F238E27FC236}">
                <a16:creationId xmlns:a16="http://schemas.microsoft.com/office/drawing/2014/main" id="{B37F7611-8B17-4335-B5D0-001468C9B80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C461B15-7E49-1945-95C1-AFBB0DC5679C}"/>
              </a:ext>
            </a:extLst>
          </p:cNvPr>
          <p:cNvPicPr>
            <a:picLocks noChangeAspect="1"/>
          </p:cNvPicPr>
          <p:nvPr/>
        </p:nvPicPr>
        <p:blipFill>
          <a:blip r:embed="rId4"/>
          <a:stretch>
            <a:fillRect/>
          </a:stretch>
        </p:blipFill>
        <p:spPr>
          <a:xfrm>
            <a:off x="2154334" y="1321723"/>
            <a:ext cx="2638964" cy="2638964"/>
          </a:xfrm>
          <a:prstGeom prst="rect">
            <a:avLst/>
          </a:prstGeom>
        </p:spPr>
      </p:pic>
      <p:pic>
        <p:nvPicPr>
          <p:cNvPr id="5" name="Picture 4">
            <a:extLst>
              <a:ext uri="{FF2B5EF4-FFF2-40B4-BE49-F238E27FC236}">
                <a16:creationId xmlns:a16="http://schemas.microsoft.com/office/drawing/2014/main" id="{AB61FB6F-2FCF-CC47-9031-4BAE3C143CE3}"/>
              </a:ext>
            </a:extLst>
          </p:cNvPr>
          <p:cNvPicPr>
            <a:picLocks noChangeAspect="1"/>
          </p:cNvPicPr>
          <p:nvPr/>
        </p:nvPicPr>
        <p:blipFill>
          <a:blip r:embed="rId5"/>
          <a:stretch>
            <a:fillRect/>
          </a:stretch>
        </p:blipFill>
        <p:spPr>
          <a:xfrm>
            <a:off x="6179552" y="1401630"/>
            <a:ext cx="3404391" cy="2559057"/>
          </a:xfrm>
          <a:prstGeom prst="rect">
            <a:avLst/>
          </a:prstGeom>
        </p:spPr>
      </p:pic>
      <p:sp>
        <p:nvSpPr>
          <p:cNvPr id="6" name="Rectangle 5">
            <a:extLst>
              <a:ext uri="{FF2B5EF4-FFF2-40B4-BE49-F238E27FC236}">
                <a16:creationId xmlns:a16="http://schemas.microsoft.com/office/drawing/2014/main" id="{7535BBD3-D0B2-BD4B-A13C-7C275848C3F4}"/>
              </a:ext>
            </a:extLst>
          </p:cNvPr>
          <p:cNvSpPr/>
          <p:nvPr/>
        </p:nvSpPr>
        <p:spPr>
          <a:xfrm>
            <a:off x="2285830" y="4029578"/>
            <a:ext cx="2375971" cy="369332"/>
          </a:xfrm>
          <a:prstGeom prst="rect">
            <a:avLst/>
          </a:prstGeom>
        </p:spPr>
        <p:txBody>
          <a:bodyPr wrap="none">
            <a:spAutoFit/>
          </a:bodyPr>
          <a:lstStyle/>
          <a:p>
            <a:r>
              <a:rPr lang="en-US" dirty="0"/>
              <a:t>used 6 y then landfilled</a:t>
            </a:r>
          </a:p>
        </p:txBody>
      </p:sp>
      <p:sp>
        <p:nvSpPr>
          <p:cNvPr id="7" name="Rectangle 6">
            <a:extLst>
              <a:ext uri="{FF2B5EF4-FFF2-40B4-BE49-F238E27FC236}">
                <a16:creationId xmlns:a16="http://schemas.microsoft.com/office/drawing/2014/main" id="{43108208-EB36-1C41-81F6-50BAAC41C6B8}"/>
              </a:ext>
            </a:extLst>
          </p:cNvPr>
          <p:cNvSpPr/>
          <p:nvPr/>
        </p:nvSpPr>
        <p:spPr>
          <a:xfrm>
            <a:off x="6050307" y="4029578"/>
            <a:ext cx="3629712" cy="369332"/>
          </a:xfrm>
          <a:prstGeom prst="rect">
            <a:avLst/>
          </a:prstGeom>
        </p:spPr>
        <p:txBody>
          <a:bodyPr wrap="none">
            <a:spAutoFit/>
          </a:bodyPr>
          <a:lstStyle/>
          <a:p>
            <a:r>
              <a:rPr lang="en-US" dirty="0"/>
              <a:t>6 trees used 1 y each, then landfilled</a:t>
            </a:r>
          </a:p>
        </p:txBody>
      </p:sp>
      <p:pic>
        <p:nvPicPr>
          <p:cNvPr id="10" name="Picture 9">
            <a:extLst>
              <a:ext uri="{FF2B5EF4-FFF2-40B4-BE49-F238E27FC236}">
                <a16:creationId xmlns:a16="http://schemas.microsoft.com/office/drawing/2014/main" id="{F7AA8B81-6126-1549-9511-715DBE9C1583}"/>
              </a:ext>
            </a:extLst>
          </p:cNvPr>
          <p:cNvPicPr>
            <a:picLocks noChangeAspect="1"/>
          </p:cNvPicPr>
          <p:nvPr/>
        </p:nvPicPr>
        <p:blipFill>
          <a:blip r:embed="rId6"/>
          <a:stretch>
            <a:fillRect/>
          </a:stretch>
        </p:blipFill>
        <p:spPr>
          <a:xfrm>
            <a:off x="3654485" y="1192809"/>
            <a:ext cx="3367417" cy="2509876"/>
          </a:xfrm>
          <a:prstGeom prst="rect">
            <a:avLst/>
          </a:prstGeom>
        </p:spPr>
      </p:pic>
    </p:spTree>
    <p:extLst>
      <p:ext uri="{BB962C8B-B14F-4D97-AF65-F5344CB8AC3E}">
        <p14:creationId xmlns:p14="http://schemas.microsoft.com/office/powerpoint/2010/main" val="781971041"/>
      </p:ext>
    </p:extLst>
  </p:cSld>
  <p:clrMapOvr>
    <a:masterClrMapping/>
  </p:clrMapOvr>
  <mc:AlternateContent xmlns:mc="http://schemas.openxmlformats.org/markup-compatibility/2006" xmlns:p14="http://schemas.microsoft.com/office/powerpoint/2010/main">
    <mc:Choice Requires="p14">
      <p:transition spd="slow" p14:dur="2000" advTm="57022"/>
    </mc:Choice>
    <mc:Fallback xmlns="">
      <p:transition spd="slow" advTm="570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83656" y="290538"/>
            <a:ext cx="7024688" cy="646331"/>
          </a:xfrm>
        </p:spPr>
        <p:txBody>
          <a:bodyPr>
            <a:spAutoFit/>
          </a:bodyPr>
          <a:lstStyle/>
          <a:p>
            <a:pPr algn="ctr"/>
            <a:r>
              <a:rPr lang="en-US" altLang="en-US" sz="4000" b="1" dirty="0">
                <a:latin typeface="+mn-lt"/>
              </a:rPr>
              <a:t>Life-Cycle Assessment</a:t>
            </a:r>
          </a:p>
        </p:txBody>
      </p:sp>
      <p:sp>
        <p:nvSpPr>
          <p:cNvPr id="17411" name="Rectangle 3"/>
          <p:cNvSpPr>
            <a:spLocks noGrp="1" noChangeArrowheads="1"/>
          </p:cNvSpPr>
          <p:nvPr>
            <p:ph idx="1"/>
          </p:nvPr>
        </p:nvSpPr>
        <p:spPr>
          <a:xfrm>
            <a:off x="1222939" y="2111830"/>
            <a:ext cx="9746122" cy="2630400"/>
          </a:xfrm>
        </p:spPr>
        <p:txBody>
          <a:bodyPr wrap="square">
            <a:spAutoFit/>
          </a:bodyPr>
          <a:lstStyle/>
          <a:p>
            <a:pPr>
              <a:lnSpc>
                <a:spcPct val="114000"/>
              </a:lnSpc>
            </a:pPr>
            <a:r>
              <a:rPr lang="en-US" altLang="en-US" dirty="0">
                <a:latin typeface="+mn-lt"/>
              </a:rPr>
              <a:t>Two attributes make LCA distinct and useful as an analytical tool:</a:t>
            </a:r>
          </a:p>
          <a:p>
            <a:pPr lvl="1">
              <a:lnSpc>
                <a:spcPct val="114000"/>
              </a:lnSpc>
            </a:pPr>
            <a:r>
              <a:rPr lang="en-US" altLang="en-US" dirty="0">
                <a:latin typeface="+mn-lt"/>
              </a:rPr>
              <a:t>Whole system consideration of the total product life-cycle.</a:t>
            </a:r>
          </a:p>
          <a:p>
            <a:pPr lvl="1">
              <a:lnSpc>
                <a:spcPct val="114000"/>
              </a:lnSpc>
            </a:pPr>
            <a:r>
              <a:rPr lang="en-US" altLang="en-US" dirty="0">
                <a:latin typeface="+mn-lt"/>
              </a:rPr>
              <a:t>Presentation of tradeoffs among multiple environmental issues.</a:t>
            </a:r>
          </a:p>
          <a:p>
            <a:pPr lvl="1">
              <a:lnSpc>
                <a:spcPct val="114000"/>
              </a:lnSpc>
            </a:pPr>
            <a:endParaRPr lang="en-US" altLang="en-US" dirty="0">
              <a:latin typeface="+mn-lt"/>
            </a:endParaRPr>
          </a:p>
          <a:p>
            <a:pPr>
              <a:lnSpc>
                <a:spcPct val="114000"/>
              </a:lnSpc>
            </a:pPr>
            <a:r>
              <a:rPr lang="en-US" altLang="en-US" dirty="0">
                <a:latin typeface="+mn-lt"/>
              </a:rPr>
              <a:t>LCA is quantitative (within limits)</a:t>
            </a:r>
          </a:p>
        </p:txBody>
      </p:sp>
      <p:cxnSp>
        <p:nvCxnSpPr>
          <p:cNvPr id="4" name="Straight Connector 3">
            <a:extLst>
              <a:ext uri="{FF2B5EF4-FFF2-40B4-BE49-F238E27FC236}">
                <a16:creationId xmlns:a16="http://schemas.microsoft.com/office/drawing/2014/main" id="{75A33AD4-5E78-446F-988C-07ED794C742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088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35775"/>
            <a:ext cx="10515600" cy="646331"/>
          </a:xfrm>
        </p:spPr>
        <p:txBody>
          <a:bodyPr wrap="square">
            <a:spAutoFit/>
          </a:bodyPr>
          <a:lstStyle/>
          <a:p>
            <a:pPr algn="ctr"/>
            <a:r>
              <a:rPr lang="en-US" dirty="0">
                <a:latin typeface="+mn-lt"/>
              </a:rPr>
              <a:t>Examples </a:t>
            </a:r>
            <a:r>
              <a:rPr lang="en-US" sz="4000" b="1" dirty="0">
                <a:latin typeface="+mn-lt"/>
              </a:rPr>
              <a:t>of LCA</a:t>
            </a:r>
          </a:p>
        </p:txBody>
      </p:sp>
      <p:cxnSp>
        <p:nvCxnSpPr>
          <p:cNvPr id="4" name="Straight Connector 3">
            <a:extLst>
              <a:ext uri="{FF2B5EF4-FFF2-40B4-BE49-F238E27FC236}">
                <a16:creationId xmlns:a16="http://schemas.microsoft.com/office/drawing/2014/main" id="{B37F7611-8B17-4335-B5D0-001468C9B80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6A5DFEF-ACF5-024B-8EC5-712E8B5F42AB}"/>
              </a:ext>
            </a:extLst>
          </p:cNvPr>
          <p:cNvPicPr>
            <a:picLocks noChangeAspect="1"/>
          </p:cNvPicPr>
          <p:nvPr/>
        </p:nvPicPr>
        <p:blipFill>
          <a:blip r:embed="rId3"/>
          <a:stretch>
            <a:fillRect/>
          </a:stretch>
        </p:blipFill>
        <p:spPr>
          <a:xfrm>
            <a:off x="1396506" y="1292144"/>
            <a:ext cx="2213594" cy="1604528"/>
          </a:xfrm>
          <a:prstGeom prst="rect">
            <a:avLst/>
          </a:prstGeom>
        </p:spPr>
      </p:pic>
      <p:pic>
        <p:nvPicPr>
          <p:cNvPr id="5" name="Picture 4">
            <a:extLst>
              <a:ext uri="{FF2B5EF4-FFF2-40B4-BE49-F238E27FC236}">
                <a16:creationId xmlns:a16="http://schemas.microsoft.com/office/drawing/2014/main" id="{B4295BAB-38D2-EF4B-B4E8-F46F8E47B4AA}"/>
              </a:ext>
            </a:extLst>
          </p:cNvPr>
          <p:cNvPicPr>
            <a:picLocks noChangeAspect="1"/>
          </p:cNvPicPr>
          <p:nvPr/>
        </p:nvPicPr>
        <p:blipFill>
          <a:blip r:embed="rId4"/>
          <a:stretch>
            <a:fillRect/>
          </a:stretch>
        </p:blipFill>
        <p:spPr>
          <a:xfrm>
            <a:off x="6096000" y="1280008"/>
            <a:ext cx="2394857" cy="1472163"/>
          </a:xfrm>
          <a:prstGeom prst="rect">
            <a:avLst/>
          </a:prstGeom>
        </p:spPr>
      </p:pic>
      <p:sp>
        <p:nvSpPr>
          <p:cNvPr id="6" name="Rectangle 5">
            <a:extLst>
              <a:ext uri="{FF2B5EF4-FFF2-40B4-BE49-F238E27FC236}">
                <a16:creationId xmlns:a16="http://schemas.microsoft.com/office/drawing/2014/main" id="{CA0451CC-4159-9C4A-A78B-29747DA24B5F}"/>
              </a:ext>
            </a:extLst>
          </p:cNvPr>
          <p:cNvSpPr/>
          <p:nvPr/>
        </p:nvSpPr>
        <p:spPr>
          <a:xfrm>
            <a:off x="1108364" y="2722098"/>
            <a:ext cx="6096000" cy="1569660"/>
          </a:xfrm>
          <a:prstGeom prst="rect">
            <a:avLst/>
          </a:prstGeom>
        </p:spPr>
        <p:txBody>
          <a:bodyPr>
            <a:spAutoFit/>
          </a:bodyPr>
          <a:lstStyle/>
          <a:p>
            <a:r>
              <a:rPr lang="en-US" sz="1600" dirty="0"/>
              <a:t>impacts caused by:</a:t>
            </a:r>
          </a:p>
          <a:p>
            <a:r>
              <a:rPr lang="en-US" sz="1600" dirty="0"/>
              <a:t>• editorial office</a:t>
            </a:r>
          </a:p>
          <a:p>
            <a:r>
              <a:rPr lang="en-US" sz="1600" dirty="0"/>
              <a:t>• paper manufacture</a:t>
            </a:r>
          </a:p>
          <a:p>
            <a:r>
              <a:rPr lang="en-US" sz="1600" dirty="0"/>
              <a:t>• printing</a:t>
            </a:r>
          </a:p>
          <a:p>
            <a:r>
              <a:rPr lang="en-US" sz="1600" dirty="0"/>
              <a:t>• paper transportation/distribution</a:t>
            </a:r>
          </a:p>
          <a:p>
            <a:r>
              <a:rPr lang="en-US" sz="1600" dirty="0"/>
              <a:t>• paper recycling, deinking (assume: 60% recycled)</a:t>
            </a:r>
          </a:p>
        </p:txBody>
      </p:sp>
      <p:sp>
        <p:nvSpPr>
          <p:cNvPr id="7" name="Rectangle 6">
            <a:extLst>
              <a:ext uri="{FF2B5EF4-FFF2-40B4-BE49-F238E27FC236}">
                <a16:creationId xmlns:a16="http://schemas.microsoft.com/office/drawing/2014/main" id="{DD4EB86A-8998-A34D-BE6C-90E7691CAE9A}"/>
              </a:ext>
            </a:extLst>
          </p:cNvPr>
          <p:cNvSpPr/>
          <p:nvPr/>
        </p:nvSpPr>
        <p:spPr>
          <a:xfrm>
            <a:off x="6432466" y="2722098"/>
            <a:ext cx="4231575" cy="1815882"/>
          </a:xfrm>
          <a:prstGeom prst="rect">
            <a:avLst/>
          </a:prstGeom>
        </p:spPr>
        <p:txBody>
          <a:bodyPr wrap="square">
            <a:spAutoFit/>
          </a:bodyPr>
          <a:lstStyle/>
          <a:p>
            <a:r>
              <a:rPr lang="en-US" sz="1600" dirty="0"/>
              <a:t>impacts caused by:</a:t>
            </a:r>
          </a:p>
          <a:p>
            <a:r>
              <a:rPr lang="en-US" sz="1600" dirty="0"/>
              <a:t>• editorial office</a:t>
            </a:r>
          </a:p>
          <a:p>
            <a:r>
              <a:rPr lang="en-US" sz="1600" dirty="0"/>
              <a:t>• downloading</a:t>
            </a:r>
          </a:p>
          <a:p>
            <a:r>
              <a:rPr lang="en-US" sz="1600" dirty="0"/>
              <a:t>• computer manufacture/use/disposal</a:t>
            </a:r>
          </a:p>
          <a:p>
            <a:r>
              <a:rPr lang="en-US" sz="1600" dirty="0"/>
              <a:t>• transport of computer China to Europe</a:t>
            </a:r>
          </a:p>
          <a:p>
            <a:r>
              <a:rPr lang="en-US" sz="1600" dirty="0"/>
              <a:t>• modem manufacture/use/disposal</a:t>
            </a:r>
          </a:p>
          <a:p>
            <a:r>
              <a:rPr lang="en-US" sz="1600" dirty="0"/>
              <a:t>• 10 minutes / day of reading time</a:t>
            </a:r>
          </a:p>
        </p:txBody>
      </p:sp>
    </p:spTree>
    <p:extLst>
      <p:ext uri="{BB962C8B-B14F-4D97-AF65-F5344CB8AC3E}">
        <p14:creationId xmlns:p14="http://schemas.microsoft.com/office/powerpoint/2010/main" val="2484540749"/>
      </p:ext>
    </p:extLst>
  </p:cSld>
  <p:clrMapOvr>
    <a:masterClrMapping/>
  </p:clrMapOvr>
  <mc:AlternateContent xmlns:mc="http://schemas.openxmlformats.org/markup-compatibility/2006" xmlns:p14="http://schemas.microsoft.com/office/powerpoint/2010/main">
    <mc:Choice Requires="p14">
      <p:transition spd="slow" p14:dur="2000" advTm="57022"/>
    </mc:Choice>
    <mc:Fallback xmlns="">
      <p:transition spd="slow" advTm="5702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35775"/>
            <a:ext cx="10515600" cy="646331"/>
          </a:xfrm>
        </p:spPr>
        <p:txBody>
          <a:bodyPr wrap="square">
            <a:spAutoFit/>
          </a:bodyPr>
          <a:lstStyle/>
          <a:p>
            <a:pPr algn="ctr"/>
            <a:r>
              <a:rPr lang="en-US" dirty="0">
                <a:latin typeface="+mn-lt"/>
              </a:rPr>
              <a:t>Examples </a:t>
            </a:r>
            <a:r>
              <a:rPr lang="en-US" sz="4000" b="1" dirty="0">
                <a:latin typeface="+mn-lt"/>
              </a:rPr>
              <a:t>of LCA</a:t>
            </a:r>
          </a:p>
        </p:txBody>
      </p:sp>
      <p:cxnSp>
        <p:nvCxnSpPr>
          <p:cNvPr id="4" name="Straight Connector 3">
            <a:extLst>
              <a:ext uri="{FF2B5EF4-FFF2-40B4-BE49-F238E27FC236}">
                <a16:creationId xmlns:a16="http://schemas.microsoft.com/office/drawing/2014/main" id="{B37F7611-8B17-4335-B5D0-001468C9B80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6A5DFEF-ACF5-024B-8EC5-712E8B5F42AB}"/>
              </a:ext>
            </a:extLst>
          </p:cNvPr>
          <p:cNvPicPr>
            <a:picLocks noChangeAspect="1"/>
          </p:cNvPicPr>
          <p:nvPr/>
        </p:nvPicPr>
        <p:blipFill>
          <a:blip r:embed="rId3"/>
          <a:stretch>
            <a:fillRect/>
          </a:stretch>
        </p:blipFill>
        <p:spPr>
          <a:xfrm>
            <a:off x="1396506" y="1292144"/>
            <a:ext cx="2213594" cy="1604528"/>
          </a:xfrm>
          <a:prstGeom prst="rect">
            <a:avLst/>
          </a:prstGeom>
        </p:spPr>
      </p:pic>
      <p:pic>
        <p:nvPicPr>
          <p:cNvPr id="5" name="Picture 4">
            <a:extLst>
              <a:ext uri="{FF2B5EF4-FFF2-40B4-BE49-F238E27FC236}">
                <a16:creationId xmlns:a16="http://schemas.microsoft.com/office/drawing/2014/main" id="{B4295BAB-38D2-EF4B-B4E8-F46F8E47B4AA}"/>
              </a:ext>
            </a:extLst>
          </p:cNvPr>
          <p:cNvPicPr>
            <a:picLocks noChangeAspect="1"/>
          </p:cNvPicPr>
          <p:nvPr/>
        </p:nvPicPr>
        <p:blipFill>
          <a:blip r:embed="rId4"/>
          <a:stretch>
            <a:fillRect/>
          </a:stretch>
        </p:blipFill>
        <p:spPr>
          <a:xfrm>
            <a:off x="6096000" y="1280008"/>
            <a:ext cx="2394857" cy="1472163"/>
          </a:xfrm>
          <a:prstGeom prst="rect">
            <a:avLst/>
          </a:prstGeom>
        </p:spPr>
      </p:pic>
      <p:sp>
        <p:nvSpPr>
          <p:cNvPr id="6" name="Rectangle 5">
            <a:extLst>
              <a:ext uri="{FF2B5EF4-FFF2-40B4-BE49-F238E27FC236}">
                <a16:creationId xmlns:a16="http://schemas.microsoft.com/office/drawing/2014/main" id="{CA0451CC-4159-9C4A-A78B-29747DA24B5F}"/>
              </a:ext>
            </a:extLst>
          </p:cNvPr>
          <p:cNvSpPr/>
          <p:nvPr/>
        </p:nvSpPr>
        <p:spPr>
          <a:xfrm>
            <a:off x="1108364" y="2722098"/>
            <a:ext cx="6096000" cy="1569660"/>
          </a:xfrm>
          <a:prstGeom prst="rect">
            <a:avLst/>
          </a:prstGeom>
        </p:spPr>
        <p:txBody>
          <a:bodyPr>
            <a:spAutoFit/>
          </a:bodyPr>
          <a:lstStyle/>
          <a:p>
            <a:r>
              <a:rPr lang="en-US" sz="1600" dirty="0"/>
              <a:t>impacts caused by:</a:t>
            </a:r>
          </a:p>
          <a:p>
            <a:r>
              <a:rPr lang="en-US" sz="1600" dirty="0"/>
              <a:t>• editorial office</a:t>
            </a:r>
          </a:p>
          <a:p>
            <a:r>
              <a:rPr lang="en-US" sz="1600" dirty="0"/>
              <a:t>• paper manufacture</a:t>
            </a:r>
          </a:p>
          <a:p>
            <a:r>
              <a:rPr lang="en-US" sz="1600" dirty="0"/>
              <a:t>• printing</a:t>
            </a:r>
          </a:p>
          <a:p>
            <a:r>
              <a:rPr lang="en-US" sz="1600" dirty="0"/>
              <a:t>• paper transportation/distribution</a:t>
            </a:r>
          </a:p>
          <a:p>
            <a:r>
              <a:rPr lang="en-US" sz="1600" dirty="0"/>
              <a:t>• paper recycling, deinking (assume: 60% recycled)</a:t>
            </a:r>
          </a:p>
        </p:txBody>
      </p:sp>
      <p:sp>
        <p:nvSpPr>
          <p:cNvPr id="7" name="Rectangle 6">
            <a:extLst>
              <a:ext uri="{FF2B5EF4-FFF2-40B4-BE49-F238E27FC236}">
                <a16:creationId xmlns:a16="http://schemas.microsoft.com/office/drawing/2014/main" id="{DD4EB86A-8998-A34D-BE6C-90E7691CAE9A}"/>
              </a:ext>
            </a:extLst>
          </p:cNvPr>
          <p:cNvSpPr/>
          <p:nvPr/>
        </p:nvSpPr>
        <p:spPr>
          <a:xfrm>
            <a:off x="6432466" y="2722098"/>
            <a:ext cx="4231575" cy="1815882"/>
          </a:xfrm>
          <a:prstGeom prst="rect">
            <a:avLst/>
          </a:prstGeom>
        </p:spPr>
        <p:txBody>
          <a:bodyPr wrap="square">
            <a:spAutoFit/>
          </a:bodyPr>
          <a:lstStyle/>
          <a:p>
            <a:r>
              <a:rPr lang="en-US" sz="1600" dirty="0"/>
              <a:t>impacts caused by:</a:t>
            </a:r>
          </a:p>
          <a:p>
            <a:r>
              <a:rPr lang="en-US" sz="1600" dirty="0"/>
              <a:t>• editorial office</a:t>
            </a:r>
          </a:p>
          <a:p>
            <a:r>
              <a:rPr lang="en-US" sz="1600" dirty="0"/>
              <a:t>• downloading</a:t>
            </a:r>
          </a:p>
          <a:p>
            <a:r>
              <a:rPr lang="en-US" sz="1600" dirty="0"/>
              <a:t>• computer manufacture/use/disposal</a:t>
            </a:r>
          </a:p>
          <a:p>
            <a:r>
              <a:rPr lang="en-US" sz="1600" dirty="0"/>
              <a:t>• transport of computer China to Europe</a:t>
            </a:r>
          </a:p>
          <a:p>
            <a:r>
              <a:rPr lang="en-US" sz="1600" dirty="0"/>
              <a:t>• modem manufacture/use/disposal</a:t>
            </a:r>
          </a:p>
          <a:p>
            <a:r>
              <a:rPr lang="en-US" sz="1600" dirty="0"/>
              <a:t>• 10 minutes / day of reading time</a:t>
            </a:r>
          </a:p>
        </p:txBody>
      </p:sp>
      <p:pic>
        <p:nvPicPr>
          <p:cNvPr id="8" name="Picture 7">
            <a:extLst>
              <a:ext uri="{FF2B5EF4-FFF2-40B4-BE49-F238E27FC236}">
                <a16:creationId xmlns:a16="http://schemas.microsoft.com/office/drawing/2014/main" id="{70713DD9-A360-EA4A-A723-89C0C6AD1EEF}"/>
              </a:ext>
            </a:extLst>
          </p:cNvPr>
          <p:cNvPicPr>
            <a:picLocks noChangeAspect="1"/>
          </p:cNvPicPr>
          <p:nvPr/>
        </p:nvPicPr>
        <p:blipFill>
          <a:blip r:embed="rId5"/>
          <a:stretch>
            <a:fillRect/>
          </a:stretch>
        </p:blipFill>
        <p:spPr>
          <a:xfrm>
            <a:off x="2363190" y="4537980"/>
            <a:ext cx="5324103" cy="2160506"/>
          </a:xfrm>
          <a:prstGeom prst="rect">
            <a:avLst/>
          </a:prstGeom>
        </p:spPr>
      </p:pic>
    </p:spTree>
    <p:extLst>
      <p:ext uri="{BB962C8B-B14F-4D97-AF65-F5344CB8AC3E}">
        <p14:creationId xmlns:p14="http://schemas.microsoft.com/office/powerpoint/2010/main" val="320361028"/>
      </p:ext>
    </p:extLst>
  </p:cSld>
  <p:clrMapOvr>
    <a:masterClrMapping/>
  </p:clrMapOvr>
  <mc:AlternateContent xmlns:mc="http://schemas.openxmlformats.org/markup-compatibility/2006" xmlns:p14="http://schemas.microsoft.com/office/powerpoint/2010/main">
    <mc:Choice Requires="p14">
      <p:transition spd="slow" p14:dur="2000" advTm="57022"/>
    </mc:Choice>
    <mc:Fallback xmlns="">
      <p:transition spd="slow" advTm="5702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432" y="289976"/>
            <a:ext cx="11033468" cy="646331"/>
          </a:xfrm>
        </p:spPr>
        <p:txBody>
          <a:bodyPr wrap="square">
            <a:spAutoFit/>
          </a:bodyPr>
          <a:lstStyle/>
          <a:p>
            <a:pPr algn="ctr"/>
            <a:r>
              <a:rPr lang="en-US" sz="4000" b="1" dirty="0">
                <a:latin typeface="+mn-lt"/>
              </a:rPr>
              <a:t>In-Class Exercise: LCA  and Input-Output </a:t>
            </a:r>
          </a:p>
        </p:txBody>
      </p:sp>
      <p:sp>
        <p:nvSpPr>
          <p:cNvPr id="4" name="Rectangle 3"/>
          <p:cNvSpPr/>
          <p:nvPr/>
        </p:nvSpPr>
        <p:spPr>
          <a:xfrm>
            <a:off x="1069145" y="1493735"/>
            <a:ext cx="10198117" cy="4507901"/>
          </a:xfrm>
          <a:prstGeom prst="rect">
            <a:avLst/>
          </a:prstGeom>
        </p:spPr>
        <p:txBody>
          <a:bodyPr wrap="square">
            <a:spAutoFit/>
          </a:bodyPr>
          <a:lstStyle/>
          <a:p>
            <a:pPr marL="342900" marR="0" lvl="0" indent="-342900">
              <a:lnSpc>
                <a:spcPct val="114000"/>
              </a:lnSpc>
              <a:spcBef>
                <a:spcPts val="0"/>
              </a:spcBef>
              <a:spcAft>
                <a:spcPts val="0"/>
              </a:spcAft>
              <a:buFont typeface="+mj-lt"/>
              <a:buAutoNum type="arabicParenR"/>
            </a:pPr>
            <a:r>
              <a:rPr lang="en-US" sz="2300" dirty="0">
                <a:ea typeface="Calibri" charset="0"/>
                <a:cs typeface="Times New Roman" charset="0"/>
              </a:rPr>
              <a:t>Use the Input-Output (Embodied Energy &amp; Operating Energy) Quick tool to estimate energy resulting from production of product.</a:t>
            </a:r>
          </a:p>
          <a:p>
            <a:pPr marL="914400" marR="0" lvl="1" indent="-285750">
              <a:lnSpc>
                <a:spcPct val="114000"/>
              </a:lnSpc>
              <a:spcBef>
                <a:spcPts val="0"/>
              </a:spcBef>
              <a:spcAft>
                <a:spcPts val="0"/>
              </a:spcAft>
              <a:buFont typeface="+mj-lt"/>
              <a:buAutoNum type="alphaLcPeriod"/>
            </a:pPr>
            <a:r>
              <a:rPr lang="en-US" sz="2300" dirty="0">
                <a:ea typeface="Calibri" charset="0"/>
                <a:cs typeface="Times New Roman" charset="0"/>
              </a:rPr>
              <a:t>Use economic activity to derive estimates of materials and energy resources required for that activity, as well as the resulting environmental emissions.</a:t>
            </a:r>
          </a:p>
          <a:p>
            <a:pPr marL="914400" marR="0" lvl="1" indent="-285750">
              <a:lnSpc>
                <a:spcPct val="114000"/>
              </a:lnSpc>
              <a:spcBef>
                <a:spcPts val="0"/>
              </a:spcBef>
              <a:spcAft>
                <a:spcPts val="0"/>
              </a:spcAft>
              <a:buFont typeface="+mj-lt"/>
              <a:buAutoNum type="alphaLcPeriod"/>
            </a:pPr>
            <a:r>
              <a:rPr lang="en-US" sz="2300" dirty="0">
                <a:ea typeface="Calibri" charset="0"/>
                <a:cs typeface="Times New Roman" charset="0"/>
              </a:rPr>
              <a:t>Online Tool : </a:t>
            </a:r>
            <a:r>
              <a:rPr lang="en-US" sz="2300" u="sng" dirty="0">
                <a:solidFill>
                  <a:srgbClr val="0563C1"/>
                </a:solidFill>
                <a:ea typeface="Calibri" charset="0"/>
                <a:cs typeface="Times New Roman" charset="0"/>
                <a:hlinkClick r:id="rId3"/>
              </a:rPr>
              <a:t>http://www.eiolca.net</a:t>
            </a:r>
            <a:endParaRPr lang="en-US" sz="2300" dirty="0">
              <a:ea typeface="Calibri" charset="0"/>
              <a:cs typeface="Times New Roman" charset="0"/>
            </a:endParaRPr>
          </a:p>
          <a:p>
            <a:pPr marL="914400" marR="0" lvl="1" indent="-285750">
              <a:lnSpc>
                <a:spcPct val="114000"/>
              </a:lnSpc>
              <a:spcBef>
                <a:spcPts val="0"/>
              </a:spcBef>
              <a:spcAft>
                <a:spcPts val="0"/>
              </a:spcAft>
              <a:buFont typeface="+mj-lt"/>
              <a:buAutoNum type="alphaLcPeriod"/>
            </a:pPr>
            <a:r>
              <a:rPr lang="en-US" sz="2300" dirty="0">
                <a:ea typeface="Calibri" charset="0"/>
                <a:cs typeface="Times New Roman" charset="0"/>
              </a:rPr>
              <a:t>Task: Estimate Embodied energy and emissions associated with manufacturing of an automobile verses a bicycle.</a:t>
            </a:r>
          </a:p>
          <a:p>
            <a:pPr marL="1280160" marR="0" lvl="2" indent="-228600">
              <a:lnSpc>
                <a:spcPct val="114000"/>
              </a:lnSpc>
              <a:spcBef>
                <a:spcPts val="0"/>
              </a:spcBef>
              <a:spcAft>
                <a:spcPts val="0"/>
              </a:spcAft>
              <a:buFont typeface="+mj-lt"/>
              <a:buAutoNum type="romanLcPeriod"/>
            </a:pPr>
            <a:r>
              <a:rPr lang="en-US" sz="2300" dirty="0">
                <a:ea typeface="Calibri" charset="0"/>
                <a:cs typeface="Times New Roman" charset="0"/>
              </a:rPr>
              <a:t>Use the database – look into energy use for us 2002.</a:t>
            </a:r>
          </a:p>
          <a:p>
            <a:pPr marL="1828800" marR="0" lvl="3" indent="-228600">
              <a:lnSpc>
                <a:spcPct val="114000"/>
              </a:lnSpc>
              <a:spcBef>
                <a:spcPts val="0"/>
              </a:spcBef>
              <a:spcAft>
                <a:spcPts val="0"/>
              </a:spcAft>
              <a:buFont typeface="+mj-lt"/>
              <a:buAutoNum type="arabicPeriod"/>
            </a:pPr>
            <a:r>
              <a:rPr lang="en-US" sz="2300" dirty="0">
                <a:ea typeface="Calibri" charset="0"/>
                <a:cs typeface="Times New Roman" charset="0"/>
              </a:rPr>
              <a:t>Total energy TJ/1million $ (scale for 1 car worth $35000).</a:t>
            </a:r>
          </a:p>
          <a:p>
            <a:pPr marL="1828800" marR="0" lvl="3" indent="-228600">
              <a:lnSpc>
                <a:spcPct val="114000"/>
              </a:lnSpc>
              <a:spcBef>
                <a:spcPts val="0"/>
              </a:spcBef>
              <a:spcAft>
                <a:spcPts val="0"/>
              </a:spcAft>
              <a:buFont typeface="+mj-lt"/>
              <a:buAutoNum type="arabicPeriod"/>
            </a:pPr>
            <a:r>
              <a:rPr lang="en-US" sz="2300" dirty="0">
                <a:ea typeface="Calibri" charset="0"/>
                <a:cs typeface="Times New Roman" charset="0"/>
              </a:rPr>
              <a:t>Look at greenhouse gas emissions.</a:t>
            </a:r>
          </a:p>
          <a:p>
            <a:pPr marL="1828800" marR="0" lvl="3" indent="-228600">
              <a:lnSpc>
                <a:spcPct val="114000"/>
              </a:lnSpc>
              <a:spcBef>
                <a:spcPts val="0"/>
              </a:spcBef>
              <a:spcAft>
                <a:spcPts val="0"/>
              </a:spcAft>
              <a:buFont typeface="+mj-lt"/>
              <a:buAutoNum type="arabicPeriod"/>
            </a:pPr>
            <a:r>
              <a:rPr lang="en-US" sz="2300" dirty="0">
                <a:effectLst/>
                <a:ea typeface="Calibri" charset="0"/>
                <a:cs typeface="Times New Roman" charset="0"/>
              </a:rPr>
              <a:t>Compare automobile and a bicycle.</a:t>
            </a:r>
          </a:p>
        </p:txBody>
      </p:sp>
      <p:cxnSp>
        <p:nvCxnSpPr>
          <p:cNvPr id="5" name="Straight Connector 4">
            <a:extLst>
              <a:ext uri="{FF2B5EF4-FFF2-40B4-BE49-F238E27FC236}">
                <a16:creationId xmlns:a16="http://schemas.microsoft.com/office/drawing/2014/main" id="{9DAA4F1E-2B25-4C7A-B7C7-C6B0FBCCC93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120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AC76-8F2E-C647-A14B-6B8E93E28A57}"/>
              </a:ext>
            </a:extLst>
          </p:cNvPr>
          <p:cNvSpPr>
            <a:spLocks noGrp="1"/>
          </p:cNvSpPr>
          <p:nvPr>
            <p:ph type="title"/>
          </p:nvPr>
        </p:nvSpPr>
        <p:spPr>
          <a:xfrm>
            <a:off x="1167618" y="1406766"/>
            <a:ext cx="10186182" cy="818493"/>
          </a:xfrm>
        </p:spPr>
        <p:txBody>
          <a:bodyPr>
            <a:normAutofit/>
          </a:bodyPr>
          <a:lstStyle/>
          <a:p>
            <a:pPr>
              <a:lnSpc>
                <a:spcPct val="114000"/>
              </a:lnSpc>
            </a:pPr>
            <a:r>
              <a:rPr lang="en-US" sz="3200" b="1" dirty="0">
                <a:latin typeface="+mn-lt"/>
              </a:rPr>
              <a:t>Questions:</a:t>
            </a:r>
            <a:endParaRPr lang="en-US" sz="3200" dirty="0">
              <a:latin typeface="+mn-lt"/>
            </a:endParaRPr>
          </a:p>
        </p:txBody>
      </p:sp>
      <p:sp>
        <p:nvSpPr>
          <p:cNvPr id="3" name="Content Placeholder 2">
            <a:extLst>
              <a:ext uri="{FF2B5EF4-FFF2-40B4-BE49-F238E27FC236}">
                <a16:creationId xmlns:a16="http://schemas.microsoft.com/office/drawing/2014/main" id="{507F8971-F0B7-7C4E-A56A-55F393306631}"/>
              </a:ext>
            </a:extLst>
          </p:cNvPr>
          <p:cNvSpPr>
            <a:spLocks noGrp="1"/>
          </p:cNvSpPr>
          <p:nvPr>
            <p:ph idx="1"/>
          </p:nvPr>
        </p:nvSpPr>
        <p:spPr>
          <a:xfrm>
            <a:off x="1167618" y="2332062"/>
            <a:ext cx="9791114" cy="3374024"/>
          </a:xfrm>
        </p:spPr>
        <p:txBody>
          <a:bodyPr/>
          <a:lstStyle/>
          <a:p>
            <a:pPr marL="548640" lvl="0" indent="-274320">
              <a:spcAft>
                <a:spcPts val="600"/>
              </a:spcAft>
            </a:pPr>
            <a:r>
              <a:rPr lang="en-US" dirty="0"/>
              <a:t>How are the inputs similar, how are they different? (consider total energy and categories). </a:t>
            </a:r>
          </a:p>
          <a:p>
            <a:pPr marL="548640" lvl="0" indent="-274320">
              <a:spcAft>
                <a:spcPts val="600"/>
              </a:spcAft>
            </a:pPr>
            <a:r>
              <a:rPr lang="en-US" dirty="0"/>
              <a:t>Discuss the assumptions for the car and bicycle.</a:t>
            </a:r>
          </a:p>
          <a:p>
            <a:pPr marL="548640" lvl="0" indent="-274320">
              <a:spcAft>
                <a:spcPts val="600"/>
              </a:spcAft>
            </a:pPr>
            <a:r>
              <a:rPr lang="en-US" dirty="0"/>
              <a:t>Does the result change based on the product lifetime?</a:t>
            </a:r>
          </a:p>
          <a:p>
            <a:pPr marL="548640" indent="-274320"/>
            <a:endParaRPr lang="en-US" dirty="0"/>
          </a:p>
        </p:txBody>
      </p:sp>
      <p:sp>
        <p:nvSpPr>
          <p:cNvPr id="4" name="Title 1">
            <a:extLst>
              <a:ext uri="{FF2B5EF4-FFF2-40B4-BE49-F238E27FC236}">
                <a16:creationId xmlns:a16="http://schemas.microsoft.com/office/drawing/2014/main" id="{52D81A51-6F2B-4ED8-B0D6-4EEEAB5F3978}"/>
              </a:ext>
            </a:extLst>
          </p:cNvPr>
          <p:cNvSpPr txBox="1">
            <a:spLocks/>
          </p:cNvSpPr>
          <p:nvPr/>
        </p:nvSpPr>
        <p:spPr>
          <a:xfrm>
            <a:off x="739432" y="304044"/>
            <a:ext cx="11033468"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mn-lt"/>
              </a:rPr>
              <a:t>In-Class Exercise: LCA  and Input-Output </a:t>
            </a:r>
          </a:p>
        </p:txBody>
      </p:sp>
      <p:cxnSp>
        <p:nvCxnSpPr>
          <p:cNvPr id="5" name="Straight Connector 4">
            <a:extLst>
              <a:ext uri="{FF2B5EF4-FFF2-40B4-BE49-F238E27FC236}">
                <a16:creationId xmlns:a16="http://schemas.microsoft.com/office/drawing/2014/main" id="{70A2175C-816E-4749-B71E-79C6E819A71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914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8A95427-3833-4554-9530-FFA11871C6B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374DC12-982D-428A-94EF-5FE58037DD06}"/>
              </a:ext>
            </a:extLst>
          </p:cNvPr>
          <p:cNvSpPr txBox="1"/>
          <p:nvPr/>
        </p:nvSpPr>
        <p:spPr>
          <a:xfrm>
            <a:off x="4358649" y="226751"/>
            <a:ext cx="3474733" cy="707886"/>
          </a:xfrm>
          <a:prstGeom prst="rect">
            <a:avLst/>
          </a:prstGeom>
          <a:noFill/>
        </p:spPr>
        <p:txBody>
          <a:bodyPr wrap="none" rtlCol="0">
            <a:spAutoFit/>
          </a:bodyPr>
          <a:lstStyle/>
          <a:p>
            <a:pPr algn="ctr"/>
            <a:r>
              <a:rPr lang="en-US" sz="4000" b="1" dirty="0"/>
              <a:t>Topics Covered</a:t>
            </a:r>
          </a:p>
        </p:txBody>
      </p:sp>
      <p:sp>
        <p:nvSpPr>
          <p:cNvPr id="7" name="TextBox 6">
            <a:extLst>
              <a:ext uri="{FF2B5EF4-FFF2-40B4-BE49-F238E27FC236}">
                <a16:creationId xmlns:a16="http://schemas.microsoft.com/office/drawing/2014/main" id="{B1EC34FC-E510-E649-A2A5-0446B02221A4}"/>
              </a:ext>
            </a:extLst>
          </p:cNvPr>
          <p:cNvSpPr txBox="1"/>
          <p:nvPr/>
        </p:nvSpPr>
        <p:spPr>
          <a:xfrm>
            <a:off x="1514896" y="1608882"/>
            <a:ext cx="7205045" cy="4757584"/>
          </a:xfrm>
          <a:prstGeom prst="rect">
            <a:avLst/>
          </a:prstGeom>
          <a:noFill/>
        </p:spPr>
        <p:txBody>
          <a:bodyPr wrap="square" rtlCol="0">
            <a:spAutoFit/>
          </a:bodyPr>
          <a:lstStyle/>
          <a:p>
            <a:pPr marL="514350" indent="-514350">
              <a:lnSpc>
                <a:spcPct val="114000"/>
              </a:lnSpc>
              <a:spcBef>
                <a:spcPts val="1200"/>
              </a:spcBef>
              <a:buFont typeface="+mj-lt"/>
              <a:buAutoNum type="arabicPeriod"/>
            </a:pPr>
            <a:r>
              <a:rPr lang="en-US" sz="2600" dirty="0"/>
              <a:t>Sustainability – Myths and Facts</a:t>
            </a:r>
          </a:p>
          <a:p>
            <a:pPr marL="514350" indent="-514350">
              <a:lnSpc>
                <a:spcPct val="114000"/>
              </a:lnSpc>
              <a:spcBef>
                <a:spcPts val="1200"/>
              </a:spcBef>
              <a:buFont typeface="+mj-lt"/>
              <a:buAutoNum type="arabicPeriod"/>
            </a:pPr>
            <a:r>
              <a:rPr lang="en-US" sz="2600" dirty="0"/>
              <a:t>Society, Economy, and the Environment</a:t>
            </a:r>
          </a:p>
          <a:p>
            <a:pPr marL="514350" indent="-514350">
              <a:lnSpc>
                <a:spcPct val="114000"/>
              </a:lnSpc>
              <a:spcBef>
                <a:spcPts val="1200"/>
              </a:spcBef>
              <a:buFont typeface="+mj-lt"/>
              <a:buAutoNum type="arabicPeriod"/>
            </a:pPr>
            <a:r>
              <a:rPr lang="en-US" sz="2600" dirty="0"/>
              <a:t>Business and Sustainability</a:t>
            </a:r>
          </a:p>
          <a:p>
            <a:pPr marL="1188720" lvl="1" indent="-457200">
              <a:lnSpc>
                <a:spcPct val="114000"/>
              </a:lnSpc>
              <a:spcBef>
                <a:spcPts val="600"/>
              </a:spcBef>
              <a:buFont typeface="Arial" panose="020B0604020202020204" pitchFamily="34" charset="0"/>
              <a:buChar char="•"/>
            </a:pPr>
            <a:r>
              <a:rPr lang="en-US" sz="2400" dirty="0"/>
              <a:t>Applying Green Chemistry to Management</a:t>
            </a:r>
          </a:p>
          <a:p>
            <a:pPr marL="514350" indent="-514350">
              <a:lnSpc>
                <a:spcPct val="114000"/>
              </a:lnSpc>
              <a:spcBef>
                <a:spcPts val="1200"/>
              </a:spcBef>
              <a:buFont typeface="+mj-lt"/>
              <a:buAutoNum type="arabicPeriod"/>
            </a:pPr>
            <a:r>
              <a:rPr lang="en-US" sz="2600" dirty="0"/>
              <a:t>Different Models of Sustainability</a:t>
            </a:r>
          </a:p>
          <a:p>
            <a:pPr marL="514350" indent="-514350">
              <a:lnSpc>
                <a:spcPct val="114000"/>
              </a:lnSpc>
              <a:spcBef>
                <a:spcPts val="1200"/>
              </a:spcBef>
              <a:buFont typeface="+mj-lt"/>
              <a:buAutoNum type="arabicPeriod"/>
            </a:pPr>
            <a:r>
              <a:rPr lang="en-US" sz="2600" dirty="0"/>
              <a:t>Case Study: The Interface Company</a:t>
            </a:r>
          </a:p>
          <a:p>
            <a:pPr marL="514350" indent="-514350">
              <a:lnSpc>
                <a:spcPct val="114000"/>
              </a:lnSpc>
              <a:spcBef>
                <a:spcPts val="1200"/>
              </a:spcBef>
              <a:buFont typeface="+mj-lt"/>
              <a:buAutoNum type="arabicPeriod"/>
            </a:pPr>
            <a:r>
              <a:rPr lang="en-US" sz="2600" dirty="0"/>
              <a:t>Green Washing</a:t>
            </a:r>
          </a:p>
          <a:p>
            <a:pPr marL="514350" indent="-514350">
              <a:lnSpc>
                <a:spcPct val="114000"/>
              </a:lnSpc>
              <a:spcBef>
                <a:spcPts val="1200"/>
              </a:spcBef>
              <a:buFont typeface="+mj-lt"/>
              <a:buAutoNum type="arabicPeriod"/>
            </a:pPr>
            <a:r>
              <a:rPr lang="en-US" sz="2600" dirty="0"/>
              <a:t>Life-Cycle Assessment</a:t>
            </a:r>
          </a:p>
        </p:txBody>
      </p:sp>
    </p:spTree>
    <p:extLst>
      <p:ext uri="{BB962C8B-B14F-4D97-AF65-F5344CB8AC3E}">
        <p14:creationId xmlns:p14="http://schemas.microsoft.com/office/powerpoint/2010/main" val="2009427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3345" y="2701636"/>
            <a:ext cx="3782291" cy="830997"/>
          </a:xfrm>
          <a:prstGeom prst="rect">
            <a:avLst/>
          </a:prstGeom>
          <a:noFill/>
        </p:spPr>
        <p:txBody>
          <a:bodyPr wrap="square" rtlCol="0">
            <a:spAutoFit/>
          </a:bodyPr>
          <a:lstStyle/>
          <a:p>
            <a:r>
              <a:rPr lang="en-US" sz="4800"/>
              <a:t>QUESTIONS?</a:t>
            </a:r>
            <a:endParaRPr lang="en-US" sz="4800" dirty="0"/>
          </a:p>
        </p:txBody>
      </p:sp>
      <p:sp>
        <p:nvSpPr>
          <p:cNvPr id="3" name="TextBox 2"/>
          <p:cNvSpPr txBox="1"/>
          <p:nvPr/>
        </p:nvSpPr>
        <p:spPr>
          <a:xfrm>
            <a:off x="990599" y="110836"/>
            <a:ext cx="8340439" cy="584775"/>
          </a:xfrm>
          <a:prstGeom prst="rect">
            <a:avLst/>
          </a:prstGeom>
          <a:noFill/>
        </p:spPr>
        <p:txBody>
          <a:bodyPr wrap="square" rtlCol="0">
            <a:spAutoFit/>
          </a:bodyPr>
          <a:lstStyle/>
          <a:p>
            <a:r>
              <a:rPr lang="en-US" sz="3200" dirty="0"/>
              <a:t>Sponsored by Yale-UNIDO Initiative</a:t>
            </a:r>
          </a:p>
        </p:txBody>
      </p:sp>
      <p:sp>
        <p:nvSpPr>
          <p:cNvPr id="4" name="Rectangle 3"/>
          <p:cNvSpPr/>
          <p:nvPr/>
        </p:nvSpPr>
        <p:spPr>
          <a:xfrm>
            <a:off x="2036618" y="4954158"/>
            <a:ext cx="4662054" cy="1754326"/>
          </a:xfrm>
          <a:prstGeom prst="rect">
            <a:avLst/>
          </a:prstGeom>
        </p:spPr>
        <p:txBody>
          <a:bodyPr wrap="square">
            <a:spAutoFit/>
          </a:bodyPr>
          <a:lstStyle/>
          <a:p>
            <a:br>
              <a:rPr lang="en-US" dirty="0">
                <a:latin typeface="Times New Roman" charset="0"/>
              </a:rPr>
            </a:br>
            <a:endParaRPr lang="en-US" dirty="0">
              <a:latin typeface="Times New Roman" charset="0"/>
            </a:endParaRPr>
          </a:p>
          <a:p>
            <a:br>
              <a:rPr lang="en-US" dirty="0">
                <a:latin typeface="Times New Roman" charset="0"/>
              </a:rPr>
            </a:br>
            <a:endParaRPr lang="en-US" dirty="0">
              <a:latin typeface="Times New Roman" charset="0"/>
            </a:endParaRPr>
          </a:p>
          <a:p>
            <a:r>
              <a:rPr lang="en-US" dirty="0">
                <a:solidFill>
                  <a:srgbClr val="2F2A2B"/>
                </a:solidFill>
                <a:latin typeface="Times New Roman" charset="0"/>
              </a:rPr>
              <a:t>CENTER </a:t>
            </a:r>
            <a:r>
              <a:rPr lang="en-US" i="1" dirty="0">
                <a:solidFill>
                  <a:srgbClr val="2F2A2B"/>
                </a:solidFill>
                <a:latin typeface="Times New Roman" charset="0"/>
              </a:rPr>
              <a:t>for </a:t>
            </a:r>
            <a:r>
              <a:rPr lang="en-US" dirty="0">
                <a:solidFill>
                  <a:srgbClr val="2F2A2B"/>
                </a:solidFill>
                <a:latin typeface="Times New Roman" charset="0"/>
              </a:rPr>
              <a:t>GREEN CHEMISTRY</a:t>
            </a:r>
          </a:p>
          <a:p>
            <a:r>
              <a:rPr lang="en-US" i="1" dirty="0">
                <a:solidFill>
                  <a:srgbClr val="2F2A2B"/>
                </a:solidFill>
                <a:latin typeface="Times New Roman" charset="0"/>
              </a:rPr>
              <a:t>and </a:t>
            </a:r>
            <a:r>
              <a:rPr lang="en-US" dirty="0">
                <a:solidFill>
                  <a:srgbClr val="2F2A2B"/>
                </a:solidFill>
                <a:latin typeface="Times New Roman" charset="0"/>
              </a:rPr>
              <a:t>GREEN ENGINEERING </a:t>
            </a:r>
            <a:r>
              <a:rPr lang="en-US" i="1" dirty="0">
                <a:solidFill>
                  <a:srgbClr val="2F2A2B"/>
                </a:solidFill>
                <a:latin typeface="Times New Roman" charset="0"/>
              </a:rPr>
              <a:t>at </a:t>
            </a:r>
            <a:r>
              <a:rPr lang="en-US" dirty="0">
                <a:solidFill>
                  <a:srgbClr val="2F2A2B"/>
                </a:solidFill>
                <a:latin typeface="Times New Roman" charset="0"/>
              </a:rPr>
              <a:t>YALE</a:t>
            </a:r>
            <a:endParaRPr lang="en-US" dirty="0">
              <a:solidFill>
                <a:srgbClr val="2F2A2B"/>
              </a:solidFill>
              <a:effectLst/>
              <a:latin typeface="Times New Roman" charset="0"/>
            </a:endParaRPr>
          </a:p>
        </p:txBody>
      </p:sp>
      <p:sp>
        <p:nvSpPr>
          <p:cNvPr id="5" name="Rectangle 4"/>
          <p:cNvSpPr/>
          <p:nvPr/>
        </p:nvSpPr>
        <p:spPr>
          <a:xfrm>
            <a:off x="3048000" y="2828836"/>
            <a:ext cx="6096000" cy="1200329"/>
          </a:xfrm>
          <a:prstGeom prst="rect">
            <a:avLst/>
          </a:prstGeom>
        </p:spPr>
        <p:txBody>
          <a:bodyPr>
            <a:spAutoFit/>
          </a:bodyPr>
          <a:lstStyle/>
          <a:p>
            <a:br>
              <a:rPr lang="en-US" dirty="0">
                <a:latin typeface="Times New Roman" charset="0"/>
              </a:rPr>
            </a:br>
            <a:endParaRPr lang="en-US" dirty="0">
              <a:latin typeface="Times New Roman" charset="0"/>
            </a:endParaRPr>
          </a:p>
          <a:p>
            <a:br>
              <a:rPr lang="en-US" dirty="0">
                <a:latin typeface="Times New Roman" charset="0"/>
              </a:rPr>
            </a:br>
            <a:endParaRPr lang="en-US" dirty="0">
              <a:effectLst/>
              <a:latin typeface="Times New Roman"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3314" y="5212194"/>
            <a:ext cx="1020198" cy="1496290"/>
          </a:xfrm>
          <a:prstGeom prst="rect">
            <a:avLst/>
          </a:prstGeom>
        </p:spPr>
      </p:pic>
      <p:pic>
        <p:nvPicPr>
          <p:cNvPr id="7" name="Picture 6"/>
          <p:cNvPicPr>
            <a:picLocks noChangeAspect="1"/>
          </p:cNvPicPr>
          <p:nvPr/>
        </p:nvPicPr>
        <p:blipFill>
          <a:blip r:embed="rId3"/>
          <a:stretch>
            <a:fillRect/>
          </a:stretch>
        </p:blipFill>
        <p:spPr>
          <a:xfrm>
            <a:off x="8035636" y="5831321"/>
            <a:ext cx="3810000" cy="990600"/>
          </a:xfrm>
          <a:prstGeom prst="rect">
            <a:avLst/>
          </a:prstGeom>
        </p:spPr>
      </p:pic>
      <p:pic>
        <p:nvPicPr>
          <p:cNvPr id="8" name="Picture 7"/>
          <p:cNvPicPr>
            <a:picLocks noChangeAspect="1"/>
          </p:cNvPicPr>
          <p:nvPr/>
        </p:nvPicPr>
        <p:blipFill>
          <a:blip r:embed="rId4"/>
          <a:stretch>
            <a:fillRect/>
          </a:stretch>
        </p:blipFill>
        <p:spPr>
          <a:xfrm>
            <a:off x="8035636" y="4446658"/>
            <a:ext cx="4064000" cy="1219200"/>
          </a:xfrm>
          <a:prstGeom prst="rect">
            <a:avLst/>
          </a:prstGeom>
        </p:spPr>
      </p:pic>
    </p:spTree>
    <p:extLst>
      <p:ext uri="{BB962C8B-B14F-4D97-AF65-F5344CB8AC3E}">
        <p14:creationId xmlns:p14="http://schemas.microsoft.com/office/powerpoint/2010/main" val="1913248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8298" y="1825625"/>
            <a:ext cx="9931790" cy="4351338"/>
          </a:xfrm>
        </p:spPr>
        <p:txBody>
          <a:bodyPr/>
          <a:lstStyle/>
          <a:p>
            <a:pPr>
              <a:lnSpc>
                <a:spcPct val="114000"/>
              </a:lnSpc>
            </a:pPr>
            <a:r>
              <a:rPr lang="en-US" dirty="0"/>
              <a:t>ISO is an independent, non-governmental international organization with a membership of 162 national standards bodies.</a:t>
            </a:r>
          </a:p>
          <a:p>
            <a:pPr>
              <a:lnSpc>
                <a:spcPct val="114000"/>
              </a:lnSpc>
            </a:pPr>
            <a:r>
              <a:rPr lang="en-US" dirty="0"/>
              <a:t>It is an organization setting international standards.</a:t>
            </a:r>
          </a:p>
          <a:p>
            <a:pPr>
              <a:lnSpc>
                <a:spcPct val="114000"/>
              </a:lnSpc>
            </a:pPr>
            <a:r>
              <a:rPr lang="en-US" dirty="0"/>
              <a:t>ISO also publishes technical reports, technical specifications, publicly available specifications and guides.</a:t>
            </a:r>
          </a:p>
        </p:txBody>
      </p:sp>
      <p:sp>
        <p:nvSpPr>
          <p:cNvPr id="4" name="Rectangle 2"/>
          <p:cNvSpPr>
            <a:spLocks noGrp="1" noChangeArrowheads="1"/>
          </p:cNvSpPr>
          <p:nvPr>
            <p:ph type="title"/>
          </p:nvPr>
        </p:nvSpPr>
        <p:spPr>
          <a:xfrm>
            <a:off x="2583656" y="295247"/>
            <a:ext cx="7024688" cy="646331"/>
          </a:xfrm>
        </p:spPr>
        <p:txBody>
          <a:bodyPr>
            <a:spAutoFit/>
          </a:bodyPr>
          <a:lstStyle/>
          <a:p>
            <a:pPr algn="ctr"/>
            <a:r>
              <a:rPr lang="en-US" altLang="en-US" sz="4000" b="1" dirty="0">
                <a:latin typeface="+mn-lt"/>
              </a:rPr>
              <a:t>ISO</a:t>
            </a:r>
          </a:p>
        </p:txBody>
      </p:sp>
      <p:cxnSp>
        <p:nvCxnSpPr>
          <p:cNvPr id="5" name="Straight Connector 4">
            <a:extLst>
              <a:ext uri="{FF2B5EF4-FFF2-40B4-BE49-F238E27FC236}">
                <a16:creationId xmlns:a16="http://schemas.microsoft.com/office/drawing/2014/main" id="{59677EA9-45C1-45E6-9155-37E10CD9645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834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270509"/>
            <a:ext cx="6324600" cy="646331"/>
          </a:xfrm>
        </p:spPr>
        <p:txBody>
          <a:bodyPr wrap="square">
            <a:spAutoFit/>
          </a:bodyPr>
          <a:lstStyle/>
          <a:p>
            <a:pPr algn="ctr"/>
            <a:r>
              <a:rPr lang="en-US" sz="4000" b="1" dirty="0">
                <a:latin typeface="+mn-lt"/>
              </a:rPr>
              <a:t>Scope of ISO 14040</a:t>
            </a:r>
          </a:p>
        </p:txBody>
      </p:sp>
      <p:sp>
        <p:nvSpPr>
          <p:cNvPr id="14" name="Content Placeholder 2"/>
          <p:cNvSpPr txBox="1">
            <a:spLocks/>
          </p:cNvSpPr>
          <p:nvPr/>
        </p:nvSpPr>
        <p:spPr>
          <a:xfrm>
            <a:off x="2713558" y="1731850"/>
            <a:ext cx="7314862" cy="4444294"/>
          </a:xfrm>
          <a:prstGeom prst="rect">
            <a:avLst/>
          </a:prstGeom>
        </p:spPr>
        <p:txBody>
          <a:bodyPr vert="horz" wrap="square" lIns="0" tIns="45720" rIns="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14000"/>
              </a:lnSpc>
              <a:buFont typeface="Calibri" panose="020F0502020204030204" pitchFamily="34" charset="0"/>
              <a:buNone/>
            </a:pPr>
            <a:r>
              <a:rPr lang="en-US" sz="2200" dirty="0"/>
              <a:t>ISO 14040 contains general information on:</a:t>
            </a:r>
          </a:p>
          <a:p>
            <a:pPr marL="880110" lvl="1" indent="-514350">
              <a:lnSpc>
                <a:spcPct val="114000"/>
              </a:lnSpc>
              <a:buFont typeface="+mj-lt"/>
              <a:buAutoNum type="alphaLcPeriod"/>
            </a:pPr>
            <a:r>
              <a:rPr lang="en-US" sz="2000" dirty="0"/>
              <a:t>Goal and scope of LCA</a:t>
            </a:r>
          </a:p>
          <a:p>
            <a:pPr marL="880110" lvl="1" indent="-514350">
              <a:lnSpc>
                <a:spcPct val="114000"/>
              </a:lnSpc>
              <a:buFont typeface="+mj-lt"/>
              <a:buAutoNum type="alphaLcPeriod"/>
            </a:pPr>
            <a:r>
              <a:rPr lang="en-US" sz="2000" dirty="0"/>
              <a:t>LCI phase</a:t>
            </a:r>
          </a:p>
          <a:p>
            <a:pPr marL="880110" lvl="1" indent="-514350">
              <a:lnSpc>
                <a:spcPct val="114000"/>
              </a:lnSpc>
              <a:buFont typeface="+mj-lt"/>
              <a:buAutoNum type="alphaLcPeriod"/>
            </a:pPr>
            <a:r>
              <a:rPr lang="en-US" sz="2000" dirty="0"/>
              <a:t>LCIA phase</a:t>
            </a:r>
          </a:p>
          <a:p>
            <a:pPr marL="880110" lvl="1" indent="-514350">
              <a:lnSpc>
                <a:spcPct val="114000"/>
              </a:lnSpc>
              <a:buFont typeface="+mj-lt"/>
              <a:buAutoNum type="alphaLcPeriod"/>
            </a:pPr>
            <a:r>
              <a:rPr lang="en-US" sz="2000" dirty="0"/>
              <a:t>Interpretation phase</a:t>
            </a:r>
          </a:p>
          <a:p>
            <a:pPr marL="880110" lvl="1" indent="-514350">
              <a:lnSpc>
                <a:spcPct val="114000"/>
              </a:lnSpc>
              <a:buFont typeface="+mj-lt"/>
              <a:buAutoNum type="alphaLcPeriod"/>
            </a:pPr>
            <a:r>
              <a:rPr lang="en-US" sz="2000" dirty="0"/>
              <a:t>Reporting and critical review</a:t>
            </a:r>
          </a:p>
          <a:p>
            <a:pPr marL="880110" lvl="1" indent="-514350">
              <a:lnSpc>
                <a:spcPct val="114000"/>
              </a:lnSpc>
              <a:buFont typeface="+mj-lt"/>
              <a:buAutoNum type="alphaLcPeriod"/>
            </a:pPr>
            <a:r>
              <a:rPr lang="en-US" sz="2000" dirty="0"/>
              <a:t>Limitations</a:t>
            </a:r>
          </a:p>
          <a:p>
            <a:pPr marL="880110" lvl="1" indent="-514350">
              <a:lnSpc>
                <a:spcPct val="114000"/>
              </a:lnSpc>
              <a:buFont typeface="+mj-lt"/>
              <a:buAutoNum type="alphaLcPeriod"/>
            </a:pPr>
            <a:r>
              <a:rPr lang="en-US" sz="2000" dirty="0"/>
              <a:t>Relationship between phases</a:t>
            </a:r>
          </a:p>
          <a:p>
            <a:pPr marL="880110" lvl="1" indent="-514350">
              <a:lnSpc>
                <a:spcPct val="114000"/>
              </a:lnSpc>
              <a:buFont typeface="+mj-lt"/>
              <a:buAutoNum type="alphaLcPeriod"/>
            </a:pPr>
            <a:r>
              <a:rPr lang="en-US" sz="2000" dirty="0"/>
              <a:t>Conditions for use of value choices and optional elements</a:t>
            </a:r>
            <a:endParaRPr lang="en-US" dirty="0"/>
          </a:p>
          <a:p>
            <a:pPr marL="0" indent="0">
              <a:lnSpc>
                <a:spcPct val="114000"/>
              </a:lnSpc>
              <a:buNone/>
            </a:pPr>
            <a:r>
              <a:rPr lang="en-US" sz="2200" dirty="0"/>
              <a:t>Normative references: Need to use 14044 to apply 14040</a:t>
            </a:r>
          </a:p>
        </p:txBody>
      </p:sp>
      <p:sp>
        <p:nvSpPr>
          <p:cNvPr id="10" name="Right Brace 9"/>
          <p:cNvSpPr/>
          <p:nvPr/>
        </p:nvSpPr>
        <p:spPr>
          <a:xfrm>
            <a:off x="5874271" y="2352361"/>
            <a:ext cx="685800" cy="136797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6616343" y="2851680"/>
            <a:ext cx="2476500" cy="369332"/>
          </a:xfrm>
          <a:prstGeom prst="rect">
            <a:avLst/>
          </a:prstGeom>
          <a:noFill/>
        </p:spPr>
        <p:txBody>
          <a:bodyPr wrap="square" rtlCol="0">
            <a:spAutoFit/>
          </a:bodyPr>
          <a:lstStyle/>
          <a:p>
            <a:r>
              <a:rPr lang="en-US" dirty="0"/>
              <a:t>Phases of an LCA</a:t>
            </a:r>
          </a:p>
        </p:txBody>
      </p:sp>
      <p:cxnSp>
        <p:nvCxnSpPr>
          <p:cNvPr id="13" name="Straight Connector 12">
            <a:extLst>
              <a:ext uri="{FF2B5EF4-FFF2-40B4-BE49-F238E27FC236}">
                <a16:creationId xmlns:a16="http://schemas.microsoft.com/office/drawing/2014/main" id="{64DA7501-361B-49AA-AF41-F8836F676A38}"/>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370327"/>
      </p:ext>
    </p:extLst>
  </p:cSld>
  <p:clrMapOvr>
    <a:masterClrMapping/>
  </p:clrMapOvr>
  <mc:AlternateContent xmlns:mc="http://schemas.openxmlformats.org/markup-compatibility/2006" xmlns:p14="http://schemas.microsoft.com/office/powerpoint/2010/main">
    <mc:Choice Requires="p14">
      <p:transition spd="slow" p14:dur="2000" advTm="45538"/>
    </mc:Choice>
    <mc:Fallback xmlns="">
      <p:transition spd="slow" advTm="4553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83656" y="281179"/>
            <a:ext cx="7024688" cy="646331"/>
          </a:xfrm>
        </p:spPr>
        <p:txBody>
          <a:bodyPr>
            <a:spAutoFit/>
          </a:bodyPr>
          <a:lstStyle/>
          <a:p>
            <a:pPr algn="ctr"/>
            <a:r>
              <a:rPr lang="en-US" altLang="en-US" sz="4000" b="1" dirty="0">
                <a:latin typeface="+mn-lt"/>
              </a:rPr>
              <a:t>The Four Steps of an LCA</a:t>
            </a:r>
          </a:p>
        </p:txBody>
      </p:sp>
      <p:sp>
        <p:nvSpPr>
          <p:cNvPr id="19459" name="Rectangle 3"/>
          <p:cNvSpPr>
            <a:spLocks noGrp="1" noChangeArrowheads="1"/>
          </p:cNvSpPr>
          <p:nvPr>
            <p:ph type="body" idx="1"/>
          </p:nvPr>
        </p:nvSpPr>
        <p:spPr>
          <a:xfrm>
            <a:off x="1112195" y="1587025"/>
            <a:ext cx="5710850" cy="4715137"/>
          </a:xfrm>
        </p:spPr>
        <p:txBody>
          <a:bodyPr wrap="square">
            <a:spAutoFit/>
          </a:bodyPr>
          <a:lstStyle/>
          <a:p>
            <a:pPr>
              <a:lnSpc>
                <a:spcPct val="114000"/>
              </a:lnSpc>
            </a:pPr>
            <a:r>
              <a:rPr lang="en-US" altLang="en-US" sz="1900" dirty="0">
                <a:latin typeface="+mn-lt"/>
              </a:rPr>
              <a:t>Goal and Scope Definition </a:t>
            </a:r>
            <a:r>
              <a:rPr lang="en-US" altLang="en-US" sz="1900" b="1" dirty="0">
                <a:solidFill>
                  <a:schemeClr val="accent1"/>
                </a:solidFill>
                <a:latin typeface="+mn-lt"/>
              </a:rPr>
              <a:t>(ISO 14040)</a:t>
            </a:r>
          </a:p>
          <a:p>
            <a:pPr>
              <a:lnSpc>
                <a:spcPct val="114000"/>
              </a:lnSpc>
            </a:pPr>
            <a:r>
              <a:rPr lang="en-US" altLang="en-US" sz="1900" dirty="0">
                <a:latin typeface="+mn-lt"/>
              </a:rPr>
              <a:t>The Life-Cycle Analysis also called Life Cycle Inventory </a:t>
            </a:r>
            <a:r>
              <a:rPr lang="en-US" altLang="en-US" sz="1900" b="1" dirty="0">
                <a:solidFill>
                  <a:schemeClr val="accent1"/>
                </a:solidFill>
                <a:latin typeface="+mn-lt"/>
              </a:rPr>
              <a:t>(ISO 14041) </a:t>
            </a:r>
            <a:r>
              <a:rPr lang="en-US" altLang="en-US" sz="1900" dirty="0">
                <a:latin typeface="+mn-lt"/>
              </a:rPr>
              <a:t>- What are the energy, raw materials, emissions, and wastes? What data </a:t>
            </a:r>
            <a:r>
              <a:rPr lang="en-US" altLang="en-US" sz="1900" dirty="0"/>
              <a:t>is</a:t>
            </a:r>
            <a:r>
              <a:rPr lang="en-US" altLang="en-US" sz="1900" dirty="0">
                <a:latin typeface="+mn-lt"/>
              </a:rPr>
              <a:t> needed?</a:t>
            </a:r>
          </a:p>
          <a:p>
            <a:pPr>
              <a:lnSpc>
                <a:spcPct val="114000"/>
              </a:lnSpc>
            </a:pPr>
            <a:r>
              <a:rPr lang="en-US" altLang="en-US" sz="1900" dirty="0">
                <a:latin typeface="+mn-lt"/>
              </a:rPr>
              <a:t>Life-Cycle Impact Assessment </a:t>
            </a:r>
            <a:r>
              <a:rPr lang="en-US" altLang="en-US" sz="1900" b="1" dirty="0">
                <a:solidFill>
                  <a:schemeClr val="accent1"/>
                </a:solidFill>
                <a:latin typeface="+mn-lt"/>
              </a:rPr>
              <a:t>(ISO 14042) </a:t>
            </a:r>
            <a:r>
              <a:rPr lang="en-US" altLang="en-US" sz="1900" dirty="0">
                <a:latin typeface="+mn-lt"/>
              </a:rPr>
              <a:t>- Assess environmental impacts identified in the life-cycle inventory.</a:t>
            </a:r>
          </a:p>
          <a:p>
            <a:pPr>
              <a:lnSpc>
                <a:spcPct val="114000"/>
              </a:lnSpc>
            </a:pPr>
            <a:r>
              <a:rPr lang="en-US" altLang="en-US" sz="1900" dirty="0">
                <a:latin typeface="+mn-lt"/>
              </a:rPr>
              <a:t>Life-Cycle Improvement - </a:t>
            </a:r>
            <a:r>
              <a:rPr lang="en-US" altLang="en-US" sz="1900" b="1" dirty="0">
                <a:solidFill>
                  <a:schemeClr val="accent1"/>
                </a:solidFill>
                <a:latin typeface="+mn-lt"/>
              </a:rPr>
              <a:t>(ISO 14043)</a:t>
            </a:r>
            <a:r>
              <a:rPr lang="en-US" altLang="en-US" sz="1900" dirty="0">
                <a:latin typeface="+mn-lt"/>
              </a:rPr>
              <a:t> Identify opportunities to reduce the environmental impacts by modification of the life-cycle inventory.</a:t>
            </a:r>
          </a:p>
          <a:p>
            <a:pPr>
              <a:lnSpc>
                <a:spcPct val="114000"/>
              </a:lnSpc>
            </a:pPr>
            <a:endParaRPr lang="en-US" altLang="en-US" sz="2000" dirty="0">
              <a:latin typeface="+mn-lt"/>
            </a:endParaRPr>
          </a:p>
          <a:p>
            <a:pPr marL="0" indent="0">
              <a:lnSpc>
                <a:spcPct val="114000"/>
              </a:lnSpc>
              <a:buNone/>
            </a:pPr>
            <a:r>
              <a:rPr lang="en-US" altLang="en-US" sz="1800" dirty="0">
                <a:latin typeface="+mn-lt"/>
              </a:rPr>
              <a:t>ISO1400 link provided for reference only.</a:t>
            </a:r>
          </a:p>
        </p:txBody>
      </p:sp>
      <p:grpSp>
        <p:nvGrpSpPr>
          <p:cNvPr id="6" name="Canvas 6"/>
          <p:cNvGrpSpPr/>
          <p:nvPr/>
        </p:nvGrpSpPr>
        <p:grpSpPr>
          <a:xfrm>
            <a:off x="6881121" y="2511039"/>
            <a:ext cx="4302693" cy="3425520"/>
            <a:chOff x="0" y="0"/>
            <a:chExt cx="2667000" cy="2114550"/>
          </a:xfrm>
        </p:grpSpPr>
        <p:sp>
          <p:nvSpPr>
            <p:cNvPr id="7" name="Rectangle 6"/>
            <p:cNvSpPr/>
            <p:nvPr/>
          </p:nvSpPr>
          <p:spPr>
            <a:xfrm>
              <a:off x="0" y="0"/>
              <a:ext cx="2667000" cy="2114550"/>
            </a:xfrm>
            <a:prstGeom prst="rect">
              <a:avLst/>
            </a:prstGeom>
          </p:spPr>
        </p:sp>
        <p:sp>
          <p:nvSpPr>
            <p:cNvPr id="8" name="Text Box 7"/>
            <p:cNvSpPr txBox="1"/>
            <p:nvPr/>
          </p:nvSpPr>
          <p:spPr>
            <a:xfrm>
              <a:off x="189525" y="865799"/>
              <a:ext cx="1066800" cy="439125"/>
            </a:xfrm>
            <a:prstGeom prst="rect">
              <a:avLst/>
            </a:prstGeom>
            <a:solidFill>
              <a:srgbClr val="C1DF87"/>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US" sz="1400" b="1" dirty="0">
                  <a:effectLst/>
                  <a:ea typeface="Calibri" panose="020F0502020204030204" pitchFamily="34" charset="0"/>
                </a:rPr>
                <a:t>Inventory Analysis</a:t>
              </a:r>
              <a:endParaRPr lang="en-US" sz="1400" b="1" dirty="0">
                <a:effectLst/>
                <a:ea typeface="Times New Roman" panose="02020603050405020304" pitchFamily="18" charset="0"/>
              </a:endParaRPr>
            </a:p>
          </p:txBody>
        </p:sp>
        <p:sp>
          <p:nvSpPr>
            <p:cNvPr id="9" name="Text Box 7"/>
            <p:cNvSpPr txBox="1"/>
            <p:nvPr/>
          </p:nvSpPr>
          <p:spPr>
            <a:xfrm>
              <a:off x="189525" y="1589700"/>
              <a:ext cx="1066800" cy="438785"/>
            </a:xfrm>
            <a:prstGeom prst="rect">
              <a:avLst/>
            </a:prstGeom>
            <a:solidFill>
              <a:srgbClr val="C1DF87"/>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400" b="1" dirty="0">
                  <a:effectLst/>
                  <a:ea typeface="Calibri" panose="020F0502020204030204" pitchFamily="34" charset="0"/>
                </a:rPr>
                <a:t>Impact Assessment</a:t>
              </a:r>
              <a:endParaRPr lang="en-US" sz="1400" b="1" dirty="0">
                <a:effectLst/>
                <a:ea typeface="Times New Roman" panose="02020603050405020304" pitchFamily="18" charset="0"/>
              </a:endParaRPr>
            </a:p>
          </p:txBody>
        </p:sp>
        <p:sp>
          <p:nvSpPr>
            <p:cNvPr id="10" name="Text Box 7"/>
            <p:cNvSpPr txBox="1"/>
            <p:nvPr/>
          </p:nvSpPr>
          <p:spPr>
            <a:xfrm>
              <a:off x="189525" y="141899"/>
              <a:ext cx="1066800" cy="438785"/>
            </a:xfrm>
            <a:prstGeom prst="rect">
              <a:avLst/>
            </a:prstGeom>
            <a:solidFill>
              <a:srgbClr val="C1DF87"/>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400" b="1" dirty="0">
                  <a:effectLst/>
                  <a:ea typeface="Calibri" panose="020F0502020204030204" pitchFamily="34" charset="0"/>
                </a:rPr>
                <a:t>Goal and Scope</a:t>
              </a:r>
              <a:endParaRPr lang="en-US" sz="1400" b="1" dirty="0">
                <a:effectLst/>
                <a:ea typeface="Times New Roman" panose="02020603050405020304" pitchFamily="18" charset="0"/>
              </a:endParaRPr>
            </a:p>
          </p:txBody>
        </p:sp>
        <p:sp>
          <p:nvSpPr>
            <p:cNvPr id="11" name="Text Box 8"/>
            <p:cNvSpPr txBox="1"/>
            <p:nvPr/>
          </p:nvSpPr>
          <p:spPr>
            <a:xfrm>
              <a:off x="1573750" y="141899"/>
              <a:ext cx="971549" cy="1886162"/>
            </a:xfrm>
            <a:prstGeom prst="rect">
              <a:avLst/>
            </a:prstGeom>
            <a:solidFill>
              <a:srgbClr val="C1DF87"/>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dirty="0">
                  <a:effectLst/>
                  <a:ea typeface="Calibri" panose="020F0502020204030204" pitchFamily="34" charset="0"/>
                  <a:cs typeface="Times New Roman" panose="02020603050405020304" pitchFamily="18" charset="0"/>
                </a:rPr>
                <a:t>Interpretation</a:t>
              </a:r>
            </a:p>
          </p:txBody>
        </p:sp>
        <p:cxnSp>
          <p:nvCxnSpPr>
            <p:cNvPr id="12" name="Straight Arrow Connector 11"/>
            <p:cNvCxnSpPr/>
            <p:nvPr/>
          </p:nvCxnSpPr>
          <p:spPr>
            <a:xfrm flipV="1">
              <a:off x="631825" y="580733"/>
              <a:ext cx="0" cy="28575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11825" y="580582"/>
              <a:ext cx="0" cy="285609"/>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49900" y="1304789"/>
              <a:ext cx="0" cy="285115"/>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29605" y="1304789"/>
              <a:ext cx="0" cy="285115"/>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260643" y="444923"/>
              <a:ext cx="272014" cy="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1401105" y="141265"/>
              <a:ext cx="0" cy="283464"/>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259500" y="1176950"/>
              <a:ext cx="269461" cy="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1399835" y="873420"/>
              <a:ext cx="0" cy="28321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259500" y="1891326"/>
              <a:ext cx="269461" cy="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1399835" y="1587795"/>
              <a:ext cx="0" cy="28321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24" name="Content Placeholder 2"/>
          <p:cNvSpPr txBox="1">
            <a:spLocks/>
          </p:cNvSpPr>
          <p:nvPr/>
        </p:nvSpPr>
        <p:spPr>
          <a:xfrm>
            <a:off x="6383771" y="1755834"/>
            <a:ext cx="5034644" cy="91262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400" b="1" dirty="0"/>
              <a:t>Phases</a:t>
            </a:r>
          </a:p>
          <a:p>
            <a:pPr marL="201168" lvl="1" indent="0" algn="ctr">
              <a:buNone/>
            </a:pPr>
            <a:r>
              <a:rPr lang="en-US" dirty="0"/>
              <a:t>Portions of LCA procedure </a:t>
            </a:r>
            <a:endParaRPr lang="en-US" b="1" dirty="0"/>
          </a:p>
          <a:p>
            <a:endParaRPr lang="en-US" sz="2200" b="1" dirty="0"/>
          </a:p>
        </p:txBody>
      </p:sp>
      <p:cxnSp>
        <p:nvCxnSpPr>
          <p:cNvPr id="25" name="Straight Connector 24"/>
          <p:cNvCxnSpPr/>
          <p:nvPr/>
        </p:nvCxnSpPr>
        <p:spPr>
          <a:xfrm>
            <a:off x="6782460" y="2166702"/>
            <a:ext cx="4170901" cy="0"/>
          </a:xfrm>
          <a:prstGeom prst="line">
            <a:avLst/>
          </a:prstGeom>
          <a:ln w="19050">
            <a:solidFill>
              <a:srgbClr val="739A28"/>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739873" y="2169204"/>
            <a:ext cx="2501626" cy="279400"/>
          </a:xfrm>
          <a:prstGeom prst="rect">
            <a:avLst/>
          </a:prstGeom>
          <a:noFill/>
          <a:ln w="1905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59677EA9-45C1-45E6-9155-37E10CD9645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879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6029" y="270152"/>
            <a:ext cx="6879942" cy="646331"/>
          </a:xfrm>
        </p:spPr>
        <p:txBody>
          <a:bodyPr wrap="square">
            <a:spAutoFit/>
          </a:bodyPr>
          <a:lstStyle/>
          <a:p>
            <a:pPr algn="ctr"/>
            <a:r>
              <a:rPr lang="en-US" sz="4000" b="1" dirty="0">
                <a:latin typeface="+mn-lt"/>
              </a:rPr>
              <a:t>Phase 1: Goal and Scope</a:t>
            </a:r>
          </a:p>
        </p:txBody>
      </p:sp>
      <p:sp>
        <p:nvSpPr>
          <p:cNvPr id="10" name="Content Placeholder 8"/>
          <p:cNvSpPr txBox="1">
            <a:spLocks/>
          </p:cNvSpPr>
          <p:nvPr/>
        </p:nvSpPr>
        <p:spPr>
          <a:xfrm>
            <a:off x="7563076" y="1864806"/>
            <a:ext cx="3844824" cy="14668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Scope follows the goal and provides background information, details methodological choices, and tells how the report will be formatted.</a:t>
            </a:r>
          </a:p>
          <a:p>
            <a:pPr marL="0" indent="0">
              <a:buNone/>
            </a:pPr>
            <a:endParaRPr lang="en-US" dirty="0"/>
          </a:p>
        </p:txBody>
      </p:sp>
      <p:graphicFrame>
        <p:nvGraphicFramePr>
          <p:cNvPr id="17" name="Diagram 16"/>
          <p:cNvGraphicFramePr/>
          <p:nvPr>
            <p:extLst>
              <p:ext uri="{D42A27DB-BD31-4B8C-83A1-F6EECF244321}">
                <p14:modId xmlns:p14="http://schemas.microsoft.com/office/powerpoint/2010/main" val="1207073962"/>
              </p:ext>
            </p:extLst>
          </p:nvPr>
        </p:nvGraphicFramePr>
        <p:xfrm>
          <a:off x="683134" y="1443618"/>
          <a:ext cx="11102916" cy="4696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8051497" y="3843362"/>
            <a:ext cx="3609591" cy="1569660"/>
          </a:xfrm>
          <a:prstGeom prst="rect">
            <a:avLst/>
          </a:prstGeom>
        </p:spPr>
        <p:txBody>
          <a:bodyPr wrap="square">
            <a:spAutoFit/>
          </a:bodyPr>
          <a:lstStyle/>
          <a:p>
            <a:pPr lvl="1"/>
            <a:r>
              <a:rPr lang="en-US" sz="1600" dirty="0">
                <a:solidFill>
                  <a:schemeClr val="bg1"/>
                </a:solidFill>
              </a:rPr>
              <a:t>Data requirements</a:t>
            </a:r>
          </a:p>
          <a:p>
            <a:pPr lvl="1"/>
            <a:r>
              <a:rPr lang="en-US" sz="1600" dirty="0">
                <a:solidFill>
                  <a:schemeClr val="bg1"/>
                </a:solidFill>
              </a:rPr>
              <a:t>Assumptions</a:t>
            </a:r>
          </a:p>
          <a:p>
            <a:pPr lvl="1"/>
            <a:r>
              <a:rPr lang="en-US" sz="1600" dirty="0">
                <a:solidFill>
                  <a:schemeClr val="bg1"/>
                </a:solidFill>
              </a:rPr>
              <a:t>Limitations</a:t>
            </a:r>
          </a:p>
          <a:p>
            <a:pPr lvl="1"/>
            <a:r>
              <a:rPr lang="en-US" sz="1600" dirty="0">
                <a:solidFill>
                  <a:schemeClr val="bg1"/>
                </a:solidFill>
              </a:rPr>
              <a:t>Initial data quality requirements</a:t>
            </a:r>
          </a:p>
          <a:p>
            <a:pPr lvl="1"/>
            <a:r>
              <a:rPr lang="en-US" sz="1600" dirty="0">
                <a:solidFill>
                  <a:schemeClr val="bg1"/>
                </a:solidFill>
              </a:rPr>
              <a:t>Type of critical review, if any</a:t>
            </a:r>
          </a:p>
          <a:p>
            <a:pPr lvl="1"/>
            <a:r>
              <a:rPr lang="en-US" sz="1600" dirty="0">
                <a:solidFill>
                  <a:schemeClr val="bg1"/>
                </a:solidFill>
              </a:rPr>
              <a:t>Type and format of report</a:t>
            </a:r>
          </a:p>
        </p:txBody>
      </p:sp>
      <p:cxnSp>
        <p:nvCxnSpPr>
          <p:cNvPr id="21" name="Straight Connector 20"/>
          <p:cNvCxnSpPr/>
          <p:nvPr/>
        </p:nvCxnSpPr>
        <p:spPr>
          <a:xfrm>
            <a:off x="8464824" y="3843362"/>
            <a:ext cx="0" cy="1786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B7094F9-8DE4-4A04-A645-344A5BFDAB58}"/>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282110"/>
      </p:ext>
    </p:extLst>
  </p:cSld>
  <p:clrMapOvr>
    <a:masterClrMapping/>
  </p:clrMapOvr>
  <mc:AlternateContent xmlns:mc="http://schemas.openxmlformats.org/markup-compatibility/2006" xmlns:p14="http://schemas.microsoft.com/office/powerpoint/2010/main">
    <mc:Choice Requires="p14">
      <p:transition spd="slow" p14:dur="2000" advTm="56940"/>
    </mc:Choice>
    <mc:Fallback xmlns="">
      <p:transition spd="slow" advTm="5694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6029" y="270152"/>
            <a:ext cx="6879942" cy="646331"/>
          </a:xfrm>
        </p:spPr>
        <p:txBody>
          <a:bodyPr wrap="square">
            <a:spAutoFit/>
          </a:bodyPr>
          <a:lstStyle/>
          <a:p>
            <a:pPr algn="ctr"/>
            <a:r>
              <a:rPr lang="en-US" dirty="0">
                <a:latin typeface="+mn-lt"/>
              </a:rPr>
              <a:t>Functional Unit</a:t>
            </a:r>
            <a:endParaRPr lang="en-US" sz="4000" b="1" dirty="0">
              <a:latin typeface="+mn-lt"/>
            </a:endParaRPr>
          </a:p>
        </p:txBody>
      </p:sp>
      <p:cxnSp>
        <p:nvCxnSpPr>
          <p:cNvPr id="8" name="Straight Connector 7">
            <a:extLst>
              <a:ext uri="{FF2B5EF4-FFF2-40B4-BE49-F238E27FC236}">
                <a16:creationId xmlns:a16="http://schemas.microsoft.com/office/drawing/2014/main" id="{9B7094F9-8DE4-4A04-A645-344A5BFDAB58}"/>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95905BCD-089D-FE4C-9B2F-FB1C33BE8510}"/>
              </a:ext>
            </a:extLst>
          </p:cNvPr>
          <p:cNvGraphicFramePr>
            <a:graphicFrameLocks noGrp="1"/>
          </p:cNvGraphicFramePr>
          <p:nvPr>
            <p:extLst>
              <p:ext uri="{D42A27DB-BD31-4B8C-83A1-F6EECF244321}">
                <p14:modId xmlns:p14="http://schemas.microsoft.com/office/powerpoint/2010/main" val="2269207468"/>
              </p:ext>
            </p:extLst>
          </p:nvPr>
        </p:nvGraphicFramePr>
        <p:xfrm>
          <a:off x="1341023" y="3883768"/>
          <a:ext cx="6453137" cy="2122278"/>
        </p:xfrm>
        <a:graphic>
          <a:graphicData uri="http://schemas.openxmlformats.org/drawingml/2006/table">
            <a:tbl>
              <a:tblPr/>
              <a:tblGrid>
                <a:gridCol w="1036417">
                  <a:extLst>
                    <a:ext uri="{9D8B030D-6E8A-4147-A177-3AD203B41FA5}">
                      <a16:colId xmlns:a16="http://schemas.microsoft.com/office/drawing/2014/main" val="20000"/>
                    </a:ext>
                  </a:extLst>
                </a:gridCol>
                <a:gridCol w="506437">
                  <a:extLst>
                    <a:ext uri="{9D8B030D-6E8A-4147-A177-3AD203B41FA5}">
                      <a16:colId xmlns:a16="http://schemas.microsoft.com/office/drawing/2014/main" val="20002"/>
                    </a:ext>
                  </a:extLst>
                </a:gridCol>
                <a:gridCol w="546246">
                  <a:extLst>
                    <a:ext uri="{9D8B030D-6E8A-4147-A177-3AD203B41FA5}">
                      <a16:colId xmlns:a16="http://schemas.microsoft.com/office/drawing/2014/main" val="20003"/>
                    </a:ext>
                  </a:extLst>
                </a:gridCol>
                <a:gridCol w="623887">
                  <a:extLst>
                    <a:ext uri="{9D8B030D-6E8A-4147-A177-3AD203B41FA5}">
                      <a16:colId xmlns:a16="http://schemas.microsoft.com/office/drawing/2014/main" val="20004"/>
                    </a:ext>
                  </a:extLst>
                </a:gridCol>
                <a:gridCol w="622300">
                  <a:extLst>
                    <a:ext uri="{9D8B030D-6E8A-4147-A177-3AD203B41FA5}">
                      <a16:colId xmlns:a16="http://schemas.microsoft.com/office/drawing/2014/main" val="20005"/>
                    </a:ext>
                  </a:extLst>
                </a:gridCol>
                <a:gridCol w="623888">
                  <a:extLst>
                    <a:ext uri="{9D8B030D-6E8A-4147-A177-3AD203B41FA5}">
                      <a16:colId xmlns:a16="http://schemas.microsoft.com/office/drawing/2014/main" val="20006"/>
                    </a:ext>
                  </a:extLst>
                </a:gridCol>
                <a:gridCol w="623887">
                  <a:extLst>
                    <a:ext uri="{9D8B030D-6E8A-4147-A177-3AD203B41FA5}">
                      <a16:colId xmlns:a16="http://schemas.microsoft.com/office/drawing/2014/main" val="20007"/>
                    </a:ext>
                  </a:extLst>
                </a:gridCol>
                <a:gridCol w="623888">
                  <a:extLst>
                    <a:ext uri="{9D8B030D-6E8A-4147-A177-3AD203B41FA5}">
                      <a16:colId xmlns:a16="http://schemas.microsoft.com/office/drawing/2014/main" val="20008"/>
                    </a:ext>
                  </a:extLst>
                </a:gridCol>
                <a:gridCol w="622300">
                  <a:extLst>
                    <a:ext uri="{9D8B030D-6E8A-4147-A177-3AD203B41FA5}">
                      <a16:colId xmlns:a16="http://schemas.microsoft.com/office/drawing/2014/main" val="20009"/>
                    </a:ext>
                  </a:extLst>
                </a:gridCol>
                <a:gridCol w="623887">
                  <a:extLst>
                    <a:ext uri="{9D8B030D-6E8A-4147-A177-3AD203B41FA5}">
                      <a16:colId xmlns:a16="http://schemas.microsoft.com/office/drawing/2014/main" val="20010"/>
                    </a:ext>
                  </a:extLst>
                </a:gridCol>
              </a:tblGrid>
              <a:tr h="57921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Helvetica" charset="0"/>
                          <a:ea typeface="ヒラギノ角ゴ Pro W3" charset="0"/>
                          <a:cs typeface="ヒラギノ角ゴ Pro W3" charset="0"/>
                        </a:rPr>
                        <a:t>Synthesis</a:t>
                      </a:r>
                      <a:endParaRPr kumimoji="0" lang="en-US" sz="1400" b="0" i="0" u="none" strike="noStrike" cap="none" normalizeH="0" baseline="0" dirty="0">
                        <a:ln>
                          <a:noFill/>
                        </a:ln>
                        <a:solidFill>
                          <a:schemeClr val="tx1"/>
                        </a:solidFill>
                        <a:effectLst/>
                        <a:latin typeface="Helvetica" charset="0"/>
                        <a:ea typeface="ヒラギノ角ゴ Pro W3" charset="0"/>
                        <a:cs typeface="ヒラギノ角ゴ Pro W3" charset="0"/>
                      </a:endParaRPr>
                    </a:p>
                  </a:txBody>
                  <a:tcPr marT="45727" marB="45727" horzOverflow="overflow">
                    <a:lnL w="9525" cap="flat" cmpd="sng" algn="ctr">
                      <a:solidFill>
                        <a:srgbClr val="B6DCDF"/>
                      </a:solidFill>
                      <a:prstDash val="solid"/>
                      <a:round/>
                      <a:headEnd type="none" w="med" len="med"/>
                      <a:tailEnd type="none" w="med" len="med"/>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Helvetica" charset="0"/>
                          <a:ea typeface="ヒラギノ角ゴ Pro W3" charset="0"/>
                          <a:cs typeface="ヒラギノ角ゴ Pro W3" charset="0"/>
                        </a:rPr>
                        <a:t>I</a:t>
                      </a:r>
                      <a:r>
                        <a:rPr kumimoji="0" lang="en-US" sz="1400" b="1" i="0" u="none" strike="noStrike" cap="none" normalizeH="0" baseline="-25000">
                          <a:ln>
                            <a:noFill/>
                          </a:ln>
                          <a:solidFill>
                            <a:schemeClr val="tx1"/>
                          </a:solidFill>
                          <a:effectLst/>
                          <a:latin typeface="Helvetica" charset="0"/>
                          <a:ea typeface="ヒラギノ角ゴ Pro W3" charset="0"/>
                          <a:cs typeface="ヒラギノ角ゴ Pro W3" charset="0"/>
                        </a:rPr>
                        <a:t>AP</a:t>
                      </a: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Helvetica" charset="0"/>
                          <a:ea typeface="ヒラギノ角ゴ Pro W3" charset="0"/>
                          <a:cs typeface="ヒラギノ角ゴ Pro W3" charset="0"/>
                        </a:rPr>
                        <a:t>I</a:t>
                      </a:r>
                      <a:r>
                        <a:rPr kumimoji="0" lang="en-US" sz="1400" b="1" i="0" u="none" strike="noStrike" cap="none" normalizeH="0" baseline="-25000">
                          <a:ln>
                            <a:noFill/>
                          </a:ln>
                          <a:solidFill>
                            <a:schemeClr val="tx1"/>
                          </a:solidFill>
                          <a:effectLst/>
                          <a:latin typeface="Helvetica" charset="0"/>
                          <a:ea typeface="ヒラギノ角ゴ Pro W3" charset="0"/>
                          <a:cs typeface="ヒラギノ角ゴ Pro W3" charset="0"/>
                        </a:rPr>
                        <a:t>GW</a:t>
                      </a: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Helvetica" charset="0"/>
                          <a:ea typeface="ヒラギノ角ゴ Pro W3" charset="0"/>
                          <a:cs typeface="ヒラギノ角ゴ Pro W3" charset="0"/>
                        </a:rPr>
                        <a:t>I</a:t>
                      </a:r>
                      <a:r>
                        <a:rPr kumimoji="0" lang="en-US" sz="1400" b="1" i="0" u="none" strike="noStrike" cap="none" normalizeH="0" baseline="-25000">
                          <a:ln>
                            <a:noFill/>
                          </a:ln>
                          <a:solidFill>
                            <a:schemeClr val="tx1"/>
                          </a:solidFill>
                          <a:effectLst/>
                          <a:latin typeface="Helvetica" charset="0"/>
                          <a:ea typeface="ヒラギノ角ゴ Pro W3" charset="0"/>
                          <a:cs typeface="ヒラギノ角ゴ Pro W3" charset="0"/>
                        </a:rPr>
                        <a:t>INHT</a:t>
                      </a: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Helvetica" charset="0"/>
                          <a:ea typeface="ヒラギノ角ゴ Pro W3" charset="0"/>
                          <a:cs typeface="ヒラギノ角ゴ Pro W3" charset="0"/>
                        </a:rPr>
                        <a:t>I</a:t>
                      </a:r>
                      <a:r>
                        <a:rPr kumimoji="0" lang="en-US" sz="1400" b="1" i="0" u="none" strike="noStrike" cap="none" normalizeH="0" baseline="-25000">
                          <a:ln>
                            <a:noFill/>
                          </a:ln>
                          <a:solidFill>
                            <a:schemeClr val="tx1"/>
                          </a:solidFill>
                          <a:effectLst/>
                          <a:latin typeface="Helvetica" charset="0"/>
                          <a:ea typeface="ヒラギノ角ゴ Pro W3" charset="0"/>
                          <a:cs typeface="ヒラギノ角ゴ Pro W3" charset="0"/>
                        </a:rPr>
                        <a:t>INGT</a:t>
                      </a: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Helvetica" charset="0"/>
                          <a:ea typeface="ヒラギノ角ゴ Pro W3" charset="0"/>
                          <a:cs typeface="ヒラギノ角ゴ Pro W3" charset="0"/>
                        </a:rPr>
                        <a:t>I</a:t>
                      </a:r>
                      <a:r>
                        <a:rPr kumimoji="0" lang="en-US" sz="1400" b="1" i="0" u="none" strike="noStrike" cap="none" normalizeH="0" baseline="-25000">
                          <a:ln>
                            <a:noFill/>
                          </a:ln>
                          <a:solidFill>
                            <a:schemeClr val="tx1"/>
                          </a:solidFill>
                          <a:effectLst/>
                          <a:latin typeface="Helvetica" charset="0"/>
                          <a:ea typeface="ヒラギノ角ゴ Pro W3" charset="0"/>
                          <a:cs typeface="ヒラギノ角ゴ Pro W3" charset="0"/>
                        </a:rPr>
                        <a:t>OD</a:t>
                      </a: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Helvetica" charset="0"/>
                          <a:ea typeface="ヒラギノ角ゴ Pro W3" charset="0"/>
                          <a:cs typeface="ヒラギノ角ゴ Pro W3" charset="0"/>
                        </a:rPr>
                        <a:t>I</a:t>
                      </a:r>
                      <a:r>
                        <a:rPr kumimoji="0" lang="en-US" sz="1400" b="1" i="0" u="none" strike="noStrike" cap="none" normalizeH="0" baseline="-25000">
                          <a:ln>
                            <a:noFill/>
                          </a:ln>
                          <a:solidFill>
                            <a:schemeClr val="tx1"/>
                          </a:solidFill>
                          <a:effectLst/>
                          <a:latin typeface="Helvetica" charset="0"/>
                          <a:ea typeface="ヒラギノ角ゴ Pro W3" charset="0"/>
                          <a:cs typeface="ヒラギノ角ゴ Pro W3" charset="0"/>
                        </a:rPr>
                        <a:t>SF</a:t>
                      </a: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Helvetica" charset="0"/>
                          <a:ea typeface="ヒラギノ角ゴ Pro W3" charset="0"/>
                          <a:cs typeface="ヒラギノ角ゴ Pro W3" charset="0"/>
                        </a:rPr>
                        <a:t>PER</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Helvetica" charset="0"/>
                          <a:ea typeface="ヒラギノ角ゴ Pro W3" charset="0"/>
                          <a:cs typeface="ヒラギノ角ゴ Pro W3" charset="0"/>
                        </a:rPr>
                        <a:t>t</a:t>
                      </a:r>
                      <a:r>
                        <a:rPr kumimoji="0" lang="en-US" sz="1400" b="1" i="0" u="none" strike="noStrike" cap="none" normalizeH="0" baseline="-25000">
                          <a:ln>
                            <a:noFill/>
                          </a:ln>
                          <a:solidFill>
                            <a:schemeClr val="tx1"/>
                          </a:solidFill>
                          <a:effectLst/>
                          <a:latin typeface="Helvetica" charset="0"/>
                          <a:ea typeface="ヒラギノ角ゴ Pro W3" charset="0"/>
                          <a:cs typeface="ヒラギノ角ゴ Pro W3" charset="0"/>
                        </a:rPr>
                        <a:t>1/2</a:t>
                      </a:r>
                      <a:r>
                        <a:rPr kumimoji="0" lang="en-US" sz="1400" b="1" i="0" u="none" strike="noStrike" cap="none" normalizeH="0" baseline="0">
                          <a:ln>
                            <a:noFill/>
                          </a:ln>
                          <a:solidFill>
                            <a:schemeClr val="tx1"/>
                          </a:solidFill>
                          <a:effectLst/>
                          <a:latin typeface="Helvetica" charset="0"/>
                          <a:ea typeface="ヒラギノ角ゴ Pro W3" charset="0"/>
                          <a:cs typeface="ヒラギノ角ゴ Pro W3" charset="0"/>
                        </a:rPr>
                        <a:t>, h</a:t>
                      </a:r>
                      <a:endParaRPr kumimoji="0" lang="en-US" sz="1400" b="1" i="0" u="none" strike="noStrike" cap="none" normalizeH="0" baseline="-2500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Helvetica" charset="0"/>
                          <a:ea typeface="ヒラギノ角ゴ Pro W3" charset="0"/>
                          <a:cs typeface="ヒラギノ角ゴ Pro W3" charset="0"/>
                        </a:rPr>
                        <a:t>ACCU</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Helvetica" charset="0"/>
                          <a:ea typeface="ヒラギノ角ゴ Pro W3" charset="0"/>
                          <a:cs typeface="ヒラギノ角ゴ Pro W3" charset="0"/>
                        </a:rPr>
                        <a:t>logK</a:t>
                      </a:r>
                      <a:r>
                        <a:rPr kumimoji="0" lang="en-US" sz="1400" b="1" i="0" u="none" strike="noStrike" cap="none" normalizeH="0" baseline="-25000">
                          <a:ln>
                            <a:noFill/>
                          </a:ln>
                          <a:solidFill>
                            <a:schemeClr val="tx1"/>
                          </a:solidFill>
                          <a:effectLst/>
                          <a:latin typeface="Helvetica" charset="0"/>
                          <a:ea typeface="ヒラギノ角ゴ Pro W3" charset="0"/>
                          <a:cs typeface="ヒラギノ角ゴ Pro W3" charset="0"/>
                        </a:rPr>
                        <a:t>ow</a:t>
                      </a: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Helvetica" charset="0"/>
                          <a:ea typeface="ヒラギノ角ゴ Pro W3" charset="0"/>
                          <a:cs typeface="ヒラギノ角ゴ Pro W3" charset="0"/>
                        </a:rPr>
                        <a:t>I</a:t>
                      </a:r>
                      <a:r>
                        <a:rPr kumimoji="0" lang="en-US" sz="1400" b="1" i="0" u="none" strike="noStrike" cap="none" normalizeH="0" baseline="-25000" dirty="0">
                          <a:ln>
                            <a:noFill/>
                          </a:ln>
                          <a:solidFill>
                            <a:schemeClr val="tx1"/>
                          </a:solidFill>
                          <a:effectLst/>
                          <a:latin typeface="Helvetica" charset="0"/>
                          <a:ea typeface="ヒラギノ角ゴ Pro W3" charset="0"/>
                          <a:cs typeface="ヒラギノ角ゴ Pro W3" charset="0"/>
                        </a:rPr>
                        <a:t>AD</a:t>
                      </a: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0"/>
                  </a:ext>
                </a:extLst>
              </a:tr>
              <a:tr h="3524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Helvetica" charset="0"/>
                          <a:ea typeface="ヒラギノ角ゴ Pro W3" charset="0"/>
                          <a:cs typeface="ヒラギノ角ゴ Pro W3" charset="0"/>
                        </a:rPr>
                        <a:t>route A</a:t>
                      </a:r>
                    </a:p>
                  </a:txBody>
                  <a:tcPr marT="45727" marB="45727" horzOverflow="overflow">
                    <a:lnL w="9525" cap="flat" cmpd="sng" algn="ctr">
                      <a:solidFill>
                        <a:srgbClr val="B6DCDF"/>
                      </a:solidFill>
                      <a:prstDash val="solid"/>
                      <a:round/>
                      <a:headEnd type="none" w="med" len="med"/>
                      <a:tailEnd type="none" w="med" len="med"/>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933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Helvetica" charset="0"/>
                          <a:ea typeface="ヒラギノ角ゴ Pro W3" charset="0"/>
                          <a:cs typeface="ヒラギノ角ゴ Pro W3" charset="0"/>
                        </a:rPr>
                        <a:t>route B</a:t>
                      </a:r>
                      <a:endParaRPr kumimoji="0" lang="en-US" sz="1400" b="0" i="0" u="none" strike="noStrike" cap="none" normalizeH="0" baseline="-25000" dirty="0">
                        <a:ln>
                          <a:noFill/>
                        </a:ln>
                        <a:solidFill>
                          <a:schemeClr val="tx1"/>
                        </a:solidFill>
                        <a:effectLst/>
                        <a:latin typeface="Helvetica" charset="0"/>
                        <a:ea typeface="ヒラギノ角ゴ Pro W3" charset="0"/>
                        <a:cs typeface="ヒラギノ角ゴ Pro W3" charset="0"/>
                      </a:endParaRPr>
                    </a:p>
                  </a:txBody>
                  <a:tcPr marT="45727" marB="45727" horzOverflow="overflow">
                    <a:lnL w="9525" cap="flat" cmpd="sng" algn="ctr">
                      <a:solidFill>
                        <a:srgbClr val="B6DCDF"/>
                      </a:solidFill>
                      <a:prstDash val="solid"/>
                      <a:round/>
                      <a:headEnd type="none" w="med" len="med"/>
                      <a:tailEnd type="none" w="med" len="med"/>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668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Helvetica" charset="0"/>
                          <a:ea typeface="ヒラギノ角ゴ Pro W3" charset="0"/>
                          <a:cs typeface="ヒラギノ角ゴ Pro W3" charset="0"/>
                        </a:rPr>
                        <a:t>route C</a:t>
                      </a:r>
                      <a:endParaRPr kumimoji="0" lang="en-US" sz="1400" b="0" i="0" u="none" strike="noStrike" cap="none" normalizeH="0" baseline="-25000" dirty="0">
                        <a:ln>
                          <a:noFill/>
                        </a:ln>
                        <a:solidFill>
                          <a:schemeClr val="tx1"/>
                        </a:solidFill>
                        <a:effectLst/>
                        <a:latin typeface="Helvetica" charset="0"/>
                        <a:ea typeface="ヒラギノ角ゴ Pro W3" charset="0"/>
                        <a:cs typeface="ヒラギノ角ゴ Pro W3" charset="0"/>
                      </a:endParaRPr>
                    </a:p>
                  </a:txBody>
                  <a:tcPr marT="45727" marB="45727" horzOverflow="overflow">
                    <a:lnL w="9525" cap="flat" cmpd="sng" algn="ctr">
                      <a:solidFill>
                        <a:srgbClr val="B6DCDF"/>
                      </a:solidFill>
                      <a:prstDash val="solid"/>
                      <a:round/>
                      <a:headEnd type="none" w="med" len="med"/>
                      <a:tailEnd type="none" w="med" len="med"/>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EBC832D5-D37A-954D-BE55-60FA361FBCA4}"/>
              </a:ext>
            </a:extLst>
          </p:cNvPr>
          <p:cNvPicPr>
            <a:picLocks noChangeAspect="1"/>
          </p:cNvPicPr>
          <p:nvPr/>
        </p:nvPicPr>
        <p:blipFill>
          <a:blip r:embed="rId3"/>
          <a:stretch>
            <a:fillRect/>
          </a:stretch>
        </p:blipFill>
        <p:spPr>
          <a:xfrm>
            <a:off x="8620662" y="1515794"/>
            <a:ext cx="2603500" cy="3657600"/>
          </a:xfrm>
          <a:prstGeom prst="rect">
            <a:avLst/>
          </a:prstGeom>
        </p:spPr>
      </p:pic>
      <p:sp>
        <p:nvSpPr>
          <p:cNvPr id="6" name="TextBox 5">
            <a:extLst>
              <a:ext uri="{FF2B5EF4-FFF2-40B4-BE49-F238E27FC236}">
                <a16:creationId xmlns:a16="http://schemas.microsoft.com/office/drawing/2014/main" id="{9A7ACB7E-8675-7343-991D-85A093C26718}"/>
              </a:ext>
            </a:extLst>
          </p:cNvPr>
          <p:cNvSpPr txBox="1"/>
          <p:nvPr/>
        </p:nvSpPr>
        <p:spPr>
          <a:xfrm>
            <a:off x="3179298" y="2148509"/>
            <a:ext cx="3608232" cy="369332"/>
          </a:xfrm>
          <a:prstGeom prst="rect">
            <a:avLst/>
          </a:prstGeom>
          <a:noFill/>
        </p:spPr>
        <p:txBody>
          <a:bodyPr wrap="none" rtlCol="0">
            <a:spAutoFit/>
          </a:bodyPr>
          <a:lstStyle/>
          <a:p>
            <a:r>
              <a:rPr lang="en-US" dirty="0"/>
              <a:t>functional unit = 1 barrel of toluene</a:t>
            </a:r>
          </a:p>
        </p:txBody>
      </p:sp>
    </p:spTree>
    <p:extLst>
      <p:ext uri="{BB962C8B-B14F-4D97-AF65-F5344CB8AC3E}">
        <p14:creationId xmlns:p14="http://schemas.microsoft.com/office/powerpoint/2010/main" val="2978216106"/>
      </p:ext>
    </p:extLst>
  </p:cSld>
  <p:clrMapOvr>
    <a:masterClrMapping/>
  </p:clrMapOvr>
  <mc:AlternateContent xmlns:mc="http://schemas.openxmlformats.org/markup-compatibility/2006" xmlns:p14="http://schemas.microsoft.com/office/powerpoint/2010/main">
    <mc:Choice Requires="p14">
      <p:transition spd="slow" p14:dur="2000" advTm="56940"/>
    </mc:Choice>
    <mc:Fallback xmlns="">
      <p:transition spd="slow" advTm="5694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6029" y="270152"/>
            <a:ext cx="6879942" cy="646331"/>
          </a:xfrm>
        </p:spPr>
        <p:txBody>
          <a:bodyPr wrap="square">
            <a:spAutoFit/>
          </a:bodyPr>
          <a:lstStyle/>
          <a:p>
            <a:pPr algn="ctr"/>
            <a:r>
              <a:rPr lang="en-US" dirty="0">
                <a:latin typeface="+mn-lt"/>
              </a:rPr>
              <a:t>Functional Unit</a:t>
            </a:r>
            <a:endParaRPr lang="en-US" sz="4000" b="1" dirty="0">
              <a:latin typeface="+mn-lt"/>
            </a:endParaRPr>
          </a:p>
        </p:txBody>
      </p:sp>
      <p:cxnSp>
        <p:nvCxnSpPr>
          <p:cNvPr id="8" name="Straight Connector 7">
            <a:extLst>
              <a:ext uri="{FF2B5EF4-FFF2-40B4-BE49-F238E27FC236}">
                <a16:creationId xmlns:a16="http://schemas.microsoft.com/office/drawing/2014/main" id="{9B7094F9-8DE4-4A04-A645-344A5BFDAB58}"/>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474AEBB-648A-CE44-891A-2108D5C9B9F0}"/>
              </a:ext>
            </a:extLst>
          </p:cNvPr>
          <p:cNvPicPr>
            <a:picLocks noChangeAspect="1"/>
          </p:cNvPicPr>
          <p:nvPr/>
        </p:nvPicPr>
        <p:blipFill>
          <a:blip r:embed="rId3"/>
          <a:stretch>
            <a:fillRect/>
          </a:stretch>
        </p:blipFill>
        <p:spPr>
          <a:xfrm>
            <a:off x="8488095" y="1387346"/>
            <a:ext cx="3152087" cy="2260991"/>
          </a:xfrm>
          <a:prstGeom prst="rect">
            <a:avLst/>
          </a:prstGeom>
        </p:spPr>
      </p:pic>
      <p:graphicFrame>
        <p:nvGraphicFramePr>
          <p:cNvPr id="9" name="Table 8">
            <a:extLst>
              <a:ext uri="{FF2B5EF4-FFF2-40B4-BE49-F238E27FC236}">
                <a16:creationId xmlns:a16="http://schemas.microsoft.com/office/drawing/2014/main" id="{95905BCD-089D-FE4C-9B2F-FB1C33BE8510}"/>
              </a:ext>
            </a:extLst>
          </p:cNvPr>
          <p:cNvGraphicFramePr>
            <a:graphicFrameLocks noGrp="1"/>
          </p:cNvGraphicFramePr>
          <p:nvPr>
            <p:extLst>
              <p:ext uri="{D42A27DB-BD31-4B8C-83A1-F6EECF244321}">
                <p14:modId xmlns:p14="http://schemas.microsoft.com/office/powerpoint/2010/main" val="3915599135"/>
              </p:ext>
            </p:extLst>
          </p:nvPr>
        </p:nvGraphicFramePr>
        <p:xfrm>
          <a:off x="1341022" y="3883768"/>
          <a:ext cx="7324674" cy="1935947"/>
        </p:xfrm>
        <a:graphic>
          <a:graphicData uri="http://schemas.openxmlformats.org/drawingml/2006/table">
            <a:tbl>
              <a:tblPr/>
              <a:tblGrid>
                <a:gridCol w="746723">
                  <a:extLst>
                    <a:ext uri="{9D8B030D-6E8A-4147-A177-3AD203B41FA5}">
                      <a16:colId xmlns:a16="http://schemas.microsoft.com/office/drawing/2014/main" val="20000"/>
                    </a:ext>
                  </a:extLst>
                </a:gridCol>
                <a:gridCol w="857530">
                  <a:extLst>
                    <a:ext uri="{9D8B030D-6E8A-4147-A177-3AD203B41FA5}">
                      <a16:colId xmlns:a16="http://schemas.microsoft.com/office/drawing/2014/main" val="20001"/>
                    </a:ext>
                  </a:extLst>
                </a:gridCol>
                <a:gridCol w="556439">
                  <a:extLst>
                    <a:ext uri="{9D8B030D-6E8A-4147-A177-3AD203B41FA5}">
                      <a16:colId xmlns:a16="http://schemas.microsoft.com/office/drawing/2014/main" val="20002"/>
                    </a:ext>
                  </a:extLst>
                </a:gridCol>
                <a:gridCol w="498661">
                  <a:extLst>
                    <a:ext uri="{9D8B030D-6E8A-4147-A177-3AD203B41FA5}">
                      <a16:colId xmlns:a16="http://schemas.microsoft.com/office/drawing/2014/main" val="20003"/>
                    </a:ext>
                  </a:extLst>
                </a:gridCol>
                <a:gridCol w="666959">
                  <a:extLst>
                    <a:ext uri="{9D8B030D-6E8A-4147-A177-3AD203B41FA5}">
                      <a16:colId xmlns:a16="http://schemas.microsoft.com/office/drawing/2014/main" val="20004"/>
                    </a:ext>
                  </a:extLst>
                </a:gridCol>
                <a:gridCol w="665262">
                  <a:extLst>
                    <a:ext uri="{9D8B030D-6E8A-4147-A177-3AD203B41FA5}">
                      <a16:colId xmlns:a16="http://schemas.microsoft.com/office/drawing/2014/main" val="20005"/>
                    </a:ext>
                  </a:extLst>
                </a:gridCol>
                <a:gridCol w="666960">
                  <a:extLst>
                    <a:ext uri="{9D8B030D-6E8A-4147-A177-3AD203B41FA5}">
                      <a16:colId xmlns:a16="http://schemas.microsoft.com/office/drawing/2014/main" val="20006"/>
                    </a:ext>
                  </a:extLst>
                </a:gridCol>
                <a:gridCol w="666959">
                  <a:extLst>
                    <a:ext uri="{9D8B030D-6E8A-4147-A177-3AD203B41FA5}">
                      <a16:colId xmlns:a16="http://schemas.microsoft.com/office/drawing/2014/main" val="20007"/>
                    </a:ext>
                  </a:extLst>
                </a:gridCol>
                <a:gridCol w="666960">
                  <a:extLst>
                    <a:ext uri="{9D8B030D-6E8A-4147-A177-3AD203B41FA5}">
                      <a16:colId xmlns:a16="http://schemas.microsoft.com/office/drawing/2014/main" val="20008"/>
                    </a:ext>
                  </a:extLst>
                </a:gridCol>
                <a:gridCol w="783583">
                  <a:extLst>
                    <a:ext uri="{9D8B030D-6E8A-4147-A177-3AD203B41FA5}">
                      <a16:colId xmlns:a16="http://schemas.microsoft.com/office/drawing/2014/main" val="20009"/>
                    </a:ext>
                  </a:extLst>
                </a:gridCol>
                <a:gridCol w="548638">
                  <a:extLst>
                    <a:ext uri="{9D8B030D-6E8A-4147-A177-3AD203B41FA5}">
                      <a16:colId xmlns:a16="http://schemas.microsoft.com/office/drawing/2014/main" val="20010"/>
                    </a:ext>
                  </a:extLst>
                </a:gridCol>
              </a:tblGrid>
              <a:tr h="57921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Helvetica" charset="0"/>
                          <a:ea typeface="ヒラギノ角ゴ Pro W3" charset="0"/>
                          <a:cs typeface="ヒラギノ角ゴ Pro W3" charset="0"/>
                        </a:rPr>
                        <a:t>Cmpd</a:t>
                      </a:r>
                      <a:endParaRPr kumimoji="0" lang="en-US" sz="1400" b="0" i="0" u="none" strike="noStrike" cap="none" normalizeH="0" baseline="0" dirty="0">
                        <a:ln>
                          <a:noFill/>
                        </a:ln>
                        <a:solidFill>
                          <a:schemeClr val="tx1"/>
                        </a:solidFill>
                        <a:effectLst/>
                        <a:latin typeface="Helvetica" charset="0"/>
                        <a:ea typeface="ヒラギノ角ゴ Pro W3" charset="0"/>
                        <a:cs typeface="ヒラギノ角ゴ Pro W3" charset="0"/>
                      </a:endParaRPr>
                    </a:p>
                  </a:txBody>
                  <a:tcPr marT="45727" marB="45727" horzOverflow="overflow">
                    <a:lnL w="9525" cap="flat" cmpd="sng" algn="ctr">
                      <a:solidFill>
                        <a:srgbClr val="B6DCDF"/>
                      </a:solidFill>
                      <a:prstDash val="solid"/>
                      <a:round/>
                      <a:headEnd type="none" w="med" len="med"/>
                      <a:tailEnd type="none" w="med" len="med"/>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Helvetica" charset="0"/>
                          <a:ea typeface="ヒラギノ角ゴ Pro W3" charset="0"/>
                          <a:cs typeface="ヒラギノ角ゴ Pro W3" charset="0"/>
                        </a:rPr>
                        <a:t>Mass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rPr>
                        <a:t>req</a:t>
                      </a:r>
                      <a:r>
                        <a:rPr kumimoji="0" lang="ja-JP" altLang="en-US" sz="1400" b="0" i="0" u="none" strike="noStrike" cap="none" normalizeH="0" baseline="0">
                          <a:ln>
                            <a:noFill/>
                          </a:ln>
                          <a:solidFill>
                            <a:schemeClr val="tx1"/>
                          </a:solidFill>
                          <a:effectLst/>
                          <a:latin typeface="Helvetica" charset="0"/>
                          <a:ea typeface="ヒラギノ角ゴ Pro W3" charset="0"/>
                          <a:cs typeface="ヒラギノ角ゴ Pro W3" charset="0"/>
                        </a:rPr>
                        <a:t>’</a:t>
                      </a:r>
                      <a:r>
                        <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rPr>
                        <a:t>d</a:t>
                      </a: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Helvetica" charset="0"/>
                          <a:ea typeface="ヒラギノ角ゴ Pro W3" charset="0"/>
                          <a:cs typeface="ヒラギノ角ゴ Pro W3" charset="0"/>
                        </a:rPr>
                        <a:t>I</a:t>
                      </a:r>
                      <a:r>
                        <a:rPr kumimoji="0" lang="en-US" sz="1400" b="1" i="0" u="none" strike="noStrike" cap="none" normalizeH="0" baseline="-25000">
                          <a:ln>
                            <a:noFill/>
                          </a:ln>
                          <a:solidFill>
                            <a:schemeClr val="tx1"/>
                          </a:solidFill>
                          <a:effectLst/>
                          <a:latin typeface="Helvetica" charset="0"/>
                          <a:ea typeface="ヒラギノ角ゴ Pro W3" charset="0"/>
                          <a:cs typeface="ヒラギノ角ゴ Pro W3" charset="0"/>
                        </a:rPr>
                        <a:t>AP</a:t>
                      </a: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Helvetica" charset="0"/>
                          <a:ea typeface="ヒラギノ角ゴ Pro W3" charset="0"/>
                          <a:cs typeface="ヒラギノ角ゴ Pro W3" charset="0"/>
                        </a:rPr>
                        <a:t>I</a:t>
                      </a:r>
                      <a:r>
                        <a:rPr kumimoji="0" lang="en-US" sz="1400" b="1" i="0" u="none" strike="noStrike" cap="none" normalizeH="0" baseline="-25000">
                          <a:ln>
                            <a:noFill/>
                          </a:ln>
                          <a:solidFill>
                            <a:schemeClr val="tx1"/>
                          </a:solidFill>
                          <a:effectLst/>
                          <a:latin typeface="Helvetica" charset="0"/>
                          <a:ea typeface="ヒラギノ角ゴ Pro W3" charset="0"/>
                          <a:cs typeface="ヒラギノ角ゴ Pro W3" charset="0"/>
                        </a:rPr>
                        <a:t>GW</a:t>
                      </a: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Helvetica" charset="0"/>
                          <a:ea typeface="ヒラギノ角ゴ Pro W3" charset="0"/>
                          <a:cs typeface="ヒラギノ角ゴ Pro W3" charset="0"/>
                        </a:rPr>
                        <a:t>I</a:t>
                      </a:r>
                      <a:r>
                        <a:rPr kumimoji="0" lang="en-US" sz="1400" b="1" i="0" u="none" strike="noStrike" cap="none" normalizeH="0" baseline="-25000">
                          <a:ln>
                            <a:noFill/>
                          </a:ln>
                          <a:solidFill>
                            <a:schemeClr val="tx1"/>
                          </a:solidFill>
                          <a:effectLst/>
                          <a:latin typeface="Helvetica" charset="0"/>
                          <a:ea typeface="ヒラギノ角ゴ Pro W3" charset="0"/>
                          <a:cs typeface="ヒラギノ角ゴ Pro W3" charset="0"/>
                        </a:rPr>
                        <a:t>INHT</a:t>
                      </a: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Helvetica" charset="0"/>
                          <a:ea typeface="ヒラギノ角ゴ Pro W3" charset="0"/>
                          <a:cs typeface="ヒラギノ角ゴ Pro W3" charset="0"/>
                        </a:rPr>
                        <a:t>I</a:t>
                      </a:r>
                      <a:r>
                        <a:rPr kumimoji="0" lang="en-US" sz="1400" b="1" i="0" u="none" strike="noStrike" cap="none" normalizeH="0" baseline="-25000">
                          <a:ln>
                            <a:noFill/>
                          </a:ln>
                          <a:solidFill>
                            <a:schemeClr val="tx1"/>
                          </a:solidFill>
                          <a:effectLst/>
                          <a:latin typeface="Helvetica" charset="0"/>
                          <a:ea typeface="ヒラギノ角ゴ Pro W3" charset="0"/>
                          <a:cs typeface="ヒラギノ角ゴ Pro W3" charset="0"/>
                        </a:rPr>
                        <a:t>INGT</a:t>
                      </a: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Helvetica" charset="0"/>
                          <a:ea typeface="ヒラギノ角ゴ Pro W3" charset="0"/>
                          <a:cs typeface="ヒラギノ角ゴ Pro W3" charset="0"/>
                        </a:rPr>
                        <a:t>I</a:t>
                      </a:r>
                      <a:r>
                        <a:rPr kumimoji="0" lang="en-US" sz="1400" b="1" i="0" u="none" strike="noStrike" cap="none" normalizeH="0" baseline="-25000">
                          <a:ln>
                            <a:noFill/>
                          </a:ln>
                          <a:solidFill>
                            <a:schemeClr val="tx1"/>
                          </a:solidFill>
                          <a:effectLst/>
                          <a:latin typeface="Helvetica" charset="0"/>
                          <a:ea typeface="ヒラギノ角ゴ Pro W3" charset="0"/>
                          <a:cs typeface="ヒラギノ角ゴ Pro W3" charset="0"/>
                        </a:rPr>
                        <a:t>OD</a:t>
                      </a: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Helvetica" charset="0"/>
                          <a:ea typeface="ヒラギノ角ゴ Pro W3" charset="0"/>
                          <a:cs typeface="ヒラギノ角ゴ Pro W3" charset="0"/>
                        </a:rPr>
                        <a:t>I</a:t>
                      </a:r>
                      <a:r>
                        <a:rPr kumimoji="0" lang="en-US" sz="1400" b="1" i="0" u="none" strike="noStrike" cap="none" normalizeH="0" baseline="-25000">
                          <a:ln>
                            <a:noFill/>
                          </a:ln>
                          <a:solidFill>
                            <a:schemeClr val="tx1"/>
                          </a:solidFill>
                          <a:effectLst/>
                          <a:latin typeface="Helvetica" charset="0"/>
                          <a:ea typeface="ヒラギノ角ゴ Pro W3" charset="0"/>
                          <a:cs typeface="ヒラギノ角ゴ Pro W3" charset="0"/>
                        </a:rPr>
                        <a:t>SF</a:t>
                      </a: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Helvetica" charset="0"/>
                          <a:ea typeface="ヒラギノ角ゴ Pro W3" charset="0"/>
                          <a:cs typeface="ヒラギノ角ゴ Pro W3" charset="0"/>
                        </a:rPr>
                        <a:t>PER</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Helvetica" charset="0"/>
                          <a:ea typeface="ヒラギノ角ゴ Pro W3" charset="0"/>
                          <a:cs typeface="ヒラギノ角ゴ Pro W3" charset="0"/>
                        </a:rPr>
                        <a:t>t</a:t>
                      </a:r>
                      <a:r>
                        <a:rPr kumimoji="0" lang="en-US" sz="1400" b="1" i="0" u="none" strike="noStrike" cap="none" normalizeH="0" baseline="-25000">
                          <a:ln>
                            <a:noFill/>
                          </a:ln>
                          <a:solidFill>
                            <a:schemeClr val="tx1"/>
                          </a:solidFill>
                          <a:effectLst/>
                          <a:latin typeface="Helvetica" charset="0"/>
                          <a:ea typeface="ヒラギノ角ゴ Pro W3" charset="0"/>
                          <a:cs typeface="ヒラギノ角ゴ Pro W3" charset="0"/>
                        </a:rPr>
                        <a:t>1/2</a:t>
                      </a:r>
                      <a:r>
                        <a:rPr kumimoji="0" lang="en-US" sz="1400" b="1" i="0" u="none" strike="noStrike" cap="none" normalizeH="0" baseline="0">
                          <a:ln>
                            <a:noFill/>
                          </a:ln>
                          <a:solidFill>
                            <a:schemeClr val="tx1"/>
                          </a:solidFill>
                          <a:effectLst/>
                          <a:latin typeface="Helvetica" charset="0"/>
                          <a:ea typeface="ヒラギノ角ゴ Pro W3" charset="0"/>
                          <a:cs typeface="ヒラギノ角ゴ Pro W3" charset="0"/>
                        </a:rPr>
                        <a:t>, h</a:t>
                      </a:r>
                      <a:endParaRPr kumimoji="0" lang="en-US" sz="1400" b="1" i="0" u="none" strike="noStrike" cap="none" normalizeH="0" baseline="-2500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Helvetica" charset="0"/>
                          <a:ea typeface="ヒラギノ角ゴ Pro W3" charset="0"/>
                          <a:cs typeface="ヒラギノ角ゴ Pro W3" charset="0"/>
                        </a:rPr>
                        <a:t>ACCU</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Helvetica" charset="0"/>
                          <a:ea typeface="ヒラギノ角ゴ Pro W3" charset="0"/>
                          <a:cs typeface="ヒラギノ角ゴ Pro W3" charset="0"/>
                        </a:rPr>
                        <a:t>logK</a:t>
                      </a:r>
                      <a:r>
                        <a:rPr kumimoji="0" lang="en-US" sz="1400" b="1" i="0" u="none" strike="noStrike" cap="none" normalizeH="0" baseline="-25000">
                          <a:ln>
                            <a:noFill/>
                          </a:ln>
                          <a:solidFill>
                            <a:schemeClr val="tx1"/>
                          </a:solidFill>
                          <a:effectLst/>
                          <a:latin typeface="Helvetica" charset="0"/>
                          <a:ea typeface="ヒラギノ角ゴ Pro W3" charset="0"/>
                          <a:cs typeface="ヒラギノ角ゴ Pro W3" charset="0"/>
                        </a:rPr>
                        <a:t>ow</a:t>
                      </a: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Helvetica" charset="0"/>
                          <a:ea typeface="ヒラギノ角ゴ Pro W3" charset="0"/>
                          <a:cs typeface="ヒラギノ角ゴ Pro W3" charset="0"/>
                        </a:rPr>
                        <a:t>I</a:t>
                      </a:r>
                      <a:r>
                        <a:rPr kumimoji="0" lang="en-US" sz="1400" b="1" i="0" u="none" strike="noStrike" cap="none" normalizeH="0" baseline="-25000" dirty="0">
                          <a:ln>
                            <a:noFill/>
                          </a:ln>
                          <a:solidFill>
                            <a:schemeClr val="tx1"/>
                          </a:solidFill>
                          <a:effectLst/>
                          <a:latin typeface="Helvetica" charset="0"/>
                          <a:ea typeface="ヒラギノ角ゴ Pro W3" charset="0"/>
                          <a:cs typeface="ヒラギノ角ゴ Pro W3" charset="0"/>
                        </a:rPr>
                        <a:t>AD</a:t>
                      </a: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0"/>
                  </a:ext>
                </a:extLst>
              </a:tr>
              <a:tr h="4607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rPr>
                        <a:t>A</a:t>
                      </a:r>
                    </a:p>
                  </a:txBody>
                  <a:tcPr marT="45727" marB="45727" horzOverflow="overflow">
                    <a:lnL w="9525" cap="flat" cmpd="sng" algn="ctr">
                      <a:solidFill>
                        <a:srgbClr val="B6DCDF"/>
                      </a:solidFill>
                      <a:prstDash val="solid"/>
                      <a:round/>
                      <a:headEnd type="none" w="med" len="med"/>
                      <a:tailEnd type="none" w="med" len="med"/>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rPr>
                        <a:t>1 kg</a:t>
                      </a: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933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rPr>
                        <a:t>B</a:t>
                      </a:r>
                      <a:endParaRPr kumimoji="0" lang="en-US" sz="1400" b="0" i="0" u="none" strike="noStrike" cap="none" normalizeH="0" baseline="-25000">
                        <a:ln>
                          <a:noFill/>
                        </a:ln>
                        <a:solidFill>
                          <a:schemeClr val="tx1"/>
                        </a:solidFill>
                        <a:effectLst/>
                        <a:latin typeface="Helvetica" charset="0"/>
                        <a:ea typeface="ヒラギノ角ゴ Pro W3" charset="0"/>
                        <a:cs typeface="ヒラギノ角ゴ Pro W3" charset="0"/>
                      </a:endParaRPr>
                    </a:p>
                  </a:txBody>
                  <a:tcPr marT="45727" marB="45727" horzOverflow="overflow">
                    <a:lnL w="9525" cap="flat" cmpd="sng" algn="ctr">
                      <a:solidFill>
                        <a:srgbClr val="B6DCDF"/>
                      </a:solidFill>
                      <a:prstDash val="solid"/>
                      <a:round/>
                      <a:headEnd type="none" w="med" len="med"/>
                      <a:tailEnd type="none" w="med" len="med"/>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rPr>
                        <a:t>5 kg</a:t>
                      </a: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668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rPr>
                        <a:t>C</a:t>
                      </a:r>
                      <a:endParaRPr kumimoji="0" lang="en-US" sz="1400" b="0" i="0" u="none" strike="noStrike" cap="none" normalizeH="0" baseline="-25000">
                        <a:ln>
                          <a:noFill/>
                        </a:ln>
                        <a:solidFill>
                          <a:schemeClr val="tx1"/>
                        </a:solidFill>
                        <a:effectLst/>
                        <a:latin typeface="Helvetica" charset="0"/>
                        <a:ea typeface="ヒラギノ角ゴ Pro W3" charset="0"/>
                        <a:cs typeface="ヒラギノ角ゴ Pro W3" charset="0"/>
                      </a:endParaRPr>
                    </a:p>
                  </a:txBody>
                  <a:tcPr marT="45727" marB="45727" horzOverflow="overflow">
                    <a:lnL w="9525" cap="flat" cmpd="sng" algn="ctr">
                      <a:solidFill>
                        <a:srgbClr val="B6DCDF"/>
                      </a:solidFill>
                      <a:prstDash val="solid"/>
                      <a:round/>
                      <a:headEnd type="none" w="med" len="med"/>
                      <a:tailEnd type="none" w="med" len="med"/>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rPr>
                        <a:t>0.4 kg</a:t>
                      </a: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Helvetica" charset="0"/>
                        <a:ea typeface="ヒラギノ角ゴ Pro W3" charset="0"/>
                        <a:cs typeface="ヒラギノ角ゴ Pro W3" charset="0"/>
                      </a:endParaRPr>
                    </a:p>
                  </a:txBody>
                  <a:tcPr marT="45727" marB="45727" horzOverflow="overflow">
                    <a:lnL>
                      <a:noFill/>
                    </a:lnL>
                    <a:lnR>
                      <a:noFill/>
                    </a:lnR>
                    <a:lnT w="9525" cap="flat" cmpd="sng" algn="ctr">
                      <a:solidFill>
                        <a:srgbClr val="B6DCDF"/>
                      </a:solidFill>
                      <a:prstDash val="solid"/>
                      <a:round/>
                      <a:headEnd type="none" w="med" len="med"/>
                      <a:tailEnd type="none" w="med" len="med"/>
                    </a:lnT>
                    <a:lnB w="9525" cap="flat" cmpd="sng" algn="ctr">
                      <a:solidFill>
                        <a:srgbClr val="B6DC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2" name="TextBox 11">
            <a:extLst>
              <a:ext uri="{FF2B5EF4-FFF2-40B4-BE49-F238E27FC236}">
                <a16:creationId xmlns:a16="http://schemas.microsoft.com/office/drawing/2014/main" id="{C3462640-DB12-BE47-B639-E030FAA794B1}"/>
              </a:ext>
            </a:extLst>
          </p:cNvPr>
          <p:cNvSpPr txBox="1"/>
          <p:nvPr/>
        </p:nvSpPr>
        <p:spPr>
          <a:xfrm>
            <a:off x="2656029" y="2148509"/>
            <a:ext cx="4586768" cy="369332"/>
          </a:xfrm>
          <a:prstGeom prst="rect">
            <a:avLst/>
          </a:prstGeom>
          <a:noFill/>
        </p:spPr>
        <p:txBody>
          <a:bodyPr wrap="none" rtlCol="0">
            <a:spAutoFit/>
          </a:bodyPr>
          <a:lstStyle/>
          <a:p>
            <a:r>
              <a:rPr lang="en-US" dirty="0"/>
              <a:t>functional unit = 100 hectares of pest-free land</a:t>
            </a:r>
          </a:p>
        </p:txBody>
      </p:sp>
    </p:spTree>
    <p:extLst>
      <p:ext uri="{BB962C8B-B14F-4D97-AF65-F5344CB8AC3E}">
        <p14:creationId xmlns:p14="http://schemas.microsoft.com/office/powerpoint/2010/main" val="50132442"/>
      </p:ext>
    </p:extLst>
  </p:cSld>
  <p:clrMapOvr>
    <a:masterClrMapping/>
  </p:clrMapOvr>
  <mc:AlternateContent xmlns:mc="http://schemas.openxmlformats.org/markup-compatibility/2006" xmlns:p14="http://schemas.microsoft.com/office/powerpoint/2010/main">
    <mc:Choice Requires="p14">
      <p:transition spd="slow" p14:dur="2000" advTm="56940"/>
    </mc:Choice>
    <mc:Fallback xmlns="">
      <p:transition spd="slow" advTm="5694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17423</TotalTime>
  <Words>2739</Words>
  <Application>Microsoft Macintosh PowerPoint</Application>
  <PresentationFormat>Widescreen</PresentationFormat>
  <Paragraphs>488</Paragraphs>
  <Slides>35</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ヒラギノ角ゴ Pro W3</vt:lpstr>
      <vt:lpstr>Arial</vt:lpstr>
      <vt:lpstr>Calibri</vt:lpstr>
      <vt:lpstr>Calibri Light</vt:lpstr>
      <vt:lpstr>Helvetica</vt:lpstr>
      <vt:lpstr>Times New Roman</vt:lpstr>
      <vt:lpstr>Office Theme</vt:lpstr>
      <vt:lpstr>1_Office Theme</vt:lpstr>
      <vt:lpstr>Reporting and Metrics</vt:lpstr>
      <vt:lpstr>Life-Cycle Assessment</vt:lpstr>
      <vt:lpstr>Life-Cycle Assessment</vt:lpstr>
      <vt:lpstr>ISO</vt:lpstr>
      <vt:lpstr>Scope of ISO 14040</vt:lpstr>
      <vt:lpstr>The Four Steps of an LCA</vt:lpstr>
      <vt:lpstr>Phase 1: Goal and Scope</vt:lpstr>
      <vt:lpstr>Functional Unit</vt:lpstr>
      <vt:lpstr>Functional Unit</vt:lpstr>
      <vt:lpstr>Phase 2: Life Cycle Inventory (LCI)</vt:lpstr>
      <vt:lpstr>An input/output analysis is required for each process.</vt:lpstr>
      <vt:lpstr>PowerPoint Presentation</vt:lpstr>
      <vt:lpstr>Phase 3: Life Cycle Impact Assessment (LCIA)</vt:lpstr>
      <vt:lpstr>PowerPoint Presentation</vt:lpstr>
      <vt:lpstr>PowerPoint Presentation</vt:lpstr>
      <vt:lpstr>PowerPoint Presentation</vt:lpstr>
      <vt:lpstr>Phase 4: Interpretation</vt:lpstr>
      <vt:lpstr>PowerPoint Presentation</vt:lpstr>
      <vt:lpstr>PowerPoint Presentation</vt:lpstr>
      <vt:lpstr>Example of an LCA</vt:lpstr>
      <vt:lpstr>Comparative Environmental Life Cycle Assessment of Conventional and Electric Vehicles</vt:lpstr>
      <vt:lpstr>Comparative Environmental Life Cycle Assessment of Conventional and Electric Vehicles</vt:lpstr>
      <vt:lpstr>Comparative Environmental Life Cycle Assessment of Conventional and Electric Vehicles</vt:lpstr>
      <vt:lpstr>PowerPoint Presentation</vt:lpstr>
      <vt:lpstr>Powers and limitations of LCA</vt:lpstr>
      <vt:lpstr>Examples of LCA</vt:lpstr>
      <vt:lpstr>Examples of LCA</vt:lpstr>
      <vt:lpstr>Examples of LCA</vt:lpstr>
      <vt:lpstr>Examples of LCA</vt:lpstr>
      <vt:lpstr>Examples of LCA</vt:lpstr>
      <vt:lpstr>Examples of LCA</vt:lpstr>
      <vt:lpstr>In-Class Exercise: LCA  and Input-Output </vt:lpstr>
      <vt:lpstr>Questions:</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Mellor</dc:creator>
  <cp:lastModifiedBy>Microsoft Office User</cp:lastModifiedBy>
  <cp:revision>257</cp:revision>
  <cp:lastPrinted>2018-04-25T15:39:23Z</cp:lastPrinted>
  <dcterms:created xsi:type="dcterms:W3CDTF">2018-01-23T19:46:39Z</dcterms:created>
  <dcterms:modified xsi:type="dcterms:W3CDTF">2019-04-07T11:15:44Z</dcterms:modified>
</cp:coreProperties>
</file>