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5"/>
  </p:notesMasterIdLst>
  <p:sldIdLst>
    <p:sldId id="256" r:id="rId2"/>
    <p:sldId id="328" r:id="rId3"/>
    <p:sldId id="337" r:id="rId4"/>
    <p:sldId id="257" r:id="rId5"/>
    <p:sldId id="258" r:id="rId6"/>
    <p:sldId id="259" r:id="rId7"/>
    <p:sldId id="260" r:id="rId8"/>
    <p:sldId id="261" r:id="rId9"/>
    <p:sldId id="262" r:id="rId10"/>
    <p:sldId id="263" r:id="rId11"/>
    <p:sldId id="338" r:id="rId12"/>
    <p:sldId id="329" r:id="rId13"/>
    <p:sldId id="330" r:id="rId14"/>
    <p:sldId id="331" r:id="rId15"/>
    <p:sldId id="313" r:id="rId16"/>
    <p:sldId id="332" r:id="rId17"/>
    <p:sldId id="333" r:id="rId18"/>
    <p:sldId id="334" r:id="rId19"/>
    <p:sldId id="335" r:id="rId20"/>
    <p:sldId id="336" r:id="rId21"/>
    <p:sldId id="264" r:id="rId22"/>
    <p:sldId id="340" r:id="rId23"/>
    <p:sldId id="319" r:id="rId24"/>
    <p:sldId id="320" r:id="rId25"/>
    <p:sldId id="321" r:id="rId26"/>
    <p:sldId id="322" r:id="rId27"/>
    <p:sldId id="323" r:id="rId28"/>
    <p:sldId id="325" r:id="rId29"/>
    <p:sldId id="326" r:id="rId30"/>
    <p:sldId id="327" r:id="rId31"/>
    <p:sldId id="324" r:id="rId32"/>
    <p:sldId id="341" r:id="rId33"/>
    <p:sldId id="265" r:id="rId34"/>
    <p:sldId id="266" r:id="rId35"/>
    <p:sldId id="267" r:id="rId36"/>
    <p:sldId id="269" r:id="rId37"/>
    <p:sldId id="342" r:id="rId38"/>
    <p:sldId id="270" r:id="rId39"/>
    <p:sldId id="271" r:id="rId40"/>
    <p:sldId id="272" r:id="rId41"/>
    <p:sldId id="273" r:id="rId42"/>
    <p:sldId id="274" r:id="rId43"/>
    <p:sldId id="275" r:id="rId44"/>
    <p:sldId id="276" r:id="rId45"/>
    <p:sldId id="343" r:id="rId46"/>
    <p:sldId id="277" r:id="rId47"/>
    <p:sldId id="278" r:id="rId48"/>
    <p:sldId id="279" r:id="rId49"/>
    <p:sldId id="280" r:id="rId50"/>
    <p:sldId id="281" r:id="rId51"/>
    <p:sldId id="283" r:id="rId52"/>
    <p:sldId id="284" r:id="rId53"/>
    <p:sldId id="34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88700"/>
  </p:normalViewPr>
  <p:slideViewPr>
    <p:cSldViewPr snapToGrid="0" snapToObjects="1">
      <p:cViewPr varScale="1">
        <p:scale>
          <a:sx n="68" d="100"/>
          <a:sy n="68" d="100"/>
        </p:scale>
        <p:origin x="834" y="6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EF104D3-2AFC-4409-B75E-E3C0370F8316}"/>
    <pc:docChg chg="modSld">
      <pc:chgData name="" userId="" providerId="" clId="Web-{9EF104D3-2AFC-4409-B75E-E3C0370F8316}" dt="2018-06-22T01:03:29.774" v="134" actId="14100"/>
      <pc:docMkLst>
        <pc:docMk/>
      </pc:docMkLst>
      <pc:sldChg chg="modSp">
        <pc:chgData name="" userId="" providerId="" clId="Web-{9EF104D3-2AFC-4409-B75E-E3C0370F8316}" dt="2018-06-22T00:58:47.699" v="129" actId="20577"/>
        <pc:sldMkLst>
          <pc:docMk/>
          <pc:sldMk cId="264924023" sldId="266"/>
        </pc:sldMkLst>
        <pc:spChg chg="mod">
          <ac:chgData name="" userId="" providerId="" clId="Web-{9EF104D3-2AFC-4409-B75E-E3C0370F8316}" dt="2018-06-22T00:58:47.699" v="129" actId="20577"/>
          <ac:spMkLst>
            <pc:docMk/>
            <pc:sldMk cId="264924023" sldId="266"/>
            <ac:spMk id="2" creationId="{59424978-E8C2-244A-93E7-75C36A6B9472}"/>
          </ac:spMkLst>
        </pc:spChg>
      </pc:sldChg>
      <pc:sldChg chg="modSp">
        <pc:chgData name="" userId="" providerId="" clId="Web-{9EF104D3-2AFC-4409-B75E-E3C0370F8316}" dt="2018-06-22T01:03:29.774" v="134" actId="14100"/>
        <pc:sldMkLst>
          <pc:docMk/>
          <pc:sldMk cId="1105619700" sldId="271"/>
        </pc:sldMkLst>
        <pc:spChg chg="mod">
          <ac:chgData name="" userId="" providerId="" clId="Web-{9EF104D3-2AFC-4409-B75E-E3C0370F8316}" dt="2018-06-22T01:01:46.519" v="133" actId="1076"/>
          <ac:spMkLst>
            <pc:docMk/>
            <pc:sldMk cId="1105619700" sldId="271"/>
            <ac:spMk id="6" creationId="{00000000-0000-0000-0000-000000000000}"/>
          </ac:spMkLst>
        </pc:spChg>
        <pc:spChg chg="mod">
          <ac:chgData name="" userId="" providerId="" clId="Web-{9EF104D3-2AFC-4409-B75E-E3C0370F8316}" dt="2018-06-22T01:01:46.503" v="132" actId="1076"/>
          <ac:spMkLst>
            <pc:docMk/>
            <pc:sldMk cId="1105619700" sldId="271"/>
            <ac:spMk id="11" creationId="{00000000-0000-0000-0000-000000000000}"/>
          </ac:spMkLst>
        </pc:spChg>
        <pc:picChg chg="mod">
          <ac:chgData name="" userId="" providerId="" clId="Web-{9EF104D3-2AFC-4409-B75E-E3C0370F8316}" dt="2018-06-22T01:03:29.774" v="134" actId="14100"/>
          <ac:picMkLst>
            <pc:docMk/>
            <pc:sldMk cId="1105619700" sldId="271"/>
            <ac:picMk id="38915" creationId="{00000000-0000-0000-0000-000000000000}"/>
          </ac:picMkLst>
        </pc:picChg>
      </pc:sldChg>
      <pc:sldChg chg="modSp">
        <pc:chgData name="" userId="" providerId="" clId="Web-{9EF104D3-2AFC-4409-B75E-E3C0370F8316}" dt="2018-06-22T00:57:59.509" v="111" actId="20577"/>
        <pc:sldMkLst>
          <pc:docMk/>
          <pc:sldMk cId="333255321" sldId="324"/>
        </pc:sldMkLst>
        <pc:spChg chg="mod">
          <ac:chgData name="" userId="" providerId="" clId="Web-{9EF104D3-2AFC-4409-B75E-E3C0370F8316}" dt="2018-06-22T00:57:59.509" v="111" actId="20577"/>
          <ac:spMkLst>
            <pc:docMk/>
            <pc:sldMk cId="333255321" sldId="324"/>
            <ac:spMk id="3" creationId="{475B18A6-259D-E549-8C89-4F7388200C7D}"/>
          </ac:spMkLst>
        </pc:spChg>
      </pc:sldChg>
    </pc:docChg>
  </pc:docChgLst>
  <pc:docChgLst>
    <pc:chgData clId="Web-{FADB308D-331E-4397-A885-F556E9328859}"/>
    <pc:docChg chg="modSld">
      <pc:chgData name="" userId="" providerId="" clId="Web-{FADB308D-331E-4397-A885-F556E9328859}" dt="2018-06-22T01:08:08.384" v="71"/>
      <pc:docMkLst>
        <pc:docMk/>
      </pc:docMkLst>
      <pc:sldChg chg="addSp delSp modSp">
        <pc:chgData name="" userId="" providerId="" clId="Web-{FADB308D-331E-4397-A885-F556E9328859}" dt="2018-06-22T01:08:08.384" v="71"/>
        <pc:sldMkLst>
          <pc:docMk/>
          <pc:sldMk cId="1105619700" sldId="271"/>
        </pc:sldMkLst>
        <pc:spChg chg="add del">
          <ac:chgData name="" userId="" providerId="" clId="Web-{FADB308D-331E-4397-A885-F556E9328859}" dt="2018-06-22T01:05:55.874" v="42"/>
          <ac:spMkLst>
            <pc:docMk/>
            <pc:sldMk cId="1105619700" sldId="271"/>
            <ac:spMk id="4" creationId="{CC57E8AB-55F5-444A-A5C1-FA8C07EEFE99}"/>
          </ac:spMkLst>
        </pc:spChg>
        <pc:spChg chg="add mod">
          <ac:chgData name="" userId="" providerId="" clId="Web-{FADB308D-331E-4397-A885-F556E9328859}" dt="2018-06-22T01:08:08.384" v="71"/>
          <ac:spMkLst>
            <pc:docMk/>
            <pc:sldMk cId="1105619700" sldId="271"/>
            <ac:spMk id="16" creationId="{47C919AB-05D3-490C-AD6B-466B9217DC0D}"/>
          </ac:spMkLst>
        </pc:spChg>
      </pc:sldChg>
    </pc:docChg>
  </pc:docChgLst>
  <pc:docChgLst>
    <pc:chgData clId="Web-{66298AAA-F534-403E-B690-148126F4BB9D}"/>
    <pc:docChg chg="modSld">
      <pc:chgData name="" userId="" providerId="" clId="Web-{66298AAA-F534-403E-B690-148126F4BB9D}" dt="2018-12-19T20:57:42.480" v="26" actId="20577"/>
      <pc:docMkLst>
        <pc:docMk/>
      </pc:docMkLst>
      <pc:sldChg chg="addSp modSp">
        <pc:chgData name="" userId="" providerId="" clId="Web-{66298AAA-F534-403E-B690-148126F4BB9D}" dt="2018-12-19T20:56:58.213" v="12" actId="1076"/>
        <pc:sldMkLst>
          <pc:docMk/>
          <pc:sldMk cId="211829748" sldId="270"/>
        </pc:sldMkLst>
        <pc:spChg chg="add mod">
          <ac:chgData name="" userId="" providerId="" clId="Web-{66298AAA-F534-403E-B690-148126F4BB9D}" dt="2018-12-19T20:56:58.213" v="12" actId="1076"/>
          <ac:spMkLst>
            <pc:docMk/>
            <pc:sldMk cId="211829748" sldId="270"/>
            <ac:spMk id="33" creationId="{F89B8C06-3472-4A16-AEA3-BC7B8D08E05B}"/>
          </ac:spMkLst>
        </pc:spChg>
      </pc:sldChg>
      <pc:sldChg chg="addSp">
        <pc:chgData name="" userId="" providerId="" clId="Web-{66298AAA-F534-403E-B690-148126F4BB9D}" dt="2018-12-19T20:57:12.542" v="13"/>
        <pc:sldMkLst>
          <pc:docMk/>
          <pc:sldMk cId="1105619700" sldId="271"/>
        </pc:sldMkLst>
        <pc:spChg chg="add">
          <ac:chgData name="" userId="" providerId="" clId="Web-{66298AAA-F534-403E-B690-148126F4BB9D}" dt="2018-12-19T20:57:12.542" v="13"/>
          <ac:spMkLst>
            <pc:docMk/>
            <pc:sldMk cId="1105619700" sldId="271"/>
            <ac:spMk id="4" creationId="{55158584-FB7C-4E0E-94CE-5A0E0644C5F9}"/>
          </ac:spMkLst>
        </pc:spChg>
      </pc:sldChg>
      <pc:sldChg chg="addSp modSp">
        <pc:chgData name="" userId="" providerId="" clId="Web-{66298AAA-F534-403E-B690-148126F4BB9D}" dt="2018-12-19T20:57:21.903" v="15" actId="1076"/>
        <pc:sldMkLst>
          <pc:docMk/>
          <pc:sldMk cId="1858670757" sldId="272"/>
        </pc:sldMkLst>
        <pc:spChg chg="add mod">
          <ac:chgData name="" userId="" providerId="" clId="Web-{66298AAA-F534-403E-B690-148126F4BB9D}" dt="2018-12-19T20:57:21.903" v="15" actId="1076"/>
          <ac:spMkLst>
            <pc:docMk/>
            <pc:sldMk cId="1858670757" sldId="272"/>
            <ac:spMk id="5" creationId="{8583F74A-1460-4EBE-9BE9-F2350FDDC552}"/>
          </ac:spMkLst>
        </pc:spChg>
      </pc:sldChg>
      <pc:sldChg chg="addSp modSp">
        <pc:chgData name="" userId="" providerId="" clId="Web-{66298AAA-F534-403E-B690-148126F4BB9D}" dt="2018-12-19T20:57:42.480" v="25" actId="20577"/>
        <pc:sldMkLst>
          <pc:docMk/>
          <pc:sldMk cId="1000030062" sldId="276"/>
        </pc:sldMkLst>
        <pc:spChg chg="add mod">
          <ac:chgData name="" userId="" providerId="" clId="Web-{66298AAA-F534-403E-B690-148126F4BB9D}" dt="2018-12-19T20:57:42.480" v="25" actId="20577"/>
          <ac:spMkLst>
            <pc:docMk/>
            <pc:sldMk cId="1000030062" sldId="276"/>
            <ac:spMk id="3" creationId="{B7D69E21-A51B-4740-AE8D-8FF959B210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FA440-B6EF-8149-9752-C75427C28A14}" type="doc">
      <dgm:prSet loTypeId="urn:microsoft.com/office/officeart/2005/8/layout/hChevron3" loCatId="" qsTypeId="urn:microsoft.com/office/officeart/2005/8/quickstyle/simple1" qsCatId="simple" csTypeId="urn:microsoft.com/office/officeart/2005/8/colors/accent1_2" csCatId="accent1" phldr="1"/>
      <dgm:spPr/>
    </dgm:pt>
    <dgm:pt modelId="{679AEE4C-1931-3D46-A833-6641CA281619}">
      <dgm:prSet phldrT="[Text]"/>
      <dgm:spPr/>
      <dgm:t>
        <a:bodyPr/>
        <a:lstStyle/>
        <a:p>
          <a:r>
            <a:rPr lang="en-US" dirty="0"/>
            <a:t>Target identification and validation</a:t>
          </a:r>
        </a:p>
      </dgm:t>
    </dgm:pt>
    <dgm:pt modelId="{B6E84A84-4665-FB49-B882-55D7211DAC97}" type="parTrans" cxnId="{E075E25A-DB9B-6344-AB89-10FC29FA1CC0}">
      <dgm:prSet/>
      <dgm:spPr/>
      <dgm:t>
        <a:bodyPr/>
        <a:lstStyle/>
        <a:p>
          <a:endParaRPr lang="en-US"/>
        </a:p>
      </dgm:t>
    </dgm:pt>
    <dgm:pt modelId="{A9353266-B9A8-874B-BB0E-D1A301357396}" type="sibTrans" cxnId="{E075E25A-DB9B-6344-AB89-10FC29FA1CC0}">
      <dgm:prSet/>
      <dgm:spPr/>
      <dgm:t>
        <a:bodyPr/>
        <a:lstStyle/>
        <a:p>
          <a:endParaRPr lang="en-US"/>
        </a:p>
      </dgm:t>
    </dgm:pt>
    <dgm:pt modelId="{210283EB-8771-534C-A0A3-9B252C668DF9}">
      <dgm:prSet phldrT="[Text]"/>
      <dgm:spPr/>
      <dgm:t>
        <a:bodyPr/>
        <a:lstStyle/>
        <a:p>
          <a:r>
            <a:rPr lang="en-US" dirty="0"/>
            <a:t>Lead identification and optimization</a:t>
          </a:r>
        </a:p>
      </dgm:t>
    </dgm:pt>
    <dgm:pt modelId="{ABD0D708-D657-954A-9407-C74469130A1C}" type="parTrans" cxnId="{22797853-5CC7-3343-BD60-A1C1D7A49DD7}">
      <dgm:prSet/>
      <dgm:spPr/>
      <dgm:t>
        <a:bodyPr/>
        <a:lstStyle/>
        <a:p>
          <a:endParaRPr lang="en-US"/>
        </a:p>
      </dgm:t>
    </dgm:pt>
    <dgm:pt modelId="{5968191F-CFD5-7B43-9DC2-F06E0A1D7DDA}" type="sibTrans" cxnId="{22797853-5CC7-3343-BD60-A1C1D7A49DD7}">
      <dgm:prSet/>
      <dgm:spPr/>
      <dgm:t>
        <a:bodyPr/>
        <a:lstStyle/>
        <a:p>
          <a:endParaRPr lang="en-US"/>
        </a:p>
      </dgm:t>
    </dgm:pt>
    <dgm:pt modelId="{901F22B6-2519-CE46-8678-7E90045391B5}">
      <dgm:prSet phldrT="[Text]"/>
      <dgm:spPr/>
      <dgm:t>
        <a:bodyPr/>
        <a:lstStyle/>
        <a:p>
          <a:r>
            <a:rPr lang="en-US" dirty="0"/>
            <a:t>ADME</a:t>
          </a:r>
        </a:p>
      </dgm:t>
    </dgm:pt>
    <dgm:pt modelId="{DFD2DA36-F319-DD4F-AB22-705E0EFF0552}" type="parTrans" cxnId="{06658F81-9C14-DA49-AA67-6CFA759C8277}">
      <dgm:prSet/>
      <dgm:spPr/>
      <dgm:t>
        <a:bodyPr/>
        <a:lstStyle/>
        <a:p>
          <a:endParaRPr lang="en-US"/>
        </a:p>
      </dgm:t>
    </dgm:pt>
    <dgm:pt modelId="{54621F82-0B3F-0347-AC59-683C1AC015E6}" type="sibTrans" cxnId="{06658F81-9C14-DA49-AA67-6CFA759C8277}">
      <dgm:prSet/>
      <dgm:spPr/>
      <dgm:t>
        <a:bodyPr/>
        <a:lstStyle/>
        <a:p>
          <a:endParaRPr lang="en-US"/>
        </a:p>
      </dgm:t>
    </dgm:pt>
    <dgm:pt modelId="{CEAD204B-6174-224C-B6F0-AC7AF9296EEA}">
      <dgm:prSet phldrT="[Text]"/>
      <dgm:spPr/>
      <dgm:t>
        <a:bodyPr/>
        <a:lstStyle/>
        <a:p>
          <a:r>
            <a:rPr lang="en-US" dirty="0"/>
            <a:t>Toxicology</a:t>
          </a:r>
        </a:p>
      </dgm:t>
    </dgm:pt>
    <dgm:pt modelId="{B1B7FAE5-8D18-4944-81C6-EFEECBC3E5AF}" type="parTrans" cxnId="{4F1F003F-4E68-9849-A614-5A4BED3F5537}">
      <dgm:prSet/>
      <dgm:spPr/>
      <dgm:t>
        <a:bodyPr/>
        <a:lstStyle/>
        <a:p>
          <a:endParaRPr lang="en-US"/>
        </a:p>
      </dgm:t>
    </dgm:pt>
    <dgm:pt modelId="{2BD30F49-375F-A749-A4F2-44DE06B1ED4A}" type="sibTrans" cxnId="{4F1F003F-4E68-9849-A614-5A4BED3F5537}">
      <dgm:prSet/>
      <dgm:spPr/>
      <dgm:t>
        <a:bodyPr/>
        <a:lstStyle/>
        <a:p>
          <a:endParaRPr lang="en-US"/>
        </a:p>
      </dgm:t>
    </dgm:pt>
    <dgm:pt modelId="{A86C8951-EAAD-7B47-BA29-313225DB7F6B}" type="pres">
      <dgm:prSet presAssocID="{51CFA440-B6EF-8149-9752-C75427C28A14}" presName="Name0" presStyleCnt="0">
        <dgm:presLayoutVars>
          <dgm:dir/>
          <dgm:resizeHandles val="exact"/>
        </dgm:presLayoutVars>
      </dgm:prSet>
      <dgm:spPr/>
    </dgm:pt>
    <dgm:pt modelId="{45E1C55F-6045-1340-8177-634CB6CAEE0A}" type="pres">
      <dgm:prSet presAssocID="{679AEE4C-1931-3D46-A833-6641CA281619}" presName="parTxOnly" presStyleLbl="node1" presStyleIdx="0" presStyleCnt="4">
        <dgm:presLayoutVars>
          <dgm:bulletEnabled val="1"/>
        </dgm:presLayoutVars>
      </dgm:prSet>
      <dgm:spPr/>
    </dgm:pt>
    <dgm:pt modelId="{1F50CCEB-F448-EC48-AAEA-014383F7456E}" type="pres">
      <dgm:prSet presAssocID="{A9353266-B9A8-874B-BB0E-D1A301357396}" presName="parSpace" presStyleCnt="0"/>
      <dgm:spPr/>
    </dgm:pt>
    <dgm:pt modelId="{A06D84C7-B591-E247-B1EE-902A1CAD7A7B}" type="pres">
      <dgm:prSet presAssocID="{210283EB-8771-534C-A0A3-9B252C668DF9}" presName="parTxOnly" presStyleLbl="node1" presStyleIdx="1" presStyleCnt="4">
        <dgm:presLayoutVars>
          <dgm:bulletEnabled val="1"/>
        </dgm:presLayoutVars>
      </dgm:prSet>
      <dgm:spPr/>
    </dgm:pt>
    <dgm:pt modelId="{D599B7CD-9A75-DD42-991B-4D71728986DA}" type="pres">
      <dgm:prSet presAssocID="{5968191F-CFD5-7B43-9DC2-F06E0A1D7DDA}" presName="parSpace" presStyleCnt="0"/>
      <dgm:spPr/>
    </dgm:pt>
    <dgm:pt modelId="{1B617319-D8CA-994F-ABDE-407827154983}" type="pres">
      <dgm:prSet presAssocID="{901F22B6-2519-CE46-8678-7E90045391B5}" presName="parTxOnly" presStyleLbl="node1" presStyleIdx="2" presStyleCnt="4">
        <dgm:presLayoutVars>
          <dgm:bulletEnabled val="1"/>
        </dgm:presLayoutVars>
      </dgm:prSet>
      <dgm:spPr/>
    </dgm:pt>
    <dgm:pt modelId="{922F90E6-8603-9E45-B28D-458DE0DD6E22}" type="pres">
      <dgm:prSet presAssocID="{54621F82-0B3F-0347-AC59-683C1AC015E6}" presName="parSpace" presStyleCnt="0"/>
      <dgm:spPr/>
    </dgm:pt>
    <dgm:pt modelId="{AEDD16FF-F3CB-E64F-BEFB-8F8B45D0152A}" type="pres">
      <dgm:prSet presAssocID="{CEAD204B-6174-224C-B6F0-AC7AF9296EEA}" presName="parTxOnly" presStyleLbl="node1" presStyleIdx="3" presStyleCnt="4">
        <dgm:presLayoutVars>
          <dgm:bulletEnabled val="1"/>
        </dgm:presLayoutVars>
      </dgm:prSet>
      <dgm:spPr/>
    </dgm:pt>
  </dgm:ptLst>
  <dgm:cxnLst>
    <dgm:cxn modelId="{40B7E832-DCE0-C347-966A-7203035AB3A3}" type="presOf" srcId="{210283EB-8771-534C-A0A3-9B252C668DF9}" destId="{A06D84C7-B591-E247-B1EE-902A1CAD7A7B}" srcOrd="0" destOrd="0" presId="urn:microsoft.com/office/officeart/2005/8/layout/hChevron3"/>
    <dgm:cxn modelId="{4F1F003F-4E68-9849-A614-5A4BED3F5537}" srcId="{51CFA440-B6EF-8149-9752-C75427C28A14}" destId="{CEAD204B-6174-224C-B6F0-AC7AF9296EEA}" srcOrd="3" destOrd="0" parTransId="{B1B7FAE5-8D18-4944-81C6-EFEECBC3E5AF}" sibTransId="{2BD30F49-375F-A749-A4F2-44DE06B1ED4A}"/>
    <dgm:cxn modelId="{22797853-5CC7-3343-BD60-A1C1D7A49DD7}" srcId="{51CFA440-B6EF-8149-9752-C75427C28A14}" destId="{210283EB-8771-534C-A0A3-9B252C668DF9}" srcOrd="1" destOrd="0" parTransId="{ABD0D708-D657-954A-9407-C74469130A1C}" sibTransId="{5968191F-CFD5-7B43-9DC2-F06E0A1D7DDA}"/>
    <dgm:cxn modelId="{E075E25A-DB9B-6344-AB89-10FC29FA1CC0}" srcId="{51CFA440-B6EF-8149-9752-C75427C28A14}" destId="{679AEE4C-1931-3D46-A833-6641CA281619}" srcOrd="0" destOrd="0" parTransId="{B6E84A84-4665-FB49-B882-55D7211DAC97}" sibTransId="{A9353266-B9A8-874B-BB0E-D1A301357396}"/>
    <dgm:cxn modelId="{D4CB817E-51CD-7A4D-99EF-78834CAB6A8F}" type="presOf" srcId="{901F22B6-2519-CE46-8678-7E90045391B5}" destId="{1B617319-D8CA-994F-ABDE-407827154983}" srcOrd="0" destOrd="0" presId="urn:microsoft.com/office/officeart/2005/8/layout/hChevron3"/>
    <dgm:cxn modelId="{06658F81-9C14-DA49-AA67-6CFA759C8277}" srcId="{51CFA440-B6EF-8149-9752-C75427C28A14}" destId="{901F22B6-2519-CE46-8678-7E90045391B5}" srcOrd="2" destOrd="0" parTransId="{DFD2DA36-F319-DD4F-AB22-705E0EFF0552}" sibTransId="{54621F82-0B3F-0347-AC59-683C1AC015E6}"/>
    <dgm:cxn modelId="{2AEC73B0-5103-E341-A106-1438B9F1361F}" type="presOf" srcId="{CEAD204B-6174-224C-B6F0-AC7AF9296EEA}" destId="{AEDD16FF-F3CB-E64F-BEFB-8F8B45D0152A}" srcOrd="0" destOrd="0" presId="urn:microsoft.com/office/officeart/2005/8/layout/hChevron3"/>
    <dgm:cxn modelId="{AADB43B5-3D51-FF47-B861-B32BE1C27A5B}" type="presOf" srcId="{51CFA440-B6EF-8149-9752-C75427C28A14}" destId="{A86C8951-EAAD-7B47-BA29-313225DB7F6B}" srcOrd="0" destOrd="0" presId="urn:microsoft.com/office/officeart/2005/8/layout/hChevron3"/>
    <dgm:cxn modelId="{427ABEC2-AFB4-3F42-8005-4757C9A2EF5C}" type="presOf" srcId="{679AEE4C-1931-3D46-A833-6641CA281619}" destId="{45E1C55F-6045-1340-8177-634CB6CAEE0A}" srcOrd="0" destOrd="0" presId="urn:microsoft.com/office/officeart/2005/8/layout/hChevron3"/>
    <dgm:cxn modelId="{2CD4B8F5-8F54-4844-B615-040940C4D1FA}" type="presParOf" srcId="{A86C8951-EAAD-7B47-BA29-313225DB7F6B}" destId="{45E1C55F-6045-1340-8177-634CB6CAEE0A}" srcOrd="0" destOrd="0" presId="urn:microsoft.com/office/officeart/2005/8/layout/hChevron3"/>
    <dgm:cxn modelId="{CF968DDC-0C87-F149-B36B-A6E1ECCE47B1}" type="presParOf" srcId="{A86C8951-EAAD-7B47-BA29-313225DB7F6B}" destId="{1F50CCEB-F448-EC48-AAEA-014383F7456E}" srcOrd="1" destOrd="0" presId="urn:microsoft.com/office/officeart/2005/8/layout/hChevron3"/>
    <dgm:cxn modelId="{EF3EAC57-F83C-B84A-9D5D-5F97939A646C}" type="presParOf" srcId="{A86C8951-EAAD-7B47-BA29-313225DB7F6B}" destId="{A06D84C7-B591-E247-B1EE-902A1CAD7A7B}" srcOrd="2" destOrd="0" presId="urn:microsoft.com/office/officeart/2005/8/layout/hChevron3"/>
    <dgm:cxn modelId="{17D2CF86-16CF-C147-B842-19CB380F642C}" type="presParOf" srcId="{A86C8951-EAAD-7B47-BA29-313225DB7F6B}" destId="{D599B7CD-9A75-DD42-991B-4D71728986DA}" srcOrd="3" destOrd="0" presId="urn:microsoft.com/office/officeart/2005/8/layout/hChevron3"/>
    <dgm:cxn modelId="{33D5D038-72C4-2045-8C3A-C74B8310FA7B}" type="presParOf" srcId="{A86C8951-EAAD-7B47-BA29-313225DB7F6B}" destId="{1B617319-D8CA-994F-ABDE-407827154983}" srcOrd="4" destOrd="0" presId="urn:microsoft.com/office/officeart/2005/8/layout/hChevron3"/>
    <dgm:cxn modelId="{58B893F3-17EA-F549-B50B-BC457C37FC24}" type="presParOf" srcId="{A86C8951-EAAD-7B47-BA29-313225DB7F6B}" destId="{922F90E6-8603-9E45-B28D-458DE0DD6E22}" srcOrd="5" destOrd="0" presId="urn:microsoft.com/office/officeart/2005/8/layout/hChevron3"/>
    <dgm:cxn modelId="{31996C9C-C8EE-F847-B3D3-624E7D9DB209}" type="presParOf" srcId="{A86C8951-EAAD-7B47-BA29-313225DB7F6B}" destId="{AEDD16FF-F3CB-E64F-BEFB-8F8B45D0152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3FCE0-CDC1-9C47-A9B8-2EAB1AD196A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2662081-DC7E-244A-9796-3AC1E92EEB37}">
      <dgm:prSet phldrT="[Text]"/>
      <dgm:spPr/>
      <dgm:t>
        <a:bodyPr/>
        <a:lstStyle/>
        <a:p>
          <a:r>
            <a:rPr lang="en-US" dirty="0"/>
            <a:t>Absorption organs </a:t>
          </a:r>
        </a:p>
      </dgm:t>
    </dgm:pt>
    <dgm:pt modelId="{59D1D134-4E11-C14E-992A-B652F99C2630}" type="parTrans" cxnId="{3DE5ECEE-6B51-994B-833C-5A5E4692AB21}">
      <dgm:prSet/>
      <dgm:spPr/>
      <dgm:t>
        <a:bodyPr/>
        <a:lstStyle/>
        <a:p>
          <a:endParaRPr lang="en-US"/>
        </a:p>
      </dgm:t>
    </dgm:pt>
    <dgm:pt modelId="{E0785AD1-B25F-0E45-8BE3-C0037F7D57F7}" type="sibTrans" cxnId="{3DE5ECEE-6B51-994B-833C-5A5E4692AB21}">
      <dgm:prSet/>
      <dgm:spPr/>
      <dgm:t>
        <a:bodyPr/>
        <a:lstStyle/>
        <a:p>
          <a:endParaRPr lang="en-US"/>
        </a:p>
      </dgm:t>
    </dgm:pt>
    <dgm:pt modelId="{D446A3C4-D663-1A4A-BB7F-3F2C45641CBF}">
      <dgm:prSet phldrT="[Text]"/>
      <dgm:spPr/>
      <dgm:t>
        <a:bodyPr/>
        <a:lstStyle/>
        <a:p>
          <a:r>
            <a:rPr lang="en-US" dirty="0"/>
            <a:t>GI tract</a:t>
          </a:r>
        </a:p>
      </dgm:t>
    </dgm:pt>
    <dgm:pt modelId="{1A2DFEB1-C93F-9F44-90AF-9C1D55AC0F64}" type="parTrans" cxnId="{8D9B348E-B208-2E49-AD4D-08312E9F887F}">
      <dgm:prSet/>
      <dgm:spPr/>
      <dgm:t>
        <a:bodyPr/>
        <a:lstStyle/>
        <a:p>
          <a:endParaRPr lang="en-US"/>
        </a:p>
      </dgm:t>
    </dgm:pt>
    <dgm:pt modelId="{AEC0CD8E-894F-DE45-B927-3F4A11648A5A}" type="sibTrans" cxnId="{8D9B348E-B208-2E49-AD4D-08312E9F887F}">
      <dgm:prSet/>
      <dgm:spPr/>
      <dgm:t>
        <a:bodyPr/>
        <a:lstStyle/>
        <a:p>
          <a:endParaRPr lang="en-US"/>
        </a:p>
      </dgm:t>
    </dgm:pt>
    <dgm:pt modelId="{8BC8AA63-06CF-4C4F-B7E5-B243078A82EE}">
      <dgm:prSet phldrT="[Text]"/>
      <dgm:spPr/>
      <dgm:t>
        <a:bodyPr/>
        <a:lstStyle/>
        <a:p>
          <a:r>
            <a:rPr lang="en-US" dirty="0"/>
            <a:t>Skin</a:t>
          </a:r>
        </a:p>
      </dgm:t>
    </dgm:pt>
    <dgm:pt modelId="{0095AF6E-A232-F24A-9EC6-F8388521EB4B}" type="parTrans" cxnId="{076044D7-6BB2-D84C-91FF-2FE78CE37AFD}">
      <dgm:prSet/>
      <dgm:spPr/>
      <dgm:t>
        <a:bodyPr/>
        <a:lstStyle/>
        <a:p>
          <a:endParaRPr lang="en-US"/>
        </a:p>
      </dgm:t>
    </dgm:pt>
    <dgm:pt modelId="{CCE12EFF-9BBB-374C-A83E-77481B2BC4CF}" type="sibTrans" cxnId="{076044D7-6BB2-D84C-91FF-2FE78CE37AFD}">
      <dgm:prSet/>
      <dgm:spPr/>
      <dgm:t>
        <a:bodyPr/>
        <a:lstStyle/>
        <a:p>
          <a:endParaRPr lang="en-US"/>
        </a:p>
      </dgm:t>
    </dgm:pt>
    <dgm:pt modelId="{D8BC18A5-0834-E14D-9FCE-522C577D8030}">
      <dgm:prSet phldrT="[Text]"/>
      <dgm:spPr/>
      <dgm:t>
        <a:bodyPr/>
        <a:lstStyle/>
        <a:p>
          <a:r>
            <a:rPr lang="en-US" dirty="0"/>
            <a:t>Lungs</a:t>
          </a:r>
        </a:p>
      </dgm:t>
    </dgm:pt>
    <dgm:pt modelId="{E9AD286A-CBE2-E14E-8731-7F20BE2B4505}" type="parTrans" cxnId="{AF737B1B-46E4-C34D-8DEF-0B4E67C0E0F5}">
      <dgm:prSet/>
      <dgm:spPr/>
      <dgm:t>
        <a:bodyPr/>
        <a:lstStyle/>
        <a:p>
          <a:endParaRPr lang="en-US"/>
        </a:p>
      </dgm:t>
    </dgm:pt>
    <dgm:pt modelId="{28B7C9AB-BA09-7C42-9460-825AF92F8BD9}" type="sibTrans" cxnId="{AF737B1B-46E4-C34D-8DEF-0B4E67C0E0F5}">
      <dgm:prSet/>
      <dgm:spPr/>
      <dgm:t>
        <a:bodyPr/>
        <a:lstStyle/>
        <a:p>
          <a:endParaRPr lang="en-US"/>
        </a:p>
      </dgm:t>
    </dgm:pt>
    <dgm:pt modelId="{FCC03457-B5BA-4C4D-A8D6-6F74D49DE408}">
      <dgm:prSet phldrT="[Text]"/>
      <dgm:spPr/>
      <dgm:t>
        <a:bodyPr/>
        <a:lstStyle/>
        <a:p>
          <a:r>
            <a:rPr lang="en-US" dirty="0"/>
            <a:t>Eyes</a:t>
          </a:r>
        </a:p>
      </dgm:t>
    </dgm:pt>
    <dgm:pt modelId="{2067E831-C9E6-9246-820F-263F8FDA3E3A}" type="parTrans" cxnId="{241ED2E6-9177-894B-A6FE-46AEDB0D3B61}">
      <dgm:prSet/>
      <dgm:spPr/>
      <dgm:t>
        <a:bodyPr/>
        <a:lstStyle/>
        <a:p>
          <a:endParaRPr lang="en-US"/>
        </a:p>
      </dgm:t>
    </dgm:pt>
    <dgm:pt modelId="{E7472A34-8377-0A40-BFA6-5EC3ABA9E04E}" type="sibTrans" cxnId="{241ED2E6-9177-894B-A6FE-46AEDB0D3B61}">
      <dgm:prSet/>
      <dgm:spPr/>
      <dgm:t>
        <a:bodyPr/>
        <a:lstStyle/>
        <a:p>
          <a:endParaRPr lang="en-US"/>
        </a:p>
      </dgm:t>
    </dgm:pt>
    <dgm:pt modelId="{7E4E462C-B0E1-CE4A-9DE1-39489BA66E99}" type="pres">
      <dgm:prSet presAssocID="{2B13FCE0-CDC1-9C47-A9B8-2EAB1AD196A0}" presName="composite" presStyleCnt="0">
        <dgm:presLayoutVars>
          <dgm:chMax val="1"/>
          <dgm:dir/>
          <dgm:resizeHandles val="exact"/>
        </dgm:presLayoutVars>
      </dgm:prSet>
      <dgm:spPr/>
    </dgm:pt>
    <dgm:pt modelId="{836F9707-5AB4-CB4B-B771-FFD96186E808}" type="pres">
      <dgm:prSet presAssocID="{2B13FCE0-CDC1-9C47-A9B8-2EAB1AD196A0}" presName="radial" presStyleCnt="0">
        <dgm:presLayoutVars>
          <dgm:animLvl val="ctr"/>
        </dgm:presLayoutVars>
      </dgm:prSet>
      <dgm:spPr/>
    </dgm:pt>
    <dgm:pt modelId="{A86FA407-2873-BB4D-A314-23FFEED147F1}" type="pres">
      <dgm:prSet presAssocID="{12662081-DC7E-244A-9796-3AC1E92EEB37}" presName="centerShape" presStyleLbl="vennNode1" presStyleIdx="0" presStyleCnt="5"/>
      <dgm:spPr/>
    </dgm:pt>
    <dgm:pt modelId="{3C1B1EEB-D4DF-5940-8842-66A4B28C2A11}" type="pres">
      <dgm:prSet presAssocID="{D446A3C4-D663-1A4A-BB7F-3F2C45641CBF}" presName="node" presStyleLbl="vennNode1" presStyleIdx="1" presStyleCnt="5" custRadScaleRad="101004" custRadScaleInc="54276">
        <dgm:presLayoutVars>
          <dgm:bulletEnabled val="1"/>
        </dgm:presLayoutVars>
      </dgm:prSet>
      <dgm:spPr/>
    </dgm:pt>
    <dgm:pt modelId="{7EAA018A-FCF0-3F44-AA9D-04C7B271B483}" type="pres">
      <dgm:prSet presAssocID="{8BC8AA63-06CF-4C4F-B7E5-B243078A82EE}" presName="node" presStyleLbl="vennNode1" presStyleIdx="2" presStyleCnt="5" custRadScaleRad="103376" custRadScaleInc="47372">
        <dgm:presLayoutVars>
          <dgm:bulletEnabled val="1"/>
        </dgm:presLayoutVars>
      </dgm:prSet>
      <dgm:spPr/>
    </dgm:pt>
    <dgm:pt modelId="{538A9559-DE19-6340-B16F-746245CADBC0}" type="pres">
      <dgm:prSet presAssocID="{D8BC18A5-0834-E14D-9FCE-522C577D8030}" presName="node" presStyleLbl="vennNode1" presStyleIdx="3" presStyleCnt="5" custRadScaleRad="102859" custRadScaleInc="52333">
        <dgm:presLayoutVars>
          <dgm:bulletEnabled val="1"/>
        </dgm:presLayoutVars>
      </dgm:prSet>
      <dgm:spPr/>
    </dgm:pt>
    <dgm:pt modelId="{F6D90D54-B37F-6940-AEE6-831F72E4B83F}" type="pres">
      <dgm:prSet presAssocID="{FCC03457-B5BA-4C4D-A8D6-6F74D49DE408}" presName="node" presStyleLbl="vennNode1" presStyleIdx="4" presStyleCnt="5" custRadScaleRad="100474" custRadScaleInc="46018">
        <dgm:presLayoutVars>
          <dgm:bulletEnabled val="1"/>
        </dgm:presLayoutVars>
      </dgm:prSet>
      <dgm:spPr/>
    </dgm:pt>
  </dgm:ptLst>
  <dgm:cxnLst>
    <dgm:cxn modelId="{AF737B1B-46E4-C34D-8DEF-0B4E67C0E0F5}" srcId="{12662081-DC7E-244A-9796-3AC1E92EEB37}" destId="{D8BC18A5-0834-E14D-9FCE-522C577D8030}" srcOrd="2" destOrd="0" parTransId="{E9AD286A-CBE2-E14E-8731-7F20BE2B4505}" sibTransId="{28B7C9AB-BA09-7C42-9460-825AF92F8BD9}"/>
    <dgm:cxn modelId="{7296D22E-90F9-D246-941E-A842BD7F53BB}" type="presOf" srcId="{D8BC18A5-0834-E14D-9FCE-522C577D8030}" destId="{538A9559-DE19-6340-B16F-746245CADBC0}" srcOrd="0" destOrd="0" presId="urn:microsoft.com/office/officeart/2005/8/layout/radial3"/>
    <dgm:cxn modelId="{F19A4472-8116-7848-9A43-5B8C2688261F}" type="presOf" srcId="{12662081-DC7E-244A-9796-3AC1E92EEB37}" destId="{A86FA407-2873-BB4D-A314-23FFEED147F1}" srcOrd="0" destOrd="0" presId="urn:microsoft.com/office/officeart/2005/8/layout/radial3"/>
    <dgm:cxn modelId="{E78C8D54-6515-1C40-B291-80F502B59870}" type="presOf" srcId="{D446A3C4-D663-1A4A-BB7F-3F2C45641CBF}" destId="{3C1B1EEB-D4DF-5940-8842-66A4B28C2A11}" srcOrd="0" destOrd="0" presId="urn:microsoft.com/office/officeart/2005/8/layout/radial3"/>
    <dgm:cxn modelId="{8D9B348E-B208-2E49-AD4D-08312E9F887F}" srcId="{12662081-DC7E-244A-9796-3AC1E92EEB37}" destId="{D446A3C4-D663-1A4A-BB7F-3F2C45641CBF}" srcOrd="0" destOrd="0" parTransId="{1A2DFEB1-C93F-9F44-90AF-9C1D55AC0F64}" sibTransId="{AEC0CD8E-894F-DE45-B927-3F4A11648A5A}"/>
    <dgm:cxn modelId="{15B96DBA-D643-F648-AD89-F50F5C5C82C3}" type="presOf" srcId="{FCC03457-B5BA-4C4D-A8D6-6F74D49DE408}" destId="{F6D90D54-B37F-6940-AEE6-831F72E4B83F}" srcOrd="0" destOrd="0" presId="urn:microsoft.com/office/officeart/2005/8/layout/radial3"/>
    <dgm:cxn modelId="{076044D7-6BB2-D84C-91FF-2FE78CE37AFD}" srcId="{12662081-DC7E-244A-9796-3AC1E92EEB37}" destId="{8BC8AA63-06CF-4C4F-B7E5-B243078A82EE}" srcOrd="1" destOrd="0" parTransId="{0095AF6E-A232-F24A-9EC6-F8388521EB4B}" sibTransId="{CCE12EFF-9BBB-374C-A83E-77481B2BC4CF}"/>
    <dgm:cxn modelId="{F9EC9ADE-27EE-C84F-BF0B-EC5A472F78D1}" type="presOf" srcId="{2B13FCE0-CDC1-9C47-A9B8-2EAB1AD196A0}" destId="{7E4E462C-B0E1-CE4A-9DE1-39489BA66E99}" srcOrd="0" destOrd="0" presId="urn:microsoft.com/office/officeart/2005/8/layout/radial3"/>
    <dgm:cxn modelId="{241ED2E6-9177-894B-A6FE-46AEDB0D3B61}" srcId="{12662081-DC7E-244A-9796-3AC1E92EEB37}" destId="{FCC03457-B5BA-4C4D-A8D6-6F74D49DE408}" srcOrd="3" destOrd="0" parTransId="{2067E831-C9E6-9246-820F-263F8FDA3E3A}" sibTransId="{E7472A34-8377-0A40-BFA6-5EC3ABA9E04E}"/>
    <dgm:cxn modelId="{3DE5ECEE-6B51-994B-833C-5A5E4692AB21}" srcId="{2B13FCE0-CDC1-9C47-A9B8-2EAB1AD196A0}" destId="{12662081-DC7E-244A-9796-3AC1E92EEB37}" srcOrd="0" destOrd="0" parTransId="{59D1D134-4E11-C14E-992A-B652F99C2630}" sibTransId="{E0785AD1-B25F-0E45-8BE3-C0037F7D57F7}"/>
    <dgm:cxn modelId="{80F4A7F5-9408-F041-AE64-7F8BD5AC485D}" type="presOf" srcId="{8BC8AA63-06CF-4C4F-B7E5-B243078A82EE}" destId="{7EAA018A-FCF0-3F44-AA9D-04C7B271B483}" srcOrd="0" destOrd="0" presId="urn:microsoft.com/office/officeart/2005/8/layout/radial3"/>
    <dgm:cxn modelId="{C3CE1087-6837-CD43-BC1C-FF08F856D8DF}" type="presParOf" srcId="{7E4E462C-B0E1-CE4A-9DE1-39489BA66E99}" destId="{836F9707-5AB4-CB4B-B771-FFD96186E808}" srcOrd="0" destOrd="0" presId="urn:microsoft.com/office/officeart/2005/8/layout/radial3"/>
    <dgm:cxn modelId="{7D5C89BA-0D39-E044-81F2-2C5BB1B84CEB}" type="presParOf" srcId="{836F9707-5AB4-CB4B-B771-FFD96186E808}" destId="{A86FA407-2873-BB4D-A314-23FFEED147F1}" srcOrd="0" destOrd="0" presId="urn:microsoft.com/office/officeart/2005/8/layout/radial3"/>
    <dgm:cxn modelId="{317DA5AB-C568-D641-829E-1A8ABE38EB1D}" type="presParOf" srcId="{836F9707-5AB4-CB4B-B771-FFD96186E808}" destId="{3C1B1EEB-D4DF-5940-8842-66A4B28C2A11}" srcOrd="1" destOrd="0" presId="urn:microsoft.com/office/officeart/2005/8/layout/radial3"/>
    <dgm:cxn modelId="{03D68173-0133-D44C-A2B9-5901EAE9C7FF}" type="presParOf" srcId="{836F9707-5AB4-CB4B-B771-FFD96186E808}" destId="{7EAA018A-FCF0-3F44-AA9D-04C7B271B483}" srcOrd="2" destOrd="0" presId="urn:microsoft.com/office/officeart/2005/8/layout/radial3"/>
    <dgm:cxn modelId="{27E33271-3AE1-0145-9512-795AFFFC04EF}" type="presParOf" srcId="{836F9707-5AB4-CB4B-B771-FFD96186E808}" destId="{538A9559-DE19-6340-B16F-746245CADBC0}" srcOrd="3" destOrd="0" presId="urn:microsoft.com/office/officeart/2005/8/layout/radial3"/>
    <dgm:cxn modelId="{67C14D2B-1AF3-7542-8207-00D998F2D072}" type="presParOf" srcId="{836F9707-5AB4-CB4B-B771-FFD96186E808}" destId="{F6D90D54-B37F-6940-AEE6-831F72E4B83F}"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3FCE0-CDC1-9C47-A9B8-2EAB1AD196A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12662081-DC7E-244A-9796-3AC1E92EEB37}">
      <dgm:prSet phldrT="[Text]"/>
      <dgm:spPr/>
      <dgm:t>
        <a:bodyPr/>
        <a:lstStyle/>
        <a:p>
          <a:r>
            <a:rPr lang="en-US" dirty="0"/>
            <a:t>Absorption organs </a:t>
          </a:r>
        </a:p>
      </dgm:t>
    </dgm:pt>
    <dgm:pt modelId="{59D1D134-4E11-C14E-992A-B652F99C2630}" type="parTrans" cxnId="{3DE5ECEE-6B51-994B-833C-5A5E4692AB21}">
      <dgm:prSet/>
      <dgm:spPr/>
      <dgm:t>
        <a:bodyPr/>
        <a:lstStyle/>
        <a:p>
          <a:endParaRPr lang="en-US"/>
        </a:p>
      </dgm:t>
    </dgm:pt>
    <dgm:pt modelId="{E0785AD1-B25F-0E45-8BE3-C0037F7D57F7}" type="sibTrans" cxnId="{3DE5ECEE-6B51-994B-833C-5A5E4692AB21}">
      <dgm:prSet/>
      <dgm:spPr/>
      <dgm:t>
        <a:bodyPr/>
        <a:lstStyle/>
        <a:p>
          <a:endParaRPr lang="en-US"/>
        </a:p>
      </dgm:t>
    </dgm:pt>
    <dgm:pt modelId="{D446A3C4-D663-1A4A-BB7F-3F2C45641CBF}">
      <dgm:prSet phldrT="[Text]"/>
      <dgm:spPr/>
      <dgm:t>
        <a:bodyPr/>
        <a:lstStyle/>
        <a:p>
          <a:r>
            <a:rPr lang="en-US" dirty="0"/>
            <a:t>GI tract</a:t>
          </a:r>
        </a:p>
      </dgm:t>
    </dgm:pt>
    <dgm:pt modelId="{1A2DFEB1-C93F-9F44-90AF-9C1D55AC0F64}" type="parTrans" cxnId="{8D9B348E-B208-2E49-AD4D-08312E9F887F}">
      <dgm:prSet/>
      <dgm:spPr/>
      <dgm:t>
        <a:bodyPr/>
        <a:lstStyle/>
        <a:p>
          <a:endParaRPr lang="en-US"/>
        </a:p>
      </dgm:t>
    </dgm:pt>
    <dgm:pt modelId="{AEC0CD8E-894F-DE45-B927-3F4A11648A5A}" type="sibTrans" cxnId="{8D9B348E-B208-2E49-AD4D-08312E9F887F}">
      <dgm:prSet/>
      <dgm:spPr/>
      <dgm:t>
        <a:bodyPr/>
        <a:lstStyle/>
        <a:p>
          <a:endParaRPr lang="en-US"/>
        </a:p>
      </dgm:t>
    </dgm:pt>
    <dgm:pt modelId="{8BC8AA63-06CF-4C4F-B7E5-B243078A82EE}">
      <dgm:prSet phldrT="[Text]"/>
      <dgm:spPr/>
      <dgm:t>
        <a:bodyPr/>
        <a:lstStyle/>
        <a:p>
          <a:r>
            <a:rPr lang="en-US" dirty="0"/>
            <a:t>Skin</a:t>
          </a:r>
        </a:p>
      </dgm:t>
    </dgm:pt>
    <dgm:pt modelId="{0095AF6E-A232-F24A-9EC6-F8388521EB4B}" type="parTrans" cxnId="{076044D7-6BB2-D84C-91FF-2FE78CE37AFD}">
      <dgm:prSet/>
      <dgm:spPr/>
      <dgm:t>
        <a:bodyPr/>
        <a:lstStyle/>
        <a:p>
          <a:endParaRPr lang="en-US"/>
        </a:p>
      </dgm:t>
    </dgm:pt>
    <dgm:pt modelId="{CCE12EFF-9BBB-374C-A83E-77481B2BC4CF}" type="sibTrans" cxnId="{076044D7-6BB2-D84C-91FF-2FE78CE37AFD}">
      <dgm:prSet/>
      <dgm:spPr/>
      <dgm:t>
        <a:bodyPr/>
        <a:lstStyle/>
        <a:p>
          <a:endParaRPr lang="en-US"/>
        </a:p>
      </dgm:t>
    </dgm:pt>
    <dgm:pt modelId="{D8BC18A5-0834-E14D-9FCE-522C577D8030}">
      <dgm:prSet phldrT="[Text]"/>
      <dgm:spPr/>
      <dgm:t>
        <a:bodyPr/>
        <a:lstStyle/>
        <a:p>
          <a:r>
            <a:rPr lang="en-US" dirty="0"/>
            <a:t>Lungs</a:t>
          </a:r>
        </a:p>
      </dgm:t>
    </dgm:pt>
    <dgm:pt modelId="{E9AD286A-CBE2-E14E-8731-7F20BE2B4505}" type="parTrans" cxnId="{AF737B1B-46E4-C34D-8DEF-0B4E67C0E0F5}">
      <dgm:prSet/>
      <dgm:spPr/>
      <dgm:t>
        <a:bodyPr/>
        <a:lstStyle/>
        <a:p>
          <a:endParaRPr lang="en-US"/>
        </a:p>
      </dgm:t>
    </dgm:pt>
    <dgm:pt modelId="{28B7C9AB-BA09-7C42-9460-825AF92F8BD9}" type="sibTrans" cxnId="{AF737B1B-46E4-C34D-8DEF-0B4E67C0E0F5}">
      <dgm:prSet/>
      <dgm:spPr/>
      <dgm:t>
        <a:bodyPr/>
        <a:lstStyle/>
        <a:p>
          <a:endParaRPr lang="en-US"/>
        </a:p>
      </dgm:t>
    </dgm:pt>
    <dgm:pt modelId="{FCC03457-B5BA-4C4D-A8D6-6F74D49DE408}">
      <dgm:prSet phldrT="[Text]"/>
      <dgm:spPr/>
      <dgm:t>
        <a:bodyPr/>
        <a:lstStyle/>
        <a:p>
          <a:r>
            <a:rPr lang="en-US" dirty="0"/>
            <a:t>Eyes</a:t>
          </a:r>
        </a:p>
      </dgm:t>
    </dgm:pt>
    <dgm:pt modelId="{2067E831-C9E6-9246-820F-263F8FDA3E3A}" type="parTrans" cxnId="{241ED2E6-9177-894B-A6FE-46AEDB0D3B61}">
      <dgm:prSet/>
      <dgm:spPr/>
      <dgm:t>
        <a:bodyPr/>
        <a:lstStyle/>
        <a:p>
          <a:endParaRPr lang="en-US"/>
        </a:p>
      </dgm:t>
    </dgm:pt>
    <dgm:pt modelId="{E7472A34-8377-0A40-BFA6-5EC3ABA9E04E}" type="sibTrans" cxnId="{241ED2E6-9177-894B-A6FE-46AEDB0D3B61}">
      <dgm:prSet/>
      <dgm:spPr/>
      <dgm:t>
        <a:bodyPr/>
        <a:lstStyle/>
        <a:p>
          <a:endParaRPr lang="en-US"/>
        </a:p>
      </dgm:t>
    </dgm:pt>
    <dgm:pt modelId="{7E4E462C-B0E1-CE4A-9DE1-39489BA66E99}" type="pres">
      <dgm:prSet presAssocID="{2B13FCE0-CDC1-9C47-A9B8-2EAB1AD196A0}" presName="composite" presStyleCnt="0">
        <dgm:presLayoutVars>
          <dgm:chMax val="1"/>
          <dgm:dir/>
          <dgm:resizeHandles val="exact"/>
        </dgm:presLayoutVars>
      </dgm:prSet>
      <dgm:spPr/>
    </dgm:pt>
    <dgm:pt modelId="{836F9707-5AB4-CB4B-B771-FFD96186E808}" type="pres">
      <dgm:prSet presAssocID="{2B13FCE0-CDC1-9C47-A9B8-2EAB1AD196A0}" presName="radial" presStyleCnt="0">
        <dgm:presLayoutVars>
          <dgm:animLvl val="ctr"/>
        </dgm:presLayoutVars>
      </dgm:prSet>
      <dgm:spPr/>
    </dgm:pt>
    <dgm:pt modelId="{A86FA407-2873-BB4D-A314-23FFEED147F1}" type="pres">
      <dgm:prSet presAssocID="{12662081-DC7E-244A-9796-3AC1E92EEB37}" presName="centerShape" presStyleLbl="vennNode1" presStyleIdx="0" presStyleCnt="5"/>
      <dgm:spPr/>
    </dgm:pt>
    <dgm:pt modelId="{3C1B1EEB-D4DF-5940-8842-66A4B28C2A11}" type="pres">
      <dgm:prSet presAssocID="{D446A3C4-D663-1A4A-BB7F-3F2C45641CBF}" presName="node" presStyleLbl="vennNode1" presStyleIdx="1" presStyleCnt="5" custRadScaleRad="101004" custRadScaleInc="54276">
        <dgm:presLayoutVars>
          <dgm:bulletEnabled val="1"/>
        </dgm:presLayoutVars>
      </dgm:prSet>
      <dgm:spPr/>
    </dgm:pt>
    <dgm:pt modelId="{7EAA018A-FCF0-3F44-AA9D-04C7B271B483}" type="pres">
      <dgm:prSet presAssocID="{8BC8AA63-06CF-4C4F-B7E5-B243078A82EE}" presName="node" presStyleLbl="vennNode1" presStyleIdx="2" presStyleCnt="5" custRadScaleRad="103376" custRadScaleInc="47372">
        <dgm:presLayoutVars>
          <dgm:bulletEnabled val="1"/>
        </dgm:presLayoutVars>
      </dgm:prSet>
      <dgm:spPr/>
    </dgm:pt>
    <dgm:pt modelId="{538A9559-DE19-6340-B16F-746245CADBC0}" type="pres">
      <dgm:prSet presAssocID="{D8BC18A5-0834-E14D-9FCE-522C577D8030}" presName="node" presStyleLbl="vennNode1" presStyleIdx="3" presStyleCnt="5" custRadScaleRad="102859" custRadScaleInc="52333">
        <dgm:presLayoutVars>
          <dgm:bulletEnabled val="1"/>
        </dgm:presLayoutVars>
      </dgm:prSet>
      <dgm:spPr/>
    </dgm:pt>
    <dgm:pt modelId="{F6D90D54-B37F-6940-AEE6-831F72E4B83F}" type="pres">
      <dgm:prSet presAssocID="{FCC03457-B5BA-4C4D-A8D6-6F74D49DE408}" presName="node" presStyleLbl="vennNode1" presStyleIdx="4" presStyleCnt="5" custRadScaleRad="100474" custRadScaleInc="46018">
        <dgm:presLayoutVars>
          <dgm:bulletEnabled val="1"/>
        </dgm:presLayoutVars>
      </dgm:prSet>
      <dgm:spPr/>
    </dgm:pt>
  </dgm:ptLst>
  <dgm:cxnLst>
    <dgm:cxn modelId="{AF737B1B-46E4-C34D-8DEF-0B4E67C0E0F5}" srcId="{12662081-DC7E-244A-9796-3AC1E92EEB37}" destId="{D8BC18A5-0834-E14D-9FCE-522C577D8030}" srcOrd="2" destOrd="0" parTransId="{E9AD286A-CBE2-E14E-8731-7F20BE2B4505}" sibTransId="{28B7C9AB-BA09-7C42-9460-825AF92F8BD9}"/>
    <dgm:cxn modelId="{7296D22E-90F9-D246-941E-A842BD7F53BB}" type="presOf" srcId="{D8BC18A5-0834-E14D-9FCE-522C577D8030}" destId="{538A9559-DE19-6340-B16F-746245CADBC0}" srcOrd="0" destOrd="0" presId="urn:microsoft.com/office/officeart/2005/8/layout/radial3"/>
    <dgm:cxn modelId="{F19A4472-8116-7848-9A43-5B8C2688261F}" type="presOf" srcId="{12662081-DC7E-244A-9796-3AC1E92EEB37}" destId="{A86FA407-2873-BB4D-A314-23FFEED147F1}" srcOrd="0" destOrd="0" presId="urn:microsoft.com/office/officeart/2005/8/layout/radial3"/>
    <dgm:cxn modelId="{E78C8D54-6515-1C40-B291-80F502B59870}" type="presOf" srcId="{D446A3C4-D663-1A4A-BB7F-3F2C45641CBF}" destId="{3C1B1EEB-D4DF-5940-8842-66A4B28C2A11}" srcOrd="0" destOrd="0" presId="urn:microsoft.com/office/officeart/2005/8/layout/radial3"/>
    <dgm:cxn modelId="{8D9B348E-B208-2E49-AD4D-08312E9F887F}" srcId="{12662081-DC7E-244A-9796-3AC1E92EEB37}" destId="{D446A3C4-D663-1A4A-BB7F-3F2C45641CBF}" srcOrd="0" destOrd="0" parTransId="{1A2DFEB1-C93F-9F44-90AF-9C1D55AC0F64}" sibTransId="{AEC0CD8E-894F-DE45-B927-3F4A11648A5A}"/>
    <dgm:cxn modelId="{15B96DBA-D643-F648-AD89-F50F5C5C82C3}" type="presOf" srcId="{FCC03457-B5BA-4C4D-A8D6-6F74D49DE408}" destId="{F6D90D54-B37F-6940-AEE6-831F72E4B83F}" srcOrd="0" destOrd="0" presId="urn:microsoft.com/office/officeart/2005/8/layout/radial3"/>
    <dgm:cxn modelId="{076044D7-6BB2-D84C-91FF-2FE78CE37AFD}" srcId="{12662081-DC7E-244A-9796-3AC1E92EEB37}" destId="{8BC8AA63-06CF-4C4F-B7E5-B243078A82EE}" srcOrd="1" destOrd="0" parTransId="{0095AF6E-A232-F24A-9EC6-F8388521EB4B}" sibTransId="{CCE12EFF-9BBB-374C-A83E-77481B2BC4CF}"/>
    <dgm:cxn modelId="{F9EC9ADE-27EE-C84F-BF0B-EC5A472F78D1}" type="presOf" srcId="{2B13FCE0-CDC1-9C47-A9B8-2EAB1AD196A0}" destId="{7E4E462C-B0E1-CE4A-9DE1-39489BA66E99}" srcOrd="0" destOrd="0" presId="urn:microsoft.com/office/officeart/2005/8/layout/radial3"/>
    <dgm:cxn modelId="{241ED2E6-9177-894B-A6FE-46AEDB0D3B61}" srcId="{12662081-DC7E-244A-9796-3AC1E92EEB37}" destId="{FCC03457-B5BA-4C4D-A8D6-6F74D49DE408}" srcOrd="3" destOrd="0" parTransId="{2067E831-C9E6-9246-820F-263F8FDA3E3A}" sibTransId="{E7472A34-8377-0A40-BFA6-5EC3ABA9E04E}"/>
    <dgm:cxn modelId="{3DE5ECEE-6B51-994B-833C-5A5E4692AB21}" srcId="{2B13FCE0-CDC1-9C47-A9B8-2EAB1AD196A0}" destId="{12662081-DC7E-244A-9796-3AC1E92EEB37}" srcOrd="0" destOrd="0" parTransId="{59D1D134-4E11-C14E-992A-B652F99C2630}" sibTransId="{E0785AD1-B25F-0E45-8BE3-C0037F7D57F7}"/>
    <dgm:cxn modelId="{80F4A7F5-9408-F041-AE64-7F8BD5AC485D}" type="presOf" srcId="{8BC8AA63-06CF-4C4F-B7E5-B243078A82EE}" destId="{7EAA018A-FCF0-3F44-AA9D-04C7B271B483}" srcOrd="0" destOrd="0" presId="urn:microsoft.com/office/officeart/2005/8/layout/radial3"/>
    <dgm:cxn modelId="{C3CE1087-6837-CD43-BC1C-FF08F856D8DF}" type="presParOf" srcId="{7E4E462C-B0E1-CE4A-9DE1-39489BA66E99}" destId="{836F9707-5AB4-CB4B-B771-FFD96186E808}" srcOrd="0" destOrd="0" presId="urn:microsoft.com/office/officeart/2005/8/layout/radial3"/>
    <dgm:cxn modelId="{7D5C89BA-0D39-E044-81F2-2C5BB1B84CEB}" type="presParOf" srcId="{836F9707-5AB4-CB4B-B771-FFD96186E808}" destId="{A86FA407-2873-BB4D-A314-23FFEED147F1}" srcOrd="0" destOrd="0" presId="urn:microsoft.com/office/officeart/2005/8/layout/radial3"/>
    <dgm:cxn modelId="{317DA5AB-C568-D641-829E-1A8ABE38EB1D}" type="presParOf" srcId="{836F9707-5AB4-CB4B-B771-FFD96186E808}" destId="{3C1B1EEB-D4DF-5940-8842-66A4B28C2A11}" srcOrd="1" destOrd="0" presId="urn:microsoft.com/office/officeart/2005/8/layout/radial3"/>
    <dgm:cxn modelId="{03D68173-0133-D44C-A2B9-5901EAE9C7FF}" type="presParOf" srcId="{836F9707-5AB4-CB4B-B771-FFD96186E808}" destId="{7EAA018A-FCF0-3F44-AA9D-04C7B271B483}" srcOrd="2" destOrd="0" presId="urn:microsoft.com/office/officeart/2005/8/layout/radial3"/>
    <dgm:cxn modelId="{27E33271-3AE1-0145-9512-795AFFFC04EF}" type="presParOf" srcId="{836F9707-5AB4-CB4B-B771-FFD96186E808}" destId="{538A9559-DE19-6340-B16F-746245CADBC0}" srcOrd="3" destOrd="0" presId="urn:microsoft.com/office/officeart/2005/8/layout/radial3"/>
    <dgm:cxn modelId="{67C14D2B-1AF3-7542-8207-00D998F2D072}" type="presParOf" srcId="{836F9707-5AB4-CB4B-B771-FFD96186E808}" destId="{F6D90D54-B37F-6940-AEE6-831F72E4B83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C55F-6045-1340-8177-634CB6CAEE0A}">
      <dsp:nvSpPr>
        <dsp:cNvPr id="0" name=""/>
        <dsp:cNvSpPr/>
      </dsp:nvSpPr>
      <dsp:spPr>
        <a:xfrm>
          <a:off x="2381" y="2231496"/>
          <a:ext cx="2389187" cy="95567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Target identification and validation</a:t>
          </a:r>
        </a:p>
      </dsp:txBody>
      <dsp:txXfrm>
        <a:off x="2381" y="2231496"/>
        <a:ext cx="2150268" cy="955675"/>
      </dsp:txXfrm>
    </dsp:sp>
    <dsp:sp modelId="{A06D84C7-B591-E247-B1EE-902A1CAD7A7B}">
      <dsp:nvSpPr>
        <dsp:cNvPr id="0" name=""/>
        <dsp:cNvSpPr/>
      </dsp:nvSpPr>
      <dsp:spPr>
        <a:xfrm>
          <a:off x="1913731" y="2231496"/>
          <a:ext cx="2389187" cy="9556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Lead identification and optimization</a:t>
          </a:r>
        </a:p>
      </dsp:txBody>
      <dsp:txXfrm>
        <a:off x="2391569" y="2231496"/>
        <a:ext cx="1433512" cy="955675"/>
      </dsp:txXfrm>
    </dsp:sp>
    <dsp:sp modelId="{1B617319-D8CA-994F-ABDE-407827154983}">
      <dsp:nvSpPr>
        <dsp:cNvPr id="0" name=""/>
        <dsp:cNvSpPr/>
      </dsp:nvSpPr>
      <dsp:spPr>
        <a:xfrm>
          <a:off x="3825081" y="2231496"/>
          <a:ext cx="2389187" cy="9556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ADME</a:t>
          </a:r>
        </a:p>
      </dsp:txBody>
      <dsp:txXfrm>
        <a:off x="4302919" y="2231496"/>
        <a:ext cx="1433512" cy="955675"/>
      </dsp:txXfrm>
    </dsp:sp>
    <dsp:sp modelId="{AEDD16FF-F3CB-E64F-BEFB-8F8B45D0152A}">
      <dsp:nvSpPr>
        <dsp:cNvPr id="0" name=""/>
        <dsp:cNvSpPr/>
      </dsp:nvSpPr>
      <dsp:spPr>
        <a:xfrm>
          <a:off x="5736431" y="2231496"/>
          <a:ext cx="2389187" cy="9556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Toxicology</a:t>
          </a:r>
        </a:p>
      </dsp:txBody>
      <dsp:txXfrm>
        <a:off x="6214269" y="2231496"/>
        <a:ext cx="1433512" cy="95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A407-2873-BB4D-A314-23FFEED147F1}">
      <dsp:nvSpPr>
        <dsp:cNvPr id="0" name=""/>
        <dsp:cNvSpPr/>
      </dsp:nvSpPr>
      <dsp:spPr>
        <a:xfrm>
          <a:off x="2144774" y="755712"/>
          <a:ext cx="1882650" cy="188265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Absorption organs </a:t>
          </a:r>
        </a:p>
      </dsp:txBody>
      <dsp:txXfrm>
        <a:off x="2420482" y="1031420"/>
        <a:ext cx="1331234" cy="1331234"/>
      </dsp:txXfrm>
    </dsp:sp>
    <dsp:sp modelId="{3C1B1EEB-D4DF-5940-8842-66A4B28C2A11}">
      <dsp:nvSpPr>
        <dsp:cNvPr id="0" name=""/>
        <dsp:cNvSpPr/>
      </dsp:nvSpPr>
      <dsp:spPr>
        <a:xfrm>
          <a:off x="3547877" y="411475"/>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GI tract</a:t>
          </a:r>
        </a:p>
      </dsp:txBody>
      <dsp:txXfrm>
        <a:off x="3685731" y="549329"/>
        <a:ext cx="665617" cy="665617"/>
      </dsp:txXfrm>
    </dsp:sp>
    <dsp:sp modelId="{7EAA018A-FCF0-3F44-AA9D-04C7B271B483}">
      <dsp:nvSpPr>
        <dsp:cNvPr id="0" name=""/>
        <dsp:cNvSpPr/>
      </dsp:nvSpPr>
      <dsp:spPr>
        <a:xfrm>
          <a:off x="3547867" y="2084834"/>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Skin</a:t>
          </a:r>
        </a:p>
      </dsp:txBody>
      <dsp:txXfrm>
        <a:off x="3685721" y="2222688"/>
        <a:ext cx="665617" cy="665617"/>
      </dsp:txXfrm>
    </dsp:sp>
    <dsp:sp modelId="{538A9559-DE19-6340-B16F-746245CADBC0}">
      <dsp:nvSpPr>
        <dsp:cNvPr id="0" name=""/>
        <dsp:cNvSpPr/>
      </dsp:nvSpPr>
      <dsp:spPr>
        <a:xfrm>
          <a:off x="1691638" y="2084830"/>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Lungs</a:t>
          </a:r>
        </a:p>
      </dsp:txBody>
      <dsp:txXfrm>
        <a:off x="1829492" y="2222684"/>
        <a:ext cx="665617" cy="665617"/>
      </dsp:txXfrm>
    </dsp:sp>
    <dsp:sp modelId="{F6D90D54-B37F-6940-AEE6-831F72E4B83F}">
      <dsp:nvSpPr>
        <dsp:cNvPr id="0" name=""/>
        <dsp:cNvSpPr/>
      </dsp:nvSpPr>
      <dsp:spPr>
        <a:xfrm>
          <a:off x="1691643" y="411476"/>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Eyes</a:t>
          </a:r>
        </a:p>
      </dsp:txBody>
      <dsp:txXfrm>
        <a:off x="1829497" y="549330"/>
        <a:ext cx="665617" cy="665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A407-2873-BB4D-A314-23FFEED147F1}">
      <dsp:nvSpPr>
        <dsp:cNvPr id="0" name=""/>
        <dsp:cNvSpPr/>
      </dsp:nvSpPr>
      <dsp:spPr>
        <a:xfrm>
          <a:off x="2144774" y="755712"/>
          <a:ext cx="1882650" cy="188265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Absorption organs </a:t>
          </a:r>
        </a:p>
      </dsp:txBody>
      <dsp:txXfrm>
        <a:off x="2420482" y="1031420"/>
        <a:ext cx="1331234" cy="1331234"/>
      </dsp:txXfrm>
    </dsp:sp>
    <dsp:sp modelId="{3C1B1EEB-D4DF-5940-8842-66A4B28C2A11}">
      <dsp:nvSpPr>
        <dsp:cNvPr id="0" name=""/>
        <dsp:cNvSpPr/>
      </dsp:nvSpPr>
      <dsp:spPr>
        <a:xfrm>
          <a:off x="3547877" y="411475"/>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GI tract</a:t>
          </a:r>
        </a:p>
      </dsp:txBody>
      <dsp:txXfrm>
        <a:off x="3685731" y="549329"/>
        <a:ext cx="665617" cy="665617"/>
      </dsp:txXfrm>
    </dsp:sp>
    <dsp:sp modelId="{7EAA018A-FCF0-3F44-AA9D-04C7B271B483}">
      <dsp:nvSpPr>
        <dsp:cNvPr id="0" name=""/>
        <dsp:cNvSpPr/>
      </dsp:nvSpPr>
      <dsp:spPr>
        <a:xfrm>
          <a:off x="3547867" y="2084834"/>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Skin</a:t>
          </a:r>
        </a:p>
      </dsp:txBody>
      <dsp:txXfrm>
        <a:off x="3685721" y="2222688"/>
        <a:ext cx="665617" cy="665617"/>
      </dsp:txXfrm>
    </dsp:sp>
    <dsp:sp modelId="{538A9559-DE19-6340-B16F-746245CADBC0}">
      <dsp:nvSpPr>
        <dsp:cNvPr id="0" name=""/>
        <dsp:cNvSpPr/>
      </dsp:nvSpPr>
      <dsp:spPr>
        <a:xfrm>
          <a:off x="1691638" y="2084830"/>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Lungs</a:t>
          </a:r>
        </a:p>
      </dsp:txBody>
      <dsp:txXfrm>
        <a:off x="1829492" y="2222684"/>
        <a:ext cx="665617" cy="665617"/>
      </dsp:txXfrm>
    </dsp:sp>
    <dsp:sp modelId="{F6D90D54-B37F-6940-AEE6-831F72E4B83F}">
      <dsp:nvSpPr>
        <dsp:cNvPr id="0" name=""/>
        <dsp:cNvSpPr/>
      </dsp:nvSpPr>
      <dsp:spPr>
        <a:xfrm>
          <a:off x="1691643" y="411476"/>
          <a:ext cx="941325" cy="94132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Eyes</a:t>
          </a:r>
        </a:p>
      </dsp:txBody>
      <dsp:txXfrm>
        <a:off x="1829497" y="549330"/>
        <a:ext cx="665617" cy="6656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70DA4-BE5A-C44F-B026-23EEEACFD082}"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D7D80-437C-524E-AE3A-16D6BCC28595}" type="slidenum">
              <a:rPr lang="en-US" smtClean="0"/>
              <a:t>‹#›</a:t>
            </a:fld>
            <a:endParaRPr lang="en-US"/>
          </a:p>
        </p:txBody>
      </p:sp>
    </p:spTree>
    <p:extLst>
      <p:ext uri="{BB962C8B-B14F-4D97-AF65-F5344CB8AC3E}">
        <p14:creationId xmlns:p14="http://schemas.microsoft.com/office/powerpoint/2010/main" val="82481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a:spcBef>
                <a:spcPct val="0"/>
              </a:spcBef>
            </a:pPr>
            <a:r>
              <a:rPr lang="en-US"/>
              <a:t>Cephalosporins are a type of beta-lacatam antibiotic.</a:t>
            </a:r>
          </a:p>
          <a:p>
            <a:pPr>
              <a:spcBef>
                <a:spcPct val="0"/>
              </a:spcBef>
            </a:pPr>
            <a:r>
              <a:rPr lang="en-US"/>
              <a:t>First generation:Cephaloridine</a:t>
            </a:r>
          </a:p>
          <a:p>
            <a:pPr>
              <a:spcBef>
                <a:spcPct val="0"/>
              </a:spcBef>
            </a:pPr>
            <a:endParaRPr lang="en-US"/>
          </a:p>
        </p:txBody>
      </p:sp>
      <p:sp>
        <p:nvSpPr>
          <p:cNvPr id="36867" name="Slide Number Placeholder 3"/>
          <p:cNvSpPr>
            <a:spLocks noGrp="1"/>
          </p:cNvSpPr>
          <p:nvPr>
            <p:ph type="sldNum" sz="quarter" idx="5"/>
          </p:nvPr>
        </p:nvSpPr>
        <p:spPr bwMode="auto">
          <a:noFill/>
          <a:ln>
            <a:miter lim="800000"/>
            <a:headEnd/>
            <a:tailEnd/>
          </a:ln>
        </p:spPr>
        <p:txBody>
          <a:bodyPr/>
          <a:lstStyle/>
          <a:p>
            <a:fld id="{7016237B-DE28-DC4A-8F74-D1B061ABDC65}" type="slidenum">
              <a:rPr lang="en-US"/>
              <a:pPr/>
              <a:t>4</a:t>
            </a:fld>
            <a:endParaRPr lang="en-US"/>
          </a:p>
        </p:txBody>
      </p:sp>
    </p:spTree>
    <p:extLst>
      <p:ext uri="{BB962C8B-B14F-4D97-AF65-F5344CB8AC3E}">
        <p14:creationId xmlns:p14="http://schemas.microsoft.com/office/powerpoint/2010/main" val="11006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a:spcBef>
                <a:spcPct val="0"/>
              </a:spcBef>
            </a:pPr>
            <a:r>
              <a:rPr lang="en-US"/>
              <a:t>Kidney International (1999) 56, 2128–2136; doi:10.1046/j.1523-1755.1999.00789.x</a:t>
            </a:r>
          </a:p>
          <a:p>
            <a:pPr>
              <a:spcBef>
                <a:spcPct val="0"/>
              </a:spcBef>
            </a:pPr>
            <a:r>
              <a:rPr lang="en-US" b="1"/>
              <a:t>http://www.nature.com/ki/journal/v56/n6/full/4491152a.html</a:t>
            </a:r>
          </a:p>
          <a:p>
            <a:pPr>
              <a:spcBef>
                <a:spcPct val="0"/>
              </a:spcBef>
            </a:pPr>
            <a:endParaRPr lang="en-US" b="1"/>
          </a:p>
          <a:p>
            <a:pPr>
              <a:spcBef>
                <a:spcPct val="0"/>
              </a:spcBef>
            </a:pPr>
            <a:r>
              <a:rPr lang="en-US" b="1"/>
              <a:t>Page 34</a:t>
            </a:r>
          </a:p>
        </p:txBody>
      </p:sp>
      <p:sp>
        <p:nvSpPr>
          <p:cNvPr id="38915" name="Slide Number Placeholder 3"/>
          <p:cNvSpPr>
            <a:spLocks noGrp="1"/>
          </p:cNvSpPr>
          <p:nvPr>
            <p:ph type="sldNum" sz="quarter" idx="5"/>
          </p:nvPr>
        </p:nvSpPr>
        <p:spPr bwMode="auto">
          <a:noFill/>
          <a:ln>
            <a:miter lim="800000"/>
            <a:headEnd/>
            <a:tailEnd/>
          </a:ln>
        </p:spPr>
        <p:txBody>
          <a:bodyPr/>
          <a:lstStyle/>
          <a:p>
            <a:fld id="{B09076F2-AFAD-7B4B-9776-BCD764B7BF2C}" type="slidenum">
              <a:rPr lang="en-US"/>
              <a:pPr/>
              <a:t>5</a:t>
            </a:fld>
            <a:endParaRPr lang="en-US"/>
          </a:p>
        </p:txBody>
      </p:sp>
    </p:spTree>
    <p:extLst>
      <p:ext uri="{BB962C8B-B14F-4D97-AF65-F5344CB8AC3E}">
        <p14:creationId xmlns:p14="http://schemas.microsoft.com/office/powerpoint/2010/main" val="8953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a:spcBef>
                <a:spcPct val="0"/>
              </a:spcBef>
            </a:pPr>
            <a:r>
              <a:rPr lang="en-US"/>
              <a:t>Paraquat is s non-selective contact herbicide of the diphenyl class. It was introduced in the 1960s and became used worldwide. </a:t>
            </a:r>
          </a:p>
          <a:p>
            <a:pPr>
              <a:spcBef>
                <a:spcPct val="0"/>
              </a:spcBef>
            </a:pPr>
            <a:r>
              <a:rPr lang="en-US"/>
              <a:t>However it was soon recognized that paraquat also cause selective pulmonary toxicity to humans (damage to alveolar cells type I and II, causing edema, inflammation and hermorrhage, lung fibrosis). </a:t>
            </a:r>
          </a:p>
        </p:txBody>
      </p:sp>
      <p:sp>
        <p:nvSpPr>
          <p:cNvPr id="40963" name="Slide Number Placeholder 3"/>
          <p:cNvSpPr>
            <a:spLocks noGrp="1"/>
          </p:cNvSpPr>
          <p:nvPr>
            <p:ph type="sldNum" sz="quarter" idx="5"/>
          </p:nvPr>
        </p:nvSpPr>
        <p:spPr bwMode="auto">
          <a:noFill/>
          <a:ln>
            <a:miter lim="800000"/>
            <a:headEnd/>
            <a:tailEnd/>
          </a:ln>
        </p:spPr>
        <p:txBody>
          <a:bodyPr/>
          <a:lstStyle/>
          <a:p>
            <a:fld id="{71219CC5-991E-134F-9E3E-6D67C87AF7C7}" type="slidenum">
              <a:rPr lang="en-US"/>
              <a:pPr/>
              <a:t>6</a:t>
            </a:fld>
            <a:endParaRPr lang="en-US"/>
          </a:p>
        </p:txBody>
      </p:sp>
    </p:spTree>
    <p:extLst>
      <p:ext uri="{BB962C8B-B14F-4D97-AF65-F5344CB8AC3E}">
        <p14:creationId xmlns:p14="http://schemas.microsoft.com/office/powerpoint/2010/main" val="187432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a:spcBef>
                <a:spcPct val="0"/>
              </a:spcBef>
            </a:pPr>
            <a:r>
              <a:rPr lang="en-US"/>
              <a:t>Electr</a:t>
            </a:r>
          </a:p>
        </p:txBody>
      </p:sp>
      <p:sp>
        <p:nvSpPr>
          <p:cNvPr id="49155" name="Slide Number Placeholder 3"/>
          <p:cNvSpPr>
            <a:spLocks noGrp="1"/>
          </p:cNvSpPr>
          <p:nvPr>
            <p:ph type="sldNum" sz="quarter" idx="5"/>
          </p:nvPr>
        </p:nvSpPr>
        <p:spPr bwMode="auto">
          <a:noFill/>
          <a:ln>
            <a:miter lim="800000"/>
            <a:headEnd/>
            <a:tailEnd/>
          </a:ln>
        </p:spPr>
        <p:txBody>
          <a:bodyPr/>
          <a:lstStyle/>
          <a:p>
            <a:fld id="{C709872E-B601-B247-A6D6-B53827B5F574}" type="slidenum">
              <a:rPr lang="en-US"/>
              <a:pPr/>
              <a:t>8</a:t>
            </a:fld>
            <a:endParaRPr lang="en-US"/>
          </a:p>
        </p:txBody>
      </p:sp>
    </p:spTree>
    <p:extLst>
      <p:ext uri="{BB962C8B-B14F-4D97-AF65-F5344CB8AC3E}">
        <p14:creationId xmlns:p14="http://schemas.microsoft.com/office/powerpoint/2010/main" val="164874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err="1"/>
              <a:t>Jakub’s</a:t>
            </a:r>
            <a:r>
              <a:rPr lang="en-US" dirty="0"/>
              <a:t> slide</a:t>
            </a:r>
          </a:p>
        </p:txBody>
      </p:sp>
      <p:sp>
        <p:nvSpPr>
          <p:cNvPr id="4" name="Slide Number Placeholder 3"/>
          <p:cNvSpPr>
            <a:spLocks noGrp="1"/>
          </p:cNvSpPr>
          <p:nvPr>
            <p:ph type="sldNum" sz="quarter" idx="10"/>
          </p:nvPr>
        </p:nvSpPr>
        <p:spPr/>
        <p:txBody>
          <a:bodyPr/>
          <a:lstStyle/>
          <a:p>
            <a:fld id="{BA1AC49B-821C-462E-ABE9-3B5D0CB538B1}" type="slidenum">
              <a:rPr lang="en-US" smtClean="0"/>
              <a:pPr/>
              <a:t>38</a:t>
            </a:fld>
            <a:endParaRPr lang="en-US"/>
          </a:p>
        </p:txBody>
      </p:sp>
    </p:spTree>
    <p:extLst>
      <p:ext uri="{BB962C8B-B14F-4D97-AF65-F5344CB8AC3E}">
        <p14:creationId xmlns:p14="http://schemas.microsoft.com/office/powerpoint/2010/main" val="184217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685800" y="1143000"/>
            <a:ext cx="5486400" cy="3086100"/>
          </a:xfrm>
          <a:ln/>
        </p:spPr>
      </p:sp>
      <p:sp>
        <p:nvSpPr>
          <p:cNvPr id="39939" name="Notes Placeholder 2"/>
          <p:cNvSpPr>
            <a:spLocks noGrp="1"/>
          </p:cNvSpPr>
          <p:nvPr>
            <p:ph type="body" idx="1"/>
          </p:nvPr>
        </p:nvSpPr>
        <p:spPr>
          <a:noFill/>
          <a:ln/>
        </p:spPr>
        <p:txBody>
          <a:bodyPr/>
          <a:lstStyle/>
          <a:p>
            <a:pPr eaLnBrk="1" hangingPunct="1">
              <a:spcBef>
                <a:spcPct val="0"/>
              </a:spcBef>
            </a:pPr>
            <a:endParaRPr dirty="0"/>
          </a:p>
        </p:txBody>
      </p:sp>
      <p:sp>
        <p:nvSpPr>
          <p:cNvPr id="39940" name="Slide Number Placeholder 3"/>
          <p:cNvSpPr>
            <a:spLocks noGrp="1"/>
          </p:cNvSpPr>
          <p:nvPr>
            <p:ph type="sldNum" sz="quarter" idx="5"/>
          </p:nvPr>
        </p:nvSpPr>
        <p:spPr>
          <a:noFill/>
        </p:spPr>
        <p:txBody>
          <a:bodyPr/>
          <a:lstStyle/>
          <a:p>
            <a:fld id="{BD353D15-EC24-4641-A62C-1A23C4AC0BD1}" type="slidenum">
              <a:rPr lang="en-US" smtClean="0"/>
              <a:pPr/>
              <a:t>39</a:t>
            </a:fld>
            <a:endParaRPr lang="en-US"/>
          </a:p>
        </p:txBody>
      </p:sp>
    </p:spTree>
    <p:extLst>
      <p:ext uri="{BB962C8B-B14F-4D97-AF65-F5344CB8AC3E}">
        <p14:creationId xmlns:p14="http://schemas.microsoft.com/office/powerpoint/2010/main" val="212178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Different</a:t>
            </a:r>
            <a:r>
              <a:rPr lang="en-US" baseline="0" dirty="0"/>
              <a:t> absorption mechanisms - </a:t>
            </a:r>
            <a:r>
              <a:rPr lang="en-US" dirty="0"/>
              <a:t>GI tract has largest SA,</a:t>
            </a:r>
            <a:r>
              <a:rPr lang="en-US" baseline="0" dirty="0"/>
              <a:t> </a:t>
            </a:r>
            <a:r>
              <a:rPr lang="en-US" baseline="0" dirty="0" err="1"/>
              <a:t>resp</a:t>
            </a:r>
            <a:r>
              <a:rPr lang="en-US" baseline="0" dirty="0"/>
              <a:t> has </a:t>
            </a:r>
            <a:r>
              <a:rPr lang="en-US" baseline="0" dirty="0" err="1"/>
              <a:t>largets</a:t>
            </a:r>
            <a:r>
              <a:rPr lang="en-US" baseline="0" dirty="0"/>
              <a:t> blood flow &amp; thinnest membrane, skin has variable </a:t>
            </a:r>
            <a:r>
              <a:rPr lang="en-US" baseline="0" dirty="0" err="1"/>
              <a:t>thicknes</a:t>
            </a:r>
            <a:r>
              <a:rPr lang="en-US" baseline="0" dirty="0"/>
              <a:t>; different requirements for water sol</a:t>
            </a:r>
            <a:endParaRPr lang="en-US" dirty="0"/>
          </a:p>
        </p:txBody>
      </p:sp>
      <p:sp>
        <p:nvSpPr>
          <p:cNvPr id="4" name="Slide Number Placeholder 3"/>
          <p:cNvSpPr>
            <a:spLocks noGrp="1"/>
          </p:cNvSpPr>
          <p:nvPr>
            <p:ph type="sldNum" sz="quarter" idx="10"/>
          </p:nvPr>
        </p:nvSpPr>
        <p:spPr/>
        <p:txBody>
          <a:bodyPr/>
          <a:lstStyle/>
          <a:p>
            <a:fld id="{BA1AC49B-821C-462E-ABE9-3B5D0CB538B1}" type="slidenum">
              <a:rPr lang="en-US" smtClean="0"/>
              <a:pPr/>
              <a:t>40</a:t>
            </a:fld>
            <a:endParaRPr lang="en-US"/>
          </a:p>
        </p:txBody>
      </p:sp>
    </p:spTree>
    <p:extLst>
      <p:ext uri="{BB962C8B-B14F-4D97-AF65-F5344CB8AC3E}">
        <p14:creationId xmlns:p14="http://schemas.microsoft.com/office/powerpoint/2010/main" val="138228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endParaRPr lang="en-US" dirty="0"/>
          </a:p>
          <a:p>
            <a:pPr marL="0" marR="0" indent="0" algn="l" defTabSz="457200" rtl="0" eaLnBrk="0" fontAlgn="base" latinLnBrk="0" hangingPunct="0">
              <a:lnSpc>
                <a:spcPct val="125000"/>
              </a:lnSpc>
              <a:spcBef>
                <a:spcPct val="0"/>
              </a:spcBef>
              <a:spcAft>
                <a:spcPct val="0"/>
              </a:spcAft>
              <a:buClrTx/>
              <a:buSzTx/>
              <a:buFontTx/>
              <a:buNone/>
              <a:tabLst/>
              <a:defRPr/>
            </a:pPr>
            <a:r>
              <a:rPr lang="en-US" dirty="0" err="1"/>
              <a:t>MoDRN</a:t>
            </a:r>
            <a:r>
              <a:rPr lang="en-US" baseline="0" dirty="0"/>
              <a:t> is the collaboration between 4 universities Baylor, GW, UWASH and Yale that uses advances in biology, toxicology, computational chemistry and engineering to develop a robust and well validated computer software that will not only predict toxicity of existing compounds but it will serve as a tool to redefine guidelines for the next generation molecules with reduced hazard. Our network will employ the newest strategies of computer modeling to build a computer software which will allow to understand what causes toxic endpoints and what can we do to avoid it. Our efforts will not only limit to research. To have the biggest possible impact we will engage educators and students on undergraduate and high school level to </a:t>
            </a:r>
            <a:r>
              <a:rPr lang="en-US" sz="2400" kern="1200" dirty="0">
                <a:solidFill>
                  <a:srgbClr val="000000"/>
                </a:solidFill>
                <a:latin typeface="Avenir Roman" pitchFamily="-105" charset="0"/>
                <a:ea typeface="Avenir Roman" pitchFamily="-105" charset="0"/>
                <a:cs typeface="Avenir Roman" pitchFamily="-105" charset="0"/>
                <a:sym typeface="Avenir Roman" pitchFamily="-103" charset="0"/>
              </a:rPr>
              <a:t>by including safer chemical design in students’ lesson plans and by developing interactive and hands-on teaching tools for undergraduate and high school students.</a:t>
            </a:r>
            <a:r>
              <a:rPr lang="en-US" sz="2400" kern="1200" baseline="0" dirty="0">
                <a:solidFill>
                  <a:srgbClr val="000000"/>
                </a:solidFill>
                <a:latin typeface="Avenir Roman" pitchFamily="-105" charset="0"/>
                <a:ea typeface="Avenir Roman" pitchFamily="-105" charset="0"/>
                <a:cs typeface="Avenir Roman" pitchFamily="-105" charset="0"/>
                <a:sym typeface="Avenir Roman" pitchFamily="-103" charset="0"/>
              </a:rPr>
              <a:t> Finally we plan to work with our colleagues across academia, colleagues across many industry sectors and policymakers on the government level to further inform and disseminate safe chemical concepts.</a:t>
            </a:r>
            <a:endParaRPr lang="en-US" dirty="0"/>
          </a:p>
        </p:txBody>
      </p:sp>
    </p:spTree>
    <p:extLst>
      <p:ext uri="{BB962C8B-B14F-4D97-AF65-F5344CB8AC3E}">
        <p14:creationId xmlns:p14="http://schemas.microsoft.com/office/powerpoint/2010/main" val="12982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aseline="0" dirty="0"/>
              <a:t>It’s important to note that this is not just a data collection exercise.  ORD has assembled the infrastructure to house, QA, and analyze the tens of thousands of data points. </a:t>
            </a:r>
          </a:p>
          <a:p>
            <a:endParaRPr lang="en-US" baseline="0" dirty="0"/>
          </a:p>
          <a:p>
            <a:r>
              <a:rPr lang="en-US" baseline="0" dirty="0"/>
              <a:t>AND make all of this data publically available. </a:t>
            </a:r>
            <a:endParaRPr lang="en-US" dirty="0"/>
          </a:p>
        </p:txBody>
      </p:sp>
      <p:sp>
        <p:nvSpPr>
          <p:cNvPr id="4" name="Slide Number Placeholder 3"/>
          <p:cNvSpPr>
            <a:spLocks noGrp="1"/>
          </p:cNvSpPr>
          <p:nvPr>
            <p:ph type="sldNum" sz="quarter" idx="10"/>
          </p:nvPr>
        </p:nvSpPr>
        <p:spPr/>
        <p:txBody>
          <a:bodyPr/>
          <a:lstStyle/>
          <a:p>
            <a:pPr>
              <a:defRPr/>
            </a:pPr>
            <a:fld id="{CDF266BC-3298-4F99-B4E8-F5CC5C366F49}" type="slidenum">
              <a:rPr lang="en-US" smtClean="0"/>
              <a:pPr>
                <a:defRPr/>
              </a:pPr>
              <a:t>48</a:t>
            </a:fld>
            <a:endParaRPr lang="en-US"/>
          </a:p>
        </p:txBody>
      </p:sp>
    </p:spTree>
    <p:extLst>
      <p:ext uri="{BB962C8B-B14F-4D97-AF65-F5344CB8AC3E}">
        <p14:creationId xmlns:p14="http://schemas.microsoft.com/office/powerpoint/2010/main" val="989689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2"/>
            <a:ext cx="9144000" cy="937883"/>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0113ADA6-7647-0A4C-9C75-D28D5C8A059F}"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37489" y="463064"/>
            <a:ext cx="644107"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p:nvSpPr>
        <p:spPr>
          <a:xfrm>
            <a:off x="5181597" y="877453"/>
            <a:ext cx="3674852" cy="461665"/>
          </a:xfrm>
          <a:prstGeom prst="rect">
            <a:avLst/>
          </a:prstGeom>
          <a:noFill/>
        </p:spPr>
        <p:txBody>
          <a:bodyPr wrap="square" rtlCol="0">
            <a:spAutoFit/>
          </a:bodyPr>
          <a:lstStyle/>
          <a:p>
            <a:r>
              <a:rPr lang="en-US" sz="12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2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t="33849" b="36966"/>
          <a:stretch/>
        </p:blipFill>
        <p:spPr>
          <a:xfrm>
            <a:off x="8153400" y="602715"/>
            <a:ext cx="3353709" cy="984397"/>
          </a:xfrm>
          <a:prstGeom prst="rect">
            <a:avLst/>
          </a:prstGeom>
        </p:spPr>
      </p:pic>
    </p:spTree>
    <p:extLst>
      <p:ext uri="{BB962C8B-B14F-4D97-AF65-F5344CB8AC3E}">
        <p14:creationId xmlns:p14="http://schemas.microsoft.com/office/powerpoint/2010/main" val="52542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0113ADA6-7647-0A4C-9C75-D28D5C8A059F}"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466396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0113ADA6-7647-0A4C-9C75-D28D5C8A059F}" type="slidenum">
              <a:rPr lang="en-US" smtClean="0"/>
              <a:t>‹#›</a:t>
            </a:fld>
            <a:endParaRPr lang="en-US"/>
          </a:p>
        </p:txBody>
      </p:sp>
    </p:spTree>
    <p:extLst>
      <p:ext uri="{BB962C8B-B14F-4D97-AF65-F5344CB8AC3E}">
        <p14:creationId xmlns:p14="http://schemas.microsoft.com/office/powerpoint/2010/main" val="2943995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userDrawn="1">
  <p:cSld name="titleOnly">
    <p:bg>
      <p:bgRef idx="1001">
        <a:schemeClr val="bg1"/>
      </p:bgRef>
    </p:bg>
    <p:spTree>
      <p:nvGrpSpPr>
        <p:cNvPr id="1" name="Shape 17"/>
        <p:cNvGrpSpPr/>
        <p:nvPr/>
      </p:nvGrpSpPr>
      <p:grpSpPr>
        <a:xfrm>
          <a:off x="0" y="0"/>
          <a:ext cx="0" cy="0"/>
          <a:chOff x="0" y="0"/>
          <a:chExt cx="0" cy="0"/>
        </a:xfrm>
      </p:grpSpPr>
      <p:sp>
        <p:nvSpPr>
          <p:cNvPr id="3" name="Title 1">
            <a:extLst>
              <a:ext uri="{FF2B5EF4-FFF2-40B4-BE49-F238E27FC236}">
                <a16:creationId xmlns:a16="http://schemas.microsoft.com/office/drawing/2014/main" id="{CCD6ED6C-83CE-644B-8644-85FF60F816FF}"/>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4753C66C-FFD0-C743-B07D-858E54D3F48E}"/>
              </a:ext>
            </a:extLst>
          </p:cNvPr>
          <p:cNvCxnSpPr>
            <a:cxnSpLocks/>
          </p:cNvCxnSpPr>
          <p:nvPr userDrawn="1"/>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5" name="Straight Connector 4">
            <a:extLst>
              <a:ext uri="{FF2B5EF4-FFF2-40B4-BE49-F238E27FC236}">
                <a16:creationId xmlns:a16="http://schemas.microsoft.com/office/drawing/2014/main" id="{3409D0A8-5363-1244-B405-2DC07B9C675D}"/>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20E55CFF-70C8-2347-A7D9-E112CEC50A61}"/>
              </a:ext>
            </a:extLst>
          </p:cNvPr>
          <p:cNvCxnSpPr>
            <a:cxnSpLocks/>
          </p:cNvCxnSpPr>
          <p:nvPr userDrawn="1"/>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53603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a:t>Click to edit Master title style</a:t>
            </a:r>
            <a:endParaRPr/>
          </a:p>
        </p:txBody>
      </p:sp>
      <p:sp>
        <p:nvSpPr>
          <p:cNvPr id="15" name="Shape 15"/>
          <p:cNvSpPr txBox="1">
            <a:spLocks noGrp="1"/>
          </p:cNvSpPr>
          <p:nvPr>
            <p:ph type="body" idx="1"/>
          </p:nvPr>
        </p:nvSpPr>
        <p:spPr>
          <a:xfrm>
            <a:off x="609601" y="1600200"/>
            <a:ext cx="5326033" cy="4967574"/>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16" name="Shape 16"/>
          <p:cNvSpPr txBox="1">
            <a:spLocks noGrp="1"/>
          </p:cNvSpPr>
          <p:nvPr>
            <p:ph type="body" idx="2"/>
          </p:nvPr>
        </p:nvSpPr>
        <p:spPr>
          <a:xfrm>
            <a:off x="6256365" y="1600200"/>
            <a:ext cx="5326033" cy="4967574"/>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Tree>
    <p:extLst>
      <p:ext uri="{BB962C8B-B14F-4D97-AF65-F5344CB8AC3E}">
        <p14:creationId xmlns:p14="http://schemas.microsoft.com/office/powerpoint/2010/main" val="19460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0113ADA6-7647-0A4C-9C75-D28D5C8A059F}"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514073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0113ADA6-7647-0A4C-9C75-D28D5C8A059F}" type="slidenum">
              <a:rPr lang="en-US" smtClean="0"/>
              <a:t>‹#›</a:t>
            </a:fld>
            <a:endParaRPr lang="en-US"/>
          </a:p>
        </p:txBody>
      </p:sp>
      <p:cxnSp>
        <p:nvCxnSpPr>
          <p:cNvPr id="5" name="Straight Connector 4">
            <a:extLst>
              <a:ext uri="{FF2B5EF4-FFF2-40B4-BE49-F238E27FC236}">
                <a16:creationId xmlns:a16="http://schemas.microsoft.com/office/drawing/2014/main" id="{5E7F5640-F2DD-F24C-A2BF-4C69418C204E}"/>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9018C24F-6257-184C-B079-BF91DAF834FA}"/>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14CF936F-6206-AE4F-AB82-5C31C564B223}"/>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67759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0113ADA6-7647-0A4C-9C75-D28D5C8A059F}"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92798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0113ADA6-7647-0A4C-9C75-D28D5C8A059F}"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587669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0113ADA6-7647-0A4C-9C75-D28D5C8A059F}"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719975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0113ADA6-7647-0A4C-9C75-D28D5C8A059F}" type="slidenum">
              <a:rPr lang="en-US" smtClean="0"/>
              <a:t>‹#›</a:t>
            </a:fld>
            <a:endParaRPr lang="en-US"/>
          </a:p>
        </p:txBody>
      </p:sp>
      <p:cxnSp>
        <p:nvCxnSpPr>
          <p:cNvPr id="3" name="Straight Connector 2">
            <a:extLst>
              <a:ext uri="{FF2B5EF4-FFF2-40B4-BE49-F238E27FC236}">
                <a16:creationId xmlns:a16="http://schemas.microsoft.com/office/drawing/2014/main" id="{3FA1125B-3619-0F4A-9CB7-8531C5414AC2}"/>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5" name="Straight Connector 4">
            <a:extLst>
              <a:ext uri="{FF2B5EF4-FFF2-40B4-BE49-F238E27FC236}">
                <a16:creationId xmlns:a16="http://schemas.microsoft.com/office/drawing/2014/main" id="{3870C4B4-7EF1-D449-8BDE-80CC0D76AEA5}"/>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792ED3F3-6E61-E54C-8119-0DD2FA234C9D}"/>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37542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0113ADA6-7647-0A4C-9C75-D28D5C8A059F}" type="slidenum">
              <a:rPr lang="en-US" smtClean="0"/>
              <a:t>‹#›</a:t>
            </a:fld>
            <a:endParaRPr lang="en-US"/>
          </a:p>
        </p:txBody>
      </p:sp>
    </p:spTree>
    <p:extLst>
      <p:ext uri="{BB962C8B-B14F-4D97-AF65-F5344CB8AC3E}">
        <p14:creationId xmlns:p14="http://schemas.microsoft.com/office/powerpoint/2010/main" val="33003768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0113ADA6-7647-0A4C-9C75-D28D5C8A059F}" type="slidenum">
              <a:rPr lang="en-US" smtClean="0"/>
              <a:t>‹#›</a:t>
            </a:fld>
            <a:endParaRPr lang="en-US"/>
          </a:p>
        </p:txBody>
      </p:sp>
    </p:spTree>
    <p:extLst>
      <p:ext uri="{BB962C8B-B14F-4D97-AF65-F5344CB8AC3E}">
        <p14:creationId xmlns:p14="http://schemas.microsoft.com/office/powerpoint/2010/main" val="17136804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p:nvGrpSpPr>
        <p:grpSpPr>
          <a:xfrm>
            <a:off x="172531" y="6294648"/>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5" cstate="print">
              <a:grayscl/>
              <a:extLst>
                <a:ext uri="{28A0092B-C50C-407E-A947-70E740481C1C}">
                  <a14:useLocalDpi xmlns:a14="http://schemas.microsoft.com/office/drawing/2010/main"/>
                </a:ext>
              </a:extLst>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6" cstate="print">
              <a:grayscl/>
              <a:extLst>
                <a:ext uri="{28A0092B-C50C-407E-A947-70E740481C1C}">
                  <a14:useLocalDpi xmlns:a14="http://schemas.microsoft.com/office/drawing/2010/main"/>
                </a:ext>
              </a:extLst>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649760"/>
            </a:xfrm>
            <a:prstGeom prst="rect">
              <a:avLst/>
            </a:prstGeom>
            <a:noFill/>
          </p:spPr>
          <p:txBody>
            <a:bodyPr wrap="square" rtlCol="0">
              <a:spAutoFit/>
            </a:bodyPr>
            <a:lstStyle/>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7" cstate="print">
              <a:grayscl/>
              <a:extLst>
                <a:ext uri="{BEBA8EAE-BF5A-486C-A8C5-ECC9F3942E4B}">
                  <a14:imgProps xmlns:a14="http://schemas.microsoft.com/office/drawing/2010/main">
                    <a14:imgLayer r:embed="rId18">
                      <a14:imgEffect>
                        <a14:brightnessContrast bright="10000"/>
                      </a14:imgEffect>
                    </a14:imgLayer>
                  </a14:imgProps>
                </a:ext>
                <a:ext uri="{28A0092B-C50C-407E-A947-70E740481C1C}">
                  <a14:useLocalDpi xmlns:a14="http://schemas.microsoft.com/office/drawing/2010/main"/>
                </a:ext>
              </a:extLst>
            </a:blip>
            <a:srcRect/>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11"/>
            <a:ext cx="27432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Corbel" panose="020B0503020204020204" pitchFamily="34" charset="0"/>
              </a:defRPr>
            </a:lvl1pPr>
          </a:lstStyle>
          <a:p>
            <a:fld id="{0113ADA6-7647-0A4C-9C75-D28D5C8A059F}" type="slidenum">
              <a:rPr lang="en-US" smtClean="0"/>
              <a:t>‹#›</a:t>
            </a:fld>
            <a:endParaRPr lang="en-US"/>
          </a:p>
        </p:txBody>
      </p:sp>
    </p:spTree>
    <p:extLst>
      <p:ext uri="{BB962C8B-B14F-4D97-AF65-F5344CB8AC3E}">
        <p14:creationId xmlns:p14="http://schemas.microsoft.com/office/powerpoint/2010/main" val="3280335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rchpharmalabs.com/index.asp"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gif"/><Relationship Id="rId4" Type="http://schemas.openxmlformats.org/officeDocument/2006/relationships/image" Target="../media/image42.png"/><Relationship Id="rId9"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1.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3.tiff"/><Relationship Id="rId4" Type="http://schemas.openxmlformats.org/officeDocument/2006/relationships/diagramData" Target="../diagrams/data2.xml"/><Relationship Id="rId9"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652" y="2356126"/>
            <a:ext cx="10336696" cy="1620538"/>
          </a:xfrm>
        </p:spPr>
        <p:txBody>
          <a:bodyPr>
            <a:normAutofit/>
          </a:bodyPr>
          <a:lstStyle/>
          <a:p>
            <a:r>
              <a:rPr lang="en-US" sz="4000" dirty="0">
                <a:latin typeface="+mn-lt"/>
              </a:rPr>
              <a:t>Designing Future Products with Reduced Toxicity</a:t>
            </a:r>
          </a:p>
        </p:txBody>
      </p:sp>
      <p:sp>
        <p:nvSpPr>
          <p:cNvPr id="3" name="Subtitle 2"/>
          <p:cNvSpPr>
            <a:spLocks noGrp="1"/>
          </p:cNvSpPr>
          <p:nvPr>
            <p:ph type="subTitle" idx="1"/>
          </p:nvPr>
        </p:nvSpPr>
        <p:spPr/>
        <p:txBody>
          <a:bodyPr>
            <a:noAutofit/>
          </a:bodyPr>
          <a:lstStyle/>
          <a:p>
            <a:r>
              <a:rPr lang="en-US" sz="2400" dirty="0"/>
              <a:t>Lecture #24</a:t>
            </a:r>
          </a:p>
          <a:p>
            <a:r>
              <a:rPr lang="en-US" sz="2400" dirty="0"/>
              <a:t>Date:</a:t>
            </a:r>
          </a:p>
          <a:p>
            <a:r>
              <a:rPr lang="en-US" sz="2400" dirty="0"/>
              <a:t>Course #</a:t>
            </a:r>
          </a:p>
        </p:txBody>
      </p:sp>
    </p:spTree>
    <p:extLst>
      <p:ext uri="{BB962C8B-B14F-4D97-AF65-F5344CB8AC3E}">
        <p14:creationId xmlns:p14="http://schemas.microsoft.com/office/powerpoint/2010/main" val="113403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89E3B-3B1B-EB44-889F-531EAE166EAD}"/>
              </a:ext>
            </a:extLst>
          </p:cNvPr>
          <p:cNvSpPr>
            <a:spLocks noGrp="1"/>
          </p:cNvSpPr>
          <p:nvPr>
            <p:ph type="title"/>
          </p:nvPr>
        </p:nvSpPr>
        <p:spPr/>
        <p:txBody>
          <a:bodyPr>
            <a:normAutofit/>
          </a:bodyPr>
          <a:lstStyle/>
          <a:p>
            <a:r>
              <a:rPr lang="en-US" sz="4000" dirty="0">
                <a:latin typeface="+mn-lt"/>
              </a:rPr>
              <a:t>By </a:t>
            </a:r>
            <a:r>
              <a:rPr lang="en-US" sz="4000" dirty="0" err="1">
                <a:latin typeface="+mn-lt"/>
              </a:rPr>
              <a:t>Isosteric</a:t>
            </a:r>
            <a:r>
              <a:rPr lang="en-US" sz="4000" dirty="0">
                <a:latin typeface="+mn-lt"/>
              </a:rPr>
              <a:t> Substitution: Carbon with Silicon</a:t>
            </a:r>
            <a:endParaRPr lang="en-US" sz="3600" dirty="0">
              <a:latin typeface="+mn-lt"/>
            </a:endParaRPr>
          </a:p>
        </p:txBody>
      </p:sp>
      <p:sp>
        <p:nvSpPr>
          <p:cNvPr id="3" name="Content Placeholder 2"/>
          <p:cNvSpPr>
            <a:spLocks noGrp="1"/>
          </p:cNvSpPr>
          <p:nvPr>
            <p:ph idx="1"/>
          </p:nvPr>
        </p:nvSpPr>
        <p:spPr>
          <a:xfrm>
            <a:off x="838200" y="1556998"/>
            <a:ext cx="10515600" cy="4201206"/>
          </a:xfrm>
        </p:spPr>
        <p:txBody>
          <a:bodyPr>
            <a:noAutofit/>
          </a:bodyPr>
          <a:lstStyle/>
          <a:p>
            <a:pPr>
              <a:lnSpc>
                <a:spcPct val="90000"/>
              </a:lnSpc>
            </a:pPr>
            <a:r>
              <a:rPr lang="en-US" sz="2400" dirty="0"/>
              <a:t>DDT is well known to be environmentally persistent.</a:t>
            </a:r>
          </a:p>
          <a:p>
            <a:pPr>
              <a:lnSpc>
                <a:spcPct val="90000"/>
              </a:lnSpc>
            </a:pPr>
            <a:r>
              <a:rPr lang="en-US" sz="2400" dirty="0"/>
              <a:t>DDT analog with Silicon was synthesized.</a:t>
            </a:r>
          </a:p>
          <a:p>
            <a:pPr>
              <a:lnSpc>
                <a:spcPct val="90000"/>
              </a:lnSpc>
            </a:pPr>
            <a:r>
              <a:rPr lang="en-US" sz="2400" dirty="0"/>
              <a:t>While less persistent, the analog turned out to be non-toxic to insects.</a:t>
            </a:r>
          </a:p>
          <a:p>
            <a:pPr>
              <a:lnSpc>
                <a:spcPct val="90000"/>
              </a:lnSpc>
            </a:pPr>
            <a:r>
              <a:rPr lang="en-US" sz="2400" dirty="0"/>
              <a:t>This is due to the more readily oxidized (metabolized) Si-H bond compared to C-H and also the larger size of the molecule.</a:t>
            </a:r>
          </a:p>
        </p:txBody>
      </p:sp>
      <p:sp>
        <p:nvSpPr>
          <p:cNvPr id="51203" name="TextBox 4"/>
          <p:cNvSpPr txBox="1">
            <a:spLocks noChangeArrowheads="1"/>
          </p:cNvSpPr>
          <p:nvPr/>
        </p:nvSpPr>
        <p:spPr bwMode="auto">
          <a:xfrm>
            <a:off x="2769513" y="5343479"/>
            <a:ext cx="1906484" cy="707886"/>
          </a:xfrm>
          <a:prstGeom prst="rect">
            <a:avLst/>
          </a:prstGeom>
          <a:noFill/>
          <a:ln w="9525">
            <a:noFill/>
            <a:miter lim="800000"/>
            <a:headEnd/>
            <a:tailEnd/>
          </a:ln>
        </p:spPr>
        <p:txBody>
          <a:bodyPr wrap="none">
            <a:prstTxWarp prst="textNoShape">
              <a:avLst/>
            </a:prstTxWarp>
            <a:spAutoFit/>
          </a:bodyPr>
          <a:lstStyle/>
          <a:p>
            <a:pPr algn="ctr"/>
            <a:r>
              <a:rPr lang="en-US" sz="2000" dirty="0"/>
              <a:t>DDT</a:t>
            </a:r>
          </a:p>
          <a:p>
            <a:pPr algn="ctr"/>
            <a:r>
              <a:rPr lang="en-US" sz="2000" dirty="0"/>
              <a:t>(Toxic to insects)</a:t>
            </a:r>
          </a:p>
        </p:txBody>
      </p:sp>
      <p:sp>
        <p:nvSpPr>
          <p:cNvPr id="51204" name="TextBox 5"/>
          <p:cNvSpPr txBox="1">
            <a:spLocks noChangeArrowheads="1"/>
          </p:cNvSpPr>
          <p:nvPr/>
        </p:nvSpPr>
        <p:spPr bwMode="auto">
          <a:xfrm>
            <a:off x="7248304" y="5343479"/>
            <a:ext cx="2401235" cy="707886"/>
          </a:xfrm>
          <a:prstGeom prst="rect">
            <a:avLst/>
          </a:prstGeom>
          <a:noFill/>
          <a:ln w="9525">
            <a:noFill/>
            <a:miter lim="800000"/>
            <a:headEnd/>
            <a:tailEnd/>
          </a:ln>
        </p:spPr>
        <p:txBody>
          <a:bodyPr wrap="none">
            <a:prstTxWarp prst="textNoShape">
              <a:avLst/>
            </a:prstTxWarp>
            <a:spAutoFit/>
          </a:bodyPr>
          <a:lstStyle/>
          <a:p>
            <a:pPr algn="ctr"/>
            <a:r>
              <a:rPr lang="en-US" sz="2000" dirty="0"/>
              <a:t>Si-DDT Analog</a:t>
            </a:r>
          </a:p>
          <a:p>
            <a:pPr algn="ctr"/>
            <a:r>
              <a:rPr lang="en-US" sz="2000" dirty="0"/>
              <a:t>(Non-toxic to insects)</a:t>
            </a:r>
          </a:p>
        </p:txBody>
      </p:sp>
      <p:pic>
        <p:nvPicPr>
          <p:cNvPr id="2" name="Picture 1">
            <a:extLst>
              <a:ext uri="{FF2B5EF4-FFF2-40B4-BE49-F238E27FC236}">
                <a16:creationId xmlns:a16="http://schemas.microsoft.com/office/drawing/2014/main" id="{D1782823-A8CD-1347-AFF2-97179F73FD9F}"/>
              </a:ext>
            </a:extLst>
          </p:cNvPr>
          <p:cNvPicPr>
            <a:picLocks noChangeAspect="1"/>
          </p:cNvPicPr>
          <p:nvPr/>
        </p:nvPicPr>
        <p:blipFill>
          <a:blip r:embed="rId2"/>
          <a:stretch>
            <a:fillRect/>
          </a:stretch>
        </p:blipFill>
        <p:spPr>
          <a:xfrm>
            <a:off x="2262368" y="3657601"/>
            <a:ext cx="2920774" cy="1522796"/>
          </a:xfrm>
          <a:prstGeom prst="rect">
            <a:avLst/>
          </a:prstGeom>
        </p:spPr>
      </p:pic>
      <p:pic>
        <p:nvPicPr>
          <p:cNvPr id="4" name="Picture 3">
            <a:extLst>
              <a:ext uri="{FF2B5EF4-FFF2-40B4-BE49-F238E27FC236}">
                <a16:creationId xmlns:a16="http://schemas.microsoft.com/office/drawing/2014/main" id="{60021A1A-6402-604C-A46B-FF7999261174}"/>
              </a:ext>
            </a:extLst>
          </p:cNvPr>
          <p:cNvPicPr>
            <a:picLocks noChangeAspect="1"/>
          </p:cNvPicPr>
          <p:nvPr/>
        </p:nvPicPr>
        <p:blipFill>
          <a:blip r:embed="rId3"/>
          <a:stretch>
            <a:fillRect/>
          </a:stretch>
        </p:blipFill>
        <p:spPr>
          <a:xfrm>
            <a:off x="6975428" y="3657601"/>
            <a:ext cx="2946989" cy="1536464"/>
          </a:xfrm>
          <a:prstGeom prst="rect">
            <a:avLst/>
          </a:prstGeom>
        </p:spPr>
      </p:pic>
    </p:spTree>
    <p:extLst>
      <p:ext uri="{BB962C8B-B14F-4D97-AF65-F5344CB8AC3E}">
        <p14:creationId xmlns:p14="http://schemas.microsoft.com/office/powerpoint/2010/main" val="9592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Approaches to hazard minimization through molecular design</a:t>
            </a:r>
          </a:p>
          <a:p>
            <a:r>
              <a:rPr lang="en-US" sz="2400" dirty="0">
                <a:solidFill>
                  <a:schemeClr val="accent2"/>
                </a:solidFill>
              </a:rPr>
              <a:t>Case study: Codexis</a:t>
            </a:r>
          </a:p>
          <a:p>
            <a:r>
              <a:rPr lang="en-US" sz="2400" dirty="0"/>
              <a:t>Alternatives to animal testing</a:t>
            </a:r>
          </a:p>
          <a:p>
            <a:r>
              <a:rPr lang="en-US" sz="2400" dirty="0"/>
              <a:t>QSAR-Quantitative Structure Activity Relationship</a:t>
            </a:r>
          </a:p>
          <a:p>
            <a:r>
              <a:rPr lang="en-US" sz="2400" dirty="0"/>
              <a:t>The nexus of chemistry and toxicology</a:t>
            </a:r>
          </a:p>
          <a:p>
            <a:r>
              <a:rPr lang="en-US" sz="2400" dirty="0"/>
              <a:t>Sources of high throughput data</a:t>
            </a:r>
          </a:p>
          <a:p>
            <a:pPr marL="0" indent="0">
              <a:buNone/>
            </a:pPr>
            <a:endParaRPr lang="en-US" sz="2400" dirty="0"/>
          </a:p>
        </p:txBody>
      </p:sp>
    </p:spTree>
    <p:extLst>
      <p:ext uri="{BB962C8B-B14F-4D97-AF65-F5344CB8AC3E}">
        <p14:creationId xmlns:p14="http://schemas.microsoft.com/office/powerpoint/2010/main" val="13631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1">
            <a:extLst>
              <a:ext uri="{FF2B5EF4-FFF2-40B4-BE49-F238E27FC236}">
                <a16:creationId xmlns:a16="http://schemas.microsoft.com/office/drawing/2014/main" id="{7D71CF22-75ED-4972-A7DC-CFC09E736D4E}"/>
              </a:ext>
            </a:extLst>
          </p:cNvPr>
          <p:cNvSpPr txBox="1">
            <a:spLocks noChangeArrowheads="1"/>
          </p:cNvSpPr>
          <p:nvPr/>
        </p:nvSpPr>
        <p:spPr bwMode="auto">
          <a:xfrm>
            <a:off x="1953419" y="2109672"/>
            <a:ext cx="8285162"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dirty="0">
                <a:latin typeface="+mn-lt"/>
              </a:rPr>
              <a:t>Winner in the Area of Greener Synthetic Pathways</a:t>
            </a:r>
          </a:p>
        </p:txBody>
      </p:sp>
      <p:sp>
        <p:nvSpPr>
          <p:cNvPr id="3" name="Shape 92">
            <a:extLst>
              <a:ext uri="{FF2B5EF4-FFF2-40B4-BE49-F238E27FC236}">
                <a16:creationId xmlns:a16="http://schemas.microsoft.com/office/drawing/2014/main" id="{4F9E5701-8FF6-4376-95D8-055BA1A855E3}"/>
              </a:ext>
            </a:extLst>
          </p:cNvPr>
          <p:cNvSpPr>
            <a:spLocks noChangeArrowheads="1"/>
          </p:cNvSpPr>
          <p:nvPr/>
        </p:nvSpPr>
        <p:spPr bwMode="auto">
          <a:xfrm>
            <a:off x="1953419" y="3232151"/>
            <a:ext cx="4078287" cy="14351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4" name="Shape 93">
            <a:extLst>
              <a:ext uri="{FF2B5EF4-FFF2-40B4-BE49-F238E27FC236}">
                <a16:creationId xmlns:a16="http://schemas.microsoft.com/office/drawing/2014/main" id="{00A9AC87-AB26-4FE0-B888-5AB955ECA9FD}"/>
              </a:ext>
            </a:extLst>
          </p:cNvPr>
          <p:cNvSpPr>
            <a:spLocks noChangeArrowheads="1"/>
          </p:cNvSpPr>
          <p:nvPr/>
        </p:nvSpPr>
        <p:spPr bwMode="auto">
          <a:xfrm>
            <a:off x="7475538" y="3040063"/>
            <a:ext cx="1752600" cy="18192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 name="TextBox 4">
            <a:extLst>
              <a:ext uri="{FF2B5EF4-FFF2-40B4-BE49-F238E27FC236}">
                <a16:creationId xmlns:a16="http://schemas.microsoft.com/office/drawing/2014/main" id="{8E2F4045-6075-4C63-984A-3A95ACC3F998}"/>
              </a:ext>
            </a:extLst>
          </p:cNvPr>
          <p:cNvSpPr txBox="1"/>
          <p:nvPr/>
        </p:nvSpPr>
        <p:spPr>
          <a:xfrm>
            <a:off x="8940681" y="6267426"/>
            <a:ext cx="3149837" cy="461665"/>
          </a:xfrm>
          <a:prstGeom prst="rect">
            <a:avLst/>
          </a:prstGeom>
          <a:noFill/>
        </p:spPr>
        <p:txBody>
          <a:bodyPr wrap="none" rtlCol="0">
            <a:spAutoFit/>
          </a:bodyPr>
          <a:lstStyle/>
          <a:p>
            <a:r>
              <a:rPr lang="en-US" sz="1200" dirty="0">
                <a:solidFill>
                  <a:schemeClr val="bg1">
                    <a:lumMod val="50000"/>
                  </a:schemeClr>
                </a:solidFill>
              </a:rPr>
              <a:t>Courtesy of ACS Green Chemistry Institute and </a:t>
            </a:r>
          </a:p>
          <a:p>
            <a:r>
              <a:rPr lang="en-US" sz="1200" dirty="0">
                <a:solidFill>
                  <a:schemeClr val="bg1">
                    <a:lumMod val="50000"/>
                  </a:schemeClr>
                </a:solidFill>
              </a:rPr>
              <a:t>Presidential Green Chemistry Challenge Awards</a:t>
            </a:r>
          </a:p>
        </p:txBody>
      </p:sp>
      <p:sp>
        <p:nvSpPr>
          <p:cNvPr id="6" name="Title 3">
            <a:extLst>
              <a:ext uri="{FF2B5EF4-FFF2-40B4-BE49-F238E27FC236}">
                <a16:creationId xmlns:a16="http://schemas.microsoft.com/office/drawing/2014/main" id="{EEC3C86F-80FA-4680-B12F-6528F835C1EF}"/>
              </a:ext>
            </a:extLst>
          </p:cNvPr>
          <p:cNvSpPr txBox="1">
            <a:spLocks/>
          </p:cNvSpPr>
          <p:nvPr/>
        </p:nvSpPr>
        <p:spPr>
          <a:xfrm>
            <a:off x="838200" y="175127"/>
            <a:ext cx="105156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000" dirty="0">
                <a:solidFill>
                  <a:schemeClr val="tx1">
                    <a:lumMod val="75000"/>
                    <a:lumOff val="25000"/>
                  </a:schemeClr>
                </a:solidFill>
                <a:latin typeface="+mn-lt"/>
                <a:cs typeface="Arial" panose="020B0604020202020204" pitchFamily="34" charset="0"/>
                <a:sym typeface="Arial" panose="020B0604020202020204" pitchFamily="34" charset="0"/>
              </a:rPr>
              <a:t>Codexis, Inc. &amp; Dr. Yi Tang, UCLA</a:t>
            </a:r>
            <a:endParaRPr lang="en-US" sz="4000" dirty="0">
              <a:solidFill>
                <a:schemeClr val="tx1">
                  <a:lumMod val="75000"/>
                  <a:lumOff val="25000"/>
                </a:schemeClr>
              </a:solidFill>
              <a:latin typeface="+mn-lt"/>
            </a:endParaRPr>
          </a:p>
        </p:txBody>
      </p:sp>
    </p:spTree>
    <p:extLst>
      <p:ext uri="{BB962C8B-B14F-4D97-AF65-F5344CB8AC3E}">
        <p14:creationId xmlns:p14="http://schemas.microsoft.com/office/powerpoint/2010/main" val="13688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5">
            <a:extLst>
              <a:ext uri="{FF2B5EF4-FFF2-40B4-BE49-F238E27FC236}">
                <a16:creationId xmlns:a16="http://schemas.microsoft.com/office/drawing/2014/main" id="{921E3F43-5533-4198-91DD-D1D95BCBBC77}"/>
              </a:ext>
            </a:extLst>
          </p:cNvPr>
          <p:cNvSpPr txBox="1">
            <a:spLocks/>
          </p:cNvSpPr>
          <p:nvPr/>
        </p:nvSpPr>
        <p:spPr>
          <a:xfrm>
            <a:off x="838200" y="1750132"/>
            <a:ext cx="10515600" cy="4201206"/>
          </a:xfrm>
          <a:prstGeom prst="rect">
            <a:avLst/>
          </a:prstGeom>
        </p:spPr>
        <p:txBody>
          <a:bodyP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dk1"/>
              </a:buClr>
              <a:buSzPct val="166666"/>
              <a:buFont typeface="Arial" panose="020B0604020202020204" pitchFamily="34" charset="0"/>
              <a:buNone/>
              <a:defRPr/>
            </a:pPr>
            <a:r>
              <a:rPr lang="en" sz="2400" b="1" dirty="0">
                <a:solidFill>
                  <a:schemeClr val="dk1"/>
                </a:solidFill>
                <a:sym typeface="Arial"/>
              </a:rPr>
              <a:t>Title:  </a:t>
            </a:r>
            <a:r>
              <a:rPr lang="en" sz="2400" i="1" dirty="0">
                <a:sym typeface="Arial"/>
              </a:rPr>
              <a:t>An Efficient Biocatalytic Process to Manufacture Simvastatin</a:t>
            </a:r>
          </a:p>
          <a:p>
            <a:pPr>
              <a:spcBef>
                <a:spcPts val="600"/>
              </a:spcBef>
              <a:buClr>
                <a:schemeClr val="dk1"/>
              </a:buClr>
              <a:buSzPct val="166666"/>
              <a:buFont typeface="Arial"/>
              <a:buChar char="•"/>
              <a:defRPr/>
            </a:pPr>
            <a:endParaRPr lang="en" sz="2400" i="1" dirty="0">
              <a:sym typeface="Arial"/>
            </a:endParaRPr>
          </a:p>
          <a:p>
            <a:pPr>
              <a:spcBef>
                <a:spcPts val="600"/>
              </a:spcBef>
              <a:buClr>
                <a:schemeClr val="dk1"/>
              </a:buClr>
              <a:buSzPct val="166666"/>
              <a:buFont typeface="Arial" panose="020B0604020202020204" pitchFamily="34" charset="0"/>
              <a:buNone/>
              <a:defRPr/>
            </a:pPr>
            <a:r>
              <a:rPr lang="en" sz="2400" b="1" dirty="0">
                <a:sym typeface="Arial"/>
              </a:rPr>
              <a:t>Summary:</a:t>
            </a:r>
          </a:p>
          <a:p>
            <a:pPr indent="0">
              <a:spcBef>
                <a:spcPts val="600"/>
              </a:spcBef>
              <a:buClr>
                <a:schemeClr val="dk1"/>
              </a:buClr>
              <a:buSzPct val="166666"/>
              <a:buFont typeface="Arial" panose="020B0604020202020204" pitchFamily="34" charset="0"/>
              <a:buNone/>
              <a:defRPr/>
            </a:pPr>
            <a:r>
              <a:rPr lang="en" sz="2400" dirty="0">
                <a:sym typeface="Arial"/>
              </a:rPr>
              <a:t>Simvastatin, a leading drug for treating high cholesterol, is manufactured from a natural product. The traditional multistep synthesis was wasteful and used large amounts of hazardous reagents. Professor Tang conceived a synthesis using an engineered enzyme and a practical low-cost feedstock. Codexis optimized both the enzyme and the chemical process. The resulting process greatly reduces hazard and waste, is cost-effective and meets the needs of customers. Some manufacturers in Europe and India use this process to make simvastatin.</a:t>
            </a:r>
          </a:p>
          <a:p>
            <a:pPr>
              <a:spcBef>
                <a:spcPts val="600"/>
              </a:spcBef>
              <a:buClr>
                <a:schemeClr val="dk1"/>
              </a:buClr>
              <a:buSzPct val="166666"/>
              <a:buFont typeface="Arial"/>
              <a:buChar char="•"/>
              <a:defRPr/>
            </a:pPr>
            <a:endParaRPr lang="en" sz="2400" dirty="0">
              <a:sym typeface="Arial"/>
            </a:endParaRPr>
          </a:p>
        </p:txBody>
      </p:sp>
      <p:sp>
        <p:nvSpPr>
          <p:cNvPr id="3" name="Title 2">
            <a:extLst>
              <a:ext uri="{FF2B5EF4-FFF2-40B4-BE49-F238E27FC236}">
                <a16:creationId xmlns:a16="http://schemas.microsoft.com/office/drawing/2014/main" id="{944C23DA-357E-4D7F-892A-F7E58F30CDAD}"/>
              </a:ext>
            </a:extLst>
          </p:cNvPr>
          <p:cNvSpPr txBox="1">
            <a:spLocks/>
          </p:cNvSpPr>
          <p:nvPr/>
        </p:nvSpPr>
        <p:spPr>
          <a:xfrm>
            <a:off x="838200" y="175127"/>
            <a:ext cx="105156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a:solidFill>
                  <a:schemeClr val="tx1">
                    <a:lumMod val="75000"/>
                    <a:lumOff val="25000"/>
                  </a:schemeClr>
                </a:solidFill>
                <a:latin typeface="+mn-lt"/>
              </a:rPr>
              <a:t>Overview</a:t>
            </a:r>
          </a:p>
        </p:txBody>
      </p:sp>
      <p:sp>
        <p:nvSpPr>
          <p:cNvPr id="4" name="TextBox 3">
            <a:extLst>
              <a:ext uri="{FF2B5EF4-FFF2-40B4-BE49-F238E27FC236}">
                <a16:creationId xmlns:a16="http://schemas.microsoft.com/office/drawing/2014/main" id="{2DDBBDAC-C0F9-1F4A-8F00-6FBA89385938}"/>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353095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411CDC9-9BDC-4C95-90E1-4E9784300880}"/>
              </a:ext>
            </a:extLst>
          </p:cNvPr>
          <p:cNvSpPr txBox="1">
            <a:spLocks/>
          </p:cNvSpPr>
          <p:nvPr/>
        </p:nvSpPr>
        <p:spPr>
          <a:xfrm>
            <a:off x="838200" y="175127"/>
            <a:ext cx="105156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a:solidFill>
                  <a:schemeClr val="tx1">
                    <a:lumMod val="75000"/>
                    <a:lumOff val="25000"/>
                  </a:schemeClr>
                </a:solidFill>
                <a:latin typeface="+mn-lt"/>
              </a:rPr>
              <a:t>Motivation – Business Drivers</a:t>
            </a:r>
          </a:p>
        </p:txBody>
      </p:sp>
      <p:sp>
        <p:nvSpPr>
          <p:cNvPr id="4" name="TextBox 3">
            <a:extLst>
              <a:ext uri="{FF2B5EF4-FFF2-40B4-BE49-F238E27FC236}">
                <a16:creationId xmlns:a16="http://schemas.microsoft.com/office/drawing/2014/main" id="{92CE7EAB-2211-41AB-8522-6808628F08E6}"/>
              </a:ext>
            </a:extLst>
          </p:cNvPr>
          <p:cNvSpPr txBox="1"/>
          <p:nvPr/>
        </p:nvSpPr>
        <p:spPr>
          <a:xfrm>
            <a:off x="838201" y="1582576"/>
            <a:ext cx="9807054" cy="42473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Simvastatin was originally developed by Merck under the brand name Zocor® as a cholesterol lowering drug.</a:t>
            </a:r>
          </a:p>
          <a:p>
            <a:pPr marL="742950" lvl="1" indent="-285750">
              <a:spcAft>
                <a:spcPts val="600"/>
              </a:spcAft>
              <a:buFont typeface="Arial" panose="020B0604020202020204" pitchFamily="34" charset="0"/>
              <a:buChar char="•"/>
            </a:pPr>
            <a:r>
              <a:rPr lang="en-US" sz="2000" dirty="0"/>
              <a:t>In 2005, Zocor® was Merck’s best selling drug and the second-largest selling statin in the world with about $5 billion in sales.</a:t>
            </a:r>
          </a:p>
          <a:p>
            <a:pPr marL="742950" lvl="1" indent="-285750">
              <a:spcAft>
                <a:spcPts val="600"/>
              </a:spcAft>
              <a:buFont typeface="Arial" panose="020B0604020202020204" pitchFamily="34" charset="0"/>
              <a:buChar char="•"/>
            </a:pPr>
            <a:r>
              <a:rPr lang="en-US" sz="2000" dirty="0"/>
              <a:t>In 2006, Zocor® went off patent and simvastatin became the most-prescribed statin in the world.</a:t>
            </a:r>
          </a:p>
          <a:p>
            <a:pPr marL="285750" indent="-285750">
              <a:spcAft>
                <a:spcPts val="600"/>
              </a:spcAft>
              <a:buFont typeface="Arial" panose="020B0604020202020204" pitchFamily="34" charset="0"/>
              <a:buChar char="•"/>
            </a:pPr>
            <a:r>
              <a:rPr lang="en-US" sz="2000" b="1" dirty="0"/>
              <a:t>Why was it important to spend resources developing this technology?</a:t>
            </a:r>
          </a:p>
          <a:p>
            <a:pPr marL="742950" lvl="1" indent="-285750">
              <a:spcAft>
                <a:spcPts val="600"/>
              </a:spcAft>
              <a:buFont typeface="Arial" panose="020B0604020202020204" pitchFamily="34" charset="0"/>
              <a:buChar char="•"/>
            </a:pPr>
            <a:r>
              <a:rPr lang="en-US" sz="2000" dirty="0"/>
              <a:t>Simvastatin is one of the most important drugs on the market for treating cardiovascular diseases.</a:t>
            </a:r>
          </a:p>
          <a:p>
            <a:pPr marL="742950" lvl="1" indent="-285750">
              <a:spcAft>
                <a:spcPts val="600"/>
              </a:spcAft>
              <a:buFont typeface="Arial" panose="020B0604020202020204" pitchFamily="34" charset="0"/>
              <a:buChar char="•"/>
            </a:pPr>
            <a:r>
              <a:rPr lang="en-US" sz="2000" dirty="0"/>
              <a:t>In 2010, there were over 94 million prescriptions for Simvastatin.</a:t>
            </a:r>
          </a:p>
          <a:p>
            <a:pPr marL="742950" lvl="1" indent="-285750">
              <a:spcAft>
                <a:spcPts val="600"/>
              </a:spcAft>
              <a:buFont typeface="Arial" panose="020B0604020202020204" pitchFamily="34" charset="0"/>
              <a:buChar char="•"/>
            </a:pPr>
            <a:r>
              <a:rPr lang="en-US" sz="2000" dirty="0"/>
              <a:t>Codexis saw a great opportunity to reduce cost and waste to environment by reducing complexity of manufacturing process.</a:t>
            </a:r>
          </a:p>
        </p:txBody>
      </p:sp>
      <p:sp>
        <p:nvSpPr>
          <p:cNvPr id="5" name="TextBox 4">
            <a:extLst>
              <a:ext uri="{FF2B5EF4-FFF2-40B4-BE49-F238E27FC236}">
                <a16:creationId xmlns:a16="http://schemas.microsoft.com/office/drawing/2014/main" id="{EB756925-2BDB-A948-8F9F-F4CEE792C5E3}"/>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273476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Placeholder 3">
            <a:extLst>
              <a:ext uri="{FF2B5EF4-FFF2-40B4-BE49-F238E27FC236}">
                <a16:creationId xmlns:a16="http://schemas.microsoft.com/office/drawing/2014/main" id="{1BBFEBAF-5EAA-264F-BA86-A3EF566AB1D0}"/>
              </a:ext>
            </a:extLst>
          </p:cNvPr>
          <p:cNvSpPr txBox="1">
            <a:spLocks noGrp="1"/>
          </p:cNvSpPr>
          <p:nvPr>
            <p:ph type="body" idx="4294967295"/>
          </p:nvPr>
        </p:nvSpPr>
        <p:spPr>
          <a:xfrm>
            <a:off x="6968333" y="5384801"/>
            <a:ext cx="4258467" cy="1271387"/>
          </a:xfrm>
        </p:spPr>
        <p:txBody>
          <a:bodyPr>
            <a:normAutofit/>
          </a:bodyPr>
          <a:lstStyle/>
          <a:p>
            <a:pPr marL="0" indent="0" algn="ctr">
              <a:spcBef>
                <a:spcPts val="600"/>
              </a:spcBef>
              <a:buClr>
                <a:srgbClr val="000000"/>
              </a:buClr>
              <a:buSzPct val="167000"/>
              <a:buNone/>
            </a:pPr>
            <a:r>
              <a:rPr lang="en-US" altLang="en-US" sz="2000" dirty="0">
                <a:cs typeface="Arial" panose="020B0604020202020204" pitchFamily="34" charset="0"/>
              </a:rPr>
              <a:t>Chemical structure of </a:t>
            </a:r>
            <a:r>
              <a:rPr lang="en-US" altLang="en-US" sz="2000" b="1" dirty="0">
                <a:cs typeface="Arial" panose="020B0604020202020204" pitchFamily="34" charset="0"/>
              </a:rPr>
              <a:t>lovastatin</a:t>
            </a:r>
            <a:r>
              <a:rPr lang="en-US" altLang="en-US" sz="2000" dirty="0">
                <a:cs typeface="Arial" panose="020B0604020202020204" pitchFamily="34" charset="0"/>
              </a:rPr>
              <a:t> (left) and its semi-synthetic derivative </a:t>
            </a:r>
            <a:r>
              <a:rPr lang="en-US" altLang="en-US" sz="2000" b="1" dirty="0">
                <a:cs typeface="Arial" panose="020B0604020202020204" pitchFamily="34" charset="0"/>
              </a:rPr>
              <a:t>simvastatin</a:t>
            </a:r>
            <a:r>
              <a:rPr lang="en-US" altLang="en-US" sz="2000" dirty="0">
                <a:cs typeface="Arial" panose="020B0604020202020204" pitchFamily="34" charset="0"/>
              </a:rPr>
              <a:t> (right) with additional methyl substituent (arrow).</a:t>
            </a:r>
          </a:p>
        </p:txBody>
      </p:sp>
      <p:grpSp>
        <p:nvGrpSpPr>
          <p:cNvPr id="7173" name="Group 11">
            <a:extLst>
              <a:ext uri="{FF2B5EF4-FFF2-40B4-BE49-F238E27FC236}">
                <a16:creationId xmlns:a16="http://schemas.microsoft.com/office/drawing/2014/main" id="{1C0694D1-73FE-1649-AE68-05DCF9602A0A}"/>
              </a:ext>
            </a:extLst>
          </p:cNvPr>
          <p:cNvGrpSpPr>
            <a:grpSpLocks/>
          </p:cNvGrpSpPr>
          <p:nvPr/>
        </p:nvGrpSpPr>
        <p:grpSpPr bwMode="auto">
          <a:xfrm>
            <a:off x="6827839" y="3172722"/>
            <a:ext cx="4221161" cy="2087358"/>
            <a:chOff x="4876800" y="3962400"/>
            <a:chExt cx="3971925" cy="1933575"/>
          </a:xfrm>
        </p:grpSpPr>
        <p:grpSp>
          <p:nvGrpSpPr>
            <p:cNvPr id="7177" name="Group 10">
              <a:extLst>
                <a:ext uri="{FF2B5EF4-FFF2-40B4-BE49-F238E27FC236}">
                  <a16:creationId xmlns:a16="http://schemas.microsoft.com/office/drawing/2014/main" id="{494C09A2-3664-9F4C-8CAA-FAA53D76A171}"/>
                </a:ext>
              </a:extLst>
            </p:cNvPr>
            <p:cNvGrpSpPr>
              <a:grpSpLocks/>
            </p:cNvGrpSpPr>
            <p:nvPr/>
          </p:nvGrpSpPr>
          <p:grpSpPr bwMode="auto">
            <a:xfrm>
              <a:off x="4876800" y="3962400"/>
              <a:ext cx="3971925" cy="1933575"/>
              <a:chOff x="4876800" y="3962400"/>
              <a:chExt cx="3971925" cy="1933575"/>
            </a:xfrm>
          </p:grpSpPr>
          <p:pic>
            <p:nvPicPr>
              <p:cNvPr id="7179" name="Picture 2">
                <a:extLst>
                  <a:ext uri="{FF2B5EF4-FFF2-40B4-BE49-F238E27FC236}">
                    <a16:creationId xmlns:a16="http://schemas.microsoft.com/office/drawing/2014/main" id="{44341397-21C6-4645-8CA8-89868A68D1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3962400"/>
                <a:ext cx="39719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B57B88CC-56EF-3643-93BD-6DDD14A5FD73}"/>
                  </a:ext>
                </a:extLst>
              </p:cNvPr>
              <p:cNvCxnSpPr/>
              <p:nvPr/>
            </p:nvCxnSpPr>
            <p:spPr>
              <a:xfrm>
                <a:off x="6553200" y="4929188"/>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7178" name="TextBox 8">
              <a:extLst>
                <a:ext uri="{FF2B5EF4-FFF2-40B4-BE49-F238E27FC236}">
                  <a16:creationId xmlns:a16="http://schemas.microsoft.com/office/drawing/2014/main" id="{99BE3F55-E2F9-1946-BF20-F49920A2281C}"/>
                </a:ext>
              </a:extLst>
            </p:cNvPr>
            <p:cNvSpPr txBox="1">
              <a:spLocks noChangeArrowheads="1"/>
            </p:cNvSpPr>
            <p:nvPr/>
          </p:nvSpPr>
          <p:spPr bwMode="auto">
            <a:xfrm>
              <a:off x="6553200" y="46482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a:solidFill>
                    <a:schemeClr val="accent1"/>
                  </a:solidFill>
                </a:rPr>
                <a:t>?</a:t>
              </a:r>
            </a:p>
          </p:txBody>
        </p:sp>
      </p:grpSp>
      <p:sp>
        <p:nvSpPr>
          <p:cNvPr id="13" name="Rectangle 12">
            <a:extLst>
              <a:ext uri="{FF2B5EF4-FFF2-40B4-BE49-F238E27FC236}">
                <a16:creationId xmlns:a16="http://schemas.microsoft.com/office/drawing/2014/main" id="{1E9E48E6-EC1C-1548-9044-56B973BB7434}"/>
              </a:ext>
            </a:extLst>
          </p:cNvPr>
          <p:cNvSpPr/>
          <p:nvPr/>
        </p:nvSpPr>
        <p:spPr>
          <a:xfrm>
            <a:off x="1094132" y="5663512"/>
            <a:ext cx="2003425" cy="381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ym typeface="Arial"/>
              <a:rtl val="0"/>
            </a:endParaRPr>
          </a:p>
        </p:txBody>
      </p:sp>
      <p:sp>
        <p:nvSpPr>
          <p:cNvPr id="3" name="Title 2">
            <a:extLst>
              <a:ext uri="{FF2B5EF4-FFF2-40B4-BE49-F238E27FC236}">
                <a16:creationId xmlns:a16="http://schemas.microsoft.com/office/drawing/2014/main" id="{80AE1516-48DB-4EB8-9C96-072FE5CFFE29}"/>
              </a:ext>
            </a:extLst>
          </p:cNvPr>
          <p:cNvSpPr>
            <a:spLocks noGrp="1"/>
          </p:cNvSpPr>
          <p:nvPr>
            <p:ph type="title"/>
          </p:nvPr>
        </p:nvSpPr>
        <p:spPr/>
        <p:txBody>
          <a:bodyPr>
            <a:normAutofit/>
          </a:bodyPr>
          <a:lstStyle/>
          <a:p>
            <a:r>
              <a:rPr lang="en-US" altLang="en-US" sz="3600" dirty="0">
                <a:latin typeface="+mn-lt"/>
                <a:cs typeface="Arial" panose="020B0604020202020204" pitchFamily="34" charset="0"/>
                <a:sym typeface="Arial" panose="020B0604020202020204" pitchFamily="34" charset="0"/>
              </a:rPr>
              <a:t>Motivation - Innovations in Science and Engineering</a:t>
            </a:r>
            <a:endParaRPr lang="en-US" sz="3600" dirty="0">
              <a:latin typeface="+mn-lt"/>
            </a:endParaRPr>
          </a:p>
        </p:txBody>
      </p:sp>
      <p:sp>
        <p:nvSpPr>
          <p:cNvPr id="5" name="TextBox 4">
            <a:extLst>
              <a:ext uri="{FF2B5EF4-FFF2-40B4-BE49-F238E27FC236}">
                <a16:creationId xmlns:a16="http://schemas.microsoft.com/office/drawing/2014/main" id="{DCF7BAB7-4F9C-4004-87BD-EE3E0462AA8E}"/>
              </a:ext>
            </a:extLst>
          </p:cNvPr>
          <p:cNvSpPr txBox="1"/>
          <p:nvPr/>
        </p:nvSpPr>
        <p:spPr>
          <a:xfrm>
            <a:off x="838200" y="1485005"/>
            <a:ext cx="10625919"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Simvastatin is a derivative of lovastatin, a fungal natural product, and contains an additional methyl group at the C2’ position of the side chain.</a:t>
            </a:r>
          </a:p>
          <a:p>
            <a:pPr marL="285750" indent="-285750">
              <a:spcAft>
                <a:spcPts val="600"/>
              </a:spcAft>
              <a:buFont typeface="Arial" panose="020B0604020202020204" pitchFamily="34" charset="0"/>
              <a:buChar char="•"/>
            </a:pPr>
            <a:r>
              <a:rPr lang="en-US" sz="2000" dirty="0"/>
              <a:t>This subtle structural modification makes simvastatin more potent in the reduction of total and low-density lipoprotein cholesterol (LDL-C) with decreased hepatoxicity and reduced side effects.</a:t>
            </a:r>
          </a:p>
        </p:txBody>
      </p:sp>
      <p:sp>
        <p:nvSpPr>
          <p:cNvPr id="7" name="TextBox 6">
            <a:extLst>
              <a:ext uri="{FF2B5EF4-FFF2-40B4-BE49-F238E27FC236}">
                <a16:creationId xmlns:a16="http://schemas.microsoft.com/office/drawing/2014/main" id="{12F7D9D9-ECC2-42A2-9084-8489BB4A2ACC}"/>
              </a:ext>
            </a:extLst>
          </p:cNvPr>
          <p:cNvSpPr txBox="1"/>
          <p:nvPr/>
        </p:nvSpPr>
        <p:spPr>
          <a:xfrm>
            <a:off x="838200" y="2877640"/>
            <a:ext cx="5415906" cy="3200876"/>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dirty="0"/>
              <a:t>Existing Technology</a:t>
            </a:r>
          </a:p>
          <a:p>
            <a:pPr marL="742950" lvl="1" indent="-285750">
              <a:spcAft>
                <a:spcPts val="600"/>
              </a:spcAft>
              <a:buFont typeface="Arial" panose="020B0604020202020204" pitchFamily="34" charset="0"/>
              <a:buChar char="•"/>
            </a:pPr>
            <a:r>
              <a:rPr lang="en-US" dirty="0"/>
              <a:t>Two routes to manufacturing simvastatin:  </a:t>
            </a:r>
          </a:p>
          <a:p>
            <a:pPr marL="1257300" lvl="2" indent="-342900">
              <a:spcAft>
                <a:spcPts val="600"/>
              </a:spcAft>
              <a:buFont typeface="+mj-lt"/>
              <a:buAutoNum type="arabicPeriod"/>
            </a:pPr>
            <a:r>
              <a:rPr lang="en-US" dirty="0"/>
              <a:t>Hydrolysis/Esterification</a:t>
            </a:r>
          </a:p>
          <a:p>
            <a:pPr marL="1257300" lvl="2" indent="-342900">
              <a:spcAft>
                <a:spcPts val="600"/>
              </a:spcAft>
              <a:buFont typeface="+mj-lt"/>
              <a:buAutoNum type="arabicPeriod"/>
            </a:pPr>
            <a:r>
              <a:rPr lang="en-US" dirty="0"/>
              <a:t>Direct Methylation</a:t>
            </a:r>
          </a:p>
          <a:p>
            <a:pPr marL="742950" lvl="1" indent="-285750">
              <a:spcAft>
                <a:spcPts val="600"/>
              </a:spcAft>
              <a:buFont typeface="Arial" panose="020B0604020202020204" pitchFamily="34" charset="0"/>
              <a:buChar char="•"/>
            </a:pPr>
            <a:r>
              <a:rPr lang="en-US" dirty="0"/>
              <a:t>Disadvantages for both processes:</a:t>
            </a:r>
          </a:p>
          <a:p>
            <a:pPr marL="1200150" lvl="2" indent="-285750">
              <a:spcAft>
                <a:spcPts val="600"/>
              </a:spcAft>
              <a:buFont typeface="Arial" panose="020B0604020202020204" pitchFamily="34" charset="0"/>
              <a:buChar char="•"/>
            </a:pPr>
            <a:r>
              <a:rPr lang="en-US" dirty="0"/>
              <a:t>Low overall yields (&lt;70%) </a:t>
            </a:r>
          </a:p>
          <a:p>
            <a:pPr marL="1200150" lvl="2" indent="-285750">
              <a:spcAft>
                <a:spcPts val="600"/>
              </a:spcAft>
              <a:buFont typeface="Arial" panose="020B0604020202020204" pitchFamily="34" charset="0"/>
              <a:buChar char="•"/>
            </a:pPr>
            <a:r>
              <a:rPr lang="en-US" dirty="0"/>
              <a:t>Utilize excess hazardous and toxic reagents</a:t>
            </a:r>
          </a:p>
          <a:p>
            <a:pPr marL="1200150" lvl="2" indent="-285750">
              <a:spcAft>
                <a:spcPts val="600"/>
              </a:spcAft>
              <a:buFont typeface="Arial" panose="020B0604020202020204" pitchFamily="34" charset="0"/>
              <a:buChar char="•"/>
            </a:pPr>
            <a:r>
              <a:rPr lang="en-US" dirty="0"/>
              <a:t>Require copious amounts of solvents  </a:t>
            </a:r>
          </a:p>
          <a:p>
            <a:pPr marL="285750" indent="-285750">
              <a:spcAft>
                <a:spcPts val="600"/>
              </a:spcAft>
              <a:buFont typeface="Arial" panose="020B0604020202020204" pitchFamily="34" charset="0"/>
              <a:buChar char="•"/>
            </a:pPr>
            <a:r>
              <a:rPr lang="en-US" b="1" dirty="0"/>
              <a:t>Can we do better?</a:t>
            </a:r>
          </a:p>
        </p:txBody>
      </p:sp>
    </p:spTree>
    <p:extLst>
      <p:ext uri="{BB962C8B-B14F-4D97-AF65-F5344CB8AC3E}">
        <p14:creationId xmlns:p14="http://schemas.microsoft.com/office/powerpoint/2010/main" val="160722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sim2.png">
            <a:extLst>
              <a:ext uri="{FF2B5EF4-FFF2-40B4-BE49-F238E27FC236}">
                <a16:creationId xmlns:a16="http://schemas.microsoft.com/office/drawing/2014/main" id="{A69F46CC-9B5E-4474-8FA7-2A0B512CE85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73873" y="1422403"/>
            <a:ext cx="1749752" cy="231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9F22921-5074-4AC5-B2C6-AF55E6713C92}"/>
              </a:ext>
            </a:extLst>
          </p:cNvPr>
          <p:cNvSpPr txBox="1">
            <a:spLocks/>
          </p:cNvSpPr>
          <p:nvPr/>
        </p:nvSpPr>
        <p:spPr bwMode="auto">
          <a:xfrm>
            <a:off x="9394825" y="3638810"/>
            <a:ext cx="1828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i="1" dirty="0" err="1">
                <a:latin typeface="+mn-lt"/>
              </a:rPr>
              <a:t>LovD</a:t>
            </a:r>
            <a:r>
              <a:rPr lang="en-US" altLang="en-US" sz="1800" i="1" dirty="0">
                <a:latin typeface="+mn-lt"/>
              </a:rPr>
              <a:t> </a:t>
            </a:r>
            <a:r>
              <a:rPr lang="en-US" altLang="en-US" sz="1800" i="1" dirty="0" err="1">
                <a:latin typeface="+mn-lt"/>
              </a:rPr>
              <a:t>acylase</a:t>
            </a:r>
            <a:endParaRPr lang="en-US" altLang="en-US" sz="1800" i="1" dirty="0">
              <a:latin typeface="+mn-lt"/>
            </a:endParaRPr>
          </a:p>
        </p:txBody>
      </p:sp>
      <p:pic>
        <p:nvPicPr>
          <p:cNvPr id="5" name="Picture 2">
            <a:extLst>
              <a:ext uri="{FF2B5EF4-FFF2-40B4-BE49-F238E27FC236}">
                <a16:creationId xmlns:a16="http://schemas.microsoft.com/office/drawing/2014/main" id="{CA8F8971-2A0C-4B8F-AD3A-4FE14798A6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5488" y="4363012"/>
            <a:ext cx="9661024" cy="177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5235C63-4B1A-4557-95B9-1B9E368AB59B}"/>
              </a:ext>
            </a:extLst>
          </p:cNvPr>
          <p:cNvSpPr/>
          <p:nvPr/>
        </p:nvSpPr>
        <p:spPr>
          <a:xfrm>
            <a:off x="5581650" y="5613829"/>
            <a:ext cx="1028700" cy="304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ym typeface="Arial"/>
              <a:rtl val="0"/>
            </a:endParaRPr>
          </a:p>
        </p:txBody>
      </p:sp>
      <p:sp>
        <p:nvSpPr>
          <p:cNvPr id="7" name="Title 2">
            <a:extLst>
              <a:ext uri="{FF2B5EF4-FFF2-40B4-BE49-F238E27FC236}">
                <a16:creationId xmlns:a16="http://schemas.microsoft.com/office/drawing/2014/main" id="{3C1AD494-0D8D-4F14-BCB1-AF8F5CA06553}"/>
              </a:ext>
            </a:extLst>
          </p:cNvPr>
          <p:cNvSpPr txBox="1">
            <a:spLocks/>
          </p:cNvSpPr>
          <p:nvPr/>
        </p:nvSpPr>
        <p:spPr>
          <a:xfrm>
            <a:off x="838200" y="175127"/>
            <a:ext cx="105156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000" dirty="0">
                <a:solidFill>
                  <a:schemeClr val="tx1">
                    <a:lumMod val="75000"/>
                    <a:lumOff val="25000"/>
                  </a:schemeClr>
                </a:solidFill>
                <a:latin typeface="+mn-lt"/>
                <a:cs typeface="Arial" panose="020B0604020202020204" pitchFamily="34" charset="0"/>
                <a:sym typeface="Arial" panose="020B0604020202020204" pitchFamily="34" charset="0"/>
              </a:rPr>
              <a:t>Technology Development</a:t>
            </a:r>
            <a:endParaRPr lang="en-US" sz="40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1356A635-69C8-4A6E-A063-5744C014604B}"/>
              </a:ext>
            </a:extLst>
          </p:cNvPr>
          <p:cNvSpPr/>
          <p:nvPr/>
        </p:nvSpPr>
        <p:spPr>
          <a:xfrm>
            <a:off x="700584" y="1500690"/>
            <a:ext cx="8334233" cy="2862322"/>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b="1" dirty="0"/>
              <a:t>Approach:  </a:t>
            </a:r>
            <a:r>
              <a:rPr lang="en-US" sz="2000" dirty="0"/>
              <a:t>Design a green manufacturing process for simvastatin using </a:t>
            </a:r>
            <a:r>
              <a:rPr lang="en-US" sz="2000" dirty="0" err="1"/>
              <a:t>biocatalysis</a:t>
            </a:r>
            <a:r>
              <a:rPr lang="en-US" sz="2000" dirty="0"/>
              <a:t> while optimizing chemical process engineering.</a:t>
            </a:r>
          </a:p>
          <a:p>
            <a:pPr marL="285750" indent="-285750">
              <a:spcAft>
                <a:spcPts val="600"/>
              </a:spcAft>
              <a:buFont typeface="Arial" panose="020B0604020202020204" pitchFamily="34" charset="0"/>
              <a:buChar char="•"/>
            </a:pPr>
            <a:r>
              <a:rPr lang="en-US" sz="2000" dirty="0"/>
              <a:t>The UCLA team…</a:t>
            </a:r>
          </a:p>
          <a:p>
            <a:pPr marL="742950" lvl="1" indent="-285750">
              <a:spcAft>
                <a:spcPts val="600"/>
              </a:spcAft>
              <a:buFont typeface="Arial" panose="020B0604020202020204" pitchFamily="34" charset="0"/>
              <a:buChar char="•"/>
            </a:pPr>
            <a:r>
              <a:rPr lang="en-US" sz="2000" dirty="0"/>
              <a:t>cloned and identified the </a:t>
            </a:r>
            <a:r>
              <a:rPr lang="en-US" sz="2000" dirty="0" err="1"/>
              <a:t>LovD</a:t>
            </a:r>
            <a:r>
              <a:rPr lang="en-US" sz="2000" dirty="0"/>
              <a:t> enzyme for biological synthesis of lovastatin,</a:t>
            </a:r>
          </a:p>
          <a:p>
            <a:pPr marL="742950" lvl="1" indent="-285750">
              <a:spcAft>
                <a:spcPts val="600"/>
              </a:spcAft>
              <a:buFont typeface="Arial" panose="020B0604020202020204" pitchFamily="34" charset="0"/>
              <a:buChar char="•"/>
            </a:pPr>
            <a:r>
              <a:rPr lang="en-US" sz="2000" dirty="0"/>
              <a:t>demonstrated that </a:t>
            </a:r>
            <a:r>
              <a:rPr lang="en-US" sz="2000" dirty="0" err="1"/>
              <a:t>LovD</a:t>
            </a:r>
            <a:r>
              <a:rPr lang="en-US" sz="2000" dirty="0"/>
              <a:t> can be used to synthesize simvastatin, and</a:t>
            </a:r>
          </a:p>
          <a:p>
            <a:pPr marL="742950" lvl="1" indent="-285750">
              <a:spcAft>
                <a:spcPts val="600"/>
              </a:spcAft>
              <a:buFont typeface="Arial" panose="020B0604020202020204" pitchFamily="34" charset="0"/>
              <a:buChar char="•"/>
            </a:pPr>
            <a:r>
              <a:rPr lang="en-US" sz="2000" dirty="0"/>
              <a:t>identified a simple acyl donor (DMB-SMMP) that could potentially support an economic, large-scale process.</a:t>
            </a:r>
          </a:p>
        </p:txBody>
      </p:sp>
      <p:sp>
        <p:nvSpPr>
          <p:cNvPr id="2" name="TextBox 1">
            <a:extLst>
              <a:ext uri="{FF2B5EF4-FFF2-40B4-BE49-F238E27FC236}">
                <a16:creationId xmlns:a16="http://schemas.microsoft.com/office/drawing/2014/main" id="{E2CB8BC2-C8AE-C34D-95B6-6FE56B26973C}"/>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142162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D4C56F20-2483-440B-8EF7-FBDA79B06399}"/>
              </a:ext>
            </a:extLst>
          </p:cNvPr>
          <p:cNvGrpSpPr>
            <a:grpSpLocks/>
          </p:cNvGrpSpPr>
          <p:nvPr/>
        </p:nvGrpSpPr>
        <p:grpSpPr bwMode="auto">
          <a:xfrm>
            <a:off x="2435493" y="3991436"/>
            <a:ext cx="7321014" cy="2109567"/>
            <a:chOff x="1182042" y="4215107"/>
            <a:chExt cx="6020177" cy="1701053"/>
          </a:xfrm>
        </p:grpSpPr>
        <p:grpSp>
          <p:nvGrpSpPr>
            <p:cNvPr id="5" name="Group 32">
              <a:extLst>
                <a:ext uri="{FF2B5EF4-FFF2-40B4-BE49-F238E27FC236}">
                  <a16:creationId xmlns:a16="http://schemas.microsoft.com/office/drawing/2014/main" id="{3AAE5079-5015-4D6E-80B1-B41528B02C06}"/>
                </a:ext>
              </a:extLst>
            </p:cNvPr>
            <p:cNvGrpSpPr>
              <a:grpSpLocks/>
            </p:cNvGrpSpPr>
            <p:nvPr/>
          </p:nvGrpSpPr>
          <p:grpSpPr bwMode="auto">
            <a:xfrm>
              <a:off x="1182042" y="4215107"/>
              <a:ext cx="3856657" cy="1701053"/>
              <a:chOff x="327993" y="1981200"/>
              <a:chExt cx="3856657" cy="1752600"/>
            </a:xfrm>
          </p:grpSpPr>
          <p:sp>
            <p:nvSpPr>
              <p:cNvPr id="7" name="Text Box 19">
                <a:extLst>
                  <a:ext uri="{FF2B5EF4-FFF2-40B4-BE49-F238E27FC236}">
                    <a16:creationId xmlns:a16="http://schemas.microsoft.com/office/drawing/2014/main" id="{87359643-AFC8-4132-A0D1-270683CE92AD}"/>
                  </a:ext>
                </a:extLst>
              </p:cNvPr>
              <p:cNvSpPr txBox="1">
                <a:spLocks noChangeArrowheads="1"/>
              </p:cNvSpPr>
              <p:nvPr/>
            </p:nvSpPr>
            <p:spPr bwMode="auto">
              <a:xfrm>
                <a:off x="327993" y="2033343"/>
                <a:ext cx="1295400" cy="17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dirty="0">
                    <a:solidFill>
                      <a:srgbClr val="4D4D4D"/>
                    </a:solidFill>
                    <a:latin typeface="+mn-lt"/>
                    <a:ea typeface="ヒラギノ角ゴ Pro W3" panose="020B0300000000000000" pitchFamily="34" charset="-128"/>
                    <a:cs typeface="ヒラギノ角ゴ Pro W3" panose="020B0300000000000000" pitchFamily="34" charset="-128"/>
                  </a:rPr>
                  <a:t>Natural Biocatalyst</a:t>
                </a:r>
              </a:p>
            </p:txBody>
          </p:sp>
          <p:sp>
            <p:nvSpPr>
              <p:cNvPr id="8" name="Text Box 20">
                <a:extLst>
                  <a:ext uri="{FF2B5EF4-FFF2-40B4-BE49-F238E27FC236}">
                    <a16:creationId xmlns:a16="http://schemas.microsoft.com/office/drawing/2014/main" id="{B89723C9-18C3-4643-806F-ACFBA13F24A0}"/>
                  </a:ext>
                </a:extLst>
              </p:cNvPr>
              <p:cNvSpPr txBox="1">
                <a:spLocks noChangeArrowheads="1"/>
              </p:cNvSpPr>
              <p:nvPr/>
            </p:nvSpPr>
            <p:spPr bwMode="auto">
              <a:xfrm>
                <a:off x="1593760" y="2034782"/>
                <a:ext cx="1325562" cy="17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dirty="0">
                    <a:solidFill>
                      <a:srgbClr val="4D4D4D"/>
                    </a:solidFill>
                    <a:latin typeface="+mn-lt"/>
                    <a:ea typeface="ヒラギノ角ゴ Pro W3" panose="020B0300000000000000" pitchFamily="34" charset="-128"/>
                    <a:cs typeface="ヒラギノ角ゴ Pro W3" panose="020B0300000000000000" pitchFamily="34" charset="-128"/>
                  </a:rPr>
                  <a:t>Directed evolution</a:t>
                </a:r>
              </a:p>
            </p:txBody>
          </p:sp>
          <p:sp>
            <p:nvSpPr>
              <p:cNvPr id="9" name="Text Box 21">
                <a:extLst>
                  <a:ext uri="{FF2B5EF4-FFF2-40B4-BE49-F238E27FC236}">
                    <a16:creationId xmlns:a16="http://schemas.microsoft.com/office/drawing/2014/main" id="{1DC1E155-1C7C-4929-8FC3-47631D260203}"/>
                  </a:ext>
                </a:extLst>
              </p:cNvPr>
              <p:cNvSpPr txBox="1">
                <a:spLocks noChangeArrowheads="1"/>
              </p:cNvSpPr>
              <p:nvPr/>
            </p:nvSpPr>
            <p:spPr bwMode="auto">
              <a:xfrm>
                <a:off x="2894568" y="1981200"/>
                <a:ext cx="1219478" cy="357975"/>
              </a:xfrm>
              <a:prstGeom prst="rect">
                <a:avLst/>
              </a:prstGeom>
              <a:noFill/>
              <a:ln w="9525">
                <a:noFill/>
                <a:miter lim="800000"/>
                <a:headEnd/>
                <a:tailEnd/>
              </a:ln>
            </p:spPr>
            <p:txBody>
              <a:bodyPr lIns="0" tIns="0" rIns="0" bIns="0">
                <a:spAutoFit/>
              </a:bodyPr>
              <a:lstStyle/>
              <a:p>
                <a:pPr algn="ctr" eaLnBrk="0" hangingPunct="0">
                  <a:defRPr/>
                </a:pPr>
                <a:r>
                  <a:rPr lang="en-US" sz="1400" b="1" kern="0" dirty="0">
                    <a:solidFill>
                      <a:schemeClr val="accent2">
                        <a:lumMod val="50000"/>
                      </a:schemeClr>
                    </a:solidFill>
                    <a:ea typeface="ヒラギノ角ゴ Pro W3" pitchFamily="1" charset="-128"/>
                    <a:cs typeface="Arial"/>
                    <a:sym typeface="Arial"/>
                    <a:rtl val="0"/>
                  </a:rPr>
                  <a:t>Optimized Biocatalyst</a:t>
                </a:r>
              </a:p>
            </p:txBody>
          </p:sp>
          <p:grpSp>
            <p:nvGrpSpPr>
              <p:cNvPr id="10" name="Group 131">
                <a:extLst>
                  <a:ext uri="{FF2B5EF4-FFF2-40B4-BE49-F238E27FC236}">
                    <a16:creationId xmlns:a16="http://schemas.microsoft.com/office/drawing/2014/main" id="{E0ED22FF-EE70-4980-8803-69F2433B3315}"/>
                  </a:ext>
                </a:extLst>
              </p:cNvPr>
              <p:cNvGrpSpPr>
                <a:grpSpLocks/>
              </p:cNvGrpSpPr>
              <p:nvPr/>
            </p:nvGrpSpPr>
            <p:grpSpPr bwMode="auto">
              <a:xfrm>
                <a:off x="762000" y="2438400"/>
                <a:ext cx="3422650" cy="1295400"/>
                <a:chOff x="768350" y="1997075"/>
                <a:chExt cx="4318000" cy="1663700"/>
              </a:xfrm>
            </p:grpSpPr>
            <p:grpSp>
              <p:nvGrpSpPr>
                <p:cNvPr id="13" name="Group 103">
                  <a:extLst>
                    <a:ext uri="{FF2B5EF4-FFF2-40B4-BE49-F238E27FC236}">
                      <a16:creationId xmlns:a16="http://schemas.microsoft.com/office/drawing/2014/main" id="{9A60C93B-6980-494A-897F-D73C2CCB145B}"/>
                    </a:ext>
                  </a:extLst>
                </p:cNvPr>
                <p:cNvGrpSpPr>
                  <a:grpSpLocks/>
                </p:cNvGrpSpPr>
                <p:nvPr/>
              </p:nvGrpSpPr>
              <p:grpSpPr bwMode="auto">
                <a:xfrm>
                  <a:off x="1066800" y="2133600"/>
                  <a:ext cx="2819400" cy="1527175"/>
                  <a:chOff x="773" y="1686"/>
                  <a:chExt cx="1902" cy="1030"/>
                </a:xfrm>
              </p:grpSpPr>
              <p:pic>
                <p:nvPicPr>
                  <p:cNvPr id="17" name="Picture 74" descr="arrow-circles">
                    <a:extLst>
                      <a:ext uri="{FF2B5EF4-FFF2-40B4-BE49-F238E27FC236}">
                        <a16:creationId xmlns:a16="http://schemas.microsoft.com/office/drawing/2014/main" id="{318DB25C-AB64-4DDA-9872-71E837B9FE3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3" y="1686"/>
                    <a:ext cx="1902"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2">
                    <a:extLst>
                      <a:ext uri="{FF2B5EF4-FFF2-40B4-BE49-F238E27FC236}">
                        <a16:creationId xmlns:a16="http://schemas.microsoft.com/office/drawing/2014/main" id="{05E2262D-22EA-4F5C-90BA-E724E6F4AC53}"/>
                      </a:ext>
                    </a:extLst>
                  </p:cNvPr>
                  <p:cNvGrpSpPr>
                    <a:grpSpLocks/>
                  </p:cNvGrpSpPr>
                  <p:nvPr/>
                </p:nvGrpSpPr>
                <p:grpSpPr bwMode="auto">
                  <a:xfrm>
                    <a:off x="1584" y="1969"/>
                    <a:ext cx="410" cy="401"/>
                    <a:chOff x="2544" y="1008"/>
                    <a:chExt cx="1392" cy="1357"/>
                  </a:xfrm>
                </p:grpSpPr>
                <p:pic>
                  <p:nvPicPr>
                    <p:cNvPr id="19" name="Picture 11" descr="mainframe">
                      <a:extLst>
                        <a:ext uri="{FF2B5EF4-FFF2-40B4-BE49-F238E27FC236}">
                          <a16:creationId xmlns:a16="http://schemas.microsoft.com/office/drawing/2014/main" id="{7113A3C2-DD51-43B5-ABDD-C315C1EF31B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92" y="1008"/>
                      <a:ext cx="724"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ab-techs">
                      <a:extLst>
                        <a:ext uri="{FF2B5EF4-FFF2-40B4-BE49-F238E27FC236}">
                          <a16:creationId xmlns:a16="http://schemas.microsoft.com/office/drawing/2014/main" id="{3CC6E5BB-5DD1-4ADE-ACB8-C2273E961C2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44" y="1344"/>
                      <a:ext cx="139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 name="Picture 7" descr="dna-strand_gray">
                  <a:extLst>
                    <a:ext uri="{FF2B5EF4-FFF2-40B4-BE49-F238E27FC236}">
                      <a16:creationId xmlns:a16="http://schemas.microsoft.com/office/drawing/2014/main" id="{CBF795E0-6597-4AB0-88FB-2ECE076D5CF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8350" y="2089150"/>
                  <a:ext cx="996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3">
                  <a:extLst>
                    <a:ext uri="{FF2B5EF4-FFF2-40B4-BE49-F238E27FC236}">
                      <a16:creationId xmlns:a16="http://schemas.microsoft.com/office/drawing/2014/main" id="{332A5E6C-2E34-4F85-AB42-4D9A5DB358F1}"/>
                    </a:ext>
                  </a:extLst>
                </p:cNvPr>
                <p:cNvSpPr>
                  <a:spLocks noChangeArrowheads="1"/>
                </p:cNvSpPr>
                <p:nvPr/>
              </p:nvSpPr>
              <p:spPr bwMode="auto">
                <a:xfrm>
                  <a:off x="4521200" y="2655888"/>
                  <a:ext cx="565150" cy="468312"/>
                </a:xfrm>
                <a:prstGeom prst="rightArrow">
                  <a:avLst>
                    <a:gd name="adj1" fmla="val 60000"/>
                    <a:gd name="adj2" fmla="val 49925"/>
                  </a:avLst>
                </a:prstGeom>
                <a:gradFill rotWithShape="1">
                  <a:gsLst>
                    <a:gs pos="0">
                      <a:srgbClr val="8ED888">
                        <a:alpha val="20000"/>
                      </a:srgbClr>
                    </a:gs>
                    <a:gs pos="100000">
                      <a:srgbClr val="6AC1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b="1">
                    <a:solidFill>
                      <a:srgbClr val="366631"/>
                    </a:solidFill>
                    <a:latin typeface="Calibri" panose="020F0502020204030204" pitchFamily="34" charset="0"/>
                    <a:ea typeface="ヒラギノ角ゴ Pro W3" panose="020B0300000000000000" pitchFamily="34" charset="-128"/>
                    <a:cs typeface="ヒラギノ角ゴ Pro W3" panose="020B0300000000000000" pitchFamily="34" charset="-128"/>
                  </a:endParaRPr>
                </a:p>
              </p:txBody>
            </p:sp>
            <p:pic>
              <p:nvPicPr>
                <p:cNvPr id="16" name="Picture 9" descr="dna-strand_colored">
                  <a:extLst>
                    <a:ext uri="{FF2B5EF4-FFF2-40B4-BE49-F238E27FC236}">
                      <a16:creationId xmlns:a16="http://schemas.microsoft.com/office/drawing/2014/main" id="{8E272133-A133-409C-A536-1F90A03653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89350" y="1997075"/>
                  <a:ext cx="11366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19">
                <a:extLst>
                  <a:ext uri="{FF2B5EF4-FFF2-40B4-BE49-F238E27FC236}">
                    <a16:creationId xmlns:a16="http://schemas.microsoft.com/office/drawing/2014/main" id="{95D67532-CF41-45BF-97B7-D2A3A681C1B2}"/>
                  </a:ext>
                </a:extLst>
              </p:cNvPr>
              <p:cNvSpPr txBox="1">
                <a:spLocks noChangeArrowheads="1"/>
              </p:cNvSpPr>
              <p:nvPr/>
            </p:nvSpPr>
            <p:spPr bwMode="auto">
              <a:xfrm>
                <a:off x="1589670" y="2050732"/>
                <a:ext cx="76944" cy="19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b="1" dirty="0">
                    <a:solidFill>
                      <a:srgbClr val="4D4D4D"/>
                    </a:solidFill>
                    <a:latin typeface="Calibri" panose="020F0502020204030204" pitchFamily="34" charset="0"/>
                    <a:ea typeface="ヒラギノ角ゴ Pro W3" panose="020B0300000000000000" pitchFamily="34" charset="-128"/>
                    <a:cs typeface="ヒラギノ角ゴ Pro W3" panose="020B0300000000000000" pitchFamily="34" charset="-128"/>
                  </a:rPr>
                  <a:t>+</a:t>
                </a:r>
              </a:p>
            </p:txBody>
          </p:sp>
          <p:sp>
            <p:nvSpPr>
              <p:cNvPr id="12" name="Text Box 19">
                <a:extLst>
                  <a:ext uri="{FF2B5EF4-FFF2-40B4-BE49-F238E27FC236}">
                    <a16:creationId xmlns:a16="http://schemas.microsoft.com/office/drawing/2014/main" id="{C23C0041-C888-4971-95ED-AA5B9371667F}"/>
                  </a:ext>
                </a:extLst>
              </p:cNvPr>
              <p:cNvSpPr txBox="1">
                <a:spLocks noChangeArrowheads="1"/>
              </p:cNvSpPr>
              <p:nvPr/>
            </p:nvSpPr>
            <p:spPr bwMode="auto">
              <a:xfrm>
                <a:off x="2880850" y="2050732"/>
                <a:ext cx="76944" cy="19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b="1" dirty="0">
                    <a:solidFill>
                      <a:srgbClr val="4D4D4D"/>
                    </a:solidFill>
                    <a:latin typeface="Calibri" panose="020F0502020204030204" pitchFamily="34" charset="0"/>
                    <a:ea typeface="ヒラギノ角ゴ Pro W3" panose="020B0300000000000000" pitchFamily="34" charset="-128"/>
                    <a:cs typeface="ヒラギノ角ゴ Pro W3" panose="020B0300000000000000" pitchFamily="34" charset="-128"/>
                  </a:rPr>
                  <a:t>=</a:t>
                </a:r>
              </a:p>
            </p:txBody>
          </p:sp>
        </p:grpSp>
        <p:pic>
          <p:nvPicPr>
            <p:cNvPr id="6" name="Picture 20" descr="Lonza">
              <a:extLst>
                <a:ext uri="{FF2B5EF4-FFF2-40B4-BE49-F238E27FC236}">
                  <a16:creationId xmlns:a16="http://schemas.microsoft.com/office/drawing/2014/main" id="{04EBC824-8593-43E2-A5B5-C2B09E52447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81600" y="4248150"/>
              <a:ext cx="2020619" cy="1663593"/>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21" name="Title 2">
            <a:extLst>
              <a:ext uri="{FF2B5EF4-FFF2-40B4-BE49-F238E27FC236}">
                <a16:creationId xmlns:a16="http://schemas.microsoft.com/office/drawing/2014/main" id="{15B18291-DDDF-4819-A3AB-DB793A87D45C}"/>
              </a:ext>
            </a:extLst>
          </p:cNvPr>
          <p:cNvSpPr txBox="1">
            <a:spLocks/>
          </p:cNvSpPr>
          <p:nvPr/>
        </p:nvSpPr>
        <p:spPr>
          <a:xfrm>
            <a:off x="838200" y="175127"/>
            <a:ext cx="10515600" cy="1325563"/>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000" dirty="0">
                <a:solidFill>
                  <a:schemeClr val="tx1">
                    <a:lumMod val="75000"/>
                    <a:lumOff val="25000"/>
                  </a:schemeClr>
                </a:solidFill>
                <a:latin typeface="+mn-lt"/>
                <a:cs typeface="Arial" panose="020B0604020202020204" pitchFamily="34" charset="0"/>
                <a:sym typeface="Arial" panose="020B0604020202020204" pitchFamily="34" charset="0"/>
              </a:rPr>
              <a:t>Technology Development</a:t>
            </a:r>
            <a:endParaRPr lang="en-US" sz="4000" dirty="0">
              <a:solidFill>
                <a:schemeClr val="tx1">
                  <a:lumMod val="75000"/>
                  <a:lumOff val="25000"/>
                </a:schemeClr>
              </a:solidFill>
              <a:latin typeface="+mn-lt"/>
            </a:endParaRPr>
          </a:p>
        </p:txBody>
      </p:sp>
      <p:sp>
        <p:nvSpPr>
          <p:cNvPr id="2" name="Rectangle 1">
            <a:extLst>
              <a:ext uri="{FF2B5EF4-FFF2-40B4-BE49-F238E27FC236}">
                <a16:creationId xmlns:a16="http://schemas.microsoft.com/office/drawing/2014/main" id="{D10FA00E-543D-4B8E-94FD-74E5AC568F3D}"/>
              </a:ext>
            </a:extLst>
          </p:cNvPr>
          <p:cNvSpPr/>
          <p:nvPr/>
        </p:nvSpPr>
        <p:spPr>
          <a:xfrm>
            <a:off x="788426" y="1413142"/>
            <a:ext cx="10771227" cy="2554545"/>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Codexis…</a:t>
            </a:r>
          </a:p>
          <a:p>
            <a:pPr marL="742950" lvl="1" indent="-285750">
              <a:spcAft>
                <a:spcPts val="600"/>
              </a:spcAft>
              <a:buFont typeface="Arial" panose="020B0604020202020204" pitchFamily="34" charset="0"/>
              <a:buChar char="•"/>
            </a:pPr>
            <a:r>
              <a:rPr lang="en-US" sz="2000" dirty="0"/>
              <a:t>recognized that this basic process could be improved via its </a:t>
            </a:r>
            <a:r>
              <a:rPr lang="en-US" sz="2000" dirty="0" err="1"/>
              <a:t>CodeEvolver</a:t>
            </a:r>
            <a:r>
              <a:rPr lang="en-US" sz="2000" dirty="0"/>
              <a:t>™ technologies and licensed the UCLA technology,</a:t>
            </a:r>
          </a:p>
          <a:p>
            <a:pPr marL="742950" lvl="1" indent="-285750">
              <a:spcAft>
                <a:spcPts val="600"/>
              </a:spcAft>
              <a:buFont typeface="Arial" panose="020B0604020202020204" pitchFamily="34" charset="0"/>
              <a:buChar char="•"/>
            </a:pPr>
            <a:r>
              <a:rPr lang="en-US" sz="2000" dirty="0"/>
              <a:t>improved the enzyme as well as the process chemistry to enable a large scale simvastatin manufacturing process,</a:t>
            </a:r>
          </a:p>
          <a:p>
            <a:pPr marL="742950" lvl="1" indent="-285750">
              <a:spcAft>
                <a:spcPts val="600"/>
              </a:spcAft>
              <a:buFont typeface="Arial" panose="020B0604020202020204" pitchFamily="34" charset="0"/>
              <a:buChar char="•"/>
            </a:pPr>
            <a:r>
              <a:rPr lang="en-US" sz="2000" dirty="0"/>
              <a:t>established commercialization path via Arch </a:t>
            </a:r>
            <a:r>
              <a:rPr lang="en-US" sz="2000" dirty="0" err="1"/>
              <a:t>Pharmalabs</a:t>
            </a:r>
            <a:r>
              <a:rPr lang="en-US" sz="2000" dirty="0"/>
              <a:t> and a second undisclosed partner, and</a:t>
            </a:r>
          </a:p>
          <a:p>
            <a:pPr marL="742950" lvl="1" indent="-285750">
              <a:spcAft>
                <a:spcPts val="600"/>
              </a:spcAft>
              <a:buFont typeface="Arial" panose="020B0604020202020204" pitchFamily="34" charset="0"/>
              <a:buChar char="•"/>
            </a:pPr>
            <a:r>
              <a:rPr lang="en-US" sz="2000" dirty="0"/>
              <a:t>established biocatalyst manufacture at contract manufacturer.</a:t>
            </a:r>
          </a:p>
        </p:txBody>
      </p:sp>
      <p:sp>
        <p:nvSpPr>
          <p:cNvPr id="22" name="TextBox 21">
            <a:extLst>
              <a:ext uri="{FF2B5EF4-FFF2-40B4-BE49-F238E27FC236}">
                <a16:creationId xmlns:a16="http://schemas.microsoft.com/office/drawing/2014/main" id="{C7B1E1E2-EDF1-4A43-9318-4C774AB7C220}"/>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325612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165A-05BE-408D-B9C4-2E350181ACF7}"/>
              </a:ext>
            </a:extLst>
          </p:cNvPr>
          <p:cNvSpPr>
            <a:spLocks noGrp="1"/>
          </p:cNvSpPr>
          <p:nvPr>
            <p:ph type="title"/>
          </p:nvPr>
        </p:nvSpPr>
        <p:spPr/>
        <p:txBody>
          <a:bodyPr>
            <a:normAutofit/>
          </a:bodyPr>
          <a:lstStyle/>
          <a:p>
            <a:r>
              <a:rPr lang="en-US" altLang="en-US" sz="4000" dirty="0">
                <a:latin typeface="+mn-lt"/>
                <a:cs typeface="Arial" panose="020B0604020202020204" pitchFamily="34" charset="0"/>
                <a:sym typeface="Arial" panose="020B0604020202020204" pitchFamily="34" charset="0"/>
              </a:rPr>
              <a:t>Business Activities</a:t>
            </a:r>
            <a:endParaRPr lang="en-US" sz="4000" dirty="0">
              <a:latin typeface="+mn-lt"/>
            </a:endParaRPr>
          </a:p>
        </p:txBody>
      </p:sp>
      <p:pic>
        <p:nvPicPr>
          <p:cNvPr id="4" name="Picture 2" descr="API Drug Manufacturer - Arch Pharmalabs">
            <a:hlinkClick r:id="rId2" tooltip="API Drug Manufacturer - Arch Pharmalabs"/>
            <a:extLst>
              <a:ext uri="{FF2B5EF4-FFF2-40B4-BE49-F238E27FC236}">
                <a16:creationId xmlns:a16="http://schemas.microsoft.com/office/drawing/2014/main" id="{BBDA749B-D36B-4D0C-A8E8-3F6A5DBF557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56644" y="1618468"/>
            <a:ext cx="3329458" cy="13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53BEDE-D6B3-4FC1-833B-2653F5E13A7C}"/>
              </a:ext>
            </a:extLst>
          </p:cNvPr>
          <p:cNvSpPr/>
          <p:nvPr/>
        </p:nvSpPr>
        <p:spPr>
          <a:xfrm>
            <a:off x="838199" y="1618468"/>
            <a:ext cx="7118445" cy="247760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Established commercialization path via Arch </a:t>
            </a:r>
            <a:r>
              <a:rPr lang="en-US" sz="2000" dirty="0" err="1">
                <a:ea typeface="Calibri" panose="020F0502020204030204" pitchFamily="34" charset="0"/>
                <a:cs typeface="Times New Roman" panose="02020603050405020304" pitchFamily="18" charset="0"/>
              </a:rPr>
              <a:t>Pharmalabs</a:t>
            </a:r>
            <a:r>
              <a:rPr lang="en-US" sz="2000" dirty="0">
                <a:ea typeface="Calibri" panose="020F0502020204030204" pitchFamily="34" charset="0"/>
                <a:cs typeface="Times New Roman" panose="02020603050405020304" pitchFamily="18" charset="0"/>
              </a:rPr>
              <a:t> and a second undisclosed partner.</a:t>
            </a:r>
          </a:p>
          <a:p>
            <a:pPr marL="342900" indent="-342900">
              <a:spcAft>
                <a:spcPts val="6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Established biocatalyst manufacture at contract manufacturer.</a:t>
            </a:r>
          </a:p>
          <a:p>
            <a:pPr marL="342900" indent="-342900">
              <a:spcAft>
                <a:spcPts val="6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Maintain long term relationships with several partner companies.</a:t>
            </a:r>
          </a:p>
          <a:p>
            <a:pPr marL="342900" indent="-342900">
              <a:spcAft>
                <a:spcPts val="6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Partner companies come inbound seeking new technology and processes, which results in limited outbound marketing.</a:t>
            </a:r>
          </a:p>
        </p:txBody>
      </p:sp>
      <p:sp>
        <p:nvSpPr>
          <p:cNvPr id="6" name="TextBox 5">
            <a:extLst>
              <a:ext uri="{FF2B5EF4-FFF2-40B4-BE49-F238E27FC236}">
                <a16:creationId xmlns:a16="http://schemas.microsoft.com/office/drawing/2014/main" id="{2D072EF2-CA79-FD45-A01A-46BC9590CEA8}"/>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63550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2F40-01A9-4DFA-849E-21196FCB599E}"/>
              </a:ext>
            </a:extLst>
          </p:cNvPr>
          <p:cNvSpPr>
            <a:spLocks noGrp="1"/>
          </p:cNvSpPr>
          <p:nvPr>
            <p:ph type="title"/>
          </p:nvPr>
        </p:nvSpPr>
        <p:spPr>
          <a:xfrm>
            <a:off x="838200" y="175127"/>
            <a:ext cx="10883900" cy="1325563"/>
          </a:xfrm>
        </p:spPr>
        <p:txBody>
          <a:bodyPr>
            <a:normAutofit/>
          </a:bodyPr>
          <a:lstStyle/>
          <a:p>
            <a:r>
              <a:rPr lang="en-US" altLang="en-US" sz="4000" dirty="0">
                <a:latin typeface="+mn-lt"/>
                <a:cs typeface="Arial" panose="020B0604020202020204" pitchFamily="34" charset="0"/>
                <a:sym typeface="Arial" panose="020B0604020202020204" pitchFamily="34" charset="0"/>
              </a:rPr>
              <a:t>Impact - Environmental, Health, and Safety Benefits</a:t>
            </a:r>
            <a:endParaRPr lang="en-US" sz="4000" dirty="0">
              <a:latin typeface="+mn-lt"/>
            </a:endParaRPr>
          </a:p>
        </p:txBody>
      </p:sp>
      <p:sp>
        <p:nvSpPr>
          <p:cNvPr id="4" name="Rectangle 3">
            <a:extLst>
              <a:ext uri="{FF2B5EF4-FFF2-40B4-BE49-F238E27FC236}">
                <a16:creationId xmlns:a16="http://schemas.microsoft.com/office/drawing/2014/main" id="{B6C4B1DB-70B1-4A1D-832E-742F7244E98A}"/>
              </a:ext>
            </a:extLst>
          </p:cNvPr>
          <p:cNvSpPr/>
          <p:nvPr/>
        </p:nvSpPr>
        <p:spPr>
          <a:xfrm>
            <a:off x="838199" y="1500690"/>
            <a:ext cx="9766111" cy="4016484"/>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a:t>Catalyst is produced efficiently from renewable feedstocks.</a:t>
            </a:r>
          </a:p>
          <a:p>
            <a:pPr marL="342900" indent="-342900">
              <a:spcAft>
                <a:spcPts val="600"/>
              </a:spcAft>
              <a:buFont typeface="Arial" panose="020B0604020202020204" pitchFamily="34" charset="0"/>
              <a:buChar char="•"/>
            </a:pPr>
            <a:r>
              <a:rPr lang="en-US" sz="2200" dirty="0"/>
              <a:t>Reduced use of toxic and hazardous substances like tert-butyl dimethyl </a:t>
            </a:r>
            <a:r>
              <a:rPr lang="en-US" sz="2200" dirty="0" err="1"/>
              <a:t>silane</a:t>
            </a:r>
            <a:r>
              <a:rPr lang="en-US" sz="2200" dirty="0"/>
              <a:t> chloride, </a:t>
            </a:r>
            <a:r>
              <a:rPr lang="en-US" sz="2200" dirty="0" err="1"/>
              <a:t>methyliodide</a:t>
            </a:r>
            <a:r>
              <a:rPr lang="en-US" sz="2200" dirty="0"/>
              <a:t>, n-butyl lithium.</a:t>
            </a:r>
          </a:p>
          <a:p>
            <a:pPr marL="342900" indent="-342900">
              <a:spcAft>
                <a:spcPts val="600"/>
              </a:spcAft>
              <a:buFont typeface="Arial" panose="020B0604020202020204" pitchFamily="34" charset="0"/>
              <a:buChar char="•"/>
            </a:pPr>
            <a:r>
              <a:rPr lang="en-US" sz="2200" dirty="0"/>
              <a:t>Improved energy efficiency as the reaction is run at ambient temperature and at near atmospheric pressure.</a:t>
            </a:r>
          </a:p>
          <a:p>
            <a:pPr marL="342900" indent="-342900">
              <a:spcAft>
                <a:spcPts val="600"/>
              </a:spcAft>
              <a:buFont typeface="Arial" panose="020B0604020202020204" pitchFamily="34" charset="0"/>
              <a:buChar char="•"/>
            </a:pPr>
            <a:r>
              <a:rPr lang="en-US" sz="2200" dirty="0"/>
              <a:t>Reduction in solvent use due to the aqueous nature of the reaction conditions.</a:t>
            </a:r>
          </a:p>
          <a:p>
            <a:pPr marL="342900" indent="-342900">
              <a:spcAft>
                <a:spcPts val="600"/>
              </a:spcAft>
              <a:buFont typeface="Arial" panose="020B0604020202020204" pitchFamily="34" charset="0"/>
              <a:buChar char="•"/>
            </a:pPr>
            <a:r>
              <a:rPr lang="en-US" sz="2200" dirty="0"/>
              <a:t>The only biproduct (methyl 3-mercaptopropionic acid) is recycled.</a:t>
            </a:r>
          </a:p>
          <a:p>
            <a:pPr marL="342900" indent="-342900">
              <a:spcAft>
                <a:spcPts val="600"/>
              </a:spcAft>
              <a:buFont typeface="Arial" panose="020B0604020202020204" pitchFamily="34" charset="0"/>
              <a:buChar char="•"/>
            </a:pPr>
            <a:r>
              <a:rPr lang="en-US" sz="2200" dirty="0"/>
              <a:t>The major waste streams generated are biodegraded in biotreatment facilities.</a:t>
            </a:r>
          </a:p>
          <a:p>
            <a:pPr marL="342900" indent="-342900">
              <a:spcAft>
                <a:spcPts val="600"/>
              </a:spcAft>
              <a:buFont typeface="Arial" panose="020B0604020202020204" pitchFamily="34" charset="0"/>
              <a:buChar char="•"/>
            </a:pPr>
            <a:r>
              <a:rPr lang="en-US" sz="2200" dirty="0"/>
              <a:t>Codexis’ process can produce simvastatin with yields of 97%.</a:t>
            </a:r>
          </a:p>
          <a:p>
            <a:pPr marL="800100" lvl="1" indent="-342900">
              <a:spcAft>
                <a:spcPts val="600"/>
              </a:spcAft>
              <a:buFont typeface="Arial" panose="020B0604020202020204" pitchFamily="34" charset="0"/>
              <a:buChar char="•"/>
            </a:pPr>
            <a:r>
              <a:rPr lang="en-US" sz="2200" dirty="0"/>
              <a:t>Significant when compared to &lt;70% with other manufacturing routes.</a:t>
            </a:r>
          </a:p>
        </p:txBody>
      </p:sp>
      <p:sp>
        <p:nvSpPr>
          <p:cNvPr id="5" name="TextBox 4">
            <a:extLst>
              <a:ext uri="{FF2B5EF4-FFF2-40B4-BE49-F238E27FC236}">
                <a16:creationId xmlns:a16="http://schemas.microsoft.com/office/drawing/2014/main" id="{C2C4DE32-F1CA-774C-A95D-2B533ED92E8D}"/>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18637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dirty="0"/>
              <a:t>Approaches to hazard minimization through molecular design</a:t>
            </a:r>
          </a:p>
          <a:p>
            <a:r>
              <a:rPr lang="en-US" dirty="0"/>
              <a:t>Case study: Codexis</a:t>
            </a:r>
          </a:p>
          <a:p>
            <a:r>
              <a:rPr lang="en-US" dirty="0"/>
              <a:t>Alternatives to animal testing</a:t>
            </a:r>
          </a:p>
          <a:p>
            <a:r>
              <a:rPr lang="en-US" dirty="0"/>
              <a:t>QSAR-Quantitative Structure Activity Relationship</a:t>
            </a:r>
          </a:p>
          <a:p>
            <a:r>
              <a:rPr lang="en-US" sz="2100" dirty="0"/>
              <a:t>The nexus of chemistry and toxicology</a:t>
            </a:r>
          </a:p>
          <a:p>
            <a:r>
              <a:rPr lang="en-US" dirty="0"/>
              <a:t>Sources of high throughput data</a:t>
            </a:r>
          </a:p>
          <a:p>
            <a:pPr marL="0" indent="0">
              <a:buNone/>
            </a:pPr>
            <a:endParaRPr lang="en-US" sz="2100" dirty="0"/>
          </a:p>
        </p:txBody>
      </p:sp>
    </p:spTree>
    <p:extLst>
      <p:ext uri="{BB962C8B-B14F-4D97-AF65-F5344CB8AC3E}">
        <p14:creationId xmlns:p14="http://schemas.microsoft.com/office/powerpoint/2010/main" val="121829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BC7A-240C-43FC-BD87-46ECDE9BD035}"/>
              </a:ext>
            </a:extLst>
          </p:cNvPr>
          <p:cNvSpPr>
            <a:spLocks noGrp="1"/>
          </p:cNvSpPr>
          <p:nvPr>
            <p:ph type="title"/>
          </p:nvPr>
        </p:nvSpPr>
        <p:spPr/>
        <p:txBody>
          <a:bodyPr>
            <a:normAutofit/>
          </a:bodyPr>
          <a:lstStyle/>
          <a:p>
            <a:r>
              <a:rPr lang="en-US" sz="4000" dirty="0">
                <a:latin typeface="+mn-lt"/>
              </a:rPr>
              <a:t>Impact - Economic Benefits</a:t>
            </a:r>
          </a:p>
        </p:txBody>
      </p:sp>
      <p:sp>
        <p:nvSpPr>
          <p:cNvPr id="4" name="Rectangle 3">
            <a:extLst>
              <a:ext uri="{FF2B5EF4-FFF2-40B4-BE49-F238E27FC236}">
                <a16:creationId xmlns:a16="http://schemas.microsoft.com/office/drawing/2014/main" id="{BC929DE5-ED96-4F95-8BE6-EEDF2B2985B6}"/>
              </a:ext>
            </a:extLst>
          </p:cNvPr>
          <p:cNvSpPr/>
          <p:nvPr/>
        </p:nvSpPr>
        <p:spPr>
          <a:xfrm>
            <a:off x="838199" y="1596494"/>
            <a:ext cx="7490792" cy="335476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Customers have evaluated the simvastatin produced </a:t>
            </a:r>
            <a:r>
              <a:rPr lang="en-US" sz="2400" dirty="0" err="1"/>
              <a:t>biocatalytically</a:t>
            </a:r>
            <a:r>
              <a:rPr lang="en-US" sz="2400" dirty="0"/>
              <a:t> and confirmed that it meets their needs.</a:t>
            </a:r>
          </a:p>
          <a:p>
            <a:pPr marL="342900" indent="-342900">
              <a:spcAft>
                <a:spcPts val="600"/>
              </a:spcAft>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dirty="0"/>
              <a:t>Total manufacturing costs are reduced by this new process.</a:t>
            </a:r>
          </a:p>
          <a:p>
            <a:pPr marL="800100" lvl="1" indent="-342900">
              <a:spcAft>
                <a:spcPts val="600"/>
              </a:spcAft>
              <a:buFont typeface="Arial" panose="020B0604020202020204" pitchFamily="34" charset="0"/>
              <a:buChar char="•"/>
            </a:pPr>
            <a:r>
              <a:rPr lang="en-US" sz="2400" dirty="0"/>
              <a:t>Less feedstock materials and solvents required.</a:t>
            </a:r>
          </a:p>
          <a:p>
            <a:pPr marL="800100" lvl="1" indent="-342900">
              <a:spcAft>
                <a:spcPts val="600"/>
              </a:spcAft>
              <a:buFont typeface="Arial" panose="020B0604020202020204" pitchFamily="34" charset="0"/>
              <a:buChar char="•"/>
            </a:pPr>
            <a:r>
              <a:rPr lang="en-US" sz="2400" dirty="0"/>
              <a:t>Less energy and water required during the aqueous and biodegradable waste streams.</a:t>
            </a:r>
          </a:p>
        </p:txBody>
      </p:sp>
      <p:sp>
        <p:nvSpPr>
          <p:cNvPr id="5" name="TextBox 4">
            <a:extLst>
              <a:ext uri="{FF2B5EF4-FFF2-40B4-BE49-F238E27FC236}">
                <a16:creationId xmlns:a16="http://schemas.microsoft.com/office/drawing/2014/main" id="{4D3B3B8A-E18A-6143-BBF1-7124727B0E66}"/>
              </a:ext>
            </a:extLst>
          </p:cNvPr>
          <p:cNvSpPr txBox="1"/>
          <p:nvPr/>
        </p:nvSpPr>
        <p:spPr>
          <a:xfrm>
            <a:off x="5829683" y="6262091"/>
            <a:ext cx="6494246" cy="646331"/>
          </a:xfrm>
          <a:prstGeom prst="rect">
            <a:avLst/>
          </a:prstGeom>
          <a:noFill/>
        </p:spPr>
        <p:txBody>
          <a:bodyPr wrap="square" rtlCol="0">
            <a:spAutoFit/>
          </a:bodyPr>
          <a:lstStyle/>
          <a:p>
            <a:r>
              <a:rPr lang="en-US" sz="1200" dirty="0">
                <a:solidFill>
                  <a:schemeClr val="bg1">
                    <a:lumMod val="50000"/>
                  </a:schemeClr>
                </a:solidFill>
              </a:rPr>
              <a:t>File source: ACS Green Chemistry Institute:</a:t>
            </a:r>
          </a:p>
          <a:p>
            <a:r>
              <a:rPr lang="en-US" sz="1200" dirty="0">
                <a:solidFill>
                  <a:schemeClr val="bg1">
                    <a:lumMod val="50000"/>
                  </a:schemeClr>
                </a:solidFill>
              </a:rPr>
              <a:t>https://</a:t>
            </a:r>
            <a:r>
              <a:rPr lang="en-US" sz="1200" dirty="0" err="1">
                <a:solidFill>
                  <a:schemeClr val="bg1">
                    <a:lumMod val="50000"/>
                  </a:schemeClr>
                </a:solidFill>
              </a:rPr>
              <a:t>www.acs.org</a:t>
            </a:r>
            <a:r>
              <a:rPr lang="en-US" sz="1200" dirty="0">
                <a:solidFill>
                  <a:schemeClr val="bg1">
                    <a:lumMod val="50000"/>
                  </a:schemeClr>
                </a:solidFill>
              </a:rPr>
              <a:t>/content/dam/</a:t>
            </a:r>
            <a:r>
              <a:rPr lang="en-US" sz="1200" dirty="0" err="1">
                <a:solidFill>
                  <a:schemeClr val="bg1">
                    <a:lumMod val="50000"/>
                  </a:schemeClr>
                </a:solidFill>
              </a:rPr>
              <a:t>acsorg</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a:t>
            </a:r>
            <a:r>
              <a:rPr lang="en-US" sz="1200" dirty="0" err="1">
                <a:solidFill>
                  <a:schemeClr val="bg1">
                    <a:lumMod val="50000"/>
                  </a:schemeClr>
                </a:solidFill>
              </a:rPr>
              <a:t>industriainnovation</a:t>
            </a:r>
            <a:r>
              <a:rPr lang="en-US" sz="1200" dirty="0">
                <a:solidFill>
                  <a:schemeClr val="bg1">
                    <a:lumMod val="50000"/>
                  </a:schemeClr>
                </a:solidFill>
              </a:rPr>
              <a:t>/pgcca-2012-winner-codexis.ppt</a:t>
            </a:r>
          </a:p>
        </p:txBody>
      </p:sp>
    </p:spTree>
    <p:extLst>
      <p:ext uri="{BB962C8B-B14F-4D97-AF65-F5344CB8AC3E}">
        <p14:creationId xmlns:p14="http://schemas.microsoft.com/office/powerpoint/2010/main" val="189982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815" y="2459504"/>
            <a:ext cx="8653670" cy="1938992"/>
          </a:xfrm>
          <a:prstGeom prst="rect">
            <a:avLst/>
          </a:prstGeom>
          <a:noFill/>
        </p:spPr>
        <p:txBody>
          <a:bodyPr wrap="square" rtlCol="0">
            <a:spAutoFit/>
          </a:bodyPr>
          <a:lstStyle/>
          <a:p>
            <a:pPr algn="ctr"/>
            <a:r>
              <a:rPr lang="en-US" sz="2400" dirty="0"/>
              <a:t>Even if chemists design one chemical, it still has to undergo tests for toxicity and efficacy!</a:t>
            </a:r>
          </a:p>
          <a:p>
            <a:pPr algn="ctr"/>
            <a:endParaRPr lang="en-US" sz="2400" dirty="0"/>
          </a:p>
          <a:p>
            <a:pPr algn="ctr"/>
            <a:r>
              <a:rPr lang="en-US" sz="2400" dirty="0"/>
              <a:t>Traditionally, these test have been animal test at various stages with a large number of animals. </a:t>
            </a:r>
          </a:p>
        </p:txBody>
      </p:sp>
      <p:sp>
        <p:nvSpPr>
          <p:cNvPr id="2" name="Title 1">
            <a:extLst>
              <a:ext uri="{FF2B5EF4-FFF2-40B4-BE49-F238E27FC236}">
                <a16:creationId xmlns:a16="http://schemas.microsoft.com/office/drawing/2014/main" id="{7E735DF5-0E1D-A442-BD79-39BA7C7F2E3A}"/>
              </a:ext>
            </a:extLst>
          </p:cNvPr>
          <p:cNvSpPr>
            <a:spLocks noGrp="1"/>
          </p:cNvSpPr>
          <p:nvPr>
            <p:ph type="title"/>
          </p:nvPr>
        </p:nvSpPr>
        <p:spPr>
          <a:xfrm>
            <a:off x="745850" y="208628"/>
            <a:ext cx="10515600" cy="1325563"/>
          </a:xfrm>
        </p:spPr>
        <p:txBody>
          <a:bodyPr>
            <a:normAutofit/>
          </a:bodyPr>
          <a:lstStyle/>
          <a:p>
            <a:r>
              <a:rPr lang="en-US" sz="4000" dirty="0">
                <a:latin typeface="+mn-lt"/>
              </a:rPr>
              <a:t>Designing New Molecules is Not a Trivial Task</a:t>
            </a:r>
            <a:endParaRPr lang="en-US" sz="3600" dirty="0">
              <a:latin typeface="+mn-lt"/>
            </a:endParaRPr>
          </a:p>
        </p:txBody>
      </p:sp>
    </p:spTree>
    <p:extLst>
      <p:ext uri="{BB962C8B-B14F-4D97-AF65-F5344CB8AC3E}">
        <p14:creationId xmlns:p14="http://schemas.microsoft.com/office/powerpoint/2010/main" val="163349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Approaches to hazard minimization through molecular design</a:t>
            </a:r>
          </a:p>
          <a:p>
            <a:r>
              <a:rPr lang="en-US" sz="2400" dirty="0"/>
              <a:t>Case study: Codexis</a:t>
            </a:r>
          </a:p>
          <a:p>
            <a:r>
              <a:rPr lang="en-US" sz="2400" dirty="0">
                <a:solidFill>
                  <a:schemeClr val="accent2"/>
                </a:solidFill>
              </a:rPr>
              <a:t>Alternatives to animal testing</a:t>
            </a:r>
          </a:p>
          <a:p>
            <a:r>
              <a:rPr lang="en-US" sz="2400" dirty="0"/>
              <a:t>QSAR-Quantitative Structure Activity Relationship</a:t>
            </a:r>
          </a:p>
          <a:p>
            <a:r>
              <a:rPr lang="en-US" sz="2400" dirty="0"/>
              <a:t>The nexus of chemistry and toxicology</a:t>
            </a:r>
          </a:p>
          <a:p>
            <a:r>
              <a:rPr lang="en-US" sz="2400" dirty="0"/>
              <a:t>Sources of high throughput data</a:t>
            </a:r>
          </a:p>
          <a:p>
            <a:pPr marL="0" indent="0">
              <a:buNone/>
            </a:pPr>
            <a:endParaRPr lang="en-US" sz="2400" dirty="0"/>
          </a:p>
        </p:txBody>
      </p:sp>
    </p:spTree>
    <p:extLst>
      <p:ext uri="{BB962C8B-B14F-4D97-AF65-F5344CB8AC3E}">
        <p14:creationId xmlns:p14="http://schemas.microsoft.com/office/powerpoint/2010/main" val="218170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DDC7-7FD1-5C4B-932B-1B8ED82A097D}"/>
              </a:ext>
            </a:extLst>
          </p:cNvPr>
          <p:cNvSpPr>
            <a:spLocks noGrp="1"/>
          </p:cNvSpPr>
          <p:nvPr>
            <p:ph type="title"/>
          </p:nvPr>
        </p:nvSpPr>
        <p:spPr/>
        <p:txBody>
          <a:bodyPr>
            <a:normAutofit/>
          </a:bodyPr>
          <a:lstStyle/>
          <a:p>
            <a:r>
              <a:rPr lang="en-US" sz="4000" dirty="0">
                <a:latin typeface="+mn-lt"/>
              </a:rPr>
              <a:t>Alternatives to Animal Testing</a:t>
            </a:r>
          </a:p>
        </p:txBody>
      </p:sp>
      <p:sp>
        <p:nvSpPr>
          <p:cNvPr id="3" name="Content Placeholder 2">
            <a:extLst>
              <a:ext uri="{FF2B5EF4-FFF2-40B4-BE49-F238E27FC236}">
                <a16:creationId xmlns:a16="http://schemas.microsoft.com/office/drawing/2014/main" id="{2A122C28-C9D5-3D4B-81BA-B8F2058A70A6}"/>
              </a:ext>
            </a:extLst>
          </p:cNvPr>
          <p:cNvSpPr>
            <a:spLocks noGrp="1"/>
          </p:cNvSpPr>
          <p:nvPr>
            <p:ph idx="1"/>
          </p:nvPr>
        </p:nvSpPr>
        <p:spPr>
          <a:xfrm>
            <a:off x="838200" y="1750132"/>
            <a:ext cx="10161104" cy="4201206"/>
          </a:xfrm>
        </p:spPr>
        <p:txBody>
          <a:bodyPr>
            <a:normAutofit/>
          </a:bodyPr>
          <a:lstStyle/>
          <a:p>
            <a:r>
              <a:rPr lang="en-US" sz="2400" dirty="0"/>
              <a:t>1959 Russel &amp; Burch proposed that “if animals were to be used in experiments, every effort should be made to replace them with non-sentient alternatives’.</a:t>
            </a:r>
          </a:p>
          <a:p>
            <a:pPr marL="0" indent="0">
              <a:buNone/>
            </a:pPr>
            <a:endParaRPr lang="en-US" sz="2400" dirty="0"/>
          </a:p>
          <a:p>
            <a:endParaRPr lang="en-US" sz="2400" dirty="0"/>
          </a:p>
          <a:p>
            <a:r>
              <a:rPr lang="en-US" sz="2400" dirty="0"/>
              <a:t>They created a strategy that is currently referred to as </a:t>
            </a:r>
            <a:r>
              <a:rPr lang="en-US" sz="2400" b="1" dirty="0"/>
              <a:t>3R</a:t>
            </a:r>
          </a:p>
          <a:p>
            <a:pPr lvl="1"/>
            <a:r>
              <a:rPr lang="en-US" sz="2400" b="1" dirty="0"/>
              <a:t>Refinement</a:t>
            </a:r>
            <a:r>
              <a:rPr lang="en-US" sz="2400" dirty="0"/>
              <a:t> – refine experimental methods to decrease unnecessary pain and trauma to animals.</a:t>
            </a:r>
          </a:p>
          <a:p>
            <a:pPr lvl="1"/>
            <a:r>
              <a:rPr lang="en-US" sz="2400" b="1" dirty="0"/>
              <a:t>Reduction</a:t>
            </a:r>
            <a:r>
              <a:rPr lang="en-US" sz="2400" dirty="0"/>
              <a:t> – reduce the number of animals used in experiments.</a:t>
            </a:r>
          </a:p>
          <a:p>
            <a:pPr lvl="1"/>
            <a:r>
              <a:rPr lang="en-US" sz="2400" b="1" dirty="0"/>
              <a:t>Replacement</a:t>
            </a:r>
            <a:r>
              <a:rPr lang="en-US" sz="2400" dirty="0"/>
              <a:t> – replace the animal experiments by in vitro and in silico techniques.</a:t>
            </a:r>
          </a:p>
        </p:txBody>
      </p:sp>
    </p:spTree>
    <p:extLst>
      <p:ext uri="{BB962C8B-B14F-4D97-AF65-F5344CB8AC3E}">
        <p14:creationId xmlns:p14="http://schemas.microsoft.com/office/powerpoint/2010/main" val="137138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169F-FFE7-4642-A89F-4F6CE7A1F237}"/>
              </a:ext>
            </a:extLst>
          </p:cNvPr>
          <p:cNvSpPr>
            <a:spLocks noGrp="1"/>
          </p:cNvSpPr>
          <p:nvPr>
            <p:ph type="title"/>
          </p:nvPr>
        </p:nvSpPr>
        <p:spPr/>
        <p:txBody>
          <a:bodyPr>
            <a:normAutofit/>
          </a:bodyPr>
          <a:lstStyle/>
          <a:p>
            <a:r>
              <a:rPr lang="en-US" sz="4000" dirty="0">
                <a:latin typeface="+mn-lt"/>
              </a:rPr>
              <a:t>Refinement</a:t>
            </a:r>
          </a:p>
        </p:txBody>
      </p:sp>
      <p:sp>
        <p:nvSpPr>
          <p:cNvPr id="3" name="Content Placeholder 2">
            <a:extLst>
              <a:ext uri="{FF2B5EF4-FFF2-40B4-BE49-F238E27FC236}">
                <a16:creationId xmlns:a16="http://schemas.microsoft.com/office/drawing/2014/main" id="{4F02C069-E4FA-C643-BE83-955B73C630B0}"/>
              </a:ext>
            </a:extLst>
          </p:cNvPr>
          <p:cNvSpPr>
            <a:spLocks noGrp="1"/>
          </p:cNvSpPr>
          <p:nvPr>
            <p:ph idx="1"/>
          </p:nvPr>
        </p:nvSpPr>
        <p:spPr/>
        <p:txBody>
          <a:bodyPr/>
          <a:lstStyle/>
          <a:p>
            <a:pPr marL="0" indent="0">
              <a:buNone/>
            </a:pPr>
            <a:r>
              <a:rPr lang="en-US" sz="2400" dirty="0"/>
              <a:t>Modifications to reduce pain and distress to animals:</a:t>
            </a:r>
          </a:p>
          <a:p>
            <a:pPr marL="0" indent="0">
              <a:buNone/>
            </a:pPr>
            <a:endParaRPr lang="en-US" sz="2400" dirty="0"/>
          </a:p>
          <a:p>
            <a:r>
              <a:rPr lang="en-US" sz="2400" dirty="0"/>
              <a:t>Use sedatives, anesthetics for pain relief.</a:t>
            </a:r>
          </a:p>
          <a:p>
            <a:r>
              <a:rPr lang="en-US" sz="2400" dirty="0"/>
              <a:t>Use less sensitive species.</a:t>
            </a:r>
          </a:p>
          <a:p>
            <a:r>
              <a:rPr lang="en-US" sz="2400" dirty="0"/>
              <a:t>Use smaller doses.</a:t>
            </a:r>
          </a:p>
          <a:p>
            <a:r>
              <a:rPr lang="en-US" sz="2400" dirty="0"/>
              <a:t>Shorter testing time if possible.</a:t>
            </a:r>
          </a:p>
          <a:p>
            <a:endParaRPr lang="en-US" dirty="0"/>
          </a:p>
        </p:txBody>
      </p:sp>
    </p:spTree>
    <p:extLst>
      <p:ext uri="{BB962C8B-B14F-4D97-AF65-F5344CB8AC3E}">
        <p14:creationId xmlns:p14="http://schemas.microsoft.com/office/powerpoint/2010/main" val="416251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70DF-3809-B049-BD68-55E38C463106}"/>
              </a:ext>
            </a:extLst>
          </p:cNvPr>
          <p:cNvSpPr>
            <a:spLocks noGrp="1"/>
          </p:cNvSpPr>
          <p:nvPr>
            <p:ph type="title"/>
          </p:nvPr>
        </p:nvSpPr>
        <p:spPr/>
        <p:txBody>
          <a:bodyPr>
            <a:normAutofit/>
          </a:bodyPr>
          <a:lstStyle/>
          <a:p>
            <a:r>
              <a:rPr lang="en-US" sz="4000" dirty="0">
                <a:latin typeface="+mn-lt"/>
              </a:rPr>
              <a:t>Reduction</a:t>
            </a:r>
          </a:p>
        </p:txBody>
      </p:sp>
      <p:sp>
        <p:nvSpPr>
          <p:cNvPr id="3" name="Content Placeholder 2">
            <a:extLst>
              <a:ext uri="{FF2B5EF4-FFF2-40B4-BE49-F238E27FC236}">
                <a16:creationId xmlns:a16="http://schemas.microsoft.com/office/drawing/2014/main" id="{DBFC9414-90AA-9145-9CCF-032D352728F5}"/>
              </a:ext>
            </a:extLst>
          </p:cNvPr>
          <p:cNvSpPr>
            <a:spLocks noGrp="1"/>
          </p:cNvSpPr>
          <p:nvPr>
            <p:ph idx="1"/>
          </p:nvPr>
        </p:nvSpPr>
        <p:spPr/>
        <p:txBody>
          <a:bodyPr/>
          <a:lstStyle/>
          <a:p>
            <a:r>
              <a:rPr lang="en-US" dirty="0"/>
              <a:t>Design of Experiment (DOE) well defined.</a:t>
            </a:r>
          </a:p>
          <a:p>
            <a:r>
              <a:rPr lang="en-US" dirty="0"/>
              <a:t>Share research animals if possible.</a:t>
            </a:r>
          </a:p>
          <a:p>
            <a:r>
              <a:rPr lang="en-US" dirty="0"/>
              <a:t>Avoid duplicate testing due to human error.</a:t>
            </a:r>
          </a:p>
          <a:p>
            <a:pPr lvl="1"/>
            <a:r>
              <a:rPr lang="en-US" sz="2000" dirty="0"/>
              <a:t>Better execution of testing.</a:t>
            </a:r>
          </a:p>
          <a:p>
            <a:pPr lvl="1"/>
            <a:r>
              <a:rPr lang="en-US" sz="2000" dirty="0"/>
              <a:t>Sharing data to avoid repetitions.</a:t>
            </a:r>
          </a:p>
        </p:txBody>
      </p:sp>
      <p:pic>
        <p:nvPicPr>
          <p:cNvPr id="4" name="Picture 3">
            <a:extLst>
              <a:ext uri="{FF2B5EF4-FFF2-40B4-BE49-F238E27FC236}">
                <a16:creationId xmlns:a16="http://schemas.microsoft.com/office/drawing/2014/main" id="{C76BA153-7500-DC4C-9DD7-B3DDAD5896E8}"/>
              </a:ext>
            </a:extLst>
          </p:cNvPr>
          <p:cNvPicPr>
            <a:picLocks noChangeAspect="1"/>
          </p:cNvPicPr>
          <p:nvPr/>
        </p:nvPicPr>
        <p:blipFill>
          <a:blip r:embed="rId2"/>
          <a:stretch>
            <a:fillRect/>
          </a:stretch>
        </p:blipFill>
        <p:spPr>
          <a:xfrm>
            <a:off x="6300439" y="1945113"/>
            <a:ext cx="4957646" cy="3213100"/>
          </a:xfrm>
          <a:prstGeom prst="rect">
            <a:avLst/>
          </a:prstGeom>
          <a:ln w="44450">
            <a:solidFill>
              <a:srgbClr val="002060"/>
            </a:solidFill>
          </a:ln>
        </p:spPr>
      </p:pic>
      <p:sp>
        <p:nvSpPr>
          <p:cNvPr id="5" name="TextBox 4">
            <a:extLst>
              <a:ext uri="{FF2B5EF4-FFF2-40B4-BE49-F238E27FC236}">
                <a16:creationId xmlns:a16="http://schemas.microsoft.com/office/drawing/2014/main" id="{018CA600-8E93-3E43-84F3-A24E891EE2B3}"/>
              </a:ext>
            </a:extLst>
          </p:cNvPr>
          <p:cNvSpPr txBox="1"/>
          <p:nvPr/>
        </p:nvSpPr>
        <p:spPr>
          <a:xfrm>
            <a:off x="10180902" y="6401499"/>
            <a:ext cx="1694375" cy="276999"/>
          </a:xfrm>
          <a:prstGeom prst="rect">
            <a:avLst/>
          </a:prstGeom>
          <a:noFill/>
        </p:spPr>
        <p:txBody>
          <a:bodyPr wrap="none" rtlCol="0">
            <a:spAutoFit/>
          </a:bodyPr>
          <a:lstStyle/>
          <a:p>
            <a:r>
              <a:rPr lang="en-US" sz="1200" dirty="0">
                <a:solidFill>
                  <a:schemeClr val="bg1">
                    <a:lumMod val="50000"/>
                  </a:schemeClr>
                </a:solidFill>
              </a:rPr>
              <a:t>Image source: </a:t>
            </a:r>
            <a:r>
              <a:rPr lang="en-US" sz="1200" dirty="0" err="1">
                <a:solidFill>
                  <a:schemeClr val="bg1">
                    <a:lumMod val="50000"/>
                  </a:schemeClr>
                </a:solidFill>
              </a:rPr>
              <a:t>wikipedia</a:t>
            </a:r>
            <a:endParaRPr lang="en-US" sz="1200" dirty="0">
              <a:solidFill>
                <a:schemeClr val="bg1">
                  <a:lumMod val="50000"/>
                </a:schemeClr>
              </a:solidFill>
            </a:endParaRPr>
          </a:p>
        </p:txBody>
      </p:sp>
    </p:spTree>
    <p:extLst>
      <p:ext uri="{BB962C8B-B14F-4D97-AF65-F5344CB8AC3E}">
        <p14:creationId xmlns:p14="http://schemas.microsoft.com/office/powerpoint/2010/main" val="72920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1F2E-7FA9-F84A-B9D7-77D0A387B41A}"/>
              </a:ext>
            </a:extLst>
          </p:cNvPr>
          <p:cNvSpPr>
            <a:spLocks noGrp="1"/>
          </p:cNvSpPr>
          <p:nvPr>
            <p:ph type="title"/>
          </p:nvPr>
        </p:nvSpPr>
        <p:spPr/>
        <p:txBody>
          <a:bodyPr>
            <a:normAutofit/>
          </a:bodyPr>
          <a:lstStyle/>
          <a:p>
            <a:r>
              <a:rPr lang="en-US" sz="4000" dirty="0">
                <a:latin typeface="+mn-lt"/>
              </a:rPr>
              <a:t>Replacement</a:t>
            </a:r>
          </a:p>
        </p:txBody>
      </p:sp>
      <p:sp>
        <p:nvSpPr>
          <p:cNvPr id="3" name="Content Placeholder 2">
            <a:extLst>
              <a:ext uri="{FF2B5EF4-FFF2-40B4-BE49-F238E27FC236}">
                <a16:creationId xmlns:a16="http://schemas.microsoft.com/office/drawing/2014/main" id="{0B3A0DE8-EEB7-F04F-A262-B06E752F11E3}"/>
              </a:ext>
            </a:extLst>
          </p:cNvPr>
          <p:cNvSpPr>
            <a:spLocks noGrp="1"/>
          </p:cNvSpPr>
          <p:nvPr>
            <p:ph idx="1"/>
          </p:nvPr>
        </p:nvSpPr>
        <p:spPr>
          <a:xfrm>
            <a:off x="838200" y="1635832"/>
            <a:ext cx="8975035" cy="4201206"/>
          </a:xfrm>
        </p:spPr>
        <p:txBody>
          <a:bodyPr>
            <a:normAutofit/>
          </a:bodyPr>
          <a:lstStyle/>
          <a:p>
            <a:r>
              <a:rPr lang="en-US" sz="2400" dirty="0"/>
              <a:t>Relative replacement – humane killing to provide cells or tissues for in vitro studies.</a:t>
            </a:r>
          </a:p>
          <a:p>
            <a:r>
              <a:rPr lang="en-US" sz="2400" dirty="0"/>
              <a:t>Absolute replacement – use of cell lines or cells for in vitro testing.</a:t>
            </a:r>
          </a:p>
        </p:txBody>
      </p:sp>
      <p:pic>
        <p:nvPicPr>
          <p:cNvPr id="4" name="Picture 3">
            <a:extLst>
              <a:ext uri="{FF2B5EF4-FFF2-40B4-BE49-F238E27FC236}">
                <a16:creationId xmlns:a16="http://schemas.microsoft.com/office/drawing/2014/main" id="{DC5CA93C-2137-EE4A-8F06-1710AD2605A5}"/>
              </a:ext>
            </a:extLst>
          </p:cNvPr>
          <p:cNvPicPr>
            <a:picLocks noChangeAspect="1"/>
          </p:cNvPicPr>
          <p:nvPr/>
        </p:nvPicPr>
        <p:blipFill>
          <a:blip r:embed="rId2"/>
          <a:stretch>
            <a:fillRect/>
          </a:stretch>
        </p:blipFill>
        <p:spPr>
          <a:xfrm>
            <a:off x="3099149" y="2889449"/>
            <a:ext cx="4380571" cy="3340185"/>
          </a:xfrm>
          <a:prstGeom prst="rect">
            <a:avLst/>
          </a:prstGeom>
          <a:ln w="57150">
            <a:solidFill>
              <a:srgbClr val="002060"/>
            </a:solidFill>
          </a:ln>
        </p:spPr>
      </p:pic>
      <p:sp>
        <p:nvSpPr>
          <p:cNvPr id="5" name="TextBox 4">
            <a:extLst>
              <a:ext uri="{FF2B5EF4-FFF2-40B4-BE49-F238E27FC236}">
                <a16:creationId xmlns:a16="http://schemas.microsoft.com/office/drawing/2014/main" id="{025DE3CE-F402-844B-8E5F-A7CBE31E733F}"/>
              </a:ext>
            </a:extLst>
          </p:cNvPr>
          <p:cNvSpPr txBox="1"/>
          <p:nvPr/>
        </p:nvSpPr>
        <p:spPr>
          <a:xfrm>
            <a:off x="8965258" y="6405874"/>
            <a:ext cx="2947217" cy="276999"/>
          </a:xfrm>
          <a:prstGeom prst="rect">
            <a:avLst/>
          </a:prstGeom>
          <a:noFill/>
        </p:spPr>
        <p:txBody>
          <a:bodyPr wrap="none" rtlCol="0">
            <a:spAutoFit/>
          </a:bodyPr>
          <a:lstStyle/>
          <a:p>
            <a:r>
              <a:rPr lang="en-US" sz="1200" dirty="0">
                <a:solidFill>
                  <a:schemeClr val="bg1">
                    <a:lumMod val="50000"/>
                  </a:schemeClr>
                </a:solidFill>
              </a:rPr>
              <a:t>Image source: biodataofdrvhp.blogspot.com</a:t>
            </a:r>
          </a:p>
        </p:txBody>
      </p:sp>
      <p:sp>
        <p:nvSpPr>
          <p:cNvPr id="6" name="TextBox 5">
            <a:extLst>
              <a:ext uri="{FF2B5EF4-FFF2-40B4-BE49-F238E27FC236}">
                <a16:creationId xmlns:a16="http://schemas.microsoft.com/office/drawing/2014/main" id="{78333BFD-2572-B04F-9666-EC813DD3DAF9}"/>
              </a:ext>
            </a:extLst>
          </p:cNvPr>
          <p:cNvSpPr txBox="1"/>
          <p:nvPr/>
        </p:nvSpPr>
        <p:spPr>
          <a:xfrm>
            <a:off x="7602384" y="4328708"/>
            <a:ext cx="1362874" cy="461665"/>
          </a:xfrm>
          <a:prstGeom prst="rect">
            <a:avLst/>
          </a:prstGeom>
          <a:noFill/>
        </p:spPr>
        <p:txBody>
          <a:bodyPr wrap="none" rtlCol="0">
            <a:spAutoFit/>
          </a:bodyPr>
          <a:lstStyle/>
          <a:p>
            <a:r>
              <a:rPr lang="en-US" sz="2400" dirty="0"/>
              <a:t>Hela cells</a:t>
            </a:r>
          </a:p>
        </p:txBody>
      </p:sp>
    </p:spTree>
    <p:extLst>
      <p:ext uri="{BB962C8B-B14F-4D97-AF65-F5344CB8AC3E}">
        <p14:creationId xmlns:p14="http://schemas.microsoft.com/office/powerpoint/2010/main" val="277267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843B-3948-6146-9599-DD5AB35281B6}"/>
              </a:ext>
            </a:extLst>
          </p:cNvPr>
          <p:cNvSpPr>
            <a:spLocks noGrp="1"/>
          </p:cNvSpPr>
          <p:nvPr>
            <p:ph type="title"/>
          </p:nvPr>
        </p:nvSpPr>
        <p:spPr/>
        <p:txBody>
          <a:bodyPr>
            <a:normAutofit/>
          </a:bodyPr>
          <a:lstStyle/>
          <a:p>
            <a:r>
              <a:rPr lang="en-US" sz="4000" dirty="0">
                <a:latin typeface="+mn-lt"/>
              </a:rPr>
              <a:t>In vitro testing</a:t>
            </a:r>
          </a:p>
        </p:txBody>
      </p:sp>
      <p:sp>
        <p:nvSpPr>
          <p:cNvPr id="3" name="Content Placeholder 2">
            <a:extLst>
              <a:ext uri="{FF2B5EF4-FFF2-40B4-BE49-F238E27FC236}">
                <a16:creationId xmlns:a16="http://schemas.microsoft.com/office/drawing/2014/main" id="{5E032A9E-9AF8-7647-B62D-D9ADF20DF491}"/>
              </a:ext>
            </a:extLst>
          </p:cNvPr>
          <p:cNvSpPr>
            <a:spLocks noGrp="1"/>
          </p:cNvSpPr>
          <p:nvPr>
            <p:ph idx="1"/>
          </p:nvPr>
        </p:nvSpPr>
        <p:spPr>
          <a:xfrm>
            <a:off x="838200" y="1750132"/>
            <a:ext cx="10515600" cy="1126883"/>
          </a:xfrm>
        </p:spPr>
        <p:txBody>
          <a:bodyPr/>
          <a:lstStyle/>
          <a:p>
            <a:r>
              <a:rPr lang="en-US" dirty="0"/>
              <a:t>Based on animal or human components (cell, tissue, organ culture).</a:t>
            </a:r>
          </a:p>
          <a:p>
            <a:r>
              <a:rPr lang="en-US" dirty="0"/>
              <a:t>Based on organisms not considered animals (microorganisms, invertebrates).</a:t>
            </a:r>
          </a:p>
          <a:p>
            <a:endParaRPr lang="en-US" dirty="0"/>
          </a:p>
        </p:txBody>
      </p:sp>
      <p:sp>
        <p:nvSpPr>
          <p:cNvPr id="5" name="TextBox 4">
            <a:extLst>
              <a:ext uri="{FF2B5EF4-FFF2-40B4-BE49-F238E27FC236}">
                <a16:creationId xmlns:a16="http://schemas.microsoft.com/office/drawing/2014/main" id="{034D2E33-2C64-B54F-A426-AA5EFF24941B}"/>
              </a:ext>
            </a:extLst>
          </p:cNvPr>
          <p:cNvSpPr txBox="1"/>
          <p:nvPr/>
        </p:nvSpPr>
        <p:spPr>
          <a:xfrm>
            <a:off x="2180530" y="3702205"/>
            <a:ext cx="323106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Less stress to the animals</a:t>
            </a:r>
          </a:p>
          <a:p>
            <a:pPr marL="285750" indent="-285750">
              <a:buFont typeface="Arial" panose="020B0604020202020204" pitchFamily="34" charset="0"/>
              <a:buChar char="•"/>
            </a:pPr>
            <a:r>
              <a:rPr lang="en-US" dirty="0"/>
              <a:t>Fewer animals required</a:t>
            </a:r>
          </a:p>
          <a:p>
            <a:pPr marL="285750" indent="-285750">
              <a:buFont typeface="Arial" panose="020B0604020202020204" pitchFamily="34" charset="0"/>
              <a:buChar char="•"/>
            </a:pPr>
            <a:r>
              <a:rPr lang="en-US" dirty="0"/>
              <a:t>No need to extrapolate from animal data since human tissue culture is available</a:t>
            </a:r>
          </a:p>
        </p:txBody>
      </p:sp>
      <p:sp>
        <p:nvSpPr>
          <p:cNvPr id="6" name="TextBox 5">
            <a:extLst>
              <a:ext uri="{FF2B5EF4-FFF2-40B4-BE49-F238E27FC236}">
                <a16:creationId xmlns:a16="http://schemas.microsoft.com/office/drawing/2014/main" id="{0BEE2BDD-C418-6A49-9602-0C6D6C9AA0C9}"/>
              </a:ext>
            </a:extLst>
          </p:cNvPr>
          <p:cNvSpPr txBox="1"/>
          <p:nvPr/>
        </p:nvSpPr>
        <p:spPr>
          <a:xfrm>
            <a:off x="6673540" y="3702205"/>
            <a:ext cx="344479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Unable to produce a complete physiological response</a:t>
            </a:r>
          </a:p>
          <a:p>
            <a:pPr marL="285750" indent="-285750">
              <a:buFont typeface="Arial" panose="020B0604020202020204" pitchFamily="34" charset="0"/>
              <a:buChar char="•"/>
            </a:pPr>
            <a:r>
              <a:rPr lang="en-US" dirty="0"/>
              <a:t>Components lose the ability to cross talk to other tissues</a:t>
            </a:r>
          </a:p>
          <a:p>
            <a:pPr marL="285750" indent="-285750">
              <a:buFont typeface="Arial" panose="020B0604020202020204" pitchFamily="34" charset="0"/>
              <a:buChar char="•"/>
            </a:pPr>
            <a:r>
              <a:rPr lang="en-US" dirty="0"/>
              <a:t>Cannot determine the effect or route of administration</a:t>
            </a:r>
          </a:p>
        </p:txBody>
      </p:sp>
      <p:cxnSp>
        <p:nvCxnSpPr>
          <p:cNvPr id="8" name="Straight Connector 7">
            <a:extLst>
              <a:ext uri="{FF2B5EF4-FFF2-40B4-BE49-F238E27FC236}">
                <a16:creationId xmlns:a16="http://schemas.microsoft.com/office/drawing/2014/main" id="{7CF30EC1-9557-424A-B990-597E43EC48F9}"/>
              </a:ext>
            </a:extLst>
          </p:cNvPr>
          <p:cNvCxnSpPr/>
          <p:nvPr/>
        </p:nvCxnSpPr>
        <p:spPr>
          <a:xfrm>
            <a:off x="1496123" y="3635349"/>
            <a:ext cx="9199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B49633-05D7-E642-AC0E-8C2B6900FE55}"/>
              </a:ext>
            </a:extLst>
          </p:cNvPr>
          <p:cNvCxnSpPr/>
          <p:nvPr/>
        </p:nvCxnSpPr>
        <p:spPr>
          <a:xfrm>
            <a:off x="6096000" y="3211551"/>
            <a:ext cx="0" cy="215218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2DD9F9-DC23-204F-8A48-23DBF3B727AB}"/>
              </a:ext>
            </a:extLst>
          </p:cNvPr>
          <p:cNvSpPr txBox="1"/>
          <p:nvPr/>
        </p:nvSpPr>
        <p:spPr>
          <a:xfrm>
            <a:off x="3072242" y="3143339"/>
            <a:ext cx="1447640" cy="369332"/>
          </a:xfrm>
          <a:prstGeom prst="rect">
            <a:avLst/>
          </a:prstGeom>
          <a:noFill/>
        </p:spPr>
        <p:txBody>
          <a:bodyPr wrap="none" rtlCol="0">
            <a:spAutoFit/>
          </a:bodyPr>
          <a:lstStyle/>
          <a:p>
            <a:r>
              <a:rPr lang="en-US" dirty="0"/>
              <a:t>ADVANTAGES</a:t>
            </a:r>
          </a:p>
        </p:txBody>
      </p:sp>
      <p:sp>
        <p:nvSpPr>
          <p:cNvPr id="12" name="TextBox 11">
            <a:extLst>
              <a:ext uri="{FF2B5EF4-FFF2-40B4-BE49-F238E27FC236}">
                <a16:creationId xmlns:a16="http://schemas.microsoft.com/office/drawing/2014/main" id="{706D6891-73A1-BE42-86F1-B7E5AC5E4772}"/>
              </a:ext>
            </a:extLst>
          </p:cNvPr>
          <p:cNvSpPr txBox="1"/>
          <p:nvPr/>
        </p:nvSpPr>
        <p:spPr>
          <a:xfrm>
            <a:off x="7519866" y="3143339"/>
            <a:ext cx="1752146" cy="369332"/>
          </a:xfrm>
          <a:prstGeom prst="rect">
            <a:avLst/>
          </a:prstGeom>
          <a:noFill/>
        </p:spPr>
        <p:txBody>
          <a:bodyPr wrap="none" rtlCol="0">
            <a:spAutoFit/>
          </a:bodyPr>
          <a:lstStyle/>
          <a:p>
            <a:r>
              <a:rPr lang="en-US" dirty="0"/>
              <a:t>DISADVANTAGES</a:t>
            </a:r>
          </a:p>
        </p:txBody>
      </p:sp>
    </p:spTree>
    <p:extLst>
      <p:ext uri="{BB962C8B-B14F-4D97-AF65-F5344CB8AC3E}">
        <p14:creationId xmlns:p14="http://schemas.microsoft.com/office/powerpoint/2010/main" val="238556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8BA-097D-0549-B422-0589920537FB}"/>
              </a:ext>
            </a:extLst>
          </p:cNvPr>
          <p:cNvSpPr>
            <a:spLocks noGrp="1"/>
          </p:cNvSpPr>
          <p:nvPr>
            <p:ph type="title"/>
          </p:nvPr>
        </p:nvSpPr>
        <p:spPr/>
        <p:txBody>
          <a:bodyPr>
            <a:normAutofit/>
          </a:bodyPr>
          <a:lstStyle/>
          <a:p>
            <a:r>
              <a:rPr lang="en-US" sz="4000" dirty="0">
                <a:latin typeface="+mn-lt"/>
              </a:rPr>
              <a:t>What do you measure with in vitro testing?</a:t>
            </a:r>
          </a:p>
        </p:txBody>
      </p:sp>
      <p:sp>
        <p:nvSpPr>
          <p:cNvPr id="3" name="Content Placeholder 2">
            <a:extLst>
              <a:ext uri="{FF2B5EF4-FFF2-40B4-BE49-F238E27FC236}">
                <a16:creationId xmlns:a16="http://schemas.microsoft.com/office/drawing/2014/main" id="{6C4DA8DE-B322-EA49-AF49-393120DFE603}"/>
              </a:ext>
            </a:extLst>
          </p:cNvPr>
          <p:cNvSpPr>
            <a:spLocks noGrp="1"/>
          </p:cNvSpPr>
          <p:nvPr>
            <p:ph idx="1"/>
          </p:nvPr>
        </p:nvSpPr>
        <p:spPr>
          <a:xfrm>
            <a:off x="838200" y="1750132"/>
            <a:ext cx="9975574" cy="4201206"/>
          </a:xfrm>
        </p:spPr>
        <p:txBody>
          <a:bodyPr>
            <a:noAutofit/>
          </a:bodyPr>
          <a:lstStyle/>
          <a:p>
            <a:r>
              <a:rPr lang="en-US" sz="2400" dirty="0"/>
              <a:t>Synthesis (appearance) of certain substances (production of proteins, enzymes, antibodies, metabolites)</a:t>
            </a:r>
          </a:p>
          <a:p>
            <a:r>
              <a:rPr lang="en-US" sz="2400" dirty="0"/>
              <a:t>Changes in membrane permeability</a:t>
            </a:r>
          </a:p>
          <a:p>
            <a:r>
              <a:rPr lang="en-US" sz="2400" dirty="0"/>
              <a:t>Cell damage</a:t>
            </a:r>
          </a:p>
          <a:p>
            <a:endParaRPr lang="en-US" sz="2400" dirty="0"/>
          </a:p>
          <a:p>
            <a:pPr marL="0" indent="0">
              <a:buNone/>
            </a:pPr>
            <a:r>
              <a:rPr lang="en-US" sz="2400" dirty="0"/>
              <a:t>For example, liver cells in response to toxic substances:</a:t>
            </a:r>
          </a:p>
          <a:p>
            <a:pPr lvl="1"/>
            <a:r>
              <a:rPr lang="en-US" sz="2400" dirty="0"/>
              <a:t>Use sugar to increase their metabolism (sugar use can be detected)</a:t>
            </a:r>
          </a:p>
          <a:p>
            <a:pPr lvl="1"/>
            <a:r>
              <a:rPr lang="en-US" sz="2400" dirty="0"/>
              <a:t>Produce certain proteins which could be detected</a:t>
            </a:r>
          </a:p>
          <a:p>
            <a:pPr lvl="1"/>
            <a:r>
              <a:rPr lang="en-US" sz="2400" dirty="0"/>
              <a:t>Use amino acids to synthesize proteins</a:t>
            </a:r>
          </a:p>
          <a:p>
            <a:pPr lvl="1"/>
            <a:r>
              <a:rPr lang="en-US" sz="2400" dirty="0"/>
              <a:t>Have reduced viability</a:t>
            </a:r>
          </a:p>
          <a:p>
            <a:pPr lvl="1"/>
            <a:r>
              <a:rPr lang="en-US" sz="2400" dirty="0"/>
              <a:t>Undergo morphological changes</a:t>
            </a:r>
          </a:p>
        </p:txBody>
      </p:sp>
    </p:spTree>
    <p:extLst>
      <p:ext uri="{BB962C8B-B14F-4D97-AF65-F5344CB8AC3E}">
        <p14:creationId xmlns:p14="http://schemas.microsoft.com/office/powerpoint/2010/main" val="28452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C954-267A-074B-9EB3-55901AC68662}"/>
              </a:ext>
            </a:extLst>
          </p:cNvPr>
          <p:cNvSpPr>
            <a:spLocks noGrp="1"/>
          </p:cNvSpPr>
          <p:nvPr>
            <p:ph type="title"/>
          </p:nvPr>
        </p:nvSpPr>
        <p:spPr/>
        <p:txBody>
          <a:bodyPr>
            <a:normAutofit/>
          </a:bodyPr>
          <a:lstStyle/>
          <a:p>
            <a:r>
              <a:rPr lang="en-US" sz="4000" dirty="0">
                <a:latin typeface="+mn-lt"/>
              </a:rPr>
              <a:t>Where is in vitro used in drug discovery?</a:t>
            </a:r>
          </a:p>
        </p:txBody>
      </p:sp>
      <p:graphicFrame>
        <p:nvGraphicFramePr>
          <p:cNvPr id="4" name="Diagram 3">
            <a:extLst>
              <a:ext uri="{FF2B5EF4-FFF2-40B4-BE49-F238E27FC236}">
                <a16:creationId xmlns:a16="http://schemas.microsoft.com/office/drawing/2014/main" id="{33ABAFC3-144E-DB45-9A7A-FF7BD7A1A392}"/>
              </a:ext>
            </a:extLst>
          </p:cNvPr>
          <p:cNvGraphicFramePr/>
          <p:nvPr>
            <p:extLst>
              <p:ext uri="{D42A27DB-BD31-4B8C-83A1-F6EECF244321}">
                <p14:modId xmlns:p14="http://schemas.microsoft.com/office/powerpoint/2010/main" val="4164408333"/>
              </p:ext>
            </p:extLst>
          </p:nvPr>
        </p:nvGraphicFramePr>
        <p:xfrm>
          <a:off x="2032000" y="27361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RightPointingBackhandIndex">
            <a:extLst>
              <a:ext uri="{FF2B5EF4-FFF2-40B4-BE49-F238E27FC236}">
                <a16:creationId xmlns:a16="http://schemas.microsoft.com/office/drawing/2014/main" id="{C3A84BB9-5DEB-EB4E-A8F4-B1B7377712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4747648" y="3591732"/>
            <a:ext cx="914400" cy="914400"/>
          </a:xfrm>
          <a:prstGeom prst="rect">
            <a:avLst/>
          </a:prstGeom>
        </p:spPr>
      </p:pic>
      <p:sp>
        <p:nvSpPr>
          <p:cNvPr id="7" name="TextBox 6">
            <a:extLst>
              <a:ext uri="{FF2B5EF4-FFF2-40B4-BE49-F238E27FC236}">
                <a16:creationId xmlns:a16="http://schemas.microsoft.com/office/drawing/2014/main" id="{CCD98F61-4DC0-8C43-9615-9508C074D430}"/>
              </a:ext>
            </a:extLst>
          </p:cNvPr>
          <p:cNvSpPr txBox="1"/>
          <p:nvPr/>
        </p:nvSpPr>
        <p:spPr>
          <a:xfrm>
            <a:off x="3841750" y="4604622"/>
            <a:ext cx="2726196" cy="461665"/>
          </a:xfrm>
          <a:prstGeom prst="rect">
            <a:avLst/>
          </a:prstGeom>
          <a:noFill/>
        </p:spPr>
        <p:txBody>
          <a:bodyPr wrap="none" rtlCol="0">
            <a:spAutoFit/>
          </a:bodyPr>
          <a:lstStyle/>
          <a:p>
            <a:r>
              <a:rPr lang="en-US" sz="2400" dirty="0"/>
              <a:t>Cell based screening</a:t>
            </a:r>
          </a:p>
        </p:txBody>
      </p:sp>
      <p:sp>
        <p:nvSpPr>
          <p:cNvPr id="9" name="TextBox 8">
            <a:extLst>
              <a:ext uri="{FF2B5EF4-FFF2-40B4-BE49-F238E27FC236}">
                <a16:creationId xmlns:a16="http://schemas.microsoft.com/office/drawing/2014/main" id="{2D8A7868-EBDB-A04E-A745-2A48575FF04C}"/>
              </a:ext>
            </a:extLst>
          </p:cNvPr>
          <p:cNvSpPr txBox="1"/>
          <p:nvPr/>
        </p:nvSpPr>
        <p:spPr>
          <a:xfrm>
            <a:off x="10318318" y="2798284"/>
            <a:ext cx="877163" cy="369332"/>
          </a:xfrm>
          <a:prstGeom prst="rect">
            <a:avLst/>
          </a:prstGeom>
          <a:noFill/>
        </p:spPr>
        <p:txBody>
          <a:bodyPr wrap="none" rtlCol="0">
            <a:spAutoFit/>
          </a:bodyPr>
          <a:lstStyle/>
          <a:p>
            <a:r>
              <a:rPr lang="en-US" dirty="0"/>
              <a:t>&gt;&gt;&gt;&gt;&gt;&gt;</a:t>
            </a:r>
          </a:p>
        </p:txBody>
      </p:sp>
    </p:spTree>
    <p:extLst>
      <p:ext uri="{BB962C8B-B14F-4D97-AF65-F5344CB8AC3E}">
        <p14:creationId xmlns:p14="http://schemas.microsoft.com/office/powerpoint/2010/main" val="136056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dirty="0">
                <a:solidFill>
                  <a:schemeClr val="accent2"/>
                </a:solidFill>
              </a:rPr>
              <a:t>Approaches to hazard minimization through molecular design</a:t>
            </a:r>
          </a:p>
          <a:p>
            <a:r>
              <a:rPr lang="en-US" dirty="0"/>
              <a:t>Case study: Codexis</a:t>
            </a:r>
          </a:p>
          <a:p>
            <a:r>
              <a:rPr lang="en-US" dirty="0"/>
              <a:t>Alternatives to animal testing</a:t>
            </a:r>
          </a:p>
          <a:p>
            <a:r>
              <a:rPr lang="en-US" dirty="0"/>
              <a:t>QSAR-Quantitative Structure Activity Relationship</a:t>
            </a:r>
          </a:p>
          <a:p>
            <a:r>
              <a:rPr lang="en-US" sz="2100" dirty="0"/>
              <a:t>The nexus of chemistry and toxicology</a:t>
            </a:r>
          </a:p>
          <a:p>
            <a:r>
              <a:rPr lang="en-US" dirty="0"/>
              <a:t>Sources of high throughput data</a:t>
            </a:r>
          </a:p>
          <a:p>
            <a:pPr marL="0" indent="0">
              <a:buNone/>
            </a:pPr>
            <a:endParaRPr lang="en-US" sz="2100" dirty="0"/>
          </a:p>
        </p:txBody>
      </p:sp>
    </p:spTree>
    <p:extLst>
      <p:ext uri="{BB962C8B-B14F-4D97-AF65-F5344CB8AC3E}">
        <p14:creationId xmlns:p14="http://schemas.microsoft.com/office/powerpoint/2010/main" val="340381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A661-E54A-1140-ACCE-B609356BD88D}"/>
              </a:ext>
            </a:extLst>
          </p:cNvPr>
          <p:cNvSpPr>
            <a:spLocks noGrp="1"/>
          </p:cNvSpPr>
          <p:nvPr>
            <p:ph type="title"/>
          </p:nvPr>
        </p:nvSpPr>
        <p:spPr/>
        <p:txBody>
          <a:bodyPr>
            <a:normAutofit/>
          </a:bodyPr>
          <a:lstStyle/>
          <a:p>
            <a:r>
              <a:rPr lang="en-US" sz="4000" dirty="0">
                <a:latin typeface="+mn-lt"/>
              </a:rPr>
              <a:t>Tissue culture laboratory</a:t>
            </a:r>
          </a:p>
        </p:txBody>
      </p:sp>
      <p:pic>
        <p:nvPicPr>
          <p:cNvPr id="4" name="Picture 3">
            <a:extLst>
              <a:ext uri="{FF2B5EF4-FFF2-40B4-BE49-F238E27FC236}">
                <a16:creationId xmlns:a16="http://schemas.microsoft.com/office/drawing/2014/main" id="{A5B9D4D8-E3B7-6F4A-B76E-079089EED8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06615" y="1821801"/>
            <a:ext cx="2805929" cy="2034254"/>
          </a:xfrm>
          <a:prstGeom prst="rect">
            <a:avLst/>
          </a:prstGeom>
          <a:ln w="44450">
            <a:solidFill>
              <a:srgbClr val="002060"/>
            </a:solidFill>
          </a:ln>
        </p:spPr>
      </p:pic>
      <p:sp>
        <p:nvSpPr>
          <p:cNvPr id="5" name="TextBox 4">
            <a:extLst>
              <a:ext uri="{FF2B5EF4-FFF2-40B4-BE49-F238E27FC236}">
                <a16:creationId xmlns:a16="http://schemas.microsoft.com/office/drawing/2014/main" id="{1D6CC72B-107F-A946-9F50-7372196CD199}"/>
              </a:ext>
            </a:extLst>
          </p:cNvPr>
          <p:cNvSpPr txBox="1"/>
          <p:nvPr/>
        </p:nvSpPr>
        <p:spPr>
          <a:xfrm>
            <a:off x="6596229" y="3910671"/>
            <a:ext cx="2226700" cy="400110"/>
          </a:xfrm>
          <a:prstGeom prst="rect">
            <a:avLst/>
          </a:prstGeom>
          <a:noFill/>
        </p:spPr>
        <p:txBody>
          <a:bodyPr wrap="none" rtlCol="0">
            <a:spAutoFit/>
          </a:bodyPr>
          <a:lstStyle/>
          <a:p>
            <a:r>
              <a:rPr lang="en-US" sz="2000" dirty="0"/>
              <a:t>Tissue culture hood</a:t>
            </a:r>
          </a:p>
        </p:txBody>
      </p:sp>
      <p:pic>
        <p:nvPicPr>
          <p:cNvPr id="8" name="Picture 7">
            <a:extLst>
              <a:ext uri="{FF2B5EF4-FFF2-40B4-BE49-F238E27FC236}">
                <a16:creationId xmlns:a16="http://schemas.microsoft.com/office/drawing/2014/main" id="{E6C24E7B-F2D0-5C4A-94A4-FB6F574A64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1323" y="1500690"/>
            <a:ext cx="2664677" cy="3552903"/>
          </a:xfrm>
          <a:prstGeom prst="rect">
            <a:avLst/>
          </a:prstGeom>
          <a:ln w="44450">
            <a:solidFill>
              <a:srgbClr val="002060"/>
            </a:solidFill>
          </a:ln>
        </p:spPr>
      </p:pic>
      <p:sp>
        <p:nvSpPr>
          <p:cNvPr id="9" name="TextBox 8">
            <a:extLst>
              <a:ext uri="{FF2B5EF4-FFF2-40B4-BE49-F238E27FC236}">
                <a16:creationId xmlns:a16="http://schemas.microsoft.com/office/drawing/2014/main" id="{4CE48D86-E4A9-5C44-B826-DAC051F1797F}"/>
              </a:ext>
            </a:extLst>
          </p:cNvPr>
          <p:cNvSpPr txBox="1"/>
          <p:nvPr/>
        </p:nvSpPr>
        <p:spPr>
          <a:xfrm>
            <a:off x="3319996" y="5053593"/>
            <a:ext cx="2887329" cy="400110"/>
          </a:xfrm>
          <a:prstGeom prst="rect">
            <a:avLst/>
          </a:prstGeom>
          <a:noFill/>
        </p:spPr>
        <p:txBody>
          <a:bodyPr wrap="none" rtlCol="0">
            <a:spAutoFit/>
          </a:bodyPr>
          <a:lstStyle/>
          <a:p>
            <a:r>
              <a:rPr lang="en-US" sz="2000" dirty="0"/>
              <a:t>Tissue culture microscope</a:t>
            </a:r>
          </a:p>
        </p:txBody>
      </p:sp>
      <p:pic>
        <p:nvPicPr>
          <p:cNvPr id="10" name="Picture 9">
            <a:extLst>
              <a:ext uri="{FF2B5EF4-FFF2-40B4-BE49-F238E27FC236}">
                <a16:creationId xmlns:a16="http://schemas.microsoft.com/office/drawing/2014/main" id="{7F128B17-1B7D-3A4A-91A4-383E97706F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23160" y="2346245"/>
            <a:ext cx="2646722" cy="3528963"/>
          </a:xfrm>
          <a:prstGeom prst="rect">
            <a:avLst/>
          </a:prstGeom>
          <a:ln w="44450">
            <a:solidFill>
              <a:srgbClr val="002060"/>
            </a:solidFill>
          </a:ln>
        </p:spPr>
      </p:pic>
      <p:sp>
        <p:nvSpPr>
          <p:cNvPr id="11" name="TextBox 10">
            <a:extLst>
              <a:ext uri="{FF2B5EF4-FFF2-40B4-BE49-F238E27FC236}">
                <a16:creationId xmlns:a16="http://schemas.microsoft.com/office/drawing/2014/main" id="{4F62E57A-85B2-5D44-8C25-6FB1D77EF006}"/>
              </a:ext>
            </a:extLst>
          </p:cNvPr>
          <p:cNvSpPr txBox="1"/>
          <p:nvPr/>
        </p:nvSpPr>
        <p:spPr>
          <a:xfrm>
            <a:off x="9708251" y="5875208"/>
            <a:ext cx="1677960" cy="400110"/>
          </a:xfrm>
          <a:prstGeom prst="rect">
            <a:avLst/>
          </a:prstGeom>
          <a:noFill/>
        </p:spPr>
        <p:txBody>
          <a:bodyPr wrap="none" rtlCol="0">
            <a:spAutoFit/>
          </a:bodyPr>
          <a:lstStyle/>
          <a:p>
            <a:r>
              <a:rPr lang="en-US" sz="2000" dirty="0"/>
              <a:t>CO</a:t>
            </a:r>
            <a:r>
              <a:rPr lang="en-US" sz="2000" baseline="-25000" dirty="0"/>
              <a:t>2</a:t>
            </a:r>
            <a:r>
              <a:rPr lang="en-US" sz="2000" dirty="0"/>
              <a:t> incubator</a:t>
            </a:r>
          </a:p>
        </p:txBody>
      </p:sp>
      <p:pic>
        <p:nvPicPr>
          <p:cNvPr id="12" name="Picture 11">
            <a:extLst>
              <a:ext uri="{FF2B5EF4-FFF2-40B4-BE49-F238E27FC236}">
                <a16:creationId xmlns:a16="http://schemas.microsoft.com/office/drawing/2014/main" id="{FE59806C-172A-494D-87C7-118F9CE02D2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7673" y="2573821"/>
            <a:ext cx="2903034" cy="1803401"/>
          </a:xfrm>
          <a:prstGeom prst="rect">
            <a:avLst/>
          </a:prstGeom>
          <a:ln w="44450">
            <a:solidFill>
              <a:srgbClr val="002060"/>
            </a:solidFill>
          </a:ln>
        </p:spPr>
      </p:pic>
      <p:sp>
        <p:nvSpPr>
          <p:cNvPr id="13" name="TextBox 12">
            <a:extLst>
              <a:ext uri="{FF2B5EF4-FFF2-40B4-BE49-F238E27FC236}">
                <a16:creationId xmlns:a16="http://schemas.microsoft.com/office/drawing/2014/main" id="{725972AB-BAFA-CE4B-AFA8-CD0EE22E449E}"/>
              </a:ext>
            </a:extLst>
          </p:cNvPr>
          <p:cNvSpPr txBox="1"/>
          <p:nvPr/>
        </p:nvSpPr>
        <p:spPr>
          <a:xfrm>
            <a:off x="794532" y="4377222"/>
            <a:ext cx="1949316" cy="400110"/>
          </a:xfrm>
          <a:prstGeom prst="rect">
            <a:avLst/>
          </a:prstGeom>
          <a:noFill/>
        </p:spPr>
        <p:txBody>
          <a:bodyPr wrap="none" rtlCol="0">
            <a:spAutoFit/>
          </a:bodyPr>
          <a:lstStyle/>
          <a:p>
            <a:r>
              <a:rPr lang="en-US" sz="2000" dirty="0"/>
              <a:t>Plates with assay</a:t>
            </a:r>
          </a:p>
        </p:txBody>
      </p:sp>
    </p:spTree>
    <p:extLst>
      <p:ext uri="{BB962C8B-B14F-4D97-AF65-F5344CB8AC3E}">
        <p14:creationId xmlns:p14="http://schemas.microsoft.com/office/powerpoint/2010/main" val="286233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28E3-18B7-A449-A0DA-B103973C25D9}"/>
              </a:ext>
            </a:extLst>
          </p:cNvPr>
          <p:cNvSpPr>
            <a:spLocks noGrp="1"/>
          </p:cNvSpPr>
          <p:nvPr>
            <p:ph type="title"/>
          </p:nvPr>
        </p:nvSpPr>
        <p:spPr/>
        <p:txBody>
          <a:bodyPr>
            <a:normAutofit/>
          </a:bodyPr>
          <a:lstStyle/>
          <a:p>
            <a:r>
              <a:rPr lang="en-US" sz="4000" dirty="0">
                <a:latin typeface="+mn-lt"/>
              </a:rPr>
              <a:t>In silico testing (computer modeling)</a:t>
            </a:r>
          </a:p>
        </p:txBody>
      </p:sp>
      <p:sp>
        <p:nvSpPr>
          <p:cNvPr id="3" name="Content Placeholder 2">
            <a:extLst>
              <a:ext uri="{FF2B5EF4-FFF2-40B4-BE49-F238E27FC236}">
                <a16:creationId xmlns:a16="http://schemas.microsoft.com/office/drawing/2014/main" id="{475B18A6-259D-E549-8C89-4F7388200C7D}"/>
              </a:ext>
            </a:extLst>
          </p:cNvPr>
          <p:cNvSpPr>
            <a:spLocks noGrp="1"/>
          </p:cNvSpPr>
          <p:nvPr>
            <p:ph idx="1"/>
          </p:nvPr>
        </p:nvSpPr>
        <p:spPr>
          <a:xfrm>
            <a:off x="838201" y="1750132"/>
            <a:ext cx="6766932" cy="4201206"/>
          </a:xfrm>
        </p:spPr>
        <p:txBody>
          <a:bodyPr vert="horz" lIns="91440" tIns="45720" rIns="91440" bIns="45720" rtlCol="0" anchor="t">
            <a:normAutofit/>
          </a:bodyPr>
          <a:lstStyle/>
          <a:p>
            <a:r>
              <a:rPr lang="en-US" dirty="0"/>
              <a:t>Researchers have developed a wide range of sophisticated computer models that simulate human biology and the progression of developing diseases.</a:t>
            </a:r>
          </a:p>
          <a:p>
            <a:r>
              <a:rPr lang="en-US" dirty="0"/>
              <a:t>Studies show that these models can relatively accurately predict how drugs will react in the human body.</a:t>
            </a:r>
          </a:p>
          <a:p>
            <a:r>
              <a:rPr lang="en-US" dirty="0"/>
              <a:t>Some say that in silico testing may replace animal testing because using animals</a:t>
            </a:r>
            <a:r>
              <a:rPr lang="en-US" dirty="0">
                <a:cs typeface="Calibri"/>
              </a:rPr>
              <a:t> may not be longer needed due to a high predictive power by computers.</a:t>
            </a:r>
          </a:p>
        </p:txBody>
      </p:sp>
      <p:pic>
        <p:nvPicPr>
          <p:cNvPr id="6" name="Picture 5">
            <a:extLst>
              <a:ext uri="{FF2B5EF4-FFF2-40B4-BE49-F238E27FC236}">
                <a16:creationId xmlns:a16="http://schemas.microsoft.com/office/drawing/2014/main" id="{806348C8-79CB-9040-B797-7FD1D963F12C}"/>
              </a:ext>
            </a:extLst>
          </p:cNvPr>
          <p:cNvPicPr>
            <a:picLocks noChangeAspect="1"/>
          </p:cNvPicPr>
          <p:nvPr/>
        </p:nvPicPr>
        <p:blipFill>
          <a:blip r:embed="rId2"/>
          <a:stretch>
            <a:fillRect/>
          </a:stretch>
        </p:blipFill>
        <p:spPr>
          <a:xfrm>
            <a:off x="7921510" y="1518170"/>
            <a:ext cx="3296618" cy="4665130"/>
          </a:xfrm>
          <a:prstGeom prst="rect">
            <a:avLst/>
          </a:prstGeom>
          <a:ln w="44450">
            <a:solidFill>
              <a:srgbClr val="002060"/>
            </a:solidFill>
          </a:ln>
        </p:spPr>
      </p:pic>
    </p:spTree>
    <p:extLst>
      <p:ext uri="{BB962C8B-B14F-4D97-AF65-F5344CB8AC3E}">
        <p14:creationId xmlns:p14="http://schemas.microsoft.com/office/powerpoint/2010/main" val="33325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Approaches to hazard minimization through molecular design</a:t>
            </a:r>
          </a:p>
          <a:p>
            <a:r>
              <a:rPr lang="en-US" sz="2400" dirty="0"/>
              <a:t>Case study: Codexis</a:t>
            </a:r>
          </a:p>
          <a:p>
            <a:r>
              <a:rPr lang="en-US" sz="2400" dirty="0"/>
              <a:t>Alternatives to animal testing</a:t>
            </a:r>
          </a:p>
          <a:p>
            <a:r>
              <a:rPr lang="en-US" sz="2400" dirty="0">
                <a:solidFill>
                  <a:schemeClr val="accent2"/>
                </a:solidFill>
              </a:rPr>
              <a:t>QSAR-Quantitative Structure Activity Relationship</a:t>
            </a:r>
          </a:p>
          <a:p>
            <a:r>
              <a:rPr lang="en-US" sz="2400" dirty="0"/>
              <a:t>The nexus of chemistry and toxicology</a:t>
            </a:r>
          </a:p>
          <a:p>
            <a:r>
              <a:rPr lang="en-US" sz="2400" dirty="0"/>
              <a:t>Sources of high throughput data</a:t>
            </a:r>
          </a:p>
          <a:p>
            <a:pPr marL="0" indent="0">
              <a:buNone/>
            </a:pPr>
            <a:endParaRPr lang="en-US" sz="2400" dirty="0"/>
          </a:p>
        </p:txBody>
      </p:sp>
    </p:spTree>
    <p:extLst>
      <p:ext uri="{BB962C8B-B14F-4D97-AF65-F5344CB8AC3E}">
        <p14:creationId xmlns:p14="http://schemas.microsoft.com/office/powerpoint/2010/main" val="813312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3E87-8051-334A-947F-5A5313A16846}"/>
              </a:ext>
            </a:extLst>
          </p:cNvPr>
          <p:cNvSpPr>
            <a:spLocks noGrp="1"/>
          </p:cNvSpPr>
          <p:nvPr>
            <p:ph type="title"/>
          </p:nvPr>
        </p:nvSpPr>
        <p:spPr/>
        <p:txBody>
          <a:bodyPr>
            <a:normAutofit/>
          </a:bodyPr>
          <a:lstStyle/>
          <a:p>
            <a:r>
              <a:rPr lang="en-US" sz="4000" dirty="0">
                <a:latin typeface="+mn-lt"/>
              </a:rPr>
              <a:t>QSAR-Quantitative Structure Activity Relationship</a:t>
            </a:r>
          </a:p>
        </p:txBody>
      </p:sp>
      <p:sp>
        <p:nvSpPr>
          <p:cNvPr id="3" name="Content Placeholder 2"/>
          <p:cNvSpPr>
            <a:spLocks noGrp="1"/>
          </p:cNvSpPr>
          <p:nvPr>
            <p:ph idx="1"/>
          </p:nvPr>
        </p:nvSpPr>
        <p:spPr/>
        <p:txBody>
          <a:bodyPr>
            <a:normAutofit/>
          </a:bodyPr>
          <a:lstStyle/>
          <a:p>
            <a:r>
              <a:rPr lang="en-US" sz="2400" dirty="0">
                <a:latin typeface="+mn-lt"/>
              </a:rPr>
              <a:t>Assumes that similar chemicals behave similarly.</a:t>
            </a:r>
          </a:p>
          <a:p>
            <a:endParaRPr lang="en-US" sz="2400" dirty="0"/>
          </a:p>
          <a:p>
            <a:r>
              <a:rPr lang="en-US" sz="2400" dirty="0">
                <a:latin typeface="+mn-lt"/>
              </a:rPr>
              <a:t>Behavior of the chemical is derived from the structure.</a:t>
            </a:r>
          </a:p>
          <a:p>
            <a:endParaRPr lang="en-US" sz="2400" dirty="0"/>
          </a:p>
          <a:p>
            <a:r>
              <a:rPr lang="en-US" sz="2400" dirty="0">
                <a:latin typeface="+mn-lt"/>
              </a:rPr>
              <a:t>QSAR seeks for a relationship between chemical structure and activity.</a:t>
            </a:r>
          </a:p>
        </p:txBody>
      </p:sp>
    </p:spTree>
    <p:extLst>
      <p:ext uri="{BB962C8B-B14F-4D97-AF65-F5344CB8AC3E}">
        <p14:creationId xmlns:p14="http://schemas.microsoft.com/office/powerpoint/2010/main" val="74684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4978-E8C2-244A-93E7-75C36A6B9472}"/>
              </a:ext>
            </a:extLst>
          </p:cNvPr>
          <p:cNvSpPr>
            <a:spLocks noGrp="1"/>
          </p:cNvSpPr>
          <p:nvPr>
            <p:ph type="title"/>
          </p:nvPr>
        </p:nvSpPr>
        <p:spPr/>
        <p:txBody>
          <a:bodyPr>
            <a:normAutofit/>
          </a:bodyPr>
          <a:lstStyle/>
          <a:p>
            <a:r>
              <a:rPr lang="en-US" sz="4000" dirty="0">
                <a:latin typeface="+mn-lt"/>
              </a:rPr>
              <a:t>Why people use QSAR?</a:t>
            </a:r>
          </a:p>
        </p:txBody>
      </p:sp>
      <p:sp>
        <p:nvSpPr>
          <p:cNvPr id="3" name="Content Placeholder 2"/>
          <p:cNvSpPr>
            <a:spLocks noGrp="1"/>
          </p:cNvSpPr>
          <p:nvPr>
            <p:ph idx="1"/>
          </p:nvPr>
        </p:nvSpPr>
        <p:spPr/>
        <p:txBody>
          <a:bodyPr>
            <a:normAutofit/>
          </a:bodyPr>
          <a:lstStyle/>
          <a:p>
            <a:r>
              <a:rPr lang="en-US" sz="2400" dirty="0">
                <a:latin typeface="+mn-lt"/>
              </a:rPr>
              <a:t>Not sufficient data on the majority of chemicals.</a:t>
            </a:r>
          </a:p>
          <a:p>
            <a:r>
              <a:rPr lang="en-US" sz="2400" dirty="0">
                <a:latin typeface="+mn-lt"/>
              </a:rPr>
              <a:t>Not all chemicals will be tested.</a:t>
            </a:r>
          </a:p>
          <a:p>
            <a:r>
              <a:rPr lang="en-US" sz="2400" dirty="0">
                <a:latin typeface="+mn-lt"/>
              </a:rPr>
              <a:t>QSAR has been used for over 60 years.</a:t>
            </a:r>
          </a:p>
          <a:p>
            <a:r>
              <a:rPr lang="en-US" sz="2400" dirty="0">
                <a:latin typeface="+mn-lt"/>
              </a:rPr>
              <a:t>Better to predict than have nothing</a:t>
            </a:r>
            <a:r>
              <a:rPr lang="en-US" sz="2400" dirty="0"/>
              <a:t>.</a:t>
            </a:r>
            <a:endParaRPr lang="en-US" sz="2400" dirty="0">
              <a:latin typeface="+mn-lt"/>
            </a:endParaRPr>
          </a:p>
        </p:txBody>
      </p:sp>
    </p:spTree>
    <p:extLst>
      <p:ext uri="{BB962C8B-B14F-4D97-AF65-F5344CB8AC3E}">
        <p14:creationId xmlns:p14="http://schemas.microsoft.com/office/powerpoint/2010/main" val="264924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486F-DF5C-CC49-935B-95DF964B23A2}"/>
              </a:ext>
            </a:extLst>
          </p:cNvPr>
          <p:cNvSpPr>
            <a:spLocks noGrp="1"/>
          </p:cNvSpPr>
          <p:nvPr>
            <p:ph type="title"/>
          </p:nvPr>
        </p:nvSpPr>
        <p:spPr/>
        <p:txBody>
          <a:bodyPr>
            <a:normAutofit/>
          </a:bodyPr>
          <a:lstStyle/>
          <a:p>
            <a:r>
              <a:rPr lang="en-US" sz="4000" dirty="0">
                <a:latin typeface="+mn-lt"/>
              </a:rPr>
              <a:t>QSAR Basics</a:t>
            </a:r>
            <a:endParaRPr lang="en-US" sz="3600" dirty="0">
              <a:latin typeface="+mn-lt"/>
            </a:endParaRPr>
          </a:p>
        </p:txBody>
      </p:sp>
      <p:sp>
        <p:nvSpPr>
          <p:cNvPr id="3" name="Content Placeholder 2"/>
          <p:cNvSpPr>
            <a:spLocks noGrp="1"/>
          </p:cNvSpPr>
          <p:nvPr>
            <p:ph idx="1"/>
          </p:nvPr>
        </p:nvSpPr>
        <p:spPr/>
        <p:txBody>
          <a:bodyPr>
            <a:normAutofit/>
          </a:bodyPr>
          <a:lstStyle/>
          <a:p>
            <a:r>
              <a:rPr lang="en-US" sz="2400" dirty="0">
                <a:latin typeface="+mn-lt"/>
              </a:rPr>
              <a:t>They are associated with a specific endpoint [like LC50 or oxidative stress].</a:t>
            </a:r>
          </a:p>
          <a:p>
            <a:endParaRPr lang="en-US" sz="2400" dirty="0"/>
          </a:p>
          <a:p>
            <a:r>
              <a:rPr lang="en-US" sz="2400" dirty="0">
                <a:latin typeface="+mn-lt"/>
              </a:rPr>
              <a:t>They ‘group’ chemicals based on toxicity.</a:t>
            </a:r>
          </a:p>
          <a:p>
            <a:endParaRPr lang="en-US" sz="2400" dirty="0"/>
          </a:p>
          <a:p>
            <a:r>
              <a:rPr lang="en-US" sz="2400" dirty="0">
                <a:latin typeface="+mn-lt"/>
              </a:rPr>
              <a:t>Predict endpoints directly from chemical structure.</a:t>
            </a:r>
          </a:p>
        </p:txBody>
      </p:sp>
    </p:spTree>
    <p:extLst>
      <p:ext uri="{BB962C8B-B14F-4D97-AF65-F5344CB8AC3E}">
        <p14:creationId xmlns:p14="http://schemas.microsoft.com/office/powerpoint/2010/main" val="84445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
          <p:cNvGrpSpPr>
            <a:grpSpLocks/>
          </p:cNvGrpSpPr>
          <p:nvPr/>
        </p:nvGrpSpPr>
        <p:grpSpPr bwMode="auto">
          <a:xfrm>
            <a:off x="6400800" y="1562575"/>
            <a:ext cx="4304027" cy="4389176"/>
            <a:chOff x="1173" y="476"/>
            <a:chExt cx="28265" cy="30182"/>
          </a:xfrm>
        </p:grpSpPr>
        <p:sp>
          <p:nvSpPr>
            <p:cNvPr id="7" name="Text Box 7"/>
            <p:cNvSpPr txBox="1">
              <a:spLocks noChangeArrowheads="1"/>
            </p:cNvSpPr>
            <p:nvPr/>
          </p:nvSpPr>
          <p:spPr bwMode="auto">
            <a:xfrm>
              <a:off x="3094" y="476"/>
              <a:ext cx="24553" cy="282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algn="just" fontAlgn="base">
                <a:spcBef>
                  <a:spcPct val="0"/>
                </a:spcBef>
                <a:spcAft>
                  <a:spcPts val="750"/>
                </a:spcAft>
              </a:pPr>
              <a:r>
                <a:rPr lang="en-US" sz="675" dirty="0">
                  <a:latin typeface="Arial" pitchFamily="-101" charset="0"/>
                  <a:ea typeface="ＭＳ Ｐゴシック" pitchFamily="-101" charset="-128"/>
                </a:rPr>
                <a:t> </a:t>
              </a:r>
              <a:endParaRPr sz="675" b="1" noProof="1">
                <a:solidFill>
                  <a:srgbClr val="4F81BD"/>
                </a:solidFill>
                <a:latin typeface="Times" pitchFamily="-101" charset="0"/>
                <a:ea typeface="ＭＳ Ｐゴシック" pitchFamily="-101" charset="-128"/>
              </a:endParaRPr>
            </a:p>
          </p:txBody>
        </p:sp>
        <p:pic>
          <p:nvPicPr>
            <p:cNvPr id="8"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73" y="1669"/>
              <a:ext cx="28265" cy="28989"/>
            </a:xfrm>
            <a:prstGeom prst="rect">
              <a:avLst/>
            </a:prstGeom>
            <a:noFill/>
          </p:spPr>
        </p:pic>
      </p:grpSp>
      <p:sp>
        <p:nvSpPr>
          <p:cNvPr id="11" name="TextBox 10"/>
          <p:cNvSpPr txBox="1"/>
          <p:nvPr/>
        </p:nvSpPr>
        <p:spPr>
          <a:xfrm>
            <a:off x="838200" y="2075527"/>
            <a:ext cx="5330687" cy="2677656"/>
          </a:xfrm>
          <a:prstGeom prst="rect">
            <a:avLst/>
          </a:prstGeom>
          <a:noFill/>
        </p:spPr>
        <p:txBody>
          <a:bodyPr wrap="square" rtlCol="0">
            <a:spAutoFit/>
          </a:bodyPr>
          <a:lstStyle/>
          <a:p>
            <a:pPr marL="214313" indent="-214313">
              <a:buFont typeface="Arial" charset="0"/>
              <a:buChar char="•"/>
            </a:pPr>
            <a:endParaRPr lang="en-US" sz="2400" dirty="0"/>
          </a:p>
          <a:p>
            <a:pPr marL="214313" indent="-214313">
              <a:buFont typeface="Arial" charset="0"/>
              <a:buChar char="•"/>
            </a:pPr>
            <a:r>
              <a:rPr lang="en-US" sz="2400" dirty="0"/>
              <a:t>Lack of validation with up-to-date data.</a:t>
            </a:r>
          </a:p>
          <a:p>
            <a:pPr marL="214313" indent="-214313">
              <a:buFont typeface="Arial" charset="0"/>
              <a:buChar char="•"/>
            </a:pPr>
            <a:endParaRPr lang="en-US" sz="2400" dirty="0"/>
          </a:p>
          <a:p>
            <a:pPr marL="214313" indent="-214313">
              <a:buFont typeface="Arial" charset="0"/>
              <a:buChar char="•"/>
            </a:pPr>
            <a:r>
              <a:rPr lang="en-US" sz="2400" dirty="0"/>
              <a:t>Application to a narrow range of chemical structures.</a:t>
            </a:r>
          </a:p>
          <a:p>
            <a:pPr marL="214313" indent="-214313">
              <a:buFont typeface="Arial" charset="0"/>
              <a:buChar char="•"/>
            </a:pPr>
            <a:endParaRPr lang="en-US" sz="2400" dirty="0"/>
          </a:p>
          <a:p>
            <a:pPr marL="214313" indent="-214313">
              <a:buFont typeface="Arial" charset="0"/>
              <a:buChar char="•"/>
            </a:pPr>
            <a:r>
              <a:rPr lang="en-US" sz="2400" dirty="0"/>
              <a:t>Qualitative output.</a:t>
            </a:r>
          </a:p>
        </p:txBody>
      </p:sp>
      <p:sp>
        <p:nvSpPr>
          <p:cNvPr id="12" name="TextBox 11"/>
          <p:cNvSpPr txBox="1"/>
          <p:nvPr/>
        </p:nvSpPr>
        <p:spPr>
          <a:xfrm>
            <a:off x="757656" y="1562575"/>
            <a:ext cx="3844514" cy="461665"/>
          </a:xfrm>
          <a:prstGeom prst="rect">
            <a:avLst/>
          </a:prstGeom>
          <a:noFill/>
        </p:spPr>
        <p:txBody>
          <a:bodyPr wrap="none" rtlCol="0">
            <a:spAutoFit/>
          </a:bodyPr>
          <a:lstStyle/>
          <a:p>
            <a:r>
              <a:rPr lang="en-US" sz="2400" b="1" dirty="0"/>
              <a:t>Current limitations of QSARS</a:t>
            </a:r>
          </a:p>
        </p:txBody>
      </p:sp>
      <p:sp>
        <p:nvSpPr>
          <p:cNvPr id="2" name="Title 1">
            <a:extLst>
              <a:ext uri="{FF2B5EF4-FFF2-40B4-BE49-F238E27FC236}">
                <a16:creationId xmlns:a16="http://schemas.microsoft.com/office/drawing/2014/main" id="{5591D23B-987E-8549-9803-6B124A361389}"/>
              </a:ext>
            </a:extLst>
          </p:cNvPr>
          <p:cNvSpPr>
            <a:spLocks noGrp="1"/>
          </p:cNvSpPr>
          <p:nvPr>
            <p:ph type="title"/>
          </p:nvPr>
        </p:nvSpPr>
        <p:spPr/>
        <p:txBody>
          <a:bodyPr>
            <a:normAutofit/>
          </a:bodyPr>
          <a:lstStyle/>
          <a:p>
            <a:r>
              <a:rPr lang="en-US" sz="4000" dirty="0">
                <a:latin typeface="+mn-lt"/>
              </a:rPr>
              <a:t>Examples of Popular Toxicity Prediction Tools</a:t>
            </a:r>
            <a:endParaRPr lang="en-US" sz="3600" dirty="0">
              <a:latin typeface="+mn-lt"/>
            </a:endParaRPr>
          </a:p>
        </p:txBody>
      </p:sp>
    </p:spTree>
    <p:extLst>
      <p:ext uri="{BB962C8B-B14F-4D97-AF65-F5344CB8AC3E}">
        <p14:creationId xmlns:p14="http://schemas.microsoft.com/office/powerpoint/2010/main" val="1623754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Approaches to hazard minimization through molecular design</a:t>
            </a:r>
          </a:p>
          <a:p>
            <a:r>
              <a:rPr lang="en-US" sz="2400" dirty="0"/>
              <a:t>Case study: Codexis</a:t>
            </a:r>
          </a:p>
          <a:p>
            <a:r>
              <a:rPr lang="en-US" sz="2400" dirty="0"/>
              <a:t>Alternatives to animal testing</a:t>
            </a:r>
          </a:p>
          <a:p>
            <a:r>
              <a:rPr lang="en-US" sz="2400" dirty="0"/>
              <a:t>QSAR-Quantitative Structure Activity Relationship</a:t>
            </a:r>
          </a:p>
          <a:p>
            <a:r>
              <a:rPr lang="en-US" sz="2400" dirty="0">
                <a:solidFill>
                  <a:schemeClr val="accent2"/>
                </a:solidFill>
              </a:rPr>
              <a:t>The nexus of chemistry and toxicology</a:t>
            </a:r>
          </a:p>
          <a:p>
            <a:r>
              <a:rPr lang="en-US" sz="2400" dirty="0"/>
              <a:t>Sources of high throughput data</a:t>
            </a:r>
          </a:p>
          <a:p>
            <a:pPr marL="0" indent="0">
              <a:buNone/>
            </a:pPr>
            <a:endParaRPr lang="en-US" sz="2400" dirty="0"/>
          </a:p>
        </p:txBody>
      </p:sp>
    </p:spTree>
    <p:extLst>
      <p:ext uri="{BB962C8B-B14F-4D97-AF65-F5344CB8AC3E}">
        <p14:creationId xmlns:p14="http://schemas.microsoft.com/office/powerpoint/2010/main" val="193567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519275" y="5122270"/>
            <a:ext cx="7153450" cy="923330"/>
          </a:xfrm>
          <a:prstGeom prst="rect">
            <a:avLst/>
          </a:prstGeom>
          <a:noFill/>
        </p:spPr>
        <p:txBody>
          <a:bodyPr wrap="square" rtlCol="0">
            <a:spAutoFit/>
          </a:bodyPr>
          <a:lstStyle/>
          <a:p>
            <a:pPr algn="ctr"/>
            <a:r>
              <a:rPr lang="en-US" dirty="0"/>
              <a:t>As toxicology has increased the understanding of underlying biological processes leading to toxicity, computational chemistry has grown capable of describing the chemical transformations involved in these processes.</a:t>
            </a:r>
          </a:p>
        </p:txBody>
      </p:sp>
      <p:grpSp>
        <p:nvGrpSpPr>
          <p:cNvPr id="31" name="Group 30"/>
          <p:cNvGrpSpPr/>
          <p:nvPr/>
        </p:nvGrpSpPr>
        <p:grpSpPr>
          <a:xfrm>
            <a:off x="2718016" y="1874854"/>
            <a:ext cx="6775717" cy="3079158"/>
            <a:chOff x="68020" y="731838"/>
            <a:chExt cx="9034288" cy="4105545"/>
          </a:xfrm>
        </p:grpSpPr>
        <p:sp>
          <p:nvSpPr>
            <p:cNvPr id="35" name="Title 1"/>
            <p:cNvSpPr txBox="1">
              <a:spLocks/>
            </p:cNvSpPr>
            <p:nvPr/>
          </p:nvSpPr>
          <p:spPr>
            <a:xfrm>
              <a:off x="304800" y="731838"/>
              <a:ext cx="8686800" cy="685800"/>
            </a:xfrm>
            <a:prstGeom prst="rect">
              <a:avLst/>
            </a:prstGeom>
          </p:spPr>
          <p:txBody>
            <a:bodyPr vert="horz" lIns="68580" tIns="34290" rIns="68580" bIns="34290" rtlCol="0" anchor="ctr">
              <a:normAutofit fontScale="97500"/>
            </a:bodyPr>
            <a:lstStyle/>
            <a:p>
              <a:pPr algn="ctr">
                <a:spcBef>
                  <a:spcPct val="0"/>
                </a:spcBef>
                <a:defRPr/>
              </a:pPr>
              <a:endParaRPr lang="en-US" sz="2400" dirty="0">
                <a:solidFill>
                  <a:schemeClr val="tx2"/>
                </a:solidFill>
                <a:latin typeface="+mj-lt"/>
                <a:ea typeface="+mj-ea"/>
                <a:cs typeface="+mj-cs"/>
              </a:endParaRPr>
            </a:p>
          </p:txBody>
        </p:sp>
        <p:grpSp>
          <p:nvGrpSpPr>
            <p:cNvPr id="30" name="Group 29"/>
            <p:cNvGrpSpPr/>
            <p:nvPr/>
          </p:nvGrpSpPr>
          <p:grpSpPr>
            <a:xfrm>
              <a:off x="68020" y="1122960"/>
              <a:ext cx="9034288" cy="3714423"/>
              <a:chOff x="68020" y="1122960"/>
              <a:chExt cx="9034288" cy="3714423"/>
            </a:xfrm>
          </p:grpSpPr>
          <p:sp>
            <p:nvSpPr>
              <p:cNvPr id="5" name="TextBox 4"/>
              <p:cNvSpPr txBox="1"/>
              <p:nvPr/>
            </p:nvSpPr>
            <p:spPr>
              <a:xfrm>
                <a:off x="1063821" y="3866160"/>
                <a:ext cx="1592744" cy="369332"/>
              </a:xfrm>
              <a:prstGeom prst="rect">
                <a:avLst/>
              </a:prstGeom>
              <a:noFill/>
            </p:spPr>
            <p:txBody>
              <a:bodyPr wrap="none" rtlCol="0">
                <a:spAutoFit/>
              </a:bodyPr>
              <a:lstStyle/>
              <a:p>
                <a:r>
                  <a:rPr lang="en-US" sz="1200" dirty="0"/>
                  <a:t>Small molecules</a:t>
                </a:r>
              </a:p>
            </p:txBody>
          </p:sp>
          <p:sp>
            <p:nvSpPr>
              <p:cNvPr id="6" name="TextBox 5"/>
              <p:cNvSpPr txBox="1"/>
              <p:nvPr/>
            </p:nvSpPr>
            <p:spPr>
              <a:xfrm>
                <a:off x="7239000" y="3832406"/>
                <a:ext cx="1689009" cy="369332"/>
              </a:xfrm>
              <a:prstGeom prst="rect">
                <a:avLst/>
              </a:prstGeom>
              <a:noFill/>
            </p:spPr>
            <p:txBody>
              <a:bodyPr wrap="none" rtlCol="0">
                <a:spAutoFit/>
              </a:bodyPr>
              <a:lstStyle/>
              <a:p>
                <a:r>
                  <a:rPr lang="en-US" sz="1200" dirty="0"/>
                  <a:t>Whole organisms</a:t>
                </a:r>
              </a:p>
            </p:txBody>
          </p:sp>
          <p:sp>
            <p:nvSpPr>
              <p:cNvPr id="7" name="TextBox 6"/>
              <p:cNvSpPr txBox="1"/>
              <p:nvPr/>
            </p:nvSpPr>
            <p:spPr>
              <a:xfrm>
                <a:off x="2209801" y="3332760"/>
                <a:ext cx="1278640" cy="615553"/>
              </a:xfrm>
              <a:prstGeom prst="rect">
                <a:avLst/>
              </a:prstGeom>
              <a:noFill/>
            </p:spPr>
            <p:txBody>
              <a:bodyPr wrap="none" rtlCol="0">
                <a:spAutoFit/>
              </a:bodyPr>
              <a:lstStyle/>
              <a:p>
                <a:r>
                  <a:rPr lang="en-US" sz="1200" dirty="0"/>
                  <a:t>Polypeptide</a:t>
                </a:r>
              </a:p>
              <a:p>
                <a:r>
                  <a:rPr lang="en-US" sz="1200" dirty="0"/>
                  <a:t>DNA strands</a:t>
                </a:r>
              </a:p>
            </p:txBody>
          </p:sp>
          <p:sp>
            <p:nvSpPr>
              <p:cNvPr id="8" name="TextBox 7"/>
              <p:cNvSpPr txBox="1"/>
              <p:nvPr/>
            </p:nvSpPr>
            <p:spPr>
              <a:xfrm>
                <a:off x="3352800" y="2494560"/>
                <a:ext cx="1076449" cy="861775"/>
              </a:xfrm>
              <a:prstGeom prst="rect">
                <a:avLst/>
              </a:prstGeom>
              <a:noFill/>
            </p:spPr>
            <p:txBody>
              <a:bodyPr wrap="none" rtlCol="0">
                <a:spAutoFit/>
              </a:bodyPr>
              <a:lstStyle/>
              <a:p>
                <a:r>
                  <a:rPr lang="en-US" sz="1200" dirty="0"/>
                  <a:t>Enzymes</a:t>
                </a:r>
              </a:p>
              <a:p>
                <a:r>
                  <a:rPr lang="en-US" sz="1200" dirty="0"/>
                  <a:t>Receptors</a:t>
                </a:r>
              </a:p>
              <a:p>
                <a:r>
                  <a:rPr lang="en-US" sz="1200" dirty="0"/>
                  <a:t>Genes</a:t>
                </a:r>
              </a:p>
            </p:txBody>
          </p:sp>
          <p:sp>
            <p:nvSpPr>
              <p:cNvPr id="9" name="TextBox 8"/>
              <p:cNvSpPr txBox="1"/>
              <p:nvPr/>
            </p:nvSpPr>
            <p:spPr>
              <a:xfrm>
                <a:off x="4343400" y="2113560"/>
                <a:ext cx="1176048" cy="369332"/>
              </a:xfrm>
              <a:prstGeom prst="rect">
                <a:avLst/>
              </a:prstGeom>
              <a:noFill/>
            </p:spPr>
            <p:txBody>
              <a:bodyPr wrap="none" rtlCol="0">
                <a:spAutoFit/>
              </a:bodyPr>
              <a:lstStyle/>
              <a:p>
                <a:r>
                  <a:rPr lang="en-US" sz="1200" dirty="0"/>
                  <a:t>Organelles </a:t>
                </a:r>
              </a:p>
            </p:txBody>
          </p:sp>
          <p:sp>
            <p:nvSpPr>
              <p:cNvPr id="10" name="TextBox 9"/>
              <p:cNvSpPr txBox="1"/>
              <p:nvPr/>
            </p:nvSpPr>
            <p:spPr>
              <a:xfrm>
                <a:off x="5257800" y="2646960"/>
                <a:ext cx="633080" cy="369332"/>
              </a:xfrm>
              <a:prstGeom prst="rect">
                <a:avLst/>
              </a:prstGeom>
              <a:noFill/>
            </p:spPr>
            <p:txBody>
              <a:bodyPr wrap="none" rtlCol="0">
                <a:spAutoFit/>
              </a:bodyPr>
              <a:lstStyle/>
              <a:p>
                <a:r>
                  <a:rPr lang="en-US" sz="1200" dirty="0"/>
                  <a:t>Cells</a:t>
                </a:r>
              </a:p>
            </p:txBody>
          </p:sp>
          <p:sp>
            <p:nvSpPr>
              <p:cNvPr id="11" name="TextBox 10"/>
              <p:cNvSpPr txBox="1"/>
              <p:nvPr/>
            </p:nvSpPr>
            <p:spPr>
              <a:xfrm>
                <a:off x="5791200" y="3027960"/>
                <a:ext cx="846813" cy="369332"/>
              </a:xfrm>
              <a:prstGeom prst="rect">
                <a:avLst/>
              </a:prstGeom>
              <a:noFill/>
            </p:spPr>
            <p:txBody>
              <a:bodyPr wrap="none" rtlCol="0">
                <a:spAutoFit/>
              </a:bodyPr>
              <a:lstStyle/>
              <a:p>
                <a:r>
                  <a:rPr lang="en-US" sz="1200" dirty="0"/>
                  <a:t>Tissues</a:t>
                </a:r>
              </a:p>
            </p:txBody>
          </p:sp>
          <p:sp>
            <p:nvSpPr>
              <p:cNvPr id="12" name="TextBox 11"/>
              <p:cNvSpPr txBox="1"/>
              <p:nvPr/>
            </p:nvSpPr>
            <p:spPr>
              <a:xfrm>
                <a:off x="6477000" y="3408960"/>
                <a:ext cx="829800" cy="369332"/>
              </a:xfrm>
              <a:prstGeom prst="rect">
                <a:avLst/>
              </a:prstGeom>
              <a:noFill/>
            </p:spPr>
            <p:txBody>
              <a:bodyPr wrap="none" rtlCol="0">
                <a:spAutoFit/>
              </a:bodyPr>
              <a:lstStyle/>
              <a:p>
                <a:r>
                  <a:rPr lang="en-US" sz="1200" dirty="0"/>
                  <a:t>Organs</a:t>
                </a:r>
              </a:p>
            </p:txBody>
          </p:sp>
          <p:sp>
            <p:nvSpPr>
              <p:cNvPr id="13" name="Down Arrow 12"/>
              <p:cNvSpPr/>
              <p:nvPr/>
            </p:nvSpPr>
            <p:spPr>
              <a:xfrm rot="10800000">
                <a:off x="838198" y="1199160"/>
                <a:ext cx="228601" cy="2819400"/>
              </a:xfrm>
              <a:prstGeom prst="downArrow">
                <a:avLst/>
              </a:prstGeom>
              <a:solidFill>
                <a:srgbClr val="C0504D"/>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rot="16200000">
                <a:off x="-815469" y="2307809"/>
                <a:ext cx="2628753" cy="861775"/>
              </a:xfrm>
              <a:prstGeom prst="rect">
                <a:avLst/>
              </a:prstGeom>
              <a:noFill/>
            </p:spPr>
            <p:txBody>
              <a:bodyPr wrap="none" rtlCol="0">
                <a:spAutoFit/>
              </a:bodyPr>
              <a:lstStyle/>
              <a:p>
                <a:pPr algn="ctr"/>
                <a:r>
                  <a:rPr lang="en-US" dirty="0">
                    <a:solidFill>
                      <a:schemeClr val="accent2">
                        <a:lumMod val="75000"/>
                      </a:schemeClr>
                    </a:solidFill>
                  </a:rPr>
                  <a:t>Technological and</a:t>
                </a:r>
              </a:p>
              <a:p>
                <a:pPr algn="ctr"/>
                <a:r>
                  <a:rPr lang="en-US" dirty="0">
                    <a:solidFill>
                      <a:schemeClr val="accent2">
                        <a:lumMod val="75000"/>
                      </a:schemeClr>
                    </a:solidFill>
                  </a:rPr>
                  <a:t>Scientific Advances</a:t>
                </a:r>
              </a:p>
            </p:txBody>
          </p:sp>
          <p:sp>
            <p:nvSpPr>
              <p:cNvPr id="32" name="TextBox 31"/>
              <p:cNvSpPr txBox="1"/>
              <p:nvPr/>
            </p:nvSpPr>
            <p:spPr>
              <a:xfrm>
                <a:off x="7791436" y="4437274"/>
                <a:ext cx="1310872" cy="400109"/>
              </a:xfrm>
              <a:prstGeom prst="rect">
                <a:avLst/>
              </a:prstGeom>
              <a:noFill/>
            </p:spPr>
            <p:txBody>
              <a:bodyPr wrap="none" rtlCol="0">
                <a:spAutoFit/>
              </a:bodyPr>
              <a:lstStyle/>
              <a:p>
                <a:r>
                  <a:rPr lang="en-US" sz="1350" dirty="0"/>
                  <a:t>System size</a:t>
                </a:r>
              </a:p>
            </p:txBody>
          </p:sp>
          <p:sp>
            <p:nvSpPr>
              <p:cNvPr id="36" name="Right Arrow 35"/>
              <p:cNvSpPr/>
              <p:nvPr/>
            </p:nvSpPr>
            <p:spPr>
              <a:xfrm>
                <a:off x="1066800" y="4170960"/>
                <a:ext cx="800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p:cNvSpPr txBox="1"/>
              <p:nvPr/>
            </p:nvSpPr>
            <p:spPr>
              <a:xfrm>
                <a:off x="7467600" y="1199160"/>
                <a:ext cx="1242477" cy="400109"/>
              </a:xfrm>
              <a:prstGeom prst="rect">
                <a:avLst/>
              </a:prstGeom>
              <a:noFill/>
            </p:spPr>
            <p:txBody>
              <a:bodyPr wrap="none" rtlCol="0">
                <a:spAutoFit/>
              </a:bodyPr>
              <a:lstStyle/>
              <a:p>
                <a:r>
                  <a:rPr lang="en-US" sz="1350" b="1" dirty="0">
                    <a:solidFill>
                      <a:schemeClr val="tx2"/>
                    </a:solidFill>
                  </a:rPr>
                  <a:t>Toxicology</a:t>
                </a:r>
              </a:p>
            </p:txBody>
          </p:sp>
          <p:sp>
            <p:nvSpPr>
              <p:cNvPr id="40" name="TextBox 39"/>
              <p:cNvSpPr txBox="1"/>
              <p:nvPr/>
            </p:nvSpPr>
            <p:spPr>
              <a:xfrm>
                <a:off x="1219200" y="1199160"/>
                <a:ext cx="2664234" cy="400109"/>
              </a:xfrm>
              <a:prstGeom prst="rect">
                <a:avLst/>
              </a:prstGeom>
              <a:noFill/>
            </p:spPr>
            <p:txBody>
              <a:bodyPr wrap="none" rtlCol="0">
                <a:spAutoFit/>
              </a:bodyPr>
              <a:lstStyle/>
              <a:p>
                <a:r>
                  <a:rPr lang="en-US" sz="1350" b="1" dirty="0">
                    <a:solidFill>
                      <a:schemeClr val="accent6">
                        <a:lumMod val="50000"/>
                      </a:schemeClr>
                    </a:solidFill>
                  </a:rPr>
                  <a:t>Computational chemistry</a:t>
                </a:r>
              </a:p>
            </p:txBody>
          </p:sp>
          <p:sp>
            <p:nvSpPr>
              <p:cNvPr id="38" name="Rectangle 37"/>
              <p:cNvSpPr/>
              <p:nvPr/>
            </p:nvSpPr>
            <p:spPr>
              <a:xfrm>
                <a:off x="1143000" y="1122960"/>
                <a:ext cx="3429000" cy="3048000"/>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4648200" y="1122960"/>
                <a:ext cx="4191000" cy="304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37570" name="Picture 2" descr="http://upload.wikimedia.org/wikipedia/commons/thumb/1/1c/Water_molecule_3D.svg/698px-Water_molecule_3D.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71600" y="3408960"/>
                <a:ext cx="609599" cy="523826"/>
              </a:xfrm>
              <a:prstGeom prst="rect">
                <a:avLst/>
              </a:prstGeom>
              <a:noFill/>
            </p:spPr>
          </p:pic>
          <p:pic>
            <p:nvPicPr>
              <p:cNvPr id="237572" name="Picture 4" descr="http://www.embl.de/%7Eseqanal/courses/proteinEvolutionEllsTorinoJan09/images/shortExtendedPeptideSequenceLineSideChains.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99041" y="2494560"/>
                <a:ext cx="1625159" cy="1126614"/>
              </a:xfrm>
              <a:prstGeom prst="rect">
                <a:avLst/>
              </a:prstGeom>
              <a:noFill/>
            </p:spPr>
          </p:pic>
          <p:pic>
            <p:nvPicPr>
              <p:cNvPr id="237574" name="Picture 6" descr="http://www.avirenviro.com/images/enzyme.jpg"/>
              <p:cNvPicPr>
                <a:picLocks noChangeAspect="1" noChangeArrowheads="1"/>
              </p:cNvPicPr>
              <p:nvPr/>
            </p:nvPicPr>
            <p:blipFill>
              <a:blip r:embed="rId5" cstate="print">
                <a:clrChange>
                  <a:clrFrom>
                    <a:srgbClr val="FEFAF9"/>
                  </a:clrFrom>
                  <a:clrTo>
                    <a:srgbClr val="FEFAF9">
                      <a:alpha val="0"/>
                    </a:srgbClr>
                  </a:clrTo>
                </a:clrChange>
                <a:extLst>
                  <a:ext uri="{28A0092B-C50C-407E-A947-70E740481C1C}">
                    <a14:useLocalDpi xmlns:a14="http://schemas.microsoft.com/office/drawing/2010/main"/>
                  </a:ext>
                </a:extLst>
              </a:blip>
              <a:srcRect/>
              <a:stretch>
                <a:fillRect/>
              </a:stretch>
            </p:blipFill>
            <p:spPr bwMode="auto">
              <a:xfrm>
                <a:off x="3048000" y="1538618"/>
                <a:ext cx="1295400" cy="1032142"/>
              </a:xfrm>
              <a:prstGeom prst="rect">
                <a:avLst/>
              </a:prstGeom>
              <a:noFill/>
            </p:spPr>
          </p:pic>
          <p:pic>
            <p:nvPicPr>
              <p:cNvPr id="237576" name="Picture 8" descr="http://3.bp.blogspot.com/-OgJUw06HWXA/T4ODhFIm_WI/AAAAAAAAFF0/KrdvSP2xezM/s1600/mouse_528x30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93668" y="3180360"/>
                <a:ext cx="1069332" cy="609600"/>
              </a:xfrm>
              <a:prstGeom prst="rect">
                <a:avLst/>
              </a:prstGeom>
              <a:noFill/>
            </p:spPr>
          </p:pic>
          <p:pic>
            <p:nvPicPr>
              <p:cNvPr id="237578" name="Picture 10" descr="Liver and Pancreas"/>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6781800" y="2799360"/>
                <a:ext cx="775791" cy="685800"/>
              </a:xfrm>
              <a:prstGeom prst="rect">
                <a:avLst/>
              </a:prstGeom>
              <a:noFill/>
            </p:spPr>
          </p:pic>
          <p:pic>
            <p:nvPicPr>
              <p:cNvPr id="237580" name="Picture 12" descr="http://www.mc.uky.edu/cocvd/images/Liver%20H&amp;E%2040x.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019800" y="2494560"/>
                <a:ext cx="666340" cy="533400"/>
              </a:xfrm>
              <a:prstGeom prst="rect">
                <a:avLst/>
              </a:prstGeom>
              <a:noFill/>
            </p:spPr>
          </p:pic>
          <p:pic>
            <p:nvPicPr>
              <p:cNvPr id="237586" name="Picture 18" descr="http://biology.clc.uc.edu/graphics/bio104/cell.jpg"/>
              <p:cNvPicPr>
                <a:picLocks noChangeAspect="1" noChangeArrowheads="1"/>
              </p:cNvPicPr>
              <p:nvPr/>
            </p:nvPicPr>
            <p:blipFill>
              <a:blip r:embed="rId9" cstate="print">
                <a:clrChange>
                  <a:clrFrom>
                    <a:srgbClr val="E8F1E0"/>
                  </a:clrFrom>
                  <a:clrTo>
                    <a:srgbClr val="E8F1E0">
                      <a:alpha val="0"/>
                    </a:srgbClr>
                  </a:clrTo>
                </a:clrChange>
                <a:extLst>
                  <a:ext uri="{28A0092B-C50C-407E-A947-70E740481C1C}">
                    <a14:useLocalDpi xmlns:a14="http://schemas.microsoft.com/office/drawing/2010/main"/>
                  </a:ext>
                </a:extLst>
              </a:blip>
              <a:srcRect/>
              <a:stretch>
                <a:fillRect/>
              </a:stretch>
            </p:blipFill>
            <p:spPr bwMode="auto">
              <a:xfrm>
                <a:off x="5410200" y="2106448"/>
                <a:ext cx="533400" cy="540512"/>
              </a:xfrm>
              <a:prstGeom prst="rect">
                <a:avLst/>
              </a:prstGeom>
              <a:noFill/>
            </p:spPr>
          </p:pic>
          <p:pic>
            <p:nvPicPr>
              <p:cNvPr id="237588" name="Picture 20" descr="mitochondria.gif"/>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267200" y="1275360"/>
                <a:ext cx="1002393" cy="762000"/>
              </a:xfrm>
              <a:prstGeom prst="rect">
                <a:avLst/>
              </a:prstGeom>
              <a:noFill/>
            </p:spPr>
          </p:pic>
        </p:grpSp>
      </p:grpSp>
      <p:sp>
        <p:nvSpPr>
          <p:cNvPr id="2" name="Title 1">
            <a:extLst>
              <a:ext uri="{FF2B5EF4-FFF2-40B4-BE49-F238E27FC236}">
                <a16:creationId xmlns:a16="http://schemas.microsoft.com/office/drawing/2014/main" id="{BFFF936B-3AF7-044E-B26D-67D24A4CE622}"/>
              </a:ext>
            </a:extLst>
          </p:cNvPr>
          <p:cNvSpPr>
            <a:spLocks noGrp="1"/>
          </p:cNvSpPr>
          <p:nvPr>
            <p:ph type="title"/>
          </p:nvPr>
        </p:nvSpPr>
        <p:spPr/>
        <p:txBody>
          <a:bodyPr>
            <a:normAutofit fontScale="90000"/>
          </a:bodyPr>
          <a:lstStyle/>
          <a:p>
            <a:pPr algn="ctr"/>
            <a:r>
              <a:rPr lang="en-US" sz="4000" dirty="0">
                <a:latin typeface="+mn-lt"/>
              </a:rPr>
              <a:t>New Approach:</a:t>
            </a:r>
            <a:br>
              <a:rPr lang="en-US" sz="4000" dirty="0">
                <a:latin typeface="+mn-lt"/>
              </a:rPr>
            </a:br>
            <a:r>
              <a:rPr lang="en-US" sz="4000" dirty="0">
                <a:latin typeface="+mn-lt"/>
              </a:rPr>
              <a:t>Crossroads of Computational Chemistry and Toxicology</a:t>
            </a:r>
            <a:endParaRPr lang="en-US" sz="3600" dirty="0">
              <a:latin typeface="+mn-lt"/>
            </a:endParaRPr>
          </a:p>
        </p:txBody>
      </p:sp>
      <p:sp>
        <p:nvSpPr>
          <p:cNvPr id="33" name="TextBox 1">
            <a:extLst>
              <a:ext uri="{FF2B5EF4-FFF2-40B4-BE49-F238E27FC236}">
                <a16:creationId xmlns:a16="http://schemas.microsoft.com/office/drawing/2014/main" id="{F89B8C06-3472-4A16-AEA3-BC7B8D08E05B}"/>
              </a:ext>
            </a:extLst>
          </p:cNvPr>
          <p:cNvSpPr txBox="1"/>
          <p:nvPr/>
        </p:nvSpPr>
        <p:spPr>
          <a:xfrm>
            <a:off x="7934999" y="6470883"/>
            <a:ext cx="4318811" cy="253916"/>
          </a:xfrm>
          <a:prstGeom prst="rect">
            <a:avLst/>
          </a:prstGeom>
          <a:noFill/>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50000"/>
                  </a:schemeClr>
                </a:solidFill>
              </a:rPr>
              <a:t>Courtesy of Molecular Design Research Network and Dr. Adelina </a:t>
            </a:r>
            <a:r>
              <a:rPr lang="en-US" sz="1050" dirty="0" err="1">
                <a:solidFill>
                  <a:schemeClr val="bg1">
                    <a:lumMod val="50000"/>
                  </a:schemeClr>
                </a:solidFill>
              </a:rPr>
              <a:t>Voutchova</a:t>
            </a:r>
          </a:p>
        </p:txBody>
      </p:sp>
    </p:spTree>
    <p:extLst>
      <p:ext uri="{BB962C8B-B14F-4D97-AF65-F5344CB8AC3E}">
        <p14:creationId xmlns:p14="http://schemas.microsoft.com/office/powerpoint/2010/main" val="211829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D 2"/>
          <p:cNvPicPr>
            <a:picLocks noChangeAspect="1" noChangeArrowheads="1"/>
          </p:cNvPicPr>
          <p:nvPr/>
        </p:nvPicPr>
        <p:blipFill>
          <a:blip r:embed="rId3" cstate="print">
            <a:extLst>
              <a:ext uri="{28A0092B-C50C-407E-A947-70E740481C1C}">
                <a14:useLocalDpi xmlns:a14="http://schemas.microsoft.com/office/drawing/2010/main"/>
              </a:ext>
            </a:extLst>
          </a:blip>
          <a:srcRect l="-7326" r="-7867"/>
          <a:stretch>
            <a:fillRect/>
          </a:stretch>
        </p:blipFill>
        <p:spPr bwMode="auto">
          <a:xfrm>
            <a:off x="7151033" y="4412014"/>
            <a:ext cx="3074932" cy="1562178"/>
          </a:xfrm>
          <a:prstGeom prst="rect">
            <a:avLst/>
          </a:prstGeom>
          <a:noFill/>
          <a:ln w="9525">
            <a:noFill/>
            <a:miter lim="800000"/>
            <a:headEnd/>
            <a:tailEnd/>
          </a:ln>
        </p:spPr>
      </p:pic>
      <p:sp>
        <p:nvSpPr>
          <p:cNvPr id="11" name="TextBox 10"/>
          <p:cNvSpPr txBox="1">
            <a:spLocks noChangeArrowheads="1"/>
          </p:cNvSpPr>
          <p:nvPr/>
        </p:nvSpPr>
        <p:spPr bwMode="auto">
          <a:xfrm>
            <a:off x="9359785" y="5476534"/>
            <a:ext cx="2182467" cy="784830"/>
          </a:xfrm>
          <a:prstGeom prst="rect">
            <a:avLst/>
          </a:prstGeom>
          <a:noFill/>
          <a:ln w="9525">
            <a:solidFill>
              <a:srgbClr val="9BBC59"/>
            </a:solidFill>
            <a:miter lim="800000"/>
            <a:headEnd/>
            <a:tailEnd/>
          </a:ln>
        </p:spPr>
        <p:txBody>
          <a:bodyPr wrap="square">
            <a:prstTxWarp prst="textNoShape">
              <a:avLst/>
            </a:prstTxWarp>
            <a:spAutoFit/>
          </a:bodyPr>
          <a:lstStyle/>
          <a:p>
            <a:pPr>
              <a:buFont typeface="Arial" pitchFamily="-112" charset="0"/>
              <a:buChar char="•"/>
            </a:pPr>
            <a:r>
              <a:rPr lang="en-US" sz="1500" dirty="0">
                <a:latin typeface="Calibri" pitchFamily="-112" charset="0"/>
              </a:rPr>
              <a:t>  Pollution</a:t>
            </a:r>
          </a:p>
          <a:p>
            <a:pPr>
              <a:buFont typeface="Arial" pitchFamily="-112" charset="0"/>
              <a:buChar char="•"/>
            </a:pPr>
            <a:r>
              <a:rPr lang="en-US" sz="1500" dirty="0">
                <a:latin typeface="Calibri" pitchFamily="-112" charset="0"/>
              </a:rPr>
              <a:t>  Persistence</a:t>
            </a:r>
          </a:p>
          <a:p>
            <a:pPr>
              <a:buFont typeface="Arial" pitchFamily="-112" charset="0"/>
              <a:buChar char="•"/>
            </a:pPr>
            <a:r>
              <a:rPr lang="en-US" sz="1500" dirty="0">
                <a:latin typeface="Calibri" pitchFamily="-112" charset="0"/>
              </a:rPr>
              <a:t>  Depletion of resources</a:t>
            </a: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42018" y="3784406"/>
            <a:ext cx="4122552" cy="2444116"/>
          </a:xfrm>
          <a:prstGeom prst="rect">
            <a:avLst/>
          </a:prstGeom>
          <a:noFill/>
          <a:ln w="9525">
            <a:noFill/>
            <a:miter lim="800000"/>
            <a:headEnd/>
            <a:tailEnd/>
          </a:ln>
        </p:spPr>
      </p:pic>
      <p:sp>
        <p:nvSpPr>
          <p:cNvPr id="6" name="TextBox 5"/>
          <p:cNvSpPr txBox="1">
            <a:spLocks noChangeArrowheads="1"/>
          </p:cNvSpPr>
          <p:nvPr/>
        </p:nvSpPr>
        <p:spPr bwMode="auto">
          <a:xfrm>
            <a:off x="6177828" y="5461406"/>
            <a:ext cx="1943100" cy="1015663"/>
          </a:xfrm>
          <a:prstGeom prst="rect">
            <a:avLst/>
          </a:prstGeom>
          <a:noFill/>
          <a:ln w="9525">
            <a:solidFill>
              <a:srgbClr val="C0504D"/>
            </a:solidFill>
            <a:miter lim="800000"/>
            <a:headEnd/>
            <a:tailEnd/>
          </a:ln>
        </p:spPr>
        <p:txBody>
          <a:bodyPr wrap="square">
            <a:prstTxWarp prst="textNoShape">
              <a:avLst/>
            </a:prstTxWarp>
            <a:spAutoFit/>
          </a:bodyPr>
          <a:lstStyle/>
          <a:p>
            <a:pPr>
              <a:buFont typeface="Arial" pitchFamily="-112" charset="0"/>
              <a:buChar char="•"/>
            </a:pPr>
            <a:r>
              <a:rPr lang="en-US" sz="1500" dirty="0">
                <a:latin typeface="Calibri" pitchFamily="-112" charset="0"/>
              </a:rPr>
              <a:t>  Flammability</a:t>
            </a:r>
          </a:p>
          <a:p>
            <a:pPr>
              <a:buFont typeface="Arial" pitchFamily="-112" charset="0"/>
              <a:buChar char="•"/>
            </a:pPr>
            <a:r>
              <a:rPr lang="en-US" sz="1500" dirty="0">
                <a:latin typeface="Calibri" pitchFamily="-112" charset="0"/>
              </a:rPr>
              <a:t>  Radioactivity</a:t>
            </a:r>
          </a:p>
          <a:p>
            <a:pPr>
              <a:buFont typeface="Arial" pitchFamily="-112" charset="0"/>
              <a:buChar char="•"/>
            </a:pPr>
            <a:r>
              <a:rPr lang="en-US" sz="1500" dirty="0">
                <a:latin typeface="Calibri" pitchFamily="-112" charset="0"/>
              </a:rPr>
              <a:t>  Risk of Explosion</a:t>
            </a:r>
          </a:p>
          <a:p>
            <a:pPr>
              <a:buFont typeface="Arial" pitchFamily="-112" charset="0"/>
              <a:buChar char="•"/>
            </a:pPr>
            <a:r>
              <a:rPr lang="en-US" sz="1500" dirty="0">
                <a:latin typeface="Calibri" pitchFamily="-112" charset="0"/>
              </a:rPr>
              <a:t>  Chemical Reactivity</a:t>
            </a:r>
          </a:p>
        </p:txBody>
      </p:sp>
      <p:grpSp>
        <p:nvGrpSpPr>
          <p:cNvPr id="3" name="Group 2">
            <a:extLst>
              <a:ext uri="{FF2B5EF4-FFF2-40B4-BE49-F238E27FC236}">
                <a16:creationId xmlns:a16="http://schemas.microsoft.com/office/drawing/2014/main" id="{3F9B0FF9-6919-7A49-8EFA-C366B0D375FD}"/>
              </a:ext>
            </a:extLst>
          </p:cNvPr>
          <p:cNvGrpSpPr/>
          <p:nvPr/>
        </p:nvGrpSpPr>
        <p:grpSpPr>
          <a:xfrm>
            <a:off x="2606329" y="1578372"/>
            <a:ext cx="6979340" cy="1938994"/>
            <a:chOff x="1833334" y="904788"/>
            <a:chExt cx="8610601" cy="1961909"/>
          </a:xfrm>
        </p:grpSpPr>
        <p:sp>
          <p:nvSpPr>
            <p:cNvPr id="13" name="TextBox 12"/>
            <p:cNvSpPr txBox="1"/>
            <p:nvPr/>
          </p:nvSpPr>
          <p:spPr>
            <a:xfrm>
              <a:off x="1833334" y="1278485"/>
              <a:ext cx="8610600" cy="158821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a:prstTxWarp prst="textNoShape">
                <a:avLst/>
              </a:prstTxWarp>
              <a:spAutoFit/>
            </a:bodyPr>
            <a:lstStyle/>
            <a:p>
              <a:pPr algn="ctr">
                <a:defRPr/>
              </a:pPr>
              <a:r>
                <a:rPr lang="en-US" u="sng" dirty="0">
                  <a:solidFill>
                    <a:schemeClr val="tx1"/>
                  </a:solidFill>
                </a:rPr>
                <a:t>Chemical and Physical Properties</a:t>
              </a:r>
            </a:p>
            <a:p>
              <a:pPr algn="ctr">
                <a:defRPr/>
              </a:pPr>
              <a:endParaRPr lang="en-US" sz="1400" dirty="0">
                <a:solidFill>
                  <a:schemeClr val="tx1"/>
                </a:solidFill>
              </a:endParaRPr>
            </a:p>
            <a:p>
              <a:pPr algn="ctr">
                <a:defRPr/>
              </a:pPr>
              <a:endParaRPr lang="en-US" sz="1400" dirty="0">
                <a:solidFill>
                  <a:schemeClr val="tx1"/>
                </a:solidFill>
              </a:endParaRPr>
            </a:p>
            <a:p>
              <a:pPr algn="ctr">
                <a:defRPr/>
              </a:pPr>
              <a:endParaRPr lang="en-US" sz="1400" dirty="0">
                <a:solidFill>
                  <a:schemeClr val="tx1"/>
                </a:solidFill>
              </a:endParaRPr>
            </a:p>
            <a:p>
              <a:pPr algn="ctr">
                <a:defRPr/>
              </a:pPr>
              <a:endParaRPr lang="en-US" sz="1400" dirty="0">
                <a:solidFill>
                  <a:schemeClr val="tx1"/>
                </a:solidFill>
              </a:endParaRPr>
            </a:p>
            <a:p>
              <a:pPr algn="ctr">
                <a:defRPr/>
              </a:pPr>
              <a:endParaRPr lang="en-US" sz="1400" dirty="0">
                <a:solidFill>
                  <a:schemeClr val="tx1"/>
                </a:solidFill>
              </a:endParaRPr>
            </a:p>
            <a:p>
              <a:pPr algn="ctr">
                <a:defRPr/>
              </a:pPr>
              <a:endParaRPr lang="en-US" sz="1400" dirty="0">
                <a:solidFill>
                  <a:schemeClr val="tx1"/>
                </a:solidFill>
              </a:endParaRPr>
            </a:p>
          </p:txBody>
        </p:sp>
        <p:sp>
          <p:nvSpPr>
            <p:cNvPr id="9" name="TextBox 8"/>
            <p:cNvSpPr txBox="1"/>
            <p:nvPr/>
          </p:nvSpPr>
          <p:spPr>
            <a:xfrm>
              <a:off x="1833335" y="904788"/>
              <a:ext cx="8610600" cy="373697"/>
            </a:xfrm>
            <a:prstGeom prst="rect">
              <a:avLst/>
            </a:prstGeom>
            <a:solidFill>
              <a:srgbClr val="1B4074"/>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en-US" b="1" dirty="0"/>
                <a:t>DESIGN</a:t>
              </a:r>
            </a:p>
          </p:txBody>
        </p:sp>
      </p:grpSp>
      <p:sp>
        <p:nvSpPr>
          <p:cNvPr id="2" name="Title 1">
            <a:extLst>
              <a:ext uri="{FF2B5EF4-FFF2-40B4-BE49-F238E27FC236}">
                <a16:creationId xmlns:a16="http://schemas.microsoft.com/office/drawing/2014/main" id="{D1666370-B74A-E549-A5E3-FB1652769B70}"/>
              </a:ext>
            </a:extLst>
          </p:cNvPr>
          <p:cNvSpPr>
            <a:spLocks noGrp="1"/>
          </p:cNvSpPr>
          <p:nvPr>
            <p:ph type="title"/>
          </p:nvPr>
        </p:nvSpPr>
        <p:spPr/>
        <p:txBody>
          <a:bodyPr>
            <a:normAutofit/>
          </a:bodyPr>
          <a:lstStyle/>
          <a:p>
            <a:pPr algn="ctr"/>
            <a:r>
              <a:rPr lang="en-US" sz="4000" dirty="0">
                <a:latin typeface="+mn-lt"/>
              </a:rPr>
              <a:t>Understanding the Physicochemical Properties Associated with Reduced Hazard</a:t>
            </a:r>
            <a:endParaRPr lang="en-US" sz="3600" dirty="0">
              <a:latin typeface="+mn-lt"/>
            </a:endParaRPr>
          </a:p>
        </p:txBody>
      </p:sp>
      <p:sp>
        <p:nvSpPr>
          <p:cNvPr id="5" name="TextBox 4">
            <a:extLst>
              <a:ext uri="{FF2B5EF4-FFF2-40B4-BE49-F238E27FC236}">
                <a16:creationId xmlns:a16="http://schemas.microsoft.com/office/drawing/2014/main" id="{4840BFBE-2340-4247-AD86-9E302B520235}"/>
              </a:ext>
            </a:extLst>
          </p:cNvPr>
          <p:cNvSpPr txBox="1"/>
          <p:nvPr/>
        </p:nvSpPr>
        <p:spPr>
          <a:xfrm>
            <a:off x="2767544" y="2039444"/>
            <a:ext cx="533480" cy="369332"/>
          </a:xfrm>
          <a:prstGeom prst="rect">
            <a:avLst/>
          </a:prstGeom>
          <a:noFill/>
        </p:spPr>
        <p:txBody>
          <a:bodyPr wrap="none" rtlCol="0">
            <a:spAutoFit/>
          </a:bodyPr>
          <a:lstStyle/>
          <a:p>
            <a:pPr algn="ctr">
              <a:defRPr/>
            </a:pPr>
            <a:r>
              <a:rPr lang="en-US" dirty="0" err="1"/>
              <a:t>pKa</a:t>
            </a:r>
            <a:endParaRPr lang="en-US" dirty="0"/>
          </a:p>
        </p:txBody>
      </p:sp>
      <p:sp>
        <p:nvSpPr>
          <p:cNvPr id="7" name="Rectangle 6">
            <a:extLst>
              <a:ext uri="{FF2B5EF4-FFF2-40B4-BE49-F238E27FC236}">
                <a16:creationId xmlns:a16="http://schemas.microsoft.com/office/drawing/2014/main" id="{054AD373-B4C1-4053-821F-A9D205C98083}"/>
              </a:ext>
            </a:extLst>
          </p:cNvPr>
          <p:cNvSpPr/>
          <p:nvPr/>
        </p:nvSpPr>
        <p:spPr>
          <a:xfrm>
            <a:off x="3401938" y="2273216"/>
            <a:ext cx="1728422" cy="369332"/>
          </a:xfrm>
          <a:prstGeom prst="rect">
            <a:avLst/>
          </a:prstGeom>
        </p:spPr>
        <p:txBody>
          <a:bodyPr wrap="none">
            <a:spAutoFit/>
          </a:bodyPr>
          <a:lstStyle/>
          <a:p>
            <a:pPr algn="ctr"/>
            <a:r>
              <a:rPr lang="en-US" dirty="0"/>
              <a:t>chain branching </a:t>
            </a:r>
          </a:p>
        </p:txBody>
      </p:sp>
      <p:sp>
        <p:nvSpPr>
          <p:cNvPr id="8" name="Rectangle 7">
            <a:extLst>
              <a:ext uri="{FF2B5EF4-FFF2-40B4-BE49-F238E27FC236}">
                <a16:creationId xmlns:a16="http://schemas.microsoft.com/office/drawing/2014/main" id="{AA462A57-BC9D-4418-AB7A-3B1A7BB70D9C}"/>
              </a:ext>
            </a:extLst>
          </p:cNvPr>
          <p:cNvSpPr/>
          <p:nvPr/>
        </p:nvSpPr>
        <p:spPr>
          <a:xfrm>
            <a:off x="5231274" y="2189148"/>
            <a:ext cx="639919" cy="369332"/>
          </a:xfrm>
          <a:prstGeom prst="rect">
            <a:avLst/>
          </a:prstGeom>
        </p:spPr>
        <p:txBody>
          <a:bodyPr wrap="none">
            <a:spAutoFit/>
          </a:bodyPr>
          <a:lstStyle/>
          <a:p>
            <a:pPr algn="ctr"/>
            <a:r>
              <a:rPr lang="en-US" dirty="0"/>
              <a:t>log P</a:t>
            </a:r>
          </a:p>
        </p:txBody>
      </p:sp>
      <p:sp>
        <p:nvSpPr>
          <p:cNvPr id="10" name="Rectangle 9">
            <a:extLst>
              <a:ext uri="{FF2B5EF4-FFF2-40B4-BE49-F238E27FC236}">
                <a16:creationId xmlns:a16="http://schemas.microsoft.com/office/drawing/2014/main" id="{FA3871C3-990E-4ED0-93B6-70AB5A9B48F7}"/>
              </a:ext>
            </a:extLst>
          </p:cNvPr>
          <p:cNvSpPr/>
          <p:nvPr/>
        </p:nvSpPr>
        <p:spPr>
          <a:xfrm>
            <a:off x="6028814" y="2273216"/>
            <a:ext cx="2241126" cy="369332"/>
          </a:xfrm>
          <a:prstGeom prst="rect">
            <a:avLst/>
          </a:prstGeom>
        </p:spPr>
        <p:txBody>
          <a:bodyPr wrap="none">
            <a:spAutoFit/>
          </a:bodyPr>
          <a:lstStyle/>
          <a:p>
            <a:pPr algn="ctr"/>
            <a:r>
              <a:rPr lang="en-US" dirty="0"/>
              <a:t>molecular refractivity </a:t>
            </a:r>
          </a:p>
        </p:txBody>
      </p:sp>
      <p:sp>
        <p:nvSpPr>
          <p:cNvPr id="12" name="Rectangle 11">
            <a:extLst>
              <a:ext uri="{FF2B5EF4-FFF2-40B4-BE49-F238E27FC236}">
                <a16:creationId xmlns:a16="http://schemas.microsoft.com/office/drawing/2014/main" id="{12D96D60-6FED-4871-A058-562EE0B08E41}"/>
              </a:ext>
            </a:extLst>
          </p:cNvPr>
          <p:cNvSpPr/>
          <p:nvPr/>
        </p:nvSpPr>
        <p:spPr>
          <a:xfrm>
            <a:off x="8240781" y="2039444"/>
            <a:ext cx="954556" cy="369332"/>
          </a:xfrm>
          <a:prstGeom prst="rect">
            <a:avLst/>
          </a:prstGeom>
        </p:spPr>
        <p:txBody>
          <a:bodyPr wrap="none">
            <a:spAutoFit/>
          </a:bodyPr>
          <a:lstStyle/>
          <a:p>
            <a:pPr algn="ctr"/>
            <a:r>
              <a:rPr lang="en-US" dirty="0"/>
              <a:t>mol. wt.</a:t>
            </a:r>
          </a:p>
        </p:txBody>
      </p:sp>
      <p:sp>
        <p:nvSpPr>
          <p:cNvPr id="15" name="Rectangle 14">
            <a:extLst>
              <a:ext uri="{FF2B5EF4-FFF2-40B4-BE49-F238E27FC236}">
                <a16:creationId xmlns:a16="http://schemas.microsoft.com/office/drawing/2014/main" id="{BF30F776-D354-4AFB-A32D-494B9E01AB6D}"/>
              </a:ext>
            </a:extLst>
          </p:cNvPr>
          <p:cNvSpPr/>
          <p:nvPr/>
        </p:nvSpPr>
        <p:spPr>
          <a:xfrm>
            <a:off x="2765545" y="2678577"/>
            <a:ext cx="1500604" cy="369332"/>
          </a:xfrm>
          <a:prstGeom prst="rect">
            <a:avLst/>
          </a:prstGeom>
        </p:spPr>
        <p:txBody>
          <a:bodyPr wrap="none">
            <a:spAutoFit/>
          </a:bodyPr>
          <a:lstStyle/>
          <a:p>
            <a:pPr algn="ctr"/>
            <a:r>
              <a:rPr lang="en-US" dirty="0"/>
              <a:t>E</a:t>
            </a:r>
            <a:r>
              <a:rPr lang="en-US" baseline="-25000" dirty="0"/>
              <a:t>HOMO</a:t>
            </a:r>
            <a:r>
              <a:rPr lang="en-US" dirty="0"/>
              <a:t>    E</a:t>
            </a:r>
            <a:r>
              <a:rPr lang="en-US" baseline="-25000" dirty="0"/>
              <a:t>LUMO</a:t>
            </a:r>
            <a:endParaRPr lang="en-US" dirty="0"/>
          </a:p>
        </p:txBody>
      </p:sp>
      <p:sp>
        <p:nvSpPr>
          <p:cNvPr id="17" name="Rectangle 16">
            <a:extLst>
              <a:ext uri="{FF2B5EF4-FFF2-40B4-BE49-F238E27FC236}">
                <a16:creationId xmlns:a16="http://schemas.microsoft.com/office/drawing/2014/main" id="{8A2C4E6F-03FC-4219-96FB-904E4872E62A}"/>
              </a:ext>
            </a:extLst>
          </p:cNvPr>
          <p:cNvSpPr/>
          <p:nvPr/>
        </p:nvSpPr>
        <p:spPr>
          <a:xfrm>
            <a:off x="7543454" y="2601846"/>
            <a:ext cx="2059666" cy="369332"/>
          </a:xfrm>
          <a:prstGeom prst="rect">
            <a:avLst/>
          </a:prstGeom>
        </p:spPr>
        <p:txBody>
          <a:bodyPr wrap="none">
            <a:spAutoFit/>
          </a:bodyPr>
          <a:lstStyle/>
          <a:p>
            <a:pPr algn="ctr"/>
            <a:r>
              <a:rPr lang="en-US" dirty="0" err="1"/>
              <a:t>hydrolyzable</a:t>
            </a:r>
            <a:r>
              <a:rPr lang="en-US" dirty="0"/>
              <a:t> groups</a:t>
            </a:r>
          </a:p>
        </p:txBody>
      </p:sp>
      <p:sp>
        <p:nvSpPr>
          <p:cNvPr id="18" name="Rectangle 17">
            <a:extLst>
              <a:ext uri="{FF2B5EF4-FFF2-40B4-BE49-F238E27FC236}">
                <a16:creationId xmlns:a16="http://schemas.microsoft.com/office/drawing/2014/main" id="{C3CBC643-EA55-45C1-A199-4EC6F912F2D5}"/>
              </a:ext>
            </a:extLst>
          </p:cNvPr>
          <p:cNvSpPr/>
          <p:nvPr/>
        </p:nvSpPr>
        <p:spPr>
          <a:xfrm>
            <a:off x="4287890" y="2570737"/>
            <a:ext cx="1759905" cy="369332"/>
          </a:xfrm>
          <a:prstGeom prst="rect">
            <a:avLst/>
          </a:prstGeom>
        </p:spPr>
        <p:txBody>
          <a:bodyPr wrap="none">
            <a:spAutoFit/>
          </a:bodyPr>
          <a:lstStyle/>
          <a:p>
            <a:pPr algn="ctr"/>
            <a:r>
              <a:rPr lang="en-US" dirty="0"/>
              <a:t>electronegativity</a:t>
            </a:r>
          </a:p>
        </p:txBody>
      </p:sp>
      <p:sp>
        <p:nvSpPr>
          <p:cNvPr id="19" name="Rectangle 18">
            <a:extLst>
              <a:ext uri="{FF2B5EF4-FFF2-40B4-BE49-F238E27FC236}">
                <a16:creationId xmlns:a16="http://schemas.microsoft.com/office/drawing/2014/main" id="{09012184-FE91-4E88-A9F2-D0175B92D174}"/>
              </a:ext>
            </a:extLst>
          </p:cNvPr>
          <p:cNvSpPr/>
          <p:nvPr/>
        </p:nvSpPr>
        <p:spPr>
          <a:xfrm>
            <a:off x="6279265" y="2678577"/>
            <a:ext cx="1032719" cy="369332"/>
          </a:xfrm>
          <a:prstGeom prst="rect">
            <a:avLst/>
          </a:prstGeom>
        </p:spPr>
        <p:txBody>
          <a:bodyPr wrap="none">
            <a:spAutoFit/>
          </a:bodyPr>
          <a:lstStyle/>
          <a:p>
            <a:pPr algn="ctr"/>
            <a:r>
              <a:rPr lang="en-US" dirty="0"/>
              <a:t>hardness</a:t>
            </a:r>
          </a:p>
        </p:txBody>
      </p:sp>
      <p:sp>
        <p:nvSpPr>
          <p:cNvPr id="20" name="Rectangle 19">
            <a:extLst>
              <a:ext uri="{FF2B5EF4-FFF2-40B4-BE49-F238E27FC236}">
                <a16:creationId xmlns:a16="http://schemas.microsoft.com/office/drawing/2014/main" id="{977F6632-0B4A-495D-8AC5-F873664CDA5C}"/>
              </a:ext>
            </a:extLst>
          </p:cNvPr>
          <p:cNvSpPr/>
          <p:nvPr/>
        </p:nvSpPr>
        <p:spPr>
          <a:xfrm>
            <a:off x="4005581" y="3047909"/>
            <a:ext cx="824265" cy="369332"/>
          </a:xfrm>
          <a:prstGeom prst="rect">
            <a:avLst/>
          </a:prstGeom>
        </p:spPr>
        <p:txBody>
          <a:bodyPr wrap="none">
            <a:spAutoFit/>
          </a:bodyPr>
          <a:lstStyle/>
          <a:p>
            <a:pPr algn="ctr"/>
            <a:r>
              <a:rPr lang="en-US" dirty="0"/>
              <a:t>dipole </a:t>
            </a:r>
          </a:p>
        </p:txBody>
      </p:sp>
      <p:sp>
        <p:nvSpPr>
          <p:cNvPr id="21" name="Rectangle 20">
            <a:extLst>
              <a:ext uri="{FF2B5EF4-FFF2-40B4-BE49-F238E27FC236}">
                <a16:creationId xmlns:a16="http://schemas.microsoft.com/office/drawing/2014/main" id="{6483D033-3201-4D7C-87E0-5082A8611486}"/>
              </a:ext>
            </a:extLst>
          </p:cNvPr>
          <p:cNvSpPr/>
          <p:nvPr/>
        </p:nvSpPr>
        <p:spPr>
          <a:xfrm>
            <a:off x="5551233" y="2995692"/>
            <a:ext cx="912429" cy="369332"/>
          </a:xfrm>
          <a:prstGeom prst="rect">
            <a:avLst/>
          </a:prstGeom>
        </p:spPr>
        <p:txBody>
          <a:bodyPr wrap="none">
            <a:spAutoFit/>
          </a:bodyPr>
          <a:lstStyle/>
          <a:p>
            <a:r>
              <a:rPr lang="en-US" dirty="0"/>
              <a:t>log D</a:t>
            </a:r>
            <a:r>
              <a:rPr lang="en-US" baseline="-25000" dirty="0"/>
              <a:t>7.4</a:t>
            </a:r>
            <a:r>
              <a:rPr lang="en-US" dirty="0"/>
              <a:t> </a:t>
            </a:r>
          </a:p>
        </p:txBody>
      </p:sp>
      <p:sp>
        <p:nvSpPr>
          <p:cNvPr id="22" name="Rectangle 21">
            <a:extLst>
              <a:ext uri="{FF2B5EF4-FFF2-40B4-BE49-F238E27FC236}">
                <a16:creationId xmlns:a16="http://schemas.microsoft.com/office/drawing/2014/main" id="{B52E03C1-D6FE-41B7-B076-F71ABA86D73E}"/>
              </a:ext>
            </a:extLst>
          </p:cNvPr>
          <p:cNvSpPr/>
          <p:nvPr/>
        </p:nvSpPr>
        <p:spPr>
          <a:xfrm>
            <a:off x="7018823" y="2995692"/>
            <a:ext cx="2584297" cy="369332"/>
          </a:xfrm>
          <a:prstGeom prst="rect">
            <a:avLst/>
          </a:prstGeom>
        </p:spPr>
        <p:txBody>
          <a:bodyPr wrap="none">
            <a:spAutoFit/>
          </a:bodyPr>
          <a:lstStyle/>
          <a:p>
            <a:r>
              <a:rPr lang="en-US" dirty="0"/>
              <a:t># H-bond acceptor/donor</a:t>
            </a:r>
          </a:p>
        </p:txBody>
      </p:sp>
      <p:sp>
        <p:nvSpPr>
          <p:cNvPr id="16" name="TextBox 15">
            <a:extLst>
              <a:ext uri="{FF2B5EF4-FFF2-40B4-BE49-F238E27FC236}">
                <a16:creationId xmlns:a16="http://schemas.microsoft.com/office/drawing/2014/main" id="{47C919AB-05D3-490C-AD6B-466B9217DC0D}"/>
              </a:ext>
            </a:extLst>
          </p:cNvPr>
          <p:cNvSpPr txBox="1"/>
          <p:nvPr/>
        </p:nvSpPr>
        <p:spPr>
          <a:xfrm>
            <a:off x="7349067" y="3787019"/>
            <a:ext cx="2743200" cy="584775"/>
          </a:xfrm>
          <a:prstGeom prst="rect">
            <a:avLst/>
          </a:prstGeom>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cs typeface="Calibri"/>
              </a:rPr>
              <a:t>Carcinogens</a:t>
            </a:r>
            <a:endParaRPr lang="en-US" sz="1600">
              <a:cs typeface="Calibri"/>
            </a:endParaRPr>
          </a:p>
          <a:p>
            <a:pPr marL="285750" indent="-285750">
              <a:buFont typeface="Arial" panose="020B0604020202020204" pitchFamily="34" charset="0"/>
              <a:buChar char="•"/>
            </a:pPr>
            <a:r>
              <a:rPr lang="en-US" sz="1600" dirty="0">
                <a:cs typeface="Calibri"/>
              </a:rPr>
              <a:t>Toxins</a:t>
            </a:r>
          </a:p>
        </p:txBody>
      </p:sp>
      <p:sp>
        <p:nvSpPr>
          <p:cNvPr id="4" name="TextBox 3">
            <a:extLst>
              <a:ext uri="{FF2B5EF4-FFF2-40B4-BE49-F238E27FC236}">
                <a16:creationId xmlns:a16="http://schemas.microsoft.com/office/drawing/2014/main" id="{55158584-FB7C-4E0E-94CE-5A0E0644C5F9}"/>
              </a:ext>
            </a:extLst>
          </p:cNvPr>
          <p:cNvSpPr txBox="1"/>
          <p:nvPr/>
        </p:nvSpPr>
        <p:spPr>
          <a:xfrm>
            <a:off x="7934998" y="6470882"/>
            <a:ext cx="4318811" cy="253916"/>
          </a:xfrm>
          <a:prstGeom prst="rect">
            <a:avLst/>
          </a:prstGeom>
          <a:noFill/>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50000"/>
                  </a:schemeClr>
                </a:solidFill>
              </a:rPr>
              <a:t>Courtesy of Molecular Design Research Network and Dr. Adelina </a:t>
            </a:r>
            <a:r>
              <a:rPr lang="en-US" sz="1050" dirty="0" err="1">
                <a:solidFill>
                  <a:schemeClr val="bg1">
                    <a:lumMod val="50000"/>
                  </a:schemeClr>
                </a:solidFill>
              </a:rPr>
              <a:t>Voutchova</a:t>
            </a:r>
          </a:p>
        </p:txBody>
      </p:sp>
    </p:spTree>
    <p:extLst>
      <p:ext uri="{BB962C8B-B14F-4D97-AF65-F5344CB8AC3E}">
        <p14:creationId xmlns:p14="http://schemas.microsoft.com/office/powerpoint/2010/main" val="110561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5015"/>
            <a:ext cx="10515600" cy="4201206"/>
          </a:xfrm>
        </p:spPr>
        <p:txBody>
          <a:bodyPr>
            <a:noAutofit/>
          </a:bodyPr>
          <a:lstStyle/>
          <a:p>
            <a:pPr>
              <a:lnSpc>
                <a:spcPct val="90000"/>
              </a:lnSpc>
            </a:pPr>
            <a:r>
              <a:rPr lang="en-US" sz="2000" dirty="0"/>
              <a:t>Clinical nephrotoxicity was recognized early – damage to proximal tubular epithelia.</a:t>
            </a:r>
          </a:p>
          <a:p>
            <a:pPr>
              <a:lnSpc>
                <a:spcPct val="90000"/>
              </a:lnSpc>
            </a:pPr>
            <a:endParaRPr lang="en-US" sz="2000" dirty="0"/>
          </a:p>
          <a:p>
            <a:pPr>
              <a:lnSpc>
                <a:spcPct val="90000"/>
              </a:lnSpc>
            </a:pPr>
            <a:r>
              <a:rPr lang="en-US" sz="2000" dirty="0"/>
              <a:t>Mechanism: the drug is rapidly transported across basolateral membranes via the organic anion transporter, OAT1. Transport out of other side of cell into lumen is less well characterized (involves other OAT, OAT4).</a:t>
            </a:r>
          </a:p>
          <a:p>
            <a:pPr>
              <a:lnSpc>
                <a:spcPct val="90000"/>
              </a:lnSpc>
            </a:pPr>
            <a:endParaRPr lang="en-US" sz="2000" dirty="0"/>
          </a:p>
          <a:p>
            <a:pPr>
              <a:lnSpc>
                <a:spcPct val="90000"/>
              </a:lnSpc>
            </a:pPr>
            <a:r>
              <a:rPr lang="en-US" sz="2000" dirty="0"/>
              <a:t>Cephalosporin has a very low affinity for OAT4 due to its zwitterionic character, resulting in considerable intracellular accumulation.</a:t>
            </a:r>
          </a:p>
        </p:txBody>
      </p:sp>
      <p:sp>
        <p:nvSpPr>
          <p:cNvPr id="35844" name="TextBox 4"/>
          <p:cNvSpPr txBox="1">
            <a:spLocks noChangeArrowheads="1"/>
          </p:cNvSpPr>
          <p:nvPr/>
        </p:nvSpPr>
        <p:spPr bwMode="auto">
          <a:xfrm>
            <a:off x="9034683" y="5271883"/>
            <a:ext cx="1641796" cy="400110"/>
          </a:xfrm>
          <a:prstGeom prst="rect">
            <a:avLst/>
          </a:prstGeom>
          <a:noFill/>
          <a:ln w="9525">
            <a:noFill/>
            <a:miter lim="800000"/>
            <a:headEnd/>
            <a:tailEnd/>
          </a:ln>
        </p:spPr>
        <p:txBody>
          <a:bodyPr wrap="none">
            <a:prstTxWarp prst="textNoShape">
              <a:avLst/>
            </a:prstTxWarp>
            <a:spAutoFit/>
          </a:bodyPr>
          <a:lstStyle/>
          <a:p>
            <a:r>
              <a:rPr lang="en-US" sz="2000" dirty="0" err="1"/>
              <a:t>Cephaloridine</a:t>
            </a:r>
            <a:endParaRPr lang="en-US" sz="2000" dirty="0"/>
          </a:p>
        </p:txBody>
      </p:sp>
      <p:pic>
        <p:nvPicPr>
          <p:cNvPr id="4" name="Picture 3">
            <a:extLst>
              <a:ext uri="{FF2B5EF4-FFF2-40B4-BE49-F238E27FC236}">
                <a16:creationId xmlns:a16="http://schemas.microsoft.com/office/drawing/2014/main" id="{7150EB38-2539-0C4F-A81B-1C2C118A8DC1}"/>
              </a:ext>
            </a:extLst>
          </p:cNvPr>
          <p:cNvPicPr>
            <a:picLocks noChangeAspect="1"/>
          </p:cNvPicPr>
          <p:nvPr/>
        </p:nvPicPr>
        <p:blipFill>
          <a:blip r:embed="rId3"/>
          <a:stretch>
            <a:fillRect/>
          </a:stretch>
        </p:blipFill>
        <p:spPr>
          <a:xfrm>
            <a:off x="6384312" y="4152693"/>
            <a:ext cx="2267148" cy="2638491"/>
          </a:xfrm>
          <a:prstGeom prst="rect">
            <a:avLst/>
          </a:prstGeom>
        </p:spPr>
      </p:pic>
      <p:sp>
        <p:nvSpPr>
          <p:cNvPr id="6" name="Title 5">
            <a:extLst>
              <a:ext uri="{FF2B5EF4-FFF2-40B4-BE49-F238E27FC236}">
                <a16:creationId xmlns:a16="http://schemas.microsoft.com/office/drawing/2014/main" id="{1E698C17-468C-4DFD-968B-249DDADCD557}"/>
              </a:ext>
            </a:extLst>
          </p:cNvPr>
          <p:cNvSpPr>
            <a:spLocks noGrp="1"/>
          </p:cNvSpPr>
          <p:nvPr>
            <p:ph type="title"/>
          </p:nvPr>
        </p:nvSpPr>
        <p:spPr/>
        <p:txBody>
          <a:bodyPr>
            <a:normAutofit/>
          </a:bodyPr>
          <a:lstStyle/>
          <a:p>
            <a:r>
              <a:rPr lang="en-US" sz="3600" dirty="0">
                <a:latin typeface="+mn-lt"/>
              </a:rPr>
              <a:t>By Changing the Molecular Charge: Cephalosporins</a:t>
            </a:r>
            <a:endParaRPr lang="en-US" sz="3200" dirty="0">
              <a:latin typeface="+mn-lt"/>
            </a:endParaRPr>
          </a:p>
        </p:txBody>
      </p:sp>
    </p:spTree>
    <p:extLst>
      <p:ext uri="{BB962C8B-B14F-4D97-AF65-F5344CB8AC3E}">
        <p14:creationId xmlns:p14="http://schemas.microsoft.com/office/powerpoint/2010/main" val="68199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a:ext>
            </a:extLst>
          </a:blip>
          <a:srcRect r="61818" b="62828"/>
          <a:stretch/>
        </p:blipFill>
        <p:spPr>
          <a:xfrm>
            <a:off x="7540646" y="4663885"/>
            <a:ext cx="2668266" cy="1948258"/>
          </a:xfrm>
          <a:prstGeom prst="rect">
            <a:avLst/>
          </a:prstGeom>
        </p:spPr>
      </p:pic>
      <p:sp>
        <p:nvSpPr>
          <p:cNvPr id="23" name="Rectangle 22"/>
          <p:cNvSpPr/>
          <p:nvPr/>
        </p:nvSpPr>
        <p:spPr bwMode="auto">
          <a:xfrm>
            <a:off x="2807919" y="5612667"/>
            <a:ext cx="1098104" cy="373271"/>
          </a:xfrm>
          <a:prstGeom prst="rect">
            <a:avLst/>
          </a:prstGeom>
          <a:solidFill>
            <a:srgbClr val="FFFFFF"/>
          </a:solidFill>
          <a:ln w="25400" cap="flat" cmpd="sng" algn="ctr">
            <a:noFill/>
            <a:prstDash val="solid"/>
            <a:round/>
            <a:headEnd type="none" w="med" len="med"/>
            <a:tailEnd type="none" w="med" len="med"/>
          </a:ln>
          <a:effectLst/>
        </p:spPr>
        <p:txBody>
          <a:bodyPr vert="horz" wrap="square" lIns="34289" tIns="34289" rIns="34289" bIns="34289" numCol="1" rtlCol="0" anchor="ctr" anchorCtr="0" compatLnSpc="1">
            <a:prstTxWarp prst="textNoShape">
              <a:avLst/>
            </a:prstTxWarp>
          </a:bodyPr>
          <a:lstStyle/>
          <a:p>
            <a:pPr marL="342900" fontAlgn="base" hangingPunct="0">
              <a:spcBef>
                <a:spcPct val="0"/>
              </a:spcBef>
              <a:spcAft>
                <a:spcPct val="0"/>
              </a:spcAft>
            </a:pPr>
            <a:endParaRPr lang="en-US" sz="1350">
              <a:solidFill>
                <a:srgbClr val="000000"/>
              </a:solidFill>
              <a:latin typeface="Calibri" pitchFamily="-105" charset="0"/>
              <a:ea typeface="Calibri" pitchFamily="-105" charset="0"/>
              <a:cs typeface="Calibri" pitchFamily="-105" charset="0"/>
              <a:sym typeface="Calibri" pitchFamily="-105" charset="0"/>
            </a:endParaRPr>
          </a:p>
        </p:txBody>
      </p:sp>
      <p:sp>
        <p:nvSpPr>
          <p:cNvPr id="2" name="Title 1">
            <a:extLst>
              <a:ext uri="{FF2B5EF4-FFF2-40B4-BE49-F238E27FC236}">
                <a16:creationId xmlns:a16="http://schemas.microsoft.com/office/drawing/2014/main" id="{519DAEB1-7F81-3B44-B021-4E5391C166D0}"/>
              </a:ext>
            </a:extLst>
          </p:cNvPr>
          <p:cNvSpPr>
            <a:spLocks noGrp="1"/>
          </p:cNvSpPr>
          <p:nvPr>
            <p:ph type="title"/>
          </p:nvPr>
        </p:nvSpPr>
        <p:spPr/>
        <p:txBody>
          <a:bodyPr>
            <a:normAutofit/>
          </a:bodyPr>
          <a:lstStyle/>
          <a:p>
            <a:r>
              <a:rPr lang="en-US" sz="4000" dirty="0">
                <a:latin typeface="+mn-lt"/>
              </a:rPr>
              <a:t>Property-Based Guidelines for Bioavailability</a:t>
            </a:r>
            <a:endParaRPr lang="en-US" sz="3600" dirty="0">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63223600"/>
              </p:ext>
            </p:extLst>
          </p:nvPr>
        </p:nvGraphicFramePr>
        <p:xfrm>
          <a:off x="3009900" y="2359379"/>
          <a:ext cx="61722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7"/>
          <p:cNvGrpSpPr>
            <a:grpSpLocks/>
          </p:cNvGrpSpPr>
          <p:nvPr/>
        </p:nvGrpSpPr>
        <p:grpSpPr bwMode="auto">
          <a:xfrm>
            <a:off x="7503655" y="1607842"/>
            <a:ext cx="2326481" cy="2278856"/>
            <a:chOff x="1819" y="9634"/>
            <a:chExt cx="4885" cy="4784"/>
          </a:xfrm>
        </p:grpSpPr>
        <p:sp>
          <p:nvSpPr>
            <p:cNvPr id="6" name="AutoShape 8"/>
            <p:cNvSpPr>
              <a:spLocks noChangeArrowheads="1"/>
            </p:cNvSpPr>
            <p:nvPr/>
          </p:nvSpPr>
          <p:spPr bwMode="auto">
            <a:xfrm>
              <a:off x="4664" y="9634"/>
              <a:ext cx="1740" cy="3495"/>
            </a:xfrm>
            <a:prstGeom prst="curvedLeftArrow">
              <a:avLst>
                <a:gd name="adj1" fmla="val 40172"/>
                <a:gd name="adj2" fmla="val 80345"/>
                <a:gd name="adj3" fmla="val 33333"/>
              </a:avLst>
            </a:prstGeom>
            <a:gradFill rotWithShape="0">
              <a:gsLst>
                <a:gs pos="0">
                  <a:srgbClr val="4F81BD"/>
                </a:gs>
                <a:gs pos="100000">
                  <a:srgbClr val="4F81BD">
                    <a:gamma/>
                    <a:shade val="46275"/>
                    <a:invGamma/>
                  </a:srgbClr>
                </a:gs>
              </a:gsLst>
              <a:lin ang="5400000" scaled="1"/>
            </a:gradFill>
            <a:ln w="9525">
              <a:solidFill>
                <a:srgbClr val="1F497D"/>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7" name="AutoShape 9"/>
            <p:cNvSpPr>
              <a:spLocks noChangeArrowheads="1"/>
            </p:cNvSpPr>
            <p:nvPr/>
          </p:nvSpPr>
          <p:spPr bwMode="auto">
            <a:xfrm>
              <a:off x="2107" y="9634"/>
              <a:ext cx="1710" cy="3495"/>
            </a:xfrm>
            <a:prstGeom prst="curvedRightArrow">
              <a:avLst>
                <a:gd name="adj1" fmla="val 40877"/>
                <a:gd name="adj2" fmla="val 81754"/>
                <a:gd name="adj3" fmla="val 33333"/>
              </a:avLst>
            </a:prstGeom>
            <a:gradFill rotWithShape="0">
              <a:gsLst>
                <a:gs pos="0">
                  <a:srgbClr val="C0504D"/>
                </a:gs>
                <a:gs pos="100000">
                  <a:srgbClr val="C0504D">
                    <a:gamma/>
                    <a:shade val="46275"/>
                    <a:invGamma/>
                  </a:srgbClr>
                </a:gs>
              </a:gsLst>
              <a:lin ang="5400000" scaled="1"/>
            </a:gradFill>
            <a:ln w="9525">
              <a:solidFill>
                <a:srgbClr val="C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Text Box 10"/>
            <p:cNvSpPr txBox="1">
              <a:spLocks noChangeArrowheads="1"/>
            </p:cNvSpPr>
            <p:nvPr/>
          </p:nvSpPr>
          <p:spPr bwMode="auto">
            <a:xfrm>
              <a:off x="2445" y="9723"/>
              <a:ext cx="1477" cy="70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825" b="1" dirty="0">
                  <a:solidFill>
                    <a:srgbClr val="FFFFFF"/>
                  </a:solidFill>
                  <a:latin typeface="Calibri" pitchFamily="34" charset="0"/>
                  <a:cs typeface="Arial" pitchFamily="34" charset="0"/>
                </a:rPr>
                <a:t>Acidic substance</a:t>
              </a:r>
              <a:endParaRPr lang="en-US" sz="1350" dirty="0">
                <a:latin typeface="Arial" pitchFamily="34" charset="0"/>
                <a:cs typeface="Arial" pitchFamily="34" charset="0"/>
              </a:endParaRPr>
            </a:p>
          </p:txBody>
        </p:sp>
        <p:sp>
          <p:nvSpPr>
            <p:cNvPr id="9" name="Text Box 11"/>
            <p:cNvSpPr txBox="1">
              <a:spLocks noChangeArrowheads="1"/>
            </p:cNvSpPr>
            <p:nvPr/>
          </p:nvSpPr>
          <p:spPr bwMode="auto">
            <a:xfrm>
              <a:off x="1819" y="10340"/>
              <a:ext cx="1277" cy="70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750" b="1">
                  <a:solidFill>
                    <a:srgbClr val="FFFFFF"/>
                  </a:solidFill>
                  <a:latin typeface="Calibri" pitchFamily="34" charset="0"/>
                  <a:cs typeface="Arial" pitchFamily="34" charset="0"/>
                </a:rPr>
                <a:t>pKa&lt;7</a:t>
              </a:r>
            </a:p>
            <a:p>
              <a:pPr fontAlgn="base">
                <a:spcBef>
                  <a:spcPct val="0"/>
                </a:spcBef>
                <a:spcAft>
                  <a:spcPct val="0"/>
                </a:spcAft>
              </a:pPr>
              <a:endParaRPr lang="en-US" sz="1350">
                <a:latin typeface="Arial" pitchFamily="34" charset="0"/>
                <a:cs typeface="Arial" pitchFamily="34" charset="0"/>
              </a:endParaRPr>
            </a:p>
          </p:txBody>
        </p:sp>
        <p:sp>
          <p:nvSpPr>
            <p:cNvPr id="10" name="Text Box 12"/>
            <p:cNvSpPr txBox="1">
              <a:spLocks noChangeArrowheads="1"/>
            </p:cNvSpPr>
            <p:nvPr/>
          </p:nvSpPr>
          <p:spPr bwMode="auto">
            <a:xfrm>
              <a:off x="2235" y="11899"/>
              <a:ext cx="1499" cy="91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750">
                  <a:solidFill>
                    <a:srgbClr val="FFFFFF"/>
                  </a:solidFill>
                  <a:latin typeface="Calibri" pitchFamily="34" charset="0"/>
                  <a:cs typeface="Arial" pitchFamily="34" charset="0"/>
                </a:rPr>
                <a:t>Unionized at   pH&gt;pKa</a:t>
              </a:r>
              <a:endParaRPr lang="en-US" sz="1350">
                <a:latin typeface="Arial" pitchFamily="34" charset="0"/>
                <a:cs typeface="Arial" pitchFamily="34" charset="0"/>
              </a:endParaRPr>
            </a:p>
          </p:txBody>
        </p:sp>
        <p:sp>
          <p:nvSpPr>
            <p:cNvPr id="11" name="Text Box 13"/>
            <p:cNvSpPr txBox="1">
              <a:spLocks noChangeArrowheads="1"/>
            </p:cNvSpPr>
            <p:nvPr/>
          </p:nvSpPr>
          <p:spPr bwMode="auto">
            <a:xfrm>
              <a:off x="4604" y="9723"/>
              <a:ext cx="1410" cy="70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825" b="1" dirty="0">
                  <a:solidFill>
                    <a:srgbClr val="FFFFFF"/>
                  </a:solidFill>
                  <a:latin typeface="Calibri" pitchFamily="34" charset="0"/>
                  <a:cs typeface="Arial" pitchFamily="34" charset="0"/>
                </a:rPr>
                <a:t>Basic substance</a:t>
              </a:r>
              <a:endParaRPr lang="en-US" sz="1350" dirty="0">
                <a:latin typeface="Arial" pitchFamily="34" charset="0"/>
                <a:cs typeface="Arial" pitchFamily="34" charset="0"/>
              </a:endParaRPr>
            </a:p>
          </p:txBody>
        </p:sp>
        <p:sp>
          <p:nvSpPr>
            <p:cNvPr id="12" name="Text Box 14"/>
            <p:cNvSpPr txBox="1">
              <a:spLocks noChangeArrowheads="1"/>
            </p:cNvSpPr>
            <p:nvPr/>
          </p:nvSpPr>
          <p:spPr bwMode="auto">
            <a:xfrm>
              <a:off x="5427" y="10310"/>
              <a:ext cx="1277" cy="70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750" b="1">
                  <a:solidFill>
                    <a:srgbClr val="FFFFFF"/>
                  </a:solidFill>
                  <a:latin typeface="Calibri" pitchFamily="34" charset="0"/>
                  <a:cs typeface="Arial" pitchFamily="34" charset="0"/>
                </a:rPr>
                <a:t>pKa&gt;7</a:t>
              </a:r>
            </a:p>
            <a:p>
              <a:pPr fontAlgn="base">
                <a:spcBef>
                  <a:spcPct val="0"/>
                </a:spcBef>
                <a:spcAft>
                  <a:spcPct val="0"/>
                </a:spcAft>
              </a:pPr>
              <a:endParaRPr lang="en-US" sz="1350">
                <a:latin typeface="Arial" pitchFamily="34" charset="0"/>
                <a:cs typeface="Arial" pitchFamily="34" charset="0"/>
              </a:endParaRPr>
            </a:p>
          </p:txBody>
        </p:sp>
        <p:sp>
          <p:nvSpPr>
            <p:cNvPr id="13" name="Text Box 15"/>
            <p:cNvSpPr txBox="1">
              <a:spLocks noChangeArrowheads="1"/>
            </p:cNvSpPr>
            <p:nvPr/>
          </p:nvSpPr>
          <p:spPr bwMode="auto">
            <a:xfrm>
              <a:off x="4780" y="11959"/>
              <a:ext cx="1234" cy="91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ts val="750"/>
                </a:spcAft>
              </a:pPr>
              <a:r>
                <a:rPr lang="en-US" sz="750">
                  <a:solidFill>
                    <a:srgbClr val="FFFFFF"/>
                  </a:solidFill>
                  <a:latin typeface="Calibri" pitchFamily="34" charset="0"/>
                  <a:cs typeface="Arial" pitchFamily="34" charset="0"/>
                </a:rPr>
                <a:t>Un-ionized at pH&gt;pKa</a:t>
              </a:r>
              <a:endParaRPr lang="en-US" sz="1350">
                <a:latin typeface="Arial" pitchFamily="34" charset="0"/>
                <a:cs typeface="Arial" pitchFamily="34" charset="0"/>
              </a:endParaRPr>
            </a:p>
          </p:txBody>
        </p:sp>
        <p:sp>
          <p:nvSpPr>
            <p:cNvPr id="14" name="Text Box 16"/>
            <p:cNvSpPr txBox="1">
              <a:spLocks noChangeArrowheads="1"/>
            </p:cNvSpPr>
            <p:nvPr/>
          </p:nvSpPr>
          <p:spPr bwMode="auto">
            <a:xfrm>
              <a:off x="3734" y="12064"/>
              <a:ext cx="964" cy="56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ts val="750"/>
                </a:spcAft>
              </a:pPr>
              <a:r>
                <a:rPr lang="en-US" sz="825">
                  <a:latin typeface="Calibri" pitchFamily="34" charset="0"/>
                  <a:cs typeface="Arial" pitchFamily="34" charset="0"/>
                </a:rPr>
                <a:t>Lipid soluble</a:t>
              </a:r>
              <a:endParaRPr lang="en-US" sz="1350">
                <a:latin typeface="Arial" pitchFamily="34" charset="0"/>
                <a:cs typeface="Arial" pitchFamily="34" charset="0"/>
              </a:endParaRPr>
            </a:p>
          </p:txBody>
        </p:sp>
        <p:sp>
          <p:nvSpPr>
            <p:cNvPr id="15" name="AutoShape 17"/>
            <p:cNvSpPr>
              <a:spLocks noChangeArrowheads="1"/>
            </p:cNvSpPr>
            <p:nvPr/>
          </p:nvSpPr>
          <p:spPr bwMode="auto">
            <a:xfrm>
              <a:off x="4124" y="12663"/>
              <a:ext cx="165" cy="735"/>
            </a:xfrm>
            <a:prstGeom prst="downArrow">
              <a:avLst>
                <a:gd name="adj1" fmla="val 50000"/>
                <a:gd name="adj2" fmla="val 111364"/>
              </a:avLst>
            </a:prstGeom>
            <a:solidFill>
              <a:srgbClr val="4E6128"/>
            </a:solidFill>
            <a:ln w="9525">
              <a:solidFill>
                <a:srgbClr val="4E6128"/>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Text Box 18"/>
            <p:cNvSpPr txBox="1">
              <a:spLocks noChangeArrowheads="1"/>
            </p:cNvSpPr>
            <p:nvPr/>
          </p:nvSpPr>
          <p:spPr bwMode="auto">
            <a:xfrm>
              <a:off x="3209" y="13398"/>
              <a:ext cx="2010" cy="1020"/>
            </a:xfrm>
            <a:prstGeom prst="rect">
              <a:avLst/>
            </a:prstGeom>
            <a:solidFill>
              <a:srgbClr val="9BBB59"/>
            </a:solidFill>
            <a:ln w="38100">
              <a:solidFill>
                <a:srgbClr val="F2F2F2"/>
              </a:solidFill>
              <a:miter lim="800000"/>
              <a:headEnd/>
              <a:tailEnd/>
            </a:ln>
            <a:effectLst/>
          </p:spPr>
          <p:txBody>
            <a:bodyPr vert="horz" wrap="square" lIns="68580" tIns="34290" rIns="68580" bIns="34290" numCol="1" anchor="t" anchorCtr="0" compatLnSpc="1">
              <a:prstTxWarp prst="textNoShape">
                <a:avLst/>
              </a:prstTxWarp>
            </a:bodyPr>
            <a:lstStyle/>
            <a:p>
              <a:pPr algn="ctr" fontAlgn="base">
                <a:spcBef>
                  <a:spcPct val="0"/>
                </a:spcBef>
                <a:spcAft>
                  <a:spcPts val="750"/>
                </a:spcAft>
              </a:pPr>
              <a:r>
                <a:rPr lang="en-US" sz="750" dirty="0">
                  <a:latin typeface="Calibri" pitchFamily="34" charset="0"/>
                  <a:cs typeface="Arial" pitchFamily="34" charset="0"/>
                </a:rPr>
                <a:t>Absorbed across intestine membrane </a:t>
              </a:r>
              <a:r>
                <a:rPr lang="en-US" sz="750" dirty="0" err="1">
                  <a:latin typeface="Calibri" pitchFamily="34" charset="0"/>
                  <a:cs typeface="Arial" pitchFamily="34" charset="0"/>
                </a:rPr>
                <a:t>intoblood</a:t>
              </a:r>
              <a:endParaRPr lang="en-US" sz="1350" dirty="0">
                <a:latin typeface="Arial" pitchFamily="34" charset="0"/>
                <a:cs typeface="Arial" pitchFamily="34" charset="0"/>
              </a:endParaRPr>
            </a:p>
          </p:txBody>
        </p:sp>
        <p:sp>
          <p:nvSpPr>
            <p:cNvPr id="17" name="Text Box 19"/>
            <p:cNvSpPr txBox="1">
              <a:spLocks noChangeArrowheads="1"/>
            </p:cNvSpPr>
            <p:nvPr/>
          </p:nvSpPr>
          <p:spPr bwMode="auto">
            <a:xfrm>
              <a:off x="3779" y="9634"/>
              <a:ext cx="870" cy="706"/>
            </a:xfrm>
            <a:prstGeom prst="rect">
              <a:avLst/>
            </a:prstGeom>
            <a:solidFill>
              <a:srgbClr val="FFFFFF"/>
            </a:solidFill>
            <a:ln w="9525">
              <a:solidFill>
                <a:srgbClr val="000000"/>
              </a:solidFill>
              <a:miter lim="800000"/>
              <a:headEnd/>
              <a:tailEnd/>
            </a:ln>
          </p:spPr>
          <p:txBody>
            <a:bodyPr vert="horz" wrap="square" lIns="0" tIns="34290" rIns="0" bIns="34290" numCol="1" anchor="ctr" anchorCtr="0" compatLnSpc="1">
              <a:prstTxWarp prst="textNoShape">
                <a:avLst/>
              </a:prstTxWarp>
            </a:bodyPr>
            <a:lstStyle/>
            <a:p>
              <a:pPr algn="ctr" fontAlgn="base">
                <a:spcBef>
                  <a:spcPct val="0"/>
                </a:spcBef>
                <a:spcAft>
                  <a:spcPts val="750"/>
                </a:spcAft>
              </a:pPr>
              <a:r>
                <a:rPr lang="en-US" sz="750">
                  <a:latin typeface="Calibri" pitchFamily="34" charset="0"/>
                  <a:cs typeface="Arial" pitchFamily="34" charset="0"/>
                </a:rPr>
                <a:t>Chemical</a:t>
              </a:r>
              <a:endParaRPr lang="en-US" sz="1350">
                <a:latin typeface="Arial" pitchFamily="34" charset="0"/>
                <a:cs typeface="Arial" pitchFamily="34" charset="0"/>
              </a:endParaRPr>
            </a:p>
          </p:txBody>
        </p:sp>
      </p:grpSp>
      <p:pic>
        <p:nvPicPr>
          <p:cNvPr id="20" name="Picture 19" descr="Image 1 - HumanEYE_anatomy.jp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2189766" y="1451986"/>
            <a:ext cx="2324357" cy="1976552"/>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049872" y="3961252"/>
            <a:ext cx="1491854" cy="2207436"/>
          </a:xfrm>
          <a:prstGeom prst="rect">
            <a:avLst/>
          </a:prstGeom>
        </p:spPr>
      </p:pic>
      <p:sp>
        <p:nvSpPr>
          <p:cNvPr id="5" name="TextBox 4">
            <a:extLst>
              <a:ext uri="{FF2B5EF4-FFF2-40B4-BE49-F238E27FC236}">
                <a16:creationId xmlns:a16="http://schemas.microsoft.com/office/drawing/2014/main" id="{8583F74A-1460-4EBE-9BE9-F2350FDDC552}"/>
              </a:ext>
            </a:extLst>
          </p:cNvPr>
          <p:cNvSpPr txBox="1"/>
          <p:nvPr/>
        </p:nvSpPr>
        <p:spPr>
          <a:xfrm>
            <a:off x="7934998" y="6519728"/>
            <a:ext cx="4318811" cy="253916"/>
          </a:xfrm>
          <a:prstGeom prst="rect">
            <a:avLst/>
          </a:prstGeom>
          <a:noFill/>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50000"/>
                  </a:schemeClr>
                </a:solidFill>
              </a:rPr>
              <a:t>Courtesy of Molecular Design Research Network and Dr. Adelina </a:t>
            </a:r>
            <a:r>
              <a:rPr lang="en-US" sz="1050" dirty="0" err="1">
                <a:solidFill>
                  <a:schemeClr val="bg1">
                    <a:lumMod val="50000"/>
                  </a:schemeClr>
                </a:solidFill>
              </a:rPr>
              <a:t>Voutchova</a:t>
            </a:r>
          </a:p>
        </p:txBody>
      </p:sp>
    </p:spTree>
    <p:extLst>
      <p:ext uri="{BB962C8B-B14F-4D97-AF65-F5344CB8AC3E}">
        <p14:creationId xmlns:p14="http://schemas.microsoft.com/office/powerpoint/2010/main" val="1858670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31BF4DE9-79F8-4AC8-9C64-5201B132F811}"/>
              </a:ext>
            </a:extLst>
          </p:cNvPr>
          <p:cNvGraphicFramePr>
            <a:graphicFrameLocks/>
          </p:cNvGraphicFramePr>
          <p:nvPr>
            <p:extLst>
              <p:ext uri="{D42A27DB-BD31-4B8C-83A1-F6EECF244321}">
                <p14:modId xmlns:p14="http://schemas.microsoft.com/office/powerpoint/2010/main" val="101306744"/>
              </p:ext>
            </p:extLst>
          </p:nvPr>
        </p:nvGraphicFramePr>
        <p:xfrm>
          <a:off x="3009900" y="2359379"/>
          <a:ext cx="61722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p:cNvSpPr/>
          <p:nvPr/>
        </p:nvSpPr>
        <p:spPr>
          <a:xfrm>
            <a:off x="7568626" y="4843506"/>
            <a:ext cx="233339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350" dirty="0">
                <a:solidFill>
                  <a:srgbClr val="C00000"/>
                </a:solidFill>
              </a:rPr>
              <a:t>molecular size &lt; 400 </a:t>
            </a:r>
            <a:r>
              <a:rPr lang="en-US" sz="1350" dirty="0" err="1">
                <a:solidFill>
                  <a:srgbClr val="C00000"/>
                </a:solidFill>
              </a:rPr>
              <a:t>Da</a:t>
            </a:r>
            <a:endParaRPr lang="en-US" sz="1350" dirty="0">
              <a:solidFill>
                <a:srgbClr val="C00000"/>
              </a:solidFill>
            </a:endParaRPr>
          </a:p>
          <a:p>
            <a:r>
              <a:rPr lang="en-US" sz="1350" dirty="0">
                <a:solidFill>
                  <a:srgbClr val="C00000"/>
                </a:solidFill>
              </a:rPr>
              <a:t>log </a:t>
            </a:r>
            <a:r>
              <a:rPr lang="en-US" sz="1350" dirty="0" err="1">
                <a:solidFill>
                  <a:srgbClr val="C00000"/>
                </a:solidFill>
              </a:rPr>
              <a:t>P</a:t>
            </a:r>
            <a:r>
              <a:rPr lang="en-US" sz="1350" baseline="-25000" dirty="0" err="1">
                <a:solidFill>
                  <a:srgbClr val="C00000"/>
                </a:solidFill>
              </a:rPr>
              <a:t>ow</a:t>
            </a:r>
            <a:r>
              <a:rPr lang="en-US" sz="1350" baseline="-25000" dirty="0">
                <a:solidFill>
                  <a:srgbClr val="C00000"/>
                </a:solidFill>
              </a:rPr>
              <a:t> </a:t>
            </a:r>
            <a:r>
              <a:rPr lang="en-US" sz="1350" dirty="0">
                <a:solidFill>
                  <a:srgbClr val="C00000"/>
                </a:solidFill>
              </a:rPr>
              <a:t> 0 - 6</a:t>
            </a:r>
            <a:endParaRPr lang="en-US" sz="1350" baseline="-25000" dirty="0">
              <a:solidFill>
                <a:srgbClr val="C00000"/>
              </a:solidFill>
            </a:endParaRPr>
          </a:p>
          <a:p>
            <a:r>
              <a:rPr lang="en-US" sz="1350" dirty="0">
                <a:solidFill>
                  <a:srgbClr val="C00000"/>
                </a:solidFill>
              </a:rPr>
              <a:t>presence of solvents</a:t>
            </a:r>
          </a:p>
          <a:p>
            <a:r>
              <a:rPr lang="en-US" sz="1350" dirty="0">
                <a:solidFill>
                  <a:srgbClr val="C00000"/>
                </a:solidFill>
              </a:rPr>
              <a:t>Ionization (polar, ionized)</a:t>
            </a:r>
          </a:p>
        </p:txBody>
      </p:sp>
      <p:sp>
        <p:nvSpPr>
          <p:cNvPr id="22" name="Rectangle 21"/>
          <p:cNvSpPr/>
          <p:nvPr/>
        </p:nvSpPr>
        <p:spPr>
          <a:xfrm>
            <a:off x="7568626" y="2173258"/>
            <a:ext cx="2291572" cy="7155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350" dirty="0">
                <a:solidFill>
                  <a:srgbClr val="C00000"/>
                </a:solidFill>
              </a:rPr>
              <a:t>molecular size &lt; 500 </a:t>
            </a:r>
            <a:r>
              <a:rPr lang="en-US" sz="1350" dirty="0" err="1">
                <a:solidFill>
                  <a:srgbClr val="C00000"/>
                </a:solidFill>
              </a:rPr>
              <a:t>Da</a:t>
            </a:r>
            <a:endParaRPr lang="en-US" sz="1350" dirty="0">
              <a:solidFill>
                <a:srgbClr val="C00000"/>
              </a:solidFill>
            </a:endParaRPr>
          </a:p>
          <a:p>
            <a:r>
              <a:rPr lang="en-US" sz="1350" dirty="0">
                <a:solidFill>
                  <a:srgbClr val="C00000"/>
                </a:solidFill>
              </a:rPr>
              <a:t>log </a:t>
            </a:r>
            <a:r>
              <a:rPr lang="en-US" sz="1350" dirty="0" err="1">
                <a:solidFill>
                  <a:srgbClr val="C00000"/>
                </a:solidFill>
              </a:rPr>
              <a:t>P</a:t>
            </a:r>
            <a:r>
              <a:rPr lang="en-US" sz="1350" baseline="-25000" dirty="0" err="1">
                <a:solidFill>
                  <a:srgbClr val="C00000"/>
                </a:solidFill>
              </a:rPr>
              <a:t>ow</a:t>
            </a:r>
            <a:r>
              <a:rPr lang="en-US" sz="1350" baseline="-25000" dirty="0">
                <a:solidFill>
                  <a:srgbClr val="C00000"/>
                </a:solidFill>
              </a:rPr>
              <a:t> </a:t>
            </a:r>
            <a:r>
              <a:rPr lang="en-US" sz="1350" dirty="0">
                <a:solidFill>
                  <a:srgbClr val="C00000"/>
                </a:solidFill>
              </a:rPr>
              <a:t> 0 - 5</a:t>
            </a:r>
            <a:endParaRPr lang="en-US" sz="1350" baseline="-25000" dirty="0">
              <a:solidFill>
                <a:srgbClr val="C00000"/>
              </a:solidFill>
            </a:endParaRPr>
          </a:p>
          <a:p>
            <a:r>
              <a:rPr lang="en-US" sz="1350" dirty="0">
                <a:solidFill>
                  <a:srgbClr val="C00000"/>
                </a:solidFill>
              </a:rPr>
              <a:t>Non-ionization at GI pH</a:t>
            </a:r>
          </a:p>
        </p:txBody>
      </p:sp>
      <p:sp>
        <p:nvSpPr>
          <p:cNvPr id="23" name="Rectangle 22"/>
          <p:cNvSpPr/>
          <p:nvPr/>
        </p:nvSpPr>
        <p:spPr>
          <a:xfrm>
            <a:off x="2566988" y="4830124"/>
            <a:ext cx="206715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350" dirty="0">
                <a:solidFill>
                  <a:srgbClr val="C00000"/>
                </a:solidFill>
              </a:rPr>
              <a:t>Particle size &lt; 5um</a:t>
            </a:r>
          </a:p>
          <a:p>
            <a:r>
              <a:rPr lang="en-US" sz="1350" dirty="0">
                <a:solidFill>
                  <a:srgbClr val="C00000"/>
                </a:solidFill>
              </a:rPr>
              <a:t>molecular size &lt; 400 </a:t>
            </a:r>
            <a:r>
              <a:rPr lang="en-US" sz="1350" dirty="0" err="1">
                <a:solidFill>
                  <a:srgbClr val="C00000"/>
                </a:solidFill>
              </a:rPr>
              <a:t>Da</a:t>
            </a:r>
            <a:endParaRPr lang="en-US" sz="1350" dirty="0">
              <a:solidFill>
                <a:srgbClr val="C00000"/>
              </a:solidFill>
            </a:endParaRPr>
          </a:p>
          <a:p>
            <a:r>
              <a:rPr lang="en-US" sz="1350" dirty="0">
                <a:solidFill>
                  <a:srgbClr val="C00000"/>
                </a:solidFill>
              </a:rPr>
              <a:t>vapor pressure &lt; 0.001 mmHg</a:t>
            </a:r>
          </a:p>
        </p:txBody>
      </p:sp>
      <p:sp>
        <p:nvSpPr>
          <p:cNvPr id="24" name="Rectangle 23"/>
          <p:cNvSpPr/>
          <p:nvPr/>
        </p:nvSpPr>
        <p:spPr>
          <a:xfrm>
            <a:off x="2331802" y="2277132"/>
            <a:ext cx="2302338" cy="5078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350" dirty="0">
                <a:solidFill>
                  <a:srgbClr val="C00000"/>
                </a:solidFill>
              </a:rPr>
              <a:t>water solubility molecular size</a:t>
            </a:r>
          </a:p>
          <a:p>
            <a:r>
              <a:rPr lang="en-US" sz="1350" dirty="0">
                <a:solidFill>
                  <a:srgbClr val="C00000"/>
                </a:solidFill>
              </a:rPr>
              <a:t>vapor pressure &lt; 0.001 mmHg</a:t>
            </a:r>
          </a:p>
        </p:txBody>
      </p:sp>
      <p:sp>
        <p:nvSpPr>
          <p:cNvPr id="8" name="Rectangle 7"/>
          <p:cNvSpPr/>
          <p:nvPr/>
        </p:nvSpPr>
        <p:spPr>
          <a:xfrm>
            <a:off x="8041281" y="6358227"/>
            <a:ext cx="3855858" cy="253916"/>
          </a:xfrm>
          <a:prstGeom prst="rect">
            <a:avLst/>
          </a:prstGeom>
        </p:spPr>
        <p:txBody>
          <a:bodyPr wrap="square">
            <a:spAutoFit/>
          </a:bodyPr>
          <a:lstStyle/>
          <a:p>
            <a:r>
              <a:rPr lang="en-US" sz="1050" dirty="0">
                <a:solidFill>
                  <a:schemeClr val="bg1">
                    <a:lumMod val="50000"/>
                  </a:schemeClr>
                </a:solidFill>
              </a:rPr>
              <a:t>Voutchkova, A.; </a:t>
            </a:r>
            <a:r>
              <a:rPr lang="en-US" sz="1050" dirty="0" err="1">
                <a:solidFill>
                  <a:schemeClr val="bg1">
                    <a:lumMod val="50000"/>
                  </a:schemeClr>
                </a:solidFill>
              </a:rPr>
              <a:t>Osimitz</a:t>
            </a:r>
            <a:r>
              <a:rPr lang="en-US" sz="1050" dirty="0">
                <a:solidFill>
                  <a:schemeClr val="bg1">
                    <a:lumMod val="50000"/>
                  </a:schemeClr>
                </a:solidFill>
              </a:rPr>
              <a:t>, T.; </a:t>
            </a:r>
            <a:r>
              <a:rPr lang="en-US" sz="1050" dirty="0" err="1">
                <a:solidFill>
                  <a:schemeClr val="bg1">
                    <a:lumMod val="50000"/>
                  </a:schemeClr>
                </a:solidFill>
              </a:rPr>
              <a:t>Anastas</a:t>
            </a:r>
            <a:r>
              <a:rPr lang="en-US" sz="1050" dirty="0">
                <a:solidFill>
                  <a:schemeClr val="bg1">
                    <a:lumMod val="50000"/>
                  </a:schemeClr>
                </a:solidFill>
              </a:rPr>
              <a:t>, T. Chem. Rev. 2010, 110, 5845</a:t>
            </a:r>
          </a:p>
        </p:txBody>
      </p:sp>
      <p:sp>
        <p:nvSpPr>
          <p:cNvPr id="2" name="Title 1">
            <a:extLst>
              <a:ext uri="{FF2B5EF4-FFF2-40B4-BE49-F238E27FC236}">
                <a16:creationId xmlns:a16="http://schemas.microsoft.com/office/drawing/2014/main" id="{268A385F-CDD2-B649-BC23-3460D0C11D1D}"/>
              </a:ext>
            </a:extLst>
          </p:cNvPr>
          <p:cNvSpPr>
            <a:spLocks noGrp="1"/>
          </p:cNvSpPr>
          <p:nvPr>
            <p:ph type="title"/>
          </p:nvPr>
        </p:nvSpPr>
        <p:spPr/>
        <p:txBody>
          <a:bodyPr>
            <a:normAutofit/>
          </a:bodyPr>
          <a:lstStyle/>
          <a:p>
            <a:r>
              <a:rPr lang="en-US" sz="4000" dirty="0">
                <a:latin typeface="+mn-lt"/>
              </a:rPr>
              <a:t>Property-Based Guidelines for Bioavailability</a:t>
            </a:r>
            <a:endParaRPr lang="en-US" sz="3600" dirty="0">
              <a:latin typeface="+mn-lt"/>
            </a:endParaRPr>
          </a:p>
        </p:txBody>
      </p:sp>
    </p:spTree>
    <p:extLst>
      <p:ext uri="{BB962C8B-B14F-4D97-AF65-F5344CB8AC3E}">
        <p14:creationId xmlns:p14="http://schemas.microsoft.com/office/powerpoint/2010/main" val="562993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64241" y="2712053"/>
            <a:ext cx="8463518" cy="20757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4276" name="Text Box 4"/>
          <p:cNvSpPr txBox="1">
            <a:spLocks noChangeAspect="1" noChangeArrowheads="1"/>
          </p:cNvSpPr>
          <p:nvPr/>
        </p:nvSpPr>
        <p:spPr bwMode="auto">
          <a:xfrm>
            <a:off x="2113156" y="3566211"/>
            <a:ext cx="914400" cy="73866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050" b="1" dirty="0">
              <a:solidFill>
                <a:schemeClr val="bg1"/>
              </a:solidFill>
            </a:endParaRPr>
          </a:p>
          <a:p>
            <a:pPr algn="ctr" eaLnBrk="1" hangingPunct="1"/>
            <a:r>
              <a:rPr lang="en-US" sz="1050" b="1" dirty="0">
                <a:solidFill>
                  <a:schemeClr val="bg1"/>
                </a:solidFill>
              </a:rPr>
              <a:t>Chemical</a:t>
            </a:r>
          </a:p>
          <a:p>
            <a:pPr algn="ctr" eaLnBrk="1" hangingPunct="1"/>
            <a:r>
              <a:rPr lang="en-US" sz="1050" b="1" dirty="0">
                <a:solidFill>
                  <a:schemeClr val="bg1"/>
                </a:solidFill>
              </a:rPr>
              <a:t>Properties</a:t>
            </a:r>
          </a:p>
          <a:p>
            <a:pPr algn="ctr" eaLnBrk="1" hangingPunct="1"/>
            <a:endParaRPr lang="en-US" sz="1050" b="1" dirty="0">
              <a:solidFill>
                <a:schemeClr val="bg1"/>
              </a:solidFill>
            </a:endParaRPr>
          </a:p>
        </p:txBody>
      </p:sp>
      <p:sp>
        <p:nvSpPr>
          <p:cNvPr id="54277" name="Text Box 5"/>
          <p:cNvSpPr txBox="1">
            <a:spLocks noChangeAspect="1" noChangeArrowheads="1"/>
          </p:cNvSpPr>
          <p:nvPr/>
        </p:nvSpPr>
        <p:spPr bwMode="auto">
          <a:xfrm>
            <a:off x="3291812" y="3443585"/>
            <a:ext cx="1266825" cy="1137234"/>
          </a:xfrm>
          <a:prstGeom prst="rect">
            <a:avLst/>
          </a:prstGeom>
          <a:solidFill>
            <a:schemeClr val="bg1"/>
          </a:solidFill>
          <a:ln w="19050">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pPr>
            <a:endParaRPr lang="en-US" sz="600" b="1" dirty="0">
              <a:latin typeface="+mn-lt"/>
            </a:endParaRPr>
          </a:p>
          <a:p>
            <a:pPr algn="ctr" eaLnBrk="1" hangingPunct="1">
              <a:lnSpc>
                <a:spcPct val="70000"/>
              </a:lnSpc>
            </a:pPr>
            <a:r>
              <a:rPr lang="en-US" sz="1200" b="1" dirty="0">
                <a:latin typeface="+mn-lt"/>
              </a:rPr>
              <a:t>Receptor/Ligand</a:t>
            </a:r>
          </a:p>
          <a:p>
            <a:pPr algn="ctr" eaLnBrk="1" hangingPunct="1">
              <a:lnSpc>
                <a:spcPct val="70000"/>
              </a:lnSpc>
            </a:pPr>
            <a:r>
              <a:rPr lang="en-US" sz="1200" b="1" dirty="0">
                <a:latin typeface="+mn-lt"/>
              </a:rPr>
              <a:t>Interaction</a:t>
            </a:r>
          </a:p>
          <a:p>
            <a:pPr algn="ctr" eaLnBrk="1" hangingPunct="1">
              <a:lnSpc>
                <a:spcPct val="70000"/>
              </a:lnSpc>
            </a:pPr>
            <a:endParaRPr lang="en-US" sz="1200" b="1" dirty="0">
              <a:latin typeface="+mn-lt"/>
            </a:endParaRPr>
          </a:p>
          <a:p>
            <a:pPr algn="ctr" eaLnBrk="1" hangingPunct="1">
              <a:lnSpc>
                <a:spcPct val="70000"/>
              </a:lnSpc>
            </a:pPr>
            <a:r>
              <a:rPr lang="en-US" sz="1200" b="1" dirty="0">
                <a:latin typeface="+mn-lt"/>
              </a:rPr>
              <a:t>DNA Binding</a:t>
            </a:r>
          </a:p>
          <a:p>
            <a:pPr algn="ctr" eaLnBrk="1" hangingPunct="1">
              <a:lnSpc>
                <a:spcPct val="70000"/>
              </a:lnSpc>
            </a:pPr>
            <a:endParaRPr lang="en-US" sz="1200" b="1" dirty="0">
              <a:latin typeface="+mn-lt"/>
            </a:endParaRPr>
          </a:p>
          <a:p>
            <a:pPr algn="ctr" eaLnBrk="1" hangingPunct="1">
              <a:lnSpc>
                <a:spcPct val="70000"/>
              </a:lnSpc>
            </a:pPr>
            <a:r>
              <a:rPr lang="en-US" sz="1200" b="1" dirty="0">
                <a:latin typeface="+mn-lt"/>
              </a:rPr>
              <a:t>Protein Oxidation</a:t>
            </a:r>
          </a:p>
          <a:p>
            <a:pPr algn="ctr" eaLnBrk="1" hangingPunct="1">
              <a:lnSpc>
                <a:spcPct val="70000"/>
              </a:lnSpc>
            </a:pPr>
            <a:endParaRPr lang="en-US" sz="600" b="1" dirty="0">
              <a:latin typeface="+mn-lt"/>
            </a:endParaRPr>
          </a:p>
        </p:txBody>
      </p:sp>
      <p:sp>
        <p:nvSpPr>
          <p:cNvPr id="54278" name="Text Box 6"/>
          <p:cNvSpPr txBox="1">
            <a:spLocks noChangeAspect="1" noChangeArrowheads="1"/>
          </p:cNvSpPr>
          <p:nvPr/>
        </p:nvSpPr>
        <p:spPr bwMode="auto">
          <a:xfrm>
            <a:off x="4780131" y="3297791"/>
            <a:ext cx="1105814" cy="126650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pPr>
            <a:endParaRPr lang="en-US" sz="600" b="1" dirty="0">
              <a:solidFill>
                <a:schemeClr val="bg1"/>
              </a:solidFill>
              <a:latin typeface="+mn-lt"/>
            </a:endParaRPr>
          </a:p>
          <a:p>
            <a:pPr algn="ctr" eaLnBrk="1" hangingPunct="1">
              <a:lnSpc>
                <a:spcPct val="70000"/>
              </a:lnSpc>
            </a:pPr>
            <a:r>
              <a:rPr lang="en-US" sz="1200" b="1" dirty="0">
                <a:solidFill>
                  <a:schemeClr val="bg1"/>
                </a:solidFill>
                <a:latin typeface="+mn-lt"/>
              </a:rPr>
              <a:t>Gene activation</a:t>
            </a:r>
          </a:p>
          <a:p>
            <a:pPr algn="ctr" eaLnBrk="1" hangingPunct="1">
              <a:lnSpc>
                <a:spcPct val="70000"/>
              </a:lnSpc>
            </a:pPr>
            <a:endParaRPr lang="en-US" sz="1200" b="1" dirty="0">
              <a:solidFill>
                <a:schemeClr val="bg1"/>
              </a:solidFill>
              <a:latin typeface="+mn-lt"/>
            </a:endParaRPr>
          </a:p>
          <a:p>
            <a:pPr algn="ctr" eaLnBrk="1" hangingPunct="1">
              <a:lnSpc>
                <a:spcPct val="70000"/>
              </a:lnSpc>
            </a:pPr>
            <a:r>
              <a:rPr lang="en-US" sz="1200" b="1" dirty="0">
                <a:solidFill>
                  <a:schemeClr val="bg1"/>
                </a:solidFill>
                <a:latin typeface="+mn-lt"/>
              </a:rPr>
              <a:t>Protein production</a:t>
            </a:r>
          </a:p>
          <a:p>
            <a:pPr algn="ctr" eaLnBrk="1" hangingPunct="1">
              <a:lnSpc>
                <a:spcPct val="70000"/>
              </a:lnSpc>
            </a:pPr>
            <a:endParaRPr lang="en-US" sz="1200" b="1" dirty="0">
              <a:solidFill>
                <a:schemeClr val="bg1"/>
              </a:solidFill>
              <a:latin typeface="+mn-lt"/>
            </a:endParaRPr>
          </a:p>
          <a:p>
            <a:pPr algn="ctr" eaLnBrk="1" hangingPunct="1">
              <a:lnSpc>
                <a:spcPct val="70000"/>
              </a:lnSpc>
            </a:pPr>
            <a:r>
              <a:rPr lang="en-US" sz="1200" b="1" dirty="0">
                <a:solidFill>
                  <a:schemeClr val="bg1"/>
                </a:solidFill>
                <a:latin typeface="+mn-lt"/>
              </a:rPr>
              <a:t>Altered signaling</a:t>
            </a:r>
          </a:p>
          <a:p>
            <a:pPr algn="ctr" eaLnBrk="1" hangingPunct="1">
              <a:lnSpc>
                <a:spcPct val="70000"/>
              </a:lnSpc>
            </a:pPr>
            <a:endParaRPr lang="en-US" sz="600" b="1" dirty="0">
              <a:solidFill>
                <a:schemeClr val="bg1"/>
              </a:solidFill>
              <a:latin typeface="+mn-lt"/>
            </a:endParaRPr>
          </a:p>
        </p:txBody>
      </p:sp>
      <p:sp>
        <p:nvSpPr>
          <p:cNvPr id="54279" name="Text Box 7"/>
          <p:cNvSpPr txBox="1">
            <a:spLocks noChangeAspect="1" noChangeArrowheads="1"/>
          </p:cNvSpPr>
          <p:nvPr/>
        </p:nvSpPr>
        <p:spPr bwMode="auto">
          <a:xfrm>
            <a:off x="6125619" y="3292967"/>
            <a:ext cx="1271471" cy="138499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pPr>
            <a:endParaRPr lang="en-US" sz="600" b="1" dirty="0">
              <a:solidFill>
                <a:schemeClr val="bg1"/>
              </a:solidFill>
              <a:latin typeface="+mn-lt"/>
            </a:endParaRPr>
          </a:p>
          <a:p>
            <a:pPr algn="ctr" eaLnBrk="1" hangingPunct="1">
              <a:lnSpc>
                <a:spcPct val="70000"/>
              </a:lnSpc>
            </a:pPr>
            <a:r>
              <a:rPr lang="en-US" sz="1200" b="1" dirty="0">
                <a:solidFill>
                  <a:schemeClr val="bg1"/>
                </a:solidFill>
                <a:latin typeface="+mn-lt"/>
              </a:rPr>
              <a:t>Altered physiology</a:t>
            </a:r>
          </a:p>
          <a:p>
            <a:pPr algn="ctr" eaLnBrk="1" hangingPunct="1">
              <a:lnSpc>
                <a:spcPct val="70000"/>
              </a:lnSpc>
            </a:pPr>
            <a:endParaRPr lang="en-US" sz="1200" b="1" dirty="0">
              <a:solidFill>
                <a:schemeClr val="bg1"/>
              </a:solidFill>
              <a:latin typeface="+mn-lt"/>
            </a:endParaRPr>
          </a:p>
          <a:p>
            <a:pPr algn="ctr" eaLnBrk="1" hangingPunct="1">
              <a:lnSpc>
                <a:spcPct val="70000"/>
              </a:lnSpc>
            </a:pPr>
            <a:r>
              <a:rPr lang="en-US" sz="1200" b="1" dirty="0">
                <a:solidFill>
                  <a:schemeClr val="bg1"/>
                </a:solidFill>
                <a:latin typeface="+mn-lt"/>
              </a:rPr>
              <a:t>Disrupted homeostasis</a:t>
            </a:r>
          </a:p>
          <a:p>
            <a:pPr algn="ctr" eaLnBrk="1" hangingPunct="1">
              <a:lnSpc>
                <a:spcPct val="70000"/>
              </a:lnSpc>
            </a:pPr>
            <a:endParaRPr lang="en-US" sz="1200" b="1" dirty="0">
              <a:solidFill>
                <a:schemeClr val="bg1"/>
              </a:solidFill>
              <a:latin typeface="+mn-lt"/>
            </a:endParaRPr>
          </a:p>
          <a:p>
            <a:pPr algn="ctr" eaLnBrk="1" hangingPunct="1">
              <a:lnSpc>
                <a:spcPct val="70000"/>
              </a:lnSpc>
            </a:pPr>
            <a:r>
              <a:rPr lang="en-US" sz="1200" b="1" dirty="0">
                <a:solidFill>
                  <a:schemeClr val="bg1"/>
                </a:solidFill>
                <a:latin typeface="+mn-lt"/>
              </a:rPr>
              <a:t>Altered tissue development/ function</a:t>
            </a:r>
          </a:p>
          <a:p>
            <a:pPr algn="ctr" eaLnBrk="1" hangingPunct="1">
              <a:lnSpc>
                <a:spcPct val="70000"/>
              </a:lnSpc>
            </a:pPr>
            <a:endParaRPr lang="en-US" sz="600" b="1" dirty="0">
              <a:solidFill>
                <a:schemeClr val="bg1"/>
              </a:solidFill>
              <a:latin typeface="+mn-lt"/>
            </a:endParaRPr>
          </a:p>
        </p:txBody>
      </p:sp>
      <p:sp>
        <p:nvSpPr>
          <p:cNvPr id="54280" name="Text Box 8"/>
          <p:cNvSpPr txBox="1">
            <a:spLocks noChangeAspect="1" noChangeArrowheads="1"/>
          </p:cNvSpPr>
          <p:nvPr/>
        </p:nvSpPr>
        <p:spPr bwMode="auto">
          <a:xfrm>
            <a:off x="7640567" y="3297791"/>
            <a:ext cx="1244913" cy="1148007"/>
          </a:xfrm>
          <a:prstGeom prst="rect">
            <a:avLst/>
          </a:prstGeom>
          <a:solidFill>
            <a:schemeClr val="bg1"/>
          </a:solidFill>
          <a:ln w="25400">
            <a:solidFill>
              <a:schemeClr val="bg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pPr>
            <a:endParaRPr lang="en-US" sz="600" b="1" dirty="0">
              <a:latin typeface="+mn-lt"/>
            </a:endParaRPr>
          </a:p>
          <a:p>
            <a:pPr algn="ctr" eaLnBrk="1" hangingPunct="1">
              <a:lnSpc>
                <a:spcPct val="70000"/>
              </a:lnSpc>
            </a:pPr>
            <a:r>
              <a:rPr lang="en-US" sz="1200" b="1" dirty="0">
                <a:latin typeface="+mn-lt"/>
              </a:rPr>
              <a:t>Lethality</a:t>
            </a:r>
          </a:p>
          <a:p>
            <a:pPr algn="ctr" eaLnBrk="1" hangingPunct="1">
              <a:lnSpc>
                <a:spcPct val="70000"/>
              </a:lnSpc>
            </a:pPr>
            <a:endParaRPr lang="en-US" sz="1200" b="1" dirty="0">
              <a:latin typeface="+mn-lt"/>
            </a:endParaRPr>
          </a:p>
          <a:p>
            <a:pPr algn="ctr" eaLnBrk="1" hangingPunct="1">
              <a:lnSpc>
                <a:spcPct val="70000"/>
              </a:lnSpc>
            </a:pPr>
            <a:r>
              <a:rPr lang="en-US" sz="1200" b="1" dirty="0">
                <a:latin typeface="+mn-lt"/>
              </a:rPr>
              <a:t>Impaired </a:t>
            </a:r>
          </a:p>
          <a:p>
            <a:pPr algn="ctr" eaLnBrk="1" hangingPunct="1">
              <a:lnSpc>
                <a:spcPct val="70000"/>
              </a:lnSpc>
            </a:pPr>
            <a:r>
              <a:rPr lang="en-US" sz="1200" b="1" dirty="0">
                <a:latin typeface="+mn-lt"/>
              </a:rPr>
              <a:t>Development</a:t>
            </a:r>
          </a:p>
          <a:p>
            <a:pPr algn="ctr" eaLnBrk="1" hangingPunct="1">
              <a:lnSpc>
                <a:spcPct val="70000"/>
              </a:lnSpc>
            </a:pPr>
            <a:endParaRPr lang="en-US" sz="1200" b="1" dirty="0">
              <a:latin typeface="+mn-lt"/>
            </a:endParaRPr>
          </a:p>
          <a:p>
            <a:pPr algn="ctr" eaLnBrk="1" hangingPunct="1">
              <a:lnSpc>
                <a:spcPct val="70000"/>
              </a:lnSpc>
            </a:pPr>
            <a:r>
              <a:rPr lang="en-US" sz="1200" b="1" dirty="0">
                <a:latin typeface="+mn-lt"/>
              </a:rPr>
              <a:t>Impaired </a:t>
            </a:r>
          </a:p>
          <a:p>
            <a:pPr algn="ctr" eaLnBrk="1" hangingPunct="1">
              <a:lnSpc>
                <a:spcPct val="70000"/>
              </a:lnSpc>
            </a:pPr>
            <a:r>
              <a:rPr lang="en-US" sz="1200" b="1" dirty="0">
                <a:latin typeface="+mn-lt"/>
              </a:rPr>
              <a:t>Reproduction</a:t>
            </a:r>
          </a:p>
          <a:p>
            <a:pPr algn="ctr" eaLnBrk="1" hangingPunct="1">
              <a:lnSpc>
                <a:spcPct val="70000"/>
              </a:lnSpc>
            </a:pPr>
            <a:endParaRPr lang="en-US" sz="600" b="1" dirty="0">
              <a:latin typeface="+mn-lt"/>
            </a:endParaRPr>
          </a:p>
        </p:txBody>
      </p:sp>
      <p:sp>
        <p:nvSpPr>
          <p:cNvPr id="54281" name="Text Box 9"/>
          <p:cNvSpPr txBox="1">
            <a:spLocks noChangeAspect="1" noChangeArrowheads="1"/>
          </p:cNvSpPr>
          <p:nvPr/>
        </p:nvSpPr>
        <p:spPr bwMode="auto">
          <a:xfrm>
            <a:off x="2172330" y="2938113"/>
            <a:ext cx="796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Toxicant</a:t>
            </a:r>
          </a:p>
        </p:txBody>
      </p:sp>
      <p:sp>
        <p:nvSpPr>
          <p:cNvPr id="54282" name="Text Box 11"/>
          <p:cNvSpPr txBox="1">
            <a:spLocks noChangeAspect="1" noChangeArrowheads="1"/>
          </p:cNvSpPr>
          <p:nvPr/>
        </p:nvSpPr>
        <p:spPr bwMode="auto">
          <a:xfrm>
            <a:off x="4853012" y="2724419"/>
            <a:ext cx="967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Cellular </a:t>
            </a:r>
          </a:p>
          <a:p>
            <a:pPr algn="ctr" eaLnBrk="1" hangingPunct="1"/>
            <a:r>
              <a:rPr lang="en-US" sz="1400" b="1" u="sng" dirty="0">
                <a:solidFill>
                  <a:schemeClr val="bg1"/>
                </a:solidFill>
                <a:latin typeface="+mn-lt"/>
              </a:rPr>
              <a:t>Responses</a:t>
            </a:r>
          </a:p>
        </p:txBody>
      </p:sp>
      <p:sp>
        <p:nvSpPr>
          <p:cNvPr id="54283" name="Text Box 12"/>
          <p:cNvSpPr txBox="1">
            <a:spLocks noChangeAspect="1" noChangeArrowheads="1"/>
          </p:cNvSpPr>
          <p:nvPr/>
        </p:nvSpPr>
        <p:spPr bwMode="auto">
          <a:xfrm>
            <a:off x="6272798" y="2722670"/>
            <a:ext cx="967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Organ</a:t>
            </a:r>
          </a:p>
          <a:p>
            <a:pPr algn="ctr" eaLnBrk="1" hangingPunct="1"/>
            <a:r>
              <a:rPr lang="en-US" sz="1400" b="1" u="sng" dirty="0">
                <a:solidFill>
                  <a:schemeClr val="bg1"/>
                </a:solidFill>
                <a:latin typeface="+mn-lt"/>
              </a:rPr>
              <a:t>Responses</a:t>
            </a:r>
          </a:p>
        </p:txBody>
      </p:sp>
      <p:sp>
        <p:nvSpPr>
          <p:cNvPr id="54284" name="Text Box 13"/>
          <p:cNvSpPr txBox="1">
            <a:spLocks noChangeAspect="1" noChangeArrowheads="1"/>
          </p:cNvSpPr>
          <p:nvPr/>
        </p:nvSpPr>
        <p:spPr bwMode="auto">
          <a:xfrm>
            <a:off x="7775239" y="2722670"/>
            <a:ext cx="9755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Organism</a:t>
            </a:r>
          </a:p>
          <a:p>
            <a:pPr algn="ctr" eaLnBrk="1" hangingPunct="1"/>
            <a:r>
              <a:rPr lang="en-US" sz="1400" b="1" u="sng" dirty="0">
                <a:solidFill>
                  <a:schemeClr val="bg1"/>
                </a:solidFill>
                <a:latin typeface="+mn-lt"/>
              </a:rPr>
              <a:t>Responses</a:t>
            </a:r>
          </a:p>
        </p:txBody>
      </p:sp>
      <p:sp>
        <p:nvSpPr>
          <p:cNvPr id="54285" name="Text Box 14"/>
          <p:cNvSpPr txBox="1">
            <a:spLocks noChangeAspect="1" noChangeArrowheads="1"/>
          </p:cNvSpPr>
          <p:nvPr/>
        </p:nvSpPr>
        <p:spPr bwMode="auto">
          <a:xfrm>
            <a:off x="9125756" y="3466722"/>
            <a:ext cx="972740" cy="93487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5000"/>
              </a:lnSpc>
            </a:pPr>
            <a:endParaRPr lang="en-US" sz="600" b="1" dirty="0">
              <a:solidFill>
                <a:schemeClr val="bg1"/>
              </a:solidFill>
              <a:latin typeface="+mn-lt"/>
            </a:endParaRPr>
          </a:p>
          <a:p>
            <a:pPr algn="ctr" eaLnBrk="1" hangingPunct="1">
              <a:lnSpc>
                <a:spcPct val="75000"/>
              </a:lnSpc>
            </a:pPr>
            <a:r>
              <a:rPr lang="en-US" sz="1200" b="1" dirty="0">
                <a:solidFill>
                  <a:schemeClr val="bg1"/>
                </a:solidFill>
                <a:latin typeface="+mn-lt"/>
              </a:rPr>
              <a:t>Structure </a:t>
            </a:r>
          </a:p>
          <a:p>
            <a:pPr algn="ctr" eaLnBrk="1" hangingPunct="1">
              <a:lnSpc>
                <a:spcPct val="75000"/>
              </a:lnSpc>
            </a:pPr>
            <a:endParaRPr lang="en-US" sz="1200" b="1" dirty="0">
              <a:solidFill>
                <a:schemeClr val="bg1"/>
              </a:solidFill>
              <a:latin typeface="+mn-lt"/>
            </a:endParaRPr>
          </a:p>
          <a:p>
            <a:pPr algn="ctr" eaLnBrk="1" hangingPunct="1">
              <a:lnSpc>
                <a:spcPct val="75000"/>
              </a:lnSpc>
            </a:pPr>
            <a:r>
              <a:rPr lang="en-US" sz="1200" b="1" dirty="0">
                <a:solidFill>
                  <a:schemeClr val="bg1"/>
                </a:solidFill>
                <a:latin typeface="+mn-lt"/>
              </a:rPr>
              <a:t>Recruitment</a:t>
            </a:r>
          </a:p>
          <a:p>
            <a:pPr algn="ctr" eaLnBrk="1" hangingPunct="1">
              <a:lnSpc>
                <a:spcPct val="75000"/>
              </a:lnSpc>
            </a:pPr>
            <a:endParaRPr lang="en-US" sz="1200" b="1" dirty="0">
              <a:solidFill>
                <a:schemeClr val="bg1"/>
              </a:solidFill>
              <a:latin typeface="+mn-lt"/>
            </a:endParaRPr>
          </a:p>
          <a:p>
            <a:pPr algn="ctr" eaLnBrk="1" hangingPunct="1">
              <a:lnSpc>
                <a:spcPct val="75000"/>
              </a:lnSpc>
            </a:pPr>
            <a:r>
              <a:rPr lang="en-US" sz="1200" b="1" dirty="0">
                <a:solidFill>
                  <a:schemeClr val="bg1"/>
                </a:solidFill>
                <a:latin typeface="+mn-lt"/>
              </a:rPr>
              <a:t>Extinction</a:t>
            </a:r>
          </a:p>
          <a:p>
            <a:pPr algn="ctr" eaLnBrk="1" hangingPunct="1">
              <a:lnSpc>
                <a:spcPct val="75000"/>
              </a:lnSpc>
            </a:pPr>
            <a:endParaRPr lang="en-US" sz="600" b="1" dirty="0">
              <a:solidFill>
                <a:schemeClr val="bg1"/>
              </a:solidFill>
              <a:latin typeface="+mn-lt"/>
            </a:endParaRPr>
          </a:p>
        </p:txBody>
      </p:sp>
      <p:sp>
        <p:nvSpPr>
          <p:cNvPr id="54286" name="Text Box 15"/>
          <p:cNvSpPr txBox="1">
            <a:spLocks noChangeAspect="1" noChangeArrowheads="1"/>
          </p:cNvSpPr>
          <p:nvPr/>
        </p:nvSpPr>
        <p:spPr bwMode="auto">
          <a:xfrm>
            <a:off x="9112372" y="2724419"/>
            <a:ext cx="997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Population</a:t>
            </a:r>
          </a:p>
          <a:p>
            <a:pPr algn="ctr" eaLnBrk="1" hangingPunct="1"/>
            <a:r>
              <a:rPr lang="en-US" sz="1400" b="1" u="sng" dirty="0">
                <a:solidFill>
                  <a:schemeClr val="bg1"/>
                </a:solidFill>
                <a:latin typeface="+mn-lt"/>
              </a:rPr>
              <a:t>Responses</a:t>
            </a:r>
          </a:p>
        </p:txBody>
      </p:sp>
      <p:sp>
        <p:nvSpPr>
          <p:cNvPr id="54292" name="Text Box 10"/>
          <p:cNvSpPr txBox="1">
            <a:spLocks noChangeAspect="1" noChangeArrowheads="1"/>
          </p:cNvSpPr>
          <p:nvPr/>
        </p:nvSpPr>
        <p:spPr bwMode="auto">
          <a:xfrm>
            <a:off x="3327639" y="2712053"/>
            <a:ext cx="12074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u="sng" dirty="0">
                <a:solidFill>
                  <a:schemeClr val="bg1"/>
                </a:solidFill>
                <a:latin typeface="+mn-lt"/>
              </a:rPr>
              <a:t>Macro-Molecular</a:t>
            </a:r>
          </a:p>
          <a:p>
            <a:pPr algn="ctr" eaLnBrk="1" hangingPunct="1"/>
            <a:r>
              <a:rPr lang="en-US" sz="1400" b="1" u="sng" dirty="0">
                <a:solidFill>
                  <a:schemeClr val="bg1"/>
                </a:solidFill>
                <a:latin typeface="+mn-lt"/>
              </a:rPr>
              <a:t>Interactions</a:t>
            </a:r>
          </a:p>
        </p:txBody>
      </p:sp>
      <p:sp>
        <p:nvSpPr>
          <p:cNvPr id="21" name="Right Arrow 20"/>
          <p:cNvSpPr/>
          <p:nvPr/>
        </p:nvSpPr>
        <p:spPr>
          <a:xfrm>
            <a:off x="1877852" y="1630286"/>
            <a:ext cx="8463519" cy="89696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4294" name="TextBox 21"/>
          <p:cNvSpPr txBox="1">
            <a:spLocks noChangeArrowheads="1"/>
          </p:cNvSpPr>
          <p:nvPr/>
        </p:nvSpPr>
        <p:spPr bwMode="auto">
          <a:xfrm>
            <a:off x="2027736" y="1921352"/>
            <a:ext cx="953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Molecular</a:t>
            </a:r>
            <a:endParaRPr lang="en-US" sz="1200" dirty="0">
              <a:solidFill>
                <a:schemeClr val="bg1"/>
              </a:solidFill>
              <a:latin typeface="+mn-lt"/>
            </a:endParaRPr>
          </a:p>
        </p:txBody>
      </p:sp>
      <p:sp>
        <p:nvSpPr>
          <p:cNvPr id="54295" name="TextBox 22"/>
          <p:cNvSpPr txBox="1">
            <a:spLocks noChangeArrowheads="1"/>
          </p:cNvSpPr>
          <p:nvPr/>
        </p:nvSpPr>
        <p:spPr bwMode="auto">
          <a:xfrm>
            <a:off x="3012672" y="1920240"/>
            <a:ext cx="7939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Cellular</a:t>
            </a:r>
            <a:endParaRPr lang="en-US" sz="1200" dirty="0">
              <a:solidFill>
                <a:schemeClr val="bg1"/>
              </a:solidFill>
              <a:latin typeface="+mn-lt"/>
            </a:endParaRPr>
          </a:p>
        </p:txBody>
      </p:sp>
      <p:sp>
        <p:nvSpPr>
          <p:cNvPr id="54296" name="TextBox 23"/>
          <p:cNvSpPr txBox="1">
            <a:spLocks noChangeArrowheads="1"/>
          </p:cNvSpPr>
          <p:nvPr/>
        </p:nvSpPr>
        <p:spPr bwMode="auto">
          <a:xfrm>
            <a:off x="3847406" y="1920240"/>
            <a:ext cx="698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Tissue</a:t>
            </a:r>
          </a:p>
        </p:txBody>
      </p:sp>
      <p:sp>
        <p:nvSpPr>
          <p:cNvPr id="54297" name="TextBox 24"/>
          <p:cNvSpPr txBox="1">
            <a:spLocks noChangeArrowheads="1"/>
          </p:cNvSpPr>
          <p:nvPr/>
        </p:nvSpPr>
        <p:spPr bwMode="auto">
          <a:xfrm>
            <a:off x="4586770" y="1920240"/>
            <a:ext cx="698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Organ</a:t>
            </a:r>
            <a:endParaRPr lang="en-US" sz="1200" dirty="0">
              <a:solidFill>
                <a:schemeClr val="bg1"/>
              </a:solidFill>
              <a:latin typeface="+mn-lt"/>
            </a:endParaRPr>
          </a:p>
        </p:txBody>
      </p:sp>
      <p:sp>
        <p:nvSpPr>
          <p:cNvPr id="54298" name="TextBox 25"/>
          <p:cNvSpPr txBox="1">
            <a:spLocks noChangeArrowheads="1"/>
          </p:cNvSpPr>
          <p:nvPr/>
        </p:nvSpPr>
        <p:spPr bwMode="auto">
          <a:xfrm>
            <a:off x="5320217" y="1920240"/>
            <a:ext cx="11835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Organ System</a:t>
            </a:r>
          </a:p>
        </p:txBody>
      </p:sp>
      <p:sp>
        <p:nvSpPr>
          <p:cNvPr id="54299" name="TextBox 26"/>
          <p:cNvSpPr txBox="1">
            <a:spLocks noChangeArrowheads="1"/>
          </p:cNvSpPr>
          <p:nvPr/>
        </p:nvSpPr>
        <p:spPr bwMode="auto">
          <a:xfrm>
            <a:off x="6565793" y="1920240"/>
            <a:ext cx="955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Individual</a:t>
            </a:r>
          </a:p>
        </p:txBody>
      </p:sp>
      <p:sp>
        <p:nvSpPr>
          <p:cNvPr id="54300" name="TextBox 27"/>
          <p:cNvSpPr txBox="1">
            <a:spLocks noChangeArrowheads="1"/>
          </p:cNvSpPr>
          <p:nvPr/>
        </p:nvSpPr>
        <p:spPr bwMode="auto">
          <a:xfrm>
            <a:off x="7582700" y="1920240"/>
            <a:ext cx="11070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Population</a:t>
            </a:r>
          </a:p>
        </p:txBody>
      </p:sp>
      <p:sp>
        <p:nvSpPr>
          <p:cNvPr id="54301" name="TextBox 28"/>
          <p:cNvSpPr txBox="1">
            <a:spLocks noChangeArrowheads="1"/>
          </p:cNvSpPr>
          <p:nvPr/>
        </p:nvSpPr>
        <p:spPr bwMode="auto">
          <a:xfrm>
            <a:off x="8750806" y="1922390"/>
            <a:ext cx="1085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schemeClr val="bg1"/>
                </a:solidFill>
                <a:latin typeface="+mn-lt"/>
              </a:rPr>
              <a:t>Ecosystem</a:t>
            </a:r>
          </a:p>
        </p:txBody>
      </p:sp>
      <p:sp>
        <p:nvSpPr>
          <p:cNvPr id="54302" name="Text Box 14"/>
          <p:cNvSpPr txBox="1">
            <a:spLocks noChangeArrowheads="1"/>
          </p:cNvSpPr>
          <p:nvPr/>
        </p:nvSpPr>
        <p:spPr bwMode="auto">
          <a:xfrm>
            <a:off x="8046909" y="6362488"/>
            <a:ext cx="38972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50" dirty="0" err="1">
                <a:solidFill>
                  <a:schemeClr val="bg1">
                    <a:lumMod val="50000"/>
                  </a:schemeClr>
                </a:solidFill>
                <a:latin typeface="+mn-lt"/>
                <a:cs typeface="Helvetica" panose="020B0604020202020204" pitchFamily="34" charset="0"/>
              </a:rPr>
              <a:t>Ankley</a:t>
            </a:r>
            <a:r>
              <a:rPr lang="en-US" sz="1050" dirty="0">
                <a:solidFill>
                  <a:schemeClr val="bg1">
                    <a:lumMod val="50000"/>
                  </a:schemeClr>
                </a:solidFill>
                <a:latin typeface="+mn-lt"/>
                <a:cs typeface="Helvetica" panose="020B0604020202020204" pitchFamily="34" charset="0"/>
              </a:rPr>
              <a:t> et al. 2010 </a:t>
            </a:r>
            <a:r>
              <a:rPr lang="en-US" sz="1050" i="1" dirty="0">
                <a:solidFill>
                  <a:schemeClr val="bg1">
                    <a:lumMod val="50000"/>
                  </a:schemeClr>
                </a:solidFill>
                <a:latin typeface="+mn-lt"/>
                <a:cs typeface="Helvetica" panose="020B0604020202020204" pitchFamily="34" charset="0"/>
              </a:rPr>
              <a:t>ET&amp;C; </a:t>
            </a:r>
            <a:r>
              <a:rPr lang="en-US" sz="1050" dirty="0">
                <a:solidFill>
                  <a:schemeClr val="bg1">
                    <a:lumMod val="50000"/>
                  </a:schemeClr>
                </a:solidFill>
                <a:latin typeface="+mn-lt"/>
                <a:cs typeface="Helvetica" panose="020B0604020202020204" pitchFamily="34" charset="0"/>
              </a:rPr>
              <a:t>Source: Gary </a:t>
            </a:r>
            <a:r>
              <a:rPr lang="en-US" sz="1050" dirty="0" err="1">
                <a:solidFill>
                  <a:schemeClr val="bg1">
                    <a:lumMod val="50000"/>
                  </a:schemeClr>
                </a:solidFill>
                <a:latin typeface="+mn-lt"/>
                <a:cs typeface="Helvetica" panose="020B0604020202020204" pitchFamily="34" charset="0"/>
              </a:rPr>
              <a:t>Ankley</a:t>
            </a:r>
            <a:r>
              <a:rPr lang="en-US" sz="1050" dirty="0">
                <a:solidFill>
                  <a:schemeClr val="bg1">
                    <a:lumMod val="50000"/>
                  </a:schemeClr>
                </a:solidFill>
                <a:latin typeface="+mn-lt"/>
                <a:cs typeface="Helvetica" panose="020B0604020202020204" pitchFamily="34" charset="0"/>
              </a:rPr>
              <a:t> &amp; Dan Villeneuve, EPA</a:t>
            </a:r>
          </a:p>
        </p:txBody>
      </p:sp>
      <p:sp>
        <p:nvSpPr>
          <p:cNvPr id="33" name="TextBox 32">
            <a:extLst>
              <a:ext uri="{FF2B5EF4-FFF2-40B4-BE49-F238E27FC236}">
                <a16:creationId xmlns:a16="http://schemas.microsoft.com/office/drawing/2014/main" id="{5618B93E-DCB5-8D43-AA1E-87C9FDB1C0BB}"/>
              </a:ext>
            </a:extLst>
          </p:cNvPr>
          <p:cNvSpPr txBox="1"/>
          <p:nvPr/>
        </p:nvSpPr>
        <p:spPr>
          <a:xfrm>
            <a:off x="2249306" y="5086328"/>
            <a:ext cx="7693388" cy="646331"/>
          </a:xfrm>
          <a:prstGeom prst="rect">
            <a:avLst/>
          </a:prstGeom>
          <a:noFill/>
        </p:spPr>
        <p:txBody>
          <a:bodyPr wrap="none" rtlCol="0">
            <a:spAutoFit/>
          </a:bodyPr>
          <a:lstStyle/>
          <a:p>
            <a:pPr marL="285750" indent="-285750">
              <a:buFont typeface="Arial" panose="020B0604020202020204" pitchFamily="34" charset="0"/>
              <a:buChar char="•"/>
            </a:pPr>
            <a:r>
              <a:rPr lang="en-US" dirty="0"/>
              <a:t>Mechanistic understanding is critical for evaluating toxicity pathways</a:t>
            </a:r>
          </a:p>
          <a:p>
            <a:pPr marL="285750" indent="-285750">
              <a:buFont typeface="Arial" panose="020B0604020202020204" pitchFamily="34" charset="0"/>
              <a:buChar char="•"/>
            </a:pPr>
            <a:r>
              <a:rPr lang="en-US" dirty="0"/>
              <a:t>Design guidelines will be rationalized according to molecular initiation events</a:t>
            </a:r>
          </a:p>
        </p:txBody>
      </p:sp>
      <p:sp>
        <p:nvSpPr>
          <p:cNvPr id="2" name="Title 1">
            <a:extLst>
              <a:ext uri="{FF2B5EF4-FFF2-40B4-BE49-F238E27FC236}">
                <a16:creationId xmlns:a16="http://schemas.microsoft.com/office/drawing/2014/main" id="{1247624F-39BD-4748-A7B7-E5EF1927DE3B}"/>
              </a:ext>
            </a:extLst>
          </p:cNvPr>
          <p:cNvSpPr>
            <a:spLocks noGrp="1"/>
          </p:cNvSpPr>
          <p:nvPr>
            <p:ph type="title"/>
          </p:nvPr>
        </p:nvSpPr>
        <p:spPr/>
        <p:txBody>
          <a:bodyPr>
            <a:normAutofit/>
          </a:bodyPr>
          <a:lstStyle/>
          <a:p>
            <a:r>
              <a:rPr lang="en-US" sz="4000" dirty="0">
                <a:latin typeface="+mn-lt"/>
              </a:rPr>
              <a:t>Adverse Outcome Pathways</a:t>
            </a:r>
            <a:endParaRPr lang="en-US" sz="3600" dirty="0">
              <a:latin typeface="+mn-lt"/>
            </a:endParaRPr>
          </a:p>
        </p:txBody>
      </p:sp>
      <p:cxnSp>
        <p:nvCxnSpPr>
          <p:cNvPr id="4" name="Straight Arrow Connector 3">
            <a:extLst>
              <a:ext uri="{FF2B5EF4-FFF2-40B4-BE49-F238E27FC236}">
                <a16:creationId xmlns:a16="http://schemas.microsoft.com/office/drawing/2014/main" id="{044921EF-3C19-479D-8AAA-200FCF4B7757}"/>
              </a:ext>
            </a:extLst>
          </p:cNvPr>
          <p:cNvCxnSpPr>
            <a:cxnSpLocks/>
          </p:cNvCxnSpPr>
          <p:nvPr/>
        </p:nvCxnSpPr>
        <p:spPr>
          <a:xfrm>
            <a:off x="3027556" y="3934158"/>
            <a:ext cx="25603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C3E6D7F-8478-4EB6-9C60-94CD38FEA7CB}"/>
              </a:ext>
            </a:extLst>
          </p:cNvPr>
          <p:cNvCxnSpPr>
            <a:cxnSpLocks/>
          </p:cNvCxnSpPr>
          <p:nvPr/>
        </p:nvCxnSpPr>
        <p:spPr>
          <a:xfrm>
            <a:off x="4535054" y="3931041"/>
            <a:ext cx="23913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046624A-755B-42CA-A84E-6CCAAD8D2F8A}"/>
              </a:ext>
            </a:extLst>
          </p:cNvPr>
          <p:cNvCxnSpPr>
            <a:cxnSpLocks/>
          </p:cNvCxnSpPr>
          <p:nvPr/>
        </p:nvCxnSpPr>
        <p:spPr>
          <a:xfrm>
            <a:off x="5881011" y="3931920"/>
            <a:ext cx="22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998C6C0-89C3-4408-BE36-0EDC4930540E}"/>
              </a:ext>
            </a:extLst>
          </p:cNvPr>
          <p:cNvCxnSpPr>
            <a:cxnSpLocks/>
          </p:cNvCxnSpPr>
          <p:nvPr/>
        </p:nvCxnSpPr>
        <p:spPr>
          <a:xfrm>
            <a:off x="7397090" y="3931920"/>
            <a:ext cx="2286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677958D-1BF9-4DFE-AEF7-EE3481345CD5}"/>
              </a:ext>
            </a:extLst>
          </p:cNvPr>
          <p:cNvCxnSpPr>
            <a:cxnSpLocks/>
          </p:cNvCxnSpPr>
          <p:nvPr/>
        </p:nvCxnSpPr>
        <p:spPr>
          <a:xfrm>
            <a:off x="8873234" y="3931920"/>
            <a:ext cx="23913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64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193267" y="2794379"/>
            <a:ext cx="9805466" cy="1368188"/>
          </a:xfrm>
        </p:spPr>
        <p:txBody>
          <a:bodyPr>
            <a:normAutofit/>
          </a:bodyPr>
          <a:lstStyle/>
          <a:p>
            <a:pPr marL="0" indent="0" algn="ctr">
              <a:buNone/>
            </a:pPr>
            <a:r>
              <a:rPr lang="en-US" sz="2800" dirty="0"/>
              <a:t>Creating a reliable tool for chemists will not only predict the toxicity of existing chemicals, but will allow the future design of molecules with reduced hazard.</a:t>
            </a:r>
          </a:p>
        </p:txBody>
      </p:sp>
    </p:spTree>
    <p:extLst>
      <p:ext uri="{BB962C8B-B14F-4D97-AF65-F5344CB8AC3E}">
        <p14:creationId xmlns:p14="http://schemas.microsoft.com/office/powerpoint/2010/main" val="1933395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9039620" y="1894214"/>
            <a:ext cx="1280955" cy="1280955"/>
          </a:xfrm>
          <a:prstGeom prst="rect">
            <a:avLst/>
          </a:prstGeom>
        </p:spPr>
      </p:pic>
      <p:pic>
        <p:nvPicPr>
          <p:cNvPr id="26" name="Picture 25"/>
          <p:cNvPicPr>
            <a:picLocks noChangeAspect="1"/>
          </p:cNvPicPr>
          <p:nvPr/>
        </p:nvPicPr>
        <p:blipFill>
          <a:blip r:embed="rId4"/>
          <a:stretch>
            <a:fillRect/>
          </a:stretch>
        </p:blipFill>
        <p:spPr>
          <a:xfrm>
            <a:off x="9059435" y="3244935"/>
            <a:ext cx="1261139" cy="1261139"/>
          </a:xfrm>
          <a:prstGeom prst="rect">
            <a:avLst/>
          </a:prstGeom>
        </p:spPr>
      </p:pic>
      <p:pic>
        <p:nvPicPr>
          <p:cNvPr id="27" name="Picture 26"/>
          <p:cNvPicPr>
            <a:picLocks noChangeAspect="1"/>
          </p:cNvPicPr>
          <p:nvPr/>
        </p:nvPicPr>
        <p:blipFill>
          <a:blip r:embed="rId5"/>
          <a:stretch>
            <a:fillRect/>
          </a:stretch>
        </p:blipFill>
        <p:spPr>
          <a:xfrm>
            <a:off x="9062933" y="4575839"/>
            <a:ext cx="1257641" cy="1257641"/>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5982" y="2283035"/>
            <a:ext cx="1643060" cy="547687"/>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4232" y="2375605"/>
            <a:ext cx="950205" cy="723740"/>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75861" y="4665339"/>
            <a:ext cx="1182215" cy="581600"/>
          </a:xfrm>
          <a:prstGeom prst="rect">
            <a:avLst/>
          </a:prstGeom>
        </p:spPr>
      </p:pic>
      <p:pic>
        <p:nvPicPr>
          <p:cNvPr id="16" name="Picture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27593" y="4758461"/>
            <a:ext cx="1025345" cy="540830"/>
          </a:xfrm>
          <a:prstGeom prst="rect">
            <a:avLst/>
          </a:prstGeom>
        </p:spPr>
      </p:pic>
      <p:grpSp>
        <p:nvGrpSpPr>
          <p:cNvPr id="17" name="Group 16"/>
          <p:cNvGrpSpPr/>
          <p:nvPr/>
        </p:nvGrpSpPr>
        <p:grpSpPr>
          <a:xfrm>
            <a:off x="3968602" y="2150560"/>
            <a:ext cx="3593145" cy="3335228"/>
            <a:chOff x="1515292" y="-29855"/>
            <a:chExt cx="4790859" cy="4446971"/>
          </a:xfrm>
        </p:grpSpPr>
        <p:pic>
          <p:nvPicPr>
            <p:cNvPr id="18" name="Picture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1376427">
              <a:off x="1536198" y="103085"/>
              <a:ext cx="4480313" cy="4146897"/>
            </a:xfrm>
            <a:prstGeom prst="pie">
              <a:avLst>
                <a:gd name="adj1" fmla="val 16404334"/>
                <a:gd name="adj2" fmla="val 223793"/>
              </a:avLst>
            </a:prstGeom>
          </p:spPr>
        </p:pic>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674976" y="98148"/>
              <a:ext cx="4090805" cy="4171292"/>
            </a:xfrm>
            <a:prstGeom prst="pie">
              <a:avLst>
                <a:gd name="adj1" fmla="val 10800000"/>
                <a:gd name="adj2" fmla="val 16200000"/>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a:ext>
              </a:extLst>
            </a:blip>
            <a:srcRect t="-1086" r="-1397"/>
            <a:stretch/>
          </p:blipFill>
          <p:spPr>
            <a:xfrm>
              <a:off x="1674976" y="23225"/>
              <a:ext cx="4159287" cy="4343676"/>
            </a:xfrm>
            <a:prstGeom prst="pie">
              <a:avLst>
                <a:gd name="adj1" fmla="val 5415955"/>
                <a:gd name="adj2" fmla="val 10774183"/>
              </a:avLst>
            </a:prstGeom>
          </p:spPr>
        </p:pic>
        <p:pic>
          <p:nvPicPr>
            <p:cNvPr id="28" name="Picture 7"/>
            <p:cNvPicPr>
              <a:picLocks noChangeAspect="1"/>
            </p:cNvPicPr>
            <p:nvPr/>
          </p:nvPicPr>
          <p:blipFill rotWithShape="1">
            <a:blip r:embed="rId13" cstate="screen">
              <a:extLst>
                <a:ext uri="{28A0092B-C50C-407E-A947-70E740481C1C}">
                  <a14:useLocalDpi xmlns:a14="http://schemas.microsoft.com/office/drawing/2010/main"/>
                </a:ext>
              </a:extLst>
            </a:blip>
            <a:srcRect l="12374" r="17437"/>
            <a:stretch/>
          </p:blipFill>
          <p:spPr bwMode="auto">
            <a:xfrm>
              <a:off x="1515292" y="-29855"/>
              <a:ext cx="4540358" cy="4446971"/>
            </a:xfrm>
            <a:prstGeom prst="pie">
              <a:avLst>
                <a:gd name="adj1" fmla="val 32231"/>
                <a:gd name="adj2" fmla="val 5377574"/>
              </a:avLst>
            </a:prstGeom>
            <a:noFill/>
            <a:ln w="25400">
              <a:noFill/>
              <a:round/>
              <a:headEnd/>
              <a:tailEnd/>
            </a:ln>
            <a:effectLst/>
          </p:spPr>
        </p:pic>
        <p:sp>
          <p:nvSpPr>
            <p:cNvPr id="30" name="TextBox 29"/>
            <p:cNvSpPr txBox="1"/>
            <p:nvPr/>
          </p:nvSpPr>
          <p:spPr>
            <a:xfrm>
              <a:off x="2546287" y="1768370"/>
              <a:ext cx="1233670" cy="369332"/>
            </a:xfrm>
            <a:prstGeom prst="rect">
              <a:avLst/>
            </a:prstGeom>
            <a:solidFill>
              <a:schemeClr val="bg1"/>
            </a:solidFill>
          </p:spPr>
          <p:txBody>
            <a:bodyPr wrap="none" rtlCol="0">
              <a:spAutoFit/>
            </a:bodyPr>
            <a:lstStyle/>
            <a:p>
              <a:r>
                <a:rPr lang="en-US" sz="1200" dirty="0">
                  <a:latin typeface="Helvetica Light"/>
                  <a:cs typeface="Helvetica Light"/>
                </a:rPr>
                <a:t>Toxicology</a:t>
              </a:r>
              <a:endParaRPr lang="en-US" sz="1200" dirty="0"/>
            </a:p>
          </p:txBody>
        </p:sp>
        <p:sp>
          <p:nvSpPr>
            <p:cNvPr id="31" name="Rectangle 30"/>
            <p:cNvSpPr/>
            <p:nvPr/>
          </p:nvSpPr>
          <p:spPr>
            <a:xfrm>
              <a:off x="3776354" y="1761156"/>
              <a:ext cx="1167414" cy="369332"/>
            </a:xfrm>
            <a:prstGeom prst="rect">
              <a:avLst/>
            </a:prstGeom>
            <a:solidFill>
              <a:schemeClr val="bg1"/>
            </a:solidFill>
          </p:spPr>
          <p:txBody>
            <a:bodyPr wrap="none">
              <a:spAutoFit/>
            </a:bodyPr>
            <a:lstStyle/>
            <a:p>
              <a:r>
                <a:rPr lang="en-US" sz="1200" dirty="0">
                  <a:latin typeface="Helvetica Light"/>
                  <a:cs typeface="Helvetica Light"/>
                </a:rPr>
                <a:t>Chemistry</a:t>
              </a:r>
            </a:p>
          </p:txBody>
        </p:sp>
        <p:sp>
          <p:nvSpPr>
            <p:cNvPr id="32" name="Rectangle 31"/>
            <p:cNvSpPr/>
            <p:nvPr/>
          </p:nvSpPr>
          <p:spPr>
            <a:xfrm>
              <a:off x="1831061" y="2273181"/>
              <a:ext cx="1912000" cy="369332"/>
            </a:xfrm>
            <a:prstGeom prst="rect">
              <a:avLst/>
            </a:prstGeom>
            <a:solidFill>
              <a:schemeClr val="bg1"/>
            </a:solidFill>
            <a:ln>
              <a:solidFill>
                <a:schemeClr val="bg1"/>
              </a:solidFill>
            </a:ln>
          </p:spPr>
          <p:txBody>
            <a:bodyPr wrap="square">
              <a:spAutoFit/>
            </a:bodyPr>
            <a:lstStyle/>
            <a:p>
              <a:r>
                <a:rPr lang="en-US" sz="1200" dirty="0">
                  <a:latin typeface="Helvetica Light"/>
                  <a:cs typeface="Helvetica Light"/>
                </a:rPr>
                <a:t>Molecular Biology</a:t>
              </a:r>
            </a:p>
          </p:txBody>
        </p:sp>
        <p:sp>
          <p:nvSpPr>
            <p:cNvPr id="33" name="Rectangle 32"/>
            <p:cNvSpPr/>
            <p:nvPr/>
          </p:nvSpPr>
          <p:spPr>
            <a:xfrm>
              <a:off x="3751606" y="2278391"/>
              <a:ext cx="2554545" cy="369332"/>
            </a:xfrm>
            <a:prstGeom prst="rect">
              <a:avLst/>
            </a:prstGeom>
            <a:solidFill>
              <a:schemeClr val="bg1"/>
            </a:solidFill>
          </p:spPr>
          <p:txBody>
            <a:bodyPr wrap="none">
              <a:spAutoFit/>
            </a:bodyPr>
            <a:lstStyle/>
            <a:p>
              <a:r>
                <a:rPr lang="en-US" sz="1200">
                  <a:latin typeface="Helvetica Light"/>
                  <a:cs typeface="Helvetica Light"/>
                </a:rPr>
                <a:t>Computational Chemistry</a:t>
              </a:r>
              <a:endParaRPr lang="en-US" sz="1200" dirty="0">
                <a:latin typeface="Helvetica Light"/>
                <a:cs typeface="Helvetica Light"/>
              </a:endParaRPr>
            </a:p>
          </p:txBody>
        </p:sp>
      </p:grpSp>
      <p:sp>
        <p:nvSpPr>
          <p:cNvPr id="2" name="Title 1">
            <a:extLst>
              <a:ext uri="{FF2B5EF4-FFF2-40B4-BE49-F238E27FC236}">
                <a16:creationId xmlns:a16="http://schemas.microsoft.com/office/drawing/2014/main" id="{68C38793-F756-E448-9A4F-725BCDDC4D91}"/>
              </a:ext>
            </a:extLst>
          </p:cNvPr>
          <p:cNvSpPr>
            <a:spLocks noGrp="1"/>
          </p:cNvSpPr>
          <p:nvPr>
            <p:ph type="title"/>
          </p:nvPr>
        </p:nvSpPr>
        <p:spPr/>
        <p:txBody>
          <a:bodyPr>
            <a:normAutofit/>
          </a:bodyPr>
          <a:lstStyle/>
          <a:p>
            <a:r>
              <a:rPr lang="en-US" sz="4000" dirty="0">
                <a:latin typeface="+mn-lt"/>
              </a:rPr>
              <a:t>Molecular Design Research Network</a:t>
            </a:r>
            <a:endParaRPr lang="en-US" sz="3600" dirty="0">
              <a:latin typeface="+mn-lt"/>
            </a:endParaRPr>
          </a:p>
        </p:txBody>
      </p:sp>
      <p:sp>
        <p:nvSpPr>
          <p:cNvPr id="3" name="TextBox 2">
            <a:extLst>
              <a:ext uri="{FF2B5EF4-FFF2-40B4-BE49-F238E27FC236}">
                <a16:creationId xmlns:a16="http://schemas.microsoft.com/office/drawing/2014/main" id="{B7D69E21-A51B-4740-AE8D-8FF959B210B6}"/>
              </a:ext>
            </a:extLst>
          </p:cNvPr>
          <p:cNvSpPr txBox="1"/>
          <p:nvPr/>
        </p:nvSpPr>
        <p:spPr>
          <a:xfrm>
            <a:off x="7934998" y="6470882"/>
            <a:ext cx="4128053" cy="253916"/>
          </a:xfrm>
          <a:prstGeom prst="rect">
            <a:avLst/>
          </a:prstGeom>
          <a:noFill/>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50000"/>
                  </a:schemeClr>
                </a:solidFill>
              </a:rPr>
              <a:t>Courtesy of Molecular Design Research Network and Dr. Karolina Mellor</a:t>
            </a:r>
            <a:endParaRPr lang="en-US" sz="1050" dirty="0" err="1">
              <a:solidFill>
                <a:schemeClr val="bg1">
                  <a:lumMod val="50000"/>
                </a:schemeClr>
              </a:solidFill>
            </a:endParaRPr>
          </a:p>
        </p:txBody>
      </p:sp>
    </p:spTree>
    <p:extLst>
      <p:ext uri="{BB962C8B-B14F-4D97-AF65-F5344CB8AC3E}">
        <p14:creationId xmlns:p14="http://schemas.microsoft.com/office/powerpoint/2010/main" val="1000030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3B3-CBB2-0743-B427-F173B2CDCF08}"/>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8997077C-5307-F440-9D87-689329B95230}"/>
              </a:ext>
            </a:extLst>
          </p:cNvPr>
          <p:cNvSpPr>
            <a:spLocks noGrp="1"/>
          </p:cNvSpPr>
          <p:nvPr>
            <p:ph idx="1"/>
          </p:nvPr>
        </p:nvSpPr>
        <p:spPr/>
        <p:txBody>
          <a:bodyPr>
            <a:normAutofit/>
          </a:bodyPr>
          <a:lstStyle/>
          <a:p>
            <a:r>
              <a:rPr lang="en-US" sz="2400" dirty="0"/>
              <a:t>Approaches to hazard minimization through molecular design</a:t>
            </a:r>
          </a:p>
          <a:p>
            <a:r>
              <a:rPr lang="en-US" sz="2400" dirty="0"/>
              <a:t>Case study: Codexis</a:t>
            </a:r>
          </a:p>
          <a:p>
            <a:r>
              <a:rPr lang="en-US" sz="2400" dirty="0"/>
              <a:t>Alternatives to animal testing</a:t>
            </a:r>
          </a:p>
          <a:p>
            <a:r>
              <a:rPr lang="en-US" sz="2400" dirty="0"/>
              <a:t>QSAR-Quantitative Structure Activity Relationship</a:t>
            </a:r>
          </a:p>
          <a:p>
            <a:r>
              <a:rPr lang="en-US" sz="2400" dirty="0"/>
              <a:t>The nexus of chemistry and toxicology</a:t>
            </a:r>
          </a:p>
          <a:p>
            <a:r>
              <a:rPr lang="en-US" sz="2400" dirty="0">
                <a:solidFill>
                  <a:schemeClr val="accent2"/>
                </a:solidFill>
              </a:rPr>
              <a:t>Sources of high throughput data</a:t>
            </a:r>
          </a:p>
          <a:p>
            <a:pPr marL="0" indent="0">
              <a:buNone/>
            </a:pPr>
            <a:endParaRPr lang="en-US" sz="2400" dirty="0"/>
          </a:p>
        </p:txBody>
      </p:sp>
    </p:spTree>
    <p:extLst>
      <p:ext uri="{BB962C8B-B14F-4D97-AF65-F5344CB8AC3E}">
        <p14:creationId xmlns:p14="http://schemas.microsoft.com/office/powerpoint/2010/main" val="399900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5D2FA0-E512-1E49-A2A7-C1DD80584A53}"/>
              </a:ext>
            </a:extLst>
          </p:cNvPr>
          <p:cNvSpPr>
            <a:spLocks noGrp="1"/>
          </p:cNvSpPr>
          <p:nvPr>
            <p:ph type="title"/>
          </p:nvPr>
        </p:nvSpPr>
        <p:spPr/>
        <p:txBody>
          <a:bodyPr>
            <a:normAutofit/>
          </a:bodyPr>
          <a:lstStyle/>
          <a:p>
            <a:r>
              <a:rPr lang="en-US" sz="4000" dirty="0">
                <a:latin typeface="+mn-lt"/>
              </a:rPr>
              <a:t>Where is data coming from?</a:t>
            </a:r>
          </a:p>
        </p:txBody>
      </p:sp>
      <p:sp>
        <p:nvSpPr>
          <p:cNvPr id="3" name="Content Placeholder 2"/>
          <p:cNvSpPr>
            <a:spLocks noGrp="1"/>
          </p:cNvSpPr>
          <p:nvPr>
            <p:ph idx="1"/>
          </p:nvPr>
        </p:nvSpPr>
        <p:spPr>
          <a:xfrm>
            <a:off x="745864" y="2463810"/>
            <a:ext cx="10515600" cy="2299259"/>
          </a:xfrm>
        </p:spPr>
        <p:txBody>
          <a:bodyPr>
            <a:normAutofit/>
          </a:bodyPr>
          <a:lstStyle/>
          <a:p>
            <a:pPr marL="0" indent="0" algn="ctr">
              <a:buNone/>
            </a:pPr>
            <a:r>
              <a:rPr lang="en-US" sz="2700" dirty="0"/>
              <a:t>EPA </a:t>
            </a:r>
            <a:r>
              <a:rPr lang="en-US" sz="2700" dirty="0" err="1"/>
              <a:t>ToxCast</a:t>
            </a:r>
            <a:endParaRPr lang="en-US" sz="2700" dirty="0"/>
          </a:p>
          <a:p>
            <a:pPr marL="0" indent="0" algn="ctr">
              <a:buNone/>
            </a:pPr>
            <a:r>
              <a:rPr lang="en-US" sz="2700" dirty="0"/>
              <a:t>Tox21</a:t>
            </a:r>
          </a:p>
          <a:p>
            <a:pPr algn="ctr"/>
            <a:endParaRPr lang="en-US" sz="2700" dirty="0"/>
          </a:p>
          <a:p>
            <a:pPr marL="0" indent="0" algn="ctr">
              <a:buNone/>
            </a:pPr>
            <a:r>
              <a:rPr lang="en-US" sz="2700" dirty="0"/>
              <a:t>High throughput assays</a:t>
            </a:r>
          </a:p>
        </p:txBody>
      </p:sp>
    </p:spTree>
    <p:extLst>
      <p:ext uri="{BB962C8B-B14F-4D97-AF65-F5344CB8AC3E}">
        <p14:creationId xmlns:p14="http://schemas.microsoft.com/office/powerpoint/2010/main" val="928042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001F-CA3B-7541-A0DE-6666C7D3398B}"/>
              </a:ext>
            </a:extLst>
          </p:cNvPr>
          <p:cNvSpPr>
            <a:spLocks noGrp="1"/>
          </p:cNvSpPr>
          <p:nvPr>
            <p:ph type="title"/>
          </p:nvPr>
        </p:nvSpPr>
        <p:spPr/>
        <p:txBody>
          <a:bodyPr>
            <a:normAutofit/>
          </a:bodyPr>
          <a:lstStyle/>
          <a:p>
            <a:r>
              <a:rPr lang="en-US" sz="4000" dirty="0">
                <a:latin typeface="+mn-lt"/>
              </a:rPr>
              <a:t>What is an assay?</a:t>
            </a:r>
            <a:endParaRPr lang="en-US" sz="3600" dirty="0">
              <a:latin typeface="+mn-lt"/>
            </a:endParaRPr>
          </a:p>
        </p:txBody>
      </p:sp>
      <p:sp>
        <p:nvSpPr>
          <p:cNvPr id="3" name="Content Placeholder 2"/>
          <p:cNvSpPr>
            <a:spLocks noGrp="1"/>
          </p:cNvSpPr>
          <p:nvPr>
            <p:ph idx="1"/>
          </p:nvPr>
        </p:nvSpPr>
        <p:spPr>
          <a:xfrm>
            <a:off x="838200" y="1645977"/>
            <a:ext cx="4861338" cy="520097"/>
          </a:xfrm>
        </p:spPr>
        <p:txBody>
          <a:bodyPr>
            <a:noAutofit/>
          </a:bodyPr>
          <a:lstStyle/>
          <a:p>
            <a:pPr marL="0" indent="0">
              <a:buNone/>
            </a:pPr>
            <a:r>
              <a:rPr lang="en-US" sz="2400" dirty="0">
                <a:latin typeface="+mn-lt"/>
              </a:rPr>
              <a:t>Assays can test almost any biological effect </a:t>
            </a:r>
          </a:p>
        </p:txBody>
      </p:sp>
      <p:sp>
        <p:nvSpPr>
          <p:cNvPr id="5" name="TextBox 4"/>
          <p:cNvSpPr txBox="1"/>
          <p:nvPr/>
        </p:nvSpPr>
        <p:spPr>
          <a:xfrm>
            <a:off x="1496522" y="2160478"/>
            <a:ext cx="6619761" cy="461665"/>
          </a:xfrm>
          <a:prstGeom prst="rect">
            <a:avLst/>
          </a:prstGeom>
          <a:noFill/>
        </p:spPr>
        <p:txBody>
          <a:bodyPr wrap="none" rtlCol="0">
            <a:spAutoFit/>
          </a:bodyPr>
          <a:lstStyle/>
          <a:p>
            <a:r>
              <a:rPr lang="en-US" sz="2400" dirty="0"/>
              <a:t>In vitro assay in cell </a:t>
            </a:r>
            <a:r>
              <a:rPr lang="en-US" sz="2400" dirty="0">
                <a:sym typeface="Wingdings"/>
              </a:rPr>
              <a:t> in vivo outcome in organism </a:t>
            </a:r>
            <a:endParaRPr lang="en-US" sz="2400" dirty="0"/>
          </a:p>
        </p:txBody>
      </p:sp>
      <p:sp>
        <p:nvSpPr>
          <p:cNvPr id="6" name="TextBox 5"/>
          <p:cNvSpPr txBox="1"/>
          <p:nvPr/>
        </p:nvSpPr>
        <p:spPr>
          <a:xfrm>
            <a:off x="1496522" y="2602453"/>
            <a:ext cx="8809912" cy="461665"/>
          </a:xfrm>
          <a:prstGeom prst="rect">
            <a:avLst/>
          </a:prstGeom>
          <a:noFill/>
        </p:spPr>
        <p:txBody>
          <a:bodyPr wrap="none" rtlCol="0">
            <a:spAutoFit/>
          </a:bodyPr>
          <a:lstStyle/>
          <a:p>
            <a:r>
              <a:rPr lang="en-US" sz="2400" dirty="0"/>
              <a:t>For example: cytotoxicity, gene expression or interaction with protein</a:t>
            </a:r>
          </a:p>
        </p:txBody>
      </p:sp>
      <p:sp>
        <p:nvSpPr>
          <p:cNvPr id="7" name="TextBox 6"/>
          <p:cNvSpPr txBox="1"/>
          <p:nvPr/>
        </p:nvSpPr>
        <p:spPr>
          <a:xfrm>
            <a:off x="838200" y="3403410"/>
            <a:ext cx="6960239" cy="2308324"/>
          </a:xfrm>
          <a:prstGeom prst="rect">
            <a:avLst/>
          </a:prstGeom>
          <a:noFill/>
        </p:spPr>
        <p:txBody>
          <a:bodyPr wrap="none" rtlCol="0">
            <a:spAutoFit/>
          </a:bodyPr>
          <a:lstStyle/>
          <a:p>
            <a:r>
              <a:rPr lang="en-US" sz="2400" b="1" dirty="0"/>
              <a:t>An ideal assay is:</a:t>
            </a:r>
          </a:p>
          <a:p>
            <a:pPr marL="342900" indent="-342900">
              <a:buFont typeface="Arial" panose="020B0604020202020204" pitchFamily="34" charset="0"/>
              <a:buChar char="•"/>
            </a:pPr>
            <a:r>
              <a:rPr lang="en-US" sz="2400" dirty="0"/>
              <a:t>Reproducible: same result when repeated </a:t>
            </a:r>
          </a:p>
          <a:p>
            <a:pPr marL="342900" indent="-342900">
              <a:buFont typeface="Arial" panose="020B0604020202020204" pitchFamily="34" charset="0"/>
              <a:buChar char="•"/>
            </a:pPr>
            <a:r>
              <a:rPr lang="en-US" sz="2400" dirty="0"/>
              <a:t>Reliable: same result with different people repeat it</a:t>
            </a:r>
          </a:p>
          <a:p>
            <a:pPr marL="342900" indent="-342900">
              <a:buFont typeface="Arial" panose="020B0604020202020204" pitchFamily="34" charset="0"/>
              <a:buChar char="•"/>
            </a:pPr>
            <a:r>
              <a:rPr lang="en-US" sz="2400" dirty="0"/>
              <a:t>Sensitive: won’t miss an effect</a:t>
            </a:r>
          </a:p>
          <a:p>
            <a:pPr marL="342900" indent="-342900">
              <a:buFont typeface="Arial" panose="020B0604020202020204" pitchFamily="34" charset="0"/>
              <a:buChar char="•"/>
            </a:pPr>
            <a:r>
              <a:rPr lang="en-US" sz="2400" dirty="0"/>
              <a:t>Specific: won’t say there is an effect if there is not</a:t>
            </a:r>
          </a:p>
          <a:p>
            <a:pPr marL="342900" indent="-342900">
              <a:buFont typeface="Arial" panose="020B0604020202020204" pitchFamily="34" charset="0"/>
              <a:buChar char="•"/>
            </a:pPr>
            <a:r>
              <a:rPr lang="en-US" sz="2400" dirty="0"/>
              <a:t>Predictive of outcome of interest</a:t>
            </a:r>
          </a:p>
        </p:txBody>
      </p:sp>
    </p:spTree>
    <p:extLst>
      <p:ext uri="{BB962C8B-B14F-4D97-AF65-F5344CB8AC3E}">
        <p14:creationId xmlns:p14="http://schemas.microsoft.com/office/powerpoint/2010/main" val="434283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667000" y="5163237"/>
            <a:ext cx="2865422" cy="837515"/>
          </a:xfrm>
          <a:prstGeom prst="rect">
            <a:avLst/>
          </a:prstGeom>
          <a:solidFill>
            <a:schemeClr val="bg1"/>
          </a:solidFill>
          <a:ln w="38100" cap="flat" cmpd="sng" algn="ctr">
            <a:no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1047" name="AutoShape 23"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049" name="AutoShape 25"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1" name="Rectangle 10"/>
          <p:cNvSpPr/>
          <p:nvPr/>
        </p:nvSpPr>
        <p:spPr bwMode="auto">
          <a:xfrm>
            <a:off x="3659522" y="4091716"/>
            <a:ext cx="205740" cy="126945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12" name="Rectangle 11"/>
          <p:cNvSpPr/>
          <p:nvPr/>
        </p:nvSpPr>
        <p:spPr bwMode="auto">
          <a:xfrm>
            <a:off x="3868199" y="4091716"/>
            <a:ext cx="480060" cy="126945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13" name="Rectangle 12"/>
          <p:cNvSpPr/>
          <p:nvPr/>
        </p:nvSpPr>
        <p:spPr bwMode="auto">
          <a:xfrm>
            <a:off x="4838700" y="5120416"/>
            <a:ext cx="532638" cy="240758"/>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graphicFrame>
        <p:nvGraphicFramePr>
          <p:cNvPr id="15" name="Table 14"/>
          <p:cNvGraphicFramePr>
            <a:graphicFrameLocks noGrp="1"/>
          </p:cNvGraphicFramePr>
          <p:nvPr/>
        </p:nvGraphicFramePr>
        <p:xfrm>
          <a:off x="2838452" y="1921126"/>
          <a:ext cx="6515099" cy="1736472"/>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57299">
                  <a:extLst>
                    <a:ext uri="{9D8B030D-6E8A-4147-A177-3AD203B41FA5}">
                      <a16:colId xmlns:a16="http://schemas.microsoft.com/office/drawing/2014/main" val="20005"/>
                    </a:ext>
                  </a:extLst>
                </a:gridCol>
              </a:tblGrid>
              <a:tr h="293006">
                <a:tc>
                  <a:txBody>
                    <a:bodyPr/>
                    <a:lstStyle/>
                    <a:p>
                      <a:r>
                        <a:rPr lang="en-US" sz="1200" b="1" dirty="0">
                          <a:solidFill>
                            <a:schemeClr val="tx1"/>
                          </a:solidFill>
                        </a:rPr>
                        <a:t>Set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rPr>
                        <a:t>Chemicals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rPr>
                        <a:t>Assays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rPr>
                        <a:t>Endpoints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rPr>
                        <a:t>Completion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Available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3006">
                <a:tc>
                  <a:txBody>
                    <a:bodyPr/>
                    <a:lstStyle/>
                    <a:p>
                      <a:r>
                        <a:rPr lang="en-US" sz="1200" dirty="0">
                          <a:solidFill>
                            <a:schemeClr val="tx1"/>
                          </a:solidFill>
                        </a:rPr>
                        <a:t>ToxCast Phase 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293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~600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~700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2011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Now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3006">
                <a:tc>
                  <a:txBody>
                    <a:bodyPr/>
                    <a:lstStyle/>
                    <a:p>
                      <a:r>
                        <a:rPr lang="en-US" sz="1200" dirty="0">
                          <a:solidFill>
                            <a:schemeClr val="tx1"/>
                          </a:solidFill>
                        </a:rPr>
                        <a:t>ToxCast Phase II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767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~600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~700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03/2013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10/2013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3006">
                <a:tc>
                  <a:txBody>
                    <a:bodyPr/>
                    <a:lstStyle/>
                    <a:p>
                      <a:r>
                        <a:rPr lang="en-US" sz="1200" dirty="0">
                          <a:solidFill>
                            <a:schemeClr val="tx1"/>
                          </a:solidFill>
                        </a:rPr>
                        <a:t>ToxCast</a:t>
                      </a:r>
                      <a:r>
                        <a:rPr lang="en-US" sz="1200" baseline="0" dirty="0">
                          <a:solidFill>
                            <a:schemeClr val="tx1"/>
                          </a:solidFill>
                        </a:rPr>
                        <a:t> Phase </a:t>
                      </a:r>
                      <a:r>
                        <a:rPr lang="en-US" sz="1200" baseline="0" dirty="0" err="1">
                          <a:solidFill>
                            <a:schemeClr val="tx1"/>
                          </a:solidFill>
                        </a:rPr>
                        <a:t>IIIa</a:t>
                      </a:r>
                      <a:endParaRPr lang="en-US" sz="12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1001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~100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~100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Just</a:t>
                      </a:r>
                      <a:r>
                        <a:rPr lang="en-US" sz="1200" baseline="0" dirty="0">
                          <a:solidFill>
                            <a:schemeClr val="tx1"/>
                          </a:solidFill>
                        </a:rPr>
                        <a:t> starting</a:t>
                      </a:r>
                      <a:endParaRPr lang="en-US" sz="12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2014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3006">
                <a:tc>
                  <a:txBody>
                    <a:bodyPr/>
                    <a:lstStyle/>
                    <a:p>
                      <a:r>
                        <a:rPr lang="en-US" sz="1200" dirty="0">
                          <a:solidFill>
                            <a:schemeClr val="tx1"/>
                          </a:solidFill>
                        </a:rPr>
                        <a:t>E1K (endocrine)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880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~120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03/2013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10/2013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1442">
                <a:tc>
                  <a:txBody>
                    <a:bodyPr/>
                    <a:lstStyle/>
                    <a:p>
                      <a:r>
                        <a:rPr lang="en-US" sz="1200" dirty="0">
                          <a:solidFill>
                            <a:schemeClr val="tx1"/>
                          </a:solidFill>
                        </a:rPr>
                        <a:t>Tox21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8,193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~25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solidFill>
                            <a:schemeClr val="tx1"/>
                          </a:solidFill>
                        </a:rPr>
                        <a:t>Ongoing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Ongoing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0" name="TextBox 19"/>
          <p:cNvSpPr txBox="1"/>
          <p:nvPr/>
        </p:nvSpPr>
        <p:spPr>
          <a:xfrm>
            <a:off x="5581651" y="5377502"/>
            <a:ext cx="1411972" cy="300082"/>
          </a:xfrm>
          <a:prstGeom prst="rect">
            <a:avLst/>
          </a:prstGeom>
          <a:noFill/>
        </p:spPr>
        <p:txBody>
          <a:bodyPr wrap="square" rtlCol="0">
            <a:spAutoFit/>
          </a:bodyPr>
          <a:lstStyle/>
          <a:p>
            <a:r>
              <a:rPr lang="en-US" sz="1350" dirty="0"/>
              <a:t>Chemicals</a:t>
            </a:r>
          </a:p>
        </p:txBody>
      </p:sp>
      <p:sp>
        <p:nvSpPr>
          <p:cNvPr id="21" name="TextBox 20"/>
          <p:cNvSpPr txBox="1"/>
          <p:nvPr/>
        </p:nvSpPr>
        <p:spPr>
          <a:xfrm rot="16200000">
            <a:off x="2793449" y="4570838"/>
            <a:ext cx="1075888" cy="346249"/>
          </a:xfrm>
          <a:prstGeom prst="rect">
            <a:avLst/>
          </a:prstGeom>
          <a:noFill/>
        </p:spPr>
        <p:txBody>
          <a:bodyPr wrap="square" rtlCol="0">
            <a:spAutoFit/>
          </a:bodyPr>
          <a:lstStyle/>
          <a:p>
            <a:r>
              <a:rPr lang="en-US" sz="1650" dirty="0"/>
              <a:t>Assays</a:t>
            </a:r>
          </a:p>
        </p:txBody>
      </p:sp>
      <p:cxnSp>
        <p:nvCxnSpPr>
          <p:cNvPr id="23" name="Straight Arrow Connector 22"/>
          <p:cNvCxnSpPr/>
          <p:nvPr/>
        </p:nvCxnSpPr>
        <p:spPr bwMode="auto">
          <a:xfrm>
            <a:off x="6953250" y="5552301"/>
            <a:ext cx="857250" cy="1674"/>
          </a:xfrm>
          <a:prstGeom prst="straightConnector1">
            <a:avLst/>
          </a:prstGeom>
          <a:noFill/>
          <a:ln w="254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H="1" flipV="1">
            <a:off x="3581402" y="4263167"/>
            <a:ext cx="1" cy="804449"/>
          </a:xfrm>
          <a:prstGeom prst="straightConnector1">
            <a:avLst/>
          </a:prstGeom>
          <a:noFill/>
          <a:ln w="25400" cap="flat" cmpd="sng" algn="ctr">
            <a:solidFill>
              <a:schemeClr val="tx1"/>
            </a:solidFill>
            <a:prstDash val="solid"/>
            <a:round/>
            <a:headEnd type="none" w="med" len="med"/>
            <a:tailEnd type="arrow"/>
          </a:ln>
          <a:effectLst/>
        </p:spPr>
      </p:cxnSp>
      <p:sp>
        <p:nvSpPr>
          <p:cNvPr id="22" name="TextBox 21"/>
          <p:cNvSpPr txBox="1"/>
          <p:nvPr/>
        </p:nvSpPr>
        <p:spPr>
          <a:xfrm>
            <a:off x="3009900" y="3977419"/>
            <a:ext cx="612668" cy="346249"/>
          </a:xfrm>
          <a:prstGeom prst="rect">
            <a:avLst/>
          </a:prstGeom>
          <a:noFill/>
        </p:spPr>
        <p:txBody>
          <a:bodyPr wrap="none" rtlCol="0">
            <a:spAutoFit/>
          </a:bodyPr>
          <a:lstStyle/>
          <a:p>
            <a:r>
              <a:rPr lang="en-US" sz="1650" dirty="0"/>
              <a:t>~600</a:t>
            </a:r>
          </a:p>
        </p:txBody>
      </p:sp>
      <p:sp>
        <p:nvSpPr>
          <p:cNvPr id="26" name="TextBox 25"/>
          <p:cNvSpPr txBox="1"/>
          <p:nvPr/>
        </p:nvSpPr>
        <p:spPr>
          <a:xfrm>
            <a:off x="8323323" y="5380851"/>
            <a:ext cx="667170" cy="300082"/>
          </a:xfrm>
          <a:prstGeom prst="rect">
            <a:avLst/>
          </a:prstGeom>
          <a:noFill/>
        </p:spPr>
        <p:txBody>
          <a:bodyPr wrap="none" rtlCol="0">
            <a:spAutoFit/>
          </a:bodyPr>
          <a:lstStyle/>
          <a:p>
            <a:r>
              <a:rPr lang="en-US" sz="1350" dirty="0"/>
              <a:t>~8,200</a:t>
            </a:r>
          </a:p>
        </p:txBody>
      </p:sp>
      <p:sp>
        <p:nvSpPr>
          <p:cNvPr id="28" name="Rectangle 27"/>
          <p:cNvSpPr/>
          <p:nvPr/>
        </p:nvSpPr>
        <p:spPr bwMode="auto">
          <a:xfrm>
            <a:off x="4317208" y="2249740"/>
            <a:ext cx="138564" cy="25391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29" name="Rectangle 28"/>
          <p:cNvSpPr/>
          <p:nvPr/>
        </p:nvSpPr>
        <p:spPr bwMode="auto">
          <a:xfrm>
            <a:off x="4317208" y="2535490"/>
            <a:ext cx="138564" cy="25391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30" name="Rectangle 29"/>
          <p:cNvSpPr/>
          <p:nvPr/>
        </p:nvSpPr>
        <p:spPr bwMode="auto">
          <a:xfrm>
            <a:off x="4317208" y="3116623"/>
            <a:ext cx="138564" cy="25391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31" name="Rectangle 30"/>
          <p:cNvSpPr/>
          <p:nvPr/>
        </p:nvSpPr>
        <p:spPr bwMode="auto">
          <a:xfrm>
            <a:off x="4317208" y="3407027"/>
            <a:ext cx="138564" cy="25391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27" name="Rectangle 26"/>
          <p:cNvSpPr/>
          <p:nvPr/>
        </p:nvSpPr>
        <p:spPr bwMode="auto">
          <a:xfrm>
            <a:off x="4358640" y="5006116"/>
            <a:ext cx="480060" cy="355058"/>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14" name="Rectangle 13"/>
          <p:cNvSpPr/>
          <p:nvPr/>
        </p:nvSpPr>
        <p:spPr bwMode="auto">
          <a:xfrm>
            <a:off x="3662669" y="5234716"/>
            <a:ext cx="5119382" cy="126458"/>
          </a:xfrm>
          <a:prstGeom prst="rect">
            <a:avLst/>
          </a:prstGeom>
          <a:solidFill>
            <a:srgbClr val="7575D1">
              <a:alpha val="59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34" name="Rectangle 33"/>
          <p:cNvSpPr/>
          <p:nvPr/>
        </p:nvSpPr>
        <p:spPr bwMode="auto">
          <a:xfrm>
            <a:off x="4317208" y="2821240"/>
            <a:ext cx="138564" cy="253916"/>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spAutoFit/>
          </a:bodyPr>
          <a:lstStyle/>
          <a:p>
            <a:pPr eaLnBrk="0" fontAlgn="base" hangingPunct="0">
              <a:spcBef>
                <a:spcPct val="0"/>
              </a:spcBef>
              <a:spcAft>
                <a:spcPct val="0"/>
              </a:spcAft>
            </a:pPr>
            <a:endParaRPr lang="en-US" sz="1200">
              <a:latin typeface="Arial" charset="0"/>
              <a:ea typeface="ＭＳ Ｐゴシック" pitchFamily="1" charset="-128"/>
            </a:endParaRPr>
          </a:p>
        </p:txBody>
      </p:sp>
      <p:sp>
        <p:nvSpPr>
          <p:cNvPr id="35" name="TextBox 34"/>
          <p:cNvSpPr txBox="1"/>
          <p:nvPr/>
        </p:nvSpPr>
        <p:spPr>
          <a:xfrm>
            <a:off x="3467100" y="5311603"/>
            <a:ext cx="223860" cy="346249"/>
          </a:xfrm>
          <a:prstGeom prst="rect">
            <a:avLst/>
          </a:prstGeom>
          <a:noFill/>
        </p:spPr>
        <p:txBody>
          <a:bodyPr wrap="square" rtlCol="0">
            <a:spAutoFit/>
          </a:bodyPr>
          <a:lstStyle/>
          <a:p>
            <a:r>
              <a:rPr lang="en-US" sz="1650" dirty="0"/>
              <a:t>0</a:t>
            </a:r>
          </a:p>
        </p:txBody>
      </p:sp>
      <p:sp>
        <p:nvSpPr>
          <p:cNvPr id="3" name="Title 2">
            <a:extLst>
              <a:ext uri="{FF2B5EF4-FFF2-40B4-BE49-F238E27FC236}">
                <a16:creationId xmlns:a16="http://schemas.microsoft.com/office/drawing/2014/main" id="{7ABF8D89-195A-A741-8C33-1E29B3074BFB}"/>
              </a:ext>
            </a:extLst>
          </p:cNvPr>
          <p:cNvSpPr>
            <a:spLocks noGrp="1"/>
          </p:cNvSpPr>
          <p:nvPr>
            <p:ph type="title"/>
          </p:nvPr>
        </p:nvSpPr>
        <p:spPr/>
        <p:txBody>
          <a:bodyPr>
            <a:normAutofit/>
          </a:bodyPr>
          <a:lstStyle/>
          <a:p>
            <a:r>
              <a:rPr lang="en-US" sz="4000" dirty="0">
                <a:latin typeface="+mn-lt"/>
              </a:rPr>
              <a:t>Data from </a:t>
            </a:r>
            <a:r>
              <a:rPr lang="en-US" sz="4000" dirty="0" err="1">
                <a:latin typeface="+mn-lt"/>
              </a:rPr>
              <a:t>ToxCast</a:t>
            </a:r>
            <a:endParaRPr lang="en-US" sz="3600" dirty="0">
              <a:latin typeface="+mn-lt"/>
            </a:endParaRPr>
          </a:p>
        </p:txBody>
      </p:sp>
    </p:spTree>
    <p:extLst>
      <p:ext uri="{BB962C8B-B14F-4D97-AF65-F5344CB8AC3E}">
        <p14:creationId xmlns:p14="http://schemas.microsoft.com/office/powerpoint/2010/main" val="1854814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5DC6-B860-E542-9617-25C4B01F6F37}"/>
              </a:ext>
            </a:extLst>
          </p:cNvPr>
          <p:cNvSpPr>
            <a:spLocks noGrp="1"/>
          </p:cNvSpPr>
          <p:nvPr>
            <p:ph type="title"/>
          </p:nvPr>
        </p:nvSpPr>
        <p:spPr/>
        <p:txBody>
          <a:bodyPr>
            <a:normAutofit/>
          </a:bodyPr>
          <a:lstStyle/>
          <a:p>
            <a:r>
              <a:rPr lang="en-US" sz="4000" dirty="0">
                <a:latin typeface="+mn-lt"/>
              </a:rPr>
              <a:t>Data from </a:t>
            </a:r>
            <a:r>
              <a:rPr lang="en-US" sz="4000" dirty="0" err="1">
                <a:latin typeface="+mn-lt"/>
              </a:rPr>
              <a:t>ToxCast</a:t>
            </a:r>
            <a:endParaRPr lang="en-US" sz="3600" dirty="0">
              <a:latin typeface="+mn-lt"/>
            </a:endParaRPr>
          </a:p>
        </p:txBody>
      </p:sp>
      <p:sp>
        <p:nvSpPr>
          <p:cNvPr id="3" name="Content Placeholder 2"/>
          <p:cNvSpPr>
            <a:spLocks noGrp="1"/>
          </p:cNvSpPr>
          <p:nvPr>
            <p:ph idx="4294967295"/>
          </p:nvPr>
        </p:nvSpPr>
        <p:spPr>
          <a:xfrm>
            <a:off x="7649272" y="2101513"/>
            <a:ext cx="2586549" cy="3257550"/>
          </a:xfrm>
        </p:spPr>
        <p:txBody>
          <a:bodyPr/>
          <a:lstStyle/>
          <a:p>
            <a:r>
              <a:rPr lang="en-US" sz="1800" dirty="0" err="1"/>
              <a:t>ToxCast</a:t>
            </a:r>
            <a:r>
              <a:rPr lang="en-US" sz="1800" dirty="0"/>
              <a:t> phase I: primarily pesticides</a:t>
            </a:r>
          </a:p>
          <a:p>
            <a:r>
              <a:rPr lang="en-US" sz="1800" dirty="0" err="1"/>
              <a:t>ToxCast</a:t>
            </a:r>
            <a:r>
              <a:rPr lang="en-US" sz="1800" dirty="0"/>
              <a:t> phase II: industrial chemicals</a:t>
            </a:r>
          </a:p>
          <a:p>
            <a:r>
              <a:rPr lang="en-US" sz="1800" dirty="0" err="1"/>
              <a:t>ToxCast</a:t>
            </a:r>
            <a:r>
              <a:rPr lang="en-US" sz="1800" dirty="0"/>
              <a:t> phase III: diverse chemical space; high production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4356" t="15178" r="4356" b="-178"/>
          <a:stretch/>
        </p:blipFill>
        <p:spPr>
          <a:xfrm>
            <a:off x="1809751" y="2057400"/>
            <a:ext cx="5248275" cy="3345776"/>
          </a:xfrm>
          <a:prstGeom prst="rect">
            <a:avLst/>
          </a:prstGeom>
        </p:spPr>
      </p:pic>
      <p:sp>
        <p:nvSpPr>
          <p:cNvPr id="5" name="AutoShape 23"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6" name="AutoShape 25"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45846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F94A6-0193-7C47-8815-652597B3522B}"/>
              </a:ext>
            </a:extLst>
          </p:cNvPr>
          <p:cNvSpPr>
            <a:spLocks noGrp="1"/>
          </p:cNvSpPr>
          <p:nvPr>
            <p:ph type="title"/>
          </p:nvPr>
        </p:nvSpPr>
        <p:spPr/>
        <p:txBody>
          <a:bodyPr>
            <a:normAutofit/>
          </a:bodyPr>
          <a:lstStyle/>
          <a:p>
            <a:r>
              <a:rPr lang="en-US" sz="4000" dirty="0" err="1">
                <a:latin typeface="+mn-lt"/>
              </a:rPr>
              <a:t>Cephalothin</a:t>
            </a:r>
            <a:endParaRPr lang="en-US" sz="3600" dirty="0">
              <a:latin typeface="+mn-lt"/>
            </a:endParaRPr>
          </a:p>
        </p:txBody>
      </p:sp>
      <p:sp>
        <p:nvSpPr>
          <p:cNvPr id="37890" name="Content Placeholder 2"/>
          <p:cNvSpPr>
            <a:spLocks noGrp="1"/>
          </p:cNvSpPr>
          <p:nvPr>
            <p:ph idx="1"/>
          </p:nvPr>
        </p:nvSpPr>
        <p:spPr/>
        <p:txBody>
          <a:bodyPr>
            <a:normAutofit/>
          </a:bodyPr>
          <a:lstStyle/>
          <a:p>
            <a:r>
              <a:rPr lang="en-US" sz="2400" dirty="0"/>
              <a:t>In contrast, cephalothin, an anionic analog of the original zwitterionic drug, rapidly moves across the epithelia from blood into urine.</a:t>
            </a:r>
          </a:p>
          <a:p>
            <a:endParaRPr lang="en-US" sz="2400" dirty="0"/>
          </a:p>
          <a:p>
            <a:r>
              <a:rPr lang="en-US" sz="2400" dirty="0"/>
              <a:t>Is thus </a:t>
            </a:r>
            <a:r>
              <a:rPr lang="en-US" sz="2400" u="sng" dirty="0"/>
              <a:t>not</a:t>
            </a:r>
            <a:r>
              <a:rPr lang="en-US" sz="2400" dirty="0"/>
              <a:t> a neurotoxin.</a:t>
            </a:r>
          </a:p>
        </p:txBody>
      </p:sp>
      <p:sp>
        <p:nvSpPr>
          <p:cNvPr id="37892" name="TextBox 4"/>
          <p:cNvSpPr txBox="1">
            <a:spLocks noChangeArrowheads="1"/>
          </p:cNvSpPr>
          <p:nvPr/>
        </p:nvSpPr>
        <p:spPr bwMode="auto">
          <a:xfrm>
            <a:off x="7713632" y="4400579"/>
            <a:ext cx="1451038" cy="400110"/>
          </a:xfrm>
          <a:prstGeom prst="rect">
            <a:avLst/>
          </a:prstGeom>
          <a:noFill/>
          <a:ln w="9525">
            <a:noFill/>
            <a:miter lim="800000"/>
            <a:headEnd/>
            <a:tailEnd/>
          </a:ln>
        </p:spPr>
        <p:txBody>
          <a:bodyPr wrap="none">
            <a:prstTxWarp prst="textNoShape">
              <a:avLst/>
            </a:prstTxWarp>
            <a:spAutoFit/>
          </a:bodyPr>
          <a:lstStyle/>
          <a:p>
            <a:r>
              <a:rPr lang="en-US" sz="2000" dirty="0" err="1"/>
              <a:t>Cephalothin</a:t>
            </a:r>
            <a:endParaRPr lang="en-US" sz="2000" dirty="0"/>
          </a:p>
        </p:txBody>
      </p:sp>
      <p:pic>
        <p:nvPicPr>
          <p:cNvPr id="2" name="Picture 1">
            <a:extLst>
              <a:ext uri="{FF2B5EF4-FFF2-40B4-BE49-F238E27FC236}">
                <a16:creationId xmlns:a16="http://schemas.microsoft.com/office/drawing/2014/main" id="{EC4CCC88-B137-8E46-A6C3-4B0AC5544096}"/>
              </a:ext>
            </a:extLst>
          </p:cNvPr>
          <p:cNvPicPr>
            <a:picLocks noChangeAspect="1"/>
          </p:cNvPicPr>
          <p:nvPr/>
        </p:nvPicPr>
        <p:blipFill>
          <a:blip r:embed="rId3"/>
          <a:stretch>
            <a:fillRect/>
          </a:stretch>
        </p:blipFill>
        <p:spPr>
          <a:xfrm>
            <a:off x="4572558" y="2559049"/>
            <a:ext cx="2820906" cy="3282951"/>
          </a:xfrm>
          <a:prstGeom prst="rect">
            <a:avLst/>
          </a:prstGeom>
        </p:spPr>
      </p:pic>
    </p:spTree>
    <p:extLst>
      <p:ext uri="{BB962C8B-B14F-4D97-AF65-F5344CB8AC3E}">
        <p14:creationId xmlns:p14="http://schemas.microsoft.com/office/powerpoint/2010/main" val="15644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B283-34F5-7840-A4A5-E324319A2625}"/>
              </a:ext>
            </a:extLst>
          </p:cNvPr>
          <p:cNvSpPr>
            <a:spLocks noGrp="1"/>
          </p:cNvSpPr>
          <p:nvPr>
            <p:ph type="title"/>
          </p:nvPr>
        </p:nvSpPr>
        <p:spPr/>
        <p:txBody>
          <a:bodyPr>
            <a:normAutofit/>
          </a:bodyPr>
          <a:lstStyle/>
          <a:p>
            <a:r>
              <a:rPr lang="en-US" sz="4000" dirty="0">
                <a:latin typeface="+mn-lt"/>
              </a:rPr>
              <a:t>Data Endpoints</a:t>
            </a:r>
            <a:endParaRPr lang="en-US" sz="3600" dirty="0">
              <a:latin typeface="+mn-lt"/>
            </a:endParaRPr>
          </a:p>
        </p:txBody>
      </p:sp>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t="14829"/>
          <a:stretch/>
        </p:blipFill>
        <p:spPr>
          <a:xfrm>
            <a:off x="2783681" y="1722283"/>
            <a:ext cx="6626225" cy="4233862"/>
          </a:xfrm>
        </p:spPr>
      </p:pic>
      <p:sp>
        <p:nvSpPr>
          <p:cNvPr id="3" name="AutoShape 23"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5" name="AutoShape 25" descr="data:image/jpg;base64,/9j/4AAQSkZJRgABAQAAAQABAAD/2wCEAAkGBhQGERQTEBASDxUVESIQEhgXExIQExEZHhYXGB8cFxIjJykfGCApJRIYHzgsJyc1OC04FiE2QTc2OCg3ODABCQoKBQUFDQUFDSkYEhgpKSkpKSkpKSkpKSkpKSkpKSkpKSkpKSkpKSkpKSkpKSkpKSkpKSkpKSkpKSkpKSkpKf/AABEIAEwAsQMBIgACEQEDEQH/xAAbAAEBAQEBAQEBAAAAAAAAAAAABQYEAwIHAf/EADkQAAIBAwMCAgYHBwUAAAAAAAECAwAEEQUSIRMxBiIHFCMyQVE0NVJhdLKzU3FygYW00RUWQkNi/8QAFAEBAAAAAAAAAAAAAAAAAAAAAP/EABQRAQAAAAAAAAAAAAAAAAAAAAD/2gAMAwEAAhEDEQA/AP3ClKUClKUClKUClKUCv4fu/wA1/aUGb0LUppLh47iTLGPcqbI4eAxXesALyKp2kZkk5I8ox2jelP0jt6PxbGOOOYyyHqIxdWMa4yVYcKecZIPftVmSw/02/jaNgizlmdRhQz7PMdozuJ2oc7AfIcychD+e+N9LHj/xHBZlz0ra3ElwpGAOeowXkZ3B4FyO2SceU0H6zot+2qW8MzxGBpIlkZC28xlgDjdgZxn5V218xoIgAAAAMAAYAH3D4V9UClKUClKUClKUClKUClKUClKUClKUCleN5eJYIXkbaq9zye5wAAOSSSAAOSSAOTUpr641Y7YIjbRkEmeUAuRkD2dtnIJ5OZMAYHlbOKC3Sso+sT6FLskDzozhI+r0YXkY8ARTgiNiT2jcK3chjwtXNP1lL9im14pFGWjkUo4GcZB91x25Ukcj50HfSleF7epp6GSRtqr3OCTycABRyxJIAA5JIA5NB5apbG4QFQSyOsqgMy7irA7eGUcjI8xxkgkEDByPo6003Vxf6izb/WbpooCRhhDCxiAPy5QjBGfZg85q/wCt3GtDEcXqkbDJeYK8rKR/wtwfKcH/ALD5SBlG5x8wWU3h1VSBFuYFUKkQ2QSwgDAEbe468DhsEcnc3C0F2lcOl6wmqhtoeN0bbIkimORDkjlT3U7ThhkNg4JxXdQKVzX+oppihpCRltqgKzs55OFQZLHAJ4HYE9gan+s3OqcRxepJ8Xl2SykH7EIOEPOcueCMbDngLNKy516bTLkwyI83UZjCp9XilcLyTEwYJIoHO04cd/MCdtzTtVTVAdm4Mpw6OrRyRn5Mh5+fPY4OCcUHZSlKBSlKBSlKBSlKBUzWdSezMUcSqZJmKKzk7I9qFizKOXwBnaCM9ty96p1C176TZ/xy/wBu9B66Vpkd107l5PW3ZRJHIRhEDLkdGLtGMMefewxyxqxUfwf9X2f4OL9JKsUHxPAtyrI6h1ZSrKwDKwIwQVPBBBxis5qvhtoFBtwZVRwyQkqHiJOC1tcE5hYAk7SSpAK4AbI01KDLwaxcqY4hskabcI5JUkt3i2cN1bcDDke95WUPnHlA3GraaGsbiWZjcTDlXYACPIIxFH7sfDEZHJBOSa8NU+m2X7pfyLVqgUpSg4dR0ePUyGcFXX3JEJSWP48OOcZAODkHAyDio9/q9xohEUjwPujaVZ3DxiNI9oYywrnqMN6t5WQNkjyYBOmrGekLt/T7n8sFBotP0cWrmWRjPMRtMjBQVXIOxFHCLwOB3xk5NUaClB43lmmoIUlRZEOMqwDA4II4+YIBHyIBrPah4da3Kum+4CeVMNsu4Af2dySOooOCUkyDwcnaFbT0oIOjavIZI4ZvadSJ5Y3MbQSDpvGjLNCeA2ZV8ynDc4VQBm9UW8+sbb8JP+pZ1aoFKUoFKUoFKUoFQte+k2f8cv8AbvV2sve351aWGe3he4hgLMXRo8Tboyh6OT7TG7ORwcEAk8UFDwf9X2f4OL9JKsVO0GSLoIkG4LCog2sGEkexQArg8g4wee+QeQc1RoFKVF1PxKtvvWALPIh9plzHBABy5muMFY9q5Yjv248wNA1T6bZ/ul/ItWqz9gX1iaCVlcCFGy5hMCTs6geSJmMiAYB5B74zxWgoFKUoFYz0hdv6fc/lgrZ1nvFGmG9aNzE88YhlgmRGCybZBHyuSM46Z4BzyMA0GhFK5rDUU1JS0ZJw21gVZGRuDhkOCpwQeR2IPYiumgUpUO68TrIrG22zBcl5SxW1jA7kzgEOR2wmeRglcEgPq8+sbb8JP+pZ1arKi9lnmhufV5ZEigeGRhGIWkMhhYyR27MX2D1cnB83tFAzg40lneJfoHjbcp7HkcgkEEHkEEEEHkEEHkUHtSlKBSlKDOXPj62tHkR280bSCRQY2kRYomlZzEDu2kJgcckj511Q67Jeq4itSJY5OlIkkscaxkoJAWkXfkEMvugnLdu+Pu48L290CHQuGkeVgWbaxljaNwR8irkY++unTNJXSg21ndnbfI7sXdztCgk/cFUfyoOP/bnrv0yY3g79NkRLcE9/ZD3x8hIWxj581ZpSgn6hoceoNvIaOULtEsZ6coXk7d47r5icHI5zjNcZuZ9DI6xa8hKkmRYgJoiCPfjXiRSGPKICuzBDFsi5Sgx0k8/iIkRSuVY7fZq0NtGP/c5xNM2O4jKg5AyuCwraf4YW22dWRp+mQ0aYEcEZByCsK8EgnILliDg5yM1bpQKUpQKUpQKUpQTtQ0Vb1uoryQShdvUjOCQOQHU5VwCc4YHufma5vX5tH4uFa5T4TRR+ZQP2sIJJPGdyDB+yvGbVKDGPHP4qYYnzHzu2xulnjOQNxxJdN8MhljIOSONrXLXw2kZVpma6dCDGZAm2MjGDHCoCIRjuFz355NV6UCpl5oCXDmWNntpT70kZCl+AB1EIKyYwPeBPlAziqdKCNJfzaHGxuNtyNyxwsg6csrO4RVdD5AclfMGAO4+VQOeGT0g29vxJmN9vCM0Su7ieS3ZEBbzsrwtnbkYwQTmr2o6cuqJsfONwcFSVZWVgysp+BBAP8qnp4St1Vl2ud6dNzvbL+1eYsT9ovK7E/HdQWcUpSg//2Q=="/>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008756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976F-30B6-A246-9A31-971495CB245A}"/>
              </a:ext>
            </a:extLst>
          </p:cNvPr>
          <p:cNvSpPr>
            <a:spLocks noGrp="1"/>
          </p:cNvSpPr>
          <p:nvPr>
            <p:ph type="title"/>
          </p:nvPr>
        </p:nvSpPr>
        <p:spPr/>
        <p:txBody>
          <a:bodyPr>
            <a:normAutofit/>
          </a:bodyPr>
          <a:lstStyle/>
          <a:p>
            <a:r>
              <a:rPr lang="en-US" sz="4000" dirty="0">
                <a:latin typeface="+mn-lt"/>
              </a:rPr>
              <a:t>If we can predict toxicity using computer models…</a:t>
            </a:r>
          </a:p>
        </p:txBody>
      </p:sp>
      <p:sp>
        <p:nvSpPr>
          <p:cNvPr id="3" name="Content Placeholder 2">
            <a:extLst>
              <a:ext uri="{FF2B5EF4-FFF2-40B4-BE49-F238E27FC236}">
                <a16:creationId xmlns:a16="http://schemas.microsoft.com/office/drawing/2014/main" id="{2C1EDDCD-1C1D-804C-8037-66314130A93A}"/>
              </a:ext>
            </a:extLst>
          </p:cNvPr>
          <p:cNvSpPr>
            <a:spLocks noGrp="1"/>
          </p:cNvSpPr>
          <p:nvPr>
            <p:ph idx="1"/>
          </p:nvPr>
        </p:nvSpPr>
        <p:spPr>
          <a:xfrm>
            <a:off x="838200" y="1750132"/>
            <a:ext cx="9179257" cy="4201206"/>
          </a:xfrm>
        </p:spPr>
        <p:txBody>
          <a:bodyPr/>
          <a:lstStyle/>
          <a:p>
            <a:r>
              <a:rPr lang="en-US" dirty="0"/>
              <a:t>Then the need for expensive toxicology studies is reduced.</a:t>
            </a:r>
          </a:p>
          <a:p>
            <a:r>
              <a:rPr lang="en-US" dirty="0"/>
              <a:t>Then less time is needed to get a chemical into the market.</a:t>
            </a:r>
          </a:p>
          <a:p>
            <a:r>
              <a:rPr lang="en-US" dirty="0"/>
              <a:t>We cab have more confidence in chemicals rather than facing unintended consequences afterwards.</a:t>
            </a:r>
          </a:p>
          <a:p>
            <a:r>
              <a:rPr lang="en-US" dirty="0"/>
              <a:t>We can design the chemical with specific functions before animal trials.</a:t>
            </a:r>
          </a:p>
          <a:p>
            <a:pPr marL="0" indent="0">
              <a:buNone/>
            </a:pPr>
            <a:r>
              <a:rPr lang="en-US" dirty="0"/>
              <a:t> </a:t>
            </a:r>
          </a:p>
        </p:txBody>
      </p:sp>
    </p:spTree>
    <p:extLst>
      <p:ext uri="{BB962C8B-B14F-4D97-AF65-F5344CB8AC3E}">
        <p14:creationId xmlns:p14="http://schemas.microsoft.com/office/powerpoint/2010/main" val="2854599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C1F5-DAAF-E241-858B-69B51B9FCDE9}"/>
              </a:ext>
            </a:extLst>
          </p:cNvPr>
          <p:cNvSpPr>
            <a:spLocks noGrp="1"/>
          </p:cNvSpPr>
          <p:nvPr>
            <p:ph type="title"/>
          </p:nvPr>
        </p:nvSpPr>
        <p:spPr/>
        <p:txBody>
          <a:bodyPr>
            <a:normAutofit/>
          </a:bodyPr>
          <a:lstStyle/>
          <a:p>
            <a:r>
              <a:rPr lang="en-US" sz="4000" dirty="0">
                <a:latin typeface="+mn-lt"/>
              </a:rPr>
              <a:t>Are we there yet?</a:t>
            </a:r>
          </a:p>
        </p:txBody>
      </p:sp>
      <p:sp>
        <p:nvSpPr>
          <p:cNvPr id="3" name="Content Placeholder 2">
            <a:extLst>
              <a:ext uri="{FF2B5EF4-FFF2-40B4-BE49-F238E27FC236}">
                <a16:creationId xmlns:a16="http://schemas.microsoft.com/office/drawing/2014/main" id="{965ED6CE-B8EA-E340-95F8-5DA1964F7436}"/>
              </a:ext>
            </a:extLst>
          </p:cNvPr>
          <p:cNvSpPr>
            <a:spLocks noGrp="1"/>
          </p:cNvSpPr>
          <p:nvPr>
            <p:ph idx="1"/>
          </p:nvPr>
        </p:nvSpPr>
        <p:spPr/>
        <p:txBody>
          <a:bodyPr>
            <a:normAutofit/>
          </a:bodyPr>
          <a:lstStyle/>
          <a:p>
            <a:r>
              <a:rPr lang="en-US" sz="2400" dirty="0"/>
              <a:t>Sadly, no. </a:t>
            </a:r>
          </a:p>
          <a:p>
            <a:r>
              <a:rPr lang="en-US" sz="2400" dirty="0"/>
              <a:t>Best prediction models offer only 65-70% accuracy for non-carcinogenic compounds.</a:t>
            </a:r>
          </a:p>
          <a:p>
            <a:pPr lvl="1"/>
            <a:r>
              <a:rPr lang="en-US" sz="2400" dirty="0"/>
              <a:t>Still cannot replace </a:t>
            </a:r>
            <a:r>
              <a:rPr lang="en-US" sz="2400" i="1" dirty="0"/>
              <a:t>in vivo </a:t>
            </a:r>
            <a:r>
              <a:rPr lang="en-US" sz="2400" dirty="0"/>
              <a:t>and </a:t>
            </a:r>
            <a:r>
              <a:rPr lang="en-US" sz="2400" i="1" dirty="0"/>
              <a:t>in vitro </a:t>
            </a:r>
            <a:r>
              <a:rPr lang="en-US" sz="2400" dirty="0"/>
              <a:t>studies.</a:t>
            </a:r>
          </a:p>
          <a:p>
            <a:r>
              <a:rPr lang="en-US" sz="2400" dirty="0"/>
              <a:t>Once prediction power reaches 90-95%, the major shift in experimental strategy can occur.</a:t>
            </a:r>
          </a:p>
        </p:txBody>
      </p:sp>
    </p:spTree>
    <p:extLst>
      <p:ext uri="{BB962C8B-B14F-4D97-AF65-F5344CB8AC3E}">
        <p14:creationId xmlns:p14="http://schemas.microsoft.com/office/powerpoint/2010/main" val="3280332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581C-F2CB-45DC-B1D7-3731EB7F4CC1}"/>
              </a:ext>
            </a:extLst>
          </p:cNvPr>
          <p:cNvSpPr>
            <a:spLocks noGrp="1"/>
          </p:cNvSpPr>
          <p:nvPr>
            <p:ph type="title"/>
          </p:nvPr>
        </p:nvSpPr>
        <p:spPr/>
        <p:txBody>
          <a:bodyPr>
            <a:normAutofit/>
          </a:bodyPr>
          <a:lstStyle/>
          <a:p>
            <a:r>
              <a:rPr lang="en-US" sz="4000" dirty="0">
                <a:latin typeface="+mn-lt"/>
              </a:rPr>
              <a:t>Summary</a:t>
            </a:r>
          </a:p>
        </p:txBody>
      </p:sp>
      <p:sp>
        <p:nvSpPr>
          <p:cNvPr id="3" name="Content Placeholder 2">
            <a:extLst>
              <a:ext uri="{FF2B5EF4-FFF2-40B4-BE49-F238E27FC236}">
                <a16:creationId xmlns:a16="http://schemas.microsoft.com/office/drawing/2014/main" id="{B6073494-A5A9-4931-A53D-140B8492BF0D}"/>
              </a:ext>
            </a:extLst>
          </p:cNvPr>
          <p:cNvSpPr>
            <a:spLocks noGrp="1"/>
          </p:cNvSpPr>
          <p:nvPr>
            <p:ph idx="1"/>
          </p:nvPr>
        </p:nvSpPr>
        <p:spPr/>
        <p:txBody>
          <a:bodyPr/>
          <a:lstStyle/>
          <a:p>
            <a:r>
              <a:rPr lang="en-US" dirty="0"/>
              <a:t>There are many approaches to hazard minimization through molecular design: chemists have the opportunity to minimize hazard at the very beginning design stage!</a:t>
            </a:r>
          </a:p>
          <a:p>
            <a:r>
              <a:rPr lang="en-US" dirty="0"/>
              <a:t>Many alternatives to animal testing are being used and explored – although, animal testing is sometimes required</a:t>
            </a:r>
          </a:p>
          <a:p>
            <a:r>
              <a:rPr lang="en-US" dirty="0"/>
              <a:t>QSAR-Quantitative Structure Activity Relationship – can help chemists in design strategies; </a:t>
            </a:r>
            <a:r>
              <a:rPr lang="en-US" sz="2000" dirty="0"/>
              <a:t>QSAR seeks for a relationship between chemical structure and activity.</a:t>
            </a:r>
            <a:endParaRPr lang="en-US" dirty="0"/>
          </a:p>
          <a:p>
            <a:r>
              <a:rPr lang="en-US" dirty="0"/>
              <a:t>The nexus of chemistry and toxicology:</a:t>
            </a:r>
          </a:p>
          <a:p>
            <a:pPr lvl="1"/>
            <a:r>
              <a:rPr lang="en-US" dirty="0"/>
              <a:t>Mechanistic understanding is critical for evaluating toxicity pathways</a:t>
            </a:r>
          </a:p>
          <a:p>
            <a:pPr lvl="1"/>
            <a:r>
              <a:rPr lang="en-US" dirty="0"/>
              <a:t>Design guidelines will be rationalized according to molecular initiation events</a:t>
            </a:r>
          </a:p>
          <a:p>
            <a:r>
              <a:rPr lang="en-US" dirty="0"/>
              <a:t>Sources of high throughput data - can help us in </a:t>
            </a:r>
            <a:r>
              <a:rPr lang="en-US"/>
              <a:t>predictive approaches!</a:t>
            </a:r>
            <a:endParaRPr lang="en-US" dirty="0"/>
          </a:p>
          <a:p>
            <a:endParaRPr lang="en-US" dirty="0"/>
          </a:p>
        </p:txBody>
      </p:sp>
    </p:spTree>
    <p:extLst>
      <p:ext uri="{BB962C8B-B14F-4D97-AF65-F5344CB8AC3E}">
        <p14:creationId xmlns:p14="http://schemas.microsoft.com/office/powerpoint/2010/main" val="16448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6B4A6-2C43-FA44-B331-EF4160C591E9}"/>
              </a:ext>
            </a:extLst>
          </p:cNvPr>
          <p:cNvSpPr>
            <a:spLocks noGrp="1"/>
          </p:cNvSpPr>
          <p:nvPr>
            <p:ph type="title"/>
          </p:nvPr>
        </p:nvSpPr>
        <p:spPr/>
        <p:txBody>
          <a:bodyPr>
            <a:normAutofit/>
          </a:bodyPr>
          <a:lstStyle/>
          <a:p>
            <a:r>
              <a:rPr lang="en-US" sz="4000" dirty="0">
                <a:latin typeface="+mn-lt"/>
              </a:rPr>
              <a:t>By Manipulating </a:t>
            </a:r>
            <a:r>
              <a:rPr lang="en-US" sz="4000" dirty="0" err="1">
                <a:latin typeface="+mn-lt"/>
              </a:rPr>
              <a:t>Sterics</a:t>
            </a:r>
            <a:r>
              <a:rPr lang="en-US" sz="4000" dirty="0">
                <a:latin typeface="+mn-lt"/>
              </a:rPr>
              <a:t>: </a:t>
            </a:r>
            <a:r>
              <a:rPr lang="en-US" sz="4000" dirty="0" err="1">
                <a:latin typeface="+mn-lt"/>
              </a:rPr>
              <a:t>Paraquat</a:t>
            </a:r>
            <a:r>
              <a:rPr lang="en-US" sz="4000" dirty="0">
                <a:latin typeface="+mn-lt"/>
              </a:rPr>
              <a:t> and </a:t>
            </a:r>
            <a:r>
              <a:rPr lang="en-US" sz="4000" dirty="0" err="1">
                <a:latin typeface="+mn-lt"/>
              </a:rPr>
              <a:t>Diquat</a:t>
            </a:r>
            <a:endParaRPr lang="en-US" sz="3600" dirty="0">
              <a:latin typeface="+mn-lt"/>
            </a:endParaRPr>
          </a:p>
        </p:txBody>
      </p:sp>
      <p:sp>
        <p:nvSpPr>
          <p:cNvPr id="39938" name="Content Placeholder 2"/>
          <p:cNvSpPr>
            <a:spLocks noGrp="1"/>
          </p:cNvSpPr>
          <p:nvPr>
            <p:ph idx="1"/>
          </p:nvPr>
        </p:nvSpPr>
        <p:spPr/>
        <p:txBody>
          <a:bodyPr>
            <a:noAutofit/>
          </a:bodyPr>
          <a:lstStyle/>
          <a:p>
            <a:r>
              <a:rPr lang="en-US" sz="2000" dirty="0"/>
              <a:t>Mechanism: After oral ingestion, a very small fraction is absorbed, but the blood levels remain constant for many hours as </a:t>
            </a:r>
            <a:r>
              <a:rPr lang="en-US" sz="2000" dirty="0" err="1"/>
              <a:t>paraquat</a:t>
            </a:r>
            <a:r>
              <a:rPr lang="en-US" sz="2000" dirty="0"/>
              <a:t> is not metabolized by the liver. Instead, it accumulates in the lungs and is retained there even after blood concentrations decrease. </a:t>
            </a:r>
          </a:p>
          <a:p>
            <a:pPr marL="0" indent="0">
              <a:buNone/>
            </a:pPr>
            <a:endParaRPr lang="en-US" sz="2000" dirty="0"/>
          </a:p>
          <a:p>
            <a:r>
              <a:rPr lang="en-US" sz="2000" dirty="0" err="1"/>
              <a:t>Paraquat</a:t>
            </a:r>
            <a:r>
              <a:rPr lang="en-US" sz="2000" dirty="0"/>
              <a:t> was found to enter the lung via carrier-mediated transmembrane transport, specifically the polyamine transport system.</a:t>
            </a:r>
          </a:p>
        </p:txBody>
      </p:sp>
      <p:sp>
        <p:nvSpPr>
          <p:cNvPr id="39941" name="TextBox 5"/>
          <p:cNvSpPr txBox="1">
            <a:spLocks noChangeArrowheads="1"/>
          </p:cNvSpPr>
          <p:nvPr/>
        </p:nvSpPr>
        <p:spPr bwMode="auto">
          <a:xfrm>
            <a:off x="3355022" y="4629309"/>
            <a:ext cx="991790" cy="400110"/>
          </a:xfrm>
          <a:prstGeom prst="rect">
            <a:avLst/>
          </a:prstGeom>
          <a:noFill/>
          <a:ln w="9525">
            <a:noFill/>
            <a:miter lim="800000"/>
            <a:headEnd/>
            <a:tailEnd/>
          </a:ln>
        </p:spPr>
        <p:txBody>
          <a:bodyPr>
            <a:prstTxWarp prst="textNoShape">
              <a:avLst/>
            </a:prstTxWarp>
            <a:spAutoFit/>
          </a:bodyPr>
          <a:lstStyle/>
          <a:p>
            <a:r>
              <a:rPr lang="en-US" sz="2000" dirty="0" err="1"/>
              <a:t>Diquat</a:t>
            </a:r>
            <a:endParaRPr lang="en-US" sz="2000" dirty="0"/>
          </a:p>
        </p:txBody>
      </p:sp>
      <p:sp>
        <p:nvSpPr>
          <p:cNvPr id="39942" name="TextBox 6"/>
          <p:cNvSpPr txBox="1">
            <a:spLocks noChangeArrowheads="1"/>
          </p:cNvSpPr>
          <p:nvPr/>
        </p:nvSpPr>
        <p:spPr bwMode="auto">
          <a:xfrm>
            <a:off x="7802560" y="4681645"/>
            <a:ext cx="1120500" cy="400110"/>
          </a:xfrm>
          <a:prstGeom prst="rect">
            <a:avLst/>
          </a:prstGeom>
          <a:noFill/>
          <a:ln w="9525">
            <a:noFill/>
            <a:miter lim="800000"/>
            <a:headEnd/>
            <a:tailEnd/>
          </a:ln>
        </p:spPr>
        <p:txBody>
          <a:bodyPr wrap="none">
            <a:prstTxWarp prst="textNoShape">
              <a:avLst/>
            </a:prstTxWarp>
            <a:spAutoFit/>
          </a:bodyPr>
          <a:lstStyle/>
          <a:p>
            <a:r>
              <a:rPr lang="en-US" sz="2000" dirty="0" err="1"/>
              <a:t>Paraquat</a:t>
            </a:r>
            <a:endParaRPr lang="en-US" sz="2000" dirty="0"/>
          </a:p>
        </p:txBody>
      </p:sp>
      <p:pic>
        <p:nvPicPr>
          <p:cNvPr id="2" name="Picture 1">
            <a:extLst>
              <a:ext uri="{FF2B5EF4-FFF2-40B4-BE49-F238E27FC236}">
                <a16:creationId xmlns:a16="http://schemas.microsoft.com/office/drawing/2014/main" id="{B5639B15-46AD-0F4C-9E30-B786A827C03F}"/>
              </a:ext>
            </a:extLst>
          </p:cNvPr>
          <p:cNvPicPr>
            <a:picLocks noChangeAspect="1"/>
          </p:cNvPicPr>
          <p:nvPr/>
        </p:nvPicPr>
        <p:blipFill>
          <a:blip r:embed="rId3"/>
          <a:stretch>
            <a:fillRect/>
          </a:stretch>
        </p:blipFill>
        <p:spPr>
          <a:xfrm>
            <a:off x="4591543" y="3603923"/>
            <a:ext cx="664258" cy="2450883"/>
          </a:xfrm>
          <a:prstGeom prst="rect">
            <a:avLst/>
          </a:prstGeom>
        </p:spPr>
      </p:pic>
      <p:pic>
        <p:nvPicPr>
          <p:cNvPr id="3" name="Picture 2">
            <a:extLst>
              <a:ext uri="{FF2B5EF4-FFF2-40B4-BE49-F238E27FC236}">
                <a16:creationId xmlns:a16="http://schemas.microsoft.com/office/drawing/2014/main" id="{D40116D5-E7D6-4D4A-8AB8-729845B477E8}"/>
              </a:ext>
            </a:extLst>
          </p:cNvPr>
          <p:cNvPicPr>
            <a:picLocks noChangeAspect="1"/>
          </p:cNvPicPr>
          <p:nvPr/>
        </p:nvPicPr>
        <p:blipFill>
          <a:blip r:embed="rId4"/>
          <a:stretch>
            <a:fillRect/>
          </a:stretch>
        </p:blipFill>
        <p:spPr>
          <a:xfrm>
            <a:off x="6534623" y="3812062"/>
            <a:ext cx="1151917" cy="2139276"/>
          </a:xfrm>
          <a:prstGeom prst="rect">
            <a:avLst/>
          </a:prstGeom>
        </p:spPr>
      </p:pic>
    </p:spTree>
    <p:extLst>
      <p:ext uri="{BB962C8B-B14F-4D97-AF65-F5344CB8AC3E}">
        <p14:creationId xmlns:p14="http://schemas.microsoft.com/office/powerpoint/2010/main" val="45191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1BD34-E863-FD4E-B65E-6AB2360A9E66}"/>
              </a:ext>
            </a:extLst>
          </p:cNvPr>
          <p:cNvSpPr>
            <a:spLocks noGrp="1"/>
          </p:cNvSpPr>
          <p:nvPr>
            <p:ph type="title"/>
          </p:nvPr>
        </p:nvSpPr>
        <p:spPr/>
        <p:txBody>
          <a:bodyPr>
            <a:normAutofit/>
          </a:bodyPr>
          <a:lstStyle/>
          <a:p>
            <a:r>
              <a:rPr lang="en-US" sz="3600" dirty="0">
                <a:latin typeface="+mn-lt"/>
              </a:rPr>
              <a:t>Through SAR Data: </a:t>
            </a:r>
            <a:r>
              <a:rPr lang="en-US" sz="3600" dirty="0" err="1">
                <a:latin typeface="+mn-lt"/>
              </a:rPr>
              <a:t>Nonylphenols</a:t>
            </a:r>
            <a:r>
              <a:rPr lang="en-US" sz="3600" dirty="0">
                <a:latin typeface="+mn-lt"/>
              </a:rPr>
              <a:t> and </a:t>
            </a:r>
            <a:r>
              <a:rPr lang="en-US" sz="3600" dirty="0" err="1">
                <a:latin typeface="+mn-lt"/>
              </a:rPr>
              <a:t>Glycidyl</a:t>
            </a:r>
            <a:r>
              <a:rPr lang="en-US" sz="3600" dirty="0">
                <a:latin typeface="+mn-lt"/>
              </a:rPr>
              <a:t> Ethers</a:t>
            </a:r>
            <a:endParaRPr lang="en-US" dirty="0">
              <a:latin typeface="+mn-lt"/>
            </a:endParaRPr>
          </a:p>
        </p:txBody>
      </p:sp>
      <p:sp>
        <p:nvSpPr>
          <p:cNvPr id="47106" name="Content Placeholder 2"/>
          <p:cNvSpPr>
            <a:spLocks noGrp="1"/>
          </p:cNvSpPr>
          <p:nvPr>
            <p:ph idx="1"/>
          </p:nvPr>
        </p:nvSpPr>
        <p:spPr/>
        <p:txBody>
          <a:bodyPr/>
          <a:lstStyle/>
          <a:p>
            <a:pPr>
              <a:buFont typeface="Wingdings 2" pitchFamily="-65" charset="2"/>
              <a:buNone/>
            </a:pPr>
            <a:r>
              <a:rPr lang="en-US" sz="2000" b="1" dirty="0" err="1"/>
              <a:t>Polyethoxylatednonylphenols</a:t>
            </a:r>
            <a:endParaRPr lang="en-US" sz="2000" b="1" dirty="0"/>
          </a:p>
          <a:p>
            <a:pPr marL="347663" indent="-164306"/>
            <a:r>
              <a:rPr lang="en-US" sz="2000" dirty="0"/>
              <a:t>Emulsifiers, surfactants</a:t>
            </a:r>
          </a:p>
          <a:p>
            <a:pPr marL="347663" indent="-164306"/>
            <a:r>
              <a:rPr lang="en-US" sz="2000" dirty="0"/>
              <a:t>When </a:t>
            </a:r>
            <a:r>
              <a:rPr lang="en-US" sz="2000" dirty="0" err="1"/>
              <a:t>n</a:t>
            </a:r>
            <a:r>
              <a:rPr lang="en-US" sz="2000" dirty="0"/>
              <a:t> = 14-19, intense myocardial necrosis at 40 mg/</a:t>
            </a:r>
            <a:r>
              <a:rPr lang="en-US" sz="2000" dirty="0" err="1"/>
              <a:t>kg.day</a:t>
            </a:r>
            <a:r>
              <a:rPr lang="en-US" sz="2000" dirty="0"/>
              <a:t> in dogs and guinea pigs</a:t>
            </a:r>
          </a:p>
          <a:p>
            <a:pPr marL="347663" indent="-164306"/>
            <a:r>
              <a:rPr lang="en-US" sz="2000" dirty="0"/>
              <a:t>When </a:t>
            </a:r>
            <a:r>
              <a:rPr lang="en-US" sz="2000" dirty="0" err="1"/>
              <a:t>n</a:t>
            </a:r>
            <a:r>
              <a:rPr lang="en-US" sz="2000" dirty="0"/>
              <a:t>&lt;14&gt;19, no myocardial effects</a:t>
            </a:r>
          </a:p>
          <a:p>
            <a:endParaRPr lang="en-US" sz="1800" dirty="0"/>
          </a:p>
          <a:p>
            <a:endParaRPr lang="en-US" sz="1800" dirty="0"/>
          </a:p>
          <a:p>
            <a:endParaRPr lang="en-US" sz="1800" dirty="0"/>
          </a:p>
          <a:p>
            <a:endParaRPr lang="en-US" sz="1800" dirty="0"/>
          </a:p>
          <a:p>
            <a:pPr>
              <a:buFont typeface="Wingdings 2" pitchFamily="-65" charset="2"/>
              <a:buNone/>
            </a:pPr>
            <a:r>
              <a:rPr lang="en-US" sz="2000" b="1" dirty="0" err="1"/>
              <a:t>Glycidyl</a:t>
            </a:r>
            <a:r>
              <a:rPr lang="en-US" sz="2000" b="1" dirty="0"/>
              <a:t> ethers</a:t>
            </a:r>
          </a:p>
          <a:p>
            <a:pPr marL="347663" indent="-164306"/>
            <a:r>
              <a:rPr lang="en-US" sz="2000" dirty="0"/>
              <a:t>When </a:t>
            </a:r>
            <a:r>
              <a:rPr lang="en-US" sz="2000" dirty="0" err="1"/>
              <a:t>n</a:t>
            </a:r>
            <a:r>
              <a:rPr lang="en-US" sz="2000" dirty="0"/>
              <a:t> = 7-9, mutagenic, cause testicular lesions</a:t>
            </a:r>
          </a:p>
          <a:p>
            <a:pPr marL="347663" indent="-164306"/>
            <a:r>
              <a:rPr lang="en-US" sz="2000" dirty="0"/>
              <a:t>When </a:t>
            </a:r>
            <a:r>
              <a:rPr lang="en-US" sz="2000" dirty="0" err="1"/>
              <a:t>n</a:t>
            </a:r>
            <a:r>
              <a:rPr lang="en-US" sz="2000" dirty="0"/>
              <a:t> = 11-13+, non-mutagenic</a:t>
            </a:r>
          </a:p>
        </p:txBody>
      </p:sp>
      <p:pic>
        <p:nvPicPr>
          <p:cNvPr id="2" name="Picture 1">
            <a:extLst>
              <a:ext uri="{FF2B5EF4-FFF2-40B4-BE49-F238E27FC236}">
                <a16:creationId xmlns:a16="http://schemas.microsoft.com/office/drawing/2014/main" id="{D5390E95-AEE8-3E49-A4A0-DECA6D24EF2A}"/>
              </a:ext>
            </a:extLst>
          </p:cNvPr>
          <p:cNvPicPr>
            <a:picLocks noChangeAspect="1"/>
          </p:cNvPicPr>
          <p:nvPr/>
        </p:nvPicPr>
        <p:blipFill>
          <a:blip r:embed="rId2"/>
          <a:stretch>
            <a:fillRect/>
          </a:stretch>
        </p:blipFill>
        <p:spPr>
          <a:xfrm>
            <a:off x="3777743" y="3364960"/>
            <a:ext cx="3615070" cy="971550"/>
          </a:xfrm>
          <a:prstGeom prst="rect">
            <a:avLst/>
          </a:prstGeom>
        </p:spPr>
      </p:pic>
      <p:pic>
        <p:nvPicPr>
          <p:cNvPr id="3" name="Picture 2">
            <a:extLst>
              <a:ext uri="{FF2B5EF4-FFF2-40B4-BE49-F238E27FC236}">
                <a16:creationId xmlns:a16="http://schemas.microsoft.com/office/drawing/2014/main" id="{EF67BF1F-1CAE-AF40-8895-06BE05C4E228}"/>
              </a:ext>
            </a:extLst>
          </p:cNvPr>
          <p:cNvPicPr>
            <a:picLocks noChangeAspect="1"/>
          </p:cNvPicPr>
          <p:nvPr/>
        </p:nvPicPr>
        <p:blipFill>
          <a:blip r:embed="rId3"/>
          <a:stretch>
            <a:fillRect/>
          </a:stretch>
        </p:blipFill>
        <p:spPr>
          <a:xfrm>
            <a:off x="6828026" y="5103165"/>
            <a:ext cx="1729410" cy="685801"/>
          </a:xfrm>
          <a:prstGeom prst="rect">
            <a:avLst/>
          </a:prstGeom>
        </p:spPr>
      </p:pic>
    </p:spTree>
    <p:extLst>
      <p:ext uri="{BB962C8B-B14F-4D97-AF65-F5344CB8AC3E}">
        <p14:creationId xmlns:p14="http://schemas.microsoft.com/office/powerpoint/2010/main" val="29766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75C82-37C4-3342-8333-60F391A20212}"/>
              </a:ext>
            </a:extLst>
          </p:cNvPr>
          <p:cNvSpPr>
            <a:spLocks noGrp="1"/>
          </p:cNvSpPr>
          <p:nvPr>
            <p:ph type="title"/>
          </p:nvPr>
        </p:nvSpPr>
        <p:spPr/>
        <p:txBody>
          <a:bodyPr>
            <a:normAutofit/>
          </a:bodyPr>
          <a:lstStyle/>
          <a:p>
            <a:r>
              <a:rPr lang="en-US" sz="4000" dirty="0">
                <a:latin typeface="+mn-lt"/>
              </a:rPr>
              <a:t>By Manipulating </a:t>
            </a:r>
            <a:r>
              <a:rPr lang="en-US" sz="4000" dirty="0" err="1">
                <a:latin typeface="+mn-lt"/>
              </a:rPr>
              <a:t>Electrophilicity</a:t>
            </a:r>
            <a:r>
              <a:rPr lang="en-US" sz="4000" dirty="0">
                <a:latin typeface="+mn-lt"/>
              </a:rPr>
              <a:t>: Acrylates</a:t>
            </a:r>
          </a:p>
        </p:txBody>
      </p:sp>
      <p:sp>
        <p:nvSpPr>
          <p:cNvPr id="48130" name="Content Placeholder 2"/>
          <p:cNvSpPr>
            <a:spLocks noGrp="1"/>
          </p:cNvSpPr>
          <p:nvPr>
            <p:ph idx="1"/>
          </p:nvPr>
        </p:nvSpPr>
        <p:spPr>
          <a:xfrm>
            <a:off x="838200" y="1750132"/>
            <a:ext cx="10515600" cy="1867554"/>
          </a:xfrm>
        </p:spPr>
        <p:txBody>
          <a:bodyPr>
            <a:noAutofit/>
          </a:bodyPr>
          <a:lstStyle/>
          <a:p>
            <a:r>
              <a:rPr lang="en-US" sz="2000" dirty="0"/>
              <a:t>Acrylate is understood to be carcinogenic because it can readily undergo Michael addition reactions.</a:t>
            </a:r>
          </a:p>
          <a:p>
            <a:pPr marL="0" indent="0">
              <a:buNone/>
            </a:pPr>
            <a:endParaRPr lang="en-US" sz="1000" dirty="0"/>
          </a:p>
          <a:p>
            <a:r>
              <a:rPr lang="en-US" sz="2000" dirty="0"/>
              <a:t>The addition of a methyl group to form methacrylate decreases the </a:t>
            </a:r>
            <a:r>
              <a:rPr lang="en-US" sz="2000" dirty="0" err="1"/>
              <a:t>electrophilicity</a:t>
            </a:r>
            <a:r>
              <a:rPr lang="en-US" sz="2000" dirty="0"/>
              <a:t> of the b-carbon, and decreases tendency for Michael reactions.</a:t>
            </a:r>
          </a:p>
          <a:p>
            <a:pPr marL="0" indent="0">
              <a:buNone/>
            </a:pPr>
            <a:endParaRPr lang="en-US" sz="1000" dirty="0"/>
          </a:p>
          <a:p>
            <a:r>
              <a:rPr lang="en-US" sz="2000" dirty="0"/>
              <a:t>While this does not reduce the commercial efficacy, but whereas acrylate causes cancer in experimental assays, methacrylate does not.</a:t>
            </a:r>
          </a:p>
        </p:txBody>
      </p:sp>
      <p:sp>
        <p:nvSpPr>
          <p:cNvPr id="48132" name="TextBox 4"/>
          <p:cNvSpPr txBox="1">
            <a:spLocks noChangeArrowheads="1"/>
          </p:cNvSpPr>
          <p:nvPr/>
        </p:nvSpPr>
        <p:spPr bwMode="auto">
          <a:xfrm>
            <a:off x="3248494" y="5468531"/>
            <a:ext cx="1645002" cy="707886"/>
          </a:xfrm>
          <a:prstGeom prst="rect">
            <a:avLst/>
          </a:prstGeom>
          <a:noFill/>
          <a:ln w="9525">
            <a:noFill/>
            <a:miter lim="800000"/>
            <a:headEnd/>
            <a:tailEnd/>
          </a:ln>
        </p:spPr>
        <p:txBody>
          <a:bodyPr wrap="none">
            <a:prstTxWarp prst="textNoShape">
              <a:avLst/>
            </a:prstTxWarp>
            <a:spAutoFit/>
          </a:bodyPr>
          <a:lstStyle/>
          <a:p>
            <a:pPr algn="ctr"/>
            <a:r>
              <a:rPr lang="en-US" sz="2000" dirty="0"/>
              <a:t>Acrylate</a:t>
            </a:r>
          </a:p>
          <a:p>
            <a:pPr algn="ctr"/>
            <a:r>
              <a:rPr lang="en-US" sz="2000" dirty="0"/>
              <a:t>(carcinogenic)</a:t>
            </a:r>
          </a:p>
        </p:txBody>
      </p:sp>
      <p:sp>
        <p:nvSpPr>
          <p:cNvPr id="48133" name="TextBox 5"/>
          <p:cNvSpPr txBox="1">
            <a:spLocks noChangeArrowheads="1"/>
          </p:cNvSpPr>
          <p:nvPr/>
        </p:nvSpPr>
        <p:spPr bwMode="auto">
          <a:xfrm>
            <a:off x="7048427" y="5456183"/>
            <a:ext cx="2127505" cy="707886"/>
          </a:xfrm>
          <a:prstGeom prst="rect">
            <a:avLst/>
          </a:prstGeom>
          <a:noFill/>
          <a:ln w="9525">
            <a:noFill/>
            <a:miter lim="800000"/>
            <a:headEnd/>
            <a:tailEnd/>
          </a:ln>
        </p:spPr>
        <p:txBody>
          <a:bodyPr wrap="none">
            <a:prstTxWarp prst="textNoShape">
              <a:avLst/>
            </a:prstTxWarp>
            <a:spAutoFit/>
          </a:bodyPr>
          <a:lstStyle/>
          <a:p>
            <a:pPr algn="ctr"/>
            <a:r>
              <a:rPr lang="en-US" sz="2000" dirty="0"/>
              <a:t>Methacrylate</a:t>
            </a:r>
          </a:p>
          <a:p>
            <a:pPr algn="ctr"/>
            <a:r>
              <a:rPr lang="en-US" sz="2000" dirty="0"/>
              <a:t>(non-carcinogenic)</a:t>
            </a:r>
          </a:p>
        </p:txBody>
      </p:sp>
      <p:pic>
        <p:nvPicPr>
          <p:cNvPr id="2" name="Picture 1">
            <a:extLst>
              <a:ext uri="{FF2B5EF4-FFF2-40B4-BE49-F238E27FC236}">
                <a16:creationId xmlns:a16="http://schemas.microsoft.com/office/drawing/2014/main" id="{E173C8B6-0DDA-7745-89C9-5E85093AE1F6}"/>
              </a:ext>
            </a:extLst>
          </p:cNvPr>
          <p:cNvPicPr>
            <a:picLocks noChangeAspect="1"/>
          </p:cNvPicPr>
          <p:nvPr/>
        </p:nvPicPr>
        <p:blipFill>
          <a:blip r:embed="rId3"/>
          <a:stretch>
            <a:fillRect/>
          </a:stretch>
        </p:blipFill>
        <p:spPr>
          <a:xfrm rot="220508">
            <a:off x="3031960" y="4374103"/>
            <a:ext cx="2078072" cy="1113254"/>
          </a:xfrm>
          <a:prstGeom prst="rect">
            <a:avLst/>
          </a:prstGeom>
        </p:spPr>
      </p:pic>
      <p:pic>
        <p:nvPicPr>
          <p:cNvPr id="3" name="Picture 2">
            <a:extLst>
              <a:ext uri="{FF2B5EF4-FFF2-40B4-BE49-F238E27FC236}">
                <a16:creationId xmlns:a16="http://schemas.microsoft.com/office/drawing/2014/main" id="{1167FE1F-EA59-144D-A68D-D90D09C9B6E8}"/>
              </a:ext>
            </a:extLst>
          </p:cNvPr>
          <p:cNvPicPr>
            <a:picLocks noChangeAspect="1"/>
          </p:cNvPicPr>
          <p:nvPr/>
        </p:nvPicPr>
        <p:blipFill>
          <a:blip r:embed="rId4"/>
          <a:stretch>
            <a:fillRect/>
          </a:stretch>
        </p:blipFill>
        <p:spPr>
          <a:xfrm rot="166005">
            <a:off x="6895182" y="3914743"/>
            <a:ext cx="2010281" cy="1551796"/>
          </a:xfrm>
          <a:prstGeom prst="rect">
            <a:avLst/>
          </a:prstGeom>
        </p:spPr>
      </p:pic>
    </p:spTree>
    <p:extLst>
      <p:ext uri="{BB962C8B-B14F-4D97-AF65-F5344CB8AC3E}">
        <p14:creationId xmlns:p14="http://schemas.microsoft.com/office/powerpoint/2010/main" val="136318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49DD29-FE29-1F4E-BDC2-7CD38D8C0F13}"/>
              </a:ext>
            </a:extLst>
          </p:cNvPr>
          <p:cNvSpPr>
            <a:spLocks noGrp="1"/>
          </p:cNvSpPr>
          <p:nvPr>
            <p:ph type="title"/>
          </p:nvPr>
        </p:nvSpPr>
        <p:spPr/>
        <p:txBody>
          <a:bodyPr>
            <a:normAutofit/>
          </a:bodyPr>
          <a:lstStyle/>
          <a:p>
            <a:r>
              <a:rPr lang="en-US" sz="4000" dirty="0">
                <a:latin typeface="+mn-lt"/>
              </a:rPr>
              <a:t>By Facilitating Detoxification: Benzene</a:t>
            </a:r>
            <a:endParaRPr lang="en-US" sz="3600" dirty="0">
              <a:latin typeface="+mn-lt"/>
            </a:endParaRPr>
          </a:p>
        </p:txBody>
      </p:sp>
      <p:sp>
        <p:nvSpPr>
          <p:cNvPr id="3" name="Content Placeholder 2"/>
          <p:cNvSpPr>
            <a:spLocks noGrp="1"/>
          </p:cNvSpPr>
          <p:nvPr>
            <p:ph idx="1"/>
          </p:nvPr>
        </p:nvSpPr>
        <p:spPr>
          <a:xfrm>
            <a:off x="778566" y="1500690"/>
            <a:ext cx="10515600" cy="4201206"/>
          </a:xfrm>
        </p:spPr>
        <p:txBody>
          <a:bodyPr>
            <a:normAutofit/>
          </a:bodyPr>
          <a:lstStyle/>
          <a:p>
            <a:r>
              <a:rPr lang="en-US" sz="1800" dirty="0"/>
              <a:t>Benzene is known to cause </a:t>
            </a:r>
            <a:r>
              <a:rPr lang="en-US" sz="1800" dirty="0" err="1"/>
              <a:t>hematoxicity</a:t>
            </a:r>
            <a:r>
              <a:rPr lang="en-US" sz="1800" dirty="0"/>
              <a:t> and leukemia in humans.</a:t>
            </a:r>
          </a:p>
          <a:p>
            <a:pPr marL="0" indent="0">
              <a:buNone/>
            </a:pPr>
            <a:endParaRPr lang="en-US" sz="1800" dirty="0"/>
          </a:p>
          <a:p>
            <a:r>
              <a:rPr lang="en-US" sz="1800" dirty="0"/>
              <a:t>This is understood to be due to one of its metabolites, (E,E)-</a:t>
            </a:r>
            <a:r>
              <a:rPr lang="en-US" sz="1800" dirty="0" err="1"/>
              <a:t>mucoanaldehyde</a:t>
            </a:r>
            <a:r>
              <a:rPr lang="en-US" sz="1800" dirty="0"/>
              <a:t>.</a:t>
            </a:r>
          </a:p>
          <a:p>
            <a:pPr marL="0" indent="0">
              <a:buNone/>
            </a:pPr>
            <a:endParaRPr lang="en-US" sz="1800" dirty="0"/>
          </a:p>
          <a:p>
            <a:r>
              <a:rPr lang="en-US" sz="1800" dirty="0"/>
              <a:t>Toluene is comparatively much less toxic, as the methyl group is oxidized more easily than the benzene ring to give benzoic acid.</a:t>
            </a:r>
          </a:p>
        </p:txBody>
      </p:sp>
      <p:pic>
        <p:nvPicPr>
          <p:cNvPr id="2" name="Picture 1">
            <a:extLst>
              <a:ext uri="{FF2B5EF4-FFF2-40B4-BE49-F238E27FC236}">
                <a16:creationId xmlns:a16="http://schemas.microsoft.com/office/drawing/2014/main" id="{3306FE16-A2F9-3349-BFC4-8D25ED2B546A}"/>
              </a:ext>
            </a:extLst>
          </p:cNvPr>
          <p:cNvPicPr>
            <a:picLocks noChangeAspect="1"/>
          </p:cNvPicPr>
          <p:nvPr/>
        </p:nvPicPr>
        <p:blipFill>
          <a:blip r:embed="rId2"/>
          <a:stretch>
            <a:fillRect/>
          </a:stretch>
        </p:blipFill>
        <p:spPr>
          <a:xfrm>
            <a:off x="3492500" y="3231666"/>
            <a:ext cx="5549899" cy="1813115"/>
          </a:xfrm>
          <a:prstGeom prst="rect">
            <a:avLst/>
          </a:prstGeom>
        </p:spPr>
      </p:pic>
      <p:pic>
        <p:nvPicPr>
          <p:cNvPr id="4" name="Picture 3">
            <a:extLst>
              <a:ext uri="{FF2B5EF4-FFF2-40B4-BE49-F238E27FC236}">
                <a16:creationId xmlns:a16="http://schemas.microsoft.com/office/drawing/2014/main" id="{1825F4B7-BE9C-4B4D-BF02-CDA807361985}"/>
              </a:ext>
            </a:extLst>
          </p:cNvPr>
          <p:cNvPicPr>
            <a:picLocks noChangeAspect="1"/>
          </p:cNvPicPr>
          <p:nvPr/>
        </p:nvPicPr>
        <p:blipFill>
          <a:blip r:embed="rId3"/>
          <a:stretch>
            <a:fillRect/>
          </a:stretch>
        </p:blipFill>
        <p:spPr>
          <a:xfrm>
            <a:off x="2797175" y="4914099"/>
            <a:ext cx="6597650" cy="1286681"/>
          </a:xfrm>
          <a:prstGeom prst="rect">
            <a:avLst/>
          </a:prstGeom>
        </p:spPr>
      </p:pic>
    </p:spTree>
    <p:extLst>
      <p:ext uri="{BB962C8B-B14F-4D97-AF65-F5344CB8AC3E}">
        <p14:creationId xmlns:p14="http://schemas.microsoft.com/office/powerpoint/2010/main" val="1526895074"/>
      </p:ext>
    </p:extLst>
  </p:cSld>
  <p:clrMapOvr>
    <a:masterClrMapping/>
  </p:clrMapOvr>
</p:sld>
</file>

<file path=ppt/theme/theme1.xml><?xml version="1.0" encoding="utf-8"?>
<a:theme xmlns:a="http://schemas.openxmlformats.org/drawingml/2006/main" name="UNIDO curriculum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UNIDO curriculum template</Template>
  <TotalTime>8009</TotalTime>
  <Words>3401</Words>
  <Application>Microsoft Office PowerPoint</Application>
  <PresentationFormat>Widescreen</PresentationFormat>
  <Paragraphs>540</Paragraphs>
  <Slides>53</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ＭＳ Ｐゴシック</vt:lpstr>
      <vt:lpstr>Arial</vt:lpstr>
      <vt:lpstr>Avenir Roman</vt:lpstr>
      <vt:lpstr>Baghdad</vt:lpstr>
      <vt:lpstr>Bodoni Ornaments</vt:lpstr>
      <vt:lpstr>Calibri</vt:lpstr>
      <vt:lpstr>Cambria</vt:lpstr>
      <vt:lpstr>Corbel</vt:lpstr>
      <vt:lpstr>Helvetica</vt:lpstr>
      <vt:lpstr>Helvetica Light</vt:lpstr>
      <vt:lpstr>Times</vt:lpstr>
      <vt:lpstr>Times New Roman</vt:lpstr>
      <vt:lpstr>Wingdings</vt:lpstr>
      <vt:lpstr>Wingdings 2</vt:lpstr>
      <vt:lpstr>ヒラギノ角ゴ Pro W3</vt:lpstr>
      <vt:lpstr>UNIDO curriculum template</vt:lpstr>
      <vt:lpstr>Designing Future Products with Reduced Toxicity</vt:lpstr>
      <vt:lpstr>Outline</vt:lpstr>
      <vt:lpstr>Outline</vt:lpstr>
      <vt:lpstr>By Changing the Molecular Charge: Cephalosporins</vt:lpstr>
      <vt:lpstr>Cephalothin</vt:lpstr>
      <vt:lpstr>By Manipulating Sterics: Paraquat and Diquat</vt:lpstr>
      <vt:lpstr>Through SAR Data: Nonylphenols and Glycidyl Ethers</vt:lpstr>
      <vt:lpstr>By Manipulating Electrophilicity: Acrylates</vt:lpstr>
      <vt:lpstr>By Facilitating Detoxification: Benzene</vt:lpstr>
      <vt:lpstr>By Isosteric Substitution: Carbon with Silicon</vt:lpstr>
      <vt:lpstr>Outline</vt:lpstr>
      <vt:lpstr>PowerPoint Presentation</vt:lpstr>
      <vt:lpstr>PowerPoint Presentation</vt:lpstr>
      <vt:lpstr>PowerPoint Presentation</vt:lpstr>
      <vt:lpstr>Motivation - Innovations in Science and Engineering</vt:lpstr>
      <vt:lpstr>PowerPoint Presentation</vt:lpstr>
      <vt:lpstr>PowerPoint Presentation</vt:lpstr>
      <vt:lpstr>Business Activities</vt:lpstr>
      <vt:lpstr>Impact - Environmental, Health, and Safety Benefits</vt:lpstr>
      <vt:lpstr>Impact - Economic Benefits</vt:lpstr>
      <vt:lpstr>Designing New Molecules is Not a Trivial Task</vt:lpstr>
      <vt:lpstr>Outline</vt:lpstr>
      <vt:lpstr>Alternatives to Animal Testing</vt:lpstr>
      <vt:lpstr>Refinement</vt:lpstr>
      <vt:lpstr>Reduction</vt:lpstr>
      <vt:lpstr>Replacement</vt:lpstr>
      <vt:lpstr>In vitro testing</vt:lpstr>
      <vt:lpstr>What do you measure with in vitro testing?</vt:lpstr>
      <vt:lpstr>Where is in vitro used in drug discovery?</vt:lpstr>
      <vt:lpstr>Tissue culture laboratory</vt:lpstr>
      <vt:lpstr>In silico testing (computer modeling)</vt:lpstr>
      <vt:lpstr>Outline</vt:lpstr>
      <vt:lpstr>QSAR-Quantitative Structure Activity Relationship</vt:lpstr>
      <vt:lpstr>Why people use QSAR?</vt:lpstr>
      <vt:lpstr>QSAR Basics</vt:lpstr>
      <vt:lpstr>Examples of Popular Toxicity Prediction Tools</vt:lpstr>
      <vt:lpstr>Outline</vt:lpstr>
      <vt:lpstr>New Approach: Crossroads of Computational Chemistry and Toxicology</vt:lpstr>
      <vt:lpstr>Understanding the Physicochemical Properties Associated with Reduced Hazard</vt:lpstr>
      <vt:lpstr>Property-Based Guidelines for Bioavailability</vt:lpstr>
      <vt:lpstr>Property-Based Guidelines for Bioavailability</vt:lpstr>
      <vt:lpstr>Adverse Outcome Pathways</vt:lpstr>
      <vt:lpstr>PowerPoint Presentation</vt:lpstr>
      <vt:lpstr>Molecular Design Research Network</vt:lpstr>
      <vt:lpstr>Outline</vt:lpstr>
      <vt:lpstr>Where is data coming from?</vt:lpstr>
      <vt:lpstr>What is an assay?</vt:lpstr>
      <vt:lpstr>Data from ToxCast</vt:lpstr>
      <vt:lpstr>Data from ToxCast</vt:lpstr>
      <vt:lpstr>Data Endpoints</vt:lpstr>
      <vt:lpstr>If we can predict toxicity using computer models…</vt:lpstr>
      <vt:lpstr>Are we there yet?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 Karolina</dc:creator>
  <cp:lastModifiedBy>Chapman, Kimberly</cp:lastModifiedBy>
  <cp:revision>116</cp:revision>
  <dcterms:created xsi:type="dcterms:W3CDTF">2018-03-28T18:51:57Z</dcterms:created>
  <dcterms:modified xsi:type="dcterms:W3CDTF">2019-03-14T16:01:44Z</dcterms:modified>
</cp:coreProperties>
</file>