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notesSlides/notesSlide26.xml" ContentType="application/vnd.openxmlformats-officedocument.presentationml.notesSlide+xml"/>
  <Override PartName="/ppt/charts/chart2.xml" ContentType="application/vnd.openxmlformats-officedocument.drawingml.chart+xml"/>
  <Override PartName="/ppt/notesSlides/notesSlide27.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drawings/drawing1.xml" ContentType="application/vnd.openxmlformats-officedocument.drawingml.chartshap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4"/>
  </p:notesMasterIdLst>
  <p:sldIdLst>
    <p:sldId id="257" r:id="rId2"/>
    <p:sldId id="396" r:id="rId3"/>
    <p:sldId id="398" r:id="rId4"/>
    <p:sldId id="397" r:id="rId5"/>
    <p:sldId id="394" r:id="rId6"/>
    <p:sldId id="399" r:id="rId7"/>
    <p:sldId id="400" r:id="rId8"/>
    <p:sldId id="474" r:id="rId9"/>
    <p:sldId id="401" r:id="rId10"/>
    <p:sldId id="402" r:id="rId11"/>
    <p:sldId id="403" r:id="rId12"/>
    <p:sldId id="404" r:id="rId13"/>
    <p:sldId id="393" r:id="rId14"/>
    <p:sldId id="395" r:id="rId15"/>
    <p:sldId id="406" r:id="rId16"/>
    <p:sldId id="469" r:id="rId17"/>
    <p:sldId id="475" r:id="rId18"/>
    <p:sldId id="405" r:id="rId19"/>
    <p:sldId id="476" r:id="rId20"/>
    <p:sldId id="464" r:id="rId21"/>
    <p:sldId id="267" r:id="rId22"/>
    <p:sldId id="263" r:id="rId23"/>
    <p:sldId id="262" r:id="rId24"/>
    <p:sldId id="463" r:id="rId25"/>
    <p:sldId id="461" r:id="rId26"/>
    <p:sldId id="317" r:id="rId27"/>
    <p:sldId id="468" r:id="rId28"/>
    <p:sldId id="465" r:id="rId29"/>
    <p:sldId id="294" r:id="rId30"/>
    <p:sldId id="466" r:id="rId31"/>
    <p:sldId id="467" r:id="rId32"/>
    <p:sldId id="470" r:id="rId33"/>
    <p:sldId id="478" r:id="rId34"/>
    <p:sldId id="258" r:id="rId35"/>
    <p:sldId id="259" r:id="rId36"/>
    <p:sldId id="260" r:id="rId37"/>
    <p:sldId id="261" r:id="rId38"/>
    <p:sldId id="471" r:id="rId39"/>
    <p:sldId id="472" r:id="rId40"/>
    <p:sldId id="264" r:id="rId41"/>
    <p:sldId id="265" r:id="rId42"/>
    <p:sldId id="477"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75"/>
    <p:restoredTop sz="84346"/>
  </p:normalViewPr>
  <p:slideViewPr>
    <p:cSldViewPr snapToGrid="0" snapToObjects="1">
      <p:cViewPr varScale="1">
        <p:scale>
          <a:sx n="64" d="100"/>
          <a:sy n="64" d="100"/>
        </p:scale>
        <p:origin x="1014" y="78"/>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10 g container; cumulative energy (J)</a:t>
            </a:r>
          </a:p>
        </c:rich>
      </c:tx>
      <c:overlay val="0"/>
    </c:title>
    <c:autoTitleDeleted val="0"/>
    <c:plotArea>
      <c:layout/>
      <c:barChart>
        <c:barDir val="bar"/>
        <c:grouping val="stacked"/>
        <c:varyColors val="0"/>
        <c:ser>
          <c:idx val="0"/>
          <c:order val="0"/>
          <c:tx>
            <c:strRef>
              <c:f>Sheet1!$A$2</c:f>
              <c:strCache>
                <c:ptCount val="1"/>
                <c:pt idx="0">
                  <c:v>cumulative</c:v>
                </c:pt>
              </c:strCache>
            </c:strRef>
          </c:tx>
          <c:invertIfNegative val="0"/>
          <c:val>
            <c:numRef>
              <c:f>Sheet1!$B$2</c:f>
              <c:numCache>
                <c:formatCode>General</c:formatCode>
                <c:ptCount val="1"/>
                <c:pt idx="0">
                  <c:v>977000</c:v>
                </c:pt>
              </c:numCache>
            </c:numRef>
          </c:val>
          <c:extLst>
            <c:ext xmlns:c16="http://schemas.microsoft.com/office/drawing/2014/chart" uri="{C3380CC4-5D6E-409C-BE32-E72D297353CC}">
              <c16:uniqueId val="{00000000-7A1C-974D-81DA-DFA15CDEC8C1}"/>
            </c:ext>
          </c:extLst>
        </c:ser>
        <c:dLbls>
          <c:showLegendKey val="0"/>
          <c:showVal val="0"/>
          <c:showCatName val="0"/>
          <c:showSerName val="0"/>
          <c:showPercent val="0"/>
          <c:showBubbleSize val="0"/>
        </c:dLbls>
        <c:gapWidth val="150"/>
        <c:overlap val="100"/>
        <c:axId val="-2049062800"/>
        <c:axId val="-2087582688"/>
      </c:barChart>
      <c:catAx>
        <c:axId val="-2049062800"/>
        <c:scaling>
          <c:orientation val="minMax"/>
        </c:scaling>
        <c:delete val="1"/>
        <c:axPos val="l"/>
        <c:majorTickMark val="out"/>
        <c:minorTickMark val="none"/>
        <c:tickLblPos val="nextTo"/>
        <c:crossAx val="-2087582688"/>
        <c:crosses val="autoZero"/>
        <c:auto val="1"/>
        <c:lblAlgn val="ctr"/>
        <c:lblOffset val="100"/>
        <c:noMultiLvlLbl val="0"/>
      </c:catAx>
      <c:valAx>
        <c:axId val="-2087582688"/>
        <c:scaling>
          <c:orientation val="minMax"/>
        </c:scaling>
        <c:delete val="0"/>
        <c:axPos val="b"/>
        <c:majorGridlines/>
        <c:numFmt formatCode="General" sourceLinked="1"/>
        <c:majorTickMark val="out"/>
        <c:minorTickMark val="none"/>
        <c:tickLblPos val="nextTo"/>
        <c:crossAx val="-2049062800"/>
        <c:crosses val="autoZero"/>
        <c:crossBetween val="between"/>
      </c:valAx>
    </c:plotArea>
    <c:legend>
      <c:legendPos val="r"/>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0"/>
          <c:order val="0"/>
          <c:tx>
            <c:strRef>
              <c:f>Sheet1!$B$1</c:f>
              <c:strCache>
                <c:ptCount val="1"/>
                <c:pt idx="0">
                  <c:v>raw materials/manufacturing</c:v>
                </c:pt>
              </c:strCache>
            </c:strRef>
          </c:tx>
          <c:invertIfNegative val="0"/>
          <c:cat>
            <c:strRef>
              <c:f>Sheet1!$A$2</c:f>
              <c:strCache>
                <c:ptCount val="1"/>
                <c:pt idx="0">
                  <c:v>cumulative</c:v>
                </c:pt>
              </c:strCache>
            </c:strRef>
          </c:cat>
          <c:val>
            <c:numRef>
              <c:f>Sheet1!$B$2</c:f>
              <c:numCache>
                <c:formatCode>General</c:formatCode>
                <c:ptCount val="1"/>
                <c:pt idx="0">
                  <c:v>977000</c:v>
                </c:pt>
              </c:numCache>
            </c:numRef>
          </c:val>
          <c:extLst>
            <c:ext xmlns:c16="http://schemas.microsoft.com/office/drawing/2014/chart" uri="{C3380CC4-5D6E-409C-BE32-E72D297353CC}">
              <c16:uniqueId val="{00000000-F6B8-3E46-817D-899EC3528636}"/>
            </c:ext>
          </c:extLst>
        </c:ser>
        <c:ser>
          <c:idx val="1"/>
          <c:order val="1"/>
          <c:tx>
            <c:strRef>
              <c:f>Sheet1!$C$1</c:f>
              <c:strCache>
                <c:ptCount val="1"/>
                <c:pt idx="0">
                  <c:v>transportation</c:v>
                </c:pt>
              </c:strCache>
            </c:strRef>
          </c:tx>
          <c:invertIfNegative val="0"/>
          <c:cat>
            <c:strRef>
              <c:f>Sheet1!$A$2</c:f>
              <c:strCache>
                <c:ptCount val="1"/>
                <c:pt idx="0">
                  <c:v>cumulative</c:v>
                </c:pt>
              </c:strCache>
            </c:strRef>
          </c:cat>
          <c:val>
            <c:numRef>
              <c:f>Sheet1!$C$2</c:f>
              <c:numCache>
                <c:formatCode>General</c:formatCode>
                <c:ptCount val="1"/>
                <c:pt idx="0">
                  <c:v>97726</c:v>
                </c:pt>
              </c:numCache>
            </c:numRef>
          </c:val>
          <c:extLst>
            <c:ext xmlns:c16="http://schemas.microsoft.com/office/drawing/2014/chart" uri="{C3380CC4-5D6E-409C-BE32-E72D297353CC}">
              <c16:uniqueId val="{00000001-F6B8-3E46-817D-899EC3528636}"/>
            </c:ext>
          </c:extLst>
        </c:ser>
        <c:dLbls>
          <c:showLegendKey val="0"/>
          <c:showVal val="0"/>
          <c:showCatName val="0"/>
          <c:showSerName val="0"/>
          <c:showPercent val="0"/>
          <c:showBubbleSize val="0"/>
        </c:dLbls>
        <c:gapWidth val="150"/>
        <c:overlap val="100"/>
        <c:axId val="-2107992000"/>
        <c:axId val="-2089132560"/>
      </c:barChart>
      <c:catAx>
        <c:axId val="-2107992000"/>
        <c:scaling>
          <c:orientation val="minMax"/>
        </c:scaling>
        <c:delete val="1"/>
        <c:axPos val="l"/>
        <c:numFmt formatCode="General" sourceLinked="0"/>
        <c:majorTickMark val="out"/>
        <c:minorTickMark val="none"/>
        <c:tickLblPos val="nextTo"/>
        <c:crossAx val="-2089132560"/>
        <c:crosses val="autoZero"/>
        <c:auto val="1"/>
        <c:lblAlgn val="ctr"/>
        <c:lblOffset val="100"/>
        <c:noMultiLvlLbl val="0"/>
      </c:catAx>
      <c:valAx>
        <c:axId val="-2089132560"/>
        <c:scaling>
          <c:orientation val="minMax"/>
          <c:min val="0"/>
        </c:scaling>
        <c:delete val="0"/>
        <c:axPos val="b"/>
        <c:majorGridlines/>
        <c:numFmt formatCode="General" sourceLinked="1"/>
        <c:majorTickMark val="out"/>
        <c:minorTickMark val="none"/>
        <c:tickLblPos val="nextTo"/>
        <c:crossAx val="-2107992000"/>
        <c:crosses val="autoZero"/>
        <c:crossBetween val="between"/>
      </c:valAx>
    </c:plotArea>
    <c:legend>
      <c:legendPos val="r"/>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0"/>
          <c:order val="0"/>
          <c:tx>
            <c:strRef>
              <c:f>Sheet1!$B$1</c:f>
              <c:strCache>
                <c:ptCount val="1"/>
                <c:pt idx="0">
                  <c:v>raw materials/manufacturing</c:v>
                </c:pt>
              </c:strCache>
            </c:strRef>
          </c:tx>
          <c:invertIfNegative val="0"/>
          <c:cat>
            <c:strRef>
              <c:f>Sheet1!$A$2</c:f>
              <c:strCache>
                <c:ptCount val="1"/>
                <c:pt idx="0">
                  <c:v>cumulative</c:v>
                </c:pt>
              </c:strCache>
            </c:strRef>
          </c:cat>
          <c:val>
            <c:numRef>
              <c:f>Sheet1!$B$2</c:f>
              <c:numCache>
                <c:formatCode>General</c:formatCode>
                <c:ptCount val="1"/>
                <c:pt idx="0">
                  <c:v>977000</c:v>
                </c:pt>
              </c:numCache>
            </c:numRef>
          </c:val>
          <c:extLst>
            <c:ext xmlns:c16="http://schemas.microsoft.com/office/drawing/2014/chart" uri="{C3380CC4-5D6E-409C-BE32-E72D297353CC}">
              <c16:uniqueId val="{00000000-3304-0040-AC41-10969B143D10}"/>
            </c:ext>
          </c:extLst>
        </c:ser>
        <c:ser>
          <c:idx val="1"/>
          <c:order val="1"/>
          <c:tx>
            <c:strRef>
              <c:f>Sheet1!$C$1</c:f>
              <c:strCache>
                <c:ptCount val="1"/>
                <c:pt idx="0">
                  <c:v>transportation</c:v>
                </c:pt>
              </c:strCache>
            </c:strRef>
          </c:tx>
          <c:invertIfNegative val="0"/>
          <c:cat>
            <c:strRef>
              <c:f>Sheet1!$A$2</c:f>
              <c:strCache>
                <c:ptCount val="1"/>
                <c:pt idx="0">
                  <c:v>cumulative</c:v>
                </c:pt>
              </c:strCache>
            </c:strRef>
          </c:cat>
          <c:val>
            <c:numRef>
              <c:f>Sheet1!$C$2</c:f>
              <c:numCache>
                <c:formatCode>General</c:formatCode>
                <c:ptCount val="1"/>
                <c:pt idx="0">
                  <c:v>97726</c:v>
                </c:pt>
              </c:numCache>
            </c:numRef>
          </c:val>
          <c:extLst>
            <c:ext xmlns:c16="http://schemas.microsoft.com/office/drawing/2014/chart" uri="{C3380CC4-5D6E-409C-BE32-E72D297353CC}">
              <c16:uniqueId val="{00000001-3304-0040-AC41-10969B143D10}"/>
            </c:ext>
          </c:extLst>
        </c:ser>
        <c:ser>
          <c:idx val="2"/>
          <c:order val="2"/>
          <c:tx>
            <c:strRef>
              <c:f>Sheet1!$D$1</c:f>
              <c:strCache>
                <c:ptCount val="1"/>
                <c:pt idx="0">
                  <c:v>use</c:v>
                </c:pt>
              </c:strCache>
            </c:strRef>
          </c:tx>
          <c:spPr>
            <a:solidFill>
              <a:schemeClr val="accent6"/>
            </a:solidFill>
          </c:spPr>
          <c:invertIfNegative val="0"/>
          <c:cat>
            <c:strRef>
              <c:f>Sheet1!$A$2</c:f>
              <c:strCache>
                <c:ptCount val="1"/>
                <c:pt idx="0">
                  <c:v>cumulative</c:v>
                </c:pt>
              </c:strCache>
            </c:strRef>
          </c:cat>
          <c:val>
            <c:numRef>
              <c:f>Sheet1!$D$2</c:f>
              <c:numCache>
                <c:formatCode>General</c:formatCode>
                <c:ptCount val="1"/>
                <c:pt idx="0">
                  <c:v>41830</c:v>
                </c:pt>
              </c:numCache>
            </c:numRef>
          </c:val>
          <c:extLst>
            <c:ext xmlns:c16="http://schemas.microsoft.com/office/drawing/2014/chart" uri="{C3380CC4-5D6E-409C-BE32-E72D297353CC}">
              <c16:uniqueId val="{00000002-3304-0040-AC41-10969B143D10}"/>
            </c:ext>
          </c:extLst>
        </c:ser>
        <c:dLbls>
          <c:showLegendKey val="0"/>
          <c:showVal val="0"/>
          <c:showCatName val="0"/>
          <c:showSerName val="0"/>
          <c:showPercent val="0"/>
          <c:showBubbleSize val="0"/>
        </c:dLbls>
        <c:gapWidth val="150"/>
        <c:overlap val="100"/>
        <c:axId val="-2108493824"/>
        <c:axId val="-2096392576"/>
      </c:barChart>
      <c:catAx>
        <c:axId val="-2108493824"/>
        <c:scaling>
          <c:orientation val="minMax"/>
        </c:scaling>
        <c:delete val="1"/>
        <c:axPos val="l"/>
        <c:numFmt formatCode="General" sourceLinked="0"/>
        <c:majorTickMark val="out"/>
        <c:minorTickMark val="none"/>
        <c:tickLblPos val="nextTo"/>
        <c:crossAx val="-2096392576"/>
        <c:crosses val="autoZero"/>
        <c:auto val="1"/>
        <c:lblAlgn val="ctr"/>
        <c:lblOffset val="100"/>
        <c:noMultiLvlLbl val="0"/>
      </c:catAx>
      <c:valAx>
        <c:axId val="-2096392576"/>
        <c:scaling>
          <c:orientation val="minMax"/>
          <c:min val="0"/>
        </c:scaling>
        <c:delete val="0"/>
        <c:axPos val="b"/>
        <c:majorGridlines/>
        <c:numFmt formatCode="General" sourceLinked="1"/>
        <c:majorTickMark val="out"/>
        <c:minorTickMark val="none"/>
        <c:tickLblPos val="nextTo"/>
        <c:crossAx val="-2108493824"/>
        <c:crosses val="autoZero"/>
        <c:crossBetween val="between"/>
      </c:valAx>
    </c:plotArea>
    <c:legend>
      <c:legendPos val="r"/>
      <c:overlay val="0"/>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0"/>
          <c:order val="0"/>
          <c:tx>
            <c:strRef>
              <c:f>Sheet1!$B$1</c:f>
              <c:strCache>
                <c:ptCount val="1"/>
                <c:pt idx="0">
                  <c:v>raw materials/manufacturing</c:v>
                </c:pt>
              </c:strCache>
            </c:strRef>
          </c:tx>
          <c:invertIfNegative val="0"/>
          <c:cat>
            <c:strRef>
              <c:f>Sheet1!$A$2</c:f>
              <c:strCache>
                <c:ptCount val="1"/>
                <c:pt idx="0">
                  <c:v>cumulative</c:v>
                </c:pt>
              </c:strCache>
            </c:strRef>
          </c:cat>
          <c:val>
            <c:numRef>
              <c:f>Sheet1!$B$2</c:f>
              <c:numCache>
                <c:formatCode>General</c:formatCode>
                <c:ptCount val="1"/>
                <c:pt idx="0">
                  <c:v>977000</c:v>
                </c:pt>
              </c:numCache>
            </c:numRef>
          </c:val>
          <c:extLst>
            <c:ext xmlns:c16="http://schemas.microsoft.com/office/drawing/2014/chart" uri="{C3380CC4-5D6E-409C-BE32-E72D297353CC}">
              <c16:uniqueId val="{00000000-8E79-1447-9C2E-3CA065698869}"/>
            </c:ext>
          </c:extLst>
        </c:ser>
        <c:ser>
          <c:idx val="1"/>
          <c:order val="1"/>
          <c:tx>
            <c:strRef>
              <c:f>Sheet1!$C$1</c:f>
              <c:strCache>
                <c:ptCount val="1"/>
                <c:pt idx="0">
                  <c:v>transportation</c:v>
                </c:pt>
              </c:strCache>
            </c:strRef>
          </c:tx>
          <c:invertIfNegative val="0"/>
          <c:cat>
            <c:strRef>
              <c:f>Sheet1!$A$2</c:f>
              <c:strCache>
                <c:ptCount val="1"/>
                <c:pt idx="0">
                  <c:v>cumulative</c:v>
                </c:pt>
              </c:strCache>
            </c:strRef>
          </c:cat>
          <c:val>
            <c:numRef>
              <c:f>Sheet1!$C$2</c:f>
              <c:numCache>
                <c:formatCode>General</c:formatCode>
                <c:ptCount val="1"/>
                <c:pt idx="0">
                  <c:v>97726</c:v>
                </c:pt>
              </c:numCache>
            </c:numRef>
          </c:val>
          <c:extLst>
            <c:ext xmlns:c16="http://schemas.microsoft.com/office/drawing/2014/chart" uri="{C3380CC4-5D6E-409C-BE32-E72D297353CC}">
              <c16:uniqueId val="{00000001-8E79-1447-9C2E-3CA065698869}"/>
            </c:ext>
          </c:extLst>
        </c:ser>
        <c:ser>
          <c:idx val="2"/>
          <c:order val="2"/>
          <c:tx>
            <c:strRef>
              <c:f>Sheet1!$D$1</c:f>
              <c:strCache>
                <c:ptCount val="1"/>
                <c:pt idx="0">
                  <c:v>use</c:v>
                </c:pt>
              </c:strCache>
            </c:strRef>
          </c:tx>
          <c:spPr>
            <a:solidFill>
              <a:schemeClr val="accent6"/>
            </a:solidFill>
          </c:spPr>
          <c:invertIfNegative val="0"/>
          <c:cat>
            <c:strRef>
              <c:f>Sheet1!$A$2</c:f>
              <c:strCache>
                <c:ptCount val="1"/>
                <c:pt idx="0">
                  <c:v>cumulative</c:v>
                </c:pt>
              </c:strCache>
            </c:strRef>
          </c:cat>
          <c:val>
            <c:numRef>
              <c:f>Sheet1!$D$2</c:f>
              <c:numCache>
                <c:formatCode>General</c:formatCode>
                <c:ptCount val="1"/>
                <c:pt idx="0">
                  <c:v>41830</c:v>
                </c:pt>
              </c:numCache>
            </c:numRef>
          </c:val>
          <c:extLst>
            <c:ext xmlns:c16="http://schemas.microsoft.com/office/drawing/2014/chart" uri="{C3380CC4-5D6E-409C-BE32-E72D297353CC}">
              <c16:uniqueId val="{00000002-8E79-1447-9C2E-3CA065698869}"/>
            </c:ext>
          </c:extLst>
        </c:ser>
        <c:ser>
          <c:idx val="3"/>
          <c:order val="3"/>
          <c:tx>
            <c:strRef>
              <c:f>Sheet1!$E$1</c:f>
              <c:strCache>
                <c:ptCount val="1"/>
                <c:pt idx="0">
                  <c:v>EOL</c:v>
                </c:pt>
              </c:strCache>
            </c:strRef>
          </c:tx>
          <c:spPr>
            <a:noFill/>
            <a:ln>
              <a:solidFill>
                <a:schemeClr val="accent2"/>
              </a:solidFill>
            </a:ln>
          </c:spPr>
          <c:invertIfNegative val="1"/>
          <c:cat>
            <c:strRef>
              <c:f>Sheet1!$A$2</c:f>
              <c:strCache>
                <c:ptCount val="1"/>
                <c:pt idx="0">
                  <c:v>cumulative</c:v>
                </c:pt>
              </c:strCache>
            </c:strRef>
          </c:cat>
          <c:val>
            <c:numRef>
              <c:f>Sheet1!$E$2</c:f>
              <c:numCache>
                <c:formatCode>General</c:formatCode>
                <c:ptCount val="1"/>
                <c:pt idx="0">
                  <c:v>-135600</c:v>
                </c:pt>
              </c:numCache>
            </c:numRef>
          </c:val>
          <c:extLst>
            <c:ext xmlns:c16="http://schemas.microsoft.com/office/drawing/2014/chart" uri="{C3380CC4-5D6E-409C-BE32-E72D297353CC}">
              <c16:uniqueId val="{00000003-8E79-1447-9C2E-3CA065698869}"/>
            </c:ext>
          </c:extLst>
        </c:ser>
        <c:dLbls>
          <c:showLegendKey val="0"/>
          <c:showVal val="0"/>
          <c:showCatName val="0"/>
          <c:showSerName val="0"/>
          <c:showPercent val="0"/>
          <c:showBubbleSize val="0"/>
        </c:dLbls>
        <c:gapWidth val="150"/>
        <c:overlap val="100"/>
        <c:axId val="-2089355664"/>
        <c:axId val="-2088882416"/>
      </c:barChart>
      <c:catAx>
        <c:axId val="-2089355664"/>
        <c:scaling>
          <c:orientation val="minMax"/>
        </c:scaling>
        <c:delete val="1"/>
        <c:axPos val="l"/>
        <c:numFmt formatCode="General" sourceLinked="0"/>
        <c:majorTickMark val="out"/>
        <c:minorTickMark val="none"/>
        <c:tickLblPos val="nextTo"/>
        <c:crossAx val="-2088882416"/>
        <c:crossesAt val="0"/>
        <c:auto val="1"/>
        <c:lblAlgn val="ctr"/>
        <c:lblOffset val="100"/>
        <c:noMultiLvlLbl val="0"/>
      </c:catAx>
      <c:valAx>
        <c:axId val="-2088882416"/>
        <c:scaling>
          <c:orientation val="minMax"/>
          <c:min val="-150000"/>
        </c:scaling>
        <c:delete val="0"/>
        <c:axPos val="b"/>
        <c:majorGridlines/>
        <c:numFmt formatCode="General" sourceLinked="1"/>
        <c:majorTickMark val="out"/>
        <c:minorTickMark val="none"/>
        <c:tickLblPos val="nextTo"/>
        <c:crossAx val="-2089355664"/>
        <c:crosses val="autoZero"/>
        <c:crossBetween val="between"/>
      </c:valAx>
    </c:plotArea>
    <c:legend>
      <c:legendPos val="r"/>
      <c:overlay val="0"/>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0"/>
          <c:order val="0"/>
          <c:tx>
            <c:strRef>
              <c:f>Sheet1!$B$1</c:f>
              <c:strCache>
                <c:ptCount val="1"/>
                <c:pt idx="0">
                  <c:v>raw materials/manufacturing</c:v>
                </c:pt>
              </c:strCache>
            </c:strRef>
          </c:tx>
          <c:invertIfNegative val="0"/>
          <c:cat>
            <c:strRef>
              <c:f>Sheet1!$A$2</c:f>
              <c:strCache>
                <c:ptCount val="1"/>
                <c:pt idx="0">
                  <c:v>cumulative</c:v>
                </c:pt>
              </c:strCache>
            </c:strRef>
          </c:cat>
          <c:val>
            <c:numRef>
              <c:f>Sheet1!$B$2</c:f>
              <c:numCache>
                <c:formatCode>General</c:formatCode>
                <c:ptCount val="1"/>
                <c:pt idx="0">
                  <c:v>977000</c:v>
                </c:pt>
              </c:numCache>
            </c:numRef>
          </c:val>
          <c:extLst>
            <c:ext xmlns:c16="http://schemas.microsoft.com/office/drawing/2014/chart" uri="{C3380CC4-5D6E-409C-BE32-E72D297353CC}">
              <c16:uniqueId val="{00000000-A9C9-F342-9632-86B8568496A5}"/>
            </c:ext>
          </c:extLst>
        </c:ser>
        <c:ser>
          <c:idx val="1"/>
          <c:order val="1"/>
          <c:tx>
            <c:strRef>
              <c:f>Sheet1!$C$1</c:f>
              <c:strCache>
                <c:ptCount val="1"/>
                <c:pt idx="0">
                  <c:v>transportation</c:v>
                </c:pt>
              </c:strCache>
            </c:strRef>
          </c:tx>
          <c:invertIfNegative val="0"/>
          <c:cat>
            <c:strRef>
              <c:f>Sheet1!$A$2</c:f>
              <c:strCache>
                <c:ptCount val="1"/>
                <c:pt idx="0">
                  <c:v>cumulative</c:v>
                </c:pt>
              </c:strCache>
            </c:strRef>
          </c:cat>
          <c:val>
            <c:numRef>
              <c:f>Sheet1!$C$2</c:f>
              <c:numCache>
                <c:formatCode>General</c:formatCode>
                <c:ptCount val="1"/>
                <c:pt idx="0">
                  <c:v>97726</c:v>
                </c:pt>
              </c:numCache>
            </c:numRef>
          </c:val>
          <c:extLst>
            <c:ext xmlns:c16="http://schemas.microsoft.com/office/drawing/2014/chart" uri="{C3380CC4-5D6E-409C-BE32-E72D297353CC}">
              <c16:uniqueId val="{00000001-A9C9-F342-9632-86B8568496A5}"/>
            </c:ext>
          </c:extLst>
        </c:ser>
        <c:ser>
          <c:idx val="2"/>
          <c:order val="2"/>
          <c:tx>
            <c:strRef>
              <c:f>Sheet1!$D$1</c:f>
              <c:strCache>
                <c:ptCount val="1"/>
                <c:pt idx="0">
                  <c:v>use</c:v>
                </c:pt>
              </c:strCache>
            </c:strRef>
          </c:tx>
          <c:spPr>
            <a:solidFill>
              <a:schemeClr val="accent6"/>
            </a:solidFill>
          </c:spPr>
          <c:invertIfNegative val="0"/>
          <c:cat>
            <c:strRef>
              <c:f>Sheet1!$A$2</c:f>
              <c:strCache>
                <c:ptCount val="1"/>
                <c:pt idx="0">
                  <c:v>cumulative</c:v>
                </c:pt>
              </c:strCache>
            </c:strRef>
          </c:cat>
          <c:val>
            <c:numRef>
              <c:f>Sheet1!$D$2</c:f>
              <c:numCache>
                <c:formatCode>General</c:formatCode>
                <c:ptCount val="1"/>
                <c:pt idx="0">
                  <c:v>41830</c:v>
                </c:pt>
              </c:numCache>
            </c:numRef>
          </c:val>
          <c:extLst>
            <c:ext xmlns:c16="http://schemas.microsoft.com/office/drawing/2014/chart" uri="{C3380CC4-5D6E-409C-BE32-E72D297353CC}">
              <c16:uniqueId val="{00000002-A9C9-F342-9632-86B8568496A5}"/>
            </c:ext>
          </c:extLst>
        </c:ser>
        <c:ser>
          <c:idx val="3"/>
          <c:order val="3"/>
          <c:tx>
            <c:strRef>
              <c:f>Sheet1!$E$1</c:f>
              <c:strCache>
                <c:ptCount val="1"/>
                <c:pt idx="0">
                  <c:v>EOL</c:v>
                </c:pt>
              </c:strCache>
            </c:strRef>
          </c:tx>
          <c:spPr>
            <a:noFill/>
            <a:ln>
              <a:solidFill>
                <a:schemeClr val="accent2"/>
              </a:solidFill>
            </a:ln>
          </c:spPr>
          <c:invertIfNegative val="1"/>
          <c:cat>
            <c:strRef>
              <c:f>Sheet1!$A$2</c:f>
              <c:strCache>
                <c:ptCount val="1"/>
                <c:pt idx="0">
                  <c:v>cumulative</c:v>
                </c:pt>
              </c:strCache>
            </c:strRef>
          </c:cat>
          <c:val>
            <c:numRef>
              <c:f>Sheet1!$E$2</c:f>
              <c:numCache>
                <c:formatCode>General</c:formatCode>
                <c:ptCount val="1"/>
                <c:pt idx="0">
                  <c:v>-135600</c:v>
                </c:pt>
              </c:numCache>
            </c:numRef>
          </c:val>
          <c:extLst>
            <c:ext xmlns:c16="http://schemas.microsoft.com/office/drawing/2014/chart" uri="{C3380CC4-5D6E-409C-BE32-E72D297353CC}">
              <c16:uniqueId val="{00000003-A9C9-F342-9632-86B8568496A5}"/>
            </c:ext>
          </c:extLst>
        </c:ser>
        <c:dLbls>
          <c:showLegendKey val="0"/>
          <c:showVal val="0"/>
          <c:showCatName val="0"/>
          <c:showSerName val="0"/>
          <c:showPercent val="0"/>
          <c:showBubbleSize val="0"/>
        </c:dLbls>
        <c:gapWidth val="150"/>
        <c:overlap val="100"/>
        <c:axId val="-2121947856"/>
        <c:axId val="-2110389680"/>
      </c:barChart>
      <c:catAx>
        <c:axId val="-2121947856"/>
        <c:scaling>
          <c:orientation val="minMax"/>
        </c:scaling>
        <c:delete val="1"/>
        <c:axPos val="l"/>
        <c:numFmt formatCode="General" sourceLinked="0"/>
        <c:majorTickMark val="out"/>
        <c:minorTickMark val="none"/>
        <c:tickLblPos val="nextTo"/>
        <c:crossAx val="-2110389680"/>
        <c:crossesAt val="0"/>
        <c:auto val="1"/>
        <c:lblAlgn val="ctr"/>
        <c:lblOffset val="100"/>
        <c:noMultiLvlLbl val="0"/>
      </c:catAx>
      <c:valAx>
        <c:axId val="-2110389680"/>
        <c:scaling>
          <c:orientation val="minMax"/>
          <c:min val="-150000"/>
        </c:scaling>
        <c:delete val="0"/>
        <c:axPos val="b"/>
        <c:majorGridlines/>
        <c:numFmt formatCode="General" sourceLinked="1"/>
        <c:majorTickMark val="out"/>
        <c:minorTickMark val="none"/>
        <c:tickLblPos val="nextTo"/>
        <c:crossAx val="-2121947856"/>
        <c:crosses val="autoZero"/>
        <c:crossBetween val="between"/>
      </c:valAx>
    </c:plotArea>
    <c:legend>
      <c:legendPos val="r"/>
      <c:overlay val="0"/>
    </c:legend>
    <c:plotVisOnly val="1"/>
    <c:dispBlanksAs val="gap"/>
    <c:showDLblsOverMax val="0"/>
  </c:chart>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382B77-C271-2B44-BEB6-196C38F32D2A}" type="doc">
      <dgm:prSet loTypeId="urn:microsoft.com/office/officeart/2005/8/layout/process1" loCatId="" qsTypeId="urn:microsoft.com/office/officeart/2005/8/quickstyle/simple1" qsCatId="simple" csTypeId="urn:microsoft.com/office/officeart/2005/8/colors/accent1_2" csCatId="accent1" phldr="1"/>
      <dgm:spPr/>
    </dgm:pt>
    <dgm:pt modelId="{F11685B3-DD08-314F-A854-11A83B55DEB9}">
      <dgm:prSet phldrT="[Text]"/>
      <dgm:spPr/>
      <dgm:t>
        <a:bodyPr/>
        <a:lstStyle/>
        <a:p>
          <a:r>
            <a:rPr lang="en-US" dirty="0"/>
            <a:t>Raw Materials Acquisition</a:t>
          </a:r>
        </a:p>
      </dgm:t>
    </dgm:pt>
    <dgm:pt modelId="{6350A2A3-91F6-FB44-83DF-92E0BD0471AE}" type="parTrans" cxnId="{EADC4D5C-4868-E144-9557-D2BFDF069779}">
      <dgm:prSet/>
      <dgm:spPr/>
      <dgm:t>
        <a:bodyPr/>
        <a:lstStyle/>
        <a:p>
          <a:endParaRPr lang="en-US"/>
        </a:p>
      </dgm:t>
    </dgm:pt>
    <dgm:pt modelId="{59CBD164-13AC-8649-9221-D56E6B8B196D}" type="sibTrans" cxnId="{EADC4D5C-4868-E144-9557-D2BFDF069779}">
      <dgm:prSet/>
      <dgm:spPr/>
      <dgm:t>
        <a:bodyPr/>
        <a:lstStyle/>
        <a:p>
          <a:endParaRPr lang="en-US"/>
        </a:p>
      </dgm:t>
    </dgm:pt>
    <dgm:pt modelId="{DBDDC17E-6AFE-DB46-9F0F-26DDF5D742D3}">
      <dgm:prSet phldrT="[Text]"/>
      <dgm:spPr/>
      <dgm:t>
        <a:bodyPr/>
        <a:lstStyle/>
        <a:p>
          <a:r>
            <a:rPr lang="en-US" dirty="0"/>
            <a:t>Materials Manufacture</a:t>
          </a:r>
        </a:p>
      </dgm:t>
    </dgm:pt>
    <dgm:pt modelId="{98E326D1-60E4-A04E-BBBC-DF48D1BB0B52}" type="parTrans" cxnId="{8061678E-F8B5-F24F-978F-F32991898001}">
      <dgm:prSet/>
      <dgm:spPr/>
      <dgm:t>
        <a:bodyPr/>
        <a:lstStyle/>
        <a:p>
          <a:endParaRPr lang="en-US"/>
        </a:p>
      </dgm:t>
    </dgm:pt>
    <dgm:pt modelId="{3509C0A5-E17A-4449-8B55-61B5C5CD4FFD}" type="sibTrans" cxnId="{8061678E-F8B5-F24F-978F-F32991898001}">
      <dgm:prSet/>
      <dgm:spPr/>
      <dgm:t>
        <a:bodyPr/>
        <a:lstStyle/>
        <a:p>
          <a:endParaRPr lang="en-US"/>
        </a:p>
      </dgm:t>
    </dgm:pt>
    <dgm:pt modelId="{75DBCAED-DA93-C448-AE02-A9A7BF6688D1}">
      <dgm:prSet phldrT="[Text]"/>
      <dgm:spPr/>
      <dgm:t>
        <a:bodyPr/>
        <a:lstStyle/>
        <a:p>
          <a:r>
            <a:rPr lang="en-US" dirty="0"/>
            <a:t>Product Use or Consumption</a:t>
          </a:r>
        </a:p>
      </dgm:t>
    </dgm:pt>
    <dgm:pt modelId="{827E8FC7-B3AC-7941-B61A-3B54DCC932BE}" type="parTrans" cxnId="{80173068-108E-E740-AD1D-BC335EA3BBB5}">
      <dgm:prSet/>
      <dgm:spPr/>
      <dgm:t>
        <a:bodyPr/>
        <a:lstStyle/>
        <a:p>
          <a:endParaRPr lang="en-US"/>
        </a:p>
      </dgm:t>
    </dgm:pt>
    <dgm:pt modelId="{FFD455FE-3545-1845-BB19-768F2A644D76}" type="sibTrans" cxnId="{80173068-108E-E740-AD1D-BC335EA3BBB5}">
      <dgm:prSet/>
      <dgm:spPr/>
      <dgm:t>
        <a:bodyPr/>
        <a:lstStyle/>
        <a:p>
          <a:endParaRPr lang="en-US"/>
        </a:p>
      </dgm:t>
    </dgm:pt>
    <dgm:pt modelId="{C8769691-5F33-7B48-93BF-05626F0A22AD}">
      <dgm:prSet phldrT="[Text]"/>
      <dgm:spPr/>
      <dgm:t>
        <a:bodyPr/>
        <a:lstStyle/>
        <a:p>
          <a:r>
            <a:rPr lang="en-US" dirty="0"/>
            <a:t>Product Manufacture</a:t>
          </a:r>
        </a:p>
      </dgm:t>
    </dgm:pt>
    <dgm:pt modelId="{FC7B7471-F58F-2B4B-9540-EDE690CA6CF3}" type="parTrans" cxnId="{A72F71BE-A154-2146-9E65-5901B5808C6E}">
      <dgm:prSet/>
      <dgm:spPr/>
      <dgm:t>
        <a:bodyPr/>
        <a:lstStyle/>
        <a:p>
          <a:endParaRPr lang="en-US"/>
        </a:p>
      </dgm:t>
    </dgm:pt>
    <dgm:pt modelId="{1F34FBB0-2868-D647-88F6-56B13F5059EF}" type="sibTrans" cxnId="{A72F71BE-A154-2146-9E65-5901B5808C6E}">
      <dgm:prSet/>
      <dgm:spPr/>
      <dgm:t>
        <a:bodyPr/>
        <a:lstStyle/>
        <a:p>
          <a:endParaRPr lang="en-US"/>
        </a:p>
      </dgm:t>
    </dgm:pt>
    <dgm:pt modelId="{EC625C78-714F-7240-AA4B-38C22D3534EA}">
      <dgm:prSet phldrT="[Text]"/>
      <dgm:spPr/>
      <dgm:t>
        <a:bodyPr/>
        <a:lstStyle/>
        <a:p>
          <a:r>
            <a:rPr lang="en-US" dirty="0"/>
            <a:t>Final Disposition (Landfill, Combustion, Recycle, or Reuse)</a:t>
          </a:r>
        </a:p>
      </dgm:t>
    </dgm:pt>
    <dgm:pt modelId="{BB621D3B-6F3A-004A-9706-5C24F443A73A}" type="parTrans" cxnId="{ABBA9D93-AB73-C042-8053-104FEC40D932}">
      <dgm:prSet/>
      <dgm:spPr/>
      <dgm:t>
        <a:bodyPr/>
        <a:lstStyle/>
        <a:p>
          <a:endParaRPr lang="en-US"/>
        </a:p>
      </dgm:t>
    </dgm:pt>
    <dgm:pt modelId="{98D89186-F63F-4148-AC5D-1A83264064B7}" type="sibTrans" cxnId="{ABBA9D93-AB73-C042-8053-104FEC40D932}">
      <dgm:prSet/>
      <dgm:spPr/>
      <dgm:t>
        <a:bodyPr/>
        <a:lstStyle/>
        <a:p>
          <a:endParaRPr lang="en-US"/>
        </a:p>
      </dgm:t>
    </dgm:pt>
    <dgm:pt modelId="{D2277D86-8A62-A545-9053-25695EDBF773}" type="pres">
      <dgm:prSet presAssocID="{51382B77-C271-2B44-BEB6-196C38F32D2A}" presName="Name0" presStyleCnt="0">
        <dgm:presLayoutVars>
          <dgm:dir/>
          <dgm:resizeHandles val="exact"/>
        </dgm:presLayoutVars>
      </dgm:prSet>
      <dgm:spPr/>
    </dgm:pt>
    <dgm:pt modelId="{1EBB1584-F75F-9843-B567-A62E731C4BEF}" type="pres">
      <dgm:prSet presAssocID="{F11685B3-DD08-314F-A854-11A83B55DEB9}" presName="node" presStyleLbl="node1" presStyleIdx="0" presStyleCnt="5">
        <dgm:presLayoutVars>
          <dgm:bulletEnabled val="1"/>
        </dgm:presLayoutVars>
      </dgm:prSet>
      <dgm:spPr/>
    </dgm:pt>
    <dgm:pt modelId="{EF5C2CAC-FF8F-DD43-ABA1-F732172266EE}" type="pres">
      <dgm:prSet presAssocID="{59CBD164-13AC-8649-9221-D56E6B8B196D}" presName="sibTrans" presStyleLbl="sibTrans2D1" presStyleIdx="0" presStyleCnt="4"/>
      <dgm:spPr/>
    </dgm:pt>
    <dgm:pt modelId="{32EB4807-DFE0-1C45-9E34-42EB5B1A035F}" type="pres">
      <dgm:prSet presAssocID="{59CBD164-13AC-8649-9221-D56E6B8B196D}" presName="connectorText" presStyleLbl="sibTrans2D1" presStyleIdx="0" presStyleCnt="4"/>
      <dgm:spPr/>
    </dgm:pt>
    <dgm:pt modelId="{FB07DD34-80C0-8F46-9BEF-281DF450C754}" type="pres">
      <dgm:prSet presAssocID="{DBDDC17E-6AFE-DB46-9F0F-26DDF5D742D3}" presName="node" presStyleLbl="node1" presStyleIdx="1" presStyleCnt="5">
        <dgm:presLayoutVars>
          <dgm:bulletEnabled val="1"/>
        </dgm:presLayoutVars>
      </dgm:prSet>
      <dgm:spPr/>
    </dgm:pt>
    <dgm:pt modelId="{2D99D695-C721-1640-8DC3-6A72B022E2A9}" type="pres">
      <dgm:prSet presAssocID="{3509C0A5-E17A-4449-8B55-61B5C5CD4FFD}" presName="sibTrans" presStyleLbl="sibTrans2D1" presStyleIdx="1" presStyleCnt="4"/>
      <dgm:spPr/>
    </dgm:pt>
    <dgm:pt modelId="{A2F53C67-0A2A-6343-B9D3-0F187B407E6D}" type="pres">
      <dgm:prSet presAssocID="{3509C0A5-E17A-4449-8B55-61B5C5CD4FFD}" presName="connectorText" presStyleLbl="sibTrans2D1" presStyleIdx="1" presStyleCnt="4"/>
      <dgm:spPr/>
    </dgm:pt>
    <dgm:pt modelId="{F10BCAB0-E2E5-C041-896C-F64D061B4787}" type="pres">
      <dgm:prSet presAssocID="{C8769691-5F33-7B48-93BF-05626F0A22AD}" presName="node" presStyleLbl="node1" presStyleIdx="2" presStyleCnt="5">
        <dgm:presLayoutVars>
          <dgm:bulletEnabled val="1"/>
        </dgm:presLayoutVars>
      </dgm:prSet>
      <dgm:spPr/>
    </dgm:pt>
    <dgm:pt modelId="{86952D2B-83FE-6D4B-A454-B68230D4E3F5}" type="pres">
      <dgm:prSet presAssocID="{1F34FBB0-2868-D647-88F6-56B13F5059EF}" presName="sibTrans" presStyleLbl="sibTrans2D1" presStyleIdx="2" presStyleCnt="4"/>
      <dgm:spPr/>
    </dgm:pt>
    <dgm:pt modelId="{4DAC719E-48AD-1A4D-9CE1-EF315056C51A}" type="pres">
      <dgm:prSet presAssocID="{1F34FBB0-2868-D647-88F6-56B13F5059EF}" presName="connectorText" presStyleLbl="sibTrans2D1" presStyleIdx="2" presStyleCnt="4"/>
      <dgm:spPr/>
    </dgm:pt>
    <dgm:pt modelId="{5E8B1934-EF63-854B-8894-192C97D0CE1A}" type="pres">
      <dgm:prSet presAssocID="{75DBCAED-DA93-C448-AE02-A9A7BF6688D1}" presName="node" presStyleLbl="node1" presStyleIdx="3" presStyleCnt="5">
        <dgm:presLayoutVars>
          <dgm:bulletEnabled val="1"/>
        </dgm:presLayoutVars>
      </dgm:prSet>
      <dgm:spPr/>
    </dgm:pt>
    <dgm:pt modelId="{7DAB5A28-D117-B549-90C6-4190970FDD4B}" type="pres">
      <dgm:prSet presAssocID="{FFD455FE-3545-1845-BB19-768F2A644D76}" presName="sibTrans" presStyleLbl="sibTrans2D1" presStyleIdx="3" presStyleCnt="4"/>
      <dgm:spPr/>
    </dgm:pt>
    <dgm:pt modelId="{877DE4D6-1EA0-B941-9719-B989B2BE7FA4}" type="pres">
      <dgm:prSet presAssocID="{FFD455FE-3545-1845-BB19-768F2A644D76}" presName="connectorText" presStyleLbl="sibTrans2D1" presStyleIdx="3" presStyleCnt="4"/>
      <dgm:spPr/>
    </dgm:pt>
    <dgm:pt modelId="{65A34A71-85C8-8C47-928B-471B59D20231}" type="pres">
      <dgm:prSet presAssocID="{EC625C78-714F-7240-AA4B-38C22D3534EA}" presName="node" presStyleLbl="node1" presStyleIdx="4" presStyleCnt="5">
        <dgm:presLayoutVars>
          <dgm:bulletEnabled val="1"/>
        </dgm:presLayoutVars>
      </dgm:prSet>
      <dgm:spPr/>
    </dgm:pt>
  </dgm:ptLst>
  <dgm:cxnLst>
    <dgm:cxn modelId="{C876B62C-001E-AC4A-AD10-886AF39E76E4}" type="presOf" srcId="{1F34FBB0-2868-D647-88F6-56B13F5059EF}" destId="{4DAC719E-48AD-1A4D-9CE1-EF315056C51A}" srcOrd="1" destOrd="0" presId="urn:microsoft.com/office/officeart/2005/8/layout/process1"/>
    <dgm:cxn modelId="{CE73C931-8B98-E543-AFCB-8CB9ED9B01CE}" type="presOf" srcId="{FFD455FE-3545-1845-BB19-768F2A644D76}" destId="{7DAB5A28-D117-B549-90C6-4190970FDD4B}" srcOrd="0" destOrd="0" presId="urn:microsoft.com/office/officeart/2005/8/layout/process1"/>
    <dgm:cxn modelId="{71076D40-DC0C-3F4E-A069-186590160F41}" type="presOf" srcId="{59CBD164-13AC-8649-9221-D56E6B8B196D}" destId="{EF5C2CAC-FF8F-DD43-ABA1-F732172266EE}" srcOrd="0" destOrd="0" presId="urn:microsoft.com/office/officeart/2005/8/layout/process1"/>
    <dgm:cxn modelId="{EADC4D5C-4868-E144-9557-D2BFDF069779}" srcId="{51382B77-C271-2B44-BEB6-196C38F32D2A}" destId="{F11685B3-DD08-314F-A854-11A83B55DEB9}" srcOrd="0" destOrd="0" parTransId="{6350A2A3-91F6-FB44-83DF-92E0BD0471AE}" sibTransId="{59CBD164-13AC-8649-9221-D56E6B8B196D}"/>
    <dgm:cxn modelId="{E078DF5F-0D45-F14C-B816-2878A7A4E5B3}" type="presOf" srcId="{75DBCAED-DA93-C448-AE02-A9A7BF6688D1}" destId="{5E8B1934-EF63-854B-8894-192C97D0CE1A}" srcOrd="0" destOrd="0" presId="urn:microsoft.com/office/officeart/2005/8/layout/process1"/>
    <dgm:cxn modelId="{55818F42-64A8-5B4F-A6D4-4C3788F0E6EF}" type="presOf" srcId="{3509C0A5-E17A-4449-8B55-61B5C5CD4FFD}" destId="{A2F53C67-0A2A-6343-B9D3-0F187B407E6D}" srcOrd="1" destOrd="0" presId="urn:microsoft.com/office/officeart/2005/8/layout/process1"/>
    <dgm:cxn modelId="{80173068-108E-E740-AD1D-BC335EA3BBB5}" srcId="{51382B77-C271-2B44-BEB6-196C38F32D2A}" destId="{75DBCAED-DA93-C448-AE02-A9A7BF6688D1}" srcOrd="3" destOrd="0" parTransId="{827E8FC7-B3AC-7941-B61A-3B54DCC932BE}" sibTransId="{FFD455FE-3545-1845-BB19-768F2A644D76}"/>
    <dgm:cxn modelId="{78D0014B-96C0-1F48-9F08-405448F76C0E}" type="presOf" srcId="{F11685B3-DD08-314F-A854-11A83B55DEB9}" destId="{1EBB1584-F75F-9843-B567-A62E731C4BEF}" srcOrd="0" destOrd="0" presId="urn:microsoft.com/office/officeart/2005/8/layout/process1"/>
    <dgm:cxn modelId="{4A336951-37FA-7247-822F-54CA2D39EC58}" type="presOf" srcId="{3509C0A5-E17A-4449-8B55-61B5C5CD4FFD}" destId="{2D99D695-C721-1640-8DC3-6A72B022E2A9}" srcOrd="0" destOrd="0" presId="urn:microsoft.com/office/officeart/2005/8/layout/process1"/>
    <dgm:cxn modelId="{7D90D557-159C-674F-89E7-692F12BFFB51}" type="presOf" srcId="{C8769691-5F33-7B48-93BF-05626F0A22AD}" destId="{F10BCAB0-E2E5-C041-896C-F64D061B4787}" srcOrd="0" destOrd="0" presId="urn:microsoft.com/office/officeart/2005/8/layout/process1"/>
    <dgm:cxn modelId="{03FCBC82-F90B-4847-8246-D07024257E25}" type="presOf" srcId="{EC625C78-714F-7240-AA4B-38C22D3534EA}" destId="{65A34A71-85C8-8C47-928B-471B59D20231}" srcOrd="0" destOrd="0" presId="urn:microsoft.com/office/officeart/2005/8/layout/process1"/>
    <dgm:cxn modelId="{C166408A-75EE-8C44-904C-02F38082F1F8}" type="presOf" srcId="{DBDDC17E-6AFE-DB46-9F0F-26DDF5D742D3}" destId="{FB07DD34-80C0-8F46-9BEF-281DF450C754}" srcOrd="0" destOrd="0" presId="urn:microsoft.com/office/officeart/2005/8/layout/process1"/>
    <dgm:cxn modelId="{8061678E-F8B5-F24F-978F-F32991898001}" srcId="{51382B77-C271-2B44-BEB6-196C38F32D2A}" destId="{DBDDC17E-6AFE-DB46-9F0F-26DDF5D742D3}" srcOrd="1" destOrd="0" parTransId="{98E326D1-60E4-A04E-BBBC-DF48D1BB0B52}" sibTransId="{3509C0A5-E17A-4449-8B55-61B5C5CD4FFD}"/>
    <dgm:cxn modelId="{ABBA9D93-AB73-C042-8053-104FEC40D932}" srcId="{51382B77-C271-2B44-BEB6-196C38F32D2A}" destId="{EC625C78-714F-7240-AA4B-38C22D3534EA}" srcOrd="4" destOrd="0" parTransId="{BB621D3B-6F3A-004A-9706-5C24F443A73A}" sibTransId="{98D89186-F63F-4148-AC5D-1A83264064B7}"/>
    <dgm:cxn modelId="{8645009A-3519-C542-9770-E13C7F00FDFA}" type="presOf" srcId="{1F34FBB0-2868-D647-88F6-56B13F5059EF}" destId="{86952D2B-83FE-6D4B-A454-B68230D4E3F5}" srcOrd="0" destOrd="0" presId="urn:microsoft.com/office/officeart/2005/8/layout/process1"/>
    <dgm:cxn modelId="{A72F71BE-A154-2146-9E65-5901B5808C6E}" srcId="{51382B77-C271-2B44-BEB6-196C38F32D2A}" destId="{C8769691-5F33-7B48-93BF-05626F0A22AD}" srcOrd="2" destOrd="0" parTransId="{FC7B7471-F58F-2B4B-9540-EDE690CA6CF3}" sibTransId="{1F34FBB0-2868-D647-88F6-56B13F5059EF}"/>
    <dgm:cxn modelId="{CCC26CD7-9C08-A744-92A7-C6979E9E193B}" type="presOf" srcId="{51382B77-C271-2B44-BEB6-196C38F32D2A}" destId="{D2277D86-8A62-A545-9053-25695EDBF773}" srcOrd="0" destOrd="0" presId="urn:microsoft.com/office/officeart/2005/8/layout/process1"/>
    <dgm:cxn modelId="{0FF640E2-B2AA-F248-B62A-B6EFAC27730D}" type="presOf" srcId="{59CBD164-13AC-8649-9221-D56E6B8B196D}" destId="{32EB4807-DFE0-1C45-9E34-42EB5B1A035F}" srcOrd="1" destOrd="0" presId="urn:microsoft.com/office/officeart/2005/8/layout/process1"/>
    <dgm:cxn modelId="{409CB5E5-D272-9645-931C-567D01E97CB2}" type="presOf" srcId="{FFD455FE-3545-1845-BB19-768F2A644D76}" destId="{877DE4D6-1EA0-B941-9719-B989B2BE7FA4}" srcOrd="1" destOrd="0" presId="urn:microsoft.com/office/officeart/2005/8/layout/process1"/>
    <dgm:cxn modelId="{F38615D2-F740-D742-A765-F483EA4536AD}" type="presParOf" srcId="{D2277D86-8A62-A545-9053-25695EDBF773}" destId="{1EBB1584-F75F-9843-B567-A62E731C4BEF}" srcOrd="0" destOrd="0" presId="urn:microsoft.com/office/officeart/2005/8/layout/process1"/>
    <dgm:cxn modelId="{5746A55C-F394-504F-AA2E-18AC06E298E2}" type="presParOf" srcId="{D2277D86-8A62-A545-9053-25695EDBF773}" destId="{EF5C2CAC-FF8F-DD43-ABA1-F732172266EE}" srcOrd="1" destOrd="0" presId="urn:microsoft.com/office/officeart/2005/8/layout/process1"/>
    <dgm:cxn modelId="{F6F10A46-53E5-6A46-B4DF-2EF6EAF0E09B}" type="presParOf" srcId="{EF5C2CAC-FF8F-DD43-ABA1-F732172266EE}" destId="{32EB4807-DFE0-1C45-9E34-42EB5B1A035F}" srcOrd="0" destOrd="0" presId="urn:microsoft.com/office/officeart/2005/8/layout/process1"/>
    <dgm:cxn modelId="{C5145B42-8DCE-5C49-8F37-77BA19238283}" type="presParOf" srcId="{D2277D86-8A62-A545-9053-25695EDBF773}" destId="{FB07DD34-80C0-8F46-9BEF-281DF450C754}" srcOrd="2" destOrd="0" presId="urn:microsoft.com/office/officeart/2005/8/layout/process1"/>
    <dgm:cxn modelId="{9EAE0675-CFD0-1841-885C-E2D345A96BFF}" type="presParOf" srcId="{D2277D86-8A62-A545-9053-25695EDBF773}" destId="{2D99D695-C721-1640-8DC3-6A72B022E2A9}" srcOrd="3" destOrd="0" presId="urn:microsoft.com/office/officeart/2005/8/layout/process1"/>
    <dgm:cxn modelId="{16AB7E85-30DC-BE47-B93E-081401E46331}" type="presParOf" srcId="{2D99D695-C721-1640-8DC3-6A72B022E2A9}" destId="{A2F53C67-0A2A-6343-B9D3-0F187B407E6D}" srcOrd="0" destOrd="0" presId="urn:microsoft.com/office/officeart/2005/8/layout/process1"/>
    <dgm:cxn modelId="{74B120E9-763E-1448-890D-7DCF07C9C0C2}" type="presParOf" srcId="{D2277D86-8A62-A545-9053-25695EDBF773}" destId="{F10BCAB0-E2E5-C041-896C-F64D061B4787}" srcOrd="4" destOrd="0" presId="urn:microsoft.com/office/officeart/2005/8/layout/process1"/>
    <dgm:cxn modelId="{0B2C61F0-62D1-C648-9C9F-B99B4019A188}" type="presParOf" srcId="{D2277D86-8A62-A545-9053-25695EDBF773}" destId="{86952D2B-83FE-6D4B-A454-B68230D4E3F5}" srcOrd="5" destOrd="0" presId="urn:microsoft.com/office/officeart/2005/8/layout/process1"/>
    <dgm:cxn modelId="{3A4F49DB-DE11-774A-96A3-A771437CAA0B}" type="presParOf" srcId="{86952D2B-83FE-6D4B-A454-B68230D4E3F5}" destId="{4DAC719E-48AD-1A4D-9CE1-EF315056C51A}" srcOrd="0" destOrd="0" presId="urn:microsoft.com/office/officeart/2005/8/layout/process1"/>
    <dgm:cxn modelId="{2DE5DED8-DC97-A84C-96CF-849741F2E8C8}" type="presParOf" srcId="{D2277D86-8A62-A545-9053-25695EDBF773}" destId="{5E8B1934-EF63-854B-8894-192C97D0CE1A}" srcOrd="6" destOrd="0" presId="urn:microsoft.com/office/officeart/2005/8/layout/process1"/>
    <dgm:cxn modelId="{272AA096-66F6-C140-B6D7-AD9982FEED6A}" type="presParOf" srcId="{D2277D86-8A62-A545-9053-25695EDBF773}" destId="{7DAB5A28-D117-B549-90C6-4190970FDD4B}" srcOrd="7" destOrd="0" presId="urn:microsoft.com/office/officeart/2005/8/layout/process1"/>
    <dgm:cxn modelId="{3495F8CD-B86F-FE49-A1AF-7FA6C0E76A1F}" type="presParOf" srcId="{7DAB5A28-D117-B549-90C6-4190970FDD4B}" destId="{877DE4D6-1EA0-B941-9719-B989B2BE7FA4}" srcOrd="0" destOrd="0" presId="urn:microsoft.com/office/officeart/2005/8/layout/process1"/>
    <dgm:cxn modelId="{98AF6F0B-19ED-664B-8239-5FEEB82C9BFE}" type="presParOf" srcId="{D2277D86-8A62-A545-9053-25695EDBF773}" destId="{65A34A71-85C8-8C47-928B-471B59D20231}"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382B77-C271-2B44-BEB6-196C38F32D2A}" type="doc">
      <dgm:prSet loTypeId="urn:microsoft.com/office/officeart/2005/8/layout/process1" loCatId="" qsTypeId="urn:microsoft.com/office/officeart/2005/8/quickstyle/simple1" qsCatId="simple" csTypeId="urn:microsoft.com/office/officeart/2005/8/colors/accent1_2" csCatId="accent1" phldr="1"/>
      <dgm:spPr/>
    </dgm:pt>
    <dgm:pt modelId="{F11685B3-DD08-314F-A854-11A83B55DEB9}">
      <dgm:prSet phldrT="[Text]"/>
      <dgm:spPr/>
      <dgm:t>
        <a:bodyPr/>
        <a:lstStyle/>
        <a:p>
          <a:r>
            <a:rPr lang="en-US" dirty="0"/>
            <a:t>Raw Materials Acquisition</a:t>
          </a:r>
        </a:p>
      </dgm:t>
    </dgm:pt>
    <dgm:pt modelId="{6350A2A3-91F6-FB44-83DF-92E0BD0471AE}" type="parTrans" cxnId="{EADC4D5C-4868-E144-9557-D2BFDF069779}">
      <dgm:prSet/>
      <dgm:spPr/>
      <dgm:t>
        <a:bodyPr/>
        <a:lstStyle/>
        <a:p>
          <a:endParaRPr lang="en-US"/>
        </a:p>
      </dgm:t>
    </dgm:pt>
    <dgm:pt modelId="{59CBD164-13AC-8649-9221-D56E6B8B196D}" type="sibTrans" cxnId="{EADC4D5C-4868-E144-9557-D2BFDF069779}">
      <dgm:prSet/>
      <dgm:spPr/>
      <dgm:t>
        <a:bodyPr/>
        <a:lstStyle/>
        <a:p>
          <a:endParaRPr lang="en-US"/>
        </a:p>
      </dgm:t>
    </dgm:pt>
    <dgm:pt modelId="{DBDDC17E-6AFE-DB46-9F0F-26DDF5D742D3}">
      <dgm:prSet phldrT="[Text]"/>
      <dgm:spPr/>
      <dgm:t>
        <a:bodyPr/>
        <a:lstStyle/>
        <a:p>
          <a:r>
            <a:rPr lang="en-US" dirty="0"/>
            <a:t>Materials Manufacture</a:t>
          </a:r>
        </a:p>
      </dgm:t>
    </dgm:pt>
    <dgm:pt modelId="{98E326D1-60E4-A04E-BBBC-DF48D1BB0B52}" type="parTrans" cxnId="{8061678E-F8B5-F24F-978F-F32991898001}">
      <dgm:prSet/>
      <dgm:spPr/>
      <dgm:t>
        <a:bodyPr/>
        <a:lstStyle/>
        <a:p>
          <a:endParaRPr lang="en-US"/>
        </a:p>
      </dgm:t>
    </dgm:pt>
    <dgm:pt modelId="{3509C0A5-E17A-4449-8B55-61B5C5CD4FFD}" type="sibTrans" cxnId="{8061678E-F8B5-F24F-978F-F32991898001}">
      <dgm:prSet/>
      <dgm:spPr/>
      <dgm:t>
        <a:bodyPr/>
        <a:lstStyle/>
        <a:p>
          <a:endParaRPr lang="en-US"/>
        </a:p>
      </dgm:t>
    </dgm:pt>
    <dgm:pt modelId="{75DBCAED-DA93-C448-AE02-A9A7BF6688D1}">
      <dgm:prSet phldrT="[Text]"/>
      <dgm:spPr/>
      <dgm:t>
        <a:bodyPr/>
        <a:lstStyle/>
        <a:p>
          <a:r>
            <a:rPr lang="en-US" dirty="0"/>
            <a:t>Product Use or Consumption</a:t>
          </a:r>
        </a:p>
      </dgm:t>
    </dgm:pt>
    <dgm:pt modelId="{827E8FC7-B3AC-7941-B61A-3B54DCC932BE}" type="parTrans" cxnId="{80173068-108E-E740-AD1D-BC335EA3BBB5}">
      <dgm:prSet/>
      <dgm:spPr/>
      <dgm:t>
        <a:bodyPr/>
        <a:lstStyle/>
        <a:p>
          <a:endParaRPr lang="en-US"/>
        </a:p>
      </dgm:t>
    </dgm:pt>
    <dgm:pt modelId="{FFD455FE-3545-1845-BB19-768F2A644D76}" type="sibTrans" cxnId="{80173068-108E-E740-AD1D-BC335EA3BBB5}">
      <dgm:prSet/>
      <dgm:spPr/>
      <dgm:t>
        <a:bodyPr/>
        <a:lstStyle/>
        <a:p>
          <a:endParaRPr lang="en-US"/>
        </a:p>
      </dgm:t>
    </dgm:pt>
    <dgm:pt modelId="{C8769691-5F33-7B48-93BF-05626F0A22AD}">
      <dgm:prSet phldrT="[Text]"/>
      <dgm:spPr/>
      <dgm:t>
        <a:bodyPr/>
        <a:lstStyle/>
        <a:p>
          <a:r>
            <a:rPr lang="en-US" dirty="0"/>
            <a:t>Product Manufacture</a:t>
          </a:r>
        </a:p>
      </dgm:t>
    </dgm:pt>
    <dgm:pt modelId="{FC7B7471-F58F-2B4B-9540-EDE690CA6CF3}" type="parTrans" cxnId="{A72F71BE-A154-2146-9E65-5901B5808C6E}">
      <dgm:prSet/>
      <dgm:spPr/>
      <dgm:t>
        <a:bodyPr/>
        <a:lstStyle/>
        <a:p>
          <a:endParaRPr lang="en-US"/>
        </a:p>
      </dgm:t>
    </dgm:pt>
    <dgm:pt modelId="{1F34FBB0-2868-D647-88F6-56B13F5059EF}" type="sibTrans" cxnId="{A72F71BE-A154-2146-9E65-5901B5808C6E}">
      <dgm:prSet/>
      <dgm:spPr/>
      <dgm:t>
        <a:bodyPr/>
        <a:lstStyle/>
        <a:p>
          <a:endParaRPr lang="en-US"/>
        </a:p>
      </dgm:t>
    </dgm:pt>
    <dgm:pt modelId="{EC625C78-714F-7240-AA4B-38C22D3534EA}">
      <dgm:prSet phldrT="[Text]"/>
      <dgm:spPr/>
      <dgm:t>
        <a:bodyPr/>
        <a:lstStyle/>
        <a:p>
          <a:r>
            <a:rPr lang="en-US" dirty="0"/>
            <a:t>Final Disposition (Landfill, Combustion, Recycle, or Reuse)</a:t>
          </a:r>
        </a:p>
      </dgm:t>
    </dgm:pt>
    <dgm:pt modelId="{BB621D3B-6F3A-004A-9706-5C24F443A73A}" type="parTrans" cxnId="{ABBA9D93-AB73-C042-8053-104FEC40D932}">
      <dgm:prSet/>
      <dgm:spPr/>
      <dgm:t>
        <a:bodyPr/>
        <a:lstStyle/>
        <a:p>
          <a:endParaRPr lang="en-US"/>
        </a:p>
      </dgm:t>
    </dgm:pt>
    <dgm:pt modelId="{98D89186-F63F-4148-AC5D-1A83264064B7}" type="sibTrans" cxnId="{ABBA9D93-AB73-C042-8053-104FEC40D932}">
      <dgm:prSet/>
      <dgm:spPr/>
      <dgm:t>
        <a:bodyPr/>
        <a:lstStyle/>
        <a:p>
          <a:endParaRPr lang="en-US"/>
        </a:p>
      </dgm:t>
    </dgm:pt>
    <dgm:pt modelId="{D2277D86-8A62-A545-9053-25695EDBF773}" type="pres">
      <dgm:prSet presAssocID="{51382B77-C271-2B44-BEB6-196C38F32D2A}" presName="Name0" presStyleCnt="0">
        <dgm:presLayoutVars>
          <dgm:dir/>
          <dgm:resizeHandles val="exact"/>
        </dgm:presLayoutVars>
      </dgm:prSet>
      <dgm:spPr/>
    </dgm:pt>
    <dgm:pt modelId="{1EBB1584-F75F-9843-B567-A62E731C4BEF}" type="pres">
      <dgm:prSet presAssocID="{F11685B3-DD08-314F-A854-11A83B55DEB9}" presName="node" presStyleLbl="node1" presStyleIdx="0" presStyleCnt="5">
        <dgm:presLayoutVars>
          <dgm:bulletEnabled val="1"/>
        </dgm:presLayoutVars>
      </dgm:prSet>
      <dgm:spPr/>
    </dgm:pt>
    <dgm:pt modelId="{EF5C2CAC-FF8F-DD43-ABA1-F732172266EE}" type="pres">
      <dgm:prSet presAssocID="{59CBD164-13AC-8649-9221-D56E6B8B196D}" presName="sibTrans" presStyleLbl="sibTrans2D1" presStyleIdx="0" presStyleCnt="4"/>
      <dgm:spPr/>
    </dgm:pt>
    <dgm:pt modelId="{32EB4807-DFE0-1C45-9E34-42EB5B1A035F}" type="pres">
      <dgm:prSet presAssocID="{59CBD164-13AC-8649-9221-D56E6B8B196D}" presName="connectorText" presStyleLbl="sibTrans2D1" presStyleIdx="0" presStyleCnt="4"/>
      <dgm:spPr/>
    </dgm:pt>
    <dgm:pt modelId="{FB07DD34-80C0-8F46-9BEF-281DF450C754}" type="pres">
      <dgm:prSet presAssocID="{DBDDC17E-6AFE-DB46-9F0F-26DDF5D742D3}" presName="node" presStyleLbl="node1" presStyleIdx="1" presStyleCnt="5">
        <dgm:presLayoutVars>
          <dgm:bulletEnabled val="1"/>
        </dgm:presLayoutVars>
      </dgm:prSet>
      <dgm:spPr/>
    </dgm:pt>
    <dgm:pt modelId="{2D99D695-C721-1640-8DC3-6A72B022E2A9}" type="pres">
      <dgm:prSet presAssocID="{3509C0A5-E17A-4449-8B55-61B5C5CD4FFD}" presName="sibTrans" presStyleLbl="sibTrans2D1" presStyleIdx="1" presStyleCnt="4"/>
      <dgm:spPr/>
    </dgm:pt>
    <dgm:pt modelId="{A2F53C67-0A2A-6343-B9D3-0F187B407E6D}" type="pres">
      <dgm:prSet presAssocID="{3509C0A5-E17A-4449-8B55-61B5C5CD4FFD}" presName="connectorText" presStyleLbl="sibTrans2D1" presStyleIdx="1" presStyleCnt="4"/>
      <dgm:spPr/>
    </dgm:pt>
    <dgm:pt modelId="{F10BCAB0-E2E5-C041-896C-F64D061B4787}" type="pres">
      <dgm:prSet presAssocID="{C8769691-5F33-7B48-93BF-05626F0A22AD}" presName="node" presStyleLbl="node1" presStyleIdx="2" presStyleCnt="5">
        <dgm:presLayoutVars>
          <dgm:bulletEnabled val="1"/>
        </dgm:presLayoutVars>
      </dgm:prSet>
      <dgm:spPr/>
    </dgm:pt>
    <dgm:pt modelId="{86952D2B-83FE-6D4B-A454-B68230D4E3F5}" type="pres">
      <dgm:prSet presAssocID="{1F34FBB0-2868-D647-88F6-56B13F5059EF}" presName="sibTrans" presStyleLbl="sibTrans2D1" presStyleIdx="2" presStyleCnt="4"/>
      <dgm:spPr/>
    </dgm:pt>
    <dgm:pt modelId="{4DAC719E-48AD-1A4D-9CE1-EF315056C51A}" type="pres">
      <dgm:prSet presAssocID="{1F34FBB0-2868-D647-88F6-56B13F5059EF}" presName="connectorText" presStyleLbl="sibTrans2D1" presStyleIdx="2" presStyleCnt="4"/>
      <dgm:spPr/>
    </dgm:pt>
    <dgm:pt modelId="{5E8B1934-EF63-854B-8894-192C97D0CE1A}" type="pres">
      <dgm:prSet presAssocID="{75DBCAED-DA93-C448-AE02-A9A7BF6688D1}" presName="node" presStyleLbl="node1" presStyleIdx="3" presStyleCnt="5">
        <dgm:presLayoutVars>
          <dgm:bulletEnabled val="1"/>
        </dgm:presLayoutVars>
      </dgm:prSet>
      <dgm:spPr/>
    </dgm:pt>
    <dgm:pt modelId="{7DAB5A28-D117-B549-90C6-4190970FDD4B}" type="pres">
      <dgm:prSet presAssocID="{FFD455FE-3545-1845-BB19-768F2A644D76}" presName="sibTrans" presStyleLbl="sibTrans2D1" presStyleIdx="3" presStyleCnt="4"/>
      <dgm:spPr/>
    </dgm:pt>
    <dgm:pt modelId="{877DE4D6-1EA0-B941-9719-B989B2BE7FA4}" type="pres">
      <dgm:prSet presAssocID="{FFD455FE-3545-1845-BB19-768F2A644D76}" presName="connectorText" presStyleLbl="sibTrans2D1" presStyleIdx="3" presStyleCnt="4"/>
      <dgm:spPr/>
    </dgm:pt>
    <dgm:pt modelId="{65A34A71-85C8-8C47-928B-471B59D20231}" type="pres">
      <dgm:prSet presAssocID="{EC625C78-714F-7240-AA4B-38C22D3534EA}" presName="node" presStyleLbl="node1" presStyleIdx="4" presStyleCnt="5">
        <dgm:presLayoutVars>
          <dgm:bulletEnabled val="1"/>
        </dgm:presLayoutVars>
      </dgm:prSet>
      <dgm:spPr/>
    </dgm:pt>
  </dgm:ptLst>
  <dgm:cxnLst>
    <dgm:cxn modelId="{C876B62C-001E-AC4A-AD10-886AF39E76E4}" type="presOf" srcId="{1F34FBB0-2868-D647-88F6-56B13F5059EF}" destId="{4DAC719E-48AD-1A4D-9CE1-EF315056C51A}" srcOrd="1" destOrd="0" presId="urn:microsoft.com/office/officeart/2005/8/layout/process1"/>
    <dgm:cxn modelId="{CE73C931-8B98-E543-AFCB-8CB9ED9B01CE}" type="presOf" srcId="{FFD455FE-3545-1845-BB19-768F2A644D76}" destId="{7DAB5A28-D117-B549-90C6-4190970FDD4B}" srcOrd="0" destOrd="0" presId="urn:microsoft.com/office/officeart/2005/8/layout/process1"/>
    <dgm:cxn modelId="{71076D40-DC0C-3F4E-A069-186590160F41}" type="presOf" srcId="{59CBD164-13AC-8649-9221-D56E6B8B196D}" destId="{EF5C2CAC-FF8F-DD43-ABA1-F732172266EE}" srcOrd="0" destOrd="0" presId="urn:microsoft.com/office/officeart/2005/8/layout/process1"/>
    <dgm:cxn modelId="{EADC4D5C-4868-E144-9557-D2BFDF069779}" srcId="{51382B77-C271-2B44-BEB6-196C38F32D2A}" destId="{F11685B3-DD08-314F-A854-11A83B55DEB9}" srcOrd="0" destOrd="0" parTransId="{6350A2A3-91F6-FB44-83DF-92E0BD0471AE}" sibTransId="{59CBD164-13AC-8649-9221-D56E6B8B196D}"/>
    <dgm:cxn modelId="{E078DF5F-0D45-F14C-B816-2878A7A4E5B3}" type="presOf" srcId="{75DBCAED-DA93-C448-AE02-A9A7BF6688D1}" destId="{5E8B1934-EF63-854B-8894-192C97D0CE1A}" srcOrd="0" destOrd="0" presId="urn:microsoft.com/office/officeart/2005/8/layout/process1"/>
    <dgm:cxn modelId="{55818F42-64A8-5B4F-A6D4-4C3788F0E6EF}" type="presOf" srcId="{3509C0A5-E17A-4449-8B55-61B5C5CD4FFD}" destId="{A2F53C67-0A2A-6343-B9D3-0F187B407E6D}" srcOrd="1" destOrd="0" presId="urn:microsoft.com/office/officeart/2005/8/layout/process1"/>
    <dgm:cxn modelId="{80173068-108E-E740-AD1D-BC335EA3BBB5}" srcId="{51382B77-C271-2B44-BEB6-196C38F32D2A}" destId="{75DBCAED-DA93-C448-AE02-A9A7BF6688D1}" srcOrd="3" destOrd="0" parTransId="{827E8FC7-B3AC-7941-B61A-3B54DCC932BE}" sibTransId="{FFD455FE-3545-1845-BB19-768F2A644D76}"/>
    <dgm:cxn modelId="{78D0014B-96C0-1F48-9F08-405448F76C0E}" type="presOf" srcId="{F11685B3-DD08-314F-A854-11A83B55DEB9}" destId="{1EBB1584-F75F-9843-B567-A62E731C4BEF}" srcOrd="0" destOrd="0" presId="urn:microsoft.com/office/officeart/2005/8/layout/process1"/>
    <dgm:cxn modelId="{4A336951-37FA-7247-822F-54CA2D39EC58}" type="presOf" srcId="{3509C0A5-E17A-4449-8B55-61B5C5CD4FFD}" destId="{2D99D695-C721-1640-8DC3-6A72B022E2A9}" srcOrd="0" destOrd="0" presId="urn:microsoft.com/office/officeart/2005/8/layout/process1"/>
    <dgm:cxn modelId="{7D90D557-159C-674F-89E7-692F12BFFB51}" type="presOf" srcId="{C8769691-5F33-7B48-93BF-05626F0A22AD}" destId="{F10BCAB0-E2E5-C041-896C-F64D061B4787}" srcOrd="0" destOrd="0" presId="urn:microsoft.com/office/officeart/2005/8/layout/process1"/>
    <dgm:cxn modelId="{03FCBC82-F90B-4847-8246-D07024257E25}" type="presOf" srcId="{EC625C78-714F-7240-AA4B-38C22D3534EA}" destId="{65A34A71-85C8-8C47-928B-471B59D20231}" srcOrd="0" destOrd="0" presId="urn:microsoft.com/office/officeart/2005/8/layout/process1"/>
    <dgm:cxn modelId="{C166408A-75EE-8C44-904C-02F38082F1F8}" type="presOf" srcId="{DBDDC17E-6AFE-DB46-9F0F-26DDF5D742D3}" destId="{FB07DD34-80C0-8F46-9BEF-281DF450C754}" srcOrd="0" destOrd="0" presId="urn:microsoft.com/office/officeart/2005/8/layout/process1"/>
    <dgm:cxn modelId="{8061678E-F8B5-F24F-978F-F32991898001}" srcId="{51382B77-C271-2B44-BEB6-196C38F32D2A}" destId="{DBDDC17E-6AFE-DB46-9F0F-26DDF5D742D3}" srcOrd="1" destOrd="0" parTransId="{98E326D1-60E4-A04E-BBBC-DF48D1BB0B52}" sibTransId="{3509C0A5-E17A-4449-8B55-61B5C5CD4FFD}"/>
    <dgm:cxn modelId="{ABBA9D93-AB73-C042-8053-104FEC40D932}" srcId="{51382B77-C271-2B44-BEB6-196C38F32D2A}" destId="{EC625C78-714F-7240-AA4B-38C22D3534EA}" srcOrd="4" destOrd="0" parTransId="{BB621D3B-6F3A-004A-9706-5C24F443A73A}" sibTransId="{98D89186-F63F-4148-AC5D-1A83264064B7}"/>
    <dgm:cxn modelId="{8645009A-3519-C542-9770-E13C7F00FDFA}" type="presOf" srcId="{1F34FBB0-2868-D647-88F6-56B13F5059EF}" destId="{86952D2B-83FE-6D4B-A454-B68230D4E3F5}" srcOrd="0" destOrd="0" presId="urn:microsoft.com/office/officeart/2005/8/layout/process1"/>
    <dgm:cxn modelId="{A72F71BE-A154-2146-9E65-5901B5808C6E}" srcId="{51382B77-C271-2B44-BEB6-196C38F32D2A}" destId="{C8769691-5F33-7B48-93BF-05626F0A22AD}" srcOrd="2" destOrd="0" parTransId="{FC7B7471-F58F-2B4B-9540-EDE690CA6CF3}" sibTransId="{1F34FBB0-2868-D647-88F6-56B13F5059EF}"/>
    <dgm:cxn modelId="{CCC26CD7-9C08-A744-92A7-C6979E9E193B}" type="presOf" srcId="{51382B77-C271-2B44-BEB6-196C38F32D2A}" destId="{D2277D86-8A62-A545-9053-25695EDBF773}" srcOrd="0" destOrd="0" presId="urn:microsoft.com/office/officeart/2005/8/layout/process1"/>
    <dgm:cxn modelId="{0FF640E2-B2AA-F248-B62A-B6EFAC27730D}" type="presOf" srcId="{59CBD164-13AC-8649-9221-D56E6B8B196D}" destId="{32EB4807-DFE0-1C45-9E34-42EB5B1A035F}" srcOrd="1" destOrd="0" presId="urn:microsoft.com/office/officeart/2005/8/layout/process1"/>
    <dgm:cxn modelId="{409CB5E5-D272-9645-931C-567D01E97CB2}" type="presOf" srcId="{FFD455FE-3545-1845-BB19-768F2A644D76}" destId="{877DE4D6-1EA0-B941-9719-B989B2BE7FA4}" srcOrd="1" destOrd="0" presId="urn:microsoft.com/office/officeart/2005/8/layout/process1"/>
    <dgm:cxn modelId="{F38615D2-F740-D742-A765-F483EA4536AD}" type="presParOf" srcId="{D2277D86-8A62-A545-9053-25695EDBF773}" destId="{1EBB1584-F75F-9843-B567-A62E731C4BEF}" srcOrd="0" destOrd="0" presId="urn:microsoft.com/office/officeart/2005/8/layout/process1"/>
    <dgm:cxn modelId="{5746A55C-F394-504F-AA2E-18AC06E298E2}" type="presParOf" srcId="{D2277D86-8A62-A545-9053-25695EDBF773}" destId="{EF5C2CAC-FF8F-DD43-ABA1-F732172266EE}" srcOrd="1" destOrd="0" presId="urn:microsoft.com/office/officeart/2005/8/layout/process1"/>
    <dgm:cxn modelId="{F6F10A46-53E5-6A46-B4DF-2EF6EAF0E09B}" type="presParOf" srcId="{EF5C2CAC-FF8F-DD43-ABA1-F732172266EE}" destId="{32EB4807-DFE0-1C45-9E34-42EB5B1A035F}" srcOrd="0" destOrd="0" presId="urn:microsoft.com/office/officeart/2005/8/layout/process1"/>
    <dgm:cxn modelId="{C5145B42-8DCE-5C49-8F37-77BA19238283}" type="presParOf" srcId="{D2277D86-8A62-A545-9053-25695EDBF773}" destId="{FB07DD34-80C0-8F46-9BEF-281DF450C754}" srcOrd="2" destOrd="0" presId="urn:microsoft.com/office/officeart/2005/8/layout/process1"/>
    <dgm:cxn modelId="{9EAE0675-CFD0-1841-885C-E2D345A96BFF}" type="presParOf" srcId="{D2277D86-8A62-A545-9053-25695EDBF773}" destId="{2D99D695-C721-1640-8DC3-6A72B022E2A9}" srcOrd="3" destOrd="0" presId="urn:microsoft.com/office/officeart/2005/8/layout/process1"/>
    <dgm:cxn modelId="{16AB7E85-30DC-BE47-B93E-081401E46331}" type="presParOf" srcId="{2D99D695-C721-1640-8DC3-6A72B022E2A9}" destId="{A2F53C67-0A2A-6343-B9D3-0F187B407E6D}" srcOrd="0" destOrd="0" presId="urn:microsoft.com/office/officeart/2005/8/layout/process1"/>
    <dgm:cxn modelId="{74B120E9-763E-1448-890D-7DCF07C9C0C2}" type="presParOf" srcId="{D2277D86-8A62-A545-9053-25695EDBF773}" destId="{F10BCAB0-E2E5-C041-896C-F64D061B4787}" srcOrd="4" destOrd="0" presId="urn:microsoft.com/office/officeart/2005/8/layout/process1"/>
    <dgm:cxn modelId="{0B2C61F0-62D1-C648-9C9F-B99B4019A188}" type="presParOf" srcId="{D2277D86-8A62-A545-9053-25695EDBF773}" destId="{86952D2B-83FE-6D4B-A454-B68230D4E3F5}" srcOrd="5" destOrd="0" presId="urn:microsoft.com/office/officeart/2005/8/layout/process1"/>
    <dgm:cxn modelId="{3A4F49DB-DE11-774A-96A3-A771437CAA0B}" type="presParOf" srcId="{86952D2B-83FE-6D4B-A454-B68230D4E3F5}" destId="{4DAC719E-48AD-1A4D-9CE1-EF315056C51A}" srcOrd="0" destOrd="0" presId="urn:microsoft.com/office/officeart/2005/8/layout/process1"/>
    <dgm:cxn modelId="{2DE5DED8-DC97-A84C-96CF-849741F2E8C8}" type="presParOf" srcId="{D2277D86-8A62-A545-9053-25695EDBF773}" destId="{5E8B1934-EF63-854B-8894-192C97D0CE1A}" srcOrd="6" destOrd="0" presId="urn:microsoft.com/office/officeart/2005/8/layout/process1"/>
    <dgm:cxn modelId="{272AA096-66F6-C140-B6D7-AD9982FEED6A}" type="presParOf" srcId="{D2277D86-8A62-A545-9053-25695EDBF773}" destId="{7DAB5A28-D117-B549-90C6-4190970FDD4B}" srcOrd="7" destOrd="0" presId="urn:microsoft.com/office/officeart/2005/8/layout/process1"/>
    <dgm:cxn modelId="{3495F8CD-B86F-FE49-A1AF-7FA6C0E76A1F}" type="presParOf" srcId="{7DAB5A28-D117-B549-90C6-4190970FDD4B}" destId="{877DE4D6-1EA0-B941-9719-B989B2BE7FA4}" srcOrd="0" destOrd="0" presId="urn:microsoft.com/office/officeart/2005/8/layout/process1"/>
    <dgm:cxn modelId="{98AF6F0B-19ED-664B-8239-5FEEB82C9BFE}" type="presParOf" srcId="{D2277D86-8A62-A545-9053-25695EDBF773}" destId="{65A34A71-85C8-8C47-928B-471B59D20231}"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1382B77-C271-2B44-BEB6-196C38F32D2A}" type="doc">
      <dgm:prSet loTypeId="urn:microsoft.com/office/officeart/2005/8/layout/process1" loCatId="" qsTypeId="urn:microsoft.com/office/officeart/2005/8/quickstyle/simple1" qsCatId="simple" csTypeId="urn:microsoft.com/office/officeart/2005/8/colors/accent1_2" csCatId="accent1" phldr="1"/>
      <dgm:spPr/>
    </dgm:pt>
    <dgm:pt modelId="{F11685B3-DD08-314F-A854-11A83B55DEB9}">
      <dgm:prSet phldrT="[Text]"/>
      <dgm:spPr/>
      <dgm:t>
        <a:bodyPr/>
        <a:lstStyle/>
        <a:p>
          <a:r>
            <a:rPr lang="en-US" dirty="0"/>
            <a:t>Raw Materials Acquisition</a:t>
          </a:r>
        </a:p>
      </dgm:t>
    </dgm:pt>
    <dgm:pt modelId="{6350A2A3-91F6-FB44-83DF-92E0BD0471AE}" type="parTrans" cxnId="{EADC4D5C-4868-E144-9557-D2BFDF069779}">
      <dgm:prSet/>
      <dgm:spPr/>
      <dgm:t>
        <a:bodyPr/>
        <a:lstStyle/>
        <a:p>
          <a:endParaRPr lang="en-US"/>
        </a:p>
      </dgm:t>
    </dgm:pt>
    <dgm:pt modelId="{59CBD164-13AC-8649-9221-D56E6B8B196D}" type="sibTrans" cxnId="{EADC4D5C-4868-E144-9557-D2BFDF069779}">
      <dgm:prSet/>
      <dgm:spPr/>
      <dgm:t>
        <a:bodyPr/>
        <a:lstStyle/>
        <a:p>
          <a:endParaRPr lang="en-US"/>
        </a:p>
      </dgm:t>
    </dgm:pt>
    <dgm:pt modelId="{DBDDC17E-6AFE-DB46-9F0F-26DDF5D742D3}">
      <dgm:prSet phldrT="[Text]"/>
      <dgm:spPr/>
      <dgm:t>
        <a:bodyPr/>
        <a:lstStyle/>
        <a:p>
          <a:r>
            <a:rPr lang="en-US" dirty="0"/>
            <a:t>Materials Manufacture</a:t>
          </a:r>
        </a:p>
      </dgm:t>
    </dgm:pt>
    <dgm:pt modelId="{98E326D1-60E4-A04E-BBBC-DF48D1BB0B52}" type="parTrans" cxnId="{8061678E-F8B5-F24F-978F-F32991898001}">
      <dgm:prSet/>
      <dgm:spPr/>
      <dgm:t>
        <a:bodyPr/>
        <a:lstStyle/>
        <a:p>
          <a:endParaRPr lang="en-US"/>
        </a:p>
      </dgm:t>
    </dgm:pt>
    <dgm:pt modelId="{3509C0A5-E17A-4449-8B55-61B5C5CD4FFD}" type="sibTrans" cxnId="{8061678E-F8B5-F24F-978F-F32991898001}">
      <dgm:prSet/>
      <dgm:spPr/>
      <dgm:t>
        <a:bodyPr/>
        <a:lstStyle/>
        <a:p>
          <a:endParaRPr lang="en-US"/>
        </a:p>
      </dgm:t>
    </dgm:pt>
    <dgm:pt modelId="{75DBCAED-DA93-C448-AE02-A9A7BF6688D1}">
      <dgm:prSet phldrT="[Text]"/>
      <dgm:spPr>
        <a:solidFill>
          <a:schemeClr val="accent1">
            <a:lumMod val="75000"/>
          </a:schemeClr>
        </a:solidFill>
      </dgm:spPr>
      <dgm:t>
        <a:bodyPr/>
        <a:lstStyle/>
        <a:p>
          <a:r>
            <a:rPr lang="en-US" dirty="0"/>
            <a:t>Product Use or Consumption</a:t>
          </a:r>
        </a:p>
      </dgm:t>
    </dgm:pt>
    <dgm:pt modelId="{827E8FC7-B3AC-7941-B61A-3B54DCC932BE}" type="parTrans" cxnId="{80173068-108E-E740-AD1D-BC335EA3BBB5}">
      <dgm:prSet/>
      <dgm:spPr/>
      <dgm:t>
        <a:bodyPr/>
        <a:lstStyle/>
        <a:p>
          <a:endParaRPr lang="en-US"/>
        </a:p>
      </dgm:t>
    </dgm:pt>
    <dgm:pt modelId="{FFD455FE-3545-1845-BB19-768F2A644D76}" type="sibTrans" cxnId="{80173068-108E-E740-AD1D-BC335EA3BBB5}">
      <dgm:prSet/>
      <dgm:spPr/>
      <dgm:t>
        <a:bodyPr/>
        <a:lstStyle/>
        <a:p>
          <a:endParaRPr lang="en-US"/>
        </a:p>
      </dgm:t>
    </dgm:pt>
    <dgm:pt modelId="{C8769691-5F33-7B48-93BF-05626F0A22AD}">
      <dgm:prSet phldrT="[Text]"/>
      <dgm:spPr/>
      <dgm:t>
        <a:bodyPr/>
        <a:lstStyle/>
        <a:p>
          <a:r>
            <a:rPr lang="en-US" dirty="0"/>
            <a:t>Product Manufacture</a:t>
          </a:r>
        </a:p>
      </dgm:t>
    </dgm:pt>
    <dgm:pt modelId="{FC7B7471-F58F-2B4B-9540-EDE690CA6CF3}" type="parTrans" cxnId="{A72F71BE-A154-2146-9E65-5901B5808C6E}">
      <dgm:prSet/>
      <dgm:spPr/>
      <dgm:t>
        <a:bodyPr/>
        <a:lstStyle/>
        <a:p>
          <a:endParaRPr lang="en-US"/>
        </a:p>
      </dgm:t>
    </dgm:pt>
    <dgm:pt modelId="{1F34FBB0-2868-D647-88F6-56B13F5059EF}" type="sibTrans" cxnId="{A72F71BE-A154-2146-9E65-5901B5808C6E}">
      <dgm:prSet/>
      <dgm:spPr/>
      <dgm:t>
        <a:bodyPr/>
        <a:lstStyle/>
        <a:p>
          <a:endParaRPr lang="en-US"/>
        </a:p>
      </dgm:t>
    </dgm:pt>
    <dgm:pt modelId="{EC625C78-714F-7240-AA4B-38C22D3534EA}">
      <dgm:prSet phldrT="[Text]"/>
      <dgm:spPr/>
      <dgm:t>
        <a:bodyPr/>
        <a:lstStyle/>
        <a:p>
          <a:r>
            <a:rPr lang="en-US" dirty="0"/>
            <a:t>Final Disposition (Landfill, Combustion, Recycle, or Reuse)</a:t>
          </a:r>
        </a:p>
      </dgm:t>
    </dgm:pt>
    <dgm:pt modelId="{BB621D3B-6F3A-004A-9706-5C24F443A73A}" type="parTrans" cxnId="{ABBA9D93-AB73-C042-8053-104FEC40D932}">
      <dgm:prSet/>
      <dgm:spPr/>
      <dgm:t>
        <a:bodyPr/>
        <a:lstStyle/>
        <a:p>
          <a:endParaRPr lang="en-US"/>
        </a:p>
      </dgm:t>
    </dgm:pt>
    <dgm:pt modelId="{98D89186-F63F-4148-AC5D-1A83264064B7}" type="sibTrans" cxnId="{ABBA9D93-AB73-C042-8053-104FEC40D932}">
      <dgm:prSet/>
      <dgm:spPr/>
      <dgm:t>
        <a:bodyPr/>
        <a:lstStyle/>
        <a:p>
          <a:endParaRPr lang="en-US"/>
        </a:p>
      </dgm:t>
    </dgm:pt>
    <dgm:pt modelId="{D2277D86-8A62-A545-9053-25695EDBF773}" type="pres">
      <dgm:prSet presAssocID="{51382B77-C271-2B44-BEB6-196C38F32D2A}" presName="Name0" presStyleCnt="0">
        <dgm:presLayoutVars>
          <dgm:dir/>
          <dgm:resizeHandles val="exact"/>
        </dgm:presLayoutVars>
      </dgm:prSet>
      <dgm:spPr/>
    </dgm:pt>
    <dgm:pt modelId="{1EBB1584-F75F-9843-B567-A62E731C4BEF}" type="pres">
      <dgm:prSet presAssocID="{F11685B3-DD08-314F-A854-11A83B55DEB9}" presName="node" presStyleLbl="node1" presStyleIdx="0" presStyleCnt="5">
        <dgm:presLayoutVars>
          <dgm:bulletEnabled val="1"/>
        </dgm:presLayoutVars>
      </dgm:prSet>
      <dgm:spPr/>
    </dgm:pt>
    <dgm:pt modelId="{EF5C2CAC-FF8F-DD43-ABA1-F732172266EE}" type="pres">
      <dgm:prSet presAssocID="{59CBD164-13AC-8649-9221-D56E6B8B196D}" presName="sibTrans" presStyleLbl="sibTrans2D1" presStyleIdx="0" presStyleCnt="4"/>
      <dgm:spPr/>
    </dgm:pt>
    <dgm:pt modelId="{32EB4807-DFE0-1C45-9E34-42EB5B1A035F}" type="pres">
      <dgm:prSet presAssocID="{59CBD164-13AC-8649-9221-D56E6B8B196D}" presName="connectorText" presStyleLbl="sibTrans2D1" presStyleIdx="0" presStyleCnt="4"/>
      <dgm:spPr/>
    </dgm:pt>
    <dgm:pt modelId="{FB07DD34-80C0-8F46-9BEF-281DF450C754}" type="pres">
      <dgm:prSet presAssocID="{DBDDC17E-6AFE-DB46-9F0F-26DDF5D742D3}" presName="node" presStyleLbl="node1" presStyleIdx="1" presStyleCnt="5">
        <dgm:presLayoutVars>
          <dgm:bulletEnabled val="1"/>
        </dgm:presLayoutVars>
      </dgm:prSet>
      <dgm:spPr/>
    </dgm:pt>
    <dgm:pt modelId="{2D99D695-C721-1640-8DC3-6A72B022E2A9}" type="pres">
      <dgm:prSet presAssocID="{3509C0A5-E17A-4449-8B55-61B5C5CD4FFD}" presName="sibTrans" presStyleLbl="sibTrans2D1" presStyleIdx="1" presStyleCnt="4"/>
      <dgm:spPr/>
    </dgm:pt>
    <dgm:pt modelId="{A2F53C67-0A2A-6343-B9D3-0F187B407E6D}" type="pres">
      <dgm:prSet presAssocID="{3509C0A5-E17A-4449-8B55-61B5C5CD4FFD}" presName="connectorText" presStyleLbl="sibTrans2D1" presStyleIdx="1" presStyleCnt="4"/>
      <dgm:spPr/>
    </dgm:pt>
    <dgm:pt modelId="{F10BCAB0-E2E5-C041-896C-F64D061B4787}" type="pres">
      <dgm:prSet presAssocID="{C8769691-5F33-7B48-93BF-05626F0A22AD}" presName="node" presStyleLbl="node1" presStyleIdx="2" presStyleCnt="5">
        <dgm:presLayoutVars>
          <dgm:bulletEnabled val="1"/>
        </dgm:presLayoutVars>
      </dgm:prSet>
      <dgm:spPr/>
    </dgm:pt>
    <dgm:pt modelId="{86952D2B-83FE-6D4B-A454-B68230D4E3F5}" type="pres">
      <dgm:prSet presAssocID="{1F34FBB0-2868-D647-88F6-56B13F5059EF}" presName="sibTrans" presStyleLbl="sibTrans2D1" presStyleIdx="2" presStyleCnt="4"/>
      <dgm:spPr/>
    </dgm:pt>
    <dgm:pt modelId="{4DAC719E-48AD-1A4D-9CE1-EF315056C51A}" type="pres">
      <dgm:prSet presAssocID="{1F34FBB0-2868-D647-88F6-56B13F5059EF}" presName="connectorText" presStyleLbl="sibTrans2D1" presStyleIdx="2" presStyleCnt="4"/>
      <dgm:spPr/>
    </dgm:pt>
    <dgm:pt modelId="{5E8B1934-EF63-854B-8894-192C97D0CE1A}" type="pres">
      <dgm:prSet presAssocID="{75DBCAED-DA93-C448-AE02-A9A7BF6688D1}" presName="node" presStyleLbl="node1" presStyleIdx="3" presStyleCnt="5">
        <dgm:presLayoutVars>
          <dgm:bulletEnabled val="1"/>
        </dgm:presLayoutVars>
      </dgm:prSet>
      <dgm:spPr/>
    </dgm:pt>
    <dgm:pt modelId="{7DAB5A28-D117-B549-90C6-4190970FDD4B}" type="pres">
      <dgm:prSet presAssocID="{FFD455FE-3545-1845-BB19-768F2A644D76}" presName="sibTrans" presStyleLbl="sibTrans2D1" presStyleIdx="3" presStyleCnt="4"/>
      <dgm:spPr/>
    </dgm:pt>
    <dgm:pt modelId="{877DE4D6-1EA0-B941-9719-B989B2BE7FA4}" type="pres">
      <dgm:prSet presAssocID="{FFD455FE-3545-1845-BB19-768F2A644D76}" presName="connectorText" presStyleLbl="sibTrans2D1" presStyleIdx="3" presStyleCnt="4"/>
      <dgm:spPr/>
    </dgm:pt>
    <dgm:pt modelId="{65A34A71-85C8-8C47-928B-471B59D20231}" type="pres">
      <dgm:prSet presAssocID="{EC625C78-714F-7240-AA4B-38C22D3534EA}" presName="node" presStyleLbl="node1" presStyleIdx="4" presStyleCnt="5">
        <dgm:presLayoutVars>
          <dgm:bulletEnabled val="1"/>
        </dgm:presLayoutVars>
      </dgm:prSet>
      <dgm:spPr/>
    </dgm:pt>
  </dgm:ptLst>
  <dgm:cxnLst>
    <dgm:cxn modelId="{C876B62C-001E-AC4A-AD10-886AF39E76E4}" type="presOf" srcId="{1F34FBB0-2868-D647-88F6-56B13F5059EF}" destId="{4DAC719E-48AD-1A4D-9CE1-EF315056C51A}" srcOrd="1" destOrd="0" presId="urn:microsoft.com/office/officeart/2005/8/layout/process1"/>
    <dgm:cxn modelId="{CE73C931-8B98-E543-AFCB-8CB9ED9B01CE}" type="presOf" srcId="{FFD455FE-3545-1845-BB19-768F2A644D76}" destId="{7DAB5A28-D117-B549-90C6-4190970FDD4B}" srcOrd="0" destOrd="0" presId="urn:microsoft.com/office/officeart/2005/8/layout/process1"/>
    <dgm:cxn modelId="{71076D40-DC0C-3F4E-A069-186590160F41}" type="presOf" srcId="{59CBD164-13AC-8649-9221-D56E6B8B196D}" destId="{EF5C2CAC-FF8F-DD43-ABA1-F732172266EE}" srcOrd="0" destOrd="0" presId="urn:microsoft.com/office/officeart/2005/8/layout/process1"/>
    <dgm:cxn modelId="{EADC4D5C-4868-E144-9557-D2BFDF069779}" srcId="{51382B77-C271-2B44-BEB6-196C38F32D2A}" destId="{F11685B3-DD08-314F-A854-11A83B55DEB9}" srcOrd="0" destOrd="0" parTransId="{6350A2A3-91F6-FB44-83DF-92E0BD0471AE}" sibTransId="{59CBD164-13AC-8649-9221-D56E6B8B196D}"/>
    <dgm:cxn modelId="{E078DF5F-0D45-F14C-B816-2878A7A4E5B3}" type="presOf" srcId="{75DBCAED-DA93-C448-AE02-A9A7BF6688D1}" destId="{5E8B1934-EF63-854B-8894-192C97D0CE1A}" srcOrd="0" destOrd="0" presId="urn:microsoft.com/office/officeart/2005/8/layout/process1"/>
    <dgm:cxn modelId="{55818F42-64A8-5B4F-A6D4-4C3788F0E6EF}" type="presOf" srcId="{3509C0A5-E17A-4449-8B55-61B5C5CD4FFD}" destId="{A2F53C67-0A2A-6343-B9D3-0F187B407E6D}" srcOrd="1" destOrd="0" presId="urn:microsoft.com/office/officeart/2005/8/layout/process1"/>
    <dgm:cxn modelId="{80173068-108E-E740-AD1D-BC335EA3BBB5}" srcId="{51382B77-C271-2B44-BEB6-196C38F32D2A}" destId="{75DBCAED-DA93-C448-AE02-A9A7BF6688D1}" srcOrd="3" destOrd="0" parTransId="{827E8FC7-B3AC-7941-B61A-3B54DCC932BE}" sibTransId="{FFD455FE-3545-1845-BB19-768F2A644D76}"/>
    <dgm:cxn modelId="{78D0014B-96C0-1F48-9F08-405448F76C0E}" type="presOf" srcId="{F11685B3-DD08-314F-A854-11A83B55DEB9}" destId="{1EBB1584-F75F-9843-B567-A62E731C4BEF}" srcOrd="0" destOrd="0" presId="urn:microsoft.com/office/officeart/2005/8/layout/process1"/>
    <dgm:cxn modelId="{4A336951-37FA-7247-822F-54CA2D39EC58}" type="presOf" srcId="{3509C0A5-E17A-4449-8B55-61B5C5CD4FFD}" destId="{2D99D695-C721-1640-8DC3-6A72B022E2A9}" srcOrd="0" destOrd="0" presId="urn:microsoft.com/office/officeart/2005/8/layout/process1"/>
    <dgm:cxn modelId="{7D90D557-159C-674F-89E7-692F12BFFB51}" type="presOf" srcId="{C8769691-5F33-7B48-93BF-05626F0A22AD}" destId="{F10BCAB0-E2E5-C041-896C-F64D061B4787}" srcOrd="0" destOrd="0" presId="urn:microsoft.com/office/officeart/2005/8/layout/process1"/>
    <dgm:cxn modelId="{03FCBC82-F90B-4847-8246-D07024257E25}" type="presOf" srcId="{EC625C78-714F-7240-AA4B-38C22D3534EA}" destId="{65A34A71-85C8-8C47-928B-471B59D20231}" srcOrd="0" destOrd="0" presId="urn:microsoft.com/office/officeart/2005/8/layout/process1"/>
    <dgm:cxn modelId="{C166408A-75EE-8C44-904C-02F38082F1F8}" type="presOf" srcId="{DBDDC17E-6AFE-DB46-9F0F-26DDF5D742D3}" destId="{FB07DD34-80C0-8F46-9BEF-281DF450C754}" srcOrd="0" destOrd="0" presId="urn:microsoft.com/office/officeart/2005/8/layout/process1"/>
    <dgm:cxn modelId="{8061678E-F8B5-F24F-978F-F32991898001}" srcId="{51382B77-C271-2B44-BEB6-196C38F32D2A}" destId="{DBDDC17E-6AFE-DB46-9F0F-26DDF5D742D3}" srcOrd="1" destOrd="0" parTransId="{98E326D1-60E4-A04E-BBBC-DF48D1BB0B52}" sibTransId="{3509C0A5-E17A-4449-8B55-61B5C5CD4FFD}"/>
    <dgm:cxn modelId="{ABBA9D93-AB73-C042-8053-104FEC40D932}" srcId="{51382B77-C271-2B44-BEB6-196C38F32D2A}" destId="{EC625C78-714F-7240-AA4B-38C22D3534EA}" srcOrd="4" destOrd="0" parTransId="{BB621D3B-6F3A-004A-9706-5C24F443A73A}" sibTransId="{98D89186-F63F-4148-AC5D-1A83264064B7}"/>
    <dgm:cxn modelId="{8645009A-3519-C542-9770-E13C7F00FDFA}" type="presOf" srcId="{1F34FBB0-2868-D647-88F6-56B13F5059EF}" destId="{86952D2B-83FE-6D4B-A454-B68230D4E3F5}" srcOrd="0" destOrd="0" presId="urn:microsoft.com/office/officeart/2005/8/layout/process1"/>
    <dgm:cxn modelId="{A72F71BE-A154-2146-9E65-5901B5808C6E}" srcId="{51382B77-C271-2B44-BEB6-196C38F32D2A}" destId="{C8769691-5F33-7B48-93BF-05626F0A22AD}" srcOrd="2" destOrd="0" parTransId="{FC7B7471-F58F-2B4B-9540-EDE690CA6CF3}" sibTransId="{1F34FBB0-2868-D647-88F6-56B13F5059EF}"/>
    <dgm:cxn modelId="{CCC26CD7-9C08-A744-92A7-C6979E9E193B}" type="presOf" srcId="{51382B77-C271-2B44-BEB6-196C38F32D2A}" destId="{D2277D86-8A62-A545-9053-25695EDBF773}" srcOrd="0" destOrd="0" presId="urn:microsoft.com/office/officeart/2005/8/layout/process1"/>
    <dgm:cxn modelId="{0FF640E2-B2AA-F248-B62A-B6EFAC27730D}" type="presOf" srcId="{59CBD164-13AC-8649-9221-D56E6B8B196D}" destId="{32EB4807-DFE0-1C45-9E34-42EB5B1A035F}" srcOrd="1" destOrd="0" presId="urn:microsoft.com/office/officeart/2005/8/layout/process1"/>
    <dgm:cxn modelId="{409CB5E5-D272-9645-931C-567D01E97CB2}" type="presOf" srcId="{FFD455FE-3545-1845-BB19-768F2A644D76}" destId="{877DE4D6-1EA0-B941-9719-B989B2BE7FA4}" srcOrd="1" destOrd="0" presId="urn:microsoft.com/office/officeart/2005/8/layout/process1"/>
    <dgm:cxn modelId="{F38615D2-F740-D742-A765-F483EA4536AD}" type="presParOf" srcId="{D2277D86-8A62-A545-9053-25695EDBF773}" destId="{1EBB1584-F75F-9843-B567-A62E731C4BEF}" srcOrd="0" destOrd="0" presId="urn:microsoft.com/office/officeart/2005/8/layout/process1"/>
    <dgm:cxn modelId="{5746A55C-F394-504F-AA2E-18AC06E298E2}" type="presParOf" srcId="{D2277D86-8A62-A545-9053-25695EDBF773}" destId="{EF5C2CAC-FF8F-DD43-ABA1-F732172266EE}" srcOrd="1" destOrd="0" presId="urn:microsoft.com/office/officeart/2005/8/layout/process1"/>
    <dgm:cxn modelId="{F6F10A46-53E5-6A46-B4DF-2EF6EAF0E09B}" type="presParOf" srcId="{EF5C2CAC-FF8F-DD43-ABA1-F732172266EE}" destId="{32EB4807-DFE0-1C45-9E34-42EB5B1A035F}" srcOrd="0" destOrd="0" presId="urn:microsoft.com/office/officeart/2005/8/layout/process1"/>
    <dgm:cxn modelId="{C5145B42-8DCE-5C49-8F37-77BA19238283}" type="presParOf" srcId="{D2277D86-8A62-A545-9053-25695EDBF773}" destId="{FB07DD34-80C0-8F46-9BEF-281DF450C754}" srcOrd="2" destOrd="0" presId="urn:microsoft.com/office/officeart/2005/8/layout/process1"/>
    <dgm:cxn modelId="{9EAE0675-CFD0-1841-885C-E2D345A96BFF}" type="presParOf" srcId="{D2277D86-8A62-A545-9053-25695EDBF773}" destId="{2D99D695-C721-1640-8DC3-6A72B022E2A9}" srcOrd="3" destOrd="0" presId="urn:microsoft.com/office/officeart/2005/8/layout/process1"/>
    <dgm:cxn modelId="{16AB7E85-30DC-BE47-B93E-081401E46331}" type="presParOf" srcId="{2D99D695-C721-1640-8DC3-6A72B022E2A9}" destId="{A2F53C67-0A2A-6343-B9D3-0F187B407E6D}" srcOrd="0" destOrd="0" presId="urn:microsoft.com/office/officeart/2005/8/layout/process1"/>
    <dgm:cxn modelId="{74B120E9-763E-1448-890D-7DCF07C9C0C2}" type="presParOf" srcId="{D2277D86-8A62-A545-9053-25695EDBF773}" destId="{F10BCAB0-E2E5-C041-896C-F64D061B4787}" srcOrd="4" destOrd="0" presId="urn:microsoft.com/office/officeart/2005/8/layout/process1"/>
    <dgm:cxn modelId="{0B2C61F0-62D1-C648-9C9F-B99B4019A188}" type="presParOf" srcId="{D2277D86-8A62-A545-9053-25695EDBF773}" destId="{86952D2B-83FE-6D4B-A454-B68230D4E3F5}" srcOrd="5" destOrd="0" presId="urn:microsoft.com/office/officeart/2005/8/layout/process1"/>
    <dgm:cxn modelId="{3A4F49DB-DE11-774A-96A3-A771437CAA0B}" type="presParOf" srcId="{86952D2B-83FE-6D4B-A454-B68230D4E3F5}" destId="{4DAC719E-48AD-1A4D-9CE1-EF315056C51A}" srcOrd="0" destOrd="0" presId="urn:microsoft.com/office/officeart/2005/8/layout/process1"/>
    <dgm:cxn modelId="{2DE5DED8-DC97-A84C-96CF-849741F2E8C8}" type="presParOf" srcId="{D2277D86-8A62-A545-9053-25695EDBF773}" destId="{5E8B1934-EF63-854B-8894-192C97D0CE1A}" srcOrd="6" destOrd="0" presId="urn:microsoft.com/office/officeart/2005/8/layout/process1"/>
    <dgm:cxn modelId="{272AA096-66F6-C140-B6D7-AD9982FEED6A}" type="presParOf" srcId="{D2277D86-8A62-A545-9053-25695EDBF773}" destId="{7DAB5A28-D117-B549-90C6-4190970FDD4B}" srcOrd="7" destOrd="0" presId="urn:microsoft.com/office/officeart/2005/8/layout/process1"/>
    <dgm:cxn modelId="{3495F8CD-B86F-FE49-A1AF-7FA6C0E76A1F}" type="presParOf" srcId="{7DAB5A28-D117-B549-90C6-4190970FDD4B}" destId="{877DE4D6-1EA0-B941-9719-B989B2BE7FA4}" srcOrd="0" destOrd="0" presId="urn:microsoft.com/office/officeart/2005/8/layout/process1"/>
    <dgm:cxn modelId="{98AF6F0B-19ED-664B-8239-5FEEB82C9BFE}" type="presParOf" srcId="{D2277D86-8A62-A545-9053-25695EDBF773}" destId="{65A34A71-85C8-8C47-928B-471B59D20231}"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1382B77-C271-2B44-BEB6-196C38F32D2A}" type="doc">
      <dgm:prSet loTypeId="urn:microsoft.com/office/officeart/2005/8/layout/process1" loCatId="" qsTypeId="urn:microsoft.com/office/officeart/2005/8/quickstyle/simple1" qsCatId="simple" csTypeId="urn:microsoft.com/office/officeart/2005/8/colors/accent1_2" csCatId="accent1" phldr="1"/>
      <dgm:spPr/>
    </dgm:pt>
    <dgm:pt modelId="{F11685B3-DD08-314F-A854-11A83B55DEB9}">
      <dgm:prSet phldrT="[Text]"/>
      <dgm:spPr/>
      <dgm:t>
        <a:bodyPr/>
        <a:lstStyle/>
        <a:p>
          <a:r>
            <a:rPr lang="en-US" dirty="0"/>
            <a:t>Raw Materials Acquisition</a:t>
          </a:r>
        </a:p>
      </dgm:t>
    </dgm:pt>
    <dgm:pt modelId="{6350A2A3-91F6-FB44-83DF-92E0BD0471AE}" type="parTrans" cxnId="{EADC4D5C-4868-E144-9557-D2BFDF069779}">
      <dgm:prSet/>
      <dgm:spPr/>
      <dgm:t>
        <a:bodyPr/>
        <a:lstStyle/>
        <a:p>
          <a:endParaRPr lang="en-US"/>
        </a:p>
      </dgm:t>
    </dgm:pt>
    <dgm:pt modelId="{59CBD164-13AC-8649-9221-D56E6B8B196D}" type="sibTrans" cxnId="{EADC4D5C-4868-E144-9557-D2BFDF069779}">
      <dgm:prSet/>
      <dgm:spPr/>
      <dgm:t>
        <a:bodyPr/>
        <a:lstStyle/>
        <a:p>
          <a:endParaRPr lang="en-US"/>
        </a:p>
      </dgm:t>
    </dgm:pt>
    <dgm:pt modelId="{DBDDC17E-6AFE-DB46-9F0F-26DDF5D742D3}">
      <dgm:prSet phldrT="[Text]"/>
      <dgm:spPr>
        <a:solidFill>
          <a:schemeClr val="accent1">
            <a:lumMod val="75000"/>
          </a:schemeClr>
        </a:solidFill>
      </dgm:spPr>
      <dgm:t>
        <a:bodyPr/>
        <a:lstStyle/>
        <a:p>
          <a:r>
            <a:rPr lang="en-US" dirty="0"/>
            <a:t>Materials Manufacture</a:t>
          </a:r>
        </a:p>
      </dgm:t>
    </dgm:pt>
    <dgm:pt modelId="{98E326D1-60E4-A04E-BBBC-DF48D1BB0B52}" type="parTrans" cxnId="{8061678E-F8B5-F24F-978F-F32991898001}">
      <dgm:prSet/>
      <dgm:spPr/>
      <dgm:t>
        <a:bodyPr/>
        <a:lstStyle/>
        <a:p>
          <a:endParaRPr lang="en-US"/>
        </a:p>
      </dgm:t>
    </dgm:pt>
    <dgm:pt modelId="{3509C0A5-E17A-4449-8B55-61B5C5CD4FFD}" type="sibTrans" cxnId="{8061678E-F8B5-F24F-978F-F32991898001}">
      <dgm:prSet/>
      <dgm:spPr/>
      <dgm:t>
        <a:bodyPr/>
        <a:lstStyle/>
        <a:p>
          <a:endParaRPr lang="en-US"/>
        </a:p>
      </dgm:t>
    </dgm:pt>
    <dgm:pt modelId="{75DBCAED-DA93-C448-AE02-A9A7BF6688D1}">
      <dgm:prSet phldrT="[Text]"/>
      <dgm:spPr>
        <a:solidFill>
          <a:schemeClr val="accent1"/>
        </a:solidFill>
      </dgm:spPr>
      <dgm:t>
        <a:bodyPr/>
        <a:lstStyle/>
        <a:p>
          <a:r>
            <a:rPr lang="en-US" dirty="0"/>
            <a:t>Product Use or Consumption</a:t>
          </a:r>
        </a:p>
      </dgm:t>
    </dgm:pt>
    <dgm:pt modelId="{827E8FC7-B3AC-7941-B61A-3B54DCC932BE}" type="parTrans" cxnId="{80173068-108E-E740-AD1D-BC335EA3BBB5}">
      <dgm:prSet/>
      <dgm:spPr/>
      <dgm:t>
        <a:bodyPr/>
        <a:lstStyle/>
        <a:p>
          <a:endParaRPr lang="en-US"/>
        </a:p>
      </dgm:t>
    </dgm:pt>
    <dgm:pt modelId="{FFD455FE-3545-1845-BB19-768F2A644D76}" type="sibTrans" cxnId="{80173068-108E-E740-AD1D-BC335EA3BBB5}">
      <dgm:prSet/>
      <dgm:spPr/>
      <dgm:t>
        <a:bodyPr/>
        <a:lstStyle/>
        <a:p>
          <a:endParaRPr lang="en-US"/>
        </a:p>
      </dgm:t>
    </dgm:pt>
    <dgm:pt modelId="{C8769691-5F33-7B48-93BF-05626F0A22AD}">
      <dgm:prSet phldrT="[Text]"/>
      <dgm:spPr/>
      <dgm:t>
        <a:bodyPr/>
        <a:lstStyle/>
        <a:p>
          <a:r>
            <a:rPr lang="en-US" dirty="0"/>
            <a:t>Product Manufacture</a:t>
          </a:r>
        </a:p>
      </dgm:t>
    </dgm:pt>
    <dgm:pt modelId="{FC7B7471-F58F-2B4B-9540-EDE690CA6CF3}" type="parTrans" cxnId="{A72F71BE-A154-2146-9E65-5901B5808C6E}">
      <dgm:prSet/>
      <dgm:spPr/>
      <dgm:t>
        <a:bodyPr/>
        <a:lstStyle/>
        <a:p>
          <a:endParaRPr lang="en-US"/>
        </a:p>
      </dgm:t>
    </dgm:pt>
    <dgm:pt modelId="{1F34FBB0-2868-D647-88F6-56B13F5059EF}" type="sibTrans" cxnId="{A72F71BE-A154-2146-9E65-5901B5808C6E}">
      <dgm:prSet/>
      <dgm:spPr/>
      <dgm:t>
        <a:bodyPr/>
        <a:lstStyle/>
        <a:p>
          <a:endParaRPr lang="en-US"/>
        </a:p>
      </dgm:t>
    </dgm:pt>
    <dgm:pt modelId="{EC625C78-714F-7240-AA4B-38C22D3534EA}">
      <dgm:prSet phldrT="[Text]"/>
      <dgm:spPr>
        <a:solidFill>
          <a:schemeClr val="accent1">
            <a:lumMod val="75000"/>
          </a:schemeClr>
        </a:solidFill>
      </dgm:spPr>
      <dgm:t>
        <a:bodyPr/>
        <a:lstStyle/>
        <a:p>
          <a:r>
            <a:rPr lang="en-US" dirty="0"/>
            <a:t>Final Disposition (Landfill, Combustion, Recycle, or Reuse)</a:t>
          </a:r>
        </a:p>
      </dgm:t>
    </dgm:pt>
    <dgm:pt modelId="{BB621D3B-6F3A-004A-9706-5C24F443A73A}" type="parTrans" cxnId="{ABBA9D93-AB73-C042-8053-104FEC40D932}">
      <dgm:prSet/>
      <dgm:spPr/>
      <dgm:t>
        <a:bodyPr/>
        <a:lstStyle/>
        <a:p>
          <a:endParaRPr lang="en-US"/>
        </a:p>
      </dgm:t>
    </dgm:pt>
    <dgm:pt modelId="{98D89186-F63F-4148-AC5D-1A83264064B7}" type="sibTrans" cxnId="{ABBA9D93-AB73-C042-8053-104FEC40D932}">
      <dgm:prSet/>
      <dgm:spPr/>
      <dgm:t>
        <a:bodyPr/>
        <a:lstStyle/>
        <a:p>
          <a:endParaRPr lang="en-US"/>
        </a:p>
      </dgm:t>
    </dgm:pt>
    <dgm:pt modelId="{D2277D86-8A62-A545-9053-25695EDBF773}" type="pres">
      <dgm:prSet presAssocID="{51382B77-C271-2B44-BEB6-196C38F32D2A}" presName="Name0" presStyleCnt="0">
        <dgm:presLayoutVars>
          <dgm:dir/>
          <dgm:resizeHandles val="exact"/>
        </dgm:presLayoutVars>
      </dgm:prSet>
      <dgm:spPr/>
    </dgm:pt>
    <dgm:pt modelId="{1EBB1584-F75F-9843-B567-A62E731C4BEF}" type="pres">
      <dgm:prSet presAssocID="{F11685B3-DD08-314F-A854-11A83B55DEB9}" presName="node" presStyleLbl="node1" presStyleIdx="0" presStyleCnt="5">
        <dgm:presLayoutVars>
          <dgm:bulletEnabled val="1"/>
        </dgm:presLayoutVars>
      </dgm:prSet>
      <dgm:spPr/>
    </dgm:pt>
    <dgm:pt modelId="{EF5C2CAC-FF8F-DD43-ABA1-F732172266EE}" type="pres">
      <dgm:prSet presAssocID="{59CBD164-13AC-8649-9221-D56E6B8B196D}" presName="sibTrans" presStyleLbl="sibTrans2D1" presStyleIdx="0" presStyleCnt="4"/>
      <dgm:spPr/>
    </dgm:pt>
    <dgm:pt modelId="{32EB4807-DFE0-1C45-9E34-42EB5B1A035F}" type="pres">
      <dgm:prSet presAssocID="{59CBD164-13AC-8649-9221-D56E6B8B196D}" presName="connectorText" presStyleLbl="sibTrans2D1" presStyleIdx="0" presStyleCnt="4"/>
      <dgm:spPr/>
    </dgm:pt>
    <dgm:pt modelId="{FB07DD34-80C0-8F46-9BEF-281DF450C754}" type="pres">
      <dgm:prSet presAssocID="{DBDDC17E-6AFE-DB46-9F0F-26DDF5D742D3}" presName="node" presStyleLbl="node1" presStyleIdx="1" presStyleCnt="5">
        <dgm:presLayoutVars>
          <dgm:bulletEnabled val="1"/>
        </dgm:presLayoutVars>
      </dgm:prSet>
      <dgm:spPr/>
    </dgm:pt>
    <dgm:pt modelId="{2D99D695-C721-1640-8DC3-6A72B022E2A9}" type="pres">
      <dgm:prSet presAssocID="{3509C0A5-E17A-4449-8B55-61B5C5CD4FFD}" presName="sibTrans" presStyleLbl="sibTrans2D1" presStyleIdx="1" presStyleCnt="4"/>
      <dgm:spPr/>
    </dgm:pt>
    <dgm:pt modelId="{A2F53C67-0A2A-6343-B9D3-0F187B407E6D}" type="pres">
      <dgm:prSet presAssocID="{3509C0A5-E17A-4449-8B55-61B5C5CD4FFD}" presName="connectorText" presStyleLbl="sibTrans2D1" presStyleIdx="1" presStyleCnt="4"/>
      <dgm:spPr/>
    </dgm:pt>
    <dgm:pt modelId="{F10BCAB0-E2E5-C041-896C-F64D061B4787}" type="pres">
      <dgm:prSet presAssocID="{C8769691-5F33-7B48-93BF-05626F0A22AD}" presName="node" presStyleLbl="node1" presStyleIdx="2" presStyleCnt="5">
        <dgm:presLayoutVars>
          <dgm:bulletEnabled val="1"/>
        </dgm:presLayoutVars>
      </dgm:prSet>
      <dgm:spPr/>
    </dgm:pt>
    <dgm:pt modelId="{86952D2B-83FE-6D4B-A454-B68230D4E3F5}" type="pres">
      <dgm:prSet presAssocID="{1F34FBB0-2868-D647-88F6-56B13F5059EF}" presName="sibTrans" presStyleLbl="sibTrans2D1" presStyleIdx="2" presStyleCnt="4"/>
      <dgm:spPr/>
    </dgm:pt>
    <dgm:pt modelId="{4DAC719E-48AD-1A4D-9CE1-EF315056C51A}" type="pres">
      <dgm:prSet presAssocID="{1F34FBB0-2868-D647-88F6-56B13F5059EF}" presName="connectorText" presStyleLbl="sibTrans2D1" presStyleIdx="2" presStyleCnt="4"/>
      <dgm:spPr/>
    </dgm:pt>
    <dgm:pt modelId="{5E8B1934-EF63-854B-8894-192C97D0CE1A}" type="pres">
      <dgm:prSet presAssocID="{75DBCAED-DA93-C448-AE02-A9A7BF6688D1}" presName="node" presStyleLbl="node1" presStyleIdx="3" presStyleCnt="5">
        <dgm:presLayoutVars>
          <dgm:bulletEnabled val="1"/>
        </dgm:presLayoutVars>
      </dgm:prSet>
      <dgm:spPr/>
    </dgm:pt>
    <dgm:pt modelId="{7DAB5A28-D117-B549-90C6-4190970FDD4B}" type="pres">
      <dgm:prSet presAssocID="{FFD455FE-3545-1845-BB19-768F2A644D76}" presName="sibTrans" presStyleLbl="sibTrans2D1" presStyleIdx="3" presStyleCnt="4"/>
      <dgm:spPr/>
    </dgm:pt>
    <dgm:pt modelId="{877DE4D6-1EA0-B941-9719-B989B2BE7FA4}" type="pres">
      <dgm:prSet presAssocID="{FFD455FE-3545-1845-BB19-768F2A644D76}" presName="connectorText" presStyleLbl="sibTrans2D1" presStyleIdx="3" presStyleCnt="4"/>
      <dgm:spPr/>
    </dgm:pt>
    <dgm:pt modelId="{65A34A71-85C8-8C47-928B-471B59D20231}" type="pres">
      <dgm:prSet presAssocID="{EC625C78-714F-7240-AA4B-38C22D3534EA}" presName="node" presStyleLbl="node1" presStyleIdx="4" presStyleCnt="5">
        <dgm:presLayoutVars>
          <dgm:bulletEnabled val="1"/>
        </dgm:presLayoutVars>
      </dgm:prSet>
      <dgm:spPr/>
    </dgm:pt>
  </dgm:ptLst>
  <dgm:cxnLst>
    <dgm:cxn modelId="{C876B62C-001E-AC4A-AD10-886AF39E76E4}" type="presOf" srcId="{1F34FBB0-2868-D647-88F6-56B13F5059EF}" destId="{4DAC719E-48AD-1A4D-9CE1-EF315056C51A}" srcOrd="1" destOrd="0" presId="urn:microsoft.com/office/officeart/2005/8/layout/process1"/>
    <dgm:cxn modelId="{CE73C931-8B98-E543-AFCB-8CB9ED9B01CE}" type="presOf" srcId="{FFD455FE-3545-1845-BB19-768F2A644D76}" destId="{7DAB5A28-D117-B549-90C6-4190970FDD4B}" srcOrd="0" destOrd="0" presId="urn:microsoft.com/office/officeart/2005/8/layout/process1"/>
    <dgm:cxn modelId="{71076D40-DC0C-3F4E-A069-186590160F41}" type="presOf" srcId="{59CBD164-13AC-8649-9221-D56E6B8B196D}" destId="{EF5C2CAC-FF8F-DD43-ABA1-F732172266EE}" srcOrd="0" destOrd="0" presId="urn:microsoft.com/office/officeart/2005/8/layout/process1"/>
    <dgm:cxn modelId="{EADC4D5C-4868-E144-9557-D2BFDF069779}" srcId="{51382B77-C271-2B44-BEB6-196C38F32D2A}" destId="{F11685B3-DD08-314F-A854-11A83B55DEB9}" srcOrd="0" destOrd="0" parTransId="{6350A2A3-91F6-FB44-83DF-92E0BD0471AE}" sibTransId="{59CBD164-13AC-8649-9221-D56E6B8B196D}"/>
    <dgm:cxn modelId="{E078DF5F-0D45-F14C-B816-2878A7A4E5B3}" type="presOf" srcId="{75DBCAED-DA93-C448-AE02-A9A7BF6688D1}" destId="{5E8B1934-EF63-854B-8894-192C97D0CE1A}" srcOrd="0" destOrd="0" presId="urn:microsoft.com/office/officeart/2005/8/layout/process1"/>
    <dgm:cxn modelId="{55818F42-64A8-5B4F-A6D4-4C3788F0E6EF}" type="presOf" srcId="{3509C0A5-E17A-4449-8B55-61B5C5CD4FFD}" destId="{A2F53C67-0A2A-6343-B9D3-0F187B407E6D}" srcOrd="1" destOrd="0" presId="urn:microsoft.com/office/officeart/2005/8/layout/process1"/>
    <dgm:cxn modelId="{80173068-108E-E740-AD1D-BC335EA3BBB5}" srcId="{51382B77-C271-2B44-BEB6-196C38F32D2A}" destId="{75DBCAED-DA93-C448-AE02-A9A7BF6688D1}" srcOrd="3" destOrd="0" parTransId="{827E8FC7-B3AC-7941-B61A-3B54DCC932BE}" sibTransId="{FFD455FE-3545-1845-BB19-768F2A644D76}"/>
    <dgm:cxn modelId="{78D0014B-96C0-1F48-9F08-405448F76C0E}" type="presOf" srcId="{F11685B3-DD08-314F-A854-11A83B55DEB9}" destId="{1EBB1584-F75F-9843-B567-A62E731C4BEF}" srcOrd="0" destOrd="0" presId="urn:microsoft.com/office/officeart/2005/8/layout/process1"/>
    <dgm:cxn modelId="{4A336951-37FA-7247-822F-54CA2D39EC58}" type="presOf" srcId="{3509C0A5-E17A-4449-8B55-61B5C5CD4FFD}" destId="{2D99D695-C721-1640-8DC3-6A72B022E2A9}" srcOrd="0" destOrd="0" presId="urn:microsoft.com/office/officeart/2005/8/layout/process1"/>
    <dgm:cxn modelId="{7D90D557-159C-674F-89E7-692F12BFFB51}" type="presOf" srcId="{C8769691-5F33-7B48-93BF-05626F0A22AD}" destId="{F10BCAB0-E2E5-C041-896C-F64D061B4787}" srcOrd="0" destOrd="0" presId="urn:microsoft.com/office/officeart/2005/8/layout/process1"/>
    <dgm:cxn modelId="{03FCBC82-F90B-4847-8246-D07024257E25}" type="presOf" srcId="{EC625C78-714F-7240-AA4B-38C22D3534EA}" destId="{65A34A71-85C8-8C47-928B-471B59D20231}" srcOrd="0" destOrd="0" presId="urn:microsoft.com/office/officeart/2005/8/layout/process1"/>
    <dgm:cxn modelId="{C166408A-75EE-8C44-904C-02F38082F1F8}" type="presOf" srcId="{DBDDC17E-6AFE-DB46-9F0F-26DDF5D742D3}" destId="{FB07DD34-80C0-8F46-9BEF-281DF450C754}" srcOrd="0" destOrd="0" presId="urn:microsoft.com/office/officeart/2005/8/layout/process1"/>
    <dgm:cxn modelId="{8061678E-F8B5-F24F-978F-F32991898001}" srcId="{51382B77-C271-2B44-BEB6-196C38F32D2A}" destId="{DBDDC17E-6AFE-DB46-9F0F-26DDF5D742D3}" srcOrd="1" destOrd="0" parTransId="{98E326D1-60E4-A04E-BBBC-DF48D1BB0B52}" sibTransId="{3509C0A5-E17A-4449-8B55-61B5C5CD4FFD}"/>
    <dgm:cxn modelId="{ABBA9D93-AB73-C042-8053-104FEC40D932}" srcId="{51382B77-C271-2B44-BEB6-196C38F32D2A}" destId="{EC625C78-714F-7240-AA4B-38C22D3534EA}" srcOrd="4" destOrd="0" parTransId="{BB621D3B-6F3A-004A-9706-5C24F443A73A}" sibTransId="{98D89186-F63F-4148-AC5D-1A83264064B7}"/>
    <dgm:cxn modelId="{8645009A-3519-C542-9770-E13C7F00FDFA}" type="presOf" srcId="{1F34FBB0-2868-D647-88F6-56B13F5059EF}" destId="{86952D2B-83FE-6D4B-A454-B68230D4E3F5}" srcOrd="0" destOrd="0" presId="urn:microsoft.com/office/officeart/2005/8/layout/process1"/>
    <dgm:cxn modelId="{A72F71BE-A154-2146-9E65-5901B5808C6E}" srcId="{51382B77-C271-2B44-BEB6-196C38F32D2A}" destId="{C8769691-5F33-7B48-93BF-05626F0A22AD}" srcOrd="2" destOrd="0" parTransId="{FC7B7471-F58F-2B4B-9540-EDE690CA6CF3}" sibTransId="{1F34FBB0-2868-D647-88F6-56B13F5059EF}"/>
    <dgm:cxn modelId="{CCC26CD7-9C08-A744-92A7-C6979E9E193B}" type="presOf" srcId="{51382B77-C271-2B44-BEB6-196C38F32D2A}" destId="{D2277D86-8A62-A545-9053-25695EDBF773}" srcOrd="0" destOrd="0" presId="urn:microsoft.com/office/officeart/2005/8/layout/process1"/>
    <dgm:cxn modelId="{0FF640E2-B2AA-F248-B62A-B6EFAC27730D}" type="presOf" srcId="{59CBD164-13AC-8649-9221-D56E6B8B196D}" destId="{32EB4807-DFE0-1C45-9E34-42EB5B1A035F}" srcOrd="1" destOrd="0" presId="urn:microsoft.com/office/officeart/2005/8/layout/process1"/>
    <dgm:cxn modelId="{409CB5E5-D272-9645-931C-567D01E97CB2}" type="presOf" srcId="{FFD455FE-3545-1845-BB19-768F2A644D76}" destId="{877DE4D6-1EA0-B941-9719-B989B2BE7FA4}" srcOrd="1" destOrd="0" presId="urn:microsoft.com/office/officeart/2005/8/layout/process1"/>
    <dgm:cxn modelId="{F38615D2-F740-D742-A765-F483EA4536AD}" type="presParOf" srcId="{D2277D86-8A62-A545-9053-25695EDBF773}" destId="{1EBB1584-F75F-9843-B567-A62E731C4BEF}" srcOrd="0" destOrd="0" presId="urn:microsoft.com/office/officeart/2005/8/layout/process1"/>
    <dgm:cxn modelId="{5746A55C-F394-504F-AA2E-18AC06E298E2}" type="presParOf" srcId="{D2277D86-8A62-A545-9053-25695EDBF773}" destId="{EF5C2CAC-FF8F-DD43-ABA1-F732172266EE}" srcOrd="1" destOrd="0" presId="urn:microsoft.com/office/officeart/2005/8/layout/process1"/>
    <dgm:cxn modelId="{F6F10A46-53E5-6A46-B4DF-2EF6EAF0E09B}" type="presParOf" srcId="{EF5C2CAC-FF8F-DD43-ABA1-F732172266EE}" destId="{32EB4807-DFE0-1C45-9E34-42EB5B1A035F}" srcOrd="0" destOrd="0" presId="urn:microsoft.com/office/officeart/2005/8/layout/process1"/>
    <dgm:cxn modelId="{C5145B42-8DCE-5C49-8F37-77BA19238283}" type="presParOf" srcId="{D2277D86-8A62-A545-9053-25695EDBF773}" destId="{FB07DD34-80C0-8F46-9BEF-281DF450C754}" srcOrd="2" destOrd="0" presId="urn:microsoft.com/office/officeart/2005/8/layout/process1"/>
    <dgm:cxn modelId="{9EAE0675-CFD0-1841-885C-E2D345A96BFF}" type="presParOf" srcId="{D2277D86-8A62-A545-9053-25695EDBF773}" destId="{2D99D695-C721-1640-8DC3-6A72B022E2A9}" srcOrd="3" destOrd="0" presId="urn:microsoft.com/office/officeart/2005/8/layout/process1"/>
    <dgm:cxn modelId="{16AB7E85-30DC-BE47-B93E-081401E46331}" type="presParOf" srcId="{2D99D695-C721-1640-8DC3-6A72B022E2A9}" destId="{A2F53C67-0A2A-6343-B9D3-0F187B407E6D}" srcOrd="0" destOrd="0" presId="urn:microsoft.com/office/officeart/2005/8/layout/process1"/>
    <dgm:cxn modelId="{74B120E9-763E-1448-890D-7DCF07C9C0C2}" type="presParOf" srcId="{D2277D86-8A62-A545-9053-25695EDBF773}" destId="{F10BCAB0-E2E5-C041-896C-F64D061B4787}" srcOrd="4" destOrd="0" presId="urn:microsoft.com/office/officeart/2005/8/layout/process1"/>
    <dgm:cxn modelId="{0B2C61F0-62D1-C648-9C9F-B99B4019A188}" type="presParOf" srcId="{D2277D86-8A62-A545-9053-25695EDBF773}" destId="{86952D2B-83FE-6D4B-A454-B68230D4E3F5}" srcOrd="5" destOrd="0" presId="urn:microsoft.com/office/officeart/2005/8/layout/process1"/>
    <dgm:cxn modelId="{3A4F49DB-DE11-774A-96A3-A771437CAA0B}" type="presParOf" srcId="{86952D2B-83FE-6D4B-A454-B68230D4E3F5}" destId="{4DAC719E-48AD-1A4D-9CE1-EF315056C51A}" srcOrd="0" destOrd="0" presId="urn:microsoft.com/office/officeart/2005/8/layout/process1"/>
    <dgm:cxn modelId="{2DE5DED8-DC97-A84C-96CF-849741F2E8C8}" type="presParOf" srcId="{D2277D86-8A62-A545-9053-25695EDBF773}" destId="{5E8B1934-EF63-854B-8894-192C97D0CE1A}" srcOrd="6" destOrd="0" presId="urn:microsoft.com/office/officeart/2005/8/layout/process1"/>
    <dgm:cxn modelId="{272AA096-66F6-C140-B6D7-AD9982FEED6A}" type="presParOf" srcId="{D2277D86-8A62-A545-9053-25695EDBF773}" destId="{7DAB5A28-D117-B549-90C6-4190970FDD4B}" srcOrd="7" destOrd="0" presId="urn:microsoft.com/office/officeart/2005/8/layout/process1"/>
    <dgm:cxn modelId="{3495F8CD-B86F-FE49-A1AF-7FA6C0E76A1F}" type="presParOf" srcId="{7DAB5A28-D117-B549-90C6-4190970FDD4B}" destId="{877DE4D6-1EA0-B941-9719-B989B2BE7FA4}" srcOrd="0" destOrd="0" presId="urn:microsoft.com/office/officeart/2005/8/layout/process1"/>
    <dgm:cxn modelId="{98AF6F0B-19ED-664B-8239-5FEEB82C9BFE}" type="presParOf" srcId="{D2277D86-8A62-A545-9053-25695EDBF773}" destId="{65A34A71-85C8-8C47-928B-471B59D20231}"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C4BDBF7-50A6-4A43-B80F-884E8EE5BEEE}" type="doc">
      <dgm:prSet loTypeId="urn:microsoft.com/office/officeart/2005/8/layout/process4" loCatId="" qsTypeId="urn:microsoft.com/office/officeart/2005/8/quickstyle/simple1" qsCatId="simple" csTypeId="urn:microsoft.com/office/officeart/2005/8/colors/accent1_2" csCatId="accent1" phldr="1"/>
      <dgm:spPr/>
      <dgm:t>
        <a:bodyPr/>
        <a:lstStyle/>
        <a:p>
          <a:endParaRPr lang="en-US"/>
        </a:p>
      </dgm:t>
    </dgm:pt>
    <dgm:pt modelId="{CC9AA454-840E-A046-B305-E79D965F1081}">
      <dgm:prSet phldrT="[Text]"/>
      <dgm:spPr/>
      <dgm:t>
        <a:bodyPr/>
        <a:lstStyle/>
        <a:p>
          <a:r>
            <a:rPr lang="en-US" dirty="0"/>
            <a:t>Raw Materials Acquisition</a:t>
          </a:r>
        </a:p>
      </dgm:t>
    </dgm:pt>
    <dgm:pt modelId="{C9FF5429-A7F6-D842-8D0B-4A3B19000CB3}" type="parTrans" cxnId="{13F3A0E9-FD01-1646-9AB9-3749D53002B3}">
      <dgm:prSet/>
      <dgm:spPr/>
      <dgm:t>
        <a:bodyPr/>
        <a:lstStyle/>
        <a:p>
          <a:endParaRPr lang="en-US"/>
        </a:p>
      </dgm:t>
    </dgm:pt>
    <dgm:pt modelId="{7ADF5E2E-9050-044F-AFC7-03A99E377AC8}" type="sibTrans" cxnId="{13F3A0E9-FD01-1646-9AB9-3749D53002B3}">
      <dgm:prSet/>
      <dgm:spPr/>
      <dgm:t>
        <a:bodyPr/>
        <a:lstStyle/>
        <a:p>
          <a:endParaRPr lang="en-US"/>
        </a:p>
      </dgm:t>
    </dgm:pt>
    <dgm:pt modelId="{5146D28C-CBAA-0743-AC37-692EA474F9EB}">
      <dgm:prSet phldrT="[Text]"/>
      <dgm:spPr/>
      <dgm:t>
        <a:bodyPr/>
        <a:lstStyle/>
        <a:p>
          <a:r>
            <a:rPr lang="en-US" dirty="0"/>
            <a:t>Manufacturing</a:t>
          </a:r>
        </a:p>
      </dgm:t>
    </dgm:pt>
    <dgm:pt modelId="{2073D886-CB8A-D442-B11E-427C80D9F2E1}" type="parTrans" cxnId="{FDC92475-9CE8-1845-B420-4A433AFD291C}">
      <dgm:prSet/>
      <dgm:spPr/>
      <dgm:t>
        <a:bodyPr/>
        <a:lstStyle/>
        <a:p>
          <a:endParaRPr lang="en-US"/>
        </a:p>
      </dgm:t>
    </dgm:pt>
    <dgm:pt modelId="{15EC08E2-7F0E-FE45-A460-7879226FC29E}" type="sibTrans" cxnId="{FDC92475-9CE8-1845-B420-4A433AFD291C}">
      <dgm:prSet/>
      <dgm:spPr/>
      <dgm:t>
        <a:bodyPr/>
        <a:lstStyle/>
        <a:p>
          <a:endParaRPr lang="en-US"/>
        </a:p>
      </dgm:t>
    </dgm:pt>
    <dgm:pt modelId="{A5D1D4A3-3260-AC44-A90A-68ACD7D4101D}">
      <dgm:prSet phldrT="[Text]"/>
      <dgm:spPr/>
      <dgm:t>
        <a:bodyPr/>
        <a:lstStyle/>
        <a:p>
          <a:r>
            <a:rPr lang="en-US" dirty="0"/>
            <a:t>Use/Reuse/Maintenance</a:t>
          </a:r>
        </a:p>
      </dgm:t>
    </dgm:pt>
    <dgm:pt modelId="{C74167D3-DC6D-A648-8845-2FB73DF846AE}" type="parTrans" cxnId="{74DBA640-A84D-A146-97A2-28456CD70870}">
      <dgm:prSet/>
      <dgm:spPr/>
      <dgm:t>
        <a:bodyPr/>
        <a:lstStyle/>
        <a:p>
          <a:endParaRPr lang="en-US"/>
        </a:p>
      </dgm:t>
    </dgm:pt>
    <dgm:pt modelId="{D1012E1F-0A05-0844-9DFB-B1481295F571}" type="sibTrans" cxnId="{74DBA640-A84D-A146-97A2-28456CD70870}">
      <dgm:prSet/>
      <dgm:spPr/>
      <dgm:t>
        <a:bodyPr/>
        <a:lstStyle/>
        <a:p>
          <a:endParaRPr lang="en-US"/>
        </a:p>
      </dgm:t>
    </dgm:pt>
    <dgm:pt modelId="{B7D707B3-E5BB-C64D-9A6A-77B2740B8F2E}">
      <dgm:prSet phldrT="[Text]"/>
      <dgm:spPr/>
      <dgm:t>
        <a:bodyPr/>
        <a:lstStyle/>
        <a:p>
          <a:r>
            <a:rPr lang="en-US" dirty="0"/>
            <a:t>Recycle/Waste Management</a:t>
          </a:r>
        </a:p>
      </dgm:t>
    </dgm:pt>
    <dgm:pt modelId="{65144430-F3F8-AD4C-8955-C1049D5019B5}" type="parTrans" cxnId="{AB35F266-4932-F645-A23F-AB85C1CABB39}">
      <dgm:prSet/>
      <dgm:spPr/>
      <dgm:t>
        <a:bodyPr/>
        <a:lstStyle/>
        <a:p>
          <a:endParaRPr lang="en-US"/>
        </a:p>
      </dgm:t>
    </dgm:pt>
    <dgm:pt modelId="{25A5976C-0043-C641-967C-46956BFC5CF7}" type="sibTrans" cxnId="{AB35F266-4932-F645-A23F-AB85C1CABB39}">
      <dgm:prSet/>
      <dgm:spPr/>
      <dgm:t>
        <a:bodyPr/>
        <a:lstStyle/>
        <a:p>
          <a:endParaRPr lang="en-US"/>
        </a:p>
      </dgm:t>
    </dgm:pt>
    <dgm:pt modelId="{EC570545-B1E4-F94F-B1F9-48A9EEEC7331}" type="pres">
      <dgm:prSet presAssocID="{0C4BDBF7-50A6-4A43-B80F-884E8EE5BEEE}" presName="Name0" presStyleCnt="0">
        <dgm:presLayoutVars>
          <dgm:dir/>
          <dgm:animLvl val="lvl"/>
          <dgm:resizeHandles val="exact"/>
        </dgm:presLayoutVars>
      </dgm:prSet>
      <dgm:spPr/>
    </dgm:pt>
    <dgm:pt modelId="{985A0109-600B-BC45-ABED-3024AE5607B5}" type="pres">
      <dgm:prSet presAssocID="{B7D707B3-E5BB-C64D-9A6A-77B2740B8F2E}" presName="boxAndChildren" presStyleCnt="0"/>
      <dgm:spPr/>
    </dgm:pt>
    <dgm:pt modelId="{6853F296-BCF6-B04D-83A3-CB35836F1A0D}" type="pres">
      <dgm:prSet presAssocID="{B7D707B3-E5BB-C64D-9A6A-77B2740B8F2E}" presName="parentTextBox" presStyleLbl="node1" presStyleIdx="0" presStyleCnt="4"/>
      <dgm:spPr/>
    </dgm:pt>
    <dgm:pt modelId="{887ABFC3-BFF8-1045-907E-4F939536F961}" type="pres">
      <dgm:prSet presAssocID="{D1012E1F-0A05-0844-9DFB-B1481295F571}" presName="sp" presStyleCnt="0"/>
      <dgm:spPr/>
    </dgm:pt>
    <dgm:pt modelId="{2DF43AC8-1135-0642-BD0E-F4983D420061}" type="pres">
      <dgm:prSet presAssocID="{A5D1D4A3-3260-AC44-A90A-68ACD7D4101D}" presName="arrowAndChildren" presStyleCnt="0"/>
      <dgm:spPr/>
    </dgm:pt>
    <dgm:pt modelId="{9A60D704-E7CB-AD4F-AEFE-D80B4BE2EB9B}" type="pres">
      <dgm:prSet presAssocID="{A5D1D4A3-3260-AC44-A90A-68ACD7D4101D}" presName="parentTextArrow" presStyleLbl="node1" presStyleIdx="1" presStyleCnt="4"/>
      <dgm:spPr/>
    </dgm:pt>
    <dgm:pt modelId="{310B6B07-DF80-D44A-816B-C7F7D103B500}" type="pres">
      <dgm:prSet presAssocID="{15EC08E2-7F0E-FE45-A460-7879226FC29E}" presName="sp" presStyleCnt="0"/>
      <dgm:spPr/>
    </dgm:pt>
    <dgm:pt modelId="{119C416F-51CE-F74A-85BE-D9EFDAE1E889}" type="pres">
      <dgm:prSet presAssocID="{5146D28C-CBAA-0743-AC37-692EA474F9EB}" presName="arrowAndChildren" presStyleCnt="0"/>
      <dgm:spPr/>
    </dgm:pt>
    <dgm:pt modelId="{87502BF4-380B-294B-AC7B-4FB0A0596025}" type="pres">
      <dgm:prSet presAssocID="{5146D28C-CBAA-0743-AC37-692EA474F9EB}" presName="parentTextArrow" presStyleLbl="node1" presStyleIdx="2" presStyleCnt="4"/>
      <dgm:spPr/>
    </dgm:pt>
    <dgm:pt modelId="{B2E2C014-63E5-1D44-AF72-6D39C01CB44E}" type="pres">
      <dgm:prSet presAssocID="{7ADF5E2E-9050-044F-AFC7-03A99E377AC8}" presName="sp" presStyleCnt="0"/>
      <dgm:spPr/>
    </dgm:pt>
    <dgm:pt modelId="{196847F3-F66E-4E4D-B1A6-75F2532E10ED}" type="pres">
      <dgm:prSet presAssocID="{CC9AA454-840E-A046-B305-E79D965F1081}" presName="arrowAndChildren" presStyleCnt="0"/>
      <dgm:spPr/>
    </dgm:pt>
    <dgm:pt modelId="{AC8CC272-ED7E-C94D-80A6-A05019C447BC}" type="pres">
      <dgm:prSet presAssocID="{CC9AA454-840E-A046-B305-E79D965F1081}" presName="parentTextArrow" presStyleLbl="node1" presStyleIdx="3" presStyleCnt="4"/>
      <dgm:spPr/>
    </dgm:pt>
  </dgm:ptLst>
  <dgm:cxnLst>
    <dgm:cxn modelId="{21E6AE00-0370-C24E-8886-6F187FC928FC}" type="presOf" srcId="{CC9AA454-840E-A046-B305-E79D965F1081}" destId="{AC8CC272-ED7E-C94D-80A6-A05019C447BC}" srcOrd="0" destOrd="0" presId="urn:microsoft.com/office/officeart/2005/8/layout/process4"/>
    <dgm:cxn modelId="{74DBA640-A84D-A146-97A2-28456CD70870}" srcId="{0C4BDBF7-50A6-4A43-B80F-884E8EE5BEEE}" destId="{A5D1D4A3-3260-AC44-A90A-68ACD7D4101D}" srcOrd="2" destOrd="0" parTransId="{C74167D3-DC6D-A648-8845-2FB73DF846AE}" sibTransId="{D1012E1F-0A05-0844-9DFB-B1481295F571}"/>
    <dgm:cxn modelId="{AB35F266-4932-F645-A23F-AB85C1CABB39}" srcId="{0C4BDBF7-50A6-4A43-B80F-884E8EE5BEEE}" destId="{B7D707B3-E5BB-C64D-9A6A-77B2740B8F2E}" srcOrd="3" destOrd="0" parTransId="{65144430-F3F8-AD4C-8955-C1049D5019B5}" sibTransId="{25A5976C-0043-C641-967C-46956BFC5CF7}"/>
    <dgm:cxn modelId="{42536D71-AD68-1740-959B-2BEC36B17878}" type="presOf" srcId="{B7D707B3-E5BB-C64D-9A6A-77B2740B8F2E}" destId="{6853F296-BCF6-B04D-83A3-CB35836F1A0D}" srcOrd="0" destOrd="0" presId="urn:microsoft.com/office/officeart/2005/8/layout/process4"/>
    <dgm:cxn modelId="{FDC92475-9CE8-1845-B420-4A433AFD291C}" srcId="{0C4BDBF7-50A6-4A43-B80F-884E8EE5BEEE}" destId="{5146D28C-CBAA-0743-AC37-692EA474F9EB}" srcOrd="1" destOrd="0" parTransId="{2073D886-CB8A-D442-B11E-427C80D9F2E1}" sibTransId="{15EC08E2-7F0E-FE45-A460-7879226FC29E}"/>
    <dgm:cxn modelId="{0C5C8D78-B3D4-FA49-BF96-FD9897A9BAA5}" type="presOf" srcId="{A5D1D4A3-3260-AC44-A90A-68ACD7D4101D}" destId="{9A60D704-E7CB-AD4F-AEFE-D80B4BE2EB9B}" srcOrd="0" destOrd="0" presId="urn:microsoft.com/office/officeart/2005/8/layout/process4"/>
    <dgm:cxn modelId="{35EEC2D8-13B9-264B-BBBD-37F62C269A16}" type="presOf" srcId="{0C4BDBF7-50A6-4A43-B80F-884E8EE5BEEE}" destId="{EC570545-B1E4-F94F-B1F9-48A9EEEC7331}" srcOrd="0" destOrd="0" presId="urn:microsoft.com/office/officeart/2005/8/layout/process4"/>
    <dgm:cxn modelId="{825AC9E2-65CB-1544-ACCF-9D007B35B4A6}" type="presOf" srcId="{5146D28C-CBAA-0743-AC37-692EA474F9EB}" destId="{87502BF4-380B-294B-AC7B-4FB0A0596025}" srcOrd="0" destOrd="0" presId="urn:microsoft.com/office/officeart/2005/8/layout/process4"/>
    <dgm:cxn modelId="{13F3A0E9-FD01-1646-9AB9-3749D53002B3}" srcId="{0C4BDBF7-50A6-4A43-B80F-884E8EE5BEEE}" destId="{CC9AA454-840E-A046-B305-E79D965F1081}" srcOrd="0" destOrd="0" parTransId="{C9FF5429-A7F6-D842-8D0B-4A3B19000CB3}" sibTransId="{7ADF5E2E-9050-044F-AFC7-03A99E377AC8}"/>
    <dgm:cxn modelId="{B660BE9E-2D6B-424E-BE80-1A716A9B9FF0}" type="presParOf" srcId="{EC570545-B1E4-F94F-B1F9-48A9EEEC7331}" destId="{985A0109-600B-BC45-ABED-3024AE5607B5}" srcOrd="0" destOrd="0" presId="urn:microsoft.com/office/officeart/2005/8/layout/process4"/>
    <dgm:cxn modelId="{6FE1D622-4929-2744-85FA-43E572C8BE45}" type="presParOf" srcId="{985A0109-600B-BC45-ABED-3024AE5607B5}" destId="{6853F296-BCF6-B04D-83A3-CB35836F1A0D}" srcOrd="0" destOrd="0" presId="urn:microsoft.com/office/officeart/2005/8/layout/process4"/>
    <dgm:cxn modelId="{68BFD77B-785D-C243-BCD4-417B88B8562E}" type="presParOf" srcId="{EC570545-B1E4-F94F-B1F9-48A9EEEC7331}" destId="{887ABFC3-BFF8-1045-907E-4F939536F961}" srcOrd="1" destOrd="0" presId="urn:microsoft.com/office/officeart/2005/8/layout/process4"/>
    <dgm:cxn modelId="{01C4C914-813C-584D-A845-5DC69C4D66C5}" type="presParOf" srcId="{EC570545-B1E4-F94F-B1F9-48A9EEEC7331}" destId="{2DF43AC8-1135-0642-BD0E-F4983D420061}" srcOrd="2" destOrd="0" presId="urn:microsoft.com/office/officeart/2005/8/layout/process4"/>
    <dgm:cxn modelId="{5BF315D4-F3F0-7E4F-9C99-F7956521AA60}" type="presParOf" srcId="{2DF43AC8-1135-0642-BD0E-F4983D420061}" destId="{9A60D704-E7CB-AD4F-AEFE-D80B4BE2EB9B}" srcOrd="0" destOrd="0" presId="urn:microsoft.com/office/officeart/2005/8/layout/process4"/>
    <dgm:cxn modelId="{08392434-905E-814A-9DAE-CFD210A0176E}" type="presParOf" srcId="{EC570545-B1E4-F94F-B1F9-48A9EEEC7331}" destId="{310B6B07-DF80-D44A-816B-C7F7D103B500}" srcOrd="3" destOrd="0" presId="urn:microsoft.com/office/officeart/2005/8/layout/process4"/>
    <dgm:cxn modelId="{F0B8E70A-49DC-F349-9B15-2DA39FD07C5E}" type="presParOf" srcId="{EC570545-B1E4-F94F-B1F9-48A9EEEC7331}" destId="{119C416F-51CE-F74A-85BE-D9EFDAE1E889}" srcOrd="4" destOrd="0" presId="urn:microsoft.com/office/officeart/2005/8/layout/process4"/>
    <dgm:cxn modelId="{B9EE5946-12FB-F54B-AA12-D987368DF608}" type="presParOf" srcId="{119C416F-51CE-F74A-85BE-D9EFDAE1E889}" destId="{87502BF4-380B-294B-AC7B-4FB0A0596025}" srcOrd="0" destOrd="0" presId="urn:microsoft.com/office/officeart/2005/8/layout/process4"/>
    <dgm:cxn modelId="{2567E9CB-A8E4-DE4F-99DF-BE7F75580D88}" type="presParOf" srcId="{EC570545-B1E4-F94F-B1F9-48A9EEEC7331}" destId="{B2E2C014-63E5-1D44-AF72-6D39C01CB44E}" srcOrd="5" destOrd="0" presId="urn:microsoft.com/office/officeart/2005/8/layout/process4"/>
    <dgm:cxn modelId="{44424972-7F66-C843-B3F4-FABC321EB85A}" type="presParOf" srcId="{EC570545-B1E4-F94F-B1F9-48A9EEEC7331}" destId="{196847F3-F66E-4E4D-B1A6-75F2532E10ED}" srcOrd="6" destOrd="0" presId="urn:microsoft.com/office/officeart/2005/8/layout/process4"/>
    <dgm:cxn modelId="{B9874463-AB90-EC41-8FE0-2C842DF5DDB4}" type="presParOf" srcId="{196847F3-F66E-4E4D-B1A6-75F2532E10ED}" destId="{AC8CC272-ED7E-C94D-80A6-A05019C447BC}"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BB1584-F75F-9843-B567-A62E731C4BEF}">
      <dsp:nvSpPr>
        <dsp:cNvPr id="0" name=""/>
        <dsp:cNvSpPr/>
      </dsp:nvSpPr>
      <dsp:spPr>
        <a:xfrm>
          <a:off x="3968" y="1983401"/>
          <a:ext cx="1230312" cy="14518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Raw Materials Acquisition</a:t>
          </a:r>
        </a:p>
      </dsp:txBody>
      <dsp:txXfrm>
        <a:off x="40003" y="2019436"/>
        <a:ext cx="1158242" cy="1379794"/>
      </dsp:txXfrm>
    </dsp:sp>
    <dsp:sp modelId="{EF5C2CAC-FF8F-DD43-ABA1-F732172266EE}">
      <dsp:nvSpPr>
        <dsp:cNvPr id="0" name=""/>
        <dsp:cNvSpPr/>
      </dsp:nvSpPr>
      <dsp:spPr>
        <a:xfrm>
          <a:off x="1357312" y="2556774"/>
          <a:ext cx="260826" cy="3051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1357312" y="2617797"/>
        <a:ext cx="182578" cy="183071"/>
      </dsp:txXfrm>
    </dsp:sp>
    <dsp:sp modelId="{FB07DD34-80C0-8F46-9BEF-281DF450C754}">
      <dsp:nvSpPr>
        <dsp:cNvPr id="0" name=""/>
        <dsp:cNvSpPr/>
      </dsp:nvSpPr>
      <dsp:spPr>
        <a:xfrm>
          <a:off x="1726406" y="1983401"/>
          <a:ext cx="1230312" cy="14518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Materials Manufacture</a:t>
          </a:r>
        </a:p>
      </dsp:txBody>
      <dsp:txXfrm>
        <a:off x="1762441" y="2019436"/>
        <a:ext cx="1158242" cy="1379794"/>
      </dsp:txXfrm>
    </dsp:sp>
    <dsp:sp modelId="{2D99D695-C721-1640-8DC3-6A72B022E2A9}">
      <dsp:nvSpPr>
        <dsp:cNvPr id="0" name=""/>
        <dsp:cNvSpPr/>
      </dsp:nvSpPr>
      <dsp:spPr>
        <a:xfrm>
          <a:off x="3079750" y="2556774"/>
          <a:ext cx="260826" cy="3051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3079750" y="2617797"/>
        <a:ext cx="182578" cy="183071"/>
      </dsp:txXfrm>
    </dsp:sp>
    <dsp:sp modelId="{F10BCAB0-E2E5-C041-896C-F64D061B4787}">
      <dsp:nvSpPr>
        <dsp:cNvPr id="0" name=""/>
        <dsp:cNvSpPr/>
      </dsp:nvSpPr>
      <dsp:spPr>
        <a:xfrm>
          <a:off x="3448843" y="1983401"/>
          <a:ext cx="1230312" cy="14518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Product Manufacture</a:t>
          </a:r>
        </a:p>
      </dsp:txBody>
      <dsp:txXfrm>
        <a:off x="3484878" y="2019436"/>
        <a:ext cx="1158242" cy="1379794"/>
      </dsp:txXfrm>
    </dsp:sp>
    <dsp:sp modelId="{86952D2B-83FE-6D4B-A454-B68230D4E3F5}">
      <dsp:nvSpPr>
        <dsp:cNvPr id="0" name=""/>
        <dsp:cNvSpPr/>
      </dsp:nvSpPr>
      <dsp:spPr>
        <a:xfrm>
          <a:off x="4802187" y="2556774"/>
          <a:ext cx="260826" cy="3051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4802187" y="2617797"/>
        <a:ext cx="182578" cy="183071"/>
      </dsp:txXfrm>
    </dsp:sp>
    <dsp:sp modelId="{5E8B1934-EF63-854B-8894-192C97D0CE1A}">
      <dsp:nvSpPr>
        <dsp:cNvPr id="0" name=""/>
        <dsp:cNvSpPr/>
      </dsp:nvSpPr>
      <dsp:spPr>
        <a:xfrm>
          <a:off x="5171281" y="1983401"/>
          <a:ext cx="1230312" cy="14518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Product Use or Consumption</a:t>
          </a:r>
        </a:p>
      </dsp:txBody>
      <dsp:txXfrm>
        <a:off x="5207316" y="2019436"/>
        <a:ext cx="1158242" cy="1379794"/>
      </dsp:txXfrm>
    </dsp:sp>
    <dsp:sp modelId="{7DAB5A28-D117-B549-90C6-4190970FDD4B}">
      <dsp:nvSpPr>
        <dsp:cNvPr id="0" name=""/>
        <dsp:cNvSpPr/>
      </dsp:nvSpPr>
      <dsp:spPr>
        <a:xfrm>
          <a:off x="6524624" y="2556774"/>
          <a:ext cx="260826" cy="3051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6524624" y="2617797"/>
        <a:ext cx="182578" cy="183071"/>
      </dsp:txXfrm>
    </dsp:sp>
    <dsp:sp modelId="{65A34A71-85C8-8C47-928B-471B59D20231}">
      <dsp:nvSpPr>
        <dsp:cNvPr id="0" name=""/>
        <dsp:cNvSpPr/>
      </dsp:nvSpPr>
      <dsp:spPr>
        <a:xfrm>
          <a:off x="6893718" y="1983401"/>
          <a:ext cx="1230312" cy="14518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Final Disposition (Landfill, Combustion, Recycle, or Reuse)</a:t>
          </a:r>
        </a:p>
      </dsp:txBody>
      <dsp:txXfrm>
        <a:off x="6929753" y="2019436"/>
        <a:ext cx="1158242" cy="13797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BB1584-F75F-9843-B567-A62E731C4BEF}">
      <dsp:nvSpPr>
        <dsp:cNvPr id="0" name=""/>
        <dsp:cNvSpPr/>
      </dsp:nvSpPr>
      <dsp:spPr>
        <a:xfrm>
          <a:off x="3968" y="1983401"/>
          <a:ext cx="1230312" cy="14518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Raw Materials Acquisition</a:t>
          </a:r>
        </a:p>
      </dsp:txBody>
      <dsp:txXfrm>
        <a:off x="40003" y="2019436"/>
        <a:ext cx="1158242" cy="1379794"/>
      </dsp:txXfrm>
    </dsp:sp>
    <dsp:sp modelId="{EF5C2CAC-FF8F-DD43-ABA1-F732172266EE}">
      <dsp:nvSpPr>
        <dsp:cNvPr id="0" name=""/>
        <dsp:cNvSpPr/>
      </dsp:nvSpPr>
      <dsp:spPr>
        <a:xfrm>
          <a:off x="1357312" y="2556774"/>
          <a:ext cx="260826" cy="3051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1357312" y="2617797"/>
        <a:ext cx="182578" cy="183071"/>
      </dsp:txXfrm>
    </dsp:sp>
    <dsp:sp modelId="{FB07DD34-80C0-8F46-9BEF-281DF450C754}">
      <dsp:nvSpPr>
        <dsp:cNvPr id="0" name=""/>
        <dsp:cNvSpPr/>
      </dsp:nvSpPr>
      <dsp:spPr>
        <a:xfrm>
          <a:off x="1726406" y="1983401"/>
          <a:ext cx="1230312" cy="14518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Materials Manufacture</a:t>
          </a:r>
        </a:p>
      </dsp:txBody>
      <dsp:txXfrm>
        <a:off x="1762441" y="2019436"/>
        <a:ext cx="1158242" cy="1379794"/>
      </dsp:txXfrm>
    </dsp:sp>
    <dsp:sp modelId="{2D99D695-C721-1640-8DC3-6A72B022E2A9}">
      <dsp:nvSpPr>
        <dsp:cNvPr id="0" name=""/>
        <dsp:cNvSpPr/>
      </dsp:nvSpPr>
      <dsp:spPr>
        <a:xfrm>
          <a:off x="3079750" y="2556774"/>
          <a:ext cx="260826" cy="3051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3079750" y="2617797"/>
        <a:ext cx="182578" cy="183071"/>
      </dsp:txXfrm>
    </dsp:sp>
    <dsp:sp modelId="{F10BCAB0-E2E5-C041-896C-F64D061B4787}">
      <dsp:nvSpPr>
        <dsp:cNvPr id="0" name=""/>
        <dsp:cNvSpPr/>
      </dsp:nvSpPr>
      <dsp:spPr>
        <a:xfrm>
          <a:off x="3448843" y="1983401"/>
          <a:ext cx="1230312" cy="14518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Product Manufacture</a:t>
          </a:r>
        </a:p>
      </dsp:txBody>
      <dsp:txXfrm>
        <a:off x="3484878" y="2019436"/>
        <a:ext cx="1158242" cy="1379794"/>
      </dsp:txXfrm>
    </dsp:sp>
    <dsp:sp modelId="{86952D2B-83FE-6D4B-A454-B68230D4E3F5}">
      <dsp:nvSpPr>
        <dsp:cNvPr id="0" name=""/>
        <dsp:cNvSpPr/>
      </dsp:nvSpPr>
      <dsp:spPr>
        <a:xfrm>
          <a:off x="4802187" y="2556774"/>
          <a:ext cx="260826" cy="3051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4802187" y="2617797"/>
        <a:ext cx="182578" cy="183071"/>
      </dsp:txXfrm>
    </dsp:sp>
    <dsp:sp modelId="{5E8B1934-EF63-854B-8894-192C97D0CE1A}">
      <dsp:nvSpPr>
        <dsp:cNvPr id="0" name=""/>
        <dsp:cNvSpPr/>
      </dsp:nvSpPr>
      <dsp:spPr>
        <a:xfrm>
          <a:off x="5171281" y="1983401"/>
          <a:ext cx="1230312" cy="14518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Product Use or Consumption</a:t>
          </a:r>
        </a:p>
      </dsp:txBody>
      <dsp:txXfrm>
        <a:off x="5207316" y="2019436"/>
        <a:ext cx="1158242" cy="1379794"/>
      </dsp:txXfrm>
    </dsp:sp>
    <dsp:sp modelId="{7DAB5A28-D117-B549-90C6-4190970FDD4B}">
      <dsp:nvSpPr>
        <dsp:cNvPr id="0" name=""/>
        <dsp:cNvSpPr/>
      </dsp:nvSpPr>
      <dsp:spPr>
        <a:xfrm>
          <a:off x="6524624" y="2556774"/>
          <a:ext cx="260826" cy="3051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6524624" y="2617797"/>
        <a:ext cx="182578" cy="183071"/>
      </dsp:txXfrm>
    </dsp:sp>
    <dsp:sp modelId="{65A34A71-85C8-8C47-928B-471B59D20231}">
      <dsp:nvSpPr>
        <dsp:cNvPr id="0" name=""/>
        <dsp:cNvSpPr/>
      </dsp:nvSpPr>
      <dsp:spPr>
        <a:xfrm>
          <a:off x="6893718" y="1983401"/>
          <a:ext cx="1230312" cy="14518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Final Disposition (Landfill, Combustion, Recycle, or Reuse)</a:t>
          </a:r>
        </a:p>
      </dsp:txBody>
      <dsp:txXfrm>
        <a:off x="6929753" y="2019436"/>
        <a:ext cx="1158242" cy="13797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BB1584-F75F-9843-B567-A62E731C4BEF}">
      <dsp:nvSpPr>
        <dsp:cNvPr id="0" name=""/>
        <dsp:cNvSpPr/>
      </dsp:nvSpPr>
      <dsp:spPr>
        <a:xfrm>
          <a:off x="3968" y="1983401"/>
          <a:ext cx="1230312" cy="14518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Raw Materials Acquisition</a:t>
          </a:r>
        </a:p>
      </dsp:txBody>
      <dsp:txXfrm>
        <a:off x="40003" y="2019436"/>
        <a:ext cx="1158242" cy="1379794"/>
      </dsp:txXfrm>
    </dsp:sp>
    <dsp:sp modelId="{EF5C2CAC-FF8F-DD43-ABA1-F732172266EE}">
      <dsp:nvSpPr>
        <dsp:cNvPr id="0" name=""/>
        <dsp:cNvSpPr/>
      </dsp:nvSpPr>
      <dsp:spPr>
        <a:xfrm>
          <a:off x="1357312" y="2556774"/>
          <a:ext cx="260826" cy="3051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1357312" y="2617797"/>
        <a:ext cx="182578" cy="183071"/>
      </dsp:txXfrm>
    </dsp:sp>
    <dsp:sp modelId="{FB07DD34-80C0-8F46-9BEF-281DF450C754}">
      <dsp:nvSpPr>
        <dsp:cNvPr id="0" name=""/>
        <dsp:cNvSpPr/>
      </dsp:nvSpPr>
      <dsp:spPr>
        <a:xfrm>
          <a:off x="1726406" y="1983401"/>
          <a:ext cx="1230312" cy="14518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Materials Manufacture</a:t>
          </a:r>
        </a:p>
      </dsp:txBody>
      <dsp:txXfrm>
        <a:off x="1762441" y="2019436"/>
        <a:ext cx="1158242" cy="1379794"/>
      </dsp:txXfrm>
    </dsp:sp>
    <dsp:sp modelId="{2D99D695-C721-1640-8DC3-6A72B022E2A9}">
      <dsp:nvSpPr>
        <dsp:cNvPr id="0" name=""/>
        <dsp:cNvSpPr/>
      </dsp:nvSpPr>
      <dsp:spPr>
        <a:xfrm>
          <a:off x="3079750" y="2556774"/>
          <a:ext cx="260826" cy="3051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3079750" y="2617797"/>
        <a:ext cx="182578" cy="183071"/>
      </dsp:txXfrm>
    </dsp:sp>
    <dsp:sp modelId="{F10BCAB0-E2E5-C041-896C-F64D061B4787}">
      <dsp:nvSpPr>
        <dsp:cNvPr id="0" name=""/>
        <dsp:cNvSpPr/>
      </dsp:nvSpPr>
      <dsp:spPr>
        <a:xfrm>
          <a:off x="3448843" y="1983401"/>
          <a:ext cx="1230312" cy="14518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Product Manufacture</a:t>
          </a:r>
        </a:p>
      </dsp:txBody>
      <dsp:txXfrm>
        <a:off x="3484878" y="2019436"/>
        <a:ext cx="1158242" cy="1379794"/>
      </dsp:txXfrm>
    </dsp:sp>
    <dsp:sp modelId="{86952D2B-83FE-6D4B-A454-B68230D4E3F5}">
      <dsp:nvSpPr>
        <dsp:cNvPr id="0" name=""/>
        <dsp:cNvSpPr/>
      </dsp:nvSpPr>
      <dsp:spPr>
        <a:xfrm>
          <a:off x="4802187" y="2556774"/>
          <a:ext cx="260826" cy="3051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4802187" y="2617797"/>
        <a:ext cx="182578" cy="183071"/>
      </dsp:txXfrm>
    </dsp:sp>
    <dsp:sp modelId="{5E8B1934-EF63-854B-8894-192C97D0CE1A}">
      <dsp:nvSpPr>
        <dsp:cNvPr id="0" name=""/>
        <dsp:cNvSpPr/>
      </dsp:nvSpPr>
      <dsp:spPr>
        <a:xfrm>
          <a:off x="5171281" y="1983401"/>
          <a:ext cx="1230312" cy="1451864"/>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Product Use or Consumption</a:t>
          </a:r>
        </a:p>
      </dsp:txBody>
      <dsp:txXfrm>
        <a:off x="5207316" y="2019436"/>
        <a:ext cx="1158242" cy="1379794"/>
      </dsp:txXfrm>
    </dsp:sp>
    <dsp:sp modelId="{7DAB5A28-D117-B549-90C6-4190970FDD4B}">
      <dsp:nvSpPr>
        <dsp:cNvPr id="0" name=""/>
        <dsp:cNvSpPr/>
      </dsp:nvSpPr>
      <dsp:spPr>
        <a:xfrm>
          <a:off x="6524624" y="2556774"/>
          <a:ext cx="260826" cy="3051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6524624" y="2617797"/>
        <a:ext cx="182578" cy="183071"/>
      </dsp:txXfrm>
    </dsp:sp>
    <dsp:sp modelId="{65A34A71-85C8-8C47-928B-471B59D20231}">
      <dsp:nvSpPr>
        <dsp:cNvPr id="0" name=""/>
        <dsp:cNvSpPr/>
      </dsp:nvSpPr>
      <dsp:spPr>
        <a:xfrm>
          <a:off x="6893718" y="1983401"/>
          <a:ext cx="1230312" cy="14518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Final Disposition (Landfill, Combustion, Recycle, or Reuse)</a:t>
          </a:r>
        </a:p>
      </dsp:txBody>
      <dsp:txXfrm>
        <a:off x="6929753" y="2019436"/>
        <a:ext cx="1158242" cy="13797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BB1584-F75F-9843-B567-A62E731C4BEF}">
      <dsp:nvSpPr>
        <dsp:cNvPr id="0" name=""/>
        <dsp:cNvSpPr/>
      </dsp:nvSpPr>
      <dsp:spPr>
        <a:xfrm>
          <a:off x="3968" y="1983401"/>
          <a:ext cx="1230312" cy="14518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Raw Materials Acquisition</a:t>
          </a:r>
        </a:p>
      </dsp:txBody>
      <dsp:txXfrm>
        <a:off x="40003" y="2019436"/>
        <a:ext cx="1158242" cy="1379794"/>
      </dsp:txXfrm>
    </dsp:sp>
    <dsp:sp modelId="{EF5C2CAC-FF8F-DD43-ABA1-F732172266EE}">
      <dsp:nvSpPr>
        <dsp:cNvPr id="0" name=""/>
        <dsp:cNvSpPr/>
      </dsp:nvSpPr>
      <dsp:spPr>
        <a:xfrm>
          <a:off x="1357312" y="2556774"/>
          <a:ext cx="260826" cy="3051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1357312" y="2617797"/>
        <a:ext cx="182578" cy="183071"/>
      </dsp:txXfrm>
    </dsp:sp>
    <dsp:sp modelId="{FB07DD34-80C0-8F46-9BEF-281DF450C754}">
      <dsp:nvSpPr>
        <dsp:cNvPr id="0" name=""/>
        <dsp:cNvSpPr/>
      </dsp:nvSpPr>
      <dsp:spPr>
        <a:xfrm>
          <a:off x="1726406" y="1983401"/>
          <a:ext cx="1230312" cy="1451864"/>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Materials Manufacture</a:t>
          </a:r>
        </a:p>
      </dsp:txBody>
      <dsp:txXfrm>
        <a:off x="1762441" y="2019436"/>
        <a:ext cx="1158242" cy="1379794"/>
      </dsp:txXfrm>
    </dsp:sp>
    <dsp:sp modelId="{2D99D695-C721-1640-8DC3-6A72B022E2A9}">
      <dsp:nvSpPr>
        <dsp:cNvPr id="0" name=""/>
        <dsp:cNvSpPr/>
      </dsp:nvSpPr>
      <dsp:spPr>
        <a:xfrm>
          <a:off x="3079750" y="2556774"/>
          <a:ext cx="260826" cy="3051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3079750" y="2617797"/>
        <a:ext cx="182578" cy="183071"/>
      </dsp:txXfrm>
    </dsp:sp>
    <dsp:sp modelId="{F10BCAB0-E2E5-C041-896C-F64D061B4787}">
      <dsp:nvSpPr>
        <dsp:cNvPr id="0" name=""/>
        <dsp:cNvSpPr/>
      </dsp:nvSpPr>
      <dsp:spPr>
        <a:xfrm>
          <a:off x="3448843" y="1983401"/>
          <a:ext cx="1230312" cy="14518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Product Manufacture</a:t>
          </a:r>
        </a:p>
      </dsp:txBody>
      <dsp:txXfrm>
        <a:off x="3484878" y="2019436"/>
        <a:ext cx="1158242" cy="1379794"/>
      </dsp:txXfrm>
    </dsp:sp>
    <dsp:sp modelId="{86952D2B-83FE-6D4B-A454-B68230D4E3F5}">
      <dsp:nvSpPr>
        <dsp:cNvPr id="0" name=""/>
        <dsp:cNvSpPr/>
      </dsp:nvSpPr>
      <dsp:spPr>
        <a:xfrm>
          <a:off x="4802187" y="2556774"/>
          <a:ext cx="260826" cy="3051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4802187" y="2617797"/>
        <a:ext cx="182578" cy="183071"/>
      </dsp:txXfrm>
    </dsp:sp>
    <dsp:sp modelId="{5E8B1934-EF63-854B-8894-192C97D0CE1A}">
      <dsp:nvSpPr>
        <dsp:cNvPr id="0" name=""/>
        <dsp:cNvSpPr/>
      </dsp:nvSpPr>
      <dsp:spPr>
        <a:xfrm>
          <a:off x="5171281" y="1983401"/>
          <a:ext cx="1230312" cy="1451864"/>
        </a:xfrm>
        <a:prstGeom prst="roundRect">
          <a:avLst>
            <a:gd name="adj" fmla="val 1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Product Use or Consumption</a:t>
          </a:r>
        </a:p>
      </dsp:txBody>
      <dsp:txXfrm>
        <a:off x="5207316" y="2019436"/>
        <a:ext cx="1158242" cy="1379794"/>
      </dsp:txXfrm>
    </dsp:sp>
    <dsp:sp modelId="{7DAB5A28-D117-B549-90C6-4190970FDD4B}">
      <dsp:nvSpPr>
        <dsp:cNvPr id="0" name=""/>
        <dsp:cNvSpPr/>
      </dsp:nvSpPr>
      <dsp:spPr>
        <a:xfrm>
          <a:off x="6524624" y="2556774"/>
          <a:ext cx="260826" cy="3051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6524624" y="2617797"/>
        <a:ext cx="182578" cy="183071"/>
      </dsp:txXfrm>
    </dsp:sp>
    <dsp:sp modelId="{65A34A71-85C8-8C47-928B-471B59D20231}">
      <dsp:nvSpPr>
        <dsp:cNvPr id="0" name=""/>
        <dsp:cNvSpPr/>
      </dsp:nvSpPr>
      <dsp:spPr>
        <a:xfrm>
          <a:off x="6893718" y="1983401"/>
          <a:ext cx="1230312" cy="1451864"/>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Final Disposition (Landfill, Combustion, Recycle, or Reuse)</a:t>
          </a:r>
        </a:p>
      </dsp:txBody>
      <dsp:txXfrm>
        <a:off x="6929753" y="2019436"/>
        <a:ext cx="1158242" cy="137979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53F296-BCF6-B04D-83A3-CB35836F1A0D}">
      <dsp:nvSpPr>
        <dsp:cNvPr id="0" name=""/>
        <dsp:cNvSpPr/>
      </dsp:nvSpPr>
      <dsp:spPr>
        <a:xfrm>
          <a:off x="0" y="3062525"/>
          <a:ext cx="5156200" cy="6700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t>Recycle/Waste Management</a:t>
          </a:r>
        </a:p>
      </dsp:txBody>
      <dsp:txXfrm>
        <a:off x="0" y="3062525"/>
        <a:ext cx="5156200" cy="670005"/>
      </dsp:txXfrm>
    </dsp:sp>
    <dsp:sp modelId="{9A60D704-E7CB-AD4F-AEFE-D80B4BE2EB9B}">
      <dsp:nvSpPr>
        <dsp:cNvPr id="0" name=""/>
        <dsp:cNvSpPr/>
      </dsp:nvSpPr>
      <dsp:spPr>
        <a:xfrm rot="10800000">
          <a:off x="0" y="2042107"/>
          <a:ext cx="5156200" cy="1030468"/>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t>Use/Reuse/Maintenance</a:t>
          </a:r>
        </a:p>
      </dsp:txBody>
      <dsp:txXfrm rot="10800000">
        <a:off x="0" y="2042107"/>
        <a:ext cx="5156200" cy="669567"/>
      </dsp:txXfrm>
    </dsp:sp>
    <dsp:sp modelId="{87502BF4-380B-294B-AC7B-4FB0A0596025}">
      <dsp:nvSpPr>
        <dsp:cNvPr id="0" name=""/>
        <dsp:cNvSpPr/>
      </dsp:nvSpPr>
      <dsp:spPr>
        <a:xfrm rot="10800000">
          <a:off x="0" y="1021688"/>
          <a:ext cx="5156200" cy="1030468"/>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t>Manufacturing</a:t>
          </a:r>
        </a:p>
      </dsp:txBody>
      <dsp:txXfrm rot="10800000">
        <a:off x="0" y="1021688"/>
        <a:ext cx="5156200" cy="669567"/>
      </dsp:txXfrm>
    </dsp:sp>
    <dsp:sp modelId="{AC8CC272-ED7E-C94D-80A6-A05019C447BC}">
      <dsp:nvSpPr>
        <dsp:cNvPr id="0" name=""/>
        <dsp:cNvSpPr/>
      </dsp:nvSpPr>
      <dsp:spPr>
        <a:xfrm rot="10800000">
          <a:off x="0" y="1269"/>
          <a:ext cx="5156200" cy="1030468"/>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t>Raw Materials Acquisition</a:t>
          </a:r>
        </a:p>
      </dsp:txBody>
      <dsp:txXfrm rot="10800000">
        <a:off x="0" y="1269"/>
        <a:ext cx="5156200" cy="669567"/>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drawings/drawing1.xml><?xml version="1.0" encoding="utf-8"?>
<c:userShapes xmlns:c="http://schemas.openxmlformats.org/drawingml/2006/chart">
  <cdr:relSizeAnchor xmlns:cdr="http://schemas.openxmlformats.org/drawingml/2006/chartDrawing">
    <cdr:from>
      <cdr:x>0.52552</cdr:x>
      <cdr:y>0</cdr:y>
    </cdr:from>
    <cdr:to>
      <cdr:x>0.55631</cdr:x>
      <cdr:y>0.3613</cdr:y>
    </cdr:to>
    <cdr:sp macro="" textlink="">
      <cdr:nvSpPr>
        <cdr:cNvPr id="2" name="Rectangle 1"/>
        <cdr:cNvSpPr/>
      </cdr:nvSpPr>
      <cdr:spPr>
        <a:xfrm xmlns:a="http://schemas.openxmlformats.org/drawingml/2006/main">
          <a:off x="3153333" y="0"/>
          <a:ext cx="184731" cy="369332"/>
        </a:xfrm>
        <a:prstGeom xmlns:a="http://schemas.openxmlformats.org/drawingml/2006/main" prst="rect">
          <a:avLst/>
        </a:prstGeom>
      </cdr:spPr>
      <cdr:txBody>
        <a:bodyPr xmlns:a="http://schemas.openxmlformats.org/drawingml/2006/main" wrap="none">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defRPr sz="1800" b="1" i="0" u="none" strike="noStrike" kern="1200" baseline="0">
              <a:solidFill>
                <a:prstClr val="black"/>
              </a:solidFill>
              <a:latin typeface="+mn-lt"/>
              <a:ea typeface="+mn-ea"/>
              <a:cs typeface="+mn-cs"/>
            </a:defRPr>
          </a:pPr>
          <a:endParaRPr lang="en-US"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400AD3-0678-B046-B008-08844D57B1FE}" type="datetimeFigureOut">
              <a:rPr lang="en-US" smtClean="0"/>
              <a:t>1/31/2019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2BDC4C-2436-0C43-AE24-801ECD51061B}" type="slidenum">
              <a:rPr lang="en-US" smtClean="0"/>
              <a:t>‹#›</a:t>
            </a:fld>
            <a:endParaRPr lang="en-US"/>
          </a:p>
        </p:txBody>
      </p:sp>
    </p:spTree>
    <p:extLst>
      <p:ext uri="{BB962C8B-B14F-4D97-AF65-F5344CB8AC3E}">
        <p14:creationId xmlns:p14="http://schemas.microsoft.com/office/powerpoint/2010/main" val="1591162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n.wikipedia.org/wiki/User:CoolGuy"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en.wikipedia.org/wiki/"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dx.doi.org/10.1039/1460-4744/1972"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michaeldbaker.com/wp-content/uploads/2014/03/Guidance-on-Life-Cycle-Thinking-031014.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 bananas: https://</a:t>
            </a:r>
            <a:r>
              <a:rPr lang="en-US" dirty="0" err="1"/>
              <a:t>commons.wikimedia.org</a:t>
            </a:r>
            <a:r>
              <a:rPr lang="en-US" dirty="0"/>
              <a:t>/wiki/</a:t>
            </a:r>
            <a:r>
              <a:rPr lang="en-US" dirty="0" err="1"/>
              <a:t>File:Organic_bananas_with_plastic_stickers.jpg</a:t>
            </a:r>
            <a:r>
              <a:rPr lang="en-US" dirty="0"/>
              <a:t> – Creative Commons, Public Domain</a:t>
            </a:r>
          </a:p>
          <a:p>
            <a:r>
              <a:rPr lang="en-US" dirty="0"/>
              <a:t>Disposable cup image: https://</a:t>
            </a:r>
            <a:r>
              <a:rPr lang="en-US" dirty="0" err="1"/>
              <a:t>commons.wikimedia.org</a:t>
            </a:r>
            <a:r>
              <a:rPr lang="en-US" dirty="0"/>
              <a:t>/wiki/File:Disposable_cup_of_Sandstone_Point_Hotel,_</a:t>
            </a:r>
            <a:r>
              <a:rPr lang="en-US" dirty="0" err="1"/>
              <a:t>Queensland.jpg</a:t>
            </a:r>
            <a:endParaRPr lang="en-US" dirty="0"/>
          </a:p>
          <a:p>
            <a:r>
              <a:rPr lang="en-US" dirty="0"/>
              <a:t>Coffee cup: https://</a:t>
            </a:r>
            <a:r>
              <a:rPr lang="en-US" dirty="0" err="1"/>
              <a:t>commons.wikimedia.org</a:t>
            </a:r>
            <a:r>
              <a:rPr lang="en-US" dirty="0"/>
              <a:t>/wiki/</a:t>
            </a:r>
            <a:r>
              <a:rPr lang="en-US" dirty="0" err="1"/>
              <a:t>File:Cup_of_Costa_Coffee.jpg</a:t>
            </a:r>
            <a:r>
              <a:rPr lang="en-US" dirty="0"/>
              <a:t> - </a:t>
            </a:r>
            <a:r>
              <a:rPr lang="en-US" b="1" dirty="0">
                <a:effectLst/>
                <a:hlinkClick r:id="rId3" tooltip="en:User:CoolGuy"/>
              </a:rPr>
              <a:t>CoolGuy</a:t>
            </a:r>
            <a:r>
              <a:rPr lang="en-US" b="1" dirty="0">
                <a:effectLst/>
              </a:rPr>
              <a:t> at the </a:t>
            </a:r>
            <a:r>
              <a:rPr lang="en-US" b="1" dirty="0">
                <a:effectLst/>
                <a:hlinkClick r:id="rId4" tooltip="w:"/>
              </a:rPr>
              <a:t>English language Wikipedia</a:t>
            </a:r>
            <a:endParaRPr lang="en-US" b="1" dirty="0">
              <a:effectLst/>
            </a:endParaRPr>
          </a:p>
          <a:p>
            <a:r>
              <a:rPr lang="en-US" b="1" dirty="0">
                <a:effectLst/>
              </a:rPr>
              <a:t>Milk: https://</a:t>
            </a:r>
            <a:r>
              <a:rPr lang="en-US" b="1" dirty="0" err="1">
                <a:effectLst/>
              </a:rPr>
              <a:t>commons.wikimedia.org</a:t>
            </a:r>
            <a:r>
              <a:rPr lang="en-US" b="1" dirty="0">
                <a:effectLst/>
              </a:rPr>
              <a:t>/wiki/</a:t>
            </a:r>
            <a:r>
              <a:rPr lang="en-US" b="1" dirty="0" err="1">
                <a:effectLst/>
              </a:rPr>
              <a:t>File:TJ_MilkLabel.jpg</a:t>
            </a:r>
            <a:r>
              <a:rPr lang="en-US" b="1" dirty="0">
                <a:effectLst/>
              </a:rPr>
              <a:t> – Creative Commons, Public Domain</a:t>
            </a:r>
            <a:endParaRPr lang="en-US" dirty="0"/>
          </a:p>
        </p:txBody>
      </p:sp>
      <p:sp>
        <p:nvSpPr>
          <p:cNvPr id="4" name="Slide Number Placeholder 3"/>
          <p:cNvSpPr>
            <a:spLocks noGrp="1"/>
          </p:cNvSpPr>
          <p:nvPr>
            <p:ph type="sldNum" sz="quarter" idx="5"/>
          </p:nvPr>
        </p:nvSpPr>
        <p:spPr/>
        <p:txBody>
          <a:bodyPr/>
          <a:lstStyle/>
          <a:p>
            <a:fld id="{B42BDC4C-2436-0C43-AE24-801ECD51061B}" type="slidenum">
              <a:rPr lang="en-US" smtClean="0"/>
              <a:t>3</a:t>
            </a:fld>
            <a:endParaRPr lang="en-US"/>
          </a:p>
        </p:txBody>
      </p:sp>
    </p:spTree>
    <p:extLst>
      <p:ext uri="{BB962C8B-B14F-4D97-AF65-F5344CB8AC3E}">
        <p14:creationId xmlns:p14="http://schemas.microsoft.com/office/powerpoint/2010/main" val="20478807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2857CD-EC52-C24C-8B5E-76CF1277D578}" type="slidenum">
              <a:rPr lang="en-US" smtClean="0"/>
              <a:t>13</a:t>
            </a:fld>
            <a:endParaRPr lang="en-US"/>
          </a:p>
        </p:txBody>
      </p:sp>
    </p:spTree>
    <p:extLst>
      <p:ext uri="{BB962C8B-B14F-4D97-AF65-F5344CB8AC3E}">
        <p14:creationId xmlns:p14="http://schemas.microsoft.com/office/powerpoint/2010/main" val="42367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LCA process is pictured in this slide:</a:t>
            </a:r>
          </a:p>
          <a:p>
            <a:endParaRPr lang="en-US" dirty="0"/>
          </a:p>
          <a:p>
            <a:r>
              <a:rPr lang="en-US" dirty="0"/>
              <a:t>The center column identifies the basic life-cycle stages and activities evaluated in an LCA; the specifics of the stages will differ depending on the product or process being evaluated. Each of these life-cycle stages requires resources, which are listed in the first column – energy is consumed (electricity to run equipment, fuel for transportation, etc.) and materials are used (raw materials, packaging, water, etc.). These resources are referred to as inputs. Similarly, each of the life-cycle stages produces one or more types of waste (chemical or particulate emissions to air or water, solid waste, etc.). These emissions are referred to as Outputs. Co-products (useful materials that are not the primary intended product but are produced along with the intended product) are also identified in outputs.  Material can also be reused or recycled back into the life cycle at various points. </a:t>
            </a:r>
          </a:p>
        </p:txBody>
      </p:sp>
      <p:sp>
        <p:nvSpPr>
          <p:cNvPr id="4" name="Slide Number Placeholder 3"/>
          <p:cNvSpPr>
            <a:spLocks noGrp="1"/>
          </p:cNvSpPr>
          <p:nvPr>
            <p:ph type="sldNum" sz="quarter" idx="5"/>
          </p:nvPr>
        </p:nvSpPr>
        <p:spPr/>
        <p:txBody>
          <a:bodyPr/>
          <a:lstStyle/>
          <a:p>
            <a:fld id="{B42BDC4C-2436-0C43-AE24-801ECD51061B}" type="slidenum">
              <a:rPr lang="en-US" smtClean="0"/>
              <a:t>16</a:t>
            </a:fld>
            <a:endParaRPr lang="en-US"/>
          </a:p>
        </p:txBody>
      </p:sp>
    </p:spTree>
    <p:extLst>
      <p:ext uri="{BB962C8B-B14F-4D97-AF65-F5344CB8AC3E}">
        <p14:creationId xmlns:p14="http://schemas.microsoft.com/office/powerpoint/2010/main" val="39631877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solidFill>
                  <a:schemeClr val="bg1">
                    <a:lumMod val="50000"/>
                  </a:schemeClr>
                </a:solidFill>
                <a:latin typeface="TimesNewRomanPSMT" charset="0"/>
                <a:hlinkClick r:id="rId3">
                  <a:extLst>
                    <a:ext uri="{A12FA001-AC4F-418D-AE19-62706E023703}">
                      <ahyp:hlinkClr xmlns:ahyp="http://schemas.microsoft.com/office/drawing/2018/hyperlinkcolor" xmlns="" val="tx"/>
                    </a:ext>
                  </a:extLst>
                </a:hlinkClick>
              </a:rPr>
              <a:t>Chem. Soc. Rev., 2015, </a:t>
            </a:r>
            <a:r>
              <a:rPr lang="nb-NO" sz="1200" b="1" dirty="0">
                <a:solidFill>
                  <a:schemeClr val="bg1">
                    <a:lumMod val="50000"/>
                  </a:schemeClr>
                </a:solidFill>
                <a:latin typeface="TimesNewRomanPSMT" charset="0"/>
                <a:hlinkClick r:id="rId3">
                  <a:extLst>
                    <a:ext uri="{A12FA001-AC4F-418D-AE19-62706E023703}">
                      <ahyp:hlinkClr xmlns:ahyp="http://schemas.microsoft.com/office/drawing/2018/hyperlinkcolor" xmlns="" val="tx"/>
                    </a:ext>
                  </a:extLst>
                </a:hlinkClick>
              </a:rPr>
              <a:t>44</a:t>
            </a:r>
            <a:r>
              <a:rPr lang="nb-NO" sz="1200" dirty="0">
                <a:solidFill>
                  <a:schemeClr val="bg1">
                    <a:lumMod val="50000"/>
                  </a:schemeClr>
                </a:solidFill>
                <a:latin typeface="TimesNewRomanPSMT" charset="0"/>
                <a:hlinkClick r:id="rId3">
                  <a:extLst>
                    <a:ext uri="{A12FA001-AC4F-418D-AE19-62706E023703}">
                      <ahyp:hlinkClr xmlns:ahyp="http://schemas.microsoft.com/office/drawing/2018/hyperlinkcolor" xmlns="" val="tx"/>
                    </a:ext>
                  </a:extLst>
                </a:hlinkClick>
              </a:rPr>
              <a:t>, 5758-5777</a:t>
            </a:r>
            <a:r>
              <a:rPr lang="en-US" sz="1200" dirty="0">
                <a:solidFill>
                  <a:schemeClr val="bg1">
                    <a:lumMod val="50000"/>
                  </a:schemeClr>
                </a:solidFill>
                <a:latin typeface="TimesNewRomanPSMT" charset="0"/>
              </a:rPr>
              <a:t>, </a:t>
            </a:r>
            <a:r>
              <a:rPr lang="en-US" dirty="0"/>
              <a:t>https://</a:t>
            </a:r>
            <a:r>
              <a:rPr lang="en-US" dirty="0" err="1"/>
              <a:t>pubs.rsc.org</a:t>
            </a:r>
            <a:r>
              <a:rPr lang="en-US" dirty="0"/>
              <a:t>/</a:t>
            </a:r>
            <a:r>
              <a:rPr lang="en-US" dirty="0" err="1"/>
              <a:t>en</a:t>
            </a:r>
            <a:r>
              <a:rPr lang="en-US" dirty="0"/>
              <a:t>/content/</a:t>
            </a:r>
            <a:r>
              <a:rPr lang="en-US" dirty="0" err="1"/>
              <a:t>articlelanding</a:t>
            </a:r>
            <a:r>
              <a:rPr lang="en-US" dirty="0"/>
              <a:t>/2015/</a:t>
            </a:r>
            <a:r>
              <a:rPr lang="en-US" dirty="0" err="1"/>
              <a:t>cs</a:t>
            </a:r>
            <a:r>
              <a:rPr lang="en-US" dirty="0"/>
              <a:t>/c4cs00445k#!</a:t>
            </a:r>
            <a:r>
              <a:rPr lang="en-US" dirty="0" err="1"/>
              <a:t>divAbstract</a:t>
            </a:r>
            <a:endParaRPr lang="en-US" dirty="0"/>
          </a:p>
        </p:txBody>
      </p:sp>
      <p:sp>
        <p:nvSpPr>
          <p:cNvPr id="4" name="Slide Number Placeholder 3"/>
          <p:cNvSpPr>
            <a:spLocks noGrp="1"/>
          </p:cNvSpPr>
          <p:nvPr>
            <p:ph type="sldNum" sz="quarter" idx="5"/>
          </p:nvPr>
        </p:nvSpPr>
        <p:spPr/>
        <p:txBody>
          <a:bodyPr/>
          <a:lstStyle/>
          <a:p>
            <a:fld id="{B42BDC4C-2436-0C43-AE24-801ECD51061B}" type="slidenum">
              <a:rPr lang="en-US" smtClean="0"/>
              <a:t>18</a:t>
            </a:fld>
            <a:endParaRPr lang="en-US"/>
          </a:p>
        </p:txBody>
      </p:sp>
    </p:spTree>
    <p:extLst>
      <p:ext uri="{BB962C8B-B14F-4D97-AF65-F5344CB8AC3E}">
        <p14:creationId xmlns:p14="http://schemas.microsoft.com/office/powerpoint/2010/main" val="484626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a:t>
            </a:r>
            <a:r>
              <a:rPr lang="en-US" dirty="0"/>
              <a:t>-STAT blood analyzing device by Abbott Labs: https://</a:t>
            </a:r>
            <a:r>
              <a:rPr lang="en-US" dirty="0" err="1"/>
              <a:t>www.pointofcare.abbott</a:t>
            </a:r>
            <a:r>
              <a:rPr lang="en-US" dirty="0"/>
              <a:t>/us/</a:t>
            </a:r>
            <a:r>
              <a:rPr lang="en-US" dirty="0" err="1"/>
              <a:t>en</a:t>
            </a:r>
            <a:r>
              <a:rPr lang="en-US" dirty="0"/>
              <a:t>/offerings/</a:t>
            </a:r>
            <a:r>
              <a:rPr lang="en-US" dirty="0" err="1"/>
              <a:t>istat</a:t>
            </a:r>
            <a:r>
              <a:rPr lang="en-US" dirty="0"/>
              <a:t>/</a:t>
            </a:r>
            <a:r>
              <a:rPr lang="en-US" dirty="0" err="1"/>
              <a:t>istat</a:t>
            </a:r>
            <a:r>
              <a:rPr lang="en-US" dirty="0"/>
              <a:t>-handheld </a:t>
            </a:r>
          </a:p>
        </p:txBody>
      </p:sp>
      <p:sp>
        <p:nvSpPr>
          <p:cNvPr id="4" name="Slide Number Placeholder 3"/>
          <p:cNvSpPr>
            <a:spLocks noGrp="1"/>
          </p:cNvSpPr>
          <p:nvPr>
            <p:ph type="sldNum" sz="quarter" idx="5"/>
          </p:nvPr>
        </p:nvSpPr>
        <p:spPr/>
        <p:txBody>
          <a:bodyPr/>
          <a:lstStyle/>
          <a:p>
            <a:fld id="{B42BDC4C-2436-0C43-AE24-801ECD51061B}" type="slidenum">
              <a:rPr lang="en-US" smtClean="0"/>
              <a:t>20</a:t>
            </a:fld>
            <a:endParaRPr lang="en-US"/>
          </a:p>
        </p:txBody>
      </p:sp>
    </p:spTree>
    <p:extLst>
      <p:ext uri="{BB962C8B-B14F-4D97-AF65-F5344CB8AC3E}">
        <p14:creationId xmlns:p14="http://schemas.microsoft.com/office/powerpoint/2010/main" val="41083248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8FF4D6F-01C2-DD44-A75A-768574B72798}"/>
              </a:ext>
            </a:extLst>
          </p:cNvPr>
          <p:cNvSpPr>
            <a:spLocks noGrp="1" noChangeArrowheads="1"/>
          </p:cNvSpPr>
          <p:nvPr>
            <p:ph type="sldNum" sz="quarter" idx="5"/>
          </p:nvPr>
        </p:nvSpPr>
        <p:spPr>
          <a:ln/>
        </p:spPr>
        <p:txBody>
          <a:bodyPr/>
          <a:lstStyle/>
          <a:p>
            <a:fld id="{9BF9C246-F724-6F43-92A1-CD27EDC6629D}" type="slidenum">
              <a:rPr lang="en-US" altLang="en-US"/>
              <a:pPr/>
              <a:t>21</a:t>
            </a:fld>
            <a:endParaRPr lang="en-US" altLang="en-US"/>
          </a:p>
        </p:txBody>
      </p:sp>
      <p:sp>
        <p:nvSpPr>
          <p:cNvPr id="28674" name="Rectangle 2">
            <a:extLst>
              <a:ext uri="{FF2B5EF4-FFF2-40B4-BE49-F238E27FC236}">
                <a16:creationId xmlns:a16="http://schemas.microsoft.com/office/drawing/2014/main" id="{D6C6841E-D721-B646-B79E-9A9162452E39}"/>
              </a:ext>
            </a:extLst>
          </p:cNvPr>
          <p:cNvSpPr>
            <a:spLocks noGrp="1" noRot="1" noChangeAspect="1" noChangeArrowheads="1" noTextEdit="1"/>
          </p:cNvSpPr>
          <p:nvPr>
            <p:ph type="sldImg"/>
          </p:nvPr>
        </p:nvSpPr>
        <p:spPr>
          <a:ln/>
        </p:spPr>
      </p:sp>
      <p:sp>
        <p:nvSpPr>
          <p:cNvPr id="28675" name="Rectangle 3">
            <a:extLst>
              <a:ext uri="{FF2B5EF4-FFF2-40B4-BE49-F238E27FC236}">
                <a16:creationId xmlns:a16="http://schemas.microsoft.com/office/drawing/2014/main" id="{2288DB29-AA80-BF44-89A6-FC53F7B6F5A1}"/>
              </a:ext>
            </a:extLst>
          </p:cNvPr>
          <p:cNvSpPr>
            <a:spLocks noGrp="1" noChangeArrowheads="1"/>
          </p:cNvSpPr>
          <p:nvPr>
            <p:ph type="body" idx="1"/>
          </p:nvPr>
        </p:nvSpPr>
        <p:spPr/>
        <p:txBody>
          <a:bodyPr/>
          <a:lstStyle/>
          <a:p>
            <a:r>
              <a:rPr lang="en-US" altLang="en-US" dirty="0"/>
              <a:t>Please note that this is not a complete life-cycle assessment of this device! The purpose of looking at the materials in this device is to understand the complexity in only one stage – and, as one analyzes all of the stages within the product life cycle, the complexity increases greatly!</a:t>
            </a:r>
          </a:p>
        </p:txBody>
      </p:sp>
    </p:spTree>
    <p:extLst>
      <p:ext uri="{BB962C8B-B14F-4D97-AF65-F5344CB8AC3E}">
        <p14:creationId xmlns:p14="http://schemas.microsoft.com/office/powerpoint/2010/main" val="33354391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98A3000-6CA5-884D-B1EA-EBCE3A2BEC9F}"/>
              </a:ext>
            </a:extLst>
          </p:cNvPr>
          <p:cNvSpPr>
            <a:spLocks noGrp="1" noChangeArrowheads="1"/>
          </p:cNvSpPr>
          <p:nvPr>
            <p:ph type="sldNum" sz="quarter" idx="5"/>
          </p:nvPr>
        </p:nvSpPr>
        <p:spPr>
          <a:ln/>
        </p:spPr>
        <p:txBody>
          <a:bodyPr/>
          <a:lstStyle/>
          <a:p>
            <a:fld id="{22815E69-0A19-A347-8362-719B67D59E77}" type="slidenum">
              <a:rPr lang="en-US" altLang="en-US"/>
              <a:pPr/>
              <a:t>22</a:t>
            </a:fld>
            <a:endParaRPr lang="en-US" altLang="en-US"/>
          </a:p>
        </p:txBody>
      </p:sp>
      <p:sp>
        <p:nvSpPr>
          <p:cNvPr id="17410" name="Rectangle 2">
            <a:extLst>
              <a:ext uri="{FF2B5EF4-FFF2-40B4-BE49-F238E27FC236}">
                <a16:creationId xmlns:a16="http://schemas.microsoft.com/office/drawing/2014/main" id="{B83D16E2-3EC8-5A46-8976-F05394A1A0B3}"/>
              </a:ext>
            </a:extLst>
          </p:cNvPr>
          <p:cNvSpPr>
            <a:spLocks noGrp="1" noRot="1" noChangeAspect="1" noChangeArrowheads="1" noTextEdit="1"/>
          </p:cNvSpPr>
          <p:nvPr>
            <p:ph type="sldImg"/>
          </p:nvPr>
        </p:nvSpPr>
        <p:spPr>
          <a:xfrm>
            <a:off x="382588" y="685800"/>
            <a:ext cx="6096000" cy="3429000"/>
          </a:xfrm>
          <a:ln/>
        </p:spPr>
      </p:sp>
      <p:sp>
        <p:nvSpPr>
          <p:cNvPr id="17411" name="Rectangle 3">
            <a:extLst>
              <a:ext uri="{FF2B5EF4-FFF2-40B4-BE49-F238E27FC236}">
                <a16:creationId xmlns:a16="http://schemas.microsoft.com/office/drawing/2014/main" id="{D61EB8E5-BF60-8C4F-A787-E7D08BD1FAB6}"/>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4974432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0273AF6-A0BA-414E-96F0-61AE0919CA51}"/>
              </a:ext>
            </a:extLst>
          </p:cNvPr>
          <p:cNvSpPr>
            <a:spLocks noGrp="1" noChangeArrowheads="1"/>
          </p:cNvSpPr>
          <p:nvPr>
            <p:ph type="sldNum" sz="quarter" idx="5"/>
          </p:nvPr>
        </p:nvSpPr>
        <p:spPr>
          <a:ln/>
        </p:spPr>
        <p:txBody>
          <a:bodyPr/>
          <a:lstStyle/>
          <a:p>
            <a:fld id="{4F4B4512-20D0-1148-8947-37B62C8A7178}" type="slidenum">
              <a:rPr lang="en-US" altLang="en-US"/>
              <a:pPr/>
              <a:t>23</a:t>
            </a:fld>
            <a:endParaRPr lang="en-US" altLang="en-US"/>
          </a:p>
        </p:txBody>
      </p:sp>
      <p:sp>
        <p:nvSpPr>
          <p:cNvPr id="22530" name="Rectangle 2">
            <a:extLst>
              <a:ext uri="{FF2B5EF4-FFF2-40B4-BE49-F238E27FC236}">
                <a16:creationId xmlns:a16="http://schemas.microsoft.com/office/drawing/2014/main" id="{E65184F5-9727-614F-99B8-40DCC0EA1EA8}"/>
              </a:ext>
            </a:extLst>
          </p:cNvPr>
          <p:cNvSpPr>
            <a:spLocks noGrp="1" noRot="1" noChangeAspect="1" noChangeArrowheads="1" noTextEdit="1"/>
          </p:cNvSpPr>
          <p:nvPr>
            <p:ph type="sldImg"/>
          </p:nvPr>
        </p:nvSpPr>
        <p:spPr>
          <a:ln/>
        </p:spPr>
      </p:sp>
      <p:sp>
        <p:nvSpPr>
          <p:cNvPr id="22531" name="Rectangle 3">
            <a:extLst>
              <a:ext uri="{FF2B5EF4-FFF2-40B4-BE49-F238E27FC236}">
                <a16:creationId xmlns:a16="http://schemas.microsoft.com/office/drawing/2014/main" id="{192E57AA-779D-474A-840D-2EF05B99675F}"/>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0418347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0CBB02A-BBD7-6041-887A-E75EE2CEE8E3}"/>
              </a:ext>
            </a:extLst>
          </p:cNvPr>
          <p:cNvSpPr>
            <a:spLocks noGrp="1" noChangeArrowheads="1"/>
          </p:cNvSpPr>
          <p:nvPr>
            <p:ph type="sldNum" sz="quarter" idx="5"/>
          </p:nvPr>
        </p:nvSpPr>
        <p:spPr>
          <a:ln/>
        </p:spPr>
        <p:txBody>
          <a:bodyPr/>
          <a:lstStyle/>
          <a:p>
            <a:fld id="{C269586A-9FC4-A04C-92D8-8EF8FE214CAA}" type="slidenum">
              <a:rPr lang="en-US" altLang="en-US"/>
              <a:pPr/>
              <a:t>24</a:t>
            </a:fld>
            <a:endParaRPr lang="en-US" altLang="en-US"/>
          </a:p>
        </p:txBody>
      </p:sp>
      <p:sp>
        <p:nvSpPr>
          <p:cNvPr id="432130" name="Rectangle 2">
            <a:extLst>
              <a:ext uri="{FF2B5EF4-FFF2-40B4-BE49-F238E27FC236}">
                <a16:creationId xmlns:a16="http://schemas.microsoft.com/office/drawing/2014/main" id="{AC10AA4F-0273-764A-BC7C-ADB437B8BE76}"/>
              </a:ext>
            </a:extLst>
          </p:cNvPr>
          <p:cNvSpPr>
            <a:spLocks noGrp="1" noRot="1" noChangeAspect="1" noChangeArrowheads="1" noTextEdit="1"/>
          </p:cNvSpPr>
          <p:nvPr>
            <p:ph type="sldImg"/>
          </p:nvPr>
        </p:nvSpPr>
        <p:spPr>
          <a:ln/>
        </p:spPr>
      </p:sp>
      <p:sp>
        <p:nvSpPr>
          <p:cNvPr id="432131" name="Rectangle 3">
            <a:extLst>
              <a:ext uri="{FF2B5EF4-FFF2-40B4-BE49-F238E27FC236}">
                <a16:creationId xmlns:a16="http://schemas.microsoft.com/office/drawing/2014/main" id="{90837FE7-95E0-5645-85A7-04FFF12DF9C7}"/>
              </a:ext>
            </a:extLst>
          </p:cNvPr>
          <p:cNvSpPr>
            <a:spLocks noGrp="1" noChangeArrowheads="1"/>
          </p:cNvSpPr>
          <p:nvPr>
            <p:ph type="body" idx="1"/>
          </p:nvPr>
        </p:nvSpPr>
        <p:spPr/>
        <p:txBody>
          <a:bodyPr/>
          <a:lstStyle/>
          <a:p>
            <a:r>
              <a:rPr lang="en-US" altLang="en-US" dirty="0"/>
              <a:t>Antioxidants and UV stabilizers can be added to help toward degradation.</a:t>
            </a:r>
          </a:p>
        </p:txBody>
      </p:sp>
    </p:spTree>
    <p:extLst>
      <p:ext uri="{BB962C8B-B14F-4D97-AF65-F5344CB8AC3E}">
        <p14:creationId xmlns:p14="http://schemas.microsoft.com/office/powerpoint/2010/main" val="36272945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0FF22D1-88B5-D141-A1CD-51715819E5F3}"/>
              </a:ext>
            </a:extLst>
          </p:cNvPr>
          <p:cNvSpPr>
            <a:spLocks noGrp="1" noChangeArrowheads="1"/>
          </p:cNvSpPr>
          <p:nvPr>
            <p:ph type="sldNum" sz="quarter" idx="5"/>
          </p:nvPr>
        </p:nvSpPr>
        <p:spPr>
          <a:ln/>
        </p:spPr>
        <p:txBody>
          <a:bodyPr/>
          <a:lstStyle/>
          <a:p>
            <a:fld id="{D22E0A0B-7761-AA47-ACF2-0B66368AA555}" type="slidenum">
              <a:rPr lang="en-US" altLang="en-US"/>
              <a:pPr/>
              <a:t>25</a:t>
            </a:fld>
            <a:endParaRPr lang="en-US" altLang="en-US"/>
          </a:p>
        </p:txBody>
      </p:sp>
      <p:sp>
        <p:nvSpPr>
          <p:cNvPr id="428034" name="Rectangle 2">
            <a:extLst>
              <a:ext uri="{FF2B5EF4-FFF2-40B4-BE49-F238E27FC236}">
                <a16:creationId xmlns:a16="http://schemas.microsoft.com/office/drawing/2014/main" id="{0B9C1B9C-FFD6-D640-8628-92DC94521874}"/>
              </a:ext>
            </a:extLst>
          </p:cNvPr>
          <p:cNvSpPr>
            <a:spLocks noGrp="1" noRot="1" noChangeAspect="1" noChangeArrowheads="1" noTextEdit="1"/>
          </p:cNvSpPr>
          <p:nvPr>
            <p:ph type="sldImg"/>
          </p:nvPr>
        </p:nvSpPr>
        <p:spPr>
          <a:ln/>
        </p:spPr>
      </p:sp>
      <p:sp>
        <p:nvSpPr>
          <p:cNvPr id="428035" name="Rectangle 3">
            <a:extLst>
              <a:ext uri="{FF2B5EF4-FFF2-40B4-BE49-F238E27FC236}">
                <a16:creationId xmlns:a16="http://schemas.microsoft.com/office/drawing/2014/main" id="{89A4E453-7D23-F746-A150-F9FD58336BAD}"/>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9661741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2D1E275-5933-0147-9FEA-FB43EA0C83FD}"/>
              </a:ext>
            </a:extLst>
          </p:cNvPr>
          <p:cNvSpPr>
            <a:spLocks noGrp="1" noChangeArrowheads="1"/>
          </p:cNvSpPr>
          <p:nvPr>
            <p:ph type="sldNum" sz="quarter" idx="5"/>
          </p:nvPr>
        </p:nvSpPr>
        <p:spPr>
          <a:ln/>
        </p:spPr>
        <p:txBody>
          <a:bodyPr/>
          <a:lstStyle/>
          <a:p>
            <a:fld id="{008D373D-EFF8-0146-97F1-66A6FA0D5BF8}" type="slidenum">
              <a:rPr lang="en-US" altLang="en-US"/>
              <a:pPr/>
              <a:t>26</a:t>
            </a:fld>
            <a:endParaRPr lang="en-US" altLang="en-US"/>
          </a:p>
        </p:txBody>
      </p:sp>
      <p:sp>
        <p:nvSpPr>
          <p:cNvPr id="129026" name="Rectangle 2">
            <a:extLst>
              <a:ext uri="{FF2B5EF4-FFF2-40B4-BE49-F238E27FC236}">
                <a16:creationId xmlns:a16="http://schemas.microsoft.com/office/drawing/2014/main" id="{00038E64-D624-844A-B6B9-10E1D9422BC7}"/>
              </a:ext>
            </a:extLst>
          </p:cNvPr>
          <p:cNvSpPr>
            <a:spLocks noGrp="1" noRot="1" noChangeAspect="1" noChangeArrowheads="1" noTextEdit="1"/>
          </p:cNvSpPr>
          <p:nvPr>
            <p:ph type="sldImg"/>
          </p:nvPr>
        </p:nvSpPr>
        <p:spPr>
          <a:ln/>
        </p:spPr>
      </p:sp>
      <p:sp>
        <p:nvSpPr>
          <p:cNvPr id="129027" name="Rectangle 3">
            <a:extLst>
              <a:ext uri="{FF2B5EF4-FFF2-40B4-BE49-F238E27FC236}">
                <a16:creationId xmlns:a16="http://schemas.microsoft.com/office/drawing/2014/main" id="{A77C3023-529D-EB4F-9525-CB831F7522F7}"/>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209424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more info: </a:t>
            </a:r>
            <a:r>
              <a:rPr lang="en-US" sz="1200" kern="1200" dirty="0">
                <a:solidFill>
                  <a:schemeClr val="tx1"/>
                </a:solidFill>
                <a:effectLst/>
                <a:latin typeface="+mn-lt"/>
                <a:ea typeface="+mn-ea"/>
                <a:cs typeface="+mn-cs"/>
              </a:rPr>
              <a:t>Guidance on Life-Cycle Thinking and Its Role in Environmental Decision Making, Sustainable Materials Management Coalition, March 2014, </a:t>
            </a:r>
            <a:r>
              <a:rPr lang="en-US" sz="1200" u="sng" kern="1200" dirty="0">
                <a:solidFill>
                  <a:schemeClr val="tx1"/>
                </a:solidFill>
                <a:effectLst/>
                <a:latin typeface="+mn-lt"/>
                <a:ea typeface="+mn-ea"/>
                <a:cs typeface="+mn-cs"/>
                <a:hlinkClick r:id="rId3"/>
              </a:rPr>
              <a:t>https://www.michaeldbaker.com/wp-content/uploads/2014/03/Guidance-on-Life-Cycle-Thinking-031014.pdf</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Reusable purple bag: https://</a:t>
            </a:r>
            <a:r>
              <a:rPr lang="en-US" sz="1200" kern="1200" dirty="0" err="1">
                <a:solidFill>
                  <a:schemeClr val="tx1"/>
                </a:solidFill>
                <a:effectLst/>
                <a:latin typeface="+mn-lt"/>
                <a:ea typeface="+mn-ea"/>
                <a:cs typeface="+mn-cs"/>
              </a:rPr>
              <a:t>commons.wikimedia.org</a:t>
            </a:r>
            <a:r>
              <a:rPr lang="en-US" sz="1200" kern="1200" dirty="0">
                <a:solidFill>
                  <a:schemeClr val="tx1"/>
                </a:solidFill>
                <a:effectLst/>
                <a:latin typeface="+mn-lt"/>
                <a:ea typeface="+mn-ea"/>
                <a:cs typeface="+mn-cs"/>
              </a:rPr>
              <a:t>/wiki/File:Purple_ALDI_bag_issued_during_their_re-opening_in_Winschoten_(2019)_02.jpg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Plastic shopping bag: https://</a:t>
            </a:r>
            <a:r>
              <a:rPr lang="en-US" sz="1200" kern="1200" dirty="0" err="1">
                <a:solidFill>
                  <a:schemeClr val="tx1"/>
                </a:solidFill>
                <a:effectLst/>
                <a:latin typeface="+mn-lt"/>
                <a:ea typeface="+mn-ea"/>
                <a:cs typeface="+mn-cs"/>
              </a:rPr>
              <a:t>commons.wikimedia.org</a:t>
            </a:r>
            <a:r>
              <a:rPr lang="en-US" sz="1200" kern="1200" dirty="0">
                <a:solidFill>
                  <a:schemeClr val="tx1"/>
                </a:solidFill>
                <a:effectLst/>
                <a:latin typeface="+mn-lt"/>
                <a:ea typeface="+mn-ea"/>
                <a:cs typeface="+mn-cs"/>
              </a:rPr>
              <a:t>/wiki/</a:t>
            </a:r>
            <a:r>
              <a:rPr lang="en-US" sz="1200" kern="1200" dirty="0" err="1">
                <a:solidFill>
                  <a:schemeClr val="tx1"/>
                </a:solidFill>
                <a:effectLst/>
                <a:latin typeface="+mn-lt"/>
                <a:ea typeface="+mn-ea"/>
                <a:cs typeface="+mn-cs"/>
              </a:rPr>
              <a:t>File:Groninger_flag_plastic_shopping_bag,_Groningen</a:t>
            </a:r>
            <a:r>
              <a:rPr lang="en-US" sz="1200" kern="1200" dirty="0">
                <a:solidFill>
                  <a:schemeClr val="tx1"/>
                </a:solidFill>
                <a:effectLst/>
                <a:latin typeface="+mn-lt"/>
                <a:ea typeface="+mn-ea"/>
                <a:cs typeface="+mn-cs"/>
              </a:rPr>
              <a:t>_(2018).jpg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Brown bag: https://</a:t>
            </a:r>
            <a:r>
              <a:rPr lang="en-US" sz="1200" kern="1200" dirty="0" err="1">
                <a:solidFill>
                  <a:schemeClr val="tx1"/>
                </a:solidFill>
                <a:effectLst/>
                <a:latin typeface="+mn-lt"/>
                <a:ea typeface="+mn-ea"/>
                <a:cs typeface="+mn-cs"/>
              </a:rPr>
              <a:t>commons.wikimedia.org</a:t>
            </a:r>
            <a:r>
              <a:rPr lang="en-US" sz="1200" kern="1200" dirty="0">
                <a:solidFill>
                  <a:schemeClr val="tx1"/>
                </a:solidFill>
                <a:effectLst/>
                <a:latin typeface="+mn-lt"/>
                <a:ea typeface="+mn-ea"/>
                <a:cs typeface="+mn-cs"/>
              </a:rPr>
              <a:t>/wiki/</a:t>
            </a:r>
            <a:r>
              <a:rPr lang="en-US" sz="1200" kern="1200" dirty="0" err="1">
                <a:solidFill>
                  <a:schemeClr val="tx1"/>
                </a:solidFill>
                <a:effectLst/>
                <a:latin typeface="+mn-lt"/>
                <a:ea typeface="+mn-ea"/>
                <a:cs typeface="+mn-cs"/>
              </a:rPr>
              <a:t>File:Lorem_ipsum.jpg</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42BDC4C-2436-0C43-AE24-801ECD51061B}" type="slidenum">
              <a:rPr lang="en-US" smtClean="0"/>
              <a:t>4</a:t>
            </a:fld>
            <a:endParaRPr lang="en-US"/>
          </a:p>
        </p:txBody>
      </p:sp>
    </p:spTree>
    <p:extLst>
      <p:ext uri="{BB962C8B-B14F-4D97-AF65-F5344CB8AC3E}">
        <p14:creationId xmlns:p14="http://schemas.microsoft.com/office/powerpoint/2010/main" val="24101887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2BDC4C-2436-0C43-AE24-801ECD51061B}" type="slidenum">
              <a:rPr lang="en-US" smtClean="0"/>
              <a:t>27</a:t>
            </a:fld>
            <a:endParaRPr lang="en-US"/>
          </a:p>
        </p:txBody>
      </p:sp>
    </p:spTree>
    <p:extLst>
      <p:ext uri="{BB962C8B-B14F-4D97-AF65-F5344CB8AC3E}">
        <p14:creationId xmlns:p14="http://schemas.microsoft.com/office/powerpoint/2010/main" val="23887511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0273AF6-A0BA-414E-96F0-61AE0919CA51}"/>
              </a:ext>
            </a:extLst>
          </p:cNvPr>
          <p:cNvSpPr>
            <a:spLocks noGrp="1" noChangeArrowheads="1"/>
          </p:cNvSpPr>
          <p:nvPr>
            <p:ph type="sldNum" sz="quarter" idx="5"/>
          </p:nvPr>
        </p:nvSpPr>
        <p:spPr>
          <a:ln/>
        </p:spPr>
        <p:txBody>
          <a:bodyPr/>
          <a:lstStyle/>
          <a:p>
            <a:fld id="{4F4B4512-20D0-1148-8947-37B62C8A7178}" type="slidenum">
              <a:rPr lang="en-US" altLang="en-US"/>
              <a:pPr/>
              <a:t>28</a:t>
            </a:fld>
            <a:endParaRPr lang="en-US" altLang="en-US"/>
          </a:p>
        </p:txBody>
      </p:sp>
      <p:sp>
        <p:nvSpPr>
          <p:cNvPr id="22530" name="Rectangle 2">
            <a:extLst>
              <a:ext uri="{FF2B5EF4-FFF2-40B4-BE49-F238E27FC236}">
                <a16:creationId xmlns:a16="http://schemas.microsoft.com/office/drawing/2014/main" id="{E65184F5-9727-614F-99B8-40DCC0EA1EA8}"/>
              </a:ext>
            </a:extLst>
          </p:cNvPr>
          <p:cNvSpPr>
            <a:spLocks noGrp="1" noRot="1" noChangeAspect="1" noChangeArrowheads="1" noTextEdit="1"/>
          </p:cNvSpPr>
          <p:nvPr>
            <p:ph type="sldImg"/>
          </p:nvPr>
        </p:nvSpPr>
        <p:spPr>
          <a:ln/>
        </p:spPr>
      </p:sp>
      <p:sp>
        <p:nvSpPr>
          <p:cNvPr id="22531" name="Rectangle 3">
            <a:extLst>
              <a:ext uri="{FF2B5EF4-FFF2-40B4-BE49-F238E27FC236}">
                <a16:creationId xmlns:a16="http://schemas.microsoft.com/office/drawing/2014/main" id="{192E57AA-779D-474A-840D-2EF05B99675F}"/>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938877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893DE5E-1531-494A-809B-DE157C937FED}"/>
              </a:ext>
            </a:extLst>
          </p:cNvPr>
          <p:cNvSpPr>
            <a:spLocks noGrp="1" noChangeArrowheads="1"/>
          </p:cNvSpPr>
          <p:nvPr>
            <p:ph type="sldNum" sz="quarter" idx="5"/>
          </p:nvPr>
        </p:nvSpPr>
        <p:spPr>
          <a:ln/>
        </p:spPr>
        <p:txBody>
          <a:bodyPr/>
          <a:lstStyle/>
          <a:p>
            <a:fld id="{492992E5-142E-0640-9C7C-15C8CF72B154}" type="slidenum">
              <a:rPr lang="en-US" altLang="en-US"/>
              <a:pPr/>
              <a:t>29</a:t>
            </a:fld>
            <a:endParaRPr lang="en-US" altLang="en-US"/>
          </a:p>
        </p:txBody>
      </p:sp>
      <p:sp>
        <p:nvSpPr>
          <p:cNvPr id="81922" name="Rectangle 2">
            <a:extLst>
              <a:ext uri="{FF2B5EF4-FFF2-40B4-BE49-F238E27FC236}">
                <a16:creationId xmlns:a16="http://schemas.microsoft.com/office/drawing/2014/main" id="{78154BA1-8227-BD44-96AF-11A32E98C1B7}"/>
              </a:ext>
            </a:extLst>
          </p:cNvPr>
          <p:cNvSpPr>
            <a:spLocks noGrp="1" noRot="1" noChangeAspect="1" noChangeArrowheads="1" noTextEdit="1"/>
          </p:cNvSpPr>
          <p:nvPr>
            <p:ph type="sldImg"/>
          </p:nvPr>
        </p:nvSpPr>
        <p:spPr>
          <a:xfrm>
            <a:off x="382588" y="685800"/>
            <a:ext cx="6096000" cy="3429000"/>
          </a:xfrm>
          <a:ln/>
        </p:spPr>
      </p:sp>
      <p:sp>
        <p:nvSpPr>
          <p:cNvPr id="81923" name="Rectangle 3">
            <a:extLst>
              <a:ext uri="{FF2B5EF4-FFF2-40B4-BE49-F238E27FC236}">
                <a16:creationId xmlns:a16="http://schemas.microsoft.com/office/drawing/2014/main" id="{3155C47D-E393-EA40-8258-48D8D7713D39}"/>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2206560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Aluminum can image: Creative Commons, Flickr: https://</a:t>
            </a:r>
            <a:r>
              <a:rPr lang="en-US" dirty="0" err="1"/>
              <a:t>www.flickr.com</a:t>
            </a:r>
            <a:r>
              <a:rPr lang="en-US" dirty="0"/>
              <a:t>/photos/</a:t>
            </a:r>
            <a:r>
              <a:rPr lang="en-US" dirty="0" err="1"/>
              <a:t>bjornmeansbear</a:t>
            </a:r>
            <a:r>
              <a:rPr lang="en-US" dirty="0"/>
              <a:t>/32027799924</a:t>
            </a:r>
          </a:p>
          <a:p>
            <a:endParaRPr lang="en-US" dirty="0"/>
          </a:p>
          <a:p>
            <a:r>
              <a:rPr lang="en-US" sz="1200" dirty="0"/>
              <a:t>Info from: Guidance on Life-Cycle Thinking and Its Role in Environmental Decision Making, Sustainable Materials Management Coalition, March 2014</a:t>
            </a:r>
            <a:endParaRPr lang="en-US" dirty="0"/>
          </a:p>
        </p:txBody>
      </p:sp>
      <p:sp>
        <p:nvSpPr>
          <p:cNvPr id="4" name="Slide Number Placeholder 3"/>
          <p:cNvSpPr>
            <a:spLocks noGrp="1"/>
          </p:cNvSpPr>
          <p:nvPr>
            <p:ph type="sldNum" sz="quarter" idx="5"/>
          </p:nvPr>
        </p:nvSpPr>
        <p:spPr/>
        <p:txBody>
          <a:bodyPr/>
          <a:lstStyle/>
          <a:p>
            <a:fld id="{B42BDC4C-2436-0C43-AE24-801ECD51061B}" type="slidenum">
              <a:rPr lang="en-US" smtClean="0"/>
              <a:t>30</a:t>
            </a:fld>
            <a:endParaRPr lang="en-US"/>
          </a:p>
        </p:txBody>
      </p:sp>
    </p:spTree>
    <p:extLst>
      <p:ext uri="{BB962C8B-B14F-4D97-AF65-F5344CB8AC3E}">
        <p14:creationId xmlns:p14="http://schemas.microsoft.com/office/powerpoint/2010/main" val="36371860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8FF4D6F-01C2-DD44-A75A-768574B72798}"/>
              </a:ext>
            </a:extLst>
          </p:cNvPr>
          <p:cNvSpPr>
            <a:spLocks noGrp="1" noChangeArrowheads="1"/>
          </p:cNvSpPr>
          <p:nvPr>
            <p:ph type="sldNum" sz="quarter" idx="5"/>
          </p:nvPr>
        </p:nvSpPr>
        <p:spPr>
          <a:ln/>
        </p:spPr>
        <p:txBody>
          <a:bodyPr/>
          <a:lstStyle/>
          <a:p>
            <a:fld id="{9BF9C246-F724-6F43-92A1-CD27EDC6629D}" type="slidenum">
              <a:rPr lang="en-US" altLang="en-US"/>
              <a:pPr/>
              <a:t>31</a:t>
            </a:fld>
            <a:endParaRPr lang="en-US" altLang="en-US"/>
          </a:p>
        </p:txBody>
      </p:sp>
      <p:sp>
        <p:nvSpPr>
          <p:cNvPr id="28674" name="Rectangle 2">
            <a:extLst>
              <a:ext uri="{FF2B5EF4-FFF2-40B4-BE49-F238E27FC236}">
                <a16:creationId xmlns:a16="http://schemas.microsoft.com/office/drawing/2014/main" id="{D6C6841E-D721-B646-B79E-9A9162452E39}"/>
              </a:ext>
            </a:extLst>
          </p:cNvPr>
          <p:cNvSpPr>
            <a:spLocks noGrp="1" noRot="1" noChangeAspect="1" noChangeArrowheads="1" noTextEdit="1"/>
          </p:cNvSpPr>
          <p:nvPr>
            <p:ph type="sldImg"/>
          </p:nvPr>
        </p:nvSpPr>
        <p:spPr>
          <a:ln/>
        </p:spPr>
      </p:sp>
      <p:sp>
        <p:nvSpPr>
          <p:cNvPr id="28675" name="Rectangle 3">
            <a:extLst>
              <a:ext uri="{FF2B5EF4-FFF2-40B4-BE49-F238E27FC236}">
                <a16:creationId xmlns:a16="http://schemas.microsoft.com/office/drawing/2014/main" id="{2288DB29-AA80-BF44-89A6-FC53F7B6F5A1}"/>
              </a:ext>
            </a:extLst>
          </p:cNvPr>
          <p:cNvSpPr>
            <a:spLocks noGrp="1" noChangeArrowheads="1"/>
          </p:cNvSpPr>
          <p:nvPr>
            <p:ph type="body" idx="1"/>
          </p:nvPr>
        </p:nvSpPr>
        <p:spPr/>
        <p:txBody>
          <a:bodyPr/>
          <a:lstStyle/>
          <a:p>
            <a:r>
              <a:rPr lang="en-US" altLang="en-US" dirty="0"/>
              <a:t>Discuss the other aspects of producing, using and disposing this type of device. The cartridge itself is designed to be disposable and single-use. The used product will have blood in it and therefore most likely will need to be incinerated due to the content. What are these impacts? Also, the product must be distributed to the end user, therefore there will be transportation impacts. Life-cycle assessments can be complex since there are so many parts to a product life cycle!</a:t>
            </a:r>
          </a:p>
        </p:txBody>
      </p:sp>
    </p:spTree>
    <p:extLst>
      <p:ext uri="{BB962C8B-B14F-4D97-AF65-F5344CB8AC3E}">
        <p14:creationId xmlns:p14="http://schemas.microsoft.com/office/powerpoint/2010/main" val="9407120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8FF4D6F-01C2-DD44-A75A-768574B72798}"/>
              </a:ext>
            </a:extLst>
          </p:cNvPr>
          <p:cNvSpPr>
            <a:spLocks noGrp="1" noChangeArrowheads="1"/>
          </p:cNvSpPr>
          <p:nvPr>
            <p:ph type="sldNum" sz="quarter" idx="5"/>
          </p:nvPr>
        </p:nvSpPr>
        <p:spPr>
          <a:ln/>
        </p:spPr>
        <p:txBody>
          <a:bodyPr/>
          <a:lstStyle/>
          <a:p>
            <a:fld id="{9BF9C246-F724-6F43-92A1-CD27EDC6629D}" type="slidenum">
              <a:rPr lang="en-US" altLang="en-US"/>
              <a:pPr/>
              <a:t>33</a:t>
            </a:fld>
            <a:endParaRPr lang="en-US" altLang="en-US"/>
          </a:p>
        </p:txBody>
      </p:sp>
      <p:sp>
        <p:nvSpPr>
          <p:cNvPr id="28674" name="Rectangle 2">
            <a:extLst>
              <a:ext uri="{FF2B5EF4-FFF2-40B4-BE49-F238E27FC236}">
                <a16:creationId xmlns:a16="http://schemas.microsoft.com/office/drawing/2014/main" id="{D6C6841E-D721-B646-B79E-9A9162452E39}"/>
              </a:ext>
            </a:extLst>
          </p:cNvPr>
          <p:cNvSpPr>
            <a:spLocks noGrp="1" noRot="1" noChangeAspect="1" noChangeArrowheads="1" noTextEdit="1"/>
          </p:cNvSpPr>
          <p:nvPr>
            <p:ph type="sldImg"/>
          </p:nvPr>
        </p:nvSpPr>
        <p:spPr>
          <a:ln/>
        </p:spPr>
      </p:sp>
      <p:sp>
        <p:nvSpPr>
          <p:cNvPr id="28675" name="Rectangle 3">
            <a:extLst>
              <a:ext uri="{FF2B5EF4-FFF2-40B4-BE49-F238E27FC236}">
                <a16:creationId xmlns:a16="http://schemas.microsoft.com/office/drawing/2014/main" id="{2288DB29-AA80-BF44-89A6-FC53F7B6F5A1}"/>
              </a:ext>
            </a:extLst>
          </p:cNvPr>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21328449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image: Creative Commons: https://</a:t>
            </a:r>
            <a:r>
              <a:rPr lang="en-US" dirty="0" err="1"/>
              <a:t>commons.wikimedia.org</a:t>
            </a:r>
            <a:r>
              <a:rPr lang="en-US" dirty="0"/>
              <a:t>/wiki/File:2011_11_25_Port_Feeder_Barge_Binnenschiff_Malchow_1.JPG</a:t>
            </a:r>
          </a:p>
          <a:p>
            <a:r>
              <a:rPr lang="en-US" dirty="0"/>
              <a:t>Middle image: Creative Commons: https://</a:t>
            </a:r>
            <a:r>
              <a:rPr lang="en-US" dirty="0" err="1"/>
              <a:t>commons.wikimedia.org</a:t>
            </a:r>
            <a:r>
              <a:rPr lang="en-US" dirty="0"/>
              <a:t>/wiki/</a:t>
            </a:r>
            <a:r>
              <a:rPr lang="en-US" dirty="0" err="1"/>
              <a:t>File:Panel-Karjat_cargo_train.jpg</a:t>
            </a:r>
            <a:endParaRPr lang="en-US" dirty="0"/>
          </a:p>
          <a:p>
            <a:r>
              <a:rPr lang="en-US" dirty="0"/>
              <a:t>Right image: Creative Commons: https://</a:t>
            </a:r>
            <a:r>
              <a:rPr lang="en-US" dirty="0" err="1"/>
              <a:t>commons.wikimedia.org</a:t>
            </a:r>
            <a:r>
              <a:rPr lang="en-US" dirty="0"/>
              <a:t>/wiki/</a:t>
            </a:r>
            <a:r>
              <a:rPr lang="en-US" dirty="0" err="1"/>
              <a:t>File:Bakersfield</a:t>
            </a:r>
            <a:r>
              <a:rPr lang="en-US" dirty="0"/>
              <a:t>,_(CA)_</a:t>
            </a:r>
            <a:r>
              <a:rPr lang="en-US" dirty="0" err="1"/>
              <a:t>Truck_Kenworth_at_Flying_J_Travel</a:t>
            </a:r>
            <a:r>
              <a:rPr lang="en-US" dirty="0"/>
              <a:t>_(5).jpg</a:t>
            </a:r>
          </a:p>
        </p:txBody>
      </p:sp>
      <p:sp>
        <p:nvSpPr>
          <p:cNvPr id="4" name="Slide Number Placeholder 3"/>
          <p:cNvSpPr>
            <a:spLocks noGrp="1"/>
          </p:cNvSpPr>
          <p:nvPr>
            <p:ph type="sldNum" sz="quarter" idx="5"/>
          </p:nvPr>
        </p:nvSpPr>
        <p:spPr/>
        <p:txBody>
          <a:bodyPr/>
          <a:lstStyle/>
          <a:p>
            <a:fld id="{B42BDC4C-2436-0C43-AE24-801ECD51061B}" type="slidenum">
              <a:rPr lang="en-US" smtClean="0"/>
              <a:t>37</a:t>
            </a:fld>
            <a:endParaRPr lang="en-US"/>
          </a:p>
        </p:txBody>
      </p:sp>
    </p:spTree>
    <p:extLst>
      <p:ext uri="{BB962C8B-B14F-4D97-AF65-F5344CB8AC3E}">
        <p14:creationId xmlns:p14="http://schemas.microsoft.com/office/powerpoint/2010/main" val="398301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image source!</a:t>
            </a:r>
          </a:p>
        </p:txBody>
      </p:sp>
      <p:sp>
        <p:nvSpPr>
          <p:cNvPr id="4" name="Slide Number Placeholder 3"/>
          <p:cNvSpPr>
            <a:spLocks noGrp="1"/>
          </p:cNvSpPr>
          <p:nvPr>
            <p:ph type="sldNum" sz="quarter" idx="5"/>
          </p:nvPr>
        </p:nvSpPr>
        <p:spPr/>
        <p:txBody>
          <a:bodyPr/>
          <a:lstStyle/>
          <a:p>
            <a:fld id="{B42BDC4C-2436-0C43-AE24-801ECD51061B}" type="slidenum">
              <a:rPr lang="en-US" smtClean="0"/>
              <a:t>38</a:t>
            </a:fld>
            <a:endParaRPr lang="en-US"/>
          </a:p>
        </p:txBody>
      </p:sp>
    </p:spTree>
    <p:extLst>
      <p:ext uri="{BB962C8B-B14F-4D97-AF65-F5344CB8AC3E}">
        <p14:creationId xmlns:p14="http://schemas.microsoft.com/office/powerpoint/2010/main" val="1288105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a:t>
            </a:r>
            <a:r>
              <a:rPr lang="en-US" dirty="0" err="1"/>
              <a:t>commons.wikimedia.org</a:t>
            </a:r>
            <a:r>
              <a:rPr lang="en-US" dirty="0"/>
              <a:t>/wiki/</a:t>
            </a:r>
            <a:r>
              <a:rPr lang="en-US" dirty="0" err="1"/>
              <a:t>File:Lifecycle_EPA.jpg</a:t>
            </a:r>
            <a:r>
              <a:rPr lang="en-US" dirty="0"/>
              <a:t> and on here: </a:t>
            </a:r>
          </a:p>
        </p:txBody>
      </p:sp>
      <p:sp>
        <p:nvSpPr>
          <p:cNvPr id="4" name="Slide Number Placeholder 3"/>
          <p:cNvSpPr>
            <a:spLocks noGrp="1"/>
          </p:cNvSpPr>
          <p:nvPr>
            <p:ph type="sldNum" sz="quarter" idx="5"/>
          </p:nvPr>
        </p:nvSpPr>
        <p:spPr/>
        <p:txBody>
          <a:bodyPr/>
          <a:lstStyle/>
          <a:p>
            <a:fld id="{B42BDC4C-2436-0C43-AE24-801ECD51061B}" type="slidenum">
              <a:rPr lang="en-US" smtClean="0"/>
              <a:t>5</a:t>
            </a:fld>
            <a:endParaRPr lang="en-US"/>
          </a:p>
        </p:txBody>
      </p:sp>
    </p:spTree>
    <p:extLst>
      <p:ext uri="{BB962C8B-B14F-4D97-AF65-F5344CB8AC3E}">
        <p14:creationId xmlns:p14="http://schemas.microsoft.com/office/powerpoint/2010/main" val="631330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illustration of a product’s full life cycle. Each of the stages has its own set of inputs (energy, water, chemicals) and environmental impacts such as toxic releases, ecological effects, greenhouse gas emissions. </a:t>
            </a:r>
          </a:p>
          <a:p>
            <a:endParaRPr lang="en-US" dirty="0"/>
          </a:p>
          <a:p>
            <a:r>
              <a:rPr lang="en-US" dirty="0"/>
              <a:t>Focusing on one aspect or one stage of a product life-cycle, then we may miss the big picture. Understanding more about the entire product life-cycle can help us to make more informed decisions</a:t>
            </a:r>
          </a:p>
        </p:txBody>
      </p:sp>
      <p:sp>
        <p:nvSpPr>
          <p:cNvPr id="4" name="Slide Number Placeholder 3"/>
          <p:cNvSpPr>
            <a:spLocks noGrp="1"/>
          </p:cNvSpPr>
          <p:nvPr>
            <p:ph type="sldNum" sz="quarter" idx="5"/>
          </p:nvPr>
        </p:nvSpPr>
        <p:spPr/>
        <p:txBody>
          <a:bodyPr/>
          <a:lstStyle/>
          <a:p>
            <a:fld id="{B42BDC4C-2436-0C43-AE24-801ECD51061B}" type="slidenum">
              <a:rPr lang="en-US" smtClean="0"/>
              <a:t>6</a:t>
            </a:fld>
            <a:endParaRPr lang="en-US"/>
          </a:p>
        </p:txBody>
      </p:sp>
    </p:spTree>
    <p:extLst>
      <p:ext uri="{BB962C8B-B14F-4D97-AF65-F5344CB8AC3E}">
        <p14:creationId xmlns:p14="http://schemas.microsoft.com/office/powerpoint/2010/main" val="3062203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Coca-cola</a:t>
            </a:r>
            <a:r>
              <a:rPr lang="en-US" dirty="0"/>
              <a:t> article: Reduce by Journey Staff, 2012, https://</a:t>
            </a:r>
            <a:r>
              <a:rPr lang="en-US" dirty="0" err="1"/>
              <a:t>www.coca-colacompany.com</a:t>
            </a:r>
            <a:r>
              <a:rPr lang="en-US" dirty="0"/>
              <a:t>/stories/reduce</a:t>
            </a:r>
          </a:p>
        </p:txBody>
      </p:sp>
      <p:sp>
        <p:nvSpPr>
          <p:cNvPr id="4" name="Slide Number Placeholder 3"/>
          <p:cNvSpPr>
            <a:spLocks noGrp="1"/>
          </p:cNvSpPr>
          <p:nvPr>
            <p:ph type="sldNum" sz="quarter" idx="5"/>
          </p:nvPr>
        </p:nvSpPr>
        <p:spPr/>
        <p:txBody>
          <a:bodyPr/>
          <a:lstStyle/>
          <a:p>
            <a:fld id="{B42BDC4C-2436-0C43-AE24-801ECD51061B}" type="slidenum">
              <a:rPr lang="en-US" smtClean="0"/>
              <a:t>7</a:t>
            </a:fld>
            <a:endParaRPr lang="en-US"/>
          </a:p>
        </p:txBody>
      </p:sp>
    </p:spTree>
    <p:extLst>
      <p:ext uri="{BB962C8B-B14F-4D97-AF65-F5344CB8AC3E}">
        <p14:creationId xmlns:p14="http://schemas.microsoft.com/office/powerpoint/2010/main" val="1417468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to consider the product life-cycle of laundry detergent. Where would they assume the greatest impacts would be? In the formulation or manufacturing of the product? Use and consumption of the laundry detergent? Discharge into the waste water system? </a:t>
            </a:r>
          </a:p>
        </p:txBody>
      </p:sp>
      <p:sp>
        <p:nvSpPr>
          <p:cNvPr id="4" name="Slide Number Placeholder 3"/>
          <p:cNvSpPr>
            <a:spLocks noGrp="1"/>
          </p:cNvSpPr>
          <p:nvPr>
            <p:ph type="sldNum" sz="quarter" idx="5"/>
          </p:nvPr>
        </p:nvSpPr>
        <p:spPr/>
        <p:txBody>
          <a:bodyPr/>
          <a:lstStyle/>
          <a:p>
            <a:fld id="{B42BDC4C-2436-0C43-AE24-801ECD51061B}" type="slidenum">
              <a:rPr lang="en-US" smtClean="0"/>
              <a:t>9</a:t>
            </a:fld>
            <a:endParaRPr lang="en-US"/>
          </a:p>
        </p:txBody>
      </p:sp>
    </p:spTree>
    <p:extLst>
      <p:ext uri="{BB962C8B-B14F-4D97-AF65-F5344CB8AC3E}">
        <p14:creationId xmlns:p14="http://schemas.microsoft.com/office/powerpoint/2010/main" val="3505304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to consider the product life-cycle of laundry detergent. Where would they assume the greatest impacts would be? In the formulation or manufacturing of the product? Use and consumption of the laundry detergent? Discharge into the waste water system? </a:t>
            </a:r>
          </a:p>
        </p:txBody>
      </p:sp>
      <p:sp>
        <p:nvSpPr>
          <p:cNvPr id="4" name="Slide Number Placeholder 3"/>
          <p:cNvSpPr>
            <a:spLocks noGrp="1"/>
          </p:cNvSpPr>
          <p:nvPr>
            <p:ph type="sldNum" sz="quarter" idx="5"/>
          </p:nvPr>
        </p:nvSpPr>
        <p:spPr/>
        <p:txBody>
          <a:bodyPr/>
          <a:lstStyle/>
          <a:p>
            <a:fld id="{B42BDC4C-2436-0C43-AE24-801ECD51061B}" type="slidenum">
              <a:rPr lang="en-US" smtClean="0"/>
              <a:t>10</a:t>
            </a:fld>
            <a:endParaRPr lang="en-US"/>
          </a:p>
        </p:txBody>
      </p:sp>
    </p:spTree>
    <p:extLst>
      <p:ext uri="{BB962C8B-B14F-4D97-AF65-F5344CB8AC3E}">
        <p14:creationId xmlns:p14="http://schemas.microsoft.com/office/powerpoint/2010/main" val="1533485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to consider the product life-cycle of laundry detergent. Where would they assume the greatest impacts would be? In the formulation or manufacturing of the product? Use and consumption of the laundry detergent? Discharge into the waste water system? </a:t>
            </a:r>
          </a:p>
        </p:txBody>
      </p:sp>
      <p:sp>
        <p:nvSpPr>
          <p:cNvPr id="4" name="Slide Number Placeholder 3"/>
          <p:cNvSpPr>
            <a:spLocks noGrp="1"/>
          </p:cNvSpPr>
          <p:nvPr>
            <p:ph type="sldNum" sz="quarter" idx="5"/>
          </p:nvPr>
        </p:nvSpPr>
        <p:spPr/>
        <p:txBody>
          <a:bodyPr/>
          <a:lstStyle/>
          <a:p>
            <a:fld id="{B42BDC4C-2436-0C43-AE24-801ECD51061B}" type="slidenum">
              <a:rPr lang="en-US" smtClean="0"/>
              <a:t>11</a:t>
            </a:fld>
            <a:endParaRPr lang="en-US"/>
          </a:p>
        </p:txBody>
      </p:sp>
    </p:spTree>
    <p:extLst>
      <p:ext uri="{BB962C8B-B14F-4D97-AF65-F5344CB8AC3E}">
        <p14:creationId xmlns:p14="http://schemas.microsoft.com/office/powerpoint/2010/main" val="3803095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Coldwater Tide picture: https://</a:t>
            </a:r>
            <a:r>
              <a:rPr lang="en-US" dirty="0" err="1"/>
              <a:t>www.flickr.com</a:t>
            </a:r>
            <a:r>
              <a:rPr lang="en-US" dirty="0"/>
              <a:t>/photos/</a:t>
            </a:r>
            <a:r>
              <a:rPr lang="en-US" dirty="0" err="1"/>
              <a:t>yourbestdigs</a:t>
            </a:r>
            <a:r>
              <a:rPr lang="en-US" dirty="0"/>
              <a:t>/33036440816</a:t>
            </a:r>
          </a:p>
        </p:txBody>
      </p:sp>
      <p:sp>
        <p:nvSpPr>
          <p:cNvPr id="4" name="Slide Number Placeholder 3"/>
          <p:cNvSpPr>
            <a:spLocks noGrp="1"/>
          </p:cNvSpPr>
          <p:nvPr>
            <p:ph type="sldNum" sz="quarter" idx="5"/>
          </p:nvPr>
        </p:nvSpPr>
        <p:spPr/>
        <p:txBody>
          <a:bodyPr/>
          <a:lstStyle/>
          <a:p>
            <a:fld id="{B42BDC4C-2436-0C43-AE24-801ECD51061B}" type="slidenum">
              <a:rPr lang="en-US" smtClean="0"/>
              <a:t>12</a:t>
            </a:fld>
            <a:endParaRPr lang="en-US"/>
          </a:p>
        </p:txBody>
      </p:sp>
    </p:spTree>
    <p:extLst>
      <p:ext uri="{BB962C8B-B14F-4D97-AF65-F5344CB8AC3E}">
        <p14:creationId xmlns:p14="http://schemas.microsoft.com/office/powerpoint/2010/main" val="21727828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28000">
              <a:schemeClr val="bg1"/>
            </a:gs>
            <a:gs pos="71000">
              <a:schemeClr val="bg1"/>
            </a:gs>
            <a:gs pos="48000">
              <a:schemeClr val="accent3">
                <a:lumMod val="20000"/>
                <a:lumOff val="80000"/>
                <a:alpha val="29000"/>
              </a:schemeClr>
            </a:gs>
          </a:gsLst>
          <a:lin ang="162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64C1B-6864-DF41-876F-7A3FE53A4021}"/>
              </a:ext>
            </a:extLst>
          </p:cNvPr>
          <p:cNvSpPr>
            <a:spLocks noGrp="1"/>
          </p:cNvSpPr>
          <p:nvPr>
            <p:ph type="ctrTitle"/>
          </p:nvPr>
        </p:nvSpPr>
        <p:spPr>
          <a:xfrm>
            <a:off x="1524000" y="2192038"/>
            <a:ext cx="9144000" cy="2387600"/>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E4CB47C-3A2A-0D41-A163-90FBD398236C}"/>
              </a:ext>
            </a:extLst>
          </p:cNvPr>
          <p:cNvSpPr>
            <a:spLocks noGrp="1"/>
          </p:cNvSpPr>
          <p:nvPr>
            <p:ph type="subTitle" idx="1"/>
          </p:nvPr>
        </p:nvSpPr>
        <p:spPr>
          <a:xfrm>
            <a:off x="1524000" y="4761780"/>
            <a:ext cx="9144000" cy="937883"/>
          </a:xfrm>
        </p:spPr>
        <p:txBody>
          <a:bodyPr/>
          <a:lstStyle>
            <a:lvl1pPr marL="0" indent="0" algn="ctr">
              <a:buNone/>
              <a:defRPr sz="2400">
                <a:solidFill>
                  <a:schemeClr val="tx1">
                    <a:lumMod val="65000"/>
                    <a:lumOff val="3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a:extLst>
              <a:ext uri="{FF2B5EF4-FFF2-40B4-BE49-F238E27FC236}">
                <a16:creationId xmlns:a16="http://schemas.microsoft.com/office/drawing/2014/main" id="{DA9FA16A-B15E-C84A-9010-2656FB4BDD29}"/>
              </a:ext>
            </a:extLst>
          </p:cNvPr>
          <p:cNvSpPr>
            <a:spLocks noGrp="1"/>
          </p:cNvSpPr>
          <p:nvPr>
            <p:ph type="sldNum" sz="quarter" idx="12"/>
          </p:nvPr>
        </p:nvSpPr>
        <p:spPr/>
        <p:txBody>
          <a:bodyPr/>
          <a:lstStyle/>
          <a:p>
            <a:fld id="{7FC1B1FC-28D5-1941-A781-1AB2CBD52035}" type="slidenum">
              <a:rPr lang="en-US" smtClean="0"/>
              <a:t>‹#›</a:t>
            </a:fld>
            <a:endParaRPr lang="en-US"/>
          </a:p>
        </p:txBody>
      </p:sp>
      <p:pic>
        <p:nvPicPr>
          <p:cNvPr id="8" name="Picture 7">
            <a:extLst>
              <a:ext uri="{FF2B5EF4-FFF2-40B4-BE49-F238E27FC236}">
                <a16:creationId xmlns:a16="http://schemas.microsoft.com/office/drawing/2014/main" id="{AADC5850-73E2-DE45-9B77-BAF8951CCB74}"/>
              </a:ext>
            </a:extLst>
          </p:cNvPr>
          <p:cNvPicPr>
            <a:picLocks noChangeAspect="1"/>
          </p:cNvPicPr>
          <p:nvPr userDrawn="1"/>
        </p:nvPicPr>
        <p:blipFill>
          <a:blip r:embed="rId2"/>
          <a:stretch>
            <a:fillRect/>
          </a:stretch>
        </p:blipFill>
        <p:spPr>
          <a:xfrm>
            <a:off x="398253" y="824023"/>
            <a:ext cx="4001219" cy="711328"/>
          </a:xfrm>
          <a:prstGeom prst="rect">
            <a:avLst/>
          </a:prstGeom>
        </p:spPr>
      </p:pic>
      <p:pic>
        <p:nvPicPr>
          <p:cNvPr id="10" name="Picture 9">
            <a:extLst>
              <a:ext uri="{FF2B5EF4-FFF2-40B4-BE49-F238E27FC236}">
                <a16:creationId xmlns:a16="http://schemas.microsoft.com/office/drawing/2014/main" id="{7518DC9D-857A-EA46-B0C0-2B50520A55FE}"/>
              </a:ext>
            </a:extLst>
          </p:cNvPr>
          <p:cNvPicPr>
            <a:picLocks noChangeAspect="1"/>
          </p:cNvPicPr>
          <p:nvPr userDrawn="1"/>
        </p:nvPicPr>
        <p:blipFill>
          <a:blip r:embed="rId3"/>
          <a:stretch>
            <a:fillRect/>
          </a:stretch>
        </p:blipFill>
        <p:spPr>
          <a:xfrm>
            <a:off x="4537490" y="463064"/>
            <a:ext cx="644106" cy="945041"/>
          </a:xfrm>
          <a:prstGeom prst="rect">
            <a:avLst/>
          </a:prstGeom>
        </p:spPr>
      </p:pic>
      <p:sp>
        <p:nvSpPr>
          <p:cNvPr id="11" name="TextBox 10">
            <a:extLst>
              <a:ext uri="{FF2B5EF4-FFF2-40B4-BE49-F238E27FC236}">
                <a16:creationId xmlns:a16="http://schemas.microsoft.com/office/drawing/2014/main" id="{3BB9C9F5-C3C1-6949-ABC3-29D642A9654B}"/>
              </a:ext>
            </a:extLst>
          </p:cNvPr>
          <p:cNvSpPr txBox="1"/>
          <p:nvPr userDrawn="1"/>
        </p:nvSpPr>
        <p:spPr>
          <a:xfrm>
            <a:off x="5181596" y="877451"/>
            <a:ext cx="3674852" cy="584775"/>
          </a:xfrm>
          <a:prstGeom prst="rect">
            <a:avLst/>
          </a:prstGeom>
          <a:noFill/>
        </p:spPr>
        <p:txBody>
          <a:bodyPr wrap="square" rtlCol="0">
            <a:spAutoFit/>
          </a:bodyPr>
          <a:lstStyle/>
          <a:p>
            <a:r>
              <a:rPr lang="en-US" sz="1600" dirty="0">
                <a:solidFill>
                  <a:srgbClr val="002060"/>
                </a:solidFill>
                <a:latin typeface="Corbel" panose="020B0503020204020204" pitchFamily="34" charset="0"/>
                <a:ea typeface="Bodoni Ornaments" pitchFamily="2" charset="0"/>
                <a:cs typeface="Baghdad" pitchFamily="2" charset="-78"/>
              </a:rPr>
              <a:t>Center For Green Chemistry </a:t>
            </a:r>
          </a:p>
          <a:p>
            <a:r>
              <a:rPr lang="en-US" sz="1600" dirty="0">
                <a:solidFill>
                  <a:srgbClr val="002060"/>
                </a:solidFill>
                <a:latin typeface="Corbel" panose="020B0503020204020204" pitchFamily="34" charset="0"/>
                <a:ea typeface="Bodoni Ornaments" pitchFamily="2" charset="0"/>
                <a:cs typeface="Baghdad" pitchFamily="2" charset="-78"/>
              </a:rPr>
              <a:t>and Green Engineering at Yale</a:t>
            </a:r>
          </a:p>
        </p:txBody>
      </p:sp>
      <p:pic>
        <p:nvPicPr>
          <p:cNvPr id="14" name="Picture 13">
            <a:extLst>
              <a:ext uri="{FF2B5EF4-FFF2-40B4-BE49-F238E27FC236}">
                <a16:creationId xmlns:a16="http://schemas.microsoft.com/office/drawing/2014/main" id="{C38C637F-429E-DB4E-A329-FD5E0A2BBFCF}"/>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brightnessContrast bright="10000"/>
                    </a14:imgEffect>
                  </a14:imgLayer>
                </a14:imgProps>
              </a:ext>
            </a:extLst>
          </a:blip>
          <a:srcRect t="33849" b="36966"/>
          <a:stretch/>
        </p:blipFill>
        <p:spPr>
          <a:xfrm>
            <a:off x="8153400" y="602713"/>
            <a:ext cx="3353709" cy="984397"/>
          </a:xfrm>
          <a:prstGeom prst="rect">
            <a:avLst/>
          </a:prstGeom>
        </p:spPr>
      </p:pic>
    </p:spTree>
    <p:extLst>
      <p:ext uri="{BB962C8B-B14F-4D97-AF65-F5344CB8AC3E}">
        <p14:creationId xmlns:p14="http://schemas.microsoft.com/office/powerpoint/2010/main" val="1206602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bg>
      <p:bgRef idx="1001">
        <a:schemeClr val="bg1"/>
      </p:bgRef>
    </p:bg>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38A42F44-BC79-7F4B-A0A9-17AFDFF6A04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AB8341C-89C7-214A-B1A0-C7C64858356A}"/>
              </a:ext>
            </a:extLst>
          </p:cNvPr>
          <p:cNvSpPr>
            <a:spLocks noGrp="1"/>
          </p:cNvSpPr>
          <p:nvPr>
            <p:ph type="sldNum" sz="quarter" idx="12"/>
          </p:nvPr>
        </p:nvSpPr>
        <p:spPr/>
        <p:txBody>
          <a:bodyPr/>
          <a:lstStyle/>
          <a:p>
            <a:fld id="{7FC1B1FC-28D5-1941-A781-1AB2CBD52035}" type="slidenum">
              <a:rPr lang="en-US" smtClean="0"/>
              <a:t>‹#›</a:t>
            </a:fld>
            <a:endParaRPr lang="en-US"/>
          </a:p>
        </p:txBody>
      </p:sp>
      <p:sp>
        <p:nvSpPr>
          <p:cNvPr id="10" name="Title 1">
            <a:extLst>
              <a:ext uri="{FF2B5EF4-FFF2-40B4-BE49-F238E27FC236}">
                <a16:creationId xmlns:a16="http://schemas.microsoft.com/office/drawing/2014/main" id="{F86F49F5-B43C-7943-BA50-D48E9B7545E8}"/>
              </a:ext>
            </a:extLst>
          </p:cNvPr>
          <p:cNvSpPr>
            <a:spLocks noGrp="1"/>
          </p:cNvSpPr>
          <p:nvPr>
            <p:ph type="title"/>
          </p:nvPr>
        </p:nvSpPr>
        <p:spPr>
          <a:xfrm>
            <a:off x="838200" y="175125"/>
            <a:ext cx="10515600" cy="1325563"/>
          </a:xfrm>
        </p:spPr>
        <p:txBody>
          <a:bodyPr/>
          <a:lstStyle>
            <a:lvl1pPr>
              <a:defRPr>
                <a:solidFill>
                  <a:schemeClr val="tx1">
                    <a:lumMod val="75000"/>
                    <a:lumOff val="25000"/>
                  </a:schemeClr>
                </a:solidFill>
              </a:defRPr>
            </a:lvl1pPr>
          </a:lstStyle>
          <a:p>
            <a:r>
              <a:rPr lang="en-US" dirty="0"/>
              <a:t>Click to edit Master title style</a:t>
            </a:r>
          </a:p>
        </p:txBody>
      </p:sp>
      <p:cxnSp>
        <p:nvCxnSpPr>
          <p:cNvPr id="11" name="Straight Connector 10">
            <a:extLst>
              <a:ext uri="{FF2B5EF4-FFF2-40B4-BE49-F238E27FC236}">
                <a16:creationId xmlns:a16="http://schemas.microsoft.com/office/drawing/2014/main" id="{CCA03329-2166-D74E-8790-205799C81EC7}"/>
              </a:ext>
            </a:extLst>
          </p:cNvPr>
          <p:cNvCxnSpPr>
            <a:cxnSpLocks/>
          </p:cNvCxnSpPr>
          <p:nvPr userDrawn="1"/>
        </p:nvCxnSpPr>
        <p:spPr>
          <a:xfrm>
            <a:off x="838200" y="1291385"/>
            <a:ext cx="8093529" cy="0"/>
          </a:xfrm>
          <a:prstGeom prst="line">
            <a:avLst/>
          </a:prstGeom>
          <a:ln>
            <a:gradFill flip="none" rotWithShape="1">
              <a:gsLst>
                <a:gs pos="0">
                  <a:schemeClr val="accent1">
                    <a:lumMod val="5000"/>
                    <a:lumOff val="95000"/>
                    <a:alpha val="50000"/>
                  </a:schemeClr>
                </a:gs>
                <a:gs pos="60000">
                  <a:schemeClr val="accent5"/>
                </a:gs>
              </a:gsLst>
              <a:lin ang="10800000" scaled="1"/>
              <a:tileRect/>
            </a:gradFill>
          </a:ln>
        </p:spPr>
        <p:style>
          <a:lnRef idx="1">
            <a:schemeClr val="accent5"/>
          </a:lnRef>
          <a:fillRef idx="0">
            <a:schemeClr val="accent5"/>
          </a:fillRef>
          <a:effectRef idx="0">
            <a:schemeClr val="accent5"/>
          </a:effectRef>
          <a:fontRef idx="minor">
            <a:schemeClr val="tx1"/>
          </a:fontRef>
        </p:style>
      </p:cxnSp>
      <p:cxnSp>
        <p:nvCxnSpPr>
          <p:cNvPr id="12" name="Straight Connector 11">
            <a:extLst>
              <a:ext uri="{FF2B5EF4-FFF2-40B4-BE49-F238E27FC236}">
                <a16:creationId xmlns:a16="http://schemas.microsoft.com/office/drawing/2014/main" id="{C6D20731-5A2D-9D41-8A3F-660B56861403}"/>
              </a:ext>
            </a:extLst>
          </p:cNvPr>
          <p:cNvCxnSpPr>
            <a:cxnSpLocks/>
          </p:cNvCxnSpPr>
          <p:nvPr userDrawn="1"/>
        </p:nvCxnSpPr>
        <p:spPr>
          <a:xfrm>
            <a:off x="827315" y="1355160"/>
            <a:ext cx="9884228" cy="0"/>
          </a:xfrm>
          <a:prstGeom prst="line">
            <a:avLst/>
          </a:prstGeom>
          <a:ln>
            <a:gradFill flip="none" rotWithShape="1">
              <a:gsLst>
                <a:gs pos="0">
                  <a:schemeClr val="accent1">
                    <a:lumMod val="5000"/>
                    <a:lumOff val="95000"/>
                    <a:alpha val="50000"/>
                  </a:schemeClr>
                </a:gs>
                <a:gs pos="60000">
                  <a:schemeClr val="accent4"/>
                </a:gs>
              </a:gsLst>
              <a:lin ang="10800000" scaled="1"/>
              <a:tileRect/>
            </a:gradFill>
          </a:ln>
        </p:spPr>
        <p:style>
          <a:lnRef idx="1">
            <a:schemeClr val="accent4"/>
          </a:lnRef>
          <a:fillRef idx="0">
            <a:schemeClr val="accent4"/>
          </a:fillRef>
          <a:effectRef idx="0">
            <a:schemeClr val="accent4"/>
          </a:effectRef>
          <a:fontRef idx="minor">
            <a:schemeClr val="tx1"/>
          </a:fontRef>
        </p:style>
      </p:cxnSp>
      <p:cxnSp>
        <p:nvCxnSpPr>
          <p:cNvPr id="13" name="Straight Connector 12">
            <a:extLst>
              <a:ext uri="{FF2B5EF4-FFF2-40B4-BE49-F238E27FC236}">
                <a16:creationId xmlns:a16="http://schemas.microsoft.com/office/drawing/2014/main" id="{8039FA56-C3E4-874B-9B4B-14817B001C7C}"/>
              </a:ext>
            </a:extLst>
          </p:cNvPr>
          <p:cNvCxnSpPr>
            <a:cxnSpLocks/>
          </p:cNvCxnSpPr>
          <p:nvPr userDrawn="1"/>
        </p:nvCxnSpPr>
        <p:spPr>
          <a:xfrm>
            <a:off x="832758" y="1418935"/>
            <a:ext cx="10521042" cy="0"/>
          </a:xfrm>
          <a:prstGeom prst="line">
            <a:avLst/>
          </a:prstGeom>
          <a:ln>
            <a:gradFill flip="none" rotWithShape="1">
              <a:gsLst>
                <a:gs pos="0">
                  <a:schemeClr val="accent1">
                    <a:lumMod val="5000"/>
                    <a:lumOff val="95000"/>
                    <a:alpha val="50000"/>
                  </a:schemeClr>
                </a:gs>
                <a:gs pos="60000">
                  <a:schemeClr val="accent3"/>
                </a:gs>
              </a:gsLst>
              <a:lin ang="1080000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820608804"/>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B6758E-AF18-F84B-A585-C08AC818F10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239E3D-67C9-0A4E-8ADB-3CD08C501A8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3CA4158-6399-B54C-AA71-81A9BD888A6B}"/>
              </a:ext>
            </a:extLst>
          </p:cNvPr>
          <p:cNvSpPr>
            <a:spLocks noGrp="1"/>
          </p:cNvSpPr>
          <p:nvPr>
            <p:ph type="sldNum" sz="quarter" idx="12"/>
          </p:nvPr>
        </p:nvSpPr>
        <p:spPr/>
        <p:txBody>
          <a:bodyPr/>
          <a:lstStyle/>
          <a:p>
            <a:fld id="{7FC1B1FC-28D5-1941-A781-1AB2CBD52035}" type="slidenum">
              <a:rPr lang="en-US" smtClean="0"/>
              <a:t>‹#›</a:t>
            </a:fld>
            <a:endParaRPr lang="en-US"/>
          </a:p>
        </p:txBody>
      </p:sp>
    </p:spTree>
    <p:extLst>
      <p:ext uri="{BB962C8B-B14F-4D97-AF65-F5344CB8AC3E}">
        <p14:creationId xmlns:p14="http://schemas.microsoft.com/office/powerpoint/2010/main" val="23033235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E6AF8-B7AA-7346-AC50-CFADEB71D650}"/>
              </a:ext>
            </a:extLst>
          </p:cNvPr>
          <p:cNvSpPr>
            <a:spLocks noGrp="1"/>
          </p:cNvSpPr>
          <p:nvPr>
            <p:ph type="title"/>
          </p:nvPr>
        </p:nvSpPr>
        <p:spPr>
          <a:xfrm>
            <a:off x="838200" y="175125"/>
            <a:ext cx="10515600" cy="1325563"/>
          </a:xfrm>
        </p:spPr>
        <p:txBody>
          <a:bodyPr/>
          <a:lstStyle>
            <a:lvl1pPr>
              <a:defRPr>
                <a:solidFill>
                  <a:schemeClr val="tx1">
                    <a:lumMod val="75000"/>
                    <a:lumOff val="25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B9E0161-8239-9948-97DD-EEE29AD78059}"/>
              </a:ext>
            </a:extLst>
          </p:cNvPr>
          <p:cNvSpPr>
            <a:spLocks noGrp="1"/>
          </p:cNvSpPr>
          <p:nvPr>
            <p:ph idx="1"/>
          </p:nvPr>
        </p:nvSpPr>
        <p:spPr>
          <a:xfrm>
            <a:off x="838200" y="1750132"/>
            <a:ext cx="10515600" cy="42012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AA5D9A7-5D32-CB4E-9742-19D55408F015}"/>
              </a:ext>
            </a:extLst>
          </p:cNvPr>
          <p:cNvSpPr>
            <a:spLocks noGrp="1"/>
          </p:cNvSpPr>
          <p:nvPr>
            <p:ph type="sldNum" sz="quarter" idx="12"/>
          </p:nvPr>
        </p:nvSpPr>
        <p:spPr/>
        <p:txBody>
          <a:bodyPr/>
          <a:lstStyle/>
          <a:p>
            <a:fld id="{7FC1B1FC-28D5-1941-A781-1AB2CBD52035}" type="slidenum">
              <a:rPr lang="en-US" smtClean="0"/>
              <a:t>‹#›</a:t>
            </a:fld>
            <a:endParaRPr lang="en-US"/>
          </a:p>
        </p:txBody>
      </p:sp>
      <p:cxnSp>
        <p:nvCxnSpPr>
          <p:cNvPr id="7" name="Straight Connector 6">
            <a:extLst>
              <a:ext uri="{FF2B5EF4-FFF2-40B4-BE49-F238E27FC236}">
                <a16:creationId xmlns:a16="http://schemas.microsoft.com/office/drawing/2014/main" id="{3C50BF42-6BEC-3940-BA96-2C84E2C801E1}"/>
              </a:ext>
            </a:extLst>
          </p:cNvPr>
          <p:cNvCxnSpPr>
            <a:cxnSpLocks/>
          </p:cNvCxnSpPr>
          <p:nvPr userDrawn="1"/>
        </p:nvCxnSpPr>
        <p:spPr>
          <a:xfrm>
            <a:off x="838200" y="1291385"/>
            <a:ext cx="8093529" cy="0"/>
          </a:xfrm>
          <a:prstGeom prst="line">
            <a:avLst/>
          </a:prstGeom>
          <a:ln>
            <a:gradFill flip="none" rotWithShape="1">
              <a:gsLst>
                <a:gs pos="0">
                  <a:schemeClr val="accent1">
                    <a:lumMod val="5000"/>
                    <a:lumOff val="95000"/>
                    <a:alpha val="50000"/>
                  </a:schemeClr>
                </a:gs>
                <a:gs pos="60000">
                  <a:schemeClr val="accent5"/>
                </a:gs>
              </a:gsLst>
              <a:lin ang="10800000" scaled="1"/>
              <a:tileRect/>
            </a:gradFill>
          </a:ln>
        </p:spPr>
        <p:style>
          <a:lnRef idx="1">
            <a:schemeClr val="accent5"/>
          </a:lnRef>
          <a:fillRef idx="0">
            <a:schemeClr val="accent5"/>
          </a:fillRef>
          <a:effectRef idx="0">
            <a:schemeClr val="accent5"/>
          </a:effectRef>
          <a:fontRef idx="minor">
            <a:schemeClr val="tx1"/>
          </a:fontRef>
        </p:style>
      </p:cxnSp>
      <p:cxnSp>
        <p:nvCxnSpPr>
          <p:cNvPr id="8" name="Straight Connector 7">
            <a:extLst>
              <a:ext uri="{FF2B5EF4-FFF2-40B4-BE49-F238E27FC236}">
                <a16:creationId xmlns:a16="http://schemas.microsoft.com/office/drawing/2014/main" id="{0B8AB681-BF74-3A40-9BB6-8671DE36C2BE}"/>
              </a:ext>
            </a:extLst>
          </p:cNvPr>
          <p:cNvCxnSpPr>
            <a:cxnSpLocks/>
          </p:cNvCxnSpPr>
          <p:nvPr userDrawn="1"/>
        </p:nvCxnSpPr>
        <p:spPr>
          <a:xfrm>
            <a:off x="827315" y="1355160"/>
            <a:ext cx="9884228" cy="0"/>
          </a:xfrm>
          <a:prstGeom prst="line">
            <a:avLst/>
          </a:prstGeom>
          <a:ln>
            <a:gradFill flip="none" rotWithShape="1">
              <a:gsLst>
                <a:gs pos="0">
                  <a:schemeClr val="accent1">
                    <a:lumMod val="5000"/>
                    <a:lumOff val="95000"/>
                    <a:alpha val="50000"/>
                  </a:schemeClr>
                </a:gs>
                <a:gs pos="60000">
                  <a:schemeClr val="accent4"/>
                </a:gs>
              </a:gsLst>
              <a:lin ang="10800000" scaled="1"/>
              <a:tileRect/>
            </a:gradFill>
          </a:ln>
        </p:spPr>
        <p:style>
          <a:lnRef idx="1">
            <a:schemeClr val="accent4"/>
          </a:lnRef>
          <a:fillRef idx="0">
            <a:schemeClr val="accent4"/>
          </a:fillRef>
          <a:effectRef idx="0">
            <a:schemeClr val="accent4"/>
          </a:effectRef>
          <a:fontRef idx="minor">
            <a:schemeClr val="tx1"/>
          </a:fontRef>
        </p:style>
      </p:cxnSp>
      <p:cxnSp>
        <p:nvCxnSpPr>
          <p:cNvPr id="10" name="Straight Connector 9">
            <a:extLst>
              <a:ext uri="{FF2B5EF4-FFF2-40B4-BE49-F238E27FC236}">
                <a16:creationId xmlns:a16="http://schemas.microsoft.com/office/drawing/2014/main" id="{03095283-C1FA-C94C-A02C-DF500D23C50F}"/>
              </a:ext>
            </a:extLst>
          </p:cNvPr>
          <p:cNvCxnSpPr>
            <a:cxnSpLocks/>
          </p:cNvCxnSpPr>
          <p:nvPr userDrawn="1"/>
        </p:nvCxnSpPr>
        <p:spPr>
          <a:xfrm>
            <a:off x="832758" y="1418935"/>
            <a:ext cx="10521042" cy="0"/>
          </a:xfrm>
          <a:prstGeom prst="line">
            <a:avLst/>
          </a:prstGeom>
          <a:ln>
            <a:gradFill flip="none" rotWithShape="1">
              <a:gsLst>
                <a:gs pos="0">
                  <a:schemeClr val="accent1">
                    <a:lumMod val="5000"/>
                    <a:lumOff val="95000"/>
                    <a:alpha val="50000"/>
                  </a:schemeClr>
                </a:gs>
                <a:gs pos="60000">
                  <a:schemeClr val="accent3"/>
                </a:gs>
              </a:gsLst>
              <a:lin ang="1080000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946113370"/>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0C18C-79CE-FD40-99A9-B7E86545D0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3885D8-026B-E240-B5BD-E2864685B8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56B46E09-C6DE-6A44-AD21-E51CBBDE0AAE}"/>
              </a:ext>
            </a:extLst>
          </p:cNvPr>
          <p:cNvSpPr>
            <a:spLocks noGrp="1"/>
          </p:cNvSpPr>
          <p:nvPr>
            <p:ph type="sldNum" sz="quarter" idx="12"/>
          </p:nvPr>
        </p:nvSpPr>
        <p:spPr/>
        <p:txBody>
          <a:bodyPr/>
          <a:lstStyle/>
          <a:p>
            <a:fld id="{7FC1B1FC-28D5-1941-A781-1AB2CBD52035}" type="slidenum">
              <a:rPr lang="en-US" smtClean="0"/>
              <a:t>‹#›</a:t>
            </a:fld>
            <a:endParaRPr lang="en-US"/>
          </a:p>
        </p:txBody>
      </p:sp>
    </p:spTree>
    <p:extLst>
      <p:ext uri="{BB962C8B-B14F-4D97-AF65-F5344CB8AC3E}">
        <p14:creationId xmlns:p14="http://schemas.microsoft.com/office/powerpoint/2010/main" val="331177460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1F017D-ABCE-5746-A9E0-B38B4DC9A00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5AF57A-6649-A443-82B5-5B3222A793D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F9276E91-7C34-0E41-ADBB-BF83A632669A}"/>
              </a:ext>
            </a:extLst>
          </p:cNvPr>
          <p:cNvSpPr>
            <a:spLocks noGrp="1"/>
          </p:cNvSpPr>
          <p:nvPr>
            <p:ph type="sldNum" sz="quarter" idx="12"/>
          </p:nvPr>
        </p:nvSpPr>
        <p:spPr/>
        <p:txBody>
          <a:bodyPr/>
          <a:lstStyle/>
          <a:p>
            <a:fld id="{7FC1B1FC-28D5-1941-A781-1AB2CBD52035}" type="slidenum">
              <a:rPr lang="en-US" smtClean="0"/>
              <a:t>‹#›</a:t>
            </a:fld>
            <a:endParaRPr lang="en-US"/>
          </a:p>
        </p:txBody>
      </p:sp>
      <p:sp>
        <p:nvSpPr>
          <p:cNvPr id="11" name="Title 1">
            <a:extLst>
              <a:ext uri="{FF2B5EF4-FFF2-40B4-BE49-F238E27FC236}">
                <a16:creationId xmlns:a16="http://schemas.microsoft.com/office/drawing/2014/main" id="{E6DC5E7D-3955-F147-AC39-66524DFFC4EA}"/>
              </a:ext>
            </a:extLst>
          </p:cNvPr>
          <p:cNvSpPr>
            <a:spLocks noGrp="1"/>
          </p:cNvSpPr>
          <p:nvPr>
            <p:ph type="title"/>
          </p:nvPr>
        </p:nvSpPr>
        <p:spPr>
          <a:xfrm>
            <a:off x="838200" y="175125"/>
            <a:ext cx="10515600" cy="1325563"/>
          </a:xfrm>
        </p:spPr>
        <p:txBody>
          <a:bodyPr/>
          <a:lstStyle>
            <a:lvl1pPr>
              <a:defRPr>
                <a:solidFill>
                  <a:schemeClr val="tx1">
                    <a:lumMod val="75000"/>
                    <a:lumOff val="25000"/>
                  </a:schemeClr>
                </a:solidFill>
              </a:defRPr>
            </a:lvl1pPr>
          </a:lstStyle>
          <a:p>
            <a:r>
              <a:rPr lang="en-US" dirty="0"/>
              <a:t>Click to edit Master title style</a:t>
            </a:r>
          </a:p>
        </p:txBody>
      </p:sp>
      <p:cxnSp>
        <p:nvCxnSpPr>
          <p:cNvPr id="12" name="Straight Connector 11">
            <a:extLst>
              <a:ext uri="{FF2B5EF4-FFF2-40B4-BE49-F238E27FC236}">
                <a16:creationId xmlns:a16="http://schemas.microsoft.com/office/drawing/2014/main" id="{FF5EBF79-051A-AA43-A88C-24F9F9CB5791}"/>
              </a:ext>
            </a:extLst>
          </p:cNvPr>
          <p:cNvCxnSpPr>
            <a:cxnSpLocks/>
          </p:cNvCxnSpPr>
          <p:nvPr userDrawn="1"/>
        </p:nvCxnSpPr>
        <p:spPr>
          <a:xfrm>
            <a:off x="838200" y="1291385"/>
            <a:ext cx="8093529" cy="0"/>
          </a:xfrm>
          <a:prstGeom prst="line">
            <a:avLst/>
          </a:prstGeom>
          <a:ln>
            <a:gradFill flip="none" rotWithShape="1">
              <a:gsLst>
                <a:gs pos="0">
                  <a:schemeClr val="accent1">
                    <a:lumMod val="5000"/>
                    <a:lumOff val="95000"/>
                    <a:alpha val="50000"/>
                  </a:schemeClr>
                </a:gs>
                <a:gs pos="60000">
                  <a:schemeClr val="accent5"/>
                </a:gs>
              </a:gsLst>
              <a:lin ang="10800000" scaled="1"/>
              <a:tileRect/>
            </a:gradFill>
          </a:ln>
        </p:spPr>
        <p:style>
          <a:lnRef idx="1">
            <a:schemeClr val="accent5"/>
          </a:lnRef>
          <a:fillRef idx="0">
            <a:schemeClr val="accent5"/>
          </a:fillRef>
          <a:effectRef idx="0">
            <a:schemeClr val="accent5"/>
          </a:effectRef>
          <a:fontRef idx="minor">
            <a:schemeClr val="tx1"/>
          </a:fontRef>
        </p:style>
      </p:cxnSp>
      <p:cxnSp>
        <p:nvCxnSpPr>
          <p:cNvPr id="13" name="Straight Connector 12">
            <a:extLst>
              <a:ext uri="{FF2B5EF4-FFF2-40B4-BE49-F238E27FC236}">
                <a16:creationId xmlns:a16="http://schemas.microsoft.com/office/drawing/2014/main" id="{B9082CA2-F6B3-1D42-AEBD-8082A9D4DBA2}"/>
              </a:ext>
            </a:extLst>
          </p:cNvPr>
          <p:cNvCxnSpPr>
            <a:cxnSpLocks/>
          </p:cNvCxnSpPr>
          <p:nvPr userDrawn="1"/>
        </p:nvCxnSpPr>
        <p:spPr>
          <a:xfrm>
            <a:off x="827315" y="1355160"/>
            <a:ext cx="9884228" cy="0"/>
          </a:xfrm>
          <a:prstGeom prst="line">
            <a:avLst/>
          </a:prstGeom>
          <a:ln>
            <a:gradFill flip="none" rotWithShape="1">
              <a:gsLst>
                <a:gs pos="0">
                  <a:schemeClr val="accent1">
                    <a:lumMod val="5000"/>
                    <a:lumOff val="95000"/>
                    <a:alpha val="50000"/>
                  </a:schemeClr>
                </a:gs>
                <a:gs pos="60000">
                  <a:schemeClr val="accent4"/>
                </a:gs>
              </a:gsLst>
              <a:lin ang="10800000" scaled="1"/>
              <a:tileRect/>
            </a:gradFill>
          </a:ln>
        </p:spPr>
        <p:style>
          <a:lnRef idx="1">
            <a:schemeClr val="accent4"/>
          </a:lnRef>
          <a:fillRef idx="0">
            <a:schemeClr val="accent4"/>
          </a:fillRef>
          <a:effectRef idx="0">
            <a:schemeClr val="accent4"/>
          </a:effectRef>
          <a:fontRef idx="minor">
            <a:schemeClr val="tx1"/>
          </a:fontRef>
        </p:style>
      </p:cxnSp>
      <p:cxnSp>
        <p:nvCxnSpPr>
          <p:cNvPr id="14" name="Straight Connector 13">
            <a:extLst>
              <a:ext uri="{FF2B5EF4-FFF2-40B4-BE49-F238E27FC236}">
                <a16:creationId xmlns:a16="http://schemas.microsoft.com/office/drawing/2014/main" id="{BC7C05F3-E838-E848-B614-1F4E6A263655}"/>
              </a:ext>
            </a:extLst>
          </p:cNvPr>
          <p:cNvCxnSpPr>
            <a:cxnSpLocks/>
          </p:cNvCxnSpPr>
          <p:nvPr userDrawn="1"/>
        </p:nvCxnSpPr>
        <p:spPr>
          <a:xfrm>
            <a:off x="832758" y="1418935"/>
            <a:ext cx="10521042" cy="0"/>
          </a:xfrm>
          <a:prstGeom prst="line">
            <a:avLst/>
          </a:prstGeom>
          <a:ln>
            <a:gradFill flip="none" rotWithShape="1">
              <a:gsLst>
                <a:gs pos="0">
                  <a:schemeClr val="accent1">
                    <a:lumMod val="5000"/>
                    <a:lumOff val="95000"/>
                    <a:alpha val="50000"/>
                  </a:schemeClr>
                </a:gs>
                <a:gs pos="60000">
                  <a:schemeClr val="accent3"/>
                </a:gs>
              </a:gsLst>
              <a:lin ang="1080000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57185837"/>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31D4869-718A-604B-B5B2-6679947339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C1C89A0-4A92-7A49-B4F6-9B93A9D4300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2AB146-9153-2E4F-AA85-729FC94311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73C46C2-E4CF-8F41-8DD1-37F5F438BE6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DD2A5A9E-A363-C249-AA41-41C70BFC1774}"/>
              </a:ext>
            </a:extLst>
          </p:cNvPr>
          <p:cNvSpPr>
            <a:spLocks noGrp="1"/>
          </p:cNvSpPr>
          <p:nvPr>
            <p:ph type="sldNum" sz="quarter" idx="12"/>
          </p:nvPr>
        </p:nvSpPr>
        <p:spPr/>
        <p:txBody>
          <a:bodyPr/>
          <a:lstStyle/>
          <a:p>
            <a:fld id="{7FC1B1FC-28D5-1941-A781-1AB2CBD52035}" type="slidenum">
              <a:rPr lang="en-US" smtClean="0"/>
              <a:t>‹#›</a:t>
            </a:fld>
            <a:endParaRPr lang="en-US"/>
          </a:p>
        </p:txBody>
      </p:sp>
      <p:sp>
        <p:nvSpPr>
          <p:cNvPr id="13" name="Title 1">
            <a:extLst>
              <a:ext uri="{FF2B5EF4-FFF2-40B4-BE49-F238E27FC236}">
                <a16:creationId xmlns:a16="http://schemas.microsoft.com/office/drawing/2014/main" id="{1BBA1F89-C84D-BF4F-A9BC-074FBABA387B}"/>
              </a:ext>
            </a:extLst>
          </p:cNvPr>
          <p:cNvSpPr>
            <a:spLocks noGrp="1"/>
          </p:cNvSpPr>
          <p:nvPr>
            <p:ph type="title"/>
          </p:nvPr>
        </p:nvSpPr>
        <p:spPr>
          <a:xfrm>
            <a:off x="838200" y="175125"/>
            <a:ext cx="10515600" cy="1325563"/>
          </a:xfrm>
        </p:spPr>
        <p:txBody>
          <a:bodyPr/>
          <a:lstStyle>
            <a:lvl1pPr>
              <a:defRPr>
                <a:solidFill>
                  <a:schemeClr val="tx1">
                    <a:lumMod val="75000"/>
                    <a:lumOff val="25000"/>
                  </a:schemeClr>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84B4CC71-0AF6-FB47-9882-BAB6EBF37B82}"/>
              </a:ext>
            </a:extLst>
          </p:cNvPr>
          <p:cNvCxnSpPr>
            <a:cxnSpLocks/>
          </p:cNvCxnSpPr>
          <p:nvPr userDrawn="1"/>
        </p:nvCxnSpPr>
        <p:spPr>
          <a:xfrm>
            <a:off x="838200" y="1291385"/>
            <a:ext cx="8093529" cy="0"/>
          </a:xfrm>
          <a:prstGeom prst="line">
            <a:avLst/>
          </a:prstGeom>
          <a:ln>
            <a:gradFill flip="none" rotWithShape="1">
              <a:gsLst>
                <a:gs pos="0">
                  <a:schemeClr val="accent1">
                    <a:lumMod val="5000"/>
                    <a:lumOff val="95000"/>
                    <a:alpha val="50000"/>
                  </a:schemeClr>
                </a:gs>
                <a:gs pos="60000">
                  <a:schemeClr val="accent5"/>
                </a:gs>
              </a:gsLst>
              <a:lin ang="10800000" scaled="1"/>
              <a:tileRect/>
            </a:gradFill>
          </a:ln>
        </p:spPr>
        <p:style>
          <a:lnRef idx="1">
            <a:schemeClr val="accent5"/>
          </a:lnRef>
          <a:fillRef idx="0">
            <a:schemeClr val="accent5"/>
          </a:fillRef>
          <a:effectRef idx="0">
            <a:schemeClr val="accent5"/>
          </a:effectRef>
          <a:fontRef idx="minor">
            <a:schemeClr val="tx1"/>
          </a:fontRef>
        </p:style>
      </p:cxnSp>
      <p:cxnSp>
        <p:nvCxnSpPr>
          <p:cNvPr id="15" name="Straight Connector 14">
            <a:extLst>
              <a:ext uri="{FF2B5EF4-FFF2-40B4-BE49-F238E27FC236}">
                <a16:creationId xmlns:a16="http://schemas.microsoft.com/office/drawing/2014/main" id="{A10EEFC7-52D9-024A-B075-C8E32A333BCD}"/>
              </a:ext>
            </a:extLst>
          </p:cNvPr>
          <p:cNvCxnSpPr>
            <a:cxnSpLocks/>
          </p:cNvCxnSpPr>
          <p:nvPr userDrawn="1"/>
        </p:nvCxnSpPr>
        <p:spPr>
          <a:xfrm>
            <a:off x="827315" y="1355160"/>
            <a:ext cx="9884228" cy="0"/>
          </a:xfrm>
          <a:prstGeom prst="line">
            <a:avLst/>
          </a:prstGeom>
          <a:ln>
            <a:gradFill flip="none" rotWithShape="1">
              <a:gsLst>
                <a:gs pos="0">
                  <a:schemeClr val="accent1">
                    <a:lumMod val="5000"/>
                    <a:lumOff val="95000"/>
                    <a:alpha val="50000"/>
                  </a:schemeClr>
                </a:gs>
                <a:gs pos="60000">
                  <a:schemeClr val="accent4"/>
                </a:gs>
              </a:gsLst>
              <a:lin ang="10800000" scaled="1"/>
              <a:tileRect/>
            </a:gradFill>
          </a:ln>
        </p:spPr>
        <p:style>
          <a:lnRef idx="1">
            <a:schemeClr val="accent4"/>
          </a:lnRef>
          <a:fillRef idx="0">
            <a:schemeClr val="accent4"/>
          </a:fillRef>
          <a:effectRef idx="0">
            <a:schemeClr val="accent4"/>
          </a:effectRef>
          <a:fontRef idx="minor">
            <a:schemeClr val="tx1"/>
          </a:fontRef>
        </p:style>
      </p:cxnSp>
      <p:cxnSp>
        <p:nvCxnSpPr>
          <p:cNvPr id="16" name="Straight Connector 15">
            <a:extLst>
              <a:ext uri="{FF2B5EF4-FFF2-40B4-BE49-F238E27FC236}">
                <a16:creationId xmlns:a16="http://schemas.microsoft.com/office/drawing/2014/main" id="{3B72A71F-E00A-A743-A233-2E66060D91C7}"/>
              </a:ext>
            </a:extLst>
          </p:cNvPr>
          <p:cNvCxnSpPr>
            <a:cxnSpLocks/>
          </p:cNvCxnSpPr>
          <p:nvPr userDrawn="1"/>
        </p:nvCxnSpPr>
        <p:spPr>
          <a:xfrm>
            <a:off x="832758" y="1418935"/>
            <a:ext cx="10521042" cy="0"/>
          </a:xfrm>
          <a:prstGeom prst="line">
            <a:avLst/>
          </a:prstGeom>
          <a:ln>
            <a:gradFill flip="none" rotWithShape="1">
              <a:gsLst>
                <a:gs pos="0">
                  <a:schemeClr val="accent1">
                    <a:lumMod val="5000"/>
                    <a:lumOff val="95000"/>
                    <a:alpha val="50000"/>
                  </a:schemeClr>
                </a:gs>
                <a:gs pos="60000">
                  <a:schemeClr val="accent3"/>
                </a:gs>
              </a:gsLst>
              <a:lin ang="1080000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072204020"/>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51A2AFF-A88D-0940-BDF0-71CDE7A2740B}"/>
              </a:ext>
            </a:extLst>
          </p:cNvPr>
          <p:cNvSpPr>
            <a:spLocks noGrp="1"/>
          </p:cNvSpPr>
          <p:nvPr>
            <p:ph type="sldNum" sz="quarter" idx="12"/>
          </p:nvPr>
        </p:nvSpPr>
        <p:spPr/>
        <p:txBody>
          <a:bodyPr/>
          <a:lstStyle/>
          <a:p>
            <a:fld id="{7FC1B1FC-28D5-1941-A781-1AB2CBD52035}" type="slidenum">
              <a:rPr lang="en-US" smtClean="0"/>
              <a:t>‹#›</a:t>
            </a:fld>
            <a:endParaRPr lang="en-US"/>
          </a:p>
        </p:txBody>
      </p:sp>
      <p:sp>
        <p:nvSpPr>
          <p:cNvPr id="9" name="Title 1">
            <a:extLst>
              <a:ext uri="{FF2B5EF4-FFF2-40B4-BE49-F238E27FC236}">
                <a16:creationId xmlns:a16="http://schemas.microsoft.com/office/drawing/2014/main" id="{9F52CFFF-F207-6B4A-A321-46CA0F442BEC}"/>
              </a:ext>
            </a:extLst>
          </p:cNvPr>
          <p:cNvSpPr>
            <a:spLocks noGrp="1"/>
          </p:cNvSpPr>
          <p:nvPr>
            <p:ph type="title"/>
          </p:nvPr>
        </p:nvSpPr>
        <p:spPr>
          <a:xfrm>
            <a:off x="838200" y="175125"/>
            <a:ext cx="10515600" cy="1325563"/>
          </a:xfrm>
        </p:spPr>
        <p:txBody>
          <a:bodyPr/>
          <a:lstStyle>
            <a:lvl1pPr>
              <a:defRPr>
                <a:solidFill>
                  <a:schemeClr val="tx1">
                    <a:lumMod val="75000"/>
                    <a:lumOff val="25000"/>
                  </a:schemeClr>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A8B91205-C77B-C548-BE32-2140A87EF463}"/>
              </a:ext>
            </a:extLst>
          </p:cNvPr>
          <p:cNvCxnSpPr>
            <a:cxnSpLocks/>
          </p:cNvCxnSpPr>
          <p:nvPr userDrawn="1"/>
        </p:nvCxnSpPr>
        <p:spPr>
          <a:xfrm>
            <a:off x="838200" y="1291385"/>
            <a:ext cx="8093529" cy="0"/>
          </a:xfrm>
          <a:prstGeom prst="line">
            <a:avLst/>
          </a:prstGeom>
          <a:ln>
            <a:gradFill flip="none" rotWithShape="1">
              <a:gsLst>
                <a:gs pos="0">
                  <a:schemeClr val="accent1">
                    <a:lumMod val="5000"/>
                    <a:lumOff val="95000"/>
                    <a:alpha val="50000"/>
                  </a:schemeClr>
                </a:gs>
                <a:gs pos="60000">
                  <a:schemeClr val="accent5"/>
                </a:gs>
              </a:gsLst>
              <a:lin ang="10800000" scaled="1"/>
              <a:tileRect/>
            </a:gradFill>
          </a:ln>
        </p:spPr>
        <p:style>
          <a:lnRef idx="1">
            <a:schemeClr val="accent5"/>
          </a:lnRef>
          <a:fillRef idx="0">
            <a:schemeClr val="accent5"/>
          </a:fillRef>
          <a:effectRef idx="0">
            <a:schemeClr val="accent5"/>
          </a:effectRef>
          <a:fontRef idx="minor">
            <a:schemeClr val="tx1"/>
          </a:fontRef>
        </p:style>
      </p:cxnSp>
      <p:cxnSp>
        <p:nvCxnSpPr>
          <p:cNvPr id="11" name="Straight Connector 10">
            <a:extLst>
              <a:ext uri="{FF2B5EF4-FFF2-40B4-BE49-F238E27FC236}">
                <a16:creationId xmlns:a16="http://schemas.microsoft.com/office/drawing/2014/main" id="{EFC5485E-2843-9A43-9BAE-B21E54E2B353}"/>
              </a:ext>
            </a:extLst>
          </p:cNvPr>
          <p:cNvCxnSpPr>
            <a:cxnSpLocks/>
          </p:cNvCxnSpPr>
          <p:nvPr userDrawn="1"/>
        </p:nvCxnSpPr>
        <p:spPr>
          <a:xfrm>
            <a:off x="827315" y="1355160"/>
            <a:ext cx="9884228" cy="0"/>
          </a:xfrm>
          <a:prstGeom prst="line">
            <a:avLst/>
          </a:prstGeom>
          <a:ln>
            <a:gradFill flip="none" rotWithShape="1">
              <a:gsLst>
                <a:gs pos="0">
                  <a:schemeClr val="accent1">
                    <a:lumMod val="5000"/>
                    <a:lumOff val="95000"/>
                    <a:alpha val="50000"/>
                  </a:schemeClr>
                </a:gs>
                <a:gs pos="60000">
                  <a:schemeClr val="accent4"/>
                </a:gs>
              </a:gsLst>
              <a:lin ang="10800000" scaled="1"/>
              <a:tileRect/>
            </a:gradFill>
          </a:ln>
        </p:spPr>
        <p:style>
          <a:lnRef idx="1">
            <a:schemeClr val="accent4"/>
          </a:lnRef>
          <a:fillRef idx="0">
            <a:schemeClr val="accent4"/>
          </a:fillRef>
          <a:effectRef idx="0">
            <a:schemeClr val="accent4"/>
          </a:effectRef>
          <a:fontRef idx="minor">
            <a:schemeClr val="tx1"/>
          </a:fontRef>
        </p:style>
      </p:cxnSp>
      <p:cxnSp>
        <p:nvCxnSpPr>
          <p:cNvPr id="12" name="Straight Connector 11">
            <a:extLst>
              <a:ext uri="{FF2B5EF4-FFF2-40B4-BE49-F238E27FC236}">
                <a16:creationId xmlns:a16="http://schemas.microsoft.com/office/drawing/2014/main" id="{17286D31-75E5-6E4F-89F5-20FB1532B22D}"/>
              </a:ext>
            </a:extLst>
          </p:cNvPr>
          <p:cNvCxnSpPr>
            <a:cxnSpLocks/>
          </p:cNvCxnSpPr>
          <p:nvPr userDrawn="1"/>
        </p:nvCxnSpPr>
        <p:spPr>
          <a:xfrm>
            <a:off x="832758" y="1418935"/>
            <a:ext cx="10521042" cy="0"/>
          </a:xfrm>
          <a:prstGeom prst="line">
            <a:avLst/>
          </a:prstGeom>
          <a:ln>
            <a:gradFill flip="none" rotWithShape="1">
              <a:gsLst>
                <a:gs pos="0">
                  <a:schemeClr val="accent1">
                    <a:lumMod val="5000"/>
                    <a:lumOff val="95000"/>
                    <a:alpha val="50000"/>
                  </a:schemeClr>
                </a:gs>
                <a:gs pos="60000">
                  <a:schemeClr val="accent3"/>
                </a:gs>
              </a:gsLst>
              <a:lin ang="10800000" scaled="1"/>
              <a:tileRect/>
            </a:gra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977296868"/>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EECCF5E-06EB-924F-B1F7-498C9C03115A}"/>
              </a:ext>
            </a:extLst>
          </p:cNvPr>
          <p:cNvSpPr>
            <a:spLocks noGrp="1"/>
          </p:cNvSpPr>
          <p:nvPr>
            <p:ph type="sldNum" sz="quarter" idx="12"/>
          </p:nvPr>
        </p:nvSpPr>
        <p:spPr/>
        <p:txBody>
          <a:bodyPr/>
          <a:lstStyle/>
          <a:p>
            <a:fld id="{7FC1B1FC-28D5-1941-A781-1AB2CBD52035}" type="slidenum">
              <a:rPr lang="en-US" smtClean="0"/>
              <a:t>‹#›</a:t>
            </a:fld>
            <a:endParaRPr lang="en-US"/>
          </a:p>
        </p:txBody>
      </p:sp>
    </p:spTree>
    <p:extLst>
      <p:ext uri="{BB962C8B-B14F-4D97-AF65-F5344CB8AC3E}">
        <p14:creationId xmlns:p14="http://schemas.microsoft.com/office/powerpoint/2010/main" val="2948373527"/>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D1103-8FF6-514D-95F9-D477DBD3A6EA}"/>
              </a:ext>
            </a:extLst>
          </p:cNvPr>
          <p:cNvSpPr>
            <a:spLocks noGrp="1"/>
          </p:cNvSpPr>
          <p:nvPr>
            <p:ph type="title"/>
          </p:nvPr>
        </p:nvSpPr>
        <p:spPr>
          <a:xfrm>
            <a:off x="839788" y="457200"/>
            <a:ext cx="3932237" cy="1600200"/>
          </a:xfrm>
        </p:spPr>
        <p:txBody>
          <a:bodyPr anchor="b"/>
          <a:lstStyle>
            <a:lvl1pPr>
              <a:defRPr sz="3200">
                <a:solidFill>
                  <a:schemeClr val="tx1">
                    <a:lumMod val="65000"/>
                    <a:lumOff val="35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F63CD72-F03F-244E-A370-5C99DA4BED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487B1E-96B8-0C41-AF22-2F0D9F112F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D4548BED-582A-F147-809E-552F347B6C46}"/>
              </a:ext>
            </a:extLst>
          </p:cNvPr>
          <p:cNvSpPr>
            <a:spLocks noGrp="1"/>
          </p:cNvSpPr>
          <p:nvPr>
            <p:ph type="sldNum" sz="quarter" idx="12"/>
          </p:nvPr>
        </p:nvSpPr>
        <p:spPr/>
        <p:txBody>
          <a:bodyPr/>
          <a:lstStyle/>
          <a:p>
            <a:fld id="{7FC1B1FC-28D5-1941-A781-1AB2CBD52035}" type="slidenum">
              <a:rPr lang="en-US" smtClean="0"/>
              <a:t>‹#›</a:t>
            </a:fld>
            <a:endParaRPr lang="en-US"/>
          </a:p>
        </p:txBody>
      </p:sp>
    </p:spTree>
    <p:extLst>
      <p:ext uri="{BB962C8B-B14F-4D97-AF65-F5344CB8AC3E}">
        <p14:creationId xmlns:p14="http://schemas.microsoft.com/office/powerpoint/2010/main" val="2844474344"/>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00E03-F261-B64F-A79D-5A1C35202AC3}"/>
              </a:ext>
            </a:extLst>
          </p:cNvPr>
          <p:cNvSpPr>
            <a:spLocks noGrp="1"/>
          </p:cNvSpPr>
          <p:nvPr>
            <p:ph type="title"/>
          </p:nvPr>
        </p:nvSpPr>
        <p:spPr>
          <a:xfrm>
            <a:off x="839788" y="457200"/>
            <a:ext cx="3932237" cy="1600200"/>
          </a:xfrm>
        </p:spPr>
        <p:txBody>
          <a:bodyPr anchor="b"/>
          <a:lstStyle>
            <a:lvl1pPr>
              <a:defRPr sz="3200">
                <a:solidFill>
                  <a:schemeClr val="tx1">
                    <a:lumMod val="65000"/>
                    <a:lumOff val="35000"/>
                  </a:schemeClr>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C35825EF-0162-0D4A-9105-CBAD572DA9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04D4626-464E-8C49-9E35-2CFDD41722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053EECE8-B9C7-6B44-B11D-D2ED263E140E}"/>
              </a:ext>
            </a:extLst>
          </p:cNvPr>
          <p:cNvSpPr>
            <a:spLocks noGrp="1"/>
          </p:cNvSpPr>
          <p:nvPr>
            <p:ph type="sldNum" sz="quarter" idx="12"/>
          </p:nvPr>
        </p:nvSpPr>
        <p:spPr/>
        <p:txBody>
          <a:bodyPr/>
          <a:lstStyle/>
          <a:p>
            <a:fld id="{7FC1B1FC-28D5-1941-A781-1AB2CBD52035}" type="slidenum">
              <a:rPr lang="en-US" smtClean="0"/>
              <a:t>‹#›</a:t>
            </a:fld>
            <a:endParaRPr lang="en-US"/>
          </a:p>
        </p:txBody>
      </p:sp>
    </p:spTree>
    <p:extLst>
      <p:ext uri="{BB962C8B-B14F-4D97-AF65-F5344CB8AC3E}">
        <p14:creationId xmlns:p14="http://schemas.microsoft.com/office/powerpoint/2010/main" val="2833763075"/>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0000">
              <a:schemeClr val="bg1"/>
            </a:gs>
            <a:gs pos="100000">
              <a:schemeClr val="accent3">
                <a:lumMod val="20000"/>
                <a:lumOff val="80000"/>
              </a:schemeClr>
            </a:gs>
          </a:gsLst>
          <a:lin ang="13200000" scaled="0"/>
          <a:tileRect/>
        </a:gra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7730E9A4-02F4-4443-B0F9-A1856003D4FC}"/>
              </a:ext>
            </a:extLst>
          </p:cNvPr>
          <p:cNvGrpSpPr/>
          <p:nvPr userDrawn="1"/>
        </p:nvGrpSpPr>
        <p:grpSpPr>
          <a:xfrm>
            <a:off x="172530" y="6294646"/>
            <a:ext cx="5470899" cy="511595"/>
            <a:chOff x="398253" y="575137"/>
            <a:chExt cx="11849269" cy="1107744"/>
          </a:xfrm>
        </p:grpSpPr>
        <p:pic>
          <p:nvPicPr>
            <p:cNvPr id="11" name="Picture 10">
              <a:extLst>
                <a:ext uri="{FF2B5EF4-FFF2-40B4-BE49-F238E27FC236}">
                  <a16:creationId xmlns:a16="http://schemas.microsoft.com/office/drawing/2014/main" id="{F81C1BF8-3A37-E543-9FA2-5B3B121DFF9B}"/>
                </a:ext>
              </a:extLst>
            </p:cNvPr>
            <p:cNvPicPr>
              <a:picLocks noChangeAspect="1"/>
            </p:cNvPicPr>
            <p:nvPr userDrawn="1"/>
          </p:nvPicPr>
          <p:blipFill>
            <a:blip r:embed="rId13">
              <a:grayscl/>
            </a:blip>
            <a:stretch>
              <a:fillRect/>
            </a:stretch>
          </p:blipFill>
          <p:spPr>
            <a:xfrm>
              <a:off x="398253" y="824023"/>
              <a:ext cx="4001219" cy="711328"/>
            </a:xfrm>
            <a:prstGeom prst="rect">
              <a:avLst/>
            </a:prstGeom>
          </p:spPr>
        </p:pic>
        <p:pic>
          <p:nvPicPr>
            <p:cNvPr id="12" name="Picture 11">
              <a:extLst>
                <a:ext uri="{FF2B5EF4-FFF2-40B4-BE49-F238E27FC236}">
                  <a16:creationId xmlns:a16="http://schemas.microsoft.com/office/drawing/2014/main" id="{8A68EA78-BE0C-E143-8D7C-E6CC1DAD29C7}"/>
                </a:ext>
              </a:extLst>
            </p:cNvPr>
            <p:cNvPicPr>
              <a:picLocks noChangeAspect="1"/>
            </p:cNvPicPr>
            <p:nvPr userDrawn="1"/>
          </p:nvPicPr>
          <p:blipFill>
            <a:blip r:embed="rId14">
              <a:grayscl/>
            </a:blip>
            <a:stretch>
              <a:fillRect/>
            </a:stretch>
          </p:blipFill>
          <p:spPr>
            <a:xfrm>
              <a:off x="4612226" y="575137"/>
              <a:ext cx="644107" cy="945041"/>
            </a:xfrm>
            <a:prstGeom prst="rect">
              <a:avLst/>
            </a:prstGeom>
          </p:spPr>
        </p:pic>
        <p:sp>
          <p:nvSpPr>
            <p:cNvPr id="13" name="TextBox 12">
              <a:extLst>
                <a:ext uri="{FF2B5EF4-FFF2-40B4-BE49-F238E27FC236}">
                  <a16:creationId xmlns:a16="http://schemas.microsoft.com/office/drawing/2014/main" id="{E18C93EB-71B2-C64F-A4BF-D68796CEF9B5}"/>
                </a:ext>
              </a:extLst>
            </p:cNvPr>
            <p:cNvSpPr txBox="1"/>
            <p:nvPr userDrawn="1"/>
          </p:nvSpPr>
          <p:spPr>
            <a:xfrm>
              <a:off x="5181595" y="796207"/>
              <a:ext cx="3674851" cy="799706"/>
            </a:xfrm>
            <a:prstGeom prst="rect">
              <a:avLst/>
            </a:prstGeom>
            <a:noFill/>
          </p:spPr>
          <p:txBody>
            <a:bodyPr wrap="square" rtlCol="0">
              <a:spAutoFit/>
            </a:bodyPr>
            <a:lstStyle/>
            <a:p>
              <a:r>
                <a:rPr lang="en-US" sz="900" dirty="0">
                  <a:solidFill>
                    <a:schemeClr val="tx1">
                      <a:lumMod val="65000"/>
                      <a:lumOff val="35000"/>
                    </a:schemeClr>
                  </a:solidFill>
                  <a:latin typeface="Corbel" panose="020B0503020204020204" pitchFamily="34" charset="0"/>
                  <a:ea typeface="Bodoni Ornaments" pitchFamily="2" charset="0"/>
                  <a:cs typeface="Baghdad" pitchFamily="2" charset="-78"/>
                </a:rPr>
                <a:t>Center For Green Chemistry </a:t>
              </a:r>
            </a:p>
            <a:p>
              <a:r>
                <a:rPr lang="en-US" sz="900" dirty="0">
                  <a:solidFill>
                    <a:schemeClr val="tx1">
                      <a:lumMod val="65000"/>
                      <a:lumOff val="35000"/>
                    </a:schemeClr>
                  </a:solidFill>
                  <a:latin typeface="Corbel" panose="020B0503020204020204" pitchFamily="34" charset="0"/>
                  <a:ea typeface="Bodoni Ornaments" pitchFamily="2" charset="0"/>
                  <a:cs typeface="Baghdad" pitchFamily="2" charset="-78"/>
                </a:rPr>
                <a:t>and Green Engineering at Yale</a:t>
              </a:r>
            </a:p>
          </p:txBody>
        </p:sp>
        <p:pic>
          <p:nvPicPr>
            <p:cNvPr id="14" name="Picture 13">
              <a:extLst>
                <a:ext uri="{FF2B5EF4-FFF2-40B4-BE49-F238E27FC236}">
                  <a16:creationId xmlns:a16="http://schemas.microsoft.com/office/drawing/2014/main" id="{96A9CC74-5940-4645-A435-2C7DACF00BE1}"/>
                </a:ext>
              </a:extLst>
            </p:cNvPr>
            <p:cNvPicPr>
              <a:picLocks noChangeAspect="1"/>
            </p:cNvPicPr>
            <p:nvPr userDrawn="1"/>
          </p:nvPicPr>
          <p:blipFill rotWithShape="1">
            <a:blip r:embed="rId15">
              <a:grayscl/>
              <a:extLst>
                <a:ext uri="{BEBA8EAE-BF5A-486C-A8C5-ECC9F3942E4B}">
                  <a14:imgProps xmlns:a14="http://schemas.microsoft.com/office/drawing/2010/main">
                    <a14:imgLayer r:embed="rId16">
                      <a14:imgEffect>
                        <a14:brightnessContrast bright="10000"/>
                      </a14:imgEffect>
                    </a14:imgLayer>
                  </a14:imgProps>
                </a:ext>
              </a:extLst>
            </a:blip>
            <a:srcRect t="33849" b="36966"/>
            <a:stretch/>
          </p:blipFill>
          <p:spPr>
            <a:xfrm>
              <a:off x="8893814" y="698484"/>
              <a:ext cx="3353708" cy="984397"/>
            </a:xfrm>
            <a:prstGeom prst="rect">
              <a:avLst/>
            </a:prstGeom>
          </p:spPr>
        </p:pic>
      </p:grpSp>
      <p:sp>
        <p:nvSpPr>
          <p:cNvPr id="2" name="Title Placeholder 1">
            <a:extLst>
              <a:ext uri="{FF2B5EF4-FFF2-40B4-BE49-F238E27FC236}">
                <a16:creationId xmlns:a16="http://schemas.microsoft.com/office/drawing/2014/main" id="{FF679091-E3A8-A041-9806-A4FE029CBA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481EFE-6B2D-374E-B13E-39EB65D90F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66EAE97-4033-3E44-B448-F0AE3F7221BE}"/>
              </a:ext>
            </a:extLst>
          </p:cNvPr>
          <p:cNvSpPr>
            <a:spLocks noGrp="1"/>
          </p:cNvSpPr>
          <p:nvPr>
            <p:ph type="sldNum" sz="quarter" idx="4"/>
          </p:nvPr>
        </p:nvSpPr>
        <p:spPr>
          <a:xfrm>
            <a:off x="9266208" y="6330309"/>
            <a:ext cx="2743200" cy="365125"/>
          </a:xfrm>
          <a:prstGeom prst="rect">
            <a:avLst/>
          </a:prstGeom>
        </p:spPr>
        <p:txBody>
          <a:bodyPr vert="horz" lIns="91440" tIns="45720" rIns="91440" bIns="45720" rtlCol="0" anchor="ctr"/>
          <a:lstStyle>
            <a:lvl1pPr algn="r">
              <a:defRPr sz="1200">
                <a:solidFill>
                  <a:schemeClr val="tx1">
                    <a:lumMod val="65000"/>
                    <a:lumOff val="35000"/>
                  </a:schemeClr>
                </a:solidFill>
                <a:latin typeface="Corbel" panose="020B0503020204020204" pitchFamily="34" charset="0"/>
              </a:defRPr>
            </a:lvl1pPr>
          </a:lstStyle>
          <a:p>
            <a:fld id="{7FC1B1FC-28D5-1941-A781-1AB2CBD52035}" type="slidenum">
              <a:rPr lang="en-US" smtClean="0"/>
              <a:pPr/>
              <a:t>‹#›</a:t>
            </a:fld>
            <a:endParaRPr lang="en-US"/>
          </a:p>
        </p:txBody>
      </p:sp>
    </p:spTree>
    <p:extLst>
      <p:ext uri="{BB962C8B-B14F-4D97-AF65-F5344CB8AC3E}">
        <p14:creationId xmlns:p14="http://schemas.microsoft.com/office/powerpoint/2010/main" val="42894527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www.yourbestdigs.com/reviews/best-laundry-detergent/"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dx.doi.org/10.1039/1460-4744/1972"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7.emf"/><Relationship Id="rId4" Type="http://schemas.openxmlformats.org/officeDocument/2006/relationships/oleObject" Target="../embeddings/oleObject1.bin"/></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www.petrochemistry.eu/interactive-flowchart/"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32.xml.rels><?xml version="1.0" encoding="UTF-8" standalone="yes"?>
<Relationships xmlns="http://schemas.openxmlformats.org/package/2006/relationships"><Relationship Id="rId3" Type="http://schemas.openxmlformats.org/officeDocument/2006/relationships/hyperlink" Target="https://www.newsweek.com/styrofoam-food-containers-be-banned-new-york-city-298014" TargetMode="External"/><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tiff"/><Relationship Id="rId4" Type="http://schemas.openxmlformats.org/officeDocument/2006/relationships/image" Target="../media/image22.tiff"/></Relationships>
</file>

<file path=ppt/slides/_rels/slide35.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tiff"/><Relationship Id="rId4" Type="http://schemas.openxmlformats.org/officeDocument/2006/relationships/image" Target="../media/image22.tiff"/></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19.jpeg"/></Relationships>
</file>

<file path=ppt/slides/_rels/slide3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41.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tiff"/><Relationship Id="rId4" Type="http://schemas.openxmlformats.org/officeDocument/2006/relationships/image" Target="../media/image22.tif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FD781-DE95-B248-8C4C-74F44859F14C}"/>
              </a:ext>
            </a:extLst>
          </p:cNvPr>
          <p:cNvSpPr>
            <a:spLocks noGrp="1"/>
          </p:cNvSpPr>
          <p:nvPr>
            <p:ph type="ctrTitle"/>
          </p:nvPr>
        </p:nvSpPr>
        <p:spPr/>
        <p:txBody>
          <a:bodyPr anchor="ctr">
            <a:normAutofit/>
          </a:bodyPr>
          <a:lstStyle/>
          <a:p>
            <a:r>
              <a:rPr lang="en-US" sz="4000" dirty="0">
                <a:solidFill>
                  <a:schemeClr val="tx1">
                    <a:lumMod val="75000"/>
                    <a:lumOff val="25000"/>
                  </a:schemeClr>
                </a:solidFill>
                <a:latin typeface="+mn-lt"/>
              </a:rPr>
              <a:t>Life Cycle Assessment</a:t>
            </a:r>
          </a:p>
        </p:txBody>
      </p:sp>
      <p:sp>
        <p:nvSpPr>
          <p:cNvPr id="4" name="Subtitle 2">
            <a:extLst>
              <a:ext uri="{FF2B5EF4-FFF2-40B4-BE49-F238E27FC236}">
                <a16:creationId xmlns:a16="http://schemas.microsoft.com/office/drawing/2014/main" id="{4600D7D2-3102-4DB9-97A4-CBD9F92F1C81}"/>
              </a:ext>
            </a:extLst>
          </p:cNvPr>
          <p:cNvSpPr txBox="1">
            <a:spLocks noGrp="1"/>
          </p:cNvSpPr>
          <p:nvPr>
            <p:ph type="subTitle" idx="1"/>
          </p:nvPr>
        </p:nvSpPr>
        <p:spPr>
          <a:xfrm>
            <a:off x="1524000" y="4762500"/>
            <a:ext cx="9144000" cy="93662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lumMod val="65000"/>
                    <a:lumOff val="3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Lecture </a:t>
            </a:r>
            <a:r>
              <a:rPr lang="en-US"/>
              <a:t>#10</a:t>
            </a:r>
            <a:endParaRPr lang="en-US" dirty="0"/>
          </a:p>
          <a:p>
            <a:r>
              <a:rPr lang="en-US" dirty="0"/>
              <a:t>Date:</a:t>
            </a:r>
          </a:p>
          <a:p>
            <a:r>
              <a:rPr lang="en-US" dirty="0"/>
              <a:t>Course #</a:t>
            </a:r>
            <a:endParaRPr lang="en-US" dirty="0">
              <a:solidFill>
                <a:srgbClr val="00B050"/>
              </a:solidFill>
            </a:endParaRPr>
          </a:p>
        </p:txBody>
      </p:sp>
    </p:spTree>
    <p:extLst>
      <p:ext uri="{BB962C8B-B14F-4D97-AF65-F5344CB8AC3E}">
        <p14:creationId xmlns:p14="http://schemas.microsoft.com/office/powerpoint/2010/main" val="15719799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F280A-5AB0-F341-B06A-FEFF9583353E}"/>
              </a:ext>
            </a:extLst>
          </p:cNvPr>
          <p:cNvSpPr>
            <a:spLocks noGrp="1"/>
          </p:cNvSpPr>
          <p:nvPr>
            <p:ph type="title"/>
          </p:nvPr>
        </p:nvSpPr>
        <p:spPr/>
        <p:txBody>
          <a:bodyPr>
            <a:normAutofit/>
          </a:bodyPr>
          <a:lstStyle/>
          <a:p>
            <a:r>
              <a:rPr lang="en-US" sz="4000" dirty="0">
                <a:latin typeface="+mn-lt"/>
              </a:rPr>
              <a:t>LCA Example: Procter &amp; Gamble Laundry Detergent Inventory (2001)</a:t>
            </a:r>
          </a:p>
        </p:txBody>
      </p:sp>
      <p:graphicFrame>
        <p:nvGraphicFramePr>
          <p:cNvPr id="31" name="Diagram 30">
            <a:extLst>
              <a:ext uri="{FF2B5EF4-FFF2-40B4-BE49-F238E27FC236}">
                <a16:creationId xmlns:a16="http://schemas.microsoft.com/office/drawing/2014/main" id="{3E00F359-954A-F04A-8A52-8C009D41220A}"/>
              </a:ext>
            </a:extLst>
          </p:cNvPr>
          <p:cNvGraphicFramePr/>
          <p:nvPr>
            <p:extLst>
              <p:ext uri="{D42A27DB-BD31-4B8C-83A1-F6EECF244321}">
                <p14:modId xmlns:p14="http://schemas.microsoft.com/office/powerpoint/2010/main" val="3244759960"/>
              </p:ext>
            </p:extLst>
          </p:nvPr>
        </p:nvGraphicFramePr>
        <p:xfrm>
          <a:off x="2032000" y="367973"/>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2" name="TextBox 31">
            <a:extLst>
              <a:ext uri="{FF2B5EF4-FFF2-40B4-BE49-F238E27FC236}">
                <a16:creationId xmlns:a16="http://schemas.microsoft.com/office/drawing/2014/main" id="{58E1C62F-F3B7-8B4E-80C9-CCFB59912E44}"/>
              </a:ext>
            </a:extLst>
          </p:cNvPr>
          <p:cNvSpPr txBox="1"/>
          <p:nvPr/>
        </p:nvSpPr>
        <p:spPr>
          <a:xfrm>
            <a:off x="931985" y="1740877"/>
            <a:ext cx="8852167" cy="369332"/>
          </a:xfrm>
          <a:prstGeom prst="rect">
            <a:avLst/>
          </a:prstGeom>
          <a:noFill/>
        </p:spPr>
        <p:txBody>
          <a:bodyPr wrap="none" rtlCol="0">
            <a:spAutoFit/>
          </a:bodyPr>
          <a:lstStyle/>
          <a:p>
            <a:r>
              <a:rPr lang="en-US" i="1" dirty="0">
                <a:solidFill>
                  <a:srgbClr val="FF0000"/>
                </a:solidFill>
              </a:rPr>
              <a:t>A: The greatest impacts were found in the product use phase due to the use of </a:t>
            </a:r>
            <a:r>
              <a:rPr lang="en-US" b="1" i="1" dirty="0"/>
              <a:t>warm water</a:t>
            </a:r>
            <a:r>
              <a:rPr lang="en-US" i="1" dirty="0">
                <a:solidFill>
                  <a:srgbClr val="FF0000"/>
                </a:solidFill>
              </a:rPr>
              <a:t>!!</a:t>
            </a:r>
          </a:p>
        </p:txBody>
      </p:sp>
      <p:sp>
        <p:nvSpPr>
          <p:cNvPr id="3" name="TextBox 2">
            <a:extLst>
              <a:ext uri="{FF2B5EF4-FFF2-40B4-BE49-F238E27FC236}">
                <a16:creationId xmlns:a16="http://schemas.microsoft.com/office/drawing/2014/main" id="{3385E778-5832-5849-BC3A-563A97B74534}"/>
              </a:ext>
            </a:extLst>
          </p:cNvPr>
          <p:cNvSpPr txBox="1"/>
          <p:nvPr/>
        </p:nvSpPr>
        <p:spPr>
          <a:xfrm>
            <a:off x="6721231" y="4374551"/>
            <a:ext cx="2690446" cy="2308324"/>
          </a:xfrm>
          <a:prstGeom prst="rect">
            <a:avLst/>
          </a:prstGeom>
          <a:noFill/>
        </p:spPr>
        <p:txBody>
          <a:bodyPr wrap="square" rtlCol="0">
            <a:spAutoFit/>
          </a:bodyPr>
          <a:lstStyle/>
          <a:p>
            <a:pPr marL="285750" indent="-285750">
              <a:buFont typeface="Arial" panose="020B0604020202020204" pitchFamily="34" charset="0"/>
              <a:buChar char="•"/>
            </a:pPr>
            <a:r>
              <a:rPr lang="en-US" dirty="0"/>
              <a:t>64% of solid waste</a:t>
            </a:r>
          </a:p>
          <a:p>
            <a:pPr marL="285750" indent="-285750">
              <a:buFont typeface="Arial" panose="020B0604020202020204" pitchFamily="34" charset="0"/>
              <a:buChar char="•"/>
            </a:pPr>
            <a:r>
              <a:rPr lang="en-US" dirty="0"/>
              <a:t>Over 70% of CO2 emissions</a:t>
            </a:r>
          </a:p>
          <a:p>
            <a:pPr marL="285750" indent="-285750">
              <a:buFont typeface="Arial" panose="020B0604020202020204" pitchFamily="34" charset="0"/>
              <a:buChar char="•"/>
            </a:pPr>
            <a:r>
              <a:rPr lang="en-US" dirty="0"/>
              <a:t>60% of human toxicity</a:t>
            </a:r>
          </a:p>
          <a:p>
            <a:r>
              <a:rPr lang="en-US" dirty="0"/>
              <a:t>(due to solid waste and air emissions from the generation of energy to heat the wash water)</a:t>
            </a:r>
          </a:p>
        </p:txBody>
      </p:sp>
      <p:cxnSp>
        <p:nvCxnSpPr>
          <p:cNvPr id="34" name="Straight Arrow Connector 33">
            <a:extLst>
              <a:ext uri="{FF2B5EF4-FFF2-40B4-BE49-F238E27FC236}">
                <a16:creationId xmlns:a16="http://schemas.microsoft.com/office/drawing/2014/main" id="{0227D243-450B-784E-9DCB-BF368EABDC3A}"/>
              </a:ext>
            </a:extLst>
          </p:cNvPr>
          <p:cNvCxnSpPr/>
          <p:nvPr/>
        </p:nvCxnSpPr>
        <p:spPr>
          <a:xfrm>
            <a:off x="7825154" y="3815862"/>
            <a:ext cx="0" cy="474784"/>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179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F280A-5AB0-F341-B06A-FEFF9583353E}"/>
              </a:ext>
            </a:extLst>
          </p:cNvPr>
          <p:cNvSpPr>
            <a:spLocks noGrp="1"/>
          </p:cNvSpPr>
          <p:nvPr>
            <p:ph type="title"/>
          </p:nvPr>
        </p:nvSpPr>
        <p:spPr/>
        <p:txBody>
          <a:bodyPr>
            <a:normAutofit/>
          </a:bodyPr>
          <a:lstStyle/>
          <a:p>
            <a:r>
              <a:rPr lang="en-US" sz="4000" dirty="0">
                <a:latin typeface="+mn-lt"/>
              </a:rPr>
              <a:t>LCA Example: Procter &amp; Gamble Laundry Detergent Inventory (2001)</a:t>
            </a:r>
          </a:p>
        </p:txBody>
      </p:sp>
      <p:graphicFrame>
        <p:nvGraphicFramePr>
          <p:cNvPr id="31" name="Diagram 30">
            <a:extLst>
              <a:ext uri="{FF2B5EF4-FFF2-40B4-BE49-F238E27FC236}">
                <a16:creationId xmlns:a16="http://schemas.microsoft.com/office/drawing/2014/main" id="{3E00F359-954A-F04A-8A52-8C009D41220A}"/>
              </a:ext>
            </a:extLst>
          </p:cNvPr>
          <p:cNvGraphicFramePr/>
          <p:nvPr>
            <p:extLst>
              <p:ext uri="{D42A27DB-BD31-4B8C-83A1-F6EECF244321}">
                <p14:modId xmlns:p14="http://schemas.microsoft.com/office/powerpoint/2010/main" val="3430944643"/>
              </p:ext>
            </p:extLst>
          </p:nvPr>
        </p:nvGraphicFramePr>
        <p:xfrm>
          <a:off x="2032000" y="367973"/>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2" name="TextBox 31">
            <a:extLst>
              <a:ext uri="{FF2B5EF4-FFF2-40B4-BE49-F238E27FC236}">
                <a16:creationId xmlns:a16="http://schemas.microsoft.com/office/drawing/2014/main" id="{58E1C62F-F3B7-8B4E-80C9-CCFB59912E44}"/>
              </a:ext>
            </a:extLst>
          </p:cNvPr>
          <p:cNvSpPr txBox="1"/>
          <p:nvPr/>
        </p:nvSpPr>
        <p:spPr>
          <a:xfrm>
            <a:off x="931985" y="1740877"/>
            <a:ext cx="10027297" cy="369332"/>
          </a:xfrm>
          <a:prstGeom prst="rect">
            <a:avLst/>
          </a:prstGeom>
          <a:noFill/>
        </p:spPr>
        <p:txBody>
          <a:bodyPr wrap="none" rtlCol="0">
            <a:spAutoFit/>
          </a:bodyPr>
          <a:lstStyle/>
          <a:p>
            <a:r>
              <a:rPr lang="en-US" i="1" dirty="0">
                <a:solidFill>
                  <a:srgbClr val="FF0000"/>
                </a:solidFill>
              </a:rPr>
              <a:t>Additional areas for improvement found in the </a:t>
            </a:r>
            <a:r>
              <a:rPr lang="en-US" b="1" i="1" dirty="0"/>
              <a:t>disposal phase</a:t>
            </a:r>
            <a:r>
              <a:rPr lang="en-US" i="1" dirty="0">
                <a:solidFill>
                  <a:srgbClr val="FF0000"/>
                </a:solidFill>
              </a:rPr>
              <a:t> and also the </a:t>
            </a:r>
            <a:r>
              <a:rPr lang="en-US" b="1" i="1" dirty="0"/>
              <a:t>materials manufacture phase </a:t>
            </a:r>
          </a:p>
        </p:txBody>
      </p:sp>
      <p:sp>
        <p:nvSpPr>
          <p:cNvPr id="3" name="TextBox 2">
            <a:extLst>
              <a:ext uri="{FF2B5EF4-FFF2-40B4-BE49-F238E27FC236}">
                <a16:creationId xmlns:a16="http://schemas.microsoft.com/office/drawing/2014/main" id="{3385E778-5832-5849-BC3A-563A97B74534}"/>
              </a:ext>
            </a:extLst>
          </p:cNvPr>
          <p:cNvSpPr txBox="1"/>
          <p:nvPr/>
        </p:nvSpPr>
        <p:spPr>
          <a:xfrm>
            <a:off x="8444524" y="4374551"/>
            <a:ext cx="2690446" cy="1754326"/>
          </a:xfrm>
          <a:prstGeom prst="rect">
            <a:avLst/>
          </a:prstGeom>
          <a:noFill/>
        </p:spPr>
        <p:txBody>
          <a:bodyPr wrap="square" rtlCol="0">
            <a:spAutoFit/>
          </a:bodyPr>
          <a:lstStyle/>
          <a:p>
            <a:pPr marL="285750" indent="-285750">
              <a:buFont typeface="Arial" panose="020B0604020202020204" pitchFamily="34" charset="0"/>
              <a:buChar char="•"/>
            </a:pPr>
            <a:r>
              <a:rPr lang="en-US" dirty="0"/>
              <a:t>90% of the total biological oxygen demand (BOD*) of the process</a:t>
            </a:r>
          </a:p>
          <a:p>
            <a:r>
              <a:rPr lang="en-US" dirty="0"/>
              <a:t>(from wastewater from home laundering)</a:t>
            </a:r>
          </a:p>
        </p:txBody>
      </p:sp>
      <p:cxnSp>
        <p:nvCxnSpPr>
          <p:cNvPr id="34" name="Straight Arrow Connector 33">
            <a:extLst>
              <a:ext uri="{FF2B5EF4-FFF2-40B4-BE49-F238E27FC236}">
                <a16:creationId xmlns:a16="http://schemas.microsoft.com/office/drawing/2014/main" id="{0227D243-450B-784E-9DCB-BF368EABDC3A}"/>
              </a:ext>
            </a:extLst>
          </p:cNvPr>
          <p:cNvCxnSpPr/>
          <p:nvPr/>
        </p:nvCxnSpPr>
        <p:spPr>
          <a:xfrm>
            <a:off x="9548447" y="3815862"/>
            <a:ext cx="0" cy="474784"/>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BDBD8F0-674B-2F43-BB12-6FF3E4CF6808}"/>
              </a:ext>
            </a:extLst>
          </p:cNvPr>
          <p:cNvSpPr txBox="1"/>
          <p:nvPr/>
        </p:nvSpPr>
        <p:spPr>
          <a:xfrm>
            <a:off x="7714098" y="6485578"/>
            <a:ext cx="3668697" cy="307777"/>
          </a:xfrm>
          <a:prstGeom prst="rect">
            <a:avLst/>
          </a:prstGeom>
          <a:noFill/>
        </p:spPr>
        <p:txBody>
          <a:bodyPr wrap="none" rtlCol="0">
            <a:spAutoFit/>
          </a:bodyPr>
          <a:lstStyle/>
          <a:p>
            <a:r>
              <a:rPr lang="en-US" sz="1400" dirty="0"/>
              <a:t>*BOD is a measure of organic pollution of water</a:t>
            </a:r>
          </a:p>
        </p:txBody>
      </p:sp>
      <p:sp>
        <p:nvSpPr>
          <p:cNvPr id="8" name="TextBox 7">
            <a:extLst>
              <a:ext uri="{FF2B5EF4-FFF2-40B4-BE49-F238E27FC236}">
                <a16:creationId xmlns:a16="http://schemas.microsoft.com/office/drawing/2014/main" id="{607426FD-8EAA-944E-AA00-015ACFE2A676}"/>
              </a:ext>
            </a:extLst>
          </p:cNvPr>
          <p:cNvSpPr txBox="1"/>
          <p:nvPr/>
        </p:nvSpPr>
        <p:spPr>
          <a:xfrm>
            <a:off x="3356703" y="4368688"/>
            <a:ext cx="2428631" cy="1200329"/>
          </a:xfrm>
          <a:prstGeom prst="rect">
            <a:avLst/>
          </a:prstGeom>
          <a:noFill/>
        </p:spPr>
        <p:txBody>
          <a:bodyPr wrap="square" rtlCol="0">
            <a:spAutoFit/>
          </a:bodyPr>
          <a:lstStyle/>
          <a:p>
            <a:pPr marL="285750" indent="-285750">
              <a:buFont typeface="Arial" panose="020B0604020202020204" pitchFamily="34" charset="0"/>
              <a:buChar char="•"/>
            </a:pPr>
            <a:r>
              <a:rPr lang="en-US" dirty="0"/>
              <a:t>66% of the photochemical smog </a:t>
            </a:r>
          </a:p>
          <a:p>
            <a:r>
              <a:rPr lang="en-US" dirty="0"/>
              <a:t>(from VOCs from process emissions)</a:t>
            </a:r>
          </a:p>
        </p:txBody>
      </p:sp>
      <p:cxnSp>
        <p:nvCxnSpPr>
          <p:cNvPr id="9" name="Straight Arrow Connector 8">
            <a:extLst>
              <a:ext uri="{FF2B5EF4-FFF2-40B4-BE49-F238E27FC236}">
                <a16:creationId xmlns:a16="http://schemas.microsoft.com/office/drawing/2014/main" id="{13B5D8CC-C645-BE43-AD08-6F2952A7B116}"/>
              </a:ext>
            </a:extLst>
          </p:cNvPr>
          <p:cNvCxnSpPr/>
          <p:nvPr/>
        </p:nvCxnSpPr>
        <p:spPr>
          <a:xfrm>
            <a:off x="4355118" y="3809999"/>
            <a:ext cx="0" cy="474784"/>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01684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F280A-5AB0-F341-B06A-FEFF9583353E}"/>
              </a:ext>
            </a:extLst>
          </p:cNvPr>
          <p:cNvSpPr>
            <a:spLocks noGrp="1"/>
          </p:cNvSpPr>
          <p:nvPr>
            <p:ph type="title"/>
          </p:nvPr>
        </p:nvSpPr>
        <p:spPr/>
        <p:txBody>
          <a:bodyPr>
            <a:normAutofit/>
          </a:bodyPr>
          <a:lstStyle/>
          <a:p>
            <a:r>
              <a:rPr lang="en-US" sz="4000" dirty="0">
                <a:latin typeface="+mn-lt"/>
              </a:rPr>
              <a:t>LCA Example: Procter &amp; Gamble Laundry Detergent Inventory (2001)</a:t>
            </a:r>
          </a:p>
        </p:txBody>
      </p:sp>
      <p:sp>
        <p:nvSpPr>
          <p:cNvPr id="5" name="Content Placeholder 4">
            <a:extLst>
              <a:ext uri="{FF2B5EF4-FFF2-40B4-BE49-F238E27FC236}">
                <a16:creationId xmlns:a16="http://schemas.microsoft.com/office/drawing/2014/main" id="{8353B8CE-1955-024A-BD97-1467B00046E9}"/>
              </a:ext>
            </a:extLst>
          </p:cNvPr>
          <p:cNvSpPr>
            <a:spLocks noGrp="1"/>
          </p:cNvSpPr>
          <p:nvPr>
            <p:ph idx="1"/>
          </p:nvPr>
        </p:nvSpPr>
        <p:spPr>
          <a:xfrm>
            <a:off x="838200" y="1750132"/>
            <a:ext cx="6318738" cy="4201206"/>
          </a:xfrm>
        </p:spPr>
        <p:txBody>
          <a:bodyPr/>
          <a:lstStyle/>
          <a:p>
            <a:r>
              <a:rPr lang="en-US" dirty="0"/>
              <a:t>Outcomes/findings:</a:t>
            </a:r>
          </a:p>
          <a:p>
            <a:pPr lvl="1"/>
            <a:r>
              <a:rPr lang="en-US" dirty="0"/>
              <a:t>P&amp;G did not start with the answer</a:t>
            </a:r>
          </a:p>
          <a:p>
            <a:pPr lvl="1"/>
            <a:r>
              <a:rPr lang="en-US" dirty="0"/>
              <a:t>The outcomes guided their new product development</a:t>
            </a:r>
          </a:p>
          <a:p>
            <a:pPr lvl="1"/>
            <a:r>
              <a:rPr lang="en-US" dirty="0"/>
              <a:t>P&amp;G launched Cold Water Tide in 2005</a:t>
            </a:r>
          </a:p>
          <a:p>
            <a:pPr lvl="1"/>
            <a:r>
              <a:rPr lang="en-US" dirty="0"/>
              <a:t>Most consumers continued to wash with warm water</a:t>
            </a:r>
          </a:p>
          <a:p>
            <a:pPr lvl="2"/>
            <a:r>
              <a:rPr lang="en-US" i="1" dirty="0"/>
              <a:t>Consumer education was needed</a:t>
            </a:r>
          </a:p>
          <a:p>
            <a:pPr lvl="2"/>
            <a:r>
              <a:rPr lang="en-US" dirty="0"/>
              <a:t>Tide focused on </a:t>
            </a:r>
            <a:r>
              <a:rPr lang="en-US" i="1" dirty="0"/>
              <a:t>cleaning benefits</a:t>
            </a:r>
            <a:r>
              <a:rPr lang="en-US" dirty="0"/>
              <a:t>, rather than </a:t>
            </a:r>
            <a:r>
              <a:rPr lang="en-US" i="1" dirty="0"/>
              <a:t>environmental benefits</a:t>
            </a:r>
          </a:p>
        </p:txBody>
      </p:sp>
      <p:pic>
        <p:nvPicPr>
          <p:cNvPr id="4098" name="Picture 2" descr="Image result for cold water tide">
            <a:extLst>
              <a:ext uri="{FF2B5EF4-FFF2-40B4-BE49-F238E27FC236}">
                <a16:creationId xmlns:a16="http://schemas.microsoft.com/office/drawing/2014/main" id="{ED8D2715-55F1-2543-B3E3-54FA860501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6938" y="2334306"/>
            <a:ext cx="4553583" cy="303285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90435E8-0336-B249-BB19-3BE34A5D0F5D}"/>
              </a:ext>
            </a:extLst>
          </p:cNvPr>
          <p:cNvSpPr txBox="1"/>
          <p:nvPr/>
        </p:nvSpPr>
        <p:spPr>
          <a:xfrm>
            <a:off x="7074204" y="6405876"/>
            <a:ext cx="4719049" cy="276999"/>
          </a:xfrm>
          <a:prstGeom prst="rect">
            <a:avLst/>
          </a:prstGeom>
          <a:noFill/>
        </p:spPr>
        <p:txBody>
          <a:bodyPr wrap="none" rtlCol="0">
            <a:spAutoFit/>
          </a:bodyPr>
          <a:lstStyle/>
          <a:p>
            <a:r>
              <a:rPr lang="en-US" sz="1200" dirty="0"/>
              <a:t>Image, Flickr: </a:t>
            </a:r>
            <a:r>
              <a:rPr lang="en-US" sz="1200" b="1" dirty="0">
                <a:hlinkClick r:id="rId4"/>
              </a:rPr>
              <a:t>www.yourbestdigs.com/reviews/best-laundry-detergent/</a:t>
            </a:r>
            <a:endParaRPr lang="en-US" sz="1200" b="1" dirty="0"/>
          </a:p>
        </p:txBody>
      </p:sp>
    </p:spTree>
    <p:extLst>
      <p:ext uri="{BB962C8B-B14F-4D97-AF65-F5344CB8AC3E}">
        <p14:creationId xmlns:p14="http://schemas.microsoft.com/office/powerpoint/2010/main" val="3232631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2"/>
          <p:cNvSpPr>
            <a:spLocks noGrp="1" noChangeArrowheads="1"/>
          </p:cNvSpPr>
          <p:nvPr>
            <p:ph type="title"/>
          </p:nvPr>
        </p:nvSpPr>
        <p:spPr>
          <a:xfrm>
            <a:off x="762000" y="510739"/>
            <a:ext cx="11430000" cy="590931"/>
          </a:xfrm>
        </p:spPr>
        <p:txBody>
          <a:bodyPr wrap="square" rtlCol="0">
            <a:spAutoFit/>
          </a:bodyPr>
          <a:lstStyle/>
          <a:p>
            <a:pPr>
              <a:defRPr/>
            </a:pPr>
            <a:r>
              <a:rPr lang="en-US" sz="3600" dirty="0">
                <a:latin typeface="+mn-lt"/>
              </a:rPr>
              <a:t>Life-Cycle Analysis Helps Avoid Shifting the Issues</a:t>
            </a:r>
          </a:p>
        </p:txBody>
      </p:sp>
      <p:sp>
        <p:nvSpPr>
          <p:cNvPr id="34820" name="Rectangle 3"/>
          <p:cNvSpPr>
            <a:spLocks noGrp="1" noChangeArrowheads="1"/>
          </p:cNvSpPr>
          <p:nvPr>
            <p:ph idx="1"/>
          </p:nvPr>
        </p:nvSpPr>
        <p:spPr>
          <a:xfrm>
            <a:off x="830356" y="1586702"/>
            <a:ext cx="9375962" cy="4462760"/>
          </a:xfrm>
        </p:spPr>
        <p:txBody>
          <a:bodyPr wrap="square" rtlCol="0">
            <a:spAutoFit/>
          </a:bodyPr>
          <a:lstStyle/>
          <a:p>
            <a:pPr marL="274320" indent="-274320">
              <a:lnSpc>
                <a:spcPct val="100000"/>
              </a:lnSpc>
              <a:spcBef>
                <a:spcPts val="300"/>
              </a:spcBef>
              <a:buFont typeface="Arial" panose="020B0604020202020204" pitchFamily="34" charset="0"/>
              <a:buChar char="•"/>
              <a:defRPr/>
            </a:pPr>
            <a:r>
              <a:rPr lang="en-US" sz="2400" dirty="0">
                <a:latin typeface="+mn-lt"/>
              </a:rPr>
              <a:t>Looking at the entire life-cycle helps ensure reducing waste (for example) at one point does not simply create more waste at another point in the life-cycle.</a:t>
            </a:r>
          </a:p>
          <a:p>
            <a:pPr marL="274320" indent="-274320">
              <a:lnSpc>
                <a:spcPct val="100000"/>
              </a:lnSpc>
              <a:spcBef>
                <a:spcPts val="300"/>
              </a:spcBef>
              <a:buFont typeface="Arial" panose="020B0604020202020204" pitchFamily="34" charset="0"/>
              <a:buChar char="•"/>
              <a:defRPr/>
            </a:pPr>
            <a:r>
              <a:rPr lang="en-US" sz="2400" dirty="0">
                <a:latin typeface="+mn-lt"/>
              </a:rPr>
              <a:t>Issues may be shifted – intentionally or inadvertently – among:</a:t>
            </a:r>
          </a:p>
          <a:p>
            <a:pPr marL="730250" lvl="1" indent="-273050">
              <a:lnSpc>
                <a:spcPct val="100000"/>
              </a:lnSpc>
              <a:spcBef>
                <a:spcPts val="300"/>
              </a:spcBef>
              <a:buFont typeface="Arial" panose="020B0604020202020204" pitchFamily="34" charset="0"/>
              <a:buChar char="•"/>
              <a:defRPr/>
            </a:pPr>
            <a:r>
              <a:rPr lang="en-US" dirty="0">
                <a:latin typeface="+mn-lt"/>
              </a:rPr>
              <a:t>Processes or manufacturing sites</a:t>
            </a:r>
          </a:p>
          <a:p>
            <a:pPr marL="730250" lvl="1" indent="-273050">
              <a:lnSpc>
                <a:spcPct val="100000"/>
              </a:lnSpc>
              <a:spcBef>
                <a:spcPts val="300"/>
              </a:spcBef>
              <a:buFont typeface="Arial" panose="020B0604020202020204" pitchFamily="34" charset="0"/>
              <a:buChar char="•"/>
              <a:defRPr/>
            </a:pPr>
            <a:r>
              <a:rPr lang="en-US" dirty="0">
                <a:latin typeface="+mn-lt"/>
              </a:rPr>
              <a:t>Geographic local</a:t>
            </a:r>
          </a:p>
          <a:p>
            <a:pPr marL="730250" lvl="1" indent="-273050">
              <a:lnSpc>
                <a:spcPct val="100000"/>
              </a:lnSpc>
              <a:spcBef>
                <a:spcPts val="300"/>
              </a:spcBef>
              <a:buFont typeface="Arial" panose="020B0604020202020204" pitchFamily="34" charset="0"/>
              <a:buChar char="•"/>
              <a:defRPr/>
            </a:pPr>
            <a:r>
              <a:rPr lang="en-US" dirty="0">
                <a:latin typeface="+mn-lt"/>
              </a:rPr>
              <a:t>Different budgets and planning cycles (first cost)</a:t>
            </a:r>
          </a:p>
          <a:p>
            <a:pPr marL="730250" lvl="1" indent="-273050">
              <a:lnSpc>
                <a:spcPct val="100000"/>
              </a:lnSpc>
              <a:spcBef>
                <a:spcPts val="300"/>
              </a:spcBef>
              <a:buFont typeface="Arial" panose="020B0604020202020204" pitchFamily="34" charset="0"/>
              <a:buChar char="•"/>
              <a:defRPr/>
            </a:pPr>
            <a:r>
              <a:rPr lang="en-US" dirty="0">
                <a:latin typeface="+mn-lt"/>
              </a:rPr>
              <a:t>Environmental media – air, water, soil (i.e., MTBE)</a:t>
            </a:r>
          </a:p>
          <a:p>
            <a:pPr marL="730250" lvl="1" indent="-273050">
              <a:lnSpc>
                <a:spcPct val="100000"/>
              </a:lnSpc>
              <a:spcBef>
                <a:spcPts val="300"/>
              </a:spcBef>
              <a:buFont typeface="Arial" panose="020B0604020202020204" pitchFamily="34" charset="0"/>
              <a:buChar char="•"/>
              <a:defRPr/>
            </a:pPr>
            <a:r>
              <a:rPr lang="en-US" dirty="0">
                <a:latin typeface="+mn-lt"/>
              </a:rPr>
              <a:t>Sustainability dimension: economic, social, environmental burdens</a:t>
            </a:r>
          </a:p>
          <a:p>
            <a:pPr marL="274320" indent="-274320">
              <a:lnSpc>
                <a:spcPct val="100000"/>
              </a:lnSpc>
              <a:spcBef>
                <a:spcPts val="300"/>
              </a:spcBef>
              <a:buFont typeface="Arial" panose="020B0604020202020204" pitchFamily="34" charset="0"/>
              <a:buChar char="•"/>
              <a:defRPr/>
            </a:pPr>
            <a:r>
              <a:rPr lang="en-US" sz="2400" dirty="0">
                <a:latin typeface="+mn-lt"/>
              </a:rPr>
              <a:t>Depends on “boundaries”</a:t>
            </a:r>
          </a:p>
          <a:p>
            <a:pPr marL="274320" indent="-274320">
              <a:lnSpc>
                <a:spcPct val="100000"/>
              </a:lnSpc>
              <a:spcBef>
                <a:spcPts val="300"/>
              </a:spcBef>
              <a:buFont typeface="Arial" panose="020B0604020202020204" pitchFamily="34" charset="0"/>
              <a:buChar char="•"/>
              <a:defRPr/>
            </a:pPr>
            <a:r>
              <a:rPr lang="en-US" sz="2400" dirty="0">
                <a:latin typeface="+mn-lt"/>
              </a:rPr>
              <a:t>Be conscious of what is shifted and where!</a:t>
            </a:r>
          </a:p>
        </p:txBody>
      </p:sp>
    </p:spTree>
    <p:extLst>
      <p:ext uri="{BB962C8B-B14F-4D97-AF65-F5344CB8AC3E}">
        <p14:creationId xmlns:p14="http://schemas.microsoft.com/office/powerpoint/2010/main" val="30520036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6F513-9F97-EC4A-B6E4-18B1218F35FA}"/>
              </a:ext>
            </a:extLst>
          </p:cNvPr>
          <p:cNvSpPr>
            <a:spLocks noGrp="1"/>
          </p:cNvSpPr>
          <p:nvPr>
            <p:ph type="title"/>
          </p:nvPr>
        </p:nvSpPr>
        <p:spPr/>
        <p:txBody>
          <a:bodyPr>
            <a:normAutofit/>
          </a:bodyPr>
          <a:lstStyle/>
          <a:p>
            <a:r>
              <a:rPr lang="en-US" sz="4000" dirty="0">
                <a:latin typeface="+mn-lt"/>
              </a:rPr>
              <a:t>What is Life Cycle Assessment (LCA)?</a:t>
            </a:r>
          </a:p>
        </p:txBody>
      </p:sp>
      <p:sp>
        <p:nvSpPr>
          <p:cNvPr id="3" name="Content Placeholder 2">
            <a:extLst>
              <a:ext uri="{FF2B5EF4-FFF2-40B4-BE49-F238E27FC236}">
                <a16:creationId xmlns:a16="http://schemas.microsoft.com/office/drawing/2014/main" id="{03193AA1-A521-A74D-99A6-7C50D3E57FCD}"/>
              </a:ext>
            </a:extLst>
          </p:cNvPr>
          <p:cNvSpPr>
            <a:spLocks noGrp="1"/>
          </p:cNvSpPr>
          <p:nvPr>
            <p:ph idx="1"/>
          </p:nvPr>
        </p:nvSpPr>
        <p:spPr/>
        <p:txBody>
          <a:bodyPr/>
          <a:lstStyle/>
          <a:p>
            <a:pPr marL="0" indent="0">
              <a:buNone/>
            </a:pPr>
            <a:r>
              <a:rPr lang="en-US" dirty="0"/>
              <a:t>“Life Cycle Assessment (LCA) is a technique to make more informed decisions through a better understanding of the human health and environmental impacts of products, processes, and activities. This can include an evaluation of the air, water, land, and energy consequences of a product or process, and possible alternatives.”</a:t>
            </a:r>
          </a:p>
          <a:p>
            <a:pPr marL="0" indent="0">
              <a:buNone/>
            </a:pPr>
            <a:endParaRPr lang="en-US" dirty="0"/>
          </a:p>
          <a:p>
            <a:pPr marL="0" indent="0" algn="r">
              <a:buNone/>
            </a:pPr>
            <a:r>
              <a:rPr lang="en-US" sz="2000" dirty="0"/>
              <a:t>-U.S. Environmental Protection Agency</a:t>
            </a:r>
          </a:p>
        </p:txBody>
      </p:sp>
      <p:sp>
        <p:nvSpPr>
          <p:cNvPr id="4" name="TextBox 3">
            <a:extLst>
              <a:ext uri="{FF2B5EF4-FFF2-40B4-BE49-F238E27FC236}">
                <a16:creationId xmlns:a16="http://schemas.microsoft.com/office/drawing/2014/main" id="{101CCC86-E5AD-6445-8B81-9EBD2E2599F6}"/>
              </a:ext>
            </a:extLst>
          </p:cNvPr>
          <p:cNvSpPr txBox="1"/>
          <p:nvPr/>
        </p:nvSpPr>
        <p:spPr>
          <a:xfrm>
            <a:off x="6405796" y="6334780"/>
            <a:ext cx="5786204" cy="523220"/>
          </a:xfrm>
          <a:prstGeom prst="rect">
            <a:avLst/>
          </a:prstGeom>
          <a:noFill/>
        </p:spPr>
        <p:txBody>
          <a:bodyPr wrap="square" rtlCol="0">
            <a:spAutoFit/>
          </a:bodyPr>
          <a:lstStyle/>
          <a:p>
            <a:r>
              <a:rPr lang="en-US" sz="1400" dirty="0"/>
              <a:t>U.S. EPA, Sustainable Materials Management basics, https://</a:t>
            </a:r>
            <a:r>
              <a:rPr lang="en-US" sz="1400" dirty="0" err="1"/>
              <a:t>www.epa.gov</a:t>
            </a:r>
            <a:r>
              <a:rPr lang="en-US" sz="1400" dirty="0"/>
              <a:t>/</a:t>
            </a:r>
            <a:r>
              <a:rPr lang="en-US" sz="1400" dirty="0" err="1"/>
              <a:t>smm</a:t>
            </a:r>
            <a:r>
              <a:rPr lang="en-US" sz="1400" dirty="0"/>
              <a:t>/sustainable-materials-management-basics</a:t>
            </a:r>
          </a:p>
        </p:txBody>
      </p:sp>
    </p:spTree>
    <p:extLst>
      <p:ext uri="{BB962C8B-B14F-4D97-AF65-F5344CB8AC3E}">
        <p14:creationId xmlns:p14="http://schemas.microsoft.com/office/powerpoint/2010/main" val="16208499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58202-3AD8-5B46-96E1-CBDCCF2FD0A4}"/>
              </a:ext>
            </a:extLst>
          </p:cNvPr>
          <p:cNvSpPr>
            <a:spLocks noGrp="1"/>
          </p:cNvSpPr>
          <p:nvPr>
            <p:ph type="title"/>
          </p:nvPr>
        </p:nvSpPr>
        <p:spPr/>
        <p:txBody>
          <a:bodyPr>
            <a:normAutofit/>
          </a:bodyPr>
          <a:lstStyle/>
          <a:p>
            <a:r>
              <a:rPr lang="en-US" sz="4000" dirty="0">
                <a:latin typeface="+mn-lt"/>
              </a:rPr>
              <a:t>LCA’s can give unanticipated results!</a:t>
            </a:r>
          </a:p>
        </p:txBody>
      </p:sp>
      <p:sp>
        <p:nvSpPr>
          <p:cNvPr id="3" name="Content Placeholder 2">
            <a:extLst>
              <a:ext uri="{FF2B5EF4-FFF2-40B4-BE49-F238E27FC236}">
                <a16:creationId xmlns:a16="http://schemas.microsoft.com/office/drawing/2014/main" id="{3BF5E137-55EE-E94D-BBC4-C90AC749080E}"/>
              </a:ext>
            </a:extLst>
          </p:cNvPr>
          <p:cNvSpPr>
            <a:spLocks noGrp="1"/>
          </p:cNvSpPr>
          <p:nvPr>
            <p:ph idx="1"/>
          </p:nvPr>
        </p:nvSpPr>
        <p:spPr/>
        <p:txBody>
          <a:bodyPr/>
          <a:lstStyle/>
          <a:p>
            <a:pPr marL="0" indent="0">
              <a:buNone/>
            </a:pPr>
            <a:r>
              <a:rPr lang="en-US"/>
              <a:t>For example:</a:t>
            </a:r>
          </a:p>
          <a:p>
            <a:r>
              <a:rPr lang="en-US" dirty="0"/>
              <a:t>Single attributes such as “compostable” and “recyclable” often do not correlate to lower impact</a:t>
            </a:r>
          </a:p>
          <a:p>
            <a:pPr lvl="1"/>
            <a:r>
              <a:rPr lang="en-US" dirty="0"/>
              <a:t>The impacts may shift from one stage to another</a:t>
            </a:r>
          </a:p>
          <a:p>
            <a:r>
              <a:rPr lang="en-US" dirty="0"/>
              <a:t>“Recycled content” and “recyclability” aren’t necessarily the most important consideration</a:t>
            </a:r>
          </a:p>
          <a:p>
            <a:pPr lvl="1"/>
            <a:r>
              <a:rPr lang="en-US" dirty="0"/>
              <a:t>Lighter and smaller volume packaging material that isn’t recycled can be preferable to heavier packaging material that is recycled (due to energy intensity in manufacturing and shipping of the original material)</a:t>
            </a:r>
          </a:p>
          <a:p>
            <a:pPr lvl="1"/>
            <a:endParaRPr lang="en-US" dirty="0"/>
          </a:p>
        </p:txBody>
      </p:sp>
    </p:spTree>
    <p:extLst>
      <p:ext uri="{BB962C8B-B14F-4D97-AF65-F5344CB8AC3E}">
        <p14:creationId xmlns:p14="http://schemas.microsoft.com/office/powerpoint/2010/main" val="23948041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263C144-095C-3148-A54C-5E014FB9F6C6}"/>
              </a:ext>
            </a:extLst>
          </p:cNvPr>
          <p:cNvSpPr/>
          <p:nvPr/>
        </p:nvSpPr>
        <p:spPr>
          <a:xfrm>
            <a:off x="3060700" y="1739900"/>
            <a:ext cx="6007100" cy="45720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94395C-4C73-4549-9DF1-924EACA357E9}"/>
              </a:ext>
            </a:extLst>
          </p:cNvPr>
          <p:cNvSpPr>
            <a:spLocks noGrp="1"/>
          </p:cNvSpPr>
          <p:nvPr>
            <p:ph type="title"/>
          </p:nvPr>
        </p:nvSpPr>
        <p:spPr/>
        <p:txBody>
          <a:bodyPr>
            <a:normAutofit/>
          </a:bodyPr>
          <a:lstStyle/>
          <a:p>
            <a:r>
              <a:rPr lang="en-US" sz="4000" dirty="0">
                <a:latin typeface="+mn-lt"/>
              </a:rPr>
              <a:t>Life-Cycle Assessment</a:t>
            </a:r>
          </a:p>
        </p:txBody>
      </p:sp>
      <p:graphicFrame>
        <p:nvGraphicFramePr>
          <p:cNvPr id="4" name="Diagram 3">
            <a:extLst>
              <a:ext uri="{FF2B5EF4-FFF2-40B4-BE49-F238E27FC236}">
                <a16:creationId xmlns:a16="http://schemas.microsoft.com/office/drawing/2014/main" id="{29523E22-ED6A-A24B-8259-335B473706F9}"/>
              </a:ext>
            </a:extLst>
          </p:cNvPr>
          <p:cNvGraphicFramePr/>
          <p:nvPr>
            <p:extLst>
              <p:ext uri="{D42A27DB-BD31-4B8C-83A1-F6EECF244321}">
                <p14:modId xmlns:p14="http://schemas.microsoft.com/office/powerpoint/2010/main" val="2311837029"/>
              </p:ext>
            </p:extLst>
          </p:nvPr>
        </p:nvGraphicFramePr>
        <p:xfrm>
          <a:off x="3454400" y="1993899"/>
          <a:ext cx="5156200" cy="37338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F42894C4-BA20-C74F-971E-50D3C85F6302}"/>
              </a:ext>
            </a:extLst>
          </p:cNvPr>
          <p:cNvSpPr txBox="1"/>
          <p:nvPr/>
        </p:nvSpPr>
        <p:spPr>
          <a:xfrm>
            <a:off x="1183657" y="1701798"/>
            <a:ext cx="992579" cy="461665"/>
          </a:xfrm>
          <a:prstGeom prst="rect">
            <a:avLst/>
          </a:prstGeom>
          <a:noFill/>
        </p:spPr>
        <p:txBody>
          <a:bodyPr wrap="none" rtlCol="0">
            <a:spAutoFit/>
          </a:bodyPr>
          <a:lstStyle/>
          <a:p>
            <a:r>
              <a:rPr lang="en-US" sz="2400" b="1" dirty="0"/>
              <a:t>Inputs</a:t>
            </a:r>
          </a:p>
        </p:txBody>
      </p:sp>
      <p:sp>
        <p:nvSpPr>
          <p:cNvPr id="7" name="TextBox 6">
            <a:extLst>
              <a:ext uri="{FF2B5EF4-FFF2-40B4-BE49-F238E27FC236}">
                <a16:creationId xmlns:a16="http://schemas.microsoft.com/office/drawing/2014/main" id="{2765D9C4-0BEF-3A41-BC36-065D7A748B89}"/>
              </a:ext>
            </a:extLst>
          </p:cNvPr>
          <p:cNvSpPr txBox="1"/>
          <p:nvPr/>
        </p:nvSpPr>
        <p:spPr>
          <a:xfrm>
            <a:off x="4859112" y="5822602"/>
            <a:ext cx="2410275" cy="461665"/>
          </a:xfrm>
          <a:prstGeom prst="rect">
            <a:avLst/>
          </a:prstGeom>
          <a:noFill/>
        </p:spPr>
        <p:txBody>
          <a:bodyPr wrap="none" rtlCol="0">
            <a:spAutoFit/>
          </a:bodyPr>
          <a:lstStyle/>
          <a:p>
            <a:r>
              <a:rPr lang="en-US" sz="2400" b="1" dirty="0"/>
              <a:t>System Boundary</a:t>
            </a:r>
          </a:p>
        </p:txBody>
      </p:sp>
      <p:sp>
        <p:nvSpPr>
          <p:cNvPr id="8" name="TextBox 7">
            <a:extLst>
              <a:ext uri="{FF2B5EF4-FFF2-40B4-BE49-F238E27FC236}">
                <a16:creationId xmlns:a16="http://schemas.microsoft.com/office/drawing/2014/main" id="{077552AD-F530-D742-A1EE-2D7268A72D95}"/>
              </a:ext>
            </a:extLst>
          </p:cNvPr>
          <p:cNvSpPr txBox="1"/>
          <p:nvPr/>
        </p:nvSpPr>
        <p:spPr>
          <a:xfrm>
            <a:off x="9781725" y="1701798"/>
            <a:ext cx="1226618" cy="461665"/>
          </a:xfrm>
          <a:prstGeom prst="rect">
            <a:avLst/>
          </a:prstGeom>
          <a:noFill/>
        </p:spPr>
        <p:txBody>
          <a:bodyPr wrap="none" rtlCol="0">
            <a:spAutoFit/>
          </a:bodyPr>
          <a:lstStyle/>
          <a:p>
            <a:r>
              <a:rPr lang="en-US" sz="2400" b="1" dirty="0"/>
              <a:t>Outputs</a:t>
            </a:r>
          </a:p>
        </p:txBody>
      </p:sp>
      <p:sp>
        <p:nvSpPr>
          <p:cNvPr id="9" name="TextBox 8">
            <a:extLst>
              <a:ext uri="{FF2B5EF4-FFF2-40B4-BE49-F238E27FC236}">
                <a16:creationId xmlns:a16="http://schemas.microsoft.com/office/drawing/2014/main" id="{A9DB847E-7BF5-BC44-BCA4-CFB8F977D6FF}"/>
              </a:ext>
            </a:extLst>
          </p:cNvPr>
          <p:cNvSpPr txBox="1"/>
          <p:nvPr/>
        </p:nvSpPr>
        <p:spPr>
          <a:xfrm>
            <a:off x="793664" y="3059668"/>
            <a:ext cx="1518557" cy="369332"/>
          </a:xfrm>
          <a:prstGeom prst="rect">
            <a:avLst/>
          </a:prstGeom>
          <a:noFill/>
        </p:spPr>
        <p:txBody>
          <a:bodyPr wrap="none" rtlCol="0">
            <a:spAutoFit/>
          </a:bodyPr>
          <a:lstStyle/>
          <a:p>
            <a:r>
              <a:rPr lang="en-US" dirty="0"/>
              <a:t>Raw Materials</a:t>
            </a:r>
          </a:p>
        </p:txBody>
      </p:sp>
      <p:sp>
        <p:nvSpPr>
          <p:cNvPr id="10" name="TextBox 9">
            <a:extLst>
              <a:ext uri="{FF2B5EF4-FFF2-40B4-BE49-F238E27FC236}">
                <a16:creationId xmlns:a16="http://schemas.microsoft.com/office/drawing/2014/main" id="{2DFBE0C7-D2E9-934C-9346-6B0910BDB94A}"/>
              </a:ext>
            </a:extLst>
          </p:cNvPr>
          <p:cNvSpPr txBox="1"/>
          <p:nvPr/>
        </p:nvSpPr>
        <p:spPr>
          <a:xfrm>
            <a:off x="1136403" y="4325205"/>
            <a:ext cx="824328" cy="369332"/>
          </a:xfrm>
          <a:prstGeom prst="rect">
            <a:avLst/>
          </a:prstGeom>
          <a:noFill/>
        </p:spPr>
        <p:txBody>
          <a:bodyPr wrap="none" rtlCol="0">
            <a:spAutoFit/>
          </a:bodyPr>
          <a:lstStyle/>
          <a:p>
            <a:r>
              <a:rPr lang="en-US" dirty="0"/>
              <a:t>Energy</a:t>
            </a:r>
          </a:p>
        </p:txBody>
      </p:sp>
      <p:cxnSp>
        <p:nvCxnSpPr>
          <p:cNvPr id="12" name="Straight Arrow Connector 11">
            <a:extLst>
              <a:ext uri="{FF2B5EF4-FFF2-40B4-BE49-F238E27FC236}">
                <a16:creationId xmlns:a16="http://schemas.microsoft.com/office/drawing/2014/main" id="{4EFA4850-9B31-DF4B-89FA-FCE3E6BA93F0}"/>
              </a:ext>
            </a:extLst>
          </p:cNvPr>
          <p:cNvCxnSpPr>
            <a:stCxn id="9" idx="3"/>
          </p:cNvCxnSpPr>
          <p:nvPr/>
        </p:nvCxnSpPr>
        <p:spPr>
          <a:xfrm>
            <a:off x="2312221" y="3244334"/>
            <a:ext cx="68497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8474E121-A6B4-9549-AC9B-2BBFA99E6EA0}"/>
              </a:ext>
            </a:extLst>
          </p:cNvPr>
          <p:cNvCxnSpPr>
            <a:stCxn id="10" idx="3"/>
          </p:cNvCxnSpPr>
          <p:nvPr/>
        </p:nvCxnSpPr>
        <p:spPr>
          <a:xfrm>
            <a:off x="1960731" y="4509871"/>
            <a:ext cx="99836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D230189-964A-EB43-A160-23B4D71F7B0D}"/>
              </a:ext>
            </a:extLst>
          </p:cNvPr>
          <p:cNvSpPr txBox="1"/>
          <p:nvPr/>
        </p:nvSpPr>
        <p:spPr>
          <a:xfrm>
            <a:off x="9781725" y="2364573"/>
            <a:ext cx="1892300" cy="646331"/>
          </a:xfrm>
          <a:prstGeom prst="rect">
            <a:avLst/>
          </a:prstGeom>
          <a:noFill/>
        </p:spPr>
        <p:txBody>
          <a:bodyPr wrap="square" rtlCol="0">
            <a:spAutoFit/>
          </a:bodyPr>
          <a:lstStyle/>
          <a:p>
            <a:r>
              <a:rPr lang="en-US" dirty="0"/>
              <a:t>Atmospheric Emissions</a:t>
            </a:r>
          </a:p>
        </p:txBody>
      </p:sp>
      <p:sp>
        <p:nvSpPr>
          <p:cNvPr id="16" name="TextBox 15">
            <a:extLst>
              <a:ext uri="{FF2B5EF4-FFF2-40B4-BE49-F238E27FC236}">
                <a16:creationId xmlns:a16="http://schemas.microsoft.com/office/drawing/2014/main" id="{7B9EC95A-D3C3-384A-BA13-EDD9787A56C8}"/>
              </a:ext>
            </a:extLst>
          </p:cNvPr>
          <p:cNvSpPr txBox="1"/>
          <p:nvPr/>
        </p:nvSpPr>
        <p:spPr>
          <a:xfrm>
            <a:off x="9781725" y="3105834"/>
            <a:ext cx="1892300" cy="646331"/>
          </a:xfrm>
          <a:prstGeom prst="rect">
            <a:avLst/>
          </a:prstGeom>
          <a:noFill/>
        </p:spPr>
        <p:txBody>
          <a:bodyPr wrap="square" rtlCol="0">
            <a:spAutoFit/>
          </a:bodyPr>
          <a:lstStyle/>
          <a:p>
            <a:r>
              <a:rPr lang="en-US" dirty="0"/>
              <a:t>Waterborne Wastes</a:t>
            </a:r>
          </a:p>
        </p:txBody>
      </p:sp>
      <p:sp>
        <p:nvSpPr>
          <p:cNvPr id="17" name="TextBox 16">
            <a:extLst>
              <a:ext uri="{FF2B5EF4-FFF2-40B4-BE49-F238E27FC236}">
                <a16:creationId xmlns:a16="http://schemas.microsoft.com/office/drawing/2014/main" id="{EA50F9D0-227B-084C-B5CE-85705C6BDE9D}"/>
              </a:ext>
            </a:extLst>
          </p:cNvPr>
          <p:cNvSpPr txBox="1"/>
          <p:nvPr/>
        </p:nvSpPr>
        <p:spPr>
          <a:xfrm>
            <a:off x="9781725" y="3874789"/>
            <a:ext cx="1892300" cy="369332"/>
          </a:xfrm>
          <a:prstGeom prst="rect">
            <a:avLst/>
          </a:prstGeom>
          <a:noFill/>
        </p:spPr>
        <p:txBody>
          <a:bodyPr wrap="square" rtlCol="0">
            <a:spAutoFit/>
          </a:bodyPr>
          <a:lstStyle/>
          <a:p>
            <a:r>
              <a:rPr lang="en-US" dirty="0"/>
              <a:t>Solid Wastes</a:t>
            </a:r>
          </a:p>
        </p:txBody>
      </p:sp>
      <p:sp>
        <p:nvSpPr>
          <p:cNvPr id="18" name="TextBox 17">
            <a:extLst>
              <a:ext uri="{FF2B5EF4-FFF2-40B4-BE49-F238E27FC236}">
                <a16:creationId xmlns:a16="http://schemas.microsoft.com/office/drawing/2014/main" id="{36EF74BE-751D-A746-9CA8-22EA1F42F2D7}"/>
              </a:ext>
            </a:extLst>
          </p:cNvPr>
          <p:cNvSpPr txBox="1"/>
          <p:nvPr/>
        </p:nvSpPr>
        <p:spPr>
          <a:xfrm>
            <a:off x="9781725" y="4417545"/>
            <a:ext cx="1892300" cy="369332"/>
          </a:xfrm>
          <a:prstGeom prst="rect">
            <a:avLst/>
          </a:prstGeom>
          <a:noFill/>
        </p:spPr>
        <p:txBody>
          <a:bodyPr wrap="square" rtlCol="0">
            <a:spAutoFit/>
          </a:bodyPr>
          <a:lstStyle/>
          <a:p>
            <a:r>
              <a:rPr lang="en-US" dirty="0"/>
              <a:t>Coproducts</a:t>
            </a:r>
          </a:p>
        </p:txBody>
      </p:sp>
      <p:sp>
        <p:nvSpPr>
          <p:cNvPr id="19" name="TextBox 18">
            <a:extLst>
              <a:ext uri="{FF2B5EF4-FFF2-40B4-BE49-F238E27FC236}">
                <a16:creationId xmlns:a16="http://schemas.microsoft.com/office/drawing/2014/main" id="{15D549BE-4C51-E14A-9CC6-C5FBC9A15F1D}"/>
              </a:ext>
            </a:extLst>
          </p:cNvPr>
          <p:cNvSpPr txBox="1"/>
          <p:nvPr/>
        </p:nvSpPr>
        <p:spPr>
          <a:xfrm>
            <a:off x="9781725" y="4977812"/>
            <a:ext cx="1892300" cy="369332"/>
          </a:xfrm>
          <a:prstGeom prst="rect">
            <a:avLst/>
          </a:prstGeom>
          <a:noFill/>
        </p:spPr>
        <p:txBody>
          <a:bodyPr wrap="square" rtlCol="0">
            <a:spAutoFit/>
          </a:bodyPr>
          <a:lstStyle/>
          <a:p>
            <a:r>
              <a:rPr lang="en-US" dirty="0"/>
              <a:t>Other releases</a:t>
            </a:r>
          </a:p>
        </p:txBody>
      </p:sp>
      <p:cxnSp>
        <p:nvCxnSpPr>
          <p:cNvPr id="20" name="Straight Arrow Connector 19">
            <a:extLst>
              <a:ext uri="{FF2B5EF4-FFF2-40B4-BE49-F238E27FC236}">
                <a16:creationId xmlns:a16="http://schemas.microsoft.com/office/drawing/2014/main" id="{0C3F254C-1CF1-374D-8A33-CE5876582F0A}"/>
              </a:ext>
            </a:extLst>
          </p:cNvPr>
          <p:cNvCxnSpPr/>
          <p:nvPr/>
        </p:nvCxnSpPr>
        <p:spPr>
          <a:xfrm>
            <a:off x="9093200" y="2693572"/>
            <a:ext cx="68497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1071DE7-D23C-6342-881C-CD512A6BE394}"/>
              </a:ext>
            </a:extLst>
          </p:cNvPr>
          <p:cNvCxnSpPr/>
          <p:nvPr/>
        </p:nvCxnSpPr>
        <p:spPr>
          <a:xfrm>
            <a:off x="9093200" y="3428999"/>
            <a:ext cx="68497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B0BE90D-3B09-704B-BDB9-58CF1C723194}"/>
              </a:ext>
            </a:extLst>
          </p:cNvPr>
          <p:cNvCxnSpPr/>
          <p:nvPr/>
        </p:nvCxnSpPr>
        <p:spPr>
          <a:xfrm>
            <a:off x="9093200" y="4035227"/>
            <a:ext cx="68497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37466CA-847C-4A43-8786-20EE3FBF2021}"/>
              </a:ext>
            </a:extLst>
          </p:cNvPr>
          <p:cNvCxnSpPr/>
          <p:nvPr/>
        </p:nvCxnSpPr>
        <p:spPr>
          <a:xfrm>
            <a:off x="9093200" y="4603383"/>
            <a:ext cx="68497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744E77DF-9309-D94B-BAD6-523DA8421E57}"/>
              </a:ext>
            </a:extLst>
          </p:cNvPr>
          <p:cNvCxnSpPr/>
          <p:nvPr/>
        </p:nvCxnSpPr>
        <p:spPr>
          <a:xfrm>
            <a:off x="9093200" y="5162478"/>
            <a:ext cx="68497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CC9F7A2-886E-3A44-BDEB-C136BBAC4500}"/>
              </a:ext>
            </a:extLst>
          </p:cNvPr>
          <p:cNvSpPr txBox="1"/>
          <p:nvPr/>
        </p:nvSpPr>
        <p:spPr>
          <a:xfrm>
            <a:off x="5905058" y="6384181"/>
            <a:ext cx="6556075" cy="461665"/>
          </a:xfrm>
          <a:prstGeom prst="rect">
            <a:avLst/>
          </a:prstGeom>
          <a:noFill/>
        </p:spPr>
        <p:txBody>
          <a:bodyPr wrap="square" rtlCol="0">
            <a:spAutoFit/>
          </a:bodyPr>
          <a:lstStyle/>
          <a:p>
            <a:r>
              <a:rPr lang="en-US" sz="1200" dirty="0"/>
              <a:t>Recreated from: Guidance on Life-Cycle Thinking and Its Role in Environmental Decision Making, Sustainable Materials Management Coalition, March 2014</a:t>
            </a:r>
          </a:p>
        </p:txBody>
      </p:sp>
    </p:spTree>
    <p:extLst>
      <p:ext uri="{BB962C8B-B14F-4D97-AF65-F5344CB8AC3E}">
        <p14:creationId xmlns:p14="http://schemas.microsoft.com/office/powerpoint/2010/main" val="36681569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06357-4511-B04C-BFDB-730DDDA232D2}"/>
              </a:ext>
            </a:extLst>
          </p:cNvPr>
          <p:cNvSpPr>
            <a:spLocks noGrp="1"/>
          </p:cNvSpPr>
          <p:nvPr>
            <p:ph type="title"/>
          </p:nvPr>
        </p:nvSpPr>
        <p:spPr/>
        <p:txBody>
          <a:bodyPr>
            <a:normAutofit/>
          </a:bodyPr>
          <a:lstStyle/>
          <a:p>
            <a:r>
              <a:rPr lang="en-US" sz="4000" dirty="0">
                <a:latin typeface="+mn-lt"/>
              </a:rPr>
              <a:t>Outline</a:t>
            </a:r>
          </a:p>
        </p:txBody>
      </p:sp>
      <p:sp>
        <p:nvSpPr>
          <p:cNvPr id="3" name="Content Placeholder 2">
            <a:extLst>
              <a:ext uri="{FF2B5EF4-FFF2-40B4-BE49-F238E27FC236}">
                <a16:creationId xmlns:a16="http://schemas.microsoft.com/office/drawing/2014/main" id="{04E95518-B573-A742-9B80-AB22588B7220}"/>
              </a:ext>
            </a:extLst>
          </p:cNvPr>
          <p:cNvSpPr>
            <a:spLocks noGrp="1"/>
          </p:cNvSpPr>
          <p:nvPr>
            <p:ph idx="1"/>
          </p:nvPr>
        </p:nvSpPr>
        <p:spPr/>
        <p:txBody>
          <a:bodyPr/>
          <a:lstStyle/>
          <a:p>
            <a:r>
              <a:rPr lang="en-US" dirty="0"/>
              <a:t>Life Cycle Thinking and Life Cycle Assessment (LCA)</a:t>
            </a:r>
          </a:p>
          <a:p>
            <a:pPr lvl="1"/>
            <a:r>
              <a:rPr lang="en-US" dirty="0"/>
              <a:t>LCA Example: Laundry Detergent</a:t>
            </a:r>
          </a:p>
          <a:p>
            <a:r>
              <a:rPr lang="en-US" dirty="0">
                <a:solidFill>
                  <a:schemeClr val="accent2"/>
                </a:solidFill>
              </a:rPr>
              <a:t>LCA and Green Chemistry</a:t>
            </a:r>
          </a:p>
          <a:p>
            <a:r>
              <a:rPr lang="en-US" dirty="0"/>
              <a:t>LCA examples and discussions:</a:t>
            </a:r>
          </a:p>
          <a:p>
            <a:pPr lvl="1"/>
            <a:r>
              <a:rPr lang="en-US" dirty="0"/>
              <a:t>An example: </a:t>
            </a:r>
            <a:r>
              <a:rPr lang="en-US" dirty="0" err="1"/>
              <a:t>i</a:t>
            </a:r>
            <a:r>
              <a:rPr lang="en-US" dirty="0"/>
              <a:t>-STAT blood analyzing device</a:t>
            </a:r>
          </a:p>
          <a:p>
            <a:pPr lvl="1"/>
            <a:r>
              <a:rPr lang="en-US" dirty="0"/>
              <a:t>An example: Styrofoam take-out container</a:t>
            </a:r>
          </a:p>
          <a:p>
            <a:endParaRPr lang="en-US" dirty="0"/>
          </a:p>
        </p:txBody>
      </p:sp>
    </p:spTree>
    <p:extLst>
      <p:ext uri="{BB962C8B-B14F-4D97-AF65-F5344CB8AC3E}">
        <p14:creationId xmlns:p14="http://schemas.microsoft.com/office/powerpoint/2010/main" val="41061835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FFA54-20AB-DC4F-BBD5-7B64BA3FA65E}"/>
              </a:ext>
            </a:extLst>
          </p:cNvPr>
          <p:cNvSpPr>
            <a:spLocks noGrp="1"/>
          </p:cNvSpPr>
          <p:nvPr>
            <p:ph type="title"/>
          </p:nvPr>
        </p:nvSpPr>
        <p:spPr/>
        <p:txBody>
          <a:bodyPr>
            <a:normAutofit/>
          </a:bodyPr>
          <a:lstStyle/>
          <a:p>
            <a:r>
              <a:rPr lang="en-US" sz="4000" dirty="0">
                <a:latin typeface="+mn-lt"/>
              </a:rPr>
              <a:t>How does Green Chemistry relate to Life Cycle thinking?  </a:t>
            </a:r>
          </a:p>
        </p:txBody>
      </p:sp>
      <p:sp>
        <p:nvSpPr>
          <p:cNvPr id="3" name="Content Placeholder 2">
            <a:extLst>
              <a:ext uri="{FF2B5EF4-FFF2-40B4-BE49-F238E27FC236}">
                <a16:creationId xmlns:a16="http://schemas.microsoft.com/office/drawing/2014/main" id="{6DF8E61F-69F6-104C-B444-A694038A68D3}"/>
              </a:ext>
            </a:extLst>
          </p:cNvPr>
          <p:cNvSpPr>
            <a:spLocks noGrp="1"/>
          </p:cNvSpPr>
          <p:nvPr>
            <p:ph idx="1"/>
          </p:nvPr>
        </p:nvSpPr>
        <p:spPr>
          <a:xfrm>
            <a:off x="838200" y="1750132"/>
            <a:ext cx="4896394" cy="4201206"/>
          </a:xfrm>
        </p:spPr>
        <p:txBody>
          <a:bodyPr/>
          <a:lstStyle/>
          <a:p>
            <a:pPr marL="0" indent="0">
              <a:buNone/>
            </a:pPr>
            <a:r>
              <a:rPr lang="en-US" dirty="0"/>
              <a:t>The 12 principles of Green Chemistry are applicable across the product life cycle</a:t>
            </a:r>
          </a:p>
          <a:p>
            <a:pPr lvl="1"/>
            <a:r>
              <a:rPr lang="en-US" dirty="0"/>
              <a:t>Green chemistry can have the greatest impact in the </a:t>
            </a:r>
            <a:r>
              <a:rPr lang="en-US" i="1" dirty="0"/>
              <a:t>manufacturing stage </a:t>
            </a:r>
            <a:r>
              <a:rPr lang="en-US" dirty="0"/>
              <a:t>of a product life-cycle</a:t>
            </a:r>
          </a:p>
        </p:txBody>
      </p:sp>
      <p:pic>
        <p:nvPicPr>
          <p:cNvPr id="4" name="Picture 3">
            <a:extLst>
              <a:ext uri="{FF2B5EF4-FFF2-40B4-BE49-F238E27FC236}">
                <a16:creationId xmlns:a16="http://schemas.microsoft.com/office/drawing/2014/main" id="{A437FFD3-78EF-104E-BB63-4B8C72B0C759}"/>
              </a:ext>
            </a:extLst>
          </p:cNvPr>
          <p:cNvPicPr>
            <a:picLocks noChangeAspect="1"/>
          </p:cNvPicPr>
          <p:nvPr/>
        </p:nvPicPr>
        <p:blipFill>
          <a:blip r:embed="rId3"/>
          <a:stretch>
            <a:fillRect/>
          </a:stretch>
        </p:blipFill>
        <p:spPr>
          <a:xfrm>
            <a:off x="5812972" y="1507176"/>
            <a:ext cx="6276703" cy="5268489"/>
          </a:xfrm>
          <a:prstGeom prst="rect">
            <a:avLst/>
          </a:prstGeom>
        </p:spPr>
      </p:pic>
      <p:sp>
        <p:nvSpPr>
          <p:cNvPr id="5" name="Rectangle 4">
            <a:extLst>
              <a:ext uri="{FF2B5EF4-FFF2-40B4-BE49-F238E27FC236}">
                <a16:creationId xmlns:a16="http://schemas.microsoft.com/office/drawing/2014/main" id="{F047C74F-5945-0F4E-AF68-D6FFC0CE1F3E}"/>
              </a:ext>
            </a:extLst>
          </p:cNvPr>
          <p:cNvSpPr/>
          <p:nvPr/>
        </p:nvSpPr>
        <p:spPr>
          <a:xfrm>
            <a:off x="1524000" y="5812838"/>
            <a:ext cx="3758084" cy="276999"/>
          </a:xfrm>
          <a:prstGeom prst="rect">
            <a:avLst/>
          </a:prstGeom>
        </p:spPr>
        <p:txBody>
          <a:bodyPr wrap="square">
            <a:spAutoFit/>
          </a:bodyPr>
          <a:lstStyle/>
          <a:p>
            <a:r>
              <a:rPr lang="nb-NO" sz="1200" dirty="0">
                <a:solidFill>
                  <a:schemeClr val="bg1">
                    <a:lumMod val="50000"/>
                  </a:schemeClr>
                </a:solidFill>
                <a:latin typeface="TimesNewRomanPSMT" charset="0"/>
                <a:hlinkClick r:id="rId4">
                  <a:extLst>
                    <a:ext uri="{A12FA001-AC4F-418D-AE19-62706E023703}">
                      <ahyp:hlinkClr xmlns:ahyp="http://schemas.microsoft.com/office/drawing/2018/hyperlinkcolor" xmlns="" val="tx"/>
                    </a:ext>
                  </a:extLst>
                </a:hlinkClick>
              </a:rPr>
              <a:t>Chem. Soc. Rev., 2015, </a:t>
            </a:r>
            <a:r>
              <a:rPr lang="nb-NO" sz="1200" b="1" dirty="0">
                <a:solidFill>
                  <a:schemeClr val="bg1">
                    <a:lumMod val="50000"/>
                  </a:schemeClr>
                </a:solidFill>
                <a:latin typeface="TimesNewRomanPSMT" charset="0"/>
                <a:hlinkClick r:id="rId4">
                  <a:extLst>
                    <a:ext uri="{A12FA001-AC4F-418D-AE19-62706E023703}">
                      <ahyp:hlinkClr xmlns:ahyp="http://schemas.microsoft.com/office/drawing/2018/hyperlinkcolor" xmlns="" val="tx"/>
                    </a:ext>
                  </a:extLst>
                </a:hlinkClick>
              </a:rPr>
              <a:t>44</a:t>
            </a:r>
            <a:r>
              <a:rPr lang="nb-NO" sz="1200" dirty="0">
                <a:solidFill>
                  <a:schemeClr val="bg1">
                    <a:lumMod val="50000"/>
                  </a:schemeClr>
                </a:solidFill>
                <a:latin typeface="TimesNewRomanPSMT" charset="0"/>
                <a:hlinkClick r:id="rId4">
                  <a:extLst>
                    <a:ext uri="{A12FA001-AC4F-418D-AE19-62706E023703}">
                      <ahyp:hlinkClr xmlns:ahyp="http://schemas.microsoft.com/office/drawing/2018/hyperlinkcolor" xmlns="" val="tx"/>
                    </a:ext>
                  </a:extLst>
                </a:hlinkClick>
              </a:rPr>
              <a:t>, 5758-5777</a:t>
            </a:r>
            <a:endParaRPr lang="en-US" sz="1200" dirty="0">
              <a:solidFill>
                <a:schemeClr val="bg1">
                  <a:lumMod val="50000"/>
                </a:schemeClr>
              </a:solidFill>
            </a:endParaRPr>
          </a:p>
        </p:txBody>
      </p:sp>
    </p:spTree>
    <p:extLst>
      <p:ext uri="{BB962C8B-B14F-4D97-AF65-F5344CB8AC3E}">
        <p14:creationId xmlns:p14="http://schemas.microsoft.com/office/powerpoint/2010/main" val="41972780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06357-4511-B04C-BFDB-730DDDA232D2}"/>
              </a:ext>
            </a:extLst>
          </p:cNvPr>
          <p:cNvSpPr>
            <a:spLocks noGrp="1"/>
          </p:cNvSpPr>
          <p:nvPr>
            <p:ph type="title"/>
          </p:nvPr>
        </p:nvSpPr>
        <p:spPr/>
        <p:txBody>
          <a:bodyPr>
            <a:normAutofit/>
          </a:bodyPr>
          <a:lstStyle/>
          <a:p>
            <a:r>
              <a:rPr lang="en-US" sz="4000" dirty="0">
                <a:latin typeface="+mn-lt"/>
              </a:rPr>
              <a:t>Outline</a:t>
            </a:r>
          </a:p>
        </p:txBody>
      </p:sp>
      <p:sp>
        <p:nvSpPr>
          <p:cNvPr id="3" name="Content Placeholder 2">
            <a:extLst>
              <a:ext uri="{FF2B5EF4-FFF2-40B4-BE49-F238E27FC236}">
                <a16:creationId xmlns:a16="http://schemas.microsoft.com/office/drawing/2014/main" id="{04E95518-B573-A742-9B80-AB22588B7220}"/>
              </a:ext>
            </a:extLst>
          </p:cNvPr>
          <p:cNvSpPr>
            <a:spLocks noGrp="1"/>
          </p:cNvSpPr>
          <p:nvPr>
            <p:ph idx="1"/>
          </p:nvPr>
        </p:nvSpPr>
        <p:spPr/>
        <p:txBody>
          <a:bodyPr/>
          <a:lstStyle/>
          <a:p>
            <a:r>
              <a:rPr lang="en-US" dirty="0"/>
              <a:t>Life Cycle Thinking and Life Cycle Assessment (LCA)</a:t>
            </a:r>
          </a:p>
          <a:p>
            <a:pPr lvl="1"/>
            <a:r>
              <a:rPr lang="en-US" dirty="0"/>
              <a:t>LCA Example: Laundry Detergent</a:t>
            </a:r>
          </a:p>
          <a:p>
            <a:r>
              <a:rPr lang="en-US" dirty="0"/>
              <a:t>LCA and Green Chemistry</a:t>
            </a:r>
          </a:p>
          <a:p>
            <a:r>
              <a:rPr lang="en-US" dirty="0">
                <a:solidFill>
                  <a:schemeClr val="accent2"/>
                </a:solidFill>
              </a:rPr>
              <a:t>LCA examples and discussions:</a:t>
            </a:r>
          </a:p>
          <a:p>
            <a:pPr lvl="1"/>
            <a:r>
              <a:rPr lang="en-US" dirty="0"/>
              <a:t>An example: </a:t>
            </a:r>
            <a:r>
              <a:rPr lang="en-US" dirty="0" err="1"/>
              <a:t>i</a:t>
            </a:r>
            <a:r>
              <a:rPr lang="en-US" dirty="0"/>
              <a:t>-STAT blood analyzing device</a:t>
            </a:r>
          </a:p>
          <a:p>
            <a:pPr lvl="1"/>
            <a:r>
              <a:rPr lang="en-US" dirty="0"/>
              <a:t>An example: Styrofoam take-out container</a:t>
            </a:r>
          </a:p>
          <a:p>
            <a:endParaRPr lang="en-US" dirty="0"/>
          </a:p>
        </p:txBody>
      </p:sp>
    </p:spTree>
    <p:extLst>
      <p:ext uri="{BB962C8B-B14F-4D97-AF65-F5344CB8AC3E}">
        <p14:creationId xmlns:p14="http://schemas.microsoft.com/office/powerpoint/2010/main" val="18789220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06357-4511-B04C-BFDB-730DDDA232D2}"/>
              </a:ext>
            </a:extLst>
          </p:cNvPr>
          <p:cNvSpPr>
            <a:spLocks noGrp="1"/>
          </p:cNvSpPr>
          <p:nvPr>
            <p:ph type="title"/>
          </p:nvPr>
        </p:nvSpPr>
        <p:spPr/>
        <p:txBody>
          <a:bodyPr>
            <a:normAutofit/>
          </a:bodyPr>
          <a:lstStyle/>
          <a:p>
            <a:r>
              <a:rPr lang="en-US" sz="4000" dirty="0">
                <a:latin typeface="+mn-lt"/>
              </a:rPr>
              <a:t>Outline</a:t>
            </a:r>
          </a:p>
        </p:txBody>
      </p:sp>
      <p:sp>
        <p:nvSpPr>
          <p:cNvPr id="3" name="Content Placeholder 2">
            <a:extLst>
              <a:ext uri="{FF2B5EF4-FFF2-40B4-BE49-F238E27FC236}">
                <a16:creationId xmlns:a16="http://schemas.microsoft.com/office/drawing/2014/main" id="{04E95518-B573-A742-9B80-AB22588B7220}"/>
              </a:ext>
            </a:extLst>
          </p:cNvPr>
          <p:cNvSpPr>
            <a:spLocks noGrp="1"/>
          </p:cNvSpPr>
          <p:nvPr>
            <p:ph idx="1"/>
          </p:nvPr>
        </p:nvSpPr>
        <p:spPr/>
        <p:txBody>
          <a:bodyPr/>
          <a:lstStyle/>
          <a:p>
            <a:r>
              <a:rPr lang="en-US" dirty="0"/>
              <a:t>Life Cycle Thinking and Life Cycle Assessment (LCA)</a:t>
            </a:r>
          </a:p>
          <a:p>
            <a:pPr lvl="1"/>
            <a:r>
              <a:rPr lang="en-US" dirty="0"/>
              <a:t>LCA Example: Laundry Detergent</a:t>
            </a:r>
          </a:p>
          <a:p>
            <a:r>
              <a:rPr lang="en-US" dirty="0"/>
              <a:t>LCA and Green Chemistry</a:t>
            </a:r>
          </a:p>
          <a:p>
            <a:r>
              <a:rPr lang="en-US" dirty="0"/>
              <a:t>LCA examples and discussions:</a:t>
            </a:r>
          </a:p>
          <a:p>
            <a:pPr lvl="1"/>
            <a:r>
              <a:rPr lang="en-US" dirty="0"/>
              <a:t>An example: </a:t>
            </a:r>
            <a:r>
              <a:rPr lang="en-US" dirty="0" err="1"/>
              <a:t>i</a:t>
            </a:r>
            <a:r>
              <a:rPr lang="en-US" dirty="0"/>
              <a:t>-STAT blood analyzing device</a:t>
            </a:r>
          </a:p>
          <a:p>
            <a:pPr lvl="1"/>
            <a:r>
              <a:rPr lang="en-US" dirty="0"/>
              <a:t>An example: Styrofoam take-out container</a:t>
            </a:r>
          </a:p>
          <a:p>
            <a:endParaRPr lang="en-US" dirty="0"/>
          </a:p>
        </p:txBody>
      </p:sp>
    </p:spTree>
    <p:extLst>
      <p:ext uri="{BB962C8B-B14F-4D97-AF65-F5344CB8AC3E}">
        <p14:creationId xmlns:p14="http://schemas.microsoft.com/office/powerpoint/2010/main" val="26979984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6BFA5-0C00-0549-8957-247C99428B27}"/>
              </a:ext>
            </a:extLst>
          </p:cNvPr>
          <p:cNvSpPr>
            <a:spLocks noGrp="1"/>
          </p:cNvSpPr>
          <p:nvPr>
            <p:ph type="title"/>
          </p:nvPr>
        </p:nvSpPr>
        <p:spPr/>
        <p:txBody>
          <a:bodyPr>
            <a:normAutofit/>
          </a:bodyPr>
          <a:lstStyle/>
          <a:p>
            <a:r>
              <a:rPr lang="en-US" sz="4000" dirty="0">
                <a:latin typeface="+mn-lt"/>
              </a:rPr>
              <a:t>Understanding Life-cycle, an example:</a:t>
            </a:r>
            <a:br>
              <a:rPr lang="en-US" sz="4000" dirty="0">
                <a:latin typeface="+mn-lt"/>
              </a:rPr>
            </a:br>
            <a:r>
              <a:rPr lang="en-US" sz="4000" dirty="0" err="1">
                <a:latin typeface="+mn-lt"/>
              </a:rPr>
              <a:t>i</a:t>
            </a:r>
            <a:r>
              <a:rPr lang="en-US" sz="4000" dirty="0">
                <a:latin typeface="+mn-lt"/>
              </a:rPr>
              <a:t>-STAT blood analyzing device</a:t>
            </a:r>
          </a:p>
        </p:txBody>
      </p:sp>
      <p:sp>
        <p:nvSpPr>
          <p:cNvPr id="3" name="Content Placeholder 2">
            <a:extLst>
              <a:ext uri="{FF2B5EF4-FFF2-40B4-BE49-F238E27FC236}">
                <a16:creationId xmlns:a16="http://schemas.microsoft.com/office/drawing/2014/main" id="{8A6CC912-B352-EF44-B322-5F4D5B0D643B}"/>
              </a:ext>
            </a:extLst>
          </p:cNvPr>
          <p:cNvSpPr>
            <a:spLocks noGrp="1"/>
          </p:cNvSpPr>
          <p:nvPr>
            <p:ph idx="1"/>
          </p:nvPr>
        </p:nvSpPr>
        <p:spPr>
          <a:xfrm>
            <a:off x="838200" y="1750132"/>
            <a:ext cx="8561388" cy="4201206"/>
          </a:xfrm>
        </p:spPr>
        <p:txBody>
          <a:bodyPr/>
          <a:lstStyle/>
          <a:p>
            <a:r>
              <a:rPr lang="en-US" dirty="0"/>
              <a:t>A handheld system for rapid blood analysis: 2-3 drops of blood are placed into a cartridge, which is inserted into the handheld device for results within 2 minutes. </a:t>
            </a:r>
          </a:p>
          <a:p>
            <a:r>
              <a:rPr lang="en-US" dirty="0"/>
              <a:t>Let’s look at the cartridge!</a:t>
            </a:r>
          </a:p>
        </p:txBody>
      </p:sp>
      <p:pic>
        <p:nvPicPr>
          <p:cNvPr id="4" name="Picture 3" descr="HPIM3112">
            <a:extLst>
              <a:ext uri="{FF2B5EF4-FFF2-40B4-BE49-F238E27FC236}">
                <a16:creationId xmlns:a16="http://schemas.microsoft.com/office/drawing/2014/main" id="{F48F9057-77F6-0045-87E3-659FF91E66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522" t="21028" r="34859" b="12617"/>
          <a:stretch>
            <a:fillRect/>
          </a:stretch>
        </p:blipFill>
        <p:spPr bwMode="auto">
          <a:xfrm>
            <a:off x="9551988" y="2517235"/>
            <a:ext cx="1954212" cy="2667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7F5BFEF-7D84-8349-8B2B-7175586E3915}"/>
              </a:ext>
            </a:extLst>
          </p:cNvPr>
          <p:cNvSpPr txBox="1"/>
          <p:nvPr/>
        </p:nvSpPr>
        <p:spPr>
          <a:xfrm>
            <a:off x="7073900" y="6359709"/>
            <a:ext cx="5410200" cy="646331"/>
          </a:xfrm>
          <a:prstGeom prst="rect">
            <a:avLst/>
          </a:prstGeom>
          <a:noFill/>
        </p:spPr>
        <p:txBody>
          <a:bodyPr wrap="square" rtlCol="0">
            <a:spAutoFit/>
          </a:bodyPr>
          <a:lstStyle/>
          <a:p>
            <a:r>
              <a:rPr lang="en-US" sz="1200" dirty="0" err="1"/>
              <a:t>i</a:t>
            </a:r>
            <a:r>
              <a:rPr lang="en-US" sz="1200" dirty="0"/>
              <a:t>-STAT blood analyzing device by Abbott Labs: https://</a:t>
            </a:r>
            <a:r>
              <a:rPr lang="en-US" sz="1200" dirty="0" err="1"/>
              <a:t>www.pointofcare.abbott</a:t>
            </a:r>
            <a:r>
              <a:rPr lang="en-US" sz="1200" dirty="0"/>
              <a:t>/us/</a:t>
            </a:r>
            <a:r>
              <a:rPr lang="en-US" sz="1200" dirty="0" err="1"/>
              <a:t>en</a:t>
            </a:r>
            <a:r>
              <a:rPr lang="en-US" sz="1200" dirty="0"/>
              <a:t>/offerings/</a:t>
            </a:r>
            <a:r>
              <a:rPr lang="en-US" sz="1200" dirty="0" err="1"/>
              <a:t>istat</a:t>
            </a:r>
            <a:r>
              <a:rPr lang="en-US" sz="1200" dirty="0"/>
              <a:t>/</a:t>
            </a:r>
            <a:r>
              <a:rPr lang="en-US" sz="1200" dirty="0" err="1"/>
              <a:t>istat</a:t>
            </a:r>
            <a:r>
              <a:rPr lang="en-US" sz="1200" dirty="0"/>
              <a:t>-handheld </a:t>
            </a:r>
          </a:p>
          <a:p>
            <a:endParaRPr lang="en-US" sz="1200" dirty="0"/>
          </a:p>
        </p:txBody>
      </p:sp>
    </p:spTree>
    <p:extLst>
      <p:ext uri="{BB962C8B-B14F-4D97-AF65-F5344CB8AC3E}">
        <p14:creationId xmlns:p14="http://schemas.microsoft.com/office/powerpoint/2010/main" val="34098104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6" name="Rectangle 6">
            <a:extLst>
              <a:ext uri="{FF2B5EF4-FFF2-40B4-BE49-F238E27FC236}">
                <a16:creationId xmlns:a16="http://schemas.microsoft.com/office/drawing/2014/main" id="{2B78E31D-7EC4-AF47-B2D8-CAD9D13E36EF}"/>
              </a:ext>
            </a:extLst>
          </p:cNvPr>
          <p:cNvSpPr>
            <a:spLocks noChangeArrowheads="1"/>
          </p:cNvSpPr>
          <p:nvPr/>
        </p:nvSpPr>
        <p:spPr bwMode="auto">
          <a:xfrm>
            <a:off x="1659467" y="3378199"/>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25607" name="Rectangle 7">
            <a:extLst>
              <a:ext uri="{FF2B5EF4-FFF2-40B4-BE49-F238E27FC236}">
                <a16:creationId xmlns:a16="http://schemas.microsoft.com/office/drawing/2014/main" id="{8E9484B9-178A-DF4A-AAD0-DEDF8DAA2943}"/>
              </a:ext>
            </a:extLst>
          </p:cNvPr>
          <p:cNvSpPr>
            <a:spLocks noChangeArrowheads="1"/>
          </p:cNvSpPr>
          <p:nvPr/>
        </p:nvSpPr>
        <p:spPr bwMode="auto">
          <a:xfrm>
            <a:off x="1964267" y="3454399"/>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25608" name="Rectangle 8">
            <a:extLst>
              <a:ext uri="{FF2B5EF4-FFF2-40B4-BE49-F238E27FC236}">
                <a16:creationId xmlns:a16="http://schemas.microsoft.com/office/drawing/2014/main" id="{B104D08E-11DF-8F47-A8E5-5502173E13E7}"/>
              </a:ext>
            </a:extLst>
          </p:cNvPr>
          <p:cNvSpPr>
            <a:spLocks noChangeArrowheads="1"/>
          </p:cNvSpPr>
          <p:nvPr/>
        </p:nvSpPr>
        <p:spPr bwMode="auto">
          <a:xfrm>
            <a:off x="1583267" y="3759199"/>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25609" name="Rectangle 9">
            <a:extLst>
              <a:ext uri="{FF2B5EF4-FFF2-40B4-BE49-F238E27FC236}">
                <a16:creationId xmlns:a16="http://schemas.microsoft.com/office/drawing/2014/main" id="{F63F4FA0-A915-9842-833F-125B47B441EA}"/>
              </a:ext>
            </a:extLst>
          </p:cNvPr>
          <p:cNvSpPr>
            <a:spLocks noChangeArrowheads="1"/>
          </p:cNvSpPr>
          <p:nvPr/>
        </p:nvSpPr>
        <p:spPr bwMode="auto">
          <a:xfrm>
            <a:off x="1888067" y="3759199"/>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25610" name="Rectangle 10">
            <a:extLst>
              <a:ext uri="{FF2B5EF4-FFF2-40B4-BE49-F238E27FC236}">
                <a16:creationId xmlns:a16="http://schemas.microsoft.com/office/drawing/2014/main" id="{AEFBE9AC-A014-A147-A5A4-35C2C7983A33}"/>
              </a:ext>
            </a:extLst>
          </p:cNvPr>
          <p:cNvSpPr>
            <a:spLocks noChangeArrowheads="1"/>
          </p:cNvSpPr>
          <p:nvPr/>
        </p:nvSpPr>
        <p:spPr bwMode="auto">
          <a:xfrm>
            <a:off x="2040467" y="3149599"/>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25611" name="Rectangle 11">
            <a:extLst>
              <a:ext uri="{FF2B5EF4-FFF2-40B4-BE49-F238E27FC236}">
                <a16:creationId xmlns:a16="http://schemas.microsoft.com/office/drawing/2014/main" id="{FB659AE1-B8A9-074D-8046-CAEC247AF56C}"/>
              </a:ext>
            </a:extLst>
          </p:cNvPr>
          <p:cNvSpPr>
            <a:spLocks noChangeArrowheads="1"/>
          </p:cNvSpPr>
          <p:nvPr/>
        </p:nvSpPr>
        <p:spPr bwMode="auto">
          <a:xfrm>
            <a:off x="2269067" y="3454399"/>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25612" name="Rectangle 12">
            <a:extLst>
              <a:ext uri="{FF2B5EF4-FFF2-40B4-BE49-F238E27FC236}">
                <a16:creationId xmlns:a16="http://schemas.microsoft.com/office/drawing/2014/main" id="{2851C58A-CC02-C241-A829-5954E16B766F}"/>
              </a:ext>
            </a:extLst>
          </p:cNvPr>
          <p:cNvSpPr>
            <a:spLocks noChangeArrowheads="1"/>
          </p:cNvSpPr>
          <p:nvPr/>
        </p:nvSpPr>
        <p:spPr bwMode="auto">
          <a:xfrm>
            <a:off x="2192867" y="3759199"/>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25613" name="Rectangle 13">
            <a:extLst>
              <a:ext uri="{FF2B5EF4-FFF2-40B4-BE49-F238E27FC236}">
                <a16:creationId xmlns:a16="http://schemas.microsoft.com/office/drawing/2014/main" id="{CEDED634-7861-8244-80F5-62763461D674}"/>
              </a:ext>
            </a:extLst>
          </p:cNvPr>
          <p:cNvSpPr>
            <a:spLocks noChangeArrowheads="1"/>
          </p:cNvSpPr>
          <p:nvPr/>
        </p:nvSpPr>
        <p:spPr bwMode="auto">
          <a:xfrm>
            <a:off x="2345267" y="3149599"/>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25614" name="Rectangle 14">
            <a:extLst>
              <a:ext uri="{FF2B5EF4-FFF2-40B4-BE49-F238E27FC236}">
                <a16:creationId xmlns:a16="http://schemas.microsoft.com/office/drawing/2014/main" id="{217DD662-C1AA-7E41-88FF-19D29BACD9F4}"/>
              </a:ext>
            </a:extLst>
          </p:cNvPr>
          <p:cNvSpPr>
            <a:spLocks noChangeArrowheads="1"/>
          </p:cNvSpPr>
          <p:nvPr/>
        </p:nvSpPr>
        <p:spPr bwMode="auto">
          <a:xfrm>
            <a:off x="1735667" y="3073399"/>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25615" name="Rectangle 15">
            <a:extLst>
              <a:ext uri="{FF2B5EF4-FFF2-40B4-BE49-F238E27FC236}">
                <a16:creationId xmlns:a16="http://schemas.microsoft.com/office/drawing/2014/main" id="{0612074F-6AD0-4C43-AA9A-AB01210195CE}"/>
              </a:ext>
            </a:extLst>
          </p:cNvPr>
          <p:cNvSpPr>
            <a:spLocks noChangeArrowheads="1"/>
          </p:cNvSpPr>
          <p:nvPr/>
        </p:nvSpPr>
        <p:spPr bwMode="auto">
          <a:xfrm>
            <a:off x="1964267" y="4063999"/>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25616" name="Rectangle 16">
            <a:extLst>
              <a:ext uri="{FF2B5EF4-FFF2-40B4-BE49-F238E27FC236}">
                <a16:creationId xmlns:a16="http://schemas.microsoft.com/office/drawing/2014/main" id="{AA12EC84-AB99-9743-BE32-BBBC32E44B06}"/>
              </a:ext>
            </a:extLst>
          </p:cNvPr>
          <p:cNvSpPr>
            <a:spLocks noChangeArrowheads="1"/>
          </p:cNvSpPr>
          <p:nvPr/>
        </p:nvSpPr>
        <p:spPr bwMode="auto">
          <a:xfrm>
            <a:off x="2497667" y="3759199"/>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25617" name="Rectangle 17">
            <a:extLst>
              <a:ext uri="{FF2B5EF4-FFF2-40B4-BE49-F238E27FC236}">
                <a16:creationId xmlns:a16="http://schemas.microsoft.com/office/drawing/2014/main" id="{3B3D1349-8BAF-2D45-8A17-828784E81E19}"/>
              </a:ext>
            </a:extLst>
          </p:cNvPr>
          <p:cNvSpPr>
            <a:spLocks noChangeArrowheads="1"/>
          </p:cNvSpPr>
          <p:nvPr/>
        </p:nvSpPr>
        <p:spPr bwMode="auto">
          <a:xfrm>
            <a:off x="2573867" y="3454399"/>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25618" name="Rectangle 18">
            <a:extLst>
              <a:ext uri="{FF2B5EF4-FFF2-40B4-BE49-F238E27FC236}">
                <a16:creationId xmlns:a16="http://schemas.microsoft.com/office/drawing/2014/main" id="{5BE58F06-1ED0-094C-BA37-0A1C4ABD5EEE}"/>
              </a:ext>
            </a:extLst>
          </p:cNvPr>
          <p:cNvSpPr>
            <a:spLocks noChangeArrowheads="1"/>
          </p:cNvSpPr>
          <p:nvPr/>
        </p:nvSpPr>
        <p:spPr bwMode="auto">
          <a:xfrm>
            <a:off x="1659467" y="4140199"/>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25619" name="Rectangle 19">
            <a:extLst>
              <a:ext uri="{FF2B5EF4-FFF2-40B4-BE49-F238E27FC236}">
                <a16:creationId xmlns:a16="http://schemas.microsoft.com/office/drawing/2014/main" id="{87CD378A-03D1-7B46-A1D2-F65DC902C755}"/>
              </a:ext>
            </a:extLst>
          </p:cNvPr>
          <p:cNvSpPr>
            <a:spLocks noChangeArrowheads="1"/>
          </p:cNvSpPr>
          <p:nvPr/>
        </p:nvSpPr>
        <p:spPr bwMode="auto">
          <a:xfrm>
            <a:off x="2345267" y="4140199"/>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25620" name="Text Box 20">
            <a:extLst>
              <a:ext uri="{FF2B5EF4-FFF2-40B4-BE49-F238E27FC236}">
                <a16:creationId xmlns:a16="http://schemas.microsoft.com/office/drawing/2014/main" id="{F60B1A9D-2EA0-E946-A654-2CD3096BB1A4}"/>
              </a:ext>
            </a:extLst>
          </p:cNvPr>
          <p:cNvSpPr txBox="1">
            <a:spLocks noChangeArrowheads="1"/>
          </p:cNvSpPr>
          <p:nvPr/>
        </p:nvSpPr>
        <p:spPr bwMode="auto">
          <a:xfrm>
            <a:off x="1507068" y="4521199"/>
            <a:ext cx="135896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t>Raw materials</a:t>
            </a:r>
          </a:p>
        </p:txBody>
      </p:sp>
      <p:sp>
        <p:nvSpPr>
          <p:cNvPr id="25621" name="AutoShape 21">
            <a:extLst>
              <a:ext uri="{FF2B5EF4-FFF2-40B4-BE49-F238E27FC236}">
                <a16:creationId xmlns:a16="http://schemas.microsoft.com/office/drawing/2014/main" id="{2DB3ECF7-7E46-F047-9449-15D61AB749DA}"/>
              </a:ext>
            </a:extLst>
          </p:cNvPr>
          <p:cNvSpPr>
            <a:spLocks noChangeArrowheads="1"/>
          </p:cNvSpPr>
          <p:nvPr/>
        </p:nvSpPr>
        <p:spPr bwMode="auto">
          <a:xfrm>
            <a:off x="3031067" y="3530599"/>
            <a:ext cx="990600" cy="533400"/>
          </a:xfrm>
          <a:prstGeom prst="rightArrow">
            <a:avLst>
              <a:gd name="adj1" fmla="val 50000"/>
              <a:gd name="adj2" fmla="val 46429"/>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25622" name="Rectangle 22">
            <a:extLst>
              <a:ext uri="{FF2B5EF4-FFF2-40B4-BE49-F238E27FC236}">
                <a16:creationId xmlns:a16="http://schemas.microsoft.com/office/drawing/2014/main" id="{560CF7FF-2451-0449-A380-75C119EB7512}"/>
              </a:ext>
            </a:extLst>
          </p:cNvPr>
          <p:cNvSpPr>
            <a:spLocks noChangeArrowheads="1"/>
          </p:cNvSpPr>
          <p:nvPr/>
        </p:nvSpPr>
        <p:spPr bwMode="auto">
          <a:xfrm>
            <a:off x="4250267" y="3225799"/>
            <a:ext cx="1219200" cy="1143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600"/>
              <a:t>manufacture</a:t>
            </a:r>
          </a:p>
        </p:txBody>
      </p:sp>
      <p:sp>
        <p:nvSpPr>
          <p:cNvPr id="25623" name="Text Box 23">
            <a:extLst>
              <a:ext uri="{FF2B5EF4-FFF2-40B4-BE49-F238E27FC236}">
                <a16:creationId xmlns:a16="http://schemas.microsoft.com/office/drawing/2014/main" id="{45622CC1-2B6D-0045-900C-EE9DA1DDC1BA}"/>
              </a:ext>
            </a:extLst>
          </p:cNvPr>
          <p:cNvSpPr txBox="1">
            <a:spLocks noChangeArrowheads="1"/>
          </p:cNvSpPr>
          <p:nvPr/>
        </p:nvSpPr>
        <p:spPr bwMode="auto">
          <a:xfrm>
            <a:off x="2954867" y="2768599"/>
            <a:ext cx="113800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t>Extraction</a:t>
            </a:r>
          </a:p>
          <a:p>
            <a:r>
              <a:rPr lang="en-US" altLang="en-US" sz="1600"/>
              <a:t>Purification</a:t>
            </a:r>
          </a:p>
          <a:p>
            <a:r>
              <a:rPr lang="en-US" altLang="en-US" sz="1600"/>
              <a:t>Production</a:t>
            </a:r>
          </a:p>
        </p:txBody>
      </p:sp>
      <p:sp>
        <p:nvSpPr>
          <p:cNvPr id="25625" name="AutoShape 25">
            <a:extLst>
              <a:ext uri="{FF2B5EF4-FFF2-40B4-BE49-F238E27FC236}">
                <a16:creationId xmlns:a16="http://schemas.microsoft.com/office/drawing/2014/main" id="{03F32D00-E790-284A-9448-8D92342F5E43}"/>
              </a:ext>
            </a:extLst>
          </p:cNvPr>
          <p:cNvSpPr>
            <a:spLocks noChangeArrowheads="1"/>
          </p:cNvSpPr>
          <p:nvPr/>
        </p:nvSpPr>
        <p:spPr bwMode="auto">
          <a:xfrm>
            <a:off x="5621867" y="3530599"/>
            <a:ext cx="990600" cy="533400"/>
          </a:xfrm>
          <a:prstGeom prst="rightArrow">
            <a:avLst>
              <a:gd name="adj1" fmla="val 50000"/>
              <a:gd name="adj2" fmla="val 46429"/>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pic>
        <p:nvPicPr>
          <p:cNvPr id="25632" name="Picture 32" descr="HPIM3114">
            <a:extLst>
              <a:ext uri="{FF2B5EF4-FFF2-40B4-BE49-F238E27FC236}">
                <a16:creationId xmlns:a16="http://schemas.microsoft.com/office/drawing/2014/main" id="{2562C040-53B6-2345-8A38-438EC2CD5F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675" r="31689"/>
          <a:stretch>
            <a:fillRect/>
          </a:stretch>
        </p:blipFill>
        <p:spPr bwMode="auto">
          <a:xfrm>
            <a:off x="6993468" y="3682999"/>
            <a:ext cx="1127125" cy="1525588"/>
          </a:xfrm>
          <a:prstGeom prst="rect">
            <a:avLst/>
          </a:prstGeom>
          <a:noFill/>
          <a:extLst>
            <a:ext uri="{909E8E84-426E-40DD-AFC4-6F175D3DCCD1}">
              <a14:hiddenFill xmlns:a14="http://schemas.microsoft.com/office/drawing/2010/main">
                <a:solidFill>
                  <a:srgbClr val="FFFFFF"/>
                </a:solidFill>
              </a14:hiddenFill>
            </a:ext>
          </a:extLst>
        </p:spPr>
      </p:pic>
      <p:pic>
        <p:nvPicPr>
          <p:cNvPr id="25631" name="Picture 31" descr="HPIM3112">
            <a:extLst>
              <a:ext uri="{FF2B5EF4-FFF2-40B4-BE49-F238E27FC236}">
                <a16:creationId xmlns:a16="http://schemas.microsoft.com/office/drawing/2014/main" id="{2C7B8C19-A67F-404A-A289-6C0C46F218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8522" t="21028" r="34859" b="12617"/>
          <a:stretch>
            <a:fillRect/>
          </a:stretch>
        </p:blipFill>
        <p:spPr bwMode="auto">
          <a:xfrm>
            <a:off x="6688668" y="2844799"/>
            <a:ext cx="1122363" cy="1530350"/>
          </a:xfrm>
          <a:prstGeom prst="rect">
            <a:avLst/>
          </a:prstGeom>
          <a:noFill/>
          <a:extLst>
            <a:ext uri="{909E8E84-426E-40DD-AFC4-6F175D3DCCD1}">
              <a14:hiddenFill xmlns:a14="http://schemas.microsoft.com/office/drawing/2010/main">
                <a:solidFill>
                  <a:srgbClr val="FFFFFF"/>
                </a:solidFill>
              </a14:hiddenFill>
            </a:ext>
          </a:extLst>
        </p:spPr>
      </p:pic>
      <p:sp>
        <p:nvSpPr>
          <p:cNvPr id="25633" name="Text Box 33">
            <a:extLst>
              <a:ext uri="{FF2B5EF4-FFF2-40B4-BE49-F238E27FC236}">
                <a16:creationId xmlns:a16="http://schemas.microsoft.com/office/drawing/2014/main" id="{165C7589-9A1B-3449-A168-D3F16925AD78}"/>
              </a:ext>
            </a:extLst>
          </p:cNvPr>
          <p:cNvSpPr txBox="1">
            <a:spLocks noChangeArrowheads="1"/>
          </p:cNvSpPr>
          <p:nvPr/>
        </p:nvSpPr>
        <p:spPr bwMode="auto">
          <a:xfrm>
            <a:off x="6841067" y="5206999"/>
            <a:ext cx="117519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t>Product use</a:t>
            </a:r>
          </a:p>
        </p:txBody>
      </p:sp>
      <p:sp>
        <p:nvSpPr>
          <p:cNvPr id="25634" name="Rectangle 34">
            <a:extLst>
              <a:ext uri="{FF2B5EF4-FFF2-40B4-BE49-F238E27FC236}">
                <a16:creationId xmlns:a16="http://schemas.microsoft.com/office/drawing/2014/main" id="{95F01DE8-68CF-4A47-BEBB-BEBD2C72D099}"/>
              </a:ext>
            </a:extLst>
          </p:cNvPr>
          <p:cNvSpPr>
            <a:spLocks noChangeArrowheads="1"/>
          </p:cNvSpPr>
          <p:nvPr/>
        </p:nvSpPr>
        <p:spPr bwMode="auto">
          <a:xfrm>
            <a:off x="9279467" y="3301999"/>
            <a:ext cx="1219200" cy="1143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600"/>
              <a:t>disposal</a:t>
            </a:r>
          </a:p>
        </p:txBody>
      </p:sp>
      <p:sp>
        <p:nvSpPr>
          <p:cNvPr id="25635" name="AutoShape 35">
            <a:extLst>
              <a:ext uri="{FF2B5EF4-FFF2-40B4-BE49-F238E27FC236}">
                <a16:creationId xmlns:a16="http://schemas.microsoft.com/office/drawing/2014/main" id="{DE3CC6C3-C0E4-7946-9736-B5E445168FAB}"/>
              </a:ext>
            </a:extLst>
          </p:cNvPr>
          <p:cNvSpPr>
            <a:spLocks noChangeArrowheads="1"/>
          </p:cNvSpPr>
          <p:nvPr/>
        </p:nvSpPr>
        <p:spPr bwMode="auto">
          <a:xfrm>
            <a:off x="8212667" y="3606799"/>
            <a:ext cx="990600" cy="533400"/>
          </a:xfrm>
          <a:prstGeom prst="rightArrow">
            <a:avLst>
              <a:gd name="adj1" fmla="val 50000"/>
              <a:gd name="adj2" fmla="val 46429"/>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25636" name="Text Box 36">
            <a:extLst>
              <a:ext uri="{FF2B5EF4-FFF2-40B4-BE49-F238E27FC236}">
                <a16:creationId xmlns:a16="http://schemas.microsoft.com/office/drawing/2014/main" id="{63A1EC2B-272A-3D43-BE28-D1F427031828}"/>
              </a:ext>
            </a:extLst>
          </p:cNvPr>
          <p:cNvSpPr txBox="1">
            <a:spLocks noChangeArrowheads="1"/>
          </p:cNvSpPr>
          <p:nvPr/>
        </p:nvSpPr>
        <p:spPr bwMode="auto">
          <a:xfrm>
            <a:off x="3945468" y="4597399"/>
            <a:ext cx="201279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dirty="0"/>
              <a:t>Synthesis</a:t>
            </a:r>
          </a:p>
          <a:p>
            <a:r>
              <a:rPr lang="en-US" altLang="en-US" sz="1600" dirty="0"/>
              <a:t>Production</a:t>
            </a:r>
          </a:p>
          <a:p>
            <a:r>
              <a:rPr lang="en-US" altLang="en-US" sz="1600" dirty="0"/>
              <a:t>Assembly of materials</a:t>
            </a:r>
          </a:p>
        </p:txBody>
      </p:sp>
      <p:sp>
        <p:nvSpPr>
          <p:cNvPr id="25638" name="Text Box 38">
            <a:extLst>
              <a:ext uri="{FF2B5EF4-FFF2-40B4-BE49-F238E27FC236}">
                <a16:creationId xmlns:a16="http://schemas.microsoft.com/office/drawing/2014/main" id="{36933E71-AC93-CF49-BD0C-ED4DA6F9CCC8}"/>
              </a:ext>
            </a:extLst>
          </p:cNvPr>
          <p:cNvSpPr txBox="1">
            <a:spLocks noChangeArrowheads="1"/>
          </p:cNvSpPr>
          <p:nvPr/>
        </p:nvSpPr>
        <p:spPr bwMode="auto">
          <a:xfrm>
            <a:off x="9295342" y="4597400"/>
            <a:ext cx="118199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t>Incineration</a:t>
            </a:r>
          </a:p>
          <a:p>
            <a:r>
              <a:rPr lang="en-US" altLang="en-US" sz="1600"/>
              <a:t>Land-fill</a:t>
            </a:r>
          </a:p>
          <a:p>
            <a:r>
              <a:rPr lang="en-US" altLang="en-US" sz="1600"/>
              <a:t>Composted</a:t>
            </a:r>
          </a:p>
          <a:p>
            <a:r>
              <a:rPr lang="en-US" altLang="en-US" sz="1600"/>
              <a:t>Degraded</a:t>
            </a:r>
          </a:p>
          <a:p>
            <a:endParaRPr lang="en-US" altLang="en-US" sz="1600"/>
          </a:p>
        </p:txBody>
      </p:sp>
      <p:sp>
        <p:nvSpPr>
          <p:cNvPr id="29" name="Title 1">
            <a:extLst>
              <a:ext uri="{FF2B5EF4-FFF2-40B4-BE49-F238E27FC236}">
                <a16:creationId xmlns:a16="http://schemas.microsoft.com/office/drawing/2014/main" id="{1010534E-021F-F547-9D97-BB871D1CE974}"/>
              </a:ext>
            </a:extLst>
          </p:cNvPr>
          <p:cNvSpPr>
            <a:spLocks noGrp="1"/>
          </p:cNvSpPr>
          <p:nvPr>
            <p:ph type="title"/>
          </p:nvPr>
        </p:nvSpPr>
        <p:spPr>
          <a:xfrm>
            <a:off x="838200" y="175125"/>
            <a:ext cx="10515600" cy="1325563"/>
          </a:xfrm>
        </p:spPr>
        <p:txBody>
          <a:bodyPr>
            <a:normAutofit/>
          </a:bodyPr>
          <a:lstStyle/>
          <a:p>
            <a:r>
              <a:rPr lang="en-US" sz="4000" dirty="0">
                <a:latin typeface="+mn-lt"/>
              </a:rPr>
              <a:t>Understanding Life-cycle, an example: </a:t>
            </a:r>
            <a:br>
              <a:rPr lang="en-US" sz="4000" dirty="0">
                <a:latin typeface="+mn-lt"/>
              </a:rPr>
            </a:br>
            <a:r>
              <a:rPr lang="en-US" sz="4000" dirty="0" err="1">
                <a:latin typeface="+mn-lt"/>
              </a:rPr>
              <a:t>i</a:t>
            </a:r>
            <a:r>
              <a:rPr lang="en-US" sz="4000" dirty="0">
                <a:latin typeface="+mn-lt"/>
              </a:rPr>
              <a:t>-STAT blood analyzing device</a:t>
            </a:r>
          </a:p>
        </p:txBody>
      </p:sp>
      <p:sp>
        <p:nvSpPr>
          <p:cNvPr id="2" name="Donut 1">
            <a:extLst>
              <a:ext uri="{FF2B5EF4-FFF2-40B4-BE49-F238E27FC236}">
                <a16:creationId xmlns:a16="http://schemas.microsoft.com/office/drawing/2014/main" id="{8F9A892D-0CD2-AB4E-BAEE-3E9F30295CD5}"/>
              </a:ext>
            </a:extLst>
          </p:cNvPr>
          <p:cNvSpPr/>
          <p:nvPr/>
        </p:nvSpPr>
        <p:spPr>
          <a:xfrm>
            <a:off x="1236134" y="2559020"/>
            <a:ext cx="4722130" cy="2647980"/>
          </a:xfrm>
          <a:prstGeom prst="donut">
            <a:avLst>
              <a:gd name="adj" fmla="val 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 name="TextBox 2">
            <a:extLst>
              <a:ext uri="{FF2B5EF4-FFF2-40B4-BE49-F238E27FC236}">
                <a16:creationId xmlns:a16="http://schemas.microsoft.com/office/drawing/2014/main" id="{B1B2F4F4-918E-444C-909E-960B4814B809}"/>
              </a:ext>
            </a:extLst>
          </p:cNvPr>
          <p:cNvSpPr txBox="1"/>
          <p:nvPr/>
        </p:nvSpPr>
        <p:spPr>
          <a:xfrm>
            <a:off x="1035470" y="1696019"/>
            <a:ext cx="5819996" cy="707886"/>
          </a:xfrm>
          <a:prstGeom prst="rect">
            <a:avLst/>
          </a:prstGeom>
          <a:noFill/>
        </p:spPr>
        <p:txBody>
          <a:bodyPr wrap="square" rtlCol="0">
            <a:spAutoFit/>
          </a:bodyPr>
          <a:lstStyle/>
          <a:p>
            <a:r>
              <a:rPr lang="en-US" sz="2000" dirty="0"/>
              <a:t>Let’s look at this stage of the life-cycle: What are the materials used? Where do they come from?</a:t>
            </a:r>
          </a:p>
        </p:txBody>
      </p:sp>
    </p:spTree>
    <p:extLst>
      <p:ext uri="{BB962C8B-B14F-4D97-AF65-F5344CB8AC3E}">
        <p14:creationId xmlns:p14="http://schemas.microsoft.com/office/powerpoint/2010/main" val="1483680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descr="HPIM3112">
            <a:extLst>
              <a:ext uri="{FF2B5EF4-FFF2-40B4-BE49-F238E27FC236}">
                <a16:creationId xmlns:a16="http://schemas.microsoft.com/office/drawing/2014/main" id="{687912D7-3260-9648-9DAA-D4A1E76C6D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522" t="21028" r="34859" b="12617"/>
          <a:stretch>
            <a:fillRect/>
          </a:stretch>
        </p:blipFill>
        <p:spPr bwMode="auto">
          <a:xfrm>
            <a:off x="6602413" y="2597150"/>
            <a:ext cx="1954212" cy="2667000"/>
          </a:xfrm>
          <a:prstGeom prst="rect">
            <a:avLst/>
          </a:prstGeom>
          <a:noFill/>
          <a:extLst>
            <a:ext uri="{909E8E84-426E-40DD-AFC4-6F175D3DCCD1}">
              <a14:hiddenFill xmlns:a14="http://schemas.microsoft.com/office/drawing/2010/main">
                <a:solidFill>
                  <a:srgbClr val="FFFFFF"/>
                </a:solidFill>
              </a14:hiddenFill>
            </a:ext>
          </a:extLst>
        </p:spPr>
      </p:pic>
      <p:sp>
        <p:nvSpPr>
          <p:cNvPr id="16388" name="Text Box 4">
            <a:extLst>
              <a:ext uri="{FF2B5EF4-FFF2-40B4-BE49-F238E27FC236}">
                <a16:creationId xmlns:a16="http://schemas.microsoft.com/office/drawing/2014/main" id="{07E91746-0313-C04C-B9F0-6B2DCD321FA2}"/>
              </a:ext>
            </a:extLst>
          </p:cNvPr>
          <p:cNvSpPr txBox="1">
            <a:spLocks noChangeArrowheads="1"/>
          </p:cNvSpPr>
          <p:nvPr/>
        </p:nvSpPr>
        <p:spPr bwMode="auto">
          <a:xfrm>
            <a:off x="4699000" y="3635376"/>
            <a:ext cx="137056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dirty="0"/>
              <a:t>Label</a:t>
            </a:r>
          </a:p>
          <a:p>
            <a:r>
              <a:rPr lang="en-US" altLang="en-US" sz="1400" b="1" dirty="0"/>
              <a:t>(Paper/polymer</a:t>
            </a:r>
          </a:p>
          <a:p>
            <a:r>
              <a:rPr lang="en-US" altLang="en-US" sz="1400" b="1" dirty="0"/>
              <a:t>Inks, Adhesive)</a:t>
            </a:r>
          </a:p>
          <a:p>
            <a:endParaRPr lang="en-US" altLang="en-US" sz="1400" dirty="0"/>
          </a:p>
        </p:txBody>
      </p:sp>
      <p:sp>
        <p:nvSpPr>
          <p:cNvPr id="16389" name="Line 5">
            <a:extLst>
              <a:ext uri="{FF2B5EF4-FFF2-40B4-BE49-F238E27FC236}">
                <a16:creationId xmlns:a16="http://schemas.microsoft.com/office/drawing/2014/main" id="{39F16AC6-B943-134C-B008-7793D4E31E31}"/>
              </a:ext>
            </a:extLst>
          </p:cNvPr>
          <p:cNvSpPr>
            <a:spLocks noChangeShapeType="1"/>
          </p:cNvSpPr>
          <p:nvPr/>
        </p:nvSpPr>
        <p:spPr bwMode="auto">
          <a:xfrm>
            <a:off x="6223000" y="2286000"/>
            <a:ext cx="60960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90" name="Text Box 6">
            <a:extLst>
              <a:ext uri="{FF2B5EF4-FFF2-40B4-BE49-F238E27FC236}">
                <a16:creationId xmlns:a16="http://schemas.microsoft.com/office/drawing/2014/main" id="{3022EACF-9640-3448-A64C-F4154A79E027}"/>
              </a:ext>
            </a:extLst>
          </p:cNvPr>
          <p:cNvSpPr txBox="1">
            <a:spLocks noChangeArrowheads="1"/>
          </p:cNvSpPr>
          <p:nvPr/>
        </p:nvSpPr>
        <p:spPr bwMode="auto">
          <a:xfrm>
            <a:off x="5368926" y="1843088"/>
            <a:ext cx="184659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dirty="0"/>
              <a:t>Plastic opaque backing</a:t>
            </a:r>
          </a:p>
          <a:p>
            <a:r>
              <a:rPr lang="en-US" altLang="en-US" sz="1400" b="1" dirty="0"/>
              <a:t>(ABS)</a:t>
            </a:r>
          </a:p>
        </p:txBody>
      </p:sp>
      <p:sp>
        <p:nvSpPr>
          <p:cNvPr id="16391" name="Line 7">
            <a:extLst>
              <a:ext uri="{FF2B5EF4-FFF2-40B4-BE49-F238E27FC236}">
                <a16:creationId xmlns:a16="http://schemas.microsoft.com/office/drawing/2014/main" id="{3BDE2C6D-416C-704B-8274-7235ABA0FAD2}"/>
              </a:ext>
            </a:extLst>
          </p:cNvPr>
          <p:cNvSpPr>
            <a:spLocks noChangeShapeType="1"/>
          </p:cNvSpPr>
          <p:nvPr/>
        </p:nvSpPr>
        <p:spPr bwMode="auto">
          <a:xfrm flipH="1" flipV="1">
            <a:off x="8128000" y="3124200"/>
            <a:ext cx="13716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92" name="Text Box 8">
            <a:extLst>
              <a:ext uri="{FF2B5EF4-FFF2-40B4-BE49-F238E27FC236}">
                <a16:creationId xmlns:a16="http://schemas.microsoft.com/office/drawing/2014/main" id="{9F7856C9-AEC4-1947-AF08-10B1089402C7}"/>
              </a:ext>
            </a:extLst>
          </p:cNvPr>
          <p:cNvSpPr txBox="1">
            <a:spLocks noChangeArrowheads="1"/>
          </p:cNvSpPr>
          <p:nvPr/>
        </p:nvSpPr>
        <p:spPr bwMode="auto">
          <a:xfrm>
            <a:off x="9499600" y="3178175"/>
            <a:ext cx="147335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dirty="0"/>
              <a:t>Clear plastic front</a:t>
            </a:r>
          </a:p>
          <a:p>
            <a:r>
              <a:rPr lang="en-US" altLang="en-US" sz="1400" b="1" dirty="0"/>
              <a:t>(Polyethylene)</a:t>
            </a:r>
          </a:p>
        </p:txBody>
      </p:sp>
      <p:sp>
        <p:nvSpPr>
          <p:cNvPr id="16393" name="Line 9">
            <a:extLst>
              <a:ext uri="{FF2B5EF4-FFF2-40B4-BE49-F238E27FC236}">
                <a16:creationId xmlns:a16="http://schemas.microsoft.com/office/drawing/2014/main" id="{D14C684C-9408-5348-9F6B-5BB9C76A27B4}"/>
              </a:ext>
            </a:extLst>
          </p:cNvPr>
          <p:cNvSpPr>
            <a:spLocks noChangeShapeType="1"/>
          </p:cNvSpPr>
          <p:nvPr/>
        </p:nvSpPr>
        <p:spPr bwMode="auto">
          <a:xfrm flipH="1" flipV="1">
            <a:off x="7442200" y="4953000"/>
            <a:ext cx="76200" cy="1219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94" name="Text Box 10">
            <a:extLst>
              <a:ext uri="{FF2B5EF4-FFF2-40B4-BE49-F238E27FC236}">
                <a16:creationId xmlns:a16="http://schemas.microsoft.com/office/drawing/2014/main" id="{1233AD42-60DB-FA46-A931-92A894008C04}"/>
              </a:ext>
            </a:extLst>
          </p:cNvPr>
          <p:cNvSpPr txBox="1">
            <a:spLocks noChangeArrowheads="1"/>
          </p:cNvSpPr>
          <p:nvPr/>
        </p:nvSpPr>
        <p:spPr bwMode="auto">
          <a:xfrm>
            <a:off x="7177598" y="6159655"/>
            <a:ext cx="11028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dirty="0"/>
              <a:t>Polymer pad</a:t>
            </a:r>
          </a:p>
          <a:p>
            <a:r>
              <a:rPr lang="en-US" altLang="en-US" sz="1400" b="1" dirty="0"/>
              <a:t>(Rubber)</a:t>
            </a:r>
          </a:p>
        </p:txBody>
      </p:sp>
      <p:sp>
        <p:nvSpPr>
          <p:cNvPr id="16395" name="Line 11">
            <a:extLst>
              <a:ext uri="{FF2B5EF4-FFF2-40B4-BE49-F238E27FC236}">
                <a16:creationId xmlns:a16="http://schemas.microsoft.com/office/drawing/2014/main" id="{19003B4A-8744-E74E-9CDE-B11C1A4DB734}"/>
              </a:ext>
            </a:extLst>
          </p:cNvPr>
          <p:cNvSpPr>
            <a:spLocks noChangeShapeType="1"/>
          </p:cNvSpPr>
          <p:nvPr/>
        </p:nvSpPr>
        <p:spPr bwMode="auto">
          <a:xfrm flipH="1">
            <a:off x="7975599" y="2296180"/>
            <a:ext cx="836613" cy="52322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96" name="Text Box 12">
            <a:extLst>
              <a:ext uri="{FF2B5EF4-FFF2-40B4-BE49-F238E27FC236}">
                <a16:creationId xmlns:a16="http://schemas.microsoft.com/office/drawing/2014/main" id="{89EFF9EE-8DA0-A243-93BE-A72FEE54E2A6}"/>
              </a:ext>
            </a:extLst>
          </p:cNvPr>
          <p:cNvSpPr txBox="1">
            <a:spLocks noChangeArrowheads="1"/>
          </p:cNvSpPr>
          <p:nvPr/>
        </p:nvSpPr>
        <p:spPr bwMode="auto">
          <a:xfrm>
            <a:off x="8340725" y="1766888"/>
            <a:ext cx="204620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dirty="0"/>
              <a:t>Integrated circuit</a:t>
            </a:r>
          </a:p>
          <a:p>
            <a:r>
              <a:rPr lang="en-US" altLang="en-US" sz="1400" b="1" dirty="0"/>
              <a:t>(Si/SiO</a:t>
            </a:r>
            <a:r>
              <a:rPr lang="en-US" altLang="en-US" sz="1400" b="1" baseline="-25000" dirty="0"/>
              <a:t>2</a:t>
            </a:r>
            <a:r>
              <a:rPr lang="en-US" altLang="en-US" sz="1400" b="1" dirty="0"/>
              <a:t>/Ag/Au/</a:t>
            </a:r>
            <a:r>
              <a:rPr lang="en-US" altLang="en-US" sz="1400" b="1" dirty="0" err="1"/>
              <a:t>Ti</a:t>
            </a:r>
            <a:r>
              <a:rPr lang="en-US" altLang="en-US" sz="1400" b="1" dirty="0"/>
              <a:t>/W/Pt)</a:t>
            </a:r>
          </a:p>
        </p:txBody>
      </p:sp>
      <p:sp>
        <p:nvSpPr>
          <p:cNvPr id="16397" name="Line 13">
            <a:extLst>
              <a:ext uri="{FF2B5EF4-FFF2-40B4-BE49-F238E27FC236}">
                <a16:creationId xmlns:a16="http://schemas.microsoft.com/office/drawing/2014/main" id="{588C4F56-4A25-894B-B02C-03A8944E2ECC}"/>
              </a:ext>
            </a:extLst>
          </p:cNvPr>
          <p:cNvSpPr>
            <a:spLocks noChangeShapeType="1"/>
          </p:cNvSpPr>
          <p:nvPr/>
        </p:nvSpPr>
        <p:spPr bwMode="auto">
          <a:xfrm>
            <a:off x="5689600" y="3886200"/>
            <a:ext cx="1371600" cy="76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98" name="Text Box 14">
            <a:extLst>
              <a:ext uri="{FF2B5EF4-FFF2-40B4-BE49-F238E27FC236}">
                <a16:creationId xmlns:a16="http://schemas.microsoft.com/office/drawing/2014/main" id="{199E434B-99B4-5849-878A-E7A57F70B8CB}"/>
              </a:ext>
            </a:extLst>
          </p:cNvPr>
          <p:cNvSpPr txBox="1">
            <a:spLocks noChangeArrowheads="1"/>
          </p:cNvSpPr>
          <p:nvPr/>
        </p:nvSpPr>
        <p:spPr bwMode="auto">
          <a:xfrm>
            <a:off x="562324" y="1522393"/>
            <a:ext cx="291971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dirty="0"/>
              <a:t>Metal pod (</a:t>
            </a:r>
            <a:r>
              <a:rPr lang="en-US" altLang="en-US" sz="1400" b="1" dirty="0"/>
              <a:t>Aluminum)</a:t>
            </a:r>
          </a:p>
          <a:p>
            <a:r>
              <a:rPr lang="en-US" altLang="en-US" sz="1400" dirty="0"/>
              <a:t>Liquid (</a:t>
            </a:r>
            <a:r>
              <a:rPr lang="en-US" altLang="en-US" sz="1400" b="1" dirty="0"/>
              <a:t>Buffered solution with </a:t>
            </a:r>
          </a:p>
          <a:p>
            <a:r>
              <a:rPr lang="en-US" altLang="en-US" sz="1400" b="1" dirty="0"/>
              <a:t>known concentration of analytes for </a:t>
            </a:r>
          </a:p>
          <a:p>
            <a:r>
              <a:rPr lang="en-US" altLang="en-US" sz="1400" b="1" dirty="0"/>
              <a:t>which are measured)</a:t>
            </a:r>
          </a:p>
        </p:txBody>
      </p:sp>
      <p:sp>
        <p:nvSpPr>
          <p:cNvPr id="15" name="Title 1">
            <a:extLst>
              <a:ext uri="{FF2B5EF4-FFF2-40B4-BE49-F238E27FC236}">
                <a16:creationId xmlns:a16="http://schemas.microsoft.com/office/drawing/2014/main" id="{81A5D494-3BBC-414A-B8CF-4675EB05757B}"/>
              </a:ext>
            </a:extLst>
          </p:cNvPr>
          <p:cNvSpPr>
            <a:spLocks noGrp="1"/>
          </p:cNvSpPr>
          <p:nvPr>
            <p:ph type="title"/>
          </p:nvPr>
        </p:nvSpPr>
        <p:spPr>
          <a:xfrm>
            <a:off x="838200" y="175125"/>
            <a:ext cx="10515600" cy="1325563"/>
          </a:xfrm>
        </p:spPr>
        <p:txBody>
          <a:bodyPr>
            <a:normAutofit/>
          </a:bodyPr>
          <a:lstStyle/>
          <a:p>
            <a:r>
              <a:rPr lang="en-US" sz="4000" dirty="0">
                <a:latin typeface="+mn-lt"/>
              </a:rPr>
              <a:t>Understanding Life-cycle, an example: </a:t>
            </a:r>
            <a:br>
              <a:rPr lang="en-US" sz="4000" dirty="0">
                <a:latin typeface="+mn-lt"/>
              </a:rPr>
            </a:br>
            <a:r>
              <a:rPr lang="en-US" sz="4000" dirty="0" err="1">
                <a:latin typeface="+mn-lt"/>
              </a:rPr>
              <a:t>i</a:t>
            </a:r>
            <a:r>
              <a:rPr lang="en-US" sz="4000" dirty="0">
                <a:latin typeface="+mn-lt"/>
              </a:rPr>
              <a:t>-STAT blood analyzing device</a:t>
            </a:r>
          </a:p>
        </p:txBody>
      </p:sp>
      <p:pic>
        <p:nvPicPr>
          <p:cNvPr id="16" name="Picture 7" descr="HPIM3116">
            <a:extLst>
              <a:ext uri="{FF2B5EF4-FFF2-40B4-BE49-F238E27FC236}">
                <a16:creationId xmlns:a16="http://schemas.microsoft.com/office/drawing/2014/main" id="{BC872997-49A3-5F48-AD63-BC92F96F3A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5845" t="25233" r="19014" b="16823"/>
          <a:stretch>
            <a:fillRect/>
          </a:stretch>
        </p:blipFill>
        <p:spPr bwMode="auto">
          <a:xfrm>
            <a:off x="368166" y="2661772"/>
            <a:ext cx="3589019" cy="2405527"/>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3">
            <a:extLst>
              <a:ext uri="{FF2B5EF4-FFF2-40B4-BE49-F238E27FC236}">
                <a16:creationId xmlns:a16="http://schemas.microsoft.com/office/drawing/2014/main" id="{806F1E2F-E4D2-154E-B730-22787EFD1741}"/>
              </a:ext>
            </a:extLst>
          </p:cNvPr>
          <p:cNvSpPr txBox="1">
            <a:spLocks noChangeArrowheads="1"/>
          </p:cNvSpPr>
          <p:nvPr/>
        </p:nvSpPr>
        <p:spPr bwMode="auto">
          <a:xfrm>
            <a:off x="725289" y="5264149"/>
            <a:ext cx="2470121"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1400" dirty="0"/>
              <a:t>Adhesive holding two </a:t>
            </a:r>
          </a:p>
          <a:p>
            <a:r>
              <a:rPr lang="en-US" altLang="en-US" sz="1400" dirty="0"/>
              <a:t>molded plastic pieces together</a:t>
            </a:r>
          </a:p>
          <a:p>
            <a:r>
              <a:rPr lang="en-US" altLang="en-US" sz="1400" b="1" dirty="0"/>
              <a:t>(Acrylic)</a:t>
            </a:r>
          </a:p>
          <a:p>
            <a:endParaRPr lang="en-US" altLang="en-US" sz="1400" dirty="0">
              <a:latin typeface="Comic Sans MS" panose="030F0902030302020204" pitchFamily="66" charset="0"/>
            </a:endParaRPr>
          </a:p>
          <a:p>
            <a:endParaRPr lang="en-US" altLang="en-US" sz="1400" dirty="0">
              <a:latin typeface="Comic Sans MS" panose="030F0902030302020204" pitchFamily="66" charset="0"/>
            </a:endParaRPr>
          </a:p>
        </p:txBody>
      </p:sp>
      <p:sp>
        <p:nvSpPr>
          <p:cNvPr id="18" name="Line 8">
            <a:extLst>
              <a:ext uri="{FF2B5EF4-FFF2-40B4-BE49-F238E27FC236}">
                <a16:creationId xmlns:a16="http://schemas.microsoft.com/office/drawing/2014/main" id="{C8CC26A5-B6DD-C74A-ADD6-A4BE9252AC71}"/>
              </a:ext>
            </a:extLst>
          </p:cNvPr>
          <p:cNvSpPr>
            <a:spLocks noChangeShapeType="1"/>
          </p:cNvSpPr>
          <p:nvPr/>
        </p:nvSpPr>
        <p:spPr bwMode="auto">
          <a:xfrm flipH="1" flipV="1">
            <a:off x="1598958" y="4202262"/>
            <a:ext cx="39342" cy="10618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11">
            <a:extLst>
              <a:ext uri="{FF2B5EF4-FFF2-40B4-BE49-F238E27FC236}">
                <a16:creationId xmlns:a16="http://schemas.microsoft.com/office/drawing/2014/main" id="{767C8F5A-96A8-5948-9547-3EFC5032B6BE}"/>
              </a:ext>
            </a:extLst>
          </p:cNvPr>
          <p:cNvSpPr>
            <a:spLocks noChangeShapeType="1"/>
          </p:cNvSpPr>
          <p:nvPr/>
        </p:nvSpPr>
        <p:spPr bwMode="auto">
          <a:xfrm flipH="1">
            <a:off x="1283380" y="2464922"/>
            <a:ext cx="215220" cy="76087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Line 11">
            <a:extLst>
              <a:ext uri="{FF2B5EF4-FFF2-40B4-BE49-F238E27FC236}">
                <a16:creationId xmlns:a16="http://schemas.microsoft.com/office/drawing/2014/main" id="{05720C29-326E-9C48-BB6F-59B6957EC1BA}"/>
              </a:ext>
            </a:extLst>
          </p:cNvPr>
          <p:cNvSpPr>
            <a:spLocks noChangeShapeType="1"/>
          </p:cNvSpPr>
          <p:nvPr/>
        </p:nvSpPr>
        <p:spPr bwMode="auto">
          <a:xfrm flipH="1">
            <a:off x="3378200" y="2286000"/>
            <a:ext cx="5054600" cy="48375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0665033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9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38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39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39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39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39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39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39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38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39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639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p:bldP spid="16390" grpId="0"/>
      <p:bldP spid="16392" grpId="0"/>
      <p:bldP spid="16394" grpId="0"/>
      <p:bldP spid="16396" grpId="0"/>
      <p:bldP spid="16398"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a:extLst>
              <a:ext uri="{FF2B5EF4-FFF2-40B4-BE49-F238E27FC236}">
                <a16:creationId xmlns:a16="http://schemas.microsoft.com/office/drawing/2014/main" id="{3542545E-43B9-D943-B7D7-22F58F53D552}"/>
              </a:ext>
            </a:extLst>
          </p:cNvPr>
          <p:cNvSpPr>
            <a:spLocks noGrp="1" noChangeArrowheads="1"/>
          </p:cNvSpPr>
          <p:nvPr>
            <p:ph type="body" idx="1"/>
          </p:nvPr>
        </p:nvSpPr>
        <p:spPr/>
        <p:txBody>
          <a:bodyPr/>
          <a:lstStyle/>
          <a:p>
            <a:pPr>
              <a:lnSpc>
                <a:spcPct val="80000"/>
              </a:lnSpc>
              <a:buFontTx/>
              <a:buNone/>
            </a:pPr>
            <a:r>
              <a:rPr lang="en-US" altLang="en-US" sz="2400" b="1" i="1" u="sng" dirty="0"/>
              <a:t>List of identified materials and chemicals:</a:t>
            </a:r>
          </a:p>
          <a:p>
            <a:pPr>
              <a:lnSpc>
                <a:spcPct val="80000"/>
              </a:lnSpc>
              <a:buFontTx/>
              <a:buNone/>
            </a:pPr>
            <a:r>
              <a:rPr lang="en-US" altLang="en-US" sz="1800" dirty="0"/>
              <a:t>1. Opaque plastic backing: ABS </a:t>
            </a:r>
          </a:p>
          <a:p>
            <a:pPr>
              <a:lnSpc>
                <a:spcPct val="80000"/>
              </a:lnSpc>
              <a:buFontTx/>
              <a:buNone/>
            </a:pPr>
            <a:r>
              <a:rPr lang="en-US" altLang="en-US" sz="1800" dirty="0"/>
              <a:t>2. Clear plastic front: polyethylene </a:t>
            </a:r>
          </a:p>
          <a:p>
            <a:pPr>
              <a:lnSpc>
                <a:spcPct val="80000"/>
              </a:lnSpc>
              <a:buFontTx/>
              <a:buNone/>
            </a:pPr>
            <a:r>
              <a:rPr lang="en-US" altLang="en-US" sz="1800" dirty="0"/>
              <a:t>3. Polymer pad on front: rubber </a:t>
            </a:r>
          </a:p>
          <a:p>
            <a:pPr>
              <a:lnSpc>
                <a:spcPct val="80000"/>
              </a:lnSpc>
              <a:buFontTx/>
              <a:buNone/>
            </a:pPr>
            <a:r>
              <a:rPr lang="en-US" altLang="en-US" sz="1800" dirty="0"/>
              <a:t>4. Integrated circuits: Si / SiO2 / Ag / Au / </a:t>
            </a:r>
            <a:r>
              <a:rPr lang="en-US" altLang="en-US" sz="1800" dirty="0" err="1"/>
              <a:t>Ti</a:t>
            </a:r>
            <a:r>
              <a:rPr lang="en-US" altLang="en-US" sz="1800" dirty="0"/>
              <a:t> / W / Pt </a:t>
            </a:r>
          </a:p>
          <a:p>
            <a:pPr>
              <a:lnSpc>
                <a:spcPct val="80000"/>
              </a:lnSpc>
              <a:buFontTx/>
              <a:buNone/>
            </a:pPr>
            <a:r>
              <a:rPr lang="en-US" altLang="en-US" sz="1800" dirty="0"/>
              <a:t>5. Label: inks/polymer/adhesives</a:t>
            </a:r>
          </a:p>
          <a:p>
            <a:pPr>
              <a:lnSpc>
                <a:spcPct val="80000"/>
              </a:lnSpc>
              <a:buFontTx/>
              <a:buNone/>
            </a:pPr>
            <a:r>
              <a:rPr lang="en-US" altLang="en-US" sz="1800" dirty="0"/>
              <a:t>6. Metal pod on inside: Aluminum</a:t>
            </a:r>
          </a:p>
          <a:p>
            <a:pPr>
              <a:lnSpc>
                <a:spcPct val="80000"/>
              </a:lnSpc>
              <a:buFontTx/>
              <a:buNone/>
            </a:pPr>
            <a:r>
              <a:rPr lang="en-US" altLang="en-US" sz="1800" dirty="0"/>
              <a:t>7. Adhesive holding two molded plastic pieces together: Acrylic </a:t>
            </a:r>
          </a:p>
          <a:p>
            <a:pPr>
              <a:lnSpc>
                <a:spcPct val="80000"/>
              </a:lnSpc>
              <a:buFontTx/>
              <a:buNone/>
            </a:pPr>
            <a:r>
              <a:rPr lang="en-US" altLang="en-US" sz="1800" dirty="0"/>
              <a:t>8. Packaging (not shown): Material/inks/adhesives?</a:t>
            </a:r>
          </a:p>
          <a:p>
            <a:pPr>
              <a:lnSpc>
                <a:spcPct val="80000"/>
              </a:lnSpc>
              <a:buFontTx/>
              <a:buNone/>
            </a:pPr>
            <a:r>
              <a:rPr lang="en-US" altLang="en-US" sz="1800" dirty="0"/>
              <a:t>9. Liquid in metal pod: Buffered salt solution with known concentrations of the analytes for which we measure</a:t>
            </a:r>
          </a:p>
        </p:txBody>
      </p:sp>
      <p:sp>
        <p:nvSpPr>
          <p:cNvPr id="3" name="Title 1">
            <a:extLst>
              <a:ext uri="{FF2B5EF4-FFF2-40B4-BE49-F238E27FC236}">
                <a16:creationId xmlns:a16="http://schemas.microsoft.com/office/drawing/2014/main" id="{11C1834E-99EF-F245-BA51-8ADEB1AB2B0C}"/>
              </a:ext>
            </a:extLst>
          </p:cNvPr>
          <p:cNvSpPr>
            <a:spLocks noGrp="1"/>
          </p:cNvSpPr>
          <p:nvPr>
            <p:ph type="title"/>
          </p:nvPr>
        </p:nvSpPr>
        <p:spPr>
          <a:xfrm>
            <a:off x="838200" y="175125"/>
            <a:ext cx="10515600" cy="1325563"/>
          </a:xfrm>
        </p:spPr>
        <p:txBody>
          <a:bodyPr>
            <a:normAutofit/>
          </a:bodyPr>
          <a:lstStyle/>
          <a:p>
            <a:r>
              <a:rPr lang="en-US" sz="4000" dirty="0">
                <a:latin typeface="+mn-lt"/>
              </a:rPr>
              <a:t>Understanding Life-cycle, an example: </a:t>
            </a:r>
            <a:br>
              <a:rPr lang="en-US" sz="4000" dirty="0">
                <a:latin typeface="+mn-lt"/>
              </a:rPr>
            </a:br>
            <a:r>
              <a:rPr lang="en-US" sz="4000" dirty="0" err="1">
                <a:latin typeface="+mn-lt"/>
              </a:rPr>
              <a:t>i</a:t>
            </a:r>
            <a:r>
              <a:rPr lang="en-US" sz="4000" dirty="0">
                <a:latin typeface="+mn-lt"/>
              </a:rPr>
              <a:t>-STAT blood analyzing device</a:t>
            </a:r>
          </a:p>
        </p:txBody>
      </p:sp>
      <p:cxnSp>
        <p:nvCxnSpPr>
          <p:cNvPr id="4" name="Straight Arrow Connector 3">
            <a:extLst>
              <a:ext uri="{FF2B5EF4-FFF2-40B4-BE49-F238E27FC236}">
                <a16:creationId xmlns:a16="http://schemas.microsoft.com/office/drawing/2014/main" id="{C3EFF6F0-2B65-8740-971F-EBD40DF68EAF}"/>
              </a:ext>
            </a:extLst>
          </p:cNvPr>
          <p:cNvCxnSpPr>
            <a:cxnSpLocks/>
          </p:cNvCxnSpPr>
          <p:nvPr/>
        </p:nvCxnSpPr>
        <p:spPr>
          <a:xfrm flipH="1">
            <a:off x="3898900" y="2286000"/>
            <a:ext cx="2197100" cy="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BB90AF5-350F-004E-8CB2-93FE8BD6ED8E}"/>
              </a:ext>
            </a:extLst>
          </p:cNvPr>
          <p:cNvSpPr txBox="1"/>
          <p:nvPr/>
        </p:nvSpPr>
        <p:spPr>
          <a:xfrm>
            <a:off x="6146800" y="2075933"/>
            <a:ext cx="6045200" cy="646331"/>
          </a:xfrm>
          <a:prstGeom prst="rect">
            <a:avLst/>
          </a:prstGeom>
          <a:noFill/>
        </p:spPr>
        <p:txBody>
          <a:bodyPr wrap="square" rtlCol="0">
            <a:spAutoFit/>
          </a:bodyPr>
          <a:lstStyle/>
          <a:p>
            <a:r>
              <a:rPr lang="en-US" dirty="0"/>
              <a:t>Let’s look at one polymer on this list: where does this come from? How is it made? </a:t>
            </a:r>
          </a:p>
        </p:txBody>
      </p:sp>
    </p:spTree>
    <p:extLst>
      <p:ext uri="{BB962C8B-B14F-4D97-AF65-F5344CB8AC3E}">
        <p14:creationId xmlns:p14="http://schemas.microsoft.com/office/powerpoint/2010/main" val="930288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7" name="Rectangle 3">
            <a:extLst>
              <a:ext uri="{FF2B5EF4-FFF2-40B4-BE49-F238E27FC236}">
                <a16:creationId xmlns:a16="http://schemas.microsoft.com/office/drawing/2014/main" id="{D9783ADA-820C-3146-9CAC-03CB4AFDAA4D}"/>
              </a:ext>
            </a:extLst>
          </p:cNvPr>
          <p:cNvSpPr>
            <a:spLocks noGrp="1" noChangeArrowheads="1"/>
          </p:cNvSpPr>
          <p:nvPr>
            <p:ph type="body" idx="1"/>
          </p:nvPr>
        </p:nvSpPr>
        <p:spPr/>
        <p:txBody>
          <a:bodyPr>
            <a:normAutofit/>
          </a:bodyPr>
          <a:lstStyle/>
          <a:p>
            <a:pPr>
              <a:buFontTx/>
              <a:buNone/>
            </a:pPr>
            <a:endParaRPr lang="en-US" altLang="en-US" sz="1600" dirty="0"/>
          </a:p>
          <a:p>
            <a:pPr>
              <a:buNone/>
            </a:pPr>
            <a:r>
              <a:rPr lang="en-US" altLang="en-US" sz="2000" b="1" dirty="0"/>
              <a:t>ABS: </a:t>
            </a:r>
            <a:r>
              <a:rPr lang="en-US" sz="2000" b="1" dirty="0"/>
              <a:t>Acrylonitrile butadiene styrene</a:t>
            </a:r>
            <a:endParaRPr lang="en-US" altLang="en-US" sz="2000" b="1" dirty="0"/>
          </a:p>
          <a:p>
            <a:pPr>
              <a:buFontTx/>
              <a:buNone/>
            </a:pPr>
            <a:endParaRPr lang="en-US" altLang="en-US" sz="1600" dirty="0"/>
          </a:p>
          <a:p>
            <a:pPr>
              <a:buFontTx/>
              <a:buNone/>
            </a:pPr>
            <a:endParaRPr lang="en-US" altLang="en-US" sz="1600" dirty="0"/>
          </a:p>
          <a:p>
            <a:pPr>
              <a:buFontTx/>
              <a:buNone/>
            </a:pPr>
            <a:r>
              <a:rPr lang="en-US" altLang="en-US" sz="1600" dirty="0"/>
              <a:t>Source: Petrochemical, derived from petroleum sources</a:t>
            </a:r>
          </a:p>
          <a:p>
            <a:pPr>
              <a:buFontTx/>
              <a:buNone/>
            </a:pPr>
            <a:r>
              <a:rPr lang="en-US" altLang="en-US" sz="1600" dirty="0"/>
              <a:t>Manufacture: Graft polymerization of acrylonitrile and styrene on a preformed polybutadiene elastomer</a:t>
            </a:r>
          </a:p>
          <a:p>
            <a:pPr>
              <a:buFontTx/>
              <a:buNone/>
            </a:pPr>
            <a:r>
              <a:rPr lang="en-US" altLang="en-US" sz="1600" dirty="0"/>
              <a:t>Properties: Specific gravity = 1.06; opaque; higher tensile strength, lower elongation than HDPE and PP</a:t>
            </a:r>
          </a:p>
          <a:p>
            <a:pPr>
              <a:buFontTx/>
              <a:buNone/>
            </a:pPr>
            <a:r>
              <a:rPr lang="en-US" altLang="en-US" sz="1600" dirty="0"/>
              <a:t>Uses: transportation, appliances, pipe, conduit and pipe fittings; electrical, electronic components (radio housings, telephones, pocket calculators, lawn mower housing, luggage)	</a:t>
            </a:r>
          </a:p>
          <a:p>
            <a:pPr>
              <a:buFontTx/>
              <a:buNone/>
            </a:pPr>
            <a:r>
              <a:rPr lang="en-US" altLang="en-US" sz="1600" dirty="0"/>
              <a:t>	</a:t>
            </a:r>
          </a:p>
        </p:txBody>
      </p:sp>
      <p:graphicFrame>
        <p:nvGraphicFramePr>
          <p:cNvPr id="431108" name="Object 4">
            <a:extLst>
              <a:ext uri="{FF2B5EF4-FFF2-40B4-BE49-F238E27FC236}">
                <a16:creationId xmlns:a16="http://schemas.microsoft.com/office/drawing/2014/main" id="{30AE5303-D9EC-AF40-867A-AF70BE289D1D}"/>
              </a:ext>
            </a:extLst>
          </p:cNvPr>
          <p:cNvGraphicFramePr>
            <a:graphicFrameLocks noChangeAspect="1"/>
          </p:cNvGraphicFramePr>
          <p:nvPr>
            <p:extLst>
              <p:ext uri="{D42A27DB-BD31-4B8C-83A1-F6EECF244321}">
                <p14:modId xmlns:p14="http://schemas.microsoft.com/office/powerpoint/2010/main" val="1125204786"/>
              </p:ext>
            </p:extLst>
          </p:nvPr>
        </p:nvGraphicFramePr>
        <p:xfrm>
          <a:off x="6451600" y="1889125"/>
          <a:ext cx="3887788" cy="1539875"/>
        </p:xfrm>
        <a:graphic>
          <a:graphicData uri="http://schemas.openxmlformats.org/presentationml/2006/ole">
            <mc:AlternateContent xmlns:mc="http://schemas.openxmlformats.org/markup-compatibility/2006">
              <mc:Choice xmlns:v="urn:schemas-microsoft-com:vml" Requires="v">
                <p:oleObj spid="_x0000_s4122" name="CS ChemDraw Drawing" r:id="rId4" imgW="12623800" imgH="5003800" progId="ChemDraw.Document.6.0">
                  <p:embed/>
                </p:oleObj>
              </mc:Choice>
              <mc:Fallback>
                <p:oleObj name="CS ChemDraw Drawing" r:id="rId4" imgW="12623800" imgH="5003800" progId="ChemDraw.Document.6.0">
                  <p:embed/>
                  <p:pic>
                    <p:nvPicPr>
                      <p:cNvPr id="431108" name="Object 4">
                        <a:extLst>
                          <a:ext uri="{FF2B5EF4-FFF2-40B4-BE49-F238E27FC236}">
                            <a16:creationId xmlns:a16="http://schemas.microsoft.com/office/drawing/2014/main" id="{30AE5303-D9EC-AF40-867A-AF70BE289D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1600" y="1889125"/>
                        <a:ext cx="3887788" cy="153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Title 1">
            <a:extLst>
              <a:ext uri="{FF2B5EF4-FFF2-40B4-BE49-F238E27FC236}">
                <a16:creationId xmlns:a16="http://schemas.microsoft.com/office/drawing/2014/main" id="{D122BDA7-B68D-7B4D-B691-ED9EF4B99EEC}"/>
              </a:ext>
            </a:extLst>
          </p:cNvPr>
          <p:cNvSpPr>
            <a:spLocks noGrp="1"/>
          </p:cNvSpPr>
          <p:nvPr>
            <p:ph type="title"/>
          </p:nvPr>
        </p:nvSpPr>
        <p:spPr>
          <a:xfrm>
            <a:off x="838200" y="175125"/>
            <a:ext cx="10515600" cy="1325563"/>
          </a:xfrm>
        </p:spPr>
        <p:txBody>
          <a:bodyPr>
            <a:normAutofit/>
          </a:bodyPr>
          <a:lstStyle/>
          <a:p>
            <a:r>
              <a:rPr lang="en-US" sz="4000" dirty="0">
                <a:latin typeface="+mn-lt"/>
              </a:rPr>
              <a:t>Understanding Life-cycle, an example: </a:t>
            </a:r>
            <a:br>
              <a:rPr lang="en-US" sz="4000" dirty="0">
                <a:latin typeface="+mn-lt"/>
              </a:rPr>
            </a:br>
            <a:r>
              <a:rPr lang="en-US" sz="4000" dirty="0" err="1">
                <a:latin typeface="+mn-lt"/>
              </a:rPr>
              <a:t>i</a:t>
            </a:r>
            <a:r>
              <a:rPr lang="en-US" sz="4000" dirty="0">
                <a:latin typeface="+mn-lt"/>
              </a:rPr>
              <a:t>-STAT blood analyzing device</a:t>
            </a:r>
          </a:p>
        </p:txBody>
      </p:sp>
      <p:sp>
        <p:nvSpPr>
          <p:cNvPr id="8" name="Rectangle 7">
            <a:extLst>
              <a:ext uri="{FF2B5EF4-FFF2-40B4-BE49-F238E27FC236}">
                <a16:creationId xmlns:a16="http://schemas.microsoft.com/office/drawing/2014/main" id="{502C509C-2C56-C342-A9F3-245AC5E37F6D}"/>
              </a:ext>
            </a:extLst>
          </p:cNvPr>
          <p:cNvSpPr>
            <a:spLocks noChangeArrowheads="1"/>
          </p:cNvSpPr>
          <p:nvPr/>
        </p:nvSpPr>
        <p:spPr bwMode="auto">
          <a:xfrm>
            <a:off x="6809282" y="6514600"/>
            <a:ext cx="55705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dirty="0">
                <a:solidFill>
                  <a:schemeClr val="tx2"/>
                </a:solidFill>
              </a:rPr>
              <a:t>Survey of Industrial Chemistry, 3rd Edition, Philip J. Chenier</a:t>
            </a:r>
          </a:p>
        </p:txBody>
      </p:sp>
    </p:spTree>
    <p:extLst>
      <p:ext uri="{BB962C8B-B14F-4D97-AF65-F5344CB8AC3E}">
        <p14:creationId xmlns:p14="http://schemas.microsoft.com/office/powerpoint/2010/main" val="27666567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2">
            <a:extLst>
              <a:ext uri="{FF2B5EF4-FFF2-40B4-BE49-F238E27FC236}">
                <a16:creationId xmlns:a16="http://schemas.microsoft.com/office/drawing/2014/main" id="{EDA038CD-F0F9-FB47-B57D-04C33F9C56BC}"/>
              </a:ext>
            </a:extLst>
          </p:cNvPr>
          <p:cNvSpPr>
            <a:spLocks noChangeArrowheads="1"/>
          </p:cNvSpPr>
          <p:nvPr/>
        </p:nvSpPr>
        <p:spPr bwMode="auto">
          <a:xfrm>
            <a:off x="1524000" y="2334327"/>
            <a:ext cx="9144000" cy="4038600"/>
          </a:xfrm>
          <a:prstGeom prst="rect">
            <a:avLst/>
          </a:prstGeom>
          <a:solidFill>
            <a:srgbClr val="81B0C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11" name="Rectangle 3">
            <a:extLst>
              <a:ext uri="{FF2B5EF4-FFF2-40B4-BE49-F238E27FC236}">
                <a16:creationId xmlns:a16="http://schemas.microsoft.com/office/drawing/2014/main" id="{83BD29F1-49B5-5C45-8FF9-3FCA47E6B73C}"/>
              </a:ext>
            </a:extLst>
          </p:cNvPr>
          <p:cNvSpPr>
            <a:spLocks noChangeArrowheads="1"/>
          </p:cNvSpPr>
          <p:nvPr/>
        </p:nvSpPr>
        <p:spPr bwMode="auto">
          <a:xfrm>
            <a:off x="7086600" y="2334327"/>
            <a:ext cx="3505200" cy="838200"/>
          </a:xfrm>
          <a:prstGeom prst="rect">
            <a:avLst/>
          </a:prstGeom>
          <a:solidFill>
            <a:srgbClr val="DDEFA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12" name="Line 4">
            <a:extLst>
              <a:ext uri="{FF2B5EF4-FFF2-40B4-BE49-F238E27FC236}">
                <a16:creationId xmlns:a16="http://schemas.microsoft.com/office/drawing/2014/main" id="{7054E5AC-C89B-1142-9D45-370871002DB8}"/>
              </a:ext>
            </a:extLst>
          </p:cNvPr>
          <p:cNvSpPr>
            <a:spLocks noChangeShapeType="1"/>
          </p:cNvSpPr>
          <p:nvPr/>
        </p:nvSpPr>
        <p:spPr bwMode="auto">
          <a:xfrm flipV="1">
            <a:off x="7848600" y="3248727"/>
            <a:ext cx="0" cy="2667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7013" name="Line 5">
            <a:extLst>
              <a:ext uri="{FF2B5EF4-FFF2-40B4-BE49-F238E27FC236}">
                <a16:creationId xmlns:a16="http://schemas.microsoft.com/office/drawing/2014/main" id="{FAEBE66A-D330-1743-BD4F-1962F19459A8}"/>
              </a:ext>
            </a:extLst>
          </p:cNvPr>
          <p:cNvSpPr>
            <a:spLocks noChangeShapeType="1"/>
          </p:cNvSpPr>
          <p:nvPr/>
        </p:nvSpPr>
        <p:spPr bwMode="auto">
          <a:xfrm>
            <a:off x="6172200" y="3096327"/>
            <a:ext cx="0" cy="24384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7014" name="Rectangle 6">
            <a:extLst>
              <a:ext uri="{FF2B5EF4-FFF2-40B4-BE49-F238E27FC236}">
                <a16:creationId xmlns:a16="http://schemas.microsoft.com/office/drawing/2014/main" id="{01A7821B-4C1D-5B49-B71F-6A72D3524A9C}"/>
              </a:ext>
            </a:extLst>
          </p:cNvPr>
          <p:cNvSpPr>
            <a:spLocks noChangeArrowheads="1"/>
          </p:cNvSpPr>
          <p:nvPr/>
        </p:nvSpPr>
        <p:spPr bwMode="auto">
          <a:xfrm>
            <a:off x="1600200" y="2334327"/>
            <a:ext cx="3810000" cy="838200"/>
          </a:xfrm>
          <a:prstGeom prst="rect">
            <a:avLst/>
          </a:prstGeom>
          <a:solidFill>
            <a:srgbClr val="DADCC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7015" name="Text Box 7">
            <a:extLst>
              <a:ext uri="{FF2B5EF4-FFF2-40B4-BE49-F238E27FC236}">
                <a16:creationId xmlns:a16="http://schemas.microsoft.com/office/drawing/2014/main" id="{80B6DD42-CCDC-004F-B956-30FD6928000F}"/>
              </a:ext>
            </a:extLst>
          </p:cNvPr>
          <p:cNvSpPr txBox="1">
            <a:spLocks noChangeArrowheads="1"/>
          </p:cNvSpPr>
          <p:nvPr/>
        </p:nvSpPr>
        <p:spPr bwMode="auto">
          <a:xfrm>
            <a:off x="2971801" y="2410527"/>
            <a:ext cx="8077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olefins</a:t>
            </a:r>
          </a:p>
        </p:txBody>
      </p:sp>
      <p:sp>
        <p:nvSpPr>
          <p:cNvPr id="427016" name="Rectangle 8">
            <a:extLst>
              <a:ext uri="{FF2B5EF4-FFF2-40B4-BE49-F238E27FC236}">
                <a16:creationId xmlns:a16="http://schemas.microsoft.com/office/drawing/2014/main" id="{C1DD9C61-7328-2745-A98A-241F55DB93C4}"/>
              </a:ext>
            </a:extLst>
          </p:cNvPr>
          <p:cNvSpPr>
            <a:spLocks noChangeArrowheads="1"/>
          </p:cNvSpPr>
          <p:nvPr/>
        </p:nvSpPr>
        <p:spPr bwMode="auto">
          <a:xfrm>
            <a:off x="9448800" y="2791527"/>
            <a:ext cx="990600" cy="304800"/>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t>xylenes</a:t>
            </a:r>
          </a:p>
        </p:txBody>
      </p:sp>
      <p:sp>
        <p:nvSpPr>
          <p:cNvPr id="427017" name="Rectangle 9">
            <a:extLst>
              <a:ext uri="{FF2B5EF4-FFF2-40B4-BE49-F238E27FC236}">
                <a16:creationId xmlns:a16="http://schemas.microsoft.com/office/drawing/2014/main" id="{F40B33D5-B767-E848-974C-3033FEBA1ECA}"/>
              </a:ext>
            </a:extLst>
          </p:cNvPr>
          <p:cNvSpPr>
            <a:spLocks noChangeArrowheads="1"/>
          </p:cNvSpPr>
          <p:nvPr/>
        </p:nvSpPr>
        <p:spPr bwMode="auto">
          <a:xfrm>
            <a:off x="8305800" y="2791527"/>
            <a:ext cx="990600" cy="304800"/>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t>toluene</a:t>
            </a:r>
          </a:p>
        </p:txBody>
      </p:sp>
      <p:sp>
        <p:nvSpPr>
          <p:cNvPr id="427018" name="Rectangle 10">
            <a:extLst>
              <a:ext uri="{FF2B5EF4-FFF2-40B4-BE49-F238E27FC236}">
                <a16:creationId xmlns:a16="http://schemas.microsoft.com/office/drawing/2014/main" id="{A75224D0-13C0-544B-B44C-9E314FD727C2}"/>
              </a:ext>
            </a:extLst>
          </p:cNvPr>
          <p:cNvSpPr>
            <a:spLocks noChangeArrowheads="1"/>
          </p:cNvSpPr>
          <p:nvPr/>
        </p:nvSpPr>
        <p:spPr bwMode="auto">
          <a:xfrm>
            <a:off x="7162800" y="2791527"/>
            <a:ext cx="990600" cy="304800"/>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t>benzene</a:t>
            </a:r>
          </a:p>
        </p:txBody>
      </p:sp>
      <p:sp>
        <p:nvSpPr>
          <p:cNvPr id="427019" name="Rectangle 11">
            <a:extLst>
              <a:ext uri="{FF2B5EF4-FFF2-40B4-BE49-F238E27FC236}">
                <a16:creationId xmlns:a16="http://schemas.microsoft.com/office/drawing/2014/main" id="{E6A6B32E-6F10-7846-9DB1-7022B9DA01DC}"/>
              </a:ext>
            </a:extLst>
          </p:cNvPr>
          <p:cNvSpPr>
            <a:spLocks noChangeArrowheads="1"/>
          </p:cNvSpPr>
          <p:nvPr/>
        </p:nvSpPr>
        <p:spPr bwMode="auto">
          <a:xfrm>
            <a:off x="5715000" y="2791527"/>
            <a:ext cx="990600" cy="304800"/>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t>Pygas</a:t>
            </a:r>
          </a:p>
        </p:txBody>
      </p:sp>
      <p:sp>
        <p:nvSpPr>
          <p:cNvPr id="427020" name="Rectangle 12">
            <a:extLst>
              <a:ext uri="{FF2B5EF4-FFF2-40B4-BE49-F238E27FC236}">
                <a16:creationId xmlns:a16="http://schemas.microsoft.com/office/drawing/2014/main" id="{DF099671-30C2-4344-8257-A41463CB8545}"/>
              </a:ext>
            </a:extLst>
          </p:cNvPr>
          <p:cNvSpPr>
            <a:spLocks noChangeArrowheads="1"/>
          </p:cNvSpPr>
          <p:nvPr/>
        </p:nvSpPr>
        <p:spPr bwMode="auto">
          <a:xfrm>
            <a:off x="4267200" y="2791527"/>
            <a:ext cx="1066800" cy="304800"/>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t>C</a:t>
            </a:r>
            <a:r>
              <a:rPr lang="en-US" altLang="en-US" baseline="-25000"/>
              <a:t>4</a:t>
            </a:r>
            <a:r>
              <a:rPr lang="en-US" altLang="en-US"/>
              <a:t> stream</a:t>
            </a:r>
          </a:p>
        </p:txBody>
      </p:sp>
      <p:sp>
        <p:nvSpPr>
          <p:cNvPr id="427021" name="Rectangle 13">
            <a:extLst>
              <a:ext uri="{FF2B5EF4-FFF2-40B4-BE49-F238E27FC236}">
                <a16:creationId xmlns:a16="http://schemas.microsoft.com/office/drawing/2014/main" id="{D28197F0-B89D-7849-A641-9B2D8A376BBE}"/>
              </a:ext>
            </a:extLst>
          </p:cNvPr>
          <p:cNvSpPr>
            <a:spLocks noChangeArrowheads="1"/>
          </p:cNvSpPr>
          <p:nvPr/>
        </p:nvSpPr>
        <p:spPr bwMode="auto">
          <a:xfrm>
            <a:off x="2971800" y="2791527"/>
            <a:ext cx="1066800" cy="304800"/>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t>propylene</a:t>
            </a:r>
          </a:p>
        </p:txBody>
      </p:sp>
      <p:sp>
        <p:nvSpPr>
          <p:cNvPr id="427022" name="Rectangle 14">
            <a:extLst>
              <a:ext uri="{FF2B5EF4-FFF2-40B4-BE49-F238E27FC236}">
                <a16:creationId xmlns:a16="http://schemas.microsoft.com/office/drawing/2014/main" id="{AC4058DC-B3A8-7748-A3A6-0A9B483FC688}"/>
              </a:ext>
            </a:extLst>
          </p:cNvPr>
          <p:cNvSpPr>
            <a:spLocks noChangeArrowheads="1"/>
          </p:cNvSpPr>
          <p:nvPr/>
        </p:nvSpPr>
        <p:spPr bwMode="auto">
          <a:xfrm>
            <a:off x="1676400" y="2791527"/>
            <a:ext cx="1066800" cy="304800"/>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t>ethylene</a:t>
            </a:r>
          </a:p>
        </p:txBody>
      </p:sp>
      <p:sp>
        <p:nvSpPr>
          <p:cNvPr id="427023" name="Line 15">
            <a:extLst>
              <a:ext uri="{FF2B5EF4-FFF2-40B4-BE49-F238E27FC236}">
                <a16:creationId xmlns:a16="http://schemas.microsoft.com/office/drawing/2014/main" id="{F98C3D1E-4FBF-584B-BDE7-BD6AF03D29F9}"/>
              </a:ext>
            </a:extLst>
          </p:cNvPr>
          <p:cNvSpPr>
            <a:spLocks noChangeShapeType="1"/>
          </p:cNvSpPr>
          <p:nvPr/>
        </p:nvSpPr>
        <p:spPr bwMode="auto">
          <a:xfrm>
            <a:off x="2133600" y="3096327"/>
            <a:ext cx="0" cy="1524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7024" name="Line 16">
            <a:extLst>
              <a:ext uri="{FF2B5EF4-FFF2-40B4-BE49-F238E27FC236}">
                <a16:creationId xmlns:a16="http://schemas.microsoft.com/office/drawing/2014/main" id="{CEB9B22A-36A7-3243-AAC8-F33F1B1AAC4F}"/>
              </a:ext>
            </a:extLst>
          </p:cNvPr>
          <p:cNvSpPr>
            <a:spLocks noChangeShapeType="1"/>
          </p:cNvSpPr>
          <p:nvPr/>
        </p:nvSpPr>
        <p:spPr bwMode="auto">
          <a:xfrm>
            <a:off x="2133600" y="4620327"/>
            <a:ext cx="2743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7025" name="Line 17">
            <a:extLst>
              <a:ext uri="{FF2B5EF4-FFF2-40B4-BE49-F238E27FC236}">
                <a16:creationId xmlns:a16="http://schemas.microsoft.com/office/drawing/2014/main" id="{C405FDE5-6027-A345-8736-9697CAE9F13D}"/>
              </a:ext>
            </a:extLst>
          </p:cNvPr>
          <p:cNvSpPr>
            <a:spLocks noChangeShapeType="1"/>
          </p:cNvSpPr>
          <p:nvPr/>
        </p:nvSpPr>
        <p:spPr bwMode="auto">
          <a:xfrm flipV="1">
            <a:off x="4876800" y="3705927"/>
            <a:ext cx="0" cy="9144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7026" name="Line 18">
            <a:extLst>
              <a:ext uri="{FF2B5EF4-FFF2-40B4-BE49-F238E27FC236}">
                <a16:creationId xmlns:a16="http://schemas.microsoft.com/office/drawing/2014/main" id="{92DA67BB-15EE-CF4A-9C93-FB5901A2CE3A}"/>
              </a:ext>
            </a:extLst>
          </p:cNvPr>
          <p:cNvSpPr>
            <a:spLocks noChangeShapeType="1"/>
          </p:cNvSpPr>
          <p:nvPr/>
        </p:nvSpPr>
        <p:spPr bwMode="auto">
          <a:xfrm>
            <a:off x="3505200" y="3096327"/>
            <a:ext cx="0" cy="28194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7027" name="Line 19">
            <a:extLst>
              <a:ext uri="{FF2B5EF4-FFF2-40B4-BE49-F238E27FC236}">
                <a16:creationId xmlns:a16="http://schemas.microsoft.com/office/drawing/2014/main" id="{9DDA2E3F-FA20-FD44-9E05-AE3B582B0CE7}"/>
              </a:ext>
            </a:extLst>
          </p:cNvPr>
          <p:cNvSpPr>
            <a:spLocks noChangeShapeType="1"/>
          </p:cNvSpPr>
          <p:nvPr/>
        </p:nvSpPr>
        <p:spPr bwMode="auto">
          <a:xfrm>
            <a:off x="2438400" y="3096327"/>
            <a:ext cx="0" cy="2286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7028" name="Line 20">
            <a:extLst>
              <a:ext uri="{FF2B5EF4-FFF2-40B4-BE49-F238E27FC236}">
                <a16:creationId xmlns:a16="http://schemas.microsoft.com/office/drawing/2014/main" id="{16DC7761-2836-784D-866D-39BE14DD0422}"/>
              </a:ext>
            </a:extLst>
          </p:cNvPr>
          <p:cNvSpPr>
            <a:spLocks noChangeShapeType="1"/>
          </p:cNvSpPr>
          <p:nvPr/>
        </p:nvSpPr>
        <p:spPr bwMode="auto">
          <a:xfrm>
            <a:off x="2438400" y="3324927"/>
            <a:ext cx="24384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7029" name="Line 21">
            <a:extLst>
              <a:ext uri="{FF2B5EF4-FFF2-40B4-BE49-F238E27FC236}">
                <a16:creationId xmlns:a16="http://schemas.microsoft.com/office/drawing/2014/main" id="{1B1A2428-B887-9842-982C-87AFDEEB43CF}"/>
              </a:ext>
            </a:extLst>
          </p:cNvPr>
          <p:cNvSpPr>
            <a:spLocks noChangeShapeType="1"/>
          </p:cNvSpPr>
          <p:nvPr/>
        </p:nvSpPr>
        <p:spPr bwMode="auto">
          <a:xfrm flipV="1">
            <a:off x="4876800" y="3096327"/>
            <a:ext cx="0" cy="2286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7030" name="Line 22">
            <a:extLst>
              <a:ext uri="{FF2B5EF4-FFF2-40B4-BE49-F238E27FC236}">
                <a16:creationId xmlns:a16="http://schemas.microsoft.com/office/drawing/2014/main" id="{6E3C4171-8575-E040-8C4C-D34ECCD9E56C}"/>
              </a:ext>
            </a:extLst>
          </p:cNvPr>
          <p:cNvSpPr>
            <a:spLocks noChangeShapeType="1"/>
          </p:cNvSpPr>
          <p:nvPr/>
        </p:nvSpPr>
        <p:spPr bwMode="auto">
          <a:xfrm>
            <a:off x="4114800" y="3324927"/>
            <a:ext cx="0" cy="76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7031" name="Line 23">
            <a:extLst>
              <a:ext uri="{FF2B5EF4-FFF2-40B4-BE49-F238E27FC236}">
                <a16:creationId xmlns:a16="http://schemas.microsoft.com/office/drawing/2014/main" id="{9C771A84-81DE-7D49-946B-79C2E48489DB}"/>
              </a:ext>
            </a:extLst>
          </p:cNvPr>
          <p:cNvSpPr>
            <a:spLocks noChangeShapeType="1"/>
          </p:cNvSpPr>
          <p:nvPr/>
        </p:nvSpPr>
        <p:spPr bwMode="auto">
          <a:xfrm>
            <a:off x="4114800" y="3401127"/>
            <a:ext cx="20574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7032" name="Rectangle 24">
            <a:extLst>
              <a:ext uri="{FF2B5EF4-FFF2-40B4-BE49-F238E27FC236}">
                <a16:creationId xmlns:a16="http://schemas.microsoft.com/office/drawing/2014/main" id="{9BB0AE34-0A45-464B-9C2A-D49723CCB079}"/>
              </a:ext>
            </a:extLst>
          </p:cNvPr>
          <p:cNvSpPr>
            <a:spLocks noChangeArrowheads="1"/>
          </p:cNvSpPr>
          <p:nvPr/>
        </p:nvSpPr>
        <p:spPr bwMode="auto">
          <a:xfrm>
            <a:off x="1600200" y="3629727"/>
            <a:ext cx="1066800" cy="304800"/>
          </a:xfrm>
          <a:prstGeom prst="rect">
            <a:avLst/>
          </a:prstGeom>
          <a:solidFill>
            <a:srgbClr val="969696"/>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t>ethane</a:t>
            </a:r>
          </a:p>
        </p:txBody>
      </p:sp>
      <p:sp>
        <p:nvSpPr>
          <p:cNvPr id="427033" name="Rectangle 25">
            <a:extLst>
              <a:ext uri="{FF2B5EF4-FFF2-40B4-BE49-F238E27FC236}">
                <a16:creationId xmlns:a16="http://schemas.microsoft.com/office/drawing/2014/main" id="{4F88ECB9-75FD-EF46-BE9B-496904F68627}"/>
              </a:ext>
            </a:extLst>
          </p:cNvPr>
          <p:cNvSpPr>
            <a:spLocks noChangeArrowheads="1"/>
          </p:cNvSpPr>
          <p:nvPr/>
        </p:nvSpPr>
        <p:spPr bwMode="auto">
          <a:xfrm>
            <a:off x="2971800" y="3629727"/>
            <a:ext cx="1066800" cy="304800"/>
          </a:xfrm>
          <a:prstGeom prst="rect">
            <a:avLst/>
          </a:prstGeom>
          <a:solidFill>
            <a:srgbClr val="969696"/>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t>LPG</a:t>
            </a:r>
          </a:p>
        </p:txBody>
      </p:sp>
      <p:sp>
        <p:nvSpPr>
          <p:cNvPr id="427034" name="Rectangle 26">
            <a:extLst>
              <a:ext uri="{FF2B5EF4-FFF2-40B4-BE49-F238E27FC236}">
                <a16:creationId xmlns:a16="http://schemas.microsoft.com/office/drawing/2014/main" id="{D971F027-B51B-C248-8AFD-33FEBE4A7429}"/>
              </a:ext>
            </a:extLst>
          </p:cNvPr>
          <p:cNvSpPr>
            <a:spLocks noChangeArrowheads="1"/>
          </p:cNvSpPr>
          <p:nvPr/>
        </p:nvSpPr>
        <p:spPr bwMode="auto">
          <a:xfrm>
            <a:off x="4267200" y="3629727"/>
            <a:ext cx="1066800" cy="30480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t>methane</a:t>
            </a:r>
          </a:p>
        </p:txBody>
      </p:sp>
      <p:sp>
        <p:nvSpPr>
          <p:cNvPr id="427035" name="Rectangle 27">
            <a:extLst>
              <a:ext uri="{FF2B5EF4-FFF2-40B4-BE49-F238E27FC236}">
                <a16:creationId xmlns:a16="http://schemas.microsoft.com/office/drawing/2014/main" id="{7EB3A5CE-E32B-B646-8320-460FBAC6653A}"/>
              </a:ext>
            </a:extLst>
          </p:cNvPr>
          <p:cNvSpPr>
            <a:spLocks noChangeArrowheads="1"/>
          </p:cNvSpPr>
          <p:nvPr/>
        </p:nvSpPr>
        <p:spPr bwMode="auto">
          <a:xfrm>
            <a:off x="2895600" y="4467927"/>
            <a:ext cx="1066800" cy="381000"/>
          </a:xfrm>
          <a:prstGeom prst="rect">
            <a:avLst/>
          </a:prstGeom>
          <a:solidFill>
            <a:srgbClr val="969696"/>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a:t>Associated </a:t>
            </a:r>
          </a:p>
          <a:p>
            <a:pPr algn="ctr"/>
            <a:r>
              <a:rPr lang="en-US" altLang="en-US" sz="1200"/>
              <a:t>gases</a:t>
            </a:r>
          </a:p>
        </p:txBody>
      </p:sp>
      <p:sp>
        <p:nvSpPr>
          <p:cNvPr id="427036" name="Rectangle 28">
            <a:extLst>
              <a:ext uri="{FF2B5EF4-FFF2-40B4-BE49-F238E27FC236}">
                <a16:creationId xmlns:a16="http://schemas.microsoft.com/office/drawing/2014/main" id="{D8833BE6-333A-8C46-8D28-6C71FC11FC5A}"/>
              </a:ext>
            </a:extLst>
          </p:cNvPr>
          <p:cNvSpPr>
            <a:spLocks noChangeArrowheads="1"/>
          </p:cNvSpPr>
          <p:nvPr/>
        </p:nvSpPr>
        <p:spPr bwMode="auto">
          <a:xfrm>
            <a:off x="5257800" y="5534727"/>
            <a:ext cx="1905000" cy="762000"/>
          </a:xfrm>
          <a:prstGeom prst="rect">
            <a:avLst/>
          </a:prstGeom>
          <a:solidFill>
            <a:srgbClr val="C99F37"/>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t>Crude oil</a:t>
            </a:r>
          </a:p>
        </p:txBody>
      </p:sp>
      <p:sp>
        <p:nvSpPr>
          <p:cNvPr id="427037" name="Rectangle 29">
            <a:extLst>
              <a:ext uri="{FF2B5EF4-FFF2-40B4-BE49-F238E27FC236}">
                <a16:creationId xmlns:a16="http://schemas.microsoft.com/office/drawing/2014/main" id="{632EF915-75CA-3046-BD45-A736022C3DAC}"/>
              </a:ext>
            </a:extLst>
          </p:cNvPr>
          <p:cNvSpPr>
            <a:spLocks noChangeArrowheads="1"/>
          </p:cNvSpPr>
          <p:nvPr/>
        </p:nvSpPr>
        <p:spPr bwMode="auto">
          <a:xfrm>
            <a:off x="5638800" y="4467927"/>
            <a:ext cx="1066800" cy="304800"/>
          </a:xfrm>
          <a:prstGeom prst="rect">
            <a:avLst/>
          </a:prstGeom>
          <a:solidFill>
            <a:srgbClr val="969696"/>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t>naptha</a:t>
            </a:r>
          </a:p>
        </p:txBody>
      </p:sp>
      <p:sp>
        <p:nvSpPr>
          <p:cNvPr id="427038" name="Rectangle 30">
            <a:extLst>
              <a:ext uri="{FF2B5EF4-FFF2-40B4-BE49-F238E27FC236}">
                <a16:creationId xmlns:a16="http://schemas.microsoft.com/office/drawing/2014/main" id="{E1B5B606-0F86-8946-B0BA-227681B87106}"/>
              </a:ext>
            </a:extLst>
          </p:cNvPr>
          <p:cNvSpPr>
            <a:spLocks noChangeArrowheads="1"/>
          </p:cNvSpPr>
          <p:nvPr/>
        </p:nvSpPr>
        <p:spPr bwMode="auto">
          <a:xfrm>
            <a:off x="7391400" y="4467927"/>
            <a:ext cx="1066800" cy="304800"/>
          </a:xfrm>
          <a:prstGeom prst="rect">
            <a:avLst/>
          </a:prstGeom>
          <a:solidFill>
            <a:srgbClr val="969696"/>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t>naptha</a:t>
            </a:r>
          </a:p>
        </p:txBody>
      </p:sp>
      <p:sp>
        <p:nvSpPr>
          <p:cNvPr id="427039" name="Rectangle 31">
            <a:extLst>
              <a:ext uri="{FF2B5EF4-FFF2-40B4-BE49-F238E27FC236}">
                <a16:creationId xmlns:a16="http://schemas.microsoft.com/office/drawing/2014/main" id="{D021B57D-AF36-104A-AC36-880B2E56DB0F}"/>
              </a:ext>
            </a:extLst>
          </p:cNvPr>
          <p:cNvSpPr>
            <a:spLocks noChangeArrowheads="1"/>
          </p:cNvSpPr>
          <p:nvPr/>
        </p:nvSpPr>
        <p:spPr bwMode="auto">
          <a:xfrm>
            <a:off x="9448800" y="4467927"/>
            <a:ext cx="1066800" cy="304800"/>
          </a:xfrm>
          <a:prstGeom prst="rect">
            <a:avLst/>
          </a:prstGeom>
          <a:solidFill>
            <a:srgbClr val="969696"/>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t>NGL</a:t>
            </a:r>
          </a:p>
        </p:txBody>
      </p:sp>
      <p:sp>
        <p:nvSpPr>
          <p:cNvPr id="427040" name="Rectangle 32">
            <a:extLst>
              <a:ext uri="{FF2B5EF4-FFF2-40B4-BE49-F238E27FC236}">
                <a16:creationId xmlns:a16="http://schemas.microsoft.com/office/drawing/2014/main" id="{EDA51157-5193-ED47-B358-CFABF2A861F2}"/>
              </a:ext>
            </a:extLst>
          </p:cNvPr>
          <p:cNvSpPr>
            <a:spLocks noChangeArrowheads="1"/>
          </p:cNvSpPr>
          <p:nvPr/>
        </p:nvSpPr>
        <p:spPr bwMode="auto">
          <a:xfrm>
            <a:off x="8382000" y="3629727"/>
            <a:ext cx="1066800" cy="30480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t>methane</a:t>
            </a:r>
          </a:p>
        </p:txBody>
      </p:sp>
      <p:sp>
        <p:nvSpPr>
          <p:cNvPr id="427041" name="Rectangle 33">
            <a:extLst>
              <a:ext uri="{FF2B5EF4-FFF2-40B4-BE49-F238E27FC236}">
                <a16:creationId xmlns:a16="http://schemas.microsoft.com/office/drawing/2014/main" id="{591720C6-2D19-1740-8134-1B96029D648F}"/>
              </a:ext>
            </a:extLst>
          </p:cNvPr>
          <p:cNvSpPr>
            <a:spLocks noChangeArrowheads="1"/>
          </p:cNvSpPr>
          <p:nvPr/>
        </p:nvSpPr>
        <p:spPr bwMode="auto">
          <a:xfrm>
            <a:off x="8001000" y="5534727"/>
            <a:ext cx="1905000" cy="762000"/>
          </a:xfrm>
          <a:prstGeom prst="rect">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t>Natural gas</a:t>
            </a:r>
          </a:p>
        </p:txBody>
      </p:sp>
      <p:sp>
        <p:nvSpPr>
          <p:cNvPr id="427042" name="Line 34">
            <a:extLst>
              <a:ext uri="{FF2B5EF4-FFF2-40B4-BE49-F238E27FC236}">
                <a16:creationId xmlns:a16="http://schemas.microsoft.com/office/drawing/2014/main" id="{79207690-C9E5-2746-B3A6-976F2991EC8C}"/>
              </a:ext>
            </a:extLst>
          </p:cNvPr>
          <p:cNvSpPr>
            <a:spLocks noChangeShapeType="1"/>
          </p:cNvSpPr>
          <p:nvPr/>
        </p:nvSpPr>
        <p:spPr bwMode="auto">
          <a:xfrm flipH="1">
            <a:off x="3505200" y="5915727"/>
            <a:ext cx="17526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7043" name="Line 35">
            <a:extLst>
              <a:ext uri="{FF2B5EF4-FFF2-40B4-BE49-F238E27FC236}">
                <a16:creationId xmlns:a16="http://schemas.microsoft.com/office/drawing/2014/main" id="{A9B10AD7-4F3C-7746-A28B-F4BDC5F2C52F}"/>
              </a:ext>
            </a:extLst>
          </p:cNvPr>
          <p:cNvSpPr>
            <a:spLocks noChangeShapeType="1"/>
          </p:cNvSpPr>
          <p:nvPr/>
        </p:nvSpPr>
        <p:spPr bwMode="auto">
          <a:xfrm>
            <a:off x="7162800" y="5915727"/>
            <a:ext cx="685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7044" name="Line 36">
            <a:extLst>
              <a:ext uri="{FF2B5EF4-FFF2-40B4-BE49-F238E27FC236}">
                <a16:creationId xmlns:a16="http://schemas.microsoft.com/office/drawing/2014/main" id="{DC2A7D82-1E63-FB48-82B5-ED041E172CA4}"/>
              </a:ext>
            </a:extLst>
          </p:cNvPr>
          <p:cNvSpPr>
            <a:spLocks noChangeShapeType="1"/>
          </p:cNvSpPr>
          <p:nvPr/>
        </p:nvSpPr>
        <p:spPr bwMode="auto">
          <a:xfrm>
            <a:off x="6248400" y="3096327"/>
            <a:ext cx="0" cy="3048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7045" name="Line 37">
            <a:extLst>
              <a:ext uri="{FF2B5EF4-FFF2-40B4-BE49-F238E27FC236}">
                <a16:creationId xmlns:a16="http://schemas.microsoft.com/office/drawing/2014/main" id="{D887F899-DF2A-E543-8CD0-4EC5E659C9CF}"/>
              </a:ext>
            </a:extLst>
          </p:cNvPr>
          <p:cNvSpPr>
            <a:spLocks noChangeShapeType="1"/>
          </p:cNvSpPr>
          <p:nvPr/>
        </p:nvSpPr>
        <p:spPr bwMode="auto">
          <a:xfrm>
            <a:off x="6248400" y="3401127"/>
            <a:ext cx="1447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7046" name="Line 38">
            <a:extLst>
              <a:ext uri="{FF2B5EF4-FFF2-40B4-BE49-F238E27FC236}">
                <a16:creationId xmlns:a16="http://schemas.microsoft.com/office/drawing/2014/main" id="{A3091D4B-D6FC-DB4C-98F6-C61F5A21E37D}"/>
              </a:ext>
            </a:extLst>
          </p:cNvPr>
          <p:cNvSpPr>
            <a:spLocks noChangeShapeType="1"/>
          </p:cNvSpPr>
          <p:nvPr/>
        </p:nvSpPr>
        <p:spPr bwMode="auto">
          <a:xfrm flipV="1">
            <a:off x="7696200" y="3248727"/>
            <a:ext cx="0" cy="1524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7047" name="Line 39">
            <a:extLst>
              <a:ext uri="{FF2B5EF4-FFF2-40B4-BE49-F238E27FC236}">
                <a16:creationId xmlns:a16="http://schemas.microsoft.com/office/drawing/2014/main" id="{929EAE76-5D67-A540-B735-9C1E171466AE}"/>
              </a:ext>
            </a:extLst>
          </p:cNvPr>
          <p:cNvSpPr>
            <a:spLocks noChangeShapeType="1"/>
          </p:cNvSpPr>
          <p:nvPr/>
        </p:nvSpPr>
        <p:spPr bwMode="auto">
          <a:xfrm>
            <a:off x="7620000" y="3096327"/>
            <a:ext cx="0" cy="1524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7048" name="Line 40">
            <a:extLst>
              <a:ext uri="{FF2B5EF4-FFF2-40B4-BE49-F238E27FC236}">
                <a16:creationId xmlns:a16="http://schemas.microsoft.com/office/drawing/2014/main" id="{EC3EE272-D9D6-4147-95D9-8D4A337B586B}"/>
              </a:ext>
            </a:extLst>
          </p:cNvPr>
          <p:cNvSpPr>
            <a:spLocks noChangeShapeType="1"/>
          </p:cNvSpPr>
          <p:nvPr/>
        </p:nvSpPr>
        <p:spPr bwMode="auto">
          <a:xfrm>
            <a:off x="7620000" y="3248727"/>
            <a:ext cx="2362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7049" name="Line 41">
            <a:extLst>
              <a:ext uri="{FF2B5EF4-FFF2-40B4-BE49-F238E27FC236}">
                <a16:creationId xmlns:a16="http://schemas.microsoft.com/office/drawing/2014/main" id="{36123501-0493-BE4C-A809-B401F6AEE03B}"/>
              </a:ext>
            </a:extLst>
          </p:cNvPr>
          <p:cNvSpPr>
            <a:spLocks noChangeShapeType="1"/>
          </p:cNvSpPr>
          <p:nvPr/>
        </p:nvSpPr>
        <p:spPr bwMode="auto">
          <a:xfrm flipV="1">
            <a:off x="9982200" y="3096327"/>
            <a:ext cx="0" cy="1524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7050" name="Line 42">
            <a:extLst>
              <a:ext uri="{FF2B5EF4-FFF2-40B4-BE49-F238E27FC236}">
                <a16:creationId xmlns:a16="http://schemas.microsoft.com/office/drawing/2014/main" id="{0FA95E89-1618-5E48-8FDD-65EB89F65861}"/>
              </a:ext>
            </a:extLst>
          </p:cNvPr>
          <p:cNvSpPr>
            <a:spLocks noChangeShapeType="1"/>
          </p:cNvSpPr>
          <p:nvPr/>
        </p:nvSpPr>
        <p:spPr bwMode="auto">
          <a:xfrm flipV="1">
            <a:off x="8763000" y="3096327"/>
            <a:ext cx="0" cy="1524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7051" name="Line 43">
            <a:extLst>
              <a:ext uri="{FF2B5EF4-FFF2-40B4-BE49-F238E27FC236}">
                <a16:creationId xmlns:a16="http://schemas.microsoft.com/office/drawing/2014/main" id="{7007FD0D-D19B-7F4D-BE4E-9593FC605003}"/>
              </a:ext>
            </a:extLst>
          </p:cNvPr>
          <p:cNvSpPr>
            <a:spLocks noChangeShapeType="1"/>
          </p:cNvSpPr>
          <p:nvPr/>
        </p:nvSpPr>
        <p:spPr bwMode="auto">
          <a:xfrm>
            <a:off x="8839200" y="3934527"/>
            <a:ext cx="0" cy="1600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7052" name="Line 44">
            <a:extLst>
              <a:ext uri="{FF2B5EF4-FFF2-40B4-BE49-F238E27FC236}">
                <a16:creationId xmlns:a16="http://schemas.microsoft.com/office/drawing/2014/main" id="{F6223112-CA71-4C40-83FC-C601720615DA}"/>
              </a:ext>
            </a:extLst>
          </p:cNvPr>
          <p:cNvSpPr>
            <a:spLocks noChangeShapeType="1"/>
          </p:cNvSpPr>
          <p:nvPr/>
        </p:nvSpPr>
        <p:spPr bwMode="auto">
          <a:xfrm>
            <a:off x="9906000" y="5915727"/>
            <a:ext cx="304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7053" name="Line 45">
            <a:extLst>
              <a:ext uri="{FF2B5EF4-FFF2-40B4-BE49-F238E27FC236}">
                <a16:creationId xmlns:a16="http://schemas.microsoft.com/office/drawing/2014/main" id="{117B1F25-9C9D-0F40-9CC4-CAB90F95108C}"/>
              </a:ext>
            </a:extLst>
          </p:cNvPr>
          <p:cNvSpPr>
            <a:spLocks noChangeShapeType="1"/>
          </p:cNvSpPr>
          <p:nvPr/>
        </p:nvSpPr>
        <p:spPr bwMode="auto">
          <a:xfrm flipV="1">
            <a:off x="10210800" y="4772727"/>
            <a:ext cx="0" cy="1143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7054" name="Line 46">
            <a:extLst>
              <a:ext uri="{FF2B5EF4-FFF2-40B4-BE49-F238E27FC236}">
                <a16:creationId xmlns:a16="http://schemas.microsoft.com/office/drawing/2014/main" id="{ED466882-7DB0-7A46-92CF-40D746A5449E}"/>
              </a:ext>
            </a:extLst>
          </p:cNvPr>
          <p:cNvSpPr>
            <a:spLocks noChangeShapeType="1"/>
          </p:cNvSpPr>
          <p:nvPr/>
        </p:nvSpPr>
        <p:spPr bwMode="auto">
          <a:xfrm flipV="1">
            <a:off x="10210800" y="4239327"/>
            <a:ext cx="0" cy="228600"/>
          </a:xfrm>
          <a:prstGeom prst="line">
            <a:avLst/>
          </a:prstGeom>
          <a:noFill/>
          <a:ln w="28575">
            <a:solidFill>
              <a:srgbClr val="E2771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7055" name="Line 47">
            <a:extLst>
              <a:ext uri="{FF2B5EF4-FFF2-40B4-BE49-F238E27FC236}">
                <a16:creationId xmlns:a16="http://schemas.microsoft.com/office/drawing/2014/main" id="{1AE2D691-29C8-3149-9B54-40BF1154AD55}"/>
              </a:ext>
            </a:extLst>
          </p:cNvPr>
          <p:cNvSpPr>
            <a:spLocks noChangeShapeType="1"/>
          </p:cNvSpPr>
          <p:nvPr/>
        </p:nvSpPr>
        <p:spPr bwMode="auto">
          <a:xfrm flipH="1">
            <a:off x="5486400" y="4239327"/>
            <a:ext cx="4724400" cy="0"/>
          </a:xfrm>
          <a:prstGeom prst="line">
            <a:avLst/>
          </a:prstGeom>
          <a:noFill/>
          <a:ln w="28575">
            <a:solidFill>
              <a:srgbClr val="E2771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7056" name="Line 48">
            <a:extLst>
              <a:ext uri="{FF2B5EF4-FFF2-40B4-BE49-F238E27FC236}">
                <a16:creationId xmlns:a16="http://schemas.microsoft.com/office/drawing/2014/main" id="{3130F0FA-F8BE-2446-8EDF-A8B75188D169}"/>
              </a:ext>
            </a:extLst>
          </p:cNvPr>
          <p:cNvSpPr>
            <a:spLocks noChangeShapeType="1"/>
          </p:cNvSpPr>
          <p:nvPr/>
        </p:nvSpPr>
        <p:spPr bwMode="auto">
          <a:xfrm flipV="1">
            <a:off x="5486400" y="3401127"/>
            <a:ext cx="0" cy="838200"/>
          </a:xfrm>
          <a:prstGeom prst="line">
            <a:avLst/>
          </a:prstGeom>
          <a:noFill/>
          <a:ln w="28575">
            <a:solidFill>
              <a:srgbClr val="E2771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7057" name="Line 49">
            <a:extLst>
              <a:ext uri="{FF2B5EF4-FFF2-40B4-BE49-F238E27FC236}">
                <a16:creationId xmlns:a16="http://schemas.microsoft.com/office/drawing/2014/main" id="{4204C368-4FE3-9D48-B616-54872BA728FF}"/>
              </a:ext>
            </a:extLst>
          </p:cNvPr>
          <p:cNvSpPr>
            <a:spLocks noChangeShapeType="1"/>
          </p:cNvSpPr>
          <p:nvPr/>
        </p:nvSpPr>
        <p:spPr bwMode="auto">
          <a:xfrm flipV="1">
            <a:off x="5943600" y="3096327"/>
            <a:ext cx="0" cy="1143000"/>
          </a:xfrm>
          <a:prstGeom prst="line">
            <a:avLst/>
          </a:prstGeom>
          <a:noFill/>
          <a:ln w="28575">
            <a:solidFill>
              <a:srgbClr val="E2771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7058" name="Line 50">
            <a:extLst>
              <a:ext uri="{FF2B5EF4-FFF2-40B4-BE49-F238E27FC236}">
                <a16:creationId xmlns:a16="http://schemas.microsoft.com/office/drawing/2014/main" id="{BAB9367E-A4F7-C240-BB43-C8A470F24786}"/>
              </a:ext>
            </a:extLst>
          </p:cNvPr>
          <p:cNvSpPr>
            <a:spLocks noChangeShapeType="1"/>
          </p:cNvSpPr>
          <p:nvPr/>
        </p:nvSpPr>
        <p:spPr bwMode="auto">
          <a:xfrm>
            <a:off x="4876800" y="3477327"/>
            <a:ext cx="0" cy="1524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7059" name="Line 51">
            <a:extLst>
              <a:ext uri="{FF2B5EF4-FFF2-40B4-BE49-F238E27FC236}">
                <a16:creationId xmlns:a16="http://schemas.microsoft.com/office/drawing/2014/main" id="{3D07DD7F-6C13-F148-A43C-97E2D2F3F63E}"/>
              </a:ext>
            </a:extLst>
          </p:cNvPr>
          <p:cNvSpPr>
            <a:spLocks noChangeShapeType="1"/>
          </p:cNvSpPr>
          <p:nvPr/>
        </p:nvSpPr>
        <p:spPr bwMode="auto">
          <a:xfrm>
            <a:off x="4876800" y="3477327"/>
            <a:ext cx="39624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7060" name="Line 52">
            <a:extLst>
              <a:ext uri="{FF2B5EF4-FFF2-40B4-BE49-F238E27FC236}">
                <a16:creationId xmlns:a16="http://schemas.microsoft.com/office/drawing/2014/main" id="{3B770DE4-8528-4543-8ECC-E1D3B1E3AB15}"/>
              </a:ext>
            </a:extLst>
          </p:cNvPr>
          <p:cNvSpPr>
            <a:spLocks noChangeShapeType="1"/>
          </p:cNvSpPr>
          <p:nvPr/>
        </p:nvSpPr>
        <p:spPr bwMode="auto">
          <a:xfrm>
            <a:off x="8839200" y="3477327"/>
            <a:ext cx="0" cy="1524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7061" name="Line 53">
            <a:extLst>
              <a:ext uri="{FF2B5EF4-FFF2-40B4-BE49-F238E27FC236}">
                <a16:creationId xmlns:a16="http://schemas.microsoft.com/office/drawing/2014/main" id="{FDB9FD6A-89BE-4A40-80A8-343993CF419C}"/>
              </a:ext>
            </a:extLst>
          </p:cNvPr>
          <p:cNvSpPr>
            <a:spLocks noChangeShapeType="1"/>
          </p:cNvSpPr>
          <p:nvPr/>
        </p:nvSpPr>
        <p:spPr bwMode="auto">
          <a:xfrm flipV="1">
            <a:off x="5638800" y="2334327"/>
            <a:ext cx="0" cy="11430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7062" name="Text Box 54">
            <a:extLst>
              <a:ext uri="{FF2B5EF4-FFF2-40B4-BE49-F238E27FC236}">
                <a16:creationId xmlns:a16="http://schemas.microsoft.com/office/drawing/2014/main" id="{B85BBF1F-1C1B-C145-9187-142F91680410}"/>
              </a:ext>
            </a:extLst>
          </p:cNvPr>
          <p:cNvSpPr txBox="1">
            <a:spLocks noChangeArrowheads="1"/>
          </p:cNvSpPr>
          <p:nvPr/>
        </p:nvSpPr>
        <p:spPr bwMode="auto">
          <a:xfrm>
            <a:off x="8305800" y="2334327"/>
            <a:ext cx="110376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aromatics</a:t>
            </a:r>
          </a:p>
        </p:txBody>
      </p:sp>
      <p:sp>
        <p:nvSpPr>
          <p:cNvPr id="57" name="Text Box 55">
            <a:extLst>
              <a:ext uri="{FF2B5EF4-FFF2-40B4-BE49-F238E27FC236}">
                <a16:creationId xmlns:a16="http://schemas.microsoft.com/office/drawing/2014/main" id="{12694073-9726-C740-83AF-0A2ABC0AD2C9}"/>
              </a:ext>
            </a:extLst>
          </p:cNvPr>
          <p:cNvSpPr txBox="1">
            <a:spLocks noChangeArrowheads="1"/>
          </p:cNvSpPr>
          <p:nvPr/>
        </p:nvSpPr>
        <p:spPr bwMode="auto">
          <a:xfrm>
            <a:off x="6654579" y="6482761"/>
            <a:ext cx="550997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dirty="0"/>
              <a:t>Information from: https://</a:t>
            </a:r>
            <a:r>
              <a:rPr lang="en-US" altLang="en-US" sz="1400" dirty="0" err="1"/>
              <a:t>www.petrochemistry.eu</a:t>
            </a:r>
            <a:r>
              <a:rPr lang="en-US" altLang="en-US" sz="1400" dirty="0"/>
              <a:t>/interactive-flowchart/</a:t>
            </a:r>
          </a:p>
        </p:txBody>
      </p:sp>
    </p:spTree>
    <p:extLst>
      <p:ext uri="{BB962C8B-B14F-4D97-AF65-F5344CB8AC3E}">
        <p14:creationId xmlns:p14="http://schemas.microsoft.com/office/powerpoint/2010/main" val="7251646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09496A9B-83A9-4244-8795-ACA7AA507312}"/>
              </a:ext>
            </a:extLst>
          </p:cNvPr>
          <p:cNvSpPr>
            <a:spLocks noChangeArrowheads="1"/>
          </p:cNvSpPr>
          <p:nvPr/>
        </p:nvSpPr>
        <p:spPr bwMode="auto">
          <a:xfrm>
            <a:off x="1524000" y="2334327"/>
            <a:ext cx="9144000" cy="4038600"/>
          </a:xfrm>
          <a:prstGeom prst="rect">
            <a:avLst/>
          </a:prstGeom>
          <a:solidFill>
            <a:srgbClr val="81B0C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03" name="Rectangle 3">
            <a:extLst>
              <a:ext uri="{FF2B5EF4-FFF2-40B4-BE49-F238E27FC236}">
                <a16:creationId xmlns:a16="http://schemas.microsoft.com/office/drawing/2014/main" id="{A9ADA8DF-CC4A-1640-B1C0-59BB569C4DB5}"/>
              </a:ext>
            </a:extLst>
          </p:cNvPr>
          <p:cNvSpPr>
            <a:spLocks noChangeArrowheads="1"/>
          </p:cNvSpPr>
          <p:nvPr/>
        </p:nvSpPr>
        <p:spPr bwMode="auto">
          <a:xfrm>
            <a:off x="7086600" y="2334327"/>
            <a:ext cx="3505200" cy="838200"/>
          </a:xfrm>
          <a:prstGeom prst="rect">
            <a:avLst/>
          </a:prstGeom>
          <a:solidFill>
            <a:srgbClr val="DDEFA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04" name="Line 4">
            <a:extLst>
              <a:ext uri="{FF2B5EF4-FFF2-40B4-BE49-F238E27FC236}">
                <a16:creationId xmlns:a16="http://schemas.microsoft.com/office/drawing/2014/main" id="{6239C436-12F3-A64D-A9FC-919051118103}"/>
              </a:ext>
            </a:extLst>
          </p:cNvPr>
          <p:cNvSpPr>
            <a:spLocks noChangeShapeType="1"/>
          </p:cNvSpPr>
          <p:nvPr/>
        </p:nvSpPr>
        <p:spPr bwMode="auto">
          <a:xfrm flipV="1">
            <a:off x="7848600" y="3248727"/>
            <a:ext cx="0" cy="2667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05" name="Line 5">
            <a:extLst>
              <a:ext uri="{FF2B5EF4-FFF2-40B4-BE49-F238E27FC236}">
                <a16:creationId xmlns:a16="http://schemas.microsoft.com/office/drawing/2014/main" id="{2AC9EF99-4BB4-AF49-8524-B72BAD8F44F4}"/>
              </a:ext>
            </a:extLst>
          </p:cNvPr>
          <p:cNvSpPr>
            <a:spLocks noChangeShapeType="1"/>
          </p:cNvSpPr>
          <p:nvPr/>
        </p:nvSpPr>
        <p:spPr bwMode="auto">
          <a:xfrm>
            <a:off x="6172200" y="3096327"/>
            <a:ext cx="0" cy="24384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06" name="Rectangle 6">
            <a:extLst>
              <a:ext uri="{FF2B5EF4-FFF2-40B4-BE49-F238E27FC236}">
                <a16:creationId xmlns:a16="http://schemas.microsoft.com/office/drawing/2014/main" id="{F7CC598E-EEC9-7248-AB8A-BDAD88AD3BE3}"/>
              </a:ext>
            </a:extLst>
          </p:cNvPr>
          <p:cNvSpPr>
            <a:spLocks noChangeArrowheads="1"/>
          </p:cNvSpPr>
          <p:nvPr/>
        </p:nvSpPr>
        <p:spPr bwMode="auto">
          <a:xfrm>
            <a:off x="1600200" y="2334327"/>
            <a:ext cx="3810000" cy="838200"/>
          </a:xfrm>
          <a:prstGeom prst="rect">
            <a:avLst/>
          </a:prstGeom>
          <a:solidFill>
            <a:srgbClr val="DADCC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8007" name="Text Box 7">
            <a:extLst>
              <a:ext uri="{FF2B5EF4-FFF2-40B4-BE49-F238E27FC236}">
                <a16:creationId xmlns:a16="http://schemas.microsoft.com/office/drawing/2014/main" id="{6904C41B-7830-7248-AFE4-65F5D3CBFA7F}"/>
              </a:ext>
            </a:extLst>
          </p:cNvPr>
          <p:cNvSpPr txBox="1">
            <a:spLocks noChangeArrowheads="1"/>
          </p:cNvSpPr>
          <p:nvPr/>
        </p:nvSpPr>
        <p:spPr bwMode="auto">
          <a:xfrm>
            <a:off x="2971801" y="2410527"/>
            <a:ext cx="8077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olefins</a:t>
            </a:r>
          </a:p>
        </p:txBody>
      </p:sp>
      <p:sp>
        <p:nvSpPr>
          <p:cNvPr id="128008" name="Rectangle 8">
            <a:extLst>
              <a:ext uri="{FF2B5EF4-FFF2-40B4-BE49-F238E27FC236}">
                <a16:creationId xmlns:a16="http://schemas.microsoft.com/office/drawing/2014/main" id="{4F926571-370C-4D40-B02D-2C9083A2EE15}"/>
              </a:ext>
            </a:extLst>
          </p:cNvPr>
          <p:cNvSpPr>
            <a:spLocks noChangeArrowheads="1"/>
          </p:cNvSpPr>
          <p:nvPr/>
        </p:nvSpPr>
        <p:spPr bwMode="auto">
          <a:xfrm>
            <a:off x="9448800" y="2791527"/>
            <a:ext cx="990600" cy="304800"/>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t>xylenes</a:t>
            </a:r>
          </a:p>
        </p:txBody>
      </p:sp>
      <p:sp>
        <p:nvSpPr>
          <p:cNvPr id="128009" name="Rectangle 9">
            <a:extLst>
              <a:ext uri="{FF2B5EF4-FFF2-40B4-BE49-F238E27FC236}">
                <a16:creationId xmlns:a16="http://schemas.microsoft.com/office/drawing/2014/main" id="{E34745A1-6541-2947-9036-6C3DB8E1687F}"/>
              </a:ext>
            </a:extLst>
          </p:cNvPr>
          <p:cNvSpPr>
            <a:spLocks noChangeArrowheads="1"/>
          </p:cNvSpPr>
          <p:nvPr/>
        </p:nvSpPr>
        <p:spPr bwMode="auto">
          <a:xfrm>
            <a:off x="8305800" y="2791527"/>
            <a:ext cx="990600" cy="304800"/>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t>toluene</a:t>
            </a:r>
          </a:p>
        </p:txBody>
      </p:sp>
      <p:sp>
        <p:nvSpPr>
          <p:cNvPr id="128010" name="Rectangle 10">
            <a:extLst>
              <a:ext uri="{FF2B5EF4-FFF2-40B4-BE49-F238E27FC236}">
                <a16:creationId xmlns:a16="http://schemas.microsoft.com/office/drawing/2014/main" id="{836410EC-6584-A64D-BC00-69237AF12CD8}"/>
              </a:ext>
            </a:extLst>
          </p:cNvPr>
          <p:cNvSpPr>
            <a:spLocks noChangeArrowheads="1"/>
          </p:cNvSpPr>
          <p:nvPr/>
        </p:nvSpPr>
        <p:spPr bwMode="auto">
          <a:xfrm>
            <a:off x="7162800" y="2791527"/>
            <a:ext cx="990600" cy="304800"/>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t>benzene</a:t>
            </a:r>
          </a:p>
        </p:txBody>
      </p:sp>
      <p:sp>
        <p:nvSpPr>
          <p:cNvPr id="128011" name="Rectangle 11">
            <a:extLst>
              <a:ext uri="{FF2B5EF4-FFF2-40B4-BE49-F238E27FC236}">
                <a16:creationId xmlns:a16="http://schemas.microsoft.com/office/drawing/2014/main" id="{067E79E2-A90A-D842-AAAC-5BB517DE920A}"/>
              </a:ext>
            </a:extLst>
          </p:cNvPr>
          <p:cNvSpPr>
            <a:spLocks noChangeArrowheads="1"/>
          </p:cNvSpPr>
          <p:nvPr/>
        </p:nvSpPr>
        <p:spPr bwMode="auto">
          <a:xfrm>
            <a:off x="5715000" y="2791527"/>
            <a:ext cx="990600" cy="304800"/>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dirty="0" err="1"/>
              <a:t>Pygas</a:t>
            </a:r>
            <a:endParaRPr lang="en-US" altLang="en-US" dirty="0"/>
          </a:p>
        </p:txBody>
      </p:sp>
      <p:sp>
        <p:nvSpPr>
          <p:cNvPr id="128012" name="Rectangle 12">
            <a:extLst>
              <a:ext uri="{FF2B5EF4-FFF2-40B4-BE49-F238E27FC236}">
                <a16:creationId xmlns:a16="http://schemas.microsoft.com/office/drawing/2014/main" id="{3042F1E9-CB64-9449-93CA-3F5BB7B10E68}"/>
              </a:ext>
            </a:extLst>
          </p:cNvPr>
          <p:cNvSpPr>
            <a:spLocks noChangeArrowheads="1"/>
          </p:cNvSpPr>
          <p:nvPr/>
        </p:nvSpPr>
        <p:spPr bwMode="auto">
          <a:xfrm>
            <a:off x="4267200" y="2791527"/>
            <a:ext cx="1066800" cy="304800"/>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t>C</a:t>
            </a:r>
            <a:r>
              <a:rPr lang="en-US" altLang="en-US" baseline="-25000"/>
              <a:t>4</a:t>
            </a:r>
            <a:r>
              <a:rPr lang="en-US" altLang="en-US"/>
              <a:t> stream</a:t>
            </a:r>
          </a:p>
        </p:txBody>
      </p:sp>
      <p:sp>
        <p:nvSpPr>
          <p:cNvPr id="128013" name="Rectangle 13">
            <a:extLst>
              <a:ext uri="{FF2B5EF4-FFF2-40B4-BE49-F238E27FC236}">
                <a16:creationId xmlns:a16="http://schemas.microsoft.com/office/drawing/2014/main" id="{0079FD5E-E317-C54D-A596-3F3AC4C49BA4}"/>
              </a:ext>
            </a:extLst>
          </p:cNvPr>
          <p:cNvSpPr>
            <a:spLocks noChangeArrowheads="1"/>
          </p:cNvSpPr>
          <p:nvPr/>
        </p:nvSpPr>
        <p:spPr bwMode="auto">
          <a:xfrm>
            <a:off x="2971800" y="2791527"/>
            <a:ext cx="1066800" cy="304800"/>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t>propylene</a:t>
            </a:r>
          </a:p>
        </p:txBody>
      </p:sp>
      <p:sp>
        <p:nvSpPr>
          <p:cNvPr id="128014" name="Rectangle 14">
            <a:extLst>
              <a:ext uri="{FF2B5EF4-FFF2-40B4-BE49-F238E27FC236}">
                <a16:creationId xmlns:a16="http://schemas.microsoft.com/office/drawing/2014/main" id="{DD63DAF5-9855-304E-90A9-F3265C10766C}"/>
              </a:ext>
            </a:extLst>
          </p:cNvPr>
          <p:cNvSpPr>
            <a:spLocks noChangeArrowheads="1"/>
          </p:cNvSpPr>
          <p:nvPr/>
        </p:nvSpPr>
        <p:spPr bwMode="auto">
          <a:xfrm>
            <a:off x="1676400" y="2791527"/>
            <a:ext cx="1066800" cy="304800"/>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t>ethylene</a:t>
            </a:r>
          </a:p>
        </p:txBody>
      </p:sp>
      <p:sp>
        <p:nvSpPr>
          <p:cNvPr id="128015" name="Line 15">
            <a:extLst>
              <a:ext uri="{FF2B5EF4-FFF2-40B4-BE49-F238E27FC236}">
                <a16:creationId xmlns:a16="http://schemas.microsoft.com/office/drawing/2014/main" id="{47785BBC-0DAC-0548-915E-B252C41631C6}"/>
              </a:ext>
            </a:extLst>
          </p:cNvPr>
          <p:cNvSpPr>
            <a:spLocks noChangeShapeType="1"/>
          </p:cNvSpPr>
          <p:nvPr/>
        </p:nvSpPr>
        <p:spPr bwMode="auto">
          <a:xfrm>
            <a:off x="2133600" y="3096327"/>
            <a:ext cx="0" cy="1524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16" name="Line 16">
            <a:extLst>
              <a:ext uri="{FF2B5EF4-FFF2-40B4-BE49-F238E27FC236}">
                <a16:creationId xmlns:a16="http://schemas.microsoft.com/office/drawing/2014/main" id="{57D5B79F-7C8A-4F47-89C8-1EE8FA81F13B}"/>
              </a:ext>
            </a:extLst>
          </p:cNvPr>
          <p:cNvSpPr>
            <a:spLocks noChangeShapeType="1"/>
          </p:cNvSpPr>
          <p:nvPr/>
        </p:nvSpPr>
        <p:spPr bwMode="auto">
          <a:xfrm>
            <a:off x="2133600" y="4620327"/>
            <a:ext cx="2743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17" name="Line 17">
            <a:extLst>
              <a:ext uri="{FF2B5EF4-FFF2-40B4-BE49-F238E27FC236}">
                <a16:creationId xmlns:a16="http://schemas.microsoft.com/office/drawing/2014/main" id="{18B715C3-9BDF-034E-AEA7-D1BBB8B606DB}"/>
              </a:ext>
            </a:extLst>
          </p:cNvPr>
          <p:cNvSpPr>
            <a:spLocks noChangeShapeType="1"/>
          </p:cNvSpPr>
          <p:nvPr/>
        </p:nvSpPr>
        <p:spPr bwMode="auto">
          <a:xfrm flipV="1">
            <a:off x="4876800" y="3705927"/>
            <a:ext cx="0" cy="9144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18" name="Line 18">
            <a:extLst>
              <a:ext uri="{FF2B5EF4-FFF2-40B4-BE49-F238E27FC236}">
                <a16:creationId xmlns:a16="http://schemas.microsoft.com/office/drawing/2014/main" id="{72EDB761-DA4C-D84F-B6C4-0737EC4653AE}"/>
              </a:ext>
            </a:extLst>
          </p:cNvPr>
          <p:cNvSpPr>
            <a:spLocks noChangeShapeType="1"/>
          </p:cNvSpPr>
          <p:nvPr/>
        </p:nvSpPr>
        <p:spPr bwMode="auto">
          <a:xfrm>
            <a:off x="3505200" y="3096327"/>
            <a:ext cx="0" cy="28194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19" name="Line 19">
            <a:extLst>
              <a:ext uri="{FF2B5EF4-FFF2-40B4-BE49-F238E27FC236}">
                <a16:creationId xmlns:a16="http://schemas.microsoft.com/office/drawing/2014/main" id="{A263B095-61B9-0E48-ACD6-E84E61359F9F}"/>
              </a:ext>
            </a:extLst>
          </p:cNvPr>
          <p:cNvSpPr>
            <a:spLocks noChangeShapeType="1"/>
          </p:cNvSpPr>
          <p:nvPr/>
        </p:nvSpPr>
        <p:spPr bwMode="auto">
          <a:xfrm>
            <a:off x="2438400" y="3096327"/>
            <a:ext cx="0" cy="2286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20" name="Line 20">
            <a:extLst>
              <a:ext uri="{FF2B5EF4-FFF2-40B4-BE49-F238E27FC236}">
                <a16:creationId xmlns:a16="http://schemas.microsoft.com/office/drawing/2014/main" id="{DB946E60-0E8C-0541-8210-EEC74E395718}"/>
              </a:ext>
            </a:extLst>
          </p:cNvPr>
          <p:cNvSpPr>
            <a:spLocks noChangeShapeType="1"/>
          </p:cNvSpPr>
          <p:nvPr/>
        </p:nvSpPr>
        <p:spPr bwMode="auto">
          <a:xfrm>
            <a:off x="2438400" y="3324927"/>
            <a:ext cx="24384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21" name="Line 21">
            <a:extLst>
              <a:ext uri="{FF2B5EF4-FFF2-40B4-BE49-F238E27FC236}">
                <a16:creationId xmlns:a16="http://schemas.microsoft.com/office/drawing/2014/main" id="{82CE8225-99A5-D14C-BE61-35DD6846FDEF}"/>
              </a:ext>
            </a:extLst>
          </p:cNvPr>
          <p:cNvSpPr>
            <a:spLocks noChangeShapeType="1"/>
          </p:cNvSpPr>
          <p:nvPr/>
        </p:nvSpPr>
        <p:spPr bwMode="auto">
          <a:xfrm flipV="1">
            <a:off x="4876800" y="3096327"/>
            <a:ext cx="0" cy="2286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22" name="Line 22">
            <a:extLst>
              <a:ext uri="{FF2B5EF4-FFF2-40B4-BE49-F238E27FC236}">
                <a16:creationId xmlns:a16="http://schemas.microsoft.com/office/drawing/2014/main" id="{1D1A9DB5-1909-804A-8331-9EDCAEFD9500}"/>
              </a:ext>
            </a:extLst>
          </p:cNvPr>
          <p:cNvSpPr>
            <a:spLocks noChangeShapeType="1"/>
          </p:cNvSpPr>
          <p:nvPr/>
        </p:nvSpPr>
        <p:spPr bwMode="auto">
          <a:xfrm>
            <a:off x="4114800" y="3324927"/>
            <a:ext cx="0" cy="76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23" name="Line 23">
            <a:extLst>
              <a:ext uri="{FF2B5EF4-FFF2-40B4-BE49-F238E27FC236}">
                <a16:creationId xmlns:a16="http://schemas.microsoft.com/office/drawing/2014/main" id="{3FA8C433-12B7-3D40-8DEC-0667E3BFB4DD}"/>
              </a:ext>
            </a:extLst>
          </p:cNvPr>
          <p:cNvSpPr>
            <a:spLocks noChangeShapeType="1"/>
          </p:cNvSpPr>
          <p:nvPr/>
        </p:nvSpPr>
        <p:spPr bwMode="auto">
          <a:xfrm>
            <a:off x="4114800" y="3401127"/>
            <a:ext cx="20574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24" name="Rectangle 24">
            <a:extLst>
              <a:ext uri="{FF2B5EF4-FFF2-40B4-BE49-F238E27FC236}">
                <a16:creationId xmlns:a16="http://schemas.microsoft.com/office/drawing/2014/main" id="{CF6B6D85-8A00-0648-B9D7-B9F2197F8A8C}"/>
              </a:ext>
            </a:extLst>
          </p:cNvPr>
          <p:cNvSpPr>
            <a:spLocks noChangeArrowheads="1"/>
          </p:cNvSpPr>
          <p:nvPr/>
        </p:nvSpPr>
        <p:spPr bwMode="auto">
          <a:xfrm>
            <a:off x="1600200" y="3629727"/>
            <a:ext cx="1066800" cy="304800"/>
          </a:xfrm>
          <a:prstGeom prst="rect">
            <a:avLst/>
          </a:prstGeom>
          <a:solidFill>
            <a:srgbClr val="969696"/>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t>ethane</a:t>
            </a:r>
          </a:p>
        </p:txBody>
      </p:sp>
      <p:sp>
        <p:nvSpPr>
          <p:cNvPr id="128025" name="Rectangle 25">
            <a:extLst>
              <a:ext uri="{FF2B5EF4-FFF2-40B4-BE49-F238E27FC236}">
                <a16:creationId xmlns:a16="http://schemas.microsoft.com/office/drawing/2014/main" id="{04D1FCA8-4ECB-A34C-8576-3B91B29CB7E7}"/>
              </a:ext>
            </a:extLst>
          </p:cNvPr>
          <p:cNvSpPr>
            <a:spLocks noChangeArrowheads="1"/>
          </p:cNvSpPr>
          <p:nvPr/>
        </p:nvSpPr>
        <p:spPr bwMode="auto">
          <a:xfrm>
            <a:off x="2971800" y="3629727"/>
            <a:ext cx="1066800" cy="304800"/>
          </a:xfrm>
          <a:prstGeom prst="rect">
            <a:avLst/>
          </a:prstGeom>
          <a:solidFill>
            <a:srgbClr val="969696"/>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t>LPG</a:t>
            </a:r>
          </a:p>
        </p:txBody>
      </p:sp>
      <p:sp>
        <p:nvSpPr>
          <p:cNvPr id="128026" name="Rectangle 26">
            <a:extLst>
              <a:ext uri="{FF2B5EF4-FFF2-40B4-BE49-F238E27FC236}">
                <a16:creationId xmlns:a16="http://schemas.microsoft.com/office/drawing/2014/main" id="{BD26875D-3822-8843-AB7B-DBC50E824E85}"/>
              </a:ext>
            </a:extLst>
          </p:cNvPr>
          <p:cNvSpPr>
            <a:spLocks noChangeArrowheads="1"/>
          </p:cNvSpPr>
          <p:nvPr/>
        </p:nvSpPr>
        <p:spPr bwMode="auto">
          <a:xfrm>
            <a:off x="4267200" y="3629727"/>
            <a:ext cx="1066800" cy="30480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t>methane</a:t>
            </a:r>
          </a:p>
        </p:txBody>
      </p:sp>
      <p:sp>
        <p:nvSpPr>
          <p:cNvPr id="128027" name="Rectangle 27">
            <a:extLst>
              <a:ext uri="{FF2B5EF4-FFF2-40B4-BE49-F238E27FC236}">
                <a16:creationId xmlns:a16="http://schemas.microsoft.com/office/drawing/2014/main" id="{694E4075-9D98-4747-9E85-ABBA147A1AF7}"/>
              </a:ext>
            </a:extLst>
          </p:cNvPr>
          <p:cNvSpPr>
            <a:spLocks noChangeArrowheads="1"/>
          </p:cNvSpPr>
          <p:nvPr/>
        </p:nvSpPr>
        <p:spPr bwMode="auto">
          <a:xfrm>
            <a:off x="2895600" y="4467927"/>
            <a:ext cx="1066800" cy="381000"/>
          </a:xfrm>
          <a:prstGeom prst="rect">
            <a:avLst/>
          </a:prstGeom>
          <a:solidFill>
            <a:srgbClr val="969696"/>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200"/>
              <a:t>Associated </a:t>
            </a:r>
          </a:p>
          <a:p>
            <a:pPr algn="ctr"/>
            <a:r>
              <a:rPr lang="en-US" altLang="en-US" sz="1200"/>
              <a:t>gases</a:t>
            </a:r>
          </a:p>
        </p:txBody>
      </p:sp>
      <p:sp>
        <p:nvSpPr>
          <p:cNvPr id="128028" name="Rectangle 28">
            <a:extLst>
              <a:ext uri="{FF2B5EF4-FFF2-40B4-BE49-F238E27FC236}">
                <a16:creationId xmlns:a16="http://schemas.microsoft.com/office/drawing/2014/main" id="{0F9BB097-52D3-6F41-B37E-F18DE7899DDD}"/>
              </a:ext>
            </a:extLst>
          </p:cNvPr>
          <p:cNvSpPr>
            <a:spLocks noChangeArrowheads="1"/>
          </p:cNvSpPr>
          <p:nvPr/>
        </p:nvSpPr>
        <p:spPr bwMode="auto">
          <a:xfrm>
            <a:off x="5257800" y="5534727"/>
            <a:ext cx="1905000" cy="762000"/>
          </a:xfrm>
          <a:prstGeom prst="rect">
            <a:avLst/>
          </a:prstGeom>
          <a:solidFill>
            <a:srgbClr val="C99F37"/>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t>Crude oil</a:t>
            </a:r>
          </a:p>
        </p:txBody>
      </p:sp>
      <p:sp>
        <p:nvSpPr>
          <p:cNvPr id="128029" name="Rectangle 29">
            <a:extLst>
              <a:ext uri="{FF2B5EF4-FFF2-40B4-BE49-F238E27FC236}">
                <a16:creationId xmlns:a16="http://schemas.microsoft.com/office/drawing/2014/main" id="{C2C69EFC-75B6-7345-AAF1-93FC618E8BCB}"/>
              </a:ext>
            </a:extLst>
          </p:cNvPr>
          <p:cNvSpPr>
            <a:spLocks noChangeArrowheads="1"/>
          </p:cNvSpPr>
          <p:nvPr/>
        </p:nvSpPr>
        <p:spPr bwMode="auto">
          <a:xfrm>
            <a:off x="5638800" y="4467927"/>
            <a:ext cx="1066800" cy="304800"/>
          </a:xfrm>
          <a:prstGeom prst="rect">
            <a:avLst/>
          </a:prstGeom>
          <a:solidFill>
            <a:srgbClr val="969696"/>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t>naptha</a:t>
            </a:r>
          </a:p>
        </p:txBody>
      </p:sp>
      <p:sp>
        <p:nvSpPr>
          <p:cNvPr id="128030" name="Rectangle 30">
            <a:extLst>
              <a:ext uri="{FF2B5EF4-FFF2-40B4-BE49-F238E27FC236}">
                <a16:creationId xmlns:a16="http://schemas.microsoft.com/office/drawing/2014/main" id="{CEF7D3F1-7DF6-D642-BB02-DD7F51D68859}"/>
              </a:ext>
            </a:extLst>
          </p:cNvPr>
          <p:cNvSpPr>
            <a:spLocks noChangeArrowheads="1"/>
          </p:cNvSpPr>
          <p:nvPr/>
        </p:nvSpPr>
        <p:spPr bwMode="auto">
          <a:xfrm>
            <a:off x="7391400" y="4467927"/>
            <a:ext cx="1066800" cy="304800"/>
          </a:xfrm>
          <a:prstGeom prst="rect">
            <a:avLst/>
          </a:prstGeom>
          <a:solidFill>
            <a:srgbClr val="969696"/>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t>naptha</a:t>
            </a:r>
          </a:p>
        </p:txBody>
      </p:sp>
      <p:sp>
        <p:nvSpPr>
          <p:cNvPr id="128031" name="Rectangle 31">
            <a:extLst>
              <a:ext uri="{FF2B5EF4-FFF2-40B4-BE49-F238E27FC236}">
                <a16:creationId xmlns:a16="http://schemas.microsoft.com/office/drawing/2014/main" id="{F4CE2F10-27E0-2B48-90B8-388C90A724B6}"/>
              </a:ext>
            </a:extLst>
          </p:cNvPr>
          <p:cNvSpPr>
            <a:spLocks noChangeArrowheads="1"/>
          </p:cNvSpPr>
          <p:nvPr/>
        </p:nvSpPr>
        <p:spPr bwMode="auto">
          <a:xfrm>
            <a:off x="9448800" y="4467927"/>
            <a:ext cx="1066800" cy="304800"/>
          </a:xfrm>
          <a:prstGeom prst="rect">
            <a:avLst/>
          </a:prstGeom>
          <a:solidFill>
            <a:srgbClr val="969696"/>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t>NGL</a:t>
            </a:r>
          </a:p>
        </p:txBody>
      </p:sp>
      <p:sp>
        <p:nvSpPr>
          <p:cNvPr id="128032" name="Rectangle 32">
            <a:extLst>
              <a:ext uri="{FF2B5EF4-FFF2-40B4-BE49-F238E27FC236}">
                <a16:creationId xmlns:a16="http://schemas.microsoft.com/office/drawing/2014/main" id="{B0B8C6F2-54A1-104A-9926-5EC721555D77}"/>
              </a:ext>
            </a:extLst>
          </p:cNvPr>
          <p:cNvSpPr>
            <a:spLocks noChangeArrowheads="1"/>
          </p:cNvSpPr>
          <p:nvPr/>
        </p:nvSpPr>
        <p:spPr bwMode="auto">
          <a:xfrm>
            <a:off x="8382000" y="3629727"/>
            <a:ext cx="1066800" cy="30480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t>methane</a:t>
            </a:r>
          </a:p>
        </p:txBody>
      </p:sp>
      <p:sp>
        <p:nvSpPr>
          <p:cNvPr id="128033" name="Rectangle 33">
            <a:extLst>
              <a:ext uri="{FF2B5EF4-FFF2-40B4-BE49-F238E27FC236}">
                <a16:creationId xmlns:a16="http://schemas.microsoft.com/office/drawing/2014/main" id="{7A1B554B-6913-804C-93BD-68775C117E65}"/>
              </a:ext>
            </a:extLst>
          </p:cNvPr>
          <p:cNvSpPr>
            <a:spLocks noChangeArrowheads="1"/>
          </p:cNvSpPr>
          <p:nvPr/>
        </p:nvSpPr>
        <p:spPr bwMode="auto">
          <a:xfrm>
            <a:off x="8001000" y="5534727"/>
            <a:ext cx="1905000" cy="762000"/>
          </a:xfrm>
          <a:prstGeom prst="rect">
            <a:avLst/>
          </a:prstGeom>
          <a:solidFill>
            <a:schemeClr val="hlink"/>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t>Natural gas</a:t>
            </a:r>
          </a:p>
        </p:txBody>
      </p:sp>
      <p:sp>
        <p:nvSpPr>
          <p:cNvPr id="128034" name="Line 34">
            <a:extLst>
              <a:ext uri="{FF2B5EF4-FFF2-40B4-BE49-F238E27FC236}">
                <a16:creationId xmlns:a16="http://schemas.microsoft.com/office/drawing/2014/main" id="{F83BAABD-347A-9B40-A171-F37219636D6C}"/>
              </a:ext>
            </a:extLst>
          </p:cNvPr>
          <p:cNvSpPr>
            <a:spLocks noChangeShapeType="1"/>
          </p:cNvSpPr>
          <p:nvPr/>
        </p:nvSpPr>
        <p:spPr bwMode="auto">
          <a:xfrm flipH="1">
            <a:off x="3505200" y="5915727"/>
            <a:ext cx="17526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35" name="Line 35">
            <a:extLst>
              <a:ext uri="{FF2B5EF4-FFF2-40B4-BE49-F238E27FC236}">
                <a16:creationId xmlns:a16="http://schemas.microsoft.com/office/drawing/2014/main" id="{7B12E61A-7B4B-2D4A-8DA1-CD775BEEF755}"/>
              </a:ext>
            </a:extLst>
          </p:cNvPr>
          <p:cNvSpPr>
            <a:spLocks noChangeShapeType="1"/>
          </p:cNvSpPr>
          <p:nvPr/>
        </p:nvSpPr>
        <p:spPr bwMode="auto">
          <a:xfrm>
            <a:off x="7162800" y="5915727"/>
            <a:ext cx="685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36" name="Line 36">
            <a:extLst>
              <a:ext uri="{FF2B5EF4-FFF2-40B4-BE49-F238E27FC236}">
                <a16:creationId xmlns:a16="http://schemas.microsoft.com/office/drawing/2014/main" id="{6F7D6D90-C850-F24F-AB8A-9007A923E0EE}"/>
              </a:ext>
            </a:extLst>
          </p:cNvPr>
          <p:cNvSpPr>
            <a:spLocks noChangeShapeType="1"/>
          </p:cNvSpPr>
          <p:nvPr/>
        </p:nvSpPr>
        <p:spPr bwMode="auto">
          <a:xfrm>
            <a:off x="6248400" y="3096327"/>
            <a:ext cx="0" cy="3048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37" name="Line 37">
            <a:extLst>
              <a:ext uri="{FF2B5EF4-FFF2-40B4-BE49-F238E27FC236}">
                <a16:creationId xmlns:a16="http://schemas.microsoft.com/office/drawing/2014/main" id="{C7F7B01C-235C-CD4A-9A2F-3FD031611D42}"/>
              </a:ext>
            </a:extLst>
          </p:cNvPr>
          <p:cNvSpPr>
            <a:spLocks noChangeShapeType="1"/>
          </p:cNvSpPr>
          <p:nvPr/>
        </p:nvSpPr>
        <p:spPr bwMode="auto">
          <a:xfrm>
            <a:off x="6248400" y="3401127"/>
            <a:ext cx="1447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38" name="Line 38">
            <a:extLst>
              <a:ext uri="{FF2B5EF4-FFF2-40B4-BE49-F238E27FC236}">
                <a16:creationId xmlns:a16="http://schemas.microsoft.com/office/drawing/2014/main" id="{838F2C2E-301D-DD4E-B28A-76910A2AC1B8}"/>
              </a:ext>
            </a:extLst>
          </p:cNvPr>
          <p:cNvSpPr>
            <a:spLocks noChangeShapeType="1"/>
          </p:cNvSpPr>
          <p:nvPr/>
        </p:nvSpPr>
        <p:spPr bwMode="auto">
          <a:xfrm flipV="1">
            <a:off x="7696200" y="3248727"/>
            <a:ext cx="0" cy="1524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39" name="Line 39">
            <a:extLst>
              <a:ext uri="{FF2B5EF4-FFF2-40B4-BE49-F238E27FC236}">
                <a16:creationId xmlns:a16="http://schemas.microsoft.com/office/drawing/2014/main" id="{241EFF8B-E7C5-A746-857E-A4E4E3A1E81E}"/>
              </a:ext>
            </a:extLst>
          </p:cNvPr>
          <p:cNvSpPr>
            <a:spLocks noChangeShapeType="1"/>
          </p:cNvSpPr>
          <p:nvPr/>
        </p:nvSpPr>
        <p:spPr bwMode="auto">
          <a:xfrm>
            <a:off x="7620000" y="3096327"/>
            <a:ext cx="0" cy="1524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40" name="Line 40">
            <a:extLst>
              <a:ext uri="{FF2B5EF4-FFF2-40B4-BE49-F238E27FC236}">
                <a16:creationId xmlns:a16="http://schemas.microsoft.com/office/drawing/2014/main" id="{3F5D07F9-81FA-954E-A566-95C2F4F58DDB}"/>
              </a:ext>
            </a:extLst>
          </p:cNvPr>
          <p:cNvSpPr>
            <a:spLocks noChangeShapeType="1"/>
          </p:cNvSpPr>
          <p:nvPr/>
        </p:nvSpPr>
        <p:spPr bwMode="auto">
          <a:xfrm>
            <a:off x="7620000" y="3248727"/>
            <a:ext cx="2362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41" name="Line 41">
            <a:extLst>
              <a:ext uri="{FF2B5EF4-FFF2-40B4-BE49-F238E27FC236}">
                <a16:creationId xmlns:a16="http://schemas.microsoft.com/office/drawing/2014/main" id="{457FF797-01A7-7E44-9C0B-9929C022CDCF}"/>
              </a:ext>
            </a:extLst>
          </p:cNvPr>
          <p:cNvSpPr>
            <a:spLocks noChangeShapeType="1"/>
          </p:cNvSpPr>
          <p:nvPr/>
        </p:nvSpPr>
        <p:spPr bwMode="auto">
          <a:xfrm flipV="1">
            <a:off x="9982200" y="3096327"/>
            <a:ext cx="0" cy="1524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42" name="Line 42">
            <a:extLst>
              <a:ext uri="{FF2B5EF4-FFF2-40B4-BE49-F238E27FC236}">
                <a16:creationId xmlns:a16="http://schemas.microsoft.com/office/drawing/2014/main" id="{2B3198D6-474A-3C43-BEF3-2216BFFF13DB}"/>
              </a:ext>
            </a:extLst>
          </p:cNvPr>
          <p:cNvSpPr>
            <a:spLocks noChangeShapeType="1"/>
          </p:cNvSpPr>
          <p:nvPr/>
        </p:nvSpPr>
        <p:spPr bwMode="auto">
          <a:xfrm flipV="1">
            <a:off x="8763000" y="3096327"/>
            <a:ext cx="0" cy="1524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43" name="Line 43">
            <a:extLst>
              <a:ext uri="{FF2B5EF4-FFF2-40B4-BE49-F238E27FC236}">
                <a16:creationId xmlns:a16="http://schemas.microsoft.com/office/drawing/2014/main" id="{FA8946A2-F4A8-5F42-A1C0-193F7252B5C1}"/>
              </a:ext>
            </a:extLst>
          </p:cNvPr>
          <p:cNvSpPr>
            <a:spLocks noChangeShapeType="1"/>
          </p:cNvSpPr>
          <p:nvPr/>
        </p:nvSpPr>
        <p:spPr bwMode="auto">
          <a:xfrm>
            <a:off x="8839200" y="3934527"/>
            <a:ext cx="0" cy="1600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44" name="Line 44">
            <a:extLst>
              <a:ext uri="{FF2B5EF4-FFF2-40B4-BE49-F238E27FC236}">
                <a16:creationId xmlns:a16="http://schemas.microsoft.com/office/drawing/2014/main" id="{DFDD3E8B-A6DC-5A4C-8EE3-3F9BB3007E13}"/>
              </a:ext>
            </a:extLst>
          </p:cNvPr>
          <p:cNvSpPr>
            <a:spLocks noChangeShapeType="1"/>
          </p:cNvSpPr>
          <p:nvPr/>
        </p:nvSpPr>
        <p:spPr bwMode="auto">
          <a:xfrm>
            <a:off x="9906000" y="5915727"/>
            <a:ext cx="304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45" name="Line 45">
            <a:extLst>
              <a:ext uri="{FF2B5EF4-FFF2-40B4-BE49-F238E27FC236}">
                <a16:creationId xmlns:a16="http://schemas.microsoft.com/office/drawing/2014/main" id="{7E4B59E2-A5D2-F349-9DBD-47615A19AFC2}"/>
              </a:ext>
            </a:extLst>
          </p:cNvPr>
          <p:cNvSpPr>
            <a:spLocks noChangeShapeType="1"/>
          </p:cNvSpPr>
          <p:nvPr/>
        </p:nvSpPr>
        <p:spPr bwMode="auto">
          <a:xfrm flipV="1">
            <a:off x="10210800" y="4772727"/>
            <a:ext cx="0" cy="1143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46" name="Line 46">
            <a:extLst>
              <a:ext uri="{FF2B5EF4-FFF2-40B4-BE49-F238E27FC236}">
                <a16:creationId xmlns:a16="http://schemas.microsoft.com/office/drawing/2014/main" id="{F56DBD83-DA08-BA49-A5A8-0989DC730ED4}"/>
              </a:ext>
            </a:extLst>
          </p:cNvPr>
          <p:cNvSpPr>
            <a:spLocks noChangeShapeType="1"/>
          </p:cNvSpPr>
          <p:nvPr/>
        </p:nvSpPr>
        <p:spPr bwMode="auto">
          <a:xfrm flipV="1">
            <a:off x="10210800" y="4239327"/>
            <a:ext cx="0" cy="228600"/>
          </a:xfrm>
          <a:prstGeom prst="line">
            <a:avLst/>
          </a:prstGeom>
          <a:noFill/>
          <a:ln w="28575">
            <a:solidFill>
              <a:srgbClr val="E2771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47" name="Line 47">
            <a:extLst>
              <a:ext uri="{FF2B5EF4-FFF2-40B4-BE49-F238E27FC236}">
                <a16:creationId xmlns:a16="http://schemas.microsoft.com/office/drawing/2014/main" id="{9E214FE2-381D-BC4A-8B83-C14E54CB55F2}"/>
              </a:ext>
            </a:extLst>
          </p:cNvPr>
          <p:cNvSpPr>
            <a:spLocks noChangeShapeType="1"/>
          </p:cNvSpPr>
          <p:nvPr/>
        </p:nvSpPr>
        <p:spPr bwMode="auto">
          <a:xfrm flipH="1">
            <a:off x="5486400" y="4239327"/>
            <a:ext cx="4724400" cy="0"/>
          </a:xfrm>
          <a:prstGeom prst="line">
            <a:avLst/>
          </a:prstGeom>
          <a:noFill/>
          <a:ln w="28575">
            <a:solidFill>
              <a:srgbClr val="E2771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48" name="Line 48">
            <a:extLst>
              <a:ext uri="{FF2B5EF4-FFF2-40B4-BE49-F238E27FC236}">
                <a16:creationId xmlns:a16="http://schemas.microsoft.com/office/drawing/2014/main" id="{E5B6BB0E-1FFD-234B-A4E8-3323192DFD25}"/>
              </a:ext>
            </a:extLst>
          </p:cNvPr>
          <p:cNvSpPr>
            <a:spLocks noChangeShapeType="1"/>
          </p:cNvSpPr>
          <p:nvPr/>
        </p:nvSpPr>
        <p:spPr bwMode="auto">
          <a:xfrm flipV="1">
            <a:off x="5486400" y="3401127"/>
            <a:ext cx="0" cy="838200"/>
          </a:xfrm>
          <a:prstGeom prst="line">
            <a:avLst/>
          </a:prstGeom>
          <a:noFill/>
          <a:ln w="28575">
            <a:solidFill>
              <a:srgbClr val="E2771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49" name="Line 49">
            <a:extLst>
              <a:ext uri="{FF2B5EF4-FFF2-40B4-BE49-F238E27FC236}">
                <a16:creationId xmlns:a16="http://schemas.microsoft.com/office/drawing/2014/main" id="{B7F9EC79-FD96-F14E-8C30-093B0D0AE018}"/>
              </a:ext>
            </a:extLst>
          </p:cNvPr>
          <p:cNvSpPr>
            <a:spLocks noChangeShapeType="1"/>
          </p:cNvSpPr>
          <p:nvPr/>
        </p:nvSpPr>
        <p:spPr bwMode="auto">
          <a:xfrm flipV="1">
            <a:off x="5943600" y="3096327"/>
            <a:ext cx="0" cy="1143000"/>
          </a:xfrm>
          <a:prstGeom prst="line">
            <a:avLst/>
          </a:prstGeom>
          <a:noFill/>
          <a:ln w="28575">
            <a:solidFill>
              <a:srgbClr val="E2771E"/>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50" name="Line 50">
            <a:extLst>
              <a:ext uri="{FF2B5EF4-FFF2-40B4-BE49-F238E27FC236}">
                <a16:creationId xmlns:a16="http://schemas.microsoft.com/office/drawing/2014/main" id="{0D3F5659-58FF-2C44-9BF9-8E7FEF89B8B0}"/>
              </a:ext>
            </a:extLst>
          </p:cNvPr>
          <p:cNvSpPr>
            <a:spLocks noChangeShapeType="1"/>
          </p:cNvSpPr>
          <p:nvPr/>
        </p:nvSpPr>
        <p:spPr bwMode="auto">
          <a:xfrm>
            <a:off x="4876800" y="3477327"/>
            <a:ext cx="0" cy="1524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51" name="Line 51">
            <a:extLst>
              <a:ext uri="{FF2B5EF4-FFF2-40B4-BE49-F238E27FC236}">
                <a16:creationId xmlns:a16="http://schemas.microsoft.com/office/drawing/2014/main" id="{F1A0D954-83E6-C24D-B468-F1AABAA802AA}"/>
              </a:ext>
            </a:extLst>
          </p:cNvPr>
          <p:cNvSpPr>
            <a:spLocks noChangeShapeType="1"/>
          </p:cNvSpPr>
          <p:nvPr/>
        </p:nvSpPr>
        <p:spPr bwMode="auto">
          <a:xfrm>
            <a:off x="4876800" y="3477327"/>
            <a:ext cx="39624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52" name="Line 52">
            <a:extLst>
              <a:ext uri="{FF2B5EF4-FFF2-40B4-BE49-F238E27FC236}">
                <a16:creationId xmlns:a16="http://schemas.microsoft.com/office/drawing/2014/main" id="{589381CB-C537-C341-B812-9EC154C41B81}"/>
              </a:ext>
            </a:extLst>
          </p:cNvPr>
          <p:cNvSpPr>
            <a:spLocks noChangeShapeType="1"/>
          </p:cNvSpPr>
          <p:nvPr/>
        </p:nvSpPr>
        <p:spPr bwMode="auto">
          <a:xfrm>
            <a:off x="8839200" y="3477327"/>
            <a:ext cx="0" cy="1524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53" name="Line 53">
            <a:extLst>
              <a:ext uri="{FF2B5EF4-FFF2-40B4-BE49-F238E27FC236}">
                <a16:creationId xmlns:a16="http://schemas.microsoft.com/office/drawing/2014/main" id="{CE36912D-CF74-7D46-B006-BBE12AD92B93}"/>
              </a:ext>
            </a:extLst>
          </p:cNvPr>
          <p:cNvSpPr>
            <a:spLocks noChangeShapeType="1"/>
          </p:cNvSpPr>
          <p:nvPr/>
        </p:nvSpPr>
        <p:spPr bwMode="auto">
          <a:xfrm flipV="1">
            <a:off x="5638800" y="2334327"/>
            <a:ext cx="0" cy="11430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54" name="Text Box 54">
            <a:extLst>
              <a:ext uri="{FF2B5EF4-FFF2-40B4-BE49-F238E27FC236}">
                <a16:creationId xmlns:a16="http://schemas.microsoft.com/office/drawing/2014/main" id="{E1DE7D91-6256-E947-8415-0C1FFAC1E941}"/>
              </a:ext>
            </a:extLst>
          </p:cNvPr>
          <p:cNvSpPr txBox="1">
            <a:spLocks noChangeArrowheads="1"/>
          </p:cNvSpPr>
          <p:nvPr/>
        </p:nvSpPr>
        <p:spPr bwMode="auto">
          <a:xfrm>
            <a:off x="8305800" y="2334327"/>
            <a:ext cx="110376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aromatics</a:t>
            </a:r>
          </a:p>
        </p:txBody>
      </p:sp>
      <p:sp>
        <p:nvSpPr>
          <p:cNvPr id="128055" name="Text Box 55">
            <a:extLst>
              <a:ext uri="{FF2B5EF4-FFF2-40B4-BE49-F238E27FC236}">
                <a16:creationId xmlns:a16="http://schemas.microsoft.com/office/drawing/2014/main" id="{0FA1DC9E-D750-3B4A-8083-AC3B03088E47}"/>
              </a:ext>
            </a:extLst>
          </p:cNvPr>
          <p:cNvSpPr txBox="1">
            <a:spLocks noChangeArrowheads="1"/>
          </p:cNvSpPr>
          <p:nvPr/>
        </p:nvSpPr>
        <p:spPr bwMode="auto">
          <a:xfrm>
            <a:off x="6654579" y="6482761"/>
            <a:ext cx="550997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dirty="0"/>
              <a:t>Information from: https://</a:t>
            </a:r>
            <a:r>
              <a:rPr lang="en-US" altLang="en-US" sz="1400" dirty="0" err="1"/>
              <a:t>www.petrochemistry.eu</a:t>
            </a:r>
            <a:r>
              <a:rPr lang="en-US" altLang="en-US" sz="1400" dirty="0"/>
              <a:t>/interactive-flowchart/</a:t>
            </a:r>
          </a:p>
        </p:txBody>
      </p:sp>
      <p:sp>
        <p:nvSpPr>
          <p:cNvPr id="128056" name="Line 56">
            <a:extLst>
              <a:ext uri="{FF2B5EF4-FFF2-40B4-BE49-F238E27FC236}">
                <a16:creationId xmlns:a16="http://schemas.microsoft.com/office/drawing/2014/main" id="{C95C897F-34A9-C64D-9E54-063121C1D3C9}"/>
              </a:ext>
            </a:extLst>
          </p:cNvPr>
          <p:cNvSpPr>
            <a:spLocks noChangeShapeType="1"/>
          </p:cNvSpPr>
          <p:nvPr/>
        </p:nvSpPr>
        <p:spPr bwMode="auto">
          <a:xfrm flipV="1">
            <a:off x="2133600" y="2029527"/>
            <a:ext cx="0" cy="762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57" name="Line 57">
            <a:extLst>
              <a:ext uri="{FF2B5EF4-FFF2-40B4-BE49-F238E27FC236}">
                <a16:creationId xmlns:a16="http://schemas.microsoft.com/office/drawing/2014/main" id="{1A8BB7BF-49A3-5543-B23E-E4188B38E473}"/>
              </a:ext>
            </a:extLst>
          </p:cNvPr>
          <p:cNvSpPr>
            <a:spLocks noChangeShapeType="1"/>
          </p:cNvSpPr>
          <p:nvPr/>
        </p:nvSpPr>
        <p:spPr bwMode="auto">
          <a:xfrm>
            <a:off x="2133600" y="2029527"/>
            <a:ext cx="5562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58" name="Line 58">
            <a:extLst>
              <a:ext uri="{FF2B5EF4-FFF2-40B4-BE49-F238E27FC236}">
                <a16:creationId xmlns:a16="http://schemas.microsoft.com/office/drawing/2014/main" id="{7F520B45-9B4B-6D49-BC51-89C5FFBC7A66}"/>
              </a:ext>
            </a:extLst>
          </p:cNvPr>
          <p:cNvSpPr>
            <a:spLocks noChangeShapeType="1"/>
          </p:cNvSpPr>
          <p:nvPr/>
        </p:nvSpPr>
        <p:spPr bwMode="auto">
          <a:xfrm>
            <a:off x="7696200" y="2029527"/>
            <a:ext cx="0" cy="762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59" name="Rectangle 59">
            <a:extLst>
              <a:ext uri="{FF2B5EF4-FFF2-40B4-BE49-F238E27FC236}">
                <a16:creationId xmlns:a16="http://schemas.microsoft.com/office/drawing/2014/main" id="{9EC00292-3486-8C49-A443-BACF6DF281F4}"/>
              </a:ext>
            </a:extLst>
          </p:cNvPr>
          <p:cNvSpPr>
            <a:spLocks noChangeArrowheads="1"/>
          </p:cNvSpPr>
          <p:nvPr/>
        </p:nvSpPr>
        <p:spPr bwMode="auto">
          <a:xfrm>
            <a:off x="4114800" y="1800927"/>
            <a:ext cx="13716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600"/>
              <a:t>ethylbenzene</a:t>
            </a:r>
          </a:p>
        </p:txBody>
      </p:sp>
      <p:sp>
        <p:nvSpPr>
          <p:cNvPr id="128060" name="Line 60">
            <a:extLst>
              <a:ext uri="{FF2B5EF4-FFF2-40B4-BE49-F238E27FC236}">
                <a16:creationId xmlns:a16="http://schemas.microsoft.com/office/drawing/2014/main" id="{589419F9-B4F0-804A-9EC4-B7F16D3A09BD}"/>
              </a:ext>
            </a:extLst>
          </p:cNvPr>
          <p:cNvSpPr>
            <a:spLocks noChangeShapeType="1"/>
          </p:cNvSpPr>
          <p:nvPr/>
        </p:nvSpPr>
        <p:spPr bwMode="auto">
          <a:xfrm>
            <a:off x="3048000" y="2029527"/>
            <a:ext cx="914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61" name="Line 61">
            <a:extLst>
              <a:ext uri="{FF2B5EF4-FFF2-40B4-BE49-F238E27FC236}">
                <a16:creationId xmlns:a16="http://schemas.microsoft.com/office/drawing/2014/main" id="{3409B254-89AB-6445-9DBC-174F0C0D74BF}"/>
              </a:ext>
            </a:extLst>
          </p:cNvPr>
          <p:cNvSpPr>
            <a:spLocks noChangeShapeType="1"/>
          </p:cNvSpPr>
          <p:nvPr/>
        </p:nvSpPr>
        <p:spPr bwMode="auto">
          <a:xfrm flipH="1">
            <a:off x="5562600" y="2029527"/>
            <a:ext cx="914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63" name="Line 63">
            <a:extLst>
              <a:ext uri="{FF2B5EF4-FFF2-40B4-BE49-F238E27FC236}">
                <a16:creationId xmlns:a16="http://schemas.microsoft.com/office/drawing/2014/main" id="{4CF2E334-9C1D-1B4A-B72D-9ABE8845C01A}"/>
              </a:ext>
            </a:extLst>
          </p:cNvPr>
          <p:cNvSpPr>
            <a:spLocks noChangeShapeType="1"/>
          </p:cNvSpPr>
          <p:nvPr/>
        </p:nvSpPr>
        <p:spPr bwMode="auto">
          <a:xfrm flipV="1">
            <a:off x="4800600" y="1496127"/>
            <a:ext cx="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64" name="Rectangle 64">
            <a:extLst>
              <a:ext uri="{FF2B5EF4-FFF2-40B4-BE49-F238E27FC236}">
                <a16:creationId xmlns:a16="http://schemas.microsoft.com/office/drawing/2014/main" id="{1A18B8A2-1FA8-4C4D-AC89-BDE7DEC085F3}"/>
              </a:ext>
            </a:extLst>
          </p:cNvPr>
          <p:cNvSpPr>
            <a:spLocks noChangeArrowheads="1"/>
          </p:cNvSpPr>
          <p:nvPr/>
        </p:nvSpPr>
        <p:spPr bwMode="auto">
          <a:xfrm>
            <a:off x="4191000" y="1191327"/>
            <a:ext cx="12192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t>styrene</a:t>
            </a:r>
          </a:p>
        </p:txBody>
      </p:sp>
      <p:sp>
        <p:nvSpPr>
          <p:cNvPr id="128066" name="Line 66">
            <a:extLst>
              <a:ext uri="{FF2B5EF4-FFF2-40B4-BE49-F238E27FC236}">
                <a16:creationId xmlns:a16="http://schemas.microsoft.com/office/drawing/2014/main" id="{7FCB89F0-29A6-C94E-9555-EAEE1CEBE070}"/>
              </a:ext>
            </a:extLst>
          </p:cNvPr>
          <p:cNvSpPr>
            <a:spLocks noChangeShapeType="1"/>
          </p:cNvSpPr>
          <p:nvPr/>
        </p:nvSpPr>
        <p:spPr bwMode="auto">
          <a:xfrm flipV="1">
            <a:off x="3505200" y="1572327"/>
            <a:ext cx="0" cy="1219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67" name="Rectangle 67">
            <a:extLst>
              <a:ext uri="{FF2B5EF4-FFF2-40B4-BE49-F238E27FC236}">
                <a16:creationId xmlns:a16="http://schemas.microsoft.com/office/drawing/2014/main" id="{2323B461-E667-5246-A82F-DBBD8AD6A01E}"/>
              </a:ext>
            </a:extLst>
          </p:cNvPr>
          <p:cNvSpPr>
            <a:spLocks noChangeArrowheads="1"/>
          </p:cNvSpPr>
          <p:nvPr/>
        </p:nvSpPr>
        <p:spPr bwMode="auto">
          <a:xfrm>
            <a:off x="2819400" y="1191327"/>
            <a:ext cx="12192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t>acrylonitrile</a:t>
            </a:r>
          </a:p>
        </p:txBody>
      </p:sp>
      <p:sp>
        <p:nvSpPr>
          <p:cNvPr id="128068" name="Line 68">
            <a:extLst>
              <a:ext uri="{FF2B5EF4-FFF2-40B4-BE49-F238E27FC236}">
                <a16:creationId xmlns:a16="http://schemas.microsoft.com/office/drawing/2014/main" id="{D27A4EA4-0C00-E844-9E1A-AF3E5A23F80E}"/>
              </a:ext>
            </a:extLst>
          </p:cNvPr>
          <p:cNvSpPr>
            <a:spLocks noChangeShapeType="1"/>
          </p:cNvSpPr>
          <p:nvPr/>
        </p:nvSpPr>
        <p:spPr bwMode="auto">
          <a:xfrm flipV="1">
            <a:off x="4800600" y="2258127"/>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69" name="Line 69">
            <a:extLst>
              <a:ext uri="{FF2B5EF4-FFF2-40B4-BE49-F238E27FC236}">
                <a16:creationId xmlns:a16="http://schemas.microsoft.com/office/drawing/2014/main" id="{E0FB4184-4F28-384A-A34F-5A711382847F}"/>
              </a:ext>
            </a:extLst>
          </p:cNvPr>
          <p:cNvSpPr>
            <a:spLocks noChangeShapeType="1"/>
          </p:cNvSpPr>
          <p:nvPr/>
        </p:nvSpPr>
        <p:spPr bwMode="auto">
          <a:xfrm>
            <a:off x="4800600" y="2258127"/>
            <a:ext cx="152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70" name="Rectangle 70">
            <a:extLst>
              <a:ext uri="{FF2B5EF4-FFF2-40B4-BE49-F238E27FC236}">
                <a16:creationId xmlns:a16="http://schemas.microsoft.com/office/drawing/2014/main" id="{CB0526CA-4C23-BE42-8B88-6D3EFB702AE1}"/>
              </a:ext>
            </a:extLst>
          </p:cNvPr>
          <p:cNvSpPr>
            <a:spLocks noChangeArrowheads="1"/>
          </p:cNvSpPr>
          <p:nvPr/>
        </p:nvSpPr>
        <p:spPr bwMode="auto">
          <a:xfrm>
            <a:off x="5638800" y="1191327"/>
            <a:ext cx="12192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t>butadiene</a:t>
            </a:r>
          </a:p>
        </p:txBody>
      </p:sp>
      <p:sp>
        <p:nvSpPr>
          <p:cNvPr id="128071" name="Line 71">
            <a:extLst>
              <a:ext uri="{FF2B5EF4-FFF2-40B4-BE49-F238E27FC236}">
                <a16:creationId xmlns:a16="http://schemas.microsoft.com/office/drawing/2014/main" id="{724E4D71-005B-9C4E-9D2A-762AF2774E5F}"/>
              </a:ext>
            </a:extLst>
          </p:cNvPr>
          <p:cNvSpPr>
            <a:spLocks noChangeShapeType="1"/>
          </p:cNvSpPr>
          <p:nvPr/>
        </p:nvSpPr>
        <p:spPr bwMode="auto">
          <a:xfrm flipV="1">
            <a:off x="6324600" y="1496127"/>
            <a:ext cx="0" cy="762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73" name="Rectangle 73">
            <a:extLst>
              <a:ext uri="{FF2B5EF4-FFF2-40B4-BE49-F238E27FC236}">
                <a16:creationId xmlns:a16="http://schemas.microsoft.com/office/drawing/2014/main" id="{0E22BEF6-2254-6C41-B80B-1431928B4DD0}"/>
              </a:ext>
            </a:extLst>
          </p:cNvPr>
          <p:cNvSpPr>
            <a:spLocks noChangeArrowheads="1"/>
          </p:cNvSpPr>
          <p:nvPr/>
        </p:nvSpPr>
        <p:spPr bwMode="auto">
          <a:xfrm>
            <a:off x="4191000" y="48327"/>
            <a:ext cx="1295400" cy="533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a:t>ABS</a:t>
            </a:r>
          </a:p>
        </p:txBody>
      </p:sp>
      <p:sp>
        <p:nvSpPr>
          <p:cNvPr id="128075" name="Line 75">
            <a:extLst>
              <a:ext uri="{FF2B5EF4-FFF2-40B4-BE49-F238E27FC236}">
                <a16:creationId xmlns:a16="http://schemas.microsoft.com/office/drawing/2014/main" id="{752CBAA5-1478-5A4D-B6D9-56D0D3F1FDF5}"/>
              </a:ext>
            </a:extLst>
          </p:cNvPr>
          <p:cNvSpPr>
            <a:spLocks noChangeShapeType="1"/>
          </p:cNvSpPr>
          <p:nvPr/>
        </p:nvSpPr>
        <p:spPr bwMode="auto">
          <a:xfrm flipV="1">
            <a:off x="3505200" y="657927"/>
            <a:ext cx="6096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76" name="Line 76">
            <a:extLst>
              <a:ext uri="{FF2B5EF4-FFF2-40B4-BE49-F238E27FC236}">
                <a16:creationId xmlns:a16="http://schemas.microsoft.com/office/drawing/2014/main" id="{6E21F826-7550-C549-A50B-CADE88D4FD3D}"/>
              </a:ext>
            </a:extLst>
          </p:cNvPr>
          <p:cNvSpPr>
            <a:spLocks noChangeShapeType="1"/>
          </p:cNvSpPr>
          <p:nvPr/>
        </p:nvSpPr>
        <p:spPr bwMode="auto">
          <a:xfrm flipV="1">
            <a:off x="4800600" y="734127"/>
            <a:ext cx="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8077" name="Line 77">
            <a:extLst>
              <a:ext uri="{FF2B5EF4-FFF2-40B4-BE49-F238E27FC236}">
                <a16:creationId xmlns:a16="http://schemas.microsoft.com/office/drawing/2014/main" id="{D337A11B-019F-9D42-894E-5317D7851DF9}"/>
              </a:ext>
            </a:extLst>
          </p:cNvPr>
          <p:cNvSpPr>
            <a:spLocks noChangeShapeType="1"/>
          </p:cNvSpPr>
          <p:nvPr/>
        </p:nvSpPr>
        <p:spPr bwMode="auto">
          <a:xfrm flipH="1" flipV="1">
            <a:off x="5638800" y="657927"/>
            <a:ext cx="6096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2095327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09AEC-8E91-6342-BD57-EEBA1D43CE33}"/>
              </a:ext>
            </a:extLst>
          </p:cNvPr>
          <p:cNvSpPr>
            <a:spLocks noGrp="1"/>
          </p:cNvSpPr>
          <p:nvPr>
            <p:ph type="title"/>
          </p:nvPr>
        </p:nvSpPr>
        <p:spPr/>
        <p:txBody>
          <a:bodyPr>
            <a:normAutofit/>
          </a:bodyPr>
          <a:lstStyle/>
          <a:p>
            <a:r>
              <a:rPr lang="en-US" sz="4000" dirty="0">
                <a:latin typeface="+mn-lt"/>
              </a:rPr>
              <a:t>In-class exercise</a:t>
            </a:r>
          </a:p>
        </p:txBody>
      </p:sp>
      <p:sp>
        <p:nvSpPr>
          <p:cNvPr id="3" name="Content Placeholder 2">
            <a:extLst>
              <a:ext uri="{FF2B5EF4-FFF2-40B4-BE49-F238E27FC236}">
                <a16:creationId xmlns:a16="http://schemas.microsoft.com/office/drawing/2014/main" id="{9601508A-93AA-E848-BB9A-7B9A0A7796D8}"/>
              </a:ext>
            </a:extLst>
          </p:cNvPr>
          <p:cNvSpPr>
            <a:spLocks noGrp="1"/>
          </p:cNvSpPr>
          <p:nvPr>
            <p:ph idx="1"/>
          </p:nvPr>
        </p:nvSpPr>
        <p:spPr/>
        <p:txBody>
          <a:bodyPr/>
          <a:lstStyle/>
          <a:p>
            <a:r>
              <a:rPr lang="en-US" dirty="0"/>
              <a:t>Identify another polymer in the list of materials and investigate where it comes from using the following web page by </a:t>
            </a:r>
            <a:r>
              <a:rPr lang="en-US" dirty="0" err="1"/>
              <a:t>PetroChemicals</a:t>
            </a:r>
            <a:r>
              <a:rPr lang="en-US" dirty="0"/>
              <a:t> Europe, </a:t>
            </a:r>
            <a:r>
              <a:rPr lang="en-US" dirty="0">
                <a:hlinkClick r:id="rId3"/>
              </a:rPr>
              <a:t>https://www.petrochemistry.eu/interactive-flowchart/</a:t>
            </a:r>
            <a:endParaRPr lang="en-US" dirty="0"/>
          </a:p>
          <a:p>
            <a:r>
              <a:rPr lang="en-US" dirty="0"/>
              <a:t>Create a simple graphic with the flow from petroleum source to the final polymer material. </a:t>
            </a:r>
          </a:p>
          <a:p>
            <a:r>
              <a:rPr lang="en-US" dirty="0"/>
              <a:t>What other aspects of this process should be considered beyond just the materials? </a:t>
            </a:r>
          </a:p>
        </p:txBody>
      </p:sp>
    </p:spTree>
    <p:extLst>
      <p:ext uri="{BB962C8B-B14F-4D97-AF65-F5344CB8AC3E}">
        <p14:creationId xmlns:p14="http://schemas.microsoft.com/office/powerpoint/2010/main" val="11373245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a:extLst>
              <a:ext uri="{FF2B5EF4-FFF2-40B4-BE49-F238E27FC236}">
                <a16:creationId xmlns:a16="http://schemas.microsoft.com/office/drawing/2014/main" id="{3542545E-43B9-D943-B7D7-22F58F53D552}"/>
              </a:ext>
            </a:extLst>
          </p:cNvPr>
          <p:cNvSpPr>
            <a:spLocks noGrp="1" noChangeArrowheads="1"/>
          </p:cNvSpPr>
          <p:nvPr>
            <p:ph type="body" idx="1"/>
          </p:nvPr>
        </p:nvSpPr>
        <p:spPr/>
        <p:txBody>
          <a:bodyPr/>
          <a:lstStyle/>
          <a:p>
            <a:pPr>
              <a:lnSpc>
                <a:spcPct val="80000"/>
              </a:lnSpc>
              <a:buFontTx/>
              <a:buNone/>
            </a:pPr>
            <a:r>
              <a:rPr lang="en-US" altLang="en-US" sz="2400" b="1" i="1" u="sng" dirty="0"/>
              <a:t>List of identified materials and chemicals:</a:t>
            </a:r>
          </a:p>
          <a:p>
            <a:pPr>
              <a:lnSpc>
                <a:spcPct val="80000"/>
              </a:lnSpc>
              <a:buFontTx/>
              <a:buNone/>
            </a:pPr>
            <a:r>
              <a:rPr lang="en-US" altLang="en-US" sz="1800" dirty="0"/>
              <a:t>1. Opaque plastic backing: ABS </a:t>
            </a:r>
          </a:p>
          <a:p>
            <a:pPr>
              <a:lnSpc>
                <a:spcPct val="80000"/>
              </a:lnSpc>
              <a:buFontTx/>
              <a:buNone/>
            </a:pPr>
            <a:r>
              <a:rPr lang="en-US" altLang="en-US" sz="1800" dirty="0"/>
              <a:t>2. Clear plastic front: polyethylene </a:t>
            </a:r>
          </a:p>
          <a:p>
            <a:pPr>
              <a:lnSpc>
                <a:spcPct val="80000"/>
              </a:lnSpc>
              <a:buFontTx/>
              <a:buNone/>
            </a:pPr>
            <a:r>
              <a:rPr lang="en-US" altLang="en-US" sz="1800" dirty="0"/>
              <a:t>3. Polymer pad on front: rubber </a:t>
            </a:r>
          </a:p>
          <a:p>
            <a:pPr>
              <a:lnSpc>
                <a:spcPct val="80000"/>
              </a:lnSpc>
              <a:buFontTx/>
              <a:buNone/>
            </a:pPr>
            <a:r>
              <a:rPr lang="en-US" altLang="en-US" sz="1800" dirty="0"/>
              <a:t>4. Integrated circuits: Si / SiO2 / Ag / Au / </a:t>
            </a:r>
            <a:r>
              <a:rPr lang="en-US" altLang="en-US" sz="1800" dirty="0" err="1"/>
              <a:t>Ti</a:t>
            </a:r>
            <a:r>
              <a:rPr lang="en-US" altLang="en-US" sz="1800" dirty="0"/>
              <a:t> / W / Pt </a:t>
            </a:r>
          </a:p>
          <a:p>
            <a:pPr>
              <a:lnSpc>
                <a:spcPct val="80000"/>
              </a:lnSpc>
              <a:buFontTx/>
              <a:buNone/>
            </a:pPr>
            <a:r>
              <a:rPr lang="en-US" altLang="en-US" sz="1800" dirty="0"/>
              <a:t>5. Label: inks/polymer/adhesives</a:t>
            </a:r>
          </a:p>
          <a:p>
            <a:pPr>
              <a:lnSpc>
                <a:spcPct val="80000"/>
              </a:lnSpc>
              <a:buFontTx/>
              <a:buNone/>
            </a:pPr>
            <a:r>
              <a:rPr lang="en-US" altLang="en-US" sz="1800" dirty="0"/>
              <a:t>6. Metal pod on inside: Aluminum</a:t>
            </a:r>
          </a:p>
          <a:p>
            <a:pPr>
              <a:lnSpc>
                <a:spcPct val="80000"/>
              </a:lnSpc>
              <a:buFontTx/>
              <a:buNone/>
            </a:pPr>
            <a:r>
              <a:rPr lang="en-US" altLang="en-US" sz="1800" dirty="0"/>
              <a:t>7. Adhesive holding two molded plastic pieces together: Acrylic </a:t>
            </a:r>
          </a:p>
          <a:p>
            <a:pPr>
              <a:lnSpc>
                <a:spcPct val="80000"/>
              </a:lnSpc>
              <a:buFontTx/>
              <a:buNone/>
            </a:pPr>
            <a:r>
              <a:rPr lang="en-US" altLang="en-US" sz="1800" dirty="0"/>
              <a:t>8. Packaging (not shown): Material/inks/adhesives?</a:t>
            </a:r>
          </a:p>
          <a:p>
            <a:pPr>
              <a:lnSpc>
                <a:spcPct val="80000"/>
              </a:lnSpc>
              <a:buFontTx/>
              <a:buNone/>
            </a:pPr>
            <a:r>
              <a:rPr lang="en-US" altLang="en-US" sz="1800" dirty="0"/>
              <a:t>9. Liquid in metal pod: Buffered salt solution with known concentrations of the analytes for which we measure</a:t>
            </a:r>
          </a:p>
        </p:txBody>
      </p:sp>
      <p:sp>
        <p:nvSpPr>
          <p:cNvPr id="3" name="Title 1">
            <a:extLst>
              <a:ext uri="{FF2B5EF4-FFF2-40B4-BE49-F238E27FC236}">
                <a16:creationId xmlns:a16="http://schemas.microsoft.com/office/drawing/2014/main" id="{11C1834E-99EF-F245-BA51-8ADEB1AB2B0C}"/>
              </a:ext>
            </a:extLst>
          </p:cNvPr>
          <p:cNvSpPr>
            <a:spLocks noGrp="1"/>
          </p:cNvSpPr>
          <p:nvPr>
            <p:ph type="title"/>
          </p:nvPr>
        </p:nvSpPr>
        <p:spPr>
          <a:xfrm>
            <a:off x="838200" y="175125"/>
            <a:ext cx="10515600" cy="1325563"/>
          </a:xfrm>
        </p:spPr>
        <p:txBody>
          <a:bodyPr>
            <a:normAutofit/>
          </a:bodyPr>
          <a:lstStyle/>
          <a:p>
            <a:r>
              <a:rPr lang="en-US" sz="4000" dirty="0">
                <a:latin typeface="+mn-lt"/>
              </a:rPr>
              <a:t>Understanding Life-cycle, an example: </a:t>
            </a:r>
            <a:br>
              <a:rPr lang="en-US" sz="4000" dirty="0">
                <a:latin typeface="+mn-lt"/>
              </a:rPr>
            </a:br>
            <a:r>
              <a:rPr lang="en-US" sz="4000" dirty="0" err="1">
                <a:latin typeface="+mn-lt"/>
              </a:rPr>
              <a:t>i</a:t>
            </a:r>
            <a:r>
              <a:rPr lang="en-US" sz="4000" dirty="0">
                <a:latin typeface="+mn-lt"/>
              </a:rPr>
              <a:t>-STAT blood analyzing device</a:t>
            </a:r>
          </a:p>
        </p:txBody>
      </p:sp>
      <p:cxnSp>
        <p:nvCxnSpPr>
          <p:cNvPr id="4" name="Straight Arrow Connector 3">
            <a:extLst>
              <a:ext uri="{FF2B5EF4-FFF2-40B4-BE49-F238E27FC236}">
                <a16:creationId xmlns:a16="http://schemas.microsoft.com/office/drawing/2014/main" id="{C3EFF6F0-2B65-8740-971F-EBD40DF68EAF}"/>
              </a:ext>
            </a:extLst>
          </p:cNvPr>
          <p:cNvCxnSpPr>
            <a:cxnSpLocks/>
          </p:cNvCxnSpPr>
          <p:nvPr/>
        </p:nvCxnSpPr>
        <p:spPr>
          <a:xfrm flipH="1" flipV="1">
            <a:off x="4165600" y="4025900"/>
            <a:ext cx="3517900" cy="9501"/>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BB90AF5-350F-004E-8CB2-93FE8BD6ED8E}"/>
              </a:ext>
            </a:extLst>
          </p:cNvPr>
          <p:cNvSpPr txBox="1"/>
          <p:nvPr/>
        </p:nvSpPr>
        <p:spPr>
          <a:xfrm>
            <a:off x="7797800" y="3852240"/>
            <a:ext cx="3517900" cy="369332"/>
          </a:xfrm>
          <a:prstGeom prst="rect">
            <a:avLst/>
          </a:prstGeom>
          <a:noFill/>
        </p:spPr>
        <p:txBody>
          <a:bodyPr wrap="square" rtlCol="0">
            <a:spAutoFit/>
          </a:bodyPr>
          <a:lstStyle/>
          <a:p>
            <a:r>
              <a:rPr lang="en-US" dirty="0"/>
              <a:t>Let’s look at Aluminum!</a:t>
            </a:r>
          </a:p>
        </p:txBody>
      </p:sp>
    </p:spTree>
    <p:extLst>
      <p:ext uri="{BB962C8B-B14F-4D97-AF65-F5344CB8AC3E}">
        <p14:creationId xmlns:p14="http://schemas.microsoft.com/office/powerpoint/2010/main" val="3571469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3" name="Text Box 7">
            <a:extLst>
              <a:ext uri="{FF2B5EF4-FFF2-40B4-BE49-F238E27FC236}">
                <a16:creationId xmlns:a16="http://schemas.microsoft.com/office/drawing/2014/main" id="{03B1743F-DFB7-8941-953E-5B8A290ADB5B}"/>
              </a:ext>
            </a:extLst>
          </p:cNvPr>
          <p:cNvSpPr txBox="1">
            <a:spLocks noChangeArrowheads="1"/>
          </p:cNvSpPr>
          <p:nvPr/>
        </p:nvSpPr>
        <p:spPr bwMode="auto">
          <a:xfrm>
            <a:off x="3162918" y="2555101"/>
            <a:ext cx="82426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200"/>
              <a:t>S</a:t>
            </a:r>
          </a:p>
          <a:p>
            <a:pPr algn="ctr"/>
            <a:r>
              <a:rPr lang="en-US" altLang="en-US" sz="1200"/>
              <a:t>Sulfur</a:t>
            </a:r>
          </a:p>
          <a:p>
            <a:pPr algn="ctr"/>
            <a:r>
              <a:rPr lang="en-US" altLang="en-US" sz="1200"/>
              <a:t>brimstone</a:t>
            </a:r>
          </a:p>
        </p:txBody>
      </p:sp>
      <p:sp>
        <p:nvSpPr>
          <p:cNvPr id="80904" name="Line 8">
            <a:extLst>
              <a:ext uri="{FF2B5EF4-FFF2-40B4-BE49-F238E27FC236}">
                <a16:creationId xmlns:a16="http://schemas.microsoft.com/office/drawing/2014/main" id="{44C82700-3B14-2642-B9A3-BFBFCEA3C1C9}"/>
              </a:ext>
            </a:extLst>
          </p:cNvPr>
          <p:cNvSpPr>
            <a:spLocks noChangeShapeType="1"/>
          </p:cNvSpPr>
          <p:nvPr/>
        </p:nvSpPr>
        <p:spPr bwMode="auto">
          <a:xfrm>
            <a:off x="4084638" y="2913875"/>
            <a:ext cx="1219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05" name="Text Box 9">
            <a:extLst>
              <a:ext uri="{FF2B5EF4-FFF2-40B4-BE49-F238E27FC236}">
                <a16:creationId xmlns:a16="http://schemas.microsoft.com/office/drawing/2014/main" id="{864A8B59-C904-7B43-97D7-B062A410013A}"/>
              </a:ext>
            </a:extLst>
          </p:cNvPr>
          <p:cNvSpPr txBox="1">
            <a:spLocks noChangeArrowheads="1"/>
          </p:cNvSpPr>
          <p:nvPr/>
        </p:nvSpPr>
        <p:spPr bwMode="auto">
          <a:xfrm>
            <a:off x="4068763" y="2566214"/>
            <a:ext cx="1841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sz="1200"/>
          </a:p>
        </p:txBody>
      </p:sp>
      <p:sp>
        <p:nvSpPr>
          <p:cNvPr id="80906" name="Text Box 10">
            <a:extLst>
              <a:ext uri="{FF2B5EF4-FFF2-40B4-BE49-F238E27FC236}">
                <a16:creationId xmlns:a16="http://schemas.microsoft.com/office/drawing/2014/main" id="{03FFC8A9-087E-A246-B686-F025C8FCFBAB}"/>
              </a:ext>
            </a:extLst>
          </p:cNvPr>
          <p:cNvSpPr txBox="1">
            <a:spLocks noChangeArrowheads="1"/>
          </p:cNvSpPr>
          <p:nvPr/>
        </p:nvSpPr>
        <p:spPr bwMode="auto">
          <a:xfrm>
            <a:off x="4139504" y="2555101"/>
            <a:ext cx="116185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200"/>
              <a:t>O</a:t>
            </a:r>
            <a:r>
              <a:rPr lang="en-US" altLang="en-US" sz="1200" baseline="-25000"/>
              <a:t>2</a:t>
            </a:r>
            <a:r>
              <a:rPr lang="en-US" altLang="en-US" sz="1200"/>
              <a:t>, H</a:t>
            </a:r>
            <a:r>
              <a:rPr lang="en-US" altLang="en-US" sz="1200" baseline="-25000"/>
              <a:t>2</a:t>
            </a:r>
            <a:r>
              <a:rPr lang="en-US" altLang="en-US" sz="1200"/>
              <a:t>O</a:t>
            </a:r>
          </a:p>
          <a:p>
            <a:pPr algn="ctr"/>
            <a:endParaRPr lang="en-US" altLang="en-US" sz="1200"/>
          </a:p>
          <a:p>
            <a:pPr algn="ctr"/>
            <a:r>
              <a:rPr lang="en-US" altLang="en-US" sz="1200"/>
              <a:t>contact process</a:t>
            </a:r>
          </a:p>
        </p:txBody>
      </p:sp>
      <p:sp>
        <p:nvSpPr>
          <p:cNvPr id="80907" name="Text Box 11">
            <a:extLst>
              <a:ext uri="{FF2B5EF4-FFF2-40B4-BE49-F238E27FC236}">
                <a16:creationId xmlns:a16="http://schemas.microsoft.com/office/drawing/2014/main" id="{D5BEA5FC-FA9D-5440-ADB0-7875072D3162}"/>
              </a:ext>
            </a:extLst>
          </p:cNvPr>
          <p:cNvSpPr txBox="1">
            <a:spLocks noChangeArrowheads="1"/>
          </p:cNvSpPr>
          <p:nvPr/>
        </p:nvSpPr>
        <p:spPr bwMode="auto">
          <a:xfrm>
            <a:off x="5561066" y="2555101"/>
            <a:ext cx="94128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200" b="1">
                <a:solidFill>
                  <a:srgbClr val="FF3300"/>
                </a:solidFill>
              </a:rPr>
              <a:t>H</a:t>
            </a:r>
            <a:r>
              <a:rPr lang="en-US" altLang="en-US" sz="1200" b="1" baseline="-25000">
                <a:solidFill>
                  <a:srgbClr val="FF3300"/>
                </a:solidFill>
              </a:rPr>
              <a:t>2</a:t>
            </a:r>
            <a:r>
              <a:rPr lang="en-US" altLang="en-US" sz="1200" b="1">
                <a:solidFill>
                  <a:srgbClr val="FF3300"/>
                </a:solidFill>
              </a:rPr>
              <a:t>SO</a:t>
            </a:r>
            <a:r>
              <a:rPr lang="en-US" altLang="en-US" sz="1200" b="1" baseline="-25000">
                <a:solidFill>
                  <a:srgbClr val="FF3300"/>
                </a:solidFill>
              </a:rPr>
              <a:t>4</a:t>
            </a:r>
            <a:endParaRPr lang="en-US" altLang="en-US" sz="1200" b="1">
              <a:solidFill>
                <a:srgbClr val="FF3300"/>
              </a:solidFill>
            </a:endParaRPr>
          </a:p>
          <a:p>
            <a:pPr algn="ctr"/>
            <a:r>
              <a:rPr lang="en-US" altLang="en-US" sz="1200"/>
              <a:t>Sulfuric acid</a:t>
            </a:r>
          </a:p>
          <a:p>
            <a:pPr algn="ctr"/>
            <a:r>
              <a:rPr lang="en-US" altLang="en-US" sz="1200"/>
              <a:t>Oil of vitriol</a:t>
            </a:r>
          </a:p>
        </p:txBody>
      </p:sp>
      <p:sp>
        <p:nvSpPr>
          <p:cNvPr id="80908" name="Line 12">
            <a:extLst>
              <a:ext uri="{FF2B5EF4-FFF2-40B4-BE49-F238E27FC236}">
                <a16:creationId xmlns:a16="http://schemas.microsoft.com/office/drawing/2014/main" id="{C4B4AF68-0F87-1541-888C-2A986960E202}"/>
              </a:ext>
            </a:extLst>
          </p:cNvPr>
          <p:cNvSpPr>
            <a:spLocks noChangeShapeType="1"/>
          </p:cNvSpPr>
          <p:nvPr/>
        </p:nvSpPr>
        <p:spPr bwMode="auto">
          <a:xfrm flipV="1">
            <a:off x="6350000" y="1945500"/>
            <a:ext cx="762000" cy="609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09" name="Text Box 13">
            <a:extLst>
              <a:ext uri="{FF2B5EF4-FFF2-40B4-BE49-F238E27FC236}">
                <a16:creationId xmlns:a16="http://schemas.microsoft.com/office/drawing/2014/main" id="{83701167-D2E5-5D48-BD21-7D2E608295A8}"/>
              </a:ext>
            </a:extLst>
          </p:cNvPr>
          <p:cNvSpPr txBox="1">
            <a:spLocks noChangeArrowheads="1"/>
          </p:cNvSpPr>
          <p:nvPr/>
        </p:nvSpPr>
        <p:spPr bwMode="auto">
          <a:xfrm>
            <a:off x="6731001" y="2097901"/>
            <a:ext cx="88197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dirty="0"/>
              <a:t>Al</a:t>
            </a:r>
            <a:r>
              <a:rPr lang="en-US" altLang="en-US" sz="1200" baseline="-25000" dirty="0"/>
              <a:t>2</a:t>
            </a:r>
            <a:r>
              <a:rPr lang="en-US" altLang="en-US" sz="1200" dirty="0"/>
              <a:t>O</a:t>
            </a:r>
            <a:r>
              <a:rPr lang="en-US" altLang="en-US" sz="1200" baseline="-25000" dirty="0"/>
              <a:t>3</a:t>
            </a:r>
            <a:r>
              <a:rPr lang="en-US" altLang="en-US" sz="1200" dirty="0"/>
              <a:t>.2H</a:t>
            </a:r>
            <a:r>
              <a:rPr lang="en-US" altLang="en-US" sz="1200" baseline="-25000" dirty="0"/>
              <a:t>2</a:t>
            </a:r>
            <a:r>
              <a:rPr lang="en-US" altLang="en-US" sz="1200" dirty="0"/>
              <a:t>O</a:t>
            </a:r>
          </a:p>
          <a:p>
            <a:r>
              <a:rPr lang="en-US" altLang="en-US" sz="1200" b="1" dirty="0"/>
              <a:t>bauxite</a:t>
            </a:r>
          </a:p>
        </p:txBody>
      </p:sp>
      <p:sp>
        <p:nvSpPr>
          <p:cNvPr id="80910" name="Text Box 14">
            <a:extLst>
              <a:ext uri="{FF2B5EF4-FFF2-40B4-BE49-F238E27FC236}">
                <a16:creationId xmlns:a16="http://schemas.microsoft.com/office/drawing/2014/main" id="{225660D6-AE57-B446-BF3C-51E9ED35E303}"/>
              </a:ext>
            </a:extLst>
          </p:cNvPr>
          <p:cNvSpPr txBox="1">
            <a:spLocks noChangeArrowheads="1"/>
          </p:cNvSpPr>
          <p:nvPr/>
        </p:nvSpPr>
        <p:spPr bwMode="auto">
          <a:xfrm>
            <a:off x="6984533" y="1434326"/>
            <a:ext cx="167257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200" b="1">
                <a:solidFill>
                  <a:srgbClr val="FF3300"/>
                </a:solidFill>
              </a:rPr>
              <a:t>Al</a:t>
            </a:r>
            <a:r>
              <a:rPr lang="en-US" altLang="en-US" sz="1200" b="1" baseline="-25000">
                <a:solidFill>
                  <a:srgbClr val="FF3300"/>
                </a:solidFill>
              </a:rPr>
              <a:t>2</a:t>
            </a:r>
            <a:r>
              <a:rPr lang="en-US" altLang="en-US" sz="1200" b="1">
                <a:solidFill>
                  <a:srgbClr val="FF3300"/>
                </a:solidFill>
              </a:rPr>
              <a:t>(SO</a:t>
            </a:r>
            <a:r>
              <a:rPr lang="en-US" altLang="en-US" sz="1200" b="1" baseline="-25000">
                <a:solidFill>
                  <a:srgbClr val="FF3300"/>
                </a:solidFill>
              </a:rPr>
              <a:t>4</a:t>
            </a:r>
            <a:r>
              <a:rPr lang="en-US" altLang="en-US" sz="1200" b="1">
                <a:solidFill>
                  <a:srgbClr val="FF3300"/>
                </a:solidFill>
              </a:rPr>
              <a:t>)</a:t>
            </a:r>
            <a:r>
              <a:rPr lang="en-US" altLang="en-US" sz="1200" b="1" baseline="-25000">
                <a:solidFill>
                  <a:srgbClr val="FF3300"/>
                </a:solidFill>
              </a:rPr>
              <a:t>3</a:t>
            </a:r>
            <a:endParaRPr lang="en-US" altLang="en-US" sz="1200" b="1">
              <a:solidFill>
                <a:srgbClr val="FF3300"/>
              </a:solidFill>
            </a:endParaRPr>
          </a:p>
          <a:p>
            <a:pPr algn="ctr"/>
            <a:r>
              <a:rPr lang="en-US" altLang="en-US" sz="1200"/>
              <a:t>Aluminum sulfate, alum</a:t>
            </a:r>
          </a:p>
        </p:txBody>
      </p:sp>
      <p:sp>
        <p:nvSpPr>
          <p:cNvPr id="80911" name="Line 15">
            <a:extLst>
              <a:ext uri="{FF2B5EF4-FFF2-40B4-BE49-F238E27FC236}">
                <a16:creationId xmlns:a16="http://schemas.microsoft.com/office/drawing/2014/main" id="{775D7233-0756-1B42-848F-442D75C55778}"/>
              </a:ext>
            </a:extLst>
          </p:cNvPr>
          <p:cNvSpPr>
            <a:spLocks noChangeShapeType="1"/>
          </p:cNvSpPr>
          <p:nvPr/>
        </p:nvSpPr>
        <p:spPr bwMode="auto">
          <a:xfrm>
            <a:off x="6502400" y="2859900"/>
            <a:ext cx="1676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12" name="Text Box 16">
            <a:extLst>
              <a:ext uri="{FF2B5EF4-FFF2-40B4-BE49-F238E27FC236}">
                <a16:creationId xmlns:a16="http://schemas.microsoft.com/office/drawing/2014/main" id="{BC8A76A5-1B5C-FB45-8D56-183110B0CF54}"/>
              </a:ext>
            </a:extLst>
          </p:cNvPr>
          <p:cNvSpPr txBox="1">
            <a:spLocks noChangeArrowheads="1"/>
          </p:cNvSpPr>
          <p:nvPr/>
        </p:nvSpPr>
        <p:spPr bwMode="auto">
          <a:xfrm>
            <a:off x="6715126" y="2555100"/>
            <a:ext cx="1244893"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CaF(PO</a:t>
            </a:r>
            <a:r>
              <a:rPr lang="en-US" altLang="en-US" sz="1200" baseline="-25000"/>
              <a:t>4</a:t>
            </a:r>
            <a:r>
              <a:rPr lang="en-US" altLang="en-US" sz="1200"/>
              <a:t>)</a:t>
            </a:r>
            <a:r>
              <a:rPr lang="en-US" altLang="en-US" sz="1200" baseline="-25000"/>
              <a:t>3</a:t>
            </a:r>
            <a:r>
              <a:rPr lang="en-US" altLang="en-US" sz="1200"/>
              <a:t> H</a:t>
            </a:r>
            <a:r>
              <a:rPr lang="en-US" altLang="en-US" sz="1200" baseline="-25000"/>
              <a:t>2</a:t>
            </a:r>
            <a:r>
              <a:rPr lang="en-US" altLang="en-US" sz="1200"/>
              <a:t>O</a:t>
            </a:r>
          </a:p>
          <a:p>
            <a:endParaRPr lang="en-US" altLang="en-US" sz="900"/>
          </a:p>
          <a:p>
            <a:r>
              <a:rPr lang="en-US" altLang="en-US" sz="1200"/>
              <a:t>Fluorapatite</a:t>
            </a:r>
          </a:p>
          <a:p>
            <a:r>
              <a:rPr lang="en-US" altLang="en-US" sz="1200"/>
              <a:t>Wet process acid</a:t>
            </a:r>
          </a:p>
        </p:txBody>
      </p:sp>
      <p:sp>
        <p:nvSpPr>
          <p:cNvPr id="80913" name="Text Box 17">
            <a:extLst>
              <a:ext uri="{FF2B5EF4-FFF2-40B4-BE49-F238E27FC236}">
                <a16:creationId xmlns:a16="http://schemas.microsoft.com/office/drawing/2014/main" id="{2F5241F7-2F56-B940-BD27-DCBB2601E79A}"/>
              </a:ext>
            </a:extLst>
          </p:cNvPr>
          <p:cNvSpPr txBox="1">
            <a:spLocks noChangeArrowheads="1"/>
          </p:cNvSpPr>
          <p:nvPr/>
        </p:nvSpPr>
        <p:spPr bwMode="auto">
          <a:xfrm>
            <a:off x="8147566" y="2631301"/>
            <a:ext cx="117371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200" b="1">
                <a:solidFill>
                  <a:srgbClr val="FF3300"/>
                </a:solidFill>
              </a:rPr>
              <a:t>H</a:t>
            </a:r>
            <a:r>
              <a:rPr lang="en-US" altLang="en-US" sz="1200" b="1" baseline="-25000">
                <a:solidFill>
                  <a:srgbClr val="FF3300"/>
                </a:solidFill>
              </a:rPr>
              <a:t>3</a:t>
            </a:r>
            <a:r>
              <a:rPr lang="en-US" altLang="en-US" sz="1200" b="1">
                <a:solidFill>
                  <a:srgbClr val="FF3300"/>
                </a:solidFill>
              </a:rPr>
              <a:t>PO</a:t>
            </a:r>
            <a:r>
              <a:rPr lang="en-US" altLang="en-US" sz="1200" b="1" baseline="-25000">
                <a:solidFill>
                  <a:srgbClr val="FF3300"/>
                </a:solidFill>
              </a:rPr>
              <a:t>4</a:t>
            </a:r>
            <a:endParaRPr lang="en-US" altLang="en-US" sz="1200" b="1">
              <a:solidFill>
                <a:srgbClr val="FF3300"/>
              </a:solidFill>
            </a:endParaRPr>
          </a:p>
          <a:p>
            <a:pPr algn="ctr"/>
            <a:r>
              <a:rPr lang="en-US" altLang="en-US" sz="1200"/>
              <a:t>Phosphoric acid</a:t>
            </a:r>
          </a:p>
        </p:txBody>
      </p:sp>
      <p:sp>
        <p:nvSpPr>
          <p:cNvPr id="80914" name="Line 18">
            <a:extLst>
              <a:ext uri="{FF2B5EF4-FFF2-40B4-BE49-F238E27FC236}">
                <a16:creationId xmlns:a16="http://schemas.microsoft.com/office/drawing/2014/main" id="{74E831C3-0336-6F41-BA44-ED707C0241BB}"/>
              </a:ext>
            </a:extLst>
          </p:cNvPr>
          <p:cNvSpPr>
            <a:spLocks noChangeShapeType="1"/>
          </p:cNvSpPr>
          <p:nvPr/>
        </p:nvSpPr>
        <p:spPr bwMode="auto">
          <a:xfrm>
            <a:off x="6273800" y="3240900"/>
            <a:ext cx="7620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15" name="Line 19">
            <a:extLst>
              <a:ext uri="{FF2B5EF4-FFF2-40B4-BE49-F238E27FC236}">
                <a16:creationId xmlns:a16="http://schemas.microsoft.com/office/drawing/2014/main" id="{B6D44063-4A57-0248-9BEF-A8D8B4605FF2}"/>
              </a:ext>
            </a:extLst>
          </p:cNvPr>
          <p:cNvSpPr>
            <a:spLocks noChangeShapeType="1"/>
          </p:cNvSpPr>
          <p:nvPr/>
        </p:nvSpPr>
        <p:spPr bwMode="auto">
          <a:xfrm>
            <a:off x="7035800" y="3698100"/>
            <a:ext cx="609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16" name="Text Box 20">
            <a:extLst>
              <a:ext uri="{FF2B5EF4-FFF2-40B4-BE49-F238E27FC236}">
                <a16:creationId xmlns:a16="http://schemas.microsoft.com/office/drawing/2014/main" id="{C7831303-AB6E-744F-8716-EB227AA81A69}"/>
              </a:ext>
            </a:extLst>
          </p:cNvPr>
          <p:cNvSpPr txBox="1">
            <a:spLocks noChangeArrowheads="1"/>
          </p:cNvSpPr>
          <p:nvPr/>
        </p:nvSpPr>
        <p:spPr bwMode="auto">
          <a:xfrm>
            <a:off x="7678910" y="3469501"/>
            <a:ext cx="137601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200">
                <a:solidFill>
                  <a:srgbClr val="FF3300"/>
                </a:solidFill>
              </a:rPr>
              <a:t>(NH</a:t>
            </a:r>
            <a:r>
              <a:rPr lang="en-US" altLang="en-US" sz="1200" baseline="-25000">
                <a:solidFill>
                  <a:srgbClr val="FF3300"/>
                </a:solidFill>
              </a:rPr>
              <a:t>4</a:t>
            </a:r>
            <a:r>
              <a:rPr lang="en-US" altLang="en-US" sz="1200">
                <a:solidFill>
                  <a:srgbClr val="FF3300"/>
                </a:solidFill>
              </a:rPr>
              <a:t>)</a:t>
            </a:r>
            <a:r>
              <a:rPr lang="en-US" altLang="en-US" sz="1200" baseline="-25000">
                <a:solidFill>
                  <a:srgbClr val="FF3300"/>
                </a:solidFill>
              </a:rPr>
              <a:t>2</a:t>
            </a:r>
            <a:r>
              <a:rPr lang="en-US" altLang="en-US" sz="1200">
                <a:solidFill>
                  <a:srgbClr val="FF3300"/>
                </a:solidFill>
              </a:rPr>
              <a:t>SO</a:t>
            </a:r>
            <a:r>
              <a:rPr lang="en-US" altLang="en-US" sz="1200" baseline="-25000">
                <a:solidFill>
                  <a:srgbClr val="FF3300"/>
                </a:solidFill>
              </a:rPr>
              <a:t>4</a:t>
            </a:r>
            <a:endParaRPr lang="en-US" altLang="en-US" sz="1200">
              <a:solidFill>
                <a:srgbClr val="FF3300"/>
              </a:solidFill>
            </a:endParaRPr>
          </a:p>
          <a:p>
            <a:pPr algn="ctr"/>
            <a:r>
              <a:rPr lang="en-US" altLang="en-US" sz="1200"/>
              <a:t>Ammonium sulfate</a:t>
            </a:r>
          </a:p>
        </p:txBody>
      </p:sp>
      <p:sp>
        <p:nvSpPr>
          <p:cNvPr id="80917" name="Line 21">
            <a:extLst>
              <a:ext uri="{FF2B5EF4-FFF2-40B4-BE49-F238E27FC236}">
                <a16:creationId xmlns:a16="http://schemas.microsoft.com/office/drawing/2014/main" id="{BF49E183-35A7-404C-8F1A-05C0C5D0E151}"/>
              </a:ext>
            </a:extLst>
          </p:cNvPr>
          <p:cNvSpPr>
            <a:spLocks noChangeShapeType="1"/>
          </p:cNvSpPr>
          <p:nvPr/>
        </p:nvSpPr>
        <p:spPr bwMode="auto">
          <a:xfrm>
            <a:off x="7035800" y="3698100"/>
            <a:ext cx="0" cy="533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18" name="Text Box 22">
            <a:extLst>
              <a:ext uri="{FF2B5EF4-FFF2-40B4-BE49-F238E27FC236}">
                <a16:creationId xmlns:a16="http://schemas.microsoft.com/office/drawing/2014/main" id="{3D02712B-5F4B-6D48-B893-81DCA9BAADF0}"/>
              </a:ext>
            </a:extLst>
          </p:cNvPr>
          <p:cNvSpPr txBox="1">
            <a:spLocks noChangeArrowheads="1"/>
          </p:cNvSpPr>
          <p:nvPr/>
        </p:nvSpPr>
        <p:spPr bwMode="auto">
          <a:xfrm>
            <a:off x="3140904" y="4688701"/>
            <a:ext cx="88575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200"/>
              <a:t>CH</a:t>
            </a:r>
            <a:r>
              <a:rPr lang="en-US" altLang="en-US" sz="1200" baseline="-25000"/>
              <a:t>4</a:t>
            </a:r>
            <a:endParaRPr lang="en-US" altLang="en-US" sz="1200"/>
          </a:p>
          <a:p>
            <a:pPr algn="ctr"/>
            <a:r>
              <a:rPr lang="en-US" altLang="en-US" sz="1200"/>
              <a:t>Methane</a:t>
            </a:r>
          </a:p>
          <a:p>
            <a:pPr algn="ctr"/>
            <a:r>
              <a:rPr lang="en-US" altLang="en-US" sz="1200"/>
              <a:t>Natural gas</a:t>
            </a:r>
          </a:p>
        </p:txBody>
      </p:sp>
      <p:sp>
        <p:nvSpPr>
          <p:cNvPr id="80919" name="Line 23">
            <a:extLst>
              <a:ext uri="{FF2B5EF4-FFF2-40B4-BE49-F238E27FC236}">
                <a16:creationId xmlns:a16="http://schemas.microsoft.com/office/drawing/2014/main" id="{C3B68E6F-1360-C74F-B198-BE42121FD957}"/>
              </a:ext>
            </a:extLst>
          </p:cNvPr>
          <p:cNvSpPr>
            <a:spLocks noChangeShapeType="1"/>
          </p:cNvSpPr>
          <p:nvPr/>
        </p:nvSpPr>
        <p:spPr bwMode="auto">
          <a:xfrm>
            <a:off x="4064000" y="5069700"/>
            <a:ext cx="1066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20" name="Text Box 24">
            <a:extLst>
              <a:ext uri="{FF2B5EF4-FFF2-40B4-BE49-F238E27FC236}">
                <a16:creationId xmlns:a16="http://schemas.microsoft.com/office/drawing/2014/main" id="{CDEEC6B1-5832-FA46-A096-3CD48123F017}"/>
              </a:ext>
            </a:extLst>
          </p:cNvPr>
          <p:cNvSpPr txBox="1">
            <a:spLocks noChangeArrowheads="1"/>
          </p:cNvSpPr>
          <p:nvPr/>
        </p:nvSpPr>
        <p:spPr bwMode="auto">
          <a:xfrm>
            <a:off x="3987801" y="4722039"/>
            <a:ext cx="120712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H</a:t>
            </a:r>
            <a:r>
              <a:rPr lang="en-US" altLang="en-US" sz="1200" baseline="-25000"/>
              <a:t>2</a:t>
            </a:r>
            <a:r>
              <a:rPr lang="en-US" altLang="en-US" sz="1200"/>
              <a:t>O</a:t>
            </a:r>
          </a:p>
          <a:p>
            <a:endParaRPr lang="en-US" altLang="en-US" sz="1200"/>
          </a:p>
          <a:p>
            <a:r>
              <a:rPr lang="en-US" altLang="en-US" sz="1200"/>
              <a:t>Steam reformer </a:t>
            </a:r>
          </a:p>
          <a:p>
            <a:r>
              <a:rPr lang="en-US" altLang="en-US" sz="1200"/>
              <a:t>process</a:t>
            </a:r>
          </a:p>
        </p:txBody>
      </p:sp>
      <p:sp>
        <p:nvSpPr>
          <p:cNvPr id="80921" name="Text Box 25">
            <a:extLst>
              <a:ext uri="{FF2B5EF4-FFF2-40B4-BE49-F238E27FC236}">
                <a16:creationId xmlns:a16="http://schemas.microsoft.com/office/drawing/2014/main" id="{A804E198-AF20-F446-A502-EE0C69B261ED}"/>
              </a:ext>
            </a:extLst>
          </p:cNvPr>
          <p:cNvSpPr txBox="1">
            <a:spLocks noChangeArrowheads="1"/>
          </p:cNvSpPr>
          <p:nvPr/>
        </p:nvSpPr>
        <p:spPr bwMode="auto">
          <a:xfrm>
            <a:off x="5329645" y="4841101"/>
            <a:ext cx="100566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200"/>
              <a:t>H</a:t>
            </a:r>
            <a:r>
              <a:rPr lang="en-US" altLang="en-US" sz="1200" baseline="-25000"/>
              <a:t>2</a:t>
            </a:r>
            <a:r>
              <a:rPr lang="en-US" altLang="en-US" sz="1200"/>
              <a:t>  +  CO</a:t>
            </a:r>
          </a:p>
          <a:p>
            <a:pPr algn="ctr"/>
            <a:r>
              <a:rPr lang="en-US" altLang="en-US" sz="1200"/>
              <a:t>Synthesis gas</a:t>
            </a:r>
          </a:p>
        </p:txBody>
      </p:sp>
      <p:sp>
        <p:nvSpPr>
          <p:cNvPr id="80922" name="Line 26">
            <a:extLst>
              <a:ext uri="{FF2B5EF4-FFF2-40B4-BE49-F238E27FC236}">
                <a16:creationId xmlns:a16="http://schemas.microsoft.com/office/drawing/2014/main" id="{4123994D-6FD0-7F46-91B0-8B5605C4F315}"/>
              </a:ext>
            </a:extLst>
          </p:cNvPr>
          <p:cNvSpPr>
            <a:spLocks noChangeShapeType="1"/>
          </p:cNvSpPr>
          <p:nvPr/>
        </p:nvSpPr>
        <p:spPr bwMode="auto">
          <a:xfrm>
            <a:off x="6426200" y="5069700"/>
            <a:ext cx="609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23" name="Text Box 27">
            <a:extLst>
              <a:ext uri="{FF2B5EF4-FFF2-40B4-BE49-F238E27FC236}">
                <a16:creationId xmlns:a16="http://schemas.microsoft.com/office/drawing/2014/main" id="{CBCAA139-A89A-A04C-B8B1-8AA3253C88D6}"/>
              </a:ext>
            </a:extLst>
          </p:cNvPr>
          <p:cNvSpPr txBox="1">
            <a:spLocks noChangeArrowheads="1"/>
          </p:cNvSpPr>
          <p:nvPr/>
        </p:nvSpPr>
        <p:spPr bwMode="auto">
          <a:xfrm>
            <a:off x="6410325" y="4798239"/>
            <a:ext cx="43473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H</a:t>
            </a:r>
            <a:r>
              <a:rPr lang="en-US" altLang="en-US" sz="1200" baseline="-25000"/>
              <a:t>2</a:t>
            </a:r>
            <a:r>
              <a:rPr lang="en-US" altLang="en-US" sz="1200"/>
              <a:t>O</a:t>
            </a:r>
          </a:p>
        </p:txBody>
      </p:sp>
      <p:sp>
        <p:nvSpPr>
          <p:cNvPr id="80924" name="Text Box 28">
            <a:extLst>
              <a:ext uri="{FF2B5EF4-FFF2-40B4-BE49-F238E27FC236}">
                <a16:creationId xmlns:a16="http://schemas.microsoft.com/office/drawing/2014/main" id="{69114BEF-71DC-2C4B-B719-D7EA2E878C11}"/>
              </a:ext>
            </a:extLst>
          </p:cNvPr>
          <p:cNvSpPr txBox="1">
            <a:spLocks noChangeArrowheads="1"/>
          </p:cNvSpPr>
          <p:nvPr/>
        </p:nvSpPr>
        <p:spPr bwMode="auto">
          <a:xfrm>
            <a:off x="7138027" y="4810939"/>
            <a:ext cx="63850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200" b="1">
                <a:solidFill>
                  <a:srgbClr val="FF3300"/>
                </a:solidFill>
              </a:rPr>
              <a:t>CO</a:t>
            </a:r>
            <a:r>
              <a:rPr lang="en-US" altLang="en-US" sz="1200" b="1" baseline="-25000">
                <a:solidFill>
                  <a:srgbClr val="FF3300"/>
                </a:solidFill>
              </a:rPr>
              <a:t>2</a:t>
            </a:r>
            <a:endParaRPr lang="en-US" altLang="en-US" sz="1200" b="1">
              <a:solidFill>
                <a:srgbClr val="FF3300"/>
              </a:solidFill>
            </a:endParaRPr>
          </a:p>
          <a:p>
            <a:pPr algn="ctr"/>
            <a:r>
              <a:rPr lang="en-US" altLang="en-US" sz="1200"/>
              <a:t>Carbon</a:t>
            </a:r>
          </a:p>
          <a:p>
            <a:pPr algn="ctr"/>
            <a:r>
              <a:rPr lang="en-US" altLang="en-US" sz="1200"/>
              <a:t>dioxide</a:t>
            </a:r>
          </a:p>
        </p:txBody>
      </p:sp>
      <p:sp>
        <p:nvSpPr>
          <p:cNvPr id="80925" name="Text Box 29">
            <a:extLst>
              <a:ext uri="{FF2B5EF4-FFF2-40B4-BE49-F238E27FC236}">
                <a16:creationId xmlns:a16="http://schemas.microsoft.com/office/drawing/2014/main" id="{953B4064-C905-5F41-BF33-8AEDD287180B}"/>
              </a:ext>
            </a:extLst>
          </p:cNvPr>
          <p:cNvSpPr txBox="1">
            <a:spLocks noChangeArrowheads="1"/>
          </p:cNvSpPr>
          <p:nvPr/>
        </p:nvSpPr>
        <p:spPr bwMode="auto">
          <a:xfrm>
            <a:off x="7797801" y="4917301"/>
            <a:ext cx="91037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       H</a:t>
            </a:r>
            <a:r>
              <a:rPr lang="en-US" altLang="en-US" sz="1200" baseline="-25000"/>
              <a:t>2</a:t>
            </a:r>
            <a:endParaRPr lang="en-US" altLang="en-US" sz="1200"/>
          </a:p>
          <a:p>
            <a:r>
              <a:rPr lang="en-US" altLang="en-US" sz="1200"/>
              <a:t>    hydrogen</a:t>
            </a:r>
          </a:p>
        </p:txBody>
      </p:sp>
      <p:sp>
        <p:nvSpPr>
          <p:cNvPr id="80926" name="Line 30">
            <a:extLst>
              <a:ext uri="{FF2B5EF4-FFF2-40B4-BE49-F238E27FC236}">
                <a16:creationId xmlns:a16="http://schemas.microsoft.com/office/drawing/2014/main" id="{4F5A0047-1ED7-6347-8B03-883499D493E4}"/>
              </a:ext>
            </a:extLst>
          </p:cNvPr>
          <p:cNvSpPr>
            <a:spLocks noChangeShapeType="1"/>
          </p:cNvSpPr>
          <p:nvPr/>
        </p:nvSpPr>
        <p:spPr bwMode="auto">
          <a:xfrm>
            <a:off x="8636000" y="5069700"/>
            <a:ext cx="76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27" name="Text Box 31">
            <a:extLst>
              <a:ext uri="{FF2B5EF4-FFF2-40B4-BE49-F238E27FC236}">
                <a16:creationId xmlns:a16="http://schemas.microsoft.com/office/drawing/2014/main" id="{F974BD4C-ABCE-B647-BE95-F6280EFEF6B8}"/>
              </a:ext>
            </a:extLst>
          </p:cNvPr>
          <p:cNvSpPr txBox="1">
            <a:spLocks noChangeArrowheads="1"/>
          </p:cNvSpPr>
          <p:nvPr/>
        </p:nvSpPr>
        <p:spPr bwMode="auto">
          <a:xfrm>
            <a:off x="8739451" y="4722039"/>
            <a:ext cx="66146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200"/>
              <a:t>N</a:t>
            </a:r>
            <a:r>
              <a:rPr lang="en-US" altLang="en-US" sz="1200" baseline="-25000"/>
              <a:t>2</a:t>
            </a:r>
            <a:endParaRPr lang="en-US" altLang="en-US" sz="1200"/>
          </a:p>
          <a:p>
            <a:pPr algn="ctr"/>
            <a:endParaRPr lang="en-US" altLang="en-US" sz="1200"/>
          </a:p>
          <a:p>
            <a:pPr algn="ctr"/>
            <a:r>
              <a:rPr lang="en-US" altLang="en-US" sz="1200"/>
              <a:t>Haber </a:t>
            </a:r>
          </a:p>
          <a:p>
            <a:pPr algn="ctr"/>
            <a:r>
              <a:rPr lang="en-US" altLang="en-US" sz="1200"/>
              <a:t>process</a:t>
            </a:r>
          </a:p>
        </p:txBody>
      </p:sp>
      <p:sp>
        <p:nvSpPr>
          <p:cNvPr id="80928" name="Text Box 32">
            <a:extLst>
              <a:ext uri="{FF2B5EF4-FFF2-40B4-BE49-F238E27FC236}">
                <a16:creationId xmlns:a16="http://schemas.microsoft.com/office/drawing/2014/main" id="{25924106-5435-4243-86A0-97A70B894231}"/>
              </a:ext>
            </a:extLst>
          </p:cNvPr>
          <p:cNvSpPr txBox="1">
            <a:spLocks noChangeArrowheads="1"/>
          </p:cNvSpPr>
          <p:nvPr/>
        </p:nvSpPr>
        <p:spPr bwMode="auto">
          <a:xfrm>
            <a:off x="9566332" y="4841101"/>
            <a:ext cx="7761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200" b="1">
                <a:solidFill>
                  <a:srgbClr val="FF3300"/>
                </a:solidFill>
              </a:rPr>
              <a:t>NH</a:t>
            </a:r>
            <a:r>
              <a:rPr lang="en-US" altLang="en-US" sz="1200" b="1" baseline="-25000">
                <a:solidFill>
                  <a:srgbClr val="FF3300"/>
                </a:solidFill>
              </a:rPr>
              <a:t>3</a:t>
            </a:r>
            <a:endParaRPr lang="en-US" altLang="en-US" sz="1200" b="1">
              <a:solidFill>
                <a:srgbClr val="FF3300"/>
              </a:solidFill>
            </a:endParaRPr>
          </a:p>
          <a:p>
            <a:pPr algn="ctr"/>
            <a:r>
              <a:rPr lang="en-US" altLang="en-US" sz="1200"/>
              <a:t>ammonia</a:t>
            </a:r>
          </a:p>
        </p:txBody>
      </p:sp>
      <p:sp>
        <p:nvSpPr>
          <p:cNvPr id="80929" name="Line 33">
            <a:extLst>
              <a:ext uri="{FF2B5EF4-FFF2-40B4-BE49-F238E27FC236}">
                <a16:creationId xmlns:a16="http://schemas.microsoft.com/office/drawing/2014/main" id="{F33BDD17-DDE4-884F-9F63-BD4E808CC8E7}"/>
              </a:ext>
            </a:extLst>
          </p:cNvPr>
          <p:cNvSpPr>
            <a:spLocks noChangeShapeType="1"/>
          </p:cNvSpPr>
          <p:nvPr/>
        </p:nvSpPr>
        <p:spPr bwMode="auto">
          <a:xfrm>
            <a:off x="10388600" y="5069700"/>
            <a:ext cx="838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30" name="Text Box 34">
            <a:extLst>
              <a:ext uri="{FF2B5EF4-FFF2-40B4-BE49-F238E27FC236}">
                <a16:creationId xmlns:a16="http://schemas.microsoft.com/office/drawing/2014/main" id="{166993D9-7774-F540-B47E-12B994787926}"/>
              </a:ext>
            </a:extLst>
          </p:cNvPr>
          <p:cNvSpPr txBox="1">
            <a:spLocks noChangeArrowheads="1"/>
          </p:cNvSpPr>
          <p:nvPr/>
        </p:nvSpPr>
        <p:spPr bwMode="auto">
          <a:xfrm>
            <a:off x="10601325" y="4798239"/>
            <a:ext cx="33855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t>O</a:t>
            </a:r>
            <a:r>
              <a:rPr lang="en-US" altLang="en-US" sz="1200" baseline="-25000"/>
              <a:t>2</a:t>
            </a:r>
            <a:endParaRPr lang="en-US" altLang="en-US" sz="1200"/>
          </a:p>
        </p:txBody>
      </p:sp>
      <p:sp>
        <p:nvSpPr>
          <p:cNvPr id="80931" name="Text Box 35">
            <a:extLst>
              <a:ext uri="{FF2B5EF4-FFF2-40B4-BE49-F238E27FC236}">
                <a16:creationId xmlns:a16="http://schemas.microsoft.com/office/drawing/2014/main" id="{DF10E572-AFB5-EB47-A9AB-0B1302B1FAFE}"/>
              </a:ext>
            </a:extLst>
          </p:cNvPr>
          <p:cNvSpPr txBox="1">
            <a:spLocks noChangeArrowheads="1"/>
          </p:cNvSpPr>
          <p:nvPr/>
        </p:nvSpPr>
        <p:spPr bwMode="auto">
          <a:xfrm>
            <a:off x="11244927" y="4841101"/>
            <a:ext cx="81464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200" b="1">
                <a:solidFill>
                  <a:srgbClr val="FF3300"/>
                </a:solidFill>
              </a:rPr>
              <a:t>HNO</a:t>
            </a:r>
            <a:r>
              <a:rPr lang="en-US" altLang="en-US" sz="1200" b="1" baseline="-25000">
                <a:solidFill>
                  <a:srgbClr val="FF3300"/>
                </a:solidFill>
              </a:rPr>
              <a:t>3</a:t>
            </a:r>
            <a:endParaRPr lang="en-US" altLang="en-US" sz="1200" b="1">
              <a:solidFill>
                <a:srgbClr val="FF3300"/>
              </a:solidFill>
            </a:endParaRPr>
          </a:p>
          <a:p>
            <a:pPr algn="ctr"/>
            <a:r>
              <a:rPr lang="en-US" altLang="en-US" sz="1200"/>
              <a:t>Nitric acid</a:t>
            </a:r>
          </a:p>
        </p:txBody>
      </p:sp>
      <p:sp>
        <p:nvSpPr>
          <p:cNvPr id="80932" name="Line 36">
            <a:extLst>
              <a:ext uri="{FF2B5EF4-FFF2-40B4-BE49-F238E27FC236}">
                <a16:creationId xmlns:a16="http://schemas.microsoft.com/office/drawing/2014/main" id="{C3EE7487-7486-7C44-A59C-76EAE0480978}"/>
              </a:ext>
            </a:extLst>
          </p:cNvPr>
          <p:cNvSpPr>
            <a:spLocks noChangeShapeType="1"/>
          </p:cNvSpPr>
          <p:nvPr/>
        </p:nvSpPr>
        <p:spPr bwMode="auto">
          <a:xfrm>
            <a:off x="7035800" y="4231500"/>
            <a:ext cx="2895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33" name="Line 37">
            <a:extLst>
              <a:ext uri="{FF2B5EF4-FFF2-40B4-BE49-F238E27FC236}">
                <a16:creationId xmlns:a16="http://schemas.microsoft.com/office/drawing/2014/main" id="{7577BCAF-2867-E346-A26B-C88DB6D151BF}"/>
              </a:ext>
            </a:extLst>
          </p:cNvPr>
          <p:cNvSpPr>
            <a:spLocks noChangeShapeType="1"/>
          </p:cNvSpPr>
          <p:nvPr/>
        </p:nvSpPr>
        <p:spPr bwMode="auto">
          <a:xfrm>
            <a:off x="9931400" y="42315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34" name="Line 38">
            <a:extLst>
              <a:ext uri="{FF2B5EF4-FFF2-40B4-BE49-F238E27FC236}">
                <a16:creationId xmlns:a16="http://schemas.microsoft.com/office/drawing/2014/main" id="{634D77D3-E57B-6948-AC42-4A9B089C8620}"/>
              </a:ext>
            </a:extLst>
          </p:cNvPr>
          <p:cNvSpPr>
            <a:spLocks noChangeShapeType="1"/>
          </p:cNvSpPr>
          <p:nvPr/>
        </p:nvSpPr>
        <p:spPr bwMode="auto">
          <a:xfrm>
            <a:off x="7569200" y="5450700"/>
            <a:ext cx="1600200" cy="68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35" name="Line 39">
            <a:extLst>
              <a:ext uri="{FF2B5EF4-FFF2-40B4-BE49-F238E27FC236}">
                <a16:creationId xmlns:a16="http://schemas.microsoft.com/office/drawing/2014/main" id="{4CC8E231-32D0-5945-A6E6-30001C1B30BF}"/>
              </a:ext>
            </a:extLst>
          </p:cNvPr>
          <p:cNvSpPr>
            <a:spLocks noChangeShapeType="1"/>
          </p:cNvSpPr>
          <p:nvPr/>
        </p:nvSpPr>
        <p:spPr bwMode="auto">
          <a:xfrm flipH="1">
            <a:off x="9169400" y="5298300"/>
            <a:ext cx="685800" cy="838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36" name="Line 40">
            <a:extLst>
              <a:ext uri="{FF2B5EF4-FFF2-40B4-BE49-F238E27FC236}">
                <a16:creationId xmlns:a16="http://schemas.microsoft.com/office/drawing/2014/main" id="{A35494BD-F32C-0B46-97AE-BABE01AEAE6D}"/>
              </a:ext>
            </a:extLst>
          </p:cNvPr>
          <p:cNvSpPr>
            <a:spLocks noChangeShapeType="1"/>
          </p:cNvSpPr>
          <p:nvPr/>
        </p:nvSpPr>
        <p:spPr bwMode="auto">
          <a:xfrm>
            <a:off x="9169400" y="6136500"/>
            <a:ext cx="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37" name="Text Box 41">
            <a:extLst>
              <a:ext uri="{FF2B5EF4-FFF2-40B4-BE49-F238E27FC236}">
                <a16:creationId xmlns:a16="http://schemas.microsoft.com/office/drawing/2014/main" id="{B44F6609-BE9A-2A4A-9363-22F6B3A8628F}"/>
              </a:ext>
            </a:extLst>
          </p:cNvPr>
          <p:cNvSpPr txBox="1">
            <a:spLocks noChangeArrowheads="1"/>
          </p:cNvSpPr>
          <p:nvPr/>
        </p:nvSpPr>
        <p:spPr bwMode="auto">
          <a:xfrm>
            <a:off x="8709202" y="6441301"/>
            <a:ext cx="86959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200" b="1">
                <a:solidFill>
                  <a:srgbClr val="FF3300"/>
                </a:solidFill>
              </a:rPr>
              <a:t>NH</a:t>
            </a:r>
            <a:r>
              <a:rPr lang="en-US" altLang="en-US" sz="1200" b="1" baseline="-25000">
                <a:solidFill>
                  <a:srgbClr val="FF3300"/>
                </a:solidFill>
              </a:rPr>
              <a:t>2</a:t>
            </a:r>
            <a:r>
              <a:rPr lang="en-US" altLang="en-US" sz="1200" b="1">
                <a:solidFill>
                  <a:srgbClr val="FF3300"/>
                </a:solidFill>
              </a:rPr>
              <a:t>CONH</a:t>
            </a:r>
            <a:r>
              <a:rPr lang="en-US" altLang="en-US" sz="1200" b="1" baseline="-25000">
                <a:solidFill>
                  <a:srgbClr val="FF3300"/>
                </a:solidFill>
              </a:rPr>
              <a:t>2</a:t>
            </a:r>
          </a:p>
          <a:p>
            <a:pPr algn="ctr"/>
            <a:r>
              <a:rPr lang="en-US" altLang="en-US" sz="1200"/>
              <a:t>urea</a:t>
            </a:r>
          </a:p>
        </p:txBody>
      </p:sp>
      <p:sp>
        <p:nvSpPr>
          <p:cNvPr id="80938" name="Text Box 42">
            <a:extLst>
              <a:ext uri="{FF2B5EF4-FFF2-40B4-BE49-F238E27FC236}">
                <a16:creationId xmlns:a16="http://schemas.microsoft.com/office/drawing/2014/main" id="{9F8901D5-1ED2-BE49-B8DC-5BE98A663DAC}"/>
              </a:ext>
            </a:extLst>
          </p:cNvPr>
          <p:cNvSpPr txBox="1">
            <a:spLocks noChangeArrowheads="1"/>
          </p:cNvSpPr>
          <p:nvPr/>
        </p:nvSpPr>
        <p:spPr bwMode="auto">
          <a:xfrm>
            <a:off x="8924668" y="1027965"/>
            <a:ext cx="309527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dirty="0"/>
              <a:t>J. Chem. Ed., Vol. 60, No. 5, 1983, pp. 411-413.</a:t>
            </a:r>
          </a:p>
        </p:txBody>
      </p:sp>
      <p:sp>
        <p:nvSpPr>
          <p:cNvPr id="80939" name="Line 43">
            <a:extLst>
              <a:ext uri="{FF2B5EF4-FFF2-40B4-BE49-F238E27FC236}">
                <a16:creationId xmlns:a16="http://schemas.microsoft.com/office/drawing/2014/main" id="{716D7127-4FB3-8643-8395-2AA0A458AA76}"/>
              </a:ext>
            </a:extLst>
          </p:cNvPr>
          <p:cNvSpPr>
            <a:spLocks noChangeShapeType="1"/>
          </p:cNvSpPr>
          <p:nvPr/>
        </p:nvSpPr>
        <p:spPr bwMode="auto">
          <a:xfrm>
            <a:off x="10160000" y="5298300"/>
            <a:ext cx="5334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40" name="Line 44">
            <a:extLst>
              <a:ext uri="{FF2B5EF4-FFF2-40B4-BE49-F238E27FC236}">
                <a16:creationId xmlns:a16="http://schemas.microsoft.com/office/drawing/2014/main" id="{1E5EE7AD-8E10-D54F-9F57-1EF6383C13CB}"/>
              </a:ext>
            </a:extLst>
          </p:cNvPr>
          <p:cNvSpPr>
            <a:spLocks noChangeShapeType="1"/>
          </p:cNvSpPr>
          <p:nvPr/>
        </p:nvSpPr>
        <p:spPr bwMode="auto">
          <a:xfrm flipH="1">
            <a:off x="10693400" y="5298300"/>
            <a:ext cx="6096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41" name="Line 45">
            <a:extLst>
              <a:ext uri="{FF2B5EF4-FFF2-40B4-BE49-F238E27FC236}">
                <a16:creationId xmlns:a16="http://schemas.microsoft.com/office/drawing/2014/main" id="{B6077B64-A58D-4B4B-9E58-9CFF3BB13FC9}"/>
              </a:ext>
            </a:extLst>
          </p:cNvPr>
          <p:cNvSpPr>
            <a:spLocks noChangeShapeType="1"/>
          </p:cNvSpPr>
          <p:nvPr/>
        </p:nvSpPr>
        <p:spPr bwMode="auto">
          <a:xfrm>
            <a:off x="10693400" y="5755500"/>
            <a:ext cx="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42" name="Text Box 46">
            <a:extLst>
              <a:ext uri="{FF2B5EF4-FFF2-40B4-BE49-F238E27FC236}">
                <a16:creationId xmlns:a16="http://schemas.microsoft.com/office/drawing/2014/main" id="{2501CED6-0A2A-2046-A14E-F890874FC424}"/>
              </a:ext>
            </a:extLst>
          </p:cNvPr>
          <p:cNvSpPr txBox="1">
            <a:spLocks noChangeArrowheads="1"/>
          </p:cNvSpPr>
          <p:nvPr/>
        </p:nvSpPr>
        <p:spPr bwMode="auto">
          <a:xfrm>
            <a:off x="10083800" y="6136500"/>
            <a:ext cx="14176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200"/>
              <a:t>NH</a:t>
            </a:r>
            <a:r>
              <a:rPr lang="en-US" altLang="en-US" sz="1200" baseline="-25000"/>
              <a:t>4</a:t>
            </a:r>
            <a:r>
              <a:rPr lang="en-US" altLang="en-US" sz="1200"/>
              <a:t>NO</a:t>
            </a:r>
            <a:r>
              <a:rPr lang="en-US" altLang="en-US" sz="1200" baseline="-25000"/>
              <a:t>3</a:t>
            </a:r>
          </a:p>
          <a:p>
            <a:pPr algn="ctr"/>
            <a:r>
              <a:rPr lang="en-US" altLang="en-US" sz="1200"/>
              <a:t>Ammonium nitrate</a:t>
            </a:r>
          </a:p>
        </p:txBody>
      </p:sp>
      <p:sp>
        <p:nvSpPr>
          <p:cNvPr id="49" name="Title 1">
            <a:extLst>
              <a:ext uri="{FF2B5EF4-FFF2-40B4-BE49-F238E27FC236}">
                <a16:creationId xmlns:a16="http://schemas.microsoft.com/office/drawing/2014/main" id="{F1AAE5F8-A663-594A-8851-A3FB25333B2E}"/>
              </a:ext>
            </a:extLst>
          </p:cNvPr>
          <p:cNvSpPr>
            <a:spLocks noGrp="1"/>
          </p:cNvSpPr>
          <p:nvPr>
            <p:ph type="title"/>
          </p:nvPr>
        </p:nvSpPr>
        <p:spPr>
          <a:xfrm>
            <a:off x="838200" y="175125"/>
            <a:ext cx="10515600" cy="1325563"/>
          </a:xfrm>
        </p:spPr>
        <p:txBody>
          <a:bodyPr>
            <a:normAutofit/>
          </a:bodyPr>
          <a:lstStyle/>
          <a:p>
            <a:r>
              <a:rPr lang="en-US" sz="4000" dirty="0">
                <a:latin typeface="+mn-lt"/>
              </a:rPr>
              <a:t>Understanding Life-cycle, an example: </a:t>
            </a:r>
            <a:br>
              <a:rPr lang="en-US" sz="4000" dirty="0">
                <a:latin typeface="+mn-lt"/>
              </a:rPr>
            </a:br>
            <a:r>
              <a:rPr lang="en-US" sz="4000" dirty="0" err="1">
                <a:latin typeface="+mn-lt"/>
              </a:rPr>
              <a:t>i</a:t>
            </a:r>
            <a:r>
              <a:rPr lang="en-US" sz="4000" dirty="0">
                <a:latin typeface="+mn-lt"/>
              </a:rPr>
              <a:t>-STAT blood analyzing device</a:t>
            </a:r>
          </a:p>
        </p:txBody>
      </p:sp>
      <p:sp>
        <p:nvSpPr>
          <p:cNvPr id="4" name="TextBox 3">
            <a:extLst>
              <a:ext uri="{FF2B5EF4-FFF2-40B4-BE49-F238E27FC236}">
                <a16:creationId xmlns:a16="http://schemas.microsoft.com/office/drawing/2014/main" id="{2EDAE654-9CF5-5147-9F94-2173C153EF2F}"/>
              </a:ext>
            </a:extLst>
          </p:cNvPr>
          <p:cNvSpPr txBox="1"/>
          <p:nvPr/>
        </p:nvSpPr>
        <p:spPr>
          <a:xfrm>
            <a:off x="159410" y="2113001"/>
            <a:ext cx="3000594" cy="3539430"/>
          </a:xfrm>
          <a:prstGeom prst="rect">
            <a:avLst/>
          </a:prstGeom>
          <a:noFill/>
        </p:spPr>
        <p:txBody>
          <a:bodyPr wrap="square" rtlCol="0">
            <a:spAutoFit/>
          </a:bodyPr>
          <a:lstStyle/>
          <a:p>
            <a:pPr marL="285750" indent="-285750">
              <a:buFont typeface="Arial" panose="020B0604020202020204" pitchFamily="34" charset="0"/>
              <a:buChar char="•"/>
            </a:pPr>
            <a:r>
              <a:rPr lang="en-US" sz="1600" dirty="0"/>
              <a:t>The process of extracting and processing aluminum (and essentially all chemicals) is linked to other chemical processes.</a:t>
            </a:r>
          </a:p>
          <a:p>
            <a:endParaRPr lang="en-US" sz="1600" dirty="0"/>
          </a:p>
          <a:p>
            <a:pPr marL="285750" indent="-285750">
              <a:buFont typeface="Arial" panose="020B0604020202020204" pitchFamily="34" charset="0"/>
              <a:buChar char="•"/>
            </a:pPr>
            <a:r>
              <a:rPr lang="en-US" sz="1600" dirty="0"/>
              <a:t>Bauxite is the world’s main source of aluminum. The mining and production process is harmful to the environment and very energy intensive (using temperatures over 1,000</a:t>
            </a:r>
            <a:r>
              <a:rPr lang="en-US" sz="1600" baseline="30000" dirty="0"/>
              <a:t>o</a:t>
            </a:r>
            <a:r>
              <a:rPr lang="en-US" sz="1600" dirty="0"/>
              <a:t>C)</a:t>
            </a:r>
          </a:p>
          <a:p>
            <a:endParaRPr lang="en-US" sz="1600" dirty="0"/>
          </a:p>
        </p:txBody>
      </p:sp>
    </p:spTree>
    <p:extLst>
      <p:ext uri="{BB962C8B-B14F-4D97-AF65-F5344CB8AC3E}">
        <p14:creationId xmlns:p14="http://schemas.microsoft.com/office/powerpoint/2010/main" val="19333219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6996A-892E-5942-A538-DC54C7B4CB11}"/>
              </a:ext>
            </a:extLst>
          </p:cNvPr>
          <p:cNvSpPr>
            <a:spLocks noGrp="1"/>
          </p:cNvSpPr>
          <p:nvPr>
            <p:ph type="title"/>
          </p:nvPr>
        </p:nvSpPr>
        <p:spPr/>
        <p:txBody>
          <a:bodyPr>
            <a:normAutofit/>
          </a:bodyPr>
          <a:lstStyle/>
          <a:p>
            <a:r>
              <a:rPr lang="en-US" sz="4000" dirty="0">
                <a:latin typeface="+mn-lt"/>
              </a:rPr>
              <a:t>Product choice</a:t>
            </a:r>
          </a:p>
        </p:txBody>
      </p:sp>
      <p:pic>
        <p:nvPicPr>
          <p:cNvPr id="2050" name="Picture 2" descr="File:Organic bananas with plastic stickers.jpg">
            <a:extLst>
              <a:ext uri="{FF2B5EF4-FFF2-40B4-BE49-F238E27FC236}">
                <a16:creationId xmlns:a16="http://schemas.microsoft.com/office/drawing/2014/main" id="{1ED0AC1C-EE09-5940-80A5-E97A1B1C46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1766" y="1617145"/>
            <a:ext cx="3611243" cy="203132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927843C-F267-BE48-A19B-43F7AB51DE17}"/>
              </a:ext>
            </a:extLst>
          </p:cNvPr>
          <p:cNvSpPr txBox="1"/>
          <p:nvPr/>
        </p:nvSpPr>
        <p:spPr>
          <a:xfrm>
            <a:off x="699541" y="1674674"/>
            <a:ext cx="5513067" cy="4462760"/>
          </a:xfrm>
          <a:prstGeom prst="rect">
            <a:avLst/>
          </a:prstGeom>
          <a:noFill/>
        </p:spPr>
        <p:txBody>
          <a:bodyPr wrap="square" rtlCol="0">
            <a:spAutoFit/>
          </a:bodyPr>
          <a:lstStyle/>
          <a:p>
            <a:pPr lvl="1"/>
            <a:endParaRPr lang="en-US" sz="2400" dirty="0"/>
          </a:p>
          <a:p>
            <a:pPr marL="285750" indent="-285750">
              <a:buFont typeface="Arial" panose="020B0604020202020204" pitchFamily="34" charset="0"/>
              <a:buChar char="•"/>
            </a:pPr>
            <a:r>
              <a:rPr lang="en-US" sz="2400" dirty="0"/>
              <a:t>Often guided by one or two concerns (end-of-life, material composition, etc.)</a:t>
            </a:r>
          </a:p>
          <a:p>
            <a:pPr marL="742950" lvl="1" indent="-285750">
              <a:buFont typeface="Arial" panose="020B0604020202020204" pitchFamily="34" charset="0"/>
              <a:buChar char="•"/>
            </a:pPr>
            <a:r>
              <a:rPr lang="en-US" sz="2400" dirty="0"/>
              <a:t>Disposable versus reusable</a:t>
            </a:r>
          </a:p>
          <a:p>
            <a:pPr marL="742950" lvl="1" indent="-285750">
              <a:buFont typeface="Arial" panose="020B0604020202020204" pitchFamily="34" charset="0"/>
              <a:buChar char="•"/>
            </a:pPr>
            <a:r>
              <a:rPr lang="en-US" sz="2400" dirty="0"/>
              <a:t>Recyclable </a:t>
            </a:r>
          </a:p>
          <a:p>
            <a:pPr marL="742950" lvl="1" indent="-285750">
              <a:buFont typeface="Arial" panose="020B0604020202020204" pitchFamily="34" charset="0"/>
              <a:buChar char="•"/>
            </a:pPr>
            <a:r>
              <a:rPr lang="en-US" sz="2400" dirty="0"/>
              <a:t>Bio-based</a:t>
            </a:r>
          </a:p>
          <a:p>
            <a:pPr marL="285750" indent="-285750">
              <a:buFont typeface="Arial" panose="020B0604020202020204" pitchFamily="34" charset="0"/>
              <a:buChar char="•"/>
            </a:pPr>
            <a:r>
              <a:rPr lang="en-US" sz="2400" dirty="0"/>
              <a:t>Can be guided by generic labelling – i.e., “Recyclable”, “Organic”, “Natural”, etc.</a:t>
            </a:r>
          </a:p>
          <a:p>
            <a:pPr marL="285750" indent="-285750">
              <a:buFont typeface="Arial" panose="020B0604020202020204" pitchFamily="34" charset="0"/>
              <a:buChar char="•"/>
            </a:pPr>
            <a:r>
              <a:rPr lang="en-US" sz="2400" dirty="0"/>
              <a:t>Our choices have impact!</a:t>
            </a:r>
          </a:p>
          <a:p>
            <a:endParaRPr lang="en-US" sz="2400" dirty="0"/>
          </a:p>
          <a:p>
            <a:r>
              <a:rPr lang="en-US" sz="2000" i="1" dirty="0">
                <a:solidFill>
                  <a:srgbClr val="00B050"/>
                </a:solidFill>
              </a:rPr>
              <a:t>How can we understand the impact of our choices?</a:t>
            </a:r>
          </a:p>
          <a:p>
            <a:endParaRPr lang="en-US" sz="2400" dirty="0"/>
          </a:p>
        </p:txBody>
      </p:sp>
      <p:pic>
        <p:nvPicPr>
          <p:cNvPr id="2052" name="Picture 4" descr="File:Disposable cup of Sandstone Point Hotel, Queensland.jpg">
            <a:extLst>
              <a:ext uri="{FF2B5EF4-FFF2-40B4-BE49-F238E27FC236}">
                <a16:creationId xmlns:a16="http://schemas.microsoft.com/office/drawing/2014/main" id="{A4DD31F4-7765-4245-A012-535F927FB7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0643" y="3998089"/>
            <a:ext cx="1801123" cy="240149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ile:Cup of Costa Coffee.jpg">
            <a:extLst>
              <a:ext uri="{FF2B5EF4-FFF2-40B4-BE49-F238E27FC236}">
                <a16:creationId xmlns:a16="http://schemas.microsoft.com/office/drawing/2014/main" id="{A91EBDA6-7BFE-3843-AA37-2DEB67AEF8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4813" y="4204409"/>
            <a:ext cx="2985148" cy="198885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File:TJ MilkLabel.jpg">
            <a:extLst>
              <a:ext uri="{FF2B5EF4-FFF2-40B4-BE49-F238E27FC236}">
                <a16:creationId xmlns:a16="http://schemas.microsoft.com/office/drawing/2014/main" id="{4599309E-12D9-354E-ABD6-0106995D59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70690" y="1674674"/>
            <a:ext cx="1262995" cy="2031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46335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54F5B-F46E-A944-A9CB-71345D1C04E8}"/>
              </a:ext>
            </a:extLst>
          </p:cNvPr>
          <p:cNvSpPr>
            <a:spLocks noGrp="1"/>
          </p:cNvSpPr>
          <p:nvPr>
            <p:ph type="title"/>
          </p:nvPr>
        </p:nvSpPr>
        <p:spPr/>
        <p:txBody>
          <a:bodyPr>
            <a:normAutofit/>
          </a:bodyPr>
          <a:lstStyle/>
          <a:p>
            <a:r>
              <a:rPr lang="en-US" sz="4000" dirty="0">
                <a:latin typeface="+mn-lt"/>
              </a:rPr>
              <a:t>Aluminum: virgin material vs. recycled</a:t>
            </a:r>
          </a:p>
        </p:txBody>
      </p:sp>
      <p:sp>
        <p:nvSpPr>
          <p:cNvPr id="3" name="Content Placeholder 2">
            <a:extLst>
              <a:ext uri="{FF2B5EF4-FFF2-40B4-BE49-F238E27FC236}">
                <a16:creationId xmlns:a16="http://schemas.microsoft.com/office/drawing/2014/main" id="{E09F07D3-7C29-8E4E-81A9-4C275702003B}"/>
              </a:ext>
            </a:extLst>
          </p:cNvPr>
          <p:cNvSpPr>
            <a:spLocks noGrp="1"/>
          </p:cNvSpPr>
          <p:nvPr>
            <p:ph idx="1"/>
          </p:nvPr>
        </p:nvSpPr>
        <p:spPr>
          <a:xfrm>
            <a:off x="838200" y="1750132"/>
            <a:ext cx="7645400" cy="4201206"/>
          </a:xfrm>
        </p:spPr>
        <p:txBody>
          <a:bodyPr/>
          <a:lstStyle/>
          <a:p>
            <a:r>
              <a:rPr lang="en-US" dirty="0"/>
              <a:t>LCA’s have shown:</a:t>
            </a:r>
          </a:p>
          <a:p>
            <a:pPr lvl="1"/>
            <a:r>
              <a:rPr lang="en-US" dirty="0"/>
              <a:t>Landfill diversion is not the most important benefit of using recycled content</a:t>
            </a:r>
          </a:p>
          <a:p>
            <a:pPr lvl="1"/>
            <a:r>
              <a:rPr lang="en-US" dirty="0"/>
              <a:t>Using recycled aluminum avoids the environmental footprint of mining and processing virgin material</a:t>
            </a:r>
          </a:p>
          <a:p>
            <a:pPr lvl="1"/>
            <a:r>
              <a:rPr lang="en-US" dirty="0"/>
              <a:t>The energy expended in recycling a kilogram of aluminum cans saves ~95% of the energy consumed in producing a kilogram of virgin material (this only accounts for the processing and not the mining, which would be an additional savings). </a:t>
            </a:r>
          </a:p>
        </p:txBody>
      </p:sp>
      <p:pic>
        <p:nvPicPr>
          <p:cNvPr id="15362" name="Picture 2" descr="Image result for aluminum can">
            <a:extLst>
              <a:ext uri="{FF2B5EF4-FFF2-40B4-BE49-F238E27FC236}">
                <a16:creationId xmlns:a16="http://schemas.microsoft.com/office/drawing/2014/main" id="{3706DFA0-5513-7041-BE2A-A0022CC15E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1900" y="2236787"/>
            <a:ext cx="3009900" cy="30099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65F6800-4A2F-A94C-A1AA-81CC86E8C2D2}"/>
              </a:ext>
            </a:extLst>
          </p:cNvPr>
          <p:cNvSpPr txBox="1"/>
          <p:nvPr/>
        </p:nvSpPr>
        <p:spPr>
          <a:xfrm>
            <a:off x="9072299" y="5471849"/>
            <a:ext cx="2569101" cy="307777"/>
          </a:xfrm>
          <a:prstGeom prst="rect">
            <a:avLst/>
          </a:prstGeom>
          <a:noFill/>
        </p:spPr>
        <p:txBody>
          <a:bodyPr wrap="none" rtlCol="0">
            <a:spAutoFit/>
          </a:bodyPr>
          <a:lstStyle/>
          <a:p>
            <a:r>
              <a:rPr lang="en-US" sz="1400" dirty="0">
                <a:solidFill>
                  <a:schemeClr val="bg1">
                    <a:lumMod val="50000"/>
                  </a:schemeClr>
                </a:solidFill>
              </a:rPr>
              <a:t>Image: Creative Commons, Flickr</a:t>
            </a:r>
          </a:p>
        </p:txBody>
      </p:sp>
      <p:sp>
        <p:nvSpPr>
          <p:cNvPr id="5" name="TextBox 4">
            <a:extLst>
              <a:ext uri="{FF2B5EF4-FFF2-40B4-BE49-F238E27FC236}">
                <a16:creationId xmlns:a16="http://schemas.microsoft.com/office/drawing/2014/main" id="{24B0D591-59FF-174F-844B-9CFB7CB3384C}"/>
              </a:ext>
            </a:extLst>
          </p:cNvPr>
          <p:cNvSpPr txBox="1"/>
          <p:nvPr/>
        </p:nvSpPr>
        <p:spPr>
          <a:xfrm>
            <a:off x="6156255" y="6330132"/>
            <a:ext cx="5832088" cy="461665"/>
          </a:xfrm>
          <a:prstGeom prst="rect">
            <a:avLst/>
          </a:prstGeom>
          <a:noFill/>
        </p:spPr>
        <p:txBody>
          <a:bodyPr wrap="square" rtlCol="0">
            <a:spAutoFit/>
          </a:bodyPr>
          <a:lstStyle/>
          <a:p>
            <a:r>
              <a:rPr lang="en-US" sz="1200" dirty="0">
                <a:solidFill>
                  <a:schemeClr val="bg1">
                    <a:lumMod val="50000"/>
                  </a:schemeClr>
                </a:solidFill>
              </a:rPr>
              <a:t>Guidance on Life-Cycle Thinking and Its Role in Environmental Decision Making, Sustainable Materials Management Coalition, March 2014</a:t>
            </a:r>
          </a:p>
        </p:txBody>
      </p:sp>
    </p:spTree>
    <p:extLst>
      <p:ext uri="{BB962C8B-B14F-4D97-AF65-F5344CB8AC3E}">
        <p14:creationId xmlns:p14="http://schemas.microsoft.com/office/powerpoint/2010/main" val="39315008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6" name="Rectangle 6">
            <a:extLst>
              <a:ext uri="{FF2B5EF4-FFF2-40B4-BE49-F238E27FC236}">
                <a16:creationId xmlns:a16="http://schemas.microsoft.com/office/drawing/2014/main" id="{2B78E31D-7EC4-AF47-B2D8-CAD9D13E36EF}"/>
              </a:ext>
            </a:extLst>
          </p:cNvPr>
          <p:cNvSpPr>
            <a:spLocks noChangeArrowheads="1"/>
          </p:cNvSpPr>
          <p:nvPr/>
        </p:nvSpPr>
        <p:spPr bwMode="auto">
          <a:xfrm>
            <a:off x="1659467" y="3378199"/>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25607" name="Rectangle 7">
            <a:extLst>
              <a:ext uri="{FF2B5EF4-FFF2-40B4-BE49-F238E27FC236}">
                <a16:creationId xmlns:a16="http://schemas.microsoft.com/office/drawing/2014/main" id="{8E9484B9-178A-DF4A-AAD0-DEDF8DAA2943}"/>
              </a:ext>
            </a:extLst>
          </p:cNvPr>
          <p:cNvSpPr>
            <a:spLocks noChangeArrowheads="1"/>
          </p:cNvSpPr>
          <p:nvPr/>
        </p:nvSpPr>
        <p:spPr bwMode="auto">
          <a:xfrm>
            <a:off x="1964267" y="3454399"/>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25608" name="Rectangle 8">
            <a:extLst>
              <a:ext uri="{FF2B5EF4-FFF2-40B4-BE49-F238E27FC236}">
                <a16:creationId xmlns:a16="http://schemas.microsoft.com/office/drawing/2014/main" id="{B104D08E-11DF-8F47-A8E5-5502173E13E7}"/>
              </a:ext>
            </a:extLst>
          </p:cNvPr>
          <p:cNvSpPr>
            <a:spLocks noChangeArrowheads="1"/>
          </p:cNvSpPr>
          <p:nvPr/>
        </p:nvSpPr>
        <p:spPr bwMode="auto">
          <a:xfrm>
            <a:off x="1583267" y="3759199"/>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25609" name="Rectangle 9">
            <a:extLst>
              <a:ext uri="{FF2B5EF4-FFF2-40B4-BE49-F238E27FC236}">
                <a16:creationId xmlns:a16="http://schemas.microsoft.com/office/drawing/2014/main" id="{F63F4FA0-A915-9842-833F-125B47B441EA}"/>
              </a:ext>
            </a:extLst>
          </p:cNvPr>
          <p:cNvSpPr>
            <a:spLocks noChangeArrowheads="1"/>
          </p:cNvSpPr>
          <p:nvPr/>
        </p:nvSpPr>
        <p:spPr bwMode="auto">
          <a:xfrm>
            <a:off x="1888067" y="3759199"/>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25610" name="Rectangle 10">
            <a:extLst>
              <a:ext uri="{FF2B5EF4-FFF2-40B4-BE49-F238E27FC236}">
                <a16:creationId xmlns:a16="http://schemas.microsoft.com/office/drawing/2014/main" id="{AEFBE9AC-A014-A147-A5A4-35C2C7983A33}"/>
              </a:ext>
            </a:extLst>
          </p:cNvPr>
          <p:cNvSpPr>
            <a:spLocks noChangeArrowheads="1"/>
          </p:cNvSpPr>
          <p:nvPr/>
        </p:nvSpPr>
        <p:spPr bwMode="auto">
          <a:xfrm>
            <a:off x="2040467" y="3149599"/>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25611" name="Rectangle 11">
            <a:extLst>
              <a:ext uri="{FF2B5EF4-FFF2-40B4-BE49-F238E27FC236}">
                <a16:creationId xmlns:a16="http://schemas.microsoft.com/office/drawing/2014/main" id="{FB659AE1-B8A9-074D-8046-CAEC247AF56C}"/>
              </a:ext>
            </a:extLst>
          </p:cNvPr>
          <p:cNvSpPr>
            <a:spLocks noChangeArrowheads="1"/>
          </p:cNvSpPr>
          <p:nvPr/>
        </p:nvSpPr>
        <p:spPr bwMode="auto">
          <a:xfrm>
            <a:off x="2269067" y="3454399"/>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25612" name="Rectangle 12">
            <a:extLst>
              <a:ext uri="{FF2B5EF4-FFF2-40B4-BE49-F238E27FC236}">
                <a16:creationId xmlns:a16="http://schemas.microsoft.com/office/drawing/2014/main" id="{2851C58A-CC02-C241-A829-5954E16B766F}"/>
              </a:ext>
            </a:extLst>
          </p:cNvPr>
          <p:cNvSpPr>
            <a:spLocks noChangeArrowheads="1"/>
          </p:cNvSpPr>
          <p:nvPr/>
        </p:nvSpPr>
        <p:spPr bwMode="auto">
          <a:xfrm>
            <a:off x="2192867" y="3759199"/>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25613" name="Rectangle 13">
            <a:extLst>
              <a:ext uri="{FF2B5EF4-FFF2-40B4-BE49-F238E27FC236}">
                <a16:creationId xmlns:a16="http://schemas.microsoft.com/office/drawing/2014/main" id="{CEDED634-7861-8244-80F5-62763461D674}"/>
              </a:ext>
            </a:extLst>
          </p:cNvPr>
          <p:cNvSpPr>
            <a:spLocks noChangeArrowheads="1"/>
          </p:cNvSpPr>
          <p:nvPr/>
        </p:nvSpPr>
        <p:spPr bwMode="auto">
          <a:xfrm>
            <a:off x="2345267" y="3149599"/>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25614" name="Rectangle 14">
            <a:extLst>
              <a:ext uri="{FF2B5EF4-FFF2-40B4-BE49-F238E27FC236}">
                <a16:creationId xmlns:a16="http://schemas.microsoft.com/office/drawing/2014/main" id="{217DD662-C1AA-7E41-88FF-19D29BACD9F4}"/>
              </a:ext>
            </a:extLst>
          </p:cNvPr>
          <p:cNvSpPr>
            <a:spLocks noChangeArrowheads="1"/>
          </p:cNvSpPr>
          <p:nvPr/>
        </p:nvSpPr>
        <p:spPr bwMode="auto">
          <a:xfrm>
            <a:off x="1735667" y="3073399"/>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25615" name="Rectangle 15">
            <a:extLst>
              <a:ext uri="{FF2B5EF4-FFF2-40B4-BE49-F238E27FC236}">
                <a16:creationId xmlns:a16="http://schemas.microsoft.com/office/drawing/2014/main" id="{0612074F-6AD0-4C43-AA9A-AB01210195CE}"/>
              </a:ext>
            </a:extLst>
          </p:cNvPr>
          <p:cNvSpPr>
            <a:spLocks noChangeArrowheads="1"/>
          </p:cNvSpPr>
          <p:nvPr/>
        </p:nvSpPr>
        <p:spPr bwMode="auto">
          <a:xfrm>
            <a:off x="1964267" y="4063999"/>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25616" name="Rectangle 16">
            <a:extLst>
              <a:ext uri="{FF2B5EF4-FFF2-40B4-BE49-F238E27FC236}">
                <a16:creationId xmlns:a16="http://schemas.microsoft.com/office/drawing/2014/main" id="{AA12EC84-AB99-9743-BE32-BBBC32E44B06}"/>
              </a:ext>
            </a:extLst>
          </p:cNvPr>
          <p:cNvSpPr>
            <a:spLocks noChangeArrowheads="1"/>
          </p:cNvSpPr>
          <p:nvPr/>
        </p:nvSpPr>
        <p:spPr bwMode="auto">
          <a:xfrm>
            <a:off x="2497667" y="3759199"/>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25617" name="Rectangle 17">
            <a:extLst>
              <a:ext uri="{FF2B5EF4-FFF2-40B4-BE49-F238E27FC236}">
                <a16:creationId xmlns:a16="http://schemas.microsoft.com/office/drawing/2014/main" id="{3B3D1349-8BAF-2D45-8A17-828784E81E19}"/>
              </a:ext>
            </a:extLst>
          </p:cNvPr>
          <p:cNvSpPr>
            <a:spLocks noChangeArrowheads="1"/>
          </p:cNvSpPr>
          <p:nvPr/>
        </p:nvSpPr>
        <p:spPr bwMode="auto">
          <a:xfrm>
            <a:off x="2573867" y="3454399"/>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25618" name="Rectangle 18">
            <a:extLst>
              <a:ext uri="{FF2B5EF4-FFF2-40B4-BE49-F238E27FC236}">
                <a16:creationId xmlns:a16="http://schemas.microsoft.com/office/drawing/2014/main" id="{5BE58F06-1ED0-094C-BA37-0A1C4ABD5EEE}"/>
              </a:ext>
            </a:extLst>
          </p:cNvPr>
          <p:cNvSpPr>
            <a:spLocks noChangeArrowheads="1"/>
          </p:cNvSpPr>
          <p:nvPr/>
        </p:nvSpPr>
        <p:spPr bwMode="auto">
          <a:xfrm>
            <a:off x="1659467" y="4140199"/>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25619" name="Rectangle 19">
            <a:extLst>
              <a:ext uri="{FF2B5EF4-FFF2-40B4-BE49-F238E27FC236}">
                <a16:creationId xmlns:a16="http://schemas.microsoft.com/office/drawing/2014/main" id="{87CD378A-03D1-7B46-A1D2-F65DC902C755}"/>
              </a:ext>
            </a:extLst>
          </p:cNvPr>
          <p:cNvSpPr>
            <a:spLocks noChangeArrowheads="1"/>
          </p:cNvSpPr>
          <p:nvPr/>
        </p:nvSpPr>
        <p:spPr bwMode="auto">
          <a:xfrm>
            <a:off x="2345267" y="4140199"/>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25620" name="Text Box 20">
            <a:extLst>
              <a:ext uri="{FF2B5EF4-FFF2-40B4-BE49-F238E27FC236}">
                <a16:creationId xmlns:a16="http://schemas.microsoft.com/office/drawing/2014/main" id="{F60B1A9D-2EA0-E946-A654-2CD3096BB1A4}"/>
              </a:ext>
            </a:extLst>
          </p:cNvPr>
          <p:cNvSpPr txBox="1">
            <a:spLocks noChangeArrowheads="1"/>
          </p:cNvSpPr>
          <p:nvPr/>
        </p:nvSpPr>
        <p:spPr bwMode="auto">
          <a:xfrm>
            <a:off x="1507068" y="4521199"/>
            <a:ext cx="135896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t>Raw materials</a:t>
            </a:r>
          </a:p>
        </p:txBody>
      </p:sp>
      <p:sp>
        <p:nvSpPr>
          <p:cNvPr id="25621" name="AutoShape 21">
            <a:extLst>
              <a:ext uri="{FF2B5EF4-FFF2-40B4-BE49-F238E27FC236}">
                <a16:creationId xmlns:a16="http://schemas.microsoft.com/office/drawing/2014/main" id="{2DB3ECF7-7E46-F047-9449-15D61AB749DA}"/>
              </a:ext>
            </a:extLst>
          </p:cNvPr>
          <p:cNvSpPr>
            <a:spLocks noChangeArrowheads="1"/>
          </p:cNvSpPr>
          <p:nvPr/>
        </p:nvSpPr>
        <p:spPr bwMode="auto">
          <a:xfrm>
            <a:off x="3031067" y="3530599"/>
            <a:ext cx="990600" cy="533400"/>
          </a:xfrm>
          <a:prstGeom prst="rightArrow">
            <a:avLst>
              <a:gd name="adj1" fmla="val 50000"/>
              <a:gd name="adj2" fmla="val 46429"/>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25622" name="Rectangle 22">
            <a:extLst>
              <a:ext uri="{FF2B5EF4-FFF2-40B4-BE49-F238E27FC236}">
                <a16:creationId xmlns:a16="http://schemas.microsoft.com/office/drawing/2014/main" id="{560CF7FF-2451-0449-A380-75C119EB7512}"/>
              </a:ext>
            </a:extLst>
          </p:cNvPr>
          <p:cNvSpPr>
            <a:spLocks noChangeArrowheads="1"/>
          </p:cNvSpPr>
          <p:nvPr/>
        </p:nvSpPr>
        <p:spPr bwMode="auto">
          <a:xfrm>
            <a:off x="4250267" y="3225799"/>
            <a:ext cx="1219200" cy="1143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600"/>
              <a:t>manufacture</a:t>
            </a:r>
          </a:p>
        </p:txBody>
      </p:sp>
      <p:sp>
        <p:nvSpPr>
          <p:cNvPr id="25623" name="Text Box 23">
            <a:extLst>
              <a:ext uri="{FF2B5EF4-FFF2-40B4-BE49-F238E27FC236}">
                <a16:creationId xmlns:a16="http://schemas.microsoft.com/office/drawing/2014/main" id="{45622CC1-2B6D-0045-900C-EE9DA1DDC1BA}"/>
              </a:ext>
            </a:extLst>
          </p:cNvPr>
          <p:cNvSpPr txBox="1">
            <a:spLocks noChangeArrowheads="1"/>
          </p:cNvSpPr>
          <p:nvPr/>
        </p:nvSpPr>
        <p:spPr bwMode="auto">
          <a:xfrm>
            <a:off x="2954867" y="2768599"/>
            <a:ext cx="113800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t>Extraction</a:t>
            </a:r>
          </a:p>
          <a:p>
            <a:r>
              <a:rPr lang="en-US" altLang="en-US" sz="1600"/>
              <a:t>Purification</a:t>
            </a:r>
          </a:p>
          <a:p>
            <a:r>
              <a:rPr lang="en-US" altLang="en-US" sz="1600"/>
              <a:t>Production</a:t>
            </a:r>
          </a:p>
        </p:txBody>
      </p:sp>
      <p:sp>
        <p:nvSpPr>
          <p:cNvPr id="25625" name="AutoShape 25">
            <a:extLst>
              <a:ext uri="{FF2B5EF4-FFF2-40B4-BE49-F238E27FC236}">
                <a16:creationId xmlns:a16="http://schemas.microsoft.com/office/drawing/2014/main" id="{03F32D00-E790-284A-9448-8D92342F5E43}"/>
              </a:ext>
            </a:extLst>
          </p:cNvPr>
          <p:cNvSpPr>
            <a:spLocks noChangeArrowheads="1"/>
          </p:cNvSpPr>
          <p:nvPr/>
        </p:nvSpPr>
        <p:spPr bwMode="auto">
          <a:xfrm>
            <a:off x="5621867" y="3530599"/>
            <a:ext cx="990600" cy="533400"/>
          </a:xfrm>
          <a:prstGeom prst="rightArrow">
            <a:avLst>
              <a:gd name="adj1" fmla="val 50000"/>
              <a:gd name="adj2" fmla="val 46429"/>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pic>
        <p:nvPicPr>
          <p:cNvPr id="25632" name="Picture 32" descr="HPIM3114">
            <a:extLst>
              <a:ext uri="{FF2B5EF4-FFF2-40B4-BE49-F238E27FC236}">
                <a16:creationId xmlns:a16="http://schemas.microsoft.com/office/drawing/2014/main" id="{2562C040-53B6-2345-8A38-438EC2CD5F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675" r="31689"/>
          <a:stretch>
            <a:fillRect/>
          </a:stretch>
        </p:blipFill>
        <p:spPr bwMode="auto">
          <a:xfrm>
            <a:off x="6993468" y="3682999"/>
            <a:ext cx="1127125" cy="1525588"/>
          </a:xfrm>
          <a:prstGeom prst="rect">
            <a:avLst/>
          </a:prstGeom>
          <a:noFill/>
          <a:extLst>
            <a:ext uri="{909E8E84-426E-40DD-AFC4-6F175D3DCCD1}">
              <a14:hiddenFill xmlns:a14="http://schemas.microsoft.com/office/drawing/2010/main">
                <a:solidFill>
                  <a:srgbClr val="FFFFFF"/>
                </a:solidFill>
              </a14:hiddenFill>
            </a:ext>
          </a:extLst>
        </p:spPr>
      </p:pic>
      <p:pic>
        <p:nvPicPr>
          <p:cNvPr id="25631" name="Picture 31" descr="HPIM3112">
            <a:extLst>
              <a:ext uri="{FF2B5EF4-FFF2-40B4-BE49-F238E27FC236}">
                <a16:creationId xmlns:a16="http://schemas.microsoft.com/office/drawing/2014/main" id="{2C7B8C19-A67F-404A-A289-6C0C46F218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8522" t="21028" r="34859" b="12617"/>
          <a:stretch>
            <a:fillRect/>
          </a:stretch>
        </p:blipFill>
        <p:spPr bwMode="auto">
          <a:xfrm>
            <a:off x="6688668" y="2844799"/>
            <a:ext cx="1122363" cy="1530350"/>
          </a:xfrm>
          <a:prstGeom prst="rect">
            <a:avLst/>
          </a:prstGeom>
          <a:noFill/>
          <a:extLst>
            <a:ext uri="{909E8E84-426E-40DD-AFC4-6F175D3DCCD1}">
              <a14:hiddenFill xmlns:a14="http://schemas.microsoft.com/office/drawing/2010/main">
                <a:solidFill>
                  <a:srgbClr val="FFFFFF"/>
                </a:solidFill>
              </a14:hiddenFill>
            </a:ext>
          </a:extLst>
        </p:spPr>
      </p:pic>
      <p:sp>
        <p:nvSpPr>
          <p:cNvPr id="25633" name="Text Box 33">
            <a:extLst>
              <a:ext uri="{FF2B5EF4-FFF2-40B4-BE49-F238E27FC236}">
                <a16:creationId xmlns:a16="http://schemas.microsoft.com/office/drawing/2014/main" id="{165C7589-9A1B-3449-A168-D3F16925AD78}"/>
              </a:ext>
            </a:extLst>
          </p:cNvPr>
          <p:cNvSpPr txBox="1">
            <a:spLocks noChangeArrowheads="1"/>
          </p:cNvSpPr>
          <p:nvPr/>
        </p:nvSpPr>
        <p:spPr bwMode="auto">
          <a:xfrm>
            <a:off x="6841067" y="5206999"/>
            <a:ext cx="117519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t>Product use</a:t>
            </a:r>
          </a:p>
        </p:txBody>
      </p:sp>
      <p:sp>
        <p:nvSpPr>
          <p:cNvPr id="25634" name="Rectangle 34">
            <a:extLst>
              <a:ext uri="{FF2B5EF4-FFF2-40B4-BE49-F238E27FC236}">
                <a16:creationId xmlns:a16="http://schemas.microsoft.com/office/drawing/2014/main" id="{95F01DE8-68CF-4A47-BEBB-BEBD2C72D099}"/>
              </a:ext>
            </a:extLst>
          </p:cNvPr>
          <p:cNvSpPr>
            <a:spLocks noChangeArrowheads="1"/>
          </p:cNvSpPr>
          <p:nvPr/>
        </p:nvSpPr>
        <p:spPr bwMode="auto">
          <a:xfrm>
            <a:off x="9279467" y="3301999"/>
            <a:ext cx="1219200" cy="1143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600"/>
              <a:t>disposal</a:t>
            </a:r>
          </a:p>
        </p:txBody>
      </p:sp>
      <p:sp>
        <p:nvSpPr>
          <p:cNvPr id="25635" name="AutoShape 35">
            <a:extLst>
              <a:ext uri="{FF2B5EF4-FFF2-40B4-BE49-F238E27FC236}">
                <a16:creationId xmlns:a16="http://schemas.microsoft.com/office/drawing/2014/main" id="{DE3CC6C3-C0E4-7946-9736-B5E445168FAB}"/>
              </a:ext>
            </a:extLst>
          </p:cNvPr>
          <p:cNvSpPr>
            <a:spLocks noChangeArrowheads="1"/>
          </p:cNvSpPr>
          <p:nvPr/>
        </p:nvSpPr>
        <p:spPr bwMode="auto">
          <a:xfrm>
            <a:off x="8212667" y="3606799"/>
            <a:ext cx="990600" cy="533400"/>
          </a:xfrm>
          <a:prstGeom prst="rightArrow">
            <a:avLst>
              <a:gd name="adj1" fmla="val 50000"/>
              <a:gd name="adj2" fmla="val 46429"/>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25636" name="Text Box 36">
            <a:extLst>
              <a:ext uri="{FF2B5EF4-FFF2-40B4-BE49-F238E27FC236}">
                <a16:creationId xmlns:a16="http://schemas.microsoft.com/office/drawing/2014/main" id="{63A1EC2B-272A-3D43-BE28-D1F427031828}"/>
              </a:ext>
            </a:extLst>
          </p:cNvPr>
          <p:cNvSpPr txBox="1">
            <a:spLocks noChangeArrowheads="1"/>
          </p:cNvSpPr>
          <p:nvPr/>
        </p:nvSpPr>
        <p:spPr bwMode="auto">
          <a:xfrm>
            <a:off x="3945468" y="4597399"/>
            <a:ext cx="201279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dirty="0"/>
              <a:t>Synthesis</a:t>
            </a:r>
          </a:p>
          <a:p>
            <a:r>
              <a:rPr lang="en-US" altLang="en-US" sz="1600" dirty="0"/>
              <a:t>Production</a:t>
            </a:r>
          </a:p>
          <a:p>
            <a:r>
              <a:rPr lang="en-US" altLang="en-US" sz="1600" dirty="0"/>
              <a:t>Assembly of materials</a:t>
            </a:r>
          </a:p>
        </p:txBody>
      </p:sp>
      <p:sp>
        <p:nvSpPr>
          <p:cNvPr id="25638" name="Text Box 38">
            <a:extLst>
              <a:ext uri="{FF2B5EF4-FFF2-40B4-BE49-F238E27FC236}">
                <a16:creationId xmlns:a16="http://schemas.microsoft.com/office/drawing/2014/main" id="{36933E71-AC93-CF49-BD0C-ED4DA6F9CCC8}"/>
              </a:ext>
            </a:extLst>
          </p:cNvPr>
          <p:cNvSpPr txBox="1">
            <a:spLocks noChangeArrowheads="1"/>
          </p:cNvSpPr>
          <p:nvPr/>
        </p:nvSpPr>
        <p:spPr bwMode="auto">
          <a:xfrm>
            <a:off x="9295342" y="4597400"/>
            <a:ext cx="118199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t>Incineration</a:t>
            </a:r>
          </a:p>
          <a:p>
            <a:r>
              <a:rPr lang="en-US" altLang="en-US" sz="1600"/>
              <a:t>Land-fill</a:t>
            </a:r>
          </a:p>
          <a:p>
            <a:r>
              <a:rPr lang="en-US" altLang="en-US" sz="1600"/>
              <a:t>Composted</a:t>
            </a:r>
          </a:p>
          <a:p>
            <a:r>
              <a:rPr lang="en-US" altLang="en-US" sz="1600"/>
              <a:t>Degraded</a:t>
            </a:r>
          </a:p>
          <a:p>
            <a:endParaRPr lang="en-US" altLang="en-US" sz="1600"/>
          </a:p>
        </p:txBody>
      </p:sp>
      <p:sp>
        <p:nvSpPr>
          <p:cNvPr id="29" name="Title 1">
            <a:extLst>
              <a:ext uri="{FF2B5EF4-FFF2-40B4-BE49-F238E27FC236}">
                <a16:creationId xmlns:a16="http://schemas.microsoft.com/office/drawing/2014/main" id="{1010534E-021F-F547-9D97-BB871D1CE974}"/>
              </a:ext>
            </a:extLst>
          </p:cNvPr>
          <p:cNvSpPr>
            <a:spLocks noGrp="1"/>
          </p:cNvSpPr>
          <p:nvPr>
            <p:ph type="title"/>
          </p:nvPr>
        </p:nvSpPr>
        <p:spPr>
          <a:xfrm>
            <a:off x="838200" y="175125"/>
            <a:ext cx="10515600" cy="1325563"/>
          </a:xfrm>
        </p:spPr>
        <p:txBody>
          <a:bodyPr>
            <a:normAutofit/>
          </a:bodyPr>
          <a:lstStyle/>
          <a:p>
            <a:r>
              <a:rPr lang="en-US" sz="4000" dirty="0">
                <a:latin typeface="+mn-lt"/>
              </a:rPr>
              <a:t>Understanding Life-cycle: </a:t>
            </a:r>
            <a:br>
              <a:rPr lang="en-US" sz="4000" dirty="0">
                <a:latin typeface="+mn-lt"/>
              </a:rPr>
            </a:br>
            <a:r>
              <a:rPr lang="en-US" sz="4000" dirty="0" err="1">
                <a:latin typeface="+mn-lt"/>
              </a:rPr>
              <a:t>i</a:t>
            </a:r>
            <a:r>
              <a:rPr lang="en-US" sz="4000" dirty="0">
                <a:latin typeface="+mn-lt"/>
              </a:rPr>
              <a:t>-STAT blood analyzing device</a:t>
            </a:r>
          </a:p>
        </p:txBody>
      </p:sp>
      <p:sp>
        <p:nvSpPr>
          <p:cNvPr id="4" name="TextBox 3">
            <a:extLst>
              <a:ext uri="{FF2B5EF4-FFF2-40B4-BE49-F238E27FC236}">
                <a16:creationId xmlns:a16="http://schemas.microsoft.com/office/drawing/2014/main" id="{D18B724E-A2C6-954A-A6A7-EA6ABE3F46A0}"/>
              </a:ext>
            </a:extLst>
          </p:cNvPr>
          <p:cNvSpPr txBox="1"/>
          <p:nvPr/>
        </p:nvSpPr>
        <p:spPr>
          <a:xfrm>
            <a:off x="624634" y="1751332"/>
            <a:ext cx="10942732" cy="923330"/>
          </a:xfrm>
          <a:prstGeom prst="rect">
            <a:avLst/>
          </a:prstGeom>
          <a:noFill/>
        </p:spPr>
        <p:txBody>
          <a:bodyPr wrap="square" rtlCol="0">
            <a:spAutoFit/>
          </a:bodyPr>
          <a:lstStyle/>
          <a:p>
            <a:r>
              <a:rPr lang="en-US" dirty="0"/>
              <a:t>We only looked at some of the materials within the cartridge! </a:t>
            </a:r>
          </a:p>
          <a:p>
            <a:r>
              <a:rPr lang="en-US" i="1" dirty="0">
                <a:solidFill>
                  <a:srgbClr val="FF0000"/>
                </a:solidFill>
              </a:rPr>
              <a:t>Q: What are other factors to consider in a life-cycle assessment for this device?</a:t>
            </a:r>
          </a:p>
          <a:p>
            <a:r>
              <a:rPr lang="en-US" i="1" dirty="0">
                <a:solidFill>
                  <a:srgbClr val="FF0000"/>
                </a:solidFill>
              </a:rPr>
              <a:t>Q: What are some ways Green Chemists might approach making this device more sustainable? </a:t>
            </a:r>
          </a:p>
        </p:txBody>
      </p:sp>
    </p:spTree>
    <p:extLst>
      <p:ext uri="{BB962C8B-B14F-4D97-AF65-F5344CB8AC3E}">
        <p14:creationId xmlns:p14="http://schemas.microsoft.com/office/powerpoint/2010/main" val="1002443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mcdn.coffeeforless.com/media/catalog/product/cache/1/image/370x/9df78eab33525d08d6e5fb8d27136e95/images/coffeepods/dart-single-compartment-styrofoam-hinged-carryout-food-containers-9-1-2-9-1-4-x3-inches-200c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2212" y="1778913"/>
            <a:ext cx="3524250" cy="35242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85092" y="5303164"/>
            <a:ext cx="5018490" cy="461665"/>
          </a:xfrm>
          <a:prstGeom prst="rect">
            <a:avLst/>
          </a:prstGeom>
          <a:noFill/>
        </p:spPr>
        <p:txBody>
          <a:bodyPr wrap="none" rtlCol="0">
            <a:spAutoFit/>
          </a:bodyPr>
          <a:lstStyle/>
          <a:p>
            <a:pPr algn="ctr"/>
            <a:r>
              <a:rPr lang="en-US" sz="2400" dirty="0">
                <a:solidFill>
                  <a:prstClr val="black"/>
                </a:solidFill>
                <a:latin typeface="Calibri" panose="020F0502020204030204"/>
              </a:rPr>
              <a:t>10 g Styrofoam container (polystyrene)</a:t>
            </a:r>
          </a:p>
        </p:txBody>
      </p:sp>
      <p:sp>
        <p:nvSpPr>
          <p:cNvPr id="6" name="Title 5"/>
          <p:cNvSpPr>
            <a:spLocks noGrp="1"/>
          </p:cNvSpPr>
          <p:nvPr>
            <p:ph type="title"/>
          </p:nvPr>
        </p:nvSpPr>
        <p:spPr/>
        <p:txBody>
          <a:bodyPr>
            <a:normAutofit/>
          </a:bodyPr>
          <a:lstStyle/>
          <a:p>
            <a:r>
              <a:rPr lang="en-US" sz="4000" dirty="0">
                <a:latin typeface="+mn-lt"/>
              </a:rPr>
              <a:t>Considerations beyond materials: Energy &amp; product lifecycle</a:t>
            </a:r>
          </a:p>
        </p:txBody>
      </p:sp>
      <p:sp>
        <p:nvSpPr>
          <p:cNvPr id="2" name="TextBox 1">
            <a:extLst>
              <a:ext uri="{FF2B5EF4-FFF2-40B4-BE49-F238E27FC236}">
                <a16:creationId xmlns:a16="http://schemas.microsoft.com/office/drawing/2014/main" id="{A58BF268-B3C8-1147-AB78-0E41EF177A68}"/>
              </a:ext>
            </a:extLst>
          </p:cNvPr>
          <p:cNvSpPr txBox="1"/>
          <p:nvPr/>
        </p:nvSpPr>
        <p:spPr>
          <a:xfrm>
            <a:off x="6687671" y="1840677"/>
            <a:ext cx="5018490" cy="4154984"/>
          </a:xfrm>
          <a:prstGeom prst="rect">
            <a:avLst/>
          </a:prstGeom>
          <a:noFill/>
        </p:spPr>
        <p:txBody>
          <a:bodyPr wrap="square" rtlCol="0">
            <a:spAutoFit/>
          </a:bodyPr>
          <a:lstStyle/>
          <a:p>
            <a:r>
              <a:rPr lang="en-US" sz="2400" dirty="0"/>
              <a:t>In the city of New York, NY: an estimated 30,000 tons of polystyrene is placed in the landfill annually!</a:t>
            </a:r>
          </a:p>
          <a:p>
            <a:endParaRPr lang="en-US" sz="2400" dirty="0"/>
          </a:p>
          <a:p>
            <a:r>
              <a:rPr lang="en-US" sz="2400" dirty="0"/>
              <a:t>A life cycle assessment can help to understand the impacts of polystyrene production, use and disposal beyond landfill waste.</a:t>
            </a:r>
          </a:p>
          <a:p>
            <a:endParaRPr lang="en-US" dirty="0"/>
          </a:p>
          <a:p>
            <a:r>
              <a:rPr lang="en-US" dirty="0"/>
              <a:t>Newsweek, January 8, 2015, </a:t>
            </a:r>
            <a:r>
              <a:rPr lang="en-US" dirty="0">
                <a:hlinkClick r:id="rId3"/>
              </a:rPr>
              <a:t>https://www.newsweek.com/styrofoam-food-containers-be-banned-new-york-city-298014</a:t>
            </a:r>
            <a:r>
              <a:rPr lang="en-US" dirty="0"/>
              <a:t> </a:t>
            </a:r>
          </a:p>
        </p:txBody>
      </p:sp>
    </p:spTree>
    <p:extLst>
      <p:ext uri="{BB962C8B-B14F-4D97-AF65-F5344CB8AC3E}">
        <p14:creationId xmlns:p14="http://schemas.microsoft.com/office/powerpoint/2010/main" val="33074911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6" name="Rectangle 6">
            <a:extLst>
              <a:ext uri="{FF2B5EF4-FFF2-40B4-BE49-F238E27FC236}">
                <a16:creationId xmlns:a16="http://schemas.microsoft.com/office/drawing/2014/main" id="{2B78E31D-7EC4-AF47-B2D8-CAD9D13E36EF}"/>
              </a:ext>
            </a:extLst>
          </p:cNvPr>
          <p:cNvSpPr>
            <a:spLocks noChangeArrowheads="1"/>
          </p:cNvSpPr>
          <p:nvPr/>
        </p:nvSpPr>
        <p:spPr bwMode="auto">
          <a:xfrm>
            <a:off x="1659467" y="3378199"/>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25607" name="Rectangle 7">
            <a:extLst>
              <a:ext uri="{FF2B5EF4-FFF2-40B4-BE49-F238E27FC236}">
                <a16:creationId xmlns:a16="http://schemas.microsoft.com/office/drawing/2014/main" id="{8E9484B9-178A-DF4A-AAD0-DEDF8DAA2943}"/>
              </a:ext>
            </a:extLst>
          </p:cNvPr>
          <p:cNvSpPr>
            <a:spLocks noChangeArrowheads="1"/>
          </p:cNvSpPr>
          <p:nvPr/>
        </p:nvSpPr>
        <p:spPr bwMode="auto">
          <a:xfrm>
            <a:off x="1964267" y="3454399"/>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25608" name="Rectangle 8">
            <a:extLst>
              <a:ext uri="{FF2B5EF4-FFF2-40B4-BE49-F238E27FC236}">
                <a16:creationId xmlns:a16="http://schemas.microsoft.com/office/drawing/2014/main" id="{B104D08E-11DF-8F47-A8E5-5502173E13E7}"/>
              </a:ext>
            </a:extLst>
          </p:cNvPr>
          <p:cNvSpPr>
            <a:spLocks noChangeArrowheads="1"/>
          </p:cNvSpPr>
          <p:nvPr/>
        </p:nvSpPr>
        <p:spPr bwMode="auto">
          <a:xfrm>
            <a:off x="1583267" y="3759199"/>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25609" name="Rectangle 9">
            <a:extLst>
              <a:ext uri="{FF2B5EF4-FFF2-40B4-BE49-F238E27FC236}">
                <a16:creationId xmlns:a16="http://schemas.microsoft.com/office/drawing/2014/main" id="{F63F4FA0-A915-9842-833F-125B47B441EA}"/>
              </a:ext>
            </a:extLst>
          </p:cNvPr>
          <p:cNvSpPr>
            <a:spLocks noChangeArrowheads="1"/>
          </p:cNvSpPr>
          <p:nvPr/>
        </p:nvSpPr>
        <p:spPr bwMode="auto">
          <a:xfrm>
            <a:off x="1888067" y="3759199"/>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25610" name="Rectangle 10">
            <a:extLst>
              <a:ext uri="{FF2B5EF4-FFF2-40B4-BE49-F238E27FC236}">
                <a16:creationId xmlns:a16="http://schemas.microsoft.com/office/drawing/2014/main" id="{AEFBE9AC-A014-A147-A5A4-35C2C7983A33}"/>
              </a:ext>
            </a:extLst>
          </p:cNvPr>
          <p:cNvSpPr>
            <a:spLocks noChangeArrowheads="1"/>
          </p:cNvSpPr>
          <p:nvPr/>
        </p:nvSpPr>
        <p:spPr bwMode="auto">
          <a:xfrm>
            <a:off x="2040467" y="3149599"/>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25611" name="Rectangle 11">
            <a:extLst>
              <a:ext uri="{FF2B5EF4-FFF2-40B4-BE49-F238E27FC236}">
                <a16:creationId xmlns:a16="http://schemas.microsoft.com/office/drawing/2014/main" id="{FB659AE1-B8A9-074D-8046-CAEC247AF56C}"/>
              </a:ext>
            </a:extLst>
          </p:cNvPr>
          <p:cNvSpPr>
            <a:spLocks noChangeArrowheads="1"/>
          </p:cNvSpPr>
          <p:nvPr/>
        </p:nvSpPr>
        <p:spPr bwMode="auto">
          <a:xfrm>
            <a:off x="2269067" y="3454399"/>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25612" name="Rectangle 12">
            <a:extLst>
              <a:ext uri="{FF2B5EF4-FFF2-40B4-BE49-F238E27FC236}">
                <a16:creationId xmlns:a16="http://schemas.microsoft.com/office/drawing/2014/main" id="{2851C58A-CC02-C241-A829-5954E16B766F}"/>
              </a:ext>
            </a:extLst>
          </p:cNvPr>
          <p:cNvSpPr>
            <a:spLocks noChangeArrowheads="1"/>
          </p:cNvSpPr>
          <p:nvPr/>
        </p:nvSpPr>
        <p:spPr bwMode="auto">
          <a:xfrm>
            <a:off x="2192867" y="3759199"/>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25613" name="Rectangle 13">
            <a:extLst>
              <a:ext uri="{FF2B5EF4-FFF2-40B4-BE49-F238E27FC236}">
                <a16:creationId xmlns:a16="http://schemas.microsoft.com/office/drawing/2014/main" id="{CEDED634-7861-8244-80F5-62763461D674}"/>
              </a:ext>
            </a:extLst>
          </p:cNvPr>
          <p:cNvSpPr>
            <a:spLocks noChangeArrowheads="1"/>
          </p:cNvSpPr>
          <p:nvPr/>
        </p:nvSpPr>
        <p:spPr bwMode="auto">
          <a:xfrm>
            <a:off x="2345267" y="3149599"/>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25614" name="Rectangle 14">
            <a:extLst>
              <a:ext uri="{FF2B5EF4-FFF2-40B4-BE49-F238E27FC236}">
                <a16:creationId xmlns:a16="http://schemas.microsoft.com/office/drawing/2014/main" id="{217DD662-C1AA-7E41-88FF-19D29BACD9F4}"/>
              </a:ext>
            </a:extLst>
          </p:cNvPr>
          <p:cNvSpPr>
            <a:spLocks noChangeArrowheads="1"/>
          </p:cNvSpPr>
          <p:nvPr/>
        </p:nvSpPr>
        <p:spPr bwMode="auto">
          <a:xfrm>
            <a:off x="1735667" y="3073399"/>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25615" name="Rectangle 15">
            <a:extLst>
              <a:ext uri="{FF2B5EF4-FFF2-40B4-BE49-F238E27FC236}">
                <a16:creationId xmlns:a16="http://schemas.microsoft.com/office/drawing/2014/main" id="{0612074F-6AD0-4C43-AA9A-AB01210195CE}"/>
              </a:ext>
            </a:extLst>
          </p:cNvPr>
          <p:cNvSpPr>
            <a:spLocks noChangeArrowheads="1"/>
          </p:cNvSpPr>
          <p:nvPr/>
        </p:nvSpPr>
        <p:spPr bwMode="auto">
          <a:xfrm>
            <a:off x="1964267" y="4063999"/>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25616" name="Rectangle 16">
            <a:extLst>
              <a:ext uri="{FF2B5EF4-FFF2-40B4-BE49-F238E27FC236}">
                <a16:creationId xmlns:a16="http://schemas.microsoft.com/office/drawing/2014/main" id="{AA12EC84-AB99-9743-BE32-BBBC32E44B06}"/>
              </a:ext>
            </a:extLst>
          </p:cNvPr>
          <p:cNvSpPr>
            <a:spLocks noChangeArrowheads="1"/>
          </p:cNvSpPr>
          <p:nvPr/>
        </p:nvSpPr>
        <p:spPr bwMode="auto">
          <a:xfrm>
            <a:off x="2497667" y="3759199"/>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25617" name="Rectangle 17">
            <a:extLst>
              <a:ext uri="{FF2B5EF4-FFF2-40B4-BE49-F238E27FC236}">
                <a16:creationId xmlns:a16="http://schemas.microsoft.com/office/drawing/2014/main" id="{3B3D1349-8BAF-2D45-8A17-828784E81E19}"/>
              </a:ext>
            </a:extLst>
          </p:cNvPr>
          <p:cNvSpPr>
            <a:spLocks noChangeArrowheads="1"/>
          </p:cNvSpPr>
          <p:nvPr/>
        </p:nvSpPr>
        <p:spPr bwMode="auto">
          <a:xfrm>
            <a:off x="2573867" y="3454399"/>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25618" name="Rectangle 18">
            <a:extLst>
              <a:ext uri="{FF2B5EF4-FFF2-40B4-BE49-F238E27FC236}">
                <a16:creationId xmlns:a16="http://schemas.microsoft.com/office/drawing/2014/main" id="{5BE58F06-1ED0-094C-BA37-0A1C4ABD5EEE}"/>
              </a:ext>
            </a:extLst>
          </p:cNvPr>
          <p:cNvSpPr>
            <a:spLocks noChangeArrowheads="1"/>
          </p:cNvSpPr>
          <p:nvPr/>
        </p:nvSpPr>
        <p:spPr bwMode="auto">
          <a:xfrm>
            <a:off x="1659467" y="4140199"/>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25619" name="Rectangle 19">
            <a:extLst>
              <a:ext uri="{FF2B5EF4-FFF2-40B4-BE49-F238E27FC236}">
                <a16:creationId xmlns:a16="http://schemas.microsoft.com/office/drawing/2014/main" id="{87CD378A-03D1-7B46-A1D2-F65DC902C755}"/>
              </a:ext>
            </a:extLst>
          </p:cNvPr>
          <p:cNvSpPr>
            <a:spLocks noChangeArrowheads="1"/>
          </p:cNvSpPr>
          <p:nvPr/>
        </p:nvSpPr>
        <p:spPr bwMode="auto">
          <a:xfrm>
            <a:off x="2345267" y="4140199"/>
            <a:ext cx="228600" cy="2286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25620" name="Text Box 20">
            <a:extLst>
              <a:ext uri="{FF2B5EF4-FFF2-40B4-BE49-F238E27FC236}">
                <a16:creationId xmlns:a16="http://schemas.microsoft.com/office/drawing/2014/main" id="{F60B1A9D-2EA0-E946-A654-2CD3096BB1A4}"/>
              </a:ext>
            </a:extLst>
          </p:cNvPr>
          <p:cNvSpPr txBox="1">
            <a:spLocks noChangeArrowheads="1"/>
          </p:cNvSpPr>
          <p:nvPr/>
        </p:nvSpPr>
        <p:spPr bwMode="auto">
          <a:xfrm>
            <a:off x="1507068" y="4521199"/>
            <a:ext cx="135896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t>Raw materials</a:t>
            </a:r>
          </a:p>
        </p:txBody>
      </p:sp>
      <p:sp>
        <p:nvSpPr>
          <p:cNvPr id="25621" name="AutoShape 21">
            <a:extLst>
              <a:ext uri="{FF2B5EF4-FFF2-40B4-BE49-F238E27FC236}">
                <a16:creationId xmlns:a16="http://schemas.microsoft.com/office/drawing/2014/main" id="{2DB3ECF7-7E46-F047-9449-15D61AB749DA}"/>
              </a:ext>
            </a:extLst>
          </p:cNvPr>
          <p:cNvSpPr>
            <a:spLocks noChangeArrowheads="1"/>
          </p:cNvSpPr>
          <p:nvPr/>
        </p:nvSpPr>
        <p:spPr bwMode="auto">
          <a:xfrm>
            <a:off x="3031067" y="3530599"/>
            <a:ext cx="990600" cy="533400"/>
          </a:xfrm>
          <a:prstGeom prst="rightArrow">
            <a:avLst>
              <a:gd name="adj1" fmla="val 50000"/>
              <a:gd name="adj2" fmla="val 46429"/>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25622" name="Rectangle 22">
            <a:extLst>
              <a:ext uri="{FF2B5EF4-FFF2-40B4-BE49-F238E27FC236}">
                <a16:creationId xmlns:a16="http://schemas.microsoft.com/office/drawing/2014/main" id="{560CF7FF-2451-0449-A380-75C119EB7512}"/>
              </a:ext>
            </a:extLst>
          </p:cNvPr>
          <p:cNvSpPr>
            <a:spLocks noChangeArrowheads="1"/>
          </p:cNvSpPr>
          <p:nvPr/>
        </p:nvSpPr>
        <p:spPr bwMode="auto">
          <a:xfrm>
            <a:off x="4250267" y="3225799"/>
            <a:ext cx="1219200" cy="1143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600"/>
              <a:t>manufacture</a:t>
            </a:r>
          </a:p>
        </p:txBody>
      </p:sp>
      <p:sp>
        <p:nvSpPr>
          <p:cNvPr id="25623" name="Text Box 23">
            <a:extLst>
              <a:ext uri="{FF2B5EF4-FFF2-40B4-BE49-F238E27FC236}">
                <a16:creationId xmlns:a16="http://schemas.microsoft.com/office/drawing/2014/main" id="{45622CC1-2B6D-0045-900C-EE9DA1DDC1BA}"/>
              </a:ext>
            </a:extLst>
          </p:cNvPr>
          <p:cNvSpPr txBox="1">
            <a:spLocks noChangeArrowheads="1"/>
          </p:cNvSpPr>
          <p:nvPr/>
        </p:nvSpPr>
        <p:spPr bwMode="auto">
          <a:xfrm>
            <a:off x="2954867" y="2768599"/>
            <a:ext cx="113800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t>Extraction</a:t>
            </a:r>
          </a:p>
          <a:p>
            <a:r>
              <a:rPr lang="en-US" altLang="en-US" sz="1600"/>
              <a:t>Purification</a:t>
            </a:r>
          </a:p>
          <a:p>
            <a:r>
              <a:rPr lang="en-US" altLang="en-US" sz="1600"/>
              <a:t>Production</a:t>
            </a:r>
          </a:p>
        </p:txBody>
      </p:sp>
      <p:sp>
        <p:nvSpPr>
          <p:cNvPr id="25625" name="AutoShape 25">
            <a:extLst>
              <a:ext uri="{FF2B5EF4-FFF2-40B4-BE49-F238E27FC236}">
                <a16:creationId xmlns:a16="http://schemas.microsoft.com/office/drawing/2014/main" id="{03F32D00-E790-284A-9448-8D92342F5E43}"/>
              </a:ext>
            </a:extLst>
          </p:cNvPr>
          <p:cNvSpPr>
            <a:spLocks noChangeArrowheads="1"/>
          </p:cNvSpPr>
          <p:nvPr/>
        </p:nvSpPr>
        <p:spPr bwMode="auto">
          <a:xfrm>
            <a:off x="5621867" y="3530599"/>
            <a:ext cx="990600" cy="533400"/>
          </a:xfrm>
          <a:prstGeom prst="rightArrow">
            <a:avLst>
              <a:gd name="adj1" fmla="val 50000"/>
              <a:gd name="adj2" fmla="val 46429"/>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25633" name="Text Box 33">
            <a:extLst>
              <a:ext uri="{FF2B5EF4-FFF2-40B4-BE49-F238E27FC236}">
                <a16:creationId xmlns:a16="http://schemas.microsoft.com/office/drawing/2014/main" id="{165C7589-9A1B-3449-A168-D3F16925AD78}"/>
              </a:ext>
            </a:extLst>
          </p:cNvPr>
          <p:cNvSpPr txBox="1">
            <a:spLocks noChangeArrowheads="1"/>
          </p:cNvSpPr>
          <p:nvPr/>
        </p:nvSpPr>
        <p:spPr bwMode="auto">
          <a:xfrm>
            <a:off x="6824969" y="4690476"/>
            <a:ext cx="117519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dirty="0"/>
              <a:t>Product use</a:t>
            </a:r>
          </a:p>
        </p:txBody>
      </p:sp>
      <p:sp>
        <p:nvSpPr>
          <p:cNvPr id="25634" name="Rectangle 34">
            <a:extLst>
              <a:ext uri="{FF2B5EF4-FFF2-40B4-BE49-F238E27FC236}">
                <a16:creationId xmlns:a16="http://schemas.microsoft.com/office/drawing/2014/main" id="{95F01DE8-68CF-4A47-BEBB-BEBD2C72D099}"/>
              </a:ext>
            </a:extLst>
          </p:cNvPr>
          <p:cNvSpPr>
            <a:spLocks noChangeArrowheads="1"/>
          </p:cNvSpPr>
          <p:nvPr/>
        </p:nvSpPr>
        <p:spPr bwMode="auto">
          <a:xfrm>
            <a:off x="9279467" y="3301999"/>
            <a:ext cx="1219200" cy="1143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1600"/>
              <a:t>disposal</a:t>
            </a:r>
          </a:p>
        </p:txBody>
      </p:sp>
      <p:sp>
        <p:nvSpPr>
          <p:cNvPr id="25635" name="AutoShape 35">
            <a:extLst>
              <a:ext uri="{FF2B5EF4-FFF2-40B4-BE49-F238E27FC236}">
                <a16:creationId xmlns:a16="http://schemas.microsoft.com/office/drawing/2014/main" id="{DE3CC6C3-C0E4-7946-9736-B5E445168FAB}"/>
              </a:ext>
            </a:extLst>
          </p:cNvPr>
          <p:cNvSpPr>
            <a:spLocks noChangeArrowheads="1"/>
          </p:cNvSpPr>
          <p:nvPr/>
        </p:nvSpPr>
        <p:spPr bwMode="auto">
          <a:xfrm>
            <a:off x="8212667" y="3606799"/>
            <a:ext cx="990600" cy="533400"/>
          </a:xfrm>
          <a:prstGeom prst="rightArrow">
            <a:avLst>
              <a:gd name="adj1" fmla="val 50000"/>
              <a:gd name="adj2" fmla="val 46429"/>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p>
        </p:txBody>
      </p:sp>
      <p:sp>
        <p:nvSpPr>
          <p:cNvPr id="25636" name="Text Box 36">
            <a:extLst>
              <a:ext uri="{FF2B5EF4-FFF2-40B4-BE49-F238E27FC236}">
                <a16:creationId xmlns:a16="http://schemas.microsoft.com/office/drawing/2014/main" id="{63A1EC2B-272A-3D43-BE28-D1F427031828}"/>
              </a:ext>
            </a:extLst>
          </p:cNvPr>
          <p:cNvSpPr txBox="1">
            <a:spLocks noChangeArrowheads="1"/>
          </p:cNvSpPr>
          <p:nvPr/>
        </p:nvSpPr>
        <p:spPr bwMode="auto">
          <a:xfrm>
            <a:off x="3945468" y="4597399"/>
            <a:ext cx="201279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dirty="0"/>
              <a:t>Synthesis</a:t>
            </a:r>
          </a:p>
          <a:p>
            <a:r>
              <a:rPr lang="en-US" altLang="en-US" sz="1600" dirty="0"/>
              <a:t>Production</a:t>
            </a:r>
          </a:p>
          <a:p>
            <a:r>
              <a:rPr lang="en-US" altLang="en-US" sz="1600" dirty="0"/>
              <a:t>Assembly of materials</a:t>
            </a:r>
          </a:p>
        </p:txBody>
      </p:sp>
      <p:sp>
        <p:nvSpPr>
          <p:cNvPr id="25638" name="Text Box 38">
            <a:extLst>
              <a:ext uri="{FF2B5EF4-FFF2-40B4-BE49-F238E27FC236}">
                <a16:creationId xmlns:a16="http://schemas.microsoft.com/office/drawing/2014/main" id="{36933E71-AC93-CF49-BD0C-ED4DA6F9CCC8}"/>
              </a:ext>
            </a:extLst>
          </p:cNvPr>
          <p:cNvSpPr txBox="1">
            <a:spLocks noChangeArrowheads="1"/>
          </p:cNvSpPr>
          <p:nvPr/>
        </p:nvSpPr>
        <p:spPr bwMode="auto">
          <a:xfrm>
            <a:off x="9295342" y="4597400"/>
            <a:ext cx="118199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t>Incineration</a:t>
            </a:r>
          </a:p>
          <a:p>
            <a:r>
              <a:rPr lang="en-US" altLang="en-US" sz="1600"/>
              <a:t>Land-fill</a:t>
            </a:r>
          </a:p>
          <a:p>
            <a:r>
              <a:rPr lang="en-US" altLang="en-US" sz="1600"/>
              <a:t>Composted</a:t>
            </a:r>
          </a:p>
          <a:p>
            <a:r>
              <a:rPr lang="en-US" altLang="en-US" sz="1600"/>
              <a:t>Degraded</a:t>
            </a:r>
          </a:p>
          <a:p>
            <a:endParaRPr lang="en-US" altLang="en-US" sz="1600"/>
          </a:p>
        </p:txBody>
      </p:sp>
      <p:sp>
        <p:nvSpPr>
          <p:cNvPr id="29" name="Title 1">
            <a:extLst>
              <a:ext uri="{FF2B5EF4-FFF2-40B4-BE49-F238E27FC236}">
                <a16:creationId xmlns:a16="http://schemas.microsoft.com/office/drawing/2014/main" id="{1010534E-021F-F547-9D97-BB871D1CE974}"/>
              </a:ext>
            </a:extLst>
          </p:cNvPr>
          <p:cNvSpPr>
            <a:spLocks noGrp="1"/>
          </p:cNvSpPr>
          <p:nvPr>
            <p:ph type="title"/>
          </p:nvPr>
        </p:nvSpPr>
        <p:spPr>
          <a:xfrm>
            <a:off x="838200" y="175125"/>
            <a:ext cx="10515600" cy="1325563"/>
          </a:xfrm>
        </p:spPr>
        <p:txBody>
          <a:bodyPr>
            <a:normAutofit/>
          </a:bodyPr>
          <a:lstStyle/>
          <a:p>
            <a:r>
              <a:rPr lang="en-US" sz="4000" dirty="0">
                <a:latin typeface="+mn-lt"/>
              </a:rPr>
              <a:t>Understanding Life-cycle: </a:t>
            </a:r>
            <a:br>
              <a:rPr lang="en-US" sz="4000" dirty="0">
                <a:latin typeface="+mn-lt"/>
              </a:rPr>
            </a:br>
            <a:r>
              <a:rPr lang="en-US" sz="4000" dirty="0">
                <a:latin typeface="+mn-lt"/>
              </a:rPr>
              <a:t>Styrofoam example</a:t>
            </a:r>
          </a:p>
        </p:txBody>
      </p:sp>
      <p:pic>
        <p:nvPicPr>
          <p:cNvPr id="30" name="Picture 2" descr="http://mcdn.coffeeforless.com/media/catalog/product/cache/1/image/370x/9df78eab33525d08d6e5fb8d27136e95/images/coffeepods/dart-single-compartment-styrofoam-hinged-carryout-food-containers-9-1-2-9-1-4-x3-inches-200ct-1.jpg">
            <a:extLst>
              <a:ext uri="{FF2B5EF4-FFF2-40B4-BE49-F238E27FC236}">
                <a16:creationId xmlns:a16="http://schemas.microsoft.com/office/drawing/2014/main" id="{FEA728FF-9ECE-EE49-9C06-AE0A35D73E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47" t="7726" r="4814" b="15636"/>
          <a:stretch/>
        </p:blipFill>
        <p:spPr bwMode="auto">
          <a:xfrm>
            <a:off x="6642922" y="3273960"/>
            <a:ext cx="1539289" cy="132343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03A7063-4EF9-0D4E-B4C2-9C002C3FC603}"/>
              </a:ext>
            </a:extLst>
          </p:cNvPr>
          <p:cNvSpPr txBox="1"/>
          <p:nvPr/>
        </p:nvSpPr>
        <p:spPr>
          <a:xfrm>
            <a:off x="2269067" y="1884413"/>
            <a:ext cx="8196218" cy="461665"/>
          </a:xfrm>
          <a:prstGeom prst="rect">
            <a:avLst/>
          </a:prstGeom>
          <a:noFill/>
        </p:spPr>
        <p:txBody>
          <a:bodyPr wrap="none" rtlCol="0">
            <a:spAutoFit/>
          </a:bodyPr>
          <a:lstStyle/>
          <a:p>
            <a:r>
              <a:rPr lang="en-US" sz="2400" dirty="0"/>
              <a:t>This example will look at </a:t>
            </a:r>
            <a:r>
              <a:rPr lang="en-US" sz="2400" b="1" dirty="0">
                <a:solidFill>
                  <a:srgbClr val="FF0000"/>
                </a:solidFill>
              </a:rPr>
              <a:t>energy</a:t>
            </a:r>
            <a:r>
              <a:rPr lang="en-US" sz="2400" dirty="0"/>
              <a:t> use along the product life cycle!</a:t>
            </a:r>
          </a:p>
        </p:txBody>
      </p:sp>
      <p:cxnSp>
        <p:nvCxnSpPr>
          <p:cNvPr id="5" name="Straight Arrow Connector 4">
            <a:extLst>
              <a:ext uri="{FF2B5EF4-FFF2-40B4-BE49-F238E27FC236}">
                <a16:creationId xmlns:a16="http://schemas.microsoft.com/office/drawing/2014/main" id="{997E715D-4DBE-A14E-92A9-A3D1A946C4A2}"/>
              </a:ext>
            </a:extLst>
          </p:cNvPr>
          <p:cNvCxnSpPr/>
          <p:nvPr/>
        </p:nvCxnSpPr>
        <p:spPr>
          <a:xfrm>
            <a:off x="2154767" y="2479964"/>
            <a:ext cx="8310518" cy="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29088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mn-lt"/>
              </a:rPr>
              <a:t>Raw materials &amp; manufacturing</a:t>
            </a:r>
          </a:p>
        </p:txBody>
      </p:sp>
      <p:pic>
        <p:nvPicPr>
          <p:cNvPr id="2050" name="Picture 2" descr="https://encrypted-tbn1.gstatic.com/images?q=tbn:ANd9GcRCeJL7DmnsdkVu3g4qP1YwB7SCC-lGLX4pspdnTNQdCCkF4O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6507" y="1529061"/>
            <a:ext cx="1143000" cy="13620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6707" y="1608141"/>
            <a:ext cx="548640" cy="978195"/>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0759" y="1608141"/>
            <a:ext cx="548640" cy="1017639"/>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3777" y="1598308"/>
            <a:ext cx="548640" cy="1023257"/>
          </a:xfrm>
          <a:prstGeom prst="rect">
            <a:avLst/>
          </a:prstGeom>
        </p:spPr>
      </p:pic>
      <p:sp>
        <p:nvSpPr>
          <p:cNvPr id="6" name="TextBox 5"/>
          <p:cNvSpPr txBox="1"/>
          <p:nvPr/>
        </p:nvSpPr>
        <p:spPr>
          <a:xfrm>
            <a:off x="7131279" y="2408872"/>
            <a:ext cx="971228" cy="1477328"/>
          </a:xfrm>
          <a:prstGeom prst="rect">
            <a:avLst/>
          </a:prstGeom>
          <a:noFill/>
        </p:spPr>
        <p:txBody>
          <a:bodyPr wrap="none" rtlCol="0">
            <a:spAutoFit/>
          </a:bodyPr>
          <a:lstStyle/>
          <a:p>
            <a:r>
              <a:rPr lang="en-US" dirty="0">
                <a:solidFill>
                  <a:prstClr val="black"/>
                </a:solidFill>
                <a:latin typeface="Calibri" panose="020F0502020204030204"/>
              </a:rPr>
              <a:t>Ethane</a:t>
            </a:r>
          </a:p>
          <a:p>
            <a:r>
              <a:rPr lang="en-US" dirty="0">
                <a:solidFill>
                  <a:prstClr val="black"/>
                </a:solidFill>
                <a:latin typeface="Calibri" panose="020F0502020204030204"/>
              </a:rPr>
              <a:t>Propane</a:t>
            </a:r>
          </a:p>
          <a:p>
            <a:r>
              <a:rPr lang="en-US" dirty="0" err="1">
                <a:solidFill>
                  <a:prstClr val="black"/>
                </a:solidFill>
                <a:latin typeface="Calibri" panose="020F0502020204030204"/>
              </a:rPr>
              <a:t>Naptha</a:t>
            </a:r>
            <a:endParaRPr lang="en-US" dirty="0">
              <a:solidFill>
                <a:prstClr val="black"/>
              </a:solidFill>
              <a:latin typeface="Calibri" panose="020F0502020204030204"/>
            </a:endParaRPr>
          </a:p>
          <a:p>
            <a:endParaRPr lang="en-US" dirty="0">
              <a:solidFill>
                <a:prstClr val="black"/>
              </a:solidFill>
              <a:latin typeface="Calibri" panose="020F0502020204030204"/>
            </a:endParaRPr>
          </a:p>
          <a:p>
            <a:r>
              <a:rPr lang="en-US" dirty="0">
                <a:solidFill>
                  <a:prstClr val="black"/>
                </a:solidFill>
                <a:latin typeface="Calibri" panose="020F0502020204030204"/>
              </a:rPr>
              <a:t>Steam</a:t>
            </a:r>
          </a:p>
        </p:txBody>
      </p:sp>
      <p:sp>
        <p:nvSpPr>
          <p:cNvPr id="7" name="TextBox 6"/>
          <p:cNvSpPr txBox="1"/>
          <p:nvPr/>
        </p:nvSpPr>
        <p:spPr>
          <a:xfrm>
            <a:off x="8664341" y="2398679"/>
            <a:ext cx="934871" cy="369332"/>
          </a:xfrm>
          <a:prstGeom prst="rect">
            <a:avLst/>
          </a:prstGeom>
          <a:noFill/>
        </p:spPr>
        <p:txBody>
          <a:bodyPr wrap="none" rtlCol="0">
            <a:spAutoFit/>
          </a:bodyPr>
          <a:lstStyle/>
          <a:p>
            <a:r>
              <a:rPr lang="en-US" dirty="0">
                <a:solidFill>
                  <a:prstClr val="black"/>
                </a:solidFill>
                <a:latin typeface="Calibri" panose="020F0502020204030204"/>
              </a:rPr>
              <a:t>Nat. gas</a:t>
            </a:r>
          </a:p>
        </p:txBody>
      </p:sp>
      <p:sp>
        <p:nvSpPr>
          <p:cNvPr id="8" name="TextBox 7"/>
          <p:cNvSpPr txBox="1"/>
          <p:nvPr/>
        </p:nvSpPr>
        <p:spPr>
          <a:xfrm>
            <a:off x="8663204" y="1726527"/>
            <a:ext cx="1027845" cy="369332"/>
          </a:xfrm>
          <a:prstGeom prst="rect">
            <a:avLst/>
          </a:prstGeom>
          <a:noFill/>
        </p:spPr>
        <p:txBody>
          <a:bodyPr wrap="none" rtlCol="0">
            <a:spAutoFit/>
          </a:bodyPr>
          <a:lstStyle/>
          <a:p>
            <a:r>
              <a:rPr lang="en-US" dirty="0">
                <a:solidFill>
                  <a:prstClr val="black"/>
                </a:solidFill>
                <a:latin typeface="Calibri" panose="020F0502020204030204"/>
              </a:rPr>
              <a:t>Crude oil</a:t>
            </a:r>
          </a:p>
        </p:txBody>
      </p:sp>
      <p:cxnSp>
        <p:nvCxnSpPr>
          <p:cNvPr id="10" name="Straight Arrow Connector 9"/>
          <p:cNvCxnSpPr/>
          <p:nvPr/>
        </p:nvCxnSpPr>
        <p:spPr>
          <a:xfrm flipH="1">
            <a:off x="3149507" y="2097237"/>
            <a:ext cx="3048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4250423" y="2097237"/>
            <a:ext cx="3048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359307" y="2097237"/>
            <a:ext cx="3048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6631961" y="2586282"/>
            <a:ext cx="3048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6618313" y="1900535"/>
            <a:ext cx="1636594"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8254907" y="2586335"/>
            <a:ext cx="3048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7936459" y="2210097"/>
            <a:ext cx="318448" cy="18858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8663204" y="1598307"/>
            <a:ext cx="1166597" cy="12928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24"/>
          <p:cNvSpPr/>
          <p:nvPr/>
        </p:nvSpPr>
        <p:spPr>
          <a:xfrm>
            <a:off x="7131279" y="3429000"/>
            <a:ext cx="805180" cy="533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6" name="TextBox 25"/>
          <p:cNvSpPr txBox="1"/>
          <p:nvPr/>
        </p:nvSpPr>
        <p:spPr>
          <a:xfrm>
            <a:off x="838200" y="4223451"/>
            <a:ext cx="10771094" cy="1754326"/>
          </a:xfrm>
          <a:prstGeom prst="rect">
            <a:avLst/>
          </a:prstGeom>
          <a:noFill/>
        </p:spPr>
        <p:txBody>
          <a:bodyPr wrap="square" rtlCol="0">
            <a:spAutoFit/>
          </a:bodyPr>
          <a:lstStyle/>
          <a:p>
            <a:r>
              <a:rPr lang="en-US" dirty="0">
                <a:solidFill>
                  <a:prstClr val="black"/>
                </a:solidFill>
                <a:latin typeface="Calibri" panose="020F0502020204030204"/>
              </a:rPr>
              <a:t>Crude oil: Drilling (100s-1000s of m), pumping, distillation, desalting, etc.</a:t>
            </a:r>
          </a:p>
          <a:p>
            <a:r>
              <a:rPr lang="en-US" dirty="0">
                <a:solidFill>
                  <a:prstClr val="black"/>
                </a:solidFill>
                <a:latin typeface="Calibri" panose="020F0502020204030204"/>
              </a:rPr>
              <a:t>Natural gas: Hydraulic fracturing, pumping, compression, pipeline transport, etc.</a:t>
            </a:r>
          </a:p>
          <a:p>
            <a:r>
              <a:rPr lang="en-US" dirty="0">
                <a:solidFill>
                  <a:prstClr val="black"/>
                </a:solidFill>
                <a:latin typeface="Calibri" panose="020F0502020204030204"/>
              </a:rPr>
              <a:t>Steam: Water purification, fuel heating, pumping</a:t>
            </a:r>
          </a:p>
          <a:p>
            <a:endParaRPr lang="en-US" dirty="0">
              <a:solidFill>
                <a:prstClr val="black"/>
              </a:solidFill>
              <a:latin typeface="Calibri" panose="020F0502020204030204"/>
            </a:endParaRPr>
          </a:p>
          <a:p>
            <a:r>
              <a:rPr lang="en-US" dirty="0">
                <a:solidFill>
                  <a:prstClr val="black"/>
                </a:solidFill>
                <a:latin typeface="Calibri" panose="020F0502020204030204"/>
              </a:rPr>
              <a:t>Intrinsic factors: # of carbon atoms required for stoichiometry, heat capacity of water, oil/water partition coefficients, boiling points and vapor pressures</a:t>
            </a:r>
          </a:p>
        </p:txBody>
      </p:sp>
      <p:sp>
        <p:nvSpPr>
          <p:cNvPr id="9" name="TextBox 8">
            <a:extLst>
              <a:ext uri="{FF2B5EF4-FFF2-40B4-BE49-F238E27FC236}">
                <a16:creationId xmlns:a16="http://schemas.microsoft.com/office/drawing/2014/main" id="{8BFB1272-FDDF-C34A-AC5C-2C0DA479008F}"/>
              </a:ext>
            </a:extLst>
          </p:cNvPr>
          <p:cNvSpPr txBox="1"/>
          <p:nvPr/>
        </p:nvSpPr>
        <p:spPr>
          <a:xfrm>
            <a:off x="7701472" y="5901577"/>
            <a:ext cx="4131644" cy="923330"/>
          </a:xfrm>
          <a:prstGeom prst="rect">
            <a:avLst/>
          </a:prstGeom>
          <a:noFill/>
        </p:spPr>
        <p:txBody>
          <a:bodyPr wrap="none" rtlCol="0">
            <a:spAutoFit/>
          </a:bodyPr>
          <a:lstStyle/>
          <a:p>
            <a:r>
              <a:rPr lang="en-US" b="1" dirty="0">
                <a:solidFill>
                  <a:srgbClr val="FF0000"/>
                </a:solidFill>
              </a:rPr>
              <a:t>Q: How is polystyrene made? </a:t>
            </a:r>
          </a:p>
          <a:p>
            <a:r>
              <a:rPr lang="en-US" b="1" dirty="0">
                <a:solidFill>
                  <a:srgbClr val="FF0000"/>
                </a:solidFill>
              </a:rPr>
              <a:t>Q: What raw materials is it derived from?</a:t>
            </a:r>
          </a:p>
          <a:p>
            <a:r>
              <a:rPr lang="en-US" b="1" dirty="0">
                <a:solidFill>
                  <a:srgbClr val="FF0000"/>
                </a:solidFill>
              </a:rPr>
              <a:t>Q: What are the energy considerations? </a:t>
            </a:r>
          </a:p>
        </p:txBody>
      </p:sp>
    </p:spTree>
    <p:extLst>
      <p:ext uri="{BB962C8B-B14F-4D97-AF65-F5344CB8AC3E}">
        <p14:creationId xmlns:p14="http://schemas.microsoft.com/office/powerpoint/2010/main" val="341352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mn-lt"/>
              </a:rPr>
              <a:t>Raw materials &amp; manufacturing</a:t>
            </a:r>
          </a:p>
        </p:txBody>
      </p:sp>
      <p:pic>
        <p:nvPicPr>
          <p:cNvPr id="3" name="Picture 2" descr="https://encrypted-tbn1.gstatic.com/images?q=tbn:ANd9GcRCeJL7DmnsdkVu3g4qP1YwB7SCC-lGLX4pspdnTNQdCCkF4O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6507" y="1529061"/>
            <a:ext cx="1143000" cy="13620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6707" y="1608141"/>
            <a:ext cx="548640" cy="97819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0759" y="1608141"/>
            <a:ext cx="548640" cy="101763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3777" y="1598308"/>
            <a:ext cx="548640" cy="1023257"/>
          </a:xfrm>
          <a:prstGeom prst="rect">
            <a:avLst/>
          </a:prstGeom>
        </p:spPr>
      </p:pic>
      <p:sp>
        <p:nvSpPr>
          <p:cNvPr id="7" name="TextBox 6"/>
          <p:cNvSpPr txBox="1"/>
          <p:nvPr/>
        </p:nvSpPr>
        <p:spPr>
          <a:xfrm>
            <a:off x="7131279" y="2408872"/>
            <a:ext cx="971228" cy="1477328"/>
          </a:xfrm>
          <a:prstGeom prst="rect">
            <a:avLst/>
          </a:prstGeom>
          <a:noFill/>
        </p:spPr>
        <p:txBody>
          <a:bodyPr wrap="none" rtlCol="0">
            <a:spAutoFit/>
          </a:bodyPr>
          <a:lstStyle/>
          <a:p>
            <a:r>
              <a:rPr lang="en-US" dirty="0">
                <a:solidFill>
                  <a:prstClr val="black"/>
                </a:solidFill>
                <a:latin typeface="Calibri" panose="020F0502020204030204"/>
              </a:rPr>
              <a:t>Ethane</a:t>
            </a:r>
          </a:p>
          <a:p>
            <a:r>
              <a:rPr lang="en-US" dirty="0">
                <a:solidFill>
                  <a:prstClr val="black"/>
                </a:solidFill>
                <a:latin typeface="Calibri" panose="020F0502020204030204"/>
              </a:rPr>
              <a:t>Propane</a:t>
            </a:r>
          </a:p>
          <a:p>
            <a:r>
              <a:rPr lang="en-US" dirty="0" err="1">
                <a:solidFill>
                  <a:prstClr val="black"/>
                </a:solidFill>
                <a:latin typeface="Calibri" panose="020F0502020204030204"/>
              </a:rPr>
              <a:t>Naptha</a:t>
            </a:r>
            <a:endParaRPr lang="en-US" dirty="0">
              <a:solidFill>
                <a:prstClr val="black"/>
              </a:solidFill>
              <a:latin typeface="Calibri" panose="020F0502020204030204"/>
            </a:endParaRPr>
          </a:p>
          <a:p>
            <a:endParaRPr lang="en-US" dirty="0">
              <a:solidFill>
                <a:prstClr val="black"/>
              </a:solidFill>
              <a:latin typeface="Calibri" panose="020F0502020204030204"/>
            </a:endParaRPr>
          </a:p>
          <a:p>
            <a:r>
              <a:rPr lang="en-US" dirty="0">
                <a:solidFill>
                  <a:prstClr val="black"/>
                </a:solidFill>
                <a:latin typeface="Calibri" panose="020F0502020204030204"/>
              </a:rPr>
              <a:t>Steam</a:t>
            </a:r>
          </a:p>
        </p:txBody>
      </p:sp>
      <p:sp>
        <p:nvSpPr>
          <p:cNvPr id="8" name="TextBox 7"/>
          <p:cNvSpPr txBox="1"/>
          <p:nvPr/>
        </p:nvSpPr>
        <p:spPr>
          <a:xfrm>
            <a:off x="8664341" y="2398679"/>
            <a:ext cx="934871" cy="369332"/>
          </a:xfrm>
          <a:prstGeom prst="rect">
            <a:avLst/>
          </a:prstGeom>
          <a:noFill/>
        </p:spPr>
        <p:txBody>
          <a:bodyPr wrap="none" rtlCol="0">
            <a:spAutoFit/>
          </a:bodyPr>
          <a:lstStyle/>
          <a:p>
            <a:r>
              <a:rPr lang="en-US" dirty="0">
                <a:solidFill>
                  <a:prstClr val="black"/>
                </a:solidFill>
                <a:latin typeface="Calibri" panose="020F0502020204030204"/>
              </a:rPr>
              <a:t>Nat. gas</a:t>
            </a:r>
          </a:p>
        </p:txBody>
      </p:sp>
      <p:sp>
        <p:nvSpPr>
          <p:cNvPr id="9" name="TextBox 8"/>
          <p:cNvSpPr txBox="1"/>
          <p:nvPr/>
        </p:nvSpPr>
        <p:spPr>
          <a:xfrm>
            <a:off x="8663204" y="1726527"/>
            <a:ext cx="1027845" cy="369332"/>
          </a:xfrm>
          <a:prstGeom prst="rect">
            <a:avLst/>
          </a:prstGeom>
          <a:noFill/>
        </p:spPr>
        <p:txBody>
          <a:bodyPr wrap="none" rtlCol="0">
            <a:spAutoFit/>
          </a:bodyPr>
          <a:lstStyle/>
          <a:p>
            <a:r>
              <a:rPr lang="en-US" dirty="0">
                <a:solidFill>
                  <a:prstClr val="black"/>
                </a:solidFill>
                <a:latin typeface="Calibri" panose="020F0502020204030204"/>
              </a:rPr>
              <a:t>Crude oil</a:t>
            </a:r>
          </a:p>
        </p:txBody>
      </p:sp>
      <p:cxnSp>
        <p:nvCxnSpPr>
          <p:cNvPr id="10" name="Straight Arrow Connector 9"/>
          <p:cNvCxnSpPr/>
          <p:nvPr/>
        </p:nvCxnSpPr>
        <p:spPr>
          <a:xfrm flipH="1">
            <a:off x="3149507" y="2097237"/>
            <a:ext cx="304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4250423" y="2097237"/>
            <a:ext cx="304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5359307" y="2097237"/>
            <a:ext cx="304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6631961" y="2586282"/>
            <a:ext cx="304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6618313" y="1900535"/>
            <a:ext cx="1636594"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8254907" y="2586335"/>
            <a:ext cx="304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7936459" y="2210097"/>
            <a:ext cx="318448" cy="18858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062318" y="4563071"/>
            <a:ext cx="9843247" cy="923330"/>
          </a:xfrm>
          <a:prstGeom prst="rect">
            <a:avLst/>
          </a:prstGeom>
          <a:noFill/>
        </p:spPr>
        <p:txBody>
          <a:bodyPr wrap="square" rtlCol="0">
            <a:spAutoFit/>
          </a:bodyPr>
          <a:lstStyle/>
          <a:p>
            <a:r>
              <a:rPr lang="en-US" dirty="0">
                <a:solidFill>
                  <a:prstClr val="black"/>
                </a:solidFill>
                <a:latin typeface="Calibri" panose="020F0502020204030204"/>
              </a:rPr>
              <a:t>Manufacturing stages: thermal cracking, distillation, catalytic dehydrogenation, vacuum, separations</a:t>
            </a:r>
          </a:p>
          <a:p>
            <a:endParaRPr lang="en-US" dirty="0">
              <a:solidFill>
                <a:prstClr val="black"/>
              </a:solidFill>
              <a:latin typeface="Calibri" panose="020F0502020204030204"/>
            </a:endParaRPr>
          </a:p>
          <a:p>
            <a:r>
              <a:rPr lang="en-US" dirty="0">
                <a:solidFill>
                  <a:prstClr val="black"/>
                </a:solidFill>
                <a:latin typeface="Calibri" panose="020F0502020204030204"/>
              </a:rPr>
              <a:t>Intrinsic factors: boiling points and vapor pressures, densities</a:t>
            </a:r>
          </a:p>
        </p:txBody>
      </p:sp>
    </p:spTree>
    <p:extLst>
      <p:ext uri="{BB962C8B-B14F-4D97-AF65-F5344CB8AC3E}">
        <p14:creationId xmlns:p14="http://schemas.microsoft.com/office/powerpoint/2010/main" val="19480470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mn-lt"/>
              </a:rPr>
              <a:t>Raw materials &amp; manufacturing</a:t>
            </a:r>
          </a:p>
        </p:txBody>
      </p:sp>
      <p:pic>
        <p:nvPicPr>
          <p:cNvPr id="3" name="Picture 2" descr="https://encrypted-tbn1.gstatic.com/images?q=tbn:ANd9GcRCeJL7DmnsdkVu3g4qP1YwB7SCC-lGLX4pspdnTNQdCCkF4O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763555"/>
            <a:ext cx="1143000" cy="136207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s://encrypted-tbn3.gstatic.com/images?q=tbn:ANd9GcRdrNeSiRIuXar68HolXAKj5dhyoUSwdfl9FqvsA8HsrRPW5CF0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1" y="1717802"/>
            <a:ext cx="2206625" cy="161706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mcdn.coffeeforless.com/media/catalog/product/cache/1/image/370x/9df78eab33525d08d6e5fb8d27136e95/images/coffeepods/dart-single-compartment-styrofoam-hinged-carryout-food-containers-9-1-2-9-1-4-x3-inches-200ct-1.jpg"/>
          <p:cNvPicPr>
            <a:picLocks noChangeAspect="1" noChangeArrowheads="1"/>
          </p:cNvPicPr>
          <p:nvPr/>
        </p:nvPicPr>
        <p:blipFill rotWithShape="1">
          <a:blip r:embed="rId4">
            <a:extLst>
              <a:ext uri="{28A0092B-C50C-407E-A947-70E740481C1C}">
                <a14:useLocalDpi xmlns:a14="http://schemas.microsoft.com/office/drawing/2010/main" val="0"/>
              </a:ext>
            </a:extLst>
          </a:blip>
          <a:srcRect t="13608" b="23595"/>
          <a:stretch/>
        </p:blipFill>
        <p:spPr bwMode="auto">
          <a:xfrm>
            <a:off x="6381750" y="1612239"/>
            <a:ext cx="2686050" cy="1686751"/>
          </a:xfrm>
          <a:prstGeom prst="rect">
            <a:avLst/>
          </a:prstGeom>
          <a:noFill/>
          <a:extLst>
            <a:ext uri="{909E8E84-426E-40DD-AFC4-6F175D3DCCD1}">
              <a14:hiddenFill xmlns:a14="http://schemas.microsoft.com/office/drawing/2010/main">
                <a:solidFill>
                  <a:srgbClr val="FFFFFF"/>
                </a:solidFill>
              </a14:hiddenFill>
            </a:ext>
          </a:extLst>
        </p:spPr>
      </p:pic>
      <p:sp>
        <p:nvSpPr>
          <p:cNvPr id="21" name="Double Bracket 20"/>
          <p:cNvSpPr/>
          <p:nvPr/>
        </p:nvSpPr>
        <p:spPr>
          <a:xfrm>
            <a:off x="3505200" y="1483658"/>
            <a:ext cx="5505450" cy="2133600"/>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sp>
        <p:nvSpPr>
          <p:cNvPr id="22" name="Right Arrow 21"/>
          <p:cNvSpPr/>
          <p:nvPr/>
        </p:nvSpPr>
        <p:spPr>
          <a:xfrm>
            <a:off x="6019800" y="2191870"/>
            <a:ext cx="3810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 name="TextBox 23"/>
          <p:cNvSpPr txBox="1"/>
          <p:nvPr/>
        </p:nvSpPr>
        <p:spPr>
          <a:xfrm>
            <a:off x="1179430" y="3657600"/>
            <a:ext cx="9363063" cy="1477328"/>
          </a:xfrm>
          <a:prstGeom prst="rect">
            <a:avLst/>
          </a:prstGeom>
          <a:noFill/>
        </p:spPr>
        <p:txBody>
          <a:bodyPr wrap="square" rtlCol="0">
            <a:spAutoFit/>
          </a:bodyPr>
          <a:lstStyle/>
          <a:p>
            <a:r>
              <a:rPr lang="en-US" dirty="0">
                <a:solidFill>
                  <a:prstClr val="black"/>
                </a:solidFill>
                <a:latin typeface="Calibri" panose="020F0502020204030204"/>
              </a:rPr>
              <a:t>Manufacturing stages: synthesis and use of blowing agent (CO</a:t>
            </a:r>
            <a:r>
              <a:rPr lang="en-US" baseline="-25000" dirty="0">
                <a:solidFill>
                  <a:prstClr val="black"/>
                </a:solidFill>
                <a:latin typeface="Calibri" panose="020F0502020204030204"/>
              </a:rPr>
              <a:t>2</a:t>
            </a:r>
            <a:r>
              <a:rPr lang="en-US" dirty="0">
                <a:solidFill>
                  <a:prstClr val="black"/>
                </a:solidFill>
                <a:latin typeface="Calibri" panose="020F0502020204030204"/>
              </a:rPr>
              <a:t> or HFCs), extrusion / thermoforming</a:t>
            </a:r>
          </a:p>
          <a:p>
            <a:endParaRPr lang="en-US" dirty="0">
              <a:solidFill>
                <a:prstClr val="black"/>
              </a:solidFill>
              <a:latin typeface="Calibri" panose="020F0502020204030204"/>
            </a:endParaRPr>
          </a:p>
          <a:p>
            <a:r>
              <a:rPr lang="en-US" dirty="0">
                <a:solidFill>
                  <a:prstClr val="black"/>
                </a:solidFill>
                <a:latin typeface="Calibri" panose="020F0502020204030204"/>
              </a:rPr>
              <a:t>Intrinsic factors: crystalline and glass transition properties of polystyrene, physical/chemical properties of blowing agent</a:t>
            </a:r>
          </a:p>
        </p:txBody>
      </p:sp>
      <p:graphicFrame>
        <p:nvGraphicFramePr>
          <p:cNvPr id="25" name="Chart 24"/>
          <p:cNvGraphicFramePr>
            <a:graphicFrameLocks/>
          </p:cNvGraphicFramePr>
          <p:nvPr>
            <p:extLst>
              <p:ext uri="{D42A27DB-BD31-4B8C-83A1-F6EECF244321}">
                <p14:modId xmlns:p14="http://schemas.microsoft.com/office/powerpoint/2010/main" val="3729696630"/>
              </p:ext>
            </p:extLst>
          </p:nvPr>
        </p:nvGraphicFramePr>
        <p:xfrm>
          <a:off x="7450354" y="5528263"/>
          <a:ext cx="4572000" cy="1266824"/>
        </p:xfrm>
        <a:graphic>
          <a:graphicData uri="http://schemas.openxmlformats.org/drawingml/2006/chart">
            <c:chart xmlns:c="http://schemas.openxmlformats.org/drawingml/2006/chart" xmlns:r="http://schemas.openxmlformats.org/officeDocument/2006/relationships" r:id="rId5"/>
          </a:graphicData>
        </a:graphic>
      </p:graphicFrame>
      <p:sp>
        <p:nvSpPr>
          <p:cNvPr id="23" name="TextBox 22"/>
          <p:cNvSpPr txBox="1"/>
          <p:nvPr/>
        </p:nvSpPr>
        <p:spPr>
          <a:xfrm>
            <a:off x="8724057" y="5005043"/>
            <a:ext cx="2024593" cy="523220"/>
          </a:xfrm>
          <a:prstGeom prst="rect">
            <a:avLst/>
          </a:prstGeom>
          <a:noFill/>
        </p:spPr>
        <p:txBody>
          <a:bodyPr wrap="none" rtlCol="0">
            <a:spAutoFit/>
          </a:bodyPr>
          <a:lstStyle/>
          <a:p>
            <a:r>
              <a:rPr lang="en-US" sz="1400" dirty="0">
                <a:solidFill>
                  <a:prstClr val="black"/>
                </a:solidFill>
                <a:latin typeface="Calibri" panose="020F0502020204030204"/>
              </a:rPr>
              <a:t>~85% prep. of “</a:t>
            </a:r>
            <a:r>
              <a:rPr lang="en-US" sz="1400" dirty="0" err="1">
                <a:solidFill>
                  <a:prstClr val="black"/>
                </a:solidFill>
                <a:latin typeface="Calibri" panose="020F0502020204030204"/>
              </a:rPr>
              <a:t>nurdles</a:t>
            </a:r>
            <a:r>
              <a:rPr lang="en-US" sz="1400" dirty="0">
                <a:solidFill>
                  <a:prstClr val="black"/>
                </a:solidFill>
                <a:latin typeface="Calibri" panose="020F0502020204030204"/>
              </a:rPr>
              <a:t>”</a:t>
            </a:r>
          </a:p>
          <a:p>
            <a:r>
              <a:rPr lang="en-US" sz="1400" dirty="0">
                <a:solidFill>
                  <a:prstClr val="black"/>
                </a:solidFill>
                <a:latin typeface="Calibri" panose="020F0502020204030204"/>
              </a:rPr>
              <a:t>~15% conversion to foam</a:t>
            </a:r>
          </a:p>
        </p:txBody>
      </p:sp>
    </p:spTree>
    <p:extLst>
      <p:ext uri="{BB962C8B-B14F-4D97-AF65-F5344CB8AC3E}">
        <p14:creationId xmlns:p14="http://schemas.microsoft.com/office/powerpoint/2010/main" val="42745344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mn-lt"/>
              </a:rPr>
              <a:t>Transportation</a:t>
            </a:r>
          </a:p>
        </p:txBody>
      </p:sp>
      <p:sp>
        <p:nvSpPr>
          <p:cNvPr id="7" name="TextBox 6"/>
          <p:cNvSpPr txBox="1"/>
          <p:nvPr/>
        </p:nvSpPr>
        <p:spPr>
          <a:xfrm>
            <a:off x="2248505" y="4271766"/>
            <a:ext cx="7740456" cy="923330"/>
          </a:xfrm>
          <a:prstGeom prst="rect">
            <a:avLst/>
          </a:prstGeom>
          <a:noFill/>
        </p:spPr>
        <p:txBody>
          <a:bodyPr wrap="square" rtlCol="0">
            <a:spAutoFit/>
          </a:bodyPr>
          <a:lstStyle/>
          <a:p>
            <a:r>
              <a:rPr lang="en-US" dirty="0">
                <a:solidFill>
                  <a:prstClr val="black"/>
                </a:solidFill>
                <a:latin typeface="Calibri" panose="020F0502020204030204"/>
              </a:rPr>
              <a:t>Energy requirements: fuel, infrastructure construction/upkeep</a:t>
            </a:r>
          </a:p>
          <a:p>
            <a:endParaRPr lang="en-US" dirty="0">
              <a:solidFill>
                <a:prstClr val="black"/>
              </a:solidFill>
              <a:latin typeface="Calibri" panose="020F0502020204030204"/>
            </a:endParaRPr>
          </a:p>
          <a:p>
            <a:r>
              <a:rPr lang="en-US" dirty="0">
                <a:solidFill>
                  <a:prstClr val="black"/>
                </a:solidFill>
                <a:latin typeface="Calibri" panose="020F0502020204030204"/>
              </a:rPr>
              <a:t>Intrinsic factors: fuel energy densities, mass-distance</a:t>
            </a:r>
          </a:p>
        </p:txBody>
      </p:sp>
      <p:graphicFrame>
        <p:nvGraphicFramePr>
          <p:cNvPr id="8" name="Chart 7"/>
          <p:cNvGraphicFramePr>
            <a:graphicFrameLocks/>
          </p:cNvGraphicFramePr>
          <p:nvPr>
            <p:extLst>
              <p:ext uri="{D42A27DB-BD31-4B8C-83A1-F6EECF244321}">
                <p14:modId xmlns:p14="http://schemas.microsoft.com/office/powerpoint/2010/main" val="3801928356"/>
              </p:ext>
            </p:extLst>
          </p:nvPr>
        </p:nvGraphicFramePr>
        <p:xfrm>
          <a:off x="6118733" y="5951338"/>
          <a:ext cx="5634937" cy="901906"/>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p:cNvSpPr/>
          <p:nvPr/>
        </p:nvSpPr>
        <p:spPr>
          <a:xfrm>
            <a:off x="7292160" y="5582006"/>
            <a:ext cx="3694025" cy="369332"/>
          </a:xfrm>
          <a:prstGeom prst="rect">
            <a:avLst/>
          </a:prstGeom>
        </p:spPr>
        <p:txBody>
          <a:bodyPr wrap="none">
            <a:spAutoFit/>
          </a:bodyPr>
          <a:lstStyle/>
          <a:p>
            <a:pPr algn="ctr">
              <a:defRPr sz="1800" b="1" i="0" u="none" strike="noStrike" kern="1200" baseline="0">
                <a:solidFill>
                  <a:prstClr val="black"/>
                </a:solidFill>
                <a:latin typeface="+mn-lt"/>
                <a:ea typeface="+mn-ea"/>
                <a:cs typeface="+mn-cs"/>
              </a:defRPr>
            </a:pPr>
            <a:r>
              <a:rPr lang="en-US" b="1" dirty="0">
                <a:solidFill>
                  <a:prstClr val="black"/>
                </a:solidFill>
                <a:latin typeface="Calibri" panose="020F0502020204030204"/>
              </a:rPr>
              <a:t>10 g container; cumulative energy (J)</a:t>
            </a:r>
          </a:p>
        </p:txBody>
      </p:sp>
      <p:pic>
        <p:nvPicPr>
          <p:cNvPr id="3" name="Picture 2" descr="File:2011 11 25 Port Feeder Barge Binnenschiff Malchow 1.JPG">
            <a:extLst>
              <a:ext uri="{FF2B5EF4-FFF2-40B4-BE49-F238E27FC236}">
                <a16:creationId xmlns:a16="http://schemas.microsoft.com/office/drawing/2014/main" id="{D718EFBE-7721-194E-9763-CB4160CB6F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7787" y="2073584"/>
            <a:ext cx="2850928" cy="18317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E3B5CE8-84B6-AE48-83FE-B210AFB939E5}"/>
              </a:ext>
            </a:extLst>
          </p:cNvPr>
          <p:cNvSpPr txBox="1"/>
          <p:nvPr/>
        </p:nvSpPr>
        <p:spPr>
          <a:xfrm>
            <a:off x="194567" y="5582006"/>
            <a:ext cx="2736968" cy="369332"/>
          </a:xfrm>
          <a:prstGeom prst="rect">
            <a:avLst/>
          </a:prstGeom>
          <a:noFill/>
        </p:spPr>
        <p:txBody>
          <a:bodyPr wrap="none" rtlCol="0">
            <a:spAutoFit/>
          </a:bodyPr>
          <a:lstStyle/>
          <a:p>
            <a:r>
              <a:rPr lang="en-US" dirty="0"/>
              <a:t>Images: Creative Commons</a:t>
            </a:r>
          </a:p>
        </p:txBody>
      </p:sp>
      <p:pic>
        <p:nvPicPr>
          <p:cNvPr id="6" name="Picture 4" descr="File:Panel-Karjat cargo train.jpg">
            <a:extLst>
              <a:ext uri="{FF2B5EF4-FFF2-40B4-BE49-F238E27FC236}">
                <a16:creationId xmlns:a16="http://schemas.microsoft.com/office/drawing/2014/main" id="{4102226D-C7D7-7C42-90AD-7A18DD8001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0008" y="2033874"/>
            <a:ext cx="2545976" cy="191114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File:Bakersfield, (CA) Truck Kenworth at Flying J Travel (5).jpg">
            <a:extLst>
              <a:ext uri="{FF2B5EF4-FFF2-40B4-BE49-F238E27FC236}">
                <a16:creationId xmlns:a16="http://schemas.microsoft.com/office/drawing/2014/main" id="{A30263A0-87B4-5E41-AB71-1D640714ED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68994" y="2070298"/>
            <a:ext cx="2545976" cy="1909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60020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mn-lt"/>
              </a:rPr>
              <a:t>Use</a:t>
            </a:r>
          </a:p>
        </p:txBody>
      </p:sp>
      <p:pic>
        <p:nvPicPr>
          <p:cNvPr id="6146" name="Picture 2" descr="http://www.readysetmom.com/.a/6a00d83451c9bc69e20128771c1769970c-250w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653" y="1679045"/>
            <a:ext cx="2381250" cy="31718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738283" y="2435682"/>
            <a:ext cx="6481483" cy="923330"/>
          </a:xfrm>
          <a:prstGeom prst="rect">
            <a:avLst/>
          </a:prstGeom>
          <a:noFill/>
        </p:spPr>
        <p:txBody>
          <a:bodyPr wrap="square" rtlCol="0">
            <a:spAutoFit/>
          </a:bodyPr>
          <a:lstStyle/>
          <a:p>
            <a:r>
              <a:rPr lang="en-US" dirty="0">
                <a:solidFill>
                  <a:prstClr val="black"/>
                </a:solidFill>
                <a:latin typeface="Calibri" panose="020F0502020204030204"/>
              </a:rPr>
              <a:t>Wash for 5 sec (~500 mL) with hot kitchen tap water (potable)</a:t>
            </a:r>
          </a:p>
          <a:p>
            <a:endParaRPr lang="en-US" dirty="0">
              <a:solidFill>
                <a:prstClr val="black"/>
              </a:solidFill>
              <a:latin typeface="Calibri" panose="020F0502020204030204"/>
            </a:endParaRPr>
          </a:p>
          <a:p>
            <a:r>
              <a:rPr lang="en-US" dirty="0">
                <a:solidFill>
                  <a:prstClr val="black"/>
                </a:solidFill>
                <a:latin typeface="Calibri" panose="020F0502020204030204"/>
              </a:rPr>
              <a:t>Intrinsic: heat capacity of water (4.183 J / g·°C)</a:t>
            </a:r>
          </a:p>
        </p:txBody>
      </p:sp>
      <p:graphicFrame>
        <p:nvGraphicFramePr>
          <p:cNvPr id="5" name="Chart 4"/>
          <p:cNvGraphicFramePr>
            <a:graphicFrameLocks/>
          </p:cNvGraphicFramePr>
          <p:nvPr>
            <p:extLst>
              <p:ext uri="{D42A27DB-BD31-4B8C-83A1-F6EECF244321}">
                <p14:modId xmlns:p14="http://schemas.microsoft.com/office/powerpoint/2010/main" val="3594948876"/>
              </p:ext>
            </p:extLst>
          </p:nvPr>
        </p:nvGraphicFramePr>
        <p:xfrm>
          <a:off x="6096000" y="5881065"/>
          <a:ext cx="5560498" cy="923330"/>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p:cNvSpPr/>
          <p:nvPr/>
        </p:nvSpPr>
        <p:spPr>
          <a:xfrm>
            <a:off x="7029236" y="5511733"/>
            <a:ext cx="3694025" cy="369332"/>
          </a:xfrm>
          <a:prstGeom prst="rect">
            <a:avLst/>
          </a:prstGeom>
        </p:spPr>
        <p:txBody>
          <a:bodyPr wrap="none">
            <a:spAutoFit/>
          </a:bodyPr>
          <a:lstStyle/>
          <a:p>
            <a:pPr algn="ctr">
              <a:defRPr sz="1800" b="1" i="0" u="none" strike="noStrike" kern="1200" baseline="0">
                <a:solidFill>
                  <a:prstClr val="black"/>
                </a:solidFill>
                <a:latin typeface="+mn-lt"/>
                <a:ea typeface="+mn-ea"/>
                <a:cs typeface="+mn-cs"/>
              </a:defRPr>
            </a:pPr>
            <a:r>
              <a:rPr lang="en-US" b="1" dirty="0">
                <a:solidFill>
                  <a:prstClr val="black"/>
                </a:solidFill>
                <a:latin typeface="Calibri" panose="020F0502020204030204"/>
              </a:rPr>
              <a:t>10 g container; cumulative energy (J)</a:t>
            </a:r>
          </a:p>
        </p:txBody>
      </p:sp>
    </p:spTree>
    <p:extLst>
      <p:ext uri="{BB962C8B-B14F-4D97-AF65-F5344CB8AC3E}">
        <p14:creationId xmlns:p14="http://schemas.microsoft.com/office/powerpoint/2010/main" val="31168946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mn-lt"/>
              </a:rPr>
              <a:t>End of life</a:t>
            </a:r>
          </a:p>
        </p:txBody>
      </p:sp>
      <p:pic>
        <p:nvPicPr>
          <p:cNvPr id="7170" name="Picture 2" descr="https://encrypted-tbn2.gstatic.com/images?q=tbn:ANd9GcTTPRwTx4xhcyNUClRhKx_OpnF_AMpavwxfknS2WLXGGQsqaDsWE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3754" y="1698810"/>
            <a:ext cx="2499646" cy="18330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0719" y="1851210"/>
            <a:ext cx="2352569" cy="1833074"/>
          </a:xfrm>
          <a:prstGeom prst="rect">
            <a:avLst/>
          </a:prstGeom>
        </p:spPr>
      </p:pic>
      <p:sp>
        <p:nvSpPr>
          <p:cNvPr id="4" name="TextBox 3"/>
          <p:cNvSpPr txBox="1"/>
          <p:nvPr/>
        </p:nvSpPr>
        <p:spPr>
          <a:xfrm>
            <a:off x="838200" y="3684284"/>
            <a:ext cx="4876800" cy="1200329"/>
          </a:xfrm>
          <a:prstGeom prst="rect">
            <a:avLst/>
          </a:prstGeom>
          <a:noFill/>
        </p:spPr>
        <p:txBody>
          <a:bodyPr wrap="square" rtlCol="0">
            <a:spAutoFit/>
          </a:bodyPr>
          <a:lstStyle/>
          <a:p>
            <a:r>
              <a:rPr lang="en-US" dirty="0">
                <a:solidFill>
                  <a:prstClr val="black"/>
                </a:solidFill>
                <a:latin typeface="Calibri" panose="020F0502020204030204"/>
              </a:rPr>
              <a:t>Municipal solid waste incineration:</a:t>
            </a:r>
          </a:p>
          <a:p>
            <a:r>
              <a:rPr lang="en-US" dirty="0">
                <a:solidFill>
                  <a:prstClr val="black"/>
                </a:solidFill>
                <a:latin typeface="Calibri" panose="020F0502020204030204"/>
              </a:rPr>
              <a:t>Net energy recovery (some losses due to water, inorganics, etc.)</a:t>
            </a:r>
          </a:p>
          <a:p>
            <a:r>
              <a:rPr lang="en-US" dirty="0">
                <a:solidFill>
                  <a:prstClr val="black"/>
                </a:solidFill>
                <a:latin typeface="Calibri" panose="020F0502020204030204"/>
              </a:rPr>
              <a:t>Intrinsic: PS enthalpy of combustion</a:t>
            </a:r>
          </a:p>
        </p:txBody>
      </p:sp>
      <p:sp>
        <p:nvSpPr>
          <p:cNvPr id="5" name="TextBox 4"/>
          <p:cNvSpPr txBox="1"/>
          <p:nvPr/>
        </p:nvSpPr>
        <p:spPr>
          <a:xfrm>
            <a:off x="6629401" y="3684284"/>
            <a:ext cx="4057096" cy="1477328"/>
          </a:xfrm>
          <a:prstGeom prst="rect">
            <a:avLst/>
          </a:prstGeom>
          <a:noFill/>
        </p:spPr>
        <p:txBody>
          <a:bodyPr wrap="square" rtlCol="0">
            <a:spAutoFit/>
          </a:bodyPr>
          <a:lstStyle/>
          <a:p>
            <a:r>
              <a:rPr lang="en-US" dirty="0">
                <a:solidFill>
                  <a:prstClr val="black"/>
                </a:solidFill>
                <a:latin typeface="Calibri" panose="020F0502020204030204"/>
              </a:rPr>
              <a:t>Landfill: energy costs associated with leachate treatment (WWTP sludge), other pollutant capture</a:t>
            </a:r>
          </a:p>
          <a:p>
            <a:r>
              <a:rPr lang="en-US" dirty="0">
                <a:solidFill>
                  <a:prstClr val="black"/>
                </a:solidFill>
                <a:latin typeface="Calibri" panose="020F0502020204030204"/>
              </a:rPr>
              <a:t>Intrinsic: </a:t>
            </a:r>
            <a:r>
              <a:rPr lang="en-US" dirty="0" err="1">
                <a:solidFill>
                  <a:prstClr val="black"/>
                </a:solidFill>
                <a:latin typeface="Calibri" panose="020F0502020204030204"/>
              </a:rPr>
              <a:t>m.w</a:t>
            </a:r>
            <a:r>
              <a:rPr lang="en-US" dirty="0">
                <a:solidFill>
                  <a:prstClr val="black"/>
                </a:solidFill>
                <a:latin typeface="Calibri" panose="020F0502020204030204"/>
              </a:rPr>
              <a:t>. of PS molecules, hydro/photo-stability</a:t>
            </a:r>
          </a:p>
        </p:txBody>
      </p:sp>
      <p:graphicFrame>
        <p:nvGraphicFramePr>
          <p:cNvPr id="8" name="Chart 7"/>
          <p:cNvGraphicFramePr>
            <a:graphicFrameLocks/>
          </p:cNvGraphicFramePr>
          <p:nvPr>
            <p:extLst>
              <p:ext uri="{D42A27DB-BD31-4B8C-83A1-F6EECF244321}">
                <p14:modId xmlns:p14="http://schemas.microsoft.com/office/powerpoint/2010/main" val="257899028"/>
              </p:ext>
            </p:extLst>
          </p:nvPr>
        </p:nvGraphicFramePr>
        <p:xfrm>
          <a:off x="5867400" y="5969864"/>
          <a:ext cx="5654628" cy="867519"/>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8"/>
          <p:cNvSpPr/>
          <p:nvPr/>
        </p:nvSpPr>
        <p:spPr>
          <a:xfrm>
            <a:off x="6992472" y="5600532"/>
            <a:ext cx="3694025" cy="369332"/>
          </a:xfrm>
          <a:prstGeom prst="rect">
            <a:avLst/>
          </a:prstGeom>
        </p:spPr>
        <p:txBody>
          <a:bodyPr wrap="none">
            <a:spAutoFit/>
          </a:bodyPr>
          <a:lstStyle/>
          <a:p>
            <a:pPr algn="ctr">
              <a:defRPr sz="1800" b="1" i="0" u="none" strike="noStrike" kern="1200" baseline="0">
                <a:solidFill>
                  <a:prstClr val="black"/>
                </a:solidFill>
                <a:latin typeface="+mn-lt"/>
                <a:ea typeface="+mn-ea"/>
                <a:cs typeface="+mn-cs"/>
              </a:defRPr>
            </a:pPr>
            <a:r>
              <a:rPr lang="en-US" b="1" dirty="0">
                <a:solidFill>
                  <a:prstClr val="black"/>
                </a:solidFill>
                <a:latin typeface="Calibri" panose="020F0502020204030204"/>
              </a:rPr>
              <a:t>10 g container; cumulative energy (J)</a:t>
            </a:r>
          </a:p>
        </p:txBody>
      </p:sp>
    </p:spTree>
    <p:extLst>
      <p:ext uri="{BB962C8B-B14F-4D97-AF65-F5344CB8AC3E}">
        <p14:creationId xmlns:p14="http://schemas.microsoft.com/office/powerpoint/2010/main" val="462405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B4C92-AF32-1244-8E45-61EA3CFC2710}"/>
              </a:ext>
            </a:extLst>
          </p:cNvPr>
          <p:cNvSpPr>
            <a:spLocks noGrp="1"/>
          </p:cNvSpPr>
          <p:nvPr>
            <p:ph type="title"/>
          </p:nvPr>
        </p:nvSpPr>
        <p:spPr/>
        <p:txBody>
          <a:bodyPr>
            <a:normAutofit/>
          </a:bodyPr>
          <a:lstStyle/>
          <a:p>
            <a:r>
              <a:rPr lang="en-US" sz="4000" dirty="0">
                <a:latin typeface="+mn-lt"/>
              </a:rPr>
              <a:t>Life-Cycle Thinking</a:t>
            </a:r>
          </a:p>
        </p:txBody>
      </p:sp>
      <p:sp>
        <p:nvSpPr>
          <p:cNvPr id="3" name="Content Placeholder 2">
            <a:extLst>
              <a:ext uri="{FF2B5EF4-FFF2-40B4-BE49-F238E27FC236}">
                <a16:creationId xmlns:a16="http://schemas.microsoft.com/office/drawing/2014/main" id="{F3A75CF2-5079-8A44-A697-4385B0A290C7}"/>
              </a:ext>
            </a:extLst>
          </p:cNvPr>
          <p:cNvSpPr>
            <a:spLocks noGrp="1"/>
          </p:cNvSpPr>
          <p:nvPr>
            <p:ph idx="1"/>
          </p:nvPr>
        </p:nvSpPr>
        <p:spPr>
          <a:xfrm>
            <a:off x="838200" y="1750132"/>
            <a:ext cx="6827520" cy="4455796"/>
          </a:xfrm>
        </p:spPr>
        <p:txBody>
          <a:bodyPr>
            <a:normAutofit/>
          </a:bodyPr>
          <a:lstStyle/>
          <a:p>
            <a:r>
              <a:rPr lang="en-US" dirty="0"/>
              <a:t>Allows for a more complete assessment of the environmental and human health impacts of a product</a:t>
            </a:r>
          </a:p>
          <a:p>
            <a:r>
              <a:rPr lang="en-US" dirty="0"/>
              <a:t>Can help us to understand that the “obvious” answer may not necessarily be the “right” answer (i.e. - Paper vs. Plastic vs. Reusable bag?)</a:t>
            </a:r>
          </a:p>
          <a:p>
            <a:r>
              <a:rPr lang="en-US" dirty="0"/>
              <a:t>Considers the impacts of a material throughout its full “life cycle”, looking at a range of inputs and environmental impacts</a:t>
            </a:r>
          </a:p>
        </p:txBody>
      </p:sp>
      <p:pic>
        <p:nvPicPr>
          <p:cNvPr id="3074" name="Picture 2" descr="File:Purple ALDI bag issued during their re-opening in Winschoten (2019) 02.jpg">
            <a:extLst>
              <a:ext uri="{FF2B5EF4-FFF2-40B4-BE49-F238E27FC236}">
                <a16:creationId xmlns:a16="http://schemas.microsoft.com/office/drawing/2014/main" id="{67A3DB5A-BB1F-6144-A3BC-7191FB79D2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829" t="2049" r="23149" b="1317"/>
          <a:stretch/>
        </p:blipFill>
        <p:spPr bwMode="auto">
          <a:xfrm>
            <a:off x="9799607" y="3938136"/>
            <a:ext cx="2220366" cy="211660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ile:Groninger flag plastic shopping bag, Groningen (2018).jpg">
            <a:extLst>
              <a:ext uri="{FF2B5EF4-FFF2-40B4-BE49-F238E27FC236}">
                <a16:creationId xmlns:a16="http://schemas.microsoft.com/office/drawing/2014/main" id="{DEDB1635-7B1F-EF46-8FC8-8C7E01F3A8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8629" y="1832981"/>
            <a:ext cx="2363815" cy="177286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File:Lorem ipsum.jpg">
            <a:extLst>
              <a:ext uri="{FF2B5EF4-FFF2-40B4-BE49-F238E27FC236}">
                <a16:creationId xmlns:a16="http://schemas.microsoft.com/office/drawing/2014/main" id="{10C223ED-BFF9-5D4D-BA37-493B2A8DF3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5830" y="2452170"/>
            <a:ext cx="1671712" cy="29719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C629D86-E5EF-DE43-95A1-B631A27D9E31}"/>
              </a:ext>
            </a:extLst>
          </p:cNvPr>
          <p:cNvSpPr txBox="1"/>
          <p:nvPr/>
        </p:nvSpPr>
        <p:spPr>
          <a:xfrm>
            <a:off x="8739837" y="6528986"/>
            <a:ext cx="2169953" cy="307777"/>
          </a:xfrm>
          <a:prstGeom prst="rect">
            <a:avLst/>
          </a:prstGeom>
          <a:noFill/>
        </p:spPr>
        <p:txBody>
          <a:bodyPr wrap="none" rtlCol="0">
            <a:spAutoFit/>
          </a:bodyPr>
          <a:lstStyle/>
          <a:p>
            <a:r>
              <a:rPr lang="en-US" sz="1400" dirty="0"/>
              <a:t>Images: Creative Commons</a:t>
            </a:r>
          </a:p>
        </p:txBody>
      </p:sp>
    </p:spTree>
    <p:extLst>
      <p:ext uri="{BB962C8B-B14F-4D97-AF65-F5344CB8AC3E}">
        <p14:creationId xmlns:p14="http://schemas.microsoft.com/office/powerpoint/2010/main" val="18328110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mn-lt"/>
              </a:rPr>
              <a:t>Net energy</a:t>
            </a:r>
          </a:p>
        </p:txBody>
      </p:sp>
      <p:pic>
        <p:nvPicPr>
          <p:cNvPr id="3" name="Picture 2" descr="http://mcdn.coffeeforless.com/media/catalog/product/cache/1/image/370x/9df78eab33525d08d6e5fb8d27136e95/images/coffeepods/dart-single-compartment-styrofoam-hinged-carryout-food-containers-9-1-2-9-1-4-x3-inches-200ct-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559" y="1666874"/>
            <a:ext cx="3524250" cy="352425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Chart 4"/>
          <p:cNvGraphicFramePr>
            <a:graphicFrameLocks/>
          </p:cNvGraphicFramePr>
          <p:nvPr>
            <p:extLst>
              <p:ext uri="{D42A27DB-BD31-4B8C-83A1-F6EECF244321}">
                <p14:modId xmlns:p14="http://schemas.microsoft.com/office/powerpoint/2010/main" val="2947862047"/>
              </p:ext>
            </p:extLst>
          </p:nvPr>
        </p:nvGraphicFramePr>
        <p:xfrm>
          <a:off x="5620127" y="5795682"/>
          <a:ext cx="6000380" cy="9012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5428089" y="2827135"/>
            <a:ext cx="2860207" cy="369332"/>
          </a:xfrm>
          <a:prstGeom prst="rect">
            <a:avLst/>
          </a:prstGeom>
          <a:noFill/>
        </p:spPr>
        <p:txBody>
          <a:bodyPr wrap="none" rtlCol="0">
            <a:spAutoFit/>
          </a:bodyPr>
          <a:lstStyle/>
          <a:p>
            <a:r>
              <a:rPr lang="en-US" b="1" dirty="0">
                <a:solidFill>
                  <a:prstClr val="black"/>
                </a:solidFill>
                <a:latin typeface="Calibri" panose="020F0502020204030204"/>
              </a:rPr>
              <a:t>≈ 1 MJ ≈ 11 W CFL for 24 </a:t>
            </a:r>
            <a:r>
              <a:rPr lang="en-US" b="1" dirty="0" err="1">
                <a:solidFill>
                  <a:prstClr val="black"/>
                </a:solidFill>
                <a:latin typeface="Calibri" panose="020F0502020204030204"/>
              </a:rPr>
              <a:t>hrs</a:t>
            </a:r>
            <a:endParaRPr lang="en-US" b="1" dirty="0">
              <a:solidFill>
                <a:prstClr val="black"/>
              </a:solidFill>
              <a:latin typeface="Calibri" panose="020F0502020204030204"/>
            </a:endParaRPr>
          </a:p>
        </p:txBody>
      </p:sp>
      <p:pic>
        <p:nvPicPr>
          <p:cNvPr id="8194" name="Picture 2" descr="https://encrypted-tbn2.gstatic.com/images?q=tbn:ANd9GcSznFtfN67lQaJSVxnLMA-twEvrP7y3vCTPBnIMdt_sP3zm6wDX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576" y="2135501"/>
            <a:ext cx="1752599" cy="1752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796F938-C1C4-6946-9104-19EC1713A8CB}"/>
              </a:ext>
            </a:extLst>
          </p:cNvPr>
          <p:cNvSpPr txBox="1"/>
          <p:nvPr/>
        </p:nvSpPr>
        <p:spPr>
          <a:xfrm>
            <a:off x="7322118" y="5244913"/>
            <a:ext cx="3694025" cy="369332"/>
          </a:xfrm>
          <a:prstGeom prst="rect">
            <a:avLst/>
          </a:prstGeom>
          <a:noFill/>
        </p:spPr>
        <p:txBody>
          <a:bodyPr wrap="none" rtlCol="0">
            <a:spAutoFit/>
          </a:bodyPr>
          <a:lstStyle/>
          <a:p>
            <a:r>
              <a:rPr lang="en-US" b="1" dirty="0"/>
              <a:t>10 g container; cumulative energy (J)</a:t>
            </a:r>
          </a:p>
        </p:txBody>
      </p:sp>
    </p:spTree>
    <p:extLst>
      <p:ext uri="{BB962C8B-B14F-4D97-AF65-F5344CB8AC3E}">
        <p14:creationId xmlns:p14="http://schemas.microsoft.com/office/powerpoint/2010/main" val="23265535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latin typeface="+mn-lt"/>
              </a:rPr>
              <a:t>Design implications</a:t>
            </a:r>
          </a:p>
        </p:txBody>
      </p:sp>
      <p:pic>
        <p:nvPicPr>
          <p:cNvPr id="3" name="Picture 2" descr="https://encrypted-tbn1.gstatic.com/images?q=tbn:ANd9GcRCeJL7DmnsdkVu3g4qP1YwB7SCC-lGLX4pspdnTNQdCCkF4O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6507" y="1529061"/>
            <a:ext cx="1143000" cy="13620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6707" y="1608141"/>
            <a:ext cx="548640" cy="97819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0759" y="1608141"/>
            <a:ext cx="548640" cy="101763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3777" y="1598308"/>
            <a:ext cx="548640" cy="1023257"/>
          </a:xfrm>
          <a:prstGeom prst="rect">
            <a:avLst/>
          </a:prstGeom>
        </p:spPr>
      </p:pic>
      <p:sp>
        <p:nvSpPr>
          <p:cNvPr id="7" name="TextBox 6"/>
          <p:cNvSpPr txBox="1"/>
          <p:nvPr/>
        </p:nvSpPr>
        <p:spPr>
          <a:xfrm>
            <a:off x="7131279" y="2408872"/>
            <a:ext cx="971228" cy="1477328"/>
          </a:xfrm>
          <a:prstGeom prst="rect">
            <a:avLst/>
          </a:prstGeom>
          <a:noFill/>
        </p:spPr>
        <p:txBody>
          <a:bodyPr wrap="none" rtlCol="0">
            <a:spAutoFit/>
          </a:bodyPr>
          <a:lstStyle/>
          <a:p>
            <a:r>
              <a:rPr lang="en-US" dirty="0">
                <a:solidFill>
                  <a:prstClr val="black"/>
                </a:solidFill>
                <a:latin typeface="Calibri" panose="020F0502020204030204"/>
              </a:rPr>
              <a:t>Ethane</a:t>
            </a:r>
          </a:p>
          <a:p>
            <a:r>
              <a:rPr lang="en-US" dirty="0">
                <a:solidFill>
                  <a:prstClr val="black"/>
                </a:solidFill>
                <a:latin typeface="Calibri" panose="020F0502020204030204"/>
              </a:rPr>
              <a:t>Propane</a:t>
            </a:r>
          </a:p>
          <a:p>
            <a:r>
              <a:rPr lang="en-US" dirty="0" err="1">
                <a:solidFill>
                  <a:prstClr val="black"/>
                </a:solidFill>
                <a:latin typeface="Calibri" panose="020F0502020204030204"/>
              </a:rPr>
              <a:t>Naptha</a:t>
            </a:r>
            <a:endParaRPr lang="en-US" dirty="0">
              <a:solidFill>
                <a:prstClr val="black"/>
              </a:solidFill>
              <a:latin typeface="Calibri" panose="020F0502020204030204"/>
            </a:endParaRPr>
          </a:p>
          <a:p>
            <a:endParaRPr lang="en-US" dirty="0">
              <a:solidFill>
                <a:prstClr val="black"/>
              </a:solidFill>
              <a:latin typeface="Calibri" panose="020F0502020204030204"/>
            </a:endParaRPr>
          </a:p>
          <a:p>
            <a:r>
              <a:rPr lang="en-US" dirty="0">
                <a:solidFill>
                  <a:prstClr val="black"/>
                </a:solidFill>
                <a:latin typeface="Calibri" panose="020F0502020204030204"/>
              </a:rPr>
              <a:t>Steam</a:t>
            </a:r>
          </a:p>
        </p:txBody>
      </p:sp>
      <p:sp>
        <p:nvSpPr>
          <p:cNvPr id="8" name="TextBox 7"/>
          <p:cNvSpPr txBox="1"/>
          <p:nvPr/>
        </p:nvSpPr>
        <p:spPr>
          <a:xfrm>
            <a:off x="8664341" y="2398679"/>
            <a:ext cx="934871" cy="369332"/>
          </a:xfrm>
          <a:prstGeom prst="rect">
            <a:avLst/>
          </a:prstGeom>
          <a:noFill/>
        </p:spPr>
        <p:txBody>
          <a:bodyPr wrap="none" rtlCol="0">
            <a:spAutoFit/>
          </a:bodyPr>
          <a:lstStyle/>
          <a:p>
            <a:r>
              <a:rPr lang="en-US" dirty="0">
                <a:solidFill>
                  <a:prstClr val="black"/>
                </a:solidFill>
                <a:latin typeface="Calibri" panose="020F0502020204030204"/>
              </a:rPr>
              <a:t>Nat. gas</a:t>
            </a:r>
          </a:p>
        </p:txBody>
      </p:sp>
      <p:sp>
        <p:nvSpPr>
          <p:cNvPr id="9" name="TextBox 8"/>
          <p:cNvSpPr txBox="1"/>
          <p:nvPr/>
        </p:nvSpPr>
        <p:spPr>
          <a:xfrm>
            <a:off x="8663204" y="1726527"/>
            <a:ext cx="1027845" cy="369332"/>
          </a:xfrm>
          <a:prstGeom prst="rect">
            <a:avLst/>
          </a:prstGeom>
          <a:noFill/>
        </p:spPr>
        <p:txBody>
          <a:bodyPr wrap="none" rtlCol="0">
            <a:spAutoFit/>
          </a:bodyPr>
          <a:lstStyle/>
          <a:p>
            <a:r>
              <a:rPr lang="en-US" dirty="0">
                <a:solidFill>
                  <a:prstClr val="black"/>
                </a:solidFill>
                <a:latin typeface="Calibri" panose="020F0502020204030204"/>
              </a:rPr>
              <a:t>Crude oil</a:t>
            </a:r>
          </a:p>
        </p:txBody>
      </p:sp>
      <p:cxnSp>
        <p:nvCxnSpPr>
          <p:cNvPr id="10" name="Straight Arrow Connector 9"/>
          <p:cNvCxnSpPr/>
          <p:nvPr/>
        </p:nvCxnSpPr>
        <p:spPr>
          <a:xfrm flipH="1">
            <a:off x="3149507" y="2097237"/>
            <a:ext cx="3048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4250423" y="2097237"/>
            <a:ext cx="3048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5359307" y="2097237"/>
            <a:ext cx="3048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6631961" y="2586282"/>
            <a:ext cx="3048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6618313" y="1900535"/>
            <a:ext cx="1636594"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8254907" y="2586335"/>
            <a:ext cx="3048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7936459" y="2210097"/>
            <a:ext cx="318448" cy="18858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941294" y="3976783"/>
            <a:ext cx="9776012" cy="2126864"/>
          </a:xfrm>
          <a:prstGeom prst="rect">
            <a:avLst/>
          </a:prstGeom>
          <a:noFill/>
        </p:spPr>
        <p:txBody>
          <a:bodyPr wrap="square" rtlCol="0">
            <a:spAutoFit/>
          </a:bodyPr>
          <a:lstStyle/>
          <a:p>
            <a:pPr marL="285750" indent="-285750">
              <a:lnSpc>
                <a:spcPct val="150000"/>
              </a:lnSpc>
              <a:buFont typeface="Arial" pitchFamily="34" charset="0"/>
              <a:buChar char="•"/>
            </a:pPr>
            <a:r>
              <a:rPr lang="en-US" dirty="0">
                <a:solidFill>
                  <a:prstClr val="black"/>
                </a:solidFill>
                <a:latin typeface="Calibri" panose="020F0502020204030204"/>
              </a:rPr>
              <a:t>Building up a complex 3D structure from extremely simple inputs (CH</a:t>
            </a:r>
            <a:r>
              <a:rPr lang="en-US" baseline="-25000" dirty="0">
                <a:solidFill>
                  <a:prstClr val="black"/>
                </a:solidFill>
                <a:latin typeface="Calibri" panose="020F0502020204030204"/>
              </a:rPr>
              <a:t>4</a:t>
            </a:r>
            <a:r>
              <a:rPr lang="en-US" dirty="0">
                <a:solidFill>
                  <a:prstClr val="black"/>
                </a:solidFill>
                <a:latin typeface="Calibri" panose="020F0502020204030204"/>
              </a:rPr>
              <a:t>, C</a:t>
            </a:r>
            <a:r>
              <a:rPr lang="en-US" baseline="-25000" dirty="0">
                <a:solidFill>
                  <a:prstClr val="black"/>
                </a:solidFill>
                <a:latin typeface="Calibri" panose="020F0502020204030204"/>
              </a:rPr>
              <a:t>6</a:t>
            </a:r>
            <a:r>
              <a:rPr lang="en-US" dirty="0">
                <a:solidFill>
                  <a:prstClr val="black"/>
                </a:solidFill>
                <a:latin typeface="Calibri" panose="020F0502020204030204"/>
              </a:rPr>
              <a:t>H</a:t>
            </a:r>
            <a:r>
              <a:rPr lang="en-US" baseline="-25000" dirty="0">
                <a:solidFill>
                  <a:prstClr val="black"/>
                </a:solidFill>
                <a:latin typeface="Calibri" panose="020F0502020204030204"/>
              </a:rPr>
              <a:t>6</a:t>
            </a:r>
            <a:r>
              <a:rPr lang="en-US" dirty="0">
                <a:solidFill>
                  <a:prstClr val="black"/>
                </a:solidFill>
                <a:latin typeface="Calibri" panose="020F0502020204030204"/>
              </a:rPr>
              <a:t>, H</a:t>
            </a:r>
            <a:r>
              <a:rPr lang="en-US" baseline="-25000" dirty="0">
                <a:solidFill>
                  <a:prstClr val="black"/>
                </a:solidFill>
                <a:latin typeface="Calibri" panose="020F0502020204030204"/>
              </a:rPr>
              <a:t>2</a:t>
            </a:r>
            <a:r>
              <a:rPr lang="en-US" dirty="0">
                <a:solidFill>
                  <a:prstClr val="black"/>
                </a:solidFill>
                <a:latin typeface="Calibri" panose="020F0502020204030204"/>
              </a:rPr>
              <a:t>O) that must be purified and separated at various intermediate stages</a:t>
            </a:r>
          </a:p>
          <a:p>
            <a:pPr marL="285750" indent="-285750">
              <a:lnSpc>
                <a:spcPct val="150000"/>
              </a:lnSpc>
              <a:buFont typeface="Arial" pitchFamily="34" charset="0"/>
              <a:buChar char="•"/>
            </a:pPr>
            <a:r>
              <a:rPr lang="en-US" dirty="0">
                <a:solidFill>
                  <a:prstClr val="black"/>
                </a:solidFill>
                <a:latin typeface="Calibri" panose="020F0502020204030204"/>
              </a:rPr>
              <a:t>Selection of styrene, benzene, ethylene etc. means their intrinsic properties determine energy consumption of purification and separation processes</a:t>
            </a:r>
          </a:p>
          <a:p>
            <a:pPr marL="285750" indent="-285750">
              <a:lnSpc>
                <a:spcPct val="150000"/>
              </a:lnSpc>
              <a:buFont typeface="Arial" pitchFamily="34" charset="0"/>
              <a:buChar char="•"/>
            </a:pPr>
            <a:r>
              <a:rPr lang="en-US" dirty="0">
                <a:solidFill>
                  <a:prstClr val="black"/>
                </a:solidFill>
                <a:latin typeface="Calibri" panose="020F0502020204030204"/>
              </a:rPr>
              <a:t>Does function require styrene, benzene, ethylene </a:t>
            </a:r>
            <a:r>
              <a:rPr lang="en-US" dirty="0" err="1">
                <a:solidFill>
                  <a:prstClr val="black"/>
                </a:solidFill>
                <a:latin typeface="Calibri" panose="020F0502020204030204"/>
              </a:rPr>
              <a:t>etc</a:t>
            </a:r>
            <a:r>
              <a:rPr lang="en-US" dirty="0">
                <a:solidFill>
                  <a:prstClr val="black"/>
                </a:solidFill>
                <a:latin typeface="Calibri" panose="020F0502020204030204"/>
              </a:rPr>
              <a:t>?</a:t>
            </a:r>
          </a:p>
        </p:txBody>
      </p:sp>
    </p:spTree>
    <p:extLst>
      <p:ext uri="{BB962C8B-B14F-4D97-AF65-F5344CB8AC3E}">
        <p14:creationId xmlns:p14="http://schemas.microsoft.com/office/powerpoint/2010/main" val="31673345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06357-4511-B04C-BFDB-730DDDA232D2}"/>
              </a:ext>
            </a:extLst>
          </p:cNvPr>
          <p:cNvSpPr>
            <a:spLocks noGrp="1"/>
          </p:cNvSpPr>
          <p:nvPr>
            <p:ph type="title"/>
          </p:nvPr>
        </p:nvSpPr>
        <p:spPr/>
        <p:txBody>
          <a:bodyPr>
            <a:normAutofit/>
          </a:bodyPr>
          <a:lstStyle/>
          <a:p>
            <a:r>
              <a:rPr lang="en-US" sz="4000" dirty="0">
                <a:latin typeface="+mn-lt"/>
              </a:rPr>
              <a:t>Summary</a:t>
            </a:r>
          </a:p>
        </p:txBody>
      </p:sp>
      <p:sp>
        <p:nvSpPr>
          <p:cNvPr id="3" name="Content Placeholder 2">
            <a:extLst>
              <a:ext uri="{FF2B5EF4-FFF2-40B4-BE49-F238E27FC236}">
                <a16:creationId xmlns:a16="http://schemas.microsoft.com/office/drawing/2014/main" id="{04E95518-B573-A742-9B80-AB22588B7220}"/>
              </a:ext>
            </a:extLst>
          </p:cNvPr>
          <p:cNvSpPr>
            <a:spLocks noGrp="1"/>
          </p:cNvSpPr>
          <p:nvPr>
            <p:ph idx="1"/>
          </p:nvPr>
        </p:nvSpPr>
        <p:spPr/>
        <p:txBody>
          <a:bodyPr/>
          <a:lstStyle/>
          <a:p>
            <a:r>
              <a:rPr lang="en-US" dirty="0"/>
              <a:t>Life Cycle Thinking and Life Cycle Assessment (LCA):</a:t>
            </a:r>
          </a:p>
          <a:p>
            <a:pPr lvl="1"/>
            <a:r>
              <a:rPr lang="en-US" dirty="0"/>
              <a:t>Considers the impacts of a material throughout its full “life cycle”, looking at a range of inputs and environmental impacts</a:t>
            </a:r>
          </a:p>
          <a:p>
            <a:pPr lvl="1"/>
            <a:r>
              <a:rPr lang="en-US" dirty="0"/>
              <a:t>Can help to not shift issues from one aspect to another and understand impacts as processes and products are changed</a:t>
            </a:r>
          </a:p>
          <a:p>
            <a:r>
              <a:rPr lang="en-US" dirty="0"/>
              <a:t>Green Chemistry principles apply across the product life cycle, but can have the greatest impact at the </a:t>
            </a:r>
            <a:r>
              <a:rPr lang="en-US"/>
              <a:t>design and manufacturing stage</a:t>
            </a:r>
            <a:endParaRPr lang="en-US" dirty="0"/>
          </a:p>
          <a:p>
            <a:endParaRPr lang="en-US" dirty="0"/>
          </a:p>
        </p:txBody>
      </p:sp>
    </p:spTree>
    <p:extLst>
      <p:ext uri="{BB962C8B-B14F-4D97-AF65-F5344CB8AC3E}">
        <p14:creationId xmlns:p14="http://schemas.microsoft.com/office/powerpoint/2010/main" val="35479124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A0CE2-81E7-8249-860F-192A7F84ACDD}"/>
              </a:ext>
            </a:extLst>
          </p:cNvPr>
          <p:cNvSpPr>
            <a:spLocks noGrp="1"/>
          </p:cNvSpPr>
          <p:nvPr>
            <p:ph type="title"/>
          </p:nvPr>
        </p:nvSpPr>
        <p:spPr/>
        <p:txBody>
          <a:bodyPr>
            <a:normAutofit/>
          </a:bodyPr>
          <a:lstStyle/>
          <a:p>
            <a:r>
              <a:rPr lang="en-US" sz="4000" dirty="0">
                <a:latin typeface="+mn-lt"/>
              </a:rPr>
              <a:t>Impacts throughout a product lifecycle</a:t>
            </a:r>
          </a:p>
        </p:txBody>
      </p:sp>
      <p:sp>
        <p:nvSpPr>
          <p:cNvPr id="3" name="Content Placeholder 2">
            <a:extLst>
              <a:ext uri="{FF2B5EF4-FFF2-40B4-BE49-F238E27FC236}">
                <a16:creationId xmlns:a16="http://schemas.microsoft.com/office/drawing/2014/main" id="{578CBCB2-D736-624F-9280-C599B70F6E4C}"/>
              </a:ext>
            </a:extLst>
          </p:cNvPr>
          <p:cNvSpPr>
            <a:spLocks noGrp="1"/>
          </p:cNvSpPr>
          <p:nvPr>
            <p:ph idx="1"/>
          </p:nvPr>
        </p:nvSpPr>
        <p:spPr>
          <a:xfrm>
            <a:off x="838199" y="1750132"/>
            <a:ext cx="5673605" cy="4470786"/>
          </a:xfrm>
        </p:spPr>
        <p:txBody>
          <a:bodyPr>
            <a:normAutofit fontScale="92500"/>
          </a:bodyPr>
          <a:lstStyle/>
          <a:p>
            <a:r>
              <a:rPr lang="en-US" dirty="0"/>
              <a:t>Materials have environmental impacts through their product lifecycles!</a:t>
            </a:r>
          </a:p>
          <a:p>
            <a:r>
              <a:rPr lang="en-US" dirty="0"/>
              <a:t>The major stages in a material’s lifecycle include:</a:t>
            </a:r>
          </a:p>
          <a:p>
            <a:pPr lvl="1"/>
            <a:r>
              <a:rPr lang="en-US" dirty="0"/>
              <a:t>Materials Extraction</a:t>
            </a:r>
          </a:p>
          <a:p>
            <a:pPr lvl="1"/>
            <a:r>
              <a:rPr lang="en-US" dirty="0"/>
              <a:t>Manufacturing</a:t>
            </a:r>
          </a:p>
          <a:p>
            <a:pPr lvl="1"/>
            <a:r>
              <a:rPr lang="en-US" dirty="0"/>
              <a:t>Distribution</a:t>
            </a:r>
          </a:p>
          <a:p>
            <a:pPr lvl="1"/>
            <a:r>
              <a:rPr lang="en-US" dirty="0"/>
              <a:t>Usage</a:t>
            </a:r>
          </a:p>
          <a:p>
            <a:pPr lvl="1"/>
            <a:r>
              <a:rPr lang="en-US" dirty="0"/>
              <a:t>End-of-life Management</a:t>
            </a:r>
          </a:p>
          <a:p>
            <a:r>
              <a:rPr lang="en-US" dirty="0"/>
              <a:t>Each stage has many factors that determine the material’s impact</a:t>
            </a:r>
          </a:p>
        </p:txBody>
      </p:sp>
      <p:pic>
        <p:nvPicPr>
          <p:cNvPr id="1026" name="Picture 2" descr="File:Lifecycle EPA.jpg">
            <a:extLst>
              <a:ext uri="{FF2B5EF4-FFF2-40B4-BE49-F238E27FC236}">
                <a16:creationId xmlns:a16="http://schemas.microsoft.com/office/drawing/2014/main" id="{1A3A84C3-8970-F54A-86E5-6978A010CE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1805" y="1750132"/>
            <a:ext cx="5128539" cy="40295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D4710A8-26B5-594E-B1A9-797F9F07E366}"/>
              </a:ext>
            </a:extLst>
          </p:cNvPr>
          <p:cNvSpPr txBox="1"/>
          <p:nvPr/>
        </p:nvSpPr>
        <p:spPr>
          <a:xfrm>
            <a:off x="7703127" y="6375098"/>
            <a:ext cx="2438040" cy="307777"/>
          </a:xfrm>
          <a:prstGeom prst="rect">
            <a:avLst/>
          </a:prstGeom>
          <a:noFill/>
        </p:spPr>
        <p:txBody>
          <a:bodyPr wrap="none" rtlCol="0">
            <a:spAutoFit/>
          </a:bodyPr>
          <a:lstStyle/>
          <a:p>
            <a:r>
              <a:rPr lang="en-US" sz="1400" dirty="0"/>
              <a:t>Image: U.S. EPA, Public domain</a:t>
            </a:r>
          </a:p>
        </p:txBody>
      </p:sp>
    </p:spTree>
    <p:extLst>
      <p:ext uri="{BB962C8B-B14F-4D97-AF65-F5344CB8AC3E}">
        <p14:creationId xmlns:p14="http://schemas.microsoft.com/office/powerpoint/2010/main" val="4100428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D5CAC-2665-2E49-B193-8677EC882160}"/>
              </a:ext>
            </a:extLst>
          </p:cNvPr>
          <p:cNvSpPr>
            <a:spLocks noGrp="1"/>
          </p:cNvSpPr>
          <p:nvPr>
            <p:ph type="title"/>
          </p:nvPr>
        </p:nvSpPr>
        <p:spPr/>
        <p:txBody>
          <a:bodyPr>
            <a:normAutofit/>
          </a:bodyPr>
          <a:lstStyle/>
          <a:p>
            <a:r>
              <a:rPr lang="en-US" sz="4000" dirty="0">
                <a:latin typeface="+mn-lt"/>
              </a:rPr>
              <a:t>Product Life Cycle</a:t>
            </a:r>
          </a:p>
        </p:txBody>
      </p:sp>
      <p:graphicFrame>
        <p:nvGraphicFramePr>
          <p:cNvPr id="4" name="Diagram 3">
            <a:extLst>
              <a:ext uri="{FF2B5EF4-FFF2-40B4-BE49-F238E27FC236}">
                <a16:creationId xmlns:a16="http://schemas.microsoft.com/office/drawing/2014/main" id="{B5399CA8-450F-044B-A5EF-C1E8FC04323A}"/>
              </a:ext>
            </a:extLst>
          </p:cNvPr>
          <p:cNvGraphicFramePr/>
          <p:nvPr>
            <p:extLst>
              <p:ext uri="{D42A27DB-BD31-4B8C-83A1-F6EECF244321}">
                <p14:modId xmlns:p14="http://schemas.microsoft.com/office/powerpoint/2010/main" val="1095263573"/>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1073E967-C18B-7F4E-8985-A346AC02D25A}"/>
              </a:ext>
            </a:extLst>
          </p:cNvPr>
          <p:cNvSpPr txBox="1"/>
          <p:nvPr/>
        </p:nvSpPr>
        <p:spPr>
          <a:xfrm>
            <a:off x="2032000" y="1889760"/>
            <a:ext cx="1173480" cy="584775"/>
          </a:xfrm>
          <a:prstGeom prst="rect">
            <a:avLst/>
          </a:prstGeom>
          <a:noFill/>
        </p:spPr>
        <p:txBody>
          <a:bodyPr wrap="square" rtlCol="0">
            <a:spAutoFit/>
          </a:bodyPr>
          <a:lstStyle/>
          <a:p>
            <a:pPr algn="ctr"/>
            <a:r>
              <a:rPr lang="en-US" sz="1600" dirty="0"/>
              <a:t>Materials and Energy</a:t>
            </a:r>
          </a:p>
        </p:txBody>
      </p:sp>
      <p:sp>
        <p:nvSpPr>
          <p:cNvPr id="7" name="TextBox 6">
            <a:extLst>
              <a:ext uri="{FF2B5EF4-FFF2-40B4-BE49-F238E27FC236}">
                <a16:creationId xmlns:a16="http://schemas.microsoft.com/office/drawing/2014/main" id="{C73E6C11-D018-F943-B9D3-DB7C60C425D9}"/>
              </a:ext>
            </a:extLst>
          </p:cNvPr>
          <p:cNvSpPr txBox="1"/>
          <p:nvPr/>
        </p:nvSpPr>
        <p:spPr>
          <a:xfrm>
            <a:off x="3797300" y="1889759"/>
            <a:ext cx="1173480" cy="584775"/>
          </a:xfrm>
          <a:prstGeom prst="rect">
            <a:avLst/>
          </a:prstGeom>
          <a:noFill/>
        </p:spPr>
        <p:txBody>
          <a:bodyPr wrap="square" rtlCol="0">
            <a:spAutoFit/>
          </a:bodyPr>
          <a:lstStyle/>
          <a:p>
            <a:pPr algn="ctr"/>
            <a:r>
              <a:rPr lang="en-US" sz="1600" dirty="0"/>
              <a:t>Materials and Energy</a:t>
            </a:r>
          </a:p>
        </p:txBody>
      </p:sp>
      <p:sp>
        <p:nvSpPr>
          <p:cNvPr id="8" name="TextBox 7">
            <a:extLst>
              <a:ext uri="{FF2B5EF4-FFF2-40B4-BE49-F238E27FC236}">
                <a16:creationId xmlns:a16="http://schemas.microsoft.com/office/drawing/2014/main" id="{8E446679-A437-B542-A767-5C4A3EA38EE6}"/>
              </a:ext>
            </a:extLst>
          </p:cNvPr>
          <p:cNvSpPr txBox="1"/>
          <p:nvPr/>
        </p:nvSpPr>
        <p:spPr>
          <a:xfrm>
            <a:off x="5480050" y="1889758"/>
            <a:ext cx="1173480" cy="584775"/>
          </a:xfrm>
          <a:prstGeom prst="rect">
            <a:avLst/>
          </a:prstGeom>
          <a:noFill/>
        </p:spPr>
        <p:txBody>
          <a:bodyPr wrap="square" rtlCol="0">
            <a:spAutoFit/>
          </a:bodyPr>
          <a:lstStyle/>
          <a:p>
            <a:pPr algn="ctr"/>
            <a:r>
              <a:rPr lang="en-US" sz="1600" dirty="0"/>
              <a:t>Materials and Energy</a:t>
            </a:r>
          </a:p>
        </p:txBody>
      </p:sp>
      <p:sp>
        <p:nvSpPr>
          <p:cNvPr id="9" name="TextBox 8">
            <a:extLst>
              <a:ext uri="{FF2B5EF4-FFF2-40B4-BE49-F238E27FC236}">
                <a16:creationId xmlns:a16="http://schemas.microsoft.com/office/drawing/2014/main" id="{AB944DCC-99DB-944C-BE40-9C0787131400}"/>
              </a:ext>
            </a:extLst>
          </p:cNvPr>
          <p:cNvSpPr txBox="1"/>
          <p:nvPr/>
        </p:nvSpPr>
        <p:spPr>
          <a:xfrm>
            <a:off x="7162800" y="1889758"/>
            <a:ext cx="1173480" cy="584775"/>
          </a:xfrm>
          <a:prstGeom prst="rect">
            <a:avLst/>
          </a:prstGeom>
          <a:noFill/>
        </p:spPr>
        <p:txBody>
          <a:bodyPr wrap="square" rtlCol="0">
            <a:spAutoFit/>
          </a:bodyPr>
          <a:lstStyle/>
          <a:p>
            <a:pPr algn="ctr"/>
            <a:r>
              <a:rPr lang="en-US" sz="1600" dirty="0"/>
              <a:t>Materials and Energy</a:t>
            </a:r>
          </a:p>
        </p:txBody>
      </p:sp>
      <p:sp>
        <p:nvSpPr>
          <p:cNvPr id="10" name="TextBox 9">
            <a:extLst>
              <a:ext uri="{FF2B5EF4-FFF2-40B4-BE49-F238E27FC236}">
                <a16:creationId xmlns:a16="http://schemas.microsoft.com/office/drawing/2014/main" id="{ADB9B596-77C5-8E47-94E7-6ADB41809DB3}"/>
              </a:ext>
            </a:extLst>
          </p:cNvPr>
          <p:cNvSpPr txBox="1"/>
          <p:nvPr/>
        </p:nvSpPr>
        <p:spPr>
          <a:xfrm>
            <a:off x="8928100" y="1892827"/>
            <a:ext cx="1173480" cy="584775"/>
          </a:xfrm>
          <a:prstGeom prst="rect">
            <a:avLst/>
          </a:prstGeom>
          <a:noFill/>
        </p:spPr>
        <p:txBody>
          <a:bodyPr wrap="square" rtlCol="0">
            <a:spAutoFit/>
          </a:bodyPr>
          <a:lstStyle/>
          <a:p>
            <a:pPr algn="ctr"/>
            <a:r>
              <a:rPr lang="en-US" sz="1600" dirty="0"/>
              <a:t>Materials and Energy</a:t>
            </a:r>
          </a:p>
        </p:txBody>
      </p:sp>
      <p:cxnSp>
        <p:nvCxnSpPr>
          <p:cNvPr id="12" name="Straight Arrow Connector 11">
            <a:extLst>
              <a:ext uri="{FF2B5EF4-FFF2-40B4-BE49-F238E27FC236}">
                <a16:creationId xmlns:a16="http://schemas.microsoft.com/office/drawing/2014/main" id="{A52E3B05-E586-B748-AE79-0E7D7A3E31B2}"/>
              </a:ext>
            </a:extLst>
          </p:cNvPr>
          <p:cNvCxnSpPr>
            <a:cxnSpLocks/>
          </p:cNvCxnSpPr>
          <p:nvPr/>
        </p:nvCxnSpPr>
        <p:spPr>
          <a:xfrm flipH="1">
            <a:off x="2613660" y="2428815"/>
            <a:ext cx="5080" cy="299145"/>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4E8DB19-ACD3-1B4D-ADE5-98036A3C0E32}"/>
              </a:ext>
            </a:extLst>
          </p:cNvPr>
          <p:cNvCxnSpPr>
            <a:cxnSpLocks/>
          </p:cNvCxnSpPr>
          <p:nvPr/>
        </p:nvCxnSpPr>
        <p:spPr>
          <a:xfrm flipH="1">
            <a:off x="6088380" y="2413575"/>
            <a:ext cx="5080" cy="299145"/>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BF25767-7693-1E4C-87A4-876616FE28A1}"/>
              </a:ext>
            </a:extLst>
          </p:cNvPr>
          <p:cNvCxnSpPr>
            <a:cxnSpLocks/>
          </p:cNvCxnSpPr>
          <p:nvPr/>
        </p:nvCxnSpPr>
        <p:spPr>
          <a:xfrm flipH="1">
            <a:off x="7780020" y="2413575"/>
            <a:ext cx="5080" cy="299145"/>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2BDB2DB-6597-354E-8F5B-B0AC067B20BA}"/>
              </a:ext>
            </a:extLst>
          </p:cNvPr>
          <p:cNvCxnSpPr>
            <a:cxnSpLocks/>
          </p:cNvCxnSpPr>
          <p:nvPr/>
        </p:nvCxnSpPr>
        <p:spPr>
          <a:xfrm flipH="1">
            <a:off x="9532620" y="2413575"/>
            <a:ext cx="5080" cy="299145"/>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53167ED-878A-C745-BB90-DCC4E665C42E}"/>
              </a:ext>
            </a:extLst>
          </p:cNvPr>
          <p:cNvCxnSpPr>
            <a:cxnSpLocks/>
          </p:cNvCxnSpPr>
          <p:nvPr/>
        </p:nvCxnSpPr>
        <p:spPr>
          <a:xfrm>
            <a:off x="9852660" y="4175760"/>
            <a:ext cx="0" cy="132588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DED2DEE-C54B-C344-A368-D34D984ED6DF}"/>
              </a:ext>
            </a:extLst>
          </p:cNvPr>
          <p:cNvCxnSpPr>
            <a:cxnSpLocks/>
          </p:cNvCxnSpPr>
          <p:nvPr/>
        </p:nvCxnSpPr>
        <p:spPr>
          <a:xfrm flipH="1">
            <a:off x="4587240" y="5501640"/>
            <a:ext cx="5265420"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6A16B320-C5E6-8741-A7B8-10175BD89B0D}"/>
              </a:ext>
            </a:extLst>
          </p:cNvPr>
          <p:cNvCxnSpPr/>
          <p:nvPr/>
        </p:nvCxnSpPr>
        <p:spPr>
          <a:xfrm flipV="1">
            <a:off x="4587240" y="4175760"/>
            <a:ext cx="0" cy="132588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3AB8C791-6065-1349-8A98-7439AC83E09D}"/>
              </a:ext>
            </a:extLst>
          </p:cNvPr>
          <p:cNvCxnSpPr/>
          <p:nvPr/>
        </p:nvCxnSpPr>
        <p:spPr>
          <a:xfrm>
            <a:off x="2613660" y="4175760"/>
            <a:ext cx="0" cy="39624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778F5126-0E24-4843-ACBD-7951DDB38AC5}"/>
              </a:ext>
            </a:extLst>
          </p:cNvPr>
          <p:cNvCxnSpPr/>
          <p:nvPr/>
        </p:nvCxnSpPr>
        <p:spPr>
          <a:xfrm>
            <a:off x="4152900" y="4175760"/>
            <a:ext cx="0" cy="39624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B6C6794D-E39F-0942-BA01-58E52D266918}"/>
              </a:ext>
            </a:extLst>
          </p:cNvPr>
          <p:cNvCxnSpPr/>
          <p:nvPr/>
        </p:nvCxnSpPr>
        <p:spPr>
          <a:xfrm>
            <a:off x="5859780" y="4175760"/>
            <a:ext cx="0" cy="39624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3A109B32-CF9D-9D4D-9B26-FF3B5D6FC6FA}"/>
              </a:ext>
            </a:extLst>
          </p:cNvPr>
          <p:cNvCxnSpPr/>
          <p:nvPr/>
        </p:nvCxnSpPr>
        <p:spPr>
          <a:xfrm>
            <a:off x="9212580" y="4175760"/>
            <a:ext cx="0" cy="39624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5EDC2C34-D67C-A248-A572-60131222EF48}"/>
              </a:ext>
            </a:extLst>
          </p:cNvPr>
          <p:cNvCxnSpPr/>
          <p:nvPr/>
        </p:nvCxnSpPr>
        <p:spPr>
          <a:xfrm>
            <a:off x="9532620" y="4175760"/>
            <a:ext cx="0" cy="80772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5BF49400-12BC-EC4E-B5E9-45B247175683}"/>
              </a:ext>
            </a:extLst>
          </p:cNvPr>
          <p:cNvCxnSpPr/>
          <p:nvPr/>
        </p:nvCxnSpPr>
        <p:spPr>
          <a:xfrm flipH="1">
            <a:off x="7780020" y="4983480"/>
            <a:ext cx="1752600"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78E1D784-0D4B-A647-946A-A33D586B5EA6}"/>
              </a:ext>
            </a:extLst>
          </p:cNvPr>
          <p:cNvCxnSpPr/>
          <p:nvPr/>
        </p:nvCxnSpPr>
        <p:spPr>
          <a:xfrm flipV="1">
            <a:off x="7780020" y="4175760"/>
            <a:ext cx="0" cy="80772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4537A5CB-5F69-904B-B800-66B59F0DE84B}"/>
              </a:ext>
            </a:extLst>
          </p:cNvPr>
          <p:cNvSpPr txBox="1"/>
          <p:nvPr/>
        </p:nvSpPr>
        <p:spPr>
          <a:xfrm>
            <a:off x="2220956" y="4606826"/>
            <a:ext cx="785408" cy="338554"/>
          </a:xfrm>
          <a:prstGeom prst="rect">
            <a:avLst/>
          </a:prstGeom>
          <a:noFill/>
        </p:spPr>
        <p:txBody>
          <a:bodyPr wrap="none" rtlCol="0">
            <a:spAutoFit/>
          </a:bodyPr>
          <a:lstStyle/>
          <a:p>
            <a:r>
              <a:rPr lang="en-US" sz="1600" dirty="0"/>
              <a:t>Wastes</a:t>
            </a:r>
          </a:p>
        </p:txBody>
      </p:sp>
      <p:sp>
        <p:nvSpPr>
          <p:cNvPr id="69" name="TextBox 68">
            <a:extLst>
              <a:ext uri="{FF2B5EF4-FFF2-40B4-BE49-F238E27FC236}">
                <a16:creationId xmlns:a16="http://schemas.microsoft.com/office/drawing/2014/main" id="{BBD3133E-6479-1F47-87A5-3930C515F703}"/>
              </a:ext>
            </a:extLst>
          </p:cNvPr>
          <p:cNvSpPr txBox="1"/>
          <p:nvPr/>
        </p:nvSpPr>
        <p:spPr>
          <a:xfrm>
            <a:off x="3707578" y="4606826"/>
            <a:ext cx="785408" cy="338554"/>
          </a:xfrm>
          <a:prstGeom prst="rect">
            <a:avLst/>
          </a:prstGeom>
          <a:noFill/>
        </p:spPr>
        <p:txBody>
          <a:bodyPr wrap="none" rtlCol="0">
            <a:spAutoFit/>
          </a:bodyPr>
          <a:lstStyle/>
          <a:p>
            <a:r>
              <a:rPr lang="en-US" sz="1600" dirty="0"/>
              <a:t>Wastes</a:t>
            </a:r>
          </a:p>
        </p:txBody>
      </p:sp>
      <p:sp>
        <p:nvSpPr>
          <p:cNvPr id="70" name="TextBox 69">
            <a:extLst>
              <a:ext uri="{FF2B5EF4-FFF2-40B4-BE49-F238E27FC236}">
                <a16:creationId xmlns:a16="http://schemas.microsoft.com/office/drawing/2014/main" id="{27620CBB-14E9-0D43-8C0B-93678A04239D}"/>
              </a:ext>
            </a:extLst>
          </p:cNvPr>
          <p:cNvSpPr txBox="1"/>
          <p:nvPr/>
        </p:nvSpPr>
        <p:spPr>
          <a:xfrm>
            <a:off x="5467076" y="4606826"/>
            <a:ext cx="785408" cy="338554"/>
          </a:xfrm>
          <a:prstGeom prst="rect">
            <a:avLst/>
          </a:prstGeom>
          <a:noFill/>
        </p:spPr>
        <p:txBody>
          <a:bodyPr wrap="none" rtlCol="0">
            <a:spAutoFit/>
          </a:bodyPr>
          <a:lstStyle/>
          <a:p>
            <a:r>
              <a:rPr lang="en-US" sz="1600" dirty="0"/>
              <a:t>Wastes</a:t>
            </a:r>
          </a:p>
        </p:txBody>
      </p:sp>
      <p:sp>
        <p:nvSpPr>
          <p:cNvPr id="71" name="TextBox 70">
            <a:extLst>
              <a:ext uri="{FF2B5EF4-FFF2-40B4-BE49-F238E27FC236}">
                <a16:creationId xmlns:a16="http://schemas.microsoft.com/office/drawing/2014/main" id="{D7789744-98E0-384F-90B4-F465D68C33F5}"/>
              </a:ext>
            </a:extLst>
          </p:cNvPr>
          <p:cNvSpPr txBox="1"/>
          <p:nvPr/>
        </p:nvSpPr>
        <p:spPr>
          <a:xfrm>
            <a:off x="8790392" y="4606826"/>
            <a:ext cx="785408" cy="338554"/>
          </a:xfrm>
          <a:prstGeom prst="rect">
            <a:avLst/>
          </a:prstGeom>
          <a:noFill/>
        </p:spPr>
        <p:txBody>
          <a:bodyPr wrap="none" rtlCol="0">
            <a:spAutoFit/>
          </a:bodyPr>
          <a:lstStyle/>
          <a:p>
            <a:r>
              <a:rPr lang="en-US" sz="1600" dirty="0"/>
              <a:t>Wastes</a:t>
            </a:r>
          </a:p>
        </p:txBody>
      </p:sp>
      <p:sp>
        <p:nvSpPr>
          <p:cNvPr id="72" name="TextBox 71">
            <a:extLst>
              <a:ext uri="{FF2B5EF4-FFF2-40B4-BE49-F238E27FC236}">
                <a16:creationId xmlns:a16="http://schemas.microsoft.com/office/drawing/2014/main" id="{A6CA733A-49CC-BC4E-8995-FCC4CADDB690}"/>
              </a:ext>
            </a:extLst>
          </p:cNvPr>
          <p:cNvSpPr txBox="1"/>
          <p:nvPr/>
        </p:nvSpPr>
        <p:spPr>
          <a:xfrm>
            <a:off x="8447381" y="5018194"/>
            <a:ext cx="686022" cy="338554"/>
          </a:xfrm>
          <a:prstGeom prst="rect">
            <a:avLst/>
          </a:prstGeom>
          <a:noFill/>
        </p:spPr>
        <p:txBody>
          <a:bodyPr wrap="none" rtlCol="0">
            <a:spAutoFit/>
          </a:bodyPr>
          <a:lstStyle/>
          <a:p>
            <a:r>
              <a:rPr lang="en-US" sz="1600" dirty="0"/>
              <a:t>Reuse</a:t>
            </a:r>
          </a:p>
        </p:txBody>
      </p:sp>
      <p:sp>
        <p:nvSpPr>
          <p:cNvPr id="73" name="TextBox 72">
            <a:extLst>
              <a:ext uri="{FF2B5EF4-FFF2-40B4-BE49-F238E27FC236}">
                <a16:creationId xmlns:a16="http://schemas.microsoft.com/office/drawing/2014/main" id="{2173C7C5-6EAF-B44B-ACB7-F68A5EEB184C}"/>
              </a:ext>
            </a:extLst>
          </p:cNvPr>
          <p:cNvSpPr txBox="1"/>
          <p:nvPr/>
        </p:nvSpPr>
        <p:spPr>
          <a:xfrm>
            <a:off x="6521570" y="5567481"/>
            <a:ext cx="1656287" cy="338554"/>
          </a:xfrm>
          <a:prstGeom prst="rect">
            <a:avLst/>
          </a:prstGeom>
          <a:noFill/>
        </p:spPr>
        <p:txBody>
          <a:bodyPr wrap="none" rtlCol="0">
            <a:spAutoFit/>
          </a:bodyPr>
          <a:lstStyle/>
          <a:p>
            <a:r>
              <a:rPr lang="en-US" sz="1600" dirty="0"/>
              <a:t>Product Recycling</a:t>
            </a:r>
          </a:p>
        </p:txBody>
      </p:sp>
      <p:cxnSp>
        <p:nvCxnSpPr>
          <p:cNvPr id="75" name="Straight Arrow Connector 74">
            <a:extLst>
              <a:ext uri="{FF2B5EF4-FFF2-40B4-BE49-F238E27FC236}">
                <a16:creationId xmlns:a16="http://schemas.microsoft.com/office/drawing/2014/main" id="{6B634BB3-D3B3-8B47-ABDB-5F42DF4D97EE}"/>
              </a:ext>
            </a:extLst>
          </p:cNvPr>
          <p:cNvCxnSpPr>
            <a:cxnSpLocks/>
          </p:cNvCxnSpPr>
          <p:nvPr/>
        </p:nvCxnSpPr>
        <p:spPr>
          <a:xfrm>
            <a:off x="6252484" y="4175760"/>
            <a:ext cx="0" cy="1325880"/>
          </a:xfrm>
          <a:prstGeom prst="straightConnector1">
            <a:avLst/>
          </a:prstGeom>
          <a:ln w="508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957751BF-5992-1148-A13F-B6275DCDE00A}"/>
              </a:ext>
            </a:extLst>
          </p:cNvPr>
          <p:cNvCxnSpPr>
            <a:cxnSpLocks/>
          </p:cNvCxnSpPr>
          <p:nvPr/>
        </p:nvCxnSpPr>
        <p:spPr>
          <a:xfrm flipH="1">
            <a:off x="4353319" y="2425939"/>
            <a:ext cx="5080" cy="299145"/>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9BE7C076-9713-294C-885C-8D85CD9605DE}"/>
              </a:ext>
            </a:extLst>
          </p:cNvPr>
          <p:cNvSpPr txBox="1"/>
          <p:nvPr/>
        </p:nvSpPr>
        <p:spPr>
          <a:xfrm>
            <a:off x="5905058" y="6270158"/>
            <a:ext cx="6556075" cy="461665"/>
          </a:xfrm>
          <a:prstGeom prst="rect">
            <a:avLst/>
          </a:prstGeom>
          <a:noFill/>
        </p:spPr>
        <p:txBody>
          <a:bodyPr wrap="square" rtlCol="0">
            <a:spAutoFit/>
          </a:bodyPr>
          <a:lstStyle/>
          <a:p>
            <a:r>
              <a:rPr lang="en-US" sz="1200" dirty="0"/>
              <a:t>Recreated from: Guidance on Life-Cycle Thinking and Its Role in Environmental Decision Making, Sustainable Materials Management Coalition, March 2014</a:t>
            </a:r>
          </a:p>
        </p:txBody>
      </p:sp>
    </p:spTree>
    <p:extLst>
      <p:ext uri="{BB962C8B-B14F-4D97-AF65-F5344CB8AC3E}">
        <p14:creationId xmlns:p14="http://schemas.microsoft.com/office/powerpoint/2010/main" val="2552841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F2D4D-F930-9844-8241-E0C19F3555DD}"/>
              </a:ext>
            </a:extLst>
          </p:cNvPr>
          <p:cNvSpPr>
            <a:spLocks noGrp="1"/>
          </p:cNvSpPr>
          <p:nvPr>
            <p:ph type="title"/>
          </p:nvPr>
        </p:nvSpPr>
        <p:spPr/>
        <p:txBody>
          <a:bodyPr>
            <a:normAutofit/>
          </a:bodyPr>
          <a:lstStyle/>
          <a:p>
            <a:r>
              <a:rPr lang="en-US" sz="4000" dirty="0">
                <a:latin typeface="+mn-lt"/>
              </a:rPr>
              <a:t>Life-Cycle Assessment (LCA)</a:t>
            </a:r>
          </a:p>
        </p:txBody>
      </p:sp>
      <p:sp>
        <p:nvSpPr>
          <p:cNvPr id="3" name="Content Placeholder 2">
            <a:extLst>
              <a:ext uri="{FF2B5EF4-FFF2-40B4-BE49-F238E27FC236}">
                <a16:creationId xmlns:a16="http://schemas.microsoft.com/office/drawing/2014/main" id="{A144796C-6DCD-FD4A-83B7-8C8C3BFC8841}"/>
              </a:ext>
            </a:extLst>
          </p:cNvPr>
          <p:cNvSpPr>
            <a:spLocks noGrp="1"/>
          </p:cNvSpPr>
          <p:nvPr>
            <p:ph idx="1"/>
          </p:nvPr>
        </p:nvSpPr>
        <p:spPr/>
        <p:txBody>
          <a:bodyPr/>
          <a:lstStyle/>
          <a:p>
            <a:r>
              <a:rPr lang="en-US" dirty="0"/>
              <a:t>1950’s – 1960’s: U.S. companies began to look at product life-cycles as part of their cost-accounting systems</a:t>
            </a:r>
          </a:p>
          <a:p>
            <a:pPr lvl="1"/>
            <a:r>
              <a:rPr lang="en-US" dirty="0"/>
              <a:t>1969: Coca-Cola Company commissioned 1</a:t>
            </a:r>
            <a:r>
              <a:rPr lang="en-US" baseline="30000" dirty="0"/>
              <a:t>st</a:t>
            </a:r>
            <a:r>
              <a:rPr lang="en-US" dirty="0"/>
              <a:t> LCA to review soft-drink container options</a:t>
            </a:r>
          </a:p>
          <a:p>
            <a:r>
              <a:rPr lang="en-US" dirty="0"/>
              <a:t>1970’s: EPA conducted materials-flow studies to support the goal of diverting materials from landfills</a:t>
            </a:r>
          </a:p>
          <a:p>
            <a:r>
              <a:rPr lang="en-US" dirty="0"/>
              <a:t>Today: International protocols have been set up on how to conduct LCA’s</a:t>
            </a:r>
          </a:p>
          <a:p>
            <a:pPr lvl="1"/>
            <a:r>
              <a:rPr lang="en-US" dirty="0"/>
              <a:t>Many look beyond products and processes to understand how systems and economies are impacted</a:t>
            </a:r>
          </a:p>
          <a:p>
            <a:endParaRPr lang="en-US" dirty="0"/>
          </a:p>
        </p:txBody>
      </p:sp>
    </p:spTree>
    <p:extLst>
      <p:ext uri="{BB962C8B-B14F-4D97-AF65-F5344CB8AC3E}">
        <p14:creationId xmlns:p14="http://schemas.microsoft.com/office/powerpoint/2010/main" val="591518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06357-4511-B04C-BFDB-730DDDA232D2}"/>
              </a:ext>
            </a:extLst>
          </p:cNvPr>
          <p:cNvSpPr>
            <a:spLocks noGrp="1"/>
          </p:cNvSpPr>
          <p:nvPr>
            <p:ph type="title"/>
          </p:nvPr>
        </p:nvSpPr>
        <p:spPr/>
        <p:txBody>
          <a:bodyPr>
            <a:normAutofit/>
          </a:bodyPr>
          <a:lstStyle/>
          <a:p>
            <a:r>
              <a:rPr lang="en-US" sz="4000" dirty="0">
                <a:latin typeface="+mn-lt"/>
              </a:rPr>
              <a:t>Outline</a:t>
            </a:r>
          </a:p>
        </p:txBody>
      </p:sp>
      <p:sp>
        <p:nvSpPr>
          <p:cNvPr id="3" name="Content Placeholder 2">
            <a:extLst>
              <a:ext uri="{FF2B5EF4-FFF2-40B4-BE49-F238E27FC236}">
                <a16:creationId xmlns:a16="http://schemas.microsoft.com/office/drawing/2014/main" id="{04E95518-B573-A742-9B80-AB22588B7220}"/>
              </a:ext>
            </a:extLst>
          </p:cNvPr>
          <p:cNvSpPr>
            <a:spLocks noGrp="1"/>
          </p:cNvSpPr>
          <p:nvPr>
            <p:ph idx="1"/>
          </p:nvPr>
        </p:nvSpPr>
        <p:spPr/>
        <p:txBody>
          <a:bodyPr/>
          <a:lstStyle/>
          <a:p>
            <a:r>
              <a:rPr lang="en-US" dirty="0"/>
              <a:t>Life Cycle Thinking and Life Cycle Assessment (LCA)</a:t>
            </a:r>
          </a:p>
          <a:p>
            <a:pPr lvl="1"/>
            <a:r>
              <a:rPr lang="en-US" dirty="0">
                <a:solidFill>
                  <a:schemeClr val="accent2"/>
                </a:solidFill>
              </a:rPr>
              <a:t>LCA Example: Laundry Detergent</a:t>
            </a:r>
          </a:p>
          <a:p>
            <a:r>
              <a:rPr lang="en-US" dirty="0"/>
              <a:t>LCA and Green Chemistry</a:t>
            </a:r>
          </a:p>
          <a:p>
            <a:r>
              <a:rPr lang="en-US" dirty="0"/>
              <a:t>LCA examples and discussions:</a:t>
            </a:r>
          </a:p>
          <a:p>
            <a:pPr lvl="1"/>
            <a:r>
              <a:rPr lang="en-US" dirty="0"/>
              <a:t>An example: </a:t>
            </a:r>
            <a:r>
              <a:rPr lang="en-US" dirty="0" err="1"/>
              <a:t>i</a:t>
            </a:r>
            <a:r>
              <a:rPr lang="en-US" dirty="0"/>
              <a:t>-STAT blood analyzing device</a:t>
            </a:r>
          </a:p>
          <a:p>
            <a:pPr lvl="1"/>
            <a:r>
              <a:rPr lang="en-US" dirty="0"/>
              <a:t>An example: Styrofoam take-out container</a:t>
            </a:r>
          </a:p>
          <a:p>
            <a:endParaRPr lang="en-US" dirty="0"/>
          </a:p>
        </p:txBody>
      </p:sp>
    </p:spTree>
    <p:extLst>
      <p:ext uri="{BB962C8B-B14F-4D97-AF65-F5344CB8AC3E}">
        <p14:creationId xmlns:p14="http://schemas.microsoft.com/office/powerpoint/2010/main" val="4881091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F280A-5AB0-F341-B06A-FEFF9583353E}"/>
              </a:ext>
            </a:extLst>
          </p:cNvPr>
          <p:cNvSpPr>
            <a:spLocks noGrp="1"/>
          </p:cNvSpPr>
          <p:nvPr>
            <p:ph type="title"/>
          </p:nvPr>
        </p:nvSpPr>
        <p:spPr/>
        <p:txBody>
          <a:bodyPr>
            <a:normAutofit/>
          </a:bodyPr>
          <a:lstStyle/>
          <a:p>
            <a:r>
              <a:rPr lang="en-US" sz="4000" dirty="0">
                <a:latin typeface="+mn-lt"/>
              </a:rPr>
              <a:t>LCA Example: Procter &amp; Gamble Laundry Detergent Inventory (2001)</a:t>
            </a:r>
          </a:p>
        </p:txBody>
      </p:sp>
      <p:sp>
        <p:nvSpPr>
          <p:cNvPr id="32" name="TextBox 31">
            <a:extLst>
              <a:ext uri="{FF2B5EF4-FFF2-40B4-BE49-F238E27FC236}">
                <a16:creationId xmlns:a16="http://schemas.microsoft.com/office/drawing/2014/main" id="{58E1C62F-F3B7-8B4E-80C9-CCFB59912E44}"/>
              </a:ext>
            </a:extLst>
          </p:cNvPr>
          <p:cNvSpPr txBox="1"/>
          <p:nvPr/>
        </p:nvSpPr>
        <p:spPr>
          <a:xfrm>
            <a:off x="931985" y="1740877"/>
            <a:ext cx="9337364" cy="369332"/>
          </a:xfrm>
          <a:prstGeom prst="rect">
            <a:avLst/>
          </a:prstGeom>
          <a:noFill/>
        </p:spPr>
        <p:txBody>
          <a:bodyPr wrap="none" rtlCol="0">
            <a:spAutoFit/>
          </a:bodyPr>
          <a:lstStyle/>
          <a:p>
            <a:r>
              <a:rPr lang="en-US" i="1" dirty="0">
                <a:solidFill>
                  <a:srgbClr val="FF0000"/>
                </a:solidFill>
              </a:rPr>
              <a:t>Q: Where do you believe are the greatest impacts in laundry detergent life-cycle? In which phase?  </a:t>
            </a:r>
          </a:p>
        </p:txBody>
      </p:sp>
      <p:graphicFrame>
        <p:nvGraphicFramePr>
          <p:cNvPr id="33" name="Diagram 32">
            <a:extLst>
              <a:ext uri="{FF2B5EF4-FFF2-40B4-BE49-F238E27FC236}">
                <a16:creationId xmlns:a16="http://schemas.microsoft.com/office/drawing/2014/main" id="{76BA337D-F9E1-F34A-8480-71BCE2B140DF}"/>
              </a:ext>
            </a:extLst>
          </p:cNvPr>
          <p:cNvGraphicFramePr/>
          <p:nvPr>
            <p:extLst>
              <p:ext uri="{D42A27DB-BD31-4B8C-83A1-F6EECF244321}">
                <p14:modId xmlns:p14="http://schemas.microsoft.com/office/powerpoint/2010/main" val="1272873202"/>
              </p:ext>
            </p:extLst>
          </p:nvPr>
        </p:nvGraphicFramePr>
        <p:xfrm>
          <a:off x="2032000" y="367973"/>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0327245"/>
      </p:ext>
    </p:extLst>
  </p:cSld>
  <p:clrMapOvr>
    <a:masterClrMapping/>
  </p:clrMapOvr>
</p:sld>
</file>

<file path=ppt/theme/theme1.xml><?xml version="1.0" encoding="utf-8"?>
<a:theme xmlns:a="http://schemas.openxmlformats.org/drawingml/2006/main" name="1_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versityCurriculum_Template" id="{EDCD831D-5535-F64D-8D88-89EFE9E5963E}" vid="{88332C8B-8202-4946-816A-D92DC749C47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3391</TotalTime>
  <Words>3704</Words>
  <Application>Microsoft Office PowerPoint</Application>
  <PresentationFormat>Widescreen</PresentationFormat>
  <Paragraphs>521</Paragraphs>
  <Slides>42</Slides>
  <Notes>27</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52" baseType="lpstr">
      <vt:lpstr>Arial</vt:lpstr>
      <vt:lpstr>Baghdad</vt:lpstr>
      <vt:lpstr>Bodoni Ornaments</vt:lpstr>
      <vt:lpstr>Calibri</vt:lpstr>
      <vt:lpstr>Cambria</vt:lpstr>
      <vt:lpstr>Comic Sans MS</vt:lpstr>
      <vt:lpstr>Corbel</vt:lpstr>
      <vt:lpstr>TimesNewRomanPSMT</vt:lpstr>
      <vt:lpstr>1_Office Theme</vt:lpstr>
      <vt:lpstr>CS ChemDraw Drawing</vt:lpstr>
      <vt:lpstr>Life Cycle Assessment</vt:lpstr>
      <vt:lpstr>Outline</vt:lpstr>
      <vt:lpstr>Product choice</vt:lpstr>
      <vt:lpstr>Life-Cycle Thinking</vt:lpstr>
      <vt:lpstr>Impacts throughout a product lifecycle</vt:lpstr>
      <vt:lpstr>Product Life Cycle</vt:lpstr>
      <vt:lpstr>Life-Cycle Assessment (LCA)</vt:lpstr>
      <vt:lpstr>Outline</vt:lpstr>
      <vt:lpstr>LCA Example: Procter &amp; Gamble Laundry Detergent Inventory (2001)</vt:lpstr>
      <vt:lpstr>LCA Example: Procter &amp; Gamble Laundry Detergent Inventory (2001)</vt:lpstr>
      <vt:lpstr>LCA Example: Procter &amp; Gamble Laundry Detergent Inventory (2001)</vt:lpstr>
      <vt:lpstr>LCA Example: Procter &amp; Gamble Laundry Detergent Inventory (2001)</vt:lpstr>
      <vt:lpstr>Life-Cycle Analysis Helps Avoid Shifting the Issues</vt:lpstr>
      <vt:lpstr>What is Life Cycle Assessment (LCA)?</vt:lpstr>
      <vt:lpstr>LCA’s can give unanticipated results!</vt:lpstr>
      <vt:lpstr>Life-Cycle Assessment</vt:lpstr>
      <vt:lpstr>Outline</vt:lpstr>
      <vt:lpstr>How does Green Chemistry relate to Life Cycle thinking?  </vt:lpstr>
      <vt:lpstr>Outline</vt:lpstr>
      <vt:lpstr>Understanding Life-cycle, an example: i-STAT blood analyzing device</vt:lpstr>
      <vt:lpstr>Understanding Life-cycle, an example:  i-STAT blood analyzing device</vt:lpstr>
      <vt:lpstr>Understanding Life-cycle, an example:  i-STAT blood analyzing device</vt:lpstr>
      <vt:lpstr>Understanding Life-cycle, an example:  i-STAT blood analyzing device</vt:lpstr>
      <vt:lpstr>Understanding Life-cycle, an example:  i-STAT blood analyzing device</vt:lpstr>
      <vt:lpstr>PowerPoint Presentation</vt:lpstr>
      <vt:lpstr>PowerPoint Presentation</vt:lpstr>
      <vt:lpstr>In-class exercise</vt:lpstr>
      <vt:lpstr>Understanding Life-cycle, an example:  i-STAT blood analyzing device</vt:lpstr>
      <vt:lpstr>Understanding Life-cycle, an example:  i-STAT blood analyzing device</vt:lpstr>
      <vt:lpstr>Aluminum: virgin material vs. recycled</vt:lpstr>
      <vt:lpstr>Understanding Life-cycle:  i-STAT blood analyzing device</vt:lpstr>
      <vt:lpstr>Considerations beyond materials: Energy &amp; product lifecycle</vt:lpstr>
      <vt:lpstr>Understanding Life-cycle:  Styrofoam example</vt:lpstr>
      <vt:lpstr>Raw materials &amp; manufacturing</vt:lpstr>
      <vt:lpstr>Raw materials &amp; manufacturing</vt:lpstr>
      <vt:lpstr>Raw materials &amp; manufacturing</vt:lpstr>
      <vt:lpstr>Transportation</vt:lpstr>
      <vt:lpstr>Use</vt:lpstr>
      <vt:lpstr>End of life</vt:lpstr>
      <vt:lpstr>Net energy</vt:lpstr>
      <vt:lpstr>Design implications</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Life Cycle of Chemicals</dc:title>
  <dc:creator>Amy Cannon</dc:creator>
  <cp:lastModifiedBy>Chapman, Kimberly</cp:lastModifiedBy>
  <cp:revision>60</cp:revision>
  <dcterms:created xsi:type="dcterms:W3CDTF">2019-01-23T15:52:58Z</dcterms:created>
  <dcterms:modified xsi:type="dcterms:W3CDTF">2019-01-31T18:20:47Z</dcterms:modified>
</cp:coreProperties>
</file>