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02" r:id="rId2"/>
    <p:sldId id="303" r:id="rId3"/>
    <p:sldId id="284" r:id="rId4"/>
    <p:sldId id="285" r:id="rId5"/>
    <p:sldId id="286" r:id="rId6"/>
    <p:sldId id="287" r:id="rId7"/>
    <p:sldId id="288" r:id="rId8"/>
    <p:sldId id="289" r:id="rId9"/>
    <p:sldId id="291" r:id="rId10"/>
    <p:sldId id="290" r:id="rId11"/>
    <p:sldId id="292" r:id="rId12"/>
    <p:sldId id="293" r:id="rId13"/>
    <p:sldId id="294" r:id="rId14"/>
    <p:sldId id="295" r:id="rId15"/>
    <p:sldId id="298" r:id="rId16"/>
    <p:sldId id="299" r:id="rId17"/>
    <p:sldId id="300" r:id="rId18"/>
    <p:sldId id="301" r:id="rId19"/>
    <p:sldId id="276" r:id="rId20"/>
    <p:sldId id="277" r:id="rId21"/>
    <p:sldId id="278" r:id="rId22"/>
    <p:sldId id="279" r:id="rId23"/>
    <p:sldId id="280" r:id="rId24"/>
    <p:sldId id="258" r:id="rId25"/>
    <p:sldId id="259" r:id="rId26"/>
    <p:sldId id="260" r:id="rId27"/>
    <p:sldId id="261" r:id="rId28"/>
    <p:sldId id="262" r:id="rId29"/>
    <p:sldId id="264" r:id="rId30"/>
    <p:sldId id="265" r:id="rId31"/>
    <p:sldId id="266" r:id="rId32"/>
    <p:sldId id="267" r:id="rId33"/>
    <p:sldId id="268" r:id="rId34"/>
    <p:sldId id="269" r:id="rId35"/>
    <p:sldId id="270" r:id="rId36"/>
    <p:sldId id="271" r:id="rId37"/>
    <p:sldId id="281" r:id="rId38"/>
    <p:sldId id="282" r:id="rId39"/>
    <p:sldId id="283" r:id="rId40"/>
    <p:sldId id="305" r:id="rId41"/>
    <p:sldId id="306"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B2DB"/>
    <a:srgbClr val="0072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37" autoAdjust="0"/>
    <p:restoredTop sz="90608" autoAdjust="0"/>
  </p:normalViewPr>
  <p:slideViewPr>
    <p:cSldViewPr snapToGrid="0" snapToObjects="1">
      <p:cViewPr varScale="1">
        <p:scale>
          <a:sx n="66" d="100"/>
          <a:sy n="66" d="100"/>
        </p:scale>
        <p:origin x="330" y="6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C3C8EFA-193D-1545-A567-636159CE3559}" type="datetimeFigureOut">
              <a:rPr lang="en-US" smtClean="0"/>
              <a:t>1/6/2019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0E3A9E-BC21-634C-A4DA-E46B9ECD9880}" type="slidenum">
              <a:rPr lang="en-US" smtClean="0"/>
              <a:t>‹#›</a:t>
            </a:fld>
            <a:endParaRPr lang="en-US"/>
          </a:p>
        </p:txBody>
      </p:sp>
    </p:spTree>
    <p:extLst>
      <p:ext uri="{BB962C8B-B14F-4D97-AF65-F5344CB8AC3E}">
        <p14:creationId xmlns:p14="http://schemas.microsoft.com/office/powerpoint/2010/main" val="1777646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9CDBC99-33AB-8B45-8A9F-BE7F36C184D4}" type="slidenum">
              <a:rPr lang="en-US" smtClean="0"/>
              <a:t>1</a:t>
            </a:fld>
            <a:endParaRPr lang="en-US"/>
          </a:p>
        </p:txBody>
      </p:sp>
    </p:spTree>
    <p:extLst>
      <p:ext uri="{BB962C8B-B14F-4D97-AF65-F5344CB8AC3E}">
        <p14:creationId xmlns:p14="http://schemas.microsoft.com/office/powerpoint/2010/main" val="1995542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ctr"/>
            <a:r>
              <a:rPr lang="en-US" sz="1200" b="1" kern="1200" dirty="0">
                <a:solidFill>
                  <a:schemeClr val="tx1"/>
                </a:solidFill>
                <a:effectLst/>
                <a:latin typeface="+mn-lt"/>
                <a:ea typeface="+mn-ea"/>
                <a:cs typeface="+mn-cs"/>
              </a:rPr>
              <a:t>Organotin </a:t>
            </a:r>
            <a:r>
              <a:rPr lang="en-US" sz="1200" kern="1200" dirty="0">
                <a:solidFill>
                  <a:schemeClr val="tx1"/>
                </a:solidFill>
                <a:effectLst/>
                <a:latin typeface="+mn-lt"/>
                <a:ea typeface="+mn-ea"/>
                <a:cs typeface="+mn-cs"/>
              </a:rPr>
              <a:t>biocides, pesticides, PVC, obesity, immune damage: birth defects </a:t>
            </a:r>
          </a:p>
          <a:p>
            <a:pPr rtl="0" fontAlgn="ctr"/>
            <a:r>
              <a:rPr lang="en-US" sz="1200" b="1" kern="1200" dirty="0" err="1">
                <a:solidFill>
                  <a:schemeClr val="tx1"/>
                </a:solidFill>
                <a:effectLst/>
                <a:latin typeface="+mn-lt"/>
                <a:ea typeface="+mn-ea"/>
                <a:cs typeface="+mn-cs"/>
              </a:rPr>
              <a:t>Nonylphenol</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ethoxylates</a:t>
            </a:r>
            <a:r>
              <a:rPr lang="en-US" sz="1200" b="1" kern="1200" dirty="0">
                <a:solidFill>
                  <a:schemeClr val="tx1"/>
                </a:solidFill>
                <a:effectLst/>
                <a:latin typeface="+mn-lt"/>
                <a:ea typeface="+mn-ea"/>
                <a:cs typeface="+mn-cs"/>
              </a:rPr>
              <a:t>: </a:t>
            </a:r>
            <a:r>
              <a:rPr lang="en-US" sz="1200" b="0" kern="1200" dirty="0">
                <a:solidFill>
                  <a:schemeClr val="tx1"/>
                </a:solidFill>
                <a:effectLst/>
                <a:latin typeface="+mn-lt"/>
                <a:ea typeface="+mn-ea"/>
                <a:cs typeface="+mn-cs"/>
              </a:rPr>
              <a:t>household</a:t>
            </a:r>
            <a:r>
              <a:rPr lang="en-US" sz="1200" b="0" kern="1200" baseline="0" dirty="0">
                <a:solidFill>
                  <a:schemeClr val="tx1"/>
                </a:solidFill>
                <a:effectLst/>
                <a:latin typeface="+mn-lt"/>
                <a:ea typeface="+mn-ea"/>
                <a:cs typeface="+mn-cs"/>
              </a:rPr>
              <a:t> cleaners, drain cleaners, paints; </a:t>
            </a:r>
            <a:r>
              <a:rPr lang="en-US" sz="1200" b="0" kern="1200" dirty="0">
                <a:solidFill>
                  <a:schemeClr val="tx1"/>
                </a:solidFill>
                <a:effectLst/>
                <a:latin typeface="+mn-lt"/>
                <a:ea typeface="+mn-ea"/>
                <a:cs typeface="+mn-cs"/>
              </a:rPr>
              <a:t>ED, repro, birth defects, extreme </a:t>
            </a:r>
            <a:r>
              <a:rPr lang="en-US" sz="1200" b="0" kern="1200" dirty="0" err="1">
                <a:solidFill>
                  <a:schemeClr val="tx1"/>
                </a:solidFill>
                <a:effectLst/>
                <a:latin typeface="+mn-lt"/>
                <a:ea typeface="+mn-ea"/>
                <a:cs typeface="+mn-cs"/>
              </a:rPr>
              <a:t>aq</a:t>
            </a:r>
            <a:r>
              <a:rPr lang="en-US" sz="1200" b="0" kern="1200" dirty="0">
                <a:solidFill>
                  <a:schemeClr val="tx1"/>
                </a:solidFill>
                <a:effectLst/>
                <a:latin typeface="+mn-lt"/>
                <a:ea typeface="+mn-ea"/>
                <a:cs typeface="+mn-cs"/>
              </a:rPr>
              <a:t> </a:t>
            </a:r>
            <a:r>
              <a:rPr lang="en-US" sz="1200" b="0" kern="1200" dirty="0" err="1">
                <a:solidFill>
                  <a:schemeClr val="tx1"/>
                </a:solidFill>
                <a:effectLst/>
                <a:latin typeface="+mn-lt"/>
                <a:ea typeface="+mn-ea"/>
                <a:cs typeface="+mn-cs"/>
              </a:rPr>
              <a:t>tox</a:t>
            </a:r>
            <a:endParaRPr lang="en-US" sz="1200" b="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Triclosan</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removed by FDA as a result of association with ED</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Pesticides: kill bees, associated with </a:t>
            </a:r>
            <a:r>
              <a:rPr lang="en-US" sz="1200" kern="1200" dirty="0" err="1">
                <a:solidFill>
                  <a:schemeClr val="tx1"/>
                </a:solidFill>
                <a:effectLst/>
                <a:latin typeface="+mn-lt"/>
                <a:ea typeface="+mn-ea"/>
                <a:cs typeface="+mn-cs"/>
              </a:rPr>
              <a:t>Alziemers</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Flame retardants: endocrine disruption</a:t>
            </a:r>
          </a:p>
          <a:p>
            <a:pPr rtl="0" fontAlgn="ctr"/>
            <a:r>
              <a:rPr lang="en-US" sz="1200" kern="1200" dirty="0">
                <a:solidFill>
                  <a:schemeClr val="tx1"/>
                </a:solidFill>
                <a:effectLst/>
                <a:latin typeface="+mn-lt"/>
                <a:ea typeface="+mn-ea"/>
                <a:cs typeface="+mn-cs"/>
              </a:rPr>
              <a:t>Preservatives in personal care products</a:t>
            </a:r>
          </a:p>
          <a:p>
            <a:pPr rtl="0" fontAlgn="ctr"/>
            <a:r>
              <a:rPr lang="en-US" sz="1200" b="1" kern="1200" dirty="0" err="1">
                <a:solidFill>
                  <a:schemeClr val="tx1"/>
                </a:solidFill>
                <a:effectLst/>
                <a:latin typeface="+mn-lt"/>
                <a:ea typeface="+mn-ea"/>
                <a:cs typeface="+mn-cs"/>
              </a:rPr>
              <a:t>Tricolosan</a:t>
            </a:r>
            <a:r>
              <a:rPr lang="en-US" sz="1200" b="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pesticide is found in products like toothpaste and cosmetics; endocrine disruption, learning disabilities, infertility</a:t>
            </a:r>
          </a:p>
          <a:p>
            <a:pPr rtl="0" fontAlgn="ctr"/>
            <a:r>
              <a:rPr lang="en-US" sz="1200" b="1" kern="1200" dirty="0">
                <a:solidFill>
                  <a:schemeClr val="tx1"/>
                </a:solidFill>
                <a:effectLst/>
                <a:latin typeface="+mn-lt"/>
                <a:ea typeface="+mn-ea"/>
                <a:cs typeface="+mn-cs"/>
              </a:rPr>
              <a:t>PFCs: stain-resistance, water-resistance; cancer, kidney disease</a:t>
            </a:r>
            <a:endParaRPr lang="en-US" sz="1200" kern="1200" dirty="0">
              <a:solidFill>
                <a:schemeClr val="tx1"/>
              </a:solidFill>
              <a:effectLst/>
              <a:latin typeface="+mn-lt"/>
              <a:ea typeface="+mn-ea"/>
              <a:cs typeface="+mn-cs"/>
            </a:endParaRPr>
          </a:p>
          <a:p>
            <a:pPr rtl="0" fontAlgn="ctr"/>
            <a:r>
              <a:rPr lang="en-US" sz="1200" kern="1200" dirty="0">
                <a:solidFill>
                  <a:schemeClr val="tx1"/>
                </a:solidFill>
                <a:effectLst/>
                <a:latin typeface="+mn-lt"/>
                <a:ea typeface="+mn-ea"/>
                <a:cs typeface="+mn-cs"/>
              </a:rPr>
              <a:t>We can't escape them: even chemicals that are no longer manufactured are out there for good (</a:t>
            </a:r>
            <a:r>
              <a:rPr lang="en-US" sz="1200" kern="1200" dirty="0" err="1">
                <a:solidFill>
                  <a:schemeClr val="tx1"/>
                </a:solidFill>
                <a:effectLst/>
                <a:latin typeface="+mn-lt"/>
                <a:ea typeface="+mn-ea"/>
                <a:cs typeface="+mn-cs"/>
              </a:rPr>
              <a:t>eg</a:t>
            </a:r>
            <a:r>
              <a:rPr lang="en-US" sz="1200" kern="1200" dirty="0">
                <a:solidFill>
                  <a:schemeClr val="tx1"/>
                </a:solidFill>
                <a:effectLst/>
                <a:latin typeface="+mn-lt"/>
                <a:ea typeface="+mn-ea"/>
                <a:cs typeface="+mn-cs"/>
              </a:rPr>
              <a:t> PCBs) These chemicals migrate through the ecosystem through air/water and via global  supply chains à 95% of Americans have synthetic chemicals used to make plastics and cosmetics in their blood (CDC).</a:t>
            </a:r>
          </a:p>
          <a:p>
            <a:endParaRPr lang="en-US" dirty="0"/>
          </a:p>
        </p:txBody>
      </p:sp>
      <p:sp>
        <p:nvSpPr>
          <p:cNvPr id="4" name="Slide Number Placeholder 3"/>
          <p:cNvSpPr>
            <a:spLocks noGrp="1"/>
          </p:cNvSpPr>
          <p:nvPr>
            <p:ph type="sldNum" sz="quarter" idx="10"/>
          </p:nvPr>
        </p:nvSpPr>
        <p:spPr/>
        <p:txBody>
          <a:bodyPr/>
          <a:lstStyle/>
          <a:p>
            <a:fld id="{1AE07E2E-C413-4B03-B505-3EFDB7926695}" type="slidenum">
              <a:rPr lang="en-US" smtClean="0"/>
              <a:t>12</a:t>
            </a:fld>
            <a:endParaRPr lang="en-US"/>
          </a:p>
        </p:txBody>
      </p:sp>
    </p:spTree>
    <p:extLst>
      <p:ext uri="{BB962C8B-B14F-4D97-AF65-F5344CB8AC3E}">
        <p14:creationId xmlns:p14="http://schemas.microsoft.com/office/powerpoint/2010/main" val="13989176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5F0E3A9E-BC21-634C-A4DA-E46B9ECD9880}" type="slidenum">
              <a:rPr lang="en-US" smtClean="0"/>
              <a:t>13</a:t>
            </a:fld>
            <a:endParaRPr lang="en-US"/>
          </a:p>
        </p:txBody>
      </p:sp>
    </p:spTree>
    <p:extLst>
      <p:ext uri="{BB962C8B-B14F-4D97-AF65-F5344CB8AC3E}">
        <p14:creationId xmlns:p14="http://schemas.microsoft.com/office/powerpoint/2010/main" val="35670892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14</a:t>
            </a:fld>
            <a:endParaRPr lang="en-US"/>
          </a:p>
        </p:txBody>
      </p:sp>
    </p:spTree>
    <p:extLst>
      <p:ext uri="{BB962C8B-B14F-4D97-AF65-F5344CB8AC3E}">
        <p14:creationId xmlns:p14="http://schemas.microsoft.com/office/powerpoint/2010/main" val="3803125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Biofuels,</a:t>
            </a:r>
            <a:r>
              <a:rPr lang="en-US" baseline="0" dirty="0"/>
              <a:t> specifically made from corn, an abundant vegetable, seems like a great idea. But when the corn needs land, fertilizers, water, and infrastructure for harvesting, then production of biofuel becomes unintended consequence.</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16</a:t>
            </a:fld>
            <a:endParaRPr lang="en-US"/>
          </a:p>
        </p:txBody>
      </p:sp>
    </p:spTree>
    <p:extLst>
      <p:ext uri="{BB962C8B-B14F-4D97-AF65-F5344CB8AC3E}">
        <p14:creationId xmlns:p14="http://schemas.microsoft.com/office/powerpoint/2010/main" val="12265591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Everyone should have an access to clean water. What if to get purified</a:t>
            </a:r>
            <a:r>
              <a:rPr lang="en-US" baseline="0" dirty="0"/>
              <a:t> water, acutely lethal substances like chlorine are used?</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17</a:t>
            </a:fld>
            <a:endParaRPr lang="en-US"/>
          </a:p>
        </p:txBody>
      </p:sp>
    </p:spTree>
    <p:extLst>
      <p:ext uri="{BB962C8B-B14F-4D97-AF65-F5344CB8AC3E}">
        <p14:creationId xmlns:p14="http://schemas.microsoft.com/office/powerpoint/2010/main" val="3635310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Energy</a:t>
            </a:r>
            <a:r>
              <a:rPr lang="en-US" baseline="0" dirty="0"/>
              <a:t> which does not rely on petroleum but rather on solar can be a good thing. But what if the solar panel technology relies on rare earth and precious metals?</a:t>
            </a:r>
            <a:endParaRPr lang="en-US" dirty="0"/>
          </a:p>
        </p:txBody>
      </p:sp>
      <p:sp>
        <p:nvSpPr>
          <p:cNvPr id="4" name="Slide Number Placeholder 3"/>
          <p:cNvSpPr>
            <a:spLocks noGrp="1"/>
          </p:cNvSpPr>
          <p:nvPr>
            <p:ph type="sldNum" sz="quarter" idx="10"/>
          </p:nvPr>
        </p:nvSpPr>
        <p:spPr/>
        <p:txBody>
          <a:bodyPr/>
          <a:lstStyle/>
          <a:p>
            <a:fld id="{9F2D0A24-9AFF-1B4C-9247-1A8035552AEA}" type="slidenum">
              <a:rPr lang="en-US" smtClean="0"/>
              <a:t>18</a:t>
            </a:fld>
            <a:endParaRPr lang="en-US"/>
          </a:p>
        </p:txBody>
      </p:sp>
    </p:spTree>
    <p:extLst>
      <p:ext uri="{BB962C8B-B14F-4D97-AF65-F5344CB8AC3E}">
        <p14:creationId xmlns:p14="http://schemas.microsoft.com/office/powerpoint/2010/main" val="736516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E3A9E-BC21-634C-A4DA-E46B9ECD9880}" type="slidenum">
              <a:rPr lang="en-US" smtClean="0"/>
              <a:t>29</a:t>
            </a:fld>
            <a:endParaRPr lang="en-US"/>
          </a:p>
        </p:txBody>
      </p:sp>
    </p:spTree>
    <p:extLst>
      <p:ext uri="{BB962C8B-B14F-4D97-AF65-F5344CB8AC3E}">
        <p14:creationId xmlns:p14="http://schemas.microsoft.com/office/powerpoint/2010/main" val="3372870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D8FD98A-144E-7348-A470-95BF887B5FFF}"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2256881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789386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737679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0B098671-D4BD-D246-8705-81AFBB53C6EE}" type="slidenum">
              <a:rPr lang="en-US" altLang="x-none"/>
              <a:pPr/>
              <a:t>‹#›</a:t>
            </a:fld>
            <a:endParaRPr lang="en-US" altLang="x-none"/>
          </a:p>
        </p:txBody>
      </p:sp>
    </p:spTree>
    <p:extLst>
      <p:ext uri="{BB962C8B-B14F-4D97-AF65-F5344CB8AC3E}">
        <p14:creationId xmlns:p14="http://schemas.microsoft.com/office/powerpoint/2010/main" val="20041561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p>
        </p:txBody>
      </p:sp>
      <p:sp>
        <p:nvSpPr>
          <p:cNvPr id="6" name="Rectangle 20"/>
          <p:cNvSpPr>
            <a:spLocks noGrp="1" noChangeArrowheads="1"/>
          </p:cNvSpPr>
          <p:nvPr>
            <p:ph type="ftr" sz="quarter" idx="11"/>
          </p:nvPr>
        </p:nvSpPr>
        <p:spPr>
          <a:ln/>
        </p:spPr>
        <p:txBody>
          <a:bodyPr/>
          <a:lstStyle>
            <a:lvl1pPr>
              <a:defRPr/>
            </a:lvl1pPr>
          </a:lstStyle>
          <a:p>
            <a:pPr>
              <a:defRPr/>
            </a:pPr>
            <a:endParaRPr lang="en-US"/>
          </a:p>
        </p:txBody>
      </p:sp>
      <p:sp>
        <p:nvSpPr>
          <p:cNvPr id="7" name="Rectangle 21"/>
          <p:cNvSpPr>
            <a:spLocks noGrp="1" noChangeArrowheads="1"/>
          </p:cNvSpPr>
          <p:nvPr>
            <p:ph type="sldNum" sz="quarter" idx="12"/>
          </p:nvPr>
        </p:nvSpPr>
        <p:spPr>
          <a:ln/>
        </p:spPr>
        <p:txBody>
          <a:bodyPr/>
          <a:lstStyle>
            <a:lvl1pPr>
              <a:defRPr/>
            </a:lvl1pPr>
          </a:lstStyle>
          <a:p>
            <a:fld id="{71BC123D-F028-5445-B3C8-EDD36A71171E}" type="slidenum">
              <a:rPr lang="en-US" altLang="x-none"/>
              <a:pPr/>
              <a:t>‹#›</a:t>
            </a:fld>
            <a:endParaRPr lang="en-US" altLang="x-none"/>
          </a:p>
        </p:txBody>
      </p:sp>
    </p:spTree>
    <p:extLst>
      <p:ext uri="{BB962C8B-B14F-4D97-AF65-F5344CB8AC3E}">
        <p14:creationId xmlns:p14="http://schemas.microsoft.com/office/powerpoint/2010/main" val="7579938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7814"/>
            <a:ext cx="10972800" cy="1139825"/>
          </a:xfrm>
        </p:spPr>
        <p:txBody>
          <a:bodyPr/>
          <a:lstStyle/>
          <a:p>
            <a:r>
              <a:rPr lang="en-US"/>
              <a:t>Click to edit Master title style</a:t>
            </a:r>
          </a:p>
        </p:txBody>
      </p:sp>
      <p:sp>
        <p:nvSpPr>
          <p:cNvPr id="3" name="Content Placeholder 2"/>
          <p:cNvSpPr>
            <a:spLocks noGrp="1"/>
          </p:cNvSpPr>
          <p:nvPr>
            <p:ph sz="quarter" idx="1"/>
          </p:nvPr>
        </p:nvSpPr>
        <p:spPr>
          <a:xfrm>
            <a:off x="609600" y="1600201"/>
            <a:ext cx="53848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09600" y="3941763"/>
            <a:ext cx="53848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197600" y="1600201"/>
            <a:ext cx="53848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9"/>
          <p:cNvSpPr>
            <a:spLocks noGrp="1" noChangeArrowheads="1"/>
          </p:cNvSpPr>
          <p:nvPr>
            <p:ph type="dt" sz="half" idx="10"/>
          </p:nvPr>
        </p:nvSpPr>
        <p:spPr>
          <a:ln/>
        </p:spPr>
        <p:txBody>
          <a:bodyPr/>
          <a:lstStyle>
            <a:lvl1pPr>
              <a:defRPr/>
            </a:lvl1pPr>
          </a:lstStyle>
          <a:p>
            <a:pPr>
              <a:defRPr/>
            </a:pPr>
            <a:endParaRPr lang="en-US"/>
          </a:p>
        </p:txBody>
      </p:sp>
      <p:sp>
        <p:nvSpPr>
          <p:cNvPr id="7" name="Rectangle 20"/>
          <p:cNvSpPr>
            <a:spLocks noGrp="1" noChangeArrowheads="1"/>
          </p:cNvSpPr>
          <p:nvPr>
            <p:ph type="ftr" sz="quarter" idx="11"/>
          </p:nvPr>
        </p:nvSpPr>
        <p:spPr>
          <a:ln/>
        </p:spPr>
        <p:txBody>
          <a:bodyPr/>
          <a:lstStyle>
            <a:lvl1pPr>
              <a:defRPr/>
            </a:lvl1pPr>
          </a:lstStyle>
          <a:p>
            <a:pPr>
              <a:defRPr/>
            </a:pPr>
            <a:endParaRPr lang="en-US"/>
          </a:p>
        </p:txBody>
      </p:sp>
      <p:sp>
        <p:nvSpPr>
          <p:cNvPr id="8" name="Rectangle 21"/>
          <p:cNvSpPr>
            <a:spLocks noGrp="1" noChangeArrowheads="1"/>
          </p:cNvSpPr>
          <p:nvPr>
            <p:ph type="sldNum" sz="quarter" idx="12"/>
          </p:nvPr>
        </p:nvSpPr>
        <p:spPr>
          <a:ln/>
        </p:spPr>
        <p:txBody>
          <a:bodyPr/>
          <a:lstStyle>
            <a:lvl1pPr>
              <a:defRPr/>
            </a:lvl1pPr>
          </a:lstStyle>
          <a:p>
            <a:fld id="{AD38282A-25C1-4444-B8C6-9C719F48E377}" type="slidenum">
              <a:rPr lang="en-US" altLang="x-none"/>
              <a:pPr/>
              <a:t>‹#›</a:t>
            </a:fld>
            <a:endParaRPr lang="en-US" altLang="x-none"/>
          </a:p>
        </p:txBody>
      </p:sp>
    </p:spTree>
    <p:extLst>
      <p:ext uri="{BB962C8B-B14F-4D97-AF65-F5344CB8AC3E}">
        <p14:creationId xmlns:p14="http://schemas.microsoft.com/office/powerpoint/2010/main" val="275827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D8FD98A-144E-7348-A470-95BF887B5FFF}"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842803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8FD98A-144E-7348-A470-95BF887B5FFF}" type="datetimeFigureOut">
              <a:rPr lang="en-US" smtClean="0"/>
              <a:t>1/6/2019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242068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D8FD98A-144E-7348-A470-95BF887B5FFF}"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39566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D8FD98A-144E-7348-A470-95BF887B5FFF}" type="datetimeFigureOut">
              <a:rPr lang="en-US" smtClean="0"/>
              <a:t>1/6/2019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2843167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D8FD98A-144E-7348-A470-95BF887B5FFF}" type="datetimeFigureOut">
              <a:rPr lang="en-US" smtClean="0"/>
              <a:t>1/6/2019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1528089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8FD98A-144E-7348-A470-95BF887B5FFF}" type="datetimeFigureOut">
              <a:rPr lang="en-US" smtClean="0"/>
              <a:t>1/6/2019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6629459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987874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8FD98A-144E-7348-A470-95BF887B5FFF}" type="datetimeFigureOut">
              <a:rPr lang="en-US" smtClean="0"/>
              <a:t>1/6/2019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3C09B47-1FD2-8B42-98B3-E5D7BFCE9357}" type="slidenum">
              <a:rPr lang="en-US" smtClean="0"/>
              <a:t>‹#›</a:t>
            </a:fld>
            <a:endParaRPr lang="en-US"/>
          </a:p>
        </p:txBody>
      </p:sp>
    </p:spTree>
    <p:extLst>
      <p:ext uri="{BB962C8B-B14F-4D97-AF65-F5344CB8AC3E}">
        <p14:creationId xmlns:p14="http://schemas.microsoft.com/office/powerpoint/2010/main" val="1015739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8FD98A-144E-7348-A470-95BF887B5FFF}" type="datetimeFigureOut">
              <a:rPr lang="en-US" smtClean="0"/>
              <a:t>1/6/2019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3C09B47-1FD2-8B42-98B3-E5D7BFCE9357}" type="slidenum">
              <a:rPr lang="en-US" smtClean="0"/>
              <a:t>‹#›</a:t>
            </a:fld>
            <a:endParaRPr lang="en-US"/>
          </a:p>
        </p:txBody>
      </p:sp>
    </p:spTree>
    <p:extLst>
      <p:ext uri="{BB962C8B-B14F-4D97-AF65-F5344CB8AC3E}">
        <p14:creationId xmlns:p14="http://schemas.microsoft.com/office/powerpoint/2010/main" val="1373447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tiff"/><Relationship Id="rId5" Type="http://schemas.openxmlformats.org/officeDocument/2006/relationships/image" Target="../media/image3.tiff"/><Relationship Id="rId4" Type="http://schemas.openxmlformats.org/officeDocument/2006/relationships/image" Target="../media/image2.tiff"/></Relationships>
</file>

<file path=ppt/slides/_rels/slide1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tiff"/><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3998" y="1722784"/>
            <a:ext cx="9144000" cy="421322"/>
          </a:xfrm>
        </p:spPr>
        <p:txBody>
          <a:bodyPr>
            <a:noAutofit/>
          </a:bodyPr>
          <a:lstStyle/>
          <a:p>
            <a:r>
              <a:rPr lang="en-US" sz="3600" dirty="0">
                <a:solidFill>
                  <a:srgbClr val="00728A"/>
                </a:solidFill>
                <a:latin typeface="+mn-lt"/>
              </a:rPr>
              <a:t>Accidents and Unintended Consequences</a:t>
            </a:r>
          </a:p>
        </p:txBody>
      </p:sp>
      <p:sp>
        <p:nvSpPr>
          <p:cNvPr id="6" name="TextBox 5">
            <a:extLst>
              <a:ext uri="{FF2B5EF4-FFF2-40B4-BE49-F238E27FC236}">
                <a16:creationId xmlns:a16="http://schemas.microsoft.com/office/drawing/2014/main" id="{D9956D2F-7CCB-4003-8B17-95D77E1A2D20}"/>
              </a:ext>
            </a:extLst>
          </p:cNvPr>
          <p:cNvSpPr txBox="1"/>
          <p:nvPr/>
        </p:nvSpPr>
        <p:spPr>
          <a:xfrm>
            <a:off x="710350" y="6525717"/>
            <a:ext cx="7083157" cy="276999"/>
          </a:xfrm>
          <a:prstGeom prst="rect">
            <a:avLst/>
          </a:prstGeom>
          <a:noFill/>
        </p:spPr>
        <p:txBody>
          <a:bodyPr wrap="none" rtlCol="0">
            <a:spAutoFit/>
          </a:bodyPr>
          <a:lstStyle/>
          <a:p>
            <a:r>
              <a:rPr lang="en-US" sz="1200" dirty="0">
                <a:solidFill>
                  <a:schemeClr val="bg1">
                    <a:lumMod val="65000"/>
                  </a:schemeClr>
                </a:solidFill>
              </a:rPr>
              <a:t>Image: Wikimedia Commons, </a:t>
            </a:r>
            <a:r>
              <a:rPr lang="fr-FR" sz="1200" dirty="0">
                <a:solidFill>
                  <a:schemeClr val="bg1">
                    <a:lumMod val="65000"/>
                  </a:schemeClr>
                </a:solidFill>
              </a:rPr>
              <a:t>Quai Paul Riquet (embankment) in Sète, Hérault, France</a:t>
            </a:r>
            <a:r>
              <a:rPr lang="en-US" sz="1200" dirty="0">
                <a:solidFill>
                  <a:schemeClr val="bg1">
                    <a:lumMod val="65000"/>
                  </a:schemeClr>
                </a:solidFill>
              </a:rPr>
              <a:t>, Author: Christian Ferrer</a:t>
            </a:r>
          </a:p>
        </p:txBody>
      </p:sp>
      <p:pic>
        <p:nvPicPr>
          <p:cNvPr id="5" name="Picture 4">
            <a:extLst>
              <a:ext uri="{FF2B5EF4-FFF2-40B4-BE49-F238E27FC236}">
                <a16:creationId xmlns:a16="http://schemas.microsoft.com/office/drawing/2014/main" id="{64F85219-9B8E-4E99-AF2B-9C105798CB10}"/>
              </a:ext>
            </a:extLst>
          </p:cNvPr>
          <p:cNvPicPr>
            <a:picLocks noChangeAspect="1"/>
          </p:cNvPicPr>
          <p:nvPr/>
        </p:nvPicPr>
        <p:blipFill>
          <a:blip r:embed="rId3"/>
          <a:stretch>
            <a:fillRect/>
          </a:stretch>
        </p:blipFill>
        <p:spPr>
          <a:xfrm>
            <a:off x="2845805" y="2614584"/>
            <a:ext cx="6153859" cy="3531242"/>
          </a:xfrm>
          <a:prstGeom prst="rect">
            <a:avLst/>
          </a:prstGeom>
        </p:spPr>
      </p:pic>
      <p:sp>
        <p:nvSpPr>
          <p:cNvPr id="7" name="Rectangle 6"/>
          <p:cNvSpPr/>
          <p:nvPr/>
        </p:nvSpPr>
        <p:spPr>
          <a:xfrm>
            <a:off x="111649" y="5204193"/>
            <a:ext cx="2734156" cy="1200329"/>
          </a:xfrm>
          <a:prstGeom prst="rect">
            <a:avLst/>
          </a:prstGeom>
        </p:spPr>
        <p:txBody>
          <a:bodyPr wrap="square">
            <a:spAutoFit/>
          </a:bodyPr>
          <a:lstStyle/>
          <a:p>
            <a:br>
              <a:rPr lang="en-US" sz="1200" dirty="0">
                <a:latin typeface="Times New Roman" charset="0"/>
              </a:rPr>
            </a:br>
            <a:endParaRPr lang="en-US" sz="1200" dirty="0">
              <a:latin typeface="Times New Roman" charset="0"/>
            </a:endParaRPr>
          </a:p>
          <a:p>
            <a:br>
              <a:rPr lang="en-US" sz="1200" dirty="0">
                <a:latin typeface="Times New Roman" charset="0"/>
              </a:rPr>
            </a:br>
            <a:endParaRPr lang="en-US" sz="1200" dirty="0">
              <a:latin typeface="Times New Roman" charset="0"/>
            </a:endParaRPr>
          </a:p>
          <a:p>
            <a:r>
              <a:rPr lang="en-US" sz="1200" dirty="0">
                <a:solidFill>
                  <a:srgbClr val="2F2A2B"/>
                </a:solidFill>
                <a:latin typeface="Times New Roman" charset="0"/>
              </a:rPr>
              <a:t>CENTER </a:t>
            </a:r>
            <a:r>
              <a:rPr lang="en-US" sz="1200" i="1" dirty="0">
                <a:solidFill>
                  <a:srgbClr val="2F2A2B"/>
                </a:solidFill>
                <a:latin typeface="Times New Roman" charset="0"/>
              </a:rPr>
              <a:t>for </a:t>
            </a:r>
            <a:r>
              <a:rPr lang="en-US" sz="1200" dirty="0">
                <a:solidFill>
                  <a:srgbClr val="2F2A2B"/>
                </a:solidFill>
                <a:latin typeface="Times New Roman" charset="0"/>
              </a:rPr>
              <a:t>GREEN CHEMISTRY</a:t>
            </a:r>
          </a:p>
          <a:p>
            <a:r>
              <a:rPr lang="en-US" sz="1200" i="1" dirty="0">
                <a:solidFill>
                  <a:srgbClr val="2F2A2B"/>
                </a:solidFill>
                <a:latin typeface="Times New Roman" charset="0"/>
              </a:rPr>
              <a:t>and </a:t>
            </a:r>
            <a:r>
              <a:rPr lang="en-US" sz="1200" dirty="0">
                <a:solidFill>
                  <a:srgbClr val="2F2A2B"/>
                </a:solidFill>
                <a:latin typeface="Times New Roman" charset="0"/>
              </a:rPr>
              <a:t>GREEN ENGINEERING </a:t>
            </a:r>
            <a:r>
              <a:rPr lang="en-US" sz="1200" i="1" dirty="0">
                <a:solidFill>
                  <a:srgbClr val="2F2A2B"/>
                </a:solidFill>
                <a:latin typeface="Times New Roman" charset="0"/>
              </a:rPr>
              <a:t>at </a:t>
            </a:r>
            <a:r>
              <a:rPr lang="en-US" sz="1200" dirty="0">
                <a:solidFill>
                  <a:srgbClr val="2F2A2B"/>
                </a:solidFill>
                <a:latin typeface="Times New Roman" charset="0"/>
              </a:rPr>
              <a:t>YALE</a:t>
            </a:r>
            <a:endParaRPr lang="en-US" sz="1200" dirty="0">
              <a:solidFill>
                <a:srgbClr val="2F2A2B"/>
              </a:solidFill>
              <a:effectLst/>
              <a:latin typeface="Times New Roman" charset="0"/>
            </a:endParaRPr>
          </a:p>
        </p:txBody>
      </p:sp>
      <p:pic>
        <p:nvPicPr>
          <p:cNvPr id="8" name="Picture 7"/>
          <p:cNvPicPr>
            <a:picLocks noChangeAspect="1"/>
          </p:cNvPicPr>
          <p:nvPr/>
        </p:nvPicPr>
        <p:blipFill>
          <a:blip r:embed="rId4"/>
          <a:stretch>
            <a:fillRect/>
          </a:stretch>
        </p:blipFill>
        <p:spPr>
          <a:xfrm>
            <a:off x="710350" y="4446658"/>
            <a:ext cx="1020198" cy="1496290"/>
          </a:xfrm>
          <a:prstGeom prst="rect">
            <a:avLst/>
          </a:prstGeom>
        </p:spPr>
      </p:pic>
      <p:pic>
        <p:nvPicPr>
          <p:cNvPr id="9" name="Picture 8"/>
          <p:cNvPicPr>
            <a:picLocks noChangeAspect="1"/>
          </p:cNvPicPr>
          <p:nvPr/>
        </p:nvPicPr>
        <p:blipFill>
          <a:blip r:embed="rId5"/>
          <a:stretch>
            <a:fillRect/>
          </a:stretch>
        </p:blipFill>
        <p:spPr>
          <a:xfrm>
            <a:off x="9346191" y="5460687"/>
            <a:ext cx="2643612" cy="687339"/>
          </a:xfrm>
          <a:prstGeom prst="rect">
            <a:avLst/>
          </a:prstGeom>
        </p:spPr>
      </p:pic>
      <p:pic>
        <p:nvPicPr>
          <p:cNvPr id="10" name="Picture 9"/>
          <p:cNvPicPr>
            <a:picLocks noChangeAspect="1"/>
          </p:cNvPicPr>
          <p:nvPr/>
        </p:nvPicPr>
        <p:blipFill>
          <a:blip r:embed="rId6"/>
          <a:stretch>
            <a:fillRect/>
          </a:stretch>
        </p:blipFill>
        <p:spPr>
          <a:xfrm>
            <a:off x="9230724" y="4341829"/>
            <a:ext cx="2874547" cy="862364"/>
          </a:xfrm>
          <a:prstGeom prst="rect">
            <a:avLst/>
          </a:prstGeom>
        </p:spPr>
      </p:pic>
      <p:sp>
        <p:nvSpPr>
          <p:cNvPr id="12" name="Title 1">
            <a:extLst>
              <a:ext uri="{FF2B5EF4-FFF2-40B4-BE49-F238E27FC236}">
                <a16:creationId xmlns:a16="http://schemas.microsoft.com/office/drawing/2014/main" id="{F9559BFD-FB7D-A847-982D-B585D05BB6D2}"/>
              </a:ext>
            </a:extLst>
          </p:cNvPr>
          <p:cNvSpPr>
            <a:spLocks noGrp="1"/>
          </p:cNvSpPr>
          <p:nvPr>
            <p:ph type="ctrTitle"/>
          </p:nvPr>
        </p:nvSpPr>
        <p:spPr>
          <a:xfrm>
            <a:off x="743674" y="320448"/>
            <a:ext cx="11246129" cy="1210900"/>
          </a:xfrm>
        </p:spPr>
        <p:txBody>
          <a:bodyPr>
            <a:noAutofit/>
          </a:bodyPr>
          <a:lstStyle/>
          <a:p>
            <a:r>
              <a:rPr lang="en-US" sz="4800" dirty="0">
                <a:solidFill>
                  <a:srgbClr val="00728A"/>
                </a:solidFill>
                <a:latin typeface="+mn-lt"/>
              </a:rPr>
              <a:t>Yale-UNIDO Train-the-Facilitator Workshop in Green Chemistry</a:t>
            </a:r>
            <a:endParaRPr lang="en-US" sz="4800" b="1" dirty="0">
              <a:solidFill>
                <a:srgbClr val="00728A"/>
              </a:solidFill>
              <a:latin typeface="+mn-lt"/>
            </a:endParaRPr>
          </a:p>
        </p:txBody>
      </p:sp>
      <p:pic>
        <p:nvPicPr>
          <p:cNvPr id="11" name="Picture 10">
            <a:extLst>
              <a:ext uri="{FF2B5EF4-FFF2-40B4-BE49-F238E27FC236}">
                <a16:creationId xmlns:a16="http://schemas.microsoft.com/office/drawing/2014/main" id="{66BF7137-8D7F-4EDA-ABB2-CEAA8811F3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536" y="2816379"/>
            <a:ext cx="3032234" cy="2274176"/>
          </a:xfrm>
          <a:prstGeom prst="rect">
            <a:avLst/>
          </a:prstGeom>
        </p:spPr>
      </p:pic>
    </p:spTree>
    <p:extLst>
      <p:ext uri="{BB962C8B-B14F-4D97-AF65-F5344CB8AC3E}">
        <p14:creationId xmlns:p14="http://schemas.microsoft.com/office/powerpoint/2010/main" val="1627772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97524" y="6591990"/>
            <a:ext cx="5829299" cy="276999"/>
          </a:xfrm>
          <a:prstGeom prst="rect">
            <a:avLst/>
          </a:prstGeom>
        </p:spPr>
        <p:txBody>
          <a:bodyPr wrap="square">
            <a:spAutoFit/>
          </a:bodyPr>
          <a:lstStyle/>
          <a:p>
            <a:r>
              <a:rPr lang="en-US" sz="1200" dirty="0">
                <a:solidFill>
                  <a:schemeClr val="bg1">
                    <a:lumMod val="50000"/>
                  </a:schemeClr>
                </a:solidFill>
              </a:rPr>
              <a:t>http://</a:t>
            </a:r>
            <a:r>
              <a:rPr lang="en-US" sz="1200" dirty="0" err="1">
                <a:solidFill>
                  <a:schemeClr val="bg1">
                    <a:lumMod val="50000"/>
                  </a:schemeClr>
                </a:solidFill>
              </a:rPr>
              <a:t>www.radionacional.com.pe</a:t>
            </a:r>
            <a:r>
              <a:rPr lang="en-US" sz="1200" dirty="0">
                <a:solidFill>
                  <a:schemeClr val="bg1">
                    <a:lumMod val="50000"/>
                  </a:schemeClr>
                </a:solidFill>
              </a:rPr>
              <a:t>/sites/default/files/</a:t>
            </a:r>
            <a:r>
              <a:rPr lang="en-US" sz="1200" dirty="0" err="1">
                <a:solidFill>
                  <a:schemeClr val="bg1">
                    <a:lumMod val="50000"/>
                  </a:schemeClr>
                </a:solidFill>
              </a:rPr>
              <a:t>noticias</a:t>
            </a:r>
            <a:r>
              <a:rPr lang="en-US" sz="1200" dirty="0">
                <a:solidFill>
                  <a:schemeClr val="bg1">
                    <a:lumMod val="50000"/>
                  </a:schemeClr>
                </a:solidFill>
              </a:rPr>
              <a:t>/explosion%20tianjin.jpg</a:t>
            </a:r>
          </a:p>
        </p:txBody>
      </p:sp>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8533" b="7451"/>
          <a:stretch/>
        </p:blipFill>
        <p:spPr>
          <a:xfrm>
            <a:off x="2148181" y="1409195"/>
            <a:ext cx="4559708" cy="2832537"/>
          </a:xfrm>
          <a:prstGeom prst="rect">
            <a:avLst/>
          </a:prstGeom>
          <a:ln w="57150">
            <a:solidFill>
              <a:srgbClr val="00728A"/>
            </a:solidFill>
          </a:ln>
        </p:spPr>
      </p:pic>
      <p:sp>
        <p:nvSpPr>
          <p:cNvPr id="10" name="Rectangle 9"/>
          <p:cNvSpPr/>
          <p:nvPr/>
        </p:nvSpPr>
        <p:spPr>
          <a:xfrm>
            <a:off x="697524" y="6388633"/>
            <a:ext cx="6629399"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www.nytimes.com</a:t>
            </a:r>
            <a:r>
              <a:rPr lang="en-US" sz="1200" dirty="0">
                <a:solidFill>
                  <a:schemeClr val="bg1">
                    <a:lumMod val="50000"/>
                  </a:schemeClr>
                </a:solidFill>
              </a:rPr>
              <a:t>/2015/08/21/world/</a:t>
            </a:r>
            <a:r>
              <a:rPr lang="en-US" sz="1200" dirty="0" err="1">
                <a:solidFill>
                  <a:schemeClr val="bg1">
                    <a:lumMod val="50000"/>
                  </a:schemeClr>
                </a:solidFill>
              </a:rPr>
              <a:t>asia</a:t>
            </a:r>
            <a:r>
              <a:rPr lang="en-US" sz="1200" dirty="0">
                <a:solidFill>
                  <a:schemeClr val="bg1">
                    <a:lumMod val="50000"/>
                  </a:schemeClr>
                </a:solidFill>
              </a:rPr>
              <a:t>/cyanide-levels-</a:t>
            </a:r>
            <a:r>
              <a:rPr lang="en-US" sz="1200" dirty="0" err="1">
                <a:solidFill>
                  <a:schemeClr val="bg1">
                    <a:lumMod val="50000"/>
                  </a:schemeClr>
                </a:solidFill>
              </a:rPr>
              <a:t>tianjin</a:t>
            </a:r>
            <a:r>
              <a:rPr lang="en-US" sz="1200" dirty="0">
                <a:solidFill>
                  <a:schemeClr val="bg1">
                    <a:lumMod val="50000"/>
                  </a:schemeClr>
                </a:solidFill>
              </a:rPr>
              <a:t>-china-</a:t>
            </a:r>
            <a:r>
              <a:rPr lang="en-US" sz="1200" dirty="0" err="1">
                <a:solidFill>
                  <a:schemeClr val="bg1">
                    <a:lumMod val="50000"/>
                  </a:schemeClr>
                </a:solidFill>
              </a:rPr>
              <a:t>explosion.html</a:t>
            </a:r>
            <a:endParaRPr lang="en-US" sz="1200" dirty="0">
              <a:solidFill>
                <a:schemeClr val="bg1">
                  <a:lumMod val="50000"/>
                </a:schemeClr>
              </a:solidFill>
            </a:endParaRPr>
          </a:p>
        </p:txBody>
      </p:sp>
      <p:cxnSp>
        <p:nvCxnSpPr>
          <p:cNvPr id="8" name="Straight Connector 7">
            <a:extLst>
              <a:ext uri="{FF2B5EF4-FFF2-40B4-BE49-F238E27FC236}">
                <a16:creationId xmlns:a16="http://schemas.microsoft.com/office/drawing/2014/main" id="{392657A2-8A89-4E5A-8CA4-220AEB5B664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211DE0E7-6488-4A76-A0F0-F5590248EE1D}"/>
              </a:ext>
            </a:extLst>
          </p:cNvPr>
          <p:cNvSpPr txBox="1"/>
          <p:nvPr/>
        </p:nvSpPr>
        <p:spPr>
          <a:xfrm>
            <a:off x="3854180" y="20138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7140" y="3500440"/>
            <a:ext cx="4568607" cy="2832537"/>
          </a:xfrm>
          <a:prstGeom prst="rect">
            <a:avLst/>
          </a:prstGeom>
          <a:ln w="57150">
            <a:solidFill>
              <a:srgbClr val="00B2DB"/>
            </a:solidFill>
          </a:ln>
        </p:spPr>
      </p:pic>
    </p:spTree>
    <p:extLst>
      <p:ext uri="{BB962C8B-B14F-4D97-AF65-F5344CB8AC3E}">
        <p14:creationId xmlns:p14="http://schemas.microsoft.com/office/powerpoint/2010/main" val="20790092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3619" y="6491220"/>
            <a:ext cx="5985101"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www.chem.info</a:t>
            </a:r>
            <a:r>
              <a:rPr lang="en-US" sz="1200" dirty="0">
                <a:solidFill>
                  <a:schemeClr val="bg1">
                    <a:lumMod val="50000"/>
                  </a:schemeClr>
                </a:solidFill>
              </a:rPr>
              <a:t>/article/2016/06/top-5-chemicals-involved-injury-causing-accidents</a:t>
            </a:r>
          </a:p>
        </p:txBody>
      </p:sp>
      <p:cxnSp>
        <p:nvCxnSpPr>
          <p:cNvPr id="7" name="Straight Connector 6">
            <a:extLst>
              <a:ext uri="{FF2B5EF4-FFF2-40B4-BE49-F238E27FC236}">
                <a16:creationId xmlns:a16="http://schemas.microsoft.com/office/drawing/2014/main" id="{E280DA3B-EC1D-4BE2-B94B-6F7B39C142C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1CD1217-C808-4EF1-99C4-65747125010C}"/>
              </a:ext>
            </a:extLst>
          </p:cNvPr>
          <p:cNvSpPr txBox="1"/>
          <p:nvPr/>
        </p:nvSpPr>
        <p:spPr>
          <a:xfrm>
            <a:off x="205114" y="276331"/>
            <a:ext cx="11781816" cy="646331"/>
          </a:xfrm>
          <a:prstGeom prst="rect">
            <a:avLst/>
          </a:prstGeom>
          <a:noFill/>
        </p:spPr>
        <p:txBody>
          <a:bodyPr wrap="none" rtlCol="0">
            <a:spAutoFit/>
          </a:bodyPr>
          <a:lstStyle/>
          <a:p>
            <a:pPr algn="ctr"/>
            <a:r>
              <a:rPr lang="en-US" sz="3600" b="1" dirty="0">
                <a:ea typeface="Cambria" charset="0"/>
                <a:cs typeface="Cambria" charset="0"/>
              </a:rPr>
              <a:t>Top Five Chemicals Involved in Accidents with Injuries (2008)</a:t>
            </a:r>
            <a:endParaRPr lang="en-US" sz="3600" b="1" dirty="0"/>
          </a:p>
        </p:txBody>
      </p:sp>
      <p:sp>
        <p:nvSpPr>
          <p:cNvPr id="9" name="TextBox 8">
            <a:extLst>
              <a:ext uri="{FF2B5EF4-FFF2-40B4-BE49-F238E27FC236}">
                <a16:creationId xmlns:a16="http://schemas.microsoft.com/office/drawing/2014/main" id="{DDEEC3BF-1E5C-D549-A6EF-557F6BD75149}"/>
              </a:ext>
            </a:extLst>
          </p:cNvPr>
          <p:cNvSpPr txBox="1"/>
          <p:nvPr/>
        </p:nvSpPr>
        <p:spPr>
          <a:xfrm>
            <a:off x="763619" y="1403325"/>
            <a:ext cx="11076610" cy="5006499"/>
          </a:xfrm>
          <a:prstGeom prst="rect">
            <a:avLst/>
          </a:prstGeom>
          <a:noFill/>
        </p:spPr>
        <p:txBody>
          <a:bodyPr wrap="square" rtlCol="0">
            <a:spAutoFit/>
          </a:bodyPr>
          <a:lstStyle/>
          <a:p>
            <a:pPr>
              <a:spcBef>
                <a:spcPts val="1600"/>
              </a:spcBef>
            </a:pPr>
            <a:r>
              <a:rPr lang="en-US" sz="1900" b="1" dirty="0"/>
              <a:t>Carbon monoxide (2,364 accidents): </a:t>
            </a:r>
            <a:r>
              <a:rPr lang="en-US" sz="1900" dirty="0"/>
              <a:t>This colorless and odorless gas lurks silently and cause minor symptoms, such as headache and dizziness, or even sudden death. Many of the accidents in the CDC study involving CO happened at private homes. Of the five listed chemicals, CO had the highest rate of fatalities.</a:t>
            </a:r>
          </a:p>
          <a:p>
            <a:pPr>
              <a:spcBef>
                <a:spcPts val="1600"/>
              </a:spcBef>
            </a:pPr>
            <a:r>
              <a:rPr lang="en-US" sz="1900" b="1" dirty="0"/>
              <a:t>Ammonia (1,153): </a:t>
            </a:r>
            <a:r>
              <a:rPr lang="en-US" sz="1900" dirty="0"/>
              <a:t>Ammonia can also cause sudden death. More than half of the accidents involving this colorless gas happened in agriculture, where it is applied directly on soil, and in food manufacturing plants, where it is used as a refrigerant.</a:t>
            </a:r>
          </a:p>
          <a:p>
            <a:pPr>
              <a:spcBef>
                <a:spcPts val="1600"/>
              </a:spcBef>
            </a:pPr>
            <a:r>
              <a:rPr lang="en-US" sz="1900" b="1" dirty="0"/>
              <a:t>Chlorine (783): </a:t>
            </a:r>
            <a:r>
              <a:rPr lang="en-US" sz="1900" dirty="0"/>
              <a:t>Chlorine is a vital industrial chemical used to produce a wide range of products, including vinyl chlorine, plastics, aerosols, silicone, and foam. Most of the recorded injuries happened at paper and printing manufacturing facilities and at swimming pools.</a:t>
            </a:r>
          </a:p>
          <a:p>
            <a:pPr>
              <a:spcBef>
                <a:spcPts val="1600"/>
              </a:spcBef>
            </a:pPr>
            <a:r>
              <a:rPr lang="en-US" sz="1900" b="1" dirty="0"/>
              <a:t>Hydrochloric acid (326): </a:t>
            </a:r>
            <a:r>
              <a:rPr lang="en-US" sz="1900" dirty="0"/>
              <a:t>Used to manufacture fertilizers, dyes and rubber, hydrochloric acid is highly corrosive to human skin. Most of the reports involving hydrochloric acid happened in warehousing and transportation.</a:t>
            </a:r>
          </a:p>
          <a:p>
            <a:pPr>
              <a:spcBef>
                <a:spcPts val="1600"/>
              </a:spcBef>
            </a:pPr>
            <a:r>
              <a:rPr lang="en-US" sz="1900" b="1" dirty="0"/>
              <a:t>Sulfuric acid (318): </a:t>
            </a:r>
            <a:r>
              <a:rPr lang="en-US" sz="1900" dirty="0"/>
              <a:t>Another corrosive substance, sulfuric acid is used to make explosives, glue, other acids, and used to purify petroleum and in the pickling of metal. A high percentage of recorded incidents with sulfuric acid involved equipment failure.</a:t>
            </a:r>
            <a:endParaRPr lang="en-US" sz="1900" b="1" dirty="0"/>
          </a:p>
        </p:txBody>
      </p:sp>
    </p:spTree>
    <p:extLst>
      <p:ext uri="{BB962C8B-B14F-4D97-AF65-F5344CB8AC3E}">
        <p14:creationId xmlns:p14="http://schemas.microsoft.com/office/powerpoint/2010/main" val="8068306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Organotins may be present in clothing, vinyl products, school supplies, vinyl flooring, plastic toys, food wrap, PVC water pipes, and other product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6515" y="694382"/>
            <a:ext cx="4572000" cy="36290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NPEs infographi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0961" y="323954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Triclosan may be present in cutting boards, school supplies, textiles, toothpaste, antibacterial soaps, cosmetics, cleaning supplies and other produc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0158" y="2999303"/>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PFCs infograph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83876" y="699617"/>
            <a:ext cx="4572000" cy="3562351"/>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Phthalates are found vinyl flooring, children's backpacks, building materials, personal care products, fragrances, children's lunch boxes and other product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3801" y="1458372"/>
            <a:ext cx="4572000" cy="4000501"/>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Parabens are found in sunscreen, hair styling gel, shampoo/conditioner, cosmetics, lotion and other products."/>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77233" y="1477420"/>
            <a:ext cx="4572000" cy="3609976"/>
          </a:xfrm>
          <a:prstGeom prst="rect">
            <a:avLst/>
          </a:prstGeom>
          <a:noFill/>
          <a:extLst>
            <a:ext uri="{909E8E84-426E-40DD-AFC4-6F175D3DCCD1}">
              <a14:hiddenFill xmlns:a14="http://schemas.microsoft.com/office/drawing/2010/main">
                <a:solidFill>
                  <a:srgbClr val="FFFFFF"/>
                </a:solidFill>
              </a14:hiddenFill>
            </a:ext>
          </a:extLst>
        </p:spPr>
      </p:pic>
      <p:pic>
        <p:nvPicPr>
          <p:cNvPr id="5134" name="Picture 14" descr="BPA is found in children's toys, polycarbonate plastic, sports bottles, canned food and other products. BPA and BPS is found in thermal receipt pape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17590" y="1462262"/>
            <a:ext cx="4572000" cy="401955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42801" y="191477"/>
            <a:ext cx="3920432" cy="646331"/>
          </a:xfrm>
          <a:prstGeom prst="rect">
            <a:avLst/>
          </a:prstGeom>
          <a:noFill/>
        </p:spPr>
        <p:txBody>
          <a:bodyPr wrap="none" rtlCol="0">
            <a:spAutoFit/>
          </a:bodyPr>
          <a:lstStyle/>
          <a:p>
            <a:pPr algn="ctr"/>
            <a:r>
              <a:rPr lang="en-US" sz="3600" b="1" dirty="0"/>
              <a:t>Consumer Products</a:t>
            </a:r>
          </a:p>
        </p:txBody>
      </p:sp>
    </p:spTree>
    <p:extLst>
      <p:ext uri="{BB962C8B-B14F-4D97-AF65-F5344CB8AC3E}">
        <p14:creationId xmlns:p14="http://schemas.microsoft.com/office/powerpoint/2010/main" val="141440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5122"/>
                                        </p:tgtEl>
                                        <p:attrNameLst>
                                          <p:attrName>style.visibility</p:attrName>
                                        </p:attrNameLst>
                                      </p:cBhvr>
                                      <p:to>
                                        <p:strVal val="visible"/>
                                      </p:to>
                                    </p:set>
                                  </p:childTnLst>
                                  <p:subTnLst>
                                    <p:set>
                                      <p:cBhvr override="childStyle">
                                        <p:cTn dur="1" fill="hold" display="0" masterRel="nextClick" afterEffect="1"/>
                                        <p:tgtEl>
                                          <p:spTgt spid="5122"/>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124"/>
                                        </p:tgtEl>
                                        <p:attrNameLst>
                                          <p:attrName>style.visibility</p:attrName>
                                        </p:attrNameLst>
                                      </p:cBhvr>
                                      <p:to>
                                        <p:strVal val="visible"/>
                                      </p:to>
                                    </p:set>
                                  </p:childTnLst>
                                  <p:subTnLst>
                                    <p:set>
                                      <p:cBhvr override="childStyle">
                                        <p:cTn dur="1" fill="hold" display="0" masterRel="nextClick" afterEffect="1"/>
                                        <p:tgtEl>
                                          <p:spTgt spid="5124"/>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6"/>
                                        </p:tgtEl>
                                        <p:attrNameLst>
                                          <p:attrName>style.visibility</p:attrName>
                                        </p:attrNameLst>
                                      </p:cBhvr>
                                      <p:to>
                                        <p:strVal val="visible"/>
                                      </p:to>
                                    </p:set>
                                  </p:childTnLst>
                                  <p:subTnLst>
                                    <p:set>
                                      <p:cBhvr override="childStyle">
                                        <p:cTn dur="1" fill="hold" display="0" masterRel="nextClick" afterEffect="1"/>
                                        <p:tgtEl>
                                          <p:spTgt spid="5126"/>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8"/>
                                        </p:tgtEl>
                                        <p:attrNameLst>
                                          <p:attrName>style.visibility</p:attrName>
                                        </p:attrNameLst>
                                      </p:cBhvr>
                                      <p:to>
                                        <p:strVal val="visible"/>
                                      </p:to>
                                    </p:set>
                                  </p:childTnLst>
                                  <p:subTnLst>
                                    <p:set>
                                      <p:cBhvr override="childStyle">
                                        <p:cTn dur="1" fill="hold" display="0" masterRel="nextClick" afterEffect="1"/>
                                        <p:tgtEl>
                                          <p:spTgt spid="5128"/>
                                        </p:tgtEl>
                                        <p:attrNameLst>
                                          <p:attrName>style.visibility</p:attrName>
                                        </p:attrNameLst>
                                      </p:cBhvr>
                                      <p:to>
                                        <p:strVal val="hidden"/>
                                      </p:to>
                                    </p:set>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30"/>
                                        </p:tgtEl>
                                        <p:attrNameLst>
                                          <p:attrName>style.visibility</p:attrName>
                                        </p:attrNameLst>
                                      </p:cBhvr>
                                      <p:to>
                                        <p:strVal val="visible"/>
                                      </p:to>
                                    </p:set>
                                  </p:childTnLst>
                                  <p:subTnLst>
                                    <p:set>
                                      <p:cBhvr override="childStyle">
                                        <p:cTn dur="1" fill="hold" display="0" masterRel="nextClick" afterEffect="1"/>
                                        <p:tgtEl>
                                          <p:spTgt spid="5130"/>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132"/>
                                        </p:tgtEl>
                                        <p:attrNameLst>
                                          <p:attrName>style.visibility</p:attrName>
                                        </p:attrNameLst>
                                      </p:cBhvr>
                                      <p:to>
                                        <p:strVal val="visible"/>
                                      </p:to>
                                    </p:set>
                                  </p:childTnLst>
                                  <p:subTnLst>
                                    <p:set>
                                      <p:cBhvr override="childStyle">
                                        <p:cTn dur="1" fill="hold" display="0" masterRel="nextClick" afterEffect="1"/>
                                        <p:tgtEl>
                                          <p:spTgt spid="5132"/>
                                        </p:tgtEl>
                                        <p:attrNameLst>
                                          <p:attrName>style.visibility</p:attrName>
                                        </p:attrNameLst>
                                      </p:cBhvr>
                                      <p:to>
                                        <p:strVal val="hidden"/>
                                      </p:to>
                                    </p:set>
                                  </p:sub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134"/>
                                        </p:tgtEl>
                                        <p:attrNameLst>
                                          <p:attrName>style.visibility</p:attrName>
                                        </p:attrNameLst>
                                      </p:cBhvr>
                                      <p:to>
                                        <p:strVal val="visible"/>
                                      </p:to>
                                    </p:set>
                                  </p:childTnLst>
                                  <p:subTnLst>
                                    <p:set>
                                      <p:cBhvr override="childStyle">
                                        <p:cTn dur="1" fill="hold" display="0" masterRel="nextClick" afterEffect="1"/>
                                        <p:tgtEl>
                                          <p:spTgt spid="513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35005" t="57073" r="34000" b="23450"/>
          <a:stretch/>
        </p:blipFill>
        <p:spPr>
          <a:xfrm>
            <a:off x="7707307" y="3686781"/>
            <a:ext cx="3949967" cy="2767707"/>
          </a:xfrm>
          <a:prstGeom prst="rect">
            <a:avLst/>
          </a:prstGeom>
        </p:spPr>
      </p:pic>
      <p:pic>
        <p:nvPicPr>
          <p:cNvPr id="5" name="Picture 4"/>
          <p:cNvPicPr>
            <a:picLocks noChangeAspect="1"/>
          </p:cNvPicPr>
          <p:nvPr/>
        </p:nvPicPr>
        <p:blipFill rotWithShape="1">
          <a:blip r:embed="rId3"/>
          <a:srcRect l="34814" t="33372" r="34317" b="46778"/>
          <a:stretch/>
        </p:blipFill>
        <p:spPr>
          <a:xfrm>
            <a:off x="4014537" y="1251918"/>
            <a:ext cx="3946358" cy="2829721"/>
          </a:xfrm>
          <a:prstGeom prst="rect">
            <a:avLst/>
          </a:prstGeom>
        </p:spPr>
      </p:pic>
      <p:pic>
        <p:nvPicPr>
          <p:cNvPr id="4" name="Picture 3"/>
          <p:cNvPicPr>
            <a:picLocks noChangeAspect="1"/>
          </p:cNvPicPr>
          <p:nvPr/>
        </p:nvPicPr>
        <p:blipFill rotWithShape="1">
          <a:blip r:embed="rId3"/>
          <a:srcRect l="1114" t="9830" r="67713" b="69984"/>
          <a:stretch/>
        </p:blipFill>
        <p:spPr>
          <a:xfrm>
            <a:off x="534726" y="3582609"/>
            <a:ext cx="3918949" cy="2829721"/>
          </a:xfrm>
          <a:prstGeom prst="rect">
            <a:avLst/>
          </a:prstGeom>
        </p:spPr>
      </p:pic>
      <p:sp>
        <p:nvSpPr>
          <p:cNvPr id="7" name="TextBox 3"/>
          <p:cNvSpPr txBox="1">
            <a:spLocks noChangeArrowheads="1"/>
          </p:cNvSpPr>
          <p:nvPr/>
        </p:nvSpPr>
        <p:spPr bwMode="auto">
          <a:xfrm>
            <a:off x="883562" y="6512333"/>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cxnSp>
        <p:nvCxnSpPr>
          <p:cNvPr id="8" name="Straight Connector 7">
            <a:extLst>
              <a:ext uri="{FF2B5EF4-FFF2-40B4-BE49-F238E27FC236}">
                <a16:creationId xmlns:a16="http://schemas.microsoft.com/office/drawing/2014/main" id="{DFEACDEB-B5F9-4358-9C50-92D4F1BADE72}"/>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68CC622-E910-4623-8637-5B27620702E6}"/>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371461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909554" y="6552880"/>
            <a:ext cx="83496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charset="0"/>
                <a:ea typeface="ＭＳ Ｐゴシック" charset="-128"/>
              </a:defRPr>
            </a:lvl1pPr>
            <a:lvl2pPr marL="742950" indent="-285750">
              <a:defRPr>
                <a:solidFill>
                  <a:schemeClr val="tx1"/>
                </a:solidFill>
                <a:latin typeface="Calibri" charset="0"/>
                <a:ea typeface="ＭＳ Ｐゴシック" charset="-128"/>
              </a:defRPr>
            </a:lvl2pPr>
            <a:lvl3pPr marL="1143000" indent="-228600">
              <a:defRPr>
                <a:solidFill>
                  <a:schemeClr val="tx1"/>
                </a:solidFill>
                <a:latin typeface="Calibri" charset="0"/>
                <a:ea typeface="ＭＳ Ｐゴシック" charset="-128"/>
              </a:defRPr>
            </a:lvl3pPr>
            <a:lvl4pPr marL="1600200" indent="-228600">
              <a:defRPr>
                <a:solidFill>
                  <a:schemeClr val="tx1"/>
                </a:solidFill>
                <a:latin typeface="Calibri" charset="0"/>
                <a:ea typeface="ＭＳ Ｐゴシック" charset="-128"/>
              </a:defRPr>
            </a:lvl4pPr>
            <a:lvl5pPr marL="2057400" indent="-228600">
              <a:defRPr>
                <a:solidFill>
                  <a:schemeClr val="tx1"/>
                </a:solidFill>
                <a:latin typeface="Calibri" charset="0"/>
                <a:ea typeface="ＭＳ Ｐゴシック" charset="-128"/>
              </a:defRPr>
            </a:lvl5pPr>
            <a:lvl6pPr marL="2514600" indent="-228600" defTabSz="457200" fontAlgn="base">
              <a:spcBef>
                <a:spcPct val="0"/>
              </a:spcBef>
              <a:spcAft>
                <a:spcPct val="0"/>
              </a:spcAft>
              <a:defRPr>
                <a:solidFill>
                  <a:schemeClr val="tx1"/>
                </a:solidFill>
                <a:latin typeface="Calibri" charset="0"/>
                <a:ea typeface="ＭＳ Ｐゴシック" charset="-128"/>
              </a:defRPr>
            </a:lvl6pPr>
            <a:lvl7pPr marL="2971800" indent="-228600" defTabSz="457200" fontAlgn="base">
              <a:spcBef>
                <a:spcPct val="0"/>
              </a:spcBef>
              <a:spcAft>
                <a:spcPct val="0"/>
              </a:spcAft>
              <a:defRPr>
                <a:solidFill>
                  <a:schemeClr val="tx1"/>
                </a:solidFill>
                <a:latin typeface="Calibri" charset="0"/>
                <a:ea typeface="ＭＳ Ｐゴシック" charset="-128"/>
              </a:defRPr>
            </a:lvl7pPr>
            <a:lvl8pPr marL="3429000" indent="-228600" defTabSz="457200" fontAlgn="base">
              <a:spcBef>
                <a:spcPct val="0"/>
              </a:spcBef>
              <a:spcAft>
                <a:spcPct val="0"/>
              </a:spcAft>
              <a:defRPr>
                <a:solidFill>
                  <a:schemeClr val="tx1"/>
                </a:solidFill>
                <a:latin typeface="Calibri" charset="0"/>
                <a:ea typeface="ＭＳ Ｐゴシック" charset="-128"/>
              </a:defRPr>
            </a:lvl8pPr>
            <a:lvl9pPr marL="3886200" indent="-228600" defTabSz="457200" fontAlgn="base">
              <a:spcBef>
                <a:spcPct val="0"/>
              </a:spcBef>
              <a:spcAft>
                <a:spcPct val="0"/>
              </a:spcAft>
              <a:defRPr>
                <a:solidFill>
                  <a:schemeClr val="tx1"/>
                </a:solidFill>
                <a:latin typeface="Calibri" charset="0"/>
                <a:ea typeface="ＭＳ Ｐゴシック" charset="-128"/>
              </a:defRPr>
            </a:lvl9pPr>
          </a:lstStyle>
          <a:p>
            <a:r>
              <a:rPr lang="en-GB" altLang="x-none" sz="1200" dirty="0">
                <a:solidFill>
                  <a:schemeClr val="bg1">
                    <a:lumMod val="50000"/>
                  </a:schemeClr>
                </a:solidFill>
                <a:latin typeface="+mn-lt"/>
              </a:rPr>
              <a:t>Steffen </a:t>
            </a:r>
            <a:r>
              <a:rPr lang="en-GB" altLang="x-none" sz="1200" i="1" dirty="0">
                <a:solidFill>
                  <a:schemeClr val="bg1">
                    <a:lumMod val="50000"/>
                  </a:schemeClr>
                </a:solidFill>
                <a:latin typeface="+mn-lt"/>
              </a:rPr>
              <a:t>et al. </a:t>
            </a:r>
            <a:r>
              <a:rPr lang="en-GB" altLang="x-none" sz="1200" dirty="0">
                <a:solidFill>
                  <a:schemeClr val="bg1">
                    <a:lumMod val="50000"/>
                  </a:schemeClr>
                </a:solidFill>
                <a:latin typeface="+mn-lt"/>
              </a:rPr>
              <a:t>The trajectory of the Anthropocene: The Great Acceleration (</a:t>
            </a:r>
            <a:r>
              <a:rPr lang="en-GB" altLang="x-none" sz="1200" i="1" dirty="0">
                <a:solidFill>
                  <a:schemeClr val="bg1">
                    <a:lumMod val="50000"/>
                  </a:schemeClr>
                </a:solidFill>
                <a:latin typeface="+mn-lt"/>
              </a:rPr>
              <a:t>Anthropocene Review) </a:t>
            </a:r>
            <a:r>
              <a:rPr lang="en-GB" altLang="x-none" sz="1200" dirty="0">
                <a:solidFill>
                  <a:schemeClr val="bg1">
                    <a:lumMod val="50000"/>
                  </a:schemeClr>
                </a:solidFill>
                <a:latin typeface="+mn-lt"/>
              </a:rPr>
              <a:t>16 January 2015. Design: </a:t>
            </a:r>
            <a:r>
              <a:rPr lang="en-GB" altLang="x-none" sz="1200" dirty="0" err="1">
                <a:solidFill>
                  <a:schemeClr val="bg1">
                    <a:lumMod val="50000"/>
                  </a:schemeClr>
                </a:solidFill>
                <a:latin typeface="+mn-lt"/>
              </a:rPr>
              <a:t>Globaia</a:t>
            </a:r>
            <a:r>
              <a:rPr lang="en-GB" altLang="x-none" sz="1200" dirty="0">
                <a:solidFill>
                  <a:schemeClr val="bg1">
                    <a:lumMod val="50000"/>
                  </a:schemeClr>
                </a:solidFill>
                <a:latin typeface="+mn-lt"/>
              </a:rPr>
              <a:t> </a:t>
            </a:r>
            <a:endParaRPr lang="en-US" altLang="x-none" sz="1200" dirty="0">
              <a:solidFill>
                <a:schemeClr val="bg1">
                  <a:lumMod val="50000"/>
                </a:schemeClr>
              </a:solidFill>
              <a:latin typeface="+mn-lt"/>
            </a:endParaRPr>
          </a:p>
        </p:txBody>
      </p:sp>
      <p:pic>
        <p:nvPicPr>
          <p:cNvPr id="5" name="Picture 4"/>
          <p:cNvPicPr>
            <a:picLocks noChangeAspect="1"/>
          </p:cNvPicPr>
          <p:nvPr/>
        </p:nvPicPr>
        <p:blipFill rotWithShape="1">
          <a:blip r:embed="rId3"/>
          <a:srcRect l="68614" t="57396" r="1248" b="23971"/>
          <a:stretch/>
        </p:blipFill>
        <p:spPr>
          <a:xfrm>
            <a:off x="544367" y="1474625"/>
            <a:ext cx="3516782" cy="2424063"/>
          </a:xfrm>
          <a:prstGeom prst="rect">
            <a:avLst/>
          </a:prstGeom>
        </p:spPr>
      </p:pic>
      <p:pic>
        <p:nvPicPr>
          <p:cNvPr id="6" name="Picture 5"/>
          <p:cNvPicPr>
            <a:picLocks noChangeAspect="1"/>
          </p:cNvPicPr>
          <p:nvPr/>
        </p:nvPicPr>
        <p:blipFill rotWithShape="1">
          <a:blip r:embed="rId3"/>
          <a:srcRect l="817" t="80314" r="68465" b="911"/>
          <a:stretch/>
        </p:blipFill>
        <p:spPr>
          <a:xfrm>
            <a:off x="4244756" y="1414665"/>
            <a:ext cx="3651632" cy="2488546"/>
          </a:xfrm>
          <a:prstGeom prst="rect">
            <a:avLst/>
          </a:prstGeom>
        </p:spPr>
      </p:pic>
      <p:pic>
        <p:nvPicPr>
          <p:cNvPr id="7" name="Picture 6"/>
          <p:cNvPicPr>
            <a:picLocks noChangeAspect="1"/>
          </p:cNvPicPr>
          <p:nvPr/>
        </p:nvPicPr>
        <p:blipFill rotWithShape="1">
          <a:blip r:embed="rId4"/>
          <a:srcRect l="1227" t="10434" r="68442" b="70540"/>
          <a:stretch/>
        </p:blipFill>
        <p:spPr>
          <a:xfrm>
            <a:off x="473616" y="3928418"/>
            <a:ext cx="3623982" cy="2534772"/>
          </a:xfrm>
          <a:prstGeom prst="rect">
            <a:avLst/>
          </a:prstGeom>
        </p:spPr>
      </p:pic>
      <p:pic>
        <p:nvPicPr>
          <p:cNvPr id="8" name="Picture 7"/>
          <p:cNvPicPr>
            <a:picLocks noChangeAspect="1"/>
          </p:cNvPicPr>
          <p:nvPr/>
        </p:nvPicPr>
        <p:blipFill rotWithShape="1">
          <a:blip r:embed="rId4"/>
          <a:srcRect l="67550" t="10475" r="1129" b="70469"/>
          <a:stretch/>
        </p:blipFill>
        <p:spPr>
          <a:xfrm>
            <a:off x="4148402" y="3920705"/>
            <a:ext cx="3747986" cy="2542486"/>
          </a:xfrm>
          <a:prstGeom prst="rect">
            <a:avLst/>
          </a:prstGeom>
        </p:spPr>
      </p:pic>
      <p:pic>
        <p:nvPicPr>
          <p:cNvPr id="9" name="Picture 8"/>
          <p:cNvPicPr>
            <a:picLocks noChangeAspect="1"/>
          </p:cNvPicPr>
          <p:nvPr/>
        </p:nvPicPr>
        <p:blipFill rotWithShape="1">
          <a:blip r:embed="rId4"/>
          <a:srcRect l="1463" t="80270" r="68317" b="861"/>
          <a:stretch/>
        </p:blipFill>
        <p:spPr>
          <a:xfrm>
            <a:off x="7914520" y="3944187"/>
            <a:ext cx="3618412" cy="2519004"/>
          </a:xfrm>
          <a:prstGeom prst="rect">
            <a:avLst/>
          </a:prstGeom>
        </p:spPr>
      </p:pic>
      <p:sp>
        <p:nvSpPr>
          <p:cNvPr id="10" name="TextBox 9"/>
          <p:cNvSpPr txBox="1"/>
          <p:nvPr/>
        </p:nvSpPr>
        <p:spPr>
          <a:xfrm>
            <a:off x="7953232" y="1755336"/>
            <a:ext cx="3694402" cy="1614160"/>
          </a:xfrm>
          <a:prstGeom prst="rect">
            <a:avLst/>
          </a:prstGeom>
          <a:noFill/>
        </p:spPr>
        <p:txBody>
          <a:bodyPr wrap="square" rtlCol="0">
            <a:spAutoFit/>
          </a:bodyPr>
          <a:lstStyle/>
          <a:p>
            <a:pPr>
              <a:lnSpc>
                <a:spcPct val="114000"/>
              </a:lnSpc>
            </a:pPr>
            <a:r>
              <a:rPr lang="en-US" sz="2200" dirty="0"/>
              <a:t>With an increasing population, the need for resources is even greater – which negatively impacts the environment.</a:t>
            </a:r>
          </a:p>
        </p:txBody>
      </p:sp>
      <p:cxnSp>
        <p:nvCxnSpPr>
          <p:cNvPr id="11" name="Straight Connector 10">
            <a:extLst>
              <a:ext uri="{FF2B5EF4-FFF2-40B4-BE49-F238E27FC236}">
                <a16:creationId xmlns:a16="http://schemas.microsoft.com/office/drawing/2014/main" id="{E01B160B-872C-486A-882E-9D4145A5FF3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FBBA6BF6-0526-42EF-8AFD-223C884AE76E}"/>
              </a:ext>
            </a:extLst>
          </p:cNvPr>
          <p:cNvSpPr txBox="1"/>
          <p:nvPr/>
        </p:nvSpPr>
        <p:spPr>
          <a:xfrm>
            <a:off x="1506423" y="231361"/>
            <a:ext cx="9179179" cy="707886"/>
          </a:xfrm>
          <a:prstGeom prst="rect">
            <a:avLst/>
          </a:prstGeom>
          <a:noFill/>
        </p:spPr>
        <p:txBody>
          <a:bodyPr wrap="none" rtlCol="0">
            <a:spAutoFit/>
          </a:bodyPr>
          <a:lstStyle/>
          <a:p>
            <a:pPr algn="ctr"/>
            <a:r>
              <a:rPr lang="en-US" sz="4000" b="1" dirty="0"/>
              <a:t>Unintended Consequences – Industrial Era</a:t>
            </a:r>
          </a:p>
        </p:txBody>
      </p:sp>
    </p:spTree>
    <p:extLst>
      <p:ext uri="{BB962C8B-B14F-4D97-AF65-F5344CB8AC3E}">
        <p14:creationId xmlns:p14="http://schemas.microsoft.com/office/powerpoint/2010/main" val="1512374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99676" y="2453444"/>
            <a:ext cx="7992649" cy="1951112"/>
          </a:xfrm>
        </p:spPr>
        <p:txBody>
          <a:bodyPr wrap="square">
            <a:spAutoFit/>
          </a:bodyPr>
          <a:lstStyle/>
          <a:p>
            <a:pPr algn="ctr">
              <a:lnSpc>
                <a:spcPct val="114000"/>
              </a:lnSpc>
            </a:pPr>
            <a:r>
              <a:rPr lang="en-US" sz="3600" b="1" dirty="0">
                <a:latin typeface="+mn-lt"/>
              </a:rPr>
              <a:t>We’ve tried to fix some of these problems, but ended up doing the right thing in the wrong way.</a:t>
            </a:r>
          </a:p>
        </p:txBody>
      </p:sp>
      <p:cxnSp>
        <p:nvCxnSpPr>
          <p:cNvPr id="3" name="Straight Connector 2">
            <a:extLst>
              <a:ext uri="{FF2B5EF4-FFF2-40B4-BE49-F238E27FC236}">
                <a16:creationId xmlns:a16="http://schemas.microsoft.com/office/drawing/2014/main" id="{3CC7A79F-70A4-45B5-9105-CE55B34DDA9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789913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Content Placeholder 2"/>
          <p:cNvSpPr>
            <a:spLocks noGrp="1"/>
          </p:cNvSpPr>
          <p:nvPr>
            <p:ph idx="1"/>
          </p:nvPr>
        </p:nvSpPr>
        <p:spPr>
          <a:xfrm>
            <a:off x="1106572" y="3075729"/>
            <a:ext cx="4333744" cy="1537985"/>
          </a:xfrm>
        </p:spPr>
        <p:txBody>
          <a:bodyPr wrap="square">
            <a:spAutoFit/>
          </a:bodyPr>
          <a:lstStyle/>
          <a:p>
            <a:pPr marL="0" indent="0" algn="ctr">
              <a:lnSpc>
                <a:spcPct val="114000"/>
              </a:lnSpc>
              <a:buNone/>
              <a:defRPr/>
            </a:pPr>
            <a:r>
              <a:rPr lang="en-US" dirty="0">
                <a:latin typeface="+mn-lt"/>
                <a:cs typeface="ＭＳ Ｐゴシック" charset="0"/>
              </a:rPr>
              <a:t>Biofuels made from corn that compete with food, livestock feed, and land use.</a:t>
            </a:r>
          </a:p>
        </p:txBody>
      </p:sp>
      <p:sp>
        <p:nvSpPr>
          <p:cNvPr id="3" name="TextBox 2"/>
          <p:cNvSpPr txBox="1"/>
          <p:nvPr/>
        </p:nvSpPr>
        <p:spPr>
          <a:xfrm>
            <a:off x="1219932" y="6400412"/>
            <a:ext cx="1879041" cy="276999"/>
          </a:xfrm>
          <a:prstGeom prst="rect">
            <a:avLst/>
          </a:prstGeom>
          <a:noFill/>
        </p:spPr>
        <p:txBody>
          <a:bodyPr wrap="none" rtlCol="0">
            <a:spAutoFit/>
          </a:bodyPr>
          <a:lstStyle/>
          <a:p>
            <a:r>
              <a:rPr lang="en-US" sz="1200" dirty="0">
                <a:solidFill>
                  <a:schemeClr val="bg1">
                    <a:lumMod val="50000"/>
                  </a:schemeClr>
                </a:solidFill>
              </a:rPr>
              <a:t>Image source: Adobe Stock</a:t>
            </a:r>
          </a:p>
        </p:txBody>
      </p:sp>
      <p:pic>
        <p:nvPicPr>
          <p:cNvPr id="6" name="Imagem 5">
            <a:extLst>
              <a:ext uri="{FF2B5EF4-FFF2-40B4-BE49-F238E27FC236}">
                <a16:creationId xmlns:a16="http://schemas.microsoft.com/office/drawing/2014/main" id="{39846241-10B2-4785-AB7C-D5836E288AC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90496" y="2038216"/>
            <a:ext cx="5213843" cy="3475895"/>
          </a:xfrm>
          <a:prstGeom prst="rect">
            <a:avLst/>
          </a:prstGeom>
        </p:spPr>
      </p:pic>
      <p:cxnSp>
        <p:nvCxnSpPr>
          <p:cNvPr id="8" name="Straight Connector 7">
            <a:extLst>
              <a:ext uri="{FF2B5EF4-FFF2-40B4-BE49-F238E27FC236}">
                <a16:creationId xmlns:a16="http://schemas.microsoft.com/office/drawing/2014/main" id="{7999CE30-7B37-4A97-8992-03BB48D91A96}"/>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3B2CA29-EF05-4DC9-A0A2-D5F9D45B8433}"/>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68105678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Content Placeholder 2"/>
          <p:cNvSpPr>
            <a:spLocks noGrp="1"/>
          </p:cNvSpPr>
          <p:nvPr>
            <p:ph idx="1"/>
          </p:nvPr>
        </p:nvSpPr>
        <p:spPr>
          <a:xfrm>
            <a:off x="1759662" y="3126269"/>
            <a:ext cx="2930769" cy="1537985"/>
          </a:xfrm>
        </p:spPr>
        <p:txBody>
          <a:bodyPr>
            <a:spAutoFit/>
          </a:bodyPr>
          <a:lstStyle/>
          <a:p>
            <a:pPr marL="0" indent="0" algn="ctr">
              <a:lnSpc>
                <a:spcPct val="114000"/>
              </a:lnSpc>
              <a:buNone/>
              <a:defRPr/>
            </a:pPr>
            <a:r>
              <a:rPr lang="en-US" dirty="0">
                <a:latin typeface="+mn-lt"/>
                <a:cs typeface="ＭＳ Ｐゴシック" charset="0"/>
              </a:rPr>
              <a:t>Purifying water with acutely lethal substances.</a:t>
            </a:r>
          </a:p>
        </p:txBody>
      </p:sp>
      <p:pic>
        <p:nvPicPr>
          <p:cNvPr id="1638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59748" y="1723439"/>
            <a:ext cx="4789387" cy="405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p:cNvSpPr txBox="1"/>
          <p:nvPr/>
        </p:nvSpPr>
        <p:spPr>
          <a:xfrm>
            <a:off x="6273866" y="5781115"/>
            <a:ext cx="3961149" cy="369332"/>
          </a:xfrm>
          <a:prstGeom prst="rect">
            <a:avLst/>
          </a:prstGeom>
          <a:noFill/>
        </p:spPr>
        <p:txBody>
          <a:bodyPr wrap="none" rtlCol="0">
            <a:spAutoFit/>
          </a:bodyPr>
          <a:lstStyle/>
          <a:p>
            <a:pPr algn="ctr"/>
            <a:r>
              <a:rPr lang="en-US" dirty="0"/>
              <a:t>Chlorine transported in Washington D.C.</a:t>
            </a:r>
          </a:p>
        </p:txBody>
      </p:sp>
      <p:sp>
        <p:nvSpPr>
          <p:cNvPr id="4" name="TextBox 3">
            <a:extLst>
              <a:ext uri="{FF2B5EF4-FFF2-40B4-BE49-F238E27FC236}">
                <a16:creationId xmlns:a16="http://schemas.microsoft.com/office/drawing/2014/main" id="{AD139BF3-89CB-4051-85B9-F9CAF72F1A70}"/>
              </a:ext>
            </a:extLst>
          </p:cNvPr>
          <p:cNvSpPr txBox="1"/>
          <p:nvPr/>
        </p:nvSpPr>
        <p:spPr>
          <a:xfrm>
            <a:off x="1187438" y="6356352"/>
            <a:ext cx="3005503" cy="276999"/>
          </a:xfrm>
          <a:prstGeom prst="rect">
            <a:avLst/>
          </a:prstGeom>
          <a:noFill/>
        </p:spPr>
        <p:txBody>
          <a:bodyPr wrap="none" rtlCol="0">
            <a:spAutoFit/>
          </a:bodyPr>
          <a:lstStyle/>
          <a:p>
            <a:r>
              <a:rPr lang="en-US" sz="1200" dirty="0">
                <a:solidFill>
                  <a:schemeClr val="bg1">
                    <a:lumMod val="50000"/>
                  </a:schemeClr>
                </a:solidFill>
              </a:rPr>
              <a:t>Image Source: http://jimdougherty.net/misc/</a:t>
            </a:r>
          </a:p>
        </p:txBody>
      </p:sp>
      <p:cxnSp>
        <p:nvCxnSpPr>
          <p:cNvPr id="10" name="Straight Connector 9">
            <a:extLst>
              <a:ext uri="{FF2B5EF4-FFF2-40B4-BE49-F238E27FC236}">
                <a16:creationId xmlns:a16="http://schemas.microsoft.com/office/drawing/2014/main" id="{9B4688F9-9589-435D-A938-D49CB3D67FF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A1E676-DA98-44A8-A7C5-043DA7AD985D}"/>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1084560286"/>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Content Placeholder 2"/>
          <p:cNvSpPr>
            <a:spLocks noGrp="1"/>
          </p:cNvSpPr>
          <p:nvPr>
            <p:ph idx="1"/>
          </p:nvPr>
        </p:nvSpPr>
        <p:spPr>
          <a:xfrm>
            <a:off x="1162050" y="3023063"/>
            <a:ext cx="4470441" cy="1537985"/>
          </a:xfrm>
        </p:spPr>
        <p:txBody>
          <a:bodyPr wrap="square">
            <a:spAutoFit/>
          </a:bodyPr>
          <a:lstStyle/>
          <a:p>
            <a:pPr marL="0" indent="0" algn="ctr">
              <a:lnSpc>
                <a:spcPct val="114000"/>
              </a:lnSpc>
              <a:buNone/>
              <a:defRPr/>
            </a:pPr>
            <a:r>
              <a:rPr lang="en-US" dirty="0">
                <a:latin typeface="+mn-lt"/>
                <a:cs typeface="ＭＳ Ｐゴシック" charset="0"/>
              </a:rPr>
              <a:t>Renewable energy through the use of precious, rare, toxic metals in photovoltaics.</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17139"/>
          <a:stretch/>
        </p:blipFill>
        <p:spPr>
          <a:xfrm>
            <a:off x="6473300" y="1610982"/>
            <a:ext cx="3954356" cy="4370170"/>
          </a:xfrm>
          <a:prstGeom prst="rect">
            <a:avLst/>
          </a:prstGeom>
        </p:spPr>
      </p:pic>
      <p:sp>
        <p:nvSpPr>
          <p:cNvPr id="3" name="TextBox 2"/>
          <p:cNvSpPr txBox="1"/>
          <p:nvPr/>
        </p:nvSpPr>
        <p:spPr>
          <a:xfrm>
            <a:off x="1326843" y="6356350"/>
            <a:ext cx="1720151" cy="276999"/>
          </a:xfrm>
          <a:prstGeom prst="rect">
            <a:avLst/>
          </a:prstGeom>
          <a:noFill/>
        </p:spPr>
        <p:txBody>
          <a:bodyPr wrap="none" rtlCol="0">
            <a:spAutoFit/>
          </a:bodyPr>
          <a:lstStyle/>
          <a:p>
            <a:r>
              <a:rPr lang="en-US" sz="1200" dirty="0">
                <a:solidFill>
                  <a:schemeClr val="bg1">
                    <a:lumMod val="50000"/>
                  </a:schemeClr>
                </a:solidFill>
              </a:rPr>
              <a:t>Image source: Wikipedia</a:t>
            </a:r>
          </a:p>
        </p:txBody>
      </p:sp>
      <p:sp>
        <p:nvSpPr>
          <p:cNvPr id="5" name="TextBox 4"/>
          <p:cNvSpPr txBox="1"/>
          <p:nvPr/>
        </p:nvSpPr>
        <p:spPr>
          <a:xfrm>
            <a:off x="6095170" y="6009907"/>
            <a:ext cx="4710615" cy="369332"/>
          </a:xfrm>
          <a:prstGeom prst="rect">
            <a:avLst/>
          </a:prstGeom>
          <a:noFill/>
        </p:spPr>
        <p:txBody>
          <a:bodyPr wrap="square" rtlCol="0">
            <a:spAutoFit/>
          </a:bodyPr>
          <a:lstStyle/>
          <a:p>
            <a:pPr algn="ctr"/>
            <a:r>
              <a:rPr lang="en-US" dirty="0"/>
              <a:t>Solar panel installed on the roof of the building.</a:t>
            </a:r>
          </a:p>
        </p:txBody>
      </p:sp>
      <p:cxnSp>
        <p:nvCxnSpPr>
          <p:cNvPr id="10" name="Straight Connector 9">
            <a:extLst>
              <a:ext uri="{FF2B5EF4-FFF2-40B4-BE49-F238E27FC236}">
                <a16:creationId xmlns:a16="http://schemas.microsoft.com/office/drawing/2014/main" id="{50CC2B4F-A96C-4EEF-92F1-57682BA0B95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0ECE856-59D4-4386-AC83-58D3A4802566}"/>
              </a:ext>
            </a:extLst>
          </p:cNvPr>
          <p:cNvSpPr txBox="1"/>
          <p:nvPr/>
        </p:nvSpPr>
        <p:spPr>
          <a:xfrm>
            <a:off x="2522342" y="231361"/>
            <a:ext cx="7147341" cy="707886"/>
          </a:xfrm>
          <a:prstGeom prst="rect">
            <a:avLst/>
          </a:prstGeom>
          <a:noFill/>
        </p:spPr>
        <p:txBody>
          <a:bodyPr wrap="none" rtlCol="0">
            <a:spAutoFit/>
          </a:bodyPr>
          <a:lstStyle/>
          <a:p>
            <a:pPr algn="ctr"/>
            <a:r>
              <a:rPr lang="en-US" altLang="en-US" sz="4000" b="1" dirty="0"/>
              <a:t>More Unintended Consequences</a:t>
            </a:r>
            <a:endParaRPr lang="en-US" sz="4000" b="1" dirty="0"/>
          </a:p>
        </p:txBody>
      </p:sp>
    </p:spTree>
    <p:extLst>
      <p:ext uri="{BB962C8B-B14F-4D97-AF65-F5344CB8AC3E}">
        <p14:creationId xmlns:p14="http://schemas.microsoft.com/office/powerpoint/2010/main" val="2756505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33899" y="1945224"/>
            <a:ext cx="3119503" cy="480131"/>
          </a:xfrm>
        </p:spPr>
        <p:txBody>
          <a:bodyPr wrap="square">
            <a:spAutoFit/>
          </a:bodyPr>
          <a:lstStyle/>
          <a:p>
            <a:pPr algn="ctr">
              <a:buNone/>
            </a:pPr>
            <a:r>
              <a:rPr lang="en-US" dirty="0">
                <a:latin typeface="+mn-lt"/>
                <a:ea typeface="Cambria" charset="0"/>
                <a:cs typeface="Cambria" charset="0"/>
              </a:rPr>
              <a:t>“It’s not my job</a:t>
            </a:r>
            <a:r>
              <a:rPr lang="mr-IN" dirty="0">
                <a:latin typeface="+mn-lt"/>
                <a:ea typeface="Cambria" charset="0"/>
                <a:cs typeface="Cambria" charset="0"/>
              </a:rPr>
              <a:t>…</a:t>
            </a:r>
            <a:r>
              <a:rPr lang="en-US" dirty="0">
                <a:latin typeface="+mn-lt"/>
                <a:ea typeface="Cambria" charset="0"/>
                <a:cs typeface="Cambria" charset="0"/>
              </a:rPr>
              <a:t>”</a:t>
            </a:r>
          </a:p>
        </p:txBody>
      </p:sp>
      <p:cxnSp>
        <p:nvCxnSpPr>
          <p:cNvPr id="4" name="Straight Connector 3">
            <a:extLst>
              <a:ext uri="{FF2B5EF4-FFF2-40B4-BE49-F238E27FC236}">
                <a16:creationId xmlns:a16="http://schemas.microsoft.com/office/drawing/2014/main" id="{26A24F09-6B13-4617-9FFF-6927EE0E0C1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4B41BD9-DB67-4508-B455-85A2A1393726}"/>
              </a:ext>
            </a:extLst>
          </p:cNvPr>
          <p:cNvSpPr txBox="1"/>
          <p:nvPr/>
        </p:nvSpPr>
        <p:spPr>
          <a:xfrm>
            <a:off x="3223755" y="231361"/>
            <a:ext cx="5744521" cy="707886"/>
          </a:xfrm>
          <a:prstGeom prst="rect">
            <a:avLst/>
          </a:prstGeom>
          <a:noFill/>
        </p:spPr>
        <p:txBody>
          <a:bodyPr wrap="none" rtlCol="0">
            <a:spAutoFit/>
          </a:bodyPr>
          <a:lstStyle/>
          <a:p>
            <a:pPr algn="ctr"/>
            <a:r>
              <a:rPr lang="en-US" altLang="en-US" sz="4000" b="1" dirty="0"/>
              <a:t>Why do Green Chemistry?</a:t>
            </a:r>
            <a:endParaRPr lang="en-US" sz="4000" b="1" dirty="0"/>
          </a:p>
        </p:txBody>
      </p:sp>
      <p:sp>
        <p:nvSpPr>
          <p:cNvPr id="8" name="TextBox 7">
            <a:extLst>
              <a:ext uri="{FF2B5EF4-FFF2-40B4-BE49-F238E27FC236}">
                <a16:creationId xmlns:a16="http://schemas.microsoft.com/office/drawing/2014/main" id="{06C40D00-C7EA-404F-A856-C9E2606EAA26}"/>
              </a:ext>
            </a:extLst>
          </p:cNvPr>
          <p:cNvSpPr txBox="1"/>
          <p:nvPr/>
        </p:nvSpPr>
        <p:spPr>
          <a:xfrm>
            <a:off x="1087001" y="6470650"/>
            <a:ext cx="3531864" cy="276999"/>
          </a:xfrm>
          <a:prstGeom prst="rect">
            <a:avLst/>
          </a:prstGeom>
          <a:noFill/>
        </p:spPr>
        <p:txBody>
          <a:bodyPr wrap="none" rtlCol="0">
            <a:spAutoFit/>
          </a:bodyPr>
          <a:lstStyle/>
          <a:p>
            <a:r>
              <a:rPr lang="en-US" sz="1200" dirty="0">
                <a:solidFill>
                  <a:schemeClr val="bg1">
                    <a:lumMod val="50000"/>
                  </a:schemeClr>
                </a:solidFill>
              </a:rPr>
              <a:t>Image source: </a:t>
            </a:r>
            <a:r>
              <a:rPr lang="en-US" sz="1200" dirty="0" err="1">
                <a:solidFill>
                  <a:schemeClr val="bg1">
                    <a:lumMod val="50000"/>
                  </a:schemeClr>
                </a:solidFill>
              </a:rPr>
              <a:t>Pixnio</a:t>
            </a:r>
            <a:r>
              <a:rPr lang="en-US" sz="1200" dirty="0">
                <a:solidFill>
                  <a:schemeClr val="bg1">
                    <a:lumMod val="50000"/>
                  </a:schemeClr>
                </a:solidFill>
              </a:rPr>
              <a:t>, Author: Amanda Mills, USCDCP </a:t>
            </a:r>
          </a:p>
        </p:txBody>
      </p:sp>
      <p:pic>
        <p:nvPicPr>
          <p:cNvPr id="10" name="Picture 9">
            <a:extLst>
              <a:ext uri="{FF2B5EF4-FFF2-40B4-BE49-F238E27FC236}">
                <a16:creationId xmlns:a16="http://schemas.microsoft.com/office/drawing/2014/main" id="{15058E51-02E7-4D53-86F9-159BF65DD68C}"/>
              </a:ext>
            </a:extLst>
          </p:cNvPr>
          <p:cNvPicPr>
            <a:picLocks noChangeAspect="1"/>
          </p:cNvPicPr>
          <p:nvPr/>
        </p:nvPicPr>
        <p:blipFill rotWithShape="1">
          <a:blip r:embed="rId2"/>
          <a:srcRect t="21004"/>
          <a:stretch/>
        </p:blipFill>
        <p:spPr>
          <a:xfrm>
            <a:off x="3179360" y="3251190"/>
            <a:ext cx="5828582" cy="2940432"/>
          </a:xfrm>
          <a:prstGeom prst="rect">
            <a:avLst/>
          </a:prstGeom>
        </p:spPr>
      </p:pic>
      <p:sp>
        <p:nvSpPr>
          <p:cNvPr id="11" name="Thought Bubble: Cloud 10">
            <a:extLst>
              <a:ext uri="{FF2B5EF4-FFF2-40B4-BE49-F238E27FC236}">
                <a16:creationId xmlns:a16="http://schemas.microsoft.com/office/drawing/2014/main" id="{60D1DAB0-2209-42B3-B612-5184F95CA60A}"/>
              </a:ext>
            </a:extLst>
          </p:cNvPr>
          <p:cNvSpPr/>
          <p:nvPr/>
        </p:nvSpPr>
        <p:spPr>
          <a:xfrm>
            <a:off x="3804663" y="1492579"/>
            <a:ext cx="4577976" cy="1378344"/>
          </a:xfrm>
          <a:prstGeom prst="cloudCallou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31175CA-E370-46AD-A7D4-9D37379CF51B}"/>
              </a:ext>
            </a:extLst>
          </p:cNvPr>
          <p:cNvSpPr>
            <a:spLocks noChangeAspect="1"/>
          </p:cNvSpPr>
          <p:nvPr/>
        </p:nvSpPr>
        <p:spPr>
          <a:xfrm>
            <a:off x="5824603" y="2717650"/>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0C8FB0D0-5422-464B-8309-AD004EA3CA8E}"/>
              </a:ext>
            </a:extLst>
          </p:cNvPr>
          <p:cNvSpPr>
            <a:spLocks noChangeAspect="1"/>
          </p:cNvSpPr>
          <p:nvPr/>
        </p:nvSpPr>
        <p:spPr>
          <a:xfrm>
            <a:off x="6665935" y="2613843"/>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4F4BBB8-3836-4694-B22F-FE548B3466D0}"/>
              </a:ext>
            </a:extLst>
          </p:cNvPr>
          <p:cNvSpPr>
            <a:spLocks noChangeAspect="1"/>
          </p:cNvSpPr>
          <p:nvPr/>
        </p:nvSpPr>
        <p:spPr>
          <a:xfrm>
            <a:off x="7546931" y="2457278"/>
            <a:ext cx="212942" cy="21031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0A39065D-ED3B-48A0-BB18-30A0523725B7}"/>
              </a:ext>
            </a:extLst>
          </p:cNvPr>
          <p:cNvSpPr>
            <a:spLocks noChangeAspect="1"/>
          </p:cNvSpPr>
          <p:nvPr/>
        </p:nvSpPr>
        <p:spPr>
          <a:xfrm>
            <a:off x="5801446" y="2870050"/>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46DF3F1-FD4A-415E-8208-E29A3A499364}"/>
              </a:ext>
            </a:extLst>
          </p:cNvPr>
          <p:cNvSpPr>
            <a:spLocks noChangeAspect="1"/>
          </p:cNvSpPr>
          <p:nvPr/>
        </p:nvSpPr>
        <p:spPr>
          <a:xfrm>
            <a:off x="6772406" y="2754734"/>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CC547BED-378D-4729-8D51-D7BB8748CDC4}"/>
              </a:ext>
            </a:extLst>
          </p:cNvPr>
          <p:cNvSpPr>
            <a:spLocks noChangeAspect="1"/>
          </p:cNvSpPr>
          <p:nvPr/>
        </p:nvSpPr>
        <p:spPr>
          <a:xfrm>
            <a:off x="7632719" y="2610419"/>
            <a:ext cx="163224" cy="161208"/>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84017F6-6F7E-46AF-8455-5DA26B8365E9}"/>
              </a:ext>
            </a:extLst>
          </p:cNvPr>
          <p:cNvSpPr>
            <a:spLocks noChangeAspect="1"/>
          </p:cNvSpPr>
          <p:nvPr/>
        </p:nvSpPr>
        <p:spPr>
          <a:xfrm>
            <a:off x="5799551" y="2988395"/>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4A81A8F-CAD2-4E27-9B1E-9B69A8D35A95}"/>
              </a:ext>
            </a:extLst>
          </p:cNvPr>
          <p:cNvSpPr>
            <a:spLocks noChangeAspect="1"/>
          </p:cNvSpPr>
          <p:nvPr/>
        </p:nvSpPr>
        <p:spPr>
          <a:xfrm>
            <a:off x="6830585" y="2889623"/>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863A4EEB-B10E-45CF-8C69-A87C299BCB40}"/>
              </a:ext>
            </a:extLst>
          </p:cNvPr>
          <p:cNvSpPr>
            <a:spLocks noChangeAspect="1"/>
          </p:cNvSpPr>
          <p:nvPr/>
        </p:nvSpPr>
        <p:spPr>
          <a:xfrm>
            <a:off x="7714331" y="2714808"/>
            <a:ext cx="96584" cy="95391"/>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98657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EB4221CC-BEBC-4283-B0AD-C9ED7755C0E8}"/>
              </a:ext>
            </a:extLst>
          </p:cNvPr>
          <p:cNvSpPr txBox="1"/>
          <p:nvPr/>
        </p:nvSpPr>
        <p:spPr>
          <a:xfrm>
            <a:off x="1568337" y="1649392"/>
            <a:ext cx="7935427"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
        <p:nvSpPr>
          <p:cNvPr id="5" name="TextBox 4">
            <a:extLst>
              <a:ext uri="{FF2B5EF4-FFF2-40B4-BE49-F238E27FC236}">
                <a16:creationId xmlns:a16="http://schemas.microsoft.com/office/drawing/2014/main" id="{7374DC12-982D-428A-94EF-5FE58037DD06}"/>
              </a:ext>
            </a:extLst>
          </p:cNvPr>
          <p:cNvSpPr txBox="1"/>
          <p:nvPr/>
        </p:nvSpPr>
        <p:spPr>
          <a:xfrm>
            <a:off x="3785992" y="216371"/>
            <a:ext cx="4620047" cy="707886"/>
          </a:xfrm>
          <a:prstGeom prst="rect">
            <a:avLst/>
          </a:prstGeom>
          <a:noFill/>
        </p:spPr>
        <p:txBody>
          <a:bodyPr wrap="none" rtlCol="0">
            <a:spAutoFit/>
          </a:bodyPr>
          <a:lstStyle/>
          <a:p>
            <a:pPr algn="ctr"/>
            <a:r>
              <a:rPr lang="en-US" sz="4000" b="1" dirty="0"/>
              <a:t>Topics To Be Covered</a:t>
            </a:r>
          </a:p>
        </p:txBody>
      </p:sp>
    </p:spTree>
    <p:extLst>
      <p:ext uri="{BB962C8B-B14F-4D97-AF65-F5344CB8AC3E}">
        <p14:creationId xmlns:p14="http://schemas.microsoft.com/office/powerpoint/2010/main" val="13707783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1" name="Rectangle 3"/>
          <p:cNvSpPr>
            <a:spLocks noGrp="1" noChangeArrowheads="1"/>
          </p:cNvSpPr>
          <p:nvPr>
            <p:ph type="body" sz="half" idx="2"/>
          </p:nvPr>
        </p:nvSpPr>
        <p:spPr>
          <a:xfrm>
            <a:off x="6283891" y="2774357"/>
            <a:ext cx="5143500" cy="2341923"/>
          </a:xfrm>
        </p:spPr>
        <p:txBody>
          <a:bodyPr wrap="square">
            <a:spAutoFit/>
          </a:bodyPr>
          <a:lstStyle/>
          <a:p>
            <a:pPr marL="0" indent="0" eaLnBrk="1" hangingPunct="1">
              <a:lnSpc>
                <a:spcPct val="114000"/>
              </a:lnSpc>
              <a:spcBef>
                <a:spcPts val="1200"/>
              </a:spcBef>
              <a:buNone/>
              <a:defRPr/>
            </a:pPr>
            <a:r>
              <a:rPr lang="en-US" dirty="0">
                <a:latin typeface="+mn-lt"/>
              </a:rPr>
              <a:t>The meals I make are delicious!</a:t>
            </a:r>
          </a:p>
          <a:p>
            <a:pPr marL="0" indent="0" eaLnBrk="1" hangingPunct="1">
              <a:lnSpc>
                <a:spcPct val="114000"/>
              </a:lnSpc>
              <a:spcBef>
                <a:spcPts val="1200"/>
              </a:spcBef>
              <a:buNone/>
              <a:defRPr/>
            </a:pPr>
            <a:r>
              <a:rPr lang="en-US" dirty="0">
                <a:latin typeface="+mn-lt"/>
              </a:rPr>
              <a:t>Sure, they</a:t>
            </a:r>
            <a:r>
              <a:rPr lang="ja-JP" altLang="en-US" dirty="0">
                <a:latin typeface="+mn-lt"/>
              </a:rPr>
              <a:t>’</a:t>
            </a:r>
            <a:r>
              <a:rPr lang="en-US" altLang="ja-JP" dirty="0">
                <a:latin typeface="+mn-lt"/>
              </a:rPr>
              <a:t>re poisonous.</a:t>
            </a:r>
          </a:p>
          <a:p>
            <a:pPr marL="0" indent="0" eaLnBrk="1" hangingPunct="1">
              <a:lnSpc>
                <a:spcPct val="114000"/>
              </a:lnSpc>
              <a:spcBef>
                <a:spcPts val="1200"/>
              </a:spcBef>
              <a:buNone/>
              <a:defRPr/>
            </a:pPr>
            <a:r>
              <a:rPr lang="en-US" dirty="0">
                <a:latin typeface="+mn-lt"/>
              </a:rPr>
              <a:t>But there are </a:t>
            </a:r>
            <a:r>
              <a:rPr lang="en-US" b="1" dirty="0">
                <a:latin typeface="+mn-lt"/>
              </a:rPr>
              <a:t>other</a:t>
            </a:r>
            <a:r>
              <a:rPr lang="en-US" dirty="0">
                <a:latin typeface="+mn-lt"/>
              </a:rPr>
              <a:t> chefs working on </a:t>
            </a:r>
            <a:r>
              <a:rPr lang="ja-JP" altLang="en-US" dirty="0">
                <a:latin typeface="+mn-lt"/>
              </a:rPr>
              <a:t>“</a:t>
            </a:r>
            <a:r>
              <a:rPr lang="en-US" altLang="ja-JP" dirty="0">
                <a:latin typeface="+mn-lt"/>
              </a:rPr>
              <a:t>non-lethal cooking</a:t>
            </a:r>
            <a:r>
              <a:rPr lang="ja-JP" altLang="en-US" dirty="0">
                <a:latin typeface="+mn-lt"/>
              </a:rPr>
              <a:t>”</a:t>
            </a:r>
            <a:r>
              <a:rPr lang="en-US" altLang="ja-JP"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D9118A13-7F71-44C9-97FD-8BF3A5CDA588}"/>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8775FC3-8DBD-4349-A27A-9FD16756A6E1}"/>
              </a:ext>
            </a:extLst>
          </p:cNvPr>
          <p:cNvSpPr txBox="1"/>
          <p:nvPr/>
        </p:nvSpPr>
        <p:spPr>
          <a:xfrm>
            <a:off x="5422178" y="216371"/>
            <a:ext cx="1347678" cy="707886"/>
          </a:xfrm>
          <a:prstGeom prst="rect">
            <a:avLst/>
          </a:prstGeom>
          <a:noFill/>
        </p:spPr>
        <p:txBody>
          <a:bodyPr wrap="none" rtlCol="0">
            <a:spAutoFit/>
          </a:bodyPr>
          <a:lstStyle/>
          <a:p>
            <a:pPr algn="ctr"/>
            <a:r>
              <a:rPr lang="en-US" altLang="en-US" sz="4000" b="1" dirty="0"/>
              <a:t>Chefs</a:t>
            </a:r>
            <a:endParaRPr lang="en-US" sz="4000" b="1" dirty="0"/>
          </a:p>
        </p:txBody>
      </p:sp>
      <p:pic>
        <p:nvPicPr>
          <p:cNvPr id="3" name="Picture 2">
            <a:extLst>
              <a:ext uri="{FF2B5EF4-FFF2-40B4-BE49-F238E27FC236}">
                <a16:creationId xmlns:a16="http://schemas.microsoft.com/office/drawing/2014/main" id="{BF13BD99-8FBC-4688-B591-E4976AFC5CCA}"/>
              </a:ext>
            </a:extLst>
          </p:cNvPr>
          <p:cNvPicPr>
            <a:picLocks noChangeAspect="1"/>
          </p:cNvPicPr>
          <p:nvPr/>
        </p:nvPicPr>
        <p:blipFill rotWithShape="1">
          <a:blip r:embed="rId2"/>
          <a:srcRect t="13297"/>
          <a:stretch/>
        </p:blipFill>
        <p:spPr>
          <a:xfrm>
            <a:off x="826718" y="2254685"/>
            <a:ext cx="5162132" cy="3163002"/>
          </a:xfrm>
          <a:prstGeom prst="rect">
            <a:avLst/>
          </a:prstGeom>
        </p:spPr>
      </p:pic>
      <p:sp>
        <p:nvSpPr>
          <p:cNvPr id="8" name="Rectangle 7">
            <a:extLst>
              <a:ext uri="{FF2B5EF4-FFF2-40B4-BE49-F238E27FC236}">
                <a16:creationId xmlns:a16="http://schemas.microsoft.com/office/drawing/2014/main" id="{A7DFAC0F-4C35-4CCD-AC00-A2D5DBD246BA}"/>
              </a:ext>
            </a:extLst>
          </p:cNvPr>
          <p:cNvSpPr/>
          <p:nvPr/>
        </p:nvSpPr>
        <p:spPr>
          <a:xfrm>
            <a:off x="1021454" y="6461968"/>
            <a:ext cx="2640146" cy="276999"/>
          </a:xfrm>
          <a:prstGeom prst="rect">
            <a:avLst/>
          </a:prstGeom>
        </p:spPr>
        <p:txBody>
          <a:bodyPr wrap="none">
            <a:spAutoFit/>
          </a:bodyPr>
          <a:lstStyle/>
          <a:p>
            <a:r>
              <a:rPr lang="en-US" sz="1200" dirty="0">
                <a:solidFill>
                  <a:schemeClr val="bg1">
                    <a:lumMod val="50000"/>
                  </a:schemeClr>
                </a:solidFill>
              </a:rPr>
              <a:t>Image source: Wikipedia, Author: MMS</a:t>
            </a:r>
          </a:p>
        </p:txBody>
      </p:sp>
    </p:spTree>
    <p:extLst>
      <p:ext uri="{BB962C8B-B14F-4D97-AF65-F5344CB8AC3E}">
        <p14:creationId xmlns:p14="http://schemas.microsoft.com/office/powerpoint/2010/main" val="1256413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5" name="Rectangle 3"/>
          <p:cNvSpPr>
            <a:spLocks noGrp="1" noChangeArrowheads="1"/>
          </p:cNvSpPr>
          <p:nvPr>
            <p:ph type="body" sz="half" idx="1"/>
          </p:nvPr>
        </p:nvSpPr>
        <p:spPr>
          <a:xfrm>
            <a:off x="798164" y="2154349"/>
            <a:ext cx="5137940" cy="3273076"/>
          </a:xfrm>
        </p:spPr>
        <p:txBody>
          <a:bodyPr wrap="square">
            <a:spAutoFit/>
          </a:bodyPr>
          <a:lstStyle/>
          <a:p>
            <a:pPr marL="0" indent="0" eaLnBrk="1" hangingPunct="1">
              <a:lnSpc>
                <a:spcPct val="114000"/>
              </a:lnSpc>
              <a:buFont typeface="Wingdings" pitchFamily="-106" charset="2"/>
              <a:buNone/>
              <a:defRPr/>
            </a:pPr>
            <a:r>
              <a:rPr lang="en-US" dirty="0">
                <a:latin typeface="+mn-lt"/>
              </a:rPr>
              <a:t>The homes I’</a:t>
            </a:r>
            <a:r>
              <a:rPr lang="en-US" altLang="ja-JP" dirty="0">
                <a:latin typeface="+mn-lt"/>
              </a:rPr>
              <a:t>ve built are luxurious and attractive.</a:t>
            </a:r>
          </a:p>
          <a:p>
            <a:pPr marL="0" indent="0" eaLnBrk="1" hangingPunct="1">
              <a:lnSpc>
                <a:spcPct val="114000"/>
              </a:lnSpc>
              <a:buFont typeface="Wingdings" pitchFamily="-106" charset="2"/>
              <a:buNone/>
              <a:defRPr/>
            </a:pPr>
            <a:r>
              <a:rPr lang="en-US" dirty="0">
                <a:latin typeface="+mn-lt"/>
              </a:rPr>
              <a:t>Sure, they collapse and kill people on a regular basis.</a:t>
            </a:r>
          </a:p>
          <a:p>
            <a:pPr marL="0" indent="0" eaLnBrk="1" hangingPunct="1">
              <a:lnSpc>
                <a:spcPct val="114000"/>
              </a:lnSpc>
              <a:buFont typeface="Wingdings" pitchFamily="-106" charset="2"/>
              <a:buNone/>
              <a:defRPr/>
            </a:pPr>
            <a:r>
              <a:rPr lang="en-US" dirty="0">
                <a:latin typeface="+mn-lt"/>
              </a:rPr>
              <a:t>But there are </a:t>
            </a:r>
            <a:r>
              <a:rPr lang="en-US" b="1" dirty="0">
                <a:latin typeface="+mn-lt"/>
              </a:rPr>
              <a:t>other</a:t>
            </a:r>
            <a:r>
              <a:rPr lang="en-US" dirty="0">
                <a:latin typeface="+mn-lt"/>
              </a:rPr>
              <a:t> builders who are working on </a:t>
            </a:r>
            <a:r>
              <a:rPr lang="ja-JP" altLang="en-US" dirty="0">
                <a:latin typeface="+mn-lt"/>
              </a:rPr>
              <a:t>“</a:t>
            </a:r>
            <a:r>
              <a:rPr lang="en-US" altLang="ja-JP" dirty="0">
                <a:latin typeface="+mn-lt"/>
              </a:rPr>
              <a:t>safe housing.</a:t>
            </a:r>
            <a:r>
              <a:rPr lang="ja-JP" altLang="en-US" dirty="0">
                <a:latin typeface="+mn-lt"/>
              </a:rPr>
              <a:t>”</a:t>
            </a:r>
            <a:endParaRPr lang="en-US" dirty="0">
              <a:latin typeface="+mn-lt"/>
            </a:endParaRPr>
          </a:p>
        </p:txBody>
      </p:sp>
      <p:cxnSp>
        <p:nvCxnSpPr>
          <p:cNvPr id="5" name="Straight Connector 4">
            <a:extLst>
              <a:ext uri="{FF2B5EF4-FFF2-40B4-BE49-F238E27FC236}">
                <a16:creationId xmlns:a16="http://schemas.microsoft.com/office/drawing/2014/main" id="{6D304DB6-AE36-471A-BB03-403EFD619AC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3F17A5E7-380E-4971-A978-CDD8EA39E102}"/>
              </a:ext>
            </a:extLst>
          </p:cNvPr>
          <p:cNvSpPr txBox="1"/>
          <p:nvPr/>
        </p:nvSpPr>
        <p:spPr>
          <a:xfrm>
            <a:off x="4938039" y="231361"/>
            <a:ext cx="2315955" cy="707886"/>
          </a:xfrm>
          <a:prstGeom prst="rect">
            <a:avLst/>
          </a:prstGeom>
          <a:noFill/>
        </p:spPr>
        <p:txBody>
          <a:bodyPr wrap="none" rtlCol="0">
            <a:spAutoFit/>
          </a:bodyPr>
          <a:lstStyle/>
          <a:p>
            <a:pPr algn="ctr"/>
            <a:r>
              <a:rPr lang="en-US" sz="4000" b="1" dirty="0"/>
              <a:t>Architects</a:t>
            </a:r>
          </a:p>
        </p:txBody>
      </p:sp>
      <p:pic>
        <p:nvPicPr>
          <p:cNvPr id="3" name="Picture 2">
            <a:extLst>
              <a:ext uri="{FF2B5EF4-FFF2-40B4-BE49-F238E27FC236}">
                <a16:creationId xmlns:a16="http://schemas.microsoft.com/office/drawing/2014/main" id="{18BBCD21-8250-4D60-BFE9-068806448F56}"/>
              </a:ext>
            </a:extLst>
          </p:cNvPr>
          <p:cNvPicPr>
            <a:picLocks noChangeAspect="1"/>
          </p:cNvPicPr>
          <p:nvPr/>
        </p:nvPicPr>
        <p:blipFill>
          <a:blip r:embed="rId2"/>
          <a:stretch>
            <a:fillRect/>
          </a:stretch>
        </p:blipFill>
        <p:spPr>
          <a:xfrm>
            <a:off x="5943774" y="1872160"/>
            <a:ext cx="5754492" cy="3833930"/>
          </a:xfrm>
          <a:prstGeom prst="rect">
            <a:avLst/>
          </a:prstGeom>
        </p:spPr>
      </p:pic>
      <p:sp>
        <p:nvSpPr>
          <p:cNvPr id="8" name="Rectangle 7">
            <a:extLst>
              <a:ext uri="{FF2B5EF4-FFF2-40B4-BE49-F238E27FC236}">
                <a16:creationId xmlns:a16="http://schemas.microsoft.com/office/drawing/2014/main" id="{1D695E94-DF39-4147-BC9E-7DC6FC25B547}"/>
              </a:ext>
            </a:extLst>
          </p:cNvPr>
          <p:cNvSpPr/>
          <p:nvPr/>
        </p:nvSpPr>
        <p:spPr>
          <a:xfrm>
            <a:off x="1036443" y="6461968"/>
            <a:ext cx="7147534" cy="276999"/>
          </a:xfrm>
          <a:prstGeom prst="rect">
            <a:avLst/>
          </a:prstGeom>
        </p:spPr>
        <p:txBody>
          <a:bodyPr wrap="none">
            <a:spAutoFit/>
          </a:bodyPr>
          <a:lstStyle/>
          <a:p>
            <a:r>
              <a:rPr lang="en-US" sz="1200" dirty="0">
                <a:solidFill>
                  <a:schemeClr val="bg1">
                    <a:lumMod val="50000"/>
                  </a:schemeClr>
                </a:solidFill>
              </a:rPr>
              <a:t>Image source: Wikimedia Commons, Author: Auburn University College of Architecture, Design and Construction</a:t>
            </a:r>
          </a:p>
        </p:txBody>
      </p:sp>
    </p:spTree>
    <p:extLst>
      <p:ext uri="{BB962C8B-B14F-4D97-AF65-F5344CB8AC3E}">
        <p14:creationId xmlns:p14="http://schemas.microsoft.com/office/powerpoint/2010/main" val="6780301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9" name="Rectangle 3"/>
          <p:cNvSpPr>
            <a:spLocks noGrp="1" noChangeArrowheads="1"/>
          </p:cNvSpPr>
          <p:nvPr>
            <p:ph type="body" sz="half" idx="1"/>
          </p:nvPr>
        </p:nvSpPr>
        <p:spPr>
          <a:xfrm>
            <a:off x="6791365" y="2169339"/>
            <a:ext cx="4975914" cy="3324372"/>
          </a:xfrm>
        </p:spPr>
        <p:txBody>
          <a:bodyPr wrap="square">
            <a:spAutoFit/>
          </a:bodyPr>
          <a:lstStyle/>
          <a:p>
            <a:pPr marL="0" indent="0" eaLnBrk="1" hangingPunct="1">
              <a:lnSpc>
                <a:spcPct val="114000"/>
              </a:lnSpc>
              <a:spcBef>
                <a:spcPts val="1200"/>
              </a:spcBef>
              <a:buFont typeface="Wingdings" pitchFamily="-106" charset="2"/>
              <a:buNone/>
              <a:defRPr/>
            </a:pPr>
            <a:r>
              <a:rPr lang="en-US" dirty="0">
                <a:latin typeface="+mn-lt"/>
              </a:rPr>
              <a:t>I build the fastest and most beautiful cars in the world.</a:t>
            </a:r>
          </a:p>
          <a:p>
            <a:pPr marL="0" indent="0" eaLnBrk="1" hangingPunct="1">
              <a:lnSpc>
                <a:spcPct val="114000"/>
              </a:lnSpc>
              <a:spcBef>
                <a:spcPts val="1200"/>
              </a:spcBef>
              <a:buFont typeface="Wingdings" pitchFamily="-106" charset="2"/>
              <a:buNone/>
              <a:defRPr/>
            </a:pPr>
            <a:r>
              <a:rPr lang="en-US" dirty="0"/>
              <a:t>Sure, they</a:t>
            </a:r>
            <a:r>
              <a:rPr lang="en-US" dirty="0">
                <a:latin typeface="+mn-lt"/>
              </a:rPr>
              <a:t> often fall apart and explode unexpectedly.</a:t>
            </a:r>
          </a:p>
          <a:p>
            <a:pPr marL="0" indent="0" eaLnBrk="1" hangingPunct="1">
              <a:lnSpc>
                <a:spcPct val="114000"/>
              </a:lnSpc>
              <a:spcBef>
                <a:spcPts val="1200"/>
              </a:spcBef>
              <a:buFont typeface="Wingdings" pitchFamily="-106" charset="2"/>
              <a:buNone/>
              <a:defRPr/>
            </a:pPr>
            <a:r>
              <a:rPr lang="en-US" dirty="0">
                <a:latin typeface="+mn-lt"/>
              </a:rPr>
              <a:t>But there are </a:t>
            </a:r>
            <a:r>
              <a:rPr lang="en-US" b="1" dirty="0">
                <a:latin typeface="+mn-lt"/>
              </a:rPr>
              <a:t>other</a:t>
            </a:r>
            <a:r>
              <a:rPr lang="en-US" dirty="0">
                <a:latin typeface="+mn-lt"/>
              </a:rPr>
              <a:t> car designers working on </a:t>
            </a:r>
            <a:r>
              <a:rPr lang="ja-JP" altLang="en-US" dirty="0">
                <a:latin typeface="+mn-lt"/>
              </a:rPr>
              <a:t>“</a:t>
            </a:r>
            <a:r>
              <a:rPr lang="en-US" altLang="ja-JP" dirty="0">
                <a:latin typeface="+mn-lt"/>
              </a:rPr>
              <a:t>sustainable cars.</a:t>
            </a:r>
            <a:r>
              <a:rPr lang="ja-JP" altLang="en-US" dirty="0">
                <a:latin typeface="+mn-lt"/>
              </a:rPr>
              <a:t>”</a:t>
            </a:r>
            <a:r>
              <a:rPr lang="en-US" altLang="ja-JP" dirty="0">
                <a:latin typeface="+mn-lt"/>
              </a:rPr>
              <a:t> </a:t>
            </a:r>
            <a:endParaRPr lang="en-US" dirty="0">
              <a:latin typeface="+mn-lt"/>
            </a:endParaRPr>
          </a:p>
        </p:txBody>
      </p:sp>
      <p:cxnSp>
        <p:nvCxnSpPr>
          <p:cNvPr id="6" name="Straight Connector 5">
            <a:extLst>
              <a:ext uri="{FF2B5EF4-FFF2-40B4-BE49-F238E27FC236}">
                <a16:creationId xmlns:a16="http://schemas.microsoft.com/office/drawing/2014/main" id="{BAB427FF-0685-416E-A4B4-80EE1ECC8BD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FF34E75-B261-4699-876F-ADC015481A01}"/>
              </a:ext>
            </a:extLst>
          </p:cNvPr>
          <p:cNvSpPr txBox="1"/>
          <p:nvPr/>
        </p:nvSpPr>
        <p:spPr>
          <a:xfrm>
            <a:off x="4556111" y="231361"/>
            <a:ext cx="3079817" cy="707886"/>
          </a:xfrm>
          <a:prstGeom prst="rect">
            <a:avLst/>
          </a:prstGeom>
          <a:noFill/>
        </p:spPr>
        <p:txBody>
          <a:bodyPr wrap="none" rtlCol="0">
            <a:spAutoFit/>
          </a:bodyPr>
          <a:lstStyle/>
          <a:p>
            <a:pPr algn="ctr"/>
            <a:r>
              <a:rPr lang="en-US" sz="4000" b="1" dirty="0"/>
              <a:t>Car Designers</a:t>
            </a:r>
          </a:p>
        </p:txBody>
      </p:sp>
      <p:sp>
        <p:nvSpPr>
          <p:cNvPr id="5" name="Rectangle 4">
            <a:extLst>
              <a:ext uri="{FF2B5EF4-FFF2-40B4-BE49-F238E27FC236}">
                <a16:creationId xmlns:a16="http://schemas.microsoft.com/office/drawing/2014/main" id="{26E7F72F-0F63-46AF-9531-AE639F7C7AB6}"/>
              </a:ext>
            </a:extLst>
          </p:cNvPr>
          <p:cNvSpPr/>
          <p:nvPr/>
        </p:nvSpPr>
        <p:spPr>
          <a:xfrm>
            <a:off x="841573" y="6461968"/>
            <a:ext cx="2868414" cy="276999"/>
          </a:xfrm>
          <a:prstGeom prst="rect">
            <a:avLst/>
          </a:prstGeom>
        </p:spPr>
        <p:txBody>
          <a:bodyPr wrap="none">
            <a:spAutoFit/>
          </a:bodyPr>
          <a:lstStyle/>
          <a:p>
            <a:r>
              <a:rPr lang="en-US" sz="1200" dirty="0">
                <a:solidFill>
                  <a:schemeClr val="bg1">
                    <a:lumMod val="50000"/>
                  </a:schemeClr>
                </a:solidFill>
              </a:rPr>
              <a:t>Image source: Flickr, Author: Thomas </a:t>
            </a:r>
            <a:r>
              <a:rPr lang="en-US" sz="1200" dirty="0" err="1">
                <a:solidFill>
                  <a:schemeClr val="bg1">
                    <a:lumMod val="50000"/>
                  </a:schemeClr>
                </a:solidFill>
              </a:rPr>
              <a:t>Bersy</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9913E14E-CAAD-4C4D-8783-E38CD1BEDAA5}"/>
              </a:ext>
            </a:extLst>
          </p:cNvPr>
          <p:cNvPicPr>
            <a:picLocks noChangeAspect="1"/>
          </p:cNvPicPr>
          <p:nvPr/>
        </p:nvPicPr>
        <p:blipFill>
          <a:blip r:embed="rId2"/>
          <a:stretch>
            <a:fillRect/>
          </a:stretch>
        </p:blipFill>
        <p:spPr>
          <a:xfrm>
            <a:off x="824950" y="1844893"/>
            <a:ext cx="5787267" cy="3861192"/>
          </a:xfrm>
          <a:prstGeom prst="rect">
            <a:avLst/>
          </a:prstGeom>
        </p:spPr>
      </p:pic>
    </p:spTree>
    <p:extLst>
      <p:ext uri="{BB962C8B-B14F-4D97-AF65-F5344CB8AC3E}">
        <p14:creationId xmlns:p14="http://schemas.microsoft.com/office/powerpoint/2010/main" val="11048025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3" name="Rectangle 3"/>
          <p:cNvSpPr>
            <a:spLocks noGrp="1" noChangeArrowheads="1"/>
          </p:cNvSpPr>
          <p:nvPr>
            <p:ph type="body" sz="half" idx="1"/>
          </p:nvPr>
        </p:nvSpPr>
        <p:spPr>
          <a:xfrm>
            <a:off x="869410" y="1922012"/>
            <a:ext cx="5411469" cy="3815596"/>
          </a:xfrm>
        </p:spPr>
        <p:txBody>
          <a:bodyPr wrap="square">
            <a:spAutoFit/>
          </a:bodyPr>
          <a:lstStyle/>
          <a:p>
            <a:pPr marL="0" indent="0" eaLnBrk="1" hangingPunct="1">
              <a:lnSpc>
                <a:spcPct val="114000"/>
              </a:lnSpc>
              <a:spcBef>
                <a:spcPts val="1200"/>
              </a:spcBef>
              <a:buFont typeface="Wingdings" pitchFamily="-106" charset="2"/>
              <a:buNone/>
              <a:defRPr/>
            </a:pPr>
            <a:r>
              <a:rPr lang="en-US" sz="2700" dirty="0">
                <a:latin typeface="+mn-lt"/>
              </a:rPr>
              <a:t>I’</a:t>
            </a:r>
            <a:r>
              <a:rPr lang="en-US" altLang="ja-JP" sz="2700" dirty="0">
                <a:latin typeface="+mn-lt"/>
              </a:rPr>
              <a:t>ve developed some of the best methodologies and processes for making hundreds of target molecules.</a:t>
            </a:r>
          </a:p>
          <a:p>
            <a:pPr marL="0" indent="0" eaLnBrk="1" hangingPunct="1">
              <a:lnSpc>
                <a:spcPct val="114000"/>
              </a:lnSpc>
              <a:spcBef>
                <a:spcPts val="1200"/>
              </a:spcBef>
              <a:buFont typeface="Wingdings" pitchFamily="-106" charset="2"/>
              <a:buNone/>
              <a:defRPr/>
            </a:pPr>
            <a:r>
              <a:rPr lang="en-US" sz="2700" dirty="0">
                <a:latin typeface="+mn-lt"/>
              </a:rPr>
              <a:t>Sure, they harm humans and the environment.</a:t>
            </a:r>
          </a:p>
          <a:p>
            <a:pPr marL="0" indent="0" eaLnBrk="1" hangingPunct="1">
              <a:lnSpc>
                <a:spcPct val="114000"/>
              </a:lnSpc>
              <a:spcBef>
                <a:spcPts val="1200"/>
              </a:spcBef>
              <a:buFont typeface="Wingdings" pitchFamily="-106" charset="2"/>
              <a:buNone/>
              <a:defRPr/>
            </a:pPr>
            <a:r>
              <a:rPr lang="en-US" sz="2700" dirty="0">
                <a:latin typeface="+mn-lt"/>
              </a:rPr>
              <a:t>But there are </a:t>
            </a:r>
            <a:r>
              <a:rPr lang="en-US" sz="2700" b="1" dirty="0">
                <a:latin typeface="+mn-lt"/>
              </a:rPr>
              <a:t>other</a:t>
            </a:r>
            <a:r>
              <a:rPr lang="en-US" sz="2700" dirty="0">
                <a:latin typeface="+mn-lt"/>
              </a:rPr>
              <a:t> chemists working on </a:t>
            </a:r>
            <a:r>
              <a:rPr lang="ja-JP" altLang="en-US" sz="2700" dirty="0">
                <a:latin typeface="+mn-lt"/>
              </a:rPr>
              <a:t>“</a:t>
            </a:r>
            <a:r>
              <a:rPr lang="en-US" altLang="ja-JP" sz="2700" dirty="0">
                <a:latin typeface="+mn-lt"/>
              </a:rPr>
              <a:t>green chemistry</a:t>
            </a:r>
            <a:r>
              <a:rPr lang="ja-JP" altLang="en-US" sz="2700" dirty="0">
                <a:latin typeface="+mn-lt"/>
              </a:rPr>
              <a:t>”</a:t>
            </a:r>
            <a:r>
              <a:rPr lang="en-US" altLang="ja-JP" sz="2700" dirty="0">
                <a:latin typeface="+mn-lt"/>
              </a:rPr>
              <a:t>.</a:t>
            </a:r>
            <a:endParaRPr lang="en-US" sz="2700" dirty="0">
              <a:latin typeface="+mn-lt"/>
            </a:endParaRPr>
          </a:p>
        </p:txBody>
      </p:sp>
      <p:cxnSp>
        <p:nvCxnSpPr>
          <p:cNvPr id="5" name="Straight Connector 4">
            <a:extLst>
              <a:ext uri="{FF2B5EF4-FFF2-40B4-BE49-F238E27FC236}">
                <a16:creationId xmlns:a16="http://schemas.microsoft.com/office/drawing/2014/main" id="{98AE0333-D949-444C-BA8E-910E313DF84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9E152054-F324-4FAF-A8F8-0BDF169F8DBF}"/>
              </a:ext>
            </a:extLst>
          </p:cNvPr>
          <p:cNvSpPr txBox="1"/>
          <p:nvPr/>
        </p:nvSpPr>
        <p:spPr>
          <a:xfrm>
            <a:off x="5038356" y="246351"/>
            <a:ext cx="2115324" cy="707886"/>
          </a:xfrm>
          <a:prstGeom prst="rect">
            <a:avLst/>
          </a:prstGeom>
          <a:noFill/>
        </p:spPr>
        <p:txBody>
          <a:bodyPr wrap="none" rtlCol="0">
            <a:spAutoFit/>
          </a:bodyPr>
          <a:lstStyle/>
          <a:p>
            <a:pPr algn="ctr"/>
            <a:r>
              <a:rPr lang="en-US" sz="4000" b="1" dirty="0"/>
              <a:t>Chemists</a:t>
            </a:r>
          </a:p>
        </p:txBody>
      </p:sp>
      <p:pic>
        <p:nvPicPr>
          <p:cNvPr id="3" name="Picture 2">
            <a:extLst>
              <a:ext uri="{FF2B5EF4-FFF2-40B4-BE49-F238E27FC236}">
                <a16:creationId xmlns:a16="http://schemas.microsoft.com/office/drawing/2014/main" id="{1006E999-BD68-4B8A-AB7C-A9D142B2DF93}"/>
              </a:ext>
            </a:extLst>
          </p:cNvPr>
          <p:cNvPicPr>
            <a:picLocks noChangeAspect="1"/>
          </p:cNvPicPr>
          <p:nvPr/>
        </p:nvPicPr>
        <p:blipFill>
          <a:blip r:embed="rId2"/>
          <a:stretch>
            <a:fillRect/>
          </a:stretch>
        </p:blipFill>
        <p:spPr>
          <a:xfrm>
            <a:off x="6385500" y="2037989"/>
            <a:ext cx="5171291" cy="3425141"/>
          </a:xfrm>
          <a:prstGeom prst="rect">
            <a:avLst/>
          </a:prstGeom>
        </p:spPr>
      </p:pic>
      <p:sp>
        <p:nvSpPr>
          <p:cNvPr id="8" name="Rectangle 7">
            <a:extLst>
              <a:ext uri="{FF2B5EF4-FFF2-40B4-BE49-F238E27FC236}">
                <a16:creationId xmlns:a16="http://schemas.microsoft.com/office/drawing/2014/main" id="{CCBDFE1B-C783-4DD3-88C4-2D820E05CD10}"/>
              </a:ext>
            </a:extLst>
          </p:cNvPr>
          <p:cNvSpPr/>
          <p:nvPr/>
        </p:nvSpPr>
        <p:spPr>
          <a:xfrm>
            <a:off x="1081413" y="6461968"/>
            <a:ext cx="3646511" cy="276999"/>
          </a:xfrm>
          <a:prstGeom prst="rect">
            <a:avLst/>
          </a:prstGeom>
        </p:spPr>
        <p:txBody>
          <a:bodyPr wrap="none">
            <a:spAutoFit/>
          </a:bodyPr>
          <a:lstStyle/>
          <a:p>
            <a:r>
              <a:rPr lang="en-US" sz="1200" dirty="0">
                <a:solidFill>
                  <a:schemeClr val="bg1">
                    <a:lumMod val="50000"/>
                  </a:schemeClr>
                </a:solidFill>
              </a:rPr>
              <a:t>Image source: U.S. Air Force photo by Susan A. Romano</a:t>
            </a:r>
          </a:p>
        </p:txBody>
      </p:sp>
    </p:spTree>
    <p:extLst>
      <p:ext uri="{BB962C8B-B14F-4D97-AF65-F5344CB8AC3E}">
        <p14:creationId xmlns:p14="http://schemas.microsoft.com/office/powerpoint/2010/main" val="12735853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3" name="Rectangle 3"/>
          <p:cNvSpPr>
            <a:spLocks noGrp="1" noChangeArrowheads="1"/>
          </p:cNvSpPr>
          <p:nvPr>
            <p:ph type="body" idx="1"/>
          </p:nvPr>
        </p:nvSpPr>
        <p:spPr>
          <a:xfrm>
            <a:off x="1379094" y="1630920"/>
            <a:ext cx="9835900" cy="4741811"/>
          </a:xfrm>
        </p:spPr>
        <p:txBody>
          <a:bodyPr wrap="square">
            <a:spAutoFit/>
          </a:bodyPr>
          <a:lstStyle/>
          <a:p>
            <a:pPr marL="0" indent="0" eaLnBrk="1" hangingPunct="1">
              <a:lnSpc>
                <a:spcPct val="114000"/>
              </a:lnSpc>
              <a:spcBef>
                <a:spcPts val="2000"/>
              </a:spcBef>
              <a:buNone/>
            </a:pPr>
            <a:r>
              <a:rPr lang="en-US" altLang="x-none" dirty="0">
                <a:latin typeface="+mn-lt"/>
              </a:rPr>
              <a:t>We need to remember that fundamentally green chemistry is about redesigning the tools of our trade - the molecules, and the transformations, and the processes themselves.</a:t>
            </a:r>
          </a:p>
          <a:p>
            <a:pPr marL="0" indent="0" eaLnBrk="1" hangingPunct="1">
              <a:lnSpc>
                <a:spcPct val="114000"/>
              </a:lnSpc>
              <a:spcBef>
                <a:spcPts val="2000"/>
              </a:spcBef>
              <a:buNone/>
            </a:pPr>
            <a:r>
              <a:rPr lang="en-US" altLang="x-none" dirty="0">
                <a:latin typeface="+mn-lt"/>
              </a:rPr>
              <a:t>The fact that even today the vast majority of chemists and chemical engineers are generally and fundamentally unaware of the inherent nature and the consequences of the molecules we use or make is an important condemnation of our chemistry community and an important challenge to us to ensure that it is changed.</a:t>
            </a:r>
          </a:p>
        </p:txBody>
      </p:sp>
      <p:cxnSp>
        <p:nvCxnSpPr>
          <p:cNvPr id="4" name="Straight Connector 3">
            <a:extLst>
              <a:ext uri="{FF2B5EF4-FFF2-40B4-BE49-F238E27FC236}">
                <a16:creationId xmlns:a16="http://schemas.microsoft.com/office/drawing/2014/main" id="{16CFA171-19C6-436E-936B-CC5529D1AF4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CA0C9224-531D-45F7-8EC9-BAA054DE72F3}"/>
              </a:ext>
            </a:extLst>
          </p:cNvPr>
          <p:cNvSpPr txBox="1"/>
          <p:nvPr/>
        </p:nvSpPr>
        <p:spPr>
          <a:xfrm>
            <a:off x="2722181" y="231361"/>
            <a:ext cx="6747681" cy="707886"/>
          </a:xfrm>
          <a:prstGeom prst="rect">
            <a:avLst/>
          </a:prstGeom>
          <a:noFill/>
        </p:spPr>
        <p:txBody>
          <a:bodyPr wrap="none" rtlCol="0">
            <a:spAutoFit/>
          </a:bodyPr>
          <a:lstStyle/>
          <a:p>
            <a:pPr algn="ctr"/>
            <a:r>
              <a:rPr lang="en-US" altLang="en-US" sz="4000" b="1" dirty="0"/>
              <a:t>It’s Time for a New Perspective</a:t>
            </a:r>
            <a:endParaRPr lang="en-US" sz="4000" b="1" dirty="0"/>
          </a:p>
        </p:txBody>
      </p:sp>
    </p:spTree>
    <p:extLst>
      <p:ext uri="{BB962C8B-B14F-4D97-AF65-F5344CB8AC3E}">
        <p14:creationId xmlns:p14="http://schemas.microsoft.com/office/powerpoint/2010/main" val="725666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7" name="Rectangle 3"/>
          <p:cNvSpPr>
            <a:spLocks noGrp="1" noChangeArrowheads="1"/>
          </p:cNvSpPr>
          <p:nvPr>
            <p:ph type="body" sz="half" idx="1"/>
          </p:nvPr>
        </p:nvSpPr>
        <p:spPr>
          <a:xfrm>
            <a:off x="3880169" y="1468919"/>
            <a:ext cx="6578372" cy="1752403"/>
          </a:xfrm>
        </p:spPr>
        <p:txBody>
          <a:bodyPr wrap="square">
            <a:spAutoFit/>
          </a:bodyPr>
          <a:lstStyle/>
          <a:p>
            <a:pPr marL="0" indent="0" eaLnBrk="1" hangingPunct="1">
              <a:lnSpc>
                <a:spcPct val="114000"/>
              </a:lnSpc>
              <a:buNone/>
              <a:defRPr/>
            </a:pPr>
            <a:r>
              <a:rPr lang="en-US" sz="2400" dirty="0">
                <a:latin typeface="+mn-lt"/>
              </a:rPr>
              <a:t>Carl Scheele - discoverer of fluorine, chlorine (credited to Humphrey Davy), manganese, barium, nitrogen and oxygen (credited to Priestly) - died from exposure to hydrocyanic acid.</a:t>
            </a:r>
          </a:p>
        </p:txBody>
      </p:sp>
      <p:cxnSp>
        <p:nvCxnSpPr>
          <p:cNvPr id="5" name="Straight Connector 4">
            <a:extLst>
              <a:ext uri="{FF2B5EF4-FFF2-40B4-BE49-F238E27FC236}">
                <a16:creationId xmlns:a16="http://schemas.microsoft.com/office/drawing/2014/main" id="{742F4EB1-989A-4958-A152-DE850F9D262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1A545EE2-F73B-4F5C-B9FF-E47FF6503FA7}"/>
              </a:ext>
            </a:extLst>
          </p:cNvPr>
          <p:cNvSpPr txBox="1"/>
          <p:nvPr/>
        </p:nvSpPr>
        <p:spPr>
          <a:xfrm>
            <a:off x="2615512" y="231361"/>
            <a:ext cx="6961008" cy="707886"/>
          </a:xfrm>
          <a:prstGeom prst="rect">
            <a:avLst/>
          </a:prstGeom>
          <a:noFill/>
        </p:spPr>
        <p:txBody>
          <a:bodyPr wrap="none" rtlCol="0">
            <a:spAutoFit/>
          </a:bodyPr>
          <a:lstStyle/>
          <a:p>
            <a:pPr algn="ctr"/>
            <a:r>
              <a:rPr lang="en-US" sz="4000" b="1" dirty="0"/>
              <a:t>Carl Scheele and Humphry Davy</a:t>
            </a:r>
          </a:p>
        </p:txBody>
      </p:sp>
      <p:pic>
        <p:nvPicPr>
          <p:cNvPr id="3" name="Picture 2">
            <a:extLst>
              <a:ext uri="{FF2B5EF4-FFF2-40B4-BE49-F238E27FC236}">
                <a16:creationId xmlns:a16="http://schemas.microsoft.com/office/drawing/2014/main" id="{EAF2FE88-4D90-4D0B-9D49-4FF52C154315}"/>
              </a:ext>
            </a:extLst>
          </p:cNvPr>
          <p:cNvPicPr>
            <a:picLocks noChangeAspect="1"/>
          </p:cNvPicPr>
          <p:nvPr/>
        </p:nvPicPr>
        <p:blipFill>
          <a:blip r:embed="rId2"/>
          <a:stretch>
            <a:fillRect/>
          </a:stretch>
        </p:blipFill>
        <p:spPr>
          <a:xfrm>
            <a:off x="945520" y="1405135"/>
            <a:ext cx="2949639" cy="3471187"/>
          </a:xfrm>
          <a:prstGeom prst="rect">
            <a:avLst/>
          </a:prstGeom>
        </p:spPr>
      </p:pic>
      <p:pic>
        <p:nvPicPr>
          <p:cNvPr id="7" name="Picture 6">
            <a:extLst>
              <a:ext uri="{FF2B5EF4-FFF2-40B4-BE49-F238E27FC236}">
                <a16:creationId xmlns:a16="http://schemas.microsoft.com/office/drawing/2014/main" id="{15762425-8BA7-4F7F-B00E-FE8AD93AEB82}"/>
              </a:ext>
            </a:extLst>
          </p:cNvPr>
          <p:cNvPicPr>
            <a:picLocks noChangeAspect="1"/>
          </p:cNvPicPr>
          <p:nvPr/>
        </p:nvPicPr>
        <p:blipFill>
          <a:blip r:embed="rId3"/>
          <a:stretch>
            <a:fillRect/>
          </a:stretch>
        </p:blipFill>
        <p:spPr>
          <a:xfrm>
            <a:off x="8515350" y="2841689"/>
            <a:ext cx="2799175" cy="3563129"/>
          </a:xfrm>
          <a:prstGeom prst="rect">
            <a:avLst/>
          </a:prstGeom>
        </p:spPr>
      </p:pic>
      <p:sp>
        <p:nvSpPr>
          <p:cNvPr id="9" name="Rectangle 8">
            <a:extLst>
              <a:ext uri="{FF2B5EF4-FFF2-40B4-BE49-F238E27FC236}">
                <a16:creationId xmlns:a16="http://schemas.microsoft.com/office/drawing/2014/main" id="{71574DAF-63C7-4028-BA3A-2D230747AFF3}"/>
              </a:ext>
            </a:extLst>
          </p:cNvPr>
          <p:cNvSpPr/>
          <p:nvPr/>
        </p:nvSpPr>
        <p:spPr>
          <a:xfrm>
            <a:off x="1096404"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Authors Unknown</a:t>
            </a:r>
          </a:p>
        </p:txBody>
      </p:sp>
      <p:sp>
        <p:nvSpPr>
          <p:cNvPr id="8" name="Rectangle 3">
            <a:extLst>
              <a:ext uri="{FF2B5EF4-FFF2-40B4-BE49-F238E27FC236}">
                <a16:creationId xmlns:a16="http://schemas.microsoft.com/office/drawing/2014/main" id="{B37C48A5-391D-0E4F-B8E9-00DF4CFAF56D}"/>
              </a:ext>
            </a:extLst>
          </p:cNvPr>
          <p:cNvSpPr txBox="1">
            <a:spLocks noChangeArrowheads="1"/>
          </p:cNvSpPr>
          <p:nvPr/>
        </p:nvSpPr>
        <p:spPr>
          <a:xfrm>
            <a:off x="3325703" y="4874743"/>
            <a:ext cx="5132497" cy="1331390"/>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r">
              <a:lnSpc>
                <a:spcPct val="114000"/>
              </a:lnSpc>
              <a:buFont typeface="Arial"/>
              <a:buNone/>
              <a:defRPr/>
            </a:pPr>
            <a:r>
              <a:rPr lang="en-US" sz="2400" dirty="0"/>
              <a:t>Humphry Davy discovered a fifth of the elements known at the time. He died of overexposure to nitrous oxide.</a:t>
            </a:r>
          </a:p>
        </p:txBody>
      </p:sp>
    </p:spTree>
    <p:extLst>
      <p:ext uri="{BB962C8B-B14F-4D97-AF65-F5344CB8AC3E}">
        <p14:creationId xmlns:p14="http://schemas.microsoft.com/office/powerpoint/2010/main" val="5718300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1" name="Rectangle 3"/>
          <p:cNvSpPr>
            <a:spLocks noGrp="1" noChangeArrowheads="1"/>
          </p:cNvSpPr>
          <p:nvPr>
            <p:ph type="body" sz="half" idx="2"/>
          </p:nvPr>
        </p:nvSpPr>
        <p:spPr>
          <a:xfrm>
            <a:off x="5238228" y="1920752"/>
            <a:ext cx="6077472" cy="4088299"/>
          </a:xfrm>
        </p:spPr>
        <p:txBody>
          <a:bodyPr wrap="square">
            <a:spAutoFit/>
          </a:bodyPr>
          <a:lstStyle/>
          <a:p>
            <a:pPr marL="0" indent="0" eaLnBrk="1" hangingPunct="1">
              <a:lnSpc>
                <a:spcPct val="114000"/>
              </a:lnSpc>
              <a:spcBef>
                <a:spcPts val="1800"/>
              </a:spcBef>
              <a:buNone/>
            </a:pPr>
            <a:r>
              <a:rPr lang="en-US" altLang="x-none" sz="2400" dirty="0">
                <a:latin typeface="+mn-lt"/>
              </a:rPr>
              <a:t>Marie Curie, died of radiation induced leukemia a few years after receiving her Nobel Prize. Her lab notebooks from the 1890</a:t>
            </a:r>
            <a:r>
              <a:rPr lang="en-US" altLang="x-none" sz="2400" dirty="0"/>
              <a:t>’</a:t>
            </a:r>
            <a:r>
              <a:rPr lang="en-US" altLang="ja-JP" sz="2400" dirty="0">
                <a:latin typeface="+mn-lt"/>
              </a:rPr>
              <a:t>s are still kept in lead-lined boxes and people must wear protective clothing in order to view them.</a:t>
            </a:r>
          </a:p>
          <a:p>
            <a:pPr marL="0" indent="0" eaLnBrk="1" hangingPunct="1">
              <a:lnSpc>
                <a:spcPct val="114000"/>
              </a:lnSpc>
              <a:spcBef>
                <a:spcPts val="1800"/>
              </a:spcBef>
              <a:buNone/>
            </a:pPr>
            <a:r>
              <a:rPr lang="en-US" altLang="x-none" sz="2400" dirty="0">
                <a:latin typeface="+mn-lt"/>
              </a:rPr>
              <a:t>It wasn</a:t>
            </a:r>
            <a:r>
              <a:rPr lang="en-US" altLang="x-none" sz="2400" dirty="0"/>
              <a:t>’</a:t>
            </a:r>
            <a:r>
              <a:rPr lang="en-US" altLang="ja-JP" sz="2400" dirty="0">
                <a:latin typeface="+mn-lt"/>
              </a:rPr>
              <a:t>t until 1938 (</a:t>
            </a:r>
            <a:r>
              <a:rPr lang="en-US" altLang="ja-JP" sz="2400" b="1" dirty="0">
                <a:latin typeface="+mn-lt"/>
              </a:rPr>
              <a:t>less than 100 years ago</a:t>
            </a:r>
            <a:r>
              <a:rPr lang="en-US" altLang="ja-JP" sz="2400" dirty="0">
                <a:latin typeface="+mn-lt"/>
              </a:rPr>
              <a:t>) that radioactive consumer products such as toothpaste and laxatives were banned from the market.</a:t>
            </a:r>
            <a:endParaRPr lang="en-US" altLang="x-none" sz="2400" dirty="0">
              <a:latin typeface="+mn-lt"/>
            </a:endParaRPr>
          </a:p>
        </p:txBody>
      </p:sp>
      <p:cxnSp>
        <p:nvCxnSpPr>
          <p:cNvPr id="6" name="Straight Connector 5">
            <a:extLst>
              <a:ext uri="{FF2B5EF4-FFF2-40B4-BE49-F238E27FC236}">
                <a16:creationId xmlns:a16="http://schemas.microsoft.com/office/drawing/2014/main" id="{46527815-50B0-4901-A6BE-41F3288A965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10CABBD-D9BE-450D-BE90-0A919F5A3BF5}"/>
              </a:ext>
            </a:extLst>
          </p:cNvPr>
          <p:cNvSpPr txBox="1"/>
          <p:nvPr/>
        </p:nvSpPr>
        <p:spPr>
          <a:xfrm>
            <a:off x="4435949" y="231361"/>
            <a:ext cx="3320141" cy="707886"/>
          </a:xfrm>
          <a:prstGeom prst="rect">
            <a:avLst/>
          </a:prstGeom>
          <a:noFill/>
        </p:spPr>
        <p:txBody>
          <a:bodyPr wrap="none" rtlCol="0">
            <a:spAutoFit/>
          </a:bodyPr>
          <a:lstStyle/>
          <a:p>
            <a:pPr algn="ctr"/>
            <a:r>
              <a:rPr lang="en-US" sz="4000" b="1" dirty="0"/>
              <a:t>Madame Curie</a:t>
            </a:r>
          </a:p>
        </p:txBody>
      </p:sp>
      <p:pic>
        <p:nvPicPr>
          <p:cNvPr id="3" name="Picture 2">
            <a:extLst>
              <a:ext uri="{FF2B5EF4-FFF2-40B4-BE49-F238E27FC236}">
                <a16:creationId xmlns:a16="http://schemas.microsoft.com/office/drawing/2014/main" id="{66D4C0DC-97E3-437F-B0D1-BB9B6D896B1F}"/>
              </a:ext>
            </a:extLst>
          </p:cNvPr>
          <p:cNvPicPr>
            <a:picLocks noChangeAspect="1"/>
          </p:cNvPicPr>
          <p:nvPr/>
        </p:nvPicPr>
        <p:blipFill>
          <a:blip r:embed="rId2"/>
          <a:stretch>
            <a:fillRect/>
          </a:stretch>
        </p:blipFill>
        <p:spPr>
          <a:xfrm>
            <a:off x="1120005" y="1439532"/>
            <a:ext cx="3749884" cy="4966734"/>
          </a:xfrm>
          <a:prstGeom prst="rect">
            <a:avLst/>
          </a:prstGeom>
        </p:spPr>
      </p:pic>
      <p:sp>
        <p:nvSpPr>
          <p:cNvPr id="8" name="Rectangle 7">
            <a:extLst>
              <a:ext uri="{FF2B5EF4-FFF2-40B4-BE49-F238E27FC236}">
                <a16:creationId xmlns:a16="http://schemas.microsoft.com/office/drawing/2014/main" id="{7A4CDF47-F0FB-4C1A-BD61-39B0213522AA}"/>
              </a:ext>
            </a:extLst>
          </p:cNvPr>
          <p:cNvSpPr/>
          <p:nvPr/>
        </p:nvSpPr>
        <p:spPr>
          <a:xfrm>
            <a:off x="114137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7302311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5" name="Rectangle 3"/>
          <p:cNvSpPr>
            <a:spLocks noGrp="1" noChangeArrowheads="1"/>
          </p:cNvSpPr>
          <p:nvPr>
            <p:ph type="body" sz="half" idx="1"/>
          </p:nvPr>
        </p:nvSpPr>
        <p:spPr>
          <a:xfrm>
            <a:off x="1236607" y="2747149"/>
            <a:ext cx="5464244" cy="2173415"/>
          </a:xfrm>
        </p:spPr>
        <p:txBody>
          <a:bodyPr wrap="square">
            <a:spAutoFit/>
          </a:bodyPr>
          <a:lstStyle/>
          <a:p>
            <a:pPr marL="0" indent="0" algn="r" eaLnBrk="1" hangingPunct="1">
              <a:lnSpc>
                <a:spcPct val="114000"/>
              </a:lnSpc>
              <a:buNone/>
            </a:pPr>
            <a:r>
              <a:rPr lang="en-US" altLang="x-none" sz="2400" dirty="0">
                <a:latin typeface="+mn-lt"/>
              </a:rPr>
              <a:t>Rosalind Franklin - co-discoverer of the structure of DNA - died due to the tools of her research at the age of 37, four years before she could receive her Nobel Prize along with Watson and Crick.</a:t>
            </a:r>
          </a:p>
        </p:txBody>
      </p:sp>
      <p:cxnSp>
        <p:nvCxnSpPr>
          <p:cNvPr id="5" name="Straight Connector 4">
            <a:extLst>
              <a:ext uri="{FF2B5EF4-FFF2-40B4-BE49-F238E27FC236}">
                <a16:creationId xmlns:a16="http://schemas.microsoft.com/office/drawing/2014/main" id="{51DBDB94-0527-4AD8-A06B-64D33C6F085E}"/>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CC3E278-1894-43D3-A375-D007E5826CAA}"/>
              </a:ext>
            </a:extLst>
          </p:cNvPr>
          <p:cNvSpPr txBox="1"/>
          <p:nvPr/>
        </p:nvSpPr>
        <p:spPr>
          <a:xfrm>
            <a:off x="4180815" y="231361"/>
            <a:ext cx="3830409" cy="707886"/>
          </a:xfrm>
          <a:prstGeom prst="rect">
            <a:avLst/>
          </a:prstGeom>
          <a:noFill/>
        </p:spPr>
        <p:txBody>
          <a:bodyPr wrap="none" rtlCol="0">
            <a:spAutoFit/>
          </a:bodyPr>
          <a:lstStyle/>
          <a:p>
            <a:pPr algn="ctr"/>
            <a:r>
              <a:rPr lang="en-US" sz="4000" b="1" dirty="0"/>
              <a:t>Rosalind Franklin</a:t>
            </a:r>
          </a:p>
        </p:txBody>
      </p:sp>
      <p:pic>
        <p:nvPicPr>
          <p:cNvPr id="3" name="Picture 2">
            <a:extLst>
              <a:ext uri="{FF2B5EF4-FFF2-40B4-BE49-F238E27FC236}">
                <a16:creationId xmlns:a16="http://schemas.microsoft.com/office/drawing/2014/main" id="{591B468F-B300-4E75-8801-DE758D9880FB}"/>
              </a:ext>
            </a:extLst>
          </p:cNvPr>
          <p:cNvPicPr>
            <a:picLocks noChangeAspect="1"/>
          </p:cNvPicPr>
          <p:nvPr/>
        </p:nvPicPr>
        <p:blipFill>
          <a:blip r:embed="rId2"/>
          <a:stretch>
            <a:fillRect/>
          </a:stretch>
        </p:blipFill>
        <p:spPr>
          <a:xfrm>
            <a:off x="6981585" y="1326297"/>
            <a:ext cx="3731675" cy="5135671"/>
          </a:xfrm>
          <a:prstGeom prst="rect">
            <a:avLst/>
          </a:prstGeom>
        </p:spPr>
      </p:pic>
      <p:sp>
        <p:nvSpPr>
          <p:cNvPr id="7" name="Rectangle 6">
            <a:extLst>
              <a:ext uri="{FF2B5EF4-FFF2-40B4-BE49-F238E27FC236}">
                <a16:creationId xmlns:a16="http://schemas.microsoft.com/office/drawing/2014/main" id="{C7B44A30-637E-41D1-AAF5-FFDA316867BC}"/>
              </a:ext>
            </a:extLst>
          </p:cNvPr>
          <p:cNvSpPr/>
          <p:nvPr/>
        </p:nvSpPr>
        <p:spPr>
          <a:xfrm>
            <a:off x="661693" y="6461968"/>
            <a:ext cx="8408264" cy="276999"/>
          </a:xfrm>
          <a:prstGeom prst="rect">
            <a:avLst/>
          </a:prstGeom>
        </p:spPr>
        <p:txBody>
          <a:bodyPr wrap="none">
            <a:spAutoFit/>
          </a:bodyPr>
          <a:lstStyle/>
          <a:p>
            <a:r>
              <a:rPr lang="en-US" sz="1200" dirty="0">
                <a:solidFill>
                  <a:schemeClr val="bg1">
                    <a:lumMod val="50000"/>
                  </a:schemeClr>
                </a:solidFill>
              </a:rPr>
              <a:t>Image source: The National Library of Medicine's Profiles in Science, Author Unknown, From the personal collection of Jenifer Glynn</a:t>
            </a:r>
          </a:p>
        </p:txBody>
      </p:sp>
    </p:spTree>
    <p:extLst>
      <p:ext uri="{BB962C8B-B14F-4D97-AF65-F5344CB8AC3E}">
        <p14:creationId xmlns:p14="http://schemas.microsoft.com/office/powerpoint/2010/main" val="126584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9" name="Rectangle 3"/>
          <p:cNvSpPr>
            <a:spLocks noGrp="1" noChangeArrowheads="1"/>
          </p:cNvSpPr>
          <p:nvPr>
            <p:ph type="body" idx="1"/>
          </p:nvPr>
        </p:nvSpPr>
        <p:spPr>
          <a:xfrm>
            <a:off x="899410" y="2672896"/>
            <a:ext cx="10666810" cy="1999650"/>
          </a:xfrm>
        </p:spPr>
        <p:txBody>
          <a:bodyPr wrap="square">
            <a:spAutoFit/>
          </a:bodyPr>
          <a:lstStyle/>
          <a:p>
            <a:pPr marL="0" indent="0" algn="ctr" eaLnBrk="1" hangingPunct="1">
              <a:lnSpc>
                <a:spcPct val="114000"/>
              </a:lnSpc>
              <a:spcBef>
                <a:spcPts val="1800"/>
              </a:spcBef>
              <a:buNone/>
            </a:pPr>
            <a:r>
              <a:rPr lang="en-US" altLang="x-none" dirty="0">
                <a:latin typeface="+mn-lt"/>
              </a:rPr>
              <a:t>These luminaries were not careless, thoughtless, or stupid. </a:t>
            </a:r>
          </a:p>
          <a:p>
            <a:pPr marL="0" indent="0" algn="ctr" eaLnBrk="1" hangingPunct="1">
              <a:lnSpc>
                <a:spcPct val="114000"/>
              </a:lnSpc>
              <a:spcBef>
                <a:spcPts val="1800"/>
              </a:spcBef>
              <a:buNone/>
            </a:pPr>
            <a:r>
              <a:rPr lang="en-US" altLang="x-none" dirty="0">
                <a:latin typeface="+mn-lt"/>
              </a:rPr>
              <a:t>They were just working in the context and perspectives of their time.</a:t>
            </a:r>
          </a:p>
          <a:p>
            <a:pPr marL="0" indent="0" algn="ctr" eaLnBrk="1" hangingPunct="1">
              <a:lnSpc>
                <a:spcPct val="114000"/>
              </a:lnSpc>
              <a:spcBef>
                <a:spcPts val="1800"/>
              </a:spcBef>
              <a:buNone/>
            </a:pPr>
            <a:r>
              <a:rPr lang="en-US" altLang="x-none" dirty="0">
                <a:latin typeface="+mn-lt"/>
              </a:rPr>
              <a:t>There didn’t yet exist an understanding of the molecular basis of hazard.</a:t>
            </a:r>
          </a:p>
        </p:txBody>
      </p:sp>
      <p:cxnSp>
        <p:nvCxnSpPr>
          <p:cNvPr id="3" name="Straight Connector 2">
            <a:extLst>
              <a:ext uri="{FF2B5EF4-FFF2-40B4-BE49-F238E27FC236}">
                <a16:creationId xmlns:a16="http://schemas.microsoft.com/office/drawing/2014/main" id="{DEB3D84A-BE19-4A15-8F70-0B26CE17FE3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7418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7" name="Rectangle 3"/>
          <p:cNvSpPr>
            <a:spLocks noGrp="1" noChangeArrowheads="1"/>
          </p:cNvSpPr>
          <p:nvPr>
            <p:ph type="body" idx="1"/>
          </p:nvPr>
        </p:nvSpPr>
        <p:spPr>
          <a:xfrm>
            <a:off x="1259174" y="2101500"/>
            <a:ext cx="9908498" cy="3473323"/>
          </a:xfrm>
        </p:spPr>
        <p:txBody>
          <a:bodyPr wrap="square">
            <a:spAutoFit/>
          </a:bodyPr>
          <a:lstStyle/>
          <a:p>
            <a:pPr marL="0" indent="0" eaLnBrk="1" hangingPunct="1">
              <a:lnSpc>
                <a:spcPct val="114000"/>
              </a:lnSpc>
              <a:spcBef>
                <a:spcPts val="1800"/>
              </a:spcBef>
              <a:buNone/>
            </a:pPr>
            <a:r>
              <a:rPr lang="en-US" altLang="x-none" dirty="0">
                <a:latin typeface="+mn-lt"/>
              </a:rPr>
              <a:t>We would like to believe that innovation and change is the hallmark of scientific advance – it is also true that change can come much more slowly than anyone might expect. </a:t>
            </a:r>
          </a:p>
          <a:p>
            <a:pPr marL="0" indent="0" eaLnBrk="1" hangingPunct="1">
              <a:lnSpc>
                <a:spcPct val="114000"/>
              </a:lnSpc>
              <a:spcBef>
                <a:spcPts val="1800"/>
              </a:spcBef>
              <a:buNone/>
            </a:pPr>
            <a:r>
              <a:rPr lang="en-US" altLang="x-none" dirty="0">
                <a:latin typeface="+mn-lt"/>
              </a:rPr>
              <a:t>Simply stated, people don't like to do things differently from the way they have done them before.</a:t>
            </a:r>
          </a:p>
          <a:p>
            <a:pPr marL="0" indent="0" eaLnBrk="1" hangingPunct="1">
              <a:lnSpc>
                <a:spcPct val="114000"/>
              </a:lnSpc>
              <a:spcBef>
                <a:spcPts val="1800"/>
              </a:spcBef>
              <a:buNone/>
            </a:pPr>
            <a:r>
              <a:rPr lang="en-US" altLang="x-none" dirty="0">
                <a:latin typeface="+mn-lt"/>
              </a:rPr>
              <a:t>New ideas and new perspectives often face harsh opposition.</a:t>
            </a:r>
          </a:p>
        </p:txBody>
      </p:sp>
      <p:cxnSp>
        <p:nvCxnSpPr>
          <p:cNvPr id="4" name="Straight Connector 3">
            <a:extLst>
              <a:ext uri="{FF2B5EF4-FFF2-40B4-BE49-F238E27FC236}">
                <a16:creationId xmlns:a16="http://schemas.microsoft.com/office/drawing/2014/main" id="{DF06EDCB-602F-4DC4-950B-F8083212ACFF}"/>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B92D3F0-BF7D-4DA2-A5D2-4E74C8338DB5}"/>
              </a:ext>
            </a:extLst>
          </p:cNvPr>
          <p:cNvSpPr txBox="1"/>
          <p:nvPr/>
        </p:nvSpPr>
        <p:spPr>
          <a:xfrm>
            <a:off x="3104372" y="231361"/>
            <a:ext cx="5983306" cy="707886"/>
          </a:xfrm>
          <a:prstGeom prst="rect">
            <a:avLst/>
          </a:prstGeom>
          <a:noFill/>
        </p:spPr>
        <p:txBody>
          <a:bodyPr wrap="none" rtlCol="0">
            <a:spAutoFit/>
          </a:bodyPr>
          <a:lstStyle/>
          <a:p>
            <a:pPr algn="ctr"/>
            <a:r>
              <a:rPr lang="en-US" sz="4000" b="1" dirty="0"/>
              <a:t>Impediments to Innovation</a:t>
            </a:r>
          </a:p>
        </p:txBody>
      </p:sp>
    </p:spTree>
    <p:extLst>
      <p:ext uri="{BB962C8B-B14F-4D97-AF65-F5344CB8AC3E}">
        <p14:creationId xmlns:p14="http://schemas.microsoft.com/office/powerpoint/2010/main" val="1863317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2281" y="1439532"/>
            <a:ext cx="4628271" cy="3054659"/>
          </a:xfrm>
          <a:prstGeom prst="rect">
            <a:avLst/>
          </a:prstGeom>
          <a:ln w="57150">
            <a:solidFill>
              <a:srgbClr val="00728A"/>
            </a:solidFill>
          </a:ln>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13475" y="3107645"/>
            <a:ext cx="4628271" cy="3085514"/>
          </a:xfrm>
          <a:prstGeom prst="rect">
            <a:avLst/>
          </a:prstGeom>
          <a:ln w="57150">
            <a:solidFill>
              <a:srgbClr val="00B2DB"/>
            </a:solidFill>
          </a:ln>
        </p:spPr>
      </p:pic>
      <p:sp>
        <p:nvSpPr>
          <p:cNvPr id="3" name="TextBox 2"/>
          <p:cNvSpPr txBox="1"/>
          <p:nvPr/>
        </p:nvSpPr>
        <p:spPr>
          <a:xfrm>
            <a:off x="1360250" y="4770322"/>
            <a:ext cx="4372607" cy="430887"/>
          </a:xfrm>
          <a:prstGeom prst="rect">
            <a:avLst/>
          </a:prstGeom>
          <a:noFill/>
        </p:spPr>
        <p:txBody>
          <a:bodyPr wrap="none" rtlCol="0">
            <a:spAutoFit/>
          </a:bodyPr>
          <a:lstStyle/>
          <a:p>
            <a:r>
              <a:rPr lang="en-US" sz="2200" b="1" dirty="0"/>
              <a:t>Aftermath of infrastructure damage</a:t>
            </a:r>
          </a:p>
        </p:txBody>
      </p:sp>
      <p:sp>
        <p:nvSpPr>
          <p:cNvPr id="10" name="TextBox 9"/>
          <p:cNvSpPr txBox="1"/>
          <p:nvPr/>
        </p:nvSpPr>
        <p:spPr>
          <a:xfrm>
            <a:off x="1393708" y="6449921"/>
            <a:ext cx="6737742" cy="261610"/>
          </a:xfrm>
          <a:prstGeom prst="rect">
            <a:avLst/>
          </a:prstGeom>
          <a:noFill/>
        </p:spPr>
        <p:txBody>
          <a:bodyPr wrap="none" rtlCol="0">
            <a:spAutoFit/>
          </a:bodyPr>
          <a:lstStyle/>
          <a:p>
            <a:r>
              <a:rPr lang="en-US" sz="1100" dirty="0">
                <a:solidFill>
                  <a:schemeClr val="bg1">
                    <a:lumMod val="50000"/>
                  </a:schemeClr>
                </a:solidFill>
              </a:rPr>
              <a:t>https://</a:t>
            </a:r>
            <a:r>
              <a:rPr lang="en-US" sz="1100" dirty="0" err="1">
                <a:solidFill>
                  <a:schemeClr val="bg1">
                    <a:lumMod val="50000"/>
                  </a:schemeClr>
                </a:solidFill>
              </a:rPr>
              <a:t>www.theatlantic.com</a:t>
            </a:r>
            <a:r>
              <a:rPr lang="en-US" sz="1100" dirty="0">
                <a:solidFill>
                  <a:schemeClr val="bg1">
                    <a:lumMod val="50000"/>
                  </a:schemeClr>
                </a:solidFill>
              </a:rPr>
              <a:t>/photo/2014/12/bhopal-the-worlds-worst-industrial-disaster-30-years-later/100864/</a:t>
            </a:r>
          </a:p>
        </p:txBody>
      </p:sp>
      <p:sp>
        <p:nvSpPr>
          <p:cNvPr id="6" name="TextBox 5"/>
          <p:cNvSpPr txBox="1"/>
          <p:nvPr/>
        </p:nvSpPr>
        <p:spPr>
          <a:xfrm>
            <a:off x="6559612" y="1635457"/>
            <a:ext cx="3759042" cy="1124923"/>
          </a:xfrm>
          <a:prstGeom prst="rect">
            <a:avLst/>
          </a:prstGeom>
          <a:noFill/>
        </p:spPr>
        <p:txBody>
          <a:bodyPr wrap="none" rtlCol="0">
            <a:spAutoFit/>
          </a:bodyPr>
          <a:lstStyle/>
          <a:p>
            <a:pPr marL="342900" indent="-342900">
              <a:lnSpc>
                <a:spcPct val="114000"/>
              </a:lnSpc>
              <a:buFont typeface="+mj-lt"/>
              <a:buAutoNum type="arabicPeriod"/>
            </a:pPr>
            <a:r>
              <a:rPr lang="en-US" sz="2000" b="1" dirty="0"/>
              <a:t>What do you see?</a:t>
            </a:r>
          </a:p>
          <a:p>
            <a:pPr marL="342900" indent="-342900">
              <a:lnSpc>
                <a:spcPct val="114000"/>
              </a:lnSpc>
              <a:buFont typeface="+mj-lt"/>
              <a:buAutoNum type="arabicPeriod"/>
            </a:pPr>
            <a:endParaRPr lang="en-US" sz="2000" b="1" dirty="0"/>
          </a:p>
          <a:p>
            <a:pPr marL="342900" indent="-342900">
              <a:lnSpc>
                <a:spcPct val="114000"/>
              </a:lnSpc>
              <a:buFont typeface="+mj-lt"/>
              <a:buAutoNum type="arabicPeriod"/>
            </a:pPr>
            <a:r>
              <a:rPr lang="en-US" sz="2000" b="1" dirty="0"/>
              <a:t>What do you think happened?</a:t>
            </a:r>
          </a:p>
        </p:txBody>
      </p:sp>
      <p:cxnSp>
        <p:nvCxnSpPr>
          <p:cNvPr id="8" name="Straight Connector 7">
            <a:extLst>
              <a:ext uri="{FF2B5EF4-FFF2-40B4-BE49-F238E27FC236}">
                <a16:creationId xmlns:a16="http://schemas.microsoft.com/office/drawing/2014/main" id="{42A8E780-6A75-4673-9AB6-183AB89D773D}"/>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ED05DAAD-EA3C-4924-98D1-23DBADDA0AF7}"/>
              </a:ext>
            </a:extLst>
          </p:cNvPr>
          <p:cNvSpPr txBox="1"/>
          <p:nvPr/>
        </p:nvSpPr>
        <p:spPr>
          <a:xfrm>
            <a:off x="2415717" y="201381"/>
            <a:ext cx="7360606" cy="707886"/>
          </a:xfrm>
          <a:prstGeom prst="rect">
            <a:avLst/>
          </a:prstGeom>
          <a:noFill/>
        </p:spPr>
        <p:txBody>
          <a:bodyPr wrap="none" rtlCol="0">
            <a:spAutoFit/>
          </a:bodyPr>
          <a:lstStyle/>
          <a:p>
            <a:pPr algn="ctr"/>
            <a:r>
              <a:rPr lang="en-US" sz="4000" b="1" dirty="0">
                <a:ea typeface="Cambria" charset="0"/>
                <a:cs typeface="Cambria" charset="0"/>
              </a:rPr>
              <a:t>Industrial and Chemical Accidents</a:t>
            </a:r>
            <a:endParaRPr lang="en-US" sz="4000" b="1" dirty="0"/>
          </a:p>
        </p:txBody>
      </p:sp>
    </p:spTree>
    <p:extLst>
      <p:ext uri="{BB962C8B-B14F-4D97-AF65-F5344CB8AC3E}">
        <p14:creationId xmlns:p14="http://schemas.microsoft.com/office/powerpoint/2010/main" val="2114415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1" name="Rectangle 3"/>
          <p:cNvSpPr>
            <a:spLocks noGrp="1" noChangeArrowheads="1"/>
          </p:cNvSpPr>
          <p:nvPr>
            <p:ph type="body" sz="half" idx="2"/>
          </p:nvPr>
        </p:nvSpPr>
        <p:spPr>
          <a:xfrm>
            <a:off x="5333754" y="2387519"/>
            <a:ext cx="6112486" cy="3011658"/>
          </a:xfrm>
        </p:spPr>
        <p:txBody>
          <a:bodyPr wrap="square">
            <a:spAutoFit/>
          </a:bodyPr>
          <a:lstStyle/>
          <a:p>
            <a:pPr marL="0" indent="0" eaLnBrk="1" hangingPunct="1">
              <a:lnSpc>
                <a:spcPct val="114000"/>
              </a:lnSpc>
              <a:buNone/>
            </a:pPr>
            <a:r>
              <a:rPr lang="en-US" altLang="x-none" dirty="0">
                <a:latin typeface="+mn-lt"/>
              </a:rPr>
              <a:t>Lord Kelvin - discoverer of the temperature scale named for him - insisted that his calculations that the Earth was only 24 million years old long after Rutherford had demonstrated this to be false by using radio isotope datin</a:t>
            </a:r>
            <a:r>
              <a:rPr lang="en-US" altLang="x-none" dirty="0"/>
              <a:t>g.</a:t>
            </a:r>
            <a:endParaRPr lang="en-US" altLang="x-none" dirty="0">
              <a:latin typeface="+mn-lt"/>
            </a:endParaRPr>
          </a:p>
        </p:txBody>
      </p:sp>
      <p:cxnSp>
        <p:nvCxnSpPr>
          <p:cNvPr id="5" name="Straight Connector 4">
            <a:extLst>
              <a:ext uri="{FF2B5EF4-FFF2-40B4-BE49-F238E27FC236}">
                <a16:creationId xmlns:a16="http://schemas.microsoft.com/office/drawing/2014/main" id="{75168D26-C572-4FED-B789-199C8290F6D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13ECFF4-8DF7-4C4B-A8C7-1F68477AE3F8}"/>
              </a:ext>
            </a:extLst>
          </p:cNvPr>
          <p:cNvSpPr txBox="1"/>
          <p:nvPr/>
        </p:nvSpPr>
        <p:spPr>
          <a:xfrm>
            <a:off x="4823654" y="216371"/>
            <a:ext cx="2544736" cy="707886"/>
          </a:xfrm>
          <a:prstGeom prst="rect">
            <a:avLst/>
          </a:prstGeom>
          <a:noFill/>
        </p:spPr>
        <p:txBody>
          <a:bodyPr wrap="none" rtlCol="0">
            <a:spAutoFit/>
          </a:bodyPr>
          <a:lstStyle/>
          <a:p>
            <a:pPr algn="ctr"/>
            <a:r>
              <a:rPr lang="en-US" sz="4000" b="1" dirty="0"/>
              <a:t>Lord Kelvin</a:t>
            </a:r>
          </a:p>
        </p:txBody>
      </p:sp>
      <p:sp>
        <p:nvSpPr>
          <p:cNvPr id="7" name="Rectangle 6">
            <a:extLst>
              <a:ext uri="{FF2B5EF4-FFF2-40B4-BE49-F238E27FC236}">
                <a16:creationId xmlns:a16="http://schemas.microsoft.com/office/drawing/2014/main" id="{4E2A8C0E-7DD1-4492-AE36-89685C8F0920}"/>
              </a:ext>
            </a:extLst>
          </p:cNvPr>
          <p:cNvSpPr/>
          <p:nvPr/>
        </p:nvSpPr>
        <p:spPr>
          <a:xfrm>
            <a:off x="1276288" y="6461968"/>
            <a:ext cx="6405087" cy="276999"/>
          </a:xfrm>
          <a:prstGeom prst="rect">
            <a:avLst/>
          </a:prstGeom>
        </p:spPr>
        <p:txBody>
          <a:bodyPr wrap="none">
            <a:spAutoFit/>
          </a:bodyPr>
          <a:lstStyle/>
          <a:p>
            <a:r>
              <a:rPr lang="en-US" sz="1200" dirty="0">
                <a:solidFill>
                  <a:schemeClr val="bg1">
                    <a:lumMod val="50000"/>
                  </a:schemeClr>
                </a:solidFill>
              </a:rPr>
              <a:t>Image source: Wikimedia Commons, Author: Photo by Messrs. Dickinson, London, New Bond Street</a:t>
            </a:r>
          </a:p>
        </p:txBody>
      </p:sp>
      <p:pic>
        <p:nvPicPr>
          <p:cNvPr id="3" name="Picture 2">
            <a:extLst>
              <a:ext uri="{FF2B5EF4-FFF2-40B4-BE49-F238E27FC236}">
                <a16:creationId xmlns:a16="http://schemas.microsoft.com/office/drawing/2014/main" id="{A156F382-2D87-45DF-ABBE-7080E9A0F5B2}"/>
              </a:ext>
            </a:extLst>
          </p:cNvPr>
          <p:cNvPicPr>
            <a:picLocks noChangeAspect="1"/>
          </p:cNvPicPr>
          <p:nvPr/>
        </p:nvPicPr>
        <p:blipFill>
          <a:blip r:embed="rId2"/>
          <a:stretch>
            <a:fillRect/>
          </a:stretch>
        </p:blipFill>
        <p:spPr>
          <a:xfrm>
            <a:off x="1347135" y="1465357"/>
            <a:ext cx="3738729" cy="4683168"/>
          </a:xfrm>
          <a:prstGeom prst="rect">
            <a:avLst/>
          </a:prstGeom>
        </p:spPr>
      </p:pic>
    </p:spTree>
    <p:extLst>
      <p:ext uri="{BB962C8B-B14F-4D97-AF65-F5344CB8AC3E}">
        <p14:creationId xmlns:p14="http://schemas.microsoft.com/office/powerpoint/2010/main" val="6469682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5" name="Rectangle 3"/>
          <p:cNvSpPr>
            <a:spLocks noGrp="1" noChangeArrowheads="1"/>
          </p:cNvSpPr>
          <p:nvPr>
            <p:ph type="body" sz="half" idx="2"/>
          </p:nvPr>
        </p:nvSpPr>
        <p:spPr>
          <a:xfrm>
            <a:off x="856756" y="3083156"/>
            <a:ext cx="5482834" cy="2029210"/>
          </a:xfrm>
        </p:spPr>
        <p:txBody>
          <a:bodyPr wrap="square">
            <a:spAutoFit/>
          </a:bodyPr>
          <a:lstStyle/>
          <a:p>
            <a:pPr marL="0" indent="0" algn="r" eaLnBrk="1" hangingPunct="1">
              <a:lnSpc>
                <a:spcPct val="114000"/>
              </a:lnSpc>
              <a:buNone/>
              <a:defRPr/>
            </a:pPr>
            <a:r>
              <a:rPr lang="en-US" dirty="0">
                <a:latin typeface="+mn-lt"/>
              </a:rPr>
              <a:t>Mendeleev, inventor of the periodic table, refused to acknowledge the existence of radiation - or even of the electron.</a:t>
            </a:r>
          </a:p>
        </p:txBody>
      </p:sp>
      <p:cxnSp>
        <p:nvCxnSpPr>
          <p:cNvPr id="5" name="Straight Connector 4">
            <a:extLst>
              <a:ext uri="{FF2B5EF4-FFF2-40B4-BE49-F238E27FC236}">
                <a16:creationId xmlns:a16="http://schemas.microsoft.com/office/drawing/2014/main" id="{4061AB76-28B0-4178-9E0D-3EC272BAD87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772F307D-8ED9-4322-A91D-A92331BFF3D4}"/>
              </a:ext>
            </a:extLst>
          </p:cNvPr>
          <p:cNvSpPr txBox="1"/>
          <p:nvPr/>
        </p:nvSpPr>
        <p:spPr>
          <a:xfrm>
            <a:off x="4075533" y="231361"/>
            <a:ext cx="4053418" cy="707886"/>
          </a:xfrm>
          <a:prstGeom prst="rect">
            <a:avLst/>
          </a:prstGeom>
          <a:noFill/>
        </p:spPr>
        <p:txBody>
          <a:bodyPr wrap="none" rtlCol="0">
            <a:spAutoFit/>
          </a:bodyPr>
          <a:lstStyle/>
          <a:p>
            <a:pPr algn="ctr"/>
            <a:r>
              <a:rPr lang="en-US" sz="4000" b="1" dirty="0"/>
              <a:t>Dmitri Mendeleev</a:t>
            </a:r>
          </a:p>
        </p:txBody>
      </p:sp>
      <p:pic>
        <p:nvPicPr>
          <p:cNvPr id="3" name="Picture 2">
            <a:extLst>
              <a:ext uri="{FF2B5EF4-FFF2-40B4-BE49-F238E27FC236}">
                <a16:creationId xmlns:a16="http://schemas.microsoft.com/office/drawing/2014/main" id="{22A33814-76D6-4FCC-BB08-5D7660B1638E}"/>
              </a:ext>
            </a:extLst>
          </p:cNvPr>
          <p:cNvPicPr>
            <a:picLocks noChangeAspect="1"/>
          </p:cNvPicPr>
          <p:nvPr/>
        </p:nvPicPr>
        <p:blipFill>
          <a:blip r:embed="rId2"/>
          <a:stretch>
            <a:fillRect/>
          </a:stretch>
        </p:blipFill>
        <p:spPr>
          <a:xfrm>
            <a:off x="6576164" y="1439532"/>
            <a:ext cx="4560351" cy="4930777"/>
          </a:xfrm>
          <a:prstGeom prst="rect">
            <a:avLst/>
          </a:prstGeom>
        </p:spPr>
      </p:pic>
      <p:sp>
        <p:nvSpPr>
          <p:cNvPr id="7" name="Rectangle 6">
            <a:extLst>
              <a:ext uri="{FF2B5EF4-FFF2-40B4-BE49-F238E27FC236}">
                <a16:creationId xmlns:a16="http://schemas.microsoft.com/office/drawing/2014/main" id="{48633D14-9D4E-4777-8143-E1F6113DB837}"/>
              </a:ext>
            </a:extLst>
          </p:cNvPr>
          <p:cNvSpPr/>
          <p:nvPr/>
        </p:nvSpPr>
        <p:spPr>
          <a:xfrm>
            <a:off x="1051433"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spTree>
    <p:extLst>
      <p:ext uri="{BB962C8B-B14F-4D97-AF65-F5344CB8AC3E}">
        <p14:creationId xmlns:p14="http://schemas.microsoft.com/office/powerpoint/2010/main" val="88637888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20" name="Rectangle 4"/>
          <p:cNvSpPr>
            <a:spLocks noGrp="1" noChangeArrowheads="1"/>
          </p:cNvSpPr>
          <p:nvPr>
            <p:ph type="body" sz="half" idx="3"/>
          </p:nvPr>
        </p:nvSpPr>
        <p:spPr>
          <a:xfrm>
            <a:off x="5072606" y="2764090"/>
            <a:ext cx="5747794" cy="2204642"/>
          </a:xfrm>
        </p:spPr>
        <p:txBody>
          <a:bodyPr wrap="square">
            <a:spAutoFit/>
          </a:bodyPr>
          <a:lstStyle/>
          <a:p>
            <a:pPr marL="0" indent="0" eaLnBrk="1" hangingPunct="1">
              <a:lnSpc>
                <a:spcPct val="114000"/>
              </a:lnSpc>
              <a:spcBef>
                <a:spcPts val="0"/>
              </a:spcBef>
              <a:buNone/>
            </a:pPr>
            <a:r>
              <a:rPr lang="en-US" altLang="x-none" dirty="0">
                <a:latin typeface="+mn-lt"/>
              </a:rPr>
              <a:t>J.J. Thompson is quoted famously in defense of "ether" </a:t>
            </a:r>
            <a:r>
              <a:rPr lang="en-US" altLang="x-none" dirty="0"/>
              <a:t>as</a:t>
            </a:r>
            <a:r>
              <a:rPr lang="en-US" altLang="x-none" dirty="0">
                <a:latin typeface="+mn-lt"/>
              </a:rPr>
              <a:t> </a:t>
            </a:r>
            <a:r>
              <a:rPr lang="ja-JP" altLang="en-US" dirty="0">
                <a:latin typeface="+mn-lt"/>
              </a:rPr>
              <a:t>“</a:t>
            </a:r>
            <a:r>
              <a:rPr lang="en-US" altLang="ja-JP" dirty="0">
                <a:latin typeface="+mn-lt"/>
              </a:rPr>
              <a:t>it is as essential to our lives as the air we breathe</a:t>
            </a:r>
            <a:r>
              <a:rPr lang="ja-JP" altLang="en-US" dirty="0">
                <a:latin typeface="+mn-lt"/>
              </a:rPr>
              <a:t>”</a:t>
            </a:r>
            <a:r>
              <a:rPr lang="en-US" altLang="ja-JP" dirty="0"/>
              <a:t> </a:t>
            </a:r>
          </a:p>
          <a:p>
            <a:pPr marL="0" indent="0" eaLnBrk="1" hangingPunct="1">
              <a:lnSpc>
                <a:spcPct val="114000"/>
              </a:lnSpc>
              <a:spcBef>
                <a:spcPts val="0"/>
              </a:spcBef>
              <a:buNone/>
            </a:pPr>
            <a:endParaRPr lang="en-US" altLang="ja-JP" sz="1000" dirty="0"/>
          </a:p>
          <a:p>
            <a:pPr marL="0" indent="0" algn="r" eaLnBrk="1" hangingPunct="1">
              <a:lnSpc>
                <a:spcPct val="114000"/>
              </a:lnSpc>
              <a:spcBef>
                <a:spcPts val="0"/>
              </a:spcBef>
              <a:buNone/>
            </a:pPr>
            <a:r>
              <a:rPr lang="en-US" altLang="ja-JP" i="1" dirty="0"/>
              <a:t>(</a:t>
            </a:r>
            <a:r>
              <a:rPr lang="en-US" altLang="ja-JP" i="1" dirty="0">
                <a:latin typeface="+mn-lt"/>
              </a:rPr>
              <a:t>long after it was disproven)</a:t>
            </a:r>
            <a:endParaRPr lang="en-US" altLang="x-none" i="1" dirty="0">
              <a:latin typeface="+mn-lt"/>
            </a:endParaRPr>
          </a:p>
        </p:txBody>
      </p:sp>
      <p:cxnSp>
        <p:nvCxnSpPr>
          <p:cNvPr id="6" name="Straight Connector 5">
            <a:extLst>
              <a:ext uri="{FF2B5EF4-FFF2-40B4-BE49-F238E27FC236}">
                <a16:creationId xmlns:a16="http://schemas.microsoft.com/office/drawing/2014/main" id="{6AACDE81-F685-4726-9522-67C3DCF1071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A25CD43-45B2-459B-990A-C00EAEA9136F}"/>
              </a:ext>
            </a:extLst>
          </p:cNvPr>
          <p:cNvSpPr txBox="1"/>
          <p:nvPr/>
        </p:nvSpPr>
        <p:spPr>
          <a:xfrm>
            <a:off x="4513537" y="231361"/>
            <a:ext cx="3164969" cy="707886"/>
          </a:xfrm>
          <a:prstGeom prst="rect">
            <a:avLst/>
          </a:prstGeom>
          <a:noFill/>
        </p:spPr>
        <p:txBody>
          <a:bodyPr wrap="none" rtlCol="0">
            <a:spAutoFit/>
          </a:bodyPr>
          <a:lstStyle/>
          <a:p>
            <a:pPr algn="ctr"/>
            <a:r>
              <a:rPr lang="en-US" sz="4000" b="1" dirty="0"/>
              <a:t>J.J. Thompson</a:t>
            </a:r>
          </a:p>
        </p:txBody>
      </p:sp>
      <p:sp>
        <p:nvSpPr>
          <p:cNvPr id="8" name="Rectangle 7">
            <a:extLst>
              <a:ext uri="{FF2B5EF4-FFF2-40B4-BE49-F238E27FC236}">
                <a16:creationId xmlns:a16="http://schemas.microsoft.com/office/drawing/2014/main" id="{3D65ED47-9165-4086-9B6A-7F9EE14CB09C}"/>
              </a:ext>
            </a:extLst>
          </p:cNvPr>
          <p:cNvSpPr/>
          <p:nvPr/>
        </p:nvSpPr>
        <p:spPr>
          <a:xfrm>
            <a:off x="1306266" y="6461968"/>
            <a:ext cx="3637214" cy="276999"/>
          </a:xfrm>
          <a:prstGeom prst="rect">
            <a:avLst/>
          </a:prstGeom>
        </p:spPr>
        <p:txBody>
          <a:bodyPr wrap="none">
            <a:spAutoFit/>
          </a:bodyPr>
          <a:lstStyle/>
          <a:p>
            <a:r>
              <a:rPr lang="en-US" sz="1200" dirty="0">
                <a:solidFill>
                  <a:schemeClr val="bg1">
                    <a:lumMod val="50000"/>
                  </a:schemeClr>
                </a:solidFill>
              </a:rPr>
              <a:t>Image source: Wikimedia Commons, Author Unknown</a:t>
            </a:r>
          </a:p>
        </p:txBody>
      </p:sp>
      <p:pic>
        <p:nvPicPr>
          <p:cNvPr id="4" name="Picture 3">
            <a:extLst>
              <a:ext uri="{FF2B5EF4-FFF2-40B4-BE49-F238E27FC236}">
                <a16:creationId xmlns:a16="http://schemas.microsoft.com/office/drawing/2014/main" id="{D8665D9D-9BB4-49EB-B2BC-3C9881F6AED4}"/>
              </a:ext>
            </a:extLst>
          </p:cNvPr>
          <p:cNvPicPr>
            <a:picLocks noChangeAspect="1"/>
          </p:cNvPicPr>
          <p:nvPr/>
        </p:nvPicPr>
        <p:blipFill>
          <a:blip r:embed="rId2"/>
          <a:stretch>
            <a:fillRect/>
          </a:stretch>
        </p:blipFill>
        <p:spPr>
          <a:xfrm>
            <a:off x="1576672" y="1439532"/>
            <a:ext cx="3027438" cy="4734818"/>
          </a:xfrm>
          <a:prstGeom prst="rect">
            <a:avLst/>
          </a:prstGeom>
        </p:spPr>
      </p:pic>
    </p:spTree>
    <p:extLst>
      <p:ext uri="{BB962C8B-B14F-4D97-AF65-F5344CB8AC3E}">
        <p14:creationId xmlns:p14="http://schemas.microsoft.com/office/powerpoint/2010/main" val="1560426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3" name="Rectangle 3"/>
          <p:cNvSpPr>
            <a:spLocks noGrp="1" noChangeArrowheads="1"/>
          </p:cNvSpPr>
          <p:nvPr>
            <p:ph type="body" sz="half" idx="2"/>
          </p:nvPr>
        </p:nvSpPr>
        <p:spPr>
          <a:xfrm>
            <a:off x="1077412" y="3173758"/>
            <a:ext cx="5666288" cy="1542923"/>
          </a:xfrm>
        </p:spPr>
        <p:txBody>
          <a:bodyPr wrap="square">
            <a:spAutoFit/>
          </a:bodyPr>
          <a:lstStyle/>
          <a:p>
            <a:pPr marL="0" indent="0" algn="r" eaLnBrk="1" hangingPunct="1">
              <a:lnSpc>
                <a:spcPct val="114000"/>
              </a:lnSpc>
              <a:buNone/>
            </a:pPr>
            <a:r>
              <a:rPr lang="en-US" altLang="x-none" dirty="0">
                <a:latin typeface="+mn-lt"/>
              </a:rPr>
              <a:t>Einstein's rejection of quantum mechanics </a:t>
            </a:r>
            <a:r>
              <a:rPr lang="ja-JP" altLang="en-US" dirty="0">
                <a:latin typeface="+mn-lt"/>
              </a:rPr>
              <a:t>“</a:t>
            </a:r>
            <a:r>
              <a:rPr lang="en-US" altLang="ja-JP" dirty="0">
                <a:latin typeface="+mn-lt"/>
              </a:rPr>
              <a:t>God does not play dice with the universe</a:t>
            </a:r>
            <a:r>
              <a:rPr lang="ja-JP" altLang="en-US" dirty="0">
                <a:latin typeface="+mn-lt"/>
              </a:rPr>
              <a:t>”</a:t>
            </a:r>
            <a:r>
              <a:rPr lang="en-US" altLang="ja-JP" dirty="0">
                <a:latin typeface="+mn-lt"/>
              </a:rPr>
              <a:t> is legendary. </a:t>
            </a:r>
            <a:endParaRPr lang="en-US" altLang="x-none" dirty="0">
              <a:latin typeface="+mn-lt"/>
            </a:endParaRPr>
          </a:p>
        </p:txBody>
      </p:sp>
      <p:cxnSp>
        <p:nvCxnSpPr>
          <p:cNvPr id="4" name="Straight Connector 3">
            <a:extLst>
              <a:ext uri="{FF2B5EF4-FFF2-40B4-BE49-F238E27FC236}">
                <a16:creationId xmlns:a16="http://schemas.microsoft.com/office/drawing/2014/main" id="{52F8D995-7F52-4C2A-B9C5-7C286A8DC09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1AECA0C6-818C-489C-A646-27F2CCCCD1A5}"/>
              </a:ext>
            </a:extLst>
          </p:cNvPr>
          <p:cNvSpPr txBox="1"/>
          <p:nvPr/>
        </p:nvSpPr>
        <p:spPr>
          <a:xfrm>
            <a:off x="4437974" y="231361"/>
            <a:ext cx="3316101" cy="707886"/>
          </a:xfrm>
          <a:prstGeom prst="rect">
            <a:avLst/>
          </a:prstGeom>
          <a:noFill/>
        </p:spPr>
        <p:txBody>
          <a:bodyPr wrap="none" rtlCol="0">
            <a:spAutoFit/>
          </a:bodyPr>
          <a:lstStyle/>
          <a:p>
            <a:pPr algn="ctr"/>
            <a:r>
              <a:rPr lang="en-US" sz="4000" b="1" dirty="0"/>
              <a:t>Albert Einstein</a:t>
            </a:r>
          </a:p>
        </p:txBody>
      </p:sp>
      <p:sp>
        <p:nvSpPr>
          <p:cNvPr id="6" name="Rectangle 5">
            <a:extLst>
              <a:ext uri="{FF2B5EF4-FFF2-40B4-BE49-F238E27FC236}">
                <a16:creationId xmlns:a16="http://schemas.microsoft.com/office/drawing/2014/main" id="{8C569A92-A241-49FA-9D3B-43F27DABE702}"/>
              </a:ext>
            </a:extLst>
          </p:cNvPr>
          <p:cNvSpPr/>
          <p:nvPr/>
        </p:nvSpPr>
        <p:spPr>
          <a:xfrm>
            <a:off x="1096404" y="6461968"/>
            <a:ext cx="4296241" cy="276999"/>
          </a:xfrm>
          <a:prstGeom prst="rect">
            <a:avLst/>
          </a:prstGeom>
        </p:spPr>
        <p:txBody>
          <a:bodyPr wrap="none">
            <a:spAutoFit/>
          </a:bodyPr>
          <a:lstStyle/>
          <a:p>
            <a:r>
              <a:rPr lang="en-US" sz="1200" dirty="0">
                <a:solidFill>
                  <a:schemeClr val="bg1">
                    <a:lumMod val="50000"/>
                  </a:schemeClr>
                </a:solidFill>
              </a:rPr>
              <a:t>Image source: Wikimedia Commons, Author: Ferdinand </a:t>
            </a:r>
            <a:r>
              <a:rPr lang="en-US" sz="1200" dirty="0" err="1">
                <a:solidFill>
                  <a:schemeClr val="bg1">
                    <a:lumMod val="50000"/>
                  </a:schemeClr>
                </a:solidFill>
              </a:rPr>
              <a:t>Schmutzer</a:t>
            </a:r>
            <a:endParaRPr lang="en-US" sz="1200" dirty="0">
              <a:solidFill>
                <a:schemeClr val="bg1">
                  <a:lumMod val="50000"/>
                </a:schemeClr>
              </a:solidFill>
            </a:endParaRPr>
          </a:p>
        </p:txBody>
      </p:sp>
      <p:pic>
        <p:nvPicPr>
          <p:cNvPr id="3" name="Picture 2">
            <a:extLst>
              <a:ext uri="{FF2B5EF4-FFF2-40B4-BE49-F238E27FC236}">
                <a16:creationId xmlns:a16="http://schemas.microsoft.com/office/drawing/2014/main" id="{DCFE8072-D6EC-4D88-B681-3D18A2C20C03}"/>
              </a:ext>
            </a:extLst>
          </p:cNvPr>
          <p:cNvPicPr>
            <a:picLocks noChangeAspect="1"/>
          </p:cNvPicPr>
          <p:nvPr/>
        </p:nvPicPr>
        <p:blipFill>
          <a:blip r:embed="rId2"/>
          <a:stretch>
            <a:fillRect/>
          </a:stretch>
        </p:blipFill>
        <p:spPr>
          <a:xfrm>
            <a:off x="7168541" y="1485450"/>
            <a:ext cx="3686219" cy="4842205"/>
          </a:xfrm>
          <a:prstGeom prst="rect">
            <a:avLst/>
          </a:prstGeom>
        </p:spPr>
      </p:pic>
    </p:spTree>
    <p:extLst>
      <p:ext uri="{BB962C8B-B14F-4D97-AF65-F5344CB8AC3E}">
        <p14:creationId xmlns:p14="http://schemas.microsoft.com/office/powerpoint/2010/main" val="102239261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7" name="Rectangle 3"/>
          <p:cNvSpPr>
            <a:spLocks noGrp="1" noChangeArrowheads="1"/>
          </p:cNvSpPr>
          <p:nvPr>
            <p:ph type="body" idx="1"/>
          </p:nvPr>
        </p:nvSpPr>
        <p:spPr>
          <a:xfrm>
            <a:off x="1026221" y="2136473"/>
            <a:ext cx="10139558" cy="3216843"/>
          </a:xfrm>
        </p:spPr>
        <p:txBody>
          <a:bodyPr wrap="square">
            <a:spAutoFit/>
          </a:bodyPr>
          <a:lstStyle/>
          <a:p>
            <a:pPr marL="0" indent="0" eaLnBrk="1" hangingPunct="1">
              <a:lnSpc>
                <a:spcPct val="114000"/>
              </a:lnSpc>
              <a:spcBef>
                <a:spcPts val="1600"/>
              </a:spcBef>
              <a:buNone/>
            </a:pPr>
            <a:r>
              <a:rPr lang="en-US" altLang="x-none" dirty="0">
                <a:latin typeface="+mn-lt"/>
              </a:rPr>
              <a:t>These cases are not meant to ridicule or demean the great scientists of the past. Exactly to the contrary. Many of them were geniuses and all of them dramatically moved science forward.</a:t>
            </a:r>
          </a:p>
          <a:p>
            <a:pPr marL="0" indent="0" eaLnBrk="1" hangingPunct="1">
              <a:lnSpc>
                <a:spcPct val="114000"/>
              </a:lnSpc>
              <a:spcBef>
                <a:spcPts val="1600"/>
              </a:spcBef>
              <a:buNone/>
            </a:pPr>
            <a:r>
              <a:rPr lang="en-US" altLang="x-none" dirty="0">
                <a:latin typeface="+mn-lt"/>
              </a:rPr>
              <a:t>The point is that leaders in scientific thought - even those who have had great breakthroughs - do not necessarily recognize the next generation of new and innovative ideas.</a:t>
            </a:r>
          </a:p>
        </p:txBody>
      </p:sp>
      <p:cxnSp>
        <p:nvCxnSpPr>
          <p:cNvPr id="4" name="Straight Connector 3">
            <a:extLst>
              <a:ext uri="{FF2B5EF4-FFF2-40B4-BE49-F238E27FC236}">
                <a16:creationId xmlns:a16="http://schemas.microsoft.com/office/drawing/2014/main" id="{DE51AED0-5CC6-4C83-8433-F16F40B8CBC7}"/>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D99F226D-64F9-43AE-8A35-7B8CA6B554C4}"/>
              </a:ext>
            </a:extLst>
          </p:cNvPr>
          <p:cNvSpPr txBox="1"/>
          <p:nvPr/>
        </p:nvSpPr>
        <p:spPr>
          <a:xfrm>
            <a:off x="4843050" y="231361"/>
            <a:ext cx="2505942" cy="707886"/>
          </a:xfrm>
          <a:prstGeom prst="rect">
            <a:avLst/>
          </a:prstGeom>
          <a:noFill/>
        </p:spPr>
        <p:txBody>
          <a:bodyPr wrap="none" rtlCol="0">
            <a:spAutoFit/>
          </a:bodyPr>
          <a:lstStyle/>
          <a:p>
            <a:pPr algn="ctr"/>
            <a:r>
              <a:rPr lang="en-US" sz="4000" b="1" dirty="0"/>
              <a:t>Leadership</a:t>
            </a:r>
          </a:p>
        </p:txBody>
      </p:sp>
    </p:spTree>
    <p:extLst>
      <p:ext uri="{BB962C8B-B14F-4D97-AF65-F5344CB8AC3E}">
        <p14:creationId xmlns:p14="http://schemas.microsoft.com/office/powerpoint/2010/main" val="13359702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12957F08-B1F1-4B05-A730-2E12C9AC18D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8BFCCCF3-6967-4601-853C-701C20070BCE}"/>
              </a:ext>
            </a:extLst>
          </p:cNvPr>
          <p:cNvSpPr txBox="1"/>
          <p:nvPr/>
        </p:nvSpPr>
        <p:spPr>
          <a:xfrm>
            <a:off x="959172" y="261341"/>
            <a:ext cx="10273710" cy="646331"/>
          </a:xfrm>
          <a:prstGeom prst="rect">
            <a:avLst/>
          </a:prstGeom>
          <a:noFill/>
        </p:spPr>
        <p:txBody>
          <a:bodyPr wrap="none" rtlCol="0">
            <a:spAutoFit/>
          </a:bodyPr>
          <a:lstStyle/>
          <a:p>
            <a:pPr algn="ctr"/>
            <a:r>
              <a:rPr lang="en-US" sz="3600" b="1" dirty="0"/>
              <a:t>Why is Working Toward Green Chemistry Important?</a:t>
            </a:r>
          </a:p>
        </p:txBody>
      </p:sp>
      <p:sp>
        <p:nvSpPr>
          <p:cNvPr id="8" name="Title 1">
            <a:extLst>
              <a:ext uri="{FF2B5EF4-FFF2-40B4-BE49-F238E27FC236}">
                <a16:creationId xmlns:a16="http://schemas.microsoft.com/office/drawing/2014/main" id="{A2F6C205-B587-4915-960D-699B6FF18CCF}"/>
              </a:ext>
            </a:extLst>
          </p:cNvPr>
          <p:cNvSpPr>
            <a:spLocks noGrp="1"/>
          </p:cNvSpPr>
          <p:nvPr>
            <p:ph type="title"/>
          </p:nvPr>
        </p:nvSpPr>
        <p:spPr>
          <a:xfrm>
            <a:off x="3049631" y="1949541"/>
            <a:ext cx="6092738" cy="687945"/>
          </a:xfrm>
        </p:spPr>
        <p:txBody>
          <a:bodyPr wrap="square">
            <a:spAutoFit/>
          </a:bodyPr>
          <a:lstStyle/>
          <a:p>
            <a:pPr algn="ctr">
              <a:lnSpc>
                <a:spcPct val="114000"/>
              </a:lnSpc>
            </a:pPr>
            <a:r>
              <a:rPr lang="en-US" sz="3600" dirty="0">
                <a:solidFill>
                  <a:schemeClr val="accent6"/>
                </a:solidFill>
                <a:latin typeface="+mn-lt"/>
                <a:ea typeface="Cambria" charset="0"/>
                <a:cs typeface="Cambria" charset="0"/>
              </a:rPr>
              <a:t>Because it leads to CHANGE</a:t>
            </a:r>
          </a:p>
        </p:txBody>
      </p:sp>
      <p:sp>
        <p:nvSpPr>
          <p:cNvPr id="6" name="Rectangle 5">
            <a:extLst>
              <a:ext uri="{FF2B5EF4-FFF2-40B4-BE49-F238E27FC236}">
                <a16:creationId xmlns:a16="http://schemas.microsoft.com/office/drawing/2014/main" id="{6779B4A6-E9B2-4ADF-9DE0-F40002D5F390}"/>
              </a:ext>
            </a:extLst>
          </p:cNvPr>
          <p:cNvSpPr/>
          <p:nvPr/>
        </p:nvSpPr>
        <p:spPr>
          <a:xfrm>
            <a:off x="1156364" y="6461968"/>
            <a:ext cx="5462906" cy="276999"/>
          </a:xfrm>
          <a:prstGeom prst="rect">
            <a:avLst/>
          </a:prstGeom>
        </p:spPr>
        <p:txBody>
          <a:bodyPr wrap="none">
            <a:spAutoFit/>
          </a:bodyPr>
          <a:lstStyle/>
          <a:p>
            <a:r>
              <a:rPr lang="en-US" sz="1200" dirty="0">
                <a:solidFill>
                  <a:schemeClr val="bg1">
                    <a:lumMod val="50000"/>
                  </a:schemeClr>
                </a:solidFill>
              </a:rPr>
              <a:t>Image source: https://earthobservatory.nasa.gov/Features/OrbitsCatalog/page2.php</a:t>
            </a:r>
          </a:p>
        </p:txBody>
      </p:sp>
      <p:pic>
        <p:nvPicPr>
          <p:cNvPr id="3" name="Picture 2">
            <a:extLst>
              <a:ext uri="{FF2B5EF4-FFF2-40B4-BE49-F238E27FC236}">
                <a16:creationId xmlns:a16="http://schemas.microsoft.com/office/drawing/2014/main" id="{F23E348A-E5A2-4805-9043-E5505A648736}"/>
              </a:ext>
            </a:extLst>
          </p:cNvPr>
          <p:cNvPicPr>
            <a:picLocks noChangeAspect="1"/>
          </p:cNvPicPr>
          <p:nvPr/>
        </p:nvPicPr>
        <p:blipFill>
          <a:blip r:embed="rId2"/>
          <a:stretch>
            <a:fillRect/>
          </a:stretch>
        </p:blipFill>
        <p:spPr>
          <a:xfrm>
            <a:off x="1098496" y="2823706"/>
            <a:ext cx="9995007" cy="2429342"/>
          </a:xfrm>
          <a:prstGeom prst="rect">
            <a:avLst/>
          </a:prstGeom>
        </p:spPr>
      </p:pic>
      <p:sp>
        <p:nvSpPr>
          <p:cNvPr id="7" name="Oval 6">
            <a:extLst>
              <a:ext uri="{FF2B5EF4-FFF2-40B4-BE49-F238E27FC236}">
                <a16:creationId xmlns:a16="http://schemas.microsoft.com/office/drawing/2014/main" id="{EB8D8805-4F01-4C04-A199-AA96F10AA597}"/>
              </a:ext>
            </a:extLst>
          </p:cNvPr>
          <p:cNvSpPr/>
          <p:nvPr/>
        </p:nvSpPr>
        <p:spPr>
          <a:xfrm>
            <a:off x="959172"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B5E6DD50-BA33-4673-B0BD-54A39C080BDA}"/>
              </a:ext>
            </a:extLst>
          </p:cNvPr>
          <p:cNvSpPr/>
          <p:nvPr/>
        </p:nvSpPr>
        <p:spPr>
          <a:xfrm>
            <a:off x="355414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0F17739-E532-4027-9D35-6D6C5192CFB7}"/>
              </a:ext>
            </a:extLst>
          </p:cNvPr>
          <p:cNvSpPr/>
          <p:nvPr/>
        </p:nvSpPr>
        <p:spPr>
          <a:xfrm>
            <a:off x="5984196" y="5021784"/>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226EFD9-6E4E-4EC8-A107-400DCBDD8170}"/>
              </a:ext>
            </a:extLst>
          </p:cNvPr>
          <p:cNvSpPr/>
          <p:nvPr/>
        </p:nvSpPr>
        <p:spPr>
          <a:xfrm>
            <a:off x="8529997" y="5023638"/>
            <a:ext cx="688931" cy="45882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670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animBg="1"/>
      <p:bldP spid="9" grpId="0" animBg="1"/>
      <p:bldP spid="10" grpId="0" animBg="1"/>
      <p:bldP spid="11"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idx="1"/>
          </p:nvPr>
        </p:nvSpPr>
        <p:spPr>
          <a:xfrm>
            <a:off x="1169233" y="2212888"/>
            <a:ext cx="10074964" cy="2952347"/>
          </a:xfrm>
        </p:spPr>
        <p:txBody>
          <a:bodyPr wrap="square">
            <a:spAutoFit/>
          </a:bodyPr>
          <a:lstStyle/>
          <a:p>
            <a:pPr marL="0" indent="0">
              <a:lnSpc>
                <a:spcPct val="114000"/>
              </a:lnSpc>
              <a:buNone/>
            </a:pPr>
            <a:r>
              <a:rPr lang="en-US" dirty="0">
                <a:latin typeface="+mn-lt"/>
              </a:rPr>
              <a:t>“Green Chemistry is a revolutionary approach to the way that products are made; it is a science that aims to reduce or eliminate the use and/or generation of hazardous substances in the design phase of materials development” </a:t>
            </a:r>
          </a:p>
          <a:p>
            <a:pPr marL="0" indent="0">
              <a:lnSpc>
                <a:spcPct val="114000"/>
              </a:lnSpc>
              <a:buNone/>
            </a:pPr>
            <a:endParaRPr lang="en-US" sz="1000" dirty="0">
              <a:latin typeface="+mn-lt"/>
            </a:endParaRPr>
          </a:p>
          <a:p>
            <a:pPr marL="0" indent="0" algn="r">
              <a:lnSpc>
                <a:spcPct val="114000"/>
              </a:lnSpc>
              <a:buNone/>
            </a:pPr>
            <a:r>
              <a:rPr lang="mr-IN" dirty="0">
                <a:latin typeface="+mn-lt"/>
              </a:rPr>
              <a:t>–</a:t>
            </a:r>
            <a:r>
              <a:rPr lang="en-US" dirty="0">
                <a:latin typeface="+mn-lt"/>
              </a:rPr>
              <a:t> </a:t>
            </a:r>
            <a:r>
              <a:rPr lang="en-US" i="1" dirty="0">
                <a:latin typeface="+mn-lt"/>
              </a:rPr>
              <a:t>John Warner, Co-Founder of Green Chemistry</a:t>
            </a:r>
          </a:p>
        </p:txBody>
      </p:sp>
      <p:cxnSp>
        <p:nvCxnSpPr>
          <p:cNvPr id="6" name="Straight Connector 5">
            <a:extLst>
              <a:ext uri="{FF2B5EF4-FFF2-40B4-BE49-F238E27FC236}">
                <a16:creationId xmlns:a16="http://schemas.microsoft.com/office/drawing/2014/main" id="{EFC92371-26AC-43D7-8639-A12F478EFAE1}"/>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17B87B8-AE08-4F00-8500-42AEDB260C7F}"/>
              </a:ext>
            </a:extLst>
          </p:cNvPr>
          <p:cNvSpPr txBox="1"/>
          <p:nvPr/>
        </p:nvSpPr>
        <p:spPr>
          <a:xfrm>
            <a:off x="3237519" y="231361"/>
            <a:ext cx="5717014" cy="707886"/>
          </a:xfrm>
          <a:prstGeom prst="rect">
            <a:avLst/>
          </a:prstGeom>
          <a:noFill/>
        </p:spPr>
        <p:txBody>
          <a:bodyPr wrap="none" rtlCol="0">
            <a:spAutoFit/>
          </a:bodyPr>
          <a:lstStyle/>
          <a:p>
            <a:pPr algn="ctr"/>
            <a:r>
              <a:rPr lang="en-US" sz="4000" b="1" dirty="0"/>
              <a:t>What is Green Chemistry?</a:t>
            </a: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9838" t="4731" r="46371" b="28998"/>
          <a:stretch/>
        </p:blipFill>
        <p:spPr>
          <a:xfrm>
            <a:off x="10097729" y="156412"/>
            <a:ext cx="1818968" cy="2006686"/>
          </a:xfrm>
          <a:prstGeom prst="rect">
            <a:avLst/>
          </a:prstGeom>
        </p:spPr>
      </p:pic>
      <p:sp>
        <p:nvSpPr>
          <p:cNvPr id="4" name="Rectangle 3"/>
          <p:cNvSpPr/>
          <p:nvPr/>
        </p:nvSpPr>
        <p:spPr>
          <a:xfrm>
            <a:off x="10323115" y="2163098"/>
            <a:ext cx="1368195" cy="369332"/>
          </a:xfrm>
          <a:prstGeom prst="rect">
            <a:avLst/>
          </a:prstGeom>
        </p:spPr>
        <p:txBody>
          <a:bodyPr wrap="none">
            <a:spAutoFit/>
          </a:bodyPr>
          <a:lstStyle/>
          <a:p>
            <a:r>
              <a:rPr lang="en-US" i="1" dirty="0"/>
              <a:t>John Warner</a:t>
            </a:r>
            <a:endParaRPr lang="en-US" dirty="0"/>
          </a:p>
        </p:txBody>
      </p:sp>
    </p:spTree>
    <p:extLst>
      <p:ext uri="{BB962C8B-B14F-4D97-AF65-F5344CB8AC3E}">
        <p14:creationId xmlns:p14="http://schemas.microsoft.com/office/powerpoint/2010/main" val="171993858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Rectangle 3"/>
          <p:cNvSpPr>
            <a:spLocks noGrp="1" noChangeArrowheads="1"/>
          </p:cNvSpPr>
          <p:nvPr>
            <p:ph type="body" idx="1"/>
          </p:nvPr>
        </p:nvSpPr>
        <p:spPr>
          <a:xfrm>
            <a:off x="1962280" y="2617496"/>
            <a:ext cx="8267439" cy="1934760"/>
          </a:xfrm>
        </p:spPr>
        <p:txBody>
          <a:bodyPr wrap="square">
            <a:spAutoFit/>
          </a:bodyPr>
          <a:lstStyle/>
          <a:p>
            <a:pPr marL="0" indent="0" algn="ctr" eaLnBrk="1" hangingPunct="1">
              <a:lnSpc>
                <a:spcPct val="114000"/>
              </a:lnSpc>
              <a:buNone/>
              <a:defRPr/>
            </a:pPr>
            <a:r>
              <a:rPr lang="en-US" sz="3200" dirty="0">
                <a:latin typeface="+mn-lt"/>
              </a:rPr>
              <a:t>With brilliance and optimism</a:t>
            </a:r>
          </a:p>
          <a:p>
            <a:pPr marL="0" indent="0" algn="ctr" eaLnBrk="1" hangingPunct="1">
              <a:lnSpc>
                <a:spcPct val="114000"/>
              </a:lnSpc>
              <a:buNone/>
              <a:defRPr/>
            </a:pPr>
            <a:endParaRPr lang="en-US" sz="400" dirty="0"/>
          </a:p>
          <a:p>
            <a:pPr marL="0" indent="0" algn="ctr" eaLnBrk="1" hangingPunct="1">
              <a:lnSpc>
                <a:spcPct val="114000"/>
              </a:lnSpc>
              <a:buNone/>
              <a:defRPr/>
            </a:pPr>
            <a:r>
              <a:rPr lang="en-US" dirty="0">
                <a:latin typeface="+mn-lt"/>
              </a:rPr>
              <a:t>Science and technology have risen to the challenge and </a:t>
            </a:r>
            <a:r>
              <a:rPr lang="en-US" dirty="0"/>
              <a:t>we have</a:t>
            </a:r>
            <a:r>
              <a:rPr lang="en-US" dirty="0">
                <a:latin typeface="+mn-lt"/>
              </a:rPr>
              <a:t> the creativity and capability to do it again.</a:t>
            </a:r>
          </a:p>
        </p:txBody>
      </p:sp>
      <p:cxnSp>
        <p:nvCxnSpPr>
          <p:cNvPr id="4" name="Straight Connector 3">
            <a:extLst>
              <a:ext uri="{FF2B5EF4-FFF2-40B4-BE49-F238E27FC236}">
                <a16:creationId xmlns:a16="http://schemas.microsoft.com/office/drawing/2014/main" id="{79AF39CB-E21A-4230-A2DD-76FFEC678F2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4BD8DAA-0AA4-4E1B-AAB6-4054808256F9}"/>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760285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3" name="Rectangle 3"/>
          <p:cNvSpPr>
            <a:spLocks noGrp="1" noChangeArrowheads="1"/>
          </p:cNvSpPr>
          <p:nvPr>
            <p:ph type="body" idx="1"/>
          </p:nvPr>
        </p:nvSpPr>
        <p:spPr>
          <a:xfrm>
            <a:off x="1349116" y="2351676"/>
            <a:ext cx="9698636" cy="3275512"/>
          </a:xfrm>
        </p:spPr>
        <p:txBody>
          <a:bodyPr wrap="square">
            <a:spAutoFit/>
          </a:bodyPr>
          <a:lstStyle/>
          <a:p>
            <a:pPr marL="0" indent="0" algn="ctr" eaLnBrk="1" hangingPunct="1">
              <a:buNone/>
            </a:pPr>
            <a:r>
              <a:rPr lang="en-US" altLang="x-none" sz="3200" dirty="0">
                <a:latin typeface="+mn-lt"/>
              </a:rPr>
              <a:t>Responsibly</a:t>
            </a:r>
          </a:p>
          <a:p>
            <a:pPr marL="0" indent="0" algn="ctr" eaLnBrk="1" hangingPunct="1">
              <a:buNone/>
            </a:pPr>
            <a:endParaRPr lang="en-US" altLang="x-none" sz="400" dirty="0">
              <a:latin typeface="+mn-lt"/>
            </a:endParaRPr>
          </a:p>
          <a:p>
            <a:pPr marL="0" indent="0" algn="ctr" eaLnBrk="1" hangingPunct="1">
              <a:lnSpc>
                <a:spcPct val="114000"/>
              </a:lnSpc>
              <a:buNone/>
            </a:pPr>
            <a:r>
              <a:rPr lang="en-US" altLang="x-none" sz="2800" dirty="0">
                <a:latin typeface="+mn-lt"/>
              </a:rPr>
              <a:t>With power comes responsibility. With all the knowledge, perspective, and training you acquire, you also have acquired the ability to impact others – to impact the world. Once you have the power to impact the world, you have the responsibility to impact it for the better.</a:t>
            </a:r>
          </a:p>
        </p:txBody>
      </p:sp>
      <p:cxnSp>
        <p:nvCxnSpPr>
          <p:cNvPr id="6" name="Straight Connector 5">
            <a:extLst>
              <a:ext uri="{FF2B5EF4-FFF2-40B4-BE49-F238E27FC236}">
                <a16:creationId xmlns:a16="http://schemas.microsoft.com/office/drawing/2014/main" id="{808959D9-26E4-432B-9062-3359B8BDBD8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A0D5ECBF-6AB3-491D-A2A8-C3AC2A13C997}"/>
              </a:ext>
            </a:extLst>
          </p:cNvPr>
          <p:cNvSpPr txBox="1"/>
          <p:nvPr/>
        </p:nvSpPr>
        <p:spPr>
          <a:xfrm>
            <a:off x="2527967" y="156411"/>
            <a:ext cx="7136121" cy="707886"/>
          </a:xfrm>
          <a:prstGeom prst="rect">
            <a:avLst/>
          </a:prstGeom>
          <a:noFill/>
        </p:spPr>
        <p:txBody>
          <a:bodyPr wrap="none" rtlCol="0">
            <a:spAutoFit/>
          </a:bodyPr>
          <a:lstStyle/>
          <a:p>
            <a:pPr algn="ctr"/>
            <a:r>
              <a:rPr lang="en-US" sz="4000" b="1" dirty="0"/>
              <a:t>How Do We Proceed From Here?</a:t>
            </a:r>
          </a:p>
        </p:txBody>
      </p:sp>
    </p:spTree>
    <p:extLst>
      <p:ext uri="{BB962C8B-B14F-4D97-AF65-F5344CB8AC3E}">
        <p14:creationId xmlns:p14="http://schemas.microsoft.com/office/powerpoint/2010/main" val="590530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7" name="Rectangle 3"/>
          <p:cNvSpPr>
            <a:spLocks noGrp="1" noChangeArrowheads="1"/>
          </p:cNvSpPr>
          <p:nvPr>
            <p:ph type="body" idx="1"/>
          </p:nvPr>
        </p:nvSpPr>
        <p:spPr>
          <a:xfrm>
            <a:off x="838200" y="2377389"/>
            <a:ext cx="10515600" cy="621773"/>
          </a:xfrm>
        </p:spPr>
        <p:txBody>
          <a:bodyPr>
            <a:spAutoFit/>
          </a:bodyPr>
          <a:lstStyle/>
          <a:p>
            <a:pPr marL="0" indent="0" algn="ctr">
              <a:lnSpc>
                <a:spcPct val="114000"/>
              </a:lnSpc>
              <a:buNone/>
              <a:defRPr/>
            </a:pPr>
            <a:r>
              <a:rPr lang="en-US" sz="3200" dirty="0">
                <a:latin typeface="+mn-lt"/>
              </a:rPr>
              <a:t>With conviction, courage, and commitment</a:t>
            </a:r>
          </a:p>
        </p:txBody>
      </p:sp>
      <p:cxnSp>
        <p:nvCxnSpPr>
          <p:cNvPr id="6" name="Straight Connector 5">
            <a:extLst>
              <a:ext uri="{FF2B5EF4-FFF2-40B4-BE49-F238E27FC236}">
                <a16:creationId xmlns:a16="http://schemas.microsoft.com/office/drawing/2014/main" id="{6A7CB0AB-E646-4DAF-8815-98C27152376B}"/>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5FEEB62-E5EC-4658-B5A8-9B18746225A2}"/>
              </a:ext>
            </a:extLst>
          </p:cNvPr>
          <p:cNvSpPr txBox="1"/>
          <p:nvPr/>
        </p:nvSpPr>
        <p:spPr>
          <a:xfrm>
            <a:off x="2527967" y="231361"/>
            <a:ext cx="7136121" cy="707886"/>
          </a:xfrm>
          <a:prstGeom prst="rect">
            <a:avLst/>
          </a:prstGeom>
          <a:noFill/>
        </p:spPr>
        <p:txBody>
          <a:bodyPr wrap="none" rtlCol="0">
            <a:spAutoFit/>
          </a:bodyPr>
          <a:lstStyle/>
          <a:p>
            <a:pPr algn="ctr"/>
            <a:r>
              <a:rPr lang="en-US" sz="4000" b="1" dirty="0"/>
              <a:t>How Do We Proceed From Here?</a:t>
            </a:r>
          </a:p>
        </p:txBody>
      </p:sp>
      <p:sp>
        <p:nvSpPr>
          <p:cNvPr id="4" name="Rectangle 3">
            <a:extLst>
              <a:ext uri="{FF2B5EF4-FFF2-40B4-BE49-F238E27FC236}">
                <a16:creationId xmlns:a16="http://schemas.microsoft.com/office/drawing/2014/main" id="{6B838769-8603-40D7-91D5-7B430CD78D46}"/>
              </a:ext>
            </a:extLst>
          </p:cNvPr>
          <p:cNvSpPr/>
          <p:nvPr/>
        </p:nvSpPr>
        <p:spPr>
          <a:xfrm>
            <a:off x="2338192" y="3515070"/>
            <a:ext cx="7515616" cy="1691873"/>
          </a:xfrm>
          <a:prstGeom prst="rect">
            <a:avLst/>
          </a:prstGeom>
        </p:spPr>
        <p:txBody>
          <a:bodyPr wrap="square">
            <a:spAutoFit/>
          </a:bodyPr>
          <a:lstStyle/>
          <a:p>
            <a:pPr marL="0" lvl="1" algn="ctr">
              <a:lnSpc>
                <a:spcPct val="114000"/>
              </a:lnSpc>
              <a:spcBef>
                <a:spcPts val="600"/>
              </a:spcBef>
              <a:defRPr/>
            </a:pPr>
            <a:r>
              <a:rPr lang="en-US" sz="2800" dirty="0"/>
              <a:t>Green Chemistry and Green Engineering</a:t>
            </a:r>
          </a:p>
          <a:p>
            <a:pPr marL="0" lvl="1" algn="ctr">
              <a:lnSpc>
                <a:spcPct val="114000"/>
              </a:lnSpc>
              <a:spcBef>
                <a:spcPts val="600"/>
              </a:spcBef>
              <a:defRPr/>
            </a:pPr>
            <a:r>
              <a:rPr lang="en-US" sz="2800" dirty="0"/>
              <a:t>Because we can.</a:t>
            </a:r>
          </a:p>
          <a:p>
            <a:pPr marL="0" lvl="1" algn="ctr">
              <a:lnSpc>
                <a:spcPct val="114000"/>
              </a:lnSpc>
              <a:spcBef>
                <a:spcPts val="600"/>
              </a:spcBef>
              <a:defRPr/>
            </a:pPr>
            <a:r>
              <a:rPr lang="en-US" sz="2800" dirty="0"/>
              <a:t>Because we must.</a:t>
            </a:r>
          </a:p>
        </p:txBody>
      </p:sp>
    </p:spTree>
    <p:extLst>
      <p:ext uri="{BB962C8B-B14F-4D97-AF65-F5344CB8AC3E}">
        <p14:creationId xmlns:p14="http://schemas.microsoft.com/office/powerpoint/2010/main" val="3676370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14204" y="1401284"/>
            <a:ext cx="9863528" cy="5159874"/>
          </a:xfrm>
          <a:prstGeom prst="rect">
            <a:avLst/>
          </a:prstGeom>
        </p:spPr>
        <p:txBody>
          <a:bodyPr wrap="square">
            <a:spAutoFit/>
          </a:bodyPr>
          <a:lstStyle/>
          <a:p>
            <a:pPr>
              <a:lnSpc>
                <a:spcPct val="114000"/>
              </a:lnSpc>
            </a:pPr>
            <a:r>
              <a:rPr lang="en-US" altLang="en-US" sz="2000" dirty="0">
                <a:ea typeface="ＭＳ Ｐゴシック" charset="-128"/>
              </a:rPr>
              <a:t>Poison gas leaked from a Union Carbide factory (Bhopal, India), killing thousands of people instantaneously, and injuring many more (many of whom died later of exposure). Up to </a:t>
            </a:r>
            <a:r>
              <a:rPr lang="en-US" altLang="en-US" sz="2000" b="1" dirty="0">
                <a:ea typeface="ＭＳ Ｐゴシック" charset="-128"/>
              </a:rPr>
              <a:t>20,000</a:t>
            </a:r>
            <a:r>
              <a:rPr lang="en-US" altLang="en-US" sz="2000" dirty="0">
                <a:ea typeface="ＭＳ Ｐゴシック" charset="-128"/>
              </a:rPr>
              <a:t> people have died as a result of exposure (3-8,000 immediately after). More than </a:t>
            </a:r>
            <a:r>
              <a:rPr lang="en-US" altLang="en-US" sz="2000" b="1" dirty="0">
                <a:ea typeface="ＭＳ Ｐゴシック" charset="-128"/>
              </a:rPr>
              <a:t>120,000</a:t>
            </a:r>
            <a:r>
              <a:rPr lang="en-US" altLang="en-US" sz="2000" dirty="0">
                <a:ea typeface="ＭＳ Ｐゴシック" charset="-128"/>
              </a:rPr>
              <a:t> still suffer from ailments caused by exposure.</a:t>
            </a:r>
          </a:p>
          <a:p>
            <a:pPr>
              <a:lnSpc>
                <a:spcPct val="114000"/>
              </a:lnSpc>
            </a:pPr>
            <a:endParaRPr lang="en-US" altLang="en-US" sz="2000" dirty="0">
              <a:ea typeface="ＭＳ Ｐゴシック" charset="-128"/>
            </a:endParaRPr>
          </a:p>
          <a:p>
            <a:pPr>
              <a:lnSpc>
                <a:spcPct val="114000"/>
              </a:lnSpc>
            </a:pPr>
            <a:r>
              <a:rPr lang="en-US" altLang="en-US" sz="2200" b="1" dirty="0">
                <a:ea typeface="ＭＳ Ｐゴシック" charset="-128"/>
              </a:rPr>
              <a:t>How did this happen?</a:t>
            </a:r>
          </a:p>
          <a:p>
            <a:pPr>
              <a:lnSpc>
                <a:spcPct val="114000"/>
              </a:lnSpc>
            </a:pPr>
            <a:endParaRPr lang="en-US" altLang="en-US" sz="600" b="1" dirty="0">
              <a:ea typeface="ＭＳ Ｐゴシック" charset="-128"/>
            </a:endParaRPr>
          </a:p>
          <a:p>
            <a:pPr marL="573088" indent="-277813">
              <a:lnSpc>
                <a:spcPct val="114000"/>
              </a:lnSpc>
              <a:buFont typeface="Arial" charset="0"/>
              <a:buChar char="•"/>
            </a:pPr>
            <a:r>
              <a:rPr lang="en-US" altLang="en-US" sz="2000" dirty="0">
                <a:ea typeface="ＭＳ Ｐゴシック" charset="-128"/>
              </a:rPr>
              <a:t>Methyl isocyanate – used to make pesticides was being stored in large quantities on-site at the plant.</a:t>
            </a:r>
          </a:p>
          <a:p>
            <a:pPr marL="573088" indent="-277813">
              <a:lnSpc>
                <a:spcPct val="114000"/>
              </a:lnSpc>
              <a:buFont typeface="Arial" charset="0"/>
              <a:buChar char="•"/>
            </a:pPr>
            <a:r>
              <a:rPr lang="en-US" altLang="en-US" sz="2000" dirty="0">
                <a:ea typeface="ＭＳ Ｐゴシック" charset="-128"/>
              </a:rPr>
              <a:t>Methyl isocyanate is a highly reactive molecule, through an exothermic process with water</a:t>
            </a:r>
          </a:p>
          <a:p>
            <a:pPr marL="573088" indent="-277813">
              <a:lnSpc>
                <a:spcPct val="114000"/>
              </a:lnSpc>
              <a:buFont typeface="Arial" charset="0"/>
              <a:buChar char="•"/>
            </a:pPr>
            <a:r>
              <a:rPr lang="en-US" altLang="en-US" sz="2000" dirty="0">
                <a:ea typeface="ＭＳ Ｐゴシック" charset="-128"/>
              </a:rPr>
              <a:t>Most safety systems either failed, were inoperative or ignored by employees</a:t>
            </a:r>
          </a:p>
          <a:p>
            <a:pPr marL="573088" indent="-277813">
              <a:lnSpc>
                <a:spcPct val="114000"/>
              </a:lnSpc>
              <a:buFont typeface="Arial" charset="0"/>
              <a:buChar char="•"/>
            </a:pPr>
            <a:r>
              <a:rPr lang="en-US" altLang="en-US" sz="2000" dirty="0">
                <a:ea typeface="ＭＳ Ｐゴシック" charset="-128"/>
              </a:rPr>
              <a:t>Water was released into the tank holding the methyl isocyanate.</a:t>
            </a:r>
          </a:p>
          <a:p>
            <a:pPr marL="573088" indent="-277813">
              <a:lnSpc>
                <a:spcPct val="114000"/>
              </a:lnSpc>
              <a:buFont typeface="Arial" charset="0"/>
              <a:buChar char="•"/>
            </a:pPr>
            <a:r>
              <a:rPr lang="en-US" altLang="en-US" sz="2000" dirty="0">
                <a:ea typeface="ＭＳ Ｐゴシック" charset="-128"/>
              </a:rPr>
              <a:t>The reaction occurred and the methyl isocyanate rapidly boiled, producing large quantities of toxic gas, released into the surrounding region</a:t>
            </a:r>
          </a:p>
        </p:txBody>
      </p:sp>
      <p:cxnSp>
        <p:nvCxnSpPr>
          <p:cNvPr id="4" name="Straight Connector 3">
            <a:extLst>
              <a:ext uri="{FF2B5EF4-FFF2-40B4-BE49-F238E27FC236}">
                <a16:creationId xmlns:a16="http://schemas.microsoft.com/office/drawing/2014/main" id="{BE3E224F-4C8D-434E-B758-77D4A9D8289A}"/>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77D7F9A-B1A7-424C-8490-08E872CE5EE1}"/>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spTree>
    <p:extLst>
      <p:ext uri="{BB962C8B-B14F-4D97-AF65-F5344CB8AC3E}">
        <p14:creationId xmlns:p14="http://schemas.microsoft.com/office/powerpoint/2010/main" val="4191952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48A95427-3833-4554-9530-FFA11871C6B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7374DC12-982D-428A-94EF-5FE58037DD06}"/>
              </a:ext>
            </a:extLst>
          </p:cNvPr>
          <p:cNvSpPr txBox="1"/>
          <p:nvPr/>
        </p:nvSpPr>
        <p:spPr>
          <a:xfrm>
            <a:off x="4358649" y="246351"/>
            <a:ext cx="3474733" cy="707886"/>
          </a:xfrm>
          <a:prstGeom prst="rect">
            <a:avLst/>
          </a:prstGeom>
          <a:noFill/>
        </p:spPr>
        <p:txBody>
          <a:bodyPr wrap="none" rtlCol="0">
            <a:spAutoFit/>
          </a:bodyPr>
          <a:lstStyle/>
          <a:p>
            <a:pPr algn="ctr"/>
            <a:r>
              <a:rPr lang="en-US" sz="4000" b="1" dirty="0"/>
              <a:t>Topics Covered</a:t>
            </a:r>
          </a:p>
        </p:txBody>
      </p:sp>
      <p:sp>
        <p:nvSpPr>
          <p:cNvPr id="7" name="TextBox 6">
            <a:extLst>
              <a:ext uri="{FF2B5EF4-FFF2-40B4-BE49-F238E27FC236}">
                <a16:creationId xmlns:a16="http://schemas.microsoft.com/office/drawing/2014/main" id="{FB13FB1B-A7DC-9949-8BED-148CC3ADEABE}"/>
              </a:ext>
            </a:extLst>
          </p:cNvPr>
          <p:cNvSpPr txBox="1"/>
          <p:nvPr/>
        </p:nvSpPr>
        <p:spPr>
          <a:xfrm>
            <a:off x="1628298" y="1544462"/>
            <a:ext cx="8100318" cy="4399025"/>
          </a:xfrm>
          <a:prstGeom prst="rect">
            <a:avLst/>
          </a:prstGeom>
          <a:noFill/>
        </p:spPr>
        <p:txBody>
          <a:bodyPr wrap="square" rtlCol="0">
            <a:spAutoFit/>
          </a:bodyPr>
          <a:lstStyle/>
          <a:p>
            <a:pPr marL="514350" indent="-514350">
              <a:lnSpc>
                <a:spcPct val="114000"/>
              </a:lnSpc>
              <a:spcBef>
                <a:spcPts val="1200"/>
              </a:spcBef>
              <a:buFont typeface="+mj-lt"/>
              <a:buAutoNum type="arabicPeriod"/>
            </a:pPr>
            <a:r>
              <a:rPr lang="en-US" sz="2800" dirty="0"/>
              <a:t>Chemical and Industrial Accidents</a:t>
            </a:r>
          </a:p>
          <a:p>
            <a:pPr marL="1097280" lvl="1" indent="-285750">
              <a:lnSpc>
                <a:spcPct val="114000"/>
              </a:lnSpc>
              <a:buFont typeface="Arial" charset="0"/>
              <a:buChar char="•"/>
            </a:pPr>
            <a:r>
              <a:rPr lang="en-US" sz="2400" dirty="0"/>
              <a:t>Union Carbide, 1984</a:t>
            </a:r>
          </a:p>
          <a:p>
            <a:pPr marL="1097280" lvl="1" indent="-285750">
              <a:lnSpc>
                <a:spcPct val="114000"/>
              </a:lnSpc>
              <a:buFont typeface="Arial" charset="0"/>
              <a:buChar char="•"/>
            </a:pPr>
            <a:r>
              <a:rPr lang="en-US" sz="2400" dirty="0"/>
              <a:t>Cuyahoga River, 1969</a:t>
            </a:r>
          </a:p>
          <a:p>
            <a:pPr marL="1097280" lvl="1" indent="-285750">
              <a:lnSpc>
                <a:spcPct val="114000"/>
              </a:lnSpc>
              <a:buFont typeface="Arial" charset="0"/>
              <a:buChar char="•"/>
            </a:pPr>
            <a:r>
              <a:rPr lang="en-US" sz="2400" dirty="0"/>
              <a:t>Port of Tianjin, 2015</a:t>
            </a:r>
          </a:p>
          <a:p>
            <a:pPr marL="514350" indent="-514350">
              <a:lnSpc>
                <a:spcPct val="114000"/>
              </a:lnSpc>
              <a:spcBef>
                <a:spcPts val="1200"/>
              </a:spcBef>
              <a:buFont typeface="+mj-lt"/>
              <a:buAutoNum type="arabicPeriod"/>
            </a:pPr>
            <a:r>
              <a:rPr lang="en-US" sz="2800" dirty="0"/>
              <a:t>Unintended Consequences</a:t>
            </a:r>
          </a:p>
          <a:p>
            <a:pPr marL="514350" indent="-514350">
              <a:lnSpc>
                <a:spcPct val="114000"/>
              </a:lnSpc>
              <a:spcBef>
                <a:spcPts val="1200"/>
              </a:spcBef>
              <a:buFont typeface="+mj-lt"/>
              <a:buAutoNum type="arabicPeriod"/>
            </a:pPr>
            <a:r>
              <a:rPr lang="en-US" sz="2800" dirty="0"/>
              <a:t>Green Chemistry is Everybody’s Job</a:t>
            </a:r>
          </a:p>
          <a:p>
            <a:pPr marL="514350" indent="-514350">
              <a:lnSpc>
                <a:spcPct val="114000"/>
              </a:lnSpc>
              <a:spcBef>
                <a:spcPts val="1200"/>
              </a:spcBef>
              <a:buFont typeface="+mj-lt"/>
              <a:buAutoNum type="arabicPeriod"/>
            </a:pPr>
            <a:r>
              <a:rPr lang="en-US" sz="2800" dirty="0"/>
              <a:t>Perspective and Context</a:t>
            </a:r>
          </a:p>
          <a:p>
            <a:pPr marL="514350" indent="-514350">
              <a:lnSpc>
                <a:spcPct val="114000"/>
              </a:lnSpc>
              <a:spcBef>
                <a:spcPts val="1200"/>
              </a:spcBef>
              <a:buFont typeface="+mj-lt"/>
              <a:buAutoNum type="arabicPeriod"/>
            </a:pPr>
            <a:r>
              <a:rPr lang="en-US" sz="2800" dirty="0"/>
              <a:t>Green Chemistry – Where do we go from here?</a:t>
            </a:r>
          </a:p>
        </p:txBody>
      </p:sp>
    </p:spTree>
    <p:extLst>
      <p:ext uri="{BB962C8B-B14F-4D97-AF65-F5344CB8AC3E}">
        <p14:creationId xmlns:p14="http://schemas.microsoft.com/office/powerpoint/2010/main" val="2740165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53345" y="2701636"/>
            <a:ext cx="3782291" cy="830997"/>
          </a:xfrm>
          <a:prstGeom prst="rect">
            <a:avLst/>
          </a:prstGeom>
          <a:noFill/>
        </p:spPr>
        <p:txBody>
          <a:bodyPr wrap="square" rtlCol="0">
            <a:spAutoFit/>
          </a:bodyPr>
          <a:lstStyle/>
          <a:p>
            <a:r>
              <a:rPr lang="en-US" sz="4800"/>
              <a:t>QUESTIONS?</a:t>
            </a:r>
            <a:endParaRPr lang="en-US" sz="4800" dirty="0"/>
          </a:p>
        </p:txBody>
      </p:sp>
      <p:sp>
        <p:nvSpPr>
          <p:cNvPr id="3" name="TextBox 2"/>
          <p:cNvSpPr txBox="1"/>
          <p:nvPr/>
        </p:nvSpPr>
        <p:spPr>
          <a:xfrm>
            <a:off x="990599" y="110836"/>
            <a:ext cx="8340439" cy="584775"/>
          </a:xfrm>
          <a:prstGeom prst="rect">
            <a:avLst/>
          </a:prstGeom>
          <a:noFill/>
        </p:spPr>
        <p:txBody>
          <a:bodyPr wrap="square" rtlCol="0">
            <a:spAutoFit/>
          </a:bodyPr>
          <a:lstStyle/>
          <a:p>
            <a:r>
              <a:rPr lang="en-US" sz="3200" dirty="0"/>
              <a:t>Sponsored by Yale-UNIDO Initiative</a:t>
            </a:r>
          </a:p>
        </p:txBody>
      </p:sp>
      <p:sp>
        <p:nvSpPr>
          <p:cNvPr id="4" name="Rectangle 3"/>
          <p:cNvSpPr/>
          <p:nvPr/>
        </p:nvSpPr>
        <p:spPr>
          <a:xfrm>
            <a:off x="2036618" y="4954158"/>
            <a:ext cx="4662054" cy="1754326"/>
          </a:xfrm>
          <a:prstGeom prst="rect">
            <a:avLst/>
          </a:prstGeom>
        </p:spPr>
        <p:txBody>
          <a:bodyPr wrap="square">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latin typeface="Times New Roman" charset="0"/>
            </a:endParaRPr>
          </a:p>
          <a:p>
            <a:r>
              <a:rPr lang="en-US" dirty="0">
                <a:solidFill>
                  <a:srgbClr val="2F2A2B"/>
                </a:solidFill>
                <a:latin typeface="Times New Roman" charset="0"/>
              </a:rPr>
              <a:t>CENTER </a:t>
            </a:r>
            <a:r>
              <a:rPr lang="en-US" i="1" dirty="0">
                <a:solidFill>
                  <a:srgbClr val="2F2A2B"/>
                </a:solidFill>
                <a:latin typeface="Times New Roman" charset="0"/>
              </a:rPr>
              <a:t>for </a:t>
            </a:r>
            <a:r>
              <a:rPr lang="en-US" dirty="0">
                <a:solidFill>
                  <a:srgbClr val="2F2A2B"/>
                </a:solidFill>
                <a:latin typeface="Times New Roman" charset="0"/>
              </a:rPr>
              <a:t>GREEN CHEMISTRY</a:t>
            </a:r>
          </a:p>
          <a:p>
            <a:r>
              <a:rPr lang="en-US" i="1" dirty="0">
                <a:solidFill>
                  <a:srgbClr val="2F2A2B"/>
                </a:solidFill>
                <a:latin typeface="Times New Roman" charset="0"/>
              </a:rPr>
              <a:t>and </a:t>
            </a:r>
            <a:r>
              <a:rPr lang="en-US" dirty="0">
                <a:solidFill>
                  <a:srgbClr val="2F2A2B"/>
                </a:solidFill>
                <a:latin typeface="Times New Roman" charset="0"/>
              </a:rPr>
              <a:t>GREEN ENGINEERING </a:t>
            </a:r>
            <a:r>
              <a:rPr lang="en-US" i="1" dirty="0">
                <a:solidFill>
                  <a:srgbClr val="2F2A2B"/>
                </a:solidFill>
                <a:latin typeface="Times New Roman" charset="0"/>
              </a:rPr>
              <a:t>at </a:t>
            </a:r>
            <a:r>
              <a:rPr lang="en-US" dirty="0">
                <a:solidFill>
                  <a:srgbClr val="2F2A2B"/>
                </a:solidFill>
                <a:latin typeface="Times New Roman" charset="0"/>
              </a:rPr>
              <a:t>YALE</a:t>
            </a:r>
            <a:endParaRPr lang="en-US" dirty="0">
              <a:solidFill>
                <a:srgbClr val="2F2A2B"/>
              </a:solidFill>
              <a:effectLst/>
              <a:latin typeface="Times New Roman" charset="0"/>
            </a:endParaRPr>
          </a:p>
        </p:txBody>
      </p:sp>
      <p:sp>
        <p:nvSpPr>
          <p:cNvPr id="5" name="Rectangle 4"/>
          <p:cNvSpPr/>
          <p:nvPr/>
        </p:nvSpPr>
        <p:spPr>
          <a:xfrm>
            <a:off x="3048000" y="2828836"/>
            <a:ext cx="6096000" cy="1200329"/>
          </a:xfrm>
          <a:prstGeom prst="rect">
            <a:avLst/>
          </a:prstGeom>
        </p:spPr>
        <p:txBody>
          <a:bodyPr>
            <a:spAutoFit/>
          </a:bodyPr>
          <a:lstStyle/>
          <a:p>
            <a:br>
              <a:rPr lang="en-US" dirty="0">
                <a:latin typeface="Times New Roman" charset="0"/>
              </a:rPr>
            </a:br>
            <a:endParaRPr lang="en-US" dirty="0">
              <a:latin typeface="Times New Roman" charset="0"/>
            </a:endParaRPr>
          </a:p>
          <a:p>
            <a:br>
              <a:rPr lang="en-US" dirty="0">
                <a:latin typeface="Times New Roman" charset="0"/>
              </a:rPr>
            </a:br>
            <a:endParaRPr lang="en-US" dirty="0">
              <a:effectLst/>
              <a:latin typeface="Times New Roman" charset="0"/>
            </a:endParaRPr>
          </a:p>
        </p:txBody>
      </p:sp>
      <p:pic>
        <p:nvPicPr>
          <p:cNvPr id="6" name="Picture 5"/>
          <p:cNvPicPr>
            <a:picLocks noChangeAspect="1"/>
          </p:cNvPicPr>
          <p:nvPr/>
        </p:nvPicPr>
        <p:blipFill>
          <a:blip r:embed="rId2"/>
          <a:stretch>
            <a:fillRect/>
          </a:stretch>
        </p:blipFill>
        <p:spPr>
          <a:xfrm>
            <a:off x="853314" y="5212194"/>
            <a:ext cx="1020198" cy="1496290"/>
          </a:xfrm>
          <a:prstGeom prst="rect">
            <a:avLst/>
          </a:prstGeom>
        </p:spPr>
      </p:pic>
      <p:pic>
        <p:nvPicPr>
          <p:cNvPr id="7" name="Picture 6"/>
          <p:cNvPicPr>
            <a:picLocks noChangeAspect="1"/>
          </p:cNvPicPr>
          <p:nvPr/>
        </p:nvPicPr>
        <p:blipFill>
          <a:blip r:embed="rId3"/>
          <a:stretch>
            <a:fillRect/>
          </a:stretch>
        </p:blipFill>
        <p:spPr>
          <a:xfrm>
            <a:off x="8035636" y="5831321"/>
            <a:ext cx="3810000" cy="990600"/>
          </a:xfrm>
          <a:prstGeom prst="rect">
            <a:avLst/>
          </a:prstGeom>
        </p:spPr>
      </p:pic>
      <p:pic>
        <p:nvPicPr>
          <p:cNvPr id="8" name="Picture 7"/>
          <p:cNvPicPr>
            <a:picLocks noChangeAspect="1"/>
          </p:cNvPicPr>
          <p:nvPr/>
        </p:nvPicPr>
        <p:blipFill>
          <a:blip r:embed="rId4"/>
          <a:stretch>
            <a:fillRect/>
          </a:stretch>
        </p:blipFill>
        <p:spPr>
          <a:xfrm>
            <a:off x="8035636" y="4446658"/>
            <a:ext cx="4064000" cy="1219200"/>
          </a:xfrm>
          <a:prstGeom prst="rect">
            <a:avLst/>
          </a:prstGeom>
        </p:spPr>
      </p:pic>
      <p:pic>
        <p:nvPicPr>
          <p:cNvPr id="9" name="Picture 8">
            <a:extLst>
              <a:ext uri="{FF2B5EF4-FFF2-40B4-BE49-F238E27FC236}">
                <a16:creationId xmlns:a16="http://schemas.microsoft.com/office/drawing/2014/main" id="{38BE9AA2-61AB-874F-88BE-DC7B039262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8964" y="2816379"/>
            <a:ext cx="3032234" cy="2274176"/>
          </a:xfrm>
          <a:prstGeom prst="rect">
            <a:avLst/>
          </a:prstGeom>
        </p:spPr>
      </p:pic>
    </p:spTree>
    <p:extLst>
      <p:ext uri="{BB962C8B-B14F-4D97-AF65-F5344CB8AC3E}">
        <p14:creationId xmlns:p14="http://schemas.microsoft.com/office/powerpoint/2010/main" val="13928744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8012" y="1439532"/>
            <a:ext cx="4714853" cy="3080371"/>
          </a:xfrm>
          <a:prstGeom prst="rect">
            <a:avLst/>
          </a:prstGeom>
          <a:ln w="57150">
            <a:solidFill>
              <a:srgbClr val="00B2DB"/>
            </a:solidFill>
          </a:ln>
        </p:spPr>
      </p:pic>
      <p:sp>
        <p:nvSpPr>
          <p:cNvPr id="11" name="TextBox 10"/>
          <p:cNvSpPr txBox="1"/>
          <p:nvPr/>
        </p:nvSpPr>
        <p:spPr>
          <a:xfrm>
            <a:off x="6748487" y="1668990"/>
            <a:ext cx="3365296" cy="1124923"/>
          </a:xfrm>
          <a:prstGeom prst="rect">
            <a:avLst/>
          </a:prstGeom>
          <a:noFill/>
        </p:spPr>
        <p:txBody>
          <a:bodyPr wrap="square" rtlCol="0">
            <a:spAutoFit/>
          </a:bodyPr>
          <a:lstStyle/>
          <a:p>
            <a:pPr>
              <a:lnSpc>
                <a:spcPct val="114000"/>
              </a:lnSpc>
            </a:pPr>
            <a:r>
              <a:rPr lang="en-US" sz="2000" dirty="0"/>
              <a:t>Flare tower where toxic methyl isocyanate gas was released into the air.</a:t>
            </a:r>
          </a:p>
        </p:txBody>
      </p:sp>
      <p:sp>
        <p:nvSpPr>
          <p:cNvPr id="12" name="TextBox 11"/>
          <p:cNvSpPr txBox="1"/>
          <p:nvPr/>
        </p:nvSpPr>
        <p:spPr>
          <a:xfrm>
            <a:off x="2310892" y="5056162"/>
            <a:ext cx="3357201" cy="774058"/>
          </a:xfrm>
          <a:prstGeom prst="rect">
            <a:avLst/>
          </a:prstGeom>
          <a:noFill/>
        </p:spPr>
        <p:txBody>
          <a:bodyPr wrap="none" rtlCol="0">
            <a:spAutoFit/>
          </a:bodyPr>
          <a:lstStyle/>
          <a:p>
            <a:pPr algn="r">
              <a:lnSpc>
                <a:spcPct val="114000"/>
              </a:lnSpc>
            </a:pPr>
            <a:r>
              <a:rPr lang="en-US" sz="2000" dirty="0"/>
              <a:t>What is left of the abandoned </a:t>
            </a:r>
          </a:p>
          <a:p>
            <a:pPr algn="r">
              <a:lnSpc>
                <a:spcPct val="114000"/>
              </a:lnSpc>
            </a:pPr>
            <a:r>
              <a:rPr lang="en-US" sz="2000" dirty="0"/>
              <a:t>Union Carbide plant.</a:t>
            </a:r>
          </a:p>
        </p:txBody>
      </p:sp>
      <p:sp>
        <p:nvSpPr>
          <p:cNvPr id="13" name="TextBox 12"/>
          <p:cNvSpPr txBox="1"/>
          <p:nvPr/>
        </p:nvSpPr>
        <p:spPr>
          <a:xfrm>
            <a:off x="978712" y="6553201"/>
            <a:ext cx="7303410" cy="276999"/>
          </a:xfrm>
          <a:prstGeom prst="rect">
            <a:avLst/>
          </a:prstGeom>
          <a:noFill/>
        </p:spPr>
        <p:txBody>
          <a:bodyPr wrap="none" rtlCol="0">
            <a:spAutoFit/>
          </a:bodyPr>
          <a:lstStyle/>
          <a:p>
            <a:r>
              <a:rPr lang="en-US" sz="1200" dirty="0">
                <a:solidFill>
                  <a:schemeClr val="bg1">
                    <a:lumMod val="50000"/>
                  </a:schemeClr>
                </a:solidFill>
              </a:rPr>
              <a:t>https://</a:t>
            </a:r>
            <a:r>
              <a:rPr lang="en-US" sz="1200" dirty="0" err="1">
                <a:solidFill>
                  <a:schemeClr val="bg1">
                    <a:lumMod val="50000"/>
                  </a:schemeClr>
                </a:solidFill>
              </a:rPr>
              <a:t>www.theatlantic.com</a:t>
            </a:r>
            <a:r>
              <a:rPr lang="en-US" sz="1200" dirty="0">
                <a:solidFill>
                  <a:schemeClr val="bg1">
                    <a:lumMod val="50000"/>
                  </a:schemeClr>
                </a:solidFill>
              </a:rPr>
              <a:t>/photo/2014/12/bhopal-the-worlds-worst-industrial-disaster-30-years-later/100864/</a:t>
            </a:r>
          </a:p>
        </p:txBody>
      </p:sp>
      <p:cxnSp>
        <p:nvCxnSpPr>
          <p:cNvPr id="7" name="Straight Connector 6">
            <a:extLst>
              <a:ext uri="{FF2B5EF4-FFF2-40B4-BE49-F238E27FC236}">
                <a16:creationId xmlns:a16="http://schemas.microsoft.com/office/drawing/2014/main" id="{5B70EE11-22B7-42F3-992A-630E0A06BACC}"/>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B1FD3E-D12D-4ABC-8DBF-E9A99F350450}"/>
              </a:ext>
            </a:extLst>
          </p:cNvPr>
          <p:cNvSpPr txBox="1"/>
          <p:nvPr/>
        </p:nvSpPr>
        <p:spPr>
          <a:xfrm>
            <a:off x="3836418" y="231361"/>
            <a:ext cx="4519187" cy="707886"/>
          </a:xfrm>
          <a:prstGeom prst="rect">
            <a:avLst/>
          </a:prstGeom>
          <a:noFill/>
        </p:spPr>
        <p:txBody>
          <a:bodyPr wrap="none" rtlCol="0">
            <a:spAutoFit/>
          </a:bodyPr>
          <a:lstStyle/>
          <a:p>
            <a:pPr algn="ctr"/>
            <a:r>
              <a:rPr lang="en-US" sz="4000" b="1" dirty="0">
                <a:ea typeface="Cambria" charset="0"/>
                <a:cs typeface="Cambria" charset="0"/>
              </a:rPr>
              <a:t>Union Carbide, 1984</a:t>
            </a:r>
            <a:endParaRPr lang="en-US" sz="4000" b="1" dirty="0"/>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7986" y="3213910"/>
            <a:ext cx="4628271" cy="3080371"/>
          </a:xfrm>
          <a:prstGeom prst="rect">
            <a:avLst/>
          </a:prstGeom>
          <a:ln w="57150">
            <a:solidFill>
              <a:srgbClr val="00728A"/>
            </a:solidFill>
          </a:ln>
        </p:spPr>
      </p:pic>
    </p:spTree>
    <p:extLst>
      <p:ext uri="{BB962C8B-B14F-4D97-AF65-F5344CB8AC3E}">
        <p14:creationId xmlns:p14="http://schemas.microsoft.com/office/powerpoint/2010/main" val="16675323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p:cNvSpPr txBox="1">
            <a:spLocks noChangeArrowheads="1"/>
          </p:cNvSpPr>
          <p:nvPr/>
        </p:nvSpPr>
        <p:spPr>
          <a:xfrm>
            <a:off x="1184224" y="1252521"/>
            <a:ext cx="10223292" cy="5555367"/>
          </a:xfrm>
          <a:prstGeom prst="rect">
            <a:avLst/>
          </a:prstGeom>
        </p:spPr>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600"/>
              </a:spcBef>
              <a:buNone/>
            </a:pPr>
            <a:r>
              <a:rPr lang="en-US" altLang="en-US" sz="2000" dirty="0">
                <a:ea typeface="ＭＳ Ｐゴシック" charset="-128"/>
              </a:rPr>
              <a:t>There were many things being dumped in the river such as: gasoline, oil, paint, and metals. The river was called "</a:t>
            </a:r>
            <a:r>
              <a:rPr lang="en-US" altLang="en-US" sz="2000" dirty="0">
                <a:solidFill>
                  <a:schemeClr val="accent2"/>
                </a:solidFill>
                <a:ea typeface="ＭＳ Ｐゴシック" charset="-128"/>
              </a:rPr>
              <a:t>a rainbow of many different colors.</a:t>
            </a:r>
            <a:r>
              <a:rPr lang="en-US" altLang="en-US" sz="2000" dirty="0">
                <a:ea typeface="ＭＳ Ｐゴシック" charset="-128"/>
              </a:rPr>
              <a:t>"</a:t>
            </a:r>
          </a:p>
          <a:p>
            <a:pPr marL="0" lvl="1" indent="0">
              <a:lnSpc>
                <a:spcPct val="100000"/>
              </a:lnSpc>
              <a:spcBef>
                <a:spcPts val="600"/>
              </a:spcBef>
              <a:buNone/>
            </a:pPr>
            <a:r>
              <a:rPr lang="en-US" altLang="en-US" sz="2000" dirty="0">
                <a:ea typeface="ＭＳ Ｐゴシック" charset="-128"/>
              </a:rPr>
              <a:t>Fires erupted on the river several times before June 22, 1969, when a river fire captured national attention when Time Magazine reported it. </a:t>
            </a: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marL="457200" lvl="1" indent="0">
              <a:lnSpc>
                <a:spcPct val="100000"/>
              </a:lnSpc>
              <a:spcBef>
                <a:spcPts val="600"/>
              </a:spcBef>
              <a:buNone/>
            </a:pPr>
            <a:endParaRPr lang="en-US" altLang="en-US" sz="2000"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2000" b="1" dirty="0">
              <a:ea typeface="ＭＳ Ｐゴシック" charset="-128"/>
            </a:endParaRPr>
          </a:p>
          <a:p>
            <a:pPr lvl="1">
              <a:lnSpc>
                <a:spcPct val="100000"/>
              </a:lnSpc>
              <a:spcBef>
                <a:spcPts val="600"/>
              </a:spcBef>
              <a:buFontTx/>
              <a:buNone/>
            </a:pPr>
            <a:endParaRPr lang="en-US" altLang="en-US" sz="1000" b="1" dirty="0">
              <a:ea typeface="ＭＳ Ｐゴシック" charset="-128"/>
            </a:endParaRPr>
          </a:p>
          <a:p>
            <a:pPr marL="0" lvl="1" indent="0">
              <a:lnSpc>
                <a:spcPct val="100000"/>
              </a:lnSpc>
              <a:spcBef>
                <a:spcPts val="0"/>
              </a:spcBef>
              <a:buFontTx/>
              <a:buNone/>
            </a:pPr>
            <a:r>
              <a:rPr lang="en-US" altLang="en-US" sz="2000" b="1" dirty="0">
                <a:ea typeface="ＭＳ Ｐゴシック" charset="-128"/>
              </a:rPr>
              <a:t>Some river! Chocolate-brown, oily, bubbling with subsurface gases, it oozes rather than flows. "Anyone who falls into the Cuyahoga does not drown," Cleveland's citizens joke grimly. "He decays."</a:t>
            </a:r>
            <a:br>
              <a:rPr lang="en-US" altLang="en-US" sz="2000" b="1" dirty="0">
                <a:ea typeface="ＭＳ Ｐゴシック" charset="-128"/>
              </a:rPr>
            </a:br>
            <a:r>
              <a:rPr lang="en-US" altLang="en-US" sz="2000" b="1" dirty="0">
                <a:ea typeface="ＭＳ Ｐゴシック" charset="-128"/>
              </a:rPr>
              <a:t>							- Time Magazine, August 1969</a:t>
            </a:r>
            <a:endParaRPr lang="en-US" altLang="en-US" sz="2000" dirty="0">
              <a:ea typeface="ＭＳ Ｐゴシック" charset="-128"/>
            </a:endParaRPr>
          </a:p>
        </p:txBody>
      </p:sp>
      <p:cxnSp>
        <p:nvCxnSpPr>
          <p:cNvPr id="4" name="Straight Connector 3">
            <a:extLst>
              <a:ext uri="{FF2B5EF4-FFF2-40B4-BE49-F238E27FC236}">
                <a16:creationId xmlns:a16="http://schemas.microsoft.com/office/drawing/2014/main" id="{88D815A5-65CB-4454-93E7-C37514396260}"/>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AB407A0-1B36-4AB9-A336-5F28A4FA483F}"/>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pic>
        <p:nvPicPr>
          <p:cNvPr id="9" name="Picture 8">
            <a:extLst>
              <a:ext uri="{FF2B5EF4-FFF2-40B4-BE49-F238E27FC236}">
                <a16:creationId xmlns:a16="http://schemas.microsoft.com/office/drawing/2014/main" id="{2085CC5F-4353-4D90-BB66-2BA8A3D5F182}"/>
              </a:ext>
            </a:extLst>
          </p:cNvPr>
          <p:cNvPicPr>
            <a:picLocks noChangeAspect="1"/>
          </p:cNvPicPr>
          <p:nvPr/>
        </p:nvPicPr>
        <p:blipFill rotWithShape="1">
          <a:blip r:embed="rId2"/>
          <a:srcRect l="1099" t="15676" r="7566" b="2132"/>
          <a:stretch/>
        </p:blipFill>
        <p:spPr>
          <a:xfrm>
            <a:off x="2008682" y="2727243"/>
            <a:ext cx="3794241" cy="2589288"/>
          </a:xfrm>
          <a:prstGeom prst="rect">
            <a:avLst/>
          </a:prstGeom>
        </p:spPr>
      </p:pic>
      <p:pic>
        <p:nvPicPr>
          <p:cNvPr id="11" name="Picture 10">
            <a:extLst>
              <a:ext uri="{FF2B5EF4-FFF2-40B4-BE49-F238E27FC236}">
                <a16:creationId xmlns:a16="http://schemas.microsoft.com/office/drawing/2014/main" id="{68CE25CE-ACB9-4835-B6A0-68AE9DB5348C}"/>
              </a:ext>
            </a:extLst>
          </p:cNvPr>
          <p:cNvPicPr>
            <a:picLocks noChangeAspect="1"/>
          </p:cNvPicPr>
          <p:nvPr/>
        </p:nvPicPr>
        <p:blipFill>
          <a:blip r:embed="rId3"/>
          <a:stretch>
            <a:fillRect/>
          </a:stretch>
        </p:blipFill>
        <p:spPr>
          <a:xfrm>
            <a:off x="6301943" y="2737329"/>
            <a:ext cx="3794242" cy="2580085"/>
          </a:xfrm>
          <a:prstGeom prst="rect">
            <a:avLst/>
          </a:prstGeom>
        </p:spPr>
      </p:pic>
    </p:spTree>
    <p:extLst>
      <p:ext uri="{BB962C8B-B14F-4D97-AF65-F5344CB8AC3E}">
        <p14:creationId xmlns:p14="http://schemas.microsoft.com/office/powerpoint/2010/main" val="15539408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D1967B61-0F6A-4621-8666-617EF24BFE46}"/>
              </a:ext>
            </a:extLst>
          </p:cNvPr>
          <p:cNvPicPr>
            <a:picLocks noChangeAspect="1"/>
          </p:cNvPicPr>
          <p:nvPr/>
        </p:nvPicPr>
        <p:blipFill rotWithShape="1">
          <a:blip r:embed="rId2"/>
          <a:srcRect t="31893"/>
          <a:stretch/>
        </p:blipFill>
        <p:spPr>
          <a:xfrm>
            <a:off x="2148181" y="1409194"/>
            <a:ext cx="4559708" cy="2832537"/>
          </a:xfrm>
          <a:prstGeom prst="rect">
            <a:avLst/>
          </a:prstGeom>
          <a:ln w="57150">
            <a:solidFill>
              <a:srgbClr val="00728A"/>
            </a:solidFill>
          </a:ln>
        </p:spPr>
      </p:pic>
      <p:cxnSp>
        <p:nvCxnSpPr>
          <p:cNvPr id="7" name="Straight Connector 6">
            <a:extLst>
              <a:ext uri="{FF2B5EF4-FFF2-40B4-BE49-F238E27FC236}">
                <a16:creationId xmlns:a16="http://schemas.microsoft.com/office/drawing/2014/main" id="{044183A0-0417-46BB-A42B-F5268930BE55}"/>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62E281F-F777-4EE0-B7AD-9BFAB464B5DD}"/>
              </a:ext>
            </a:extLst>
          </p:cNvPr>
          <p:cNvSpPr txBox="1"/>
          <p:nvPr/>
        </p:nvSpPr>
        <p:spPr>
          <a:xfrm>
            <a:off x="1802593" y="231361"/>
            <a:ext cx="8586838" cy="707886"/>
          </a:xfrm>
          <a:prstGeom prst="rect">
            <a:avLst/>
          </a:prstGeom>
          <a:noFill/>
        </p:spPr>
        <p:txBody>
          <a:bodyPr wrap="none" rtlCol="0">
            <a:spAutoFit/>
          </a:bodyPr>
          <a:lstStyle/>
          <a:p>
            <a:pPr algn="ctr"/>
            <a:r>
              <a:rPr lang="en-US" sz="4000" b="1" dirty="0">
                <a:ea typeface="Cambria" charset="0"/>
                <a:cs typeface="Cambria" charset="0"/>
              </a:rPr>
              <a:t>Cuyahoga River </a:t>
            </a:r>
            <a:r>
              <a:rPr lang="mr-IN" sz="4000" b="1" dirty="0">
                <a:ea typeface="Cambria" charset="0"/>
                <a:cs typeface="Cambria" charset="0"/>
              </a:rPr>
              <a:t>–</a:t>
            </a:r>
            <a:r>
              <a:rPr lang="en-US" sz="4000" b="1" dirty="0">
                <a:ea typeface="Cambria" charset="0"/>
                <a:cs typeface="Cambria" charset="0"/>
              </a:rPr>
              <a:t> Cleveland, Ohio, 1969</a:t>
            </a:r>
            <a:endParaRPr lang="en-US" sz="4000" b="1" dirty="0"/>
          </a:p>
        </p:txBody>
      </p:sp>
      <p:sp>
        <p:nvSpPr>
          <p:cNvPr id="9" name="TextBox 8">
            <a:extLst>
              <a:ext uri="{FF2B5EF4-FFF2-40B4-BE49-F238E27FC236}">
                <a16:creationId xmlns:a16="http://schemas.microsoft.com/office/drawing/2014/main" id="{96337F26-4256-47EC-BA23-1A5CA9BF24B0}"/>
              </a:ext>
            </a:extLst>
          </p:cNvPr>
          <p:cNvSpPr txBox="1"/>
          <p:nvPr/>
        </p:nvSpPr>
        <p:spPr>
          <a:xfrm>
            <a:off x="978712" y="6553201"/>
            <a:ext cx="8218019" cy="276999"/>
          </a:xfrm>
          <a:prstGeom prst="rect">
            <a:avLst/>
          </a:prstGeom>
          <a:noFill/>
        </p:spPr>
        <p:txBody>
          <a:bodyPr wrap="none" rtlCol="0">
            <a:spAutoFit/>
          </a:bodyPr>
          <a:lstStyle/>
          <a:p>
            <a:r>
              <a:rPr lang="en-US" sz="1200" dirty="0">
                <a:solidFill>
                  <a:schemeClr val="bg1">
                    <a:lumMod val="50000"/>
                  </a:schemeClr>
                </a:solidFill>
              </a:rPr>
              <a:t>Images Courtesy of The Cleveland Press Collection, Cleveland State University Library; Author: Fred </a:t>
            </a:r>
            <a:r>
              <a:rPr lang="en-US" sz="1200" dirty="0" err="1">
                <a:solidFill>
                  <a:schemeClr val="bg1">
                    <a:lumMod val="50000"/>
                  </a:schemeClr>
                </a:solidFill>
              </a:rPr>
              <a:t>Bottomer</a:t>
            </a:r>
            <a:r>
              <a:rPr lang="en-US" sz="1200" dirty="0">
                <a:solidFill>
                  <a:schemeClr val="bg1">
                    <a:lumMod val="50000"/>
                  </a:schemeClr>
                </a:solidFill>
              </a:rPr>
              <a:t>, and James Thomas</a:t>
            </a:r>
          </a:p>
        </p:txBody>
      </p:sp>
      <p:pic>
        <p:nvPicPr>
          <p:cNvPr id="16" name="Picture 15">
            <a:extLst>
              <a:ext uri="{FF2B5EF4-FFF2-40B4-BE49-F238E27FC236}">
                <a16:creationId xmlns:a16="http://schemas.microsoft.com/office/drawing/2014/main" id="{B22AAB1C-10C7-47A1-A533-75A27A1A38FB}"/>
              </a:ext>
            </a:extLst>
          </p:cNvPr>
          <p:cNvPicPr>
            <a:picLocks noChangeAspect="1"/>
          </p:cNvPicPr>
          <p:nvPr/>
        </p:nvPicPr>
        <p:blipFill rotWithShape="1">
          <a:blip r:embed="rId3"/>
          <a:srcRect t="22604" b="8700"/>
          <a:stretch/>
        </p:blipFill>
        <p:spPr>
          <a:xfrm>
            <a:off x="5607140" y="3377345"/>
            <a:ext cx="4559708" cy="2832537"/>
          </a:xfrm>
          <a:prstGeom prst="rect">
            <a:avLst/>
          </a:prstGeom>
          <a:ln w="57150">
            <a:solidFill>
              <a:srgbClr val="00B2DB"/>
            </a:solidFill>
          </a:ln>
        </p:spPr>
      </p:pic>
    </p:spTree>
    <p:extLst>
      <p:ext uri="{BB962C8B-B14F-4D97-AF65-F5344CB8AC3E}">
        <p14:creationId xmlns:p14="http://schemas.microsoft.com/office/powerpoint/2010/main" val="1534730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259173" y="1705081"/>
            <a:ext cx="9938479" cy="4196533"/>
          </a:xfrm>
          <a:prstGeom prst="rect">
            <a:avLst/>
          </a:prstGeom>
          <a:noFill/>
        </p:spPr>
        <p:txBody>
          <a:bodyPr wrap="square" rtlCol="0">
            <a:spAutoFit/>
          </a:bodyPr>
          <a:lstStyle/>
          <a:p>
            <a:pPr>
              <a:lnSpc>
                <a:spcPct val="114000"/>
              </a:lnSpc>
              <a:spcBef>
                <a:spcPts val="1200"/>
              </a:spcBef>
            </a:pPr>
            <a:r>
              <a:rPr lang="en-US" sz="2000" dirty="0"/>
              <a:t>A series of explosions killed 173 people and injured hundreds of others at a container storage station.</a:t>
            </a:r>
          </a:p>
          <a:p>
            <a:pPr>
              <a:lnSpc>
                <a:spcPct val="114000"/>
              </a:lnSpc>
              <a:spcBef>
                <a:spcPts val="1200"/>
              </a:spcBef>
            </a:pPr>
            <a:r>
              <a:rPr lang="en-US" sz="2000" dirty="0"/>
              <a:t>The first two explosions occurred within 30 seconds of each other at the facility. The second explosion was far larger and involved the detonation of about 800 tons of ammonium nitrate. Fires caused by the initial explosions continued to burn uncontrolled throughout the weekend, repeatedly causing eight additional secondary explosions.</a:t>
            </a:r>
          </a:p>
          <a:p>
            <a:pPr>
              <a:lnSpc>
                <a:spcPct val="114000"/>
              </a:lnSpc>
              <a:spcBef>
                <a:spcPts val="1200"/>
              </a:spcBef>
            </a:pPr>
            <a:r>
              <a:rPr lang="en-US" sz="2000" dirty="0"/>
              <a:t>The facility stored large quantities of sodium cyanide and calcium carbide, as well as 800 tons of ammonium nitrate, which is principally used in manufacturing fertilizer. </a:t>
            </a:r>
          </a:p>
          <a:p>
            <a:pPr>
              <a:lnSpc>
                <a:spcPct val="114000"/>
              </a:lnSpc>
              <a:spcBef>
                <a:spcPts val="1200"/>
              </a:spcBef>
            </a:pPr>
            <a:r>
              <a:rPr lang="en-US" sz="2000" dirty="0"/>
              <a:t>In total, 304 buildings, 12,428 cars, and 7,533 intermodal containers were damaged.</a:t>
            </a:r>
          </a:p>
          <a:p>
            <a:pPr>
              <a:lnSpc>
                <a:spcPct val="114000"/>
              </a:lnSpc>
              <a:spcBef>
                <a:spcPts val="1200"/>
              </a:spcBef>
            </a:pPr>
            <a:r>
              <a:rPr lang="en-US" sz="2000" dirty="0"/>
              <a:t>The cost of damage was estimated at $9 billion.</a:t>
            </a:r>
          </a:p>
        </p:txBody>
      </p:sp>
      <p:cxnSp>
        <p:nvCxnSpPr>
          <p:cNvPr id="6" name="Straight Connector 5">
            <a:extLst>
              <a:ext uri="{FF2B5EF4-FFF2-40B4-BE49-F238E27FC236}">
                <a16:creationId xmlns:a16="http://schemas.microsoft.com/office/drawing/2014/main" id="{EDC6E91B-0273-4894-A78E-79EE0DF321B4}"/>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AC91DCE-FA91-48DF-B795-1D7BAEF96E7B}"/>
              </a:ext>
            </a:extLst>
          </p:cNvPr>
          <p:cNvSpPr txBox="1"/>
          <p:nvPr/>
        </p:nvSpPr>
        <p:spPr>
          <a:xfrm>
            <a:off x="3854180" y="21637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spTree>
    <p:extLst>
      <p:ext uri="{BB962C8B-B14F-4D97-AF65-F5344CB8AC3E}">
        <p14:creationId xmlns:p14="http://schemas.microsoft.com/office/powerpoint/2010/main" val="7906562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30566" y="6489097"/>
            <a:ext cx="8667827" cy="276999"/>
          </a:xfrm>
          <a:prstGeom prst="rect">
            <a:avLst/>
          </a:prstGeom>
        </p:spPr>
        <p:txBody>
          <a:bodyPr wrap="square">
            <a:spAutoFit/>
          </a:bodyPr>
          <a:lstStyle/>
          <a:p>
            <a:r>
              <a:rPr lang="en-US" sz="1200" dirty="0">
                <a:solidFill>
                  <a:schemeClr val="bg1">
                    <a:lumMod val="50000"/>
                  </a:schemeClr>
                </a:solidFill>
              </a:rPr>
              <a:t>https://</a:t>
            </a:r>
            <a:r>
              <a:rPr lang="en-US" sz="1200" dirty="0" err="1">
                <a:solidFill>
                  <a:schemeClr val="bg1">
                    <a:lumMod val="50000"/>
                  </a:schemeClr>
                </a:solidFill>
              </a:rPr>
              <a:t>sploid.gizmodo.com</a:t>
            </a:r>
            <a:r>
              <a:rPr lang="en-US" sz="1200" dirty="0">
                <a:solidFill>
                  <a:schemeClr val="bg1">
                    <a:lumMod val="50000"/>
                  </a:schemeClr>
                </a:solidFill>
              </a:rPr>
              <a:t>/photos-from-the-devastating-aftermath-of-the-tianjin-ex-1723899654</a:t>
            </a:r>
          </a:p>
        </p:txBody>
      </p:sp>
      <p:pic>
        <p:nvPicPr>
          <p:cNvPr id="10" name="Picture 9"/>
          <p:cNvPicPr>
            <a:picLocks noChangeAspect="1"/>
          </p:cNvPicPr>
          <p:nvPr/>
        </p:nvPicPr>
        <p:blipFill rotWithShape="1">
          <a:blip r:embed="rId2">
            <a:extLst>
              <a:ext uri="{28A0092B-C50C-407E-A947-70E740481C1C}">
                <a14:useLocalDpi xmlns:a14="http://schemas.microsoft.com/office/drawing/2010/main" val="0"/>
              </a:ext>
            </a:extLst>
          </a:blip>
          <a:srcRect b="6503"/>
          <a:stretch/>
        </p:blipFill>
        <p:spPr>
          <a:xfrm>
            <a:off x="2074533" y="1355302"/>
            <a:ext cx="4462681" cy="2787077"/>
          </a:xfrm>
          <a:prstGeom prst="rect">
            <a:avLst/>
          </a:prstGeom>
          <a:ln w="57150">
            <a:solidFill>
              <a:srgbClr val="00728A"/>
            </a:solidFill>
          </a:ln>
        </p:spPr>
      </p:pic>
      <p:sp>
        <p:nvSpPr>
          <p:cNvPr id="11" name="TextBox 10"/>
          <p:cNvSpPr txBox="1"/>
          <p:nvPr/>
        </p:nvSpPr>
        <p:spPr>
          <a:xfrm>
            <a:off x="6589969" y="1295436"/>
            <a:ext cx="872548" cy="400110"/>
          </a:xfrm>
          <a:prstGeom prst="rect">
            <a:avLst/>
          </a:prstGeom>
          <a:noFill/>
        </p:spPr>
        <p:txBody>
          <a:bodyPr wrap="none" rtlCol="0">
            <a:spAutoFit/>
          </a:bodyPr>
          <a:lstStyle/>
          <a:p>
            <a:pPr algn="ctr"/>
            <a:r>
              <a:rPr lang="en-US" sz="2000" dirty="0"/>
              <a:t>Before</a:t>
            </a:r>
          </a:p>
        </p:txBody>
      </p:sp>
      <p:sp>
        <p:nvSpPr>
          <p:cNvPr id="12" name="TextBox 11"/>
          <p:cNvSpPr txBox="1"/>
          <p:nvPr/>
        </p:nvSpPr>
        <p:spPr>
          <a:xfrm>
            <a:off x="4799023" y="5927881"/>
            <a:ext cx="714106" cy="400110"/>
          </a:xfrm>
          <a:prstGeom prst="rect">
            <a:avLst/>
          </a:prstGeom>
          <a:noFill/>
        </p:spPr>
        <p:txBody>
          <a:bodyPr wrap="none" rtlCol="0">
            <a:spAutoFit/>
          </a:bodyPr>
          <a:lstStyle/>
          <a:p>
            <a:pPr algn="ctr"/>
            <a:r>
              <a:rPr lang="en-US" sz="2000" dirty="0"/>
              <a:t>After</a:t>
            </a:r>
          </a:p>
        </p:txBody>
      </p:sp>
      <p:cxnSp>
        <p:nvCxnSpPr>
          <p:cNvPr id="9" name="Straight Connector 8">
            <a:extLst>
              <a:ext uri="{FF2B5EF4-FFF2-40B4-BE49-F238E27FC236}">
                <a16:creationId xmlns:a16="http://schemas.microsoft.com/office/drawing/2014/main" id="{F2FDBE80-0727-48AA-9798-69E89EED2719}"/>
              </a:ext>
            </a:extLst>
          </p:cNvPr>
          <p:cNvCxnSpPr>
            <a:cxnSpLocks/>
          </p:cNvCxnSpPr>
          <p:nvPr/>
        </p:nvCxnSpPr>
        <p:spPr>
          <a:xfrm>
            <a:off x="0" y="1151914"/>
            <a:ext cx="12192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640A5EB0-4922-45D7-AC11-5734E285BF22}"/>
              </a:ext>
            </a:extLst>
          </p:cNvPr>
          <p:cNvSpPr txBox="1"/>
          <p:nvPr/>
        </p:nvSpPr>
        <p:spPr>
          <a:xfrm>
            <a:off x="3854180" y="231361"/>
            <a:ext cx="4483664" cy="707886"/>
          </a:xfrm>
          <a:prstGeom prst="rect">
            <a:avLst/>
          </a:prstGeom>
          <a:noFill/>
        </p:spPr>
        <p:txBody>
          <a:bodyPr wrap="none" rtlCol="0">
            <a:spAutoFit/>
          </a:bodyPr>
          <a:lstStyle/>
          <a:p>
            <a:pPr algn="ctr"/>
            <a:r>
              <a:rPr lang="en-US" sz="4000" b="1" dirty="0">
                <a:ea typeface="Cambria" charset="0"/>
                <a:cs typeface="Cambria" charset="0"/>
              </a:rPr>
              <a:t>Port of Tianjin, 2015</a:t>
            </a:r>
            <a:endParaRPr lang="en-US" sz="4000" b="1" dirty="0"/>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6760"/>
          <a:stretch/>
        </p:blipFill>
        <p:spPr>
          <a:xfrm>
            <a:off x="5632119" y="3407529"/>
            <a:ext cx="4559708" cy="2832537"/>
          </a:xfrm>
          <a:prstGeom prst="rect">
            <a:avLst/>
          </a:prstGeom>
          <a:ln w="57150">
            <a:solidFill>
              <a:srgbClr val="00B2DB"/>
            </a:solidFill>
          </a:ln>
        </p:spPr>
      </p:pic>
    </p:spTree>
    <p:extLst>
      <p:ext uri="{BB962C8B-B14F-4D97-AF65-F5344CB8AC3E}">
        <p14:creationId xmlns:p14="http://schemas.microsoft.com/office/powerpoint/2010/main" val="202363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4226</TotalTime>
  <Words>2193</Words>
  <Application>Microsoft Office PowerPoint</Application>
  <PresentationFormat>Widescreen</PresentationFormat>
  <Paragraphs>208</Paragraphs>
  <Slides>41</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41</vt:i4>
      </vt:variant>
    </vt:vector>
  </HeadingPairs>
  <TitlesOfParts>
    <vt:vector size="51" baseType="lpstr">
      <vt:lpstr>ＭＳ Ｐゴシック</vt:lpstr>
      <vt:lpstr>Yu Gothic</vt:lpstr>
      <vt:lpstr>Arial</vt:lpstr>
      <vt:lpstr>Calibri</vt:lpstr>
      <vt:lpstr>Calibri Light</vt:lpstr>
      <vt:lpstr>Cambria</vt:lpstr>
      <vt:lpstr>Mangal</vt:lpstr>
      <vt:lpstr>Times New Roman</vt:lpstr>
      <vt:lpstr>Wingdings</vt:lpstr>
      <vt:lpstr>Office Theme</vt:lpstr>
      <vt:lpstr>Yale-UNIDO Train-the-Facilitator Workshop in Green Chemistry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We’ve tried to fix some of these problems, but ended up doing the right thing in the wrong way.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Because it leads to CHANGE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Karolina Mellor</dc:creator>
  <cp:lastModifiedBy>Nitesh Mehta</cp:lastModifiedBy>
  <cp:revision>122</cp:revision>
  <dcterms:created xsi:type="dcterms:W3CDTF">2018-01-15T18:40:37Z</dcterms:created>
  <dcterms:modified xsi:type="dcterms:W3CDTF">2019-01-06T18:04:49Z</dcterms:modified>
</cp:coreProperties>
</file>