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439" r:id="rId2"/>
    <p:sldId id="440" r:id="rId3"/>
    <p:sldId id="497" r:id="rId4"/>
    <p:sldId id="496" r:id="rId5"/>
    <p:sldId id="498" r:id="rId6"/>
    <p:sldId id="470" r:id="rId7"/>
    <p:sldId id="369" r:id="rId8"/>
    <p:sldId id="492" r:id="rId9"/>
    <p:sldId id="493" r:id="rId10"/>
    <p:sldId id="471" r:id="rId11"/>
    <p:sldId id="474" r:id="rId12"/>
    <p:sldId id="475" r:id="rId13"/>
    <p:sldId id="476" r:id="rId14"/>
    <p:sldId id="477" r:id="rId15"/>
    <p:sldId id="487" r:id="rId16"/>
    <p:sldId id="488" r:id="rId17"/>
    <p:sldId id="368" r:id="rId18"/>
    <p:sldId id="479" r:id="rId19"/>
    <p:sldId id="480" r:id="rId20"/>
    <p:sldId id="481" r:id="rId21"/>
    <p:sldId id="447" r:id="rId22"/>
    <p:sldId id="448" r:id="rId23"/>
    <p:sldId id="449" r:id="rId24"/>
    <p:sldId id="451" r:id="rId25"/>
    <p:sldId id="452" r:id="rId26"/>
    <p:sldId id="453" r:id="rId27"/>
    <p:sldId id="454" r:id="rId28"/>
    <p:sldId id="455" r:id="rId29"/>
    <p:sldId id="486" r:id="rId30"/>
    <p:sldId id="499" r:id="rId31"/>
    <p:sldId id="501" r:id="rId32"/>
    <p:sldId id="502" r:id="rId33"/>
    <p:sldId id="504" r:id="rId34"/>
    <p:sldId id="503" r:id="rId35"/>
    <p:sldId id="505" r:id="rId36"/>
    <p:sldId id="462" r:id="rId37"/>
    <p:sldId id="495" r:id="rId38"/>
    <p:sldId id="500" r:id="rId39"/>
    <p:sldId id="46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F1DE49F-F6D4-F341-AD86-A989138F6485}">
          <p14:sldIdLst>
            <p14:sldId id="439"/>
            <p14:sldId id="440"/>
            <p14:sldId id="497"/>
            <p14:sldId id="496"/>
            <p14:sldId id="498"/>
            <p14:sldId id="470"/>
            <p14:sldId id="369"/>
            <p14:sldId id="492"/>
            <p14:sldId id="493"/>
            <p14:sldId id="471"/>
            <p14:sldId id="474"/>
            <p14:sldId id="475"/>
            <p14:sldId id="476"/>
            <p14:sldId id="477"/>
            <p14:sldId id="487"/>
            <p14:sldId id="488"/>
            <p14:sldId id="368"/>
            <p14:sldId id="479"/>
            <p14:sldId id="480"/>
            <p14:sldId id="481"/>
            <p14:sldId id="447"/>
            <p14:sldId id="448"/>
            <p14:sldId id="449"/>
            <p14:sldId id="451"/>
            <p14:sldId id="452"/>
            <p14:sldId id="453"/>
            <p14:sldId id="454"/>
            <p14:sldId id="455"/>
            <p14:sldId id="486"/>
            <p14:sldId id="499"/>
            <p14:sldId id="501"/>
            <p14:sldId id="502"/>
            <p14:sldId id="504"/>
            <p14:sldId id="503"/>
            <p14:sldId id="505"/>
            <p14:sldId id="462"/>
            <p14:sldId id="495"/>
            <p14:sldId id="500"/>
            <p14:sldId id="4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B2FF"/>
    <a:srgbClr val="B04BFF"/>
    <a:srgbClr val="FFA8A5"/>
    <a:srgbClr val="D98E8B"/>
    <a:srgbClr val="CDCD00"/>
    <a:srgbClr val="0067A5"/>
    <a:srgbClr val="FE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55" autoAdjust="0"/>
    <p:restoredTop sz="83287" autoAdjust="0"/>
  </p:normalViewPr>
  <p:slideViewPr>
    <p:cSldViewPr snapToGrid="0" snapToObjects="1">
      <p:cViewPr varScale="1">
        <p:scale>
          <a:sx n="64" d="100"/>
          <a:sy n="64" d="100"/>
        </p:scale>
        <p:origin x="930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3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8-10-23T01:00:19.444"/>
    </inkml:context>
    <inkml:brush xml:id="br0">
      <inkml:brushProperty name="width" value="0.03528" units="cm"/>
      <inkml:brushProperty name="height" value="0.03528" units="cm"/>
      <inkml:brushProperty name="fitToCurve" value="1"/>
      <inkml:brushProperty name="ignorePressure" value="1"/>
    </inkml:brush>
  </inkml:definitions>
  <inkml:trace contextRef="#ctx0" brushRef="#br0">7 17 7,'0'0'14,"-7"-17"-2,7 17-16,0 0-8,0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FB299-2540-E440-98E9-CAAD9BD919E2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3D1F3-E474-F946-B4DE-C58D2CF87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27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912F3-1B9D-D249-93E3-D0251D070D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57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Different</a:t>
            </a:r>
            <a:r>
              <a:rPr lang="en-US" baseline="0" dirty="0"/>
              <a:t> types of processes have different range of E-factor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10D4A-1390-46AE-9C17-9B3925FDB0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71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(10+20+5+1200+80)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200 = 6.575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0.020</a:t>
            </a:r>
            <a:r>
              <a:rPr lang="en-US" dirty="0"/>
              <a:t> /</a:t>
            </a:r>
            <a:r>
              <a:rPr lang="en-US" baseline="0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0.007</a:t>
            </a:r>
            <a:r>
              <a:rPr lang="en-US" dirty="0"/>
              <a:t> /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10D4A-1390-46AE-9C17-9B3925FDB0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68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29DE464-E42D-4F5E-972E-C1AD17795C30}" type="slidenum">
              <a:rPr lang="fr-FR" altLang="en-US" sz="1300"/>
              <a:pPr algn="r" eaLnBrk="1" hangingPunct="1"/>
              <a:t>18</a:t>
            </a:fld>
            <a:endParaRPr lang="fr-FR" altLang="en-US" sz="13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6480975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B33FEDA-A432-4C56-9BC0-E528E46EDF70}" type="slidenum">
              <a:rPr lang="fr-FR" altLang="en-US" sz="1300"/>
              <a:pPr algn="r" eaLnBrk="1" hangingPunct="1"/>
              <a:t>19</a:t>
            </a:fld>
            <a:endParaRPr lang="fr-FR" altLang="en-US" sz="13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1475653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773A9D1-0872-45F9-8D0F-A261B5AC0C97}" type="slidenum">
              <a:rPr lang="fr-FR" altLang="en-US" sz="1300"/>
              <a:pPr algn="r" eaLnBrk="1" hangingPunct="1"/>
              <a:t>20</a:t>
            </a:fld>
            <a:endParaRPr lang="fr-FR" altLang="en-US" sz="13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199194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Reaction type??</a:t>
            </a:r>
          </a:p>
          <a:p>
            <a:r>
              <a:rPr lang="en-US" dirty="0"/>
              <a:t>137 / 275.11</a:t>
            </a:r>
          </a:p>
          <a:p>
            <a:r>
              <a:rPr lang="en-US" dirty="0"/>
              <a:t>49.8%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10D4A-1390-46AE-9C17-9B3925FDB0B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13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Ethyl acetate takes slightly more energy to make.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3D1F3-E474-F946-B4DE-C58D2CF8707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271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Ethyl acetate takes slightly more energy to make.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3D1F3-E474-F946-B4DE-C58D2CF8707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47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• naphtha, benzene (flammable)</a:t>
            </a:r>
          </a:p>
          <a:p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• white spirits or Stoddard solvent, (C7-C12 alkanes, slightly less flammable), a chronic nephrotoxin (kidney) </a:t>
            </a:r>
          </a:p>
          <a:p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• carbon tetrachloride (carcinogenic)</a:t>
            </a:r>
          </a:p>
          <a:p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• trichloroethylene (toxic to liver and kidneys)</a:t>
            </a:r>
          </a:p>
          <a:p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• perchloroethylene, </a:t>
            </a:r>
            <a:r>
              <a:rPr lang="ja-JP" altLang="en-US">
                <a:latin typeface="Times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latin typeface="Times" charset="0"/>
                <a:ea typeface="ＭＳ Ｐゴシック" charset="0"/>
                <a:cs typeface="ＭＳ Ｐゴシック" charset="0"/>
              </a:rPr>
              <a:t>perc</a:t>
            </a:r>
            <a:r>
              <a:rPr lang="ja-JP" altLang="en-US">
                <a:latin typeface="Times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baseline="0" dirty="0">
                <a:latin typeface="Times" charset="0"/>
                <a:ea typeface="ＭＳ Ｐゴシック" charset="0"/>
                <a:cs typeface="ＭＳ Ｐゴシック" charset="0"/>
              </a:rPr>
              <a:t>  (carcinogen, damages </a:t>
            </a:r>
            <a:r>
              <a:rPr lang="en-US" altLang="ja-JP" baseline="0" dirty="0" err="1">
                <a:latin typeface="Times" charset="0"/>
                <a:ea typeface="ＭＳ Ｐゴシック" charset="0"/>
                <a:cs typeface="ＭＳ Ｐゴシック" charset="0"/>
              </a:rPr>
              <a:t>colour</a:t>
            </a:r>
            <a:r>
              <a:rPr lang="en-US" altLang="ja-JP" baseline="0" dirty="0">
                <a:latin typeface="Times" charset="0"/>
                <a:ea typeface="ＭＳ Ｐゴシック" charset="0"/>
                <a:cs typeface="ＭＳ Ｐゴシック" charset="0"/>
              </a:rPr>
              <a:t> vision, </a:t>
            </a:r>
            <a:r>
              <a:rPr lang="en-US" altLang="ja-JP" baseline="0" dirty="0" err="1">
                <a:latin typeface="Times" charset="0"/>
                <a:ea typeface="ＭＳ Ｐゴシック" charset="0"/>
                <a:cs typeface="ＭＳ Ｐゴシック" charset="0"/>
              </a:rPr>
              <a:t>Parikinson’s</a:t>
            </a:r>
            <a:r>
              <a:rPr lang="en-US" altLang="ja-JP" baseline="0" dirty="0">
                <a:latin typeface="Times" charset="0"/>
                <a:ea typeface="ＭＳ Ｐゴシック" charset="0"/>
                <a:cs typeface="ＭＳ Ｐゴシック" charset="0"/>
              </a:rPr>
              <a:t> disease</a:t>
            </a:r>
            <a:r>
              <a:rPr lang="en-US" altLang="ja-JP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3D1F3-E474-F946-B4DE-C58D2CF870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658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avoiding risk migration</a:t>
            </a:r>
          </a:p>
          <a:p>
            <a:r>
              <a:rPr lang="en-US" dirty="0"/>
              <a:t>making the best choice</a:t>
            </a:r>
          </a:p>
          <a:p>
            <a:r>
              <a:rPr lang="en-US" dirty="0"/>
              <a:t>finding weaknesses</a:t>
            </a:r>
          </a:p>
          <a:p>
            <a:r>
              <a:rPr lang="en-US" dirty="0"/>
              <a:t>measuring improvement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3D1F3-E474-F946-B4DE-C58D2CF870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78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460AD-B819-B545-895A-10070F34B2D5}" type="slidenum">
              <a:rPr lang="en-US" altLang="x-none"/>
              <a:pPr/>
              <a:t>6</a:t>
            </a:fld>
            <a:endParaRPr lang="en-US" altLang="x-none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643043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460AD-B819-B545-895A-10070F34B2D5}" type="slidenum">
              <a:rPr lang="en-US" altLang="x-none"/>
              <a:pPr/>
              <a:t>8</a:t>
            </a:fld>
            <a:endParaRPr lang="en-US" altLang="x-none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453001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460AD-B819-B545-895A-10070F34B2D5}" type="slidenum">
              <a:rPr lang="en-US" altLang="x-none"/>
              <a:pPr/>
              <a:t>9</a:t>
            </a:fld>
            <a:endParaRPr lang="en-US" altLang="x-none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262572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460AD-B819-B545-895A-10070F34B2D5}" type="slidenum">
              <a:rPr lang="en-US" altLang="x-none"/>
              <a:pPr/>
              <a:t>10</a:t>
            </a:fld>
            <a:endParaRPr lang="en-US" altLang="x-none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48003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460AD-B819-B545-895A-10070F34B2D5}" type="slidenum">
              <a:rPr lang="en-US" altLang="x-none"/>
              <a:pPr/>
              <a:t>11</a:t>
            </a:fld>
            <a:endParaRPr lang="en-US" altLang="x-none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315856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D495349-CE05-4E29-A11A-84CD066A86DE}" type="slidenum">
              <a:rPr lang="fr-FR" altLang="en-US" sz="1300"/>
              <a:pPr algn="r" eaLnBrk="1" hangingPunct="1"/>
              <a:t>13</a:t>
            </a:fld>
            <a:endParaRPr lang="fr-FR" altLang="en-US" sz="13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109646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D9CF-F6DA-4BF1-AE00-3B5E3A7840CC}" type="datetime1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38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E3D55-93F9-43C4-ACFB-89251D4C8820}" type="datetime1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95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EC09-926E-411A-BA3A-F3382B395692}" type="datetime1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2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79926" y="6041708"/>
            <a:ext cx="791804" cy="81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89" y="6004757"/>
            <a:ext cx="1105975" cy="79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67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B7270-27BB-4693-ADA0-518695A0E286}" type="datetime1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2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3FF1-AAB0-4542-B5A3-0F5A900165EE}" type="datetime1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58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024D-D7CE-47D8-86D4-3F76B10BCE6B}" type="datetime1">
              <a:rPr lang="en-US" smtClean="0"/>
              <a:t>4/18/2019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15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AC266-7F94-4099-B11F-57A58251E696}" type="datetime1">
              <a:rPr lang="en-US" smtClean="0"/>
              <a:t>4/18/2019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62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DD8C-D2A8-4B87-9C85-CD5A53EFBB5F}" type="datetime1">
              <a:rPr lang="en-US" smtClean="0"/>
              <a:t>4/18/2019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83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53815-2B9D-4A6F-8E8B-9C36FE088360}" type="datetime1">
              <a:rPr lang="en-US" smtClean="0"/>
              <a:t>4/18/2019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07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62AB6-C761-49F8-B0B0-40331FBA9B90}" type="datetime1">
              <a:rPr lang="en-US" smtClean="0"/>
              <a:t>4/18/2019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3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4553-B635-4971-892C-B0B629D72E95}" type="datetime1">
              <a:rPr lang="en-US" smtClean="0"/>
              <a:t>4/18/2019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51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6EE97-230C-4792-A0A4-5F9B7285ADAC}" type="datetime1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5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6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0.emf"/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customXml" Target="../ink/ink1.xml"/><Relationship Id="rId5" Type="http://schemas.openxmlformats.org/officeDocument/2006/relationships/image" Target="../media/image14.emf"/><Relationship Id="rId10" Type="http://schemas.openxmlformats.org/officeDocument/2006/relationships/image" Target="../media/image20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7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9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2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0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D8AEE64A-2CC2-4A7A-B06B-4A92B2EC43DC}"/>
              </a:ext>
            </a:extLst>
          </p:cNvPr>
          <p:cNvSpPr txBox="1">
            <a:spLocks/>
          </p:cNvSpPr>
          <p:nvPr/>
        </p:nvSpPr>
        <p:spPr>
          <a:xfrm>
            <a:off x="1523998" y="1613333"/>
            <a:ext cx="9144000" cy="421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28A"/>
                </a:solidFill>
                <a:effectLst/>
                <a:uLnTx/>
                <a:uFillTx/>
                <a:ea typeface="+mn-ea"/>
                <a:cs typeface="+mn-cs"/>
              </a:rPr>
              <a:t>Metrics other than LCA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B1D73F-817C-43DB-97A4-82A1ABDE7B42}"/>
              </a:ext>
            </a:extLst>
          </p:cNvPr>
          <p:cNvSpPr txBox="1"/>
          <p:nvPr/>
        </p:nvSpPr>
        <p:spPr>
          <a:xfrm>
            <a:off x="2422609" y="6546791"/>
            <a:ext cx="73100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/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Wikimedia Commons, Life Cycle Thinking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Author: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The National Institute of Standards and Technology (NIST)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BFC0E2-DC87-4F04-A232-BA857E688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292" y="2144106"/>
            <a:ext cx="4557412" cy="44026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4561" y="5204193"/>
            <a:ext cx="2734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sz="1200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262" y="4446658"/>
            <a:ext cx="1020198" cy="1496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6191" y="5460687"/>
            <a:ext cx="2643612" cy="6873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0724" y="4341829"/>
            <a:ext cx="2874547" cy="86236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243B65A-7748-2A41-A117-7EF994700E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674" y="320448"/>
            <a:ext cx="11246129" cy="12109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728A"/>
                </a:solidFill>
                <a:latin typeface="+mn-lt"/>
              </a:rPr>
              <a:t>Yale-UNIDO Train-the-Facilitator Workshop in Green Chemistry</a:t>
            </a:r>
            <a:endParaRPr lang="en-US" sz="4800" b="1" dirty="0">
              <a:solidFill>
                <a:srgbClr val="00728A"/>
              </a:solidFill>
              <a:latin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088963-5EF2-4B77-AEE5-6FA13364F1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81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58929"/>
            <a:ext cx="10515600" cy="646331"/>
          </a:xfrm>
        </p:spPr>
        <p:txBody>
          <a:bodyPr>
            <a:spAutoFit/>
          </a:bodyPr>
          <a:lstStyle/>
          <a:p>
            <a:r>
              <a:rPr lang="en-US" altLang="x-none" sz="4000" b="1" dirty="0"/>
              <a:t>Conventional Metrics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27DBC7-1206-4C49-B0E0-BCB45AF7BBE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2">
            <a:extLst>
              <a:ext uri="{FF2B5EF4-FFF2-40B4-BE49-F238E27FC236}">
                <a16:creationId xmlns:a16="http://schemas.microsoft.com/office/drawing/2014/main" id="{9746130E-6935-0742-B48E-1A8B68D630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1675946"/>
              </p:ext>
            </p:extLst>
          </p:nvPr>
        </p:nvGraphicFramePr>
        <p:xfrm>
          <a:off x="1597144" y="1709146"/>
          <a:ext cx="7548148" cy="826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48" name="Document" r:id="rId4" imgW="4395216" imgH="481584" progId="Word.Document.8">
                  <p:embed/>
                </p:oleObj>
              </mc:Choice>
              <mc:Fallback>
                <p:oleObj name="Document" r:id="rId4" imgW="4395216" imgH="481584" progId="Word.Document.8">
                  <p:embed/>
                  <p:pic>
                    <p:nvPicPr>
                      <p:cNvPr id="1945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144" y="1709146"/>
                        <a:ext cx="7548148" cy="82607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A14594C-5A4D-554B-9F21-62C6E54B8CE9}"/>
              </a:ext>
            </a:extLst>
          </p:cNvPr>
          <p:cNvSpPr txBox="1"/>
          <p:nvPr/>
        </p:nvSpPr>
        <p:spPr>
          <a:xfrm>
            <a:off x="852075" y="5339871"/>
            <a:ext cx="24448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stoichiometric coefficient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4E50E1-C29D-B644-BDBD-876A3AF5863B}"/>
              </a:ext>
            </a:extLst>
          </p:cNvPr>
          <p:cNvSpPr txBox="1"/>
          <p:nvPr/>
        </p:nvSpPr>
        <p:spPr>
          <a:xfrm>
            <a:off x="838200" y="5664534"/>
            <a:ext cx="1856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number of moles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E9DEFA-7227-654D-BFB2-26B8705B6E16}"/>
              </a:ext>
            </a:extLst>
          </p:cNvPr>
          <p:cNvSpPr txBox="1"/>
          <p:nvPr/>
        </p:nvSpPr>
        <p:spPr>
          <a:xfrm>
            <a:off x="815017" y="6015595"/>
            <a:ext cx="2381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30000" dirty="0"/>
              <a:t>0</a:t>
            </a:r>
            <a:r>
              <a:rPr lang="en-US" dirty="0"/>
              <a:t> = initial number of moles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87AF3E-A293-4D4C-940B-786CD88CCD33}"/>
              </a:ext>
            </a:extLst>
          </p:cNvPr>
          <p:cNvGrpSpPr/>
          <p:nvPr/>
        </p:nvGrpSpPr>
        <p:grpSpPr>
          <a:xfrm>
            <a:off x="1597144" y="2796041"/>
            <a:ext cx="7266374" cy="770290"/>
            <a:chOff x="1597144" y="2796041"/>
            <a:chExt cx="7266374" cy="770290"/>
          </a:xfrm>
        </p:grpSpPr>
        <p:graphicFrame>
          <p:nvGraphicFramePr>
            <p:cNvPr id="10" name="Object 3">
              <a:extLst>
                <a:ext uri="{FF2B5EF4-FFF2-40B4-BE49-F238E27FC236}">
                  <a16:creationId xmlns:a16="http://schemas.microsoft.com/office/drawing/2014/main" id="{3F428316-2CD0-664B-B486-7605B9245E4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67845593"/>
                </p:ext>
              </p:extLst>
            </p:nvPr>
          </p:nvGraphicFramePr>
          <p:xfrm>
            <a:off x="1597144" y="2796041"/>
            <a:ext cx="5602113" cy="7702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49" name="Document" r:id="rId6" imgW="3505200" imgH="481584" progId="Word.Document.8">
                    <p:embed/>
                  </p:oleObj>
                </mc:Choice>
                <mc:Fallback>
                  <p:oleObj name="Document" r:id="rId6" imgW="3505200" imgH="481584" progId="Word.Document.8">
                    <p:embed/>
                    <p:pic>
                      <p:nvPicPr>
                        <p:cNvPr id="19459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97144" y="2796041"/>
                          <a:ext cx="5602113" cy="77029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4716B8B-01D1-A843-A588-8A9BC3639E5E}"/>
                </a:ext>
              </a:extLst>
            </p:cNvPr>
            <p:cNvSpPr txBox="1"/>
            <p:nvPr/>
          </p:nvSpPr>
          <p:spPr>
            <a:xfrm>
              <a:off x="7491539" y="2853072"/>
              <a:ext cx="9199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Product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77A57B-7CFA-B849-8EC3-5574949328D8}"/>
                </a:ext>
              </a:extLst>
            </p:cNvPr>
            <p:cNvSpPr txBox="1"/>
            <p:nvPr/>
          </p:nvSpPr>
          <p:spPr>
            <a:xfrm>
              <a:off x="7491539" y="3196999"/>
              <a:ext cx="13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Side product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FF844DE-FDB5-7B4B-822B-26E70FC557FE}"/>
              </a:ext>
            </a:extLst>
          </p:cNvPr>
          <p:cNvGrpSpPr/>
          <p:nvPr/>
        </p:nvGrpSpPr>
        <p:grpSpPr>
          <a:xfrm>
            <a:off x="1597145" y="4258665"/>
            <a:ext cx="7266373" cy="713259"/>
            <a:chOff x="1597145" y="4258665"/>
            <a:chExt cx="7266373" cy="713259"/>
          </a:xfrm>
        </p:grpSpPr>
        <p:graphicFrame>
          <p:nvGraphicFramePr>
            <p:cNvPr id="13" name="Object 4">
              <a:extLst>
                <a:ext uri="{FF2B5EF4-FFF2-40B4-BE49-F238E27FC236}">
                  <a16:creationId xmlns:a16="http://schemas.microsoft.com/office/drawing/2014/main" id="{59B85218-BE33-6645-8848-5C344A76180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34848392"/>
                </p:ext>
              </p:extLst>
            </p:nvPr>
          </p:nvGraphicFramePr>
          <p:xfrm>
            <a:off x="1597145" y="4270472"/>
            <a:ext cx="5566718" cy="7014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50" name="Document" r:id="rId8" imgW="3429000" imgH="432816" progId="Word.Document.8">
                    <p:embed/>
                  </p:oleObj>
                </mc:Choice>
                <mc:Fallback>
                  <p:oleObj name="Document" r:id="rId8" imgW="3429000" imgH="432816" progId="Word.Document.8">
                    <p:embed/>
                    <p:pic>
                      <p:nvPicPr>
                        <p:cNvPr id="1946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97145" y="4270472"/>
                          <a:ext cx="5566718" cy="70145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885AD03-A33C-AF4A-9A62-C2082D32CC63}"/>
                </a:ext>
              </a:extLst>
            </p:cNvPr>
            <p:cNvSpPr txBox="1"/>
            <p:nvPr/>
          </p:nvSpPr>
          <p:spPr>
            <a:xfrm>
              <a:off x="7491539" y="4258665"/>
              <a:ext cx="9199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Product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F709F2D-7A04-B04A-B1CE-23C65380B56B}"/>
                </a:ext>
              </a:extLst>
            </p:cNvPr>
            <p:cNvSpPr txBox="1"/>
            <p:nvPr/>
          </p:nvSpPr>
          <p:spPr>
            <a:xfrm>
              <a:off x="7491539" y="4602592"/>
              <a:ext cx="13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Side product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58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73217"/>
            <a:ext cx="10515600" cy="646331"/>
          </a:xfrm>
        </p:spPr>
        <p:txBody>
          <a:bodyPr>
            <a:spAutoFit/>
          </a:bodyPr>
          <a:lstStyle/>
          <a:p>
            <a:r>
              <a:rPr lang="en-US" altLang="x-none" sz="4000" b="1" dirty="0"/>
              <a:t>How good are these classic metrics?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27DBC7-1206-4C49-B0E0-BCB45AF7BBE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 txBox="1">
            <a:spLocks/>
          </p:cNvSpPr>
          <p:nvPr/>
        </p:nvSpPr>
        <p:spPr>
          <a:xfrm>
            <a:off x="1981200" y="1600200"/>
            <a:ext cx="8458200" cy="4873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 does classic metrics assess the following issues:</a:t>
            </a:r>
          </a:p>
          <a:p>
            <a:pPr lvl="1"/>
            <a:r>
              <a:rPr lang="en-US" dirty="0"/>
              <a:t>The reaction is not quantitative</a:t>
            </a:r>
          </a:p>
          <a:p>
            <a:pPr lvl="1"/>
            <a:r>
              <a:rPr lang="en-US" dirty="0"/>
              <a:t>There are unreacted starting materials </a:t>
            </a:r>
          </a:p>
          <a:p>
            <a:pPr lvl="1"/>
            <a:r>
              <a:rPr lang="en-US" dirty="0"/>
              <a:t>I have some side product </a:t>
            </a:r>
          </a:p>
          <a:p>
            <a:pPr lvl="1"/>
            <a:r>
              <a:rPr lang="en-US" dirty="0"/>
              <a:t>I produce by products</a:t>
            </a:r>
          </a:p>
          <a:p>
            <a:pPr lvl="1"/>
            <a:r>
              <a:rPr lang="en-US" dirty="0"/>
              <a:t>I’m using solvent (in reaction, in work up)</a:t>
            </a:r>
          </a:p>
          <a:p>
            <a:pPr lvl="1"/>
            <a:r>
              <a:rPr lang="en-US" dirty="0"/>
              <a:t>I’m using a catalyst (is it recovered?)</a:t>
            </a:r>
          </a:p>
          <a:p>
            <a:pPr lvl="1"/>
            <a:r>
              <a:rPr lang="en-US" dirty="0"/>
              <a:t>I’m using auxiliaries</a:t>
            </a:r>
          </a:p>
          <a:p>
            <a:endParaRPr lang="en-CA" dirty="0"/>
          </a:p>
        </p:txBody>
      </p:sp>
      <p:graphicFrame>
        <p:nvGraphicFramePr>
          <p:cNvPr id="1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2836179"/>
              </p:ext>
            </p:extLst>
          </p:nvPr>
        </p:nvGraphicFramePr>
        <p:xfrm>
          <a:off x="2470150" y="1549401"/>
          <a:ext cx="7107238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98" name="CS ChemDraw Drawing" r:id="rId4" imgW="3544482" imgH="720735" progId="ChemDraw.Document.6.0">
                  <p:embed/>
                </p:oleObj>
              </mc:Choice>
              <mc:Fallback>
                <p:oleObj name="CS ChemDraw Drawing" r:id="rId4" imgW="3544482" imgH="720735" progId="ChemDraw.Document.6.0">
                  <p:embed/>
                  <p:pic>
                    <p:nvPicPr>
                      <p:cNvPr id="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50" y="1549401"/>
                        <a:ext cx="7107238" cy="144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1626612" y="6474024"/>
            <a:ext cx="83555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Calvo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‐Flores, F.G. "Sustainable chemistry metrics."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ChemSusChem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2.10 (2009): 905-919.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275264" y="3937000"/>
              <a:ext cx="3175" cy="6350"/>
            </p14:xfrm>
          </p:contentPart>
        </mc:Choice>
        <mc:Fallback xmlns="">
          <p:pic>
            <p:nvPicPr>
              <p:cNvPr id="16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68120" y="3930650"/>
                <a:ext cx="17463" cy="1905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17" y="4769519"/>
            <a:ext cx="499486" cy="4994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3535681"/>
            <a:ext cx="479425" cy="4794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288" y="5161280"/>
            <a:ext cx="499486" cy="4994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160" y="5555487"/>
            <a:ext cx="499486" cy="4994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868" y="5943421"/>
            <a:ext cx="499486" cy="4994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705" y="3949959"/>
            <a:ext cx="479425" cy="4794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494" y="4372045"/>
            <a:ext cx="479425" cy="47942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211529" y="354266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Conversion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481612" y="400500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Conversion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45501" y="444702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Selectivity</a:t>
            </a:r>
          </a:p>
        </p:txBody>
      </p:sp>
      <p:sp>
        <p:nvSpPr>
          <p:cNvPr id="27" name="Right Brace 26"/>
          <p:cNvSpPr/>
          <p:nvPr/>
        </p:nvSpPr>
        <p:spPr>
          <a:xfrm>
            <a:off x="8766774" y="4782408"/>
            <a:ext cx="476838" cy="149647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9299181" y="5068978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Need for Green Metrics</a:t>
            </a:r>
          </a:p>
        </p:txBody>
      </p:sp>
    </p:spTree>
    <p:extLst>
      <p:ext uri="{BB962C8B-B14F-4D97-AF65-F5344CB8AC3E}">
        <p14:creationId xmlns:p14="http://schemas.microsoft.com/office/powerpoint/2010/main" val="236951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The green metrics</a:t>
            </a:r>
            <a:endParaRPr lang="en-CA" sz="4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1038232" y="1525577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Material efficiency</a:t>
            </a:r>
          </a:p>
          <a:p>
            <a:pPr lvl="1"/>
            <a:r>
              <a:rPr lang="en-US" b="1" dirty="0"/>
              <a:t>E factor</a:t>
            </a:r>
          </a:p>
          <a:p>
            <a:pPr lvl="1"/>
            <a:r>
              <a:rPr lang="en-US" b="1" dirty="0"/>
              <a:t>Atom economy</a:t>
            </a:r>
          </a:p>
          <a:p>
            <a:pPr lvl="1"/>
            <a:r>
              <a:rPr lang="en-US" dirty="0"/>
              <a:t>Carbon efficiency</a:t>
            </a:r>
          </a:p>
          <a:p>
            <a:pPr lvl="1"/>
            <a:r>
              <a:rPr lang="en-US" dirty="0"/>
              <a:t>E factor based on molecular weight</a:t>
            </a:r>
          </a:p>
          <a:p>
            <a:pPr lvl="1"/>
            <a:r>
              <a:rPr lang="en-US" dirty="0"/>
              <a:t>Effective mass yield</a:t>
            </a:r>
          </a:p>
          <a:p>
            <a:pPr lvl="1"/>
            <a:r>
              <a:rPr lang="en-US" dirty="0"/>
              <a:t>Actual atom economy</a:t>
            </a:r>
          </a:p>
          <a:p>
            <a:pPr lvl="1"/>
            <a:r>
              <a:rPr lang="en-US" dirty="0"/>
              <a:t>Environmental quotient</a:t>
            </a:r>
          </a:p>
          <a:p>
            <a:pPr lvl="1"/>
            <a:r>
              <a:rPr lang="en-US" dirty="0"/>
              <a:t>Mass intensity</a:t>
            </a:r>
          </a:p>
          <a:p>
            <a:pPr lvl="1"/>
            <a:r>
              <a:rPr lang="en-US" dirty="0"/>
              <a:t>Material recovery parameter</a:t>
            </a:r>
          </a:p>
          <a:p>
            <a:pPr lvl="1"/>
            <a:r>
              <a:rPr lang="en-US" dirty="0"/>
              <a:t>Reaction mass efficiency</a:t>
            </a:r>
          </a:p>
          <a:p>
            <a:pPr lvl="1"/>
            <a:endParaRPr lang="en-CA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6172200" y="1525577"/>
            <a:ext cx="5181600" cy="4351338"/>
          </a:xfrm>
        </p:spPr>
        <p:txBody>
          <a:bodyPr>
            <a:normAutofit/>
          </a:bodyPr>
          <a:lstStyle/>
          <a:p>
            <a:r>
              <a:rPr lang="en-US" b="1" dirty="0"/>
              <a:t>Energy efficiency</a:t>
            </a:r>
          </a:p>
          <a:p>
            <a:pPr lvl="1"/>
            <a:r>
              <a:rPr lang="en-US" dirty="0"/>
              <a:t>Energy intensity</a:t>
            </a:r>
          </a:p>
          <a:p>
            <a:pPr lvl="1"/>
            <a:r>
              <a:rPr lang="en-US" dirty="0"/>
              <a:t>Waste treatment energy</a:t>
            </a:r>
          </a:p>
          <a:p>
            <a:pPr lvl="1"/>
            <a:r>
              <a:rPr lang="en-US" dirty="0"/>
              <a:t>Solvent recovery energy</a:t>
            </a:r>
            <a:endParaRPr lang="en-CA" dirty="0"/>
          </a:p>
        </p:txBody>
      </p:sp>
      <p:sp>
        <p:nvSpPr>
          <p:cNvPr id="7" name="Rectangle 6"/>
          <p:cNvSpPr/>
          <p:nvPr/>
        </p:nvSpPr>
        <p:spPr>
          <a:xfrm>
            <a:off x="1626612" y="6069450"/>
            <a:ext cx="835558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From: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Calvo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‐Flores, F.G. "Sustainable chemistry metrics."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ChemSusChem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2.10 (2009): 905-919.</a:t>
            </a:r>
          </a:p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If you want even more: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The Algebra of Organic Synthesis: Green Metrics, Design Strategy, Route Selection, and Optimization, J.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Andraos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2011, CRC Press</a:t>
            </a:r>
          </a:p>
          <a:p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596" y="1568444"/>
            <a:ext cx="812698" cy="8126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529" y="1584370"/>
            <a:ext cx="812698" cy="81269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B55293-F823-49AF-9A7A-0A05072EFA2E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107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2"/>
          <p:cNvSpPr>
            <a:spLocks noChangeArrowheads="1"/>
          </p:cNvSpPr>
          <p:nvPr/>
        </p:nvSpPr>
        <p:spPr bwMode="auto">
          <a:xfrm>
            <a:off x="2351088" y="115888"/>
            <a:ext cx="280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bg1"/>
                </a:solidFill>
              </a:rPr>
              <a:t>CHEM 462: 9. Atom Economy 1</a:t>
            </a:r>
          </a:p>
        </p:txBody>
      </p:sp>
      <p:sp>
        <p:nvSpPr>
          <p:cNvPr id="60422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666875" y="2868606"/>
            <a:ext cx="7715250" cy="3760794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 Proposed by R. Sheldon in 1992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graphicFrame>
        <p:nvGraphicFramePr>
          <p:cNvPr id="6042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777613"/>
              </p:ext>
            </p:extLst>
          </p:nvPr>
        </p:nvGraphicFramePr>
        <p:xfrm>
          <a:off x="2640014" y="1658934"/>
          <a:ext cx="6764337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38" name="CS ChemDraw Drawing" r:id="rId4" imgW="3373120" imgH="497840" progId="ChemDraw.Document.6.0">
                  <p:embed/>
                </p:oleObj>
              </mc:Choice>
              <mc:Fallback>
                <p:oleObj name="CS ChemDraw Drawing" r:id="rId4" imgW="3373120" imgH="497840" progId="ChemDraw.Document.6.0">
                  <p:embed/>
                  <p:pic>
                    <p:nvPicPr>
                      <p:cNvPr id="6042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4" y="1658934"/>
                        <a:ext cx="6764337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9974258"/>
              </p:ext>
            </p:extLst>
          </p:nvPr>
        </p:nvGraphicFramePr>
        <p:xfrm>
          <a:off x="2960688" y="3584578"/>
          <a:ext cx="5905500" cy="262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39" name="CS ChemDraw Drawing" r:id="rId6" imgW="2948411" imgH="1310171" progId="ChemDraw.Document.6.0">
                  <p:embed/>
                </p:oleObj>
              </mc:Choice>
              <mc:Fallback>
                <p:oleObj name="CS ChemDraw Drawing" r:id="rId6" imgW="2948411" imgH="1310171" progId="ChemDraw.Document.6.0">
                  <p:embed/>
                  <p:pic>
                    <p:nvPicPr>
                      <p:cNvPr id="6042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0688" y="3584578"/>
                        <a:ext cx="5905500" cy="2624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7DCD35-CE5E-4B56-B380-E208B79711EF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">
            <a:extLst>
              <a:ext uri="{FF2B5EF4-FFF2-40B4-BE49-F238E27FC236}">
                <a16:creationId xmlns:a16="http://schemas.microsoft.com/office/drawing/2014/main" id="{2D46C836-02F5-4207-A4D1-F67598AB4AD1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79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/>
              <a:t>Environmental Factor (E-Factor)</a:t>
            </a:r>
          </a:p>
        </p:txBody>
      </p:sp>
    </p:spTree>
    <p:extLst>
      <p:ext uri="{BB962C8B-B14F-4D97-AF65-F5344CB8AC3E}">
        <p14:creationId xmlns:p14="http://schemas.microsoft.com/office/powerpoint/2010/main" val="374103953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1057274" y="1554159"/>
            <a:ext cx="10296525" cy="4113903"/>
          </a:xfrm>
        </p:spPr>
        <p:txBody>
          <a:bodyPr/>
          <a:lstStyle/>
          <a:p>
            <a:r>
              <a:rPr lang="en-CA" dirty="0"/>
              <a:t>Classical synthesis of </a:t>
            </a:r>
            <a:r>
              <a:rPr lang="en-CA" dirty="0" err="1"/>
              <a:t>phloroglucinol</a:t>
            </a:r>
            <a:r>
              <a:rPr lang="en-CA" dirty="0"/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9005" t="27084" r="51757" b="33593"/>
          <a:stretch/>
        </p:blipFill>
        <p:spPr>
          <a:xfrm>
            <a:off x="2280839" y="2102829"/>
            <a:ext cx="6664586" cy="37550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7345" y="5939528"/>
            <a:ext cx="69480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Compound masses are expressed in gram per mol.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468758-2BFE-4CA5-8104-2BE7D852B850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3">
            <a:extLst>
              <a:ext uri="{FF2B5EF4-FFF2-40B4-BE49-F238E27FC236}">
                <a16:creationId xmlns:a16="http://schemas.microsoft.com/office/drawing/2014/main" id="{CA8D0A8B-6D0A-499B-8AFD-A301ED66D640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79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/>
              <a:t>Environmental Factor (E-Factor)</a:t>
            </a:r>
          </a:p>
        </p:txBody>
      </p:sp>
    </p:spTree>
    <p:extLst>
      <p:ext uri="{BB962C8B-B14F-4D97-AF65-F5344CB8AC3E}">
        <p14:creationId xmlns:p14="http://schemas.microsoft.com/office/powerpoint/2010/main" val="3918525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6905" y="1416651"/>
            <a:ext cx="8949490" cy="2369367"/>
          </a:xfrm>
        </p:spPr>
        <p:txBody>
          <a:bodyPr wrap="square">
            <a:spAutoFit/>
          </a:bodyPr>
          <a:lstStyle/>
          <a:p>
            <a:r>
              <a:rPr lang="en-US" sz="2400" dirty="0">
                <a:latin typeface="+mn-lt"/>
              </a:rPr>
              <a:t>Depends on the definition of waste</a:t>
            </a:r>
          </a:p>
          <a:p>
            <a:pPr lvl="1"/>
            <a:r>
              <a:rPr lang="en-US" sz="2000" dirty="0">
                <a:latin typeface="+mn-lt"/>
              </a:rPr>
              <a:t>Non-recoverable starting materials, solvent, catalysts.</a:t>
            </a:r>
          </a:p>
          <a:p>
            <a:pPr lvl="1"/>
            <a:r>
              <a:rPr lang="en-US" sz="2000" dirty="0">
                <a:latin typeface="+mn-lt"/>
              </a:rPr>
              <a:t>Undesired side products.</a:t>
            </a:r>
          </a:p>
          <a:p>
            <a:r>
              <a:rPr lang="en-US" sz="2400" dirty="0">
                <a:latin typeface="+mn-lt"/>
              </a:rPr>
              <a:t>Smaller E-factor means closer to zero waste</a:t>
            </a:r>
          </a:p>
          <a:p>
            <a:r>
              <a:rPr lang="en-US" sz="2400" dirty="0">
                <a:latin typeface="+mn-lt"/>
              </a:rPr>
              <a:t>E-factor can be used to estimate/calculate the total waste generated:</a:t>
            </a:r>
          </a:p>
          <a:p>
            <a:pPr lvl="1"/>
            <a:r>
              <a:rPr lang="en-US" sz="2000" dirty="0">
                <a:latin typeface="+mn-lt"/>
              </a:rPr>
              <a:t>Amount of Waste = Amount of Product x E-factor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962150" y="4657724"/>
          <a:ext cx="8267700" cy="1676400"/>
        </p:xfrm>
        <a:graphic>
          <a:graphicData uri="http://schemas.openxmlformats.org/drawingml/2006/table">
            <a:tbl>
              <a:tblPr/>
              <a:tblGrid>
                <a:gridCol w="2066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6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6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6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Industry sector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Annual production (t)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E-factor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Waste produced (t)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Oil refining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10</a:t>
                      </a:r>
                      <a:r>
                        <a:rPr lang="en-US" sz="1600" baseline="30000">
                          <a:effectLst/>
                        </a:rPr>
                        <a:t>6</a:t>
                      </a:r>
                      <a:r>
                        <a:rPr lang="en-US" sz="1600">
                          <a:effectLst/>
                        </a:rPr>
                        <a:t>-10</a:t>
                      </a:r>
                      <a:r>
                        <a:rPr lang="en-US" sz="1600" baseline="30000">
                          <a:effectLst/>
                        </a:rPr>
                        <a:t>8</a:t>
                      </a:r>
                      <a:endParaRPr lang="en-US" sz="160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Ca. 0.1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10</a:t>
                      </a:r>
                      <a:r>
                        <a:rPr lang="en-US" sz="1600" baseline="30000" dirty="0">
                          <a:effectLst/>
                        </a:rPr>
                        <a:t>5   </a:t>
                      </a:r>
                      <a:r>
                        <a:rPr lang="en-US" sz="1600" dirty="0">
                          <a:effectLst/>
                        </a:rPr>
                        <a:t>–   10</a:t>
                      </a:r>
                      <a:r>
                        <a:rPr lang="en-US" sz="1600" baseline="30000" dirty="0">
                          <a:effectLst/>
                        </a:rPr>
                        <a:t>7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Bulk chemicals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10</a:t>
                      </a:r>
                      <a:r>
                        <a:rPr lang="en-US" sz="1600" baseline="30000">
                          <a:effectLst/>
                        </a:rPr>
                        <a:t>4</a:t>
                      </a:r>
                      <a:r>
                        <a:rPr lang="en-US" sz="1600">
                          <a:effectLst/>
                        </a:rPr>
                        <a:t>-10</a:t>
                      </a:r>
                      <a:r>
                        <a:rPr lang="en-US" sz="1600" baseline="30000">
                          <a:effectLst/>
                        </a:rPr>
                        <a:t>6</a:t>
                      </a:r>
                      <a:endParaRPr lang="en-US" sz="160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&lt;1–5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10</a:t>
                      </a:r>
                      <a:r>
                        <a:rPr lang="en-US" sz="1600" baseline="30000" dirty="0">
                          <a:effectLst/>
                        </a:rPr>
                        <a:t>4   </a:t>
                      </a:r>
                      <a:r>
                        <a:rPr lang="en-US" sz="1600" dirty="0">
                          <a:effectLst/>
                        </a:rPr>
                        <a:t>–   5 × 10</a:t>
                      </a:r>
                      <a:r>
                        <a:rPr lang="en-US" sz="1600" baseline="30000" dirty="0">
                          <a:effectLst/>
                        </a:rPr>
                        <a:t>6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Fine chemicals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10</a:t>
                      </a:r>
                      <a:r>
                        <a:rPr lang="en-US" sz="1600" baseline="30000" dirty="0">
                          <a:effectLst/>
                        </a:rPr>
                        <a:t>2</a:t>
                      </a:r>
                      <a:r>
                        <a:rPr lang="en-US" sz="1600" dirty="0">
                          <a:effectLst/>
                        </a:rPr>
                        <a:t>−10</a:t>
                      </a:r>
                      <a:r>
                        <a:rPr lang="en-US" sz="1600" baseline="30000" dirty="0">
                          <a:effectLst/>
                        </a:rPr>
                        <a:t>4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5–50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5 × 10</a:t>
                      </a:r>
                      <a:r>
                        <a:rPr lang="en-US" sz="1600" baseline="30000" dirty="0">
                          <a:effectLst/>
                        </a:rPr>
                        <a:t>2   </a:t>
                      </a:r>
                      <a:r>
                        <a:rPr lang="en-US" sz="1600" dirty="0">
                          <a:effectLst/>
                        </a:rPr>
                        <a:t>−   5 × 10</a:t>
                      </a:r>
                      <a:r>
                        <a:rPr lang="en-US" sz="1600" baseline="30000" dirty="0">
                          <a:effectLst/>
                        </a:rPr>
                        <a:t>5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Pharmaceuticals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10–10</a:t>
                      </a:r>
                      <a:r>
                        <a:rPr lang="en-US" sz="1600" baseline="30000">
                          <a:effectLst/>
                        </a:rPr>
                        <a:t>3</a:t>
                      </a:r>
                      <a:endParaRPr lang="en-US" sz="160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25–100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2.5 × 10</a:t>
                      </a:r>
                      <a:r>
                        <a:rPr lang="en-US" sz="1600" baseline="30000" dirty="0">
                          <a:effectLst/>
                        </a:rPr>
                        <a:t>2   </a:t>
                      </a:r>
                      <a:r>
                        <a:rPr lang="en-US" sz="1600" dirty="0">
                          <a:effectLst/>
                        </a:rPr>
                        <a:t>−   10</a:t>
                      </a:r>
                      <a:r>
                        <a:rPr lang="en-US" sz="1600" baseline="30000" dirty="0">
                          <a:effectLst/>
                        </a:rPr>
                        <a:t>5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048000" y="395788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ctr"/>
            <a:r>
              <a:rPr lang="en-US" sz="2800" b="1" dirty="0"/>
              <a:t>E-factor = total waste (g) / product (g)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BE8621-F6BD-47AD-A570-790EDDEA7248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3">
            <a:extLst>
              <a:ext uri="{FF2B5EF4-FFF2-40B4-BE49-F238E27FC236}">
                <a16:creationId xmlns:a16="http://schemas.microsoft.com/office/drawing/2014/main" id="{3D0F8370-1E7D-4FB7-879B-27A0F5060993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79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/>
              <a:t>Environmental Factor (E-Factor)</a:t>
            </a:r>
          </a:p>
        </p:txBody>
      </p:sp>
    </p:spTree>
    <p:extLst>
      <p:ext uri="{BB962C8B-B14F-4D97-AF65-F5344CB8AC3E}">
        <p14:creationId xmlns:p14="http://schemas.microsoft.com/office/powerpoint/2010/main" val="4195679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824457" y="2165611"/>
          <a:ext cx="5141393" cy="1479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5" name="CS ChemDraw Drawing" r:id="rId4" imgW="4613029" imgH="1327341" progId="ChemDraw.Document.6.0">
                  <p:embed/>
                </p:oleObj>
              </mc:Choice>
              <mc:Fallback>
                <p:oleObj name="CS ChemDraw Drawing" r:id="rId4" imgW="4613029" imgH="1327341" progId="ChemDraw.Document.6.0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24457" y="2165611"/>
                        <a:ext cx="5141393" cy="14794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50651" y="1291616"/>
            <a:ext cx="4162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Friedel</a:t>
            </a:r>
            <a:r>
              <a:rPr lang="en-US" sz="2000" b="1" dirty="0"/>
              <a:t>-Craft Alkylation (Substitution)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50651" y="1684083"/>
            <a:ext cx="6460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</a:t>
            </a:r>
            <a:r>
              <a:rPr lang="en-US" b="1" dirty="0"/>
              <a:t> </a:t>
            </a:r>
            <a:r>
              <a:rPr lang="en-US" dirty="0"/>
              <a:t>numbers</a:t>
            </a:r>
            <a:r>
              <a:rPr lang="en-US" b="1" dirty="0"/>
              <a:t> </a:t>
            </a:r>
            <a:r>
              <a:rPr lang="en-US" dirty="0"/>
              <a:t>represent the mass of the chemical</a:t>
            </a:r>
            <a:r>
              <a:rPr lang="en-US" b="1" dirty="0"/>
              <a:t> </a:t>
            </a:r>
            <a:r>
              <a:rPr lang="en-US" b="1" u="sng" dirty="0"/>
              <a:t>after</a:t>
            </a:r>
            <a:r>
              <a:rPr lang="en-US" b="1" dirty="0"/>
              <a:t> </a:t>
            </a:r>
            <a:r>
              <a:rPr lang="en-US" dirty="0"/>
              <a:t>the</a:t>
            </a:r>
            <a:r>
              <a:rPr lang="en-US" b="1" dirty="0"/>
              <a:t> </a:t>
            </a:r>
            <a:r>
              <a:rPr lang="en-US" dirty="0"/>
              <a:t>reaction.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538025"/>
              </p:ext>
            </p:extLst>
          </p:nvPr>
        </p:nvGraphicFramePr>
        <p:xfrm>
          <a:off x="773946" y="3801232"/>
          <a:ext cx="9923122" cy="7644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7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6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3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03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43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43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67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20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Phenol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err="1">
                          <a:effectLst/>
                        </a:rPr>
                        <a:t>Chloroethane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Catalyst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Solvent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4-Ethylphenol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2-Ethylphenol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E-Factor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6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 g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 g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 g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1200 g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80 g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200 g</a:t>
                      </a:r>
                      <a:endParaRPr lang="en-US" sz="2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6.575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671879" y="4615788"/>
            <a:ext cx="4180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/>
              <a:t>E-factor = total waste (g) / product (g)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415560-32EB-43DD-9526-9EC1D43A142F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310040"/>
              </p:ext>
            </p:extLst>
          </p:nvPr>
        </p:nvGraphicFramePr>
        <p:xfrm>
          <a:off x="688369" y="5100419"/>
          <a:ext cx="5981432" cy="1229449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993186">
                  <a:extLst>
                    <a:ext uri="{9D8B030D-6E8A-4147-A177-3AD203B41FA5}">
                      <a16:colId xmlns:a16="http://schemas.microsoft.com/office/drawing/2014/main" val="4132764065"/>
                    </a:ext>
                  </a:extLst>
                </a:gridCol>
                <a:gridCol w="2521372">
                  <a:extLst>
                    <a:ext uri="{9D8B030D-6E8A-4147-A177-3AD203B41FA5}">
                      <a16:colId xmlns:a16="http://schemas.microsoft.com/office/drawing/2014/main" val="289607281"/>
                    </a:ext>
                  </a:extLst>
                </a:gridCol>
                <a:gridCol w="1466874">
                  <a:extLst>
                    <a:ext uri="{9D8B030D-6E8A-4147-A177-3AD203B41FA5}">
                      <a16:colId xmlns:a16="http://schemas.microsoft.com/office/drawing/2014/main" val="2500107494"/>
                    </a:ext>
                  </a:extLst>
                </a:gridCol>
              </a:tblGrid>
              <a:tr h="463351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At 10 g scale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effectLst/>
                        </a:rPr>
                        <a:t>3-ton scale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58901418"/>
                  </a:ext>
                </a:extLst>
              </a:tr>
              <a:tr h="3529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Desired</a:t>
                      </a:r>
                      <a:r>
                        <a:rPr lang="en-US" sz="2000" u="none" strike="noStrike" baseline="0" dirty="0">
                          <a:effectLst/>
                        </a:rPr>
                        <a:t> product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200 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3 ton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55423180"/>
                  </a:ext>
                </a:extLst>
              </a:tr>
              <a:tr h="41319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effectLst/>
                        </a:rPr>
                        <a:t>Waste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1315g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19.725 ton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37977995"/>
                  </a:ext>
                </a:extLst>
              </a:tr>
            </a:tbl>
          </a:graphicData>
        </a:graphic>
      </p:graphicFrame>
      <p:sp>
        <p:nvSpPr>
          <p:cNvPr id="4" name="Left Arrow Callout 3"/>
          <p:cNvSpPr/>
          <p:nvPr/>
        </p:nvSpPr>
        <p:spPr>
          <a:xfrm>
            <a:off x="6780944" y="5765095"/>
            <a:ext cx="4722687" cy="725001"/>
          </a:xfrm>
          <a:prstGeom prst="leftArrowCallou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Industrial reactions are run on the big scale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C99EFF8-D7E8-4093-B732-C3A87355B745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79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/>
              <a:t>E-Factor Example</a:t>
            </a:r>
          </a:p>
        </p:txBody>
      </p:sp>
    </p:spTree>
    <p:extLst>
      <p:ext uri="{BB962C8B-B14F-4D97-AF65-F5344CB8AC3E}">
        <p14:creationId xmlns:p14="http://schemas.microsoft.com/office/powerpoint/2010/main" val="2174257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7" name="Rectangle 9">
            <a:extLst>
              <a:ext uri="{FF2B5EF4-FFF2-40B4-BE49-F238E27FC236}">
                <a16:creationId xmlns:a16="http://schemas.microsoft.com/office/drawing/2014/main" id="{E5E5F1FA-A431-4D9A-A682-B5C19C2A1D1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28800" y="1362079"/>
            <a:ext cx="8534400" cy="5067283"/>
          </a:xfrm>
          <a:ln w="12700">
            <a:solidFill>
              <a:srgbClr val="003300"/>
            </a:solidFill>
            <a:miter lim="800000"/>
            <a:headEnd/>
            <a:tailEnd/>
          </a:ln>
        </p:spPr>
        <p:txBody>
          <a:bodyPr>
            <a:normAutofit fontScale="32500" lnSpcReduction="20000"/>
          </a:bodyPr>
          <a:lstStyle/>
          <a:p>
            <a:pPr eaLnBrk="1" hangingPunct="1">
              <a:lnSpc>
                <a:spcPct val="80000"/>
              </a:lnSpc>
            </a:pPr>
            <a:endParaRPr lang="en-US" altLang="en-US" sz="1400" b="1" i="1" u="sng" dirty="0"/>
          </a:p>
          <a:p>
            <a:pPr eaLnBrk="1" hangingPunct="1">
              <a:lnSpc>
                <a:spcPct val="80000"/>
              </a:lnSpc>
            </a:pPr>
            <a:r>
              <a:rPr lang="en-US" altLang="en-US" sz="5500" b="1" u="sng" dirty="0">
                <a:cs typeface="Arial" panose="020B0604020202020204" pitchFamily="34" charset="0"/>
              </a:rPr>
              <a:t>CONVENTIONAL SYNTHETIC CHEMISTRY PROCESS</a:t>
            </a:r>
            <a:endParaRPr lang="en-US" altLang="en-US" sz="55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31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i="1" dirty="0"/>
          </a:p>
          <a:p>
            <a:pPr algn="l" eaLnBrk="1" hangingPunct="1">
              <a:lnSpc>
                <a:spcPct val="80000"/>
              </a:lnSpc>
            </a:pPr>
            <a:r>
              <a:rPr lang="en-US" altLang="en-US" sz="5500" b="1" dirty="0">
                <a:cs typeface="Arial" panose="020B0604020202020204" pitchFamily="34" charset="0"/>
              </a:rPr>
              <a:t>E-Factor   32	     38	                  28	           4		Effluent  </a:t>
            </a:r>
          </a:p>
          <a:p>
            <a:pPr algn="l">
              <a:lnSpc>
                <a:spcPct val="80000"/>
              </a:lnSpc>
              <a:spcAft>
                <a:spcPts val="600"/>
              </a:spcAft>
            </a:pPr>
            <a:r>
              <a:rPr lang="en-US" altLang="en-US" sz="1400" b="1" dirty="0">
                <a:cs typeface="Arial" panose="020B0604020202020204" pitchFamily="34" charset="0"/>
              </a:rPr>
              <a:t>             </a:t>
            </a:r>
            <a:r>
              <a:rPr lang="en-US" altLang="en-US" sz="2900" b="1" dirty="0">
                <a:cs typeface="Arial" panose="020B0604020202020204" pitchFamily="34" charset="0"/>
              </a:rPr>
              <a:t>        </a:t>
            </a:r>
            <a:r>
              <a:rPr lang="en-US" altLang="en-US" sz="5500" b="1" dirty="0">
                <a:cs typeface="Arial" panose="020B0604020202020204" pitchFamily="34" charset="0"/>
              </a:rPr>
              <a:t>1920 TPA       2280 TPA              1680 TPA               240 TPA             Total = 6120 TPA</a:t>
            </a:r>
            <a:endParaRPr lang="en-US" altLang="en-US" sz="5500" b="1" u="sng" dirty="0">
              <a:cs typeface="Arial" panose="020B0604020202020204" pitchFamily="34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altLang="en-US" sz="5500" b="1" dirty="0">
                <a:cs typeface="Arial" panose="020B0604020202020204" pitchFamily="34" charset="0"/>
              </a:rPr>
              <a:t>(for 60TPA plant)	</a:t>
            </a:r>
            <a:r>
              <a:rPr lang="en-US" altLang="en-US" sz="5500" b="1" dirty="0"/>
              <a:t>				         </a:t>
            </a:r>
            <a:r>
              <a:rPr lang="en-US" altLang="en-US" sz="5500" b="1" dirty="0">
                <a:cs typeface="Arial" panose="020B0604020202020204" pitchFamily="34" charset="0"/>
              </a:rPr>
              <a:t>(20,000 kg per day)</a:t>
            </a:r>
          </a:p>
          <a:p>
            <a:pPr eaLnBrk="1" hangingPunct="1">
              <a:lnSpc>
                <a:spcPct val="80000"/>
              </a:lnSpc>
            </a:pPr>
            <a:endParaRPr lang="en-US" altLang="en-US" sz="1400" b="1" i="1" u="sng" dirty="0"/>
          </a:p>
          <a:p>
            <a:pPr eaLnBrk="1" hangingPunct="1">
              <a:lnSpc>
                <a:spcPct val="80000"/>
              </a:lnSpc>
            </a:pPr>
            <a:endParaRPr lang="en-US" altLang="en-US" sz="1000" b="1" i="1" u="sng" dirty="0"/>
          </a:p>
          <a:p>
            <a:pPr eaLnBrk="1" hangingPunct="1">
              <a:lnSpc>
                <a:spcPct val="80000"/>
              </a:lnSpc>
            </a:pPr>
            <a:r>
              <a:rPr lang="en-US" altLang="en-US" sz="5500" b="1" u="sng" dirty="0">
                <a:cs typeface="Arial" panose="020B0604020202020204" pitchFamily="34" charset="0"/>
              </a:rPr>
              <a:t>GREEN CHEMISTRY SOLUTION BY NEWREKA</a:t>
            </a:r>
            <a:endParaRPr lang="en-US" altLang="en-US" sz="55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37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000" b="1" i="1" dirty="0"/>
          </a:p>
          <a:p>
            <a:pPr algn="l" eaLnBrk="1" hangingPunct="1">
              <a:lnSpc>
                <a:spcPct val="80000"/>
              </a:lnSpc>
            </a:pPr>
            <a:r>
              <a:rPr lang="en-US" altLang="en-US" sz="5500" b="1" dirty="0">
                <a:cs typeface="Arial" panose="020B0604020202020204" pitchFamily="34" charset="0"/>
              </a:rPr>
              <a:t>E-Factor   6	       6	                 1                           4</a:t>
            </a:r>
          </a:p>
          <a:p>
            <a:pPr algn="l" eaLnBrk="1" hangingPunct="1">
              <a:lnSpc>
                <a:spcPct val="80000"/>
              </a:lnSpc>
            </a:pPr>
            <a:endParaRPr lang="en-US" altLang="en-US" sz="1000" b="1" dirty="0">
              <a:cs typeface="Arial" panose="020B0604020202020204" pitchFamily="34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altLang="en-US" sz="5500" b="1" dirty="0">
                <a:cs typeface="Arial" panose="020B0604020202020204" pitchFamily="34" charset="0"/>
              </a:rPr>
              <a:t>Effluent   360 TPA	  360 TPA                 60 TPA	      240 TPA	Total = 1020 TPA</a:t>
            </a:r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algn="l" eaLnBrk="1" hangingPunct="1">
              <a:lnSpc>
                <a:spcPct val="80000"/>
              </a:lnSpc>
            </a:pPr>
            <a:endParaRPr lang="en-US" altLang="en-US" sz="1400" b="1" dirty="0">
              <a:latin typeface="Comic Sans MS" panose="030F0702030302020204" pitchFamily="66" charset="0"/>
            </a:endParaRP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900" b="1" dirty="0">
              <a:latin typeface="Comic Sans MS" panose="030F0702030302020204" pitchFamily="66" charset="0"/>
            </a:endParaRPr>
          </a:p>
        </p:txBody>
      </p:sp>
      <p:grpSp>
        <p:nvGrpSpPr>
          <p:cNvPr id="2" name="Group 67">
            <a:extLst>
              <a:ext uri="{FF2B5EF4-FFF2-40B4-BE49-F238E27FC236}">
                <a16:creationId xmlns:a16="http://schemas.microsoft.com/office/drawing/2014/main" id="{89C5D197-0F90-4E81-A394-E9A631AB8320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1876430"/>
            <a:ext cx="8534400" cy="933450"/>
            <a:chOff x="304800" y="2133600"/>
            <a:chExt cx="8534400" cy="933450"/>
          </a:xfrm>
        </p:grpSpPr>
        <p:grpSp>
          <p:nvGrpSpPr>
            <p:cNvPr id="17436" name="Group 65">
              <a:extLst>
                <a:ext uri="{FF2B5EF4-FFF2-40B4-BE49-F238E27FC236}">
                  <a16:creationId xmlns:a16="http://schemas.microsoft.com/office/drawing/2014/main" id="{690620EC-7B4E-42C4-B318-E1B378ACA9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800" y="2133600"/>
              <a:ext cx="7010400" cy="933450"/>
              <a:chOff x="304800" y="2133600"/>
              <a:chExt cx="7010400" cy="933450"/>
            </a:xfrm>
          </p:grpSpPr>
          <p:grpSp>
            <p:nvGrpSpPr>
              <p:cNvPr id="17442" name="Group 77">
                <a:extLst>
                  <a:ext uri="{FF2B5EF4-FFF2-40B4-BE49-F238E27FC236}">
                    <a16:creationId xmlns:a16="http://schemas.microsoft.com/office/drawing/2014/main" id="{73206B5C-FB04-4D1D-AADA-D1E22AECFA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20396" y="2133600"/>
                <a:ext cx="1627804" cy="885825"/>
                <a:chOff x="6285" y="1605"/>
                <a:chExt cx="2175" cy="1395"/>
              </a:xfrm>
            </p:grpSpPr>
            <p:sp>
              <p:nvSpPr>
                <p:cNvPr id="17455" name="Rectangle 78">
                  <a:extLst>
                    <a:ext uri="{FF2B5EF4-FFF2-40B4-BE49-F238E27FC236}">
                      <a16:creationId xmlns:a16="http://schemas.microsoft.com/office/drawing/2014/main" id="{1B2F0DC1-0EC8-447D-8F2C-BACE9E44C2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49" y="1605"/>
                  <a:ext cx="151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III</a:t>
                  </a:r>
                </a:p>
                <a:p>
                  <a:pPr algn="ctr" eaLnBrk="1" hangingPunct="1"/>
                  <a:r>
                    <a:rPr lang="en-US" altLang="en-US" sz="1200" b="1"/>
                    <a:t>Chlorination</a:t>
                  </a:r>
                  <a:endParaRPr lang="en-US" altLang="en-US"/>
                </a:p>
              </p:txBody>
            </p:sp>
            <p:cxnSp>
              <p:nvCxnSpPr>
                <p:cNvPr id="17456" name="AutoShape 79">
                  <a:extLst>
                    <a:ext uri="{FF2B5EF4-FFF2-40B4-BE49-F238E27FC236}">
                      <a16:creationId xmlns:a16="http://schemas.microsoft.com/office/drawing/2014/main" id="{45C45910-25B1-41C0-A9DD-7D79C5C9BE4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6285" y="2355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7443" name="Group 80">
                <a:extLst>
                  <a:ext uri="{FF2B5EF4-FFF2-40B4-BE49-F238E27FC236}">
                    <a16:creationId xmlns:a16="http://schemas.microsoft.com/office/drawing/2014/main" id="{7B8074E0-B7F1-4FE7-8036-760B17FA99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47889" y="2133600"/>
                <a:ext cx="1448113" cy="885825"/>
                <a:chOff x="8426" y="1605"/>
                <a:chExt cx="2239" cy="1395"/>
              </a:xfrm>
            </p:grpSpPr>
            <p:sp>
              <p:nvSpPr>
                <p:cNvPr id="17453" name="Rectangle 81">
                  <a:extLst>
                    <a:ext uri="{FF2B5EF4-FFF2-40B4-BE49-F238E27FC236}">
                      <a16:creationId xmlns:a16="http://schemas.microsoft.com/office/drawing/2014/main" id="{F4BC3192-CCDA-49EA-BB5E-375A0F407A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54" y="1605"/>
                  <a:ext cx="151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IV</a:t>
                  </a:r>
                </a:p>
                <a:p>
                  <a:pPr algn="ctr" eaLnBrk="1" hangingPunct="1"/>
                  <a:r>
                    <a:rPr lang="en-US" altLang="en-US" sz="1200" b="1"/>
                    <a:t>Reduction</a:t>
                  </a:r>
                  <a:endParaRPr lang="en-US" altLang="en-US"/>
                </a:p>
              </p:txBody>
            </p:sp>
            <p:cxnSp>
              <p:nvCxnSpPr>
                <p:cNvPr id="17454" name="AutoShape 82">
                  <a:extLst>
                    <a:ext uri="{FF2B5EF4-FFF2-40B4-BE49-F238E27FC236}">
                      <a16:creationId xmlns:a16="http://schemas.microsoft.com/office/drawing/2014/main" id="{21492674-1437-437A-A2A3-AB3EBAA5CE8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8426" y="2355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7444" name="Group 83">
                <a:extLst>
                  <a:ext uri="{FF2B5EF4-FFF2-40B4-BE49-F238E27FC236}">
                    <a16:creationId xmlns:a16="http://schemas.microsoft.com/office/drawing/2014/main" id="{A3FA1FAE-AE20-419A-8ABB-2F1FF1F808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96117" y="2133600"/>
                <a:ext cx="1219083" cy="885825"/>
                <a:chOff x="10867" y="1605"/>
                <a:chExt cx="1973" cy="1395"/>
              </a:xfrm>
            </p:grpSpPr>
            <p:sp>
              <p:nvSpPr>
                <p:cNvPr id="17451" name="Rectangle 84">
                  <a:extLst>
                    <a:ext uri="{FF2B5EF4-FFF2-40B4-BE49-F238E27FC236}">
                      <a16:creationId xmlns:a16="http://schemas.microsoft.com/office/drawing/2014/main" id="{A2DEF809-C1E1-4FF2-8DAA-C4CC0D00DE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09" y="1605"/>
                  <a:ext cx="133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V</a:t>
                  </a:r>
                </a:p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17452" name="AutoShape 85">
                  <a:extLst>
                    <a:ext uri="{FF2B5EF4-FFF2-40B4-BE49-F238E27FC236}">
                      <a16:creationId xmlns:a16="http://schemas.microsoft.com/office/drawing/2014/main" id="{B25133E8-E278-4312-896B-36542D77381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0867" y="2310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7445" name="Group 89">
                <a:extLst>
                  <a:ext uri="{FF2B5EF4-FFF2-40B4-BE49-F238E27FC236}">
                    <a16:creationId xmlns:a16="http://schemas.microsoft.com/office/drawing/2014/main" id="{EF052E41-D537-4F3B-A676-F902E978CD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6207" y="2133600"/>
                <a:ext cx="1254920" cy="885825"/>
                <a:chOff x="3933" y="3587"/>
                <a:chExt cx="2031" cy="1395"/>
              </a:xfrm>
            </p:grpSpPr>
            <p:sp>
              <p:nvSpPr>
                <p:cNvPr id="17449" name="Rectangle 90">
                  <a:extLst>
                    <a:ext uri="{FF2B5EF4-FFF2-40B4-BE49-F238E27FC236}">
                      <a16:creationId xmlns:a16="http://schemas.microsoft.com/office/drawing/2014/main" id="{46BD3A97-0F81-4857-848E-34A9B9AC4F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03" y="3587"/>
                  <a:ext cx="136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II</a:t>
                  </a:r>
                </a:p>
                <a:p>
                  <a:pPr algn="ctr" eaLnBrk="1" hangingPunct="1"/>
                  <a:r>
                    <a:rPr lang="en-US" altLang="en-US" sz="1200" b="1"/>
                    <a:t>Nitration</a:t>
                  </a:r>
                  <a:endParaRPr lang="en-US" altLang="en-US"/>
                </a:p>
              </p:txBody>
            </p:sp>
            <p:cxnSp>
              <p:nvCxnSpPr>
                <p:cNvPr id="17450" name="AutoShape 91">
                  <a:extLst>
                    <a:ext uri="{FF2B5EF4-FFF2-40B4-BE49-F238E27FC236}">
                      <a16:creationId xmlns:a16="http://schemas.microsoft.com/office/drawing/2014/main" id="{53F0FE62-D119-4A62-8FD7-90612552268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933" y="4337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7446" name="Group 92">
                <a:extLst>
                  <a:ext uri="{FF2B5EF4-FFF2-40B4-BE49-F238E27FC236}">
                    <a16:creationId xmlns:a16="http://schemas.microsoft.com/office/drawing/2014/main" id="{1AF26AA0-C982-462F-94C0-315FA8E14B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800" y="2181225"/>
                <a:ext cx="1451407" cy="885825"/>
                <a:chOff x="1584" y="3662"/>
                <a:chExt cx="2349" cy="1395"/>
              </a:xfrm>
            </p:grpSpPr>
            <p:sp>
              <p:nvSpPr>
                <p:cNvPr id="17447" name="Rectangle 93">
                  <a:extLst>
                    <a:ext uri="{FF2B5EF4-FFF2-40B4-BE49-F238E27FC236}">
                      <a16:creationId xmlns:a16="http://schemas.microsoft.com/office/drawing/2014/main" id="{2B842E4B-E1D7-4762-BCB1-7727BB3739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48" y="3662"/>
                  <a:ext cx="1685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164592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/>
                    <a:t>Stage I</a:t>
                  </a:r>
                </a:p>
                <a:p>
                  <a:pPr eaLnBrk="1" hangingPunct="1"/>
                  <a:r>
                    <a:rPr lang="en-US" altLang="en-US" sz="1200" b="1"/>
                    <a:t>Diazo. &amp; Hydrolysis</a:t>
                  </a:r>
                  <a:endParaRPr lang="en-US" altLang="en-US"/>
                </a:p>
              </p:txBody>
            </p:sp>
            <p:cxnSp>
              <p:nvCxnSpPr>
                <p:cNvPr id="17448" name="AutoShape 94">
                  <a:extLst>
                    <a:ext uri="{FF2B5EF4-FFF2-40B4-BE49-F238E27FC236}">
                      <a16:creationId xmlns:a16="http://schemas.microsoft.com/office/drawing/2014/main" id="{BCC0A79F-217D-42EB-B173-BE50F45991BC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584" y="4412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7437" name="Group 66">
              <a:extLst>
                <a:ext uri="{FF2B5EF4-FFF2-40B4-BE49-F238E27FC236}">
                  <a16:creationId xmlns:a16="http://schemas.microsoft.com/office/drawing/2014/main" id="{674826ED-A027-4210-B321-C2935B001D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15200" y="2133600"/>
              <a:ext cx="1524000" cy="885825"/>
              <a:chOff x="7315200" y="2133600"/>
              <a:chExt cx="1524000" cy="885825"/>
            </a:xfrm>
          </p:grpSpPr>
          <p:grpSp>
            <p:nvGrpSpPr>
              <p:cNvPr id="17438" name="Group 86">
                <a:extLst>
                  <a:ext uri="{FF2B5EF4-FFF2-40B4-BE49-F238E27FC236}">
                    <a16:creationId xmlns:a16="http://schemas.microsoft.com/office/drawing/2014/main" id="{31009996-2DDD-4B71-8A39-971AA568A2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315200" y="2133600"/>
                <a:ext cx="1142998" cy="885825"/>
                <a:chOff x="10674" y="1605"/>
                <a:chExt cx="2166" cy="1395"/>
              </a:xfrm>
            </p:grpSpPr>
            <p:sp>
              <p:nvSpPr>
                <p:cNvPr id="17440" name="Rectangle 87">
                  <a:extLst>
                    <a:ext uri="{FF2B5EF4-FFF2-40B4-BE49-F238E27FC236}">
                      <a16:creationId xmlns:a16="http://schemas.microsoft.com/office/drawing/2014/main" id="{5CFF20F6-73FC-4F10-8FDB-FE5250CE9A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29" y="1605"/>
                  <a:ext cx="151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VI</a:t>
                  </a:r>
                </a:p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17441" name="AutoShape 88">
                  <a:extLst>
                    <a:ext uri="{FF2B5EF4-FFF2-40B4-BE49-F238E27FC236}">
                      <a16:creationId xmlns:a16="http://schemas.microsoft.com/office/drawing/2014/main" id="{F425EE85-4408-420B-BDF4-55CE03B4378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0674" y="2310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17439" name="AutoShape 95">
                <a:extLst>
                  <a:ext uri="{FF2B5EF4-FFF2-40B4-BE49-F238E27FC236}">
                    <a16:creationId xmlns:a16="http://schemas.microsoft.com/office/drawing/2014/main" id="{FA88ACEC-9436-43A0-9C4A-B344FEF4D49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485153" y="2580640"/>
                <a:ext cx="354047" cy="0"/>
              </a:xfrm>
              <a:prstGeom prst="straightConnector1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1" name="Group 72">
            <a:extLst>
              <a:ext uri="{FF2B5EF4-FFF2-40B4-BE49-F238E27FC236}">
                <a16:creationId xmlns:a16="http://schemas.microsoft.com/office/drawing/2014/main" id="{61EE7344-B2BD-4BBB-A206-9D3CBBBFFBD4}"/>
              </a:ext>
            </a:extLst>
          </p:cNvPr>
          <p:cNvGrpSpPr>
            <a:grpSpLocks/>
          </p:cNvGrpSpPr>
          <p:nvPr/>
        </p:nvGrpSpPr>
        <p:grpSpPr bwMode="auto">
          <a:xfrm>
            <a:off x="1828801" y="4484694"/>
            <a:ext cx="8507413" cy="915987"/>
            <a:chOff x="304800" y="4648200"/>
            <a:chExt cx="8507447" cy="915987"/>
          </a:xfrm>
        </p:grpSpPr>
        <p:grpSp>
          <p:nvGrpSpPr>
            <p:cNvPr id="17415" name="Group 71">
              <a:extLst>
                <a:ext uri="{FF2B5EF4-FFF2-40B4-BE49-F238E27FC236}">
                  <a16:creationId xmlns:a16="http://schemas.microsoft.com/office/drawing/2014/main" id="{FFD644B4-586A-4DAB-88C3-037022EC3F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8873" y="4663435"/>
              <a:ext cx="2519327" cy="900752"/>
              <a:chOff x="2128873" y="4663435"/>
              <a:chExt cx="2519327" cy="900752"/>
            </a:xfrm>
          </p:grpSpPr>
          <p:sp>
            <p:nvSpPr>
              <p:cNvPr id="17434" name="Rectangle 107">
                <a:extLst>
                  <a:ext uri="{FF2B5EF4-FFF2-40B4-BE49-F238E27FC236}">
                    <a16:creationId xmlns:a16="http://schemas.microsoft.com/office/drawing/2014/main" id="{2D00049F-D3A7-4B1A-947C-4C288248A1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8873" y="4663435"/>
                <a:ext cx="919127" cy="88551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64592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1200"/>
              </a:p>
              <a:p>
                <a:pPr algn="ctr" eaLnBrk="1" hangingPunct="1"/>
                <a:r>
                  <a:rPr lang="en-US" altLang="en-US" sz="1200" b="1"/>
                  <a:t>Stage II</a:t>
                </a:r>
              </a:p>
              <a:p>
                <a:pPr algn="ctr" eaLnBrk="1" hangingPunct="1"/>
                <a:r>
                  <a:rPr lang="en-US" altLang="en-US" sz="1200" b="1"/>
                  <a:t>Nitration</a:t>
                </a:r>
                <a:endParaRPr lang="en-US" altLang="en-US"/>
              </a:p>
            </p:txBody>
          </p:sp>
          <p:sp>
            <p:nvSpPr>
              <p:cNvPr id="17435" name="Rectangle 110">
                <a:extLst>
                  <a:ext uri="{FF2B5EF4-FFF2-40B4-BE49-F238E27FC236}">
                    <a16:creationId xmlns:a16="http://schemas.microsoft.com/office/drawing/2014/main" id="{9B76F20A-B9B6-4A0E-81FD-D63A1D0582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0647" y="4678669"/>
                <a:ext cx="1217553" cy="88551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288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  <a:p>
                <a:pPr eaLnBrk="1" hangingPunct="1"/>
                <a:r>
                  <a:rPr lang="en-US" altLang="en-US" sz="1200" b="1"/>
                  <a:t>Stage III</a:t>
                </a:r>
              </a:p>
              <a:p>
                <a:pPr eaLnBrk="1" hangingPunct="1"/>
                <a:r>
                  <a:rPr lang="en-US" altLang="en-US" sz="1200" b="1"/>
                  <a:t>Chlorination</a:t>
                </a:r>
                <a:endParaRPr lang="en-US" altLang="en-US"/>
              </a:p>
            </p:txBody>
          </p:sp>
        </p:grpSp>
        <p:grpSp>
          <p:nvGrpSpPr>
            <p:cNvPr id="17416" name="Group 70">
              <a:extLst>
                <a:ext uri="{FF2B5EF4-FFF2-40B4-BE49-F238E27FC236}">
                  <a16:creationId xmlns:a16="http://schemas.microsoft.com/office/drawing/2014/main" id="{2677C4B7-EFC2-4E89-826A-536A59C844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800" y="4648200"/>
              <a:ext cx="8507447" cy="912814"/>
              <a:chOff x="304800" y="4648200"/>
              <a:chExt cx="8507447" cy="912814"/>
            </a:xfrm>
          </p:grpSpPr>
          <p:grpSp>
            <p:nvGrpSpPr>
              <p:cNvPr id="17417" name="Group 69">
                <a:extLst>
                  <a:ext uri="{FF2B5EF4-FFF2-40B4-BE49-F238E27FC236}">
                    <a16:creationId xmlns:a16="http://schemas.microsoft.com/office/drawing/2014/main" id="{06A0F20C-89F9-484E-AECD-FB05FA8B86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800" y="4648200"/>
                <a:ext cx="5791200" cy="912814"/>
                <a:chOff x="304800" y="4648200"/>
                <a:chExt cx="5791200" cy="912814"/>
              </a:xfrm>
            </p:grpSpPr>
            <p:grpSp>
              <p:nvGrpSpPr>
                <p:cNvPr id="17428" name="Group 97">
                  <a:extLst>
                    <a:ext uri="{FF2B5EF4-FFF2-40B4-BE49-F238E27FC236}">
                      <a16:creationId xmlns:a16="http://schemas.microsoft.com/office/drawing/2014/main" id="{703291DE-2186-4663-9A1E-94C8D7E4B11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610768" y="4675496"/>
                  <a:ext cx="1485232" cy="885518"/>
                  <a:chOff x="8490" y="1605"/>
                  <a:chExt cx="2175" cy="1395"/>
                </a:xfrm>
              </p:grpSpPr>
              <p:sp>
                <p:nvSpPr>
                  <p:cNvPr id="17432" name="Rectangle 98">
                    <a:extLst>
                      <a:ext uri="{FF2B5EF4-FFF2-40B4-BE49-F238E27FC236}">
                        <a16:creationId xmlns:a16="http://schemas.microsoft.com/office/drawing/2014/main" id="{D3B34D0E-48C4-45A0-BF98-3F38FC53975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154" y="1605"/>
                    <a:ext cx="1511" cy="1395"/>
                  </a:xfrm>
                  <a:prstGeom prst="rect">
                    <a:avLst/>
                  </a:prstGeom>
                  <a:solidFill>
                    <a:srgbClr val="00FF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164592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endParaRPr lang="en-US" altLang="en-US" sz="1200"/>
                  </a:p>
                  <a:p>
                    <a:pPr algn="ctr" eaLnBrk="1" hangingPunct="1"/>
                    <a:r>
                      <a:rPr lang="en-US" altLang="en-US" sz="1200" b="1"/>
                      <a:t>Stage IV</a:t>
                    </a:r>
                  </a:p>
                  <a:p>
                    <a:pPr algn="ctr" eaLnBrk="1" hangingPunct="1"/>
                    <a:r>
                      <a:rPr lang="en-US" altLang="en-US" sz="1200" b="1"/>
                      <a:t>Reduction</a:t>
                    </a:r>
                    <a:endParaRPr lang="en-US" altLang="en-US"/>
                  </a:p>
                </p:txBody>
              </p:sp>
              <p:cxnSp>
                <p:nvCxnSpPr>
                  <p:cNvPr id="17433" name="AutoShape 99">
                    <a:extLst>
                      <a:ext uri="{FF2B5EF4-FFF2-40B4-BE49-F238E27FC236}">
                        <a16:creationId xmlns:a16="http://schemas.microsoft.com/office/drawing/2014/main" id="{CCEA591F-04FC-4892-A8D3-26E190C1379B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490" y="2355"/>
                    <a:ext cx="6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17429" name="Group 103">
                  <a:extLst>
                    <a:ext uri="{FF2B5EF4-FFF2-40B4-BE49-F238E27FC236}">
                      <a16:creationId xmlns:a16="http://schemas.microsoft.com/office/drawing/2014/main" id="{30419C72-FB58-4115-8A9C-CB644CE7971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4800" y="4648200"/>
                  <a:ext cx="1446728" cy="885518"/>
                  <a:chOff x="1584" y="3662"/>
                  <a:chExt cx="2349" cy="1395"/>
                </a:xfrm>
              </p:grpSpPr>
              <p:sp>
                <p:nvSpPr>
                  <p:cNvPr id="17430" name="Rectangle 104">
                    <a:extLst>
                      <a:ext uri="{FF2B5EF4-FFF2-40B4-BE49-F238E27FC236}">
                        <a16:creationId xmlns:a16="http://schemas.microsoft.com/office/drawing/2014/main" id="{659C88AD-3145-4B08-B4A7-18D6D71017A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48" y="3662"/>
                    <a:ext cx="1685" cy="1395"/>
                  </a:xfrm>
                  <a:prstGeom prst="rect">
                    <a:avLst/>
                  </a:prstGeom>
                  <a:solidFill>
                    <a:srgbClr val="00FF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164592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200" b="1"/>
                      <a:t>Stage I</a:t>
                    </a:r>
                  </a:p>
                  <a:p>
                    <a:pPr eaLnBrk="1" hangingPunct="1"/>
                    <a:r>
                      <a:rPr lang="en-US" altLang="en-US" sz="1200" b="1"/>
                      <a:t>Diazo &amp;</a:t>
                    </a:r>
                  </a:p>
                  <a:p>
                    <a:pPr eaLnBrk="1" hangingPunct="1"/>
                    <a:r>
                      <a:rPr lang="en-US" altLang="en-US" sz="1200" b="1"/>
                      <a:t>Hydrolysis</a:t>
                    </a:r>
                    <a:endParaRPr lang="en-US" altLang="en-US"/>
                  </a:p>
                </p:txBody>
              </p:sp>
              <p:cxnSp>
                <p:nvCxnSpPr>
                  <p:cNvPr id="17431" name="AutoShape 105">
                    <a:extLst>
                      <a:ext uri="{FF2B5EF4-FFF2-40B4-BE49-F238E27FC236}">
                        <a16:creationId xmlns:a16="http://schemas.microsoft.com/office/drawing/2014/main" id="{5E53BD80-9D04-4668-B2EE-7F55F9F133B3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584" y="4412"/>
                    <a:ext cx="6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17418" name="Group 68">
                <a:extLst>
                  <a:ext uri="{FF2B5EF4-FFF2-40B4-BE49-F238E27FC236}">
                    <a16:creationId xmlns:a16="http://schemas.microsoft.com/office/drawing/2014/main" id="{BEB95FE3-D0CB-48E3-90E7-F4D5A78A56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2715" y="4648200"/>
                <a:ext cx="7059532" cy="885825"/>
                <a:chOff x="1752715" y="4648200"/>
                <a:chExt cx="7059532" cy="885825"/>
              </a:xfrm>
            </p:grpSpPr>
            <p:grpSp>
              <p:nvGrpSpPr>
                <p:cNvPr id="17422" name="Group 86">
                  <a:extLst>
                    <a:ext uri="{FF2B5EF4-FFF2-40B4-BE49-F238E27FC236}">
                      <a16:creationId xmlns:a16="http://schemas.microsoft.com/office/drawing/2014/main" id="{7B5E5EB8-8FDA-4BF8-B381-2CBC59AB1F5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52715" y="4648200"/>
                  <a:ext cx="6705482" cy="885825"/>
                  <a:chOff x="133" y="1605"/>
                  <a:chExt cx="12707" cy="1395"/>
                </a:xfrm>
              </p:grpSpPr>
              <p:sp>
                <p:nvSpPr>
                  <p:cNvPr id="17424" name="Rectangle 87">
                    <a:extLst>
                      <a:ext uri="{FF2B5EF4-FFF2-40B4-BE49-F238E27FC236}">
                        <a16:creationId xmlns:a16="http://schemas.microsoft.com/office/drawing/2014/main" id="{04B69089-32A4-4D64-B3B7-6EB9DF2ECDC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329" y="1605"/>
                    <a:ext cx="1511" cy="1395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endParaRPr lang="en-US" altLang="en-US" sz="1200"/>
                  </a:p>
                  <a:p>
                    <a:pPr algn="ctr" eaLnBrk="1" hangingPunct="1"/>
                    <a:r>
                      <a:rPr lang="en-US" altLang="en-US" sz="1200" b="1"/>
                      <a:t>Stage VI</a:t>
                    </a:r>
                  </a:p>
                  <a:p>
                    <a:pPr eaLnBrk="1" hangingPunct="1"/>
                    <a:endParaRPr lang="en-US" altLang="en-US"/>
                  </a:p>
                </p:txBody>
              </p:sp>
              <p:cxnSp>
                <p:nvCxnSpPr>
                  <p:cNvPr id="17425" name="AutoShape 88">
                    <a:extLst>
                      <a:ext uri="{FF2B5EF4-FFF2-40B4-BE49-F238E27FC236}">
                        <a16:creationId xmlns:a16="http://schemas.microsoft.com/office/drawing/2014/main" id="{6226E319-BD4A-41E9-886C-25B3C93ADADC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0674" y="2310"/>
                    <a:ext cx="6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7426" name="AutoShape 88">
                    <a:extLst>
                      <a:ext uri="{FF2B5EF4-FFF2-40B4-BE49-F238E27FC236}">
                        <a16:creationId xmlns:a16="http://schemas.microsoft.com/office/drawing/2014/main" id="{35C98DAC-7C75-4830-B8A8-52020FE8B6C2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588" y="2445"/>
                    <a:ext cx="6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7427" name="AutoShape 88">
                    <a:extLst>
                      <a:ext uri="{FF2B5EF4-FFF2-40B4-BE49-F238E27FC236}">
                        <a16:creationId xmlns:a16="http://schemas.microsoft.com/office/drawing/2014/main" id="{448BF6EF-AD12-411E-9CA5-B21446A55332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33" y="2445"/>
                    <a:ext cx="6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cxnSp>
              <p:nvCxnSpPr>
                <p:cNvPr id="17423" name="AutoShape 95">
                  <a:extLst>
                    <a:ext uri="{FF2B5EF4-FFF2-40B4-BE49-F238E27FC236}">
                      <a16:creationId xmlns:a16="http://schemas.microsoft.com/office/drawing/2014/main" id="{1C5296A9-3F29-44EB-86EC-621D1711C34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8458200" y="5105400"/>
                  <a:ext cx="354047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7419" name="Group 83">
                <a:extLst>
                  <a:ext uri="{FF2B5EF4-FFF2-40B4-BE49-F238E27FC236}">
                    <a16:creationId xmlns:a16="http://schemas.microsoft.com/office/drawing/2014/main" id="{784B781A-6F28-4642-8B9C-EF0D3269E6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96000" y="4648200"/>
                <a:ext cx="1219083" cy="885825"/>
                <a:chOff x="10867" y="1605"/>
                <a:chExt cx="1973" cy="1395"/>
              </a:xfrm>
            </p:grpSpPr>
            <p:sp>
              <p:nvSpPr>
                <p:cNvPr id="17420" name="Rectangle 84">
                  <a:extLst>
                    <a:ext uri="{FF2B5EF4-FFF2-40B4-BE49-F238E27FC236}">
                      <a16:creationId xmlns:a16="http://schemas.microsoft.com/office/drawing/2014/main" id="{884ED7D1-E7CD-4B47-9540-20BF189A90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09" y="1605"/>
                  <a:ext cx="133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V</a:t>
                  </a:r>
                </a:p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17421" name="AutoShape 85">
                  <a:extLst>
                    <a:ext uri="{FF2B5EF4-FFF2-40B4-BE49-F238E27FC236}">
                      <a16:creationId xmlns:a16="http://schemas.microsoft.com/office/drawing/2014/main" id="{C0405A0C-BE66-411E-BB65-E4EEA4ED5B41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0867" y="2310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C5A3A93-7EAD-49C3-80E6-3BD7E7A6E871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3">
            <a:extLst>
              <a:ext uri="{FF2B5EF4-FFF2-40B4-BE49-F238E27FC236}">
                <a16:creationId xmlns:a16="http://schemas.microsoft.com/office/drawing/2014/main" id="{C52BE836-6A5E-44F7-882E-4228515C3671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79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/>
              <a:t>E-Factor Example (Nevirapine)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DD8027E-1FC0-4C1F-85E3-5D5F347C0723}"/>
              </a:ext>
            </a:extLst>
          </p:cNvPr>
          <p:cNvSpPr txBox="1"/>
          <p:nvPr/>
        </p:nvSpPr>
        <p:spPr>
          <a:xfrm>
            <a:off x="9001110" y="6543672"/>
            <a:ext cx="1809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/>
            <a:r>
              <a:rPr lang="en-US" sz="1400" dirty="0">
                <a:hlinkClick r:id="" action="ppaction://noaction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Source: Newreka</a:t>
            </a:r>
            <a:endParaRPr lang="en-IN" sz="1400" dirty="0">
              <a:hlinkClick r:id="" action="ppaction://noaction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373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373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373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2"/>
          <p:cNvSpPr>
            <a:spLocks noChangeArrowheads="1"/>
          </p:cNvSpPr>
          <p:nvPr/>
        </p:nvSpPr>
        <p:spPr bwMode="auto">
          <a:xfrm>
            <a:off x="2351088" y="115888"/>
            <a:ext cx="280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bg1"/>
                </a:solidFill>
              </a:rPr>
              <a:t>CHEM 462: 9. Atom Economy 1</a:t>
            </a:r>
          </a:p>
        </p:txBody>
      </p:sp>
      <p:sp>
        <p:nvSpPr>
          <p:cNvPr id="5837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7925"/>
            <a:ext cx="10515600" cy="1325563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dirty="0"/>
              <a:t>Process Mass intensity (PMI)</a:t>
            </a:r>
          </a:p>
        </p:txBody>
      </p:sp>
      <p:sp>
        <p:nvSpPr>
          <p:cNvPr id="58374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666875" y="3068638"/>
            <a:ext cx="7715250" cy="3217862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 Mass Intensity = e-factor + 1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graphicFrame>
        <p:nvGraphicFramePr>
          <p:cNvPr id="58376" name="Object 8"/>
          <p:cNvGraphicFramePr>
            <a:graphicFrameLocks noChangeAspect="1"/>
          </p:cNvGraphicFramePr>
          <p:nvPr/>
        </p:nvGraphicFramePr>
        <p:xfrm>
          <a:off x="2640014" y="1773238"/>
          <a:ext cx="6764337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62" name="CS ChemDraw Drawing" r:id="rId4" imgW="3373120" imgH="497840" progId="ChemDraw.Document.6.0">
                  <p:embed/>
                </p:oleObj>
              </mc:Choice>
              <mc:Fallback>
                <p:oleObj name="CS ChemDraw Drawing" r:id="rId4" imgW="3373120" imgH="497840" progId="ChemDraw.Document.6.0">
                  <p:embed/>
                  <p:pic>
                    <p:nvPicPr>
                      <p:cNvPr id="5837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4" y="1773238"/>
                        <a:ext cx="6764337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9" name="Object 11"/>
          <p:cNvGraphicFramePr>
            <a:graphicFrameLocks noChangeAspect="1"/>
          </p:cNvGraphicFramePr>
          <p:nvPr/>
        </p:nvGraphicFramePr>
        <p:xfrm>
          <a:off x="2927351" y="4076701"/>
          <a:ext cx="5686425" cy="189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63" name="CS ChemDraw Drawing" r:id="rId6" imgW="2849880" imgH="947420" progId="ChemDraw.Document.6.0">
                  <p:embed/>
                </p:oleObj>
              </mc:Choice>
              <mc:Fallback>
                <p:oleObj name="CS ChemDraw Drawing" r:id="rId6" imgW="2849880" imgH="947420" progId="ChemDraw.Document.6.0">
                  <p:embed/>
                  <p:pic>
                    <p:nvPicPr>
                      <p:cNvPr id="5837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1" y="4076701"/>
                        <a:ext cx="5686425" cy="189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F58013-C8BE-4BC3-B1DC-C5046E6F3D81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9008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2"/>
          <p:cNvSpPr>
            <a:spLocks noChangeArrowheads="1"/>
          </p:cNvSpPr>
          <p:nvPr/>
        </p:nvSpPr>
        <p:spPr bwMode="auto">
          <a:xfrm>
            <a:off x="2351088" y="115888"/>
            <a:ext cx="280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bg1"/>
                </a:solidFill>
              </a:rPr>
              <a:t>CHEM 462: 9. Atom Economy 1</a:t>
            </a:r>
          </a:p>
        </p:txBody>
      </p:sp>
      <p:sp>
        <p:nvSpPr>
          <p:cNvPr id="5632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6507"/>
            <a:ext cx="10515600" cy="1325563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dirty="0"/>
              <a:t>Atom Efficiency/Economy (AE)</a:t>
            </a:r>
          </a:p>
        </p:txBody>
      </p:sp>
      <p:sp>
        <p:nvSpPr>
          <p:cNvPr id="56326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666875" y="3068638"/>
            <a:ext cx="7715250" cy="467995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Proposed by Barry </a:t>
            </a:r>
            <a:r>
              <a:rPr lang="en-US" altLang="en-US" dirty="0" err="1"/>
              <a:t>Trost</a:t>
            </a:r>
            <a:r>
              <a:rPr lang="en-US" altLang="en-US" dirty="0"/>
              <a:t> in 1991</a:t>
            </a:r>
          </a:p>
          <a:p>
            <a:pPr eaLnBrk="1" hangingPunct="1"/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graphicFrame>
        <p:nvGraphicFramePr>
          <p:cNvPr id="56329" name="Object 9"/>
          <p:cNvGraphicFramePr>
            <a:graphicFrameLocks noChangeAspect="1"/>
          </p:cNvGraphicFramePr>
          <p:nvPr/>
        </p:nvGraphicFramePr>
        <p:xfrm>
          <a:off x="2640014" y="1773238"/>
          <a:ext cx="6764337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86" name="CS ChemDraw Drawing" r:id="rId4" imgW="3373120" imgH="497840" progId="ChemDraw.Document.6.0">
                  <p:embed/>
                </p:oleObj>
              </mc:Choice>
              <mc:Fallback>
                <p:oleObj name="CS ChemDraw Drawing" r:id="rId4" imgW="3373120" imgH="497840" progId="ChemDraw.Document.6.0">
                  <p:embed/>
                  <p:pic>
                    <p:nvPicPr>
                      <p:cNvPr id="5632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4" y="1773238"/>
                        <a:ext cx="6764337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30" name="Object 10"/>
          <p:cNvGraphicFramePr>
            <a:graphicFrameLocks noChangeAspect="1"/>
          </p:cNvGraphicFramePr>
          <p:nvPr/>
        </p:nvGraphicFramePr>
        <p:xfrm>
          <a:off x="3000375" y="3860800"/>
          <a:ext cx="5191125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87" name="CS ChemDraw Drawing" r:id="rId6" imgW="2585720" imgH="901700" progId="ChemDraw.Document.6.0">
                  <p:embed/>
                </p:oleObj>
              </mc:Choice>
              <mc:Fallback>
                <p:oleObj name="CS ChemDraw Drawing" r:id="rId6" imgW="2585720" imgH="901700" progId="ChemDraw.Document.6.0">
                  <p:embed/>
                  <p:pic>
                    <p:nvPicPr>
                      <p:cNvPr id="5633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75" y="3860800"/>
                        <a:ext cx="5191125" cy="180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1626612" y="6474024"/>
            <a:ext cx="83555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Calvo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‐Flores, F.G. "Sustainable chemistry metrics."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ChemSusChem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2.10 (2009): 905-919.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1E6DA1E-6F1A-4129-9C43-09774EA4973D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37407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5BDFD8-4B64-4B29-8048-99B1D368F0CA}"/>
              </a:ext>
            </a:extLst>
          </p:cNvPr>
          <p:cNvSpPr txBox="1"/>
          <p:nvPr/>
        </p:nvSpPr>
        <p:spPr>
          <a:xfrm>
            <a:off x="1262256" y="1370005"/>
            <a:ext cx="7271991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 defTabSz="457200"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Why do we need metrics in green chemistry?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800" dirty="0">
              <a:solidFill>
                <a:prstClr val="black"/>
              </a:solidFill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Conventional chemistry metrics</a:t>
            </a:r>
          </a:p>
          <a:p>
            <a:pPr marL="1280160" lvl="1" indent="-274320" defTabSz="457200"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Yield</a:t>
            </a:r>
          </a:p>
          <a:p>
            <a:pPr marL="1280160" lvl="1" indent="-274320" defTabSz="457200">
              <a:buFont typeface="Arial" charset="0"/>
              <a:buChar char="•"/>
            </a:pPr>
            <a:r>
              <a:rPr lang="en-US" sz="2400" dirty="0"/>
              <a:t>Selectivity</a:t>
            </a:r>
          </a:p>
          <a:p>
            <a:pPr marL="1280160" lvl="1" indent="-274320" defTabSz="457200">
              <a:buFont typeface="Arial" charset="0"/>
              <a:buChar char="•"/>
            </a:pPr>
            <a:r>
              <a:rPr lang="en-US" sz="2400" dirty="0"/>
              <a:t>Conversion</a:t>
            </a:r>
          </a:p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  <a:p>
            <a:pPr lvl="0" defTabSz="457200">
              <a:defRPr/>
            </a:pPr>
            <a:r>
              <a:rPr lang="en-US" sz="2800" dirty="0">
                <a:solidFill>
                  <a:prstClr val="black"/>
                </a:solidFill>
              </a:rPr>
              <a:t>3. 	Metrics in Green Chemistry</a:t>
            </a:r>
          </a:p>
          <a:p>
            <a:pPr marL="1280160" lvl="1" indent="-274320" defTabSz="457200"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Atom Economy</a:t>
            </a:r>
          </a:p>
          <a:p>
            <a:pPr marL="1280160" lvl="1" indent="-274320" defTabSz="457200">
              <a:buFont typeface="Arial" charset="0"/>
              <a:buChar char="•"/>
            </a:pPr>
            <a:r>
              <a:rPr lang="en-US" sz="2400" dirty="0"/>
              <a:t>Environmental (E) Factor</a:t>
            </a:r>
          </a:p>
          <a:p>
            <a:pPr marL="1280160" lvl="1" indent="-274320" defTabSz="457200">
              <a:buFont typeface="Arial" charset="0"/>
              <a:buChar char="•"/>
            </a:pPr>
            <a:r>
              <a:rPr lang="en-US" sz="2400" dirty="0"/>
              <a:t>Process Mass Intensity (PMI)</a:t>
            </a:r>
          </a:p>
          <a:p>
            <a:pPr defTabSz="457200">
              <a:defRPr/>
            </a:pPr>
            <a:endParaRPr lang="en-US" sz="2800" dirty="0">
              <a:solidFill>
                <a:prstClr val="black"/>
              </a:solidFill>
            </a:endParaRPr>
          </a:p>
          <a:p>
            <a:pPr defTabSz="457200">
              <a:defRPr/>
            </a:pPr>
            <a:r>
              <a:rPr lang="en-US" sz="2800" dirty="0">
                <a:solidFill>
                  <a:prstClr val="black"/>
                </a:solidFill>
              </a:rPr>
              <a:t>4.   Life Cycle Thinking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785992" y="227851"/>
            <a:ext cx="4620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Topics To Be Covered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B7DC1CD-A156-4780-9510-877CC3A3711F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298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2"/>
          <p:cNvSpPr>
            <a:spLocks noChangeArrowheads="1"/>
          </p:cNvSpPr>
          <p:nvPr/>
        </p:nvSpPr>
        <p:spPr bwMode="auto">
          <a:xfrm>
            <a:off x="2351088" y="115888"/>
            <a:ext cx="280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bg1"/>
                </a:solidFill>
              </a:rPr>
              <a:t>CHEM 462: 9. Atom Economy 1</a:t>
            </a:r>
          </a:p>
        </p:txBody>
      </p:sp>
      <p:sp>
        <p:nvSpPr>
          <p:cNvPr id="5427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6506"/>
            <a:ext cx="10515600" cy="1325563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dirty="0"/>
              <a:t>Atom economy</a:t>
            </a:r>
          </a:p>
        </p:txBody>
      </p:sp>
      <p:sp>
        <p:nvSpPr>
          <p:cNvPr id="54278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062020" y="3530599"/>
            <a:ext cx="4100511" cy="2513012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2200" dirty="0"/>
              <a:t>Atom economy is among the green principles</a:t>
            </a:r>
          </a:p>
          <a:p>
            <a:pPr eaLnBrk="1" hangingPunct="1"/>
            <a:r>
              <a:rPr lang="en-US" altLang="en-US" sz="2200" dirty="0"/>
              <a:t>Atom economy is often used as a generic term now in chemistry to talk about this idea of maximizing atoms from SM into products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200" dirty="0"/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2566984" y="1603879"/>
            <a:ext cx="6781800" cy="1200329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2400" dirty="0"/>
              <a:t>Atom economy demands to minimize the quantity of matter that will not be in the desired product at the end.</a:t>
            </a:r>
            <a:r>
              <a:rPr lang="en-US" altLang="en-US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1626612" y="6474024"/>
            <a:ext cx="83555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Moores A. “Atom economy, principles and a few examples."  in Green Catalysis (2009) Wiley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18" y="3284537"/>
            <a:ext cx="5557291" cy="296388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E19AE8C-1177-4952-963A-F80FF53F5F1D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409702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316753" y="4293276"/>
          <a:ext cx="3888404" cy="174900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44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40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Reagent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</a:t>
                      </a:r>
                      <a:r>
                        <a:rPr lang="en-US" sz="1800" baseline="-25000" dirty="0"/>
                        <a:t>W</a:t>
                      </a:r>
                      <a:r>
                        <a:rPr lang="en-US" sz="1800" baseline="0" dirty="0"/>
                        <a:t> (g mol</a:t>
                      </a:r>
                      <a:r>
                        <a:rPr lang="en-US" sz="1800" baseline="30000" dirty="0"/>
                        <a:t>-1</a:t>
                      </a:r>
                      <a:r>
                        <a:rPr lang="en-US" sz="1800" baseline="0" dirty="0"/>
                        <a:t>)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 (Reactant)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74.12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 (Reactant)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102.91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 (Reactant)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98.08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 (Desired Product)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97190" y="2614562"/>
            <a:ext cx="9337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</a:t>
            </a:r>
            <a:r>
              <a:rPr lang="en-US" sz="2400" baseline="-25000" dirty="0"/>
              <a:t>3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b="1" dirty="0">
                <a:solidFill>
                  <a:srgbClr val="FF0000"/>
                </a:solidFill>
              </a:rPr>
              <a:t>OH</a:t>
            </a:r>
            <a:r>
              <a:rPr lang="en-US" sz="2400" dirty="0"/>
              <a:t> + </a:t>
            </a:r>
            <a:r>
              <a:rPr lang="en-US" sz="2400" dirty="0" err="1"/>
              <a:t>NaBr</a:t>
            </a:r>
            <a:r>
              <a:rPr lang="en-US" sz="2400" dirty="0"/>
              <a:t> + H</a:t>
            </a:r>
            <a:r>
              <a:rPr lang="en-US" sz="2400" baseline="-25000" dirty="0"/>
              <a:t>2</a:t>
            </a:r>
            <a:r>
              <a:rPr lang="en-US" sz="2400" dirty="0"/>
              <a:t>SO</a:t>
            </a:r>
            <a:r>
              <a:rPr lang="en-US" sz="2400" baseline="-25000" dirty="0"/>
              <a:t>4</a:t>
            </a:r>
            <a:r>
              <a:rPr lang="en-US" sz="2400" dirty="0"/>
              <a:t> </a:t>
            </a:r>
            <a:r>
              <a:rPr lang="en-US" sz="2400" dirty="0">
                <a:sym typeface="Wingdings"/>
              </a:rPr>
              <a:t> </a:t>
            </a:r>
            <a:r>
              <a:rPr lang="en-US" sz="2400" dirty="0"/>
              <a:t>CH</a:t>
            </a:r>
            <a:r>
              <a:rPr lang="en-US" sz="2400" baseline="-25000" dirty="0"/>
              <a:t>3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b="1" dirty="0">
                <a:solidFill>
                  <a:srgbClr val="FF0000"/>
                </a:solidFill>
              </a:rPr>
              <a:t>Br</a:t>
            </a:r>
            <a:r>
              <a:rPr lang="en-US" sz="2400" dirty="0"/>
              <a:t>  +  NaHSO</a:t>
            </a:r>
            <a:r>
              <a:rPr lang="en-US" sz="2400" baseline="-25000" dirty="0"/>
              <a:t>4    </a:t>
            </a:r>
            <a:r>
              <a:rPr lang="en-US" sz="2400" dirty="0"/>
              <a:t>+ 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</a:p>
          <a:p>
            <a:r>
              <a:rPr lang="en-US" dirty="0"/>
              <a:t>	 1                                2               3                                 4                                    5                     6</a:t>
            </a:r>
            <a:r>
              <a:rPr lang="en-US" sz="2000" dirty="0"/>
              <a:t>			                                                     </a:t>
            </a:r>
            <a:r>
              <a:rPr lang="en-US" sz="1600" dirty="0"/>
              <a:t>(Desired Product)  </a:t>
            </a:r>
            <a:endParaRPr lang="en-US" sz="2000" dirty="0"/>
          </a:p>
        </p:txBody>
      </p:sp>
      <p:sp>
        <p:nvSpPr>
          <p:cNvPr id="9" name="Right Brace 8"/>
          <p:cNvSpPr/>
          <p:nvPr/>
        </p:nvSpPr>
        <p:spPr>
          <a:xfrm>
            <a:off x="10270154" y="4673600"/>
            <a:ext cx="150725" cy="101599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420879" y="4983111"/>
            <a:ext cx="1672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275.11 g mol</a:t>
            </a:r>
            <a:r>
              <a:rPr lang="en-US" sz="2000" baseline="30000" dirty="0"/>
              <a:t>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32449" y="4451049"/>
                <a:ext cx="5433579" cy="11136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𝐴𝑡𝑜𝑚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𝐸𝑐𝑜𝑛𝑜𝑚𝑦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137</m:t>
                          </m:r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74.12+102.91+98.08</m:t>
                              </m:r>
                            </m:e>
                          </m:d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100%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𝐴𝑡𝑜𝑚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𝐸𝑐𝑜𝑛𝑜𝑚𝑦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=49.8 %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449" y="4451049"/>
                <a:ext cx="5433579" cy="1113638"/>
              </a:xfrm>
              <a:prstGeom prst="rect">
                <a:avLst/>
              </a:prstGeom>
              <a:blipFill>
                <a:blip r:embed="rId4"/>
                <a:stretch>
                  <a:fillRect l="-1399" t="-1124" b="-7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7723717" y="1955143"/>
            <a:ext cx="64862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	*including the stoichiometric coefficient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8142E7-6017-47E5-8771-BEAFBCEFF171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D67D7ED-AA37-B54A-B072-85A2936ABC74}"/>
                  </a:ext>
                </a:extLst>
              </p:cNvPr>
              <p:cNvSpPr/>
              <p:nvPr/>
            </p:nvSpPr>
            <p:spPr>
              <a:xfrm>
                <a:off x="2471355" y="1564474"/>
                <a:ext cx="4974439" cy="499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	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Atom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Economy</m:t>
                    </m:r>
                    <m:r>
                      <a:rPr lang="en-US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ass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of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desired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product</m:t>
                        </m:r>
                        <m:r>
                          <a:rPr lang="en-US" i="1">
                            <a:latin typeface="Cambria Math" charset="0"/>
                          </a:rPr>
                          <m:t>∗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ass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of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all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reactants</m:t>
                        </m:r>
                        <m:r>
                          <a:rPr lang="en-US" i="1">
                            <a:latin typeface="Cambria Math" charset="0"/>
                          </a:rPr>
                          <m:t>∗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D67D7ED-AA37-B54A-B072-85A2936ABC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1355" y="1564474"/>
                <a:ext cx="4974439" cy="499560"/>
              </a:xfrm>
              <a:prstGeom prst="rect">
                <a:avLst/>
              </a:prstGeom>
              <a:blipFill>
                <a:blip r:embed="rId5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3">
            <a:extLst>
              <a:ext uri="{FF2B5EF4-FFF2-40B4-BE49-F238E27FC236}">
                <a16:creationId xmlns:a16="http://schemas.microsoft.com/office/drawing/2014/main" id="{F38744E1-86C5-4F38-B9D3-B6E18E542F24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36506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/>
              <a:t>Atom economy Example</a:t>
            </a:r>
          </a:p>
        </p:txBody>
      </p:sp>
    </p:spTree>
    <p:extLst>
      <p:ext uri="{BB962C8B-B14F-4D97-AF65-F5344CB8AC3E}">
        <p14:creationId xmlns:p14="http://schemas.microsoft.com/office/powerpoint/2010/main" val="2121437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112" y="215287"/>
            <a:ext cx="11402785" cy="646331"/>
          </a:xfrm>
        </p:spPr>
        <p:txBody>
          <a:bodyPr>
            <a:spAutoFit/>
          </a:bodyPr>
          <a:lstStyle/>
          <a:p>
            <a:r>
              <a:rPr lang="en-US" sz="4000" b="1" dirty="0"/>
              <a:t>Atom Economy Example Two: Ibuprofen Synthesis</a:t>
            </a:r>
          </a:p>
        </p:txBody>
      </p:sp>
      <p:sp>
        <p:nvSpPr>
          <p:cNvPr id="4" name="Rectangle 3"/>
          <p:cNvSpPr/>
          <p:nvPr/>
        </p:nvSpPr>
        <p:spPr>
          <a:xfrm>
            <a:off x="783772" y="6466453"/>
            <a:ext cx="82526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 from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Cann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M.C.; and Connelly, M.E. Real World Cases in Green Chemistry, American Chemical Society: Washington, DC, 2000</a:t>
            </a:r>
            <a:endParaRPr lang="en-US" sz="1200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1350" y="1677803"/>
            <a:ext cx="480059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i="1" dirty="0">
                <a:ea typeface="Calibri" charset="0"/>
                <a:cs typeface="Times New Roman" charset="0"/>
              </a:rPr>
              <a:t>The Problem: </a:t>
            </a:r>
            <a:endParaRPr lang="en-US" b="1" dirty="0">
              <a:ea typeface="Calibri" charset="0"/>
              <a:cs typeface="Times New Roman" charset="0"/>
            </a:endParaRPr>
          </a:p>
          <a:p>
            <a:pPr algn="just"/>
            <a:r>
              <a:rPr lang="en-US" dirty="0">
                <a:ea typeface="Calibri" charset="0"/>
                <a:cs typeface="Times New Roman" charset="0"/>
              </a:rPr>
              <a:t>The traditional industrial synthesis of ibuprofen was developed and patented by the Boots Company of England in the 1960s (U.S. Patent 3,385,886). This synthesis is </a:t>
            </a:r>
            <a:r>
              <a:rPr lang="en-US" b="1" dirty="0">
                <a:solidFill>
                  <a:srgbClr val="00B0F0"/>
                </a:solidFill>
                <a:ea typeface="Calibri" charset="0"/>
                <a:cs typeface="Times New Roman" charset="0"/>
              </a:rPr>
              <a:t>a six-step process </a:t>
            </a:r>
            <a:r>
              <a:rPr lang="en-US" dirty="0">
                <a:ea typeface="Calibri" charset="0"/>
                <a:cs typeface="Times New Roman" charset="0"/>
              </a:rPr>
              <a:t>and </a:t>
            </a:r>
            <a:r>
              <a:rPr lang="en-US" b="1" dirty="0">
                <a:solidFill>
                  <a:srgbClr val="00B0F0"/>
                </a:solidFill>
                <a:ea typeface="Calibri" charset="0"/>
                <a:cs typeface="Times New Roman" charset="0"/>
              </a:rPr>
              <a:t>results in large quantities of unwanted waste </a:t>
            </a:r>
            <a:r>
              <a:rPr lang="en-US" dirty="0">
                <a:ea typeface="Calibri" charset="0"/>
                <a:cs typeface="Times New Roman" charset="0"/>
              </a:rPr>
              <a:t>chemical byproducts that must be disposed of or otherwise managed. Much of the waste that is generated is a result of </a:t>
            </a:r>
            <a:r>
              <a:rPr lang="en-US" b="1" dirty="0">
                <a:solidFill>
                  <a:srgbClr val="00B0F0"/>
                </a:solidFill>
                <a:ea typeface="Calibri" charset="0"/>
                <a:cs typeface="Times New Roman" charset="0"/>
              </a:rPr>
              <a:t>many of the atoms of the reactants not being incorporated into the desired product</a:t>
            </a:r>
            <a:r>
              <a:rPr lang="en-US" dirty="0">
                <a:ea typeface="Calibri" charset="0"/>
                <a:cs typeface="Times New Roman" charset="0"/>
              </a:rPr>
              <a:t> (ibuprofen) but into unwanted byproducts (poor atom economy/atom utilization). The process also uses a variety of solvents, and catalysts (if any) are not used in stoichiometric amounts.</a:t>
            </a:r>
          </a:p>
        </p:txBody>
      </p:sp>
      <p:sp>
        <p:nvSpPr>
          <p:cNvPr id="6" name="Rectangle 5"/>
          <p:cNvSpPr/>
          <p:nvPr/>
        </p:nvSpPr>
        <p:spPr>
          <a:xfrm>
            <a:off x="6438899" y="1677803"/>
            <a:ext cx="4800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i="1" dirty="0">
                <a:ea typeface="Calibri" charset="0"/>
                <a:cs typeface="Times New Roman" charset="0"/>
              </a:rPr>
              <a:t>The Solution:</a:t>
            </a:r>
          </a:p>
          <a:p>
            <a:pPr algn="just"/>
            <a:r>
              <a:rPr lang="en-US" dirty="0">
                <a:ea typeface="Calibri" charset="0"/>
                <a:cs typeface="Times New Roman" charset="0"/>
              </a:rPr>
              <a:t>The BHC Company has developed and implemented a new greener industrial </a:t>
            </a:r>
            <a:r>
              <a:rPr lang="en-US" b="1" dirty="0">
                <a:solidFill>
                  <a:srgbClr val="00B0F0"/>
                </a:solidFill>
                <a:ea typeface="Calibri" charset="0"/>
                <a:cs typeface="Times New Roman" charset="0"/>
              </a:rPr>
              <a:t>synthesis of ibuprofen that is only three steps</a:t>
            </a:r>
            <a:r>
              <a:rPr lang="en-US" dirty="0">
                <a:ea typeface="Calibri" charset="0"/>
                <a:cs typeface="Times New Roman" charset="0"/>
              </a:rPr>
              <a:t> (U.S. Patents 4,981,995 and 5,068,448, both issued in 1991). In this process, </a:t>
            </a:r>
            <a:r>
              <a:rPr lang="en-US" b="1" dirty="0">
                <a:solidFill>
                  <a:srgbClr val="00B0F0"/>
                </a:solidFill>
                <a:ea typeface="Calibri" charset="0"/>
                <a:cs typeface="Times New Roman" charset="0"/>
              </a:rPr>
              <a:t>most of the atoms of the reactants are incorporated into the desired product </a:t>
            </a:r>
            <a:r>
              <a:rPr lang="en-US" dirty="0">
                <a:ea typeface="Calibri" charset="0"/>
                <a:cs typeface="Times New Roman" charset="0"/>
              </a:rPr>
              <a:t>(ibuprofen). This results in only small amounts of unwanted byproducts (very good atom economy/atom utilization) thus lessening the need for disposal and mediation of waste products. There are other environmental advantages to the green synthesis versus the brown synthesis, including solvents and catalyst.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058292-1984-4B3B-8DC1-BC9998341B18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31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31" y="217579"/>
            <a:ext cx="5284155" cy="645458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664" y="124661"/>
            <a:ext cx="3175152" cy="6640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7821" y="2783151"/>
            <a:ext cx="22869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Ibuprofen</a:t>
            </a:r>
          </a:p>
          <a:p>
            <a:pPr algn="ctr"/>
            <a:r>
              <a:rPr lang="en-US" sz="4000" b="1" dirty="0"/>
              <a:t>Synthesis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54804" y="1387011"/>
            <a:ext cx="1880171" cy="61645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Brown synthesis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36493" y="1385298"/>
            <a:ext cx="1880171" cy="61645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BHC synthesis</a:t>
            </a:r>
          </a:p>
        </p:txBody>
      </p:sp>
    </p:spTree>
    <p:extLst>
      <p:ext uri="{BB962C8B-B14F-4D97-AF65-F5344CB8AC3E}">
        <p14:creationId xmlns:p14="http://schemas.microsoft.com/office/powerpoint/2010/main" val="3351759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6154" y="123243"/>
            <a:ext cx="8898156" cy="1013226"/>
          </a:xfr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4000" b="1" dirty="0"/>
              <a:t>Exercise: Calculate AE of the Greener Synthesis of Ibuprofen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49753" y="2034189"/>
            <a:ext cx="10692493" cy="4044600"/>
            <a:chOff x="661307" y="2140300"/>
            <a:chExt cx="10692493" cy="40446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307" y="2140300"/>
              <a:ext cx="10692493" cy="40446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158343" y="3048000"/>
              <a:ext cx="5998028" cy="1447800"/>
            </a:xfrm>
            <a:prstGeom prst="rect">
              <a:avLst/>
            </a:prstGeom>
            <a:solidFill>
              <a:srgbClr val="EAF2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354285" y="4616450"/>
              <a:ext cx="5998028" cy="787050"/>
            </a:xfrm>
            <a:prstGeom prst="rect">
              <a:avLst/>
            </a:prstGeom>
            <a:solidFill>
              <a:srgbClr val="F0F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624942" y="5596164"/>
              <a:ext cx="6825344" cy="423635"/>
            </a:xfrm>
            <a:prstGeom prst="rect">
              <a:avLst/>
            </a:prstGeom>
            <a:solidFill>
              <a:srgbClr val="F7F9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E52E72-6033-4577-9E99-37837FA8921C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8972544" y="156498"/>
            <a:ext cx="2186165" cy="79161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BHC synthesis</a:t>
            </a:r>
          </a:p>
        </p:txBody>
      </p:sp>
    </p:spTree>
    <p:extLst>
      <p:ext uri="{BB962C8B-B14F-4D97-AF65-F5344CB8AC3E}">
        <p14:creationId xmlns:p14="http://schemas.microsoft.com/office/powerpoint/2010/main" val="4247308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442732" y="3048000"/>
            <a:ext cx="6096001" cy="2971799"/>
            <a:chOff x="4354285" y="3048000"/>
            <a:chExt cx="6096001" cy="2971799"/>
          </a:xfrm>
        </p:grpSpPr>
        <p:sp>
          <p:nvSpPr>
            <p:cNvPr id="5" name="Rectangle 4"/>
            <p:cNvSpPr/>
            <p:nvPr/>
          </p:nvSpPr>
          <p:spPr>
            <a:xfrm>
              <a:off x="5617029" y="3048000"/>
              <a:ext cx="4539342" cy="1447800"/>
            </a:xfrm>
            <a:prstGeom prst="rect">
              <a:avLst/>
            </a:prstGeom>
            <a:solidFill>
              <a:srgbClr val="EAF2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354285" y="4616450"/>
              <a:ext cx="5998028" cy="787050"/>
            </a:xfrm>
            <a:prstGeom prst="rect">
              <a:avLst/>
            </a:prstGeom>
            <a:solidFill>
              <a:srgbClr val="F0F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001000" y="5596164"/>
              <a:ext cx="2449286" cy="423635"/>
            </a:xfrm>
            <a:prstGeom prst="rect">
              <a:avLst/>
            </a:prstGeom>
            <a:solidFill>
              <a:srgbClr val="F7F9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63E107-E352-49F4-ABB4-FA9170489251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6B1111-AD5B-465C-BE4F-8DF522A8063E}"/>
              </a:ext>
            </a:extLst>
          </p:cNvPr>
          <p:cNvGrpSpPr/>
          <p:nvPr/>
        </p:nvGrpSpPr>
        <p:grpSpPr>
          <a:xfrm>
            <a:off x="749753" y="2034189"/>
            <a:ext cx="10692493" cy="4044600"/>
            <a:chOff x="661307" y="2140300"/>
            <a:chExt cx="10692493" cy="40446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4D3FF76-EEA9-44CF-875B-B9878A856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307" y="2140300"/>
              <a:ext cx="10692493" cy="40446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A84723-CC33-4869-A750-05C95126114B}"/>
                </a:ext>
              </a:extLst>
            </p:cNvPr>
            <p:cNvSpPr/>
            <p:nvPr/>
          </p:nvSpPr>
          <p:spPr>
            <a:xfrm>
              <a:off x="5265249" y="3017906"/>
              <a:ext cx="5847705" cy="1447800"/>
            </a:xfrm>
            <a:prstGeom prst="rect">
              <a:avLst/>
            </a:prstGeom>
            <a:solidFill>
              <a:srgbClr val="EAF2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EC01CF0-4760-4B8C-8E83-15D6A52008C1}"/>
                </a:ext>
              </a:extLst>
            </p:cNvPr>
            <p:cNvSpPr/>
            <p:nvPr/>
          </p:nvSpPr>
          <p:spPr>
            <a:xfrm>
              <a:off x="4354285" y="4616450"/>
              <a:ext cx="5998028" cy="787050"/>
            </a:xfrm>
            <a:prstGeom prst="rect">
              <a:avLst/>
            </a:prstGeom>
            <a:solidFill>
              <a:srgbClr val="F0F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0A3DD2-4BFA-447A-BBE3-6B30FFF9BD9A}"/>
                </a:ext>
              </a:extLst>
            </p:cNvPr>
            <p:cNvSpPr/>
            <p:nvPr/>
          </p:nvSpPr>
          <p:spPr>
            <a:xfrm>
              <a:off x="8001001" y="5578943"/>
              <a:ext cx="2714911" cy="423635"/>
            </a:xfrm>
            <a:prstGeom prst="rect">
              <a:avLst/>
            </a:prstGeom>
            <a:solidFill>
              <a:srgbClr val="F7F9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48260687-0072-404C-8F21-8F53B409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154" y="123243"/>
            <a:ext cx="8898156" cy="1013226"/>
          </a:xfr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4000" b="1" dirty="0"/>
              <a:t>Exercise: Calculate AE of the Greener Synthesis of Ibuprofen</a:t>
            </a: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00080B78-445B-44B8-A75C-290C21116860}"/>
              </a:ext>
            </a:extLst>
          </p:cNvPr>
          <p:cNvSpPr/>
          <p:nvPr/>
        </p:nvSpPr>
        <p:spPr>
          <a:xfrm>
            <a:off x="8972544" y="156498"/>
            <a:ext cx="2186165" cy="79161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BHC synthesis</a:t>
            </a:r>
          </a:p>
        </p:txBody>
      </p:sp>
    </p:spTree>
    <p:extLst>
      <p:ext uri="{BB962C8B-B14F-4D97-AF65-F5344CB8AC3E}">
        <p14:creationId xmlns:p14="http://schemas.microsoft.com/office/powerpoint/2010/main" val="2989425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1EDACD7-383D-400E-9D88-0EFA283E0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53" y="2034189"/>
            <a:ext cx="10692493" cy="4044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438506" y="4484103"/>
            <a:ext cx="6096001" cy="1403349"/>
            <a:chOff x="4354285" y="4616450"/>
            <a:chExt cx="6096001" cy="1403349"/>
          </a:xfrm>
        </p:grpSpPr>
        <p:sp>
          <p:nvSpPr>
            <p:cNvPr id="6" name="Rectangle 5"/>
            <p:cNvSpPr/>
            <p:nvPr/>
          </p:nvSpPr>
          <p:spPr>
            <a:xfrm>
              <a:off x="4354285" y="4616450"/>
              <a:ext cx="5998028" cy="787050"/>
            </a:xfrm>
            <a:prstGeom prst="rect">
              <a:avLst/>
            </a:prstGeom>
            <a:solidFill>
              <a:srgbClr val="F0F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001000" y="5596164"/>
              <a:ext cx="2449286" cy="423635"/>
            </a:xfrm>
            <a:prstGeom prst="rect">
              <a:avLst/>
            </a:prstGeom>
            <a:solidFill>
              <a:srgbClr val="F7F9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3B64950-BEC4-4AEF-B7D4-B02AE4249782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001C69A7-5B25-4B43-95DA-65ED991DC5CD}"/>
              </a:ext>
            </a:extLst>
          </p:cNvPr>
          <p:cNvSpPr/>
          <p:nvPr/>
        </p:nvSpPr>
        <p:spPr>
          <a:xfrm>
            <a:off x="8972544" y="156498"/>
            <a:ext cx="2186165" cy="79161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BHC synthesis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1B8CE49-3FFB-4735-B259-C29F352D4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154" y="123243"/>
            <a:ext cx="8898156" cy="1013226"/>
          </a:xfr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4000" b="1" dirty="0"/>
              <a:t>Exercise: Calculate AE of the Greener Synthesis of Ibuprofen</a:t>
            </a:r>
          </a:p>
        </p:txBody>
      </p:sp>
    </p:spTree>
    <p:extLst>
      <p:ext uri="{BB962C8B-B14F-4D97-AF65-F5344CB8AC3E}">
        <p14:creationId xmlns:p14="http://schemas.microsoft.com/office/powerpoint/2010/main" val="30735490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0794F0-AAA5-4991-89A7-1C551AB0B0EC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8805627-EBA4-4E68-88F9-5F05F46A5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53" y="2034189"/>
            <a:ext cx="10692493" cy="40446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03D6704-A963-4950-91CD-1561E0E3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154" y="123243"/>
            <a:ext cx="8898156" cy="1013226"/>
          </a:xfr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4000" b="1" dirty="0"/>
              <a:t>Exercise: Calculate AE of the Greener Synthesis of Ibuprofen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2FD046E-6833-45E8-A20B-03E9E076A246}"/>
              </a:ext>
            </a:extLst>
          </p:cNvPr>
          <p:cNvSpPr/>
          <p:nvPr/>
        </p:nvSpPr>
        <p:spPr>
          <a:xfrm>
            <a:off x="8972544" y="156498"/>
            <a:ext cx="2186165" cy="79161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BHC synthesis</a:t>
            </a:r>
          </a:p>
        </p:txBody>
      </p:sp>
    </p:spTree>
    <p:extLst>
      <p:ext uri="{BB962C8B-B14F-4D97-AF65-F5344CB8AC3E}">
        <p14:creationId xmlns:p14="http://schemas.microsoft.com/office/powerpoint/2010/main" val="954802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16" y="1915014"/>
            <a:ext cx="11031851" cy="408301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47397" y="180526"/>
            <a:ext cx="10497207" cy="707886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/>
              <a:t>The Brown Synthesis of Ibuprofen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1C93E1-4198-4C08-B237-7DC9C2B6DB4E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9043988" y="211348"/>
            <a:ext cx="2251162" cy="81735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Brown synthesis</a:t>
            </a:r>
          </a:p>
        </p:txBody>
      </p:sp>
    </p:spTree>
    <p:extLst>
      <p:ext uri="{BB962C8B-B14F-4D97-AF65-F5344CB8AC3E}">
        <p14:creationId xmlns:p14="http://schemas.microsoft.com/office/powerpoint/2010/main" val="75479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31" y="217579"/>
            <a:ext cx="5284155" cy="645458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664" y="124661"/>
            <a:ext cx="3175152" cy="6640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7821" y="2783151"/>
            <a:ext cx="22869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Ibuprofen</a:t>
            </a:r>
          </a:p>
          <a:p>
            <a:pPr algn="ctr"/>
            <a:r>
              <a:rPr lang="en-US" sz="4000" b="1" dirty="0"/>
              <a:t>Synthesis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54804" y="1387011"/>
            <a:ext cx="1880171" cy="61645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Brown synthesis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36493" y="1313858"/>
            <a:ext cx="1880171" cy="61645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BHC synthesis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54804" y="2154148"/>
            <a:ext cx="1880171" cy="61645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AE = 40%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36493" y="2080995"/>
            <a:ext cx="1880171" cy="61645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AE = 77%</a:t>
            </a:r>
          </a:p>
        </p:txBody>
      </p:sp>
    </p:spTree>
    <p:extLst>
      <p:ext uri="{BB962C8B-B14F-4D97-AF65-F5344CB8AC3E}">
        <p14:creationId xmlns:p14="http://schemas.microsoft.com/office/powerpoint/2010/main" val="4159155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Risk migration</a:t>
            </a:r>
            <a:endParaRPr lang="en-CA" sz="40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B55293-F823-49AF-9A7A-0A05072EFA2E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8">
            <a:extLst>
              <a:ext uri="{FF2B5EF4-FFF2-40B4-BE49-F238E27FC236}">
                <a16:creationId xmlns:a16="http://schemas.microsoft.com/office/drawing/2014/main" id="{68D9925C-98B8-3447-91CD-2C0FB6F38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309" y="1660682"/>
            <a:ext cx="5275040" cy="179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220px-Dry_clean_rack.jpg">
            <a:extLst>
              <a:ext uri="{FF2B5EF4-FFF2-40B4-BE49-F238E27FC236}">
                <a16:creationId xmlns:a16="http://schemas.microsoft.com/office/drawing/2014/main" id="{50C5198C-42C1-AE4A-AF61-77BD91471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390" y="1528582"/>
            <a:ext cx="2794000" cy="1866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B87AF2-088A-8844-A3BC-C7A4CBF2371D}"/>
              </a:ext>
            </a:extLst>
          </p:cNvPr>
          <p:cNvSpPr txBox="1"/>
          <p:nvPr/>
        </p:nvSpPr>
        <p:spPr>
          <a:xfrm>
            <a:off x="7844857" y="3455770"/>
            <a:ext cx="14730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dry cleaning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4DEB35-A23A-2E44-863C-1D3BF38CF78D}"/>
              </a:ext>
            </a:extLst>
          </p:cNvPr>
          <p:cNvSpPr txBox="1"/>
          <p:nvPr/>
        </p:nvSpPr>
        <p:spPr>
          <a:xfrm>
            <a:off x="1644018" y="4778773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Cl</a:t>
            </a:r>
            <a:r>
              <a:rPr lang="en-US" baseline="-25000"/>
              <a:t>2</a:t>
            </a:r>
            <a:r>
              <a:rPr lang="en-US"/>
              <a:t>C=CCl</a:t>
            </a:r>
            <a:r>
              <a:rPr lang="en-US" baseline="-25000"/>
              <a:t>2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B826BD77-5BC4-974C-8287-DFA443C6640B}"/>
              </a:ext>
            </a:extLst>
          </p:cNvPr>
          <p:cNvSpPr/>
          <p:nvPr/>
        </p:nvSpPr>
        <p:spPr>
          <a:xfrm>
            <a:off x="2814882" y="4850832"/>
            <a:ext cx="468346" cy="22518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1B56ED-DF03-1446-A4AF-F9F9605E1FF9}"/>
              </a:ext>
            </a:extLst>
          </p:cNvPr>
          <p:cNvSpPr txBox="1"/>
          <p:nvPr/>
        </p:nvSpPr>
        <p:spPr>
          <a:xfrm>
            <a:off x="3360398" y="4751723"/>
            <a:ext cx="1887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acetone &amp; hexane</a:t>
            </a:r>
          </a:p>
        </p:txBody>
      </p:sp>
      <p:pic>
        <p:nvPicPr>
          <p:cNvPr id="18" name="Picture 17" descr="Callipers_Twin_Pot.jpg">
            <a:extLst>
              <a:ext uri="{FF2B5EF4-FFF2-40B4-BE49-F238E27FC236}">
                <a16:creationId xmlns:a16="http://schemas.microsoft.com/office/drawing/2014/main" id="{2A12433C-8EBA-DE43-8342-3D8A6EB847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987" y="3953335"/>
            <a:ext cx="3806806" cy="2535333"/>
          </a:xfrm>
          <a:prstGeom prst="rect">
            <a:avLst/>
          </a:prstGeom>
        </p:spPr>
      </p:pic>
      <p:pic>
        <p:nvPicPr>
          <p:cNvPr id="19" name="Picture 18" descr="250px-Aerosol.png">
            <a:extLst>
              <a:ext uri="{FF2B5EF4-FFF2-40B4-BE49-F238E27FC236}">
                <a16:creationId xmlns:a16="http://schemas.microsoft.com/office/drawing/2014/main" id="{4079FE74-E99B-3249-86B2-B73CA9F8A7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674" y="4260247"/>
            <a:ext cx="1893543" cy="142394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AE098D4-E823-294D-BA6E-E72B81E26A83}"/>
              </a:ext>
            </a:extLst>
          </p:cNvPr>
          <p:cNvSpPr txBox="1"/>
          <p:nvPr/>
        </p:nvSpPr>
        <p:spPr>
          <a:xfrm>
            <a:off x="0" y="6488668"/>
            <a:ext cx="172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source: Wikipedia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132702-B2B8-3C49-BF63-344C7D074CDC}"/>
              </a:ext>
            </a:extLst>
          </p:cNvPr>
          <p:cNvSpPr txBox="1"/>
          <p:nvPr/>
        </p:nvSpPr>
        <p:spPr>
          <a:xfrm>
            <a:off x="9088842" y="6528574"/>
            <a:ext cx="17790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disk brake and pads</a:t>
            </a:r>
          </a:p>
        </p:txBody>
      </p:sp>
    </p:spTree>
    <p:extLst>
      <p:ext uri="{BB962C8B-B14F-4D97-AF65-F5344CB8AC3E}">
        <p14:creationId xmlns:p14="http://schemas.microsoft.com/office/powerpoint/2010/main" val="14075781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5BDFD8-4B64-4B29-8048-99B1D368F0CA}"/>
              </a:ext>
            </a:extLst>
          </p:cNvPr>
          <p:cNvSpPr txBox="1"/>
          <p:nvPr/>
        </p:nvSpPr>
        <p:spPr>
          <a:xfrm>
            <a:off x="840225" y="1763899"/>
            <a:ext cx="1074980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800" dirty="0">
                <a:solidFill>
                  <a:prstClr val="black"/>
                </a:solidFill>
              </a:rPr>
              <a:t>Mass based metrics tell you </a:t>
            </a:r>
            <a:r>
              <a:rPr lang="en-US" sz="2800" b="1" i="1" dirty="0">
                <a:solidFill>
                  <a:prstClr val="black"/>
                </a:solidFill>
              </a:rPr>
              <a:t>nothing</a:t>
            </a:r>
            <a:r>
              <a:rPr lang="en-US" sz="2800" dirty="0">
                <a:solidFill>
                  <a:prstClr val="black"/>
                </a:solidFill>
              </a:rPr>
              <a:t> about environmental impact.</a:t>
            </a:r>
          </a:p>
          <a:p>
            <a:pPr defTabSz="457200">
              <a:defRPr/>
            </a:pPr>
            <a:endParaRPr lang="en-US" sz="2800" dirty="0">
              <a:solidFill>
                <a:prstClr val="black"/>
              </a:solidFill>
            </a:endParaRPr>
          </a:p>
          <a:p>
            <a:pPr defTabSz="457200">
              <a:defRPr/>
            </a:pPr>
            <a:r>
              <a:rPr lang="en-US" sz="2800" dirty="0">
                <a:solidFill>
                  <a:prstClr val="black"/>
                </a:solidFill>
              </a:rPr>
              <a:t>What if you want to consider environmental impact but can’t do an LCA?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33051" y="213618"/>
            <a:ext cx="41012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Life Cycle Thinking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B7DC1CD-A156-4780-9510-877CC3A3711F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E207DD-B0EA-D442-841D-05C43BF80682}"/>
              </a:ext>
            </a:extLst>
          </p:cNvPr>
          <p:cNvGrpSpPr/>
          <p:nvPr/>
        </p:nvGrpSpPr>
        <p:grpSpPr>
          <a:xfrm>
            <a:off x="3336139" y="3504849"/>
            <a:ext cx="2794808" cy="2193764"/>
            <a:chOff x="3336139" y="3504849"/>
            <a:chExt cx="2794808" cy="21937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0A871E-A14F-144B-89F9-A12C05ED7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60306" y="3504849"/>
              <a:ext cx="1172904" cy="1567541"/>
            </a:xfrm>
            <a:prstGeom prst="rect">
              <a:avLst/>
            </a:prstGeom>
          </p:spPr>
        </p:pic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5E2651EE-A7B5-C845-9963-6BD1854516DF}"/>
                </a:ext>
              </a:extLst>
            </p:cNvPr>
            <p:cNvSpPr/>
            <p:nvPr/>
          </p:nvSpPr>
          <p:spPr>
            <a:xfrm>
              <a:off x="3626008" y="3946406"/>
              <a:ext cx="918000" cy="1080000"/>
            </a:xfrm>
            <a:prstGeom prst="can">
              <a:avLst>
                <a:gd name="adj" fmla="val 27838"/>
              </a:avLst>
            </a:prstGeom>
            <a:solidFill>
              <a:srgbClr val="FEFF82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869F8C4-0BEA-FB4F-99AF-89B60A869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58043" y="3504849"/>
              <a:ext cx="1172904" cy="1567541"/>
            </a:xfrm>
            <a:prstGeom prst="rect">
              <a:avLst/>
            </a:prstGeom>
          </p:spPr>
        </p:pic>
        <p:sp>
          <p:nvSpPr>
            <p:cNvPr id="12" name="Can 11">
              <a:extLst>
                <a:ext uri="{FF2B5EF4-FFF2-40B4-BE49-F238E27FC236}">
                  <a16:creationId xmlns:a16="http://schemas.microsoft.com/office/drawing/2014/main" id="{7009848A-8526-084A-8982-CC38A919162C}"/>
                </a:ext>
              </a:extLst>
            </p:cNvPr>
            <p:cNvSpPr/>
            <p:nvPr/>
          </p:nvSpPr>
          <p:spPr>
            <a:xfrm>
              <a:off x="5123745" y="3946406"/>
              <a:ext cx="918000" cy="1080000"/>
            </a:xfrm>
            <a:prstGeom prst="can">
              <a:avLst>
                <a:gd name="adj" fmla="val 27838"/>
              </a:avLst>
            </a:prstGeom>
            <a:solidFill>
              <a:srgbClr val="BBE1E4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E8D511C-FE35-F746-A7B5-794A6207B766}"/>
                </a:ext>
              </a:extLst>
            </p:cNvPr>
            <p:cNvSpPr/>
            <p:nvPr/>
          </p:nvSpPr>
          <p:spPr>
            <a:xfrm>
              <a:off x="3336139" y="5329281"/>
              <a:ext cx="149773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ethyl acetate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4647D5D-26E5-3541-9B33-5F934388A702}"/>
                </a:ext>
              </a:extLst>
            </p:cNvPr>
            <p:cNvSpPr/>
            <p:nvPr/>
          </p:nvSpPr>
          <p:spPr>
            <a:xfrm>
              <a:off x="5069300" y="5329281"/>
              <a:ext cx="9503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dioxane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189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B7DC1CD-A156-4780-9510-877CC3A3711F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AE73898-EACE-594D-979A-FE1DF98EF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167" y="0"/>
            <a:ext cx="6938328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F167A8-0237-6E40-A1CF-C4E59D6EDF08}"/>
              </a:ext>
            </a:extLst>
          </p:cNvPr>
          <p:cNvSpPr txBox="1"/>
          <p:nvPr/>
        </p:nvSpPr>
        <p:spPr>
          <a:xfrm>
            <a:off x="233051" y="213618"/>
            <a:ext cx="41012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Life Cycle Thinking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6FD347-CB4C-CD4D-A4A5-AB0D80B67F17}"/>
              </a:ext>
            </a:extLst>
          </p:cNvPr>
          <p:cNvGrpSpPr/>
          <p:nvPr/>
        </p:nvGrpSpPr>
        <p:grpSpPr>
          <a:xfrm>
            <a:off x="941282" y="1336149"/>
            <a:ext cx="2794808" cy="2193764"/>
            <a:chOff x="3336139" y="3504849"/>
            <a:chExt cx="2794808" cy="21937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58D435-C5BB-C447-BB7B-C8F534AF3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60306" y="3504849"/>
              <a:ext cx="1172904" cy="1567541"/>
            </a:xfrm>
            <a:prstGeom prst="rect">
              <a:avLst/>
            </a:prstGeom>
          </p:spPr>
        </p:pic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268BE971-99D5-584B-A930-C9E2FF413235}"/>
                </a:ext>
              </a:extLst>
            </p:cNvPr>
            <p:cNvSpPr/>
            <p:nvPr/>
          </p:nvSpPr>
          <p:spPr>
            <a:xfrm>
              <a:off x="3626008" y="3946406"/>
              <a:ext cx="918000" cy="1080000"/>
            </a:xfrm>
            <a:prstGeom prst="can">
              <a:avLst>
                <a:gd name="adj" fmla="val 27838"/>
              </a:avLst>
            </a:prstGeom>
            <a:solidFill>
              <a:srgbClr val="FEFF82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41EBA12-E771-3744-853F-4816259D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8043" y="3504849"/>
              <a:ext cx="1172904" cy="1567541"/>
            </a:xfrm>
            <a:prstGeom prst="rect">
              <a:avLst/>
            </a:prstGeom>
          </p:spPr>
        </p:pic>
        <p:sp>
          <p:nvSpPr>
            <p:cNvPr id="12" name="Can 11">
              <a:extLst>
                <a:ext uri="{FF2B5EF4-FFF2-40B4-BE49-F238E27FC236}">
                  <a16:creationId xmlns:a16="http://schemas.microsoft.com/office/drawing/2014/main" id="{C61FB673-F5A2-414C-87F6-89D735755BF8}"/>
                </a:ext>
              </a:extLst>
            </p:cNvPr>
            <p:cNvSpPr/>
            <p:nvPr/>
          </p:nvSpPr>
          <p:spPr>
            <a:xfrm>
              <a:off x="5123745" y="3946406"/>
              <a:ext cx="918000" cy="1080000"/>
            </a:xfrm>
            <a:prstGeom prst="can">
              <a:avLst>
                <a:gd name="adj" fmla="val 27838"/>
              </a:avLst>
            </a:prstGeom>
            <a:solidFill>
              <a:srgbClr val="BBE1E4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15F34F7-5252-0B46-A056-3244ED75851E}"/>
                </a:ext>
              </a:extLst>
            </p:cNvPr>
            <p:cNvSpPr/>
            <p:nvPr/>
          </p:nvSpPr>
          <p:spPr>
            <a:xfrm>
              <a:off x="3336139" y="5329281"/>
              <a:ext cx="149773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ethyl acetate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7CD1192-7641-764C-8DD8-881C3DDEF6D7}"/>
                </a:ext>
              </a:extLst>
            </p:cNvPr>
            <p:cNvSpPr/>
            <p:nvPr/>
          </p:nvSpPr>
          <p:spPr>
            <a:xfrm>
              <a:off x="5069300" y="5329281"/>
              <a:ext cx="9503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dioxane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87951B7-3E77-9445-ABF1-DA6B94F4F64D}"/>
              </a:ext>
            </a:extLst>
          </p:cNvPr>
          <p:cNvSpPr txBox="1"/>
          <p:nvPr/>
        </p:nvSpPr>
        <p:spPr>
          <a:xfrm>
            <a:off x="350203" y="4050820"/>
            <a:ext cx="377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400" i="1" dirty="0">
                <a:solidFill>
                  <a:prstClr val="black"/>
                </a:solidFill>
              </a:rPr>
              <a:t>For every life stage, qualitatively consider risks.</a:t>
            </a:r>
          </a:p>
        </p:txBody>
      </p:sp>
    </p:spTree>
    <p:extLst>
      <p:ext uri="{BB962C8B-B14F-4D97-AF65-F5344CB8AC3E}">
        <p14:creationId xmlns:p14="http://schemas.microsoft.com/office/powerpoint/2010/main" val="3507423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5BDFD8-4B64-4B29-8048-99B1D368F0CA}"/>
              </a:ext>
            </a:extLst>
          </p:cNvPr>
          <p:cNvSpPr txBox="1"/>
          <p:nvPr/>
        </p:nvSpPr>
        <p:spPr>
          <a:xfrm>
            <a:off x="205243" y="1671612"/>
            <a:ext cx="3760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400" b="1" dirty="0">
                <a:solidFill>
                  <a:prstClr val="black"/>
                </a:solidFill>
              </a:rPr>
              <a:t>Use Stage: </a:t>
            </a:r>
            <a:r>
              <a:rPr lang="en-US" sz="2400" dirty="0">
                <a:solidFill>
                  <a:prstClr val="black"/>
                </a:solidFill>
              </a:rPr>
              <a:t>Look for risks in the compounds themselves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05243" y="228904"/>
            <a:ext cx="10678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Life Cycle Thinking (for comparing two chemicals)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B7DC1CD-A156-4780-9510-877CC3A3711F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A6A9EAB-E49C-6846-8F56-00C1EBD3D628}"/>
              </a:ext>
            </a:extLst>
          </p:cNvPr>
          <p:cNvSpPr/>
          <p:nvPr/>
        </p:nvSpPr>
        <p:spPr>
          <a:xfrm>
            <a:off x="4603398" y="2084303"/>
            <a:ext cx="319237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not a contributor to acid rain</a:t>
            </a:r>
          </a:p>
          <a:p>
            <a:r>
              <a:rPr lang="en-US" dirty="0"/>
              <a:t>not </a:t>
            </a:r>
            <a:r>
              <a:rPr lang="en-US" dirty="0" err="1"/>
              <a:t>bioaccumulative</a:t>
            </a:r>
            <a:endParaRPr lang="en-US" dirty="0"/>
          </a:p>
          <a:p>
            <a:r>
              <a:rPr lang="en-US" dirty="0"/>
              <a:t>not </a:t>
            </a:r>
            <a:r>
              <a:rPr lang="en-US" dirty="0" err="1"/>
              <a:t>eutrophying</a:t>
            </a:r>
            <a:endParaRPr lang="en-US" dirty="0"/>
          </a:p>
          <a:p>
            <a:r>
              <a:rPr lang="en-US" dirty="0"/>
              <a:t>low energy to distill</a:t>
            </a:r>
          </a:p>
          <a:p>
            <a:r>
              <a:rPr lang="en-US" dirty="0"/>
              <a:t>very little acute toxicity</a:t>
            </a:r>
          </a:p>
          <a:p>
            <a:r>
              <a:rPr lang="en-US" dirty="0"/>
              <a:t>not a carcinogen</a:t>
            </a:r>
          </a:p>
          <a:p>
            <a:r>
              <a:rPr lang="en-US" dirty="0"/>
              <a:t>not an ozone </a:t>
            </a:r>
            <a:r>
              <a:rPr lang="en-US" dirty="0" err="1"/>
              <a:t>depleter</a:t>
            </a:r>
            <a:endParaRPr lang="en-US" dirty="0"/>
          </a:p>
          <a:p>
            <a:r>
              <a:rPr lang="en-US" dirty="0"/>
              <a:t>not persistent</a:t>
            </a:r>
          </a:p>
          <a:p>
            <a:r>
              <a:rPr lang="en-US" dirty="0"/>
              <a:t>minor resource depletion</a:t>
            </a:r>
          </a:p>
          <a:p>
            <a:r>
              <a:rPr lang="en-US" dirty="0">
                <a:solidFill>
                  <a:srgbClr val="FF0000"/>
                </a:solidFill>
              </a:rPr>
              <a:t>smog-former</a:t>
            </a:r>
          </a:p>
          <a:p>
            <a:r>
              <a:rPr lang="en-US" dirty="0">
                <a:solidFill>
                  <a:srgbClr val="FF0000"/>
                </a:solidFill>
              </a:rPr>
              <a:t>flammable</a:t>
            </a:r>
          </a:p>
          <a:p>
            <a:r>
              <a:rPr lang="en-US" dirty="0"/>
              <a:t>doesn’t form peroxides</a:t>
            </a:r>
          </a:p>
          <a:p>
            <a:r>
              <a:rPr lang="en-US" dirty="0">
                <a:solidFill>
                  <a:srgbClr val="FF0000"/>
                </a:solidFill>
              </a:rPr>
              <a:t>may be a mutagen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FDC807-1C87-384A-9AD7-A6447D010F6A}"/>
              </a:ext>
            </a:extLst>
          </p:cNvPr>
          <p:cNvSpPr/>
          <p:nvPr/>
        </p:nvSpPr>
        <p:spPr>
          <a:xfrm>
            <a:off x="8228911" y="2127662"/>
            <a:ext cx="319237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not a contributor to acid rain</a:t>
            </a:r>
          </a:p>
          <a:p>
            <a:r>
              <a:rPr lang="en-US" dirty="0"/>
              <a:t>not </a:t>
            </a:r>
            <a:r>
              <a:rPr lang="en-US" dirty="0" err="1"/>
              <a:t>bioaccumulative</a:t>
            </a:r>
            <a:endParaRPr lang="en-US" dirty="0"/>
          </a:p>
          <a:p>
            <a:r>
              <a:rPr lang="en-US" dirty="0"/>
              <a:t>not </a:t>
            </a:r>
            <a:r>
              <a:rPr lang="en-US" dirty="0" err="1"/>
              <a:t>eutrophying</a:t>
            </a:r>
            <a:endParaRPr lang="en-US" dirty="0"/>
          </a:p>
          <a:p>
            <a:r>
              <a:rPr lang="en-US" dirty="0"/>
              <a:t>low energy to distill</a:t>
            </a:r>
          </a:p>
          <a:p>
            <a:r>
              <a:rPr lang="en-US" dirty="0"/>
              <a:t>very little acute toxicity</a:t>
            </a:r>
          </a:p>
          <a:p>
            <a:r>
              <a:rPr lang="en-US" dirty="0">
                <a:solidFill>
                  <a:srgbClr val="FF0000"/>
                </a:solidFill>
              </a:rPr>
              <a:t>carcinogen</a:t>
            </a:r>
          </a:p>
          <a:p>
            <a:r>
              <a:rPr lang="en-US" dirty="0"/>
              <a:t>not an ozone </a:t>
            </a:r>
            <a:r>
              <a:rPr lang="en-US" dirty="0" err="1"/>
              <a:t>depleter</a:t>
            </a:r>
            <a:endParaRPr lang="en-US" dirty="0"/>
          </a:p>
          <a:p>
            <a:r>
              <a:rPr lang="en-US" dirty="0"/>
              <a:t>not persistent</a:t>
            </a:r>
          </a:p>
          <a:p>
            <a:r>
              <a:rPr lang="en-US" dirty="0"/>
              <a:t>minor resource depletion</a:t>
            </a:r>
          </a:p>
          <a:p>
            <a:r>
              <a:rPr lang="en-US" dirty="0">
                <a:solidFill>
                  <a:srgbClr val="FF0000"/>
                </a:solidFill>
              </a:rPr>
              <a:t>smog-former</a:t>
            </a:r>
          </a:p>
          <a:p>
            <a:r>
              <a:rPr lang="en-US" dirty="0">
                <a:solidFill>
                  <a:srgbClr val="FF0000"/>
                </a:solidFill>
              </a:rPr>
              <a:t>flammable</a:t>
            </a:r>
          </a:p>
          <a:p>
            <a:r>
              <a:rPr lang="en-US" dirty="0">
                <a:solidFill>
                  <a:srgbClr val="FF0000"/>
                </a:solidFill>
              </a:rPr>
              <a:t>forms explosive peroxides</a:t>
            </a:r>
          </a:p>
          <a:p>
            <a:r>
              <a:rPr lang="en-US" dirty="0">
                <a:solidFill>
                  <a:srgbClr val="FF0000"/>
                </a:solidFill>
              </a:rPr>
              <a:t>may be a mutagen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FC5BD1-6484-1046-9445-1F7CE1ABF514}"/>
              </a:ext>
            </a:extLst>
          </p:cNvPr>
          <p:cNvSpPr/>
          <p:nvPr/>
        </p:nvSpPr>
        <p:spPr>
          <a:xfrm>
            <a:off x="5184419" y="1369385"/>
            <a:ext cx="2018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ethyl acetate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0C4255-F630-6F41-8372-B82313772DAE}"/>
              </a:ext>
            </a:extLst>
          </p:cNvPr>
          <p:cNvSpPr/>
          <p:nvPr/>
        </p:nvSpPr>
        <p:spPr>
          <a:xfrm>
            <a:off x="9067214" y="1375380"/>
            <a:ext cx="1280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dioxane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48E670F-DF9A-A14D-82F7-0B8A2AE8B98E}"/>
              </a:ext>
            </a:extLst>
          </p:cNvPr>
          <p:cNvSpPr/>
          <p:nvPr/>
        </p:nvSpPr>
        <p:spPr>
          <a:xfrm>
            <a:off x="4267200" y="1230013"/>
            <a:ext cx="3530978" cy="5488615"/>
          </a:xfrm>
          <a:prstGeom prst="roundRect">
            <a:avLst/>
          </a:prstGeom>
          <a:noFill/>
          <a:ln w="76200">
            <a:solidFill>
              <a:srgbClr val="CD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2871F72-0E32-2E46-B02A-CD3835D1DE6C}"/>
              </a:ext>
            </a:extLst>
          </p:cNvPr>
          <p:cNvSpPr/>
          <p:nvPr/>
        </p:nvSpPr>
        <p:spPr>
          <a:xfrm>
            <a:off x="7985882" y="1230013"/>
            <a:ext cx="3530978" cy="5488615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137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05243" y="228904"/>
            <a:ext cx="10678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Life Cycle Thinking (for comparing two chemicals)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B7DC1CD-A156-4780-9510-877CC3A3711F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0B44017-B901-3242-BB99-95FC957B8BA5}"/>
              </a:ext>
            </a:extLst>
          </p:cNvPr>
          <p:cNvSpPr txBox="1"/>
          <p:nvPr/>
        </p:nvSpPr>
        <p:spPr>
          <a:xfrm>
            <a:off x="205243" y="1668804"/>
            <a:ext cx="3760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400" b="1" dirty="0">
                <a:solidFill>
                  <a:prstClr val="black"/>
                </a:solidFill>
              </a:rPr>
              <a:t>Manufacturing Stage: </a:t>
            </a:r>
            <a:r>
              <a:rPr lang="en-US" sz="2400" dirty="0">
                <a:solidFill>
                  <a:prstClr val="black"/>
                </a:solidFill>
              </a:rPr>
              <a:t>Look for risks in the synthesis tree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001887-923F-C84D-9382-6D8527B4B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584" y="1953879"/>
            <a:ext cx="3203753" cy="42242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F679D1-F947-C449-8A36-59EFAB6FD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472" y="1953879"/>
            <a:ext cx="2374533" cy="47820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460615D-04FB-F74D-B1FA-9AF6DF15FAE8}"/>
              </a:ext>
            </a:extLst>
          </p:cNvPr>
          <p:cNvSpPr/>
          <p:nvPr/>
        </p:nvSpPr>
        <p:spPr>
          <a:xfrm>
            <a:off x="5184419" y="1369385"/>
            <a:ext cx="2018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ethyl acetate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47C276-4A92-D14B-94D0-58D281F48130}"/>
              </a:ext>
            </a:extLst>
          </p:cNvPr>
          <p:cNvSpPr/>
          <p:nvPr/>
        </p:nvSpPr>
        <p:spPr>
          <a:xfrm>
            <a:off x="9067214" y="1375380"/>
            <a:ext cx="1280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dioxane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4B3F705-D7BB-3343-9E3F-08D3C3B02C8F}"/>
              </a:ext>
            </a:extLst>
          </p:cNvPr>
          <p:cNvSpPr/>
          <p:nvPr/>
        </p:nvSpPr>
        <p:spPr>
          <a:xfrm>
            <a:off x="4267200" y="1230013"/>
            <a:ext cx="3530978" cy="5488615"/>
          </a:xfrm>
          <a:prstGeom prst="roundRect">
            <a:avLst/>
          </a:prstGeom>
          <a:noFill/>
          <a:ln w="76200">
            <a:solidFill>
              <a:srgbClr val="CD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3115EA8-0EC8-E144-9616-2C7C70B33C04}"/>
              </a:ext>
            </a:extLst>
          </p:cNvPr>
          <p:cNvSpPr/>
          <p:nvPr/>
        </p:nvSpPr>
        <p:spPr>
          <a:xfrm>
            <a:off x="7985882" y="1230013"/>
            <a:ext cx="3530978" cy="5488615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696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411EF9AE-EE45-AF4C-9846-F8B3A5E00A7E}"/>
              </a:ext>
            </a:extLst>
          </p:cNvPr>
          <p:cNvSpPr/>
          <p:nvPr/>
        </p:nvSpPr>
        <p:spPr>
          <a:xfrm flipV="1">
            <a:off x="5545577" y="3607050"/>
            <a:ext cx="683167" cy="495023"/>
          </a:xfrm>
          <a:prstGeom prst="roundRect">
            <a:avLst>
              <a:gd name="adj" fmla="val 0"/>
            </a:avLst>
          </a:prstGeom>
          <a:solidFill>
            <a:srgbClr val="FFA8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47ED7BA-08EA-FD41-B7B7-B37FBB83EBB7}"/>
              </a:ext>
            </a:extLst>
          </p:cNvPr>
          <p:cNvSpPr/>
          <p:nvPr/>
        </p:nvSpPr>
        <p:spPr>
          <a:xfrm>
            <a:off x="5902064" y="3686782"/>
            <a:ext cx="386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Ni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6D49AA51-92BF-2541-ABC6-E14173E4483A}"/>
              </a:ext>
            </a:extLst>
          </p:cNvPr>
          <p:cNvSpPr/>
          <p:nvPr/>
        </p:nvSpPr>
        <p:spPr>
          <a:xfrm>
            <a:off x="6551199" y="3111205"/>
            <a:ext cx="906532" cy="410743"/>
          </a:xfrm>
          <a:prstGeom prst="roundRect">
            <a:avLst>
              <a:gd name="adj" fmla="val 0"/>
            </a:avLst>
          </a:prstGeom>
          <a:solidFill>
            <a:srgbClr val="D2B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D7BC7EF0-4D4A-AD47-AF4A-0DF24583AB24}"/>
              </a:ext>
            </a:extLst>
          </p:cNvPr>
          <p:cNvSpPr/>
          <p:nvPr/>
        </p:nvSpPr>
        <p:spPr>
          <a:xfrm>
            <a:off x="486923" y="5722392"/>
            <a:ext cx="2962129" cy="410743"/>
          </a:xfrm>
          <a:prstGeom prst="roundRect">
            <a:avLst>
              <a:gd name="adj" fmla="val 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9C7F568C-3247-0648-8CC1-8EE749FF923F}"/>
              </a:ext>
            </a:extLst>
          </p:cNvPr>
          <p:cNvSpPr/>
          <p:nvPr/>
        </p:nvSpPr>
        <p:spPr>
          <a:xfrm>
            <a:off x="486923" y="4345043"/>
            <a:ext cx="2962129" cy="410743"/>
          </a:xfrm>
          <a:prstGeom prst="roundRect">
            <a:avLst>
              <a:gd name="adj" fmla="val 0"/>
            </a:avLst>
          </a:prstGeom>
          <a:solidFill>
            <a:srgbClr val="D2B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C984275-37F6-DD46-84FB-30A114C1C421}"/>
              </a:ext>
            </a:extLst>
          </p:cNvPr>
          <p:cNvSpPr/>
          <p:nvPr/>
        </p:nvSpPr>
        <p:spPr>
          <a:xfrm>
            <a:off x="5457345" y="4139671"/>
            <a:ext cx="736317" cy="410743"/>
          </a:xfrm>
          <a:prstGeom prst="roundRect">
            <a:avLst>
              <a:gd name="adj" fmla="val 0"/>
            </a:avLst>
          </a:prstGeom>
          <a:solidFill>
            <a:srgbClr val="D2B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66E2F2BD-A323-B544-AB19-17AF96B620C2}"/>
              </a:ext>
            </a:extLst>
          </p:cNvPr>
          <p:cNvSpPr/>
          <p:nvPr/>
        </p:nvSpPr>
        <p:spPr>
          <a:xfrm>
            <a:off x="9067214" y="3343126"/>
            <a:ext cx="383384" cy="628799"/>
          </a:xfrm>
          <a:prstGeom prst="roundRect">
            <a:avLst>
              <a:gd name="adj" fmla="val 0"/>
            </a:avLst>
          </a:prstGeom>
          <a:solidFill>
            <a:srgbClr val="D2B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0C3C76B4-DE87-3C45-A6CA-E5D116F192C8}"/>
              </a:ext>
            </a:extLst>
          </p:cNvPr>
          <p:cNvSpPr/>
          <p:nvPr/>
        </p:nvSpPr>
        <p:spPr>
          <a:xfrm>
            <a:off x="8505985" y="2197475"/>
            <a:ext cx="1052353" cy="318254"/>
          </a:xfrm>
          <a:prstGeom prst="roundRect">
            <a:avLst>
              <a:gd name="adj" fmla="val 0"/>
            </a:avLst>
          </a:prstGeom>
          <a:solidFill>
            <a:srgbClr val="FFA8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D519DC4D-B1BE-2A48-BB9D-F2D6B48565D7}"/>
              </a:ext>
            </a:extLst>
          </p:cNvPr>
          <p:cNvSpPr/>
          <p:nvPr/>
        </p:nvSpPr>
        <p:spPr>
          <a:xfrm flipV="1">
            <a:off x="9324827" y="4934646"/>
            <a:ext cx="1052353" cy="652555"/>
          </a:xfrm>
          <a:prstGeom prst="roundRect">
            <a:avLst>
              <a:gd name="adj" fmla="val 0"/>
            </a:avLst>
          </a:prstGeom>
          <a:solidFill>
            <a:srgbClr val="FFA8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3DBEBC69-1B59-9A4F-8C0F-AB4D2A33F106}"/>
              </a:ext>
            </a:extLst>
          </p:cNvPr>
          <p:cNvSpPr/>
          <p:nvPr/>
        </p:nvSpPr>
        <p:spPr>
          <a:xfrm flipV="1">
            <a:off x="6636193" y="2625970"/>
            <a:ext cx="683167" cy="495023"/>
          </a:xfrm>
          <a:prstGeom prst="roundRect">
            <a:avLst>
              <a:gd name="adj" fmla="val 0"/>
            </a:avLst>
          </a:prstGeom>
          <a:solidFill>
            <a:srgbClr val="FFA8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9619CFC-C517-DE4B-BF54-DD64D9CC250C}"/>
              </a:ext>
            </a:extLst>
          </p:cNvPr>
          <p:cNvSpPr/>
          <p:nvPr/>
        </p:nvSpPr>
        <p:spPr>
          <a:xfrm>
            <a:off x="486924" y="3934300"/>
            <a:ext cx="2962129" cy="410743"/>
          </a:xfrm>
          <a:prstGeom prst="roundRect">
            <a:avLst>
              <a:gd name="adj" fmla="val 0"/>
            </a:avLst>
          </a:prstGeom>
          <a:solidFill>
            <a:srgbClr val="FFA8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92D20ADC-B428-304A-A4E7-1ED4C7DF7B92}"/>
              </a:ext>
            </a:extLst>
          </p:cNvPr>
          <p:cNvSpPr/>
          <p:nvPr/>
        </p:nvSpPr>
        <p:spPr>
          <a:xfrm>
            <a:off x="9418181" y="3343126"/>
            <a:ext cx="354470" cy="62879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C98608ED-AF17-6A44-8C6F-A931505DCB89}"/>
              </a:ext>
            </a:extLst>
          </p:cNvPr>
          <p:cNvSpPr/>
          <p:nvPr/>
        </p:nvSpPr>
        <p:spPr>
          <a:xfrm>
            <a:off x="8472198" y="2515728"/>
            <a:ext cx="1086140" cy="44178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D3F5A83-E0CA-E54A-A3E2-5990F8EB060E}"/>
              </a:ext>
            </a:extLst>
          </p:cNvPr>
          <p:cNvSpPr/>
          <p:nvPr/>
        </p:nvSpPr>
        <p:spPr>
          <a:xfrm>
            <a:off x="5184419" y="5964460"/>
            <a:ext cx="1264069" cy="41074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6DF54750-2499-A847-B64E-5B839DECF3D0}"/>
              </a:ext>
            </a:extLst>
          </p:cNvPr>
          <p:cNvSpPr/>
          <p:nvPr/>
        </p:nvSpPr>
        <p:spPr>
          <a:xfrm>
            <a:off x="4424907" y="5004979"/>
            <a:ext cx="1264069" cy="41074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A4ECCA4-FCAC-7A4E-8D14-5790CF04205D}"/>
              </a:ext>
            </a:extLst>
          </p:cNvPr>
          <p:cNvSpPr/>
          <p:nvPr/>
        </p:nvSpPr>
        <p:spPr>
          <a:xfrm>
            <a:off x="5876680" y="5074590"/>
            <a:ext cx="1264069" cy="4103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3589EAE-BDBC-6E4F-9A07-B8FA115CEC13}"/>
              </a:ext>
            </a:extLst>
          </p:cNvPr>
          <p:cNvSpPr/>
          <p:nvPr/>
        </p:nvSpPr>
        <p:spPr>
          <a:xfrm>
            <a:off x="6193662" y="4158345"/>
            <a:ext cx="1264069" cy="4103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4EA7A1C4-54F2-244F-B2F2-E2BE13E45F99}"/>
              </a:ext>
            </a:extLst>
          </p:cNvPr>
          <p:cNvSpPr/>
          <p:nvPr/>
        </p:nvSpPr>
        <p:spPr>
          <a:xfrm>
            <a:off x="5878687" y="3084568"/>
            <a:ext cx="569802" cy="4103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235A257-200E-694C-A3C9-87F0F7E7418C}"/>
              </a:ext>
            </a:extLst>
          </p:cNvPr>
          <p:cNvSpPr/>
          <p:nvPr/>
        </p:nvSpPr>
        <p:spPr>
          <a:xfrm>
            <a:off x="7046251" y="2178779"/>
            <a:ext cx="569802" cy="4103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698405D-7D73-364D-B168-23819A2EF091}"/>
              </a:ext>
            </a:extLst>
          </p:cNvPr>
          <p:cNvSpPr/>
          <p:nvPr/>
        </p:nvSpPr>
        <p:spPr>
          <a:xfrm>
            <a:off x="9162409" y="5623720"/>
            <a:ext cx="1264069" cy="10203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05243" y="228904"/>
            <a:ext cx="10678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Life Cycle Thinking (for comparing two chemicals)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B7DC1CD-A156-4780-9510-877CC3A3711F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0B44017-B901-3242-BB99-95FC957B8BA5}"/>
              </a:ext>
            </a:extLst>
          </p:cNvPr>
          <p:cNvSpPr txBox="1"/>
          <p:nvPr/>
        </p:nvSpPr>
        <p:spPr>
          <a:xfrm>
            <a:off x="205243" y="1668804"/>
            <a:ext cx="3760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400" b="1" dirty="0">
                <a:solidFill>
                  <a:prstClr val="black"/>
                </a:solidFill>
              </a:rPr>
              <a:t>Manufacturing Stage: </a:t>
            </a:r>
            <a:r>
              <a:rPr lang="en-US" sz="2400" dirty="0">
                <a:solidFill>
                  <a:prstClr val="black"/>
                </a:solidFill>
              </a:rPr>
              <a:t>Look for risks in the synthesis tree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001887-923F-C84D-9382-6D8527B4B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626" y="2114299"/>
            <a:ext cx="3203753" cy="42242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F679D1-F947-C449-8A36-59EFAB6FD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7178" y="1825543"/>
            <a:ext cx="2374533" cy="478204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7B4D53B-E887-8347-86A9-B80365F6A7CA}"/>
              </a:ext>
            </a:extLst>
          </p:cNvPr>
          <p:cNvSpPr/>
          <p:nvPr/>
        </p:nvSpPr>
        <p:spPr>
          <a:xfrm>
            <a:off x="5184419" y="1369385"/>
            <a:ext cx="2018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ethyl acetate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7EAC6A7-851B-0A42-B65D-3C86B5C28432}"/>
              </a:ext>
            </a:extLst>
          </p:cNvPr>
          <p:cNvSpPr/>
          <p:nvPr/>
        </p:nvSpPr>
        <p:spPr>
          <a:xfrm>
            <a:off x="9067214" y="1375380"/>
            <a:ext cx="1280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dioxane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CE2D9280-15F8-4D4D-B146-FE266AFF7B87}"/>
              </a:ext>
            </a:extLst>
          </p:cNvPr>
          <p:cNvSpPr/>
          <p:nvPr/>
        </p:nvSpPr>
        <p:spPr>
          <a:xfrm>
            <a:off x="4267200" y="1230013"/>
            <a:ext cx="3530978" cy="5488615"/>
          </a:xfrm>
          <a:prstGeom prst="roundRect">
            <a:avLst/>
          </a:prstGeom>
          <a:noFill/>
          <a:ln w="76200">
            <a:solidFill>
              <a:srgbClr val="CDC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121D291-65A8-9E41-B341-0D992F0BFFBE}"/>
              </a:ext>
            </a:extLst>
          </p:cNvPr>
          <p:cNvSpPr/>
          <p:nvPr/>
        </p:nvSpPr>
        <p:spPr>
          <a:xfrm>
            <a:off x="7985882" y="1230013"/>
            <a:ext cx="3530978" cy="5488615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B922684-1B9C-2A4E-88FB-7F2B0B27645E}"/>
              </a:ext>
            </a:extLst>
          </p:cNvPr>
          <p:cNvSpPr/>
          <p:nvPr/>
        </p:nvSpPr>
        <p:spPr>
          <a:xfrm>
            <a:off x="486922" y="6133135"/>
            <a:ext cx="2962130" cy="41074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D47C206-6C47-D548-877D-F90EEAD7CF1C}"/>
              </a:ext>
            </a:extLst>
          </p:cNvPr>
          <p:cNvSpPr/>
          <p:nvPr/>
        </p:nvSpPr>
        <p:spPr>
          <a:xfrm>
            <a:off x="764819" y="2801302"/>
            <a:ext cx="26842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acidification</a:t>
            </a:r>
          </a:p>
          <a:p>
            <a:r>
              <a:rPr lang="en-US" sz="2400" dirty="0"/>
              <a:t>bioaccumulation</a:t>
            </a:r>
          </a:p>
          <a:p>
            <a:r>
              <a:rPr lang="en-US" sz="2400" dirty="0"/>
              <a:t>eutrophication</a:t>
            </a:r>
          </a:p>
          <a:p>
            <a:r>
              <a:rPr lang="en-US" sz="2400" dirty="0"/>
              <a:t>energy usage/GHG</a:t>
            </a:r>
          </a:p>
          <a:p>
            <a:r>
              <a:rPr lang="en-US" sz="2400" dirty="0"/>
              <a:t>acute toxicity</a:t>
            </a:r>
          </a:p>
          <a:p>
            <a:r>
              <a:rPr lang="en-US" sz="2400" dirty="0"/>
              <a:t>carcinogenicity</a:t>
            </a:r>
          </a:p>
          <a:p>
            <a:r>
              <a:rPr lang="en-US" sz="2400" dirty="0"/>
              <a:t>ozone depletion</a:t>
            </a:r>
          </a:p>
          <a:p>
            <a:r>
              <a:rPr lang="en-US" sz="2400" dirty="0"/>
              <a:t>persistence</a:t>
            </a:r>
          </a:p>
          <a:p>
            <a:r>
              <a:rPr lang="en-US" sz="2400" dirty="0"/>
              <a:t>resource depletion</a:t>
            </a:r>
          </a:p>
          <a:p>
            <a:r>
              <a:rPr lang="en-US" sz="2400" dirty="0"/>
              <a:t>smog formation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4CA8117-B40E-6441-8F6C-BADCB02CC7F6}"/>
              </a:ext>
            </a:extLst>
          </p:cNvPr>
          <p:cNvSpPr/>
          <p:nvPr/>
        </p:nvSpPr>
        <p:spPr>
          <a:xfrm>
            <a:off x="6992680" y="2705702"/>
            <a:ext cx="386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Ni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144865F3-5D4C-BC49-BA43-605B6D45805C}"/>
              </a:ext>
            </a:extLst>
          </p:cNvPr>
          <p:cNvSpPr/>
          <p:nvPr/>
        </p:nvSpPr>
        <p:spPr>
          <a:xfrm>
            <a:off x="6217427" y="4645676"/>
            <a:ext cx="640573" cy="410743"/>
          </a:xfrm>
          <a:prstGeom prst="roundRect">
            <a:avLst>
              <a:gd name="adj" fmla="val 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24BDB16-75ED-9C4A-9E8A-9222E4620147}"/>
              </a:ext>
            </a:extLst>
          </p:cNvPr>
          <p:cNvSpPr/>
          <p:nvPr/>
        </p:nvSpPr>
        <p:spPr>
          <a:xfrm>
            <a:off x="6404575" y="4658487"/>
            <a:ext cx="322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51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05243" y="228904"/>
            <a:ext cx="10678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Life Cycle Thinking (for comparing two chemicals)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B7DC1CD-A156-4780-9510-877CC3A3711F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0B44017-B901-3242-BB99-95FC957B8BA5}"/>
              </a:ext>
            </a:extLst>
          </p:cNvPr>
          <p:cNvSpPr txBox="1"/>
          <p:nvPr/>
        </p:nvSpPr>
        <p:spPr>
          <a:xfrm>
            <a:off x="205243" y="1668804"/>
            <a:ext cx="3760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400" b="1" dirty="0">
                <a:solidFill>
                  <a:prstClr val="black"/>
                </a:solidFill>
              </a:rPr>
              <a:t>Reporting: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F43707-8639-124A-AD06-C312CC95AABD}"/>
              </a:ext>
            </a:extLst>
          </p:cNvPr>
          <p:cNvSpPr/>
          <p:nvPr/>
        </p:nvSpPr>
        <p:spPr>
          <a:xfrm>
            <a:off x="481310" y="2812032"/>
            <a:ext cx="51051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 clearly state what the new technology is being compared to.</a:t>
            </a:r>
          </a:p>
          <a:p>
            <a:endParaRPr lang="en-CA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include both </a:t>
            </a:r>
            <a:r>
              <a:rPr lang="en-CA" sz="2400" dirty="0">
                <a:solidFill>
                  <a:srgbClr val="008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ADVANTAGES</a:t>
            </a:r>
            <a:r>
              <a:rPr lang="en-CA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CA" sz="2400" dirty="0">
                <a:solidFill>
                  <a:srgbClr val="FF2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DISADVANTAGES</a:t>
            </a:r>
            <a:r>
              <a:rPr lang="en-CA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CA" sz="240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84CC9C9-774B-CE45-87CE-3A76729A5A6E}"/>
              </a:ext>
            </a:extLst>
          </p:cNvPr>
          <p:cNvGrpSpPr/>
          <p:nvPr/>
        </p:nvGrpSpPr>
        <p:grpSpPr>
          <a:xfrm>
            <a:off x="6641994" y="2350562"/>
            <a:ext cx="2794808" cy="2193764"/>
            <a:chOff x="3336139" y="3504849"/>
            <a:chExt cx="2794808" cy="219376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265D4C69-7D08-2E46-B021-8F1EDB70C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60306" y="3504849"/>
              <a:ext cx="1172904" cy="1567541"/>
            </a:xfrm>
            <a:prstGeom prst="rect">
              <a:avLst/>
            </a:prstGeom>
          </p:spPr>
        </p:pic>
        <p:sp>
          <p:nvSpPr>
            <p:cNvPr id="55" name="Can 54">
              <a:extLst>
                <a:ext uri="{FF2B5EF4-FFF2-40B4-BE49-F238E27FC236}">
                  <a16:creationId xmlns:a16="http://schemas.microsoft.com/office/drawing/2014/main" id="{426F5838-453C-BD46-B1EE-9B8F7AECB8FA}"/>
                </a:ext>
              </a:extLst>
            </p:cNvPr>
            <p:cNvSpPr/>
            <p:nvPr/>
          </p:nvSpPr>
          <p:spPr>
            <a:xfrm>
              <a:off x="3626008" y="3946406"/>
              <a:ext cx="918000" cy="1080000"/>
            </a:xfrm>
            <a:prstGeom prst="can">
              <a:avLst>
                <a:gd name="adj" fmla="val 27838"/>
              </a:avLst>
            </a:prstGeom>
            <a:solidFill>
              <a:srgbClr val="FEFF82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553026D-457A-0B45-A59D-835AECC97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8043" y="3504849"/>
              <a:ext cx="1172904" cy="1567541"/>
            </a:xfrm>
            <a:prstGeom prst="rect">
              <a:avLst/>
            </a:prstGeom>
          </p:spPr>
        </p:pic>
        <p:sp>
          <p:nvSpPr>
            <p:cNvPr id="57" name="Can 56">
              <a:extLst>
                <a:ext uri="{FF2B5EF4-FFF2-40B4-BE49-F238E27FC236}">
                  <a16:creationId xmlns:a16="http://schemas.microsoft.com/office/drawing/2014/main" id="{9F120BED-4FF0-F240-A7DF-F79ADA82989D}"/>
                </a:ext>
              </a:extLst>
            </p:cNvPr>
            <p:cNvSpPr/>
            <p:nvPr/>
          </p:nvSpPr>
          <p:spPr>
            <a:xfrm>
              <a:off x="5123745" y="3946406"/>
              <a:ext cx="918000" cy="1080000"/>
            </a:xfrm>
            <a:prstGeom prst="can">
              <a:avLst>
                <a:gd name="adj" fmla="val 27838"/>
              </a:avLst>
            </a:prstGeom>
            <a:solidFill>
              <a:srgbClr val="BBE1E4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93C9208-0304-2F46-BBD6-DC76587D960B}"/>
                </a:ext>
              </a:extLst>
            </p:cNvPr>
            <p:cNvSpPr/>
            <p:nvPr/>
          </p:nvSpPr>
          <p:spPr>
            <a:xfrm>
              <a:off x="3336139" y="5329281"/>
              <a:ext cx="149773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ethyl acetate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DD6784A-C45E-E54C-AD9D-4119B1DDB0B8}"/>
                </a:ext>
              </a:extLst>
            </p:cNvPr>
            <p:cNvSpPr/>
            <p:nvPr/>
          </p:nvSpPr>
          <p:spPr>
            <a:xfrm>
              <a:off x="5069300" y="5329281"/>
              <a:ext cx="9503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dioxane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77144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64" y="136772"/>
            <a:ext cx="9097126" cy="999697"/>
          </a:xfr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3600" b="1" i="0" dirty="0">
                <a:solidFill>
                  <a:srgbClr val="000000"/>
                </a:solidFill>
                <a:effectLst/>
              </a:rPr>
              <a:t>Green </a:t>
            </a:r>
            <a:r>
              <a:rPr lang="en-US" sz="3600" b="1" dirty="0">
                <a:solidFill>
                  <a:srgbClr val="000000"/>
                </a:solidFill>
              </a:rPr>
              <a:t>C</a:t>
            </a:r>
            <a:r>
              <a:rPr lang="en-US" sz="3600" b="1" i="0" dirty="0">
                <a:solidFill>
                  <a:srgbClr val="000000"/>
                </a:solidFill>
                <a:effectLst/>
              </a:rPr>
              <a:t>hemistry-Related Metrics </a:t>
            </a:r>
            <a:r>
              <a:rPr lang="en-US" sz="3600" b="1" dirty="0">
                <a:solidFill>
                  <a:srgbClr val="000000"/>
                </a:solidFill>
              </a:rPr>
              <a:t>U</a:t>
            </a:r>
            <a:r>
              <a:rPr lang="en-US" sz="3600" b="1" i="0" dirty="0">
                <a:solidFill>
                  <a:srgbClr val="000000"/>
                </a:solidFill>
                <a:effectLst/>
              </a:rPr>
              <a:t>sed in Chemical </a:t>
            </a:r>
            <a:r>
              <a:rPr lang="en-US" sz="3600" b="1" dirty="0">
                <a:solidFill>
                  <a:srgbClr val="000000"/>
                </a:solidFill>
              </a:rPr>
              <a:t>M</a:t>
            </a:r>
            <a:r>
              <a:rPr lang="en-US" sz="3600" b="1" i="0" dirty="0">
                <a:solidFill>
                  <a:srgbClr val="000000"/>
                </a:solidFill>
                <a:effectLst/>
              </a:rPr>
              <a:t>anufacturing</a:t>
            </a:r>
            <a:endParaRPr lang="en-US" sz="36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09"/>
          <a:stretch/>
        </p:blipFill>
        <p:spPr>
          <a:xfrm>
            <a:off x="228272" y="1944889"/>
            <a:ext cx="6707208" cy="4076020"/>
          </a:xfrm>
        </p:spPr>
      </p:pic>
      <p:sp>
        <p:nvSpPr>
          <p:cNvPr id="4" name="Rectangle 3"/>
          <p:cNvSpPr/>
          <p:nvPr/>
        </p:nvSpPr>
        <p:spPr>
          <a:xfrm>
            <a:off x="7367067" y="1944889"/>
            <a:ext cx="45873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</a:rPr>
              <a:t>Chemical manufacturer responses (</a:t>
            </a:r>
            <a:r>
              <a:rPr lang="en-US" b="0" i="1" dirty="0">
                <a:solidFill>
                  <a:srgbClr val="000000"/>
                </a:solidFill>
                <a:effectLst/>
              </a:rPr>
              <a:t>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 = 18) to the 2012 Roundtable survey question </a:t>
            </a:r>
            <a:r>
              <a:rPr lang="en-US" b="1" i="0" dirty="0">
                <a:solidFill>
                  <a:srgbClr val="000000"/>
                </a:solidFill>
                <a:effectLst/>
              </a:rPr>
              <a:t>“What green chemistry and engineering related metrics does your company use? Select all that apply.”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</a:rPr>
              <a:t>Percentage of respondents indicating one or more metrics surveyed in use computed as the ratio of [total responses – (not sure + none)]/(total responses). PMI = process mass intensity = (mass of raw materials)/(mass of final product).E-factor = (mass of waste)/mass of final product).LCA = life cycle assessment.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6484" y="6365985"/>
            <a:ext cx="9550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Implementing Green Chemistry in Chemical Manufacturing: A Survey Report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Robert J. Giraud, Paul A. Williams, Amit Sehgal,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Ettigounder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Ponnusamy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Alan K. Phillips, and Julie B. Manley, 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ACS Sustainable Chemistry &amp; Engineering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 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2014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 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 (10), 2237-2242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FE4D758-4FA2-4438-A3D7-692BC2CB23E5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7703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64" y="136772"/>
            <a:ext cx="9097126" cy="999697"/>
          </a:xfr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3600" b="1" i="0" dirty="0">
                <a:solidFill>
                  <a:srgbClr val="000000"/>
                </a:solidFill>
                <a:effectLst/>
              </a:rPr>
              <a:t>Green Chemistry Metrics in Chemical </a:t>
            </a:r>
            <a:r>
              <a:rPr lang="en-US" sz="3600" b="1" dirty="0">
                <a:solidFill>
                  <a:srgbClr val="000000"/>
                </a:solidFill>
              </a:rPr>
              <a:t>M</a:t>
            </a:r>
            <a:r>
              <a:rPr lang="en-US" sz="3600" b="1" i="0" dirty="0">
                <a:solidFill>
                  <a:srgbClr val="000000"/>
                </a:solidFill>
                <a:effectLst/>
              </a:rPr>
              <a:t>anufacturing - Discussion</a:t>
            </a:r>
            <a:endParaRPr lang="en-US" sz="3600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FE4D758-4FA2-4438-A3D7-692BC2CB23E5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6747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5BDFD8-4B64-4B29-8048-99B1D368F0CA}"/>
              </a:ext>
            </a:extLst>
          </p:cNvPr>
          <p:cNvSpPr txBox="1"/>
          <p:nvPr/>
        </p:nvSpPr>
        <p:spPr>
          <a:xfrm>
            <a:off x="1262256" y="1370005"/>
            <a:ext cx="7271991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 defTabSz="457200"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Why do we need metrics in green chemistry?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800" dirty="0">
              <a:solidFill>
                <a:prstClr val="black"/>
              </a:solidFill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Conventional chemistry metrics</a:t>
            </a:r>
          </a:p>
          <a:p>
            <a:pPr marL="1280160" lvl="1" indent="-274320" defTabSz="457200"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Yield</a:t>
            </a:r>
          </a:p>
          <a:p>
            <a:pPr marL="1280160" lvl="1" indent="-274320" defTabSz="457200">
              <a:buFont typeface="Arial" charset="0"/>
              <a:buChar char="•"/>
            </a:pPr>
            <a:r>
              <a:rPr lang="en-US" sz="2400" dirty="0"/>
              <a:t>Selectivity</a:t>
            </a:r>
          </a:p>
          <a:p>
            <a:pPr marL="1280160" lvl="1" indent="-274320" defTabSz="457200">
              <a:buFont typeface="Arial" charset="0"/>
              <a:buChar char="•"/>
            </a:pPr>
            <a:r>
              <a:rPr lang="en-US" sz="2400" dirty="0"/>
              <a:t>Conversion</a:t>
            </a:r>
          </a:p>
          <a:p>
            <a:pPr defTabSz="457200">
              <a:defRPr/>
            </a:pPr>
            <a:endParaRPr lang="en-US" dirty="0">
              <a:solidFill>
                <a:prstClr val="black"/>
              </a:solidFill>
            </a:endParaRPr>
          </a:p>
          <a:p>
            <a:pPr lvl="0" defTabSz="457200">
              <a:defRPr/>
            </a:pPr>
            <a:r>
              <a:rPr lang="en-US" sz="2800" dirty="0">
                <a:solidFill>
                  <a:prstClr val="black"/>
                </a:solidFill>
              </a:rPr>
              <a:t>3. 	Metrics in Green Chemistry</a:t>
            </a:r>
          </a:p>
          <a:p>
            <a:pPr marL="1280160" lvl="1" indent="-274320" defTabSz="457200"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Atom Economy</a:t>
            </a:r>
          </a:p>
          <a:p>
            <a:pPr marL="1280160" lvl="1" indent="-274320" defTabSz="457200">
              <a:buFont typeface="Arial" charset="0"/>
              <a:buChar char="•"/>
            </a:pPr>
            <a:r>
              <a:rPr lang="en-US" sz="2400" dirty="0"/>
              <a:t>Environmental (E) Factor</a:t>
            </a:r>
          </a:p>
          <a:p>
            <a:pPr marL="1280160" lvl="1" indent="-274320" defTabSz="457200">
              <a:buFont typeface="Arial" charset="0"/>
              <a:buChar char="•"/>
            </a:pPr>
            <a:r>
              <a:rPr lang="en-US" sz="2400" dirty="0"/>
              <a:t>Process Mass Intensity (PMI)</a:t>
            </a:r>
          </a:p>
          <a:p>
            <a:pPr defTabSz="457200">
              <a:defRPr/>
            </a:pPr>
            <a:endParaRPr lang="en-US" sz="2800" dirty="0">
              <a:solidFill>
                <a:prstClr val="black"/>
              </a:solidFill>
            </a:endParaRPr>
          </a:p>
          <a:p>
            <a:pPr defTabSz="457200">
              <a:defRPr/>
            </a:pPr>
            <a:r>
              <a:rPr lang="en-US" sz="2800" dirty="0">
                <a:solidFill>
                  <a:prstClr val="black"/>
                </a:solidFill>
              </a:rPr>
              <a:t>4.   Life Cycle Thinking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416806" y="227851"/>
            <a:ext cx="3358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Topics Covered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B7DC1CD-A156-4780-9510-877CC3A3711F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0111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3345" y="2701636"/>
            <a:ext cx="3782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QUESTIONS?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990599" y="110836"/>
            <a:ext cx="8340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Sponsored by Yale-UNIDO Initiative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2036618" y="4954158"/>
            <a:ext cx="46620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r>
              <a:rPr lang="en-US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effectLst/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14" y="5212194"/>
            <a:ext cx="1020198" cy="1496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636" y="5831321"/>
            <a:ext cx="38100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636" y="4446658"/>
            <a:ext cx="4064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67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Why do we need metrics?</a:t>
            </a:r>
            <a:endParaRPr lang="en-CA" sz="40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B55293-F823-49AF-9A7A-0A05072EFA2E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449512E-B111-3B45-BD95-00B39AE9BB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8699696" cy="4351338"/>
          </a:xfrm>
        </p:spPr>
        <p:txBody>
          <a:bodyPr/>
          <a:lstStyle/>
          <a:p>
            <a:r>
              <a:rPr lang="en-US" dirty="0"/>
              <a:t>choosing the greenest option</a:t>
            </a:r>
          </a:p>
          <a:p>
            <a:r>
              <a:rPr lang="en-US" dirty="0"/>
              <a:t>evaluating replacements (avoiding risk migration)</a:t>
            </a:r>
          </a:p>
          <a:p>
            <a:r>
              <a:rPr lang="en-US" dirty="0"/>
              <a:t>finding weaknesses in an option</a:t>
            </a:r>
          </a:p>
          <a:p>
            <a:r>
              <a:rPr lang="en-US" dirty="0"/>
              <a:t>guiding research &amp; development</a:t>
            </a:r>
          </a:p>
          <a:p>
            <a:r>
              <a:rPr lang="en-US" dirty="0"/>
              <a:t>measuring improvement</a:t>
            </a:r>
          </a:p>
        </p:txBody>
      </p:sp>
    </p:spTree>
    <p:extLst>
      <p:ext uri="{BB962C8B-B14F-4D97-AF65-F5344CB8AC3E}">
        <p14:creationId xmlns:p14="http://schemas.microsoft.com/office/powerpoint/2010/main" val="3659402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Why not use LCA for everything?</a:t>
            </a:r>
            <a:endParaRPr lang="en-CA" sz="40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B55293-F823-49AF-9A7A-0A05072EFA2E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449512E-B111-3B45-BD95-00B39AE9BBF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complex</a:t>
            </a:r>
          </a:p>
          <a:p>
            <a:r>
              <a:rPr lang="en-US" dirty="0"/>
              <a:t>time-consuming</a:t>
            </a:r>
          </a:p>
          <a:p>
            <a:r>
              <a:rPr lang="en-US" dirty="0"/>
              <a:t>requires emissions data</a:t>
            </a:r>
          </a:p>
          <a:p>
            <a:r>
              <a:rPr lang="en-US" dirty="0"/>
              <a:t>some chemicals never tested</a:t>
            </a:r>
          </a:p>
          <a:p>
            <a:r>
              <a:rPr lang="en-US" dirty="0"/>
              <a:t>inaccurate for new technologies</a:t>
            </a:r>
          </a:p>
          <a:p>
            <a:r>
              <a:rPr lang="en-US" dirty="0"/>
              <a:t>lack of LCA skills among staff</a:t>
            </a:r>
          </a:p>
          <a:p>
            <a:r>
              <a:rPr lang="en-US" dirty="0"/>
              <a:t>scarcity of skilled practitioners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552CD6-E4F1-6947-842C-FF215E73F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700" y="1333488"/>
            <a:ext cx="5664200" cy="497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26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87505"/>
            <a:ext cx="10515600" cy="646331"/>
          </a:xfrm>
        </p:spPr>
        <p:txBody>
          <a:bodyPr>
            <a:spAutoFit/>
          </a:bodyPr>
          <a:lstStyle/>
          <a:p>
            <a:r>
              <a:rPr lang="en-US" altLang="x-none" sz="4000" b="1" dirty="0"/>
              <a:t>Conventional Metrics: Yield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27DBC7-1206-4C49-B0E0-BCB45AF7BBE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7058036"/>
              </p:ext>
            </p:extLst>
          </p:nvPr>
        </p:nvGraphicFramePr>
        <p:xfrm>
          <a:off x="2024063" y="3305175"/>
          <a:ext cx="7143750" cy="292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2" name="CS ChemDraw Drawing" r:id="rId4" imgW="3561391" imgH="1455068" progId="ChemDraw.Document.6.0">
                  <p:embed/>
                </p:oleObj>
              </mc:Choice>
              <mc:Fallback>
                <p:oleObj name="CS ChemDraw Drawing" r:id="rId4" imgW="3561391" imgH="1455068" progId="ChemDraw.Document.6.0">
                  <p:embed/>
                  <p:pic>
                    <p:nvPicPr>
                      <p:cNvPr id="5633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4063" y="3305175"/>
                        <a:ext cx="7143750" cy="292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1550411" y="6336268"/>
            <a:ext cx="8355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The Algebra of Organic Synthesis: Green Metrics, Design Strategy, Route Selection, and Optimization, J.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Andraos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2011, CRC Press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1318365"/>
              </p:ext>
            </p:extLst>
          </p:nvPr>
        </p:nvGraphicFramePr>
        <p:xfrm>
          <a:off x="2470150" y="1549400"/>
          <a:ext cx="7107238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3" name="CS ChemDraw Drawing" r:id="rId6" imgW="3544482" imgH="720735" progId="ChemDraw.Document.6.0">
                  <p:embed/>
                </p:oleObj>
              </mc:Choice>
              <mc:Fallback>
                <p:oleObj name="CS ChemDraw Drawing" r:id="rId6" imgW="3544482" imgH="720735" progId="ChemDraw.Document.6.0">
                  <p:embed/>
                  <p:pic>
                    <p:nvPicPr>
                      <p:cNvPr id="1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50" y="1549400"/>
                        <a:ext cx="7107238" cy="144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103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7" name="Rectangle 9">
            <a:extLst>
              <a:ext uri="{FF2B5EF4-FFF2-40B4-BE49-F238E27FC236}">
                <a16:creationId xmlns:a16="http://schemas.microsoft.com/office/drawing/2014/main" id="{264A02F0-B3E9-4E9C-8D93-E35493A0581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28799" y="1357319"/>
            <a:ext cx="8901113" cy="5186353"/>
          </a:xfrm>
          <a:ln w="12700">
            <a:solidFill>
              <a:srgbClr val="003300"/>
            </a:solidFill>
            <a:miter lim="800000"/>
            <a:headEnd/>
            <a:tailEnd/>
          </a:ln>
        </p:spPr>
        <p:txBody>
          <a:bodyPr>
            <a:normAutofit fontScale="62500" lnSpcReduction="20000"/>
          </a:bodyPr>
          <a:lstStyle/>
          <a:p>
            <a:pPr algn="l"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r>
              <a:rPr lang="en-US" altLang="en-US" sz="3800" b="1" u="sng" dirty="0">
                <a:cs typeface="Arial" panose="020B0604020202020204" pitchFamily="34" charset="0"/>
              </a:rPr>
              <a:t>CONVENTIONAL SYNTHETIC CHEMISTRY PROCESS</a:t>
            </a:r>
            <a:endParaRPr lang="en-US" altLang="en-US" sz="38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algn="l" eaLnBrk="1" hangingPunct="1">
              <a:lnSpc>
                <a:spcPct val="80000"/>
              </a:lnSpc>
            </a:pPr>
            <a:endParaRPr lang="en-US" altLang="en-US" sz="800" b="1" dirty="0">
              <a:cs typeface="Arial" panose="020B0604020202020204" pitchFamily="34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altLang="en-US" sz="2900" b="1" dirty="0">
                <a:cs typeface="Arial" panose="020B0604020202020204" pitchFamily="34" charset="0"/>
              </a:rPr>
              <a:t>Yield      79%	     37%	                94%	         88%	   	Overall Yield = 25%</a:t>
            </a:r>
            <a:endParaRPr lang="en-US" altLang="en-US" sz="2900" b="1" u="sng" dirty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400" b="1" i="1" u="sng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u="sng" dirty="0"/>
          </a:p>
          <a:p>
            <a:pPr eaLnBrk="1" hangingPunct="1">
              <a:lnSpc>
                <a:spcPct val="80000"/>
              </a:lnSpc>
            </a:pPr>
            <a:r>
              <a:rPr lang="en-US" altLang="en-US" sz="3800" b="1" u="sng" dirty="0">
                <a:cs typeface="Arial" panose="020B0604020202020204" pitchFamily="34" charset="0"/>
              </a:rPr>
              <a:t>GREEN CHEMISTRY BASED PROCESS BY NEWREKA</a:t>
            </a:r>
            <a:endParaRPr lang="en-US" altLang="en-US" sz="38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algn="l" eaLnBrk="1" hangingPunct="1">
              <a:lnSpc>
                <a:spcPct val="80000"/>
              </a:lnSpc>
            </a:pPr>
            <a:endParaRPr lang="en-US" altLang="en-US" sz="800" b="1" i="1" dirty="0"/>
          </a:p>
          <a:p>
            <a:pPr algn="l" eaLnBrk="1" hangingPunct="1">
              <a:lnSpc>
                <a:spcPct val="80000"/>
              </a:lnSpc>
            </a:pPr>
            <a:r>
              <a:rPr lang="en-US" altLang="en-US" sz="2900" b="1" dirty="0">
                <a:cs typeface="Arial" panose="020B0604020202020204" pitchFamily="34" charset="0"/>
              </a:rPr>
              <a:t>Yield         94%	        98%	                  98%	              96%            Overall Yield = 86%</a:t>
            </a:r>
          </a:p>
          <a:p>
            <a:pPr algn="l" eaLnBrk="1" hangingPunct="1">
              <a:lnSpc>
                <a:spcPct val="80000"/>
              </a:lnSpc>
            </a:pPr>
            <a:r>
              <a:rPr lang="en-US" altLang="en-US" sz="1400" b="1" i="1" dirty="0"/>
              <a:t>                     		</a:t>
            </a:r>
          </a:p>
          <a:p>
            <a:pPr algn="l" eaLnBrk="1" hangingPunct="1">
              <a:lnSpc>
                <a:spcPct val="80000"/>
              </a:lnSpc>
            </a:pPr>
            <a:r>
              <a:rPr lang="en-US" altLang="en-US" sz="1400" b="1" i="1" dirty="0">
                <a:cs typeface="Arial" panose="020B0604020202020204" pitchFamily="34" charset="0"/>
              </a:rPr>
              <a:t>		</a:t>
            </a:r>
            <a:r>
              <a:rPr lang="en-US" altLang="en-US" sz="3500" b="1" dirty="0">
                <a:cs typeface="Arial" panose="020B0604020202020204" pitchFamily="34" charset="0"/>
              </a:rPr>
              <a:t>250% Improvement in Yield</a:t>
            </a:r>
          </a:p>
          <a:p>
            <a:pPr algn="l"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algn="l" eaLnBrk="1" hangingPunct="1">
              <a:lnSpc>
                <a:spcPct val="80000"/>
              </a:lnSpc>
            </a:pPr>
            <a:endParaRPr lang="en-US" altLang="en-US" sz="1400" b="1" dirty="0">
              <a:latin typeface="Comic Sans MS" panose="030F0702030302020204" pitchFamily="66" charset="0"/>
            </a:endParaRP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900" b="1" dirty="0">
              <a:latin typeface="Comic Sans MS" panose="030F0702030302020204" pitchFamily="66" charset="0"/>
            </a:endParaRPr>
          </a:p>
        </p:txBody>
      </p:sp>
      <p:grpSp>
        <p:nvGrpSpPr>
          <p:cNvPr id="2" name="Group 67">
            <a:extLst>
              <a:ext uri="{FF2B5EF4-FFF2-40B4-BE49-F238E27FC236}">
                <a16:creationId xmlns:a16="http://schemas.microsoft.com/office/drawing/2014/main" id="{E2BE3D89-28A2-45C0-9DEF-399D1777087F}"/>
              </a:ext>
            </a:extLst>
          </p:cNvPr>
          <p:cNvGrpSpPr>
            <a:grpSpLocks/>
          </p:cNvGrpSpPr>
          <p:nvPr/>
        </p:nvGrpSpPr>
        <p:grpSpPr bwMode="auto">
          <a:xfrm>
            <a:off x="1871664" y="2076464"/>
            <a:ext cx="8534400" cy="933450"/>
            <a:chOff x="304800" y="2133600"/>
            <a:chExt cx="8534400" cy="933450"/>
          </a:xfrm>
        </p:grpSpPr>
        <p:grpSp>
          <p:nvGrpSpPr>
            <p:cNvPr id="18460" name="Group 65">
              <a:extLst>
                <a:ext uri="{FF2B5EF4-FFF2-40B4-BE49-F238E27FC236}">
                  <a16:creationId xmlns:a16="http://schemas.microsoft.com/office/drawing/2014/main" id="{22925AFB-2F52-4D6D-9A3F-471B3F9E77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800" y="2133600"/>
              <a:ext cx="7010400" cy="933450"/>
              <a:chOff x="304800" y="2133600"/>
              <a:chExt cx="7010400" cy="933450"/>
            </a:xfrm>
          </p:grpSpPr>
          <p:grpSp>
            <p:nvGrpSpPr>
              <p:cNvPr id="18466" name="Group 77">
                <a:extLst>
                  <a:ext uri="{FF2B5EF4-FFF2-40B4-BE49-F238E27FC236}">
                    <a16:creationId xmlns:a16="http://schemas.microsoft.com/office/drawing/2014/main" id="{641E3FD0-4191-4E52-8DA3-3E298D282B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20396" y="2133600"/>
                <a:ext cx="1627804" cy="885825"/>
                <a:chOff x="6285" y="1605"/>
                <a:chExt cx="2175" cy="1395"/>
              </a:xfrm>
            </p:grpSpPr>
            <p:sp>
              <p:nvSpPr>
                <p:cNvPr id="18479" name="Rectangle 78">
                  <a:extLst>
                    <a:ext uri="{FF2B5EF4-FFF2-40B4-BE49-F238E27FC236}">
                      <a16:creationId xmlns:a16="http://schemas.microsoft.com/office/drawing/2014/main" id="{898C7626-C198-4ED6-95C7-B655E0B4C0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49" y="1605"/>
                  <a:ext cx="151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III</a:t>
                  </a:r>
                </a:p>
                <a:p>
                  <a:pPr algn="ctr" eaLnBrk="1" hangingPunct="1"/>
                  <a:r>
                    <a:rPr lang="en-US" altLang="en-US" sz="1200" b="1"/>
                    <a:t>Chlorination</a:t>
                  </a:r>
                  <a:endParaRPr lang="en-US" altLang="en-US"/>
                </a:p>
              </p:txBody>
            </p:sp>
            <p:cxnSp>
              <p:nvCxnSpPr>
                <p:cNvPr id="18480" name="AutoShape 79">
                  <a:extLst>
                    <a:ext uri="{FF2B5EF4-FFF2-40B4-BE49-F238E27FC236}">
                      <a16:creationId xmlns:a16="http://schemas.microsoft.com/office/drawing/2014/main" id="{DB8804A7-E41E-46C6-841C-C8A16638ACE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6285" y="2355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8467" name="Group 80">
                <a:extLst>
                  <a:ext uri="{FF2B5EF4-FFF2-40B4-BE49-F238E27FC236}">
                    <a16:creationId xmlns:a16="http://schemas.microsoft.com/office/drawing/2014/main" id="{581FB4D2-D5E6-48F9-ACC2-1B5D66823E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47889" y="2133600"/>
                <a:ext cx="1448113" cy="885825"/>
                <a:chOff x="8426" y="1605"/>
                <a:chExt cx="2239" cy="1395"/>
              </a:xfrm>
            </p:grpSpPr>
            <p:sp>
              <p:nvSpPr>
                <p:cNvPr id="18477" name="Rectangle 81">
                  <a:extLst>
                    <a:ext uri="{FF2B5EF4-FFF2-40B4-BE49-F238E27FC236}">
                      <a16:creationId xmlns:a16="http://schemas.microsoft.com/office/drawing/2014/main" id="{8FD7C17A-361E-4630-977D-225CCEF8FF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54" y="1605"/>
                  <a:ext cx="151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IV</a:t>
                  </a:r>
                </a:p>
                <a:p>
                  <a:pPr algn="ctr" eaLnBrk="1" hangingPunct="1"/>
                  <a:r>
                    <a:rPr lang="en-US" altLang="en-US" sz="1200" b="1"/>
                    <a:t>Reduction</a:t>
                  </a:r>
                  <a:endParaRPr lang="en-US" altLang="en-US"/>
                </a:p>
              </p:txBody>
            </p:sp>
            <p:cxnSp>
              <p:nvCxnSpPr>
                <p:cNvPr id="18478" name="AutoShape 82">
                  <a:extLst>
                    <a:ext uri="{FF2B5EF4-FFF2-40B4-BE49-F238E27FC236}">
                      <a16:creationId xmlns:a16="http://schemas.microsoft.com/office/drawing/2014/main" id="{B48F789B-AB7A-43A3-9D14-A2598439BBD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8426" y="2355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8468" name="Group 83">
                <a:extLst>
                  <a:ext uri="{FF2B5EF4-FFF2-40B4-BE49-F238E27FC236}">
                    <a16:creationId xmlns:a16="http://schemas.microsoft.com/office/drawing/2014/main" id="{C83D11D8-F844-487B-A792-6447C01FBF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96117" y="2133600"/>
                <a:ext cx="1219083" cy="885825"/>
                <a:chOff x="10867" y="1605"/>
                <a:chExt cx="1973" cy="1395"/>
              </a:xfrm>
            </p:grpSpPr>
            <p:sp>
              <p:nvSpPr>
                <p:cNvPr id="18475" name="Rectangle 84">
                  <a:extLst>
                    <a:ext uri="{FF2B5EF4-FFF2-40B4-BE49-F238E27FC236}">
                      <a16:creationId xmlns:a16="http://schemas.microsoft.com/office/drawing/2014/main" id="{EAF5711F-2A15-4A84-9AA7-E5C2BF26C9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09" y="1605"/>
                  <a:ext cx="133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V</a:t>
                  </a:r>
                </a:p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18476" name="AutoShape 85">
                  <a:extLst>
                    <a:ext uri="{FF2B5EF4-FFF2-40B4-BE49-F238E27FC236}">
                      <a16:creationId xmlns:a16="http://schemas.microsoft.com/office/drawing/2014/main" id="{FFB8E056-88FB-4429-A727-244264239C1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0867" y="2310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8469" name="Group 89">
                <a:extLst>
                  <a:ext uri="{FF2B5EF4-FFF2-40B4-BE49-F238E27FC236}">
                    <a16:creationId xmlns:a16="http://schemas.microsoft.com/office/drawing/2014/main" id="{54B3C8F0-52B1-459B-809C-93BE621DE6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6207" y="2133600"/>
                <a:ext cx="1254920" cy="885825"/>
                <a:chOff x="3933" y="3587"/>
                <a:chExt cx="2031" cy="1395"/>
              </a:xfrm>
            </p:grpSpPr>
            <p:sp>
              <p:nvSpPr>
                <p:cNvPr id="18473" name="Rectangle 90">
                  <a:extLst>
                    <a:ext uri="{FF2B5EF4-FFF2-40B4-BE49-F238E27FC236}">
                      <a16:creationId xmlns:a16="http://schemas.microsoft.com/office/drawing/2014/main" id="{A8144014-71E7-49C8-BDEC-D482DA6161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03" y="3587"/>
                  <a:ext cx="136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II</a:t>
                  </a:r>
                </a:p>
                <a:p>
                  <a:pPr algn="ctr" eaLnBrk="1" hangingPunct="1"/>
                  <a:r>
                    <a:rPr lang="en-US" altLang="en-US" sz="1200" b="1"/>
                    <a:t>Nitration</a:t>
                  </a:r>
                  <a:endParaRPr lang="en-US" altLang="en-US"/>
                </a:p>
              </p:txBody>
            </p:sp>
            <p:cxnSp>
              <p:nvCxnSpPr>
                <p:cNvPr id="18474" name="AutoShape 91">
                  <a:extLst>
                    <a:ext uri="{FF2B5EF4-FFF2-40B4-BE49-F238E27FC236}">
                      <a16:creationId xmlns:a16="http://schemas.microsoft.com/office/drawing/2014/main" id="{8EEE8DC8-61C4-4B1B-8508-C09A87941791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933" y="4337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8470" name="Group 92">
                <a:extLst>
                  <a:ext uri="{FF2B5EF4-FFF2-40B4-BE49-F238E27FC236}">
                    <a16:creationId xmlns:a16="http://schemas.microsoft.com/office/drawing/2014/main" id="{7C204BE9-5DFE-4284-BFCE-69C0D48B3A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800" y="2181225"/>
                <a:ext cx="1451407" cy="885825"/>
                <a:chOff x="1584" y="3662"/>
                <a:chExt cx="2349" cy="1395"/>
              </a:xfrm>
            </p:grpSpPr>
            <p:sp>
              <p:nvSpPr>
                <p:cNvPr id="18471" name="Rectangle 93">
                  <a:extLst>
                    <a:ext uri="{FF2B5EF4-FFF2-40B4-BE49-F238E27FC236}">
                      <a16:creationId xmlns:a16="http://schemas.microsoft.com/office/drawing/2014/main" id="{A096A5D5-5CB6-41E7-8FC5-CA6B4F2367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48" y="3662"/>
                  <a:ext cx="1685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164592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/>
                    <a:t>Stage I</a:t>
                  </a:r>
                </a:p>
                <a:p>
                  <a:pPr eaLnBrk="1" hangingPunct="1"/>
                  <a:r>
                    <a:rPr lang="en-US" altLang="en-US" sz="1200" b="1"/>
                    <a:t>Diazo. &amp; Hydrolysis</a:t>
                  </a:r>
                  <a:endParaRPr lang="en-US" altLang="en-US"/>
                </a:p>
              </p:txBody>
            </p:sp>
            <p:cxnSp>
              <p:nvCxnSpPr>
                <p:cNvPr id="18472" name="AutoShape 94">
                  <a:extLst>
                    <a:ext uri="{FF2B5EF4-FFF2-40B4-BE49-F238E27FC236}">
                      <a16:creationId xmlns:a16="http://schemas.microsoft.com/office/drawing/2014/main" id="{AAB46CDF-82BC-4C29-AADD-E0AC1BF6445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584" y="4412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8461" name="Group 66">
              <a:extLst>
                <a:ext uri="{FF2B5EF4-FFF2-40B4-BE49-F238E27FC236}">
                  <a16:creationId xmlns:a16="http://schemas.microsoft.com/office/drawing/2014/main" id="{D54D0BF7-DDE0-45AE-95EE-1BE7E993C5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15200" y="2133600"/>
              <a:ext cx="1524000" cy="885825"/>
              <a:chOff x="7315200" y="2133600"/>
              <a:chExt cx="1524000" cy="885825"/>
            </a:xfrm>
          </p:grpSpPr>
          <p:grpSp>
            <p:nvGrpSpPr>
              <p:cNvPr id="18462" name="Group 86">
                <a:extLst>
                  <a:ext uri="{FF2B5EF4-FFF2-40B4-BE49-F238E27FC236}">
                    <a16:creationId xmlns:a16="http://schemas.microsoft.com/office/drawing/2014/main" id="{EF587321-099F-48F5-983A-AAB85EBD33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315200" y="2133600"/>
                <a:ext cx="1142998" cy="885825"/>
                <a:chOff x="10674" y="1605"/>
                <a:chExt cx="2166" cy="1395"/>
              </a:xfrm>
            </p:grpSpPr>
            <p:sp>
              <p:nvSpPr>
                <p:cNvPr id="18464" name="Rectangle 87">
                  <a:extLst>
                    <a:ext uri="{FF2B5EF4-FFF2-40B4-BE49-F238E27FC236}">
                      <a16:creationId xmlns:a16="http://schemas.microsoft.com/office/drawing/2014/main" id="{FA60D3B3-5339-490E-AD40-E19F98E225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29" y="1605"/>
                  <a:ext cx="151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VI</a:t>
                  </a:r>
                </a:p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18465" name="AutoShape 88">
                  <a:extLst>
                    <a:ext uri="{FF2B5EF4-FFF2-40B4-BE49-F238E27FC236}">
                      <a16:creationId xmlns:a16="http://schemas.microsoft.com/office/drawing/2014/main" id="{10285A21-1F68-4D44-9D90-B503EBDB20C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0674" y="2310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18463" name="AutoShape 95">
                <a:extLst>
                  <a:ext uri="{FF2B5EF4-FFF2-40B4-BE49-F238E27FC236}">
                    <a16:creationId xmlns:a16="http://schemas.microsoft.com/office/drawing/2014/main" id="{982669D6-30D1-4BCE-955F-D369A5DF0C5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485153" y="2580640"/>
                <a:ext cx="354047" cy="0"/>
              </a:xfrm>
              <a:prstGeom prst="straightConnector1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1" name="Group 72">
            <a:extLst>
              <a:ext uri="{FF2B5EF4-FFF2-40B4-BE49-F238E27FC236}">
                <a16:creationId xmlns:a16="http://schemas.microsoft.com/office/drawing/2014/main" id="{E191697F-B105-48A1-A5D9-9B12E4668720}"/>
              </a:ext>
            </a:extLst>
          </p:cNvPr>
          <p:cNvGrpSpPr>
            <a:grpSpLocks/>
          </p:cNvGrpSpPr>
          <p:nvPr/>
        </p:nvGrpSpPr>
        <p:grpSpPr bwMode="auto">
          <a:xfrm>
            <a:off x="2085985" y="4333888"/>
            <a:ext cx="8507413" cy="915988"/>
            <a:chOff x="304800" y="4648200"/>
            <a:chExt cx="8507447" cy="915987"/>
          </a:xfrm>
        </p:grpSpPr>
        <p:grpSp>
          <p:nvGrpSpPr>
            <p:cNvPr id="18439" name="Group 71">
              <a:extLst>
                <a:ext uri="{FF2B5EF4-FFF2-40B4-BE49-F238E27FC236}">
                  <a16:creationId xmlns:a16="http://schemas.microsoft.com/office/drawing/2014/main" id="{87618897-0CAF-4DC1-B40A-B5369A1072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8873" y="4663435"/>
              <a:ext cx="2519327" cy="900752"/>
              <a:chOff x="2128873" y="4663435"/>
              <a:chExt cx="2519327" cy="900752"/>
            </a:xfrm>
          </p:grpSpPr>
          <p:sp>
            <p:nvSpPr>
              <p:cNvPr id="18458" name="Rectangle 107">
                <a:extLst>
                  <a:ext uri="{FF2B5EF4-FFF2-40B4-BE49-F238E27FC236}">
                    <a16:creationId xmlns:a16="http://schemas.microsoft.com/office/drawing/2014/main" id="{04684E22-0DE7-41F5-95B3-2A4752712E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8873" y="4663435"/>
                <a:ext cx="919127" cy="88551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64592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1200"/>
              </a:p>
              <a:p>
                <a:pPr algn="ctr" eaLnBrk="1" hangingPunct="1"/>
                <a:r>
                  <a:rPr lang="en-US" altLang="en-US" sz="1200" b="1"/>
                  <a:t>Stage II</a:t>
                </a:r>
              </a:p>
              <a:p>
                <a:pPr algn="ctr" eaLnBrk="1" hangingPunct="1"/>
                <a:r>
                  <a:rPr lang="en-US" altLang="en-US" sz="1200" b="1"/>
                  <a:t>Nitration</a:t>
                </a:r>
                <a:endParaRPr lang="en-US" altLang="en-US"/>
              </a:p>
            </p:txBody>
          </p:sp>
          <p:sp>
            <p:nvSpPr>
              <p:cNvPr id="18459" name="Rectangle 110">
                <a:extLst>
                  <a:ext uri="{FF2B5EF4-FFF2-40B4-BE49-F238E27FC236}">
                    <a16:creationId xmlns:a16="http://schemas.microsoft.com/office/drawing/2014/main" id="{5FCD8149-14C0-4FA8-8A3F-04FA72056F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0647" y="4678669"/>
                <a:ext cx="1217553" cy="88551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288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  <a:p>
                <a:pPr eaLnBrk="1" hangingPunct="1"/>
                <a:r>
                  <a:rPr lang="en-US" altLang="en-US" sz="1200" b="1"/>
                  <a:t>Stage III</a:t>
                </a:r>
              </a:p>
              <a:p>
                <a:pPr eaLnBrk="1" hangingPunct="1"/>
                <a:r>
                  <a:rPr lang="en-US" altLang="en-US" sz="1200" b="1"/>
                  <a:t>Chlorination</a:t>
                </a:r>
                <a:endParaRPr lang="en-US" altLang="en-US"/>
              </a:p>
            </p:txBody>
          </p:sp>
        </p:grpSp>
        <p:grpSp>
          <p:nvGrpSpPr>
            <p:cNvPr id="18440" name="Group 70">
              <a:extLst>
                <a:ext uri="{FF2B5EF4-FFF2-40B4-BE49-F238E27FC236}">
                  <a16:creationId xmlns:a16="http://schemas.microsoft.com/office/drawing/2014/main" id="{65692637-7114-447E-AAF8-078E9F9BAB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800" y="4648200"/>
              <a:ext cx="8507447" cy="912814"/>
              <a:chOff x="304800" y="4648200"/>
              <a:chExt cx="8507447" cy="912814"/>
            </a:xfrm>
          </p:grpSpPr>
          <p:grpSp>
            <p:nvGrpSpPr>
              <p:cNvPr id="18441" name="Group 69">
                <a:extLst>
                  <a:ext uri="{FF2B5EF4-FFF2-40B4-BE49-F238E27FC236}">
                    <a16:creationId xmlns:a16="http://schemas.microsoft.com/office/drawing/2014/main" id="{D511F65D-22A0-4084-A4D1-26DFA6166D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800" y="4648200"/>
                <a:ext cx="5791200" cy="912814"/>
                <a:chOff x="304800" y="4648200"/>
                <a:chExt cx="5791200" cy="912814"/>
              </a:xfrm>
            </p:grpSpPr>
            <p:grpSp>
              <p:nvGrpSpPr>
                <p:cNvPr id="18452" name="Group 97">
                  <a:extLst>
                    <a:ext uri="{FF2B5EF4-FFF2-40B4-BE49-F238E27FC236}">
                      <a16:creationId xmlns:a16="http://schemas.microsoft.com/office/drawing/2014/main" id="{F7FEA535-4E9C-4C51-AEBE-F4C95C20EC2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610768" y="4675496"/>
                  <a:ext cx="1485232" cy="885518"/>
                  <a:chOff x="8490" y="1605"/>
                  <a:chExt cx="2175" cy="1395"/>
                </a:xfrm>
              </p:grpSpPr>
              <p:sp>
                <p:nvSpPr>
                  <p:cNvPr id="18456" name="Rectangle 98">
                    <a:extLst>
                      <a:ext uri="{FF2B5EF4-FFF2-40B4-BE49-F238E27FC236}">
                        <a16:creationId xmlns:a16="http://schemas.microsoft.com/office/drawing/2014/main" id="{BAC9D3AE-7E83-4431-92D4-AB3A511AF18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154" y="1605"/>
                    <a:ext cx="1511" cy="1395"/>
                  </a:xfrm>
                  <a:prstGeom prst="rect">
                    <a:avLst/>
                  </a:prstGeom>
                  <a:solidFill>
                    <a:srgbClr val="00FF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164592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endParaRPr lang="en-US" altLang="en-US" sz="1200"/>
                  </a:p>
                  <a:p>
                    <a:pPr algn="ctr" eaLnBrk="1" hangingPunct="1"/>
                    <a:r>
                      <a:rPr lang="en-US" altLang="en-US" sz="1200" b="1"/>
                      <a:t>Stage IV</a:t>
                    </a:r>
                  </a:p>
                  <a:p>
                    <a:pPr algn="ctr" eaLnBrk="1" hangingPunct="1"/>
                    <a:r>
                      <a:rPr lang="en-US" altLang="en-US" sz="1200" b="1"/>
                      <a:t>Reduction</a:t>
                    </a:r>
                    <a:endParaRPr lang="en-US" altLang="en-US"/>
                  </a:p>
                </p:txBody>
              </p:sp>
              <p:cxnSp>
                <p:nvCxnSpPr>
                  <p:cNvPr id="18457" name="AutoShape 99">
                    <a:extLst>
                      <a:ext uri="{FF2B5EF4-FFF2-40B4-BE49-F238E27FC236}">
                        <a16:creationId xmlns:a16="http://schemas.microsoft.com/office/drawing/2014/main" id="{3F3278C8-71AB-4095-97A7-32006B80A451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490" y="2355"/>
                    <a:ext cx="6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18453" name="Group 103">
                  <a:extLst>
                    <a:ext uri="{FF2B5EF4-FFF2-40B4-BE49-F238E27FC236}">
                      <a16:creationId xmlns:a16="http://schemas.microsoft.com/office/drawing/2014/main" id="{842E255E-116F-4DD8-B063-91B09FF3E09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4800" y="4648200"/>
                  <a:ext cx="1446728" cy="885518"/>
                  <a:chOff x="1584" y="3662"/>
                  <a:chExt cx="2349" cy="1395"/>
                </a:xfrm>
              </p:grpSpPr>
              <p:sp>
                <p:nvSpPr>
                  <p:cNvPr id="18454" name="Rectangle 104">
                    <a:extLst>
                      <a:ext uri="{FF2B5EF4-FFF2-40B4-BE49-F238E27FC236}">
                        <a16:creationId xmlns:a16="http://schemas.microsoft.com/office/drawing/2014/main" id="{4979DB83-19BF-461B-B37B-11A586CD8E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48" y="3662"/>
                    <a:ext cx="1685" cy="1395"/>
                  </a:xfrm>
                  <a:prstGeom prst="rect">
                    <a:avLst/>
                  </a:prstGeom>
                  <a:solidFill>
                    <a:srgbClr val="00FF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164592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200" b="1" dirty="0"/>
                      <a:t>Stage I</a:t>
                    </a:r>
                  </a:p>
                  <a:p>
                    <a:pPr eaLnBrk="1" hangingPunct="1"/>
                    <a:r>
                      <a:rPr lang="en-US" altLang="en-US" sz="1200" b="1" dirty="0"/>
                      <a:t>Diazo &amp;</a:t>
                    </a:r>
                  </a:p>
                  <a:p>
                    <a:pPr eaLnBrk="1" hangingPunct="1"/>
                    <a:r>
                      <a:rPr lang="en-US" altLang="en-US" sz="1200" b="1" dirty="0"/>
                      <a:t>Hydrolysis</a:t>
                    </a:r>
                    <a:endParaRPr lang="en-US" altLang="en-US" dirty="0"/>
                  </a:p>
                </p:txBody>
              </p:sp>
              <p:cxnSp>
                <p:nvCxnSpPr>
                  <p:cNvPr id="18455" name="AutoShape 105">
                    <a:extLst>
                      <a:ext uri="{FF2B5EF4-FFF2-40B4-BE49-F238E27FC236}">
                        <a16:creationId xmlns:a16="http://schemas.microsoft.com/office/drawing/2014/main" id="{68CF4506-571C-4816-8107-3891B9061FD6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584" y="4412"/>
                    <a:ext cx="6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18442" name="Group 68">
                <a:extLst>
                  <a:ext uri="{FF2B5EF4-FFF2-40B4-BE49-F238E27FC236}">
                    <a16:creationId xmlns:a16="http://schemas.microsoft.com/office/drawing/2014/main" id="{E701CD22-61EF-4D32-ADA1-C06DA35EE2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2715" y="4648200"/>
                <a:ext cx="7059532" cy="885825"/>
                <a:chOff x="1752715" y="4648200"/>
                <a:chExt cx="7059532" cy="885825"/>
              </a:xfrm>
            </p:grpSpPr>
            <p:grpSp>
              <p:nvGrpSpPr>
                <p:cNvPr id="18446" name="Group 86">
                  <a:extLst>
                    <a:ext uri="{FF2B5EF4-FFF2-40B4-BE49-F238E27FC236}">
                      <a16:creationId xmlns:a16="http://schemas.microsoft.com/office/drawing/2014/main" id="{42D2587A-61AF-4550-82E2-A7C9689FEBE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52715" y="4648200"/>
                  <a:ext cx="6705482" cy="885825"/>
                  <a:chOff x="133" y="1605"/>
                  <a:chExt cx="12707" cy="1395"/>
                </a:xfrm>
              </p:grpSpPr>
              <p:sp>
                <p:nvSpPr>
                  <p:cNvPr id="18448" name="Rectangle 87">
                    <a:extLst>
                      <a:ext uri="{FF2B5EF4-FFF2-40B4-BE49-F238E27FC236}">
                        <a16:creationId xmlns:a16="http://schemas.microsoft.com/office/drawing/2014/main" id="{76076E04-3681-4144-8549-4F519F72EE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329" y="1605"/>
                    <a:ext cx="1511" cy="1395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endParaRPr lang="en-US" altLang="en-US" sz="1200"/>
                  </a:p>
                  <a:p>
                    <a:pPr algn="ctr" eaLnBrk="1" hangingPunct="1"/>
                    <a:r>
                      <a:rPr lang="en-US" altLang="en-US" sz="1200" b="1"/>
                      <a:t>Stage VI</a:t>
                    </a:r>
                  </a:p>
                  <a:p>
                    <a:pPr eaLnBrk="1" hangingPunct="1"/>
                    <a:endParaRPr lang="en-US" altLang="en-US"/>
                  </a:p>
                </p:txBody>
              </p:sp>
              <p:cxnSp>
                <p:nvCxnSpPr>
                  <p:cNvPr id="18449" name="AutoShape 88">
                    <a:extLst>
                      <a:ext uri="{FF2B5EF4-FFF2-40B4-BE49-F238E27FC236}">
                        <a16:creationId xmlns:a16="http://schemas.microsoft.com/office/drawing/2014/main" id="{B1C7902A-86D9-4883-8EFD-903A3BA0B521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0674" y="2310"/>
                    <a:ext cx="6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8450" name="AutoShape 88">
                    <a:extLst>
                      <a:ext uri="{FF2B5EF4-FFF2-40B4-BE49-F238E27FC236}">
                        <a16:creationId xmlns:a16="http://schemas.microsoft.com/office/drawing/2014/main" id="{620F7759-E529-49EF-9641-D56F2B614714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588" y="2445"/>
                    <a:ext cx="6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8451" name="AutoShape 88">
                    <a:extLst>
                      <a:ext uri="{FF2B5EF4-FFF2-40B4-BE49-F238E27FC236}">
                        <a16:creationId xmlns:a16="http://schemas.microsoft.com/office/drawing/2014/main" id="{10619FFB-D39A-4C46-B3F1-226CE4EABFE1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33" y="2445"/>
                    <a:ext cx="6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cxnSp>
              <p:nvCxnSpPr>
                <p:cNvPr id="18447" name="AutoShape 95">
                  <a:extLst>
                    <a:ext uri="{FF2B5EF4-FFF2-40B4-BE49-F238E27FC236}">
                      <a16:creationId xmlns:a16="http://schemas.microsoft.com/office/drawing/2014/main" id="{8FF54EE7-DC4B-47C4-BCE1-038DD027DCE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8458200" y="5105400"/>
                  <a:ext cx="354047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8443" name="Group 83">
                <a:extLst>
                  <a:ext uri="{FF2B5EF4-FFF2-40B4-BE49-F238E27FC236}">
                    <a16:creationId xmlns:a16="http://schemas.microsoft.com/office/drawing/2014/main" id="{74B9031E-F243-4B80-AE1B-DA261EE9D8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96000" y="4648200"/>
                <a:ext cx="1219083" cy="885825"/>
                <a:chOff x="10867" y="1605"/>
                <a:chExt cx="1973" cy="1395"/>
              </a:xfrm>
            </p:grpSpPr>
            <p:sp>
              <p:nvSpPr>
                <p:cNvPr id="18444" name="Rectangle 84">
                  <a:extLst>
                    <a:ext uri="{FF2B5EF4-FFF2-40B4-BE49-F238E27FC236}">
                      <a16:creationId xmlns:a16="http://schemas.microsoft.com/office/drawing/2014/main" id="{5E05693C-6AEE-4D69-822E-6457CD6AA5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09" y="1605"/>
                  <a:ext cx="133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V</a:t>
                  </a:r>
                </a:p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18445" name="AutoShape 85">
                  <a:extLst>
                    <a:ext uri="{FF2B5EF4-FFF2-40B4-BE49-F238E27FC236}">
                      <a16:creationId xmlns:a16="http://schemas.microsoft.com/office/drawing/2014/main" id="{73DE65F3-F034-4820-B66D-98631404349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0867" y="2310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5C6233E-9996-4F9C-BF82-A0B5408F3C3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3">
            <a:extLst>
              <a:ext uri="{FF2B5EF4-FFF2-40B4-BE49-F238E27FC236}">
                <a16:creationId xmlns:a16="http://schemas.microsoft.com/office/drawing/2014/main" id="{573212D2-EAE7-4A0C-BF9D-60D4F2E265F1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79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/>
              <a:t>Yield Example (Nevirapine)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CC60C7-83D0-47CA-B2E3-497B15318BA1}"/>
              </a:ext>
            </a:extLst>
          </p:cNvPr>
          <p:cNvSpPr txBox="1"/>
          <p:nvPr/>
        </p:nvSpPr>
        <p:spPr>
          <a:xfrm>
            <a:off x="9301154" y="6543672"/>
            <a:ext cx="1809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/>
            <a:r>
              <a:rPr lang="en-US" sz="1400" dirty="0">
                <a:hlinkClick r:id="" action="ppaction://noaction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Source: Newreka</a:t>
            </a:r>
            <a:endParaRPr lang="en-IN" sz="1400" dirty="0">
              <a:hlinkClick r:id="" action="ppaction://noaction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22585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37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37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37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37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373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373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73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373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373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373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73217"/>
            <a:ext cx="10515600" cy="646331"/>
          </a:xfrm>
        </p:spPr>
        <p:txBody>
          <a:bodyPr>
            <a:spAutoFit/>
          </a:bodyPr>
          <a:lstStyle/>
          <a:p>
            <a:r>
              <a:rPr lang="en-US" altLang="x-none" sz="4000" b="1" dirty="0"/>
              <a:t>By-product vs side product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27DBC7-1206-4C49-B0E0-BCB45AF7BBE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37571" y="2056874"/>
            <a:ext cx="3633778" cy="39928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14171" y="3087321"/>
            <a:ext cx="2057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Target molecule</a:t>
            </a:r>
            <a:endParaRPr lang="en-CA" dirty="0"/>
          </a:p>
        </p:txBody>
      </p:sp>
      <p:sp>
        <p:nvSpPr>
          <p:cNvPr id="13" name="TextBox 12"/>
          <p:cNvSpPr txBox="1"/>
          <p:nvPr/>
        </p:nvSpPr>
        <p:spPr>
          <a:xfrm>
            <a:off x="3404171" y="1587938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Point the </a:t>
            </a:r>
            <a:r>
              <a:rPr lang="en-US" b="1" dirty="0"/>
              <a:t>side product</a:t>
            </a:r>
            <a:r>
              <a:rPr lang="en-US" dirty="0"/>
              <a:t>, and the </a:t>
            </a:r>
            <a:r>
              <a:rPr lang="en-US" b="1" dirty="0"/>
              <a:t>byproduct</a:t>
            </a:r>
            <a:endParaRPr lang="en-CA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642171" y="2950963"/>
            <a:ext cx="11811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Starting material</a:t>
            </a:r>
            <a:endParaRPr lang="en-CA" dirty="0"/>
          </a:p>
        </p:txBody>
      </p:sp>
      <p:sp>
        <p:nvSpPr>
          <p:cNvPr id="15" name="TextBox 14"/>
          <p:cNvSpPr txBox="1"/>
          <p:nvPr/>
        </p:nvSpPr>
        <p:spPr>
          <a:xfrm>
            <a:off x="7571349" y="5058247"/>
            <a:ext cx="2057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Side product</a:t>
            </a:r>
            <a:endParaRPr lang="en-CA" dirty="0"/>
          </a:p>
        </p:txBody>
      </p:sp>
      <p:sp>
        <p:nvSpPr>
          <p:cNvPr id="16" name="TextBox 15"/>
          <p:cNvSpPr txBox="1"/>
          <p:nvPr/>
        </p:nvSpPr>
        <p:spPr>
          <a:xfrm>
            <a:off x="7214171" y="2044738"/>
            <a:ext cx="2057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Byproduct</a:t>
            </a:r>
            <a:endParaRPr lang="en-CA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BAD4B48-7AED-714D-BC3C-BB06454FC2C8}"/>
              </a:ext>
            </a:extLst>
          </p:cNvPr>
          <p:cNvCxnSpPr>
            <a:cxnSpLocks/>
          </p:cNvCxnSpPr>
          <p:nvPr/>
        </p:nvCxnSpPr>
        <p:spPr>
          <a:xfrm flipH="1">
            <a:off x="6096000" y="2274388"/>
            <a:ext cx="1118172" cy="423952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915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73217"/>
            <a:ext cx="10515600" cy="646331"/>
          </a:xfrm>
        </p:spPr>
        <p:txBody>
          <a:bodyPr>
            <a:spAutoFit/>
          </a:bodyPr>
          <a:lstStyle/>
          <a:p>
            <a:r>
              <a:rPr lang="en-US" altLang="x-none" sz="4000" b="1" dirty="0"/>
              <a:t>By-product vs side product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27DBC7-1206-4C49-B0E0-BCB45AF7BBE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825625"/>
            <a:ext cx="10515600" cy="3895903"/>
          </a:xfrm>
        </p:spPr>
        <p:txBody>
          <a:bodyPr/>
          <a:lstStyle/>
          <a:p>
            <a:r>
              <a:rPr lang="en-US" b="1" dirty="0"/>
              <a:t>By-product </a:t>
            </a:r>
            <a:r>
              <a:rPr lang="en-US" dirty="0"/>
              <a:t>of a reaction: a product formed in the reaction between reagents as a </a:t>
            </a:r>
            <a:r>
              <a:rPr lang="en-US" u="sng" dirty="0"/>
              <a:t>direct mechanistic consequence of producing the target product </a:t>
            </a:r>
            <a:r>
              <a:rPr lang="en-US" dirty="0"/>
              <a:t>assuming a balanced chemical equation that accounts for the production of the target product</a:t>
            </a:r>
          </a:p>
          <a:p>
            <a:endParaRPr lang="en-US" dirty="0"/>
          </a:p>
          <a:p>
            <a:r>
              <a:rPr lang="en-US" b="1" dirty="0"/>
              <a:t>Side-product </a:t>
            </a:r>
            <a:r>
              <a:rPr lang="en-US" dirty="0"/>
              <a:t>of a reaction: a product formed in the reaction, usually </a:t>
            </a:r>
            <a:r>
              <a:rPr lang="en-US" u="sng" dirty="0"/>
              <a:t>undesired</a:t>
            </a:r>
            <a:r>
              <a:rPr lang="en-US" dirty="0"/>
              <a:t>, arising from a </a:t>
            </a:r>
            <a:r>
              <a:rPr lang="en-US" u="sng" dirty="0"/>
              <a:t>competing reaction pathway </a:t>
            </a:r>
            <a:r>
              <a:rPr lang="en-US" dirty="0"/>
              <a:t>other than the one that produces the intended target product (+ by-products)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50411" y="6336268"/>
            <a:ext cx="8355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The Algebra of Organic Synthesis: Green Metrics, Design Strategy, Route Selection, and Optimization, J. </a:t>
            </a:r>
            <a:r>
              <a:rPr lang="en-US" sz="1400" dirty="0" err="1"/>
              <a:t>Andraos</a:t>
            </a:r>
            <a:r>
              <a:rPr lang="en-US" sz="1400" dirty="0"/>
              <a:t>, 2011, CRC Press</a:t>
            </a:r>
          </a:p>
        </p:txBody>
      </p:sp>
    </p:spTree>
    <p:extLst>
      <p:ext uri="{BB962C8B-B14F-4D97-AF65-F5344CB8AC3E}">
        <p14:creationId xmlns:p14="http://schemas.microsoft.com/office/powerpoint/2010/main" val="23868229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|1.6|2.6|7.9|1.2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|1.6|2.6|7.9|1.2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57150">
          <a:defRPr sz="1400" dirty="0">
            <a:hlinkClick xmlns:r="http://schemas.openxmlformats.org/officeDocument/2006/relationships" r:id="" action="ppaction://noaction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17683</TotalTime>
  <Words>1796</Words>
  <Application>Microsoft Office PowerPoint</Application>
  <PresentationFormat>Widescreen</PresentationFormat>
  <Paragraphs>461</Paragraphs>
  <Slides>39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ＭＳ Ｐゴシック</vt:lpstr>
      <vt:lpstr>Arial</vt:lpstr>
      <vt:lpstr>Calibri</vt:lpstr>
      <vt:lpstr>Calibri Light</vt:lpstr>
      <vt:lpstr>Cambria Math</vt:lpstr>
      <vt:lpstr>Comic Sans MS</vt:lpstr>
      <vt:lpstr>Times</vt:lpstr>
      <vt:lpstr>Times New Roman</vt:lpstr>
      <vt:lpstr>Wingdings</vt:lpstr>
      <vt:lpstr>Office Theme</vt:lpstr>
      <vt:lpstr>CS ChemDraw Drawing</vt:lpstr>
      <vt:lpstr>Document</vt:lpstr>
      <vt:lpstr>Yale-UNIDO Train-the-Facilitator Workshop in Green Chemistry</vt:lpstr>
      <vt:lpstr>PowerPoint Presentation</vt:lpstr>
      <vt:lpstr>Risk migration</vt:lpstr>
      <vt:lpstr>Why do we need metrics?</vt:lpstr>
      <vt:lpstr>Why not use LCA for everything?</vt:lpstr>
      <vt:lpstr>Conventional Metrics: Yield</vt:lpstr>
      <vt:lpstr>PowerPoint Presentation</vt:lpstr>
      <vt:lpstr>By-product vs side product</vt:lpstr>
      <vt:lpstr>By-product vs side product</vt:lpstr>
      <vt:lpstr>Conventional Metrics</vt:lpstr>
      <vt:lpstr>How good are these classic metrics?</vt:lpstr>
      <vt:lpstr>The green metrics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Process Mass intensity (PMI)</vt:lpstr>
      <vt:lpstr>Atom Efficiency/Economy (AE)</vt:lpstr>
      <vt:lpstr>Atom economy</vt:lpstr>
      <vt:lpstr>PowerPoint Presentation</vt:lpstr>
      <vt:lpstr>Atom Economy Example Two: Ibuprofen Synthesis</vt:lpstr>
      <vt:lpstr>PowerPoint Presentation</vt:lpstr>
      <vt:lpstr>Exercise: Calculate AE of the Greener Synthesis of Ibuprofen</vt:lpstr>
      <vt:lpstr>Exercise: Calculate AE of the Greener Synthesis of Ibuprofen</vt:lpstr>
      <vt:lpstr>Exercise: Calculate AE of the Greener Synthesis of Ibuprofen</vt:lpstr>
      <vt:lpstr>Exercise: Calculate AE of the Greener Synthesis of Ibuprofen</vt:lpstr>
      <vt:lpstr>The Brown Synthesis of Ibuprofen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Green Chemistry-Related Metrics Used in Chemical Manufacturing</vt:lpstr>
      <vt:lpstr>Green Chemistry Metrics in Chemical Manufacturing - Discussion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Mellor</dc:creator>
  <cp:lastModifiedBy>Chapman, Kimberly</cp:lastModifiedBy>
  <cp:revision>263</cp:revision>
  <dcterms:created xsi:type="dcterms:W3CDTF">2018-01-15T20:20:35Z</dcterms:created>
  <dcterms:modified xsi:type="dcterms:W3CDTF">2019-04-18T18:45:26Z</dcterms:modified>
</cp:coreProperties>
</file>