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61"/>
  </p:notesMasterIdLst>
  <p:sldIdLst>
    <p:sldId id="349" r:id="rId2"/>
    <p:sldId id="382" r:id="rId3"/>
    <p:sldId id="384" r:id="rId4"/>
    <p:sldId id="260" r:id="rId5"/>
    <p:sldId id="360" r:id="rId6"/>
    <p:sldId id="359" r:id="rId7"/>
    <p:sldId id="385" r:id="rId8"/>
    <p:sldId id="261" r:id="rId9"/>
    <p:sldId id="386" r:id="rId10"/>
    <p:sldId id="361" r:id="rId11"/>
    <p:sldId id="262" r:id="rId12"/>
    <p:sldId id="263" r:id="rId13"/>
    <p:sldId id="264" r:id="rId14"/>
    <p:sldId id="265" r:id="rId15"/>
    <p:sldId id="266" r:id="rId16"/>
    <p:sldId id="358" r:id="rId17"/>
    <p:sldId id="268" r:id="rId18"/>
    <p:sldId id="269" r:id="rId19"/>
    <p:sldId id="270" r:id="rId20"/>
    <p:sldId id="258" r:id="rId21"/>
    <p:sldId id="274" r:id="rId22"/>
    <p:sldId id="387" r:id="rId23"/>
    <p:sldId id="275" r:id="rId24"/>
    <p:sldId id="276" r:id="rId25"/>
    <p:sldId id="277" r:id="rId26"/>
    <p:sldId id="278" r:id="rId27"/>
    <p:sldId id="388" r:id="rId28"/>
    <p:sldId id="279" r:id="rId29"/>
    <p:sldId id="280" r:id="rId30"/>
    <p:sldId id="357" r:id="rId31"/>
    <p:sldId id="362" r:id="rId32"/>
    <p:sldId id="390" r:id="rId33"/>
    <p:sldId id="284" r:id="rId34"/>
    <p:sldId id="363" r:id="rId35"/>
    <p:sldId id="364" r:id="rId36"/>
    <p:sldId id="317" r:id="rId37"/>
    <p:sldId id="319" r:id="rId38"/>
    <p:sldId id="286" r:id="rId39"/>
    <p:sldId id="287" r:id="rId40"/>
    <p:sldId id="389" r:id="rId41"/>
    <p:sldId id="290" r:id="rId42"/>
    <p:sldId id="371" r:id="rId43"/>
    <p:sldId id="365" r:id="rId44"/>
    <p:sldId id="372" r:id="rId45"/>
    <p:sldId id="366" r:id="rId46"/>
    <p:sldId id="373" r:id="rId47"/>
    <p:sldId id="367" r:id="rId48"/>
    <p:sldId id="374" r:id="rId49"/>
    <p:sldId id="368" r:id="rId50"/>
    <p:sldId id="375" r:id="rId51"/>
    <p:sldId id="369" r:id="rId52"/>
    <p:sldId id="376" r:id="rId53"/>
    <p:sldId id="370" r:id="rId54"/>
    <p:sldId id="377" r:id="rId55"/>
    <p:sldId id="378" r:id="rId56"/>
    <p:sldId id="379" r:id="rId57"/>
    <p:sldId id="380" r:id="rId58"/>
    <p:sldId id="381" r:id="rId59"/>
    <p:sldId id="38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A2"/>
    <a:srgbClr val="9BBC59"/>
    <a:srgbClr val="C0504D"/>
    <a:srgbClr val="FF7081"/>
    <a:srgbClr val="661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9" autoAdjust="0"/>
    <p:restoredTop sz="88658" autoAdjust="0"/>
  </p:normalViewPr>
  <p:slideViewPr>
    <p:cSldViewPr snapToObjects="1">
      <p:cViewPr varScale="1">
        <p:scale>
          <a:sx n="106" d="100"/>
          <a:sy n="106" d="100"/>
        </p:scale>
        <p:origin x="56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B553AA9-CE8F-41A6-B555-CCF0BA7C666D}"/>
    <pc:docChg chg="modSld">
      <pc:chgData name="" userId="" providerId="" clId="Web-{4B553AA9-CE8F-41A6-B555-CCF0BA7C666D}" dt="2018-06-22T00:46:52.756" v="4" actId="1076"/>
      <pc:docMkLst>
        <pc:docMk/>
      </pc:docMkLst>
      <pc:sldChg chg="addSp modSp">
        <pc:chgData name="" userId="" providerId="" clId="Web-{4B553AA9-CE8F-41A6-B555-CCF0BA7C666D}" dt="2018-06-22T00:46:52.756" v="4" actId="1076"/>
        <pc:sldMkLst>
          <pc:docMk/>
          <pc:sldMk cId="1940617785" sldId="357"/>
        </pc:sldMkLst>
        <pc:picChg chg="add mod">
          <ac:chgData name="" userId="" providerId="" clId="Web-{4B553AA9-CE8F-41A6-B555-CCF0BA7C666D}" dt="2018-06-22T00:46:52.756" v="4" actId="1076"/>
          <ac:picMkLst>
            <pc:docMk/>
            <pc:sldMk cId="1940617785" sldId="357"/>
            <ac:picMk id="3" creationId="{FF56FFDB-9795-457F-97ED-10564DB4289B}"/>
          </ac:picMkLst>
        </pc:picChg>
      </pc:sldChg>
    </pc:docChg>
  </pc:docChgLst>
  <pc:docChgLst>
    <pc:chgData clId="Web-{4A4771EE-DDC5-4AA5-8058-03DFF9BD7529}"/>
    <pc:docChg chg="modSld">
      <pc:chgData name="" userId="" providerId="" clId="Web-{4A4771EE-DDC5-4AA5-8058-03DFF9BD7529}" dt="2018-06-22T00:45:01.239" v="18"/>
      <pc:docMkLst>
        <pc:docMk/>
      </pc:docMkLst>
      <pc:sldChg chg="addSp modSp">
        <pc:chgData name="" userId="" providerId="" clId="Web-{4A4771EE-DDC5-4AA5-8058-03DFF9BD7529}" dt="2018-06-22T00:43:31.924" v="17" actId="1076"/>
        <pc:sldMkLst>
          <pc:docMk/>
          <pc:sldMk cId="828829227" sldId="276"/>
        </pc:sldMkLst>
        <pc:spChg chg="mod">
          <ac:chgData name="" userId="" providerId="" clId="Web-{4A4771EE-DDC5-4AA5-8058-03DFF9BD7529}" dt="2018-06-22T00:43:26.112" v="16" actId="1076"/>
          <ac:spMkLst>
            <pc:docMk/>
            <pc:sldMk cId="828829227" sldId="276"/>
            <ac:spMk id="3" creationId="{00000000-0000-0000-0000-000000000000}"/>
          </ac:spMkLst>
        </pc:spChg>
        <pc:spChg chg="add mod">
          <ac:chgData name="" userId="" providerId="" clId="Web-{4A4771EE-DDC5-4AA5-8058-03DFF9BD7529}" dt="2018-06-22T00:43:31.924" v="17" actId="1076"/>
          <ac:spMkLst>
            <pc:docMk/>
            <pc:sldMk cId="828829227" sldId="276"/>
            <ac:spMk id="5" creationId="{D2FCC583-5EAC-4FB8-93A1-01A0243813EF}"/>
          </ac:spMkLst>
        </pc:spChg>
      </pc:sldChg>
      <pc:sldChg chg="delSp delAnim">
        <pc:chgData name="" userId="" providerId="" clId="Web-{4A4771EE-DDC5-4AA5-8058-03DFF9BD7529}" dt="2018-06-22T00:45:01.239" v="18"/>
        <pc:sldMkLst>
          <pc:docMk/>
          <pc:sldMk cId="1940617785" sldId="357"/>
        </pc:sldMkLst>
        <pc:picChg chg="del">
          <ac:chgData name="" userId="" providerId="" clId="Web-{4A4771EE-DDC5-4AA5-8058-03DFF9BD7529}" dt="2018-06-22T00:45:01.239" v="18"/>
          <ac:picMkLst>
            <pc:docMk/>
            <pc:sldMk cId="1940617785" sldId="357"/>
            <ac:picMk id="84996" creationId="{00000000-0000-0000-0000-000000000000}"/>
          </ac:picMkLst>
        </pc:picChg>
      </pc:sldChg>
    </pc:docChg>
  </pc:docChgLst>
  <pc:docChgLst>
    <pc:chgData clId="Web-{287137AB-4F02-4EFE-9480-C9D1CF9790B8}"/>
    <pc:docChg chg="modSld">
      <pc:chgData name="" userId="" providerId="" clId="Web-{287137AB-4F02-4EFE-9480-C9D1CF9790B8}" dt="2018-12-19T20:43:59.032" v="28" actId="1076"/>
      <pc:docMkLst>
        <pc:docMk/>
      </pc:docMkLst>
      <pc:sldChg chg="addSp">
        <pc:chgData name="" userId="" providerId="" clId="Web-{287137AB-4F02-4EFE-9480-C9D1CF9790B8}" dt="2018-12-19T20:43:24.343" v="7"/>
        <pc:sldMkLst>
          <pc:docMk/>
          <pc:sldMk cId="1304143212" sldId="284"/>
        </pc:sldMkLst>
        <pc:spChg chg="add">
          <ac:chgData name="" userId="" providerId="" clId="Web-{287137AB-4F02-4EFE-9480-C9D1CF9790B8}" dt="2018-12-19T20:43:24.343" v="7"/>
          <ac:spMkLst>
            <pc:docMk/>
            <pc:sldMk cId="1304143212" sldId="284"/>
            <ac:spMk id="4" creationId="{D21CDA29-8F96-4E2D-A9E8-E99E6FC82CF8}"/>
          </ac:spMkLst>
        </pc:spChg>
      </pc:sldChg>
      <pc:sldChg chg="addSp modSp">
        <pc:chgData name="" userId="" providerId="" clId="Web-{287137AB-4F02-4EFE-9480-C9D1CF9790B8}" dt="2018-12-19T20:43:59.032" v="28" actId="1076"/>
        <pc:sldMkLst>
          <pc:docMk/>
          <pc:sldMk cId="855837557" sldId="319"/>
        </pc:sldMkLst>
        <pc:spChg chg="add mod">
          <ac:chgData name="" userId="" providerId="" clId="Web-{287137AB-4F02-4EFE-9480-C9D1CF9790B8}" dt="2018-12-19T20:43:59.032" v="28" actId="1076"/>
          <ac:spMkLst>
            <pc:docMk/>
            <pc:sldMk cId="855837557" sldId="319"/>
            <ac:spMk id="2" creationId="{FD9FD479-B420-4BA7-BDA5-82F66CCD4E2E}"/>
          </ac:spMkLst>
        </pc:spChg>
      </pc:sldChg>
      <pc:sldChg chg="addSp modSp">
        <pc:chgData name="" userId="" providerId="" clId="Web-{287137AB-4F02-4EFE-9480-C9D1CF9790B8}" dt="2018-12-19T20:42:59.045" v="6" actId="1076"/>
        <pc:sldMkLst>
          <pc:docMk/>
          <pc:sldMk cId="1940617785" sldId="357"/>
        </pc:sldMkLst>
        <pc:spChg chg="add mod">
          <ac:chgData name="" userId="" providerId="" clId="Web-{287137AB-4F02-4EFE-9480-C9D1CF9790B8}" dt="2018-12-19T20:42:59.045" v="6" actId="1076"/>
          <ac:spMkLst>
            <pc:docMk/>
            <pc:sldMk cId="1940617785" sldId="357"/>
            <ac:spMk id="4" creationId="{B127522E-092D-4B64-B1E9-EC6EB670CEB3}"/>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39AC4-0683-E74C-8507-D83983C6AC2E}" type="datetimeFigureOut">
              <a:rPr lang="en-US" smtClean="0"/>
              <a:t>1/31/19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B5899-F4AB-F941-82F3-609E434F821E}" type="slidenum">
              <a:rPr lang="en-US" smtClean="0"/>
              <a:t>‹#›</a:t>
            </a:fld>
            <a:endParaRPr lang="en-US"/>
          </a:p>
        </p:txBody>
      </p:sp>
    </p:spTree>
    <p:extLst>
      <p:ext uri="{BB962C8B-B14F-4D97-AF65-F5344CB8AC3E}">
        <p14:creationId xmlns:p14="http://schemas.microsoft.com/office/powerpoint/2010/main" val="183780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DBC99-33AB-8B45-8A9F-BE7F36C184D4}" type="slidenum">
              <a:rPr lang="en-US" smtClean="0"/>
              <a:t>1</a:t>
            </a:fld>
            <a:endParaRPr lang="en-US"/>
          </a:p>
        </p:txBody>
      </p:sp>
    </p:spTree>
    <p:extLst>
      <p:ext uri="{BB962C8B-B14F-4D97-AF65-F5344CB8AC3E}">
        <p14:creationId xmlns:p14="http://schemas.microsoft.com/office/powerpoint/2010/main" val="121548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5B5899-F4AB-F941-82F3-609E434F821E}" type="slidenum">
              <a:rPr lang="en-US" smtClean="0"/>
              <a:t>24</a:t>
            </a:fld>
            <a:endParaRPr lang="en-US"/>
          </a:p>
        </p:txBody>
      </p:sp>
    </p:spTree>
    <p:extLst>
      <p:ext uri="{BB962C8B-B14F-4D97-AF65-F5344CB8AC3E}">
        <p14:creationId xmlns:p14="http://schemas.microsoft.com/office/powerpoint/2010/main" val="5098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848749B-3B1A-1C4F-8E3F-D357CE2E2FD7}" type="slidenum">
              <a:rPr lang="en-US" altLang="en-US" sz="1200">
                <a:latin typeface="Calibri Light" charset="0"/>
              </a:rPr>
              <a:pPr/>
              <a:t>28</a:t>
            </a:fld>
            <a:endParaRPr lang="en-US" altLang="en-US" sz="1200" dirty="0">
              <a:latin typeface="Calibri Light" charset="0"/>
            </a:endParaRPr>
          </a:p>
        </p:txBody>
      </p:sp>
      <p:sp>
        <p:nvSpPr>
          <p:cNvPr id="86018"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346491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F2DB982-CC8D-4543-B841-3BC1F1462D29}" type="slidenum">
              <a:rPr lang="en-US" altLang="en-US" sz="1200">
                <a:latin typeface="Calibri Light" charset="0"/>
              </a:rPr>
              <a:pPr/>
              <a:t>29</a:t>
            </a:fld>
            <a:endParaRPr lang="en-US" altLang="en-US" sz="1200" dirty="0">
              <a:latin typeface="Calibri Light" charset="0"/>
            </a:endParaRPr>
          </a:p>
        </p:txBody>
      </p:sp>
      <p:sp>
        <p:nvSpPr>
          <p:cNvPr id="88066"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8805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170A7368-13E0-B142-A965-CA1093694DE0}" type="slidenum">
              <a:rPr lang="en-US" altLang="en-US" sz="1200"/>
              <a:pPr/>
              <a:t>30</a:t>
            </a:fld>
            <a:endParaRPr lang="en-US" altLang="en-US" sz="1200"/>
          </a:p>
        </p:txBody>
      </p:sp>
      <p:sp>
        <p:nvSpPr>
          <p:cNvPr id="86019" name="Rectangle 2"/>
          <p:cNvSpPr>
            <a:spLocks noGrp="1" noRot="1" noChangeAspect="1" noChangeArrowheads="1"/>
          </p:cNvSpPr>
          <p:nvPr>
            <p:ph type="sldImg"/>
          </p:nvPr>
        </p:nvSpPr>
        <p:spPr>
          <a:xfrm>
            <a:off x="685800" y="1143000"/>
            <a:ext cx="5486400" cy="3086100"/>
          </a:xfrm>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2128965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BEB573A-4C90-E14A-BA10-4BE68A0F6513}" type="slidenum">
              <a:rPr lang="en-US" altLang="en-US" sz="1200">
                <a:latin typeface="Calibri Light" charset="0"/>
              </a:rPr>
              <a:pPr/>
              <a:t>33</a:t>
            </a:fld>
            <a:endParaRPr lang="en-US" altLang="en-US" sz="1200" dirty="0">
              <a:latin typeface="Calibri Light" charset="0"/>
            </a:endParaRPr>
          </a:p>
        </p:txBody>
      </p:sp>
      <p:sp>
        <p:nvSpPr>
          <p:cNvPr id="107522"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51686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7B72B-6AF7-410D-A580-6DD7ABB10F83}" type="slidenum">
              <a:rPr lang="en-US" smtClean="0"/>
              <a:pPr/>
              <a:t>37</a:t>
            </a:fld>
            <a:endParaRPr lang="en-US"/>
          </a:p>
        </p:txBody>
      </p:sp>
    </p:spTree>
    <p:extLst>
      <p:ext uri="{BB962C8B-B14F-4D97-AF65-F5344CB8AC3E}">
        <p14:creationId xmlns:p14="http://schemas.microsoft.com/office/powerpoint/2010/main" val="216352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Show tools</a:t>
            </a:r>
          </a:p>
        </p:txBody>
      </p:sp>
      <p:sp>
        <p:nvSpPr>
          <p:cNvPr id="4" name="Slide Number Placeholder 3"/>
          <p:cNvSpPr>
            <a:spLocks noGrp="1"/>
          </p:cNvSpPr>
          <p:nvPr>
            <p:ph type="sldNum" sz="quarter" idx="10"/>
          </p:nvPr>
        </p:nvSpPr>
        <p:spPr/>
        <p:txBody>
          <a:bodyPr/>
          <a:lstStyle/>
          <a:p>
            <a:fld id="{0B5B5899-F4AB-F941-82F3-609E434F821E}" type="slidenum">
              <a:rPr lang="en-US" smtClean="0"/>
              <a:t>41</a:t>
            </a:fld>
            <a:endParaRPr lang="en-US"/>
          </a:p>
        </p:txBody>
      </p:sp>
    </p:spTree>
    <p:extLst>
      <p:ext uri="{BB962C8B-B14F-4D97-AF65-F5344CB8AC3E}">
        <p14:creationId xmlns:p14="http://schemas.microsoft.com/office/powerpoint/2010/main" val="126298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5B5899-F4AB-F941-82F3-609E434F821E}" type="slidenum">
              <a:rPr lang="en-US" smtClean="0"/>
              <a:t>4</a:t>
            </a:fld>
            <a:endParaRPr lang="en-US"/>
          </a:p>
        </p:txBody>
      </p:sp>
    </p:spTree>
    <p:extLst>
      <p:ext uri="{BB962C8B-B14F-4D97-AF65-F5344CB8AC3E}">
        <p14:creationId xmlns:p14="http://schemas.microsoft.com/office/powerpoint/2010/main" val="255861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2684564-BBA5-DC4F-9BDA-B2EAED3F3992}" type="slidenum">
              <a:rPr lang="en-US" altLang="en-US" sz="1200">
                <a:latin typeface="Calibri Light" charset="0"/>
              </a:rPr>
              <a:pPr/>
              <a:t>8</a:t>
            </a:fld>
            <a:endParaRPr lang="en-US" altLang="en-US" sz="1200" dirty="0">
              <a:latin typeface="Calibri Light" charset="0"/>
            </a:endParaRPr>
          </a:p>
        </p:txBody>
      </p:sp>
      <p:sp>
        <p:nvSpPr>
          <p:cNvPr id="22530" name="Rectangle 2"/>
          <p:cNvSpPr>
            <a:spLocks noGrp="1" noRot="1" noChangeAspect="1" noChangeArrowheads="1" noTextEdit="1"/>
          </p:cNvSpPr>
          <p:nvPr>
            <p:ph type="sldImg"/>
          </p:nvPr>
        </p:nvSpPr>
        <p:spPr>
          <a:xfrm>
            <a:off x="685800" y="1143000"/>
            <a:ext cx="5486400" cy="3086100"/>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98404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DD8D963-8297-7F43-A0DF-9EC03F87F57D}" type="slidenum">
              <a:rPr lang="en-US" altLang="en-US" sz="1200">
                <a:latin typeface="Calibri Light" charset="0"/>
              </a:rPr>
              <a:pPr/>
              <a:t>11</a:t>
            </a:fld>
            <a:endParaRPr lang="en-US" altLang="en-US" sz="1200" dirty="0">
              <a:latin typeface="Calibri Light" charset="0"/>
            </a:endParaRPr>
          </a:p>
        </p:txBody>
      </p:sp>
      <p:sp>
        <p:nvSpPr>
          <p:cNvPr id="18434"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43193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Verdana" charset="0"/>
                <a:ea typeface="ＭＳ Ｐゴシック" charset="-128"/>
              </a:defRPr>
            </a:lvl1pPr>
            <a:lvl2pPr marL="37931725" indent="-37474525">
              <a:defRPr sz="2400">
                <a:solidFill>
                  <a:srgbClr val="FFFFFF"/>
                </a:solidFill>
                <a:latin typeface="Verdana" charset="0"/>
                <a:ea typeface="ＭＳ Ｐゴシック" charset="-128"/>
              </a:defRPr>
            </a:lvl2pPr>
            <a:lvl3pPr>
              <a:defRPr sz="2400">
                <a:solidFill>
                  <a:srgbClr val="FFFFFF"/>
                </a:solidFill>
                <a:latin typeface="Verdana" charset="0"/>
                <a:ea typeface="ＭＳ Ｐゴシック" charset="-128"/>
              </a:defRPr>
            </a:lvl3pPr>
            <a:lvl4pPr>
              <a:defRPr sz="2400">
                <a:solidFill>
                  <a:srgbClr val="FFFFFF"/>
                </a:solidFill>
                <a:latin typeface="Verdana" charset="0"/>
                <a:ea typeface="ＭＳ Ｐゴシック" charset="-128"/>
              </a:defRPr>
            </a:lvl4pPr>
            <a:lvl5pPr>
              <a:defRPr sz="2400">
                <a:solidFill>
                  <a:srgbClr val="FFFFFF"/>
                </a:solidFill>
                <a:latin typeface="Verdana" charset="0"/>
                <a:ea typeface="ＭＳ Ｐゴシック" charset="-128"/>
              </a:defRPr>
            </a:lvl5pPr>
            <a:lvl6pPr marL="457200" eaLnBrk="0" fontAlgn="base" hangingPunct="0">
              <a:spcBef>
                <a:spcPct val="0"/>
              </a:spcBef>
              <a:spcAft>
                <a:spcPct val="0"/>
              </a:spcAft>
              <a:defRPr sz="2400">
                <a:solidFill>
                  <a:srgbClr val="FFFFFF"/>
                </a:solidFill>
                <a:latin typeface="Verdana" charset="0"/>
                <a:ea typeface="ＭＳ Ｐゴシック" charset="-128"/>
              </a:defRPr>
            </a:lvl6pPr>
            <a:lvl7pPr marL="914400" eaLnBrk="0" fontAlgn="base" hangingPunct="0">
              <a:spcBef>
                <a:spcPct val="0"/>
              </a:spcBef>
              <a:spcAft>
                <a:spcPct val="0"/>
              </a:spcAft>
              <a:defRPr sz="2400">
                <a:solidFill>
                  <a:srgbClr val="FFFFFF"/>
                </a:solidFill>
                <a:latin typeface="Verdana" charset="0"/>
                <a:ea typeface="ＭＳ Ｐゴシック" charset="-128"/>
              </a:defRPr>
            </a:lvl7pPr>
            <a:lvl8pPr marL="1371600" eaLnBrk="0" fontAlgn="base" hangingPunct="0">
              <a:spcBef>
                <a:spcPct val="0"/>
              </a:spcBef>
              <a:spcAft>
                <a:spcPct val="0"/>
              </a:spcAft>
              <a:defRPr sz="2400">
                <a:solidFill>
                  <a:srgbClr val="FFFFFF"/>
                </a:solidFill>
                <a:latin typeface="Verdana" charset="0"/>
                <a:ea typeface="ＭＳ Ｐゴシック" charset="-128"/>
              </a:defRPr>
            </a:lvl8pPr>
            <a:lvl9pPr marL="1828800" eaLnBrk="0" fontAlgn="base" hangingPunct="0">
              <a:spcBef>
                <a:spcPct val="0"/>
              </a:spcBef>
              <a:spcAft>
                <a:spcPct val="0"/>
              </a:spcAft>
              <a:defRPr sz="2400">
                <a:solidFill>
                  <a:srgbClr val="FFFFFF"/>
                </a:solidFill>
                <a:latin typeface="Verdana" charset="0"/>
                <a:ea typeface="ＭＳ Ｐゴシック" charset="-128"/>
              </a:defRPr>
            </a:lvl9pPr>
          </a:lstStyle>
          <a:p>
            <a:fld id="{F41FCACF-343B-5042-B56B-CF3879FA2FF9}" type="slidenum">
              <a:rPr lang="en-US" altLang="x-none" sz="1200">
                <a:solidFill>
                  <a:schemeClr val="tx1"/>
                </a:solidFill>
                <a:latin typeface="Calibri Light" charset="0"/>
              </a:rPr>
              <a:pPr/>
              <a:t>13</a:t>
            </a:fld>
            <a:endParaRPr lang="en-US" altLang="x-none" sz="1200" dirty="0">
              <a:solidFill>
                <a:schemeClr val="tx1"/>
              </a:solidFill>
              <a:latin typeface="Calibri Light" charset="0"/>
            </a:endParaRPr>
          </a:p>
        </p:txBody>
      </p:sp>
      <p:sp>
        <p:nvSpPr>
          <p:cNvPr id="120835" name="Rectangle 2"/>
          <p:cNvSpPr>
            <a:spLocks noGrp="1" noRot="1" noChangeAspect="1" noChangeArrowheads="1" noTextEdit="1"/>
          </p:cNvSpPr>
          <p:nvPr>
            <p:ph type="sldImg"/>
          </p:nvPr>
        </p:nvSpPr>
        <p:spPr>
          <a:xfrm>
            <a:off x="685800" y="1143000"/>
            <a:ext cx="5486400" cy="3086100"/>
          </a:xfrm>
          <a:ln/>
        </p:spPr>
      </p:sp>
      <p:sp>
        <p:nvSpPr>
          <p:cNvPr id="51814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14180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741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x-none" altLang="x-none" dirty="0">
              <a:ea typeface="ＭＳ Ｐゴシック" charset="-128"/>
            </a:endParaRPr>
          </a:p>
        </p:txBody>
      </p:sp>
    </p:spTree>
    <p:extLst>
      <p:ext uri="{BB962C8B-B14F-4D97-AF65-F5344CB8AC3E}">
        <p14:creationId xmlns:p14="http://schemas.microsoft.com/office/powerpoint/2010/main" val="147013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5F2F2-899C-B847-B42A-F37063F44D9C}" type="slidenum">
              <a:rPr lang="en-US" altLang="x-none"/>
              <a:pPr/>
              <a:t>18</a:t>
            </a:fld>
            <a:endParaRPr lang="en-US" altLang="x-none"/>
          </a:p>
        </p:txBody>
      </p:sp>
      <p:sp>
        <p:nvSpPr>
          <p:cNvPr id="508930" name="Rectangle 2"/>
          <p:cNvSpPr>
            <a:spLocks noGrp="1" noRot="1" noChangeAspect="1" noChangeArrowheads="1" noTextEdit="1"/>
          </p:cNvSpPr>
          <p:nvPr>
            <p:ph type="sldImg"/>
          </p:nvPr>
        </p:nvSpPr>
        <p:spPr>
          <a:xfrm>
            <a:off x="685800" y="1143000"/>
            <a:ext cx="5486400" cy="3086100"/>
          </a:xfrm>
          <a:ln/>
        </p:spPr>
      </p:sp>
      <p:sp>
        <p:nvSpPr>
          <p:cNvPr id="508931" name="Rectangle 3"/>
          <p:cNvSpPr>
            <a:spLocks noGrp="1" noChangeArrowheads="1"/>
          </p:cNvSpPr>
          <p:nvPr>
            <p:ph type="body" idx="1"/>
          </p:nvPr>
        </p:nvSpPr>
        <p:spPr/>
        <p:txBody>
          <a:bodyPr/>
          <a:lstStyle/>
          <a:p>
            <a:endParaRPr lang="x-none" altLang="x-none" dirty="0"/>
          </a:p>
        </p:txBody>
      </p:sp>
    </p:spTree>
    <p:extLst>
      <p:ext uri="{BB962C8B-B14F-4D97-AF65-F5344CB8AC3E}">
        <p14:creationId xmlns:p14="http://schemas.microsoft.com/office/powerpoint/2010/main" val="170805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Verdana" charset="0"/>
                <a:ea typeface="ＭＳ Ｐゴシック" charset="-128"/>
              </a:defRPr>
            </a:lvl1pPr>
            <a:lvl2pPr marL="37931725" indent="-37474525">
              <a:defRPr sz="2400">
                <a:solidFill>
                  <a:srgbClr val="FFFFFF"/>
                </a:solidFill>
                <a:latin typeface="Verdana" charset="0"/>
                <a:ea typeface="ＭＳ Ｐゴシック" charset="-128"/>
              </a:defRPr>
            </a:lvl2pPr>
            <a:lvl3pPr>
              <a:defRPr sz="2400">
                <a:solidFill>
                  <a:srgbClr val="FFFFFF"/>
                </a:solidFill>
                <a:latin typeface="Verdana" charset="0"/>
                <a:ea typeface="ＭＳ Ｐゴシック" charset="-128"/>
              </a:defRPr>
            </a:lvl3pPr>
            <a:lvl4pPr>
              <a:defRPr sz="2400">
                <a:solidFill>
                  <a:srgbClr val="FFFFFF"/>
                </a:solidFill>
                <a:latin typeface="Verdana" charset="0"/>
                <a:ea typeface="ＭＳ Ｐゴシック" charset="-128"/>
              </a:defRPr>
            </a:lvl4pPr>
            <a:lvl5pPr>
              <a:defRPr sz="2400">
                <a:solidFill>
                  <a:srgbClr val="FFFFFF"/>
                </a:solidFill>
                <a:latin typeface="Verdana" charset="0"/>
                <a:ea typeface="ＭＳ Ｐゴシック" charset="-128"/>
              </a:defRPr>
            </a:lvl5pPr>
            <a:lvl6pPr marL="457200" eaLnBrk="0" fontAlgn="base" hangingPunct="0">
              <a:spcBef>
                <a:spcPct val="0"/>
              </a:spcBef>
              <a:spcAft>
                <a:spcPct val="0"/>
              </a:spcAft>
              <a:defRPr sz="2400">
                <a:solidFill>
                  <a:srgbClr val="FFFFFF"/>
                </a:solidFill>
                <a:latin typeface="Verdana" charset="0"/>
                <a:ea typeface="ＭＳ Ｐゴシック" charset="-128"/>
              </a:defRPr>
            </a:lvl6pPr>
            <a:lvl7pPr marL="914400" eaLnBrk="0" fontAlgn="base" hangingPunct="0">
              <a:spcBef>
                <a:spcPct val="0"/>
              </a:spcBef>
              <a:spcAft>
                <a:spcPct val="0"/>
              </a:spcAft>
              <a:defRPr sz="2400">
                <a:solidFill>
                  <a:srgbClr val="FFFFFF"/>
                </a:solidFill>
                <a:latin typeface="Verdana" charset="0"/>
                <a:ea typeface="ＭＳ Ｐゴシック" charset="-128"/>
              </a:defRPr>
            </a:lvl7pPr>
            <a:lvl8pPr marL="1371600" eaLnBrk="0" fontAlgn="base" hangingPunct="0">
              <a:spcBef>
                <a:spcPct val="0"/>
              </a:spcBef>
              <a:spcAft>
                <a:spcPct val="0"/>
              </a:spcAft>
              <a:defRPr sz="2400">
                <a:solidFill>
                  <a:srgbClr val="FFFFFF"/>
                </a:solidFill>
                <a:latin typeface="Verdana" charset="0"/>
                <a:ea typeface="ＭＳ Ｐゴシック" charset="-128"/>
              </a:defRPr>
            </a:lvl8pPr>
            <a:lvl9pPr marL="1828800" eaLnBrk="0" fontAlgn="base" hangingPunct="0">
              <a:spcBef>
                <a:spcPct val="0"/>
              </a:spcBef>
              <a:spcAft>
                <a:spcPct val="0"/>
              </a:spcAft>
              <a:defRPr sz="2400">
                <a:solidFill>
                  <a:srgbClr val="FFFFFF"/>
                </a:solidFill>
                <a:latin typeface="Verdana" charset="0"/>
                <a:ea typeface="ＭＳ Ｐゴシック" charset="-128"/>
              </a:defRPr>
            </a:lvl9pPr>
          </a:lstStyle>
          <a:p>
            <a:fld id="{4F1A4C64-97A6-2548-8D4B-E2CC3EB107A3}" type="slidenum">
              <a:rPr lang="en-US" altLang="x-none" sz="1200">
                <a:solidFill>
                  <a:schemeClr val="tx1"/>
                </a:solidFill>
                <a:latin typeface="Arial" charset="0"/>
              </a:rPr>
              <a:pPr/>
              <a:t>20</a:t>
            </a:fld>
            <a:endParaRPr lang="en-US" altLang="x-none" sz="1200">
              <a:solidFill>
                <a:schemeClr val="tx1"/>
              </a:solidFill>
              <a:latin typeface="Arial" charset="0"/>
            </a:endParaRPr>
          </a:p>
        </p:txBody>
      </p:sp>
      <p:sp>
        <p:nvSpPr>
          <p:cNvPr id="108547" name="Rectangle 2"/>
          <p:cNvSpPr>
            <a:spLocks noGrp="1" noRot="1" noChangeAspect="1" noChangeArrowheads="1" noTextEdit="1"/>
          </p:cNvSpPr>
          <p:nvPr>
            <p:ph type="sldImg"/>
          </p:nvPr>
        </p:nvSpPr>
        <p:spPr>
          <a:xfrm>
            <a:off x="685800" y="1143000"/>
            <a:ext cx="5486400" cy="3086100"/>
          </a:xfrm>
          <a:ln/>
        </p:spPr>
      </p:sp>
      <p:sp>
        <p:nvSpPr>
          <p:cNvPr id="344067"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69930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91B9741-C938-D44D-AF41-D49203BDB7DF}" type="slidenum">
              <a:rPr lang="en-US" altLang="en-US" sz="1200">
                <a:latin typeface="Calibri Light" charset="0"/>
              </a:rPr>
              <a:pPr/>
              <a:t>23</a:t>
            </a:fld>
            <a:endParaRPr lang="en-US" altLang="en-US" sz="1200" dirty="0">
              <a:latin typeface="Calibri Light" charset="0"/>
            </a:endParaRPr>
          </a:p>
        </p:txBody>
      </p:sp>
      <p:sp>
        <p:nvSpPr>
          <p:cNvPr id="32770"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892417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bg1"/>
            </a:gs>
            <a:gs pos="71000">
              <a:schemeClr val="bg1"/>
            </a:gs>
            <a:gs pos="48000">
              <a:schemeClr val="accent3">
                <a:lumMod val="20000"/>
                <a:lumOff val="80000"/>
                <a:alpha val="29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C1B-6864-DF41-876F-7A3FE53A4021}"/>
              </a:ext>
            </a:extLst>
          </p:cNvPr>
          <p:cNvSpPr>
            <a:spLocks noGrp="1"/>
          </p:cNvSpPr>
          <p:nvPr>
            <p:ph type="ctrTitle"/>
          </p:nvPr>
        </p:nvSpPr>
        <p:spPr>
          <a:xfrm>
            <a:off x="1524000" y="2192038"/>
            <a:ext cx="9144000" cy="23876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E4CB47C-3A2A-0D41-A163-90FBD398236C}"/>
              </a:ext>
            </a:extLst>
          </p:cNvPr>
          <p:cNvSpPr>
            <a:spLocks noGrp="1"/>
          </p:cNvSpPr>
          <p:nvPr>
            <p:ph type="subTitle" idx="1"/>
          </p:nvPr>
        </p:nvSpPr>
        <p:spPr>
          <a:xfrm>
            <a:off x="1524000" y="4761782"/>
            <a:ext cx="9144000" cy="937883"/>
          </a:xfrm>
        </p:spPr>
        <p:txBody>
          <a:bodyPr/>
          <a:lstStyle>
            <a:lvl1pPr marL="0" indent="0" algn="ctr">
              <a:buNone/>
              <a:defRPr sz="180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DA9FA16A-B15E-C84A-9010-2656FB4BDD29}"/>
              </a:ext>
            </a:extLst>
          </p:cNvPr>
          <p:cNvSpPr>
            <a:spLocks noGrp="1"/>
          </p:cNvSpPr>
          <p:nvPr>
            <p:ph type="sldNum" sz="quarter" idx="12"/>
          </p:nvPr>
        </p:nvSpPr>
        <p:spPr/>
        <p:txBody>
          <a:bodyPr/>
          <a:lstStyle/>
          <a:p>
            <a:fld id="{B5F18761-2940-8347-AEFC-A972DC733622}" type="slidenum">
              <a:rPr lang="en-US" smtClean="0"/>
              <a:t>‹#›</a:t>
            </a:fld>
            <a:endParaRPr lang="en-US"/>
          </a:p>
        </p:txBody>
      </p:sp>
      <p:pic>
        <p:nvPicPr>
          <p:cNvPr id="8" name="Picture 7">
            <a:extLst>
              <a:ext uri="{FF2B5EF4-FFF2-40B4-BE49-F238E27FC236}">
                <a16:creationId xmlns:a16="http://schemas.microsoft.com/office/drawing/2014/main" id="{AADC5850-73E2-DE45-9B77-BAF8951CCB74}"/>
              </a:ext>
            </a:extLst>
          </p:cNvPr>
          <p:cNvPicPr>
            <a:picLocks noChangeAspect="1"/>
          </p:cNvPicPr>
          <p:nvPr/>
        </p:nvPicPr>
        <p:blipFill>
          <a:blip r:embed="rId2"/>
          <a:stretch>
            <a:fillRect/>
          </a:stretch>
        </p:blipFill>
        <p:spPr>
          <a:xfrm>
            <a:off x="398253" y="824023"/>
            <a:ext cx="4001219" cy="711328"/>
          </a:xfrm>
          <a:prstGeom prst="rect">
            <a:avLst/>
          </a:prstGeom>
        </p:spPr>
      </p:pic>
      <p:pic>
        <p:nvPicPr>
          <p:cNvPr id="10" name="Picture 9">
            <a:extLst>
              <a:ext uri="{FF2B5EF4-FFF2-40B4-BE49-F238E27FC236}">
                <a16:creationId xmlns:a16="http://schemas.microsoft.com/office/drawing/2014/main" id="{7518DC9D-857A-EA46-B0C0-2B50520A55FE}"/>
              </a:ext>
            </a:extLst>
          </p:cNvPr>
          <p:cNvPicPr>
            <a:picLocks noChangeAspect="1"/>
          </p:cNvPicPr>
          <p:nvPr/>
        </p:nvPicPr>
        <p:blipFill>
          <a:blip r:embed="rId3"/>
          <a:stretch>
            <a:fillRect/>
          </a:stretch>
        </p:blipFill>
        <p:spPr>
          <a:xfrm>
            <a:off x="4537489" y="463064"/>
            <a:ext cx="644107" cy="945041"/>
          </a:xfrm>
          <a:prstGeom prst="rect">
            <a:avLst/>
          </a:prstGeom>
        </p:spPr>
      </p:pic>
      <p:sp>
        <p:nvSpPr>
          <p:cNvPr id="11" name="TextBox 10">
            <a:extLst>
              <a:ext uri="{FF2B5EF4-FFF2-40B4-BE49-F238E27FC236}">
                <a16:creationId xmlns:a16="http://schemas.microsoft.com/office/drawing/2014/main" id="{3BB9C9F5-C3C1-6949-ABC3-29D642A9654B}"/>
              </a:ext>
            </a:extLst>
          </p:cNvPr>
          <p:cNvSpPr txBox="1"/>
          <p:nvPr/>
        </p:nvSpPr>
        <p:spPr>
          <a:xfrm>
            <a:off x="5181597" y="877453"/>
            <a:ext cx="3674852" cy="461665"/>
          </a:xfrm>
          <a:prstGeom prst="rect">
            <a:avLst/>
          </a:prstGeom>
          <a:noFill/>
        </p:spPr>
        <p:txBody>
          <a:bodyPr wrap="square" rtlCol="0">
            <a:spAutoFit/>
          </a:bodyPr>
          <a:lstStyle/>
          <a:p>
            <a:r>
              <a:rPr lang="en-US" sz="1200" dirty="0">
                <a:solidFill>
                  <a:srgbClr val="002060"/>
                </a:solidFill>
                <a:latin typeface="Corbel" panose="020B0503020204020204" pitchFamily="34" charset="0"/>
                <a:ea typeface="Bodoni Ornaments" pitchFamily="2" charset="0"/>
                <a:cs typeface="Baghdad" pitchFamily="2" charset="-78"/>
              </a:rPr>
              <a:t>Center For Green Chemistry </a:t>
            </a:r>
          </a:p>
          <a:p>
            <a:r>
              <a:rPr lang="en-US" sz="1200" dirty="0">
                <a:solidFill>
                  <a:srgbClr val="002060"/>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C38C637F-429E-DB4E-A329-FD5E0A2BBFC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
                    </a14:imgEffect>
                  </a14:imgLayer>
                </a14:imgProps>
              </a:ext>
            </a:extLst>
          </a:blip>
          <a:srcRect t="33849" b="36966"/>
          <a:stretch/>
        </p:blipFill>
        <p:spPr>
          <a:xfrm>
            <a:off x="8153400" y="602715"/>
            <a:ext cx="3353709" cy="984397"/>
          </a:xfrm>
          <a:prstGeom prst="rect">
            <a:avLst/>
          </a:prstGeom>
        </p:spPr>
      </p:pic>
    </p:spTree>
    <p:extLst>
      <p:ext uri="{BB962C8B-B14F-4D97-AF65-F5344CB8AC3E}">
        <p14:creationId xmlns:p14="http://schemas.microsoft.com/office/powerpoint/2010/main" val="411084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A42F44-BC79-7F4B-A0A9-17AFDFF6A0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AB8341C-89C7-214A-B1A0-C7C64858356A}"/>
              </a:ext>
            </a:extLst>
          </p:cNvPr>
          <p:cNvSpPr>
            <a:spLocks noGrp="1"/>
          </p:cNvSpPr>
          <p:nvPr>
            <p:ph type="sldNum" sz="quarter" idx="12"/>
          </p:nvPr>
        </p:nvSpPr>
        <p:spPr/>
        <p:txBody>
          <a:bodyPr/>
          <a:lstStyle/>
          <a:p>
            <a:fld id="{B5F18761-2940-8347-AEFC-A972DC733622}" type="slidenum">
              <a:rPr lang="en-US" smtClean="0"/>
              <a:t>‹#›</a:t>
            </a:fld>
            <a:endParaRPr lang="en-US"/>
          </a:p>
        </p:txBody>
      </p:sp>
      <p:sp>
        <p:nvSpPr>
          <p:cNvPr id="10" name="Title 1">
            <a:extLst>
              <a:ext uri="{FF2B5EF4-FFF2-40B4-BE49-F238E27FC236}">
                <a16:creationId xmlns:a16="http://schemas.microsoft.com/office/drawing/2014/main" id="{F86F49F5-B43C-7943-BA50-D48E9B7545E8}"/>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CCA03329-2166-D74E-8790-205799C81EC7}"/>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C6D20731-5A2D-9D41-8A3F-660B56861403}"/>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8039FA56-C3E4-874B-9B4B-14817B001C7C}"/>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68595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6758E-AF18-F84B-A585-C08AC818F10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39E3D-67C9-0A4E-8ADB-3CD08C501A8D}"/>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CA4158-6399-B54C-AA71-81A9BD888A6B}"/>
              </a:ext>
            </a:extLst>
          </p:cNvPr>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243937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fld id="{472BD043-E4E4-B94A-9967-C5F172BDA00B}" type="datetime1">
              <a:rPr lang="en-US" smtClean="0"/>
              <a:t>1/31/19</a:t>
            </a:fld>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C3C079AC-67ED-6A43-B59E-F848E69DD6D2}" type="slidenum">
              <a:rPr lang="en-US" altLang="x-none"/>
              <a:pPr/>
              <a:t>‹#›</a:t>
            </a:fld>
            <a:endParaRPr lang="en-US" altLang="x-none"/>
          </a:p>
        </p:txBody>
      </p:sp>
    </p:spTree>
    <p:extLst>
      <p:ext uri="{BB962C8B-B14F-4D97-AF65-F5344CB8AC3E}">
        <p14:creationId xmlns:p14="http://schemas.microsoft.com/office/powerpoint/2010/main" val="6954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AF8-B7AA-7346-AC50-CFADEB71D650}"/>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B9E0161-8239-9948-97DD-EEE29AD78059}"/>
              </a:ext>
            </a:extLst>
          </p:cNvPr>
          <p:cNvSpPr>
            <a:spLocks noGrp="1"/>
          </p:cNvSpPr>
          <p:nvPr>
            <p:ph idx="1"/>
          </p:nvPr>
        </p:nvSpPr>
        <p:spPr>
          <a:xfrm>
            <a:off x="838200" y="1750132"/>
            <a:ext cx="10515600" cy="4201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A5D9A7-5D32-CB4E-9742-19D55408F015}"/>
              </a:ext>
            </a:extLst>
          </p:cNvPr>
          <p:cNvSpPr>
            <a:spLocks noGrp="1"/>
          </p:cNvSpPr>
          <p:nvPr>
            <p:ph type="sldNum" sz="quarter" idx="12"/>
          </p:nvPr>
        </p:nvSpPr>
        <p:spPr/>
        <p:txBody>
          <a:bodyPr/>
          <a:lstStyle/>
          <a:p>
            <a:fld id="{B5F18761-2940-8347-AEFC-A972DC733622}" type="slidenum">
              <a:rPr lang="en-US" smtClean="0"/>
              <a:t>‹#›</a:t>
            </a:fld>
            <a:endParaRPr lang="en-US"/>
          </a:p>
        </p:txBody>
      </p:sp>
      <p:cxnSp>
        <p:nvCxnSpPr>
          <p:cNvPr id="7" name="Straight Connector 6">
            <a:extLst>
              <a:ext uri="{FF2B5EF4-FFF2-40B4-BE49-F238E27FC236}">
                <a16:creationId xmlns:a16="http://schemas.microsoft.com/office/drawing/2014/main" id="{3C50BF42-6BEC-3940-BA96-2C84E2C801E1}"/>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0B8AB681-BF74-3A40-9BB6-8671DE36C2BE}"/>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03095283-C1FA-C94C-A02C-DF500D23C50F}"/>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6836888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C18C-79CE-FD40-99A9-B7E86545D0A3}"/>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3885D8-026B-E240-B5BD-E2864685B8D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56B46E09-C6DE-6A44-AD21-E51CBBDE0AAE}"/>
              </a:ext>
            </a:extLst>
          </p:cNvPr>
          <p:cNvSpPr>
            <a:spLocks noGrp="1"/>
          </p:cNvSpPr>
          <p:nvPr>
            <p:ph type="sldNum" sz="quarter" idx="12"/>
          </p:nvPr>
        </p:nvSpPr>
        <p:spPr/>
        <p:txBody>
          <a:bodyPr/>
          <a:lstStyle/>
          <a:p>
            <a:fld id="{B5F18761-2940-8347-AEFC-A972DC733622}" type="slidenum">
              <a:rPr lang="en-US" smtClean="0"/>
              <a:t>‹#›</a:t>
            </a:fld>
            <a:endParaRPr lang="en-US"/>
          </a:p>
        </p:txBody>
      </p:sp>
      <p:cxnSp>
        <p:nvCxnSpPr>
          <p:cNvPr id="5" name="Straight Connector 4">
            <a:extLst>
              <a:ext uri="{FF2B5EF4-FFF2-40B4-BE49-F238E27FC236}">
                <a16:creationId xmlns:a16="http://schemas.microsoft.com/office/drawing/2014/main" id="{C8A691B5-ECD6-F64D-9A6C-5A9237AB51D9}"/>
              </a:ext>
            </a:extLst>
          </p:cNvPr>
          <p:cNvCxnSpPr>
            <a:cxnSpLocks/>
          </p:cNvCxnSpPr>
          <p:nvPr userDrawn="1"/>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7" name="Straight Connector 6">
            <a:extLst>
              <a:ext uri="{FF2B5EF4-FFF2-40B4-BE49-F238E27FC236}">
                <a16:creationId xmlns:a16="http://schemas.microsoft.com/office/drawing/2014/main" id="{BCC0B40D-D26B-3E47-BCAB-0114935001EA}"/>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B4898B4D-CAE9-954E-B076-5D3D45A66626}"/>
              </a:ext>
            </a:extLst>
          </p:cNvPr>
          <p:cNvCxnSpPr>
            <a:cxnSpLocks/>
          </p:cNvCxnSpPr>
          <p:nvPr userDrawn="1"/>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785250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F017D-ABCE-5746-A9E0-B38B4DC9A0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AF57A-6649-A443-82B5-5B3222A793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276E91-7C34-0E41-ADBB-BF83A632669A}"/>
              </a:ext>
            </a:extLst>
          </p:cNvPr>
          <p:cNvSpPr>
            <a:spLocks noGrp="1"/>
          </p:cNvSpPr>
          <p:nvPr>
            <p:ph type="sldNum" sz="quarter" idx="12"/>
          </p:nvPr>
        </p:nvSpPr>
        <p:spPr/>
        <p:txBody>
          <a:bodyPr/>
          <a:lstStyle/>
          <a:p>
            <a:fld id="{B5F18761-2940-8347-AEFC-A972DC733622}" type="slidenum">
              <a:rPr lang="en-US" smtClean="0"/>
              <a:t>‹#›</a:t>
            </a:fld>
            <a:endParaRPr lang="en-US"/>
          </a:p>
        </p:txBody>
      </p:sp>
      <p:sp>
        <p:nvSpPr>
          <p:cNvPr id="11" name="Title 1">
            <a:extLst>
              <a:ext uri="{FF2B5EF4-FFF2-40B4-BE49-F238E27FC236}">
                <a16:creationId xmlns:a16="http://schemas.microsoft.com/office/drawing/2014/main" id="{E6DC5E7D-3955-F147-AC39-66524DFFC4EA}"/>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F5EBF79-051A-AA43-A88C-24F9F9CB5791}"/>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B9082CA2-F6B3-1D42-AEBD-8082A9D4DBA2}"/>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BC7C05F3-E838-E848-B614-1F4E6A263655}"/>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647569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D4869-718A-604B-B5B2-66799473399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C1C89A0-4A92-7A49-B4F6-9B93A9D4300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AB146-9153-2E4F-AA85-729FC94311A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73C46C2-E4CF-8F41-8DD1-37F5F438BE60}"/>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2A5A9E-A363-C249-AA41-41C70BFC1774}"/>
              </a:ext>
            </a:extLst>
          </p:cNvPr>
          <p:cNvSpPr>
            <a:spLocks noGrp="1"/>
          </p:cNvSpPr>
          <p:nvPr>
            <p:ph type="sldNum" sz="quarter" idx="12"/>
          </p:nvPr>
        </p:nvSpPr>
        <p:spPr/>
        <p:txBody>
          <a:bodyPr/>
          <a:lstStyle/>
          <a:p>
            <a:fld id="{B5F18761-2940-8347-AEFC-A972DC733622}" type="slidenum">
              <a:rPr lang="en-US" smtClean="0"/>
              <a:t>‹#›</a:t>
            </a:fld>
            <a:endParaRPr lang="en-US"/>
          </a:p>
        </p:txBody>
      </p:sp>
      <p:sp>
        <p:nvSpPr>
          <p:cNvPr id="13" name="Title 1">
            <a:extLst>
              <a:ext uri="{FF2B5EF4-FFF2-40B4-BE49-F238E27FC236}">
                <a16:creationId xmlns:a16="http://schemas.microsoft.com/office/drawing/2014/main" id="{1BBA1F89-C84D-BF4F-A9BC-074FBABA387B}"/>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84B4CC71-0AF6-FB47-9882-BAB6EBF37B82}"/>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A10EEFC7-52D9-024A-B075-C8E32A333BCD}"/>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3B72A71F-E00A-A743-A233-2E66060D91C7}"/>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52930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1A2AFF-A88D-0940-BDF0-71CDE7A2740B}"/>
              </a:ext>
            </a:extLst>
          </p:cNvPr>
          <p:cNvSpPr>
            <a:spLocks noGrp="1"/>
          </p:cNvSpPr>
          <p:nvPr>
            <p:ph type="sldNum" sz="quarter" idx="12"/>
          </p:nvPr>
        </p:nvSpPr>
        <p:spPr/>
        <p:txBody>
          <a:bodyPr/>
          <a:lstStyle/>
          <a:p>
            <a:fld id="{B5F18761-2940-8347-AEFC-A972DC733622}" type="slidenum">
              <a:rPr lang="en-US" smtClean="0"/>
              <a:t>‹#›</a:t>
            </a:fld>
            <a:endParaRPr lang="en-US"/>
          </a:p>
        </p:txBody>
      </p:sp>
      <p:sp>
        <p:nvSpPr>
          <p:cNvPr id="9" name="Title 1">
            <a:extLst>
              <a:ext uri="{FF2B5EF4-FFF2-40B4-BE49-F238E27FC236}">
                <a16:creationId xmlns:a16="http://schemas.microsoft.com/office/drawing/2014/main" id="{9F52CFFF-F207-6B4A-A321-46CA0F442BEC}"/>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A8B91205-C77B-C548-BE32-2140A87EF463}"/>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EFC5485E-2843-9A43-9BAE-B21E54E2B353}"/>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17286D31-75E5-6E4F-89F5-20FB1532B22D}"/>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9498116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CCF5E-06EB-924F-B1F7-498C9C03115A}"/>
              </a:ext>
            </a:extLst>
          </p:cNvPr>
          <p:cNvSpPr>
            <a:spLocks noGrp="1"/>
          </p:cNvSpPr>
          <p:nvPr>
            <p:ph type="sldNum" sz="quarter" idx="12"/>
          </p:nvPr>
        </p:nvSpPr>
        <p:spPr/>
        <p:txBody>
          <a:bodyPr/>
          <a:lstStyle/>
          <a:p>
            <a:fld id="{B5F18761-2940-8347-AEFC-A972DC733622}" type="slidenum">
              <a:rPr lang="en-US" smtClean="0"/>
              <a:t>‹#›</a:t>
            </a:fld>
            <a:endParaRPr lang="en-US"/>
          </a:p>
        </p:txBody>
      </p:sp>
      <p:cxnSp>
        <p:nvCxnSpPr>
          <p:cNvPr id="3" name="Straight Connector 2">
            <a:extLst>
              <a:ext uri="{FF2B5EF4-FFF2-40B4-BE49-F238E27FC236}">
                <a16:creationId xmlns:a16="http://schemas.microsoft.com/office/drawing/2014/main" id="{3889BA1E-D4F2-444C-8C48-5CDC9CB0CA62}"/>
              </a:ext>
            </a:extLst>
          </p:cNvPr>
          <p:cNvCxnSpPr>
            <a:cxnSpLocks/>
          </p:cNvCxnSpPr>
          <p:nvPr userDrawn="1"/>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5" name="Straight Connector 4">
            <a:extLst>
              <a:ext uri="{FF2B5EF4-FFF2-40B4-BE49-F238E27FC236}">
                <a16:creationId xmlns:a16="http://schemas.microsoft.com/office/drawing/2014/main" id="{D1A2D308-AF18-304A-8F1A-59F920DE07DA}"/>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5F8AD5DE-43AA-9A47-BA6B-524ACFDC35C0}"/>
              </a:ext>
            </a:extLst>
          </p:cNvPr>
          <p:cNvCxnSpPr>
            <a:cxnSpLocks/>
          </p:cNvCxnSpPr>
          <p:nvPr userDrawn="1"/>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677743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1103-8FF6-514D-95F9-D477DBD3A6EA}"/>
              </a:ext>
            </a:extLst>
          </p:cNvPr>
          <p:cNvSpPr>
            <a:spLocks noGrp="1"/>
          </p:cNvSpPr>
          <p:nvPr>
            <p:ph type="title"/>
          </p:nvPr>
        </p:nvSpPr>
        <p:spPr>
          <a:xfrm>
            <a:off x="839788" y="457200"/>
            <a:ext cx="3932237" cy="1600200"/>
          </a:xfrm>
        </p:spPr>
        <p:txBody>
          <a:bodyPr anchor="b"/>
          <a:lstStyle>
            <a:lvl1pPr>
              <a:defRPr sz="2400">
                <a:solidFill>
                  <a:schemeClr val="tx1">
                    <a:lumMod val="65000"/>
                    <a:lumOff val="3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63CD72-F03F-244E-A370-5C99DA4BED4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87B1E-96B8-0C41-AF22-2F0D9F112F3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4548BED-582A-F147-809E-552F347B6C46}"/>
              </a:ext>
            </a:extLst>
          </p:cNvPr>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39262340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0E03-F261-B64F-A79D-5A1C35202AC3}"/>
              </a:ext>
            </a:extLst>
          </p:cNvPr>
          <p:cNvSpPr>
            <a:spLocks noGrp="1"/>
          </p:cNvSpPr>
          <p:nvPr>
            <p:ph type="title"/>
          </p:nvPr>
        </p:nvSpPr>
        <p:spPr>
          <a:xfrm>
            <a:off x="839788" y="457200"/>
            <a:ext cx="3932237" cy="1600200"/>
          </a:xfrm>
        </p:spPr>
        <p:txBody>
          <a:bodyPr anchor="b"/>
          <a:lstStyle>
            <a:lvl1pPr>
              <a:defRPr sz="2400">
                <a:solidFill>
                  <a:schemeClr val="tx1">
                    <a:lumMod val="65000"/>
                    <a:lumOff val="3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35825EF-0162-0D4A-9105-CBAD572DA9BE}"/>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04D4626-464E-8C49-9E35-2CFDD417221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053EECE8-B9C7-6B44-B11D-D2ED263E140E}"/>
              </a:ext>
            </a:extLst>
          </p:cNvPr>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35766080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gs>
            <a:gs pos="100000">
              <a:schemeClr val="accent3">
                <a:lumMod val="20000"/>
                <a:lumOff val="80000"/>
              </a:schemeClr>
            </a:gs>
          </a:gsLst>
          <a:lin ang="13200000" scaled="0"/>
          <a:tileRect/>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30E9A4-02F4-4443-B0F9-A1856003D4FC}"/>
              </a:ext>
            </a:extLst>
          </p:cNvPr>
          <p:cNvGrpSpPr/>
          <p:nvPr/>
        </p:nvGrpSpPr>
        <p:grpSpPr>
          <a:xfrm>
            <a:off x="172531" y="6294648"/>
            <a:ext cx="5470899" cy="511595"/>
            <a:chOff x="398253" y="575137"/>
            <a:chExt cx="11849269" cy="1107744"/>
          </a:xfrm>
        </p:grpSpPr>
        <p:pic>
          <p:nvPicPr>
            <p:cNvPr id="11" name="Picture 10">
              <a:extLst>
                <a:ext uri="{FF2B5EF4-FFF2-40B4-BE49-F238E27FC236}">
                  <a16:creationId xmlns:a16="http://schemas.microsoft.com/office/drawing/2014/main" id="{F81C1BF8-3A37-E543-9FA2-5B3B121DFF9B}"/>
                </a:ext>
              </a:extLst>
            </p:cNvPr>
            <p:cNvPicPr>
              <a:picLocks noChangeAspect="1"/>
            </p:cNvPicPr>
            <p:nvPr userDrawn="1"/>
          </p:nvPicPr>
          <p:blipFill>
            <a:blip r:embed="rId14">
              <a:grayscl/>
            </a:blip>
            <a:stretch>
              <a:fillRect/>
            </a:stretch>
          </p:blipFill>
          <p:spPr>
            <a:xfrm>
              <a:off x="398253" y="824023"/>
              <a:ext cx="4001219" cy="711328"/>
            </a:xfrm>
            <a:prstGeom prst="rect">
              <a:avLst/>
            </a:prstGeom>
          </p:spPr>
        </p:pic>
        <p:pic>
          <p:nvPicPr>
            <p:cNvPr id="12" name="Picture 11">
              <a:extLst>
                <a:ext uri="{FF2B5EF4-FFF2-40B4-BE49-F238E27FC236}">
                  <a16:creationId xmlns:a16="http://schemas.microsoft.com/office/drawing/2014/main" id="{8A68EA78-BE0C-E143-8D7C-E6CC1DAD29C7}"/>
                </a:ext>
              </a:extLst>
            </p:cNvPr>
            <p:cNvPicPr>
              <a:picLocks noChangeAspect="1"/>
            </p:cNvPicPr>
            <p:nvPr userDrawn="1"/>
          </p:nvPicPr>
          <p:blipFill>
            <a:blip r:embed="rId15">
              <a:grayscl/>
            </a:blip>
            <a:stretch>
              <a:fillRect/>
            </a:stretch>
          </p:blipFill>
          <p:spPr>
            <a:xfrm>
              <a:off x="4612226" y="575137"/>
              <a:ext cx="644107" cy="945041"/>
            </a:xfrm>
            <a:prstGeom prst="rect">
              <a:avLst/>
            </a:prstGeom>
          </p:spPr>
        </p:pic>
        <p:sp>
          <p:nvSpPr>
            <p:cNvPr id="13" name="TextBox 12">
              <a:extLst>
                <a:ext uri="{FF2B5EF4-FFF2-40B4-BE49-F238E27FC236}">
                  <a16:creationId xmlns:a16="http://schemas.microsoft.com/office/drawing/2014/main" id="{E18C93EB-71B2-C64F-A4BF-D68796CEF9B5}"/>
                </a:ext>
              </a:extLst>
            </p:cNvPr>
            <p:cNvSpPr txBox="1"/>
            <p:nvPr userDrawn="1"/>
          </p:nvSpPr>
          <p:spPr>
            <a:xfrm>
              <a:off x="5181595" y="796207"/>
              <a:ext cx="3674851" cy="649760"/>
            </a:xfrm>
            <a:prstGeom prst="rect">
              <a:avLst/>
            </a:prstGeom>
            <a:noFill/>
          </p:spPr>
          <p:txBody>
            <a:bodyPr wrap="square" rtlCol="0">
              <a:spAutoFit/>
            </a:bodyPr>
            <a:lstStyle/>
            <a:p>
              <a:r>
                <a:rPr lang="en-US" sz="675" dirty="0">
                  <a:solidFill>
                    <a:schemeClr val="tx1">
                      <a:lumMod val="65000"/>
                      <a:lumOff val="35000"/>
                    </a:schemeClr>
                  </a:solidFill>
                  <a:latin typeface="Corbel" panose="020B0503020204020204" pitchFamily="34" charset="0"/>
                  <a:ea typeface="Bodoni Ornaments" pitchFamily="2" charset="0"/>
                  <a:cs typeface="Baghdad" pitchFamily="2" charset="-78"/>
                </a:rPr>
                <a:t>Center For Green Chemistry </a:t>
              </a:r>
            </a:p>
            <a:p>
              <a:r>
                <a:rPr lang="en-US" sz="675" dirty="0">
                  <a:solidFill>
                    <a:schemeClr val="tx1">
                      <a:lumMod val="65000"/>
                      <a:lumOff val="35000"/>
                    </a:schemeClr>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96A9CC74-5940-4645-A435-2C7DACF00BE1}"/>
                </a:ext>
              </a:extLst>
            </p:cNvPr>
            <p:cNvPicPr>
              <a:picLocks noChangeAspect="1"/>
            </p:cNvPicPr>
            <p:nvPr userDrawn="1"/>
          </p:nvPicPr>
          <p:blipFill rotWithShape="1">
            <a:blip r:embed="rId16">
              <a:grayscl/>
              <a:extLst>
                <a:ext uri="{BEBA8EAE-BF5A-486C-A8C5-ECC9F3942E4B}">
                  <a14:imgProps xmlns:a14="http://schemas.microsoft.com/office/drawing/2010/main">
                    <a14:imgLayer r:embed="rId17">
                      <a14:imgEffect>
                        <a14:brightnessContrast bright="10000"/>
                      </a14:imgEffect>
                    </a14:imgLayer>
                  </a14:imgProps>
                </a:ext>
              </a:extLst>
            </a:blip>
            <a:srcRect t="33849" b="36966"/>
            <a:stretch/>
          </p:blipFill>
          <p:spPr>
            <a:xfrm>
              <a:off x="8893814" y="698484"/>
              <a:ext cx="3353708" cy="984397"/>
            </a:xfrm>
            <a:prstGeom prst="rect">
              <a:avLst/>
            </a:prstGeom>
          </p:spPr>
        </p:pic>
      </p:grpSp>
      <p:sp>
        <p:nvSpPr>
          <p:cNvPr id="2" name="Title Placeholder 1">
            <a:extLst>
              <a:ext uri="{FF2B5EF4-FFF2-40B4-BE49-F238E27FC236}">
                <a16:creationId xmlns:a16="http://schemas.microsoft.com/office/drawing/2014/main" id="{FF679091-E3A8-A041-9806-A4FE029CBA5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81EFE-6B2D-374E-B13E-39EB65D90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6EAE97-4033-3E44-B448-F0AE3F7221BE}"/>
              </a:ext>
            </a:extLst>
          </p:cNvPr>
          <p:cNvSpPr>
            <a:spLocks noGrp="1"/>
          </p:cNvSpPr>
          <p:nvPr>
            <p:ph type="sldNum" sz="quarter" idx="4"/>
          </p:nvPr>
        </p:nvSpPr>
        <p:spPr>
          <a:xfrm>
            <a:off x="9266208" y="6330311"/>
            <a:ext cx="27432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Corbel" panose="020B0503020204020204" pitchFamily="34" charset="0"/>
              </a:defRPr>
            </a:lvl1pPr>
          </a:lstStyle>
          <a:p>
            <a:fld id="{B5F18761-2940-8347-AEFC-A972DC733622}" type="slidenum">
              <a:rPr lang="en-US" smtClean="0"/>
              <a:t>‹#›</a:t>
            </a:fld>
            <a:endParaRPr lang="en-US"/>
          </a:p>
        </p:txBody>
      </p:sp>
    </p:spTree>
    <p:extLst>
      <p:ext uri="{BB962C8B-B14F-4D97-AF65-F5344CB8AC3E}">
        <p14:creationId xmlns:p14="http://schemas.microsoft.com/office/powerpoint/2010/main" val="13926416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0AC5-C177-C243-9B59-B513BFC4A40C}"/>
              </a:ext>
            </a:extLst>
          </p:cNvPr>
          <p:cNvSpPr>
            <a:spLocks noGrp="1"/>
          </p:cNvSpPr>
          <p:nvPr>
            <p:ph type="ctrTitle"/>
          </p:nvPr>
        </p:nvSpPr>
        <p:spPr>
          <a:xfrm>
            <a:off x="1524000" y="2895600"/>
            <a:ext cx="9144000" cy="1455438"/>
          </a:xfrm>
        </p:spPr>
        <p:txBody>
          <a:bodyPr>
            <a:normAutofit/>
          </a:bodyPr>
          <a:lstStyle/>
          <a:p>
            <a:r>
              <a:rPr lang="en-US" sz="4000" dirty="0">
                <a:latin typeface="+mn-lt"/>
              </a:rPr>
              <a:t>Chemical Exposure and Dosage</a:t>
            </a:r>
            <a:br>
              <a:rPr lang="en-US" sz="4000" dirty="0">
                <a:latin typeface="+mn-lt"/>
              </a:rPr>
            </a:br>
            <a:endParaRPr lang="en-US" sz="4000" dirty="0">
              <a:latin typeface="+mn-lt"/>
            </a:endParaRPr>
          </a:p>
        </p:txBody>
      </p:sp>
      <p:sp>
        <p:nvSpPr>
          <p:cNvPr id="3" name="Subtitle 2"/>
          <p:cNvSpPr>
            <a:spLocks noGrp="1"/>
          </p:cNvSpPr>
          <p:nvPr>
            <p:ph type="subTitle" idx="1"/>
          </p:nvPr>
        </p:nvSpPr>
        <p:spPr/>
        <p:txBody>
          <a:bodyPr>
            <a:noAutofit/>
          </a:bodyPr>
          <a:lstStyle/>
          <a:p>
            <a:r>
              <a:rPr lang="en-US" sz="2400" dirty="0"/>
              <a:t>Lecture #22</a:t>
            </a:r>
          </a:p>
          <a:p>
            <a:r>
              <a:rPr lang="en-US" sz="2400" dirty="0"/>
              <a:t>Date:</a:t>
            </a:r>
          </a:p>
          <a:p>
            <a:r>
              <a:rPr lang="en-US" sz="2400" dirty="0"/>
              <a:t>Course #</a:t>
            </a:r>
          </a:p>
          <a:p>
            <a:endParaRPr lang="en-US" sz="2400" dirty="0"/>
          </a:p>
        </p:txBody>
      </p:sp>
    </p:spTree>
    <p:extLst>
      <p:ext uri="{BB962C8B-B14F-4D97-AF65-F5344CB8AC3E}">
        <p14:creationId xmlns:p14="http://schemas.microsoft.com/office/powerpoint/2010/main" val="162777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576E-98B8-0044-9B67-1BEB5700AD5D}"/>
              </a:ext>
            </a:extLst>
          </p:cNvPr>
          <p:cNvSpPr>
            <a:spLocks noGrp="1"/>
          </p:cNvSpPr>
          <p:nvPr>
            <p:ph type="title"/>
          </p:nvPr>
        </p:nvSpPr>
        <p:spPr/>
        <p:txBody>
          <a:bodyPr>
            <a:normAutofit/>
          </a:bodyPr>
          <a:lstStyle/>
          <a:p>
            <a:r>
              <a:rPr lang="en-US" sz="4000" dirty="0">
                <a:latin typeface="+mn-lt"/>
              </a:rPr>
              <a:t>Exposure - sources</a:t>
            </a:r>
          </a:p>
        </p:txBody>
      </p:sp>
      <p:sp>
        <p:nvSpPr>
          <p:cNvPr id="3" name="Content Placeholder 2">
            <a:extLst>
              <a:ext uri="{FF2B5EF4-FFF2-40B4-BE49-F238E27FC236}">
                <a16:creationId xmlns:a16="http://schemas.microsoft.com/office/drawing/2014/main" id="{474500B7-3D3F-504B-BFBC-8E1C6F0D0F9F}"/>
              </a:ext>
            </a:extLst>
          </p:cNvPr>
          <p:cNvSpPr>
            <a:spLocks noGrp="1"/>
          </p:cNvSpPr>
          <p:nvPr>
            <p:ph idx="1"/>
          </p:nvPr>
        </p:nvSpPr>
        <p:spPr/>
        <p:txBody>
          <a:bodyPr>
            <a:normAutofit fontScale="92500" lnSpcReduction="20000"/>
          </a:bodyPr>
          <a:lstStyle/>
          <a:p>
            <a:r>
              <a:rPr lang="en-US" sz="2400" dirty="0"/>
              <a:t>Consumer products (perhaps 20 or more during a day)</a:t>
            </a:r>
          </a:p>
          <a:p>
            <a:r>
              <a:rPr lang="en-US" sz="2400" dirty="0"/>
              <a:t>Clothing</a:t>
            </a:r>
          </a:p>
          <a:p>
            <a:r>
              <a:rPr lang="en-US" sz="2400" dirty="0"/>
              <a:t>Residential and other water</a:t>
            </a:r>
          </a:p>
          <a:p>
            <a:r>
              <a:rPr lang="en-US" sz="2400" dirty="0"/>
              <a:t>Indoor and outdoor air</a:t>
            </a:r>
          </a:p>
          <a:p>
            <a:r>
              <a:rPr lang="en-US" sz="2400" dirty="0"/>
              <a:t>Food and food packaging</a:t>
            </a:r>
          </a:p>
          <a:p>
            <a:r>
              <a:rPr lang="en-US" sz="2400" dirty="0"/>
              <a:t>Beverages</a:t>
            </a:r>
          </a:p>
          <a:p>
            <a:r>
              <a:rPr lang="en-US" sz="2400" dirty="0"/>
              <a:t>Toys</a:t>
            </a:r>
          </a:p>
          <a:p>
            <a:r>
              <a:rPr lang="en-US" sz="2400" dirty="0"/>
              <a:t>Furniture</a:t>
            </a:r>
          </a:p>
          <a:p>
            <a:r>
              <a:rPr lang="en-US" sz="2400" dirty="0"/>
              <a:t>Carpeting, paint, and other building materials</a:t>
            </a:r>
          </a:p>
          <a:p>
            <a:r>
              <a:rPr lang="en-US" sz="2400" dirty="0"/>
              <a:t>Tobacco smoke</a:t>
            </a:r>
          </a:p>
          <a:p>
            <a:r>
              <a:rPr lang="en-US" sz="2400" dirty="0"/>
              <a:t>Household dust containing chemicals from consumer products</a:t>
            </a:r>
          </a:p>
          <a:p>
            <a:r>
              <a:rPr lang="en-US" sz="2400" dirty="0"/>
              <a:t>Outdoor soil and soil tracked indoors</a:t>
            </a:r>
          </a:p>
          <a:p>
            <a:pPr marL="0" indent="0">
              <a:buNone/>
            </a:pPr>
            <a:endParaRPr lang="en-US" dirty="0"/>
          </a:p>
        </p:txBody>
      </p:sp>
      <p:sp>
        <p:nvSpPr>
          <p:cNvPr id="5" name="Rectangle 4">
            <a:extLst>
              <a:ext uri="{FF2B5EF4-FFF2-40B4-BE49-F238E27FC236}">
                <a16:creationId xmlns:a16="http://schemas.microsoft.com/office/drawing/2014/main" id="{248141B1-4A53-5C49-8176-7E73C3EAA2B5}"/>
              </a:ext>
            </a:extLst>
          </p:cNvPr>
          <p:cNvSpPr/>
          <p:nvPr/>
        </p:nvSpPr>
        <p:spPr>
          <a:xfrm>
            <a:off x="8121220" y="4408682"/>
            <a:ext cx="3081366" cy="830997"/>
          </a:xfrm>
          <a:prstGeom prst="rect">
            <a:avLst/>
          </a:prstGeom>
        </p:spPr>
        <p:txBody>
          <a:bodyPr wrap="square">
            <a:spAutoFit/>
          </a:bodyPr>
          <a:lstStyle/>
          <a:p>
            <a:pPr algn="ctr"/>
            <a:r>
              <a:rPr lang="en-US" i="1" dirty="0">
                <a:solidFill>
                  <a:srgbClr val="072114"/>
                </a:solidFill>
              </a:rPr>
              <a:t> </a:t>
            </a:r>
            <a:r>
              <a:rPr lang="en-US" dirty="0"/>
              <a:t>Exposure assessment</a:t>
            </a:r>
            <a:r>
              <a:rPr lang="en-US" i="1" dirty="0">
                <a:solidFill>
                  <a:srgbClr val="072114"/>
                </a:solidFill>
              </a:rPr>
              <a:t> as a component of </a:t>
            </a:r>
            <a:r>
              <a:rPr lang="en-US" dirty="0"/>
              <a:t>risk assessment</a:t>
            </a:r>
            <a:br>
              <a:rPr lang="en-US" dirty="0"/>
            </a:br>
            <a:r>
              <a:rPr lang="en-US" sz="1200" i="1" dirty="0">
                <a:solidFill>
                  <a:srgbClr val="072114"/>
                </a:solidFill>
              </a:rPr>
              <a:t>(Image Source: ORAU, ©)</a:t>
            </a:r>
            <a:endParaRPr lang="en-US" sz="1200" dirty="0"/>
          </a:p>
        </p:txBody>
      </p:sp>
      <p:sp>
        <p:nvSpPr>
          <p:cNvPr id="6" name="TextBox 5">
            <a:extLst>
              <a:ext uri="{FF2B5EF4-FFF2-40B4-BE49-F238E27FC236}">
                <a16:creationId xmlns:a16="http://schemas.microsoft.com/office/drawing/2014/main" id="{2B5DCE6D-FB99-2B46-A489-AE467BF9D378}"/>
              </a:ext>
            </a:extLst>
          </p:cNvPr>
          <p:cNvSpPr txBox="1"/>
          <p:nvPr/>
        </p:nvSpPr>
        <p:spPr>
          <a:xfrm>
            <a:off x="10542616" y="6393840"/>
            <a:ext cx="1605119" cy="461665"/>
          </a:xfrm>
          <a:prstGeom prst="rect">
            <a:avLst/>
          </a:prstGeom>
          <a:noFill/>
        </p:spPr>
        <p:txBody>
          <a:bodyPr wrap="none" rtlCol="0">
            <a:spAutoFit/>
          </a:bodyPr>
          <a:lstStyle/>
          <a:p>
            <a:r>
              <a:rPr lang="en-US" sz="1200" dirty="0" err="1">
                <a:solidFill>
                  <a:schemeClr val="bg1">
                    <a:lumMod val="50000"/>
                  </a:schemeClr>
                </a:solidFill>
              </a:rPr>
              <a:t>Toxicologyschools.com</a:t>
            </a:r>
            <a:endParaRPr lang="en-US" sz="1200" dirty="0">
              <a:solidFill>
                <a:schemeClr val="bg1">
                  <a:lumMod val="50000"/>
                </a:schemeClr>
              </a:solidFill>
            </a:endParaRPr>
          </a:p>
          <a:p>
            <a:r>
              <a:rPr lang="en-US" sz="1200" dirty="0" err="1">
                <a:solidFill>
                  <a:schemeClr val="bg1">
                    <a:lumMod val="50000"/>
                  </a:schemeClr>
                </a:solidFill>
              </a:rPr>
              <a:t>Toxtutor.nml.nih.gov</a:t>
            </a:r>
            <a:endParaRPr lang="en-US" sz="1200" dirty="0">
              <a:solidFill>
                <a:schemeClr val="bg1">
                  <a:lumMod val="50000"/>
                </a:schemeClr>
              </a:solidFill>
            </a:endParaRPr>
          </a:p>
        </p:txBody>
      </p:sp>
      <p:pic>
        <p:nvPicPr>
          <p:cNvPr id="7" name="Picture 6">
            <a:extLst>
              <a:ext uri="{FF2B5EF4-FFF2-40B4-BE49-F238E27FC236}">
                <a16:creationId xmlns:a16="http://schemas.microsoft.com/office/drawing/2014/main" id="{60ED82FB-15E0-438B-8213-499AA85407B6}"/>
              </a:ext>
            </a:extLst>
          </p:cNvPr>
          <p:cNvPicPr>
            <a:picLocks noChangeAspect="1"/>
          </p:cNvPicPr>
          <p:nvPr/>
        </p:nvPicPr>
        <p:blipFill>
          <a:blip r:embed="rId2"/>
          <a:stretch>
            <a:fillRect/>
          </a:stretch>
        </p:blipFill>
        <p:spPr>
          <a:xfrm>
            <a:off x="7589006" y="1538790"/>
            <a:ext cx="4145794" cy="2889055"/>
          </a:xfrm>
          <a:prstGeom prst="rect">
            <a:avLst/>
          </a:prstGeom>
        </p:spPr>
      </p:pic>
      <p:sp>
        <p:nvSpPr>
          <p:cNvPr id="8" name="Oval 7">
            <a:extLst>
              <a:ext uri="{FF2B5EF4-FFF2-40B4-BE49-F238E27FC236}">
                <a16:creationId xmlns:a16="http://schemas.microsoft.com/office/drawing/2014/main" id="{E588F132-080F-4BE3-8541-9C453C2F5897}"/>
              </a:ext>
            </a:extLst>
          </p:cNvPr>
          <p:cNvSpPr/>
          <p:nvPr/>
        </p:nvSpPr>
        <p:spPr>
          <a:xfrm>
            <a:off x="8175578" y="3337840"/>
            <a:ext cx="990600" cy="468752"/>
          </a:xfrm>
          <a:prstGeom prst="ellipse">
            <a:avLst/>
          </a:prstGeom>
          <a:solidFill>
            <a:srgbClr val="FF98A2">
              <a:alpha val="35000"/>
            </a:srgbClr>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66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3352800" y="2171700"/>
            <a:ext cx="5429250" cy="600164"/>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3300" dirty="0">
                <a:effectLst>
                  <a:outerShdw blurRad="38100" dist="38100" dir="2700000" algn="tl">
                    <a:srgbClr val="DDDDDD"/>
                  </a:outerShdw>
                </a:effectLst>
                <a:ea typeface="ＭＳ Ｐゴシック" pitchFamily="-106" charset="-128"/>
              </a:rPr>
              <a:t>Risk = f(Hazard, Exposure)</a:t>
            </a:r>
          </a:p>
        </p:txBody>
      </p:sp>
      <p:sp>
        <p:nvSpPr>
          <p:cNvPr id="3" name="TextBox 2"/>
          <p:cNvSpPr txBox="1"/>
          <p:nvPr/>
        </p:nvSpPr>
        <p:spPr>
          <a:xfrm>
            <a:off x="2971800" y="3081819"/>
            <a:ext cx="6191250" cy="830997"/>
          </a:xfrm>
          <a:prstGeom prst="rect">
            <a:avLst/>
          </a:prstGeom>
          <a:noFill/>
        </p:spPr>
        <p:txBody>
          <a:bodyPr wrap="square" rtlCol="0">
            <a:spAutoFit/>
          </a:bodyPr>
          <a:lstStyle/>
          <a:p>
            <a:pPr algn="ctr"/>
            <a:r>
              <a:rPr lang="en-US" sz="2400" dirty="0"/>
              <a:t>Environmental risk is resulting from exposure to a potential environmental hazard</a:t>
            </a:r>
          </a:p>
        </p:txBody>
      </p:sp>
      <p:sp>
        <p:nvSpPr>
          <p:cNvPr id="4" name="TextBox 3"/>
          <p:cNvSpPr txBox="1"/>
          <p:nvPr/>
        </p:nvSpPr>
        <p:spPr>
          <a:xfrm>
            <a:off x="3028743" y="3968402"/>
            <a:ext cx="6281592" cy="1200329"/>
          </a:xfrm>
          <a:prstGeom prst="rect">
            <a:avLst/>
          </a:prstGeom>
          <a:noFill/>
        </p:spPr>
        <p:txBody>
          <a:bodyPr wrap="none" rtlCol="0">
            <a:spAutoFit/>
          </a:bodyPr>
          <a:lstStyle/>
          <a:p>
            <a:pPr algn="ctr"/>
            <a:r>
              <a:rPr lang="en-US" sz="2400" dirty="0"/>
              <a:t>Risk can be reduced by in two ways:</a:t>
            </a:r>
          </a:p>
          <a:p>
            <a:pPr algn="ctr"/>
            <a:r>
              <a:rPr lang="en-US" sz="2400" dirty="0"/>
              <a:t>As hazard     ,  exposure needs to be reduced to 0</a:t>
            </a:r>
          </a:p>
          <a:p>
            <a:pPr algn="ctr"/>
            <a:r>
              <a:rPr lang="en-US" sz="2400" dirty="0"/>
              <a:t>If hazard = 0, exposure can be </a:t>
            </a:r>
          </a:p>
        </p:txBody>
      </p:sp>
      <p:sp>
        <p:nvSpPr>
          <p:cNvPr id="5" name="Up Arrow 4"/>
          <p:cNvSpPr/>
          <p:nvPr/>
        </p:nvSpPr>
        <p:spPr>
          <a:xfrm>
            <a:off x="4419600" y="4469881"/>
            <a:ext cx="208399" cy="2301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a:off x="8034455" y="4762531"/>
            <a:ext cx="195145" cy="2640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477302" y="5360811"/>
            <a:ext cx="523739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pPr algn="ctr"/>
            <a:r>
              <a:rPr lang="en-US" sz="2400" dirty="0"/>
              <a:t>Ultimate goal is to use BENIGN materials</a:t>
            </a:r>
          </a:p>
        </p:txBody>
      </p:sp>
      <p:sp>
        <p:nvSpPr>
          <p:cNvPr id="2" name="Title 1">
            <a:extLst>
              <a:ext uri="{FF2B5EF4-FFF2-40B4-BE49-F238E27FC236}">
                <a16:creationId xmlns:a16="http://schemas.microsoft.com/office/drawing/2014/main" id="{11966B45-D988-494E-8B99-D89C6E5DA7D6}"/>
              </a:ext>
            </a:extLst>
          </p:cNvPr>
          <p:cNvSpPr>
            <a:spLocks noGrp="1"/>
          </p:cNvSpPr>
          <p:nvPr>
            <p:ph type="title"/>
          </p:nvPr>
        </p:nvSpPr>
        <p:spPr/>
        <p:txBody>
          <a:bodyPr>
            <a:normAutofit/>
          </a:bodyPr>
          <a:lstStyle/>
          <a:p>
            <a:r>
              <a:rPr lang="en-US" sz="4000" dirty="0">
                <a:latin typeface="+mn-lt"/>
              </a:rPr>
              <a:t>Risk Equation</a:t>
            </a:r>
            <a:endParaRPr lang="en-US" sz="3600" dirty="0">
              <a:latin typeface="+mn-lt"/>
            </a:endParaRPr>
          </a:p>
        </p:txBody>
      </p:sp>
    </p:spTree>
    <p:extLst>
      <p:ext uri="{BB962C8B-B14F-4D97-AF65-F5344CB8AC3E}">
        <p14:creationId xmlns:p14="http://schemas.microsoft.com/office/powerpoint/2010/main" val="180092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2DEB-2574-7E4A-A8DF-03DFC3749034}"/>
              </a:ext>
            </a:extLst>
          </p:cNvPr>
          <p:cNvSpPr>
            <a:spLocks noGrp="1"/>
          </p:cNvSpPr>
          <p:nvPr>
            <p:ph type="title"/>
          </p:nvPr>
        </p:nvSpPr>
        <p:spPr/>
        <p:txBody>
          <a:bodyPr>
            <a:normAutofit/>
          </a:bodyPr>
          <a:lstStyle/>
          <a:p>
            <a:r>
              <a:rPr lang="en-US" sz="4000" dirty="0">
                <a:latin typeface="+mn-lt"/>
              </a:rPr>
              <a:t>Why Use Benign Materials?</a:t>
            </a:r>
            <a:endParaRPr lang="en-US" sz="3600" dirty="0">
              <a:latin typeface="+mn-lt"/>
            </a:endParaRPr>
          </a:p>
        </p:txBody>
      </p:sp>
      <p:sp>
        <p:nvSpPr>
          <p:cNvPr id="3" name="Content Placeholder 2"/>
          <p:cNvSpPr>
            <a:spLocks noGrp="1"/>
          </p:cNvSpPr>
          <p:nvPr>
            <p:ph idx="1"/>
          </p:nvPr>
        </p:nvSpPr>
        <p:spPr/>
        <p:txBody>
          <a:bodyPr>
            <a:normAutofit/>
          </a:bodyPr>
          <a:lstStyle/>
          <a:p>
            <a:r>
              <a:rPr lang="en-US" sz="2400" dirty="0">
                <a:latin typeface="+mn-lt"/>
              </a:rPr>
              <a:t>Exposure becomes irrelevant</a:t>
            </a:r>
          </a:p>
          <a:p>
            <a:endParaRPr lang="en-US" sz="2400" dirty="0"/>
          </a:p>
          <a:p>
            <a:r>
              <a:rPr lang="en-US" sz="2400" dirty="0">
                <a:latin typeface="+mn-lt"/>
              </a:rPr>
              <a:t>Less dependence on systems which can fail or be sabotaged</a:t>
            </a:r>
          </a:p>
          <a:p>
            <a:endParaRPr lang="en-US" sz="2400" dirty="0"/>
          </a:p>
          <a:p>
            <a:r>
              <a:rPr lang="en-US" sz="2400" dirty="0">
                <a:latin typeface="+mn-lt"/>
              </a:rPr>
              <a:t>Competitive advantage – reduces costs associated with toxic waste</a:t>
            </a:r>
          </a:p>
          <a:p>
            <a:endParaRPr lang="en-US" sz="2400" dirty="0">
              <a:latin typeface="+mn-lt"/>
            </a:endParaRPr>
          </a:p>
        </p:txBody>
      </p:sp>
    </p:spTree>
    <p:extLst>
      <p:ext uri="{BB962C8B-B14F-4D97-AF65-F5344CB8AC3E}">
        <p14:creationId xmlns:p14="http://schemas.microsoft.com/office/powerpoint/2010/main" val="1847528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200" y="3537710"/>
            <a:ext cx="8323600" cy="830997"/>
          </a:xfrm>
          <a:prstGeom prst="rect">
            <a:avLst/>
          </a:prstGeom>
        </p:spPr>
        <p:txBody>
          <a:bodyPr wrap="square">
            <a:spAutoFit/>
          </a:bodyPr>
          <a:lstStyle/>
          <a:p>
            <a:r>
              <a:rPr lang="en-US" sz="2400" dirty="0">
                <a:cs typeface="ＭＳ Ｐゴシック" pitchFamily="-106" charset="-128"/>
              </a:rPr>
              <a:t>Green chemistry focuses on reducing risk by reducing hazard.</a:t>
            </a:r>
          </a:p>
          <a:p>
            <a:pPr marL="525066" indent="-171450">
              <a:buFont typeface="Arial" charset="0"/>
              <a:buChar char="•"/>
            </a:pPr>
            <a:r>
              <a:rPr lang="en-US" sz="2400" dirty="0">
                <a:cs typeface="ＭＳ Ｐゴシック" pitchFamily="-106" charset="-128"/>
              </a:rPr>
              <a:t>If there is no hazard, exposure becomes irrelevant.</a:t>
            </a:r>
            <a:endParaRPr lang="en-US" sz="2400" dirty="0"/>
          </a:p>
        </p:txBody>
      </p:sp>
      <p:sp>
        <p:nvSpPr>
          <p:cNvPr id="3" name="TextBox 2"/>
          <p:cNvSpPr txBox="1"/>
          <p:nvPr/>
        </p:nvSpPr>
        <p:spPr>
          <a:xfrm>
            <a:off x="825843" y="1600200"/>
            <a:ext cx="7437665" cy="1569660"/>
          </a:xfrm>
          <a:prstGeom prst="rect">
            <a:avLst/>
          </a:prstGeom>
          <a:noFill/>
        </p:spPr>
        <p:txBody>
          <a:bodyPr wrap="square" rtlCol="0">
            <a:spAutoFit/>
          </a:bodyPr>
          <a:lstStyle/>
          <a:p>
            <a:r>
              <a:rPr lang="en-US" sz="2400" dirty="0"/>
              <a:t>The traditional approach to hazards focuses on reducing risk by minimizing exposure.</a:t>
            </a:r>
          </a:p>
          <a:p>
            <a:pPr marL="525066" indent="-171450">
              <a:buFont typeface="Arial" charset="0"/>
              <a:buChar char="•"/>
            </a:pPr>
            <a:r>
              <a:rPr lang="en-US" sz="2400" dirty="0"/>
              <a:t>For example, wearing personal protective equipment or space ventilation if the chemical is volatile.</a:t>
            </a:r>
          </a:p>
        </p:txBody>
      </p:sp>
      <p:sp>
        <p:nvSpPr>
          <p:cNvPr id="4" name="Title 3">
            <a:extLst>
              <a:ext uri="{FF2B5EF4-FFF2-40B4-BE49-F238E27FC236}">
                <a16:creationId xmlns:a16="http://schemas.microsoft.com/office/drawing/2014/main" id="{3996BD5B-FA9D-D542-8A82-E02472F22FEB}"/>
              </a:ext>
            </a:extLst>
          </p:cNvPr>
          <p:cNvSpPr>
            <a:spLocks noGrp="1"/>
          </p:cNvSpPr>
          <p:nvPr>
            <p:ph type="title"/>
          </p:nvPr>
        </p:nvSpPr>
        <p:spPr/>
        <p:txBody>
          <a:bodyPr>
            <a:normAutofit/>
          </a:bodyPr>
          <a:lstStyle/>
          <a:p>
            <a:r>
              <a:rPr lang="en-US" sz="4000" dirty="0">
                <a:latin typeface="+mn-lt"/>
              </a:rPr>
              <a:t>Approaching Risks: Exposure versus Smart Design</a:t>
            </a:r>
            <a:endParaRPr lang="en-US" sz="3600" dirty="0">
              <a:latin typeface="+mn-lt"/>
            </a:endParaRPr>
          </a:p>
        </p:txBody>
      </p:sp>
    </p:spTree>
    <p:extLst>
      <p:ext uri="{BB962C8B-B14F-4D97-AF65-F5344CB8AC3E}">
        <p14:creationId xmlns:p14="http://schemas.microsoft.com/office/powerpoint/2010/main" val="4315579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2D38-85E3-CF48-9C6A-A0DE6B0ACDE2}"/>
              </a:ext>
            </a:extLst>
          </p:cNvPr>
          <p:cNvSpPr>
            <a:spLocks noGrp="1"/>
          </p:cNvSpPr>
          <p:nvPr>
            <p:ph type="title"/>
          </p:nvPr>
        </p:nvSpPr>
        <p:spPr>
          <a:xfrm>
            <a:off x="838200" y="306845"/>
            <a:ext cx="10515600" cy="1325563"/>
          </a:xfrm>
        </p:spPr>
        <p:txBody>
          <a:bodyPr>
            <a:normAutofit fontScale="90000"/>
          </a:bodyPr>
          <a:lstStyle/>
          <a:p>
            <a:pPr algn="ctr"/>
            <a:r>
              <a:rPr lang="en-US" sz="4000" dirty="0">
                <a:latin typeface="+mn-lt"/>
              </a:rPr>
              <a:t>LEED-Leadership in Energy and Environmental Design Green Buildings</a:t>
            </a:r>
            <a:br>
              <a:rPr lang="en-US" sz="3600" dirty="0"/>
            </a:br>
            <a:endParaRPr lang="en-US" dirty="0"/>
          </a:p>
        </p:txBody>
      </p:sp>
      <p:sp>
        <p:nvSpPr>
          <p:cNvPr id="3" name="Content Placeholder 2"/>
          <p:cNvSpPr>
            <a:spLocks noGrp="1"/>
          </p:cNvSpPr>
          <p:nvPr>
            <p:ph idx="1"/>
          </p:nvPr>
        </p:nvSpPr>
        <p:spPr>
          <a:xfrm>
            <a:off x="838200" y="1750132"/>
            <a:ext cx="4724400" cy="4201206"/>
          </a:xfrm>
        </p:spPr>
        <p:txBody>
          <a:bodyPr>
            <a:normAutofit/>
          </a:bodyPr>
          <a:lstStyle/>
          <a:p>
            <a:r>
              <a:rPr lang="en-US" sz="2400" dirty="0"/>
              <a:t>Certification for design, construction and operation of green buildings.</a:t>
            </a:r>
          </a:p>
          <a:p>
            <a:r>
              <a:rPr lang="en-US" sz="2400" dirty="0"/>
              <a:t>Guidelines for site management, storm water &amp; water use, building materials, energy conservation, and air quality.</a:t>
            </a:r>
          </a:p>
          <a:p>
            <a:r>
              <a:rPr lang="en-US" sz="2400" dirty="0"/>
              <a:t>Certification is granted on 4 levels – certified, silver, gold, and platinum based on accumulated points.</a:t>
            </a:r>
          </a:p>
        </p:txBody>
      </p:sp>
      <p:graphicFrame>
        <p:nvGraphicFramePr>
          <p:cNvPr id="4" name="Table 3"/>
          <p:cNvGraphicFramePr>
            <a:graphicFrameLocks noGrp="1"/>
          </p:cNvGraphicFramePr>
          <p:nvPr>
            <p:extLst>
              <p:ext uri="{D42A27DB-BD31-4B8C-83A1-F6EECF244321}">
                <p14:modId xmlns:p14="http://schemas.microsoft.com/office/powerpoint/2010/main" val="1602681426"/>
              </p:ext>
            </p:extLst>
          </p:nvPr>
        </p:nvGraphicFramePr>
        <p:xfrm>
          <a:off x="5985272" y="1977089"/>
          <a:ext cx="4400551" cy="2917026"/>
        </p:xfrm>
        <a:graphic>
          <a:graphicData uri="http://schemas.openxmlformats.org/drawingml/2006/table">
            <a:tbl>
              <a:tblPr>
                <a:tableStyleId>{775DCB02-9BB8-47FD-8907-85C794F793BA}</a:tableStyleId>
              </a:tblPr>
              <a:tblGrid>
                <a:gridCol w="1324312">
                  <a:extLst>
                    <a:ext uri="{9D8B030D-6E8A-4147-A177-3AD203B41FA5}">
                      <a16:colId xmlns:a16="http://schemas.microsoft.com/office/drawing/2014/main" val="20000"/>
                    </a:ext>
                  </a:extLst>
                </a:gridCol>
                <a:gridCol w="1777716">
                  <a:extLst>
                    <a:ext uri="{9D8B030D-6E8A-4147-A177-3AD203B41FA5}">
                      <a16:colId xmlns:a16="http://schemas.microsoft.com/office/drawing/2014/main" val="20001"/>
                    </a:ext>
                  </a:extLst>
                </a:gridCol>
                <a:gridCol w="1298523">
                  <a:extLst>
                    <a:ext uri="{9D8B030D-6E8A-4147-A177-3AD203B41FA5}">
                      <a16:colId xmlns:a16="http://schemas.microsoft.com/office/drawing/2014/main" val="20002"/>
                    </a:ext>
                  </a:extLst>
                </a:gridCol>
              </a:tblGrid>
              <a:tr h="268721">
                <a:tc>
                  <a:txBody>
                    <a:bodyPr/>
                    <a:lstStyle/>
                    <a:p>
                      <a:pPr algn="l"/>
                      <a:r>
                        <a:rPr lang="en-US" sz="1100" b="1" dirty="0">
                          <a:effectLst/>
                        </a:rPr>
                        <a:t>Country Name</a:t>
                      </a:r>
                    </a:p>
                  </a:txBody>
                  <a:tcPr marL="35914" marR="35914" marT="35914" marB="35914" anchor="ctr">
                    <a:solidFill>
                      <a:schemeClr val="accent2">
                        <a:lumMod val="60000"/>
                        <a:lumOff val="40000"/>
                      </a:schemeClr>
                    </a:solidFill>
                  </a:tcPr>
                </a:tc>
                <a:tc>
                  <a:txBody>
                    <a:bodyPr/>
                    <a:lstStyle/>
                    <a:p>
                      <a:pPr algn="l"/>
                      <a:r>
                        <a:rPr lang="en-US" sz="1100" b="1" dirty="0">
                          <a:effectLst/>
                        </a:rPr>
                        <a:t>Gross Square Meters*</a:t>
                      </a:r>
                    </a:p>
                  </a:txBody>
                  <a:tcPr marL="35914" marR="35914" marT="35914" marB="35914" anchor="ctr">
                    <a:solidFill>
                      <a:schemeClr val="accent2">
                        <a:lumMod val="60000"/>
                        <a:lumOff val="40000"/>
                      </a:schemeClr>
                    </a:solidFill>
                  </a:tcPr>
                </a:tc>
                <a:tc>
                  <a:txBody>
                    <a:bodyPr/>
                    <a:lstStyle/>
                    <a:p>
                      <a:pPr algn="l"/>
                      <a:r>
                        <a:rPr lang="en-US" sz="1100" b="1" dirty="0">
                          <a:effectLst/>
                        </a:rPr>
                        <a:t>Number of Projects</a:t>
                      </a:r>
                    </a:p>
                  </a:txBody>
                  <a:tcPr marL="35914" marR="35914" marT="35914" marB="35914" anchor="ctr">
                    <a:solidFill>
                      <a:schemeClr val="accent2">
                        <a:lumMod val="60000"/>
                        <a:lumOff val="40000"/>
                      </a:schemeClr>
                    </a:solidFill>
                  </a:tcPr>
                </a:tc>
                <a:extLst>
                  <a:ext uri="{0D108BD9-81ED-4DB2-BD59-A6C34878D82A}">
                    <a16:rowId xmlns:a16="http://schemas.microsoft.com/office/drawing/2014/main" val="10000"/>
                  </a:ext>
                </a:extLst>
              </a:tr>
              <a:tr h="240755">
                <a:tc>
                  <a:txBody>
                    <a:bodyPr/>
                    <a:lstStyle/>
                    <a:p>
                      <a:pPr algn="l"/>
                      <a:r>
                        <a:rPr lang="en-US" sz="1100" b="1">
                          <a:effectLst/>
                        </a:rPr>
                        <a:t>China</a:t>
                      </a:r>
                    </a:p>
                  </a:txBody>
                  <a:tcPr marL="35914" marR="35914" marT="35914" marB="35914" anchor="ctr"/>
                </a:tc>
                <a:tc>
                  <a:txBody>
                    <a:bodyPr/>
                    <a:lstStyle/>
                    <a:p>
                      <a:pPr algn="l"/>
                      <a:r>
                        <a:rPr lang="hr-HR" sz="1100" b="1" dirty="0">
                          <a:effectLst/>
                        </a:rPr>
                        <a:t>34.62</a:t>
                      </a:r>
                    </a:p>
                  </a:txBody>
                  <a:tcPr marL="35914" marR="35914" marT="35914" marB="35914" anchor="ctr"/>
                </a:tc>
                <a:tc>
                  <a:txBody>
                    <a:bodyPr/>
                    <a:lstStyle/>
                    <a:p>
                      <a:pPr algn="l"/>
                      <a:r>
                        <a:rPr lang="is-IS" sz="1100" b="1">
                          <a:effectLst/>
                        </a:rPr>
                        <a:t>931</a:t>
                      </a:r>
                    </a:p>
                  </a:txBody>
                  <a:tcPr marL="35914" marR="35914" marT="35914" marB="35914" anchor="ctr"/>
                </a:tc>
                <a:extLst>
                  <a:ext uri="{0D108BD9-81ED-4DB2-BD59-A6C34878D82A}">
                    <a16:rowId xmlns:a16="http://schemas.microsoft.com/office/drawing/2014/main" val="10001"/>
                  </a:ext>
                </a:extLst>
              </a:tr>
              <a:tr h="240755">
                <a:tc>
                  <a:txBody>
                    <a:bodyPr/>
                    <a:lstStyle/>
                    <a:p>
                      <a:pPr algn="l"/>
                      <a:r>
                        <a:rPr lang="en-US" sz="1100" b="1">
                          <a:effectLst/>
                        </a:rPr>
                        <a:t>Canada</a:t>
                      </a:r>
                    </a:p>
                  </a:txBody>
                  <a:tcPr marL="35914" marR="35914" marT="35914" marB="35914" anchor="ctr"/>
                </a:tc>
                <a:tc>
                  <a:txBody>
                    <a:bodyPr/>
                    <a:lstStyle/>
                    <a:p>
                      <a:pPr algn="l"/>
                      <a:r>
                        <a:rPr lang="uk-UA" sz="1100" b="1">
                          <a:effectLst/>
                        </a:rPr>
                        <a:t>34.39</a:t>
                      </a:r>
                    </a:p>
                  </a:txBody>
                  <a:tcPr marL="35914" marR="35914" marT="35914" marB="35914" anchor="ctr"/>
                </a:tc>
                <a:tc>
                  <a:txBody>
                    <a:bodyPr/>
                    <a:lstStyle/>
                    <a:p>
                      <a:pPr algn="l"/>
                      <a:r>
                        <a:rPr lang="fi-FI" sz="1100" b="1">
                          <a:effectLst/>
                        </a:rPr>
                        <a:t>2,586</a:t>
                      </a:r>
                    </a:p>
                  </a:txBody>
                  <a:tcPr marL="35914" marR="35914" marT="35914" marB="35914" anchor="ctr"/>
                </a:tc>
                <a:extLst>
                  <a:ext uri="{0D108BD9-81ED-4DB2-BD59-A6C34878D82A}">
                    <a16:rowId xmlns:a16="http://schemas.microsoft.com/office/drawing/2014/main" val="10002"/>
                  </a:ext>
                </a:extLst>
              </a:tr>
              <a:tr h="240755">
                <a:tc>
                  <a:txBody>
                    <a:bodyPr/>
                    <a:lstStyle/>
                    <a:p>
                      <a:pPr algn="l"/>
                      <a:r>
                        <a:rPr lang="en-US" sz="1100" b="1">
                          <a:effectLst/>
                        </a:rPr>
                        <a:t>India</a:t>
                      </a:r>
                    </a:p>
                  </a:txBody>
                  <a:tcPr marL="35914" marR="35914" marT="35914" marB="35914" anchor="ctr"/>
                </a:tc>
                <a:tc>
                  <a:txBody>
                    <a:bodyPr/>
                    <a:lstStyle/>
                    <a:p>
                      <a:pPr algn="l"/>
                      <a:r>
                        <a:rPr lang="nb-NO" sz="1100" b="1">
                          <a:effectLst/>
                        </a:rPr>
                        <a:t>15.90</a:t>
                      </a:r>
                    </a:p>
                  </a:txBody>
                  <a:tcPr marL="35914" marR="35914" marT="35914" marB="35914" anchor="ctr"/>
                </a:tc>
                <a:tc>
                  <a:txBody>
                    <a:bodyPr/>
                    <a:lstStyle/>
                    <a:p>
                      <a:pPr algn="l"/>
                      <a:r>
                        <a:rPr lang="en-US" sz="1100" b="1">
                          <a:effectLst/>
                        </a:rPr>
                        <a:t>644</a:t>
                      </a:r>
                    </a:p>
                  </a:txBody>
                  <a:tcPr marL="35914" marR="35914" marT="35914" marB="35914" anchor="ctr"/>
                </a:tc>
                <a:extLst>
                  <a:ext uri="{0D108BD9-81ED-4DB2-BD59-A6C34878D82A}">
                    <a16:rowId xmlns:a16="http://schemas.microsoft.com/office/drawing/2014/main" val="10003"/>
                  </a:ext>
                </a:extLst>
              </a:tr>
              <a:tr h="240755">
                <a:tc>
                  <a:txBody>
                    <a:bodyPr/>
                    <a:lstStyle/>
                    <a:p>
                      <a:pPr algn="l"/>
                      <a:r>
                        <a:rPr lang="en-US" sz="1100" b="1">
                          <a:effectLst/>
                        </a:rPr>
                        <a:t>Brazil</a:t>
                      </a:r>
                    </a:p>
                  </a:txBody>
                  <a:tcPr marL="35914" marR="35914" marT="35914" marB="35914" anchor="ctr"/>
                </a:tc>
                <a:tc>
                  <a:txBody>
                    <a:bodyPr/>
                    <a:lstStyle/>
                    <a:p>
                      <a:pPr algn="l"/>
                      <a:r>
                        <a:rPr lang="nb-NO" sz="1100" b="1">
                          <a:effectLst/>
                        </a:rPr>
                        <a:t>7.43</a:t>
                      </a:r>
                    </a:p>
                  </a:txBody>
                  <a:tcPr marL="35914" marR="35914" marT="35914" marB="35914" anchor="ctr"/>
                </a:tc>
                <a:tc>
                  <a:txBody>
                    <a:bodyPr/>
                    <a:lstStyle/>
                    <a:p>
                      <a:pPr algn="l"/>
                      <a:r>
                        <a:rPr lang="en-US" sz="1100" b="1">
                          <a:effectLst/>
                        </a:rPr>
                        <a:t>380</a:t>
                      </a:r>
                    </a:p>
                  </a:txBody>
                  <a:tcPr marL="35914" marR="35914" marT="35914" marB="35914" anchor="ctr"/>
                </a:tc>
                <a:extLst>
                  <a:ext uri="{0D108BD9-81ED-4DB2-BD59-A6C34878D82A}">
                    <a16:rowId xmlns:a16="http://schemas.microsoft.com/office/drawing/2014/main" val="10004"/>
                  </a:ext>
                </a:extLst>
              </a:tr>
              <a:tr h="240755">
                <a:tc>
                  <a:txBody>
                    <a:bodyPr/>
                    <a:lstStyle/>
                    <a:p>
                      <a:pPr algn="l"/>
                      <a:r>
                        <a:rPr lang="en-US" sz="1100" b="1">
                          <a:effectLst/>
                        </a:rPr>
                        <a:t>Republic of Korea</a:t>
                      </a:r>
                    </a:p>
                  </a:txBody>
                  <a:tcPr marL="35914" marR="35914" marT="35914" marB="35914" anchor="ctr"/>
                </a:tc>
                <a:tc>
                  <a:txBody>
                    <a:bodyPr/>
                    <a:lstStyle/>
                    <a:p>
                      <a:pPr algn="l"/>
                      <a:r>
                        <a:rPr lang="nb-NO" sz="1100" b="1">
                          <a:effectLst/>
                        </a:rPr>
                        <a:t>5.95</a:t>
                      </a:r>
                    </a:p>
                  </a:txBody>
                  <a:tcPr marL="35914" marR="35914" marT="35914" marB="35914" anchor="ctr"/>
                </a:tc>
                <a:tc>
                  <a:txBody>
                    <a:bodyPr/>
                    <a:lstStyle/>
                    <a:p>
                      <a:pPr algn="l"/>
                      <a:r>
                        <a:rPr lang="cs-CZ" sz="1100" b="1">
                          <a:effectLst/>
                        </a:rPr>
                        <a:t>97</a:t>
                      </a:r>
                    </a:p>
                  </a:txBody>
                  <a:tcPr marL="35914" marR="35914" marT="35914" marB="35914" anchor="ctr"/>
                </a:tc>
                <a:extLst>
                  <a:ext uri="{0D108BD9-81ED-4DB2-BD59-A6C34878D82A}">
                    <a16:rowId xmlns:a16="http://schemas.microsoft.com/office/drawing/2014/main" val="10005"/>
                  </a:ext>
                </a:extLst>
              </a:tr>
              <a:tr h="240755">
                <a:tc>
                  <a:txBody>
                    <a:bodyPr/>
                    <a:lstStyle/>
                    <a:p>
                      <a:pPr algn="l"/>
                      <a:r>
                        <a:rPr lang="en-US" sz="1100" b="1">
                          <a:effectLst/>
                        </a:rPr>
                        <a:t>Taiwan</a:t>
                      </a:r>
                    </a:p>
                  </a:txBody>
                  <a:tcPr marL="35914" marR="35914" marT="35914" marB="35914" anchor="ctr"/>
                </a:tc>
                <a:tc>
                  <a:txBody>
                    <a:bodyPr/>
                    <a:lstStyle/>
                    <a:p>
                      <a:pPr algn="l"/>
                      <a:r>
                        <a:rPr lang="nb-NO" sz="1100" b="1">
                          <a:effectLst/>
                        </a:rPr>
                        <a:t>5.66</a:t>
                      </a:r>
                    </a:p>
                  </a:txBody>
                  <a:tcPr marL="35914" marR="35914" marT="35914" marB="35914" anchor="ctr"/>
                </a:tc>
                <a:tc>
                  <a:txBody>
                    <a:bodyPr/>
                    <a:lstStyle/>
                    <a:p>
                      <a:pPr algn="l"/>
                      <a:r>
                        <a:rPr lang="en-US" sz="1100" b="1">
                          <a:effectLst/>
                        </a:rPr>
                        <a:t>99</a:t>
                      </a:r>
                    </a:p>
                  </a:txBody>
                  <a:tcPr marL="35914" marR="35914" marT="35914" marB="35914" anchor="ctr"/>
                </a:tc>
                <a:extLst>
                  <a:ext uri="{0D108BD9-81ED-4DB2-BD59-A6C34878D82A}">
                    <a16:rowId xmlns:a16="http://schemas.microsoft.com/office/drawing/2014/main" val="10006"/>
                  </a:ext>
                </a:extLst>
              </a:tr>
              <a:tr h="240755">
                <a:tc>
                  <a:txBody>
                    <a:bodyPr/>
                    <a:lstStyle/>
                    <a:p>
                      <a:pPr algn="l"/>
                      <a:r>
                        <a:rPr lang="en-US" sz="1100" b="1">
                          <a:effectLst/>
                        </a:rPr>
                        <a:t>Germany</a:t>
                      </a:r>
                    </a:p>
                  </a:txBody>
                  <a:tcPr marL="35914" marR="35914" marT="35914" marB="35914" anchor="ctr"/>
                </a:tc>
                <a:tc>
                  <a:txBody>
                    <a:bodyPr/>
                    <a:lstStyle/>
                    <a:p>
                      <a:pPr algn="l"/>
                      <a:r>
                        <a:rPr lang="nb-NO" sz="1100" b="1">
                          <a:effectLst/>
                        </a:rPr>
                        <a:t>5.03</a:t>
                      </a:r>
                    </a:p>
                  </a:txBody>
                  <a:tcPr marL="35914" marR="35914" marT="35914" marB="35914" anchor="ctr"/>
                </a:tc>
                <a:tc>
                  <a:txBody>
                    <a:bodyPr/>
                    <a:lstStyle/>
                    <a:p>
                      <a:pPr algn="l"/>
                      <a:r>
                        <a:rPr lang="is-IS" sz="1100" b="1">
                          <a:effectLst/>
                        </a:rPr>
                        <a:t>215</a:t>
                      </a:r>
                    </a:p>
                  </a:txBody>
                  <a:tcPr marL="35914" marR="35914" marT="35914" marB="35914" anchor="ctr"/>
                </a:tc>
                <a:extLst>
                  <a:ext uri="{0D108BD9-81ED-4DB2-BD59-A6C34878D82A}">
                    <a16:rowId xmlns:a16="http://schemas.microsoft.com/office/drawing/2014/main" val="10007"/>
                  </a:ext>
                </a:extLst>
              </a:tr>
              <a:tr h="240755">
                <a:tc>
                  <a:txBody>
                    <a:bodyPr/>
                    <a:lstStyle/>
                    <a:p>
                      <a:pPr algn="l"/>
                      <a:r>
                        <a:rPr lang="en-US" sz="1100" b="1">
                          <a:effectLst/>
                        </a:rPr>
                        <a:t>Turkey</a:t>
                      </a:r>
                    </a:p>
                  </a:txBody>
                  <a:tcPr marL="35914" marR="35914" marT="35914" marB="35914" anchor="ctr"/>
                </a:tc>
                <a:tc>
                  <a:txBody>
                    <a:bodyPr/>
                    <a:lstStyle/>
                    <a:p>
                      <a:pPr algn="l"/>
                      <a:r>
                        <a:rPr lang="nb-NO" sz="1100" b="1" dirty="0">
                          <a:effectLst/>
                        </a:rPr>
                        <a:t>4.78</a:t>
                      </a:r>
                    </a:p>
                  </a:txBody>
                  <a:tcPr marL="35914" marR="35914" marT="35914" marB="35914" anchor="ctr"/>
                </a:tc>
                <a:tc>
                  <a:txBody>
                    <a:bodyPr/>
                    <a:lstStyle/>
                    <a:p>
                      <a:pPr algn="l"/>
                      <a:r>
                        <a:rPr lang="en-US" sz="1100" b="1" dirty="0">
                          <a:effectLst/>
                        </a:rPr>
                        <a:t>191</a:t>
                      </a:r>
                    </a:p>
                  </a:txBody>
                  <a:tcPr marL="35914" marR="35914" marT="35914" marB="35914" anchor="ctr"/>
                </a:tc>
                <a:extLst>
                  <a:ext uri="{0D108BD9-81ED-4DB2-BD59-A6C34878D82A}">
                    <a16:rowId xmlns:a16="http://schemas.microsoft.com/office/drawing/2014/main" val="10008"/>
                  </a:ext>
                </a:extLst>
              </a:tr>
              <a:tr h="240755">
                <a:tc>
                  <a:txBody>
                    <a:bodyPr/>
                    <a:lstStyle/>
                    <a:p>
                      <a:pPr algn="l"/>
                      <a:r>
                        <a:rPr lang="en-US" sz="1100" b="1" dirty="0">
                          <a:effectLst/>
                        </a:rPr>
                        <a:t>Sweden</a:t>
                      </a:r>
                    </a:p>
                  </a:txBody>
                  <a:tcPr marL="35914" marR="35914" marT="35914" marB="35914" anchor="ctr"/>
                </a:tc>
                <a:tc>
                  <a:txBody>
                    <a:bodyPr/>
                    <a:lstStyle/>
                    <a:p>
                      <a:pPr algn="l"/>
                      <a:r>
                        <a:rPr lang="hr-HR" sz="1100" b="1">
                          <a:effectLst/>
                        </a:rPr>
                        <a:t>3.88</a:t>
                      </a:r>
                    </a:p>
                  </a:txBody>
                  <a:tcPr marL="35914" marR="35914" marT="35914" marB="35914" anchor="ctr"/>
                </a:tc>
                <a:tc>
                  <a:txBody>
                    <a:bodyPr/>
                    <a:lstStyle/>
                    <a:p>
                      <a:pPr algn="l"/>
                      <a:r>
                        <a:rPr lang="cs-CZ" sz="1100" b="1">
                          <a:effectLst/>
                        </a:rPr>
                        <a:t>210</a:t>
                      </a:r>
                    </a:p>
                  </a:txBody>
                  <a:tcPr marL="35914" marR="35914" marT="35914" marB="35914" anchor="ctr"/>
                </a:tc>
                <a:extLst>
                  <a:ext uri="{0D108BD9-81ED-4DB2-BD59-A6C34878D82A}">
                    <a16:rowId xmlns:a16="http://schemas.microsoft.com/office/drawing/2014/main" val="10009"/>
                  </a:ext>
                </a:extLst>
              </a:tr>
              <a:tr h="240755">
                <a:tc>
                  <a:txBody>
                    <a:bodyPr/>
                    <a:lstStyle/>
                    <a:p>
                      <a:pPr algn="l"/>
                      <a:r>
                        <a:rPr lang="en-US" sz="1100" b="1">
                          <a:effectLst/>
                        </a:rPr>
                        <a:t>United Arab Emirates</a:t>
                      </a:r>
                    </a:p>
                  </a:txBody>
                  <a:tcPr marL="35914" marR="35914" marT="35914" marB="35914" anchor="ctr"/>
                </a:tc>
                <a:tc>
                  <a:txBody>
                    <a:bodyPr/>
                    <a:lstStyle/>
                    <a:p>
                      <a:pPr algn="l"/>
                      <a:r>
                        <a:rPr lang="hr-HR" sz="1100" b="1" dirty="0">
                          <a:effectLst/>
                        </a:rPr>
                        <a:t>3.64</a:t>
                      </a:r>
                    </a:p>
                  </a:txBody>
                  <a:tcPr marL="35914" marR="35914" marT="35914" marB="35914" anchor="ctr"/>
                </a:tc>
                <a:tc>
                  <a:txBody>
                    <a:bodyPr/>
                    <a:lstStyle/>
                    <a:p>
                      <a:pPr algn="l"/>
                      <a:r>
                        <a:rPr lang="fi-FI" sz="1100" b="1">
                          <a:effectLst/>
                        </a:rPr>
                        <a:t>180</a:t>
                      </a:r>
                    </a:p>
                  </a:txBody>
                  <a:tcPr marL="35914" marR="35914" marT="35914" marB="35914" anchor="ctr"/>
                </a:tc>
                <a:extLst>
                  <a:ext uri="{0D108BD9-81ED-4DB2-BD59-A6C34878D82A}">
                    <a16:rowId xmlns:a16="http://schemas.microsoft.com/office/drawing/2014/main" val="10010"/>
                  </a:ext>
                </a:extLst>
              </a:tr>
              <a:tr h="240755">
                <a:tc>
                  <a:txBody>
                    <a:bodyPr/>
                    <a:lstStyle/>
                    <a:p>
                      <a:pPr algn="l"/>
                      <a:r>
                        <a:rPr lang="en-US" sz="1100" b="1">
                          <a:effectLst/>
                        </a:rPr>
                        <a:t>United States**</a:t>
                      </a:r>
                    </a:p>
                  </a:txBody>
                  <a:tcPr marL="35914" marR="35914" marT="35914" marB="35914" anchor="ctr"/>
                </a:tc>
                <a:tc>
                  <a:txBody>
                    <a:bodyPr/>
                    <a:lstStyle/>
                    <a:p>
                      <a:pPr algn="l"/>
                      <a:r>
                        <a:rPr lang="hr-HR" sz="1100" b="1">
                          <a:effectLst/>
                        </a:rPr>
                        <a:t>336.84</a:t>
                      </a:r>
                    </a:p>
                  </a:txBody>
                  <a:tcPr marL="35914" marR="35914" marT="35914" marB="35914" anchor="ctr"/>
                </a:tc>
                <a:tc>
                  <a:txBody>
                    <a:bodyPr/>
                    <a:lstStyle/>
                    <a:p>
                      <a:pPr algn="l"/>
                      <a:r>
                        <a:rPr lang="is-IS" sz="1100" b="1" dirty="0">
                          <a:effectLst/>
                        </a:rPr>
                        <a:t>27,699</a:t>
                      </a:r>
                    </a:p>
                  </a:txBody>
                  <a:tcPr marL="35914" marR="35914" marT="35914" marB="35914" anchor="ct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3663044" y="2355231"/>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x-none" altLang="x-none" sz="1350">
                <a:latin typeface="Arial" charset="0"/>
              </a:rPr>
            </a:br>
            <a:endParaRPr lang="x-none" altLang="x-none" sz="1350">
              <a:latin typeface="Arial" charset="0"/>
            </a:endParaRPr>
          </a:p>
        </p:txBody>
      </p:sp>
      <p:sp>
        <p:nvSpPr>
          <p:cNvPr id="6" name="TextBox 5"/>
          <p:cNvSpPr txBox="1"/>
          <p:nvPr/>
        </p:nvSpPr>
        <p:spPr>
          <a:xfrm>
            <a:off x="5588794" y="5011275"/>
            <a:ext cx="5193506" cy="923330"/>
          </a:xfrm>
          <a:prstGeom prst="rect">
            <a:avLst/>
          </a:prstGeom>
          <a:noFill/>
        </p:spPr>
        <p:txBody>
          <a:bodyPr wrap="square" rtlCol="0">
            <a:spAutoFit/>
          </a:bodyPr>
          <a:lstStyle/>
          <a:p>
            <a:pPr algn="ctr"/>
            <a:r>
              <a:rPr lang="en-US" sz="1350" dirty="0"/>
              <a:t>Countries in terms of cumulative LEED-certified GSM space as of December 2016. LEED-certified spaces use fewer energy and water resources; save money for families, businesses, and taxpayers; reduce carbon emissions; and prioritize environmental and human health.</a:t>
            </a:r>
          </a:p>
        </p:txBody>
      </p:sp>
    </p:spTree>
    <p:extLst>
      <p:ext uri="{BB962C8B-B14F-4D97-AF65-F5344CB8AC3E}">
        <p14:creationId xmlns:p14="http://schemas.microsoft.com/office/powerpoint/2010/main" val="32461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3600" y="1291338"/>
            <a:ext cx="8002834" cy="427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748717" y="6324600"/>
            <a:ext cx="4775434" cy="415498"/>
          </a:xfrm>
          <a:prstGeom prst="rect">
            <a:avLst/>
          </a:prstGeom>
          <a:noFill/>
        </p:spPr>
        <p:txBody>
          <a:bodyPr wrap="square" rtlCol="0">
            <a:spAutoFit/>
          </a:bodyPr>
          <a:lstStyle/>
          <a:p>
            <a:r>
              <a:rPr lang="en-US" sz="1050" dirty="0" err="1">
                <a:solidFill>
                  <a:schemeClr val="bg1">
                    <a:lumMod val="50000"/>
                  </a:schemeClr>
                </a:solidFill>
              </a:rPr>
              <a:t>Mihelcic</a:t>
            </a:r>
            <a:r>
              <a:rPr lang="en-US" sz="1050" dirty="0">
                <a:solidFill>
                  <a:schemeClr val="bg1">
                    <a:lumMod val="50000"/>
                  </a:schemeClr>
                </a:solidFill>
              </a:rPr>
              <a:t>, J. R.; Zimmerman, J. B., </a:t>
            </a:r>
            <a:r>
              <a:rPr lang="en-US" sz="1050" i="1" dirty="0">
                <a:solidFill>
                  <a:schemeClr val="bg1">
                    <a:lumMod val="50000"/>
                  </a:schemeClr>
                </a:solidFill>
              </a:rPr>
              <a:t>Environmental engineering: Fundamentals, sustainability, design</a:t>
            </a:r>
            <a:r>
              <a:rPr lang="en-US" sz="1050" dirty="0">
                <a:solidFill>
                  <a:schemeClr val="bg1">
                    <a:lumMod val="50000"/>
                  </a:schemeClr>
                </a:solidFill>
              </a:rPr>
              <a:t>. Wiley Global Education: 2014.</a:t>
            </a:r>
          </a:p>
        </p:txBody>
      </p:sp>
    </p:spTree>
    <p:extLst>
      <p:ext uri="{BB962C8B-B14F-4D97-AF65-F5344CB8AC3E}">
        <p14:creationId xmlns:p14="http://schemas.microsoft.com/office/powerpoint/2010/main" val="117973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7D231-6E15-2B49-869B-436410E061A0}"/>
              </a:ext>
            </a:extLst>
          </p:cNvPr>
          <p:cNvSpPr>
            <a:spLocks noGrp="1"/>
          </p:cNvSpPr>
          <p:nvPr>
            <p:ph type="title"/>
          </p:nvPr>
        </p:nvSpPr>
        <p:spPr>
          <a:xfrm>
            <a:off x="2064941" y="2819400"/>
            <a:ext cx="8062118" cy="1600200"/>
          </a:xfrm>
        </p:spPr>
        <p:txBody>
          <a:bodyPr anchor="ctr">
            <a:normAutofit/>
          </a:bodyPr>
          <a:lstStyle/>
          <a:p>
            <a:pPr algn="ctr"/>
            <a:r>
              <a:rPr lang="en-US" altLang="x-none" sz="4000" dirty="0">
                <a:solidFill>
                  <a:schemeClr val="tx1"/>
                </a:solidFill>
                <a:latin typeface="+mn-lt"/>
                <a:ea typeface="ＭＳ Ｐゴシック" charset="-128"/>
              </a:rPr>
              <a:t>How have we dealt with chemicals and the environment in the past?</a:t>
            </a:r>
            <a:endParaRPr lang="en-US" sz="2800" dirty="0">
              <a:solidFill>
                <a:schemeClr val="tx1"/>
              </a:solidFill>
              <a:latin typeface="+mn-lt"/>
            </a:endParaRPr>
          </a:p>
        </p:txBody>
      </p:sp>
    </p:spTree>
    <p:extLst>
      <p:ext uri="{BB962C8B-B14F-4D97-AF65-F5344CB8AC3E}">
        <p14:creationId xmlns:p14="http://schemas.microsoft.com/office/powerpoint/2010/main" val="425500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2819404" y="5543550"/>
            <a:ext cx="142279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SzPct val="75000"/>
              <a:buFont typeface="Monotype Sorts" charset="2"/>
              <a:buChar char="u"/>
              <a:defRPr sz="3600">
                <a:solidFill>
                  <a:schemeClr val="tx1"/>
                </a:solidFill>
                <a:latin typeface="Humanst521 BT" charset="0"/>
                <a:ea typeface="ＭＳ Ｐゴシック" charset="-128"/>
              </a:defRPr>
            </a:lvl1pPr>
            <a:lvl2pPr marL="742950" indent="-285750">
              <a:spcBef>
                <a:spcPct val="20000"/>
              </a:spcBef>
              <a:buClr>
                <a:srgbClr val="33CC33"/>
              </a:buClr>
              <a:buSzPct val="75000"/>
              <a:buFont typeface="Wingdings" charset="2"/>
              <a:buChar char="n"/>
              <a:defRPr sz="3200">
                <a:solidFill>
                  <a:schemeClr val="tx1"/>
                </a:solidFill>
                <a:latin typeface="Humanst521 BT" charset="0"/>
                <a:ea typeface="ＭＳ Ｐゴシック" charset="-128"/>
              </a:defRPr>
            </a:lvl2pPr>
            <a:lvl3pPr marL="1143000" indent="-228600">
              <a:spcBef>
                <a:spcPct val="20000"/>
              </a:spcBef>
              <a:buClr>
                <a:srgbClr val="FFCC66"/>
              </a:buClr>
              <a:buSzPct val="64000"/>
              <a:buFont typeface="Wingdings" charset="2"/>
              <a:buChar char="l"/>
              <a:defRPr sz="2800">
                <a:solidFill>
                  <a:schemeClr val="tx1"/>
                </a:solidFill>
                <a:latin typeface="Humanst521 BT" charset="0"/>
                <a:ea typeface="ＭＳ Ｐゴシック" charset="-128"/>
              </a:defRPr>
            </a:lvl3pPr>
            <a:lvl4pPr marL="1600200" indent="-228600">
              <a:spcBef>
                <a:spcPct val="20000"/>
              </a:spcBef>
              <a:buClr>
                <a:srgbClr val="FFCC66"/>
              </a:buClr>
              <a:buSzPct val="100000"/>
              <a:buFont typeface="Wingdings" charset="2"/>
              <a:buChar char="l"/>
              <a:defRPr sz="2400">
                <a:solidFill>
                  <a:schemeClr val="tx1"/>
                </a:solidFill>
                <a:latin typeface="Humanst521 BT" charset="0"/>
                <a:ea typeface="ＭＳ Ｐゴシック" charset="-128"/>
              </a:defRPr>
            </a:lvl4pPr>
            <a:lvl5pPr marL="2057400" indent="-228600">
              <a:spcBef>
                <a:spcPct val="20000"/>
              </a:spcBef>
              <a:buClr>
                <a:srgbClr val="FFCC66"/>
              </a:buClr>
              <a:buSzPct val="100000"/>
              <a:buFont typeface="Wingdings" charset="2"/>
              <a:buChar char="l"/>
              <a:defRPr sz="2400">
                <a:solidFill>
                  <a:schemeClr val="tx1"/>
                </a:solidFill>
                <a:latin typeface="Humanst521 BT" charset="0"/>
                <a:ea typeface="ＭＳ Ｐゴシック" charset="-128"/>
              </a:defRPr>
            </a:lvl5pPr>
            <a:lvl6pPr marL="25146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6pPr>
            <a:lvl7pPr marL="29718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7pPr>
            <a:lvl8pPr marL="34290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8pPr>
            <a:lvl9pPr marL="38862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9pPr>
          </a:lstStyle>
          <a:p>
            <a:pPr>
              <a:spcBef>
                <a:spcPct val="0"/>
              </a:spcBef>
              <a:buClrTx/>
              <a:buSzTx/>
              <a:buFontTx/>
              <a:buNone/>
            </a:pPr>
            <a:endParaRPr lang="x-none" altLang="x-none" sz="1800" dirty="0">
              <a:latin typeface="Calibri Light" charset="0"/>
            </a:endParaRPr>
          </a:p>
        </p:txBody>
      </p:sp>
      <p:sp>
        <p:nvSpPr>
          <p:cNvPr id="16386" name="Rectangle 3"/>
          <p:cNvSpPr>
            <a:spLocks noChangeArrowheads="1"/>
          </p:cNvSpPr>
          <p:nvPr/>
        </p:nvSpPr>
        <p:spPr bwMode="auto">
          <a:xfrm>
            <a:off x="4648200" y="5543550"/>
            <a:ext cx="2133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SzPct val="75000"/>
              <a:buFont typeface="Monotype Sorts" charset="2"/>
              <a:buChar char="u"/>
              <a:defRPr sz="3600">
                <a:solidFill>
                  <a:schemeClr val="tx1"/>
                </a:solidFill>
                <a:latin typeface="Humanst521 BT" charset="0"/>
                <a:ea typeface="ＭＳ Ｐゴシック" charset="-128"/>
              </a:defRPr>
            </a:lvl1pPr>
            <a:lvl2pPr marL="742950" indent="-285750">
              <a:spcBef>
                <a:spcPct val="20000"/>
              </a:spcBef>
              <a:buClr>
                <a:srgbClr val="33CC33"/>
              </a:buClr>
              <a:buSzPct val="75000"/>
              <a:buFont typeface="Wingdings" charset="2"/>
              <a:buChar char="n"/>
              <a:defRPr sz="3200">
                <a:solidFill>
                  <a:schemeClr val="tx1"/>
                </a:solidFill>
                <a:latin typeface="Humanst521 BT" charset="0"/>
                <a:ea typeface="ＭＳ Ｐゴシック" charset="-128"/>
              </a:defRPr>
            </a:lvl2pPr>
            <a:lvl3pPr marL="1143000" indent="-228600">
              <a:spcBef>
                <a:spcPct val="20000"/>
              </a:spcBef>
              <a:buClr>
                <a:srgbClr val="FFCC66"/>
              </a:buClr>
              <a:buSzPct val="64000"/>
              <a:buFont typeface="Wingdings" charset="2"/>
              <a:buChar char="l"/>
              <a:defRPr sz="2800">
                <a:solidFill>
                  <a:schemeClr val="tx1"/>
                </a:solidFill>
                <a:latin typeface="Humanst521 BT" charset="0"/>
                <a:ea typeface="ＭＳ Ｐゴシック" charset="-128"/>
              </a:defRPr>
            </a:lvl3pPr>
            <a:lvl4pPr marL="1600200" indent="-228600">
              <a:spcBef>
                <a:spcPct val="20000"/>
              </a:spcBef>
              <a:buClr>
                <a:srgbClr val="FFCC66"/>
              </a:buClr>
              <a:buSzPct val="100000"/>
              <a:buFont typeface="Wingdings" charset="2"/>
              <a:buChar char="l"/>
              <a:defRPr sz="2400">
                <a:solidFill>
                  <a:schemeClr val="tx1"/>
                </a:solidFill>
                <a:latin typeface="Humanst521 BT" charset="0"/>
                <a:ea typeface="ＭＳ Ｐゴシック" charset="-128"/>
              </a:defRPr>
            </a:lvl4pPr>
            <a:lvl5pPr marL="2057400" indent="-228600">
              <a:spcBef>
                <a:spcPct val="20000"/>
              </a:spcBef>
              <a:buClr>
                <a:srgbClr val="FFCC66"/>
              </a:buClr>
              <a:buSzPct val="100000"/>
              <a:buFont typeface="Wingdings" charset="2"/>
              <a:buChar char="l"/>
              <a:defRPr sz="2400">
                <a:solidFill>
                  <a:schemeClr val="tx1"/>
                </a:solidFill>
                <a:latin typeface="Humanst521 BT" charset="0"/>
                <a:ea typeface="ＭＳ Ｐゴシック" charset="-128"/>
              </a:defRPr>
            </a:lvl5pPr>
            <a:lvl6pPr marL="25146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6pPr>
            <a:lvl7pPr marL="29718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7pPr>
            <a:lvl8pPr marL="34290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8pPr>
            <a:lvl9pPr marL="38862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9pPr>
          </a:lstStyle>
          <a:p>
            <a:pPr>
              <a:spcBef>
                <a:spcPct val="0"/>
              </a:spcBef>
              <a:buClrTx/>
              <a:buSzTx/>
              <a:buFontTx/>
              <a:buNone/>
            </a:pPr>
            <a:endParaRPr lang="x-none" altLang="x-none" sz="1800" dirty="0">
              <a:latin typeface="Calibri Light" charset="0"/>
            </a:endParaRPr>
          </a:p>
        </p:txBody>
      </p:sp>
      <p:sp>
        <p:nvSpPr>
          <p:cNvPr id="16388" name="Rectangle 5"/>
          <p:cNvSpPr>
            <a:spLocks noChangeArrowheads="1"/>
          </p:cNvSpPr>
          <p:nvPr/>
        </p:nvSpPr>
        <p:spPr bwMode="auto">
          <a:xfrm>
            <a:off x="794950" y="1640451"/>
            <a:ext cx="9111049"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marL="342900" indent="-342900">
              <a:spcBef>
                <a:spcPct val="20000"/>
              </a:spcBef>
              <a:buClr>
                <a:schemeClr val="tx2"/>
              </a:buClr>
              <a:buSzPct val="75000"/>
              <a:buFont typeface="Monotype Sorts" charset="2"/>
              <a:buChar char="u"/>
              <a:defRPr sz="3600">
                <a:solidFill>
                  <a:schemeClr val="tx1"/>
                </a:solidFill>
                <a:latin typeface="Humanst521 BT" charset="0"/>
                <a:ea typeface="ＭＳ Ｐゴシック" charset="-128"/>
              </a:defRPr>
            </a:lvl1pPr>
            <a:lvl2pPr marL="742950" indent="-285750">
              <a:spcBef>
                <a:spcPct val="20000"/>
              </a:spcBef>
              <a:buClr>
                <a:srgbClr val="33CC33"/>
              </a:buClr>
              <a:buSzPct val="75000"/>
              <a:buFont typeface="Wingdings" charset="2"/>
              <a:buChar char="n"/>
              <a:defRPr sz="3200">
                <a:solidFill>
                  <a:schemeClr val="tx1"/>
                </a:solidFill>
                <a:latin typeface="Humanst521 BT" charset="0"/>
                <a:ea typeface="ＭＳ Ｐゴシック" charset="-128"/>
              </a:defRPr>
            </a:lvl2pPr>
            <a:lvl3pPr marL="1143000" indent="-228600">
              <a:spcBef>
                <a:spcPct val="20000"/>
              </a:spcBef>
              <a:buClr>
                <a:srgbClr val="FFCC66"/>
              </a:buClr>
              <a:buSzPct val="64000"/>
              <a:buFont typeface="Wingdings" charset="2"/>
              <a:buChar char="l"/>
              <a:defRPr sz="2800">
                <a:solidFill>
                  <a:schemeClr val="tx1"/>
                </a:solidFill>
                <a:latin typeface="Humanst521 BT" charset="0"/>
                <a:ea typeface="ＭＳ Ｐゴシック" charset="-128"/>
              </a:defRPr>
            </a:lvl3pPr>
            <a:lvl4pPr marL="1600200" indent="-228600">
              <a:spcBef>
                <a:spcPct val="20000"/>
              </a:spcBef>
              <a:buClr>
                <a:srgbClr val="FFCC66"/>
              </a:buClr>
              <a:buSzPct val="100000"/>
              <a:buFont typeface="Wingdings" charset="2"/>
              <a:buChar char="l"/>
              <a:defRPr sz="2400">
                <a:solidFill>
                  <a:schemeClr val="tx1"/>
                </a:solidFill>
                <a:latin typeface="Humanst521 BT" charset="0"/>
                <a:ea typeface="ＭＳ Ｐゴシック" charset="-128"/>
              </a:defRPr>
            </a:lvl4pPr>
            <a:lvl5pPr marL="2057400" indent="-228600">
              <a:spcBef>
                <a:spcPct val="20000"/>
              </a:spcBef>
              <a:buClr>
                <a:srgbClr val="FFCC66"/>
              </a:buClr>
              <a:buSzPct val="100000"/>
              <a:buFont typeface="Wingdings" charset="2"/>
              <a:buChar char="l"/>
              <a:defRPr sz="2400">
                <a:solidFill>
                  <a:schemeClr val="tx1"/>
                </a:solidFill>
                <a:latin typeface="Humanst521 BT" charset="0"/>
                <a:ea typeface="ＭＳ Ｐゴシック" charset="-128"/>
              </a:defRPr>
            </a:lvl5pPr>
            <a:lvl6pPr marL="25146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6pPr>
            <a:lvl7pPr marL="29718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7pPr>
            <a:lvl8pPr marL="34290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8pPr>
            <a:lvl9pPr marL="3886200" indent="-228600" eaLnBrk="0" fontAlgn="base" hangingPunct="0">
              <a:spcBef>
                <a:spcPct val="20000"/>
              </a:spcBef>
              <a:spcAft>
                <a:spcPct val="0"/>
              </a:spcAft>
              <a:buClr>
                <a:srgbClr val="FFCC66"/>
              </a:buClr>
              <a:buSzPct val="100000"/>
              <a:buFont typeface="Wingdings" charset="2"/>
              <a:buChar char="l"/>
              <a:defRPr sz="2400">
                <a:solidFill>
                  <a:schemeClr val="tx1"/>
                </a:solidFill>
                <a:latin typeface="Humanst521 BT" charset="0"/>
                <a:ea typeface="ＭＳ Ｐゴシック" charset="-128"/>
              </a:defRPr>
            </a:lvl9pPr>
          </a:lstStyle>
          <a:p>
            <a:pPr>
              <a:buFont typeface="Arial" charset="0"/>
              <a:buChar char="•"/>
            </a:pPr>
            <a:r>
              <a:rPr lang="en-US" altLang="x-none" sz="2400" dirty="0">
                <a:latin typeface="+mn-lt"/>
              </a:rPr>
              <a:t>Waste treatment, control, and disposal; pollutant monitoring;  hazardous waste site cleanup.</a:t>
            </a:r>
          </a:p>
          <a:p>
            <a:pPr>
              <a:buFont typeface="Arial" charset="0"/>
              <a:buChar char="•"/>
            </a:pPr>
            <a:endParaRPr lang="en-US" altLang="x-none" sz="2400" dirty="0">
              <a:latin typeface="+mn-lt"/>
            </a:endParaRPr>
          </a:p>
          <a:p>
            <a:pPr>
              <a:buFont typeface="Arial" charset="0"/>
              <a:buChar char="•"/>
            </a:pPr>
            <a:r>
              <a:rPr lang="en-US" altLang="x-none" sz="2400" dirty="0">
                <a:latin typeface="+mn-lt"/>
              </a:rPr>
              <a:t>Development of standards for emissions to air, releases to water, and disposal by land, as well as regulation of  these standards.</a:t>
            </a:r>
          </a:p>
          <a:p>
            <a:pPr>
              <a:buFont typeface="Arial" charset="0"/>
              <a:buChar char="•"/>
            </a:pPr>
            <a:endParaRPr lang="en-US" altLang="x-none" sz="2400" dirty="0">
              <a:latin typeface="+mn-lt"/>
            </a:endParaRPr>
          </a:p>
          <a:p>
            <a:pPr>
              <a:buFont typeface="Arial" charset="0"/>
              <a:buChar char="•"/>
            </a:pPr>
            <a:r>
              <a:rPr lang="ja-JP" altLang="en-US" sz="2400" dirty="0">
                <a:latin typeface="+mn-lt"/>
              </a:rPr>
              <a:t>“</a:t>
            </a:r>
            <a:r>
              <a:rPr lang="en-US" altLang="ja-JP" sz="2400" dirty="0">
                <a:latin typeface="+mn-lt"/>
              </a:rPr>
              <a:t>Command and Control</a:t>
            </a:r>
            <a:r>
              <a:rPr lang="ja-JP" altLang="en-US" sz="2400" dirty="0">
                <a:latin typeface="+mn-lt"/>
              </a:rPr>
              <a:t>”</a:t>
            </a:r>
            <a:endParaRPr lang="en-US" altLang="x-none" sz="2400" dirty="0">
              <a:latin typeface="+mn-lt"/>
            </a:endParaRPr>
          </a:p>
        </p:txBody>
      </p:sp>
      <p:sp>
        <p:nvSpPr>
          <p:cNvPr id="2" name="Title 1">
            <a:extLst>
              <a:ext uri="{FF2B5EF4-FFF2-40B4-BE49-F238E27FC236}">
                <a16:creationId xmlns:a16="http://schemas.microsoft.com/office/drawing/2014/main" id="{66A98349-E072-3F4D-BAFD-EF502EDF85AF}"/>
              </a:ext>
            </a:extLst>
          </p:cNvPr>
          <p:cNvSpPr>
            <a:spLocks noGrp="1"/>
          </p:cNvSpPr>
          <p:nvPr>
            <p:ph type="title"/>
          </p:nvPr>
        </p:nvSpPr>
        <p:spPr/>
        <p:txBody>
          <a:bodyPr>
            <a:normAutofit/>
          </a:bodyPr>
          <a:lstStyle/>
          <a:p>
            <a:r>
              <a:rPr lang="en-US" sz="4000" dirty="0">
                <a:latin typeface="+mn-lt"/>
              </a:rPr>
              <a:t>Historical Approach to Environmental Problems</a:t>
            </a:r>
          </a:p>
        </p:txBody>
      </p:sp>
    </p:spTree>
    <p:extLst>
      <p:ext uri="{BB962C8B-B14F-4D97-AF65-F5344CB8AC3E}">
        <p14:creationId xmlns:p14="http://schemas.microsoft.com/office/powerpoint/2010/main" val="192128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90FE-B6FF-514F-9AE0-7E95064415B5}"/>
              </a:ext>
            </a:extLst>
          </p:cNvPr>
          <p:cNvSpPr>
            <a:spLocks noGrp="1"/>
          </p:cNvSpPr>
          <p:nvPr>
            <p:ph type="title"/>
          </p:nvPr>
        </p:nvSpPr>
        <p:spPr/>
        <p:txBody>
          <a:bodyPr>
            <a:normAutofit/>
          </a:bodyPr>
          <a:lstStyle/>
          <a:p>
            <a:r>
              <a:rPr lang="en-US" sz="4000" dirty="0">
                <a:latin typeface="+mn-lt"/>
              </a:rPr>
              <a:t>Chemicals in the Environment</a:t>
            </a:r>
            <a:endParaRPr lang="en-US" sz="3600" dirty="0">
              <a:latin typeface="+mn-lt"/>
            </a:endParaRPr>
          </a:p>
        </p:txBody>
      </p:sp>
      <p:sp>
        <p:nvSpPr>
          <p:cNvPr id="55299" name="Rectangle 3"/>
          <p:cNvSpPr>
            <a:spLocks noGrp="1" noChangeArrowheads="1"/>
          </p:cNvSpPr>
          <p:nvPr>
            <p:ph idx="1"/>
          </p:nvPr>
        </p:nvSpPr>
        <p:spPr>
          <a:xfrm>
            <a:off x="762000" y="1676400"/>
            <a:ext cx="10591800" cy="4201206"/>
          </a:xfrm>
        </p:spPr>
        <p:txBody>
          <a:bodyPr>
            <a:noAutofit/>
          </a:bodyPr>
          <a:lstStyle/>
          <a:p>
            <a:r>
              <a:rPr lang="en-US" altLang="x-none" sz="2400" dirty="0">
                <a:latin typeface="+mn-lt"/>
              </a:rPr>
              <a:t>In U.S., 3.93 billion lbs. of toxic chemicals were released directly to air, water, and land in 2011.</a:t>
            </a:r>
          </a:p>
          <a:p>
            <a:endParaRPr lang="en-US" altLang="x-none" sz="2400" dirty="0">
              <a:latin typeface="+mn-lt"/>
            </a:endParaRPr>
          </a:p>
          <a:p>
            <a:pPr lvl="1"/>
            <a:endParaRPr lang="en-US" altLang="x-none" sz="2400" dirty="0">
              <a:latin typeface="+mn-lt"/>
            </a:endParaRPr>
          </a:p>
          <a:p>
            <a:pPr lvl="1"/>
            <a:endParaRPr lang="en-US" altLang="x-none" sz="2400" dirty="0">
              <a:latin typeface="+mn-lt"/>
            </a:endParaRPr>
          </a:p>
          <a:p>
            <a:pPr lvl="1"/>
            <a:endParaRPr lang="en-US" altLang="x-none" sz="2400" dirty="0">
              <a:latin typeface="+mn-lt"/>
            </a:endParaRPr>
          </a:p>
          <a:p>
            <a:pPr lvl="1"/>
            <a:endParaRPr lang="en-US" altLang="x-none" sz="2400" dirty="0">
              <a:latin typeface="+mn-lt"/>
            </a:endParaRPr>
          </a:p>
          <a:p>
            <a:pPr lvl="1"/>
            <a:endParaRPr lang="en-US" altLang="x-none" sz="2400" dirty="0">
              <a:latin typeface="+mn-lt"/>
            </a:endParaRPr>
          </a:p>
          <a:p>
            <a:pPr marL="342900" lvl="1" indent="0">
              <a:buNone/>
            </a:pPr>
            <a:endParaRPr lang="en-US" altLang="x-none" sz="2400" dirty="0">
              <a:latin typeface="+mn-lt"/>
            </a:endParaRPr>
          </a:p>
          <a:p>
            <a:r>
              <a:rPr lang="en-US" altLang="x-none" sz="2400" dirty="0">
                <a:latin typeface="+mn-lt"/>
              </a:rPr>
              <a:t>Only 650 of toxic chemicals and toxic chemical categories out of 78,000 in commerce are tracked by Toxic Release Inventory.</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6872" y="2485071"/>
            <a:ext cx="3402051" cy="258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797025" y="6303635"/>
            <a:ext cx="4993574" cy="577081"/>
          </a:xfrm>
          <a:prstGeom prst="rect">
            <a:avLst/>
          </a:prstGeom>
          <a:noFill/>
        </p:spPr>
        <p:txBody>
          <a:bodyPr wrap="square" rtlCol="0">
            <a:spAutoFit/>
          </a:bodyPr>
          <a:lstStyle/>
          <a:p>
            <a:r>
              <a:rPr lang="en-US" sz="1050" dirty="0" err="1">
                <a:solidFill>
                  <a:schemeClr val="bg1">
                    <a:lumMod val="50000"/>
                  </a:schemeClr>
                </a:solidFill>
              </a:rPr>
              <a:t>Mihelcic</a:t>
            </a:r>
            <a:r>
              <a:rPr lang="en-US" sz="1050" dirty="0">
                <a:solidFill>
                  <a:schemeClr val="bg1">
                    <a:lumMod val="50000"/>
                  </a:schemeClr>
                </a:solidFill>
              </a:rPr>
              <a:t>, J. R.; Zimmerman, J. B., </a:t>
            </a:r>
            <a:r>
              <a:rPr lang="en-US" sz="1050" i="1" dirty="0">
                <a:solidFill>
                  <a:schemeClr val="bg1">
                    <a:lumMod val="50000"/>
                  </a:schemeClr>
                </a:solidFill>
              </a:rPr>
              <a:t>Environmental engineering: Fundamentals, sustainability, design</a:t>
            </a:r>
            <a:r>
              <a:rPr lang="en-US" sz="1050" dirty="0">
                <a:solidFill>
                  <a:schemeClr val="bg1">
                    <a:lumMod val="50000"/>
                  </a:schemeClr>
                </a:solidFill>
              </a:rPr>
              <a:t>. Wiley Global Education: 2014.</a:t>
            </a:r>
          </a:p>
          <a:p>
            <a:endParaRPr lang="en-US" sz="1050" dirty="0">
              <a:solidFill>
                <a:schemeClr val="bg1">
                  <a:lumMod val="50000"/>
                </a:schemeClr>
              </a:solidFill>
            </a:endParaRPr>
          </a:p>
        </p:txBody>
      </p:sp>
    </p:spTree>
    <p:extLst>
      <p:ext uri="{BB962C8B-B14F-4D97-AF65-F5344CB8AC3E}">
        <p14:creationId xmlns:p14="http://schemas.microsoft.com/office/powerpoint/2010/main" val="131859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294" y="2628900"/>
            <a:ext cx="6475412" cy="1600200"/>
          </a:xfrm>
        </p:spPr>
        <p:txBody>
          <a:bodyPr anchor="ctr">
            <a:normAutofit/>
          </a:bodyPr>
          <a:lstStyle/>
          <a:p>
            <a:pPr algn="ctr"/>
            <a:r>
              <a:rPr lang="en-US" sz="4000" dirty="0">
                <a:solidFill>
                  <a:schemeClr val="tx1"/>
                </a:solidFill>
                <a:latin typeface="+mn-lt"/>
              </a:rPr>
              <a:t>Why should we care?</a:t>
            </a:r>
          </a:p>
        </p:txBody>
      </p:sp>
    </p:spTree>
    <p:extLst>
      <p:ext uri="{BB962C8B-B14F-4D97-AF65-F5344CB8AC3E}">
        <p14:creationId xmlns:p14="http://schemas.microsoft.com/office/powerpoint/2010/main" val="191856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Risk Assessment</a:t>
            </a:r>
          </a:p>
          <a:p>
            <a:r>
              <a:rPr lang="en-US" sz="2400" dirty="0"/>
              <a:t>Hazard</a:t>
            </a:r>
          </a:p>
          <a:p>
            <a:r>
              <a:rPr lang="en-US" sz="2400" dirty="0"/>
              <a:t>Exposure</a:t>
            </a:r>
          </a:p>
          <a:p>
            <a:r>
              <a:rPr lang="en-US" sz="2400" dirty="0"/>
              <a:t>Dose</a:t>
            </a:r>
          </a:p>
          <a:p>
            <a:r>
              <a:rPr lang="en-US" sz="2400" dirty="0"/>
              <a:t>Dose Response Curve</a:t>
            </a:r>
          </a:p>
          <a:p>
            <a:r>
              <a:rPr lang="en-US" sz="2400" dirty="0"/>
              <a:t>LOAEL, NOAEL, and Reference Dose</a:t>
            </a:r>
          </a:p>
          <a:p>
            <a:r>
              <a:rPr lang="en-US" sz="2400" dirty="0"/>
              <a:t>Tools for Hazard Characterization</a:t>
            </a:r>
          </a:p>
          <a:p>
            <a:endParaRPr lang="en-US" sz="2400" dirty="0"/>
          </a:p>
        </p:txBody>
      </p:sp>
    </p:spTree>
    <p:extLst>
      <p:ext uri="{BB962C8B-B14F-4D97-AF65-F5344CB8AC3E}">
        <p14:creationId xmlns:p14="http://schemas.microsoft.com/office/powerpoint/2010/main" val="121829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5600" y="5247077"/>
            <a:ext cx="3168782" cy="830997"/>
          </a:xfrm>
          <a:prstGeom prst="rect">
            <a:avLst/>
          </a:prstGeom>
        </p:spPr>
        <p:txBody>
          <a:bodyPr wrap="square">
            <a:spAutoFit/>
          </a:bodyPr>
          <a:lstStyle/>
          <a:p>
            <a:pPr algn="ctr"/>
            <a:r>
              <a:rPr lang="en-US" sz="1600" b="1" dirty="0">
                <a:solidFill>
                  <a:schemeClr val="accent6">
                    <a:lumMod val="75000"/>
                  </a:schemeClr>
                </a:solidFill>
                <a:ea typeface="ＭＳ Ｐゴシック" pitchFamily="-108" charset="-128"/>
                <a:cs typeface="ＭＳ Ｐゴシック" pitchFamily="-108" charset="-128"/>
              </a:rPr>
              <a:t>One of Green Chemistry’</a:t>
            </a:r>
            <a:r>
              <a:rPr lang="en-US" altLang="ja-JP" sz="1600" b="1" dirty="0">
                <a:solidFill>
                  <a:schemeClr val="accent6">
                    <a:lumMod val="75000"/>
                  </a:schemeClr>
                </a:solidFill>
                <a:ea typeface="ＭＳ Ｐゴシック" pitchFamily="-108" charset="-128"/>
                <a:cs typeface="ＭＳ Ｐゴシック" pitchFamily="-108" charset="-128"/>
              </a:rPr>
              <a:t>s greatest strengths is the ability to design for reduced hazard.</a:t>
            </a:r>
            <a:endParaRPr lang="en-US" sz="1600" b="1" dirty="0">
              <a:solidFill>
                <a:schemeClr val="accent6">
                  <a:lumMod val="75000"/>
                </a:schemeClr>
              </a:solidFill>
              <a:ea typeface="ＭＳ Ｐゴシック" pitchFamily="-108" charset="-128"/>
              <a:cs typeface="ＭＳ Ｐゴシック" pitchFamily="-108" charset="-128"/>
            </a:endParaRPr>
          </a:p>
        </p:txBody>
      </p:sp>
      <p:sp>
        <p:nvSpPr>
          <p:cNvPr id="9" name="Rectangle 3"/>
          <p:cNvSpPr txBox="1">
            <a:spLocks noChangeArrowheads="1"/>
          </p:cNvSpPr>
          <p:nvPr/>
        </p:nvSpPr>
        <p:spPr>
          <a:xfrm>
            <a:off x="852616" y="1809983"/>
            <a:ext cx="3714750" cy="35433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148 chemicals in the body </a:t>
            </a:r>
          </a:p>
          <a:p>
            <a:r>
              <a:rPr lang="en-US" sz="1800" dirty="0"/>
              <a:t>Of the chemicals found:</a:t>
            </a:r>
          </a:p>
          <a:p>
            <a:pPr lvl="1"/>
            <a:r>
              <a:rPr lang="en-US" sz="1800" dirty="0">
                <a:solidFill>
                  <a:srgbClr val="FF0000"/>
                </a:solidFill>
              </a:rPr>
              <a:t>76 cause cancer </a:t>
            </a:r>
            <a:r>
              <a:rPr lang="en-US" sz="1800" dirty="0"/>
              <a:t>in humans or animals,</a:t>
            </a:r>
          </a:p>
          <a:p>
            <a:pPr lvl="1"/>
            <a:r>
              <a:rPr lang="en-US" sz="1800" dirty="0">
                <a:solidFill>
                  <a:srgbClr val="FF0000"/>
                </a:solidFill>
              </a:rPr>
              <a:t>94 are toxic to the brain and nervous system</a:t>
            </a:r>
            <a:r>
              <a:rPr lang="en-US" sz="1800" dirty="0"/>
              <a:t>, and </a:t>
            </a:r>
          </a:p>
          <a:p>
            <a:pPr lvl="1"/>
            <a:r>
              <a:rPr lang="en-US" sz="1800" dirty="0">
                <a:solidFill>
                  <a:srgbClr val="FF0000"/>
                </a:solidFill>
              </a:rPr>
              <a:t>79 cause birth defects or abnormal development</a:t>
            </a:r>
            <a:r>
              <a:rPr lang="en-US" sz="1800" dirty="0"/>
              <a:t>. </a:t>
            </a:r>
          </a:p>
          <a:p>
            <a:r>
              <a:rPr lang="en-US" sz="1800" dirty="0"/>
              <a:t>The dangers of exposure to these chemicals in combination has never been studied.</a:t>
            </a:r>
          </a:p>
        </p:txBody>
      </p:sp>
      <p:pic>
        <p:nvPicPr>
          <p:cNvPr id="10" name="Picture 9" descr="Image result for Body Burden of Commodity Chemic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1162"/>
            <a:ext cx="5410200" cy="4458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96E699-B9F1-4E18-BA69-1B803B2481C5}"/>
              </a:ext>
            </a:extLst>
          </p:cNvPr>
          <p:cNvSpPr txBox="1"/>
          <p:nvPr/>
        </p:nvSpPr>
        <p:spPr>
          <a:xfrm>
            <a:off x="9067800" y="6477000"/>
            <a:ext cx="2884123" cy="253916"/>
          </a:xfrm>
          <a:prstGeom prst="rect">
            <a:avLst/>
          </a:prstGeom>
          <a:noFill/>
        </p:spPr>
        <p:txBody>
          <a:bodyPr wrap="none" rtlCol="0">
            <a:spAutoFit/>
          </a:bodyPr>
          <a:lstStyle/>
          <a:p>
            <a:r>
              <a:rPr lang="en-US" sz="1050" dirty="0">
                <a:solidFill>
                  <a:schemeClr val="bg1">
                    <a:lumMod val="50000"/>
                  </a:schemeClr>
                </a:solidFill>
              </a:rPr>
              <a:t>Image Source: http://svtc.org/our-work/e-waste/</a:t>
            </a:r>
          </a:p>
        </p:txBody>
      </p:sp>
      <p:sp>
        <p:nvSpPr>
          <p:cNvPr id="2" name="Title 1">
            <a:extLst>
              <a:ext uri="{FF2B5EF4-FFF2-40B4-BE49-F238E27FC236}">
                <a16:creationId xmlns:a16="http://schemas.microsoft.com/office/drawing/2014/main" id="{0CC8E97A-AE6F-2A4F-8BC2-E3D07415A795}"/>
              </a:ext>
            </a:extLst>
          </p:cNvPr>
          <p:cNvSpPr>
            <a:spLocks noGrp="1"/>
          </p:cNvSpPr>
          <p:nvPr>
            <p:ph type="title"/>
          </p:nvPr>
        </p:nvSpPr>
        <p:spPr/>
        <p:txBody>
          <a:bodyPr>
            <a:normAutofit/>
          </a:bodyPr>
          <a:lstStyle/>
          <a:p>
            <a:r>
              <a:rPr lang="en-US" sz="4000" dirty="0">
                <a:latin typeface="+mn-lt"/>
              </a:rPr>
              <a:t>Body burden</a:t>
            </a:r>
          </a:p>
        </p:txBody>
      </p:sp>
    </p:spTree>
    <p:extLst>
      <p:ext uri="{BB962C8B-B14F-4D97-AF65-F5344CB8AC3E}">
        <p14:creationId xmlns:p14="http://schemas.microsoft.com/office/powerpoint/2010/main" val="131655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a:xfrm>
            <a:off x="1296194" y="1638300"/>
            <a:ext cx="9599612" cy="3581400"/>
          </a:xfrm>
        </p:spPr>
        <p:txBody>
          <a:bodyPr anchor="ctr">
            <a:normAutofit/>
          </a:bodyPr>
          <a:lstStyle/>
          <a:p>
            <a:pPr algn="ctr"/>
            <a:r>
              <a:rPr lang="en-US" altLang="en-US" sz="4000" dirty="0">
                <a:latin typeface="+mn-lt"/>
              </a:rPr>
              <a:t>What is the most important factor in bringing about the adverse biological impact?</a:t>
            </a:r>
          </a:p>
        </p:txBody>
      </p:sp>
    </p:spTree>
    <p:extLst>
      <p:ext uri="{BB962C8B-B14F-4D97-AF65-F5344CB8AC3E}">
        <p14:creationId xmlns:p14="http://schemas.microsoft.com/office/powerpoint/2010/main" val="944635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Risk Assessment</a:t>
            </a:r>
          </a:p>
          <a:p>
            <a:r>
              <a:rPr lang="en-US" sz="2400" dirty="0"/>
              <a:t>Hazard</a:t>
            </a:r>
          </a:p>
          <a:p>
            <a:r>
              <a:rPr lang="en-US" sz="2400" dirty="0"/>
              <a:t>Exposure</a:t>
            </a:r>
          </a:p>
          <a:p>
            <a:r>
              <a:rPr lang="en-US" sz="2400" dirty="0">
                <a:solidFill>
                  <a:schemeClr val="accent2"/>
                </a:solidFill>
              </a:rPr>
              <a:t>Dose</a:t>
            </a:r>
          </a:p>
          <a:p>
            <a:r>
              <a:rPr lang="en-US" sz="2400" dirty="0"/>
              <a:t>Dose Response Curve</a:t>
            </a:r>
          </a:p>
          <a:p>
            <a:r>
              <a:rPr lang="en-US" sz="2400" dirty="0"/>
              <a:t>LOAEL, NOAEL, and Reference Dose</a:t>
            </a:r>
          </a:p>
          <a:p>
            <a:r>
              <a:rPr lang="en-US" sz="2400" dirty="0"/>
              <a:t>Tools for Hazard Characterization</a:t>
            </a:r>
          </a:p>
          <a:p>
            <a:endParaRPr lang="en-US" sz="2400" dirty="0"/>
          </a:p>
        </p:txBody>
      </p:sp>
    </p:spTree>
    <p:extLst>
      <p:ext uri="{BB962C8B-B14F-4D97-AF65-F5344CB8AC3E}">
        <p14:creationId xmlns:p14="http://schemas.microsoft.com/office/powerpoint/2010/main" val="3864628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64D4-A83C-2E46-9114-E325EFA51367}"/>
              </a:ext>
            </a:extLst>
          </p:cNvPr>
          <p:cNvSpPr>
            <a:spLocks noGrp="1"/>
          </p:cNvSpPr>
          <p:nvPr>
            <p:ph type="title"/>
          </p:nvPr>
        </p:nvSpPr>
        <p:spPr/>
        <p:txBody>
          <a:bodyPr>
            <a:normAutofit/>
          </a:bodyPr>
          <a:lstStyle/>
          <a:p>
            <a:r>
              <a:rPr lang="en-US" sz="4000" dirty="0">
                <a:latin typeface="+mn-lt"/>
              </a:rPr>
              <a:t>Dose</a:t>
            </a:r>
          </a:p>
        </p:txBody>
      </p:sp>
      <p:sp>
        <p:nvSpPr>
          <p:cNvPr id="31745" name="Rectangle 3"/>
          <p:cNvSpPr>
            <a:spLocks noGrp="1" noChangeArrowheads="1"/>
          </p:cNvSpPr>
          <p:nvPr>
            <p:ph idx="1"/>
          </p:nvPr>
        </p:nvSpPr>
        <p:spPr/>
        <p:txBody>
          <a:bodyPr>
            <a:normAutofit/>
          </a:bodyPr>
          <a:lstStyle/>
          <a:p>
            <a:pPr eaLnBrk="1" hangingPunct="1">
              <a:lnSpc>
                <a:spcPct val="90000"/>
              </a:lnSpc>
              <a:buFontTx/>
              <a:buNone/>
            </a:pPr>
            <a:r>
              <a:rPr lang="en-US" altLang="en-US" sz="2400" b="1" dirty="0">
                <a:latin typeface="+mn-lt"/>
              </a:rPr>
              <a:t>Dose</a:t>
            </a:r>
            <a:r>
              <a:rPr lang="en-US" altLang="en-US" sz="2400" dirty="0">
                <a:latin typeface="+mn-lt"/>
              </a:rPr>
              <a:t> is the amount of a substance administered at given times. </a:t>
            </a:r>
          </a:p>
          <a:p>
            <a:pPr eaLnBrk="1" hangingPunct="1">
              <a:lnSpc>
                <a:spcPct val="90000"/>
              </a:lnSpc>
              <a:buFontTx/>
              <a:buNone/>
            </a:pPr>
            <a:endParaRPr lang="en-US" altLang="en-US" sz="2400" dirty="0">
              <a:latin typeface="+mn-lt"/>
            </a:endParaRPr>
          </a:p>
          <a:p>
            <a:pPr eaLnBrk="1" hangingPunct="1">
              <a:lnSpc>
                <a:spcPct val="90000"/>
              </a:lnSpc>
              <a:buFontTx/>
              <a:buNone/>
            </a:pPr>
            <a:r>
              <a:rPr lang="en-US" altLang="en-US" sz="2400" dirty="0">
                <a:latin typeface="+mn-lt"/>
              </a:rPr>
              <a:t>For example:</a:t>
            </a:r>
          </a:p>
          <a:p>
            <a:pPr eaLnBrk="1" hangingPunct="1">
              <a:lnSpc>
                <a:spcPct val="90000"/>
              </a:lnSpc>
              <a:buFontTx/>
              <a:buNone/>
            </a:pPr>
            <a:endParaRPr lang="en-US" altLang="en-US" sz="2400" dirty="0"/>
          </a:p>
          <a:p>
            <a:pPr lvl="1" eaLnBrk="1" hangingPunct="1">
              <a:lnSpc>
                <a:spcPct val="90000"/>
              </a:lnSpc>
              <a:buFont typeface="Times" charset="0"/>
              <a:buChar char="•"/>
            </a:pPr>
            <a:r>
              <a:rPr lang="en-US" altLang="en-US" sz="2400" dirty="0">
                <a:latin typeface="+mn-lt"/>
              </a:rPr>
              <a:t>650 mg Tylenol as a single dose</a:t>
            </a:r>
          </a:p>
          <a:p>
            <a:pPr lvl="1" eaLnBrk="1" hangingPunct="1">
              <a:lnSpc>
                <a:spcPct val="90000"/>
              </a:lnSpc>
              <a:buFont typeface="Times" charset="0"/>
              <a:buChar char="•"/>
            </a:pPr>
            <a:r>
              <a:rPr lang="en-US" altLang="en-US" sz="2400" dirty="0">
                <a:latin typeface="+mn-lt"/>
              </a:rPr>
              <a:t>500 mg Penicillin every 8 hours for 10 days</a:t>
            </a:r>
          </a:p>
          <a:p>
            <a:pPr lvl="1" eaLnBrk="1" hangingPunct="1">
              <a:lnSpc>
                <a:spcPct val="90000"/>
              </a:lnSpc>
              <a:buFont typeface="Times" charset="0"/>
              <a:buChar char="•"/>
            </a:pPr>
            <a:r>
              <a:rPr lang="en-US" altLang="en-US" sz="2400" dirty="0">
                <a:latin typeface="+mn-lt"/>
              </a:rPr>
              <a:t>10 mg DDT per day for 90 days</a:t>
            </a:r>
          </a:p>
        </p:txBody>
      </p:sp>
    </p:spTree>
    <p:extLst>
      <p:ext uri="{BB962C8B-B14F-4D97-AF65-F5344CB8AC3E}">
        <p14:creationId xmlns:p14="http://schemas.microsoft.com/office/powerpoint/2010/main" val="137153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1023747" y="3908361"/>
            <a:ext cx="4457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100" dirty="0">
                <a:latin typeface="+mn-lt"/>
              </a:rPr>
              <a:t>Highly toxic chemicals can be life saving when given in appropriate doses.</a:t>
            </a:r>
          </a:p>
        </p:txBody>
      </p:sp>
      <p:sp>
        <p:nvSpPr>
          <p:cNvPr id="33795" name="Text Box 7"/>
          <p:cNvSpPr txBox="1">
            <a:spLocks noChangeArrowheads="1"/>
          </p:cNvSpPr>
          <p:nvPr/>
        </p:nvSpPr>
        <p:spPr bwMode="auto">
          <a:xfrm>
            <a:off x="1066800" y="2241045"/>
            <a:ext cx="44146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mn-lt"/>
              </a:rPr>
              <a:t>An apparently nontoxic chemical can be toxic at high doses. </a:t>
            </a:r>
          </a:p>
        </p:txBody>
      </p:sp>
      <p:pic>
        <p:nvPicPr>
          <p:cNvPr id="2" name="Picture 1"/>
          <p:cNvPicPr>
            <a:picLocks noChangeAspect="1"/>
          </p:cNvPicPr>
          <p:nvPr/>
        </p:nvPicPr>
        <p:blipFill>
          <a:blip r:embed="rId3"/>
          <a:stretch>
            <a:fillRect/>
          </a:stretch>
        </p:blipFill>
        <p:spPr>
          <a:xfrm>
            <a:off x="6972294" y="2241045"/>
            <a:ext cx="4083529" cy="2600059"/>
          </a:xfrm>
          <a:prstGeom prst="rect">
            <a:avLst/>
          </a:prstGeom>
        </p:spPr>
      </p:pic>
      <p:sp>
        <p:nvSpPr>
          <p:cNvPr id="3" name="TextBox 2"/>
          <p:cNvSpPr txBox="1"/>
          <p:nvPr/>
        </p:nvSpPr>
        <p:spPr>
          <a:xfrm>
            <a:off x="10058400" y="6429752"/>
            <a:ext cx="1789272" cy="253916"/>
          </a:xfrm>
          <a:prstGeom prst="rect">
            <a:avLst/>
          </a:prstGeom>
          <a:noFill/>
        </p:spPr>
        <p:txBody>
          <a:bodyPr wrap="none" rtlCol="0">
            <a:spAutoFit/>
          </a:bodyPr>
          <a:lstStyle/>
          <a:p>
            <a:r>
              <a:rPr lang="en-US" sz="1050" dirty="0">
                <a:solidFill>
                  <a:schemeClr val="bg1">
                    <a:lumMod val="50000"/>
                  </a:schemeClr>
                </a:solidFill>
              </a:rPr>
              <a:t>Source: Wikimedia Commons</a:t>
            </a:r>
          </a:p>
        </p:txBody>
      </p:sp>
      <p:sp>
        <p:nvSpPr>
          <p:cNvPr id="4" name="Title 3">
            <a:extLst>
              <a:ext uri="{FF2B5EF4-FFF2-40B4-BE49-F238E27FC236}">
                <a16:creationId xmlns:a16="http://schemas.microsoft.com/office/drawing/2014/main" id="{C8A41B11-0720-7641-A1C9-B558989BD0FD}"/>
              </a:ext>
            </a:extLst>
          </p:cNvPr>
          <p:cNvSpPr>
            <a:spLocks noGrp="1"/>
          </p:cNvSpPr>
          <p:nvPr>
            <p:ph type="title"/>
          </p:nvPr>
        </p:nvSpPr>
        <p:spPr/>
        <p:txBody>
          <a:bodyPr>
            <a:normAutofit/>
          </a:bodyPr>
          <a:lstStyle/>
          <a:p>
            <a:r>
              <a:rPr lang="en-US" sz="4000" dirty="0">
                <a:latin typeface="+mn-lt"/>
              </a:rPr>
              <a:t>Dose Makes the Poison</a:t>
            </a:r>
            <a:endParaRPr lang="en-US" sz="3600" dirty="0">
              <a:latin typeface="+mn-lt"/>
            </a:endParaRPr>
          </a:p>
        </p:txBody>
      </p:sp>
      <p:sp>
        <p:nvSpPr>
          <p:cNvPr id="5" name="TextBox 4">
            <a:extLst>
              <a:ext uri="{FF2B5EF4-FFF2-40B4-BE49-F238E27FC236}">
                <a16:creationId xmlns:a16="http://schemas.microsoft.com/office/drawing/2014/main" id="{D2FCC583-5EAC-4FB8-93A1-01A0243813EF}"/>
              </a:ext>
            </a:extLst>
          </p:cNvPr>
          <p:cNvSpPr txBox="1"/>
          <p:nvPr/>
        </p:nvSpPr>
        <p:spPr>
          <a:xfrm>
            <a:off x="7590968" y="488768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Sugarcane</a:t>
            </a:r>
          </a:p>
        </p:txBody>
      </p:sp>
    </p:spTree>
    <p:extLst>
      <p:ext uri="{BB962C8B-B14F-4D97-AF65-F5344CB8AC3E}">
        <p14:creationId xmlns:p14="http://schemas.microsoft.com/office/powerpoint/2010/main" val="82882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2919641" y="5302257"/>
            <a:ext cx="58864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050" dirty="0">
                <a:solidFill>
                  <a:schemeClr val="bg1">
                    <a:lumMod val="50000"/>
                  </a:schemeClr>
                </a:solidFill>
                <a:latin typeface="Calibri Light" charset="0"/>
              </a:rPr>
              <a:t>Source: </a:t>
            </a:r>
            <a:r>
              <a:rPr lang="en-US" altLang="en-US" sz="1050" dirty="0" err="1">
                <a:solidFill>
                  <a:schemeClr val="bg1">
                    <a:lumMod val="50000"/>
                  </a:schemeClr>
                </a:solidFill>
                <a:latin typeface="Calibri Light" charset="0"/>
              </a:rPr>
              <a:t>Marczewski</a:t>
            </a:r>
            <a:r>
              <a:rPr lang="en-US" altLang="en-US" sz="1050" dirty="0">
                <a:solidFill>
                  <a:schemeClr val="bg1">
                    <a:lumMod val="50000"/>
                  </a:schemeClr>
                </a:solidFill>
                <a:latin typeface="Calibri Light" charset="0"/>
              </a:rPr>
              <a:t>, A.E., and </a:t>
            </a:r>
            <a:r>
              <a:rPr lang="en-US" altLang="en-US" sz="1050" dirty="0" err="1">
                <a:solidFill>
                  <a:schemeClr val="bg1">
                    <a:lumMod val="50000"/>
                  </a:schemeClr>
                </a:solidFill>
                <a:latin typeface="Calibri Light" charset="0"/>
              </a:rPr>
              <a:t>Kamrin</a:t>
            </a:r>
            <a:r>
              <a:rPr lang="en-US" altLang="en-US" sz="1050" dirty="0">
                <a:solidFill>
                  <a:schemeClr val="bg1">
                    <a:lumMod val="50000"/>
                  </a:schemeClr>
                </a:solidFill>
                <a:latin typeface="Calibri Light" charset="0"/>
              </a:rPr>
              <a:t>, M. Toxicology for the citizen, Retrieved August 17, 2000: </a:t>
            </a:r>
            <a:r>
              <a:rPr lang="en-US" altLang="en-US" sz="1050" dirty="0" err="1">
                <a:solidFill>
                  <a:schemeClr val="bg1">
                    <a:lumMod val="50000"/>
                  </a:schemeClr>
                </a:solidFill>
                <a:latin typeface="Calibri Light" charset="0"/>
              </a:rPr>
              <a:t>www.iet.msu.edu</a:t>
            </a:r>
            <a:r>
              <a:rPr lang="en-US" altLang="en-US" sz="1050" dirty="0">
                <a:solidFill>
                  <a:schemeClr val="bg1">
                    <a:lumMod val="50000"/>
                  </a:schemeClr>
                </a:solidFill>
                <a:latin typeface="Calibri Light" charset="0"/>
              </a:rPr>
              <a:t>/</a:t>
            </a:r>
            <a:r>
              <a:rPr lang="en-US" altLang="en-US" sz="1050" dirty="0" err="1">
                <a:solidFill>
                  <a:schemeClr val="bg1">
                    <a:lumMod val="50000"/>
                  </a:schemeClr>
                </a:solidFill>
                <a:latin typeface="Calibri Light" charset="0"/>
              </a:rPr>
              <a:t>toxconcepts</a:t>
            </a:r>
            <a:r>
              <a:rPr lang="en-US" altLang="en-US" sz="1050" dirty="0">
                <a:solidFill>
                  <a:schemeClr val="bg1">
                    <a:lumMod val="50000"/>
                  </a:schemeClr>
                </a:solidFill>
                <a:latin typeface="Calibri Light" charset="0"/>
              </a:rPr>
              <a:t>/</a:t>
            </a:r>
            <a:r>
              <a:rPr lang="en-US" altLang="en-US" sz="1050" dirty="0" err="1">
                <a:solidFill>
                  <a:schemeClr val="bg1">
                    <a:lumMod val="50000"/>
                  </a:schemeClr>
                </a:solidFill>
                <a:latin typeface="Calibri Light" charset="0"/>
              </a:rPr>
              <a:t>toxconcepts.htm</a:t>
            </a:r>
            <a:r>
              <a:rPr lang="en-US" altLang="en-US" sz="1050" dirty="0">
                <a:solidFill>
                  <a:schemeClr val="bg1">
                    <a:lumMod val="50000"/>
                  </a:schemeClr>
                </a:solidFill>
                <a:latin typeface="Calibri Light" charset="0"/>
              </a:rPr>
              <a:t>.</a:t>
            </a:r>
          </a:p>
        </p:txBody>
      </p:sp>
      <p:grpSp>
        <p:nvGrpSpPr>
          <p:cNvPr id="34819" name="Group 4"/>
          <p:cNvGrpSpPr>
            <a:grpSpLocks/>
          </p:cNvGrpSpPr>
          <p:nvPr/>
        </p:nvGrpSpPr>
        <p:grpSpPr bwMode="auto">
          <a:xfrm>
            <a:off x="2962273" y="1914738"/>
            <a:ext cx="6298407" cy="3350419"/>
            <a:chOff x="236" y="887"/>
            <a:chExt cx="5290" cy="2814"/>
          </a:xfrm>
        </p:grpSpPr>
        <p:sp>
          <p:nvSpPr>
            <p:cNvPr id="34820" name="Rectangle 5"/>
            <p:cNvSpPr>
              <a:spLocks noChangeArrowheads="1"/>
            </p:cNvSpPr>
            <p:nvPr/>
          </p:nvSpPr>
          <p:spPr bwMode="auto">
            <a:xfrm>
              <a:off x="238" y="887"/>
              <a:ext cx="5284" cy="485"/>
            </a:xfrm>
            <a:prstGeom prst="rect">
              <a:avLst/>
            </a:prstGeom>
            <a:solidFill>
              <a:srgbClr val="F2F3BB"/>
            </a:solidFill>
            <a:ln w="28575"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dirty="0">
                <a:latin typeface="Calibri Light" charset="0"/>
              </a:endParaRPr>
            </a:p>
          </p:txBody>
        </p:sp>
        <p:sp>
          <p:nvSpPr>
            <p:cNvPr id="34821" name="Rectangle 6"/>
            <p:cNvSpPr>
              <a:spLocks noChangeArrowheads="1"/>
            </p:cNvSpPr>
            <p:nvPr/>
          </p:nvSpPr>
          <p:spPr bwMode="auto">
            <a:xfrm>
              <a:off x="238" y="1373"/>
              <a:ext cx="5284" cy="296"/>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dirty="0">
                <a:latin typeface="Calibri Light" charset="0"/>
              </a:endParaRPr>
            </a:p>
          </p:txBody>
        </p:sp>
        <p:sp>
          <p:nvSpPr>
            <p:cNvPr id="34822" name="Text Box 7"/>
            <p:cNvSpPr txBox="1">
              <a:spLocks noChangeArrowheads="1"/>
            </p:cNvSpPr>
            <p:nvPr/>
          </p:nvSpPr>
          <p:spPr bwMode="auto">
            <a:xfrm>
              <a:off x="308" y="919"/>
              <a:ext cx="512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350" dirty="0">
                  <a:latin typeface="Calibri Light" charset="0"/>
                </a:rPr>
                <a:t>Approximate Lethal Doses of Common Chemicals</a:t>
              </a:r>
              <a:br>
                <a:rPr lang="en-US" altLang="en-US" sz="1350" dirty="0">
                  <a:latin typeface="Calibri Light" charset="0"/>
                </a:rPr>
              </a:br>
              <a:r>
                <a:rPr lang="en-US" altLang="en-US" sz="1350" dirty="0">
                  <a:latin typeface="Calibri Light" charset="0"/>
                </a:rPr>
                <a:t>(Calculated for a 160 lb. human from data on rats)</a:t>
              </a:r>
            </a:p>
          </p:txBody>
        </p:sp>
        <p:sp>
          <p:nvSpPr>
            <p:cNvPr id="34823" name="Rectangle 8"/>
            <p:cNvSpPr>
              <a:spLocks noChangeArrowheads="1"/>
            </p:cNvSpPr>
            <p:nvPr/>
          </p:nvSpPr>
          <p:spPr bwMode="auto">
            <a:xfrm>
              <a:off x="239" y="1667"/>
              <a:ext cx="5284" cy="293"/>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dirty="0">
                <a:latin typeface="Calibri Light" charset="0"/>
              </a:endParaRPr>
            </a:p>
          </p:txBody>
        </p:sp>
        <p:sp>
          <p:nvSpPr>
            <p:cNvPr id="34824" name="Rectangle 9"/>
            <p:cNvSpPr>
              <a:spLocks noChangeArrowheads="1"/>
            </p:cNvSpPr>
            <p:nvPr/>
          </p:nvSpPr>
          <p:spPr bwMode="auto">
            <a:xfrm>
              <a:off x="239" y="1955"/>
              <a:ext cx="5284" cy="296"/>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dirty="0">
                <a:latin typeface="Calibri Light" charset="0"/>
              </a:endParaRPr>
            </a:p>
          </p:txBody>
        </p:sp>
        <p:sp>
          <p:nvSpPr>
            <p:cNvPr id="34825" name="Rectangle 10"/>
            <p:cNvSpPr>
              <a:spLocks noChangeArrowheads="1"/>
            </p:cNvSpPr>
            <p:nvPr/>
          </p:nvSpPr>
          <p:spPr bwMode="auto">
            <a:xfrm>
              <a:off x="239" y="2252"/>
              <a:ext cx="5284" cy="292"/>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dirty="0">
                <a:latin typeface="Calibri Light" charset="0"/>
              </a:endParaRPr>
            </a:p>
          </p:txBody>
        </p:sp>
        <p:sp>
          <p:nvSpPr>
            <p:cNvPr id="34826" name="Rectangle 11"/>
            <p:cNvSpPr>
              <a:spLocks noChangeArrowheads="1"/>
            </p:cNvSpPr>
            <p:nvPr/>
          </p:nvSpPr>
          <p:spPr bwMode="auto">
            <a:xfrm>
              <a:off x="239" y="2545"/>
              <a:ext cx="5284" cy="292"/>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dirty="0">
                <a:latin typeface="Calibri Light" charset="0"/>
              </a:endParaRPr>
            </a:p>
          </p:txBody>
        </p:sp>
        <p:sp>
          <p:nvSpPr>
            <p:cNvPr id="34827" name="Rectangle 12"/>
            <p:cNvSpPr>
              <a:spLocks noChangeArrowheads="1"/>
            </p:cNvSpPr>
            <p:nvPr/>
          </p:nvSpPr>
          <p:spPr bwMode="auto">
            <a:xfrm>
              <a:off x="236" y="2830"/>
              <a:ext cx="5288" cy="292"/>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dirty="0">
                <a:latin typeface="Calibri Light" charset="0"/>
              </a:endParaRPr>
            </a:p>
          </p:txBody>
        </p:sp>
        <p:sp>
          <p:nvSpPr>
            <p:cNvPr id="34828" name="Rectangle 13"/>
            <p:cNvSpPr>
              <a:spLocks noChangeArrowheads="1"/>
            </p:cNvSpPr>
            <p:nvPr/>
          </p:nvSpPr>
          <p:spPr bwMode="auto">
            <a:xfrm>
              <a:off x="236" y="3121"/>
              <a:ext cx="5288" cy="292"/>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dirty="0">
                <a:latin typeface="Calibri Light" charset="0"/>
              </a:endParaRPr>
            </a:p>
          </p:txBody>
        </p:sp>
        <p:sp>
          <p:nvSpPr>
            <p:cNvPr id="34829" name="Rectangle 14"/>
            <p:cNvSpPr>
              <a:spLocks noChangeArrowheads="1"/>
            </p:cNvSpPr>
            <p:nvPr/>
          </p:nvSpPr>
          <p:spPr bwMode="auto">
            <a:xfrm>
              <a:off x="237" y="3406"/>
              <a:ext cx="5288" cy="292"/>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sz="1800" dirty="0">
                <a:latin typeface="Calibri Light" charset="0"/>
              </a:endParaRPr>
            </a:p>
          </p:txBody>
        </p:sp>
        <p:sp>
          <p:nvSpPr>
            <p:cNvPr id="34830" name="Line 15"/>
            <p:cNvSpPr>
              <a:spLocks noChangeShapeType="1"/>
            </p:cNvSpPr>
            <p:nvPr/>
          </p:nvSpPr>
          <p:spPr bwMode="auto">
            <a:xfrm>
              <a:off x="2770" y="1366"/>
              <a:ext cx="0" cy="2328"/>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350" dirty="0">
                <a:latin typeface="Calibri Light" charset="0"/>
              </a:endParaRPr>
            </a:p>
          </p:txBody>
        </p:sp>
        <p:sp>
          <p:nvSpPr>
            <p:cNvPr id="34831" name="Text Box 16"/>
            <p:cNvSpPr txBox="1">
              <a:spLocks noChangeArrowheads="1"/>
            </p:cNvSpPr>
            <p:nvPr/>
          </p:nvSpPr>
          <p:spPr bwMode="auto">
            <a:xfrm>
              <a:off x="588" y="1394"/>
              <a:ext cx="493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defTabSz="512763">
                <a:defRPr sz="2400">
                  <a:solidFill>
                    <a:schemeClr val="tx1"/>
                  </a:solidFill>
                  <a:latin typeface="Arial" charset="0"/>
                  <a:ea typeface="ＭＳ Ｐゴシック" charset="-128"/>
                </a:defRPr>
              </a:lvl1pPr>
              <a:lvl2pPr marL="37931725" indent="-37474525" defTabSz="512763">
                <a:defRPr sz="2400">
                  <a:solidFill>
                    <a:schemeClr val="tx1"/>
                  </a:solidFill>
                  <a:latin typeface="Arial" charset="0"/>
                  <a:ea typeface="ＭＳ Ｐゴシック" charset="-128"/>
                </a:defRPr>
              </a:lvl2pPr>
              <a:lvl3pPr marL="1143000" indent="-228600" defTabSz="512763">
                <a:defRPr sz="2400">
                  <a:solidFill>
                    <a:schemeClr val="tx1"/>
                  </a:solidFill>
                  <a:latin typeface="Arial" charset="0"/>
                  <a:ea typeface="ＭＳ Ｐゴシック" charset="-128"/>
                </a:defRPr>
              </a:lvl3pPr>
              <a:lvl4pPr marL="1600200" indent="-228600" defTabSz="512763">
                <a:defRPr sz="2400">
                  <a:solidFill>
                    <a:schemeClr val="tx1"/>
                  </a:solidFill>
                  <a:latin typeface="Arial" charset="0"/>
                  <a:ea typeface="ＭＳ Ｐゴシック" charset="-128"/>
                </a:defRPr>
              </a:lvl4pPr>
              <a:lvl5pPr marL="2057400" indent="-228600" defTabSz="512763">
                <a:defRPr sz="2400">
                  <a:solidFill>
                    <a:schemeClr val="tx1"/>
                  </a:solidFill>
                  <a:latin typeface="Arial" charset="0"/>
                  <a:ea typeface="ＭＳ Ｐゴシック" charset="-128"/>
                </a:defRPr>
              </a:lvl5pPr>
              <a:lvl6pPr marL="2514600" indent="-228600" defTabSz="5127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5127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5127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512763"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500" b="1" dirty="0">
                  <a:latin typeface="+mn-lt"/>
                </a:rPr>
                <a:t>Chemical						Lethal Dose</a:t>
              </a:r>
            </a:p>
            <a:p>
              <a:pPr>
                <a:spcBef>
                  <a:spcPct val="50000"/>
                </a:spcBef>
              </a:pPr>
              <a:r>
                <a:rPr lang="en-US" altLang="en-US" sz="1500" dirty="0">
                  <a:latin typeface="+mn-lt"/>
                </a:rPr>
                <a:t>Sugar (sucrose)				3 quarts</a:t>
              </a:r>
            </a:p>
            <a:p>
              <a:pPr>
                <a:spcBef>
                  <a:spcPct val="50000"/>
                </a:spcBef>
              </a:pPr>
              <a:r>
                <a:rPr lang="en-US" altLang="en-US" sz="1500" dirty="0">
                  <a:latin typeface="+mn-lt"/>
                </a:rPr>
                <a:t>Alcohol (ethyl alcohol)			3 quarts</a:t>
              </a:r>
            </a:p>
            <a:p>
              <a:pPr>
                <a:spcBef>
                  <a:spcPct val="50000"/>
                </a:spcBef>
              </a:pPr>
              <a:r>
                <a:rPr lang="en-US" altLang="en-US" sz="1500" dirty="0">
                  <a:latin typeface="+mn-lt"/>
                </a:rPr>
                <a:t>Salt (sodium chloride)			1 quart</a:t>
              </a:r>
            </a:p>
            <a:p>
              <a:pPr>
                <a:spcBef>
                  <a:spcPct val="50000"/>
                </a:spcBef>
              </a:pPr>
              <a:r>
                <a:rPr lang="en-US" altLang="en-US" sz="1500" dirty="0">
                  <a:latin typeface="+mn-lt"/>
                </a:rPr>
                <a:t>Herbicide (2, 4-D)				one half cup	</a:t>
              </a:r>
            </a:p>
            <a:p>
              <a:pPr>
                <a:spcBef>
                  <a:spcPct val="50000"/>
                </a:spcBef>
              </a:pPr>
              <a:r>
                <a:rPr lang="en-US" altLang="en-US" sz="1500" dirty="0">
                  <a:latin typeface="+mn-lt"/>
                </a:rPr>
                <a:t>Arsenic (arsenic acid)			1-2 teaspoons</a:t>
              </a:r>
            </a:p>
            <a:p>
              <a:pPr>
                <a:spcBef>
                  <a:spcPct val="50000"/>
                </a:spcBef>
              </a:pPr>
              <a:r>
                <a:rPr lang="en-US" altLang="en-US" sz="1500" dirty="0">
                  <a:latin typeface="+mn-lt"/>
                </a:rPr>
                <a:t>Nicotine					one half teaspoon</a:t>
              </a:r>
            </a:p>
            <a:p>
              <a:pPr>
                <a:spcBef>
                  <a:spcPct val="50000"/>
                </a:spcBef>
              </a:pPr>
              <a:r>
                <a:rPr lang="en-US" altLang="en-US" sz="1500" dirty="0">
                  <a:latin typeface="+mn-lt"/>
                </a:rPr>
                <a:t>Food poison (botulism)			microscopic</a:t>
              </a:r>
            </a:p>
          </p:txBody>
        </p:sp>
      </p:grpSp>
      <p:sp>
        <p:nvSpPr>
          <p:cNvPr id="2" name="Title 1">
            <a:extLst>
              <a:ext uri="{FF2B5EF4-FFF2-40B4-BE49-F238E27FC236}">
                <a16:creationId xmlns:a16="http://schemas.microsoft.com/office/drawing/2014/main" id="{2EF09047-9E49-1A45-8BCC-ADFA635319CD}"/>
              </a:ext>
            </a:extLst>
          </p:cNvPr>
          <p:cNvSpPr>
            <a:spLocks noGrp="1"/>
          </p:cNvSpPr>
          <p:nvPr>
            <p:ph type="title"/>
          </p:nvPr>
        </p:nvSpPr>
        <p:spPr/>
        <p:txBody>
          <a:bodyPr>
            <a:normAutofit/>
          </a:bodyPr>
          <a:lstStyle/>
          <a:p>
            <a:r>
              <a:rPr lang="en-US" sz="4000" dirty="0">
                <a:latin typeface="+mn-lt"/>
              </a:rPr>
              <a:t>Lethal Doses</a:t>
            </a:r>
            <a:endParaRPr lang="en-US" sz="3600" dirty="0">
              <a:latin typeface="+mn-lt"/>
            </a:endParaRPr>
          </a:p>
        </p:txBody>
      </p:sp>
    </p:spTree>
    <p:extLst>
      <p:ext uri="{BB962C8B-B14F-4D97-AF65-F5344CB8AC3E}">
        <p14:creationId xmlns:p14="http://schemas.microsoft.com/office/powerpoint/2010/main" val="1553883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2826941" y="2596487"/>
            <a:ext cx="6538118" cy="1600200"/>
          </a:xfrm>
        </p:spPr>
        <p:txBody>
          <a:bodyPr anchor="ctr">
            <a:normAutofit/>
          </a:bodyPr>
          <a:lstStyle/>
          <a:p>
            <a:pPr algn="ctr"/>
            <a:r>
              <a:rPr lang="en-US" altLang="en-US" sz="4000" dirty="0">
                <a:solidFill>
                  <a:schemeClr val="tx1"/>
                </a:solidFill>
                <a:latin typeface="+mn-lt"/>
              </a:rPr>
              <a:t>How is toxicity testing done?</a:t>
            </a:r>
          </a:p>
        </p:txBody>
      </p:sp>
    </p:spTree>
    <p:extLst>
      <p:ext uri="{BB962C8B-B14F-4D97-AF65-F5344CB8AC3E}">
        <p14:creationId xmlns:p14="http://schemas.microsoft.com/office/powerpoint/2010/main" val="1255108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Risk Assessment</a:t>
            </a:r>
          </a:p>
          <a:p>
            <a:r>
              <a:rPr lang="en-US" sz="2400" dirty="0"/>
              <a:t>Hazard</a:t>
            </a:r>
          </a:p>
          <a:p>
            <a:r>
              <a:rPr lang="en-US" sz="2400" dirty="0"/>
              <a:t>Exposure</a:t>
            </a:r>
          </a:p>
          <a:p>
            <a:r>
              <a:rPr lang="en-US" sz="2400" dirty="0"/>
              <a:t>Dose</a:t>
            </a:r>
          </a:p>
          <a:p>
            <a:r>
              <a:rPr lang="en-US" sz="2400" dirty="0">
                <a:solidFill>
                  <a:schemeClr val="accent2"/>
                </a:solidFill>
              </a:rPr>
              <a:t>Dose Response Curve</a:t>
            </a:r>
          </a:p>
          <a:p>
            <a:r>
              <a:rPr lang="en-US" sz="2400" dirty="0"/>
              <a:t>LOAEL, NOAEL, and Reference Dose</a:t>
            </a:r>
          </a:p>
          <a:p>
            <a:r>
              <a:rPr lang="en-US" sz="2400" dirty="0"/>
              <a:t>Tools for Hazard Characterization</a:t>
            </a:r>
          </a:p>
          <a:p>
            <a:endParaRPr lang="en-US" sz="2400" dirty="0"/>
          </a:p>
        </p:txBody>
      </p:sp>
    </p:spTree>
    <p:extLst>
      <p:ext uri="{BB962C8B-B14F-4D97-AF65-F5344CB8AC3E}">
        <p14:creationId xmlns:p14="http://schemas.microsoft.com/office/powerpoint/2010/main" val="522800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149E-35B6-F74D-BA7D-96FC342AA373}"/>
              </a:ext>
            </a:extLst>
          </p:cNvPr>
          <p:cNvSpPr>
            <a:spLocks noGrp="1"/>
          </p:cNvSpPr>
          <p:nvPr>
            <p:ph type="title"/>
          </p:nvPr>
        </p:nvSpPr>
        <p:spPr/>
        <p:txBody>
          <a:bodyPr>
            <a:normAutofit/>
          </a:bodyPr>
          <a:lstStyle/>
          <a:p>
            <a:r>
              <a:rPr lang="en-US" sz="4000" dirty="0">
                <a:latin typeface="+mn-lt"/>
              </a:rPr>
              <a:t>Dose-Response</a:t>
            </a:r>
            <a:endParaRPr lang="en-US" sz="3600" dirty="0">
              <a:latin typeface="+mn-lt"/>
            </a:endParaRPr>
          </a:p>
        </p:txBody>
      </p:sp>
      <p:sp>
        <p:nvSpPr>
          <p:cNvPr id="84993" name="Rectangle 3"/>
          <p:cNvSpPr>
            <a:spLocks noGrp="1" noChangeArrowheads="1"/>
          </p:cNvSpPr>
          <p:nvPr>
            <p:ph idx="1"/>
          </p:nvPr>
        </p:nvSpPr>
        <p:spPr>
          <a:xfrm>
            <a:off x="848436" y="1726017"/>
            <a:ext cx="5867400" cy="2514600"/>
          </a:xfrm>
        </p:spPr>
        <p:txBody>
          <a:bodyPr>
            <a:noAutofit/>
          </a:bodyPr>
          <a:lstStyle/>
          <a:p>
            <a:pPr marL="0" indent="0" eaLnBrk="1" hangingPunct="1">
              <a:lnSpc>
                <a:spcPct val="90000"/>
              </a:lnSpc>
              <a:buFontTx/>
              <a:buNone/>
            </a:pPr>
            <a:r>
              <a:rPr lang="en-US" altLang="en-US" sz="2400" dirty="0">
                <a:latin typeface="+mn-lt"/>
              </a:rPr>
              <a:t>The dose-response relationship is a fundamental and essential concept in toxicology.  It correlates exposures and the spectrum of induced effects. </a:t>
            </a:r>
          </a:p>
          <a:p>
            <a:pPr marL="0" indent="0" eaLnBrk="1" hangingPunct="1">
              <a:lnSpc>
                <a:spcPct val="90000"/>
              </a:lnSpc>
              <a:buFontTx/>
              <a:buNone/>
            </a:pPr>
            <a:endParaRPr lang="en-US" altLang="en-US" sz="2400" dirty="0">
              <a:latin typeface="+mn-lt"/>
            </a:endParaRPr>
          </a:p>
          <a:p>
            <a:pPr marL="0" indent="0" eaLnBrk="1" hangingPunct="1">
              <a:lnSpc>
                <a:spcPct val="90000"/>
              </a:lnSpc>
              <a:buFontTx/>
              <a:buNone/>
            </a:pPr>
            <a:r>
              <a:rPr lang="en-US" altLang="en-US" sz="2400" dirty="0">
                <a:latin typeface="+mn-lt"/>
              </a:rPr>
              <a:t>The dose-response relationship is based on observed data from experimental animal, human clinical, or cell studies.	</a:t>
            </a:r>
          </a:p>
        </p:txBody>
      </p:sp>
      <p:sp>
        <p:nvSpPr>
          <p:cNvPr id="5" name="Rectangle 4">
            <a:extLst>
              <a:ext uri="{FF2B5EF4-FFF2-40B4-BE49-F238E27FC236}">
                <a16:creationId xmlns:a16="http://schemas.microsoft.com/office/drawing/2014/main" id="{1FA5B72C-D953-ED48-8D7F-044354B7321D}"/>
              </a:ext>
            </a:extLst>
          </p:cNvPr>
          <p:cNvSpPr/>
          <p:nvPr/>
        </p:nvSpPr>
        <p:spPr>
          <a:xfrm>
            <a:off x="7884590" y="4465945"/>
            <a:ext cx="3554626" cy="861774"/>
          </a:xfrm>
          <a:prstGeom prst="rect">
            <a:avLst/>
          </a:prstGeom>
        </p:spPr>
        <p:txBody>
          <a:bodyPr wrap="square">
            <a:spAutoFit/>
          </a:bodyPr>
          <a:lstStyle/>
          <a:p>
            <a:pPr algn="ctr"/>
            <a:r>
              <a:rPr lang="en-US" dirty="0"/>
              <a:t>Dose-response assessment</a:t>
            </a:r>
            <a:r>
              <a:rPr lang="en-US" i="1" dirty="0">
                <a:solidFill>
                  <a:srgbClr val="072114"/>
                </a:solidFill>
              </a:rPr>
              <a:t> is a step in the </a:t>
            </a:r>
            <a:r>
              <a:rPr lang="en-US" dirty="0"/>
              <a:t>risk assessment</a:t>
            </a:r>
            <a:r>
              <a:rPr lang="en-US" i="1" dirty="0">
                <a:solidFill>
                  <a:srgbClr val="072114"/>
                </a:solidFill>
              </a:rPr>
              <a:t> process</a:t>
            </a:r>
            <a:br>
              <a:rPr lang="en-US" dirty="0"/>
            </a:br>
            <a:r>
              <a:rPr lang="en-US" sz="1200" i="1" dirty="0">
                <a:solidFill>
                  <a:srgbClr val="072114"/>
                </a:solidFill>
              </a:rPr>
              <a:t>(Image Source: ORAU, ©)</a:t>
            </a:r>
            <a:endParaRPr lang="en-US" dirty="0"/>
          </a:p>
        </p:txBody>
      </p:sp>
      <p:sp>
        <p:nvSpPr>
          <p:cNvPr id="7" name="TextBox 6">
            <a:extLst>
              <a:ext uri="{FF2B5EF4-FFF2-40B4-BE49-F238E27FC236}">
                <a16:creationId xmlns:a16="http://schemas.microsoft.com/office/drawing/2014/main" id="{6803C12C-1971-5441-A234-FBD6EBF095EA}"/>
              </a:ext>
            </a:extLst>
          </p:cNvPr>
          <p:cNvSpPr txBox="1"/>
          <p:nvPr/>
        </p:nvSpPr>
        <p:spPr>
          <a:xfrm>
            <a:off x="10542616" y="6393840"/>
            <a:ext cx="1605119" cy="461665"/>
          </a:xfrm>
          <a:prstGeom prst="rect">
            <a:avLst/>
          </a:prstGeom>
          <a:noFill/>
        </p:spPr>
        <p:txBody>
          <a:bodyPr wrap="none" rtlCol="0">
            <a:spAutoFit/>
          </a:bodyPr>
          <a:lstStyle/>
          <a:p>
            <a:r>
              <a:rPr lang="en-US" sz="1200" dirty="0" err="1">
                <a:solidFill>
                  <a:schemeClr val="bg1">
                    <a:lumMod val="50000"/>
                  </a:schemeClr>
                </a:solidFill>
              </a:rPr>
              <a:t>Toxicologyschools.com</a:t>
            </a:r>
            <a:endParaRPr lang="en-US" sz="1200" dirty="0">
              <a:solidFill>
                <a:schemeClr val="bg1">
                  <a:lumMod val="50000"/>
                </a:schemeClr>
              </a:solidFill>
            </a:endParaRPr>
          </a:p>
          <a:p>
            <a:r>
              <a:rPr lang="en-US" sz="1200" dirty="0" err="1">
                <a:solidFill>
                  <a:schemeClr val="bg1">
                    <a:lumMod val="50000"/>
                  </a:schemeClr>
                </a:solidFill>
              </a:rPr>
              <a:t>Toxtutor.nml.nih.gov</a:t>
            </a:r>
            <a:endParaRPr lang="en-US" sz="1200" dirty="0">
              <a:solidFill>
                <a:schemeClr val="bg1">
                  <a:lumMod val="50000"/>
                </a:schemeClr>
              </a:solidFill>
            </a:endParaRPr>
          </a:p>
        </p:txBody>
      </p:sp>
      <p:pic>
        <p:nvPicPr>
          <p:cNvPr id="8" name="Picture 7">
            <a:extLst>
              <a:ext uri="{FF2B5EF4-FFF2-40B4-BE49-F238E27FC236}">
                <a16:creationId xmlns:a16="http://schemas.microsoft.com/office/drawing/2014/main" id="{57AEAB8C-36B7-48B7-A4DD-9A4834874AA0}"/>
              </a:ext>
            </a:extLst>
          </p:cNvPr>
          <p:cNvPicPr>
            <a:picLocks noChangeAspect="1"/>
          </p:cNvPicPr>
          <p:nvPr/>
        </p:nvPicPr>
        <p:blipFill>
          <a:blip r:embed="rId3"/>
          <a:stretch>
            <a:fillRect/>
          </a:stretch>
        </p:blipFill>
        <p:spPr>
          <a:xfrm>
            <a:off x="7589006" y="1538790"/>
            <a:ext cx="4145794" cy="2889055"/>
          </a:xfrm>
          <a:prstGeom prst="rect">
            <a:avLst/>
          </a:prstGeom>
        </p:spPr>
      </p:pic>
      <p:sp>
        <p:nvSpPr>
          <p:cNvPr id="9" name="Oval 8">
            <a:extLst>
              <a:ext uri="{FF2B5EF4-FFF2-40B4-BE49-F238E27FC236}">
                <a16:creationId xmlns:a16="http://schemas.microsoft.com/office/drawing/2014/main" id="{B6E253E0-FCE9-44A0-AED6-A37049A12C6D}"/>
              </a:ext>
            </a:extLst>
          </p:cNvPr>
          <p:cNvSpPr/>
          <p:nvPr/>
        </p:nvSpPr>
        <p:spPr>
          <a:xfrm>
            <a:off x="7896880" y="2283542"/>
            <a:ext cx="1094720" cy="468752"/>
          </a:xfrm>
          <a:prstGeom prst="ellipse">
            <a:avLst/>
          </a:prstGeom>
          <a:solidFill>
            <a:srgbClr val="FF98A2">
              <a:alpha val="35000"/>
            </a:srgbClr>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13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68CB-1B94-7F48-8C5C-81384F47D7CF}"/>
              </a:ext>
            </a:extLst>
          </p:cNvPr>
          <p:cNvSpPr>
            <a:spLocks noGrp="1"/>
          </p:cNvSpPr>
          <p:nvPr>
            <p:ph type="title"/>
          </p:nvPr>
        </p:nvSpPr>
        <p:spPr/>
        <p:txBody>
          <a:bodyPr>
            <a:normAutofit/>
          </a:bodyPr>
          <a:lstStyle/>
          <a:p>
            <a:r>
              <a:rPr lang="en-US" sz="4000" dirty="0">
                <a:latin typeface="+mn-lt"/>
              </a:rPr>
              <a:t>Dose-Response</a:t>
            </a:r>
            <a:endParaRPr lang="en-US" sz="3600" dirty="0">
              <a:latin typeface="+mn-lt"/>
            </a:endParaRPr>
          </a:p>
        </p:txBody>
      </p:sp>
      <p:sp>
        <p:nvSpPr>
          <p:cNvPr id="87041" name="Rectangle 3"/>
          <p:cNvSpPr>
            <a:spLocks noGrp="1" noChangeArrowheads="1"/>
          </p:cNvSpPr>
          <p:nvPr>
            <p:ph idx="1"/>
          </p:nvPr>
        </p:nvSpPr>
        <p:spPr>
          <a:xfrm>
            <a:off x="838200" y="1750132"/>
            <a:ext cx="4800600" cy="4201206"/>
          </a:xfrm>
        </p:spPr>
        <p:txBody>
          <a:bodyPr>
            <a:noAutofit/>
          </a:bodyPr>
          <a:lstStyle/>
          <a:p>
            <a:pPr marL="10716" indent="-10716">
              <a:buNone/>
            </a:pPr>
            <a:r>
              <a:rPr lang="en-US" altLang="en-US" sz="2000" dirty="0"/>
              <a:t>Knowledge of the dose-response relationship:</a:t>
            </a:r>
          </a:p>
          <a:p>
            <a:pPr eaLnBrk="1" hangingPunct="1">
              <a:lnSpc>
                <a:spcPct val="90000"/>
              </a:lnSpc>
              <a:buFontTx/>
              <a:buNone/>
            </a:pPr>
            <a:endParaRPr lang="en-US" altLang="en-US" sz="2000" dirty="0"/>
          </a:p>
          <a:p>
            <a:pPr marL="346472" lvl="1" indent="-167879">
              <a:buFont typeface="Times" charset="0"/>
              <a:buChar char="•"/>
            </a:pPr>
            <a:r>
              <a:rPr lang="en-US" altLang="en-US" sz="2000" dirty="0"/>
              <a:t>establishes causality that the chemical has in fact induced the observed effects.</a:t>
            </a:r>
          </a:p>
          <a:p>
            <a:pPr marL="346472" lvl="1" indent="-167879">
              <a:buFont typeface="Times" charset="0"/>
              <a:buChar char="•"/>
            </a:pPr>
            <a:endParaRPr lang="en-US" altLang="en-US" sz="2000" dirty="0"/>
          </a:p>
          <a:p>
            <a:pPr marL="346472" lvl="1" indent="-167879">
              <a:buFont typeface="Times" charset="0"/>
              <a:buChar char="•"/>
            </a:pPr>
            <a:r>
              <a:rPr lang="en-US" altLang="en-US" sz="2000" dirty="0"/>
              <a:t>establishes the lowest dose where an induced effect occurs - the threshold effect.</a:t>
            </a:r>
          </a:p>
          <a:p>
            <a:pPr marL="346472" lvl="1" indent="-167879">
              <a:buNone/>
            </a:pPr>
            <a:endParaRPr lang="en-US" altLang="en-US" sz="2000" dirty="0"/>
          </a:p>
          <a:p>
            <a:pPr marL="346472" lvl="1" indent="-167879">
              <a:buFont typeface="Times" charset="0"/>
              <a:buChar char="•"/>
            </a:pPr>
            <a:r>
              <a:rPr lang="en-US" altLang="en-US" sz="2000" dirty="0"/>
              <a:t>determines the rate at which injury builds up - the slope for the dose response.</a:t>
            </a:r>
          </a:p>
        </p:txBody>
      </p:sp>
      <p:pic>
        <p:nvPicPr>
          <p:cNvPr id="3" name="Picture 2">
            <a:extLst>
              <a:ext uri="{FF2B5EF4-FFF2-40B4-BE49-F238E27FC236}">
                <a16:creationId xmlns:a16="http://schemas.microsoft.com/office/drawing/2014/main" id="{AE33FC7F-883F-6C4C-A599-8E9168A2A2EC}"/>
              </a:ext>
            </a:extLst>
          </p:cNvPr>
          <p:cNvPicPr>
            <a:picLocks noChangeAspect="1"/>
          </p:cNvPicPr>
          <p:nvPr/>
        </p:nvPicPr>
        <p:blipFill>
          <a:blip r:embed="rId3"/>
          <a:stretch>
            <a:fillRect/>
          </a:stretch>
        </p:blipFill>
        <p:spPr>
          <a:xfrm>
            <a:off x="5603788" y="1750132"/>
            <a:ext cx="6131011" cy="3448694"/>
          </a:xfrm>
          <a:prstGeom prst="rect">
            <a:avLst/>
          </a:prstGeom>
        </p:spPr>
      </p:pic>
      <p:sp>
        <p:nvSpPr>
          <p:cNvPr id="4" name="Rectangle 3">
            <a:extLst>
              <a:ext uri="{FF2B5EF4-FFF2-40B4-BE49-F238E27FC236}">
                <a16:creationId xmlns:a16="http://schemas.microsoft.com/office/drawing/2014/main" id="{C7EACA27-3EEE-8042-90F0-C3D48DC6BBED}"/>
              </a:ext>
            </a:extLst>
          </p:cNvPr>
          <p:cNvSpPr/>
          <p:nvPr/>
        </p:nvSpPr>
        <p:spPr>
          <a:xfrm>
            <a:off x="6421393" y="5020499"/>
            <a:ext cx="4495800" cy="1138773"/>
          </a:xfrm>
          <a:prstGeom prst="rect">
            <a:avLst/>
          </a:prstGeom>
        </p:spPr>
        <p:txBody>
          <a:bodyPr wrap="square">
            <a:spAutoFit/>
          </a:bodyPr>
          <a:lstStyle/>
          <a:p>
            <a:pPr algn="ctr"/>
            <a:r>
              <a:rPr lang="en-US" i="1" dirty="0">
                <a:solidFill>
                  <a:srgbClr val="072114"/>
                </a:solidFill>
              </a:rPr>
              <a:t>The </a:t>
            </a:r>
            <a:r>
              <a:rPr lang="en-US" dirty="0"/>
              <a:t>Linearized Multistage Model</a:t>
            </a:r>
            <a:r>
              <a:rPr lang="en-US" i="1" dirty="0">
                <a:solidFill>
                  <a:srgbClr val="072114"/>
                </a:solidFill>
              </a:rPr>
              <a:t> is used to extrapolate </a:t>
            </a:r>
            <a:r>
              <a:rPr lang="en-US" dirty="0"/>
              <a:t>cancer</a:t>
            </a:r>
            <a:r>
              <a:rPr lang="en-US" i="1" dirty="0">
                <a:solidFill>
                  <a:srgbClr val="072114"/>
                </a:solidFill>
              </a:rPr>
              <a:t> </a:t>
            </a:r>
            <a:r>
              <a:rPr lang="en-US" dirty="0"/>
              <a:t>risk</a:t>
            </a:r>
            <a:r>
              <a:rPr lang="en-US" i="1" dirty="0">
                <a:solidFill>
                  <a:srgbClr val="072114"/>
                </a:solidFill>
              </a:rPr>
              <a:t> from a </a:t>
            </a:r>
            <a:r>
              <a:rPr lang="en-US" dirty="0"/>
              <a:t>dose-response curve</a:t>
            </a:r>
            <a:r>
              <a:rPr lang="en-US" i="1" dirty="0">
                <a:solidFill>
                  <a:srgbClr val="072114"/>
                </a:solidFill>
              </a:rPr>
              <a:t> using the </a:t>
            </a:r>
            <a:r>
              <a:rPr lang="en-US" dirty="0"/>
              <a:t>cancer slope factor.</a:t>
            </a:r>
            <a:br>
              <a:rPr lang="en-US" dirty="0"/>
            </a:br>
            <a:r>
              <a:rPr lang="en-US" sz="1200" i="1" dirty="0">
                <a:solidFill>
                  <a:srgbClr val="072114"/>
                </a:solidFill>
              </a:rPr>
              <a:t>(Image Source: NLM)</a:t>
            </a:r>
            <a:endParaRPr lang="en-US" dirty="0"/>
          </a:p>
        </p:txBody>
      </p:sp>
    </p:spTree>
    <p:extLst>
      <p:ext uri="{BB962C8B-B14F-4D97-AF65-F5344CB8AC3E}">
        <p14:creationId xmlns:p14="http://schemas.microsoft.com/office/powerpoint/2010/main" val="164854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solidFill>
                  <a:schemeClr val="accent2"/>
                </a:solidFill>
              </a:rPr>
              <a:t>Risk Assessment</a:t>
            </a:r>
          </a:p>
          <a:p>
            <a:r>
              <a:rPr lang="en-US" sz="2400" dirty="0"/>
              <a:t>Hazard</a:t>
            </a:r>
          </a:p>
          <a:p>
            <a:r>
              <a:rPr lang="en-US" sz="2400" dirty="0"/>
              <a:t>Exposure</a:t>
            </a:r>
          </a:p>
          <a:p>
            <a:r>
              <a:rPr lang="en-US" sz="2400" dirty="0"/>
              <a:t>Dose</a:t>
            </a:r>
          </a:p>
          <a:p>
            <a:r>
              <a:rPr lang="en-US" sz="2400" dirty="0"/>
              <a:t>Dose Response Curve</a:t>
            </a:r>
          </a:p>
          <a:p>
            <a:r>
              <a:rPr lang="en-US" sz="2400" dirty="0"/>
              <a:t>LOAEL, NOAEL, and Reference Dose</a:t>
            </a:r>
          </a:p>
          <a:p>
            <a:r>
              <a:rPr lang="en-US" sz="2400" dirty="0"/>
              <a:t>Tools for Hazard Characterization</a:t>
            </a:r>
          </a:p>
          <a:p>
            <a:endParaRPr lang="en-US" sz="2400" dirty="0"/>
          </a:p>
        </p:txBody>
      </p:sp>
    </p:spTree>
    <p:extLst>
      <p:ext uri="{BB962C8B-B14F-4D97-AF65-F5344CB8AC3E}">
        <p14:creationId xmlns:p14="http://schemas.microsoft.com/office/powerpoint/2010/main" val="4018098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3E28-E4DE-5F4F-A904-53CE5F122FA7}"/>
              </a:ext>
            </a:extLst>
          </p:cNvPr>
          <p:cNvSpPr>
            <a:spLocks noGrp="1"/>
          </p:cNvSpPr>
          <p:nvPr>
            <p:ph type="title"/>
          </p:nvPr>
        </p:nvSpPr>
        <p:spPr/>
        <p:txBody>
          <a:bodyPr>
            <a:normAutofit/>
          </a:bodyPr>
          <a:lstStyle/>
          <a:p>
            <a:r>
              <a:rPr lang="en-US" sz="4000" dirty="0">
                <a:latin typeface="+mn-lt"/>
              </a:rPr>
              <a:t>Variance in Population Susceptibility</a:t>
            </a:r>
            <a:endParaRPr lang="en-US" sz="3600" dirty="0">
              <a:latin typeface="+mn-lt"/>
            </a:endParaRPr>
          </a:p>
        </p:txBody>
      </p:sp>
      <p:sp>
        <p:nvSpPr>
          <p:cNvPr id="49154" name="Rectangle 2"/>
          <p:cNvSpPr>
            <a:spLocks noGrp="1" noChangeArrowheads="1"/>
          </p:cNvSpPr>
          <p:nvPr>
            <p:ph idx="4294967295"/>
          </p:nvPr>
        </p:nvSpPr>
        <p:spPr>
          <a:xfrm>
            <a:off x="2590800" y="5410200"/>
            <a:ext cx="6781800" cy="838200"/>
          </a:xfrm>
          <a:effectLst>
            <a:outerShdw blurRad="63500" dist="25399" dir="16200000" algn="ctr" rotWithShape="0">
              <a:srgbClr val="FFFFFF">
                <a:alpha val="75000"/>
              </a:srgbClr>
            </a:outerShdw>
          </a:effectLst>
        </p:spPr>
        <p:txBody>
          <a:bodyPr anchor="b"/>
          <a:lstStyle/>
          <a:p>
            <a:pPr eaLnBrk="1" hangingPunct="1">
              <a:lnSpc>
                <a:spcPct val="90000"/>
              </a:lnSpc>
              <a:buFontTx/>
              <a:buNone/>
              <a:defRPr/>
            </a:pPr>
            <a:r>
              <a:rPr lang="en-US" sz="2000" dirty="0"/>
              <a:t>	As demonstrated above, a graph of the individual responses can be depicted as a bell-shaped standard distribution curve.</a:t>
            </a:r>
          </a:p>
        </p:txBody>
      </p:sp>
      <p:pic>
        <p:nvPicPr>
          <p:cNvPr id="3" name="Picture 3" descr="A picture containing text&#10;&#10;Description generated with high confidence">
            <a:extLst>
              <a:ext uri="{FF2B5EF4-FFF2-40B4-BE49-F238E27FC236}">
                <a16:creationId xmlns:a16="http://schemas.microsoft.com/office/drawing/2014/main" id="{FF56FFDB-9795-457F-97ED-10564DB4289B}"/>
              </a:ext>
            </a:extLst>
          </p:cNvPr>
          <p:cNvPicPr>
            <a:picLocks noChangeAspect="1"/>
          </p:cNvPicPr>
          <p:nvPr/>
        </p:nvPicPr>
        <p:blipFill>
          <a:blip r:embed="rId3"/>
          <a:stretch>
            <a:fillRect/>
          </a:stretch>
        </p:blipFill>
        <p:spPr>
          <a:xfrm>
            <a:off x="2583542" y="1884223"/>
            <a:ext cx="6819294" cy="3355649"/>
          </a:xfrm>
          <a:prstGeom prst="rect">
            <a:avLst/>
          </a:prstGeom>
        </p:spPr>
      </p:pic>
      <p:sp>
        <p:nvSpPr>
          <p:cNvPr id="4" name="TextBox 3">
            <a:extLst>
              <a:ext uri="{FF2B5EF4-FFF2-40B4-BE49-F238E27FC236}">
                <a16:creationId xmlns:a16="http://schemas.microsoft.com/office/drawing/2014/main" id="{B127522E-092D-4B64-B1E9-EC6EB670CEB3}"/>
              </a:ext>
            </a:extLst>
          </p:cNvPr>
          <p:cNvSpPr txBox="1"/>
          <p:nvPr/>
        </p:nvSpPr>
        <p:spPr>
          <a:xfrm>
            <a:off x="10335846" y="6473092"/>
            <a:ext cx="230553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7F7F7F"/>
                </a:solidFill>
                <a:cs typeface="Calibri"/>
              </a:rPr>
              <a:t>Toxtutor.nml.nih.gov</a:t>
            </a:r>
            <a:endParaRPr lang="en-US" sz="1200"/>
          </a:p>
        </p:txBody>
      </p:sp>
    </p:spTree>
    <p:extLst>
      <p:ext uri="{BB962C8B-B14F-4D97-AF65-F5344CB8AC3E}">
        <p14:creationId xmlns:p14="http://schemas.microsoft.com/office/powerpoint/2010/main" val="194061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1C92-FDB2-064E-8603-ABC9C35347D7}"/>
              </a:ext>
            </a:extLst>
          </p:cNvPr>
          <p:cNvSpPr>
            <a:spLocks noGrp="1"/>
          </p:cNvSpPr>
          <p:nvPr>
            <p:ph type="title"/>
          </p:nvPr>
        </p:nvSpPr>
        <p:spPr/>
        <p:txBody>
          <a:bodyPr>
            <a:normAutofit/>
          </a:bodyPr>
          <a:lstStyle/>
          <a:p>
            <a:r>
              <a:rPr lang="en-US" sz="4000" dirty="0">
                <a:latin typeface="+mn-lt"/>
              </a:rPr>
              <a:t>Dose-response</a:t>
            </a:r>
          </a:p>
        </p:txBody>
      </p:sp>
      <p:pic>
        <p:nvPicPr>
          <p:cNvPr id="4097" name="Picture 1" descr="page1image3916033920">
            <a:extLst>
              <a:ext uri="{FF2B5EF4-FFF2-40B4-BE49-F238E27FC236}">
                <a16:creationId xmlns:a16="http://schemas.microsoft.com/office/drawing/2014/main" id="{0A2B2444-FA57-AC4B-9B3E-DB18AC888F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3"/>
          <a:stretch/>
        </p:blipFill>
        <p:spPr bwMode="auto">
          <a:xfrm>
            <a:off x="365077" y="2171363"/>
            <a:ext cx="4991100" cy="317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2CC5334-58EF-B944-B2C0-55026062A858}"/>
              </a:ext>
            </a:extLst>
          </p:cNvPr>
          <p:cNvSpPr/>
          <p:nvPr/>
        </p:nvSpPr>
        <p:spPr>
          <a:xfrm>
            <a:off x="5657335" y="2743200"/>
            <a:ext cx="6096000" cy="1015663"/>
          </a:xfrm>
          <a:prstGeom prst="rect">
            <a:avLst/>
          </a:prstGeom>
        </p:spPr>
        <p:txBody>
          <a:bodyPr>
            <a:spAutoFit/>
          </a:bodyPr>
          <a:lstStyle/>
          <a:p>
            <a:r>
              <a:rPr lang="en-US" sz="2000" dirty="0"/>
              <a:t>When plotting the response at various doses, the dose-response curve normally takes the form of a sigmoid curve that is shaped like the letter “S”.</a:t>
            </a:r>
          </a:p>
        </p:txBody>
      </p:sp>
      <p:sp>
        <p:nvSpPr>
          <p:cNvPr id="4" name="Rectangle 3">
            <a:extLst>
              <a:ext uri="{FF2B5EF4-FFF2-40B4-BE49-F238E27FC236}">
                <a16:creationId xmlns:a16="http://schemas.microsoft.com/office/drawing/2014/main" id="{AFA0BA1D-9682-9943-8CD5-512AB10E9778}"/>
              </a:ext>
            </a:extLst>
          </p:cNvPr>
          <p:cNvSpPr/>
          <p:nvPr/>
        </p:nvSpPr>
        <p:spPr>
          <a:xfrm>
            <a:off x="5657335" y="3870398"/>
            <a:ext cx="6096000" cy="1015663"/>
          </a:xfrm>
          <a:prstGeom prst="rect">
            <a:avLst/>
          </a:prstGeom>
        </p:spPr>
        <p:txBody>
          <a:bodyPr>
            <a:spAutoFit/>
          </a:bodyPr>
          <a:lstStyle/>
          <a:p>
            <a:r>
              <a:rPr lang="en-US" sz="2000" dirty="0"/>
              <a:t>For most effects, small doses are not toxic. The point at which toxicity first appears is known as the threshold dose level. </a:t>
            </a:r>
          </a:p>
        </p:txBody>
      </p:sp>
      <p:sp>
        <p:nvSpPr>
          <p:cNvPr id="5" name="Rectangle 4">
            <a:extLst>
              <a:ext uri="{FF2B5EF4-FFF2-40B4-BE49-F238E27FC236}">
                <a16:creationId xmlns:a16="http://schemas.microsoft.com/office/drawing/2014/main" id="{7E4EDA10-5F81-2E4E-9E52-5C5118CEF9C2}"/>
              </a:ext>
            </a:extLst>
          </p:cNvPr>
          <p:cNvSpPr/>
          <p:nvPr/>
        </p:nvSpPr>
        <p:spPr>
          <a:xfrm>
            <a:off x="5657335" y="1616002"/>
            <a:ext cx="6096000" cy="1015663"/>
          </a:xfrm>
          <a:prstGeom prst="rect">
            <a:avLst/>
          </a:prstGeom>
        </p:spPr>
        <p:txBody>
          <a:bodyPr>
            <a:spAutoFit/>
          </a:bodyPr>
          <a:lstStyle/>
          <a:p>
            <a:r>
              <a:rPr lang="en-US" sz="2000" dirty="0"/>
              <a:t>When we graph the dose of a substance and the percentage of a population that responds to that dose, the result is called the dose-response curve.</a:t>
            </a:r>
          </a:p>
        </p:txBody>
      </p:sp>
      <p:sp>
        <p:nvSpPr>
          <p:cNvPr id="6" name="Rectangle 5">
            <a:extLst>
              <a:ext uri="{FF2B5EF4-FFF2-40B4-BE49-F238E27FC236}">
                <a16:creationId xmlns:a16="http://schemas.microsoft.com/office/drawing/2014/main" id="{B4292B68-A61B-2C40-B35E-314246852493}"/>
              </a:ext>
            </a:extLst>
          </p:cNvPr>
          <p:cNvSpPr/>
          <p:nvPr/>
        </p:nvSpPr>
        <p:spPr>
          <a:xfrm>
            <a:off x="5657335" y="4993522"/>
            <a:ext cx="5544065" cy="1015663"/>
          </a:xfrm>
          <a:prstGeom prst="rect">
            <a:avLst/>
          </a:prstGeom>
        </p:spPr>
        <p:txBody>
          <a:bodyPr wrap="square">
            <a:spAutoFit/>
          </a:bodyPr>
          <a:lstStyle/>
          <a:p>
            <a:r>
              <a:rPr lang="en-US" sz="2000" dirty="0"/>
              <a:t>Shape and slope of the dose-response curve for predicting the toxicity of a substance at specific dose levels. </a:t>
            </a:r>
          </a:p>
        </p:txBody>
      </p:sp>
      <p:sp>
        <p:nvSpPr>
          <p:cNvPr id="8" name="TextBox 7">
            <a:extLst>
              <a:ext uri="{FF2B5EF4-FFF2-40B4-BE49-F238E27FC236}">
                <a16:creationId xmlns:a16="http://schemas.microsoft.com/office/drawing/2014/main" id="{54B9494E-A58C-4542-9A8B-7EF1570A218D}"/>
              </a:ext>
            </a:extLst>
          </p:cNvPr>
          <p:cNvSpPr txBox="1"/>
          <p:nvPr/>
        </p:nvSpPr>
        <p:spPr>
          <a:xfrm>
            <a:off x="10542616" y="6393840"/>
            <a:ext cx="1605119" cy="461665"/>
          </a:xfrm>
          <a:prstGeom prst="rect">
            <a:avLst/>
          </a:prstGeom>
          <a:noFill/>
        </p:spPr>
        <p:txBody>
          <a:bodyPr wrap="none" rtlCol="0">
            <a:spAutoFit/>
          </a:bodyPr>
          <a:lstStyle/>
          <a:p>
            <a:r>
              <a:rPr lang="en-US" sz="1200" dirty="0" err="1">
                <a:solidFill>
                  <a:schemeClr val="bg1">
                    <a:lumMod val="50000"/>
                  </a:schemeClr>
                </a:solidFill>
              </a:rPr>
              <a:t>Toxicologyschools.com</a:t>
            </a:r>
            <a:endParaRPr lang="en-US" sz="1200" dirty="0">
              <a:solidFill>
                <a:schemeClr val="bg1">
                  <a:lumMod val="50000"/>
                </a:schemeClr>
              </a:solidFill>
            </a:endParaRPr>
          </a:p>
          <a:p>
            <a:r>
              <a:rPr lang="en-US" sz="1200" dirty="0" err="1">
                <a:solidFill>
                  <a:schemeClr val="bg1">
                    <a:lumMod val="50000"/>
                  </a:schemeClr>
                </a:solidFill>
              </a:rPr>
              <a:t>Toxtutor.nml.nih.gov</a:t>
            </a:r>
            <a:endParaRPr lang="en-US" sz="1200" dirty="0">
              <a:solidFill>
                <a:schemeClr val="bg1">
                  <a:lumMod val="50000"/>
                </a:schemeClr>
              </a:solidFill>
            </a:endParaRPr>
          </a:p>
        </p:txBody>
      </p:sp>
    </p:spTree>
    <p:extLst>
      <p:ext uri="{BB962C8B-B14F-4D97-AF65-F5344CB8AC3E}">
        <p14:creationId xmlns:p14="http://schemas.microsoft.com/office/powerpoint/2010/main" val="3793879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Risk Assessment</a:t>
            </a:r>
          </a:p>
          <a:p>
            <a:r>
              <a:rPr lang="en-US" sz="2400" dirty="0"/>
              <a:t>Hazard</a:t>
            </a:r>
          </a:p>
          <a:p>
            <a:r>
              <a:rPr lang="en-US" sz="2400" dirty="0"/>
              <a:t>Exposure</a:t>
            </a:r>
          </a:p>
          <a:p>
            <a:r>
              <a:rPr lang="en-US" sz="2400" dirty="0"/>
              <a:t>Dose</a:t>
            </a:r>
          </a:p>
          <a:p>
            <a:r>
              <a:rPr lang="en-US" sz="2400" dirty="0"/>
              <a:t>Dose Response Curve</a:t>
            </a:r>
          </a:p>
          <a:p>
            <a:r>
              <a:rPr lang="en-US" sz="2400" dirty="0">
                <a:solidFill>
                  <a:schemeClr val="accent2"/>
                </a:solidFill>
              </a:rPr>
              <a:t>LOAEL, NOAEL, and Reference Dose</a:t>
            </a:r>
          </a:p>
          <a:p>
            <a:r>
              <a:rPr lang="en-US" sz="2400" dirty="0"/>
              <a:t>Tools for Hazard Characterization</a:t>
            </a:r>
          </a:p>
          <a:p>
            <a:endParaRPr lang="en-US" sz="2400" dirty="0"/>
          </a:p>
        </p:txBody>
      </p:sp>
    </p:spTree>
    <p:extLst>
      <p:ext uri="{BB962C8B-B14F-4D97-AF65-F5344CB8AC3E}">
        <p14:creationId xmlns:p14="http://schemas.microsoft.com/office/powerpoint/2010/main" val="1956493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88EA-3F8D-C949-A1E2-6A50BF995DBF}"/>
              </a:ext>
            </a:extLst>
          </p:cNvPr>
          <p:cNvSpPr>
            <a:spLocks noGrp="1"/>
          </p:cNvSpPr>
          <p:nvPr>
            <p:ph type="title"/>
          </p:nvPr>
        </p:nvSpPr>
        <p:spPr/>
        <p:txBody>
          <a:bodyPr>
            <a:normAutofit/>
          </a:bodyPr>
          <a:lstStyle/>
          <a:p>
            <a:r>
              <a:rPr lang="en-US" sz="4000" dirty="0">
                <a:latin typeface="+mn-lt"/>
              </a:rPr>
              <a:t>LD50, NOAEL, LOAEL, and </a:t>
            </a:r>
            <a:r>
              <a:rPr lang="en-US" sz="4000" dirty="0" err="1">
                <a:latin typeface="+mn-lt"/>
              </a:rPr>
              <a:t>RfD</a:t>
            </a:r>
            <a:endParaRPr lang="en-US" sz="4000" dirty="0">
              <a:latin typeface="+mn-lt"/>
            </a:endParaRPr>
          </a:p>
        </p:txBody>
      </p:sp>
      <p:sp>
        <p:nvSpPr>
          <p:cNvPr id="5" name="Rectangle 3"/>
          <p:cNvSpPr>
            <a:spLocks noGrp="1" noChangeArrowheads="1"/>
          </p:cNvSpPr>
          <p:nvPr>
            <p:ph idx="4294967295"/>
          </p:nvPr>
        </p:nvSpPr>
        <p:spPr>
          <a:xfrm>
            <a:off x="6966785" y="1815417"/>
            <a:ext cx="4691815" cy="3886200"/>
          </a:xfrm>
          <a:noFill/>
          <a:ln>
            <a:noFill/>
          </a:ln>
        </p:spPr>
        <p:style>
          <a:lnRef idx="1">
            <a:schemeClr val="accent4"/>
          </a:lnRef>
          <a:fillRef idx="3">
            <a:schemeClr val="accent4"/>
          </a:fillRef>
          <a:effectRef idx="2">
            <a:schemeClr val="accent4"/>
          </a:effectRef>
          <a:fontRef idx="minor">
            <a:schemeClr val="lt1"/>
          </a:fontRef>
        </p:style>
        <p:txBody>
          <a:bodyPr>
            <a:normAutofit/>
          </a:bodyPr>
          <a:lstStyle/>
          <a:p>
            <a:pPr marL="0" indent="0">
              <a:buNone/>
            </a:pPr>
            <a:r>
              <a:rPr lang="en-US" altLang="en-US" sz="2000" b="1" dirty="0">
                <a:solidFill>
                  <a:schemeClr val="tx1"/>
                </a:solidFill>
              </a:rPr>
              <a:t>LD 50- </a:t>
            </a:r>
            <a:r>
              <a:rPr lang="en-US" altLang="en-US" sz="2000" dirty="0">
                <a:solidFill>
                  <a:schemeClr val="tx1"/>
                </a:solidFill>
              </a:rPr>
              <a:t>A common dose estimate for acute toxicity is the LD50 (Lethal Dose 50%). </a:t>
            </a:r>
          </a:p>
          <a:p>
            <a:pPr marL="0" indent="0">
              <a:buNone/>
            </a:pPr>
            <a:r>
              <a:rPr lang="en-US" altLang="en-US" sz="1800" dirty="0">
                <a:solidFill>
                  <a:schemeClr val="tx1"/>
                </a:solidFill>
              </a:rPr>
              <a:t>This is a statistically derived dose at which 50% of the individuals will be expected to die.  </a:t>
            </a:r>
          </a:p>
          <a:p>
            <a:pPr marL="0" indent="0" eaLnBrk="1" hangingPunct="1">
              <a:buFontTx/>
              <a:buNone/>
            </a:pPr>
            <a:endParaRPr lang="en-US" altLang="en-US" sz="1800" dirty="0">
              <a:solidFill>
                <a:schemeClr val="tx1"/>
              </a:solidFill>
            </a:endParaRPr>
          </a:p>
          <a:p>
            <a:pPr marL="0" indent="0">
              <a:buNone/>
            </a:pPr>
            <a:r>
              <a:rPr lang="en-US" altLang="en-US" sz="2000" b="1" dirty="0">
                <a:solidFill>
                  <a:schemeClr val="tx1"/>
                </a:solidFill>
              </a:rPr>
              <a:t>NOAEL</a:t>
            </a:r>
            <a:r>
              <a:rPr lang="en-US" altLang="en-US" sz="2000" dirty="0">
                <a:solidFill>
                  <a:schemeClr val="tx1"/>
                </a:solidFill>
              </a:rPr>
              <a:t> - No Observed Adverse Effect Level</a:t>
            </a:r>
          </a:p>
          <a:p>
            <a:pPr marL="0" indent="0">
              <a:buNone/>
            </a:pPr>
            <a:r>
              <a:rPr lang="en-US" altLang="en-US" sz="1800" dirty="0">
                <a:solidFill>
                  <a:schemeClr val="tx1"/>
                </a:solidFill>
              </a:rPr>
              <a:t>Highest data point at which there was no adverse effect.</a:t>
            </a:r>
          </a:p>
          <a:p>
            <a:pPr marL="0" indent="0">
              <a:buNone/>
            </a:pPr>
            <a:endParaRPr lang="en-US" altLang="en-US" sz="1800" dirty="0">
              <a:solidFill>
                <a:schemeClr val="tx1"/>
              </a:solidFill>
            </a:endParaRPr>
          </a:p>
          <a:p>
            <a:pPr marL="0" indent="0">
              <a:buNone/>
            </a:pPr>
            <a:r>
              <a:rPr lang="en-US" altLang="en-US" sz="2000" b="1" dirty="0">
                <a:solidFill>
                  <a:schemeClr val="tx1"/>
                </a:solidFill>
              </a:rPr>
              <a:t>LOAEL</a:t>
            </a:r>
            <a:r>
              <a:rPr lang="en-US" altLang="en-US" sz="2000" dirty="0">
                <a:solidFill>
                  <a:schemeClr val="tx1"/>
                </a:solidFill>
              </a:rPr>
              <a:t> - Low Observed Adverse Effect Level</a:t>
            </a:r>
          </a:p>
          <a:p>
            <a:pPr marL="0" indent="0">
              <a:buNone/>
            </a:pPr>
            <a:r>
              <a:rPr lang="en-US" altLang="en-US" sz="1800" dirty="0">
                <a:solidFill>
                  <a:schemeClr val="tx1"/>
                </a:solidFill>
              </a:rPr>
              <a:t>Lowest data point at which there was an adverse effect.</a:t>
            </a: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47789" y="1600200"/>
            <a:ext cx="4367891" cy="237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2061374" y="2882931"/>
            <a:ext cx="2098221" cy="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59594" y="2891096"/>
            <a:ext cx="0" cy="889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2080" y="3499267"/>
            <a:ext cx="265004" cy="259250"/>
          </a:xfrm>
          <a:prstGeom prst="straightConnector1">
            <a:avLst/>
          </a:prstGeom>
          <a:ln>
            <a:solidFill>
              <a:srgbClr val="66136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35841" y="3200401"/>
            <a:ext cx="622286" cy="323165"/>
          </a:xfrm>
          <a:prstGeom prst="rect">
            <a:avLst/>
          </a:prstGeom>
          <a:solidFill>
            <a:schemeClr val="bg1"/>
          </a:solidFill>
        </p:spPr>
        <p:txBody>
          <a:bodyPr wrap="none" rtlCol="0">
            <a:spAutoFit/>
          </a:bodyPr>
          <a:lstStyle/>
          <a:p>
            <a:r>
              <a:rPr lang="en-US" sz="1500" dirty="0">
                <a:solidFill>
                  <a:srgbClr val="661366"/>
                </a:solidFill>
              </a:rPr>
              <a:t>LD 50</a:t>
            </a:r>
          </a:p>
        </p:txBody>
      </p:sp>
      <p:grpSp>
        <p:nvGrpSpPr>
          <p:cNvPr id="14" name="Group 10"/>
          <p:cNvGrpSpPr>
            <a:grpSpLocks/>
          </p:cNvGrpSpPr>
          <p:nvPr/>
        </p:nvGrpSpPr>
        <p:grpSpPr bwMode="auto">
          <a:xfrm>
            <a:off x="2254345" y="3371429"/>
            <a:ext cx="115491" cy="364331"/>
            <a:chOff x="1384" y="2358"/>
            <a:chExt cx="97" cy="306"/>
          </a:xfrm>
        </p:grpSpPr>
        <p:sp>
          <p:nvSpPr>
            <p:cNvPr id="15" name="Oval 6"/>
            <p:cNvSpPr>
              <a:spLocks noChangeArrowheads="1"/>
            </p:cNvSpPr>
            <p:nvPr/>
          </p:nvSpPr>
          <p:spPr bwMode="auto">
            <a:xfrm>
              <a:off x="1384" y="2462"/>
              <a:ext cx="96" cy="96"/>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dirty="0">
                <a:latin typeface="+mn-lt"/>
              </a:endParaRPr>
            </a:p>
          </p:txBody>
        </p:sp>
        <p:sp>
          <p:nvSpPr>
            <p:cNvPr id="16" name="Line 7"/>
            <p:cNvSpPr>
              <a:spLocks noChangeShapeType="1"/>
            </p:cNvSpPr>
            <p:nvPr/>
          </p:nvSpPr>
          <p:spPr bwMode="auto">
            <a:xfrm>
              <a:off x="1434" y="2358"/>
              <a:ext cx="0" cy="30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7" name="Line 8"/>
            <p:cNvSpPr>
              <a:spLocks noChangeShapeType="1"/>
            </p:cNvSpPr>
            <p:nvPr/>
          </p:nvSpPr>
          <p:spPr bwMode="auto">
            <a:xfrm>
              <a:off x="1395" y="2358"/>
              <a:ext cx="86"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8" name="Line 9"/>
            <p:cNvSpPr>
              <a:spLocks noChangeShapeType="1"/>
            </p:cNvSpPr>
            <p:nvPr/>
          </p:nvSpPr>
          <p:spPr bwMode="auto">
            <a:xfrm>
              <a:off x="1393" y="2664"/>
              <a:ext cx="86"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dirty="0"/>
            </a:p>
          </p:txBody>
        </p:sp>
      </p:grpSp>
      <p:graphicFrame>
        <p:nvGraphicFramePr>
          <p:cNvPr id="19" name="Object 2"/>
          <p:cNvGraphicFramePr>
            <a:graphicFrameLocks noChangeAspect="1"/>
          </p:cNvGraphicFramePr>
          <p:nvPr>
            <p:extLst>
              <p:ext uri="{D42A27DB-BD31-4B8C-83A1-F6EECF244321}">
                <p14:modId xmlns:p14="http://schemas.microsoft.com/office/powerpoint/2010/main" val="148409134"/>
              </p:ext>
            </p:extLst>
          </p:nvPr>
        </p:nvGraphicFramePr>
        <p:xfrm>
          <a:off x="1958493" y="4394660"/>
          <a:ext cx="1391499" cy="560465"/>
        </p:xfrm>
        <a:graphic>
          <a:graphicData uri="http://schemas.openxmlformats.org/presentationml/2006/ole">
            <mc:AlternateContent xmlns:mc="http://schemas.openxmlformats.org/markup-compatibility/2006">
              <mc:Choice xmlns:v="urn:schemas-microsoft-com:vml" Requires="v">
                <p:oleObj spid="_x0000_s3275" name="Equation" r:id="rId5" imgW="977476" imgH="393529" progId="Equation.3">
                  <p:embed/>
                </p:oleObj>
              </mc:Choice>
              <mc:Fallback>
                <p:oleObj name="Equation" r:id="rId5" imgW="977476"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8493" y="4394660"/>
                        <a:ext cx="1391499" cy="560465"/>
                      </a:xfrm>
                      <a:prstGeom prst="rect">
                        <a:avLst/>
                      </a:prstGeom>
                      <a:noFill/>
                      <a:ln w="9525">
                        <a:solidFill>
                          <a:schemeClr val="tx1"/>
                        </a:solidFill>
                        <a:miter lim="800000"/>
                        <a:headEnd/>
                        <a:tailEnd/>
                      </a:ln>
                      <a:effectLst/>
                      <a:extLst/>
                    </p:spPr>
                  </p:pic>
                </p:oleObj>
              </mc:Fallback>
            </mc:AlternateContent>
          </a:graphicData>
        </a:graphic>
      </p:graphicFrame>
      <p:sp>
        <p:nvSpPr>
          <p:cNvPr id="20" name="Text Box 5"/>
          <p:cNvSpPr txBox="1">
            <a:spLocks noChangeArrowheads="1"/>
          </p:cNvSpPr>
          <p:nvPr/>
        </p:nvSpPr>
        <p:spPr bwMode="auto">
          <a:xfrm>
            <a:off x="3577328" y="4350669"/>
            <a:ext cx="26016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mn-lt"/>
              </a:rPr>
              <a:t>UF = Uncertainty factor </a:t>
            </a:r>
            <a:r>
              <a:rPr lang="en-US" altLang="en-US" sz="1800" dirty="0">
                <a:solidFill>
                  <a:srgbClr val="333333"/>
                </a:solidFill>
                <a:latin typeface="+mn-lt"/>
              </a:rPr>
              <a:t>(10-1000)</a:t>
            </a:r>
          </a:p>
        </p:txBody>
      </p:sp>
      <p:sp>
        <p:nvSpPr>
          <p:cNvPr id="13" name="TextBox 12"/>
          <p:cNvSpPr txBox="1"/>
          <p:nvPr/>
        </p:nvSpPr>
        <p:spPr>
          <a:xfrm>
            <a:off x="1295400" y="5218405"/>
            <a:ext cx="5257800" cy="646331"/>
          </a:xfrm>
          <a:prstGeom prst="rect">
            <a:avLst/>
          </a:prstGeom>
          <a:noFill/>
        </p:spPr>
        <p:txBody>
          <a:bodyPr wrap="square" rtlCol="0">
            <a:spAutoFit/>
          </a:bodyPr>
          <a:lstStyle/>
          <a:p>
            <a:r>
              <a:rPr lang="en-US" b="1" dirty="0" err="1"/>
              <a:t>RfD</a:t>
            </a:r>
            <a:r>
              <a:rPr lang="en-US" b="1" dirty="0"/>
              <a:t> </a:t>
            </a:r>
            <a:r>
              <a:rPr lang="en-US" dirty="0"/>
              <a:t>– estimate of a daily oral exposure to the human population, that’s likely to be without risk of an effect.</a:t>
            </a:r>
          </a:p>
        </p:txBody>
      </p:sp>
      <p:sp>
        <p:nvSpPr>
          <p:cNvPr id="4" name="TextBox 3">
            <a:extLst>
              <a:ext uri="{FF2B5EF4-FFF2-40B4-BE49-F238E27FC236}">
                <a16:creationId xmlns:a16="http://schemas.microsoft.com/office/drawing/2014/main" id="{D21CDA29-8F96-4E2D-A9E8-E99E6FC82CF8}"/>
              </a:ext>
            </a:extLst>
          </p:cNvPr>
          <p:cNvSpPr txBox="1"/>
          <p:nvPr/>
        </p:nvSpPr>
        <p:spPr>
          <a:xfrm>
            <a:off x="10335845" y="6473092"/>
            <a:ext cx="230553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7F7F7F"/>
                </a:solidFill>
                <a:cs typeface="Calibri"/>
              </a:rPr>
              <a:t>Toxtutor.nml.nih.gov</a:t>
            </a:r>
            <a:endParaRPr lang="en-US" sz="1200"/>
          </a:p>
        </p:txBody>
      </p:sp>
    </p:spTree>
    <p:extLst>
      <p:ext uri="{BB962C8B-B14F-4D97-AF65-F5344CB8AC3E}">
        <p14:creationId xmlns:p14="http://schemas.microsoft.com/office/powerpoint/2010/main" val="1304143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E841-78BA-8844-A0D4-A47302F44C87}"/>
              </a:ext>
            </a:extLst>
          </p:cNvPr>
          <p:cNvSpPr>
            <a:spLocks noGrp="1"/>
          </p:cNvSpPr>
          <p:nvPr>
            <p:ph type="title"/>
          </p:nvPr>
        </p:nvSpPr>
        <p:spPr>
          <a:xfrm>
            <a:off x="838200" y="175127"/>
            <a:ext cx="10744200" cy="1325563"/>
          </a:xfrm>
        </p:spPr>
        <p:txBody>
          <a:bodyPr>
            <a:normAutofit/>
          </a:bodyPr>
          <a:lstStyle/>
          <a:p>
            <a:r>
              <a:rPr lang="en-US" sz="4000" dirty="0">
                <a:latin typeface="+mn-lt"/>
              </a:rPr>
              <a:t>Determining the Relative Safety of Pharmaceuticals</a:t>
            </a:r>
          </a:p>
        </p:txBody>
      </p:sp>
      <p:pic>
        <p:nvPicPr>
          <p:cNvPr id="3" name="Picture 2">
            <a:extLst>
              <a:ext uri="{FF2B5EF4-FFF2-40B4-BE49-F238E27FC236}">
                <a16:creationId xmlns:a16="http://schemas.microsoft.com/office/drawing/2014/main" id="{E1DEA9BA-C7F0-BA48-9FC6-058E76AC66C1}"/>
              </a:ext>
            </a:extLst>
          </p:cNvPr>
          <p:cNvPicPr>
            <a:picLocks noChangeAspect="1"/>
          </p:cNvPicPr>
          <p:nvPr/>
        </p:nvPicPr>
        <p:blipFill>
          <a:blip r:embed="rId2"/>
          <a:stretch>
            <a:fillRect/>
          </a:stretch>
        </p:blipFill>
        <p:spPr>
          <a:xfrm>
            <a:off x="2540000" y="1428750"/>
            <a:ext cx="7112000" cy="4000500"/>
          </a:xfrm>
          <a:prstGeom prst="rect">
            <a:avLst/>
          </a:prstGeom>
        </p:spPr>
      </p:pic>
      <p:sp>
        <p:nvSpPr>
          <p:cNvPr id="4" name="Rectangle 3">
            <a:extLst>
              <a:ext uri="{FF2B5EF4-FFF2-40B4-BE49-F238E27FC236}">
                <a16:creationId xmlns:a16="http://schemas.microsoft.com/office/drawing/2014/main" id="{17245B86-327A-A949-84BC-8794731FBBB1}"/>
              </a:ext>
            </a:extLst>
          </p:cNvPr>
          <p:cNvSpPr/>
          <p:nvPr/>
        </p:nvSpPr>
        <p:spPr>
          <a:xfrm>
            <a:off x="419100" y="5334000"/>
            <a:ext cx="113538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t>Toxicologists</a:t>
            </a:r>
            <a:r>
              <a:rPr lang="en-US" sz="1600" dirty="0">
                <a:solidFill>
                  <a:srgbClr val="072114"/>
                </a:solidFill>
              </a:rPr>
              <a:t>, pharmacologists, and others use </a:t>
            </a:r>
            <a:r>
              <a:rPr lang="en-US" sz="1600" b="1" dirty="0">
                <a:solidFill>
                  <a:srgbClr val="072114"/>
                </a:solidFill>
              </a:rPr>
              <a:t>effective </a:t>
            </a:r>
            <a:r>
              <a:rPr lang="en-US" sz="1600" dirty="0">
                <a:solidFill>
                  <a:srgbClr val="072114"/>
                </a:solidFill>
              </a:rPr>
              <a:t>and </a:t>
            </a:r>
            <a:r>
              <a:rPr lang="en-US" sz="1600" b="1" dirty="0">
                <a:solidFill>
                  <a:srgbClr val="072114"/>
                </a:solidFill>
              </a:rPr>
              <a:t>toxic dose </a:t>
            </a:r>
            <a:r>
              <a:rPr lang="en-US" sz="1600" dirty="0">
                <a:solidFill>
                  <a:srgbClr val="072114"/>
                </a:solidFill>
              </a:rPr>
              <a:t>levels to determine the relative safety of pharmaceuticals. As shown in this figure, two </a:t>
            </a:r>
            <a:r>
              <a:rPr lang="en-US" sz="1600" dirty="0"/>
              <a:t>dose-response curves</a:t>
            </a:r>
            <a:r>
              <a:rPr lang="en-US" sz="1600" dirty="0">
                <a:solidFill>
                  <a:srgbClr val="072114"/>
                </a:solidFill>
              </a:rPr>
              <a:t> are presented for the same drug, one for effectiveness and the other for </a:t>
            </a:r>
            <a:r>
              <a:rPr lang="en-US" sz="1600" dirty="0"/>
              <a:t>toxicity</a:t>
            </a:r>
            <a:r>
              <a:rPr lang="en-US" sz="1600" dirty="0">
                <a:solidFill>
                  <a:srgbClr val="072114"/>
                </a:solidFill>
              </a:rPr>
              <a:t>. In this case, a </a:t>
            </a:r>
            <a:r>
              <a:rPr lang="en-US" sz="1600" dirty="0"/>
              <a:t>dose</a:t>
            </a:r>
            <a:r>
              <a:rPr lang="en-US" sz="1600" dirty="0">
                <a:solidFill>
                  <a:srgbClr val="072114"/>
                </a:solidFill>
              </a:rPr>
              <a:t> that is 50% to 75% effective does not cause </a:t>
            </a:r>
            <a:r>
              <a:rPr lang="en-US" sz="1600" dirty="0"/>
              <a:t>toxicity</a:t>
            </a:r>
            <a:r>
              <a:rPr lang="en-US" sz="1600" dirty="0">
                <a:solidFill>
                  <a:srgbClr val="072114"/>
                </a:solidFill>
              </a:rPr>
              <a:t>. However, a 90% effective </a:t>
            </a:r>
            <a:r>
              <a:rPr lang="en-US" sz="1600" dirty="0"/>
              <a:t>dose</a:t>
            </a:r>
            <a:r>
              <a:rPr lang="en-US" sz="1600" dirty="0">
                <a:solidFill>
                  <a:srgbClr val="072114"/>
                </a:solidFill>
              </a:rPr>
              <a:t> may result in a small amount of </a:t>
            </a:r>
            <a:r>
              <a:rPr lang="en-US" sz="1600" dirty="0"/>
              <a:t>toxicity</a:t>
            </a:r>
            <a:r>
              <a:rPr lang="en-US" sz="1600" dirty="0">
                <a:solidFill>
                  <a:srgbClr val="072114"/>
                </a:solidFill>
              </a:rPr>
              <a:t>.</a:t>
            </a:r>
            <a:endParaRPr lang="en-US" sz="1600" dirty="0"/>
          </a:p>
        </p:txBody>
      </p:sp>
      <p:sp>
        <p:nvSpPr>
          <p:cNvPr id="5" name="TextBox 4">
            <a:extLst>
              <a:ext uri="{FF2B5EF4-FFF2-40B4-BE49-F238E27FC236}">
                <a16:creationId xmlns:a16="http://schemas.microsoft.com/office/drawing/2014/main" id="{595B7D10-4026-9C4E-9E75-7A12A567E848}"/>
              </a:ext>
            </a:extLst>
          </p:cNvPr>
          <p:cNvSpPr txBox="1"/>
          <p:nvPr/>
        </p:nvSpPr>
        <p:spPr>
          <a:xfrm>
            <a:off x="10542616" y="6393840"/>
            <a:ext cx="1605119" cy="461665"/>
          </a:xfrm>
          <a:prstGeom prst="rect">
            <a:avLst/>
          </a:prstGeom>
          <a:noFill/>
        </p:spPr>
        <p:txBody>
          <a:bodyPr wrap="none" rtlCol="0">
            <a:spAutoFit/>
          </a:bodyPr>
          <a:lstStyle/>
          <a:p>
            <a:r>
              <a:rPr lang="en-US" sz="1200" dirty="0" err="1">
                <a:solidFill>
                  <a:schemeClr val="bg1">
                    <a:lumMod val="50000"/>
                  </a:schemeClr>
                </a:solidFill>
              </a:rPr>
              <a:t>Toxicologyschools.com</a:t>
            </a:r>
            <a:endParaRPr lang="en-US" sz="1200" dirty="0">
              <a:solidFill>
                <a:schemeClr val="bg1">
                  <a:lumMod val="50000"/>
                </a:schemeClr>
              </a:solidFill>
            </a:endParaRPr>
          </a:p>
          <a:p>
            <a:r>
              <a:rPr lang="en-US" sz="1200" dirty="0" err="1">
                <a:solidFill>
                  <a:schemeClr val="bg1">
                    <a:lumMod val="50000"/>
                  </a:schemeClr>
                </a:solidFill>
              </a:rPr>
              <a:t>Toxtutor.nml.nih.gov</a:t>
            </a:r>
            <a:endParaRPr lang="en-US" sz="1200" dirty="0">
              <a:solidFill>
                <a:schemeClr val="bg1">
                  <a:lumMod val="50000"/>
                </a:schemeClr>
              </a:solidFill>
            </a:endParaRPr>
          </a:p>
        </p:txBody>
      </p:sp>
    </p:spTree>
    <p:extLst>
      <p:ext uri="{BB962C8B-B14F-4D97-AF65-F5344CB8AC3E}">
        <p14:creationId xmlns:p14="http://schemas.microsoft.com/office/powerpoint/2010/main" val="2412202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236E-393E-B642-9BD0-1B9F91D9E927}"/>
              </a:ext>
            </a:extLst>
          </p:cNvPr>
          <p:cNvSpPr>
            <a:spLocks noGrp="1"/>
          </p:cNvSpPr>
          <p:nvPr>
            <p:ph type="title"/>
          </p:nvPr>
        </p:nvSpPr>
        <p:spPr/>
        <p:txBody>
          <a:bodyPr>
            <a:normAutofit/>
          </a:bodyPr>
          <a:lstStyle/>
          <a:p>
            <a:r>
              <a:rPr lang="en-US" sz="4000" dirty="0">
                <a:latin typeface="+mn-lt"/>
              </a:rPr>
              <a:t>Margin of Safety</a:t>
            </a:r>
          </a:p>
        </p:txBody>
      </p:sp>
      <p:pic>
        <p:nvPicPr>
          <p:cNvPr id="3" name="Picture 2">
            <a:extLst>
              <a:ext uri="{FF2B5EF4-FFF2-40B4-BE49-F238E27FC236}">
                <a16:creationId xmlns:a16="http://schemas.microsoft.com/office/drawing/2014/main" id="{556C9B3E-45AA-8F46-8A2A-B38645F6D914}"/>
              </a:ext>
            </a:extLst>
          </p:cNvPr>
          <p:cNvPicPr>
            <a:picLocks noChangeAspect="1"/>
          </p:cNvPicPr>
          <p:nvPr/>
        </p:nvPicPr>
        <p:blipFill rotWithShape="1">
          <a:blip r:embed="rId2"/>
          <a:srcRect l="3214" r="6786"/>
          <a:stretch/>
        </p:blipFill>
        <p:spPr>
          <a:xfrm>
            <a:off x="533400" y="1894405"/>
            <a:ext cx="6400800" cy="4000500"/>
          </a:xfrm>
          <a:prstGeom prst="rect">
            <a:avLst/>
          </a:prstGeom>
        </p:spPr>
      </p:pic>
      <p:sp>
        <p:nvSpPr>
          <p:cNvPr id="4" name="Rectangle 3">
            <a:extLst>
              <a:ext uri="{FF2B5EF4-FFF2-40B4-BE49-F238E27FC236}">
                <a16:creationId xmlns:a16="http://schemas.microsoft.com/office/drawing/2014/main" id="{4A156F55-E76B-D240-BF58-4CD92A161B5E}"/>
              </a:ext>
            </a:extLst>
          </p:cNvPr>
          <p:cNvSpPr/>
          <p:nvPr/>
        </p:nvSpPr>
        <p:spPr>
          <a:xfrm>
            <a:off x="7315200" y="1803217"/>
            <a:ext cx="4445000" cy="1323439"/>
          </a:xfrm>
          <a:prstGeom prst="rect">
            <a:avLst/>
          </a:prstGeom>
        </p:spPr>
        <p:txBody>
          <a:bodyPr wrap="square">
            <a:spAutoFit/>
          </a:bodyPr>
          <a:lstStyle/>
          <a:p>
            <a:r>
              <a:rPr lang="en-US" sz="2000" dirty="0">
                <a:solidFill>
                  <a:srgbClr val="072114"/>
                </a:solidFill>
              </a:rPr>
              <a:t>The shaded area represents the </a:t>
            </a:r>
            <a:r>
              <a:rPr lang="en-US" sz="2000" dirty="0"/>
              <a:t>doses</a:t>
            </a:r>
            <a:r>
              <a:rPr lang="en-US" sz="2000" dirty="0">
                <a:solidFill>
                  <a:srgbClr val="072114"/>
                </a:solidFill>
              </a:rPr>
              <a:t> at which the </a:t>
            </a:r>
            <a:r>
              <a:rPr lang="en-US" sz="2000" dirty="0"/>
              <a:t>substance</a:t>
            </a:r>
            <a:r>
              <a:rPr lang="en-US" sz="2000" dirty="0">
                <a:solidFill>
                  <a:srgbClr val="072114"/>
                </a:solidFill>
              </a:rPr>
              <a:t> produces an effective </a:t>
            </a:r>
            <a:r>
              <a:rPr lang="en-US" sz="2000" dirty="0"/>
              <a:t>dose</a:t>
            </a:r>
            <a:r>
              <a:rPr lang="en-US" sz="2000" dirty="0">
                <a:solidFill>
                  <a:srgbClr val="072114"/>
                </a:solidFill>
              </a:rPr>
              <a:t> response while the toxic </a:t>
            </a:r>
            <a:r>
              <a:rPr lang="en-US" sz="2000" dirty="0"/>
              <a:t>dose</a:t>
            </a:r>
            <a:r>
              <a:rPr lang="en-US" sz="2000" dirty="0">
                <a:solidFill>
                  <a:srgbClr val="072114"/>
                </a:solidFill>
              </a:rPr>
              <a:t> response remains below the </a:t>
            </a:r>
            <a:r>
              <a:rPr lang="en-US" sz="2000" dirty="0"/>
              <a:t>TD50.</a:t>
            </a:r>
          </a:p>
        </p:txBody>
      </p:sp>
      <p:sp>
        <p:nvSpPr>
          <p:cNvPr id="5" name="TextBox 4">
            <a:extLst>
              <a:ext uri="{FF2B5EF4-FFF2-40B4-BE49-F238E27FC236}">
                <a16:creationId xmlns:a16="http://schemas.microsoft.com/office/drawing/2014/main" id="{E857FD39-266C-3D4E-9ABE-A2F2DA13A70C}"/>
              </a:ext>
            </a:extLst>
          </p:cNvPr>
          <p:cNvSpPr txBox="1"/>
          <p:nvPr/>
        </p:nvSpPr>
        <p:spPr>
          <a:xfrm>
            <a:off x="7315200" y="4662655"/>
            <a:ext cx="3733800" cy="1323439"/>
          </a:xfrm>
          <a:prstGeom prst="rect">
            <a:avLst/>
          </a:prstGeom>
          <a:noFill/>
        </p:spPr>
        <p:txBody>
          <a:bodyPr wrap="square" rtlCol="0">
            <a:spAutoFit/>
          </a:bodyPr>
          <a:lstStyle/>
          <a:p>
            <a:r>
              <a:rPr lang="en-US" sz="2000" dirty="0"/>
              <a:t>Ideally, effective dose DOES NOT overlap with the toxic dose. Otherwise this becomes an ethical issue.</a:t>
            </a:r>
          </a:p>
        </p:txBody>
      </p:sp>
      <p:sp>
        <p:nvSpPr>
          <p:cNvPr id="6" name="Rectangle 5">
            <a:extLst>
              <a:ext uri="{FF2B5EF4-FFF2-40B4-BE49-F238E27FC236}">
                <a16:creationId xmlns:a16="http://schemas.microsoft.com/office/drawing/2014/main" id="{86AE7A26-88F8-2C47-AB91-6D79C6BD7319}"/>
              </a:ext>
            </a:extLst>
          </p:cNvPr>
          <p:cNvSpPr/>
          <p:nvPr/>
        </p:nvSpPr>
        <p:spPr>
          <a:xfrm>
            <a:off x="7315200" y="3386824"/>
            <a:ext cx="4343400" cy="1015663"/>
          </a:xfrm>
          <a:prstGeom prst="rect">
            <a:avLst/>
          </a:prstGeom>
        </p:spPr>
        <p:txBody>
          <a:bodyPr wrap="square">
            <a:spAutoFit/>
          </a:bodyPr>
          <a:lstStyle/>
          <a:p>
            <a:r>
              <a:rPr lang="en-US" sz="2000" dirty="0">
                <a:solidFill>
                  <a:srgbClr val="072114"/>
                </a:solidFill>
              </a:rPr>
              <a:t>Although more patients may benefit from higher </a:t>
            </a:r>
            <a:r>
              <a:rPr lang="en-US" sz="2000" dirty="0"/>
              <a:t>doses</a:t>
            </a:r>
            <a:r>
              <a:rPr lang="en-US" sz="2000" dirty="0">
                <a:solidFill>
                  <a:srgbClr val="072114"/>
                </a:solidFill>
              </a:rPr>
              <a:t>, that is offset by the probability that </a:t>
            </a:r>
            <a:r>
              <a:rPr lang="en-US" sz="2000" dirty="0"/>
              <a:t>toxicity</a:t>
            </a:r>
            <a:r>
              <a:rPr lang="en-US" sz="2000" dirty="0">
                <a:solidFill>
                  <a:srgbClr val="072114"/>
                </a:solidFill>
              </a:rPr>
              <a:t> will occur.</a:t>
            </a:r>
            <a:endParaRPr lang="en-US" sz="2000" dirty="0"/>
          </a:p>
        </p:txBody>
      </p:sp>
      <p:sp>
        <p:nvSpPr>
          <p:cNvPr id="7" name="TextBox 6">
            <a:extLst>
              <a:ext uri="{FF2B5EF4-FFF2-40B4-BE49-F238E27FC236}">
                <a16:creationId xmlns:a16="http://schemas.microsoft.com/office/drawing/2014/main" id="{1F7A6F9D-E7C9-334D-A266-D79FEA53FC98}"/>
              </a:ext>
            </a:extLst>
          </p:cNvPr>
          <p:cNvSpPr txBox="1"/>
          <p:nvPr/>
        </p:nvSpPr>
        <p:spPr>
          <a:xfrm>
            <a:off x="10542616" y="6393840"/>
            <a:ext cx="1605119" cy="461665"/>
          </a:xfrm>
          <a:prstGeom prst="rect">
            <a:avLst/>
          </a:prstGeom>
          <a:noFill/>
        </p:spPr>
        <p:txBody>
          <a:bodyPr wrap="none" rtlCol="0">
            <a:spAutoFit/>
          </a:bodyPr>
          <a:lstStyle/>
          <a:p>
            <a:r>
              <a:rPr lang="en-US" sz="1200" dirty="0" err="1">
                <a:solidFill>
                  <a:schemeClr val="bg1">
                    <a:lumMod val="50000"/>
                  </a:schemeClr>
                </a:solidFill>
              </a:rPr>
              <a:t>Toxicologyschools.com</a:t>
            </a:r>
            <a:endParaRPr lang="en-US" sz="1200" dirty="0">
              <a:solidFill>
                <a:schemeClr val="bg1">
                  <a:lumMod val="50000"/>
                </a:schemeClr>
              </a:solidFill>
            </a:endParaRPr>
          </a:p>
          <a:p>
            <a:r>
              <a:rPr lang="en-US" sz="1200" dirty="0" err="1">
                <a:solidFill>
                  <a:schemeClr val="bg1">
                    <a:lumMod val="50000"/>
                  </a:schemeClr>
                </a:solidFill>
              </a:rPr>
              <a:t>Toxtutor.nml.nih.gov</a:t>
            </a:r>
            <a:endParaRPr lang="en-US" sz="1200" dirty="0">
              <a:solidFill>
                <a:schemeClr val="bg1">
                  <a:lumMod val="50000"/>
                </a:schemeClr>
              </a:solidFill>
            </a:endParaRPr>
          </a:p>
        </p:txBody>
      </p:sp>
    </p:spTree>
    <p:extLst>
      <p:ext uri="{BB962C8B-B14F-4D97-AF65-F5344CB8AC3E}">
        <p14:creationId xmlns:p14="http://schemas.microsoft.com/office/powerpoint/2010/main" val="64605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86409" y="1752600"/>
            <a:ext cx="3855604" cy="2814682"/>
            <a:chOff x="2466945" y="1295400"/>
            <a:chExt cx="5140804" cy="3752908"/>
          </a:xfrm>
        </p:grpSpPr>
        <p:sp>
          <p:nvSpPr>
            <p:cNvPr id="5" name="Line 3"/>
            <p:cNvSpPr>
              <a:spLocks noChangeShapeType="1"/>
            </p:cNvSpPr>
            <p:nvPr/>
          </p:nvSpPr>
          <p:spPr bwMode="auto">
            <a:xfrm flipV="1">
              <a:off x="3316288" y="1524000"/>
              <a:ext cx="0" cy="2895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a:ea typeface="ＭＳ Ｐゴシック" charset="0"/>
              </a:endParaRPr>
            </a:p>
          </p:txBody>
        </p:sp>
        <p:sp>
          <p:nvSpPr>
            <p:cNvPr id="6" name="Line 4"/>
            <p:cNvSpPr>
              <a:spLocks noChangeShapeType="1"/>
            </p:cNvSpPr>
            <p:nvPr/>
          </p:nvSpPr>
          <p:spPr bwMode="auto">
            <a:xfrm>
              <a:off x="3321050" y="4419600"/>
              <a:ext cx="3505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a:ea typeface="ＭＳ Ｐゴシック" charset="0"/>
              </a:endParaRPr>
            </a:p>
          </p:txBody>
        </p:sp>
        <p:sp>
          <p:nvSpPr>
            <p:cNvPr id="7" name="Line 5"/>
            <p:cNvSpPr>
              <a:spLocks noChangeShapeType="1"/>
            </p:cNvSpPr>
            <p:nvPr/>
          </p:nvSpPr>
          <p:spPr bwMode="auto">
            <a:xfrm flipV="1">
              <a:off x="4686300" y="1600200"/>
              <a:ext cx="571500" cy="2667000"/>
            </a:xfrm>
            <a:prstGeom prst="line">
              <a:avLst/>
            </a:prstGeom>
            <a:ln w="15875">
              <a:prstDash val="lgDash"/>
              <a:headEn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US" sz="1350">
                <a:ea typeface="ＭＳ Ｐゴシック" charset="0"/>
              </a:endParaRPr>
            </a:p>
          </p:txBody>
        </p:sp>
        <p:sp>
          <p:nvSpPr>
            <p:cNvPr id="8" name="Text Box 16"/>
            <p:cNvSpPr txBox="1">
              <a:spLocks noChangeArrowheads="1"/>
            </p:cNvSpPr>
            <p:nvPr/>
          </p:nvSpPr>
          <p:spPr bwMode="auto">
            <a:xfrm>
              <a:off x="3073400" y="4267199"/>
              <a:ext cx="335989"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latin typeface="Times" charset="0"/>
                  <a:ea typeface="ＭＳ Ｐゴシック" charset="0"/>
                </a:rPr>
                <a:t>0</a:t>
              </a:r>
            </a:p>
          </p:txBody>
        </p:sp>
        <p:sp>
          <p:nvSpPr>
            <p:cNvPr id="9" name="Text Box 17"/>
            <p:cNvSpPr txBox="1">
              <a:spLocks noChangeArrowheads="1"/>
            </p:cNvSpPr>
            <p:nvPr/>
          </p:nvSpPr>
          <p:spPr bwMode="auto">
            <a:xfrm>
              <a:off x="2895600" y="1524000"/>
              <a:ext cx="515525"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100</a:t>
              </a:r>
            </a:p>
          </p:txBody>
        </p:sp>
        <p:sp>
          <p:nvSpPr>
            <p:cNvPr id="10" name="Text Box 18"/>
            <p:cNvSpPr txBox="1">
              <a:spLocks noChangeArrowheads="1"/>
            </p:cNvSpPr>
            <p:nvPr/>
          </p:nvSpPr>
          <p:spPr bwMode="auto">
            <a:xfrm>
              <a:off x="2984500" y="2895600"/>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50</a:t>
              </a:r>
            </a:p>
          </p:txBody>
        </p:sp>
        <p:sp>
          <p:nvSpPr>
            <p:cNvPr id="11" name="Text Box 19"/>
            <p:cNvSpPr txBox="1">
              <a:spLocks noChangeArrowheads="1"/>
            </p:cNvSpPr>
            <p:nvPr/>
          </p:nvSpPr>
          <p:spPr bwMode="auto">
            <a:xfrm>
              <a:off x="2984500" y="3170238"/>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40</a:t>
              </a:r>
            </a:p>
          </p:txBody>
        </p:sp>
        <p:sp>
          <p:nvSpPr>
            <p:cNvPr id="12" name="Text Box 20"/>
            <p:cNvSpPr txBox="1">
              <a:spLocks noChangeArrowheads="1"/>
            </p:cNvSpPr>
            <p:nvPr/>
          </p:nvSpPr>
          <p:spPr bwMode="auto">
            <a:xfrm>
              <a:off x="2984500" y="3444876"/>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30</a:t>
              </a:r>
            </a:p>
          </p:txBody>
        </p:sp>
        <p:sp>
          <p:nvSpPr>
            <p:cNvPr id="13" name="Text Box 21"/>
            <p:cNvSpPr txBox="1">
              <a:spLocks noChangeArrowheads="1"/>
            </p:cNvSpPr>
            <p:nvPr/>
          </p:nvSpPr>
          <p:spPr bwMode="auto">
            <a:xfrm>
              <a:off x="2984500" y="3719513"/>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latin typeface="Times" charset="0"/>
                  <a:ea typeface="ＭＳ Ｐゴシック" charset="0"/>
                </a:rPr>
                <a:t>20</a:t>
              </a:r>
            </a:p>
          </p:txBody>
        </p:sp>
        <p:sp>
          <p:nvSpPr>
            <p:cNvPr id="14" name="Text Box 22"/>
            <p:cNvSpPr txBox="1">
              <a:spLocks noChangeArrowheads="1"/>
            </p:cNvSpPr>
            <p:nvPr/>
          </p:nvSpPr>
          <p:spPr bwMode="auto">
            <a:xfrm>
              <a:off x="2984500" y="3994150"/>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latin typeface="Times" charset="0"/>
                  <a:ea typeface="ＭＳ Ｐゴシック" charset="0"/>
                </a:rPr>
                <a:t>10</a:t>
              </a:r>
            </a:p>
          </p:txBody>
        </p:sp>
        <p:sp>
          <p:nvSpPr>
            <p:cNvPr id="15" name="Text Box 23"/>
            <p:cNvSpPr txBox="1">
              <a:spLocks noChangeArrowheads="1"/>
            </p:cNvSpPr>
            <p:nvPr/>
          </p:nvSpPr>
          <p:spPr bwMode="auto">
            <a:xfrm>
              <a:off x="2984500" y="2622550"/>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latin typeface="Times" charset="0"/>
                  <a:ea typeface="ＭＳ Ｐゴシック" charset="0"/>
                </a:rPr>
                <a:t>60</a:t>
              </a:r>
            </a:p>
          </p:txBody>
        </p:sp>
        <p:sp>
          <p:nvSpPr>
            <p:cNvPr id="16" name="Text Box 24"/>
            <p:cNvSpPr txBox="1">
              <a:spLocks noChangeArrowheads="1"/>
            </p:cNvSpPr>
            <p:nvPr/>
          </p:nvSpPr>
          <p:spPr bwMode="auto">
            <a:xfrm>
              <a:off x="2984500" y="2347913"/>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70</a:t>
              </a:r>
            </a:p>
          </p:txBody>
        </p:sp>
        <p:sp>
          <p:nvSpPr>
            <p:cNvPr id="17" name="Text Box 25"/>
            <p:cNvSpPr txBox="1">
              <a:spLocks noChangeArrowheads="1"/>
            </p:cNvSpPr>
            <p:nvPr/>
          </p:nvSpPr>
          <p:spPr bwMode="auto">
            <a:xfrm>
              <a:off x="2984500" y="2073275"/>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80</a:t>
              </a:r>
            </a:p>
          </p:txBody>
        </p:sp>
        <p:sp>
          <p:nvSpPr>
            <p:cNvPr id="18" name="Text Box 26"/>
            <p:cNvSpPr txBox="1">
              <a:spLocks noChangeArrowheads="1"/>
            </p:cNvSpPr>
            <p:nvPr/>
          </p:nvSpPr>
          <p:spPr bwMode="auto">
            <a:xfrm>
              <a:off x="2984500" y="1798639"/>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90</a:t>
              </a:r>
            </a:p>
          </p:txBody>
        </p:sp>
        <p:sp>
          <p:nvSpPr>
            <p:cNvPr id="19" name="Line 27"/>
            <p:cNvSpPr>
              <a:spLocks noChangeShapeType="1"/>
            </p:cNvSpPr>
            <p:nvPr/>
          </p:nvSpPr>
          <p:spPr bwMode="auto">
            <a:xfrm>
              <a:off x="3321050" y="3048000"/>
              <a:ext cx="16319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a:ea typeface="ＭＳ Ｐゴシック" charset="0"/>
              </a:endParaRPr>
            </a:p>
          </p:txBody>
        </p:sp>
        <p:sp>
          <p:nvSpPr>
            <p:cNvPr id="20" name="Line 28"/>
            <p:cNvSpPr>
              <a:spLocks noChangeShapeType="1"/>
            </p:cNvSpPr>
            <p:nvPr/>
          </p:nvSpPr>
          <p:spPr bwMode="auto">
            <a:xfrm>
              <a:off x="4953000" y="3048000"/>
              <a:ext cx="0" cy="1371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a:ea typeface="ＭＳ Ｐゴシック" charset="0"/>
              </a:endParaRPr>
            </a:p>
          </p:txBody>
        </p:sp>
        <p:sp>
          <p:nvSpPr>
            <p:cNvPr id="21" name="Text Box 29"/>
            <p:cNvSpPr txBox="1">
              <a:spLocks noChangeArrowheads="1"/>
            </p:cNvSpPr>
            <p:nvPr/>
          </p:nvSpPr>
          <p:spPr bwMode="auto">
            <a:xfrm>
              <a:off x="3962400" y="4648199"/>
              <a:ext cx="2092880" cy="400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350" dirty="0">
                  <a:latin typeface="Times" charset="0"/>
                  <a:ea typeface="ＭＳ Ｐゴシック" charset="0"/>
                </a:rPr>
                <a:t>Inhaled Dose (</a:t>
              </a:r>
              <a:r>
                <a:rPr lang="en-US" sz="1350" dirty="0" err="1">
                  <a:latin typeface="Times" charset="0"/>
                  <a:ea typeface="ＭＳ Ｐゴシック" charset="0"/>
                </a:rPr>
                <a:t>ppm</a:t>
              </a:r>
              <a:r>
                <a:rPr lang="en-US" sz="1350" dirty="0">
                  <a:latin typeface="Times" charset="0"/>
                  <a:ea typeface="ＭＳ Ｐゴシック" charset="0"/>
                </a:rPr>
                <a:t>)</a:t>
              </a:r>
            </a:p>
          </p:txBody>
        </p:sp>
        <p:sp>
          <p:nvSpPr>
            <p:cNvPr id="22" name="Text Box 30"/>
            <p:cNvSpPr txBox="1">
              <a:spLocks noChangeArrowheads="1"/>
            </p:cNvSpPr>
            <p:nvPr/>
          </p:nvSpPr>
          <p:spPr bwMode="auto">
            <a:xfrm rot="16200000">
              <a:off x="1982838" y="2782065"/>
              <a:ext cx="1368324" cy="400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350" dirty="0">
                  <a:latin typeface="Times" charset="0"/>
                  <a:ea typeface="ＭＳ Ｐゴシック" charset="0"/>
                </a:rPr>
                <a:t>% Mortality</a:t>
              </a:r>
            </a:p>
          </p:txBody>
        </p:sp>
        <p:sp>
          <p:nvSpPr>
            <p:cNvPr id="23" name="Line 39"/>
            <p:cNvSpPr>
              <a:spLocks noChangeShapeType="1"/>
            </p:cNvSpPr>
            <p:nvPr/>
          </p:nvSpPr>
          <p:spPr bwMode="auto">
            <a:xfrm flipV="1">
              <a:off x="3581400" y="1905000"/>
              <a:ext cx="2514600" cy="2438400"/>
            </a:xfrm>
            <a:prstGeom prst="line">
              <a:avLst/>
            </a:prstGeom>
            <a:noFill/>
            <a:ln w="15875" cap="flat">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a:ea typeface="ＭＳ Ｐゴシック" charset="0"/>
              </a:endParaRPr>
            </a:p>
          </p:txBody>
        </p:sp>
        <p:sp>
          <p:nvSpPr>
            <p:cNvPr id="24" name="TextBox 23"/>
            <p:cNvSpPr txBox="1"/>
            <p:nvPr/>
          </p:nvSpPr>
          <p:spPr>
            <a:xfrm>
              <a:off x="6190096" y="1840468"/>
              <a:ext cx="1417653" cy="40010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350" dirty="0"/>
                <a:t>Solvent 99-7</a:t>
              </a:r>
            </a:p>
          </p:txBody>
        </p:sp>
        <p:sp>
          <p:nvSpPr>
            <p:cNvPr id="25" name="TextBox 24"/>
            <p:cNvSpPr txBox="1"/>
            <p:nvPr/>
          </p:nvSpPr>
          <p:spPr>
            <a:xfrm>
              <a:off x="5334000" y="1295400"/>
              <a:ext cx="1417653" cy="40010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350" dirty="0"/>
                <a:t>Solvent 99-2</a:t>
              </a:r>
            </a:p>
          </p:txBody>
        </p:sp>
        <p:sp>
          <p:nvSpPr>
            <p:cNvPr id="26" name="Text Box 16"/>
            <p:cNvSpPr txBox="1">
              <a:spLocks noChangeArrowheads="1"/>
            </p:cNvSpPr>
            <p:nvPr/>
          </p:nvSpPr>
          <p:spPr bwMode="auto">
            <a:xfrm>
              <a:off x="3308350" y="4419600"/>
              <a:ext cx="3792063"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latin typeface="Times" charset="0"/>
                  <a:ea typeface="ＭＳ Ｐゴシック" charset="0"/>
                </a:rPr>
                <a:t>0     50     100     150     200     250     300     350  </a:t>
              </a:r>
            </a:p>
          </p:txBody>
        </p:sp>
      </p:grpSp>
      <p:sp>
        <p:nvSpPr>
          <p:cNvPr id="27" name="TextBox 26"/>
          <p:cNvSpPr txBox="1"/>
          <p:nvPr/>
        </p:nvSpPr>
        <p:spPr>
          <a:xfrm>
            <a:off x="533400" y="4661578"/>
            <a:ext cx="11125200" cy="1631216"/>
          </a:xfrm>
          <a:prstGeom prst="rect">
            <a:avLst/>
          </a:prstGeom>
          <a:noFill/>
        </p:spPr>
        <p:txBody>
          <a:bodyPr wrap="square" rtlCol="0">
            <a:spAutoFit/>
          </a:bodyPr>
          <a:lstStyle/>
          <a:p>
            <a:r>
              <a:rPr lang="en-US" sz="2000" dirty="0"/>
              <a:t>Plotted here are two theoretical curves for the toxicity of solvents used in the cleaning of silicon compounds.  Both solvent 99-2 and 99-7 performed equally well against a variety of manufactured silicon compounds.  The task at hand for you is to determine which solvent would you pick to be “safer” for use.  As you can see from the accompanying data, both compounds have an equivalent Lethal dose 50 value (LD50).  These are based on average values during a 6 hour exposure period.</a:t>
            </a:r>
          </a:p>
        </p:txBody>
      </p:sp>
      <p:sp>
        <p:nvSpPr>
          <p:cNvPr id="2" name="Title 1">
            <a:extLst>
              <a:ext uri="{FF2B5EF4-FFF2-40B4-BE49-F238E27FC236}">
                <a16:creationId xmlns:a16="http://schemas.microsoft.com/office/drawing/2014/main" id="{030E4D7B-0F88-E649-BE50-938CD7D42755}"/>
              </a:ext>
            </a:extLst>
          </p:cNvPr>
          <p:cNvSpPr>
            <a:spLocks noGrp="1"/>
          </p:cNvSpPr>
          <p:nvPr>
            <p:ph type="title"/>
          </p:nvPr>
        </p:nvSpPr>
        <p:spPr>
          <a:xfrm>
            <a:off x="838200" y="175127"/>
            <a:ext cx="10972800" cy="1325563"/>
          </a:xfrm>
        </p:spPr>
        <p:txBody>
          <a:bodyPr>
            <a:normAutofit/>
          </a:bodyPr>
          <a:lstStyle/>
          <a:p>
            <a:r>
              <a:rPr lang="en-US" sz="4000" dirty="0">
                <a:latin typeface="+mn-lt"/>
              </a:rPr>
              <a:t>In-Class Discussion - Which Solvent Would You Use?</a:t>
            </a:r>
            <a:endParaRPr lang="en-US" sz="3600" dirty="0">
              <a:latin typeface="+mn-lt"/>
            </a:endParaRPr>
          </a:p>
        </p:txBody>
      </p:sp>
    </p:spTree>
    <p:extLst>
      <p:ext uri="{BB962C8B-B14F-4D97-AF65-F5344CB8AC3E}">
        <p14:creationId xmlns:p14="http://schemas.microsoft.com/office/powerpoint/2010/main" val="2050922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20731" y="4870535"/>
            <a:ext cx="10744199"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dirty="0"/>
              <a:t>Solvent 99-7 causes lethality at much lower levels than 99-2 (20ppm versus 100ppm respectively), and the response is much more predictable (i.e. less population heterogeneity).  Solvent 99-2 because higher levels can be inhaled before any harmful effects should begin.</a:t>
            </a:r>
          </a:p>
        </p:txBody>
      </p:sp>
      <p:sp>
        <p:nvSpPr>
          <p:cNvPr id="29" name="Title 1">
            <a:extLst>
              <a:ext uri="{FF2B5EF4-FFF2-40B4-BE49-F238E27FC236}">
                <a16:creationId xmlns:a16="http://schemas.microsoft.com/office/drawing/2014/main" id="{9B0B0193-C597-4B51-A81F-91FF17173B0C}"/>
              </a:ext>
            </a:extLst>
          </p:cNvPr>
          <p:cNvSpPr>
            <a:spLocks noGrp="1"/>
          </p:cNvSpPr>
          <p:nvPr>
            <p:ph type="title"/>
          </p:nvPr>
        </p:nvSpPr>
        <p:spPr>
          <a:xfrm>
            <a:off x="838200" y="175127"/>
            <a:ext cx="10972800" cy="1325563"/>
          </a:xfrm>
        </p:spPr>
        <p:txBody>
          <a:bodyPr>
            <a:normAutofit/>
          </a:bodyPr>
          <a:lstStyle/>
          <a:p>
            <a:r>
              <a:rPr lang="en-US" sz="4000" dirty="0">
                <a:latin typeface="+mn-lt"/>
              </a:rPr>
              <a:t>In-Class Discussion - Which Solvent Would You Use?</a:t>
            </a:r>
            <a:endParaRPr lang="en-US" sz="3600" dirty="0">
              <a:latin typeface="+mn-lt"/>
            </a:endParaRPr>
          </a:p>
        </p:txBody>
      </p:sp>
      <p:grpSp>
        <p:nvGrpSpPr>
          <p:cNvPr id="53" name="Group 52">
            <a:extLst>
              <a:ext uri="{FF2B5EF4-FFF2-40B4-BE49-F238E27FC236}">
                <a16:creationId xmlns:a16="http://schemas.microsoft.com/office/drawing/2014/main" id="{950DBCB6-203B-4401-AEA2-0B50AE09BCAA}"/>
              </a:ext>
            </a:extLst>
          </p:cNvPr>
          <p:cNvGrpSpPr/>
          <p:nvPr/>
        </p:nvGrpSpPr>
        <p:grpSpPr>
          <a:xfrm>
            <a:off x="4186409" y="1752600"/>
            <a:ext cx="3855604" cy="2814682"/>
            <a:chOff x="2466945" y="1295400"/>
            <a:chExt cx="5140804" cy="3752908"/>
          </a:xfrm>
        </p:grpSpPr>
        <p:sp>
          <p:nvSpPr>
            <p:cNvPr id="54" name="Line 3">
              <a:extLst>
                <a:ext uri="{FF2B5EF4-FFF2-40B4-BE49-F238E27FC236}">
                  <a16:creationId xmlns:a16="http://schemas.microsoft.com/office/drawing/2014/main" id="{5F096B7B-EFBE-4EA1-AFE8-8140DFFBD1D6}"/>
                </a:ext>
              </a:extLst>
            </p:cNvPr>
            <p:cNvSpPr>
              <a:spLocks noChangeShapeType="1"/>
            </p:cNvSpPr>
            <p:nvPr/>
          </p:nvSpPr>
          <p:spPr bwMode="auto">
            <a:xfrm flipV="1">
              <a:off x="3316288" y="1524000"/>
              <a:ext cx="0" cy="2895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a:ea typeface="ＭＳ Ｐゴシック" charset="0"/>
              </a:endParaRPr>
            </a:p>
          </p:txBody>
        </p:sp>
        <p:sp>
          <p:nvSpPr>
            <p:cNvPr id="55" name="Line 4">
              <a:extLst>
                <a:ext uri="{FF2B5EF4-FFF2-40B4-BE49-F238E27FC236}">
                  <a16:creationId xmlns:a16="http://schemas.microsoft.com/office/drawing/2014/main" id="{34B28FF8-E59D-4E47-AF81-3C8FDBE8CA26}"/>
                </a:ext>
              </a:extLst>
            </p:cNvPr>
            <p:cNvSpPr>
              <a:spLocks noChangeShapeType="1"/>
            </p:cNvSpPr>
            <p:nvPr/>
          </p:nvSpPr>
          <p:spPr bwMode="auto">
            <a:xfrm>
              <a:off x="3321050" y="4419600"/>
              <a:ext cx="3505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a:ea typeface="ＭＳ Ｐゴシック" charset="0"/>
              </a:endParaRPr>
            </a:p>
          </p:txBody>
        </p:sp>
        <p:sp>
          <p:nvSpPr>
            <p:cNvPr id="56" name="Line 5">
              <a:extLst>
                <a:ext uri="{FF2B5EF4-FFF2-40B4-BE49-F238E27FC236}">
                  <a16:creationId xmlns:a16="http://schemas.microsoft.com/office/drawing/2014/main" id="{2EF9928A-7704-4E14-B80E-5E93A550612E}"/>
                </a:ext>
              </a:extLst>
            </p:cNvPr>
            <p:cNvSpPr>
              <a:spLocks noChangeShapeType="1"/>
            </p:cNvSpPr>
            <p:nvPr/>
          </p:nvSpPr>
          <p:spPr bwMode="auto">
            <a:xfrm flipV="1">
              <a:off x="4686300" y="1600200"/>
              <a:ext cx="571500" cy="2667000"/>
            </a:xfrm>
            <a:prstGeom prst="line">
              <a:avLst/>
            </a:prstGeom>
            <a:ln w="15875">
              <a:prstDash val="lgDash"/>
              <a:headEn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US" sz="1350">
                <a:ea typeface="ＭＳ Ｐゴシック" charset="0"/>
              </a:endParaRPr>
            </a:p>
          </p:txBody>
        </p:sp>
        <p:sp>
          <p:nvSpPr>
            <p:cNvPr id="57" name="Text Box 16">
              <a:extLst>
                <a:ext uri="{FF2B5EF4-FFF2-40B4-BE49-F238E27FC236}">
                  <a16:creationId xmlns:a16="http://schemas.microsoft.com/office/drawing/2014/main" id="{0B75EA18-64B0-4D68-95CB-C32DE2172D74}"/>
                </a:ext>
              </a:extLst>
            </p:cNvPr>
            <p:cNvSpPr txBox="1">
              <a:spLocks noChangeArrowheads="1"/>
            </p:cNvSpPr>
            <p:nvPr/>
          </p:nvSpPr>
          <p:spPr bwMode="auto">
            <a:xfrm>
              <a:off x="3073400" y="4267199"/>
              <a:ext cx="335989"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latin typeface="Times" charset="0"/>
                  <a:ea typeface="ＭＳ Ｐゴシック" charset="0"/>
                </a:rPr>
                <a:t>0</a:t>
              </a:r>
            </a:p>
          </p:txBody>
        </p:sp>
        <p:sp>
          <p:nvSpPr>
            <p:cNvPr id="58" name="Text Box 17">
              <a:extLst>
                <a:ext uri="{FF2B5EF4-FFF2-40B4-BE49-F238E27FC236}">
                  <a16:creationId xmlns:a16="http://schemas.microsoft.com/office/drawing/2014/main" id="{FF88ADEF-1417-414D-ACE5-F14A4A04A5C1}"/>
                </a:ext>
              </a:extLst>
            </p:cNvPr>
            <p:cNvSpPr txBox="1">
              <a:spLocks noChangeArrowheads="1"/>
            </p:cNvSpPr>
            <p:nvPr/>
          </p:nvSpPr>
          <p:spPr bwMode="auto">
            <a:xfrm>
              <a:off x="2895600" y="1524000"/>
              <a:ext cx="515525"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100</a:t>
              </a:r>
            </a:p>
          </p:txBody>
        </p:sp>
        <p:sp>
          <p:nvSpPr>
            <p:cNvPr id="59" name="Text Box 18">
              <a:extLst>
                <a:ext uri="{FF2B5EF4-FFF2-40B4-BE49-F238E27FC236}">
                  <a16:creationId xmlns:a16="http://schemas.microsoft.com/office/drawing/2014/main" id="{A8C6B267-8F7E-43AE-8918-E867AEF2436B}"/>
                </a:ext>
              </a:extLst>
            </p:cNvPr>
            <p:cNvSpPr txBox="1">
              <a:spLocks noChangeArrowheads="1"/>
            </p:cNvSpPr>
            <p:nvPr/>
          </p:nvSpPr>
          <p:spPr bwMode="auto">
            <a:xfrm>
              <a:off x="2984500" y="2895600"/>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50</a:t>
              </a:r>
            </a:p>
          </p:txBody>
        </p:sp>
        <p:sp>
          <p:nvSpPr>
            <p:cNvPr id="60" name="Text Box 19">
              <a:extLst>
                <a:ext uri="{FF2B5EF4-FFF2-40B4-BE49-F238E27FC236}">
                  <a16:creationId xmlns:a16="http://schemas.microsoft.com/office/drawing/2014/main" id="{70E03F51-56FC-4081-9427-BB04F1864A6C}"/>
                </a:ext>
              </a:extLst>
            </p:cNvPr>
            <p:cNvSpPr txBox="1">
              <a:spLocks noChangeArrowheads="1"/>
            </p:cNvSpPr>
            <p:nvPr/>
          </p:nvSpPr>
          <p:spPr bwMode="auto">
            <a:xfrm>
              <a:off x="2984500" y="3170238"/>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40</a:t>
              </a:r>
            </a:p>
          </p:txBody>
        </p:sp>
        <p:sp>
          <p:nvSpPr>
            <p:cNvPr id="61" name="Text Box 20">
              <a:extLst>
                <a:ext uri="{FF2B5EF4-FFF2-40B4-BE49-F238E27FC236}">
                  <a16:creationId xmlns:a16="http://schemas.microsoft.com/office/drawing/2014/main" id="{D6CC2582-07BB-4EEB-9E8D-70C2F3EBBDC4}"/>
                </a:ext>
              </a:extLst>
            </p:cNvPr>
            <p:cNvSpPr txBox="1">
              <a:spLocks noChangeArrowheads="1"/>
            </p:cNvSpPr>
            <p:nvPr/>
          </p:nvSpPr>
          <p:spPr bwMode="auto">
            <a:xfrm>
              <a:off x="2984500" y="3444876"/>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30</a:t>
              </a:r>
            </a:p>
          </p:txBody>
        </p:sp>
        <p:sp>
          <p:nvSpPr>
            <p:cNvPr id="62" name="Text Box 21">
              <a:extLst>
                <a:ext uri="{FF2B5EF4-FFF2-40B4-BE49-F238E27FC236}">
                  <a16:creationId xmlns:a16="http://schemas.microsoft.com/office/drawing/2014/main" id="{8F0CD379-2437-40CC-AB93-9342A1A44AF8}"/>
                </a:ext>
              </a:extLst>
            </p:cNvPr>
            <p:cNvSpPr txBox="1">
              <a:spLocks noChangeArrowheads="1"/>
            </p:cNvSpPr>
            <p:nvPr/>
          </p:nvSpPr>
          <p:spPr bwMode="auto">
            <a:xfrm>
              <a:off x="2984500" y="3719513"/>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latin typeface="Times" charset="0"/>
                  <a:ea typeface="ＭＳ Ｐゴシック" charset="0"/>
                </a:rPr>
                <a:t>20</a:t>
              </a:r>
            </a:p>
          </p:txBody>
        </p:sp>
        <p:sp>
          <p:nvSpPr>
            <p:cNvPr id="63" name="Text Box 22">
              <a:extLst>
                <a:ext uri="{FF2B5EF4-FFF2-40B4-BE49-F238E27FC236}">
                  <a16:creationId xmlns:a16="http://schemas.microsoft.com/office/drawing/2014/main" id="{1D2F1BAB-AF13-4168-8E0F-522EBF169F01}"/>
                </a:ext>
              </a:extLst>
            </p:cNvPr>
            <p:cNvSpPr txBox="1">
              <a:spLocks noChangeArrowheads="1"/>
            </p:cNvSpPr>
            <p:nvPr/>
          </p:nvSpPr>
          <p:spPr bwMode="auto">
            <a:xfrm>
              <a:off x="2984500" y="3994150"/>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latin typeface="Times" charset="0"/>
                  <a:ea typeface="ＭＳ Ｐゴシック" charset="0"/>
                </a:rPr>
                <a:t>10</a:t>
              </a:r>
            </a:p>
          </p:txBody>
        </p:sp>
        <p:sp>
          <p:nvSpPr>
            <p:cNvPr id="64" name="Text Box 23">
              <a:extLst>
                <a:ext uri="{FF2B5EF4-FFF2-40B4-BE49-F238E27FC236}">
                  <a16:creationId xmlns:a16="http://schemas.microsoft.com/office/drawing/2014/main" id="{6DB3D03E-8EAA-429E-89FB-E91B2F9358FF}"/>
                </a:ext>
              </a:extLst>
            </p:cNvPr>
            <p:cNvSpPr txBox="1">
              <a:spLocks noChangeArrowheads="1"/>
            </p:cNvSpPr>
            <p:nvPr/>
          </p:nvSpPr>
          <p:spPr bwMode="auto">
            <a:xfrm>
              <a:off x="2984500" y="2622550"/>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latin typeface="Times" charset="0"/>
                  <a:ea typeface="ＭＳ Ｐゴシック" charset="0"/>
                </a:rPr>
                <a:t>60</a:t>
              </a:r>
            </a:p>
          </p:txBody>
        </p:sp>
        <p:sp>
          <p:nvSpPr>
            <p:cNvPr id="65" name="Text Box 24">
              <a:extLst>
                <a:ext uri="{FF2B5EF4-FFF2-40B4-BE49-F238E27FC236}">
                  <a16:creationId xmlns:a16="http://schemas.microsoft.com/office/drawing/2014/main" id="{7626A115-0277-4951-A6D2-2E7F1FDA1285}"/>
                </a:ext>
              </a:extLst>
            </p:cNvPr>
            <p:cNvSpPr txBox="1">
              <a:spLocks noChangeArrowheads="1"/>
            </p:cNvSpPr>
            <p:nvPr/>
          </p:nvSpPr>
          <p:spPr bwMode="auto">
            <a:xfrm>
              <a:off x="2984500" y="2347913"/>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70</a:t>
              </a:r>
            </a:p>
          </p:txBody>
        </p:sp>
        <p:sp>
          <p:nvSpPr>
            <p:cNvPr id="66" name="Text Box 25">
              <a:extLst>
                <a:ext uri="{FF2B5EF4-FFF2-40B4-BE49-F238E27FC236}">
                  <a16:creationId xmlns:a16="http://schemas.microsoft.com/office/drawing/2014/main" id="{DC784C96-339C-41A8-8AD5-D4423CE7E66A}"/>
                </a:ext>
              </a:extLst>
            </p:cNvPr>
            <p:cNvSpPr txBox="1">
              <a:spLocks noChangeArrowheads="1"/>
            </p:cNvSpPr>
            <p:nvPr/>
          </p:nvSpPr>
          <p:spPr bwMode="auto">
            <a:xfrm>
              <a:off x="2984500" y="2073275"/>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80</a:t>
              </a:r>
            </a:p>
          </p:txBody>
        </p:sp>
        <p:sp>
          <p:nvSpPr>
            <p:cNvPr id="67" name="Text Box 26">
              <a:extLst>
                <a:ext uri="{FF2B5EF4-FFF2-40B4-BE49-F238E27FC236}">
                  <a16:creationId xmlns:a16="http://schemas.microsoft.com/office/drawing/2014/main" id="{45FB5AE5-5F77-485A-943F-06EE20BBC56B}"/>
                </a:ext>
              </a:extLst>
            </p:cNvPr>
            <p:cNvSpPr txBox="1">
              <a:spLocks noChangeArrowheads="1"/>
            </p:cNvSpPr>
            <p:nvPr/>
          </p:nvSpPr>
          <p:spPr bwMode="auto">
            <a:xfrm>
              <a:off x="2984500" y="1798639"/>
              <a:ext cx="425757"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a:latin typeface="Times" charset="0"/>
                  <a:ea typeface="ＭＳ Ｐゴシック" charset="0"/>
                </a:rPr>
                <a:t>90</a:t>
              </a:r>
            </a:p>
          </p:txBody>
        </p:sp>
        <p:sp>
          <p:nvSpPr>
            <p:cNvPr id="68" name="Line 27">
              <a:extLst>
                <a:ext uri="{FF2B5EF4-FFF2-40B4-BE49-F238E27FC236}">
                  <a16:creationId xmlns:a16="http://schemas.microsoft.com/office/drawing/2014/main" id="{7DBE9BDE-758D-49A1-B944-C4C57232E0A9}"/>
                </a:ext>
              </a:extLst>
            </p:cNvPr>
            <p:cNvSpPr>
              <a:spLocks noChangeShapeType="1"/>
            </p:cNvSpPr>
            <p:nvPr/>
          </p:nvSpPr>
          <p:spPr bwMode="auto">
            <a:xfrm>
              <a:off x="3321050" y="3048000"/>
              <a:ext cx="16319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a:ea typeface="ＭＳ Ｐゴシック" charset="0"/>
              </a:endParaRPr>
            </a:p>
          </p:txBody>
        </p:sp>
        <p:sp>
          <p:nvSpPr>
            <p:cNvPr id="69" name="Line 28">
              <a:extLst>
                <a:ext uri="{FF2B5EF4-FFF2-40B4-BE49-F238E27FC236}">
                  <a16:creationId xmlns:a16="http://schemas.microsoft.com/office/drawing/2014/main" id="{4D940FBA-641E-4D44-8C5C-344C502B6AA4}"/>
                </a:ext>
              </a:extLst>
            </p:cNvPr>
            <p:cNvSpPr>
              <a:spLocks noChangeShapeType="1"/>
            </p:cNvSpPr>
            <p:nvPr/>
          </p:nvSpPr>
          <p:spPr bwMode="auto">
            <a:xfrm>
              <a:off x="4953000" y="3048000"/>
              <a:ext cx="0" cy="1371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a:ea typeface="ＭＳ Ｐゴシック" charset="0"/>
              </a:endParaRPr>
            </a:p>
          </p:txBody>
        </p:sp>
        <p:sp>
          <p:nvSpPr>
            <p:cNvPr id="70" name="Text Box 29">
              <a:extLst>
                <a:ext uri="{FF2B5EF4-FFF2-40B4-BE49-F238E27FC236}">
                  <a16:creationId xmlns:a16="http://schemas.microsoft.com/office/drawing/2014/main" id="{78B6FD8D-6F7D-4090-9964-A4FFC2471EE9}"/>
                </a:ext>
              </a:extLst>
            </p:cNvPr>
            <p:cNvSpPr txBox="1">
              <a:spLocks noChangeArrowheads="1"/>
            </p:cNvSpPr>
            <p:nvPr/>
          </p:nvSpPr>
          <p:spPr bwMode="auto">
            <a:xfrm>
              <a:off x="3962400" y="4648199"/>
              <a:ext cx="2092880" cy="400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350" dirty="0">
                  <a:latin typeface="Times" charset="0"/>
                  <a:ea typeface="ＭＳ Ｐゴシック" charset="0"/>
                </a:rPr>
                <a:t>Inhaled Dose (</a:t>
              </a:r>
              <a:r>
                <a:rPr lang="en-US" sz="1350" dirty="0" err="1">
                  <a:latin typeface="Times" charset="0"/>
                  <a:ea typeface="ＭＳ Ｐゴシック" charset="0"/>
                </a:rPr>
                <a:t>ppm</a:t>
              </a:r>
              <a:r>
                <a:rPr lang="en-US" sz="1350" dirty="0">
                  <a:latin typeface="Times" charset="0"/>
                  <a:ea typeface="ＭＳ Ｐゴシック" charset="0"/>
                </a:rPr>
                <a:t>)</a:t>
              </a:r>
            </a:p>
          </p:txBody>
        </p:sp>
        <p:sp>
          <p:nvSpPr>
            <p:cNvPr id="71" name="Text Box 30">
              <a:extLst>
                <a:ext uri="{FF2B5EF4-FFF2-40B4-BE49-F238E27FC236}">
                  <a16:creationId xmlns:a16="http://schemas.microsoft.com/office/drawing/2014/main" id="{BC61D916-E8B3-495B-A28B-9B5590A685F9}"/>
                </a:ext>
              </a:extLst>
            </p:cNvPr>
            <p:cNvSpPr txBox="1">
              <a:spLocks noChangeArrowheads="1"/>
            </p:cNvSpPr>
            <p:nvPr/>
          </p:nvSpPr>
          <p:spPr bwMode="auto">
            <a:xfrm rot="16200000">
              <a:off x="1982838" y="2782065"/>
              <a:ext cx="1368324" cy="400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350" dirty="0">
                  <a:latin typeface="Times" charset="0"/>
                  <a:ea typeface="ＭＳ Ｐゴシック" charset="0"/>
                </a:rPr>
                <a:t>% Mortality</a:t>
              </a:r>
            </a:p>
          </p:txBody>
        </p:sp>
        <p:sp>
          <p:nvSpPr>
            <p:cNvPr id="72" name="Line 39">
              <a:extLst>
                <a:ext uri="{FF2B5EF4-FFF2-40B4-BE49-F238E27FC236}">
                  <a16:creationId xmlns:a16="http://schemas.microsoft.com/office/drawing/2014/main" id="{C6D924D4-68F6-430B-ABD9-0B7D2921755F}"/>
                </a:ext>
              </a:extLst>
            </p:cNvPr>
            <p:cNvSpPr>
              <a:spLocks noChangeShapeType="1"/>
            </p:cNvSpPr>
            <p:nvPr/>
          </p:nvSpPr>
          <p:spPr bwMode="auto">
            <a:xfrm flipV="1">
              <a:off x="3581400" y="1905000"/>
              <a:ext cx="2514600" cy="2438400"/>
            </a:xfrm>
            <a:prstGeom prst="line">
              <a:avLst/>
            </a:prstGeom>
            <a:noFill/>
            <a:ln w="15875" cap="flat">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350">
                <a:ea typeface="ＭＳ Ｐゴシック" charset="0"/>
              </a:endParaRPr>
            </a:p>
          </p:txBody>
        </p:sp>
        <p:sp>
          <p:nvSpPr>
            <p:cNvPr id="73" name="TextBox 72">
              <a:extLst>
                <a:ext uri="{FF2B5EF4-FFF2-40B4-BE49-F238E27FC236}">
                  <a16:creationId xmlns:a16="http://schemas.microsoft.com/office/drawing/2014/main" id="{9E5E11B6-23B6-4E60-80C0-2857180102B3}"/>
                </a:ext>
              </a:extLst>
            </p:cNvPr>
            <p:cNvSpPr txBox="1"/>
            <p:nvPr/>
          </p:nvSpPr>
          <p:spPr>
            <a:xfrm>
              <a:off x="6190096" y="1840468"/>
              <a:ext cx="1417653" cy="40010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350" dirty="0"/>
                <a:t>Solvent 99-7</a:t>
              </a:r>
            </a:p>
          </p:txBody>
        </p:sp>
        <p:sp>
          <p:nvSpPr>
            <p:cNvPr id="74" name="TextBox 73">
              <a:extLst>
                <a:ext uri="{FF2B5EF4-FFF2-40B4-BE49-F238E27FC236}">
                  <a16:creationId xmlns:a16="http://schemas.microsoft.com/office/drawing/2014/main" id="{E8D18DB5-385C-4ACA-96A4-A5B516255A66}"/>
                </a:ext>
              </a:extLst>
            </p:cNvPr>
            <p:cNvSpPr txBox="1"/>
            <p:nvPr/>
          </p:nvSpPr>
          <p:spPr>
            <a:xfrm>
              <a:off x="5334000" y="1295400"/>
              <a:ext cx="1417653" cy="40010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350" dirty="0"/>
                <a:t>Solvent 99-2</a:t>
              </a:r>
            </a:p>
          </p:txBody>
        </p:sp>
        <p:sp>
          <p:nvSpPr>
            <p:cNvPr id="75" name="Text Box 16">
              <a:extLst>
                <a:ext uri="{FF2B5EF4-FFF2-40B4-BE49-F238E27FC236}">
                  <a16:creationId xmlns:a16="http://schemas.microsoft.com/office/drawing/2014/main" id="{77B22555-877E-473F-B9D4-424E50BEA94F}"/>
                </a:ext>
              </a:extLst>
            </p:cNvPr>
            <p:cNvSpPr txBox="1">
              <a:spLocks noChangeArrowheads="1"/>
            </p:cNvSpPr>
            <p:nvPr/>
          </p:nvSpPr>
          <p:spPr bwMode="auto">
            <a:xfrm>
              <a:off x="3308350" y="4419600"/>
              <a:ext cx="3792063" cy="33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latin typeface="Times" charset="0"/>
                  <a:ea typeface="ＭＳ Ｐゴシック" charset="0"/>
                </a:rPr>
                <a:t>0     50     100     150     200     250     300     350  </a:t>
              </a:r>
            </a:p>
          </p:txBody>
        </p:sp>
      </p:grpSp>
      <p:sp>
        <p:nvSpPr>
          <p:cNvPr id="2" name="TextBox 1">
            <a:extLst>
              <a:ext uri="{FF2B5EF4-FFF2-40B4-BE49-F238E27FC236}">
                <a16:creationId xmlns:a16="http://schemas.microsoft.com/office/drawing/2014/main" id="{FD9FD479-B420-4BA7-BDA5-82F66CCD4E2E}"/>
              </a:ext>
            </a:extLst>
          </p:cNvPr>
          <p:cNvSpPr txBox="1"/>
          <p:nvPr/>
        </p:nvSpPr>
        <p:spPr>
          <a:xfrm>
            <a:off x="9759460" y="6473092"/>
            <a:ext cx="230553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cs typeface="Calibri"/>
              </a:rPr>
              <a:t>Courtesy of Dr. Karolina Mellor</a:t>
            </a:r>
            <a:endParaRPr lang="en-US" dirty="0"/>
          </a:p>
        </p:txBody>
      </p:sp>
    </p:spTree>
    <p:extLst>
      <p:ext uri="{BB962C8B-B14F-4D97-AF65-F5344CB8AC3E}">
        <p14:creationId xmlns:p14="http://schemas.microsoft.com/office/powerpoint/2010/main" val="855837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BCD7-03E4-0D4C-8818-0F52E6C693AC}"/>
              </a:ext>
            </a:extLst>
          </p:cNvPr>
          <p:cNvSpPr>
            <a:spLocks noGrp="1"/>
          </p:cNvSpPr>
          <p:nvPr>
            <p:ph type="title"/>
          </p:nvPr>
        </p:nvSpPr>
        <p:spPr/>
        <p:txBody>
          <a:bodyPr>
            <a:normAutofit/>
          </a:bodyPr>
          <a:lstStyle/>
          <a:p>
            <a:r>
              <a:rPr lang="en-US" sz="4000" dirty="0">
                <a:latin typeface="+mn-lt"/>
              </a:rPr>
              <a:t>Hazard Assessment</a:t>
            </a:r>
            <a:endParaRPr lang="en-US" sz="3600" dirty="0">
              <a:latin typeface="+mn-lt"/>
            </a:endParaRPr>
          </a:p>
        </p:txBody>
      </p:sp>
      <p:sp>
        <p:nvSpPr>
          <p:cNvPr id="3" name="Content Placeholder 2"/>
          <p:cNvSpPr>
            <a:spLocks noGrp="1"/>
          </p:cNvSpPr>
          <p:nvPr>
            <p:ph idx="1"/>
          </p:nvPr>
        </p:nvSpPr>
        <p:spPr>
          <a:xfrm>
            <a:off x="838200" y="1750132"/>
            <a:ext cx="10515600" cy="1069268"/>
          </a:xfrm>
        </p:spPr>
        <p:txBody>
          <a:bodyPr>
            <a:noAutofit/>
          </a:bodyPr>
          <a:lstStyle/>
          <a:p>
            <a:r>
              <a:rPr lang="en-US" sz="2200" dirty="0"/>
              <a:t>Review and analysis of toxicology data and assessing if the substance causes toxic effects.</a:t>
            </a:r>
          </a:p>
          <a:p>
            <a:r>
              <a:rPr lang="en-US" sz="2200" dirty="0"/>
              <a:t>Sources include animal and human studies and computational data.</a:t>
            </a:r>
          </a:p>
          <a:p>
            <a:r>
              <a:rPr lang="en-US" sz="2200" dirty="0"/>
              <a:t>These studies have difficulty with showing causation (if a risk factor lead to disease).</a:t>
            </a:r>
          </a:p>
          <a:p>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09800" y="2944567"/>
            <a:ext cx="7492766" cy="321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701873" y="6280919"/>
            <a:ext cx="4470634" cy="577081"/>
          </a:xfrm>
          <a:prstGeom prst="rect">
            <a:avLst/>
          </a:prstGeom>
          <a:noFill/>
        </p:spPr>
        <p:txBody>
          <a:bodyPr wrap="square" rtlCol="0">
            <a:spAutoFit/>
          </a:bodyPr>
          <a:lstStyle/>
          <a:p>
            <a:r>
              <a:rPr lang="en-US" sz="1050" dirty="0" err="1">
                <a:solidFill>
                  <a:schemeClr val="bg1">
                    <a:lumMod val="50000"/>
                  </a:schemeClr>
                </a:solidFill>
              </a:rPr>
              <a:t>Mihelcic</a:t>
            </a:r>
            <a:r>
              <a:rPr lang="en-US" sz="1050" dirty="0">
                <a:solidFill>
                  <a:schemeClr val="bg1">
                    <a:lumMod val="50000"/>
                  </a:schemeClr>
                </a:solidFill>
              </a:rPr>
              <a:t>, J. R.; Zimmerman, J. B., </a:t>
            </a:r>
            <a:r>
              <a:rPr lang="en-US" sz="1050" i="1" dirty="0">
                <a:solidFill>
                  <a:schemeClr val="bg1">
                    <a:lumMod val="50000"/>
                  </a:schemeClr>
                </a:solidFill>
              </a:rPr>
              <a:t>Environmental engineering: Fundamentals, sustainability, design</a:t>
            </a:r>
            <a:r>
              <a:rPr lang="en-US" sz="1050" dirty="0">
                <a:solidFill>
                  <a:schemeClr val="bg1">
                    <a:lumMod val="50000"/>
                  </a:schemeClr>
                </a:solidFill>
              </a:rPr>
              <a:t>. Wiley Global Education: 2014.</a:t>
            </a:r>
          </a:p>
          <a:p>
            <a:endParaRPr lang="en-US" sz="1050" dirty="0">
              <a:solidFill>
                <a:schemeClr val="bg1">
                  <a:lumMod val="50000"/>
                </a:schemeClr>
              </a:solidFill>
            </a:endParaRPr>
          </a:p>
        </p:txBody>
      </p:sp>
    </p:spTree>
    <p:extLst>
      <p:ext uri="{BB962C8B-B14F-4D97-AF65-F5344CB8AC3E}">
        <p14:creationId xmlns:p14="http://schemas.microsoft.com/office/powerpoint/2010/main" val="1172209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7322-4629-5A45-BDA2-F94CC989E7E9}"/>
              </a:ext>
            </a:extLst>
          </p:cNvPr>
          <p:cNvSpPr>
            <a:spLocks noGrp="1"/>
          </p:cNvSpPr>
          <p:nvPr>
            <p:ph type="title"/>
          </p:nvPr>
        </p:nvSpPr>
        <p:spPr/>
        <p:txBody>
          <a:bodyPr>
            <a:normAutofit/>
          </a:bodyPr>
          <a:lstStyle/>
          <a:p>
            <a:r>
              <a:rPr lang="en-US" sz="4000" dirty="0">
                <a:latin typeface="+mn-lt"/>
              </a:rPr>
              <a:t>Exposure Assessment</a:t>
            </a:r>
            <a:endParaRPr lang="en-US" sz="3600" dirty="0">
              <a:latin typeface="+mn-lt"/>
            </a:endParaRPr>
          </a:p>
        </p:txBody>
      </p:sp>
      <p:sp>
        <p:nvSpPr>
          <p:cNvPr id="3" name="Content Placeholder 2"/>
          <p:cNvSpPr>
            <a:spLocks noGrp="1"/>
          </p:cNvSpPr>
          <p:nvPr>
            <p:ph idx="1"/>
          </p:nvPr>
        </p:nvSpPr>
        <p:spPr>
          <a:xfrm>
            <a:off x="838200" y="1604729"/>
            <a:ext cx="10515600" cy="1138471"/>
          </a:xfrm>
        </p:spPr>
        <p:txBody>
          <a:bodyPr>
            <a:normAutofit/>
          </a:bodyPr>
          <a:lstStyle/>
          <a:p>
            <a:r>
              <a:rPr lang="en-US" sz="1725" dirty="0"/>
              <a:t>Determines the extent and frequency of human exposure to target chemicals.</a:t>
            </a:r>
          </a:p>
          <a:p>
            <a:r>
              <a:rPr lang="en-US" sz="1725" dirty="0"/>
              <a:t>Guidelines for residential, industrial and commercial sites.</a:t>
            </a:r>
          </a:p>
          <a:p>
            <a:r>
              <a:rPr lang="en-US" sz="1725" dirty="0"/>
              <a:t>For engineers, the knowledge of risk and exposure provides information whether the site needs to be remediated.</a:t>
            </a:r>
          </a:p>
          <a:p>
            <a:endParaRPr lang="en-US" sz="18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24800" y="2650723"/>
            <a:ext cx="2438400" cy="36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2650723"/>
            <a:ext cx="4876800" cy="361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96200" y="6357119"/>
            <a:ext cx="4598186" cy="577081"/>
          </a:xfrm>
          <a:prstGeom prst="rect">
            <a:avLst/>
          </a:prstGeom>
          <a:noFill/>
        </p:spPr>
        <p:txBody>
          <a:bodyPr wrap="square" rtlCol="0">
            <a:spAutoFit/>
          </a:bodyPr>
          <a:lstStyle/>
          <a:p>
            <a:r>
              <a:rPr lang="en-US" sz="1050" dirty="0" err="1">
                <a:solidFill>
                  <a:schemeClr val="bg1">
                    <a:lumMod val="50000"/>
                  </a:schemeClr>
                </a:solidFill>
              </a:rPr>
              <a:t>Mihelcic</a:t>
            </a:r>
            <a:r>
              <a:rPr lang="en-US" sz="1050" dirty="0">
                <a:solidFill>
                  <a:schemeClr val="bg1">
                    <a:lumMod val="50000"/>
                  </a:schemeClr>
                </a:solidFill>
              </a:rPr>
              <a:t>, J. R.; Zimmerman, J. B., </a:t>
            </a:r>
            <a:r>
              <a:rPr lang="en-US" sz="1050" i="1" dirty="0">
                <a:solidFill>
                  <a:schemeClr val="bg1">
                    <a:lumMod val="50000"/>
                  </a:schemeClr>
                </a:solidFill>
              </a:rPr>
              <a:t>Environmental engineering: Fundamentals, sustainability, design</a:t>
            </a:r>
            <a:r>
              <a:rPr lang="en-US" sz="1050" dirty="0">
                <a:solidFill>
                  <a:schemeClr val="bg1">
                    <a:lumMod val="50000"/>
                  </a:schemeClr>
                </a:solidFill>
              </a:rPr>
              <a:t>. Wiley Global Education: 2014.</a:t>
            </a:r>
          </a:p>
          <a:p>
            <a:endParaRPr lang="en-US" sz="1050" dirty="0">
              <a:solidFill>
                <a:schemeClr val="bg1">
                  <a:lumMod val="50000"/>
                </a:schemeClr>
              </a:solidFill>
            </a:endParaRPr>
          </a:p>
        </p:txBody>
      </p:sp>
    </p:spTree>
    <p:extLst>
      <p:ext uri="{BB962C8B-B14F-4D97-AF65-F5344CB8AC3E}">
        <p14:creationId xmlns:p14="http://schemas.microsoft.com/office/powerpoint/2010/main" val="31417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990600" y="1767007"/>
            <a:ext cx="5543550" cy="410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4289" tIns="34289" rIns="34289" bIns="34289" numCol="1" anchor="t" anchorCtr="0" compatLnSpc="1">
            <a:prstTxWarp prst="textNoShape">
              <a:avLst/>
            </a:prstTxWarp>
            <a:spAutoFit/>
          </a:bodyPr>
          <a:lstStyle/>
          <a:p>
            <a:pPr marL="342900" indent="-342900" defTabSz="342900" fontAlgn="base" hangingPunct="0">
              <a:spcBef>
                <a:spcPts val="900"/>
              </a:spcBef>
              <a:spcAft>
                <a:spcPct val="0"/>
              </a:spcAft>
              <a:buFont typeface="Arial" panose="020B0604020202020204" pitchFamily="34" charset="0"/>
              <a:buChar char="•"/>
              <a:defRPr/>
            </a:pPr>
            <a:r>
              <a:rPr lang="en-US" sz="2400" kern="0" dirty="0">
                <a:solidFill>
                  <a:srgbClr val="000000"/>
                </a:solidFill>
                <a:sym typeface="Helvetica" pitchFamily="-103" charset="0"/>
              </a:rPr>
              <a:t>There are over 100,000 chemicals in global circulation.</a:t>
            </a:r>
          </a:p>
          <a:p>
            <a:pPr marL="342900" indent="-342900" defTabSz="342900" fontAlgn="base" hangingPunct="0">
              <a:spcBef>
                <a:spcPts val="900"/>
              </a:spcBef>
              <a:spcAft>
                <a:spcPct val="0"/>
              </a:spcAft>
              <a:buFont typeface="Arial" panose="020B0604020202020204" pitchFamily="34" charset="0"/>
              <a:buChar char="•"/>
              <a:defRPr/>
            </a:pPr>
            <a:r>
              <a:rPr lang="en-US" sz="2400" kern="0" dirty="0">
                <a:solidFill>
                  <a:srgbClr val="000000"/>
                </a:solidFill>
                <a:sym typeface="Helvetica" pitchFamily="-103" charset="0"/>
              </a:rPr>
              <a:t>700+ chemicals are introduced to the US Market each year.</a:t>
            </a:r>
          </a:p>
          <a:p>
            <a:pPr marL="342900" indent="-342900" defTabSz="342900" fontAlgn="base" hangingPunct="0">
              <a:spcBef>
                <a:spcPts val="900"/>
              </a:spcBef>
              <a:spcAft>
                <a:spcPct val="0"/>
              </a:spcAft>
              <a:buFont typeface="Arial" panose="020B0604020202020204" pitchFamily="34" charset="0"/>
              <a:buChar char="•"/>
              <a:defRPr/>
            </a:pPr>
            <a:r>
              <a:rPr lang="en-US" sz="2400" kern="0" dirty="0">
                <a:solidFill>
                  <a:srgbClr val="000000"/>
                </a:solidFill>
                <a:sym typeface="Helvetica" pitchFamily="-103" charset="0"/>
              </a:rPr>
              <a:t>85% of these chemicals lack experimental data.</a:t>
            </a:r>
          </a:p>
          <a:p>
            <a:pPr marL="342900" indent="-342900" defTabSz="342900" fontAlgn="base" hangingPunct="0">
              <a:spcBef>
                <a:spcPts val="900"/>
              </a:spcBef>
              <a:spcAft>
                <a:spcPct val="0"/>
              </a:spcAft>
              <a:buFont typeface="Arial" panose="020B0604020202020204" pitchFamily="34" charset="0"/>
              <a:buChar char="•"/>
              <a:defRPr/>
            </a:pPr>
            <a:r>
              <a:rPr lang="en-US" sz="2400" kern="0" dirty="0">
                <a:solidFill>
                  <a:srgbClr val="000000"/>
                </a:solidFill>
                <a:sym typeface="Helvetica" pitchFamily="-103" charset="0"/>
              </a:rPr>
              <a:t>This causes unintended biological activity which leads to increased hazard as well as  toxic endpoints for humans and the environment.</a:t>
            </a:r>
          </a:p>
        </p:txBody>
      </p:sp>
      <p:pic>
        <p:nvPicPr>
          <p:cNvPr id="3" name="Picture 2"/>
          <p:cNvPicPr>
            <a:picLocks noChangeAspect="1"/>
          </p:cNvPicPr>
          <p:nvPr/>
        </p:nvPicPr>
        <p:blipFill>
          <a:blip r:embed="rId3"/>
          <a:stretch>
            <a:fillRect/>
          </a:stretch>
        </p:blipFill>
        <p:spPr>
          <a:xfrm>
            <a:off x="7300058" y="2077760"/>
            <a:ext cx="4053742" cy="3027639"/>
          </a:xfrm>
          <a:prstGeom prst="rect">
            <a:avLst/>
          </a:prstGeom>
          <a:ln w="50800">
            <a:solidFill>
              <a:srgbClr val="002060"/>
            </a:solidFill>
          </a:ln>
        </p:spPr>
      </p:pic>
      <p:sp>
        <p:nvSpPr>
          <p:cNvPr id="4" name="TextBox 3"/>
          <p:cNvSpPr txBox="1"/>
          <p:nvPr/>
        </p:nvSpPr>
        <p:spPr>
          <a:xfrm>
            <a:off x="10058400" y="6429003"/>
            <a:ext cx="1963450" cy="253916"/>
          </a:xfrm>
          <a:prstGeom prst="rect">
            <a:avLst/>
          </a:prstGeom>
          <a:noFill/>
        </p:spPr>
        <p:txBody>
          <a:bodyPr wrap="square" rtlCol="0">
            <a:spAutoFit/>
          </a:bodyPr>
          <a:lstStyle/>
          <a:p>
            <a:r>
              <a:rPr lang="en-US" sz="1050" dirty="0">
                <a:solidFill>
                  <a:schemeClr val="bg1">
                    <a:lumMod val="50000"/>
                  </a:schemeClr>
                </a:solidFill>
              </a:rPr>
              <a:t>Source: Wikimedia Commons</a:t>
            </a:r>
          </a:p>
        </p:txBody>
      </p:sp>
      <p:sp>
        <p:nvSpPr>
          <p:cNvPr id="8" name="Title 7">
            <a:extLst>
              <a:ext uri="{FF2B5EF4-FFF2-40B4-BE49-F238E27FC236}">
                <a16:creationId xmlns:a16="http://schemas.microsoft.com/office/drawing/2014/main" id="{14FA2243-B901-4743-8877-5FAAB41ED6EB}"/>
              </a:ext>
            </a:extLst>
          </p:cNvPr>
          <p:cNvSpPr>
            <a:spLocks noGrp="1"/>
          </p:cNvSpPr>
          <p:nvPr>
            <p:ph type="title"/>
          </p:nvPr>
        </p:nvSpPr>
        <p:spPr/>
        <p:txBody>
          <a:bodyPr>
            <a:normAutofit/>
          </a:bodyPr>
          <a:lstStyle/>
          <a:p>
            <a:r>
              <a:rPr lang="en-US" sz="4000" dirty="0">
                <a:latin typeface="+mn-lt"/>
              </a:rPr>
              <a:t>The Challenge of Environmental Risk</a:t>
            </a:r>
            <a:endParaRPr lang="en-US" sz="3600" dirty="0">
              <a:latin typeface="+mn-lt"/>
            </a:endParaRPr>
          </a:p>
        </p:txBody>
      </p:sp>
    </p:spTree>
    <p:extLst>
      <p:ext uri="{BB962C8B-B14F-4D97-AF65-F5344CB8AC3E}">
        <p14:creationId xmlns:p14="http://schemas.microsoft.com/office/powerpoint/2010/main" val="2071516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Risk Assessment</a:t>
            </a:r>
          </a:p>
          <a:p>
            <a:r>
              <a:rPr lang="en-US" sz="2400" dirty="0"/>
              <a:t>Hazard</a:t>
            </a:r>
          </a:p>
          <a:p>
            <a:r>
              <a:rPr lang="en-US" sz="2400" dirty="0"/>
              <a:t>Exposure</a:t>
            </a:r>
          </a:p>
          <a:p>
            <a:r>
              <a:rPr lang="en-US" sz="2400" dirty="0"/>
              <a:t>Dose</a:t>
            </a:r>
          </a:p>
          <a:p>
            <a:r>
              <a:rPr lang="en-US" sz="2400" dirty="0"/>
              <a:t>Dose Response Curve</a:t>
            </a:r>
          </a:p>
          <a:p>
            <a:r>
              <a:rPr lang="en-US" sz="2400" dirty="0"/>
              <a:t>LOAEL, NOAEL, and Reference Dose</a:t>
            </a:r>
          </a:p>
          <a:p>
            <a:r>
              <a:rPr lang="en-US" sz="2400" dirty="0">
                <a:solidFill>
                  <a:schemeClr val="accent2"/>
                </a:solidFill>
              </a:rPr>
              <a:t>Tools for Hazard Characterization</a:t>
            </a:r>
          </a:p>
          <a:p>
            <a:endParaRPr lang="en-US" sz="2400" dirty="0"/>
          </a:p>
        </p:txBody>
      </p:sp>
    </p:spTree>
    <p:extLst>
      <p:ext uri="{BB962C8B-B14F-4D97-AF65-F5344CB8AC3E}">
        <p14:creationId xmlns:p14="http://schemas.microsoft.com/office/powerpoint/2010/main" val="1978358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BEDD-2D7A-7241-868E-ED5A56565EF4}"/>
              </a:ext>
            </a:extLst>
          </p:cNvPr>
          <p:cNvSpPr>
            <a:spLocks noGrp="1"/>
          </p:cNvSpPr>
          <p:nvPr>
            <p:ph type="title"/>
          </p:nvPr>
        </p:nvSpPr>
        <p:spPr/>
        <p:txBody>
          <a:bodyPr>
            <a:normAutofit/>
          </a:bodyPr>
          <a:lstStyle/>
          <a:p>
            <a:r>
              <a:rPr lang="en-US" sz="4000" dirty="0">
                <a:latin typeface="+mn-lt"/>
              </a:rPr>
              <a:t>Tools For Hazard Characterization</a:t>
            </a:r>
            <a:endParaRPr lang="en-US" sz="3600" dirty="0">
              <a:latin typeface="+mn-lt"/>
            </a:endParaRPr>
          </a:p>
        </p:txBody>
      </p:sp>
      <p:sp>
        <p:nvSpPr>
          <p:cNvPr id="3" name="Content Placeholder 2"/>
          <p:cNvSpPr>
            <a:spLocks noGrp="1"/>
          </p:cNvSpPr>
          <p:nvPr>
            <p:ph idx="1"/>
          </p:nvPr>
        </p:nvSpPr>
        <p:spPr>
          <a:xfrm>
            <a:off x="838200" y="1750132"/>
            <a:ext cx="9448800" cy="2364668"/>
          </a:xfrm>
        </p:spPr>
        <p:txBody>
          <a:bodyPr>
            <a:noAutofit/>
          </a:bodyPr>
          <a:lstStyle/>
          <a:p>
            <a:r>
              <a:rPr lang="en-US" sz="2400" dirty="0" err="1">
                <a:latin typeface="+mn-lt"/>
              </a:rPr>
              <a:t>ChemHAT</a:t>
            </a:r>
            <a:r>
              <a:rPr lang="en-US" sz="2400" dirty="0">
                <a:latin typeface="+mn-lt"/>
              </a:rPr>
              <a:t> - easy way to access summarized information on chemical hazards in the workplace.</a:t>
            </a:r>
          </a:p>
          <a:p>
            <a:r>
              <a:rPr lang="en-US" sz="2400" dirty="0" err="1">
                <a:latin typeface="+mn-lt"/>
              </a:rPr>
              <a:t>ChemSpider</a:t>
            </a:r>
            <a:r>
              <a:rPr lang="en-US" sz="2400" dirty="0">
                <a:latin typeface="+mn-lt"/>
              </a:rPr>
              <a:t> </a:t>
            </a:r>
          </a:p>
          <a:p>
            <a:r>
              <a:rPr lang="en-US" sz="2400" dirty="0" err="1">
                <a:latin typeface="+mn-lt"/>
              </a:rPr>
              <a:t>Protox</a:t>
            </a:r>
            <a:endParaRPr lang="en-US" sz="2400" dirty="0">
              <a:latin typeface="+mn-lt"/>
            </a:endParaRPr>
          </a:p>
          <a:p>
            <a:r>
              <a:rPr lang="en-US" sz="2400" dirty="0">
                <a:latin typeface="+mn-lt"/>
              </a:rPr>
              <a:t>Safer Choice - for consumers, businesses, and purchasers to find products that perform and are safer for human health and the environment. </a:t>
            </a:r>
          </a:p>
        </p:txBody>
      </p:sp>
      <p:sp>
        <p:nvSpPr>
          <p:cNvPr id="5" name="Right Brace 4"/>
          <p:cNvSpPr/>
          <p:nvPr/>
        </p:nvSpPr>
        <p:spPr>
          <a:xfrm>
            <a:off x="2770832" y="2646716"/>
            <a:ext cx="295275" cy="5715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 name="TextBox 5"/>
          <p:cNvSpPr txBox="1"/>
          <p:nvPr/>
        </p:nvSpPr>
        <p:spPr>
          <a:xfrm>
            <a:off x="3310270" y="2747800"/>
            <a:ext cx="7500002" cy="430887"/>
          </a:xfrm>
          <a:prstGeom prst="rect">
            <a:avLst/>
          </a:prstGeom>
          <a:noFill/>
        </p:spPr>
        <p:txBody>
          <a:bodyPr wrap="none" rtlCol="0">
            <a:spAutoFit/>
          </a:bodyPr>
          <a:lstStyle/>
          <a:p>
            <a:r>
              <a:rPr lang="en-US" sz="2200" dirty="0"/>
              <a:t>toxicity assessments based on experimental or predicted LD 50. </a:t>
            </a:r>
          </a:p>
        </p:txBody>
      </p:sp>
    </p:spTree>
    <p:extLst>
      <p:ext uri="{BB962C8B-B14F-4D97-AF65-F5344CB8AC3E}">
        <p14:creationId xmlns:p14="http://schemas.microsoft.com/office/powerpoint/2010/main" val="150488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528C-3084-2A45-989C-4CE4056DD3D7}"/>
              </a:ext>
            </a:extLst>
          </p:cNvPr>
          <p:cNvSpPr>
            <a:spLocks noGrp="1"/>
          </p:cNvSpPr>
          <p:nvPr>
            <p:ph type="title"/>
          </p:nvPr>
        </p:nvSpPr>
        <p:spPr>
          <a:xfrm>
            <a:off x="2743994" y="2628900"/>
            <a:ext cx="6704012" cy="1600200"/>
          </a:xfrm>
        </p:spPr>
        <p:txBody>
          <a:bodyPr anchor="ctr">
            <a:normAutofit/>
          </a:bodyPr>
          <a:lstStyle/>
          <a:p>
            <a:pPr algn="ctr"/>
            <a:r>
              <a:rPr lang="en-US" sz="4000" dirty="0">
                <a:solidFill>
                  <a:schemeClr val="tx1"/>
                </a:solidFill>
                <a:latin typeface="+mn-lt"/>
              </a:rPr>
              <a:t>Brief Knowledge Check</a:t>
            </a:r>
          </a:p>
        </p:txBody>
      </p:sp>
    </p:spTree>
    <p:extLst>
      <p:ext uri="{BB962C8B-B14F-4D97-AF65-F5344CB8AC3E}">
        <p14:creationId xmlns:p14="http://schemas.microsoft.com/office/powerpoint/2010/main" val="3246470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2EB0-9D31-4247-955A-92E777838A78}"/>
              </a:ext>
            </a:extLst>
          </p:cNvPr>
          <p:cNvSpPr>
            <a:spLocks noGrp="1"/>
          </p:cNvSpPr>
          <p:nvPr>
            <p:ph type="title"/>
          </p:nvPr>
        </p:nvSpPr>
        <p:spPr>
          <a:xfrm>
            <a:off x="838200" y="175127"/>
            <a:ext cx="11201400" cy="1325563"/>
          </a:xfrm>
        </p:spPr>
        <p:txBody>
          <a:bodyPr>
            <a:normAutofit/>
          </a:bodyPr>
          <a:lstStyle/>
          <a:p>
            <a:r>
              <a:rPr lang="en-US" sz="3600" dirty="0">
                <a:latin typeface="+mn-lt"/>
              </a:rPr>
              <a:t>The No Observed Adverse Effect Level (NOAEL) is the:</a:t>
            </a:r>
          </a:p>
        </p:txBody>
      </p:sp>
      <p:sp>
        <p:nvSpPr>
          <p:cNvPr id="3" name="Content Placeholder 2">
            <a:extLst>
              <a:ext uri="{FF2B5EF4-FFF2-40B4-BE49-F238E27FC236}">
                <a16:creationId xmlns:a16="http://schemas.microsoft.com/office/drawing/2014/main" id="{3969ABF9-744D-A040-8BE8-1CAB168F03DE}"/>
              </a:ext>
            </a:extLst>
          </p:cNvPr>
          <p:cNvSpPr>
            <a:spLocks noGrp="1"/>
          </p:cNvSpPr>
          <p:nvPr>
            <p:ph idx="1"/>
          </p:nvPr>
        </p:nvSpPr>
        <p:spPr/>
        <p:txBody>
          <a:bodyPr>
            <a:normAutofit/>
          </a:bodyPr>
          <a:lstStyle/>
          <a:p>
            <a:pPr marL="457200" indent="-457200">
              <a:buFont typeface="+mj-lt"/>
              <a:buAutoNum type="alphaUcPeriod"/>
            </a:pPr>
            <a:endParaRPr lang="en-US" sz="2400" b="1" dirty="0"/>
          </a:p>
          <a:p>
            <a:pPr marL="457200" indent="-457200" fontAlgn="ctr">
              <a:buFont typeface="+mj-lt"/>
              <a:buAutoNum type="alphaUcPeriod"/>
            </a:pPr>
            <a:r>
              <a:rPr lang="en-US" sz="2400" i="1" dirty="0"/>
              <a:t>Lowest dose</a:t>
            </a:r>
            <a:r>
              <a:rPr lang="en-US" sz="2400" dirty="0"/>
              <a:t> at which there </a:t>
            </a:r>
            <a:r>
              <a:rPr lang="en-US" sz="2400" i="1" dirty="0"/>
              <a:t>was no</a:t>
            </a:r>
            <a:r>
              <a:rPr lang="en-US" sz="2400" dirty="0"/>
              <a:t> observed toxic or adverse affect</a:t>
            </a:r>
          </a:p>
          <a:p>
            <a:pPr marL="457200" indent="-457200" fontAlgn="ctr">
              <a:buFont typeface="+mj-lt"/>
              <a:buAutoNum type="alphaUcPeriod"/>
            </a:pPr>
            <a:r>
              <a:rPr lang="en-US" sz="2400" i="1" dirty="0"/>
              <a:t>Highest dose</a:t>
            </a:r>
            <a:r>
              <a:rPr lang="en-US" sz="2400" dirty="0"/>
              <a:t> at which there </a:t>
            </a:r>
            <a:r>
              <a:rPr lang="en-US" sz="2400" i="1" dirty="0"/>
              <a:t>was no</a:t>
            </a:r>
            <a:r>
              <a:rPr lang="en-US" sz="2400" dirty="0"/>
              <a:t> observed toxic or adverse effect</a:t>
            </a:r>
          </a:p>
          <a:p>
            <a:pPr marL="457200" indent="-457200" fontAlgn="ctr">
              <a:buFont typeface="+mj-lt"/>
              <a:buAutoNum type="alphaUcPeriod"/>
            </a:pPr>
            <a:r>
              <a:rPr lang="en-US" sz="2400" i="1" dirty="0"/>
              <a:t>Highest dose</a:t>
            </a:r>
            <a:r>
              <a:rPr lang="en-US" sz="2400" dirty="0"/>
              <a:t> at which there </a:t>
            </a:r>
            <a:r>
              <a:rPr lang="en-US" sz="2400" i="1" dirty="0"/>
              <a:t>was</a:t>
            </a:r>
            <a:r>
              <a:rPr lang="en-US" sz="2400" dirty="0"/>
              <a:t> an observed adverse effect</a:t>
            </a:r>
          </a:p>
          <a:p>
            <a:pPr marL="0" indent="0">
              <a:buNone/>
            </a:pPr>
            <a:br>
              <a:rPr lang="en-US" sz="2400" dirty="0"/>
            </a:br>
            <a:endParaRPr lang="en-US" sz="2400" dirty="0"/>
          </a:p>
          <a:p>
            <a:pPr marL="457200" indent="-457200">
              <a:buFont typeface="+mj-lt"/>
              <a:buAutoNum type="alphaUcPeriod"/>
            </a:pPr>
            <a:endParaRPr lang="en-US" sz="2400" dirty="0"/>
          </a:p>
        </p:txBody>
      </p:sp>
    </p:spTree>
    <p:extLst>
      <p:ext uri="{BB962C8B-B14F-4D97-AF65-F5344CB8AC3E}">
        <p14:creationId xmlns:p14="http://schemas.microsoft.com/office/powerpoint/2010/main" val="1304181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9ABF9-744D-A040-8BE8-1CAB168F03DE}"/>
              </a:ext>
            </a:extLst>
          </p:cNvPr>
          <p:cNvSpPr>
            <a:spLocks noGrp="1"/>
          </p:cNvSpPr>
          <p:nvPr>
            <p:ph idx="1"/>
          </p:nvPr>
        </p:nvSpPr>
        <p:spPr/>
        <p:txBody>
          <a:bodyPr>
            <a:normAutofit/>
          </a:bodyPr>
          <a:lstStyle/>
          <a:p>
            <a:pPr marL="457200" indent="-457200">
              <a:buFont typeface="+mj-lt"/>
              <a:buAutoNum type="alphaUcPeriod"/>
            </a:pPr>
            <a:endParaRPr lang="en-US" sz="2400" b="1" dirty="0"/>
          </a:p>
          <a:p>
            <a:pPr marL="457200" indent="-457200" fontAlgn="ctr">
              <a:buFont typeface="+mj-lt"/>
              <a:buAutoNum type="alphaUcPeriod"/>
            </a:pPr>
            <a:r>
              <a:rPr lang="en-US" sz="2400" i="1" dirty="0"/>
              <a:t>Lowest dose</a:t>
            </a:r>
            <a:r>
              <a:rPr lang="en-US" sz="2400" dirty="0"/>
              <a:t> at which there </a:t>
            </a:r>
            <a:r>
              <a:rPr lang="en-US" sz="2400" i="1" dirty="0"/>
              <a:t>was no</a:t>
            </a:r>
            <a:r>
              <a:rPr lang="en-US" sz="2400" dirty="0"/>
              <a:t> observed toxic or adverse affect</a:t>
            </a:r>
          </a:p>
          <a:p>
            <a:pPr marL="457200" indent="-457200" fontAlgn="ctr">
              <a:buFont typeface="+mj-lt"/>
              <a:buAutoNum type="alphaUcPeriod"/>
            </a:pPr>
            <a:r>
              <a:rPr lang="en-US" sz="2400" b="1" i="1" dirty="0"/>
              <a:t>Highest dose</a:t>
            </a:r>
            <a:r>
              <a:rPr lang="en-US" sz="2400" b="1" dirty="0"/>
              <a:t> at which there </a:t>
            </a:r>
            <a:r>
              <a:rPr lang="en-US" sz="2400" b="1" i="1" dirty="0"/>
              <a:t>was no</a:t>
            </a:r>
            <a:r>
              <a:rPr lang="en-US" sz="2400" b="1" dirty="0"/>
              <a:t> observed toxic or adverse effect</a:t>
            </a:r>
          </a:p>
          <a:p>
            <a:pPr marL="457200" indent="-457200" fontAlgn="ctr">
              <a:buFont typeface="+mj-lt"/>
              <a:buAutoNum type="alphaUcPeriod"/>
            </a:pPr>
            <a:r>
              <a:rPr lang="en-US" sz="2400" i="1" dirty="0"/>
              <a:t>Highest dose</a:t>
            </a:r>
            <a:r>
              <a:rPr lang="en-US" sz="2400" dirty="0"/>
              <a:t> at which there </a:t>
            </a:r>
            <a:r>
              <a:rPr lang="en-US" sz="2400" i="1" dirty="0"/>
              <a:t>was</a:t>
            </a:r>
            <a:r>
              <a:rPr lang="en-US" sz="2400" dirty="0"/>
              <a:t> an observed adverse effect</a:t>
            </a:r>
          </a:p>
          <a:p>
            <a:pPr marL="0" indent="0">
              <a:buNone/>
            </a:pPr>
            <a:br>
              <a:rPr lang="en-US" sz="2400" dirty="0"/>
            </a:br>
            <a:endParaRPr lang="en-US" sz="2400" dirty="0"/>
          </a:p>
          <a:p>
            <a:pPr marL="457200" indent="-457200">
              <a:buFont typeface="+mj-lt"/>
              <a:buAutoNum type="alphaUcPeriod"/>
            </a:pPr>
            <a:endParaRPr lang="en-US" sz="2400" dirty="0"/>
          </a:p>
        </p:txBody>
      </p:sp>
      <p:sp>
        <p:nvSpPr>
          <p:cNvPr id="6" name="Title 1">
            <a:extLst>
              <a:ext uri="{FF2B5EF4-FFF2-40B4-BE49-F238E27FC236}">
                <a16:creationId xmlns:a16="http://schemas.microsoft.com/office/drawing/2014/main" id="{30AB5285-50D0-46EC-A17C-67C4D3A06952}"/>
              </a:ext>
            </a:extLst>
          </p:cNvPr>
          <p:cNvSpPr txBox="1">
            <a:spLocks/>
          </p:cNvSpPr>
          <p:nvPr/>
        </p:nvSpPr>
        <p:spPr>
          <a:xfrm>
            <a:off x="838200" y="175127"/>
            <a:ext cx="112014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mj-lt"/>
                <a:ea typeface="+mj-ea"/>
                <a:cs typeface="+mj-cs"/>
              </a:defRPr>
            </a:lvl1pPr>
          </a:lstStyle>
          <a:p>
            <a:r>
              <a:rPr lang="en-US" sz="3600" dirty="0">
                <a:latin typeface="+mn-lt"/>
              </a:rPr>
              <a:t>The No Observed Adverse Effect Level (NOAEL) is the:</a:t>
            </a:r>
          </a:p>
        </p:txBody>
      </p:sp>
    </p:spTree>
    <p:extLst>
      <p:ext uri="{BB962C8B-B14F-4D97-AF65-F5344CB8AC3E}">
        <p14:creationId xmlns:p14="http://schemas.microsoft.com/office/powerpoint/2010/main" val="256846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E7DC-E2CC-1049-BF41-799D441DB4F2}"/>
              </a:ext>
            </a:extLst>
          </p:cNvPr>
          <p:cNvSpPr>
            <a:spLocks noGrp="1"/>
          </p:cNvSpPr>
          <p:nvPr>
            <p:ph type="title"/>
          </p:nvPr>
        </p:nvSpPr>
        <p:spPr>
          <a:xfrm>
            <a:off x="838200" y="175127"/>
            <a:ext cx="10820400" cy="1325563"/>
          </a:xfrm>
        </p:spPr>
        <p:txBody>
          <a:bodyPr>
            <a:normAutofit/>
          </a:bodyPr>
          <a:lstStyle/>
          <a:p>
            <a:r>
              <a:rPr lang="en-US" sz="3600" dirty="0">
                <a:latin typeface="+mn-lt"/>
              </a:rPr>
              <a:t>The Lowest Observed Adverse Effect Level (LOAEL) is the:</a:t>
            </a:r>
          </a:p>
        </p:txBody>
      </p:sp>
      <p:sp>
        <p:nvSpPr>
          <p:cNvPr id="3" name="Content Placeholder 2">
            <a:extLst>
              <a:ext uri="{FF2B5EF4-FFF2-40B4-BE49-F238E27FC236}">
                <a16:creationId xmlns:a16="http://schemas.microsoft.com/office/drawing/2014/main" id="{4EA59DA0-ABD8-4748-A996-3786B1FCCAE9}"/>
              </a:ext>
            </a:extLst>
          </p:cNvPr>
          <p:cNvSpPr>
            <a:spLocks noGrp="1"/>
          </p:cNvSpPr>
          <p:nvPr>
            <p:ph idx="1"/>
          </p:nvPr>
        </p:nvSpPr>
        <p:spPr/>
        <p:txBody>
          <a:bodyPr>
            <a:normAutofit/>
          </a:bodyPr>
          <a:lstStyle/>
          <a:p>
            <a:pPr marL="0" indent="0">
              <a:buNone/>
            </a:pPr>
            <a:endParaRPr lang="en-US" sz="2400" b="1" dirty="0"/>
          </a:p>
          <a:p>
            <a:pPr marL="457200" indent="-457200" fontAlgn="ctr">
              <a:buFont typeface="+mj-lt"/>
              <a:buAutoNum type="alphaUcPeriod"/>
            </a:pPr>
            <a:r>
              <a:rPr lang="en-US" sz="2400" i="1" dirty="0"/>
              <a:t>Lowest dose</a:t>
            </a:r>
            <a:r>
              <a:rPr lang="en-US" sz="2400" dirty="0"/>
              <a:t> at which there </a:t>
            </a:r>
            <a:r>
              <a:rPr lang="en-US" sz="2400" i="1" dirty="0"/>
              <a:t>was </a:t>
            </a:r>
            <a:r>
              <a:rPr lang="en-US" sz="2400" dirty="0"/>
              <a:t>an observed toxic or adverse effect</a:t>
            </a:r>
          </a:p>
          <a:p>
            <a:pPr marL="457200" indent="-457200" fontAlgn="ctr">
              <a:buFont typeface="+mj-lt"/>
              <a:buAutoNum type="alphaUcPeriod"/>
            </a:pPr>
            <a:r>
              <a:rPr lang="en-US" sz="2400" i="1" dirty="0"/>
              <a:t>Lowest dose</a:t>
            </a:r>
            <a:r>
              <a:rPr lang="en-US" sz="2400" dirty="0"/>
              <a:t> at which there </a:t>
            </a:r>
            <a:r>
              <a:rPr lang="en-US" sz="2400" i="1" dirty="0"/>
              <a:t>was no</a:t>
            </a:r>
            <a:r>
              <a:rPr lang="en-US" sz="2400" dirty="0"/>
              <a:t> observed toxic or adverse effect</a:t>
            </a:r>
          </a:p>
          <a:p>
            <a:pPr marL="457200" indent="-457200" fontAlgn="ctr">
              <a:buFont typeface="+mj-lt"/>
              <a:buAutoNum type="alphaUcPeriod"/>
            </a:pPr>
            <a:r>
              <a:rPr lang="en-US" sz="2400" i="1" dirty="0"/>
              <a:t>Highest dose</a:t>
            </a:r>
            <a:r>
              <a:rPr lang="en-US" sz="2400" dirty="0"/>
              <a:t> at which there </a:t>
            </a:r>
            <a:r>
              <a:rPr lang="en-US" sz="2400" i="1" dirty="0"/>
              <a:t>was</a:t>
            </a:r>
            <a:r>
              <a:rPr lang="en-US" sz="2400" dirty="0"/>
              <a:t> an observed adverse effect</a:t>
            </a:r>
          </a:p>
          <a:p>
            <a:pPr marL="457200" indent="-457200">
              <a:buFont typeface="+mj-lt"/>
              <a:buAutoNum type="alphaUcPeriod"/>
            </a:pPr>
            <a:endParaRPr lang="en-US" sz="2400" dirty="0"/>
          </a:p>
        </p:txBody>
      </p:sp>
    </p:spTree>
    <p:extLst>
      <p:ext uri="{BB962C8B-B14F-4D97-AF65-F5344CB8AC3E}">
        <p14:creationId xmlns:p14="http://schemas.microsoft.com/office/powerpoint/2010/main" val="680764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59DA0-ABD8-4748-A996-3786B1FCCAE9}"/>
              </a:ext>
            </a:extLst>
          </p:cNvPr>
          <p:cNvSpPr>
            <a:spLocks noGrp="1"/>
          </p:cNvSpPr>
          <p:nvPr>
            <p:ph idx="1"/>
          </p:nvPr>
        </p:nvSpPr>
        <p:spPr/>
        <p:txBody>
          <a:bodyPr>
            <a:normAutofit/>
          </a:bodyPr>
          <a:lstStyle/>
          <a:p>
            <a:pPr marL="0" indent="0">
              <a:buNone/>
            </a:pPr>
            <a:endParaRPr lang="en-US" sz="2400" b="1" dirty="0"/>
          </a:p>
          <a:p>
            <a:pPr marL="457200" indent="-457200" fontAlgn="ctr">
              <a:buFont typeface="+mj-lt"/>
              <a:buAutoNum type="alphaUcPeriod"/>
            </a:pPr>
            <a:r>
              <a:rPr lang="en-US" sz="2400" b="1" i="1" dirty="0"/>
              <a:t>Lowest dose</a:t>
            </a:r>
            <a:r>
              <a:rPr lang="en-US" sz="2400" b="1" dirty="0"/>
              <a:t> at which there </a:t>
            </a:r>
            <a:r>
              <a:rPr lang="en-US" sz="2400" b="1" i="1" dirty="0"/>
              <a:t>was </a:t>
            </a:r>
            <a:r>
              <a:rPr lang="en-US" sz="2400" b="1" dirty="0"/>
              <a:t>an observed toxic or adverse effect</a:t>
            </a:r>
          </a:p>
          <a:p>
            <a:pPr marL="457200" indent="-457200" fontAlgn="ctr">
              <a:buFont typeface="+mj-lt"/>
              <a:buAutoNum type="alphaUcPeriod"/>
            </a:pPr>
            <a:r>
              <a:rPr lang="en-US" sz="2400" i="1" dirty="0"/>
              <a:t>Lowest dose</a:t>
            </a:r>
            <a:r>
              <a:rPr lang="en-US" sz="2400" dirty="0"/>
              <a:t> at which there </a:t>
            </a:r>
            <a:r>
              <a:rPr lang="en-US" sz="2400" i="1" dirty="0"/>
              <a:t>was no</a:t>
            </a:r>
            <a:r>
              <a:rPr lang="en-US" sz="2400" dirty="0"/>
              <a:t> observed toxic or adverse effect</a:t>
            </a:r>
          </a:p>
          <a:p>
            <a:pPr marL="457200" indent="-457200" fontAlgn="ctr">
              <a:buFont typeface="+mj-lt"/>
              <a:buAutoNum type="alphaUcPeriod"/>
            </a:pPr>
            <a:r>
              <a:rPr lang="en-US" sz="2400" i="1" dirty="0"/>
              <a:t>Highest dose</a:t>
            </a:r>
            <a:r>
              <a:rPr lang="en-US" sz="2400" dirty="0"/>
              <a:t> at which there </a:t>
            </a:r>
            <a:r>
              <a:rPr lang="en-US" sz="2400" i="1" dirty="0"/>
              <a:t>was</a:t>
            </a:r>
            <a:r>
              <a:rPr lang="en-US" sz="2400" dirty="0"/>
              <a:t> an observed adverse effect</a:t>
            </a:r>
          </a:p>
          <a:p>
            <a:pPr marL="457200" indent="-457200">
              <a:buFont typeface="+mj-lt"/>
              <a:buAutoNum type="alphaUcPeriod"/>
            </a:pPr>
            <a:endParaRPr lang="en-US" sz="2400" dirty="0"/>
          </a:p>
        </p:txBody>
      </p:sp>
      <p:sp>
        <p:nvSpPr>
          <p:cNvPr id="7" name="Title 1">
            <a:extLst>
              <a:ext uri="{FF2B5EF4-FFF2-40B4-BE49-F238E27FC236}">
                <a16:creationId xmlns:a16="http://schemas.microsoft.com/office/drawing/2014/main" id="{695C4AC3-8D1C-4C6C-8665-33F77E8A5B6B}"/>
              </a:ext>
            </a:extLst>
          </p:cNvPr>
          <p:cNvSpPr>
            <a:spLocks noGrp="1"/>
          </p:cNvSpPr>
          <p:nvPr>
            <p:ph type="title"/>
          </p:nvPr>
        </p:nvSpPr>
        <p:spPr>
          <a:xfrm>
            <a:off x="838200" y="175127"/>
            <a:ext cx="10820400" cy="1325563"/>
          </a:xfrm>
        </p:spPr>
        <p:txBody>
          <a:bodyPr>
            <a:normAutofit/>
          </a:bodyPr>
          <a:lstStyle/>
          <a:p>
            <a:r>
              <a:rPr lang="en-US" sz="3600" dirty="0">
                <a:latin typeface="+mn-lt"/>
              </a:rPr>
              <a:t>The Lowest Observed Adverse Effect Level (LOAEL) is the:</a:t>
            </a:r>
          </a:p>
        </p:txBody>
      </p:sp>
    </p:spTree>
    <p:extLst>
      <p:ext uri="{BB962C8B-B14F-4D97-AF65-F5344CB8AC3E}">
        <p14:creationId xmlns:p14="http://schemas.microsoft.com/office/powerpoint/2010/main" val="1544556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CCEA-F337-4648-93F1-B78EB3F05EAD}"/>
              </a:ext>
            </a:extLst>
          </p:cNvPr>
          <p:cNvSpPr>
            <a:spLocks noGrp="1"/>
          </p:cNvSpPr>
          <p:nvPr>
            <p:ph type="title"/>
          </p:nvPr>
        </p:nvSpPr>
        <p:spPr>
          <a:xfrm>
            <a:off x="838200" y="304800"/>
            <a:ext cx="11277600" cy="1325563"/>
          </a:xfrm>
        </p:spPr>
        <p:txBody>
          <a:bodyPr>
            <a:noAutofit/>
          </a:bodyPr>
          <a:lstStyle/>
          <a:p>
            <a:r>
              <a:rPr lang="en-US" sz="3200" dirty="0">
                <a:latin typeface="+mn-lt"/>
              </a:rPr>
              <a:t>The quantity of a substance administered to an individual over a period of time or in several individual doses is known as the:</a:t>
            </a:r>
            <a:br>
              <a:rPr lang="en-US" sz="3200" dirty="0">
                <a:latin typeface="+mn-lt"/>
              </a:rPr>
            </a:br>
            <a:endParaRPr lang="en-US" sz="3200" dirty="0">
              <a:latin typeface="+mn-lt"/>
            </a:endParaRPr>
          </a:p>
        </p:txBody>
      </p:sp>
      <p:sp>
        <p:nvSpPr>
          <p:cNvPr id="3" name="Content Placeholder 2">
            <a:extLst>
              <a:ext uri="{FF2B5EF4-FFF2-40B4-BE49-F238E27FC236}">
                <a16:creationId xmlns:a16="http://schemas.microsoft.com/office/drawing/2014/main" id="{E7DE24EE-4755-FE45-8D70-1E6CFDE3B2CF}"/>
              </a:ext>
            </a:extLst>
          </p:cNvPr>
          <p:cNvSpPr>
            <a:spLocks noGrp="1"/>
          </p:cNvSpPr>
          <p:nvPr>
            <p:ph idx="1"/>
          </p:nvPr>
        </p:nvSpPr>
        <p:spPr/>
        <p:txBody>
          <a:bodyPr>
            <a:normAutofit/>
          </a:bodyPr>
          <a:lstStyle/>
          <a:p>
            <a:pPr marL="457200" indent="-457200" fontAlgn="ctr">
              <a:buFont typeface="+mj-lt"/>
              <a:buAutoNum type="alphaUcPeriod"/>
            </a:pPr>
            <a:r>
              <a:rPr lang="en-US" sz="2400" dirty="0"/>
              <a:t>administered dose</a:t>
            </a:r>
          </a:p>
          <a:p>
            <a:pPr marL="457200" indent="-457200" fontAlgn="ctr">
              <a:buFont typeface="+mj-lt"/>
              <a:buAutoNum type="alphaUcPeriod"/>
            </a:pPr>
            <a:r>
              <a:rPr lang="en-US" sz="2400" dirty="0"/>
              <a:t>absorbed dose</a:t>
            </a:r>
          </a:p>
          <a:p>
            <a:pPr marL="457200" indent="-457200" fontAlgn="ctr">
              <a:buFont typeface="+mj-lt"/>
              <a:buAutoNum type="alphaUcPeriod"/>
            </a:pPr>
            <a:r>
              <a:rPr lang="en-US" sz="2400" dirty="0"/>
              <a:t>total dose</a:t>
            </a:r>
          </a:p>
          <a:p>
            <a:pPr marL="0" indent="0">
              <a:buNone/>
            </a:pPr>
            <a:br>
              <a:rPr lang="en-US" sz="2400" dirty="0"/>
            </a:br>
            <a:endParaRPr lang="en-US" sz="2400" dirty="0"/>
          </a:p>
          <a:p>
            <a:pPr marL="457200" indent="-457200">
              <a:buFont typeface="+mj-lt"/>
              <a:buAutoNum type="alphaUcPeriod"/>
            </a:pPr>
            <a:endParaRPr lang="en-US" sz="2400" dirty="0"/>
          </a:p>
        </p:txBody>
      </p:sp>
    </p:spTree>
    <p:extLst>
      <p:ext uri="{BB962C8B-B14F-4D97-AF65-F5344CB8AC3E}">
        <p14:creationId xmlns:p14="http://schemas.microsoft.com/office/powerpoint/2010/main" val="3037240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E24EE-4755-FE45-8D70-1E6CFDE3B2CF}"/>
              </a:ext>
            </a:extLst>
          </p:cNvPr>
          <p:cNvSpPr>
            <a:spLocks noGrp="1"/>
          </p:cNvSpPr>
          <p:nvPr>
            <p:ph idx="1"/>
          </p:nvPr>
        </p:nvSpPr>
        <p:spPr/>
        <p:txBody>
          <a:bodyPr>
            <a:normAutofit/>
          </a:bodyPr>
          <a:lstStyle/>
          <a:p>
            <a:pPr marL="457200" indent="-457200" fontAlgn="ctr">
              <a:buFont typeface="+mj-lt"/>
              <a:buAutoNum type="alphaUcPeriod"/>
            </a:pPr>
            <a:r>
              <a:rPr lang="en-US" sz="2400" dirty="0"/>
              <a:t>administered dose</a:t>
            </a:r>
          </a:p>
          <a:p>
            <a:pPr marL="457200" indent="-457200" fontAlgn="ctr">
              <a:buFont typeface="+mj-lt"/>
              <a:buAutoNum type="alphaUcPeriod"/>
            </a:pPr>
            <a:r>
              <a:rPr lang="en-US" sz="2400" dirty="0"/>
              <a:t>absorbed dose</a:t>
            </a:r>
          </a:p>
          <a:p>
            <a:pPr marL="457200" indent="-457200" fontAlgn="ctr">
              <a:buFont typeface="+mj-lt"/>
              <a:buAutoNum type="alphaUcPeriod"/>
            </a:pPr>
            <a:r>
              <a:rPr lang="en-US" sz="2400" b="1" dirty="0"/>
              <a:t>total dose</a:t>
            </a:r>
          </a:p>
          <a:p>
            <a:pPr marL="0" indent="0">
              <a:buNone/>
            </a:pPr>
            <a:br>
              <a:rPr lang="en-US" sz="2400" dirty="0"/>
            </a:br>
            <a:endParaRPr lang="en-US" sz="2400" dirty="0"/>
          </a:p>
          <a:p>
            <a:pPr marL="457200" indent="-457200">
              <a:buFont typeface="+mj-lt"/>
              <a:buAutoNum type="alphaUcPeriod"/>
            </a:pPr>
            <a:endParaRPr lang="en-US" sz="2400" dirty="0"/>
          </a:p>
        </p:txBody>
      </p:sp>
      <p:sp>
        <p:nvSpPr>
          <p:cNvPr id="6" name="Title 1">
            <a:extLst>
              <a:ext uri="{FF2B5EF4-FFF2-40B4-BE49-F238E27FC236}">
                <a16:creationId xmlns:a16="http://schemas.microsoft.com/office/drawing/2014/main" id="{DF3C873F-0453-407D-AEB3-BC9158C1977D}"/>
              </a:ext>
            </a:extLst>
          </p:cNvPr>
          <p:cNvSpPr txBox="1">
            <a:spLocks/>
          </p:cNvSpPr>
          <p:nvPr/>
        </p:nvSpPr>
        <p:spPr>
          <a:xfrm>
            <a:off x="838200" y="304800"/>
            <a:ext cx="112776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lumMod val="75000"/>
                    <a:lumOff val="25000"/>
                  </a:schemeClr>
                </a:solidFill>
                <a:latin typeface="+mj-lt"/>
                <a:ea typeface="+mj-ea"/>
                <a:cs typeface="+mj-cs"/>
              </a:defRPr>
            </a:lvl1pPr>
          </a:lstStyle>
          <a:p>
            <a:r>
              <a:rPr lang="en-US" sz="3200">
                <a:latin typeface="+mn-lt"/>
              </a:rPr>
              <a:t>The quantity of a substance administered to an individual over a period of time or in several individual doses is known as the:</a:t>
            </a:r>
            <a:br>
              <a:rPr lang="en-US" sz="3200">
                <a:latin typeface="+mn-lt"/>
              </a:rPr>
            </a:br>
            <a:endParaRPr lang="en-US" sz="3200" dirty="0">
              <a:latin typeface="+mn-lt"/>
            </a:endParaRPr>
          </a:p>
        </p:txBody>
      </p:sp>
    </p:spTree>
    <p:extLst>
      <p:ext uri="{BB962C8B-B14F-4D97-AF65-F5344CB8AC3E}">
        <p14:creationId xmlns:p14="http://schemas.microsoft.com/office/powerpoint/2010/main" val="4079089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AF31-5386-CF46-967C-6ADF3FC9F5D0}"/>
              </a:ext>
            </a:extLst>
          </p:cNvPr>
          <p:cNvSpPr>
            <a:spLocks noGrp="1"/>
          </p:cNvSpPr>
          <p:nvPr>
            <p:ph type="title"/>
          </p:nvPr>
        </p:nvSpPr>
        <p:spPr>
          <a:xfrm>
            <a:off x="838200" y="241072"/>
            <a:ext cx="11201400" cy="1325563"/>
          </a:xfrm>
        </p:spPr>
        <p:txBody>
          <a:bodyPr>
            <a:noAutofit/>
          </a:bodyPr>
          <a:lstStyle/>
          <a:p>
            <a:r>
              <a:rPr lang="en-US" sz="3200" dirty="0">
                <a:latin typeface="+mn-lt"/>
              </a:rPr>
              <a:t>Fractionation of a total dose so that the total amount administered is given over a period of time usually results in:</a:t>
            </a:r>
            <a:br>
              <a:rPr lang="en-US" sz="3200" dirty="0">
                <a:latin typeface="+mn-lt"/>
              </a:rPr>
            </a:br>
            <a:endParaRPr lang="en-US" sz="3200" dirty="0">
              <a:latin typeface="+mn-lt"/>
            </a:endParaRPr>
          </a:p>
        </p:txBody>
      </p:sp>
      <p:sp>
        <p:nvSpPr>
          <p:cNvPr id="3" name="Content Placeholder 2">
            <a:extLst>
              <a:ext uri="{FF2B5EF4-FFF2-40B4-BE49-F238E27FC236}">
                <a16:creationId xmlns:a16="http://schemas.microsoft.com/office/drawing/2014/main" id="{9C1062AC-B2B8-0D47-A375-9DF8EDBA58F1}"/>
              </a:ext>
            </a:extLst>
          </p:cNvPr>
          <p:cNvSpPr>
            <a:spLocks noGrp="1"/>
          </p:cNvSpPr>
          <p:nvPr>
            <p:ph idx="1"/>
          </p:nvPr>
        </p:nvSpPr>
        <p:spPr/>
        <p:txBody>
          <a:bodyPr>
            <a:normAutofit/>
          </a:bodyPr>
          <a:lstStyle/>
          <a:p>
            <a:pPr marL="457200" indent="-457200" fontAlgn="ctr">
              <a:buFont typeface="+mj-lt"/>
              <a:buAutoNum type="alphaUcPeriod"/>
            </a:pPr>
            <a:r>
              <a:rPr lang="en-US" sz="2400" dirty="0"/>
              <a:t>decreased toxicity</a:t>
            </a:r>
          </a:p>
          <a:p>
            <a:pPr marL="457200" indent="-457200" fontAlgn="ctr">
              <a:buFont typeface="+mj-lt"/>
              <a:buAutoNum type="alphaUcPeriod"/>
            </a:pPr>
            <a:r>
              <a:rPr lang="en-US" sz="2400" dirty="0"/>
              <a:t>increased toxicity</a:t>
            </a:r>
          </a:p>
          <a:p>
            <a:pPr marL="457200" indent="-457200">
              <a:buFont typeface="+mj-lt"/>
              <a:buAutoNum type="alphaUcPeriod"/>
            </a:pPr>
            <a:endParaRPr lang="en-US" sz="2400" dirty="0"/>
          </a:p>
        </p:txBody>
      </p:sp>
    </p:spTree>
    <p:extLst>
      <p:ext uri="{BB962C8B-B14F-4D97-AF65-F5344CB8AC3E}">
        <p14:creationId xmlns:p14="http://schemas.microsoft.com/office/powerpoint/2010/main" val="68428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09C7-7726-4041-86A8-4D680C14C5AE}"/>
              </a:ext>
            </a:extLst>
          </p:cNvPr>
          <p:cNvSpPr>
            <a:spLocks noGrp="1"/>
          </p:cNvSpPr>
          <p:nvPr>
            <p:ph type="title"/>
          </p:nvPr>
        </p:nvSpPr>
        <p:spPr/>
        <p:txBody>
          <a:bodyPr>
            <a:normAutofit/>
          </a:bodyPr>
          <a:lstStyle/>
          <a:p>
            <a:r>
              <a:rPr lang="en-US" sz="4000" dirty="0">
                <a:latin typeface="+mn-lt"/>
              </a:rPr>
              <a:t>Key terms</a:t>
            </a:r>
          </a:p>
        </p:txBody>
      </p:sp>
      <p:sp>
        <p:nvSpPr>
          <p:cNvPr id="3" name="Content Placeholder 2">
            <a:extLst>
              <a:ext uri="{FF2B5EF4-FFF2-40B4-BE49-F238E27FC236}">
                <a16:creationId xmlns:a16="http://schemas.microsoft.com/office/drawing/2014/main" id="{27E56D75-6EAB-F34D-9355-EB64982AAC3F}"/>
              </a:ext>
            </a:extLst>
          </p:cNvPr>
          <p:cNvSpPr>
            <a:spLocks noGrp="1"/>
          </p:cNvSpPr>
          <p:nvPr>
            <p:ph idx="1"/>
          </p:nvPr>
        </p:nvSpPr>
        <p:spPr>
          <a:xfrm>
            <a:off x="838200" y="1523622"/>
            <a:ext cx="10515600" cy="4201206"/>
          </a:xfrm>
        </p:spPr>
        <p:txBody>
          <a:bodyPr>
            <a:normAutofit/>
          </a:bodyPr>
          <a:lstStyle/>
          <a:p>
            <a:pPr marL="0" indent="0">
              <a:buNone/>
            </a:pPr>
            <a:br>
              <a:rPr lang="en-US" sz="2400" b="1" dirty="0"/>
            </a:br>
            <a:r>
              <a:rPr lang="en-US" sz="2400" b="1" dirty="0"/>
              <a:t>Hazard</a:t>
            </a:r>
            <a:r>
              <a:rPr lang="en-US" sz="2400" dirty="0"/>
              <a:t> — capability of a substance to cause an adverse effect.</a:t>
            </a:r>
          </a:p>
          <a:p>
            <a:pPr marL="0" indent="0">
              <a:buNone/>
            </a:pPr>
            <a:r>
              <a:rPr lang="en-US" sz="2400" b="1" dirty="0"/>
              <a:t>Risk</a:t>
            </a:r>
            <a:r>
              <a:rPr lang="en-US" sz="2400" dirty="0"/>
              <a:t> — probability that the hazard will occur under specific exposure conditions.</a:t>
            </a:r>
          </a:p>
          <a:p>
            <a:pPr marL="0" indent="0">
              <a:buNone/>
            </a:pPr>
            <a:r>
              <a:rPr lang="en-US" sz="2400" b="1" dirty="0"/>
              <a:t>Risk assessment</a:t>
            </a:r>
            <a:r>
              <a:rPr lang="en-US" sz="2400" dirty="0"/>
              <a:t> — the process by which hazard, exposure, and risk are determined.</a:t>
            </a:r>
          </a:p>
          <a:p>
            <a:pPr marL="0" indent="0">
              <a:buNone/>
            </a:pPr>
            <a:r>
              <a:rPr lang="en-US" sz="2400" b="1" dirty="0"/>
              <a:t>Risk management</a:t>
            </a:r>
            <a:r>
              <a:rPr lang="en-US" sz="2400" dirty="0"/>
              <a:t> — the process of weighing policy alternatives and selecting the most appropriate regulatory action based on the results of risk assessment and social, economic, and political concerns.</a:t>
            </a:r>
          </a:p>
          <a:p>
            <a:pPr marL="0" indent="0">
              <a:buNone/>
            </a:pPr>
            <a:br>
              <a:rPr lang="en-US" sz="2400" dirty="0"/>
            </a:br>
            <a:endParaRPr lang="en-US" sz="2400" dirty="0"/>
          </a:p>
        </p:txBody>
      </p:sp>
    </p:spTree>
    <p:extLst>
      <p:ext uri="{BB962C8B-B14F-4D97-AF65-F5344CB8AC3E}">
        <p14:creationId xmlns:p14="http://schemas.microsoft.com/office/powerpoint/2010/main" val="3472890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1062AC-B2B8-0D47-A375-9DF8EDBA58F1}"/>
              </a:ext>
            </a:extLst>
          </p:cNvPr>
          <p:cNvSpPr>
            <a:spLocks noGrp="1"/>
          </p:cNvSpPr>
          <p:nvPr>
            <p:ph idx="1"/>
          </p:nvPr>
        </p:nvSpPr>
        <p:spPr/>
        <p:txBody>
          <a:bodyPr>
            <a:normAutofit/>
          </a:bodyPr>
          <a:lstStyle/>
          <a:p>
            <a:pPr marL="457200" indent="-457200" fontAlgn="ctr">
              <a:buFont typeface="+mj-lt"/>
              <a:buAutoNum type="alphaUcPeriod"/>
            </a:pPr>
            <a:r>
              <a:rPr lang="en-US" sz="2400" b="1" dirty="0"/>
              <a:t>decreased toxicity</a:t>
            </a:r>
          </a:p>
          <a:p>
            <a:pPr marL="457200" indent="-457200" fontAlgn="ctr">
              <a:buFont typeface="+mj-lt"/>
              <a:buAutoNum type="alphaUcPeriod"/>
            </a:pPr>
            <a:r>
              <a:rPr lang="en-US" sz="2400" dirty="0"/>
              <a:t>increased toxicity</a:t>
            </a:r>
          </a:p>
          <a:p>
            <a:pPr marL="457200" indent="-457200">
              <a:buFont typeface="+mj-lt"/>
              <a:buAutoNum type="alphaUcPeriod"/>
            </a:pPr>
            <a:endParaRPr lang="en-US" sz="2400" dirty="0"/>
          </a:p>
        </p:txBody>
      </p:sp>
      <p:sp>
        <p:nvSpPr>
          <p:cNvPr id="6" name="Title 1">
            <a:extLst>
              <a:ext uri="{FF2B5EF4-FFF2-40B4-BE49-F238E27FC236}">
                <a16:creationId xmlns:a16="http://schemas.microsoft.com/office/drawing/2014/main" id="{FF662F7A-95E8-4758-8E1C-ABDF4DFA7462}"/>
              </a:ext>
            </a:extLst>
          </p:cNvPr>
          <p:cNvSpPr>
            <a:spLocks noGrp="1"/>
          </p:cNvSpPr>
          <p:nvPr>
            <p:ph type="title"/>
          </p:nvPr>
        </p:nvSpPr>
        <p:spPr>
          <a:xfrm>
            <a:off x="838200" y="241072"/>
            <a:ext cx="11201400" cy="1325563"/>
          </a:xfrm>
        </p:spPr>
        <p:txBody>
          <a:bodyPr>
            <a:noAutofit/>
          </a:bodyPr>
          <a:lstStyle/>
          <a:p>
            <a:r>
              <a:rPr lang="en-US" sz="3200" dirty="0">
                <a:latin typeface="+mn-lt"/>
              </a:rPr>
              <a:t>Fractionation of a total dose so that the total amount administered is given over a period of time usually results in:</a:t>
            </a:r>
            <a:br>
              <a:rPr lang="en-US" sz="3200" dirty="0">
                <a:latin typeface="+mn-lt"/>
              </a:rPr>
            </a:br>
            <a:endParaRPr lang="en-US" sz="3200" dirty="0">
              <a:latin typeface="+mn-lt"/>
            </a:endParaRPr>
          </a:p>
        </p:txBody>
      </p:sp>
    </p:spTree>
    <p:extLst>
      <p:ext uri="{BB962C8B-B14F-4D97-AF65-F5344CB8AC3E}">
        <p14:creationId xmlns:p14="http://schemas.microsoft.com/office/powerpoint/2010/main" val="96728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B807-C54C-6A4E-84DF-70BBB78314DB}"/>
              </a:ext>
            </a:extLst>
          </p:cNvPr>
          <p:cNvSpPr>
            <a:spLocks noGrp="1"/>
          </p:cNvSpPr>
          <p:nvPr>
            <p:ph type="title"/>
          </p:nvPr>
        </p:nvSpPr>
        <p:spPr>
          <a:xfrm>
            <a:off x="685800" y="304800"/>
            <a:ext cx="11353800" cy="1325563"/>
          </a:xfrm>
        </p:spPr>
        <p:txBody>
          <a:bodyPr>
            <a:normAutofit/>
          </a:bodyPr>
          <a:lstStyle/>
          <a:p>
            <a:r>
              <a:rPr lang="en-US" sz="2700" dirty="0">
                <a:latin typeface="+mn-lt"/>
              </a:rPr>
              <a:t>The usual dosage unit that incorporates the amount of material administered or absorbed in accordance with the size of the individual over a period of time is: </a:t>
            </a:r>
            <a:br>
              <a:rPr lang="en-US" b="1" dirty="0"/>
            </a:br>
            <a:endParaRPr lang="en-US" dirty="0"/>
          </a:p>
        </p:txBody>
      </p:sp>
      <p:sp>
        <p:nvSpPr>
          <p:cNvPr id="3" name="Content Placeholder 2">
            <a:extLst>
              <a:ext uri="{FF2B5EF4-FFF2-40B4-BE49-F238E27FC236}">
                <a16:creationId xmlns:a16="http://schemas.microsoft.com/office/drawing/2014/main" id="{35996B31-1859-FB49-A59E-614600FD499B}"/>
              </a:ext>
            </a:extLst>
          </p:cNvPr>
          <p:cNvSpPr>
            <a:spLocks noGrp="1"/>
          </p:cNvSpPr>
          <p:nvPr>
            <p:ph idx="1"/>
          </p:nvPr>
        </p:nvSpPr>
        <p:spPr/>
        <p:txBody>
          <a:bodyPr>
            <a:normAutofit/>
          </a:bodyPr>
          <a:lstStyle/>
          <a:p>
            <a:pPr marL="457200" indent="-457200" fontAlgn="ctr">
              <a:buFont typeface="+mj-lt"/>
              <a:buAutoNum type="alphaUcPeriod"/>
            </a:pPr>
            <a:r>
              <a:rPr lang="en-US" sz="2400" dirty="0"/>
              <a:t>PPM/hour</a:t>
            </a:r>
          </a:p>
          <a:p>
            <a:pPr marL="457200" indent="-457200" fontAlgn="ctr">
              <a:buFont typeface="+mj-lt"/>
              <a:buAutoNum type="alphaUcPeriod"/>
            </a:pPr>
            <a:r>
              <a:rPr lang="en-US" sz="2400" dirty="0"/>
              <a:t>mg/kg/day</a:t>
            </a:r>
          </a:p>
          <a:p>
            <a:pPr marL="457200" indent="-457200" fontAlgn="ctr">
              <a:buFont typeface="+mj-lt"/>
              <a:buAutoNum type="alphaUcPeriod"/>
            </a:pPr>
            <a:r>
              <a:rPr lang="en-US" sz="2400" dirty="0"/>
              <a:t>kg/100 </a:t>
            </a:r>
            <a:r>
              <a:rPr lang="en-US" sz="2400" dirty="0" err="1"/>
              <a:t>lb</a:t>
            </a:r>
            <a:r>
              <a:rPr lang="en-US" sz="2400" dirty="0"/>
              <a:t>/week</a:t>
            </a:r>
          </a:p>
          <a:p>
            <a:pPr marL="457200" indent="-457200">
              <a:buFont typeface="+mj-lt"/>
              <a:buAutoNum type="alphaUcPeriod"/>
            </a:pPr>
            <a:endParaRPr lang="en-US" sz="2400" dirty="0"/>
          </a:p>
        </p:txBody>
      </p:sp>
    </p:spTree>
    <p:extLst>
      <p:ext uri="{BB962C8B-B14F-4D97-AF65-F5344CB8AC3E}">
        <p14:creationId xmlns:p14="http://schemas.microsoft.com/office/powerpoint/2010/main" val="1773914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96B31-1859-FB49-A59E-614600FD499B}"/>
              </a:ext>
            </a:extLst>
          </p:cNvPr>
          <p:cNvSpPr>
            <a:spLocks noGrp="1"/>
          </p:cNvSpPr>
          <p:nvPr>
            <p:ph idx="1"/>
          </p:nvPr>
        </p:nvSpPr>
        <p:spPr/>
        <p:txBody>
          <a:bodyPr>
            <a:normAutofit/>
          </a:bodyPr>
          <a:lstStyle/>
          <a:p>
            <a:pPr marL="457200" indent="-457200" fontAlgn="ctr">
              <a:buFont typeface="+mj-lt"/>
              <a:buAutoNum type="alphaUcPeriod"/>
            </a:pPr>
            <a:r>
              <a:rPr lang="en-US" sz="2400" dirty="0"/>
              <a:t>PPM/hour</a:t>
            </a:r>
          </a:p>
          <a:p>
            <a:pPr marL="457200" indent="-457200" fontAlgn="ctr">
              <a:buFont typeface="+mj-lt"/>
              <a:buAutoNum type="alphaUcPeriod"/>
            </a:pPr>
            <a:r>
              <a:rPr lang="en-US" sz="2400" b="1" dirty="0"/>
              <a:t>mg/kg/day</a:t>
            </a:r>
          </a:p>
          <a:p>
            <a:pPr marL="457200" indent="-457200" fontAlgn="ctr">
              <a:buFont typeface="+mj-lt"/>
              <a:buAutoNum type="alphaUcPeriod"/>
            </a:pPr>
            <a:r>
              <a:rPr lang="en-US" sz="2400" dirty="0"/>
              <a:t>kg/100 </a:t>
            </a:r>
            <a:r>
              <a:rPr lang="en-US" sz="2400" dirty="0" err="1"/>
              <a:t>lb</a:t>
            </a:r>
            <a:r>
              <a:rPr lang="en-US" sz="2400" dirty="0"/>
              <a:t>/week</a:t>
            </a:r>
          </a:p>
          <a:p>
            <a:pPr marL="457200" indent="-457200">
              <a:buFont typeface="+mj-lt"/>
              <a:buAutoNum type="alphaUcPeriod"/>
            </a:pPr>
            <a:endParaRPr lang="en-US" sz="2400" dirty="0"/>
          </a:p>
        </p:txBody>
      </p:sp>
      <p:sp>
        <p:nvSpPr>
          <p:cNvPr id="6" name="Title 1">
            <a:extLst>
              <a:ext uri="{FF2B5EF4-FFF2-40B4-BE49-F238E27FC236}">
                <a16:creationId xmlns:a16="http://schemas.microsoft.com/office/drawing/2014/main" id="{3BAC135F-336A-47E3-9399-84337271B9DA}"/>
              </a:ext>
            </a:extLst>
          </p:cNvPr>
          <p:cNvSpPr>
            <a:spLocks noGrp="1"/>
          </p:cNvSpPr>
          <p:nvPr>
            <p:ph type="title"/>
          </p:nvPr>
        </p:nvSpPr>
        <p:spPr>
          <a:xfrm>
            <a:off x="685800" y="304800"/>
            <a:ext cx="11353800" cy="1325563"/>
          </a:xfrm>
        </p:spPr>
        <p:txBody>
          <a:bodyPr>
            <a:normAutofit/>
          </a:bodyPr>
          <a:lstStyle/>
          <a:p>
            <a:r>
              <a:rPr lang="en-US" sz="2700" dirty="0">
                <a:latin typeface="+mn-lt"/>
              </a:rPr>
              <a:t>The usual dosage unit that incorporates the amount of material administered or absorbed in accordance with the size of the individual over a period of time is: </a:t>
            </a:r>
            <a:br>
              <a:rPr lang="en-US" b="1" dirty="0"/>
            </a:br>
            <a:endParaRPr lang="en-US" dirty="0"/>
          </a:p>
        </p:txBody>
      </p:sp>
    </p:spTree>
    <p:extLst>
      <p:ext uri="{BB962C8B-B14F-4D97-AF65-F5344CB8AC3E}">
        <p14:creationId xmlns:p14="http://schemas.microsoft.com/office/powerpoint/2010/main" val="2692255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19CE-DFED-1547-91DB-100C008E42A7}"/>
              </a:ext>
            </a:extLst>
          </p:cNvPr>
          <p:cNvSpPr>
            <a:spLocks noGrp="1"/>
          </p:cNvSpPr>
          <p:nvPr>
            <p:ph type="title"/>
          </p:nvPr>
        </p:nvSpPr>
        <p:spPr/>
        <p:txBody>
          <a:bodyPr>
            <a:normAutofit/>
          </a:bodyPr>
          <a:lstStyle/>
          <a:p>
            <a:r>
              <a:rPr lang="en-US" sz="3200" dirty="0">
                <a:latin typeface="+mn-lt"/>
              </a:rPr>
              <a:t>The dose-response relationship helps a toxicologist determine:</a:t>
            </a:r>
          </a:p>
        </p:txBody>
      </p:sp>
      <p:sp>
        <p:nvSpPr>
          <p:cNvPr id="3" name="Content Placeholder 2">
            <a:extLst>
              <a:ext uri="{FF2B5EF4-FFF2-40B4-BE49-F238E27FC236}">
                <a16:creationId xmlns:a16="http://schemas.microsoft.com/office/drawing/2014/main" id="{13DE7965-4BC5-374F-9BF4-52F3C25D5DFE}"/>
              </a:ext>
            </a:extLst>
          </p:cNvPr>
          <p:cNvSpPr>
            <a:spLocks noGrp="1"/>
          </p:cNvSpPr>
          <p:nvPr>
            <p:ph idx="1"/>
          </p:nvPr>
        </p:nvSpPr>
        <p:spPr/>
        <p:txBody>
          <a:bodyPr>
            <a:normAutofit/>
          </a:bodyPr>
          <a:lstStyle/>
          <a:p>
            <a:pPr marL="457200" indent="-457200">
              <a:buFont typeface="+mj-lt"/>
              <a:buAutoNum type="alphaUcPeriod"/>
            </a:pPr>
            <a:endParaRPr lang="en-US" sz="2400" b="1" dirty="0"/>
          </a:p>
          <a:p>
            <a:pPr marL="457200" indent="-457200" fontAlgn="ctr">
              <a:buFont typeface="+mj-lt"/>
              <a:buAutoNum type="alphaUcPeriod"/>
            </a:pPr>
            <a:r>
              <a:rPr lang="en-US" sz="2400" dirty="0"/>
              <a:t>whether exposure has caused an effect</a:t>
            </a:r>
          </a:p>
          <a:p>
            <a:pPr marL="457200" indent="-457200" fontAlgn="ctr">
              <a:buFont typeface="+mj-lt"/>
              <a:buAutoNum type="alphaUcPeriod"/>
            </a:pPr>
            <a:r>
              <a:rPr lang="en-US" sz="2400" dirty="0"/>
              <a:t>the threshold dose</a:t>
            </a:r>
          </a:p>
          <a:p>
            <a:pPr marL="457200" indent="-457200" fontAlgn="ctr">
              <a:buFont typeface="+mj-lt"/>
              <a:buAutoNum type="alphaUcPeriod"/>
            </a:pPr>
            <a:r>
              <a:rPr lang="en-US" sz="2400" dirty="0"/>
              <a:t>the rate of increasing effect with increasing dose levels</a:t>
            </a:r>
          </a:p>
          <a:p>
            <a:pPr marL="457200" indent="-457200" fontAlgn="ctr">
              <a:buFont typeface="+mj-lt"/>
              <a:buAutoNum type="alphaUcPeriod"/>
            </a:pPr>
            <a:r>
              <a:rPr lang="en-US" sz="2400" dirty="0"/>
              <a:t>all of the above</a:t>
            </a:r>
          </a:p>
          <a:p>
            <a:pPr marL="457200" indent="-457200">
              <a:buFont typeface="+mj-lt"/>
              <a:buAutoNum type="alphaUcPeriod"/>
            </a:pPr>
            <a:endParaRPr lang="en-US" sz="2400" dirty="0"/>
          </a:p>
        </p:txBody>
      </p:sp>
    </p:spTree>
    <p:extLst>
      <p:ext uri="{BB962C8B-B14F-4D97-AF65-F5344CB8AC3E}">
        <p14:creationId xmlns:p14="http://schemas.microsoft.com/office/powerpoint/2010/main" val="3550562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E7965-4BC5-374F-9BF4-52F3C25D5DFE}"/>
              </a:ext>
            </a:extLst>
          </p:cNvPr>
          <p:cNvSpPr>
            <a:spLocks noGrp="1"/>
          </p:cNvSpPr>
          <p:nvPr>
            <p:ph idx="1"/>
          </p:nvPr>
        </p:nvSpPr>
        <p:spPr/>
        <p:txBody>
          <a:bodyPr>
            <a:normAutofit/>
          </a:bodyPr>
          <a:lstStyle/>
          <a:p>
            <a:pPr marL="457200" indent="-457200">
              <a:buFont typeface="+mj-lt"/>
              <a:buAutoNum type="alphaUcPeriod"/>
            </a:pPr>
            <a:endParaRPr lang="en-US" sz="2400" b="1" dirty="0"/>
          </a:p>
          <a:p>
            <a:pPr marL="457200" indent="-457200" fontAlgn="ctr">
              <a:buFont typeface="+mj-lt"/>
              <a:buAutoNum type="alphaUcPeriod"/>
            </a:pPr>
            <a:r>
              <a:rPr lang="en-US" sz="2400" dirty="0"/>
              <a:t>whether exposure has caused an effect</a:t>
            </a:r>
          </a:p>
          <a:p>
            <a:pPr marL="457200" indent="-457200" fontAlgn="ctr">
              <a:buFont typeface="+mj-lt"/>
              <a:buAutoNum type="alphaUcPeriod"/>
            </a:pPr>
            <a:r>
              <a:rPr lang="en-US" sz="2400" dirty="0"/>
              <a:t>the threshold dose</a:t>
            </a:r>
          </a:p>
          <a:p>
            <a:pPr marL="457200" indent="-457200" fontAlgn="ctr">
              <a:buFont typeface="+mj-lt"/>
              <a:buAutoNum type="alphaUcPeriod"/>
            </a:pPr>
            <a:r>
              <a:rPr lang="en-US" sz="2400" dirty="0"/>
              <a:t>the rate of increasing effect with increasing dose levels</a:t>
            </a:r>
          </a:p>
          <a:p>
            <a:pPr marL="457200" indent="-457200" fontAlgn="ctr">
              <a:buFont typeface="+mj-lt"/>
              <a:buAutoNum type="alphaUcPeriod"/>
            </a:pPr>
            <a:r>
              <a:rPr lang="en-US" sz="2400" b="1" dirty="0"/>
              <a:t>all of the above</a:t>
            </a:r>
          </a:p>
          <a:p>
            <a:pPr marL="457200" indent="-457200">
              <a:buFont typeface="+mj-lt"/>
              <a:buAutoNum type="alphaUcPeriod"/>
            </a:pPr>
            <a:endParaRPr lang="en-US" sz="2400" dirty="0"/>
          </a:p>
        </p:txBody>
      </p:sp>
      <p:sp>
        <p:nvSpPr>
          <p:cNvPr id="6" name="Title 1">
            <a:extLst>
              <a:ext uri="{FF2B5EF4-FFF2-40B4-BE49-F238E27FC236}">
                <a16:creationId xmlns:a16="http://schemas.microsoft.com/office/drawing/2014/main" id="{FA32EE86-4D80-4180-9CCA-4C8969545456}"/>
              </a:ext>
            </a:extLst>
          </p:cNvPr>
          <p:cNvSpPr>
            <a:spLocks noGrp="1"/>
          </p:cNvSpPr>
          <p:nvPr>
            <p:ph type="title"/>
          </p:nvPr>
        </p:nvSpPr>
        <p:spPr>
          <a:xfrm>
            <a:off x="685800" y="175127"/>
            <a:ext cx="10515600" cy="1325563"/>
          </a:xfrm>
        </p:spPr>
        <p:txBody>
          <a:bodyPr>
            <a:normAutofit/>
          </a:bodyPr>
          <a:lstStyle/>
          <a:p>
            <a:r>
              <a:rPr lang="en-US" sz="3200" dirty="0">
                <a:latin typeface="+mn-lt"/>
              </a:rPr>
              <a:t>The dose-response relationship helps a toxicologist determine:</a:t>
            </a:r>
          </a:p>
        </p:txBody>
      </p:sp>
    </p:spTree>
    <p:extLst>
      <p:ext uri="{BB962C8B-B14F-4D97-AF65-F5344CB8AC3E}">
        <p14:creationId xmlns:p14="http://schemas.microsoft.com/office/powerpoint/2010/main" val="912962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1AF7-F51B-034E-B443-486670C08E77}"/>
              </a:ext>
            </a:extLst>
          </p:cNvPr>
          <p:cNvSpPr>
            <a:spLocks noGrp="1"/>
          </p:cNvSpPr>
          <p:nvPr>
            <p:ph type="title"/>
          </p:nvPr>
        </p:nvSpPr>
        <p:spPr/>
        <p:txBody>
          <a:bodyPr>
            <a:normAutofit/>
          </a:bodyPr>
          <a:lstStyle/>
          <a:p>
            <a:r>
              <a:rPr lang="en-US" sz="4000" dirty="0">
                <a:latin typeface="+mn-lt"/>
              </a:rPr>
              <a:t>Risk is the:</a:t>
            </a:r>
          </a:p>
        </p:txBody>
      </p:sp>
      <p:sp>
        <p:nvSpPr>
          <p:cNvPr id="3" name="Content Placeholder 2">
            <a:extLst>
              <a:ext uri="{FF2B5EF4-FFF2-40B4-BE49-F238E27FC236}">
                <a16:creationId xmlns:a16="http://schemas.microsoft.com/office/drawing/2014/main" id="{EEC5A034-BD82-5B46-9232-EF68396E37BE}"/>
              </a:ext>
            </a:extLst>
          </p:cNvPr>
          <p:cNvSpPr>
            <a:spLocks noGrp="1"/>
          </p:cNvSpPr>
          <p:nvPr>
            <p:ph idx="1"/>
          </p:nvPr>
        </p:nvSpPr>
        <p:spPr/>
        <p:txBody>
          <a:bodyPr>
            <a:normAutofit/>
          </a:bodyPr>
          <a:lstStyle/>
          <a:p>
            <a:pPr marL="457200" indent="-457200" fontAlgn="ctr">
              <a:buFont typeface="+mj-lt"/>
              <a:buAutoNum type="alphaUcPeriod"/>
            </a:pPr>
            <a:r>
              <a:rPr lang="en-US" sz="2400" dirty="0"/>
              <a:t>Capability of a substance to cause an adverse effect</a:t>
            </a:r>
          </a:p>
          <a:p>
            <a:pPr marL="457200" indent="-457200" fontAlgn="ctr">
              <a:buFont typeface="+mj-lt"/>
              <a:buAutoNum type="alphaUcPeriod"/>
            </a:pPr>
            <a:r>
              <a:rPr lang="en-US" sz="2400" dirty="0"/>
              <a:t>Weighing of possible alternatives and selecting the most appropriate regulatory actions</a:t>
            </a:r>
          </a:p>
          <a:p>
            <a:pPr marL="457200" indent="-457200" fontAlgn="ctr">
              <a:buFont typeface="+mj-lt"/>
              <a:buAutoNum type="alphaUcPeriod"/>
            </a:pPr>
            <a:r>
              <a:rPr lang="en-US" sz="2400" dirty="0"/>
              <a:t>Probability that a hazard will occur under specific exposure conditions</a:t>
            </a:r>
          </a:p>
          <a:p>
            <a:pPr marL="457200" indent="-457200">
              <a:buFont typeface="+mj-lt"/>
              <a:buAutoNum type="alphaUcPeriod"/>
            </a:pPr>
            <a:endParaRPr lang="en-US" sz="2400" dirty="0"/>
          </a:p>
        </p:txBody>
      </p:sp>
    </p:spTree>
    <p:extLst>
      <p:ext uri="{BB962C8B-B14F-4D97-AF65-F5344CB8AC3E}">
        <p14:creationId xmlns:p14="http://schemas.microsoft.com/office/powerpoint/2010/main" val="2237595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1AF7-F51B-034E-B443-486670C08E77}"/>
              </a:ext>
            </a:extLst>
          </p:cNvPr>
          <p:cNvSpPr>
            <a:spLocks noGrp="1"/>
          </p:cNvSpPr>
          <p:nvPr>
            <p:ph type="title"/>
          </p:nvPr>
        </p:nvSpPr>
        <p:spPr/>
        <p:txBody>
          <a:bodyPr>
            <a:normAutofit/>
          </a:bodyPr>
          <a:lstStyle/>
          <a:p>
            <a:r>
              <a:rPr lang="en-US" sz="4000" dirty="0">
                <a:latin typeface="+mn-lt"/>
              </a:rPr>
              <a:t>Risk is the:</a:t>
            </a:r>
          </a:p>
        </p:txBody>
      </p:sp>
      <p:sp>
        <p:nvSpPr>
          <p:cNvPr id="3" name="Content Placeholder 2">
            <a:extLst>
              <a:ext uri="{FF2B5EF4-FFF2-40B4-BE49-F238E27FC236}">
                <a16:creationId xmlns:a16="http://schemas.microsoft.com/office/drawing/2014/main" id="{EEC5A034-BD82-5B46-9232-EF68396E37BE}"/>
              </a:ext>
            </a:extLst>
          </p:cNvPr>
          <p:cNvSpPr>
            <a:spLocks noGrp="1"/>
          </p:cNvSpPr>
          <p:nvPr>
            <p:ph idx="1"/>
          </p:nvPr>
        </p:nvSpPr>
        <p:spPr/>
        <p:txBody>
          <a:bodyPr>
            <a:normAutofit/>
          </a:bodyPr>
          <a:lstStyle/>
          <a:p>
            <a:pPr marL="457200" indent="-457200" fontAlgn="ctr">
              <a:buFont typeface="+mj-lt"/>
              <a:buAutoNum type="alphaUcPeriod"/>
            </a:pPr>
            <a:r>
              <a:rPr lang="en-US" sz="2400" dirty="0"/>
              <a:t>Capability of a substance to cause an adverse effect</a:t>
            </a:r>
          </a:p>
          <a:p>
            <a:pPr marL="457200" indent="-457200" fontAlgn="ctr">
              <a:buFont typeface="+mj-lt"/>
              <a:buAutoNum type="alphaUcPeriod"/>
            </a:pPr>
            <a:r>
              <a:rPr lang="en-US" sz="2400" dirty="0"/>
              <a:t>Weighing of possible alternatives and selecting the most appropriate regulatory actions</a:t>
            </a:r>
          </a:p>
          <a:p>
            <a:pPr marL="457200" indent="-457200" fontAlgn="ctr">
              <a:buFont typeface="+mj-lt"/>
              <a:buAutoNum type="alphaUcPeriod"/>
            </a:pPr>
            <a:r>
              <a:rPr lang="en-US" sz="2400" b="1" dirty="0"/>
              <a:t>Probability that a hazard will occur under specific exposure conditions</a:t>
            </a:r>
          </a:p>
          <a:p>
            <a:pPr marL="457200" indent="-457200">
              <a:buFont typeface="+mj-lt"/>
              <a:buAutoNum type="alphaUcPeriod"/>
            </a:pPr>
            <a:endParaRPr lang="en-US" sz="2400" dirty="0"/>
          </a:p>
        </p:txBody>
      </p:sp>
    </p:spTree>
    <p:extLst>
      <p:ext uri="{BB962C8B-B14F-4D97-AF65-F5344CB8AC3E}">
        <p14:creationId xmlns:p14="http://schemas.microsoft.com/office/powerpoint/2010/main" val="3471932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A425-9F20-EE45-8E52-3778D5543BA2}"/>
              </a:ext>
            </a:extLst>
          </p:cNvPr>
          <p:cNvSpPr>
            <a:spLocks noGrp="1"/>
          </p:cNvSpPr>
          <p:nvPr>
            <p:ph type="title"/>
          </p:nvPr>
        </p:nvSpPr>
        <p:spPr>
          <a:xfrm>
            <a:off x="685800" y="175127"/>
            <a:ext cx="10972800" cy="1325563"/>
          </a:xfrm>
        </p:spPr>
        <p:txBody>
          <a:bodyPr>
            <a:normAutofit/>
          </a:bodyPr>
          <a:lstStyle/>
          <a:p>
            <a:r>
              <a:rPr lang="en-US" sz="3800" dirty="0">
                <a:latin typeface="+mn-lt"/>
              </a:rPr>
              <a:t>A major component of exposure assessment involves:</a:t>
            </a:r>
          </a:p>
        </p:txBody>
      </p:sp>
      <p:sp>
        <p:nvSpPr>
          <p:cNvPr id="3" name="Content Placeholder 2">
            <a:extLst>
              <a:ext uri="{FF2B5EF4-FFF2-40B4-BE49-F238E27FC236}">
                <a16:creationId xmlns:a16="http://schemas.microsoft.com/office/drawing/2014/main" id="{08016418-1234-434A-8EAF-30D0A4F252A7}"/>
              </a:ext>
            </a:extLst>
          </p:cNvPr>
          <p:cNvSpPr>
            <a:spLocks noGrp="1"/>
          </p:cNvSpPr>
          <p:nvPr>
            <p:ph idx="1"/>
          </p:nvPr>
        </p:nvSpPr>
        <p:spPr/>
        <p:txBody>
          <a:bodyPr>
            <a:normAutofit/>
          </a:bodyPr>
          <a:lstStyle/>
          <a:p>
            <a:pPr marL="457200" indent="-457200" fontAlgn="ctr">
              <a:buFont typeface="+mj-lt"/>
              <a:buAutoNum type="alphaUcPeriod"/>
            </a:pPr>
            <a:r>
              <a:rPr lang="en-US" sz="2400" dirty="0"/>
              <a:t>Identifying the exposure pathways</a:t>
            </a:r>
          </a:p>
          <a:p>
            <a:pPr marL="457200" indent="-457200" fontAlgn="ctr">
              <a:buFont typeface="+mj-lt"/>
              <a:buAutoNum type="alphaUcPeriod"/>
            </a:pPr>
            <a:r>
              <a:rPr lang="en-US" sz="2400" dirty="0"/>
              <a:t>Measuring the amount of a substance that is metabolized in the body</a:t>
            </a:r>
          </a:p>
          <a:p>
            <a:pPr marL="457200" indent="-457200" fontAlgn="ctr">
              <a:buFont typeface="+mj-lt"/>
              <a:buAutoNum type="alphaUcPeriod"/>
            </a:pPr>
            <a:r>
              <a:rPr lang="en-US" sz="2400" dirty="0"/>
              <a:t>Determining the amount of exposure that must be reduced to comply with the acceptable risk level</a:t>
            </a:r>
          </a:p>
          <a:p>
            <a:pPr marL="457200" indent="-457200">
              <a:buFont typeface="+mj-lt"/>
              <a:buAutoNum type="alphaUcPeriod"/>
            </a:pPr>
            <a:endParaRPr lang="en-US" sz="2400" dirty="0"/>
          </a:p>
        </p:txBody>
      </p:sp>
    </p:spTree>
    <p:extLst>
      <p:ext uri="{BB962C8B-B14F-4D97-AF65-F5344CB8AC3E}">
        <p14:creationId xmlns:p14="http://schemas.microsoft.com/office/powerpoint/2010/main" val="4132961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A425-9F20-EE45-8E52-3778D5543BA2}"/>
              </a:ext>
            </a:extLst>
          </p:cNvPr>
          <p:cNvSpPr>
            <a:spLocks noGrp="1"/>
          </p:cNvSpPr>
          <p:nvPr>
            <p:ph type="title"/>
          </p:nvPr>
        </p:nvSpPr>
        <p:spPr>
          <a:xfrm>
            <a:off x="723900" y="175127"/>
            <a:ext cx="10744200" cy="1325563"/>
          </a:xfrm>
        </p:spPr>
        <p:txBody>
          <a:bodyPr>
            <a:normAutofit/>
          </a:bodyPr>
          <a:lstStyle/>
          <a:p>
            <a:r>
              <a:rPr lang="en-US" sz="3800" dirty="0">
                <a:latin typeface="+mn-lt"/>
              </a:rPr>
              <a:t>A major component of exposure assessment involves:</a:t>
            </a:r>
          </a:p>
        </p:txBody>
      </p:sp>
      <p:sp>
        <p:nvSpPr>
          <p:cNvPr id="3" name="Content Placeholder 2">
            <a:extLst>
              <a:ext uri="{FF2B5EF4-FFF2-40B4-BE49-F238E27FC236}">
                <a16:creationId xmlns:a16="http://schemas.microsoft.com/office/drawing/2014/main" id="{08016418-1234-434A-8EAF-30D0A4F252A7}"/>
              </a:ext>
            </a:extLst>
          </p:cNvPr>
          <p:cNvSpPr>
            <a:spLocks noGrp="1"/>
          </p:cNvSpPr>
          <p:nvPr>
            <p:ph idx="1"/>
          </p:nvPr>
        </p:nvSpPr>
        <p:spPr/>
        <p:txBody>
          <a:bodyPr>
            <a:normAutofit/>
          </a:bodyPr>
          <a:lstStyle/>
          <a:p>
            <a:pPr marL="457200" indent="-457200" fontAlgn="ctr">
              <a:buFont typeface="+mj-lt"/>
              <a:buAutoNum type="alphaUcPeriod"/>
            </a:pPr>
            <a:r>
              <a:rPr lang="en-US" sz="2400" b="1" dirty="0"/>
              <a:t>Identifying the exposure pathways</a:t>
            </a:r>
          </a:p>
          <a:p>
            <a:pPr marL="457200" indent="-457200" fontAlgn="ctr">
              <a:buFont typeface="+mj-lt"/>
              <a:buAutoNum type="alphaUcPeriod"/>
            </a:pPr>
            <a:r>
              <a:rPr lang="en-US" sz="2400" dirty="0"/>
              <a:t>Measuring the amount of a substance that is metabolized in the body</a:t>
            </a:r>
          </a:p>
          <a:p>
            <a:pPr marL="457200" indent="-457200" fontAlgn="ctr">
              <a:buFont typeface="+mj-lt"/>
              <a:buAutoNum type="alphaUcPeriod"/>
            </a:pPr>
            <a:r>
              <a:rPr lang="en-US" sz="2400" dirty="0"/>
              <a:t>Determining the amount of exposure that must be reduced to comply with the acceptable risk level</a:t>
            </a:r>
          </a:p>
          <a:p>
            <a:pPr marL="457200" indent="-457200">
              <a:buFont typeface="+mj-lt"/>
              <a:buAutoNum type="alphaUcPeriod"/>
            </a:pPr>
            <a:endParaRPr lang="en-US" sz="2400" dirty="0"/>
          </a:p>
        </p:txBody>
      </p:sp>
    </p:spTree>
    <p:extLst>
      <p:ext uri="{BB962C8B-B14F-4D97-AF65-F5344CB8AC3E}">
        <p14:creationId xmlns:p14="http://schemas.microsoft.com/office/powerpoint/2010/main" val="1702901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D96E-1A8F-4A39-B4D5-E4E01A6BEF2F}"/>
              </a:ext>
            </a:extLst>
          </p:cNvPr>
          <p:cNvSpPr>
            <a:spLocks noGrp="1"/>
          </p:cNvSpPr>
          <p:nvPr>
            <p:ph type="title"/>
          </p:nvPr>
        </p:nvSpPr>
        <p:spPr/>
        <p:txBody>
          <a:bodyPr>
            <a:normAutofit/>
          </a:bodyPr>
          <a:lstStyle/>
          <a:p>
            <a:r>
              <a:rPr lang="en-US" sz="4000" dirty="0">
                <a:latin typeface="+mn-lt"/>
              </a:rPr>
              <a:t>Summary</a:t>
            </a:r>
          </a:p>
        </p:txBody>
      </p:sp>
      <p:sp>
        <p:nvSpPr>
          <p:cNvPr id="3" name="Content Placeholder 2">
            <a:extLst>
              <a:ext uri="{FF2B5EF4-FFF2-40B4-BE49-F238E27FC236}">
                <a16:creationId xmlns:a16="http://schemas.microsoft.com/office/drawing/2014/main" id="{C68B09B1-F6A8-44E7-BEF2-A869552F38D8}"/>
              </a:ext>
            </a:extLst>
          </p:cNvPr>
          <p:cNvSpPr>
            <a:spLocks noGrp="1"/>
          </p:cNvSpPr>
          <p:nvPr>
            <p:ph idx="1"/>
          </p:nvPr>
        </p:nvSpPr>
        <p:spPr/>
        <p:txBody>
          <a:bodyPr>
            <a:normAutofit/>
          </a:bodyPr>
          <a:lstStyle/>
          <a:p>
            <a:r>
              <a:rPr lang="en-US" sz="2000" dirty="0"/>
              <a:t>Understanding the link between Hazard and Risk: </a:t>
            </a:r>
          </a:p>
          <a:p>
            <a:r>
              <a:rPr lang="en-US" sz="2000" b="1" dirty="0"/>
              <a:t>	</a:t>
            </a:r>
            <a:r>
              <a:rPr lang="en-US" sz="1700" dirty="0"/>
              <a:t>Hazard — capability of a substance to cause an adverse effect.</a:t>
            </a:r>
          </a:p>
          <a:p>
            <a:r>
              <a:rPr lang="en-US" sz="1700" dirty="0"/>
              <a:t>	Risk — probability that the hazard will occur under specific exposure conditions.</a:t>
            </a:r>
          </a:p>
          <a:p>
            <a:r>
              <a:rPr lang="en-US" sz="1700" dirty="0"/>
              <a:t>	Risk assessment — the process by which hazard, exposure, and risk are determined.</a:t>
            </a:r>
          </a:p>
          <a:p>
            <a:r>
              <a:rPr lang="en-US" sz="2000" dirty="0"/>
              <a:t>Exposure and Dose: understanding the link between chemical exposure and dose</a:t>
            </a:r>
          </a:p>
          <a:p>
            <a:pPr lvl="1"/>
            <a:r>
              <a:rPr lang="en-US" altLang="en-US" sz="1700" dirty="0"/>
              <a:t>Dose is the amount of a substance administered at given times. </a:t>
            </a:r>
            <a:endParaRPr lang="en-US" sz="2000" dirty="0"/>
          </a:p>
          <a:p>
            <a:pPr lvl="1"/>
            <a:r>
              <a:rPr lang="en-US" sz="1700" dirty="0"/>
              <a:t>Dose Response Curve - </a:t>
            </a:r>
            <a:r>
              <a:rPr lang="en-US" altLang="en-US" sz="1700" dirty="0"/>
              <a:t>It correlates exposures and the spectrum of induced effects. Based on measured data.</a:t>
            </a:r>
            <a:endParaRPr lang="en-US" sz="1700" dirty="0"/>
          </a:p>
          <a:p>
            <a:pPr lvl="1"/>
            <a:r>
              <a:rPr lang="en-US" sz="1700" dirty="0"/>
              <a:t>LOAEL, NOAEL, and Reference Dose</a:t>
            </a:r>
          </a:p>
          <a:p>
            <a:r>
              <a:rPr lang="en-US" sz="2000" dirty="0"/>
              <a:t>There are open access tools available </a:t>
            </a:r>
            <a:r>
              <a:rPr lang="en-US" sz="2000"/>
              <a:t>for hazard identification and characterization</a:t>
            </a:r>
            <a:endParaRPr lang="en-US" sz="2000" dirty="0"/>
          </a:p>
          <a:p>
            <a:endParaRPr lang="en-US" dirty="0"/>
          </a:p>
        </p:txBody>
      </p:sp>
    </p:spTree>
    <p:extLst>
      <p:ext uri="{BB962C8B-B14F-4D97-AF65-F5344CB8AC3E}">
        <p14:creationId xmlns:p14="http://schemas.microsoft.com/office/powerpoint/2010/main" val="219856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08E3-862D-0E45-9229-E0C062004A8D}"/>
              </a:ext>
            </a:extLst>
          </p:cNvPr>
          <p:cNvSpPr>
            <a:spLocks noGrp="1"/>
          </p:cNvSpPr>
          <p:nvPr>
            <p:ph type="title"/>
          </p:nvPr>
        </p:nvSpPr>
        <p:spPr/>
        <p:txBody>
          <a:bodyPr>
            <a:normAutofit/>
          </a:bodyPr>
          <a:lstStyle/>
          <a:p>
            <a:r>
              <a:rPr lang="en-US" sz="4000" dirty="0">
                <a:latin typeface="+mn-lt"/>
              </a:rPr>
              <a:t>Risk Assessment Steps</a:t>
            </a:r>
          </a:p>
        </p:txBody>
      </p:sp>
      <p:sp>
        <p:nvSpPr>
          <p:cNvPr id="3" name="Content Placeholder 2">
            <a:extLst>
              <a:ext uri="{FF2B5EF4-FFF2-40B4-BE49-F238E27FC236}">
                <a16:creationId xmlns:a16="http://schemas.microsoft.com/office/drawing/2014/main" id="{AD6C7F74-7BCE-534F-97BB-5214CD75B859}"/>
              </a:ext>
            </a:extLst>
          </p:cNvPr>
          <p:cNvSpPr>
            <a:spLocks noGrp="1"/>
          </p:cNvSpPr>
          <p:nvPr>
            <p:ph idx="1"/>
          </p:nvPr>
        </p:nvSpPr>
        <p:spPr>
          <a:xfrm>
            <a:off x="609600" y="1725419"/>
            <a:ext cx="4800600" cy="4879268"/>
          </a:xfrm>
        </p:spPr>
        <p:txBody>
          <a:bodyPr>
            <a:normAutofit/>
          </a:bodyPr>
          <a:lstStyle/>
          <a:p>
            <a:r>
              <a:rPr lang="en-US" b="1" dirty="0"/>
              <a:t>Hazard identification</a:t>
            </a:r>
            <a:r>
              <a:rPr lang="en-US" dirty="0"/>
              <a:t> — characterization of innate adverse toxic effects of agents.</a:t>
            </a:r>
          </a:p>
          <a:p>
            <a:r>
              <a:rPr lang="en-US" b="1" dirty="0"/>
              <a:t>Dose-response assessment</a:t>
            </a:r>
            <a:r>
              <a:rPr lang="en-US" dirty="0"/>
              <a:t> — characterization of the relation between doses and incidences of adverse effects in exposed populations.</a:t>
            </a:r>
          </a:p>
          <a:p>
            <a:r>
              <a:rPr lang="en-US" b="1" dirty="0"/>
              <a:t>Exposure assessment </a:t>
            </a:r>
            <a:r>
              <a:rPr lang="en-US" dirty="0"/>
              <a:t>— measurement or estimation of the intensity, frequency, and duration of human exposures to agents.</a:t>
            </a:r>
          </a:p>
          <a:p>
            <a:r>
              <a:rPr lang="en-US" b="1" dirty="0"/>
              <a:t>Risk characterization</a:t>
            </a:r>
            <a:r>
              <a:rPr lang="en-US" dirty="0"/>
              <a:t> — estimation of the incidence of health effects under the various conditions of human exposure.</a:t>
            </a:r>
          </a:p>
          <a:p>
            <a:endParaRPr lang="en-US" dirty="0"/>
          </a:p>
        </p:txBody>
      </p:sp>
      <p:pic>
        <p:nvPicPr>
          <p:cNvPr id="4" name="Picture 3">
            <a:extLst>
              <a:ext uri="{FF2B5EF4-FFF2-40B4-BE49-F238E27FC236}">
                <a16:creationId xmlns:a16="http://schemas.microsoft.com/office/drawing/2014/main" id="{24803418-6ACC-BF4D-9CAB-F157D17057B9}"/>
              </a:ext>
            </a:extLst>
          </p:cNvPr>
          <p:cNvPicPr>
            <a:picLocks noChangeAspect="1"/>
          </p:cNvPicPr>
          <p:nvPr/>
        </p:nvPicPr>
        <p:blipFill>
          <a:blip r:embed="rId2"/>
          <a:stretch>
            <a:fillRect/>
          </a:stretch>
        </p:blipFill>
        <p:spPr>
          <a:xfrm>
            <a:off x="5410200" y="1378145"/>
            <a:ext cx="6324600" cy="4407387"/>
          </a:xfrm>
          <a:prstGeom prst="rect">
            <a:avLst/>
          </a:prstGeom>
        </p:spPr>
      </p:pic>
      <p:sp>
        <p:nvSpPr>
          <p:cNvPr id="5" name="Rectangle 4">
            <a:extLst>
              <a:ext uri="{FF2B5EF4-FFF2-40B4-BE49-F238E27FC236}">
                <a16:creationId xmlns:a16="http://schemas.microsoft.com/office/drawing/2014/main" id="{60B38776-815F-BD42-A887-3CF71D741FA1}"/>
              </a:ext>
            </a:extLst>
          </p:cNvPr>
          <p:cNvSpPr/>
          <p:nvPr/>
        </p:nvSpPr>
        <p:spPr>
          <a:xfrm>
            <a:off x="6400800" y="5638800"/>
            <a:ext cx="5029200" cy="830997"/>
          </a:xfrm>
          <a:prstGeom prst="rect">
            <a:avLst/>
          </a:prstGeom>
        </p:spPr>
        <p:txBody>
          <a:bodyPr wrap="square">
            <a:spAutoFit/>
          </a:bodyPr>
          <a:lstStyle/>
          <a:p>
            <a:pPr algn="ctr"/>
            <a:r>
              <a:rPr lang="en-US" i="1" dirty="0">
                <a:solidFill>
                  <a:srgbClr val="072114"/>
                </a:solidFill>
              </a:rPr>
              <a:t>Interaction between processes of risk assessment and risk management</a:t>
            </a:r>
            <a:br>
              <a:rPr lang="en-US" i="1" dirty="0">
                <a:solidFill>
                  <a:srgbClr val="072114"/>
                </a:solidFill>
              </a:rPr>
            </a:br>
            <a:r>
              <a:rPr lang="en-US" sz="1200" i="1" dirty="0">
                <a:solidFill>
                  <a:srgbClr val="072114"/>
                </a:solidFill>
              </a:rPr>
              <a:t>(Image Source: ORAU, ©)</a:t>
            </a:r>
          </a:p>
        </p:txBody>
      </p:sp>
      <p:sp>
        <p:nvSpPr>
          <p:cNvPr id="6" name="TextBox 5">
            <a:extLst>
              <a:ext uri="{FF2B5EF4-FFF2-40B4-BE49-F238E27FC236}">
                <a16:creationId xmlns:a16="http://schemas.microsoft.com/office/drawing/2014/main" id="{400DED64-DEA2-C046-B213-03DDF8A35778}"/>
              </a:ext>
            </a:extLst>
          </p:cNvPr>
          <p:cNvSpPr txBox="1"/>
          <p:nvPr/>
        </p:nvSpPr>
        <p:spPr>
          <a:xfrm>
            <a:off x="10542616" y="6393840"/>
            <a:ext cx="1605119" cy="461665"/>
          </a:xfrm>
          <a:prstGeom prst="rect">
            <a:avLst/>
          </a:prstGeom>
          <a:noFill/>
        </p:spPr>
        <p:txBody>
          <a:bodyPr wrap="none" rtlCol="0">
            <a:spAutoFit/>
          </a:bodyPr>
          <a:lstStyle/>
          <a:p>
            <a:r>
              <a:rPr lang="en-US" sz="1200" dirty="0" err="1">
                <a:solidFill>
                  <a:schemeClr val="bg1">
                    <a:lumMod val="50000"/>
                  </a:schemeClr>
                </a:solidFill>
              </a:rPr>
              <a:t>Toxicologyschools.com</a:t>
            </a:r>
            <a:endParaRPr lang="en-US" sz="1200" dirty="0">
              <a:solidFill>
                <a:schemeClr val="bg1">
                  <a:lumMod val="50000"/>
                </a:schemeClr>
              </a:solidFill>
            </a:endParaRPr>
          </a:p>
          <a:p>
            <a:r>
              <a:rPr lang="en-US" sz="1200" dirty="0" err="1">
                <a:solidFill>
                  <a:schemeClr val="bg1">
                    <a:lumMod val="50000"/>
                  </a:schemeClr>
                </a:solidFill>
              </a:rPr>
              <a:t>Toxtutor.nml.nih.gov</a:t>
            </a:r>
            <a:endParaRPr lang="en-US" sz="1200" dirty="0">
              <a:solidFill>
                <a:schemeClr val="bg1">
                  <a:lumMod val="50000"/>
                </a:schemeClr>
              </a:solidFill>
            </a:endParaRPr>
          </a:p>
        </p:txBody>
      </p:sp>
    </p:spTree>
    <p:extLst>
      <p:ext uri="{BB962C8B-B14F-4D97-AF65-F5344CB8AC3E}">
        <p14:creationId xmlns:p14="http://schemas.microsoft.com/office/powerpoint/2010/main" val="23048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Risk Assessment</a:t>
            </a:r>
          </a:p>
          <a:p>
            <a:r>
              <a:rPr lang="en-US" sz="2400" dirty="0">
                <a:solidFill>
                  <a:schemeClr val="accent2"/>
                </a:solidFill>
              </a:rPr>
              <a:t>Hazard</a:t>
            </a:r>
          </a:p>
          <a:p>
            <a:r>
              <a:rPr lang="en-US" sz="2400" dirty="0"/>
              <a:t>Exposure</a:t>
            </a:r>
          </a:p>
          <a:p>
            <a:r>
              <a:rPr lang="en-US" sz="2400" dirty="0"/>
              <a:t>Dose</a:t>
            </a:r>
          </a:p>
          <a:p>
            <a:r>
              <a:rPr lang="en-US" sz="2400" dirty="0"/>
              <a:t>Dose Response Curve</a:t>
            </a:r>
          </a:p>
          <a:p>
            <a:r>
              <a:rPr lang="en-US" sz="2400" dirty="0"/>
              <a:t>LOAEL, NOAEL, and Reference Dose</a:t>
            </a:r>
          </a:p>
          <a:p>
            <a:r>
              <a:rPr lang="en-US" sz="2400" dirty="0"/>
              <a:t>Tools for Hazard Characterization</a:t>
            </a:r>
          </a:p>
          <a:p>
            <a:endParaRPr lang="en-US" sz="2400" dirty="0"/>
          </a:p>
        </p:txBody>
      </p:sp>
    </p:spTree>
    <p:extLst>
      <p:ext uri="{BB962C8B-B14F-4D97-AF65-F5344CB8AC3E}">
        <p14:creationId xmlns:p14="http://schemas.microsoft.com/office/powerpoint/2010/main" val="229483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37227-D6A9-4A49-9775-AEF4AA05D95F}"/>
              </a:ext>
            </a:extLst>
          </p:cNvPr>
          <p:cNvSpPr>
            <a:spLocks noGrp="1"/>
          </p:cNvSpPr>
          <p:nvPr>
            <p:ph type="title"/>
          </p:nvPr>
        </p:nvSpPr>
        <p:spPr/>
        <p:txBody>
          <a:bodyPr>
            <a:normAutofit/>
          </a:bodyPr>
          <a:lstStyle/>
          <a:p>
            <a:r>
              <a:rPr lang="en-US" sz="4000" dirty="0">
                <a:latin typeface="+mn-lt"/>
              </a:rPr>
              <a:t>Hazard</a:t>
            </a:r>
          </a:p>
        </p:txBody>
      </p:sp>
      <p:sp>
        <p:nvSpPr>
          <p:cNvPr id="21506" name="Rectangle 3"/>
          <p:cNvSpPr>
            <a:spLocks noGrp="1" noChangeArrowheads="1"/>
          </p:cNvSpPr>
          <p:nvPr>
            <p:ph idx="1"/>
          </p:nvPr>
        </p:nvSpPr>
        <p:spPr>
          <a:xfrm>
            <a:off x="838200" y="1750132"/>
            <a:ext cx="6934200" cy="4201206"/>
          </a:xfrm>
        </p:spPr>
        <p:txBody>
          <a:bodyPr>
            <a:noAutofit/>
          </a:bodyPr>
          <a:lstStyle/>
          <a:p>
            <a:pPr marL="0" indent="0" eaLnBrk="1" hangingPunct="1">
              <a:buNone/>
            </a:pPr>
            <a:endParaRPr lang="en-US" altLang="en-US" sz="2400" dirty="0"/>
          </a:p>
          <a:p>
            <a:pPr marL="0" indent="0" eaLnBrk="1" hangingPunct="1">
              <a:buNone/>
            </a:pPr>
            <a:r>
              <a:rPr lang="en-US" altLang="en-US" sz="2400" dirty="0"/>
              <a:t>What types of chemical hazards are there?</a:t>
            </a:r>
          </a:p>
          <a:p>
            <a:pPr lvl="1" eaLnBrk="1" hangingPunct="1"/>
            <a:r>
              <a:rPr lang="en-US" altLang="en-US" sz="2200" dirty="0">
                <a:latin typeface="+mn-lt"/>
              </a:rPr>
              <a:t>Global Hazards (global warming, acid rain, security threat, ozone depletion)</a:t>
            </a:r>
          </a:p>
          <a:p>
            <a:pPr lvl="1" eaLnBrk="1" hangingPunct="1"/>
            <a:r>
              <a:rPr lang="en-US" altLang="en-US" sz="2200" dirty="0">
                <a:latin typeface="+mn-lt"/>
              </a:rPr>
              <a:t>Physical Hazards (</a:t>
            </a:r>
            <a:r>
              <a:rPr lang="en-US" altLang="en-US" sz="2200" dirty="0" err="1">
                <a:latin typeface="+mn-lt"/>
              </a:rPr>
              <a:t>explosivity</a:t>
            </a:r>
            <a:r>
              <a:rPr lang="en-US" altLang="en-US" sz="2200" dirty="0">
                <a:latin typeface="+mn-lt"/>
              </a:rPr>
              <a:t>, </a:t>
            </a:r>
            <a:r>
              <a:rPr lang="en-US" altLang="en-US" sz="2200" dirty="0" err="1">
                <a:latin typeface="+mn-lt"/>
              </a:rPr>
              <a:t>corrosivity</a:t>
            </a:r>
            <a:r>
              <a:rPr lang="en-US" altLang="en-US" sz="2200" dirty="0">
                <a:latin typeface="+mn-lt"/>
              </a:rPr>
              <a:t>, oxidizers/reducers, pH)</a:t>
            </a:r>
          </a:p>
          <a:p>
            <a:pPr lvl="1" eaLnBrk="1" hangingPunct="1"/>
            <a:r>
              <a:rPr lang="en-US" altLang="en-US" sz="2200" dirty="0">
                <a:latin typeface="+mn-lt"/>
              </a:rPr>
              <a:t>Toxicological </a:t>
            </a:r>
          </a:p>
          <a:p>
            <a:pPr lvl="2"/>
            <a:r>
              <a:rPr lang="en-US" altLang="en-US" sz="2200" dirty="0"/>
              <a:t>Environmental (aquatic toxicity, avian toxicity, mammalian toxicity)</a:t>
            </a:r>
          </a:p>
          <a:p>
            <a:pPr lvl="2"/>
            <a:r>
              <a:rPr lang="en-US" altLang="en-US" sz="2200" dirty="0"/>
              <a:t>Human (carcinogenicity, neurotoxicity, hepatotoxicity, dermal toxicity)</a:t>
            </a:r>
          </a:p>
          <a:p>
            <a:pPr eaLnBrk="1" hangingPunct="1">
              <a:buFont typeface="Wingdings" charset="2"/>
              <a:buChar char="u"/>
            </a:pPr>
            <a:endParaRPr lang="en-US" altLang="en-US" sz="2400" dirty="0"/>
          </a:p>
        </p:txBody>
      </p:sp>
      <p:sp>
        <p:nvSpPr>
          <p:cNvPr id="5" name="Rectangle 4">
            <a:extLst>
              <a:ext uri="{FF2B5EF4-FFF2-40B4-BE49-F238E27FC236}">
                <a16:creationId xmlns:a16="http://schemas.microsoft.com/office/drawing/2014/main" id="{40E59AC5-A5BC-9544-8ED6-03F9FE74773B}"/>
              </a:ext>
            </a:extLst>
          </p:cNvPr>
          <p:cNvSpPr/>
          <p:nvPr/>
        </p:nvSpPr>
        <p:spPr>
          <a:xfrm>
            <a:off x="7848600" y="4385932"/>
            <a:ext cx="4038600" cy="830997"/>
          </a:xfrm>
          <a:prstGeom prst="rect">
            <a:avLst/>
          </a:prstGeom>
        </p:spPr>
        <p:txBody>
          <a:bodyPr wrap="square">
            <a:spAutoFit/>
          </a:bodyPr>
          <a:lstStyle/>
          <a:p>
            <a:pPr algn="ctr"/>
            <a:r>
              <a:rPr lang="en-US" i="1" dirty="0">
                <a:solidFill>
                  <a:srgbClr val="072114"/>
                </a:solidFill>
              </a:rPr>
              <a:t>Hazard identification is the first component of the risk assessment</a:t>
            </a:r>
            <a:br>
              <a:rPr lang="en-US" i="1" dirty="0">
                <a:solidFill>
                  <a:srgbClr val="072114"/>
                </a:solidFill>
              </a:rPr>
            </a:br>
            <a:r>
              <a:rPr lang="en-US" sz="1200" i="1" dirty="0">
                <a:solidFill>
                  <a:srgbClr val="072114"/>
                </a:solidFill>
              </a:rPr>
              <a:t>(Image Source: ORAU, ©)</a:t>
            </a:r>
            <a:endParaRPr lang="en-US" i="1" dirty="0">
              <a:solidFill>
                <a:srgbClr val="072114"/>
              </a:solidFill>
            </a:endParaRPr>
          </a:p>
        </p:txBody>
      </p:sp>
      <p:sp>
        <p:nvSpPr>
          <p:cNvPr id="7" name="TextBox 6">
            <a:extLst>
              <a:ext uri="{FF2B5EF4-FFF2-40B4-BE49-F238E27FC236}">
                <a16:creationId xmlns:a16="http://schemas.microsoft.com/office/drawing/2014/main" id="{D93B5865-15B6-CC44-87A2-F40CD2CD17FB}"/>
              </a:ext>
            </a:extLst>
          </p:cNvPr>
          <p:cNvSpPr txBox="1"/>
          <p:nvPr/>
        </p:nvSpPr>
        <p:spPr>
          <a:xfrm>
            <a:off x="10542616" y="6393840"/>
            <a:ext cx="1605119" cy="461665"/>
          </a:xfrm>
          <a:prstGeom prst="rect">
            <a:avLst/>
          </a:prstGeom>
          <a:noFill/>
        </p:spPr>
        <p:txBody>
          <a:bodyPr wrap="none" rtlCol="0">
            <a:spAutoFit/>
          </a:bodyPr>
          <a:lstStyle/>
          <a:p>
            <a:r>
              <a:rPr lang="en-US" sz="1200" dirty="0" err="1">
                <a:solidFill>
                  <a:schemeClr val="bg1">
                    <a:lumMod val="50000"/>
                  </a:schemeClr>
                </a:solidFill>
              </a:rPr>
              <a:t>Toxicologyschools.com</a:t>
            </a:r>
            <a:endParaRPr lang="en-US" sz="1200" dirty="0">
              <a:solidFill>
                <a:schemeClr val="bg1">
                  <a:lumMod val="50000"/>
                </a:schemeClr>
              </a:solidFill>
            </a:endParaRPr>
          </a:p>
          <a:p>
            <a:r>
              <a:rPr lang="en-US" sz="1200" dirty="0" err="1">
                <a:solidFill>
                  <a:schemeClr val="bg1">
                    <a:lumMod val="50000"/>
                  </a:schemeClr>
                </a:solidFill>
              </a:rPr>
              <a:t>Toxtutor.nml.nih.gov</a:t>
            </a:r>
            <a:endParaRPr lang="en-US" sz="1200" dirty="0">
              <a:solidFill>
                <a:schemeClr val="bg1">
                  <a:lumMod val="50000"/>
                </a:schemeClr>
              </a:solidFill>
            </a:endParaRPr>
          </a:p>
        </p:txBody>
      </p:sp>
      <p:pic>
        <p:nvPicPr>
          <p:cNvPr id="8" name="Picture 7">
            <a:extLst>
              <a:ext uri="{FF2B5EF4-FFF2-40B4-BE49-F238E27FC236}">
                <a16:creationId xmlns:a16="http://schemas.microsoft.com/office/drawing/2014/main" id="{212361DF-4940-4A33-89F1-B0E84D704DA4}"/>
              </a:ext>
            </a:extLst>
          </p:cNvPr>
          <p:cNvPicPr>
            <a:picLocks noChangeAspect="1"/>
          </p:cNvPicPr>
          <p:nvPr/>
        </p:nvPicPr>
        <p:blipFill>
          <a:blip r:embed="rId3"/>
          <a:stretch>
            <a:fillRect/>
          </a:stretch>
        </p:blipFill>
        <p:spPr>
          <a:xfrm>
            <a:off x="7589006" y="1538790"/>
            <a:ext cx="4145794" cy="2889055"/>
          </a:xfrm>
          <a:prstGeom prst="rect">
            <a:avLst/>
          </a:prstGeom>
        </p:spPr>
      </p:pic>
      <p:sp>
        <p:nvSpPr>
          <p:cNvPr id="4" name="Oval 3">
            <a:extLst>
              <a:ext uri="{FF2B5EF4-FFF2-40B4-BE49-F238E27FC236}">
                <a16:creationId xmlns:a16="http://schemas.microsoft.com/office/drawing/2014/main" id="{FB328B26-4072-4F12-A1AE-E7CC3679D93E}"/>
              </a:ext>
            </a:extLst>
          </p:cNvPr>
          <p:cNvSpPr/>
          <p:nvPr/>
        </p:nvSpPr>
        <p:spPr>
          <a:xfrm>
            <a:off x="7680278" y="2884048"/>
            <a:ext cx="990600" cy="468752"/>
          </a:xfrm>
          <a:prstGeom prst="ellipse">
            <a:avLst/>
          </a:prstGeom>
          <a:solidFill>
            <a:srgbClr val="FF98A2">
              <a:alpha val="35000"/>
            </a:srgbClr>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95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Risk Assessment</a:t>
            </a:r>
          </a:p>
          <a:p>
            <a:r>
              <a:rPr lang="en-US" sz="2400" dirty="0"/>
              <a:t>Hazard</a:t>
            </a:r>
          </a:p>
          <a:p>
            <a:r>
              <a:rPr lang="en-US" sz="2400" dirty="0">
                <a:solidFill>
                  <a:schemeClr val="accent2"/>
                </a:solidFill>
              </a:rPr>
              <a:t>Exposure</a:t>
            </a:r>
          </a:p>
          <a:p>
            <a:r>
              <a:rPr lang="en-US" sz="2400" dirty="0"/>
              <a:t>Dose</a:t>
            </a:r>
          </a:p>
          <a:p>
            <a:r>
              <a:rPr lang="en-US" sz="2400" dirty="0"/>
              <a:t>Dose Response Curve</a:t>
            </a:r>
          </a:p>
          <a:p>
            <a:r>
              <a:rPr lang="en-US" sz="2400" dirty="0"/>
              <a:t>LOAEL, NOAEL, and Reference Dose</a:t>
            </a:r>
          </a:p>
          <a:p>
            <a:r>
              <a:rPr lang="en-US" sz="2400" dirty="0"/>
              <a:t>Tools for Hazard Characterization</a:t>
            </a:r>
          </a:p>
          <a:p>
            <a:endParaRPr lang="en-US" sz="2400" dirty="0"/>
          </a:p>
        </p:txBody>
      </p:sp>
    </p:spTree>
    <p:extLst>
      <p:ext uri="{BB962C8B-B14F-4D97-AF65-F5344CB8AC3E}">
        <p14:creationId xmlns:p14="http://schemas.microsoft.com/office/powerpoint/2010/main" val="790249558"/>
      </p:ext>
    </p:extLst>
  </p:cSld>
  <p:clrMapOvr>
    <a:masterClrMapping/>
  </p:clrMapOvr>
</p:sld>
</file>

<file path=ppt/theme/theme1.xml><?xml version="1.0" encoding="utf-8"?>
<a:theme xmlns:a="http://schemas.openxmlformats.org/drawingml/2006/main" name="UNIDO curriculum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Curriculum_Template" id="{EDCD831D-5535-F64D-8D88-89EFE9E5963E}" vid="{88332C8B-8202-4946-816A-D92DC749C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UNIDO curriculum template</Template>
  <TotalTime>6471</TotalTime>
  <Words>2365</Words>
  <Application>Microsoft Macintosh PowerPoint</Application>
  <PresentationFormat>Widescreen</PresentationFormat>
  <Paragraphs>433</Paragraphs>
  <Slides>59</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Arial</vt:lpstr>
      <vt:lpstr>Calibri</vt:lpstr>
      <vt:lpstr>Calibri Light</vt:lpstr>
      <vt:lpstr>Cambria</vt:lpstr>
      <vt:lpstr>Corbel</vt:lpstr>
      <vt:lpstr>Times</vt:lpstr>
      <vt:lpstr>Wingdings</vt:lpstr>
      <vt:lpstr>UNIDO curriculum template</vt:lpstr>
      <vt:lpstr>Equation</vt:lpstr>
      <vt:lpstr>Chemical Exposure and Dosage </vt:lpstr>
      <vt:lpstr>Outline</vt:lpstr>
      <vt:lpstr>Outline</vt:lpstr>
      <vt:lpstr>The Challenge of Environmental Risk</vt:lpstr>
      <vt:lpstr>Key terms</vt:lpstr>
      <vt:lpstr>Risk Assessment Steps</vt:lpstr>
      <vt:lpstr>Outline</vt:lpstr>
      <vt:lpstr>Hazard</vt:lpstr>
      <vt:lpstr>Outline</vt:lpstr>
      <vt:lpstr>Exposure - sources</vt:lpstr>
      <vt:lpstr>Risk Equation</vt:lpstr>
      <vt:lpstr>Why Use Benign Materials?</vt:lpstr>
      <vt:lpstr>Approaching Risks: Exposure versus Smart Design</vt:lpstr>
      <vt:lpstr>LEED-Leadership in Energy and Environmental Design Green Buildings </vt:lpstr>
      <vt:lpstr>PowerPoint Presentation</vt:lpstr>
      <vt:lpstr>How have we dealt with chemicals and the environment in the past?</vt:lpstr>
      <vt:lpstr>Historical Approach to Environmental Problems</vt:lpstr>
      <vt:lpstr>Chemicals in the Environment</vt:lpstr>
      <vt:lpstr>Why should we care?</vt:lpstr>
      <vt:lpstr>Body burden</vt:lpstr>
      <vt:lpstr>What is the most important factor in bringing about the adverse biological impact?</vt:lpstr>
      <vt:lpstr>Outline</vt:lpstr>
      <vt:lpstr>Dose</vt:lpstr>
      <vt:lpstr>Dose Makes the Poison</vt:lpstr>
      <vt:lpstr>Lethal Doses</vt:lpstr>
      <vt:lpstr>How is toxicity testing done?</vt:lpstr>
      <vt:lpstr>Outline</vt:lpstr>
      <vt:lpstr>Dose-Response</vt:lpstr>
      <vt:lpstr>Dose-Response</vt:lpstr>
      <vt:lpstr>Variance in Population Susceptibility</vt:lpstr>
      <vt:lpstr>Dose-response</vt:lpstr>
      <vt:lpstr>Outline</vt:lpstr>
      <vt:lpstr>LD50, NOAEL, LOAEL, and RfD</vt:lpstr>
      <vt:lpstr>Determining the Relative Safety of Pharmaceuticals</vt:lpstr>
      <vt:lpstr>Margin of Safety</vt:lpstr>
      <vt:lpstr>In-Class Discussion - Which Solvent Would You Use?</vt:lpstr>
      <vt:lpstr>In-Class Discussion - Which Solvent Would You Use?</vt:lpstr>
      <vt:lpstr>Hazard Assessment</vt:lpstr>
      <vt:lpstr>Exposure Assessment</vt:lpstr>
      <vt:lpstr>Outline</vt:lpstr>
      <vt:lpstr>Tools For Hazard Characterization</vt:lpstr>
      <vt:lpstr>Brief Knowledge Check</vt:lpstr>
      <vt:lpstr>The No Observed Adverse Effect Level (NOAEL) is the:</vt:lpstr>
      <vt:lpstr>PowerPoint Presentation</vt:lpstr>
      <vt:lpstr>The Lowest Observed Adverse Effect Level (LOAEL) is the:</vt:lpstr>
      <vt:lpstr>The Lowest Observed Adverse Effect Level (LOAEL) is the:</vt:lpstr>
      <vt:lpstr>The quantity of a substance administered to an individual over a period of time or in several individual doses is known as the: </vt:lpstr>
      <vt:lpstr>PowerPoint Presentation</vt:lpstr>
      <vt:lpstr>Fractionation of a total dose so that the total amount administered is given over a period of time usually results in: </vt:lpstr>
      <vt:lpstr>Fractionation of a total dose so that the total amount administered is given over a period of time usually results in: </vt:lpstr>
      <vt:lpstr>The usual dosage unit that incorporates the amount of material administered or absorbed in accordance with the size of the individual over a period of time is:  </vt:lpstr>
      <vt:lpstr>The usual dosage unit that incorporates the amount of material administered or absorbed in accordance with the size of the individual over a period of time is:  </vt:lpstr>
      <vt:lpstr>The dose-response relationship helps a toxicologist determine:</vt:lpstr>
      <vt:lpstr>The dose-response relationship helps a toxicologist determine:</vt:lpstr>
      <vt:lpstr>Risk is the:</vt:lpstr>
      <vt:lpstr>Risk is the:</vt:lpstr>
      <vt:lpstr>A major component of exposure assessment involves:</vt:lpstr>
      <vt:lpstr>A major component of exposure assessment involves: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Amy Cannon</cp:lastModifiedBy>
  <cp:revision>196</cp:revision>
  <dcterms:created xsi:type="dcterms:W3CDTF">2018-01-22T17:17:11Z</dcterms:created>
  <dcterms:modified xsi:type="dcterms:W3CDTF">2019-01-31T15:07:37Z</dcterms:modified>
</cp:coreProperties>
</file>