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2" r:id="rId3"/>
  </p:sldMasterIdLst>
  <p:notesMasterIdLst>
    <p:notesMasterId r:id="rId86"/>
  </p:notesMasterIdLst>
  <p:handoutMasterIdLst>
    <p:handoutMasterId r:id="rId87"/>
  </p:handoutMasterIdLst>
  <p:sldIdLst>
    <p:sldId id="1273" r:id="rId4"/>
    <p:sldId id="1274" r:id="rId5"/>
    <p:sldId id="1123" r:id="rId6"/>
    <p:sldId id="1124" r:id="rId7"/>
    <p:sldId id="1125" r:id="rId8"/>
    <p:sldId id="1126" r:id="rId9"/>
    <p:sldId id="1127" r:id="rId10"/>
    <p:sldId id="1128" r:id="rId11"/>
    <p:sldId id="1129" r:id="rId12"/>
    <p:sldId id="1131" r:id="rId13"/>
    <p:sldId id="1132" r:id="rId14"/>
    <p:sldId id="1133" r:id="rId15"/>
    <p:sldId id="1134" r:id="rId16"/>
    <p:sldId id="1135" r:id="rId17"/>
    <p:sldId id="1136" r:id="rId18"/>
    <p:sldId id="1137" r:id="rId19"/>
    <p:sldId id="1138" r:id="rId20"/>
    <p:sldId id="1139" r:id="rId21"/>
    <p:sldId id="1140" r:id="rId22"/>
    <p:sldId id="1141" r:id="rId23"/>
    <p:sldId id="1142" r:id="rId24"/>
    <p:sldId id="1143" r:id="rId25"/>
    <p:sldId id="1144" r:id="rId26"/>
    <p:sldId id="1145" r:id="rId27"/>
    <p:sldId id="1146" r:id="rId28"/>
    <p:sldId id="1147" r:id="rId29"/>
    <p:sldId id="1171" r:id="rId30"/>
    <p:sldId id="1172" r:id="rId31"/>
    <p:sldId id="1149" r:id="rId32"/>
    <p:sldId id="1150" r:id="rId33"/>
    <p:sldId id="1152" r:id="rId34"/>
    <p:sldId id="1153" r:id="rId35"/>
    <p:sldId id="1154" r:id="rId36"/>
    <p:sldId id="1155" r:id="rId37"/>
    <p:sldId id="1156" r:id="rId38"/>
    <p:sldId id="1173" r:id="rId39"/>
    <p:sldId id="1175" r:id="rId40"/>
    <p:sldId id="1159" r:id="rId41"/>
    <p:sldId id="1176" r:id="rId42"/>
    <p:sldId id="1163" r:id="rId43"/>
    <p:sldId id="1164" r:id="rId44"/>
    <p:sldId id="1166" r:id="rId45"/>
    <p:sldId id="1168" r:id="rId46"/>
    <p:sldId id="256" r:id="rId47"/>
    <p:sldId id="257" r:id="rId48"/>
    <p:sldId id="1177" r:id="rId49"/>
    <p:sldId id="258" r:id="rId50"/>
    <p:sldId id="303" r:id="rId51"/>
    <p:sldId id="260" r:id="rId52"/>
    <p:sldId id="267" r:id="rId53"/>
    <p:sldId id="268" r:id="rId54"/>
    <p:sldId id="269" r:id="rId55"/>
    <p:sldId id="270" r:id="rId56"/>
    <p:sldId id="271" r:id="rId57"/>
    <p:sldId id="273" r:id="rId58"/>
    <p:sldId id="275" r:id="rId59"/>
    <p:sldId id="276" r:id="rId60"/>
    <p:sldId id="277" r:id="rId61"/>
    <p:sldId id="278" r:id="rId62"/>
    <p:sldId id="279" r:id="rId63"/>
    <p:sldId id="280" r:id="rId64"/>
    <p:sldId id="282" r:id="rId65"/>
    <p:sldId id="283" r:id="rId66"/>
    <p:sldId id="284" r:id="rId67"/>
    <p:sldId id="285" r:id="rId68"/>
    <p:sldId id="286" r:id="rId69"/>
    <p:sldId id="287" r:id="rId70"/>
    <p:sldId id="288" r:id="rId71"/>
    <p:sldId id="289" r:id="rId72"/>
    <p:sldId id="290" r:id="rId73"/>
    <p:sldId id="291" r:id="rId74"/>
    <p:sldId id="292" r:id="rId75"/>
    <p:sldId id="294" r:id="rId76"/>
    <p:sldId id="295" r:id="rId77"/>
    <p:sldId id="296" r:id="rId78"/>
    <p:sldId id="297" r:id="rId79"/>
    <p:sldId id="298" r:id="rId80"/>
    <p:sldId id="299" r:id="rId81"/>
    <p:sldId id="300" r:id="rId82"/>
    <p:sldId id="301" r:id="rId83"/>
    <p:sldId id="302" r:id="rId84"/>
    <p:sldId id="1272" r:id="rId8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FF0000"/>
    <a:srgbClr val="0000FF"/>
    <a:srgbClr val="FF0BFF"/>
    <a:srgbClr val="00FFFF"/>
    <a:srgbClr val="FFFF00"/>
    <a:srgbClr val="FFFF7D"/>
    <a:srgbClr val="89FFFF"/>
    <a:srgbClr val="94D4E8"/>
    <a:srgbClr val="181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4" autoAdjust="0"/>
    <p:restoredTop sz="85440" autoAdjust="0"/>
  </p:normalViewPr>
  <p:slideViewPr>
    <p:cSldViewPr snapToGrid="0">
      <p:cViewPr varScale="1">
        <p:scale>
          <a:sx n="73" d="100"/>
          <a:sy n="73" d="100"/>
        </p:scale>
        <p:origin x="624" y="72"/>
      </p:cViewPr>
      <p:guideLst>
        <p:guide orient="horz" pos="2160"/>
        <p:guide pos="512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100" d="100"/>
          <a:sy n="100" d="100"/>
        </p:scale>
        <p:origin x="-355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A6D112CD-489B-4D83-B1D0-5607861CD2C4}" type="datetimeFigureOut">
              <a:rPr lang="en-US" smtClean="0"/>
              <a:pPr/>
              <a:t>3/4/2019</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DBA39DF-4874-4360-9FBA-1495A32E8A95}" type="slidenum">
              <a:rPr lang="en-US" smtClean="0"/>
              <a:pPr/>
              <a:t>‹#›</a:t>
            </a:fld>
            <a:endParaRPr lang="en-US"/>
          </a:p>
        </p:txBody>
      </p:sp>
    </p:spTree>
    <p:extLst>
      <p:ext uri="{BB962C8B-B14F-4D97-AF65-F5344CB8AC3E}">
        <p14:creationId xmlns:p14="http://schemas.microsoft.com/office/powerpoint/2010/main" val="186524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963C6748-CF5A-4FD7-8650-F76255B64B49}" type="datetimeFigureOut">
              <a:rPr lang="en-US" smtClean="0"/>
              <a:pPr/>
              <a:t>3/4/2019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52228D29-2E37-4AE4-BB7F-0AD5545A65D8}" type="slidenum">
              <a:rPr lang="en-US" smtClean="0"/>
              <a:pPr/>
              <a:t>‹#›</a:t>
            </a:fld>
            <a:endParaRPr lang="en-US"/>
          </a:p>
        </p:txBody>
      </p:sp>
    </p:spTree>
    <p:extLst>
      <p:ext uri="{BB962C8B-B14F-4D97-AF65-F5344CB8AC3E}">
        <p14:creationId xmlns:p14="http://schemas.microsoft.com/office/powerpoint/2010/main" val="42561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DBC99-33AB-8B45-8A9F-BE7F36C184D4}" type="slidenum">
              <a:rPr lang="en-US" smtClean="0"/>
              <a:t>1</a:t>
            </a:fld>
            <a:endParaRPr lang="en-US"/>
          </a:p>
        </p:txBody>
      </p:sp>
    </p:spTree>
    <p:extLst>
      <p:ext uri="{BB962C8B-B14F-4D97-AF65-F5344CB8AC3E}">
        <p14:creationId xmlns:p14="http://schemas.microsoft.com/office/powerpoint/2010/main" val="164301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Ionization= if it’s too charged then it wont approach the membrane or it will go right through it. The problem is with the medium </a:t>
            </a:r>
            <a:r>
              <a:rPr lang="en-US" dirty="0" err="1"/>
              <a:t>inonozed</a:t>
            </a:r>
            <a:r>
              <a:rPr lang="en-US" dirty="0"/>
              <a:t> compounds, than it will stuck in the membrane</a:t>
            </a:r>
          </a:p>
          <a:p>
            <a:endParaRPr lang="en-US" dirty="0"/>
          </a:p>
          <a:p>
            <a:endParaRPr lang="en-US" dirty="0"/>
          </a:p>
        </p:txBody>
      </p:sp>
      <p:sp>
        <p:nvSpPr>
          <p:cNvPr id="4" name="Slide Number Placeholder 3"/>
          <p:cNvSpPr>
            <a:spLocks noGrp="1"/>
          </p:cNvSpPr>
          <p:nvPr>
            <p:ph type="sldNum" sz="quarter" idx="10"/>
          </p:nvPr>
        </p:nvSpPr>
        <p:spPr/>
        <p:txBody>
          <a:bodyPr/>
          <a:lstStyle/>
          <a:p>
            <a:fld id="{52228D29-2E37-4AE4-BB7F-0AD5545A65D8}" type="slidenum">
              <a:rPr lang="en-US" smtClean="0"/>
              <a:pPr/>
              <a:t>49</a:t>
            </a:fld>
            <a:endParaRPr lang="en-US"/>
          </a:p>
        </p:txBody>
      </p:sp>
    </p:spTree>
    <p:extLst>
      <p:ext uri="{BB962C8B-B14F-4D97-AF65-F5344CB8AC3E}">
        <p14:creationId xmlns:p14="http://schemas.microsoft.com/office/powerpoint/2010/main" val="56951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Analogy to the room entrance: if you are outside and you want to go in by yourself, your intent is go in but may take you longer to find the room. When someone find you find the room that it is </a:t>
            </a:r>
            <a:r>
              <a:rPr lang="en-US" dirty="0" err="1"/>
              <a:t>facilitad</a:t>
            </a:r>
            <a:r>
              <a:rPr lang="en-US" dirty="0"/>
              <a:t>.</a:t>
            </a:r>
          </a:p>
          <a:p>
            <a:r>
              <a:rPr lang="en-US" dirty="0"/>
              <a:t>If S will </a:t>
            </a:r>
          </a:p>
        </p:txBody>
      </p:sp>
      <p:sp>
        <p:nvSpPr>
          <p:cNvPr id="4" name="Slide Number Placeholder 3"/>
          <p:cNvSpPr>
            <a:spLocks noGrp="1"/>
          </p:cNvSpPr>
          <p:nvPr>
            <p:ph type="sldNum" sz="quarter" idx="10"/>
          </p:nvPr>
        </p:nvSpPr>
        <p:spPr/>
        <p:txBody>
          <a:bodyPr/>
          <a:lstStyle/>
          <a:p>
            <a:fld id="{52228D29-2E37-4AE4-BB7F-0AD5545A65D8}" type="slidenum">
              <a:rPr lang="en-US" smtClean="0"/>
              <a:pPr/>
              <a:t>50</a:t>
            </a:fld>
            <a:endParaRPr lang="en-US"/>
          </a:p>
        </p:txBody>
      </p:sp>
    </p:spTree>
    <p:extLst>
      <p:ext uri="{BB962C8B-B14F-4D97-AF65-F5344CB8AC3E}">
        <p14:creationId xmlns:p14="http://schemas.microsoft.com/office/powerpoint/2010/main" val="3133646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enter">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lum bright="70000" contrast="-70000"/>
            <a:extLst>
              <a:ext uri="{28A0092B-C50C-407E-A947-70E740481C1C}">
                <a14:useLocalDpi xmlns:a14="http://schemas.microsoft.com/office/drawing/2010/main" val="0"/>
              </a:ext>
            </a:extLst>
          </a:blip>
          <a:stretch>
            <a:fillRect/>
          </a:stretch>
        </p:blipFill>
        <p:spPr>
          <a:xfrm>
            <a:off x="1775032" y="329627"/>
            <a:ext cx="7876192" cy="569617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2265" y="6249088"/>
            <a:ext cx="3223889" cy="608913"/>
          </a:xfrm>
          <a:prstGeom prst="rect">
            <a:avLst/>
          </a:prstGeom>
        </p:spPr>
      </p:pic>
    </p:spTree>
    <p:extLst>
      <p:ext uri="{BB962C8B-B14F-4D97-AF65-F5344CB8AC3E}">
        <p14:creationId xmlns:p14="http://schemas.microsoft.com/office/powerpoint/2010/main" val="14750972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8FF0-D41B-469C-9C8E-54DE5BC09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F4226-B1C4-4F80-BE35-566FC07409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D0551-4715-486B-95D6-9486A18601E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81133D9-2A94-41C9-AB85-DBF13B60FD0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FD38F7-7958-4A0F-8D4A-C1AF7DC1202B}"/>
              </a:ext>
            </a:extLst>
          </p:cNvPr>
          <p:cNvSpPr>
            <a:spLocks noGrp="1"/>
          </p:cNvSpPr>
          <p:nvPr>
            <p:ph type="sldNum" sz="quarter" idx="12"/>
          </p:nvPr>
        </p:nvSpPr>
        <p:spPr/>
        <p:txBody>
          <a:bodyPr/>
          <a:lstStyle>
            <a:lvl1pPr>
              <a:defRPr/>
            </a:lvl1pPr>
          </a:lstStyle>
          <a:p>
            <a:fld id="{5F96383E-591A-48C4-B86C-EBCD12EE7D30}" type="slidenum">
              <a:rPr lang="en-US" altLang="en-US"/>
              <a:pPr/>
              <a:t>‹#›</a:t>
            </a:fld>
            <a:endParaRPr lang="en-US" altLang="en-US"/>
          </a:p>
        </p:txBody>
      </p:sp>
    </p:spTree>
    <p:extLst>
      <p:ext uri="{BB962C8B-B14F-4D97-AF65-F5344CB8AC3E}">
        <p14:creationId xmlns:p14="http://schemas.microsoft.com/office/powerpoint/2010/main" val="489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730AA-5CCD-4D63-9A02-07B4D311FC48}"/>
              </a:ext>
            </a:extLst>
          </p:cNvPr>
          <p:cNvGrpSpPr>
            <a:grpSpLocks/>
          </p:cNvGrpSpPr>
          <p:nvPr userDrawn="1"/>
        </p:nvGrpSpPr>
        <p:grpSpPr bwMode="auto">
          <a:xfrm>
            <a:off x="11034185" y="6307138"/>
            <a:ext cx="994833" cy="501650"/>
            <a:chOff x="445294" y="3613149"/>
            <a:chExt cx="3913367" cy="2636044"/>
          </a:xfrm>
        </p:grpSpPr>
        <p:sp>
          <p:nvSpPr>
            <p:cNvPr id="3" name="Freeform: Shape 2">
              <a:extLst>
                <a:ext uri="{FF2B5EF4-FFF2-40B4-BE49-F238E27FC236}">
                  <a16:creationId xmlns:a16="http://schemas.microsoft.com/office/drawing/2014/main" id="{8630F7D8-95DF-4AE8-AD76-C31F80D61ACD}"/>
                </a:ext>
              </a:extLst>
            </p:cNvPr>
            <p:cNvSpPr/>
            <p:nvPr/>
          </p:nvSpPr>
          <p:spPr>
            <a:xfrm>
              <a:off x="445294" y="3613149"/>
              <a:ext cx="1390492" cy="608957"/>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315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Freeform: Shape 3">
              <a:extLst>
                <a:ext uri="{FF2B5EF4-FFF2-40B4-BE49-F238E27FC236}">
                  <a16:creationId xmlns:a16="http://schemas.microsoft.com/office/drawing/2014/main" id="{2A62C3B9-B42E-4A1B-BACD-4BE07B564D79}"/>
                </a:ext>
              </a:extLst>
            </p:cNvPr>
            <p:cNvSpPr/>
            <p:nvPr/>
          </p:nvSpPr>
          <p:spPr>
            <a:xfrm flipH="1">
              <a:off x="2968164" y="3613149"/>
              <a:ext cx="1390497" cy="608957"/>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Freeform: Shape 4">
              <a:extLst>
                <a:ext uri="{FF2B5EF4-FFF2-40B4-BE49-F238E27FC236}">
                  <a16:creationId xmlns:a16="http://schemas.microsoft.com/office/drawing/2014/main" id="{0AF89FD3-81A3-4EAB-A06F-880EFDAEF836}"/>
                </a:ext>
              </a:extLst>
            </p:cNvPr>
            <p:cNvSpPr/>
            <p:nvPr/>
          </p:nvSpPr>
          <p:spPr>
            <a:xfrm flipH="1">
              <a:off x="2593483" y="3613149"/>
              <a:ext cx="1765178"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Freeform: Shape 5">
              <a:extLst>
                <a:ext uri="{FF2B5EF4-FFF2-40B4-BE49-F238E27FC236}">
                  <a16:creationId xmlns:a16="http://schemas.microsoft.com/office/drawing/2014/main" id="{FB945871-DDF4-4C9A-B0A2-3648861AC21F}"/>
                </a:ext>
              </a:extLst>
            </p:cNvPr>
            <p:cNvSpPr/>
            <p:nvPr/>
          </p:nvSpPr>
          <p:spPr>
            <a:xfrm>
              <a:off x="1494409" y="3613149"/>
              <a:ext cx="1765178"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Freeform: Shape 6">
              <a:extLst>
                <a:ext uri="{FF2B5EF4-FFF2-40B4-BE49-F238E27FC236}">
                  <a16:creationId xmlns:a16="http://schemas.microsoft.com/office/drawing/2014/main" id="{435FDF8F-265E-459E-AB50-FBDD49C8C8BE}"/>
                </a:ext>
              </a:extLst>
            </p:cNvPr>
            <p:cNvSpPr/>
            <p:nvPr/>
          </p:nvSpPr>
          <p:spPr>
            <a:xfrm flipH="1">
              <a:off x="1544367" y="3613149"/>
              <a:ext cx="1765178"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Freeform: Shape 7">
              <a:extLst>
                <a:ext uri="{FF2B5EF4-FFF2-40B4-BE49-F238E27FC236}">
                  <a16:creationId xmlns:a16="http://schemas.microsoft.com/office/drawing/2014/main" id="{392B6C56-29A6-40EF-AC74-D92108F8F142}"/>
                </a:ext>
              </a:extLst>
            </p:cNvPr>
            <p:cNvSpPr/>
            <p:nvPr/>
          </p:nvSpPr>
          <p:spPr>
            <a:xfrm>
              <a:off x="445294" y="3613149"/>
              <a:ext cx="1765178"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9" name="Rectangle 8">
            <a:extLst>
              <a:ext uri="{FF2B5EF4-FFF2-40B4-BE49-F238E27FC236}">
                <a16:creationId xmlns:a16="http://schemas.microsoft.com/office/drawing/2014/main" id="{CD24F5FB-2FFC-48B2-A2F1-DF9BE24FC8FC}"/>
              </a:ext>
            </a:extLst>
          </p:cNvPr>
          <p:cNvSpPr>
            <a:spLocks noChangeArrowheads="1"/>
          </p:cNvSpPr>
          <p:nvPr userDrawn="1"/>
        </p:nvSpPr>
        <p:spPr bwMode="auto">
          <a:xfrm>
            <a:off x="1" y="6438900"/>
            <a:ext cx="1871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1800">
                <a:solidFill>
                  <a:srgbClr val="219E2F"/>
                </a:solidFill>
              </a:rPr>
              <a:t>John</a:t>
            </a:r>
            <a:r>
              <a:rPr lang="en-US" altLang="en-US" sz="1800">
                <a:solidFill>
                  <a:srgbClr val="00B0DA"/>
                </a:solidFill>
              </a:rPr>
              <a:t>warner</a:t>
            </a:r>
            <a:r>
              <a:rPr lang="en-US" altLang="en-US" sz="1800"/>
              <a:t>.org</a:t>
            </a:r>
          </a:p>
        </p:txBody>
      </p:sp>
    </p:spTree>
    <p:extLst>
      <p:ext uri="{BB962C8B-B14F-4D97-AF65-F5344CB8AC3E}">
        <p14:creationId xmlns:p14="http://schemas.microsoft.com/office/powerpoint/2010/main" val="403013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FC12966-1277-4338-A16B-16F9589BBD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9F8BF1-5C76-4DED-AF28-BD65714EE9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F21204-D852-440D-98A8-AD437883277A}"/>
              </a:ext>
            </a:extLst>
          </p:cNvPr>
          <p:cNvSpPr>
            <a:spLocks noGrp="1" noChangeArrowheads="1"/>
          </p:cNvSpPr>
          <p:nvPr>
            <p:ph type="sldNum" sz="quarter" idx="12"/>
          </p:nvPr>
        </p:nvSpPr>
        <p:spPr>
          <a:ln/>
        </p:spPr>
        <p:txBody>
          <a:bodyPr/>
          <a:lstStyle>
            <a:lvl1pPr>
              <a:defRPr/>
            </a:lvl1pPr>
          </a:lstStyle>
          <a:p>
            <a:fld id="{03068EC9-E6AC-41F6-98F4-00898DED6E63}" type="slidenum">
              <a:rPr lang="en-US" altLang="en-US"/>
              <a:pPr/>
              <a:t>‹#›</a:t>
            </a:fld>
            <a:endParaRPr lang="en-US" altLang="en-US"/>
          </a:p>
        </p:txBody>
      </p:sp>
    </p:spTree>
    <p:extLst>
      <p:ext uri="{BB962C8B-B14F-4D97-AF65-F5344CB8AC3E}">
        <p14:creationId xmlns:p14="http://schemas.microsoft.com/office/powerpoint/2010/main" val="746152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1D693BD-B0C4-4112-9CF6-9EAFFFF4E7A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2F04D9F-BE1B-4148-A54F-8EF99C1D6B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BDF68E1-0E18-4D63-A7B4-FA0BCD17C27F}"/>
              </a:ext>
            </a:extLst>
          </p:cNvPr>
          <p:cNvSpPr>
            <a:spLocks noGrp="1" noChangeArrowheads="1"/>
          </p:cNvSpPr>
          <p:nvPr>
            <p:ph type="sldNum" sz="quarter" idx="12"/>
          </p:nvPr>
        </p:nvSpPr>
        <p:spPr>
          <a:ln/>
        </p:spPr>
        <p:txBody>
          <a:bodyPr/>
          <a:lstStyle>
            <a:lvl1pPr>
              <a:defRPr/>
            </a:lvl1pPr>
          </a:lstStyle>
          <a:p>
            <a:fld id="{E239E7D4-EA15-47A5-8A94-1B2A62268DAF}" type="slidenum">
              <a:rPr lang="en-US" altLang="en-US"/>
              <a:pPr/>
              <a:t>‹#›</a:t>
            </a:fld>
            <a:endParaRPr lang="en-US" altLang="en-US"/>
          </a:p>
        </p:txBody>
      </p:sp>
    </p:spTree>
    <p:extLst>
      <p:ext uri="{BB962C8B-B14F-4D97-AF65-F5344CB8AC3E}">
        <p14:creationId xmlns:p14="http://schemas.microsoft.com/office/powerpoint/2010/main" val="380423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No Watermark">
    <p:spTree>
      <p:nvGrpSpPr>
        <p:cNvPr id="1" name=""/>
        <p:cNvGrpSpPr/>
        <p:nvPr/>
      </p:nvGrpSpPr>
      <p:grpSpPr>
        <a:xfrm>
          <a:off x="0" y="0"/>
          <a:ext cx="0" cy="0"/>
          <a:chOff x="0" y="0"/>
          <a:chExt cx="0" cy="0"/>
        </a:xfrm>
      </p:grpSpPr>
      <p:grpSp>
        <p:nvGrpSpPr>
          <p:cNvPr id="4" name="Group 3"/>
          <p:cNvGrpSpPr/>
          <p:nvPr userDrawn="1"/>
        </p:nvGrpSpPr>
        <p:grpSpPr>
          <a:xfrm>
            <a:off x="132181" y="6079709"/>
            <a:ext cx="1208939" cy="755929"/>
            <a:chOff x="99136" y="6079706"/>
            <a:chExt cx="906704" cy="755929"/>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69960"/>
            <a:stretch/>
          </p:blipFill>
          <p:spPr>
            <a:xfrm>
              <a:off x="99136" y="6079706"/>
              <a:ext cx="834908" cy="755929"/>
            </a:xfrm>
            <a:prstGeom prst="rect">
              <a:avLst/>
            </a:prstGeom>
          </p:spPr>
        </p:pic>
        <p:sp>
          <p:nvSpPr>
            <p:cNvPr id="6" name="Rectangle 5"/>
            <p:cNvSpPr/>
            <p:nvPr userDrawn="1"/>
          </p:nvSpPr>
          <p:spPr>
            <a:xfrm>
              <a:off x="686745" y="6430427"/>
              <a:ext cx="319095" cy="35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23875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chemeClr val="tx1">
                <a:lumMod val="88000"/>
              </a:schemeClr>
            </a:gs>
            <a:gs pos="50000">
              <a:schemeClr val="accent1">
                <a:lumMod val="20000"/>
                <a:lumOff val="80000"/>
              </a:schemeClr>
            </a:gs>
            <a:gs pos="100000">
              <a:schemeClr val="bg2">
                <a:lumMod val="20000"/>
                <a:lumOff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11854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7E1CED-69EE-044B-9A6E-712E64289E1E}"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2771905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7E1CED-69EE-044B-9A6E-712E64289E1E}"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2937305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E1CED-69EE-044B-9A6E-712E64289E1E}"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401766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7E1CED-69EE-044B-9A6E-712E64289E1E}"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65255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3" r="-23951"/>
          <a:stretch/>
        </p:blipFill>
        <p:spPr>
          <a:xfrm>
            <a:off x="0" y="1198540"/>
            <a:ext cx="1341120" cy="1645920"/>
          </a:xfrm>
          <a:prstGeom prst="rect">
            <a:avLst/>
          </a:prstGeom>
        </p:spPr>
      </p:pic>
      <p:pic>
        <p:nvPicPr>
          <p:cNvPr id="8" name="Picture 7"/>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9"/>
          <a:stretch/>
        </p:blipFill>
        <p:spPr>
          <a:xfrm>
            <a:off x="10241280" y="587642"/>
            <a:ext cx="1950720" cy="412628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52265" y="6249088"/>
            <a:ext cx="3223889" cy="608913"/>
          </a:xfrm>
          <a:prstGeom prst="rect">
            <a:avLst/>
          </a:prstGeom>
        </p:spPr>
      </p:pic>
    </p:spTree>
    <p:extLst>
      <p:ext uri="{BB962C8B-B14F-4D97-AF65-F5344CB8AC3E}">
        <p14:creationId xmlns:p14="http://schemas.microsoft.com/office/powerpoint/2010/main" val="3804186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7E1CED-69EE-044B-9A6E-712E64289E1E}"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1067717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7E1CED-69EE-044B-9A6E-712E64289E1E}"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550755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E1CED-69EE-044B-9A6E-712E64289E1E}"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3151441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E1CED-69EE-044B-9A6E-712E64289E1E}"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1273174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E1CED-69EE-044B-9A6E-712E64289E1E}"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848050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7E1CED-69EE-044B-9A6E-712E64289E1E}"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902007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7E1CED-69EE-044B-9A6E-712E64289E1E}"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1269541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chemeClr val="tx1">
                <a:lumMod val="88000"/>
              </a:schemeClr>
            </a:gs>
            <a:gs pos="50000">
              <a:schemeClr val="accent1">
                <a:lumMod val="20000"/>
                <a:lumOff val="80000"/>
              </a:schemeClr>
            </a:gs>
            <a:gs pos="100000">
              <a:schemeClr val="bg2">
                <a:lumMod val="20000"/>
                <a:lumOff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10365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7E1CED-69EE-044B-9A6E-712E64289E1E}"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2997594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F96383E-591A-48C4-B86C-EBCD12EE7D30}" type="slidenum">
              <a:rPr lang="en-US" altLang="en-US" smtClean="0"/>
              <a:pPr/>
              <a:t>‹#›</a:t>
            </a:fld>
            <a:endParaRPr lang="en-US" altLang="en-US"/>
          </a:p>
        </p:txBody>
      </p:sp>
    </p:spTree>
    <p:extLst>
      <p:ext uri="{BB962C8B-B14F-4D97-AF65-F5344CB8AC3E}">
        <p14:creationId xmlns:p14="http://schemas.microsoft.com/office/powerpoint/2010/main" val="115514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265" y="6249088"/>
            <a:ext cx="3223889" cy="608913"/>
          </a:xfrm>
          <a:prstGeom prst="rect">
            <a:avLst/>
          </a:prstGeom>
        </p:spPr>
      </p:pic>
    </p:spTree>
    <p:extLst>
      <p:ext uri="{BB962C8B-B14F-4D97-AF65-F5344CB8AC3E}">
        <p14:creationId xmlns:p14="http://schemas.microsoft.com/office/powerpoint/2010/main" val="312673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4094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3068EC9-E6AC-41F6-98F4-00898DED6E63}" type="slidenum">
              <a:rPr lang="en-US" altLang="en-US" smtClean="0"/>
              <a:pPr/>
              <a:t>‹#›</a:t>
            </a:fld>
            <a:endParaRPr lang="en-US" altLang="en-US"/>
          </a:p>
        </p:txBody>
      </p:sp>
    </p:spTree>
    <p:extLst>
      <p:ext uri="{BB962C8B-B14F-4D97-AF65-F5344CB8AC3E}">
        <p14:creationId xmlns:p14="http://schemas.microsoft.com/office/powerpoint/2010/main" val="1954610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7587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7E1CED-69EE-044B-9A6E-712E64289E1E}"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1338878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7D31BE28-C6D7-4044-8AE4-0D13F133C593}" type="slidenum">
              <a:rPr lang="en-US" altLang="en-US" smtClean="0"/>
              <a:pPr/>
              <a:t>‹#›</a:t>
            </a:fld>
            <a:endParaRPr lang="en-US" altLang="en-US"/>
          </a:p>
        </p:txBody>
      </p:sp>
    </p:spTree>
    <p:extLst>
      <p:ext uri="{BB962C8B-B14F-4D97-AF65-F5344CB8AC3E}">
        <p14:creationId xmlns:p14="http://schemas.microsoft.com/office/powerpoint/2010/main" val="3141760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2483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2591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6009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9554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0">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020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dle 0">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lum bright="70000" contrast="-70000"/>
            <a:extLst>
              <a:ext uri="{28A0092B-C50C-407E-A947-70E740481C1C}">
                <a14:useLocalDpi xmlns:a14="http://schemas.microsoft.com/office/drawing/2010/main" val="0"/>
              </a:ext>
            </a:extLst>
          </a:blip>
          <a:stretch>
            <a:fillRect/>
          </a:stretch>
        </p:blipFill>
        <p:spPr>
          <a:xfrm>
            <a:off x="1775032" y="329627"/>
            <a:ext cx="7876192" cy="5696174"/>
          </a:xfrm>
          <a:prstGeom prst="rect">
            <a:avLst/>
          </a:prstGeom>
        </p:spPr>
      </p:pic>
    </p:spTree>
    <p:extLst>
      <p:ext uri="{BB962C8B-B14F-4D97-AF65-F5344CB8AC3E}">
        <p14:creationId xmlns:p14="http://schemas.microsoft.com/office/powerpoint/2010/main" val="23469114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0">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3" r="-23951"/>
          <a:stretch/>
        </p:blipFill>
        <p:spPr>
          <a:xfrm>
            <a:off x="0" y="1198540"/>
            <a:ext cx="1341120" cy="1645920"/>
          </a:xfrm>
          <a:prstGeom prst="rect">
            <a:avLst/>
          </a:prstGeom>
        </p:spPr>
      </p:pic>
      <p:pic>
        <p:nvPicPr>
          <p:cNvPr id="8" name="Picture 7"/>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9"/>
          <a:stretch/>
        </p:blipFill>
        <p:spPr>
          <a:xfrm>
            <a:off x="10241280" y="587642"/>
            <a:ext cx="1950720" cy="4126286"/>
          </a:xfrm>
          <a:prstGeom prst="rect">
            <a:avLst/>
          </a:prstGeom>
        </p:spPr>
      </p:pic>
    </p:spTree>
    <p:extLst>
      <p:ext uri="{BB962C8B-B14F-4D97-AF65-F5344CB8AC3E}">
        <p14:creationId xmlns:p14="http://schemas.microsoft.com/office/powerpoint/2010/main" val="152920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0">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76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7E1CED-69EE-044B-9A6E-712E64289E1E}"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203924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7E1CED-69EE-044B-9A6E-712E64289E1E}"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E067B-9E8A-A34F-BE27-8F93599CF94E}" type="slidenum">
              <a:rPr lang="en-US" smtClean="0"/>
              <a:t>‹#›</a:t>
            </a:fld>
            <a:endParaRPr lang="en-US"/>
          </a:p>
        </p:txBody>
      </p:sp>
    </p:spTree>
    <p:extLst>
      <p:ext uri="{BB962C8B-B14F-4D97-AF65-F5344CB8AC3E}">
        <p14:creationId xmlns:p14="http://schemas.microsoft.com/office/powerpoint/2010/main" val="93244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D31BE28-C6D7-4044-8AE4-0D13F133C593}" type="slidenum">
              <a:rPr lang="en-US" altLang="en-US"/>
              <a:pPr/>
              <a:t>‹#›</a:t>
            </a:fld>
            <a:endParaRPr lang="en-US" altLang="en-US"/>
          </a:p>
        </p:txBody>
      </p:sp>
    </p:spTree>
    <p:extLst>
      <p:ext uri="{BB962C8B-B14F-4D97-AF65-F5344CB8AC3E}">
        <p14:creationId xmlns:p14="http://schemas.microsoft.com/office/powerpoint/2010/main" val="233286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298744"/>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6" r:id="rId4"/>
    <p:sldLayoutId id="2147483677" r:id="rId5"/>
    <p:sldLayoutId id="2147483675"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70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E1CED-69EE-044B-9A6E-712E64289E1E}" type="datetimeFigureOut">
              <a:rPr lang="en-US" smtClean="0"/>
              <a:t>3/4/2019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E067B-9E8A-A34F-BE27-8F93599CF94E}" type="slidenum">
              <a:rPr lang="en-US" smtClean="0"/>
              <a:t>‹#›</a:t>
            </a:fld>
            <a:endParaRPr lang="en-US"/>
          </a:p>
        </p:txBody>
      </p:sp>
    </p:spTree>
    <p:extLst>
      <p:ext uri="{BB962C8B-B14F-4D97-AF65-F5344CB8AC3E}">
        <p14:creationId xmlns:p14="http://schemas.microsoft.com/office/powerpoint/2010/main" val="28538008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009505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Image:Mathieu_Joseph_Bonaventure_Orfila.jpg" TargetMode="Externa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9.xml"/><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hyperlink" Target="http://www.epa.gov/" TargetMode="External"/><Relationship Id="rId1" Type="http://schemas.openxmlformats.org/officeDocument/2006/relationships/slideLayout" Target="../slideLayouts/slideLayout3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assembler.law.cornell.edu/uscod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elsevier.com/locate/issn/0041008X" TargetMode="External"/><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9.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9.xml"/><Relationship Id="rId6" Type="http://schemas.openxmlformats.org/officeDocument/2006/relationships/image" Target="../media/image46.jpeg"/><Relationship Id="rId5" Type="http://schemas.openxmlformats.org/officeDocument/2006/relationships/hyperlink" Target="http://news.bbc.co.uk/1/hi/world/europe/4203091.stm" TargetMode="Externa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Image:Mithradates_VI_of_Pontus.jpg" TargetMode="Externa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7.xml"/><Relationship Id="rId4" Type="http://schemas.openxmlformats.org/officeDocument/2006/relationships/image" Target="../media/image51.emf"/></Relationships>
</file>

<file path=ppt/slides/_rels/slide6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7.xml"/><Relationship Id="rId4" Type="http://schemas.openxmlformats.org/officeDocument/2006/relationships/image" Target="../media/image58.emf"/></Relationships>
</file>

<file path=ppt/slides/_rels/slide7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7.xml"/><Relationship Id="rId4" Type="http://schemas.openxmlformats.org/officeDocument/2006/relationships/image" Target="../media/image61.emf"/></Relationships>
</file>

<file path=ppt/slides/_rels/slide7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Image:Paracelsus.jpg" TargetMode="External"/><Relationship Id="rId1" Type="http://schemas.openxmlformats.org/officeDocument/2006/relationships/slideLayout" Target="../slideLayouts/slideLayout39.xml"/><Relationship Id="rId4" Type="http://schemas.openxmlformats.org/officeDocument/2006/relationships/image" Target="../media/image1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humanics-es.com/ramazzini.htm#ramazzini" TargetMode="External"/><Relationship Id="rId1" Type="http://schemas.openxmlformats.org/officeDocument/2006/relationships/slideLayout" Target="../slideLayouts/slideLayout3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C62954-09B2-564F-AF7C-35DD98326D1C}"/>
              </a:ext>
            </a:extLst>
          </p:cNvPr>
          <p:cNvSpPr>
            <a:spLocks noGrp="1"/>
          </p:cNvSpPr>
          <p:nvPr>
            <p:ph type="ctrTitle"/>
          </p:nvPr>
        </p:nvSpPr>
        <p:spPr>
          <a:xfrm>
            <a:off x="1878700" y="1083896"/>
            <a:ext cx="8434597" cy="908175"/>
          </a:xfrm>
        </p:spPr>
        <p:txBody>
          <a:bodyPr>
            <a:noAutofit/>
          </a:bodyPr>
          <a:lstStyle/>
          <a:p>
            <a:r>
              <a:rPr lang="en-US" sz="3600" dirty="0">
                <a:solidFill>
                  <a:srgbClr val="00728A"/>
                </a:solidFill>
                <a:latin typeface="+mn-lt"/>
              </a:rPr>
              <a:t>Yale-UNIDO Train-the-Facilitator Workshop in Green Chemistry</a:t>
            </a:r>
            <a:endParaRPr lang="en-US" sz="3600" b="1" dirty="0">
              <a:solidFill>
                <a:srgbClr val="00728A"/>
              </a:solidFill>
              <a:latin typeface="+mn-lt"/>
            </a:endParaRPr>
          </a:p>
        </p:txBody>
      </p:sp>
      <p:sp>
        <p:nvSpPr>
          <p:cNvPr id="3" name="Subtitle 2"/>
          <p:cNvSpPr>
            <a:spLocks noGrp="1"/>
          </p:cNvSpPr>
          <p:nvPr>
            <p:ph type="subTitle" idx="1"/>
          </p:nvPr>
        </p:nvSpPr>
        <p:spPr>
          <a:xfrm>
            <a:off x="2666999" y="2149338"/>
            <a:ext cx="6858000" cy="315992"/>
          </a:xfrm>
        </p:spPr>
        <p:txBody>
          <a:bodyPr>
            <a:noAutofit/>
          </a:bodyPr>
          <a:lstStyle/>
          <a:p>
            <a:r>
              <a:rPr lang="en-US" dirty="0">
                <a:solidFill>
                  <a:srgbClr val="00728A"/>
                </a:solidFill>
              </a:rPr>
              <a:t>Mechanistic Toxicology</a:t>
            </a:r>
          </a:p>
        </p:txBody>
      </p:sp>
      <p:sp>
        <p:nvSpPr>
          <p:cNvPr id="7" name="Rectangle 6"/>
          <p:cNvSpPr/>
          <p:nvPr/>
        </p:nvSpPr>
        <p:spPr>
          <a:xfrm>
            <a:off x="3450252" y="4667329"/>
            <a:ext cx="2050617" cy="923330"/>
          </a:xfrm>
          <a:prstGeom prst="rect">
            <a:avLst/>
          </a:prstGeom>
        </p:spPr>
        <p:txBody>
          <a:bodyPr wrap="square">
            <a:spAutoFit/>
          </a:bodyPr>
          <a:lstStyle/>
          <a:p>
            <a:br>
              <a:rPr lang="en-US" sz="900" dirty="0">
                <a:latin typeface="Times New Roman" charset="0"/>
              </a:rPr>
            </a:br>
            <a:endParaRPr lang="en-US" sz="900" dirty="0">
              <a:latin typeface="Times New Roman" charset="0"/>
            </a:endParaRPr>
          </a:p>
          <a:p>
            <a:br>
              <a:rPr lang="en-US" sz="900" dirty="0">
                <a:latin typeface="Times New Roman" charset="0"/>
              </a:rPr>
            </a:br>
            <a:endParaRPr lang="en-US" sz="900" dirty="0">
              <a:latin typeface="Times New Roman" charset="0"/>
            </a:endParaRPr>
          </a:p>
          <a:p>
            <a:r>
              <a:rPr lang="en-US" sz="900" dirty="0">
                <a:solidFill>
                  <a:srgbClr val="2F2A2B"/>
                </a:solidFill>
                <a:latin typeface="Times New Roman" charset="0"/>
              </a:rPr>
              <a:t>CENTER </a:t>
            </a:r>
            <a:r>
              <a:rPr lang="en-US" sz="900" i="1" dirty="0">
                <a:solidFill>
                  <a:srgbClr val="2F2A2B"/>
                </a:solidFill>
                <a:latin typeface="Times New Roman" charset="0"/>
              </a:rPr>
              <a:t>for </a:t>
            </a:r>
            <a:r>
              <a:rPr lang="en-US" sz="900" dirty="0">
                <a:solidFill>
                  <a:srgbClr val="2F2A2B"/>
                </a:solidFill>
                <a:latin typeface="Times New Roman" charset="0"/>
              </a:rPr>
              <a:t>GREEN CHEMISTRY</a:t>
            </a:r>
          </a:p>
          <a:p>
            <a:r>
              <a:rPr lang="en-US" sz="900" i="1" dirty="0">
                <a:solidFill>
                  <a:srgbClr val="2F2A2B"/>
                </a:solidFill>
                <a:latin typeface="Times New Roman" charset="0"/>
              </a:rPr>
              <a:t>and </a:t>
            </a:r>
            <a:r>
              <a:rPr lang="en-US" sz="900" dirty="0">
                <a:solidFill>
                  <a:srgbClr val="2F2A2B"/>
                </a:solidFill>
                <a:latin typeface="Times New Roman" charset="0"/>
              </a:rPr>
              <a:t>GREEN ENGINEERING </a:t>
            </a:r>
            <a:r>
              <a:rPr lang="en-US" sz="900" i="1" dirty="0">
                <a:solidFill>
                  <a:srgbClr val="2F2A2B"/>
                </a:solidFill>
                <a:latin typeface="Times New Roman" charset="0"/>
              </a:rPr>
              <a:t>at </a:t>
            </a:r>
            <a:r>
              <a:rPr lang="en-US" sz="900" dirty="0">
                <a:solidFill>
                  <a:srgbClr val="2F2A2B"/>
                </a:solidFill>
                <a:latin typeface="Times New Roman" charset="0"/>
              </a:rPr>
              <a:t>YALE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9278" y="4099177"/>
            <a:ext cx="765149" cy="112221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0045" y="5056709"/>
            <a:ext cx="1982709" cy="515504"/>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0045" y="3175577"/>
            <a:ext cx="2155910" cy="646773"/>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9071" y="2576184"/>
            <a:ext cx="2274176" cy="1705632"/>
          </a:xfrm>
          <a:prstGeom prst="rect">
            <a:avLst/>
          </a:prstGeom>
        </p:spPr>
      </p:pic>
    </p:spTree>
    <p:extLst>
      <p:ext uri="{BB962C8B-B14F-4D97-AF65-F5344CB8AC3E}">
        <p14:creationId xmlns:p14="http://schemas.microsoft.com/office/powerpoint/2010/main" val="162777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0" y="381000"/>
            <a:ext cx="6346825" cy="838200"/>
          </a:xfrm>
        </p:spPr>
        <p:txBody>
          <a:bodyPr/>
          <a:lstStyle/>
          <a:p>
            <a:pPr lvl="1" eaLnBrk="1" hangingPunct="1">
              <a:buFontTx/>
              <a:buAutoNum type="arabicPeriod" startAt="2"/>
            </a:pPr>
            <a:r>
              <a:rPr lang="en-US" altLang="en-US" sz="1800" dirty="0"/>
              <a:t>Mathieu Joseph Bonaventure </a:t>
            </a:r>
            <a:r>
              <a:rPr lang="en-US" altLang="en-US" sz="1800" dirty="0" err="1"/>
              <a:t>Orfila</a:t>
            </a:r>
            <a:r>
              <a:rPr lang="en-US" altLang="en-US" sz="1800" dirty="0"/>
              <a:t> (1787-1853)</a:t>
            </a:r>
          </a:p>
          <a:p>
            <a:pPr lvl="3" eaLnBrk="1" hangingPunct="1">
              <a:buFontTx/>
              <a:buAutoNum type="arabicPeriod"/>
            </a:pPr>
            <a:endParaRPr lang="en-US" altLang="en-US" sz="1400" dirty="0"/>
          </a:p>
        </p:txBody>
      </p:sp>
      <p:pic>
        <p:nvPicPr>
          <p:cNvPr id="18435" name="Picture 5" descr="Mathieu Joseph Bonaventure Orfila.">
            <a:hlinkClick r:id="rId2" tooltip="Mathieu Joseph Bonaventure Orfil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495676"/>
            <a:ext cx="23812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2430464" y="2133600"/>
            <a:ext cx="4084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Used autopsy material and chemical analysis</a:t>
            </a:r>
          </a:p>
          <a:p>
            <a:pPr eaLnBrk="1" hangingPunct="1">
              <a:spcBef>
                <a:spcPct val="0"/>
              </a:spcBef>
              <a:buFontTx/>
              <a:buNone/>
            </a:pPr>
            <a:r>
              <a:rPr lang="en-US" altLang="en-US" sz="1400"/>
              <a:t>systematically to provide legal proof of poisoning.</a:t>
            </a:r>
          </a:p>
        </p:txBody>
      </p:sp>
      <p:sp>
        <p:nvSpPr>
          <p:cNvPr id="18437" name="Text Box 8"/>
          <p:cNvSpPr txBox="1">
            <a:spLocks noChangeArrowheads="1"/>
          </p:cNvSpPr>
          <p:nvPr/>
        </p:nvSpPr>
        <p:spPr bwMode="auto">
          <a:xfrm>
            <a:off x="3837496" y="1048693"/>
            <a:ext cx="26395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dirty="0">
                <a:latin typeface="+mn-lt"/>
              </a:rPr>
              <a:t>Forensic Toxicology</a:t>
            </a:r>
          </a:p>
        </p:txBody>
      </p:sp>
      <p:sp>
        <p:nvSpPr>
          <p:cNvPr id="18438" name="Rectangle 9"/>
          <p:cNvSpPr>
            <a:spLocks noChangeArrowheads="1"/>
          </p:cNvSpPr>
          <p:nvPr/>
        </p:nvSpPr>
        <p:spPr bwMode="auto">
          <a:xfrm>
            <a:off x="6553201" y="6156326"/>
            <a:ext cx="3776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http://en.wikipedia.org/wiki/Mathieu_Joseph_Bonaventure_Orfila</a:t>
            </a:r>
          </a:p>
        </p:txBody>
      </p:sp>
      <p:sp>
        <p:nvSpPr>
          <p:cNvPr id="18439" name="Rectangle 10"/>
          <p:cNvSpPr>
            <a:spLocks noChangeArrowheads="1"/>
          </p:cNvSpPr>
          <p:nvPr/>
        </p:nvSpPr>
        <p:spPr bwMode="auto">
          <a:xfrm>
            <a:off x="2582863" y="2682876"/>
            <a:ext cx="3497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i="1"/>
              <a:t>Trait des poisons</a:t>
            </a:r>
            <a:r>
              <a:rPr lang="en-US" altLang="en-US" sz="1400"/>
              <a:t> or </a:t>
            </a:r>
            <a:r>
              <a:rPr lang="en-US" altLang="en-US" sz="1400" i="1"/>
              <a:t>Toxicologie generate</a:t>
            </a:r>
            <a:r>
              <a:rPr lang="en-US" altLang="en-US" sz="1800"/>
              <a:t> </a:t>
            </a:r>
          </a:p>
        </p:txBody>
      </p:sp>
      <p:sp>
        <p:nvSpPr>
          <p:cNvPr id="18440" name="Text Box 11"/>
          <p:cNvSpPr txBox="1">
            <a:spLocks noChangeArrowheads="1"/>
          </p:cNvSpPr>
          <p:nvPr/>
        </p:nvSpPr>
        <p:spPr bwMode="auto">
          <a:xfrm>
            <a:off x="2582864" y="3063875"/>
            <a:ext cx="2960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A major work devoted expressly to </a:t>
            </a:r>
          </a:p>
          <a:p>
            <a:pPr eaLnBrk="1" hangingPunct="1">
              <a:spcBef>
                <a:spcPct val="0"/>
              </a:spcBef>
              <a:buFontTx/>
              <a:buNone/>
            </a:pPr>
            <a:r>
              <a:rPr lang="en-US" altLang="en-US" sz="1400"/>
              <a:t>the toxicity of natural agents.</a:t>
            </a:r>
          </a:p>
        </p:txBody>
      </p:sp>
    </p:spTree>
    <p:extLst>
      <p:ext uri="{BB962C8B-B14F-4D97-AF65-F5344CB8AC3E}">
        <p14:creationId xmlns:p14="http://schemas.microsoft.com/office/powerpoint/2010/main" val="80387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1676400" y="853987"/>
            <a:ext cx="88392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t>In 1906, Upton Sinclair published his socialist novel, THE JUNGLE, aimed, as he later said, at people's hearts but hitting their stomachs instead. His few pages describing filthy conditions in Chicago's packing plants, widely reported and confirmed by governmental inquiry, cut meat sales in half, angered President Roosevelt, and pushed a meat inspection bill aimed at protecting the domestic market through the Congress. The President, in December 1905, had at long last sent a terse message to the Congress urging it to enact a pure food bill. The Senate had responded. Amidst the meat crisis, when the House leadership seemed again determined to give the food measure the silent treatment, Roosevelt called the speaker in and insisted that the bill be brought to the floor. Wiley energized his coalition to a last burst of pressure. Committees engaged in a final flurry of compromise. And the bill became law. </a:t>
            </a:r>
          </a:p>
          <a:p>
            <a:pPr eaLnBrk="1" hangingPunct="1">
              <a:spcBef>
                <a:spcPct val="0"/>
              </a:spcBef>
              <a:buFontTx/>
              <a:buNone/>
            </a:pPr>
            <a:endParaRPr lang="en-US" altLang="en-US" sz="1200"/>
          </a:p>
          <a:p>
            <a:pPr eaLnBrk="1" hangingPunct="1">
              <a:spcBef>
                <a:spcPct val="0"/>
              </a:spcBef>
              <a:buFontTx/>
              <a:buNone/>
            </a:pPr>
            <a:r>
              <a:rPr lang="en-US" altLang="en-US" sz="1200"/>
              <a:t>The 1906 law forbade interstate and foreign commerce in adulterated and misbranded food and drugs. Offending products could be seized and condemned; offending persons could be fined and jailed. Drugs had either to abide by standards of purity and quality set forth in the UNITED STATES PHARMACOPEIA and the NATIONAL FORMULARY, works prepared by committees of physicians and pharmacists, or meet individual standards chosen by their manufacturers and stated on their labels. An effort failed to place in the law food standards as defined by the agricultural chemists, but the law prohibited the adulteration of food by the removal of valuable constituents, the substitution of ingredients so as to reduce quality, the addition of deleterious ingredients, and the use of spoiled animal and vegetable products. Making false or misleading label statements regarding a food or a drug constituted misbranding. The presence and quantity of alcohol or certain narcotic drugs had to be stated on proprietary labels.</a:t>
            </a:r>
            <a:r>
              <a:rPr lang="en-US" altLang="en-US" sz="1400"/>
              <a:t> </a:t>
            </a:r>
          </a:p>
          <a:p>
            <a:pPr algn="ctr" eaLnBrk="1" hangingPunct="1">
              <a:spcBef>
                <a:spcPct val="0"/>
              </a:spcBef>
              <a:buFontTx/>
              <a:buNone/>
            </a:pPr>
            <a:endParaRPr lang="en-US" altLang="en-US" sz="1400"/>
          </a:p>
        </p:txBody>
      </p:sp>
      <p:sp>
        <p:nvSpPr>
          <p:cNvPr id="20484" name="Text Box 13"/>
          <p:cNvSpPr txBox="1">
            <a:spLocks noChangeArrowheads="1"/>
          </p:cNvSpPr>
          <p:nvPr/>
        </p:nvSpPr>
        <p:spPr bwMode="auto">
          <a:xfrm>
            <a:off x="1752600" y="188159"/>
            <a:ext cx="46089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The Pure Food Bill of 1906: “The Wiley Bill”</a:t>
            </a:r>
          </a:p>
        </p:txBody>
      </p:sp>
      <p:pic>
        <p:nvPicPr>
          <p:cNvPr id="20485" name="Picture 16" descr="Bureau of Chemistry insp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267201"/>
            <a:ext cx="28575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9" descr="Bureau of Chemistry labor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205288"/>
            <a:ext cx="31242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29"/>
          <p:cNvSpPr>
            <a:spLocks noChangeArrowheads="1"/>
          </p:cNvSpPr>
          <p:nvPr/>
        </p:nvSpPr>
        <p:spPr bwMode="auto">
          <a:xfrm>
            <a:off x="1752601" y="6324600"/>
            <a:ext cx="306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i="1"/>
              <a:t>Inspectors from the Bureau of Chemistry's </a:t>
            </a:r>
          </a:p>
          <a:p>
            <a:pPr eaLnBrk="1" hangingPunct="1">
              <a:spcBef>
                <a:spcPct val="0"/>
              </a:spcBef>
              <a:buFontTx/>
              <a:buNone/>
            </a:pPr>
            <a:r>
              <a:rPr lang="en-US" altLang="en-US" sz="1200" i="1"/>
              <a:t>office in Indianapolis, 1909.</a:t>
            </a:r>
          </a:p>
        </p:txBody>
      </p:sp>
      <p:sp>
        <p:nvSpPr>
          <p:cNvPr id="20488" name="Rectangle 30"/>
          <p:cNvSpPr>
            <a:spLocks noChangeArrowheads="1"/>
          </p:cNvSpPr>
          <p:nvPr/>
        </p:nvSpPr>
        <p:spPr bwMode="auto">
          <a:xfrm>
            <a:off x="7543800" y="6400800"/>
            <a:ext cx="2940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i="1"/>
              <a:t>A Bureau of Chemistry laboratory, 1911.</a:t>
            </a:r>
            <a:r>
              <a:rPr lang="en-US" altLang="en-US" sz="1200"/>
              <a:t> </a:t>
            </a:r>
          </a:p>
        </p:txBody>
      </p:sp>
      <p:sp>
        <p:nvSpPr>
          <p:cNvPr id="20489" name="Rectangle 31"/>
          <p:cNvSpPr>
            <a:spLocks noChangeArrowheads="1"/>
          </p:cNvSpPr>
          <p:nvPr/>
        </p:nvSpPr>
        <p:spPr bwMode="auto">
          <a:xfrm>
            <a:off x="4648201" y="6589714"/>
            <a:ext cx="24558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http://vm.cfsan.fda.gov/~lrd/history2.html</a:t>
            </a:r>
          </a:p>
        </p:txBody>
      </p:sp>
    </p:spTree>
    <p:extLst>
      <p:ext uri="{BB962C8B-B14F-4D97-AF65-F5344CB8AC3E}">
        <p14:creationId xmlns:p14="http://schemas.microsoft.com/office/powerpoint/2010/main" val="27999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981200" y="152400"/>
            <a:ext cx="52844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altLang="en-US" sz="1800" dirty="0"/>
              <a:t>1930 The first Journal and the Creation of the NIH</a:t>
            </a:r>
          </a:p>
        </p:txBody>
      </p:sp>
      <p:pic>
        <p:nvPicPr>
          <p:cNvPr id="21507" name="Picture 12" descr="1004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05000"/>
            <a:ext cx="179705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14" descr="National Institutes of Health, DH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62200"/>
            <a:ext cx="3238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6" descr="N I H logo - link to the National Institutes of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2276476"/>
            <a:ext cx="514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8" descr="Image of Main Administration Buil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124201"/>
            <a:ext cx="38862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58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981200" y="152400"/>
            <a:ext cx="3232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altLang="en-US" sz="1800" dirty="0"/>
              <a:t>1938 “The Copeland Bill”</a:t>
            </a:r>
          </a:p>
          <a:p>
            <a:pPr eaLnBrk="1" hangingPunct="1">
              <a:spcBef>
                <a:spcPct val="0"/>
              </a:spcBef>
              <a:buFontTx/>
              <a:buNone/>
            </a:pPr>
            <a:r>
              <a:rPr lang="en-US" altLang="en-US" sz="1800" dirty="0"/>
              <a:t>	Strengthening of the FDA. </a:t>
            </a:r>
          </a:p>
          <a:p>
            <a:pPr eaLnBrk="1" hangingPunct="1">
              <a:spcBef>
                <a:spcPct val="0"/>
              </a:spcBef>
              <a:buFontTx/>
              <a:buNone/>
            </a:pPr>
            <a:r>
              <a:rPr lang="en-US" altLang="en-US" sz="1800" dirty="0"/>
              <a:t>	</a:t>
            </a:r>
          </a:p>
        </p:txBody>
      </p:sp>
      <p:sp>
        <p:nvSpPr>
          <p:cNvPr id="22531" name="Rectangle 7"/>
          <p:cNvSpPr>
            <a:spLocks noChangeArrowheads="1"/>
          </p:cNvSpPr>
          <p:nvPr/>
        </p:nvSpPr>
        <p:spPr bwMode="auto">
          <a:xfrm>
            <a:off x="1752600" y="1014999"/>
            <a:ext cx="8610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t>Headlines the country over broke the news of a mounting death toll from "Elixir Sulfanilamide." The report was especially disturbing since sulfanilamide had been widely heralded in the press as a miracle medicine, a chemotherapeutical breakthrough. In this case, nothing was wrong with the sulfa, but in another respect a terrible mistake had been made. The chief chemist at a small pharmaceutical plant in Bristol, Tennessee, seeking for a liquid dosage form, had hit upon the solvent diethylene glycol. Unaware of reports describing the compound's toxicity, the chemist had tested his new concoction for appearance, fragrance, and flavor—but not for safety. Production began both in Bristol and in the firm's Kansas City plant. Nearly 2,000 pints of the viscous pink liquid were made, and on not one label was the solvent named.</a:t>
            </a:r>
          </a:p>
          <a:p>
            <a:pPr eaLnBrk="1" hangingPunct="1">
              <a:spcBef>
                <a:spcPct val="0"/>
              </a:spcBef>
              <a:buFontTx/>
              <a:buNone/>
            </a:pPr>
            <a:endParaRPr lang="en-US" altLang="en-US" sz="1200"/>
          </a:p>
          <a:p>
            <a:pPr eaLnBrk="1" hangingPunct="1">
              <a:spcBef>
                <a:spcPct val="0"/>
              </a:spcBef>
              <a:buFontTx/>
              <a:buNone/>
            </a:pPr>
            <a:r>
              <a:rPr lang="en-US" altLang="en-US" sz="1200"/>
              <a:t>Nearly two months later, the FDA heard a rumor that deaths were occurring in Oklahoma from some sulfa compound. Investigation quickly revealed the terrible truth. Only a technicality made the drug misbranded and let the FDA take action: all elixirs, according to the </a:t>
            </a:r>
            <a:r>
              <a:rPr lang="en-US" altLang="en-US" sz="1200" i="1"/>
              <a:t>Pharmacopeia, </a:t>
            </a:r>
            <a:r>
              <a:rPr lang="en-US" altLang="en-US" sz="1200"/>
              <a:t>must contain alcohol, and this "Elixir" did not. The agency threw its entire staff into the task of tracking down and seizing the poisonous medicine. Most of the 93 pints which had reached patients had been prescribed by doctors. Some, however, had been sold over the counter by druggists to customers whom they did not know, largely because of publicity praising sulfanilamide's effectiveness in treating gonorrhea. Displaying great patience and ingenuity, Food and Drug inspectors, aided by state and local authorities, managed to account for 99.2 per cent of all "Elixir Sulfanilamide" produced. In South Carolina, one bottle, not yet empty, was found on the very grave of an "Elixir" victim, tossed there by the bereaved in accordance with an ancient local rite.</a:t>
            </a:r>
          </a:p>
          <a:p>
            <a:pPr eaLnBrk="1" hangingPunct="1">
              <a:spcBef>
                <a:spcPct val="0"/>
              </a:spcBef>
              <a:buFontTx/>
              <a:buNone/>
            </a:pPr>
            <a:endParaRPr lang="en-US" altLang="en-US" sz="1200"/>
          </a:p>
          <a:p>
            <a:pPr eaLnBrk="1" hangingPunct="1">
              <a:spcBef>
                <a:spcPct val="0"/>
              </a:spcBef>
              <a:buFontTx/>
              <a:buNone/>
            </a:pPr>
            <a:r>
              <a:rPr lang="en-US" altLang="en-US" sz="1200"/>
              <a:t>Death from diethylene glycol is protracted and it is painful. The "Elixir," according to FDA calculations, brought death to at least 107 persons, many of them children. One of the most poignant documents in the whole record of food and drug legislation is a letter written to Franklin Roosevelt by the mother of one of the victims. She told how her child, a little girl of six, had died in agony, and begged the President to get a law so that other families would not have to suffer as hers had done. With the letter she sent a picture of her daughter's smiling face.</a:t>
            </a:r>
          </a:p>
          <a:p>
            <a:pPr eaLnBrk="1" hangingPunct="1">
              <a:spcBef>
                <a:spcPct val="0"/>
              </a:spcBef>
              <a:buFontTx/>
              <a:buNone/>
            </a:pPr>
            <a:endParaRPr lang="en-US" altLang="en-US" sz="1200"/>
          </a:p>
          <a:p>
            <a:pPr eaLnBrk="1" hangingPunct="1">
              <a:spcBef>
                <a:spcPct val="0"/>
              </a:spcBef>
              <a:buFontTx/>
              <a:buNone/>
            </a:pPr>
            <a:r>
              <a:rPr lang="en-US" altLang="en-US" sz="1200"/>
              <a:t>The chemist who concocted the "Elixir" took his own life, The doctor who owned the company—during the unfolding tragedy he had told the press, "I do not feel that there was any responsibility on our part"—paid a fine of $26,100, the highest ever levied under the 1906 law. The public, shocked into a new awareness that the law had loopholes, urged Congress to remedy the fault.</a:t>
            </a:r>
          </a:p>
        </p:txBody>
      </p:sp>
      <p:sp>
        <p:nvSpPr>
          <p:cNvPr id="22532" name="Rectangle 8"/>
          <p:cNvSpPr>
            <a:spLocks noChangeArrowheads="1"/>
          </p:cNvSpPr>
          <p:nvPr/>
        </p:nvSpPr>
        <p:spPr bwMode="auto">
          <a:xfrm>
            <a:off x="4419601" y="6553201"/>
            <a:ext cx="2720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http://www.quackwatch.org/13Hx/MM/08.html</a:t>
            </a:r>
          </a:p>
        </p:txBody>
      </p:sp>
    </p:spTree>
    <p:extLst>
      <p:ext uri="{BB962C8B-B14F-4D97-AF65-F5344CB8AC3E}">
        <p14:creationId xmlns:p14="http://schemas.microsoft.com/office/powerpoint/2010/main" val="222354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81200" y="152400"/>
            <a:ext cx="66479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altLang="en-US" sz="1800" dirty="0"/>
              <a:t>1947 “The Federal Insecticide, Fungicide and Rodenticide Act”	</a:t>
            </a:r>
          </a:p>
        </p:txBody>
      </p:sp>
      <p:sp>
        <p:nvSpPr>
          <p:cNvPr id="23555" name="Rectangle 3"/>
          <p:cNvSpPr>
            <a:spLocks noChangeArrowheads="1"/>
          </p:cNvSpPr>
          <p:nvPr/>
        </p:nvSpPr>
        <p:spPr bwMode="auto">
          <a:xfrm>
            <a:off x="4114800" y="987753"/>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For the first time in US history, a substance that was neither </a:t>
            </a:r>
          </a:p>
          <a:p>
            <a:pPr eaLnBrk="1" hangingPunct="1">
              <a:spcBef>
                <a:spcPct val="0"/>
              </a:spcBef>
              <a:buFontTx/>
              <a:buNone/>
            </a:pPr>
            <a:r>
              <a:rPr lang="en-US" altLang="en-US" sz="1400"/>
              <a:t>a drug nor a food had to be shown to be safe and efficacious.</a:t>
            </a:r>
          </a:p>
        </p:txBody>
      </p:sp>
      <p:pic>
        <p:nvPicPr>
          <p:cNvPr id="23556" name="Picture 6" descr="United States Environmental Protection Agenc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09600"/>
            <a:ext cx="198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to US Code hom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752601"/>
            <a:ext cx="3048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descr="d-CON® Bait Rat &amp; Mouse Killer Pelle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2564" y="2595564"/>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2" descr="d-CON® Bait Rat &amp; Mouse Killer Pelle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2564" y="2595564"/>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4" descr="d-CON® Bait Rat &amp; Mouse Killer Pelle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2564" y="2595564"/>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9" name="Group 19"/>
          <p:cNvGrpSpPr>
            <a:grpSpLocks/>
          </p:cNvGrpSpPr>
          <p:nvPr/>
        </p:nvGrpSpPr>
        <p:grpSpPr bwMode="auto">
          <a:xfrm>
            <a:off x="2057401" y="2590801"/>
            <a:ext cx="3533775" cy="3895725"/>
            <a:chOff x="336" y="1632"/>
            <a:chExt cx="2226" cy="2454"/>
          </a:xfrm>
        </p:grpSpPr>
        <p:pic>
          <p:nvPicPr>
            <p:cNvPr id="23562" name="Picture 18" descr="mickey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 y="3024"/>
              <a:ext cx="1350" cy="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7" descr="buyinprivate_1824_185225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2" y="1632"/>
              <a:ext cx="117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9169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2503488" y="287835"/>
            <a:ext cx="73877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1958 The Additives Amendments to the Food, Drug and Cosmetics Act</a:t>
            </a:r>
          </a:p>
          <a:p>
            <a:pPr eaLnBrk="1" hangingPunct="1">
              <a:spcBef>
                <a:spcPct val="0"/>
              </a:spcBef>
              <a:buFontTx/>
              <a:buNone/>
            </a:pPr>
            <a:endParaRPr lang="en-US" altLang="en-US" sz="1800" dirty="0"/>
          </a:p>
          <a:p>
            <a:pPr eaLnBrk="1" hangingPunct="1">
              <a:spcBef>
                <a:spcPct val="0"/>
              </a:spcBef>
              <a:buFontTx/>
              <a:buNone/>
            </a:pPr>
            <a:r>
              <a:rPr lang="en-US" altLang="en-US" sz="1800" dirty="0"/>
              <a:t>	“The Delaney Clause”</a:t>
            </a:r>
          </a:p>
        </p:txBody>
      </p:sp>
      <p:sp>
        <p:nvSpPr>
          <p:cNvPr id="24580" name="Text Box 11"/>
          <p:cNvSpPr txBox="1">
            <a:spLocks noChangeArrowheads="1"/>
          </p:cNvSpPr>
          <p:nvPr/>
        </p:nvSpPr>
        <p:spPr bwMode="auto">
          <a:xfrm>
            <a:off x="5105400" y="1752600"/>
            <a:ext cx="50593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“Any chemical found to be carcinogenic in laboratory animals </a:t>
            </a:r>
          </a:p>
          <a:p>
            <a:pPr eaLnBrk="1" hangingPunct="1">
              <a:spcBef>
                <a:spcPct val="0"/>
              </a:spcBef>
              <a:buFontTx/>
              <a:buNone/>
            </a:pPr>
            <a:r>
              <a:rPr lang="en-US" altLang="en-US" sz="1400"/>
              <a:t>or humans can not be added to the food supply.”</a:t>
            </a:r>
          </a:p>
        </p:txBody>
      </p:sp>
      <p:grpSp>
        <p:nvGrpSpPr>
          <p:cNvPr id="24581" name="Group 14"/>
          <p:cNvGrpSpPr>
            <a:grpSpLocks/>
          </p:cNvGrpSpPr>
          <p:nvPr/>
        </p:nvGrpSpPr>
        <p:grpSpPr bwMode="auto">
          <a:xfrm>
            <a:off x="3124200" y="2743200"/>
            <a:ext cx="5334000" cy="3841750"/>
            <a:chOff x="624" y="1632"/>
            <a:chExt cx="3360" cy="2420"/>
          </a:xfrm>
        </p:grpSpPr>
        <p:pic>
          <p:nvPicPr>
            <p:cNvPr id="24582" name="Picture 12" descr="mice and cancer"/>
            <p:cNvPicPr>
              <a:picLocks noChangeAspect="1" noChangeArrowheads="1"/>
            </p:cNvPicPr>
            <p:nvPr/>
          </p:nvPicPr>
          <p:blipFill>
            <a:blip r:embed="rId2">
              <a:extLst>
                <a:ext uri="{28A0092B-C50C-407E-A947-70E740481C1C}">
                  <a14:useLocalDpi xmlns:a14="http://schemas.microsoft.com/office/drawing/2010/main" val="0"/>
                </a:ext>
              </a:extLst>
            </a:blip>
            <a:srcRect b="20566"/>
            <a:stretch>
              <a:fillRect/>
            </a:stretch>
          </p:blipFill>
          <p:spPr bwMode="auto">
            <a:xfrm>
              <a:off x="624" y="1632"/>
              <a:ext cx="3360" cy="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3"/>
            <p:cNvSpPr txBox="1">
              <a:spLocks noChangeArrowheads="1"/>
            </p:cNvSpPr>
            <p:nvPr/>
          </p:nvSpPr>
          <p:spPr bwMode="auto">
            <a:xfrm>
              <a:off x="960" y="3648"/>
              <a:ext cx="276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Comic Sans MS" panose="030F0702030302020204" pitchFamily="66" charset="0"/>
                </a:rPr>
                <a:t>“… and stay away from scientists – they</a:t>
              </a:r>
            </a:p>
            <a:p>
              <a:pPr algn="ctr" eaLnBrk="1" hangingPunct="1">
                <a:spcBef>
                  <a:spcPct val="0"/>
                </a:spcBef>
                <a:buFontTx/>
                <a:buNone/>
              </a:pPr>
              <a:r>
                <a:rPr lang="en-US" altLang="en-US" sz="1800">
                  <a:latin typeface="Comic Sans MS" panose="030F0702030302020204" pitchFamily="66" charset="0"/>
                </a:rPr>
                <a:t>cause cancer.”</a:t>
              </a:r>
            </a:p>
          </p:txBody>
        </p:sp>
      </p:grpSp>
    </p:spTree>
    <p:extLst>
      <p:ext uri="{BB962C8B-B14F-4D97-AF65-F5344CB8AC3E}">
        <p14:creationId xmlns:p14="http://schemas.microsoft.com/office/powerpoint/2010/main" val="334363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438400" y="196850"/>
            <a:ext cx="4532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altLang="en-US" sz="1800" dirty="0"/>
              <a:t>1960 A new “Society” and a New Journal...</a:t>
            </a:r>
          </a:p>
        </p:txBody>
      </p:sp>
      <p:pic>
        <p:nvPicPr>
          <p:cNvPr id="25603" name="Picture 7" descr="Journal Co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8"/>
          <p:cNvSpPr txBox="1">
            <a:spLocks noChangeArrowheads="1"/>
          </p:cNvSpPr>
          <p:nvPr/>
        </p:nvSpPr>
        <p:spPr bwMode="auto">
          <a:xfrm>
            <a:off x="1939926" y="5410200"/>
            <a:ext cx="3317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“Toxicology and Applied Pharmacology”</a:t>
            </a:r>
          </a:p>
        </p:txBody>
      </p:sp>
      <p:pic>
        <p:nvPicPr>
          <p:cNvPr id="25605" name="Picture 10" descr="sa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371601"/>
            <a:ext cx="32004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11"/>
          <p:cNvSpPr txBox="1">
            <a:spLocks noChangeArrowheads="1"/>
          </p:cNvSpPr>
          <p:nvPr/>
        </p:nvSpPr>
        <p:spPr bwMode="auto">
          <a:xfrm>
            <a:off x="7116764" y="5399088"/>
            <a:ext cx="2332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“The Society of Toxicology”</a:t>
            </a:r>
          </a:p>
        </p:txBody>
      </p:sp>
    </p:spTree>
    <p:extLst>
      <p:ext uri="{BB962C8B-B14F-4D97-AF65-F5344CB8AC3E}">
        <p14:creationId xmlns:p14="http://schemas.microsoft.com/office/powerpoint/2010/main" val="164143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38400" y="196850"/>
            <a:ext cx="20143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altLang="en-US" sz="1800" dirty="0"/>
              <a:t>1961 Thalidomide</a:t>
            </a:r>
          </a:p>
        </p:txBody>
      </p:sp>
      <p:pic>
        <p:nvPicPr>
          <p:cNvPr id="26627" name="Picture 6" descr="photo_gi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23826"/>
            <a:ext cx="30480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7"/>
          <p:cNvSpPr>
            <a:spLocks noChangeArrowheads="1"/>
          </p:cNvSpPr>
          <p:nvPr/>
        </p:nvSpPr>
        <p:spPr bwMode="auto">
          <a:xfrm>
            <a:off x="1828800" y="725300"/>
            <a:ext cx="51054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nchor="ct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1400"/>
              <a:t>Thalidomide, was hailed as a "wonder drug" that provided a "safe, sound sleep". </a:t>
            </a:r>
          </a:p>
          <a:p>
            <a:pPr eaLnBrk="1" hangingPunct="1">
              <a:spcBef>
                <a:spcPct val="0"/>
              </a:spcBef>
              <a:buFontTx/>
              <a:buChar char="•"/>
            </a:pPr>
            <a:endParaRPr lang="en-US" altLang="en-US" sz="1400"/>
          </a:p>
          <a:p>
            <a:pPr eaLnBrk="1" hangingPunct="1">
              <a:spcBef>
                <a:spcPct val="0"/>
              </a:spcBef>
              <a:buFontTx/>
              <a:buChar char="•"/>
            </a:pPr>
            <a:r>
              <a:rPr lang="en-US" altLang="en-US" sz="1400"/>
              <a:t>Thalidomide was a sedative that was found to be effective when given to pregnant women to combat many of the symptoms associated with morning sickness. It was not realized that </a:t>
            </a:r>
          </a:p>
          <a:p>
            <a:pPr eaLnBrk="1" hangingPunct="1">
              <a:spcBef>
                <a:spcPct val="0"/>
              </a:spcBef>
              <a:buFontTx/>
              <a:buNone/>
            </a:pPr>
            <a:endParaRPr lang="en-US" altLang="en-US" sz="1400"/>
          </a:p>
          <a:p>
            <a:pPr eaLnBrk="1" hangingPunct="1">
              <a:spcBef>
                <a:spcPct val="0"/>
              </a:spcBef>
              <a:buFontTx/>
              <a:buChar char="•"/>
            </a:pPr>
            <a:r>
              <a:rPr lang="en-US" altLang="en-US" sz="1400"/>
              <a:t>Thalidomide molecules could cross the placental wall affecting the fetus until it was too late. </a:t>
            </a:r>
          </a:p>
          <a:p>
            <a:pPr eaLnBrk="1" hangingPunct="1">
              <a:spcBef>
                <a:spcPct val="0"/>
              </a:spcBef>
              <a:buFontTx/>
              <a:buNone/>
            </a:pPr>
            <a:endParaRPr lang="en-US" altLang="en-US" sz="1400"/>
          </a:p>
          <a:p>
            <a:pPr eaLnBrk="1" hangingPunct="1">
              <a:spcBef>
                <a:spcPct val="0"/>
              </a:spcBef>
              <a:buFontTx/>
              <a:buChar char="•"/>
            </a:pPr>
            <a:r>
              <a:rPr lang="en-US" altLang="en-US" sz="1400"/>
              <a:t>Thalidomide was a catastrophic drug with tragic side effects. Not only did a percentage of the population experience the effects of peripheral neuritis, a devastating and sometimes irreversible side effect, but Thalidomide became notorious as the killer and disabler of thousands of babies. </a:t>
            </a:r>
          </a:p>
          <a:p>
            <a:pPr eaLnBrk="1" hangingPunct="1">
              <a:spcBef>
                <a:spcPct val="0"/>
              </a:spcBef>
              <a:buFontTx/>
              <a:buNone/>
            </a:pPr>
            <a:endParaRPr lang="en-US" altLang="en-US" sz="1400"/>
          </a:p>
          <a:p>
            <a:pPr eaLnBrk="1" hangingPunct="1">
              <a:spcBef>
                <a:spcPct val="0"/>
              </a:spcBef>
              <a:buFontTx/>
              <a:buChar char="•"/>
            </a:pPr>
            <a:r>
              <a:rPr lang="en-US" altLang="en-US" sz="1400"/>
              <a:t>When Thalidomide was taken during pregnancy (particularly during a specific window of time in the first trimester), it caused startling birth malformations, and death to babies. Any part of the fetus that was in development at the time of ingestion could be affected. </a:t>
            </a:r>
          </a:p>
          <a:p>
            <a:pPr eaLnBrk="1" hangingPunct="1">
              <a:spcBef>
                <a:spcPct val="0"/>
              </a:spcBef>
              <a:buFontTx/>
              <a:buNone/>
            </a:pPr>
            <a:endParaRPr lang="en-US" altLang="en-US" sz="1400"/>
          </a:p>
          <a:p>
            <a:pPr eaLnBrk="1" hangingPunct="1">
              <a:spcBef>
                <a:spcPct val="0"/>
              </a:spcBef>
              <a:buFontTx/>
              <a:buChar char="•"/>
            </a:pPr>
            <a:r>
              <a:rPr lang="en-US" altLang="en-US" sz="1400"/>
              <a:t>For those babies who survived, birth defects included: deafness, blindness, disfigurement, cleft palate, many other internal disabilities, and of course the disabilities most associated with Thalidomide: phocomelia. </a:t>
            </a:r>
          </a:p>
        </p:txBody>
      </p:sp>
      <p:sp>
        <p:nvSpPr>
          <p:cNvPr id="26629" name="Rectangle 8"/>
          <p:cNvSpPr>
            <a:spLocks noChangeArrowheads="1"/>
          </p:cNvSpPr>
          <p:nvPr/>
        </p:nvSpPr>
        <p:spPr bwMode="auto">
          <a:xfrm>
            <a:off x="7924801" y="2362201"/>
            <a:ext cx="2409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http://www.thalidomide.ca/en/index.html</a:t>
            </a:r>
          </a:p>
        </p:txBody>
      </p:sp>
      <p:pic>
        <p:nvPicPr>
          <p:cNvPr id="26630" name="Picture 10" descr="Thalidomide Inf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434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67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438401" y="196850"/>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altLang="en-US" sz="1800" dirty="0"/>
              <a:t>1962 Rachel Carson and Silent Spring</a:t>
            </a:r>
          </a:p>
        </p:txBody>
      </p:sp>
      <p:pic>
        <p:nvPicPr>
          <p:cNvPr id="27651" name="Picture 7" descr="Rachel Carson: Biologist, Writer, Ecologist; 1907-19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1" y="381001"/>
            <a:ext cx="27336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9" descr="Book Cover Image: Silent Sp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762000"/>
            <a:ext cx="19462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2" descr="Photo: Rachel Car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962401"/>
            <a:ext cx="18573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13"/>
          <p:cNvSpPr txBox="1">
            <a:spLocks noChangeArrowheads="1"/>
          </p:cNvSpPr>
          <p:nvPr/>
        </p:nvSpPr>
        <p:spPr bwMode="auto">
          <a:xfrm>
            <a:off x="3962401" y="3886200"/>
            <a:ext cx="59794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Attempts to understand the effects of chemicals on the embryo and fetus </a:t>
            </a:r>
          </a:p>
          <a:p>
            <a:pPr eaLnBrk="1" hangingPunct="1">
              <a:spcBef>
                <a:spcPct val="0"/>
              </a:spcBef>
              <a:buFontTx/>
              <a:buNone/>
            </a:pPr>
            <a:r>
              <a:rPr lang="en-US" altLang="en-US" sz="1400"/>
              <a:t>and on the environment as a whole gained momentum.</a:t>
            </a:r>
          </a:p>
        </p:txBody>
      </p:sp>
      <p:sp>
        <p:nvSpPr>
          <p:cNvPr id="27655" name="Text Box 14"/>
          <p:cNvSpPr txBox="1">
            <a:spLocks noChangeArrowheads="1"/>
          </p:cNvSpPr>
          <p:nvPr/>
        </p:nvSpPr>
        <p:spPr bwMode="auto">
          <a:xfrm>
            <a:off x="5562600" y="4927601"/>
            <a:ext cx="381636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1400"/>
              <a:t>New Legislation</a:t>
            </a:r>
          </a:p>
          <a:p>
            <a:pPr eaLnBrk="1" hangingPunct="1">
              <a:spcBef>
                <a:spcPct val="0"/>
              </a:spcBef>
              <a:buFontTx/>
              <a:buChar char="•"/>
            </a:pPr>
            <a:r>
              <a:rPr lang="en-US" altLang="en-US" sz="1400"/>
              <a:t>New Journals</a:t>
            </a:r>
          </a:p>
          <a:p>
            <a:pPr eaLnBrk="1" hangingPunct="1">
              <a:spcBef>
                <a:spcPct val="0"/>
              </a:spcBef>
              <a:buFontTx/>
              <a:buChar char="•"/>
            </a:pPr>
            <a:r>
              <a:rPr lang="en-US" altLang="en-US" sz="1400"/>
              <a:t>Cellular and Molecular Toxicology Developed</a:t>
            </a:r>
          </a:p>
          <a:p>
            <a:pPr eaLnBrk="1" hangingPunct="1">
              <a:spcBef>
                <a:spcPct val="0"/>
              </a:spcBef>
              <a:buFontTx/>
              <a:buChar char="•"/>
            </a:pPr>
            <a:r>
              <a:rPr lang="en-US" altLang="en-US" sz="1400"/>
              <a:t>Risk Assessments Developed</a:t>
            </a:r>
          </a:p>
        </p:txBody>
      </p:sp>
    </p:spTree>
    <p:extLst>
      <p:ext uri="{BB962C8B-B14F-4D97-AF65-F5344CB8AC3E}">
        <p14:creationId xmlns:p14="http://schemas.microsoft.com/office/powerpoint/2010/main" val="288646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9566" y="2871622"/>
            <a:ext cx="3487430" cy="646331"/>
          </a:xfrm>
          <a:prstGeom prst="rect">
            <a:avLst/>
          </a:prstGeom>
          <a:noFill/>
        </p:spPr>
        <p:txBody>
          <a:bodyPr wrap="none">
            <a:spAutoFit/>
          </a:bodyPr>
          <a:lstStyle/>
          <a:p>
            <a:pPr>
              <a:defRPr/>
            </a:pPr>
            <a:r>
              <a:rPr lang="en-US" sz="3600" dirty="0"/>
              <a:t>Toxicology Primer</a:t>
            </a:r>
          </a:p>
        </p:txBody>
      </p:sp>
    </p:spTree>
    <p:extLst>
      <p:ext uri="{BB962C8B-B14F-4D97-AF65-F5344CB8AC3E}">
        <p14:creationId xmlns:p14="http://schemas.microsoft.com/office/powerpoint/2010/main" val="351852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title" idx="4294967295"/>
          </p:nvPr>
        </p:nvSpPr>
        <p:spPr>
          <a:xfrm>
            <a:off x="1645920" y="1636287"/>
            <a:ext cx="9144000" cy="617538"/>
          </a:xfrm>
          <a:prstGeom prst="rect">
            <a:avLst/>
          </a:prstGeom>
          <a:noFill/>
          <a:effectLst/>
        </p:spPr>
        <p:txBody>
          <a:bodyPr rIns="116994">
            <a:normAutofit fontScale="90000"/>
          </a:bodyPr>
          <a:lstStyle/>
          <a:p>
            <a:pPr algn="ctr"/>
            <a:r>
              <a:rPr lang="en-US" dirty="0"/>
              <a:t>John C. Warner</a:t>
            </a:r>
            <a:endParaRPr lang="en-US" sz="2400" dirty="0">
              <a:latin typeface="+mn-lt"/>
              <a:ea typeface="ＭＳ Ｐゴシック" pitchFamily="34" charset="-128"/>
            </a:endParaRPr>
          </a:p>
        </p:txBody>
      </p:sp>
      <p:sp>
        <p:nvSpPr>
          <p:cNvPr id="6" name="Rectangle 5"/>
          <p:cNvSpPr/>
          <p:nvPr/>
        </p:nvSpPr>
        <p:spPr>
          <a:xfrm>
            <a:off x="1524000" y="433187"/>
            <a:ext cx="9144000" cy="707886"/>
          </a:xfrm>
          <a:prstGeom prst="rect">
            <a:avLst/>
          </a:prstGeom>
          <a:noFill/>
          <a:ln w="28575">
            <a:noFill/>
          </a:ln>
          <a:effectLst>
            <a:outerShdw blurRad="50800" dist="38100" dir="2700000" algn="tl" rotWithShape="0">
              <a:prstClr val="black">
                <a:alpha val="40000"/>
              </a:prstClr>
            </a:outerShdw>
          </a:effectLst>
        </p:spPr>
        <p:txBody>
          <a:bodyPr wrap="square">
            <a:spAutoFit/>
          </a:bodyPr>
          <a:lstStyle/>
          <a:p>
            <a:pPr algn="ctr"/>
            <a:r>
              <a:rPr lang="en-US" sz="4000" dirty="0"/>
              <a:t>Mechanistic Toxicology</a:t>
            </a:r>
          </a:p>
        </p:txBody>
      </p:sp>
      <p:grpSp>
        <p:nvGrpSpPr>
          <p:cNvPr id="8" name="Group 7">
            <a:extLst>
              <a:ext uri="{FF2B5EF4-FFF2-40B4-BE49-F238E27FC236}">
                <a16:creationId xmlns:a16="http://schemas.microsoft.com/office/drawing/2014/main" id="{605C5CDE-A1AD-44E7-B375-894FE9162D3F}"/>
              </a:ext>
            </a:extLst>
          </p:cNvPr>
          <p:cNvGrpSpPr/>
          <p:nvPr/>
        </p:nvGrpSpPr>
        <p:grpSpPr>
          <a:xfrm>
            <a:off x="3519239" y="6032220"/>
            <a:ext cx="5642039" cy="485708"/>
            <a:chOff x="2312230" y="6312490"/>
            <a:chExt cx="5642039" cy="485708"/>
          </a:xfrm>
        </p:grpSpPr>
        <p:grpSp>
          <p:nvGrpSpPr>
            <p:cNvPr id="38" name="Group 37">
              <a:extLst>
                <a:ext uri="{FF2B5EF4-FFF2-40B4-BE49-F238E27FC236}">
                  <a16:creationId xmlns:a16="http://schemas.microsoft.com/office/drawing/2014/main" id="{702BF05D-E918-434A-A665-F2C613F864CB}"/>
                </a:ext>
              </a:extLst>
            </p:cNvPr>
            <p:cNvGrpSpPr/>
            <p:nvPr/>
          </p:nvGrpSpPr>
          <p:grpSpPr>
            <a:xfrm>
              <a:off x="2312230" y="6312490"/>
              <a:ext cx="714015" cy="485708"/>
              <a:chOff x="445294" y="3613149"/>
              <a:chExt cx="3913367" cy="2636044"/>
            </a:xfrm>
          </p:grpSpPr>
          <p:sp>
            <p:nvSpPr>
              <p:cNvPr id="41" name="Freeform: Shape 40">
                <a:extLst>
                  <a:ext uri="{FF2B5EF4-FFF2-40B4-BE49-F238E27FC236}">
                    <a16:creationId xmlns:a16="http://schemas.microsoft.com/office/drawing/2014/main" id="{E62C9C8F-1876-41AD-9D31-D22398811782}"/>
                  </a:ext>
                </a:extLst>
              </p:cNvPr>
              <p:cNvSpPr/>
              <p:nvPr/>
            </p:nvSpPr>
            <p:spPr>
              <a:xfrm>
                <a:off x="445294"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315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Freeform: Shape 47">
                <a:extLst>
                  <a:ext uri="{FF2B5EF4-FFF2-40B4-BE49-F238E27FC236}">
                    <a16:creationId xmlns:a16="http://schemas.microsoft.com/office/drawing/2014/main" id="{4EF50140-8E3D-4012-9401-0E59C9DEC3FB}"/>
                  </a:ext>
                </a:extLst>
              </p:cNvPr>
              <p:cNvSpPr/>
              <p:nvPr/>
            </p:nvSpPr>
            <p:spPr>
              <a:xfrm flipH="1">
                <a:off x="2970392"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Freeform: Shape 48">
                <a:extLst>
                  <a:ext uri="{FF2B5EF4-FFF2-40B4-BE49-F238E27FC236}">
                    <a16:creationId xmlns:a16="http://schemas.microsoft.com/office/drawing/2014/main" id="{485D4261-5761-4B7F-8594-12C0CD3C75E6}"/>
                  </a:ext>
                </a:extLst>
              </p:cNvPr>
              <p:cNvSpPr/>
              <p:nvPr/>
            </p:nvSpPr>
            <p:spPr>
              <a:xfrm flipH="1">
                <a:off x="2595739"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Freeform: Shape 50">
                <a:extLst>
                  <a:ext uri="{FF2B5EF4-FFF2-40B4-BE49-F238E27FC236}">
                    <a16:creationId xmlns:a16="http://schemas.microsoft.com/office/drawing/2014/main" id="{EB9E8AB4-D8F6-47BF-8DAD-C8F6115E55C3}"/>
                  </a:ext>
                </a:extLst>
              </p:cNvPr>
              <p:cNvSpPr/>
              <p:nvPr/>
            </p:nvSpPr>
            <p:spPr>
              <a:xfrm>
                <a:off x="1498244"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Freeform: Shape 51">
                <a:extLst>
                  <a:ext uri="{FF2B5EF4-FFF2-40B4-BE49-F238E27FC236}">
                    <a16:creationId xmlns:a16="http://schemas.microsoft.com/office/drawing/2014/main" id="{1E1E3A4C-0C77-4EAA-9458-54060EF0A4A6}"/>
                  </a:ext>
                </a:extLst>
              </p:cNvPr>
              <p:cNvSpPr/>
              <p:nvPr/>
            </p:nvSpPr>
            <p:spPr>
              <a:xfrm flipH="1">
                <a:off x="1543586"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Freeform: Shape 52">
                <a:extLst>
                  <a:ext uri="{FF2B5EF4-FFF2-40B4-BE49-F238E27FC236}">
                    <a16:creationId xmlns:a16="http://schemas.microsoft.com/office/drawing/2014/main" id="{7E920A33-B755-4B1A-9A31-DC6A5A35C0DC}"/>
                  </a:ext>
                </a:extLst>
              </p:cNvPr>
              <p:cNvSpPr/>
              <p:nvPr/>
            </p:nvSpPr>
            <p:spPr>
              <a:xfrm>
                <a:off x="446091"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4" name="TextBox 53">
              <a:extLst>
                <a:ext uri="{FF2B5EF4-FFF2-40B4-BE49-F238E27FC236}">
                  <a16:creationId xmlns:a16="http://schemas.microsoft.com/office/drawing/2014/main" id="{E3036ECC-9BD4-4BAD-889A-32022B33470D}"/>
                </a:ext>
              </a:extLst>
            </p:cNvPr>
            <p:cNvSpPr txBox="1"/>
            <p:nvPr/>
          </p:nvSpPr>
          <p:spPr>
            <a:xfrm>
              <a:off x="3410605" y="6355289"/>
              <a:ext cx="4543664" cy="400110"/>
            </a:xfrm>
            <a:prstGeom prst="rect">
              <a:avLst/>
            </a:prstGeom>
            <a:noFill/>
          </p:spPr>
          <p:txBody>
            <a:bodyPr wrap="square" rtlCol="0">
              <a:spAutoFit/>
            </a:bodyPr>
            <a:lstStyle/>
            <a:p>
              <a:r>
                <a:rPr lang="en-US" sz="2000" dirty="0">
                  <a:solidFill>
                    <a:schemeClr val="tx1">
                      <a:lumMod val="50000"/>
                    </a:schemeClr>
                  </a:solidFill>
                </a:rPr>
                <a:t>@</a:t>
              </a:r>
              <a:r>
                <a:rPr lang="en-US" sz="2000" dirty="0" err="1">
                  <a:solidFill>
                    <a:srgbClr val="219E2F"/>
                  </a:solidFill>
                </a:rPr>
                <a:t>john</a:t>
              </a:r>
              <a:r>
                <a:rPr lang="en-US" sz="2000" dirty="0" err="1">
                  <a:solidFill>
                    <a:srgbClr val="00B0DA"/>
                  </a:solidFill>
                </a:rPr>
                <a:t>warner</a:t>
              </a:r>
              <a:r>
                <a:rPr lang="en-US" sz="2000" dirty="0" err="1">
                  <a:solidFill>
                    <a:schemeClr val="tx1">
                      <a:lumMod val="50000"/>
                    </a:schemeClr>
                  </a:solidFill>
                </a:rPr>
                <a:t>org</a:t>
              </a:r>
              <a:endParaRPr lang="en-US" sz="2000" dirty="0">
                <a:solidFill>
                  <a:schemeClr val="tx1">
                    <a:lumMod val="50000"/>
                  </a:schemeClr>
                </a:solidFill>
              </a:endParaRPr>
            </a:p>
          </p:txBody>
        </p:sp>
      </p:grpSp>
      <p:grpSp>
        <p:nvGrpSpPr>
          <p:cNvPr id="5" name="Group 4">
            <a:extLst>
              <a:ext uri="{FF2B5EF4-FFF2-40B4-BE49-F238E27FC236}">
                <a16:creationId xmlns:a16="http://schemas.microsoft.com/office/drawing/2014/main" id="{724F7753-4543-4DFD-954F-B3439C4818E8}"/>
              </a:ext>
            </a:extLst>
          </p:cNvPr>
          <p:cNvGrpSpPr/>
          <p:nvPr/>
        </p:nvGrpSpPr>
        <p:grpSpPr>
          <a:xfrm>
            <a:off x="3732654" y="4245398"/>
            <a:ext cx="5428787" cy="892552"/>
            <a:chOff x="2525645" y="4525668"/>
            <a:chExt cx="5428787" cy="892552"/>
          </a:xfrm>
        </p:grpSpPr>
        <p:grpSp>
          <p:nvGrpSpPr>
            <p:cNvPr id="55" name="Group 54">
              <a:extLst>
                <a:ext uri="{FF2B5EF4-FFF2-40B4-BE49-F238E27FC236}">
                  <a16:creationId xmlns:a16="http://schemas.microsoft.com/office/drawing/2014/main" id="{11026E17-D7AD-417D-BC4A-3F22D73AF32E}"/>
                </a:ext>
              </a:extLst>
            </p:cNvPr>
            <p:cNvGrpSpPr/>
            <p:nvPr/>
          </p:nvGrpSpPr>
          <p:grpSpPr>
            <a:xfrm rot="2880000">
              <a:off x="2360288" y="4828352"/>
              <a:ext cx="617898" cy="287184"/>
              <a:chOff x="2456597" y="2892287"/>
              <a:chExt cx="7143278" cy="3352800"/>
            </a:xfrm>
          </p:grpSpPr>
          <p:grpSp>
            <p:nvGrpSpPr>
              <p:cNvPr id="56" name="Group 55">
                <a:extLst>
                  <a:ext uri="{FF2B5EF4-FFF2-40B4-BE49-F238E27FC236}">
                    <a16:creationId xmlns:a16="http://schemas.microsoft.com/office/drawing/2014/main" id="{94376E21-14B4-45B2-8959-77EF38C3086F}"/>
                  </a:ext>
                </a:extLst>
              </p:cNvPr>
              <p:cNvGrpSpPr/>
              <p:nvPr/>
            </p:nvGrpSpPr>
            <p:grpSpPr>
              <a:xfrm flipH="1" flipV="1">
                <a:off x="7010802" y="3991135"/>
                <a:ext cx="2047030" cy="2014794"/>
                <a:chOff x="2956580" y="3099015"/>
                <a:chExt cx="2047031" cy="2014794"/>
              </a:xfrm>
            </p:grpSpPr>
            <p:sp>
              <p:nvSpPr>
                <p:cNvPr id="64" name="Flowchart: Process 63">
                  <a:extLst>
                    <a:ext uri="{FF2B5EF4-FFF2-40B4-BE49-F238E27FC236}">
                      <a16:creationId xmlns:a16="http://schemas.microsoft.com/office/drawing/2014/main" id="{CF25E33E-D829-441A-855B-0D453E0CEDB5}"/>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Flowchart: Process 64">
                  <a:extLst>
                    <a:ext uri="{FF2B5EF4-FFF2-40B4-BE49-F238E27FC236}">
                      <a16:creationId xmlns:a16="http://schemas.microsoft.com/office/drawing/2014/main" id="{14AFE2A8-3ABD-44C8-8FF3-C1E14804F032}"/>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7" name="Group 56">
                <a:extLst>
                  <a:ext uri="{FF2B5EF4-FFF2-40B4-BE49-F238E27FC236}">
                    <a16:creationId xmlns:a16="http://schemas.microsoft.com/office/drawing/2014/main" id="{AD6FC300-8AAF-4BA4-9C11-2D6C728FBE4B}"/>
                  </a:ext>
                </a:extLst>
              </p:cNvPr>
              <p:cNvGrpSpPr/>
              <p:nvPr/>
            </p:nvGrpSpPr>
            <p:grpSpPr>
              <a:xfrm>
                <a:off x="2956579" y="3099014"/>
                <a:ext cx="2047030" cy="2014794"/>
                <a:chOff x="2956581" y="3099014"/>
                <a:chExt cx="2047031" cy="2014796"/>
              </a:xfrm>
            </p:grpSpPr>
            <p:sp>
              <p:nvSpPr>
                <p:cNvPr id="62" name="Flowchart: Process 61">
                  <a:extLst>
                    <a:ext uri="{FF2B5EF4-FFF2-40B4-BE49-F238E27FC236}">
                      <a16:creationId xmlns:a16="http://schemas.microsoft.com/office/drawing/2014/main" id="{C5DE4934-4DEC-465B-B82F-C06E9D663512}"/>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Flowchart: Process 62">
                  <a:extLst>
                    <a:ext uri="{FF2B5EF4-FFF2-40B4-BE49-F238E27FC236}">
                      <a16:creationId xmlns:a16="http://schemas.microsoft.com/office/drawing/2014/main" id="{C8D33BD5-7D2C-4F55-8491-90D5E7B31169}"/>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8" name="Freeform 4">
                <a:extLst>
                  <a:ext uri="{FF2B5EF4-FFF2-40B4-BE49-F238E27FC236}">
                    <a16:creationId xmlns:a16="http://schemas.microsoft.com/office/drawing/2014/main" id="{AD473F2B-2A54-4F6C-B49A-1CC75C33DCB7}"/>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600"/>
              </a:p>
            </p:txBody>
          </p:sp>
          <p:sp>
            <p:nvSpPr>
              <p:cNvPr id="59" name="Freeform 5">
                <a:extLst>
                  <a:ext uri="{FF2B5EF4-FFF2-40B4-BE49-F238E27FC236}">
                    <a16:creationId xmlns:a16="http://schemas.microsoft.com/office/drawing/2014/main" id="{38159050-C54C-419E-A1F3-DC93E3D5D738}"/>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600"/>
              </a:p>
            </p:txBody>
          </p:sp>
          <p:sp>
            <p:nvSpPr>
              <p:cNvPr id="61" name="Freeform 6">
                <a:extLst>
                  <a:ext uri="{FF2B5EF4-FFF2-40B4-BE49-F238E27FC236}">
                    <a16:creationId xmlns:a16="http://schemas.microsoft.com/office/drawing/2014/main" id="{7AD4DB60-3971-4F96-913F-A54778A8DC6B}"/>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600"/>
              </a:p>
            </p:txBody>
          </p:sp>
        </p:grpSp>
        <p:sp>
          <p:nvSpPr>
            <p:cNvPr id="66" name="TextBox 65">
              <a:extLst>
                <a:ext uri="{FF2B5EF4-FFF2-40B4-BE49-F238E27FC236}">
                  <a16:creationId xmlns:a16="http://schemas.microsoft.com/office/drawing/2014/main" id="{92709ABE-F9AC-491F-89FD-E0C94F30A61D}"/>
                </a:ext>
              </a:extLst>
            </p:cNvPr>
            <p:cNvSpPr txBox="1"/>
            <p:nvPr/>
          </p:nvSpPr>
          <p:spPr>
            <a:xfrm>
              <a:off x="3365326" y="4525668"/>
              <a:ext cx="4589106" cy="892552"/>
            </a:xfrm>
            <a:prstGeom prst="rect">
              <a:avLst/>
            </a:prstGeom>
            <a:noFill/>
          </p:spPr>
          <p:txBody>
            <a:bodyPr wrap="square" rtlCol="0">
              <a:spAutoFit/>
            </a:bodyPr>
            <a:lstStyle/>
            <a:p>
              <a:r>
                <a:rPr lang="en-US" dirty="0">
                  <a:solidFill>
                    <a:srgbClr val="00738C"/>
                  </a:solidFill>
                </a:rPr>
                <a:t>Cofounder </a:t>
              </a:r>
            </a:p>
            <a:p>
              <a:r>
                <a:rPr lang="en-US" dirty="0" err="1">
                  <a:solidFill>
                    <a:srgbClr val="00738C"/>
                  </a:solidFill>
                </a:rPr>
                <a:t>beyond</a:t>
              </a:r>
              <a:r>
                <a:rPr lang="en-US" dirty="0" err="1">
                  <a:solidFill>
                    <a:srgbClr val="00B0DA"/>
                  </a:solidFill>
                </a:rPr>
                <a:t>benign</a:t>
              </a:r>
              <a:r>
                <a:rPr lang="en-US" dirty="0">
                  <a:solidFill>
                    <a:srgbClr val="00B0DA"/>
                  </a:solidFill>
                </a:rPr>
                <a:t> </a:t>
              </a:r>
              <a:r>
                <a:rPr lang="en-US" dirty="0">
                  <a:solidFill>
                    <a:srgbClr val="778490"/>
                  </a:solidFill>
                </a:rPr>
                <a:t>green chemistry education</a:t>
              </a:r>
              <a:endParaRPr lang="en-US" dirty="0">
                <a:solidFill>
                  <a:srgbClr val="00B0DA"/>
                </a:solidFill>
              </a:endParaRPr>
            </a:p>
            <a:p>
              <a:r>
                <a:rPr lang="en-US" sz="1400" dirty="0">
                  <a:solidFill>
                    <a:schemeClr val="tx1">
                      <a:lumMod val="50000"/>
                    </a:schemeClr>
                  </a:solidFill>
                </a:rPr>
                <a:t>john@</a:t>
              </a:r>
              <a:r>
                <a:rPr lang="en-US" sz="1400" dirty="0">
                  <a:solidFill>
                    <a:srgbClr val="00738C"/>
                  </a:solidFill>
                </a:rPr>
                <a:t>beyond</a:t>
              </a:r>
              <a:r>
                <a:rPr lang="en-US" sz="1400" dirty="0">
                  <a:solidFill>
                    <a:srgbClr val="00B0DA"/>
                  </a:solidFill>
                </a:rPr>
                <a:t>benign</a:t>
              </a:r>
              <a:r>
                <a:rPr lang="en-US" sz="1400" dirty="0">
                  <a:solidFill>
                    <a:schemeClr val="tx1">
                      <a:lumMod val="50000"/>
                    </a:schemeClr>
                  </a:solidFill>
                </a:rPr>
                <a:t>.org</a:t>
              </a:r>
            </a:p>
          </p:txBody>
        </p:sp>
      </p:grpSp>
      <p:grpSp>
        <p:nvGrpSpPr>
          <p:cNvPr id="3" name="Group 2">
            <a:extLst>
              <a:ext uri="{FF2B5EF4-FFF2-40B4-BE49-F238E27FC236}">
                <a16:creationId xmlns:a16="http://schemas.microsoft.com/office/drawing/2014/main" id="{A21358B8-A67B-4BA5-99E9-BA001697E835}"/>
              </a:ext>
            </a:extLst>
          </p:cNvPr>
          <p:cNvGrpSpPr/>
          <p:nvPr/>
        </p:nvGrpSpPr>
        <p:grpSpPr>
          <a:xfrm>
            <a:off x="3510858" y="2366657"/>
            <a:ext cx="5595024" cy="892552"/>
            <a:chOff x="2359243" y="3589188"/>
            <a:chExt cx="5595024" cy="892552"/>
          </a:xfrm>
        </p:grpSpPr>
        <p:sp>
          <p:nvSpPr>
            <p:cNvPr id="67" name="TextBox 66">
              <a:extLst>
                <a:ext uri="{FF2B5EF4-FFF2-40B4-BE49-F238E27FC236}">
                  <a16:creationId xmlns:a16="http://schemas.microsoft.com/office/drawing/2014/main" id="{56FD6E6D-C796-419E-B5B7-B1EB68421D95}"/>
                </a:ext>
              </a:extLst>
            </p:cNvPr>
            <p:cNvSpPr txBox="1"/>
            <p:nvPr/>
          </p:nvSpPr>
          <p:spPr>
            <a:xfrm>
              <a:off x="3410604" y="3589188"/>
              <a:ext cx="4543663" cy="892552"/>
            </a:xfrm>
            <a:prstGeom prst="rect">
              <a:avLst/>
            </a:prstGeom>
            <a:noFill/>
          </p:spPr>
          <p:txBody>
            <a:bodyPr wrap="square" rtlCol="0">
              <a:spAutoFit/>
            </a:bodyPr>
            <a:lstStyle/>
            <a:p>
              <a:r>
                <a:rPr lang="en-US" dirty="0">
                  <a:solidFill>
                    <a:srgbClr val="00738C"/>
                  </a:solidFill>
                </a:rPr>
                <a:t>President and CTO</a:t>
              </a:r>
            </a:p>
            <a:p>
              <a:r>
                <a:rPr lang="en-US" dirty="0" err="1">
                  <a:solidFill>
                    <a:srgbClr val="00B0DA"/>
                  </a:solidFill>
                </a:rPr>
                <a:t>warner</a:t>
              </a:r>
              <a:r>
                <a:rPr lang="en-US" dirty="0" err="1">
                  <a:solidFill>
                    <a:srgbClr val="00738C"/>
                  </a:solidFill>
                </a:rPr>
                <a:t>babcock</a:t>
              </a:r>
              <a:r>
                <a:rPr lang="en-US" dirty="0"/>
                <a:t> </a:t>
              </a:r>
              <a:r>
                <a:rPr lang="en-US" dirty="0">
                  <a:solidFill>
                    <a:schemeClr val="tx1">
                      <a:lumMod val="50000"/>
                    </a:schemeClr>
                  </a:solidFill>
                </a:rPr>
                <a:t>institute for green chemistry</a:t>
              </a:r>
            </a:p>
            <a:p>
              <a:r>
                <a:rPr lang="en-US" sz="1400" dirty="0">
                  <a:solidFill>
                    <a:schemeClr val="tx1">
                      <a:lumMod val="50000"/>
                    </a:schemeClr>
                  </a:solidFill>
                </a:rPr>
                <a:t>john.warner@</a:t>
              </a:r>
              <a:r>
                <a:rPr lang="en-US" sz="1400" dirty="0">
                  <a:solidFill>
                    <a:srgbClr val="00B0DA"/>
                  </a:solidFill>
                </a:rPr>
                <a:t>warner</a:t>
              </a:r>
              <a:r>
                <a:rPr lang="en-US" sz="1400" dirty="0">
                  <a:solidFill>
                    <a:srgbClr val="00738C"/>
                  </a:solidFill>
                </a:rPr>
                <a:t>babcock</a:t>
              </a:r>
              <a:r>
                <a:rPr lang="en-US" sz="1400" dirty="0">
                  <a:solidFill>
                    <a:schemeClr val="tx1">
                      <a:lumMod val="50000"/>
                    </a:schemeClr>
                  </a:solidFill>
                </a:rPr>
                <a:t>.com</a:t>
              </a:r>
            </a:p>
          </p:txBody>
        </p:sp>
        <p:grpSp>
          <p:nvGrpSpPr>
            <p:cNvPr id="68" name="Group 67">
              <a:extLst>
                <a:ext uri="{FF2B5EF4-FFF2-40B4-BE49-F238E27FC236}">
                  <a16:creationId xmlns:a16="http://schemas.microsoft.com/office/drawing/2014/main" id="{E06E0989-2C0E-40A8-8138-AE36F412E07E}"/>
                </a:ext>
              </a:extLst>
            </p:cNvPr>
            <p:cNvGrpSpPr/>
            <p:nvPr/>
          </p:nvGrpSpPr>
          <p:grpSpPr>
            <a:xfrm>
              <a:off x="2359243" y="3758898"/>
              <a:ext cx="619989" cy="553132"/>
              <a:chOff x="8800356" y="3484084"/>
              <a:chExt cx="961138" cy="852109"/>
            </a:xfrm>
          </p:grpSpPr>
          <p:grpSp>
            <p:nvGrpSpPr>
              <p:cNvPr id="69" name="Group 68">
                <a:extLst>
                  <a:ext uri="{FF2B5EF4-FFF2-40B4-BE49-F238E27FC236}">
                    <a16:creationId xmlns:a16="http://schemas.microsoft.com/office/drawing/2014/main" id="{777273A8-FB30-4DBA-AC74-B78244E90BD0}"/>
                  </a:ext>
                </a:extLst>
              </p:cNvPr>
              <p:cNvGrpSpPr/>
              <p:nvPr/>
            </p:nvGrpSpPr>
            <p:grpSpPr>
              <a:xfrm rot="19968187">
                <a:off x="8800356" y="3747918"/>
                <a:ext cx="642543" cy="588275"/>
                <a:chOff x="2553789" y="1716833"/>
                <a:chExt cx="2609850" cy="2366067"/>
              </a:xfrm>
            </p:grpSpPr>
            <p:sp>
              <p:nvSpPr>
                <p:cNvPr id="76" name="Freeform: Shape 75">
                  <a:extLst>
                    <a:ext uri="{FF2B5EF4-FFF2-40B4-BE49-F238E27FC236}">
                      <a16:creationId xmlns:a16="http://schemas.microsoft.com/office/drawing/2014/main" id="{EB1D1E4A-01AE-4AD8-83F4-6B13B6D70D60}"/>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Freeform: Shape 76">
                  <a:extLst>
                    <a:ext uri="{FF2B5EF4-FFF2-40B4-BE49-F238E27FC236}">
                      <a16:creationId xmlns:a16="http://schemas.microsoft.com/office/drawing/2014/main" id="{4796B70D-1BB9-4D47-9A8B-F038BC5D460C}"/>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Freeform: Shape 77">
                  <a:extLst>
                    <a:ext uri="{FF2B5EF4-FFF2-40B4-BE49-F238E27FC236}">
                      <a16:creationId xmlns:a16="http://schemas.microsoft.com/office/drawing/2014/main" id="{169E0F05-155C-4B84-91CA-088CF35271ED}"/>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Freeform: Shape 78">
                  <a:extLst>
                    <a:ext uri="{FF2B5EF4-FFF2-40B4-BE49-F238E27FC236}">
                      <a16:creationId xmlns:a16="http://schemas.microsoft.com/office/drawing/2014/main" id="{FDF2A8A3-53C4-4EF3-B5C6-A50C3ACCA311}"/>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70" name="Group 69">
                <a:extLst>
                  <a:ext uri="{FF2B5EF4-FFF2-40B4-BE49-F238E27FC236}">
                    <a16:creationId xmlns:a16="http://schemas.microsoft.com/office/drawing/2014/main" id="{E89441F7-DC95-4767-973F-FD76672525A3}"/>
                  </a:ext>
                </a:extLst>
              </p:cNvPr>
              <p:cNvGrpSpPr/>
              <p:nvPr/>
            </p:nvGrpSpPr>
            <p:grpSpPr>
              <a:xfrm>
                <a:off x="9423225" y="3484084"/>
                <a:ext cx="338269" cy="326956"/>
                <a:chOff x="5378880" y="685797"/>
                <a:chExt cx="2641171" cy="2527890"/>
              </a:xfrm>
            </p:grpSpPr>
            <p:sp>
              <p:nvSpPr>
                <p:cNvPr id="71" name="Freeform: Shape 70">
                  <a:extLst>
                    <a:ext uri="{FF2B5EF4-FFF2-40B4-BE49-F238E27FC236}">
                      <a16:creationId xmlns:a16="http://schemas.microsoft.com/office/drawing/2014/main" id="{404FCE5F-FB3A-483E-88CD-366F628FDEFB}"/>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Freeform: Shape 71">
                  <a:extLst>
                    <a:ext uri="{FF2B5EF4-FFF2-40B4-BE49-F238E27FC236}">
                      <a16:creationId xmlns:a16="http://schemas.microsoft.com/office/drawing/2014/main" id="{40CE8E2A-50BB-45BE-B0A1-5C2D04BD4B29}"/>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Freeform: Shape 72">
                  <a:extLst>
                    <a:ext uri="{FF2B5EF4-FFF2-40B4-BE49-F238E27FC236}">
                      <a16:creationId xmlns:a16="http://schemas.microsoft.com/office/drawing/2014/main" id="{AA3ECD1A-018F-47C8-B4D0-BD9B3C1B0B75}"/>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Freeform: Shape 73">
                  <a:extLst>
                    <a:ext uri="{FF2B5EF4-FFF2-40B4-BE49-F238E27FC236}">
                      <a16:creationId xmlns:a16="http://schemas.microsoft.com/office/drawing/2014/main" id="{CE78041B-421C-4F1C-88EC-F712CA2BFF15}"/>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Frame 74">
                  <a:extLst>
                    <a:ext uri="{FF2B5EF4-FFF2-40B4-BE49-F238E27FC236}">
                      <a16:creationId xmlns:a16="http://schemas.microsoft.com/office/drawing/2014/main" id="{03F8332B-D72C-446E-88B6-18011E6C321B}"/>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grpSp>
      <p:grpSp>
        <p:nvGrpSpPr>
          <p:cNvPr id="2" name="Group 1">
            <a:extLst>
              <a:ext uri="{FF2B5EF4-FFF2-40B4-BE49-F238E27FC236}">
                <a16:creationId xmlns:a16="http://schemas.microsoft.com/office/drawing/2014/main" id="{4F9F06E7-55EA-4699-B537-F40988B6C975}"/>
              </a:ext>
            </a:extLst>
          </p:cNvPr>
          <p:cNvGrpSpPr/>
          <p:nvPr/>
        </p:nvGrpSpPr>
        <p:grpSpPr>
          <a:xfrm>
            <a:off x="3498740" y="5126879"/>
            <a:ext cx="5614259" cy="830997"/>
            <a:chOff x="2340008" y="2714263"/>
            <a:chExt cx="5614259" cy="830997"/>
          </a:xfrm>
        </p:grpSpPr>
        <p:pic>
          <p:nvPicPr>
            <p:cNvPr id="80" name="Picture 79">
              <a:extLst>
                <a:ext uri="{FF2B5EF4-FFF2-40B4-BE49-F238E27FC236}">
                  <a16:creationId xmlns:a16="http://schemas.microsoft.com/office/drawing/2014/main" id="{D2B11097-DFD1-4E24-B6E8-2F298B581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0008" y="2805824"/>
              <a:ext cx="658458" cy="647875"/>
            </a:xfrm>
            <a:prstGeom prst="rect">
              <a:avLst/>
            </a:prstGeom>
          </p:spPr>
        </p:pic>
        <p:sp>
          <p:nvSpPr>
            <p:cNvPr id="81" name="TextBox 80">
              <a:extLst>
                <a:ext uri="{FF2B5EF4-FFF2-40B4-BE49-F238E27FC236}">
                  <a16:creationId xmlns:a16="http://schemas.microsoft.com/office/drawing/2014/main" id="{C1D1A881-C0FF-4AE4-A368-63D120D9BFE4}"/>
                </a:ext>
              </a:extLst>
            </p:cNvPr>
            <p:cNvSpPr txBox="1"/>
            <p:nvPr/>
          </p:nvSpPr>
          <p:spPr>
            <a:xfrm>
              <a:off x="3410604" y="2714263"/>
              <a:ext cx="4543663" cy="830997"/>
            </a:xfrm>
            <a:prstGeom prst="rect">
              <a:avLst/>
            </a:prstGeom>
            <a:noFill/>
          </p:spPr>
          <p:txBody>
            <a:bodyPr wrap="square" rtlCol="0">
              <a:spAutoFit/>
            </a:bodyPr>
            <a:lstStyle/>
            <a:p>
              <a:r>
                <a:rPr lang="en-US" sz="1600" b="1" dirty="0">
                  <a:solidFill>
                    <a:schemeClr val="bg1"/>
                  </a:solidFill>
                </a:rPr>
                <a:t>ENVR E-158A Green Chemistry</a:t>
              </a:r>
            </a:p>
            <a:p>
              <a:r>
                <a:rPr lang="en-US" dirty="0">
                  <a:solidFill>
                    <a:srgbClr val="C90016"/>
                  </a:solidFill>
                </a:rPr>
                <a:t>Harvard Extension School</a:t>
              </a:r>
            </a:p>
            <a:p>
              <a:r>
                <a:rPr lang="en-US" sz="1400" dirty="0" err="1">
                  <a:solidFill>
                    <a:srgbClr val="836C34"/>
                  </a:solidFill>
                </a:rPr>
                <a:t>John</a:t>
              </a:r>
              <a:r>
                <a:rPr lang="en-US" sz="1400" dirty="0" err="1">
                  <a:solidFill>
                    <a:srgbClr val="C90016"/>
                  </a:solidFill>
                </a:rPr>
                <a:t>Warner</a:t>
              </a:r>
              <a:r>
                <a:rPr lang="en-US" sz="1400" dirty="0" err="1">
                  <a:solidFill>
                    <a:schemeClr val="tx1">
                      <a:lumMod val="50000"/>
                    </a:schemeClr>
                  </a:solidFill>
                </a:rPr>
                <a:t>@FAS.Harvard.Edu</a:t>
              </a:r>
              <a:endParaRPr lang="en-US" sz="1400" dirty="0">
                <a:solidFill>
                  <a:schemeClr val="tx1">
                    <a:lumMod val="50000"/>
                  </a:schemeClr>
                </a:solidFill>
              </a:endParaRPr>
            </a:p>
          </p:txBody>
        </p:sp>
      </p:grpSp>
      <p:grpSp>
        <p:nvGrpSpPr>
          <p:cNvPr id="7" name="Group 6">
            <a:extLst>
              <a:ext uri="{FF2B5EF4-FFF2-40B4-BE49-F238E27FC236}">
                <a16:creationId xmlns:a16="http://schemas.microsoft.com/office/drawing/2014/main" id="{70A89454-5C32-42CC-9F50-851605779192}"/>
              </a:ext>
            </a:extLst>
          </p:cNvPr>
          <p:cNvGrpSpPr/>
          <p:nvPr/>
        </p:nvGrpSpPr>
        <p:grpSpPr>
          <a:xfrm>
            <a:off x="3538765" y="3357533"/>
            <a:ext cx="5598622" cy="861774"/>
            <a:chOff x="2355800" y="5462148"/>
            <a:chExt cx="5598622" cy="861774"/>
          </a:xfrm>
        </p:grpSpPr>
        <p:sp>
          <p:nvSpPr>
            <p:cNvPr id="82" name="TextBox 81">
              <a:extLst>
                <a:ext uri="{FF2B5EF4-FFF2-40B4-BE49-F238E27FC236}">
                  <a16:creationId xmlns:a16="http://schemas.microsoft.com/office/drawing/2014/main" id="{56643C3F-B837-4638-B270-395FACB01365}"/>
                </a:ext>
              </a:extLst>
            </p:cNvPr>
            <p:cNvSpPr txBox="1"/>
            <p:nvPr/>
          </p:nvSpPr>
          <p:spPr>
            <a:xfrm>
              <a:off x="3367875" y="5462148"/>
              <a:ext cx="4586547" cy="861774"/>
            </a:xfrm>
            <a:prstGeom prst="rect">
              <a:avLst/>
            </a:prstGeom>
            <a:noFill/>
          </p:spPr>
          <p:txBody>
            <a:bodyPr wrap="square" rtlCol="0">
              <a:spAutoFit/>
            </a:bodyPr>
            <a:lstStyle/>
            <a:p>
              <a:pPr>
                <a:defRPr/>
              </a:pPr>
              <a:r>
                <a:rPr lang="en-US" kern="0" dirty="0">
                  <a:solidFill>
                    <a:srgbClr val="1F975C"/>
                  </a:solidFill>
                </a:rPr>
                <a:t>Distinguished Professor of Green Chemistry </a:t>
              </a:r>
            </a:p>
            <a:p>
              <a:pPr>
                <a:defRPr/>
              </a:pPr>
              <a:r>
                <a:rPr lang="en-US" sz="1600" kern="0" dirty="0">
                  <a:solidFill>
                    <a:srgbClr val="00599D"/>
                  </a:solidFill>
                </a:rPr>
                <a:t>Monash University – School of Chemistry</a:t>
              </a:r>
            </a:p>
            <a:p>
              <a:pPr>
                <a:defRPr/>
              </a:pPr>
              <a:r>
                <a:rPr lang="en-US" sz="1400" kern="0" dirty="0">
                  <a:solidFill>
                    <a:srgbClr val="00599D"/>
                  </a:solidFill>
                </a:rPr>
                <a:t>John.Warner@Monash.edu</a:t>
              </a:r>
            </a:p>
          </p:txBody>
        </p:sp>
        <p:pic>
          <p:nvPicPr>
            <p:cNvPr id="83" name="Picture 82" descr="A close up of a sign&#10;&#10;Description automatically generated">
              <a:extLst>
                <a:ext uri="{FF2B5EF4-FFF2-40B4-BE49-F238E27FC236}">
                  <a16:creationId xmlns:a16="http://schemas.microsoft.com/office/drawing/2014/main" id="{AFB224C5-8797-455B-A9EF-4741305DBF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55800" y="5569448"/>
              <a:ext cx="626875" cy="647175"/>
            </a:xfrm>
            <a:prstGeom prst="rect">
              <a:avLst/>
            </a:prstGeom>
          </p:spPr>
        </p:pic>
      </p:grpSp>
    </p:spTree>
    <p:extLst>
      <p:ext uri="{BB962C8B-B14F-4D97-AF65-F5344CB8AC3E}">
        <p14:creationId xmlns:p14="http://schemas.microsoft.com/office/powerpoint/2010/main" val="73030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0" y="884238"/>
            <a:ext cx="8229600" cy="792162"/>
          </a:xfrm>
        </p:spPr>
        <p:txBody>
          <a:bodyPr/>
          <a:lstStyle/>
          <a:p>
            <a:pPr marL="514350" indent="-514350">
              <a:buFont typeface="+mj-lt"/>
              <a:buAutoNum type="alphaUcPeriod"/>
            </a:pPr>
            <a:r>
              <a:rPr lang="en-US" altLang="en-US" dirty="0"/>
              <a:t>Toxicology Words</a:t>
            </a:r>
          </a:p>
        </p:txBody>
      </p:sp>
      <p:pic>
        <p:nvPicPr>
          <p:cNvPr id="30723" name="Picture 5" descr="skull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98676"/>
            <a:ext cx="28956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6"/>
          <p:cNvSpPr txBox="1">
            <a:spLocks noChangeArrowheads="1"/>
          </p:cNvSpPr>
          <p:nvPr/>
        </p:nvSpPr>
        <p:spPr bwMode="auto">
          <a:xfrm>
            <a:off x="5410200" y="2819401"/>
            <a:ext cx="46418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i="1">
                <a:solidFill>
                  <a:srgbClr val="FF0000"/>
                </a:solidFill>
              </a:rPr>
              <a:t>Toxicology</a:t>
            </a:r>
            <a:r>
              <a:rPr lang="en-US" altLang="en-US" sz="1800">
                <a:solidFill>
                  <a:srgbClr val="FF0000"/>
                </a:solidFill>
              </a:rPr>
              <a:t>:</a:t>
            </a:r>
            <a:r>
              <a:rPr lang="en-US" altLang="en-US" sz="1800"/>
              <a:t>   The study of the adverse </a:t>
            </a:r>
          </a:p>
          <a:p>
            <a:pPr eaLnBrk="1" hangingPunct="1">
              <a:spcBef>
                <a:spcPct val="0"/>
              </a:spcBef>
              <a:buFontTx/>
              <a:buNone/>
            </a:pPr>
            <a:r>
              <a:rPr lang="en-US" altLang="en-US" sz="1800"/>
              <a:t>effects of chemicals on living organisms.</a:t>
            </a:r>
          </a:p>
          <a:p>
            <a:pPr eaLnBrk="1" hangingPunct="1">
              <a:spcBef>
                <a:spcPct val="0"/>
              </a:spcBef>
              <a:buFontTx/>
              <a:buNone/>
            </a:pPr>
            <a:endParaRPr lang="en-US" altLang="en-US" sz="1800"/>
          </a:p>
          <a:p>
            <a:pPr eaLnBrk="1" hangingPunct="1">
              <a:spcBef>
                <a:spcPct val="0"/>
              </a:spcBef>
              <a:buFontTx/>
              <a:buNone/>
            </a:pPr>
            <a:r>
              <a:rPr lang="en-US" altLang="en-US" sz="1800"/>
              <a:t>Involves cellular, biochemical and molecular</a:t>
            </a:r>
          </a:p>
          <a:p>
            <a:pPr eaLnBrk="1" hangingPunct="1">
              <a:spcBef>
                <a:spcPct val="0"/>
              </a:spcBef>
              <a:buFontTx/>
              <a:buNone/>
            </a:pPr>
            <a:r>
              <a:rPr lang="en-US" altLang="en-US" sz="1800"/>
              <a:t>mechanisms of action.</a:t>
            </a:r>
          </a:p>
        </p:txBody>
      </p:sp>
    </p:spTree>
    <p:extLst>
      <p:ext uri="{BB962C8B-B14F-4D97-AF65-F5344CB8AC3E}">
        <p14:creationId xmlns:p14="http://schemas.microsoft.com/office/powerpoint/2010/main" val="3728471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0" y="76200"/>
            <a:ext cx="8229600" cy="4525963"/>
          </a:xfrm>
        </p:spPr>
        <p:txBody>
          <a:bodyPr/>
          <a:lstStyle/>
          <a:p>
            <a:pPr marL="914400" lvl="1" indent="-457200">
              <a:buFont typeface="+mj-lt"/>
              <a:buAutoNum type="arabicPeriod"/>
            </a:pPr>
            <a:r>
              <a:rPr lang="en-US" altLang="en-US" dirty="0"/>
              <a:t>Different Areas of Toxicology</a:t>
            </a:r>
          </a:p>
        </p:txBody>
      </p:sp>
      <p:sp>
        <p:nvSpPr>
          <p:cNvPr id="31747" name="Text Box 4"/>
          <p:cNvSpPr txBox="1">
            <a:spLocks noChangeArrowheads="1"/>
          </p:cNvSpPr>
          <p:nvPr/>
        </p:nvSpPr>
        <p:spPr bwMode="auto">
          <a:xfrm>
            <a:off x="1600200" y="609600"/>
            <a:ext cx="909576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rgbClr val="0000FF"/>
                </a:solidFill>
              </a:rPr>
              <a:t>Mechanistic Toxicology</a:t>
            </a:r>
            <a:r>
              <a:rPr lang="en-US" altLang="en-US" sz="1400"/>
              <a:t>:	The cellular, biochemical and molecular mechanism by which chemicals </a:t>
            </a:r>
          </a:p>
          <a:p>
            <a:pPr eaLnBrk="1" hangingPunct="1">
              <a:spcBef>
                <a:spcPct val="0"/>
              </a:spcBef>
              <a:buFontTx/>
              <a:buNone/>
            </a:pPr>
            <a:r>
              <a:rPr lang="en-US" altLang="en-US" sz="1400"/>
              <a:t>			exert toxic effects on living organisms.</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Toxicogenomics</a:t>
            </a:r>
            <a:r>
              <a:rPr lang="en-US" altLang="en-US" sz="1400"/>
              <a:t>: 		Studies the genetic consequences and potential therapeutics </a:t>
            </a:r>
          </a:p>
          <a:p>
            <a:pPr eaLnBrk="1" hangingPunct="1">
              <a:spcBef>
                <a:spcPct val="0"/>
              </a:spcBef>
              <a:buFontTx/>
              <a:buNone/>
            </a:pPr>
            <a:r>
              <a:rPr lang="en-US" altLang="en-US" sz="1400"/>
              <a:t>			with respect to toxic cause and effect.</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Descriptive Toxicology</a:t>
            </a:r>
            <a:r>
              <a:rPr lang="en-US" altLang="en-US" sz="1400"/>
              <a:t>:		Directly concerned with toxicity testing.</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Regulatory Toxicologist</a:t>
            </a:r>
            <a:r>
              <a:rPr lang="en-US" altLang="en-US" sz="1400"/>
              <a:t>:	Responsible for deciding whether a drug or another chemical poses </a:t>
            </a:r>
          </a:p>
          <a:p>
            <a:pPr eaLnBrk="1" hangingPunct="1">
              <a:spcBef>
                <a:spcPct val="0"/>
              </a:spcBef>
              <a:buFontTx/>
              <a:buNone/>
            </a:pPr>
            <a:r>
              <a:rPr lang="en-US" altLang="en-US" sz="1400"/>
              <a:t>			a sufficiently low risk to be marketed for stated purposes. (Also sets </a:t>
            </a:r>
          </a:p>
          <a:p>
            <a:pPr eaLnBrk="1" hangingPunct="1">
              <a:spcBef>
                <a:spcPct val="0"/>
              </a:spcBef>
              <a:buFontTx/>
              <a:buNone/>
            </a:pPr>
            <a:r>
              <a:rPr lang="en-US" altLang="en-US" sz="1400"/>
              <a:t>			standards for amounts of substances permitted in various environments).</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Forensic Toxicology</a:t>
            </a:r>
            <a:r>
              <a:rPr lang="en-US" altLang="en-US" sz="1400"/>
              <a:t>:		Analytical chemistry in medicolegal aspects of harmful effects of chemicals.</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Clinical Toxicology</a:t>
            </a:r>
            <a:r>
              <a:rPr lang="en-US" altLang="en-US" sz="1400"/>
              <a:t>:		Studies the diseases caused by or uniquely associated with toxic substances.</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Environmental Toxicology</a:t>
            </a:r>
            <a:r>
              <a:rPr lang="en-US" altLang="en-US" sz="1400"/>
              <a:t>:	Focuses on impacts on nonhuman organisms.</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Ecotoxicology</a:t>
            </a:r>
            <a:r>
              <a:rPr lang="en-US" altLang="en-US" sz="1400"/>
              <a:t>:		Focuses on the impacts of toxic substances on population </a:t>
            </a:r>
          </a:p>
          <a:p>
            <a:pPr eaLnBrk="1" hangingPunct="1">
              <a:spcBef>
                <a:spcPct val="0"/>
              </a:spcBef>
              <a:buFontTx/>
              <a:buNone/>
            </a:pPr>
            <a:r>
              <a:rPr lang="en-US" altLang="en-US" sz="1400"/>
              <a:t>			dynamics in an ecosystem.</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Developmental Toxicology</a:t>
            </a:r>
            <a:r>
              <a:rPr lang="en-US" altLang="en-US" sz="1400"/>
              <a:t>:	Studies the adverse effects of chemical exposure during preconception, </a:t>
            </a:r>
          </a:p>
          <a:p>
            <a:pPr eaLnBrk="1" hangingPunct="1">
              <a:spcBef>
                <a:spcPct val="0"/>
              </a:spcBef>
              <a:buFontTx/>
              <a:buNone/>
            </a:pPr>
            <a:r>
              <a:rPr lang="en-US" altLang="en-US" sz="1400"/>
              <a:t>			prenatal, and postnatal up to puberty on the development of an organism.</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Teratology</a:t>
            </a:r>
            <a:r>
              <a:rPr lang="en-US" altLang="en-US" sz="1400"/>
              <a:t>:			The study of defects induced specifically between conception and birth.</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Reproductive Toxicology</a:t>
            </a:r>
            <a:r>
              <a:rPr lang="en-US" altLang="en-US" sz="1400"/>
              <a:t>:	The study of the occurrence of adverse effects on the male or female </a:t>
            </a:r>
          </a:p>
          <a:p>
            <a:pPr eaLnBrk="1" hangingPunct="1">
              <a:spcBef>
                <a:spcPct val="0"/>
              </a:spcBef>
              <a:buFontTx/>
              <a:buNone/>
            </a:pPr>
            <a:r>
              <a:rPr lang="en-US" altLang="en-US" sz="1400"/>
              <a:t>			reproductive system that may result from exposure to a chemical substance.</a:t>
            </a:r>
          </a:p>
        </p:txBody>
      </p:sp>
    </p:spTree>
    <p:extLst>
      <p:ext uri="{BB962C8B-B14F-4D97-AF65-F5344CB8AC3E}">
        <p14:creationId xmlns:p14="http://schemas.microsoft.com/office/powerpoint/2010/main" val="4098586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0" y="381000"/>
            <a:ext cx="8229600" cy="4525963"/>
          </a:xfrm>
        </p:spPr>
        <p:txBody>
          <a:bodyPr/>
          <a:lstStyle/>
          <a:p>
            <a:pPr lvl="1" eaLnBrk="1" hangingPunct="1">
              <a:buFontTx/>
              <a:buAutoNum type="arabicPeriod" startAt="2"/>
            </a:pPr>
            <a:r>
              <a:rPr lang="en-US" altLang="en-US"/>
              <a:t>Spectrum of Toxic Dose</a:t>
            </a:r>
          </a:p>
        </p:txBody>
      </p:sp>
      <p:sp>
        <p:nvSpPr>
          <p:cNvPr id="32771" name="Text Box 4"/>
          <p:cNvSpPr txBox="1">
            <a:spLocks noChangeArrowheads="1"/>
          </p:cNvSpPr>
          <p:nvPr/>
        </p:nvSpPr>
        <p:spPr bwMode="auto">
          <a:xfrm>
            <a:off x="7530322" y="1066801"/>
            <a:ext cx="1518429"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a:solidFill>
                  <a:srgbClr val="FF0000"/>
                </a:solidFill>
              </a:rPr>
              <a:t>Ethyl Alcohol</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Sodium Chloride</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Ferrous Sulfate</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Morphine</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Phenobarbital </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Picrotoxin</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Strychnine</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Nicotine</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Tubocurarine</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Hemicholinium-3</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Tetrodotoxin</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Dioxin (TCDD)</a:t>
            </a:r>
          </a:p>
          <a:p>
            <a:pPr algn="r" eaLnBrk="1" hangingPunct="1">
              <a:spcBef>
                <a:spcPct val="0"/>
              </a:spcBef>
              <a:buFontTx/>
              <a:buNone/>
            </a:pPr>
            <a:endParaRPr lang="en-US" altLang="en-US" sz="1400">
              <a:solidFill>
                <a:srgbClr val="FF0000"/>
              </a:solidFill>
            </a:endParaRPr>
          </a:p>
          <a:p>
            <a:pPr algn="r" eaLnBrk="1" hangingPunct="1">
              <a:spcBef>
                <a:spcPct val="0"/>
              </a:spcBef>
              <a:buFontTx/>
              <a:buNone/>
            </a:pPr>
            <a:r>
              <a:rPr lang="en-US" altLang="en-US" sz="1400">
                <a:solidFill>
                  <a:srgbClr val="FF0000"/>
                </a:solidFill>
              </a:rPr>
              <a:t>Botulinum toxin</a:t>
            </a:r>
          </a:p>
        </p:txBody>
      </p:sp>
      <p:sp>
        <p:nvSpPr>
          <p:cNvPr id="32772" name="Text Box 5"/>
          <p:cNvSpPr txBox="1">
            <a:spLocks noChangeArrowheads="1"/>
          </p:cNvSpPr>
          <p:nvPr/>
        </p:nvSpPr>
        <p:spPr bwMode="auto">
          <a:xfrm>
            <a:off x="8991601" y="1066801"/>
            <a:ext cx="830677"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rgbClr val="0000FF"/>
                </a:solidFill>
              </a:rPr>
              <a:t>10,000</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4,000</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1,500</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900</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150</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5</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2</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1</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0.5</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0.2</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0.1</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0.001</a:t>
            </a:r>
          </a:p>
          <a:p>
            <a:pPr eaLnBrk="1" hangingPunct="1">
              <a:spcBef>
                <a:spcPct val="0"/>
              </a:spcBef>
              <a:buFontTx/>
              <a:buNone/>
            </a:pPr>
            <a:endParaRPr lang="en-US" altLang="en-US" sz="1400">
              <a:solidFill>
                <a:srgbClr val="0000FF"/>
              </a:solidFill>
            </a:endParaRPr>
          </a:p>
          <a:p>
            <a:pPr eaLnBrk="1" hangingPunct="1">
              <a:spcBef>
                <a:spcPct val="0"/>
              </a:spcBef>
              <a:buFontTx/>
              <a:buNone/>
            </a:pPr>
            <a:r>
              <a:rPr lang="en-US" altLang="en-US" sz="1400">
                <a:solidFill>
                  <a:srgbClr val="0000FF"/>
                </a:solidFill>
              </a:rPr>
              <a:t>0.00001</a:t>
            </a:r>
          </a:p>
        </p:txBody>
      </p:sp>
      <p:pic>
        <p:nvPicPr>
          <p:cNvPr id="32773" name="Picture 7" descr="3fi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257800"/>
            <a:ext cx="1371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9" descr="bwidow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247173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tropical f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66800"/>
            <a:ext cx="19812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12"/>
          <p:cNvSpPr txBox="1">
            <a:spLocks noChangeArrowheads="1"/>
          </p:cNvSpPr>
          <p:nvPr/>
        </p:nvSpPr>
        <p:spPr bwMode="auto">
          <a:xfrm>
            <a:off x="8915400" y="685801"/>
            <a:ext cx="10855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LD</a:t>
            </a:r>
            <a:r>
              <a:rPr lang="en-US" altLang="en-US" sz="1400" baseline="-25000"/>
              <a:t>50</a:t>
            </a:r>
            <a:r>
              <a:rPr lang="en-US" altLang="en-US" sz="1400"/>
              <a:t> mg/kg</a:t>
            </a:r>
          </a:p>
        </p:txBody>
      </p:sp>
      <p:pic>
        <p:nvPicPr>
          <p:cNvPr id="32777" name="Picture 14" descr="Viktor Yushchenko in Russi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572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00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0" y="381000"/>
            <a:ext cx="8229600" cy="4525963"/>
          </a:xfrm>
        </p:spPr>
        <p:txBody>
          <a:bodyPr/>
          <a:lstStyle/>
          <a:p>
            <a:pPr eaLnBrk="1" hangingPunct="1">
              <a:buFontTx/>
              <a:buAutoNum type="alphaUcPeriod" startAt="2"/>
            </a:pPr>
            <a:r>
              <a:rPr lang="en-US" altLang="en-US"/>
              <a:t>Classification of Toxic Agents</a:t>
            </a:r>
          </a:p>
        </p:txBody>
      </p:sp>
      <p:sp>
        <p:nvSpPr>
          <p:cNvPr id="33795" name="Text Box 4"/>
          <p:cNvSpPr txBox="1">
            <a:spLocks noChangeArrowheads="1"/>
          </p:cNvSpPr>
          <p:nvPr/>
        </p:nvSpPr>
        <p:spPr bwMode="auto">
          <a:xfrm>
            <a:off x="2057401" y="1270001"/>
            <a:ext cx="749410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rgbClr val="0000FF"/>
                </a:solidFill>
              </a:rPr>
              <a:t>Toxin</a:t>
            </a:r>
            <a:r>
              <a:rPr lang="en-US" altLang="en-US" sz="1400"/>
              <a:t>:	A toxic substance that is produced by biological system such </a:t>
            </a:r>
          </a:p>
          <a:p>
            <a:pPr eaLnBrk="1" hangingPunct="1">
              <a:spcBef>
                <a:spcPct val="0"/>
              </a:spcBef>
              <a:buFontTx/>
              <a:buNone/>
            </a:pPr>
            <a:r>
              <a:rPr lang="en-US" altLang="en-US" sz="1400"/>
              <a:t>	as a plant, animal, fungus or bacteria.</a:t>
            </a:r>
          </a:p>
          <a:p>
            <a:pPr eaLnBrk="1" hangingPunct="1">
              <a:spcBef>
                <a:spcPct val="0"/>
              </a:spcBef>
              <a:buFontTx/>
              <a:buNone/>
            </a:pPr>
            <a:endParaRPr lang="en-US" altLang="en-US" sz="1400"/>
          </a:p>
          <a:p>
            <a:pPr eaLnBrk="1" hangingPunct="1">
              <a:spcBef>
                <a:spcPct val="0"/>
              </a:spcBef>
              <a:buFontTx/>
              <a:buNone/>
            </a:pPr>
            <a:r>
              <a:rPr lang="en-US" altLang="en-US" sz="1400">
                <a:solidFill>
                  <a:srgbClr val="0000FF"/>
                </a:solidFill>
              </a:rPr>
              <a:t>Toxicant</a:t>
            </a:r>
            <a:r>
              <a:rPr lang="en-US" altLang="en-US" sz="1400"/>
              <a:t>:	A toxic substance that is produced or are a byproduct of anthropogenic activities.</a:t>
            </a:r>
          </a:p>
        </p:txBody>
      </p:sp>
      <p:sp>
        <p:nvSpPr>
          <p:cNvPr id="33796" name="Text Box 5"/>
          <p:cNvSpPr txBox="1">
            <a:spLocks noChangeArrowheads="1"/>
          </p:cNvSpPr>
          <p:nvPr/>
        </p:nvSpPr>
        <p:spPr bwMode="auto">
          <a:xfrm>
            <a:off x="2514600" y="2819400"/>
            <a:ext cx="347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Toxic agents can be classified in terms of:</a:t>
            </a:r>
          </a:p>
        </p:txBody>
      </p:sp>
      <p:sp>
        <p:nvSpPr>
          <p:cNvPr id="33797" name="Text Box 6"/>
          <p:cNvSpPr txBox="1">
            <a:spLocks noChangeArrowheads="1"/>
          </p:cNvSpPr>
          <p:nvPr/>
        </p:nvSpPr>
        <p:spPr bwMode="auto">
          <a:xfrm>
            <a:off x="5249931" y="3429000"/>
            <a:ext cx="17588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a:t>Target Organs</a:t>
            </a:r>
          </a:p>
          <a:p>
            <a:pPr algn="ctr" eaLnBrk="1" hangingPunct="1">
              <a:spcBef>
                <a:spcPct val="0"/>
              </a:spcBef>
              <a:buFontTx/>
              <a:buNone/>
            </a:pPr>
            <a:r>
              <a:rPr lang="en-US" altLang="en-US" sz="1400"/>
              <a:t>Use</a:t>
            </a:r>
          </a:p>
          <a:p>
            <a:pPr algn="ctr" eaLnBrk="1" hangingPunct="1">
              <a:spcBef>
                <a:spcPct val="0"/>
              </a:spcBef>
              <a:buFontTx/>
              <a:buNone/>
            </a:pPr>
            <a:r>
              <a:rPr lang="en-US" altLang="en-US" sz="1400"/>
              <a:t>Source</a:t>
            </a:r>
          </a:p>
          <a:p>
            <a:pPr algn="ctr" eaLnBrk="1" hangingPunct="1">
              <a:spcBef>
                <a:spcPct val="0"/>
              </a:spcBef>
              <a:buFontTx/>
              <a:buNone/>
            </a:pPr>
            <a:r>
              <a:rPr lang="en-US" altLang="en-US" sz="1400"/>
              <a:t>Effect</a:t>
            </a:r>
          </a:p>
          <a:p>
            <a:pPr algn="ctr" eaLnBrk="1" hangingPunct="1">
              <a:spcBef>
                <a:spcPct val="0"/>
              </a:spcBef>
              <a:buFontTx/>
              <a:buNone/>
            </a:pPr>
            <a:endParaRPr lang="en-US" altLang="en-US" sz="1400"/>
          </a:p>
          <a:p>
            <a:pPr algn="ctr" eaLnBrk="1" hangingPunct="1">
              <a:spcBef>
                <a:spcPct val="0"/>
              </a:spcBef>
              <a:buFontTx/>
              <a:buNone/>
            </a:pPr>
            <a:r>
              <a:rPr lang="en-US" altLang="en-US" sz="1400"/>
              <a:t>or</a:t>
            </a:r>
          </a:p>
          <a:p>
            <a:pPr algn="ctr" eaLnBrk="1" hangingPunct="1">
              <a:spcBef>
                <a:spcPct val="0"/>
              </a:spcBef>
              <a:buFontTx/>
              <a:buNone/>
            </a:pPr>
            <a:endParaRPr lang="en-US" altLang="en-US" sz="1400"/>
          </a:p>
          <a:p>
            <a:pPr algn="ctr" eaLnBrk="1" hangingPunct="1">
              <a:spcBef>
                <a:spcPct val="0"/>
              </a:spcBef>
              <a:buFontTx/>
              <a:buNone/>
            </a:pPr>
            <a:r>
              <a:rPr lang="en-US" altLang="en-US" sz="1400"/>
              <a:t>Physical State</a:t>
            </a:r>
          </a:p>
          <a:p>
            <a:pPr algn="ctr" eaLnBrk="1" hangingPunct="1">
              <a:spcBef>
                <a:spcPct val="0"/>
              </a:spcBef>
              <a:buFontTx/>
              <a:buNone/>
            </a:pPr>
            <a:r>
              <a:rPr lang="en-US" altLang="en-US" sz="1400"/>
              <a:t>Chemical Stability</a:t>
            </a:r>
          </a:p>
          <a:p>
            <a:pPr algn="ctr" eaLnBrk="1" hangingPunct="1">
              <a:spcBef>
                <a:spcPct val="0"/>
              </a:spcBef>
              <a:buFontTx/>
              <a:buNone/>
            </a:pPr>
            <a:r>
              <a:rPr lang="en-US" altLang="en-US" sz="1400"/>
              <a:t>Chemical Reactivity</a:t>
            </a:r>
          </a:p>
          <a:p>
            <a:pPr algn="ctr" eaLnBrk="1" hangingPunct="1">
              <a:spcBef>
                <a:spcPct val="0"/>
              </a:spcBef>
              <a:buFontTx/>
              <a:buNone/>
            </a:pPr>
            <a:r>
              <a:rPr lang="en-US" altLang="en-US" sz="1400"/>
              <a:t>Chemical Structure</a:t>
            </a:r>
          </a:p>
          <a:p>
            <a:pPr algn="ctr" eaLnBrk="1" hangingPunct="1">
              <a:spcBef>
                <a:spcPct val="0"/>
              </a:spcBef>
              <a:buFontTx/>
              <a:buNone/>
            </a:pPr>
            <a:r>
              <a:rPr lang="en-US" altLang="en-US" sz="1400"/>
              <a:t>Poisoning Potential</a:t>
            </a:r>
          </a:p>
        </p:txBody>
      </p:sp>
    </p:spTree>
    <p:extLst>
      <p:ext uri="{BB962C8B-B14F-4D97-AF65-F5344CB8AC3E}">
        <p14:creationId xmlns:p14="http://schemas.microsoft.com/office/powerpoint/2010/main" val="3112740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0" y="381000"/>
            <a:ext cx="8229600" cy="4525963"/>
          </a:xfrm>
        </p:spPr>
        <p:txBody>
          <a:bodyPr/>
          <a:lstStyle/>
          <a:p>
            <a:pPr eaLnBrk="1" hangingPunct="1">
              <a:buFontTx/>
              <a:buAutoNum type="alphaUcPeriod" startAt="3"/>
            </a:pPr>
            <a:r>
              <a:rPr lang="en-US" altLang="en-US"/>
              <a:t>Characteristics of Exposure</a:t>
            </a:r>
          </a:p>
        </p:txBody>
      </p:sp>
      <p:sp>
        <p:nvSpPr>
          <p:cNvPr id="34819" name="Text Box 4"/>
          <p:cNvSpPr txBox="1">
            <a:spLocks noChangeArrowheads="1"/>
          </p:cNvSpPr>
          <p:nvPr/>
        </p:nvSpPr>
        <p:spPr bwMode="auto">
          <a:xfrm>
            <a:off x="2286000" y="1949450"/>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Chemical and </a:t>
            </a:r>
          </a:p>
          <a:p>
            <a:pPr eaLnBrk="1" hangingPunct="1">
              <a:spcBef>
                <a:spcPct val="0"/>
              </a:spcBef>
              <a:buFontTx/>
              <a:buNone/>
            </a:pPr>
            <a:r>
              <a:rPr lang="en-US" altLang="en-US" sz="1800"/>
              <a:t>physical properties</a:t>
            </a:r>
          </a:p>
        </p:txBody>
      </p:sp>
      <p:sp>
        <p:nvSpPr>
          <p:cNvPr id="34820" name="AutoShape 5"/>
          <p:cNvSpPr>
            <a:spLocks noChangeArrowheads="1"/>
          </p:cNvSpPr>
          <p:nvPr/>
        </p:nvSpPr>
        <p:spPr bwMode="auto">
          <a:xfrm flipV="1">
            <a:off x="3200400" y="2711450"/>
            <a:ext cx="762000" cy="6858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Text Box 6"/>
          <p:cNvSpPr txBox="1">
            <a:spLocks noChangeArrowheads="1"/>
          </p:cNvSpPr>
          <p:nvPr/>
        </p:nvSpPr>
        <p:spPr bwMode="auto">
          <a:xfrm>
            <a:off x="4038600" y="3016251"/>
            <a:ext cx="210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Exposure Situation</a:t>
            </a:r>
          </a:p>
        </p:txBody>
      </p:sp>
      <p:sp>
        <p:nvSpPr>
          <p:cNvPr id="34822" name="AutoShape 7"/>
          <p:cNvSpPr>
            <a:spLocks noChangeArrowheads="1"/>
          </p:cNvSpPr>
          <p:nvPr/>
        </p:nvSpPr>
        <p:spPr bwMode="auto">
          <a:xfrm rot="-5400000" flipH="1" flipV="1">
            <a:off x="6210300" y="3130550"/>
            <a:ext cx="762000" cy="6858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3" name="Text Box 8"/>
          <p:cNvSpPr txBox="1">
            <a:spLocks noChangeArrowheads="1"/>
          </p:cNvSpPr>
          <p:nvPr/>
        </p:nvSpPr>
        <p:spPr bwMode="auto">
          <a:xfrm>
            <a:off x="6096000" y="4006851"/>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Metabolism</a:t>
            </a:r>
          </a:p>
        </p:txBody>
      </p:sp>
      <p:sp>
        <p:nvSpPr>
          <p:cNvPr id="34824" name="AutoShape 9"/>
          <p:cNvSpPr>
            <a:spLocks noChangeArrowheads="1"/>
          </p:cNvSpPr>
          <p:nvPr/>
        </p:nvSpPr>
        <p:spPr bwMode="auto">
          <a:xfrm flipV="1">
            <a:off x="6705600" y="4464050"/>
            <a:ext cx="762000" cy="6858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5" name="Text Box 10"/>
          <p:cNvSpPr txBox="1">
            <a:spLocks noChangeArrowheads="1"/>
          </p:cNvSpPr>
          <p:nvPr/>
        </p:nvSpPr>
        <p:spPr bwMode="auto">
          <a:xfrm>
            <a:off x="7639050" y="4616450"/>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Overall susceptibility</a:t>
            </a:r>
          </a:p>
          <a:p>
            <a:pPr eaLnBrk="1" hangingPunct="1">
              <a:spcBef>
                <a:spcPct val="0"/>
              </a:spcBef>
              <a:buFontTx/>
              <a:buNone/>
            </a:pPr>
            <a:r>
              <a:rPr lang="en-US" altLang="en-US" sz="1800"/>
              <a:t>of “victim”</a:t>
            </a:r>
          </a:p>
        </p:txBody>
      </p:sp>
      <p:pic>
        <p:nvPicPr>
          <p:cNvPr id="34826" name="Picture 13" descr="MPj030576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3733800"/>
            <a:ext cx="12985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 Box 14"/>
          <p:cNvSpPr txBox="1">
            <a:spLocks noChangeArrowheads="1"/>
          </p:cNvSpPr>
          <p:nvPr/>
        </p:nvSpPr>
        <p:spPr bwMode="auto">
          <a:xfrm>
            <a:off x="2057400" y="5105401"/>
            <a:ext cx="249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time and concentration</a:t>
            </a:r>
          </a:p>
        </p:txBody>
      </p:sp>
      <p:sp>
        <p:nvSpPr>
          <p:cNvPr id="34828" name="Rectangle 15"/>
          <p:cNvSpPr>
            <a:spLocks noChangeArrowheads="1"/>
          </p:cNvSpPr>
          <p:nvPr/>
        </p:nvSpPr>
        <p:spPr bwMode="auto">
          <a:xfrm>
            <a:off x="1828800" y="3581400"/>
            <a:ext cx="31242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4829" name="Text Box 16"/>
          <p:cNvSpPr txBox="1">
            <a:spLocks noChangeArrowheads="1"/>
          </p:cNvSpPr>
          <p:nvPr/>
        </p:nvSpPr>
        <p:spPr bwMode="auto">
          <a:xfrm>
            <a:off x="7239001" y="3429000"/>
            <a:ext cx="20986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Biotransformations</a:t>
            </a:r>
          </a:p>
        </p:txBody>
      </p:sp>
    </p:spTree>
    <p:extLst>
      <p:ext uri="{BB962C8B-B14F-4D97-AF65-F5344CB8AC3E}">
        <p14:creationId xmlns:p14="http://schemas.microsoft.com/office/powerpoint/2010/main" val="1528507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99" name="Group 55"/>
          <p:cNvGrpSpPr>
            <a:grpSpLocks/>
          </p:cNvGrpSpPr>
          <p:nvPr/>
        </p:nvGrpSpPr>
        <p:grpSpPr bwMode="auto">
          <a:xfrm rot="2750801">
            <a:off x="8801100" y="3924300"/>
            <a:ext cx="1752600" cy="457200"/>
            <a:chOff x="144" y="3744"/>
            <a:chExt cx="1104" cy="288"/>
          </a:xfrm>
        </p:grpSpPr>
        <p:sp>
          <p:nvSpPr>
            <p:cNvPr id="35893" name="Text Box 45"/>
            <p:cNvSpPr txBox="1">
              <a:spLocks noChangeArrowheads="1"/>
            </p:cNvSpPr>
            <p:nvPr/>
          </p:nvSpPr>
          <p:spPr bwMode="auto">
            <a:xfrm>
              <a:off x="182" y="3772"/>
              <a:ext cx="8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Perspiration</a:t>
              </a:r>
            </a:p>
          </p:txBody>
        </p:sp>
        <p:sp>
          <p:nvSpPr>
            <p:cNvPr id="35894" name="AutoShape 54"/>
            <p:cNvSpPr>
              <a:spLocks noChangeArrowheads="1"/>
            </p:cNvSpPr>
            <p:nvPr/>
          </p:nvSpPr>
          <p:spPr bwMode="auto">
            <a:xfrm>
              <a:off x="144" y="3744"/>
              <a:ext cx="1104" cy="288"/>
            </a:xfrm>
            <a:prstGeom prst="rightArrow">
              <a:avLst>
                <a:gd name="adj1" fmla="val 50000"/>
                <a:gd name="adj2" fmla="val 95833"/>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grpSp>
        <p:nvGrpSpPr>
          <p:cNvPr id="31797" name="Group 53"/>
          <p:cNvGrpSpPr>
            <a:grpSpLocks/>
          </p:cNvGrpSpPr>
          <p:nvPr/>
        </p:nvGrpSpPr>
        <p:grpSpPr bwMode="auto">
          <a:xfrm rot="-2224384">
            <a:off x="8277226" y="6019800"/>
            <a:ext cx="942975" cy="533400"/>
            <a:chOff x="2352" y="3936"/>
            <a:chExt cx="594" cy="336"/>
          </a:xfrm>
        </p:grpSpPr>
        <p:sp>
          <p:nvSpPr>
            <p:cNvPr id="35891" name="Text Box 47"/>
            <p:cNvSpPr txBox="1">
              <a:spLocks noChangeArrowheads="1"/>
            </p:cNvSpPr>
            <p:nvPr/>
          </p:nvSpPr>
          <p:spPr bwMode="auto">
            <a:xfrm>
              <a:off x="2486" y="3989"/>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Urine</a:t>
              </a:r>
            </a:p>
          </p:txBody>
        </p:sp>
        <p:sp>
          <p:nvSpPr>
            <p:cNvPr id="35892" name="AutoShape 52"/>
            <p:cNvSpPr>
              <a:spLocks noChangeArrowheads="1"/>
            </p:cNvSpPr>
            <p:nvPr/>
          </p:nvSpPr>
          <p:spPr bwMode="auto">
            <a:xfrm>
              <a:off x="2352" y="3936"/>
              <a:ext cx="576" cy="336"/>
            </a:xfrm>
            <a:prstGeom prst="leftArrow">
              <a:avLst>
                <a:gd name="adj1" fmla="val 50000"/>
                <a:gd name="adj2" fmla="val 42857"/>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grpSp>
        <p:nvGrpSpPr>
          <p:cNvPr id="31795" name="Group 51"/>
          <p:cNvGrpSpPr>
            <a:grpSpLocks/>
          </p:cNvGrpSpPr>
          <p:nvPr/>
        </p:nvGrpSpPr>
        <p:grpSpPr bwMode="auto">
          <a:xfrm rot="-2440497">
            <a:off x="4848226" y="2971800"/>
            <a:ext cx="866775" cy="533400"/>
            <a:chOff x="1248" y="3984"/>
            <a:chExt cx="546" cy="336"/>
          </a:xfrm>
        </p:grpSpPr>
        <p:sp>
          <p:nvSpPr>
            <p:cNvPr id="35889" name="Text Box 46"/>
            <p:cNvSpPr txBox="1">
              <a:spLocks noChangeArrowheads="1"/>
            </p:cNvSpPr>
            <p:nvPr/>
          </p:nvSpPr>
          <p:spPr bwMode="auto">
            <a:xfrm>
              <a:off x="1286" y="4036"/>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Feces</a:t>
              </a:r>
            </a:p>
          </p:txBody>
        </p:sp>
        <p:sp>
          <p:nvSpPr>
            <p:cNvPr id="35890" name="AutoShape 50"/>
            <p:cNvSpPr>
              <a:spLocks noChangeArrowheads="1"/>
            </p:cNvSpPr>
            <p:nvPr/>
          </p:nvSpPr>
          <p:spPr bwMode="auto">
            <a:xfrm>
              <a:off x="1248" y="3984"/>
              <a:ext cx="528" cy="336"/>
            </a:xfrm>
            <a:prstGeom prst="leftArrow">
              <a:avLst>
                <a:gd name="adj1" fmla="val 50000"/>
                <a:gd name="adj2" fmla="val 39286"/>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grpSp>
        <p:nvGrpSpPr>
          <p:cNvPr id="31793" name="Group 49"/>
          <p:cNvGrpSpPr>
            <a:grpSpLocks/>
          </p:cNvGrpSpPr>
          <p:nvPr/>
        </p:nvGrpSpPr>
        <p:grpSpPr bwMode="auto">
          <a:xfrm rot="-2244321">
            <a:off x="1949450" y="3429000"/>
            <a:ext cx="1631950" cy="609600"/>
            <a:chOff x="0" y="2256"/>
            <a:chExt cx="1028" cy="384"/>
          </a:xfrm>
        </p:grpSpPr>
        <p:sp>
          <p:nvSpPr>
            <p:cNvPr id="35887" name="Text Box 44"/>
            <p:cNvSpPr txBox="1">
              <a:spLocks noChangeArrowheads="1"/>
            </p:cNvSpPr>
            <p:nvPr/>
          </p:nvSpPr>
          <p:spPr bwMode="auto">
            <a:xfrm>
              <a:off x="240" y="2333"/>
              <a:ext cx="7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Exhalation</a:t>
              </a:r>
            </a:p>
          </p:txBody>
        </p:sp>
        <p:sp>
          <p:nvSpPr>
            <p:cNvPr id="35888" name="AutoShape 48"/>
            <p:cNvSpPr>
              <a:spLocks noChangeArrowheads="1"/>
            </p:cNvSpPr>
            <p:nvPr/>
          </p:nvSpPr>
          <p:spPr bwMode="auto">
            <a:xfrm>
              <a:off x="0" y="2256"/>
              <a:ext cx="1008" cy="384"/>
            </a:xfrm>
            <a:prstGeom prst="leftArrow">
              <a:avLst>
                <a:gd name="adj1" fmla="val 50000"/>
                <a:gd name="adj2" fmla="val 65625"/>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1775" name="AutoShape 31"/>
          <p:cNvSpPr>
            <a:spLocks noChangeArrowheads="1"/>
          </p:cNvSpPr>
          <p:nvPr/>
        </p:nvSpPr>
        <p:spPr bwMode="auto">
          <a:xfrm rot="-1536400">
            <a:off x="6753225" y="3559175"/>
            <a:ext cx="304800" cy="762000"/>
          </a:xfrm>
          <a:prstGeom prst="upDownArrow">
            <a:avLst>
              <a:gd name="adj1" fmla="val 50000"/>
              <a:gd name="adj2" fmla="val 50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47" name="Rectangle 3"/>
          <p:cNvSpPr>
            <a:spLocks noGrp="1" noChangeArrowheads="1"/>
          </p:cNvSpPr>
          <p:nvPr>
            <p:ph type="body" idx="4294967295"/>
          </p:nvPr>
        </p:nvSpPr>
        <p:spPr>
          <a:xfrm>
            <a:off x="0" y="381000"/>
            <a:ext cx="8229600" cy="4525963"/>
          </a:xfrm>
        </p:spPr>
        <p:txBody>
          <a:bodyPr/>
          <a:lstStyle/>
          <a:p>
            <a:pPr marL="914400" lvl="1" indent="-457200">
              <a:buFont typeface="+mj-lt"/>
              <a:buAutoNum type="arabicPeriod"/>
            </a:pPr>
            <a:r>
              <a:rPr lang="en-US" altLang="en-US" dirty="0"/>
              <a:t>Route and Site of Exposure</a:t>
            </a:r>
          </a:p>
        </p:txBody>
      </p:sp>
      <p:grpSp>
        <p:nvGrpSpPr>
          <p:cNvPr id="31800" name="Group 56"/>
          <p:cNvGrpSpPr>
            <a:grpSpLocks/>
          </p:cNvGrpSpPr>
          <p:nvPr/>
        </p:nvGrpSpPr>
        <p:grpSpPr bwMode="auto">
          <a:xfrm>
            <a:off x="2405064" y="2549526"/>
            <a:ext cx="2547937" cy="1870075"/>
            <a:chOff x="555" y="1606"/>
            <a:chExt cx="1605" cy="1178"/>
          </a:xfrm>
        </p:grpSpPr>
        <p:sp>
          <p:nvSpPr>
            <p:cNvPr id="35885" name="AutoShape 33"/>
            <p:cNvSpPr>
              <a:spLocks noChangeArrowheads="1"/>
            </p:cNvSpPr>
            <p:nvPr/>
          </p:nvSpPr>
          <p:spPr bwMode="auto">
            <a:xfrm rot="-1772545">
              <a:off x="1920" y="1872"/>
              <a:ext cx="240" cy="912"/>
            </a:xfrm>
            <a:prstGeom prst="upDownArrow">
              <a:avLst>
                <a:gd name="adj1" fmla="val 50000"/>
                <a:gd name="adj2" fmla="val 76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86" name="Text Box 8"/>
            <p:cNvSpPr txBox="1">
              <a:spLocks noChangeArrowheads="1"/>
            </p:cNvSpPr>
            <p:nvPr/>
          </p:nvSpPr>
          <p:spPr bwMode="auto">
            <a:xfrm>
              <a:off x="555" y="1606"/>
              <a:ext cx="1336" cy="40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Pulmonary System</a:t>
              </a:r>
            </a:p>
            <a:p>
              <a:pPr algn="ctr" eaLnBrk="1" hangingPunct="1">
                <a:spcBef>
                  <a:spcPct val="0"/>
                </a:spcBef>
                <a:buFontTx/>
                <a:buNone/>
              </a:pPr>
              <a:r>
                <a:rPr lang="en-US" altLang="en-US" sz="1800"/>
                <a:t>(lung and alveoli)</a:t>
              </a:r>
            </a:p>
          </p:txBody>
        </p:sp>
      </p:grpSp>
      <p:grpSp>
        <p:nvGrpSpPr>
          <p:cNvPr id="31802" name="Group 58"/>
          <p:cNvGrpSpPr>
            <a:grpSpLocks/>
          </p:cNvGrpSpPr>
          <p:nvPr/>
        </p:nvGrpSpPr>
        <p:grpSpPr bwMode="auto">
          <a:xfrm>
            <a:off x="8348666" y="3128964"/>
            <a:ext cx="1047750" cy="1482725"/>
            <a:chOff x="4299" y="1971"/>
            <a:chExt cx="660" cy="934"/>
          </a:xfrm>
        </p:grpSpPr>
        <p:sp>
          <p:nvSpPr>
            <p:cNvPr id="35882" name="AutoShape 34"/>
            <p:cNvSpPr>
              <a:spLocks noChangeArrowheads="1"/>
            </p:cNvSpPr>
            <p:nvPr/>
          </p:nvSpPr>
          <p:spPr bwMode="auto">
            <a:xfrm rot="2486122">
              <a:off x="4299" y="1990"/>
              <a:ext cx="96" cy="816"/>
            </a:xfrm>
            <a:prstGeom prst="upArrow">
              <a:avLst>
                <a:gd name="adj1" fmla="val 50000"/>
                <a:gd name="adj2" fmla="val 2125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83" name="AutoShape 35"/>
            <p:cNvSpPr>
              <a:spLocks noChangeArrowheads="1"/>
            </p:cNvSpPr>
            <p:nvPr/>
          </p:nvSpPr>
          <p:spPr bwMode="auto">
            <a:xfrm rot="2486122" flipV="1">
              <a:off x="4340" y="2089"/>
              <a:ext cx="96" cy="816"/>
            </a:xfrm>
            <a:prstGeom prst="upArrow">
              <a:avLst>
                <a:gd name="adj1" fmla="val 50000"/>
                <a:gd name="adj2" fmla="val 2125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84" name="Text Box 11"/>
            <p:cNvSpPr txBox="1">
              <a:spLocks noChangeArrowheads="1"/>
            </p:cNvSpPr>
            <p:nvPr/>
          </p:nvSpPr>
          <p:spPr bwMode="auto">
            <a:xfrm>
              <a:off x="4560" y="1971"/>
              <a:ext cx="399" cy="23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Skin</a:t>
              </a:r>
            </a:p>
          </p:txBody>
        </p:sp>
      </p:grpSp>
      <p:grpSp>
        <p:nvGrpSpPr>
          <p:cNvPr id="31807" name="Group 63"/>
          <p:cNvGrpSpPr>
            <a:grpSpLocks/>
          </p:cNvGrpSpPr>
          <p:nvPr/>
        </p:nvGrpSpPr>
        <p:grpSpPr bwMode="auto">
          <a:xfrm>
            <a:off x="3260726" y="5029200"/>
            <a:ext cx="1698625" cy="1055688"/>
            <a:chOff x="1094" y="3168"/>
            <a:chExt cx="1070" cy="665"/>
          </a:xfrm>
        </p:grpSpPr>
        <p:sp>
          <p:nvSpPr>
            <p:cNvPr id="35880" name="AutoShape 43"/>
            <p:cNvSpPr>
              <a:spLocks noChangeArrowheads="1"/>
            </p:cNvSpPr>
            <p:nvPr/>
          </p:nvSpPr>
          <p:spPr bwMode="auto">
            <a:xfrm rot="2395020">
              <a:off x="1872" y="3168"/>
              <a:ext cx="144" cy="528"/>
            </a:xfrm>
            <a:prstGeom prst="downArrow">
              <a:avLst>
                <a:gd name="adj1" fmla="val 50000"/>
                <a:gd name="adj2" fmla="val 9166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81" name="Text Box 13"/>
            <p:cNvSpPr txBox="1">
              <a:spLocks noChangeArrowheads="1"/>
            </p:cNvSpPr>
            <p:nvPr/>
          </p:nvSpPr>
          <p:spPr bwMode="auto">
            <a:xfrm>
              <a:off x="1094" y="3600"/>
              <a:ext cx="1070" cy="23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Receptor Cells</a:t>
              </a:r>
            </a:p>
          </p:txBody>
        </p:sp>
      </p:grpSp>
      <p:grpSp>
        <p:nvGrpSpPr>
          <p:cNvPr id="31808" name="Group 64"/>
          <p:cNvGrpSpPr>
            <a:grpSpLocks/>
          </p:cNvGrpSpPr>
          <p:nvPr/>
        </p:nvGrpSpPr>
        <p:grpSpPr bwMode="auto">
          <a:xfrm>
            <a:off x="5441951" y="5181600"/>
            <a:ext cx="1570038" cy="1055688"/>
            <a:chOff x="2468" y="3264"/>
            <a:chExt cx="989" cy="665"/>
          </a:xfrm>
        </p:grpSpPr>
        <p:sp>
          <p:nvSpPr>
            <p:cNvPr id="35878" name="AutoShape 42"/>
            <p:cNvSpPr>
              <a:spLocks noChangeArrowheads="1"/>
            </p:cNvSpPr>
            <p:nvPr/>
          </p:nvSpPr>
          <p:spPr bwMode="auto">
            <a:xfrm>
              <a:off x="2880" y="3264"/>
              <a:ext cx="192" cy="480"/>
            </a:xfrm>
            <a:prstGeom prst="upDownArrow">
              <a:avLst>
                <a:gd name="adj1" fmla="val 50000"/>
                <a:gd name="adj2" fmla="val 50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79" name="Text Box 14"/>
            <p:cNvSpPr txBox="1">
              <a:spLocks noChangeArrowheads="1"/>
            </p:cNvSpPr>
            <p:nvPr/>
          </p:nvSpPr>
          <p:spPr bwMode="auto">
            <a:xfrm>
              <a:off x="2468" y="3696"/>
              <a:ext cx="989" cy="23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Bone and Fat</a:t>
              </a:r>
            </a:p>
          </p:txBody>
        </p:sp>
      </p:grpSp>
      <p:grpSp>
        <p:nvGrpSpPr>
          <p:cNvPr id="31809" name="Group 65"/>
          <p:cNvGrpSpPr>
            <a:grpSpLocks/>
          </p:cNvGrpSpPr>
          <p:nvPr/>
        </p:nvGrpSpPr>
        <p:grpSpPr bwMode="auto">
          <a:xfrm>
            <a:off x="8001002" y="4724401"/>
            <a:ext cx="1690688" cy="369888"/>
            <a:chOff x="4080" y="2976"/>
            <a:chExt cx="1065" cy="233"/>
          </a:xfrm>
        </p:grpSpPr>
        <p:sp>
          <p:nvSpPr>
            <p:cNvPr id="35876" name="AutoShape 38"/>
            <p:cNvSpPr>
              <a:spLocks noChangeArrowheads="1"/>
            </p:cNvSpPr>
            <p:nvPr/>
          </p:nvSpPr>
          <p:spPr bwMode="auto">
            <a:xfrm>
              <a:off x="4080" y="3024"/>
              <a:ext cx="480" cy="144"/>
            </a:xfrm>
            <a:prstGeom prst="rightArrow">
              <a:avLst>
                <a:gd name="adj1" fmla="val 50000"/>
                <a:gd name="adj2" fmla="val 8333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77" name="Text Box 15"/>
            <p:cNvSpPr txBox="1">
              <a:spLocks noChangeArrowheads="1"/>
            </p:cNvSpPr>
            <p:nvPr/>
          </p:nvSpPr>
          <p:spPr bwMode="auto">
            <a:xfrm>
              <a:off x="4512" y="2976"/>
              <a:ext cx="633" cy="23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Kidneys</a:t>
              </a:r>
            </a:p>
          </p:txBody>
        </p:sp>
      </p:grpSp>
      <p:grpSp>
        <p:nvGrpSpPr>
          <p:cNvPr id="31805" name="Group 61"/>
          <p:cNvGrpSpPr>
            <a:grpSpLocks/>
          </p:cNvGrpSpPr>
          <p:nvPr/>
        </p:nvGrpSpPr>
        <p:grpSpPr bwMode="auto">
          <a:xfrm>
            <a:off x="7939088" y="1219200"/>
            <a:ext cx="671512" cy="2133600"/>
            <a:chOff x="4041" y="768"/>
            <a:chExt cx="423" cy="1344"/>
          </a:xfrm>
        </p:grpSpPr>
        <p:sp>
          <p:nvSpPr>
            <p:cNvPr id="35874" name="Text Box 7"/>
            <p:cNvSpPr txBox="1">
              <a:spLocks noChangeArrowheads="1"/>
            </p:cNvSpPr>
            <p:nvPr/>
          </p:nvSpPr>
          <p:spPr bwMode="auto">
            <a:xfrm rot="2864784">
              <a:off x="3655" y="119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Percutaneous</a:t>
              </a:r>
            </a:p>
          </p:txBody>
        </p:sp>
        <p:sp>
          <p:nvSpPr>
            <p:cNvPr id="35875" name="AutoShape 16"/>
            <p:cNvSpPr>
              <a:spLocks noChangeArrowheads="1"/>
            </p:cNvSpPr>
            <p:nvPr/>
          </p:nvSpPr>
          <p:spPr bwMode="auto">
            <a:xfrm rot="2864784">
              <a:off x="3600" y="1248"/>
              <a:ext cx="1344" cy="384"/>
            </a:xfrm>
            <a:prstGeom prst="rightArrow">
              <a:avLst>
                <a:gd name="adj1" fmla="val 50000"/>
                <a:gd name="adj2" fmla="val 87500"/>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grpSp>
        <p:nvGrpSpPr>
          <p:cNvPr id="31804" name="Group 60"/>
          <p:cNvGrpSpPr>
            <a:grpSpLocks/>
          </p:cNvGrpSpPr>
          <p:nvPr/>
        </p:nvGrpSpPr>
        <p:grpSpPr bwMode="auto">
          <a:xfrm>
            <a:off x="5291139" y="914400"/>
            <a:ext cx="623887" cy="1524000"/>
            <a:chOff x="2373" y="576"/>
            <a:chExt cx="393" cy="960"/>
          </a:xfrm>
        </p:grpSpPr>
        <p:sp>
          <p:nvSpPr>
            <p:cNvPr id="35872" name="Text Box 4"/>
            <p:cNvSpPr txBox="1">
              <a:spLocks noChangeArrowheads="1"/>
            </p:cNvSpPr>
            <p:nvPr/>
          </p:nvSpPr>
          <p:spPr bwMode="auto">
            <a:xfrm rot="2965863">
              <a:off x="2139" y="841"/>
              <a:ext cx="7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Ingestion</a:t>
              </a:r>
            </a:p>
          </p:txBody>
        </p:sp>
        <p:sp>
          <p:nvSpPr>
            <p:cNvPr id="35873" name="AutoShape 18"/>
            <p:cNvSpPr>
              <a:spLocks noChangeArrowheads="1"/>
            </p:cNvSpPr>
            <p:nvPr/>
          </p:nvSpPr>
          <p:spPr bwMode="auto">
            <a:xfrm rot="2965863">
              <a:off x="2094" y="864"/>
              <a:ext cx="960" cy="384"/>
            </a:xfrm>
            <a:prstGeom prst="rightArrow">
              <a:avLst>
                <a:gd name="adj1" fmla="val 50000"/>
                <a:gd name="adj2" fmla="val 62500"/>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grpSp>
        <p:nvGrpSpPr>
          <p:cNvPr id="31803" name="Group 59"/>
          <p:cNvGrpSpPr>
            <a:grpSpLocks/>
          </p:cNvGrpSpPr>
          <p:nvPr/>
        </p:nvGrpSpPr>
        <p:grpSpPr bwMode="auto">
          <a:xfrm>
            <a:off x="2590800" y="1219200"/>
            <a:ext cx="685800" cy="1524000"/>
            <a:chOff x="672" y="768"/>
            <a:chExt cx="432" cy="960"/>
          </a:xfrm>
        </p:grpSpPr>
        <p:sp>
          <p:nvSpPr>
            <p:cNvPr id="35870" name="AutoShape 20"/>
            <p:cNvSpPr>
              <a:spLocks noChangeArrowheads="1"/>
            </p:cNvSpPr>
            <p:nvPr/>
          </p:nvSpPr>
          <p:spPr bwMode="auto">
            <a:xfrm rot="2925842">
              <a:off x="408" y="1032"/>
              <a:ext cx="960" cy="432"/>
            </a:xfrm>
            <a:prstGeom prst="rightArrow">
              <a:avLst>
                <a:gd name="adj1" fmla="val 50000"/>
                <a:gd name="adj2" fmla="val 55556"/>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71" name="Text Box 5"/>
            <p:cNvSpPr txBox="1">
              <a:spLocks noChangeArrowheads="1"/>
            </p:cNvSpPr>
            <p:nvPr/>
          </p:nvSpPr>
          <p:spPr bwMode="auto">
            <a:xfrm rot="2925842">
              <a:off x="427" y="1023"/>
              <a:ext cx="740"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Inhalation</a:t>
              </a:r>
            </a:p>
          </p:txBody>
        </p:sp>
      </p:grpSp>
      <p:grpSp>
        <p:nvGrpSpPr>
          <p:cNvPr id="31806" name="Group 62"/>
          <p:cNvGrpSpPr>
            <a:grpSpLocks/>
          </p:cNvGrpSpPr>
          <p:nvPr/>
        </p:nvGrpSpPr>
        <p:grpSpPr bwMode="auto">
          <a:xfrm>
            <a:off x="3019425" y="4397375"/>
            <a:ext cx="1752600" cy="685800"/>
            <a:chOff x="942" y="2770"/>
            <a:chExt cx="1104" cy="432"/>
          </a:xfrm>
        </p:grpSpPr>
        <p:sp>
          <p:nvSpPr>
            <p:cNvPr id="35868" name="Text Box 6"/>
            <p:cNvSpPr txBox="1">
              <a:spLocks noChangeArrowheads="1"/>
            </p:cNvSpPr>
            <p:nvPr/>
          </p:nvSpPr>
          <p:spPr bwMode="auto">
            <a:xfrm>
              <a:off x="990" y="2870"/>
              <a:ext cx="7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Parenteral</a:t>
              </a:r>
            </a:p>
          </p:txBody>
        </p:sp>
        <p:sp>
          <p:nvSpPr>
            <p:cNvPr id="35869" name="AutoShape 22"/>
            <p:cNvSpPr>
              <a:spLocks noChangeArrowheads="1"/>
            </p:cNvSpPr>
            <p:nvPr/>
          </p:nvSpPr>
          <p:spPr bwMode="auto">
            <a:xfrm>
              <a:off x="942" y="2770"/>
              <a:ext cx="1104" cy="432"/>
            </a:xfrm>
            <a:prstGeom prst="rightArrow">
              <a:avLst>
                <a:gd name="adj1" fmla="val 50000"/>
                <a:gd name="adj2" fmla="val 63889"/>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grpSp>
        <p:nvGrpSpPr>
          <p:cNvPr id="31801" name="Group 57"/>
          <p:cNvGrpSpPr>
            <a:grpSpLocks/>
          </p:cNvGrpSpPr>
          <p:nvPr/>
        </p:nvGrpSpPr>
        <p:grpSpPr bwMode="auto">
          <a:xfrm>
            <a:off x="5226051" y="2286001"/>
            <a:ext cx="1936750" cy="2339975"/>
            <a:chOff x="2332" y="1440"/>
            <a:chExt cx="1220" cy="1474"/>
          </a:xfrm>
        </p:grpSpPr>
        <p:sp>
          <p:nvSpPr>
            <p:cNvPr id="35864" name="AutoShape 32"/>
            <p:cNvSpPr>
              <a:spLocks noChangeArrowheads="1"/>
            </p:cNvSpPr>
            <p:nvPr/>
          </p:nvSpPr>
          <p:spPr bwMode="auto">
            <a:xfrm>
              <a:off x="3102" y="1824"/>
              <a:ext cx="192" cy="336"/>
            </a:xfrm>
            <a:prstGeom prst="upArrow">
              <a:avLst>
                <a:gd name="adj1" fmla="val 50000"/>
                <a:gd name="adj2" fmla="val 4375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65" name="AutoShape 30"/>
            <p:cNvSpPr>
              <a:spLocks noChangeArrowheads="1"/>
            </p:cNvSpPr>
            <p:nvPr/>
          </p:nvSpPr>
          <p:spPr bwMode="auto">
            <a:xfrm flipV="1">
              <a:off x="2766" y="1570"/>
              <a:ext cx="384" cy="13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309 h 21600"/>
                <a:gd name="T17" fmla="*/ 613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6" name="Text Box 10"/>
            <p:cNvSpPr txBox="1">
              <a:spLocks noChangeArrowheads="1"/>
            </p:cNvSpPr>
            <p:nvPr/>
          </p:nvSpPr>
          <p:spPr bwMode="auto">
            <a:xfrm>
              <a:off x="2332" y="1440"/>
              <a:ext cx="1126" cy="40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Gastrointestinal</a:t>
              </a:r>
            </a:p>
            <a:p>
              <a:pPr algn="ctr" eaLnBrk="1" hangingPunct="1">
                <a:spcBef>
                  <a:spcPct val="0"/>
                </a:spcBef>
                <a:buFontTx/>
                <a:buNone/>
              </a:pPr>
              <a:r>
                <a:rPr lang="en-US" altLang="en-US" sz="1800"/>
                <a:t>Tract</a:t>
              </a:r>
            </a:p>
          </p:txBody>
        </p:sp>
        <p:sp>
          <p:nvSpPr>
            <p:cNvPr id="35867" name="Oval 26"/>
            <p:cNvSpPr>
              <a:spLocks noChangeArrowheads="1"/>
            </p:cNvSpPr>
            <p:nvPr/>
          </p:nvSpPr>
          <p:spPr bwMode="auto">
            <a:xfrm>
              <a:off x="2928" y="1968"/>
              <a:ext cx="624" cy="336"/>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Liver</a:t>
              </a:r>
            </a:p>
          </p:txBody>
        </p:sp>
      </p:grpSp>
      <p:grpSp>
        <p:nvGrpSpPr>
          <p:cNvPr id="31810" name="Group 66"/>
          <p:cNvGrpSpPr>
            <a:grpSpLocks/>
          </p:cNvGrpSpPr>
          <p:nvPr/>
        </p:nvGrpSpPr>
        <p:grpSpPr bwMode="auto">
          <a:xfrm>
            <a:off x="8696329" y="5029200"/>
            <a:ext cx="979488" cy="979488"/>
            <a:chOff x="4518" y="3168"/>
            <a:chExt cx="617" cy="617"/>
          </a:xfrm>
        </p:grpSpPr>
        <p:sp>
          <p:nvSpPr>
            <p:cNvPr id="35861" name="AutoShape 39"/>
            <p:cNvSpPr>
              <a:spLocks noChangeArrowheads="1"/>
            </p:cNvSpPr>
            <p:nvPr/>
          </p:nvSpPr>
          <p:spPr bwMode="auto">
            <a:xfrm>
              <a:off x="4704" y="3168"/>
              <a:ext cx="96" cy="401"/>
            </a:xfrm>
            <a:prstGeom prst="upArrow">
              <a:avLst>
                <a:gd name="adj1" fmla="val 50000"/>
                <a:gd name="adj2" fmla="val 10442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62" name="AutoShape 40"/>
            <p:cNvSpPr>
              <a:spLocks noChangeArrowheads="1"/>
            </p:cNvSpPr>
            <p:nvPr/>
          </p:nvSpPr>
          <p:spPr bwMode="auto">
            <a:xfrm flipV="1">
              <a:off x="4800" y="3199"/>
              <a:ext cx="96" cy="401"/>
            </a:xfrm>
            <a:prstGeom prst="upArrow">
              <a:avLst>
                <a:gd name="adj1" fmla="val 50000"/>
                <a:gd name="adj2" fmla="val 10442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63" name="Text Box 37"/>
            <p:cNvSpPr txBox="1">
              <a:spLocks noChangeArrowheads="1"/>
            </p:cNvSpPr>
            <p:nvPr/>
          </p:nvSpPr>
          <p:spPr bwMode="auto">
            <a:xfrm>
              <a:off x="4518" y="3552"/>
              <a:ext cx="617" cy="23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Bladder</a:t>
              </a:r>
            </a:p>
          </p:txBody>
        </p:sp>
      </p:grpSp>
      <p:sp>
        <p:nvSpPr>
          <p:cNvPr id="31756" name="Text Box 12"/>
          <p:cNvSpPr txBox="1">
            <a:spLocks noChangeArrowheads="1"/>
          </p:cNvSpPr>
          <p:nvPr/>
        </p:nvSpPr>
        <p:spPr bwMode="auto">
          <a:xfrm>
            <a:off x="4772025" y="4244976"/>
            <a:ext cx="3341688" cy="10144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a:p>
            <a:pPr eaLnBrk="1" hangingPunct="1">
              <a:spcBef>
                <a:spcPct val="0"/>
              </a:spcBef>
              <a:buFontTx/>
              <a:buNone/>
            </a:pPr>
            <a:r>
              <a:rPr lang="en-US" altLang="en-US" sz="2000" b="1"/>
              <a:t>Blood and Lymph System</a:t>
            </a:r>
          </a:p>
          <a:p>
            <a:pPr eaLnBrk="1" hangingPunct="1">
              <a:spcBef>
                <a:spcPct val="0"/>
              </a:spcBef>
              <a:buFontTx/>
              <a:buNone/>
            </a:pPr>
            <a:endParaRPr lang="en-US" altLang="en-US" sz="2000" b="1"/>
          </a:p>
        </p:txBody>
      </p:sp>
      <p:sp>
        <p:nvSpPr>
          <p:cNvPr id="35860" name="Text Box 67"/>
          <p:cNvSpPr txBox="1">
            <a:spLocks noChangeArrowheads="1"/>
          </p:cNvSpPr>
          <p:nvPr/>
        </p:nvSpPr>
        <p:spPr bwMode="auto">
          <a:xfrm>
            <a:off x="1660525" y="6459539"/>
            <a:ext cx="5448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Adapted from Toxicological Chemistry, 2</a:t>
            </a:r>
            <a:r>
              <a:rPr lang="en-US" altLang="en-US" sz="1000" baseline="30000"/>
              <a:t>nd</a:t>
            </a:r>
            <a:r>
              <a:rPr lang="en-US" altLang="en-US" sz="1000"/>
              <a:t> Edition, by S. E. Manahan, Lewis Publishers, 1992.</a:t>
            </a:r>
          </a:p>
        </p:txBody>
      </p:sp>
    </p:spTree>
    <p:extLst>
      <p:ext uri="{BB962C8B-B14F-4D97-AF65-F5344CB8AC3E}">
        <p14:creationId xmlns:p14="http://schemas.microsoft.com/office/powerpoint/2010/main" val="4063235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8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8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8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8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180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80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180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180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180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180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181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179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179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179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1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5" grpId="0" animBg="1"/>
      <p:bldP spid="317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0" y="381000"/>
            <a:ext cx="8229600" cy="4525963"/>
          </a:xfrm>
        </p:spPr>
        <p:txBody>
          <a:bodyPr/>
          <a:lstStyle/>
          <a:p>
            <a:pPr lvl="1" eaLnBrk="1" hangingPunct="1">
              <a:buFontTx/>
              <a:buAutoNum type="arabicPeriod" startAt="2"/>
            </a:pPr>
            <a:r>
              <a:rPr lang="en-US" altLang="en-US"/>
              <a:t>Duration and Frequency of Exposure</a:t>
            </a:r>
          </a:p>
        </p:txBody>
      </p:sp>
      <p:sp>
        <p:nvSpPr>
          <p:cNvPr id="36867" name="Text Box 3"/>
          <p:cNvSpPr txBox="1">
            <a:spLocks noChangeArrowheads="1"/>
          </p:cNvSpPr>
          <p:nvPr/>
        </p:nvSpPr>
        <p:spPr bwMode="auto">
          <a:xfrm>
            <a:off x="1981200" y="2695576"/>
            <a:ext cx="367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Exposure in experimental animals:</a:t>
            </a:r>
          </a:p>
        </p:txBody>
      </p:sp>
      <p:sp>
        <p:nvSpPr>
          <p:cNvPr id="36868" name="Text Box 4"/>
          <p:cNvSpPr txBox="1">
            <a:spLocks noChangeArrowheads="1"/>
          </p:cNvSpPr>
          <p:nvPr/>
        </p:nvSpPr>
        <p:spPr bwMode="auto">
          <a:xfrm>
            <a:off x="3048000" y="3228976"/>
            <a:ext cx="7105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0000FF"/>
                </a:solidFill>
              </a:rPr>
              <a:t>Acute</a:t>
            </a:r>
            <a:r>
              <a:rPr lang="en-US" altLang="en-US" sz="1800" dirty="0"/>
              <a:t>:		single or repeated exposure for less than 24 hours</a:t>
            </a:r>
          </a:p>
          <a:p>
            <a:pPr eaLnBrk="1" hangingPunct="1">
              <a:spcBef>
                <a:spcPct val="0"/>
              </a:spcBef>
              <a:buFontTx/>
              <a:buNone/>
            </a:pPr>
            <a:r>
              <a:rPr lang="en-US" altLang="en-US" sz="1800" dirty="0">
                <a:solidFill>
                  <a:srgbClr val="0000FF"/>
                </a:solidFill>
              </a:rPr>
              <a:t>Subacute</a:t>
            </a:r>
            <a:r>
              <a:rPr lang="en-US" altLang="en-US" sz="1800" dirty="0"/>
              <a:t>:	repeated exposure for 1 month or less</a:t>
            </a:r>
          </a:p>
          <a:p>
            <a:pPr eaLnBrk="1" hangingPunct="1">
              <a:spcBef>
                <a:spcPct val="0"/>
              </a:spcBef>
              <a:buFontTx/>
              <a:buNone/>
            </a:pPr>
            <a:r>
              <a:rPr lang="en-US" altLang="en-US" sz="1800" dirty="0" err="1">
                <a:solidFill>
                  <a:srgbClr val="0000FF"/>
                </a:solidFill>
              </a:rPr>
              <a:t>Subchronic</a:t>
            </a:r>
            <a:r>
              <a:rPr lang="en-US" altLang="en-US" sz="1800" dirty="0"/>
              <a:t>:	repeated exposure for 1 to 3 months</a:t>
            </a:r>
          </a:p>
          <a:p>
            <a:pPr eaLnBrk="1" hangingPunct="1">
              <a:spcBef>
                <a:spcPct val="0"/>
              </a:spcBef>
              <a:buFontTx/>
              <a:buNone/>
            </a:pPr>
            <a:r>
              <a:rPr lang="en-US" altLang="en-US" sz="1800" dirty="0">
                <a:solidFill>
                  <a:srgbClr val="0000FF"/>
                </a:solidFill>
              </a:rPr>
              <a:t>Chronic</a:t>
            </a:r>
            <a:r>
              <a:rPr lang="en-US" altLang="en-US" sz="1800" dirty="0"/>
              <a:t>:		repeated exposure for more than 1 to 3 months</a:t>
            </a:r>
          </a:p>
        </p:txBody>
      </p:sp>
    </p:spTree>
    <p:extLst>
      <p:ext uri="{BB962C8B-B14F-4D97-AF65-F5344CB8AC3E}">
        <p14:creationId xmlns:p14="http://schemas.microsoft.com/office/powerpoint/2010/main" val="164979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E669605-607F-4FE6-9759-038E31DF797D}"/>
              </a:ext>
            </a:extLst>
          </p:cNvPr>
          <p:cNvGrpSpPr/>
          <p:nvPr/>
        </p:nvGrpSpPr>
        <p:grpSpPr>
          <a:xfrm>
            <a:off x="2352970" y="3798628"/>
            <a:ext cx="4153632" cy="1091800"/>
            <a:chOff x="828970" y="3798628"/>
            <a:chExt cx="4153632" cy="1091800"/>
          </a:xfrm>
        </p:grpSpPr>
        <p:sp>
          <p:nvSpPr>
            <p:cNvPr id="15" name="Rectangle 14">
              <a:extLst>
                <a:ext uri="{FF2B5EF4-FFF2-40B4-BE49-F238E27FC236}">
                  <a16:creationId xmlns:a16="http://schemas.microsoft.com/office/drawing/2014/main" id="{2203FC50-AC50-4223-A77A-0AE8A80BCB86}"/>
                </a:ext>
              </a:extLst>
            </p:cNvPr>
            <p:cNvSpPr/>
            <p:nvPr/>
          </p:nvSpPr>
          <p:spPr>
            <a:xfrm>
              <a:off x="3915806" y="3798628"/>
              <a:ext cx="1066796" cy="1091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D6858FB0-E223-43FA-9E47-3957E1C69CE7}"/>
                </a:ext>
              </a:extLst>
            </p:cNvPr>
            <p:cNvSpPr/>
            <p:nvPr/>
          </p:nvSpPr>
          <p:spPr>
            <a:xfrm>
              <a:off x="2124115" y="4084725"/>
              <a:ext cx="1064525" cy="45037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C05B14-5F9F-437F-9DA6-90E8EE1F22C5}"/>
                </a:ext>
              </a:extLst>
            </p:cNvPr>
            <p:cNvSpPr txBox="1"/>
            <p:nvPr/>
          </p:nvSpPr>
          <p:spPr>
            <a:xfrm>
              <a:off x="828970" y="3986747"/>
              <a:ext cx="1094980" cy="646331"/>
            </a:xfrm>
            <a:prstGeom prst="rect">
              <a:avLst/>
            </a:prstGeom>
            <a:noFill/>
          </p:spPr>
          <p:txBody>
            <a:bodyPr wrap="none" rtlCol="0">
              <a:spAutoFit/>
            </a:bodyPr>
            <a:lstStyle/>
            <a:p>
              <a:r>
                <a:rPr lang="en-US" b="1" dirty="0"/>
                <a:t>No Toxic </a:t>
              </a:r>
            </a:p>
            <a:p>
              <a:r>
                <a:rPr lang="en-US" b="1" dirty="0"/>
                <a:t>Response</a:t>
              </a:r>
            </a:p>
          </p:txBody>
        </p:sp>
      </p:grpSp>
      <p:grpSp>
        <p:nvGrpSpPr>
          <p:cNvPr id="25" name="Group 24">
            <a:extLst>
              <a:ext uri="{FF2B5EF4-FFF2-40B4-BE49-F238E27FC236}">
                <a16:creationId xmlns:a16="http://schemas.microsoft.com/office/drawing/2014/main" id="{919FE633-50AE-4132-A00C-82AD87F095BA}"/>
              </a:ext>
            </a:extLst>
          </p:cNvPr>
          <p:cNvGrpSpPr/>
          <p:nvPr/>
        </p:nvGrpSpPr>
        <p:grpSpPr>
          <a:xfrm>
            <a:off x="2357906" y="1934110"/>
            <a:ext cx="4148696" cy="1864518"/>
            <a:chOff x="833906" y="1934110"/>
            <a:chExt cx="4148696" cy="1864518"/>
          </a:xfrm>
        </p:grpSpPr>
        <p:sp>
          <p:nvSpPr>
            <p:cNvPr id="8" name="Rectangle 7">
              <a:extLst>
                <a:ext uri="{FF2B5EF4-FFF2-40B4-BE49-F238E27FC236}">
                  <a16:creationId xmlns:a16="http://schemas.microsoft.com/office/drawing/2014/main" id="{E6337A2A-5E31-46DB-8199-CCAD0082AD98}"/>
                </a:ext>
              </a:extLst>
            </p:cNvPr>
            <p:cNvSpPr/>
            <p:nvPr/>
          </p:nvSpPr>
          <p:spPr>
            <a:xfrm>
              <a:off x="3915806" y="1934110"/>
              <a:ext cx="1066796" cy="1864518"/>
            </a:xfrm>
            <a:prstGeom prst="rect">
              <a:avLst/>
            </a:prstGeom>
            <a:solidFill>
              <a:srgbClr val="FF0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5CA3F86A-A3D9-48DA-93D6-970071FB3844}"/>
                </a:ext>
              </a:extLst>
            </p:cNvPr>
            <p:cNvSpPr/>
            <p:nvPr/>
          </p:nvSpPr>
          <p:spPr>
            <a:xfrm>
              <a:off x="2129051" y="2702257"/>
              <a:ext cx="1064525" cy="450376"/>
            </a:xfrm>
            <a:prstGeom prst="rightArrow">
              <a:avLst/>
            </a:prstGeom>
            <a:solidFill>
              <a:srgbClr val="FF0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572090C-E742-4206-995A-DA471133580F}"/>
                </a:ext>
              </a:extLst>
            </p:cNvPr>
            <p:cNvSpPr txBox="1"/>
            <p:nvPr/>
          </p:nvSpPr>
          <p:spPr>
            <a:xfrm>
              <a:off x="833906" y="2604279"/>
              <a:ext cx="1094980" cy="646331"/>
            </a:xfrm>
            <a:prstGeom prst="rect">
              <a:avLst/>
            </a:prstGeom>
            <a:noFill/>
          </p:spPr>
          <p:txBody>
            <a:bodyPr wrap="none" rtlCol="0">
              <a:spAutoFit/>
            </a:bodyPr>
            <a:lstStyle/>
            <a:p>
              <a:r>
                <a:rPr lang="en-US" b="1" dirty="0"/>
                <a:t>Toxic </a:t>
              </a:r>
            </a:p>
            <a:p>
              <a:r>
                <a:rPr lang="en-US" b="1" dirty="0"/>
                <a:t>Response</a:t>
              </a:r>
            </a:p>
          </p:txBody>
        </p:sp>
      </p:grpSp>
      <p:grpSp>
        <p:nvGrpSpPr>
          <p:cNvPr id="14" name="Group 13">
            <a:extLst>
              <a:ext uri="{FF2B5EF4-FFF2-40B4-BE49-F238E27FC236}">
                <a16:creationId xmlns:a16="http://schemas.microsoft.com/office/drawing/2014/main" id="{D0D25CA8-00FC-4E4B-8EEA-DA045D8DE228}"/>
              </a:ext>
            </a:extLst>
          </p:cNvPr>
          <p:cNvGrpSpPr/>
          <p:nvPr/>
        </p:nvGrpSpPr>
        <p:grpSpPr>
          <a:xfrm>
            <a:off x="5475524" y="1934111"/>
            <a:ext cx="1066796" cy="2988467"/>
            <a:chOff x="976311" y="962025"/>
            <a:chExt cx="1309689" cy="3209925"/>
          </a:xfrm>
        </p:grpSpPr>
        <p:cxnSp>
          <p:nvCxnSpPr>
            <p:cNvPr id="11" name="Straight Connector 10">
              <a:extLst>
                <a:ext uri="{FF2B5EF4-FFF2-40B4-BE49-F238E27FC236}">
                  <a16:creationId xmlns:a16="http://schemas.microsoft.com/office/drawing/2014/main" id="{E268DBA2-5A70-4E82-9165-4372A5D231D4}"/>
                </a:ext>
              </a:extLst>
            </p:cNvPr>
            <p:cNvCxnSpPr/>
            <p:nvPr/>
          </p:nvCxnSpPr>
          <p:spPr>
            <a:xfrm>
              <a:off x="976311" y="962025"/>
              <a:ext cx="0" cy="32099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F6E264-976D-44D6-B201-5D2842F7C8FE}"/>
                </a:ext>
              </a:extLst>
            </p:cNvPr>
            <p:cNvCxnSpPr/>
            <p:nvPr/>
          </p:nvCxnSpPr>
          <p:spPr>
            <a:xfrm>
              <a:off x="976311" y="4133846"/>
              <a:ext cx="130968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295B5CC-2024-43DD-AD44-28EBF4E841EE}"/>
              </a:ext>
            </a:extLst>
          </p:cNvPr>
          <p:cNvSpPr txBox="1"/>
          <p:nvPr/>
        </p:nvSpPr>
        <p:spPr>
          <a:xfrm rot="16200000">
            <a:off x="4468321" y="3132948"/>
            <a:ext cx="1537922" cy="369332"/>
          </a:xfrm>
          <a:prstGeom prst="rect">
            <a:avLst/>
          </a:prstGeom>
          <a:noFill/>
        </p:spPr>
        <p:txBody>
          <a:bodyPr wrap="none" rtlCol="0">
            <a:spAutoFit/>
          </a:bodyPr>
          <a:lstStyle/>
          <a:p>
            <a:r>
              <a:rPr lang="en-US" b="1" dirty="0"/>
              <a:t>Concentration</a:t>
            </a:r>
          </a:p>
        </p:txBody>
      </p:sp>
      <p:sp>
        <p:nvSpPr>
          <p:cNvPr id="17" name="TextBox 16">
            <a:extLst>
              <a:ext uri="{FF2B5EF4-FFF2-40B4-BE49-F238E27FC236}">
                <a16:creationId xmlns:a16="http://schemas.microsoft.com/office/drawing/2014/main" id="{0254D5E2-D395-4BA8-9850-5C3B099B0F4E}"/>
              </a:ext>
            </a:extLst>
          </p:cNvPr>
          <p:cNvSpPr txBox="1"/>
          <p:nvPr/>
        </p:nvSpPr>
        <p:spPr>
          <a:xfrm>
            <a:off x="5746987" y="4922577"/>
            <a:ext cx="657552" cy="369332"/>
          </a:xfrm>
          <a:prstGeom prst="rect">
            <a:avLst/>
          </a:prstGeom>
          <a:noFill/>
        </p:spPr>
        <p:txBody>
          <a:bodyPr wrap="none" rtlCol="0">
            <a:spAutoFit/>
          </a:bodyPr>
          <a:lstStyle/>
          <a:p>
            <a:r>
              <a:rPr lang="en-US" b="1" dirty="0"/>
              <a:t>Time</a:t>
            </a:r>
          </a:p>
        </p:txBody>
      </p:sp>
      <p:sp>
        <p:nvSpPr>
          <p:cNvPr id="19" name="TextBox 18">
            <a:extLst>
              <a:ext uri="{FF2B5EF4-FFF2-40B4-BE49-F238E27FC236}">
                <a16:creationId xmlns:a16="http://schemas.microsoft.com/office/drawing/2014/main" id="{96001560-3394-4186-A02B-DE991AF3C177}"/>
              </a:ext>
            </a:extLst>
          </p:cNvPr>
          <p:cNvSpPr txBox="1"/>
          <p:nvPr/>
        </p:nvSpPr>
        <p:spPr>
          <a:xfrm>
            <a:off x="3318694" y="77075"/>
            <a:ext cx="5514138" cy="523220"/>
          </a:xfrm>
          <a:prstGeom prst="rect">
            <a:avLst/>
          </a:prstGeom>
          <a:noFill/>
        </p:spPr>
        <p:txBody>
          <a:bodyPr wrap="none" rtlCol="0">
            <a:spAutoFit/>
          </a:bodyPr>
          <a:lstStyle/>
          <a:p>
            <a:r>
              <a:rPr lang="en-US" sz="2800" b="1" dirty="0">
                <a:solidFill>
                  <a:srgbClr val="0000FF"/>
                </a:solidFill>
              </a:rPr>
              <a:t>Effect of Different Elimination Rates</a:t>
            </a:r>
          </a:p>
        </p:txBody>
      </p:sp>
      <p:grpSp>
        <p:nvGrpSpPr>
          <p:cNvPr id="29" name="Group 28">
            <a:extLst>
              <a:ext uri="{FF2B5EF4-FFF2-40B4-BE49-F238E27FC236}">
                <a16:creationId xmlns:a16="http://schemas.microsoft.com/office/drawing/2014/main" id="{1DE5DD94-80BB-494A-9512-725C0988A3BD}"/>
              </a:ext>
            </a:extLst>
          </p:cNvPr>
          <p:cNvGrpSpPr/>
          <p:nvPr/>
        </p:nvGrpSpPr>
        <p:grpSpPr>
          <a:xfrm>
            <a:off x="5475525" y="2188903"/>
            <a:ext cx="2967948" cy="455932"/>
            <a:chOff x="3951525" y="2188903"/>
            <a:chExt cx="2967948" cy="455932"/>
          </a:xfrm>
        </p:grpSpPr>
        <p:cxnSp>
          <p:nvCxnSpPr>
            <p:cNvPr id="6" name="Straight Connector 5">
              <a:extLst>
                <a:ext uri="{FF2B5EF4-FFF2-40B4-BE49-F238E27FC236}">
                  <a16:creationId xmlns:a16="http://schemas.microsoft.com/office/drawing/2014/main" id="{66F1F3CE-A6E7-427E-A14E-27D7BAB503DC}"/>
                </a:ext>
              </a:extLst>
            </p:cNvPr>
            <p:cNvCxnSpPr>
              <a:cxnSpLocks/>
              <a:stCxn id="4" idx="0"/>
            </p:cNvCxnSpPr>
            <p:nvPr/>
          </p:nvCxnSpPr>
          <p:spPr>
            <a:xfrm>
              <a:off x="3951525" y="2188903"/>
              <a:ext cx="1031080" cy="2285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20622F-BCBA-4CC9-9D64-8EA3551B7794}"/>
                </a:ext>
              </a:extLst>
            </p:cNvPr>
            <p:cNvSpPr txBox="1"/>
            <p:nvPr/>
          </p:nvSpPr>
          <p:spPr>
            <a:xfrm>
              <a:off x="5135971" y="2275503"/>
              <a:ext cx="1783502" cy="369332"/>
            </a:xfrm>
            <a:prstGeom prst="rect">
              <a:avLst/>
            </a:prstGeom>
            <a:noFill/>
          </p:spPr>
          <p:txBody>
            <a:bodyPr wrap="none" rtlCol="0">
              <a:spAutoFit/>
            </a:bodyPr>
            <a:lstStyle/>
            <a:p>
              <a:r>
                <a:rPr lang="en-US" b="1" dirty="0"/>
                <a:t>Slow Elimination</a:t>
              </a:r>
            </a:p>
          </p:txBody>
        </p:sp>
      </p:grpSp>
      <p:grpSp>
        <p:nvGrpSpPr>
          <p:cNvPr id="30" name="Group 29">
            <a:extLst>
              <a:ext uri="{FF2B5EF4-FFF2-40B4-BE49-F238E27FC236}">
                <a16:creationId xmlns:a16="http://schemas.microsoft.com/office/drawing/2014/main" id="{EA71EA9D-8DF4-4F64-8689-B0D5BB614966}"/>
              </a:ext>
            </a:extLst>
          </p:cNvPr>
          <p:cNvGrpSpPr/>
          <p:nvPr/>
        </p:nvGrpSpPr>
        <p:grpSpPr>
          <a:xfrm>
            <a:off x="5475525" y="391060"/>
            <a:ext cx="3453723" cy="3779125"/>
            <a:chOff x="3951524" y="391059"/>
            <a:chExt cx="3453723" cy="3779125"/>
          </a:xfrm>
        </p:grpSpPr>
        <p:sp>
          <p:nvSpPr>
            <p:cNvPr id="4" name="Arc 3">
              <a:extLst>
                <a:ext uri="{FF2B5EF4-FFF2-40B4-BE49-F238E27FC236}">
                  <a16:creationId xmlns:a16="http://schemas.microsoft.com/office/drawing/2014/main" id="{6C995ED7-FAC0-472C-8B55-DE0377B58BCF}"/>
                </a:ext>
              </a:extLst>
            </p:cNvPr>
            <p:cNvSpPr/>
            <p:nvPr/>
          </p:nvSpPr>
          <p:spPr>
            <a:xfrm rot="16200000" flipH="1">
              <a:off x="3184762" y="1157821"/>
              <a:ext cx="3595688" cy="2062163"/>
            </a:xfrm>
            <a:prstGeom prst="arc">
              <a:avLst>
                <a:gd name="adj1" fmla="val 16200000"/>
                <a:gd name="adj2" fmla="val 21585941"/>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0661308C-CAC2-4609-A7D0-B1D442AFCEBC}"/>
                </a:ext>
              </a:extLst>
            </p:cNvPr>
            <p:cNvSpPr txBox="1"/>
            <p:nvPr/>
          </p:nvSpPr>
          <p:spPr>
            <a:xfrm>
              <a:off x="5135971" y="3800852"/>
              <a:ext cx="2269276" cy="369332"/>
            </a:xfrm>
            <a:prstGeom prst="rect">
              <a:avLst/>
            </a:prstGeom>
            <a:noFill/>
          </p:spPr>
          <p:txBody>
            <a:bodyPr wrap="none" rtlCol="0">
              <a:spAutoFit/>
            </a:bodyPr>
            <a:lstStyle/>
            <a:p>
              <a:r>
                <a:rPr lang="en-US" b="1" dirty="0"/>
                <a:t>Moderate Elimination</a:t>
              </a:r>
            </a:p>
          </p:txBody>
        </p:sp>
      </p:grpSp>
      <p:grpSp>
        <p:nvGrpSpPr>
          <p:cNvPr id="31" name="Group 30">
            <a:extLst>
              <a:ext uri="{FF2B5EF4-FFF2-40B4-BE49-F238E27FC236}">
                <a16:creationId xmlns:a16="http://schemas.microsoft.com/office/drawing/2014/main" id="{385BC79C-52F5-4BB5-9F52-513AB813272B}"/>
              </a:ext>
            </a:extLst>
          </p:cNvPr>
          <p:cNvGrpSpPr/>
          <p:nvPr/>
        </p:nvGrpSpPr>
        <p:grpSpPr>
          <a:xfrm>
            <a:off x="5475524" y="-501910"/>
            <a:ext cx="2890620" cy="5500640"/>
            <a:chOff x="3951524" y="-501910"/>
            <a:chExt cx="2890620" cy="5500640"/>
          </a:xfrm>
        </p:grpSpPr>
        <p:sp>
          <p:nvSpPr>
            <p:cNvPr id="2" name="Arc 1">
              <a:extLst>
                <a:ext uri="{FF2B5EF4-FFF2-40B4-BE49-F238E27FC236}">
                  <a16:creationId xmlns:a16="http://schemas.microsoft.com/office/drawing/2014/main" id="{A7566C63-8D14-4E37-A02E-B15699094A7B}"/>
                </a:ext>
              </a:extLst>
            </p:cNvPr>
            <p:cNvSpPr/>
            <p:nvPr/>
          </p:nvSpPr>
          <p:spPr>
            <a:xfrm rot="16200000" flipH="1">
              <a:off x="2291793" y="1157821"/>
              <a:ext cx="5381625" cy="2062163"/>
            </a:xfrm>
            <a:prstGeom prst="arc">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5A63AB97-DC09-4E20-9915-F2F4567B94A3}"/>
                </a:ext>
              </a:extLst>
            </p:cNvPr>
            <p:cNvSpPr txBox="1"/>
            <p:nvPr/>
          </p:nvSpPr>
          <p:spPr>
            <a:xfrm>
              <a:off x="5135971" y="4629398"/>
              <a:ext cx="1706173" cy="369332"/>
            </a:xfrm>
            <a:prstGeom prst="rect">
              <a:avLst/>
            </a:prstGeom>
            <a:noFill/>
          </p:spPr>
          <p:txBody>
            <a:bodyPr wrap="none" rtlCol="0">
              <a:spAutoFit/>
            </a:bodyPr>
            <a:lstStyle/>
            <a:p>
              <a:r>
                <a:rPr lang="en-US" b="1" dirty="0"/>
                <a:t>Fast Elimination</a:t>
              </a:r>
            </a:p>
          </p:txBody>
        </p:sp>
      </p:grpSp>
      <p:sp>
        <p:nvSpPr>
          <p:cNvPr id="18" name="Explosion: 8 Points 17">
            <a:extLst>
              <a:ext uri="{FF2B5EF4-FFF2-40B4-BE49-F238E27FC236}">
                <a16:creationId xmlns:a16="http://schemas.microsoft.com/office/drawing/2014/main" id="{1E16EF73-4CB6-4562-AAF2-E6F1A7C5C1A9}"/>
              </a:ext>
            </a:extLst>
          </p:cNvPr>
          <p:cNvSpPr/>
          <p:nvPr/>
        </p:nvSpPr>
        <p:spPr>
          <a:xfrm>
            <a:off x="5226700" y="1907931"/>
            <a:ext cx="497647" cy="497647"/>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65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03FC50-AC50-4223-A77A-0AE8A80BCB86}"/>
              </a:ext>
            </a:extLst>
          </p:cNvPr>
          <p:cNvSpPr/>
          <p:nvPr/>
        </p:nvSpPr>
        <p:spPr>
          <a:xfrm>
            <a:off x="3208746" y="4057177"/>
            <a:ext cx="5408823" cy="20987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337A2A-5E31-46DB-8199-CCAD0082AD98}"/>
              </a:ext>
            </a:extLst>
          </p:cNvPr>
          <p:cNvSpPr/>
          <p:nvPr/>
        </p:nvSpPr>
        <p:spPr>
          <a:xfrm>
            <a:off x="3176481" y="848053"/>
            <a:ext cx="5441088" cy="3226474"/>
          </a:xfrm>
          <a:prstGeom prst="rect">
            <a:avLst/>
          </a:prstGeom>
          <a:solidFill>
            <a:srgbClr val="FF0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295B5CC-2024-43DD-AD44-28EBF4E841EE}"/>
              </a:ext>
            </a:extLst>
          </p:cNvPr>
          <p:cNvSpPr txBox="1"/>
          <p:nvPr/>
        </p:nvSpPr>
        <p:spPr>
          <a:xfrm rot="16200000">
            <a:off x="2061732" y="3321097"/>
            <a:ext cx="1537922" cy="369332"/>
          </a:xfrm>
          <a:prstGeom prst="rect">
            <a:avLst/>
          </a:prstGeom>
          <a:noFill/>
        </p:spPr>
        <p:txBody>
          <a:bodyPr wrap="none" rtlCol="0">
            <a:spAutoFit/>
          </a:bodyPr>
          <a:lstStyle/>
          <a:p>
            <a:r>
              <a:rPr lang="en-US" b="1" dirty="0"/>
              <a:t>Concentration</a:t>
            </a:r>
          </a:p>
        </p:txBody>
      </p:sp>
      <p:sp>
        <p:nvSpPr>
          <p:cNvPr id="17" name="TextBox 16">
            <a:extLst>
              <a:ext uri="{FF2B5EF4-FFF2-40B4-BE49-F238E27FC236}">
                <a16:creationId xmlns:a16="http://schemas.microsoft.com/office/drawing/2014/main" id="{0254D5E2-D395-4BA8-9850-5C3B099B0F4E}"/>
              </a:ext>
            </a:extLst>
          </p:cNvPr>
          <p:cNvSpPr txBox="1"/>
          <p:nvPr/>
        </p:nvSpPr>
        <p:spPr>
          <a:xfrm>
            <a:off x="5179664" y="6545678"/>
            <a:ext cx="1309141" cy="369332"/>
          </a:xfrm>
          <a:prstGeom prst="rect">
            <a:avLst/>
          </a:prstGeom>
          <a:noFill/>
        </p:spPr>
        <p:txBody>
          <a:bodyPr wrap="none" rtlCol="0">
            <a:spAutoFit/>
          </a:bodyPr>
          <a:lstStyle/>
          <a:p>
            <a:r>
              <a:rPr lang="en-US" b="1" dirty="0"/>
              <a:t>Time (Days)</a:t>
            </a:r>
          </a:p>
        </p:txBody>
      </p:sp>
      <p:sp>
        <p:nvSpPr>
          <p:cNvPr id="19" name="TextBox 18">
            <a:extLst>
              <a:ext uri="{FF2B5EF4-FFF2-40B4-BE49-F238E27FC236}">
                <a16:creationId xmlns:a16="http://schemas.microsoft.com/office/drawing/2014/main" id="{96001560-3394-4186-A02B-DE991AF3C177}"/>
              </a:ext>
            </a:extLst>
          </p:cNvPr>
          <p:cNvSpPr txBox="1"/>
          <p:nvPr/>
        </p:nvSpPr>
        <p:spPr>
          <a:xfrm>
            <a:off x="1750899" y="-69521"/>
            <a:ext cx="8655896" cy="523220"/>
          </a:xfrm>
          <a:prstGeom prst="rect">
            <a:avLst/>
          </a:prstGeom>
          <a:noFill/>
        </p:spPr>
        <p:txBody>
          <a:bodyPr wrap="none" rtlCol="0">
            <a:spAutoFit/>
          </a:bodyPr>
          <a:lstStyle/>
          <a:p>
            <a:r>
              <a:rPr lang="en-US" sz="2800" b="1" dirty="0">
                <a:solidFill>
                  <a:srgbClr val="0000FF"/>
                </a:solidFill>
              </a:rPr>
              <a:t>Effect of Different Elimination Rates with Repeated Doses</a:t>
            </a:r>
          </a:p>
        </p:txBody>
      </p:sp>
      <p:cxnSp>
        <p:nvCxnSpPr>
          <p:cNvPr id="6" name="Straight Connector 5">
            <a:extLst>
              <a:ext uri="{FF2B5EF4-FFF2-40B4-BE49-F238E27FC236}">
                <a16:creationId xmlns:a16="http://schemas.microsoft.com/office/drawing/2014/main" id="{66F1F3CE-A6E7-427E-A14E-27D7BAB503DC}"/>
              </a:ext>
            </a:extLst>
          </p:cNvPr>
          <p:cNvCxnSpPr>
            <a:cxnSpLocks/>
            <a:stCxn id="4" idx="0"/>
          </p:cNvCxnSpPr>
          <p:nvPr/>
        </p:nvCxnSpPr>
        <p:spPr>
          <a:xfrm>
            <a:off x="3215072" y="5067124"/>
            <a:ext cx="1109792" cy="924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rc 3">
            <a:extLst>
              <a:ext uri="{FF2B5EF4-FFF2-40B4-BE49-F238E27FC236}">
                <a16:creationId xmlns:a16="http://schemas.microsoft.com/office/drawing/2014/main" id="{6C995ED7-FAC0-472C-8B55-DE0377B58BCF}"/>
              </a:ext>
            </a:extLst>
          </p:cNvPr>
          <p:cNvSpPr/>
          <p:nvPr/>
        </p:nvSpPr>
        <p:spPr>
          <a:xfrm rot="16200000" flipH="1">
            <a:off x="3597393" y="3957330"/>
            <a:ext cx="1454944" cy="2219587"/>
          </a:xfrm>
          <a:prstGeom prst="arc">
            <a:avLst>
              <a:gd name="adj1" fmla="val 16200000"/>
              <a:gd name="adj2" fmla="val 21585941"/>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Arc 1">
            <a:extLst>
              <a:ext uri="{FF2B5EF4-FFF2-40B4-BE49-F238E27FC236}">
                <a16:creationId xmlns:a16="http://schemas.microsoft.com/office/drawing/2014/main" id="{A7566C63-8D14-4E37-A02E-B15699094A7B}"/>
              </a:ext>
            </a:extLst>
          </p:cNvPr>
          <p:cNvSpPr/>
          <p:nvPr/>
        </p:nvSpPr>
        <p:spPr>
          <a:xfrm rot="16200000" flipH="1">
            <a:off x="3236066" y="3957330"/>
            <a:ext cx="2177599" cy="2219587"/>
          </a:xfrm>
          <a:prstGeom prst="arc">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67286B2F-D4E7-4EFA-A88E-7E08B664DBA6}"/>
              </a:ext>
            </a:extLst>
          </p:cNvPr>
          <p:cNvCxnSpPr>
            <a:cxnSpLocks/>
          </p:cNvCxnSpPr>
          <p:nvPr/>
        </p:nvCxnSpPr>
        <p:spPr>
          <a:xfrm>
            <a:off x="4269218" y="4057179"/>
            <a:ext cx="1109792" cy="924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858582DF-CF1E-4BEB-B5F0-37EEBF51D340}"/>
              </a:ext>
            </a:extLst>
          </p:cNvPr>
          <p:cNvSpPr/>
          <p:nvPr/>
        </p:nvSpPr>
        <p:spPr>
          <a:xfrm rot="16200000" flipH="1">
            <a:off x="4651539" y="3587471"/>
            <a:ext cx="1454944" cy="2219587"/>
          </a:xfrm>
          <a:prstGeom prst="arc">
            <a:avLst>
              <a:gd name="adj1" fmla="val 16200000"/>
              <a:gd name="adj2" fmla="val 21585941"/>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DDF6059F-9228-40FD-A14D-D1D93D11E861}"/>
              </a:ext>
            </a:extLst>
          </p:cNvPr>
          <p:cNvSpPr/>
          <p:nvPr/>
        </p:nvSpPr>
        <p:spPr>
          <a:xfrm rot="16200000" flipH="1">
            <a:off x="4290212" y="3957330"/>
            <a:ext cx="2177599" cy="2219587"/>
          </a:xfrm>
          <a:prstGeom prst="arc">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128C49F4-6A34-43EE-9BE8-F8C09F259106}"/>
              </a:ext>
            </a:extLst>
          </p:cNvPr>
          <p:cNvCxnSpPr>
            <a:cxnSpLocks/>
          </p:cNvCxnSpPr>
          <p:nvPr/>
        </p:nvCxnSpPr>
        <p:spPr>
          <a:xfrm>
            <a:off x="5330188" y="3069763"/>
            <a:ext cx="1109792" cy="884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58262FB7-253C-4535-85C8-DD7CF06FDC8A}"/>
              </a:ext>
            </a:extLst>
          </p:cNvPr>
          <p:cNvSpPr/>
          <p:nvPr/>
        </p:nvSpPr>
        <p:spPr>
          <a:xfrm rot="16200000" flipH="1">
            <a:off x="5712509" y="3217614"/>
            <a:ext cx="1454944" cy="2219587"/>
          </a:xfrm>
          <a:prstGeom prst="arc">
            <a:avLst>
              <a:gd name="adj1" fmla="val 16200000"/>
              <a:gd name="adj2" fmla="val 21585941"/>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90366EE8-A727-4A1A-B5DE-7089BBC7C494}"/>
              </a:ext>
            </a:extLst>
          </p:cNvPr>
          <p:cNvSpPr/>
          <p:nvPr/>
        </p:nvSpPr>
        <p:spPr>
          <a:xfrm rot="16200000" flipH="1">
            <a:off x="5351182" y="3957330"/>
            <a:ext cx="2177599" cy="2219587"/>
          </a:xfrm>
          <a:prstGeom prst="arc">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722C454D-3984-481B-8752-FFABB85C00C0}"/>
              </a:ext>
            </a:extLst>
          </p:cNvPr>
          <p:cNvCxnSpPr>
            <a:cxnSpLocks/>
          </p:cNvCxnSpPr>
          <p:nvPr/>
        </p:nvCxnSpPr>
        <p:spPr>
          <a:xfrm>
            <a:off x="6397982" y="2074155"/>
            <a:ext cx="1109792" cy="965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Arc 40">
            <a:extLst>
              <a:ext uri="{FF2B5EF4-FFF2-40B4-BE49-F238E27FC236}">
                <a16:creationId xmlns:a16="http://schemas.microsoft.com/office/drawing/2014/main" id="{33066DEA-47D2-449F-8237-6C534F80EEE8}"/>
              </a:ext>
            </a:extLst>
          </p:cNvPr>
          <p:cNvSpPr/>
          <p:nvPr/>
        </p:nvSpPr>
        <p:spPr>
          <a:xfrm rot="16200000" flipH="1">
            <a:off x="6780303" y="2847757"/>
            <a:ext cx="1454944" cy="2219587"/>
          </a:xfrm>
          <a:prstGeom prst="arc">
            <a:avLst>
              <a:gd name="adj1" fmla="val 16200000"/>
              <a:gd name="adj2" fmla="val 21585941"/>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D6DC18CA-525F-485F-8209-4DCEC4A5D37C}"/>
              </a:ext>
            </a:extLst>
          </p:cNvPr>
          <p:cNvSpPr/>
          <p:nvPr/>
        </p:nvSpPr>
        <p:spPr>
          <a:xfrm rot="16200000" flipH="1">
            <a:off x="6418976" y="3957330"/>
            <a:ext cx="2177599" cy="2219587"/>
          </a:xfrm>
          <a:prstGeom prst="arc">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D8F815EE-C57C-47B7-A2DB-806920C1DF2C}"/>
              </a:ext>
            </a:extLst>
          </p:cNvPr>
          <p:cNvCxnSpPr>
            <a:cxnSpLocks/>
          </p:cNvCxnSpPr>
          <p:nvPr/>
        </p:nvCxnSpPr>
        <p:spPr>
          <a:xfrm>
            <a:off x="7479424" y="1090826"/>
            <a:ext cx="1109792" cy="843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Arc 44">
            <a:extLst>
              <a:ext uri="{FF2B5EF4-FFF2-40B4-BE49-F238E27FC236}">
                <a16:creationId xmlns:a16="http://schemas.microsoft.com/office/drawing/2014/main" id="{1BFCDEEA-2DDF-4544-8A65-5A1CCE825CC0}"/>
              </a:ext>
            </a:extLst>
          </p:cNvPr>
          <p:cNvSpPr/>
          <p:nvPr/>
        </p:nvSpPr>
        <p:spPr>
          <a:xfrm rot="16200000" flipH="1">
            <a:off x="7861745" y="2477900"/>
            <a:ext cx="1454944" cy="2219587"/>
          </a:xfrm>
          <a:prstGeom prst="arc">
            <a:avLst>
              <a:gd name="adj1" fmla="val 16200000"/>
              <a:gd name="adj2" fmla="val 21585941"/>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4E9BFC3C-8DEB-4C2F-97B7-510B92E04D2C}"/>
              </a:ext>
            </a:extLst>
          </p:cNvPr>
          <p:cNvSpPr/>
          <p:nvPr/>
        </p:nvSpPr>
        <p:spPr>
          <a:xfrm rot="16200000" flipH="1">
            <a:off x="7500418" y="3957330"/>
            <a:ext cx="2177599" cy="2219587"/>
          </a:xfrm>
          <a:prstGeom prst="arc">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A02C4459-D006-4E4E-8616-CA0136B855F1}"/>
              </a:ext>
            </a:extLst>
          </p:cNvPr>
          <p:cNvCxnSpPr>
            <a:cxnSpLocks/>
          </p:cNvCxnSpPr>
          <p:nvPr/>
        </p:nvCxnSpPr>
        <p:spPr>
          <a:xfrm>
            <a:off x="3176481" y="848054"/>
            <a:ext cx="0" cy="53713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EE38325-54F7-4E28-BE2F-0EF817357F03}"/>
              </a:ext>
            </a:extLst>
          </p:cNvPr>
          <p:cNvCxnSpPr>
            <a:cxnSpLocks/>
            <a:endCxn id="46" idx="2"/>
          </p:cNvCxnSpPr>
          <p:nvPr/>
        </p:nvCxnSpPr>
        <p:spPr>
          <a:xfrm flipV="1">
            <a:off x="3176481" y="6155922"/>
            <a:ext cx="5412736" cy="2363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4CD466-1A91-40B5-9094-5A9C46DBEF53}"/>
              </a:ext>
            </a:extLst>
          </p:cNvPr>
          <p:cNvCxnSpPr>
            <a:cxnSpLocks/>
          </p:cNvCxnSpPr>
          <p:nvPr/>
        </p:nvCxnSpPr>
        <p:spPr>
          <a:xfrm>
            <a:off x="4288774" y="4057178"/>
            <a:ext cx="0" cy="21223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C53F833-9BA7-4536-97AA-679B8B1D6CF4}"/>
              </a:ext>
            </a:extLst>
          </p:cNvPr>
          <p:cNvCxnSpPr>
            <a:cxnSpLocks/>
          </p:cNvCxnSpPr>
          <p:nvPr/>
        </p:nvCxnSpPr>
        <p:spPr>
          <a:xfrm>
            <a:off x="5352393" y="3102288"/>
            <a:ext cx="0" cy="30772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0692742-15A2-4890-94C4-17C0AA254D2F}"/>
              </a:ext>
            </a:extLst>
          </p:cNvPr>
          <p:cNvCxnSpPr>
            <a:cxnSpLocks/>
          </p:cNvCxnSpPr>
          <p:nvPr/>
        </p:nvCxnSpPr>
        <p:spPr>
          <a:xfrm>
            <a:off x="6416012" y="2074154"/>
            <a:ext cx="0" cy="41054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122E55C-0EB3-4D34-B055-539788EA6E77}"/>
              </a:ext>
            </a:extLst>
          </p:cNvPr>
          <p:cNvCxnSpPr>
            <a:cxnSpLocks/>
          </p:cNvCxnSpPr>
          <p:nvPr/>
        </p:nvCxnSpPr>
        <p:spPr>
          <a:xfrm>
            <a:off x="7479631" y="1090826"/>
            <a:ext cx="0" cy="50887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xplosion: 8 Points 17">
            <a:extLst>
              <a:ext uri="{FF2B5EF4-FFF2-40B4-BE49-F238E27FC236}">
                <a16:creationId xmlns:a16="http://schemas.microsoft.com/office/drawing/2014/main" id="{1E16EF73-4CB6-4562-AAF2-E6F1A7C5C1A9}"/>
              </a:ext>
            </a:extLst>
          </p:cNvPr>
          <p:cNvSpPr/>
          <p:nvPr/>
        </p:nvSpPr>
        <p:spPr>
          <a:xfrm>
            <a:off x="6145670" y="5964566"/>
            <a:ext cx="497647" cy="497647"/>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xplosion: 8 Points 51">
            <a:extLst>
              <a:ext uri="{FF2B5EF4-FFF2-40B4-BE49-F238E27FC236}">
                <a16:creationId xmlns:a16="http://schemas.microsoft.com/office/drawing/2014/main" id="{C31C48AD-6C3B-4176-B4A5-E9A756F75A4A}"/>
              </a:ext>
            </a:extLst>
          </p:cNvPr>
          <p:cNvSpPr/>
          <p:nvPr/>
        </p:nvSpPr>
        <p:spPr>
          <a:xfrm>
            <a:off x="5077122" y="5964566"/>
            <a:ext cx="497647" cy="497647"/>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xplosion: 8 Points 52">
            <a:extLst>
              <a:ext uri="{FF2B5EF4-FFF2-40B4-BE49-F238E27FC236}">
                <a16:creationId xmlns:a16="http://schemas.microsoft.com/office/drawing/2014/main" id="{6EC445B8-421B-40A7-83D9-45858381AA86}"/>
              </a:ext>
            </a:extLst>
          </p:cNvPr>
          <p:cNvSpPr/>
          <p:nvPr/>
        </p:nvSpPr>
        <p:spPr>
          <a:xfrm>
            <a:off x="7214218" y="5964566"/>
            <a:ext cx="497647" cy="497647"/>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xplosion: 8 Points 53">
            <a:extLst>
              <a:ext uri="{FF2B5EF4-FFF2-40B4-BE49-F238E27FC236}">
                <a16:creationId xmlns:a16="http://schemas.microsoft.com/office/drawing/2014/main" id="{98BD1E78-5B88-47CB-BEB7-417948828B5A}"/>
              </a:ext>
            </a:extLst>
          </p:cNvPr>
          <p:cNvSpPr/>
          <p:nvPr/>
        </p:nvSpPr>
        <p:spPr>
          <a:xfrm>
            <a:off x="2940026" y="5964566"/>
            <a:ext cx="497647" cy="497647"/>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xplosion: 8 Points 84">
            <a:extLst>
              <a:ext uri="{FF2B5EF4-FFF2-40B4-BE49-F238E27FC236}">
                <a16:creationId xmlns:a16="http://schemas.microsoft.com/office/drawing/2014/main" id="{CA156742-FEB9-46FF-AB24-A730467F3263}"/>
              </a:ext>
            </a:extLst>
          </p:cNvPr>
          <p:cNvSpPr/>
          <p:nvPr/>
        </p:nvSpPr>
        <p:spPr>
          <a:xfrm>
            <a:off x="4008574" y="5964566"/>
            <a:ext cx="497647" cy="497647"/>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8478A5E-F31D-46E5-ADE1-75C6717D6E89}"/>
              </a:ext>
            </a:extLst>
          </p:cNvPr>
          <p:cNvSpPr txBox="1"/>
          <p:nvPr/>
        </p:nvSpPr>
        <p:spPr>
          <a:xfrm>
            <a:off x="8794542" y="925471"/>
            <a:ext cx="1270989" cy="646331"/>
          </a:xfrm>
          <a:prstGeom prst="rect">
            <a:avLst/>
          </a:prstGeom>
          <a:noFill/>
        </p:spPr>
        <p:txBody>
          <a:bodyPr wrap="none" rtlCol="0">
            <a:spAutoFit/>
          </a:bodyPr>
          <a:lstStyle/>
          <a:p>
            <a:r>
              <a:rPr lang="en-US" b="1" dirty="0"/>
              <a:t>Elimination</a:t>
            </a:r>
          </a:p>
          <a:p>
            <a:r>
              <a:rPr lang="en-US" b="1" dirty="0"/>
              <a:t>Slow</a:t>
            </a:r>
          </a:p>
        </p:txBody>
      </p:sp>
      <p:sp>
        <p:nvSpPr>
          <p:cNvPr id="91" name="TextBox 90">
            <a:extLst>
              <a:ext uri="{FF2B5EF4-FFF2-40B4-BE49-F238E27FC236}">
                <a16:creationId xmlns:a16="http://schemas.microsoft.com/office/drawing/2014/main" id="{ABA723FF-BAA7-438F-96B3-31503C272F53}"/>
              </a:ext>
            </a:extLst>
          </p:cNvPr>
          <p:cNvSpPr txBox="1"/>
          <p:nvPr/>
        </p:nvSpPr>
        <p:spPr>
          <a:xfrm>
            <a:off x="8794542" y="3909240"/>
            <a:ext cx="1270989" cy="646331"/>
          </a:xfrm>
          <a:prstGeom prst="rect">
            <a:avLst/>
          </a:prstGeom>
          <a:noFill/>
        </p:spPr>
        <p:txBody>
          <a:bodyPr wrap="none" rtlCol="0">
            <a:spAutoFit/>
          </a:bodyPr>
          <a:lstStyle/>
          <a:p>
            <a:r>
              <a:rPr lang="en-US" b="1" dirty="0"/>
              <a:t>Elimination</a:t>
            </a:r>
          </a:p>
          <a:p>
            <a:r>
              <a:rPr lang="en-US" b="1" dirty="0"/>
              <a:t>Moderate</a:t>
            </a:r>
          </a:p>
        </p:txBody>
      </p:sp>
      <p:sp>
        <p:nvSpPr>
          <p:cNvPr id="94" name="TextBox 93">
            <a:extLst>
              <a:ext uri="{FF2B5EF4-FFF2-40B4-BE49-F238E27FC236}">
                <a16:creationId xmlns:a16="http://schemas.microsoft.com/office/drawing/2014/main" id="{02A43A4F-BF84-471E-9721-62E8DA439222}"/>
              </a:ext>
            </a:extLst>
          </p:cNvPr>
          <p:cNvSpPr txBox="1"/>
          <p:nvPr/>
        </p:nvSpPr>
        <p:spPr>
          <a:xfrm>
            <a:off x="8796414" y="5683056"/>
            <a:ext cx="1270989" cy="646331"/>
          </a:xfrm>
          <a:prstGeom prst="rect">
            <a:avLst/>
          </a:prstGeom>
          <a:noFill/>
        </p:spPr>
        <p:txBody>
          <a:bodyPr wrap="none" rtlCol="0">
            <a:spAutoFit/>
          </a:bodyPr>
          <a:lstStyle/>
          <a:p>
            <a:r>
              <a:rPr lang="en-US" b="1" dirty="0"/>
              <a:t>Elimination</a:t>
            </a:r>
          </a:p>
          <a:p>
            <a:r>
              <a:rPr lang="en-US" b="1" dirty="0"/>
              <a:t>Fast</a:t>
            </a:r>
          </a:p>
        </p:txBody>
      </p:sp>
      <p:sp>
        <p:nvSpPr>
          <p:cNvPr id="97" name="TextBox 96">
            <a:extLst>
              <a:ext uri="{FF2B5EF4-FFF2-40B4-BE49-F238E27FC236}">
                <a16:creationId xmlns:a16="http://schemas.microsoft.com/office/drawing/2014/main" id="{B3309D10-544A-4015-9E7D-E23AC2AD71E7}"/>
              </a:ext>
            </a:extLst>
          </p:cNvPr>
          <p:cNvSpPr txBox="1"/>
          <p:nvPr/>
        </p:nvSpPr>
        <p:spPr>
          <a:xfrm>
            <a:off x="4184879" y="6296458"/>
            <a:ext cx="301686" cy="369332"/>
          </a:xfrm>
          <a:prstGeom prst="rect">
            <a:avLst/>
          </a:prstGeom>
          <a:noFill/>
        </p:spPr>
        <p:txBody>
          <a:bodyPr wrap="none" rtlCol="0">
            <a:spAutoFit/>
          </a:bodyPr>
          <a:lstStyle/>
          <a:p>
            <a:r>
              <a:rPr lang="en-US" dirty="0"/>
              <a:t>1</a:t>
            </a:r>
          </a:p>
        </p:txBody>
      </p:sp>
      <p:sp>
        <p:nvSpPr>
          <p:cNvPr id="98" name="TextBox 97">
            <a:extLst>
              <a:ext uri="{FF2B5EF4-FFF2-40B4-BE49-F238E27FC236}">
                <a16:creationId xmlns:a16="http://schemas.microsoft.com/office/drawing/2014/main" id="{1920EBBE-2D7D-40B2-B87A-4330F2C7BC28}"/>
              </a:ext>
            </a:extLst>
          </p:cNvPr>
          <p:cNvSpPr txBox="1"/>
          <p:nvPr/>
        </p:nvSpPr>
        <p:spPr>
          <a:xfrm>
            <a:off x="5259490" y="6296458"/>
            <a:ext cx="301686" cy="369332"/>
          </a:xfrm>
          <a:prstGeom prst="rect">
            <a:avLst/>
          </a:prstGeom>
          <a:noFill/>
        </p:spPr>
        <p:txBody>
          <a:bodyPr wrap="square" rtlCol="0">
            <a:spAutoFit/>
          </a:bodyPr>
          <a:lstStyle/>
          <a:p>
            <a:r>
              <a:rPr lang="en-US" dirty="0"/>
              <a:t>2</a:t>
            </a:r>
          </a:p>
        </p:txBody>
      </p:sp>
      <p:sp>
        <p:nvSpPr>
          <p:cNvPr id="99" name="TextBox 98">
            <a:extLst>
              <a:ext uri="{FF2B5EF4-FFF2-40B4-BE49-F238E27FC236}">
                <a16:creationId xmlns:a16="http://schemas.microsoft.com/office/drawing/2014/main" id="{A76ED091-2AA8-442E-BEE3-B9F34BAAC376}"/>
              </a:ext>
            </a:extLst>
          </p:cNvPr>
          <p:cNvSpPr txBox="1"/>
          <p:nvPr/>
        </p:nvSpPr>
        <p:spPr>
          <a:xfrm>
            <a:off x="6334101" y="6296458"/>
            <a:ext cx="301686" cy="369332"/>
          </a:xfrm>
          <a:prstGeom prst="rect">
            <a:avLst/>
          </a:prstGeom>
          <a:noFill/>
        </p:spPr>
        <p:txBody>
          <a:bodyPr wrap="square" rtlCol="0">
            <a:spAutoFit/>
          </a:bodyPr>
          <a:lstStyle/>
          <a:p>
            <a:r>
              <a:rPr lang="en-US" dirty="0"/>
              <a:t>3</a:t>
            </a:r>
          </a:p>
        </p:txBody>
      </p:sp>
      <p:sp>
        <p:nvSpPr>
          <p:cNvPr id="100" name="TextBox 99">
            <a:extLst>
              <a:ext uri="{FF2B5EF4-FFF2-40B4-BE49-F238E27FC236}">
                <a16:creationId xmlns:a16="http://schemas.microsoft.com/office/drawing/2014/main" id="{E84AAFD7-CA36-45F1-A3A5-B8FC7A925A86}"/>
              </a:ext>
            </a:extLst>
          </p:cNvPr>
          <p:cNvSpPr txBox="1"/>
          <p:nvPr/>
        </p:nvSpPr>
        <p:spPr>
          <a:xfrm>
            <a:off x="7408712" y="6296458"/>
            <a:ext cx="301686" cy="369332"/>
          </a:xfrm>
          <a:prstGeom prst="rect">
            <a:avLst/>
          </a:prstGeom>
          <a:noFill/>
        </p:spPr>
        <p:txBody>
          <a:bodyPr wrap="square" rtlCol="0">
            <a:spAutoFit/>
          </a:bodyPr>
          <a:lstStyle/>
          <a:p>
            <a:r>
              <a:rPr lang="en-US" dirty="0"/>
              <a:t>4</a:t>
            </a:r>
          </a:p>
        </p:txBody>
      </p:sp>
      <p:sp>
        <p:nvSpPr>
          <p:cNvPr id="101" name="TextBox 100">
            <a:extLst>
              <a:ext uri="{FF2B5EF4-FFF2-40B4-BE49-F238E27FC236}">
                <a16:creationId xmlns:a16="http://schemas.microsoft.com/office/drawing/2014/main" id="{F82BCC5B-3A17-4F88-9EC2-E33A405E527B}"/>
              </a:ext>
            </a:extLst>
          </p:cNvPr>
          <p:cNvSpPr txBox="1"/>
          <p:nvPr/>
        </p:nvSpPr>
        <p:spPr>
          <a:xfrm>
            <a:off x="8483323" y="6296458"/>
            <a:ext cx="301686"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56873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3" grpId="0" animBg="1"/>
      <p:bldP spid="34" grpId="0" animBg="1"/>
      <p:bldP spid="37" grpId="0" animBg="1"/>
      <p:bldP spid="38" grpId="0" animBg="1"/>
      <p:bldP spid="41" grpId="0" animBg="1"/>
      <p:bldP spid="42" grpId="0" animBg="1"/>
      <p:bldP spid="45" grpId="0" animBg="1"/>
      <p:bldP spid="46" grpId="0" animBg="1"/>
      <p:bldP spid="18" grpId="0" animBg="1"/>
      <p:bldP spid="52" grpId="0" animBg="1"/>
      <p:bldP spid="53" grpId="0" animBg="1"/>
      <p:bldP spid="54" grpId="0" animBg="1"/>
      <p:bldP spid="85" grpId="0" animBg="1"/>
      <p:bldP spid="88" grpId="0"/>
      <p:bldP spid="91" grpId="0"/>
      <p:bldP spid="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0" y="381000"/>
            <a:ext cx="8229600" cy="4525963"/>
          </a:xfrm>
        </p:spPr>
        <p:txBody>
          <a:bodyPr/>
          <a:lstStyle/>
          <a:p>
            <a:pPr eaLnBrk="1" hangingPunct="1">
              <a:buFontTx/>
              <a:buAutoNum type="alphaUcPeriod" startAt="4"/>
            </a:pPr>
            <a:r>
              <a:rPr lang="en-US" altLang="en-US" dirty="0"/>
              <a:t>Undesired Effects</a:t>
            </a:r>
          </a:p>
        </p:txBody>
      </p:sp>
      <p:sp>
        <p:nvSpPr>
          <p:cNvPr id="38915" name="Text Box 4"/>
          <p:cNvSpPr txBox="1">
            <a:spLocks noChangeArrowheads="1"/>
          </p:cNvSpPr>
          <p:nvPr/>
        </p:nvSpPr>
        <p:spPr bwMode="auto">
          <a:xfrm>
            <a:off x="2342867" y="2711355"/>
            <a:ext cx="790056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In medicine, each compound almost always produces more than one effect.</a:t>
            </a:r>
          </a:p>
          <a:p>
            <a:pPr eaLnBrk="1" hangingPunct="1">
              <a:spcBef>
                <a:spcPct val="0"/>
              </a:spcBef>
              <a:buFontTx/>
              <a:buNone/>
            </a:pPr>
            <a:endParaRPr lang="en-US" altLang="en-US" sz="1800" dirty="0"/>
          </a:p>
          <a:p>
            <a:pPr eaLnBrk="1" hangingPunct="1">
              <a:spcBef>
                <a:spcPct val="0"/>
              </a:spcBef>
              <a:buFontTx/>
              <a:buNone/>
            </a:pPr>
            <a:r>
              <a:rPr lang="en-US" altLang="en-US" sz="1800" dirty="0"/>
              <a:t>One effect is the </a:t>
            </a:r>
            <a:r>
              <a:rPr lang="en-US" altLang="en-US" sz="1800" dirty="0">
                <a:solidFill>
                  <a:srgbClr val="FF0000"/>
                </a:solidFill>
              </a:rPr>
              <a:t>desired</a:t>
            </a:r>
            <a:r>
              <a:rPr lang="en-US" altLang="en-US" sz="1800" dirty="0"/>
              <a:t> effect of the therapy.</a:t>
            </a:r>
          </a:p>
          <a:p>
            <a:pPr eaLnBrk="1" hangingPunct="1">
              <a:spcBef>
                <a:spcPct val="0"/>
              </a:spcBef>
              <a:buFontTx/>
              <a:buNone/>
            </a:pPr>
            <a:endParaRPr lang="en-US" altLang="en-US" sz="1800" dirty="0"/>
          </a:p>
          <a:p>
            <a:pPr eaLnBrk="1" hangingPunct="1">
              <a:spcBef>
                <a:spcPct val="0"/>
              </a:spcBef>
              <a:buFontTx/>
              <a:buNone/>
            </a:pPr>
            <a:r>
              <a:rPr lang="en-US" altLang="en-US" sz="1800" dirty="0"/>
              <a:t>All other effects are </a:t>
            </a:r>
            <a:r>
              <a:rPr lang="en-US" altLang="en-US" sz="1800" dirty="0">
                <a:solidFill>
                  <a:srgbClr val="FF0000"/>
                </a:solidFill>
              </a:rPr>
              <a:t>undesirable effects</a:t>
            </a:r>
            <a:r>
              <a:rPr lang="en-US" altLang="en-US" sz="1800" dirty="0"/>
              <a:t> or </a:t>
            </a:r>
            <a:r>
              <a:rPr lang="en-US" altLang="en-US" sz="1800" dirty="0">
                <a:solidFill>
                  <a:srgbClr val="FF0000"/>
                </a:solidFill>
              </a:rPr>
              <a:t>side effects</a:t>
            </a:r>
            <a:r>
              <a:rPr lang="en-US" altLang="en-US" sz="1800" dirty="0"/>
              <a:t>.</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2187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3175"/>
            <a:ext cx="8229600" cy="1143000"/>
          </a:xfrm>
        </p:spPr>
        <p:txBody>
          <a:bodyPr/>
          <a:lstStyle/>
          <a:p>
            <a:pPr eaLnBrk="1" hangingPunct="1"/>
            <a:r>
              <a:rPr lang="en-US" altLang="en-US" sz="3600" dirty="0"/>
              <a:t>History of Toxicology</a:t>
            </a:r>
          </a:p>
        </p:txBody>
      </p:sp>
      <p:sp>
        <p:nvSpPr>
          <p:cNvPr id="5123" name="Rectangle 3"/>
          <p:cNvSpPr>
            <a:spLocks noGrp="1" noChangeArrowheads="1"/>
          </p:cNvSpPr>
          <p:nvPr>
            <p:ph type="body" idx="4294967295"/>
          </p:nvPr>
        </p:nvSpPr>
        <p:spPr>
          <a:xfrm>
            <a:off x="0" y="685800"/>
            <a:ext cx="4114800" cy="1219200"/>
          </a:xfrm>
        </p:spPr>
        <p:txBody>
          <a:bodyPr/>
          <a:lstStyle/>
          <a:p>
            <a:pPr eaLnBrk="1" hangingPunct="1"/>
            <a:r>
              <a:rPr lang="en-US" altLang="en-US"/>
              <a:t>Antiquity</a:t>
            </a:r>
          </a:p>
          <a:p>
            <a:pPr lvl="1" eaLnBrk="1" hangingPunct="1"/>
            <a:r>
              <a:rPr lang="en-US" altLang="en-US"/>
              <a:t>The Ebers Papyrus (around 1500 BC)</a:t>
            </a:r>
          </a:p>
          <a:p>
            <a:pPr lvl="2" eaLnBrk="1" hangingPunct="1">
              <a:buFontTx/>
              <a:buNone/>
            </a:pPr>
            <a:endParaRPr lang="en-US" altLang="en-US"/>
          </a:p>
        </p:txBody>
      </p:sp>
      <p:pic>
        <p:nvPicPr>
          <p:cNvPr id="5124" name="Picture 5" descr="Ebers Pay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3289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p:cNvSpPr>
            <a:spLocks noChangeArrowheads="1"/>
          </p:cNvSpPr>
          <p:nvPr/>
        </p:nvSpPr>
        <p:spPr bwMode="auto">
          <a:xfrm>
            <a:off x="1828800" y="6553200"/>
            <a:ext cx="31511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t>http://www.aldokkan.com/science/ebers.htm</a:t>
            </a:r>
          </a:p>
        </p:txBody>
      </p:sp>
      <p:sp>
        <p:nvSpPr>
          <p:cNvPr id="5126" name="Text Box 7"/>
          <p:cNvSpPr txBox="1">
            <a:spLocks noChangeArrowheads="1"/>
          </p:cNvSpPr>
          <p:nvPr/>
        </p:nvSpPr>
        <p:spPr bwMode="auto">
          <a:xfrm>
            <a:off x="5562600" y="762000"/>
            <a:ext cx="48768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This Egyptian papyrus from about 1552 B.C. is the oldest preserved medical document. It measures about 20.23 m in length and 30 cm. in height. More complete than the Edwin Smith papyrus, it is the most important medical papyrus yet recovered. It is written in hieratic script and contains the most complete record of Egyptian medicine known. The 110 pages scroll contains 700 magical formulas and folk remedies meant to cure afflictions ranging from crocodile bite to toenail pain and to rid the house of such pests as flies, rats, and scorpions. </a:t>
            </a:r>
          </a:p>
          <a:p>
            <a:pPr eaLnBrk="1" hangingPunct="1">
              <a:spcBef>
                <a:spcPct val="0"/>
              </a:spcBef>
              <a:buFontTx/>
              <a:buNone/>
            </a:pPr>
            <a:endParaRPr lang="en-US" altLang="en-US" sz="1400"/>
          </a:p>
          <a:p>
            <a:pPr eaLnBrk="1" hangingPunct="1">
              <a:spcBef>
                <a:spcPct val="0"/>
              </a:spcBef>
              <a:buFontTx/>
              <a:buNone/>
            </a:pPr>
            <a:r>
              <a:rPr lang="en-US" altLang="en-US" sz="1400"/>
              <a:t>The papyrus contains chapters on intestinal disease, helminthiasis, ophthalmology, dermatology, gynaecology, obstetrics, pregnancy diagnosis, contraception, dentistry, and the surgical treatment of abscesses, tumours, fractures and burns. The ancient Egyptians say that a depressed skull fracture looked like a puncture in a pottery jar.</a:t>
            </a:r>
          </a:p>
          <a:p>
            <a:pPr eaLnBrk="1" hangingPunct="1">
              <a:spcBef>
                <a:spcPct val="0"/>
              </a:spcBef>
              <a:buFontTx/>
              <a:buNone/>
            </a:pPr>
            <a:endParaRPr lang="en-US" altLang="en-US" sz="1400"/>
          </a:p>
          <a:p>
            <a:pPr eaLnBrk="1" hangingPunct="1">
              <a:spcBef>
                <a:spcPct val="0"/>
              </a:spcBef>
              <a:buFontTx/>
              <a:buNone/>
            </a:pPr>
            <a:r>
              <a:rPr lang="en-US" altLang="en-US" sz="1400"/>
              <a:t>It also includes a surprisingly accurate description of the circulatory system, noting the existence of blood vessels throughout the body and the hearts function as a centre of the blood supply. It also refers to birth control, diabetes mellitus, trachoma, hookworm and filariasis, as well as forms of arthritis. </a:t>
            </a:r>
          </a:p>
          <a:p>
            <a:pPr eaLnBrk="1" hangingPunct="1">
              <a:spcBef>
                <a:spcPct val="0"/>
              </a:spcBef>
              <a:buFontTx/>
              <a:buNone/>
            </a:pPr>
            <a:endParaRPr lang="en-US" altLang="en-US" sz="1400"/>
          </a:p>
          <a:p>
            <a:pPr eaLnBrk="1" hangingPunct="1">
              <a:spcBef>
                <a:spcPct val="0"/>
              </a:spcBef>
              <a:buFontTx/>
              <a:buNone/>
            </a:pPr>
            <a:r>
              <a:rPr lang="en-US" altLang="en-US" sz="1400"/>
              <a:t>The papyrus also contains a short section on psychiatry. It describes a condition of severe despondency that is equivalent to our modern definition of depression. </a:t>
            </a:r>
          </a:p>
        </p:txBody>
      </p:sp>
    </p:spTree>
    <p:extLst>
      <p:ext uri="{BB962C8B-B14F-4D97-AF65-F5344CB8AC3E}">
        <p14:creationId xmlns:p14="http://schemas.microsoft.com/office/powerpoint/2010/main" val="190423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0" y="381000"/>
            <a:ext cx="8229600" cy="4525963"/>
          </a:xfrm>
        </p:spPr>
        <p:txBody>
          <a:bodyPr/>
          <a:lstStyle/>
          <a:p>
            <a:pPr marL="914400" lvl="1" indent="-457200">
              <a:buFont typeface="+mj-lt"/>
              <a:buAutoNum type="arabicPeriod"/>
            </a:pPr>
            <a:r>
              <a:rPr lang="en-US" altLang="en-US" dirty="0"/>
              <a:t>Allergic Reactions</a:t>
            </a:r>
          </a:p>
        </p:txBody>
      </p:sp>
      <p:sp>
        <p:nvSpPr>
          <p:cNvPr id="39940" name="Text Box 5"/>
          <p:cNvSpPr txBox="1">
            <a:spLocks noChangeArrowheads="1"/>
          </p:cNvSpPr>
          <p:nvPr/>
        </p:nvSpPr>
        <p:spPr bwMode="auto">
          <a:xfrm>
            <a:off x="1680054" y="1531500"/>
            <a:ext cx="899477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800" dirty="0"/>
              <a:t>Small molecules (</a:t>
            </a:r>
            <a:r>
              <a:rPr lang="en-US" altLang="en-US" sz="1800" dirty="0" err="1">
                <a:solidFill>
                  <a:srgbClr val="FF0000"/>
                </a:solidFill>
              </a:rPr>
              <a:t>haptens</a:t>
            </a:r>
            <a:r>
              <a:rPr lang="en-US" altLang="en-US" sz="1800" dirty="0"/>
              <a:t>)</a:t>
            </a:r>
            <a:r>
              <a:rPr lang="en-US" altLang="en-US" sz="1800" dirty="0">
                <a:solidFill>
                  <a:srgbClr val="FF0000"/>
                </a:solidFill>
              </a:rPr>
              <a:t> </a:t>
            </a:r>
            <a:r>
              <a:rPr lang="en-US" altLang="en-US" sz="1800" dirty="0"/>
              <a:t>are mostly unnoticed by the immune system.</a:t>
            </a:r>
          </a:p>
          <a:p>
            <a:pPr eaLnBrk="1" hangingPunct="1">
              <a:spcBef>
                <a:spcPct val="0"/>
              </a:spcBef>
              <a:buFontTx/>
              <a:buNone/>
            </a:pPr>
            <a:endParaRPr lang="en-US" altLang="en-US" sz="1800" dirty="0"/>
          </a:p>
          <a:p>
            <a:pPr eaLnBrk="1" hangingPunct="1">
              <a:spcBef>
                <a:spcPct val="0"/>
              </a:spcBef>
              <a:buFontTx/>
              <a:buNone/>
            </a:pPr>
            <a:r>
              <a:rPr lang="en-US" altLang="en-US" sz="1800" dirty="0"/>
              <a:t>They eventually combine with a protein to form an </a:t>
            </a:r>
            <a:r>
              <a:rPr lang="en-US" altLang="en-US" sz="1800" dirty="0">
                <a:solidFill>
                  <a:srgbClr val="FF0000"/>
                </a:solidFill>
              </a:rPr>
              <a:t>antigen</a:t>
            </a:r>
            <a:r>
              <a:rPr lang="en-US" altLang="en-US" sz="1800" dirty="0"/>
              <a:t>.</a:t>
            </a:r>
          </a:p>
          <a:p>
            <a:pPr eaLnBrk="1" hangingPunct="1">
              <a:spcBef>
                <a:spcPct val="0"/>
              </a:spcBef>
              <a:buFontTx/>
              <a:buNone/>
            </a:pPr>
            <a:endParaRPr lang="en-US" altLang="en-US" sz="1800" dirty="0"/>
          </a:p>
          <a:p>
            <a:pPr eaLnBrk="1" hangingPunct="1">
              <a:spcBef>
                <a:spcPct val="0"/>
              </a:spcBef>
              <a:buFontTx/>
              <a:buNone/>
            </a:pPr>
            <a:r>
              <a:rPr lang="en-US" altLang="en-US" sz="1800" dirty="0"/>
              <a:t>The </a:t>
            </a:r>
            <a:r>
              <a:rPr lang="en-US" altLang="en-US" sz="1800" dirty="0">
                <a:solidFill>
                  <a:srgbClr val="FF0000"/>
                </a:solidFill>
              </a:rPr>
              <a:t>antigen</a:t>
            </a:r>
            <a:r>
              <a:rPr lang="en-US" altLang="en-US" sz="1800" dirty="0"/>
              <a:t> can trigger the formation of </a:t>
            </a:r>
            <a:r>
              <a:rPr lang="en-US" altLang="en-US" sz="1800" dirty="0">
                <a:solidFill>
                  <a:srgbClr val="FF0000"/>
                </a:solidFill>
              </a:rPr>
              <a:t>antibodies</a:t>
            </a: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Next time there is an exposure to this </a:t>
            </a:r>
            <a:r>
              <a:rPr lang="en-US" altLang="en-US" sz="1800" dirty="0" err="1">
                <a:solidFill>
                  <a:srgbClr val="FF0000"/>
                </a:solidFill>
              </a:rPr>
              <a:t>hapten</a:t>
            </a:r>
            <a:r>
              <a:rPr lang="en-US" altLang="en-US" sz="1800" dirty="0"/>
              <a:t> an </a:t>
            </a:r>
            <a:r>
              <a:rPr lang="en-US" altLang="en-US" sz="1800" dirty="0">
                <a:solidFill>
                  <a:srgbClr val="FF0000"/>
                </a:solidFill>
              </a:rPr>
              <a:t>antigen-antibody</a:t>
            </a:r>
            <a:r>
              <a:rPr lang="en-US" altLang="en-US" sz="1800" dirty="0"/>
              <a:t> interaction happens.</a:t>
            </a:r>
          </a:p>
          <a:p>
            <a:pPr eaLnBrk="1" hangingPunct="1">
              <a:spcBef>
                <a:spcPct val="0"/>
              </a:spcBef>
              <a:buFontTx/>
              <a:buNone/>
            </a:pPr>
            <a:endParaRPr lang="en-US" altLang="en-US" sz="1800" dirty="0"/>
          </a:p>
          <a:p>
            <a:pPr eaLnBrk="1" hangingPunct="1">
              <a:spcBef>
                <a:spcPct val="0"/>
              </a:spcBef>
              <a:buFontTx/>
              <a:buNone/>
            </a:pPr>
            <a:r>
              <a:rPr lang="en-US" altLang="en-US" sz="1800" dirty="0"/>
              <a:t>This induces an </a:t>
            </a:r>
            <a:r>
              <a:rPr lang="en-US" altLang="en-US" sz="1800" dirty="0">
                <a:solidFill>
                  <a:srgbClr val="FF0000"/>
                </a:solidFill>
              </a:rPr>
              <a:t>allergic response</a:t>
            </a:r>
            <a:r>
              <a:rPr lang="en-US" altLang="en-US" sz="1800" dirty="0"/>
              <a:t> (anything from a skin rash to anaphylactic shock).</a:t>
            </a:r>
          </a:p>
        </p:txBody>
      </p:sp>
    </p:spTree>
    <p:extLst>
      <p:ext uri="{BB962C8B-B14F-4D97-AF65-F5344CB8AC3E}">
        <p14:creationId xmlns:p14="http://schemas.microsoft.com/office/powerpoint/2010/main" val="757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0" y="381000"/>
            <a:ext cx="8229600" cy="4525963"/>
          </a:xfrm>
        </p:spPr>
        <p:txBody>
          <a:bodyPr/>
          <a:lstStyle/>
          <a:p>
            <a:pPr marL="914400" lvl="1" indent="-457200">
              <a:buFont typeface="+mj-lt"/>
              <a:buAutoNum type="arabicPeriod" startAt="2"/>
            </a:pPr>
            <a:r>
              <a:rPr lang="en-US" altLang="en-US" dirty="0"/>
              <a:t>Immediate versus Delayed Toxicity</a:t>
            </a:r>
          </a:p>
        </p:txBody>
      </p:sp>
      <p:sp>
        <p:nvSpPr>
          <p:cNvPr id="41987" name="Text Box 3"/>
          <p:cNvSpPr txBox="1">
            <a:spLocks noChangeArrowheads="1"/>
          </p:cNvSpPr>
          <p:nvPr/>
        </p:nvSpPr>
        <p:spPr bwMode="auto">
          <a:xfrm>
            <a:off x="2032379" y="2151728"/>
            <a:ext cx="839383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solidFill>
                  <a:srgbClr val="0000FF"/>
                </a:solidFill>
              </a:rPr>
              <a:t>Immediate toxic effects</a:t>
            </a:r>
            <a:r>
              <a:rPr lang="en-US" altLang="en-US" sz="2000" dirty="0"/>
              <a:t> occur or develop rapidly after a single exposure. </a:t>
            </a:r>
          </a:p>
          <a:p>
            <a:pPr eaLnBrk="1" hangingPunct="1">
              <a:spcBef>
                <a:spcPct val="0"/>
              </a:spcBef>
              <a:buFontTx/>
              <a:buNone/>
            </a:pPr>
            <a:endParaRPr lang="en-US" altLang="en-US" sz="2000" dirty="0"/>
          </a:p>
          <a:p>
            <a:pPr eaLnBrk="1" hangingPunct="1">
              <a:spcBef>
                <a:spcPct val="0"/>
              </a:spcBef>
              <a:buFontTx/>
              <a:buNone/>
            </a:pPr>
            <a:r>
              <a:rPr lang="en-US" altLang="en-US" sz="2000" dirty="0">
                <a:solidFill>
                  <a:srgbClr val="0000FF"/>
                </a:solidFill>
              </a:rPr>
              <a:t>Delayed toxic effects</a:t>
            </a:r>
            <a:r>
              <a:rPr lang="en-US" altLang="en-US" sz="2000" dirty="0"/>
              <a:t> occur after some period of time.</a:t>
            </a:r>
          </a:p>
          <a:p>
            <a:pPr eaLnBrk="1" hangingPunct="1">
              <a:spcBef>
                <a:spcPct val="0"/>
              </a:spcBef>
              <a:buFontTx/>
              <a:buNone/>
            </a:pPr>
            <a:endParaRPr lang="en-US" altLang="en-US" sz="2000" dirty="0"/>
          </a:p>
          <a:p>
            <a:pPr eaLnBrk="1" hangingPunct="1">
              <a:spcBef>
                <a:spcPct val="0"/>
              </a:spcBef>
              <a:buFontTx/>
              <a:buNone/>
            </a:pPr>
            <a:endParaRPr lang="en-US" altLang="en-US" sz="2000" dirty="0"/>
          </a:p>
          <a:p>
            <a:pPr eaLnBrk="1" hangingPunct="1">
              <a:spcBef>
                <a:spcPct val="0"/>
              </a:spcBef>
              <a:buFontTx/>
              <a:buNone/>
            </a:pPr>
            <a:r>
              <a:rPr lang="en-US" altLang="en-US" sz="2000" dirty="0">
                <a:solidFill>
                  <a:srgbClr val="FF0000"/>
                </a:solidFill>
              </a:rPr>
              <a:t>Carcinogenic</a:t>
            </a:r>
            <a:r>
              <a:rPr lang="en-US" altLang="en-US" sz="2000" dirty="0"/>
              <a:t> effects of chemicals can have long latency periods.</a:t>
            </a:r>
          </a:p>
          <a:p>
            <a:pPr eaLnBrk="1" hangingPunct="1">
              <a:spcBef>
                <a:spcPct val="0"/>
              </a:spcBef>
              <a:buFontTx/>
              <a:buNone/>
            </a:pPr>
            <a:r>
              <a:rPr lang="en-US" altLang="en-US" sz="2000" dirty="0"/>
              <a:t> </a:t>
            </a:r>
          </a:p>
          <a:p>
            <a:pPr eaLnBrk="1" hangingPunct="1">
              <a:spcBef>
                <a:spcPct val="0"/>
              </a:spcBef>
              <a:buFontTx/>
              <a:buNone/>
            </a:pPr>
            <a:r>
              <a:rPr lang="en-US" altLang="en-US" sz="2000" dirty="0"/>
              <a:t>(Tumors observed 20 to 30 years after the initial exposure)</a:t>
            </a:r>
          </a:p>
        </p:txBody>
      </p:sp>
    </p:spTree>
    <p:extLst>
      <p:ext uri="{BB962C8B-B14F-4D97-AF65-F5344CB8AC3E}">
        <p14:creationId xmlns:p14="http://schemas.microsoft.com/office/powerpoint/2010/main" val="235859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0" y="381000"/>
            <a:ext cx="8229600" cy="4525963"/>
          </a:xfrm>
        </p:spPr>
        <p:txBody>
          <a:bodyPr/>
          <a:lstStyle/>
          <a:p>
            <a:pPr marL="914400" lvl="1" indent="-457200">
              <a:buFont typeface="+mj-lt"/>
              <a:buAutoNum type="arabicPeriod" startAt="3"/>
            </a:pPr>
            <a:r>
              <a:rPr lang="en-US" altLang="en-US" dirty="0"/>
              <a:t>Reversible versus Irreversible Toxic Effects</a:t>
            </a:r>
          </a:p>
        </p:txBody>
      </p:sp>
      <p:sp>
        <p:nvSpPr>
          <p:cNvPr id="43012" name="Text Box 4"/>
          <p:cNvSpPr txBox="1">
            <a:spLocks noChangeArrowheads="1"/>
          </p:cNvSpPr>
          <p:nvPr/>
        </p:nvSpPr>
        <p:spPr bwMode="auto">
          <a:xfrm>
            <a:off x="2611272" y="2757986"/>
            <a:ext cx="73948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800" dirty="0"/>
              <a:t>Most injuries to the Liver are </a:t>
            </a:r>
            <a:r>
              <a:rPr lang="en-US" altLang="en-US" sz="1800" dirty="0">
                <a:solidFill>
                  <a:srgbClr val="0000FF"/>
                </a:solidFill>
              </a:rPr>
              <a:t>reversible</a:t>
            </a:r>
            <a:r>
              <a:rPr lang="en-US" altLang="en-US" sz="1800" dirty="0"/>
              <a:t> because liver tissue regenerates efficiently.</a:t>
            </a:r>
          </a:p>
          <a:p>
            <a:pPr>
              <a:spcBef>
                <a:spcPct val="0"/>
              </a:spcBef>
              <a:buNone/>
            </a:pPr>
            <a:r>
              <a:rPr lang="en-US" altLang="en-US" sz="1800" dirty="0"/>
              <a:t> </a:t>
            </a:r>
          </a:p>
          <a:p>
            <a:pPr eaLnBrk="1" hangingPunct="1">
              <a:spcBef>
                <a:spcPct val="0"/>
              </a:spcBef>
              <a:buFontTx/>
              <a:buNone/>
            </a:pPr>
            <a:endParaRPr lang="en-US" altLang="en-US" sz="1800" dirty="0"/>
          </a:p>
          <a:p>
            <a:pPr eaLnBrk="1" hangingPunct="1">
              <a:spcBef>
                <a:spcPct val="0"/>
              </a:spcBef>
              <a:buFontTx/>
              <a:buNone/>
            </a:pPr>
            <a:r>
              <a:rPr lang="en-US" altLang="en-US" sz="1800" dirty="0"/>
              <a:t>The central nervous system (CNS) does not regenerate well so most injuries are </a:t>
            </a:r>
            <a:r>
              <a:rPr lang="en-US" altLang="en-US" sz="1800" dirty="0">
                <a:solidFill>
                  <a:srgbClr val="0000FF"/>
                </a:solidFill>
              </a:rPr>
              <a:t>irreversible</a:t>
            </a:r>
            <a:r>
              <a:rPr lang="en-US" altLang="en-US" sz="1800" dirty="0"/>
              <a:t>.</a:t>
            </a:r>
          </a:p>
        </p:txBody>
      </p:sp>
    </p:spTree>
    <p:extLst>
      <p:ext uri="{BB962C8B-B14F-4D97-AF65-F5344CB8AC3E}">
        <p14:creationId xmlns:p14="http://schemas.microsoft.com/office/powerpoint/2010/main" val="205133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4294967295"/>
          </p:nvPr>
        </p:nvSpPr>
        <p:spPr>
          <a:xfrm>
            <a:off x="0" y="381000"/>
            <a:ext cx="8229600" cy="4525963"/>
          </a:xfrm>
        </p:spPr>
        <p:txBody>
          <a:bodyPr/>
          <a:lstStyle/>
          <a:p>
            <a:pPr marL="914400" lvl="1" indent="-457200">
              <a:buFont typeface="+mj-lt"/>
              <a:buAutoNum type="arabicPeriod" startAt="4"/>
            </a:pPr>
            <a:r>
              <a:rPr lang="en-US" altLang="en-US" dirty="0"/>
              <a:t>Local versus Systemic Toxicity</a:t>
            </a:r>
          </a:p>
        </p:txBody>
      </p:sp>
      <p:sp>
        <p:nvSpPr>
          <p:cNvPr id="44035" name="Text Box 3"/>
          <p:cNvSpPr txBox="1">
            <a:spLocks noChangeArrowheads="1"/>
          </p:cNvSpPr>
          <p:nvPr/>
        </p:nvSpPr>
        <p:spPr bwMode="auto">
          <a:xfrm>
            <a:off x="2561562" y="1892941"/>
            <a:ext cx="687131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0000FF"/>
                </a:solidFill>
              </a:rPr>
              <a:t>Local effects</a:t>
            </a:r>
            <a:r>
              <a:rPr lang="en-US" altLang="en-US" sz="1800" dirty="0"/>
              <a:t> occur at the site of immediate contact.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solidFill>
                  <a:srgbClr val="0000FF"/>
                </a:solidFill>
              </a:rPr>
              <a:t>Systemic effects</a:t>
            </a:r>
            <a:r>
              <a:rPr lang="en-US" altLang="en-US" sz="1800" dirty="0"/>
              <a:t> require absorption and distribution of a molecule from its entry spot to another site at which the effect is produced.</a:t>
            </a:r>
          </a:p>
          <a:p>
            <a:pPr eaLnBrk="1" hangingPunct="1">
              <a:spcBef>
                <a:spcPct val="0"/>
              </a:spcBef>
              <a:buFontTx/>
              <a:buNone/>
            </a:pPr>
            <a:endParaRPr lang="en-US" altLang="en-US" sz="1400" dirty="0"/>
          </a:p>
        </p:txBody>
      </p:sp>
    </p:spTree>
    <p:extLst>
      <p:ext uri="{BB962C8B-B14F-4D97-AF65-F5344CB8AC3E}">
        <p14:creationId xmlns:p14="http://schemas.microsoft.com/office/powerpoint/2010/main" val="8306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0" y="152400"/>
            <a:ext cx="8229600" cy="4525963"/>
          </a:xfrm>
        </p:spPr>
        <p:txBody>
          <a:bodyPr/>
          <a:lstStyle/>
          <a:p>
            <a:pPr eaLnBrk="1" hangingPunct="1">
              <a:buFontTx/>
              <a:buAutoNum type="alphaUcPeriod" startAt="5"/>
            </a:pPr>
            <a:r>
              <a:rPr lang="en-US" altLang="en-US"/>
              <a:t>Interaction of Chemicals</a:t>
            </a:r>
          </a:p>
        </p:txBody>
      </p:sp>
      <p:sp>
        <p:nvSpPr>
          <p:cNvPr id="45060" name="Text Box 7"/>
          <p:cNvSpPr txBox="1">
            <a:spLocks noChangeArrowheads="1"/>
          </p:cNvSpPr>
          <p:nvPr/>
        </p:nvSpPr>
        <p:spPr bwMode="auto">
          <a:xfrm>
            <a:off x="1801813" y="1305341"/>
            <a:ext cx="85883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An </a:t>
            </a:r>
            <a:r>
              <a:rPr lang="en-US" altLang="en-US" sz="1800" dirty="0">
                <a:solidFill>
                  <a:srgbClr val="0000FF"/>
                </a:solidFill>
              </a:rPr>
              <a:t>additive effect</a:t>
            </a:r>
            <a:r>
              <a:rPr lang="en-US" altLang="en-US" sz="1800" dirty="0"/>
              <a:t> when the combined effect of the two chemicals is equal to the sum of the effects of each agent given alone.</a:t>
            </a:r>
          </a:p>
          <a:p>
            <a:pPr eaLnBrk="1" hangingPunct="1">
              <a:spcBef>
                <a:spcPct val="0"/>
              </a:spcBef>
              <a:buFontTx/>
              <a:buNone/>
            </a:pPr>
            <a:endParaRPr lang="en-US" altLang="en-US" sz="1800" dirty="0"/>
          </a:p>
          <a:p>
            <a:pPr eaLnBrk="1" hangingPunct="1">
              <a:spcBef>
                <a:spcPct val="0"/>
              </a:spcBef>
              <a:buFontTx/>
              <a:buNone/>
            </a:pPr>
            <a:r>
              <a:rPr lang="en-US" altLang="en-US" sz="1800" dirty="0"/>
              <a:t>A </a:t>
            </a:r>
            <a:r>
              <a:rPr lang="en-US" altLang="en-US" sz="1800" dirty="0">
                <a:solidFill>
                  <a:srgbClr val="0000FF"/>
                </a:solidFill>
              </a:rPr>
              <a:t>synergistic effect</a:t>
            </a:r>
            <a:r>
              <a:rPr lang="en-US" altLang="en-US" sz="1800" dirty="0"/>
              <a:t> occurs when the combined effects of two chemicals are much greater than the sum of the effects of each agent given alone.</a:t>
            </a:r>
          </a:p>
          <a:p>
            <a:pPr eaLnBrk="1" hangingPunct="1">
              <a:spcBef>
                <a:spcPct val="0"/>
              </a:spcBef>
              <a:buFontTx/>
              <a:buNone/>
            </a:pPr>
            <a:endParaRPr lang="en-US" altLang="en-US" sz="1800" dirty="0"/>
          </a:p>
          <a:p>
            <a:pPr eaLnBrk="1" hangingPunct="1">
              <a:spcBef>
                <a:spcPct val="0"/>
              </a:spcBef>
              <a:buFontTx/>
              <a:buNone/>
            </a:pPr>
            <a:r>
              <a:rPr lang="en-US" altLang="en-US" sz="1800" dirty="0">
                <a:solidFill>
                  <a:srgbClr val="0000FF"/>
                </a:solidFill>
              </a:rPr>
              <a:t>Potentiation</a:t>
            </a:r>
            <a:r>
              <a:rPr lang="en-US" altLang="en-US" sz="1800" dirty="0"/>
              <a:t> occurs when one substance does not have a toxic effect on a certain organ or system but when added to another chemical makes that chemical much more toxic.</a:t>
            </a:r>
          </a:p>
          <a:p>
            <a:pPr eaLnBrk="1" hangingPunct="1">
              <a:spcBef>
                <a:spcPct val="0"/>
              </a:spcBef>
              <a:buFontTx/>
              <a:buNone/>
            </a:pPr>
            <a:endParaRPr lang="en-US" altLang="en-US" sz="1800" dirty="0"/>
          </a:p>
          <a:p>
            <a:pPr eaLnBrk="1" hangingPunct="1">
              <a:spcBef>
                <a:spcPct val="0"/>
              </a:spcBef>
              <a:buFontTx/>
              <a:buNone/>
            </a:pPr>
            <a:r>
              <a:rPr lang="en-US" altLang="en-US" sz="1800" dirty="0">
                <a:solidFill>
                  <a:srgbClr val="0000FF"/>
                </a:solidFill>
              </a:rPr>
              <a:t>Antagonism</a:t>
            </a:r>
            <a:r>
              <a:rPr lang="en-US" altLang="en-US" sz="1800" dirty="0"/>
              <a:t> occurs when two chemicals administered together interfere with each other’s actions or one interferes with the action of the other.</a:t>
            </a:r>
          </a:p>
        </p:txBody>
      </p:sp>
    </p:spTree>
    <p:extLst>
      <p:ext uri="{BB962C8B-B14F-4D97-AF65-F5344CB8AC3E}">
        <p14:creationId xmlns:p14="http://schemas.microsoft.com/office/powerpoint/2010/main" val="137443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4294967295"/>
          </p:nvPr>
        </p:nvSpPr>
        <p:spPr>
          <a:xfrm>
            <a:off x="0" y="381000"/>
            <a:ext cx="8229600" cy="4525963"/>
          </a:xfrm>
        </p:spPr>
        <p:txBody>
          <a:bodyPr/>
          <a:lstStyle/>
          <a:p>
            <a:pPr eaLnBrk="1" hangingPunct="1">
              <a:buFontTx/>
              <a:buAutoNum type="alphaUcPeriod" startAt="6"/>
            </a:pPr>
            <a:r>
              <a:rPr lang="en-US" altLang="en-US"/>
              <a:t>Tolerance</a:t>
            </a:r>
          </a:p>
        </p:txBody>
      </p:sp>
      <p:sp>
        <p:nvSpPr>
          <p:cNvPr id="46083" name="Text Box 3"/>
          <p:cNvSpPr txBox="1">
            <a:spLocks noChangeArrowheads="1"/>
          </p:cNvSpPr>
          <p:nvPr/>
        </p:nvSpPr>
        <p:spPr bwMode="auto">
          <a:xfrm>
            <a:off x="2895601" y="1295400"/>
            <a:ext cx="60254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0000FF"/>
                </a:solidFill>
              </a:rPr>
              <a:t>Tolerance</a:t>
            </a:r>
            <a:r>
              <a:rPr lang="en-US" altLang="en-US" sz="1800" dirty="0"/>
              <a:t> is the reduced toxic response to a chemical because of prior exposure to that chemical or to a structurally similar chemical.</a:t>
            </a:r>
          </a:p>
        </p:txBody>
      </p:sp>
      <p:sp>
        <p:nvSpPr>
          <p:cNvPr id="46084" name="Text Box 4"/>
          <p:cNvSpPr txBox="1">
            <a:spLocks noChangeArrowheads="1"/>
          </p:cNvSpPr>
          <p:nvPr/>
        </p:nvSpPr>
        <p:spPr bwMode="auto">
          <a:xfrm>
            <a:off x="4587922" y="3822512"/>
            <a:ext cx="227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i="1" dirty="0"/>
              <a:t>“The Arsenic Eaters”</a:t>
            </a:r>
          </a:p>
        </p:txBody>
      </p:sp>
    </p:spTree>
    <p:extLst>
      <p:ext uri="{BB962C8B-B14F-4D97-AF65-F5344CB8AC3E}">
        <p14:creationId xmlns:p14="http://schemas.microsoft.com/office/powerpoint/2010/main" val="1285847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22D444C-22E0-4E94-A4BF-225F18E748C3}"/>
              </a:ext>
            </a:extLst>
          </p:cNvPr>
          <p:cNvGrpSpPr/>
          <p:nvPr/>
        </p:nvGrpSpPr>
        <p:grpSpPr>
          <a:xfrm>
            <a:off x="2971263" y="3949039"/>
            <a:ext cx="5666095" cy="1993191"/>
            <a:chOff x="1443252" y="3741176"/>
            <a:chExt cx="5666095" cy="1993191"/>
          </a:xfrm>
        </p:grpSpPr>
        <p:sp>
          <p:nvSpPr>
            <p:cNvPr id="10" name="Rectangle: Rounded Corners 9">
              <a:extLst>
                <a:ext uri="{FF2B5EF4-FFF2-40B4-BE49-F238E27FC236}">
                  <a16:creationId xmlns:a16="http://schemas.microsoft.com/office/drawing/2014/main" id="{0526122D-8E0A-4141-8A17-1AE584758765}"/>
                </a:ext>
              </a:extLst>
            </p:cNvPr>
            <p:cNvSpPr/>
            <p:nvPr/>
          </p:nvSpPr>
          <p:spPr>
            <a:xfrm>
              <a:off x="4783539" y="3858336"/>
              <a:ext cx="2006221" cy="858127"/>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71AEECD-6A14-41F4-96B7-6E6F5A30C859}"/>
                </a:ext>
              </a:extLst>
            </p:cNvPr>
            <p:cNvSpPr/>
            <p:nvPr/>
          </p:nvSpPr>
          <p:spPr>
            <a:xfrm>
              <a:off x="2108579" y="4815954"/>
              <a:ext cx="2006221" cy="858127"/>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B5227E-1BDB-4A7D-A85A-FB75C6944318}"/>
                </a:ext>
              </a:extLst>
            </p:cNvPr>
            <p:cNvCxnSpPr/>
            <p:nvPr/>
          </p:nvCxnSpPr>
          <p:spPr>
            <a:xfrm flipH="1">
              <a:off x="4032913" y="4114800"/>
              <a:ext cx="791570" cy="13920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EF97364-261B-46C9-872A-6C5C69283027}"/>
                </a:ext>
              </a:extLst>
            </p:cNvPr>
            <p:cNvSpPr/>
            <p:nvPr/>
          </p:nvSpPr>
          <p:spPr>
            <a:xfrm>
              <a:off x="1443252" y="5363570"/>
              <a:ext cx="1849271" cy="27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6A71CF-A7EE-4E47-AC18-EA973A128ED9}"/>
                </a:ext>
              </a:extLst>
            </p:cNvPr>
            <p:cNvSpPr/>
            <p:nvPr/>
          </p:nvSpPr>
          <p:spPr>
            <a:xfrm>
              <a:off x="5260076" y="3898711"/>
              <a:ext cx="1849271" cy="27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90B54F-9A38-40D6-8236-F270E98A3666}"/>
                </a:ext>
              </a:extLst>
            </p:cNvPr>
            <p:cNvSpPr/>
            <p:nvPr/>
          </p:nvSpPr>
          <p:spPr>
            <a:xfrm rot="17926163">
              <a:off x="4665935" y="4202891"/>
              <a:ext cx="464861" cy="27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019085-F52E-4A3D-81CC-B12CA8CB2FF5}"/>
                </a:ext>
              </a:extLst>
            </p:cNvPr>
            <p:cNvSpPr/>
            <p:nvPr/>
          </p:nvSpPr>
          <p:spPr>
            <a:xfrm rot="17926163">
              <a:off x="3787865" y="5044504"/>
              <a:ext cx="464861" cy="27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CB653E-7634-4F1A-AE2B-8F74E57FE518}"/>
                </a:ext>
              </a:extLst>
            </p:cNvPr>
            <p:cNvSpPr/>
            <p:nvPr/>
          </p:nvSpPr>
          <p:spPr>
            <a:xfrm>
              <a:off x="4862013" y="4128448"/>
              <a:ext cx="2135877" cy="783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4BF64B-F292-4CE0-921E-A652F272041E}"/>
                </a:ext>
              </a:extLst>
            </p:cNvPr>
            <p:cNvSpPr/>
            <p:nvPr/>
          </p:nvSpPr>
          <p:spPr>
            <a:xfrm>
              <a:off x="1866222" y="4621439"/>
              <a:ext cx="2135877" cy="783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B90C36B-F02A-4B5C-90EF-0A12F53E711D}"/>
                </a:ext>
              </a:extLst>
            </p:cNvPr>
            <p:cNvSpPr/>
            <p:nvPr/>
          </p:nvSpPr>
          <p:spPr>
            <a:xfrm>
              <a:off x="2316708" y="5500047"/>
              <a:ext cx="155082" cy="23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7D0989-2DE9-4E12-832D-CA1CC76576B3}"/>
                </a:ext>
              </a:extLst>
            </p:cNvPr>
            <p:cNvSpPr/>
            <p:nvPr/>
          </p:nvSpPr>
          <p:spPr>
            <a:xfrm>
              <a:off x="6420135" y="3741176"/>
              <a:ext cx="155082" cy="23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8291C35-360D-4B89-824E-581577913095}"/>
              </a:ext>
            </a:extLst>
          </p:cNvPr>
          <p:cNvGrpSpPr/>
          <p:nvPr/>
        </p:nvGrpSpPr>
        <p:grpSpPr>
          <a:xfrm>
            <a:off x="3922259" y="3121659"/>
            <a:ext cx="4050906" cy="2817761"/>
            <a:chOff x="2108579" y="2988860"/>
            <a:chExt cx="4821072" cy="3323230"/>
          </a:xfrm>
        </p:grpSpPr>
        <p:cxnSp>
          <p:nvCxnSpPr>
            <p:cNvPr id="25" name="Straight Connector 24">
              <a:extLst>
                <a:ext uri="{FF2B5EF4-FFF2-40B4-BE49-F238E27FC236}">
                  <a16:creationId xmlns:a16="http://schemas.microsoft.com/office/drawing/2014/main" id="{DAA2FE7A-BB1F-4312-9153-0B4E1A32B9AD}"/>
                </a:ext>
              </a:extLst>
            </p:cNvPr>
            <p:cNvCxnSpPr/>
            <p:nvPr/>
          </p:nvCxnSpPr>
          <p:spPr>
            <a:xfrm>
              <a:off x="2132463" y="2988860"/>
              <a:ext cx="0" cy="3323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CE87FD-FDBE-4E52-8CFB-99F01568E999}"/>
                </a:ext>
              </a:extLst>
            </p:cNvPr>
            <p:cNvCxnSpPr/>
            <p:nvPr/>
          </p:nvCxnSpPr>
          <p:spPr>
            <a:xfrm>
              <a:off x="2108579" y="6305266"/>
              <a:ext cx="4821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72917709-1E66-411D-B5CB-68BE696A615A}"/>
              </a:ext>
            </a:extLst>
          </p:cNvPr>
          <p:cNvSpPr txBox="1"/>
          <p:nvPr/>
        </p:nvSpPr>
        <p:spPr>
          <a:xfrm rot="16200000">
            <a:off x="2707164" y="4543198"/>
            <a:ext cx="1719702" cy="369332"/>
          </a:xfrm>
          <a:prstGeom prst="rect">
            <a:avLst/>
          </a:prstGeom>
          <a:noFill/>
        </p:spPr>
        <p:txBody>
          <a:bodyPr wrap="none" rtlCol="0">
            <a:spAutoFit/>
          </a:bodyPr>
          <a:lstStyle/>
          <a:p>
            <a:r>
              <a:rPr lang="en-US" dirty="0"/>
              <a:t>Increasing Effect</a:t>
            </a:r>
          </a:p>
        </p:txBody>
      </p:sp>
      <p:sp>
        <p:nvSpPr>
          <p:cNvPr id="30" name="Arrow: Up 29">
            <a:extLst>
              <a:ext uri="{FF2B5EF4-FFF2-40B4-BE49-F238E27FC236}">
                <a16:creationId xmlns:a16="http://schemas.microsoft.com/office/drawing/2014/main" id="{DAE3A827-525F-4119-8B9D-5F1DEC823BEF}"/>
              </a:ext>
            </a:extLst>
          </p:cNvPr>
          <p:cNvSpPr/>
          <p:nvPr/>
        </p:nvSpPr>
        <p:spPr>
          <a:xfrm>
            <a:off x="3437626" y="3310908"/>
            <a:ext cx="258777" cy="522436"/>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CE023FA-F88B-4989-8324-8C93DFF5EF7E}"/>
              </a:ext>
            </a:extLst>
          </p:cNvPr>
          <p:cNvSpPr txBox="1"/>
          <p:nvPr/>
        </p:nvSpPr>
        <p:spPr>
          <a:xfrm>
            <a:off x="4691269" y="5985208"/>
            <a:ext cx="1661224" cy="369332"/>
          </a:xfrm>
          <a:prstGeom prst="rect">
            <a:avLst/>
          </a:prstGeom>
          <a:noFill/>
        </p:spPr>
        <p:txBody>
          <a:bodyPr wrap="none" rtlCol="0">
            <a:spAutoFit/>
          </a:bodyPr>
          <a:lstStyle/>
          <a:p>
            <a:r>
              <a:rPr lang="en-US" dirty="0"/>
              <a:t>Increasing Dose</a:t>
            </a:r>
          </a:p>
        </p:txBody>
      </p:sp>
      <p:sp>
        <p:nvSpPr>
          <p:cNvPr id="32" name="Arrow: Up 31">
            <a:extLst>
              <a:ext uri="{FF2B5EF4-FFF2-40B4-BE49-F238E27FC236}">
                <a16:creationId xmlns:a16="http://schemas.microsoft.com/office/drawing/2014/main" id="{1791CE1F-E917-4B49-9CB0-3601BD861DB4}"/>
              </a:ext>
            </a:extLst>
          </p:cNvPr>
          <p:cNvSpPr/>
          <p:nvPr/>
        </p:nvSpPr>
        <p:spPr>
          <a:xfrm rot="5400000">
            <a:off x="6540324" y="5908656"/>
            <a:ext cx="258777" cy="522436"/>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5B4F4013-A00B-4D20-BBA6-598A624C0D96}"/>
              </a:ext>
            </a:extLst>
          </p:cNvPr>
          <p:cNvCxnSpPr/>
          <p:nvPr/>
        </p:nvCxnSpPr>
        <p:spPr>
          <a:xfrm>
            <a:off x="5146930" y="3345577"/>
            <a:ext cx="0" cy="2498810"/>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0F8556-67D0-440E-9322-F7962AE2501A}"/>
              </a:ext>
            </a:extLst>
          </p:cNvPr>
          <p:cNvCxnSpPr/>
          <p:nvPr/>
        </p:nvCxnSpPr>
        <p:spPr>
          <a:xfrm>
            <a:off x="6859444" y="3345577"/>
            <a:ext cx="0" cy="2498810"/>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6C4CBFB-BD3C-4BF1-875E-33A44A7B712C}"/>
              </a:ext>
            </a:extLst>
          </p:cNvPr>
          <p:cNvSpPr txBox="1"/>
          <p:nvPr/>
        </p:nvSpPr>
        <p:spPr>
          <a:xfrm>
            <a:off x="3962399" y="3329149"/>
            <a:ext cx="1097929" cy="646331"/>
          </a:xfrm>
          <a:prstGeom prst="rect">
            <a:avLst/>
          </a:prstGeom>
          <a:noFill/>
        </p:spPr>
        <p:txBody>
          <a:bodyPr wrap="none" rtlCol="0">
            <a:spAutoFit/>
          </a:bodyPr>
          <a:lstStyle/>
          <a:p>
            <a:pPr algn="ctr"/>
            <a:r>
              <a:rPr lang="en-US" dirty="0">
                <a:solidFill>
                  <a:srgbClr val="0000FF"/>
                </a:solidFill>
              </a:rPr>
              <a:t>No effect </a:t>
            </a:r>
          </a:p>
          <a:p>
            <a:pPr algn="ctr"/>
            <a:r>
              <a:rPr lang="en-US" dirty="0">
                <a:solidFill>
                  <a:srgbClr val="0000FF"/>
                </a:solidFill>
              </a:rPr>
              <a:t>Range</a:t>
            </a:r>
          </a:p>
        </p:txBody>
      </p:sp>
      <p:sp>
        <p:nvSpPr>
          <p:cNvPr id="37" name="TextBox 36">
            <a:extLst>
              <a:ext uri="{FF2B5EF4-FFF2-40B4-BE49-F238E27FC236}">
                <a16:creationId xmlns:a16="http://schemas.microsoft.com/office/drawing/2014/main" id="{C3D39B56-6FA4-4387-AA80-5944A01FC8BF}"/>
              </a:ext>
            </a:extLst>
          </p:cNvPr>
          <p:cNvSpPr txBox="1"/>
          <p:nvPr/>
        </p:nvSpPr>
        <p:spPr>
          <a:xfrm>
            <a:off x="6910155" y="3307291"/>
            <a:ext cx="1133132" cy="646331"/>
          </a:xfrm>
          <a:prstGeom prst="rect">
            <a:avLst/>
          </a:prstGeom>
          <a:noFill/>
        </p:spPr>
        <p:txBody>
          <a:bodyPr wrap="none" rtlCol="0">
            <a:spAutoFit/>
          </a:bodyPr>
          <a:lstStyle/>
          <a:p>
            <a:pPr algn="ctr"/>
            <a:r>
              <a:rPr lang="en-US" dirty="0">
                <a:solidFill>
                  <a:srgbClr val="0000FF"/>
                </a:solidFill>
              </a:rPr>
              <a:t>Maximum</a:t>
            </a:r>
          </a:p>
          <a:p>
            <a:pPr algn="ctr"/>
            <a:r>
              <a:rPr lang="en-US" dirty="0">
                <a:solidFill>
                  <a:srgbClr val="0000FF"/>
                </a:solidFill>
              </a:rPr>
              <a:t>Range</a:t>
            </a:r>
          </a:p>
        </p:txBody>
      </p:sp>
      <p:sp>
        <p:nvSpPr>
          <p:cNvPr id="39" name="Text Box 3">
            <a:extLst>
              <a:ext uri="{FF2B5EF4-FFF2-40B4-BE49-F238E27FC236}">
                <a16:creationId xmlns:a16="http://schemas.microsoft.com/office/drawing/2014/main" id="{83FC5B0B-BE33-49B6-899B-F4D43B454B6E}"/>
              </a:ext>
            </a:extLst>
          </p:cNvPr>
          <p:cNvSpPr txBox="1">
            <a:spLocks noChangeArrowheads="1"/>
          </p:cNvSpPr>
          <p:nvPr/>
        </p:nvSpPr>
        <p:spPr bwMode="auto">
          <a:xfrm>
            <a:off x="2346310" y="631905"/>
            <a:ext cx="446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Two types of dose-response relationships:</a:t>
            </a:r>
          </a:p>
        </p:txBody>
      </p:sp>
      <p:sp>
        <p:nvSpPr>
          <p:cNvPr id="40" name="Text Box 4">
            <a:extLst>
              <a:ext uri="{FF2B5EF4-FFF2-40B4-BE49-F238E27FC236}">
                <a16:creationId xmlns:a16="http://schemas.microsoft.com/office/drawing/2014/main" id="{5F4C1132-609E-43D2-8290-949EFC649867}"/>
              </a:ext>
            </a:extLst>
          </p:cNvPr>
          <p:cNvSpPr txBox="1">
            <a:spLocks noChangeArrowheads="1"/>
          </p:cNvSpPr>
          <p:nvPr/>
        </p:nvSpPr>
        <p:spPr bwMode="auto">
          <a:xfrm>
            <a:off x="3108310" y="1393904"/>
            <a:ext cx="6572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0000FF"/>
                </a:solidFill>
              </a:rPr>
              <a:t>Individual Dose-Response</a:t>
            </a:r>
            <a:r>
              <a:rPr lang="en-US" altLang="en-US" sz="1800"/>
              <a:t> (Refers to an individual organism)</a:t>
            </a:r>
          </a:p>
          <a:p>
            <a:pPr eaLnBrk="1" hangingPunct="1">
              <a:spcBef>
                <a:spcPct val="0"/>
              </a:spcBef>
              <a:buFontTx/>
              <a:buNone/>
            </a:pPr>
            <a:endParaRPr lang="en-US" altLang="en-US" sz="1800"/>
          </a:p>
          <a:p>
            <a:pPr eaLnBrk="1" hangingPunct="1">
              <a:spcBef>
                <a:spcPct val="0"/>
              </a:spcBef>
              <a:buFontTx/>
              <a:buNone/>
            </a:pPr>
            <a:r>
              <a:rPr lang="en-US" altLang="en-US" sz="1800">
                <a:solidFill>
                  <a:srgbClr val="0000FF"/>
                </a:solidFill>
              </a:rPr>
              <a:t>Quantal Dose-Response</a:t>
            </a:r>
            <a:r>
              <a:rPr lang="en-US" altLang="en-US" sz="1800"/>
              <a:t> (Refers to a population of organisms).</a:t>
            </a:r>
          </a:p>
        </p:txBody>
      </p:sp>
      <p:sp>
        <p:nvSpPr>
          <p:cNvPr id="2" name="TextBox 1">
            <a:extLst>
              <a:ext uri="{FF2B5EF4-FFF2-40B4-BE49-F238E27FC236}">
                <a16:creationId xmlns:a16="http://schemas.microsoft.com/office/drawing/2014/main" id="{EA209107-AF6C-4C04-A873-B64B66BE5F1C}"/>
              </a:ext>
            </a:extLst>
          </p:cNvPr>
          <p:cNvSpPr txBox="1"/>
          <p:nvPr/>
        </p:nvSpPr>
        <p:spPr>
          <a:xfrm rot="16200000">
            <a:off x="4395734" y="4331264"/>
            <a:ext cx="1119409" cy="369332"/>
          </a:xfrm>
          <a:prstGeom prst="rect">
            <a:avLst/>
          </a:prstGeom>
          <a:noFill/>
        </p:spPr>
        <p:txBody>
          <a:bodyPr wrap="none" rtlCol="0">
            <a:spAutoFit/>
          </a:bodyPr>
          <a:lstStyle/>
          <a:p>
            <a:r>
              <a:rPr lang="en-US" dirty="0"/>
              <a:t>Threshold</a:t>
            </a:r>
          </a:p>
        </p:txBody>
      </p:sp>
      <p:sp>
        <p:nvSpPr>
          <p:cNvPr id="3" name="Rectangle 2">
            <a:extLst>
              <a:ext uri="{FF2B5EF4-FFF2-40B4-BE49-F238E27FC236}">
                <a16:creationId xmlns:a16="http://schemas.microsoft.com/office/drawing/2014/main" id="{AD4046A7-C197-4303-A410-F0A8B4257B94}"/>
              </a:ext>
            </a:extLst>
          </p:cNvPr>
          <p:cNvSpPr/>
          <p:nvPr/>
        </p:nvSpPr>
        <p:spPr>
          <a:xfrm>
            <a:off x="1759340" y="30595"/>
            <a:ext cx="2344937" cy="461665"/>
          </a:xfrm>
          <a:prstGeom prst="rect">
            <a:avLst/>
          </a:prstGeom>
        </p:spPr>
        <p:txBody>
          <a:bodyPr wrap="none">
            <a:spAutoFit/>
          </a:bodyPr>
          <a:lstStyle/>
          <a:p>
            <a:pPr>
              <a:buFontTx/>
              <a:buAutoNum type="alphaUcPeriod" startAt="7"/>
            </a:pPr>
            <a:r>
              <a:rPr lang="en-US" altLang="en-US" sz="2400" dirty="0"/>
              <a:t>Dose Response</a:t>
            </a:r>
          </a:p>
        </p:txBody>
      </p:sp>
    </p:spTree>
    <p:extLst>
      <p:ext uri="{BB962C8B-B14F-4D97-AF65-F5344CB8AC3E}">
        <p14:creationId xmlns:p14="http://schemas.microsoft.com/office/powerpoint/2010/main" val="375861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P spid="32" grpId="0" animBg="1"/>
      <p:bldP spid="36" grpId="0"/>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8291C35-360D-4B89-824E-581577913095}"/>
              </a:ext>
            </a:extLst>
          </p:cNvPr>
          <p:cNvGrpSpPr/>
          <p:nvPr/>
        </p:nvGrpSpPr>
        <p:grpSpPr>
          <a:xfrm>
            <a:off x="4359338" y="2253409"/>
            <a:ext cx="4050906" cy="2817761"/>
            <a:chOff x="2108579" y="2988860"/>
            <a:chExt cx="4821072" cy="3323230"/>
          </a:xfrm>
        </p:grpSpPr>
        <p:cxnSp>
          <p:nvCxnSpPr>
            <p:cNvPr id="25" name="Straight Connector 24">
              <a:extLst>
                <a:ext uri="{FF2B5EF4-FFF2-40B4-BE49-F238E27FC236}">
                  <a16:creationId xmlns:a16="http://schemas.microsoft.com/office/drawing/2014/main" id="{DAA2FE7A-BB1F-4312-9153-0B4E1A32B9AD}"/>
                </a:ext>
              </a:extLst>
            </p:cNvPr>
            <p:cNvCxnSpPr/>
            <p:nvPr/>
          </p:nvCxnSpPr>
          <p:spPr>
            <a:xfrm>
              <a:off x="2132463" y="2988860"/>
              <a:ext cx="0" cy="3323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CE87FD-FDBE-4E52-8CFB-99F01568E999}"/>
                </a:ext>
              </a:extLst>
            </p:cNvPr>
            <p:cNvCxnSpPr/>
            <p:nvPr/>
          </p:nvCxnSpPr>
          <p:spPr>
            <a:xfrm>
              <a:off x="2108579" y="6305266"/>
              <a:ext cx="4821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FEFE683E-2F76-4613-88ED-140789C879D4}"/>
              </a:ext>
            </a:extLst>
          </p:cNvPr>
          <p:cNvSpPr/>
          <p:nvPr/>
        </p:nvSpPr>
        <p:spPr>
          <a:xfrm>
            <a:off x="4399478" y="4996053"/>
            <a:ext cx="139327" cy="139327"/>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4D97F45-E940-49CE-9464-2FF9C671E31C}"/>
              </a:ext>
            </a:extLst>
          </p:cNvPr>
          <p:cNvSpPr/>
          <p:nvPr/>
        </p:nvSpPr>
        <p:spPr>
          <a:xfrm>
            <a:off x="4706721" y="4996053"/>
            <a:ext cx="139327" cy="139327"/>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D90B1D2-4998-4014-A178-ABB7A6FE15DB}"/>
              </a:ext>
            </a:extLst>
          </p:cNvPr>
          <p:cNvSpPr/>
          <p:nvPr/>
        </p:nvSpPr>
        <p:spPr>
          <a:xfrm>
            <a:off x="5417945" y="3891121"/>
            <a:ext cx="139327" cy="139327"/>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D613CF5-E467-4E24-AC45-EF343577C2CE}"/>
              </a:ext>
            </a:extLst>
          </p:cNvPr>
          <p:cNvSpPr/>
          <p:nvPr/>
        </p:nvSpPr>
        <p:spPr>
          <a:xfrm>
            <a:off x="6164822" y="3345474"/>
            <a:ext cx="139327" cy="139327"/>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6CB2852-413C-4320-9097-87A60C595058}"/>
              </a:ext>
            </a:extLst>
          </p:cNvPr>
          <p:cNvSpPr/>
          <p:nvPr/>
        </p:nvSpPr>
        <p:spPr>
          <a:xfrm>
            <a:off x="7033913" y="3275810"/>
            <a:ext cx="139327" cy="139327"/>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4149ED5-902F-44D3-A98D-8E56380CD59C}"/>
              </a:ext>
            </a:extLst>
          </p:cNvPr>
          <p:cNvSpPr/>
          <p:nvPr/>
        </p:nvSpPr>
        <p:spPr>
          <a:xfrm>
            <a:off x="8016668" y="3171799"/>
            <a:ext cx="139327" cy="139327"/>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D167A40-19A6-4C83-AD7F-6D5E484BC5B3}"/>
              </a:ext>
            </a:extLst>
          </p:cNvPr>
          <p:cNvSpPr/>
          <p:nvPr/>
        </p:nvSpPr>
        <p:spPr>
          <a:xfrm>
            <a:off x="5206653" y="4955315"/>
            <a:ext cx="139327" cy="13932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2DB305D-FE74-401F-AAB3-51C71E42C96B}"/>
              </a:ext>
            </a:extLst>
          </p:cNvPr>
          <p:cNvSpPr/>
          <p:nvPr/>
        </p:nvSpPr>
        <p:spPr>
          <a:xfrm>
            <a:off x="5502892" y="4955315"/>
            <a:ext cx="139327" cy="13932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4A7A2D3-7421-4461-A422-7B330AB4BEBA}"/>
              </a:ext>
            </a:extLst>
          </p:cNvPr>
          <p:cNvSpPr/>
          <p:nvPr/>
        </p:nvSpPr>
        <p:spPr>
          <a:xfrm>
            <a:off x="6234192" y="3715173"/>
            <a:ext cx="139327" cy="13932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271879C-7ACB-4F18-9364-2F068BB6C1B6}"/>
              </a:ext>
            </a:extLst>
          </p:cNvPr>
          <p:cNvSpPr/>
          <p:nvPr/>
        </p:nvSpPr>
        <p:spPr>
          <a:xfrm>
            <a:off x="7066598" y="2465555"/>
            <a:ext cx="139327" cy="13932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A89B96E-35C9-4C32-8F71-A1F09BBD7AC0}"/>
              </a:ext>
            </a:extLst>
          </p:cNvPr>
          <p:cNvSpPr/>
          <p:nvPr/>
        </p:nvSpPr>
        <p:spPr>
          <a:xfrm>
            <a:off x="8016668" y="2459175"/>
            <a:ext cx="139327" cy="13932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999C17CD-DA5F-4299-8DE7-C2B9336987FD}"/>
              </a:ext>
            </a:extLst>
          </p:cNvPr>
          <p:cNvSpPr txBox="1">
            <a:spLocks noChangeArrowheads="1"/>
          </p:cNvSpPr>
          <p:nvPr/>
        </p:nvSpPr>
        <p:spPr>
          <a:xfrm>
            <a:off x="1524000" y="381001"/>
            <a:ext cx="8229600" cy="45259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Font typeface="+mj-lt"/>
              <a:buAutoNum type="arabicPeriod"/>
            </a:pPr>
            <a:r>
              <a:rPr lang="en-US" altLang="en-US"/>
              <a:t>Individual or Graded Dose Response Relationships</a:t>
            </a:r>
            <a:endParaRPr lang="en-US" altLang="en-US" dirty="0"/>
          </a:p>
        </p:txBody>
      </p:sp>
      <p:sp>
        <p:nvSpPr>
          <p:cNvPr id="6" name="Rectangle 5">
            <a:extLst>
              <a:ext uri="{FF2B5EF4-FFF2-40B4-BE49-F238E27FC236}">
                <a16:creationId xmlns:a16="http://schemas.microsoft.com/office/drawing/2014/main" id="{E1C9AE3E-8EBE-43E3-9993-A772585BC08F}"/>
              </a:ext>
            </a:extLst>
          </p:cNvPr>
          <p:cNvSpPr/>
          <p:nvPr/>
        </p:nvSpPr>
        <p:spPr>
          <a:xfrm>
            <a:off x="8532047" y="2987132"/>
            <a:ext cx="1409360" cy="369332"/>
          </a:xfrm>
          <a:prstGeom prst="rect">
            <a:avLst/>
          </a:prstGeom>
        </p:spPr>
        <p:txBody>
          <a:bodyPr wrap="none">
            <a:spAutoFit/>
          </a:bodyPr>
          <a:lstStyle/>
          <a:p>
            <a:r>
              <a:rPr lang="en-US" altLang="en-US" dirty="0"/>
              <a:t>Compound A</a:t>
            </a:r>
            <a:endParaRPr lang="en-US" dirty="0"/>
          </a:p>
        </p:txBody>
      </p:sp>
      <p:sp>
        <p:nvSpPr>
          <p:cNvPr id="7" name="Rectangle 6">
            <a:extLst>
              <a:ext uri="{FF2B5EF4-FFF2-40B4-BE49-F238E27FC236}">
                <a16:creationId xmlns:a16="http://schemas.microsoft.com/office/drawing/2014/main" id="{88E2A5F4-9767-46A2-BD6C-B54777A38014}"/>
              </a:ext>
            </a:extLst>
          </p:cNvPr>
          <p:cNvSpPr/>
          <p:nvPr/>
        </p:nvSpPr>
        <p:spPr>
          <a:xfrm>
            <a:off x="8559308" y="2333570"/>
            <a:ext cx="1401346" cy="369332"/>
          </a:xfrm>
          <a:prstGeom prst="rect">
            <a:avLst/>
          </a:prstGeom>
        </p:spPr>
        <p:txBody>
          <a:bodyPr wrap="none">
            <a:spAutoFit/>
          </a:bodyPr>
          <a:lstStyle/>
          <a:p>
            <a:r>
              <a:rPr lang="en-US" altLang="en-US" dirty="0"/>
              <a:t>Compound B</a:t>
            </a:r>
            <a:endParaRPr lang="en-US" dirty="0"/>
          </a:p>
        </p:txBody>
      </p:sp>
      <p:sp>
        <p:nvSpPr>
          <p:cNvPr id="8" name="TextBox 7">
            <a:extLst>
              <a:ext uri="{FF2B5EF4-FFF2-40B4-BE49-F238E27FC236}">
                <a16:creationId xmlns:a16="http://schemas.microsoft.com/office/drawing/2014/main" id="{2517B8CD-14AE-462B-80A2-749B783A9B26}"/>
              </a:ext>
            </a:extLst>
          </p:cNvPr>
          <p:cNvSpPr txBox="1"/>
          <p:nvPr/>
        </p:nvSpPr>
        <p:spPr>
          <a:xfrm rot="16200000">
            <a:off x="3512388" y="3767315"/>
            <a:ext cx="1305165" cy="369332"/>
          </a:xfrm>
          <a:prstGeom prst="rect">
            <a:avLst/>
          </a:prstGeom>
          <a:noFill/>
        </p:spPr>
        <p:txBody>
          <a:bodyPr wrap="none" rtlCol="0">
            <a:spAutoFit/>
          </a:bodyPr>
          <a:lstStyle/>
          <a:p>
            <a:r>
              <a:rPr lang="en-US" dirty="0"/>
              <a:t>% Inhibition</a:t>
            </a:r>
          </a:p>
        </p:txBody>
      </p:sp>
      <p:sp>
        <p:nvSpPr>
          <p:cNvPr id="9" name="TextBox 8">
            <a:extLst>
              <a:ext uri="{FF2B5EF4-FFF2-40B4-BE49-F238E27FC236}">
                <a16:creationId xmlns:a16="http://schemas.microsoft.com/office/drawing/2014/main" id="{CD93F66F-8A0F-46B8-9C9D-A30AEB4EC2D0}"/>
              </a:ext>
            </a:extLst>
          </p:cNvPr>
          <p:cNvSpPr txBox="1"/>
          <p:nvPr/>
        </p:nvSpPr>
        <p:spPr>
          <a:xfrm>
            <a:off x="5658374" y="5147737"/>
            <a:ext cx="1452834" cy="369332"/>
          </a:xfrm>
          <a:prstGeom prst="rect">
            <a:avLst/>
          </a:prstGeom>
          <a:noFill/>
        </p:spPr>
        <p:txBody>
          <a:bodyPr wrap="none" rtlCol="0">
            <a:spAutoFit/>
          </a:bodyPr>
          <a:lstStyle/>
          <a:p>
            <a:r>
              <a:rPr lang="en-US" dirty="0"/>
              <a:t>Dose (mg/kg)</a:t>
            </a:r>
          </a:p>
        </p:txBody>
      </p:sp>
      <p:sp>
        <p:nvSpPr>
          <p:cNvPr id="2" name="Arrow: Down 1">
            <a:extLst>
              <a:ext uri="{FF2B5EF4-FFF2-40B4-BE49-F238E27FC236}">
                <a16:creationId xmlns:a16="http://schemas.microsoft.com/office/drawing/2014/main" id="{029D8859-5387-47F1-A62E-3F0D27861805}"/>
              </a:ext>
            </a:extLst>
          </p:cNvPr>
          <p:cNvSpPr/>
          <p:nvPr/>
        </p:nvSpPr>
        <p:spPr>
          <a:xfrm>
            <a:off x="4842496" y="3431167"/>
            <a:ext cx="197306" cy="1198561"/>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EE126A26-D909-4113-8E8C-BC7DF4CA5077}"/>
              </a:ext>
            </a:extLst>
          </p:cNvPr>
          <p:cNvSpPr/>
          <p:nvPr/>
        </p:nvSpPr>
        <p:spPr>
          <a:xfrm>
            <a:off x="5608007" y="3415138"/>
            <a:ext cx="197306" cy="1198561"/>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ABE1A140-1C54-4F93-B0EB-6EF1EBB6695D}"/>
              </a:ext>
            </a:extLst>
          </p:cNvPr>
          <p:cNvSpPr/>
          <p:nvPr/>
        </p:nvSpPr>
        <p:spPr>
          <a:xfrm rot="16200000" flipH="1">
            <a:off x="4722499" y="2647975"/>
            <a:ext cx="197306" cy="1198561"/>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D40549C9-95E4-454D-8308-9554EFAB985F}"/>
              </a:ext>
            </a:extLst>
          </p:cNvPr>
          <p:cNvSpPr/>
          <p:nvPr/>
        </p:nvSpPr>
        <p:spPr>
          <a:xfrm rot="16200000" flipH="1">
            <a:off x="4578382" y="1947160"/>
            <a:ext cx="197306" cy="1198561"/>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FF921A-C5E8-4F66-AD20-29046048110E}"/>
              </a:ext>
            </a:extLst>
          </p:cNvPr>
          <p:cNvSpPr txBox="1"/>
          <p:nvPr/>
        </p:nvSpPr>
        <p:spPr>
          <a:xfrm>
            <a:off x="4162252" y="5353736"/>
            <a:ext cx="1687065" cy="646331"/>
          </a:xfrm>
          <a:prstGeom prst="rect">
            <a:avLst/>
          </a:prstGeom>
          <a:noFill/>
        </p:spPr>
        <p:txBody>
          <a:bodyPr wrap="none" rtlCol="0">
            <a:spAutoFit/>
          </a:bodyPr>
          <a:lstStyle/>
          <a:p>
            <a:pPr algn="ctr"/>
            <a:r>
              <a:rPr lang="en-US" dirty="0">
                <a:solidFill>
                  <a:srgbClr val="0000FF"/>
                </a:solidFill>
              </a:rPr>
              <a:t>Compound A</a:t>
            </a:r>
          </a:p>
          <a:p>
            <a:pPr algn="ctr"/>
            <a:r>
              <a:rPr lang="en-US" dirty="0">
                <a:solidFill>
                  <a:srgbClr val="0000FF"/>
                </a:solidFill>
              </a:rPr>
              <a:t>Is more POTENT</a:t>
            </a:r>
          </a:p>
        </p:txBody>
      </p:sp>
      <p:sp>
        <p:nvSpPr>
          <p:cNvPr id="31" name="TextBox 30">
            <a:extLst>
              <a:ext uri="{FF2B5EF4-FFF2-40B4-BE49-F238E27FC236}">
                <a16:creationId xmlns:a16="http://schemas.microsoft.com/office/drawing/2014/main" id="{CA8880F4-A5AA-4005-9EC9-1845CA24B63C}"/>
              </a:ext>
            </a:extLst>
          </p:cNvPr>
          <p:cNvSpPr txBox="1"/>
          <p:nvPr/>
        </p:nvSpPr>
        <p:spPr>
          <a:xfrm>
            <a:off x="5749609" y="5799636"/>
            <a:ext cx="1536191" cy="646331"/>
          </a:xfrm>
          <a:prstGeom prst="rect">
            <a:avLst/>
          </a:prstGeom>
          <a:noFill/>
        </p:spPr>
        <p:txBody>
          <a:bodyPr wrap="none" rtlCol="0">
            <a:spAutoFit/>
          </a:bodyPr>
          <a:lstStyle/>
          <a:p>
            <a:pPr algn="ctr"/>
            <a:r>
              <a:rPr lang="en-US" dirty="0">
                <a:solidFill>
                  <a:srgbClr val="00B050"/>
                </a:solidFill>
              </a:rPr>
              <a:t>Compound B</a:t>
            </a:r>
          </a:p>
          <a:p>
            <a:pPr algn="ctr"/>
            <a:r>
              <a:rPr lang="en-US" dirty="0">
                <a:solidFill>
                  <a:srgbClr val="00B050"/>
                </a:solidFill>
              </a:rPr>
              <a:t>Is less POTENT</a:t>
            </a:r>
          </a:p>
        </p:txBody>
      </p:sp>
      <p:sp>
        <p:nvSpPr>
          <p:cNvPr id="32" name="TextBox 31">
            <a:extLst>
              <a:ext uri="{FF2B5EF4-FFF2-40B4-BE49-F238E27FC236}">
                <a16:creationId xmlns:a16="http://schemas.microsoft.com/office/drawing/2014/main" id="{2B1CA6C0-D4B7-438C-A768-453D0EA75EA6}"/>
              </a:ext>
            </a:extLst>
          </p:cNvPr>
          <p:cNvSpPr txBox="1"/>
          <p:nvPr/>
        </p:nvSpPr>
        <p:spPr>
          <a:xfrm>
            <a:off x="2092401" y="2918296"/>
            <a:ext cx="1757276" cy="646331"/>
          </a:xfrm>
          <a:prstGeom prst="rect">
            <a:avLst/>
          </a:prstGeom>
          <a:noFill/>
        </p:spPr>
        <p:txBody>
          <a:bodyPr wrap="none" rtlCol="0">
            <a:spAutoFit/>
          </a:bodyPr>
          <a:lstStyle/>
          <a:p>
            <a:pPr algn="r"/>
            <a:r>
              <a:rPr lang="en-US" dirty="0">
                <a:solidFill>
                  <a:srgbClr val="0000FF"/>
                </a:solidFill>
              </a:rPr>
              <a:t>Compound A</a:t>
            </a:r>
          </a:p>
          <a:p>
            <a:pPr algn="r"/>
            <a:r>
              <a:rPr lang="en-US" dirty="0">
                <a:solidFill>
                  <a:srgbClr val="0000FF"/>
                </a:solidFill>
              </a:rPr>
              <a:t>Is less EFFECTIVE</a:t>
            </a:r>
          </a:p>
        </p:txBody>
      </p:sp>
      <p:sp>
        <p:nvSpPr>
          <p:cNvPr id="33" name="TextBox 32">
            <a:extLst>
              <a:ext uri="{FF2B5EF4-FFF2-40B4-BE49-F238E27FC236}">
                <a16:creationId xmlns:a16="http://schemas.microsoft.com/office/drawing/2014/main" id="{3F62B339-D1D1-4448-9122-A16058A858D3}"/>
              </a:ext>
            </a:extLst>
          </p:cNvPr>
          <p:cNvSpPr txBox="1"/>
          <p:nvPr/>
        </p:nvSpPr>
        <p:spPr>
          <a:xfrm>
            <a:off x="2008169" y="2082393"/>
            <a:ext cx="1908151" cy="646331"/>
          </a:xfrm>
          <a:prstGeom prst="rect">
            <a:avLst/>
          </a:prstGeom>
          <a:noFill/>
        </p:spPr>
        <p:txBody>
          <a:bodyPr wrap="none" rtlCol="0">
            <a:spAutoFit/>
          </a:bodyPr>
          <a:lstStyle/>
          <a:p>
            <a:pPr algn="r"/>
            <a:r>
              <a:rPr lang="en-US" dirty="0">
                <a:solidFill>
                  <a:srgbClr val="00B050"/>
                </a:solidFill>
              </a:rPr>
              <a:t>Compound B</a:t>
            </a:r>
          </a:p>
          <a:p>
            <a:pPr algn="r"/>
            <a:r>
              <a:rPr lang="en-US" dirty="0">
                <a:solidFill>
                  <a:srgbClr val="00B050"/>
                </a:solidFill>
              </a:rPr>
              <a:t>Is more EFFECTIVE</a:t>
            </a:r>
          </a:p>
        </p:txBody>
      </p:sp>
    </p:spTree>
    <p:extLst>
      <p:ext uri="{BB962C8B-B14F-4D97-AF65-F5344CB8AC3E}">
        <p14:creationId xmlns:p14="http://schemas.microsoft.com/office/powerpoint/2010/main" val="94015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6" grpId="0"/>
      <p:bldP spid="7" grpId="0"/>
      <p:bldP spid="8" grpId="0"/>
      <p:bldP spid="9" grpId="0"/>
      <p:bldP spid="2" grpId="0" animBg="1"/>
      <p:bldP spid="26" grpId="0" animBg="1"/>
      <p:bldP spid="29" grpId="0" animBg="1"/>
      <p:bldP spid="30" grpId="0" animBg="1"/>
      <p:bldP spid="3" grpId="0"/>
      <p:bldP spid="31" grpId="0"/>
      <p:bldP spid="32"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0" y="152400"/>
            <a:ext cx="8229600" cy="609600"/>
          </a:xfrm>
        </p:spPr>
        <p:txBody>
          <a:bodyPr/>
          <a:lstStyle/>
          <a:p>
            <a:pPr lvl="1" eaLnBrk="1" hangingPunct="1">
              <a:buFontTx/>
              <a:buAutoNum type="arabicPeriod" startAt="2"/>
            </a:pPr>
            <a:r>
              <a:rPr lang="en-US" altLang="en-US"/>
              <a:t>Quantal Dose Response Relationships</a:t>
            </a:r>
          </a:p>
        </p:txBody>
      </p:sp>
      <p:sp>
        <p:nvSpPr>
          <p:cNvPr id="49155" name="Text Box 4"/>
          <p:cNvSpPr txBox="1">
            <a:spLocks noChangeArrowheads="1"/>
          </p:cNvSpPr>
          <p:nvPr/>
        </p:nvSpPr>
        <p:spPr bwMode="auto">
          <a:xfrm>
            <a:off x="7467600" y="685801"/>
            <a:ext cx="3200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“All or Nothing”</a:t>
            </a:r>
          </a:p>
          <a:p>
            <a:pPr eaLnBrk="1" hangingPunct="1">
              <a:spcBef>
                <a:spcPct val="0"/>
              </a:spcBef>
              <a:buFontTx/>
              <a:buNone/>
            </a:pPr>
            <a:endParaRPr lang="en-US" altLang="en-US" sz="1400"/>
          </a:p>
          <a:p>
            <a:pPr eaLnBrk="1" hangingPunct="1">
              <a:spcBef>
                <a:spcPct val="0"/>
              </a:spcBef>
              <a:buFontTx/>
              <a:buNone/>
            </a:pPr>
            <a:r>
              <a:rPr lang="en-US" altLang="en-US" sz="1400"/>
              <a:t>In a quantal study, the members of a population are assessed as either a “responder” or an “non-responder”</a:t>
            </a:r>
          </a:p>
          <a:p>
            <a:pPr eaLnBrk="1" hangingPunct="1">
              <a:spcBef>
                <a:spcPct val="0"/>
              </a:spcBef>
              <a:buFontTx/>
              <a:buNone/>
            </a:pPr>
            <a:r>
              <a:rPr lang="en-US" altLang="en-US" sz="1400"/>
              <a:t>at a given dose. </a:t>
            </a:r>
          </a:p>
        </p:txBody>
      </p:sp>
      <p:sp>
        <p:nvSpPr>
          <p:cNvPr id="49157" name="Text Box 8"/>
          <p:cNvSpPr txBox="1">
            <a:spLocks noChangeArrowheads="1"/>
          </p:cNvSpPr>
          <p:nvPr/>
        </p:nvSpPr>
        <p:spPr bwMode="auto">
          <a:xfrm>
            <a:off x="2590801" y="5838964"/>
            <a:ext cx="151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hypersusceptible</a:t>
            </a:r>
          </a:p>
        </p:txBody>
      </p:sp>
      <p:sp>
        <p:nvSpPr>
          <p:cNvPr id="49160" name="Text Box 13"/>
          <p:cNvSpPr txBox="1">
            <a:spLocks noChangeArrowheads="1"/>
          </p:cNvSpPr>
          <p:nvPr/>
        </p:nvSpPr>
        <p:spPr bwMode="auto">
          <a:xfrm>
            <a:off x="8153401" y="5838964"/>
            <a:ext cx="854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resistant</a:t>
            </a:r>
          </a:p>
        </p:txBody>
      </p:sp>
      <p:grpSp>
        <p:nvGrpSpPr>
          <p:cNvPr id="49161" name="Group 7"/>
          <p:cNvGrpSpPr>
            <a:grpSpLocks/>
          </p:cNvGrpSpPr>
          <p:nvPr/>
        </p:nvGrpSpPr>
        <p:grpSpPr bwMode="auto">
          <a:xfrm rot="1520771">
            <a:off x="3337509" y="1625995"/>
            <a:ext cx="2590800" cy="533400"/>
            <a:chOff x="1248" y="2016"/>
            <a:chExt cx="1632" cy="336"/>
          </a:xfrm>
        </p:grpSpPr>
        <p:sp>
          <p:nvSpPr>
            <p:cNvPr id="49162" name="Text Box 5"/>
            <p:cNvSpPr txBox="1">
              <a:spLocks noChangeArrowheads="1"/>
            </p:cNvSpPr>
            <p:nvPr/>
          </p:nvSpPr>
          <p:spPr bwMode="auto">
            <a:xfrm>
              <a:off x="1286" y="2097"/>
              <a:ext cx="14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t>Normal Frequency Distribution</a:t>
              </a:r>
            </a:p>
          </p:txBody>
        </p:sp>
        <p:sp>
          <p:nvSpPr>
            <p:cNvPr id="49163" name="AutoShape 6"/>
            <p:cNvSpPr>
              <a:spLocks noChangeArrowheads="1"/>
            </p:cNvSpPr>
            <p:nvPr/>
          </p:nvSpPr>
          <p:spPr bwMode="auto">
            <a:xfrm>
              <a:off x="1248" y="2016"/>
              <a:ext cx="1632" cy="336"/>
            </a:xfrm>
            <a:prstGeom prst="rightArrow">
              <a:avLst>
                <a:gd name="adj1" fmla="val 50000"/>
                <a:gd name="adj2" fmla="val 12142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 name="Rectangle 1">
            <a:extLst>
              <a:ext uri="{FF2B5EF4-FFF2-40B4-BE49-F238E27FC236}">
                <a16:creationId xmlns:a16="http://schemas.microsoft.com/office/drawing/2014/main" id="{061B5AB5-CE9F-46CE-A1FC-BD0C10650675}"/>
              </a:ext>
            </a:extLst>
          </p:cNvPr>
          <p:cNvSpPr/>
          <p:nvPr/>
        </p:nvSpPr>
        <p:spPr>
          <a:xfrm>
            <a:off x="4575543" y="4869511"/>
            <a:ext cx="329610" cy="47846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981ECE-C5FA-4A8F-83C9-22B6ACB23284}"/>
              </a:ext>
            </a:extLst>
          </p:cNvPr>
          <p:cNvSpPr/>
          <p:nvPr/>
        </p:nvSpPr>
        <p:spPr>
          <a:xfrm>
            <a:off x="4926004" y="4614531"/>
            <a:ext cx="329610" cy="73344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848BE5-6AB3-403F-B04C-53117180E95E}"/>
              </a:ext>
            </a:extLst>
          </p:cNvPr>
          <p:cNvSpPr/>
          <p:nvPr/>
        </p:nvSpPr>
        <p:spPr>
          <a:xfrm>
            <a:off x="5276465" y="3912782"/>
            <a:ext cx="329610" cy="143519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A57EA4-9D90-443E-85F3-84EA9B28EA01}"/>
              </a:ext>
            </a:extLst>
          </p:cNvPr>
          <p:cNvSpPr/>
          <p:nvPr/>
        </p:nvSpPr>
        <p:spPr>
          <a:xfrm>
            <a:off x="5626926" y="3083442"/>
            <a:ext cx="329610" cy="226453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60BD439-2FB8-4955-9540-1681553DAD9A}"/>
              </a:ext>
            </a:extLst>
          </p:cNvPr>
          <p:cNvSpPr/>
          <p:nvPr/>
        </p:nvSpPr>
        <p:spPr>
          <a:xfrm>
            <a:off x="5977387" y="2710236"/>
            <a:ext cx="329610" cy="2637741"/>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9074F5-B683-4898-98A8-223FFCF3180F}"/>
              </a:ext>
            </a:extLst>
          </p:cNvPr>
          <p:cNvSpPr/>
          <p:nvPr/>
        </p:nvSpPr>
        <p:spPr>
          <a:xfrm>
            <a:off x="6327848" y="3083442"/>
            <a:ext cx="329610" cy="226453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048C01-3D12-4E5E-A268-094CF1804FF9}"/>
              </a:ext>
            </a:extLst>
          </p:cNvPr>
          <p:cNvSpPr/>
          <p:nvPr/>
        </p:nvSpPr>
        <p:spPr>
          <a:xfrm>
            <a:off x="6678309" y="3912782"/>
            <a:ext cx="329610" cy="143519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2777E6-CF7B-472C-8948-AF21EAF80B0C}"/>
              </a:ext>
            </a:extLst>
          </p:cNvPr>
          <p:cNvSpPr/>
          <p:nvPr/>
        </p:nvSpPr>
        <p:spPr>
          <a:xfrm>
            <a:off x="7028770" y="4614531"/>
            <a:ext cx="329610" cy="73344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182CAD3-0110-4DAE-B4CB-4A203392BD3C}"/>
              </a:ext>
            </a:extLst>
          </p:cNvPr>
          <p:cNvSpPr/>
          <p:nvPr/>
        </p:nvSpPr>
        <p:spPr>
          <a:xfrm>
            <a:off x="7379233" y="4869511"/>
            <a:ext cx="329610" cy="47846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0C4D0ED4-DB09-49F3-99C5-E04B44FDE578}"/>
              </a:ext>
            </a:extLst>
          </p:cNvPr>
          <p:cNvGrpSpPr/>
          <p:nvPr/>
        </p:nvGrpSpPr>
        <p:grpSpPr>
          <a:xfrm>
            <a:off x="4544375" y="2493820"/>
            <a:ext cx="4050906" cy="2817761"/>
            <a:chOff x="2108579" y="2988860"/>
            <a:chExt cx="4821072" cy="3323230"/>
          </a:xfrm>
        </p:grpSpPr>
        <p:cxnSp>
          <p:nvCxnSpPr>
            <p:cNvPr id="24" name="Straight Connector 23">
              <a:extLst>
                <a:ext uri="{FF2B5EF4-FFF2-40B4-BE49-F238E27FC236}">
                  <a16:creationId xmlns:a16="http://schemas.microsoft.com/office/drawing/2014/main" id="{48584C8A-B393-4F79-AB34-607CA4D960C4}"/>
                </a:ext>
              </a:extLst>
            </p:cNvPr>
            <p:cNvCxnSpPr/>
            <p:nvPr/>
          </p:nvCxnSpPr>
          <p:spPr>
            <a:xfrm>
              <a:off x="2132463" y="2988860"/>
              <a:ext cx="0" cy="3323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B6456A-5D64-45FF-A3FF-37BC8A70167F}"/>
                </a:ext>
              </a:extLst>
            </p:cNvPr>
            <p:cNvCxnSpPr/>
            <p:nvPr/>
          </p:nvCxnSpPr>
          <p:spPr>
            <a:xfrm>
              <a:off x="2108579" y="6305266"/>
              <a:ext cx="4821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52BF77F-664F-4079-BA1B-F682F5F8C52B}"/>
              </a:ext>
            </a:extLst>
          </p:cNvPr>
          <p:cNvSpPr txBox="1"/>
          <p:nvPr/>
        </p:nvSpPr>
        <p:spPr>
          <a:xfrm rot="16200000">
            <a:off x="3020658" y="3567639"/>
            <a:ext cx="2307619" cy="369332"/>
          </a:xfrm>
          <a:prstGeom prst="rect">
            <a:avLst/>
          </a:prstGeom>
          <a:noFill/>
        </p:spPr>
        <p:txBody>
          <a:bodyPr wrap="none" rtlCol="0">
            <a:spAutoFit/>
          </a:bodyPr>
          <a:lstStyle/>
          <a:p>
            <a:r>
              <a:rPr lang="en-US" dirty="0"/>
              <a:t>% Mortality Frequency</a:t>
            </a:r>
          </a:p>
        </p:txBody>
      </p:sp>
      <p:sp>
        <p:nvSpPr>
          <p:cNvPr id="27" name="TextBox 26">
            <a:extLst>
              <a:ext uri="{FF2B5EF4-FFF2-40B4-BE49-F238E27FC236}">
                <a16:creationId xmlns:a16="http://schemas.microsoft.com/office/drawing/2014/main" id="{51C47147-DD31-4396-B42B-9CC81308603D}"/>
              </a:ext>
            </a:extLst>
          </p:cNvPr>
          <p:cNvSpPr txBox="1"/>
          <p:nvPr/>
        </p:nvSpPr>
        <p:spPr>
          <a:xfrm>
            <a:off x="5843411" y="5388148"/>
            <a:ext cx="1452834" cy="369332"/>
          </a:xfrm>
          <a:prstGeom prst="rect">
            <a:avLst/>
          </a:prstGeom>
          <a:noFill/>
        </p:spPr>
        <p:txBody>
          <a:bodyPr wrap="none" rtlCol="0">
            <a:spAutoFit/>
          </a:bodyPr>
          <a:lstStyle/>
          <a:p>
            <a:r>
              <a:rPr lang="en-US" dirty="0"/>
              <a:t>Dose (mg/kg)</a:t>
            </a:r>
          </a:p>
        </p:txBody>
      </p:sp>
      <p:sp>
        <p:nvSpPr>
          <p:cNvPr id="49158" name="AutoShape 11"/>
          <p:cNvSpPr>
            <a:spLocks noChangeArrowheads="1"/>
          </p:cNvSpPr>
          <p:nvPr/>
        </p:nvSpPr>
        <p:spPr bwMode="auto">
          <a:xfrm rot="2429604">
            <a:off x="4343400" y="5000764"/>
            <a:ext cx="304800" cy="914400"/>
          </a:xfrm>
          <a:prstGeom prst="up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9159" name="AutoShape 12"/>
          <p:cNvSpPr>
            <a:spLocks noChangeArrowheads="1"/>
          </p:cNvSpPr>
          <p:nvPr/>
        </p:nvSpPr>
        <p:spPr bwMode="auto">
          <a:xfrm rot="19170396" flipH="1">
            <a:off x="7696200" y="5000764"/>
            <a:ext cx="304800" cy="914400"/>
          </a:xfrm>
          <a:prstGeom prst="up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76182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1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1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91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1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P spid="49160" grpId="0"/>
      <p:bldP spid="2" grpId="0" animBg="1"/>
      <p:bldP spid="15" grpId="0" animBg="1"/>
      <p:bldP spid="16" grpId="0" animBg="1"/>
      <p:bldP spid="17" grpId="0" animBg="1"/>
      <p:bldP spid="18" grpId="0" animBg="1"/>
      <p:bldP spid="19" grpId="0" animBg="1"/>
      <p:bldP spid="20" grpId="0" animBg="1"/>
      <p:bldP spid="21" grpId="0" animBg="1"/>
      <p:bldP spid="22" grpId="0" animBg="1"/>
      <p:bldP spid="26" grpId="0"/>
      <p:bldP spid="27" grpId="0"/>
      <p:bldP spid="49158" grpId="0" animBg="1"/>
      <p:bldP spid="4915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4046A7-C197-4303-A410-F0A8B4257B94}"/>
              </a:ext>
            </a:extLst>
          </p:cNvPr>
          <p:cNvSpPr/>
          <p:nvPr/>
        </p:nvSpPr>
        <p:spPr>
          <a:xfrm>
            <a:off x="1759340" y="30595"/>
            <a:ext cx="814647" cy="461665"/>
          </a:xfrm>
          <a:prstGeom prst="rect">
            <a:avLst/>
          </a:prstGeom>
        </p:spPr>
        <p:txBody>
          <a:bodyPr wrap="none">
            <a:spAutoFit/>
          </a:bodyPr>
          <a:lstStyle/>
          <a:p>
            <a:r>
              <a:rPr lang="en-US" altLang="en-US" sz="2400" dirty="0"/>
              <a:t>LD50</a:t>
            </a:r>
          </a:p>
        </p:txBody>
      </p:sp>
      <p:grpSp>
        <p:nvGrpSpPr>
          <p:cNvPr id="23" name="Group 22">
            <a:extLst>
              <a:ext uri="{FF2B5EF4-FFF2-40B4-BE49-F238E27FC236}">
                <a16:creationId xmlns:a16="http://schemas.microsoft.com/office/drawing/2014/main" id="{822D444C-22E0-4E94-A4BF-225F18E748C3}"/>
              </a:ext>
            </a:extLst>
          </p:cNvPr>
          <p:cNvGrpSpPr/>
          <p:nvPr/>
        </p:nvGrpSpPr>
        <p:grpSpPr>
          <a:xfrm>
            <a:off x="2427648" y="1934111"/>
            <a:ext cx="6784731" cy="2625007"/>
            <a:chOff x="1443252" y="3741176"/>
            <a:chExt cx="5666095" cy="1993191"/>
          </a:xfrm>
        </p:grpSpPr>
        <p:sp>
          <p:nvSpPr>
            <p:cNvPr id="10" name="Rectangle: Rounded Corners 9">
              <a:extLst>
                <a:ext uri="{FF2B5EF4-FFF2-40B4-BE49-F238E27FC236}">
                  <a16:creationId xmlns:a16="http://schemas.microsoft.com/office/drawing/2014/main" id="{0526122D-8E0A-4141-8A17-1AE584758765}"/>
                </a:ext>
              </a:extLst>
            </p:cNvPr>
            <p:cNvSpPr/>
            <p:nvPr/>
          </p:nvSpPr>
          <p:spPr>
            <a:xfrm>
              <a:off x="4783539" y="3858336"/>
              <a:ext cx="2006221" cy="858127"/>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71AEECD-6A14-41F4-96B7-6E6F5A30C859}"/>
                </a:ext>
              </a:extLst>
            </p:cNvPr>
            <p:cNvSpPr/>
            <p:nvPr/>
          </p:nvSpPr>
          <p:spPr>
            <a:xfrm>
              <a:off x="2108579" y="4815954"/>
              <a:ext cx="2006221" cy="858127"/>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B5227E-1BDB-4A7D-A85A-FB75C6944318}"/>
                </a:ext>
              </a:extLst>
            </p:cNvPr>
            <p:cNvCxnSpPr/>
            <p:nvPr/>
          </p:nvCxnSpPr>
          <p:spPr>
            <a:xfrm flipH="1">
              <a:off x="4032913" y="4114800"/>
              <a:ext cx="791570" cy="13920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EF97364-261B-46C9-872A-6C5C69283027}"/>
                </a:ext>
              </a:extLst>
            </p:cNvPr>
            <p:cNvSpPr/>
            <p:nvPr/>
          </p:nvSpPr>
          <p:spPr>
            <a:xfrm>
              <a:off x="1443252" y="5363570"/>
              <a:ext cx="1849271" cy="27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6A71CF-A7EE-4E47-AC18-EA973A128ED9}"/>
                </a:ext>
              </a:extLst>
            </p:cNvPr>
            <p:cNvSpPr/>
            <p:nvPr/>
          </p:nvSpPr>
          <p:spPr>
            <a:xfrm>
              <a:off x="5260076" y="3898711"/>
              <a:ext cx="1849271" cy="27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90B54F-9A38-40D6-8236-F270E98A3666}"/>
                </a:ext>
              </a:extLst>
            </p:cNvPr>
            <p:cNvSpPr/>
            <p:nvPr/>
          </p:nvSpPr>
          <p:spPr>
            <a:xfrm rot="17926163">
              <a:off x="4665935" y="4202891"/>
              <a:ext cx="464861" cy="27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019085-F52E-4A3D-81CC-B12CA8CB2FF5}"/>
                </a:ext>
              </a:extLst>
            </p:cNvPr>
            <p:cNvSpPr/>
            <p:nvPr/>
          </p:nvSpPr>
          <p:spPr>
            <a:xfrm rot="17926163">
              <a:off x="3787865" y="5044504"/>
              <a:ext cx="464861" cy="27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CB653E-7634-4F1A-AE2B-8F74E57FE518}"/>
                </a:ext>
              </a:extLst>
            </p:cNvPr>
            <p:cNvSpPr/>
            <p:nvPr/>
          </p:nvSpPr>
          <p:spPr>
            <a:xfrm>
              <a:off x="4862013" y="4128448"/>
              <a:ext cx="2135877" cy="783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4BF64B-F292-4CE0-921E-A652F272041E}"/>
                </a:ext>
              </a:extLst>
            </p:cNvPr>
            <p:cNvSpPr/>
            <p:nvPr/>
          </p:nvSpPr>
          <p:spPr>
            <a:xfrm>
              <a:off x="1866222" y="4621439"/>
              <a:ext cx="2135877" cy="783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B90C36B-F02A-4B5C-90EF-0A12F53E711D}"/>
                </a:ext>
              </a:extLst>
            </p:cNvPr>
            <p:cNvSpPr/>
            <p:nvPr/>
          </p:nvSpPr>
          <p:spPr>
            <a:xfrm>
              <a:off x="2316708" y="5500047"/>
              <a:ext cx="155082" cy="23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7D0989-2DE9-4E12-832D-CA1CC76576B3}"/>
                </a:ext>
              </a:extLst>
            </p:cNvPr>
            <p:cNvSpPr/>
            <p:nvPr/>
          </p:nvSpPr>
          <p:spPr>
            <a:xfrm>
              <a:off x="6420135" y="3741176"/>
              <a:ext cx="155082" cy="23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8291C35-360D-4B89-824E-581577913095}"/>
              </a:ext>
            </a:extLst>
          </p:cNvPr>
          <p:cNvGrpSpPr/>
          <p:nvPr/>
        </p:nvGrpSpPr>
        <p:grpSpPr>
          <a:xfrm>
            <a:off x="3614007" y="1857910"/>
            <a:ext cx="4891699" cy="2701207"/>
            <a:chOff x="2108579" y="2988860"/>
            <a:chExt cx="4821072" cy="3323230"/>
          </a:xfrm>
        </p:grpSpPr>
        <p:cxnSp>
          <p:nvCxnSpPr>
            <p:cNvPr id="25" name="Straight Connector 24">
              <a:extLst>
                <a:ext uri="{FF2B5EF4-FFF2-40B4-BE49-F238E27FC236}">
                  <a16:creationId xmlns:a16="http://schemas.microsoft.com/office/drawing/2014/main" id="{DAA2FE7A-BB1F-4312-9153-0B4E1A32B9AD}"/>
                </a:ext>
              </a:extLst>
            </p:cNvPr>
            <p:cNvCxnSpPr/>
            <p:nvPr/>
          </p:nvCxnSpPr>
          <p:spPr>
            <a:xfrm>
              <a:off x="2132463" y="2988860"/>
              <a:ext cx="0" cy="3323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CE87FD-FDBE-4E52-8CFB-99F01568E999}"/>
                </a:ext>
              </a:extLst>
            </p:cNvPr>
            <p:cNvCxnSpPr/>
            <p:nvPr/>
          </p:nvCxnSpPr>
          <p:spPr>
            <a:xfrm>
              <a:off x="2108579" y="6305266"/>
              <a:ext cx="4821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72917709-1E66-411D-B5CB-68BE696A615A}"/>
              </a:ext>
            </a:extLst>
          </p:cNvPr>
          <p:cNvSpPr txBox="1"/>
          <p:nvPr/>
        </p:nvSpPr>
        <p:spPr>
          <a:xfrm rot="16200000">
            <a:off x="1680166" y="2468813"/>
            <a:ext cx="2386423" cy="369332"/>
          </a:xfrm>
          <a:prstGeom prst="rect">
            <a:avLst/>
          </a:prstGeom>
          <a:noFill/>
        </p:spPr>
        <p:txBody>
          <a:bodyPr wrap="none" rtlCol="0">
            <a:spAutoFit/>
          </a:bodyPr>
          <a:lstStyle/>
          <a:p>
            <a:r>
              <a:rPr lang="en-US" dirty="0"/>
              <a:t>Cumulative Mortality %</a:t>
            </a:r>
          </a:p>
        </p:txBody>
      </p:sp>
      <p:sp>
        <p:nvSpPr>
          <p:cNvPr id="6" name="TextBox 5">
            <a:extLst>
              <a:ext uri="{FF2B5EF4-FFF2-40B4-BE49-F238E27FC236}">
                <a16:creationId xmlns:a16="http://schemas.microsoft.com/office/drawing/2014/main" id="{3E081143-2A1F-457A-B627-BAEE53221A89}"/>
              </a:ext>
            </a:extLst>
          </p:cNvPr>
          <p:cNvSpPr txBox="1"/>
          <p:nvPr/>
        </p:nvSpPr>
        <p:spPr>
          <a:xfrm>
            <a:off x="3012530" y="1973795"/>
            <a:ext cx="535788" cy="2585323"/>
          </a:xfrm>
          <a:prstGeom prst="rect">
            <a:avLst/>
          </a:prstGeom>
          <a:noFill/>
        </p:spPr>
        <p:txBody>
          <a:bodyPr wrap="none" rtlCol="0">
            <a:spAutoFit/>
          </a:bodyPr>
          <a:lstStyle/>
          <a:p>
            <a:pPr algn="r"/>
            <a:r>
              <a:rPr lang="en-US" dirty="0"/>
              <a:t>100</a:t>
            </a:r>
          </a:p>
          <a:p>
            <a:pPr algn="r"/>
            <a:endParaRPr lang="en-US" dirty="0"/>
          </a:p>
          <a:p>
            <a:pPr algn="r"/>
            <a:r>
              <a:rPr lang="en-US" dirty="0"/>
              <a:t>75</a:t>
            </a:r>
          </a:p>
          <a:p>
            <a:pPr algn="r"/>
            <a:endParaRPr lang="en-US" dirty="0"/>
          </a:p>
          <a:p>
            <a:pPr algn="r"/>
            <a:r>
              <a:rPr lang="en-US" dirty="0"/>
              <a:t>50</a:t>
            </a:r>
          </a:p>
          <a:p>
            <a:pPr algn="r"/>
            <a:endParaRPr lang="en-US" dirty="0"/>
          </a:p>
          <a:p>
            <a:pPr algn="r"/>
            <a:r>
              <a:rPr lang="en-US" dirty="0"/>
              <a:t>25</a:t>
            </a:r>
          </a:p>
          <a:p>
            <a:pPr algn="r"/>
            <a:endParaRPr lang="en-US" dirty="0"/>
          </a:p>
          <a:p>
            <a:pPr algn="r"/>
            <a:r>
              <a:rPr lang="en-US" dirty="0"/>
              <a:t>0</a:t>
            </a:r>
          </a:p>
        </p:txBody>
      </p:sp>
      <p:cxnSp>
        <p:nvCxnSpPr>
          <p:cNvPr id="8" name="Straight Connector 7">
            <a:extLst>
              <a:ext uri="{FF2B5EF4-FFF2-40B4-BE49-F238E27FC236}">
                <a16:creationId xmlns:a16="http://schemas.microsoft.com/office/drawing/2014/main" id="{47303C62-4FB3-4365-AA41-D04B72DD5A53}"/>
              </a:ext>
            </a:extLst>
          </p:cNvPr>
          <p:cNvCxnSpPr>
            <a:cxnSpLocks/>
          </p:cNvCxnSpPr>
          <p:nvPr/>
        </p:nvCxnSpPr>
        <p:spPr>
          <a:xfrm>
            <a:off x="3638240" y="3237880"/>
            <a:ext cx="2364258"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85EE01-7E25-4EA6-8FF7-E9124CB1458B}"/>
              </a:ext>
            </a:extLst>
          </p:cNvPr>
          <p:cNvSpPr txBox="1"/>
          <p:nvPr/>
        </p:nvSpPr>
        <p:spPr>
          <a:xfrm>
            <a:off x="5184545" y="4907840"/>
            <a:ext cx="1452834" cy="369332"/>
          </a:xfrm>
          <a:prstGeom prst="rect">
            <a:avLst/>
          </a:prstGeom>
          <a:noFill/>
        </p:spPr>
        <p:txBody>
          <a:bodyPr wrap="none" rtlCol="0">
            <a:spAutoFit/>
          </a:bodyPr>
          <a:lstStyle/>
          <a:p>
            <a:r>
              <a:rPr lang="en-US" dirty="0"/>
              <a:t>Dose (mg/kg)</a:t>
            </a:r>
          </a:p>
        </p:txBody>
      </p:sp>
      <p:sp>
        <p:nvSpPr>
          <p:cNvPr id="14" name="TextBox 13">
            <a:extLst>
              <a:ext uri="{FF2B5EF4-FFF2-40B4-BE49-F238E27FC236}">
                <a16:creationId xmlns:a16="http://schemas.microsoft.com/office/drawing/2014/main" id="{328DBFA7-5532-498D-A709-108BC724385C}"/>
              </a:ext>
            </a:extLst>
          </p:cNvPr>
          <p:cNvSpPr txBox="1"/>
          <p:nvPr/>
        </p:nvSpPr>
        <p:spPr>
          <a:xfrm>
            <a:off x="3534830" y="4600423"/>
            <a:ext cx="4573688" cy="369332"/>
          </a:xfrm>
          <a:prstGeom prst="rect">
            <a:avLst/>
          </a:prstGeom>
          <a:noFill/>
        </p:spPr>
        <p:txBody>
          <a:bodyPr wrap="none" rtlCol="0">
            <a:spAutoFit/>
          </a:bodyPr>
          <a:lstStyle/>
          <a:p>
            <a:r>
              <a:rPr lang="en-US" dirty="0"/>
              <a:t>0     10          50          100            500              800 </a:t>
            </a:r>
          </a:p>
        </p:txBody>
      </p:sp>
      <p:cxnSp>
        <p:nvCxnSpPr>
          <p:cNvPr id="55" name="Straight Connector 54">
            <a:extLst>
              <a:ext uri="{FF2B5EF4-FFF2-40B4-BE49-F238E27FC236}">
                <a16:creationId xmlns:a16="http://schemas.microsoft.com/office/drawing/2014/main" id="{BCD58F28-13E3-4C9D-A57C-76E7F742680F}"/>
              </a:ext>
            </a:extLst>
          </p:cNvPr>
          <p:cNvCxnSpPr>
            <a:cxnSpLocks/>
          </p:cNvCxnSpPr>
          <p:nvPr/>
        </p:nvCxnSpPr>
        <p:spPr>
          <a:xfrm flipV="1">
            <a:off x="6039397" y="3237880"/>
            <a:ext cx="20459" cy="1329046"/>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8" name="AutoShape 13">
            <a:extLst>
              <a:ext uri="{FF2B5EF4-FFF2-40B4-BE49-F238E27FC236}">
                <a16:creationId xmlns:a16="http://schemas.microsoft.com/office/drawing/2014/main" id="{D89C86A1-28B5-4ACD-B8EB-79925541C88C}"/>
              </a:ext>
            </a:extLst>
          </p:cNvPr>
          <p:cNvSpPr>
            <a:spLocks noChangeArrowheads="1"/>
          </p:cNvSpPr>
          <p:nvPr/>
        </p:nvSpPr>
        <p:spPr bwMode="auto">
          <a:xfrm>
            <a:off x="6420238" y="3042948"/>
            <a:ext cx="1981200" cy="381000"/>
          </a:xfrm>
          <a:prstGeom prst="leftArrow">
            <a:avLst>
              <a:gd name="adj1" fmla="val 50000"/>
              <a:gd name="adj2" fmla="val 13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9" name="Text Box 14">
            <a:extLst>
              <a:ext uri="{FF2B5EF4-FFF2-40B4-BE49-F238E27FC236}">
                <a16:creationId xmlns:a16="http://schemas.microsoft.com/office/drawing/2014/main" id="{748A62CF-4D3D-4697-B8AD-0037C71E2CE1}"/>
              </a:ext>
            </a:extLst>
          </p:cNvPr>
          <p:cNvSpPr txBox="1">
            <a:spLocks noChangeArrowheads="1"/>
          </p:cNvSpPr>
          <p:nvPr/>
        </p:nvSpPr>
        <p:spPr bwMode="auto">
          <a:xfrm>
            <a:off x="8690364" y="3003261"/>
            <a:ext cx="644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LD</a:t>
            </a:r>
            <a:r>
              <a:rPr lang="en-US" altLang="en-US" sz="1800" baseline="-25000"/>
              <a:t>50</a:t>
            </a:r>
          </a:p>
        </p:txBody>
      </p:sp>
      <p:sp>
        <p:nvSpPr>
          <p:cNvPr id="60" name="TextBox 59">
            <a:extLst>
              <a:ext uri="{FF2B5EF4-FFF2-40B4-BE49-F238E27FC236}">
                <a16:creationId xmlns:a16="http://schemas.microsoft.com/office/drawing/2014/main" id="{6B7769D8-2004-416A-AEBD-AA6FA283DAD3}"/>
              </a:ext>
            </a:extLst>
          </p:cNvPr>
          <p:cNvSpPr txBox="1"/>
          <p:nvPr/>
        </p:nvSpPr>
        <p:spPr>
          <a:xfrm>
            <a:off x="6089633" y="4192737"/>
            <a:ext cx="1193147" cy="369332"/>
          </a:xfrm>
          <a:prstGeom prst="rect">
            <a:avLst/>
          </a:prstGeom>
          <a:noFill/>
        </p:spPr>
        <p:txBody>
          <a:bodyPr wrap="none" rtlCol="0">
            <a:spAutoFit/>
          </a:bodyPr>
          <a:lstStyle/>
          <a:p>
            <a:r>
              <a:rPr lang="en-US" dirty="0"/>
              <a:t>220 mg/kg</a:t>
            </a:r>
          </a:p>
        </p:txBody>
      </p:sp>
    </p:spTree>
    <p:extLst>
      <p:ext uri="{BB962C8B-B14F-4D97-AF65-F5344CB8AC3E}">
        <p14:creationId xmlns:p14="http://schemas.microsoft.com/office/powerpoint/2010/main" val="176926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ppt_x"/>
                                          </p:val>
                                        </p:tav>
                                        <p:tav tm="100000">
                                          <p:val>
                                            <p:strVal val="#ppt_x"/>
                                          </p:val>
                                        </p:tav>
                                      </p:tavLst>
                                    </p:anim>
                                    <p:anim calcmode="lin" valueType="num">
                                      <p:cBhvr additive="base">
                                        <p:cTn id="2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352550" y="228600"/>
            <a:ext cx="342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869950" indent="-412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marL="457200" lvl="1" indent="0">
              <a:buNone/>
            </a:pPr>
            <a:r>
              <a:rPr lang="en-US" altLang="en-US" dirty="0"/>
              <a:t>Hippocrates  (400 BC)</a:t>
            </a:r>
          </a:p>
        </p:txBody>
      </p:sp>
      <p:pic>
        <p:nvPicPr>
          <p:cNvPr id="7171" name="Picture 6" descr="hipp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7"/>
          <p:cNvSpPr>
            <a:spLocks noChangeArrowheads="1"/>
          </p:cNvSpPr>
          <p:nvPr/>
        </p:nvSpPr>
        <p:spPr bwMode="auto">
          <a:xfrm>
            <a:off x="4876801" y="1981200"/>
            <a:ext cx="3446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t>http://www2.sjsu.edu/depts/Museum/hippoc.html</a:t>
            </a:r>
          </a:p>
        </p:txBody>
      </p:sp>
      <p:sp>
        <p:nvSpPr>
          <p:cNvPr id="7173" name="Rectangle 8"/>
          <p:cNvSpPr>
            <a:spLocks noChangeArrowheads="1"/>
          </p:cNvSpPr>
          <p:nvPr/>
        </p:nvSpPr>
        <p:spPr bwMode="auto">
          <a:xfrm>
            <a:off x="7010400" y="786598"/>
            <a:ext cx="289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Introduced clinical toxicology principles by describing elemental concepts of bioavailability and overdose </a:t>
            </a:r>
          </a:p>
        </p:txBody>
      </p:sp>
      <p:sp>
        <p:nvSpPr>
          <p:cNvPr id="7174" name="Rectangle 10"/>
          <p:cNvSpPr>
            <a:spLocks noChangeArrowheads="1"/>
          </p:cNvSpPr>
          <p:nvPr/>
        </p:nvSpPr>
        <p:spPr bwMode="auto">
          <a:xfrm>
            <a:off x="1828800" y="2514274"/>
            <a:ext cx="8534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I swear by Apollo the Physician and Asclepius and Hygeia and Panaceia and all the gods and goddesses, making them my witnesses, that I will fulfill according to my ability and judgment this oath and this covenant: To hold him who has taught me this art as equal to my parent and to live my life in partnership with him, and if he is in need of money to give him a share of mine, and to regard his offspring as equal to my brothers in male lineage and to teach them this art--if they desire to learn it--without fee and covenant; to give share of precepts and oral instruction and all other learning to my sons and to the sons of him who has instructed me and to pupils who have signed the covenant and have taken an oath according to the medical law, but to no one else. I will apply dietetic measure for the benefit of the sick according to my ability and judgment; I will keep them from harm and injustice. I will neither give a deadly drug to anybody if asked for it, nor will I make a suggestion to this effect. Similarly I will not give a woman an abortive remedy. In purity and in holiness I will guard my life and my art. I will not use the knife, not even on sufferers from stone, but will withdraw in favor of such men as are engaged in this work. Whatever houses I may visit, I will come for the benefit of the sick, remaining free of all intentional injustice, of all mischief and in particular of sexual relations with both female and male persons, be they free or slaves. What I may see or hear in the course of the treatment or even outside of the treatment in regard to the life of men, which on no account one must spread abroad, I will keep to myself holding such things shameful to be spoken about. If I fulfill this oath and do not violate it, may it be granted to me to enjoy life and art, being honored with fame among all men for all time to come; if I transgress it and swear falsely, may the opposite be my lot. </a:t>
            </a:r>
            <a:r>
              <a:rPr lang="en-US" altLang="en-US" sz="1400">
                <a:solidFill>
                  <a:srgbClr val="0000FF"/>
                </a:solidFill>
              </a:rPr>
              <a:t>The Hippocratic Oath --Translated by Ludwig Edelstein </a:t>
            </a:r>
          </a:p>
          <a:p>
            <a:pPr eaLnBrk="1" hangingPunct="1">
              <a:spcBef>
                <a:spcPct val="0"/>
              </a:spcBef>
              <a:buFontTx/>
              <a:buNone/>
            </a:pPr>
            <a:r>
              <a:rPr lang="en-US" altLang="en-US" sz="1400">
                <a:solidFill>
                  <a:srgbClr val="0000FF"/>
                </a:solidFill>
              </a:rPr>
              <a:t>					</a:t>
            </a:r>
            <a:r>
              <a:rPr lang="en-US" altLang="en-US" sz="1000"/>
              <a:t>http://www.med.virginia.edu/hs-library/historical/antiqua/texto.htm</a:t>
            </a:r>
          </a:p>
        </p:txBody>
      </p:sp>
    </p:spTree>
    <p:extLst>
      <p:ext uri="{BB962C8B-B14F-4D97-AF65-F5344CB8AC3E}">
        <p14:creationId xmlns:p14="http://schemas.microsoft.com/office/powerpoint/2010/main" val="2697666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9"/>
          <p:cNvSpPr txBox="1">
            <a:spLocks noChangeArrowheads="1"/>
          </p:cNvSpPr>
          <p:nvPr/>
        </p:nvSpPr>
        <p:spPr bwMode="auto">
          <a:xfrm>
            <a:off x="2057400" y="3733800"/>
            <a:ext cx="765254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dirty="0"/>
              <a:t>Compound A and Compound B have roughly the same LD50.</a:t>
            </a:r>
          </a:p>
          <a:p>
            <a:pPr eaLnBrk="1" hangingPunct="1">
              <a:spcBef>
                <a:spcPct val="0"/>
              </a:spcBef>
              <a:buFontTx/>
              <a:buNone/>
            </a:pPr>
            <a:endParaRPr lang="en-US" altLang="en-US" sz="1400" dirty="0"/>
          </a:p>
          <a:p>
            <a:pPr eaLnBrk="1" hangingPunct="1">
              <a:spcBef>
                <a:spcPct val="0"/>
              </a:spcBef>
              <a:buFontTx/>
              <a:buNone/>
            </a:pPr>
            <a:r>
              <a:rPr lang="en-US" altLang="en-US" sz="1400" dirty="0"/>
              <a:t>Compound A has a “Flat” dose-response in that a large change in dosage is required to cause </a:t>
            </a:r>
          </a:p>
          <a:p>
            <a:pPr eaLnBrk="1" hangingPunct="1">
              <a:spcBef>
                <a:spcPct val="0"/>
              </a:spcBef>
              <a:buFontTx/>
              <a:buNone/>
            </a:pPr>
            <a:r>
              <a:rPr lang="en-US" altLang="en-US" sz="1400" dirty="0"/>
              <a:t>a significant change in response. </a:t>
            </a:r>
          </a:p>
          <a:p>
            <a:pPr eaLnBrk="1" hangingPunct="1">
              <a:spcBef>
                <a:spcPct val="0"/>
              </a:spcBef>
              <a:buFontTx/>
              <a:buNone/>
            </a:pPr>
            <a:endParaRPr lang="en-US" altLang="en-US" sz="1400" dirty="0"/>
          </a:p>
          <a:p>
            <a:pPr eaLnBrk="1" hangingPunct="1">
              <a:spcBef>
                <a:spcPct val="0"/>
              </a:spcBef>
              <a:buFontTx/>
              <a:buNone/>
            </a:pPr>
            <a:r>
              <a:rPr lang="en-US" altLang="en-US" sz="1400" dirty="0"/>
              <a:t>Compound B has a “Steep” dose-response in that a small change in dosage will cause a </a:t>
            </a:r>
          </a:p>
          <a:p>
            <a:pPr eaLnBrk="1" hangingPunct="1">
              <a:spcBef>
                <a:spcPct val="0"/>
              </a:spcBef>
              <a:buFontTx/>
              <a:buNone/>
            </a:pPr>
            <a:r>
              <a:rPr lang="en-US" altLang="en-US" sz="1400" dirty="0"/>
              <a:t>significant change in response.</a:t>
            </a:r>
          </a:p>
        </p:txBody>
      </p:sp>
      <p:sp>
        <p:nvSpPr>
          <p:cNvPr id="54276" name="Text Box 10"/>
          <p:cNvSpPr txBox="1">
            <a:spLocks noChangeArrowheads="1"/>
          </p:cNvSpPr>
          <p:nvPr/>
        </p:nvSpPr>
        <p:spPr bwMode="auto">
          <a:xfrm>
            <a:off x="2362200" y="5638800"/>
            <a:ext cx="70599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dirty="0"/>
              <a:t>At one half the LD50 dosage of compound B, less than 5% of the population would die.</a:t>
            </a:r>
          </a:p>
          <a:p>
            <a:pPr eaLnBrk="1" hangingPunct="1">
              <a:spcBef>
                <a:spcPct val="0"/>
              </a:spcBef>
              <a:buFontTx/>
              <a:buNone/>
            </a:pPr>
            <a:endParaRPr lang="en-US" altLang="en-US" sz="1400" dirty="0"/>
          </a:p>
          <a:p>
            <a:pPr eaLnBrk="1" hangingPunct="1">
              <a:spcBef>
                <a:spcPct val="0"/>
              </a:spcBef>
              <a:buFontTx/>
              <a:buNone/>
            </a:pPr>
            <a:r>
              <a:rPr lang="en-US" altLang="en-US" sz="1400" dirty="0"/>
              <a:t>At one half the LD50 dosage of compound A, around 45% of the population would die.</a:t>
            </a:r>
          </a:p>
        </p:txBody>
      </p:sp>
      <p:sp>
        <p:nvSpPr>
          <p:cNvPr id="2" name="TextBox 1"/>
          <p:cNvSpPr txBox="1"/>
          <p:nvPr/>
        </p:nvSpPr>
        <p:spPr>
          <a:xfrm>
            <a:off x="1837900" y="313899"/>
            <a:ext cx="3304431" cy="523220"/>
          </a:xfrm>
          <a:prstGeom prst="rect">
            <a:avLst/>
          </a:prstGeom>
          <a:noFill/>
        </p:spPr>
        <p:txBody>
          <a:bodyPr wrap="none" rtlCol="0">
            <a:spAutoFit/>
          </a:bodyPr>
          <a:lstStyle/>
          <a:p>
            <a:r>
              <a:rPr lang="en-US" sz="2800" b="1" dirty="0"/>
              <a:t>Slopes are important</a:t>
            </a:r>
          </a:p>
        </p:txBody>
      </p:sp>
      <p:grpSp>
        <p:nvGrpSpPr>
          <p:cNvPr id="3" name="Group 2">
            <a:extLst>
              <a:ext uri="{FF2B5EF4-FFF2-40B4-BE49-F238E27FC236}">
                <a16:creationId xmlns:a16="http://schemas.microsoft.com/office/drawing/2014/main" id="{9A5E2CBE-1663-4E46-92A5-10BF9D126C10}"/>
              </a:ext>
            </a:extLst>
          </p:cNvPr>
          <p:cNvGrpSpPr/>
          <p:nvPr/>
        </p:nvGrpSpPr>
        <p:grpSpPr>
          <a:xfrm>
            <a:off x="3812032" y="916648"/>
            <a:ext cx="4936311" cy="2757741"/>
            <a:chOff x="2278165" y="912178"/>
            <a:chExt cx="5911729" cy="3500758"/>
          </a:xfrm>
        </p:grpSpPr>
        <p:grpSp>
          <p:nvGrpSpPr>
            <p:cNvPr id="18" name="Group 17">
              <a:extLst>
                <a:ext uri="{FF2B5EF4-FFF2-40B4-BE49-F238E27FC236}">
                  <a16:creationId xmlns:a16="http://schemas.microsoft.com/office/drawing/2014/main" id="{E319753F-8C09-4704-9196-41BBAC415BAB}"/>
                </a:ext>
              </a:extLst>
            </p:cNvPr>
            <p:cNvGrpSpPr/>
            <p:nvPr/>
          </p:nvGrpSpPr>
          <p:grpSpPr>
            <a:xfrm>
              <a:off x="2939439" y="933235"/>
              <a:ext cx="4891699" cy="2701207"/>
              <a:chOff x="2108579" y="2988860"/>
              <a:chExt cx="4821072" cy="3323230"/>
            </a:xfrm>
          </p:grpSpPr>
          <p:cxnSp>
            <p:nvCxnSpPr>
              <p:cNvPr id="19" name="Straight Connector 18">
                <a:extLst>
                  <a:ext uri="{FF2B5EF4-FFF2-40B4-BE49-F238E27FC236}">
                    <a16:creationId xmlns:a16="http://schemas.microsoft.com/office/drawing/2014/main" id="{DF79532A-E4FB-4D73-94C5-2D4C7A5572DD}"/>
                  </a:ext>
                </a:extLst>
              </p:cNvPr>
              <p:cNvCxnSpPr/>
              <p:nvPr/>
            </p:nvCxnSpPr>
            <p:spPr>
              <a:xfrm>
                <a:off x="2132463" y="2988860"/>
                <a:ext cx="0" cy="3323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58A0C7-1258-4039-B139-201DAA7E1EB5}"/>
                  </a:ext>
                </a:extLst>
              </p:cNvPr>
              <p:cNvCxnSpPr/>
              <p:nvPr/>
            </p:nvCxnSpPr>
            <p:spPr>
              <a:xfrm>
                <a:off x="2108579" y="6305266"/>
                <a:ext cx="4821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550AD6B-2F7C-48A0-949D-E503AE03F464}"/>
                </a:ext>
              </a:extLst>
            </p:cNvPr>
            <p:cNvSpPr txBox="1"/>
            <p:nvPr/>
          </p:nvSpPr>
          <p:spPr>
            <a:xfrm>
              <a:off x="2278165" y="912178"/>
              <a:ext cx="595586" cy="2930255"/>
            </a:xfrm>
            <a:prstGeom prst="rect">
              <a:avLst/>
            </a:prstGeom>
            <a:noFill/>
          </p:spPr>
          <p:txBody>
            <a:bodyPr wrap="none" rtlCol="0">
              <a:spAutoFit/>
            </a:bodyPr>
            <a:lstStyle/>
            <a:p>
              <a:pPr algn="r"/>
              <a:r>
                <a:rPr lang="en-US" sz="1600" dirty="0"/>
                <a:t>100</a:t>
              </a:r>
            </a:p>
            <a:p>
              <a:pPr algn="r"/>
              <a:endParaRPr lang="en-US" sz="1600" dirty="0"/>
            </a:p>
            <a:p>
              <a:pPr algn="r"/>
              <a:r>
                <a:rPr lang="en-US" sz="1600" dirty="0"/>
                <a:t>75</a:t>
              </a:r>
            </a:p>
            <a:p>
              <a:pPr algn="r"/>
              <a:endParaRPr lang="en-US" sz="1600" dirty="0"/>
            </a:p>
            <a:p>
              <a:pPr algn="r"/>
              <a:r>
                <a:rPr lang="en-US" sz="1600" dirty="0"/>
                <a:t>50</a:t>
              </a:r>
            </a:p>
            <a:p>
              <a:pPr algn="r"/>
              <a:endParaRPr lang="en-US" sz="1600" dirty="0"/>
            </a:p>
            <a:p>
              <a:pPr algn="r"/>
              <a:r>
                <a:rPr lang="en-US" sz="1600" dirty="0"/>
                <a:t>25</a:t>
              </a:r>
            </a:p>
            <a:p>
              <a:pPr algn="r"/>
              <a:endParaRPr lang="en-US" sz="1600" dirty="0"/>
            </a:p>
            <a:p>
              <a:pPr algn="r"/>
              <a:r>
                <a:rPr lang="en-US" sz="1600" dirty="0"/>
                <a:t>0</a:t>
              </a:r>
            </a:p>
          </p:txBody>
        </p:sp>
        <p:sp>
          <p:nvSpPr>
            <p:cNvPr id="23" name="TextBox 22">
              <a:extLst>
                <a:ext uri="{FF2B5EF4-FFF2-40B4-BE49-F238E27FC236}">
                  <a16:creationId xmlns:a16="http://schemas.microsoft.com/office/drawing/2014/main" id="{8B693A88-AB67-416D-83D6-DCA5261AA471}"/>
                </a:ext>
              </a:extLst>
            </p:cNvPr>
            <p:cNvSpPr txBox="1"/>
            <p:nvPr/>
          </p:nvSpPr>
          <p:spPr>
            <a:xfrm>
              <a:off x="4509978" y="3983166"/>
              <a:ext cx="1567981" cy="429770"/>
            </a:xfrm>
            <a:prstGeom prst="rect">
              <a:avLst/>
            </a:prstGeom>
            <a:noFill/>
          </p:spPr>
          <p:txBody>
            <a:bodyPr wrap="none" rtlCol="0">
              <a:spAutoFit/>
            </a:bodyPr>
            <a:lstStyle/>
            <a:p>
              <a:r>
                <a:rPr lang="en-US" sz="1600" dirty="0"/>
                <a:t>Dose (mg/kg)</a:t>
              </a:r>
            </a:p>
          </p:txBody>
        </p:sp>
        <p:sp>
          <p:nvSpPr>
            <p:cNvPr id="24" name="TextBox 23">
              <a:extLst>
                <a:ext uri="{FF2B5EF4-FFF2-40B4-BE49-F238E27FC236}">
                  <a16:creationId xmlns:a16="http://schemas.microsoft.com/office/drawing/2014/main" id="{F88A27F7-8200-4741-B4C2-BC48BA0598A6}"/>
                </a:ext>
              </a:extLst>
            </p:cNvPr>
            <p:cNvSpPr txBox="1"/>
            <p:nvPr/>
          </p:nvSpPr>
          <p:spPr>
            <a:xfrm>
              <a:off x="2860264" y="3675749"/>
              <a:ext cx="5329630" cy="429770"/>
            </a:xfrm>
            <a:prstGeom prst="rect">
              <a:avLst/>
            </a:prstGeom>
            <a:noFill/>
          </p:spPr>
          <p:txBody>
            <a:bodyPr wrap="none" rtlCol="0">
              <a:spAutoFit/>
            </a:bodyPr>
            <a:lstStyle/>
            <a:p>
              <a:r>
                <a:rPr lang="en-US" sz="1600" dirty="0"/>
                <a:t>0   10   20   30   40   50   60   70  80  90  100 110 120</a:t>
              </a:r>
            </a:p>
          </p:txBody>
        </p:sp>
      </p:grpSp>
      <p:cxnSp>
        <p:nvCxnSpPr>
          <p:cNvPr id="5" name="Straight Connector 4">
            <a:extLst>
              <a:ext uri="{FF2B5EF4-FFF2-40B4-BE49-F238E27FC236}">
                <a16:creationId xmlns:a16="http://schemas.microsoft.com/office/drawing/2014/main" id="{BA60D7F1-BBFB-46FF-9659-BA0111609CBE}"/>
              </a:ext>
            </a:extLst>
          </p:cNvPr>
          <p:cNvCxnSpPr>
            <a:cxnSpLocks/>
          </p:cNvCxnSpPr>
          <p:nvPr/>
        </p:nvCxnSpPr>
        <p:spPr>
          <a:xfrm flipV="1">
            <a:off x="4531143" y="1901507"/>
            <a:ext cx="3750690" cy="3386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8CA3AE-A97E-48D8-B98C-934C5F3AC675}"/>
              </a:ext>
            </a:extLst>
          </p:cNvPr>
          <p:cNvCxnSpPr>
            <a:cxnSpLocks/>
          </p:cNvCxnSpPr>
          <p:nvPr/>
        </p:nvCxnSpPr>
        <p:spPr>
          <a:xfrm flipV="1">
            <a:off x="5224091" y="1071049"/>
            <a:ext cx="2166021" cy="193046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B6B4951-91DA-4F4D-A00C-1DBB235D2395}"/>
              </a:ext>
            </a:extLst>
          </p:cNvPr>
          <p:cNvSpPr txBox="1"/>
          <p:nvPr/>
        </p:nvSpPr>
        <p:spPr>
          <a:xfrm>
            <a:off x="8354312" y="1679990"/>
            <a:ext cx="1426994" cy="369332"/>
          </a:xfrm>
          <a:prstGeom prst="rect">
            <a:avLst/>
          </a:prstGeom>
          <a:noFill/>
        </p:spPr>
        <p:txBody>
          <a:bodyPr wrap="square" rtlCol="0">
            <a:spAutoFit/>
          </a:bodyPr>
          <a:lstStyle/>
          <a:p>
            <a:r>
              <a:rPr lang="en-US" b="1" dirty="0">
                <a:solidFill>
                  <a:srgbClr val="FF0000"/>
                </a:solidFill>
              </a:rPr>
              <a:t>Compound A</a:t>
            </a:r>
          </a:p>
        </p:txBody>
      </p:sp>
      <p:sp>
        <p:nvSpPr>
          <p:cNvPr id="36" name="TextBox 35">
            <a:extLst>
              <a:ext uri="{FF2B5EF4-FFF2-40B4-BE49-F238E27FC236}">
                <a16:creationId xmlns:a16="http://schemas.microsoft.com/office/drawing/2014/main" id="{D080800B-DDC2-4A3E-BCA8-3A72EB067F2D}"/>
              </a:ext>
            </a:extLst>
          </p:cNvPr>
          <p:cNvSpPr txBox="1"/>
          <p:nvPr/>
        </p:nvSpPr>
        <p:spPr>
          <a:xfrm>
            <a:off x="7152413" y="609681"/>
            <a:ext cx="1417376" cy="369332"/>
          </a:xfrm>
          <a:prstGeom prst="rect">
            <a:avLst/>
          </a:prstGeom>
          <a:noFill/>
        </p:spPr>
        <p:txBody>
          <a:bodyPr wrap="square" rtlCol="0">
            <a:spAutoFit/>
          </a:bodyPr>
          <a:lstStyle/>
          <a:p>
            <a:r>
              <a:rPr lang="en-US" b="1" dirty="0">
                <a:solidFill>
                  <a:srgbClr val="7030A0"/>
                </a:solidFill>
              </a:rPr>
              <a:t>Compound B</a:t>
            </a:r>
          </a:p>
        </p:txBody>
      </p:sp>
      <p:cxnSp>
        <p:nvCxnSpPr>
          <p:cNvPr id="42" name="Straight Arrow Connector 41">
            <a:extLst>
              <a:ext uri="{FF2B5EF4-FFF2-40B4-BE49-F238E27FC236}">
                <a16:creationId xmlns:a16="http://schemas.microsoft.com/office/drawing/2014/main" id="{8BDC3FF2-AB0B-4569-BB8C-0D96E4B013E3}"/>
              </a:ext>
            </a:extLst>
          </p:cNvPr>
          <p:cNvCxnSpPr>
            <a:cxnSpLocks/>
          </p:cNvCxnSpPr>
          <p:nvPr/>
        </p:nvCxnSpPr>
        <p:spPr>
          <a:xfrm flipH="1">
            <a:off x="5296570" y="1873702"/>
            <a:ext cx="25685" cy="1153348"/>
          </a:xfrm>
          <a:prstGeom prst="straightConnector1">
            <a:avLst/>
          </a:prstGeom>
          <a:ln w="28575">
            <a:solidFill>
              <a:schemeClr val="bg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Arrow: Right 44">
            <a:extLst>
              <a:ext uri="{FF2B5EF4-FFF2-40B4-BE49-F238E27FC236}">
                <a16:creationId xmlns:a16="http://schemas.microsoft.com/office/drawing/2014/main" id="{C1BD7F06-68BB-42C0-A711-1812E642A30B}"/>
              </a:ext>
            </a:extLst>
          </p:cNvPr>
          <p:cNvSpPr/>
          <p:nvPr/>
        </p:nvSpPr>
        <p:spPr>
          <a:xfrm>
            <a:off x="3561808" y="2007906"/>
            <a:ext cx="770561" cy="240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07E710C7-4F68-4E11-9CCC-2C4D4178CAD9}"/>
              </a:ext>
            </a:extLst>
          </p:cNvPr>
          <p:cNvSpPr/>
          <p:nvPr/>
        </p:nvSpPr>
        <p:spPr>
          <a:xfrm>
            <a:off x="3499361" y="2824094"/>
            <a:ext cx="770561" cy="240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456D330-EE78-476F-A0EB-735BF260E651}"/>
              </a:ext>
            </a:extLst>
          </p:cNvPr>
          <p:cNvSpPr/>
          <p:nvPr/>
        </p:nvSpPr>
        <p:spPr>
          <a:xfrm>
            <a:off x="5921029" y="1735962"/>
            <a:ext cx="626723" cy="6267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4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5" grpId="0" animBg="1"/>
      <p:bldP spid="49" grpId="0" animBg="1"/>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F243B2-CBA8-4A6F-B6A9-9731B959EC25}"/>
              </a:ext>
            </a:extLst>
          </p:cNvPr>
          <p:cNvSpPr/>
          <p:nvPr/>
        </p:nvSpPr>
        <p:spPr>
          <a:xfrm>
            <a:off x="5161129" y="3381240"/>
            <a:ext cx="1951393" cy="122145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Rectangle 2"/>
          <p:cNvSpPr>
            <a:spLocks noGrp="1" noChangeArrowheads="1"/>
          </p:cNvSpPr>
          <p:nvPr>
            <p:ph type="body" idx="4294967295"/>
          </p:nvPr>
        </p:nvSpPr>
        <p:spPr>
          <a:xfrm>
            <a:off x="0" y="381000"/>
            <a:ext cx="8229600" cy="4525963"/>
          </a:xfrm>
        </p:spPr>
        <p:txBody>
          <a:bodyPr/>
          <a:lstStyle/>
          <a:p>
            <a:pPr lvl="1" eaLnBrk="1" hangingPunct="1">
              <a:buFontTx/>
              <a:buAutoNum type="arabicPeriod" startAt="3"/>
            </a:pPr>
            <a:r>
              <a:rPr lang="en-US" altLang="en-US"/>
              <a:t>Shape of the Dose Response Curve</a:t>
            </a:r>
          </a:p>
        </p:txBody>
      </p:sp>
      <p:sp>
        <p:nvSpPr>
          <p:cNvPr id="55299" name="Rectangle 10"/>
          <p:cNvSpPr>
            <a:spLocks noChangeArrowheads="1"/>
          </p:cNvSpPr>
          <p:nvPr/>
        </p:nvSpPr>
        <p:spPr bwMode="auto">
          <a:xfrm>
            <a:off x="1981200" y="104519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285875" indent="-371475">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lvl="2" eaLnBrk="1" hangingPunct="1"/>
            <a:r>
              <a:rPr lang="en-US" altLang="en-US"/>
              <a:t>Essential Nutrients</a:t>
            </a:r>
          </a:p>
        </p:txBody>
      </p:sp>
      <p:grpSp>
        <p:nvGrpSpPr>
          <p:cNvPr id="8" name="Group 7">
            <a:extLst>
              <a:ext uri="{FF2B5EF4-FFF2-40B4-BE49-F238E27FC236}">
                <a16:creationId xmlns:a16="http://schemas.microsoft.com/office/drawing/2014/main" id="{AF6BF02B-06E0-4028-9B07-A8E4002F5CB1}"/>
              </a:ext>
            </a:extLst>
          </p:cNvPr>
          <p:cNvGrpSpPr/>
          <p:nvPr/>
        </p:nvGrpSpPr>
        <p:grpSpPr>
          <a:xfrm>
            <a:off x="4328616" y="2299645"/>
            <a:ext cx="4203511" cy="2030105"/>
            <a:chOff x="2101755" y="2176818"/>
            <a:chExt cx="4203511" cy="2030105"/>
          </a:xfrm>
        </p:grpSpPr>
        <p:grpSp>
          <p:nvGrpSpPr>
            <p:cNvPr id="6" name="Group 5">
              <a:extLst>
                <a:ext uri="{FF2B5EF4-FFF2-40B4-BE49-F238E27FC236}">
                  <a16:creationId xmlns:a16="http://schemas.microsoft.com/office/drawing/2014/main" id="{E6EDE907-FA77-4E1B-8DA8-FF096D0B3F34}"/>
                </a:ext>
              </a:extLst>
            </p:cNvPr>
            <p:cNvGrpSpPr/>
            <p:nvPr/>
          </p:nvGrpSpPr>
          <p:grpSpPr>
            <a:xfrm>
              <a:off x="2101755" y="2391770"/>
              <a:ext cx="3835021" cy="1815153"/>
              <a:chOff x="2777319" y="2316707"/>
              <a:chExt cx="3835021" cy="1815153"/>
            </a:xfrm>
          </p:grpSpPr>
          <p:sp>
            <p:nvSpPr>
              <p:cNvPr id="4" name="Freeform: Shape 3">
                <a:extLst>
                  <a:ext uri="{FF2B5EF4-FFF2-40B4-BE49-F238E27FC236}">
                    <a16:creationId xmlns:a16="http://schemas.microsoft.com/office/drawing/2014/main" id="{6FCB88C7-4104-43B6-AA05-2BA4BFC23F7F}"/>
                  </a:ext>
                </a:extLst>
              </p:cNvPr>
              <p:cNvSpPr/>
              <p:nvPr/>
            </p:nvSpPr>
            <p:spPr>
              <a:xfrm>
                <a:off x="2777319" y="2316707"/>
                <a:ext cx="2763672" cy="1815153"/>
              </a:xfrm>
              <a:custGeom>
                <a:avLst/>
                <a:gdLst>
                  <a:gd name="connsiteX0" fmla="*/ 0 w 2763672"/>
                  <a:gd name="connsiteY0" fmla="*/ 0 h 1815153"/>
                  <a:gd name="connsiteX1" fmla="*/ 71651 w 2763672"/>
                  <a:gd name="connsiteY1" fmla="*/ 44356 h 1815153"/>
                  <a:gd name="connsiteX2" fmla="*/ 180833 w 2763672"/>
                  <a:gd name="connsiteY2" fmla="*/ 119418 h 1815153"/>
                  <a:gd name="connsiteX3" fmla="*/ 293427 w 2763672"/>
                  <a:gd name="connsiteY3" fmla="*/ 197893 h 1815153"/>
                  <a:gd name="connsiteX4" fmla="*/ 423081 w 2763672"/>
                  <a:gd name="connsiteY4" fmla="*/ 286603 h 1815153"/>
                  <a:gd name="connsiteX5" fmla="*/ 508380 w 2763672"/>
                  <a:gd name="connsiteY5" fmla="*/ 385550 h 1815153"/>
                  <a:gd name="connsiteX6" fmla="*/ 573206 w 2763672"/>
                  <a:gd name="connsiteY6" fmla="*/ 470848 h 1815153"/>
                  <a:gd name="connsiteX7" fmla="*/ 651681 w 2763672"/>
                  <a:gd name="connsiteY7" fmla="*/ 562971 h 1815153"/>
                  <a:gd name="connsiteX8" fmla="*/ 716508 w 2763672"/>
                  <a:gd name="connsiteY8" fmla="*/ 655093 h 1815153"/>
                  <a:gd name="connsiteX9" fmla="*/ 754039 w 2763672"/>
                  <a:gd name="connsiteY9" fmla="*/ 764275 h 1815153"/>
                  <a:gd name="connsiteX10" fmla="*/ 863221 w 2763672"/>
                  <a:gd name="connsiteY10" fmla="*/ 883693 h 1815153"/>
                  <a:gd name="connsiteX11" fmla="*/ 914400 w 2763672"/>
                  <a:gd name="connsiteY11" fmla="*/ 1023583 h 1815153"/>
                  <a:gd name="connsiteX12" fmla="*/ 1003111 w 2763672"/>
                  <a:gd name="connsiteY12" fmla="*/ 1143000 h 1815153"/>
                  <a:gd name="connsiteX13" fmla="*/ 1084997 w 2763672"/>
                  <a:gd name="connsiteY13" fmla="*/ 1293126 h 1815153"/>
                  <a:gd name="connsiteX14" fmla="*/ 1149824 w 2763672"/>
                  <a:gd name="connsiteY14" fmla="*/ 1426192 h 1815153"/>
                  <a:gd name="connsiteX15" fmla="*/ 1262418 w 2763672"/>
                  <a:gd name="connsiteY15" fmla="*/ 1569493 h 1815153"/>
                  <a:gd name="connsiteX16" fmla="*/ 1306774 w 2763672"/>
                  <a:gd name="connsiteY16" fmla="*/ 1603612 h 1815153"/>
                  <a:gd name="connsiteX17" fmla="*/ 1463723 w 2763672"/>
                  <a:gd name="connsiteY17" fmla="*/ 1702559 h 1815153"/>
                  <a:gd name="connsiteX18" fmla="*/ 1555845 w 2763672"/>
                  <a:gd name="connsiteY18" fmla="*/ 1746914 h 1815153"/>
                  <a:gd name="connsiteX19" fmla="*/ 1702559 w 2763672"/>
                  <a:gd name="connsiteY19" fmla="*/ 1791269 h 1815153"/>
                  <a:gd name="connsiteX20" fmla="*/ 1828800 w 2763672"/>
                  <a:gd name="connsiteY20" fmla="*/ 1815153 h 1815153"/>
                  <a:gd name="connsiteX21" fmla="*/ 1961866 w 2763672"/>
                  <a:gd name="connsiteY21" fmla="*/ 1760562 h 1815153"/>
                  <a:gd name="connsiteX22" fmla="*/ 2098344 w 2763672"/>
                  <a:gd name="connsiteY22" fmla="*/ 1688911 h 1815153"/>
                  <a:gd name="connsiteX23" fmla="*/ 2245057 w 2763672"/>
                  <a:gd name="connsiteY23" fmla="*/ 1617260 h 1815153"/>
                  <a:gd name="connsiteX24" fmla="*/ 2405418 w 2763672"/>
                  <a:gd name="connsiteY24" fmla="*/ 1453487 h 1815153"/>
                  <a:gd name="connsiteX25" fmla="*/ 2518012 w 2763672"/>
                  <a:gd name="connsiteY25" fmla="*/ 1245359 h 1815153"/>
                  <a:gd name="connsiteX26" fmla="*/ 2627194 w 2763672"/>
                  <a:gd name="connsiteY26" fmla="*/ 1081586 h 1815153"/>
                  <a:gd name="connsiteX27" fmla="*/ 2763672 w 2763672"/>
                  <a:gd name="connsiteY27" fmla="*/ 852986 h 18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63672" h="1815153">
                    <a:moveTo>
                      <a:pt x="0" y="0"/>
                    </a:moveTo>
                    <a:lnTo>
                      <a:pt x="71651" y="44356"/>
                    </a:lnTo>
                    <a:lnTo>
                      <a:pt x="180833" y="119418"/>
                    </a:lnTo>
                    <a:lnTo>
                      <a:pt x="293427" y="197893"/>
                    </a:lnTo>
                    <a:lnTo>
                      <a:pt x="423081" y="286603"/>
                    </a:lnTo>
                    <a:lnTo>
                      <a:pt x="508380" y="385550"/>
                    </a:lnTo>
                    <a:lnTo>
                      <a:pt x="573206" y="470848"/>
                    </a:lnTo>
                    <a:lnTo>
                      <a:pt x="651681" y="562971"/>
                    </a:lnTo>
                    <a:lnTo>
                      <a:pt x="716508" y="655093"/>
                    </a:lnTo>
                    <a:lnTo>
                      <a:pt x="754039" y="764275"/>
                    </a:lnTo>
                    <a:lnTo>
                      <a:pt x="863221" y="883693"/>
                    </a:lnTo>
                    <a:lnTo>
                      <a:pt x="914400" y="1023583"/>
                    </a:lnTo>
                    <a:lnTo>
                      <a:pt x="1003111" y="1143000"/>
                    </a:lnTo>
                    <a:lnTo>
                      <a:pt x="1084997" y="1293126"/>
                    </a:lnTo>
                    <a:lnTo>
                      <a:pt x="1149824" y="1426192"/>
                    </a:lnTo>
                    <a:lnTo>
                      <a:pt x="1262418" y="1569493"/>
                    </a:lnTo>
                    <a:lnTo>
                      <a:pt x="1306774" y="1603612"/>
                    </a:lnTo>
                    <a:lnTo>
                      <a:pt x="1463723" y="1702559"/>
                    </a:lnTo>
                    <a:lnTo>
                      <a:pt x="1555845" y="1746914"/>
                    </a:lnTo>
                    <a:lnTo>
                      <a:pt x="1702559" y="1791269"/>
                    </a:lnTo>
                    <a:lnTo>
                      <a:pt x="1828800" y="1815153"/>
                    </a:lnTo>
                    <a:lnTo>
                      <a:pt x="1961866" y="1760562"/>
                    </a:lnTo>
                    <a:lnTo>
                      <a:pt x="2098344" y="1688911"/>
                    </a:lnTo>
                    <a:lnTo>
                      <a:pt x="2245057" y="1617260"/>
                    </a:lnTo>
                    <a:lnTo>
                      <a:pt x="2405418" y="1453487"/>
                    </a:lnTo>
                    <a:lnTo>
                      <a:pt x="2518012" y="1245359"/>
                    </a:lnTo>
                    <a:lnTo>
                      <a:pt x="2627194" y="1081586"/>
                    </a:lnTo>
                    <a:lnTo>
                      <a:pt x="2763672" y="852986"/>
                    </a:lnTo>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9A78BC65-5C48-49F6-ACD6-C49014971BEA}"/>
                  </a:ext>
                </a:extLst>
              </p:cNvPr>
              <p:cNvSpPr/>
              <p:nvPr/>
            </p:nvSpPr>
            <p:spPr>
              <a:xfrm>
                <a:off x="5534167" y="2344003"/>
                <a:ext cx="1078173" cy="866633"/>
              </a:xfrm>
              <a:custGeom>
                <a:avLst/>
                <a:gdLst>
                  <a:gd name="connsiteX0" fmla="*/ 0 w 1078173"/>
                  <a:gd name="connsiteY0" fmla="*/ 866633 h 866633"/>
                  <a:gd name="connsiteX1" fmla="*/ 68239 w 1078173"/>
                  <a:gd name="connsiteY1" fmla="*/ 696036 h 866633"/>
                  <a:gd name="connsiteX2" fmla="*/ 211540 w 1078173"/>
                  <a:gd name="connsiteY2" fmla="*/ 518615 h 866633"/>
                  <a:gd name="connsiteX3" fmla="*/ 423081 w 1078173"/>
                  <a:gd name="connsiteY3" fmla="*/ 307074 h 866633"/>
                  <a:gd name="connsiteX4" fmla="*/ 655093 w 1078173"/>
                  <a:gd name="connsiteY4" fmla="*/ 143301 h 866633"/>
                  <a:gd name="connsiteX5" fmla="*/ 887105 w 1078173"/>
                  <a:gd name="connsiteY5" fmla="*/ 40943 h 866633"/>
                  <a:gd name="connsiteX6" fmla="*/ 1078173 w 1078173"/>
                  <a:gd name="connsiteY6" fmla="*/ 0 h 866633"/>
                  <a:gd name="connsiteX7" fmla="*/ 1037230 w 1078173"/>
                  <a:gd name="connsiteY7" fmla="*/ 0 h 866633"/>
                  <a:gd name="connsiteX8" fmla="*/ 1030406 w 1078173"/>
                  <a:gd name="connsiteY8" fmla="*/ 13648 h 8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173" h="866633">
                    <a:moveTo>
                      <a:pt x="0" y="866633"/>
                    </a:moveTo>
                    <a:lnTo>
                      <a:pt x="68239" y="696036"/>
                    </a:lnTo>
                    <a:lnTo>
                      <a:pt x="211540" y="518615"/>
                    </a:lnTo>
                    <a:lnTo>
                      <a:pt x="423081" y="307074"/>
                    </a:lnTo>
                    <a:lnTo>
                      <a:pt x="655093" y="143301"/>
                    </a:lnTo>
                    <a:lnTo>
                      <a:pt x="887105" y="40943"/>
                    </a:lnTo>
                    <a:lnTo>
                      <a:pt x="1078173" y="0"/>
                    </a:lnTo>
                    <a:lnTo>
                      <a:pt x="1037230" y="0"/>
                    </a:lnTo>
                    <a:lnTo>
                      <a:pt x="1030406" y="13648"/>
                    </a:lnTo>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DD1C24E8-8E85-47DF-B74E-5BDDB7F99F00}"/>
                </a:ext>
              </a:extLst>
            </p:cNvPr>
            <p:cNvSpPr/>
            <p:nvPr/>
          </p:nvSpPr>
          <p:spPr>
            <a:xfrm>
              <a:off x="5916304" y="2176818"/>
              <a:ext cx="388962" cy="443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CC61D45-5ADB-4E51-9EB7-EF54FD350B15}"/>
              </a:ext>
            </a:extLst>
          </p:cNvPr>
          <p:cNvGrpSpPr/>
          <p:nvPr/>
        </p:nvGrpSpPr>
        <p:grpSpPr>
          <a:xfrm>
            <a:off x="3780244" y="2454022"/>
            <a:ext cx="4636750" cy="2534744"/>
            <a:chOff x="2278165" y="912178"/>
            <a:chExt cx="5552974" cy="3217679"/>
          </a:xfrm>
        </p:grpSpPr>
        <p:grpSp>
          <p:nvGrpSpPr>
            <p:cNvPr id="13" name="Group 12">
              <a:extLst>
                <a:ext uri="{FF2B5EF4-FFF2-40B4-BE49-F238E27FC236}">
                  <a16:creationId xmlns:a16="http://schemas.microsoft.com/office/drawing/2014/main" id="{CAE49B89-F077-417B-8330-543064D89FCF}"/>
                </a:ext>
              </a:extLst>
            </p:cNvPr>
            <p:cNvGrpSpPr/>
            <p:nvPr/>
          </p:nvGrpSpPr>
          <p:grpSpPr>
            <a:xfrm>
              <a:off x="2939440" y="933235"/>
              <a:ext cx="4891699" cy="2701207"/>
              <a:chOff x="2108580" y="2988860"/>
              <a:chExt cx="4821072" cy="3323230"/>
            </a:xfrm>
          </p:grpSpPr>
          <p:cxnSp>
            <p:nvCxnSpPr>
              <p:cNvPr id="17" name="Straight Connector 16">
                <a:extLst>
                  <a:ext uri="{FF2B5EF4-FFF2-40B4-BE49-F238E27FC236}">
                    <a16:creationId xmlns:a16="http://schemas.microsoft.com/office/drawing/2014/main" id="{0EA4085F-5838-47E2-918B-0AB5DCC70BEE}"/>
                  </a:ext>
                </a:extLst>
              </p:cNvPr>
              <p:cNvCxnSpPr/>
              <p:nvPr/>
            </p:nvCxnSpPr>
            <p:spPr>
              <a:xfrm>
                <a:off x="2132463" y="2988860"/>
                <a:ext cx="0" cy="33232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FC02EE-439D-456D-B5BE-676F00E0E8D7}"/>
                  </a:ext>
                </a:extLst>
              </p:cNvPr>
              <p:cNvCxnSpPr/>
              <p:nvPr/>
            </p:nvCxnSpPr>
            <p:spPr>
              <a:xfrm>
                <a:off x="2108580" y="6305268"/>
                <a:ext cx="4821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84262D41-63EE-47C7-BA81-5931086FE9E5}"/>
                </a:ext>
              </a:extLst>
            </p:cNvPr>
            <p:cNvSpPr txBox="1"/>
            <p:nvPr/>
          </p:nvSpPr>
          <p:spPr>
            <a:xfrm>
              <a:off x="2278165" y="912178"/>
              <a:ext cx="595586" cy="2930255"/>
            </a:xfrm>
            <a:prstGeom prst="rect">
              <a:avLst/>
            </a:prstGeom>
            <a:noFill/>
          </p:spPr>
          <p:txBody>
            <a:bodyPr wrap="none" rtlCol="0">
              <a:spAutoFit/>
            </a:bodyPr>
            <a:lstStyle/>
            <a:p>
              <a:pPr algn="r"/>
              <a:r>
                <a:rPr lang="en-US" sz="1600" dirty="0"/>
                <a:t>100</a:t>
              </a:r>
            </a:p>
            <a:p>
              <a:pPr algn="r"/>
              <a:endParaRPr lang="en-US" sz="1600" dirty="0"/>
            </a:p>
            <a:p>
              <a:pPr algn="r"/>
              <a:r>
                <a:rPr lang="en-US" sz="1600" dirty="0"/>
                <a:t>75</a:t>
              </a:r>
            </a:p>
            <a:p>
              <a:pPr algn="r"/>
              <a:endParaRPr lang="en-US" sz="1600" dirty="0"/>
            </a:p>
            <a:p>
              <a:pPr algn="r"/>
              <a:r>
                <a:rPr lang="en-US" sz="1600" dirty="0"/>
                <a:t>50</a:t>
              </a:r>
            </a:p>
            <a:p>
              <a:pPr algn="r"/>
              <a:endParaRPr lang="en-US" sz="1600" dirty="0"/>
            </a:p>
            <a:p>
              <a:pPr algn="r"/>
              <a:r>
                <a:rPr lang="en-US" sz="1600" dirty="0"/>
                <a:t>25</a:t>
              </a:r>
            </a:p>
            <a:p>
              <a:pPr algn="r"/>
              <a:endParaRPr lang="en-US" sz="1600" dirty="0"/>
            </a:p>
            <a:p>
              <a:pPr algn="r"/>
              <a:r>
                <a:rPr lang="en-US" sz="1600" dirty="0"/>
                <a:t>0</a:t>
              </a:r>
            </a:p>
          </p:txBody>
        </p:sp>
        <p:sp>
          <p:nvSpPr>
            <p:cNvPr id="15" name="TextBox 14">
              <a:extLst>
                <a:ext uri="{FF2B5EF4-FFF2-40B4-BE49-F238E27FC236}">
                  <a16:creationId xmlns:a16="http://schemas.microsoft.com/office/drawing/2014/main" id="{A1E9D93F-DE2B-4DA9-B23A-FB595F27172D}"/>
                </a:ext>
              </a:extLst>
            </p:cNvPr>
            <p:cNvSpPr txBox="1"/>
            <p:nvPr/>
          </p:nvSpPr>
          <p:spPr>
            <a:xfrm>
              <a:off x="4430215" y="3700087"/>
              <a:ext cx="1567981" cy="429770"/>
            </a:xfrm>
            <a:prstGeom prst="rect">
              <a:avLst/>
            </a:prstGeom>
            <a:noFill/>
          </p:spPr>
          <p:txBody>
            <a:bodyPr wrap="none" rtlCol="0">
              <a:spAutoFit/>
            </a:bodyPr>
            <a:lstStyle/>
            <a:p>
              <a:r>
                <a:rPr lang="en-US" sz="1600" dirty="0"/>
                <a:t>Dose (mg/kg)</a:t>
              </a:r>
            </a:p>
          </p:txBody>
        </p:sp>
      </p:grpSp>
      <p:sp>
        <p:nvSpPr>
          <p:cNvPr id="10" name="TextBox 9">
            <a:extLst>
              <a:ext uri="{FF2B5EF4-FFF2-40B4-BE49-F238E27FC236}">
                <a16:creationId xmlns:a16="http://schemas.microsoft.com/office/drawing/2014/main" id="{8224C8DC-520A-4EC9-BDD7-7AA74FF2CF1B}"/>
              </a:ext>
            </a:extLst>
          </p:cNvPr>
          <p:cNvSpPr txBox="1"/>
          <p:nvPr/>
        </p:nvSpPr>
        <p:spPr>
          <a:xfrm>
            <a:off x="5503221" y="3376278"/>
            <a:ext cx="1267206" cy="584775"/>
          </a:xfrm>
          <a:prstGeom prst="rect">
            <a:avLst/>
          </a:prstGeom>
          <a:noFill/>
        </p:spPr>
        <p:txBody>
          <a:bodyPr wrap="none" rtlCol="0">
            <a:spAutoFit/>
          </a:bodyPr>
          <a:lstStyle/>
          <a:p>
            <a:pPr algn="ctr"/>
            <a:r>
              <a:rPr lang="en-US" sz="1600" b="1" dirty="0"/>
              <a:t>Region of</a:t>
            </a:r>
          </a:p>
          <a:p>
            <a:pPr algn="ctr"/>
            <a:r>
              <a:rPr lang="en-US" sz="1600" b="1" dirty="0"/>
              <a:t>Homeostasis</a:t>
            </a:r>
          </a:p>
        </p:txBody>
      </p:sp>
      <p:cxnSp>
        <p:nvCxnSpPr>
          <p:cNvPr id="19" name="Straight Connector 18">
            <a:extLst>
              <a:ext uri="{FF2B5EF4-FFF2-40B4-BE49-F238E27FC236}">
                <a16:creationId xmlns:a16="http://schemas.microsoft.com/office/drawing/2014/main" id="{B029A037-8CB1-4C07-BD7C-B04F6B621395}"/>
              </a:ext>
            </a:extLst>
          </p:cNvPr>
          <p:cNvCxnSpPr/>
          <p:nvPr/>
        </p:nvCxnSpPr>
        <p:spPr>
          <a:xfrm>
            <a:off x="4352646" y="3376277"/>
            <a:ext cx="405911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85EE1B1-8912-42D8-9A84-9A296DAC6EE4}"/>
              </a:ext>
            </a:extLst>
          </p:cNvPr>
          <p:cNvSpPr txBox="1"/>
          <p:nvPr/>
        </p:nvSpPr>
        <p:spPr>
          <a:xfrm>
            <a:off x="4835601" y="2321505"/>
            <a:ext cx="1459887" cy="523220"/>
          </a:xfrm>
          <a:prstGeom prst="rect">
            <a:avLst/>
          </a:prstGeom>
          <a:noFill/>
        </p:spPr>
        <p:txBody>
          <a:bodyPr wrap="none" rtlCol="0">
            <a:spAutoFit/>
          </a:bodyPr>
          <a:lstStyle/>
          <a:p>
            <a:pPr algn="r"/>
            <a:r>
              <a:rPr lang="en-US" sz="1400" dirty="0"/>
              <a:t>Threshold for </a:t>
            </a:r>
          </a:p>
          <a:p>
            <a:pPr algn="r"/>
            <a:r>
              <a:rPr lang="en-US" sz="1400" dirty="0"/>
              <a:t>adverse response</a:t>
            </a:r>
          </a:p>
        </p:txBody>
      </p:sp>
      <p:sp>
        <p:nvSpPr>
          <p:cNvPr id="21" name="Arrow: Down 20">
            <a:extLst>
              <a:ext uri="{FF2B5EF4-FFF2-40B4-BE49-F238E27FC236}">
                <a16:creationId xmlns:a16="http://schemas.microsoft.com/office/drawing/2014/main" id="{D762FF23-EDB6-4F2A-BDF9-B8129FB1B22C}"/>
              </a:ext>
            </a:extLst>
          </p:cNvPr>
          <p:cNvSpPr/>
          <p:nvPr/>
        </p:nvSpPr>
        <p:spPr>
          <a:xfrm rot="2764478">
            <a:off x="4669534" y="2716434"/>
            <a:ext cx="116054" cy="727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1A1D2A1-996A-4F42-A5B0-5F14FF2F9389}"/>
              </a:ext>
            </a:extLst>
          </p:cNvPr>
          <p:cNvSpPr txBox="1"/>
          <p:nvPr/>
        </p:nvSpPr>
        <p:spPr>
          <a:xfrm rot="16200000">
            <a:off x="3209443" y="3331300"/>
            <a:ext cx="1081515" cy="369332"/>
          </a:xfrm>
          <a:prstGeom prst="rect">
            <a:avLst/>
          </a:prstGeom>
          <a:noFill/>
        </p:spPr>
        <p:txBody>
          <a:bodyPr wrap="none" rtlCol="0">
            <a:spAutoFit/>
          </a:bodyPr>
          <a:lstStyle/>
          <a:p>
            <a:r>
              <a:rPr lang="en-US" dirty="0"/>
              <a:t>Response</a:t>
            </a:r>
          </a:p>
        </p:txBody>
      </p:sp>
      <p:sp>
        <p:nvSpPr>
          <p:cNvPr id="23" name="TextBox 22">
            <a:extLst>
              <a:ext uri="{FF2B5EF4-FFF2-40B4-BE49-F238E27FC236}">
                <a16:creationId xmlns:a16="http://schemas.microsoft.com/office/drawing/2014/main" id="{5DF80759-747D-48B4-BC73-D5548347D4AE}"/>
              </a:ext>
            </a:extLst>
          </p:cNvPr>
          <p:cNvSpPr txBox="1"/>
          <p:nvPr/>
        </p:nvSpPr>
        <p:spPr>
          <a:xfrm>
            <a:off x="7151506" y="4684331"/>
            <a:ext cx="653512" cy="307777"/>
          </a:xfrm>
          <a:prstGeom prst="rect">
            <a:avLst/>
          </a:prstGeom>
          <a:noFill/>
        </p:spPr>
        <p:txBody>
          <a:bodyPr wrap="none" rtlCol="0">
            <a:spAutoFit/>
          </a:bodyPr>
          <a:lstStyle/>
          <a:p>
            <a:r>
              <a:rPr lang="en-US" sz="1400" dirty="0">
                <a:solidFill>
                  <a:srgbClr val="7030A0"/>
                </a:solidFill>
              </a:rPr>
              <a:t>Excess</a:t>
            </a:r>
          </a:p>
        </p:txBody>
      </p:sp>
      <p:sp>
        <p:nvSpPr>
          <p:cNvPr id="27" name="TextBox 26">
            <a:extLst>
              <a:ext uri="{FF2B5EF4-FFF2-40B4-BE49-F238E27FC236}">
                <a16:creationId xmlns:a16="http://schemas.microsoft.com/office/drawing/2014/main" id="{8E9F56D5-71D5-40EA-B882-9886DC684750}"/>
              </a:ext>
            </a:extLst>
          </p:cNvPr>
          <p:cNvSpPr txBox="1"/>
          <p:nvPr/>
        </p:nvSpPr>
        <p:spPr>
          <a:xfrm>
            <a:off x="4442584" y="4684331"/>
            <a:ext cx="938077" cy="307777"/>
          </a:xfrm>
          <a:prstGeom prst="rect">
            <a:avLst/>
          </a:prstGeom>
          <a:noFill/>
        </p:spPr>
        <p:txBody>
          <a:bodyPr wrap="none" rtlCol="0">
            <a:spAutoFit/>
          </a:bodyPr>
          <a:lstStyle/>
          <a:p>
            <a:r>
              <a:rPr lang="en-US" sz="1400" dirty="0">
                <a:solidFill>
                  <a:srgbClr val="7030A0"/>
                </a:solidFill>
              </a:rPr>
              <a:t>Deficiency</a:t>
            </a:r>
          </a:p>
        </p:txBody>
      </p:sp>
    </p:spTree>
    <p:extLst>
      <p:ext uri="{BB962C8B-B14F-4D97-AF65-F5344CB8AC3E}">
        <p14:creationId xmlns:p14="http://schemas.microsoft.com/office/powerpoint/2010/main" val="3509041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4294967295"/>
          </p:nvPr>
        </p:nvSpPr>
        <p:spPr>
          <a:xfrm>
            <a:off x="0" y="381000"/>
            <a:ext cx="8229600" cy="4525963"/>
          </a:xfrm>
        </p:spPr>
        <p:txBody>
          <a:bodyPr/>
          <a:lstStyle/>
          <a:p>
            <a:pPr lvl="1" eaLnBrk="1" hangingPunct="1">
              <a:buFontTx/>
              <a:buAutoNum type="arabicPeriod" startAt="4"/>
            </a:pPr>
            <a:r>
              <a:rPr lang="en-US" altLang="en-US"/>
              <a:t>Assumptions in Deriving the Dose Response Relationships</a:t>
            </a:r>
          </a:p>
        </p:txBody>
      </p:sp>
      <p:sp>
        <p:nvSpPr>
          <p:cNvPr id="58371" name="Text Box 3"/>
          <p:cNvSpPr txBox="1">
            <a:spLocks noChangeArrowheads="1"/>
          </p:cNvSpPr>
          <p:nvPr/>
        </p:nvSpPr>
        <p:spPr bwMode="auto">
          <a:xfrm>
            <a:off x="2743200" y="1905000"/>
            <a:ext cx="69913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1.	The response is due to the chemical administered.</a:t>
            </a:r>
          </a:p>
          <a:p>
            <a:pPr eaLnBrk="1" hangingPunct="1">
              <a:spcBef>
                <a:spcPct val="0"/>
              </a:spcBef>
              <a:buFontTx/>
              <a:buNone/>
            </a:pPr>
            <a:endParaRPr lang="en-US" altLang="en-US" sz="1800" dirty="0"/>
          </a:p>
          <a:p>
            <a:pPr eaLnBrk="1" hangingPunct="1">
              <a:spcBef>
                <a:spcPct val="0"/>
              </a:spcBef>
              <a:buFontTx/>
              <a:buNone/>
            </a:pPr>
            <a:r>
              <a:rPr lang="en-US" altLang="en-US" sz="1800" dirty="0"/>
              <a:t>2.	The magnitude of the response is related to the dose. </a:t>
            </a:r>
          </a:p>
          <a:p>
            <a:pPr eaLnBrk="1" hangingPunct="1">
              <a:spcBef>
                <a:spcPct val="0"/>
              </a:spcBef>
              <a:buFontTx/>
              <a:buNone/>
            </a:pPr>
            <a:r>
              <a:rPr lang="en-US" altLang="en-US" sz="1800" dirty="0"/>
              <a:t>	(There is a molecular target site with which the chemical </a:t>
            </a:r>
          </a:p>
          <a:p>
            <a:pPr eaLnBrk="1" hangingPunct="1">
              <a:spcBef>
                <a:spcPct val="0"/>
              </a:spcBef>
              <a:buFontTx/>
              <a:buNone/>
            </a:pPr>
            <a:r>
              <a:rPr lang="en-US" altLang="en-US" sz="1800" dirty="0"/>
              <a:t>	interacts to initiate the response that is related to the </a:t>
            </a:r>
          </a:p>
          <a:p>
            <a:pPr eaLnBrk="1" hangingPunct="1">
              <a:spcBef>
                <a:spcPct val="0"/>
              </a:spcBef>
              <a:buFontTx/>
              <a:buNone/>
            </a:pPr>
            <a:r>
              <a:rPr lang="en-US" altLang="en-US" sz="1800" dirty="0"/>
              <a:t>	concentration at the target site, which is in turn related to </a:t>
            </a:r>
          </a:p>
          <a:p>
            <a:pPr eaLnBrk="1" hangingPunct="1">
              <a:spcBef>
                <a:spcPct val="0"/>
              </a:spcBef>
              <a:buFontTx/>
              <a:buNone/>
            </a:pPr>
            <a:r>
              <a:rPr lang="en-US" altLang="en-US" sz="1800" dirty="0"/>
              <a:t>	the concentration of the dose administered).</a:t>
            </a:r>
          </a:p>
          <a:p>
            <a:pPr eaLnBrk="1" hangingPunct="1">
              <a:spcBef>
                <a:spcPct val="0"/>
              </a:spcBef>
              <a:buFontTx/>
              <a:buNone/>
            </a:pPr>
            <a:endParaRPr lang="en-US" altLang="en-US" sz="1800" dirty="0"/>
          </a:p>
          <a:p>
            <a:pPr eaLnBrk="1" hangingPunct="1">
              <a:spcBef>
                <a:spcPct val="0"/>
              </a:spcBef>
              <a:buFontTx/>
              <a:buNone/>
            </a:pPr>
            <a:r>
              <a:rPr lang="en-US" altLang="en-US" sz="1800" dirty="0"/>
              <a:t>3.	There exists both a quantifiable method of measuring and </a:t>
            </a:r>
          </a:p>
          <a:p>
            <a:pPr eaLnBrk="1" hangingPunct="1">
              <a:spcBef>
                <a:spcPct val="0"/>
              </a:spcBef>
              <a:buFontTx/>
              <a:buNone/>
            </a:pPr>
            <a:r>
              <a:rPr lang="en-US" altLang="en-US" sz="1800" dirty="0"/>
              <a:t>	a precise means of expressing the toxicity.</a:t>
            </a:r>
          </a:p>
        </p:txBody>
      </p:sp>
    </p:spTree>
    <p:extLst>
      <p:ext uri="{BB962C8B-B14F-4D97-AF65-F5344CB8AC3E}">
        <p14:creationId xmlns:p14="http://schemas.microsoft.com/office/powerpoint/2010/main" val="32977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3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4"/>
          <p:cNvSpPr txBox="1">
            <a:spLocks noChangeArrowheads="1"/>
          </p:cNvSpPr>
          <p:nvPr/>
        </p:nvSpPr>
        <p:spPr bwMode="auto">
          <a:xfrm>
            <a:off x="2982118" y="2581156"/>
            <a:ext cx="62392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dirty="0"/>
              <a:t>The therapeutic index is defined as the ratio of the dose required to produce </a:t>
            </a:r>
          </a:p>
          <a:p>
            <a:pPr eaLnBrk="1" hangingPunct="1">
              <a:spcBef>
                <a:spcPct val="0"/>
              </a:spcBef>
              <a:buFontTx/>
              <a:buNone/>
            </a:pPr>
            <a:r>
              <a:rPr lang="en-US" altLang="en-US" sz="1400" dirty="0"/>
              <a:t>a toxic effect and the dose needed to elicit the desired therapeutic response.</a:t>
            </a:r>
          </a:p>
        </p:txBody>
      </p:sp>
      <p:sp>
        <p:nvSpPr>
          <p:cNvPr id="60420" name="Text Box 5"/>
          <p:cNvSpPr txBox="1">
            <a:spLocks noChangeArrowheads="1"/>
          </p:cNvSpPr>
          <p:nvPr/>
        </p:nvSpPr>
        <p:spPr bwMode="auto">
          <a:xfrm>
            <a:off x="5180013" y="3483253"/>
            <a:ext cx="183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TI = LD</a:t>
            </a:r>
            <a:r>
              <a:rPr lang="en-US" altLang="en-US" sz="1800" baseline="-25000" dirty="0"/>
              <a:t>50</a:t>
            </a:r>
            <a:r>
              <a:rPr lang="en-US" altLang="en-US" sz="1800" dirty="0"/>
              <a:t> / ED</a:t>
            </a:r>
            <a:r>
              <a:rPr lang="en-US" altLang="en-US" sz="1800" baseline="-25000" dirty="0"/>
              <a:t>50</a:t>
            </a:r>
          </a:p>
        </p:txBody>
      </p:sp>
      <p:sp>
        <p:nvSpPr>
          <p:cNvPr id="2" name="Rectangle 1">
            <a:extLst>
              <a:ext uri="{FF2B5EF4-FFF2-40B4-BE49-F238E27FC236}">
                <a16:creationId xmlns:a16="http://schemas.microsoft.com/office/drawing/2014/main" id="{9E452C91-6632-41F3-8A07-58E91AD34354}"/>
              </a:ext>
            </a:extLst>
          </p:cNvPr>
          <p:cNvSpPr/>
          <p:nvPr/>
        </p:nvSpPr>
        <p:spPr>
          <a:xfrm>
            <a:off x="1628775" y="0"/>
            <a:ext cx="8886825" cy="369332"/>
          </a:xfrm>
          <a:prstGeom prst="rect">
            <a:avLst/>
          </a:prstGeom>
        </p:spPr>
        <p:txBody>
          <a:bodyPr wrap="square">
            <a:spAutoFit/>
          </a:bodyPr>
          <a:lstStyle/>
          <a:p>
            <a:pPr lvl="1">
              <a:buFontTx/>
              <a:buAutoNum type="arabicPeriod" startAt="5"/>
            </a:pPr>
            <a:r>
              <a:rPr lang="en-US" altLang="en-US" b="1" dirty="0"/>
              <a:t>Therapeutic Index</a:t>
            </a:r>
          </a:p>
        </p:txBody>
      </p:sp>
      <p:sp>
        <p:nvSpPr>
          <p:cNvPr id="3" name="TextBox 2">
            <a:extLst>
              <a:ext uri="{FF2B5EF4-FFF2-40B4-BE49-F238E27FC236}">
                <a16:creationId xmlns:a16="http://schemas.microsoft.com/office/drawing/2014/main" id="{11AB5128-8406-44E8-A0FE-FEBE7A4AE0C8}"/>
              </a:ext>
            </a:extLst>
          </p:cNvPr>
          <p:cNvSpPr txBox="1"/>
          <p:nvPr/>
        </p:nvSpPr>
        <p:spPr>
          <a:xfrm>
            <a:off x="3517263" y="4781589"/>
            <a:ext cx="5309274" cy="369332"/>
          </a:xfrm>
          <a:prstGeom prst="rect">
            <a:avLst/>
          </a:prstGeom>
          <a:noFill/>
        </p:spPr>
        <p:txBody>
          <a:bodyPr wrap="none" rtlCol="0">
            <a:spAutoFit/>
          </a:bodyPr>
          <a:lstStyle/>
          <a:p>
            <a:r>
              <a:rPr lang="en-US" altLang="en-US" dirty="0"/>
              <a:t>Dose needed to elicit the desired therapeutic response</a:t>
            </a:r>
            <a:endParaRPr lang="en-US" dirty="0"/>
          </a:p>
        </p:txBody>
      </p:sp>
      <p:sp>
        <p:nvSpPr>
          <p:cNvPr id="4" name="TextBox 3">
            <a:extLst>
              <a:ext uri="{FF2B5EF4-FFF2-40B4-BE49-F238E27FC236}">
                <a16:creationId xmlns:a16="http://schemas.microsoft.com/office/drawing/2014/main" id="{8761131A-AE65-47EE-8B06-4D5FA6088267}"/>
              </a:ext>
            </a:extLst>
          </p:cNvPr>
          <p:cNvSpPr txBox="1"/>
          <p:nvPr/>
        </p:nvSpPr>
        <p:spPr>
          <a:xfrm>
            <a:off x="4252913" y="4400867"/>
            <a:ext cx="3837974" cy="369332"/>
          </a:xfrm>
          <a:prstGeom prst="rect">
            <a:avLst/>
          </a:prstGeom>
          <a:noFill/>
        </p:spPr>
        <p:txBody>
          <a:bodyPr wrap="none" rtlCol="0">
            <a:spAutoFit/>
          </a:bodyPr>
          <a:lstStyle/>
          <a:p>
            <a:pPr>
              <a:spcBef>
                <a:spcPct val="0"/>
              </a:spcBef>
            </a:pPr>
            <a:r>
              <a:rPr lang="en-US" altLang="en-US" dirty="0"/>
              <a:t>Dose required to produce a toxic effect</a:t>
            </a:r>
            <a:endParaRPr lang="en-US" dirty="0"/>
          </a:p>
        </p:txBody>
      </p:sp>
      <p:cxnSp>
        <p:nvCxnSpPr>
          <p:cNvPr id="6" name="Straight Connector 5">
            <a:extLst>
              <a:ext uri="{FF2B5EF4-FFF2-40B4-BE49-F238E27FC236}">
                <a16:creationId xmlns:a16="http://schemas.microsoft.com/office/drawing/2014/main" id="{E0B533A2-8A1E-4822-B799-4DB860F65A83}"/>
              </a:ext>
            </a:extLst>
          </p:cNvPr>
          <p:cNvCxnSpPr/>
          <p:nvPr/>
        </p:nvCxnSpPr>
        <p:spPr>
          <a:xfrm>
            <a:off x="3500438" y="4770199"/>
            <a:ext cx="533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55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Toxicokinetics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0482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ADME</a:t>
            </a:r>
          </a:p>
        </p:txBody>
      </p:sp>
      <p:sp>
        <p:nvSpPr>
          <p:cNvPr id="3" name="Content Placeholder 2"/>
          <p:cNvSpPr>
            <a:spLocks noGrp="1"/>
          </p:cNvSpPr>
          <p:nvPr>
            <p:ph idx="1"/>
          </p:nvPr>
        </p:nvSpPr>
        <p:spPr>
          <a:xfrm>
            <a:off x="4772026" y="1724026"/>
            <a:ext cx="3114675" cy="4525963"/>
          </a:xfrm>
        </p:spPr>
        <p:txBody>
          <a:bodyPr/>
          <a:lstStyle/>
          <a:p>
            <a:r>
              <a:rPr lang="en-US" sz="4000" b="1" dirty="0"/>
              <a:t>A</a:t>
            </a:r>
            <a:r>
              <a:rPr lang="en-US" dirty="0"/>
              <a:t>bsorption</a:t>
            </a:r>
          </a:p>
          <a:p>
            <a:r>
              <a:rPr lang="en-US" sz="4000" b="1" dirty="0"/>
              <a:t>D</a:t>
            </a:r>
            <a:r>
              <a:rPr lang="en-US" dirty="0"/>
              <a:t>istribution</a:t>
            </a:r>
          </a:p>
          <a:p>
            <a:r>
              <a:rPr lang="en-US" sz="4000" b="1" dirty="0"/>
              <a:t>M</a:t>
            </a:r>
            <a:r>
              <a:rPr lang="en-US" dirty="0"/>
              <a:t>etabolism</a:t>
            </a:r>
          </a:p>
          <a:p>
            <a:r>
              <a:rPr lang="en-US" sz="4000" b="1" dirty="0"/>
              <a:t>E</a:t>
            </a:r>
            <a:r>
              <a:rPr lang="en-US" dirty="0"/>
              <a:t>limination</a:t>
            </a:r>
          </a:p>
        </p:txBody>
      </p:sp>
    </p:spTree>
    <p:extLst>
      <p:ext uri="{BB962C8B-B14F-4D97-AF65-F5344CB8AC3E}">
        <p14:creationId xmlns:p14="http://schemas.microsoft.com/office/powerpoint/2010/main" val="1576257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14551" y="581314"/>
            <a:ext cx="8387752" cy="45259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571500">
              <a:buFont typeface="Arial"/>
              <a:buAutoNum type="romanUcPeriod"/>
              <a:defRPr/>
            </a:pPr>
            <a:r>
              <a:rPr lang="en-US" dirty="0">
                <a:solidFill>
                  <a:prstClr val="black"/>
                </a:solidFill>
                <a:latin typeface="Calibri"/>
              </a:rPr>
              <a:t>General Scheme</a:t>
            </a:r>
          </a:p>
          <a:p>
            <a:pPr marL="571500" indent="-571500">
              <a:buFont typeface="Arial"/>
              <a:buAutoNum type="romanUcPeriod"/>
              <a:defRPr/>
            </a:pPr>
            <a:endParaRPr lang="en-US" dirty="0">
              <a:solidFill>
                <a:prstClr val="black"/>
              </a:solidFill>
              <a:latin typeface="Calibri"/>
            </a:endParaRPr>
          </a:p>
          <a:p>
            <a:pPr marL="571500" indent="-571500">
              <a:buFont typeface="Arial"/>
              <a:buAutoNum type="romanUcPeriod"/>
              <a:defRPr/>
            </a:pPr>
            <a:endParaRPr lang="en-US" dirty="0">
              <a:solidFill>
                <a:prstClr val="black"/>
              </a:solidFill>
              <a:latin typeface="Calibri"/>
            </a:endParaRPr>
          </a:p>
          <a:p>
            <a:pPr marL="0" indent="0">
              <a:buNone/>
              <a:defRPr/>
            </a:pPr>
            <a:r>
              <a:rPr lang="en-US" dirty="0">
                <a:solidFill>
                  <a:prstClr val="black"/>
                </a:solidFill>
                <a:latin typeface="Calibri"/>
              </a:rPr>
              <a:t>Foreign Compound </a:t>
            </a:r>
            <a:r>
              <a:rPr lang="en-US" dirty="0">
                <a:solidFill>
                  <a:prstClr val="black"/>
                </a:solidFill>
                <a:latin typeface="Calibri"/>
                <a:sym typeface="Wingdings"/>
              </a:rPr>
              <a:t> </a:t>
            </a:r>
          </a:p>
          <a:p>
            <a:pPr marL="514350" indent="-514350">
              <a:buFont typeface="+mj-lt"/>
              <a:buAutoNum type="arabicPeriod"/>
              <a:defRPr/>
            </a:pPr>
            <a:r>
              <a:rPr lang="en-US" dirty="0">
                <a:solidFill>
                  <a:prstClr val="black"/>
                </a:solidFill>
                <a:latin typeface="Calibri"/>
                <a:sym typeface="Wingdings"/>
              </a:rPr>
              <a:t>Enters the body (i.e., “in the blood”)</a:t>
            </a:r>
          </a:p>
          <a:p>
            <a:pPr marL="514350" indent="-514350">
              <a:buFont typeface="+mj-lt"/>
              <a:buAutoNum type="arabicPeriod"/>
              <a:defRPr/>
            </a:pPr>
            <a:r>
              <a:rPr lang="en-US" dirty="0">
                <a:solidFill>
                  <a:prstClr val="black"/>
                </a:solidFill>
                <a:latin typeface="Calibri"/>
                <a:sym typeface="Wingdings"/>
              </a:rPr>
              <a:t>Distributed through the tissues</a:t>
            </a:r>
          </a:p>
          <a:p>
            <a:pPr marL="514350" indent="-514350">
              <a:buFont typeface="+mj-lt"/>
              <a:buAutoNum type="arabicPeriod"/>
              <a:defRPr/>
            </a:pPr>
            <a:r>
              <a:rPr lang="en-US" dirty="0">
                <a:solidFill>
                  <a:prstClr val="black"/>
                </a:solidFill>
                <a:latin typeface="Calibri"/>
                <a:sym typeface="Wingdings"/>
              </a:rPr>
              <a:t>Metabolized</a:t>
            </a:r>
          </a:p>
          <a:p>
            <a:pPr marL="514350" indent="-514350">
              <a:buFont typeface="+mj-lt"/>
              <a:buAutoNum type="arabicPeriod"/>
              <a:defRPr/>
            </a:pPr>
            <a:r>
              <a:rPr lang="en-US" dirty="0">
                <a:solidFill>
                  <a:prstClr val="black"/>
                </a:solidFill>
                <a:latin typeface="Calibri"/>
                <a:sym typeface="Wingdings"/>
              </a:rPr>
              <a:t>Eliminated</a:t>
            </a:r>
            <a:endParaRPr lang="en-US" dirty="0">
              <a:solidFill>
                <a:prstClr val="black"/>
              </a:solidFill>
              <a:latin typeface="Calibri"/>
            </a:endParaRPr>
          </a:p>
          <a:p>
            <a:pPr marL="0" indent="0">
              <a:buNone/>
              <a:defRPr/>
            </a:pPr>
            <a:r>
              <a:rPr lang="en-US" dirty="0">
                <a:solidFill>
                  <a:prstClr val="black"/>
                </a:solidFill>
                <a:latin typeface="Calibri"/>
              </a:rPr>
              <a:t>	</a:t>
            </a:r>
          </a:p>
        </p:txBody>
      </p:sp>
    </p:spTree>
    <p:extLst>
      <p:ext uri="{BB962C8B-B14F-4D97-AF65-F5344CB8AC3E}">
        <p14:creationId xmlns:p14="http://schemas.microsoft.com/office/powerpoint/2010/main" val="402546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Accurate:</a:t>
            </a:r>
          </a:p>
        </p:txBody>
      </p:sp>
      <p:sp>
        <p:nvSpPr>
          <p:cNvPr id="4" name="TextBox 3"/>
          <p:cNvSpPr txBox="1"/>
          <p:nvPr/>
        </p:nvSpPr>
        <p:spPr>
          <a:xfrm>
            <a:off x="3687362" y="3305568"/>
            <a:ext cx="1770025" cy="1200328"/>
          </a:xfrm>
          <a:prstGeom prst="rect">
            <a:avLst/>
          </a:prstGeom>
          <a:noFill/>
        </p:spPr>
        <p:txBody>
          <a:bodyPr wrap="square" rtlCol="0">
            <a:spAutoFit/>
          </a:bodyPr>
          <a:lstStyle/>
          <a:p>
            <a:pPr algn="ctr" defTabSz="457200">
              <a:defRPr/>
            </a:pPr>
            <a:r>
              <a:rPr lang="en-US" sz="2400" dirty="0">
                <a:solidFill>
                  <a:prstClr val="black"/>
                </a:solidFill>
                <a:latin typeface="Calibri"/>
              </a:rPr>
              <a:t>Inside the body “blood”</a:t>
            </a:r>
          </a:p>
        </p:txBody>
      </p:sp>
      <p:grpSp>
        <p:nvGrpSpPr>
          <p:cNvPr id="48" name="Group 47"/>
          <p:cNvGrpSpPr/>
          <p:nvPr/>
        </p:nvGrpSpPr>
        <p:grpSpPr>
          <a:xfrm>
            <a:off x="1551796" y="3674900"/>
            <a:ext cx="2188892" cy="461665"/>
            <a:chOff x="27796" y="3674899"/>
            <a:chExt cx="2188892" cy="461665"/>
          </a:xfrm>
        </p:grpSpPr>
        <p:sp>
          <p:nvSpPr>
            <p:cNvPr id="3" name="TextBox 2"/>
            <p:cNvSpPr txBox="1"/>
            <p:nvPr/>
          </p:nvSpPr>
          <p:spPr>
            <a:xfrm>
              <a:off x="27796" y="3674899"/>
              <a:ext cx="1405210" cy="461665"/>
            </a:xfrm>
            <a:prstGeom prst="rect">
              <a:avLst/>
            </a:prstGeom>
            <a:noFill/>
          </p:spPr>
          <p:txBody>
            <a:bodyPr wrap="square" rtlCol="0">
              <a:spAutoFit/>
            </a:bodyPr>
            <a:lstStyle/>
            <a:p>
              <a:pPr defTabSz="457200">
                <a:defRPr/>
              </a:pPr>
              <a:r>
                <a:rPr lang="en-US" sz="2400" dirty="0">
                  <a:solidFill>
                    <a:prstClr val="black"/>
                  </a:solidFill>
                  <a:latin typeface="Calibri"/>
                </a:rPr>
                <a:t>Outside</a:t>
              </a:r>
            </a:p>
          </p:txBody>
        </p:sp>
        <p:grpSp>
          <p:nvGrpSpPr>
            <p:cNvPr id="13" name="Group 12"/>
            <p:cNvGrpSpPr/>
            <p:nvPr/>
          </p:nvGrpSpPr>
          <p:grpSpPr>
            <a:xfrm>
              <a:off x="1324920" y="3763540"/>
              <a:ext cx="891768" cy="349111"/>
              <a:chOff x="1959187" y="2711031"/>
              <a:chExt cx="891768" cy="349111"/>
            </a:xfrm>
          </p:grpSpPr>
          <p:grpSp>
            <p:nvGrpSpPr>
              <p:cNvPr id="12" name="Group 11"/>
              <p:cNvGrpSpPr/>
              <p:nvPr/>
            </p:nvGrpSpPr>
            <p:grpSpPr>
              <a:xfrm>
                <a:off x="1959187" y="2711031"/>
                <a:ext cx="891768" cy="112553"/>
                <a:chOff x="1959187" y="2711031"/>
                <a:chExt cx="891768" cy="112553"/>
              </a:xfrm>
            </p:grpSpPr>
            <p:cxnSp>
              <p:nvCxnSpPr>
                <p:cNvPr id="6" name="Straight Connector 5"/>
                <p:cNvCxnSpPr/>
                <p:nvPr/>
              </p:nvCxnSpPr>
              <p:spPr>
                <a:xfrm flipV="1">
                  <a:off x="1959187" y="2810074"/>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2499653" y="2711031"/>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rot="10800000">
                <a:off x="1959187" y="2947589"/>
                <a:ext cx="891768" cy="112553"/>
                <a:chOff x="1959187" y="3244809"/>
                <a:chExt cx="891768" cy="112553"/>
              </a:xfrm>
            </p:grpSpPr>
            <p:cxnSp>
              <p:nvCxnSpPr>
                <p:cNvPr id="9" name="Straight Connector 8"/>
                <p:cNvCxnSpPr/>
                <p:nvPr/>
              </p:nvCxnSpPr>
              <p:spPr>
                <a:xfrm flipV="1">
                  <a:off x="1959187" y="3343852"/>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499653" y="3244809"/>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grpSp>
      <p:grpSp>
        <p:nvGrpSpPr>
          <p:cNvPr id="5" name="Group 4"/>
          <p:cNvGrpSpPr/>
          <p:nvPr/>
        </p:nvGrpSpPr>
        <p:grpSpPr>
          <a:xfrm>
            <a:off x="5375790" y="2652763"/>
            <a:ext cx="2021557" cy="786687"/>
            <a:chOff x="3851789" y="2652762"/>
            <a:chExt cx="2021557" cy="786687"/>
          </a:xfrm>
        </p:grpSpPr>
        <p:sp>
          <p:nvSpPr>
            <p:cNvPr id="14" name="TextBox 13"/>
            <p:cNvSpPr txBox="1"/>
            <p:nvPr/>
          </p:nvSpPr>
          <p:spPr>
            <a:xfrm>
              <a:off x="4792100" y="2652762"/>
              <a:ext cx="1081246" cy="461665"/>
            </a:xfrm>
            <a:prstGeom prst="rect">
              <a:avLst/>
            </a:prstGeom>
            <a:noFill/>
          </p:spPr>
          <p:txBody>
            <a:bodyPr wrap="none" rtlCol="0">
              <a:spAutoFit/>
            </a:bodyPr>
            <a:lstStyle/>
            <a:p>
              <a:pPr defTabSz="457200">
                <a:defRPr/>
              </a:pPr>
              <a:r>
                <a:rPr lang="en-US" sz="2400" dirty="0">
                  <a:solidFill>
                    <a:prstClr val="black"/>
                  </a:solidFill>
                  <a:latin typeface="Calibri"/>
                </a:rPr>
                <a:t>Tissues</a:t>
              </a:r>
            </a:p>
          </p:txBody>
        </p:sp>
        <p:grpSp>
          <p:nvGrpSpPr>
            <p:cNvPr id="18" name="Group 17"/>
            <p:cNvGrpSpPr/>
            <p:nvPr/>
          </p:nvGrpSpPr>
          <p:grpSpPr>
            <a:xfrm rot="20197610">
              <a:off x="3851789" y="3090338"/>
              <a:ext cx="891768" cy="349111"/>
              <a:chOff x="1959187" y="2711031"/>
              <a:chExt cx="891768" cy="349111"/>
            </a:xfrm>
          </p:grpSpPr>
          <p:grpSp>
            <p:nvGrpSpPr>
              <p:cNvPr id="19" name="Group 18"/>
              <p:cNvGrpSpPr/>
              <p:nvPr/>
            </p:nvGrpSpPr>
            <p:grpSpPr>
              <a:xfrm>
                <a:off x="1959187" y="2711031"/>
                <a:ext cx="891768" cy="112553"/>
                <a:chOff x="1959187" y="2711031"/>
                <a:chExt cx="891768" cy="112553"/>
              </a:xfrm>
            </p:grpSpPr>
            <p:cxnSp>
              <p:nvCxnSpPr>
                <p:cNvPr id="23" name="Straight Connector 22"/>
                <p:cNvCxnSpPr/>
                <p:nvPr/>
              </p:nvCxnSpPr>
              <p:spPr>
                <a:xfrm flipV="1">
                  <a:off x="1959187" y="2810074"/>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2499653" y="2711031"/>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rot="10800000">
                <a:off x="1959187" y="2947589"/>
                <a:ext cx="891768" cy="112553"/>
                <a:chOff x="1959187" y="3244809"/>
                <a:chExt cx="891768" cy="112553"/>
              </a:xfrm>
            </p:grpSpPr>
            <p:cxnSp>
              <p:nvCxnSpPr>
                <p:cNvPr id="21" name="Straight Connector 20"/>
                <p:cNvCxnSpPr/>
                <p:nvPr/>
              </p:nvCxnSpPr>
              <p:spPr>
                <a:xfrm flipV="1">
                  <a:off x="1959187" y="3343852"/>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2499653" y="3244809"/>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grpSp>
      <p:grpSp>
        <p:nvGrpSpPr>
          <p:cNvPr id="7" name="Group 6"/>
          <p:cNvGrpSpPr/>
          <p:nvPr/>
        </p:nvGrpSpPr>
        <p:grpSpPr>
          <a:xfrm>
            <a:off x="5375647" y="4229769"/>
            <a:ext cx="2674202" cy="656610"/>
            <a:chOff x="3851647" y="4229769"/>
            <a:chExt cx="2674202" cy="656610"/>
          </a:xfrm>
        </p:grpSpPr>
        <p:sp>
          <p:nvSpPr>
            <p:cNvPr id="16" name="TextBox 15"/>
            <p:cNvSpPr txBox="1"/>
            <p:nvPr/>
          </p:nvSpPr>
          <p:spPr>
            <a:xfrm>
              <a:off x="4842876" y="4424714"/>
              <a:ext cx="1682973" cy="461665"/>
            </a:xfrm>
            <a:prstGeom prst="rect">
              <a:avLst/>
            </a:prstGeom>
            <a:noFill/>
          </p:spPr>
          <p:txBody>
            <a:bodyPr wrap="none" rtlCol="0">
              <a:spAutoFit/>
            </a:bodyPr>
            <a:lstStyle/>
            <a:p>
              <a:pPr defTabSz="457200">
                <a:defRPr/>
              </a:pPr>
              <a:r>
                <a:rPr lang="en-US" sz="2400" dirty="0">
                  <a:solidFill>
                    <a:prstClr val="black"/>
                  </a:solidFill>
                  <a:latin typeface="Calibri"/>
                </a:rPr>
                <a:t>Metabolism</a:t>
              </a:r>
            </a:p>
          </p:txBody>
        </p:sp>
        <p:grpSp>
          <p:nvGrpSpPr>
            <p:cNvPr id="25" name="Group 24"/>
            <p:cNvGrpSpPr/>
            <p:nvPr/>
          </p:nvGrpSpPr>
          <p:grpSpPr>
            <a:xfrm rot="11936705">
              <a:off x="3851647" y="4229769"/>
              <a:ext cx="891768" cy="349111"/>
              <a:chOff x="1959187" y="2711031"/>
              <a:chExt cx="891768" cy="349111"/>
            </a:xfrm>
          </p:grpSpPr>
          <p:grpSp>
            <p:nvGrpSpPr>
              <p:cNvPr id="26" name="Group 25"/>
              <p:cNvGrpSpPr/>
              <p:nvPr/>
            </p:nvGrpSpPr>
            <p:grpSpPr>
              <a:xfrm>
                <a:off x="1959187" y="2711031"/>
                <a:ext cx="891768" cy="112553"/>
                <a:chOff x="1959187" y="2711031"/>
                <a:chExt cx="891768" cy="112553"/>
              </a:xfrm>
            </p:grpSpPr>
            <p:cxnSp>
              <p:nvCxnSpPr>
                <p:cNvPr id="30" name="Straight Connector 29"/>
                <p:cNvCxnSpPr/>
                <p:nvPr/>
              </p:nvCxnSpPr>
              <p:spPr>
                <a:xfrm flipV="1">
                  <a:off x="1959187" y="2810074"/>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flipV="1">
                  <a:off x="2499653" y="2711031"/>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rot="10800000">
                <a:off x="1959187" y="2947589"/>
                <a:ext cx="891768" cy="112553"/>
                <a:chOff x="1959187" y="3244809"/>
                <a:chExt cx="891768" cy="112553"/>
              </a:xfrm>
            </p:grpSpPr>
            <p:cxnSp>
              <p:nvCxnSpPr>
                <p:cNvPr id="28" name="Straight Connector 27"/>
                <p:cNvCxnSpPr/>
                <p:nvPr/>
              </p:nvCxnSpPr>
              <p:spPr>
                <a:xfrm flipV="1">
                  <a:off x="1959187" y="3343852"/>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flipV="1">
                  <a:off x="2499653" y="3244809"/>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grpSp>
      <p:grpSp>
        <p:nvGrpSpPr>
          <p:cNvPr id="32" name="Group 31"/>
          <p:cNvGrpSpPr/>
          <p:nvPr/>
        </p:nvGrpSpPr>
        <p:grpSpPr>
          <a:xfrm rot="16200000">
            <a:off x="6612507" y="3576897"/>
            <a:ext cx="891768" cy="349111"/>
            <a:chOff x="1959187" y="2711031"/>
            <a:chExt cx="891768" cy="349111"/>
          </a:xfrm>
        </p:grpSpPr>
        <p:grpSp>
          <p:nvGrpSpPr>
            <p:cNvPr id="33" name="Group 32"/>
            <p:cNvGrpSpPr/>
            <p:nvPr/>
          </p:nvGrpSpPr>
          <p:grpSpPr>
            <a:xfrm>
              <a:off x="1959187" y="2711031"/>
              <a:ext cx="891768" cy="112553"/>
              <a:chOff x="1959187" y="2711031"/>
              <a:chExt cx="891768" cy="112553"/>
            </a:xfrm>
          </p:grpSpPr>
          <p:cxnSp>
            <p:nvCxnSpPr>
              <p:cNvPr id="37" name="Straight Connector 36"/>
              <p:cNvCxnSpPr/>
              <p:nvPr/>
            </p:nvCxnSpPr>
            <p:spPr>
              <a:xfrm flipV="1">
                <a:off x="1959187" y="2810074"/>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2499653" y="2711031"/>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rot="10800000">
              <a:off x="1959187" y="2947589"/>
              <a:ext cx="891768" cy="112553"/>
              <a:chOff x="1959187" y="3244809"/>
              <a:chExt cx="891768" cy="112553"/>
            </a:xfrm>
          </p:grpSpPr>
          <p:cxnSp>
            <p:nvCxnSpPr>
              <p:cNvPr id="35" name="Straight Connector 34"/>
              <p:cNvCxnSpPr/>
              <p:nvPr/>
            </p:nvCxnSpPr>
            <p:spPr>
              <a:xfrm flipV="1">
                <a:off x="1959187" y="3343852"/>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2499653" y="3244809"/>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46" name="Group 45"/>
          <p:cNvGrpSpPr/>
          <p:nvPr/>
        </p:nvGrpSpPr>
        <p:grpSpPr>
          <a:xfrm>
            <a:off x="7374464" y="1782213"/>
            <a:ext cx="2162115" cy="818838"/>
            <a:chOff x="5850463" y="1782213"/>
            <a:chExt cx="2162115" cy="818838"/>
          </a:xfrm>
        </p:grpSpPr>
        <p:sp>
          <p:nvSpPr>
            <p:cNvPr id="15" name="TextBox 14"/>
            <p:cNvSpPr txBox="1"/>
            <p:nvPr/>
          </p:nvSpPr>
          <p:spPr>
            <a:xfrm>
              <a:off x="6853487" y="1782213"/>
              <a:ext cx="1159091" cy="461665"/>
            </a:xfrm>
            <a:prstGeom prst="rect">
              <a:avLst/>
            </a:prstGeom>
            <a:noFill/>
          </p:spPr>
          <p:txBody>
            <a:bodyPr wrap="none" rtlCol="0">
              <a:spAutoFit/>
            </a:bodyPr>
            <a:lstStyle/>
            <a:p>
              <a:pPr defTabSz="457200">
                <a:defRPr/>
              </a:pPr>
              <a:r>
                <a:rPr lang="en-US" sz="2400" dirty="0">
                  <a:solidFill>
                    <a:prstClr val="black"/>
                  </a:solidFill>
                  <a:latin typeface="Calibri"/>
                </a:rPr>
                <a:t>Outside</a:t>
              </a:r>
            </a:p>
          </p:txBody>
        </p:sp>
        <p:grpSp>
          <p:nvGrpSpPr>
            <p:cNvPr id="39" name="Group 38"/>
            <p:cNvGrpSpPr/>
            <p:nvPr/>
          </p:nvGrpSpPr>
          <p:grpSpPr>
            <a:xfrm rot="20197610">
              <a:off x="5850463" y="2251940"/>
              <a:ext cx="891768" cy="349111"/>
              <a:chOff x="1959187" y="2711031"/>
              <a:chExt cx="891768" cy="349111"/>
            </a:xfrm>
          </p:grpSpPr>
          <p:grpSp>
            <p:nvGrpSpPr>
              <p:cNvPr id="40" name="Group 39"/>
              <p:cNvGrpSpPr/>
              <p:nvPr/>
            </p:nvGrpSpPr>
            <p:grpSpPr>
              <a:xfrm>
                <a:off x="1959187" y="2711031"/>
                <a:ext cx="891768" cy="112553"/>
                <a:chOff x="1959187" y="2711031"/>
                <a:chExt cx="891768" cy="112553"/>
              </a:xfrm>
            </p:grpSpPr>
            <p:cxnSp>
              <p:nvCxnSpPr>
                <p:cNvPr id="44" name="Straight Connector 43"/>
                <p:cNvCxnSpPr/>
                <p:nvPr/>
              </p:nvCxnSpPr>
              <p:spPr>
                <a:xfrm flipV="1">
                  <a:off x="1959187" y="2810074"/>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2499653" y="2711031"/>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rot="10800000">
                <a:off x="1959187" y="2947589"/>
                <a:ext cx="891768" cy="112553"/>
                <a:chOff x="1959187" y="3244809"/>
                <a:chExt cx="891768" cy="112553"/>
              </a:xfrm>
            </p:grpSpPr>
            <p:cxnSp>
              <p:nvCxnSpPr>
                <p:cNvPr id="42" name="Straight Connector 41"/>
                <p:cNvCxnSpPr/>
                <p:nvPr/>
              </p:nvCxnSpPr>
              <p:spPr>
                <a:xfrm flipV="1">
                  <a:off x="1959187" y="3343852"/>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2499653" y="3244809"/>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grpSp>
      <p:grpSp>
        <p:nvGrpSpPr>
          <p:cNvPr id="47" name="Group 46"/>
          <p:cNvGrpSpPr/>
          <p:nvPr/>
        </p:nvGrpSpPr>
        <p:grpSpPr>
          <a:xfrm>
            <a:off x="7753802" y="4952329"/>
            <a:ext cx="2188630" cy="682674"/>
            <a:chOff x="6229802" y="4952329"/>
            <a:chExt cx="2188630" cy="682674"/>
          </a:xfrm>
        </p:grpSpPr>
        <p:sp>
          <p:nvSpPr>
            <p:cNvPr id="17" name="TextBox 16"/>
            <p:cNvSpPr txBox="1"/>
            <p:nvPr/>
          </p:nvSpPr>
          <p:spPr>
            <a:xfrm>
              <a:off x="7259341" y="5173338"/>
              <a:ext cx="1159091" cy="461665"/>
            </a:xfrm>
            <a:prstGeom prst="rect">
              <a:avLst/>
            </a:prstGeom>
            <a:noFill/>
          </p:spPr>
          <p:txBody>
            <a:bodyPr wrap="none" rtlCol="0">
              <a:spAutoFit/>
            </a:bodyPr>
            <a:lstStyle/>
            <a:p>
              <a:pPr defTabSz="457200">
                <a:defRPr/>
              </a:pPr>
              <a:r>
                <a:rPr lang="en-US" sz="2400" dirty="0">
                  <a:solidFill>
                    <a:prstClr val="black"/>
                  </a:solidFill>
                  <a:latin typeface="Calibri"/>
                </a:rPr>
                <a:t>Outside</a:t>
              </a:r>
            </a:p>
          </p:txBody>
        </p:sp>
        <p:grpSp>
          <p:nvGrpSpPr>
            <p:cNvPr id="53" name="Group 52"/>
            <p:cNvGrpSpPr/>
            <p:nvPr/>
          </p:nvGrpSpPr>
          <p:grpSpPr>
            <a:xfrm rot="11936705">
              <a:off x="6229802" y="4952329"/>
              <a:ext cx="891768" cy="349111"/>
              <a:chOff x="1959187" y="2711031"/>
              <a:chExt cx="891768" cy="349111"/>
            </a:xfrm>
          </p:grpSpPr>
          <p:grpSp>
            <p:nvGrpSpPr>
              <p:cNvPr id="54" name="Group 53"/>
              <p:cNvGrpSpPr/>
              <p:nvPr/>
            </p:nvGrpSpPr>
            <p:grpSpPr>
              <a:xfrm>
                <a:off x="1959187" y="2711031"/>
                <a:ext cx="891768" cy="112553"/>
                <a:chOff x="1959187" y="2711031"/>
                <a:chExt cx="891768" cy="112553"/>
              </a:xfrm>
            </p:grpSpPr>
            <p:cxnSp>
              <p:nvCxnSpPr>
                <p:cNvPr id="58" name="Straight Connector 57"/>
                <p:cNvCxnSpPr/>
                <p:nvPr/>
              </p:nvCxnSpPr>
              <p:spPr>
                <a:xfrm flipV="1">
                  <a:off x="1959187" y="2810074"/>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2499653" y="2711031"/>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rot="10800000">
                <a:off x="1959187" y="2947589"/>
                <a:ext cx="891768" cy="112553"/>
                <a:chOff x="1959187" y="3244809"/>
                <a:chExt cx="891768" cy="112553"/>
              </a:xfrm>
            </p:grpSpPr>
            <p:cxnSp>
              <p:nvCxnSpPr>
                <p:cNvPr id="56" name="Straight Connector 55"/>
                <p:cNvCxnSpPr/>
                <p:nvPr/>
              </p:nvCxnSpPr>
              <p:spPr>
                <a:xfrm flipV="1">
                  <a:off x="1959187" y="3343852"/>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2499653" y="3244809"/>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381657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1" name="Group 3"/>
          <p:cNvGrpSpPr>
            <a:grpSpLocks/>
          </p:cNvGrpSpPr>
          <p:nvPr/>
        </p:nvGrpSpPr>
        <p:grpSpPr bwMode="auto">
          <a:xfrm>
            <a:off x="2098676" y="655544"/>
            <a:ext cx="3019425" cy="3138487"/>
            <a:chOff x="362" y="115"/>
            <a:chExt cx="3862" cy="4013"/>
          </a:xfrm>
        </p:grpSpPr>
        <p:grpSp>
          <p:nvGrpSpPr>
            <p:cNvPr id="64332" name="Group 4"/>
            <p:cNvGrpSpPr>
              <a:grpSpLocks/>
            </p:cNvGrpSpPr>
            <p:nvPr/>
          </p:nvGrpSpPr>
          <p:grpSpPr bwMode="auto">
            <a:xfrm>
              <a:off x="362" y="163"/>
              <a:ext cx="1365" cy="340"/>
              <a:chOff x="192" y="240"/>
              <a:chExt cx="5274" cy="1314"/>
            </a:xfrm>
          </p:grpSpPr>
          <p:sp>
            <p:nvSpPr>
              <p:cNvPr id="65102" name="Oval 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5103" name="Line 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04" name="Line 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05" name="Line 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06" name="Line 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07" name="Line 1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08" name="Line 1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09" name="Line 1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10" name="Line 1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11" name="Line 1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12" name="Line 1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13" name="Line 1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14" name="Line 1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15" name="Line 1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16" name="Line 1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17" name="Line 2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18" name="Line 2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19" name="Line 2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33" name="Group 23"/>
            <p:cNvGrpSpPr>
              <a:grpSpLocks/>
            </p:cNvGrpSpPr>
            <p:nvPr/>
          </p:nvGrpSpPr>
          <p:grpSpPr bwMode="auto">
            <a:xfrm>
              <a:off x="424" y="355"/>
              <a:ext cx="1365" cy="340"/>
              <a:chOff x="192" y="240"/>
              <a:chExt cx="5274" cy="1314"/>
            </a:xfrm>
          </p:grpSpPr>
          <p:sp>
            <p:nvSpPr>
              <p:cNvPr id="65084" name="Oval 2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5085" name="Line 2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86" name="Line 2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87" name="Line 2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88" name="Line 2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89" name="Line 2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90" name="Line 3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91" name="Line 3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92" name="Line 3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93" name="Line 3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94" name="Line 3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95" name="Line 3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96" name="Line 3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97" name="Line 3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98" name="Line 3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99" name="Line 3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00" name="Line 4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01" name="Line 4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34" name="Group 42"/>
            <p:cNvGrpSpPr>
              <a:grpSpLocks/>
            </p:cNvGrpSpPr>
            <p:nvPr/>
          </p:nvGrpSpPr>
          <p:grpSpPr bwMode="auto">
            <a:xfrm>
              <a:off x="486" y="547"/>
              <a:ext cx="1365" cy="340"/>
              <a:chOff x="192" y="240"/>
              <a:chExt cx="5274" cy="1314"/>
            </a:xfrm>
          </p:grpSpPr>
          <p:sp>
            <p:nvSpPr>
              <p:cNvPr id="65066" name="Oval 4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5067" name="Line 4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68" name="Line 4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69" name="Line 4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70" name="Line 4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71" name="Line 4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72" name="Line 4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73" name="Line 5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74" name="Line 5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75" name="Line 5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76" name="Line 5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77" name="Line 5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78" name="Line 5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79" name="Line 5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80" name="Line 5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81" name="Line 5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82" name="Line 5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83" name="Line 6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35" name="Group 61"/>
            <p:cNvGrpSpPr>
              <a:grpSpLocks/>
            </p:cNvGrpSpPr>
            <p:nvPr/>
          </p:nvGrpSpPr>
          <p:grpSpPr bwMode="auto">
            <a:xfrm>
              <a:off x="547" y="738"/>
              <a:ext cx="1365" cy="340"/>
              <a:chOff x="192" y="240"/>
              <a:chExt cx="5274" cy="1314"/>
            </a:xfrm>
          </p:grpSpPr>
          <p:sp>
            <p:nvSpPr>
              <p:cNvPr id="65048" name="Oval 6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5049" name="Line 6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50" name="Line 6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51" name="Line 6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52" name="Line 6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53" name="Line 6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54" name="Line 6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55" name="Line 6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56" name="Line 7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57" name="Line 7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58" name="Line 7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59" name="Line 7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60" name="Line 7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61" name="Line 7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62" name="Line 7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63" name="Line 7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64" name="Line 7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65" name="Line 7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36" name="Group 80"/>
            <p:cNvGrpSpPr>
              <a:grpSpLocks/>
            </p:cNvGrpSpPr>
            <p:nvPr/>
          </p:nvGrpSpPr>
          <p:grpSpPr bwMode="auto">
            <a:xfrm>
              <a:off x="609" y="930"/>
              <a:ext cx="1365" cy="340"/>
              <a:chOff x="192" y="240"/>
              <a:chExt cx="5274" cy="1314"/>
            </a:xfrm>
          </p:grpSpPr>
          <p:sp>
            <p:nvSpPr>
              <p:cNvPr id="65030" name="Oval 8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5031" name="Line 8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32" name="Line 8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33" name="Line 8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34" name="Line 8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35" name="Line 8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36" name="Line 8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37" name="Line 8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38" name="Line 8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39" name="Line 9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40" name="Line 9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41" name="Line 9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42" name="Line 9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43" name="Line 9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44" name="Line 9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45" name="Line 9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46" name="Line 9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47" name="Line 9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37" name="Group 99"/>
            <p:cNvGrpSpPr>
              <a:grpSpLocks/>
            </p:cNvGrpSpPr>
            <p:nvPr/>
          </p:nvGrpSpPr>
          <p:grpSpPr bwMode="auto">
            <a:xfrm>
              <a:off x="671" y="1121"/>
              <a:ext cx="1365" cy="340"/>
              <a:chOff x="192" y="240"/>
              <a:chExt cx="5274" cy="1314"/>
            </a:xfrm>
          </p:grpSpPr>
          <p:sp>
            <p:nvSpPr>
              <p:cNvPr id="65012" name="Oval 10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5013" name="Line 10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14" name="Line 10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15" name="Line 10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16" name="Line 10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17" name="Line 10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18" name="Line 10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19" name="Line 10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20" name="Line 10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21" name="Line 10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22" name="Line 11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23" name="Line 11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24" name="Line 11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25" name="Line 11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26" name="Line 11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27" name="Line 11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28" name="Line 11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29" name="Line 11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38" name="Group 118"/>
            <p:cNvGrpSpPr>
              <a:grpSpLocks/>
            </p:cNvGrpSpPr>
            <p:nvPr/>
          </p:nvGrpSpPr>
          <p:grpSpPr bwMode="auto">
            <a:xfrm>
              <a:off x="732" y="1313"/>
              <a:ext cx="1365" cy="340"/>
              <a:chOff x="192" y="240"/>
              <a:chExt cx="5274" cy="1314"/>
            </a:xfrm>
          </p:grpSpPr>
          <p:sp>
            <p:nvSpPr>
              <p:cNvPr id="64994" name="Oval 11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995" name="Line 12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96" name="Line 12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97" name="Line 12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98" name="Line 12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99" name="Line 12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00" name="Line 12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01" name="Line 12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02" name="Line 12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03" name="Line 12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04" name="Line 12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05" name="Line 13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06" name="Line 13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07" name="Line 13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08" name="Line 13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09" name="Line 13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10" name="Line 13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11" name="Line 13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39" name="Group 137"/>
            <p:cNvGrpSpPr>
              <a:grpSpLocks/>
            </p:cNvGrpSpPr>
            <p:nvPr/>
          </p:nvGrpSpPr>
          <p:grpSpPr bwMode="auto">
            <a:xfrm>
              <a:off x="794" y="1504"/>
              <a:ext cx="1365" cy="340"/>
              <a:chOff x="192" y="240"/>
              <a:chExt cx="5274" cy="1314"/>
            </a:xfrm>
          </p:grpSpPr>
          <p:sp>
            <p:nvSpPr>
              <p:cNvPr id="64976" name="Oval 13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977" name="Line 13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78" name="Line 14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79" name="Line 14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80" name="Line 14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81" name="Line 14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82" name="Line 14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83" name="Line 14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84" name="Line 14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85" name="Line 14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86" name="Line 14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87" name="Line 14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88" name="Line 15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89" name="Line 15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90" name="Line 15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91" name="Line 15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92" name="Line 15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93" name="Line 15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40" name="Group 156"/>
            <p:cNvGrpSpPr>
              <a:grpSpLocks/>
            </p:cNvGrpSpPr>
            <p:nvPr/>
          </p:nvGrpSpPr>
          <p:grpSpPr bwMode="auto">
            <a:xfrm>
              <a:off x="856" y="1696"/>
              <a:ext cx="1365" cy="340"/>
              <a:chOff x="192" y="240"/>
              <a:chExt cx="5274" cy="1314"/>
            </a:xfrm>
          </p:grpSpPr>
          <p:sp>
            <p:nvSpPr>
              <p:cNvPr id="64958" name="Oval 15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959" name="Line 15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60" name="Line 15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61" name="Line 16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62" name="Line 16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63" name="Line 16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64" name="Line 16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65" name="Line 16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66" name="Line 16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67" name="Line 16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68" name="Line 16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69" name="Line 16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70" name="Line 16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71" name="Line 17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72" name="Line 17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73" name="Line 17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74" name="Line 17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75" name="Line 17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41" name="Group 175"/>
            <p:cNvGrpSpPr>
              <a:grpSpLocks/>
            </p:cNvGrpSpPr>
            <p:nvPr/>
          </p:nvGrpSpPr>
          <p:grpSpPr bwMode="auto">
            <a:xfrm>
              <a:off x="917" y="1887"/>
              <a:ext cx="1365" cy="340"/>
              <a:chOff x="192" y="240"/>
              <a:chExt cx="5274" cy="1314"/>
            </a:xfrm>
          </p:grpSpPr>
          <p:sp>
            <p:nvSpPr>
              <p:cNvPr id="64940" name="Oval 17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941" name="Line 17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42" name="Line 17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43" name="Line 17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44" name="Line 18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45" name="Line 18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46" name="Line 18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47" name="Line 18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48" name="Line 18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49" name="Line 18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50" name="Line 18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51" name="Line 18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52" name="Line 18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53" name="Line 18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54" name="Line 19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55" name="Line 19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56" name="Line 19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57" name="Line 19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42" name="Group 194"/>
            <p:cNvGrpSpPr>
              <a:grpSpLocks/>
            </p:cNvGrpSpPr>
            <p:nvPr/>
          </p:nvGrpSpPr>
          <p:grpSpPr bwMode="auto">
            <a:xfrm flipH="1" flipV="1">
              <a:off x="1658" y="115"/>
              <a:ext cx="1365" cy="340"/>
              <a:chOff x="192" y="240"/>
              <a:chExt cx="5274" cy="1314"/>
            </a:xfrm>
          </p:grpSpPr>
          <p:sp>
            <p:nvSpPr>
              <p:cNvPr id="64922" name="Oval 19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923" name="Line 19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24" name="Line 19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25" name="Line 19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26" name="Line 19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27" name="Line 20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28" name="Line 20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29" name="Line 20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30" name="Line 20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31" name="Line 20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32" name="Line 20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33" name="Line 20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34" name="Line 20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35" name="Line 20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36" name="Line 20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37" name="Line 21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38" name="Line 21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39" name="Line 21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43" name="Group 213"/>
            <p:cNvGrpSpPr>
              <a:grpSpLocks/>
            </p:cNvGrpSpPr>
            <p:nvPr/>
          </p:nvGrpSpPr>
          <p:grpSpPr bwMode="auto">
            <a:xfrm flipH="1" flipV="1">
              <a:off x="1720" y="307"/>
              <a:ext cx="1365" cy="340"/>
              <a:chOff x="192" y="240"/>
              <a:chExt cx="5274" cy="1314"/>
            </a:xfrm>
          </p:grpSpPr>
          <p:sp>
            <p:nvSpPr>
              <p:cNvPr id="64904" name="Oval 21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905" name="Line 21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06" name="Line 21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07" name="Line 21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08" name="Line 21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09" name="Line 21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10" name="Line 22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11" name="Line 22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12" name="Line 22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13" name="Line 22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14" name="Line 22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15" name="Line 22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16" name="Line 22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17" name="Line 22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18" name="Line 22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19" name="Line 22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20" name="Line 23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21" name="Line 23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44" name="Group 232"/>
            <p:cNvGrpSpPr>
              <a:grpSpLocks/>
            </p:cNvGrpSpPr>
            <p:nvPr/>
          </p:nvGrpSpPr>
          <p:grpSpPr bwMode="auto">
            <a:xfrm flipH="1" flipV="1">
              <a:off x="1782" y="499"/>
              <a:ext cx="1365" cy="340"/>
              <a:chOff x="192" y="240"/>
              <a:chExt cx="5274" cy="1314"/>
            </a:xfrm>
          </p:grpSpPr>
          <p:sp>
            <p:nvSpPr>
              <p:cNvPr id="64886" name="Oval 23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887" name="Line 23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88" name="Line 23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89" name="Line 23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90" name="Line 23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91" name="Line 23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92" name="Line 23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93" name="Line 24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94" name="Line 24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95" name="Line 24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96" name="Line 24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97" name="Line 24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98" name="Line 24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99" name="Line 24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00" name="Line 24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01" name="Line 24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02" name="Line 24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03" name="Line 25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45" name="Group 251"/>
            <p:cNvGrpSpPr>
              <a:grpSpLocks/>
            </p:cNvGrpSpPr>
            <p:nvPr/>
          </p:nvGrpSpPr>
          <p:grpSpPr bwMode="auto">
            <a:xfrm flipH="1" flipV="1">
              <a:off x="1843" y="690"/>
              <a:ext cx="1365" cy="340"/>
              <a:chOff x="192" y="240"/>
              <a:chExt cx="5274" cy="1314"/>
            </a:xfrm>
          </p:grpSpPr>
          <p:sp>
            <p:nvSpPr>
              <p:cNvPr id="64868" name="Oval 25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869" name="Line 25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70" name="Line 25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71" name="Line 25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72" name="Line 25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73" name="Line 25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74" name="Line 25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75" name="Line 25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76" name="Line 26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77" name="Line 26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78" name="Line 26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79" name="Line 26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80" name="Line 26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81" name="Line 26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82" name="Line 26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83" name="Line 26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84" name="Line 26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85" name="Line 26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46" name="Group 270"/>
            <p:cNvGrpSpPr>
              <a:grpSpLocks/>
            </p:cNvGrpSpPr>
            <p:nvPr/>
          </p:nvGrpSpPr>
          <p:grpSpPr bwMode="auto">
            <a:xfrm flipH="1" flipV="1">
              <a:off x="1905" y="882"/>
              <a:ext cx="1365" cy="340"/>
              <a:chOff x="192" y="240"/>
              <a:chExt cx="5274" cy="1314"/>
            </a:xfrm>
          </p:grpSpPr>
          <p:sp>
            <p:nvSpPr>
              <p:cNvPr id="64850" name="Oval 27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851" name="Line 27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52" name="Line 27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53" name="Line 27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54" name="Line 27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55" name="Line 27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56" name="Line 27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57" name="Line 27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58" name="Line 27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59" name="Line 28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60" name="Line 28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61" name="Line 28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62" name="Line 28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63" name="Line 28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64" name="Line 28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65" name="Line 28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66" name="Line 28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67" name="Line 28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47" name="Group 289"/>
            <p:cNvGrpSpPr>
              <a:grpSpLocks/>
            </p:cNvGrpSpPr>
            <p:nvPr/>
          </p:nvGrpSpPr>
          <p:grpSpPr bwMode="auto">
            <a:xfrm flipH="1" flipV="1">
              <a:off x="1967" y="1073"/>
              <a:ext cx="1365" cy="340"/>
              <a:chOff x="192" y="240"/>
              <a:chExt cx="5274" cy="1314"/>
            </a:xfrm>
          </p:grpSpPr>
          <p:sp>
            <p:nvSpPr>
              <p:cNvPr id="64832" name="Oval 29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833" name="Line 29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34" name="Line 29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35" name="Line 29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36" name="Line 29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37" name="Line 29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38" name="Line 29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39" name="Line 29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40" name="Line 29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41" name="Line 29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42" name="Line 30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43" name="Line 30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44" name="Line 30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45" name="Line 30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46" name="Line 30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47" name="Line 30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48" name="Line 30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49" name="Line 30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48" name="Group 308"/>
            <p:cNvGrpSpPr>
              <a:grpSpLocks/>
            </p:cNvGrpSpPr>
            <p:nvPr/>
          </p:nvGrpSpPr>
          <p:grpSpPr bwMode="auto">
            <a:xfrm flipH="1" flipV="1">
              <a:off x="2090" y="1456"/>
              <a:ext cx="1365" cy="340"/>
              <a:chOff x="192" y="240"/>
              <a:chExt cx="5274" cy="1314"/>
            </a:xfrm>
          </p:grpSpPr>
          <p:sp>
            <p:nvSpPr>
              <p:cNvPr id="64814" name="Oval 30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815" name="Line 31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16" name="Line 31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17" name="Line 31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18" name="Line 31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19" name="Line 31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20" name="Line 31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21" name="Line 31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22" name="Line 31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23" name="Line 31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24" name="Line 31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25" name="Line 32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26" name="Line 32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27" name="Line 32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28" name="Line 32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29" name="Line 32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30" name="Line 32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31" name="Line 32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49" name="Group 327"/>
            <p:cNvGrpSpPr>
              <a:grpSpLocks/>
            </p:cNvGrpSpPr>
            <p:nvPr/>
          </p:nvGrpSpPr>
          <p:grpSpPr bwMode="auto">
            <a:xfrm flipH="1" flipV="1">
              <a:off x="2152" y="1648"/>
              <a:ext cx="1365" cy="340"/>
              <a:chOff x="192" y="240"/>
              <a:chExt cx="5274" cy="1314"/>
            </a:xfrm>
          </p:grpSpPr>
          <p:sp>
            <p:nvSpPr>
              <p:cNvPr id="64796" name="Oval 32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797" name="Line 32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98" name="Line 33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99" name="Line 33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00" name="Line 33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01" name="Line 33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02" name="Line 33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03" name="Line 33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04" name="Line 33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05" name="Line 33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06" name="Line 33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07" name="Line 33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08" name="Line 34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09" name="Line 34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10" name="Line 34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11" name="Line 34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12" name="Line 34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13" name="Line 34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50" name="Group 346"/>
            <p:cNvGrpSpPr>
              <a:grpSpLocks/>
            </p:cNvGrpSpPr>
            <p:nvPr/>
          </p:nvGrpSpPr>
          <p:grpSpPr bwMode="auto">
            <a:xfrm flipH="1" flipV="1">
              <a:off x="2213" y="1839"/>
              <a:ext cx="1365" cy="340"/>
              <a:chOff x="192" y="240"/>
              <a:chExt cx="5274" cy="1314"/>
            </a:xfrm>
          </p:grpSpPr>
          <p:sp>
            <p:nvSpPr>
              <p:cNvPr id="64778" name="Oval 34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779" name="Line 34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80" name="Line 34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81" name="Line 35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82" name="Line 35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83" name="Line 35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84" name="Line 35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85" name="Line 35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86" name="Line 35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87" name="Line 35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88" name="Line 35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89" name="Line 35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90" name="Line 35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91" name="Line 36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92" name="Line 36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93" name="Line 36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94" name="Line 36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95" name="Line 36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51" name="Group 365"/>
            <p:cNvGrpSpPr>
              <a:grpSpLocks/>
            </p:cNvGrpSpPr>
            <p:nvPr/>
          </p:nvGrpSpPr>
          <p:grpSpPr bwMode="auto">
            <a:xfrm>
              <a:off x="1008" y="2064"/>
              <a:ext cx="1365" cy="340"/>
              <a:chOff x="192" y="240"/>
              <a:chExt cx="5274" cy="1314"/>
            </a:xfrm>
          </p:grpSpPr>
          <p:sp>
            <p:nvSpPr>
              <p:cNvPr id="64760" name="Oval 36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761" name="Line 36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62" name="Line 36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63" name="Line 36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64" name="Line 37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65" name="Line 37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66" name="Line 37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67" name="Line 37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68" name="Line 37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69" name="Line 37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70" name="Line 37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71" name="Line 37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72" name="Line 37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73" name="Line 37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74" name="Line 38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75" name="Line 38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76" name="Line 38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77" name="Line 38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52" name="Group 384"/>
            <p:cNvGrpSpPr>
              <a:grpSpLocks/>
            </p:cNvGrpSpPr>
            <p:nvPr/>
          </p:nvGrpSpPr>
          <p:grpSpPr bwMode="auto">
            <a:xfrm>
              <a:off x="1070" y="2256"/>
              <a:ext cx="1365" cy="340"/>
              <a:chOff x="192" y="240"/>
              <a:chExt cx="5274" cy="1314"/>
            </a:xfrm>
          </p:grpSpPr>
          <p:sp>
            <p:nvSpPr>
              <p:cNvPr id="64742" name="Oval 38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743" name="Line 38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44" name="Line 38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45" name="Line 38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46" name="Line 38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47" name="Line 39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48" name="Line 39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49" name="Line 39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50" name="Line 39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51" name="Line 39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52" name="Line 39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53" name="Line 39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54" name="Line 39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55" name="Line 39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56" name="Line 39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57" name="Line 40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58" name="Line 40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59" name="Line 40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53" name="Group 403"/>
            <p:cNvGrpSpPr>
              <a:grpSpLocks/>
            </p:cNvGrpSpPr>
            <p:nvPr/>
          </p:nvGrpSpPr>
          <p:grpSpPr bwMode="auto">
            <a:xfrm>
              <a:off x="1132" y="2448"/>
              <a:ext cx="1365" cy="340"/>
              <a:chOff x="192" y="240"/>
              <a:chExt cx="5274" cy="1314"/>
            </a:xfrm>
          </p:grpSpPr>
          <p:sp>
            <p:nvSpPr>
              <p:cNvPr id="64724" name="Oval 40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725" name="Line 40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26" name="Line 40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27" name="Line 40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28" name="Line 40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29" name="Line 40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30" name="Line 41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31" name="Line 41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32" name="Line 41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33" name="Line 41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34" name="Line 41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35" name="Line 41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36" name="Line 41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37" name="Line 41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38" name="Line 41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39" name="Line 41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40" name="Line 42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41" name="Line 42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54" name="Group 422"/>
            <p:cNvGrpSpPr>
              <a:grpSpLocks/>
            </p:cNvGrpSpPr>
            <p:nvPr/>
          </p:nvGrpSpPr>
          <p:grpSpPr bwMode="auto">
            <a:xfrm>
              <a:off x="1193" y="2639"/>
              <a:ext cx="1365" cy="340"/>
              <a:chOff x="192" y="240"/>
              <a:chExt cx="5274" cy="1314"/>
            </a:xfrm>
          </p:grpSpPr>
          <p:sp>
            <p:nvSpPr>
              <p:cNvPr id="64706" name="Oval 42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707" name="Line 42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08" name="Line 42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09" name="Line 42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10" name="Line 42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11" name="Line 42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12" name="Line 42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13" name="Line 43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14" name="Line 43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15" name="Line 43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16" name="Line 43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17" name="Line 43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18" name="Line 43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19" name="Line 43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20" name="Line 43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21" name="Line 43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22" name="Line 43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23" name="Line 44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55" name="Group 441"/>
            <p:cNvGrpSpPr>
              <a:grpSpLocks/>
            </p:cNvGrpSpPr>
            <p:nvPr/>
          </p:nvGrpSpPr>
          <p:grpSpPr bwMode="auto">
            <a:xfrm>
              <a:off x="1255" y="2831"/>
              <a:ext cx="1365" cy="340"/>
              <a:chOff x="192" y="240"/>
              <a:chExt cx="5274" cy="1314"/>
            </a:xfrm>
          </p:grpSpPr>
          <p:sp>
            <p:nvSpPr>
              <p:cNvPr id="64688" name="Oval 44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689" name="Line 44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90" name="Line 44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91" name="Line 44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92" name="Line 44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93" name="Line 44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94" name="Line 44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95" name="Line 44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96" name="Line 45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97" name="Line 45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98" name="Line 45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99" name="Line 45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00" name="Line 45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01" name="Line 45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02" name="Line 45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03" name="Line 45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04" name="Line 45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705" name="Line 45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56" name="Group 460"/>
            <p:cNvGrpSpPr>
              <a:grpSpLocks/>
            </p:cNvGrpSpPr>
            <p:nvPr/>
          </p:nvGrpSpPr>
          <p:grpSpPr bwMode="auto">
            <a:xfrm>
              <a:off x="1317" y="3022"/>
              <a:ext cx="1365" cy="340"/>
              <a:chOff x="192" y="240"/>
              <a:chExt cx="5274" cy="1314"/>
            </a:xfrm>
          </p:grpSpPr>
          <p:sp>
            <p:nvSpPr>
              <p:cNvPr id="64670" name="Oval 46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671" name="Line 46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72" name="Line 46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73" name="Line 46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74" name="Line 46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75" name="Line 46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76" name="Line 46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77" name="Line 46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78" name="Line 46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79" name="Line 47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80" name="Line 47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81" name="Line 47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82" name="Line 47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83" name="Line 47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84" name="Line 47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85" name="Line 47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86" name="Line 47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87" name="Line 47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57" name="Group 479"/>
            <p:cNvGrpSpPr>
              <a:grpSpLocks/>
            </p:cNvGrpSpPr>
            <p:nvPr/>
          </p:nvGrpSpPr>
          <p:grpSpPr bwMode="auto">
            <a:xfrm>
              <a:off x="1378" y="3214"/>
              <a:ext cx="1365" cy="340"/>
              <a:chOff x="192" y="240"/>
              <a:chExt cx="5274" cy="1314"/>
            </a:xfrm>
          </p:grpSpPr>
          <p:sp>
            <p:nvSpPr>
              <p:cNvPr id="64652" name="Oval 48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653" name="Line 48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54" name="Line 48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55" name="Line 48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56" name="Line 48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57" name="Line 48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58" name="Line 48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59" name="Line 48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60" name="Line 48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61" name="Line 48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62" name="Line 49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63" name="Line 49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64" name="Line 49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65" name="Line 49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66" name="Line 49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67" name="Line 49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68" name="Line 49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69" name="Line 49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58" name="Group 498"/>
            <p:cNvGrpSpPr>
              <a:grpSpLocks/>
            </p:cNvGrpSpPr>
            <p:nvPr/>
          </p:nvGrpSpPr>
          <p:grpSpPr bwMode="auto">
            <a:xfrm>
              <a:off x="1440" y="3405"/>
              <a:ext cx="1365" cy="340"/>
              <a:chOff x="192" y="240"/>
              <a:chExt cx="5274" cy="1314"/>
            </a:xfrm>
          </p:grpSpPr>
          <p:sp>
            <p:nvSpPr>
              <p:cNvPr id="64634" name="Oval 49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635" name="Line 50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36" name="Line 50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37" name="Line 50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38" name="Line 50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39" name="Line 50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40" name="Line 50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41" name="Line 50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42" name="Line 50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43" name="Line 50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44" name="Line 50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45" name="Line 51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46" name="Line 51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47" name="Line 51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48" name="Line 51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49" name="Line 51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50" name="Line 51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51" name="Line 51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59" name="Group 517"/>
            <p:cNvGrpSpPr>
              <a:grpSpLocks/>
            </p:cNvGrpSpPr>
            <p:nvPr/>
          </p:nvGrpSpPr>
          <p:grpSpPr bwMode="auto">
            <a:xfrm>
              <a:off x="1502" y="3597"/>
              <a:ext cx="1365" cy="340"/>
              <a:chOff x="192" y="240"/>
              <a:chExt cx="5274" cy="1314"/>
            </a:xfrm>
          </p:grpSpPr>
          <p:sp>
            <p:nvSpPr>
              <p:cNvPr id="64616" name="Oval 51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617" name="Line 51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18" name="Line 52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19" name="Line 52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20" name="Line 52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21" name="Line 52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22" name="Line 52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23" name="Line 52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24" name="Line 52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25" name="Line 52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26" name="Line 52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27" name="Line 52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28" name="Line 53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29" name="Line 53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30" name="Line 53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31" name="Line 53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32" name="Line 53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33" name="Line 53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60" name="Group 536"/>
            <p:cNvGrpSpPr>
              <a:grpSpLocks/>
            </p:cNvGrpSpPr>
            <p:nvPr/>
          </p:nvGrpSpPr>
          <p:grpSpPr bwMode="auto">
            <a:xfrm>
              <a:off x="1563" y="3788"/>
              <a:ext cx="1365" cy="340"/>
              <a:chOff x="192" y="240"/>
              <a:chExt cx="5274" cy="1314"/>
            </a:xfrm>
          </p:grpSpPr>
          <p:sp>
            <p:nvSpPr>
              <p:cNvPr id="64598" name="Oval 53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599" name="Line 53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00" name="Line 53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01" name="Line 54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02" name="Line 54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03" name="Line 54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04" name="Line 54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05" name="Line 54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06" name="Line 54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07" name="Line 54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08" name="Line 54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09" name="Line 54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10" name="Line 54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11" name="Line 55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12" name="Line 55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13" name="Line 55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14" name="Line 55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615" name="Line 55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61" name="Group 555"/>
            <p:cNvGrpSpPr>
              <a:grpSpLocks/>
            </p:cNvGrpSpPr>
            <p:nvPr/>
          </p:nvGrpSpPr>
          <p:grpSpPr bwMode="auto">
            <a:xfrm flipH="1" flipV="1">
              <a:off x="2304" y="2016"/>
              <a:ext cx="1365" cy="340"/>
              <a:chOff x="192" y="240"/>
              <a:chExt cx="5274" cy="1314"/>
            </a:xfrm>
          </p:grpSpPr>
          <p:sp>
            <p:nvSpPr>
              <p:cNvPr id="64580" name="Oval 55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581" name="Line 55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82" name="Line 55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83" name="Line 55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84" name="Line 56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85" name="Line 56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86" name="Line 56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87" name="Line 56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88" name="Line 56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89" name="Line 56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90" name="Line 56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91" name="Line 56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92" name="Line 56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93" name="Line 56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94" name="Line 57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95" name="Line 57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96" name="Line 57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97" name="Line 57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62" name="Group 574"/>
            <p:cNvGrpSpPr>
              <a:grpSpLocks/>
            </p:cNvGrpSpPr>
            <p:nvPr/>
          </p:nvGrpSpPr>
          <p:grpSpPr bwMode="auto">
            <a:xfrm flipH="1" flipV="1">
              <a:off x="2366" y="2208"/>
              <a:ext cx="1365" cy="340"/>
              <a:chOff x="192" y="240"/>
              <a:chExt cx="5274" cy="1314"/>
            </a:xfrm>
          </p:grpSpPr>
          <p:sp>
            <p:nvSpPr>
              <p:cNvPr id="64562" name="Oval 57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563" name="Line 57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64" name="Line 57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65" name="Line 57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66" name="Line 57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67" name="Line 58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68" name="Line 58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69" name="Line 58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70" name="Line 58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71" name="Line 58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72" name="Line 58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73" name="Line 58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74" name="Line 58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75" name="Line 58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76" name="Line 58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77" name="Line 59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78" name="Line 59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79" name="Line 59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63" name="Group 593"/>
            <p:cNvGrpSpPr>
              <a:grpSpLocks/>
            </p:cNvGrpSpPr>
            <p:nvPr/>
          </p:nvGrpSpPr>
          <p:grpSpPr bwMode="auto">
            <a:xfrm flipH="1" flipV="1">
              <a:off x="2428" y="2400"/>
              <a:ext cx="1365" cy="340"/>
              <a:chOff x="192" y="240"/>
              <a:chExt cx="5274" cy="1314"/>
            </a:xfrm>
          </p:grpSpPr>
          <p:sp>
            <p:nvSpPr>
              <p:cNvPr id="64544" name="Oval 59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545" name="Line 59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46" name="Line 59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47" name="Line 59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48" name="Line 59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49" name="Line 59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50" name="Line 60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51" name="Line 60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52" name="Line 60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53" name="Line 60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54" name="Line 60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55" name="Line 60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56" name="Line 60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57" name="Line 60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58" name="Line 60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59" name="Line 60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60" name="Line 61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61" name="Line 61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64" name="Group 612"/>
            <p:cNvGrpSpPr>
              <a:grpSpLocks/>
            </p:cNvGrpSpPr>
            <p:nvPr/>
          </p:nvGrpSpPr>
          <p:grpSpPr bwMode="auto">
            <a:xfrm flipH="1" flipV="1">
              <a:off x="2489" y="2591"/>
              <a:ext cx="1365" cy="340"/>
              <a:chOff x="192" y="240"/>
              <a:chExt cx="5274" cy="1314"/>
            </a:xfrm>
          </p:grpSpPr>
          <p:sp>
            <p:nvSpPr>
              <p:cNvPr id="64526" name="Oval 61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527" name="Line 61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28" name="Line 61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29" name="Line 61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30" name="Line 61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31" name="Line 61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32" name="Line 61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33" name="Line 62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34" name="Line 62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35" name="Line 62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36" name="Line 62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37" name="Line 62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38" name="Line 62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39" name="Line 62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40" name="Line 62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41" name="Line 62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42" name="Line 62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43" name="Line 63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65" name="Group 631"/>
            <p:cNvGrpSpPr>
              <a:grpSpLocks/>
            </p:cNvGrpSpPr>
            <p:nvPr/>
          </p:nvGrpSpPr>
          <p:grpSpPr bwMode="auto">
            <a:xfrm flipH="1" flipV="1">
              <a:off x="2551" y="2783"/>
              <a:ext cx="1365" cy="340"/>
              <a:chOff x="192" y="240"/>
              <a:chExt cx="5274" cy="1314"/>
            </a:xfrm>
          </p:grpSpPr>
          <p:sp>
            <p:nvSpPr>
              <p:cNvPr id="64508" name="Oval 63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509" name="Line 63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10" name="Line 63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11" name="Line 63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12" name="Line 63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13" name="Line 63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14" name="Line 63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15" name="Line 63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16" name="Line 64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17" name="Line 64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18" name="Line 64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19" name="Line 64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20" name="Line 64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21" name="Line 64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22" name="Line 64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23" name="Line 64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24" name="Line 64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25" name="Line 64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66" name="Group 650"/>
            <p:cNvGrpSpPr>
              <a:grpSpLocks/>
            </p:cNvGrpSpPr>
            <p:nvPr/>
          </p:nvGrpSpPr>
          <p:grpSpPr bwMode="auto">
            <a:xfrm flipH="1" flipV="1">
              <a:off x="2613" y="2974"/>
              <a:ext cx="1365" cy="340"/>
              <a:chOff x="192" y="240"/>
              <a:chExt cx="5274" cy="1314"/>
            </a:xfrm>
          </p:grpSpPr>
          <p:sp>
            <p:nvSpPr>
              <p:cNvPr id="64490" name="Oval 65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491" name="Line 65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92" name="Line 65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93" name="Line 65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94" name="Line 65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95" name="Line 65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96" name="Line 65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97" name="Line 65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98" name="Line 65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99" name="Line 66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00" name="Line 66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01" name="Line 66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02" name="Line 66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03" name="Line 66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04" name="Line 66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05" name="Line 66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06" name="Line 66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07" name="Line 66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67" name="Group 669"/>
            <p:cNvGrpSpPr>
              <a:grpSpLocks/>
            </p:cNvGrpSpPr>
            <p:nvPr/>
          </p:nvGrpSpPr>
          <p:grpSpPr bwMode="auto">
            <a:xfrm flipH="1" flipV="1">
              <a:off x="2674" y="3166"/>
              <a:ext cx="1365" cy="340"/>
              <a:chOff x="192" y="240"/>
              <a:chExt cx="5274" cy="1314"/>
            </a:xfrm>
          </p:grpSpPr>
          <p:sp>
            <p:nvSpPr>
              <p:cNvPr id="64472" name="Oval 67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473" name="Line 67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74" name="Line 67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75" name="Line 67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76" name="Line 67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77" name="Line 67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78" name="Line 67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79" name="Line 67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80" name="Line 67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81" name="Line 67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82" name="Line 68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83" name="Line 68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84" name="Line 68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85" name="Line 68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86" name="Line 68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87" name="Line 68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88" name="Line 68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89" name="Line 68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68" name="Group 688"/>
            <p:cNvGrpSpPr>
              <a:grpSpLocks/>
            </p:cNvGrpSpPr>
            <p:nvPr/>
          </p:nvGrpSpPr>
          <p:grpSpPr bwMode="auto">
            <a:xfrm flipH="1" flipV="1">
              <a:off x="2736" y="3357"/>
              <a:ext cx="1365" cy="340"/>
              <a:chOff x="192" y="240"/>
              <a:chExt cx="5274" cy="1314"/>
            </a:xfrm>
          </p:grpSpPr>
          <p:sp>
            <p:nvSpPr>
              <p:cNvPr id="64454" name="Oval 68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455" name="Line 69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56" name="Line 69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57" name="Line 69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58" name="Line 69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59" name="Line 69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60" name="Line 69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61" name="Line 69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62" name="Line 69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63" name="Line 69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64" name="Line 69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65" name="Line 70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66" name="Line 70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67" name="Line 70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68" name="Line 70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69" name="Line 70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70" name="Line 70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71" name="Line 70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69" name="Group 707"/>
            <p:cNvGrpSpPr>
              <a:grpSpLocks/>
            </p:cNvGrpSpPr>
            <p:nvPr/>
          </p:nvGrpSpPr>
          <p:grpSpPr bwMode="auto">
            <a:xfrm flipH="1" flipV="1">
              <a:off x="2798" y="3549"/>
              <a:ext cx="1365" cy="340"/>
              <a:chOff x="192" y="240"/>
              <a:chExt cx="5274" cy="1314"/>
            </a:xfrm>
          </p:grpSpPr>
          <p:sp>
            <p:nvSpPr>
              <p:cNvPr id="64436" name="Oval 70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437" name="Line 70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38" name="Line 71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39" name="Line 71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40" name="Line 71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41" name="Line 71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42" name="Line 71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43" name="Line 71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44" name="Line 71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45" name="Line 71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46" name="Line 71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47" name="Line 71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48" name="Line 72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49" name="Line 72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50" name="Line 72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51" name="Line 72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52" name="Line 72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53" name="Line 72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70" name="Group 726"/>
            <p:cNvGrpSpPr>
              <a:grpSpLocks/>
            </p:cNvGrpSpPr>
            <p:nvPr/>
          </p:nvGrpSpPr>
          <p:grpSpPr bwMode="auto">
            <a:xfrm flipH="1" flipV="1">
              <a:off x="2859" y="3740"/>
              <a:ext cx="1365" cy="340"/>
              <a:chOff x="192" y="240"/>
              <a:chExt cx="5274" cy="1314"/>
            </a:xfrm>
          </p:grpSpPr>
          <p:sp>
            <p:nvSpPr>
              <p:cNvPr id="64418" name="Oval 72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419" name="Line 72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20" name="Line 72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21" name="Line 73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22" name="Line 73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23" name="Line 73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24" name="Line 73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25" name="Line 73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26" name="Line 73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27" name="Line 73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28" name="Line 73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29" name="Line 73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30" name="Line 73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31" name="Line 74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32" name="Line 74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33" name="Line 74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34" name="Line 74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35" name="Line 74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71" name="Group 745"/>
            <p:cNvGrpSpPr>
              <a:grpSpLocks/>
            </p:cNvGrpSpPr>
            <p:nvPr/>
          </p:nvGrpSpPr>
          <p:grpSpPr bwMode="auto">
            <a:xfrm flipH="1" flipV="1">
              <a:off x="2016" y="1248"/>
              <a:ext cx="1365" cy="340"/>
              <a:chOff x="192" y="240"/>
              <a:chExt cx="5274" cy="1314"/>
            </a:xfrm>
          </p:grpSpPr>
          <p:sp>
            <p:nvSpPr>
              <p:cNvPr id="64400" name="Oval 74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401" name="Line 74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02" name="Line 74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03" name="Line 74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04" name="Line 75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05" name="Line 75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06" name="Line 75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07" name="Line 75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08" name="Line 75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09" name="Line 75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10" name="Line 75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11" name="Line 75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12" name="Line 75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13" name="Line 75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14" name="Line 76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15" name="Line 76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16" name="Line 76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17" name="Line 76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72" name="Group 764"/>
            <p:cNvGrpSpPr>
              <a:grpSpLocks/>
            </p:cNvGrpSpPr>
            <p:nvPr/>
          </p:nvGrpSpPr>
          <p:grpSpPr bwMode="auto">
            <a:xfrm>
              <a:off x="1968" y="1449"/>
              <a:ext cx="1021" cy="148"/>
              <a:chOff x="3792" y="1289"/>
              <a:chExt cx="1488" cy="175"/>
            </a:xfrm>
          </p:grpSpPr>
          <p:grpSp>
            <p:nvGrpSpPr>
              <p:cNvPr id="64394" name="Group 765"/>
              <p:cNvGrpSpPr>
                <a:grpSpLocks/>
              </p:cNvGrpSpPr>
              <p:nvPr/>
            </p:nvGrpSpPr>
            <p:grpSpPr bwMode="auto">
              <a:xfrm rot="5400000">
                <a:off x="4284" y="852"/>
                <a:ext cx="120" cy="1104"/>
                <a:chOff x="2448" y="1749"/>
                <a:chExt cx="924" cy="1558"/>
              </a:xfrm>
            </p:grpSpPr>
            <p:sp>
              <p:nvSpPr>
                <p:cNvPr id="64396" name="AutoShape 766"/>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97" name="AutoShape 767"/>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98" name="AutoShape 768"/>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99" name="AutoShape 769"/>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64395" name="Line 770"/>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73" name="Group 771"/>
            <p:cNvGrpSpPr>
              <a:grpSpLocks/>
            </p:cNvGrpSpPr>
            <p:nvPr/>
          </p:nvGrpSpPr>
          <p:grpSpPr bwMode="auto">
            <a:xfrm rot="21139151" flipH="1">
              <a:off x="1763" y="2832"/>
              <a:ext cx="1021" cy="148"/>
              <a:chOff x="3792" y="1289"/>
              <a:chExt cx="1488" cy="175"/>
            </a:xfrm>
          </p:grpSpPr>
          <p:grpSp>
            <p:nvGrpSpPr>
              <p:cNvPr id="64388" name="Group 772"/>
              <p:cNvGrpSpPr>
                <a:grpSpLocks/>
              </p:cNvGrpSpPr>
              <p:nvPr/>
            </p:nvGrpSpPr>
            <p:grpSpPr bwMode="auto">
              <a:xfrm rot="5400000">
                <a:off x="4284" y="852"/>
                <a:ext cx="120" cy="1104"/>
                <a:chOff x="2448" y="1749"/>
                <a:chExt cx="924" cy="1558"/>
              </a:xfrm>
            </p:grpSpPr>
            <p:sp>
              <p:nvSpPr>
                <p:cNvPr id="64390" name="AutoShape 773"/>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91" name="AutoShape 774"/>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92" name="AutoShape 775"/>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93" name="AutoShape 776"/>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64389" name="Line 777"/>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74" name="Group 778"/>
            <p:cNvGrpSpPr>
              <a:grpSpLocks/>
            </p:cNvGrpSpPr>
            <p:nvPr/>
          </p:nvGrpSpPr>
          <p:grpSpPr bwMode="auto">
            <a:xfrm rot="21139151" flipH="1">
              <a:off x="2514" y="3554"/>
              <a:ext cx="1021" cy="148"/>
              <a:chOff x="3792" y="1289"/>
              <a:chExt cx="1488" cy="175"/>
            </a:xfrm>
          </p:grpSpPr>
          <p:grpSp>
            <p:nvGrpSpPr>
              <p:cNvPr id="64382" name="Group 779"/>
              <p:cNvGrpSpPr>
                <a:grpSpLocks/>
              </p:cNvGrpSpPr>
              <p:nvPr/>
            </p:nvGrpSpPr>
            <p:grpSpPr bwMode="auto">
              <a:xfrm rot="5400000">
                <a:off x="4284" y="852"/>
                <a:ext cx="120" cy="1104"/>
                <a:chOff x="2448" y="1749"/>
                <a:chExt cx="924" cy="1558"/>
              </a:xfrm>
            </p:grpSpPr>
            <p:sp>
              <p:nvSpPr>
                <p:cNvPr id="64384" name="AutoShape 780"/>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85" name="AutoShape 781"/>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86" name="AutoShape 782"/>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87" name="AutoShape 783"/>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64383" name="Line 784"/>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4375" name="Group 785"/>
            <p:cNvGrpSpPr>
              <a:grpSpLocks/>
            </p:cNvGrpSpPr>
            <p:nvPr/>
          </p:nvGrpSpPr>
          <p:grpSpPr bwMode="auto">
            <a:xfrm>
              <a:off x="1175" y="715"/>
              <a:ext cx="1021" cy="148"/>
              <a:chOff x="3792" y="1289"/>
              <a:chExt cx="1488" cy="175"/>
            </a:xfrm>
          </p:grpSpPr>
          <p:grpSp>
            <p:nvGrpSpPr>
              <p:cNvPr id="64376" name="Group 786"/>
              <p:cNvGrpSpPr>
                <a:grpSpLocks/>
              </p:cNvGrpSpPr>
              <p:nvPr/>
            </p:nvGrpSpPr>
            <p:grpSpPr bwMode="auto">
              <a:xfrm rot="5400000">
                <a:off x="4284" y="852"/>
                <a:ext cx="120" cy="1104"/>
                <a:chOff x="2448" y="1749"/>
                <a:chExt cx="924" cy="1558"/>
              </a:xfrm>
            </p:grpSpPr>
            <p:sp>
              <p:nvSpPr>
                <p:cNvPr id="64378" name="AutoShape 787"/>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79" name="AutoShape 788"/>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80" name="AutoShape 789"/>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81" name="AutoShape 790"/>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64377" name="Line 791"/>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grpSp>
        <p:nvGrpSpPr>
          <p:cNvPr id="63492" name="Group 792"/>
          <p:cNvGrpSpPr>
            <a:grpSpLocks/>
          </p:cNvGrpSpPr>
          <p:nvPr/>
        </p:nvGrpSpPr>
        <p:grpSpPr bwMode="auto">
          <a:xfrm>
            <a:off x="3095626" y="3625755"/>
            <a:ext cx="3019425" cy="3138488"/>
            <a:chOff x="362" y="115"/>
            <a:chExt cx="3862" cy="4013"/>
          </a:xfrm>
        </p:grpSpPr>
        <p:grpSp>
          <p:nvGrpSpPr>
            <p:cNvPr id="63544" name="Group 793"/>
            <p:cNvGrpSpPr>
              <a:grpSpLocks/>
            </p:cNvGrpSpPr>
            <p:nvPr/>
          </p:nvGrpSpPr>
          <p:grpSpPr bwMode="auto">
            <a:xfrm>
              <a:off x="362" y="163"/>
              <a:ext cx="1365" cy="340"/>
              <a:chOff x="192" y="240"/>
              <a:chExt cx="5274" cy="1314"/>
            </a:xfrm>
          </p:grpSpPr>
          <p:sp>
            <p:nvSpPr>
              <p:cNvPr id="64314" name="Oval 79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315" name="Line 79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16" name="Line 79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17" name="Line 79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18" name="Line 79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19" name="Line 79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20" name="Line 80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21" name="Line 80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22" name="Line 80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23" name="Line 80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24" name="Line 80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25" name="Line 80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26" name="Line 80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27" name="Line 80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28" name="Line 80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29" name="Line 80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30" name="Line 81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31" name="Line 81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45" name="Group 812"/>
            <p:cNvGrpSpPr>
              <a:grpSpLocks/>
            </p:cNvGrpSpPr>
            <p:nvPr/>
          </p:nvGrpSpPr>
          <p:grpSpPr bwMode="auto">
            <a:xfrm>
              <a:off x="424" y="355"/>
              <a:ext cx="1365" cy="340"/>
              <a:chOff x="192" y="240"/>
              <a:chExt cx="5274" cy="1314"/>
            </a:xfrm>
          </p:grpSpPr>
          <p:sp>
            <p:nvSpPr>
              <p:cNvPr id="64296" name="Oval 81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297" name="Line 81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98" name="Line 81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99" name="Line 81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00" name="Line 81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01" name="Line 81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02" name="Line 81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03" name="Line 82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04" name="Line 82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05" name="Line 82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06" name="Line 82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07" name="Line 82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08" name="Line 82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09" name="Line 82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10" name="Line 82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11" name="Line 82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12" name="Line 82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13" name="Line 83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46" name="Group 831"/>
            <p:cNvGrpSpPr>
              <a:grpSpLocks/>
            </p:cNvGrpSpPr>
            <p:nvPr/>
          </p:nvGrpSpPr>
          <p:grpSpPr bwMode="auto">
            <a:xfrm>
              <a:off x="486" y="547"/>
              <a:ext cx="1365" cy="340"/>
              <a:chOff x="192" y="240"/>
              <a:chExt cx="5274" cy="1314"/>
            </a:xfrm>
          </p:grpSpPr>
          <p:sp>
            <p:nvSpPr>
              <p:cNvPr id="64278" name="Oval 83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279" name="Line 83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80" name="Line 83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81" name="Line 83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82" name="Line 83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83" name="Line 83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84" name="Line 83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85" name="Line 83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86" name="Line 84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87" name="Line 84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88" name="Line 84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89" name="Line 84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90" name="Line 84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91" name="Line 84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92" name="Line 84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93" name="Line 84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94" name="Line 84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95" name="Line 84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47" name="Group 850"/>
            <p:cNvGrpSpPr>
              <a:grpSpLocks/>
            </p:cNvGrpSpPr>
            <p:nvPr/>
          </p:nvGrpSpPr>
          <p:grpSpPr bwMode="auto">
            <a:xfrm>
              <a:off x="547" y="738"/>
              <a:ext cx="1365" cy="340"/>
              <a:chOff x="192" y="240"/>
              <a:chExt cx="5274" cy="1314"/>
            </a:xfrm>
          </p:grpSpPr>
          <p:sp>
            <p:nvSpPr>
              <p:cNvPr id="64260" name="Oval 85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261" name="Line 85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62" name="Line 85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63" name="Line 85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64" name="Line 85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65" name="Line 85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66" name="Line 85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67" name="Line 85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68" name="Line 85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69" name="Line 86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70" name="Line 86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71" name="Line 86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72" name="Line 86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73" name="Line 86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74" name="Line 86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75" name="Line 86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76" name="Line 86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77" name="Line 86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48" name="Group 869"/>
            <p:cNvGrpSpPr>
              <a:grpSpLocks/>
            </p:cNvGrpSpPr>
            <p:nvPr/>
          </p:nvGrpSpPr>
          <p:grpSpPr bwMode="auto">
            <a:xfrm>
              <a:off x="609" y="930"/>
              <a:ext cx="1365" cy="340"/>
              <a:chOff x="192" y="240"/>
              <a:chExt cx="5274" cy="1314"/>
            </a:xfrm>
          </p:grpSpPr>
          <p:sp>
            <p:nvSpPr>
              <p:cNvPr id="64242" name="Oval 87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243" name="Line 87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44" name="Line 87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45" name="Line 87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46" name="Line 87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47" name="Line 87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48" name="Line 87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49" name="Line 87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50" name="Line 87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51" name="Line 87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52" name="Line 88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53" name="Line 88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54" name="Line 88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55" name="Line 88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56" name="Line 88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57" name="Line 88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58" name="Line 88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59" name="Line 88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49" name="Group 888"/>
            <p:cNvGrpSpPr>
              <a:grpSpLocks/>
            </p:cNvGrpSpPr>
            <p:nvPr/>
          </p:nvGrpSpPr>
          <p:grpSpPr bwMode="auto">
            <a:xfrm>
              <a:off x="671" y="1121"/>
              <a:ext cx="1365" cy="340"/>
              <a:chOff x="192" y="240"/>
              <a:chExt cx="5274" cy="1314"/>
            </a:xfrm>
          </p:grpSpPr>
          <p:sp>
            <p:nvSpPr>
              <p:cNvPr id="64224" name="Oval 88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225" name="Line 89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26" name="Line 89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27" name="Line 89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28" name="Line 89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29" name="Line 89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30" name="Line 89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31" name="Line 89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32" name="Line 89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33" name="Line 89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34" name="Line 89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35" name="Line 90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36" name="Line 90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37" name="Line 90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38" name="Line 90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39" name="Line 90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40" name="Line 90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41" name="Line 90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50" name="Group 907"/>
            <p:cNvGrpSpPr>
              <a:grpSpLocks/>
            </p:cNvGrpSpPr>
            <p:nvPr/>
          </p:nvGrpSpPr>
          <p:grpSpPr bwMode="auto">
            <a:xfrm>
              <a:off x="732" y="1313"/>
              <a:ext cx="1365" cy="340"/>
              <a:chOff x="192" y="240"/>
              <a:chExt cx="5274" cy="1314"/>
            </a:xfrm>
          </p:grpSpPr>
          <p:sp>
            <p:nvSpPr>
              <p:cNvPr id="64206" name="Oval 90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207" name="Line 90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08" name="Line 91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09" name="Line 91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10" name="Line 91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11" name="Line 91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12" name="Line 91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13" name="Line 91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14" name="Line 91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15" name="Line 91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16" name="Line 91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17" name="Line 91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18" name="Line 92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19" name="Line 92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20" name="Line 92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21" name="Line 92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22" name="Line 92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23" name="Line 92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51" name="Group 926"/>
            <p:cNvGrpSpPr>
              <a:grpSpLocks/>
            </p:cNvGrpSpPr>
            <p:nvPr/>
          </p:nvGrpSpPr>
          <p:grpSpPr bwMode="auto">
            <a:xfrm>
              <a:off x="794" y="1504"/>
              <a:ext cx="1365" cy="340"/>
              <a:chOff x="192" y="240"/>
              <a:chExt cx="5274" cy="1314"/>
            </a:xfrm>
          </p:grpSpPr>
          <p:sp>
            <p:nvSpPr>
              <p:cNvPr id="64188" name="Oval 92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189" name="Line 92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90" name="Line 92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91" name="Line 93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92" name="Line 93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93" name="Line 93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94" name="Line 93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95" name="Line 93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96" name="Line 93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97" name="Line 93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98" name="Line 93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99" name="Line 93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00" name="Line 93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01" name="Line 94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02" name="Line 94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03" name="Line 94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04" name="Line 94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05" name="Line 94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52" name="Group 945"/>
            <p:cNvGrpSpPr>
              <a:grpSpLocks/>
            </p:cNvGrpSpPr>
            <p:nvPr/>
          </p:nvGrpSpPr>
          <p:grpSpPr bwMode="auto">
            <a:xfrm>
              <a:off x="856" y="1696"/>
              <a:ext cx="1365" cy="340"/>
              <a:chOff x="192" y="240"/>
              <a:chExt cx="5274" cy="1314"/>
            </a:xfrm>
          </p:grpSpPr>
          <p:sp>
            <p:nvSpPr>
              <p:cNvPr id="64170" name="Oval 94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171" name="Line 94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72" name="Line 94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73" name="Line 94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74" name="Line 95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75" name="Line 95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76" name="Line 95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77" name="Line 95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78" name="Line 95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79" name="Line 95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80" name="Line 95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81" name="Line 95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82" name="Line 95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83" name="Line 95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84" name="Line 96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85" name="Line 96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86" name="Line 96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87" name="Line 96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53" name="Group 964"/>
            <p:cNvGrpSpPr>
              <a:grpSpLocks/>
            </p:cNvGrpSpPr>
            <p:nvPr/>
          </p:nvGrpSpPr>
          <p:grpSpPr bwMode="auto">
            <a:xfrm>
              <a:off x="917" y="1887"/>
              <a:ext cx="1365" cy="340"/>
              <a:chOff x="192" y="240"/>
              <a:chExt cx="5274" cy="1314"/>
            </a:xfrm>
          </p:grpSpPr>
          <p:sp>
            <p:nvSpPr>
              <p:cNvPr id="64152" name="Oval 96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153" name="Line 96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54" name="Line 96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55" name="Line 96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56" name="Line 96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57" name="Line 97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58" name="Line 97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59" name="Line 97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60" name="Line 97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61" name="Line 97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62" name="Line 97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63" name="Line 97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64" name="Line 97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65" name="Line 97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66" name="Line 97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67" name="Line 98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68" name="Line 98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69" name="Line 98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54" name="Group 983"/>
            <p:cNvGrpSpPr>
              <a:grpSpLocks/>
            </p:cNvGrpSpPr>
            <p:nvPr/>
          </p:nvGrpSpPr>
          <p:grpSpPr bwMode="auto">
            <a:xfrm flipH="1" flipV="1">
              <a:off x="1658" y="115"/>
              <a:ext cx="1365" cy="340"/>
              <a:chOff x="192" y="240"/>
              <a:chExt cx="5274" cy="1314"/>
            </a:xfrm>
          </p:grpSpPr>
          <p:sp>
            <p:nvSpPr>
              <p:cNvPr id="64134" name="Oval 98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135" name="Line 98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36" name="Line 98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37" name="Line 98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38" name="Line 98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39" name="Line 98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40" name="Line 99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41" name="Line 99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42" name="Line 99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43" name="Line 99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44" name="Line 99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45" name="Line 99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46" name="Line 99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47" name="Line 99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48" name="Line 99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49" name="Line 99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50" name="Line 100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51" name="Line 100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55" name="Group 1002"/>
            <p:cNvGrpSpPr>
              <a:grpSpLocks/>
            </p:cNvGrpSpPr>
            <p:nvPr/>
          </p:nvGrpSpPr>
          <p:grpSpPr bwMode="auto">
            <a:xfrm flipH="1" flipV="1">
              <a:off x="1720" y="307"/>
              <a:ext cx="1365" cy="340"/>
              <a:chOff x="192" y="240"/>
              <a:chExt cx="5274" cy="1314"/>
            </a:xfrm>
          </p:grpSpPr>
          <p:sp>
            <p:nvSpPr>
              <p:cNvPr id="64116" name="Oval 100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117" name="Line 100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18" name="Line 100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19" name="Line 100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20" name="Line 100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21" name="Line 100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22" name="Line 100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23" name="Line 101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24" name="Line 101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25" name="Line 101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26" name="Line 101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27" name="Line 101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28" name="Line 101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29" name="Line 101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30" name="Line 101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31" name="Line 101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32" name="Line 101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33" name="Line 102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56" name="Group 1021"/>
            <p:cNvGrpSpPr>
              <a:grpSpLocks/>
            </p:cNvGrpSpPr>
            <p:nvPr/>
          </p:nvGrpSpPr>
          <p:grpSpPr bwMode="auto">
            <a:xfrm flipH="1" flipV="1">
              <a:off x="1782" y="499"/>
              <a:ext cx="1365" cy="340"/>
              <a:chOff x="192" y="240"/>
              <a:chExt cx="5274" cy="1314"/>
            </a:xfrm>
          </p:grpSpPr>
          <p:sp>
            <p:nvSpPr>
              <p:cNvPr id="64098" name="Oval 102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099" name="Line 102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00" name="Line 102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01" name="Line 102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02" name="Line 102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03" name="Line 102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04" name="Line 102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05" name="Line 102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06" name="Line 103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07" name="Line 103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08" name="Line 103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09" name="Line 103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10" name="Line 103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11" name="Line 103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12" name="Line 103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13" name="Line 103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14" name="Line 103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15" name="Line 103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57" name="Group 1040"/>
            <p:cNvGrpSpPr>
              <a:grpSpLocks/>
            </p:cNvGrpSpPr>
            <p:nvPr/>
          </p:nvGrpSpPr>
          <p:grpSpPr bwMode="auto">
            <a:xfrm flipH="1" flipV="1">
              <a:off x="1843" y="690"/>
              <a:ext cx="1365" cy="340"/>
              <a:chOff x="192" y="240"/>
              <a:chExt cx="5274" cy="1314"/>
            </a:xfrm>
          </p:grpSpPr>
          <p:sp>
            <p:nvSpPr>
              <p:cNvPr id="64080" name="Oval 104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081" name="Line 104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82" name="Line 104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83" name="Line 104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84" name="Line 104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85" name="Line 104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86" name="Line 104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87" name="Line 104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88" name="Line 104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89" name="Line 105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90" name="Line 105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91" name="Line 105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92" name="Line 105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93" name="Line 105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94" name="Line 105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95" name="Line 105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96" name="Line 105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97" name="Line 105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58" name="Group 1059"/>
            <p:cNvGrpSpPr>
              <a:grpSpLocks/>
            </p:cNvGrpSpPr>
            <p:nvPr/>
          </p:nvGrpSpPr>
          <p:grpSpPr bwMode="auto">
            <a:xfrm flipH="1" flipV="1">
              <a:off x="1905" y="882"/>
              <a:ext cx="1365" cy="340"/>
              <a:chOff x="192" y="240"/>
              <a:chExt cx="5274" cy="1314"/>
            </a:xfrm>
          </p:grpSpPr>
          <p:sp>
            <p:nvSpPr>
              <p:cNvPr id="64062" name="Oval 106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063" name="Line 106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64" name="Line 106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65" name="Line 106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66" name="Line 106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67" name="Line 106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68" name="Line 106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69" name="Line 106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70" name="Line 106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71" name="Line 106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72" name="Line 107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73" name="Line 107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74" name="Line 107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75" name="Line 107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76" name="Line 107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77" name="Line 107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78" name="Line 107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79" name="Line 107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59" name="Group 1078"/>
            <p:cNvGrpSpPr>
              <a:grpSpLocks/>
            </p:cNvGrpSpPr>
            <p:nvPr/>
          </p:nvGrpSpPr>
          <p:grpSpPr bwMode="auto">
            <a:xfrm flipH="1" flipV="1">
              <a:off x="1967" y="1073"/>
              <a:ext cx="1365" cy="340"/>
              <a:chOff x="192" y="240"/>
              <a:chExt cx="5274" cy="1314"/>
            </a:xfrm>
          </p:grpSpPr>
          <p:sp>
            <p:nvSpPr>
              <p:cNvPr id="64044" name="Oval 107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045" name="Line 108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46" name="Line 108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47" name="Line 108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48" name="Line 108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49" name="Line 108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50" name="Line 108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51" name="Line 108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52" name="Line 108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53" name="Line 108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54" name="Line 108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55" name="Line 109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56" name="Line 109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57" name="Line 109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58" name="Line 109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59" name="Line 109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60" name="Line 109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61" name="Line 109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60" name="Group 1097"/>
            <p:cNvGrpSpPr>
              <a:grpSpLocks/>
            </p:cNvGrpSpPr>
            <p:nvPr/>
          </p:nvGrpSpPr>
          <p:grpSpPr bwMode="auto">
            <a:xfrm flipH="1" flipV="1">
              <a:off x="2090" y="1456"/>
              <a:ext cx="1365" cy="340"/>
              <a:chOff x="192" y="240"/>
              <a:chExt cx="5274" cy="1314"/>
            </a:xfrm>
          </p:grpSpPr>
          <p:sp>
            <p:nvSpPr>
              <p:cNvPr id="64026" name="Oval 109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027" name="Line 109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28" name="Line 110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29" name="Line 110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30" name="Line 110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31" name="Line 110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32" name="Line 110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33" name="Line 110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34" name="Line 110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35" name="Line 110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36" name="Line 110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37" name="Line 110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38" name="Line 111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39" name="Line 111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40" name="Line 111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41" name="Line 111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42" name="Line 111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43" name="Line 111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61" name="Group 1116"/>
            <p:cNvGrpSpPr>
              <a:grpSpLocks/>
            </p:cNvGrpSpPr>
            <p:nvPr/>
          </p:nvGrpSpPr>
          <p:grpSpPr bwMode="auto">
            <a:xfrm flipH="1" flipV="1">
              <a:off x="2152" y="1648"/>
              <a:ext cx="1365" cy="340"/>
              <a:chOff x="192" y="240"/>
              <a:chExt cx="5274" cy="1314"/>
            </a:xfrm>
          </p:grpSpPr>
          <p:sp>
            <p:nvSpPr>
              <p:cNvPr id="64008" name="Oval 111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009" name="Line 111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10" name="Line 111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11" name="Line 112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12" name="Line 112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13" name="Line 112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14" name="Line 112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15" name="Line 112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16" name="Line 112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17" name="Line 112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18" name="Line 112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19" name="Line 112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20" name="Line 112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21" name="Line 113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22" name="Line 113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23" name="Line 113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24" name="Line 113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25" name="Line 113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62" name="Group 1135"/>
            <p:cNvGrpSpPr>
              <a:grpSpLocks/>
            </p:cNvGrpSpPr>
            <p:nvPr/>
          </p:nvGrpSpPr>
          <p:grpSpPr bwMode="auto">
            <a:xfrm flipH="1" flipV="1">
              <a:off x="2213" y="1839"/>
              <a:ext cx="1365" cy="340"/>
              <a:chOff x="192" y="240"/>
              <a:chExt cx="5274" cy="1314"/>
            </a:xfrm>
          </p:grpSpPr>
          <p:sp>
            <p:nvSpPr>
              <p:cNvPr id="63990" name="Oval 113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991" name="Line 113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92" name="Line 113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93" name="Line 113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94" name="Line 114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95" name="Line 114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96" name="Line 114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97" name="Line 114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98" name="Line 114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99" name="Line 114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00" name="Line 114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01" name="Line 114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02" name="Line 114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03" name="Line 114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04" name="Line 115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05" name="Line 115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06" name="Line 115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07" name="Line 115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63" name="Group 1154"/>
            <p:cNvGrpSpPr>
              <a:grpSpLocks/>
            </p:cNvGrpSpPr>
            <p:nvPr/>
          </p:nvGrpSpPr>
          <p:grpSpPr bwMode="auto">
            <a:xfrm>
              <a:off x="1008" y="2064"/>
              <a:ext cx="1365" cy="340"/>
              <a:chOff x="192" y="240"/>
              <a:chExt cx="5274" cy="1314"/>
            </a:xfrm>
          </p:grpSpPr>
          <p:sp>
            <p:nvSpPr>
              <p:cNvPr id="63972" name="Oval 115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973" name="Line 115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74" name="Line 115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75" name="Line 115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76" name="Line 115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77" name="Line 116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78" name="Line 116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79" name="Line 116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80" name="Line 116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81" name="Line 116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82" name="Line 116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83" name="Line 116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84" name="Line 116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85" name="Line 116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86" name="Line 116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87" name="Line 117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88" name="Line 117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89" name="Line 117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64" name="Group 1173"/>
            <p:cNvGrpSpPr>
              <a:grpSpLocks/>
            </p:cNvGrpSpPr>
            <p:nvPr/>
          </p:nvGrpSpPr>
          <p:grpSpPr bwMode="auto">
            <a:xfrm>
              <a:off x="1070" y="2256"/>
              <a:ext cx="1365" cy="340"/>
              <a:chOff x="192" y="240"/>
              <a:chExt cx="5274" cy="1314"/>
            </a:xfrm>
          </p:grpSpPr>
          <p:sp>
            <p:nvSpPr>
              <p:cNvPr id="63954" name="Oval 117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955" name="Line 117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56" name="Line 117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57" name="Line 117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58" name="Line 117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59" name="Line 117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60" name="Line 118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61" name="Line 118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62" name="Line 118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63" name="Line 118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64" name="Line 118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65" name="Line 118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66" name="Line 118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67" name="Line 118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68" name="Line 118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69" name="Line 118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70" name="Line 119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71" name="Line 119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65" name="Group 1192"/>
            <p:cNvGrpSpPr>
              <a:grpSpLocks/>
            </p:cNvGrpSpPr>
            <p:nvPr/>
          </p:nvGrpSpPr>
          <p:grpSpPr bwMode="auto">
            <a:xfrm>
              <a:off x="1132" y="2448"/>
              <a:ext cx="1365" cy="340"/>
              <a:chOff x="192" y="240"/>
              <a:chExt cx="5274" cy="1314"/>
            </a:xfrm>
          </p:grpSpPr>
          <p:sp>
            <p:nvSpPr>
              <p:cNvPr id="63936" name="Oval 119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937" name="Line 119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38" name="Line 119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39" name="Line 119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40" name="Line 119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41" name="Line 119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42" name="Line 119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43" name="Line 120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44" name="Line 120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45" name="Line 120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46" name="Line 120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47" name="Line 120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48" name="Line 120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49" name="Line 120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50" name="Line 120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51" name="Line 120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52" name="Line 120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53" name="Line 121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66" name="Group 1211"/>
            <p:cNvGrpSpPr>
              <a:grpSpLocks/>
            </p:cNvGrpSpPr>
            <p:nvPr/>
          </p:nvGrpSpPr>
          <p:grpSpPr bwMode="auto">
            <a:xfrm>
              <a:off x="1193" y="2639"/>
              <a:ext cx="1365" cy="340"/>
              <a:chOff x="192" y="240"/>
              <a:chExt cx="5274" cy="1314"/>
            </a:xfrm>
          </p:grpSpPr>
          <p:sp>
            <p:nvSpPr>
              <p:cNvPr id="63918" name="Oval 121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919" name="Line 121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20" name="Line 121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21" name="Line 121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22" name="Line 121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23" name="Line 121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24" name="Line 121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25" name="Line 121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26" name="Line 122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27" name="Line 122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28" name="Line 122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29" name="Line 122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30" name="Line 122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31" name="Line 122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32" name="Line 122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33" name="Line 122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34" name="Line 122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35" name="Line 122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67" name="Group 1230"/>
            <p:cNvGrpSpPr>
              <a:grpSpLocks/>
            </p:cNvGrpSpPr>
            <p:nvPr/>
          </p:nvGrpSpPr>
          <p:grpSpPr bwMode="auto">
            <a:xfrm>
              <a:off x="1255" y="2831"/>
              <a:ext cx="1365" cy="340"/>
              <a:chOff x="192" y="240"/>
              <a:chExt cx="5274" cy="1314"/>
            </a:xfrm>
          </p:grpSpPr>
          <p:sp>
            <p:nvSpPr>
              <p:cNvPr id="63900" name="Oval 123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901" name="Line 123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02" name="Line 123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03" name="Line 123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04" name="Line 123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05" name="Line 123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06" name="Line 123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07" name="Line 123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08" name="Line 123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09" name="Line 124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10" name="Line 124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11" name="Line 124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12" name="Line 124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13" name="Line 124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14" name="Line 124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15" name="Line 124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16" name="Line 124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17" name="Line 124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68" name="Group 1249"/>
            <p:cNvGrpSpPr>
              <a:grpSpLocks/>
            </p:cNvGrpSpPr>
            <p:nvPr/>
          </p:nvGrpSpPr>
          <p:grpSpPr bwMode="auto">
            <a:xfrm>
              <a:off x="1317" y="3022"/>
              <a:ext cx="1365" cy="340"/>
              <a:chOff x="192" y="240"/>
              <a:chExt cx="5274" cy="1314"/>
            </a:xfrm>
          </p:grpSpPr>
          <p:sp>
            <p:nvSpPr>
              <p:cNvPr id="63882" name="Oval 125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883" name="Line 125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84" name="Line 125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85" name="Line 125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86" name="Line 125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87" name="Line 125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88" name="Line 125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89" name="Line 125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90" name="Line 125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91" name="Line 125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92" name="Line 126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93" name="Line 126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94" name="Line 126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95" name="Line 126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96" name="Line 126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97" name="Line 126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98" name="Line 126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99" name="Line 126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69" name="Group 1268"/>
            <p:cNvGrpSpPr>
              <a:grpSpLocks/>
            </p:cNvGrpSpPr>
            <p:nvPr/>
          </p:nvGrpSpPr>
          <p:grpSpPr bwMode="auto">
            <a:xfrm>
              <a:off x="1378" y="3214"/>
              <a:ext cx="1365" cy="340"/>
              <a:chOff x="192" y="240"/>
              <a:chExt cx="5274" cy="1314"/>
            </a:xfrm>
          </p:grpSpPr>
          <p:sp>
            <p:nvSpPr>
              <p:cNvPr id="63864" name="Oval 126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865" name="Line 127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66" name="Line 127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67" name="Line 127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68" name="Line 127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69" name="Line 127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70" name="Line 127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71" name="Line 127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72" name="Line 127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73" name="Line 127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74" name="Line 127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75" name="Line 128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76" name="Line 128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77" name="Line 128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78" name="Line 128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79" name="Line 128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80" name="Line 128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81" name="Line 128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70" name="Group 1287"/>
            <p:cNvGrpSpPr>
              <a:grpSpLocks/>
            </p:cNvGrpSpPr>
            <p:nvPr/>
          </p:nvGrpSpPr>
          <p:grpSpPr bwMode="auto">
            <a:xfrm>
              <a:off x="1440" y="3405"/>
              <a:ext cx="1365" cy="340"/>
              <a:chOff x="192" y="240"/>
              <a:chExt cx="5274" cy="1314"/>
            </a:xfrm>
          </p:grpSpPr>
          <p:sp>
            <p:nvSpPr>
              <p:cNvPr id="63846" name="Oval 128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847" name="Line 128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48" name="Line 129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49" name="Line 129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50" name="Line 129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51" name="Line 129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52" name="Line 129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53" name="Line 129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54" name="Line 129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55" name="Line 129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56" name="Line 129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57" name="Line 129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58" name="Line 130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59" name="Line 130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60" name="Line 130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61" name="Line 130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62" name="Line 130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63" name="Line 130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71" name="Group 1306"/>
            <p:cNvGrpSpPr>
              <a:grpSpLocks/>
            </p:cNvGrpSpPr>
            <p:nvPr/>
          </p:nvGrpSpPr>
          <p:grpSpPr bwMode="auto">
            <a:xfrm>
              <a:off x="1502" y="3597"/>
              <a:ext cx="1365" cy="340"/>
              <a:chOff x="192" y="240"/>
              <a:chExt cx="5274" cy="1314"/>
            </a:xfrm>
          </p:grpSpPr>
          <p:sp>
            <p:nvSpPr>
              <p:cNvPr id="63828" name="Oval 130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829" name="Line 130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30" name="Line 130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31" name="Line 131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32" name="Line 131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33" name="Line 131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34" name="Line 131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35" name="Line 131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36" name="Line 131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37" name="Line 131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38" name="Line 131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39" name="Line 131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40" name="Line 131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41" name="Line 132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42" name="Line 132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43" name="Line 132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44" name="Line 132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45" name="Line 132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72" name="Group 1325"/>
            <p:cNvGrpSpPr>
              <a:grpSpLocks/>
            </p:cNvGrpSpPr>
            <p:nvPr/>
          </p:nvGrpSpPr>
          <p:grpSpPr bwMode="auto">
            <a:xfrm>
              <a:off x="1563" y="3788"/>
              <a:ext cx="1365" cy="340"/>
              <a:chOff x="192" y="240"/>
              <a:chExt cx="5274" cy="1314"/>
            </a:xfrm>
          </p:grpSpPr>
          <p:sp>
            <p:nvSpPr>
              <p:cNvPr id="63810" name="Oval 132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811" name="Line 132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12" name="Line 132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13" name="Line 132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14" name="Line 133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15" name="Line 133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16" name="Line 133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17" name="Line 133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18" name="Line 133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19" name="Line 133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20" name="Line 133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21" name="Line 133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22" name="Line 133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23" name="Line 133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24" name="Line 134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25" name="Line 134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26" name="Line 134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27" name="Line 134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73" name="Group 1344"/>
            <p:cNvGrpSpPr>
              <a:grpSpLocks/>
            </p:cNvGrpSpPr>
            <p:nvPr/>
          </p:nvGrpSpPr>
          <p:grpSpPr bwMode="auto">
            <a:xfrm flipH="1" flipV="1">
              <a:off x="2304" y="2016"/>
              <a:ext cx="1365" cy="340"/>
              <a:chOff x="192" y="240"/>
              <a:chExt cx="5274" cy="1314"/>
            </a:xfrm>
          </p:grpSpPr>
          <p:sp>
            <p:nvSpPr>
              <p:cNvPr id="63792" name="Oval 134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793" name="Line 134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94" name="Line 134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95" name="Line 134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96" name="Line 134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97" name="Line 135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98" name="Line 135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99" name="Line 135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00" name="Line 135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01" name="Line 135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02" name="Line 135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03" name="Line 135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04" name="Line 135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05" name="Line 135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06" name="Line 135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07" name="Line 136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08" name="Line 136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09" name="Line 136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74" name="Group 1363"/>
            <p:cNvGrpSpPr>
              <a:grpSpLocks/>
            </p:cNvGrpSpPr>
            <p:nvPr/>
          </p:nvGrpSpPr>
          <p:grpSpPr bwMode="auto">
            <a:xfrm flipH="1" flipV="1">
              <a:off x="2366" y="2208"/>
              <a:ext cx="1365" cy="340"/>
              <a:chOff x="192" y="240"/>
              <a:chExt cx="5274" cy="1314"/>
            </a:xfrm>
          </p:grpSpPr>
          <p:sp>
            <p:nvSpPr>
              <p:cNvPr id="63774" name="Oval 136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775" name="Line 136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76" name="Line 136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77" name="Line 136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78" name="Line 136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79" name="Line 136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80" name="Line 137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81" name="Line 137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82" name="Line 137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83" name="Line 137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84" name="Line 137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85" name="Line 137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86" name="Line 137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87" name="Line 137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88" name="Line 137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89" name="Line 137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90" name="Line 138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91" name="Line 138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75" name="Group 1382"/>
            <p:cNvGrpSpPr>
              <a:grpSpLocks/>
            </p:cNvGrpSpPr>
            <p:nvPr/>
          </p:nvGrpSpPr>
          <p:grpSpPr bwMode="auto">
            <a:xfrm flipH="1" flipV="1">
              <a:off x="2428" y="2400"/>
              <a:ext cx="1365" cy="340"/>
              <a:chOff x="192" y="240"/>
              <a:chExt cx="5274" cy="1314"/>
            </a:xfrm>
          </p:grpSpPr>
          <p:sp>
            <p:nvSpPr>
              <p:cNvPr id="63756" name="Oval 138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757" name="Line 138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58" name="Line 138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59" name="Line 138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60" name="Line 138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61" name="Line 138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62" name="Line 138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63" name="Line 139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64" name="Line 139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65" name="Line 139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66" name="Line 139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67" name="Line 139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68" name="Line 139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69" name="Line 139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70" name="Line 139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71" name="Line 139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72" name="Line 139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73" name="Line 140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76" name="Group 1401"/>
            <p:cNvGrpSpPr>
              <a:grpSpLocks/>
            </p:cNvGrpSpPr>
            <p:nvPr/>
          </p:nvGrpSpPr>
          <p:grpSpPr bwMode="auto">
            <a:xfrm flipH="1" flipV="1">
              <a:off x="2489" y="2591"/>
              <a:ext cx="1365" cy="340"/>
              <a:chOff x="192" y="240"/>
              <a:chExt cx="5274" cy="1314"/>
            </a:xfrm>
          </p:grpSpPr>
          <p:sp>
            <p:nvSpPr>
              <p:cNvPr id="63738" name="Oval 140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739" name="Line 140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40" name="Line 140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41" name="Line 140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42" name="Line 140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43" name="Line 140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44" name="Line 140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45" name="Line 140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46" name="Line 141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47" name="Line 141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48" name="Line 141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49" name="Line 141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50" name="Line 141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51" name="Line 141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52" name="Line 141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53" name="Line 141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54" name="Line 141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55" name="Line 141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77" name="Group 1420"/>
            <p:cNvGrpSpPr>
              <a:grpSpLocks/>
            </p:cNvGrpSpPr>
            <p:nvPr/>
          </p:nvGrpSpPr>
          <p:grpSpPr bwMode="auto">
            <a:xfrm flipH="1" flipV="1">
              <a:off x="2551" y="2783"/>
              <a:ext cx="1365" cy="340"/>
              <a:chOff x="192" y="240"/>
              <a:chExt cx="5274" cy="1314"/>
            </a:xfrm>
          </p:grpSpPr>
          <p:sp>
            <p:nvSpPr>
              <p:cNvPr id="63720" name="Oval 142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721" name="Line 142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22" name="Line 142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23" name="Line 142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24" name="Line 142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25" name="Line 142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26" name="Line 142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27" name="Line 142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28" name="Line 142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29" name="Line 143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30" name="Line 143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31" name="Line 143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32" name="Line 143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33" name="Line 143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34" name="Line 143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35" name="Line 143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36" name="Line 143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37" name="Line 143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78" name="Group 1439"/>
            <p:cNvGrpSpPr>
              <a:grpSpLocks/>
            </p:cNvGrpSpPr>
            <p:nvPr/>
          </p:nvGrpSpPr>
          <p:grpSpPr bwMode="auto">
            <a:xfrm flipH="1" flipV="1">
              <a:off x="2613" y="2974"/>
              <a:ext cx="1365" cy="340"/>
              <a:chOff x="192" y="240"/>
              <a:chExt cx="5274" cy="1314"/>
            </a:xfrm>
          </p:grpSpPr>
          <p:sp>
            <p:nvSpPr>
              <p:cNvPr id="63702" name="Oval 144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703" name="Line 144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04" name="Line 144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05" name="Line 144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06" name="Line 144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07" name="Line 144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08" name="Line 144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09" name="Line 144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10" name="Line 144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11" name="Line 144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12" name="Line 145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13" name="Line 145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14" name="Line 145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15" name="Line 145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16" name="Line 145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17" name="Line 145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18" name="Line 145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19" name="Line 145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79" name="Group 1458"/>
            <p:cNvGrpSpPr>
              <a:grpSpLocks/>
            </p:cNvGrpSpPr>
            <p:nvPr/>
          </p:nvGrpSpPr>
          <p:grpSpPr bwMode="auto">
            <a:xfrm flipH="1" flipV="1">
              <a:off x="2674" y="3166"/>
              <a:ext cx="1365" cy="340"/>
              <a:chOff x="192" y="240"/>
              <a:chExt cx="5274" cy="1314"/>
            </a:xfrm>
          </p:grpSpPr>
          <p:sp>
            <p:nvSpPr>
              <p:cNvPr id="63684" name="Oval 145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85" name="Line 146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86" name="Line 146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87" name="Line 146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88" name="Line 146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89" name="Line 146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90" name="Line 146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91" name="Line 146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92" name="Line 146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93" name="Line 146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94" name="Line 146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95" name="Line 147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96" name="Line 147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97" name="Line 147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98" name="Line 147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99" name="Line 147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00" name="Line 147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01" name="Line 147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80" name="Group 1477"/>
            <p:cNvGrpSpPr>
              <a:grpSpLocks/>
            </p:cNvGrpSpPr>
            <p:nvPr/>
          </p:nvGrpSpPr>
          <p:grpSpPr bwMode="auto">
            <a:xfrm flipH="1" flipV="1">
              <a:off x="2736" y="3357"/>
              <a:ext cx="1365" cy="340"/>
              <a:chOff x="192" y="240"/>
              <a:chExt cx="5274" cy="1314"/>
            </a:xfrm>
          </p:grpSpPr>
          <p:sp>
            <p:nvSpPr>
              <p:cNvPr id="63666" name="Oval 147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67" name="Line 147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68" name="Line 148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69" name="Line 148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70" name="Line 148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71" name="Line 148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72" name="Line 148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73" name="Line 148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74" name="Line 148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75" name="Line 148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76" name="Line 148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77" name="Line 148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78" name="Line 149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79" name="Line 149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80" name="Line 149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81" name="Line 149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82" name="Line 149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83" name="Line 149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81" name="Group 1496"/>
            <p:cNvGrpSpPr>
              <a:grpSpLocks/>
            </p:cNvGrpSpPr>
            <p:nvPr/>
          </p:nvGrpSpPr>
          <p:grpSpPr bwMode="auto">
            <a:xfrm flipH="1" flipV="1">
              <a:off x="2798" y="3549"/>
              <a:ext cx="1365" cy="340"/>
              <a:chOff x="192" y="240"/>
              <a:chExt cx="5274" cy="1314"/>
            </a:xfrm>
          </p:grpSpPr>
          <p:sp>
            <p:nvSpPr>
              <p:cNvPr id="63648" name="Oval 149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49" name="Line 149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50" name="Line 149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51" name="Line 150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52" name="Line 150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53" name="Line 150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54" name="Line 150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55" name="Line 150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56" name="Line 150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57" name="Line 150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58" name="Line 150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59" name="Line 150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60" name="Line 150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61" name="Line 151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62" name="Line 151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63" name="Line 151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64" name="Line 151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65" name="Line 151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82" name="Group 1515"/>
            <p:cNvGrpSpPr>
              <a:grpSpLocks/>
            </p:cNvGrpSpPr>
            <p:nvPr/>
          </p:nvGrpSpPr>
          <p:grpSpPr bwMode="auto">
            <a:xfrm flipH="1" flipV="1">
              <a:off x="2859" y="3740"/>
              <a:ext cx="1365" cy="340"/>
              <a:chOff x="192" y="240"/>
              <a:chExt cx="5274" cy="1314"/>
            </a:xfrm>
          </p:grpSpPr>
          <p:sp>
            <p:nvSpPr>
              <p:cNvPr id="63630" name="Oval 151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31" name="Line 151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32" name="Line 151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33" name="Line 151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34" name="Line 152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35" name="Line 152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36" name="Line 152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37" name="Line 152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38" name="Line 152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39" name="Line 152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40" name="Line 152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41" name="Line 152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42" name="Line 152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43" name="Line 152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44" name="Line 153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45" name="Line 153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46" name="Line 153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47" name="Line 153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83" name="Group 1534"/>
            <p:cNvGrpSpPr>
              <a:grpSpLocks/>
            </p:cNvGrpSpPr>
            <p:nvPr/>
          </p:nvGrpSpPr>
          <p:grpSpPr bwMode="auto">
            <a:xfrm flipH="1" flipV="1">
              <a:off x="2016" y="1248"/>
              <a:ext cx="1365" cy="340"/>
              <a:chOff x="192" y="240"/>
              <a:chExt cx="5274" cy="1314"/>
            </a:xfrm>
          </p:grpSpPr>
          <p:sp>
            <p:nvSpPr>
              <p:cNvPr id="63612" name="Oval 153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13" name="Line 153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14" name="Line 153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15" name="Line 153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16" name="Line 153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17" name="Line 154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18" name="Line 154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19" name="Line 154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20" name="Line 154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21" name="Line 154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22" name="Line 154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23" name="Line 154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24" name="Line 154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25" name="Line 154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26" name="Line 154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27" name="Line 155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28" name="Line 155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29" name="Line 155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84" name="Group 1553"/>
            <p:cNvGrpSpPr>
              <a:grpSpLocks/>
            </p:cNvGrpSpPr>
            <p:nvPr/>
          </p:nvGrpSpPr>
          <p:grpSpPr bwMode="auto">
            <a:xfrm>
              <a:off x="1968" y="1449"/>
              <a:ext cx="1021" cy="148"/>
              <a:chOff x="3792" y="1289"/>
              <a:chExt cx="1488" cy="175"/>
            </a:xfrm>
          </p:grpSpPr>
          <p:grpSp>
            <p:nvGrpSpPr>
              <p:cNvPr id="63606" name="Group 1554"/>
              <p:cNvGrpSpPr>
                <a:grpSpLocks/>
              </p:cNvGrpSpPr>
              <p:nvPr/>
            </p:nvGrpSpPr>
            <p:grpSpPr bwMode="auto">
              <a:xfrm rot="5400000">
                <a:off x="4284" y="852"/>
                <a:ext cx="120" cy="1104"/>
                <a:chOff x="2448" y="1749"/>
                <a:chExt cx="924" cy="1558"/>
              </a:xfrm>
            </p:grpSpPr>
            <p:sp>
              <p:nvSpPr>
                <p:cNvPr id="63608" name="AutoShape 1555"/>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09" name="AutoShape 1556"/>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10" name="AutoShape 1557"/>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11" name="AutoShape 1558"/>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63607" name="Line 1559"/>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85" name="Group 1560"/>
            <p:cNvGrpSpPr>
              <a:grpSpLocks/>
            </p:cNvGrpSpPr>
            <p:nvPr/>
          </p:nvGrpSpPr>
          <p:grpSpPr bwMode="auto">
            <a:xfrm rot="21139151" flipH="1">
              <a:off x="1763" y="2832"/>
              <a:ext cx="1021" cy="148"/>
              <a:chOff x="3792" y="1289"/>
              <a:chExt cx="1488" cy="175"/>
            </a:xfrm>
          </p:grpSpPr>
          <p:grpSp>
            <p:nvGrpSpPr>
              <p:cNvPr id="63600" name="Group 1561"/>
              <p:cNvGrpSpPr>
                <a:grpSpLocks/>
              </p:cNvGrpSpPr>
              <p:nvPr/>
            </p:nvGrpSpPr>
            <p:grpSpPr bwMode="auto">
              <a:xfrm rot="5400000">
                <a:off x="4284" y="852"/>
                <a:ext cx="120" cy="1104"/>
                <a:chOff x="2448" y="1749"/>
                <a:chExt cx="924" cy="1558"/>
              </a:xfrm>
            </p:grpSpPr>
            <p:sp>
              <p:nvSpPr>
                <p:cNvPr id="63602" name="AutoShape 1562"/>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03" name="AutoShape 1563"/>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04" name="AutoShape 1564"/>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605" name="AutoShape 1565"/>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63601" name="Line 1566"/>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86" name="Group 1567"/>
            <p:cNvGrpSpPr>
              <a:grpSpLocks/>
            </p:cNvGrpSpPr>
            <p:nvPr/>
          </p:nvGrpSpPr>
          <p:grpSpPr bwMode="auto">
            <a:xfrm rot="21139151" flipH="1">
              <a:off x="2514" y="3554"/>
              <a:ext cx="1021" cy="148"/>
              <a:chOff x="3792" y="1289"/>
              <a:chExt cx="1488" cy="175"/>
            </a:xfrm>
          </p:grpSpPr>
          <p:grpSp>
            <p:nvGrpSpPr>
              <p:cNvPr id="63594" name="Group 1568"/>
              <p:cNvGrpSpPr>
                <a:grpSpLocks/>
              </p:cNvGrpSpPr>
              <p:nvPr/>
            </p:nvGrpSpPr>
            <p:grpSpPr bwMode="auto">
              <a:xfrm rot="5400000">
                <a:off x="4284" y="852"/>
                <a:ext cx="120" cy="1104"/>
                <a:chOff x="2448" y="1749"/>
                <a:chExt cx="924" cy="1558"/>
              </a:xfrm>
            </p:grpSpPr>
            <p:sp>
              <p:nvSpPr>
                <p:cNvPr id="63596" name="AutoShape 1569"/>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97" name="AutoShape 1570"/>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98" name="AutoShape 1571"/>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99" name="AutoShape 1572"/>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63595" name="Line 1573"/>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63587" name="Group 1574"/>
            <p:cNvGrpSpPr>
              <a:grpSpLocks/>
            </p:cNvGrpSpPr>
            <p:nvPr/>
          </p:nvGrpSpPr>
          <p:grpSpPr bwMode="auto">
            <a:xfrm>
              <a:off x="1175" y="715"/>
              <a:ext cx="1021" cy="148"/>
              <a:chOff x="3792" y="1289"/>
              <a:chExt cx="1488" cy="175"/>
            </a:xfrm>
          </p:grpSpPr>
          <p:grpSp>
            <p:nvGrpSpPr>
              <p:cNvPr id="63588" name="Group 1575"/>
              <p:cNvGrpSpPr>
                <a:grpSpLocks/>
              </p:cNvGrpSpPr>
              <p:nvPr/>
            </p:nvGrpSpPr>
            <p:grpSpPr bwMode="auto">
              <a:xfrm rot="5400000">
                <a:off x="4284" y="852"/>
                <a:ext cx="120" cy="1104"/>
                <a:chOff x="2448" y="1749"/>
                <a:chExt cx="924" cy="1558"/>
              </a:xfrm>
            </p:grpSpPr>
            <p:sp>
              <p:nvSpPr>
                <p:cNvPr id="63590" name="AutoShape 1576"/>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91" name="AutoShape 1577"/>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92" name="AutoShape 1578"/>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93" name="AutoShape 1579"/>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63589" name="Line 1580"/>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sp>
        <p:nvSpPr>
          <p:cNvPr id="224813" name="Oval 1581"/>
          <p:cNvSpPr>
            <a:spLocks noChangeArrowheads="1"/>
          </p:cNvSpPr>
          <p:nvPr/>
        </p:nvSpPr>
        <p:spPr bwMode="auto">
          <a:xfrm rot="-973852">
            <a:off x="4495800" y="1234980"/>
            <a:ext cx="463550" cy="1536700"/>
          </a:xfrm>
          <a:prstGeom prst="ellipse">
            <a:avLst/>
          </a:prstGeom>
          <a:gradFill rotWithShape="1">
            <a:gsLst>
              <a:gs pos="0">
                <a:srgbClr val="FF00FF"/>
              </a:gs>
              <a:gs pos="100000">
                <a:srgbClr val="BA00BA"/>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24814" name="Oval 1582"/>
          <p:cNvSpPr>
            <a:spLocks noChangeArrowheads="1"/>
          </p:cNvSpPr>
          <p:nvPr/>
        </p:nvSpPr>
        <p:spPr bwMode="auto">
          <a:xfrm rot="4838272">
            <a:off x="4474369" y="2996312"/>
            <a:ext cx="792163" cy="1536700"/>
          </a:xfrm>
          <a:prstGeom prst="ellipse">
            <a:avLst/>
          </a:prstGeom>
          <a:gradFill rotWithShape="1">
            <a:gsLst>
              <a:gs pos="0">
                <a:srgbClr val="FF00FF"/>
              </a:gs>
              <a:gs pos="100000">
                <a:srgbClr val="BA00BA"/>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24815" name="Oval 1583"/>
          <p:cNvSpPr>
            <a:spLocks noChangeArrowheads="1"/>
          </p:cNvSpPr>
          <p:nvPr/>
        </p:nvSpPr>
        <p:spPr bwMode="auto">
          <a:xfrm rot="5277001">
            <a:off x="4147345" y="4120263"/>
            <a:ext cx="1222375" cy="2916237"/>
          </a:xfrm>
          <a:prstGeom prst="ellipse">
            <a:avLst/>
          </a:prstGeom>
          <a:gradFill rotWithShape="1">
            <a:gsLst>
              <a:gs pos="0">
                <a:srgbClr val="FF00FF"/>
              </a:gs>
              <a:gs pos="100000">
                <a:srgbClr val="BA00BA"/>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24816" name="Oval 1584"/>
          <p:cNvSpPr>
            <a:spLocks noChangeArrowheads="1"/>
          </p:cNvSpPr>
          <p:nvPr/>
        </p:nvSpPr>
        <p:spPr bwMode="auto">
          <a:xfrm rot="4838272">
            <a:off x="2637632" y="1518349"/>
            <a:ext cx="792162" cy="1536700"/>
          </a:xfrm>
          <a:prstGeom prst="ellipse">
            <a:avLst/>
          </a:prstGeom>
          <a:gradFill rotWithShape="1">
            <a:gsLst>
              <a:gs pos="0">
                <a:srgbClr val="FF00FF"/>
              </a:gs>
              <a:gs pos="100000">
                <a:srgbClr val="BA00BA"/>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nvGrpSpPr>
          <p:cNvPr id="63497" name="Group 1585"/>
          <p:cNvGrpSpPr>
            <a:grpSpLocks/>
          </p:cNvGrpSpPr>
          <p:nvPr/>
        </p:nvGrpSpPr>
        <p:grpSpPr bwMode="auto">
          <a:xfrm rot="21139151" flipH="1">
            <a:off x="7948614" y="3216180"/>
            <a:ext cx="1620837" cy="234950"/>
            <a:chOff x="3792" y="1289"/>
            <a:chExt cx="1488" cy="175"/>
          </a:xfrm>
        </p:grpSpPr>
        <p:grpSp>
          <p:nvGrpSpPr>
            <p:cNvPr id="63538" name="Group 1586"/>
            <p:cNvGrpSpPr>
              <a:grpSpLocks/>
            </p:cNvGrpSpPr>
            <p:nvPr/>
          </p:nvGrpSpPr>
          <p:grpSpPr bwMode="auto">
            <a:xfrm rot="5400000">
              <a:off x="4284" y="852"/>
              <a:ext cx="120" cy="1104"/>
              <a:chOff x="2448" y="1749"/>
              <a:chExt cx="924" cy="1558"/>
            </a:xfrm>
          </p:grpSpPr>
          <p:sp>
            <p:nvSpPr>
              <p:cNvPr id="63540" name="AutoShape 1587"/>
              <p:cNvSpPr>
                <a:spLocks noChangeArrowheads="1"/>
              </p:cNvSpPr>
              <p:nvPr/>
            </p:nvSpPr>
            <p:spPr bwMode="auto">
              <a:xfrm>
                <a:off x="2841" y="2850"/>
                <a:ext cx="528" cy="457"/>
              </a:xfrm>
              <a:prstGeom prst="hexagon">
                <a:avLst>
                  <a:gd name="adj" fmla="val 28884"/>
                  <a:gd name="vf" fmla="val 115470"/>
                </a:avLst>
              </a:prstGeom>
              <a:noFill/>
              <a:ln w="5715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41" name="AutoShape 1588"/>
              <p:cNvSpPr>
                <a:spLocks noChangeArrowheads="1"/>
              </p:cNvSpPr>
              <p:nvPr/>
            </p:nvSpPr>
            <p:spPr bwMode="auto">
              <a:xfrm>
                <a:off x="2844" y="2391"/>
                <a:ext cx="528" cy="457"/>
              </a:xfrm>
              <a:prstGeom prst="hexagon">
                <a:avLst>
                  <a:gd name="adj" fmla="val 28884"/>
                  <a:gd name="vf" fmla="val 115470"/>
                </a:avLst>
              </a:prstGeom>
              <a:noFill/>
              <a:ln w="5715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42" name="AutoShape 1589"/>
              <p:cNvSpPr>
                <a:spLocks noChangeArrowheads="1"/>
              </p:cNvSpPr>
              <p:nvPr/>
            </p:nvSpPr>
            <p:spPr bwMode="auto">
              <a:xfrm>
                <a:off x="2448" y="2160"/>
                <a:ext cx="528" cy="457"/>
              </a:xfrm>
              <a:prstGeom prst="hexagon">
                <a:avLst>
                  <a:gd name="adj" fmla="val 28884"/>
                  <a:gd name="vf" fmla="val 115470"/>
                </a:avLst>
              </a:prstGeom>
              <a:noFill/>
              <a:ln w="5715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43" name="AutoShape 1590"/>
              <p:cNvSpPr>
                <a:spLocks noChangeArrowheads="1"/>
              </p:cNvSpPr>
              <p:nvPr/>
            </p:nvSpPr>
            <p:spPr bwMode="auto">
              <a:xfrm>
                <a:off x="2496" y="1749"/>
                <a:ext cx="432" cy="411"/>
              </a:xfrm>
              <a:prstGeom prst="pentagon">
                <a:avLst/>
              </a:prstGeom>
              <a:noFill/>
              <a:ln w="5715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63539" name="Line 1591"/>
            <p:cNvSpPr>
              <a:spLocks noChangeShapeType="1"/>
            </p:cNvSpPr>
            <p:nvPr/>
          </p:nvSpPr>
          <p:spPr bwMode="auto">
            <a:xfrm flipV="1">
              <a:off x="4752" y="1289"/>
              <a:ext cx="528" cy="65"/>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sp>
        <p:nvSpPr>
          <p:cNvPr id="63498" name="Text Box 1592"/>
          <p:cNvSpPr txBox="1">
            <a:spLocks noChangeArrowheads="1"/>
          </p:cNvSpPr>
          <p:nvPr/>
        </p:nvSpPr>
        <p:spPr bwMode="auto">
          <a:xfrm>
            <a:off x="7412039" y="2798669"/>
            <a:ext cx="1533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r>
              <a:rPr lang="en-US" altLang="en-US">
                <a:solidFill>
                  <a:prstClr val="black"/>
                </a:solidFill>
              </a:rPr>
              <a:t>Cholesterol</a:t>
            </a:r>
          </a:p>
        </p:txBody>
      </p:sp>
      <p:grpSp>
        <p:nvGrpSpPr>
          <p:cNvPr id="63499" name="Group 1593"/>
          <p:cNvGrpSpPr>
            <a:grpSpLocks/>
          </p:cNvGrpSpPr>
          <p:nvPr/>
        </p:nvGrpSpPr>
        <p:grpSpPr bwMode="auto">
          <a:xfrm flipH="1" flipV="1">
            <a:off x="7961314" y="1869980"/>
            <a:ext cx="1595437" cy="431800"/>
            <a:chOff x="192" y="240"/>
            <a:chExt cx="5274" cy="1314"/>
          </a:xfrm>
        </p:grpSpPr>
        <p:sp>
          <p:nvSpPr>
            <p:cNvPr id="63520" name="Oval 159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21" name="Line 159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22" name="Line 159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23" name="Line 159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24" name="Line 159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25" name="Line 159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26" name="Line 160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27" name="Line 160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28" name="Line 160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29" name="Line 160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30" name="Line 160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31" name="Line 160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32" name="Line 160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33" name="Line 160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34" name="Line 160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35" name="Line 160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36" name="Line 161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37" name="Line 161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sp>
        <p:nvSpPr>
          <p:cNvPr id="63500" name="Text Box 1612"/>
          <p:cNvSpPr txBox="1">
            <a:spLocks noChangeArrowheads="1"/>
          </p:cNvSpPr>
          <p:nvPr/>
        </p:nvSpPr>
        <p:spPr bwMode="auto">
          <a:xfrm>
            <a:off x="7412039" y="1598519"/>
            <a:ext cx="1633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r>
              <a:rPr lang="en-US" altLang="en-US">
                <a:solidFill>
                  <a:prstClr val="black"/>
                </a:solidFill>
              </a:rPr>
              <a:t>Phospholipid</a:t>
            </a:r>
          </a:p>
        </p:txBody>
      </p:sp>
      <p:sp>
        <p:nvSpPr>
          <p:cNvPr id="224845" name="Oval 1613"/>
          <p:cNvSpPr>
            <a:spLocks noChangeArrowheads="1"/>
          </p:cNvSpPr>
          <p:nvPr/>
        </p:nvSpPr>
        <p:spPr bwMode="auto">
          <a:xfrm rot="5400000">
            <a:off x="8609807" y="3891662"/>
            <a:ext cx="296863" cy="1536700"/>
          </a:xfrm>
          <a:prstGeom prst="ellipse">
            <a:avLst/>
          </a:prstGeom>
          <a:gradFill rotWithShape="1">
            <a:gsLst>
              <a:gs pos="0">
                <a:srgbClr val="FF00FF"/>
              </a:gs>
              <a:gs pos="100000">
                <a:srgbClr val="BA00BA"/>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24846" name="Text Box 1614"/>
          <p:cNvSpPr txBox="1">
            <a:spLocks noChangeArrowheads="1"/>
          </p:cNvSpPr>
          <p:nvPr/>
        </p:nvSpPr>
        <p:spPr bwMode="auto">
          <a:xfrm>
            <a:off x="7412038" y="4000406"/>
            <a:ext cx="103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r>
              <a:rPr lang="en-US" altLang="en-US">
                <a:solidFill>
                  <a:prstClr val="black"/>
                </a:solidFill>
              </a:rPr>
              <a:t>Protein</a:t>
            </a:r>
          </a:p>
        </p:txBody>
      </p:sp>
      <p:grpSp>
        <p:nvGrpSpPr>
          <p:cNvPr id="224847" name="Group 1615"/>
          <p:cNvGrpSpPr>
            <a:grpSpLocks/>
          </p:cNvGrpSpPr>
          <p:nvPr/>
        </p:nvGrpSpPr>
        <p:grpSpPr bwMode="auto">
          <a:xfrm>
            <a:off x="6172200" y="5213256"/>
            <a:ext cx="533400" cy="288925"/>
            <a:chOff x="3360" y="2986"/>
            <a:chExt cx="336" cy="182"/>
          </a:xfrm>
        </p:grpSpPr>
        <p:sp>
          <p:nvSpPr>
            <p:cNvPr id="63517" name="AutoShape 1616"/>
            <p:cNvSpPr>
              <a:spLocks noChangeArrowheads="1"/>
            </p:cNvSpPr>
            <p:nvPr/>
          </p:nvSpPr>
          <p:spPr bwMode="auto">
            <a:xfrm>
              <a:off x="3360" y="3081"/>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18" name="AutoShape 1617"/>
            <p:cNvSpPr>
              <a:spLocks noChangeArrowheads="1"/>
            </p:cNvSpPr>
            <p:nvPr/>
          </p:nvSpPr>
          <p:spPr bwMode="auto">
            <a:xfrm>
              <a:off x="3504" y="3082"/>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19" name="AutoShape 1618"/>
            <p:cNvSpPr>
              <a:spLocks noChangeArrowheads="1"/>
            </p:cNvSpPr>
            <p:nvPr/>
          </p:nvSpPr>
          <p:spPr bwMode="auto">
            <a:xfrm>
              <a:off x="3552" y="2986"/>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grpSp>
        <p:nvGrpSpPr>
          <p:cNvPr id="224851" name="Group 1619"/>
          <p:cNvGrpSpPr>
            <a:grpSpLocks/>
          </p:cNvGrpSpPr>
          <p:nvPr/>
        </p:nvGrpSpPr>
        <p:grpSpPr bwMode="auto">
          <a:xfrm>
            <a:off x="4772025" y="1241331"/>
            <a:ext cx="533400" cy="288925"/>
            <a:chOff x="3360" y="2986"/>
            <a:chExt cx="336" cy="182"/>
          </a:xfrm>
        </p:grpSpPr>
        <p:sp>
          <p:nvSpPr>
            <p:cNvPr id="63514" name="AutoShape 1620"/>
            <p:cNvSpPr>
              <a:spLocks noChangeArrowheads="1"/>
            </p:cNvSpPr>
            <p:nvPr/>
          </p:nvSpPr>
          <p:spPr bwMode="auto">
            <a:xfrm>
              <a:off x="3360" y="3081"/>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15" name="AutoShape 1621"/>
            <p:cNvSpPr>
              <a:spLocks noChangeArrowheads="1"/>
            </p:cNvSpPr>
            <p:nvPr/>
          </p:nvSpPr>
          <p:spPr bwMode="auto">
            <a:xfrm>
              <a:off x="3504" y="3082"/>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16" name="AutoShape 1622"/>
            <p:cNvSpPr>
              <a:spLocks noChangeArrowheads="1"/>
            </p:cNvSpPr>
            <p:nvPr/>
          </p:nvSpPr>
          <p:spPr bwMode="auto">
            <a:xfrm>
              <a:off x="3552" y="2986"/>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grpSp>
        <p:nvGrpSpPr>
          <p:cNvPr id="224855" name="Group 1623"/>
          <p:cNvGrpSpPr>
            <a:grpSpLocks/>
          </p:cNvGrpSpPr>
          <p:nvPr/>
        </p:nvGrpSpPr>
        <p:grpSpPr bwMode="auto">
          <a:xfrm>
            <a:off x="2139950" y="2639919"/>
            <a:ext cx="533400" cy="288925"/>
            <a:chOff x="3360" y="2986"/>
            <a:chExt cx="336" cy="182"/>
          </a:xfrm>
        </p:grpSpPr>
        <p:sp>
          <p:nvSpPr>
            <p:cNvPr id="63511" name="AutoShape 1624"/>
            <p:cNvSpPr>
              <a:spLocks noChangeArrowheads="1"/>
            </p:cNvSpPr>
            <p:nvPr/>
          </p:nvSpPr>
          <p:spPr bwMode="auto">
            <a:xfrm>
              <a:off x="3360" y="3081"/>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12" name="AutoShape 1625"/>
            <p:cNvSpPr>
              <a:spLocks noChangeArrowheads="1"/>
            </p:cNvSpPr>
            <p:nvPr/>
          </p:nvSpPr>
          <p:spPr bwMode="auto">
            <a:xfrm>
              <a:off x="3504" y="3082"/>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13" name="AutoShape 1626"/>
            <p:cNvSpPr>
              <a:spLocks noChangeArrowheads="1"/>
            </p:cNvSpPr>
            <p:nvPr/>
          </p:nvSpPr>
          <p:spPr bwMode="auto">
            <a:xfrm>
              <a:off x="3552" y="2986"/>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grpSp>
        <p:nvGrpSpPr>
          <p:cNvPr id="224859" name="Group 1627"/>
          <p:cNvGrpSpPr>
            <a:grpSpLocks/>
          </p:cNvGrpSpPr>
          <p:nvPr/>
        </p:nvGrpSpPr>
        <p:grpSpPr bwMode="auto">
          <a:xfrm>
            <a:off x="8516938" y="5746656"/>
            <a:ext cx="533400" cy="288925"/>
            <a:chOff x="3360" y="2986"/>
            <a:chExt cx="336" cy="182"/>
          </a:xfrm>
        </p:grpSpPr>
        <p:sp>
          <p:nvSpPr>
            <p:cNvPr id="63508" name="AutoShape 1628"/>
            <p:cNvSpPr>
              <a:spLocks noChangeArrowheads="1"/>
            </p:cNvSpPr>
            <p:nvPr/>
          </p:nvSpPr>
          <p:spPr bwMode="auto">
            <a:xfrm>
              <a:off x="3360" y="3081"/>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09" name="AutoShape 1629"/>
            <p:cNvSpPr>
              <a:spLocks noChangeArrowheads="1"/>
            </p:cNvSpPr>
            <p:nvPr/>
          </p:nvSpPr>
          <p:spPr bwMode="auto">
            <a:xfrm>
              <a:off x="3504" y="3082"/>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3510" name="AutoShape 1630"/>
            <p:cNvSpPr>
              <a:spLocks noChangeArrowheads="1"/>
            </p:cNvSpPr>
            <p:nvPr/>
          </p:nvSpPr>
          <p:spPr bwMode="auto">
            <a:xfrm>
              <a:off x="3552" y="2986"/>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224863" name="Text Box 1631"/>
          <p:cNvSpPr txBox="1">
            <a:spLocks noChangeArrowheads="1"/>
          </p:cNvSpPr>
          <p:nvPr/>
        </p:nvSpPr>
        <p:spPr bwMode="auto">
          <a:xfrm>
            <a:off x="7412038" y="5202144"/>
            <a:ext cx="2762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r>
              <a:rPr lang="en-US" altLang="en-US">
                <a:solidFill>
                  <a:prstClr val="black"/>
                </a:solidFill>
              </a:rPr>
              <a:t>Carbohydrate Marker</a:t>
            </a:r>
          </a:p>
        </p:txBody>
      </p:sp>
      <p:sp>
        <p:nvSpPr>
          <p:cNvPr id="1632" name="Title 1"/>
          <p:cNvSpPr txBox="1">
            <a:spLocks/>
          </p:cNvSpPr>
          <p:nvPr/>
        </p:nvSpPr>
        <p:spPr>
          <a:xfrm>
            <a:off x="1904085" y="22292"/>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1800" b="1" dirty="0">
                <a:solidFill>
                  <a:prstClr val="black"/>
                </a:solidFill>
                <a:latin typeface="Calibri"/>
              </a:rPr>
              <a:t>II. Absorption</a:t>
            </a:r>
          </a:p>
          <a:p>
            <a:pPr>
              <a:defRPr/>
            </a:pPr>
            <a:r>
              <a:rPr lang="en-US" sz="1800" dirty="0">
                <a:solidFill>
                  <a:prstClr val="black"/>
                </a:solidFill>
                <a:latin typeface="Calibri"/>
              </a:rPr>
              <a:t>A. Transfer across a membrane</a:t>
            </a:r>
          </a:p>
        </p:txBody>
      </p:sp>
    </p:spTree>
    <p:extLst>
      <p:ext uri="{BB962C8B-B14F-4D97-AF65-F5344CB8AC3E}">
        <p14:creationId xmlns:p14="http://schemas.microsoft.com/office/powerpoint/2010/main" val="1019317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8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8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48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48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48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8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48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48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485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2485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24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813" grpId="0" animBg="1"/>
      <p:bldP spid="224814" grpId="0" animBg="1"/>
      <p:bldP spid="224815" grpId="0" animBg="1"/>
      <p:bldP spid="224816" grpId="0" animBg="1"/>
      <p:bldP spid="224845" grpId="0" animBg="1"/>
      <p:bldP spid="224846" grpId="0"/>
      <p:bldP spid="22486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Passive Diffusion</a:t>
            </a:r>
          </a:p>
        </p:txBody>
      </p:sp>
      <p:sp>
        <p:nvSpPr>
          <p:cNvPr id="3" name="Content Placeholder 2"/>
          <p:cNvSpPr>
            <a:spLocks noGrp="1"/>
          </p:cNvSpPr>
          <p:nvPr>
            <p:ph idx="1"/>
          </p:nvPr>
        </p:nvSpPr>
        <p:spPr/>
        <p:txBody>
          <a:bodyPr/>
          <a:lstStyle/>
          <a:p>
            <a:pPr marL="514350" indent="-514350">
              <a:buFont typeface="+mj-lt"/>
              <a:buAutoNum type="alphaLcPeriod"/>
            </a:pPr>
            <a:r>
              <a:rPr lang="en-US" dirty="0"/>
              <a:t>Concentration Differential</a:t>
            </a:r>
          </a:p>
          <a:p>
            <a:pPr marL="914400" lvl="1" indent="-514350"/>
            <a:r>
              <a:rPr lang="en-US" dirty="0"/>
              <a:t>Entropy mediated/driven</a:t>
            </a:r>
          </a:p>
          <a:p>
            <a:pPr marL="514350" indent="-514350">
              <a:buFont typeface="+mj-lt"/>
              <a:buAutoNum type="alphaLcPeriod"/>
            </a:pPr>
            <a:endParaRPr lang="en-US" dirty="0"/>
          </a:p>
          <a:p>
            <a:pPr marL="514350" indent="-514350">
              <a:buFont typeface="+mj-lt"/>
              <a:buAutoNum type="alphaLcPeriod"/>
            </a:pPr>
            <a:r>
              <a:rPr lang="en-US" dirty="0"/>
              <a:t>“Transportability”</a:t>
            </a:r>
          </a:p>
          <a:p>
            <a:pPr marL="971550" lvl="1" indent="-571500">
              <a:buFont typeface="+mj-lt"/>
              <a:buAutoNum type="romanLcPeriod"/>
            </a:pPr>
            <a:r>
              <a:rPr lang="en-US" dirty="0"/>
              <a:t>Partition coefficient</a:t>
            </a:r>
          </a:p>
          <a:p>
            <a:pPr marL="971550" lvl="1" indent="-571500">
              <a:buFont typeface="+mj-lt"/>
              <a:buAutoNum type="romanLcPeriod"/>
            </a:pPr>
            <a:r>
              <a:rPr lang="en-US" dirty="0"/>
              <a:t>Size</a:t>
            </a:r>
          </a:p>
          <a:p>
            <a:pPr marL="971550" lvl="1" indent="-571500">
              <a:buFont typeface="+mj-lt"/>
              <a:buAutoNum type="romanLcPeriod"/>
            </a:pPr>
            <a:r>
              <a:rPr lang="en-US" dirty="0"/>
              <a:t>Degree of ionization</a:t>
            </a:r>
          </a:p>
          <a:p>
            <a:pPr marL="971550" lvl="1" indent="-571500">
              <a:buFont typeface="+mj-lt"/>
              <a:buAutoNum type="romanLcPeriod"/>
            </a:pPr>
            <a:endParaRPr lang="en-US" dirty="0"/>
          </a:p>
          <a:p>
            <a:pPr marL="971550" lvl="1" indent="-571500">
              <a:buFont typeface="+mj-lt"/>
              <a:buAutoNum type="romanLcPeriod"/>
            </a:pPr>
            <a:endParaRPr lang="en-US" dirty="0"/>
          </a:p>
        </p:txBody>
      </p:sp>
      <p:grpSp>
        <p:nvGrpSpPr>
          <p:cNvPr id="5" name="Group 192"/>
          <p:cNvGrpSpPr>
            <a:grpSpLocks/>
          </p:cNvGrpSpPr>
          <p:nvPr/>
        </p:nvGrpSpPr>
        <p:grpSpPr bwMode="auto">
          <a:xfrm rot="16200000" flipH="1" flipV="1">
            <a:off x="8276313" y="2363620"/>
            <a:ext cx="2326842" cy="274405"/>
            <a:chOff x="1584" y="720"/>
            <a:chExt cx="3882" cy="336"/>
          </a:xfrm>
        </p:grpSpPr>
        <p:sp>
          <p:nvSpPr>
            <p:cNvPr id="7" name="Line 194"/>
            <p:cNvSpPr>
              <a:spLocks noChangeShapeType="1"/>
            </p:cNvSpPr>
            <p:nvPr/>
          </p:nvSpPr>
          <p:spPr bwMode="auto">
            <a:xfrm flipV="1">
              <a:off x="3306"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8" name="Line 195"/>
            <p:cNvSpPr>
              <a:spLocks noChangeShapeType="1"/>
            </p:cNvSpPr>
            <p:nvPr/>
          </p:nvSpPr>
          <p:spPr bwMode="auto">
            <a:xfrm flipH="1" flipV="1">
              <a:off x="3738"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9" name="Line 196"/>
            <p:cNvSpPr>
              <a:spLocks noChangeShapeType="1"/>
            </p:cNvSpPr>
            <p:nvPr/>
          </p:nvSpPr>
          <p:spPr bwMode="auto">
            <a:xfrm flipV="1">
              <a:off x="417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10" name="Line 197"/>
            <p:cNvSpPr>
              <a:spLocks noChangeShapeType="1"/>
            </p:cNvSpPr>
            <p:nvPr/>
          </p:nvSpPr>
          <p:spPr bwMode="auto">
            <a:xfrm flipH="1" flipV="1">
              <a:off x="460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11" name="Line 198"/>
            <p:cNvSpPr>
              <a:spLocks noChangeShapeType="1"/>
            </p:cNvSpPr>
            <p:nvPr/>
          </p:nvSpPr>
          <p:spPr bwMode="auto">
            <a:xfrm flipV="1">
              <a:off x="158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12" name="Line 199"/>
            <p:cNvSpPr>
              <a:spLocks noChangeShapeType="1"/>
            </p:cNvSpPr>
            <p:nvPr/>
          </p:nvSpPr>
          <p:spPr bwMode="auto">
            <a:xfrm flipH="1" flipV="1">
              <a:off x="2010"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13" name="Line 200"/>
            <p:cNvSpPr>
              <a:spLocks noChangeShapeType="1"/>
            </p:cNvSpPr>
            <p:nvPr/>
          </p:nvSpPr>
          <p:spPr bwMode="auto">
            <a:xfrm flipV="1">
              <a:off x="2442"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14" name="Line 201"/>
            <p:cNvSpPr>
              <a:spLocks noChangeShapeType="1"/>
            </p:cNvSpPr>
            <p:nvPr/>
          </p:nvSpPr>
          <p:spPr bwMode="auto">
            <a:xfrm flipH="1" flipV="1">
              <a:off x="2874" y="720"/>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15" name="Line 202"/>
            <p:cNvSpPr>
              <a:spLocks noChangeShapeType="1"/>
            </p:cNvSpPr>
            <p:nvPr/>
          </p:nvSpPr>
          <p:spPr bwMode="auto">
            <a:xfrm flipV="1">
              <a:off x="3306"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16" name="Line 203"/>
            <p:cNvSpPr>
              <a:spLocks noChangeShapeType="1"/>
            </p:cNvSpPr>
            <p:nvPr/>
          </p:nvSpPr>
          <p:spPr bwMode="auto">
            <a:xfrm flipH="1" flipV="1">
              <a:off x="3738"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17" name="Line 204"/>
            <p:cNvSpPr>
              <a:spLocks noChangeShapeType="1"/>
            </p:cNvSpPr>
            <p:nvPr/>
          </p:nvSpPr>
          <p:spPr bwMode="auto">
            <a:xfrm flipV="1">
              <a:off x="417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18" name="Line 205"/>
            <p:cNvSpPr>
              <a:spLocks noChangeShapeType="1"/>
            </p:cNvSpPr>
            <p:nvPr/>
          </p:nvSpPr>
          <p:spPr bwMode="auto">
            <a:xfrm flipH="1" flipV="1">
              <a:off x="460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19" name="Line 206"/>
            <p:cNvSpPr>
              <a:spLocks noChangeShapeType="1"/>
            </p:cNvSpPr>
            <p:nvPr/>
          </p:nvSpPr>
          <p:spPr bwMode="auto">
            <a:xfrm flipV="1">
              <a:off x="158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20" name="Line 207"/>
            <p:cNvSpPr>
              <a:spLocks noChangeShapeType="1"/>
            </p:cNvSpPr>
            <p:nvPr/>
          </p:nvSpPr>
          <p:spPr bwMode="auto">
            <a:xfrm flipH="1" flipV="1">
              <a:off x="2010"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21" name="Line 208"/>
            <p:cNvSpPr>
              <a:spLocks noChangeShapeType="1"/>
            </p:cNvSpPr>
            <p:nvPr/>
          </p:nvSpPr>
          <p:spPr bwMode="auto">
            <a:xfrm flipV="1">
              <a:off x="2442"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22" name="Line 209"/>
            <p:cNvSpPr>
              <a:spLocks noChangeShapeType="1"/>
            </p:cNvSpPr>
            <p:nvPr/>
          </p:nvSpPr>
          <p:spPr bwMode="auto">
            <a:xfrm flipH="1" flipV="1">
              <a:off x="287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sp>
          <p:nvSpPr>
            <p:cNvPr id="23" name="Line 210"/>
            <p:cNvSpPr>
              <a:spLocks noChangeShapeType="1"/>
            </p:cNvSpPr>
            <p:nvPr/>
          </p:nvSpPr>
          <p:spPr bwMode="auto">
            <a:xfrm flipV="1">
              <a:off x="5034" y="1008"/>
              <a:ext cx="432" cy="48"/>
            </a:xfrm>
            <a:prstGeom prst="line">
              <a:avLst/>
            </a:prstGeom>
            <a:noFill/>
            <a:ln w="1016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endParaRPr lang="en-US">
                <a:solidFill>
                  <a:prstClr val="black"/>
                </a:solidFill>
                <a:latin typeface="Calibri"/>
              </a:endParaRPr>
            </a:p>
          </p:txBody>
        </p:sp>
      </p:grpSp>
      <p:sp>
        <p:nvSpPr>
          <p:cNvPr id="24" name="TextBox 23"/>
          <p:cNvSpPr txBox="1"/>
          <p:nvPr/>
        </p:nvSpPr>
        <p:spPr>
          <a:xfrm>
            <a:off x="7077286" y="1982162"/>
            <a:ext cx="2095345" cy="646331"/>
          </a:xfrm>
          <a:prstGeom prst="rect">
            <a:avLst/>
          </a:prstGeom>
          <a:noFill/>
        </p:spPr>
        <p:txBody>
          <a:bodyPr wrap="none" rtlCol="0">
            <a:spAutoFit/>
          </a:bodyPr>
          <a:lstStyle/>
          <a:p>
            <a:pPr algn="ctr" defTabSz="457200">
              <a:defRPr/>
            </a:pPr>
            <a:r>
              <a:rPr lang="en-US" dirty="0">
                <a:solidFill>
                  <a:prstClr val="black"/>
                </a:solidFill>
                <a:latin typeface="Calibri"/>
              </a:rPr>
              <a:t>Toxic material</a:t>
            </a:r>
          </a:p>
          <a:p>
            <a:pPr algn="ctr" defTabSz="457200">
              <a:defRPr/>
            </a:pPr>
            <a:r>
              <a:rPr lang="en-US" dirty="0">
                <a:solidFill>
                  <a:prstClr val="black"/>
                </a:solidFill>
                <a:latin typeface="Calibri"/>
              </a:rPr>
              <a:t>(high concentration)</a:t>
            </a:r>
          </a:p>
        </p:txBody>
      </p:sp>
      <p:sp>
        <p:nvSpPr>
          <p:cNvPr id="25" name="TextBox 24"/>
          <p:cNvSpPr txBox="1"/>
          <p:nvPr/>
        </p:nvSpPr>
        <p:spPr>
          <a:xfrm>
            <a:off x="9631436" y="2129691"/>
            <a:ext cx="691528" cy="369332"/>
          </a:xfrm>
          <a:prstGeom prst="rect">
            <a:avLst/>
          </a:prstGeom>
          <a:noFill/>
        </p:spPr>
        <p:txBody>
          <a:bodyPr wrap="none" rtlCol="0">
            <a:spAutoFit/>
          </a:bodyPr>
          <a:lstStyle/>
          <a:p>
            <a:pPr defTabSz="457200">
              <a:defRPr/>
            </a:pPr>
            <a:r>
              <a:rPr lang="en-US" dirty="0">
                <a:solidFill>
                  <a:prstClr val="black"/>
                </a:solidFill>
                <a:latin typeface="Calibri"/>
              </a:rPr>
              <a:t>None</a:t>
            </a:r>
          </a:p>
        </p:txBody>
      </p:sp>
      <p:grpSp>
        <p:nvGrpSpPr>
          <p:cNvPr id="4" name="Group 3">
            <a:extLst>
              <a:ext uri="{FF2B5EF4-FFF2-40B4-BE49-F238E27FC236}">
                <a16:creationId xmlns:a16="http://schemas.microsoft.com/office/drawing/2014/main" id="{64629856-6724-4857-B0BC-831260F5DE42}"/>
              </a:ext>
            </a:extLst>
          </p:cNvPr>
          <p:cNvGrpSpPr/>
          <p:nvPr/>
        </p:nvGrpSpPr>
        <p:grpSpPr>
          <a:xfrm>
            <a:off x="6432972" y="4167497"/>
            <a:ext cx="2458956" cy="884054"/>
            <a:chOff x="4756572" y="3186422"/>
            <a:chExt cx="2458956" cy="884054"/>
          </a:xfrm>
        </p:grpSpPr>
        <p:sp>
          <p:nvSpPr>
            <p:cNvPr id="27" name="TextBox 26"/>
            <p:cNvSpPr txBox="1"/>
            <p:nvPr/>
          </p:nvSpPr>
          <p:spPr>
            <a:xfrm>
              <a:off x="4756572" y="3186422"/>
              <a:ext cx="1822860" cy="400110"/>
            </a:xfrm>
            <a:prstGeom prst="rect">
              <a:avLst/>
            </a:prstGeom>
            <a:noFill/>
          </p:spPr>
          <p:txBody>
            <a:bodyPr wrap="none" rtlCol="0">
              <a:spAutoFit/>
            </a:bodyPr>
            <a:lstStyle/>
            <a:p>
              <a:pPr defTabSz="457200">
                <a:defRPr/>
              </a:pPr>
              <a:r>
                <a:rPr lang="en-US" sz="2000" dirty="0">
                  <a:solidFill>
                    <a:prstClr val="black"/>
                  </a:solidFill>
                  <a:latin typeface="Calibri"/>
                </a:rPr>
                <a:t>[Organic Phase]</a:t>
              </a:r>
            </a:p>
          </p:txBody>
        </p:sp>
        <p:sp>
          <p:nvSpPr>
            <p:cNvPr id="28" name="TextBox 27"/>
            <p:cNvSpPr txBox="1"/>
            <p:nvPr/>
          </p:nvSpPr>
          <p:spPr>
            <a:xfrm>
              <a:off x="4801932" y="3670366"/>
              <a:ext cx="1671952" cy="400110"/>
            </a:xfrm>
            <a:prstGeom prst="rect">
              <a:avLst/>
            </a:prstGeom>
            <a:noFill/>
          </p:spPr>
          <p:txBody>
            <a:bodyPr wrap="none" rtlCol="0">
              <a:spAutoFit/>
            </a:bodyPr>
            <a:lstStyle/>
            <a:p>
              <a:pPr defTabSz="457200">
                <a:defRPr/>
              </a:pPr>
              <a:r>
                <a:rPr lang="en-US" sz="2000" dirty="0">
                  <a:solidFill>
                    <a:prstClr val="black"/>
                  </a:solidFill>
                  <a:latin typeface="Calibri"/>
                </a:rPr>
                <a:t>[Water Phase]</a:t>
              </a:r>
            </a:p>
          </p:txBody>
        </p:sp>
        <p:cxnSp>
          <p:nvCxnSpPr>
            <p:cNvPr id="30" name="Straight Connector 29"/>
            <p:cNvCxnSpPr/>
            <p:nvPr/>
          </p:nvCxnSpPr>
          <p:spPr>
            <a:xfrm>
              <a:off x="4756572" y="3613911"/>
              <a:ext cx="1659040" cy="135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594845" y="3429000"/>
              <a:ext cx="620683" cy="400110"/>
            </a:xfrm>
            <a:prstGeom prst="rect">
              <a:avLst/>
            </a:prstGeom>
            <a:noFill/>
          </p:spPr>
          <p:txBody>
            <a:bodyPr wrap="none" rtlCol="0">
              <a:spAutoFit/>
            </a:bodyPr>
            <a:lstStyle/>
            <a:p>
              <a:pPr defTabSz="457200">
                <a:defRPr/>
              </a:pPr>
              <a:r>
                <a:rPr lang="en-US" sz="2000" dirty="0">
                  <a:solidFill>
                    <a:prstClr val="black"/>
                  </a:solidFill>
                  <a:latin typeface="Calibri"/>
                </a:rPr>
                <a:t>=   P</a:t>
              </a:r>
            </a:p>
          </p:txBody>
        </p:sp>
      </p:grpSp>
    </p:spTree>
    <p:extLst>
      <p:ext uri="{BB962C8B-B14F-4D97-AF65-F5344CB8AC3E}">
        <p14:creationId xmlns:p14="http://schemas.microsoft.com/office/powerpoint/2010/main" val="248400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8" descr="Silver coin depicting Mithradates VI">
            <a:hlinkClick r:id="rId2" tooltip="Silver coin depicting Mithradates VI"/>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143000"/>
            <a:ext cx="19526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9"/>
          <p:cNvSpPr>
            <a:spLocks noChangeArrowheads="1"/>
          </p:cNvSpPr>
          <p:nvPr/>
        </p:nvSpPr>
        <p:spPr bwMode="auto">
          <a:xfrm>
            <a:off x="1676400" y="228600"/>
            <a:ext cx="473349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869950" indent="-412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marL="457200" lvl="1" indent="0">
              <a:buNone/>
            </a:pPr>
            <a:r>
              <a:rPr lang="en-US" altLang="en-US" dirty="0" err="1"/>
              <a:t>Mithridates</a:t>
            </a:r>
            <a:r>
              <a:rPr lang="en-US" altLang="en-US" dirty="0"/>
              <a:t> VI         (132 - 63 BC)</a:t>
            </a:r>
          </a:p>
        </p:txBody>
      </p:sp>
      <p:sp>
        <p:nvSpPr>
          <p:cNvPr id="10244" name="Rectangle 20"/>
          <p:cNvSpPr>
            <a:spLocks noChangeArrowheads="1"/>
          </p:cNvSpPr>
          <p:nvPr/>
        </p:nvSpPr>
        <p:spPr bwMode="auto">
          <a:xfrm>
            <a:off x="4343400" y="1181100"/>
            <a:ext cx="6096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t>Mithridates VI of Pontus, (132 BC- 63 BC), called Eupator Dionysius, was the king of Pontus in Asia Minor and one of Rome's most formidable and successful enemies. </a:t>
            </a:r>
          </a:p>
          <a:p>
            <a:pPr eaLnBrk="1" hangingPunct="1">
              <a:spcBef>
                <a:spcPct val="50000"/>
              </a:spcBef>
              <a:buFontTx/>
              <a:buNone/>
            </a:pPr>
            <a:r>
              <a:rPr lang="en-US" altLang="en-US" sz="1800"/>
              <a:t>Legend is that Mithridates sought to harden himself against poisoning by taking increasing sub-lethal doses of the poisons he knew of until he was able to tolerate lethal doses. A. E. Housman alludes to this practice, also known as mithridatism, in the poem "Terence, this is stupid stuff” in A Shropshire Lad. On account of this regimen, a universal antidote is sometimes called a mithridate.</a:t>
            </a:r>
          </a:p>
          <a:p>
            <a:pPr eaLnBrk="1" hangingPunct="1">
              <a:spcBef>
                <a:spcPct val="50000"/>
              </a:spcBef>
              <a:buFontTx/>
              <a:buNone/>
            </a:pPr>
            <a:r>
              <a:rPr lang="en-US" altLang="en-US" sz="1800"/>
              <a:t>This fear of poisoning -- rational for an ancient king -- is said to have taken a darkly poetic turn; when Mithridates was at last defeated by Pompey and in danger of capture by Rome, he is alleged to have attempted suicide by poison, but he couldn't take enough of the stuff to kill him and had instead to fall on his sword.</a:t>
            </a:r>
          </a:p>
        </p:txBody>
      </p:sp>
      <p:sp>
        <p:nvSpPr>
          <p:cNvPr id="10245" name="Rectangle 21"/>
          <p:cNvSpPr>
            <a:spLocks noChangeArrowheads="1"/>
          </p:cNvSpPr>
          <p:nvPr/>
        </p:nvSpPr>
        <p:spPr bwMode="auto">
          <a:xfrm>
            <a:off x="7010400" y="6384926"/>
            <a:ext cx="31384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http://en.wikipedia.org/wiki/Mithridates_VI_of_Pontus</a:t>
            </a:r>
          </a:p>
        </p:txBody>
      </p:sp>
    </p:spTree>
    <p:extLst>
      <p:ext uri="{BB962C8B-B14F-4D97-AF65-F5344CB8AC3E}">
        <p14:creationId xmlns:p14="http://schemas.microsoft.com/office/powerpoint/2010/main" val="954372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Facilitated Diffusion</a:t>
            </a:r>
          </a:p>
        </p:txBody>
      </p:sp>
      <p:sp>
        <p:nvSpPr>
          <p:cNvPr id="3" name="Content Placeholder 2"/>
          <p:cNvSpPr>
            <a:spLocks noGrp="1"/>
          </p:cNvSpPr>
          <p:nvPr>
            <p:ph idx="1"/>
          </p:nvPr>
        </p:nvSpPr>
        <p:spPr/>
        <p:txBody>
          <a:bodyPr>
            <a:normAutofit lnSpcReduction="10000"/>
          </a:bodyPr>
          <a:lstStyle/>
          <a:p>
            <a:r>
              <a:rPr lang="en-US" dirty="0"/>
              <a:t>Protein mediated</a:t>
            </a:r>
          </a:p>
          <a:p>
            <a:r>
              <a:rPr lang="en-US" dirty="0"/>
              <a:t>“specificity”</a:t>
            </a:r>
          </a:p>
          <a:p>
            <a:r>
              <a:rPr lang="en-US" dirty="0"/>
              <a:t>Always faster than passive… to a point</a:t>
            </a:r>
          </a:p>
          <a:p>
            <a:r>
              <a:rPr lang="en-US" dirty="0"/>
              <a:t>Inhibition is a possible toxic response</a:t>
            </a:r>
          </a:p>
          <a:p>
            <a:r>
              <a:rPr lang="en-US" dirty="0"/>
              <a:t>Competitive</a:t>
            </a:r>
          </a:p>
          <a:p>
            <a:pPr lvl="1"/>
            <a:r>
              <a:rPr lang="en-US" dirty="0"/>
              <a:t>The toxic material “looks” like the normal substrate</a:t>
            </a:r>
          </a:p>
          <a:p>
            <a:r>
              <a:rPr lang="en-US" dirty="0"/>
              <a:t>Noncompetitive</a:t>
            </a:r>
          </a:p>
          <a:p>
            <a:pPr lvl="1"/>
            <a:r>
              <a:rPr lang="en-US" dirty="0"/>
              <a:t>The toxic material does not “look” like the normal substrate</a:t>
            </a:r>
          </a:p>
        </p:txBody>
      </p:sp>
    </p:spTree>
    <p:extLst>
      <p:ext uri="{BB962C8B-B14F-4D97-AF65-F5344CB8AC3E}">
        <p14:creationId xmlns:p14="http://schemas.microsoft.com/office/powerpoint/2010/main" val="2954927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202" y="22293"/>
            <a:ext cx="8229600" cy="734029"/>
          </a:xfrm>
        </p:spPr>
        <p:txBody>
          <a:bodyPr>
            <a:normAutofit/>
          </a:bodyPr>
          <a:lstStyle/>
          <a:p>
            <a:r>
              <a:rPr lang="en-US" sz="2400" dirty="0"/>
              <a:t>2. Facilitated Diffusion</a:t>
            </a:r>
          </a:p>
        </p:txBody>
      </p:sp>
      <p:sp>
        <p:nvSpPr>
          <p:cNvPr id="479" name="TextBox 478"/>
          <p:cNvSpPr txBox="1"/>
          <p:nvPr/>
        </p:nvSpPr>
        <p:spPr>
          <a:xfrm>
            <a:off x="7774766" y="2980773"/>
            <a:ext cx="915485" cy="369332"/>
          </a:xfrm>
          <a:prstGeom prst="rect">
            <a:avLst/>
          </a:prstGeom>
          <a:noFill/>
        </p:spPr>
        <p:txBody>
          <a:bodyPr wrap="none" rtlCol="0">
            <a:spAutoFit/>
          </a:bodyPr>
          <a:lstStyle/>
          <a:p>
            <a:pPr defTabSz="457200">
              <a:defRPr/>
            </a:pPr>
            <a:r>
              <a:rPr lang="en-US" dirty="0">
                <a:solidFill>
                  <a:prstClr val="black"/>
                </a:solidFill>
                <a:latin typeface="Calibri"/>
              </a:rPr>
              <a:t>Outside</a:t>
            </a:r>
          </a:p>
        </p:txBody>
      </p:sp>
      <p:sp>
        <p:nvSpPr>
          <p:cNvPr id="480" name="TextBox 479"/>
          <p:cNvSpPr txBox="1"/>
          <p:nvPr/>
        </p:nvSpPr>
        <p:spPr>
          <a:xfrm>
            <a:off x="8059165" y="1646028"/>
            <a:ext cx="2523422" cy="369332"/>
          </a:xfrm>
          <a:prstGeom prst="rect">
            <a:avLst/>
          </a:prstGeom>
          <a:noFill/>
        </p:spPr>
        <p:txBody>
          <a:bodyPr wrap="none" rtlCol="0">
            <a:spAutoFit/>
          </a:bodyPr>
          <a:lstStyle/>
          <a:p>
            <a:pPr defTabSz="457200">
              <a:defRPr/>
            </a:pPr>
            <a:r>
              <a:rPr lang="en-US" dirty="0">
                <a:solidFill>
                  <a:prstClr val="black"/>
                </a:solidFill>
                <a:latin typeface="Calibri"/>
              </a:rPr>
              <a:t>Must be </a:t>
            </a:r>
            <a:r>
              <a:rPr lang="en-US" dirty="0" err="1">
                <a:solidFill>
                  <a:prstClr val="black"/>
                </a:solidFill>
                <a:latin typeface="Calibri"/>
              </a:rPr>
              <a:t>transmembrane</a:t>
            </a:r>
            <a:endParaRPr lang="en-US" dirty="0">
              <a:solidFill>
                <a:prstClr val="black"/>
              </a:solidFill>
              <a:latin typeface="Calibri"/>
            </a:endParaRPr>
          </a:p>
        </p:txBody>
      </p:sp>
      <p:sp>
        <p:nvSpPr>
          <p:cNvPr id="481" name="TextBox 480"/>
          <p:cNvSpPr txBox="1"/>
          <p:nvPr/>
        </p:nvSpPr>
        <p:spPr>
          <a:xfrm>
            <a:off x="3085484" y="3478592"/>
            <a:ext cx="743488" cy="369332"/>
          </a:xfrm>
          <a:prstGeom prst="rect">
            <a:avLst/>
          </a:prstGeom>
          <a:noFill/>
        </p:spPr>
        <p:txBody>
          <a:bodyPr wrap="none" rtlCol="0">
            <a:spAutoFit/>
          </a:bodyPr>
          <a:lstStyle/>
          <a:p>
            <a:pPr defTabSz="457200">
              <a:defRPr/>
            </a:pPr>
            <a:r>
              <a:rPr lang="en-US" dirty="0">
                <a:solidFill>
                  <a:prstClr val="black"/>
                </a:solidFill>
                <a:latin typeface="Calibri"/>
              </a:rPr>
              <a:t>Inside</a:t>
            </a:r>
          </a:p>
        </p:txBody>
      </p:sp>
      <p:grpSp>
        <p:nvGrpSpPr>
          <p:cNvPr id="452" name="Group 3"/>
          <p:cNvGrpSpPr>
            <a:grpSpLocks/>
          </p:cNvGrpSpPr>
          <p:nvPr/>
        </p:nvGrpSpPr>
        <p:grpSpPr bwMode="auto">
          <a:xfrm>
            <a:off x="3635861" y="655544"/>
            <a:ext cx="3019425" cy="3138487"/>
            <a:chOff x="362" y="115"/>
            <a:chExt cx="3862" cy="4013"/>
          </a:xfrm>
        </p:grpSpPr>
        <p:grpSp>
          <p:nvGrpSpPr>
            <p:cNvPr id="453" name="Group 4"/>
            <p:cNvGrpSpPr>
              <a:grpSpLocks/>
            </p:cNvGrpSpPr>
            <p:nvPr/>
          </p:nvGrpSpPr>
          <p:grpSpPr bwMode="auto">
            <a:xfrm>
              <a:off x="362" y="163"/>
              <a:ext cx="1365" cy="340"/>
              <a:chOff x="192" y="240"/>
              <a:chExt cx="5274" cy="1314"/>
            </a:xfrm>
          </p:grpSpPr>
          <p:sp>
            <p:nvSpPr>
              <p:cNvPr id="1240" name="Oval 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241" name="Line 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42" name="Line 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43" name="Line 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44" name="Line 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45" name="Line 1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46" name="Line 1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47" name="Line 1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48" name="Line 1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49" name="Line 1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50" name="Line 1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51" name="Line 1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52" name="Line 1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53" name="Line 1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54" name="Line 1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55" name="Line 2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56" name="Line 2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57" name="Line 2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54" name="Group 23"/>
            <p:cNvGrpSpPr>
              <a:grpSpLocks/>
            </p:cNvGrpSpPr>
            <p:nvPr/>
          </p:nvGrpSpPr>
          <p:grpSpPr bwMode="auto">
            <a:xfrm>
              <a:off x="424" y="355"/>
              <a:ext cx="1365" cy="340"/>
              <a:chOff x="192" y="240"/>
              <a:chExt cx="5274" cy="1314"/>
            </a:xfrm>
          </p:grpSpPr>
          <p:sp>
            <p:nvSpPr>
              <p:cNvPr id="1222" name="Oval 2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223" name="Line 2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24" name="Line 2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25" name="Line 2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26" name="Line 2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27" name="Line 2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28" name="Line 3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29" name="Line 3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30" name="Line 3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31" name="Line 3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32" name="Line 3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33" name="Line 3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34" name="Line 3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35" name="Line 3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36" name="Line 3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37" name="Line 3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38" name="Line 4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39" name="Line 4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55" name="Group 42"/>
            <p:cNvGrpSpPr>
              <a:grpSpLocks/>
            </p:cNvGrpSpPr>
            <p:nvPr/>
          </p:nvGrpSpPr>
          <p:grpSpPr bwMode="auto">
            <a:xfrm>
              <a:off x="486" y="547"/>
              <a:ext cx="1365" cy="340"/>
              <a:chOff x="192" y="240"/>
              <a:chExt cx="5274" cy="1314"/>
            </a:xfrm>
          </p:grpSpPr>
          <p:sp>
            <p:nvSpPr>
              <p:cNvPr id="1204" name="Oval 4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205" name="Line 4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06" name="Line 4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07" name="Line 4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08" name="Line 4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09" name="Line 4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10" name="Line 4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11" name="Line 5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12" name="Line 5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13" name="Line 5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14" name="Line 5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15" name="Line 5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16" name="Line 5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17" name="Line 5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18" name="Line 5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19" name="Line 5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20" name="Line 5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21" name="Line 6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56" name="Group 61"/>
            <p:cNvGrpSpPr>
              <a:grpSpLocks/>
            </p:cNvGrpSpPr>
            <p:nvPr/>
          </p:nvGrpSpPr>
          <p:grpSpPr bwMode="auto">
            <a:xfrm>
              <a:off x="547" y="738"/>
              <a:ext cx="1365" cy="340"/>
              <a:chOff x="192" y="240"/>
              <a:chExt cx="5274" cy="1314"/>
            </a:xfrm>
          </p:grpSpPr>
          <p:sp>
            <p:nvSpPr>
              <p:cNvPr id="1186" name="Oval 6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187" name="Line 6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88" name="Line 6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89" name="Line 6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90" name="Line 6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91" name="Line 6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92" name="Line 6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93" name="Line 6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94" name="Line 7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95" name="Line 7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96" name="Line 7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97" name="Line 7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98" name="Line 7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99" name="Line 7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00" name="Line 7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01" name="Line 7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02" name="Line 7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203" name="Line 7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57" name="Group 80"/>
            <p:cNvGrpSpPr>
              <a:grpSpLocks/>
            </p:cNvGrpSpPr>
            <p:nvPr/>
          </p:nvGrpSpPr>
          <p:grpSpPr bwMode="auto">
            <a:xfrm>
              <a:off x="609" y="930"/>
              <a:ext cx="1365" cy="340"/>
              <a:chOff x="192" y="240"/>
              <a:chExt cx="5274" cy="1314"/>
            </a:xfrm>
          </p:grpSpPr>
          <p:sp>
            <p:nvSpPr>
              <p:cNvPr id="1168" name="Oval 8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169" name="Line 8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70" name="Line 8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71" name="Line 8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72" name="Line 8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73" name="Line 8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74" name="Line 8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75" name="Line 8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76" name="Line 8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77" name="Line 9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78" name="Line 9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79" name="Line 9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80" name="Line 9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81" name="Line 9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82" name="Line 9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83" name="Line 9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84" name="Line 9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85" name="Line 9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58" name="Group 99"/>
            <p:cNvGrpSpPr>
              <a:grpSpLocks/>
            </p:cNvGrpSpPr>
            <p:nvPr/>
          </p:nvGrpSpPr>
          <p:grpSpPr bwMode="auto">
            <a:xfrm>
              <a:off x="671" y="1121"/>
              <a:ext cx="1365" cy="340"/>
              <a:chOff x="192" y="240"/>
              <a:chExt cx="5274" cy="1314"/>
            </a:xfrm>
          </p:grpSpPr>
          <p:sp>
            <p:nvSpPr>
              <p:cNvPr id="1150" name="Oval 10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151" name="Line 10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52" name="Line 10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53" name="Line 10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54" name="Line 10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55" name="Line 10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56" name="Line 10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57" name="Line 10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58" name="Line 10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59" name="Line 10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60" name="Line 11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61" name="Line 11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62" name="Line 11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63" name="Line 11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64" name="Line 11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65" name="Line 11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66" name="Line 11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67" name="Line 11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59" name="Group 118"/>
            <p:cNvGrpSpPr>
              <a:grpSpLocks/>
            </p:cNvGrpSpPr>
            <p:nvPr/>
          </p:nvGrpSpPr>
          <p:grpSpPr bwMode="auto">
            <a:xfrm>
              <a:off x="732" y="1313"/>
              <a:ext cx="1365" cy="340"/>
              <a:chOff x="192" y="240"/>
              <a:chExt cx="5274" cy="1314"/>
            </a:xfrm>
          </p:grpSpPr>
          <p:sp>
            <p:nvSpPr>
              <p:cNvPr id="1132" name="Oval 11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133" name="Line 12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34" name="Line 12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35" name="Line 12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36" name="Line 12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37" name="Line 12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38" name="Line 12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39" name="Line 12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40" name="Line 12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41" name="Line 12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42" name="Line 12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43" name="Line 13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44" name="Line 13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45" name="Line 13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46" name="Line 13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47" name="Line 13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48" name="Line 13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49" name="Line 13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60" name="Group 137"/>
            <p:cNvGrpSpPr>
              <a:grpSpLocks/>
            </p:cNvGrpSpPr>
            <p:nvPr/>
          </p:nvGrpSpPr>
          <p:grpSpPr bwMode="auto">
            <a:xfrm>
              <a:off x="794" y="1504"/>
              <a:ext cx="1365" cy="340"/>
              <a:chOff x="192" y="240"/>
              <a:chExt cx="5274" cy="1314"/>
            </a:xfrm>
          </p:grpSpPr>
          <p:sp>
            <p:nvSpPr>
              <p:cNvPr id="1114" name="Oval 13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115" name="Line 13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16" name="Line 14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17" name="Line 14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18" name="Line 14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19" name="Line 14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20" name="Line 14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21" name="Line 14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22" name="Line 14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23" name="Line 14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24" name="Line 14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25" name="Line 14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26" name="Line 15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27" name="Line 15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28" name="Line 15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29" name="Line 15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30" name="Line 15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31" name="Line 15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61" name="Group 156"/>
            <p:cNvGrpSpPr>
              <a:grpSpLocks/>
            </p:cNvGrpSpPr>
            <p:nvPr/>
          </p:nvGrpSpPr>
          <p:grpSpPr bwMode="auto">
            <a:xfrm>
              <a:off x="856" y="1696"/>
              <a:ext cx="1365" cy="340"/>
              <a:chOff x="192" y="240"/>
              <a:chExt cx="5274" cy="1314"/>
            </a:xfrm>
          </p:grpSpPr>
          <p:sp>
            <p:nvSpPr>
              <p:cNvPr id="1096" name="Oval 15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097" name="Line 15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98" name="Line 15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99" name="Line 16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00" name="Line 16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01" name="Line 16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02" name="Line 16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03" name="Line 16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04" name="Line 16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05" name="Line 16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06" name="Line 16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07" name="Line 16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08" name="Line 16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09" name="Line 17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10" name="Line 17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11" name="Line 17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12" name="Line 17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113" name="Line 17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62" name="Group 175"/>
            <p:cNvGrpSpPr>
              <a:grpSpLocks/>
            </p:cNvGrpSpPr>
            <p:nvPr/>
          </p:nvGrpSpPr>
          <p:grpSpPr bwMode="auto">
            <a:xfrm>
              <a:off x="917" y="1887"/>
              <a:ext cx="1365" cy="340"/>
              <a:chOff x="192" y="240"/>
              <a:chExt cx="5274" cy="1314"/>
            </a:xfrm>
          </p:grpSpPr>
          <p:sp>
            <p:nvSpPr>
              <p:cNvPr id="1078" name="Oval 17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079" name="Line 17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80" name="Line 17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81" name="Line 17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82" name="Line 18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83" name="Line 18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84" name="Line 18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85" name="Line 18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86" name="Line 18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87" name="Line 18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88" name="Line 18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89" name="Line 18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90" name="Line 18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91" name="Line 18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92" name="Line 19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93" name="Line 19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94" name="Line 19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95" name="Line 19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63" name="Group 194"/>
            <p:cNvGrpSpPr>
              <a:grpSpLocks/>
            </p:cNvGrpSpPr>
            <p:nvPr/>
          </p:nvGrpSpPr>
          <p:grpSpPr bwMode="auto">
            <a:xfrm flipH="1" flipV="1">
              <a:off x="1658" y="115"/>
              <a:ext cx="1365" cy="340"/>
              <a:chOff x="192" y="240"/>
              <a:chExt cx="5274" cy="1314"/>
            </a:xfrm>
          </p:grpSpPr>
          <p:sp>
            <p:nvSpPr>
              <p:cNvPr id="1060" name="Oval 19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061" name="Line 19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62" name="Line 19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63" name="Line 19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64" name="Line 19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65" name="Line 20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66" name="Line 20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67" name="Line 20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68" name="Line 20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69" name="Line 20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70" name="Line 20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71" name="Line 20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72" name="Line 20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73" name="Line 20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74" name="Line 20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75" name="Line 21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76" name="Line 21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77" name="Line 21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64" name="Group 213"/>
            <p:cNvGrpSpPr>
              <a:grpSpLocks/>
            </p:cNvGrpSpPr>
            <p:nvPr/>
          </p:nvGrpSpPr>
          <p:grpSpPr bwMode="auto">
            <a:xfrm flipH="1" flipV="1">
              <a:off x="1720" y="307"/>
              <a:ext cx="1365" cy="340"/>
              <a:chOff x="192" y="240"/>
              <a:chExt cx="5274" cy="1314"/>
            </a:xfrm>
          </p:grpSpPr>
          <p:sp>
            <p:nvSpPr>
              <p:cNvPr id="1042" name="Oval 21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043" name="Line 21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44" name="Line 21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45" name="Line 21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46" name="Line 21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47" name="Line 21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48" name="Line 22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49" name="Line 22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50" name="Line 22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51" name="Line 22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52" name="Line 22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53" name="Line 22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54" name="Line 22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55" name="Line 22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56" name="Line 22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57" name="Line 22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58" name="Line 23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59" name="Line 23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82" name="Group 232"/>
            <p:cNvGrpSpPr>
              <a:grpSpLocks/>
            </p:cNvGrpSpPr>
            <p:nvPr/>
          </p:nvGrpSpPr>
          <p:grpSpPr bwMode="auto">
            <a:xfrm flipH="1" flipV="1">
              <a:off x="1782" y="499"/>
              <a:ext cx="1365" cy="340"/>
              <a:chOff x="192" y="240"/>
              <a:chExt cx="5274" cy="1314"/>
            </a:xfrm>
          </p:grpSpPr>
          <p:sp>
            <p:nvSpPr>
              <p:cNvPr id="1024" name="Oval 23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025" name="Line 23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26" name="Line 23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27" name="Line 23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28" name="Line 23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29" name="Line 23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30" name="Line 23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31" name="Line 24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32" name="Line 24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33" name="Line 24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34" name="Line 24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35" name="Line 24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36" name="Line 24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37" name="Line 24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38" name="Line 24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39" name="Line 24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40" name="Line 24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41" name="Line 25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83" name="Group 251"/>
            <p:cNvGrpSpPr>
              <a:grpSpLocks/>
            </p:cNvGrpSpPr>
            <p:nvPr/>
          </p:nvGrpSpPr>
          <p:grpSpPr bwMode="auto">
            <a:xfrm flipH="1" flipV="1">
              <a:off x="1843" y="690"/>
              <a:ext cx="1365" cy="340"/>
              <a:chOff x="192" y="240"/>
              <a:chExt cx="5274" cy="1314"/>
            </a:xfrm>
          </p:grpSpPr>
          <p:sp>
            <p:nvSpPr>
              <p:cNvPr id="1006" name="Oval 25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007" name="Line 25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08" name="Line 25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09" name="Line 25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10" name="Line 25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11" name="Line 25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12" name="Line 25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13" name="Line 25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14" name="Line 26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15" name="Line 26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16" name="Line 26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17" name="Line 26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18" name="Line 26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19" name="Line 26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20" name="Line 26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21" name="Line 26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22" name="Line 26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23" name="Line 26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84" name="Group 270"/>
            <p:cNvGrpSpPr>
              <a:grpSpLocks/>
            </p:cNvGrpSpPr>
            <p:nvPr/>
          </p:nvGrpSpPr>
          <p:grpSpPr bwMode="auto">
            <a:xfrm flipH="1" flipV="1">
              <a:off x="1905" y="882"/>
              <a:ext cx="1365" cy="340"/>
              <a:chOff x="192" y="240"/>
              <a:chExt cx="5274" cy="1314"/>
            </a:xfrm>
          </p:grpSpPr>
          <p:sp>
            <p:nvSpPr>
              <p:cNvPr id="988" name="Oval 27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989" name="Line 27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90" name="Line 27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91" name="Line 27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92" name="Line 27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93" name="Line 27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94" name="Line 27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95" name="Line 27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96" name="Line 27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97" name="Line 28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98" name="Line 28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99" name="Line 28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00" name="Line 28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01" name="Line 28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02" name="Line 28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03" name="Line 28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04" name="Line 28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005" name="Line 28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85" name="Group 289"/>
            <p:cNvGrpSpPr>
              <a:grpSpLocks/>
            </p:cNvGrpSpPr>
            <p:nvPr/>
          </p:nvGrpSpPr>
          <p:grpSpPr bwMode="auto">
            <a:xfrm flipH="1" flipV="1">
              <a:off x="1967" y="1073"/>
              <a:ext cx="1365" cy="340"/>
              <a:chOff x="192" y="240"/>
              <a:chExt cx="5274" cy="1314"/>
            </a:xfrm>
          </p:grpSpPr>
          <p:sp>
            <p:nvSpPr>
              <p:cNvPr id="970" name="Oval 29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971" name="Line 29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72" name="Line 29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73" name="Line 29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74" name="Line 29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75" name="Line 29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76" name="Line 29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77" name="Line 29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78" name="Line 29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79" name="Line 29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80" name="Line 30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81" name="Line 30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82" name="Line 30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83" name="Line 30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84" name="Line 30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85" name="Line 30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86" name="Line 30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87" name="Line 30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86" name="Group 308"/>
            <p:cNvGrpSpPr>
              <a:grpSpLocks/>
            </p:cNvGrpSpPr>
            <p:nvPr/>
          </p:nvGrpSpPr>
          <p:grpSpPr bwMode="auto">
            <a:xfrm flipH="1" flipV="1">
              <a:off x="2090" y="1456"/>
              <a:ext cx="1365" cy="340"/>
              <a:chOff x="192" y="240"/>
              <a:chExt cx="5274" cy="1314"/>
            </a:xfrm>
          </p:grpSpPr>
          <p:sp>
            <p:nvSpPr>
              <p:cNvPr id="952" name="Oval 30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953" name="Line 31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54" name="Line 31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55" name="Line 31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56" name="Line 31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57" name="Line 31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58" name="Line 31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59" name="Line 31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60" name="Line 31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61" name="Line 31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62" name="Line 31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63" name="Line 32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64" name="Line 32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65" name="Line 32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66" name="Line 32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67" name="Line 32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68" name="Line 32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69" name="Line 32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87" name="Group 327"/>
            <p:cNvGrpSpPr>
              <a:grpSpLocks/>
            </p:cNvGrpSpPr>
            <p:nvPr/>
          </p:nvGrpSpPr>
          <p:grpSpPr bwMode="auto">
            <a:xfrm flipH="1" flipV="1">
              <a:off x="2152" y="1648"/>
              <a:ext cx="1365" cy="340"/>
              <a:chOff x="192" y="240"/>
              <a:chExt cx="5274" cy="1314"/>
            </a:xfrm>
          </p:grpSpPr>
          <p:sp>
            <p:nvSpPr>
              <p:cNvPr id="934" name="Oval 32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935" name="Line 32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36" name="Line 33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37" name="Line 33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38" name="Line 33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39" name="Line 33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40" name="Line 33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41" name="Line 33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42" name="Line 33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43" name="Line 33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44" name="Line 33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45" name="Line 33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46" name="Line 34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47" name="Line 34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48" name="Line 34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49" name="Line 34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50" name="Line 34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51" name="Line 34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88" name="Group 346"/>
            <p:cNvGrpSpPr>
              <a:grpSpLocks/>
            </p:cNvGrpSpPr>
            <p:nvPr/>
          </p:nvGrpSpPr>
          <p:grpSpPr bwMode="auto">
            <a:xfrm flipH="1" flipV="1">
              <a:off x="2213" y="1839"/>
              <a:ext cx="1365" cy="340"/>
              <a:chOff x="192" y="240"/>
              <a:chExt cx="5274" cy="1314"/>
            </a:xfrm>
          </p:grpSpPr>
          <p:sp>
            <p:nvSpPr>
              <p:cNvPr id="916" name="Oval 34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917" name="Line 34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18" name="Line 34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19" name="Line 35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20" name="Line 35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21" name="Line 35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22" name="Line 35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23" name="Line 35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24" name="Line 35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25" name="Line 35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26" name="Line 35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27" name="Line 35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28" name="Line 35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29" name="Line 36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30" name="Line 36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31" name="Line 36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32" name="Line 36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33" name="Line 36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89" name="Group 365"/>
            <p:cNvGrpSpPr>
              <a:grpSpLocks/>
            </p:cNvGrpSpPr>
            <p:nvPr/>
          </p:nvGrpSpPr>
          <p:grpSpPr bwMode="auto">
            <a:xfrm>
              <a:off x="1008" y="2064"/>
              <a:ext cx="1365" cy="340"/>
              <a:chOff x="192" y="240"/>
              <a:chExt cx="5274" cy="1314"/>
            </a:xfrm>
          </p:grpSpPr>
          <p:sp>
            <p:nvSpPr>
              <p:cNvPr id="898" name="Oval 36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899" name="Line 36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00" name="Line 36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01" name="Line 36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02" name="Line 37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03" name="Line 37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04" name="Line 37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05" name="Line 37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06" name="Line 37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07" name="Line 37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08" name="Line 37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09" name="Line 37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10" name="Line 37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11" name="Line 37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12" name="Line 38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13" name="Line 38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14" name="Line 38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915" name="Line 38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90" name="Group 384"/>
            <p:cNvGrpSpPr>
              <a:grpSpLocks/>
            </p:cNvGrpSpPr>
            <p:nvPr/>
          </p:nvGrpSpPr>
          <p:grpSpPr bwMode="auto">
            <a:xfrm>
              <a:off x="1070" y="2256"/>
              <a:ext cx="1365" cy="340"/>
              <a:chOff x="192" y="240"/>
              <a:chExt cx="5274" cy="1314"/>
            </a:xfrm>
          </p:grpSpPr>
          <p:sp>
            <p:nvSpPr>
              <p:cNvPr id="880" name="Oval 38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881" name="Line 38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82" name="Line 38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83" name="Line 38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84" name="Line 38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85" name="Line 39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86" name="Line 39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87" name="Line 39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88" name="Line 39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89" name="Line 39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90" name="Line 39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91" name="Line 39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92" name="Line 39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93" name="Line 39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94" name="Line 39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95" name="Line 40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96" name="Line 40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97" name="Line 40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91" name="Group 403"/>
            <p:cNvGrpSpPr>
              <a:grpSpLocks/>
            </p:cNvGrpSpPr>
            <p:nvPr/>
          </p:nvGrpSpPr>
          <p:grpSpPr bwMode="auto">
            <a:xfrm>
              <a:off x="1132" y="2448"/>
              <a:ext cx="1365" cy="340"/>
              <a:chOff x="192" y="240"/>
              <a:chExt cx="5274" cy="1314"/>
            </a:xfrm>
          </p:grpSpPr>
          <p:sp>
            <p:nvSpPr>
              <p:cNvPr id="862" name="Oval 40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863" name="Line 40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64" name="Line 40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65" name="Line 40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66" name="Line 40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67" name="Line 40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68" name="Line 41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69" name="Line 41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70" name="Line 41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71" name="Line 41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72" name="Line 41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73" name="Line 41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74" name="Line 41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75" name="Line 41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76" name="Line 41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77" name="Line 41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78" name="Line 42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79" name="Line 42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92" name="Group 422"/>
            <p:cNvGrpSpPr>
              <a:grpSpLocks/>
            </p:cNvGrpSpPr>
            <p:nvPr/>
          </p:nvGrpSpPr>
          <p:grpSpPr bwMode="auto">
            <a:xfrm>
              <a:off x="1193" y="2639"/>
              <a:ext cx="1365" cy="340"/>
              <a:chOff x="192" y="240"/>
              <a:chExt cx="5274" cy="1314"/>
            </a:xfrm>
          </p:grpSpPr>
          <p:sp>
            <p:nvSpPr>
              <p:cNvPr id="844" name="Oval 42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845" name="Line 42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46" name="Line 42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47" name="Line 42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48" name="Line 42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49" name="Line 42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50" name="Line 42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51" name="Line 43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52" name="Line 43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53" name="Line 43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54" name="Line 43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55" name="Line 43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56" name="Line 43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57" name="Line 43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58" name="Line 43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59" name="Line 43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60" name="Line 43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61" name="Line 44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93" name="Group 441"/>
            <p:cNvGrpSpPr>
              <a:grpSpLocks/>
            </p:cNvGrpSpPr>
            <p:nvPr/>
          </p:nvGrpSpPr>
          <p:grpSpPr bwMode="auto">
            <a:xfrm>
              <a:off x="1255" y="2831"/>
              <a:ext cx="1365" cy="340"/>
              <a:chOff x="192" y="240"/>
              <a:chExt cx="5274" cy="1314"/>
            </a:xfrm>
          </p:grpSpPr>
          <p:sp>
            <p:nvSpPr>
              <p:cNvPr id="826" name="Oval 44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827" name="Line 44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28" name="Line 44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29" name="Line 44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30" name="Line 44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31" name="Line 44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32" name="Line 44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33" name="Line 44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34" name="Line 45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35" name="Line 45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36" name="Line 45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37" name="Line 45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38" name="Line 45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39" name="Line 45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40" name="Line 45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41" name="Line 45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42" name="Line 45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43" name="Line 45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94" name="Group 460"/>
            <p:cNvGrpSpPr>
              <a:grpSpLocks/>
            </p:cNvGrpSpPr>
            <p:nvPr/>
          </p:nvGrpSpPr>
          <p:grpSpPr bwMode="auto">
            <a:xfrm>
              <a:off x="1317" y="3022"/>
              <a:ext cx="1365" cy="340"/>
              <a:chOff x="192" y="240"/>
              <a:chExt cx="5274" cy="1314"/>
            </a:xfrm>
          </p:grpSpPr>
          <p:sp>
            <p:nvSpPr>
              <p:cNvPr id="808" name="Oval 46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809" name="Line 46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10" name="Line 46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11" name="Line 46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12" name="Line 46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13" name="Line 46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14" name="Line 46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15" name="Line 46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16" name="Line 46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17" name="Line 47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18" name="Line 47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19" name="Line 47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20" name="Line 47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21" name="Line 47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22" name="Line 47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23" name="Line 47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24" name="Line 47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25" name="Line 47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95" name="Group 479"/>
            <p:cNvGrpSpPr>
              <a:grpSpLocks/>
            </p:cNvGrpSpPr>
            <p:nvPr/>
          </p:nvGrpSpPr>
          <p:grpSpPr bwMode="auto">
            <a:xfrm>
              <a:off x="1378" y="3214"/>
              <a:ext cx="1365" cy="340"/>
              <a:chOff x="192" y="240"/>
              <a:chExt cx="5274" cy="1314"/>
            </a:xfrm>
          </p:grpSpPr>
          <p:sp>
            <p:nvSpPr>
              <p:cNvPr id="790" name="Oval 48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791" name="Line 48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92" name="Line 48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93" name="Line 48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94" name="Line 48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95" name="Line 48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96" name="Line 48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97" name="Line 48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98" name="Line 48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99" name="Line 48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00" name="Line 49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01" name="Line 49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02" name="Line 49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03" name="Line 49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04" name="Line 49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05" name="Line 49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06" name="Line 49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807" name="Line 49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96" name="Group 498"/>
            <p:cNvGrpSpPr>
              <a:grpSpLocks/>
            </p:cNvGrpSpPr>
            <p:nvPr/>
          </p:nvGrpSpPr>
          <p:grpSpPr bwMode="auto">
            <a:xfrm>
              <a:off x="1440" y="3405"/>
              <a:ext cx="1365" cy="340"/>
              <a:chOff x="192" y="240"/>
              <a:chExt cx="5274" cy="1314"/>
            </a:xfrm>
          </p:grpSpPr>
          <p:sp>
            <p:nvSpPr>
              <p:cNvPr id="772" name="Oval 49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773" name="Line 50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74" name="Line 50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75" name="Line 50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76" name="Line 50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77" name="Line 50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78" name="Line 50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79" name="Line 50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80" name="Line 50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81" name="Line 50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82" name="Line 50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83" name="Line 51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84" name="Line 51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85" name="Line 51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86" name="Line 51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87" name="Line 51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88" name="Line 51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89" name="Line 51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97" name="Group 517"/>
            <p:cNvGrpSpPr>
              <a:grpSpLocks/>
            </p:cNvGrpSpPr>
            <p:nvPr/>
          </p:nvGrpSpPr>
          <p:grpSpPr bwMode="auto">
            <a:xfrm>
              <a:off x="1502" y="3597"/>
              <a:ext cx="1365" cy="340"/>
              <a:chOff x="192" y="240"/>
              <a:chExt cx="5274" cy="1314"/>
            </a:xfrm>
          </p:grpSpPr>
          <p:sp>
            <p:nvSpPr>
              <p:cNvPr id="754" name="Oval 51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755" name="Line 51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56" name="Line 52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57" name="Line 52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58" name="Line 52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59" name="Line 52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60" name="Line 52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61" name="Line 52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62" name="Line 52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63" name="Line 52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64" name="Line 52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65" name="Line 52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66" name="Line 53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67" name="Line 53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68" name="Line 53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69" name="Line 53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70" name="Line 53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71" name="Line 53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98" name="Group 536"/>
            <p:cNvGrpSpPr>
              <a:grpSpLocks/>
            </p:cNvGrpSpPr>
            <p:nvPr/>
          </p:nvGrpSpPr>
          <p:grpSpPr bwMode="auto">
            <a:xfrm>
              <a:off x="1563" y="3788"/>
              <a:ext cx="1365" cy="340"/>
              <a:chOff x="192" y="240"/>
              <a:chExt cx="5274" cy="1314"/>
            </a:xfrm>
          </p:grpSpPr>
          <p:sp>
            <p:nvSpPr>
              <p:cNvPr id="736" name="Oval 53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737" name="Line 53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38" name="Line 53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39" name="Line 54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40" name="Line 54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41" name="Line 54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42" name="Line 54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43" name="Line 54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44" name="Line 54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45" name="Line 54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46" name="Line 54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47" name="Line 54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48" name="Line 54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49" name="Line 55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50" name="Line 55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51" name="Line 55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52" name="Line 55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53" name="Line 55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499" name="Group 555"/>
            <p:cNvGrpSpPr>
              <a:grpSpLocks/>
            </p:cNvGrpSpPr>
            <p:nvPr/>
          </p:nvGrpSpPr>
          <p:grpSpPr bwMode="auto">
            <a:xfrm flipH="1" flipV="1">
              <a:off x="2304" y="2016"/>
              <a:ext cx="1365" cy="340"/>
              <a:chOff x="192" y="240"/>
              <a:chExt cx="5274" cy="1314"/>
            </a:xfrm>
          </p:grpSpPr>
          <p:sp>
            <p:nvSpPr>
              <p:cNvPr id="718" name="Oval 55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719" name="Line 55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20" name="Line 55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21" name="Line 55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22" name="Line 56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23" name="Line 56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24" name="Line 56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25" name="Line 56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26" name="Line 56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27" name="Line 56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28" name="Line 56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29" name="Line 56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30" name="Line 56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31" name="Line 56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32" name="Line 57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33" name="Line 57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34" name="Line 57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35" name="Line 57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00" name="Group 574"/>
            <p:cNvGrpSpPr>
              <a:grpSpLocks/>
            </p:cNvGrpSpPr>
            <p:nvPr/>
          </p:nvGrpSpPr>
          <p:grpSpPr bwMode="auto">
            <a:xfrm flipH="1" flipV="1">
              <a:off x="2366" y="2208"/>
              <a:ext cx="1365" cy="340"/>
              <a:chOff x="192" y="240"/>
              <a:chExt cx="5274" cy="1314"/>
            </a:xfrm>
          </p:grpSpPr>
          <p:sp>
            <p:nvSpPr>
              <p:cNvPr id="700" name="Oval 57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701" name="Line 57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02" name="Line 57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03" name="Line 57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04" name="Line 57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05" name="Line 58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06" name="Line 58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07" name="Line 58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08" name="Line 58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09" name="Line 58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10" name="Line 58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11" name="Line 58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12" name="Line 58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13" name="Line 58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14" name="Line 58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15" name="Line 59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16" name="Line 59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717" name="Line 59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01" name="Group 593"/>
            <p:cNvGrpSpPr>
              <a:grpSpLocks/>
            </p:cNvGrpSpPr>
            <p:nvPr/>
          </p:nvGrpSpPr>
          <p:grpSpPr bwMode="auto">
            <a:xfrm flipH="1" flipV="1">
              <a:off x="2428" y="2400"/>
              <a:ext cx="1365" cy="340"/>
              <a:chOff x="192" y="240"/>
              <a:chExt cx="5274" cy="1314"/>
            </a:xfrm>
          </p:grpSpPr>
          <p:sp>
            <p:nvSpPr>
              <p:cNvPr id="682" name="Oval 59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83" name="Line 59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84" name="Line 59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85" name="Line 59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86" name="Line 59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87" name="Line 59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88" name="Line 60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89" name="Line 60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90" name="Line 60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91" name="Line 60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92" name="Line 60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93" name="Line 60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94" name="Line 60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95" name="Line 60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96" name="Line 60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97" name="Line 60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98" name="Line 61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99" name="Line 61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02" name="Group 612"/>
            <p:cNvGrpSpPr>
              <a:grpSpLocks/>
            </p:cNvGrpSpPr>
            <p:nvPr/>
          </p:nvGrpSpPr>
          <p:grpSpPr bwMode="auto">
            <a:xfrm flipH="1" flipV="1">
              <a:off x="2489" y="2591"/>
              <a:ext cx="1365" cy="340"/>
              <a:chOff x="192" y="240"/>
              <a:chExt cx="5274" cy="1314"/>
            </a:xfrm>
          </p:grpSpPr>
          <p:sp>
            <p:nvSpPr>
              <p:cNvPr id="664" name="Oval 61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65" name="Line 61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66" name="Line 61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67" name="Line 61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68" name="Line 61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69" name="Line 61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70" name="Line 61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71" name="Line 62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72" name="Line 62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73" name="Line 62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74" name="Line 62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75" name="Line 62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76" name="Line 62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77" name="Line 62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78" name="Line 62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79" name="Line 62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80" name="Line 62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81" name="Line 63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03" name="Group 631"/>
            <p:cNvGrpSpPr>
              <a:grpSpLocks/>
            </p:cNvGrpSpPr>
            <p:nvPr/>
          </p:nvGrpSpPr>
          <p:grpSpPr bwMode="auto">
            <a:xfrm flipH="1" flipV="1">
              <a:off x="2551" y="2783"/>
              <a:ext cx="1365" cy="340"/>
              <a:chOff x="192" y="240"/>
              <a:chExt cx="5274" cy="1314"/>
            </a:xfrm>
          </p:grpSpPr>
          <p:sp>
            <p:nvSpPr>
              <p:cNvPr id="646" name="Oval 63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47" name="Line 63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8" name="Line 63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9" name="Line 63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0" name="Line 63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1" name="Line 63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2" name="Line 63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3" name="Line 63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4" name="Line 64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5" name="Line 64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6" name="Line 64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7" name="Line 64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8" name="Line 64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59" name="Line 64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60" name="Line 64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61" name="Line 64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62" name="Line 64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63" name="Line 64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04" name="Group 650"/>
            <p:cNvGrpSpPr>
              <a:grpSpLocks/>
            </p:cNvGrpSpPr>
            <p:nvPr/>
          </p:nvGrpSpPr>
          <p:grpSpPr bwMode="auto">
            <a:xfrm flipH="1" flipV="1">
              <a:off x="2613" y="2974"/>
              <a:ext cx="1365" cy="340"/>
              <a:chOff x="192" y="240"/>
              <a:chExt cx="5274" cy="1314"/>
            </a:xfrm>
          </p:grpSpPr>
          <p:sp>
            <p:nvSpPr>
              <p:cNvPr id="628" name="Oval 65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29" name="Line 65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0" name="Line 65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1" name="Line 65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2" name="Line 65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3" name="Line 65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4" name="Line 65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5" name="Line 65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6" name="Line 65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7" name="Line 66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8" name="Line 66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39" name="Line 66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0" name="Line 66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1" name="Line 66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2" name="Line 66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3" name="Line 66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4" name="Line 66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45" name="Line 66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05" name="Group 669"/>
            <p:cNvGrpSpPr>
              <a:grpSpLocks/>
            </p:cNvGrpSpPr>
            <p:nvPr/>
          </p:nvGrpSpPr>
          <p:grpSpPr bwMode="auto">
            <a:xfrm flipH="1" flipV="1">
              <a:off x="2674" y="3166"/>
              <a:ext cx="1365" cy="340"/>
              <a:chOff x="192" y="240"/>
              <a:chExt cx="5274" cy="1314"/>
            </a:xfrm>
          </p:grpSpPr>
          <p:sp>
            <p:nvSpPr>
              <p:cNvPr id="610" name="Oval 67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611" name="Line 67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12" name="Line 67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13" name="Line 67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14" name="Line 67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15" name="Line 67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16" name="Line 67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17" name="Line 67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18" name="Line 67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19" name="Line 67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20" name="Line 68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21" name="Line 68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22" name="Line 68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23" name="Line 68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24" name="Line 68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25" name="Line 68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26" name="Line 68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27" name="Line 68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06" name="Group 688"/>
            <p:cNvGrpSpPr>
              <a:grpSpLocks/>
            </p:cNvGrpSpPr>
            <p:nvPr/>
          </p:nvGrpSpPr>
          <p:grpSpPr bwMode="auto">
            <a:xfrm flipH="1" flipV="1">
              <a:off x="2736" y="3357"/>
              <a:ext cx="1365" cy="340"/>
              <a:chOff x="192" y="240"/>
              <a:chExt cx="5274" cy="1314"/>
            </a:xfrm>
          </p:grpSpPr>
          <p:sp>
            <p:nvSpPr>
              <p:cNvPr id="592" name="Oval 68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93" name="Line 69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94" name="Line 69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95" name="Line 69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96" name="Line 69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97" name="Line 69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98" name="Line 69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99" name="Line 69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00" name="Line 69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01" name="Line 69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02" name="Line 69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03" name="Line 70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04" name="Line 70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05" name="Line 70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06" name="Line 70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07" name="Line 70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08" name="Line 70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609" name="Line 70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07" name="Group 707"/>
            <p:cNvGrpSpPr>
              <a:grpSpLocks/>
            </p:cNvGrpSpPr>
            <p:nvPr/>
          </p:nvGrpSpPr>
          <p:grpSpPr bwMode="auto">
            <a:xfrm flipH="1" flipV="1">
              <a:off x="2798" y="3549"/>
              <a:ext cx="1365" cy="340"/>
              <a:chOff x="192" y="240"/>
              <a:chExt cx="5274" cy="1314"/>
            </a:xfrm>
          </p:grpSpPr>
          <p:sp>
            <p:nvSpPr>
              <p:cNvPr id="574" name="Oval 70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75" name="Line 70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76" name="Line 71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77" name="Line 71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78" name="Line 71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79" name="Line 71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80" name="Line 71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81" name="Line 71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82" name="Line 71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83" name="Line 71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84" name="Line 71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85" name="Line 71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86" name="Line 72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87" name="Line 72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88" name="Line 72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89" name="Line 72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90" name="Line 72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91" name="Line 72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08" name="Group 726"/>
            <p:cNvGrpSpPr>
              <a:grpSpLocks/>
            </p:cNvGrpSpPr>
            <p:nvPr/>
          </p:nvGrpSpPr>
          <p:grpSpPr bwMode="auto">
            <a:xfrm flipH="1" flipV="1">
              <a:off x="2859" y="3740"/>
              <a:ext cx="1365" cy="340"/>
              <a:chOff x="192" y="240"/>
              <a:chExt cx="5274" cy="1314"/>
            </a:xfrm>
          </p:grpSpPr>
          <p:sp>
            <p:nvSpPr>
              <p:cNvPr id="556" name="Oval 72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57" name="Line 72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58" name="Line 72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59" name="Line 73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60" name="Line 73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61" name="Line 73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62" name="Line 73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63" name="Line 73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64" name="Line 73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65" name="Line 73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66" name="Line 73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67" name="Line 73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68" name="Line 73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69" name="Line 74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70" name="Line 74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71" name="Line 74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72" name="Line 74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73" name="Line 74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09" name="Group 745"/>
            <p:cNvGrpSpPr>
              <a:grpSpLocks/>
            </p:cNvGrpSpPr>
            <p:nvPr/>
          </p:nvGrpSpPr>
          <p:grpSpPr bwMode="auto">
            <a:xfrm flipH="1" flipV="1">
              <a:off x="2016" y="1248"/>
              <a:ext cx="1365" cy="340"/>
              <a:chOff x="192" y="240"/>
              <a:chExt cx="5274" cy="1314"/>
            </a:xfrm>
          </p:grpSpPr>
          <p:sp>
            <p:nvSpPr>
              <p:cNvPr id="538" name="Oval 74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39" name="Line 74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40" name="Line 74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41" name="Line 74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42" name="Line 75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43" name="Line 75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44" name="Line 75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45" name="Line 75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46" name="Line 75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47" name="Line 75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48" name="Line 75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49" name="Line 75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50" name="Line 75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51" name="Line 75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52" name="Line 76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53" name="Line 76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54" name="Line 76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555" name="Line 76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10" name="Group 764"/>
            <p:cNvGrpSpPr>
              <a:grpSpLocks/>
            </p:cNvGrpSpPr>
            <p:nvPr/>
          </p:nvGrpSpPr>
          <p:grpSpPr bwMode="auto">
            <a:xfrm>
              <a:off x="1968" y="1449"/>
              <a:ext cx="1021" cy="148"/>
              <a:chOff x="3792" y="1289"/>
              <a:chExt cx="1488" cy="175"/>
            </a:xfrm>
          </p:grpSpPr>
          <p:grpSp>
            <p:nvGrpSpPr>
              <p:cNvPr id="532" name="Group 765"/>
              <p:cNvGrpSpPr>
                <a:grpSpLocks/>
              </p:cNvGrpSpPr>
              <p:nvPr/>
            </p:nvGrpSpPr>
            <p:grpSpPr bwMode="auto">
              <a:xfrm rot="5400000">
                <a:off x="4284" y="852"/>
                <a:ext cx="120" cy="1104"/>
                <a:chOff x="2448" y="1749"/>
                <a:chExt cx="924" cy="1558"/>
              </a:xfrm>
            </p:grpSpPr>
            <p:sp>
              <p:nvSpPr>
                <p:cNvPr id="534" name="AutoShape 766"/>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35" name="AutoShape 767"/>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36" name="AutoShape 768"/>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37" name="AutoShape 769"/>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533" name="Line 770"/>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11" name="Group 771"/>
            <p:cNvGrpSpPr>
              <a:grpSpLocks/>
            </p:cNvGrpSpPr>
            <p:nvPr/>
          </p:nvGrpSpPr>
          <p:grpSpPr bwMode="auto">
            <a:xfrm rot="21139151" flipH="1">
              <a:off x="1763" y="2832"/>
              <a:ext cx="1021" cy="148"/>
              <a:chOff x="3792" y="1289"/>
              <a:chExt cx="1488" cy="175"/>
            </a:xfrm>
          </p:grpSpPr>
          <p:grpSp>
            <p:nvGrpSpPr>
              <p:cNvPr id="526" name="Group 772"/>
              <p:cNvGrpSpPr>
                <a:grpSpLocks/>
              </p:cNvGrpSpPr>
              <p:nvPr/>
            </p:nvGrpSpPr>
            <p:grpSpPr bwMode="auto">
              <a:xfrm rot="5400000">
                <a:off x="4284" y="852"/>
                <a:ext cx="120" cy="1104"/>
                <a:chOff x="2448" y="1749"/>
                <a:chExt cx="924" cy="1558"/>
              </a:xfrm>
            </p:grpSpPr>
            <p:sp>
              <p:nvSpPr>
                <p:cNvPr id="528" name="AutoShape 773"/>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29" name="AutoShape 774"/>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30" name="AutoShape 775"/>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31" name="AutoShape 776"/>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527" name="Line 777"/>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12" name="Group 778"/>
            <p:cNvGrpSpPr>
              <a:grpSpLocks/>
            </p:cNvGrpSpPr>
            <p:nvPr/>
          </p:nvGrpSpPr>
          <p:grpSpPr bwMode="auto">
            <a:xfrm rot="21139151" flipH="1">
              <a:off x="2514" y="3554"/>
              <a:ext cx="1021" cy="148"/>
              <a:chOff x="3792" y="1289"/>
              <a:chExt cx="1488" cy="175"/>
            </a:xfrm>
          </p:grpSpPr>
          <p:grpSp>
            <p:nvGrpSpPr>
              <p:cNvPr id="520" name="Group 779"/>
              <p:cNvGrpSpPr>
                <a:grpSpLocks/>
              </p:cNvGrpSpPr>
              <p:nvPr/>
            </p:nvGrpSpPr>
            <p:grpSpPr bwMode="auto">
              <a:xfrm rot="5400000">
                <a:off x="4284" y="852"/>
                <a:ext cx="120" cy="1104"/>
                <a:chOff x="2448" y="1749"/>
                <a:chExt cx="924" cy="1558"/>
              </a:xfrm>
            </p:grpSpPr>
            <p:sp>
              <p:nvSpPr>
                <p:cNvPr id="522" name="AutoShape 780"/>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23" name="AutoShape 781"/>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24" name="AutoShape 782"/>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25" name="AutoShape 783"/>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521" name="Line 784"/>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513" name="Group 785"/>
            <p:cNvGrpSpPr>
              <a:grpSpLocks/>
            </p:cNvGrpSpPr>
            <p:nvPr/>
          </p:nvGrpSpPr>
          <p:grpSpPr bwMode="auto">
            <a:xfrm>
              <a:off x="1175" y="715"/>
              <a:ext cx="1021" cy="148"/>
              <a:chOff x="3792" y="1289"/>
              <a:chExt cx="1488" cy="175"/>
            </a:xfrm>
          </p:grpSpPr>
          <p:grpSp>
            <p:nvGrpSpPr>
              <p:cNvPr id="514" name="Group 786"/>
              <p:cNvGrpSpPr>
                <a:grpSpLocks/>
              </p:cNvGrpSpPr>
              <p:nvPr/>
            </p:nvGrpSpPr>
            <p:grpSpPr bwMode="auto">
              <a:xfrm rot="5400000">
                <a:off x="4284" y="852"/>
                <a:ext cx="120" cy="1104"/>
                <a:chOff x="2448" y="1749"/>
                <a:chExt cx="924" cy="1558"/>
              </a:xfrm>
            </p:grpSpPr>
            <p:sp>
              <p:nvSpPr>
                <p:cNvPr id="516" name="AutoShape 787"/>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17" name="AutoShape 788"/>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18" name="AutoShape 789"/>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519" name="AutoShape 790"/>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515" name="Line 791"/>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grpSp>
        <p:nvGrpSpPr>
          <p:cNvPr id="1258" name="Group 792"/>
          <p:cNvGrpSpPr>
            <a:grpSpLocks/>
          </p:cNvGrpSpPr>
          <p:nvPr/>
        </p:nvGrpSpPr>
        <p:grpSpPr bwMode="auto">
          <a:xfrm>
            <a:off x="4632811" y="3625755"/>
            <a:ext cx="3019425" cy="3138488"/>
            <a:chOff x="362" y="115"/>
            <a:chExt cx="3862" cy="4013"/>
          </a:xfrm>
        </p:grpSpPr>
        <p:grpSp>
          <p:nvGrpSpPr>
            <p:cNvPr id="1259" name="Group 793"/>
            <p:cNvGrpSpPr>
              <a:grpSpLocks/>
            </p:cNvGrpSpPr>
            <p:nvPr/>
          </p:nvGrpSpPr>
          <p:grpSpPr bwMode="auto">
            <a:xfrm>
              <a:off x="362" y="163"/>
              <a:ext cx="1365" cy="340"/>
              <a:chOff x="192" y="240"/>
              <a:chExt cx="5274" cy="1314"/>
            </a:xfrm>
          </p:grpSpPr>
          <p:sp>
            <p:nvSpPr>
              <p:cNvPr id="2029" name="Oval 79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30" name="Line 79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31" name="Line 79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32" name="Line 79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33" name="Line 79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34" name="Line 79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35" name="Line 80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36" name="Line 80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37" name="Line 80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38" name="Line 80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39" name="Line 80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40" name="Line 80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41" name="Line 80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42" name="Line 80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43" name="Line 80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44" name="Line 80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45" name="Line 81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46" name="Line 81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60" name="Group 812"/>
            <p:cNvGrpSpPr>
              <a:grpSpLocks/>
            </p:cNvGrpSpPr>
            <p:nvPr/>
          </p:nvGrpSpPr>
          <p:grpSpPr bwMode="auto">
            <a:xfrm>
              <a:off x="424" y="355"/>
              <a:ext cx="1365" cy="340"/>
              <a:chOff x="192" y="240"/>
              <a:chExt cx="5274" cy="1314"/>
            </a:xfrm>
          </p:grpSpPr>
          <p:sp>
            <p:nvSpPr>
              <p:cNvPr id="2011" name="Oval 81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12" name="Line 81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13" name="Line 81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14" name="Line 81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15" name="Line 81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16" name="Line 81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17" name="Line 81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18" name="Line 82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19" name="Line 82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20" name="Line 82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21" name="Line 82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22" name="Line 82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23" name="Line 82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24" name="Line 82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25" name="Line 82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26" name="Line 82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27" name="Line 82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28" name="Line 83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61" name="Group 831"/>
            <p:cNvGrpSpPr>
              <a:grpSpLocks/>
            </p:cNvGrpSpPr>
            <p:nvPr/>
          </p:nvGrpSpPr>
          <p:grpSpPr bwMode="auto">
            <a:xfrm>
              <a:off x="486" y="547"/>
              <a:ext cx="1365" cy="340"/>
              <a:chOff x="192" y="240"/>
              <a:chExt cx="5274" cy="1314"/>
            </a:xfrm>
          </p:grpSpPr>
          <p:sp>
            <p:nvSpPr>
              <p:cNvPr id="1993" name="Oval 83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994" name="Line 83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95" name="Line 83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96" name="Line 83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97" name="Line 83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98" name="Line 83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99" name="Line 83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00" name="Line 83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01" name="Line 84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02" name="Line 84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03" name="Line 84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04" name="Line 84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05" name="Line 84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06" name="Line 84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07" name="Line 84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08" name="Line 84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09" name="Line 84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2010" name="Line 84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62" name="Group 850"/>
            <p:cNvGrpSpPr>
              <a:grpSpLocks/>
            </p:cNvGrpSpPr>
            <p:nvPr/>
          </p:nvGrpSpPr>
          <p:grpSpPr bwMode="auto">
            <a:xfrm>
              <a:off x="547" y="738"/>
              <a:ext cx="1365" cy="340"/>
              <a:chOff x="192" y="240"/>
              <a:chExt cx="5274" cy="1314"/>
            </a:xfrm>
          </p:grpSpPr>
          <p:sp>
            <p:nvSpPr>
              <p:cNvPr id="1975" name="Oval 85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976" name="Line 85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77" name="Line 85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78" name="Line 85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79" name="Line 85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80" name="Line 85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81" name="Line 85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82" name="Line 85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83" name="Line 85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84" name="Line 86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85" name="Line 86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86" name="Line 86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87" name="Line 86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88" name="Line 86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89" name="Line 86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90" name="Line 86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91" name="Line 86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92" name="Line 86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63" name="Group 869"/>
            <p:cNvGrpSpPr>
              <a:grpSpLocks/>
            </p:cNvGrpSpPr>
            <p:nvPr/>
          </p:nvGrpSpPr>
          <p:grpSpPr bwMode="auto">
            <a:xfrm>
              <a:off x="609" y="930"/>
              <a:ext cx="1365" cy="340"/>
              <a:chOff x="192" y="240"/>
              <a:chExt cx="5274" cy="1314"/>
            </a:xfrm>
          </p:grpSpPr>
          <p:sp>
            <p:nvSpPr>
              <p:cNvPr id="1957" name="Oval 87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958" name="Line 87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59" name="Line 87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60" name="Line 87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61" name="Line 87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62" name="Line 87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63" name="Line 87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64" name="Line 87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65" name="Line 87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66" name="Line 87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67" name="Line 88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68" name="Line 88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69" name="Line 88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70" name="Line 88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71" name="Line 88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72" name="Line 88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73" name="Line 88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74" name="Line 88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64" name="Group 888"/>
            <p:cNvGrpSpPr>
              <a:grpSpLocks/>
            </p:cNvGrpSpPr>
            <p:nvPr/>
          </p:nvGrpSpPr>
          <p:grpSpPr bwMode="auto">
            <a:xfrm>
              <a:off x="671" y="1121"/>
              <a:ext cx="1365" cy="340"/>
              <a:chOff x="192" y="240"/>
              <a:chExt cx="5274" cy="1314"/>
            </a:xfrm>
          </p:grpSpPr>
          <p:sp>
            <p:nvSpPr>
              <p:cNvPr id="1939" name="Oval 88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940" name="Line 89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41" name="Line 89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42" name="Line 89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43" name="Line 89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44" name="Line 89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45" name="Line 89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46" name="Line 89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47" name="Line 89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48" name="Line 89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49" name="Line 89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50" name="Line 90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51" name="Line 90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52" name="Line 90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53" name="Line 90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54" name="Line 90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55" name="Line 90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56" name="Line 90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65" name="Group 907"/>
            <p:cNvGrpSpPr>
              <a:grpSpLocks/>
            </p:cNvGrpSpPr>
            <p:nvPr/>
          </p:nvGrpSpPr>
          <p:grpSpPr bwMode="auto">
            <a:xfrm>
              <a:off x="732" y="1313"/>
              <a:ext cx="1365" cy="340"/>
              <a:chOff x="192" y="240"/>
              <a:chExt cx="5274" cy="1314"/>
            </a:xfrm>
          </p:grpSpPr>
          <p:sp>
            <p:nvSpPr>
              <p:cNvPr id="1921" name="Oval 90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922" name="Line 90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23" name="Line 91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24" name="Line 91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25" name="Line 91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26" name="Line 91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27" name="Line 91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28" name="Line 91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29" name="Line 91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30" name="Line 91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31" name="Line 91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32" name="Line 91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33" name="Line 92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34" name="Line 92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35" name="Line 92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36" name="Line 92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37" name="Line 92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38" name="Line 92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66" name="Group 926"/>
            <p:cNvGrpSpPr>
              <a:grpSpLocks/>
            </p:cNvGrpSpPr>
            <p:nvPr/>
          </p:nvGrpSpPr>
          <p:grpSpPr bwMode="auto">
            <a:xfrm>
              <a:off x="794" y="1504"/>
              <a:ext cx="1365" cy="340"/>
              <a:chOff x="192" y="240"/>
              <a:chExt cx="5274" cy="1314"/>
            </a:xfrm>
          </p:grpSpPr>
          <p:sp>
            <p:nvSpPr>
              <p:cNvPr id="1903" name="Oval 92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904" name="Line 92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05" name="Line 92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06" name="Line 93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07" name="Line 93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08" name="Line 93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09" name="Line 93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10" name="Line 93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11" name="Line 93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12" name="Line 93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13" name="Line 93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14" name="Line 93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15" name="Line 93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16" name="Line 94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17" name="Line 94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18" name="Line 94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19" name="Line 94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20" name="Line 94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67" name="Group 945"/>
            <p:cNvGrpSpPr>
              <a:grpSpLocks/>
            </p:cNvGrpSpPr>
            <p:nvPr/>
          </p:nvGrpSpPr>
          <p:grpSpPr bwMode="auto">
            <a:xfrm>
              <a:off x="856" y="1696"/>
              <a:ext cx="1365" cy="340"/>
              <a:chOff x="192" y="240"/>
              <a:chExt cx="5274" cy="1314"/>
            </a:xfrm>
          </p:grpSpPr>
          <p:sp>
            <p:nvSpPr>
              <p:cNvPr id="1885" name="Oval 94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886" name="Line 94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87" name="Line 94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88" name="Line 94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89" name="Line 95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90" name="Line 95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91" name="Line 95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92" name="Line 95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93" name="Line 95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94" name="Line 95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95" name="Line 95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96" name="Line 95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97" name="Line 95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98" name="Line 95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99" name="Line 96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00" name="Line 96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01" name="Line 96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902" name="Line 96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68" name="Group 964"/>
            <p:cNvGrpSpPr>
              <a:grpSpLocks/>
            </p:cNvGrpSpPr>
            <p:nvPr/>
          </p:nvGrpSpPr>
          <p:grpSpPr bwMode="auto">
            <a:xfrm>
              <a:off x="917" y="1887"/>
              <a:ext cx="1365" cy="340"/>
              <a:chOff x="192" y="240"/>
              <a:chExt cx="5274" cy="1314"/>
            </a:xfrm>
          </p:grpSpPr>
          <p:sp>
            <p:nvSpPr>
              <p:cNvPr id="1867" name="Oval 96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868" name="Line 96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69" name="Line 96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70" name="Line 96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71" name="Line 96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72" name="Line 97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73" name="Line 97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74" name="Line 97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75" name="Line 97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76" name="Line 97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77" name="Line 97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78" name="Line 97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79" name="Line 97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80" name="Line 97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81" name="Line 97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82" name="Line 98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83" name="Line 98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84" name="Line 98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69" name="Group 983"/>
            <p:cNvGrpSpPr>
              <a:grpSpLocks/>
            </p:cNvGrpSpPr>
            <p:nvPr/>
          </p:nvGrpSpPr>
          <p:grpSpPr bwMode="auto">
            <a:xfrm flipH="1" flipV="1">
              <a:off x="1658" y="115"/>
              <a:ext cx="1365" cy="340"/>
              <a:chOff x="192" y="240"/>
              <a:chExt cx="5274" cy="1314"/>
            </a:xfrm>
          </p:grpSpPr>
          <p:sp>
            <p:nvSpPr>
              <p:cNvPr id="1849" name="Oval 98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850" name="Line 98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51" name="Line 98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52" name="Line 98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53" name="Line 98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54" name="Line 98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55" name="Line 99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56" name="Line 99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57" name="Line 99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58" name="Line 99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59" name="Line 99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60" name="Line 99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61" name="Line 99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62" name="Line 99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63" name="Line 99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64" name="Line 99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65" name="Line 100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66" name="Line 100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70" name="Group 1002"/>
            <p:cNvGrpSpPr>
              <a:grpSpLocks/>
            </p:cNvGrpSpPr>
            <p:nvPr/>
          </p:nvGrpSpPr>
          <p:grpSpPr bwMode="auto">
            <a:xfrm flipH="1" flipV="1">
              <a:off x="1720" y="307"/>
              <a:ext cx="1365" cy="340"/>
              <a:chOff x="192" y="240"/>
              <a:chExt cx="5274" cy="1314"/>
            </a:xfrm>
          </p:grpSpPr>
          <p:sp>
            <p:nvSpPr>
              <p:cNvPr id="1831" name="Oval 100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832" name="Line 100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33" name="Line 100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34" name="Line 100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35" name="Line 100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36" name="Line 100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37" name="Line 100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38" name="Line 101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39" name="Line 101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40" name="Line 101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41" name="Line 101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42" name="Line 101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43" name="Line 101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44" name="Line 101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45" name="Line 101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46" name="Line 101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47" name="Line 101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48" name="Line 102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71" name="Group 1021"/>
            <p:cNvGrpSpPr>
              <a:grpSpLocks/>
            </p:cNvGrpSpPr>
            <p:nvPr/>
          </p:nvGrpSpPr>
          <p:grpSpPr bwMode="auto">
            <a:xfrm flipH="1" flipV="1">
              <a:off x="1782" y="499"/>
              <a:ext cx="1365" cy="340"/>
              <a:chOff x="192" y="240"/>
              <a:chExt cx="5274" cy="1314"/>
            </a:xfrm>
          </p:grpSpPr>
          <p:sp>
            <p:nvSpPr>
              <p:cNvPr id="1813" name="Oval 102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814" name="Line 102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15" name="Line 102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16" name="Line 102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17" name="Line 102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18" name="Line 102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19" name="Line 102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20" name="Line 102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21" name="Line 103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22" name="Line 103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23" name="Line 103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24" name="Line 103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25" name="Line 103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26" name="Line 103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27" name="Line 103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28" name="Line 103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29" name="Line 103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30" name="Line 103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72" name="Group 1040"/>
            <p:cNvGrpSpPr>
              <a:grpSpLocks/>
            </p:cNvGrpSpPr>
            <p:nvPr/>
          </p:nvGrpSpPr>
          <p:grpSpPr bwMode="auto">
            <a:xfrm flipH="1" flipV="1">
              <a:off x="1843" y="690"/>
              <a:ext cx="1365" cy="340"/>
              <a:chOff x="192" y="240"/>
              <a:chExt cx="5274" cy="1314"/>
            </a:xfrm>
          </p:grpSpPr>
          <p:sp>
            <p:nvSpPr>
              <p:cNvPr id="1795" name="Oval 104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796" name="Line 104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97" name="Line 104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98" name="Line 104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99" name="Line 104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00" name="Line 104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01" name="Line 104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02" name="Line 104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03" name="Line 104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04" name="Line 105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05" name="Line 105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06" name="Line 105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07" name="Line 105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08" name="Line 105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09" name="Line 105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10" name="Line 105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11" name="Line 105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812" name="Line 105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73" name="Group 1059"/>
            <p:cNvGrpSpPr>
              <a:grpSpLocks/>
            </p:cNvGrpSpPr>
            <p:nvPr/>
          </p:nvGrpSpPr>
          <p:grpSpPr bwMode="auto">
            <a:xfrm flipH="1" flipV="1">
              <a:off x="1905" y="882"/>
              <a:ext cx="1365" cy="340"/>
              <a:chOff x="192" y="240"/>
              <a:chExt cx="5274" cy="1314"/>
            </a:xfrm>
          </p:grpSpPr>
          <p:sp>
            <p:nvSpPr>
              <p:cNvPr id="1777" name="Oval 106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778" name="Line 106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79" name="Line 106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80" name="Line 106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81" name="Line 106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82" name="Line 106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83" name="Line 106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84" name="Line 106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85" name="Line 106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86" name="Line 106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87" name="Line 107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88" name="Line 107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89" name="Line 107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90" name="Line 107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91" name="Line 107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92" name="Line 107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93" name="Line 107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94" name="Line 107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74" name="Group 1078"/>
            <p:cNvGrpSpPr>
              <a:grpSpLocks/>
            </p:cNvGrpSpPr>
            <p:nvPr/>
          </p:nvGrpSpPr>
          <p:grpSpPr bwMode="auto">
            <a:xfrm flipH="1" flipV="1">
              <a:off x="1967" y="1073"/>
              <a:ext cx="1365" cy="340"/>
              <a:chOff x="192" y="240"/>
              <a:chExt cx="5274" cy="1314"/>
            </a:xfrm>
          </p:grpSpPr>
          <p:sp>
            <p:nvSpPr>
              <p:cNvPr id="1759" name="Oval 107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760" name="Line 108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61" name="Line 108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62" name="Line 108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63" name="Line 108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64" name="Line 108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65" name="Line 108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66" name="Line 108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67" name="Line 108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68" name="Line 108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69" name="Line 108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70" name="Line 109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71" name="Line 109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72" name="Line 109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73" name="Line 109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74" name="Line 109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75" name="Line 109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76" name="Line 109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75" name="Group 1097"/>
            <p:cNvGrpSpPr>
              <a:grpSpLocks/>
            </p:cNvGrpSpPr>
            <p:nvPr/>
          </p:nvGrpSpPr>
          <p:grpSpPr bwMode="auto">
            <a:xfrm flipH="1" flipV="1">
              <a:off x="2090" y="1456"/>
              <a:ext cx="1365" cy="340"/>
              <a:chOff x="192" y="240"/>
              <a:chExt cx="5274" cy="1314"/>
            </a:xfrm>
          </p:grpSpPr>
          <p:sp>
            <p:nvSpPr>
              <p:cNvPr id="1741" name="Oval 109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742" name="Line 109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43" name="Line 110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44" name="Line 110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45" name="Line 110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46" name="Line 110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47" name="Line 110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48" name="Line 110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49" name="Line 110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50" name="Line 110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51" name="Line 110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52" name="Line 110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53" name="Line 111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54" name="Line 111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55" name="Line 111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56" name="Line 111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57" name="Line 111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58" name="Line 111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76" name="Group 1116"/>
            <p:cNvGrpSpPr>
              <a:grpSpLocks/>
            </p:cNvGrpSpPr>
            <p:nvPr/>
          </p:nvGrpSpPr>
          <p:grpSpPr bwMode="auto">
            <a:xfrm flipH="1" flipV="1">
              <a:off x="2152" y="1648"/>
              <a:ext cx="1365" cy="340"/>
              <a:chOff x="192" y="240"/>
              <a:chExt cx="5274" cy="1314"/>
            </a:xfrm>
          </p:grpSpPr>
          <p:sp>
            <p:nvSpPr>
              <p:cNvPr id="1723" name="Oval 111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724" name="Line 111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25" name="Line 111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26" name="Line 112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27" name="Line 112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28" name="Line 112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29" name="Line 112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30" name="Line 112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31" name="Line 112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32" name="Line 112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33" name="Line 112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34" name="Line 112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35" name="Line 112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36" name="Line 113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37" name="Line 113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38" name="Line 113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39" name="Line 113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40" name="Line 113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77" name="Group 1135"/>
            <p:cNvGrpSpPr>
              <a:grpSpLocks/>
            </p:cNvGrpSpPr>
            <p:nvPr/>
          </p:nvGrpSpPr>
          <p:grpSpPr bwMode="auto">
            <a:xfrm flipH="1" flipV="1">
              <a:off x="2213" y="1839"/>
              <a:ext cx="1365" cy="340"/>
              <a:chOff x="192" y="240"/>
              <a:chExt cx="5274" cy="1314"/>
            </a:xfrm>
          </p:grpSpPr>
          <p:sp>
            <p:nvSpPr>
              <p:cNvPr id="1705" name="Oval 113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706" name="Line 113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07" name="Line 113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08" name="Line 113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09" name="Line 114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10" name="Line 114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11" name="Line 114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12" name="Line 114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13" name="Line 114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14" name="Line 114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15" name="Line 114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16" name="Line 114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17" name="Line 114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18" name="Line 114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19" name="Line 115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20" name="Line 115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21" name="Line 115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22" name="Line 115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78" name="Group 1154"/>
            <p:cNvGrpSpPr>
              <a:grpSpLocks/>
            </p:cNvGrpSpPr>
            <p:nvPr/>
          </p:nvGrpSpPr>
          <p:grpSpPr bwMode="auto">
            <a:xfrm>
              <a:off x="1008" y="2064"/>
              <a:ext cx="1365" cy="340"/>
              <a:chOff x="192" y="240"/>
              <a:chExt cx="5274" cy="1314"/>
            </a:xfrm>
          </p:grpSpPr>
          <p:sp>
            <p:nvSpPr>
              <p:cNvPr id="1687" name="Oval 115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688" name="Line 115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89" name="Line 115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90" name="Line 115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91" name="Line 115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92" name="Line 116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93" name="Line 116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94" name="Line 116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95" name="Line 116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96" name="Line 116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97" name="Line 116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98" name="Line 116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99" name="Line 116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00" name="Line 116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01" name="Line 116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02" name="Line 117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03" name="Line 117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704" name="Line 117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79" name="Group 1173"/>
            <p:cNvGrpSpPr>
              <a:grpSpLocks/>
            </p:cNvGrpSpPr>
            <p:nvPr/>
          </p:nvGrpSpPr>
          <p:grpSpPr bwMode="auto">
            <a:xfrm>
              <a:off x="1070" y="2256"/>
              <a:ext cx="1365" cy="340"/>
              <a:chOff x="192" y="240"/>
              <a:chExt cx="5274" cy="1314"/>
            </a:xfrm>
          </p:grpSpPr>
          <p:sp>
            <p:nvSpPr>
              <p:cNvPr id="1669" name="Oval 117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670" name="Line 117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71" name="Line 117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72" name="Line 117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73" name="Line 117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74" name="Line 117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75" name="Line 118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76" name="Line 118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77" name="Line 118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78" name="Line 118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79" name="Line 118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80" name="Line 118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81" name="Line 118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82" name="Line 118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83" name="Line 118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84" name="Line 118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85" name="Line 119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86" name="Line 119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80" name="Group 1192"/>
            <p:cNvGrpSpPr>
              <a:grpSpLocks/>
            </p:cNvGrpSpPr>
            <p:nvPr/>
          </p:nvGrpSpPr>
          <p:grpSpPr bwMode="auto">
            <a:xfrm>
              <a:off x="1132" y="2448"/>
              <a:ext cx="1365" cy="340"/>
              <a:chOff x="192" y="240"/>
              <a:chExt cx="5274" cy="1314"/>
            </a:xfrm>
          </p:grpSpPr>
          <p:sp>
            <p:nvSpPr>
              <p:cNvPr id="1651" name="Oval 119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652" name="Line 119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53" name="Line 119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54" name="Line 119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55" name="Line 119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56" name="Line 119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57" name="Line 119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58" name="Line 120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59" name="Line 120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60" name="Line 120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61" name="Line 120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62" name="Line 120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63" name="Line 120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64" name="Line 120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65" name="Line 120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66" name="Line 120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67" name="Line 120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68" name="Line 121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81" name="Group 1211"/>
            <p:cNvGrpSpPr>
              <a:grpSpLocks/>
            </p:cNvGrpSpPr>
            <p:nvPr/>
          </p:nvGrpSpPr>
          <p:grpSpPr bwMode="auto">
            <a:xfrm>
              <a:off x="1193" y="2639"/>
              <a:ext cx="1365" cy="340"/>
              <a:chOff x="192" y="240"/>
              <a:chExt cx="5274" cy="1314"/>
            </a:xfrm>
          </p:grpSpPr>
          <p:sp>
            <p:nvSpPr>
              <p:cNvPr id="1633" name="Oval 121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634" name="Line 121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35" name="Line 121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36" name="Line 121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37" name="Line 121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38" name="Line 121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39" name="Line 121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40" name="Line 121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41" name="Line 122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42" name="Line 122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43" name="Line 122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44" name="Line 122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45" name="Line 122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46" name="Line 122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47" name="Line 122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48" name="Line 122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49" name="Line 122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50" name="Line 122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82" name="Group 1230"/>
            <p:cNvGrpSpPr>
              <a:grpSpLocks/>
            </p:cNvGrpSpPr>
            <p:nvPr/>
          </p:nvGrpSpPr>
          <p:grpSpPr bwMode="auto">
            <a:xfrm>
              <a:off x="1255" y="2831"/>
              <a:ext cx="1365" cy="340"/>
              <a:chOff x="192" y="240"/>
              <a:chExt cx="5274" cy="1314"/>
            </a:xfrm>
          </p:grpSpPr>
          <p:sp>
            <p:nvSpPr>
              <p:cNvPr id="1615" name="Oval 123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616" name="Line 123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17" name="Line 123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18" name="Line 123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19" name="Line 123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20" name="Line 123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21" name="Line 123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22" name="Line 123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23" name="Line 123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24" name="Line 124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25" name="Line 124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26" name="Line 124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27" name="Line 124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28" name="Line 124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29" name="Line 124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30" name="Line 124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31" name="Line 124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32" name="Line 124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83" name="Group 1249"/>
            <p:cNvGrpSpPr>
              <a:grpSpLocks/>
            </p:cNvGrpSpPr>
            <p:nvPr/>
          </p:nvGrpSpPr>
          <p:grpSpPr bwMode="auto">
            <a:xfrm>
              <a:off x="1317" y="3022"/>
              <a:ext cx="1365" cy="340"/>
              <a:chOff x="192" y="240"/>
              <a:chExt cx="5274" cy="1314"/>
            </a:xfrm>
          </p:grpSpPr>
          <p:sp>
            <p:nvSpPr>
              <p:cNvPr id="1597" name="Oval 125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598" name="Line 125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99" name="Line 125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00" name="Line 125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01" name="Line 125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02" name="Line 125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03" name="Line 125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04" name="Line 125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05" name="Line 125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06" name="Line 125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07" name="Line 126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08" name="Line 126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09" name="Line 126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10" name="Line 126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11" name="Line 126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12" name="Line 126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13" name="Line 126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614" name="Line 126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84" name="Group 1268"/>
            <p:cNvGrpSpPr>
              <a:grpSpLocks/>
            </p:cNvGrpSpPr>
            <p:nvPr/>
          </p:nvGrpSpPr>
          <p:grpSpPr bwMode="auto">
            <a:xfrm>
              <a:off x="1378" y="3214"/>
              <a:ext cx="1365" cy="340"/>
              <a:chOff x="192" y="240"/>
              <a:chExt cx="5274" cy="1314"/>
            </a:xfrm>
          </p:grpSpPr>
          <p:sp>
            <p:nvSpPr>
              <p:cNvPr id="1579" name="Oval 126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580" name="Line 127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81" name="Line 127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82" name="Line 127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83" name="Line 127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84" name="Line 127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85" name="Line 127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86" name="Line 127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87" name="Line 127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88" name="Line 127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89" name="Line 127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90" name="Line 128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91" name="Line 128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92" name="Line 128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93" name="Line 128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94" name="Line 128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95" name="Line 128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96" name="Line 128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85" name="Group 1287"/>
            <p:cNvGrpSpPr>
              <a:grpSpLocks/>
            </p:cNvGrpSpPr>
            <p:nvPr/>
          </p:nvGrpSpPr>
          <p:grpSpPr bwMode="auto">
            <a:xfrm>
              <a:off x="1440" y="3405"/>
              <a:ext cx="1365" cy="340"/>
              <a:chOff x="192" y="240"/>
              <a:chExt cx="5274" cy="1314"/>
            </a:xfrm>
          </p:grpSpPr>
          <p:sp>
            <p:nvSpPr>
              <p:cNvPr id="1561" name="Oval 128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562" name="Line 128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63" name="Line 129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64" name="Line 129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65" name="Line 129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66" name="Line 129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67" name="Line 129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68" name="Line 129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69" name="Line 129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70" name="Line 129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71" name="Line 129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72" name="Line 129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73" name="Line 130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74" name="Line 130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75" name="Line 130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76" name="Line 130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77" name="Line 130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78" name="Line 130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86" name="Group 1306"/>
            <p:cNvGrpSpPr>
              <a:grpSpLocks/>
            </p:cNvGrpSpPr>
            <p:nvPr/>
          </p:nvGrpSpPr>
          <p:grpSpPr bwMode="auto">
            <a:xfrm>
              <a:off x="1502" y="3597"/>
              <a:ext cx="1365" cy="340"/>
              <a:chOff x="192" y="240"/>
              <a:chExt cx="5274" cy="1314"/>
            </a:xfrm>
          </p:grpSpPr>
          <p:sp>
            <p:nvSpPr>
              <p:cNvPr id="1543" name="Oval 130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544" name="Line 130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45" name="Line 130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46" name="Line 131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47" name="Line 131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48" name="Line 131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49" name="Line 131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50" name="Line 131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51" name="Line 131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52" name="Line 131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53" name="Line 131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54" name="Line 131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55" name="Line 131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56" name="Line 132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57" name="Line 132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58" name="Line 132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59" name="Line 132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60" name="Line 132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87" name="Group 1325"/>
            <p:cNvGrpSpPr>
              <a:grpSpLocks/>
            </p:cNvGrpSpPr>
            <p:nvPr/>
          </p:nvGrpSpPr>
          <p:grpSpPr bwMode="auto">
            <a:xfrm>
              <a:off x="1563" y="3788"/>
              <a:ext cx="1365" cy="340"/>
              <a:chOff x="192" y="240"/>
              <a:chExt cx="5274" cy="1314"/>
            </a:xfrm>
          </p:grpSpPr>
          <p:sp>
            <p:nvSpPr>
              <p:cNvPr id="1525" name="Oval 132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526" name="Line 132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27" name="Line 132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28" name="Line 132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29" name="Line 133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30" name="Line 133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31" name="Line 133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32" name="Line 133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33" name="Line 133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34" name="Line 133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35" name="Line 133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36" name="Line 133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37" name="Line 133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38" name="Line 133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39" name="Line 134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40" name="Line 134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41" name="Line 134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42" name="Line 134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88" name="Group 1344"/>
            <p:cNvGrpSpPr>
              <a:grpSpLocks/>
            </p:cNvGrpSpPr>
            <p:nvPr/>
          </p:nvGrpSpPr>
          <p:grpSpPr bwMode="auto">
            <a:xfrm flipH="1" flipV="1">
              <a:off x="2304" y="2016"/>
              <a:ext cx="1365" cy="340"/>
              <a:chOff x="192" y="240"/>
              <a:chExt cx="5274" cy="1314"/>
            </a:xfrm>
          </p:grpSpPr>
          <p:sp>
            <p:nvSpPr>
              <p:cNvPr id="1507" name="Oval 134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508" name="Line 134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09" name="Line 134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10" name="Line 134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11" name="Line 134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12" name="Line 135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13" name="Line 135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14" name="Line 135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15" name="Line 135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16" name="Line 135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17" name="Line 135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18" name="Line 135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19" name="Line 135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20" name="Line 135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21" name="Line 135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22" name="Line 136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23" name="Line 136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24" name="Line 136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89" name="Group 1363"/>
            <p:cNvGrpSpPr>
              <a:grpSpLocks/>
            </p:cNvGrpSpPr>
            <p:nvPr/>
          </p:nvGrpSpPr>
          <p:grpSpPr bwMode="auto">
            <a:xfrm flipH="1" flipV="1">
              <a:off x="2366" y="2208"/>
              <a:ext cx="1365" cy="340"/>
              <a:chOff x="192" y="240"/>
              <a:chExt cx="5274" cy="1314"/>
            </a:xfrm>
          </p:grpSpPr>
          <p:sp>
            <p:nvSpPr>
              <p:cNvPr id="1489" name="Oval 1364"/>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490" name="Line 1365"/>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91" name="Line 1366"/>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92" name="Line 1367"/>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93" name="Line 1368"/>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94" name="Line 1369"/>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95" name="Line 1370"/>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96" name="Line 1371"/>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97" name="Line 1372"/>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98" name="Line 1373"/>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99" name="Line 1374"/>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00" name="Line 1375"/>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01" name="Line 1376"/>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02" name="Line 1377"/>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03" name="Line 1378"/>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04" name="Line 1379"/>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05" name="Line 1380"/>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506" name="Line 1381"/>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90" name="Group 1382"/>
            <p:cNvGrpSpPr>
              <a:grpSpLocks/>
            </p:cNvGrpSpPr>
            <p:nvPr/>
          </p:nvGrpSpPr>
          <p:grpSpPr bwMode="auto">
            <a:xfrm flipH="1" flipV="1">
              <a:off x="2428" y="2400"/>
              <a:ext cx="1365" cy="340"/>
              <a:chOff x="192" y="240"/>
              <a:chExt cx="5274" cy="1314"/>
            </a:xfrm>
          </p:grpSpPr>
          <p:sp>
            <p:nvSpPr>
              <p:cNvPr id="1471" name="Oval 1383"/>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472" name="Line 1384"/>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73" name="Line 1385"/>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74" name="Line 1386"/>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75" name="Line 1387"/>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76" name="Line 1388"/>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77" name="Line 1389"/>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78" name="Line 1390"/>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79" name="Line 1391"/>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80" name="Line 1392"/>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81" name="Line 1393"/>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82" name="Line 1394"/>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83" name="Line 1395"/>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84" name="Line 1396"/>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85" name="Line 1397"/>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86" name="Line 1398"/>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87" name="Line 1399"/>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88" name="Line 1400"/>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91" name="Group 1401"/>
            <p:cNvGrpSpPr>
              <a:grpSpLocks/>
            </p:cNvGrpSpPr>
            <p:nvPr/>
          </p:nvGrpSpPr>
          <p:grpSpPr bwMode="auto">
            <a:xfrm flipH="1" flipV="1">
              <a:off x="2489" y="2591"/>
              <a:ext cx="1365" cy="340"/>
              <a:chOff x="192" y="240"/>
              <a:chExt cx="5274" cy="1314"/>
            </a:xfrm>
          </p:grpSpPr>
          <p:sp>
            <p:nvSpPr>
              <p:cNvPr id="1453" name="Oval 1402"/>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454" name="Line 1403"/>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55" name="Line 1404"/>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56" name="Line 1405"/>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57" name="Line 1406"/>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58" name="Line 1407"/>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59" name="Line 1408"/>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60" name="Line 1409"/>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61" name="Line 1410"/>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62" name="Line 1411"/>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63" name="Line 1412"/>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64" name="Line 1413"/>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65" name="Line 1414"/>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66" name="Line 1415"/>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67" name="Line 1416"/>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68" name="Line 1417"/>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69" name="Line 1418"/>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70" name="Line 1419"/>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92" name="Group 1420"/>
            <p:cNvGrpSpPr>
              <a:grpSpLocks/>
            </p:cNvGrpSpPr>
            <p:nvPr/>
          </p:nvGrpSpPr>
          <p:grpSpPr bwMode="auto">
            <a:xfrm flipH="1" flipV="1">
              <a:off x="2551" y="2783"/>
              <a:ext cx="1365" cy="340"/>
              <a:chOff x="192" y="240"/>
              <a:chExt cx="5274" cy="1314"/>
            </a:xfrm>
          </p:grpSpPr>
          <p:sp>
            <p:nvSpPr>
              <p:cNvPr id="1435" name="Oval 1421"/>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436" name="Line 1422"/>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37" name="Line 1423"/>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38" name="Line 1424"/>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39" name="Line 1425"/>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40" name="Line 1426"/>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41" name="Line 1427"/>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42" name="Line 1428"/>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43" name="Line 1429"/>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44" name="Line 1430"/>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45" name="Line 1431"/>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46" name="Line 1432"/>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47" name="Line 1433"/>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48" name="Line 1434"/>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49" name="Line 1435"/>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50" name="Line 1436"/>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51" name="Line 1437"/>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52" name="Line 1438"/>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93" name="Group 1439"/>
            <p:cNvGrpSpPr>
              <a:grpSpLocks/>
            </p:cNvGrpSpPr>
            <p:nvPr/>
          </p:nvGrpSpPr>
          <p:grpSpPr bwMode="auto">
            <a:xfrm flipH="1" flipV="1">
              <a:off x="2613" y="2974"/>
              <a:ext cx="1365" cy="340"/>
              <a:chOff x="192" y="240"/>
              <a:chExt cx="5274" cy="1314"/>
            </a:xfrm>
          </p:grpSpPr>
          <p:sp>
            <p:nvSpPr>
              <p:cNvPr id="1417" name="Oval 1440"/>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418" name="Line 1441"/>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19" name="Line 1442"/>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20" name="Line 1443"/>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21" name="Line 1444"/>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22" name="Line 1445"/>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23" name="Line 1446"/>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24" name="Line 1447"/>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25" name="Line 1448"/>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26" name="Line 1449"/>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27" name="Line 1450"/>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28" name="Line 1451"/>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29" name="Line 1452"/>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30" name="Line 1453"/>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31" name="Line 1454"/>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32" name="Line 1455"/>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33" name="Line 1456"/>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34" name="Line 1457"/>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94" name="Group 1458"/>
            <p:cNvGrpSpPr>
              <a:grpSpLocks/>
            </p:cNvGrpSpPr>
            <p:nvPr/>
          </p:nvGrpSpPr>
          <p:grpSpPr bwMode="auto">
            <a:xfrm flipH="1" flipV="1">
              <a:off x="2674" y="3166"/>
              <a:ext cx="1365" cy="340"/>
              <a:chOff x="192" y="240"/>
              <a:chExt cx="5274" cy="1314"/>
            </a:xfrm>
          </p:grpSpPr>
          <p:sp>
            <p:nvSpPr>
              <p:cNvPr id="1399" name="Oval 1459"/>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400" name="Line 1460"/>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01" name="Line 1461"/>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02" name="Line 1462"/>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03" name="Line 1463"/>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04" name="Line 1464"/>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05" name="Line 1465"/>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06" name="Line 1466"/>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07" name="Line 1467"/>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08" name="Line 1468"/>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09" name="Line 1469"/>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10" name="Line 1470"/>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11" name="Line 1471"/>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12" name="Line 1472"/>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13" name="Line 1473"/>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14" name="Line 1474"/>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15" name="Line 1475"/>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416" name="Line 1476"/>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95" name="Group 1477"/>
            <p:cNvGrpSpPr>
              <a:grpSpLocks/>
            </p:cNvGrpSpPr>
            <p:nvPr/>
          </p:nvGrpSpPr>
          <p:grpSpPr bwMode="auto">
            <a:xfrm flipH="1" flipV="1">
              <a:off x="2736" y="3357"/>
              <a:ext cx="1365" cy="340"/>
              <a:chOff x="192" y="240"/>
              <a:chExt cx="5274" cy="1314"/>
            </a:xfrm>
          </p:grpSpPr>
          <p:sp>
            <p:nvSpPr>
              <p:cNvPr id="1381" name="Oval 1478"/>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82" name="Line 1479"/>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83" name="Line 1480"/>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84" name="Line 1481"/>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85" name="Line 1482"/>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86" name="Line 1483"/>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87" name="Line 1484"/>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88" name="Line 1485"/>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89" name="Line 1486"/>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90" name="Line 1487"/>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91" name="Line 1488"/>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92" name="Line 1489"/>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93" name="Line 1490"/>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94" name="Line 1491"/>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95" name="Line 1492"/>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96" name="Line 1493"/>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97" name="Line 1494"/>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98" name="Line 1495"/>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96" name="Group 1496"/>
            <p:cNvGrpSpPr>
              <a:grpSpLocks/>
            </p:cNvGrpSpPr>
            <p:nvPr/>
          </p:nvGrpSpPr>
          <p:grpSpPr bwMode="auto">
            <a:xfrm flipH="1" flipV="1">
              <a:off x="2798" y="3549"/>
              <a:ext cx="1365" cy="340"/>
              <a:chOff x="192" y="240"/>
              <a:chExt cx="5274" cy="1314"/>
            </a:xfrm>
          </p:grpSpPr>
          <p:sp>
            <p:nvSpPr>
              <p:cNvPr id="1363" name="Oval 1497"/>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64" name="Line 1498"/>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65" name="Line 1499"/>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66" name="Line 1500"/>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67" name="Line 1501"/>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68" name="Line 1502"/>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69" name="Line 1503"/>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70" name="Line 1504"/>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71" name="Line 1505"/>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72" name="Line 1506"/>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73" name="Line 1507"/>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74" name="Line 1508"/>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75" name="Line 1509"/>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76" name="Line 1510"/>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77" name="Line 1511"/>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78" name="Line 1512"/>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79" name="Line 1513"/>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80" name="Line 1514"/>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97" name="Group 1515"/>
            <p:cNvGrpSpPr>
              <a:grpSpLocks/>
            </p:cNvGrpSpPr>
            <p:nvPr/>
          </p:nvGrpSpPr>
          <p:grpSpPr bwMode="auto">
            <a:xfrm flipH="1" flipV="1">
              <a:off x="2859" y="3740"/>
              <a:ext cx="1365" cy="340"/>
              <a:chOff x="192" y="240"/>
              <a:chExt cx="5274" cy="1314"/>
            </a:xfrm>
          </p:grpSpPr>
          <p:sp>
            <p:nvSpPr>
              <p:cNvPr id="1345" name="Oval 1516"/>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46" name="Line 1517"/>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47" name="Line 1518"/>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48" name="Line 1519"/>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49" name="Line 1520"/>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50" name="Line 1521"/>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51" name="Line 1522"/>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52" name="Line 1523"/>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53" name="Line 1524"/>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54" name="Line 1525"/>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55" name="Line 1526"/>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56" name="Line 1527"/>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57" name="Line 1528"/>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58" name="Line 1529"/>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59" name="Line 1530"/>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60" name="Line 1531"/>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61" name="Line 1532"/>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62" name="Line 1533"/>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98" name="Group 1534"/>
            <p:cNvGrpSpPr>
              <a:grpSpLocks/>
            </p:cNvGrpSpPr>
            <p:nvPr/>
          </p:nvGrpSpPr>
          <p:grpSpPr bwMode="auto">
            <a:xfrm flipH="1" flipV="1">
              <a:off x="2016" y="1248"/>
              <a:ext cx="1365" cy="340"/>
              <a:chOff x="192" y="240"/>
              <a:chExt cx="5274" cy="1314"/>
            </a:xfrm>
          </p:grpSpPr>
          <p:sp>
            <p:nvSpPr>
              <p:cNvPr id="1327" name="Oval 1535"/>
              <p:cNvSpPr>
                <a:spLocks noChangeArrowheads="1"/>
              </p:cNvSpPr>
              <p:nvPr/>
            </p:nvSpPr>
            <p:spPr bwMode="auto">
              <a:xfrm>
                <a:off x="192" y="240"/>
                <a:ext cx="1410" cy="1314"/>
              </a:xfrm>
              <a:prstGeom prst="ellipse">
                <a:avLst/>
              </a:prstGeom>
              <a:gradFill rotWithShape="1">
                <a:gsLst>
                  <a:gs pos="0">
                    <a:srgbClr val="FF0000">
                      <a:alpha val="49001"/>
                    </a:srgbClr>
                  </a:gs>
                  <a:gs pos="100000">
                    <a:srgbClr val="D20000"/>
                  </a:gs>
                </a:gsLst>
                <a:path path="shape">
                  <a:fillToRect l="50000" t="50000" r="50000" b="50000"/>
                </a:path>
              </a:gra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28" name="Line 1536"/>
              <p:cNvSpPr>
                <a:spLocks noChangeShapeType="1"/>
              </p:cNvSpPr>
              <p:nvPr/>
            </p:nvSpPr>
            <p:spPr bwMode="auto">
              <a:xfrm flipV="1">
                <a:off x="3306"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29" name="Line 1537"/>
              <p:cNvSpPr>
                <a:spLocks noChangeShapeType="1"/>
              </p:cNvSpPr>
              <p:nvPr/>
            </p:nvSpPr>
            <p:spPr bwMode="auto">
              <a:xfrm flipH="1" flipV="1">
                <a:off x="3738"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30" name="Line 1538"/>
              <p:cNvSpPr>
                <a:spLocks noChangeShapeType="1"/>
              </p:cNvSpPr>
              <p:nvPr/>
            </p:nvSpPr>
            <p:spPr bwMode="auto">
              <a:xfrm flipV="1">
                <a:off x="417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31" name="Line 1539"/>
              <p:cNvSpPr>
                <a:spLocks noChangeShapeType="1"/>
              </p:cNvSpPr>
              <p:nvPr/>
            </p:nvSpPr>
            <p:spPr bwMode="auto">
              <a:xfrm flipH="1" flipV="1">
                <a:off x="460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32" name="Line 1540"/>
              <p:cNvSpPr>
                <a:spLocks noChangeShapeType="1"/>
              </p:cNvSpPr>
              <p:nvPr/>
            </p:nvSpPr>
            <p:spPr bwMode="auto">
              <a:xfrm flipV="1">
                <a:off x="158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33" name="Line 1541"/>
              <p:cNvSpPr>
                <a:spLocks noChangeShapeType="1"/>
              </p:cNvSpPr>
              <p:nvPr/>
            </p:nvSpPr>
            <p:spPr bwMode="auto">
              <a:xfrm flipH="1" flipV="1">
                <a:off x="2010"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34" name="Line 1542"/>
              <p:cNvSpPr>
                <a:spLocks noChangeShapeType="1"/>
              </p:cNvSpPr>
              <p:nvPr/>
            </p:nvSpPr>
            <p:spPr bwMode="auto">
              <a:xfrm flipV="1">
                <a:off x="2442"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35" name="Line 1543"/>
              <p:cNvSpPr>
                <a:spLocks noChangeShapeType="1"/>
              </p:cNvSpPr>
              <p:nvPr/>
            </p:nvSpPr>
            <p:spPr bwMode="auto">
              <a:xfrm flipH="1" flipV="1">
                <a:off x="2874" y="720"/>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36" name="Line 1544"/>
              <p:cNvSpPr>
                <a:spLocks noChangeShapeType="1"/>
              </p:cNvSpPr>
              <p:nvPr/>
            </p:nvSpPr>
            <p:spPr bwMode="auto">
              <a:xfrm flipV="1">
                <a:off x="3306"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37" name="Line 1545"/>
              <p:cNvSpPr>
                <a:spLocks noChangeShapeType="1"/>
              </p:cNvSpPr>
              <p:nvPr/>
            </p:nvSpPr>
            <p:spPr bwMode="auto">
              <a:xfrm flipH="1" flipV="1">
                <a:off x="3738"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38" name="Line 1546"/>
              <p:cNvSpPr>
                <a:spLocks noChangeShapeType="1"/>
              </p:cNvSpPr>
              <p:nvPr/>
            </p:nvSpPr>
            <p:spPr bwMode="auto">
              <a:xfrm flipV="1">
                <a:off x="417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39" name="Line 1547"/>
              <p:cNvSpPr>
                <a:spLocks noChangeShapeType="1"/>
              </p:cNvSpPr>
              <p:nvPr/>
            </p:nvSpPr>
            <p:spPr bwMode="auto">
              <a:xfrm flipH="1" flipV="1">
                <a:off x="460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40" name="Line 1548"/>
              <p:cNvSpPr>
                <a:spLocks noChangeShapeType="1"/>
              </p:cNvSpPr>
              <p:nvPr/>
            </p:nvSpPr>
            <p:spPr bwMode="auto">
              <a:xfrm flipV="1">
                <a:off x="158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41" name="Line 1549"/>
              <p:cNvSpPr>
                <a:spLocks noChangeShapeType="1"/>
              </p:cNvSpPr>
              <p:nvPr/>
            </p:nvSpPr>
            <p:spPr bwMode="auto">
              <a:xfrm flipH="1" flipV="1">
                <a:off x="2010"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42" name="Line 1550"/>
              <p:cNvSpPr>
                <a:spLocks noChangeShapeType="1"/>
              </p:cNvSpPr>
              <p:nvPr/>
            </p:nvSpPr>
            <p:spPr bwMode="auto">
              <a:xfrm flipV="1">
                <a:off x="2442"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43" name="Line 1551"/>
              <p:cNvSpPr>
                <a:spLocks noChangeShapeType="1"/>
              </p:cNvSpPr>
              <p:nvPr/>
            </p:nvSpPr>
            <p:spPr bwMode="auto">
              <a:xfrm flipH="1" flipV="1">
                <a:off x="287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sp>
            <p:nvSpPr>
              <p:cNvPr id="1344" name="Line 1552"/>
              <p:cNvSpPr>
                <a:spLocks noChangeShapeType="1"/>
              </p:cNvSpPr>
              <p:nvPr/>
            </p:nvSpPr>
            <p:spPr bwMode="auto">
              <a:xfrm flipV="1">
                <a:off x="5034" y="1008"/>
                <a:ext cx="432" cy="48"/>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299" name="Group 1553"/>
            <p:cNvGrpSpPr>
              <a:grpSpLocks/>
            </p:cNvGrpSpPr>
            <p:nvPr/>
          </p:nvGrpSpPr>
          <p:grpSpPr bwMode="auto">
            <a:xfrm>
              <a:off x="1968" y="1449"/>
              <a:ext cx="1021" cy="148"/>
              <a:chOff x="3792" y="1289"/>
              <a:chExt cx="1488" cy="175"/>
            </a:xfrm>
          </p:grpSpPr>
          <p:grpSp>
            <p:nvGrpSpPr>
              <p:cNvPr id="1321" name="Group 1554"/>
              <p:cNvGrpSpPr>
                <a:grpSpLocks/>
              </p:cNvGrpSpPr>
              <p:nvPr/>
            </p:nvGrpSpPr>
            <p:grpSpPr bwMode="auto">
              <a:xfrm rot="5400000">
                <a:off x="4284" y="852"/>
                <a:ext cx="120" cy="1104"/>
                <a:chOff x="2448" y="1749"/>
                <a:chExt cx="924" cy="1558"/>
              </a:xfrm>
            </p:grpSpPr>
            <p:sp>
              <p:nvSpPr>
                <p:cNvPr id="1323" name="AutoShape 1555"/>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24" name="AutoShape 1556"/>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25" name="AutoShape 1557"/>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26" name="AutoShape 1558"/>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1322" name="Line 1559"/>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300" name="Group 1560"/>
            <p:cNvGrpSpPr>
              <a:grpSpLocks/>
            </p:cNvGrpSpPr>
            <p:nvPr/>
          </p:nvGrpSpPr>
          <p:grpSpPr bwMode="auto">
            <a:xfrm rot="21139151" flipH="1">
              <a:off x="1763" y="2832"/>
              <a:ext cx="1021" cy="148"/>
              <a:chOff x="3792" y="1289"/>
              <a:chExt cx="1488" cy="175"/>
            </a:xfrm>
          </p:grpSpPr>
          <p:grpSp>
            <p:nvGrpSpPr>
              <p:cNvPr id="1315" name="Group 1561"/>
              <p:cNvGrpSpPr>
                <a:grpSpLocks/>
              </p:cNvGrpSpPr>
              <p:nvPr/>
            </p:nvGrpSpPr>
            <p:grpSpPr bwMode="auto">
              <a:xfrm rot="5400000">
                <a:off x="4284" y="852"/>
                <a:ext cx="120" cy="1104"/>
                <a:chOff x="2448" y="1749"/>
                <a:chExt cx="924" cy="1558"/>
              </a:xfrm>
            </p:grpSpPr>
            <p:sp>
              <p:nvSpPr>
                <p:cNvPr id="1317" name="AutoShape 1562"/>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18" name="AutoShape 1563"/>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19" name="AutoShape 1564"/>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20" name="AutoShape 1565"/>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1316" name="Line 1566"/>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301" name="Group 1567"/>
            <p:cNvGrpSpPr>
              <a:grpSpLocks/>
            </p:cNvGrpSpPr>
            <p:nvPr/>
          </p:nvGrpSpPr>
          <p:grpSpPr bwMode="auto">
            <a:xfrm rot="21139151" flipH="1">
              <a:off x="2514" y="3554"/>
              <a:ext cx="1021" cy="148"/>
              <a:chOff x="3792" y="1289"/>
              <a:chExt cx="1488" cy="175"/>
            </a:xfrm>
          </p:grpSpPr>
          <p:grpSp>
            <p:nvGrpSpPr>
              <p:cNvPr id="1309" name="Group 1568"/>
              <p:cNvGrpSpPr>
                <a:grpSpLocks/>
              </p:cNvGrpSpPr>
              <p:nvPr/>
            </p:nvGrpSpPr>
            <p:grpSpPr bwMode="auto">
              <a:xfrm rot="5400000">
                <a:off x="4284" y="852"/>
                <a:ext cx="120" cy="1104"/>
                <a:chOff x="2448" y="1749"/>
                <a:chExt cx="924" cy="1558"/>
              </a:xfrm>
            </p:grpSpPr>
            <p:sp>
              <p:nvSpPr>
                <p:cNvPr id="1311" name="AutoShape 1569"/>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12" name="AutoShape 1570"/>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13" name="AutoShape 1571"/>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14" name="AutoShape 1572"/>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1310" name="Line 1573"/>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nvGrpSpPr>
            <p:cNvPr id="1302" name="Group 1574"/>
            <p:cNvGrpSpPr>
              <a:grpSpLocks/>
            </p:cNvGrpSpPr>
            <p:nvPr/>
          </p:nvGrpSpPr>
          <p:grpSpPr bwMode="auto">
            <a:xfrm>
              <a:off x="1175" y="715"/>
              <a:ext cx="1021" cy="148"/>
              <a:chOff x="3792" y="1289"/>
              <a:chExt cx="1488" cy="175"/>
            </a:xfrm>
          </p:grpSpPr>
          <p:grpSp>
            <p:nvGrpSpPr>
              <p:cNvPr id="1303" name="Group 1575"/>
              <p:cNvGrpSpPr>
                <a:grpSpLocks/>
              </p:cNvGrpSpPr>
              <p:nvPr/>
            </p:nvGrpSpPr>
            <p:grpSpPr bwMode="auto">
              <a:xfrm rot="5400000">
                <a:off x="4284" y="852"/>
                <a:ext cx="120" cy="1104"/>
                <a:chOff x="2448" y="1749"/>
                <a:chExt cx="924" cy="1558"/>
              </a:xfrm>
            </p:grpSpPr>
            <p:sp>
              <p:nvSpPr>
                <p:cNvPr id="1305" name="AutoShape 1576"/>
                <p:cNvSpPr>
                  <a:spLocks noChangeArrowheads="1"/>
                </p:cNvSpPr>
                <p:nvPr/>
              </p:nvSpPr>
              <p:spPr bwMode="auto">
                <a:xfrm>
                  <a:off x="2841" y="285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06" name="AutoShape 1577"/>
                <p:cNvSpPr>
                  <a:spLocks noChangeArrowheads="1"/>
                </p:cNvSpPr>
                <p:nvPr/>
              </p:nvSpPr>
              <p:spPr bwMode="auto">
                <a:xfrm>
                  <a:off x="2844" y="2391"/>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07" name="AutoShape 1578"/>
                <p:cNvSpPr>
                  <a:spLocks noChangeArrowheads="1"/>
                </p:cNvSpPr>
                <p:nvPr/>
              </p:nvSpPr>
              <p:spPr bwMode="auto">
                <a:xfrm>
                  <a:off x="2448" y="2160"/>
                  <a:ext cx="528" cy="457"/>
                </a:xfrm>
                <a:prstGeom prst="hexagon">
                  <a:avLst>
                    <a:gd name="adj" fmla="val 28884"/>
                    <a:gd name="vf" fmla="val 115470"/>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1308" name="AutoShape 1579"/>
                <p:cNvSpPr>
                  <a:spLocks noChangeArrowheads="1"/>
                </p:cNvSpPr>
                <p:nvPr/>
              </p:nvSpPr>
              <p:spPr bwMode="auto">
                <a:xfrm>
                  <a:off x="2496" y="1749"/>
                  <a:ext cx="432" cy="411"/>
                </a:xfrm>
                <a:prstGeom prst="pentagon">
                  <a:avLst/>
                </a:prstGeom>
                <a:noFill/>
                <a:ln w="38100">
                  <a:solidFill>
                    <a:srgbClr val="00CC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
            <p:nvSpPr>
              <p:cNvPr id="1304" name="Line 1580"/>
              <p:cNvSpPr>
                <a:spLocks noChangeShapeType="1"/>
              </p:cNvSpPr>
              <p:nvPr/>
            </p:nvSpPr>
            <p:spPr bwMode="auto">
              <a:xfrm flipV="1">
                <a:off x="4752" y="1289"/>
                <a:ext cx="528" cy="65"/>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a:solidFill>
                    <a:prstClr val="black"/>
                  </a:solidFill>
                  <a:latin typeface="Calibri"/>
                </a:endParaRPr>
              </a:p>
            </p:txBody>
          </p:sp>
        </p:grpSp>
      </p:grpSp>
      <p:sp>
        <p:nvSpPr>
          <p:cNvPr id="2047" name="Oval 1581"/>
          <p:cNvSpPr>
            <a:spLocks noChangeArrowheads="1"/>
          </p:cNvSpPr>
          <p:nvPr/>
        </p:nvSpPr>
        <p:spPr bwMode="auto">
          <a:xfrm rot="-973852">
            <a:off x="6032985" y="1234980"/>
            <a:ext cx="463550" cy="1536700"/>
          </a:xfrm>
          <a:prstGeom prst="ellipse">
            <a:avLst/>
          </a:prstGeom>
          <a:gradFill rotWithShape="1">
            <a:gsLst>
              <a:gs pos="0">
                <a:srgbClr val="FF00FF"/>
              </a:gs>
              <a:gs pos="100000">
                <a:srgbClr val="BA00BA"/>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48" name="Oval 1582"/>
          <p:cNvSpPr>
            <a:spLocks noChangeArrowheads="1"/>
          </p:cNvSpPr>
          <p:nvPr/>
        </p:nvSpPr>
        <p:spPr bwMode="auto">
          <a:xfrm rot="4838272">
            <a:off x="6011554" y="2996312"/>
            <a:ext cx="792163" cy="1536700"/>
          </a:xfrm>
          <a:prstGeom prst="ellipse">
            <a:avLst/>
          </a:prstGeom>
          <a:gradFill rotWithShape="1">
            <a:gsLst>
              <a:gs pos="0">
                <a:srgbClr val="FF00FF"/>
              </a:gs>
              <a:gs pos="100000">
                <a:srgbClr val="BA00BA"/>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49" name="Oval 1583"/>
          <p:cNvSpPr>
            <a:spLocks noChangeArrowheads="1"/>
          </p:cNvSpPr>
          <p:nvPr/>
        </p:nvSpPr>
        <p:spPr bwMode="auto">
          <a:xfrm rot="5277001">
            <a:off x="5684530" y="4120263"/>
            <a:ext cx="1222375" cy="2916237"/>
          </a:xfrm>
          <a:prstGeom prst="ellipse">
            <a:avLst/>
          </a:prstGeom>
          <a:gradFill rotWithShape="1">
            <a:gsLst>
              <a:gs pos="0">
                <a:srgbClr val="FF00FF"/>
              </a:gs>
              <a:gs pos="100000">
                <a:srgbClr val="BA00BA"/>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50" name="Oval 1584"/>
          <p:cNvSpPr>
            <a:spLocks noChangeArrowheads="1"/>
          </p:cNvSpPr>
          <p:nvPr/>
        </p:nvSpPr>
        <p:spPr bwMode="auto">
          <a:xfrm rot="4838272">
            <a:off x="4174817" y="1518349"/>
            <a:ext cx="792162" cy="1536700"/>
          </a:xfrm>
          <a:prstGeom prst="ellipse">
            <a:avLst/>
          </a:prstGeom>
          <a:gradFill rotWithShape="1">
            <a:gsLst>
              <a:gs pos="0">
                <a:srgbClr val="FF00FF"/>
              </a:gs>
              <a:gs pos="100000">
                <a:srgbClr val="BA00BA"/>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nvGrpSpPr>
          <p:cNvPr id="2051" name="Group 1615"/>
          <p:cNvGrpSpPr>
            <a:grpSpLocks/>
          </p:cNvGrpSpPr>
          <p:nvPr/>
        </p:nvGrpSpPr>
        <p:grpSpPr bwMode="auto">
          <a:xfrm>
            <a:off x="7709385" y="5213256"/>
            <a:ext cx="533400" cy="288925"/>
            <a:chOff x="3360" y="2986"/>
            <a:chExt cx="336" cy="182"/>
          </a:xfrm>
        </p:grpSpPr>
        <p:sp>
          <p:nvSpPr>
            <p:cNvPr id="2052" name="AutoShape 1616"/>
            <p:cNvSpPr>
              <a:spLocks noChangeArrowheads="1"/>
            </p:cNvSpPr>
            <p:nvPr/>
          </p:nvSpPr>
          <p:spPr bwMode="auto">
            <a:xfrm>
              <a:off x="3360" y="3081"/>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53" name="AutoShape 1617"/>
            <p:cNvSpPr>
              <a:spLocks noChangeArrowheads="1"/>
            </p:cNvSpPr>
            <p:nvPr/>
          </p:nvSpPr>
          <p:spPr bwMode="auto">
            <a:xfrm>
              <a:off x="3504" y="3082"/>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54" name="AutoShape 1618"/>
            <p:cNvSpPr>
              <a:spLocks noChangeArrowheads="1"/>
            </p:cNvSpPr>
            <p:nvPr/>
          </p:nvSpPr>
          <p:spPr bwMode="auto">
            <a:xfrm>
              <a:off x="3552" y="2986"/>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grpSp>
        <p:nvGrpSpPr>
          <p:cNvPr id="2055" name="Group 1619"/>
          <p:cNvGrpSpPr>
            <a:grpSpLocks/>
          </p:cNvGrpSpPr>
          <p:nvPr/>
        </p:nvGrpSpPr>
        <p:grpSpPr bwMode="auto">
          <a:xfrm>
            <a:off x="6309210" y="1241331"/>
            <a:ext cx="533400" cy="288925"/>
            <a:chOff x="3360" y="2986"/>
            <a:chExt cx="336" cy="182"/>
          </a:xfrm>
        </p:grpSpPr>
        <p:sp>
          <p:nvSpPr>
            <p:cNvPr id="2056" name="AutoShape 1620"/>
            <p:cNvSpPr>
              <a:spLocks noChangeArrowheads="1"/>
            </p:cNvSpPr>
            <p:nvPr/>
          </p:nvSpPr>
          <p:spPr bwMode="auto">
            <a:xfrm>
              <a:off x="3360" y="3081"/>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57" name="AutoShape 1621"/>
            <p:cNvSpPr>
              <a:spLocks noChangeArrowheads="1"/>
            </p:cNvSpPr>
            <p:nvPr/>
          </p:nvSpPr>
          <p:spPr bwMode="auto">
            <a:xfrm>
              <a:off x="3504" y="3082"/>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58" name="AutoShape 1622"/>
            <p:cNvSpPr>
              <a:spLocks noChangeArrowheads="1"/>
            </p:cNvSpPr>
            <p:nvPr/>
          </p:nvSpPr>
          <p:spPr bwMode="auto">
            <a:xfrm>
              <a:off x="3552" y="2986"/>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grpSp>
        <p:nvGrpSpPr>
          <p:cNvPr id="2059" name="Group 1623"/>
          <p:cNvGrpSpPr>
            <a:grpSpLocks/>
          </p:cNvGrpSpPr>
          <p:nvPr/>
        </p:nvGrpSpPr>
        <p:grpSpPr bwMode="auto">
          <a:xfrm>
            <a:off x="3677135" y="2639919"/>
            <a:ext cx="533400" cy="288925"/>
            <a:chOff x="3360" y="2986"/>
            <a:chExt cx="336" cy="182"/>
          </a:xfrm>
        </p:grpSpPr>
        <p:sp>
          <p:nvSpPr>
            <p:cNvPr id="2060" name="AutoShape 1624"/>
            <p:cNvSpPr>
              <a:spLocks noChangeArrowheads="1"/>
            </p:cNvSpPr>
            <p:nvPr/>
          </p:nvSpPr>
          <p:spPr bwMode="auto">
            <a:xfrm>
              <a:off x="3360" y="3081"/>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61" name="AutoShape 1625"/>
            <p:cNvSpPr>
              <a:spLocks noChangeArrowheads="1"/>
            </p:cNvSpPr>
            <p:nvPr/>
          </p:nvSpPr>
          <p:spPr bwMode="auto">
            <a:xfrm>
              <a:off x="3504" y="3082"/>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sp>
          <p:nvSpPr>
            <p:cNvPr id="2062" name="AutoShape 1626"/>
            <p:cNvSpPr>
              <a:spLocks noChangeArrowheads="1"/>
            </p:cNvSpPr>
            <p:nvPr/>
          </p:nvSpPr>
          <p:spPr bwMode="auto">
            <a:xfrm>
              <a:off x="3552" y="2986"/>
              <a:ext cx="144" cy="86"/>
            </a:xfrm>
            <a:prstGeom prst="hexagon">
              <a:avLst>
                <a:gd name="adj" fmla="val 41860"/>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defTabSz="457200" eaLnBrk="1" hangingPunct="1">
                <a:defRPr/>
              </a:pPr>
              <a:endParaRPr lang="en-US" altLang="en-US">
                <a:solidFill>
                  <a:prstClr val="black"/>
                </a:solidFill>
              </a:endParaRPr>
            </a:p>
          </p:txBody>
        </p:sp>
      </p:grpSp>
    </p:spTree>
    <p:extLst>
      <p:ext uri="{BB962C8B-B14F-4D97-AF65-F5344CB8AC3E}">
        <p14:creationId xmlns:p14="http://schemas.microsoft.com/office/powerpoint/2010/main" val="2745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7" grpId="0" animBg="1"/>
      <p:bldP spid="2048" grpId="0" animBg="1"/>
      <p:bldP spid="2049" grpId="0" animBg="1"/>
      <p:bldP spid="205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Active Transport</a:t>
            </a:r>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US" dirty="0"/>
              <a:t>Regulation of essential nutrients</a:t>
            </a:r>
          </a:p>
          <a:p>
            <a:pPr marL="514350" indent="-514350">
              <a:buFont typeface="+mj-lt"/>
              <a:buAutoNum type="alphaLcParenR"/>
            </a:pPr>
            <a:r>
              <a:rPr lang="en-US" dirty="0"/>
              <a:t>Excretion</a:t>
            </a:r>
          </a:p>
          <a:p>
            <a:pPr marL="400050" lvl="1" indent="0">
              <a:buNone/>
            </a:pPr>
            <a:r>
              <a:rPr lang="en-US" dirty="0"/>
              <a:t>A.T. Proteins</a:t>
            </a:r>
          </a:p>
          <a:p>
            <a:pPr marL="400050" lvl="1" indent="0">
              <a:buNone/>
            </a:pPr>
            <a:r>
              <a:rPr lang="en-US" dirty="0"/>
              <a:t>		Kidney</a:t>
            </a:r>
          </a:p>
          <a:p>
            <a:pPr marL="400050" lvl="1" indent="0">
              <a:buNone/>
            </a:pPr>
            <a:r>
              <a:rPr lang="en-US" dirty="0"/>
              <a:t>		Acids</a:t>
            </a:r>
          </a:p>
          <a:p>
            <a:pPr marL="400050" lvl="1" indent="0">
              <a:buNone/>
            </a:pPr>
            <a:r>
              <a:rPr lang="en-US" dirty="0"/>
              <a:t>		Bases</a:t>
            </a:r>
          </a:p>
          <a:p>
            <a:pPr marL="400050" lvl="1" indent="0">
              <a:buNone/>
            </a:pPr>
            <a:r>
              <a:rPr lang="en-US" dirty="0"/>
              <a:t>		Metals</a:t>
            </a:r>
          </a:p>
        </p:txBody>
      </p:sp>
      <p:pic>
        <p:nvPicPr>
          <p:cNvPr id="4" name="Picture 3"/>
          <p:cNvPicPr>
            <a:picLocks noChangeAspect="1"/>
          </p:cNvPicPr>
          <p:nvPr/>
        </p:nvPicPr>
        <p:blipFill>
          <a:blip r:embed="rId2"/>
          <a:stretch>
            <a:fillRect/>
          </a:stretch>
        </p:blipFill>
        <p:spPr>
          <a:xfrm>
            <a:off x="6804784" y="2314282"/>
            <a:ext cx="2971800" cy="1181100"/>
          </a:xfrm>
          <a:prstGeom prst="rect">
            <a:avLst/>
          </a:prstGeom>
        </p:spPr>
      </p:pic>
    </p:spTree>
    <p:extLst>
      <p:ext uri="{BB962C8B-B14F-4D97-AF65-F5344CB8AC3E}">
        <p14:creationId xmlns:p14="http://schemas.microsoft.com/office/powerpoint/2010/main" val="1222528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Active Transport</a:t>
            </a:r>
          </a:p>
        </p:txBody>
      </p:sp>
      <p:sp>
        <p:nvSpPr>
          <p:cNvPr id="3" name="Content Placeholder 2"/>
          <p:cNvSpPr>
            <a:spLocks noGrp="1"/>
          </p:cNvSpPr>
          <p:nvPr>
            <p:ph idx="1"/>
          </p:nvPr>
        </p:nvSpPr>
        <p:spPr>
          <a:xfrm>
            <a:off x="1981201" y="1600201"/>
            <a:ext cx="4302057" cy="4169767"/>
          </a:xfrm>
        </p:spPr>
        <p:txBody>
          <a:bodyPr>
            <a:normAutofit/>
          </a:bodyPr>
          <a:lstStyle/>
          <a:p>
            <a:pPr marL="514350" indent="-514350">
              <a:buFont typeface="+mj-lt"/>
              <a:buAutoNum type="alphaLcParenR" startAt="3"/>
            </a:pPr>
            <a:r>
              <a:rPr lang="en-US" dirty="0"/>
              <a:t>Reabsorption</a:t>
            </a:r>
          </a:p>
          <a:p>
            <a:pPr marL="0" indent="0">
              <a:buNone/>
            </a:pPr>
            <a:endParaRPr lang="en-US" dirty="0"/>
          </a:p>
          <a:p>
            <a:pPr marL="0" indent="0">
              <a:buNone/>
            </a:pPr>
            <a:r>
              <a:rPr lang="en-US" dirty="0"/>
              <a:t>Placenta</a:t>
            </a:r>
          </a:p>
          <a:p>
            <a:pPr marL="0" indent="0">
              <a:buNone/>
            </a:pPr>
            <a:r>
              <a:rPr lang="en-US" dirty="0"/>
              <a:t>Intestine</a:t>
            </a:r>
          </a:p>
          <a:p>
            <a:pPr marL="0" indent="0">
              <a:buNone/>
            </a:pPr>
            <a:r>
              <a:rPr lang="en-US" dirty="0"/>
              <a:t>Kidneys</a:t>
            </a:r>
          </a:p>
        </p:txBody>
      </p:sp>
    </p:spTree>
    <p:extLst>
      <p:ext uri="{BB962C8B-B14F-4D97-AF65-F5344CB8AC3E}">
        <p14:creationId xmlns:p14="http://schemas.microsoft.com/office/powerpoint/2010/main" val="3002275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“Others”</a:t>
            </a:r>
          </a:p>
        </p:txBody>
      </p:sp>
      <p:sp>
        <p:nvSpPr>
          <p:cNvPr id="3" name="Content Placeholder 2"/>
          <p:cNvSpPr>
            <a:spLocks noGrp="1"/>
          </p:cNvSpPr>
          <p:nvPr>
            <p:ph idx="1"/>
          </p:nvPr>
        </p:nvSpPr>
        <p:spPr>
          <a:xfrm>
            <a:off x="4629151" y="2028826"/>
            <a:ext cx="4302057" cy="4169767"/>
          </a:xfrm>
        </p:spPr>
        <p:txBody>
          <a:bodyPr>
            <a:normAutofit/>
          </a:bodyPr>
          <a:lstStyle/>
          <a:p>
            <a:pPr marL="0" indent="0">
              <a:buNone/>
            </a:pPr>
            <a:r>
              <a:rPr lang="en-US" dirty="0"/>
              <a:t>Phagocytosis</a:t>
            </a:r>
          </a:p>
          <a:p>
            <a:pPr marL="0" indent="0">
              <a:buNone/>
            </a:pPr>
            <a:endParaRPr lang="en-US" dirty="0"/>
          </a:p>
          <a:p>
            <a:pPr marL="0" indent="0">
              <a:buNone/>
            </a:pPr>
            <a:endParaRPr lang="en-US" dirty="0"/>
          </a:p>
          <a:p>
            <a:pPr marL="0" indent="0">
              <a:buNone/>
            </a:pPr>
            <a:r>
              <a:rPr lang="en-US" dirty="0"/>
              <a:t>Pinocytosis</a:t>
            </a:r>
          </a:p>
          <a:p>
            <a:pPr marL="0" indent="0">
              <a:buNone/>
            </a:pPr>
            <a:endParaRPr lang="en-US" dirty="0"/>
          </a:p>
        </p:txBody>
      </p:sp>
    </p:spTree>
    <p:extLst>
      <p:ext uri="{BB962C8B-B14F-4D97-AF65-F5344CB8AC3E}">
        <p14:creationId xmlns:p14="http://schemas.microsoft.com/office/powerpoint/2010/main" val="2067074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 Different tissues involved in Absorption</a:t>
            </a:r>
          </a:p>
        </p:txBody>
      </p:sp>
      <p:sp>
        <p:nvSpPr>
          <p:cNvPr id="3" name="Content Placeholder 2"/>
          <p:cNvSpPr>
            <a:spLocks noGrp="1"/>
          </p:cNvSpPr>
          <p:nvPr>
            <p:ph idx="1"/>
          </p:nvPr>
        </p:nvSpPr>
        <p:spPr>
          <a:xfrm>
            <a:off x="1981200" y="1600201"/>
            <a:ext cx="4368800" cy="4326467"/>
          </a:xfrm>
        </p:spPr>
        <p:txBody>
          <a:bodyPr/>
          <a:lstStyle/>
          <a:p>
            <a:pPr marL="514350" indent="-514350">
              <a:buFont typeface="+mj-lt"/>
              <a:buAutoNum type="arabicPeriod"/>
            </a:pPr>
            <a:r>
              <a:rPr lang="en-US" dirty="0"/>
              <a:t>GI Tract</a:t>
            </a:r>
          </a:p>
          <a:p>
            <a:pPr marL="514350" indent="-514350">
              <a:buFont typeface="+mj-lt"/>
              <a:buAutoNum type="arabicPeriod"/>
            </a:pPr>
            <a:endParaRPr lang="en-US" dirty="0"/>
          </a:p>
          <a:p>
            <a:pPr marL="0" indent="0">
              <a:buNone/>
            </a:pPr>
            <a:r>
              <a:rPr lang="en-US" dirty="0"/>
              <a:t>Eat</a:t>
            </a:r>
          </a:p>
          <a:p>
            <a:pPr marL="0" indent="0">
              <a:buNone/>
            </a:pPr>
            <a:r>
              <a:rPr lang="en-US" dirty="0"/>
              <a:t>Drink</a:t>
            </a:r>
          </a:p>
          <a:p>
            <a:pPr marL="0" indent="0">
              <a:buNone/>
            </a:pPr>
            <a:r>
              <a:rPr lang="en-US" dirty="0"/>
              <a:t>Breath</a:t>
            </a:r>
          </a:p>
        </p:txBody>
      </p:sp>
      <p:sp>
        <p:nvSpPr>
          <p:cNvPr id="4" name="TextBox 3"/>
          <p:cNvSpPr txBox="1"/>
          <p:nvPr/>
        </p:nvSpPr>
        <p:spPr>
          <a:xfrm>
            <a:off x="5503334" y="2399443"/>
            <a:ext cx="2622783" cy="523220"/>
          </a:xfrm>
          <a:prstGeom prst="rect">
            <a:avLst/>
          </a:prstGeom>
          <a:noFill/>
        </p:spPr>
        <p:txBody>
          <a:bodyPr wrap="none" rtlCol="0">
            <a:spAutoFit/>
          </a:bodyPr>
          <a:lstStyle/>
          <a:p>
            <a:pPr defTabSz="457200">
              <a:defRPr/>
            </a:pPr>
            <a:r>
              <a:rPr lang="en-US" sz="2800" dirty="0">
                <a:solidFill>
                  <a:prstClr val="black"/>
                </a:solidFill>
                <a:latin typeface="Calibri"/>
              </a:rPr>
              <a:t>Very site specific</a:t>
            </a:r>
          </a:p>
        </p:txBody>
      </p:sp>
      <p:sp>
        <p:nvSpPr>
          <p:cNvPr id="5" name="TextBox 4"/>
          <p:cNvSpPr txBox="1"/>
          <p:nvPr/>
        </p:nvSpPr>
        <p:spPr>
          <a:xfrm>
            <a:off x="4628876" y="3598333"/>
            <a:ext cx="4009431" cy="1815882"/>
          </a:xfrm>
          <a:prstGeom prst="rect">
            <a:avLst/>
          </a:prstGeom>
          <a:noFill/>
        </p:spPr>
        <p:txBody>
          <a:bodyPr wrap="none" rtlCol="0">
            <a:spAutoFit/>
          </a:bodyPr>
          <a:lstStyle/>
          <a:p>
            <a:pPr defTabSz="457200">
              <a:defRPr/>
            </a:pPr>
            <a:r>
              <a:rPr lang="en-US" sz="2800" dirty="0">
                <a:solidFill>
                  <a:prstClr val="black"/>
                </a:solidFill>
                <a:latin typeface="Calibri"/>
              </a:rPr>
              <a:t>pH</a:t>
            </a:r>
          </a:p>
          <a:p>
            <a:pPr defTabSz="457200">
              <a:defRPr/>
            </a:pPr>
            <a:endParaRPr lang="en-US" sz="2800" dirty="0">
              <a:solidFill>
                <a:prstClr val="black"/>
              </a:solidFill>
              <a:latin typeface="Calibri"/>
            </a:endParaRPr>
          </a:p>
          <a:p>
            <a:pPr defTabSz="457200">
              <a:defRPr/>
            </a:pPr>
            <a:r>
              <a:rPr lang="en-US" sz="2800" dirty="0">
                <a:solidFill>
                  <a:prstClr val="black"/>
                </a:solidFill>
                <a:latin typeface="Calibri"/>
              </a:rPr>
              <a:t>In the stomach pH ~1 – 3</a:t>
            </a:r>
          </a:p>
          <a:p>
            <a:pPr defTabSz="457200">
              <a:defRPr/>
            </a:pPr>
            <a:r>
              <a:rPr lang="en-US" sz="2800" dirty="0">
                <a:solidFill>
                  <a:prstClr val="black"/>
                </a:solidFill>
                <a:latin typeface="Calibri"/>
              </a:rPr>
              <a:t>Small intestines pH ~5 – 8 </a:t>
            </a:r>
          </a:p>
        </p:txBody>
      </p:sp>
    </p:spTree>
    <p:extLst>
      <p:ext uri="{BB962C8B-B14F-4D97-AF65-F5344CB8AC3E}">
        <p14:creationId xmlns:p14="http://schemas.microsoft.com/office/powerpoint/2010/main" val="4286315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 Different tissues involved in Absorption</a:t>
            </a:r>
          </a:p>
        </p:txBody>
      </p:sp>
      <p:sp>
        <p:nvSpPr>
          <p:cNvPr id="3" name="Content Placeholder 2"/>
          <p:cNvSpPr>
            <a:spLocks noGrp="1"/>
          </p:cNvSpPr>
          <p:nvPr>
            <p:ph idx="1"/>
          </p:nvPr>
        </p:nvSpPr>
        <p:spPr/>
        <p:txBody>
          <a:bodyPr/>
          <a:lstStyle/>
          <a:p>
            <a:pPr marL="514350" indent="-514350">
              <a:buFont typeface="+mj-lt"/>
              <a:buAutoNum type="arabicPeriod" startAt="2"/>
            </a:pPr>
            <a:r>
              <a:rPr lang="en-US" dirty="0"/>
              <a:t>Skin</a:t>
            </a:r>
          </a:p>
          <a:p>
            <a:pPr marL="514350" indent="-514350">
              <a:buFont typeface="+mj-lt"/>
              <a:buAutoNum type="arabicPeriod" startAt="2"/>
            </a:pPr>
            <a:endParaRPr lang="en-US" dirty="0"/>
          </a:p>
          <a:p>
            <a:pPr marL="0" indent="0">
              <a:buNone/>
            </a:pPr>
            <a:r>
              <a:rPr lang="en-US" dirty="0"/>
              <a:t>Stratum </a:t>
            </a:r>
            <a:r>
              <a:rPr lang="en-US" dirty="0" err="1"/>
              <a:t>Corneum</a:t>
            </a:r>
            <a:endParaRPr lang="en-US" dirty="0"/>
          </a:p>
          <a:p>
            <a:pPr marL="0" indent="0">
              <a:buNone/>
            </a:pPr>
            <a:r>
              <a:rPr lang="en-US" dirty="0"/>
              <a:t>“</a:t>
            </a:r>
            <a:r>
              <a:rPr lang="en-US" dirty="0" err="1"/>
              <a:t>Keratinaceous</a:t>
            </a:r>
            <a:r>
              <a:rPr lang="en-US" dirty="0"/>
              <a:t>”</a:t>
            </a:r>
          </a:p>
          <a:p>
            <a:pPr marL="0" indent="0">
              <a:buNone/>
            </a:pPr>
            <a:r>
              <a:rPr lang="en-US" dirty="0"/>
              <a:t>“Amides”</a:t>
            </a:r>
          </a:p>
          <a:p>
            <a:pPr marL="0" indent="0">
              <a:buNone/>
            </a:pPr>
            <a:r>
              <a:rPr lang="en-US" dirty="0"/>
              <a:t>Sweat Glands</a:t>
            </a:r>
          </a:p>
          <a:p>
            <a:pPr marL="0" indent="0">
              <a:buNone/>
            </a:pPr>
            <a:r>
              <a:rPr lang="en-US" dirty="0"/>
              <a:t>Hair </a:t>
            </a:r>
            <a:r>
              <a:rPr lang="en-US" dirty="0" err="1"/>
              <a:t>Folicle</a:t>
            </a:r>
            <a:endParaRPr lang="en-US" dirty="0"/>
          </a:p>
        </p:txBody>
      </p:sp>
    </p:spTree>
    <p:extLst>
      <p:ext uri="{BB962C8B-B14F-4D97-AF65-F5344CB8AC3E}">
        <p14:creationId xmlns:p14="http://schemas.microsoft.com/office/powerpoint/2010/main" val="248208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Lipophilic is “easier’ than hydrophilic to a point</a:t>
            </a:r>
          </a:p>
          <a:p>
            <a:pPr marL="0" indent="0">
              <a:buNone/>
            </a:pPr>
            <a:endParaRPr lang="en-US" dirty="0"/>
          </a:p>
          <a:p>
            <a:pPr marL="0" indent="0">
              <a:buNone/>
            </a:pPr>
            <a:r>
              <a:rPr lang="en-US" dirty="0"/>
              <a:t>What exacerbates diffusion through skin?</a:t>
            </a:r>
          </a:p>
          <a:p>
            <a:pPr marL="0" indent="0">
              <a:buNone/>
            </a:pPr>
            <a:endParaRPr lang="en-US" dirty="0"/>
          </a:p>
          <a:p>
            <a:pPr marL="514350" indent="-514350">
              <a:buAutoNum type="arabicPeriod"/>
            </a:pPr>
            <a:r>
              <a:rPr lang="en-US" dirty="0"/>
              <a:t>Increased blood flow</a:t>
            </a:r>
          </a:p>
          <a:p>
            <a:pPr marL="514350" indent="-514350">
              <a:buAutoNum type="arabicPeriod"/>
            </a:pPr>
            <a:r>
              <a:rPr lang="en-US" dirty="0"/>
              <a:t>Abrasion</a:t>
            </a:r>
          </a:p>
          <a:p>
            <a:pPr marL="514350" indent="-514350">
              <a:buAutoNum type="arabicPeriod"/>
            </a:pPr>
            <a:r>
              <a:rPr lang="en-US" dirty="0"/>
              <a:t>Hydration</a:t>
            </a:r>
          </a:p>
          <a:p>
            <a:pPr marL="514350" indent="-514350">
              <a:buAutoNum type="arabicPeriod"/>
            </a:pPr>
            <a:r>
              <a:rPr lang="en-US" dirty="0"/>
              <a:t>Solvents</a:t>
            </a:r>
          </a:p>
        </p:txBody>
      </p:sp>
    </p:spTree>
    <p:extLst>
      <p:ext uri="{BB962C8B-B14F-4D97-AF65-F5344CB8AC3E}">
        <p14:creationId xmlns:p14="http://schemas.microsoft.com/office/powerpoint/2010/main" val="9544801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 Different tissues involved in Absorption</a:t>
            </a:r>
          </a:p>
        </p:txBody>
      </p:sp>
      <p:sp>
        <p:nvSpPr>
          <p:cNvPr id="3" name="Content Placeholder 2"/>
          <p:cNvSpPr>
            <a:spLocks noGrp="1"/>
          </p:cNvSpPr>
          <p:nvPr>
            <p:ph idx="1"/>
          </p:nvPr>
        </p:nvSpPr>
        <p:spPr>
          <a:xfrm>
            <a:off x="1981200" y="1600201"/>
            <a:ext cx="8229600" cy="918633"/>
          </a:xfrm>
        </p:spPr>
        <p:txBody>
          <a:bodyPr/>
          <a:lstStyle/>
          <a:p>
            <a:pPr marL="514350" indent="-514350">
              <a:buFont typeface="+mj-lt"/>
              <a:buAutoNum type="arabicPeriod" startAt="3"/>
            </a:pPr>
            <a:r>
              <a:rPr lang="en-US" dirty="0"/>
              <a:t>Mucous membranes</a:t>
            </a:r>
          </a:p>
          <a:p>
            <a:pPr marL="0" indent="0">
              <a:buNone/>
            </a:pPr>
            <a:endParaRPr lang="en-US" dirty="0"/>
          </a:p>
          <a:p>
            <a:pPr marL="0" indent="0">
              <a:buNone/>
            </a:pPr>
            <a:endParaRPr lang="en-US" dirty="0"/>
          </a:p>
        </p:txBody>
      </p:sp>
      <p:sp>
        <p:nvSpPr>
          <p:cNvPr id="4" name="TextBox 3"/>
          <p:cNvSpPr txBox="1"/>
          <p:nvPr/>
        </p:nvSpPr>
        <p:spPr>
          <a:xfrm>
            <a:off x="4889498" y="2878656"/>
            <a:ext cx="1702660" cy="369332"/>
          </a:xfrm>
          <a:prstGeom prst="rect">
            <a:avLst/>
          </a:prstGeom>
          <a:noFill/>
        </p:spPr>
        <p:txBody>
          <a:bodyPr wrap="none" rtlCol="0">
            <a:spAutoFit/>
          </a:bodyPr>
          <a:lstStyle/>
          <a:p>
            <a:pPr defTabSz="457200">
              <a:defRPr/>
            </a:pPr>
            <a:r>
              <a:rPr lang="en-US" dirty="0">
                <a:solidFill>
                  <a:prstClr val="black"/>
                </a:solidFill>
                <a:latin typeface="Calibri"/>
              </a:rPr>
              <a:t>Nasopharyngeal</a:t>
            </a:r>
          </a:p>
        </p:txBody>
      </p:sp>
      <p:sp>
        <p:nvSpPr>
          <p:cNvPr id="5" name="TextBox 4"/>
          <p:cNvSpPr txBox="1"/>
          <p:nvPr/>
        </p:nvSpPr>
        <p:spPr>
          <a:xfrm>
            <a:off x="4889499" y="3989906"/>
            <a:ext cx="1945101" cy="369332"/>
          </a:xfrm>
          <a:prstGeom prst="rect">
            <a:avLst/>
          </a:prstGeom>
          <a:noFill/>
        </p:spPr>
        <p:txBody>
          <a:bodyPr wrap="none" rtlCol="0">
            <a:spAutoFit/>
          </a:bodyPr>
          <a:lstStyle/>
          <a:p>
            <a:pPr defTabSz="457200">
              <a:defRPr/>
            </a:pPr>
            <a:r>
              <a:rPr lang="en-US" dirty="0" err="1">
                <a:solidFill>
                  <a:prstClr val="black"/>
                </a:solidFill>
                <a:latin typeface="Calibri"/>
              </a:rPr>
              <a:t>Thracheobronchial</a:t>
            </a:r>
            <a:endParaRPr lang="en-US" dirty="0">
              <a:solidFill>
                <a:prstClr val="black"/>
              </a:solidFill>
              <a:latin typeface="Calibri"/>
            </a:endParaRPr>
          </a:p>
        </p:txBody>
      </p:sp>
      <p:sp>
        <p:nvSpPr>
          <p:cNvPr id="6" name="TextBox 5"/>
          <p:cNvSpPr txBox="1"/>
          <p:nvPr/>
        </p:nvSpPr>
        <p:spPr>
          <a:xfrm>
            <a:off x="4889499" y="5101156"/>
            <a:ext cx="956061" cy="369332"/>
          </a:xfrm>
          <a:prstGeom prst="rect">
            <a:avLst/>
          </a:prstGeom>
          <a:noFill/>
        </p:spPr>
        <p:txBody>
          <a:bodyPr wrap="none" rtlCol="0">
            <a:spAutoFit/>
          </a:bodyPr>
          <a:lstStyle/>
          <a:p>
            <a:pPr defTabSz="457200">
              <a:defRPr/>
            </a:pPr>
            <a:r>
              <a:rPr lang="en-US" dirty="0">
                <a:solidFill>
                  <a:prstClr val="black"/>
                </a:solidFill>
                <a:latin typeface="Calibri"/>
              </a:rPr>
              <a:t>Alveolar</a:t>
            </a:r>
          </a:p>
        </p:txBody>
      </p:sp>
      <p:sp>
        <p:nvSpPr>
          <p:cNvPr id="7" name="TextBox 6"/>
          <p:cNvSpPr txBox="1"/>
          <p:nvPr/>
        </p:nvSpPr>
        <p:spPr>
          <a:xfrm>
            <a:off x="2751667" y="2509324"/>
            <a:ext cx="1531188" cy="369332"/>
          </a:xfrm>
          <a:prstGeom prst="rect">
            <a:avLst/>
          </a:prstGeom>
          <a:noFill/>
        </p:spPr>
        <p:txBody>
          <a:bodyPr wrap="none" rtlCol="0">
            <a:spAutoFit/>
          </a:bodyPr>
          <a:lstStyle/>
          <a:p>
            <a:pPr defTabSz="457200">
              <a:defRPr/>
            </a:pPr>
            <a:r>
              <a:rPr lang="en-US" dirty="0">
                <a:solidFill>
                  <a:prstClr val="black"/>
                </a:solidFill>
                <a:latin typeface="Calibri"/>
              </a:rPr>
              <a:t>Sneeze mostly</a:t>
            </a:r>
          </a:p>
        </p:txBody>
      </p:sp>
      <p:sp>
        <p:nvSpPr>
          <p:cNvPr id="8" name="TextBox 7"/>
          <p:cNvSpPr txBox="1"/>
          <p:nvPr/>
        </p:nvSpPr>
        <p:spPr>
          <a:xfrm>
            <a:off x="2751667" y="3269154"/>
            <a:ext cx="1522434" cy="369332"/>
          </a:xfrm>
          <a:prstGeom prst="rect">
            <a:avLst/>
          </a:prstGeom>
          <a:noFill/>
        </p:spPr>
        <p:txBody>
          <a:bodyPr wrap="none" rtlCol="0">
            <a:spAutoFit/>
          </a:bodyPr>
          <a:lstStyle/>
          <a:p>
            <a:pPr defTabSz="457200">
              <a:defRPr/>
            </a:pPr>
            <a:r>
              <a:rPr lang="en-US" dirty="0">
                <a:solidFill>
                  <a:prstClr val="black"/>
                </a:solidFill>
                <a:latin typeface="Calibri"/>
              </a:rPr>
              <a:t>Some swallow</a:t>
            </a:r>
          </a:p>
        </p:txBody>
      </p:sp>
      <p:sp>
        <p:nvSpPr>
          <p:cNvPr id="9" name="TextBox 8"/>
          <p:cNvSpPr txBox="1"/>
          <p:nvPr/>
        </p:nvSpPr>
        <p:spPr>
          <a:xfrm>
            <a:off x="2634561" y="3805240"/>
            <a:ext cx="1639541" cy="369332"/>
          </a:xfrm>
          <a:prstGeom prst="rect">
            <a:avLst/>
          </a:prstGeom>
          <a:noFill/>
        </p:spPr>
        <p:txBody>
          <a:bodyPr wrap="none" rtlCol="0">
            <a:spAutoFit/>
          </a:bodyPr>
          <a:lstStyle/>
          <a:p>
            <a:pPr defTabSz="457200">
              <a:defRPr/>
            </a:pPr>
            <a:r>
              <a:rPr lang="en-US" dirty="0">
                <a:solidFill>
                  <a:prstClr val="black"/>
                </a:solidFill>
                <a:latin typeface="Calibri"/>
              </a:rPr>
              <a:t>Mostly swallow</a:t>
            </a:r>
          </a:p>
        </p:txBody>
      </p:sp>
      <p:sp>
        <p:nvSpPr>
          <p:cNvPr id="10" name="TextBox 9"/>
          <p:cNvSpPr txBox="1"/>
          <p:nvPr/>
        </p:nvSpPr>
        <p:spPr>
          <a:xfrm>
            <a:off x="2857503" y="4571999"/>
            <a:ext cx="1259367" cy="369332"/>
          </a:xfrm>
          <a:prstGeom prst="rect">
            <a:avLst/>
          </a:prstGeom>
          <a:noFill/>
        </p:spPr>
        <p:txBody>
          <a:bodyPr wrap="none" rtlCol="0">
            <a:spAutoFit/>
          </a:bodyPr>
          <a:lstStyle/>
          <a:p>
            <a:pPr defTabSz="457200">
              <a:defRPr/>
            </a:pPr>
            <a:r>
              <a:rPr lang="en-US" dirty="0">
                <a:solidFill>
                  <a:prstClr val="black"/>
                </a:solidFill>
                <a:latin typeface="Calibri"/>
              </a:rPr>
              <a:t>Some smell</a:t>
            </a:r>
          </a:p>
        </p:txBody>
      </p:sp>
      <p:sp>
        <p:nvSpPr>
          <p:cNvPr id="11" name="TextBox 10"/>
          <p:cNvSpPr txBox="1"/>
          <p:nvPr/>
        </p:nvSpPr>
        <p:spPr>
          <a:xfrm>
            <a:off x="2634560" y="6165334"/>
            <a:ext cx="2370248" cy="369332"/>
          </a:xfrm>
          <a:prstGeom prst="rect">
            <a:avLst/>
          </a:prstGeom>
          <a:noFill/>
        </p:spPr>
        <p:txBody>
          <a:bodyPr wrap="none" rtlCol="0">
            <a:spAutoFit/>
          </a:bodyPr>
          <a:lstStyle/>
          <a:p>
            <a:pPr defTabSz="457200">
              <a:defRPr/>
            </a:pPr>
            <a:r>
              <a:rPr lang="en-US" dirty="0">
                <a:solidFill>
                  <a:prstClr val="black"/>
                </a:solidFill>
                <a:latin typeface="Calibri"/>
              </a:rPr>
              <a:t>“</a:t>
            </a:r>
            <a:r>
              <a:rPr lang="en-US" dirty="0" err="1">
                <a:solidFill>
                  <a:prstClr val="black"/>
                </a:solidFill>
                <a:latin typeface="Calibri"/>
              </a:rPr>
              <a:t>Mucociliary</a:t>
            </a:r>
            <a:r>
              <a:rPr lang="en-US" dirty="0">
                <a:solidFill>
                  <a:prstClr val="black"/>
                </a:solidFill>
                <a:latin typeface="Calibri"/>
              </a:rPr>
              <a:t> Escalator”</a:t>
            </a:r>
          </a:p>
        </p:txBody>
      </p:sp>
      <p:cxnSp>
        <p:nvCxnSpPr>
          <p:cNvPr id="13" name="Straight Arrow Connector 12"/>
          <p:cNvCxnSpPr>
            <a:stCxn id="4" idx="1"/>
          </p:cNvCxnSpPr>
          <p:nvPr/>
        </p:nvCxnSpPr>
        <p:spPr>
          <a:xfrm flipH="1" flipV="1">
            <a:off x="4282856" y="2878656"/>
            <a:ext cx="606643"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8" idx="3"/>
          </p:cNvCxnSpPr>
          <p:nvPr/>
        </p:nvCxnSpPr>
        <p:spPr>
          <a:xfrm flipH="1">
            <a:off x="4274102" y="3063322"/>
            <a:ext cx="615397" cy="390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1"/>
            <a:endCxn id="9" idx="3"/>
          </p:cNvCxnSpPr>
          <p:nvPr/>
        </p:nvCxnSpPr>
        <p:spPr>
          <a:xfrm flipH="1" flipV="1">
            <a:off x="4274102" y="3989906"/>
            <a:ext cx="615397"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5" idx="1"/>
            <a:endCxn id="10" idx="3"/>
          </p:cNvCxnSpPr>
          <p:nvPr/>
        </p:nvCxnSpPr>
        <p:spPr>
          <a:xfrm flipH="1">
            <a:off x="4116870" y="4174573"/>
            <a:ext cx="772629" cy="5820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477771" y="2878656"/>
            <a:ext cx="832304" cy="369332"/>
          </a:xfrm>
          <a:prstGeom prst="rect">
            <a:avLst/>
          </a:prstGeom>
          <a:noFill/>
        </p:spPr>
        <p:txBody>
          <a:bodyPr wrap="none" rtlCol="0">
            <a:spAutoFit/>
          </a:bodyPr>
          <a:lstStyle/>
          <a:p>
            <a:pPr defTabSz="457200">
              <a:defRPr/>
            </a:pPr>
            <a:r>
              <a:rPr lang="en-US" dirty="0">
                <a:solidFill>
                  <a:prstClr val="black"/>
                </a:solidFill>
                <a:latin typeface="Calibri"/>
              </a:rPr>
              <a:t>&gt; 5 </a:t>
            </a:r>
            <a:r>
              <a:rPr lang="en-US" dirty="0" err="1">
                <a:solidFill>
                  <a:prstClr val="black"/>
                </a:solidFill>
                <a:latin typeface="Calibri"/>
              </a:rPr>
              <a:t>μm</a:t>
            </a:r>
            <a:endParaRPr lang="en-US" dirty="0">
              <a:solidFill>
                <a:prstClr val="black"/>
              </a:solidFill>
              <a:latin typeface="Calibri"/>
            </a:endParaRPr>
          </a:p>
        </p:txBody>
      </p:sp>
      <p:sp>
        <p:nvSpPr>
          <p:cNvPr id="21" name="TextBox 20"/>
          <p:cNvSpPr txBox="1"/>
          <p:nvPr/>
        </p:nvSpPr>
        <p:spPr>
          <a:xfrm>
            <a:off x="7387976" y="3989907"/>
            <a:ext cx="1001484" cy="369332"/>
          </a:xfrm>
          <a:prstGeom prst="rect">
            <a:avLst/>
          </a:prstGeom>
          <a:noFill/>
        </p:spPr>
        <p:txBody>
          <a:bodyPr wrap="none" rtlCol="0">
            <a:spAutoFit/>
          </a:bodyPr>
          <a:lstStyle/>
          <a:p>
            <a:pPr defTabSz="457200">
              <a:defRPr/>
            </a:pPr>
            <a:r>
              <a:rPr lang="en-US" dirty="0">
                <a:solidFill>
                  <a:prstClr val="black"/>
                </a:solidFill>
                <a:latin typeface="Calibri"/>
              </a:rPr>
              <a:t>2 – 5 </a:t>
            </a:r>
            <a:r>
              <a:rPr lang="en-US" dirty="0" err="1">
                <a:solidFill>
                  <a:prstClr val="black"/>
                </a:solidFill>
                <a:latin typeface="Calibri"/>
              </a:rPr>
              <a:t>μm</a:t>
            </a:r>
            <a:endParaRPr lang="en-US" dirty="0">
              <a:solidFill>
                <a:prstClr val="black"/>
              </a:solidFill>
              <a:latin typeface="Calibri"/>
            </a:endParaRPr>
          </a:p>
        </p:txBody>
      </p:sp>
      <p:sp>
        <p:nvSpPr>
          <p:cNvPr id="22" name="TextBox 21"/>
          <p:cNvSpPr txBox="1"/>
          <p:nvPr/>
        </p:nvSpPr>
        <p:spPr>
          <a:xfrm>
            <a:off x="7438078" y="5059795"/>
            <a:ext cx="832304" cy="369332"/>
          </a:xfrm>
          <a:prstGeom prst="rect">
            <a:avLst/>
          </a:prstGeom>
          <a:noFill/>
        </p:spPr>
        <p:txBody>
          <a:bodyPr wrap="none" rtlCol="0">
            <a:spAutoFit/>
          </a:bodyPr>
          <a:lstStyle/>
          <a:p>
            <a:pPr defTabSz="457200">
              <a:defRPr/>
            </a:pPr>
            <a:r>
              <a:rPr lang="en-US" dirty="0">
                <a:solidFill>
                  <a:prstClr val="black"/>
                </a:solidFill>
                <a:latin typeface="Calibri"/>
              </a:rPr>
              <a:t>&lt; 1 </a:t>
            </a:r>
            <a:r>
              <a:rPr lang="en-US" dirty="0" err="1">
                <a:solidFill>
                  <a:prstClr val="black"/>
                </a:solidFill>
                <a:latin typeface="Calibri"/>
              </a:rPr>
              <a:t>μm</a:t>
            </a:r>
            <a:endParaRPr lang="en-US" dirty="0">
              <a:solidFill>
                <a:prstClr val="black"/>
              </a:solidFill>
              <a:latin typeface="Calibri"/>
            </a:endParaRPr>
          </a:p>
        </p:txBody>
      </p:sp>
      <p:cxnSp>
        <p:nvCxnSpPr>
          <p:cNvPr id="24" name="Straight Arrow Connector 23"/>
          <p:cNvCxnSpPr>
            <a:stCxn id="20" idx="3"/>
          </p:cNvCxnSpPr>
          <p:nvPr/>
        </p:nvCxnSpPr>
        <p:spPr>
          <a:xfrm flipV="1">
            <a:off x="8310076" y="2518834"/>
            <a:ext cx="576755" cy="544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668525" y="1785811"/>
            <a:ext cx="1944899" cy="646331"/>
          </a:xfrm>
          <a:prstGeom prst="rect">
            <a:avLst/>
          </a:prstGeom>
          <a:noFill/>
        </p:spPr>
        <p:txBody>
          <a:bodyPr wrap="square" rtlCol="0">
            <a:spAutoFit/>
          </a:bodyPr>
          <a:lstStyle/>
          <a:p>
            <a:pPr defTabSz="457200">
              <a:defRPr/>
            </a:pPr>
            <a:r>
              <a:rPr lang="en-US" dirty="0">
                <a:solidFill>
                  <a:prstClr val="black"/>
                </a:solidFill>
                <a:latin typeface="Calibri"/>
              </a:rPr>
              <a:t>Physical removal (sneeze, wipe, …)</a:t>
            </a:r>
          </a:p>
        </p:txBody>
      </p:sp>
    </p:spTree>
    <p:extLst>
      <p:ext uri="{BB962C8B-B14F-4D97-AF65-F5344CB8AC3E}">
        <p14:creationId xmlns:p14="http://schemas.microsoft.com/office/powerpoint/2010/main" val="201320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 Different tissues involved in Absorption</a:t>
            </a:r>
          </a:p>
        </p:txBody>
      </p:sp>
      <p:sp>
        <p:nvSpPr>
          <p:cNvPr id="3" name="Content Placeholder 2"/>
          <p:cNvSpPr>
            <a:spLocks noGrp="1"/>
          </p:cNvSpPr>
          <p:nvPr>
            <p:ph idx="1"/>
          </p:nvPr>
        </p:nvSpPr>
        <p:spPr>
          <a:xfrm>
            <a:off x="1981200" y="1600200"/>
            <a:ext cx="8229600" cy="4660772"/>
          </a:xfrm>
        </p:spPr>
        <p:txBody>
          <a:bodyPr>
            <a:normAutofit lnSpcReduction="10000"/>
          </a:bodyPr>
          <a:lstStyle/>
          <a:p>
            <a:pPr marL="514350" indent="-514350">
              <a:buFont typeface="+mj-lt"/>
              <a:buAutoNum type="arabicPeriod" startAt="3"/>
            </a:pPr>
            <a:r>
              <a:rPr lang="en-US" dirty="0"/>
              <a:t>Mucous membranes</a:t>
            </a:r>
          </a:p>
          <a:p>
            <a:pPr marL="514350" indent="-514350">
              <a:buFont typeface="+mj-lt"/>
              <a:buAutoNum type="arabicPeriod" startAt="3"/>
            </a:pPr>
            <a:endParaRPr lang="en-US" dirty="0"/>
          </a:p>
          <a:p>
            <a:pPr marL="0" indent="0">
              <a:buNone/>
            </a:pPr>
            <a:r>
              <a:rPr lang="en-US" dirty="0"/>
              <a:t>It depends on blood solubility</a:t>
            </a:r>
          </a:p>
          <a:p>
            <a:pPr marL="514350" indent="-514350">
              <a:buAutoNum type="arabicPeriod"/>
            </a:pPr>
            <a:r>
              <a:rPr lang="en-US" dirty="0"/>
              <a:t>Very soluble in blood: one inhalation will be sufficient for full absorption “ventilation limited”</a:t>
            </a:r>
          </a:p>
          <a:p>
            <a:pPr marL="514350" indent="-514350">
              <a:buAutoNum type="arabicPeriod"/>
            </a:pPr>
            <a:r>
              <a:rPr lang="en-US" dirty="0"/>
              <a:t>Very lipophilic also gets absorbed in one breath “ventilation limited”</a:t>
            </a:r>
          </a:p>
          <a:p>
            <a:pPr marL="514350" indent="-514350">
              <a:buAutoNum type="arabicPeriod"/>
            </a:pPr>
            <a:r>
              <a:rPr lang="en-US" dirty="0"/>
              <a:t>Poorly soluble “flow limited”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6097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0" y="228600"/>
            <a:ext cx="8229600" cy="1447800"/>
          </a:xfrm>
        </p:spPr>
        <p:txBody>
          <a:bodyPr/>
          <a:lstStyle/>
          <a:p>
            <a:pPr marL="457200" lvl="1" indent="0">
              <a:buNone/>
            </a:pPr>
            <a:r>
              <a:rPr lang="en-US" altLang="en-US" dirty="0"/>
              <a:t>Moses ben </a:t>
            </a:r>
            <a:r>
              <a:rPr lang="en-US" altLang="en-US" dirty="0" err="1"/>
              <a:t>Maimon</a:t>
            </a:r>
            <a:r>
              <a:rPr lang="en-US" altLang="en-US" dirty="0"/>
              <a:t> [Maimonides]</a:t>
            </a:r>
          </a:p>
          <a:p>
            <a:pPr lvl="1" eaLnBrk="1" hangingPunct="1">
              <a:buFontTx/>
              <a:buNone/>
            </a:pPr>
            <a:r>
              <a:rPr lang="en-US" altLang="en-US" dirty="0"/>
              <a:t>	(1135-1204)</a:t>
            </a:r>
          </a:p>
        </p:txBody>
      </p:sp>
      <p:pic>
        <p:nvPicPr>
          <p:cNvPr id="12291" name="Picture 5" descr="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1" y="228600"/>
            <a:ext cx="27733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a:off x="1802770" y="1580576"/>
            <a:ext cx="551465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i="1"/>
              <a:t>Teach your tongue to say "I do not know" and you will progress.</a:t>
            </a:r>
          </a:p>
          <a:p>
            <a:pPr algn="ctr" eaLnBrk="1" hangingPunct="1">
              <a:spcBef>
                <a:spcPct val="0"/>
              </a:spcBef>
              <a:buFontTx/>
              <a:buNone/>
            </a:pPr>
            <a:endParaRPr lang="en-US" altLang="en-US" sz="1400" i="1"/>
          </a:p>
          <a:p>
            <a:pPr algn="ctr" eaLnBrk="1" hangingPunct="1">
              <a:spcBef>
                <a:spcPct val="0"/>
              </a:spcBef>
              <a:buFontTx/>
              <a:buNone/>
            </a:pPr>
            <a:r>
              <a:rPr lang="en-US" altLang="en-US" sz="1400" i="1"/>
              <a:t>The risk of a wrong decision is preferable to the terror of indecision.</a:t>
            </a:r>
          </a:p>
          <a:p>
            <a:pPr algn="ctr" eaLnBrk="1" hangingPunct="1">
              <a:spcBef>
                <a:spcPct val="0"/>
              </a:spcBef>
              <a:buFontTx/>
              <a:buNone/>
            </a:pPr>
            <a:endParaRPr lang="en-US" altLang="en-US" sz="1400" i="1"/>
          </a:p>
          <a:p>
            <a:pPr algn="ctr" eaLnBrk="1" hangingPunct="1">
              <a:spcBef>
                <a:spcPct val="0"/>
              </a:spcBef>
              <a:buFontTx/>
              <a:buNone/>
            </a:pPr>
            <a:r>
              <a:rPr lang="en-US" altLang="en-US" sz="1400" i="1"/>
              <a:t>You must accept the truth from whatever source it comes.</a:t>
            </a:r>
          </a:p>
        </p:txBody>
      </p:sp>
      <p:sp>
        <p:nvSpPr>
          <p:cNvPr id="12293" name="Text Box 7"/>
          <p:cNvSpPr txBox="1">
            <a:spLocks noChangeArrowheads="1"/>
          </p:cNvSpPr>
          <p:nvPr/>
        </p:nvSpPr>
        <p:spPr bwMode="auto">
          <a:xfrm>
            <a:off x="1752600" y="3505201"/>
            <a:ext cx="504766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t>Poisons and their Antidotes</a:t>
            </a:r>
          </a:p>
          <a:p>
            <a:pPr eaLnBrk="1" hangingPunct="1">
              <a:spcBef>
                <a:spcPct val="0"/>
              </a:spcBef>
              <a:buFontTx/>
              <a:buNone/>
            </a:pPr>
            <a:endParaRPr lang="en-US" altLang="en-US" sz="1400"/>
          </a:p>
          <a:p>
            <a:pPr eaLnBrk="1" hangingPunct="1">
              <a:spcBef>
                <a:spcPct val="0"/>
              </a:spcBef>
              <a:buFontTx/>
              <a:buNone/>
            </a:pPr>
            <a:r>
              <a:rPr lang="en-US" altLang="en-US" sz="1400"/>
              <a:t>Treatise on the treatment of poisonings from insects, snakes</a:t>
            </a:r>
          </a:p>
          <a:p>
            <a:pPr eaLnBrk="1" hangingPunct="1">
              <a:spcBef>
                <a:spcPct val="0"/>
              </a:spcBef>
              <a:buFontTx/>
              <a:buNone/>
            </a:pPr>
            <a:r>
              <a:rPr lang="en-US" altLang="en-US" sz="1400"/>
              <a:t>And mad dogs. Described the subject of bioavailability, noting</a:t>
            </a:r>
          </a:p>
          <a:p>
            <a:pPr eaLnBrk="1" hangingPunct="1">
              <a:spcBef>
                <a:spcPct val="0"/>
              </a:spcBef>
              <a:buFontTx/>
              <a:buNone/>
            </a:pPr>
            <a:r>
              <a:rPr lang="en-US" altLang="en-US" sz="1400"/>
              <a:t>That milk, butter and cream can delay intestinal absorption.</a:t>
            </a:r>
          </a:p>
        </p:txBody>
      </p:sp>
      <p:sp>
        <p:nvSpPr>
          <p:cNvPr id="12294" name="Rectangle 8"/>
          <p:cNvSpPr>
            <a:spLocks noChangeArrowheads="1"/>
          </p:cNvSpPr>
          <p:nvPr/>
        </p:nvSpPr>
        <p:spPr bwMode="auto">
          <a:xfrm>
            <a:off x="7162800" y="5867401"/>
            <a:ext cx="28844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http://www.maimonidesinstitute.com/history.html</a:t>
            </a:r>
          </a:p>
        </p:txBody>
      </p:sp>
    </p:spTree>
    <p:extLst>
      <p:ext uri="{BB962C8B-B14F-4D97-AF65-F5344CB8AC3E}">
        <p14:creationId xmlns:p14="http://schemas.microsoft.com/office/powerpoint/2010/main" val="414015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III. Disposition (Distribution and Elimination)</a:t>
            </a:r>
          </a:p>
        </p:txBody>
      </p:sp>
      <p:sp>
        <p:nvSpPr>
          <p:cNvPr id="3" name="Content Placeholder 2"/>
          <p:cNvSpPr>
            <a:spLocks noGrp="1"/>
          </p:cNvSpPr>
          <p:nvPr>
            <p:ph idx="1"/>
          </p:nvPr>
        </p:nvSpPr>
        <p:spPr>
          <a:xfrm>
            <a:off x="1981200" y="1600201"/>
            <a:ext cx="8229600" cy="1505957"/>
          </a:xfrm>
        </p:spPr>
        <p:txBody>
          <a:bodyPr/>
          <a:lstStyle/>
          <a:p>
            <a:pPr marL="514350" indent="-514350">
              <a:buFont typeface="+mj-lt"/>
              <a:buAutoNum type="alphaUcPeriod"/>
            </a:pPr>
            <a:r>
              <a:rPr lang="en-US" dirty="0"/>
              <a:t>3 Kinetic Models</a:t>
            </a:r>
          </a:p>
          <a:p>
            <a:pPr marL="914400" lvl="1" indent="-514350">
              <a:buFont typeface="+mj-lt"/>
              <a:buAutoNum type="arabicPeriod"/>
            </a:pPr>
            <a:r>
              <a:rPr lang="en-US" dirty="0"/>
              <a:t>“One compartment model”</a:t>
            </a:r>
          </a:p>
        </p:txBody>
      </p:sp>
      <p:sp>
        <p:nvSpPr>
          <p:cNvPr id="4" name="TextBox 3"/>
          <p:cNvSpPr txBox="1"/>
          <p:nvPr/>
        </p:nvSpPr>
        <p:spPr>
          <a:xfrm>
            <a:off x="7456746" y="1658280"/>
            <a:ext cx="601480" cy="523220"/>
          </a:xfrm>
          <a:prstGeom prst="rect">
            <a:avLst/>
          </a:prstGeom>
          <a:noFill/>
        </p:spPr>
        <p:txBody>
          <a:bodyPr wrap="none" rtlCol="0">
            <a:spAutoFit/>
          </a:bodyPr>
          <a:lstStyle/>
          <a:p>
            <a:pPr defTabSz="457200">
              <a:defRPr/>
            </a:pPr>
            <a:r>
              <a:rPr lang="en-US" sz="2800" dirty="0">
                <a:solidFill>
                  <a:prstClr val="black"/>
                </a:solidFill>
                <a:latin typeface="Calibri"/>
              </a:rPr>
              <a:t>C</a:t>
            </a:r>
            <a:r>
              <a:rPr lang="en-US" sz="2800" baseline="-25000" dirty="0">
                <a:solidFill>
                  <a:prstClr val="black"/>
                </a:solidFill>
                <a:latin typeface="Calibri"/>
              </a:rPr>
              <a:t>(t)</a:t>
            </a:r>
          </a:p>
        </p:txBody>
      </p:sp>
      <p:cxnSp>
        <p:nvCxnSpPr>
          <p:cNvPr id="6" name="Straight Arrow Connector 5"/>
          <p:cNvCxnSpPr/>
          <p:nvPr/>
        </p:nvCxnSpPr>
        <p:spPr>
          <a:xfrm>
            <a:off x="8094695" y="1984341"/>
            <a:ext cx="83509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200093" y="1462777"/>
            <a:ext cx="492443" cy="523220"/>
          </a:xfrm>
          <a:prstGeom prst="rect">
            <a:avLst/>
          </a:prstGeom>
          <a:noFill/>
        </p:spPr>
        <p:txBody>
          <a:bodyPr wrap="none" rtlCol="0">
            <a:spAutoFit/>
          </a:bodyPr>
          <a:lstStyle/>
          <a:p>
            <a:pPr defTabSz="457200">
              <a:defRPr/>
            </a:pPr>
            <a:r>
              <a:rPr lang="en-US" sz="2800" dirty="0" err="1">
                <a:solidFill>
                  <a:prstClr val="black"/>
                </a:solidFill>
                <a:latin typeface="Calibri"/>
              </a:rPr>
              <a:t>K</a:t>
            </a:r>
            <a:r>
              <a:rPr lang="en-US" sz="2800" baseline="-25000" dirty="0" err="1">
                <a:solidFill>
                  <a:prstClr val="black"/>
                </a:solidFill>
                <a:latin typeface="Calibri"/>
              </a:rPr>
              <a:t>e</a:t>
            </a:r>
            <a:endParaRPr lang="en-US" sz="2800" baseline="-25000" dirty="0">
              <a:solidFill>
                <a:prstClr val="black"/>
              </a:solidFill>
              <a:latin typeface="Calibri"/>
            </a:endParaRPr>
          </a:p>
        </p:txBody>
      </p:sp>
      <p:sp>
        <p:nvSpPr>
          <p:cNvPr id="8" name="TextBox 7"/>
          <p:cNvSpPr txBox="1"/>
          <p:nvPr/>
        </p:nvSpPr>
        <p:spPr>
          <a:xfrm>
            <a:off x="9052977" y="1722731"/>
            <a:ext cx="1553630" cy="523220"/>
          </a:xfrm>
          <a:prstGeom prst="rect">
            <a:avLst/>
          </a:prstGeom>
          <a:noFill/>
        </p:spPr>
        <p:txBody>
          <a:bodyPr wrap="none" rtlCol="0">
            <a:spAutoFit/>
          </a:bodyPr>
          <a:lstStyle/>
          <a:p>
            <a:pPr defTabSz="457200">
              <a:defRPr/>
            </a:pPr>
            <a:r>
              <a:rPr lang="en-US" sz="2800" dirty="0">
                <a:solidFill>
                  <a:prstClr val="black"/>
                </a:solidFill>
                <a:latin typeface="Calibri"/>
              </a:rPr>
              <a:t>Eliminate</a:t>
            </a:r>
          </a:p>
        </p:txBody>
      </p:sp>
      <p:sp>
        <p:nvSpPr>
          <p:cNvPr id="9" name="TextBox 8"/>
          <p:cNvSpPr txBox="1"/>
          <p:nvPr/>
        </p:nvSpPr>
        <p:spPr>
          <a:xfrm>
            <a:off x="7293688" y="2316638"/>
            <a:ext cx="2797695" cy="646331"/>
          </a:xfrm>
          <a:prstGeom prst="rect">
            <a:avLst/>
          </a:prstGeom>
          <a:noFill/>
        </p:spPr>
        <p:txBody>
          <a:bodyPr wrap="square" rtlCol="0">
            <a:spAutoFit/>
          </a:bodyPr>
          <a:lstStyle/>
          <a:p>
            <a:pPr defTabSz="457200">
              <a:defRPr/>
            </a:pPr>
            <a:r>
              <a:rPr lang="en-US" dirty="0">
                <a:solidFill>
                  <a:prstClr val="black"/>
                </a:solidFill>
                <a:latin typeface="Calibri"/>
              </a:rPr>
              <a:t>Concentration as a function of time in the blood</a:t>
            </a:r>
          </a:p>
        </p:txBody>
      </p:sp>
      <p:cxnSp>
        <p:nvCxnSpPr>
          <p:cNvPr id="11" name="Straight Connector 10"/>
          <p:cNvCxnSpPr/>
          <p:nvPr/>
        </p:nvCxnSpPr>
        <p:spPr>
          <a:xfrm>
            <a:off x="2983650" y="2677131"/>
            <a:ext cx="0" cy="37239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983650" y="6401087"/>
            <a:ext cx="44730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983651" y="4599172"/>
            <a:ext cx="3469013"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63393" y="4311540"/>
            <a:ext cx="3820627" cy="523220"/>
          </a:xfrm>
          <a:prstGeom prst="rect">
            <a:avLst/>
          </a:prstGeom>
          <a:noFill/>
        </p:spPr>
        <p:txBody>
          <a:bodyPr wrap="none" rtlCol="0">
            <a:spAutoFit/>
          </a:bodyPr>
          <a:lstStyle/>
          <a:p>
            <a:pPr defTabSz="457200">
              <a:defRPr/>
            </a:pPr>
            <a:r>
              <a:rPr lang="en-US" sz="2800" dirty="0">
                <a:solidFill>
                  <a:prstClr val="black"/>
                </a:solidFill>
                <a:latin typeface="Calibri"/>
              </a:rPr>
              <a:t>If flat “probably a worry”</a:t>
            </a:r>
          </a:p>
        </p:txBody>
      </p:sp>
      <p:cxnSp>
        <p:nvCxnSpPr>
          <p:cNvPr id="21" name="Straight Connector 20"/>
          <p:cNvCxnSpPr/>
          <p:nvPr/>
        </p:nvCxnSpPr>
        <p:spPr>
          <a:xfrm>
            <a:off x="2983651" y="2962969"/>
            <a:ext cx="3912611" cy="3438119"/>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935089" y="5096843"/>
            <a:ext cx="1635567" cy="523220"/>
          </a:xfrm>
          <a:prstGeom prst="rect">
            <a:avLst/>
          </a:prstGeom>
          <a:noFill/>
        </p:spPr>
        <p:txBody>
          <a:bodyPr wrap="none" rtlCol="0">
            <a:spAutoFit/>
          </a:bodyPr>
          <a:lstStyle/>
          <a:p>
            <a:pPr defTabSz="457200">
              <a:defRPr/>
            </a:pPr>
            <a:r>
              <a:rPr lang="en-US" sz="2800" dirty="0">
                <a:solidFill>
                  <a:prstClr val="black"/>
                </a:solidFill>
                <a:latin typeface="Calibri"/>
              </a:rPr>
              <a:t>Slope = </a:t>
            </a:r>
            <a:r>
              <a:rPr lang="en-US" sz="2800" dirty="0" err="1">
                <a:solidFill>
                  <a:prstClr val="black"/>
                </a:solidFill>
                <a:latin typeface="Calibri"/>
              </a:rPr>
              <a:t>K</a:t>
            </a:r>
            <a:r>
              <a:rPr lang="en-US" sz="2800" baseline="-25000" dirty="0" err="1">
                <a:solidFill>
                  <a:prstClr val="black"/>
                </a:solidFill>
                <a:latin typeface="Calibri"/>
              </a:rPr>
              <a:t>e</a:t>
            </a:r>
            <a:endParaRPr lang="en-US" sz="2800" baseline="-25000" dirty="0">
              <a:solidFill>
                <a:prstClr val="black"/>
              </a:solidFill>
              <a:latin typeface="Calibri"/>
            </a:endParaRPr>
          </a:p>
        </p:txBody>
      </p:sp>
      <p:cxnSp>
        <p:nvCxnSpPr>
          <p:cNvPr id="28" name="Straight Connector 27"/>
          <p:cNvCxnSpPr/>
          <p:nvPr/>
        </p:nvCxnSpPr>
        <p:spPr>
          <a:xfrm>
            <a:off x="3961256" y="2962969"/>
            <a:ext cx="1218628" cy="343811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927706" y="3247552"/>
            <a:ext cx="3471373" cy="523220"/>
          </a:xfrm>
          <a:prstGeom prst="rect">
            <a:avLst/>
          </a:prstGeom>
          <a:noFill/>
        </p:spPr>
        <p:txBody>
          <a:bodyPr wrap="none" rtlCol="0">
            <a:spAutoFit/>
          </a:bodyPr>
          <a:lstStyle/>
          <a:p>
            <a:pPr defTabSz="457200">
              <a:defRPr/>
            </a:pPr>
            <a:r>
              <a:rPr lang="en-US" sz="2800" dirty="0">
                <a:solidFill>
                  <a:prstClr val="black"/>
                </a:solidFill>
                <a:latin typeface="Calibri"/>
              </a:rPr>
              <a:t>If steep – “no worries”</a:t>
            </a:r>
          </a:p>
        </p:txBody>
      </p:sp>
      <p:cxnSp>
        <p:nvCxnSpPr>
          <p:cNvPr id="31" name="Straight Arrow Connector 30"/>
          <p:cNvCxnSpPr>
            <a:stCxn id="29" idx="1"/>
          </p:cNvCxnSpPr>
          <p:nvPr/>
        </p:nvCxnSpPr>
        <p:spPr>
          <a:xfrm flipH="1">
            <a:off x="4338859" y="3509163"/>
            <a:ext cx="588846" cy="94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971662" y="4303240"/>
            <a:ext cx="872537" cy="523220"/>
          </a:xfrm>
          <a:prstGeom prst="rect">
            <a:avLst/>
          </a:prstGeom>
          <a:noFill/>
        </p:spPr>
        <p:txBody>
          <a:bodyPr wrap="none" rtlCol="0">
            <a:spAutoFit/>
          </a:bodyPr>
          <a:lstStyle/>
          <a:p>
            <a:pPr defTabSz="457200">
              <a:defRPr/>
            </a:pPr>
            <a:r>
              <a:rPr lang="en-US" sz="2800" dirty="0" err="1">
                <a:solidFill>
                  <a:prstClr val="black"/>
                </a:solidFill>
                <a:latin typeface="Calibri"/>
              </a:rPr>
              <a:t>lnC</a:t>
            </a:r>
            <a:r>
              <a:rPr lang="en-US" sz="2800" baseline="-25000" dirty="0">
                <a:solidFill>
                  <a:prstClr val="black"/>
                </a:solidFill>
                <a:latin typeface="Calibri"/>
              </a:rPr>
              <a:t>(t)</a:t>
            </a:r>
          </a:p>
        </p:txBody>
      </p:sp>
      <p:sp>
        <p:nvSpPr>
          <p:cNvPr id="33" name="TextBox 32"/>
          <p:cNvSpPr txBox="1"/>
          <p:nvPr/>
        </p:nvSpPr>
        <p:spPr>
          <a:xfrm>
            <a:off x="4991090" y="6362106"/>
            <a:ext cx="522699" cy="523220"/>
          </a:xfrm>
          <a:prstGeom prst="rect">
            <a:avLst/>
          </a:prstGeom>
          <a:noFill/>
        </p:spPr>
        <p:txBody>
          <a:bodyPr wrap="none" rtlCol="0">
            <a:spAutoFit/>
          </a:bodyPr>
          <a:lstStyle/>
          <a:p>
            <a:pPr defTabSz="457200">
              <a:defRPr/>
            </a:pPr>
            <a:r>
              <a:rPr lang="en-US" sz="2800" dirty="0">
                <a:solidFill>
                  <a:prstClr val="black"/>
                </a:solidFill>
                <a:latin typeface="Calibri"/>
              </a:rPr>
              <a:t>(t)</a:t>
            </a:r>
          </a:p>
        </p:txBody>
      </p:sp>
    </p:spTree>
    <p:extLst>
      <p:ext uri="{BB962C8B-B14F-4D97-AF65-F5344CB8AC3E}">
        <p14:creationId xmlns:p14="http://schemas.microsoft.com/office/powerpoint/2010/main" val="1021289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III. Disposition (Distribution and Elimination)</a:t>
            </a:r>
          </a:p>
        </p:txBody>
      </p:sp>
      <p:sp>
        <p:nvSpPr>
          <p:cNvPr id="3" name="Content Placeholder 2"/>
          <p:cNvSpPr>
            <a:spLocks noGrp="1"/>
          </p:cNvSpPr>
          <p:nvPr>
            <p:ph idx="1"/>
          </p:nvPr>
        </p:nvSpPr>
        <p:spPr>
          <a:xfrm>
            <a:off x="1981200" y="1600201"/>
            <a:ext cx="8229600" cy="1505957"/>
          </a:xfrm>
        </p:spPr>
        <p:txBody>
          <a:bodyPr/>
          <a:lstStyle/>
          <a:p>
            <a:pPr marL="514350" indent="-514350">
              <a:buFont typeface="+mj-lt"/>
              <a:buAutoNum type="alphaUcPeriod"/>
            </a:pPr>
            <a:r>
              <a:rPr lang="en-US" dirty="0"/>
              <a:t>3 Kinetic Models</a:t>
            </a:r>
          </a:p>
          <a:p>
            <a:pPr marL="914400" lvl="1" indent="-514350">
              <a:buFont typeface="+mj-lt"/>
              <a:buAutoNum type="arabicPeriod" startAt="2"/>
            </a:pPr>
            <a:r>
              <a:rPr lang="en-US" dirty="0"/>
              <a:t>“Two compartment model”</a:t>
            </a:r>
          </a:p>
        </p:txBody>
      </p:sp>
      <p:sp>
        <p:nvSpPr>
          <p:cNvPr id="4" name="TextBox 3"/>
          <p:cNvSpPr txBox="1"/>
          <p:nvPr/>
        </p:nvSpPr>
        <p:spPr>
          <a:xfrm>
            <a:off x="2214076" y="3512944"/>
            <a:ext cx="497452" cy="523220"/>
          </a:xfrm>
          <a:prstGeom prst="rect">
            <a:avLst/>
          </a:prstGeom>
          <a:noFill/>
        </p:spPr>
        <p:txBody>
          <a:bodyPr wrap="none" rtlCol="0">
            <a:spAutoFit/>
          </a:bodyPr>
          <a:lstStyle/>
          <a:p>
            <a:pPr defTabSz="457200">
              <a:defRPr/>
            </a:pPr>
            <a:r>
              <a:rPr lang="en-US" sz="2800" dirty="0">
                <a:solidFill>
                  <a:prstClr val="black"/>
                </a:solidFill>
                <a:latin typeface="Calibri"/>
              </a:rPr>
              <a:t>C</a:t>
            </a:r>
            <a:r>
              <a:rPr lang="en-US" sz="2800" baseline="-25000" dirty="0">
                <a:solidFill>
                  <a:prstClr val="black"/>
                </a:solidFill>
                <a:latin typeface="Calibri"/>
              </a:rPr>
              <a:t>1</a:t>
            </a:r>
          </a:p>
        </p:txBody>
      </p:sp>
      <p:cxnSp>
        <p:nvCxnSpPr>
          <p:cNvPr id="6" name="Straight Arrow Connector 5"/>
          <p:cNvCxnSpPr/>
          <p:nvPr/>
        </p:nvCxnSpPr>
        <p:spPr>
          <a:xfrm>
            <a:off x="3153536" y="3813387"/>
            <a:ext cx="83509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258934" y="3291823"/>
            <a:ext cx="492443" cy="523220"/>
          </a:xfrm>
          <a:prstGeom prst="rect">
            <a:avLst/>
          </a:prstGeom>
          <a:noFill/>
        </p:spPr>
        <p:txBody>
          <a:bodyPr wrap="none" rtlCol="0">
            <a:spAutoFit/>
          </a:bodyPr>
          <a:lstStyle/>
          <a:p>
            <a:pPr defTabSz="457200">
              <a:defRPr/>
            </a:pPr>
            <a:r>
              <a:rPr lang="en-US" sz="2800" dirty="0" err="1">
                <a:solidFill>
                  <a:prstClr val="black"/>
                </a:solidFill>
                <a:latin typeface="Calibri"/>
              </a:rPr>
              <a:t>K</a:t>
            </a:r>
            <a:r>
              <a:rPr lang="en-US" sz="2800" baseline="-25000" dirty="0" err="1">
                <a:solidFill>
                  <a:prstClr val="black"/>
                </a:solidFill>
                <a:latin typeface="Calibri"/>
              </a:rPr>
              <a:t>e</a:t>
            </a:r>
            <a:endParaRPr lang="en-US" sz="2800" baseline="-25000" dirty="0">
              <a:solidFill>
                <a:prstClr val="black"/>
              </a:solidFill>
              <a:latin typeface="Calibri"/>
            </a:endParaRPr>
          </a:p>
        </p:txBody>
      </p:sp>
      <p:sp>
        <p:nvSpPr>
          <p:cNvPr id="5" name="Rectangle 4"/>
          <p:cNvSpPr/>
          <p:nvPr/>
        </p:nvSpPr>
        <p:spPr>
          <a:xfrm>
            <a:off x="1920249" y="3310537"/>
            <a:ext cx="996030" cy="9524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 name="TextBox 21"/>
          <p:cNvSpPr txBox="1"/>
          <p:nvPr/>
        </p:nvSpPr>
        <p:spPr>
          <a:xfrm>
            <a:off x="2214076" y="5725513"/>
            <a:ext cx="497452" cy="523220"/>
          </a:xfrm>
          <a:prstGeom prst="rect">
            <a:avLst/>
          </a:prstGeom>
          <a:noFill/>
        </p:spPr>
        <p:txBody>
          <a:bodyPr wrap="none" rtlCol="0">
            <a:spAutoFit/>
          </a:bodyPr>
          <a:lstStyle/>
          <a:p>
            <a:pPr defTabSz="457200">
              <a:defRPr/>
            </a:pPr>
            <a:r>
              <a:rPr lang="en-US" sz="2800" dirty="0">
                <a:solidFill>
                  <a:prstClr val="black"/>
                </a:solidFill>
                <a:latin typeface="Calibri"/>
              </a:rPr>
              <a:t>C</a:t>
            </a:r>
            <a:r>
              <a:rPr lang="en-US" sz="2800" baseline="-25000" dirty="0">
                <a:solidFill>
                  <a:prstClr val="black"/>
                </a:solidFill>
                <a:latin typeface="Calibri"/>
              </a:rPr>
              <a:t>2</a:t>
            </a:r>
          </a:p>
        </p:txBody>
      </p:sp>
      <p:sp>
        <p:nvSpPr>
          <p:cNvPr id="23" name="Rectangle 22"/>
          <p:cNvSpPr/>
          <p:nvPr/>
        </p:nvSpPr>
        <p:spPr>
          <a:xfrm>
            <a:off x="1920249" y="5523106"/>
            <a:ext cx="996030" cy="9524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4" name="TextBox 23"/>
          <p:cNvSpPr txBox="1"/>
          <p:nvPr/>
        </p:nvSpPr>
        <p:spPr>
          <a:xfrm>
            <a:off x="2394436" y="6092209"/>
            <a:ext cx="184666" cy="369332"/>
          </a:xfrm>
          <a:prstGeom prst="rect">
            <a:avLst/>
          </a:prstGeom>
          <a:noFill/>
        </p:spPr>
        <p:txBody>
          <a:bodyPr wrap="none" rtlCol="0">
            <a:spAutoFit/>
          </a:bodyPr>
          <a:lstStyle/>
          <a:p>
            <a:pPr defTabSz="457200">
              <a:defRPr/>
            </a:pPr>
            <a:endParaRPr lang="en-US" dirty="0">
              <a:solidFill>
                <a:prstClr val="black"/>
              </a:solidFill>
              <a:latin typeface="Calibri"/>
            </a:endParaRPr>
          </a:p>
        </p:txBody>
      </p:sp>
      <p:sp>
        <p:nvSpPr>
          <p:cNvPr id="12" name="TextBox 11"/>
          <p:cNvSpPr txBox="1"/>
          <p:nvPr/>
        </p:nvSpPr>
        <p:spPr>
          <a:xfrm>
            <a:off x="3084890" y="5728168"/>
            <a:ext cx="1807481" cy="369332"/>
          </a:xfrm>
          <a:prstGeom prst="rect">
            <a:avLst/>
          </a:prstGeom>
          <a:noFill/>
        </p:spPr>
        <p:txBody>
          <a:bodyPr wrap="none" rtlCol="0">
            <a:spAutoFit/>
          </a:bodyPr>
          <a:lstStyle/>
          <a:p>
            <a:pPr defTabSz="457200">
              <a:defRPr/>
            </a:pPr>
            <a:r>
              <a:rPr lang="en-US" dirty="0">
                <a:solidFill>
                  <a:prstClr val="black"/>
                </a:solidFill>
                <a:latin typeface="Calibri"/>
              </a:rPr>
              <a:t>“Something else”</a:t>
            </a:r>
          </a:p>
        </p:txBody>
      </p:sp>
      <p:grpSp>
        <p:nvGrpSpPr>
          <p:cNvPr id="27" name="Group 26"/>
          <p:cNvGrpSpPr/>
          <p:nvPr/>
        </p:nvGrpSpPr>
        <p:grpSpPr>
          <a:xfrm rot="5400000">
            <a:off x="1948862" y="4690925"/>
            <a:ext cx="906127" cy="419474"/>
            <a:chOff x="1959187" y="2711031"/>
            <a:chExt cx="891768" cy="349111"/>
          </a:xfrm>
        </p:grpSpPr>
        <p:grpSp>
          <p:nvGrpSpPr>
            <p:cNvPr id="30" name="Group 29"/>
            <p:cNvGrpSpPr/>
            <p:nvPr/>
          </p:nvGrpSpPr>
          <p:grpSpPr>
            <a:xfrm>
              <a:off x="1959187" y="2711031"/>
              <a:ext cx="891768" cy="112553"/>
              <a:chOff x="1959187" y="2711031"/>
              <a:chExt cx="891768" cy="112553"/>
            </a:xfrm>
          </p:grpSpPr>
          <p:cxnSp>
            <p:nvCxnSpPr>
              <p:cNvPr id="37" name="Straight Connector 36"/>
              <p:cNvCxnSpPr/>
              <p:nvPr/>
            </p:nvCxnSpPr>
            <p:spPr>
              <a:xfrm flipV="1">
                <a:off x="1959187" y="2810074"/>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2499653" y="2711031"/>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rot="10800000">
              <a:off x="1959187" y="2947589"/>
              <a:ext cx="891768" cy="112553"/>
              <a:chOff x="1959187" y="3244809"/>
              <a:chExt cx="891768" cy="112553"/>
            </a:xfrm>
          </p:grpSpPr>
          <p:cxnSp>
            <p:nvCxnSpPr>
              <p:cNvPr id="35" name="Straight Connector 34"/>
              <p:cNvCxnSpPr/>
              <p:nvPr/>
            </p:nvCxnSpPr>
            <p:spPr>
              <a:xfrm flipV="1">
                <a:off x="1959187" y="3343852"/>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2499653" y="3244809"/>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4" name="TextBox 13"/>
          <p:cNvSpPr txBox="1"/>
          <p:nvPr/>
        </p:nvSpPr>
        <p:spPr>
          <a:xfrm>
            <a:off x="1965346" y="2876086"/>
            <a:ext cx="909023" cy="461665"/>
          </a:xfrm>
          <a:prstGeom prst="rect">
            <a:avLst/>
          </a:prstGeom>
          <a:noFill/>
        </p:spPr>
        <p:txBody>
          <a:bodyPr wrap="none" rtlCol="0">
            <a:spAutoFit/>
          </a:bodyPr>
          <a:lstStyle/>
          <a:p>
            <a:pPr defTabSz="457200">
              <a:defRPr/>
            </a:pPr>
            <a:r>
              <a:rPr lang="en-US" sz="2400" dirty="0">
                <a:solidFill>
                  <a:prstClr val="black"/>
                </a:solidFill>
                <a:latin typeface="Calibri"/>
              </a:rPr>
              <a:t>Blood</a:t>
            </a:r>
          </a:p>
        </p:txBody>
      </p:sp>
      <p:cxnSp>
        <p:nvCxnSpPr>
          <p:cNvPr id="39" name="Straight Connector 38"/>
          <p:cNvCxnSpPr/>
          <p:nvPr/>
        </p:nvCxnSpPr>
        <p:spPr>
          <a:xfrm>
            <a:off x="5507256" y="2754570"/>
            <a:ext cx="0" cy="372395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507256" y="6478526"/>
            <a:ext cx="4473096"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Arc 24"/>
          <p:cNvSpPr/>
          <p:nvPr/>
        </p:nvSpPr>
        <p:spPr>
          <a:xfrm rot="10473172">
            <a:off x="5840511" y="-1063164"/>
            <a:ext cx="6909976" cy="7349975"/>
          </a:xfrm>
          <a:prstGeom prst="arc">
            <a:avLst>
              <a:gd name="adj1" fmla="val 16710135"/>
              <a:gd name="adj2" fmla="val 209071"/>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a:solidFill>
                <a:prstClr val="black"/>
              </a:solidFill>
              <a:latin typeface="Calibri"/>
            </a:endParaRPr>
          </a:p>
        </p:txBody>
      </p:sp>
      <p:sp>
        <p:nvSpPr>
          <p:cNvPr id="42" name="TextBox 41"/>
          <p:cNvSpPr txBox="1"/>
          <p:nvPr/>
        </p:nvSpPr>
        <p:spPr>
          <a:xfrm>
            <a:off x="9155790" y="5725513"/>
            <a:ext cx="497452" cy="523220"/>
          </a:xfrm>
          <a:prstGeom prst="rect">
            <a:avLst/>
          </a:prstGeom>
          <a:noFill/>
        </p:spPr>
        <p:txBody>
          <a:bodyPr wrap="none" rtlCol="0">
            <a:spAutoFit/>
          </a:bodyPr>
          <a:lstStyle/>
          <a:p>
            <a:pPr defTabSz="457200">
              <a:defRPr/>
            </a:pPr>
            <a:r>
              <a:rPr lang="en-US" sz="2800" dirty="0">
                <a:solidFill>
                  <a:prstClr val="black"/>
                </a:solidFill>
                <a:latin typeface="Calibri"/>
              </a:rPr>
              <a:t>C</a:t>
            </a:r>
            <a:r>
              <a:rPr lang="en-US" sz="2800" baseline="-25000" dirty="0">
                <a:solidFill>
                  <a:prstClr val="black"/>
                </a:solidFill>
                <a:latin typeface="Calibri"/>
              </a:rPr>
              <a:t>1</a:t>
            </a:r>
          </a:p>
        </p:txBody>
      </p:sp>
      <p:sp>
        <p:nvSpPr>
          <p:cNvPr id="45" name="TextBox 44"/>
          <p:cNvSpPr txBox="1"/>
          <p:nvPr/>
        </p:nvSpPr>
        <p:spPr>
          <a:xfrm>
            <a:off x="4420212" y="4387910"/>
            <a:ext cx="1087044" cy="369332"/>
          </a:xfrm>
          <a:prstGeom prst="rect">
            <a:avLst/>
          </a:prstGeom>
          <a:noFill/>
        </p:spPr>
        <p:txBody>
          <a:bodyPr wrap="square" rtlCol="0">
            <a:spAutoFit/>
          </a:bodyPr>
          <a:lstStyle/>
          <a:p>
            <a:pPr defTabSz="457200">
              <a:defRPr/>
            </a:pPr>
            <a:r>
              <a:rPr lang="en-US" dirty="0">
                <a:solidFill>
                  <a:prstClr val="black"/>
                </a:solidFill>
                <a:latin typeface="Calibri"/>
              </a:rPr>
              <a:t> Conc.</a:t>
            </a:r>
          </a:p>
        </p:txBody>
      </p:sp>
      <p:sp>
        <p:nvSpPr>
          <p:cNvPr id="46" name="TextBox 45"/>
          <p:cNvSpPr txBox="1"/>
          <p:nvPr/>
        </p:nvSpPr>
        <p:spPr>
          <a:xfrm>
            <a:off x="7284503" y="6488668"/>
            <a:ext cx="612517" cy="369332"/>
          </a:xfrm>
          <a:prstGeom prst="rect">
            <a:avLst/>
          </a:prstGeom>
          <a:noFill/>
        </p:spPr>
        <p:txBody>
          <a:bodyPr wrap="none" rtlCol="0">
            <a:spAutoFit/>
          </a:bodyPr>
          <a:lstStyle/>
          <a:p>
            <a:pPr defTabSz="457200">
              <a:defRPr/>
            </a:pPr>
            <a:r>
              <a:rPr lang="en-US" dirty="0">
                <a:solidFill>
                  <a:prstClr val="black"/>
                </a:solidFill>
                <a:latin typeface="Calibri"/>
              </a:rPr>
              <a:t>time</a:t>
            </a:r>
          </a:p>
        </p:txBody>
      </p:sp>
      <p:sp>
        <p:nvSpPr>
          <p:cNvPr id="47" name="Freeform 46"/>
          <p:cNvSpPr/>
          <p:nvPr/>
        </p:nvSpPr>
        <p:spPr>
          <a:xfrm>
            <a:off x="5529206" y="3317667"/>
            <a:ext cx="3907260" cy="3112981"/>
          </a:xfrm>
          <a:custGeom>
            <a:avLst/>
            <a:gdLst>
              <a:gd name="connsiteX0" fmla="*/ 0 w 3907260"/>
              <a:gd name="connsiteY0" fmla="*/ 3112981 h 3112981"/>
              <a:gd name="connsiteX1" fmla="*/ 1432757 w 3907260"/>
              <a:gd name="connsiteY1" fmla="*/ 19758 h 3112981"/>
              <a:gd name="connsiteX2" fmla="*/ 3695861 w 3907260"/>
              <a:gd name="connsiteY2" fmla="*/ 1794291 h 3112981"/>
              <a:gd name="connsiteX3" fmla="*/ 3809831 w 3907260"/>
              <a:gd name="connsiteY3" fmla="*/ 1908252 h 3112981"/>
            </a:gdLst>
            <a:ahLst/>
            <a:cxnLst>
              <a:cxn ang="0">
                <a:pos x="connsiteX0" y="connsiteY0"/>
              </a:cxn>
              <a:cxn ang="0">
                <a:pos x="connsiteX1" y="connsiteY1"/>
              </a:cxn>
              <a:cxn ang="0">
                <a:pos x="connsiteX2" y="connsiteY2"/>
              </a:cxn>
              <a:cxn ang="0">
                <a:pos x="connsiteX3" y="connsiteY3"/>
              </a:cxn>
            </a:cxnLst>
            <a:rect l="l" t="t" r="r" b="b"/>
            <a:pathLst>
              <a:path w="3907260" h="3112981">
                <a:moveTo>
                  <a:pt x="0" y="3112981"/>
                </a:moveTo>
                <a:cubicBezTo>
                  <a:pt x="408390" y="1676260"/>
                  <a:pt x="816780" y="239540"/>
                  <a:pt x="1432757" y="19758"/>
                </a:cubicBezTo>
                <a:cubicBezTo>
                  <a:pt x="2048734" y="-200024"/>
                  <a:pt x="3299682" y="1479542"/>
                  <a:pt x="3695861" y="1794291"/>
                </a:cubicBezTo>
                <a:cubicBezTo>
                  <a:pt x="4092040" y="2109040"/>
                  <a:pt x="3809831" y="1908252"/>
                  <a:pt x="3809831" y="190825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a:solidFill>
                <a:prstClr val="black"/>
              </a:solidFill>
              <a:latin typeface="Calibri"/>
            </a:endParaRPr>
          </a:p>
        </p:txBody>
      </p:sp>
      <p:sp>
        <p:nvSpPr>
          <p:cNvPr id="49" name="TextBox 48"/>
          <p:cNvSpPr txBox="1"/>
          <p:nvPr/>
        </p:nvSpPr>
        <p:spPr>
          <a:xfrm>
            <a:off x="9436466" y="4995101"/>
            <a:ext cx="497452" cy="523220"/>
          </a:xfrm>
          <a:prstGeom prst="rect">
            <a:avLst/>
          </a:prstGeom>
          <a:noFill/>
        </p:spPr>
        <p:txBody>
          <a:bodyPr wrap="none" rtlCol="0">
            <a:spAutoFit/>
          </a:bodyPr>
          <a:lstStyle/>
          <a:p>
            <a:pPr defTabSz="457200">
              <a:defRPr/>
            </a:pPr>
            <a:r>
              <a:rPr lang="en-US" sz="2800" dirty="0">
                <a:solidFill>
                  <a:prstClr val="black"/>
                </a:solidFill>
                <a:latin typeface="Calibri"/>
              </a:rPr>
              <a:t>C</a:t>
            </a:r>
            <a:r>
              <a:rPr lang="en-US" sz="2800" baseline="-25000" dirty="0">
                <a:solidFill>
                  <a:prstClr val="black"/>
                </a:solidFill>
                <a:latin typeface="Calibri"/>
              </a:rPr>
              <a:t>2</a:t>
            </a:r>
          </a:p>
        </p:txBody>
      </p:sp>
    </p:spTree>
    <p:extLst>
      <p:ext uri="{BB962C8B-B14F-4D97-AF65-F5344CB8AC3E}">
        <p14:creationId xmlns:p14="http://schemas.microsoft.com/office/powerpoint/2010/main" val="2505225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296095"/>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prstClr val="black"/>
                </a:solidFill>
                <a:latin typeface="Calibri"/>
              </a:rPr>
              <a:t>III. Disposition (Distribution and Elimination)</a:t>
            </a:r>
          </a:p>
        </p:txBody>
      </p:sp>
      <p:sp>
        <p:nvSpPr>
          <p:cNvPr id="5" name="Content Placeholder 2"/>
          <p:cNvSpPr txBox="1">
            <a:spLocks/>
          </p:cNvSpPr>
          <p:nvPr/>
        </p:nvSpPr>
        <p:spPr>
          <a:xfrm>
            <a:off x="1981200" y="1469961"/>
            <a:ext cx="4134134" cy="137571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lphaUcPeriod"/>
              <a:defRPr/>
            </a:pPr>
            <a:r>
              <a:rPr lang="en-US" dirty="0">
                <a:solidFill>
                  <a:prstClr val="black"/>
                </a:solidFill>
                <a:latin typeface="Calibri"/>
              </a:rPr>
              <a:t>3 Kinetic Models</a:t>
            </a:r>
          </a:p>
          <a:p>
            <a:pPr marL="914400" lvl="1" indent="-514350">
              <a:buFont typeface="+mj-lt"/>
              <a:buAutoNum type="arabicPeriod" startAt="3"/>
              <a:defRPr/>
            </a:pPr>
            <a:r>
              <a:rPr lang="en-US" dirty="0">
                <a:solidFill>
                  <a:prstClr val="black"/>
                </a:solidFill>
                <a:latin typeface="Calibri"/>
              </a:rPr>
              <a:t>“Physiologically based kinetic model”</a:t>
            </a:r>
          </a:p>
        </p:txBody>
      </p:sp>
      <p:grpSp>
        <p:nvGrpSpPr>
          <p:cNvPr id="7" name="Group 6"/>
          <p:cNvGrpSpPr/>
          <p:nvPr/>
        </p:nvGrpSpPr>
        <p:grpSpPr>
          <a:xfrm rot="5400000">
            <a:off x="7653614" y="1739289"/>
            <a:ext cx="549170" cy="284235"/>
            <a:chOff x="1959187" y="2711031"/>
            <a:chExt cx="891768" cy="349111"/>
          </a:xfrm>
        </p:grpSpPr>
        <p:grpSp>
          <p:nvGrpSpPr>
            <p:cNvPr id="8" name="Group 7"/>
            <p:cNvGrpSpPr/>
            <p:nvPr/>
          </p:nvGrpSpPr>
          <p:grpSpPr>
            <a:xfrm>
              <a:off x="1959187" y="2711031"/>
              <a:ext cx="891768" cy="112553"/>
              <a:chOff x="1959187" y="2711031"/>
              <a:chExt cx="891768" cy="112553"/>
            </a:xfrm>
          </p:grpSpPr>
          <p:cxnSp>
            <p:nvCxnSpPr>
              <p:cNvPr id="12" name="Straight Connector 11"/>
              <p:cNvCxnSpPr/>
              <p:nvPr/>
            </p:nvCxnSpPr>
            <p:spPr>
              <a:xfrm flipV="1">
                <a:off x="1959187" y="2810074"/>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2499653" y="2711031"/>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rot="10800000">
              <a:off x="1959187" y="2947589"/>
              <a:ext cx="891768" cy="112553"/>
              <a:chOff x="1959187" y="3244809"/>
              <a:chExt cx="891768" cy="112553"/>
            </a:xfrm>
          </p:grpSpPr>
          <p:cxnSp>
            <p:nvCxnSpPr>
              <p:cNvPr id="10" name="Straight Connector 9"/>
              <p:cNvCxnSpPr/>
              <p:nvPr/>
            </p:nvCxnSpPr>
            <p:spPr>
              <a:xfrm flipV="1">
                <a:off x="1959187" y="3343852"/>
                <a:ext cx="891768" cy="13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2499653" y="3244809"/>
                <a:ext cx="351302" cy="99043"/>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4" name="Rounded Rectangle 13"/>
          <p:cNvSpPr/>
          <p:nvPr/>
        </p:nvSpPr>
        <p:spPr>
          <a:xfrm>
            <a:off x="6576099" y="2275874"/>
            <a:ext cx="2653857" cy="40293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5" name="Rounded Rectangle 14"/>
          <p:cNvSpPr/>
          <p:nvPr/>
        </p:nvSpPr>
        <p:spPr>
          <a:xfrm>
            <a:off x="6576099" y="3000653"/>
            <a:ext cx="2653857" cy="36784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6" name="Rounded Rectangle 15"/>
          <p:cNvSpPr/>
          <p:nvPr/>
        </p:nvSpPr>
        <p:spPr>
          <a:xfrm>
            <a:off x="6576099" y="3679781"/>
            <a:ext cx="2653857" cy="37840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7" name="Rounded Rectangle 16"/>
          <p:cNvSpPr/>
          <p:nvPr/>
        </p:nvSpPr>
        <p:spPr>
          <a:xfrm>
            <a:off x="6576099" y="4377051"/>
            <a:ext cx="2653857" cy="37082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8" name="Rounded Rectangle 17"/>
          <p:cNvSpPr/>
          <p:nvPr/>
        </p:nvSpPr>
        <p:spPr>
          <a:xfrm>
            <a:off x="6576099" y="5343953"/>
            <a:ext cx="2653857" cy="40293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9" name="TextBox 18"/>
          <p:cNvSpPr txBox="1"/>
          <p:nvPr/>
        </p:nvSpPr>
        <p:spPr>
          <a:xfrm>
            <a:off x="7516967" y="2275874"/>
            <a:ext cx="723275" cy="369332"/>
          </a:xfrm>
          <a:prstGeom prst="rect">
            <a:avLst/>
          </a:prstGeom>
          <a:noFill/>
        </p:spPr>
        <p:txBody>
          <a:bodyPr wrap="none" rtlCol="0">
            <a:spAutoFit/>
          </a:bodyPr>
          <a:lstStyle/>
          <a:p>
            <a:pPr defTabSz="457200">
              <a:defRPr/>
            </a:pPr>
            <a:r>
              <a:rPr lang="en-US" dirty="0">
                <a:solidFill>
                  <a:prstClr val="black"/>
                </a:solidFill>
                <a:latin typeface="Calibri"/>
              </a:rPr>
              <a:t>Lungs</a:t>
            </a:r>
          </a:p>
        </p:txBody>
      </p:sp>
      <p:sp>
        <p:nvSpPr>
          <p:cNvPr id="20" name="TextBox 19"/>
          <p:cNvSpPr txBox="1"/>
          <p:nvPr/>
        </p:nvSpPr>
        <p:spPr>
          <a:xfrm>
            <a:off x="7145946" y="2957397"/>
            <a:ext cx="1339955" cy="369332"/>
          </a:xfrm>
          <a:prstGeom prst="rect">
            <a:avLst/>
          </a:prstGeom>
          <a:noFill/>
        </p:spPr>
        <p:txBody>
          <a:bodyPr wrap="none" rtlCol="0">
            <a:spAutoFit/>
          </a:bodyPr>
          <a:lstStyle/>
          <a:p>
            <a:pPr defTabSz="457200">
              <a:defRPr/>
            </a:pPr>
            <a:r>
              <a:rPr lang="en-US" dirty="0">
                <a:solidFill>
                  <a:prstClr val="black"/>
                </a:solidFill>
                <a:latin typeface="Calibri"/>
              </a:rPr>
              <a:t>Fatty tissues</a:t>
            </a:r>
          </a:p>
        </p:txBody>
      </p:sp>
      <p:sp>
        <p:nvSpPr>
          <p:cNvPr id="21" name="TextBox 20"/>
          <p:cNvSpPr txBox="1"/>
          <p:nvPr/>
        </p:nvSpPr>
        <p:spPr>
          <a:xfrm>
            <a:off x="6999413" y="3679781"/>
            <a:ext cx="1767018" cy="369332"/>
          </a:xfrm>
          <a:prstGeom prst="rect">
            <a:avLst/>
          </a:prstGeom>
          <a:noFill/>
        </p:spPr>
        <p:txBody>
          <a:bodyPr wrap="none" rtlCol="0">
            <a:spAutoFit/>
          </a:bodyPr>
          <a:lstStyle/>
          <a:p>
            <a:pPr defTabSz="457200">
              <a:defRPr/>
            </a:pPr>
            <a:r>
              <a:rPr lang="en-US" dirty="0">
                <a:solidFill>
                  <a:prstClr val="black"/>
                </a:solidFill>
                <a:latin typeface="Calibri"/>
              </a:rPr>
              <a:t>Non-fatty tissues</a:t>
            </a:r>
          </a:p>
        </p:txBody>
      </p:sp>
      <p:sp>
        <p:nvSpPr>
          <p:cNvPr id="22" name="TextBox 21"/>
          <p:cNvSpPr txBox="1"/>
          <p:nvPr/>
        </p:nvSpPr>
        <p:spPr>
          <a:xfrm>
            <a:off x="7516967" y="4377051"/>
            <a:ext cx="634271" cy="369332"/>
          </a:xfrm>
          <a:prstGeom prst="rect">
            <a:avLst/>
          </a:prstGeom>
          <a:noFill/>
        </p:spPr>
        <p:txBody>
          <a:bodyPr wrap="none" rtlCol="0">
            <a:spAutoFit/>
          </a:bodyPr>
          <a:lstStyle/>
          <a:p>
            <a:pPr defTabSz="457200">
              <a:defRPr/>
            </a:pPr>
            <a:r>
              <a:rPr lang="en-US" dirty="0">
                <a:solidFill>
                  <a:prstClr val="black"/>
                </a:solidFill>
                <a:latin typeface="Calibri"/>
              </a:rPr>
              <a:t>Liver</a:t>
            </a:r>
          </a:p>
        </p:txBody>
      </p:sp>
      <p:sp>
        <p:nvSpPr>
          <p:cNvPr id="23" name="TextBox 22"/>
          <p:cNvSpPr txBox="1"/>
          <p:nvPr/>
        </p:nvSpPr>
        <p:spPr>
          <a:xfrm>
            <a:off x="7516967" y="5343953"/>
            <a:ext cx="819455" cy="369332"/>
          </a:xfrm>
          <a:prstGeom prst="rect">
            <a:avLst/>
          </a:prstGeom>
          <a:noFill/>
        </p:spPr>
        <p:txBody>
          <a:bodyPr wrap="none" rtlCol="0">
            <a:spAutoFit/>
          </a:bodyPr>
          <a:lstStyle/>
          <a:p>
            <a:pPr defTabSz="457200">
              <a:defRPr/>
            </a:pPr>
            <a:r>
              <a:rPr lang="en-US" dirty="0">
                <a:solidFill>
                  <a:prstClr val="black"/>
                </a:solidFill>
                <a:latin typeface="Calibri"/>
              </a:rPr>
              <a:t>Kidney</a:t>
            </a:r>
          </a:p>
        </p:txBody>
      </p:sp>
      <p:sp>
        <p:nvSpPr>
          <p:cNvPr id="24" name="TextBox 23"/>
          <p:cNvSpPr txBox="1"/>
          <p:nvPr/>
        </p:nvSpPr>
        <p:spPr>
          <a:xfrm>
            <a:off x="7461797" y="6374704"/>
            <a:ext cx="882461" cy="369332"/>
          </a:xfrm>
          <a:prstGeom prst="rect">
            <a:avLst/>
          </a:prstGeom>
          <a:noFill/>
        </p:spPr>
        <p:txBody>
          <a:bodyPr wrap="none" rtlCol="0">
            <a:spAutoFit/>
          </a:bodyPr>
          <a:lstStyle/>
          <a:p>
            <a:pPr defTabSz="457200">
              <a:defRPr/>
            </a:pPr>
            <a:r>
              <a:rPr lang="en-US" dirty="0">
                <a:solidFill>
                  <a:prstClr val="black"/>
                </a:solidFill>
                <a:latin typeface="Calibri"/>
              </a:rPr>
              <a:t>Excrete</a:t>
            </a:r>
          </a:p>
        </p:txBody>
      </p:sp>
      <p:cxnSp>
        <p:nvCxnSpPr>
          <p:cNvPr id="30" name="Elbow Connector 29"/>
          <p:cNvCxnSpPr>
            <a:stCxn id="14" idx="3"/>
            <a:endCxn id="15" idx="3"/>
          </p:cNvCxnSpPr>
          <p:nvPr/>
        </p:nvCxnSpPr>
        <p:spPr>
          <a:xfrm>
            <a:off x="9229955" y="2477339"/>
            <a:ext cx="12700" cy="707234"/>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4" idx="3"/>
            <a:endCxn id="16" idx="3"/>
          </p:cNvCxnSpPr>
          <p:nvPr/>
        </p:nvCxnSpPr>
        <p:spPr>
          <a:xfrm>
            <a:off x="9229955" y="2477340"/>
            <a:ext cx="12700" cy="1391643"/>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14" idx="3"/>
            <a:endCxn id="17" idx="3"/>
          </p:cNvCxnSpPr>
          <p:nvPr/>
        </p:nvCxnSpPr>
        <p:spPr>
          <a:xfrm>
            <a:off x="9229955" y="2477340"/>
            <a:ext cx="12700" cy="2085123"/>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15" idx="3"/>
            <a:endCxn id="18" idx="3"/>
          </p:cNvCxnSpPr>
          <p:nvPr/>
        </p:nvCxnSpPr>
        <p:spPr>
          <a:xfrm>
            <a:off x="9229955" y="3184574"/>
            <a:ext cx="12700" cy="2360845"/>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Elbow Connector 45"/>
          <p:cNvCxnSpPr/>
          <p:nvPr/>
        </p:nvCxnSpPr>
        <p:spPr>
          <a:xfrm flipH="1">
            <a:off x="6563398" y="2461059"/>
            <a:ext cx="12700" cy="689690"/>
          </a:xfrm>
          <a:prstGeom prst="bentConnector3">
            <a:avLst>
              <a:gd name="adj1" fmla="val 410759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Elbow Connector 46"/>
          <p:cNvCxnSpPr/>
          <p:nvPr/>
        </p:nvCxnSpPr>
        <p:spPr>
          <a:xfrm flipH="1">
            <a:off x="6563398" y="2461059"/>
            <a:ext cx="12700" cy="1379380"/>
          </a:xfrm>
          <a:prstGeom prst="bentConnector3">
            <a:avLst>
              <a:gd name="adj1" fmla="val 410759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flipH="1">
            <a:off x="6563398" y="2461059"/>
            <a:ext cx="12700" cy="2069070"/>
          </a:xfrm>
          <a:prstGeom prst="bentConnector3">
            <a:avLst>
              <a:gd name="adj1" fmla="val 410759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8" idx="2"/>
            <a:endCxn id="24" idx="0"/>
          </p:cNvCxnSpPr>
          <p:nvPr/>
        </p:nvCxnSpPr>
        <p:spPr>
          <a:xfrm>
            <a:off x="7903027" y="5746884"/>
            <a:ext cx="0" cy="627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108196" y="3495115"/>
            <a:ext cx="385442" cy="369332"/>
          </a:xfrm>
          <a:prstGeom prst="rect">
            <a:avLst/>
          </a:prstGeom>
          <a:noFill/>
        </p:spPr>
        <p:txBody>
          <a:bodyPr wrap="none" rtlCol="0">
            <a:spAutoFit/>
          </a:bodyPr>
          <a:lstStyle/>
          <a:p>
            <a:pPr defTabSz="457200">
              <a:defRPr/>
            </a:pPr>
            <a:r>
              <a:rPr lang="en-US" dirty="0">
                <a:solidFill>
                  <a:prstClr val="black"/>
                </a:solidFill>
                <a:latin typeface="Calibri"/>
              </a:rPr>
              <a:t>K</a:t>
            </a:r>
            <a:r>
              <a:rPr lang="en-US" baseline="-25000" dirty="0">
                <a:solidFill>
                  <a:prstClr val="black"/>
                </a:solidFill>
                <a:latin typeface="Calibri"/>
              </a:rPr>
              <a:t>b</a:t>
            </a:r>
          </a:p>
        </p:txBody>
      </p:sp>
      <p:sp>
        <p:nvSpPr>
          <p:cNvPr id="54" name="TextBox 53"/>
          <p:cNvSpPr txBox="1"/>
          <p:nvPr/>
        </p:nvSpPr>
        <p:spPr>
          <a:xfrm>
            <a:off x="6115334" y="2748338"/>
            <a:ext cx="378304" cy="369332"/>
          </a:xfrm>
          <a:prstGeom prst="rect">
            <a:avLst/>
          </a:prstGeom>
          <a:noFill/>
        </p:spPr>
        <p:txBody>
          <a:bodyPr wrap="none" rtlCol="0">
            <a:spAutoFit/>
          </a:bodyPr>
          <a:lstStyle/>
          <a:p>
            <a:pPr defTabSz="457200">
              <a:defRPr/>
            </a:pPr>
            <a:r>
              <a:rPr lang="en-US" dirty="0" err="1">
                <a:solidFill>
                  <a:prstClr val="black"/>
                </a:solidFill>
                <a:latin typeface="Calibri"/>
              </a:rPr>
              <a:t>K</a:t>
            </a:r>
            <a:r>
              <a:rPr lang="en-US" baseline="-25000" dirty="0" err="1">
                <a:solidFill>
                  <a:prstClr val="black"/>
                </a:solidFill>
                <a:latin typeface="Calibri"/>
              </a:rPr>
              <a:t>a</a:t>
            </a:r>
            <a:endParaRPr lang="en-US" baseline="-25000" dirty="0">
              <a:solidFill>
                <a:prstClr val="black"/>
              </a:solidFill>
              <a:latin typeface="Calibri"/>
            </a:endParaRPr>
          </a:p>
        </p:txBody>
      </p:sp>
      <p:sp>
        <p:nvSpPr>
          <p:cNvPr id="55" name="TextBox 54"/>
          <p:cNvSpPr txBox="1"/>
          <p:nvPr/>
        </p:nvSpPr>
        <p:spPr>
          <a:xfrm>
            <a:off x="6115334" y="4127718"/>
            <a:ext cx="369662" cy="369332"/>
          </a:xfrm>
          <a:prstGeom prst="rect">
            <a:avLst/>
          </a:prstGeom>
          <a:noFill/>
        </p:spPr>
        <p:txBody>
          <a:bodyPr wrap="none" rtlCol="0">
            <a:spAutoFit/>
          </a:bodyPr>
          <a:lstStyle/>
          <a:p>
            <a:pPr defTabSz="457200">
              <a:defRPr/>
            </a:pPr>
            <a:r>
              <a:rPr lang="en-US" dirty="0" err="1">
                <a:solidFill>
                  <a:prstClr val="black"/>
                </a:solidFill>
                <a:latin typeface="Calibri"/>
              </a:rPr>
              <a:t>K</a:t>
            </a:r>
            <a:r>
              <a:rPr lang="en-US" baseline="-25000" dirty="0" err="1">
                <a:solidFill>
                  <a:prstClr val="black"/>
                </a:solidFill>
                <a:latin typeface="Calibri"/>
              </a:rPr>
              <a:t>c</a:t>
            </a:r>
            <a:endParaRPr lang="en-US" baseline="-25000" dirty="0">
              <a:solidFill>
                <a:prstClr val="black"/>
              </a:solidFill>
              <a:latin typeface="Calibri"/>
            </a:endParaRPr>
          </a:p>
        </p:txBody>
      </p:sp>
      <p:sp>
        <p:nvSpPr>
          <p:cNvPr id="56" name="TextBox 55"/>
          <p:cNvSpPr txBox="1"/>
          <p:nvPr/>
        </p:nvSpPr>
        <p:spPr>
          <a:xfrm>
            <a:off x="6106692" y="4817407"/>
            <a:ext cx="385442" cy="369332"/>
          </a:xfrm>
          <a:prstGeom prst="rect">
            <a:avLst/>
          </a:prstGeom>
          <a:noFill/>
        </p:spPr>
        <p:txBody>
          <a:bodyPr wrap="none" rtlCol="0">
            <a:spAutoFit/>
          </a:bodyPr>
          <a:lstStyle/>
          <a:p>
            <a:pPr defTabSz="457200">
              <a:defRPr/>
            </a:pPr>
            <a:r>
              <a:rPr lang="en-US" dirty="0" err="1">
                <a:solidFill>
                  <a:prstClr val="black"/>
                </a:solidFill>
                <a:latin typeface="Calibri"/>
              </a:rPr>
              <a:t>K</a:t>
            </a:r>
            <a:r>
              <a:rPr lang="en-US" baseline="-25000" dirty="0" err="1">
                <a:solidFill>
                  <a:prstClr val="black"/>
                </a:solidFill>
                <a:latin typeface="Calibri"/>
              </a:rPr>
              <a:t>d</a:t>
            </a:r>
            <a:endParaRPr lang="en-US" baseline="-25000" dirty="0">
              <a:solidFill>
                <a:prstClr val="black"/>
              </a:solidFill>
              <a:latin typeface="Calibri"/>
            </a:endParaRPr>
          </a:p>
        </p:txBody>
      </p:sp>
      <p:cxnSp>
        <p:nvCxnSpPr>
          <p:cNvPr id="58" name="Straight Arrow Connector 57"/>
          <p:cNvCxnSpPr/>
          <p:nvPr/>
        </p:nvCxnSpPr>
        <p:spPr>
          <a:xfrm flipV="1">
            <a:off x="8485900" y="4049114"/>
            <a:ext cx="0" cy="447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8453338" y="3997478"/>
            <a:ext cx="1308396" cy="369332"/>
          </a:xfrm>
          <a:prstGeom prst="rect">
            <a:avLst/>
          </a:prstGeom>
          <a:noFill/>
        </p:spPr>
        <p:txBody>
          <a:bodyPr wrap="none" rtlCol="0">
            <a:spAutoFit/>
          </a:bodyPr>
          <a:lstStyle/>
          <a:p>
            <a:pPr defTabSz="457200">
              <a:defRPr/>
            </a:pPr>
            <a:r>
              <a:rPr lang="en-US" dirty="0">
                <a:solidFill>
                  <a:prstClr val="black"/>
                </a:solidFill>
                <a:latin typeface="Calibri"/>
              </a:rPr>
              <a:t>Metabolism</a:t>
            </a:r>
          </a:p>
        </p:txBody>
      </p:sp>
      <p:grpSp>
        <p:nvGrpSpPr>
          <p:cNvPr id="73" name="Group 72"/>
          <p:cNvGrpSpPr/>
          <p:nvPr/>
        </p:nvGrpSpPr>
        <p:grpSpPr>
          <a:xfrm>
            <a:off x="8151238" y="4817407"/>
            <a:ext cx="1011289" cy="369332"/>
            <a:chOff x="2009430" y="5562217"/>
            <a:chExt cx="1011289" cy="369332"/>
          </a:xfrm>
        </p:grpSpPr>
        <p:sp>
          <p:nvSpPr>
            <p:cNvPr id="71" name="TextBox 70"/>
            <p:cNvSpPr txBox="1"/>
            <p:nvPr/>
          </p:nvSpPr>
          <p:spPr>
            <a:xfrm>
              <a:off x="2009430" y="5562217"/>
              <a:ext cx="1011289" cy="369332"/>
            </a:xfrm>
            <a:prstGeom prst="rect">
              <a:avLst/>
            </a:prstGeom>
            <a:noFill/>
          </p:spPr>
          <p:txBody>
            <a:bodyPr wrap="none" rtlCol="0">
              <a:spAutoFit/>
            </a:bodyPr>
            <a:lstStyle/>
            <a:p>
              <a:pPr defTabSz="457200">
                <a:defRPr/>
              </a:pPr>
              <a:r>
                <a:rPr lang="en-US" dirty="0">
                  <a:solidFill>
                    <a:prstClr val="black"/>
                  </a:solidFill>
                  <a:latin typeface="Calibri"/>
                </a:rPr>
                <a:t>Intestine</a:t>
              </a:r>
            </a:p>
          </p:txBody>
        </p:sp>
        <p:sp>
          <p:nvSpPr>
            <p:cNvPr id="72" name="Rounded Rectangle 71"/>
            <p:cNvSpPr/>
            <p:nvPr/>
          </p:nvSpPr>
          <p:spPr>
            <a:xfrm>
              <a:off x="2009430" y="5642583"/>
              <a:ext cx="1011289" cy="28896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cxnSp>
        <p:nvCxnSpPr>
          <p:cNvPr id="77" name="Elbow Connector 76"/>
          <p:cNvCxnSpPr/>
          <p:nvPr/>
        </p:nvCxnSpPr>
        <p:spPr>
          <a:xfrm rot="16200000" flipH="1">
            <a:off x="5182156" y="4201373"/>
            <a:ext cx="2218687" cy="46940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Elbow Connector 82"/>
          <p:cNvCxnSpPr>
            <a:stCxn id="17" idx="3"/>
            <a:endCxn id="71" idx="3"/>
          </p:cNvCxnSpPr>
          <p:nvPr/>
        </p:nvCxnSpPr>
        <p:spPr>
          <a:xfrm flipH="1">
            <a:off x="9162527" y="4562463"/>
            <a:ext cx="67429" cy="439611"/>
          </a:xfrm>
          <a:prstGeom prst="bentConnector3">
            <a:avLst>
              <a:gd name="adj1" fmla="val -33902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71" idx="2"/>
          </p:cNvCxnSpPr>
          <p:nvPr/>
        </p:nvCxnSpPr>
        <p:spPr>
          <a:xfrm flipH="1">
            <a:off x="8622658" y="5186740"/>
            <a:ext cx="34224" cy="358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72" idx="1"/>
          </p:cNvCxnSpPr>
          <p:nvPr/>
        </p:nvCxnSpPr>
        <p:spPr>
          <a:xfrm flipH="1" flipV="1">
            <a:off x="7786081" y="5002074"/>
            <a:ext cx="365156" cy="40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7786081" y="4747874"/>
            <a:ext cx="0" cy="254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22" idx="3"/>
          </p:cNvCxnSpPr>
          <p:nvPr/>
        </p:nvCxnSpPr>
        <p:spPr>
          <a:xfrm>
            <a:off x="8151237" y="4561718"/>
            <a:ext cx="140546" cy="3270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537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296095"/>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prstClr val="black"/>
                </a:solidFill>
                <a:latin typeface="Calibri"/>
              </a:rPr>
              <a:t>III. Disposition (Distribution and Elimination)</a:t>
            </a:r>
          </a:p>
        </p:txBody>
      </p:sp>
      <p:sp>
        <p:nvSpPr>
          <p:cNvPr id="5" name="Content Placeholder 2"/>
          <p:cNvSpPr txBox="1">
            <a:spLocks/>
          </p:cNvSpPr>
          <p:nvPr/>
        </p:nvSpPr>
        <p:spPr>
          <a:xfrm>
            <a:off x="1981200" y="1469961"/>
            <a:ext cx="8229600" cy="29582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lphaUcPeriod" startAt="2"/>
              <a:defRPr/>
            </a:pPr>
            <a:r>
              <a:rPr lang="en-US" dirty="0">
                <a:solidFill>
                  <a:prstClr val="black"/>
                </a:solidFill>
                <a:latin typeface="Calibri"/>
              </a:rPr>
              <a:t>Exit Strategy</a:t>
            </a:r>
          </a:p>
          <a:p>
            <a:pPr marL="914400" lvl="1" indent="-514350">
              <a:buFont typeface="+mj-lt"/>
              <a:buAutoNum type="arabicPeriod"/>
              <a:defRPr/>
            </a:pPr>
            <a:r>
              <a:rPr lang="en-US" dirty="0">
                <a:solidFill>
                  <a:prstClr val="black"/>
                </a:solidFill>
                <a:latin typeface="Calibri"/>
              </a:rPr>
              <a:t>Kidney 	 			</a:t>
            </a:r>
          </a:p>
          <a:p>
            <a:pPr marL="400050" lvl="1" indent="0">
              <a:buNone/>
              <a:defRPr/>
            </a:pPr>
            <a:r>
              <a:rPr lang="en-US" dirty="0">
                <a:solidFill>
                  <a:prstClr val="black"/>
                </a:solidFill>
                <a:latin typeface="Calibri"/>
              </a:rPr>
              <a:t>Water soluble</a:t>
            </a:r>
          </a:p>
          <a:p>
            <a:pPr marL="400050" lvl="1" indent="0">
              <a:buNone/>
              <a:defRPr/>
            </a:pPr>
            <a:r>
              <a:rPr lang="en-US" dirty="0">
                <a:solidFill>
                  <a:prstClr val="black"/>
                </a:solidFill>
                <a:latin typeface="Calibri"/>
              </a:rPr>
              <a:t>Smaller than a typical protein</a:t>
            </a:r>
          </a:p>
          <a:p>
            <a:pPr marL="914400" lvl="1" indent="-514350">
              <a:buFont typeface="+mj-lt"/>
              <a:buAutoNum type="arabicPeriod"/>
              <a:defRPr/>
            </a:pPr>
            <a:endParaRPr lang="en-US" dirty="0">
              <a:solidFill>
                <a:prstClr val="black"/>
              </a:solidFill>
              <a:latin typeface="Calibri"/>
            </a:endParaRPr>
          </a:p>
        </p:txBody>
      </p:sp>
      <p:sp>
        <p:nvSpPr>
          <p:cNvPr id="2" name="TextBox 1"/>
          <p:cNvSpPr txBox="1"/>
          <p:nvPr/>
        </p:nvSpPr>
        <p:spPr>
          <a:xfrm>
            <a:off x="2224097" y="4818916"/>
            <a:ext cx="6170623" cy="830997"/>
          </a:xfrm>
          <a:prstGeom prst="rect">
            <a:avLst/>
          </a:prstGeom>
          <a:noFill/>
        </p:spPr>
        <p:txBody>
          <a:bodyPr wrap="square" rtlCol="0">
            <a:spAutoFit/>
          </a:bodyPr>
          <a:lstStyle/>
          <a:p>
            <a:pPr marL="342900" indent="-342900" defTabSz="457200">
              <a:buFontTx/>
              <a:buAutoNum type="alphaUcParenR"/>
              <a:defRPr/>
            </a:pPr>
            <a:r>
              <a:rPr lang="en-US" sz="2400" dirty="0">
                <a:solidFill>
                  <a:prstClr val="black"/>
                </a:solidFill>
                <a:latin typeface="Calibri"/>
              </a:rPr>
              <a:t>Passive	“Glomerular” filtration process</a:t>
            </a:r>
          </a:p>
          <a:p>
            <a:pPr marL="342900" indent="-342900" defTabSz="457200">
              <a:buFontTx/>
              <a:buAutoNum type="alphaUcParenR"/>
              <a:defRPr/>
            </a:pPr>
            <a:r>
              <a:rPr lang="en-US" sz="2400" dirty="0">
                <a:solidFill>
                  <a:prstClr val="black"/>
                </a:solidFill>
                <a:latin typeface="Calibri"/>
              </a:rPr>
              <a:t>Active	Secretory reabsorption	</a:t>
            </a:r>
          </a:p>
        </p:txBody>
      </p:sp>
    </p:spTree>
    <p:extLst>
      <p:ext uri="{BB962C8B-B14F-4D97-AF65-F5344CB8AC3E}">
        <p14:creationId xmlns:p14="http://schemas.microsoft.com/office/powerpoint/2010/main" val="1457825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296095"/>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prstClr val="black"/>
                </a:solidFill>
                <a:latin typeface="Calibri"/>
              </a:rPr>
              <a:t>III. Disposition (Distribution and Elimination)</a:t>
            </a:r>
          </a:p>
        </p:txBody>
      </p:sp>
      <p:sp>
        <p:nvSpPr>
          <p:cNvPr id="5" name="Content Placeholder 2"/>
          <p:cNvSpPr txBox="1">
            <a:spLocks/>
          </p:cNvSpPr>
          <p:nvPr/>
        </p:nvSpPr>
        <p:spPr>
          <a:xfrm>
            <a:off x="1981200" y="1469961"/>
            <a:ext cx="8229600" cy="47164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lphaUcPeriod" startAt="2"/>
              <a:defRPr/>
            </a:pPr>
            <a:r>
              <a:rPr lang="en-US" dirty="0">
                <a:solidFill>
                  <a:prstClr val="black"/>
                </a:solidFill>
                <a:latin typeface="Calibri"/>
              </a:rPr>
              <a:t>Exit Strategy</a:t>
            </a:r>
          </a:p>
          <a:p>
            <a:pPr marL="914400" lvl="1" indent="-514350">
              <a:buFont typeface="+mj-lt"/>
              <a:buAutoNum type="arabicPeriod" startAt="2"/>
              <a:defRPr/>
            </a:pPr>
            <a:r>
              <a:rPr lang="en-US" dirty="0">
                <a:solidFill>
                  <a:prstClr val="black"/>
                </a:solidFill>
                <a:latin typeface="Calibri"/>
              </a:rPr>
              <a:t>Liver 	</a:t>
            </a:r>
          </a:p>
          <a:p>
            <a:pPr marL="400050" lvl="1" indent="0">
              <a:buNone/>
              <a:defRPr/>
            </a:pPr>
            <a:endParaRPr lang="en-US" dirty="0">
              <a:solidFill>
                <a:prstClr val="black"/>
              </a:solidFill>
              <a:latin typeface="Calibri"/>
            </a:endParaRPr>
          </a:p>
          <a:p>
            <a:pPr marL="400050" lvl="1" indent="0">
              <a:buNone/>
              <a:defRPr/>
            </a:pPr>
            <a:r>
              <a:rPr lang="en-US" dirty="0">
                <a:solidFill>
                  <a:prstClr val="black"/>
                </a:solidFill>
                <a:latin typeface="Calibri"/>
              </a:rPr>
              <a:t>Excrete or metabolize</a:t>
            </a:r>
          </a:p>
          <a:p>
            <a:pPr marL="400050" lvl="1" indent="0">
              <a:buNone/>
              <a:defRPr/>
            </a:pPr>
            <a:r>
              <a:rPr lang="en-US" dirty="0">
                <a:solidFill>
                  <a:prstClr val="black"/>
                </a:solidFill>
                <a:latin typeface="Calibri"/>
              </a:rPr>
              <a:t>Active, not much passive</a:t>
            </a:r>
          </a:p>
          <a:p>
            <a:pPr marL="400050" lvl="1" indent="0">
              <a:buNone/>
              <a:defRPr/>
            </a:pPr>
            <a:r>
              <a:rPr lang="en-US" dirty="0">
                <a:solidFill>
                  <a:prstClr val="black"/>
                </a:solidFill>
                <a:latin typeface="Calibri"/>
              </a:rPr>
              <a:t>Excreted through bile into intestines</a:t>
            </a:r>
          </a:p>
          <a:p>
            <a:pPr marL="400050" lvl="1" indent="0">
              <a:buNone/>
              <a:defRPr/>
            </a:pPr>
            <a:r>
              <a:rPr lang="en-US" dirty="0">
                <a:solidFill>
                  <a:prstClr val="black"/>
                </a:solidFill>
                <a:latin typeface="Calibri"/>
              </a:rPr>
              <a:t>Excreted in feces or reabsorbed	</a:t>
            </a:r>
          </a:p>
          <a:p>
            <a:pPr marL="400050" lvl="1" indent="0">
              <a:buNone/>
              <a:defRPr/>
            </a:pPr>
            <a:endParaRPr lang="en-US" dirty="0">
              <a:solidFill>
                <a:prstClr val="black"/>
              </a:solidFill>
              <a:latin typeface="Calibri"/>
            </a:endParaRPr>
          </a:p>
        </p:txBody>
      </p:sp>
    </p:spTree>
    <p:extLst>
      <p:ext uri="{BB962C8B-B14F-4D97-AF65-F5344CB8AC3E}">
        <p14:creationId xmlns:p14="http://schemas.microsoft.com/office/powerpoint/2010/main" val="22582665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296095"/>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prstClr val="black"/>
                </a:solidFill>
                <a:latin typeface="Calibri"/>
              </a:rPr>
              <a:t>III. Disposition (Distribution and Elimination)</a:t>
            </a:r>
          </a:p>
        </p:txBody>
      </p:sp>
      <p:sp>
        <p:nvSpPr>
          <p:cNvPr id="5" name="Content Placeholder 2"/>
          <p:cNvSpPr txBox="1">
            <a:spLocks/>
          </p:cNvSpPr>
          <p:nvPr/>
        </p:nvSpPr>
        <p:spPr>
          <a:xfrm>
            <a:off x="1981200" y="1469961"/>
            <a:ext cx="8229600" cy="47164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lphaUcPeriod" startAt="2"/>
              <a:defRPr/>
            </a:pPr>
            <a:r>
              <a:rPr lang="en-US" dirty="0">
                <a:solidFill>
                  <a:prstClr val="black"/>
                </a:solidFill>
                <a:latin typeface="Calibri"/>
              </a:rPr>
              <a:t>Exit Strategy</a:t>
            </a:r>
          </a:p>
          <a:p>
            <a:pPr marL="914400" lvl="1" indent="-514350">
              <a:buFont typeface="+mj-lt"/>
              <a:buAutoNum type="arabicPeriod" startAt="3"/>
              <a:defRPr/>
            </a:pPr>
            <a:r>
              <a:rPr lang="en-US" dirty="0">
                <a:solidFill>
                  <a:prstClr val="black"/>
                </a:solidFill>
                <a:latin typeface="Calibri"/>
              </a:rPr>
              <a:t>Lungs/volatiles</a:t>
            </a:r>
          </a:p>
          <a:p>
            <a:pPr marL="914400" lvl="1" indent="-514350">
              <a:buFont typeface="+mj-lt"/>
              <a:buAutoNum type="arabicPeriod" startAt="3"/>
              <a:defRPr/>
            </a:pPr>
            <a:r>
              <a:rPr lang="en-US" dirty="0">
                <a:solidFill>
                  <a:prstClr val="black"/>
                </a:solidFill>
                <a:latin typeface="Calibri"/>
              </a:rPr>
              <a:t>Other</a:t>
            </a:r>
          </a:p>
          <a:p>
            <a:pPr lvl="2" indent="-342900">
              <a:buFontTx/>
              <a:buChar char="-"/>
              <a:defRPr/>
            </a:pPr>
            <a:r>
              <a:rPr lang="en-US" dirty="0">
                <a:solidFill>
                  <a:prstClr val="black"/>
                </a:solidFill>
                <a:latin typeface="Calibri"/>
              </a:rPr>
              <a:t>Skin</a:t>
            </a:r>
          </a:p>
          <a:p>
            <a:pPr lvl="2" indent="-342900">
              <a:buFontTx/>
              <a:buChar char="-"/>
              <a:defRPr/>
            </a:pPr>
            <a:r>
              <a:rPr lang="en-US" dirty="0">
                <a:solidFill>
                  <a:prstClr val="black"/>
                </a:solidFill>
                <a:latin typeface="Calibri"/>
              </a:rPr>
              <a:t>Hair</a:t>
            </a:r>
          </a:p>
          <a:p>
            <a:pPr lvl="2" indent="-342900">
              <a:buFontTx/>
              <a:buChar char="-"/>
              <a:defRPr/>
            </a:pPr>
            <a:r>
              <a:rPr lang="en-US" dirty="0">
                <a:solidFill>
                  <a:prstClr val="black"/>
                </a:solidFill>
                <a:latin typeface="Calibri"/>
              </a:rPr>
              <a:t>Sweat</a:t>
            </a:r>
          </a:p>
          <a:p>
            <a:pPr lvl="2" indent="-342900">
              <a:buFontTx/>
              <a:buChar char="-"/>
              <a:defRPr/>
            </a:pPr>
            <a:r>
              <a:rPr lang="en-US" dirty="0">
                <a:solidFill>
                  <a:prstClr val="black"/>
                </a:solidFill>
                <a:latin typeface="Calibri"/>
              </a:rPr>
              <a:t>Nails</a:t>
            </a:r>
          </a:p>
          <a:p>
            <a:pPr lvl="2" indent="-342900">
              <a:buFontTx/>
              <a:buChar char="-"/>
              <a:defRPr/>
            </a:pPr>
            <a:r>
              <a:rPr lang="en-US" dirty="0">
                <a:solidFill>
                  <a:prstClr val="black"/>
                </a:solidFill>
                <a:latin typeface="Calibri"/>
              </a:rPr>
              <a:t>Milk</a:t>
            </a:r>
          </a:p>
          <a:p>
            <a:pPr marL="914400" lvl="1" indent="-514350">
              <a:buFont typeface="+mj-lt"/>
              <a:buAutoNum type="arabicPeriod" startAt="3"/>
              <a:defRPr/>
            </a:pPr>
            <a:endParaRPr lang="en-US" dirty="0">
              <a:solidFill>
                <a:prstClr val="black"/>
              </a:solidFill>
              <a:latin typeface="Calibri"/>
            </a:endParaRPr>
          </a:p>
        </p:txBody>
      </p:sp>
      <p:sp>
        <p:nvSpPr>
          <p:cNvPr id="2" name="Right Brace 1"/>
          <p:cNvSpPr/>
          <p:nvPr/>
        </p:nvSpPr>
        <p:spPr>
          <a:xfrm>
            <a:off x="5301268" y="2148976"/>
            <a:ext cx="814066" cy="306066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a:solidFill>
                <a:prstClr val="black"/>
              </a:solidFill>
              <a:latin typeface="Calibri"/>
            </a:endParaRPr>
          </a:p>
        </p:txBody>
      </p:sp>
      <p:sp>
        <p:nvSpPr>
          <p:cNvPr id="3" name="TextBox 2"/>
          <p:cNvSpPr txBox="1"/>
          <p:nvPr/>
        </p:nvSpPr>
        <p:spPr>
          <a:xfrm>
            <a:off x="6359555" y="3401417"/>
            <a:ext cx="883350" cy="523220"/>
          </a:xfrm>
          <a:prstGeom prst="rect">
            <a:avLst/>
          </a:prstGeom>
          <a:noFill/>
        </p:spPr>
        <p:txBody>
          <a:bodyPr wrap="none" rtlCol="0">
            <a:spAutoFit/>
          </a:bodyPr>
          <a:lstStyle/>
          <a:p>
            <a:pPr defTabSz="457200">
              <a:defRPr/>
            </a:pPr>
            <a:r>
              <a:rPr lang="en-US" sz="2800" dirty="0">
                <a:solidFill>
                  <a:prstClr val="black"/>
                </a:solidFill>
                <a:latin typeface="Calibri"/>
              </a:rPr>
              <a:t>&lt; 1%</a:t>
            </a:r>
          </a:p>
        </p:txBody>
      </p:sp>
    </p:spTree>
    <p:extLst>
      <p:ext uri="{BB962C8B-B14F-4D97-AF65-F5344CB8AC3E}">
        <p14:creationId xmlns:p14="http://schemas.microsoft.com/office/powerpoint/2010/main" val="24711497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a:t>
            </a:r>
            <a:r>
              <a:rPr lang="en-US" dirty="0" err="1"/>
              <a:t>Biotransformations</a:t>
            </a:r>
            <a:endParaRPr lang="en-US" dirty="0"/>
          </a:p>
        </p:txBody>
      </p:sp>
      <p:sp>
        <p:nvSpPr>
          <p:cNvPr id="3" name="Content Placeholder 2"/>
          <p:cNvSpPr>
            <a:spLocks noGrp="1"/>
          </p:cNvSpPr>
          <p:nvPr>
            <p:ph idx="1"/>
          </p:nvPr>
        </p:nvSpPr>
        <p:spPr>
          <a:xfrm>
            <a:off x="1981201" y="1600201"/>
            <a:ext cx="5566891" cy="988339"/>
          </a:xfrm>
        </p:spPr>
        <p:txBody>
          <a:bodyPr/>
          <a:lstStyle/>
          <a:p>
            <a:pPr marL="514350" indent="-514350">
              <a:buFont typeface="+mj-lt"/>
              <a:buAutoNum type="alphaUcPeriod"/>
            </a:pPr>
            <a:r>
              <a:rPr lang="en-US" dirty="0"/>
              <a:t>3 Phases</a:t>
            </a:r>
          </a:p>
        </p:txBody>
      </p:sp>
      <p:sp>
        <p:nvSpPr>
          <p:cNvPr id="4" name="TextBox 3"/>
          <p:cNvSpPr txBox="1"/>
          <p:nvPr/>
        </p:nvSpPr>
        <p:spPr>
          <a:xfrm>
            <a:off x="3835949" y="2594871"/>
            <a:ext cx="1402497" cy="3108544"/>
          </a:xfrm>
          <a:prstGeom prst="rect">
            <a:avLst/>
          </a:prstGeom>
          <a:noFill/>
        </p:spPr>
        <p:txBody>
          <a:bodyPr wrap="none" rtlCol="0">
            <a:spAutoFit/>
          </a:bodyPr>
          <a:lstStyle/>
          <a:p>
            <a:pPr defTabSz="457200">
              <a:defRPr/>
            </a:pPr>
            <a:r>
              <a:rPr lang="en-US" sz="2800" dirty="0">
                <a:solidFill>
                  <a:prstClr val="black"/>
                </a:solidFill>
                <a:latin typeface="Calibri"/>
              </a:rPr>
              <a:t>Phase I</a:t>
            </a:r>
          </a:p>
          <a:p>
            <a:pPr defTabSz="457200">
              <a:defRPr/>
            </a:pPr>
            <a:endParaRPr lang="en-US" sz="2800" dirty="0">
              <a:solidFill>
                <a:prstClr val="black"/>
              </a:solidFill>
              <a:latin typeface="Calibri"/>
            </a:endParaRPr>
          </a:p>
          <a:p>
            <a:pPr defTabSz="457200">
              <a:defRPr/>
            </a:pPr>
            <a:endParaRPr lang="en-US" sz="2800" dirty="0">
              <a:solidFill>
                <a:prstClr val="black"/>
              </a:solidFill>
              <a:latin typeface="Calibri"/>
            </a:endParaRPr>
          </a:p>
          <a:p>
            <a:pPr defTabSz="457200">
              <a:defRPr/>
            </a:pPr>
            <a:r>
              <a:rPr lang="en-US" sz="2800" dirty="0">
                <a:solidFill>
                  <a:prstClr val="black"/>
                </a:solidFill>
                <a:latin typeface="Calibri"/>
              </a:rPr>
              <a:t>Phase II</a:t>
            </a:r>
          </a:p>
          <a:p>
            <a:pPr defTabSz="457200">
              <a:defRPr/>
            </a:pPr>
            <a:endParaRPr lang="en-US" sz="2800" dirty="0">
              <a:solidFill>
                <a:prstClr val="black"/>
              </a:solidFill>
              <a:latin typeface="Calibri"/>
            </a:endParaRPr>
          </a:p>
          <a:p>
            <a:pPr defTabSz="457200">
              <a:defRPr/>
            </a:pPr>
            <a:endParaRPr lang="en-US" sz="2800" dirty="0">
              <a:solidFill>
                <a:prstClr val="black"/>
              </a:solidFill>
              <a:latin typeface="Calibri"/>
            </a:endParaRPr>
          </a:p>
          <a:p>
            <a:pPr defTabSz="457200">
              <a:defRPr/>
            </a:pPr>
            <a:r>
              <a:rPr lang="en-US" sz="2800" dirty="0">
                <a:solidFill>
                  <a:prstClr val="black"/>
                </a:solidFill>
                <a:latin typeface="Calibri"/>
              </a:rPr>
              <a:t>Phase III</a:t>
            </a:r>
          </a:p>
        </p:txBody>
      </p:sp>
      <p:sp>
        <p:nvSpPr>
          <p:cNvPr id="5" name="TextBox 4"/>
          <p:cNvSpPr txBox="1"/>
          <p:nvPr/>
        </p:nvSpPr>
        <p:spPr>
          <a:xfrm>
            <a:off x="5838553" y="2588540"/>
            <a:ext cx="2914357" cy="646331"/>
          </a:xfrm>
          <a:prstGeom prst="rect">
            <a:avLst/>
          </a:prstGeom>
          <a:noFill/>
        </p:spPr>
        <p:txBody>
          <a:bodyPr wrap="square" rtlCol="0">
            <a:spAutoFit/>
          </a:bodyPr>
          <a:lstStyle/>
          <a:p>
            <a:pPr defTabSz="457200">
              <a:defRPr/>
            </a:pPr>
            <a:r>
              <a:rPr lang="en-US" dirty="0">
                <a:solidFill>
                  <a:prstClr val="black"/>
                </a:solidFill>
                <a:latin typeface="Calibri"/>
              </a:rPr>
              <a:t>Single “chemical” operation (“putting on a handle”)</a:t>
            </a:r>
          </a:p>
        </p:txBody>
      </p:sp>
      <p:sp>
        <p:nvSpPr>
          <p:cNvPr id="6" name="TextBox 5"/>
          <p:cNvSpPr txBox="1"/>
          <p:nvPr/>
        </p:nvSpPr>
        <p:spPr>
          <a:xfrm>
            <a:off x="5838553" y="3905598"/>
            <a:ext cx="2718981" cy="646331"/>
          </a:xfrm>
          <a:prstGeom prst="rect">
            <a:avLst/>
          </a:prstGeom>
          <a:noFill/>
        </p:spPr>
        <p:txBody>
          <a:bodyPr wrap="square" rtlCol="0">
            <a:spAutoFit/>
          </a:bodyPr>
          <a:lstStyle/>
          <a:p>
            <a:pPr defTabSz="457200">
              <a:defRPr/>
            </a:pPr>
            <a:r>
              <a:rPr lang="en-US" dirty="0">
                <a:solidFill>
                  <a:prstClr val="black"/>
                </a:solidFill>
                <a:latin typeface="Calibri"/>
              </a:rPr>
              <a:t>Conjugation (“sticking something to it”)</a:t>
            </a:r>
          </a:p>
        </p:txBody>
      </p:sp>
      <p:sp>
        <p:nvSpPr>
          <p:cNvPr id="7" name="TextBox 6"/>
          <p:cNvSpPr txBox="1"/>
          <p:nvPr/>
        </p:nvSpPr>
        <p:spPr>
          <a:xfrm>
            <a:off x="5751515" y="5046837"/>
            <a:ext cx="3001395" cy="923330"/>
          </a:xfrm>
          <a:prstGeom prst="rect">
            <a:avLst/>
          </a:prstGeom>
          <a:noFill/>
        </p:spPr>
        <p:txBody>
          <a:bodyPr wrap="square" rtlCol="0">
            <a:spAutoFit/>
          </a:bodyPr>
          <a:lstStyle/>
          <a:p>
            <a:pPr defTabSz="457200">
              <a:defRPr/>
            </a:pPr>
            <a:r>
              <a:rPr lang="en-US" dirty="0">
                <a:solidFill>
                  <a:prstClr val="black"/>
                </a:solidFill>
                <a:latin typeface="Calibri"/>
              </a:rPr>
              <a:t>“Adjustment” of conjugate (“change the thing that was stuck”)</a:t>
            </a:r>
          </a:p>
        </p:txBody>
      </p:sp>
      <p:sp>
        <p:nvSpPr>
          <p:cNvPr id="8" name="Left Brace 7"/>
          <p:cNvSpPr/>
          <p:nvPr/>
        </p:nvSpPr>
        <p:spPr>
          <a:xfrm>
            <a:off x="3061229" y="2594871"/>
            <a:ext cx="601524" cy="3108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a:solidFill>
                <a:prstClr val="black"/>
              </a:solidFill>
              <a:latin typeface="Calibri"/>
            </a:endParaRPr>
          </a:p>
        </p:txBody>
      </p:sp>
      <p:sp>
        <p:nvSpPr>
          <p:cNvPr id="9" name="TextBox 8"/>
          <p:cNvSpPr txBox="1"/>
          <p:nvPr/>
        </p:nvSpPr>
        <p:spPr>
          <a:xfrm>
            <a:off x="1774635" y="3234871"/>
            <a:ext cx="1286594" cy="646331"/>
          </a:xfrm>
          <a:prstGeom prst="rect">
            <a:avLst/>
          </a:prstGeom>
          <a:noFill/>
        </p:spPr>
        <p:txBody>
          <a:bodyPr wrap="square" rtlCol="0">
            <a:spAutoFit/>
          </a:bodyPr>
          <a:lstStyle/>
          <a:p>
            <a:pPr defTabSz="457200">
              <a:defRPr/>
            </a:pPr>
            <a:r>
              <a:rPr lang="en-US" dirty="0">
                <a:solidFill>
                  <a:prstClr val="black"/>
                </a:solidFill>
                <a:latin typeface="Calibri"/>
              </a:rPr>
              <a:t>1) Control solubility</a:t>
            </a:r>
          </a:p>
        </p:txBody>
      </p:sp>
      <p:sp>
        <p:nvSpPr>
          <p:cNvPr id="10" name="TextBox 9"/>
          <p:cNvSpPr txBox="1"/>
          <p:nvPr/>
        </p:nvSpPr>
        <p:spPr>
          <a:xfrm>
            <a:off x="1774636" y="4751399"/>
            <a:ext cx="1570647" cy="646331"/>
          </a:xfrm>
          <a:prstGeom prst="rect">
            <a:avLst/>
          </a:prstGeom>
          <a:noFill/>
        </p:spPr>
        <p:txBody>
          <a:bodyPr wrap="square" rtlCol="0">
            <a:spAutoFit/>
          </a:bodyPr>
          <a:lstStyle/>
          <a:p>
            <a:pPr defTabSz="457200">
              <a:defRPr/>
            </a:pPr>
            <a:r>
              <a:rPr lang="en-US" dirty="0">
                <a:solidFill>
                  <a:prstClr val="black"/>
                </a:solidFill>
                <a:latin typeface="Calibri"/>
              </a:rPr>
              <a:t>2) Provide recognition</a:t>
            </a:r>
          </a:p>
        </p:txBody>
      </p:sp>
    </p:spTree>
    <p:extLst>
      <p:ext uri="{BB962C8B-B14F-4D97-AF65-F5344CB8AC3E}">
        <p14:creationId xmlns:p14="http://schemas.microsoft.com/office/powerpoint/2010/main" val="20124308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a:t>
            </a:r>
            <a:r>
              <a:rPr lang="en-US" dirty="0" err="1"/>
              <a:t>Biotransformations</a:t>
            </a:r>
            <a:endParaRPr lang="en-US" dirty="0"/>
          </a:p>
        </p:txBody>
      </p:sp>
      <p:sp>
        <p:nvSpPr>
          <p:cNvPr id="3" name="Content Placeholder 2"/>
          <p:cNvSpPr>
            <a:spLocks noGrp="1"/>
          </p:cNvSpPr>
          <p:nvPr>
            <p:ph idx="1"/>
          </p:nvPr>
        </p:nvSpPr>
        <p:spPr>
          <a:xfrm>
            <a:off x="1981200" y="1600200"/>
            <a:ext cx="7429448" cy="4532937"/>
          </a:xfrm>
        </p:spPr>
        <p:txBody>
          <a:bodyPr>
            <a:normAutofit/>
          </a:bodyPr>
          <a:lstStyle/>
          <a:p>
            <a:pPr marL="514350" indent="-514350">
              <a:buFont typeface="+mj-lt"/>
              <a:buAutoNum type="alphaUcPeriod" startAt="2"/>
            </a:pPr>
            <a:r>
              <a:rPr lang="en-US" dirty="0"/>
              <a:t>Phase I Transformations</a:t>
            </a:r>
          </a:p>
          <a:p>
            <a:pPr marL="914400" lvl="1" indent="-514350">
              <a:buFont typeface="+mj-lt"/>
              <a:buAutoNum type="arabicPeriod"/>
            </a:pPr>
            <a:r>
              <a:rPr lang="en-US" dirty="0"/>
              <a:t>Oxidation</a:t>
            </a:r>
          </a:p>
          <a:p>
            <a:pPr marL="400050" lvl="1" indent="0">
              <a:buNone/>
            </a:pPr>
            <a:endParaRPr lang="en-US" dirty="0"/>
          </a:p>
          <a:p>
            <a:pPr marL="400050" lvl="1" indent="0">
              <a:buNone/>
            </a:pPr>
            <a:r>
              <a:rPr lang="en-US" dirty="0"/>
              <a:t> Enzyme catalyzed</a:t>
            </a:r>
          </a:p>
          <a:p>
            <a:pPr marL="400050" lvl="1" indent="0">
              <a:buNone/>
            </a:pPr>
            <a:r>
              <a:rPr lang="en-US" dirty="0"/>
              <a:t>Cytochrome P450</a:t>
            </a:r>
          </a:p>
          <a:p>
            <a:pPr marL="400050" lvl="1" indent="0">
              <a:buNone/>
            </a:pPr>
            <a:r>
              <a:rPr lang="en-US" dirty="0"/>
              <a:t>Mono-</a:t>
            </a:r>
            <a:r>
              <a:rPr lang="en-US" dirty="0" err="1"/>
              <a:t>oxygenase</a:t>
            </a:r>
            <a:endParaRPr lang="en-US" dirty="0"/>
          </a:p>
          <a:p>
            <a:pPr marL="400050" lvl="1" indent="0">
              <a:buNone/>
            </a:pPr>
            <a:r>
              <a:rPr lang="en-US" dirty="0"/>
              <a:t>Xenobiotic</a:t>
            </a:r>
          </a:p>
        </p:txBody>
      </p:sp>
      <p:sp>
        <p:nvSpPr>
          <p:cNvPr id="11" name="TextBox 10"/>
          <p:cNvSpPr txBox="1"/>
          <p:nvPr/>
        </p:nvSpPr>
        <p:spPr>
          <a:xfrm>
            <a:off x="7384647" y="4629098"/>
            <a:ext cx="1545653" cy="369332"/>
          </a:xfrm>
          <a:prstGeom prst="rect">
            <a:avLst/>
          </a:prstGeom>
          <a:noFill/>
        </p:spPr>
        <p:txBody>
          <a:bodyPr wrap="none" rtlCol="0">
            <a:spAutoFit/>
          </a:bodyPr>
          <a:lstStyle/>
          <a:p>
            <a:pPr defTabSz="457200">
              <a:defRPr/>
            </a:pPr>
            <a:r>
              <a:rPr lang="en-US" dirty="0">
                <a:solidFill>
                  <a:prstClr val="black"/>
                </a:solidFill>
                <a:latin typeface="Calibri"/>
              </a:rPr>
              <a:t>Pic of NADPH?</a:t>
            </a:r>
          </a:p>
        </p:txBody>
      </p:sp>
    </p:spTree>
    <p:extLst>
      <p:ext uri="{BB962C8B-B14F-4D97-AF65-F5344CB8AC3E}">
        <p14:creationId xmlns:p14="http://schemas.microsoft.com/office/powerpoint/2010/main" val="2928479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(carbon)</a:t>
            </a:r>
          </a:p>
        </p:txBody>
      </p:sp>
      <p:sp>
        <p:nvSpPr>
          <p:cNvPr id="3" name="Content Placeholder 2"/>
          <p:cNvSpPr>
            <a:spLocks noGrp="1"/>
          </p:cNvSpPr>
          <p:nvPr>
            <p:ph idx="1"/>
          </p:nvPr>
        </p:nvSpPr>
        <p:spPr/>
        <p:txBody>
          <a:bodyPr/>
          <a:lstStyle/>
          <a:p>
            <a:r>
              <a:rPr lang="en-US" dirty="0" err="1"/>
              <a:t>Epoxidation</a:t>
            </a:r>
            <a:endParaRPr lang="en-US" dirty="0"/>
          </a:p>
          <a:p>
            <a:endParaRPr lang="en-US" dirty="0"/>
          </a:p>
          <a:p>
            <a:r>
              <a:rPr lang="en-US" dirty="0"/>
              <a:t>Hydroxylation</a:t>
            </a:r>
          </a:p>
          <a:p>
            <a:endParaRPr lang="en-US" dirty="0"/>
          </a:p>
          <a:p>
            <a:r>
              <a:rPr lang="en-US" dirty="0"/>
              <a:t>Desaturation</a:t>
            </a:r>
          </a:p>
        </p:txBody>
      </p:sp>
      <p:pic>
        <p:nvPicPr>
          <p:cNvPr id="4" name="Picture 3"/>
          <p:cNvPicPr>
            <a:picLocks noChangeAspect="1"/>
          </p:cNvPicPr>
          <p:nvPr/>
        </p:nvPicPr>
        <p:blipFill>
          <a:blip r:embed="rId2"/>
          <a:stretch>
            <a:fillRect/>
          </a:stretch>
        </p:blipFill>
        <p:spPr>
          <a:xfrm>
            <a:off x="5088633" y="1417638"/>
            <a:ext cx="4517589" cy="956666"/>
          </a:xfrm>
          <a:prstGeom prst="rect">
            <a:avLst/>
          </a:prstGeom>
        </p:spPr>
      </p:pic>
      <p:pic>
        <p:nvPicPr>
          <p:cNvPr id="5" name="Picture 4"/>
          <p:cNvPicPr>
            <a:picLocks noChangeAspect="1"/>
          </p:cNvPicPr>
          <p:nvPr/>
        </p:nvPicPr>
        <p:blipFill>
          <a:blip r:embed="rId3"/>
          <a:stretch>
            <a:fillRect/>
          </a:stretch>
        </p:blipFill>
        <p:spPr>
          <a:xfrm>
            <a:off x="5218043" y="2675004"/>
            <a:ext cx="4388178" cy="1291681"/>
          </a:xfrm>
          <a:prstGeom prst="rect">
            <a:avLst/>
          </a:prstGeom>
        </p:spPr>
      </p:pic>
      <p:pic>
        <p:nvPicPr>
          <p:cNvPr id="6" name="Picture 5"/>
          <p:cNvPicPr>
            <a:picLocks noChangeAspect="1"/>
          </p:cNvPicPr>
          <p:nvPr/>
        </p:nvPicPr>
        <p:blipFill>
          <a:blip r:embed="rId4"/>
          <a:stretch>
            <a:fillRect/>
          </a:stretch>
        </p:blipFill>
        <p:spPr>
          <a:xfrm>
            <a:off x="4648584" y="4882924"/>
            <a:ext cx="4683987" cy="925465"/>
          </a:xfrm>
          <a:prstGeom prst="rect">
            <a:avLst/>
          </a:prstGeom>
        </p:spPr>
      </p:pic>
    </p:spTree>
    <p:extLst>
      <p:ext uri="{BB962C8B-B14F-4D97-AF65-F5344CB8AC3E}">
        <p14:creationId xmlns:p14="http://schemas.microsoft.com/office/powerpoint/2010/main" val="2980559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(nitrogen)</a:t>
            </a:r>
          </a:p>
        </p:txBody>
      </p:sp>
      <p:sp>
        <p:nvSpPr>
          <p:cNvPr id="3" name="Content Placeholder 2"/>
          <p:cNvSpPr>
            <a:spLocks noGrp="1"/>
          </p:cNvSpPr>
          <p:nvPr>
            <p:ph idx="1"/>
          </p:nvPr>
        </p:nvSpPr>
        <p:spPr/>
        <p:txBody>
          <a:bodyPr/>
          <a:lstStyle/>
          <a:p>
            <a:r>
              <a:rPr lang="en-US" dirty="0" err="1"/>
              <a:t>Demethylation</a:t>
            </a:r>
            <a:endParaRPr lang="en-US" dirty="0"/>
          </a:p>
          <a:p>
            <a:endParaRPr lang="en-US" dirty="0"/>
          </a:p>
          <a:p>
            <a:endParaRPr lang="en-US" dirty="0"/>
          </a:p>
          <a:p>
            <a:r>
              <a:rPr lang="en-US" dirty="0"/>
              <a:t>Hydroxylation</a:t>
            </a:r>
          </a:p>
        </p:txBody>
      </p:sp>
      <p:pic>
        <p:nvPicPr>
          <p:cNvPr id="4" name="Picture 3"/>
          <p:cNvPicPr>
            <a:picLocks noChangeAspect="1"/>
          </p:cNvPicPr>
          <p:nvPr/>
        </p:nvPicPr>
        <p:blipFill>
          <a:blip r:embed="rId2"/>
          <a:stretch>
            <a:fillRect/>
          </a:stretch>
        </p:blipFill>
        <p:spPr>
          <a:xfrm>
            <a:off x="3851465" y="2326058"/>
            <a:ext cx="5441402" cy="849136"/>
          </a:xfrm>
          <a:prstGeom prst="rect">
            <a:avLst/>
          </a:prstGeom>
        </p:spPr>
      </p:pic>
      <p:pic>
        <p:nvPicPr>
          <p:cNvPr id="6" name="Picture 5"/>
          <p:cNvPicPr>
            <a:picLocks noChangeAspect="1"/>
          </p:cNvPicPr>
          <p:nvPr/>
        </p:nvPicPr>
        <p:blipFill>
          <a:blip r:embed="rId3"/>
          <a:stretch>
            <a:fillRect/>
          </a:stretch>
        </p:blipFill>
        <p:spPr>
          <a:xfrm>
            <a:off x="2910848" y="4036016"/>
            <a:ext cx="6261227" cy="2691929"/>
          </a:xfrm>
          <a:prstGeom prst="rect">
            <a:avLst/>
          </a:prstGeom>
        </p:spPr>
      </p:pic>
    </p:spTree>
    <p:extLst>
      <p:ext uri="{BB962C8B-B14F-4D97-AF65-F5344CB8AC3E}">
        <p14:creationId xmlns:p14="http://schemas.microsoft.com/office/powerpoint/2010/main" val="41852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152400"/>
            <a:ext cx="3581400" cy="762000"/>
          </a:xfrm>
        </p:spPr>
        <p:txBody>
          <a:bodyPr/>
          <a:lstStyle/>
          <a:p>
            <a:pPr marL="457200" lvl="1" indent="0">
              <a:buNone/>
            </a:pPr>
            <a:r>
              <a:rPr lang="en-US" altLang="en-US" dirty="0"/>
              <a:t>Catherine de Medici (1519-1589)</a:t>
            </a:r>
          </a:p>
          <a:p>
            <a:pPr lvl="1" eaLnBrk="1" hangingPunct="1">
              <a:buFontTx/>
              <a:buNone/>
            </a:pPr>
            <a:endParaRPr lang="en-US" altLang="en-US" dirty="0"/>
          </a:p>
        </p:txBody>
      </p:sp>
      <p:pic>
        <p:nvPicPr>
          <p:cNvPr id="13315" name="Picture 5" descr="00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667000"/>
            <a:ext cx="30559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00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667000"/>
            <a:ext cx="26066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8"/>
          <p:cNvSpPr>
            <a:spLocks noChangeArrowheads="1"/>
          </p:cNvSpPr>
          <p:nvPr/>
        </p:nvSpPr>
        <p:spPr bwMode="auto">
          <a:xfrm>
            <a:off x="6781800" y="6400801"/>
            <a:ext cx="2876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http://www.saburchill.com/history/biblio/020.html</a:t>
            </a:r>
          </a:p>
        </p:txBody>
      </p:sp>
      <p:sp>
        <p:nvSpPr>
          <p:cNvPr id="13318" name="Text Box 10"/>
          <p:cNvSpPr txBox="1">
            <a:spLocks noChangeArrowheads="1"/>
          </p:cNvSpPr>
          <p:nvPr/>
        </p:nvSpPr>
        <p:spPr bwMode="auto">
          <a:xfrm>
            <a:off x="2803526" y="1255714"/>
            <a:ext cx="71786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Under the guise of delivering food to the sick and the poor, she tested concoctions, carefully noting the rapidity of the toxic response (onset of action), the effectiveness of the compound (potency), the degree of response of different parts of the body (specificity, site of action), and the complaints of the victim (clinical signs and symptoms).</a:t>
            </a:r>
          </a:p>
        </p:txBody>
      </p:sp>
    </p:spTree>
    <p:extLst>
      <p:ext uri="{BB962C8B-B14F-4D97-AF65-F5344CB8AC3E}">
        <p14:creationId xmlns:p14="http://schemas.microsoft.com/office/powerpoint/2010/main" val="27469345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(sulfur)</a:t>
            </a:r>
          </a:p>
        </p:txBody>
      </p:sp>
      <p:sp>
        <p:nvSpPr>
          <p:cNvPr id="3" name="Content Placeholder 2"/>
          <p:cNvSpPr>
            <a:spLocks noGrp="1"/>
          </p:cNvSpPr>
          <p:nvPr>
            <p:ph idx="1"/>
          </p:nvPr>
        </p:nvSpPr>
        <p:spPr/>
        <p:txBody>
          <a:bodyPr/>
          <a:lstStyle/>
          <a:p>
            <a:r>
              <a:rPr lang="en-US" dirty="0" err="1"/>
              <a:t>Demethylation</a:t>
            </a:r>
            <a:endParaRPr lang="en-US" dirty="0"/>
          </a:p>
          <a:p>
            <a:endParaRPr lang="en-US" dirty="0"/>
          </a:p>
          <a:p>
            <a:endParaRPr lang="en-US" dirty="0"/>
          </a:p>
          <a:p>
            <a:endParaRPr lang="en-US" dirty="0"/>
          </a:p>
          <a:p>
            <a:r>
              <a:rPr lang="en-US" dirty="0" err="1"/>
              <a:t>Sulf</a:t>
            </a:r>
            <a:r>
              <a:rPr lang="en-US" dirty="0"/>
              <a:t>-oxidation</a:t>
            </a:r>
          </a:p>
        </p:txBody>
      </p:sp>
      <p:pic>
        <p:nvPicPr>
          <p:cNvPr id="5" name="Picture 4"/>
          <p:cNvPicPr>
            <a:picLocks noChangeAspect="1"/>
          </p:cNvPicPr>
          <p:nvPr/>
        </p:nvPicPr>
        <p:blipFill>
          <a:blip r:embed="rId2"/>
          <a:stretch>
            <a:fillRect/>
          </a:stretch>
        </p:blipFill>
        <p:spPr>
          <a:xfrm>
            <a:off x="2757362" y="2565872"/>
            <a:ext cx="6818902" cy="926841"/>
          </a:xfrm>
          <a:prstGeom prst="rect">
            <a:avLst/>
          </a:prstGeom>
        </p:spPr>
      </p:pic>
      <p:pic>
        <p:nvPicPr>
          <p:cNvPr id="6" name="Picture 5"/>
          <p:cNvPicPr>
            <a:picLocks noChangeAspect="1"/>
          </p:cNvPicPr>
          <p:nvPr/>
        </p:nvPicPr>
        <p:blipFill>
          <a:blip r:embed="rId3"/>
          <a:stretch>
            <a:fillRect/>
          </a:stretch>
        </p:blipFill>
        <p:spPr>
          <a:xfrm>
            <a:off x="3235251" y="4715479"/>
            <a:ext cx="5435840" cy="1410685"/>
          </a:xfrm>
          <a:prstGeom prst="rect">
            <a:avLst/>
          </a:prstGeom>
        </p:spPr>
      </p:pic>
    </p:spTree>
    <p:extLst>
      <p:ext uri="{BB962C8B-B14F-4D97-AF65-F5344CB8AC3E}">
        <p14:creationId xmlns:p14="http://schemas.microsoft.com/office/powerpoint/2010/main" val="850153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a:t>
            </a:r>
            <a:r>
              <a:rPr lang="en-US" dirty="0" err="1"/>
              <a:t>Biotransformations</a:t>
            </a:r>
            <a:endParaRPr lang="en-US" dirty="0"/>
          </a:p>
        </p:txBody>
      </p:sp>
      <p:sp>
        <p:nvSpPr>
          <p:cNvPr id="3" name="Content Placeholder 2"/>
          <p:cNvSpPr>
            <a:spLocks noGrp="1"/>
          </p:cNvSpPr>
          <p:nvPr>
            <p:ph idx="1"/>
          </p:nvPr>
        </p:nvSpPr>
        <p:spPr>
          <a:xfrm>
            <a:off x="1981200" y="1600200"/>
            <a:ext cx="7429448" cy="4532937"/>
          </a:xfrm>
        </p:spPr>
        <p:txBody>
          <a:bodyPr>
            <a:normAutofit/>
          </a:bodyPr>
          <a:lstStyle/>
          <a:p>
            <a:pPr marL="514350" indent="-514350">
              <a:buFont typeface="+mj-lt"/>
              <a:buAutoNum type="alphaUcPeriod" startAt="2"/>
            </a:pPr>
            <a:r>
              <a:rPr lang="en-US" dirty="0"/>
              <a:t>Phase I Transformations</a:t>
            </a:r>
          </a:p>
          <a:p>
            <a:pPr marL="914400" lvl="1" indent="-514350">
              <a:buFont typeface="+mj-lt"/>
              <a:buAutoNum type="arabicPeriod" startAt="2"/>
            </a:pPr>
            <a:r>
              <a:rPr lang="en-US" dirty="0"/>
              <a:t>Hydrolysis</a:t>
            </a:r>
          </a:p>
          <a:p>
            <a:pPr marL="400050" lvl="1" indent="0">
              <a:buNone/>
            </a:pPr>
            <a:endParaRPr lang="en-US" dirty="0"/>
          </a:p>
          <a:p>
            <a:pPr marL="400050" lvl="1" indent="0">
              <a:buNone/>
            </a:pPr>
            <a:r>
              <a:rPr lang="en-US" dirty="0"/>
              <a:t>Esters:</a:t>
            </a:r>
          </a:p>
          <a:p>
            <a:pPr marL="400050" lvl="1" indent="0">
              <a:buNone/>
            </a:pPr>
            <a:endParaRPr lang="en-US" dirty="0"/>
          </a:p>
          <a:p>
            <a:pPr marL="400050" lvl="1" indent="0">
              <a:buNone/>
            </a:pPr>
            <a:r>
              <a:rPr lang="en-US" dirty="0"/>
              <a:t>Amides:</a:t>
            </a:r>
          </a:p>
          <a:p>
            <a:pPr marL="400050" lvl="1" indent="0">
              <a:buNone/>
            </a:pPr>
            <a:endParaRPr lang="en-US" dirty="0"/>
          </a:p>
          <a:p>
            <a:pPr marL="400050" lvl="1" indent="0">
              <a:buNone/>
            </a:pPr>
            <a:r>
              <a:rPr lang="en-US" dirty="0"/>
              <a:t>Epoxides:</a:t>
            </a:r>
          </a:p>
          <a:p>
            <a:pPr marL="400050" lvl="1" indent="0">
              <a:buNone/>
            </a:pPr>
            <a:endParaRPr lang="en-US" dirty="0"/>
          </a:p>
          <a:p>
            <a:pPr marL="400050" lvl="1" indent="0">
              <a:buNone/>
            </a:pPr>
            <a:endParaRPr lang="en-US" dirty="0"/>
          </a:p>
          <a:p>
            <a:pPr marL="400050" lvl="1" indent="0">
              <a:buNone/>
            </a:pPr>
            <a:endParaRPr lang="en-US" dirty="0"/>
          </a:p>
        </p:txBody>
      </p:sp>
      <p:pic>
        <p:nvPicPr>
          <p:cNvPr id="4" name="Picture 3"/>
          <p:cNvPicPr>
            <a:picLocks noChangeAspect="1"/>
          </p:cNvPicPr>
          <p:nvPr/>
        </p:nvPicPr>
        <p:blipFill>
          <a:blip r:embed="rId2"/>
          <a:stretch>
            <a:fillRect/>
          </a:stretch>
        </p:blipFill>
        <p:spPr>
          <a:xfrm>
            <a:off x="4208024" y="2974656"/>
            <a:ext cx="5202625" cy="1023183"/>
          </a:xfrm>
          <a:prstGeom prst="rect">
            <a:avLst/>
          </a:prstGeom>
        </p:spPr>
      </p:pic>
      <p:pic>
        <p:nvPicPr>
          <p:cNvPr id="5" name="Picture 4"/>
          <p:cNvPicPr>
            <a:picLocks noChangeAspect="1"/>
          </p:cNvPicPr>
          <p:nvPr/>
        </p:nvPicPr>
        <p:blipFill>
          <a:blip r:embed="rId3"/>
          <a:stretch>
            <a:fillRect/>
          </a:stretch>
        </p:blipFill>
        <p:spPr>
          <a:xfrm>
            <a:off x="3927665" y="4184385"/>
            <a:ext cx="5266518" cy="1046328"/>
          </a:xfrm>
          <a:prstGeom prst="rect">
            <a:avLst/>
          </a:prstGeom>
        </p:spPr>
      </p:pic>
      <p:pic>
        <p:nvPicPr>
          <p:cNvPr id="6" name="Picture 5"/>
          <p:cNvPicPr>
            <a:picLocks noChangeAspect="1"/>
          </p:cNvPicPr>
          <p:nvPr/>
        </p:nvPicPr>
        <p:blipFill>
          <a:blip r:embed="rId4"/>
          <a:stretch>
            <a:fillRect/>
          </a:stretch>
        </p:blipFill>
        <p:spPr>
          <a:xfrm>
            <a:off x="3703103" y="5610182"/>
            <a:ext cx="4972350" cy="1045908"/>
          </a:xfrm>
          <a:prstGeom prst="rect">
            <a:avLst/>
          </a:prstGeom>
        </p:spPr>
      </p:pic>
    </p:spTree>
    <p:extLst>
      <p:ext uri="{BB962C8B-B14F-4D97-AF65-F5344CB8AC3E}">
        <p14:creationId xmlns:p14="http://schemas.microsoft.com/office/powerpoint/2010/main" val="1443741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a:t>
            </a:r>
            <a:r>
              <a:rPr lang="en-US" dirty="0" err="1"/>
              <a:t>Biotransformations</a:t>
            </a:r>
            <a:endParaRPr lang="en-US" dirty="0"/>
          </a:p>
        </p:txBody>
      </p:sp>
      <p:sp>
        <p:nvSpPr>
          <p:cNvPr id="3" name="Content Placeholder 2"/>
          <p:cNvSpPr>
            <a:spLocks noGrp="1"/>
          </p:cNvSpPr>
          <p:nvPr>
            <p:ph idx="1"/>
          </p:nvPr>
        </p:nvSpPr>
        <p:spPr>
          <a:xfrm>
            <a:off x="1981200" y="1600200"/>
            <a:ext cx="7429448" cy="4532937"/>
          </a:xfrm>
        </p:spPr>
        <p:txBody>
          <a:bodyPr>
            <a:normAutofit/>
          </a:bodyPr>
          <a:lstStyle/>
          <a:p>
            <a:pPr marL="514350" indent="-514350">
              <a:buFont typeface="+mj-lt"/>
              <a:buAutoNum type="alphaUcPeriod" startAt="2"/>
            </a:pPr>
            <a:r>
              <a:rPr lang="en-US" dirty="0"/>
              <a:t>Phase I Transformations</a:t>
            </a:r>
          </a:p>
          <a:p>
            <a:pPr marL="914400" lvl="1" indent="-514350">
              <a:buFont typeface="+mj-lt"/>
              <a:buAutoNum type="arabicPeriod" startAt="3"/>
            </a:pPr>
            <a:r>
              <a:rPr lang="en-US" dirty="0"/>
              <a:t>Reductions</a:t>
            </a:r>
          </a:p>
          <a:p>
            <a:pPr marL="400050" lvl="1" indent="0">
              <a:buNone/>
            </a:pPr>
            <a:endParaRPr lang="en-US" sz="1400" dirty="0"/>
          </a:p>
          <a:p>
            <a:pPr marL="400050" lvl="1" indent="0">
              <a:buNone/>
            </a:pPr>
            <a:r>
              <a:rPr lang="en-US" dirty="0" err="1"/>
              <a:t>Azo</a:t>
            </a:r>
            <a:r>
              <a:rPr lang="en-US" dirty="0"/>
              <a:t> compounds:</a:t>
            </a:r>
          </a:p>
          <a:p>
            <a:pPr marL="400050" lvl="1" indent="0">
              <a:buNone/>
            </a:pPr>
            <a:endParaRPr lang="en-US" dirty="0"/>
          </a:p>
          <a:p>
            <a:pPr marL="400050" lvl="1" indent="0">
              <a:buNone/>
            </a:pPr>
            <a:r>
              <a:rPr lang="en-US" dirty="0"/>
              <a:t>Nitro compounds:</a:t>
            </a:r>
          </a:p>
          <a:p>
            <a:pPr marL="400050" lvl="1" indent="0">
              <a:buNone/>
            </a:pPr>
            <a:endParaRPr lang="en-US" dirty="0"/>
          </a:p>
          <a:p>
            <a:pPr marL="400050" lvl="1" indent="0">
              <a:buNone/>
            </a:pPr>
            <a:r>
              <a:rPr lang="en-US" dirty="0"/>
              <a:t>Disulfides:</a:t>
            </a:r>
          </a:p>
          <a:p>
            <a:pPr marL="400050" lvl="1" indent="0">
              <a:buNone/>
            </a:pPr>
            <a:endParaRPr lang="en-US" dirty="0"/>
          </a:p>
          <a:p>
            <a:pPr marL="400050" lvl="1" indent="0">
              <a:buNone/>
            </a:pPr>
            <a:endParaRPr lang="en-US" dirty="0"/>
          </a:p>
          <a:p>
            <a:pPr marL="400050" lvl="1" indent="0">
              <a:buNone/>
            </a:pPr>
            <a:endParaRPr lang="en-US" dirty="0"/>
          </a:p>
        </p:txBody>
      </p:sp>
      <p:pic>
        <p:nvPicPr>
          <p:cNvPr id="7" name="Picture 6"/>
          <p:cNvPicPr>
            <a:picLocks noChangeAspect="1"/>
          </p:cNvPicPr>
          <p:nvPr/>
        </p:nvPicPr>
        <p:blipFill>
          <a:blip r:embed="rId2"/>
          <a:stretch>
            <a:fillRect/>
          </a:stretch>
        </p:blipFill>
        <p:spPr>
          <a:xfrm>
            <a:off x="2948122" y="3375733"/>
            <a:ext cx="6462526" cy="594711"/>
          </a:xfrm>
          <a:prstGeom prst="rect">
            <a:avLst/>
          </a:prstGeom>
        </p:spPr>
      </p:pic>
      <p:pic>
        <p:nvPicPr>
          <p:cNvPr id="8" name="Picture 7"/>
          <p:cNvPicPr>
            <a:picLocks noChangeAspect="1"/>
          </p:cNvPicPr>
          <p:nvPr/>
        </p:nvPicPr>
        <p:blipFill>
          <a:blip r:embed="rId3"/>
          <a:stretch>
            <a:fillRect/>
          </a:stretch>
        </p:blipFill>
        <p:spPr>
          <a:xfrm>
            <a:off x="4310684" y="4382908"/>
            <a:ext cx="4471578" cy="697402"/>
          </a:xfrm>
          <a:prstGeom prst="rect">
            <a:avLst/>
          </a:prstGeom>
        </p:spPr>
      </p:pic>
      <p:pic>
        <p:nvPicPr>
          <p:cNvPr id="9" name="Picture 8"/>
          <p:cNvPicPr>
            <a:picLocks noChangeAspect="1"/>
          </p:cNvPicPr>
          <p:nvPr/>
        </p:nvPicPr>
        <p:blipFill>
          <a:blip r:embed="rId4"/>
          <a:stretch>
            <a:fillRect/>
          </a:stretch>
        </p:blipFill>
        <p:spPr>
          <a:xfrm>
            <a:off x="2639053" y="5808944"/>
            <a:ext cx="7045773" cy="648384"/>
          </a:xfrm>
          <a:prstGeom prst="rect">
            <a:avLst/>
          </a:prstGeom>
        </p:spPr>
      </p:pic>
    </p:spTree>
    <p:extLst>
      <p:ext uri="{BB962C8B-B14F-4D97-AF65-F5344CB8AC3E}">
        <p14:creationId xmlns:p14="http://schemas.microsoft.com/office/powerpoint/2010/main" val="1688063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74638"/>
            <a:ext cx="8229600" cy="1143000"/>
          </a:xfrm>
        </p:spPr>
        <p:txBody>
          <a:bodyPr/>
          <a:lstStyle/>
          <a:p>
            <a:r>
              <a:rPr lang="en-US" dirty="0"/>
              <a:t>IV. </a:t>
            </a:r>
            <a:r>
              <a:rPr lang="en-US" dirty="0" err="1"/>
              <a:t>Biotransformations</a:t>
            </a:r>
            <a:endParaRPr lang="en-US" dirty="0"/>
          </a:p>
        </p:txBody>
      </p:sp>
      <p:sp>
        <p:nvSpPr>
          <p:cNvPr id="5" name="Content Placeholder 2"/>
          <p:cNvSpPr>
            <a:spLocks noGrp="1"/>
          </p:cNvSpPr>
          <p:nvPr>
            <p:ph idx="1"/>
          </p:nvPr>
        </p:nvSpPr>
        <p:spPr>
          <a:xfrm>
            <a:off x="1981200" y="1600200"/>
            <a:ext cx="7429448" cy="4532937"/>
          </a:xfrm>
        </p:spPr>
        <p:txBody>
          <a:bodyPr>
            <a:normAutofit/>
          </a:bodyPr>
          <a:lstStyle/>
          <a:p>
            <a:pPr marL="514350" indent="-514350">
              <a:buFont typeface="+mj-lt"/>
              <a:buAutoNum type="alphaUcPeriod" startAt="3"/>
            </a:pPr>
            <a:r>
              <a:rPr lang="en-US" dirty="0"/>
              <a:t>Phase II Transformations</a:t>
            </a:r>
          </a:p>
          <a:p>
            <a:pPr marL="914400" lvl="1" indent="-514350">
              <a:buFont typeface="+mj-lt"/>
              <a:buAutoNum type="arabicPeriod"/>
            </a:pPr>
            <a:r>
              <a:rPr lang="en-US" dirty="0"/>
              <a:t>Conjugation</a:t>
            </a:r>
          </a:p>
          <a:p>
            <a:pPr marL="400050" lvl="1" indent="0">
              <a:buNone/>
            </a:pPr>
            <a:endParaRPr lang="en-US" dirty="0"/>
          </a:p>
          <a:p>
            <a:pPr marL="400050" lvl="1" indent="0">
              <a:buNone/>
            </a:pPr>
            <a:r>
              <a:rPr lang="en-US" dirty="0" err="1"/>
              <a:t>Glucoronidation</a:t>
            </a:r>
            <a:endParaRPr lang="en-US" dirty="0"/>
          </a:p>
          <a:p>
            <a:pPr marL="400050" lvl="1" indent="0">
              <a:buNone/>
            </a:pPr>
            <a:endParaRPr lang="en-US" sz="1400" dirty="0"/>
          </a:p>
          <a:p>
            <a:pPr marL="400050" lvl="1" indent="0">
              <a:buNone/>
            </a:pPr>
            <a:endParaRPr lang="en-US" dirty="0"/>
          </a:p>
          <a:p>
            <a:pPr marL="400050" lvl="1" indent="0">
              <a:buNone/>
            </a:pPr>
            <a:endParaRPr lang="en-US" dirty="0"/>
          </a:p>
          <a:p>
            <a:pPr marL="400050" lvl="1" indent="0">
              <a:buNone/>
            </a:pPr>
            <a:endParaRPr lang="en-US" dirty="0"/>
          </a:p>
        </p:txBody>
      </p:sp>
      <p:pic>
        <p:nvPicPr>
          <p:cNvPr id="6" name="Picture 5"/>
          <p:cNvPicPr>
            <a:picLocks noChangeAspect="1"/>
          </p:cNvPicPr>
          <p:nvPr/>
        </p:nvPicPr>
        <p:blipFill>
          <a:blip r:embed="rId2"/>
          <a:stretch>
            <a:fillRect/>
          </a:stretch>
        </p:blipFill>
        <p:spPr>
          <a:xfrm>
            <a:off x="7192006" y="1969119"/>
            <a:ext cx="2735028" cy="1671406"/>
          </a:xfrm>
          <a:prstGeom prst="rect">
            <a:avLst/>
          </a:prstGeom>
        </p:spPr>
      </p:pic>
      <p:pic>
        <p:nvPicPr>
          <p:cNvPr id="7" name="Picture 6"/>
          <p:cNvPicPr>
            <a:picLocks noChangeAspect="1"/>
          </p:cNvPicPr>
          <p:nvPr/>
        </p:nvPicPr>
        <p:blipFill>
          <a:blip r:embed="rId3"/>
          <a:stretch>
            <a:fillRect/>
          </a:stretch>
        </p:blipFill>
        <p:spPr>
          <a:xfrm>
            <a:off x="2120401" y="3859566"/>
            <a:ext cx="4229100" cy="2514600"/>
          </a:xfrm>
          <a:prstGeom prst="rect">
            <a:avLst/>
          </a:prstGeom>
        </p:spPr>
      </p:pic>
      <p:sp>
        <p:nvSpPr>
          <p:cNvPr id="8" name="TextBox 7"/>
          <p:cNvSpPr txBox="1"/>
          <p:nvPr/>
        </p:nvSpPr>
        <p:spPr>
          <a:xfrm>
            <a:off x="6152393" y="5486806"/>
            <a:ext cx="3396032" cy="646331"/>
          </a:xfrm>
          <a:prstGeom prst="rect">
            <a:avLst/>
          </a:prstGeom>
          <a:noFill/>
        </p:spPr>
        <p:txBody>
          <a:bodyPr wrap="none" rtlCol="0">
            <a:spAutoFit/>
          </a:bodyPr>
          <a:lstStyle/>
          <a:p>
            <a:pPr defTabSz="457200">
              <a:defRPr/>
            </a:pPr>
            <a:r>
              <a:rPr lang="en-US" dirty="0">
                <a:solidFill>
                  <a:prstClr val="black"/>
                </a:solidFill>
                <a:latin typeface="Calibri"/>
              </a:rPr>
              <a:t>U.D.P. </a:t>
            </a:r>
          </a:p>
          <a:p>
            <a:pPr defTabSz="457200">
              <a:defRPr/>
            </a:pPr>
            <a:r>
              <a:rPr lang="en-US" dirty="0">
                <a:solidFill>
                  <a:prstClr val="black"/>
                </a:solidFill>
                <a:latin typeface="Calibri"/>
              </a:rPr>
              <a:t>Urine </a:t>
            </a:r>
            <a:r>
              <a:rPr lang="en-US" dirty="0" err="1">
                <a:solidFill>
                  <a:prstClr val="black"/>
                </a:solidFill>
                <a:latin typeface="Calibri"/>
              </a:rPr>
              <a:t>Diphosphate</a:t>
            </a:r>
            <a:r>
              <a:rPr lang="en-US" dirty="0">
                <a:solidFill>
                  <a:prstClr val="black"/>
                </a:solidFill>
                <a:latin typeface="Calibri"/>
              </a:rPr>
              <a:t> </a:t>
            </a:r>
            <a:r>
              <a:rPr lang="en-US" dirty="0" err="1">
                <a:solidFill>
                  <a:prstClr val="black"/>
                </a:solidFill>
                <a:latin typeface="Calibri"/>
              </a:rPr>
              <a:t>Gucuronic</a:t>
            </a:r>
            <a:r>
              <a:rPr lang="en-US" dirty="0">
                <a:solidFill>
                  <a:prstClr val="black"/>
                </a:solidFill>
                <a:latin typeface="Calibri"/>
              </a:rPr>
              <a:t> acid</a:t>
            </a:r>
          </a:p>
        </p:txBody>
      </p:sp>
    </p:spTree>
    <p:extLst>
      <p:ext uri="{BB962C8B-B14F-4D97-AF65-F5344CB8AC3E}">
        <p14:creationId xmlns:p14="http://schemas.microsoft.com/office/powerpoint/2010/main" val="19745624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0" y="2638915"/>
            <a:ext cx="662336" cy="369332"/>
          </a:xfrm>
          <a:prstGeom prst="rect">
            <a:avLst/>
          </a:prstGeom>
          <a:noFill/>
        </p:spPr>
        <p:txBody>
          <a:bodyPr wrap="none" rtlCol="0">
            <a:spAutoFit/>
          </a:bodyPr>
          <a:lstStyle/>
          <a:p>
            <a:pPr defTabSz="457200">
              <a:defRPr/>
            </a:pPr>
            <a:r>
              <a:rPr lang="en-US" dirty="0" err="1">
                <a:solidFill>
                  <a:prstClr val="black"/>
                </a:solidFill>
                <a:latin typeface="Calibri"/>
              </a:rPr>
              <a:t>Xeno</a:t>
            </a:r>
            <a:endParaRPr lang="en-US" dirty="0">
              <a:solidFill>
                <a:prstClr val="black"/>
              </a:solidFill>
              <a:latin typeface="Calibri"/>
            </a:endParaRPr>
          </a:p>
        </p:txBody>
      </p:sp>
      <p:cxnSp>
        <p:nvCxnSpPr>
          <p:cNvPr id="4" name="Straight Arrow Connector 3"/>
          <p:cNvCxnSpPr/>
          <p:nvPr/>
        </p:nvCxnSpPr>
        <p:spPr>
          <a:xfrm flipV="1">
            <a:off x="3767667" y="2829416"/>
            <a:ext cx="941917"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693583" y="2406081"/>
            <a:ext cx="851240" cy="369332"/>
          </a:xfrm>
          <a:prstGeom prst="rect">
            <a:avLst/>
          </a:prstGeom>
          <a:noFill/>
        </p:spPr>
        <p:txBody>
          <a:bodyPr wrap="none" rtlCol="0">
            <a:spAutoFit/>
          </a:bodyPr>
          <a:lstStyle/>
          <a:p>
            <a:pPr defTabSz="457200">
              <a:defRPr/>
            </a:pPr>
            <a:r>
              <a:rPr lang="en-US" dirty="0">
                <a:solidFill>
                  <a:prstClr val="black"/>
                </a:solidFill>
                <a:latin typeface="Calibri"/>
              </a:rPr>
              <a:t>Phase I</a:t>
            </a:r>
          </a:p>
        </p:txBody>
      </p:sp>
      <p:sp>
        <p:nvSpPr>
          <p:cNvPr id="6" name="TextBox 5"/>
          <p:cNvSpPr txBox="1"/>
          <p:nvPr/>
        </p:nvSpPr>
        <p:spPr>
          <a:xfrm>
            <a:off x="4942417" y="2638915"/>
            <a:ext cx="1029661" cy="369332"/>
          </a:xfrm>
          <a:prstGeom prst="rect">
            <a:avLst/>
          </a:prstGeom>
          <a:noFill/>
        </p:spPr>
        <p:txBody>
          <a:bodyPr wrap="none" rtlCol="0">
            <a:spAutoFit/>
          </a:bodyPr>
          <a:lstStyle/>
          <a:p>
            <a:pPr defTabSz="457200">
              <a:defRPr/>
            </a:pPr>
            <a:r>
              <a:rPr lang="en-US" dirty="0" err="1">
                <a:solidFill>
                  <a:prstClr val="black"/>
                </a:solidFill>
                <a:latin typeface="Calibri"/>
              </a:rPr>
              <a:t>Xeno</a:t>
            </a:r>
            <a:r>
              <a:rPr lang="en-US" dirty="0">
                <a:solidFill>
                  <a:prstClr val="black"/>
                </a:solidFill>
                <a:latin typeface="Calibri"/>
              </a:rPr>
              <a:t>-OH</a:t>
            </a:r>
          </a:p>
        </p:txBody>
      </p:sp>
      <p:cxnSp>
        <p:nvCxnSpPr>
          <p:cNvPr id="7" name="Straight Arrow Connector 6"/>
          <p:cNvCxnSpPr/>
          <p:nvPr/>
        </p:nvCxnSpPr>
        <p:spPr>
          <a:xfrm flipV="1">
            <a:off x="6046161" y="2838398"/>
            <a:ext cx="941917"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72078" y="2415063"/>
            <a:ext cx="909399" cy="369332"/>
          </a:xfrm>
          <a:prstGeom prst="rect">
            <a:avLst/>
          </a:prstGeom>
          <a:noFill/>
        </p:spPr>
        <p:txBody>
          <a:bodyPr wrap="none" rtlCol="0">
            <a:spAutoFit/>
          </a:bodyPr>
          <a:lstStyle/>
          <a:p>
            <a:pPr defTabSz="457200">
              <a:defRPr/>
            </a:pPr>
            <a:r>
              <a:rPr lang="en-US" dirty="0">
                <a:solidFill>
                  <a:prstClr val="black"/>
                </a:solidFill>
                <a:latin typeface="Calibri"/>
              </a:rPr>
              <a:t>Phase II</a:t>
            </a:r>
          </a:p>
        </p:txBody>
      </p:sp>
      <p:pic>
        <p:nvPicPr>
          <p:cNvPr id="9" name="Picture 8"/>
          <p:cNvPicPr>
            <a:picLocks noChangeAspect="1"/>
          </p:cNvPicPr>
          <p:nvPr/>
        </p:nvPicPr>
        <p:blipFill>
          <a:blip r:embed="rId2"/>
          <a:stretch>
            <a:fillRect/>
          </a:stretch>
        </p:blipFill>
        <p:spPr>
          <a:xfrm>
            <a:off x="7183967" y="1984865"/>
            <a:ext cx="2565400" cy="1689100"/>
          </a:xfrm>
          <a:prstGeom prst="rect">
            <a:avLst/>
          </a:prstGeom>
        </p:spPr>
      </p:pic>
      <p:sp>
        <p:nvSpPr>
          <p:cNvPr id="10" name="TextBox 9"/>
          <p:cNvSpPr txBox="1"/>
          <p:nvPr/>
        </p:nvSpPr>
        <p:spPr>
          <a:xfrm>
            <a:off x="7471833" y="3673966"/>
            <a:ext cx="1607081" cy="646331"/>
          </a:xfrm>
          <a:prstGeom prst="rect">
            <a:avLst/>
          </a:prstGeom>
          <a:noFill/>
        </p:spPr>
        <p:txBody>
          <a:bodyPr wrap="none" rtlCol="0">
            <a:spAutoFit/>
          </a:bodyPr>
          <a:lstStyle/>
          <a:p>
            <a:pPr algn="ctr" defTabSz="457200">
              <a:defRPr/>
            </a:pPr>
            <a:r>
              <a:rPr lang="en-US" dirty="0">
                <a:solidFill>
                  <a:prstClr val="black"/>
                </a:solidFill>
                <a:latin typeface="Calibri"/>
              </a:rPr>
              <a:t>Soluble</a:t>
            </a:r>
          </a:p>
          <a:p>
            <a:pPr algn="ctr" defTabSz="457200">
              <a:defRPr/>
            </a:pPr>
            <a:r>
              <a:rPr lang="en-US" dirty="0">
                <a:solidFill>
                  <a:prstClr val="black"/>
                </a:solidFill>
                <a:latin typeface="Calibri"/>
              </a:rPr>
              <a:t>“Recognizable”</a:t>
            </a:r>
          </a:p>
        </p:txBody>
      </p:sp>
    </p:spTree>
    <p:extLst>
      <p:ext uri="{BB962C8B-B14F-4D97-AF65-F5344CB8AC3E}">
        <p14:creationId xmlns:p14="http://schemas.microsoft.com/office/powerpoint/2010/main" val="1364100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74638"/>
            <a:ext cx="8229600" cy="1143000"/>
          </a:xfrm>
        </p:spPr>
        <p:txBody>
          <a:bodyPr/>
          <a:lstStyle/>
          <a:p>
            <a:r>
              <a:rPr lang="en-US" dirty="0"/>
              <a:t>IV. </a:t>
            </a:r>
            <a:r>
              <a:rPr lang="en-US" dirty="0" err="1"/>
              <a:t>Biotransformations</a:t>
            </a:r>
            <a:endParaRPr lang="en-US" dirty="0"/>
          </a:p>
        </p:txBody>
      </p:sp>
      <p:sp>
        <p:nvSpPr>
          <p:cNvPr id="5" name="Content Placeholder 2"/>
          <p:cNvSpPr>
            <a:spLocks noGrp="1"/>
          </p:cNvSpPr>
          <p:nvPr>
            <p:ph idx="1"/>
          </p:nvPr>
        </p:nvSpPr>
        <p:spPr>
          <a:xfrm>
            <a:off x="1981200" y="1600200"/>
            <a:ext cx="7429448" cy="4532937"/>
          </a:xfrm>
        </p:spPr>
        <p:txBody>
          <a:bodyPr>
            <a:normAutofit/>
          </a:bodyPr>
          <a:lstStyle/>
          <a:p>
            <a:pPr marL="514350" indent="-514350">
              <a:buFont typeface="+mj-lt"/>
              <a:buAutoNum type="alphaUcPeriod" startAt="3"/>
            </a:pPr>
            <a:r>
              <a:rPr lang="en-US" dirty="0"/>
              <a:t>Phase II Transformations</a:t>
            </a:r>
          </a:p>
          <a:p>
            <a:pPr marL="914400" lvl="1" indent="-514350">
              <a:buFont typeface="+mj-lt"/>
              <a:buAutoNum type="arabicPeriod" startAt="2"/>
            </a:pPr>
            <a:r>
              <a:rPr lang="en-US" dirty="0" err="1"/>
              <a:t>Sulfation</a:t>
            </a:r>
            <a:endParaRPr lang="en-US" dirty="0"/>
          </a:p>
          <a:p>
            <a:pPr marL="400050" lvl="1" indent="0">
              <a:buNone/>
            </a:pPr>
            <a:endParaRPr lang="en-US" sz="1600" dirty="0"/>
          </a:p>
          <a:p>
            <a:pPr marL="400050" lvl="1" indent="0">
              <a:buNone/>
            </a:pPr>
            <a:r>
              <a:rPr lang="en-US" sz="1400" dirty="0"/>
              <a:t>3’-Phosphoadenosine-3’-phosphosulfate</a:t>
            </a:r>
          </a:p>
          <a:p>
            <a:pPr marL="400050" lvl="1" indent="0">
              <a:buNone/>
            </a:pPr>
            <a:endParaRPr lang="en-US" dirty="0"/>
          </a:p>
          <a:p>
            <a:pPr marL="400050" lvl="1" indent="0">
              <a:buNone/>
            </a:pPr>
            <a:endParaRPr lang="en-US" dirty="0"/>
          </a:p>
          <a:p>
            <a:pPr marL="400050" lvl="1" indent="0">
              <a:buNone/>
            </a:pPr>
            <a:endParaRPr lang="en-US" dirty="0"/>
          </a:p>
        </p:txBody>
      </p:sp>
      <p:sp>
        <p:nvSpPr>
          <p:cNvPr id="9" name="TextBox 8"/>
          <p:cNvSpPr txBox="1"/>
          <p:nvPr/>
        </p:nvSpPr>
        <p:spPr>
          <a:xfrm>
            <a:off x="2109836" y="5570498"/>
            <a:ext cx="662336" cy="369332"/>
          </a:xfrm>
          <a:prstGeom prst="rect">
            <a:avLst/>
          </a:prstGeom>
          <a:noFill/>
        </p:spPr>
        <p:txBody>
          <a:bodyPr wrap="none" rtlCol="0">
            <a:spAutoFit/>
          </a:bodyPr>
          <a:lstStyle/>
          <a:p>
            <a:pPr defTabSz="457200">
              <a:defRPr/>
            </a:pPr>
            <a:r>
              <a:rPr lang="en-US" dirty="0" err="1">
                <a:solidFill>
                  <a:prstClr val="black"/>
                </a:solidFill>
                <a:latin typeface="Calibri"/>
              </a:rPr>
              <a:t>Xeno</a:t>
            </a:r>
            <a:endParaRPr lang="en-US" dirty="0">
              <a:solidFill>
                <a:prstClr val="black"/>
              </a:solidFill>
              <a:latin typeface="Calibri"/>
            </a:endParaRPr>
          </a:p>
        </p:txBody>
      </p:sp>
      <p:cxnSp>
        <p:nvCxnSpPr>
          <p:cNvPr id="10" name="Straight Arrow Connector 9"/>
          <p:cNvCxnSpPr/>
          <p:nvPr/>
        </p:nvCxnSpPr>
        <p:spPr>
          <a:xfrm flipV="1">
            <a:off x="3020003" y="5760999"/>
            <a:ext cx="941917"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945919" y="5337664"/>
            <a:ext cx="851240" cy="369332"/>
          </a:xfrm>
          <a:prstGeom prst="rect">
            <a:avLst/>
          </a:prstGeom>
          <a:noFill/>
        </p:spPr>
        <p:txBody>
          <a:bodyPr wrap="none" rtlCol="0">
            <a:spAutoFit/>
          </a:bodyPr>
          <a:lstStyle/>
          <a:p>
            <a:pPr defTabSz="457200">
              <a:defRPr/>
            </a:pPr>
            <a:r>
              <a:rPr lang="en-US" dirty="0">
                <a:solidFill>
                  <a:prstClr val="black"/>
                </a:solidFill>
                <a:latin typeface="Calibri"/>
              </a:rPr>
              <a:t>Phase I</a:t>
            </a:r>
          </a:p>
        </p:txBody>
      </p:sp>
      <p:sp>
        <p:nvSpPr>
          <p:cNvPr id="12" name="TextBox 11"/>
          <p:cNvSpPr txBox="1"/>
          <p:nvPr/>
        </p:nvSpPr>
        <p:spPr>
          <a:xfrm>
            <a:off x="4194753" y="5570498"/>
            <a:ext cx="1142823" cy="369332"/>
          </a:xfrm>
          <a:prstGeom prst="rect">
            <a:avLst/>
          </a:prstGeom>
          <a:noFill/>
        </p:spPr>
        <p:txBody>
          <a:bodyPr wrap="none" rtlCol="0">
            <a:spAutoFit/>
          </a:bodyPr>
          <a:lstStyle/>
          <a:p>
            <a:pPr defTabSz="457200">
              <a:defRPr/>
            </a:pPr>
            <a:r>
              <a:rPr lang="en-US" dirty="0">
                <a:solidFill>
                  <a:prstClr val="black"/>
                </a:solidFill>
                <a:latin typeface="Calibri"/>
              </a:rPr>
              <a:t>Xeno-NH</a:t>
            </a:r>
            <a:r>
              <a:rPr lang="en-US" baseline="-25000" dirty="0">
                <a:solidFill>
                  <a:prstClr val="black"/>
                </a:solidFill>
                <a:latin typeface="Calibri"/>
              </a:rPr>
              <a:t>2</a:t>
            </a:r>
          </a:p>
        </p:txBody>
      </p:sp>
      <p:cxnSp>
        <p:nvCxnSpPr>
          <p:cNvPr id="13" name="Straight Arrow Connector 12"/>
          <p:cNvCxnSpPr/>
          <p:nvPr/>
        </p:nvCxnSpPr>
        <p:spPr>
          <a:xfrm flipV="1">
            <a:off x="5298497" y="5769981"/>
            <a:ext cx="941917"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224414" y="5346646"/>
            <a:ext cx="909399" cy="369332"/>
          </a:xfrm>
          <a:prstGeom prst="rect">
            <a:avLst/>
          </a:prstGeom>
          <a:noFill/>
        </p:spPr>
        <p:txBody>
          <a:bodyPr wrap="none" rtlCol="0">
            <a:spAutoFit/>
          </a:bodyPr>
          <a:lstStyle/>
          <a:p>
            <a:pPr defTabSz="457200">
              <a:defRPr/>
            </a:pPr>
            <a:r>
              <a:rPr lang="en-US" dirty="0">
                <a:solidFill>
                  <a:prstClr val="black"/>
                </a:solidFill>
                <a:latin typeface="Calibri"/>
              </a:rPr>
              <a:t>Phase II</a:t>
            </a:r>
          </a:p>
        </p:txBody>
      </p:sp>
      <p:pic>
        <p:nvPicPr>
          <p:cNvPr id="2" name="Picture 1"/>
          <p:cNvPicPr>
            <a:picLocks noChangeAspect="1"/>
          </p:cNvPicPr>
          <p:nvPr/>
        </p:nvPicPr>
        <p:blipFill>
          <a:blip r:embed="rId2"/>
          <a:stretch>
            <a:fillRect/>
          </a:stretch>
        </p:blipFill>
        <p:spPr>
          <a:xfrm>
            <a:off x="6487584" y="5151398"/>
            <a:ext cx="1905000" cy="1219200"/>
          </a:xfrm>
          <a:prstGeom prst="rect">
            <a:avLst/>
          </a:prstGeom>
        </p:spPr>
      </p:pic>
      <p:pic>
        <p:nvPicPr>
          <p:cNvPr id="3" name="Picture 2"/>
          <p:cNvPicPr>
            <a:picLocks noChangeAspect="1"/>
          </p:cNvPicPr>
          <p:nvPr/>
        </p:nvPicPr>
        <p:blipFill>
          <a:blip r:embed="rId3"/>
          <a:stretch>
            <a:fillRect/>
          </a:stretch>
        </p:blipFill>
        <p:spPr>
          <a:xfrm>
            <a:off x="4458598" y="2791316"/>
            <a:ext cx="3563631" cy="2360083"/>
          </a:xfrm>
          <a:prstGeom prst="rect">
            <a:avLst/>
          </a:prstGeom>
        </p:spPr>
      </p:pic>
    </p:spTree>
    <p:extLst>
      <p:ext uri="{BB962C8B-B14F-4D97-AF65-F5344CB8AC3E}">
        <p14:creationId xmlns:p14="http://schemas.microsoft.com/office/powerpoint/2010/main" val="5344934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74638"/>
            <a:ext cx="8229600" cy="1143000"/>
          </a:xfrm>
        </p:spPr>
        <p:txBody>
          <a:bodyPr/>
          <a:lstStyle/>
          <a:p>
            <a:r>
              <a:rPr lang="en-US" dirty="0"/>
              <a:t>IV. </a:t>
            </a:r>
            <a:r>
              <a:rPr lang="en-US" dirty="0" err="1"/>
              <a:t>Biotransformations</a:t>
            </a:r>
            <a:endParaRPr lang="en-US" dirty="0"/>
          </a:p>
        </p:txBody>
      </p:sp>
      <p:sp>
        <p:nvSpPr>
          <p:cNvPr id="5" name="Content Placeholder 2"/>
          <p:cNvSpPr>
            <a:spLocks noGrp="1"/>
          </p:cNvSpPr>
          <p:nvPr>
            <p:ph idx="1"/>
          </p:nvPr>
        </p:nvSpPr>
        <p:spPr>
          <a:xfrm>
            <a:off x="1981200" y="1600200"/>
            <a:ext cx="7429448" cy="4532937"/>
          </a:xfrm>
        </p:spPr>
        <p:txBody>
          <a:bodyPr>
            <a:normAutofit/>
          </a:bodyPr>
          <a:lstStyle/>
          <a:p>
            <a:pPr marL="514350" indent="-514350">
              <a:buFont typeface="+mj-lt"/>
              <a:buAutoNum type="alphaUcPeriod" startAt="3"/>
            </a:pPr>
            <a:r>
              <a:rPr lang="en-US" dirty="0"/>
              <a:t>Phase II Transformations</a:t>
            </a:r>
          </a:p>
          <a:p>
            <a:pPr marL="914400" lvl="1" indent="-514350">
              <a:buFont typeface="+mj-lt"/>
              <a:buAutoNum type="arabicPeriod" startAt="3"/>
            </a:pPr>
            <a:r>
              <a:rPr lang="en-US" dirty="0"/>
              <a:t>Glutathione Conjugation</a:t>
            </a:r>
          </a:p>
          <a:p>
            <a:pPr marL="400050" lvl="1" indent="0">
              <a:buNone/>
            </a:pPr>
            <a:endParaRPr lang="en-US" sz="1600" dirty="0"/>
          </a:p>
          <a:p>
            <a:pPr marL="400050" lvl="1" indent="0">
              <a:buNone/>
            </a:pPr>
            <a:endParaRPr lang="en-US" dirty="0"/>
          </a:p>
          <a:p>
            <a:pPr marL="400050" lvl="1" indent="0">
              <a:buNone/>
            </a:pPr>
            <a:endParaRPr lang="en-US" dirty="0"/>
          </a:p>
          <a:p>
            <a:pPr marL="400050" lvl="1" indent="0">
              <a:buNone/>
            </a:pPr>
            <a:endParaRPr lang="en-US" dirty="0"/>
          </a:p>
        </p:txBody>
      </p:sp>
      <p:pic>
        <p:nvPicPr>
          <p:cNvPr id="6" name="Picture 5"/>
          <p:cNvPicPr>
            <a:picLocks noChangeAspect="1"/>
          </p:cNvPicPr>
          <p:nvPr/>
        </p:nvPicPr>
        <p:blipFill>
          <a:blip r:embed="rId2"/>
          <a:stretch>
            <a:fillRect/>
          </a:stretch>
        </p:blipFill>
        <p:spPr>
          <a:xfrm>
            <a:off x="6564508" y="1600199"/>
            <a:ext cx="3962400" cy="1295400"/>
          </a:xfrm>
          <a:prstGeom prst="rect">
            <a:avLst/>
          </a:prstGeom>
        </p:spPr>
      </p:pic>
      <p:sp>
        <p:nvSpPr>
          <p:cNvPr id="7" name="TextBox 6"/>
          <p:cNvSpPr txBox="1"/>
          <p:nvPr/>
        </p:nvSpPr>
        <p:spPr>
          <a:xfrm>
            <a:off x="6904868" y="3027793"/>
            <a:ext cx="1319554" cy="369332"/>
          </a:xfrm>
          <a:prstGeom prst="rect">
            <a:avLst/>
          </a:prstGeom>
          <a:noFill/>
        </p:spPr>
        <p:txBody>
          <a:bodyPr wrap="none" rtlCol="0">
            <a:spAutoFit/>
          </a:bodyPr>
          <a:lstStyle/>
          <a:p>
            <a:pPr defTabSz="457200">
              <a:defRPr/>
            </a:pPr>
            <a:r>
              <a:rPr lang="en-US" dirty="0">
                <a:solidFill>
                  <a:prstClr val="black"/>
                </a:solidFill>
                <a:latin typeface="Calibri"/>
              </a:rPr>
              <a:t>(Glutamate)</a:t>
            </a:r>
          </a:p>
        </p:txBody>
      </p:sp>
      <p:sp>
        <p:nvSpPr>
          <p:cNvPr id="8" name="TextBox 7"/>
          <p:cNvSpPr txBox="1"/>
          <p:nvPr/>
        </p:nvSpPr>
        <p:spPr>
          <a:xfrm>
            <a:off x="8341825" y="3023610"/>
            <a:ext cx="1123775" cy="369332"/>
          </a:xfrm>
          <a:prstGeom prst="rect">
            <a:avLst/>
          </a:prstGeom>
          <a:noFill/>
        </p:spPr>
        <p:txBody>
          <a:bodyPr wrap="none" rtlCol="0">
            <a:spAutoFit/>
          </a:bodyPr>
          <a:lstStyle/>
          <a:p>
            <a:pPr defTabSz="457200">
              <a:defRPr/>
            </a:pPr>
            <a:r>
              <a:rPr lang="en-US" dirty="0">
                <a:solidFill>
                  <a:prstClr val="black"/>
                </a:solidFill>
                <a:latin typeface="Calibri"/>
              </a:rPr>
              <a:t>(Cysteine)</a:t>
            </a:r>
          </a:p>
        </p:txBody>
      </p:sp>
      <p:sp>
        <p:nvSpPr>
          <p:cNvPr id="15" name="TextBox 14"/>
          <p:cNvSpPr txBox="1"/>
          <p:nvPr/>
        </p:nvSpPr>
        <p:spPr>
          <a:xfrm>
            <a:off x="9512464" y="3027793"/>
            <a:ext cx="1014445" cy="369332"/>
          </a:xfrm>
          <a:prstGeom prst="rect">
            <a:avLst/>
          </a:prstGeom>
          <a:noFill/>
        </p:spPr>
        <p:txBody>
          <a:bodyPr wrap="none" rtlCol="0">
            <a:spAutoFit/>
          </a:bodyPr>
          <a:lstStyle/>
          <a:p>
            <a:pPr defTabSz="457200">
              <a:defRPr/>
            </a:pPr>
            <a:r>
              <a:rPr lang="en-US" dirty="0">
                <a:solidFill>
                  <a:prstClr val="black"/>
                </a:solidFill>
                <a:latin typeface="Calibri"/>
              </a:rPr>
              <a:t>(Glycine)</a:t>
            </a:r>
          </a:p>
        </p:txBody>
      </p:sp>
      <p:sp>
        <p:nvSpPr>
          <p:cNvPr id="16" name="TextBox 15"/>
          <p:cNvSpPr txBox="1"/>
          <p:nvPr/>
        </p:nvSpPr>
        <p:spPr>
          <a:xfrm>
            <a:off x="2965035" y="3706583"/>
            <a:ext cx="1617563" cy="923330"/>
          </a:xfrm>
          <a:prstGeom prst="rect">
            <a:avLst/>
          </a:prstGeom>
          <a:noFill/>
        </p:spPr>
        <p:txBody>
          <a:bodyPr wrap="none" rtlCol="0">
            <a:spAutoFit/>
          </a:bodyPr>
          <a:lstStyle/>
          <a:p>
            <a:pPr defTabSz="457200">
              <a:defRPr/>
            </a:pPr>
            <a:r>
              <a:rPr lang="en-US" dirty="0">
                <a:solidFill>
                  <a:prstClr val="black"/>
                </a:solidFill>
                <a:latin typeface="Calibri"/>
              </a:rPr>
              <a:t>Soluble</a:t>
            </a:r>
          </a:p>
          <a:p>
            <a:pPr defTabSz="457200">
              <a:defRPr/>
            </a:pPr>
            <a:r>
              <a:rPr lang="en-US" dirty="0">
                <a:solidFill>
                  <a:prstClr val="black"/>
                </a:solidFill>
                <a:latin typeface="Calibri"/>
              </a:rPr>
              <a:t>Recognizable</a:t>
            </a:r>
          </a:p>
          <a:p>
            <a:pPr defTabSz="457200">
              <a:defRPr/>
            </a:pPr>
            <a:r>
              <a:rPr lang="en-US" dirty="0">
                <a:solidFill>
                  <a:prstClr val="black"/>
                </a:solidFill>
                <a:latin typeface="Calibri"/>
              </a:rPr>
              <a:t>“Redox tamed”</a:t>
            </a:r>
          </a:p>
        </p:txBody>
      </p:sp>
      <p:pic>
        <p:nvPicPr>
          <p:cNvPr id="17" name="Picture 16"/>
          <p:cNvPicPr>
            <a:picLocks noChangeAspect="1"/>
          </p:cNvPicPr>
          <p:nvPr/>
        </p:nvPicPr>
        <p:blipFill>
          <a:blip r:embed="rId3"/>
          <a:stretch>
            <a:fillRect/>
          </a:stretch>
        </p:blipFill>
        <p:spPr>
          <a:xfrm>
            <a:off x="6019553" y="3978395"/>
            <a:ext cx="2628900" cy="355600"/>
          </a:xfrm>
          <a:prstGeom prst="rect">
            <a:avLst/>
          </a:prstGeom>
        </p:spPr>
      </p:pic>
      <p:sp>
        <p:nvSpPr>
          <p:cNvPr id="18" name="TextBox 17"/>
          <p:cNvSpPr txBox="1"/>
          <p:nvPr/>
        </p:nvSpPr>
        <p:spPr>
          <a:xfrm>
            <a:off x="5513699" y="3964663"/>
            <a:ext cx="301660" cy="369332"/>
          </a:xfrm>
          <a:prstGeom prst="rect">
            <a:avLst/>
          </a:prstGeom>
          <a:noFill/>
        </p:spPr>
        <p:txBody>
          <a:bodyPr wrap="none" rtlCol="0">
            <a:spAutoFit/>
          </a:bodyPr>
          <a:lstStyle/>
          <a:p>
            <a:pPr defTabSz="457200">
              <a:defRPr/>
            </a:pPr>
            <a:r>
              <a:rPr lang="en-US" dirty="0">
                <a:solidFill>
                  <a:prstClr val="black"/>
                </a:solidFill>
                <a:latin typeface="Calibri"/>
              </a:rPr>
              <a:t>2</a:t>
            </a:r>
          </a:p>
        </p:txBody>
      </p:sp>
      <p:sp>
        <p:nvSpPr>
          <p:cNvPr id="19" name="TextBox 18"/>
          <p:cNvSpPr txBox="1"/>
          <p:nvPr/>
        </p:nvSpPr>
        <p:spPr>
          <a:xfrm>
            <a:off x="7532245" y="4469837"/>
            <a:ext cx="1344785" cy="646331"/>
          </a:xfrm>
          <a:prstGeom prst="rect">
            <a:avLst/>
          </a:prstGeom>
          <a:noFill/>
        </p:spPr>
        <p:txBody>
          <a:bodyPr wrap="square" rtlCol="0">
            <a:spAutoFit/>
          </a:bodyPr>
          <a:lstStyle/>
          <a:p>
            <a:pPr defTabSz="457200">
              <a:defRPr/>
            </a:pPr>
            <a:r>
              <a:rPr lang="en-US" dirty="0">
                <a:solidFill>
                  <a:prstClr val="black"/>
                </a:solidFill>
                <a:latin typeface="Calibri"/>
              </a:rPr>
              <a:t>Glutathione precursor</a:t>
            </a:r>
          </a:p>
        </p:txBody>
      </p:sp>
      <p:sp>
        <p:nvSpPr>
          <p:cNvPr id="20" name="TextBox 19"/>
          <p:cNvSpPr txBox="1"/>
          <p:nvPr/>
        </p:nvSpPr>
        <p:spPr>
          <a:xfrm>
            <a:off x="2253096" y="5767486"/>
            <a:ext cx="1287532" cy="369332"/>
          </a:xfrm>
          <a:prstGeom prst="rect">
            <a:avLst/>
          </a:prstGeom>
          <a:noFill/>
        </p:spPr>
        <p:txBody>
          <a:bodyPr wrap="none" rtlCol="0">
            <a:spAutoFit/>
          </a:bodyPr>
          <a:lstStyle/>
          <a:p>
            <a:pPr defTabSz="457200">
              <a:defRPr/>
            </a:pPr>
            <a:r>
              <a:rPr lang="en-US" dirty="0" err="1">
                <a:solidFill>
                  <a:prstClr val="black"/>
                </a:solidFill>
                <a:latin typeface="Calibri"/>
              </a:rPr>
              <a:t>Xeno</a:t>
            </a:r>
            <a:r>
              <a:rPr lang="en-US" dirty="0">
                <a:solidFill>
                  <a:prstClr val="black"/>
                </a:solidFill>
                <a:latin typeface="Calibri"/>
              </a:rPr>
              <a:t>-COOR</a:t>
            </a:r>
          </a:p>
        </p:txBody>
      </p:sp>
      <p:cxnSp>
        <p:nvCxnSpPr>
          <p:cNvPr id="21" name="Straight Arrow Connector 20"/>
          <p:cNvCxnSpPr/>
          <p:nvPr/>
        </p:nvCxnSpPr>
        <p:spPr>
          <a:xfrm flipV="1">
            <a:off x="3718253" y="5957987"/>
            <a:ext cx="941917"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644169" y="5534652"/>
            <a:ext cx="851240" cy="369332"/>
          </a:xfrm>
          <a:prstGeom prst="rect">
            <a:avLst/>
          </a:prstGeom>
          <a:noFill/>
        </p:spPr>
        <p:txBody>
          <a:bodyPr wrap="none" rtlCol="0">
            <a:spAutoFit/>
          </a:bodyPr>
          <a:lstStyle/>
          <a:p>
            <a:pPr defTabSz="457200">
              <a:defRPr/>
            </a:pPr>
            <a:r>
              <a:rPr lang="en-US" dirty="0">
                <a:solidFill>
                  <a:prstClr val="black"/>
                </a:solidFill>
                <a:latin typeface="Calibri"/>
              </a:rPr>
              <a:t>Phase I</a:t>
            </a:r>
          </a:p>
        </p:txBody>
      </p:sp>
      <p:sp>
        <p:nvSpPr>
          <p:cNvPr id="23" name="TextBox 22"/>
          <p:cNvSpPr txBox="1"/>
          <p:nvPr/>
        </p:nvSpPr>
        <p:spPr>
          <a:xfrm>
            <a:off x="4893002" y="5767486"/>
            <a:ext cx="1305578" cy="369332"/>
          </a:xfrm>
          <a:prstGeom prst="rect">
            <a:avLst/>
          </a:prstGeom>
          <a:noFill/>
        </p:spPr>
        <p:txBody>
          <a:bodyPr wrap="none" rtlCol="0">
            <a:spAutoFit/>
          </a:bodyPr>
          <a:lstStyle/>
          <a:p>
            <a:pPr defTabSz="457200">
              <a:defRPr/>
            </a:pPr>
            <a:r>
              <a:rPr lang="en-US" dirty="0" err="1">
                <a:solidFill>
                  <a:prstClr val="black"/>
                </a:solidFill>
                <a:latin typeface="Calibri"/>
              </a:rPr>
              <a:t>Xeno</a:t>
            </a:r>
            <a:r>
              <a:rPr lang="en-US" dirty="0">
                <a:solidFill>
                  <a:prstClr val="black"/>
                </a:solidFill>
                <a:latin typeface="Calibri"/>
              </a:rPr>
              <a:t>-COOH</a:t>
            </a:r>
          </a:p>
        </p:txBody>
      </p:sp>
      <p:cxnSp>
        <p:nvCxnSpPr>
          <p:cNvPr id="24" name="Straight Arrow Connector 23"/>
          <p:cNvCxnSpPr/>
          <p:nvPr/>
        </p:nvCxnSpPr>
        <p:spPr>
          <a:xfrm flipV="1">
            <a:off x="6284918" y="5966969"/>
            <a:ext cx="941917"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210835" y="5543634"/>
            <a:ext cx="909399" cy="369332"/>
          </a:xfrm>
          <a:prstGeom prst="rect">
            <a:avLst/>
          </a:prstGeom>
          <a:noFill/>
        </p:spPr>
        <p:txBody>
          <a:bodyPr wrap="none" rtlCol="0">
            <a:spAutoFit/>
          </a:bodyPr>
          <a:lstStyle/>
          <a:p>
            <a:pPr defTabSz="457200">
              <a:defRPr/>
            </a:pPr>
            <a:r>
              <a:rPr lang="en-US" dirty="0">
                <a:solidFill>
                  <a:prstClr val="black"/>
                </a:solidFill>
                <a:latin typeface="Calibri"/>
              </a:rPr>
              <a:t>Phase II</a:t>
            </a:r>
          </a:p>
        </p:txBody>
      </p:sp>
      <p:sp>
        <p:nvSpPr>
          <p:cNvPr id="26" name="TextBox 25"/>
          <p:cNvSpPr txBox="1"/>
          <p:nvPr/>
        </p:nvSpPr>
        <p:spPr>
          <a:xfrm>
            <a:off x="7334003" y="5767486"/>
            <a:ext cx="2373516" cy="369332"/>
          </a:xfrm>
          <a:prstGeom prst="rect">
            <a:avLst/>
          </a:prstGeom>
          <a:noFill/>
        </p:spPr>
        <p:txBody>
          <a:bodyPr wrap="none" rtlCol="0">
            <a:spAutoFit/>
          </a:bodyPr>
          <a:lstStyle/>
          <a:p>
            <a:pPr defTabSz="457200">
              <a:defRPr/>
            </a:pPr>
            <a:r>
              <a:rPr lang="en-US" dirty="0" err="1">
                <a:solidFill>
                  <a:prstClr val="black"/>
                </a:solidFill>
                <a:latin typeface="Calibri"/>
              </a:rPr>
              <a:t>Xeno</a:t>
            </a:r>
            <a:r>
              <a:rPr lang="en-US" dirty="0">
                <a:solidFill>
                  <a:prstClr val="black"/>
                </a:solidFill>
                <a:latin typeface="Calibri"/>
              </a:rPr>
              <a:t>-CO-S-Glutathione</a:t>
            </a:r>
          </a:p>
        </p:txBody>
      </p:sp>
    </p:spTree>
    <p:extLst>
      <p:ext uri="{BB962C8B-B14F-4D97-AF65-F5344CB8AC3E}">
        <p14:creationId xmlns:p14="http://schemas.microsoft.com/office/powerpoint/2010/main" val="8088869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74638"/>
            <a:ext cx="8229600" cy="1143000"/>
          </a:xfrm>
        </p:spPr>
        <p:txBody>
          <a:bodyPr/>
          <a:lstStyle/>
          <a:p>
            <a:r>
              <a:rPr lang="en-US" dirty="0"/>
              <a:t>IV. </a:t>
            </a:r>
            <a:r>
              <a:rPr lang="en-US" dirty="0" err="1"/>
              <a:t>Biotransformations</a:t>
            </a:r>
            <a:endParaRPr lang="en-US" dirty="0"/>
          </a:p>
        </p:txBody>
      </p:sp>
      <p:sp>
        <p:nvSpPr>
          <p:cNvPr id="5" name="Content Placeholder 2"/>
          <p:cNvSpPr>
            <a:spLocks noGrp="1"/>
          </p:cNvSpPr>
          <p:nvPr>
            <p:ph idx="1"/>
          </p:nvPr>
        </p:nvSpPr>
        <p:spPr>
          <a:xfrm>
            <a:off x="1981200" y="1600200"/>
            <a:ext cx="7429448" cy="4532937"/>
          </a:xfrm>
        </p:spPr>
        <p:txBody>
          <a:bodyPr>
            <a:normAutofit/>
          </a:bodyPr>
          <a:lstStyle/>
          <a:p>
            <a:pPr marL="514350" indent="-514350">
              <a:buFont typeface="+mj-lt"/>
              <a:buAutoNum type="alphaUcPeriod" startAt="3"/>
            </a:pPr>
            <a:r>
              <a:rPr lang="en-US" dirty="0"/>
              <a:t>Phase II Transformations</a:t>
            </a:r>
          </a:p>
          <a:p>
            <a:pPr marL="914400" lvl="1" indent="-514350">
              <a:buFont typeface="+mj-lt"/>
              <a:buAutoNum type="arabicPeriod" startAt="4"/>
            </a:pPr>
            <a:r>
              <a:rPr lang="en-US" dirty="0"/>
              <a:t>Acetylation</a:t>
            </a:r>
          </a:p>
          <a:p>
            <a:pPr marL="400050" lvl="1" indent="0">
              <a:buNone/>
            </a:pPr>
            <a:endParaRPr lang="en-US" sz="1600" dirty="0"/>
          </a:p>
          <a:p>
            <a:pPr marL="400050" lvl="1" indent="0">
              <a:buNone/>
            </a:pPr>
            <a:r>
              <a:rPr lang="en-US" sz="1600" dirty="0"/>
              <a:t>N-</a:t>
            </a:r>
            <a:r>
              <a:rPr lang="en-US" sz="1600" dirty="0" err="1"/>
              <a:t>acetyltransferase</a:t>
            </a:r>
            <a:endParaRPr lang="en-US" sz="1600" dirty="0"/>
          </a:p>
          <a:p>
            <a:pPr marL="400050" lvl="1" indent="0">
              <a:buNone/>
            </a:pPr>
            <a:endParaRPr lang="en-US" sz="1600" dirty="0"/>
          </a:p>
          <a:p>
            <a:pPr marL="400050" lvl="1" indent="0">
              <a:buNone/>
            </a:pPr>
            <a:endParaRPr lang="en-US" sz="1600" dirty="0"/>
          </a:p>
          <a:p>
            <a:pPr marL="400050" lvl="1" indent="0">
              <a:buNone/>
            </a:pPr>
            <a:endParaRPr lang="en-US" dirty="0"/>
          </a:p>
          <a:p>
            <a:pPr marL="400050" lvl="1" indent="0">
              <a:buNone/>
            </a:pPr>
            <a:endParaRPr lang="en-US" dirty="0"/>
          </a:p>
          <a:p>
            <a:pPr marL="400050" lvl="1" indent="0">
              <a:buNone/>
            </a:pPr>
            <a:endParaRPr lang="en-US" dirty="0"/>
          </a:p>
        </p:txBody>
      </p:sp>
      <p:sp>
        <p:nvSpPr>
          <p:cNvPr id="23" name="TextBox 22"/>
          <p:cNvSpPr txBox="1"/>
          <p:nvPr/>
        </p:nvSpPr>
        <p:spPr>
          <a:xfrm>
            <a:off x="3313088" y="3867896"/>
            <a:ext cx="662336" cy="369332"/>
          </a:xfrm>
          <a:prstGeom prst="rect">
            <a:avLst/>
          </a:prstGeom>
          <a:noFill/>
        </p:spPr>
        <p:txBody>
          <a:bodyPr wrap="none" rtlCol="0">
            <a:spAutoFit/>
          </a:bodyPr>
          <a:lstStyle/>
          <a:p>
            <a:pPr defTabSz="457200">
              <a:defRPr/>
            </a:pPr>
            <a:r>
              <a:rPr lang="en-US" dirty="0" err="1">
                <a:solidFill>
                  <a:prstClr val="black"/>
                </a:solidFill>
                <a:latin typeface="Calibri"/>
              </a:rPr>
              <a:t>Xeno</a:t>
            </a:r>
            <a:endParaRPr lang="en-US" dirty="0">
              <a:solidFill>
                <a:prstClr val="black"/>
              </a:solidFill>
              <a:latin typeface="Calibri"/>
            </a:endParaRPr>
          </a:p>
        </p:txBody>
      </p:sp>
      <p:cxnSp>
        <p:nvCxnSpPr>
          <p:cNvPr id="24" name="Straight Arrow Connector 23"/>
          <p:cNvCxnSpPr/>
          <p:nvPr/>
        </p:nvCxnSpPr>
        <p:spPr>
          <a:xfrm flipV="1">
            <a:off x="4308633" y="4058397"/>
            <a:ext cx="941917"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234549" y="3635062"/>
            <a:ext cx="851240" cy="369332"/>
          </a:xfrm>
          <a:prstGeom prst="rect">
            <a:avLst/>
          </a:prstGeom>
          <a:noFill/>
        </p:spPr>
        <p:txBody>
          <a:bodyPr wrap="none" rtlCol="0">
            <a:spAutoFit/>
          </a:bodyPr>
          <a:lstStyle/>
          <a:p>
            <a:pPr defTabSz="457200">
              <a:defRPr/>
            </a:pPr>
            <a:r>
              <a:rPr lang="en-US" dirty="0">
                <a:solidFill>
                  <a:prstClr val="black"/>
                </a:solidFill>
                <a:latin typeface="Calibri"/>
              </a:rPr>
              <a:t>Phase I</a:t>
            </a:r>
          </a:p>
        </p:txBody>
      </p:sp>
      <p:sp>
        <p:nvSpPr>
          <p:cNvPr id="26" name="TextBox 25"/>
          <p:cNvSpPr txBox="1"/>
          <p:nvPr/>
        </p:nvSpPr>
        <p:spPr>
          <a:xfrm>
            <a:off x="5483383" y="3867896"/>
            <a:ext cx="1029661" cy="369332"/>
          </a:xfrm>
          <a:prstGeom prst="rect">
            <a:avLst/>
          </a:prstGeom>
          <a:noFill/>
        </p:spPr>
        <p:txBody>
          <a:bodyPr wrap="none" rtlCol="0">
            <a:spAutoFit/>
          </a:bodyPr>
          <a:lstStyle/>
          <a:p>
            <a:pPr defTabSz="457200">
              <a:defRPr/>
            </a:pPr>
            <a:r>
              <a:rPr lang="en-US" dirty="0" err="1">
                <a:solidFill>
                  <a:prstClr val="black"/>
                </a:solidFill>
                <a:latin typeface="Calibri"/>
              </a:rPr>
              <a:t>Xeno</a:t>
            </a:r>
            <a:r>
              <a:rPr lang="en-US" dirty="0">
                <a:solidFill>
                  <a:prstClr val="black"/>
                </a:solidFill>
                <a:latin typeface="Calibri"/>
              </a:rPr>
              <a:t>-OH</a:t>
            </a:r>
          </a:p>
        </p:txBody>
      </p:sp>
      <p:cxnSp>
        <p:nvCxnSpPr>
          <p:cNvPr id="27" name="Straight Arrow Connector 26"/>
          <p:cNvCxnSpPr/>
          <p:nvPr/>
        </p:nvCxnSpPr>
        <p:spPr>
          <a:xfrm flipV="1">
            <a:off x="6875298" y="4067379"/>
            <a:ext cx="941917"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801215" y="3644044"/>
            <a:ext cx="909399" cy="369332"/>
          </a:xfrm>
          <a:prstGeom prst="rect">
            <a:avLst/>
          </a:prstGeom>
          <a:noFill/>
        </p:spPr>
        <p:txBody>
          <a:bodyPr wrap="none" rtlCol="0">
            <a:spAutoFit/>
          </a:bodyPr>
          <a:lstStyle/>
          <a:p>
            <a:pPr defTabSz="457200">
              <a:defRPr/>
            </a:pPr>
            <a:r>
              <a:rPr lang="en-US" dirty="0">
                <a:solidFill>
                  <a:prstClr val="black"/>
                </a:solidFill>
                <a:latin typeface="Calibri"/>
              </a:rPr>
              <a:t>Phase II</a:t>
            </a:r>
          </a:p>
        </p:txBody>
      </p:sp>
      <p:pic>
        <p:nvPicPr>
          <p:cNvPr id="3" name="Picture 2"/>
          <p:cNvPicPr>
            <a:picLocks noChangeAspect="1"/>
          </p:cNvPicPr>
          <p:nvPr/>
        </p:nvPicPr>
        <p:blipFill>
          <a:blip r:embed="rId2"/>
          <a:stretch>
            <a:fillRect/>
          </a:stretch>
        </p:blipFill>
        <p:spPr>
          <a:xfrm>
            <a:off x="8007767" y="3500628"/>
            <a:ext cx="1320800" cy="736600"/>
          </a:xfrm>
          <a:prstGeom prst="rect">
            <a:avLst/>
          </a:prstGeom>
        </p:spPr>
      </p:pic>
      <p:sp>
        <p:nvSpPr>
          <p:cNvPr id="9" name="TextBox 8"/>
          <p:cNvSpPr txBox="1"/>
          <p:nvPr/>
        </p:nvSpPr>
        <p:spPr>
          <a:xfrm>
            <a:off x="8087829" y="4450164"/>
            <a:ext cx="1478482" cy="646331"/>
          </a:xfrm>
          <a:prstGeom prst="rect">
            <a:avLst/>
          </a:prstGeom>
          <a:noFill/>
        </p:spPr>
        <p:txBody>
          <a:bodyPr wrap="none" rtlCol="0">
            <a:spAutoFit/>
          </a:bodyPr>
          <a:lstStyle/>
          <a:p>
            <a:pPr defTabSz="457200">
              <a:defRPr/>
            </a:pPr>
            <a:r>
              <a:rPr lang="en-US" dirty="0">
                <a:solidFill>
                  <a:prstClr val="black"/>
                </a:solidFill>
                <a:latin typeface="Calibri"/>
              </a:rPr>
              <a:t>More soluble </a:t>
            </a:r>
          </a:p>
          <a:p>
            <a:pPr defTabSz="457200">
              <a:defRPr/>
            </a:pPr>
            <a:r>
              <a:rPr lang="en-US" dirty="0">
                <a:solidFill>
                  <a:prstClr val="black"/>
                </a:solidFill>
                <a:latin typeface="Calibri"/>
              </a:rPr>
              <a:t>Recognizable</a:t>
            </a:r>
          </a:p>
        </p:txBody>
      </p:sp>
    </p:spTree>
    <p:extLst>
      <p:ext uri="{BB962C8B-B14F-4D97-AF65-F5344CB8AC3E}">
        <p14:creationId xmlns:p14="http://schemas.microsoft.com/office/powerpoint/2010/main" val="3062198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74638"/>
            <a:ext cx="8229600" cy="1143000"/>
          </a:xfrm>
        </p:spPr>
        <p:txBody>
          <a:bodyPr/>
          <a:lstStyle/>
          <a:p>
            <a:r>
              <a:rPr lang="en-US" dirty="0"/>
              <a:t>IV. </a:t>
            </a:r>
            <a:r>
              <a:rPr lang="en-US" dirty="0" err="1"/>
              <a:t>Biotransformations</a:t>
            </a:r>
            <a:endParaRPr lang="en-US" dirty="0"/>
          </a:p>
        </p:txBody>
      </p:sp>
      <p:sp>
        <p:nvSpPr>
          <p:cNvPr id="5" name="Content Placeholder 2"/>
          <p:cNvSpPr>
            <a:spLocks noGrp="1"/>
          </p:cNvSpPr>
          <p:nvPr>
            <p:ph idx="1"/>
          </p:nvPr>
        </p:nvSpPr>
        <p:spPr>
          <a:xfrm>
            <a:off x="1981200" y="1600200"/>
            <a:ext cx="7429448" cy="1558670"/>
          </a:xfrm>
        </p:spPr>
        <p:txBody>
          <a:bodyPr>
            <a:normAutofit/>
          </a:bodyPr>
          <a:lstStyle/>
          <a:p>
            <a:pPr marL="514350" indent="-514350">
              <a:buFont typeface="+mj-lt"/>
              <a:buAutoNum type="alphaUcPeriod" startAt="3"/>
            </a:pPr>
            <a:r>
              <a:rPr lang="en-US" dirty="0"/>
              <a:t>Phase II Transformations</a:t>
            </a:r>
          </a:p>
          <a:p>
            <a:pPr marL="914400" lvl="1" indent="-514350">
              <a:buFont typeface="+mj-lt"/>
              <a:buAutoNum type="arabicPeriod" startAt="5"/>
            </a:pPr>
            <a:r>
              <a:rPr lang="en-US" dirty="0"/>
              <a:t>Glycine Conjugation</a:t>
            </a:r>
          </a:p>
          <a:p>
            <a:pPr marL="400050" lvl="1" indent="0">
              <a:buNone/>
            </a:pPr>
            <a:endParaRPr lang="en-US" dirty="0"/>
          </a:p>
          <a:p>
            <a:pPr marL="400050" lvl="1" indent="0">
              <a:buNone/>
            </a:pPr>
            <a:endParaRPr lang="en-US" dirty="0"/>
          </a:p>
        </p:txBody>
      </p:sp>
      <p:sp>
        <p:nvSpPr>
          <p:cNvPr id="23" name="TextBox 22"/>
          <p:cNvSpPr txBox="1"/>
          <p:nvPr/>
        </p:nvSpPr>
        <p:spPr>
          <a:xfrm>
            <a:off x="3313088" y="3867896"/>
            <a:ext cx="662336" cy="369332"/>
          </a:xfrm>
          <a:prstGeom prst="rect">
            <a:avLst/>
          </a:prstGeom>
          <a:noFill/>
        </p:spPr>
        <p:txBody>
          <a:bodyPr wrap="none" rtlCol="0">
            <a:spAutoFit/>
          </a:bodyPr>
          <a:lstStyle/>
          <a:p>
            <a:pPr defTabSz="457200">
              <a:defRPr/>
            </a:pPr>
            <a:r>
              <a:rPr lang="en-US" dirty="0" err="1">
                <a:solidFill>
                  <a:prstClr val="black"/>
                </a:solidFill>
                <a:latin typeface="Calibri"/>
              </a:rPr>
              <a:t>Xeno</a:t>
            </a:r>
            <a:endParaRPr lang="en-US" dirty="0">
              <a:solidFill>
                <a:prstClr val="black"/>
              </a:solidFill>
              <a:latin typeface="Calibri"/>
            </a:endParaRPr>
          </a:p>
        </p:txBody>
      </p:sp>
      <p:cxnSp>
        <p:nvCxnSpPr>
          <p:cNvPr id="24" name="Straight Arrow Connector 23"/>
          <p:cNvCxnSpPr/>
          <p:nvPr/>
        </p:nvCxnSpPr>
        <p:spPr>
          <a:xfrm flipV="1">
            <a:off x="4308633" y="4058397"/>
            <a:ext cx="941917"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234549" y="3635062"/>
            <a:ext cx="851240" cy="369332"/>
          </a:xfrm>
          <a:prstGeom prst="rect">
            <a:avLst/>
          </a:prstGeom>
          <a:noFill/>
        </p:spPr>
        <p:txBody>
          <a:bodyPr wrap="none" rtlCol="0">
            <a:spAutoFit/>
          </a:bodyPr>
          <a:lstStyle/>
          <a:p>
            <a:pPr defTabSz="457200">
              <a:defRPr/>
            </a:pPr>
            <a:r>
              <a:rPr lang="en-US" dirty="0">
                <a:solidFill>
                  <a:prstClr val="black"/>
                </a:solidFill>
                <a:latin typeface="Calibri"/>
              </a:rPr>
              <a:t>Phase I</a:t>
            </a:r>
          </a:p>
        </p:txBody>
      </p:sp>
      <p:sp>
        <p:nvSpPr>
          <p:cNvPr id="26" name="TextBox 25"/>
          <p:cNvSpPr txBox="1"/>
          <p:nvPr/>
        </p:nvSpPr>
        <p:spPr>
          <a:xfrm>
            <a:off x="5483382" y="3867896"/>
            <a:ext cx="982886" cy="369332"/>
          </a:xfrm>
          <a:prstGeom prst="rect">
            <a:avLst/>
          </a:prstGeom>
          <a:noFill/>
        </p:spPr>
        <p:txBody>
          <a:bodyPr wrap="none" rtlCol="0">
            <a:spAutoFit/>
          </a:bodyPr>
          <a:lstStyle/>
          <a:p>
            <a:pPr defTabSz="457200">
              <a:defRPr/>
            </a:pPr>
            <a:r>
              <a:rPr lang="en-US" dirty="0" err="1">
                <a:solidFill>
                  <a:prstClr val="black"/>
                </a:solidFill>
                <a:latin typeface="Calibri"/>
              </a:rPr>
              <a:t>Xeno</a:t>
            </a:r>
            <a:r>
              <a:rPr lang="en-US" dirty="0">
                <a:solidFill>
                  <a:prstClr val="black"/>
                </a:solidFill>
                <a:latin typeface="Calibri"/>
              </a:rPr>
              <a:t>-SH</a:t>
            </a:r>
          </a:p>
        </p:txBody>
      </p:sp>
      <p:cxnSp>
        <p:nvCxnSpPr>
          <p:cNvPr id="27" name="Straight Arrow Connector 26"/>
          <p:cNvCxnSpPr/>
          <p:nvPr/>
        </p:nvCxnSpPr>
        <p:spPr>
          <a:xfrm flipV="1">
            <a:off x="6875298" y="4067379"/>
            <a:ext cx="941917"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801215" y="3644044"/>
            <a:ext cx="909399" cy="369332"/>
          </a:xfrm>
          <a:prstGeom prst="rect">
            <a:avLst/>
          </a:prstGeom>
          <a:noFill/>
        </p:spPr>
        <p:txBody>
          <a:bodyPr wrap="none" rtlCol="0">
            <a:spAutoFit/>
          </a:bodyPr>
          <a:lstStyle/>
          <a:p>
            <a:pPr defTabSz="457200">
              <a:defRPr/>
            </a:pPr>
            <a:r>
              <a:rPr lang="en-US" dirty="0">
                <a:solidFill>
                  <a:prstClr val="black"/>
                </a:solidFill>
                <a:latin typeface="Calibri"/>
              </a:rPr>
              <a:t>Phase II</a:t>
            </a:r>
          </a:p>
        </p:txBody>
      </p:sp>
      <p:pic>
        <p:nvPicPr>
          <p:cNvPr id="2" name="Picture 1"/>
          <p:cNvPicPr>
            <a:picLocks noChangeAspect="1"/>
          </p:cNvPicPr>
          <p:nvPr/>
        </p:nvPicPr>
        <p:blipFill>
          <a:blip r:embed="rId2"/>
          <a:stretch>
            <a:fillRect/>
          </a:stretch>
        </p:blipFill>
        <p:spPr>
          <a:xfrm>
            <a:off x="8026400" y="3603363"/>
            <a:ext cx="2184400" cy="762000"/>
          </a:xfrm>
          <a:prstGeom prst="rect">
            <a:avLst/>
          </a:prstGeom>
        </p:spPr>
      </p:pic>
      <p:pic>
        <p:nvPicPr>
          <p:cNvPr id="6" name="Picture 5"/>
          <p:cNvPicPr>
            <a:picLocks noChangeAspect="1"/>
          </p:cNvPicPr>
          <p:nvPr/>
        </p:nvPicPr>
        <p:blipFill>
          <a:blip r:embed="rId3"/>
          <a:stretch>
            <a:fillRect/>
          </a:stretch>
        </p:blipFill>
        <p:spPr>
          <a:xfrm>
            <a:off x="1743232" y="4738401"/>
            <a:ext cx="2565400" cy="1778000"/>
          </a:xfrm>
          <a:prstGeom prst="rect">
            <a:avLst/>
          </a:prstGeom>
        </p:spPr>
      </p:pic>
    </p:spTree>
    <p:extLst>
      <p:ext uri="{BB962C8B-B14F-4D97-AF65-F5344CB8AC3E}">
        <p14:creationId xmlns:p14="http://schemas.microsoft.com/office/powerpoint/2010/main" val="30836535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74638"/>
            <a:ext cx="8229600" cy="1143000"/>
          </a:xfrm>
        </p:spPr>
        <p:txBody>
          <a:bodyPr/>
          <a:lstStyle/>
          <a:p>
            <a:r>
              <a:rPr lang="en-US" dirty="0"/>
              <a:t>IV. </a:t>
            </a:r>
            <a:r>
              <a:rPr lang="en-US" dirty="0" err="1"/>
              <a:t>Biotransformations</a:t>
            </a:r>
            <a:endParaRPr lang="en-US" dirty="0"/>
          </a:p>
        </p:txBody>
      </p:sp>
      <p:sp>
        <p:nvSpPr>
          <p:cNvPr id="5" name="Content Placeholder 2"/>
          <p:cNvSpPr>
            <a:spLocks noGrp="1"/>
          </p:cNvSpPr>
          <p:nvPr>
            <p:ph idx="1"/>
          </p:nvPr>
        </p:nvSpPr>
        <p:spPr>
          <a:xfrm>
            <a:off x="1981200" y="1600200"/>
            <a:ext cx="7429448" cy="4532937"/>
          </a:xfrm>
        </p:spPr>
        <p:txBody>
          <a:bodyPr>
            <a:normAutofit/>
          </a:bodyPr>
          <a:lstStyle/>
          <a:p>
            <a:pPr marL="514350" indent="-514350">
              <a:buFont typeface="+mj-lt"/>
              <a:buAutoNum type="alphaUcPeriod" startAt="3"/>
            </a:pPr>
            <a:r>
              <a:rPr lang="en-US" dirty="0"/>
              <a:t>Phase II Transformations</a:t>
            </a:r>
          </a:p>
          <a:p>
            <a:pPr marL="914400" lvl="1" indent="-514350">
              <a:buFont typeface="+mj-lt"/>
              <a:buAutoNum type="arabicPeriod" startAt="6"/>
            </a:pPr>
            <a:r>
              <a:rPr lang="en-US" dirty="0"/>
              <a:t>Methylation</a:t>
            </a:r>
          </a:p>
          <a:p>
            <a:pPr marL="400050" lvl="1" indent="0">
              <a:buNone/>
            </a:pPr>
            <a:endParaRPr lang="en-US" sz="1600" dirty="0"/>
          </a:p>
          <a:p>
            <a:pPr marL="400050" lvl="1" indent="0">
              <a:buNone/>
            </a:pPr>
            <a:endParaRPr lang="en-US" sz="1600" dirty="0"/>
          </a:p>
          <a:p>
            <a:pPr marL="400050" lvl="1" indent="0">
              <a:buNone/>
            </a:pPr>
            <a:r>
              <a:rPr lang="en-US" sz="1600" dirty="0"/>
              <a:t>Mine?</a:t>
            </a:r>
          </a:p>
          <a:p>
            <a:pPr marL="400050" lvl="1" indent="0">
              <a:buNone/>
            </a:pPr>
            <a:r>
              <a:rPr lang="en-US" sz="1600" dirty="0"/>
              <a:t>Yours?</a:t>
            </a:r>
          </a:p>
          <a:p>
            <a:pPr marL="400050" lvl="1" indent="0">
              <a:buNone/>
            </a:pPr>
            <a:endParaRPr lang="en-US" dirty="0"/>
          </a:p>
          <a:p>
            <a:pPr marL="400050" lvl="1" indent="0">
              <a:buNone/>
            </a:pPr>
            <a:endParaRPr lang="en-US" dirty="0"/>
          </a:p>
          <a:p>
            <a:pPr marL="400050" lvl="1" indent="0">
              <a:buNone/>
            </a:pPr>
            <a:endParaRPr lang="en-US" dirty="0"/>
          </a:p>
        </p:txBody>
      </p:sp>
      <p:pic>
        <p:nvPicPr>
          <p:cNvPr id="3" name="Picture 2"/>
          <p:cNvPicPr>
            <a:picLocks noChangeAspect="1"/>
          </p:cNvPicPr>
          <p:nvPr/>
        </p:nvPicPr>
        <p:blipFill>
          <a:blip r:embed="rId2"/>
          <a:stretch>
            <a:fillRect/>
          </a:stretch>
        </p:blipFill>
        <p:spPr>
          <a:xfrm>
            <a:off x="3777859" y="2880098"/>
            <a:ext cx="4038600" cy="2451100"/>
          </a:xfrm>
          <a:prstGeom prst="rect">
            <a:avLst/>
          </a:prstGeom>
        </p:spPr>
      </p:pic>
      <p:sp>
        <p:nvSpPr>
          <p:cNvPr id="7" name="TextBox 6"/>
          <p:cNvSpPr txBox="1"/>
          <p:nvPr/>
        </p:nvSpPr>
        <p:spPr>
          <a:xfrm>
            <a:off x="4501739" y="5474661"/>
            <a:ext cx="3094755" cy="369332"/>
          </a:xfrm>
          <a:prstGeom prst="rect">
            <a:avLst/>
          </a:prstGeom>
          <a:noFill/>
        </p:spPr>
        <p:txBody>
          <a:bodyPr wrap="none" rtlCol="0">
            <a:spAutoFit/>
          </a:bodyPr>
          <a:lstStyle/>
          <a:p>
            <a:pPr marL="0" lvl="1" defTabSz="457200">
              <a:defRPr/>
            </a:pPr>
            <a:r>
              <a:rPr lang="en-US" dirty="0">
                <a:solidFill>
                  <a:prstClr val="black"/>
                </a:solidFill>
                <a:latin typeface="Calibri"/>
              </a:rPr>
              <a:t>S-adenosine methionine (SAM)</a:t>
            </a:r>
          </a:p>
        </p:txBody>
      </p:sp>
    </p:spTree>
    <p:extLst>
      <p:ext uri="{BB962C8B-B14F-4D97-AF65-F5344CB8AC3E}">
        <p14:creationId xmlns:p14="http://schemas.microsoft.com/office/powerpoint/2010/main" val="309107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3733800" y="228600"/>
            <a:ext cx="8458200" cy="1447800"/>
          </a:xfrm>
        </p:spPr>
        <p:txBody>
          <a:bodyPr/>
          <a:lstStyle/>
          <a:p>
            <a:pPr marL="457200" lvl="1" indent="0">
              <a:buNone/>
            </a:pPr>
            <a:r>
              <a:rPr lang="en-US" altLang="en-US" dirty="0"/>
              <a:t>Paracelsus </a:t>
            </a:r>
            <a:r>
              <a:rPr lang="en-US" altLang="en-US" sz="1400" dirty="0"/>
              <a:t>[</a:t>
            </a:r>
            <a:r>
              <a:rPr lang="en-US" altLang="en-US" sz="1400" dirty="0" err="1"/>
              <a:t>Phillippus</a:t>
            </a:r>
            <a:r>
              <a:rPr lang="en-US" altLang="en-US" sz="1400" dirty="0"/>
              <a:t> </a:t>
            </a:r>
            <a:r>
              <a:rPr lang="en-US" altLang="en-US" sz="1400" dirty="0" err="1"/>
              <a:t>Aureolus</a:t>
            </a:r>
            <a:r>
              <a:rPr lang="en-US" altLang="en-US" sz="1400" dirty="0"/>
              <a:t> Theophrastus </a:t>
            </a:r>
            <a:r>
              <a:rPr lang="en-US" altLang="en-US" sz="1400" dirty="0" err="1"/>
              <a:t>Bombastus</a:t>
            </a:r>
            <a:r>
              <a:rPr lang="en-US" altLang="en-US" sz="1400" dirty="0"/>
              <a:t> von </a:t>
            </a:r>
            <a:r>
              <a:rPr lang="en-US" altLang="en-US" sz="1400" dirty="0" err="1"/>
              <a:t>Hohenheim</a:t>
            </a:r>
            <a:r>
              <a:rPr lang="en-US" altLang="en-US" sz="1400" dirty="0"/>
              <a:t>-Paracelsus]</a:t>
            </a:r>
          </a:p>
          <a:p>
            <a:pPr lvl="1" eaLnBrk="1" hangingPunct="1">
              <a:buFontTx/>
              <a:buNone/>
            </a:pPr>
            <a:r>
              <a:rPr lang="en-US" altLang="en-US" dirty="0"/>
              <a:t>	(1493-1541)</a:t>
            </a:r>
          </a:p>
        </p:txBody>
      </p:sp>
      <p:sp>
        <p:nvSpPr>
          <p:cNvPr id="14339" name="Text Box 7"/>
          <p:cNvSpPr txBox="1">
            <a:spLocks noChangeArrowheads="1"/>
          </p:cNvSpPr>
          <p:nvPr/>
        </p:nvSpPr>
        <p:spPr bwMode="auto">
          <a:xfrm>
            <a:off x="3657601" y="1676400"/>
            <a:ext cx="53190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i="1"/>
              <a:t>“All substances are poisons; there is none which is not a poison. </a:t>
            </a:r>
          </a:p>
          <a:p>
            <a:pPr eaLnBrk="1" hangingPunct="1">
              <a:spcBef>
                <a:spcPct val="0"/>
              </a:spcBef>
              <a:buFontTx/>
              <a:buNone/>
            </a:pPr>
            <a:r>
              <a:rPr lang="en-US" altLang="en-US" sz="1400" i="1"/>
              <a:t>The right dose differentiates a poison from a remedy.”</a:t>
            </a:r>
          </a:p>
        </p:txBody>
      </p:sp>
      <p:pic>
        <p:nvPicPr>
          <p:cNvPr id="14340" name="Picture 9" descr="Paracelsus">
            <a:hlinkClick r:id="rId2" tooltip="Paracelsu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648201"/>
            <a:ext cx="14287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0"/>
          <p:cNvSpPr>
            <a:spLocks noChangeArrowheads="1"/>
          </p:cNvSpPr>
          <p:nvPr/>
        </p:nvSpPr>
        <p:spPr bwMode="auto">
          <a:xfrm>
            <a:off x="1676400" y="6477001"/>
            <a:ext cx="2319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http://en.wikipedia.org/wiki/Paracelsus</a:t>
            </a:r>
          </a:p>
        </p:txBody>
      </p:sp>
      <p:sp>
        <p:nvSpPr>
          <p:cNvPr id="14342" name="Text Box 11"/>
          <p:cNvSpPr txBox="1">
            <a:spLocks noChangeArrowheads="1"/>
          </p:cNvSpPr>
          <p:nvPr/>
        </p:nvSpPr>
        <p:spPr bwMode="auto">
          <a:xfrm>
            <a:off x="2209800" y="2362201"/>
            <a:ext cx="75423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t>Focused on the primary toxic agent as a chemical entity and held that:</a:t>
            </a:r>
          </a:p>
          <a:p>
            <a:pPr eaLnBrk="1" hangingPunct="1">
              <a:spcBef>
                <a:spcPct val="0"/>
              </a:spcBef>
              <a:buFontTx/>
              <a:buNone/>
            </a:pPr>
            <a:endParaRPr lang="en-US" altLang="en-US" sz="1400" b="1"/>
          </a:p>
          <a:p>
            <a:pPr eaLnBrk="1" hangingPunct="1">
              <a:spcBef>
                <a:spcPct val="0"/>
              </a:spcBef>
              <a:buFontTx/>
              <a:buNone/>
            </a:pPr>
            <a:r>
              <a:rPr lang="en-US" altLang="en-US" sz="1400"/>
              <a:t>1. Experimentation is essential in the examination of responses to chemicals.</a:t>
            </a:r>
          </a:p>
          <a:p>
            <a:pPr eaLnBrk="1" hangingPunct="1">
              <a:spcBef>
                <a:spcPct val="0"/>
              </a:spcBef>
              <a:buFontTx/>
              <a:buNone/>
            </a:pPr>
            <a:r>
              <a:rPr lang="en-US" altLang="en-US" sz="1400"/>
              <a:t>2. One should make a distinction between the therapeutic and toxic properties of chemicals.</a:t>
            </a:r>
          </a:p>
          <a:p>
            <a:pPr eaLnBrk="1" hangingPunct="1">
              <a:spcBef>
                <a:spcPct val="0"/>
              </a:spcBef>
              <a:buFontTx/>
              <a:buNone/>
            </a:pPr>
            <a:r>
              <a:rPr lang="en-US" altLang="en-US" sz="1400"/>
              <a:t>3. These properties are sometimes, but not always, indistinguishable except by dose.</a:t>
            </a:r>
          </a:p>
          <a:p>
            <a:pPr eaLnBrk="1" hangingPunct="1">
              <a:spcBef>
                <a:spcPct val="0"/>
              </a:spcBef>
              <a:buFontTx/>
              <a:buNone/>
            </a:pPr>
            <a:r>
              <a:rPr lang="en-US" altLang="en-US" sz="1400"/>
              <a:t>4. One can ascertain a degree of specificity of chemicals and their therapeutic or toxic effects</a:t>
            </a:r>
          </a:p>
        </p:txBody>
      </p:sp>
      <p:pic>
        <p:nvPicPr>
          <p:cNvPr id="14343" name="Picture 13" descr="paracel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1" y="3886201"/>
            <a:ext cx="19907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14"/>
          <p:cNvSpPr>
            <a:spLocks noChangeArrowheads="1"/>
          </p:cNvSpPr>
          <p:nvPr/>
        </p:nvSpPr>
        <p:spPr bwMode="auto">
          <a:xfrm>
            <a:off x="7188200" y="6613526"/>
            <a:ext cx="3479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http://www.forteantimes.com/articles/157_paracelsus.shtml</a:t>
            </a:r>
          </a:p>
        </p:txBody>
      </p:sp>
      <p:sp>
        <p:nvSpPr>
          <p:cNvPr id="14345" name="Text Box 15"/>
          <p:cNvSpPr txBox="1">
            <a:spLocks noChangeArrowheads="1"/>
          </p:cNvSpPr>
          <p:nvPr/>
        </p:nvSpPr>
        <p:spPr bwMode="auto">
          <a:xfrm>
            <a:off x="3200400" y="4114801"/>
            <a:ext cx="52118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t>“On the Miner’s Sickness and Other Diseases of Miners”</a:t>
            </a:r>
          </a:p>
          <a:p>
            <a:pPr eaLnBrk="1" hangingPunct="1">
              <a:spcBef>
                <a:spcPct val="0"/>
              </a:spcBef>
              <a:buFontTx/>
              <a:buNone/>
            </a:pPr>
            <a:endParaRPr lang="en-US" altLang="en-US" sz="1400" b="1"/>
          </a:p>
          <a:p>
            <a:pPr eaLnBrk="1" hangingPunct="1">
              <a:spcBef>
                <a:spcPct val="0"/>
              </a:spcBef>
              <a:buFontTx/>
              <a:buNone/>
            </a:pPr>
            <a:r>
              <a:rPr lang="en-US" altLang="en-US" sz="1400"/>
              <a:t>Addressed the etiology of miner’s disease, along with treatment</a:t>
            </a:r>
          </a:p>
          <a:p>
            <a:pPr eaLnBrk="1" hangingPunct="1">
              <a:spcBef>
                <a:spcPct val="0"/>
              </a:spcBef>
              <a:buFontTx/>
              <a:buNone/>
            </a:pPr>
            <a:r>
              <a:rPr lang="en-US" altLang="en-US" sz="1400"/>
              <a:t>And prevention strategies.</a:t>
            </a:r>
          </a:p>
        </p:txBody>
      </p:sp>
    </p:spTree>
    <p:extLst>
      <p:ext uri="{BB962C8B-B14F-4D97-AF65-F5344CB8AC3E}">
        <p14:creationId xmlns:p14="http://schemas.microsoft.com/office/powerpoint/2010/main" val="3392442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74638"/>
            <a:ext cx="8229600" cy="1143000"/>
          </a:xfrm>
        </p:spPr>
        <p:txBody>
          <a:bodyPr/>
          <a:lstStyle/>
          <a:p>
            <a:r>
              <a:rPr lang="en-US" dirty="0"/>
              <a:t>IV. </a:t>
            </a:r>
            <a:r>
              <a:rPr lang="en-US" dirty="0" err="1"/>
              <a:t>Biotransformations</a:t>
            </a:r>
            <a:endParaRPr lang="en-US" dirty="0"/>
          </a:p>
        </p:txBody>
      </p:sp>
      <p:sp>
        <p:nvSpPr>
          <p:cNvPr id="5" name="Content Placeholder 2"/>
          <p:cNvSpPr>
            <a:spLocks noGrp="1"/>
          </p:cNvSpPr>
          <p:nvPr>
            <p:ph idx="1"/>
          </p:nvPr>
        </p:nvSpPr>
        <p:spPr>
          <a:xfrm>
            <a:off x="1981200" y="1600200"/>
            <a:ext cx="7429448" cy="4532937"/>
          </a:xfrm>
        </p:spPr>
        <p:txBody>
          <a:bodyPr>
            <a:normAutofit/>
          </a:bodyPr>
          <a:lstStyle/>
          <a:p>
            <a:pPr marL="514350" indent="-514350">
              <a:buFont typeface="+mj-lt"/>
              <a:buAutoNum type="alphaUcPeriod" startAt="4"/>
            </a:pPr>
            <a:r>
              <a:rPr lang="en-US" dirty="0"/>
              <a:t>Phase III Transformations</a:t>
            </a:r>
          </a:p>
          <a:p>
            <a:pPr marL="400050" lvl="1" indent="0">
              <a:buNone/>
            </a:pPr>
            <a:endParaRPr lang="en-US" sz="1600" dirty="0"/>
          </a:p>
          <a:p>
            <a:pPr marL="400050" lvl="1" indent="0">
              <a:buNone/>
            </a:pPr>
            <a:endParaRPr lang="en-US" sz="1600" dirty="0"/>
          </a:p>
          <a:p>
            <a:pPr marL="400050" lvl="1" indent="0">
              <a:buNone/>
            </a:pPr>
            <a:endParaRPr lang="en-US" dirty="0"/>
          </a:p>
          <a:p>
            <a:pPr marL="400050" lvl="1" indent="0">
              <a:buNone/>
            </a:pPr>
            <a:endParaRPr lang="en-US" dirty="0"/>
          </a:p>
          <a:p>
            <a:pPr marL="400050" lvl="1" indent="0">
              <a:buNone/>
            </a:pPr>
            <a:endParaRPr lang="en-US" dirty="0"/>
          </a:p>
        </p:txBody>
      </p:sp>
      <p:sp>
        <p:nvSpPr>
          <p:cNvPr id="2" name="TextBox 1"/>
          <p:cNvSpPr txBox="1"/>
          <p:nvPr/>
        </p:nvSpPr>
        <p:spPr>
          <a:xfrm>
            <a:off x="2623307" y="2369151"/>
            <a:ext cx="2211212" cy="369332"/>
          </a:xfrm>
          <a:prstGeom prst="rect">
            <a:avLst/>
          </a:prstGeom>
          <a:noFill/>
        </p:spPr>
        <p:txBody>
          <a:bodyPr wrap="none" rtlCol="0">
            <a:spAutoFit/>
          </a:bodyPr>
          <a:lstStyle/>
          <a:p>
            <a:pPr defTabSz="457200">
              <a:defRPr/>
            </a:pPr>
            <a:r>
              <a:rPr lang="en-US" dirty="0">
                <a:solidFill>
                  <a:prstClr val="black"/>
                </a:solidFill>
                <a:latin typeface="Calibri"/>
              </a:rPr>
              <a:t>Further modifications</a:t>
            </a:r>
          </a:p>
        </p:txBody>
      </p:sp>
    </p:spTree>
    <p:extLst>
      <p:ext uri="{BB962C8B-B14F-4D97-AF65-F5344CB8AC3E}">
        <p14:creationId xmlns:p14="http://schemas.microsoft.com/office/powerpoint/2010/main" val="3017246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74638"/>
            <a:ext cx="8229600" cy="1143000"/>
          </a:xfrm>
        </p:spPr>
        <p:txBody>
          <a:bodyPr/>
          <a:lstStyle/>
          <a:p>
            <a:r>
              <a:rPr lang="en-US" dirty="0"/>
              <a:t>IV. </a:t>
            </a:r>
            <a:r>
              <a:rPr lang="en-US" dirty="0" err="1"/>
              <a:t>Biotransformations</a:t>
            </a:r>
            <a:endParaRPr lang="en-US" dirty="0"/>
          </a:p>
        </p:txBody>
      </p:sp>
      <p:sp>
        <p:nvSpPr>
          <p:cNvPr id="5" name="Content Placeholder 2"/>
          <p:cNvSpPr>
            <a:spLocks noGrp="1"/>
          </p:cNvSpPr>
          <p:nvPr>
            <p:ph idx="1"/>
          </p:nvPr>
        </p:nvSpPr>
        <p:spPr>
          <a:xfrm>
            <a:off x="1981200" y="1600200"/>
            <a:ext cx="7429448" cy="1569342"/>
          </a:xfrm>
        </p:spPr>
        <p:txBody>
          <a:bodyPr>
            <a:normAutofit/>
          </a:bodyPr>
          <a:lstStyle/>
          <a:p>
            <a:pPr marL="514350" indent="-514350">
              <a:buFont typeface="+mj-lt"/>
              <a:buAutoNum type="alphaUcPeriod" startAt="5"/>
            </a:pPr>
            <a:r>
              <a:rPr lang="en-US" dirty="0"/>
              <a:t>Cautions</a:t>
            </a:r>
          </a:p>
          <a:p>
            <a:pPr marL="0" indent="0">
              <a:buNone/>
            </a:pPr>
            <a:r>
              <a:rPr lang="en-US" dirty="0"/>
              <a:t>3 possible outcomes</a:t>
            </a:r>
          </a:p>
          <a:p>
            <a:pPr marL="400050" lvl="1" indent="0">
              <a:buNone/>
            </a:pPr>
            <a:endParaRPr lang="en-US" sz="1600" dirty="0"/>
          </a:p>
          <a:p>
            <a:pPr marL="400050" lvl="1" indent="0">
              <a:buNone/>
            </a:pPr>
            <a:endParaRPr lang="en-US" sz="1600" dirty="0"/>
          </a:p>
          <a:p>
            <a:pPr marL="400050" lvl="1" indent="0">
              <a:buNone/>
            </a:pPr>
            <a:endParaRPr lang="en-US" dirty="0"/>
          </a:p>
          <a:p>
            <a:pPr marL="400050" lvl="1" indent="0">
              <a:buNone/>
            </a:pPr>
            <a:endParaRPr lang="en-US" dirty="0"/>
          </a:p>
          <a:p>
            <a:pPr marL="400050" lvl="1" indent="0">
              <a:buNone/>
            </a:pPr>
            <a:endParaRPr lang="en-US" dirty="0"/>
          </a:p>
        </p:txBody>
      </p:sp>
      <p:sp>
        <p:nvSpPr>
          <p:cNvPr id="6" name="TextBox 5"/>
          <p:cNvSpPr txBox="1"/>
          <p:nvPr/>
        </p:nvSpPr>
        <p:spPr>
          <a:xfrm>
            <a:off x="3313088" y="3867896"/>
            <a:ext cx="662336" cy="369332"/>
          </a:xfrm>
          <a:prstGeom prst="rect">
            <a:avLst/>
          </a:prstGeom>
          <a:noFill/>
        </p:spPr>
        <p:txBody>
          <a:bodyPr wrap="none" rtlCol="0">
            <a:spAutoFit/>
          </a:bodyPr>
          <a:lstStyle/>
          <a:p>
            <a:pPr defTabSz="457200">
              <a:defRPr/>
            </a:pPr>
            <a:r>
              <a:rPr lang="en-US" dirty="0" err="1">
                <a:solidFill>
                  <a:prstClr val="black"/>
                </a:solidFill>
                <a:latin typeface="Calibri"/>
              </a:rPr>
              <a:t>Xeno</a:t>
            </a:r>
            <a:endParaRPr lang="en-US" dirty="0">
              <a:solidFill>
                <a:prstClr val="black"/>
              </a:solidFill>
              <a:latin typeface="Calibri"/>
            </a:endParaRPr>
          </a:p>
        </p:txBody>
      </p:sp>
      <p:cxnSp>
        <p:nvCxnSpPr>
          <p:cNvPr id="7" name="Straight Arrow Connector 6"/>
          <p:cNvCxnSpPr/>
          <p:nvPr/>
        </p:nvCxnSpPr>
        <p:spPr>
          <a:xfrm flipV="1">
            <a:off x="4308632" y="4068980"/>
            <a:ext cx="116567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34550" y="3635062"/>
            <a:ext cx="1239755" cy="369332"/>
          </a:xfrm>
          <a:prstGeom prst="rect">
            <a:avLst/>
          </a:prstGeom>
          <a:noFill/>
        </p:spPr>
        <p:txBody>
          <a:bodyPr wrap="none" rtlCol="0">
            <a:spAutoFit/>
          </a:bodyPr>
          <a:lstStyle/>
          <a:p>
            <a:pPr defTabSz="457200">
              <a:defRPr/>
            </a:pPr>
            <a:r>
              <a:rPr lang="en-US" dirty="0">
                <a:solidFill>
                  <a:prstClr val="black"/>
                </a:solidFill>
                <a:latin typeface="Calibri"/>
              </a:rPr>
              <a:t>Metabolize</a:t>
            </a:r>
          </a:p>
        </p:txBody>
      </p:sp>
      <p:sp>
        <p:nvSpPr>
          <p:cNvPr id="9" name="TextBox 8"/>
          <p:cNvSpPr txBox="1"/>
          <p:nvPr/>
        </p:nvSpPr>
        <p:spPr>
          <a:xfrm>
            <a:off x="5718447" y="3771560"/>
            <a:ext cx="1749886" cy="369332"/>
          </a:xfrm>
          <a:prstGeom prst="rect">
            <a:avLst/>
          </a:prstGeom>
          <a:noFill/>
        </p:spPr>
        <p:txBody>
          <a:bodyPr wrap="none" rtlCol="0">
            <a:spAutoFit/>
          </a:bodyPr>
          <a:lstStyle/>
          <a:p>
            <a:pPr defTabSz="457200">
              <a:defRPr/>
            </a:pPr>
            <a:r>
              <a:rPr lang="en-US" dirty="0">
                <a:solidFill>
                  <a:prstClr val="black"/>
                </a:solidFill>
                <a:latin typeface="Calibri"/>
              </a:rPr>
              <a:t>Toxic metabolite</a:t>
            </a:r>
          </a:p>
        </p:txBody>
      </p:sp>
      <p:sp>
        <p:nvSpPr>
          <p:cNvPr id="10" name="TextBox 9"/>
          <p:cNvSpPr txBox="1"/>
          <p:nvPr/>
        </p:nvSpPr>
        <p:spPr>
          <a:xfrm>
            <a:off x="5675757" y="3265730"/>
            <a:ext cx="2177399" cy="369332"/>
          </a:xfrm>
          <a:prstGeom prst="rect">
            <a:avLst/>
          </a:prstGeom>
          <a:noFill/>
        </p:spPr>
        <p:txBody>
          <a:bodyPr wrap="none" rtlCol="0">
            <a:spAutoFit/>
          </a:bodyPr>
          <a:lstStyle/>
          <a:p>
            <a:pPr defTabSz="457200">
              <a:defRPr/>
            </a:pPr>
            <a:r>
              <a:rPr lang="en-US" dirty="0">
                <a:solidFill>
                  <a:prstClr val="black"/>
                </a:solidFill>
                <a:latin typeface="Calibri"/>
              </a:rPr>
              <a:t>Non-toxic metabolite</a:t>
            </a:r>
          </a:p>
        </p:txBody>
      </p:sp>
      <p:sp>
        <p:nvSpPr>
          <p:cNvPr id="11" name="TextBox 10"/>
          <p:cNvSpPr txBox="1"/>
          <p:nvPr/>
        </p:nvSpPr>
        <p:spPr>
          <a:xfrm>
            <a:off x="5718447" y="4421894"/>
            <a:ext cx="1749886" cy="369332"/>
          </a:xfrm>
          <a:prstGeom prst="rect">
            <a:avLst/>
          </a:prstGeom>
          <a:noFill/>
        </p:spPr>
        <p:txBody>
          <a:bodyPr wrap="none" rtlCol="0">
            <a:spAutoFit/>
          </a:bodyPr>
          <a:lstStyle/>
          <a:p>
            <a:pPr defTabSz="457200">
              <a:defRPr/>
            </a:pPr>
            <a:r>
              <a:rPr lang="en-US" dirty="0">
                <a:solidFill>
                  <a:prstClr val="black"/>
                </a:solidFill>
                <a:latin typeface="Calibri"/>
              </a:rPr>
              <a:t>Toxic metabolite</a:t>
            </a:r>
          </a:p>
        </p:txBody>
      </p:sp>
      <p:cxnSp>
        <p:nvCxnSpPr>
          <p:cNvPr id="12" name="Straight Arrow Connector 11"/>
          <p:cNvCxnSpPr/>
          <p:nvPr/>
        </p:nvCxnSpPr>
        <p:spPr>
          <a:xfrm flipV="1">
            <a:off x="7575659" y="4637582"/>
            <a:ext cx="116567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866951" y="4452915"/>
            <a:ext cx="955723" cy="369332"/>
          </a:xfrm>
          <a:prstGeom prst="rect">
            <a:avLst/>
          </a:prstGeom>
          <a:noFill/>
        </p:spPr>
        <p:txBody>
          <a:bodyPr wrap="none" rtlCol="0">
            <a:spAutoFit/>
          </a:bodyPr>
          <a:lstStyle/>
          <a:p>
            <a:pPr defTabSz="457200">
              <a:defRPr/>
            </a:pPr>
            <a:r>
              <a:rPr lang="en-US" dirty="0">
                <a:solidFill>
                  <a:prstClr val="black"/>
                </a:solidFill>
                <a:latin typeface="Calibri"/>
              </a:rPr>
              <a:t>Damage</a:t>
            </a:r>
          </a:p>
        </p:txBody>
      </p:sp>
      <p:cxnSp>
        <p:nvCxnSpPr>
          <p:cNvPr id="18" name="Elbow Connector 17"/>
          <p:cNvCxnSpPr>
            <a:stCxn id="9" idx="3"/>
          </p:cNvCxnSpPr>
          <p:nvPr/>
        </p:nvCxnSpPr>
        <p:spPr>
          <a:xfrm flipH="1">
            <a:off x="3615887" y="3956226"/>
            <a:ext cx="3852446" cy="1433060"/>
          </a:xfrm>
          <a:prstGeom prst="bentConnector3">
            <a:avLst>
              <a:gd name="adj1" fmla="val -80458"/>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615887" y="4237228"/>
            <a:ext cx="0" cy="11520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7853155" y="3477344"/>
            <a:ext cx="116567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9251175" y="3265730"/>
            <a:ext cx="882461" cy="369332"/>
          </a:xfrm>
          <a:prstGeom prst="rect">
            <a:avLst/>
          </a:prstGeom>
          <a:noFill/>
        </p:spPr>
        <p:txBody>
          <a:bodyPr wrap="none" rtlCol="0">
            <a:spAutoFit/>
          </a:bodyPr>
          <a:lstStyle/>
          <a:p>
            <a:pPr defTabSz="457200">
              <a:defRPr/>
            </a:pPr>
            <a:r>
              <a:rPr lang="en-US" dirty="0">
                <a:solidFill>
                  <a:prstClr val="black"/>
                </a:solidFill>
                <a:latin typeface="Calibri"/>
              </a:rPr>
              <a:t>Excrete</a:t>
            </a:r>
          </a:p>
        </p:txBody>
      </p:sp>
    </p:spTree>
    <p:extLst>
      <p:ext uri="{BB962C8B-B14F-4D97-AF65-F5344CB8AC3E}">
        <p14:creationId xmlns:p14="http://schemas.microsoft.com/office/powerpoint/2010/main" val="11249964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16B2530D-AFAC-4E7E-A472-5E55E92D10C9}"/>
              </a:ext>
            </a:extLst>
          </p:cNvPr>
          <p:cNvGrpSpPr/>
          <p:nvPr/>
        </p:nvGrpSpPr>
        <p:grpSpPr>
          <a:xfrm>
            <a:off x="3135483" y="1401430"/>
            <a:ext cx="4469394" cy="1031592"/>
            <a:chOff x="835667" y="1552886"/>
            <a:chExt cx="4469394" cy="1031592"/>
          </a:xfrm>
        </p:grpSpPr>
        <p:grpSp>
          <p:nvGrpSpPr>
            <p:cNvPr id="15" name="Group 14">
              <a:extLst>
                <a:ext uri="{FF2B5EF4-FFF2-40B4-BE49-F238E27FC236}">
                  <a16:creationId xmlns:a16="http://schemas.microsoft.com/office/drawing/2014/main" id="{DBF6671B-F429-4DC4-8066-C03BDFFFC0EB}"/>
                </a:ext>
              </a:extLst>
            </p:cNvPr>
            <p:cNvGrpSpPr/>
            <p:nvPr/>
          </p:nvGrpSpPr>
          <p:grpSpPr>
            <a:xfrm rot="2880000">
              <a:off x="561967" y="1826586"/>
              <a:ext cx="1031592" cy="484192"/>
              <a:chOff x="2456597" y="2892287"/>
              <a:chExt cx="7143278" cy="3352800"/>
            </a:xfrm>
          </p:grpSpPr>
          <p:grpSp>
            <p:nvGrpSpPr>
              <p:cNvPr id="19" name="Group 18">
                <a:extLst>
                  <a:ext uri="{FF2B5EF4-FFF2-40B4-BE49-F238E27FC236}">
                    <a16:creationId xmlns:a16="http://schemas.microsoft.com/office/drawing/2014/main" id="{2B380777-F6A6-414D-8D5E-300EFFBB76CD}"/>
                  </a:ext>
                </a:extLst>
              </p:cNvPr>
              <p:cNvGrpSpPr/>
              <p:nvPr/>
            </p:nvGrpSpPr>
            <p:grpSpPr>
              <a:xfrm flipH="1" flipV="1">
                <a:off x="7010802" y="3991135"/>
                <a:ext cx="2047030" cy="2014794"/>
                <a:chOff x="2956580" y="3099015"/>
                <a:chExt cx="2047031" cy="2014794"/>
              </a:xfrm>
            </p:grpSpPr>
            <p:sp>
              <p:nvSpPr>
                <p:cNvPr id="26" name="Flowchart: Process 25">
                  <a:extLst>
                    <a:ext uri="{FF2B5EF4-FFF2-40B4-BE49-F238E27FC236}">
                      <a16:creationId xmlns:a16="http://schemas.microsoft.com/office/drawing/2014/main" id="{66DEC43D-F60E-45E7-885B-0B9DDE077C76}"/>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Flowchart: Process 26">
                  <a:extLst>
                    <a:ext uri="{FF2B5EF4-FFF2-40B4-BE49-F238E27FC236}">
                      <a16:creationId xmlns:a16="http://schemas.microsoft.com/office/drawing/2014/main" id="{650DB2CA-4D12-4F02-BF01-244EEC7CFF3A}"/>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0" name="Group 19">
                <a:extLst>
                  <a:ext uri="{FF2B5EF4-FFF2-40B4-BE49-F238E27FC236}">
                    <a16:creationId xmlns:a16="http://schemas.microsoft.com/office/drawing/2014/main" id="{8B45690E-B709-4809-B59A-C575C796B858}"/>
                  </a:ext>
                </a:extLst>
              </p:cNvPr>
              <p:cNvGrpSpPr/>
              <p:nvPr/>
            </p:nvGrpSpPr>
            <p:grpSpPr>
              <a:xfrm>
                <a:off x="2956579" y="3099014"/>
                <a:ext cx="2047030" cy="2014794"/>
                <a:chOff x="2956581" y="3099014"/>
                <a:chExt cx="2047031" cy="2014796"/>
              </a:xfrm>
            </p:grpSpPr>
            <p:sp>
              <p:nvSpPr>
                <p:cNvPr id="24" name="Flowchart: Process 23">
                  <a:extLst>
                    <a:ext uri="{FF2B5EF4-FFF2-40B4-BE49-F238E27FC236}">
                      <a16:creationId xmlns:a16="http://schemas.microsoft.com/office/drawing/2014/main" id="{24BF68EE-DD3B-45BB-8264-569D61B9910A}"/>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Flowchart: Process 24">
                  <a:extLst>
                    <a:ext uri="{FF2B5EF4-FFF2-40B4-BE49-F238E27FC236}">
                      <a16:creationId xmlns:a16="http://schemas.microsoft.com/office/drawing/2014/main" id="{F4524E6D-CE14-4E7A-A726-65E5867324AF}"/>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21" name="Freeform 4">
                <a:extLst>
                  <a:ext uri="{FF2B5EF4-FFF2-40B4-BE49-F238E27FC236}">
                    <a16:creationId xmlns:a16="http://schemas.microsoft.com/office/drawing/2014/main" id="{FCBE2D30-C508-4D40-BB50-499D8C69E4D9}"/>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600"/>
              </a:p>
            </p:txBody>
          </p:sp>
          <p:sp>
            <p:nvSpPr>
              <p:cNvPr id="22" name="Freeform 5">
                <a:extLst>
                  <a:ext uri="{FF2B5EF4-FFF2-40B4-BE49-F238E27FC236}">
                    <a16:creationId xmlns:a16="http://schemas.microsoft.com/office/drawing/2014/main" id="{1C6271D6-1D7C-4E7B-A0F6-B8D75B805C53}"/>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600"/>
              </a:p>
            </p:txBody>
          </p:sp>
          <p:sp>
            <p:nvSpPr>
              <p:cNvPr id="23" name="Freeform 6">
                <a:extLst>
                  <a:ext uri="{FF2B5EF4-FFF2-40B4-BE49-F238E27FC236}">
                    <a16:creationId xmlns:a16="http://schemas.microsoft.com/office/drawing/2014/main" id="{C70FAC9E-391A-4DD3-A63B-D5BC83448175}"/>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600"/>
              </a:p>
            </p:txBody>
          </p:sp>
        </p:grpSp>
        <p:sp>
          <p:nvSpPr>
            <p:cNvPr id="17" name="TextBox 16">
              <a:extLst>
                <a:ext uri="{FF2B5EF4-FFF2-40B4-BE49-F238E27FC236}">
                  <a16:creationId xmlns:a16="http://schemas.microsoft.com/office/drawing/2014/main" id="{8B72B8F8-A45C-49BE-8DE9-0AE56FE77A80}"/>
                </a:ext>
              </a:extLst>
            </p:cNvPr>
            <p:cNvSpPr txBox="1"/>
            <p:nvPr/>
          </p:nvSpPr>
          <p:spPr>
            <a:xfrm>
              <a:off x="1709397" y="1745517"/>
              <a:ext cx="3595664" cy="646331"/>
            </a:xfrm>
            <a:prstGeom prst="rect">
              <a:avLst/>
            </a:prstGeom>
            <a:noFill/>
          </p:spPr>
          <p:txBody>
            <a:bodyPr wrap="none" rtlCol="0">
              <a:spAutoFit/>
            </a:bodyPr>
            <a:lstStyle/>
            <a:p>
              <a:r>
                <a:rPr lang="en-US" sz="3600" dirty="0">
                  <a:solidFill>
                    <a:srgbClr val="00738C"/>
                  </a:solidFill>
                </a:rPr>
                <a:t>beyond</a:t>
              </a:r>
              <a:r>
                <a:rPr lang="en-US" sz="3600" dirty="0">
                  <a:solidFill>
                    <a:srgbClr val="00B0DA"/>
                  </a:solidFill>
                </a:rPr>
                <a:t>benign</a:t>
              </a:r>
              <a:r>
                <a:rPr lang="en-US" sz="3600" dirty="0">
                  <a:solidFill>
                    <a:srgbClr val="8D98A2"/>
                  </a:solidFill>
                </a:rPr>
                <a:t>.org</a:t>
              </a:r>
              <a:endParaRPr lang="en-US" sz="3600" dirty="0">
                <a:solidFill>
                  <a:srgbClr val="00B0DA"/>
                </a:solidFill>
              </a:endParaRPr>
            </a:p>
          </p:txBody>
        </p:sp>
      </p:grpSp>
      <p:grpSp>
        <p:nvGrpSpPr>
          <p:cNvPr id="64" name="Group 63">
            <a:extLst>
              <a:ext uri="{FF2B5EF4-FFF2-40B4-BE49-F238E27FC236}">
                <a16:creationId xmlns:a16="http://schemas.microsoft.com/office/drawing/2014/main" id="{F2E685CB-FE37-4E4C-BD91-BED468D64918}"/>
              </a:ext>
            </a:extLst>
          </p:cNvPr>
          <p:cNvGrpSpPr/>
          <p:nvPr/>
        </p:nvGrpSpPr>
        <p:grpSpPr>
          <a:xfrm>
            <a:off x="2768865" y="197362"/>
            <a:ext cx="5159754" cy="944598"/>
            <a:chOff x="539774" y="248207"/>
            <a:chExt cx="5159754" cy="944598"/>
          </a:xfrm>
        </p:grpSpPr>
        <p:grpSp>
          <p:nvGrpSpPr>
            <p:cNvPr id="28" name="Group 27">
              <a:extLst>
                <a:ext uri="{FF2B5EF4-FFF2-40B4-BE49-F238E27FC236}">
                  <a16:creationId xmlns:a16="http://schemas.microsoft.com/office/drawing/2014/main" id="{29A38EEB-3650-4E70-A298-30DBD4566DF3}"/>
                </a:ext>
              </a:extLst>
            </p:cNvPr>
            <p:cNvGrpSpPr/>
            <p:nvPr/>
          </p:nvGrpSpPr>
          <p:grpSpPr>
            <a:xfrm>
              <a:off x="539774" y="248207"/>
              <a:ext cx="1075979" cy="944598"/>
              <a:chOff x="515570" y="685797"/>
              <a:chExt cx="7504481" cy="6588154"/>
            </a:xfrm>
          </p:grpSpPr>
          <p:grpSp>
            <p:nvGrpSpPr>
              <p:cNvPr id="29" name="Group 28">
                <a:extLst>
                  <a:ext uri="{FF2B5EF4-FFF2-40B4-BE49-F238E27FC236}">
                    <a16:creationId xmlns:a16="http://schemas.microsoft.com/office/drawing/2014/main" id="{B8B99A46-BB3B-43B4-B27A-8CBC4FD7D07E}"/>
                  </a:ext>
                </a:extLst>
              </p:cNvPr>
              <p:cNvGrpSpPr/>
              <p:nvPr/>
            </p:nvGrpSpPr>
            <p:grpSpPr>
              <a:xfrm rot="19968187">
                <a:off x="515570" y="2725655"/>
                <a:ext cx="5016922" cy="4548296"/>
                <a:chOff x="2553789" y="1716833"/>
                <a:chExt cx="2609850" cy="2366067"/>
              </a:xfrm>
            </p:grpSpPr>
            <p:sp>
              <p:nvSpPr>
                <p:cNvPr id="36" name="Freeform: Shape 35">
                  <a:extLst>
                    <a:ext uri="{FF2B5EF4-FFF2-40B4-BE49-F238E27FC236}">
                      <a16:creationId xmlns:a16="http://schemas.microsoft.com/office/drawing/2014/main" id="{68255FA7-8BC6-4722-8CE6-78966D99C14B}"/>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622AAA4-D72A-49E3-8325-D269DF63162D}"/>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91D2BED-930E-49FA-A2BA-25521D6AA246}"/>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D5BFA18-18EC-4FD6-8B68-29356F04038B}"/>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379323B-9FA2-4AAC-AAAE-86560CFF4E34}"/>
                  </a:ext>
                </a:extLst>
              </p:cNvPr>
              <p:cNvGrpSpPr/>
              <p:nvPr/>
            </p:nvGrpSpPr>
            <p:grpSpPr>
              <a:xfrm>
                <a:off x="5378880" y="685797"/>
                <a:ext cx="2641171" cy="2527890"/>
                <a:chOff x="5378880" y="685797"/>
                <a:chExt cx="2641171" cy="2527890"/>
              </a:xfrm>
            </p:grpSpPr>
            <p:sp>
              <p:nvSpPr>
                <p:cNvPr id="31" name="Freeform: Shape 30">
                  <a:extLst>
                    <a:ext uri="{FF2B5EF4-FFF2-40B4-BE49-F238E27FC236}">
                      <a16:creationId xmlns:a16="http://schemas.microsoft.com/office/drawing/2014/main" id="{588C5583-47B4-48D1-BE78-3EAC040F3F78}"/>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7B61C18A-51E5-40D6-B060-F13556259EF0}"/>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C61CC99-43FC-42D0-9CCB-5EBB27993987}"/>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9FF7B8E-D5F9-4BDD-9D8F-2DE479DA5AE7}"/>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ame 34">
                  <a:extLst>
                    <a:ext uri="{FF2B5EF4-FFF2-40B4-BE49-F238E27FC236}">
                      <a16:creationId xmlns:a16="http://schemas.microsoft.com/office/drawing/2014/main" id="{CC93021B-3EC9-484D-AE9A-BE5D2C680000}"/>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1" name="TextBox 40">
              <a:extLst>
                <a:ext uri="{FF2B5EF4-FFF2-40B4-BE49-F238E27FC236}">
                  <a16:creationId xmlns:a16="http://schemas.microsoft.com/office/drawing/2014/main" id="{BEB0FDF4-398E-491F-92DA-D20E9C054913}"/>
                </a:ext>
              </a:extLst>
            </p:cNvPr>
            <p:cNvSpPr txBox="1"/>
            <p:nvPr/>
          </p:nvSpPr>
          <p:spPr>
            <a:xfrm>
              <a:off x="1709397" y="397341"/>
              <a:ext cx="3990131" cy="646331"/>
            </a:xfrm>
            <a:prstGeom prst="rect">
              <a:avLst/>
            </a:prstGeom>
            <a:noFill/>
          </p:spPr>
          <p:txBody>
            <a:bodyPr wrap="none" rtlCol="0">
              <a:spAutoFit/>
            </a:bodyPr>
            <a:lstStyle/>
            <a:p>
              <a:r>
                <a:rPr lang="en-US" sz="3600" dirty="0">
                  <a:solidFill>
                    <a:srgbClr val="00B0DA"/>
                  </a:solidFill>
                </a:rPr>
                <a:t>warner</a:t>
              </a:r>
              <a:r>
                <a:rPr lang="en-US" sz="3600" dirty="0">
                  <a:solidFill>
                    <a:srgbClr val="00738C"/>
                  </a:solidFill>
                </a:rPr>
                <a:t>babcock</a:t>
              </a:r>
              <a:r>
                <a:rPr lang="en-US" sz="3600" dirty="0">
                  <a:solidFill>
                    <a:srgbClr val="8D98A2"/>
                  </a:solidFill>
                </a:rPr>
                <a:t>.com</a:t>
              </a:r>
            </a:p>
          </p:txBody>
        </p:sp>
      </p:grpSp>
      <p:grpSp>
        <p:nvGrpSpPr>
          <p:cNvPr id="62" name="Group 61">
            <a:extLst>
              <a:ext uri="{FF2B5EF4-FFF2-40B4-BE49-F238E27FC236}">
                <a16:creationId xmlns:a16="http://schemas.microsoft.com/office/drawing/2014/main" id="{24E9C8EB-62CB-4D24-89F0-3AE3DFC21636}"/>
              </a:ext>
            </a:extLst>
          </p:cNvPr>
          <p:cNvGrpSpPr/>
          <p:nvPr/>
        </p:nvGrpSpPr>
        <p:grpSpPr>
          <a:xfrm>
            <a:off x="2879856" y="2973493"/>
            <a:ext cx="4292550" cy="830712"/>
            <a:chOff x="461142" y="2880596"/>
            <a:chExt cx="4292550" cy="830712"/>
          </a:xfrm>
        </p:grpSpPr>
        <p:grpSp>
          <p:nvGrpSpPr>
            <p:cNvPr id="43" name="Group 42">
              <a:extLst>
                <a:ext uri="{FF2B5EF4-FFF2-40B4-BE49-F238E27FC236}">
                  <a16:creationId xmlns:a16="http://schemas.microsoft.com/office/drawing/2014/main" id="{FB14280D-42B5-4452-9275-BCE6FE7D5E47}"/>
                </a:ext>
              </a:extLst>
            </p:cNvPr>
            <p:cNvGrpSpPr/>
            <p:nvPr/>
          </p:nvGrpSpPr>
          <p:grpSpPr>
            <a:xfrm>
              <a:off x="461142" y="2880596"/>
              <a:ext cx="1233242" cy="830712"/>
              <a:chOff x="445294" y="3613149"/>
              <a:chExt cx="3913367" cy="2636044"/>
            </a:xfrm>
          </p:grpSpPr>
          <p:sp>
            <p:nvSpPr>
              <p:cNvPr id="44" name="Freeform: Shape 43">
                <a:extLst>
                  <a:ext uri="{FF2B5EF4-FFF2-40B4-BE49-F238E27FC236}">
                    <a16:creationId xmlns:a16="http://schemas.microsoft.com/office/drawing/2014/main" id="{DBA72EB5-A02A-40C0-BA2B-D832F44CB22A}"/>
                  </a:ext>
                </a:extLst>
              </p:cNvPr>
              <p:cNvSpPr/>
              <p:nvPr/>
            </p:nvSpPr>
            <p:spPr>
              <a:xfrm>
                <a:off x="445294"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315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25B7EBE-F8EF-487B-9DA8-12C4F1960CEA}"/>
                  </a:ext>
                </a:extLst>
              </p:cNvPr>
              <p:cNvSpPr/>
              <p:nvPr/>
            </p:nvSpPr>
            <p:spPr>
              <a:xfrm flipH="1">
                <a:off x="2970392"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197DE64D-3A0A-4D48-A789-A22AB0D085FB}"/>
                  </a:ext>
                </a:extLst>
              </p:cNvPr>
              <p:cNvSpPr/>
              <p:nvPr/>
            </p:nvSpPr>
            <p:spPr>
              <a:xfrm flipH="1">
                <a:off x="2595739"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DFEE75F-C0F1-4341-820A-6C269C7D54B1}"/>
                  </a:ext>
                </a:extLst>
              </p:cNvPr>
              <p:cNvSpPr/>
              <p:nvPr/>
            </p:nvSpPr>
            <p:spPr>
              <a:xfrm>
                <a:off x="1498244"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A4655FE-3F5E-40AA-9D8B-4EEBF2DC6E79}"/>
                  </a:ext>
                </a:extLst>
              </p:cNvPr>
              <p:cNvSpPr/>
              <p:nvPr/>
            </p:nvSpPr>
            <p:spPr>
              <a:xfrm flipH="1">
                <a:off x="1543586"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F2DF884-4EF2-4355-9EEE-EE0B459614C1}"/>
                  </a:ext>
                </a:extLst>
              </p:cNvPr>
              <p:cNvSpPr/>
              <p:nvPr/>
            </p:nvSpPr>
            <p:spPr>
              <a:xfrm>
                <a:off x="446091"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90519A78-FC88-4E80-BF7A-2C7A3FED05CA}"/>
                </a:ext>
              </a:extLst>
            </p:cNvPr>
            <p:cNvSpPr txBox="1"/>
            <p:nvPr/>
          </p:nvSpPr>
          <p:spPr>
            <a:xfrm>
              <a:off x="1709397" y="2890237"/>
              <a:ext cx="3044295" cy="646331"/>
            </a:xfrm>
            <a:prstGeom prst="rect">
              <a:avLst/>
            </a:prstGeom>
            <a:noFill/>
          </p:spPr>
          <p:txBody>
            <a:bodyPr wrap="none" rtlCol="0">
              <a:spAutoFit/>
            </a:bodyPr>
            <a:lstStyle/>
            <a:p>
              <a:r>
                <a:rPr lang="en-US" sz="3600" dirty="0">
                  <a:solidFill>
                    <a:srgbClr val="1F975C"/>
                  </a:solidFill>
                </a:rPr>
                <a:t>john</a:t>
              </a:r>
              <a:r>
                <a:rPr lang="en-US" sz="3600" dirty="0">
                  <a:solidFill>
                    <a:srgbClr val="00AFDC"/>
                  </a:solidFill>
                </a:rPr>
                <a:t>warner</a:t>
              </a:r>
              <a:r>
                <a:rPr lang="en-US" sz="3600" dirty="0">
                  <a:solidFill>
                    <a:srgbClr val="778490"/>
                  </a:solidFill>
                </a:rPr>
                <a:t>.org</a:t>
              </a:r>
            </a:p>
          </p:txBody>
        </p:sp>
      </p:grpSp>
      <p:pic>
        <p:nvPicPr>
          <p:cNvPr id="52" name="Picture 51">
            <a:extLst>
              <a:ext uri="{FF2B5EF4-FFF2-40B4-BE49-F238E27FC236}">
                <a16:creationId xmlns:a16="http://schemas.microsoft.com/office/drawing/2014/main" id="{CCB02671-B097-4277-A1D8-0CE1108123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3041" y="544206"/>
            <a:ext cx="1736596" cy="2309255"/>
          </a:xfrm>
          <a:prstGeom prst="rect">
            <a:avLst/>
          </a:prstGeom>
          <a:ln w="12700">
            <a:solidFill>
              <a:schemeClr val="tx1"/>
            </a:solidFill>
          </a:ln>
        </p:spPr>
      </p:pic>
      <p:grpSp>
        <p:nvGrpSpPr>
          <p:cNvPr id="51" name="Group 50">
            <a:extLst>
              <a:ext uri="{FF2B5EF4-FFF2-40B4-BE49-F238E27FC236}">
                <a16:creationId xmlns:a16="http://schemas.microsoft.com/office/drawing/2014/main" id="{09B3E56C-B17E-4047-829F-44DC98347DC5}"/>
              </a:ext>
            </a:extLst>
          </p:cNvPr>
          <p:cNvGrpSpPr/>
          <p:nvPr/>
        </p:nvGrpSpPr>
        <p:grpSpPr>
          <a:xfrm>
            <a:off x="3098603" y="4537307"/>
            <a:ext cx="4216469" cy="560829"/>
            <a:chOff x="2470081" y="5310292"/>
            <a:chExt cx="4216469" cy="560829"/>
          </a:xfrm>
        </p:grpSpPr>
        <p:sp>
          <p:nvSpPr>
            <p:cNvPr id="149507" name="Rectangle 8"/>
            <p:cNvSpPr>
              <a:spLocks/>
            </p:cNvSpPr>
            <p:nvPr/>
          </p:nvSpPr>
          <p:spPr bwMode="auto">
            <a:xfrm>
              <a:off x="3231544" y="5452207"/>
              <a:ext cx="345500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40638" bIns="0">
              <a:spAutoFit/>
            </a:bodyPr>
            <a:lstStyle/>
            <a:p>
              <a:pPr marL="39688"/>
              <a:r>
                <a:rPr lang="en-US" b="1" dirty="0">
                  <a:solidFill>
                    <a:srgbClr val="00B0DA"/>
                  </a:solidFill>
                </a:rPr>
                <a:t>John</a:t>
              </a:r>
              <a:r>
                <a:rPr lang="en-US" b="1" dirty="0">
                  <a:solidFill>
                    <a:schemeClr val="bg1"/>
                  </a:solidFill>
                </a:rPr>
                <a:t>.</a:t>
              </a:r>
              <a:r>
                <a:rPr lang="en-US" b="1" dirty="0">
                  <a:solidFill>
                    <a:srgbClr val="00738C"/>
                  </a:solidFill>
                </a:rPr>
                <a:t>Warner</a:t>
              </a:r>
              <a:r>
                <a:rPr lang="en-US" b="1" dirty="0"/>
                <a:t>@</a:t>
              </a:r>
              <a:r>
                <a:rPr lang="en-US" b="1" dirty="0">
                  <a:solidFill>
                    <a:schemeClr val="tx1">
                      <a:lumMod val="65000"/>
                    </a:schemeClr>
                  </a:solidFill>
                </a:rPr>
                <a:t>WarnerBabcock.com</a:t>
              </a:r>
            </a:p>
          </p:txBody>
        </p:sp>
        <p:grpSp>
          <p:nvGrpSpPr>
            <p:cNvPr id="55" name="Group 54">
              <a:extLst>
                <a:ext uri="{FF2B5EF4-FFF2-40B4-BE49-F238E27FC236}">
                  <a16:creationId xmlns:a16="http://schemas.microsoft.com/office/drawing/2014/main" id="{819F6EF5-BCF3-4ABF-9D7F-0ADC091EA76E}"/>
                </a:ext>
              </a:extLst>
            </p:cNvPr>
            <p:cNvGrpSpPr/>
            <p:nvPr/>
          </p:nvGrpSpPr>
          <p:grpSpPr>
            <a:xfrm>
              <a:off x="2470081" y="5310292"/>
              <a:ext cx="560829" cy="560829"/>
              <a:chOff x="4120738" y="3426031"/>
              <a:chExt cx="706582" cy="706582"/>
            </a:xfrm>
            <a:solidFill>
              <a:schemeClr val="tx2">
                <a:lumMod val="60000"/>
                <a:lumOff val="40000"/>
              </a:schemeClr>
            </a:solidFill>
          </p:grpSpPr>
          <p:sp>
            <p:nvSpPr>
              <p:cNvPr id="56" name="Rectangle: Rounded Corners 55">
                <a:extLst>
                  <a:ext uri="{FF2B5EF4-FFF2-40B4-BE49-F238E27FC236}">
                    <a16:creationId xmlns:a16="http://schemas.microsoft.com/office/drawing/2014/main" id="{41439F99-B342-4FD0-A28C-AB0E76B960A7}"/>
                  </a:ext>
                </a:extLst>
              </p:cNvPr>
              <p:cNvSpPr/>
              <p:nvPr/>
            </p:nvSpPr>
            <p:spPr>
              <a:xfrm>
                <a:off x="4120738" y="3426031"/>
                <a:ext cx="706582" cy="706582"/>
              </a:xfrm>
              <a:prstGeom prst="roundRect">
                <a:avLst>
                  <a:gd name="adj" fmla="val 22269"/>
                </a:avLst>
              </a:prstGeom>
              <a:grpFill/>
              <a:scene3d>
                <a:camera prst="perspectiveHeroicExtremeLeftFacing"/>
                <a:lightRig rig="threePt" dir="t"/>
              </a:scene3d>
              <a:sp3d contourW="12700" prstMaterial="dkEdge">
                <a:bevelT/>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57" name="TextBox 56">
                <a:extLst>
                  <a:ext uri="{FF2B5EF4-FFF2-40B4-BE49-F238E27FC236}">
                    <a16:creationId xmlns:a16="http://schemas.microsoft.com/office/drawing/2014/main" id="{5F51C161-CAA4-4128-9F95-43842E76FCE7}"/>
                  </a:ext>
                </a:extLst>
              </p:cNvPr>
              <p:cNvSpPr txBox="1"/>
              <p:nvPr/>
            </p:nvSpPr>
            <p:spPr>
              <a:xfrm rot="337877">
                <a:off x="4249786" y="3495017"/>
                <a:ext cx="503252" cy="504094"/>
              </a:xfrm>
              <a:prstGeom prst="rect">
                <a:avLst/>
              </a:prstGeom>
              <a:grp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in</a:t>
                </a:r>
              </a:p>
            </p:txBody>
          </p:sp>
        </p:grpSp>
      </p:grpSp>
      <p:grpSp>
        <p:nvGrpSpPr>
          <p:cNvPr id="53" name="Group 52">
            <a:extLst>
              <a:ext uri="{FF2B5EF4-FFF2-40B4-BE49-F238E27FC236}">
                <a16:creationId xmlns:a16="http://schemas.microsoft.com/office/drawing/2014/main" id="{634EB27C-F5CC-44CB-941C-8D24DBB29292}"/>
              </a:ext>
            </a:extLst>
          </p:cNvPr>
          <p:cNvGrpSpPr/>
          <p:nvPr/>
        </p:nvGrpSpPr>
        <p:grpSpPr>
          <a:xfrm>
            <a:off x="4054667" y="5501057"/>
            <a:ext cx="2647870" cy="567628"/>
            <a:chOff x="2470081" y="6103633"/>
            <a:chExt cx="2647870" cy="567628"/>
          </a:xfrm>
        </p:grpSpPr>
        <p:sp>
          <p:nvSpPr>
            <p:cNvPr id="9" name="Rectangle 8"/>
            <p:cNvSpPr>
              <a:spLocks/>
            </p:cNvSpPr>
            <p:nvPr/>
          </p:nvSpPr>
          <p:spPr bwMode="auto">
            <a:xfrm>
              <a:off x="3231544" y="6248948"/>
              <a:ext cx="18864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40638" bIns="0">
              <a:spAutoFit/>
            </a:bodyPr>
            <a:lstStyle/>
            <a:p>
              <a:pPr marL="39688"/>
              <a:r>
                <a:rPr lang="en-US" b="1" dirty="0"/>
                <a:t>@</a:t>
              </a:r>
              <a:r>
                <a:rPr lang="en-US" b="1" dirty="0" err="1">
                  <a:solidFill>
                    <a:srgbClr val="1F975C"/>
                  </a:solidFill>
                </a:rPr>
                <a:t>John</a:t>
              </a:r>
              <a:r>
                <a:rPr lang="en-US" b="1" dirty="0" err="1">
                  <a:solidFill>
                    <a:srgbClr val="00AFDC"/>
                  </a:solidFill>
                </a:rPr>
                <a:t>Warner</a:t>
              </a:r>
              <a:r>
                <a:rPr lang="en-US" b="1" dirty="0" err="1">
                  <a:solidFill>
                    <a:schemeClr val="tx1">
                      <a:lumMod val="65000"/>
                    </a:schemeClr>
                  </a:solidFill>
                </a:rPr>
                <a:t>Org</a:t>
              </a:r>
              <a:endParaRPr lang="en-US" b="1" dirty="0">
                <a:solidFill>
                  <a:schemeClr val="tx1">
                    <a:lumMod val="65000"/>
                  </a:schemeClr>
                </a:solidFill>
              </a:endParaRPr>
            </a:p>
          </p:txBody>
        </p:sp>
        <p:grpSp>
          <p:nvGrpSpPr>
            <p:cNvPr id="58" name="Group 57">
              <a:extLst>
                <a:ext uri="{FF2B5EF4-FFF2-40B4-BE49-F238E27FC236}">
                  <a16:creationId xmlns:a16="http://schemas.microsoft.com/office/drawing/2014/main" id="{A9C922F8-9AFB-4430-9B8D-B495130FBAA2}"/>
                </a:ext>
              </a:extLst>
            </p:cNvPr>
            <p:cNvGrpSpPr/>
            <p:nvPr/>
          </p:nvGrpSpPr>
          <p:grpSpPr>
            <a:xfrm>
              <a:off x="2470081" y="6103633"/>
              <a:ext cx="560829" cy="567628"/>
              <a:chOff x="5779202" y="3417467"/>
              <a:chExt cx="706582" cy="715147"/>
            </a:xfrm>
          </p:grpSpPr>
          <p:sp>
            <p:nvSpPr>
              <p:cNvPr id="59" name="Rectangle: Rounded Corners 58">
                <a:extLst>
                  <a:ext uri="{FF2B5EF4-FFF2-40B4-BE49-F238E27FC236}">
                    <a16:creationId xmlns:a16="http://schemas.microsoft.com/office/drawing/2014/main" id="{863C5F8C-FD31-45C4-9F8D-CB5147FF03DF}"/>
                  </a:ext>
                </a:extLst>
              </p:cNvPr>
              <p:cNvSpPr/>
              <p:nvPr/>
            </p:nvSpPr>
            <p:spPr>
              <a:xfrm>
                <a:off x="5779202" y="3426032"/>
                <a:ext cx="706582" cy="706582"/>
              </a:xfrm>
              <a:prstGeom prst="roundRect">
                <a:avLst>
                  <a:gd name="adj" fmla="val 22269"/>
                </a:avLst>
              </a:prstGeom>
              <a:solidFill>
                <a:srgbClr val="00B0DA"/>
              </a:solidFill>
              <a:scene3d>
                <a:camera prst="perspectiveHeroicExtremeLeftFacing"/>
                <a:lightRig rig="threePt" dir="t"/>
              </a:scene3d>
              <a:sp3d contourW="12700" prstMaterial="dkEdge">
                <a:bevelT/>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60" name="TextBox 59">
                <a:extLst>
                  <a:ext uri="{FF2B5EF4-FFF2-40B4-BE49-F238E27FC236}">
                    <a16:creationId xmlns:a16="http://schemas.microsoft.com/office/drawing/2014/main" id="{822B5083-0B91-49DE-8D4B-581F92EE610A}"/>
                  </a:ext>
                </a:extLst>
              </p:cNvPr>
              <p:cNvSpPr txBox="1"/>
              <p:nvPr/>
            </p:nvSpPr>
            <p:spPr>
              <a:xfrm rot="322716">
                <a:off x="5954968" y="3417467"/>
                <a:ext cx="503252" cy="659198"/>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t</a:t>
                </a:r>
                <a:endParaRPr lang="en-US" b="1" dirty="0">
                  <a:solidFill>
                    <a:schemeClr val="bg1"/>
                  </a:solidFill>
                  <a:effectLst>
                    <a:outerShdw blurRad="38100" dist="38100" dir="2700000" algn="tl">
                      <a:srgbClr val="000000">
                        <a:alpha val="43137"/>
                      </a:srgbClr>
                    </a:outerShdw>
                  </a:effectLst>
                </a:endParaRPr>
              </a:p>
            </p:txBody>
          </p:sp>
        </p:grpSp>
      </p:grpSp>
      <p:pic>
        <p:nvPicPr>
          <p:cNvPr id="61" name="Picture 60">
            <a:extLst>
              <a:ext uri="{FF2B5EF4-FFF2-40B4-BE49-F238E27FC236}">
                <a16:creationId xmlns:a16="http://schemas.microsoft.com/office/drawing/2014/main" id="{751CBB8F-A457-4535-9EF4-F39F57A60A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1184" y="3315712"/>
            <a:ext cx="1736596" cy="2683831"/>
          </a:xfrm>
          <a:prstGeom prst="rect">
            <a:avLst/>
          </a:prstGeom>
          <a:ln>
            <a:solidFill>
              <a:schemeClr val="tx1"/>
            </a:solidFill>
          </a:ln>
        </p:spPr>
      </p:pic>
    </p:spTree>
    <p:extLst>
      <p:ext uri="{BB962C8B-B14F-4D97-AF65-F5344CB8AC3E}">
        <p14:creationId xmlns:p14="http://schemas.microsoft.com/office/powerpoint/2010/main" val="40777150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0" y="304800"/>
            <a:ext cx="3581400" cy="838200"/>
          </a:xfrm>
        </p:spPr>
        <p:txBody>
          <a:bodyPr/>
          <a:lstStyle/>
          <a:p>
            <a:pPr marL="457200" lvl="1" indent="0">
              <a:buNone/>
            </a:pPr>
            <a:r>
              <a:rPr lang="en-US" altLang="en-US" dirty="0"/>
              <a:t>Bernardino </a:t>
            </a:r>
            <a:r>
              <a:rPr lang="en-US" altLang="en-US" dirty="0" err="1"/>
              <a:t>Ramazzini</a:t>
            </a:r>
            <a:r>
              <a:rPr lang="en-US" altLang="en-US" dirty="0"/>
              <a:t> (1633-1717)</a:t>
            </a:r>
          </a:p>
        </p:txBody>
      </p:sp>
      <p:pic>
        <p:nvPicPr>
          <p:cNvPr id="15363" name="Picture 5" descr="Ramazzini or Ramazini or Ramazinni">
            <a:hlinkClick r:id="rId2" tooltip="Bernardino Ramazzini's writings. The father of occupational ergonomic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182938"/>
            <a:ext cx="487680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ChangeArrowheads="1"/>
          </p:cNvSpPr>
          <p:nvPr/>
        </p:nvSpPr>
        <p:spPr bwMode="auto">
          <a:xfrm>
            <a:off x="6858000" y="6248401"/>
            <a:ext cx="3238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http://www.humanics-es.com/ramazzini.htm#ramazzini</a:t>
            </a:r>
          </a:p>
        </p:txBody>
      </p:sp>
      <p:pic>
        <p:nvPicPr>
          <p:cNvPr id="15365" name="Picture 8"/>
          <p:cNvPicPr>
            <a:picLocks noChangeAspect="1" noChangeArrowheads="1"/>
          </p:cNvPicPr>
          <p:nvPr/>
        </p:nvPicPr>
        <p:blipFill>
          <a:blip r:embed="rId4">
            <a:extLst>
              <a:ext uri="{28A0092B-C50C-407E-A947-70E740481C1C}">
                <a14:useLocalDpi xmlns:a14="http://schemas.microsoft.com/office/drawing/2010/main" val="0"/>
              </a:ext>
            </a:extLst>
          </a:blip>
          <a:srcRect b="7462"/>
          <a:stretch>
            <a:fillRect/>
          </a:stretch>
        </p:blipFill>
        <p:spPr bwMode="auto">
          <a:xfrm>
            <a:off x="1905000" y="2670176"/>
            <a:ext cx="3170238"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Rectangle 9"/>
          <p:cNvSpPr>
            <a:spLocks noChangeArrowheads="1"/>
          </p:cNvSpPr>
          <p:nvPr/>
        </p:nvSpPr>
        <p:spPr bwMode="auto">
          <a:xfrm>
            <a:off x="1676401" y="6537326"/>
            <a:ext cx="685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http://www.alp.mcgill.ca/health_safety/Ergonomics/Ergo_res/lancet354_99_858.pdf#search='Bernardino%20Ramazzini'</a:t>
            </a:r>
          </a:p>
        </p:txBody>
      </p:sp>
      <p:sp>
        <p:nvSpPr>
          <p:cNvPr id="15367" name="Text Box 10"/>
          <p:cNvSpPr txBox="1">
            <a:spLocks noChangeArrowheads="1"/>
          </p:cNvSpPr>
          <p:nvPr/>
        </p:nvSpPr>
        <p:spPr bwMode="auto">
          <a:xfrm>
            <a:off x="6248400" y="990601"/>
            <a:ext cx="368722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t>Discourse on the Disease of Workers</a:t>
            </a:r>
          </a:p>
          <a:p>
            <a:pPr eaLnBrk="1" hangingPunct="1">
              <a:spcBef>
                <a:spcPct val="0"/>
              </a:spcBef>
              <a:buFontTx/>
              <a:buNone/>
            </a:pPr>
            <a:endParaRPr lang="en-US" altLang="en-US" sz="1400" b="1"/>
          </a:p>
          <a:p>
            <a:pPr eaLnBrk="1" hangingPunct="1">
              <a:spcBef>
                <a:spcPct val="0"/>
              </a:spcBef>
              <a:buFontTx/>
              <a:buNone/>
            </a:pPr>
            <a:r>
              <a:rPr lang="en-US" altLang="en-US" sz="1400"/>
              <a:t>Discussed occupations ranging from miners</a:t>
            </a:r>
          </a:p>
          <a:p>
            <a:pPr eaLnBrk="1" hangingPunct="1">
              <a:spcBef>
                <a:spcPct val="0"/>
              </a:spcBef>
              <a:buFontTx/>
              <a:buNone/>
            </a:pPr>
            <a:r>
              <a:rPr lang="en-US" altLang="en-US" sz="1400"/>
              <a:t>to midwives and including printers, weavers </a:t>
            </a:r>
          </a:p>
          <a:p>
            <a:pPr eaLnBrk="1" hangingPunct="1">
              <a:spcBef>
                <a:spcPct val="0"/>
              </a:spcBef>
              <a:buFontTx/>
              <a:buNone/>
            </a:pPr>
            <a:r>
              <a:rPr lang="en-US" altLang="en-US" sz="1400"/>
              <a:t>and potters.</a:t>
            </a:r>
          </a:p>
        </p:txBody>
      </p:sp>
      <p:sp>
        <p:nvSpPr>
          <p:cNvPr id="15368" name="Text Box 11"/>
          <p:cNvSpPr txBox="1">
            <a:spLocks noChangeArrowheads="1"/>
          </p:cNvSpPr>
          <p:nvPr/>
        </p:nvSpPr>
        <p:spPr bwMode="auto">
          <a:xfrm>
            <a:off x="2743200" y="2209800"/>
            <a:ext cx="2116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AutoNum type="alphaUcPeriod"/>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AutoNum type="arabicPeriod"/>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AutoNum type="alphaLcPeriod"/>
              <a:defRPr>
                <a:solidFill>
                  <a:schemeClr val="tx1"/>
                </a:solidFill>
                <a:latin typeface="Arial" panose="020B0604020202020204" pitchFamily="34" charset="0"/>
                <a:cs typeface="Arial" panose="020B0604020202020204" pitchFamily="34" charset="0"/>
              </a:defRPr>
            </a:lvl3pPr>
            <a:lvl4pPr marL="1600200" indent="-228600">
              <a:spcBef>
                <a:spcPct val="20000"/>
              </a:spcBef>
              <a:buAutoNum type="romanLcPeriod"/>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i="1"/>
              <a:t>Occupational Toxicology</a:t>
            </a:r>
          </a:p>
        </p:txBody>
      </p:sp>
    </p:spTree>
    <p:extLst>
      <p:ext uri="{BB962C8B-B14F-4D97-AF65-F5344CB8AC3E}">
        <p14:creationId xmlns:p14="http://schemas.microsoft.com/office/powerpoint/2010/main" val="3900876237"/>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8366</TotalTime>
  <Words>4625</Words>
  <Application>Microsoft Office PowerPoint</Application>
  <PresentationFormat>Widescreen</PresentationFormat>
  <Paragraphs>820</Paragraphs>
  <Slides>82</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82</vt:i4>
      </vt:variant>
    </vt:vector>
  </HeadingPairs>
  <TitlesOfParts>
    <vt:vector size="92" baseType="lpstr">
      <vt:lpstr>ＭＳ Ｐゴシック</vt:lpstr>
      <vt:lpstr>Arial</vt:lpstr>
      <vt:lpstr>Calibri</vt:lpstr>
      <vt:lpstr>Calibri Light</vt:lpstr>
      <vt:lpstr>Comic Sans MS</vt:lpstr>
      <vt:lpstr>Times New Roman</vt:lpstr>
      <vt:lpstr>Wingdings</vt:lpstr>
      <vt:lpstr>Office Theme</vt:lpstr>
      <vt:lpstr>1_Office Theme</vt:lpstr>
      <vt:lpstr>2_Office Theme</vt:lpstr>
      <vt:lpstr>Yale-UNIDO Train-the-Facilitator Workshop in Green Chemistry</vt:lpstr>
      <vt:lpstr>John C. Warner</vt:lpstr>
      <vt:lpstr>History of Toxicology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Toxicokinetics</vt:lpstr>
      <vt:lpstr>ADME</vt:lpstr>
      <vt:lpstr>PowerPoint Presentation</vt:lpstr>
      <vt:lpstr>More Accurate:</vt:lpstr>
      <vt:lpstr>PowerPoint Presentation</vt:lpstr>
      <vt:lpstr>1. Passive Diffusion</vt:lpstr>
      <vt:lpstr>2. Facilitated Diffusion</vt:lpstr>
      <vt:lpstr>2. Facilitated Diffusion</vt:lpstr>
      <vt:lpstr>3. Active Transport</vt:lpstr>
      <vt:lpstr>3. Active Transport</vt:lpstr>
      <vt:lpstr>4. “Others”</vt:lpstr>
      <vt:lpstr>B. Different tissues involved in Absorption</vt:lpstr>
      <vt:lpstr>B. Different tissues involved in Absorption</vt:lpstr>
      <vt:lpstr>PowerPoint Presentation</vt:lpstr>
      <vt:lpstr>B. Different tissues involved in Absorption</vt:lpstr>
      <vt:lpstr>B. Different tissues involved in Absorption</vt:lpstr>
      <vt:lpstr>III. Disposition (Distribution and Elimination)</vt:lpstr>
      <vt:lpstr>III. Disposition (Distribution and Elimination)</vt:lpstr>
      <vt:lpstr>PowerPoint Presentation</vt:lpstr>
      <vt:lpstr>PowerPoint Presentation</vt:lpstr>
      <vt:lpstr>PowerPoint Presentation</vt:lpstr>
      <vt:lpstr>PowerPoint Presentation</vt:lpstr>
      <vt:lpstr>IV. Biotransformations</vt:lpstr>
      <vt:lpstr>IV. Biotransformations</vt:lpstr>
      <vt:lpstr>Examples: (carbon)</vt:lpstr>
      <vt:lpstr>Examples (nitrogen)</vt:lpstr>
      <vt:lpstr>Examples (sulfur)</vt:lpstr>
      <vt:lpstr>IV. Biotransformations</vt:lpstr>
      <vt:lpstr>IV. Biotransformations</vt:lpstr>
      <vt:lpstr>IV. Biotransformations</vt:lpstr>
      <vt:lpstr>PowerPoint Presentation</vt:lpstr>
      <vt:lpstr>IV. Biotransformations</vt:lpstr>
      <vt:lpstr>IV. Biotransformations</vt:lpstr>
      <vt:lpstr>IV. Biotransformations</vt:lpstr>
      <vt:lpstr>IV. Biotransformations</vt:lpstr>
      <vt:lpstr>IV. Biotransformations</vt:lpstr>
      <vt:lpstr>IV. Biotransformations</vt:lpstr>
      <vt:lpstr>IV. Biotransformations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Warner</dc:creator>
  <cp:lastModifiedBy>Chapman, Kimberly</cp:lastModifiedBy>
  <cp:revision>637</cp:revision>
  <cp:lastPrinted>2018-02-07T16:57:10Z</cp:lastPrinted>
  <dcterms:created xsi:type="dcterms:W3CDTF">2013-06-24T19:57:25Z</dcterms:created>
  <dcterms:modified xsi:type="dcterms:W3CDTF">2019-03-04T17:38:31Z</dcterms:modified>
</cp:coreProperties>
</file>