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39" r:id="rId2"/>
    <p:sldId id="440" r:id="rId3"/>
    <p:sldId id="470" r:id="rId4"/>
    <p:sldId id="492" r:id="rId5"/>
    <p:sldId id="493" r:id="rId6"/>
    <p:sldId id="471" r:id="rId7"/>
    <p:sldId id="472" r:id="rId8"/>
    <p:sldId id="474" r:id="rId9"/>
    <p:sldId id="475" r:id="rId10"/>
    <p:sldId id="476" r:id="rId11"/>
    <p:sldId id="477" r:id="rId12"/>
    <p:sldId id="487" r:id="rId13"/>
    <p:sldId id="488" r:id="rId14"/>
    <p:sldId id="479" r:id="rId15"/>
    <p:sldId id="480" r:id="rId16"/>
    <p:sldId id="481" r:id="rId17"/>
    <p:sldId id="447" r:id="rId18"/>
    <p:sldId id="448" r:id="rId19"/>
    <p:sldId id="449" r:id="rId20"/>
    <p:sldId id="451" r:id="rId21"/>
    <p:sldId id="452" r:id="rId22"/>
    <p:sldId id="453" r:id="rId23"/>
    <p:sldId id="454" r:id="rId24"/>
    <p:sldId id="455" r:id="rId25"/>
    <p:sldId id="486" r:id="rId26"/>
    <p:sldId id="462" r:id="rId27"/>
    <p:sldId id="489" r:id="rId28"/>
    <p:sldId id="4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DE49F-F6D4-F341-AD86-A989138F6485}">
          <p14:sldIdLst>
            <p14:sldId id="439"/>
            <p14:sldId id="440"/>
            <p14:sldId id="470"/>
            <p14:sldId id="492"/>
            <p14:sldId id="493"/>
            <p14:sldId id="471"/>
            <p14:sldId id="472"/>
            <p14:sldId id="474"/>
            <p14:sldId id="475"/>
            <p14:sldId id="476"/>
            <p14:sldId id="477"/>
            <p14:sldId id="487"/>
            <p14:sldId id="488"/>
            <p14:sldId id="479"/>
            <p14:sldId id="480"/>
            <p14:sldId id="481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86"/>
            <p14:sldId id="462"/>
            <p14:sldId id="489"/>
            <p14:sldId id="4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106" autoAdjust="0"/>
    <p:restoredTop sz="91896" autoAdjust="0"/>
  </p:normalViewPr>
  <p:slideViewPr>
    <p:cSldViewPr snapToGrid="0" snapToObjects="1">
      <p:cViewPr varScale="1">
        <p:scale>
          <a:sx n="71" d="100"/>
          <a:sy n="71" d="100"/>
        </p:scale>
        <p:origin x="31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1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B299-2540-E440-98E9-CAAD9BD919E2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D1F3-E474-F946-B4DE-C58D2CF8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9DE464-E42D-4F5E-972E-C1AD17795C30}" type="slidenum">
              <a:rPr lang="fr-FR" altLang="en-US" sz="1300"/>
              <a:pPr algn="r" eaLnBrk="1" hangingPunct="1"/>
              <a:t>14</a:t>
            </a:fld>
            <a:endParaRPr lang="fr-FR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809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33FEDA-A432-4C56-9BC0-E528E46EDF70}" type="slidenum">
              <a:rPr lang="fr-FR" altLang="en-US" sz="1300"/>
              <a:pPr algn="r" eaLnBrk="1" hangingPunct="1"/>
              <a:t>15</a:t>
            </a:fld>
            <a:endParaRPr lang="fr-FR" alt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4756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773A9D1-0872-45F9-8D0F-A261B5AC0C97}" type="slidenum">
              <a:rPr lang="fr-FR" altLang="en-US" sz="1300"/>
              <a:pPr algn="r" eaLnBrk="1" hangingPunct="1"/>
              <a:t>16</a:t>
            </a:fld>
            <a:endParaRPr lang="fr-FR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194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4304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30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257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800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6348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585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95349-CE05-4E29-A11A-84CD066A86DE}" type="slidenum">
              <a:rPr lang="fr-FR" altLang="en-US" sz="1300"/>
              <a:pPr algn="r" eaLnBrk="1" hangingPunct="1"/>
              <a:t>10</a:t>
            </a:fld>
            <a:endParaRPr lang="fr-FR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64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9CF-F6DA-4BF1-AE00-3B5E3A7840CC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D55-93F9-43C4-ACFB-89251D4C8820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C09-926E-411A-BA3A-F3382B395692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270-27BB-4693-ADA0-518695A0E286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FF1-AAB0-4542-B5A3-0F5A900165EE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024D-D7CE-47D8-86D4-3F76B10BCE6B}" type="datetime1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266-7F94-4099-B11F-57A58251E696}" type="datetime1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DD8C-D2A8-4B87-9C85-CD5A53EFBB5F}" type="datetime1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3815-2B9D-4A6F-8E8B-9C36FE088360}" type="datetime1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2AB6-C761-49F8-B0B0-40331FBA9B90}" type="datetime1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553-B635-4971-892C-B0B629D72E95}" type="datetime1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EE97-230C-4792-A0A4-5F9B7285ADAC}" type="datetime1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6.bin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png"/><Relationship Id="rId4" Type="http://schemas.openxmlformats.org/officeDocument/2006/relationships/image" Target="../media/image10.wm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E-factor</a:t>
            </a:r>
          </a:p>
        </p:txBody>
      </p:sp>
      <p:sp>
        <p:nvSpPr>
          <p:cNvPr id="6042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Proposed by R. Sheldon in 1992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604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9"/>
          <p:cNvGraphicFramePr>
            <a:graphicFrameLocks noChangeAspect="1"/>
          </p:cNvGraphicFramePr>
          <p:nvPr>
            <p:extLst/>
          </p:nvPr>
        </p:nvGraphicFramePr>
        <p:xfrm>
          <a:off x="2960688" y="3898900"/>
          <a:ext cx="59055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CS ChemDraw Drawing" r:id="rId7" imgW="2948411" imgH="1310171" progId="ChemDraw.Document.6.0">
                  <p:embed/>
                </p:oleObj>
              </mc:Choice>
              <mc:Fallback>
                <p:oleObj name="CS ChemDraw Drawing" r:id="rId7" imgW="2948411" imgH="1310171" progId="ChemDraw.Document.6.0">
                  <p:embed/>
                  <p:pic>
                    <p:nvPicPr>
                      <p:cNvPr id="604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3898900"/>
                        <a:ext cx="59055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222268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395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E-factor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/>
              <a:t>Classical synthesis of </a:t>
            </a:r>
            <a:r>
              <a:rPr lang="en-CA" dirty="0" err="1"/>
              <a:t>phloroglucinol</a:t>
            </a:r>
            <a:r>
              <a:rPr lang="en-CA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9005" t="27084" r="51757" b="33593"/>
          <a:stretch/>
        </p:blipFill>
        <p:spPr>
          <a:xfrm>
            <a:off x="3345873" y="2381250"/>
            <a:ext cx="5105401" cy="2876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345" y="5410884"/>
            <a:ext cx="694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Compound masses are expressed in gram per mol.</a:t>
            </a:r>
          </a:p>
        </p:txBody>
      </p:sp>
      <p:sp>
        <p:nvSpPr>
          <p:cNvPr id="7" name="Scale8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8222268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2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957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Environmental Factor (E-Factor)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416651"/>
            <a:ext cx="8949490" cy="2369367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Depends on the definition of waste</a:t>
            </a:r>
          </a:p>
          <a:p>
            <a:pPr lvl="1"/>
            <a:r>
              <a:rPr lang="en-US" sz="2000" dirty="0">
                <a:latin typeface="+mn-lt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+mn-lt"/>
              </a:rPr>
              <a:t>Undesired side products.</a:t>
            </a:r>
          </a:p>
          <a:p>
            <a:r>
              <a:rPr lang="en-US" sz="2400" dirty="0">
                <a:latin typeface="+mn-lt"/>
              </a:rPr>
              <a:t>Smaller E-factor means closer to zero waste</a:t>
            </a:r>
          </a:p>
          <a:p>
            <a:r>
              <a:rPr lang="en-US" sz="2400" dirty="0">
                <a:latin typeface="+mn-lt"/>
              </a:rPr>
              <a:t>E-factor can be used to estimate/calculate the total waste generated:</a:t>
            </a:r>
          </a:p>
          <a:p>
            <a:pPr lvl="1"/>
            <a:r>
              <a:rPr lang="en-US" sz="2000" dirty="0">
                <a:latin typeface="+mn-lt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800" b="1" dirty="0"/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67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238997"/>
            <a:ext cx="78867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E-Factor Example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24457" y="2165611"/>
          <a:ext cx="5141393" cy="1479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CS ChemDraw Drawing" r:id="rId4" imgW="4613029" imgH="1327341" progId="ChemDraw.Document.6.0">
                  <p:embed/>
                </p:oleObj>
              </mc:Choice>
              <mc:Fallback>
                <p:oleObj name="CS ChemDraw Drawing" r:id="rId4" imgW="4613029" imgH="1327341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4457" y="2165611"/>
                        <a:ext cx="5141393" cy="1479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0651" y="1291616"/>
            <a:ext cx="41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Friedel</a:t>
            </a:r>
            <a:r>
              <a:rPr lang="en-US" sz="2000" b="1" dirty="0"/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651" y="1684083"/>
            <a:ext cx="64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  <a:r>
              <a:rPr lang="en-US" b="1" dirty="0"/>
              <a:t> </a:t>
            </a:r>
            <a:r>
              <a:rPr lang="en-US" dirty="0"/>
              <a:t>numbers</a:t>
            </a:r>
            <a:r>
              <a:rPr lang="en-US" b="1" dirty="0"/>
              <a:t> </a:t>
            </a:r>
            <a:r>
              <a:rPr lang="en-US" dirty="0"/>
              <a:t>represent the mass of the chemical</a:t>
            </a:r>
            <a:r>
              <a:rPr lang="en-US" b="1" dirty="0"/>
              <a:t> </a:t>
            </a:r>
            <a:r>
              <a:rPr lang="en-US" b="1" u="sng" dirty="0"/>
              <a:t>after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73946" y="4001264"/>
          <a:ext cx="9923122" cy="764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286250" y="4844396"/>
            <a:ext cx="418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8369" y="5300451"/>
          <a:ext cx="5981432" cy="122944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93186">
                  <a:extLst>
                    <a:ext uri="{9D8B030D-6E8A-4147-A177-3AD203B41FA5}">
                      <a16:colId xmlns:a16="http://schemas.microsoft.com/office/drawing/2014/main" val="4132764065"/>
                    </a:ext>
                  </a:extLst>
                </a:gridCol>
                <a:gridCol w="2521372">
                  <a:extLst>
                    <a:ext uri="{9D8B030D-6E8A-4147-A177-3AD203B41FA5}">
                      <a16:colId xmlns:a16="http://schemas.microsoft.com/office/drawing/2014/main" val="289607281"/>
                    </a:ext>
                  </a:extLst>
                </a:gridCol>
                <a:gridCol w="1466874">
                  <a:extLst>
                    <a:ext uri="{9D8B030D-6E8A-4147-A177-3AD203B41FA5}">
                      <a16:colId xmlns:a16="http://schemas.microsoft.com/office/drawing/2014/main" val="2500107494"/>
                    </a:ext>
                  </a:extLst>
                </a:gridCol>
              </a:tblGrid>
              <a:tr h="4633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At 10 g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3-ton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890141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Desired</a:t>
                      </a:r>
                      <a:r>
                        <a:rPr lang="en-US" sz="2000" u="none" strike="noStrike" baseline="0" dirty="0">
                          <a:effectLst/>
                        </a:rPr>
                        <a:t> product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423180"/>
                  </a:ext>
                </a:extLst>
              </a:tr>
              <a:tr h="41319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Waste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1315g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19.725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977995"/>
                  </a:ext>
                </a:extLst>
              </a:tr>
            </a:tbl>
          </a:graphicData>
        </a:graphic>
      </p:graphicFrame>
      <p:sp>
        <p:nvSpPr>
          <p:cNvPr id="4" name="Left Arrow Callout 3"/>
          <p:cNvSpPr/>
          <p:nvPr/>
        </p:nvSpPr>
        <p:spPr>
          <a:xfrm>
            <a:off x="6780944" y="5965127"/>
            <a:ext cx="5024063" cy="725001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Industrial reactions are run on the big scale</a:t>
            </a:r>
          </a:p>
        </p:txBody>
      </p:sp>
    </p:spTree>
    <p:extLst>
      <p:ext uri="{BB962C8B-B14F-4D97-AF65-F5344CB8AC3E}">
        <p14:creationId xmlns:p14="http://schemas.microsoft.com/office/powerpoint/2010/main" val="217425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Process Mass intensity (PMI)</a:t>
            </a:r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Mass Intensity=e-factor + 1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8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2927351" y="4076701"/>
          <a:ext cx="5686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CS ChemDraw Drawing" r:id="rId7" imgW="2849880" imgH="947420" progId="ChemDraw.Document.6.0">
                  <p:embed/>
                </p:oleObj>
              </mc:Choice>
              <mc:Fallback>
                <p:oleObj name="CS ChemDraw Drawing" r:id="rId7" imgW="2849880" imgH="947420" progId="ChemDraw.Document.6.0">
                  <p:embed/>
                  <p:pic>
                    <p:nvPicPr>
                      <p:cNvPr id="583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4076701"/>
                        <a:ext cx="5686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222268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00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Atom Efficiency/Economy (AE)</a:t>
            </a:r>
          </a:p>
        </p:txBody>
      </p:sp>
      <p:sp>
        <p:nvSpPr>
          <p:cNvPr id="5632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Proposed by Barry </a:t>
            </a:r>
            <a:r>
              <a:rPr lang="en-US" altLang="en-US" dirty="0" err="1"/>
              <a:t>Trost</a:t>
            </a:r>
            <a:r>
              <a:rPr lang="en-US" altLang="en-US" dirty="0"/>
              <a:t> in 1991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63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3000376" y="3860800"/>
          <a:ext cx="5191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CS ChemDraw Drawing" r:id="rId7" imgW="2585720" imgH="901700" progId="ChemDraw.Document.6.0">
                  <p:embed/>
                </p:oleObj>
              </mc:Choice>
              <mc:Fallback>
                <p:oleObj name="CS ChemDraw Drawing" r:id="rId7" imgW="2585720" imgH="901700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6" y="3860800"/>
                        <a:ext cx="5191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1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222268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7407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Atom economy</a:t>
            </a:r>
          </a:p>
        </p:txBody>
      </p:sp>
      <p:sp>
        <p:nvSpPr>
          <p:cNvPr id="542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19290" y="3573463"/>
            <a:ext cx="4100511" cy="4679950"/>
          </a:xfrm>
          <a:noFill/>
        </p:spPr>
        <p:txBody>
          <a:bodyPr/>
          <a:lstStyle/>
          <a:p>
            <a:pPr eaLnBrk="1" hangingPunct="1"/>
            <a:r>
              <a:rPr lang="en-US" altLang="en-US" sz="2000" dirty="0"/>
              <a:t>Atom economy is among the green principles</a:t>
            </a:r>
          </a:p>
          <a:p>
            <a:pPr eaLnBrk="1" hangingPunct="1"/>
            <a:r>
              <a:rPr lang="en-US" altLang="en-US" sz="2000" dirty="0"/>
              <a:t>Atom economy is often used as a generic term now in chemistry to talk about this idea of maximizing atoms from SM into products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667000" y="1746759"/>
            <a:ext cx="67818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dirty="0"/>
              <a:t>Atom economy demands to minimize the quantity of matter that will not be in the desired product at the end.</a:t>
            </a:r>
            <a:r>
              <a:rPr lang="en-US" alt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Moores A. “Atom economy, principles and a few examples."  in Green Catalysis (2009) Wiley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49" y="3621321"/>
            <a:ext cx="4174362" cy="2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970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3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39964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Atom Economy: Example 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43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08" y="215287"/>
            <a:ext cx="11402785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Atom Economy Example Two: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772" y="6466453"/>
            <a:ext cx="825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M.C.; and Connelly, M.E. Real World Cases in Green Chemistry, American Chemical Society: Washington, DC, 2000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677803"/>
            <a:ext cx="4800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Problem: </a:t>
            </a:r>
            <a:endParaRPr lang="en-US" b="1" dirty="0">
              <a:ea typeface="Calibri" charset="0"/>
              <a:cs typeface="Times New Roman" charset="0"/>
            </a:endParaRP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a six-step process </a:t>
            </a:r>
            <a:r>
              <a:rPr lang="en-US" dirty="0">
                <a:ea typeface="Calibri" charset="0"/>
                <a:cs typeface="Times New Roman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results in large quantities of unwanted waste </a:t>
            </a:r>
            <a:r>
              <a:rPr lang="en-US" dirty="0">
                <a:ea typeface="Calibri" charset="0"/>
                <a:cs typeface="Times New Roman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many of the atoms of the reactants not being incorporated into the desired product</a:t>
            </a:r>
            <a:r>
              <a:rPr lang="en-US" dirty="0">
                <a:ea typeface="Calibri" charset="0"/>
                <a:cs typeface="Times New Roman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677803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Solution:</a:t>
            </a: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synthesis of ibuprofen that is only three steps</a:t>
            </a:r>
            <a:r>
              <a:rPr lang="en-US" dirty="0">
                <a:ea typeface="Calibri" charset="0"/>
                <a:cs typeface="Times New Roman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most of the atoms of the reactants are incorporated into the desired product </a:t>
            </a:r>
            <a:r>
              <a:rPr lang="en-US" dirty="0">
                <a:ea typeface="Calibri" charset="0"/>
                <a:cs typeface="Times New Roman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335175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727199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3529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4247308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42732" y="3048000"/>
            <a:ext cx="6096001" cy="2971799"/>
            <a:chOff x="4354285" y="3048000"/>
            <a:chExt cx="6096001" cy="2971799"/>
          </a:xfrm>
        </p:grpSpPr>
        <p:sp>
          <p:nvSpPr>
            <p:cNvPr id="5" name="Rectangle 4"/>
            <p:cNvSpPr/>
            <p:nvPr/>
          </p:nvSpPr>
          <p:spPr>
            <a:xfrm>
              <a:off x="5617029" y="3048000"/>
              <a:ext cx="4539342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2F0277A-13B7-4D57-98B3-C22588B8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3E107-E352-49F4-ABB4-FA917048925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B1111-AD5B-465C-BE4F-8DF522A8063E}"/>
              </a:ext>
            </a:extLst>
          </p:cNvPr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3FF76-EEA9-44CF-875B-B9878A85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84723-CC33-4869-A750-05C95126114B}"/>
                </a:ext>
              </a:extLst>
            </p:cNvPr>
            <p:cNvSpPr/>
            <p:nvPr/>
          </p:nvSpPr>
          <p:spPr>
            <a:xfrm>
              <a:off x="5265249" y="3017906"/>
              <a:ext cx="5847705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C01CF0-4760-4B8C-8E83-15D6A52008C1}"/>
                </a:ext>
              </a:extLst>
            </p:cNvPr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A3DD2-4BFA-447A-BBE3-6B30FFF9BD9A}"/>
                </a:ext>
              </a:extLst>
            </p:cNvPr>
            <p:cNvSpPr/>
            <p:nvPr/>
          </p:nvSpPr>
          <p:spPr>
            <a:xfrm>
              <a:off x="8001001" y="5578943"/>
              <a:ext cx="2714911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298942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EDACD7-383D-400E-9D88-0EFA283E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38506" y="4484103"/>
            <a:ext cx="6096001" cy="1403349"/>
            <a:chOff x="4354285" y="4616450"/>
            <a:chExt cx="6096001" cy="1403349"/>
          </a:xfrm>
        </p:grpSpPr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AF7F987-5F4C-4F65-A098-5922A015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64950-BEC4-4AEF-B7D4-B02AE4249782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307354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E23183-B201-4CCB-AAD3-7468E5E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95480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1501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986480" y="302784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75479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4804" y="2154148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AE=40%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6493" y="215243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AE=77%</a:t>
            </a:r>
          </a:p>
        </p:txBody>
      </p:sp>
    </p:spTree>
    <p:extLst>
      <p:ext uri="{BB962C8B-B14F-4D97-AF65-F5344CB8AC3E}">
        <p14:creationId xmlns:p14="http://schemas.microsoft.com/office/powerpoint/2010/main" val="4159155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310" y="136772"/>
            <a:ext cx="81453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Green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n-lt"/>
              </a:rPr>
              <a:t>anufacturing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= 18) to the 2012 Roundtable survey question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Percentage of respondents indicating one or more metrics surveyed in use computed as the ratio of [total responses – (not sure + none)]/(total responses). PMI = process mass intensity = (mass of raw materials)/(mass of final product).E-factor = (mass of waste)/mass of final product).LCA = life cycle assessment.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4" y="6365985"/>
            <a:ext cx="955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Implementing Green Chemistry in Chemical Manufacturing: A Survey Report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Robert J. Giraud, Paul A. Williams, Amit Sehgal,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Ettigounder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Ponnusamy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Alan K. Phillips, and Julie B. Manley,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ACS Sustainable Chemistry &amp; Engineering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(10), 2237-2242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727199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971550" lvl="1" indent="-51435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26725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Conventional Metrics: Yield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58036"/>
              </p:ext>
            </p:extLst>
          </p:nvPr>
        </p:nvGraphicFramePr>
        <p:xfrm>
          <a:off x="2024063" y="3305175"/>
          <a:ext cx="71437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CS ChemDraw Drawing" r:id="rId5" imgW="3561391" imgH="1455068" progId="ChemDraw.Document.6.0">
                  <p:embed/>
                </p:oleObj>
              </mc:Choice>
              <mc:Fallback>
                <p:oleObj name="CS ChemDraw Drawing" r:id="rId5" imgW="3561391" imgH="1455068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305175"/>
                        <a:ext cx="7143750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571" y="2056874"/>
            <a:ext cx="3633778" cy="3992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4171" y="308732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molecule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404171" y="158793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the </a:t>
            </a:r>
            <a:r>
              <a:rPr lang="en-US" b="1" dirty="0"/>
              <a:t>side product</a:t>
            </a:r>
            <a:r>
              <a:rPr lang="en-US" dirty="0"/>
              <a:t>, and the </a:t>
            </a:r>
            <a:r>
              <a:rPr lang="en-US" b="1" dirty="0"/>
              <a:t>by product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42171" y="2950963"/>
            <a:ext cx="1181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material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571349" y="5058247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Side product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5067300" y="596470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product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191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By-product </a:t>
            </a:r>
            <a:r>
              <a:rPr lang="en-US" dirty="0"/>
              <a:t>of a reaction: a product formed in the reaction between reagents as a </a:t>
            </a:r>
            <a:r>
              <a:rPr lang="en-US" u="sng" dirty="0"/>
              <a:t>direct mechanistic consequence of producing the target product </a:t>
            </a:r>
            <a:r>
              <a:rPr lang="en-US" dirty="0"/>
              <a:t>assuming a balanced chemical equation that accounts for the production of the target product</a:t>
            </a:r>
          </a:p>
          <a:p>
            <a:r>
              <a:rPr lang="en-US" b="1" dirty="0"/>
              <a:t>Side-product </a:t>
            </a:r>
            <a:r>
              <a:rPr lang="en-US" dirty="0"/>
              <a:t>of a reaction: a product formed in the reaction, usually </a:t>
            </a:r>
            <a:r>
              <a:rPr lang="en-US" u="sng" dirty="0"/>
              <a:t>undesired</a:t>
            </a:r>
            <a:r>
              <a:rPr lang="en-US" dirty="0"/>
              <a:t>, arising form a </a:t>
            </a:r>
            <a:r>
              <a:rPr lang="en-US" u="sng" dirty="0"/>
              <a:t>competing reaction pathway </a:t>
            </a:r>
            <a:r>
              <a:rPr lang="en-US" dirty="0"/>
              <a:t>other than the one that produces the intended target product (+ by-products)</a:t>
            </a:r>
          </a:p>
          <a:p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Algebra of Organic Synthesis: Green Metrics, Design Strategy, Route Selection, and Optimization, J. </a:t>
            </a:r>
            <a:r>
              <a:rPr lang="en-US" sz="1400" dirty="0" err="1"/>
              <a:t>Andraos</a:t>
            </a:r>
            <a:r>
              <a:rPr lang="en-US" sz="1400" dirty="0"/>
              <a:t>, 2011, CRC Press</a:t>
            </a:r>
          </a:p>
        </p:txBody>
      </p:sp>
    </p:spTree>
    <p:extLst>
      <p:ext uri="{BB962C8B-B14F-4D97-AF65-F5344CB8AC3E}">
        <p14:creationId xmlns:p14="http://schemas.microsoft.com/office/powerpoint/2010/main" val="238682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Conventional Metrics: Selectivity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06041"/>
              </p:ext>
            </p:extLst>
          </p:nvPr>
        </p:nvGraphicFramePr>
        <p:xfrm>
          <a:off x="1735138" y="3778250"/>
          <a:ext cx="7723187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6" name="CS ChemDraw Drawing" r:id="rId5" imgW="3849358" imgH="984162" progId="ChemDraw.Document.6.0">
                  <p:embed/>
                </p:oleObj>
              </mc:Choice>
              <mc:Fallback>
                <p:oleObj name="CS ChemDraw Drawing" r:id="rId5" imgW="3849358" imgH="984162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778250"/>
                        <a:ext cx="7723187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Conventional Metrics: Conversion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58821"/>
              </p:ext>
            </p:extLst>
          </p:nvPr>
        </p:nvGraphicFramePr>
        <p:xfrm>
          <a:off x="1577975" y="4017963"/>
          <a:ext cx="8437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0" name="CS ChemDraw Drawing" r:id="rId5" imgW="4206043" imgH="479666" progId="ChemDraw.Document.6.0">
                  <p:embed/>
                </p:oleObj>
              </mc:Choice>
              <mc:Fallback>
                <p:oleObj name="CS ChemDraw Drawing" r:id="rId5" imgW="4206043" imgH="479666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017963"/>
                        <a:ext cx="8437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300" y="5527030"/>
            <a:ext cx="5105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Yield = Conversion x Selectivity</a:t>
            </a:r>
            <a:endParaRPr lang="en-CA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8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How good are these classic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8458200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classic metrics assess the following issues:</a:t>
            </a:r>
          </a:p>
          <a:p>
            <a:pPr lvl="1"/>
            <a:r>
              <a:rPr lang="en-US" dirty="0"/>
              <a:t>The reaction is not quantitative</a:t>
            </a:r>
          </a:p>
          <a:p>
            <a:pPr lvl="1"/>
            <a:r>
              <a:rPr lang="en-US" dirty="0"/>
              <a:t>There are unreacted starting materials </a:t>
            </a:r>
          </a:p>
          <a:p>
            <a:pPr lvl="1"/>
            <a:r>
              <a:rPr lang="en-US" dirty="0"/>
              <a:t>I have some side product </a:t>
            </a:r>
          </a:p>
          <a:p>
            <a:pPr lvl="1"/>
            <a:r>
              <a:rPr lang="en-US" dirty="0"/>
              <a:t>I produce by products</a:t>
            </a:r>
          </a:p>
          <a:p>
            <a:pPr lvl="1"/>
            <a:r>
              <a:rPr lang="en-US" dirty="0"/>
              <a:t>I’m using solvent (in reaction, in work up)</a:t>
            </a:r>
          </a:p>
          <a:p>
            <a:pPr lvl="1"/>
            <a:r>
              <a:rPr lang="en-US" dirty="0"/>
              <a:t>I’m using a catalyst (is it recovered?)</a:t>
            </a:r>
          </a:p>
          <a:p>
            <a:pPr lvl="1"/>
            <a:r>
              <a:rPr lang="en-US" dirty="0"/>
              <a:t>I’m using auxiliaries</a:t>
            </a:r>
          </a:p>
          <a:p>
            <a:endParaRPr lang="en-CA" dirty="0"/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6179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CS ChemDraw Drawing" r:id="rId5" imgW="3544482" imgH="720735" progId="ChemDraw.Document.6.0">
                  <p:embed/>
                </p:oleObj>
              </mc:Choice>
              <mc:Fallback>
                <p:oleObj name="CS ChemDraw Drawing" r:id="rId5" imgW="3544482" imgH="720735" progId="ChemDraw.Document.6.0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7" y="4769519"/>
            <a:ext cx="499486" cy="499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535681"/>
            <a:ext cx="479425" cy="479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88" y="5161280"/>
            <a:ext cx="499486" cy="499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60" y="5555487"/>
            <a:ext cx="499486" cy="499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68" y="5943421"/>
            <a:ext cx="499486" cy="49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05" y="3949959"/>
            <a:ext cx="479425" cy="479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94" y="4372045"/>
            <a:ext cx="479425" cy="4794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1529" y="354266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1612" y="400500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5501" y="44470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Selectivity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8766774" y="4782408"/>
            <a:ext cx="476838" cy="1496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99181" y="50689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for Green Metrics</a:t>
            </a:r>
          </a:p>
        </p:txBody>
      </p:sp>
    </p:spTree>
    <p:extLst>
      <p:ext uri="{BB962C8B-B14F-4D97-AF65-F5344CB8AC3E}">
        <p14:creationId xmlns:p14="http://schemas.microsoft.com/office/powerpoint/2010/main" val="23695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green metrics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Material efficiency</a:t>
            </a:r>
          </a:p>
          <a:p>
            <a:pPr lvl="1"/>
            <a:r>
              <a:rPr lang="en-US" b="1" dirty="0"/>
              <a:t>E factor</a:t>
            </a:r>
          </a:p>
          <a:p>
            <a:pPr lvl="1"/>
            <a:r>
              <a:rPr lang="en-US" b="1" dirty="0"/>
              <a:t>Atom economy</a:t>
            </a:r>
          </a:p>
          <a:p>
            <a:pPr lvl="1"/>
            <a:r>
              <a:rPr lang="en-US" dirty="0"/>
              <a:t>Carbon efficiency</a:t>
            </a:r>
          </a:p>
          <a:p>
            <a:pPr lvl="1"/>
            <a:r>
              <a:rPr lang="en-US" dirty="0"/>
              <a:t>E factor based on molecular weight</a:t>
            </a:r>
          </a:p>
          <a:p>
            <a:pPr lvl="1"/>
            <a:r>
              <a:rPr lang="en-US" dirty="0"/>
              <a:t>Effective mass yield</a:t>
            </a:r>
          </a:p>
          <a:p>
            <a:pPr lvl="1"/>
            <a:r>
              <a:rPr lang="en-US" dirty="0"/>
              <a:t>Actual atom economy</a:t>
            </a:r>
          </a:p>
          <a:p>
            <a:pPr lvl="1"/>
            <a:r>
              <a:rPr lang="en-US" dirty="0"/>
              <a:t>Environmental quotient</a:t>
            </a:r>
          </a:p>
          <a:p>
            <a:pPr lvl="1"/>
            <a:r>
              <a:rPr lang="en-US" dirty="0"/>
              <a:t>Mass intensity</a:t>
            </a:r>
          </a:p>
          <a:p>
            <a:pPr lvl="1"/>
            <a:r>
              <a:rPr lang="en-US" dirty="0"/>
              <a:t>Material recovery parameter</a:t>
            </a:r>
          </a:p>
          <a:p>
            <a:pPr lvl="1"/>
            <a:r>
              <a:rPr lang="en-US" dirty="0"/>
              <a:t>Reaction mass efficiency</a:t>
            </a:r>
          </a:p>
          <a:p>
            <a:pPr lvl="1"/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Energy efficiency</a:t>
            </a:r>
          </a:p>
          <a:p>
            <a:pPr lvl="1"/>
            <a:r>
              <a:rPr lang="en-US" dirty="0"/>
              <a:t>Energy intensity</a:t>
            </a:r>
          </a:p>
          <a:p>
            <a:pPr lvl="1"/>
            <a:r>
              <a:rPr lang="en-US" dirty="0"/>
              <a:t>Waste treatment energy</a:t>
            </a:r>
          </a:p>
          <a:p>
            <a:pPr lvl="1"/>
            <a:r>
              <a:rPr lang="en-US" dirty="0"/>
              <a:t>Solvent recovery energy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626612" y="6069450"/>
            <a:ext cx="83555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If you want even more: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93" y="1825625"/>
            <a:ext cx="812698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53" y="1727251"/>
            <a:ext cx="812698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7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17112</TotalTime>
  <Words>1352</Words>
  <Application>Microsoft Office PowerPoint</Application>
  <PresentationFormat>Widescreen</PresentationFormat>
  <Paragraphs>233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CS ChemDraw Drawing</vt:lpstr>
      <vt:lpstr>Yale-UNIDO Train-the-Facilitator Workshop in Green Chemistry</vt:lpstr>
      <vt:lpstr>PowerPoint Presentation</vt:lpstr>
      <vt:lpstr>Conventional Metrics: Yield</vt:lpstr>
      <vt:lpstr>By-product vs side product</vt:lpstr>
      <vt:lpstr>By-product vs side product</vt:lpstr>
      <vt:lpstr>Conventional Metrics: Selectivity</vt:lpstr>
      <vt:lpstr>Conventional Metrics: Conversion</vt:lpstr>
      <vt:lpstr>How good are these classic metrics?</vt:lpstr>
      <vt:lpstr>The green metrics</vt:lpstr>
      <vt:lpstr>E-factor</vt:lpstr>
      <vt:lpstr>E-factor</vt:lpstr>
      <vt:lpstr>Environmental Factor (E-Factor)</vt:lpstr>
      <vt:lpstr>E-Factor Example</vt:lpstr>
      <vt:lpstr>Process Mass intensity (PMI)</vt:lpstr>
      <vt:lpstr>Atom Efficiency/Economy (AE)</vt:lpstr>
      <vt:lpstr>Atom economy</vt:lpstr>
      <vt:lpstr>Atom Economy: Example One</vt:lpstr>
      <vt:lpstr>Atom Economy Example Two: Ibuprofen Synthesis</vt:lpstr>
      <vt:lpstr>PowerPoint Presentation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The Brown Synthesis of Ibuprofen</vt:lpstr>
      <vt:lpstr>PowerPoint Presentation</vt:lpstr>
      <vt:lpstr>Green Chemistry-Related Metrics Used in Chemical Manufacturing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182</cp:revision>
  <dcterms:created xsi:type="dcterms:W3CDTF">2018-01-15T20:20:35Z</dcterms:created>
  <dcterms:modified xsi:type="dcterms:W3CDTF">2018-11-01T19:59:15Z</dcterms:modified>
</cp:coreProperties>
</file>