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62" r:id="rId4"/>
    <p:sldId id="259" r:id="rId5"/>
    <p:sldId id="260" r:id="rId6"/>
    <p:sldId id="261" r:id="rId7"/>
    <p:sldId id="266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52"/>
  </p:normalViewPr>
  <p:slideViewPr>
    <p:cSldViewPr snapToGrid="0" snapToObjects="1">
      <p:cViewPr varScale="1">
        <p:scale>
          <a:sx n="86" d="100"/>
          <a:sy n="86" d="100"/>
        </p:scale>
        <p:origin x="96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D42D55-12CC-624D-B3DF-DC67BC551D65}" type="datetimeFigureOut">
              <a:rPr lang="en-US" smtClean="0"/>
              <a:t>1/9/19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09BF5A-6F42-5642-A3B0-167B21141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039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9BF5A-6F42-5642-A3B0-167B2114196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7455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9BF5A-6F42-5642-A3B0-167B2114196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291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7FF2D-E3AC-664D-8D1E-A4FEEBFEE2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B0D2DB-3C94-CB42-BE30-409CFC1E36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0A0B17-A297-BA42-A1CD-F124BA40C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1C0AF-B5DA-044E-8697-E30342591942}" type="datetimeFigureOut">
              <a:rPr lang="en-US" smtClean="0"/>
              <a:t>1/9/19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426BB3-52CF-E24B-959B-98AAC20DC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558A8C-9CF7-3F4D-90DE-4407BD5D7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6697F-6955-C240-9596-80DCD1776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475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8B7F8-0377-5D41-A4EC-643EB6199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7FB8F9-C3F8-3641-91AD-2119EEBFEF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E6514C-ADAE-4A44-8034-5A13AD475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1C0AF-B5DA-044E-8697-E30342591942}" type="datetimeFigureOut">
              <a:rPr lang="en-US" smtClean="0"/>
              <a:t>1/9/19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E78BB0-26AB-B74B-95E8-730660251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D2EE7F-BAA5-934F-A1B7-34E90071B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6697F-6955-C240-9596-80DCD1776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765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4E6DB7E-F22D-EB40-A89D-A4F110F7A2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84D1B8-8F2B-F740-B557-8FDB4DD5D1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83B648-DABF-4043-BAB0-8FA2522CC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1C0AF-B5DA-044E-8697-E30342591942}" type="datetimeFigureOut">
              <a:rPr lang="en-US" smtClean="0"/>
              <a:t>1/9/19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91DEFB-9207-814B-835F-B1C310DE2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54FB33-6B7E-9B4C-B49B-3E53BB672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6697F-6955-C240-9596-80DCD1776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370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933AF1-C98E-E448-956E-E5E890EF4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2D329E-DDE5-3E4C-8508-CFD467F7BF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2BA04B-D893-464C-98D6-78DD35F24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1C0AF-B5DA-044E-8697-E30342591942}" type="datetimeFigureOut">
              <a:rPr lang="en-US" smtClean="0"/>
              <a:t>1/9/19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0DB45B-0D81-CD44-98FE-BD3471A08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0F6C96-87AF-7E48-8C35-C319EE4C4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6697F-6955-C240-9596-80DCD1776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494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37627-7786-7B4D-A336-4F211DDAD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4A4626-1958-FD4C-A50C-15EE54E75A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A2DEA5-48F6-C248-BD26-2AD448DB3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1C0AF-B5DA-044E-8697-E30342591942}" type="datetimeFigureOut">
              <a:rPr lang="en-US" smtClean="0"/>
              <a:t>1/9/19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D8F908-93BB-7842-BD9C-1154DE0C3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9C81A6-6202-764A-A3BF-7F67C79C4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6697F-6955-C240-9596-80DCD1776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174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D22F0B-135E-D647-AADB-CF772BE2F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35D885-2403-6C44-BB11-3F31058C11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C83333-0A36-3544-B220-B8B2D585A1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962734-965F-DB4E-9413-40F39755C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1C0AF-B5DA-044E-8697-E30342591942}" type="datetimeFigureOut">
              <a:rPr lang="en-US" smtClean="0"/>
              <a:t>1/9/19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412566-D11D-7044-B12A-2CBB15439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0E1DAC-BA77-934C-80B5-9DA7C0462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6697F-6955-C240-9596-80DCD1776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271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7B657-313E-AB4E-9219-D41A48168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0BD7CE-383F-DA4D-8F1B-FFBA8EEDD6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85F694-68B0-E14C-8101-E729495FB8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9ED07A-6D0E-734B-AED7-77F58A254D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E1CB1E-ECE6-AB41-AC4A-F94985CC45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B647F78-2E79-3942-9923-F9854BBFD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1C0AF-B5DA-044E-8697-E30342591942}" type="datetimeFigureOut">
              <a:rPr lang="en-US" smtClean="0"/>
              <a:t>1/9/19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D5C85C-E9A2-7146-B229-01F13609C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EC66766-FBBA-7D47-9AA7-58D4DFA18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6697F-6955-C240-9596-80DCD1776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142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9EB0A-79FB-6849-996F-062F7DB17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BE5F840-44EB-BD4C-8478-2D740E008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1C0AF-B5DA-044E-8697-E30342591942}" type="datetimeFigureOut">
              <a:rPr lang="en-US" smtClean="0"/>
              <a:t>1/9/19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30FDAF-0169-364C-9A08-5836D892C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2079BE-16FF-E04B-BF4D-E0A8230CB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6697F-6955-C240-9596-80DCD1776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093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4A96D1-2616-424E-A05B-1F683A8C0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1C0AF-B5DA-044E-8697-E30342591942}" type="datetimeFigureOut">
              <a:rPr lang="en-US" smtClean="0"/>
              <a:t>1/9/19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11EE0BF-DEAC-D84C-91B4-2E2118F3A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C92777-6AF3-4742-9A97-FB0C703F6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6697F-6955-C240-9596-80DCD1776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89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83BCAE-F84D-7E49-96BD-B3F5439DD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36BBF9-59BB-4544-8E9F-B528564BDA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CFD34A-383D-6645-9799-5C8B598B81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C26331-8CB7-2C4A-BD3F-1267689EB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1C0AF-B5DA-044E-8697-E30342591942}" type="datetimeFigureOut">
              <a:rPr lang="en-US" smtClean="0"/>
              <a:t>1/9/19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F88BFB-AD80-3E49-8C33-3AB6E66EB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1ECD77-E61F-4047-924A-09FA727D5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6697F-6955-C240-9596-80DCD1776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831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87E85-02E0-7E47-88BA-DE0638A24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5B8460-95C4-0E4A-8C7F-D6443B7A66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787AA3-D664-3342-9FA9-14D8B0C3C6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02CDB5-1DCD-714E-8256-2E4475B09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1C0AF-B5DA-044E-8697-E30342591942}" type="datetimeFigureOut">
              <a:rPr lang="en-US" smtClean="0"/>
              <a:t>1/9/19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49DEA4-2B89-CC42-9EED-0A4007197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AFAC86-FF46-D749-80F7-D0AE3592E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6697F-6955-C240-9596-80DCD1776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347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A402E7-773C-A340-8362-97147F3A46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138EBD-38A5-654D-BC46-5E4D18EA20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0E01B4-B723-6B43-B5F7-8057B797AA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1C0AF-B5DA-044E-8697-E30342591942}" type="datetimeFigureOut">
              <a:rPr lang="en-US" smtClean="0"/>
              <a:t>1/9/19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D723ED-4DA9-0942-B198-AEC740ED48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5B9007-CC82-3D43-99C6-30CBA63921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6697F-6955-C240-9596-80DCD1776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405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1.emf"/><Relationship Id="rId7" Type="http://schemas.openxmlformats.org/officeDocument/2006/relationships/image" Target="../media/image6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4E0DE64-8D57-8349-9375-8FE0BF8178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5336820"/>
              </p:ext>
            </p:extLst>
          </p:nvPr>
        </p:nvGraphicFramePr>
        <p:xfrm>
          <a:off x="1325420" y="1343120"/>
          <a:ext cx="9453420" cy="40792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85817">
                  <a:extLst>
                    <a:ext uri="{9D8B030D-6E8A-4147-A177-3AD203B41FA5}">
                      <a16:colId xmlns:a16="http://schemas.microsoft.com/office/drawing/2014/main" val="2607004324"/>
                    </a:ext>
                  </a:extLst>
                </a:gridCol>
                <a:gridCol w="1246910">
                  <a:extLst>
                    <a:ext uri="{9D8B030D-6E8A-4147-A177-3AD203B41FA5}">
                      <a16:colId xmlns:a16="http://schemas.microsoft.com/office/drawing/2014/main" val="3909284866"/>
                    </a:ext>
                  </a:extLst>
                </a:gridCol>
                <a:gridCol w="1493983">
                  <a:extLst>
                    <a:ext uri="{9D8B030D-6E8A-4147-A177-3AD203B41FA5}">
                      <a16:colId xmlns:a16="http://schemas.microsoft.com/office/drawing/2014/main" val="3710242791"/>
                    </a:ext>
                  </a:extLst>
                </a:gridCol>
                <a:gridCol w="1575570">
                  <a:extLst>
                    <a:ext uri="{9D8B030D-6E8A-4147-A177-3AD203B41FA5}">
                      <a16:colId xmlns:a16="http://schemas.microsoft.com/office/drawing/2014/main" val="2103959017"/>
                    </a:ext>
                  </a:extLst>
                </a:gridCol>
                <a:gridCol w="1793392">
                  <a:extLst>
                    <a:ext uri="{9D8B030D-6E8A-4147-A177-3AD203B41FA5}">
                      <a16:colId xmlns:a16="http://schemas.microsoft.com/office/drawing/2014/main" val="3980723664"/>
                    </a:ext>
                  </a:extLst>
                </a:gridCol>
                <a:gridCol w="1357748">
                  <a:extLst>
                    <a:ext uri="{9D8B030D-6E8A-4147-A177-3AD203B41FA5}">
                      <a16:colId xmlns:a16="http://schemas.microsoft.com/office/drawing/2014/main" val="2859037410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Reagents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Utilized in Ibuprofen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Unutilized in Ibuprofen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9278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Formula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FW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Formula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FW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Formula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FW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78185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  <a:r>
                        <a:rPr lang="en-US" baseline="-25000" dirty="0"/>
                        <a:t>10</a:t>
                      </a:r>
                      <a:r>
                        <a:rPr lang="en-US" dirty="0"/>
                        <a:t>H</a:t>
                      </a:r>
                      <a:r>
                        <a:rPr lang="en-US" baseline="-25000" dirty="0"/>
                        <a:t>14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134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  <a:r>
                        <a:rPr lang="en-US" baseline="-25000" dirty="0"/>
                        <a:t>10</a:t>
                      </a:r>
                      <a:r>
                        <a:rPr lang="en-US" dirty="0"/>
                        <a:t>H</a:t>
                      </a:r>
                      <a:r>
                        <a:rPr lang="en-US" baseline="-25000" dirty="0"/>
                        <a:t>13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133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9458345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  <a:r>
                        <a:rPr lang="en-US" baseline="-25000" dirty="0"/>
                        <a:t>4</a:t>
                      </a:r>
                      <a:r>
                        <a:rPr lang="en-US" dirty="0"/>
                        <a:t>H</a:t>
                      </a:r>
                      <a:r>
                        <a:rPr lang="en-US" baseline="-25000" dirty="0"/>
                        <a:t>6</a:t>
                      </a:r>
                      <a:r>
                        <a:rPr lang="en-US" dirty="0"/>
                        <a:t>O</a:t>
                      </a:r>
                      <a:r>
                        <a:rPr lang="en-US" baseline="-250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  <a:r>
                        <a:rPr lang="en-US" baseline="-25000" dirty="0"/>
                        <a:t>2</a:t>
                      </a:r>
                      <a:r>
                        <a:rPr lang="en-US" dirty="0"/>
                        <a:t>H</a:t>
                      </a:r>
                      <a:r>
                        <a:rPr lang="en-US" baseline="-250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  <a:r>
                        <a:rPr lang="en-US" baseline="-25000" dirty="0"/>
                        <a:t>2</a:t>
                      </a:r>
                      <a:r>
                        <a:rPr lang="en-US" dirty="0"/>
                        <a:t>H</a:t>
                      </a:r>
                      <a:r>
                        <a:rPr lang="en-US" baseline="-25000" dirty="0"/>
                        <a:t>3</a:t>
                      </a:r>
                      <a:r>
                        <a:rPr lang="en-US" dirty="0"/>
                        <a:t>O</a:t>
                      </a:r>
                      <a:r>
                        <a:rPr lang="en-US" baseline="-250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71206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  <a:r>
                        <a:rPr lang="en-US" baseline="-25000" dirty="0"/>
                        <a:t>4</a:t>
                      </a:r>
                      <a:r>
                        <a:rPr lang="en-US" dirty="0"/>
                        <a:t>H</a:t>
                      </a:r>
                      <a:r>
                        <a:rPr lang="en-US" baseline="-25000" dirty="0"/>
                        <a:t>7</a:t>
                      </a:r>
                      <a:r>
                        <a:rPr lang="en-US" dirty="0"/>
                        <a:t>ClO</a:t>
                      </a:r>
                      <a:r>
                        <a:rPr lang="en-US" baseline="-25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122.5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  <a:r>
                        <a:rPr lang="en-US" baseline="-25000" dirty="0"/>
                        <a:t>3</a:t>
                      </a:r>
                      <a:r>
                        <a:rPr lang="en-US" dirty="0"/>
                        <a:t>H</a:t>
                      </a:r>
                      <a:r>
                        <a:rPr lang="en-US" baseline="-25000" dirty="0"/>
                        <a:t>6</a:t>
                      </a:r>
                      <a:r>
                        <a:rPr lang="en-US" dirty="0"/>
                        <a:t>ClO</a:t>
                      </a:r>
                      <a:r>
                        <a:rPr lang="en-US" baseline="-25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109.5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89448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  <a:r>
                        <a:rPr lang="en-US" baseline="-25000" dirty="0"/>
                        <a:t>2</a:t>
                      </a:r>
                      <a:r>
                        <a:rPr lang="en-US" dirty="0"/>
                        <a:t>H</a:t>
                      </a:r>
                      <a:r>
                        <a:rPr lang="en-US" baseline="-25000" dirty="0"/>
                        <a:t>5</a:t>
                      </a:r>
                      <a:r>
                        <a:rPr lang="en-US" dirty="0"/>
                        <a:t>ONa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  <a:r>
                        <a:rPr lang="en-US" baseline="-25000" dirty="0"/>
                        <a:t>2</a:t>
                      </a:r>
                      <a:r>
                        <a:rPr lang="en-US" dirty="0"/>
                        <a:t>H</a:t>
                      </a:r>
                      <a:r>
                        <a:rPr lang="en-US" baseline="-25000" dirty="0"/>
                        <a:t>5</a:t>
                      </a:r>
                      <a:r>
                        <a:rPr lang="en-US" dirty="0"/>
                        <a:t>ONa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68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27294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</a:t>
                      </a:r>
                      <a:r>
                        <a:rPr lang="en-US" baseline="-25000" dirty="0"/>
                        <a:t>3</a:t>
                      </a:r>
                      <a:r>
                        <a:rPr lang="en-US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</a:t>
                      </a:r>
                      <a:r>
                        <a:rPr lang="en-US" baseline="-25000" dirty="0"/>
                        <a:t>3</a:t>
                      </a:r>
                      <a:r>
                        <a:rPr lang="en-US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8607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NH</a:t>
                      </a:r>
                      <a:r>
                        <a:rPr lang="en-US" baseline="-25000" dirty="0"/>
                        <a:t>3</a:t>
                      </a:r>
                      <a:r>
                        <a:rPr lang="en-US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NH</a:t>
                      </a:r>
                      <a:r>
                        <a:rPr lang="en-US" baseline="-25000" dirty="0"/>
                        <a:t>3</a:t>
                      </a:r>
                      <a:r>
                        <a:rPr lang="en-US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64613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</a:t>
                      </a:r>
                      <a:r>
                        <a:rPr lang="en-US" baseline="-25000" dirty="0"/>
                        <a:t>4</a:t>
                      </a:r>
                      <a:r>
                        <a:rPr lang="en-US" dirty="0"/>
                        <a:t>O</a:t>
                      </a:r>
                      <a:r>
                        <a:rPr lang="en-US" baseline="-25000" dirty="0"/>
                        <a:t>4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36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HO</a:t>
                      </a:r>
                      <a:r>
                        <a:rPr lang="en-US" baseline="-25000" dirty="0"/>
                        <a:t>2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</a:t>
                      </a:r>
                      <a:r>
                        <a:rPr lang="en-US" baseline="-25000" dirty="0"/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7929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Ibuprofen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Waste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544787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  <a:r>
                        <a:rPr lang="en-US" baseline="-25000" dirty="0"/>
                        <a:t>20</a:t>
                      </a:r>
                      <a:r>
                        <a:rPr lang="en-US" dirty="0"/>
                        <a:t>H</a:t>
                      </a:r>
                      <a:r>
                        <a:rPr lang="en-US" baseline="-25000" dirty="0"/>
                        <a:t>42</a:t>
                      </a:r>
                      <a:r>
                        <a:rPr lang="en-US" dirty="0"/>
                        <a:t>NO</a:t>
                      </a:r>
                      <a:r>
                        <a:rPr lang="en-US" baseline="-25000" dirty="0"/>
                        <a:t>10</a:t>
                      </a:r>
                      <a:r>
                        <a:rPr lang="en-US" dirty="0"/>
                        <a:t>ClNa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514.5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  <a:r>
                        <a:rPr lang="en-US" baseline="-25000" dirty="0"/>
                        <a:t>13</a:t>
                      </a:r>
                      <a:r>
                        <a:rPr lang="en-US" dirty="0"/>
                        <a:t>H</a:t>
                      </a:r>
                      <a:r>
                        <a:rPr lang="en-US" baseline="-25000" dirty="0"/>
                        <a:t>18</a:t>
                      </a:r>
                      <a:r>
                        <a:rPr lang="en-US" dirty="0"/>
                        <a:t>O</a:t>
                      </a:r>
                      <a:r>
                        <a:rPr lang="en-US" baseline="-25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  <a:r>
                        <a:rPr lang="en-US" baseline="-25000" dirty="0"/>
                        <a:t>7</a:t>
                      </a:r>
                      <a:r>
                        <a:rPr lang="en-US" dirty="0"/>
                        <a:t>H</a:t>
                      </a:r>
                      <a:r>
                        <a:rPr lang="en-US" baseline="-25000" dirty="0"/>
                        <a:t>24</a:t>
                      </a:r>
                      <a:r>
                        <a:rPr lang="en-US" dirty="0"/>
                        <a:t>NO</a:t>
                      </a:r>
                      <a:r>
                        <a:rPr lang="en-US" baseline="-25000" dirty="0"/>
                        <a:t>8</a:t>
                      </a:r>
                      <a:r>
                        <a:rPr lang="en-US" dirty="0"/>
                        <a:t>ClNa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308.5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5540158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4B938672-5CB4-D742-895E-475512D4C876}"/>
              </a:ext>
            </a:extLst>
          </p:cNvPr>
          <p:cNvSpPr/>
          <p:nvPr/>
        </p:nvSpPr>
        <p:spPr>
          <a:xfrm>
            <a:off x="3004130" y="557757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latin typeface="Helvetica" pitchFamily="2" charset="0"/>
              </a:rPr>
              <a:t>Percentage Atom Economy = (FW ibuprofen/FW all reactants) x 100 = (</a:t>
            </a:r>
            <a:r>
              <a:rPr lang="en-US" dirty="0">
                <a:solidFill>
                  <a:srgbClr val="59AE37"/>
                </a:solidFill>
                <a:latin typeface="Helvetica" pitchFamily="2" charset="0"/>
              </a:rPr>
              <a:t>206</a:t>
            </a:r>
            <a:r>
              <a:rPr lang="en-US" dirty="0">
                <a:latin typeface="Helvetica" pitchFamily="2" charset="0"/>
              </a:rPr>
              <a:t>/514.5) x 100 = </a:t>
            </a:r>
            <a:r>
              <a:rPr lang="en-US" dirty="0">
                <a:solidFill>
                  <a:srgbClr val="59AE37"/>
                </a:solidFill>
                <a:latin typeface="Helvetica" pitchFamily="2" charset="0"/>
              </a:rPr>
              <a:t>40%</a:t>
            </a:r>
            <a:endParaRPr lang="en-US" dirty="0">
              <a:effectLst/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29088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7BF6AD8-3F2B-0247-A647-4CF70D6E31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23215" y="1419740"/>
            <a:ext cx="902622" cy="550951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790194EA-69F1-6948-9135-09C726A9B89D}"/>
              </a:ext>
            </a:extLst>
          </p:cNvPr>
          <p:cNvSpPr/>
          <p:nvPr/>
        </p:nvSpPr>
        <p:spPr>
          <a:xfrm>
            <a:off x="9020525" y="1267815"/>
            <a:ext cx="760732" cy="827564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B37C167-F2AC-6C45-AE7B-C1F679DAE38B}"/>
              </a:ext>
            </a:extLst>
          </p:cNvPr>
          <p:cNvSpPr txBox="1"/>
          <p:nvPr/>
        </p:nvSpPr>
        <p:spPr>
          <a:xfrm>
            <a:off x="9076882" y="987274"/>
            <a:ext cx="6426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Waste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FAD70D4-9D2C-B541-AFAC-A559189201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0027" y="1124268"/>
            <a:ext cx="7167201" cy="3916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0999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4E0DE64-8D57-8349-9375-8FE0BF8178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4970076"/>
              </p:ext>
            </p:extLst>
          </p:nvPr>
        </p:nvGraphicFramePr>
        <p:xfrm>
          <a:off x="1325420" y="1343120"/>
          <a:ext cx="9453420" cy="29667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85817">
                  <a:extLst>
                    <a:ext uri="{9D8B030D-6E8A-4147-A177-3AD203B41FA5}">
                      <a16:colId xmlns:a16="http://schemas.microsoft.com/office/drawing/2014/main" val="2607004324"/>
                    </a:ext>
                  </a:extLst>
                </a:gridCol>
                <a:gridCol w="1246910">
                  <a:extLst>
                    <a:ext uri="{9D8B030D-6E8A-4147-A177-3AD203B41FA5}">
                      <a16:colId xmlns:a16="http://schemas.microsoft.com/office/drawing/2014/main" val="3909284866"/>
                    </a:ext>
                  </a:extLst>
                </a:gridCol>
                <a:gridCol w="1493983">
                  <a:extLst>
                    <a:ext uri="{9D8B030D-6E8A-4147-A177-3AD203B41FA5}">
                      <a16:colId xmlns:a16="http://schemas.microsoft.com/office/drawing/2014/main" val="3710242791"/>
                    </a:ext>
                  </a:extLst>
                </a:gridCol>
                <a:gridCol w="1575570">
                  <a:extLst>
                    <a:ext uri="{9D8B030D-6E8A-4147-A177-3AD203B41FA5}">
                      <a16:colId xmlns:a16="http://schemas.microsoft.com/office/drawing/2014/main" val="2103959017"/>
                    </a:ext>
                  </a:extLst>
                </a:gridCol>
                <a:gridCol w="1793392">
                  <a:extLst>
                    <a:ext uri="{9D8B030D-6E8A-4147-A177-3AD203B41FA5}">
                      <a16:colId xmlns:a16="http://schemas.microsoft.com/office/drawing/2014/main" val="3980723664"/>
                    </a:ext>
                  </a:extLst>
                </a:gridCol>
                <a:gridCol w="1357748">
                  <a:extLst>
                    <a:ext uri="{9D8B030D-6E8A-4147-A177-3AD203B41FA5}">
                      <a16:colId xmlns:a16="http://schemas.microsoft.com/office/drawing/2014/main" val="2859037410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Reagents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Utilized in Ibuprofen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Unutilized in Ibuprofen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9278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Formula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FW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Formula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FW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Formula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FW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78185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  <a:r>
                        <a:rPr lang="en-US" baseline="-25000" dirty="0"/>
                        <a:t>10</a:t>
                      </a:r>
                      <a:r>
                        <a:rPr lang="en-US" dirty="0"/>
                        <a:t>H</a:t>
                      </a:r>
                      <a:r>
                        <a:rPr lang="en-US" baseline="-25000" dirty="0"/>
                        <a:t>14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134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  <a:r>
                        <a:rPr lang="en-US" baseline="-25000" dirty="0"/>
                        <a:t>10</a:t>
                      </a:r>
                      <a:r>
                        <a:rPr lang="en-US" dirty="0"/>
                        <a:t>H</a:t>
                      </a:r>
                      <a:r>
                        <a:rPr lang="en-US" baseline="-25000" dirty="0"/>
                        <a:t>13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133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9458345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  <a:r>
                        <a:rPr lang="en-US" baseline="-25000" dirty="0"/>
                        <a:t>4</a:t>
                      </a:r>
                      <a:r>
                        <a:rPr lang="en-US" dirty="0"/>
                        <a:t>H</a:t>
                      </a:r>
                      <a:r>
                        <a:rPr lang="en-US" baseline="-25000" dirty="0"/>
                        <a:t>6</a:t>
                      </a:r>
                      <a:r>
                        <a:rPr lang="en-US" dirty="0"/>
                        <a:t>O</a:t>
                      </a:r>
                      <a:r>
                        <a:rPr lang="en-US" baseline="-250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  <a:r>
                        <a:rPr lang="en-US" baseline="-25000" dirty="0"/>
                        <a:t>2</a:t>
                      </a:r>
                      <a:r>
                        <a:rPr lang="en-US" dirty="0"/>
                        <a:t>H</a:t>
                      </a:r>
                      <a:r>
                        <a:rPr lang="en-US" baseline="-25000" dirty="0"/>
                        <a:t>3</a:t>
                      </a:r>
                      <a:r>
                        <a:rPr lang="en-US" baseline="0" dirty="0"/>
                        <a:t>O</a:t>
                      </a:r>
                      <a:r>
                        <a:rPr lang="en-US" baseline="-25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  <a:r>
                        <a:rPr lang="en-US" baseline="-25000" dirty="0"/>
                        <a:t>2</a:t>
                      </a:r>
                      <a:r>
                        <a:rPr lang="en-US" dirty="0"/>
                        <a:t>H</a:t>
                      </a:r>
                      <a:r>
                        <a:rPr lang="en-US" baseline="-25000" dirty="0"/>
                        <a:t>3</a:t>
                      </a:r>
                      <a:r>
                        <a:rPr lang="en-US" dirty="0"/>
                        <a:t>O</a:t>
                      </a:r>
                      <a:r>
                        <a:rPr lang="en-US" baseline="-25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59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71206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/>
                        <a:t>H2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</a:t>
                      </a:r>
                      <a:r>
                        <a:rPr lang="en-US" baseline="-25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89448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/>
                        <a:t>CO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28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28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baseline="-25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7929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Ibuprofen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Waste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544787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  <a:r>
                        <a:rPr lang="en-US" baseline="-25000" dirty="0"/>
                        <a:t>15</a:t>
                      </a:r>
                      <a:r>
                        <a:rPr lang="en-US" dirty="0"/>
                        <a:t>H</a:t>
                      </a:r>
                      <a:r>
                        <a:rPr lang="en-US" baseline="-25000" dirty="0"/>
                        <a:t>22</a:t>
                      </a:r>
                      <a:r>
                        <a:rPr lang="en-US" dirty="0"/>
                        <a:t>O</a:t>
                      </a:r>
                      <a:r>
                        <a:rPr lang="en-US" baseline="-25000" dirty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  <a:r>
                        <a:rPr lang="en-US" baseline="-25000" dirty="0"/>
                        <a:t>13</a:t>
                      </a:r>
                      <a:r>
                        <a:rPr lang="en-US" dirty="0"/>
                        <a:t>H</a:t>
                      </a:r>
                      <a:r>
                        <a:rPr lang="en-US" baseline="-25000" dirty="0"/>
                        <a:t>18</a:t>
                      </a:r>
                      <a:r>
                        <a:rPr lang="en-US" dirty="0"/>
                        <a:t>O</a:t>
                      </a:r>
                      <a:r>
                        <a:rPr lang="en-US" baseline="-25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  <a:r>
                        <a:rPr lang="en-US" baseline="-25000" dirty="0"/>
                        <a:t>2</a:t>
                      </a:r>
                      <a:r>
                        <a:rPr lang="en-US" dirty="0"/>
                        <a:t>H</a:t>
                      </a:r>
                      <a:r>
                        <a:rPr lang="en-US" baseline="-25000" dirty="0"/>
                        <a:t>4</a:t>
                      </a:r>
                      <a:r>
                        <a:rPr lang="en-US" dirty="0"/>
                        <a:t>O</a:t>
                      </a:r>
                      <a:r>
                        <a:rPr lang="en-US" baseline="-25000" dirty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5540158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D0ED577F-93E0-B840-87FB-0D79CD85EA54}"/>
              </a:ext>
            </a:extLst>
          </p:cNvPr>
          <p:cNvSpPr/>
          <p:nvPr/>
        </p:nvSpPr>
        <p:spPr>
          <a:xfrm>
            <a:off x="3004130" y="4620310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latin typeface="Helvetica" pitchFamily="2" charset="0"/>
              </a:rPr>
              <a:t>Percentage Atom Economy = (FW ibuprofen/ FW of all reactants) </a:t>
            </a:r>
            <a:r>
              <a:rPr lang="en-US" dirty="0">
                <a:solidFill>
                  <a:srgbClr val="EBF2D1"/>
                </a:solidFill>
                <a:latin typeface="Helvetica" pitchFamily="2" charset="0"/>
              </a:rPr>
              <a:t>x</a:t>
            </a:r>
            <a:r>
              <a:rPr lang="en-US" dirty="0">
                <a:latin typeface="Helvetica" pitchFamily="2" charset="0"/>
              </a:rPr>
              <a:t> 100= (</a:t>
            </a:r>
            <a:r>
              <a:rPr lang="en-US" dirty="0">
                <a:solidFill>
                  <a:srgbClr val="59AE37"/>
                </a:solidFill>
                <a:latin typeface="Helvetica" pitchFamily="2" charset="0"/>
              </a:rPr>
              <a:t>206</a:t>
            </a:r>
            <a:r>
              <a:rPr lang="en-US" dirty="0">
                <a:latin typeface="Helvetica" pitchFamily="2" charset="0"/>
              </a:rPr>
              <a:t>/266) x 100 = </a:t>
            </a:r>
            <a:r>
              <a:rPr lang="en-US" dirty="0">
                <a:solidFill>
                  <a:srgbClr val="59AE37"/>
                </a:solidFill>
                <a:latin typeface="Helvetica" pitchFamily="2" charset="0"/>
              </a:rPr>
              <a:t>77%</a:t>
            </a:r>
            <a:endParaRPr lang="en-US" dirty="0">
              <a:effectLst/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3077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F7F54-F561-8049-8A81-798C84389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Traditional Synthetic Route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AEA04B-6AA2-4A4C-9506-FB128ABFCAF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00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98E4E401-C3E5-A440-AD38-927AFF9FF1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2095" y="832750"/>
            <a:ext cx="4728478" cy="4759689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F362240B-93DE-ED4C-BC8B-025B72B66275}"/>
              </a:ext>
            </a:extLst>
          </p:cNvPr>
          <p:cNvSpPr/>
          <p:nvPr/>
        </p:nvSpPr>
        <p:spPr>
          <a:xfrm>
            <a:off x="8094617" y="1018903"/>
            <a:ext cx="143692" cy="2220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580A6E0-06DA-BA4E-B873-2C5500D016BE}"/>
              </a:ext>
            </a:extLst>
          </p:cNvPr>
          <p:cNvSpPr txBox="1"/>
          <p:nvPr/>
        </p:nvSpPr>
        <p:spPr>
          <a:xfrm>
            <a:off x="4384765" y="5592439"/>
            <a:ext cx="795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Ibuprofen</a:t>
            </a:r>
          </a:p>
        </p:txBody>
      </p:sp>
    </p:spTree>
    <p:extLst>
      <p:ext uri="{BB962C8B-B14F-4D97-AF65-F5344CB8AC3E}">
        <p14:creationId xmlns:p14="http://schemas.microsoft.com/office/powerpoint/2010/main" val="530351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2337A38-E96F-D14A-BD54-31BF0A7E8A45}"/>
              </a:ext>
            </a:extLst>
          </p:cNvPr>
          <p:cNvSpPr/>
          <p:nvPr/>
        </p:nvSpPr>
        <p:spPr>
          <a:xfrm>
            <a:off x="8263512" y="672476"/>
            <a:ext cx="698401" cy="1035590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8E4E401-C3E5-A440-AD38-927AFF9FF1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6466" y="980379"/>
            <a:ext cx="4728478" cy="475968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C84ED8D-E9AC-E84C-9E13-77E13727F02C}"/>
              </a:ext>
            </a:extLst>
          </p:cNvPr>
          <p:cNvSpPr txBox="1"/>
          <p:nvPr/>
        </p:nvSpPr>
        <p:spPr>
          <a:xfrm>
            <a:off x="8347164" y="438512"/>
            <a:ext cx="5750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Waste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F13C70F-6E67-7A44-984E-ED269B51BFA4}"/>
              </a:ext>
            </a:extLst>
          </p:cNvPr>
          <p:cNvSpPr/>
          <p:nvPr/>
        </p:nvSpPr>
        <p:spPr>
          <a:xfrm>
            <a:off x="8297701" y="2565122"/>
            <a:ext cx="510285" cy="583029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20EBEE3-B659-5B49-9641-9FE4045B45D7}"/>
              </a:ext>
            </a:extLst>
          </p:cNvPr>
          <p:cNvSpPr txBox="1"/>
          <p:nvPr/>
        </p:nvSpPr>
        <p:spPr>
          <a:xfrm>
            <a:off x="8273959" y="2301265"/>
            <a:ext cx="5750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Waste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E45AA26-01D3-8840-8E6B-95F79A70C8F6}"/>
              </a:ext>
            </a:extLst>
          </p:cNvPr>
          <p:cNvSpPr/>
          <p:nvPr/>
        </p:nvSpPr>
        <p:spPr>
          <a:xfrm>
            <a:off x="4028082" y="2604389"/>
            <a:ext cx="542689" cy="326962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5E57565-6DB9-5942-92AB-2FB806B3E386}"/>
              </a:ext>
            </a:extLst>
          </p:cNvPr>
          <p:cNvSpPr txBox="1"/>
          <p:nvPr/>
        </p:nvSpPr>
        <p:spPr>
          <a:xfrm>
            <a:off x="4011878" y="2336981"/>
            <a:ext cx="5750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Waste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F5E3192-ABEE-0549-A2F9-48D99F8647D6}"/>
              </a:ext>
            </a:extLst>
          </p:cNvPr>
          <p:cNvSpPr/>
          <p:nvPr/>
        </p:nvSpPr>
        <p:spPr>
          <a:xfrm>
            <a:off x="2878283" y="3958493"/>
            <a:ext cx="510285" cy="583029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02CF247-DABA-364D-873D-8D311D1107BB}"/>
              </a:ext>
            </a:extLst>
          </p:cNvPr>
          <p:cNvSpPr txBox="1"/>
          <p:nvPr/>
        </p:nvSpPr>
        <p:spPr>
          <a:xfrm>
            <a:off x="2854541" y="3694636"/>
            <a:ext cx="5750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Waste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A8AE7D6-7B59-2E46-8093-987A5D8C6B65}"/>
              </a:ext>
            </a:extLst>
          </p:cNvPr>
          <p:cNvSpPr/>
          <p:nvPr/>
        </p:nvSpPr>
        <p:spPr>
          <a:xfrm>
            <a:off x="7811770" y="5308388"/>
            <a:ext cx="542689" cy="326962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8ACFBED-4499-304D-9421-67EDBE4E9677}"/>
              </a:ext>
            </a:extLst>
          </p:cNvPr>
          <p:cNvSpPr txBox="1"/>
          <p:nvPr/>
        </p:nvSpPr>
        <p:spPr>
          <a:xfrm>
            <a:off x="7795566" y="5054043"/>
            <a:ext cx="5750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Waste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9B8F1A3-C044-1A40-A3EE-B88A79683B99}"/>
              </a:ext>
            </a:extLst>
          </p:cNvPr>
          <p:cNvSpPr/>
          <p:nvPr/>
        </p:nvSpPr>
        <p:spPr>
          <a:xfrm>
            <a:off x="3315608" y="5295325"/>
            <a:ext cx="542689" cy="326962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AB6A5DF-4F12-014C-897E-DE8FAD66C7E2}"/>
              </a:ext>
            </a:extLst>
          </p:cNvPr>
          <p:cNvSpPr txBox="1"/>
          <p:nvPr/>
        </p:nvSpPr>
        <p:spPr>
          <a:xfrm>
            <a:off x="3299404" y="5040980"/>
            <a:ext cx="5750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Waste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65347E8-F98B-1149-A0D4-A0AD68C3C099}"/>
              </a:ext>
            </a:extLst>
          </p:cNvPr>
          <p:cNvSpPr txBox="1"/>
          <p:nvPr/>
        </p:nvSpPr>
        <p:spPr>
          <a:xfrm>
            <a:off x="4309350" y="5683419"/>
            <a:ext cx="795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Ibuprofen</a:t>
            </a:r>
          </a:p>
        </p:txBody>
      </p:sp>
    </p:spTree>
    <p:extLst>
      <p:ext uri="{BB962C8B-B14F-4D97-AF65-F5344CB8AC3E}">
        <p14:creationId xmlns:p14="http://schemas.microsoft.com/office/powerpoint/2010/main" val="2670666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2337A38-E96F-D14A-BD54-31BF0A7E8A45}"/>
              </a:ext>
            </a:extLst>
          </p:cNvPr>
          <p:cNvSpPr/>
          <p:nvPr/>
        </p:nvSpPr>
        <p:spPr>
          <a:xfrm>
            <a:off x="8263512" y="672476"/>
            <a:ext cx="698401" cy="1035590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5EB7280-C9FC-8349-ABE8-E14AC38F3B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6377" y="758545"/>
            <a:ext cx="403136" cy="88689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8E4E401-C3E5-A440-AD38-927AFF9FF1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6466" y="980379"/>
            <a:ext cx="4728478" cy="475968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C84ED8D-E9AC-E84C-9E13-77E13727F02C}"/>
              </a:ext>
            </a:extLst>
          </p:cNvPr>
          <p:cNvSpPr txBox="1"/>
          <p:nvPr/>
        </p:nvSpPr>
        <p:spPr>
          <a:xfrm>
            <a:off x="8347164" y="438512"/>
            <a:ext cx="5750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Waste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F8D4808-ECF1-B645-BC9E-FD484C87098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06378" y="2695831"/>
            <a:ext cx="310259" cy="334753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7F13C70F-6E67-7A44-984E-ED269B51BFA4}"/>
              </a:ext>
            </a:extLst>
          </p:cNvPr>
          <p:cNvSpPr/>
          <p:nvPr/>
        </p:nvSpPr>
        <p:spPr>
          <a:xfrm>
            <a:off x="8297701" y="2565122"/>
            <a:ext cx="510285" cy="583029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20EBEE3-B659-5B49-9641-9FE4045B45D7}"/>
              </a:ext>
            </a:extLst>
          </p:cNvPr>
          <p:cNvSpPr txBox="1"/>
          <p:nvPr/>
        </p:nvSpPr>
        <p:spPr>
          <a:xfrm>
            <a:off x="8273959" y="2301265"/>
            <a:ext cx="5750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Waste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EC8DF3C-34FF-364C-BA6F-A22EDB9C0A2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37601" y="2695830"/>
            <a:ext cx="343498" cy="15367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E45AA26-01D3-8840-8E6B-95F79A70C8F6}"/>
              </a:ext>
            </a:extLst>
          </p:cNvPr>
          <p:cNvSpPr/>
          <p:nvPr/>
        </p:nvSpPr>
        <p:spPr>
          <a:xfrm>
            <a:off x="4028082" y="2604389"/>
            <a:ext cx="542689" cy="326962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5E57565-6DB9-5942-92AB-2FB806B3E386}"/>
              </a:ext>
            </a:extLst>
          </p:cNvPr>
          <p:cNvSpPr txBox="1"/>
          <p:nvPr/>
        </p:nvSpPr>
        <p:spPr>
          <a:xfrm>
            <a:off x="4011878" y="2336981"/>
            <a:ext cx="5750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Waste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660F688-F7E7-524C-B0FA-999BCC25020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96395" y="4089763"/>
            <a:ext cx="274061" cy="33854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EF5E3192-ABEE-0549-A2F9-48D99F8647D6}"/>
              </a:ext>
            </a:extLst>
          </p:cNvPr>
          <p:cNvSpPr/>
          <p:nvPr/>
        </p:nvSpPr>
        <p:spPr>
          <a:xfrm>
            <a:off x="2878283" y="3958493"/>
            <a:ext cx="510285" cy="583029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02CF247-DABA-364D-873D-8D311D1107BB}"/>
              </a:ext>
            </a:extLst>
          </p:cNvPr>
          <p:cNvSpPr txBox="1"/>
          <p:nvPr/>
        </p:nvSpPr>
        <p:spPr>
          <a:xfrm>
            <a:off x="2854541" y="3694636"/>
            <a:ext cx="5750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Waste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8C437C1-34CB-8849-B934-8B84BCDDA64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911721" y="5411107"/>
            <a:ext cx="351790" cy="145864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BA8AE7D6-7B59-2E46-8093-987A5D8C6B65}"/>
              </a:ext>
            </a:extLst>
          </p:cNvPr>
          <p:cNvSpPr/>
          <p:nvPr/>
        </p:nvSpPr>
        <p:spPr>
          <a:xfrm>
            <a:off x="7811770" y="5308388"/>
            <a:ext cx="542689" cy="326962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8ACFBED-4499-304D-9421-67EDBE4E9677}"/>
              </a:ext>
            </a:extLst>
          </p:cNvPr>
          <p:cNvSpPr txBox="1"/>
          <p:nvPr/>
        </p:nvSpPr>
        <p:spPr>
          <a:xfrm>
            <a:off x="7795566" y="5054043"/>
            <a:ext cx="5750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Waste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C7792975-AD90-B141-9567-3D7F0DDA302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391937" y="5400854"/>
            <a:ext cx="429059" cy="166370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39B8F1A3-C044-1A40-A3EE-B88A79683B99}"/>
              </a:ext>
            </a:extLst>
          </p:cNvPr>
          <p:cNvSpPr/>
          <p:nvPr/>
        </p:nvSpPr>
        <p:spPr>
          <a:xfrm>
            <a:off x="3315608" y="5295325"/>
            <a:ext cx="542689" cy="326962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AB6A5DF-4F12-014C-897E-DE8FAD66C7E2}"/>
              </a:ext>
            </a:extLst>
          </p:cNvPr>
          <p:cNvSpPr txBox="1"/>
          <p:nvPr/>
        </p:nvSpPr>
        <p:spPr>
          <a:xfrm>
            <a:off x="3299404" y="5040980"/>
            <a:ext cx="5750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Waste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65347E8-F98B-1149-A0D4-A0AD68C3C099}"/>
              </a:ext>
            </a:extLst>
          </p:cNvPr>
          <p:cNvSpPr txBox="1"/>
          <p:nvPr/>
        </p:nvSpPr>
        <p:spPr>
          <a:xfrm>
            <a:off x="4309350" y="5683419"/>
            <a:ext cx="795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Ibuprofen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2D6E105-10F2-3B4B-9C9F-8DA766E9FEC7}"/>
              </a:ext>
            </a:extLst>
          </p:cNvPr>
          <p:cNvSpPr txBox="1"/>
          <p:nvPr/>
        </p:nvSpPr>
        <p:spPr>
          <a:xfrm>
            <a:off x="2270555" y="341344"/>
            <a:ext cx="10573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/>
              <a:t>Answers:</a:t>
            </a:r>
          </a:p>
        </p:txBody>
      </p:sp>
    </p:spTree>
    <p:extLst>
      <p:ext uri="{BB962C8B-B14F-4D97-AF65-F5344CB8AC3E}">
        <p14:creationId xmlns:p14="http://schemas.microsoft.com/office/powerpoint/2010/main" val="1788687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4EDF9-9B37-4B4F-BDF6-0DB66ABFA0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Boots Synthesis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833D45-730E-DD4A-9C90-D3F50ADD315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5269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8B5E12D-0CAF-AC40-B286-03E1BF1BBA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0150" y="1447800"/>
            <a:ext cx="7251700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3545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90194EA-69F1-6948-9135-09C726A9B89D}"/>
              </a:ext>
            </a:extLst>
          </p:cNvPr>
          <p:cNvSpPr/>
          <p:nvPr/>
        </p:nvSpPr>
        <p:spPr>
          <a:xfrm>
            <a:off x="9020525" y="1267815"/>
            <a:ext cx="760732" cy="827564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B37C167-F2AC-6C45-AE7B-C1F679DAE38B}"/>
              </a:ext>
            </a:extLst>
          </p:cNvPr>
          <p:cNvSpPr txBox="1"/>
          <p:nvPr/>
        </p:nvSpPr>
        <p:spPr>
          <a:xfrm>
            <a:off x="9076882" y="987274"/>
            <a:ext cx="6426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Waste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59AB8DE-5AD5-9347-8620-2D406B432F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5182" y="1141161"/>
            <a:ext cx="7251700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40163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173</Words>
  <Application>Microsoft Macintosh PowerPoint</Application>
  <PresentationFormat>Widescreen</PresentationFormat>
  <Paragraphs>116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Helvetica</vt:lpstr>
      <vt:lpstr>Office Theme</vt:lpstr>
      <vt:lpstr>PowerPoint Presentation</vt:lpstr>
      <vt:lpstr>PowerPoint Presentation</vt:lpstr>
      <vt:lpstr>Traditional Synthetic Route</vt:lpstr>
      <vt:lpstr>PowerPoint Presentation</vt:lpstr>
      <vt:lpstr>PowerPoint Presentation</vt:lpstr>
      <vt:lpstr>PowerPoint Presentation</vt:lpstr>
      <vt:lpstr>Boots Synthesis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Derrick Ward</dc:creator>
  <cp:lastModifiedBy>Amy Cannon</cp:lastModifiedBy>
  <cp:revision>8</cp:revision>
  <dcterms:created xsi:type="dcterms:W3CDTF">2018-06-04T18:24:15Z</dcterms:created>
  <dcterms:modified xsi:type="dcterms:W3CDTF">2019-01-09T16:21:33Z</dcterms:modified>
</cp:coreProperties>
</file>