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51"/>
  </p:notesMasterIdLst>
  <p:sldIdLst>
    <p:sldId id="256" r:id="rId2"/>
    <p:sldId id="322" r:id="rId3"/>
    <p:sldId id="325" r:id="rId4"/>
    <p:sldId id="375" r:id="rId5"/>
    <p:sldId id="263" r:id="rId6"/>
    <p:sldId id="358" r:id="rId7"/>
    <p:sldId id="376" r:id="rId8"/>
    <p:sldId id="371" r:id="rId9"/>
    <p:sldId id="266" r:id="rId10"/>
    <p:sldId id="288" r:id="rId11"/>
    <p:sldId id="359" r:id="rId12"/>
    <p:sldId id="360" r:id="rId13"/>
    <p:sldId id="378" r:id="rId14"/>
    <p:sldId id="377" r:id="rId15"/>
    <p:sldId id="362" r:id="rId16"/>
    <p:sldId id="293" r:id="rId17"/>
    <p:sldId id="283" r:id="rId18"/>
    <p:sldId id="286" r:id="rId19"/>
    <p:sldId id="268" r:id="rId20"/>
    <p:sldId id="269" r:id="rId21"/>
    <p:sldId id="270" r:id="rId22"/>
    <p:sldId id="272" r:id="rId23"/>
    <p:sldId id="363" r:id="rId24"/>
    <p:sldId id="364" r:id="rId25"/>
    <p:sldId id="365" r:id="rId26"/>
    <p:sldId id="366" r:id="rId27"/>
    <p:sldId id="367" r:id="rId28"/>
    <p:sldId id="368" r:id="rId29"/>
    <p:sldId id="387" r:id="rId30"/>
    <p:sldId id="383" r:id="rId31"/>
    <p:sldId id="388" r:id="rId32"/>
    <p:sldId id="385" r:id="rId33"/>
    <p:sldId id="389" r:id="rId34"/>
    <p:sldId id="342" r:id="rId35"/>
    <p:sldId id="343" r:id="rId36"/>
    <p:sldId id="294" r:id="rId37"/>
    <p:sldId id="382" r:id="rId38"/>
    <p:sldId id="345" r:id="rId39"/>
    <p:sldId id="347" r:id="rId40"/>
    <p:sldId id="348" r:id="rId41"/>
    <p:sldId id="352" r:id="rId42"/>
    <p:sldId id="353" r:id="rId43"/>
    <p:sldId id="354" r:id="rId44"/>
    <p:sldId id="355" r:id="rId45"/>
    <p:sldId id="356" r:id="rId46"/>
    <p:sldId id="369" r:id="rId47"/>
    <p:sldId id="370" r:id="rId48"/>
    <p:sldId id="381" r:id="rId49"/>
    <p:sldId id="326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Moores" initials="AM" lastIdx="1" clrIdx="0">
    <p:extLst>
      <p:ext uri="{19B8F6BF-5375-455C-9EA6-DF929625EA0E}">
        <p15:presenceInfo xmlns:p15="http://schemas.microsoft.com/office/powerpoint/2012/main" userId="6229b37daeb23d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FE9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5"/>
    <p:restoredTop sz="93132" autoAdjust="0"/>
  </p:normalViewPr>
  <p:slideViewPr>
    <p:cSldViewPr snapToGrid="0" snapToObjects="1">
      <p:cViewPr varScale="1">
        <p:scale>
          <a:sx n="77" d="100"/>
          <a:sy n="77" d="100"/>
        </p:scale>
        <p:origin x="216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Biomass production in nature:</a:t>
            </a:r>
          </a:p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180 billion</a:t>
            </a:r>
            <a:r>
              <a:rPr lang="en-US" sz="2000" b="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metric tons/year </a:t>
            </a:r>
            <a:endParaRPr lang="en-US" sz="2000" b="0" dirty="0"/>
          </a:p>
        </c:rich>
      </c:tx>
      <c:layout>
        <c:manualLayout>
          <c:xMode val="edge"/>
          <c:yMode val="edge"/>
          <c:x val="3.9185088544058201E-2"/>
          <c:y val="3.6173355414406701E-2"/>
        </c:manualLayout>
      </c:layout>
      <c:overlay val="0"/>
      <c:spPr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c:spPr>
    </c:title>
    <c:autoTitleDeleted val="0"/>
    <c:view3D>
      <c:rotX val="30"/>
      <c:rotY val="6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22285187425748"/>
          <c:y val="5.5526304010807298E-2"/>
          <c:w val="0.53999873664672005"/>
          <c:h val="0.6071711947786669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446-45B6-A2F4-B0200DC9923B}"/>
              </c:ext>
            </c:extLst>
          </c:dPt>
          <c:cat>
            <c:strRef>
              <c:f>Sheet1!$A$2:$A$4</c:f>
              <c:strCache>
                <c:ptCount val="3"/>
                <c:pt idx="0">
                  <c:v>Carbohydrates</c:v>
                </c:pt>
                <c:pt idx="1">
                  <c:v>Lignin</c:v>
                </c:pt>
                <c:pt idx="2">
                  <c:v>Fats, proteins, terpenes, etc.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75</c:v>
                </c:pt>
                <c:pt idx="1">
                  <c:v>20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8-4648-9DEF-3DD3F6BA3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29981839296603802"/>
          <c:y val="0.72178742762277204"/>
          <c:w val="0.68382305870303095"/>
          <c:h val="0.18705839895013199"/>
        </c:manualLayout>
      </c:layout>
      <c:overlay val="0"/>
      <c:txPr>
        <a:bodyPr/>
        <a:lstStyle/>
        <a:p>
          <a:pPr>
            <a:lnSpc>
              <a:spcPct val="114000"/>
            </a:lnSpc>
            <a:defRPr sz="18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82FF4-D10C-5E47-B9A7-E97BCBD6E1EB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13036-5E09-C84D-ABFF-993D4B8AA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7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</a:t>
            </a:r>
            <a:r>
              <a:rPr lang="en-US" baseline="0" dirty="0"/>
              <a:t> the list of petroleum based products is even longer.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99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AB821F-119E-42E4-BA09-DA69980EB2D3}" type="slidenum">
              <a:rPr lang="fr-FR"/>
              <a:pPr eaLnBrk="1" hangingPunct="1"/>
              <a:t>39</a:t>
            </a:fld>
            <a:endParaRPr lang="fr-F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0484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D1E734-E92E-4540-B63A-6BD78E9BFC61}" type="slidenum">
              <a:rPr lang="fr-FR"/>
              <a:pPr eaLnBrk="1" hangingPunct="1"/>
              <a:t>40</a:t>
            </a:fld>
            <a:endParaRPr lang="fr-FR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972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AA2131-2CD3-4660-B7D1-24BD907DA9B1}" type="slidenum">
              <a:rPr lang="fr-FR"/>
              <a:pPr eaLnBrk="1" hangingPunct="1"/>
              <a:t>41</a:t>
            </a:fld>
            <a:endParaRPr lang="fr-FR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490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6B62ED0-4EF7-467E-9147-E9B9B9331CDD}" type="slidenum">
              <a:rPr lang="fr-FR" sz="1200"/>
              <a:pPr algn="r" eaLnBrk="1" hangingPunct="1"/>
              <a:t>44</a:t>
            </a:fld>
            <a:endParaRPr lang="fr-FR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505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6B62ED0-4EF7-467E-9147-E9B9B9331CDD}" type="slidenum">
              <a:rPr lang="fr-FR" sz="1200"/>
              <a:pPr algn="r" eaLnBrk="1" hangingPunct="1"/>
              <a:t>45</a:t>
            </a:fld>
            <a:endParaRPr lang="fr-FR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26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2022EB-2DE4-6346-9135-5FE15CE06E1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068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22BAC0-10D5-0240-B84A-040493CB06A3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6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BF3EB5-930F-0B41-978D-A5169A1E706D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8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FF006E8C-2D44-4034-97DC-DDE666252A8D}" type="slidenum">
              <a:rPr lang="fr-FR" sz="1300">
                <a:latin typeface="Calibri" pitchFamily="34" charset="0"/>
              </a:rPr>
              <a:pPr algn="r"/>
              <a:t>15</a:t>
            </a:fld>
            <a:endParaRPr lang="fr-FR" sz="1300">
              <a:latin typeface="Calibri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378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Hemicellulose – smaller branched carbohydrates which can be made of different </a:t>
            </a:r>
            <a:r>
              <a:rPr lang="en-US" dirty="0" err="1"/>
              <a:t>monosacharrides</a:t>
            </a:r>
            <a:r>
              <a:rPr lang="en-US" dirty="0"/>
              <a:t> </a:t>
            </a:r>
          </a:p>
          <a:p>
            <a:r>
              <a:rPr lang="en-US" dirty="0"/>
              <a:t>Cellulose – very long unbranched fibrils exclusively of Glucose, held together by hydrogen bonding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Aztecs – American indian people dominant in Mexico before Spanish conquest of the 16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13036-5E09-C84D-ABFF-993D4B8AAD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86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</a:t>
            </a:r>
            <a:r>
              <a:rPr lang="en-US" baseline="0" dirty="0"/>
              <a:t> the list of petroleum based products is even longer.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05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FAFFC-ACDB-4005-9CB1-98C116FDDAD2}" type="slidenum">
              <a:rPr lang="fr-FR"/>
              <a:pPr eaLnBrk="1" hangingPunct="1"/>
              <a:t>38</a:t>
            </a:fld>
            <a:endParaRPr lang="fr-FR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45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141EA-2A31-4B05-8096-0CB73E85878B}" type="datetime1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4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DAD2-F8F4-44FE-A4AE-9F5942BD3653}" type="datetime1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2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A7BBA95-42D2-4BC4-8BA6-D13650181E17}" type="datetime1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fld id="{A5DB7EE4-FE0F-1143-8757-673A9E6CB6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8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AB43F40-A738-421D-A7DD-0781D30B5762}" type="datetime1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E1D39E7-9D05-D145-B341-CD7138F6DD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13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D003BBFA-B384-4FA9-9886-B2E7D4112AC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72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73AB-C7ED-4118-B512-9C6279CF9ED0}" type="datetime1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BA2468-730F-40AF-AA36-4ACF2714E50F}"/>
              </a:ext>
            </a:extLst>
          </p:cNvPr>
          <p:cNvCxnSpPr>
            <a:cxnSpLocks/>
          </p:cNvCxnSpPr>
          <p:nvPr userDrawn="1"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70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471E-958D-4E0F-A0A4-8AAB9C14FE74}" type="datetime1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7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E80-227E-41D2-96D2-5AE74B82E207}" type="datetime1">
              <a:rPr lang="en-US" smtClean="0"/>
              <a:t>1/30/19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9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B6EE-292D-4D91-B23C-8B8CC46F70FD}" type="datetime1">
              <a:rPr lang="en-US" smtClean="0"/>
              <a:t>1/30/19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4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2458-CDA3-4D07-BA7F-C24DD147EC57}" type="datetime1">
              <a:rPr lang="en-US" smtClean="0"/>
              <a:t>1/30/19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7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6FEC-E1EB-4A60-BB5F-7F051DB6DC75}" type="datetime1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4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92B6-C128-421F-B013-1A4681159CA3}" type="datetime1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8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2365-2ECB-4CA6-8437-CD846CE98BAF}" type="datetime1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2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5473C-2D27-454C-AEEC-B26A28CBD2F9}" type="datetime1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4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gif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3.e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4.jpeg"/><Relationship Id="rId9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45.emf"/><Relationship Id="rId7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2.emf"/><Relationship Id="rId9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5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8AEE64A-2CC2-4A7A-B06B-4A92B2EC43DC}"/>
              </a:ext>
            </a:extLst>
          </p:cNvPr>
          <p:cNvSpPr txBox="1">
            <a:spLocks/>
          </p:cNvSpPr>
          <p:nvPr/>
        </p:nvSpPr>
        <p:spPr>
          <a:xfrm>
            <a:off x="1523998" y="1532054"/>
            <a:ext cx="9144000" cy="42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0728A"/>
                </a:solidFill>
              </a:rPr>
              <a:t>Renewable </a:t>
            </a:r>
            <a:r>
              <a:rPr lang="en-US" sz="3600" dirty="0" err="1">
                <a:solidFill>
                  <a:srgbClr val="00728A"/>
                </a:solidFill>
              </a:rPr>
              <a:t>Feedstocks</a:t>
            </a:r>
            <a:r>
              <a:rPr lang="en-US" sz="3600" dirty="0">
                <a:solidFill>
                  <a:srgbClr val="00728A"/>
                </a:solidFill>
              </a:rPr>
              <a:t> for molecules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48EE55-50BA-4F8F-B67B-3ECADFB1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341" y="2144106"/>
            <a:ext cx="5907314" cy="4430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B1D73F-817C-43DB-97A4-82A1ABDE7B42}"/>
              </a:ext>
            </a:extLst>
          </p:cNvPr>
          <p:cNvSpPr txBox="1"/>
          <p:nvPr/>
        </p:nvSpPr>
        <p:spPr>
          <a:xfrm>
            <a:off x="650946" y="6546791"/>
            <a:ext cx="3180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Author: R.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Möhler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64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50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B3C1DB0-85C0-EC4B-9AFF-AF5BB586B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8" y="2731971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37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327277" y="231157"/>
            <a:ext cx="55374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>
                <a:latin typeface="+mn-lt"/>
              </a:rPr>
              <a:t>Carbohydrate Feedstocks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091258" y="2190420"/>
            <a:ext cx="10162895" cy="37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4000"/>
              </a:lnSpc>
              <a:spcBef>
                <a:spcPct val="20000"/>
              </a:spcBef>
            </a:pPr>
            <a:r>
              <a:rPr lang="en-US" b="1" dirty="0">
                <a:latin typeface="+mn-lt"/>
              </a:rPr>
              <a:t>Carbohydrates are created in several forms:</a:t>
            </a:r>
          </a:p>
          <a:p>
            <a:pPr>
              <a:lnSpc>
                <a:spcPct val="114000"/>
              </a:lnSpc>
            </a:pPr>
            <a:endParaRPr lang="en-US" sz="1000" b="1" dirty="0">
              <a:latin typeface="+mn-lt"/>
            </a:endParaRPr>
          </a:p>
          <a:p>
            <a:pPr marL="723900" indent="-27305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•	Sucrose sugar, C</a:t>
            </a:r>
            <a:r>
              <a:rPr lang="en-US" baseline="-25000" dirty="0">
                <a:latin typeface="+mn-lt"/>
              </a:rPr>
              <a:t>12</a:t>
            </a:r>
            <a:r>
              <a:rPr lang="en-US" dirty="0">
                <a:latin typeface="+mn-lt"/>
              </a:rPr>
              <a:t>H</a:t>
            </a:r>
            <a:r>
              <a:rPr lang="en-US" baseline="-25000" dirty="0">
                <a:latin typeface="+mn-lt"/>
              </a:rPr>
              <a:t>22</a:t>
            </a:r>
            <a:r>
              <a:rPr lang="en-US" dirty="0">
                <a:latin typeface="+mn-lt"/>
              </a:rPr>
              <a:t>O</a:t>
            </a:r>
            <a:r>
              <a:rPr lang="en-US" baseline="-25000" dirty="0">
                <a:latin typeface="+mn-lt"/>
              </a:rPr>
              <a:t>11</a:t>
            </a:r>
            <a:r>
              <a:rPr lang="en-US" dirty="0">
                <a:latin typeface="+mn-lt"/>
              </a:rPr>
              <a:t>, is squeezed from sugar cane as sap and is extracted from sugar beets and sugar cane with water.</a:t>
            </a:r>
          </a:p>
          <a:p>
            <a:pPr marL="723900" indent="-27305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•	Starch, a polymer of glucose readily isolated from grains (such as corn) and from potatoes, and is readily broken down by adding water to produce glucose.</a:t>
            </a:r>
          </a:p>
          <a:p>
            <a:pPr marL="723900" indent="-273050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•	Huge amounts of cellulose, which occur in the woody parts of plants, can be broken down to glucose with cellulase enzymes.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C507F-7DA0-49D4-B8A7-1E912366A3A8}"/>
              </a:ext>
            </a:extLst>
          </p:cNvPr>
          <p:cNvSpPr txBox="1"/>
          <p:nvPr/>
        </p:nvSpPr>
        <p:spPr>
          <a:xfrm>
            <a:off x="1091258" y="1402580"/>
            <a:ext cx="9343164" cy="5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700" dirty="0"/>
              <a:t>Carbohydrates can be used as feedstocks for chemical processes.</a:t>
            </a:r>
          </a:p>
        </p:txBody>
      </p:sp>
    </p:spTree>
    <p:extLst>
      <p:ext uri="{BB962C8B-B14F-4D97-AF65-F5344CB8AC3E}">
        <p14:creationId xmlns:p14="http://schemas.microsoft.com/office/powerpoint/2010/main" val="151583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491175" y="1754963"/>
            <a:ext cx="2227717" cy="1856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24706"/>
          <a:stretch/>
        </p:blipFill>
        <p:spPr>
          <a:xfrm>
            <a:off x="3810001" y="1744277"/>
            <a:ext cx="1828800" cy="18764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1009" y="3923460"/>
            <a:ext cx="4826391" cy="1826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/>
              <a:t>Oils (25% of biomass usage): first renewable raw material used towards the chemical industry</a:t>
            </a:r>
          </a:p>
          <a:p>
            <a:pPr algn="ctr">
              <a:lnSpc>
                <a:spcPct val="114000"/>
              </a:lnSpc>
            </a:pPr>
            <a:r>
              <a:rPr lang="en-US" sz="2000" dirty="0"/>
              <a:t>-&gt; surfactants, cosmetic products, and lubricants as major products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62469" y="212515"/>
            <a:ext cx="642067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Triglycerides Feedstock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00703-AB47-5E43-905D-F9FFDA88BA47}"/>
              </a:ext>
            </a:extLst>
          </p:cNvPr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941217" y="1287817"/>
            <a:ext cx="5218223" cy="231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</a:pPr>
            <a:r>
              <a:rPr lang="en-US" dirty="0">
                <a:latin typeface="+mn-lt"/>
              </a:rPr>
              <a:t>Lipid oils can be extracted from the seeds of some plants.</a:t>
            </a:r>
          </a:p>
          <a:p>
            <a:pPr marL="457200" indent="-273050">
              <a:lnSpc>
                <a:spcPct val="114000"/>
              </a:lnSpc>
            </a:pPr>
            <a:r>
              <a:rPr lang="en-US" sz="2000" dirty="0">
                <a:latin typeface="+mn-lt"/>
              </a:rPr>
              <a:t>•	Volatile solvent </a:t>
            </a:r>
            <a:r>
              <a:rPr lang="en-US" sz="2000" i="1" dirty="0">
                <a:latin typeface="+mn-lt"/>
              </a:rPr>
              <a:t>n</a:t>
            </a:r>
            <a:r>
              <a:rPr lang="en-US" sz="2000" dirty="0">
                <a:latin typeface="+mn-lt"/>
              </a:rPr>
              <a:t>-hexane, C</a:t>
            </a:r>
            <a:r>
              <a:rPr lang="en-US" sz="2000" baseline="-25000" dirty="0">
                <a:latin typeface="+mn-lt"/>
              </a:rPr>
              <a:t>6</a:t>
            </a:r>
            <a:r>
              <a:rPr lang="en-US" sz="2000" dirty="0">
                <a:latin typeface="+mn-lt"/>
              </a:rPr>
              <a:t>H</a:t>
            </a:r>
            <a:r>
              <a:rPr lang="en-US" sz="2000" baseline="-25000" dirty="0">
                <a:latin typeface="+mn-lt"/>
              </a:rPr>
              <a:t>14</a:t>
            </a:r>
            <a:r>
              <a:rPr lang="en-US" sz="2000" dirty="0">
                <a:latin typeface="+mn-lt"/>
              </a:rPr>
              <a:t>, is used to extract the oils.</a:t>
            </a:r>
          </a:p>
          <a:p>
            <a:pPr marL="457200" indent="-273050">
              <a:lnSpc>
                <a:spcPct val="114000"/>
              </a:lnSpc>
            </a:pPr>
            <a:r>
              <a:rPr lang="en-US" sz="2000" dirty="0">
                <a:latin typeface="+mn-lt"/>
              </a:rPr>
              <a:t>•	Solvents are distilled off from the extract and recirculated through the process.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1F48A6-C3A8-4D4C-8A62-CF7ABCFE4E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747" y="3729639"/>
            <a:ext cx="2884730" cy="24949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916624-5F05-4464-B2B5-FBF89E71246B}"/>
              </a:ext>
            </a:extLst>
          </p:cNvPr>
          <p:cNvSpPr txBox="1"/>
          <p:nvPr/>
        </p:nvSpPr>
        <p:spPr>
          <a:xfrm>
            <a:off x="6360749" y="6377822"/>
            <a:ext cx="521822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Marula -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Sclerocarya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birrea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– Seeds, Author: Genet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BBF223-B7B7-410E-A903-617B5517DDA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024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4264377" y="1851853"/>
            <a:ext cx="1444769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78530" name="Picture 2" descr="https://upload.wikimedia.org/wikipedia/commons/thumb/a/a4/Cellulose_strand.svg/2000px-Cellulose_strand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93" y="1391723"/>
            <a:ext cx="2609850" cy="236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2" name="Picture 4" descr="http://www.scielo.br/img/revistas/po/v23n3/02fi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0"/>
          <a:stretch/>
        </p:blipFill>
        <p:spPr bwMode="auto">
          <a:xfrm>
            <a:off x="6119565" y="4417252"/>
            <a:ext cx="4821382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4" name="Picture 6" descr="http://www.lignoworks.ca/sites/default/files/what-is-lign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289" y="1262890"/>
            <a:ext cx="2112603" cy="24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9460" y="5980722"/>
            <a:ext cx="8170432" cy="7058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Nature has evolved plant cell wall structure to prevent easy degradation by chemical attack… hence the challenge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6369161" y="3789218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Cellulose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9030300" y="3773076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Lignin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7539656" y="5484052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Hemicellulose</a:t>
            </a:r>
            <a:endParaRPr lang="en-CA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62469" y="226583"/>
            <a:ext cx="642067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Lignocellulosic feedstock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A7AF1E-53D7-AE4A-8709-8B0C2D4E2089}"/>
              </a:ext>
            </a:extLst>
          </p:cNvPr>
          <p:cNvSpPr txBox="1"/>
          <p:nvPr/>
        </p:nvSpPr>
        <p:spPr>
          <a:xfrm>
            <a:off x="1071734" y="6311366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581" y="1220686"/>
            <a:ext cx="962842" cy="1502033"/>
          </a:xfrm>
          <a:prstGeom prst="rect">
            <a:avLst/>
          </a:prstGeom>
        </p:spPr>
      </p:pic>
      <p:pic>
        <p:nvPicPr>
          <p:cNvPr id="18" name="Content Placeholder 10" descr="https://d2jmvrsizmvf4x.cloudfront.net/HXufikPuQWaxX7Kt0fUQ_cellulose.gif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8" y="2461453"/>
            <a:ext cx="5134887" cy="34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650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09491" y="1227965"/>
            <a:ext cx="5183188" cy="532590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en-US" dirty="0"/>
              <a:t>Chitin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7783508" y="2518309"/>
            <a:ext cx="728718" cy="404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2" descr="https://upload.wikimedia.org/wikipedia/commons/thumb/1/13/Chitin.svg/220px-Chiti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865" y="1929686"/>
            <a:ext cx="2535740" cy="17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422" y="1887482"/>
            <a:ext cx="1158805" cy="869104"/>
          </a:xfrm>
          <a:prstGeom prst="rect">
            <a:avLst/>
          </a:prstGeom>
        </p:spPr>
      </p:pic>
      <p:pic>
        <p:nvPicPr>
          <p:cNvPr id="17" name="Picture 2" descr="Image result for beet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3" y="2839232"/>
            <a:ext cx="1561524" cy="110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283760" y="6026721"/>
            <a:ext cx="8486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Meier, M. A.; Metzger, J. O.; Schubert, U. S.,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Chem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Soc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 Rev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2007,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36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 (11), 1788-1802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G.W. Huber, S.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Iborra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, A.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Corma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Chem. Rev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.,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2006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106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, 4044−4098</a:t>
            </a:r>
          </a:p>
          <a:p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X. Chen, S. L. Chew, F.M. Kerton, N. Yan, Green Chem., 2014, 16, 2204-2212</a:t>
            </a:r>
          </a:p>
          <a:p>
            <a:endParaRPr lang="en-CA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862469" y="240651"/>
            <a:ext cx="642067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N containing polymers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760588" y="1766349"/>
            <a:ext cx="4667688" cy="219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Grain seeds can be used as sources of protein.</a:t>
            </a:r>
          </a:p>
          <a:p>
            <a:pPr marL="365760" indent="-182880"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•	Grain seeds are generally used for food.</a:t>
            </a:r>
          </a:p>
          <a:p>
            <a:pPr marL="365760" indent="-182880"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•	They are potentially useful as chemical </a:t>
            </a:r>
            <a:r>
              <a:rPr lang="en-US" dirty="0" err="1"/>
              <a:t>feedstocks</a:t>
            </a:r>
            <a:r>
              <a:rPr lang="en-US" dirty="0"/>
              <a:t> for specialty applications.</a:t>
            </a:r>
          </a:p>
          <a:p>
            <a:pPr marL="365760" indent="-182880"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•	Transgenic plants can be used to make specialty proteins, such as medicinal agents.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95403" y="1217327"/>
            <a:ext cx="5183188" cy="553039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en-US" dirty="0"/>
              <a:t>Proteins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F1E078-B400-45E2-B351-D07540965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89" y="4262511"/>
            <a:ext cx="3072040" cy="20496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D8F8ABC-E735-47A2-8AA5-D42E83C2BEFD}"/>
              </a:ext>
            </a:extLst>
          </p:cNvPr>
          <p:cNvSpPr txBox="1"/>
          <p:nvPr/>
        </p:nvSpPr>
        <p:spPr>
          <a:xfrm>
            <a:off x="409552" y="6450743"/>
            <a:ext cx="466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Brown Flax Seeds, Author: Sanjay Acharya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12417" y="3952047"/>
            <a:ext cx="324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give access to glucosamine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79" y="4321380"/>
            <a:ext cx="3851763" cy="162448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8C70-3D68-43B4-AC40-B20C80BC4AC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762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403947" y="236692"/>
            <a:ext cx="54175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>
                <a:latin typeface="+mn-lt"/>
              </a:rPr>
              <a:t>Terpenes</a:t>
            </a:r>
            <a:endParaRPr lang="en-US" sz="40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2C1C4-6176-43CB-97F8-763C6291F3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908" y="3080825"/>
            <a:ext cx="3972905" cy="29796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83F708-F35F-4DA0-A821-D9AA649373B5}"/>
              </a:ext>
            </a:extLst>
          </p:cNvPr>
          <p:cNvSpPr txBox="1"/>
          <p:nvPr/>
        </p:nvSpPr>
        <p:spPr>
          <a:xfrm>
            <a:off x="1293003" y="6213031"/>
            <a:ext cx="527625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Rubber trees in Kerala, India, Author: M.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Arunprasad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87" y="3734964"/>
            <a:ext cx="2446302" cy="106609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668086" y="4239219"/>
            <a:ext cx="978763" cy="561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8571989" y="5017477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Latex rubber</a:t>
            </a:r>
            <a:endParaRPr lang="en-CA" dirty="0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D03FFF2-CB63-470D-95FB-E44466D1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536" y="1295498"/>
            <a:ext cx="10325686" cy="168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Hydrocarbon terpenes can be tapped from rubber trees as a latex suspension in tree sap.</a:t>
            </a:r>
          </a:p>
          <a:p>
            <a:pPr marL="342900" indent="-3429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Steam treatment and distillation are used to extract terpenes from sources such as pine or citrus tree biomass.</a:t>
            </a:r>
          </a:p>
        </p:txBody>
      </p:sp>
    </p:spTree>
    <p:extLst>
      <p:ext uri="{BB962C8B-B14F-4D97-AF65-F5344CB8AC3E}">
        <p14:creationId xmlns:p14="http://schemas.microsoft.com/office/powerpoint/2010/main" val="1831515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Content Placeholder 2"/>
          <p:cNvSpPr txBox="1">
            <a:spLocks/>
          </p:cNvSpPr>
          <p:nvPr/>
        </p:nvSpPr>
        <p:spPr bwMode="auto">
          <a:xfrm>
            <a:off x="1097279" y="1417317"/>
            <a:ext cx="9664505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fr-FR" sz="2400" dirty="0" err="1">
                <a:latin typeface="Century Schoolbook" pitchFamily="18" charset="0"/>
              </a:rPr>
              <a:t>Biomass</a:t>
            </a:r>
            <a:r>
              <a:rPr lang="fr-FR" sz="2400" dirty="0">
                <a:latin typeface="Century Schoolbook" pitchFamily="18" charset="0"/>
              </a:rPr>
              <a:t> </a:t>
            </a:r>
            <a:r>
              <a:rPr lang="fr-FR" sz="2400" dirty="0" err="1">
                <a:latin typeface="Century Schoolbook" pitchFamily="18" charset="0"/>
              </a:rPr>
              <a:t>needs</a:t>
            </a:r>
            <a:r>
              <a:rPr lang="fr-FR" sz="2400" dirty="0">
                <a:latin typeface="Century Schoolbook" pitchFamily="18" charset="0"/>
              </a:rPr>
              <a:t> to </a:t>
            </a:r>
            <a:r>
              <a:rPr lang="fr-FR" sz="2400" dirty="0" err="1">
                <a:latin typeface="Century Schoolbook" pitchFamily="18" charset="0"/>
              </a:rPr>
              <a:t>be</a:t>
            </a:r>
            <a:r>
              <a:rPr lang="fr-FR" sz="2400" dirty="0">
                <a:latin typeface="Century Schoolbook" pitchFamily="18" charset="0"/>
              </a:rPr>
              <a:t> </a:t>
            </a:r>
            <a:r>
              <a:rPr lang="fr-FR" sz="2400" dirty="0" err="1">
                <a:latin typeface="Century Schoolbook" pitchFamily="18" charset="0"/>
              </a:rPr>
              <a:t>reduced</a:t>
            </a:r>
            <a:r>
              <a:rPr lang="fr-FR" sz="2400" dirty="0">
                <a:latin typeface="Century Schoolbook" pitchFamily="18" charset="0"/>
              </a:rPr>
              <a:t> to </a:t>
            </a:r>
            <a:r>
              <a:rPr lang="fr-FR" sz="2400" dirty="0" err="1">
                <a:latin typeface="Century Schoolbook" pitchFamily="18" charset="0"/>
              </a:rPr>
              <a:t>be</a:t>
            </a:r>
            <a:r>
              <a:rPr lang="fr-FR" sz="2400" dirty="0">
                <a:latin typeface="Century Schoolbook" pitchFamily="18" charset="0"/>
              </a:rPr>
              <a:t> </a:t>
            </a:r>
            <a:r>
              <a:rPr lang="fr-FR" sz="2400" dirty="0" err="1">
                <a:latin typeface="Century Schoolbook" pitchFamily="18" charset="0"/>
              </a:rPr>
              <a:t>used</a:t>
            </a:r>
            <a:r>
              <a:rPr lang="fr-FR" sz="2400" dirty="0">
                <a:latin typeface="Century Schoolbook" pitchFamily="18" charset="0"/>
              </a:rPr>
              <a:t> as fuel.. Or as </a:t>
            </a:r>
            <a:r>
              <a:rPr lang="fr-FR" sz="2400" dirty="0" err="1">
                <a:latin typeface="Century Schoolbook" pitchFamily="18" charset="0"/>
              </a:rPr>
              <a:t>molecules</a:t>
            </a:r>
            <a:endParaRPr lang="fr-FR" sz="2400" b="1" dirty="0">
              <a:latin typeface="Century Schoolbook" pitchFamily="18" charset="0"/>
            </a:endParaRPr>
          </a:p>
          <a:p>
            <a:pPr marL="1017587" lvl="2" indent="-285750">
              <a:spcBef>
                <a:spcPct val="20000"/>
              </a:spcBef>
              <a:buClr>
                <a:srgbClr val="6FB833"/>
              </a:buClr>
              <a:buSzPct val="60000"/>
              <a:buFont typeface="Arial" panose="020B0604020202020204" pitchFamily="34" charset="0"/>
              <a:buChar char="•"/>
            </a:pPr>
            <a:endParaRPr lang="fr-CA" dirty="0">
              <a:latin typeface="Century Schoolbook" pitchFamily="18" charset="0"/>
            </a:endParaRPr>
          </a:p>
        </p:txBody>
      </p:sp>
      <p:pic>
        <p:nvPicPr>
          <p:cNvPr id="137220" name="Picture 14" descr="MC900437297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6260" y="2439564"/>
            <a:ext cx="24336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16" descr="MC900351277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7222" y="2869644"/>
            <a:ext cx="2306126" cy="186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72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003872"/>
              </p:ext>
            </p:extLst>
          </p:nvPr>
        </p:nvGraphicFramePr>
        <p:xfrm>
          <a:off x="8262428" y="2155745"/>
          <a:ext cx="2666999" cy="3350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3" name="CS ChemDraw Drawing" r:id="rId6" imgW="2942844" imgH="3697224" progId="ChemDraw.Document.6.0">
                  <p:embed/>
                </p:oleObj>
              </mc:Choice>
              <mc:Fallback>
                <p:oleObj name="CS ChemDraw Drawing" r:id="rId6" imgW="2942844" imgH="3697224" progId="ChemDraw.Document.6.0">
                  <p:embed/>
                  <p:pic>
                    <p:nvPicPr>
                      <p:cNvPr id="137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428" y="2155745"/>
                        <a:ext cx="2666999" cy="3350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556367"/>
              </p:ext>
            </p:extLst>
          </p:nvPr>
        </p:nvGraphicFramePr>
        <p:xfrm>
          <a:off x="1233047" y="2470829"/>
          <a:ext cx="2094865" cy="270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4" name="CS ChemDraw Drawing" r:id="rId8" imgW="2296323" imgH="2960868" progId="ChemDraw.Document.6.0">
                  <p:embed/>
                </p:oleObj>
              </mc:Choice>
              <mc:Fallback>
                <p:oleObj name="CS ChemDraw Drawing" r:id="rId8" imgW="2296323" imgH="2960868" progId="ChemDraw.Document.6.0">
                  <p:embed/>
                  <p:pic>
                    <p:nvPicPr>
                      <p:cNvPr id="1372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047" y="2470829"/>
                        <a:ext cx="2094865" cy="2702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4" name="AutoShape 10"/>
          <p:cNvSpPr>
            <a:spLocks noChangeArrowheads="1"/>
          </p:cNvSpPr>
          <p:nvPr/>
        </p:nvSpPr>
        <p:spPr bwMode="auto">
          <a:xfrm rot="2065589">
            <a:off x="3511060" y="5267172"/>
            <a:ext cx="1143000" cy="6858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37225" name="AutoShape 11"/>
          <p:cNvSpPr>
            <a:spLocks noChangeArrowheads="1"/>
          </p:cNvSpPr>
          <p:nvPr/>
        </p:nvSpPr>
        <p:spPr bwMode="auto">
          <a:xfrm rot="8637303">
            <a:off x="6705600" y="5247244"/>
            <a:ext cx="1143000" cy="6858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graphicFrame>
        <p:nvGraphicFramePr>
          <p:cNvPr id="1372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99709"/>
              </p:ext>
            </p:extLst>
          </p:nvPr>
        </p:nvGraphicFramePr>
        <p:xfrm>
          <a:off x="4729690" y="5715001"/>
          <a:ext cx="1731816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5" name="CS ChemDraw Drawing" r:id="rId10" imgW="1423050" imgH="636585" progId="ChemDraw.Document.6.0">
                  <p:embed/>
                </p:oleObj>
              </mc:Choice>
              <mc:Fallback>
                <p:oleObj name="CS ChemDraw Drawing" r:id="rId10" imgW="1423050" imgH="636585" progId="ChemDraw.Document.6.0">
                  <p:embed/>
                  <p:pic>
                    <p:nvPicPr>
                      <p:cNvPr id="1372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690" y="5715001"/>
                        <a:ext cx="1731816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37073" y="5708301"/>
            <a:ext cx="3214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Dehydration</a:t>
            </a:r>
          </a:p>
          <a:p>
            <a:pPr marL="182880" indent="-182880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Reduction</a:t>
            </a:r>
          </a:p>
          <a:p>
            <a:pPr marL="182880" indent="-182880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Redox rearrangements (-CO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33870" y="212515"/>
            <a:ext cx="7136295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Fossil vs biomass: the process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D10D8D-1825-C548-BBAF-FECA7F0BDD2A}"/>
              </a:ext>
            </a:extLst>
          </p:cNvPr>
          <p:cNvSpPr txBox="1"/>
          <p:nvPr/>
        </p:nvSpPr>
        <p:spPr>
          <a:xfrm>
            <a:off x="979373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278142786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866" y="273763"/>
            <a:ext cx="10228274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What can be made from renewable feedstocks?</a:t>
            </a:r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ED530778-AF3F-4951-B493-BAF0F57563AF}"/>
              </a:ext>
            </a:extLst>
          </p:cNvPr>
          <p:cNvSpPr/>
          <p:nvPr/>
        </p:nvSpPr>
        <p:spPr>
          <a:xfrm>
            <a:off x="2328427" y="1521766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Defense and aerospace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Adhesives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Coatings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Corrosion, inhibitors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C79CF6-2CB2-4727-A592-30717E79AC99}"/>
              </a:ext>
            </a:extLst>
          </p:cNvPr>
          <p:cNvSpPr/>
          <p:nvPr/>
        </p:nvSpPr>
        <p:spPr>
          <a:xfrm>
            <a:off x="4926030" y="1521766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Automotive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Solvents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Polymers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Fuels</a:t>
            </a:r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5427E3BC-86FB-48D6-B179-9E7E3C664928}"/>
              </a:ext>
            </a:extLst>
          </p:cNvPr>
          <p:cNvSpPr/>
          <p:nvPr/>
        </p:nvSpPr>
        <p:spPr>
          <a:xfrm>
            <a:off x="7523633" y="1521766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Household cleaners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Surfactants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Fragrances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Dyes</a:t>
            </a:r>
          </a:p>
        </p:txBody>
      </p:sp>
      <p:sp>
        <p:nvSpPr>
          <p:cNvPr id="7" name="Retângulo 7">
            <a:extLst>
              <a:ext uri="{FF2B5EF4-FFF2-40B4-BE49-F238E27FC236}">
                <a16:creationId xmlns:a16="http://schemas.microsoft.com/office/drawing/2014/main" id="{2E4E5F39-8AB3-40A7-A5F5-157309708E99}"/>
              </a:ext>
            </a:extLst>
          </p:cNvPr>
          <p:cNvSpPr/>
          <p:nvPr/>
        </p:nvSpPr>
        <p:spPr>
          <a:xfrm>
            <a:off x="7523633" y="3172882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Cosmetics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Builders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Chelating agents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Dyes</a:t>
            </a:r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DC994897-FF3A-4F25-A0FD-1DDBC5E06EB4}"/>
              </a:ext>
            </a:extLst>
          </p:cNvPr>
          <p:cNvSpPr/>
          <p:nvPr/>
        </p:nvSpPr>
        <p:spPr>
          <a:xfrm>
            <a:off x="4926030" y="3172891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Agriculture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Pesticides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Fungicides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Fertilizers</a:t>
            </a:r>
          </a:p>
        </p:txBody>
      </p:sp>
      <p:sp>
        <p:nvSpPr>
          <p:cNvPr id="9" name="Retângulo 9">
            <a:extLst>
              <a:ext uri="{FF2B5EF4-FFF2-40B4-BE49-F238E27FC236}">
                <a16:creationId xmlns:a16="http://schemas.microsoft.com/office/drawing/2014/main" id="{A3296F6C-2156-4EC4-AB57-B8F217A0960E}"/>
              </a:ext>
            </a:extLst>
          </p:cNvPr>
          <p:cNvSpPr/>
          <p:nvPr/>
        </p:nvSpPr>
        <p:spPr>
          <a:xfrm>
            <a:off x="2328427" y="3177373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Electronics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Solder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Housings</a:t>
            </a:r>
          </a:p>
          <a:p>
            <a:pPr marL="261938" indent="-1873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Displays</a:t>
            </a:r>
          </a:p>
        </p:txBody>
      </p:sp>
      <p:sp>
        <p:nvSpPr>
          <p:cNvPr id="10" name="Retângulo 10">
            <a:extLst>
              <a:ext uri="{FF2B5EF4-FFF2-40B4-BE49-F238E27FC236}">
                <a16:creationId xmlns:a16="http://schemas.microsoft.com/office/drawing/2014/main" id="{F493C8B7-FAC4-45BB-BCC9-22945C60F49F}"/>
              </a:ext>
            </a:extLst>
          </p:cNvPr>
          <p:cNvSpPr/>
          <p:nvPr/>
        </p:nvSpPr>
        <p:spPr>
          <a:xfrm>
            <a:off x="4926030" y="4849291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Pharmaceuticals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493C8B7-FAC4-45BB-BCC9-22945C60F49F}"/>
              </a:ext>
            </a:extLst>
          </p:cNvPr>
          <p:cNvSpPr/>
          <p:nvPr/>
        </p:nvSpPr>
        <p:spPr>
          <a:xfrm>
            <a:off x="2328426" y="4849291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Specialty Chemicals</a:t>
            </a:r>
          </a:p>
        </p:txBody>
      </p:sp>
      <p:sp>
        <p:nvSpPr>
          <p:cNvPr id="12" name="Retângulo 10">
            <a:extLst>
              <a:ext uri="{FF2B5EF4-FFF2-40B4-BE49-F238E27FC236}">
                <a16:creationId xmlns:a16="http://schemas.microsoft.com/office/drawing/2014/main" id="{F493C8B7-FAC4-45BB-BCC9-22945C60F49F}"/>
              </a:ext>
            </a:extLst>
          </p:cNvPr>
          <p:cNvSpPr/>
          <p:nvPr/>
        </p:nvSpPr>
        <p:spPr>
          <a:xfrm>
            <a:off x="7523632" y="4849291"/>
            <a:ext cx="2437947" cy="1524000"/>
          </a:xfrm>
          <a:prstGeom prst="rect">
            <a:avLst/>
          </a:prstGeom>
          <a:noFill/>
          <a:ln w="5715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Used in Academic Research Labs</a:t>
            </a:r>
          </a:p>
        </p:txBody>
      </p:sp>
    </p:spTree>
    <p:extLst>
      <p:ext uri="{BB962C8B-B14F-4D97-AF65-F5344CB8AC3E}">
        <p14:creationId xmlns:p14="http://schemas.microsoft.com/office/powerpoint/2010/main" val="431810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647" y="215200"/>
            <a:ext cx="8984706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Companies that make bio-based products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E4B660-7836-4F16-94C7-40E2273FCC7D}"/>
              </a:ext>
            </a:extLst>
          </p:cNvPr>
          <p:cNvSpPr txBox="1"/>
          <p:nvPr/>
        </p:nvSpPr>
        <p:spPr>
          <a:xfrm>
            <a:off x="4005093" y="6297850"/>
            <a:ext cx="715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National Research Council. 2015. Industrialization of Biology: A Roadmap to Accelerate the Advanced Manufacturing of Chemicals. Washington, DC: The National Academies Press. https://doi.org/10.17226/19001.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D66F19-70E5-4F47-AE58-1C06792E32BF}"/>
              </a:ext>
            </a:extLst>
          </p:cNvPr>
          <p:cNvCxnSpPr>
            <a:cxnSpLocks/>
          </p:cNvCxnSpPr>
          <p:nvPr/>
        </p:nvCxnSpPr>
        <p:spPr>
          <a:xfrm>
            <a:off x="0" y="113453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1B10153-252F-482E-AD99-6E33E2898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14" y="861531"/>
            <a:ext cx="10077091" cy="54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8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847" y="227445"/>
            <a:ext cx="8973457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How are biological feedstocks processed?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49" y="2532499"/>
            <a:ext cx="4228267" cy="1909182"/>
          </a:xfrm>
          <a:prstGeom prst="rect">
            <a:avLst/>
          </a:prstGeom>
        </p:spPr>
      </p:pic>
      <p:sp>
        <p:nvSpPr>
          <p:cNvPr id="5" name="Striped Right Arrow 4"/>
          <p:cNvSpPr/>
          <p:nvPr/>
        </p:nvSpPr>
        <p:spPr>
          <a:xfrm>
            <a:off x="5123933" y="2951904"/>
            <a:ext cx="1768694" cy="968828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2819" y="2689712"/>
            <a:ext cx="1117601" cy="1493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8602" y="3790261"/>
            <a:ext cx="1474573" cy="1206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4318" y="2532499"/>
            <a:ext cx="1305698" cy="10997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89175" y="3082375"/>
            <a:ext cx="41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7203" y="1929144"/>
            <a:ext cx="1802798" cy="18114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9033" y="4296212"/>
            <a:ext cx="2812265" cy="2528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Conventional chemistry</a:t>
            </a:r>
          </a:p>
          <a:p>
            <a:pPr marL="274320" indent="-27432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Microorganisms</a:t>
            </a:r>
          </a:p>
          <a:p>
            <a:pPr marL="274320" indent="-274320">
              <a:lnSpc>
                <a:spcPct val="114000"/>
              </a:lnSpc>
            </a:pPr>
            <a:r>
              <a:rPr lang="en-US" sz="2000" dirty="0"/>
              <a:t>     (aerobic, anaerobic)</a:t>
            </a:r>
          </a:p>
          <a:p>
            <a:pPr marL="731520" indent="-182880">
              <a:lnSpc>
                <a:spcPct val="114000"/>
              </a:lnSpc>
              <a:buFontTx/>
              <a:buChar char="-"/>
            </a:pPr>
            <a:r>
              <a:rPr lang="en-US" sz="2000" dirty="0"/>
              <a:t>Enzymes</a:t>
            </a:r>
          </a:p>
          <a:p>
            <a:pPr marL="731520" indent="-182880">
              <a:lnSpc>
                <a:spcPct val="114000"/>
              </a:lnSpc>
              <a:buFontTx/>
              <a:buChar char="-"/>
            </a:pPr>
            <a:r>
              <a:rPr lang="en-US" sz="2000" dirty="0"/>
              <a:t>Fermentation </a:t>
            </a:r>
          </a:p>
          <a:p>
            <a:pPr marL="274320" indent="-274320">
              <a:lnSpc>
                <a:spcPct val="114000"/>
              </a:lnSpc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55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018" y="1790680"/>
            <a:ext cx="6553493" cy="4938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41" y="230205"/>
            <a:ext cx="10965689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Enzymatic lignocellulose breakdown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74" y="1790680"/>
            <a:ext cx="3570614" cy="4711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242" y="1322460"/>
            <a:ext cx="10363286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/>
              <a:t>Lignocellulose is a complex polymer obtained from plant cell walls. It has many aromatic subunits.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3582D9-7A15-B240-9068-A2502C7472E1}"/>
              </a:ext>
            </a:extLst>
          </p:cNvPr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1161493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5148" y="368494"/>
            <a:ext cx="6457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b="1" dirty="0">
                <a:solidFill>
                  <a:srgbClr val="00728A"/>
                </a:solidFill>
                <a:latin typeface="Calibri" charset="0"/>
                <a:ea typeface="ＭＳ Ｐゴシック" charset="-128"/>
              </a:rPr>
              <a:t>Use of Renewable Feedstocks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20923" y="1699258"/>
            <a:ext cx="8950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latin typeface="Calibri" charset="0"/>
                <a:ea typeface="ＭＳ Ｐゴシック" charset="-128"/>
              </a:rPr>
              <a:t>A raw material or feedstock should be renewable rather than depleting whenever technically and economically practical. 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48" y="58237"/>
            <a:ext cx="2082800" cy="13589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E06F5-8089-4719-AFB5-518E4B97E487}"/>
              </a:ext>
            </a:extLst>
          </p:cNvPr>
          <p:cNvCxnSpPr>
            <a:cxnSpLocks/>
          </p:cNvCxnSpPr>
          <p:nvPr/>
        </p:nvCxnSpPr>
        <p:spPr>
          <a:xfrm>
            <a:off x="-18031" y="159708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49F6AEE-F73A-4BA0-B222-FFDB150E5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591" y="2548022"/>
            <a:ext cx="5882817" cy="39249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6D2657-6925-4B96-A59E-24789D34A29B}"/>
              </a:ext>
            </a:extLst>
          </p:cNvPr>
          <p:cNvSpPr/>
          <p:nvPr/>
        </p:nvSpPr>
        <p:spPr>
          <a:xfrm>
            <a:off x="3196744" y="6489506"/>
            <a:ext cx="2899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Image: Wikipedia,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Pongamia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Pinnata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Seeds </a:t>
            </a:r>
          </a:p>
        </p:txBody>
      </p:sp>
    </p:spTree>
    <p:extLst>
      <p:ext uri="{BB962C8B-B14F-4D97-AF65-F5344CB8AC3E}">
        <p14:creationId xmlns:p14="http://schemas.microsoft.com/office/powerpoint/2010/main" val="453108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0EED246F-1666-4C68-B365-F5AE71B0F1D1}"/>
              </a:ext>
            </a:extLst>
          </p:cNvPr>
          <p:cNvSpPr/>
          <p:nvPr/>
        </p:nvSpPr>
        <p:spPr>
          <a:xfrm>
            <a:off x="7890715" y="1338565"/>
            <a:ext cx="2736158" cy="51672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Retains applied nitrogen longer in the plants’ root zone, optimizing crop utilization and yield, and reducing nutrient run-off.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602DF75-FB9D-483C-83AF-664422F296E2}"/>
              </a:ext>
            </a:extLst>
          </p:cNvPr>
          <p:cNvSpPr/>
          <p:nvPr/>
        </p:nvSpPr>
        <p:spPr>
          <a:xfrm>
            <a:off x="1539587" y="1343709"/>
            <a:ext cx="2770272" cy="5156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charset="0"/>
              <a:buChar char="•"/>
            </a:pPr>
            <a:r>
              <a:rPr lang="en-US"/>
              <a:t>Retains applied nitrogen longer in the plants’ root zone, optimizing crop utilization and yield, and reducing nutrient run-off.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855" y="5212724"/>
            <a:ext cx="1349869" cy="1194622"/>
          </a:xfrm>
          <a:prstGeom prst="rect">
            <a:avLst/>
          </a:prstGeom>
        </p:spPr>
      </p:pic>
      <p:sp>
        <p:nvSpPr>
          <p:cNvPr id="30" name="Right Brace 29"/>
          <p:cNvSpPr/>
          <p:nvPr/>
        </p:nvSpPr>
        <p:spPr bwMode="auto">
          <a:xfrm rot="5400000">
            <a:off x="5823631" y="4614551"/>
            <a:ext cx="493937" cy="2794000"/>
          </a:xfrm>
          <a:prstGeom prst="rightBrace">
            <a:avLst>
              <a:gd name="adj1" fmla="val 43607"/>
              <a:gd name="adj2" fmla="val 49545"/>
            </a:avLst>
          </a:prstGeom>
          <a:solidFill>
            <a:srgbClr val="FFFFFF"/>
          </a:solidFill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 Regular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083" y="225765"/>
            <a:ext cx="8244408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Main Industries for Lignocellulose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09" t="37739" r="56209" b="36408"/>
          <a:stretch/>
        </p:blipFill>
        <p:spPr>
          <a:xfrm>
            <a:off x="1754947" y="1959098"/>
            <a:ext cx="2337708" cy="1516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59" t="37739" r="52410" b="36408"/>
          <a:stretch/>
        </p:blipFill>
        <p:spPr>
          <a:xfrm>
            <a:off x="8011817" y="2027068"/>
            <a:ext cx="2615056" cy="1380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624" y="4366962"/>
            <a:ext cx="1537681" cy="2040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444" y="4263703"/>
            <a:ext cx="1368152" cy="1563282"/>
          </a:xfrm>
          <a:prstGeom prst="rect">
            <a:avLst/>
          </a:prstGeom>
        </p:spPr>
      </p:pic>
      <p:cxnSp>
        <p:nvCxnSpPr>
          <p:cNvPr id="12" name="Curved Connector 11"/>
          <p:cNvCxnSpPr>
            <a:cxnSpLocks/>
            <a:stCxn id="43" idx="1"/>
            <a:endCxn id="4" idx="3"/>
          </p:cNvCxnSpPr>
          <p:nvPr/>
        </p:nvCxnSpPr>
        <p:spPr bwMode="auto">
          <a:xfrm rot="10800000" flipV="1">
            <a:off x="4092655" y="2622919"/>
            <a:ext cx="1214486" cy="94638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urved Connector 13"/>
          <p:cNvCxnSpPr>
            <a:cxnSpLocks/>
          </p:cNvCxnSpPr>
          <p:nvPr/>
        </p:nvCxnSpPr>
        <p:spPr bwMode="auto">
          <a:xfrm>
            <a:off x="2923801" y="3635948"/>
            <a:ext cx="1602803" cy="125361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cxnSpLocks/>
            <a:stCxn id="4" idx="2"/>
            <a:endCxn id="7" idx="0"/>
          </p:cNvCxnSpPr>
          <p:nvPr/>
        </p:nvCxnSpPr>
        <p:spPr bwMode="auto">
          <a:xfrm flipH="1">
            <a:off x="2896465" y="3476016"/>
            <a:ext cx="27336" cy="8909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712996" y="1546774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PAPER INDUSTRY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00565" y="1534232"/>
            <a:ext cx="2734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BIOETHANOL INDUSTRY</a:t>
            </a:r>
          </a:p>
        </p:txBody>
      </p:sp>
      <p:cxnSp>
        <p:nvCxnSpPr>
          <p:cNvPr id="25" name="Curved Connector 24"/>
          <p:cNvCxnSpPr>
            <a:cxnSpLocks/>
            <a:stCxn id="43" idx="3"/>
          </p:cNvCxnSpPr>
          <p:nvPr/>
        </p:nvCxnSpPr>
        <p:spPr bwMode="auto">
          <a:xfrm>
            <a:off x="6913086" y="2622919"/>
            <a:ext cx="1367314" cy="157571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635" y="4481078"/>
            <a:ext cx="1488165" cy="11161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135480" y="5517233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Lignin powder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9" t="8009" r="62115" b="61220"/>
          <a:stretch/>
        </p:blipFill>
        <p:spPr>
          <a:xfrm>
            <a:off x="8011817" y="3095379"/>
            <a:ext cx="2592442" cy="163735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658840" y="5507606"/>
            <a:ext cx="100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Bioethanol</a:t>
            </a:r>
          </a:p>
        </p:txBody>
      </p:sp>
      <p:cxnSp>
        <p:nvCxnSpPr>
          <p:cNvPr id="38" name="Straight Arrow Connector 37"/>
          <p:cNvCxnSpPr>
            <a:cxnSpLocks/>
            <a:endCxn id="35" idx="0"/>
          </p:cNvCxnSpPr>
          <p:nvPr/>
        </p:nvCxnSpPr>
        <p:spPr bwMode="auto">
          <a:xfrm flipH="1">
            <a:off x="9295789" y="4727796"/>
            <a:ext cx="9742" cy="4849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Curved Connector 39"/>
          <p:cNvCxnSpPr>
            <a:cxnSpLocks/>
          </p:cNvCxnSpPr>
          <p:nvPr/>
        </p:nvCxnSpPr>
        <p:spPr bwMode="auto">
          <a:xfrm rot="10800000" flipV="1">
            <a:off x="7530801" y="4635613"/>
            <a:ext cx="1203547" cy="19021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4588119" y="621578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Burnt or Discarded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141" y="1345811"/>
            <a:ext cx="1605945" cy="25542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B8EC67D-A44F-F643-9336-89BC256B148C}"/>
              </a:ext>
            </a:extLst>
          </p:cNvPr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1070747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55827" y="2154861"/>
            <a:ext cx="2520280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A Need of New Technology: </a:t>
            </a:r>
          </a:p>
          <a:p>
            <a:pPr algn="ctr">
              <a:lnSpc>
                <a:spcPct val="114000"/>
              </a:lnSpc>
            </a:pPr>
            <a:endParaRPr lang="en-US" dirty="0"/>
          </a:p>
          <a:p>
            <a:pPr algn="ctr">
              <a:lnSpc>
                <a:spcPct val="114000"/>
              </a:lnSpc>
            </a:pPr>
            <a:r>
              <a:rPr lang="en-US" dirty="0"/>
              <a:t>Economical</a:t>
            </a:r>
          </a:p>
          <a:p>
            <a:pPr algn="ctr">
              <a:lnSpc>
                <a:spcPct val="114000"/>
              </a:lnSpc>
            </a:pPr>
            <a:r>
              <a:rPr lang="en-US" dirty="0"/>
              <a:t>Sustainable</a:t>
            </a:r>
          </a:p>
          <a:p>
            <a:pPr algn="ctr">
              <a:lnSpc>
                <a:spcPct val="114000"/>
              </a:lnSpc>
            </a:pPr>
            <a:r>
              <a:rPr lang="en-US" dirty="0"/>
              <a:t>Selective</a:t>
            </a:r>
          </a:p>
          <a:p>
            <a:pPr algn="ctr">
              <a:lnSpc>
                <a:spcPct val="114000"/>
              </a:lnSpc>
            </a:pPr>
            <a:r>
              <a:rPr lang="en-US" dirty="0"/>
              <a:t>Efficient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27"/>
          <a:stretch/>
        </p:blipFill>
        <p:spPr>
          <a:xfrm>
            <a:off x="928468" y="1353301"/>
            <a:ext cx="4097197" cy="5191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517" y="281738"/>
            <a:ext cx="12300857" cy="646331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Lignin: A Source of Renewable ‘Drop-in’ Platform Chemicals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4999843" y="2766982"/>
            <a:ext cx="2232248" cy="288032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alibri Regular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506" y="1992672"/>
            <a:ext cx="1030102" cy="1727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52143" y="3642447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phenol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5186" y="4133986"/>
            <a:ext cx="4461692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The lignin structure includes aromatic (ring) structures.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If it is broken down selectively, it can be a source of drop-in platform chemicals such as phenol.</a:t>
            </a:r>
          </a:p>
        </p:txBody>
      </p:sp>
    </p:spTree>
    <p:extLst>
      <p:ext uri="{BB962C8B-B14F-4D97-AF65-F5344CB8AC3E}">
        <p14:creationId xmlns:p14="http://schemas.microsoft.com/office/powerpoint/2010/main" val="142203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5" y="302038"/>
            <a:ext cx="12017829" cy="590931"/>
          </a:xfrm>
        </p:spPr>
        <p:txBody>
          <a:bodyPr>
            <a:spAutoFit/>
          </a:bodyPr>
          <a:lstStyle/>
          <a:p>
            <a:pPr marL="363538"/>
            <a:r>
              <a:rPr lang="en-US" sz="3600" b="1" dirty="0">
                <a:latin typeface="+mn-lt"/>
              </a:rPr>
              <a:t>A Depolymerization Strategy for the Valorization of Lignin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510498"/>
            <a:ext cx="7886700" cy="98664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dirty="0"/>
              <a:t>With the addition of hydrogen and a selective catalyst, lignin can be broken down into phenols.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36" y="3114670"/>
            <a:ext cx="9179726" cy="1963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1150" y="5162729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 Regular" charset="0"/>
              </a:rPr>
              <a:t>Lignin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6127" y="5160045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 Regular" charset="0"/>
              </a:rPr>
              <a:t>Phenols</a:t>
            </a:r>
          </a:p>
        </p:txBody>
      </p:sp>
    </p:spTree>
    <p:extLst>
      <p:ext uri="{BB962C8B-B14F-4D97-AF65-F5344CB8AC3E}">
        <p14:creationId xmlns:p14="http://schemas.microsoft.com/office/powerpoint/2010/main" val="1882202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46208" y="1515792"/>
            <a:ext cx="7380340" cy="487375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2700" dirty="0"/>
              <a:t>Vanilla has been extracted and used, for instance for making chocolate drinks by the Aztecs</a:t>
            </a:r>
          </a:p>
          <a:p>
            <a:pPr>
              <a:lnSpc>
                <a:spcPct val="114000"/>
              </a:lnSpc>
            </a:pPr>
            <a:r>
              <a:rPr lang="en-US" sz="2700" dirty="0"/>
              <a:t>Vanillin can be found in many plants. The highest natural concentrations, 1–3% and sometimes higher, are found in the properly cured pods of the “vanilla bean”</a:t>
            </a:r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6502626"/>
            <a:ext cx="324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B. Hocking,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Chem. Ed.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1055-59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913" y="1275917"/>
            <a:ext cx="2463274" cy="2463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518" y="3752307"/>
            <a:ext cx="2463274" cy="1755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418" y="4518031"/>
            <a:ext cx="1602581" cy="160258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603223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2875" y="1445452"/>
            <a:ext cx="7022532" cy="4873752"/>
          </a:xfrm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</a:pPr>
            <a:r>
              <a:rPr lang="en-US" sz="2700" dirty="0"/>
              <a:t>In 1874–75, synthetic vanillin could be prepared from eugenol (clove oil), it was competitive with naturally extracted vanillin and became the main source of vanillin until the 1920s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/>
              <a:t>The next phase was to produce it from lignin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6502626"/>
            <a:ext cx="324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B. Hocking,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Chem. Ed.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1055-59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000" t="52223" r="52083" b="29259"/>
          <a:stretch/>
        </p:blipFill>
        <p:spPr>
          <a:xfrm>
            <a:off x="1575618" y="3578396"/>
            <a:ext cx="5807025" cy="1837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1" y="1600199"/>
            <a:ext cx="3178124" cy="2380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15235" y="4070768"/>
            <a:ext cx="222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Clove oil (eugenol)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CB34DC-C8E1-4D9B-B99A-5DAF6F3D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326586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11346" y="1389180"/>
            <a:ext cx="9889588" cy="4873752"/>
          </a:xfrm>
        </p:spPr>
        <p:txBody>
          <a:bodyPr/>
          <a:lstStyle/>
          <a:p>
            <a:pPr marL="274320" indent="-274320">
              <a:lnSpc>
                <a:spcPct val="114000"/>
              </a:lnSpc>
            </a:pPr>
            <a:r>
              <a:rPr lang="en-US" sz="2700" dirty="0"/>
              <a:t>The conversion of lignin (waste pulping process) to vanillin was first suggested at the end of the </a:t>
            </a:r>
            <a:r>
              <a:rPr lang="en-US" sz="2700" dirty="0" err="1"/>
              <a:t>XIX</a:t>
            </a:r>
            <a:r>
              <a:rPr lang="en-US" sz="2700" baseline="30000" dirty="0" err="1"/>
              <a:t>th</a:t>
            </a:r>
            <a:r>
              <a:rPr lang="en-US" sz="2700" dirty="0"/>
              <a:t> century</a:t>
            </a:r>
          </a:p>
          <a:p>
            <a:pPr marL="274320" indent="-274320">
              <a:lnSpc>
                <a:spcPct val="114000"/>
              </a:lnSpc>
            </a:pPr>
            <a:r>
              <a:rPr lang="en-US" sz="2700" dirty="0"/>
              <a:t>Some of the research was done at McGill (1930s) with G.H. Tomlinson. Yields up to 10% with O</a:t>
            </a:r>
            <a:r>
              <a:rPr lang="en-US" sz="2700" baseline="-25000" dirty="0"/>
              <a:t>2</a:t>
            </a:r>
            <a:r>
              <a:rPr lang="en-US" sz="2700" dirty="0"/>
              <a:t> and 3-5% with nitrobenzene were obtained</a:t>
            </a:r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6502626"/>
            <a:ext cx="7391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Tomlinson, G. H., II; Hibbert, H. </a:t>
            </a:r>
            <a:r>
              <a:rPr lang="de-DE" sz="1400" i="1" dirty="0">
                <a:solidFill>
                  <a:schemeClr val="bg1">
                    <a:lumMod val="50000"/>
                  </a:schemeClr>
                </a:solidFill>
              </a:rPr>
              <a:t>J. Am. Chem. Soc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1936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, 58, 345–348.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000" t="32223" r="17083" b="41110"/>
          <a:stretch/>
        </p:blipFill>
        <p:spPr>
          <a:xfrm>
            <a:off x="3666660" y="3587254"/>
            <a:ext cx="6397620" cy="29153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153F14-4AE8-4347-BE4C-51A524EB4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2207159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6502626"/>
            <a:ext cx="324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B. Hocking,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Chem. Ed.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1055-59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0837" y="4610576"/>
            <a:ext cx="9608234" cy="146815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</a:rPr>
              <a:t>The vanillin production of Ontario Pulp and Paper became such a valuable component of their operations that the scale was gradually expanded to 3.4 million kilograms per year by 1981, sufficient to supply 60% of the then current world market. This also began to subtly affect the pulping component of their business”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40069"/>
            <a:ext cx="3447962" cy="2694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9437" y="4156836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Paper Mill, Thorold, 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B7A93E-621D-45E8-9EBD-80794A8D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1352498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001" t="48518" r="44583" b="17407"/>
          <a:stretch/>
        </p:blipFill>
        <p:spPr>
          <a:xfrm>
            <a:off x="1673129" y="2405575"/>
            <a:ext cx="8156671" cy="38681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95756" y="1318840"/>
            <a:ext cx="9415974" cy="136523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4000"/>
              </a:lnSpc>
            </a:pPr>
            <a:r>
              <a:rPr lang="en-US" dirty="0"/>
              <a:t>Since the 1970 it become more competitive and more environmentally friendly to produce vanillin from </a:t>
            </a:r>
            <a:r>
              <a:rPr lang="en-US" dirty="0" err="1"/>
              <a:t>petro</a:t>
            </a:r>
            <a:r>
              <a:rPr lang="en-US" dirty="0"/>
              <a:t> chemicals via guaiacol. This is a process developed by </a:t>
            </a:r>
            <a:r>
              <a:rPr lang="en-US" dirty="0" err="1"/>
              <a:t>Rhodia</a:t>
            </a:r>
            <a:r>
              <a:rPr lang="en-US" dirty="0"/>
              <a:t>.</a:t>
            </a:r>
          </a:p>
          <a:p>
            <a:pPr>
              <a:lnSpc>
                <a:spcPct val="124000"/>
              </a:lnSpc>
            </a:pPr>
            <a:endParaRPr lang="en-US" dirty="0"/>
          </a:p>
          <a:p>
            <a:pPr marL="0" indent="0">
              <a:lnSpc>
                <a:spcPct val="124000"/>
              </a:lnSpc>
              <a:buNone/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 marL="0" indent="0">
              <a:lnSpc>
                <a:spcPct val="124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6502626"/>
            <a:ext cx="3243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B. Hocking,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Chem. Ed.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1055-59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BD2CA1-EB72-4BFE-94CC-BBC29FA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241843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95" y="2807416"/>
            <a:ext cx="5364175" cy="366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25415" y="1329248"/>
            <a:ext cx="9791114" cy="165310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4000"/>
              </a:lnSpc>
            </a:pPr>
            <a:r>
              <a:rPr lang="en-US" sz="2700" dirty="0"/>
              <a:t>From 2000, </a:t>
            </a:r>
            <a:r>
              <a:rPr lang="en-US" sz="2700" dirty="0" err="1"/>
              <a:t>Rhodia</a:t>
            </a:r>
            <a:r>
              <a:rPr lang="en-US" sz="2700" dirty="0"/>
              <a:t> developed a biosynthesis of vanillin. With yeast, </a:t>
            </a:r>
            <a:r>
              <a:rPr lang="en-US" sz="2700" dirty="0" err="1"/>
              <a:t>ferulic</a:t>
            </a:r>
            <a:r>
              <a:rPr lang="en-US" sz="2700" dirty="0"/>
              <a:t> acid extracted from rice bran can be turned into vanillin. It’s not competitive with petro based vanillin, but it can be labeled “natural Vanillin”</a:t>
            </a: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49293" y="6269051"/>
            <a:ext cx="6455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Source: Wikipedia: Vanillin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Gasson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Y. Kitamura, W. R.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McLauchlan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et al.,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 Biol. 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1998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273, 4163-4170.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1BA8BE-B769-4B1F-9024-DC588535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08" y="259472"/>
            <a:ext cx="8890781" cy="646331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story of Vanillin</a:t>
            </a:r>
          </a:p>
        </p:txBody>
      </p:sp>
    </p:spTree>
    <p:extLst>
      <p:ext uri="{BB962C8B-B14F-4D97-AF65-F5344CB8AC3E}">
        <p14:creationId xmlns:p14="http://schemas.microsoft.com/office/powerpoint/2010/main" val="3478174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BD6127E-5F5D-4843-BA32-4EB410E6FD64}"/>
              </a:ext>
            </a:extLst>
          </p:cNvPr>
          <p:cNvSpPr txBox="1">
            <a:spLocks noChangeArrowheads="1"/>
          </p:cNvSpPr>
          <p:nvPr/>
        </p:nvSpPr>
        <p:spPr>
          <a:xfrm>
            <a:off x="2086510" y="193432"/>
            <a:ext cx="8077200" cy="826476"/>
          </a:xfrm>
          <a:prstGeom prst="rect">
            <a:avLst/>
          </a:prstGeom>
          <a:noFill/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>
                <a:latin typeface="+mn-lt"/>
              </a:rPr>
              <a:t>The Importance of Aromatics</a:t>
            </a:r>
            <a:endParaRPr lang="en-US" sz="4000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96F1A0-AAA0-DA4C-B41C-04EE441EF90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74632" y="2177317"/>
            <a:ext cx="90678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3200" dirty="0"/>
              <a:t>Pigments, dyes, coatings, textiles, plastics, electronic materials,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3200" dirty="0"/>
              <a:t>pharmaceuticals, agrochemicals, …….</a:t>
            </a:r>
          </a:p>
        </p:txBody>
      </p:sp>
    </p:spTree>
    <p:extLst>
      <p:ext uri="{BB962C8B-B14F-4D97-AF65-F5344CB8AC3E}">
        <p14:creationId xmlns:p14="http://schemas.microsoft.com/office/powerpoint/2010/main" val="226005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309739" y="1505928"/>
            <a:ext cx="777886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What can we make from petroleum (focus on molecules)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</a:t>
            </a:r>
            <a:r>
              <a:rPr lang="en-US" sz="2400" dirty="0" err="1"/>
              <a:t>biorefinery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Renewable Feedstocks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Triglycerides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 err="1"/>
              <a:t>Lignocellulosic</a:t>
            </a:r>
            <a:r>
              <a:rPr lang="en-US" sz="2000" dirty="0"/>
              <a:t> Feedstocks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N containing polymers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Latex polymer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Small molecule </a:t>
            </a:r>
            <a:r>
              <a:rPr lang="en-US" sz="2000" dirty="0" err="1"/>
              <a:t>feedstocks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Examples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From lignin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Vanillin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Platform molecules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Fatty acids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Advantages and Drawbacks of bio-based molecules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12683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To Be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20562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286001" y="11354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9" y="18288"/>
            <a:ext cx="9357427" cy="662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1" y="2598899"/>
            <a:ext cx="6048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2800" b="1" dirty="0">
                <a:solidFill>
                  <a:srgbClr val="0000FF"/>
                </a:solidFill>
                <a:latin typeface="Arial" pitchFamily="34" charset="0"/>
              </a:rPr>
              <a:t>Most have aromatic ring;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800" b="1" dirty="0">
              <a:solidFill>
                <a:srgbClr val="FF0000"/>
              </a:solidFill>
              <a:latin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2800" b="1" dirty="0">
                <a:solidFill>
                  <a:srgbClr val="0000FF"/>
                </a:solidFill>
                <a:latin typeface="Arial" pitchFamily="34" charset="0"/>
              </a:rPr>
              <a:t>&gt;30 % have aromatic amines motif</a:t>
            </a:r>
          </a:p>
        </p:txBody>
      </p:sp>
    </p:spTree>
    <p:extLst>
      <p:ext uri="{BB962C8B-B14F-4D97-AF65-F5344CB8AC3E}">
        <p14:creationId xmlns:p14="http://schemas.microsoft.com/office/powerpoint/2010/main" val="299668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4A1FD0FD-5CA3-DF41-91A2-020BDB5E9811}"/>
              </a:ext>
            </a:extLst>
          </p:cNvPr>
          <p:cNvSpPr/>
          <p:nvPr/>
        </p:nvSpPr>
        <p:spPr bwMode="auto">
          <a:xfrm>
            <a:off x="6782028" y="2045677"/>
            <a:ext cx="11430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b="1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889C588-0F3B-D64F-926A-328925E2E5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817526"/>
              </p:ext>
            </p:extLst>
          </p:nvPr>
        </p:nvGraphicFramePr>
        <p:xfrm>
          <a:off x="8236714" y="1734527"/>
          <a:ext cx="130175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" name="CS ChemDraw Drawing" r:id="rId3" imgW="1301072" imgH="1003574" progId="ChemDraw.Document.6.0">
                  <p:embed/>
                </p:oleObj>
              </mc:Choice>
              <mc:Fallback>
                <p:oleObj name="CS ChemDraw Drawing" r:id="rId3" imgW="1301072" imgH="1003574" progId="ChemDraw.Document.6.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8236714" y="1734527"/>
                        <a:ext cx="130175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9EF0F7C-748B-074A-8211-7A2F577F35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231344"/>
              </p:ext>
            </p:extLst>
          </p:nvPr>
        </p:nvGraphicFramePr>
        <p:xfrm>
          <a:off x="4643438" y="3657601"/>
          <a:ext cx="4964112" cy="258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CS ChemDraw Drawing" r:id="rId5" imgW="4964590" imgH="2588994" progId="ChemDraw.Document.6.0">
                  <p:embed/>
                </p:oleObj>
              </mc:Choice>
              <mc:Fallback>
                <p:oleObj name="CS ChemDraw Drawing" r:id="rId5" imgW="4964590" imgH="2588994" progId="ChemDraw.Document.6.0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4643438" y="3657601"/>
                        <a:ext cx="4964112" cy="2589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B7A6A5F-F6BE-9F40-AD44-0B939FCCA52F}"/>
              </a:ext>
            </a:extLst>
          </p:cNvPr>
          <p:cNvSpPr txBox="1"/>
          <p:nvPr/>
        </p:nvSpPr>
        <p:spPr>
          <a:xfrm>
            <a:off x="7127081" y="2770947"/>
            <a:ext cx="343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b="1" dirty="0"/>
              <a:t>Will be the most abundant aromatic feedstock 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E9F7C03-90EE-4F45-ABAB-970EF52DAE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323682"/>
              </p:ext>
            </p:extLst>
          </p:nvPr>
        </p:nvGraphicFramePr>
        <p:xfrm>
          <a:off x="3200401" y="5243513"/>
          <a:ext cx="1303337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CS ChemDraw Drawing" r:id="rId7" imgW="1302551" imgH="1002588" progId="ChemDraw.Document.6.0">
                  <p:embed/>
                </p:oleObj>
              </mc:Choice>
              <mc:Fallback>
                <p:oleObj name="CS ChemDraw Drawing" r:id="rId7" imgW="1302551" imgH="1002588" progId="ChemDraw.Document.6.0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3200401" y="5243513"/>
                        <a:ext cx="1303337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3542487-F48E-094A-A554-E52DEA9600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27"/>
          <a:stretch/>
        </p:blipFill>
        <p:spPr>
          <a:xfrm>
            <a:off x="2643447" y="161694"/>
            <a:ext cx="3274380" cy="414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6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 bwMode="auto">
          <a:xfrm>
            <a:off x="5334000" y="1066800"/>
            <a:ext cx="11430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b="1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253107"/>
              </p:ext>
            </p:extLst>
          </p:nvPr>
        </p:nvGraphicFramePr>
        <p:xfrm>
          <a:off x="3124200" y="755650"/>
          <a:ext cx="130175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CS ChemDraw Drawing" r:id="rId3" imgW="1301072" imgH="1003574" progId="ChemDraw.Document.6.0">
                  <p:embed/>
                </p:oleObj>
              </mc:Choice>
              <mc:Fallback>
                <p:oleObj name="CS ChemDraw Drawing" r:id="rId3" imgW="1301072" imgH="1003574" progId="ChemDraw.Document.6.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3124200" y="755650"/>
                        <a:ext cx="130175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215322"/>
              </p:ext>
            </p:extLst>
          </p:nvPr>
        </p:nvGraphicFramePr>
        <p:xfrm>
          <a:off x="7404101" y="788989"/>
          <a:ext cx="1279525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CS ChemDraw Drawing" r:id="rId5" imgW="1279864" imgH="991750" progId="ChemDraw.Document.6.0">
                  <p:embed/>
                </p:oleObj>
              </mc:Choice>
              <mc:Fallback>
                <p:oleObj name="CS ChemDraw Drawing" r:id="rId5" imgW="1279864" imgH="991750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7404101" y="788989"/>
                        <a:ext cx="1279525" cy="992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17464" y="601757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/>
              <a:t>Nu-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7574" y="1546859"/>
            <a:ext cx="660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8000" dirty="0"/>
              <a:t>?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91994"/>
              </p:ext>
            </p:extLst>
          </p:nvPr>
        </p:nvGraphicFramePr>
        <p:xfrm>
          <a:off x="3086101" y="3789079"/>
          <a:ext cx="5954713" cy="284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CS ChemDraw Drawing" r:id="rId7" imgW="5955437" imgH="2844691" progId="ChemDraw.Document.6.0">
                  <p:embed/>
                </p:oleObj>
              </mc:Choice>
              <mc:Fallback>
                <p:oleObj name="CS ChemDraw Drawing" r:id="rId7" imgW="5955437" imgH="2844691" progId="ChemDraw.Document.6.0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3086101" y="3789079"/>
                        <a:ext cx="5954713" cy="284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086101" y="2801654"/>
            <a:ext cx="5532092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dirty="0"/>
              <a:t>The 2</a:t>
            </a:r>
            <a:r>
              <a:rPr lang="en-GB" altLang="en-US" baseline="30000" dirty="0"/>
              <a:t>nd</a:t>
            </a:r>
            <a:r>
              <a:rPr lang="en-GB" altLang="en-US" dirty="0"/>
              <a:t> Challenge of the GCI Pharmaceutical Roundtable:</a:t>
            </a:r>
          </a:p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dirty="0"/>
          </a:p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dirty="0"/>
              <a:t>----OH activation for nucleophilic substitution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9553" y="5456737"/>
            <a:ext cx="212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/>
              <a:t>Hydrogen Borrowing</a:t>
            </a:r>
          </a:p>
        </p:txBody>
      </p:sp>
    </p:spTree>
    <p:extLst>
      <p:ext uri="{BB962C8B-B14F-4D97-AF65-F5344CB8AC3E}">
        <p14:creationId xmlns:p14="http://schemas.microsoft.com/office/powerpoint/2010/main" val="172091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F234EC-AF53-1C4A-990A-8F596840256B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E336A4-CC94-7A4B-902E-5469DDDA7A38}"/>
              </a:ext>
            </a:extLst>
          </p:cNvPr>
          <p:cNvCxnSpPr/>
          <p:nvPr/>
        </p:nvCxnSpPr>
        <p:spPr>
          <a:xfrm flipV="1">
            <a:off x="2209800" y="2057400"/>
            <a:ext cx="8077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B9DB0B4-E7E1-314F-A338-17BF509B6F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14600" y="2286000"/>
          <a:ext cx="6934200" cy="382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9" name="CS ChemDraw Drawing" r:id="rId3" imgW="5329068" imgH="2943718" progId="ChemDraw.Document.6.0">
                  <p:embed/>
                </p:oleObj>
              </mc:Choice>
              <mc:Fallback>
                <p:oleObj name="CS ChemDraw Drawing" r:id="rId3" imgW="5329068" imgH="2943718" progId="ChemDraw.Document.6.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4600" y="2286000"/>
                        <a:ext cx="6934200" cy="3829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BA6B092-D12E-4145-9BF7-8977511C0285}"/>
              </a:ext>
            </a:extLst>
          </p:cNvPr>
          <p:cNvSpPr/>
          <p:nvPr/>
        </p:nvSpPr>
        <p:spPr>
          <a:xfrm>
            <a:off x="1938957" y="6115613"/>
            <a:ext cx="8618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Chen, Z.; Zeng, H.; Girard S. A.; Wang, F.; Chen, N.; Li</a:t>
            </a:r>
            <a:r>
              <a:rPr lang="en-US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, C.-J. </a:t>
            </a:r>
            <a:r>
              <a:rPr lang="en-CA" sz="1600" i="1" dirty="0" err="1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Angew</a:t>
            </a:r>
            <a:r>
              <a:rPr lang="en-CA" sz="1600" i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. Chem. Int. Ed</a:t>
            </a:r>
            <a:r>
              <a:rPr lang="en-CA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600" b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en-CA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1600" i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CA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14487</a:t>
            </a:r>
            <a:r>
              <a:rPr lang="en-US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1600" b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Arial" panose="020B0604020202020204" pitchFamily="34" charset="0"/>
              </a:rPr>
              <a:t>highlighted by </a:t>
            </a:r>
            <a:r>
              <a:rPr lang="en-US" sz="1600" b="1" i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Arial" panose="020B0604020202020204" pitchFamily="34" charset="0"/>
              </a:rPr>
              <a:t>Chem. Eng. News</a:t>
            </a:r>
            <a:r>
              <a:rPr lang="en-US" sz="1600" b="1" i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i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November 16</a:t>
            </a:r>
            <a:r>
              <a:rPr lang="en-US" sz="1600" b="1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, 2015) </a:t>
            </a:r>
            <a:r>
              <a:rPr lang="en-US" sz="1600" dirty="0">
                <a:solidFill>
                  <a:prstClr val="black"/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(Provisional Patent filed by McGill)</a:t>
            </a:r>
            <a:endParaRPr lang="en-CA" sz="1600" dirty="0">
              <a:solidFill>
                <a:prstClr val="black"/>
              </a:solidFill>
              <a:latin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1600" dirty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5CBDBD4-0B03-054B-8A98-EC61BC66773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819400" y="863881"/>
          <a:ext cx="6161088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CS ChemDraw Drawing" r:id="rId5" imgW="4405692" imgH="882475" progId="ChemDraw.Document.6.0">
                  <p:embed/>
                </p:oleObj>
              </mc:Choice>
              <mc:Fallback>
                <p:oleObj name="CS ChemDraw Drawing" r:id="rId5" imgW="4405692" imgH="882475" progId="ChemDraw.Document.6.0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19400" y="863881"/>
                        <a:ext cx="6161088" cy="1233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9B1B81C-D403-2A45-AED0-6E12AF62F02B}"/>
              </a:ext>
            </a:extLst>
          </p:cNvPr>
          <p:cNvSpPr/>
          <p:nvPr/>
        </p:nvSpPr>
        <p:spPr>
          <a:xfrm>
            <a:off x="2054944" y="3595"/>
            <a:ext cx="8386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4000" dirty="0"/>
              <a:t>Direct </a:t>
            </a:r>
            <a:r>
              <a:rPr lang="fr-FR" altLang="en-US" sz="4000" dirty="0" err="1"/>
              <a:t>Coupling</a:t>
            </a:r>
            <a:r>
              <a:rPr lang="fr-FR" altLang="en-US" sz="4000" dirty="0"/>
              <a:t> of </a:t>
            </a:r>
            <a:r>
              <a:rPr lang="fr-FR" altLang="en-US" sz="4000" dirty="0" err="1"/>
              <a:t>Phenols</a:t>
            </a:r>
            <a:r>
              <a:rPr lang="fr-FR" altLang="en-US" sz="4000" dirty="0"/>
              <a:t> </a:t>
            </a:r>
            <a:r>
              <a:rPr lang="fr-FR" altLang="en-US" sz="4000" dirty="0" err="1"/>
              <a:t>with</a:t>
            </a:r>
            <a:r>
              <a:rPr lang="fr-FR" altLang="en-US" sz="4000" dirty="0"/>
              <a:t> Amines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65367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0744" y="1209818"/>
            <a:ext cx="10515600" cy="4798329"/>
          </a:xfrm>
        </p:spPr>
        <p:txBody>
          <a:bodyPr>
            <a:normAutofit/>
          </a:bodyPr>
          <a:lstStyle/>
          <a:p>
            <a:pPr marL="274320" indent="-274320">
              <a:lnSpc>
                <a:spcPct val="114000"/>
              </a:lnSpc>
            </a:pPr>
            <a:r>
              <a:rPr lang="en-US" sz="2700" dirty="0"/>
              <a:t>The idea is to depolymerize cellulose (or ideally lignocellulose) and form a molecule that could further be derived in to many more.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700" dirty="0"/>
              <a:t>   </a:t>
            </a:r>
            <a:r>
              <a:rPr lang="en-US" sz="2700" dirty="0" err="1"/>
              <a:t>E.g</a:t>
            </a:r>
            <a:r>
              <a:rPr lang="en-US" sz="2700" dirty="0"/>
              <a:t> : </a:t>
            </a:r>
            <a:r>
              <a:rPr lang="en-CA" sz="2700" dirty="0"/>
              <a:t>5-hydroxymethylfurfural (HMF)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6473952"/>
            <a:ext cx="876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H. B. Zhao, J. E. Holladay, H. Brown and Z. C. Zhang, Science, 2007, 316, 1597</a:t>
            </a:r>
            <a:r>
              <a:rPr lang="en-CA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–</a:t>
            </a:r>
            <a:r>
              <a:rPr lang="en-CA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1600</a:t>
            </a:r>
          </a:p>
        </p:txBody>
      </p:sp>
      <p:pic>
        <p:nvPicPr>
          <p:cNvPr id="288772" name="Picture 4" descr="http://www.sciencemag.org/content/316/5831/1597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50" y="2729134"/>
            <a:ext cx="9089538" cy="355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44651" y="267271"/>
            <a:ext cx="966450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platform strategy</a:t>
            </a:r>
          </a:p>
        </p:txBody>
      </p:sp>
    </p:spTree>
    <p:extLst>
      <p:ext uri="{BB962C8B-B14F-4D97-AF65-F5344CB8AC3E}">
        <p14:creationId xmlns:p14="http://schemas.microsoft.com/office/powerpoint/2010/main" val="3043521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41009" y="1523324"/>
            <a:ext cx="10030266" cy="4351338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CA" dirty="0"/>
              <a:t>5-hydroxymethylfurfural (HMF) as a building block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0927" y="6380947"/>
            <a:ext cx="85274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A. A. Rosatella, S.P. Simeonov, R. F. M. Fradea, C.A.M. Alfonso </a:t>
            </a:r>
            <a:r>
              <a:rPr lang="en-CA" sz="1400" i="1" dirty="0">
                <a:solidFill>
                  <a:schemeClr val="bg1">
                    <a:lumMod val="50000"/>
                  </a:schemeClr>
                </a:solidFill>
              </a:rPr>
              <a:t>Green Chemistry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 13.4 (2011): 754-793.</a:t>
            </a:r>
          </a:p>
        </p:txBody>
      </p:sp>
      <p:pic>
        <p:nvPicPr>
          <p:cNvPr id="288770" name="Picture 2" descr="Graphical abstract: 5-Hydroxymethylfurfural (HMF) as a building block platform: Biological properties, synthesis and synthetic applic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59" y="2699040"/>
            <a:ext cx="5485641" cy="332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761" y="2238425"/>
            <a:ext cx="476174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dirty="0"/>
              <a:t>FDA: replacement monomer for </a:t>
            </a:r>
            <a:r>
              <a:rPr lang="en-CA" dirty="0" err="1"/>
              <a:t>terephthalic</a:t>
            </a:r>
            <a:r>
              <a:rPr lang="en-CA" dirty="0"/>
              <a:t> acid</a:t>
            </a:r>
          </a:p>
        </p:txBody>
      </p:sp>
      <p:sp>
        <p:nvSpPr>
          <p:cNvPr id="8" name="Rectangle 7"/>
          <p:cNvSpPr/>
          <p:nvPr/>
        </p:nvSpPr>
        <p:spPr>
          <a:xfrm>
            <a:off x="8460511" y="3940354"/>
            <a:ext cx="207031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CA" dirty="0"/>
              <a:t>polyurethane foams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89641" y="5088771"/>
            <a:ext cx="246418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dirty="0"/>
              <a:t>biofuel and fuel additive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91F99A-4744-4C1F-AA83-F9A691D0507A}"/>
              </a:ext>
            </a:extLst>
          </p:cNvPr>
          <p:cNvSpPr txBox="1">
            <a:spLocks/>
          </p:cNvSpPr>
          <p:nvPr/>
        </p:nvSpPr>
        <p:spPr>
          <a:xfrm>
            <a:off x="1244651" y="267271"/>
            <a:ext cx="966450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The platform strategy</a:t>
            </a:r>
          </a:p>
        </p:txBody>
      </p:sp>
    </p:spTree>
    <p:extLst>
      <p:ext uri="{BB962C8B-B14F-4D97-AF65-F5344CB8AC3E}">
        <p14:creationId xmlns:p14="http://schemas.microsoft.com/office/powerpoint/2010/main" val="700502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012" y="41037"/>
            <a:ext cx="9838007" cy="1118255"/>
          </a:xfrm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>
                <a:latin typeface="+mn-lt"/>
              </a:rPr>
              <a:t>The Top 10 Chemical Targets 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(platform chemicals from bio-feedstocks) 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3683" y="1303655"/>
            <a:ext cx="2280684" cy="1284697"/>
          </a:xfrm>
          <a:prstGeom prst="rect">
            <a:avLst/>
          </a:prstGeom>
          <a:noFill/>
          <a:ln w="1143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06B3D04-6402-412F-B448-6353ADB8A8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024481"/>
              </p:ext>
            </p:extLst>
          </p:nvPr>
        </p:nvGraphicFramePr>
        <p:xfrm>
          <a:off x="2465866" y="1303655"/>
          <a:ext cx="7260267" cy="5376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7" name="CS ChemDraw Drawing" r:id="rId3" imgW="4969200" imgH="3680224" progId="ChemDraw.Document.6.0">
                  <p:embed/>
                </p:oleObj>
              </mc:Choice>
              <mc:Fallback>
                <p:oleObj name="CS ChemDraw Drawing" r:id="rId3" imgW="4969200" imgH="36802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65866" y="1303655"/>
                        <a:ext cx="7260267" cy="5376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8884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3242D0-D126-4760-BFDE-D76DC289C3E4}"/>
              </a:ext>
            </a:extLst>
          </p:cNvPr>
          <p:cNvCxnSpPr>
            <a:cxnSpLocks/>
          </p:cNvCxnSpPr>
          <p:nvPr/>
        </p:nvCxnSpPr>
        <p:spPr>
          <a:xfrm>
            <a:off x="0" y="113453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2" y="173819"/>
            <a:ext cx="10624457" cy="65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02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4706"/>
          <a:stretch/>
        </p:blipFill>
        <p:spPr>
          <a:xfrm>
            <a:off x="10058400" y="115889"/>
            <a:ext cx="1828800" cy="1876425"/>
          </a:xfrm>
          <a:prstGeom prst="rect">
            <a:avLst/>
          </a:prstGeom>
        </p:spPr>
      </p:pic>
      <p:sp>
        <p:nvSpPr>
          <p:cNvPr id="11268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083211" y="1459520"/>
            <a:ext cx="9481625" cy="4702129"/>
          </a:xfrm>
          <a:noFill/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24000"/>
              </a:lnSpc>
              <a:spcBef>
                <a:spcPts val="0"/>
              </a:spcBef>
            </a:pPr>
            <a:r>
              <a:rPr lang="en-US" sz="2600" dirty="0"/>
              <a:t>Fatty acids are obtained from triglycerides extracted from vegetable or algae oil: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100 million </a:t>
            </a:r>
            <a:r>
              <a:rPr lang="en-US" sz="2200" dirty="0" err="1"/>
              <a:t>tonnes</a:t>
            </a:r>
            <a:r>
              <a:rPr lang="en-US" sz="2200" dirty="0"/>
              <a:t> of oils and fats are produced annually, 25% from soya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14% of it is used for chemicals manufacture 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The rest is used for food and for making biodiesel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25% of all the biomass used for molecules is from fatty acids</a:t>
            </a:r>
          </a:p>
          <a:p>
            <a:pPr lvl="1" eaLnBrk="1" hangingPunct="1">
              <a:lnSpc>
                <a:spcPct val="124000"/>
              </a:lnSpc>
            </a:pPr>
            <a:r>
              <a:rPr lang="en-US" sz="2200" dirty="0"/>
              <a:t>Problems associated with the usage of vegetable oil:</a:t>
            </a:r>
          </a:p>
          <a:p>
            <a:pPr lvl="2" eaLnBrk="1" hangingPunct="1">
              <a:lnSpc>
                <a:spcPct val="124000"/>
              </a:lnSpc>
            </a:pPr>
            <a:r>
              <a:rPr lang="en-US" sz="2100" dirty="0"/>
              <a:t>Mix of several acids in the oil</a:t>
            </a:r>
          </a:p>
          <a:p>
            <a:pPr lvl="2" eaLnBrk="1" hangingPunct="1">
              <a:lnSpc>
                <a:spcPct val="124000"/>
              </a:lnSpc>
            </a:pPr>
            <a:r>
              <a:rPr lang="en-US" sz="2100" dirty="0"/>
              <a:t>Low concentration of a given acid</a:t>
            </a:r>
          </a:p>
          <a:p>
            <a:pPr lvl="2" eaLnBrk="1" hangingPunct="1">
              <a:lnSpc>
                <a:spcPct val="124000"/>
              </a:lnSpc>
            </a:pPr>
            <a:r>
              <a:rPr lang="en-US" sz="2100" dirty="0"/>
              <a:t>=&gt;genetic engineering was used:</a:t>
            </a:r>
          </a:p>
          <a:p>
            <a:pPr lvl="3" eaLnBrk="1" hangingPunct="1">
              <a:lnSpc>
                <a:spcPct val="134000"/>
              </a:lnSpc>
            </a:pPr>
            <a:r>
              <a:rPr lang="en-US" sz="2000" dirty="0"/>
              <a:t>E.g. rapeseed can have an </a:t>
            </a:r>
            <a:r>
              <a:rPr lang="en-US" sz="2000" dirty="0" err="1"/>
              <a:t>erucic</a:t>
            </a:r>
            <a:r>
              <a:rPr lang="en-US" sz="2000" dirty="0"/>
              <a:t> acid concentration varying from 0- 50%</a:t>
            </a:r>
          </a:p>
          <a:p>
            <a:pPr lvl="3" eaLnBrk="1" hangingPunct="1">
              <a:lnSpc>
                <a:spcPct val="134000"/>
              </a:lnSpc>
            </a:pPr>
            <a:r>
              <a:rPr lang="en-US" sz="2000" dirty="0"/>
              <a:t>E.g. rapeseed can have a </a:t>
            </a:r>
            <a:r>
              <a:rPr lang="en-US" sz="2000" dirty="0" err="1"/>
              <a:t>lauric</a:t>
            </a:r>
            <a:r>
              <a:rPr lang="en-US" sz="2000" dirty="0"/>
              <a:t> acid concentration varying from 0- 37%</a:t>
            </a:r>
          </a:p>
          <a:p>
            <a:pPr lvl="3" eaLnBrk="1" hangingPunct="1">
              <a:lnSpc>
                <a:spcPct val="134000"/>
              </a:lnSpc>
            </a:pPr>
            <a:r>
              <a:rPr lang="en-US" sz="2000" dirty="0"/>
              <a:t>E.g. sunflower oil can contain up to 92% of oleic acid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6504802"/>
            <a:ext cx="899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Green Chemistry: An Introductory Text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 Lancaster, RSC Publishing, Cambridge, 2012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325437195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097280" y="1354912"/>
            <a:ext cx="10256519" cy="4568827"/>
          </a:xfrm>
          <a:noFill/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dirty="0"/>
              <a:t>Use of fatty acids: surfactant</a:t>
            </a:r>
          </a:p>
          <a:p>
            <a:pPr marL="1097280" lvl="1" indent="-274320" eaLnBrk="1" hangingPunct="1">
              <a:lnSpc>
                <a:spcPct val="114000"/>
              </a:lnSpc>
            </a:pPr>
            <a:r>
              <a:rPr lang="en-US" dirty="0"/>
              <a:t>3 Mt/a of surfactants produced in Europe only (mostly for household detergents)</a:t>
            </a:r>
          </a:p>
          <a:p>
            <a:pPr marL="1097280" lvl="1" indent="-274320" eaLnBrk="1" hangingPunct="1">
              <a:lnSpc>
                <a:spcPct val="114000"/>
              </a:lnSpc>
            </a:pPr>
            <a:r>
              <a:rPr lang="en-US" dirty="0"/>
              <a:t>About a 1/6 of it comes from renewable material </a:t>
            </a:r>
          </a:p>
          <a:p>
            <a:pPr lvl="1" eaLnBrk="1" hangingPunct="1">
              <a:lnSpc>
                <a:spcPct val="114000"/>
              </a:lnSpc>
            </a:pPr>
            <a:endParaRPr lang="en-US" dirty="0"/>
          </a:p>
          <a:p>
            <a:pPr lvl="1" eaLnBrk="1" hangingPunct="1">
              <a:lnSpc>
                <a:spcPct val="114000"/>
              </a:lnSpc>
            </a:pPr>
            <a:endParaRPr lang="en-US" b="1" dirty="0"/>
          </a:p>
          <a:p>
            <a:pPr lvl="2" eaLnBrk="1" hangingPunct="1">
              <a:lnSpc>
                <a:spcPct val="114000"/>
              </a:lnSpc>
            </a:pPr>
            <a:endParaRPr lang="en-US" dirty="0"/>
          </a:p>
          <a:p>
            <a:pPr eaLnBrk="1" hangingPunct="1">
              <a:lnSpc>
                <a:spcPct val="114000"/>
              </a:lnSpc>
            </a:pPr>
            <a:endParaRPr lang="en-US" dirty="0"/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103252"/>
              </p:ext>
            </p:extLst>
          </p:nvPr>
        </p:nvGraphicFramePr>
        <p:xfrm>
          <a:off x="2527237" y="3569681"/>
          <a:ext cx="5692207" cy="1942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1" name="CS ChemDraw Drawing" r:id="rId4" imgW="4070880" imgH="1389240" progId="ChemDraw.Document.6.0">
                  <p:embed/>
                </p:oleObj>
              </mc:Choice>
              <mc:Fallback>
                <p:oleObj name="CS ChemDraw Drawing" r:id="rId4" imgW="4070880" imgH="1389240" progId="ChemDraw.Document.6.0">
                  <p:embed/>
                  <p:pic>
                    <p:nvPicPr>
                      <p:cNvPr id="205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7237" y="3569681"/>
                        <a:ext cx="5692207" cy="1942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5159376" y="5730268"/>
            <a:ext cx="24625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dirty="0"/>
              <a:t>Synthetic surfactant</a:t>
            </a:r>
            <a:endParaRPr lang="en-CA" sz="2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F0059E-67C9-41B6-8A90-54D1F79C32CA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101455188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E45D1D-678A-4B08-B869-052CBBF691CD}"/>
              </a:ext>
            </a:extLst>
          </p:cNvPr>
          <p:cNvCxnSpPr>
            <a:cxnSpLocks/>
          </p:cNvCxnSpPr>
          <p:nvPr/>
        </p:nvCxnSpPr>
        <p:spPr>
          <a:xfrm>
            <a:off x="0" y="113453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03" y="2320692"/>
            <a:ext cx="4419598" cy="1920526"/>
          </a:xfr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+mn-lt"/>
              </a:rPr>
              <a:t>What can be made from one barrel of oil?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0"/>
            <a:ext cx="5921830" cy="6850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527" y="6397927"/>
            <a:ext cx="443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www.visualcapitalist.com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/can-made-one-barrel-oil/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01989A-A858-4350-BAE6-8CD3EE09C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2" y="4681247"/>
            <a:ext cx="5600700" cy="112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153FAA-1B00-4CFE-ACCD-84A823850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30" y="1335003"/>
            <a:ext cx="5810545" cy="545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74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85" y="1787818"/>
            <a:ext cx="4382559" cy="467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041008" y="1350495"/>
            <a:ext cx="10312791" cy="4671720"/>
          </a:xfrm>
          <a:noFill/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dirty="0"/>
              <a:t>Major use of fatty acids: surfactant</a:t>
            </a:r>
          </a:p>
          <a:p>
            <a:pPr lvl="1" eaLnBrk="1" hangingPunct="1">
              <a:lnSpc>
                <a:spcPct val="114000"/>
              </a:lnSpc>
            </a:pPr>
            <a:endParaRPr lang="en-US" b="1" dirty="0"/>
          </a:p>
          <a:p>
            <a:pPr lvl="2" eaLnBrk="1" hangingPunct="1">
              <a:lnSpc>
                <a:spcPct val="114000"/>
              </a:lnSpc>
            </a:pPr>
            <a:endParaRPr lang="en-US" dirty="0"/>
          </a:p>
          <a:p>
            <a:pPr eaLnBrk="1" hangingPunct="1">
              <a:lnSpc>
                <a:spcPct val="114000"/>
              </a:lnSpc>
            </a:pPr>
            <a:endParaRPr lang="en-US" dirty="0"/>
          </a:p>
          <a:p>
            <a:pPr eaLnBrk="1" hangingPunct="1">
              <a:lnSpc>
                <a:spcPct val="114000"/>
              </a:lnSpc>
            </a:pPr>
            <a:endParaRPr lang="en-US" dirty="0"/>
          </a:p>
          <a:p>
            <a:pPr eaLnBrk="1" hangingPunct="1">
              <a:lnSpc>
                <a:spcPct val="114000"/>
              </a:lnSpc>
            </a:pPr>
            <a:endParaRPr lang="en-US" dirty="0"/>
          </a:p>
          <a:p>
            <a:pPr lvl="1" eaLnBrk="1" hangingPunct="1">
              <a:lnSpc>
                <a:spcPct val="114000"/>
              </a:lnSpc>
            </a:pPr>
            <a:endParaRPr lang="en-US" dirty="0"/>
          </a:p>
          <a:p>
            <a:pPr lvl="1" eaLnBrk="1" hangingPunct="1">
              <a:lnSpc>
                <a:spcPct val="114000"/>
              </a:lnSpc>
            </a:pPr>
            <a:endParaRPr lang="en-US" dirty="0"/>
          </a:p>
        </p:txBody>
      </p:sp>
      <p:sp>
        <p:nvSpPr>
          <p:cNvPr id="14342" name="Line 9"/>
          <p:cNvSpPr>
            <a:spLocks noChangeShapeType="1"/>
          </p:cNvSpPr>
          <p:nvPr/>
        </p:nvSpPr>
        <p:spPr bwMode="auto">
          <a:xfrm flipH="1">
            <a:off x="3317784" y="3426652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1883713" y="3243296"/>
            <a:ext cx="1090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dirty="0"/>
              <a:t>soap</a:t>
            </a:r>
          </a:p>
        </p:txBody>
      </p:sp>
      <p:sp>
        <p:nvSpPr>
          <p:cNvPr id="14345" name="Rectangle 12"/>
          <p:cNvSpPr>
            <a:spLocks noChangeArrowheads="1"/>
          </p:cNvSpPr>
          <p:nvPr/>
        </p:nvSpPr>
        <p:spPr bwMode="auto">
          <a:xfrm>
            <a:off x="1813477" y="4633231"/>
            <a:ext cx="1726948" cy="369332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dirty="0">
                <a:solidFill>
                  <a:srgbClr val="008000"/>
                </a:solidFill>
              </a:rPr>
              <a:t>Ionic surfactants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65532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Green Chemistry: An Introductory Text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 Lancaster, RSC Publishing, Cambridge, 2012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90798" y="3262954"/>
            <a:ext cx="858899" cy="3788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0DC0A1-5FE4-4F91-9273-01906860479F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00932D79-B232-4845-8237-511B57BB46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5437" y="48178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2372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55077" y="1448458"/>
            <a:ext cx="9144613" cy="4746626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4000"/>
              </a:lnSpc>
            </a:pPr>
            <a:r>
              <a:rPr lang="en-US" sz="2600" dirty="0"/>
              <a:t>Use of fatty acids: lubricant</a:t>
            </a:r>
          </a:p>
          <a:p>
            <a:pPr marL="822960" lvl="1" eaLnBrk="1" hangingPunct="1">
              <a:lnSpc>
                <a:spcPct val="114000"/>
              </a:lnSpc>
            </a:pPr>
            <a:r>
              <a:rPr lang="en-US" sz="2200" dirty="0"/>
              <a:t>Lubricant represents 2% of the non-food, non-fuel use of fatty acids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Fatty acids have a higher viscosity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Their properties are more stable with temperature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Lower evaporation loss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Lower toxicity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Better biodegradability</a:t>
            </a:r>
          </a:p>
          <a:p>
            <a:pPr marL="822960" lvl="1" eaLnBrk="1" hangingPunct="1">
              <a:lnSpc>
                <a:spcPct val="114000"/>
              </a:lnSpc>
            </a:pPr>
            <a:r>
              <a:rPr lang="en-US" sz="2200" dirty="0"/>
              <a:t>Vegetable oils can also be used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Rape seed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Canola</a:t>
            </a:r>
          </a:p>
          <a:p>
            <a:pPr marL="1280160" lvl="2" eaLnBrk="1" hangingPunct="1">
              <a:lnSpc>
                <a:spcPct val="114000"/>
              </a:lnSpc>
            </a:pPr>
            <a:r>
              <a:rPr lang="en-US" dirty="0" err="1"/>
              <a:t>Soyabean</a:t>
            </a:r>
            <a:endParaRPr lang="en-US" dirty="0"/>
          </a:p>
          <a:p>
            <a:pPr marL="1280160" lvl="2" eaLnBrk="1" hangingPunct="1">
              <a:lnSpc>
                <a:spcPct val="114000"/>
              </a:lnSpc>
            </a:pPr>
            <a:r>
              <a:rPr lang="en-US" dirty="0"/>
              <a:t>They all contains mixture of esters of fatty acids (16:0, 18:0, 18:1, 18:2, 18:3, 22:1)</a:t>
            </a:r>
          </a:p>
          <a:p>
            <a:pPr lvl="1" eaLnBrk="1" hangingPunct="1">
              <a:lnSpc>
                <a:spcPct val="114000"/>
              </a:lnSpc>
            </a:pPr>
            <a:endParaRPr lang="en-US" sz="2000" dirty="0"/>
          </a:p>
          <a:p>
            <a:pPr lvl="1" eaLnBrk="1" hangingPunct="1">
              <a:lnSpc>
                <a:spcPct val="114000"/>
              </a:lnSpc>
            </a:pPr>
            <a:endParaRPr lang="en-US" sz="2000" dirty="0"/>
          </a:p>
          <a:p>
            <a:pPr eaLnBrk="1" hangingPunct="1">
              <a:lnSpc>
                <a:spcPct val="114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18437" name="Picture 6" descr="lubricant perform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35" y="2771336"/>
            <a:ext cx="4014696" cy="249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52600" y="6396336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Green Chemistry: An Introductory Text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 Lancaster, RSC Publishing, Cambridge, 2012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8BFB82-0A3E-423C-9747-BDB97C6F08B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405CAA0-D21E-4B40-ABA0-A240FE73D2D6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34848448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280159" y="1505242"/>
            <a:ext cx="9270609" cy="4445389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Further chemical transformation via oxidation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Doing this with recyclable catalyst selectively is the big challenge</a:t>
            </a:r>
            <a:endParaRPr lang="en-CA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458268"/>
              </p:ext>
            </p:extLst>
          </p:nvPr>
        </p:nvGraphicFramePr>
        <p:xfrm>
          <a:off x="1652801" y="3137095"/>
          <a:ext cx="8872447" cy="257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9" name="CS ChemDraw Drawing" r:id="rId3" imgW="6621120" imgH="1932480" progId="ChemDraw.Document.6.0">
                  <p:embed/>
                </p:oleObj>
              </mc:Choice>
              <mc:Fallback>
                <p:oleObj name="CS ChemDraw Drawing" r:id="rId3" imgW="6621120" imgH="1932480" progId="ChemDraw.Document.6.0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801" y="3137095"/>
                        <a:ext cx="8872447" cy="2574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04E733B9-C7FB-40E1-AA9F-F899CC0CFF92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1212357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83212" y="1392699"/>
            <a:ext cx="9537896" cy="4671720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These are great examples, but some compete with food. </a:t>
            </a:r>
          </a:p>
          <a:p>
            <a:pPr>
              <a:lnSpc>
                <a:spcPct val="114000"/>
              </a:lnSpc>
            </a:pPr>
            <a:r>
              <a:rPr lang="en-US" dirty="0"/>
              <a:t>Idea: using waste from the food industry?</a:t>
            </a:r>
          </a:p>
          <a:p>
            <a:pPr>
              <a:lnSpc>
                <a:spcPct val="114000"/>
              </a:lnSpc>
            </a:pPr>
            <a:r>
              <a:rPr lang="en-US" dirty="0"/>
              <a:t>Idea: using urban waste</a:t>
            </a:r>
          </a:p>
          <a:p>
            <a:pPr>
              <a:lnSpc>
                <a:spcPct val="114000"/>
              </a:lnSpc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567" y="3355726"/>
            <a:ext cx="5352830" cy="2779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01258F-2035-0F40-98F1-A5A1A1361B84}"/>
              </a:ext>
            </a:extLst>
          </p:cNvPr>
          <p:cNvSpPr txBox="1"/>
          <p:nvPr/>
        </p:nvSpPr>
        <p:spPr>
          <a:xfrm>
            <a:off x="669879" y="6466114"/>
            <a:ext cx="18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Images: Creative commons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30B134-F70D-4D28-AF2D-D21C16615D99}"/>
              </a:ext>
            </a:extLst>
          </p:cNvPr>
          <p:cNvSpPr txBox="1">
            <a:spLocks/>
          </p:cNvSpPr>
          <p:nvPr/>
        </p:nvSpPr>
        <p:spPr>
          <a:xfrm>
            <a:off x="1357530" y="295261"/>
            <a:ext cx="8932985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+mn-lt"/>
              </a:rPr>
              <a:t>Fatty acid as feedstock</a:t>
            </a:r>
          </a:p>
        </p:txBody>
      </p:sp>
    </p:spTree>
    <p:extLst>
      <p:ext uri="{BB962C8B-B14F-4D97-AF65-F5344CB8AC3E}">
        <p14:creationId xmlns:p14="http://schemas.microsoft.com/office/powerpoint/2010/main" val="1276118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46830" r="55902" b="32490"/>
          <a:stretch/>
        </p:blipFill>
        <p:spPr bwMode="auto">
          <a:xfrm>
            <a:off x="870252" y="4597703"/>
            <a:ext cx="3814290" cy="147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3048" y="1345178"/>
            <a:ext cx="8044576" cy="3210270"/>
          </a:xfrm>
          <a:noFill/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CA" dirty="0"/>
              <a:t> From cashew nut shell waste: David Cole Hamilton</a:t>
            </a:r>
          </a:p>
        </p:txBody>
      </p:sp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2351089" y="115889"/>
            <a:ext cx="4045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CHEM 462: 24.Chemicals from renewable feedstock 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6400" y="6477000"/>
            <a:ext cx="868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>
                    <a:lumMod val="50000"/>
                  </a:schemeClr>
                </a:solidFill>
              </a:rPr>
              <a:t>David Cole-Hamilton (St Andrews, UK)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Eur. J. Lipid Sci. Technol. 2012, 114, 1183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Mubofu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Egid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B.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Pure App. Chem.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88.1-2 (2016): 17-27</a:t>
            </a:r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32306" r="53321" b="31500"/>
          <a:stretch/>
        </p:blipFill>
        <p:spPr bwMode="auto">
          <a:xfrm>
            <a:off x="5599258" y="2027459"/>
            <a:ext cx="3312827" cy="235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15" y="4648302"/>
            <a:ext cx="3578446" cy="139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7736" y="2140054"/>
            <a:ext cx="51068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182880">
              <a:spcBef>
                <a:spcPct val="20000"/>
              </a:spcBef>
              <a:buClr>
                <a:srgbClr val="7FD13B"/>
              </a:buClr>
              <a:buSzPct val="80000"/>
              <a:buFont typeface="Wingdings 2" pitchFamily="18" charset="2"/>
              <a:buChar char=""/>
            </a:pPr>
            <a:r>
              <a:rPr lang="en-US" sz="2000" dirty="0">
                <a:solidFill>
                  <a:prstClr val="black"/>
                </a:solidFill>
                <a:latin typeface="Century Schoolbook"/>
              </a:rPr>
              <a:t>byproduct of the cashew nut processing industry available at about 300 000 </a:t>
            </a:r>
            <a:r>
              <a:rPr lang="en-US" sz="2000" dirty="0" err="1">
                <a:solidFill>
                  <a:prstClr val="black"/>
                </a:solidFill>
                <a:latin typeface="Century Schoolbook"/>
              </a:rPr>
              <a:t>tonnes</a:t>
            </a:r>
            <a:r>
              <a:rPr lang="en-US" sz="2000" dirty="0">
                <a:solidFill>
                  <a:prstClr val="black"/>
                </a:solidFill>
                <a:latin typeface="Century Schoolbook"/>
              </a:rPr>
              <a:t>/year worldwide</a:t>
            </a:r>
          </a:p>
          <a:p>
            <a:pPr marL="274320" lvl="1" indent="-182880">
              <a:spcBef>
                <a:spcPct val="20000"/>
              </a:spcBef>
              <a:buClr>
                <a:srgbClr val="7FD13B"/>
              </a:buClr>
              <a:buSzPct val="80000"/>
              <a:buFont typeface="Wingdings 2" pitchFamily="18" charset="2"/>
              <a:buChar char="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5: tsetse fly pheromone 6: detergent</a:t>
            </a:r>
          </a:p>
          <a:p>
            <a:pPr marL="274320" lvl="1" indent="-182880">
              <a:spcBef>
                <a:spcPct val="20000"/>
              </a:spcBef>
              <a:buClr>
                <a:srgbClr val="7FD13B"/>
              </a:buClr>
              <a:buSzPct val="80000"/>
              <a:buFont typeface="Wingdings 2" pitchFamily="18" charset="2"/>
              <a:buChar char="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7: plasticizer 8: precursor to chemicals</a:t>
            </a:r>
            <a:endParaRPr lang="en-US" sz="20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14353" y="2608531"/>
            <a:ext cx="3377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top five producers being </a:t>
            </a:r>
          </a:p>
          <a:p>
            <a:r>
              <a:rPr lang="en-US" dirty="0"/>
              <a:t>- Vietnam (1.1 million tons)</a:t>
            </a:r>
          </a:p>
          <a:p>
            <a:pPr marL="285750" indent="-285750">
              <a:buFontTx/>
              <a:buChar char="-"/>
            </a:pPr>
            <a:r>
              <a:rPr lang="en-US" dirty="0"/>
              <a:t>Nigeria (0.95 million tons)</a:t>
            </a:r>
          </a:p>
          <a:p>
            <a:pPr marL="285750" indent="-285750">
              <a:buFontTx/>
              <a:buChar char="-"/>
            </a:pPr>
            <a:r>
              <a:rPr lang="en-US" dirty="0"/>
              <a:t>India (0.75 million tons)</a:t>
            </a:r>
          </a:p>
          <a:p>
            <a:pPr marL="285750" indent="-285750">
              <a:buFontTx/>
              <a:buChar char="-"/>
            </a:pPr>
            <a:r>
              <a:rPr lang="en-US" dirty="0"/>
              <a:t> Cote d’Ivoire (0.45 million tons%)</a:t>
            </a:r>
          </a:p>
          <a:p>
            <a:pPr marL="285750" indent="-285750">
              <a:buFontTx/>
              <a:buChar char="-"/>
            </a:pPr>
            <a:r>
              <a:rPr lang="en-US" dirty="0"/>
              <a:t>Brazil (0.11 million tons)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579F8-1BD5-468E-8AF3-70AAD55E6C60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2A864273-D91A-41DF-8F23-FE5503824698}"/>
              </a:ext>
            </a:extLst>
          </p:cNvPr>
          <p:cNvSpPr txBox="1">
            <a:spLocks/>
          </p:cNvSpPr>
          <p:nvPr/>
        </p:nvSpPr>
        <p:spPr>
          <a:xfrm>
            <a:off x="1053904" y="283339"/>
            <a:ext cx="9931791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3600" b="1" dirty="0">
                <a:latin typeface="+mn-lt"/>
              </a:rPr>
              <a:t>Recent development: biomass waste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96334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97281" y="1443346"/>
            <a:ext cx="9453488" cy="4780271"/>
          </a:xfrm>
          <a:noFill/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CA" dirty="0"/>
              <a:t> Orange peels: James Clark (York, UK) </a:t>
            </a:r>
          </a:p>
          <a:p>
            <a:pPr lvl="1" eaLnBrk="1" hangingPunct="1">
              <a:lnSpc>
                <a:spcPct val="114000"/>
              </a:lnSpc>
            </a:pPr>
            <a:r>
              <a:rPr lang="en-US" sz="2500" dirty="0"/>
              <a:t>Global agriculture produces about 15.6 million tons of orange and other citrus waste annually in the form of discarded peels</a:t>
            </a:r>
          </a:p>
          <a:p>
            <a:pPr lvl="2" eaLnBrk="1" hangingPunct="1">
              <a:lnSpc>
                <a:spcPct val="114000"/>
              </a:lnSpc>
            </a:pPr>
            <a:r>
              <a:rPr lang="en-US" sz="2400" dirty="0"/>
              <a:t>biofuels </a:t>
            </a:r>
          </a:p>
          <a:p>
            <a:pPr lvl="2" eaLnBrk="1" hangingPunct="1">
              <a:lnSpc>
                <a:spcPct val="114000"/>
              </a:lnSpc>
            </a:pPr>
            <a:r>
              <a:rPr lang="en-US" sz="2400" dirty="0"/>
              <a:t>bio-based solvents</a:t>
            </a:r>
          </a:p>
          <a:p>
            <a:pPr lvl="2" eaLnBrk="1" hangingPunct="1">
              <a:lnSpc>
                <a:spcPct val="114000"/>
              </a:lnSpc>
            </a:pPr>
            <a:r>
              <a:rPr lang="en-US" sz="2400" dirty="0"/>
              <a:t>Fragrances</a:t>
            </a:r>
          </a:p>
          <a:p>
            <a:pPr lvl="2" eaLnBrk="1" hangingPunct="1">
              <a:lnSpc>
                <a:spcPct val="114000"/>
              </a:lnSpc>
            </a:pPr>
            <a:r>
              <a:rPr lang="en-US" sz="2400" dirty="0"/>
              <a:t>water purifiers</a:t>
            </a:r>
            <a:br>
              <a:rPr lang="en-US" sz="2400" dirty="0"/>
            </a:br>
            <a:endParaRPr lang="en-US" sz="2400" dirty="0"/>
          </a:p>
          <a:p>
            <a:pPr lvl="2" eaLnBrk="1" hangingPunct="1">
              <a:lnSpc>
                <a:spcPct val="114000"/>
              </a:lnSpc>
            </a:pPr>
            <a:endParaRPr lang="en-US" sz="2200" dirty="0"/>
          </a:p>
        </p:txBody>
      </p:sp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2351089" y="115889"/>
            <a:ext cx="4045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CHEM 462: 24.Chemicals from renewable feedstock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8997" y="6474226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http://cleantechnica.com/2012/07/07/opec-uses-orange-peel-for-biofuel-and-other-biobased-products/</a:t>
            </a:r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38" y="3350478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898223"/>
              </p:ext>
            </p:extLst>
          </p:nvPr>
        </p:nvGraphicFramePr>
        <p:xfrm>
          <a:off x="9593344" y="3675146"/>
          <a:ext cx="1222375" cy="1291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3" name="CS ChemDraw Drawing" r:id="rId5" imgW="841150" imgH="813580" progId="ChemDraw.Document.6.0">
                  <p:embed/>
                </p:oleObj>
              </mc:Choice>
              <mc:Fallback>
                <p:oleObj name="CS ChemDraw Drawing" r:id="rId5" imgW="841150" imgH="813580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93344" y="3675146"/>
                        <a:ext cx="1222375" cy="1291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Arrow 1"/>
          <p:cNvSpPr/>
          <p:nvPr/>
        </p:nvSpPr>
        <p:spPr>
          <a:xfrm>
            <a:off x="8095964" y="3936612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09608" y="4603674"/>
            <a:ext cx="1439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low temperature microwaves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00494" y="5072364"/>
            <a:ext cx="1439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+ cellulose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F8829E-EEFF-4B81-9766-1B8CDD4B83C7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423DDB3B-B348-49DF-A793-59B3D7823AC7}"/>
              </a:ext>
            </a:extLst>
          </p:cNvPr>
          <p:cNvSpPr txBox="1">
            <a:spLocks/>
          </p:cNvSpPr>
          <p:nvPr/>
        </p:nvSpPr>
        <p:spPr>
          <a:xfrm>
            <a:off x="912363" y="281339"/>
            <a:ext cx="10072468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3600" b="1" dirty="0">
                <a:latin typeface="+mn-lt"/>
              </a:rPr>
              <a:t>Avoiding competing with food: biomass waste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972210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948" y="217808"/>
            <a:ext cx="8229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Why use renewable feedstocks?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686" y="1286070"/>
            <a:ext cx="9465508" cy="5340054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/>
              <a:t>Economic reasons:</a:t>
            </a:r>
          </a:p>
          <a:p>
            <a:pPr marL="457200" lvl="1" indent="228600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inherent long-term tendency for petroleum price to increase. 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A fluctuation of a few cents in the price of crude oil can result in massive price swings for downstream products.</a:t>
            </a:r>
          </a:p>
          <a:p>
            <a:pPr marL="457200" lvl="1" indent="228600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constant decrease in cost of renewable resources.</a:t>
            </a:r>
          </a:p>
          <a:p>
            <a:pPr>
              <a:lnSpc>
                <a:spcPct val="114000"/>
              </a:lnSpc>
            </a:pPr>
            <a:r>
              <a:rPr lang="en-US" sz="2400" b="1" dirty="0"/>
              <a:t>Scientific reasons: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constant improvement in quality of renewable feedstocks.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Modern plant breeding.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Genetic manipulation.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Breakthroughs in catalysis (enzymes, etc.).</a:t>
            </a:r>
          </a:p>
          <a:p>
            <a:pPr>
              <a:lnSpc>
                <a:spcPct val="114000"/>
              </a:lnSpc>
            </a:pPr>
            <a:r>
              <a:rPr lang="en-US" sz="2400" b="1" dirty="0"/>
              <a:t>Environmental reasons: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Biological compatibility (to an extent).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The use of waste streams (wood pulping, agriculture, etc.).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1900" dirty="0"/>
              <a:t>Mitigate CO</a:t>
            </a:r>
            <a:r>
              <a:rPr lang="en-US" sz="1900" baseline="-25000" dirty="0"/>
              <a:t>2</a:t>
            </a:r>
            <a:r>
              <a:rPr lang="en-US" sz="1900" dirty="0"/>
              <a:t> emissions</a:t>
            </a:r>
          </a:p>
        </p:txBody>
      </p:sp>
    </p:spTree>
    <p:extLst>
      <p:ext uri="{BB962C8B-B14F-4D97-AF65-F5344CB8AC3E}">
        <p14:creationId xmlns:p14="http://schemas.microsoft.com/office/powerpoint/2010/main" val="41598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543" y="111240"/>
            <a:ext cx="7459579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Some Potential Challenges of Using Renewable Feedstocks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873" y="1327145"/>
            <a:ext cx="8352831" cy="5112233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14000"/>
              </a:lnSpc>
              <a:spcBef>
                <a:spcPts val="300"/>
              </a:spcBef>
            </a:pPr>
            <a:r>
              <a:rPr lang="en-US" sz="2000" dirty="0"/>
              <a:t>Feedstock cultivation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Competition with food supply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Land demand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Nutritional needs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Diseases</a:t>
            </a:r>
          </a:p>
          <a:p>
            <a:pPr marL="914400" lvl="1" indent="-242888">
              <a:lnSpc>
                <a:spcPct val="114000"/>
              </a:lnSpc>
              <a:spcBef>
                <a:spcPts val="600"/>
              </a:spcBef>
            </a:pPr>
            <a:r>
              <a:rPr lang="en-US" sz="1800" dirty="0"/>
              <a:t>Initial investment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Harvesting method to maximise yields and minimise degradation of product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Post harvest processing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Product extraction and purification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Product standardization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Complexity 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Product storage, packing, and distribution</a:t>
            </a:r>
          </a:p>
          <a:p>
            <a:pPr marL="274320" indent="-274320">
              <a:lnSpc>
                <a:spcPct val="114000"/>
              </a:lnSpc>
              <a:spcBef>
                <a:spcPts val="300"/>
              </a:spcBef>
              <a:buClr>
                <a:srgbClr val="003300"/>
              </a:buClr>
              <a:buSzPct val="50000"/>
              <a:buFont typeface="Wingdings" charset="2"/>
              <a:buChar char="l"/>
            </a:pPr>
            <a:r>
              <a:rPr lang="en-GB" altLang="en-US" sz="2000" dirty="0"/>
              <a:t>New methodologies for alternative feedstocks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78030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309739" y="1505928"/>
            <a:ext cx="777886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What can we make from petroleum (focus on molecules)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</a:t>
            </a:r>
            <a:r>
              <a:rPr lang="en-US" sz="2400" dirty="0" err="1"/>
              <a:t>biorefinery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Renewable Feedstocks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Triglycerides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 err="1"/>
              <a:t>Lignocellulosic</a:t>
            </a:r>
            <a:r>
              <a:rPr lang="en-US" sz="2000" dirty="0"/>
              <a:t> Feedstocks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N containing polymers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Latex polymer</a:t>
            </a:r>
          </a:p>
          <a:p>
            <a:pPr marL="1097280" lvl="1" indent="-365760">
              <a:buFont typeface="Arial" charset="0"/>
              <a:buChar char="•"/>
            </a:pPr>
            <a:r>
              <a:rPr lang="en-US" sz="2000" dirty="0"/>
              <a:t>Small molecule </a:t>
            </a:r>
            <a:r>
              <a:rPr lang="en-US" sz="2000" dirty="0" err="1"/>
              <a:t>feedstocks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Examples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From lignin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Vanillin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Platform molecules</a:t>
            </a:r>
          </a:p>
          <a:p>
            <a:pPr marL="1097280" lvl="1" indent="-365760">
              <a:buFont typeface="Arial" panose="020B0604020202020204" pitchFamily="34" charset="0"/>
              <a:buChar char="•"/>
            </a:pPr>
            <a:r>
              <a:rPr lang="en-US" sz="2000" dirty="0"/>
              <a:t>Fatty acids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Advantages and Drawbacks of bio-based molecules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59097" y="212683"/>
            <a:ext cx="3473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5477414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34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3242D0-D126-4760-BFDE-D76DC289C3E4}"/>
              </a:ext>
            </a:extLst>
          </p:cNvPr>
          <p:cNvCxnSpPr>
            <a:cxnSpLocks/>
          </p:cNvCxnSpPr>
          <p:nvPr/>
        </p:nvCxnSpPr>
        <p:spPr>
          <a:xfrm>
            <a:off x="0" y="113453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2" y="173819"/>
            <a:ext cx="10624457" cy="65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7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4" y="3429000"/>
            <a:ext cx="4368427" cy="2999653"/>
          </a:xfrm>
        </p:spPr>
      </p:pic>
      <p:sp>
        <p:nvSpPr>
          <p:cNvPr id="5" name="Rectangle 4"/>
          <p:cNvSpPr/>
          <p:nvPr/>
        </p:nvSpPr>
        <p:spPr>
          <a:xfrm>
            <a:off x="1139483" y="1276637"/>
            <a:ext cx="9988061" cy="20907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CA" sz="2000" b="1" dirty="0"/>
              <a:t>What is a Biorefinery?</a:t>
            </a:r>
          </a:p>
          <a:p>
            <a:pPr>
              <a:lnSpc>
                <a:spcPct val="114000"/>
              </a:lnSpc>
            </a:pPr>
            <a:r>
              <a:rPr lang="en-CA" sz="1900" dirty="0"/>
              <a:t>A </a:t>
            </a:r>
            <a:r>
              <a:rPr lang="en-CA" sz="1900" dirty="0" err="1"/>
              <a:t>biorefinery</a:t>
            </a:r>
            <a:r>
              <a:rPr lang="en-CA" sz="1900" dirty="0"/>
              <a:t> is a facility that integrates biomass conversion processes and equipment to produce </a:t>
            </a:r>
            <a:r>
              <a:rPr lang="en-CA" sz="1900" b="1" dirty="0"/>
              <a:t>fuels</a:t>
            </a:r>
            <a:r>
              <a:rPr lang="en-CA" sz="1900" dirty="0"/>
              <a:t>, </a:t>
            </a:r>
            <a:r>
              <a:rPr lang="en-CA" sz="1900" b="1" dirty="0"/>
              <a:t>power</a:t>
            </a:r>
            <a:r>
              <a:rPr lang="en-CA" sz="1900" dirty="0"/>
              <a:t>, and </a:t>
            </a:r>
            <a:r>
              <a:rPr lang="en-CA" sz="1900" b="1" dirty="0"/>
              <a:t>chemicals</a:t>
            </a:r>
            <a:r>
              <a:rPr lang="en-CA" sz="1900" dirty="0"/>
              <a:t> from BIOMASS. The </a:t>
            </a:r>
            <a:r>
              <a:rPr lang="en-CA" sz="1900" dirty="0" err="1"/>
              <a:t>biorefinery</a:t>
            </a:r>
            <a:r>
              <a:rPr lang="en-CA" sz="1900" dirty="0"/>
              <a:t> concept is analogous to today's petroleum refineries, which produce multiple fuels and products from petroleum. Industrial </a:t>
            </a:r>
            <a:r>
              <a:rPr lang="en-CA" sz="1900" dirty="0" err="1"/>
              <a:t>biorefineries</a:t>
            </a:r>
            <a:r>
              <a:rPr lang="en-CA" sz="1900" dirty="0"/>
              <a:t> have been identified as the most promising route to the creation of a new domestic </a:t>
            </a:r>
            <a:r>
              <a:rPr lang="en-CA" sz="1900" dirty="0" err="1"/>
              <a:t>biobased</a:t>
            </a:r>
            <a:r>
              <a:rPr lang="en-CA" sz="1900" dirty="0"/>
              <a:t> industry.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7496" y="6450426"/>
            <a:ext cx="3295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>
                    <a:lumMod val="50000"/>
                  </a:schemeClr>
                </a:solidFill>
              </a:rPr>
              <a:t>http://www.nrel.gov/biomass/biorefinery.html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75882" y="279116"/>
            <a:ext cx="6240235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The </a:t>
            </a:r>
            <a:r>
              <a:rPr lang="en-US" sz="4000" b="1" dirty="0" err="1">
                <a:latin typeface="+mn-lt"/>
              </a:rPr>
              <a:t>biorefinery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1818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0648" y="226583"/>
            <a:ext cx="499244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Renewable </a:t>
            </a:r>
            <a:r>
              <a:rPr lang="en-US" sz="4000" b="1" dirty="0" err="1">
                <a:latin typeface="+mn-lt"/>
              </a:rPr>
              <a:t>feedstocks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519" y="1992204"/>
            <a:ext cx="7886700" cy="2194447"/>
          </a:xfrm>
        </p:spPr>
        <p:txBody>
          <a:bodyPr>
            <a:spAutoFit/>
          </a:bodyPr>
          <a:lstStyle/>
          <a:p>
            <a:r>
              <a:rPr lang="en-US" sz="2400" dirty="0"/>
              <a:t>Biomass (algae, corn, switchgrass, poplar, willow, sorghum, and bamboo)</a:t>
            </a:r>
          </a:p>
          <a:p>
            <a:r>
              <a:rPr lang="en-US" sz="2400" dirty="0"/>
              <a:t>Agricultural waste (ex. manure)</a:t>
            </a:r>
          </a:p>
          <a:p>
            <a:r>
              <a:rPr lang="en-US" sz="2400" dirty="0"/>
              <a:t>Urban waste (garbage, sewage)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665" y="4119903"/>
            <a:ext cx="4310991" cy="2057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166" y="4255954"/>
            <a:ext cx="3455982" cy="1784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9870" y="1286156"/>
            <a:ext cx="9213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Renewable feedstocks include the following materials: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D892B-F4D0-4341-9DA8-276B3C56A4FA}"/>
              </a:ext>
            </a:extLst>
          </p:cNvPr>
          <p:cNvSpPr txBox="1"/>
          <p:nvPr/>
        </p:nvSpPr>
        <p:spPr>
          <a:xfrm>
            <a:off x="386862" y="6353908"/>
            <a:ext cx="1469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Adobe Stock</a:t>
            </a:r>
          </a:p>
        </p:txBody>
      </p:sp>
    </p:spTree>
    <p:extLst>
      <p:ext uri="{BB962C8B-B14F-4D97-AF65-F5344CB8AC3E}">
        <p14:creationId xmlns:p14="http://schemas.microsoft.com/office/powerpoint/2010/main" val="3134118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220101" y="1302572"/>
            <a:ext cx="9632625" cy="91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14000"/>
              </a:lnSpc>
              <a:spcBef>
                <a:spcPct val="20000"/>
              </a:spcBef>
            </a:pPr>
            <a:r>
              <a:rPr lang="en-US" dirty="0">
                <a:latin typeface="+mn-lt"/>
              </a:rPr>
              <a:t>Organisms have provided a huge share of the materials used by humans throughout their existence.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600226" y="3617248"/>
            <a:ext cx="5514110" cy="173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74320" indent="-274320">
              <a:lnSpc>
                <a:spcPct val="114000"/>
              </a:lnSpc>
              <a:spcBef>
                <a:spcPts val="600"/>
              </a:spcBef>
            </a:pPr>
            <a:r>
              <a:rPr lang="en-US" sz="1800" dirty="0">
                <a:latin typeface="+mn-lt"/>
              </a:rPr>
              <a:t>•	Biomass is the leading candidate to replace petroleum as a feedstock for the organic chemicals industry.</a:t>
            </a:r>
          </a:p>
          <a:p>
            <a:pPr marL="274320" indent="-274320">
              <a:lnSpc>
                <a:spcPct val="114000"/>
              </a:lnSpc>
              <a:spcBef>
                <a:spcPts val="600"/>
              </a:spcBef>
            </a:pPr>
            <a:r>
              <a:rPr lang="en-US" sz="1800" dirty="0">
                <a:latin typeface="+mn-lt"/>
              </a:rPr>
              <a:t>•	Partially oxidized biomass material avoids expensive, and sometimes difficult oxidation steps in oxidizing petroleum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31841" y="217152"/>
            <a:ext cx="4609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Biological feedstocks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2535C-3564-4F08-A74E-424FAF8E842E}"/>
              </a:ext>
            </a:extLst>
          </p:cNvPr>
          <p:cNvSpPr txBox="1"/>
          <p:nvPr/>
        </p:nvSpPr>
        <p:spPr>
          <a:xfrm>
            <a:off x="612323" y="3070693"/>
            <a:ext cx="5719514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/>
              <a:t>Biomass</a:t>
            </a:r>
            <a:r>
              <a:rPr lang="en-US" sz="2000" dirty="0"/>
              <a:t>: Plant material generated by photosynthesis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22B58-C256-4E42-A472-DCF4CBAE7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91" y="2492007"/>
            <a:ext cx="5415824" cy="36133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D936FC-A520-4B19-950E-04E4B272C045}"/>
              </a:ext>
            </a:extLst>
          </p:cNvPr>
          <p:cNvSpPr txBox="1"/>
          <p:nvPr/>
        </p:nvSpPr>
        <p:spPr>
          <a:xfrm>
            <a:off x="6369420" y="6342546"/>
            <a:ext cx="3515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Image: Wikimedia Commons, Author: Daniel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Schwen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70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46AF0EF4-FAB6-407A-A234-43025BB55F4D}"/>
              </a:ext>
            </a:extLst>
          </p:cNvPr>
          <p:cNvGrpSpPr/>
          <p:nvPr/>
        </p:nvGrpSpPr>
        <p:grpSpPr>
          <a:xfrm>
            <a:off x="1871003" y="1349693"/>
            <a:ext cx="8519238" cy="2747437"/>
            <a:chOff x="-287177" y="1477907"/>
            <a:chExt cx="8519238" cy="2747437"/>
          </a:xfrm>
        </p:grpSpPr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val="1668991853"/>
                </p:ext>
              </p:extLst>
            </p:nvPr>
          </p:nvGraphicFramePr>
          <p:xfrm>
            <a:off x="-287177" y="1477907"/>
            <a:ext cx="8519238" cy="27474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46776" y="2639842"/>
              <a:ext cx="3718647" cy="70788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Only about 4% utilized by humans</a:t>
              </a:r>
            </a:p>
            <a:p>
              <a:pPr algn="ctr"/>
              <a:r>
                <a:rPr lang="en-US" sz="2000" dirty="0"/>
                <a:t>(food, ethanol, sweeteners)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771175" y="4633026"/>
            <a:ext cx="2667000" cy="1653273"/>
          </a:xfrm>
          <a:prstGeom prst="rect">
            <a:avLst/>
          </a:prstGeom>
          <a:solidFill>
            <a:srgbClr val="FF0000">
              <a:alpha val="5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Nature’s richest source of aromatic carbon.  Used in polymers, adhesives, production of phenolic chemicals.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2475" y="4633027"/>
            <a:ext cx="2971800" cy="705899"/>
          </a:xfrm>
          <a:prstGeom prst="rect">
            <a:avLst/>
          </a:prstGeom>
          <a:solidFill>
            <a:srgbClr val="00B050">
              <a:alpha val="1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Converted into polymers, lubricants, and detergents.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1275" y="4633027"/>
            <a:ext cx="2895600" cy="7058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Building blocks for a diverse chemical platform.</a:t>
            </a:r>
          </a:p>
        </p:txBody>
      </p:sp>
      <p:cxnSp>
        <p:nvCxnSpPr>
          <p:cNvPr id="16" name="Conector: Curvo 15">
            <a:extLst>
              <a:ext uri="{FF2B5EF4-FFF2-40B4-BE49-F238E27FC236}">
                <a16:creationId xmlns:a16="http://schemas.microsoft.com/office/drawing/2014/main" id="{CE1FD792-FD78-45D8-82F1-986B747B3F7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09075" y="3606603"/>
            <a:ext cx="1545808" cy="998287"/>
          </a:xfrm>
          <a:prstGeom prst="curvedConnector2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Curvo 17">
            <a:extLst>
              <a:ext uri="{FF2B5EF4-FFF2-40B4-BE49-F238E27FC236}">
                <a16:creationId xmlns:a16="http://schemas.microsoft.com/office/drawing/2014/main" id="{5D24AD05-D2C6-4119-9191-B81AA2C99954}"/>
              </a:ext>
            </a:extLst>
          </p:cNvPr>
          <p:cNvCxnSpPr>
            <a:cxnSpLocks/>
          </p:cNvCxnSpPr>
          <p:nvPr/>
        </p:nvCxnSpPr>
        <p:spPr>
          <a:xfrm rot="5400000">
            <a:off x="5750807" y="3929786"/>
            <a:ext cx="916428" cy="433780"/>
          </a:xfrm>
          <a:prstGeom prst="curvedConnector3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: Curvo 19">
            <a:extLst>
              <a:ext uri="{FF2B5EF4-FFF2-40B4-BE49-F238E27FC236}">
                <a16:creationId xmlns:a16="http://schemas.microsoft.com/office/drawing/2014/main" id="{B8D55DF1-5134-48CA-9373-43FE6C0DE9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72799" y="3711633"/>
            <a:ext cx="916429" cy="870083"/>
          </a:xfrm>
          <a:prstGeom prst="curvedConnector3">
            <a:avLst>
              <a:gd name="adj1" fmla="val 50000"/>
            </a:avLst>
          </a:prstGeom>
          <a:ln w="28575">
            <a:solidFill>
              <a:srgbClr val="A9D18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2862469" y="226583"/>
            <a:ext cx="642067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Biomass feedstock</a:t>
            </a:r>
          </a:p>
        </p:txBody>
      </p:sp>
    </p:spTree>
    <p:extLst>
      <p:ext uri="{BB962C8B-B14F-4D97-AF65-F5344CB8AC3E}">
        <p14:creationId xmlns:p14="http://schemas.microsoft.com/office/powerpoint/2010/main" val="1641525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3162</TotalTime>
  <Words>2437</Words>
  <Application>Microsoft Macintosh PowerPoint</Application>
  <PresentationFormat>Widescreen</PresentationFormat>
  <Paragraphs>372</Paragraphs>
  <Slides>49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ＭＳ Ｐゴシック</vt:lpstr>
      <vt:lpstr>Arial</vt:lpstr>
      <vt:lpstr>Calibri</vt:lpstr>
      <vt:lpstr>Calibri Light</vt:lpstr>
      <vt:lpstr>Calibri Regular</vt:lpstr>
      <vt:lpstr>Century Schoolbook</vt:lpstr>
      <vt:lpstr>Times</vt:lpstr>
      <vt:lpstr>Times New Roman</vt:lpstr>
      <vt:lpstr>Wingdings</vt:lpstr>
      <vt:lpstr>Wingdings 2</vt:lpstr>
      <vt:lpstr>Office Theme</vt:lpstr>
      <vt:lpstr>CS ChemDraw Drawing</vt:lpstr>
      <vt:lpstr>Yale-UNIDO Train-the-Facilitator Workshop in Green Chemistry</vt:lpstr>
      <vt:lpstr>PowerPoint Presentation</vt:lpstr>
      <vt:lpstr>PowerPoint Presentation</vt:lpstr>
      <vt:lpstr>What can be made from one barrel of oil?</vt:lpstr>
      <vt:lpstr>PowerPoint Presentation</vt:lpstr>
      <vt:lpstr>The biorefinery</vt:lpstr>
      <vt:lpstr>Renewable feedstocks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be made from renewable feedstocks?</vt:lpstr>
      <vt:lpstr>Companies that make bio-based products</vt:lpstr>
      <vt:lpstr>How are biological feedstocks processed?</vt:lpstr>
      <vt:lpstr>Example: Enzymatic lignocellulose breakdown</vt:lpstr>
      <vt:lpstr>Main Industries for Lignocellulose</vt:lpstr>
      <vt:lpstr>Lignin: A Source of Renewable ‘Drop-in’ Platform Chemicals</vt:lpstr>
      <vt:lpstr>A Depolymerization Strategy for the Valorization of Lignin </vt:lpstr>
      <vt:lpstr>The story of Vanillin</vt:lpstr>
      <vt:lpstr>The story of Vanillin</vt:lpstr>
      <vt:lpstr>The story of Vanillin</vt:lpstr>
      <vt:lpstr>The story of Vanillin</vt:lpstr>
      <vt:lpstr>The story of Vanillin</vt:lpstr>
      <vt:lpstr>The story of Vanillin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Top 10 Chemical Targets  (platform chemicals from bio-feedstocks)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use renewable feedstocks?</vt:lpstr>
      <vt:lpstr>Some Potential Challenges of Using Renewable Feedstocks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Mellor, Karolina</cp:lastModifiedBy>
  <cp:revision>325</cp:revision>
  <cp:lastPrinted>2018-05-25T18:35:35Z</cp:lastPrinted>
  <dcterms:created xsi:type="dcterms:W3CDTF">2018-01-18T15:00:09Z</dcterms:created>
  <dcterms:modified xsi:type="dcterms:W3CDTF">2019-01-30T20:20:12Z</dcterms:modified>
</cp:coreProperties>
</file>