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309" r:id="rId2"/>
    <p:sldId id="310" r:id="rId3"/>
    <p:sldId id="308" r:id="rId4"/>
    <p:sldId id="284" r:id="rId5"/>
    <p:sldId id="285" r:id="rId6"/>
    <p:sldId id="286" r:id="rId7"/>
    <p:sldId id="287" r:id="rId8"/>
    <p:sldId id="288" r:id="rId9"/>
    <p:sldId id="257" r:id="rId10"/>
    <p:sldId id="290" r:id="rId11"/>
    <p:sldId id="294" r:id="rId12"/>
    <p:sldId id="295" r:id="rId13"/>
    <p:sldId id="289" r:id="rId14"/>
    <p:sldId id="258" r:id="rId15"/>
    <p:sldId id="259" r:id="rId16"/>
    <p:sldId id="260" r:id="rId17"/>
    <p:sldId id="261" r:id="rId18"/>
    <p:sldId id="262" r:id="rId19"/>
    <p:sldId id="263" r:id="rId20"/>
    <p:sldId id="264" r:id="rId21"/>
    <p:sldId id="265" r:id="rId22"/>
    <p:sldId id="266" r:id="rId23"/>
    <p:sldId id="267" r:id="rId24"/>
    <p:sldId id="268" r:id="rId25"/>
    <p:sldId id="270" r:id="rId26"/>
    <p:sldId id="271" r:id="rId27"/>
    <p:sldId id="272" r:id="rId28"/>
    <p:sldId id="273" r:id="rId29"/>
    <p:sldId id="296" r:id="rId30"/>
    <p:sldId id="274" r:id="rId31"/>
    <p:sldId id="275" r:id="rId32"/>
    <p:sldId id="276" r:id="rId33"/>
    <p:sldId id="277" r:id="rId34"/>
    <p:sldId id="278" r:id="rId35"/>
    <p:sldId id="279" r:id="rId36"/>
    <p:sldId id="280" r:id="rId37"/>
    <p:sldId id="299" r:id="rId38"/>
    <p:sldId id="300" r:id="rId39"/>
    <p:sldId id="301" r:id="rId40"/>
    <p:sldId id="302" r:id="rId41"/>
    <p:sldId id="303" r:id="rId42"/>
    <p:sldId id="297" r:id="rId43"/>
    <p:sldId id="298" r:id="rId44"/>
    <p:sldId id="307" r:id="rId45"/>
    <p:sldId id="304" r:id="rId46"/>
    <p:sldId id="306" r:id="rId47"/>
    <p:sldId id="312" r:id="rId48"/>
    <p:sldId id="31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FFFF00"/>
    <a:srgbClr val="FFC000"/>
    <a:srgbClr val="FF0000"/>
    <a:srgbClr val="C00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5055" autoAdjust="0"/>
  </p:normalViewPr>
  <p:slideViewPr>
    <p:cSldViewPr snapToGrid="0" snapToObjects="1">
      <p:cViewPr varScale="1">
        <p:scale>
          <a:sx n="114" d="100"/>
          <a:sy n="114" d="100"/>
        </p:scale>
        <p:origin x="168" y="2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son\Google%20Drive\Red%20Mud%20Project\Red%20Mud%20Databoo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030179338148"/>
          <c:y val="5.2231718898385598E-2"/>
          <c:w val="0.76160883870681895"/>
          <c:h val="0.73955467586122403"/>
        </c:manualLayout>
      </c:layout>
      <c:scatterChart>
        <c:scatterStyle val="lineMarker"/>
        <c:varyColors val="0"/>
        <c:ser>
          <c:idx val="0"/>
          <c:order val="0"/>
          <c:tx>
            <c:strRef>
              <c:f>'pH study'!$D$3</c:f>
              <c:strCache>
                <c:ptCount val="1"/>
                <c:pt idx="0">
                  <c:v>Set 1</c:v>
                </c:pt>
              </c:strCache>
            </c:strRef>
          </c:tx>
          <c:spPr>
            <a:ln w="19050" cap="rnd">
              <a:noFill/>
              <a:round/>
            </a:ln>
            <a:effectLst/>
          </c:spPr>
          <c:marker>
            <c:symbol val="circle"/>
            <c:size val="5"/>
            <c:spPr>
              <a:solidFill>
                <a:schemeClr val="tx1"/>
              </a:solidFill>
              <a:ln w="9525">
                <a:solidFill>
                  <a:schemeClr val="accent1"/>
                </a:solidFill>
              </a:ln>
              <a:effectLst/>
            </c:spPr>
          </c:marker>
          <c:xVal>
            <c:numRef>
              <c:f>'pH study'!$B$4:$B$26</c:f>
              <c:numCache>
                <c:formatCode>0.0</c:formatCode>
                <c:ptCount val="23"/>
                <c:pt idx="0">
                  <c:v>0</c:v>
                </c:pt>
                <c:pt idx="1">
                  <c:v>2.4166666666666621</c:v>
                </c:pt>
                <c:pt idx="2">
                  <c:v>2.9166666666666621</c:v>
                </c:pt>
                <c:pt idx="3">
                  <c:v>3.466666666666665</c:v>
                </c:pt>
                <c:pt idx="4">
                  <c:v>3.5166666666666662</c:v>
                </c:pt>
                <c:pt idx="5">
                  <c:v>4.5999999999999979</c:v>
                </c:pt>
                <c:pt idx="6">
                  <c:v>5.2333333333333396</c:v>
                </c:pt>
                <c:pt idx="7">
                  <c:v>5.7166666666666632</c:v>
                </c:pt>
                <c:pt idx="8">
                  <c:v>6.3666666666666671</c:v>
                </c:pt>
                <c:pt idx="9">
                  <c:v>6.8999999999999986</c:v>
                </c:pt>
                <c:pt idx="10">
                  <c:v>7.583333333333333</c:v>
                </c:pt>
                <c:pt idx="11">
                  <c:v>8.5833333333333304</c:v>
                </c:pt>
                <c:pt idx="12">
                  <c:v>9.1833333333333336</c:v>
                </c:pt>
                <c:pt idx="13">
                  <c:v>9.6833333333333318</c:v>
                </c:pt>
                <c:pt idx="14">
                  <c:v>10.18333333333333</c:v>
                </c:pt>
                <c:pt idx="15">
                  <c:v>10.75</c:v>
                </c:pt>
                <c:pt idx="16">
                  <c:v>11.25</c:v>
                </c:pt>
                <c:pt idx="17">
                  <c:v>11.516666666666669</c:v>
                </c:pt>
                <c:pt idx="18">
                  <c:v>11.96666666666667</c:v>
                </c:pt>
                <c:pt idx="19">
                  <c:v>12.483333333333331</c:v>
                </c:pt>
                <c:pt idx="20">
                  <c:v>22.25</c:v>
                </c:pt>
                <c:pt idx="21">
                  <c:v>23.08333333333325</c:v>
                </c:pt>
                <c:pt idx="22">
                  <c:v>24.08333333333324</c:v>
                </c:pt>
              </c:numCache>
            </c:numRef>
          </c:xVal>
          <c:yVal>
            <c:numRef>
              <c:f>'pH study'!$D$4:$D$26</c:f>
              <c:numCache>
                <c:formatCode>0.00</c:formatCode>
                <c:ptCount val="23"/>
                <c:pt idx="0">
                  <c:v>12.89</c:v>
                </c:pt>
                <c:pt idx="1">
                  <c:v>12.65</c:v>
                </c:pt>
                <c:pt idx="2">
                  <c:v>12.68</c:v>
                </c:pt>
                <c:pt idx="3">
                  <c:v>12.61</c:v>
                </c:pt>
                <c:pt idx="4">
                  <c:v>12.61</c:v>
                </c:pt>
                <c:pt idx="5">
                  <c:v>12.59</c:v>
                </c:pt>
                <c:pt idx="6">
                  <c:v>12.58</c:v>
                </c:pt>
                <c:pt idx="7">
                  <c:v>12.44</c:v>
                </c:pt>
                <c:pt idx="8">
                  <c:v>12.38</c:v>
                </c:pt>
                <c:pt idx="9">
                  <c:v>12.3</c:v>
                </c:pt>
                <c:pt idx="10">
                  <c:v>12.23</c:v>
                </c:pt>
                <c:pt idx="11">
                  <c:v>12.13</c:v>
                </c:pt>
                <c:pt idx="12">
                  <c:v>11.98</c:v>
                </c:pt>
                <c:pt idx="13">
                  <c:v>11.77</c:v>
                </c:pt>
                <c:pt idx="14">
                  <c:v>11.59</c:v>
                </c:pt>
                <c:pt idx="15">
                  <c:v>11.16</c:v>
                </c:pt>
                <c:pt idx="16">
                  <c:v>10.35</c:v>
                </c:pt>
                <c:pt idx="17">
                  <c:v>9.9499999999999993</c:v>
                </c:pt>
                <c:pt idx="18">
                  <c:v>9.2800000000000011</c:v>
                </c:pt>
                <c:pt idx="19">
                  <c:v>7.17</c:v>
                </c:pt>
                <c:pt idx="20">
                  <c:v>0</c:v>
                </c:pt>
                <c:pt idx="21">
                  <c:v>0</c:v>
                </c:pt>
                <c:pt idx="22">
                  <c:v>0</c:v>
                </c:pt>
              </c:numCache>
            </c:numRef>
          </c:yVal>
          <c:smooth val="0"/>
          <c:extLst>
            <c:ext xmlns:c16="http://schemas.microsoft.com/office/drawing/2014/chart" uri="{C3380CC4-5D6E-409C-BE32-E72D297353CC}">
              <c16:uniqueId val="{00000000-E405-4117-B7BA-9118F45753DD}"/>
            </c:ext>
          </c:extLst>
        </c:ser>
        <c:dLbls>
          <c:showLegendKey val="0"/>
          <c:showVal val="0"/>
          <c:showCatName val="0"/>
          <c:showSerName val="0"/>
          <c:showPercent val="0"/>
          <c:showBubbleSize val="0"/>
        </c:dLbls>
        <c:axId val="1237291200"/>
        <c:axId val="1237291728"/>
      </c:scatterChart>
      <c:valAx>
        <c:axId val="1237291200"/>
        <c:scaling>
          <c:orientation val="minMax"/>
          <c:max val="1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Hours</a:t>
                </a:r>
              </a:p>
            </c:rich>
          </c:tx>
          <c:layout>
            <c:manualLayout>
              <c:xMode val="edge"/>
              <c:yMode val="edge"/>
              <c:x val="0.49012729370874702"/>
              <c:y val="0.910204896123060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Red]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7291728"/>
        <c:crosses val="autoZero"/>
        <c:crossBetween val="midCat"/>
        <c:majorUnit val="2"/>
      </c:valAx>
      <c:valAx>
        <c:axId val="1237291728"/>
        <c:scaling>
          <c:orientation val="minMax"/>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pH of Red Mud</a:t>
                </a:r>
              </a:p>
            </c:rich>
          </c:tx>
          <c:layout>
            <c:manualLayout>
              <c:xMode val="edge"/>
              <c:yMode val="edge"/>
              <c:x val="0"/>
              <c:y val="0.2429401655738329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7291200"/>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B5B2B-F6A6-8441-A576-D26F920DC37F}" type="doc">
      <dgm:prSet loTypeId="urn:microsoft.com/office/officeart/2005/8/layout/pyramid1" loCatId="" qsTypeId="urn:microsoft.com/office/officeart/2005/8/quickstyle/simple4" qsCatId="simple" csTypeId="urn:microsoft.com/office/officeart/2005/8/colors/colorful3" csCatId="colorful" phldr="1"/>
      <dgm:spPr/>
    </dgm:pt>
    <dgm:pt modelId="{7B85411E-E25C-6F42-91E4-53D6A772A7AE}">
      <dgm:prSet phldrT="[Text]" custT="1"/>
      <dgm:spPr>
        <a:solidFill>
          <a:schemeClr val="accent6">
            <a:lumMod val="60000"/>
            <a:lumOff val="40000"/>
          </a:schemeClr>
        </a:solidFill>
      </dgm:spPr>
      <dgm:t>
        <a:bodyPr/>
        <a:lstStyle/>
        <a:p>
          <a:r>
            <a:rPr lang="en-US" sz="2000" dirty="0"/>
            <a:t>Reduction</a:t>
          </a:r>
        </a:p>
      </dgm:t>
    </dgm:pt>
    <dgm:pt modelId="{1F49EEF7-00DB-F24E-ABA1-76F8D1DAA17B}" type="parTrans" cxnId="{F4BD41E2-66AF-FD41-B3E4-D1D9BA0E0489}">
      <dgm:prSet/>
      <dgm:spPr/>
      <dgm:t>
        <a:bodyPr/>
        <a:lstStyle/>
        <a:p>
          <a:endParaRPr lang="en-US"/>
        </a:p>
      </dgm:t>
    </dgm:pt>
    <dgm:pt modelId="{7E267195-F0D2-F446-B54C-EC6424F5757D}" type="sibTrans" cxnId="{F4BD41E2-66AF-FD41-B3E4-D1D9BA0E0489}">
      <dgm:prSet/>
      <dgm:spPr/>
      <dgm:t>
        <a:bodyPr/>
        <a:lstStyle/>
        <a:p>
          <a:endParaRPr lang="en-US"/>
        </a:p>
      </dgm:t>
    </dgm:pt>
    <dgm:pt modelId="{761DA577-FE2E-1D4B-90D0-641EE07F9D88}">
      <dgm:prSet phldrT="[Text]" custT="1"/>
      <dgm:spPr>
        <a:solidFill>
          <a:srgbClr val="FFFF00"/>
        </a:solidFill>
      </dgm:spPr>
      <dgm:t>
        <a:bodyPr/>
        <a:lstStyle/>
        <a:p>
          <a:r>
            <a:rPr lang="en-US" sz="2000" dirty="0"/>
            <a:t>Reuse</a:t>
          </a:r>
        </a:p>
      </dgm:t>
    </dgm:pt>
    <dgm:pt modelId="{233C13BD-E584-CC4A-841F-18ABEF05A60D}" type="parTrans" cxnId="{E81B47A4-8275-714F-AAE4-11DDDFB37008}">
      <dgm:prSet/>
      <dgm:spPr/>
      <dgm:t>
        <a:bodyPr/>
        <a:lstStyle/>
        <a:p>
          <a:endParaRPr lang="en-US"/>
        </a:p>
      </dgm:t>
    </dgm:pt>
    <dgm:pt modelId="{EE783346-9836-534D-84F2-4BD295C9BE78}" type="sibTrans" cxnId="{E81B47A4-8275-714F-AAE4-11DDDFB37008}">
      <dgm:prSet/>
      <dgm:spPr/>
      <dgm:t>
        <a:bodyPr/>
        <a:lstStyle/>
        <a:p>
          <a:endParaRPr lang="en-US"/>
        </a:p>
      </dgm:t>
    </dgm:pt>
    <dgm:pt modelId="{13EE726E-487B-BC42-956A-027D42CABA5C}">
      <dgm:prSet phldrT="[Text]" custT="1"/>
      <dgm:spPr>
        <a:solidFill>
          <a:srgbClr val="FFC000"/>
        </a:solidFill>
      </dgm:spPr>
      <dgm:t>
        <a:bodyPr/>
        <a:lstStyle/>
        <a:p>
          <a:r>
            <a:rPr lang="en-US" sz="2000"/>
            <a:t>Recycling</a:t>
          </a:r>
          <a:endParaRPr lang="en-US" sz="2000" dirty="0"/>
        </a:p>
      </dgm:t>
    </dgm:pt>
    <dgm:pt modelId="{64E3511B-7E49-764F-99C6-260A3CE823FF}" type="parTrans" cxnId="{48C3A3BC-42BB-574B-B352-676F1D08287C}">
      <dgm:prSet/>
      <dgm:spPr/>
      <dgm:t>
        <a:bodyPr/>
        <a:lstStyle/>
        <a:p>
          <a:endParaRPr lang="en-US"/>
        </a:p>
      </dgm:t>
    </dgm:pt>
    <dgm:pt modelId="{730F1F49-C290-164E-95BF-400B875FFE30}" type="sibTrans" cxnId="{48C3A3BC-42BB-574B-B352-676F1D08287C}">
      <dgm:prSet/>
      <dgm:spPr/>
      <dgm:t>
        <a:bodyPr/>
        <a:lstStyle/>
        <a:p>
          <a:endParaRPr lang="en-US"/>
        </a:p>
      </dgm:t>
    </dgm:pt>
    <dgm:pt modelId="{9070CC88-EB24-E342-9919-2FCA608334E5}">
      <dgm:prSet phldrT="[Text]" custT="1"/>
      <dgm:spPr>
        <a:solidFill>
          <a:srgbClr val="FF0000"/>
        </a:solidFill>
      </dgm:spPr>
      <dgm:t>
        <a:bodyPr/>
        <a:lstStyle/>
        <a:p>
          <a:r>
            <a:rPr lang="en-US" sz="2000"/>
            <a:t>Energy recovery</a:t>
          </a:r>
          <a:endParaRPr lang="en-US" sz="2000" dirty="0"/>
        </a:p>
      </dgm:t>
    </dgm:pt>
    <dgm:pt modelId="{30E0EEE2-ED8D-344C-BEF1-43872E0C324F}" type="parTrans" cxnId="{5956DCBB-16F7-5D44-958D-C05DEB8C222C}">
      <dgm:prSet/>
      <dgm:spPr/>
      <dgm:t>
        <a:bodyPr/>
        <a:lstStyle/>
        <a:p>
          <a:endParaRPr lang="en-US"/>
        </a:p>
      </dgm:t>
    </dgm:pt>
    <dgm:pt modelId="{2ECC5143-3180-3C4B-811C-998BB359243F}" type="sibTrans" cxnId="{5956DCBB-16F7-5D44-958D-C05DEB8C222C}">
      <dgm:prSet/>
      <dgm:spPr/>
      <dgm:t>
        <a:bodyPr/>
        <a:lstStyle/>
        <a:p>
          <a:endParaRPr lang="en-US"/>
        </a:p>
      </dgm:t>
    </dgm:pt>
    <dgm:pt modelId="{17F7B346-7E44-884B-B208-34553535058F}">
      <dgm:prSet phldrT="[Text]" custT="1"/>
      <dgm:spPr>
        <a:solidFill>
          <a:srgbClr val="C00000"/>
        </a:solidFill>
      </dgm:spPr>
      <dgm:t>
        <a:bodyPr/>
        <a:lstStyle/>
        <a:p>
          <a:r>
            <a:rPr lang="en-US" sz="2000" dirty="0"/>
            <a:t>Disposal</a:t>
          </a:r>
        </a:p>
      </dgm:t>
    </dgm:pt>
    <dgm:pt modelId="{AE3C9A01-2803-544D-9237-2EC60AD9C246}" type="parTrans" cxnId="{70E05AA2-8852-724A-AC88-971615452AC0}">
      <dgm:prSet/>
      <dgm:spPr/>
      <dgm:t>
        <a:bodyPr/>
        <a:lstStyle/>
        <a:p>
          <a:endParaRPr lang="en-US"/>
        </a:p>
      </dgm:t>
    </dgm:pt>
    <dgm:pt modelId="{E9E48421-DF2E-E243-AFA0-DCCF2D7A210A}" type="sibTrans" cxnId="{70E05AA2-8852-724A-AC88-971615452AC0}">
      <dgm:prSet/>
      <dgm:spPr/>
      <dgm:t>
        <a:bodyPr/>
        <a:lstStyle/>
        <a:p>
          <a:endParaRPr lang="en-US"/>
        </a:p>
      </dgm:t>
    </dgm:pt>
    <dgm:pt modelId="{487C6DDB-16EA-8048-89A6-EBE7F5139E87}">
      <dgm:prSet phldrT="[Text]"/>
      <dgm:spPr>
        <a:solidFill>
          <a:schemeClr val="accent6"/>
        </a:solidFill>
      </dgm:spPr>
      <dgm:t>
        <a:bodyPr/>
        <a:lstStyle/>
        <a:p>
          <a:endParaRPr lang="en-US" dirty="0"/>
        </a:p>
      </dgm:t>
    </dgm:pt>
    <dgm:pt modelId="{B187C270-F206-EB47-969D-F237983DA29B}" type="sibTrans" cxnId="{FE5729D9-B480-4043-AF2B-FAAE076BAE54}">
      <dgm:prSet/>
      <dgm:spPr/>
      <dgm:t>
        <a:bodyPr/>
        <a:lstStyle/>
        <a:p>
          <a:endParaRPr lang="en-US"/>
        </a:p>
      </dgm:t>
    </dgm:pt>
    <dgm:pt modelId="{F4C6CB43-A4A1-B344-B75F-5C507D5AB346}" type="parTrans" cxnId="{FE5729D9-B480-4043-AF2B-FAAE076BAE54}">
      <dgm:prSet/>
      <dgm:spPr/>
      <dgm:t>
        <a:bodyPr/>
        <a:lstStyle/>
        <a:p>
          <a:endParaRPr lang="en-US"/>
        </a:p>
      </dgm:t>
    </dgm:pt>
    <dgm:pt modelId="{6ECD5B3B-9384-5444-8A5D-3417A6E94D0F}" type="pres">
      <dgm:prSet presAssocID="{E63B5B2B-F6A6-8441-A576-D26F920DC37F}" presName="Name0" presStyleCnt="0">
        <dgm:presLayoutVars>
          <dgm:dir/>
          <dgm:animLvl val="lvl"/>
          <dgm:resizeHandles val="exact"/>
        </dgm:presLayoutVars>
      </dgm:prSet>
      <dgm:spPr/>
    </dgm:pt>
    <dgm:pt modelId="{4C6A5A9E-52EB-664C-8E84-0B6237493D5E}" type="pres">
      <dgm:prSet presAssocID="{487C6DDB-16EA-8048-89A6-EBE7F5139E87}" presName="Name8" presStyleCnt="0"/>
      <dgm:spPr/>
    </dgm:pt>
    <dgm:pt modelId="{F18AD3D4-3EBF-6740-A7F5-A34CCB8DAF75}" type="pres">
      <dgm:prSet presAssocID="{487C6DDB-16EA-8048-89A6-EBE7F5139E87}" presName="level" presStyleLbl="node1" presStyleIdx="0" presStyleCnt="6" custLinFactNeighborY="0">
        <dgm:presLayoutVars>
          <dgm:chMax val="1"/>
          <dgm:bulletEnabled val="1"/>
        </dgm:presLayoutVars>
      </dgm:prSet>
      <dgm:spPr/>
    </dgm:pt>
    <dgm:pt modelId="{6C68EA97-559F-5B4C-BAEF-7523CDE8859F}" type="pres">
      <dgm:prSet presAssocID="{487C6DDB-16EA-8048-89A6-EBE7F5139E87}" presName="levelTx" presStyleLbl="revTx" presStyleIdx="0" presStyleCnt="0">
        <dgm:presLayoutVars>
          <dgm:chMax val="1"/>
          <dgm:bulletEnabled val="1"/>
        </dgm:presLayoutVars>
      </dgm:prSet>
      <dgm:spPr/>
    </dgm:pt>
    <dgm:pt modelId="{7D8399FB-5995-A348-BEB7-AC598E062549}" type="pres">
      <dgm:prSet presAssocID="{7B85411E-E25C-6F42-91E4-53D6A772A7AE}" presName="Name8" presStyleCnt="0"/>
      <dgm:spPr/>
    </dgm:pt>
    <dgm:pt modelId="{E4AD5763-DCE8-8646-9423-0796D183EB64}" type="pres">
      <dgm:prSet presAssocID="{7B85411E-E25C-6F42-91E4-53D6A772A7AE}" presName="level" presStyleLbl="node1" presStyleIdx="1" presStyleCnt="6">
        <dgm:presLayoutVars>
          <dgm:chMax val="1"/>
          <dgm:bulletEnabled val="1"/>
        </dgm:presLayoutVars>
      </dgm:prSet>
      <dgm:spPr/>
    </dgm:pt>
    <dgm:pt modelId="{AC8E9D14-6819-8F4A-9C5D-059395C22341}" type="pres">
      <dgm:prSet presAssocID="{7B85411E-E25C-6F42-91E4-53D6A772A7AE}" presName="levelTx" presStyleLbl="revTx" presStyleIdx="0" presStyleCnt="0">
        <dgm:presLayoutVars>
          <dgm:chMax val="1"/>
          <dgm:bulletEnabled val="1"/>
        </dgm:presLayoutVars>
      </dgm:prSet>
      <dgm:spPr/>
    </dgm:pt>
    <dgm:pt modelId="{9E4AA830-91D0-0541-A272-2817ECCF0C25}" type="pres">
      <dgm:prSet presAssocID="{761DA577-FE2E-1D4B-90D0-641EE07F9D88}" presName="Name8" presStyleCnt="0"/>
      <dgm:spPr/>
    </dgm:pt>
    <dgm:pt modelId="{49A2C099-09E7-5845-9B71-7892FA5F19FA}" type="pres">
      <dgm:prSet presAssocID="{761DA577-FE2E-1D4B-90D0-641EE07F9D88}" presName="level" presStyleLbl="node1" presStyleIdx="2" presStyleCnt="6">
        <dgm:presLayoutVars>
          <dgm:chMax val="1"/>
          <dgm:bulletEnabled val="1"/>
        </dgm:presLayoutVars>
      </dgm:prSet>
      <dgm:spPr/>
    </dgm:pt>
    <dgm:pt modelId="{3E34D7F9-55F3-AE4B-82A2-173B2B147DA6}" type="pres">
      <dgm:prSet presAssocID="{761DA577-FE2E-1D4B-90D0-641EE07F9D88}" presName="levelTx" presStyleLbl="revTx" presStyleIdx="0" presStyleCnt="0">
        <dgm:presLayoutVars>
          <dgm:chMax val="1"/>
          <dgm:bulletEnabled val="1"/>
        </dgm:presLayoutVars>
      </dgm:prSet>
      <dgm:spPr/>
    </dgm:pt>
    <dgm:pt modelId="{3F559EEF-40ED-164D-BA25-7684CFE7966F}" type="pres">
      <dgm:prSet presAssocID="{13EE726E-487B-BC42-956A-027D42CABA5C}" presName="Name8" presStyleCnt="0"/>
      <dgm:spPr/>
    </dgm:pt>
    <dgm:pt modelId="{10773469-3A0F-944C-A64E-5813C95065EA}" type="pres">
      <dgm:prSet presAssocID="{13EE726E-487B-BC42-956A-027D42CABA5C}" presName="level" presStyleLbl="node1" presStyleIdx="3" presStyleCnt="6">
        <dgm:presLayoutVars>
          <dgm:chMax val="1"/>
          <dgm:bulletEnabled val="1"/>
        </dgm:presLayoutVars>
      </dgm:prSet>
      <dgm:spPr/>
    </dgm:pt>
    <dgm:pt modelId="{FA4DB1DE-A406-3B45-877A-D855E498BDD6}" type="pres">
      <dgm:prSet presAssocID="{13EE726E-487B-BC42-956A-027D42CABA5C}" presName="levelTx" presStyleLbl="revTx" presStyleIdx="0" presStyleCnt="0">
        <dgm:presLayoutVars>
          <dgm:chMax val="1"/>
          <dgm:bulletEnabled val="1"/>
        </dgm:presLayoutVars>
      </dgm:prSet>
      <dgm:spPr/>
    </dgm:pt>
    <dgm:pt modelId="{6751D3CF-4B1F-6745-90AB-D68983DE85B9}" type="pres">
      <dgm:prSet presAssocID="{9070CC88-EB24-E342-9919-2FCA608334E5}" presName="Name8" presStyleCnt="0"/>
      <dgm:spPr/>
    </dgm:pt>
    <dgm:pt modelId="{7D0C00B8-FBB5-E542-BB8C-D7C0963864DD}" type="pres">
      <dgm:prSet presAssocID="{9070CC88-EB24-E342-9919-2FCA608334E5}" presName="level" presStyleLbl="node1" presStyleIdx="4" presStyleCnt="6">
        <dgm:presLayoutVars>
          <dgm:chMax val="1"/>
          <dgm:bulletEnabled val="1"/>
        </dgm:presLayoutVars>
      </dgm:prSet>
      <dgm:spPr/>
    </dgm:pt>
    <dgm:pt modelId="{7F1E56D0-FCE2-0E43-AE50-B92A1C2A4023}" type="pres">
      <dgm:prSet presAssocID="{9070CC88-EB24-E342-9919-2FCA608334E5}" presName="levelTx" presStyleLbl="revTx" presStyleIdx="0" presStyleCnt="0">
        <dgm:presLayoutVars>
          <dgm:chMax val="1"/>
          <dgm:bulletEnabled val="1"/>
        </dgm:presLayoutVars>
      </dgm:prSet>
      <dgm:spPr/>
    </dgm:pt>
    <dgm:pt modelId="{D8AD44FA-A843-7B4C-B095-72629FE63ABF}" type="pres">
      <dgm:prSet presAssocID="{17F7B346-7E44-884B-B208-34553535058F}" presName="Name8" presStyleCnt="0"/>
      <dgm:spPr/>
    </dgm:pt>
    <dgm:pt modelId="{E0640EEF-CCD0-A143-B7C0-98B8459BB784}" type="pres">
      <dgm:prSet presAssocID="{17F7B346-7E44-884B-B208-34553535058F}" presName="level" presStyleLbl="node1" presStyleIdx="5" presStyleCnt="6">
        <dgm:presLayoutVars>
          <dgm:chMax val="1"/>
          <dgm:bulletEnabled val="1"/>
        </dgm:presLayoutVars>
      </dgm:prSet>
      <dgm:spPr/>
    </dgm:pt>
    <dgm:pt modelId="{DBA6EBB8-21A0-894A-BA2E-6E7C6406075C}" type="pres">
      <dgm:prSet presAssocID="{17F7B346-7E44-884B-B208-34553535058F}" presName="levelTx" presStyleLbl="revTx" presStyleIdx="0" presStyleCnt="0">
        <dgm:presLayoutVars>
          <dgm:chMax val="1"/>
          <dgm:bulletEnabled val="1"/>
        </dgm:presLayoutVars>
      </dgm:prSet>
      <dgm:spPr/>
    </dgm:pt>
  </dgm:ptLst>
  <dgm:cxnLst>
    <dgm:cxn modelId="{5225D632-6F84-C446-ABE1-22101DA8FCEC}" type="presOf" srcId="{7B85411E-E25C-6F42-91E4-53D6A772A7AE}" destId="{E4AD5763-DCE8-8646-9423-0796D183EB64}" srcOrd="0" destOrd="0" presId="urn:microsoft.com/office/officeart/2005/8/layout/pyramid1"/>
    <dgm:cxn modelId="{D925753D-07D3-E64F-837B-27A7E849106E}" type="presOf" srcId="{487C6DDB-16EA-8048-89A6-EBE7F5139E87}" destId="{6C68EA97-559F-5B4C-BAEF-7523CDE8859F}" srcOrd="1" destOrd="0" presId="urn:microsoft.com/office/officeart/2005/8/layout/pyramid1"/>
    <dgm:cxn modelId="{8D7B9641-3008-5145-9316-8BA398CF2DB3}" type="presOf" srcId="{761DA577-FE2E-1D4B-90D0-641EE07F9D88}" destId="{3E34D7F9-55F3-AE4B-82A2-173B2B147DA6}" srcOrd="1" destOrd="0" presId="urn:microsoft.com/office/officeart/2005/8/layout/pyramid1"/>
    <dgm:cxn modelId="{2425DA43-E55A-8D4E-B178-D82D6DBC63EA}" type="presOf" srcId="{17F7B346-7E44-884B-B208-34553535058F}" destId="{E0640EEF-CCD0-A143-B7C0-98B8459BB784}" srcOrd="0" destOrd="0" presId="urn:microsoft.com/office/officeart/2005/8/layout/pyramid1"/>
    <dgm:cxn modelId="{E311BA49-721A-F448-AA5A-C7ADB2E9CF33}" type="presOf" srcId="{13EE726E-487B-BC42-956A-027D42CABA5C}" destId="{FA4DB1DE-A406-3B45-877A-D855E498BDD6}" srcOrd="1" destOrd="0" presId="urn:microsoft.com/office/officeart/2005/8/layout/pyramid1"/>
    <dgm:cxn modelId="{E2412A5B-50B9-2240-BA99-AF7B4A36FC96}" type="presOf" srcId="{9070CC88-EB24-E342-9919-2FCA608334E5}" destId="{7D0C00B8-FBB5-E542-BB8C-D7C0963864DD}" srcOrd="0" destOrd="0" presId="urn:microsoft.com/office/officeart/2005/8/layout/pyramid1"/>
    <dgm:cxn modelId="{CDF1C7A0-FB09-BC41-A93F-06095DA71800}" type="presOf" srcId="{7B85411E-E25C-6F42-91E4-53D6A772A7AE}" destId="{AC8E9D14-6819-8F4A-9C5D-059395C22341}" srcOrd="1" destOrd="0" presId="urn:microsoft.com/office/officeart/2005/8/layout/pyramid1"/>
    <dgm:cxn modelId="{70E05AA2-8852-724A-AC88-971615452AC0}" srcId="{E63B5B2B-F6A6-8441-A576-D26F920DC37F}" destId="{17F7B346-7E44-884B-B208-34553535058F}" srcOrd="5" destOrd="0" parTransId="{AE3C9A01-2803-544D-9237-2EC60AD9C246}" sibTransId="{E9E48421-DF2E-E243-AFA0-DCCF2D7A210A}"/>
    <dgm:cxn modelId="{E81B47A4-8275-714F-AAE4-11DDDFB37008}" srcId="{E63B5B2B-F6A6-8441-A576-D26F920DC37F}" destId="{761DA577-FE2E-1D4B-90D0-641EE07F9D88}" srcOrd="2" destOrd="0" parTransId="{233C13BD-E584-CC4A-841F-18ABEF05A60D}" sibTransId="{EE783346-9836-534D-84F2-4BD295C9BE78}"/>
    <dgm:cxn modelId="{31DF11B9-28BD-8444-BC6B-0860BF508713}" type="presOf" srcId="{9070CC88-EB24-E342-9919-2FCA608334E5}" destId="{7F1E56D0-FCE2-0E43-AE50-B92A1C2A4023}" srcOrd="1" destOrd="0" presId="urn:microsoft.com/office/officeart/2005/8/layout/pyramid1"/>
    <dgm:cxn modelId="{057EE2BA-FABE-B544-8988-EEBB0153F960}" type="presOf" srcId="{13EE726E-487B-BC42-956A-027D42CABA5C}" destId="{10773469-3A0F-944C-A64E-5813C95065EA}" srcOrd="0" destOrd="0" presId="urn:microsoft.com/office/officeart/2005/8/layout/pyramid1"/>
    <dgm:cxn modelId="{00631FBB-398A-AA4A-BEB4-46CD0B0DE9B1}" type="presOf" srcId="{761DA577-FE2E-1D4B-90D0-641EE07F9D88}" destId="{49A2C099-09E7-5845-9B71-7892FA5F19FA}" srcOrd="0" destOrd="0" presId="urn:microsoft.com/office/officeart/2005/8/layout/pyramid1"/>
    <dgm:cxn modelId="{5956DCBB-16F7-5D44-958D-C05DEB8C222C}" srcId="{E63B5B2B-F6A6-8441-A576-D26F920DC37F}" destId="{9070CC88-EB24-E342-9919-2FCA608334E5}" srcOrd="4" destOrd="0" parTransId="{30E0EEE2-ED8D-344C-BEF1-43872E0C324F}" sibTransId="{2ECC5143-3180-3C4B-811C-998BB359243F}"/>
    <dgm:cxn modelId="{48C3A3BC-42BB-574B-B352-676F1D08287C}" srcId="{E63B5B2B-F6A6-8441-A576-D26F920DC37F}" destId="{13EE726E-487B-BC42-956A-027D42CABA5C}" srcOrd="3" destOrd="0" parTransId="{64E3511B-7E49-764F-99C6-260A3CE823FF}" sibTransId="{730F1F49-C290-164E-95BF-400B875FFE30}"/>
    <dgm:cxn modelId="{B4DDD9BE-ED5A-4D4F-BF54-A31679B56A41}" type="presOf" srcId="{487C6DDB-16EA-8048-89A6-EBE7F5139E87}" destId="{F18AD3D4-3EBF-6740-A7F5-A34CCB8DAF75}" srcOrd="0" destOrd="0" presId="urn:microsoft.com/office/officeart/2005/8/layout/pyramid1"/>
    <dgm:cxn modelId="{9756B3CB-DC13-5349-BF0E-B7F1AF44FF53}" type="presOf" srcId="{17F7B346-7E44-884B-B208-34553535058F}" destId="{DBA6EBB8-21A0-894A-BA2E-6E7C6406075C}" srcOrd="1" destOrd="0" presId="urn:microsoft.com/office/officeart/2005/8/layout/pyramid1"/>
    <dgm:cxn modelId="{545827D1-534E-8944-81FA-18BF15D762F1}" type="presOf" srcId="{E63B5B2B-F6A6-8441-A576-D26F920DC37F}" destId="{6ECD5B3B-9384-5444-8A5D-3417A6E94D0F}" srcOrd="0" destOrd="0" presId="urn:microsoft.com/office/officeart/2005/8/layout/pyramid1"/>
    <dgm:cxn modelId="{FE5729D9-B480-4043-AF2B-FAAE076BAE54}" srcId="{E63B5B2B-F6A6-8441-A576-D26F920DC37F}" destId="{487C6DDB-16EA-8048-89A6-EBE7F5139E87}" srcOrd="0" destOrd="0" parTransId="{F4C6CB43-A4A1-B344-B75F-5C507D5AB346}" sibTransId="{B187C270-F206-EB47-969D-F237983DA29B}"/>
    <dgm:cxn modelId="{F4BD41E2-66AF-FD41-B3E4-D1D9BA0E0489}" srcId="{E63B5B2B-F6A6-8441-A576-D26F920DC37F}" destId="{7B85411E-E25C-6F42-91E4-53D6A772A7AE}" srcOrd="1" destOrd="0" parTransId="{1F49EEF7-00DB-F24E-ABA1-76F8D1DAA17B}" sibTransId="{7E267195-F0D2-F446-B54C-EC6424F5757D}"/>
    <dgm:cxn modelId="{943B753D-8CC2-FE4C-BA32-85C08B2DB20D}" type="presParOf" srcId="{6ECD5B3B-9384-5444-8A5D-3417A6E94D0F}" destId="{4C6A5A9E-52EB-664C-8E84-0B6237493D5E}" srcOrd="0" destOrd="0" presId="urn:microsoft.com/office/officeart/2005/8/layout/pyramid1"/>
    <dgm:cxn modelId="{E7DC9BE4-E765-1944-8BF7-D9603623CE62}" type="presParOf" srcId="{4C6A5A9E-52EB-664C-8E84-0B6237493D5E}" destId="{F18AD3D4-3EBF-6740-A7F5-A34CCB8DAF75}" srcOrd="0" destOrd="0" presId="urn:microsoft.com/office/officeart/2005/8/layout/pyramid1"/>
    <dgm:cxn modelId="{91562870-9BE7-6C47-BC4D-6695CA6E0FB1}" type="presParOf" srcId="{4C6A5A9E-52EB-664C-8E84-0B6237493D5E}" destId="{6C68EA97-559F-5B4C-BAEF-7523CDE8859F}" srcOrd="1" destOrd="0" presId="urn:microsoft.com/office/officeart/2005/8/layout/pyramid1"/>
    <dgm:cxn modelId="{14AC3ABF-0EF8-A34E-BF12-FE2D73AF3607}" type="presParOf" srcId="{6ECD5B3B-9384-5444-8A5D-3417A6E94D0F}" destId="{7D8399FB-5995-A348-BEB7-AC598E062549}" srcOrd="1" destOrd="0" presId="urn:microsoft.com/office/officeart/2005/8/layout/pyramid1"/>
    <dgm:cxn modelId="{DAD0D453-1C1A-A346-8187-4C36DF6EAA64}" type="presParOf" srcId="{7D8399FB-5995-A348-BEB7-AC598E062549}" destId="{E4AD5763-DCE8-8646-9423-0796D183EB64}" srcOrd="0" destOrd="0" presId="urn:microsoft.com/office/officeart/2005/8/layout/pyramid1"/>
    <dgm:cxn modelId="{7F7FAF88-3B4B-A647-8485-574330972E2D}" type="presParOf" srcId="{7D8399FB-5995-A348-BEB7-AC598E062549}" destId="{AC8E9D14-6819-8F4A-9C5D-059395C22341}" srcOrd="1" destOrd="0" presId="urn:microsoft.com/office/officeart/2005/8/layout/pyramid1"/>
    <dgm:cxn modelId="{4F64D8AB-F4FC-194B-94B8-5200E6F43C6D}" type="presParOf" srcId="{6ECD5B3B-9384-5444-8A5D-3417A6E94D0F}" destId="{9E4AA830-91D0-0541-A272-2817ECCF0C25}" srcOrd="2" destOrd="0" presId="urn:microsoft.com/office/officeart/2005/8/layout/pyramid1"/>
    <dgm:cxn modelId="{8D7B6460-E088-0945-94B0-878A3CC9306A}" type="presParOf" srcId="{9E4AA830-91D0-0541-A272-2817ECCF0C25}" destId="{49A2C099-09E7-5845-9B71-7892FA5F19FA}" srcOrd="0" destOrd="0" presId="urn:microsoft.com/office/officeart/2005/8/layout/pyramid1"/>
    <dgm:cxn modelId="{4F5468FF-4D9F-7C43-86A2-A8208995528D}" type="presParOf" srcId="{9E4AA830-91D0-0541-A272-2817ECCF0C25}" destId="{3E34D7F9-55F3-AE4B-82A2-173B2B147DA6}" srcOrd="1" destOrd="0" presId="urn:microsoft.com/office/officeart/2005/8/layout/pyramid1"/>
    <dgm:cxn modelId="{CB3B1B2B-BB34-1148-9A98-65EFEC96659D}" type="presParOf" srcId="{6ECD5B3B-9384-5444-8A5D-3417A6E94D0F}" destId="{3F559EEF-40ED-164D-BA25-7684CFE7966F}" srcOrd="3" destOrd="0" presId="urn:microsoft.com/office/officeart/2005/8/layout/pyramid1"/>
    <dgm:cxn modelId="{EF954714-1FAC-C241-B45F-86FAE407EAD9}" type="presParOf" srcId="{3F559EEF-40ED-164D-BA25-7684CFE7966F}" destId="{10773469-3A0F-944C-A64E-5813C95065EA}" srcOrd="0" destOrd="0" presId="urn:microsoft.com/office/officeart/2005/8/layout/pyramid1"/>
    <dgm:cxn modelId="{9B72028D-01D0-0846-9E79-6A3FB14C4FB4}" type="presParOf" srcId="{3F559EEF-40ED-164D-BA25-7684CFE7966F}" destId="{FA4DB1DE-A406-3B45-877A-D855E498BDD6}" srcOrd="1" destOrd="0" presId="urn:microsoft.com/office/officeart/2005/8/layout/pyramid1"/>
    <dgm:cxn modelId="{EF11517F-4384-3248-859D-B7716DD2CEB0}" type="presParOf" srcId="{6ECD5B3B-9384-5444-8A5D-3417A6E94D0F}" destId="{6751D3CF-4B1F-6745-90AB-D68983DE85B9}" srcOrd="4" destOrd="0" presId="urn:microsoft.com/office/officeart/2005/8/layout/pyramid1"/>
    <dgm:cxn modelId="{24E7CCE3-6A8A-7245-9595-DB9FEAAE39E0}" type="presParOf" srcId="{6751D3CF-4B1F-6745-90AB-D68983DE85B9}" destId="{7D0C00B8-FBB5-E542-BB8C-D7C0963864DD}" srcOrd="0" destOrd="0" presId="urn:microsoft.com/office/officeart/2005/8/layout/pyramid1"/>
    <dgm:cxn modelId="{2B71CFC6-2B33-A24A-A633-34BF1768A2BC}" type="presParOf" srcId="{6751D3CF-4B1F-6745-90AB-D68983DE85B9}" destId="{7F1E56D0-FCE2-0E43-AE50-B92A1C2A4023}" srcOrd="1" destOrd="0" presId="urn:microsoft.com/office/officeart/2005/8/layout/pyramid1"/>
    <dgm:cxn modelId="{E209C192-614A-BC44-841B-9073B331322C}" type="presParOf" srcId="{6ECD5B3B-9384-5444-8A5D-3417A6E94D0F}" destId="{D8AD44FA-A843-7B4C-B095-72629FE63ABF}" srcOrd="5" destOrd="0" presId="urn:microsoft.com/office/officeart/2005/8/layout/pyramid1"/>
    <dgm:cxn modelId="{8BC4D18C-216B-C841-8ADA-329013A0C6B9}" type="presParOf" srcId="{D8AD44FA-A843-7B4C-B095-72629FE63ABF}" destId="{E0640EEF-CCD0-A143-B7C0-98B8459BB784}" srcOrd="0" destOrd="0" presId="urn:microsoft.com/office/officeart/2005/8/layout/pyramid1"/>
    <dgm:cxn modelId="{A56B9947-26B6-BA49-8577-D0F6B194466A}" type="presParOf" srcId="{D8AD44FA-A843-7B4C-B095-72629FE63ABF}" destId="{DBA6EBB8-21A0-894A-BA2E-6E7C6406075C}"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B5B2B-F6A6-8441-A576-D26F920DC37F}" type="doc">
      <dgm:prSet loTypeId="urn:microsoft.com/office/officeart/2005/8/layout/pyramid1" loCatId="" qsTypeId="urn:microsoft.com/office/officeart/2005/8/quickstyle/simple4" qsCatId="simple" csTypeId="urn:microsoft.com/office/officeart/2005/8/colors/colorful3" csCatId="colorful" phldr="1"/>
      <dgm:spPr/>
    </dgm:pt>
    <dgm:pt modelId="{7B85411E-E25C-6F42-91E4-53D6A772A7AE}">
      <dgm:prSet phldrT="[Text]" custT="1"/>
      <dgm:spPr>
        <a:solidFill>
          <a:schemeClr val="accent6">
            <a:lumMod val="60000"/>
            <a:lumOff val="40000"/>
          </a:schemeClr>
        </a:solidFill>
      </dgm:spPr>
      <dgm:t>
        <a:bodyPr/>
        <a:lstStyle/>
        <a:p>
          <a:r>
            <a:rPr lang="en-US" sz="1200" dirty="0"/>
            <a:t>Reduction</a:t>
          </a:r>
        </a:p>
      </dgm:t>
    </dgm:pt>
    <dgm:pt modelId="{1F49EEF7-00DB-F24E-ABA1-76F8D1DAA17B}" type="parTrans" cxnId="{F4BD41E2-66AF-FD41-B3E4-D1D9BA0E0489}">
      <dgm:prSet/>
      <dgm:spPr/>
      <dgm:t>
        <a:bodyPr/>
        <a:lstStyle/>
        <a:p>
          <a:endParaRPr lang="en-US" sz="1200"/>
        </a:p>
      </dgm:t>
    </dgm:pt>
    <dgm:pt modelId="{7E267195-F0D2-F446-B54C-EC6424F5757D}" type="sibTrans" cxnId="{F4BD41E2-66AF-FD41-B3E4-D1D9BA0E0489}">
      <dgm:prSet/>
      <dgm:spPr/>
      <dgm:t>
        <a:bodyPr/>
        <a:lstStyle/>
        <a:p>
          <a:endParaRPr lang="en-US" sz="1200"/>
        </a:p>
      </dgm:t>
    </dgm:pt>
    <dgm:pt modelId="{761DA577-FE2E-1D4B-90D0-641EE07F9D88}">
      <dgm:prSet phldrT="[Text]" custT="1"/>
      <dgm:spPr>
        <a:solidFill>
          <a:srgbClr val="FFFF00"/>
        </a:solidFill>
      </dgm:spPr>
      <dgm:t>
        <a:bodyPr/>
        <a:lstStyle/>
        <a:p>
          <a:r>
            <a:rPr lang="en-US" sz="1200" dirty="0"/>
            <a:t>Reuse</a:t>
          </a:r>
        </a:p>
      </dgm:t>
    </dgm:pt>
    <dgm:pt modelId="{233C13BD-E584-CC4A-841F-18ABEF05A60D}" type="parTrans" cxnId="{E81B47A4-8275-714F-AAE4-11DDDFB37008}">
      <dgm:prSet/>
      <dgm:spPr/>
      <dgm:t>
        <a:bodyPr/>
        <a:lstStyle/>
        <a:p>
          <a:endParaRPr lang="en-US" sz="1200"/>
        </a:p>
      </dgm:t>
    </dgm:pt>
    <dgm:pt modelId="{EE783346-9836-534D-84F2-4BD295C9BE78}" type="sibTrans" cxnId="{E81B47A4-8275-714F-AAE4-11DDDFB37008}">
      <dgm:prSet/>
      <dgm:spPr/>
      <dgm:t>
        <a:bodyPr/>
        <a:lstStyle/>
        <a:p>
          <a:endParaRPr lang="en-US" sz="1200"/>
        </a:p>
      </dgm:t>
    </dgm:pt>
    <dgm:pt modelId="{13EE726E-487B-BC42-956A-027D42CABA5C}">
      <dgm:prSet phldrT="[Text]" custT="1"/>
      <dgm:spPr>
        <a:solidFill>
          <a:srgbClr val="FFC000"/>
        </a:solidFill>
      </dgm:spPr>
      <dgm:t>
        <a:bodyPr/>
        <a:lstStyle/>
        <a:p>
          <a:r>
            <a:rPr lang="en-US" sz="1200"/>
            <a:t>Recycling</a:t>
          </a:r>
          <a:endParaRPr lang="en-US" sz="1200" dirty="0"/>
        </a:p>
      </dgm:t>
    </dgm:pt>
    <dgm:pt modelId="{64E3511B-7E49-764F-99C6-260A3CE823FF}" type="parTrans" cxnId="{48C3A3BC-42BB-574B-B352-676F1D08287C}">
      <dgm:prSet/>
      <dgm:spPr/>
      <dgm:t>
        <a:bodyPr/>
        <a:lstStyle/>
        <a:p>
          <a:endParaRPr lang="en-US" sz="1200"/>
        </a:p>
      </dgm:t>
    </dgm:pt>
    <dgm:pt modelId="{730F1F49-C290-164E-95BF-400B875FFE30}" type="sibTrans" cxnId="{48C3A3BC-42BB-574B-B352-676F1D08287C}">
      <dgm:prSet/>
      <dgm:spPr/>
      <dgm:t>
        <a:bodyPr/>
        <a:lstStyle/>
        <a:p>
          <a:endParaRPr lang="en-US" sz="1200"/>
        </a:p>
      </dgm:t>
    </dgm:pt>
    <dgm:pt modelId="{9070CC88-EB24-E342-9919-2FCA608334E5}">
      <dgm:prSet phldrT="[Text]" custT="1"/>
      <dgm:spPr>
        <a:solidFill>
          <a:srgbClr val="FF0000"/>
        </a:solidFill>
      </dgm:spPr>
      <dgm:t>
        <a:bodyPr/>
        <a:lstStyle/>
        <a:p>
          <a:r>
            <a:rPr lang="en-US" sz="1200"/>
            <a:t>Energy recovery</a:t>
          </a:r>
          <a:endParaRPr lang="en-US" sz="1200" dirty="0"/>
        </a:p>
      </dgm:t>
    </dgm:pt>
    <dgm:pt modelId="{30E0EEE2-ED8D-344C-BEF1-43872E0C324F}" type="parTrans" cxnId="{5956DCBB-16F7-5D44-958D-C05DEB8C222C}">
      <dgm:prSet/>
      <dgm:spPr/>
      <dgm:t>
        <a:bodyPr/>
        <a:lstStyle/>
        <a:p>
          <a:endParaRPr lang="en-US" sz="1200"/>
        </a:p>
      </dgm:t>
    </dgm:pt>
    <dgm:pt modelId="{2ECC5143-3180-3C4B-811C-998BB359243F}" type="sibTrans" cxnId="{5956DCBB-16F7-5D44-958D-C05DEB8C222C}">
      <dgm:prSet/>
      <dgm:spPr/>
      <dgm:t>
        <a:bodyPr/>
        <a:lstStyle/>
        <a:p>
          <a:endParaRPr lang="en-US" sz="1200"/>
        </a:p>
      </dgm:t>
    </dgm:pt>
    <dgm:pt modelId="{17F7B346-7E44-884B-B208-34553535058F}">
      <dgm:prSet phldrT="[Text]" custT="1"/>
      <dgm:spPr>
        <a:solidFill>
          <a:srgbClr val="C00000"/>
        </a:solidFill>
      </dgm:spPr>
      <dgm:t>
        <a:bodyPr/>
        <a:lstStyle/>
        <a:p>
          <a:r>
            <a:rPr lang="en-US" sz="1200" dirty="0"/>
            <a:t>Disposal</a:t>
          </a:r>
        </a:p>
      </dgm:t>
    </dgm:pt>
    <dgm:pt modelId="{AE3C9A01-2803-544D-9237-2EC60AD9C246}" type="parTrans" cxnId="{70E05AA2-8852-724A-AC88-971615452AC0}">
      <dgm:prSet/>
      <dgm:spPr/>
      <dgm:t>
        <a:bodyPr/>
        <a:lstStyle/>
        <a:p>
          <a:endParaRPr lang="en-US" sz="1200"/>
        </a:p>
      </dgm:t>
    </dgm:pt>
    <dgm:pt modelId="{E9E48421-DF2E-E243-AFA0-DCCF2D7A210A}" type="sibTrans" cxnId="{70E05AA2-8852-724A-AC88-971615452AC0}">
      <dgm:prSet/>
      <dgm:spPr/>
      <dgm:t>
        <a:bodyPr/>
        <a:lstStyle/>
        <a:p>
          <a:endParaRPr lang="en-US" sz="1200"/>
        </a:p>
      </dgm:t>
    </dgm:pt>
    <dgm:pt modelId="{487C6DDB-16EA-8048-89A6-EBE7F5139E87}">
      <dgm:prSet phldrT="[Text]" custT="1"/>
      <dgm:spPr>
        <a:solidFill>
          <a:schemeClr val="accent6"/>
        </a:solidFill>
      </dgm:spPr>
      <dgm:t>
        <a:bodyPr/>
        <a:lstStyle/>
        <a:p>
          <a:endParaRPr lang="en-US" sz="1200" dirty="0"/>
        </a:p>
      </dgm:t>
    </dgm:pt>
    <dgm:pt modelId="{B187C270-F206-EB47-969D-F237983DA29B}" type="sibTrans" cxnId="{FE5729D9-B480-4043-AF2B-FAAE076BAE54}">
      <dgm:prSet/>
      <dgm:spPr/>
      <dgm:t>
        <a:bodyPr/>
        <a:lstStyle/>
        <a:p>
          <a:endParaRPr lang="en-US" sz="1200"/>
        </a:p>
      </dgm:t>
    </dgm:pt>
    <dgm:pt modelId="{F4C6CB43-A4A1-B344-B75F-5C507D5AB346}" type="parTrans" cxnId="{FE5729D9-B480-4043-AF2B-FAAE076BAE54}">
      <dgm:prSet/>
      <dgm:spPr/>
      <dgm:t>
        <a:bodyPr/>
        <a:lstStyle/>
        <a:p>
          <a:endParaRPr lang="en-US" sz="1200"/>
        </a:p>
      </dgm:t>
    </dgm:pt>
    <dgm:pt modelId="{6ECD5B3B-9384-5444-8A5D-3417A6E94D0F}" type="pres">
      <dgm:prSet presAssocID="{E63B5B2B-F6A6-8441-A576-D26F920DC37F}" presName="Name0" presStyleCnt="0">
        <dgm:presLayoutVars>
          <dgm:dir/>
          <dgm:animLvl val="lvl"/>
          <dgm:resizeHandles val="exact"/>
        </dgm:presLayoutVars>
      </dgm:prSet>
      <dgm:spPr/>
    </dgm:pt>
    <dgm:pt modelId="{4C6A5A9E-52EB-664C-8E84-0B6237493D5E}" type="pres">
      <dgm:prSet presAssocID="{487C6DDB-16EA-8048-89A6-EBE7F5139E87}" presName="Name8" presStyleCnt="0"/>
      <dgm:spPr/>
    </dgm:pt>
    <dgm:pt modelId="{F18AD3D4-3EBF-6740-A7F5-A34CCB8DAF75}" type="pres">
      <dgm:prSet presAssocID="{487C6DDB-16EA-8048-89A6-EBE7F5139E87}" presName="level" presStyleLbl="node1" presStyleIdx="0" presStyleCnt="6" custLinFactNeighborY="0">
        <dgm:presLayoutVars>
          <dgm:chMax val="1"/>
          <dgm:bulletEnabled val="1"/>
        </dgm:presLayoutVars>
      </dgm:prSet>
      <dgm:spPr/>
    </dgm:pt>
    <dgm:pt modelId="{6C68EA97-559F-5B4C-BAEF-7523CDE8859F}" type="pres">
      <dgm:prSet presAssocID="{487C6DDB-16EA-8048-89A6-EBE7F5139E87}" presName="levelTx" presStyleLbl="revTx" presStyleIdx="0" presStyleCnt="0">
        <dgm:presLayoutVars>
          <dgm:chMax val="1"/>
          <dgm:bulletEnabled val="1"/>
        </dgm:presLayoutVars>
      </dgm:prSet>
      <dgm:spPr/>
    </dgm:pt>
    <dgm:pt modelId="{7D8399FB-5995-A348-BEB7-AC598E062549}" type="pres">
      <dgm:prSet presAssocID="{7B85411E-E25C-6F42-91E4-53D6A772A7AE}" presName="Name8" presStyleCnt="0"/>
      <dgm:spPr/>
    </dgm:pt>
    <dgm:pt modelId="{E4AD5763-DCE8-8646-9423-0796D183EB64}" type="pres">
      <dgm:prSet presAssocID="{7B85411E-E25C-6F42-91E4-53D6A772A7AE}" presName="level" presStyleLbl="node1" presStyleIdx="1" presStyleCnt="6">
        <dgm:presLayoutVars>
          <dgm:chMax val="1"/>
          <dgm:bulletEnabled val="1"/>
        </dgm:presLayoutVars>
      </dgm:prSet>
      <dgm:spPr/>
    </dgm:pt>
    <dgm:pt modelId="{AC8E9D14-6819-8F4A-9C5D-059395C22341}" type="pres">
      <dgm:prSet presAssocID="{7B85411E-E25C-6F42-91E4-53D6A772A7AE}" presName="levelTx" presStyleLbl="revTx" presStyleIdx="0" presStyleCnt="0">
        <dgm:presLayoutVars>
          <dgm:chMax val="1"/>
          <dgm:bulletEnabled val="1"/>
        </dgm:presLayoutVars>
      </dgm:prSet>
      <dgm:spPr/>
    </dgm:pt>
    <dgm:pt modelId="{9E4AA830-91D0-0541-A272-2817ECCF0C25}" type="pres">
      <dgm:prSet presAssocID="{761DA577-FE2E-1D4B-90D0-641EE07F9D88}" presName="Name8" presStyleCnt="0"/>
      <dgm:spPr/>
    </dgm:pt>
    <dgm:pt modelId="{49A2C099-09E7-5845-9B71-7892FA5F19FA}" type="pres">
      <dgm:prSet presAssocID="{761DA577-FE2E-1D4B-90D0-641EE07F9D88}" presName="level" presStyleLbl="node1" presStyleIdx="2" presStyleCnt="6">
        <dgm:presLayoutVars>
          <dgm:chMax val="1"/>
          <dgm:bulletEnabled val="1"/>
        </dgm:presLayoutVars>
      </dgm:prSet>
      <dgm:spPr/>
    </dgm:pt>
    <dgm:pt modelId="{3E34D7F9-55F3-AE4B-82A2-173B2B147DA6}" type="pres">
      <dgm:prSet presAssocID="{761DA577-FE2E-1D4B-90D0-641EE07F9D88}" presName="levelTx" presStyleLbl="revTx" presStyleIdx="0" presStyleCnt="0">
        <dgm:presLayoutVars>
          <dgm:chMax val="1"/>
          <dgm:bulletEnabled val="1"/>
        </dgm:presLayoutVars>
      </dgm:prSet>
      <dgm:spPr/>
    </dgm:pt>
    <dgm:pt modelId="{3F559EEF-40ED-164D-BA25-7684CFE7966F}" type="pres">
      <dgm:prSet presAssocID="{13EE726E-487B-BC42-956A-027D42CABA5C}" presName="Name8" presStyleCnt="0"/>
      <dgm:spPr/>
    </dgm:pt>
    <dgm:pt modelId="{10773469-3A0F-944C-A64E-5813C95065EA}" type="pres">
      <dgm:prSet presAssocID="{13EE726E-487B-BC42-956A-027D42CABA5C}" presName="level" presStyleLbl="node1" presStyleIdx="3" presStyleCnt="6">
        <dgm:presLayoutVars>
          <dgm:chMax val="1"/>
          <dgm:bulletEnabled val="1"/>
        </dgm:presLayoutVars>
      </dgm:prSet>
      <dgm:spPr/>
    </dgm:pt>
    <dgm:pt modelId="{FA4DB1DE-A406-3B45-877A-D855E498BDD6}" type="pres">
      <dgm:prSet presAssocID="{13EE726E-487B-BC42-956A-027D42CABA5C}" presName="levelTx" presStyleLbl="revTx" presStyleIdx="0" presStyleCnt="0">
        <dgm:presLayoutVars>
          <dgm:chMax val="1"/>
          <dgm:bulletEnabled val="1"/>
        </dgm:presLayoutVars>
      </dgm:prSet>
      <dgm:spPr/>
    </dgm:pt>
    <dgm:pt modelId="{6751D3CF-4B1F-6745-90AB-D68983DE85B9}" type="pres">
      <dgm:prSet presAssocID="{9070CC88-EB24-E342-9919-2FCA608334E5}" presName="Name8" presStyleCnt="0"/>
      <dgm:spPr/>
    </dgm:pt>
    <dgm:pt modelId="{7D0C00B8-FBB5-E542-BB8C-D7C0963864DD}" type="pres">
      <dgm:prSet presAssocID="{9070CC88-EB24-E342-9919-2FCA608334E5}" presName="level" presStyleLbl="node1" presStyleIdx="4" presStyleCnt="6">
        <dgm:presLayoutVars>
          <dgm:chMax val="1"/>
          <dgm:bulletEnabled val="1"/>
        </dgm:presLayoutVars>
      </dgm:prSet>
      <dgm:spPr/>
    </dgm:pt>
    <dgm:pt modelId="{7F1E56D0-FCE2-0E43-AE50-B92A1C2A4023}" type="pres">
      <dgm:prSet presAssocID="{9070CC88-EB24-E342-9919-2FCA608334E5}" presName="levelTx" presStyleLbl="revTx" presStyleIdx="0" presStyleCnt="0">
        <dgm:presLayoutVars>
          <dgm:chMax val="1"/>
          <dgm:bulletEnabled val="1"/>
        </dgm:presLayoutVars>
      </dgm:prSet>
      <dgm:spPr/>
    </dgm:pt>
    <dgm:pt modelId="{D8AD44FA-A843-7B4C-B095-72629FE63ABF}" type="pres">
      <dgm:prSet presAssocID="{17F7B346-7E44-884B-B208-34553535058F}" presName="Name8" presStyleCnt="0"/>
      <dgm:spPr/>
    </dgm:pt>
    <dgm:pt modelId="{E0640EEF-CCD0-A143-B7C0-98B8459BB784}" type="pres">
      <dgm:prSet presAssocID="{17F7B346-7E44-884B-B208-34553535058F}" presName="level" presStyleLbl="node1" presStyleIdx="5" presStyleCnt="6">
        <dgm:presLayoutVars>
          <dgm:chMax val="1"/>
          <dgm:bulletEnabled val="1"/>
        </dgm:presLayoutVars>
      </dgm:prSet>
      <dgm:spPr/>
    </dgm:pt>
    <dgm:pt modelId="{DBA6EBB8-21A0-894A-BA2E-6E7C6406075C}" type="pres">
      <dgm:prSet presAssocID="{17F7B346-7E44-884B-B208-34553535058F}" presName="levelTx" presStyleLbl="revTx" presStyleIdx="0" presStyleCnt="0">
        <dgm:presLayoutVars>
          <dgm:chMax val="1"/>
          <dgm:bulletEnabled val="1"/>
        </dgm:presLayoutVars>
      </dgm:prSet>
      <dgm:spPr/>
    </dgm:pt>
  </dgm:ptLst>
  <dgm:cxnLst>
    <dgm:cxn modelId="{D256FA1F-3155-6149-9200-843C7A0C4C1E}" type="presOf" srcId="{487C6DDB-16EA-8048-89A6-EBE7F5139E87}" destId="{6C68EA97-559F-5B4C-BAEF-7523CDE8859F}" srcOrd="1" destOrd="0" presId="urn:microsoft.com/office/officeart/2005/8/layout/pyramid1"/>
    <dgm:cxn modelId="{CF21072C-575D-2F4E-93E4-CEDCCDBF386D}" type="presOf" srcId="{17F7B346-7E44-884B-B208-34553535058F}" destId="{E0640EEF-CCD0-A143-B7C0-98B8459BB784}" srcOrd="0" destOrd="0" presId="urn:microsoft.com/office/officeart/2005/8/layout/pyramid1"/>
    <dgm:cxn modelId="{46D4912C-7830-9547-AEDF-D900520E6F1A}" type="presOf" srcId="{13EE726E-487B-BC42-956A-027D42CABA5C}" destId="{FA4DB1DE-A406-3B45-877A-D855E498BDD6}" srcOrd="1" destOrd="0" presId="urn:microsoft.com/office/officeart/2005/8/layout/pyramid1"/>
    <dgm:cxn modelId="{4178185E-9538-0547-98BD-A530CB2F1DAC}" type="presOf" srcId="{13EE726E-487B-BC42-956A-027D42CABA5C}" destId="{10773469-3A0F-944C-A64E-5813C95065EA}" srcOrd="0" destOrd="0" presId="urn:microsoft.com/office/officeart/2005/8/layout/pyramid1"/>
    <dgm:cxn modelId="{9D33C196-5164-CC4F-B1E8-87B97FE06648}" type="presOf" srcId="{E63B5B2B-F6A6-8441-A576-D26F920DC37F}" destId="{6ECD5B3B-9384-5444-8A5D-3417A6E94D0F}" srcOrd="0" destOrd="0" presId="urn:microsoft.com/office/officeart/2005/8/layout/pyramid1"/>
    <dgm:cxn modelId="{CC249697-8844-2B42-88A9-22A59EC37AA4}" type="presOf" srcId="{7B85411E-E25C-6F42-91E4-53D6A772A7AE}" destId="{AC8E9D14-6819-8F4A-9C5D-059395C22341}" srcOrd="1" destOrd="0" presId="urn:microsoft.com/office/officeart/2005/8/layout/pyramid1"/>
    <dgm:cxn modelId="{70E05AA2-8852-724A-AC88-971615452AC0}" srcId="{E63B5B2B-F6A6-8441-A576-D26F920DC37F}" destId="{17F7B346-7E44-884B-B208-34553535058F}" srcOrd="5" destOrd="0" parTransId="{AE3C9A01-2803-544D-9237-2EC60AD9C246}" sibTransId="{E9E48421-DF2E-E243-AFA0-DCCF2D7A210A}"/>
    <dgm:cxn modelId="{E81B47A4-8275-714F-AAE4-11DDDFB37008}" srcId="{E63B5B2B-F6A6-8441-A576-D26F920DC37F}" destId="{761DA577-FE2E-1D4B-90D0-641EE07F9D88}" srcOrd="2" destOrd="0" parTransId="{233C13BD-E584-CC4A-841F-18ABEF05A60D}" sibTransId="{EE783346-9836-534D-84F2-4BD295C9BE78}"/>
    <dgm:cxn modelId="{394BB1A5-A348-6741-B1D1-1511E3546EEE}" type="presOf" srcId="{17F7B346-7E44-884B-B208-34553535058F}" destId="{DBA6EBB8-21A0-894A-BA2E-6E7C6406075C}" srcOrd="1" destOrd="0" presId="urn:microsoft.com/office/officeart/2005/8/layout/pyramid1"/>
    <dgm:cxn modelId="{48E423AD-18E3-5449-9DDC-353EF8464CCD}" type="presOf" srcId="{761DA577-FE2E-1D4B-90D0-641EE07F9D88}" destId="{49A2C099-09E7-5845-9B71-7892FA5F19FA}" srcOrd="0" destOrd="0" presId="urn:microsoft.com/office/officeart/2005/8/layout/pyramid1"/>
    <dgm:cxn modelId="{07103FB3-B31A-4949-B1AE-90FA3DB140AF}" type="presOf" srcId="{9070CC88-EB24-E342-9919-2FCA608334E5}" destId="{7D0C00B8-FBB5-E542-BB8C-D7C0963864DD}" srcOrd="0" destOrd="0" presId="urn:microsoft.com/office/officeart/2005/8/layout/pyramid1"/>
    <dgm:cxn modelId="{40220FB7-89F5-F447-AFAC-4208393A193C}" type="presOf" srcId="{761DA577-FE2E-1D4B-90D0-641EE07F9D88}" destId="{3E34D7F9-55F3-AE4B-82A2-173B2B147DA6}" srcOrd="1" destOrd="0" presId="urn:microsoft.com/office/officeart/2005/8/layout/pyramid1"/>
    <dgm:cxn modelId="{5956DCBB-16F7-5D44-958D-C05DEB8C222C}" srcId="{E63B5B2B-F6A6-8441-A576-D26F920DC37F}" destId="{9070CC88-EB24-E342-9919-2FCA608334E5}" srcOrd="4" destOrd="0" parTransId="{30E0EEE2-ED8D-344C-BEF1-43872E0C324F}" sibTransId="{2ECC5143-3180-3C4B-811C-998BB359243F}"/>
    <dgm:cxn modelId="{53F322BC-37DA-7D4A-9153-7D7FAE8A4959}" type="presOf" srcId="{487C6DDB-16EA-8048-89A6-EBE7F5139E87}" destId="{F18AD3D4-3EBF-6740-A7F5-A34CCB8DAF75}" srcOrd="0" destOrd="0" presId="urn:microsoft.com/office/officeart/2005/8/layout/pyramid1"/>
    <dgm:cxn modelId="{48C3A3BC-42BB-574B-B352-676F1D08287C}" srcId="{E63B5B2B-F6A6-8441-A576-D26F920DC37F}" destId="{13EE726E-487B-BC42-956A-027D42CABA5C}" srcOrd="3" destOrd="0" parTransId="{64E3511B-7E49-764F-99C6-260A3CE823FF}" sibTransId="{730F1F49-C290-164E-95BF-400B875FFE30}"/>
    <dgm:cxn modelId="{75B68CD2-F4CE-984E-AF23-770AB3E12A04}" type="presOf" srcId="{7B85411E-E25C-6F42-91E4-53D6A772A7AE}" destId="{E4AD5763-DCE8-8646-9423-0796D183EB64}" srcOrd="0" destOrd="0" presId="urn:microsoft.com/office/officeart/2005/8/layout/pyramid1"/>
    <dgm:cxn modelId="{FE5729D9-B480-4043-AF2B-FAAE076BAE54}" srcId="{E63B5B2B-F6A6-8441-A576-D26F920DC37F}" destId="{487C6DDB-16EA-8048-89A6-EBE7F5139E87}" srcOrd="0" destOrd="0" parTransId="{F4C6CB43-A4A1-B344-B75F-5C507D5AB346}" sibTransId="{B187C270-F206-EB47-969D-F237983DA29B}"/>
    <dgm:cxn modelId="{0F38DDDB-4936-6642-B107-CD0B73EB4D34}" type="presOf" srcId="{9070CC88-EB24-E342-9919-2FCA608334E5}" destId="{7F1E56D0-FCE2-0E43-AE50-B92A1C2A4023}" srcOrd="1" destOrd="0" presId="urn:microsoft.com/office/officeart/2005/8/layout/pyramid1"/>
    <dgm:cxn modelId="{F4BD41E2-66AF-FD41-B3E4-D1D9BA0E0489}" srcId="{E63B5B2B-F6A6-8441-A576-D26F920DC37F}" destId="{7B85411E-E25C-6F42-91E4-53D6A772A7AE}" srcOrd="1" destOrd="0" parTransId="{1F49EEF7-00DB-F24E-ABA1-76F8D1DAA17B}" sibTransId="{7E267195-F0D2-F446-B54C-EC6424F5757D}"/>
    <dgm:cxn modelId="{FECBA123-C91B-8B4D-BF4C-FB439FA2C695}" type="presParOf" srcId="{6ECD5B3B-9384-5444-8A5D-3417A6E94D0F}" destId="{4C6A5A9E-52EB-664C-8E84-0B6237493D5E}" srcOrd="0" destOrd="0" presId="urn:microsoft.com/office/officeart/2005/8/layout/pyramid1"/>
    <dgm:cxn modelId="{A0BCF445-F5D1-1B41-9D3D-253CA10CD8EC}" type="presParOf" srcId="{4C6A5A9E-52EB-664C-8E84-0B6237493D5E}" destId="{F18AD3D4-3EBF-6740-A7F5-A34CCB8DAF75}" srcOrd="0" destOrd="0" presId="urn:microsoft.com/office/officeart/2005/8/layout/pyramid1"/>
    <dgm:cxn modelId="{67E35574-273D-7E40-8030-619D24D72EFF}" type="presParOf" srcId="{4C6A5A9E-52EB-664C-8E84-0B6237493D5E}" destId="{6C68EA97-559F-5B4C-BAEF-7523CDE8859F}" srcOrd="1" destOrd="0" presId="urn:microsoft.com/office/officeart/2005/8/layout/pyramid1"/>
    <dgm:cxn modelId="{C4D48264-982B-F94F-905E-93A8BDBDB777}" type="presParOf" srcId="{6ECD5B3B-9384-5444-8A5D-3417A6E94D0F}" destId="{7D8399FB-5995-A348-BEB7-AC598E062549}" srcOrd="1" destOrd="0" presId="urn:microsoft.com/office/officeart/2005/8/layout/pyramid1"/>
    <dgm:cxn modelId="{FEE54F2C-1D91-C147-A432-936938169FC6}" type="presParOf" srcId="{7D8399FB-5995-A348-BEB7-AC598E062549}" destId="{E4AD5763-DCE8-8646-9423-0796D183EB64}" srcOrd="0" destOrd="0" presId="urn:microsoft.com/office/officeart/2005/8/layout/pyramid1"/>
    <dgm:cxn modelId="{6483BC9D-ED3C-F240-BF59-077192B5A631}" type="presParOf" srcId="{7D8399FB-5995-A348-BEB7-AC598E062549}" destId="{AC8E9D14-6819-8F4A-9C5D-059395C22341}" srcOrd="1" destOrd="0" presId="urn:microsoft.com/office/officeart/2005/8/layout/pyramid1"/>
    <dgm:cxn modelId="{0E246D9A-9336-9340-BBFD-C7D726AB2718}" type="presParOf" srcId="{6ECD5B3B-9384-5444-8A5D-3417A6E94D0F}" destId="{9E4AA830-91D0-0541-A272-2817ECCF0C25}" srcOrd="2" destOrd="0" presId="urn:microsoft.com/office/officeart/2005/8/layout/pyramid1"/>
    <dgm:cxn modelId="{C7856B67-25F0-9943-9476-A748DB803868}" type="presParOf" srcId="{9E4AA830-91D0-0541-A272-2817ECCF0C25}" destId="{49A2C099-09E7-5845-9B71-7892FA5F19FA}" srcOrd="0" destOrd="0" presId="urn:microsoft.com/office/officeart/2005/8/layout/pyramid1"/>
    <dgm:cxn modelId="{9D0C15BB-610E-6E4B-AC15-CA023C31375D}" type="presParOf" srcId="{9E4AA830-91D0-0541-A272-2817ECCF0C25}" destId="{3E34D7F9-55F3-AE4B-82A2-173B2B147DA6}" srcOrd="1" destOrd="0" presId="urn:microsoft.com/office/officeart/2005/8/layout/pyramid1"/>
    <dgm:cxn modelId="{039CB13C-FA33-414A-952A-5C5BB0D944CE}" type="presParOf" srcId="{6ECD5B3B-9384-5444-8A5D-3417A6E94D0F}" destId="{3F559EEF-40ED-164D-BA25-7684CFE7966F}" srcOrd="3" destOrd="0" presId="urn:microsoft.com/office/officeart/2005/8/layout/pyramid1"/>
    <dgm:cxn modelId="{C5C9B4C8-0856-2D41-990E-6B86989ECA1A}" type="presParOf" srcId="{3F559EEF-40ED-164D-BA25-7684CFE7966F}" destId="{10773469-3A0F-944C-A64E-5813C95065EA}" srcOrd="0" destOrd="0" presId="urn:microsoft.com/office/officeart/2005/8/layout/pyramid1"/>
    <dgm:cxn modelId="{FAB375E3-A609-7240-98E6-48CE56BBBBD4}" type="presParOf" srcId="{3F559EEF-40ED-164D-BA25-7684CFE7966F}" destId="{FA4DB1DE-A406-3B45-877A-D855E498BDD6}" srcOrd="1" destOrd="0" presId="urn:microsoft.com/office/officeart/2005/8/layout/pyramid1"/>
    <dgm:cxn modelId="{90D54F32-9252-D648-9338-1AFB068038FD}" type="presParOf" srcId="{6ECD5B3B-9384-5444-8A5D-3417A6E94D0F}" destId="{6751D3CF-4B1F-6745-90AB-D68983DE85B9}" srcOrd="4" destOrd="0" presId="urn:microsoft.com/office/officeart/2005/8/layout/pyramid1"/>
    <dgm:cxn modelId="{4777B3F6-D00F-054D-BA89-046D451C66AA}" type="presParOf" srcId="{6751D3CF-4B1F-6745-90AB-D68983DE85B9}" destId="{7D0C00B8-FBB5-E542-BB8C-D7C0963864DD}" srcOrd="0" destOrd="0" presId="urn:microsoft.com/office/officeart/2005/8/layout/pyramid1"/>
    <dgm:cxn modelId="{CCEA2522-52CB-F543-BC4E-25FC3F1C0F70}" type="presParOf" srcId="{6751D3CF-4B1F-6745-90AB-D68983DE85B9}" destId="{7F1E56D0-FCE2-0E43-AE50-B92A1C2A4023}" srcOrd="1" destOrd="0" presId="urn:microsoft.com/office/officeart/2005/8/layout/pyramid1"/>
    <dgm:cxn modelId="{489C8C7A-65A1-A548-8471-CF5535921105}" type="presParOf" srcId="{6ECD5B3B-9384-5444-8A5D-3417A6E94D0F}" destId="{D8AD44FA-A843-7B4C-B095-72629FE63ABF}" srcOrd="5" destOrd="0" presId="urn:microsoft.com/office/officeart/2005/8/layout/pyramid1"/>
    <dgm:cxn modelId="{814440EC-0796-1648-92F5-15EDD6CE0D54}" type="presParOf" srcId="{D8AD44FA-A843-7B4C-B095-72629FE63ABF}" destId="{E0640EEF-CCD0-A143-B7C0-98B8459BB784}" srcOrd="0" destOrd="0" presId="urn:microsoft.com/office/officeart/2005/8/layout/pyramid1"/>
    <dgm:cxn modelId="{EC2BFBA6-342A-5144-96EE-7F0F5746A0FD}" type="presParOf" srcId="{D8AD44FA-A843-7B4C-B095-72629FE63ABF}" destId="{DBA6EBB8-21A0-894A-BA2E-6E7C6406075C}"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B5B2B-F6A6-8441-A576-D26F920DC37F}" type="doc">
      <dgm:prSet loTypeId="urn:microsoft.com/office/officeart/2005/8/layout/pyramid1" loCatId="" qsTypeId="urn:microsoft.com/office/officeart/2005/8/quickstyle/simple4" qsCatId="simple" csTypeId="urn:microsoft.com/office/officeart/2005/8/colors/colorful3" csCatId="colorful" phldr="1"/>
      <dgm:spPr/>
    </dgm:pt>
    <dgm:pt modelId="{7B85411E-E25C-6F42-91E4-53D6A772A7AE}">
      <dgm:prSet phldrT="[Text]" custT="1"/>
      <dgm:spPr>
        <a:solidFill>
          <a:schemeClr val="accent6">
            <a:lumMod val="60000"/>
            <a:lumOff val="40000"/>
          </a:schemeClr>
        </a:solidFill>
      </dgm:spPr>
      <dgm:t>
        <a:bodyPr/>
        <a:lstStyle/>
        <a:p>
          <a:r>
            <a:rPr lang="en-US" sz="1200" dirty="0"/>
            <a:t>Reduction</a:t>
          </a:r>
        </a:p>
      </dgm:t>
    </dgm:pt>
    <dgm:pt modelId="{1F49EEF7-00DB-F24E-ABA1-76F8D1DAA17B}" type="parTrans" cxnId="{F4BD41E2-66AF-FD41-B3E4-D1D9BA0E0489}">
      <dgm:prSet/>
      <dgm:spPr/>
      <dgm:t>
        <a:bodyPr/>
        <a:lstStyle/>
        <a:p>
          <a:endParaRPr lang="en-US" sz="1200"/>
        </a:p>
      </dgm:t>
    </dgm:pt>
    <dgm:pt modelId="{7E267195-F0D2-F446-B54C-EC6424F5757D}" type="sibTrans" cxnId="{F4BD41E2-66AF-FD41-B3E4-D1D9BA0E0489}">
      <dgm:prSet/>
      <dgm:spPr/>
      <dgm:t>
        <a:bodyPr/>
        <a:lstStyle/>
        <a:p>
          <a:endParaRPr lang="en-US" sz="1200"/>
        </a:p>
      </dgm:t>
    </dgm:pt>
    <dgm:pt modelId="{761DA577-FE2E-1D4B-90D0-641EE07F9D88}">
      <dgm:prSet phldrT="[Text]" custT="1"/>
      <dgm:spPr>
        <a:solidFill>
          <a:srgbClr val="FFFF00"/>
        </a:solidFill>
      </dgm:spPr>
      <dgm:t>
        <a:bodyPr/>
        <a:lstStyle/>
        <a:p>
          <a:r>
            <a:rPr lang="en-US" sz="1200" dirty="0"/>
            <a:t>Reuse</a:t>
          </a:r>
        </a:p>
      </dgm:t>
    </dgm:pt>
    <dgm:pt modelId="{233C13BD-E584-CC4A-841F-18ABEF05A60D}" type="parTrans" cxnId="{E81B47A4-8275-714F-AAE4-11DDDFB37008}">
      <dgm:prSet/>
      <dgm:spPr/>
      <dgm:t>
        <a:bodyPr/>
        <a:lstStyle/>
        <a:p>
          <a:endParaRPr lang="en-US" sz="1200"/>
        </a:p>
      </dgm:t>
    </dgm:pt>
    <dgm:pt modelId="{EE783346-9836-534D-84F2-4BD295C9BE78}" type="sibTrans" cxnId="{E81B47A4-8275-714F-AAE4-11DDDFB37008}">
      <dgm:prSet/>
      <dgm:spPr/>
      <dgm:t>
        <a:bodyPr/>
        <a:lstStyle/>
        <a:p>
          <a:endParaRPr lang="en-US" sz="1200"/>
        </a:p>
      </dgm:t>
    </dgm:pt>
    <dgm:pt modelId="{13EE726E-487B-BC42-956A-027D42CABA5C}">
      <dgm:prSet phldrT="[Text]" custT="1"/>
      <dgm:spPr>
        <a:solidFill>
          <a:srgbClr val="FFC000"/>
        </a:solidFill>
      </dgm:spPr>
      <dgm:t>
        <a:bodyPr/>
        <a:lstStyle/>
        <a:p>
          <a:r>
            <a:rPr lang="en-US" sz="1200"/>
            <a:t>Recycling</a:t>
          </a:r>
          <a:endParaRPr lang="en-US" sz="1200" dirty="0"/>
        </a:p>
      </dgm:t>
    </dgm:pt>
    <dgm:pt modelId="{64E3511B-7E49-764F-99C6-260A3CE823FF}" type="parTrans" cxnId="{48C3A3BC-42BB-574B-B352-676F1D08287C}">
      <dgm:prSet/>
      <dgm:spPr/>
      <dgm:t>
        <a:bodyPr/>
        <a:lstStyle/>
        <a:p>
          <a:endParaRPr lang="en-US" sz="1200"/>
        </a:p>
      </dgm:t>
    </dgm:pt>
    <dgm:pt modelId="{730F1F49-C290-164E-95BF-400B875FFE30}" type="sibTrans" cxnId="{48C3A3BC-42BB-574B-B352-676F1D08287C}">
      <dgm:prSet/>
      <dgm:spPr/>
      <dgm:t>
        <a:bodyPr/>
        <a:lstStyle/>
        <a:p>
          <a:endParaRPr lang="en-US" sz="1200"/>
        </a:p>
      </dgm:t>
    </dgm:pt>
    <dgm:pt modelId="{9070CC88-EB24-E342-9919-2FCA608334E5}">
      <dgm:prSet phldrT="[Text]" custT="1"/>
      <dgm:spPr>
        <a:solidFill>
          <a:srgbClr val="FF0000"/>
        </a:solidFill>
      </dgm:spPr>
      <dgm:t>
        <a:bodyPr/>
        <a:lstStyle/>
        <a:p>
          <a:r>
            <a:rPr lang="en-US" sz="1200"/>
            <a:t>Energy recovery</a:t>
          </a:r>
          <a:endParaRPr lang="en-US" sz="1200" dirty="0"/>
        </a:p>
      </dgm:t>
    </dgm:pt>
    <dgm:pt modelId="{30E0EEE2-ED8D-344C-BEF1-43872E0C324F}" type="parTrans" cxnId="{5956DCBB-16F7-5D44-958D-C05DEB8C222C}">
      <dgm:prSet/>
      <dgm:spPr/>
      <dgm:t>
        <a:bodyPr/>
        <a:lstStyle/>
        <a:p>
          <a:endParaRPr lang="en-US" sz="1200"/>
        </a:p>
      </dgm:t>
    </dgm:pt>
    <dgm:pt modelId="{2ECC5143-3180-3C4B-811C-998BB359243F}" type="sibTrans" cxnId="{5956DCBB-16F7-5D44-958D-C05DEB8C222C}">
      <dgm:prSet/>
      <dgm:spPr/>
      <dgm:t>
        <a:bodyPr/>
        <a:lstStyle/>
        <a:p>
          <a:endParaRPr lang="en-US" sz="1200"/>
        </a:p>
      </dgm:t>
    </dgm:pt>
    <dgm:pt modelId="{17F7B346-7E44-884B-B208-34553535058F}">
      <dgm:prSet phldrT="[Text]" custT="1"/>
      <dgm:spPr>
        <a:solidFill>
          <a:srgbClr val="C00000"/>
        </a:solidFill>
      </dgm:spPr>
      <dgm:t>
        <a:bodyPr/>
        <a:lstStyle/>
        <a:p>
          <a:r>
            <a:rPr lang="en-US" sz="1200" dirty="0"/>
            <a:t>Disposal</a:t>
          </a:r>
        </a:p>
      </dgm:t>
    </dgm:pt>
    <dgm:pt modelId="{AE3C9A01-2803-544D-9237-2EC60AD9C246}" type="parTrans" cxnId="{70E05AA2-8852-724A-AC88-971615452AC0}">
      <dgm:prSet/>
      <dgm:spPr/>
      <dgm:t>
        <a:bodyPr/>
        <a:lstStyle/>
        <a:p>
          <a:endParaRPr lang="en-US" sz="1200"/>
        </a:p>
      </dgm:t>
    </dgm:pt>
    <dgm:pt modelId="{E9E48421-DF2E-E243-AFA0-DCCF2D7A210A}" type="sibTrans" cxnId="{70E05AA2-8852-724A-AC88-971615452AC0}">
      <dgm:prSet/>
      <dgm:spPr/>
      <dgm:t>
        <a:bodyPr/>
        <a:lstStyle/>
        <a:p>
          <a:endParaRPr lang="en-US" sz="1200"/>
        </a:p>
      </dgm:t>
    </dgm:pt>
    <dgm:pt modelId="{487C6DDB-16EA-8048-89A6-EBE7F5139E87}">
      <dgm:prSet phldrT="[Text]" custT="1"/>
      <dgm:spPr>
        <a:solidFill>
          <a:schemeClr val="accent6"/>
        </a:solidFill>
      </dgm:spPr>
      <dgm:t>
        <a:bodyPr/>
        <a:lstStyle/>
        <a:p>
          <a:endParaRPr lang="en-US" sz="1200" dirty="0"/>
        </a:p>
      </dgm:t>
    </dgm:pt>
    <dgm:pt modelId="{B187C270-F206-EB47-969D-F237983DA29B}" type="sibTrans" cxnId="{FE5729D9-B480-4043-AF2B-FAAE076BAE54}">
      <dgm:prSet/>
      <dgm:spPr/>
      <dgm:t>
        <a:bodyPr/>
        <a:lstStyle/>
        <a:p>
          <a:endParaRPr lang="en-US" sz="1200"/>
        </a:p>
      </dgm:t>
    </dgm:pt>
    <dgm:pt modelId="{F4C6CB43-A4A1-B344-B75F-5C507D5AB346}" type="parTrans" cxnId="{FE5729D9-B480-4043-AF2B-FAAE076BAE54}">
      <dgm:prSet/>
      <dgm:spPr/>
      <dgm:t>
        <a:bodyPr/>
        <a:lstStyle/>
        <a:p>
          <a:endParaRPr lang="en-US" sz="1200"/>
        </a:p>
      </dgm:t>
    </dgm:pt>
    <dgm:pt modelId="{6ECD5B3B-9384-5444-8A5D-3417A6E94D0F}" type="pres">
      <dgm:prSet presAssocID="{E63B5B2B-F6A6-8441-A576-D26F920DC37F}" presName="Name0" presStyleCnt="0">
        <dgm:presLayoutVars>
          <dgm:dir/>
          <dgm:animLvl val="lvl"/>
          <dgm:resizeHandles val="exact"/>
        </dgm:presLayoutVars>
      </dgm:prSet>
      <dgm:spPr/>
    </dgm:pt>
    <dgm:pt modelId="{4C6A5A9E-52EB-664C-8E84-0B6237493D5E}" type="pres">
      <dgm:prSet presAssocID="{487C6DDB-16EA-8048-89A6-EBE7F5139E87}" presName="Name8" presStyleCnt="0"/>
      <dgm:spPr/>
    </dgm:pt>
    <dgm:pt modelId="{F18AD3D4-3EBF-6740-A7F5-A34CCB8DAF75}" type="pres">
      <dgm:prSet presAssocID="{487C6DDB-16EA-8048-89A6-EBE7F5139E87}" presName="level" presStyleLbl="node1" presStyleIdx="0" presStyleCnt="6" custLinFactNeighborY="0">
        <dgm:presLayoutVars>
          <dgm:chMax val="1"/>
          <dgm:bulletEnabled val="1"/>
        </dgm:presLayoutVars>
      </dgm:prSet>
      <dgm:spPr/>
    </dgm:pt>
    <dgm:pt modelId="{6C68EA97-559F-5B4C-BAEF-7523CDE8859F}" type="pres">
      <dgm:prSet presAssocID="{487C6DDB-16EA-8048-89A6-EBE7F5139E87}" presName="levelTx" presStyleLbl="revTx" presStyleIdx="0" presStyleCnt="0">
        <dgm:presLayoutVars>
          <dgm:chMax val="1"/>
          <dgm:bulletEnabled val="1"/>
        </dgm:presLayoutVars>
      </dgm:prSet>
      <dgm:spPr/>
    </dgm:pt>
    <dgm:pt modelId="{7D8399FB-5995-A348-BEB7-AC598E062549}" type="pres">
      <dgm:prSet presAssocID="{7B85411E-E25C-6F42-91E4-53D6A772A7AE}" presName="Name8" presStyleCnt="0"/>
      <dgm:spPr/>
    </dgm:pt>
    <dgm:pt modelId="{E4AD5763-DCE8-8646-9423-0796D183EB64}" type="pres">
      <dgm:prSet presAssocID="{7B85411E-E25C-6F42-91E4-53D6A772A7AE}" presName="level" presStyleLbl="node1" presStyleIdx="1" presStyleCnt="6">
        <dgm:presLayoutVars>
          <dgm:chMax val="1"/>
          <dgm:bulletEnabled val="1"/>
        </dgm:presLayoutVars>
      </dgm:prSet>
      <dgm:spPr/>
    </dgm:pt>
    <dgm:pt modelId="{AC8E9D14-6819-8F4A-9C5D-059395C22341}" type="pres">
      <dgm:prSet presAssocID="{7B85411E-E25C-6F42-91E4-53D6A772A7AE}" presName="levelTx" presStyleLbl="revTx" presStyleIdx="0" presStyleCnt="0">
        <dgm:presLayoutVars>
          <dgm:chMax val="1"/>
          <dgm:bulletEnabled val="1"/>
        </dgm:presLayoutVars>
      </dgm:prSet>
      <dgm:spPr/>
    </dgm:pt>
    <dgm:pt modelId="{9E4AA830-91D0-0541-A272-2817ECCF0C25}" type="pres">
      <dgm:prSet presAssocID="{761DA577-FE2E-1D4B-90D0-641EE07F9D88}" presName="Name8" presStyleCnt="0"/>
      <dgm:spPr/>
    </dgm:pt>
    <dgm:pt modelId="{49A2C099-09E7-5845-9B71-7892FA5F19FA}" type="pres">
      <dgm:prSet presAssocID="{761DA577-FE2E-1D4B-90D0-641EE07F9D88}" presName="level" presStyleLbl="node1" presStyleIdx="2" presStyleCnt="6">
        <dgm:presLayoutVars>
          <dgm:chMax val="1"/>
          <dgm:bulletEnabled val="1"/>
        </dgm:presLayoutVars>
      </dgm:prSet>
      <dgm:spPr/>
    </dgm:pt>
    <dgm:pt modelId="{3E34D7F9-55F3-AE4B-82A2-173B2B147DA6}" type="pres">
      <dgm:prSet presAssocID="{761DA577-FE2E-1D4B-90D0-641EE07F9D88}" presName="levelTx" presStyleLbl="revTx" presStyleIdx="0" presStyleCnt="0">
        <dgm:presLayoutVars>
          <dgm:chMax val="1"/>
          <dgm:bulletEnabled val="1"/>
        </dgm:presLayoutVars>
      </dgm:prSet>
      <dgm:spPr/>
    </dgm:pt>
    <dgm:pt modelId="{3F559EEF-40ED-164D-BA25-7684CFE7966F}" type="pres">
      <dgm:prSet presAssocID="{13EE726E-487B-BC42-956A-027D42CABA5C}" presName="Name8" presStyleCnt="0"/>
      <dgm:spPr/>
    </dgm:pt>
    <dgm:pt modelId="{10773469-3A0F-944C-A64E-5813C95065EA}" type="pres">
      <dgm:prSet presAssocID="{13EE726E-487B-BC42-956A-027D42CABA5C}" presName="level" presStyleLbl="node1" presStyleIdx="3" presStyleCnt="6">
        <dgm:presLayoutVars>
          <dgm:chMax val="1"/>
          <dgm:bulletEnabled val="1"/>
        </dgm:presLayoutVars>
      </dgm:prSet>
      <dgm:spPr/>
    </dgm:pt>
    <dgm:pt modelId="{FA4DB1DE-A406-3B45-877A-D855E498BDD6}" type="pres">
      <dgm:prSet presAssocID="{13EE726E-487B-BC42-956A-027D42CABA5C}" presName="levelTx" presStyleLbl="revTx" presStyleIdx="0" presStyleCnt="0">
        <dgm:presLayoutVars>
          <dgm:chMax val="1"/>
          <dgm:bulletEnabled val="1"/>
        </dgm:presLayoutVars>
      </dgm:prSet>
      <dgm:spPr/>
    </dgm:pt>
    <dgm:pt modelId="{6751D3CF-4B1F-6745-90AB-D68983DE85B9}" type="pres">
      <dgm:prSet presAssocID="{9070CC88-EB24-E342-9919-2FCA608334E5}" presName="Name8" presStyleCnt="0"/>
      <dgm:spPr/>
    </dgm:pt>
    <dgm:pt modelId="{7D0C00B8-FBB5-E542-BB8C-D7C0963864DD}" type="pres">
      <dgm:prSet presAssocID="{9070CC88-EB24-E342-9919-2FCA608334E5}" presName="level" presStyleLbl="node1" presStyleIdx="4" presStyleCnt="6">
        <dgm:presLayoutVars>
          <dgm:chMax val="1"/>
          <dgm:bulletEnabled val="1"/>
        </dgm:presLayoutVars>
      </dgm:prSet>
      <dgm:spPr/>
    </dgm:pt>
    <dgm:pt modelId="{7F1E56D0-FCE2-0E43-AE50-B92A1C2A4023}" type="pres">
      <dgm:prSet presAssocID="{9070CC88-EB24-E342-9919-2FCA608334E5}" presName="levelTx" presStyleLbl="revTx" presStyleIdx="0" presStyleCnt="0">
        <dgm:presLayoutVars>
          <dgm:chMax val="1"/>
          <dgm:bulletEnabled val="1"/>
        </dgm:presLayoutVars>
      </dgm:prSet>
      <dgm:spPr/>
    </dgm:pt>
    <dgm:pt modelId="{D8AD44FA-A843-7B4C-B095-72629FE63ABF}" type="pres">
      <dgm:prSet presAssocID="{17F7B346-7E44-884B-B208-34553535058F}" presName="Name8" presStyleCnt="0"/>
      <dgm:spPr/>
    </dgm:pt>
    <dgm:pt modelId="{E0640EEF-CCD0-A143-B7C0-98B8459BB784}" type="pres">
      <dgm:prSet presAssocID="{17F7B346-7E44-884B-B208-34553535058F}" presName="level" presStyleLbl="node1" presStyleIdx="5" presStyleCnt="6">
        <dgm:presLayoutVars>
          <dgm:chMax val="1"/>
          <dgm:bulletEnabled val="1"/>
        </dgm:presLayoutVars>
      </dgm:prSet>
      <dgm:spPr/>
    </dgm:pt>
    <dgm:pt modelId="{DBA6EBB8-21A0-894A-BA2E-6E7C6406075C}" type="pres">
      <dgm:prSet presAssocID="{17F7B346-7E44-884B-B208-34553535058F}" presName="levelTx" presStyleLbl="revTx" presStyleIdx="0" presStyleCnt="0">
        <dgm:presLayoutVars>
          <dgm:chMax val="1"/>
          <dgm:bulletEnabled val="1"/>
        </dgm:presLayoutVars>
      </dgm:prSet>
      <dgm:spPr/>
    </dgm:pt>
  </dgm:ptLst>
  <dgm:cxnLst>
    <dgm:cxn modelId="{D256FA1F-3155-6149-9200-843C7A0C4C1E}" type="presOf" srcId="{487C6DDB-16EA-8048-89A6-EBE7F5139E87}" destId="{6C68EA97-559F-5B4C-BAEF-7523CDE8859F}" srcOrd="1" destOrd="0" presId="urn:microsoft.com/office/officeart/2005/8/layout/pyramid1"/>
    <dgm:cxn modelId="{CF21072C-575D-2F4E-93E4-CEDCCDBF386D}" type="presOf" srcId="{17F7B346-7E44-884B-B208-34553535058F}" destId="{E0640EEF-CCD0-A143-B7C0-98B8459BB784}" srcOrd="0" destOrd="0" presId="urn:microsoft.com/office/officeart/2005/8/layout/pyramid1"/>
    <dgm:cxn modelId="{46D4912C-7830-9547-AEDF-D900520E6F1A}" type="presOf" srcId="{13EE726E-487B-BC42-956A-027D42CABA5C}" destId="{FA4DB1DE-A406-3B45-877A-D855E498BDD6}" srcOrd="1" destOrd="0" presId="urn:microsoft.com/office/officeart/2005/8/layout/pyramid1"/>
    <dgm:cxn modelId="{4178185E-9538-0547-98BD-A530CB2F1DAC}" type="presOf" srcId="{13EE726E-487B-BC42-956A-027D42CABA5C}" destId="{10773469-3A0F-944C-A64E-5813C95065EA}" srcOrd="0" destOrd="0" presId="urn:microsoft.com/office/officeart/2005/8/layout/pyramid1"/>
    <dgm:cxn modelId="{9D33C196-5164-CC4F-B1E8-87B97FE06648}" type="presOf" srcId="{E63B5B2B-F6A6-8441-A576-D26F920DC37F}" destId="{6ECD5B3B-9384-5444-8A5D-3417A6E94D0F}" srcOrd="0" destOrd="0" presId="urn:microsoft.com/office/officeart/2005/8/layout/pyramid1"/>
    <dgm:cxn modelId="{CC249697-8844-2B42-88A9-22A59EC37AA4}" type="presOf" srcId="{7B85411E-E25C-6F42-91E4-53D6A772A7AE}" destId="{AC8E9D14-6819-8F4A-9C5D-059395C22341}" srcOrd="1" destOrd="0" presId="urn:microsoft.com/office/officeart/2005/8/layout/pyramid1"/>
    <dgm:cxn modelId="{70E05AA2-8852-724A-AC88-971615452AC0}" srcId="{E63B5B2B-F6A6-8441-A576-D26F920DC37F}" destId="{17F7B346-7E44-884B-B208-34553535058F}" srcOrd="5" destOrd="0" parTransId="{AE3C9A01-2803-544D-9237-2EC60AD9C246}" sibTransId="{E9E48421-DF2E-E243-AFA0-DCCF2D7A210A}"/>
    <dgm:cxn modelId="{E81B47A4-8275-714F-AAE4-11DDDFB37008}" srcId="{E63B5B2B-F6A6-8441-A576-D26F920DC37F}" destId="{761DA577-FE2E-1D4B-90D0-641EE07F9D88}" srcOrd="2" destOrd="0" parTransId="{233C13BD-E584-CC4A-841F-18ABEF05A60D}" sibTransId="{EE783346-9836-534D-84F2-4BD295C9BE78}"/>
    <dgm:cxn modelId="{394BB1A5-A348-6741-B1D1-1511E3546EEE}" type="presOf" srcId="{17F7B346-7E44-884B-B208-34553535058F}" destId="{DBA6EBB8-21A0-894A-BA2E-6E7C6406075C}" srcOrd="1" destOrd="0" presId="urn:microsoft.com/office/officeart/2005/8/layout/pyramid1"/>
    <dgm:cxn modelId="{48E423AD-18E3-5449-9DDC-353EF8464CCD}" type="presOf" srcId="{761DA577-FE2E-1D4B-90D0-641EE07F9D88}" destId="{49A2C099-09E7-5845-9B71-7892FA5F19FA}" srcOrd="0" destOrd="0" presId="urn:microsoft.com/office/officeart/2005/8/layout/pyramid1"/>
    <dgm:cxn modelId="{07103FB3-B31A-4949-B1AE-90FA3DB140AF}" type="presOf" srcId="{9070CC88-EB24-E342-9919-2FCA608334E5}" destId="{7D0C00B8-FBB5-E542-BB8C-D7C0963864DD}" srcOrd="0" destOrd="0" presId="urn:microsoft.com/office/officeart/2005/8/layout/pyramid1"/>
    <dgm:cxn modelId="{40220FB7-89F5-F447-AFAC-4208393A193C}" type="presOf" srcId="{761DA577-FE2E-1D4B-90D0-641EE07F9D88}" destId="{3E34D7F9-55F3-AE4B-82A2-173B2B147DA6}" srcOrd="1" destOrd="0" presId="urn:microsoft.com/office/officeart/2005/8/layout/pyramid1"/>
    <dgm:cxn modelId="{5956DCBB-16F7-5D44-958D-C05DEB8C222C}" srcId="{E63B5B2B-F6A6-8441-A576-D26F920DC37F}" destId="{9070CC88-EB24-E342-9919-2FCA608334E5}" srcOrd="4" destOrd="0" parTransId="{30E0EEE2-ED8D-344C-BEF1-43872E0C324F}" sibTransId="{2ECC5143-3180-3C4B-811C-998BB359243F}"/>
    <dgm:cxn modelId="{53F322BC-37DA-7D4A-9153-7D7FAE8A4959}" type="presOf" srcId="{487C6DDB-16EA-8048-89A6-EBE7F5139E87}" destId="{F18AD3D4-3EBF-6740-A7F5-A34CCB8DAF75}" srcOrd="0" destOrd="0" presId="urn:microsoft.com/office/officeart/2005/8/layout/pyramid1"/>
    <dgm:cxn modelId="{48C3A3BC-42BB-574B-B352-676F1D08287C}" srcId="{E63B5B2B-F6A6-8441-A576-D26F920DC37F}" destId="{13EE726E-487B-BC42-956A-027D42CABA5C}" srcOrd="3" destOrd="0" parTransId="{64E3511B-7E49-764F-99C6-260A3CE823FF}" sibTransId="{730F1F49-C290-164E-95BF-400B875FFE30}"/>
    <dgm:cxn modelId="{75B68CD2-F4CE-984E-AF23-770AB3E12A04}" type="presOf" srcId="{7B85411E-E25C-6F42-91E4-53D6A772A7AE}" destId="{E4AD5763-DCE8-8646-9423-0796D183EB64}" srcOrd="0" destOrd="0" presId="urn:microsoft.com/office/officeart/2005/8/layout/pyramid1"/>
    <dgm:cxn modelId="{FE5729D9-B480-4043-AF2B-FAAE076BAE54}" srcId="{E63B5B2B-F6A6-8441-A576-D26F920DC37F}" destId="{487C6DDB-16EA-8048-89A6-EBE7F5139E87}" srcOrd="0" destOrd="0" parTransId="{F4C6CB43-A4A1-B344-B75F-5C507D5AB346}" sibTransId="{B187C270-F206-EB47-969D-F237983DA29B}"/>
    <dgm:cxn modelId="{0F38DDDB-4936-6642-B107-CD0B73EB4D34}" type="presOf" srcId="{9070CC88-EB24-E342-9919-2FCA608334E5}" destId="{7F1E56D0-FCE2-0E43-AE50-B92A1C2A4023}" srcOrd="1" destOrd="0" presId="urn:microsoft.com/office/officeart/2005/8/layout/pyramid1"/>
    <dgm:cxn modelId="{F4BD41E2-66AF-FD41-B3E4-D1D9BA0E0489}" srcId="{E63B5B2B-F6A6-8441-A576-D26F920DC37F}" destId="{7B85411E-E25C-6F42-91E4-53D6A772A7AE}" srcOrd="1" destOrd="0" parTransId="{1F49EEF7-00DB-F24E-ABA1-76F8D1DAA17B}" sibTransId="{7E267195-F0D2-F446-B54C-EC6424F5757D}"/>
    <dgm:cxn modelId="{FECBA123-C91B-8B4D-BF4C-FB439FA2C695}" type="presParOf" srcId="{6ECD5B3B-9384-5444-8A5D-3417A6E94D0F}" destId="{4C6A5A9E-52EB-664C-8E84-0B6237493D5E}" srcOrd="0" destOrd="0" presId="urn:microsoft.com/office/officeart/2005/8/layout/pyramid1"/>
    <dgm:cxn modelId="{A0BCF445-F5D1-1B41-9D3D-253CA10CD8EC}" type="presParOf" srcId="{4C6A5A9E-52EB-664C-8E84-0B6237493D5E}" destId="{F18AD3D4-3EBF-6740-A7F5-A34CCB8DAF75}" srcOrd="0" destOrd="0" presId="urn:microsoft.com/office/officeart/2005/8/layout/pyramid1"/>
    <dgm:cxn modelId="{67E35574-273D-7E40-8030-619D24D72EFF}" type="presParOf" srcId="{4C6A5A9E-52EB-664C-8E84-0B6237493D5E}" destId="{6C68EA97-559F-5B4C-BAEF-7523CDE8859F}" srcOrd="1" destOrd="0" presId="urn:microsoft.com/office/officeart/2005/8/layout/pyramid1"/>
    <dgm:cxn modelId="{C4D48264-982B-F94F-905E-93A8BDBDB777}" type="presParOf" srcId="{6ECD5B3B-9384-5444-8A5D-3417A6E94D0F}" destId="{7D8399FB-5995-A348-BEB7-AC598E062549}" srcOrd="1" destOrd="0" presId="urn:microsoft.com/office/officeart/2005/8/layout/pyramid1"/>
    <dgm:cxn modelId="{FEE54F2C-1D91-C147-A432-936938169FC6}" type="presParOf" srcId="{7D8399FB-5995-A348-BEB7-AC598E062549}" destId="{E4AD5763-DCE8-8646-9423-0796D183EB64}" srcOrd="0" destOrd="0" presId="urn:microsoft.com/office/officeart/2005/8/layout/pyramid1"/>
    <dgm:cxn modelId="{6483BC9D-ED3C-F240-BF59-077192B5A631}" type="presParOf" srcId="{7D8399FB-5995-A348-BEB7-AC598E062549}" destId="{AC8E9D14-6819-8F4A-9C5D-059395C22341}" srcOrd="1" destOrd="0" presId="urn:microsoft.com/office/officeart/2005/8/layout/pyramid1"/>
    <dgm:cxn modelId="{0E246D9A-9336-9340-BBFD-C7D726AB2718}" type="presParOf" srcId="{6ECD5B3B-9384-5444-8A5D-3417A6E94D0F}" destId="{9E4AA830-91D0-0541-A272-2817ECCF0C25}" srcOrd="2" destOrd="0" presId="urn:microsoft.com/office/officeart/2005/8/layout/pyramid1"/>
    <dgm:cxn modelId="{C7856B67-25F0-9943-9476-A748DB803868}" type="presParOf" srcId="{9E4AA830-91D0-0541-A272-2817ECCF0C25}" destId="{49A2C099-09E7-5845-9B71-7892FA5F19FA}" srcOrd="0" destOrd="0" presId="urn:microsoft.com/office/officeart/2005/8/layout/pyramid1"/>
    <dgm:cxn modelId="{9D0C15BB-610E-6E4B-AC15-CA023C31375D}" type="presParOf" srcId="{9E4AA830-91D0-0541-A272-2817ECCF0C25}" destId="{3E34D7F9-55F3-AE4B-82A2-173B2B147DA6}" srcOrd="1" destOrd="0" presId="urn:microsoft.com/office/officeart/2005/8/layout/pyramid1"/>
    <dgm:cxn modelId="{039CB13C-FA33-414A-952A-5C5BB0D944CE}" type="presParOf" srcId="{6ECD5B3B-9384-5444-8A5D-3417A6E94D0F}" destId="{3F559EEF-40ED-164D-BA25-7684CFE7966F}" srcOrd="3" destOrd="0" presId="urn:microsoft.com/office/officeart/2005/8/layout/pyramid1"/>
    <dgm:cxn modelId="{C5C9B4C8-0856-2D41-990E-6B86989ECA1A}" type="presParOf" srcId="{3F559EEF-40ED-164D-BA25-7684CFE7966F}" destId="{10773469-3A0F-944C-A64E-5813C95065EA}" srcOrd="0" destOrd="0" presId="urn:microsoft.com/office/officeart/2005/8/layout/pyramid1"/>
    <dgm:cxn modelId="{FAB375E3-A609-7240-98E6-48CE56BBBBD4}" type="presParOf" srcId="{3F559EEF-40ED-164D-BA25-7684CFE7966F}" destId="{FA4DB1DE-A406-3B45-877A-D855E498BDD6}" srcOrd="1" destOrd="0" presId="urn:microsoft.com/office/officeart/2005/8/layout/pyramid1"/>
    <dgm:cxn modelId="{90D54F32-9252-D648-9338-1AFB068038FD}" type="presParOf" srcId="{6ECD5B3B-9384-5444-8A5D-3417A6E94D0F}" destId="{6751D3CF-4B1F-6745-90AB-D68983DE85B9}" srcOrd="4" destOrd="0" presId="urn:microsoft.com/office/officeart/2005/8/layout/pyramid1"/>
    <dgm:cxn modelId="{4777B3F6-D00F-054D-BA89-046D451C66AA}" type="presParOf" srcId="{6751D3CF-4B1F-6745-90AB-D68983DE85B9}" destId="{7D0C00B8-FBB5-E542-BB8C-D7C0963864DD}" srcOrd="0" destOrd="0" presId="urn:microsoft.com/office/officeart/2005/8/layout/pyramid1"/>
    <dgm:cxn modelId="{CCEA2522-52CB-F543-BC4E-25FC3F1C0F70}" type="presParOf" srcId="{6751D3CF-4B1F-6745-90AB-D68983DE85B9}" destId="{7F1E56D0-FCE2-0E43-AE50-B92A1C2A4023}" srcOrd="1" destOrd="0" presId="urn:microsoft.com/office/officeart/2005/8/layout/pyramid1"/>
    <dgm:cxn modelId="{489C8C7A-65A1-A548-8471-CF5535921105}" type="presParOf" srcId="{6ECD5B3B-9384-5444-8A5D-3417A6E94D0F}" destId="{D8AD44FA-A843-7B4C-B095-72629FE63ABF}" srcOrd="5" destOrd="0" presId="urn:microsoft.com/office/officeart/2005/8/layout/pyramid1"/>
    <dgm:cxn modelId="{814440EC-0796-1648-92F5-15EDD6CE0D54}" type="presParOf" srcId="{D8AD44FA-A843-7B4C-B095-72629FE63ABF}" destId="{E0640EEF-CCD0-A143-B7C0-98B8459BB784}" srcOrd="0" destOrd="0" presId="urn:microsoft.com/office/officeart/2005/8/layout/pyramid1"/>
    <dgm:cxn modelId="{EC2BFBA6-342A-5144-96EE-7F0F5746A0FD}" type="presParOf" srcId="{D8AD44FA-A843-7B4C-B095-72629FE63ABF}" destId="{DBA6EBB8-21A0-894A-BA2E-6E7C6406075C}"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3B5B2B-F6A6-8441-A576-D26F920DC37F}" type="doc">
      <dgm:prSet loTypeId="urn:microsoft.com/office/officeart/2005/8/layout/pyramid1" loCatId="" qsTypeId="urn:microsoft.com/office/officeart/2005/8/quickstyle/simple4" qsCatId="simple" csTypeId="urn:microsoft.com/office/officeart/2005/8/colors/colorful3" csCatId="colorful" phldr="1"/>
      <dgm:spPr/>
    </dgm:pt>
    <dgm:pt modelId="{7B85411E-E25C-6F42-91E4-53D6A772A7AE}">
      <dgm:prSet phldrT="[Text]" custT="1"/>
      <dgm:spPr>
        <a:solidFill>
          <a:schemeClr val="accent6">
            <a:lumMod val="60000"/>
            <a:lumOff val="40000"/>
          </a:schemeClr>
        </a:solidFill>
      </dgm:spPr>
      <dgm:t>
        <a:bodyPr/>
        <a:lstStyle/>
        <a:p>
          <a:r>
            <a:rPr lang="en-US" sz="1200" dirty="0"/>
            <a:t>Reduction</a:t>
          </a:r>
        </a:p>
      </dgm:t>
    </dgm:pt>
    <dgm:pt modelId="{1F49EEF7-00DB-F24E-ABA1-76F8D1DAA17B}" type="parTrans" cxnId="{F4BD41E2-66AF-FD41-B3E4-D1D9BA0E0489}">
      <dgm:prSet/>
      <dgm:spPr/>
      <dgm:t>
        <a:bodyPr/>
        <a:lstStyle/>
        <a:p>
          <a:endParaRPr lang="en-US" sz="1200"/>
        </a:p>
      </dgm:t>
    </dgm:pt>
    <dgm:pt modelId="{7E267195-F0D2-F446-B54C-EC6424F5757D}" type="sibTrans" cxnId="{F4BD41E2-66AF-FD41-B3E4-D1D9BA0E0489}">
      <dgm:prSet/>
      <dgm:spPr/>
      <dgm:t>
        <a:bodyPr/>
        <a:lstStyle/>
        <a:p>
          <a:endParaRPr lang="en-US" sz="1200"/>
        </a:p>
      </dgm:t>
    </dgm:pt>
    <dgm:pt modelId="{761DA577-FE2E-1D4B-90D0-641EE07F9D88}">
      <dgm:prSet phldrT="[Text]" custT="1"/>
      <dgm:spPr>
        <a:solidFill>
          <a:srgbClr val="FFFF00"/>
        </a:solidFill>
      </dgm:spPr>
      <dgm:t>
        <a:bodyPr/>
        <a:lstStyle/>
        <a:p>
          <a:r>
            <a:rPr lang="en-US" sz="1200" dirty="0"/>
            <a:t>Reuse</a:t>
          </a:r>
        </a:p>
      </dgm:t>
    </dgm:pt>
    <dgm:pt modelId="{233C13BD-E584-CC4A-841F-18ABEF05A60D}" type="parTrans" cxnId="{E81B47A4-8275-714F-AAE4-11DDDFB37008}">
      <dgm:prSet/>
      <dgm:spPr/>
      <dgm:t>
        <a:bodyPr/>
        <a:lstStyle/>
        <a:p>
          <a:endParaRPr lang="en-US" sz="1200"/>
        </a:p>
      </dgm:t>
    </dgm:pt>
    <dgm:pt modelId="{EE783346-9836-534D-84F2-4BD295C9BE78}" type="sibTrans" cxnId="{E81B47A4-8275-714F-AAE4-11DDDFB37008}">
      <dgm:prSet/>
      <dgm:spPr/>
      <dgm:t>
        <a:bodyPr/>
        <a:lstStyle/>
        <a:p>
          <a:endParaRPr lang="en-US" sz="1200"/>
        </a:p>
      </dgm:t>
    </dgm:pt>
    <dgm:pt modelId="{13EE726E-487B-BC42-956A-027D42CABA5C}">
      <dgm:prSet phldrT="[Text]" custT="1"/>
      <dgm:spPr>
        <a:solidFill>
          <a:srgbClr val="FFC000"/>
        </a:solidFill>
      </dgm:spPr>
      <dgm:t>
        <a:bodyPr/>
        <a:lstStyle/>
        <a:p>
          <a:r>
            <a:rPr lang="en-US" sz="1200"/>
            <a:t>Recycling</a:t>
          </a:r>
          <a:endParaRPr lang="en-US" sz="1200" dirty="0"/>
        </a:p>
      </dgm:t>
    </dgm:pt>
    <dgm:pt modelId="{64E3511B-7E49-764F-99C6-260A3CE823FF}" type="parTrans" cxnId="{48C3A3BC-42BB-574B-B352-676F1D08287C}">
      <dgm:prSet/>
      <dgm:spPr/>
      <dgm:t>
        <a:bodyPr/>
        <a:lstStyle/>
        <a:p>
          <a:endParaRPr lang="en-US" sz="1200"/>
        </a:p>
      </dgm:t>
    </dgm:pt>
    <dgm:pt modelId="{730F1F49-C290-164E-95BF-400B875FFE30}" type="sibTrans" cxnId="{48C3A3BC-42BB-574B-B352-676F1D08287C}">
      <dgm:prSet/>
      <dgm:spPr/>
      <dgm:t>
        <a:bodyPr/>
        <a:lstStyle/>
        <a:p>
          <a:endParaRPr lang="en-US" sz="1200"/>
        </a:p>
      </dgm:t>
    </dgm:pt>
    <dgm:pt modelId="{9070CC88-EB24-E342-9919-2FCA608334E5}">
      <dgm:prSet phldrT="[Text]" custT="1"/>
      <dgm:spPr>
        <a:solidFill>
          <a:srgbClr val="FF0000"/>
        </a:solidFill>
      </dgm:spPr>
      <dgm:t>
        <a:bodyPr/>
        <a:lstStyle/>
        <a:p>
          <a:r>
            <a:rPr lang="en-US" sz="1200"/>
            <a:t>Energy recovery</a:t>
          </a:r>
          <a:endParaRPr lang="en-US" sz="1200" dirty="0"/>
        </a:p>
      </dgm:t>
    </dgm:pt>
    <dgm:pt modelId="{30E0EEE2-ED8D-344C-BEF1-43872E0C324F}" type="parTrans" cxnId="{5956DCBB-16F7-5D44-958D-C05DEB8C222C}">
      <dgm:prSet/>
      <dgm:spPr/>
      <dgm:t>
        <a:bodyPr/>
        <a:lstStyle/>
        <a:p>
          <a:endParaRPr lang="en-US" sz="1200"/>
        </a:p>
      </dgm:t>
    </dgm:pt>
    <dgm:pt modelId="{2ECC5143-3180-3C4B-811C-998BB359243F}" type="sibTrans" cxnId="{5956DCBB-16F7-5D44-958D-C05DEB8C222C}">
      <dgm:prSet/>
      <dgm:spPr/>
      <dgm:t>
        <a:bodyPr/>
        <a:lstStyle/>
        <a:p>
          <a:endParaRPr lang="en-US" sz="1200"/>
        </a:p>
      </dgm:t>
    </dgm:pt>
    <dgm:pt modelId="{17F7B346-7E44-884B-B208-34553535058F}">
      <dgm:prSet phldrT="[Text]" custT="1"/>
      <dgm:spPr>
        <a:solidFill>
          <a:srgbClr val="C00000"/>
        </a:solidFill>
      </dgm:spPr>
      <dgm:t>
        <a:bodyPr/>
        <a:lstStyle/>
        <a:p>
          <a:r>
            <a:rPr lang="en-US" sz="1200" dirty="0"/>
            <a:t>Disposal</a:t>
          </a:r>
        </a:p>
      </dgm:t>
    </dgm:pt>
    <dgm:pt modelId="{AE3C9A01-2803-544D-9237-2EC60AD9C246}" type="parTrans" cxnId="{70E05AA2-8852-724A-AC88-971615452AC0}">
      <dgm:prSet/>
      <dgm:spPr/>
      <dgm:t>
        <a:bodyPr/>
        <a:lstStyle/>
        <a:p>
          <a:endParaRPr lang="en-US" sz="1200"/>
        </a:p>
      </dgm:t>
    </dgm:pt>
    <dgm:pt modelId="{E9E48421-DF2E-E243-AFA0-DCCF2D7A210A}" type="sibTrans" cxnId="{70E05AA2-8852-724A-AC88-971615452AC0}">
      <dgm:prSet/>
      <dgm:spPr/>
      <dgm:t>
        <a:bodyPr/>
        <a:lstStyle/>
        <a:p>
          <a:endParaRPr lang="en-US" sz="1200"/>
        </a:p>
      </dgm:t>
    </dgm:pt>
    <dgm:pt modelId="{487C6DDB-16EA-8048-89A6-EBE7F5139E87}">
      <dgm:prSet phldrT="[Text]" custT="1"/>
      <dgm:spPr>
        <a:solidFill>
          <a:schemeClr val="accent6"/>
        </a:solidFill>
      </dgm:spPr>
      <dgm:t>
        <a:bodyPr/>
        <a:lstStyle/>
        <a:p>
          <a:endParaRPr lang="en-US" sz="1200" dirty="0"/>
        </a:p>
      </dgm:t>
    </dgm:pt>
    <dgm:pt modelId="{B187C270-F206-EB47-969D-F237983DA29B}" type="sibTrans" cxnId="{FE5729D9-B480-4043-AF2B-FAAE076BAE54}">
      <dgm:prSet/>
      <dgm:spPr/>
      <dgm:t>
        <a:bodyPr/>
        <a:lstStyle/>
        <a:p>
          <a:endParaRPr lang="en-US" sz="1200"/>
        </a:p>
      </dgm:t>
    </dgm:pt>
    <dgm:pt modelId="{F4C6CB43-A4A1-B344-B75F-5C507D5AB346}" type="parTrans" cxnId="{FE5729D9-B480-4043-AF2B-FAAE076BAE54}">
      <dgm:prSet/>
      <dgm:spPr/>
      <dgm:t>
        <a:bodyPr/>
        <a:lstStyle/>
        <a:p>
          <a:endParaRPr lang="en-US" sz="1200"/>
        </a:p>
      </dgm:t>
    </dgm:pt>
    <dgm:pt modelId="{6ECD5B3B-9384-5444-8A5D-3417A6E94D0F}" type="pres">
      <dgm:prSet presAssocID="{E63B5B2B-F6A6-8441-A576-D26F920DC37F}" presName="Name0" presStyleCnt="0">
        <dgm:presLayoutVars>
          <dgm:dir/>
          <dgm:animLvl val="lvl"/>
          <dgm:resizeHandles val="exact"/>
        </dgm:presLayoutVars>
      </dgm:prSet>
      <dgm:spPr/>
    </dgm:pt>
    <dgm:pt modelId="{4C6A5A9E-52EB-664C-8E84-0B6237493D5E}" type="pres">
      <dgm:prSet presAssocID="{487C6DDB-16EA-8048-89A6-EBE7F5139E87}" presName="Name8" presStyleCnt="0"/>
      <dgm:spPr/>
    </dgm:pt>
    <dgm:pt modelId="{F18AD3D4-3EBF-6740-A7F5-A34CCB8DAF75}" type="pres">
      <dgm:prSet presAssocID="{487C6DDB-16EA-8048-89A6-EBE7F5139E87}" presName="level" presStyleLbl="node1" presStyleIdx="0" presStyleCnt="6" custLinFactNeighborY="0">
        <dgm:presLayoutVars>
          <dgm:chMax val="1"/>
          <dgm:bulletEnabled val="1"/>
        </dgm:presLayoutVars>
      </dgm:prSet>
      <dgm:spPr/>
    </dgm:pt>
    <dgm:pt modelId="{6C68EA97-559F-5B4C-BAEF-7523CDE8859F}" type="pres">
      <dgm:prSet presAssocID="{487C6DDB-16EA-8048-89A6-EBE7F5139E87}" presName="levelTx" presStyleLbl="revTx" presStyleIdx="0" presStyleCnt="0">
        <dgm:presLayoutVars>
          <dgm:chMax val="1"/>
          <dgm:bulletEnabled val="1"/>
        </dgm:presLayoutVars>
      </dgm:prSet>
      <dgm:spPr/>
    </dgm:pt>
    <dgm:pt modelId="{7D8399FB-5995-A348-BEB7-AC598E062549}" type="pres">
      <dgm:prSet presAssocID="{7B85411E-E25C-6F42-91E4-53D6A772A7AE}" presName="Name8" presStyleCnt="0"/>
      <dgm:spPr/>
    </dgm:pt>
    <dgm:pt modelId="{E4AD5763-DCE8-8646-9423-0796D183EB64}" type="pres">
      <dgm:prSet presAssocID="{7B85411E-E25C-6F42-91E4-53D6A772A7AE}" presName="level" presStyleLbl="node1" presStyleIdx="1" presStyleCnt="6">
        <dgm:presLayoutVars>
          <dgm:chMax val="1"/>
          <dgm:bulletEnabled val="1"/>
        </dgm:presLayoutVars>
      </dgm:prSet>
      <dgm:spPr/>
    </dgm:pt>
    <dgm:pt modelId="{AC8E9D14-6819-8F4A-9C5D-059395C22341}" type="pres">
      <dgm:prSet presAssocID="{7B85411E-E25C-6F42-91E4-53D6A772A7AE}" presName="levelTx" presStyleLbl="revTx" presStyleIdx="0" presStyleCnt="0">
        <dgm:presLayoutVars>
          <dgm:chMax val="1"/>
          <dgm:bulletEnabled val="1"/>
        </dgm:presLayoutVars>
      </dgm:prSet>
      <dgm:spPr/>
    </dgm:pt>
    <dgm:pt modelId="{9E4AA830-91D0-0541-A272-2817ECCF0C25}" type="pres">
      <dgm:prSet presAssocID="{761DA577-FE2E-1D4B-90D0-641EE07F9D88}" presName="Name8" presStyleCnt="0"/>
      <dgm:spPr/>
    </dgm:pt>
    <dgm:pt modelId="{49A2C099-09E7-5845-9B71-7892FA5F19FA}" type="pres">
      <dgm:prSet presAssocID="{761DA577-FE2E-1D4B-90D0-641EE07F9D88}" presName="level" presStyleLbl="node1" presStyleIdx="2" presStyleCnt="6">
        <dgm:presLayoutVars>
          <dgm:chMax val="1"/>
          <dgm:bulletEnabled val="1"/>
        </dgm:presLayoutVars>
      </dgm:prSet>
      <dgm:spPr/>
    </dgm:pt>
    <dgm:pt modelId="{3E34D7F9-55F3-AE4B-82A2-173B2B147DA6}" type="pres">
      <dgm:prSet presAssocID="{761DA577-FE2E-1D4B-90D0-641EE07F9D88}" presName="levelTx" presStyleLbl="revTx" presStyleIdx="0" presStyleCnt="0">
        <dgm:presLayoutVars>
          <dgm:chMax val="1"/>
          <dgm:bulletEnabled val="1"/>
        </dgm:presLayoutVars>
      </dgm:prSet>
      <dgm:spPr/>
    </dgm:pt>
    <dgm:pt modelId="{3F559EEF-40ED-164D-BA25-7684CFE7966F}" type="pres">
      <dgm:prSet presAssocID="{13EE726E-487B-BC42-956A-027D42CABA5C}" presName="Name8" presStyleCnt="0"/>
      <dgm:spPr/>
    </dgm:pt>
    <dgm:pt modelId="{10773469-3A0F-944C-A64E-5813C95065EA}" type="pres">
      <dgm:prSet presAssocID="{13EE726E-487B-BC42-956A-027D42CABA5C}" presName="level" presStyleLbl="node1" presStyleIdx="3" presStyleCnt="6">
        <dgm:presLayoutVars>
          <dgm:chMax val="1"/>
          <dgm:bulletEnabled val="1"/>
        </dgm:presLayoutVars>
      </dgm:prSet>
      <dgm:spPr/>
    </dgm:pt>
    <dgm:pt modelId="{FA4DB1DE-A406-3B45-877A-D855E498BDD6}" type="pres">
      <dgm:prSet presAssocID="{13EE726E-487B-BC42-956A-027D42CABA5C}" presName="levelTx" presStyleLbl="revTx" presStyleIdx="0" presStyleCnt="0">
        <dgm:presLayoutVars>
          <dgm:chMax val="1"/>
          <dgm:bulletEnabled val="1"/>
        </dgm:presLayoutVars>
      </dgm:prSet>
      <dgm:spPr/>
    </dgm:pt>
    <dgm:pt modelId="{6751D3CF-4B1F-6745-90AB-D68983DE85B9}" type="pres">
      <dgm:prSet presAssocID="{9070CC88-EB24-E342-9919-2FCA608334E5}" presName="Name8" presStyleCnt="0"/>
      <dgm:spPr/>
    </dgm:pt>
    <dgm:pt modelId="{7D0C00B8-FBB5-E542-BB8C-D7C0963864DD}" type="pres">
      <dgm:prSet presAssocID="{9070CC88-EB24-E342-9919-2FCA608334E5}" presName="level" presStyleLbl="node1" presStyleIdx="4" presStyleCnt="6">
        <dgm:presLayoutVars>
          <dgm:chMax val="1"/>
          <dgm:bulletEnabled val="1"/>
        </dgm:presLayoutVars>
      </dgm:prSet>
      <dgm:spPr/>
    </dgm:pt>
    <dgm:pt modelId="{7F1E56D0-FCE2-0E43-AE50-B92A1C2A4023}" type="pres">
      <dgm:prSet presAssocID="{9070CC88-EB24-E342-9919-2FCA608334E5}" presName="levelTx" presStyleLbl="revTx" presStyleIdx="0" presStyleCnt="0">
        <dgm:presLayoutVars>
          <dgm:chMax val="1"/>
          <dgm:bulletEnabled val="1"/>
        </dgm:presLayoutVars>
      </dgm:prSet>
      <dgm:spPr/>
    </dgm:pt>
    <dgm:pt modelId="{D8AD44FA-A843-7B4C-B095-72629FE63ABF}" type="pres">
      <dgm:prSet presAssocID="{17F7B346-7E44-884B-B208-34553535058F}" presName="Name8" presStyleCnt="0"/>
      <dgm:spPr/>
    </dgm:pt>
    <dgm:pt modelId="{E0640EEF-CCD0-A143-B7C0-98B8459BB784}" type="pres">
      <dgm:prSet presAssocID="{17F7B346-7E44-884B-B208-34553535058F}" presName="level" presStyleLbl="node1" presStyleIdx="5" presStyleCnt="6">
        <dgm:presLayoutVars>
          <dgm:chMax val="1"/>
          <dgm:bulletEnabled val="1"/>
        </dgm:presLayoutVars>
      </dgm:prSet>
      <dgm:spPr/>
    </dgm:pt>
    <dgm:pt modelId="{DBA6EBB8-21A0-894A-BA2E-6E7C6406075C}" type="pres">
      <dgm:prSet presAssocID="{17F7B346-7E44-884B-B208-34553535058F}" presName="levelTx" presStyleLbl="revTx" presStyleIdx="0" presStyleCnt="0">
        <dgm:presLayoutVars>
          <dgm:chMax val="1"/>
          <dgm:bulletEnabled val="1"/>
        </dgm:presLayoutVars>
      </dgm:prSet>
      <dgm:spPr/>
    </dgm:pt>
  </dgm:ptLst>
  <dgm:cxnLst>
    <dgm:cxn modelId="{D256FA1F-3155-6149-9200-843C7A0C4C1E}" type="presOf" srcId="{487C6DDB-16EA-8048-89A6-EBE7F5139E87}" destId="{6C68EA97-559F-5B4C-BAEF-7523CDE8859F}" srcOrd="1" destOrd="0" presId="urn:microsoft.com/office/officeart/2005/8/layout/pyramid1"/>
    <dgm:cxn modelId="{CF21072C-575D-2F4E-93E4-CEDCCDBF386D}" type="presOf" srcId="{17F7B346-7E44-884B-B208-34553535058F}" destId="{E0640EEF-CCD0-A143-B7C0-98B8459BB784}" srcOrd="0" destOrd="0" presId="urn:microsoft.com/office/officeart/2005/8/layout/pyramid1"/>
    <dgm:cxn modelId="{46D4912C-7830-9547-AEDF-D900520E6F1A}" type="presOf" srcId="{13EE726E-487B-BC42-956A-027D42CABA5C}" destId="{FA4DB1DE-A406-3B45-877A-D855E498BDD6}" srcOrd="1" destOrd="0" presId="urn:microsoft.com/office/officeart/2005/8/layout/pyramid1"/>
    <dgm:cxn modelId="{4178185E-9538-0547-98BD-A530CB2F1DAC}" type="presOf" srcId="{13EE726E-487B-BC42-956A-027D42CABA5C}" destId="{10773469-3A0F-944C-A64E-5813C95065EA}" srcOrd="0" destOrd="0" presId="urn:microsoft.com/office/officeart/2005/8/layout/pyramid1"/>
    <dgm:cxn modelId="{9D33C196-5164-CC4F-B1E8-87B97FE06648}" type="presOf" srcId="{E63B5B2B-F6A6-8441-A576-D26F920DC37F}" destId="{6ECD5B3B-9384-5444-8A5D-3417A6E94D0F}" srcOrd="0" destOrd="0" presId="urn:microsoft.com/office/officeart/2005/8/layout/pyramid1"/>
    <dgm:cxn modelId="{CC249697-8844-2B42-88A9-22A59EC37AA4}" type="presOf" srcId="{7B85411E-E25C-6F42-91E4-53D6A772A7AE}" destId="{AC8E9D14-6819-8F4A-9C5D-059395C22341}" srcOrd="1" destOrd="0" presId="urn:microsoft.com/office/officeart/2005/8/layout/pyramid1"/>
    <dgm:cxn modelId="{70E05AA2-8852-724A-AC88-971615452AC0}" srcId="{E63B5B2B-F6A6-8441-A576-D26F920DC37F}" destId="{17F7B346-7E44-884B-B208-34553535058F}" srcOrd="5" destOrd="0" parTransId="{AE3C9A01-2803-544D-9237-2EC60AD9C246}" sibTransId="{E9E48421-DF2E-E243-AFA0-DCCF2D7A210A}"/>
    <dgm:cxn modelId="{E81B47A4-8275-714F-AAE4-11DDDFB37008}" srcId="{E63B5B2B-F6A6-8441-A576-D26F920DC37F}" destId="{761DA577-FE2E-1D4B-90D0-641EE07F9D88}" srcOrd="2" destOrd="0" parTransId="{233C13BD-E584-CC4A-841F-18ABEF05A60D}" sibTransId="{EE783346-9836-534D-84F2-4BD295C9BE78}"/>
    <dgm:cxn modelId="{394BB1A5-A348-6741-B1D1-1511E3546EEE}" type="presOf" srcId="{17F7B346-7E44-884B-B208-34553535058F}" destId="{DBA6EBB8-21A0-894A-BA2E-6E7C6406075C}" srcOrd="1" destOrd="0" presId="urn:microsoft.com/office/officeart/2005/8/layout/pyramid1"/>
    <dgm:cxn modelId="{48E423AD-18E3-5449-9DDC-353EF8464CCD}" type="presOf" srcId="{761DA577-FE2E-1D4B-90D0-641EE07F9D88}" destId="{49A2C099-09E7-5845-9B71-7892FA5F19FA}" srcOrd="0" destOrd="0" presId="urn:microsoft.com/office/officeart/2005/8/layout/pyramid1"/>
    <dgm:cxn modelId="{07103FB3-B31A-4949-B1AE-90FA3DB140AF}" type="presOf" srcId="{9070CC88-EB24-E342-9919-2FCA608334E5}" destId="{7D0C00B8-FBB5-E542-BB8C-D7C0963864DD}" srcOrd="0" destOrd="0" presId="urn:microsoft.com/office/officeart/2005/8/layout/pyramid1"/>
    <dgm:cxn modelId="{40220FB7-89F5-F447-AFAC-4208393A193C}" type="presOf" srcId="{761DA577-FE2E-1D4B-90D0-641EE07F9D88}" destId="{3E34D7F9-55F3-AE4B-82A2-173B2B147DA6}" srcOrd="1" destOrd="0" presId="urn:microsoft.com/office/officeart/2005/8/layout/pyramid1"/>
    <dgm:cxn modelId="{5956DCBB-16F7-5D44-958D-C05DEB8C222C}" srcId="{E63B5B2B-F6A6-8441-A576-D26F920DC37F}" destId="{9070CC88-EB24-E342-9919-2FCA608334E5}" srcOrd="4" destOrd="0" parTransId="{30E0EEE2-ED8D-344C-BEF1-43872E0C324F}" sibTransId="{2ECC5143-3180-3C4B-811C-998BB359243F}"/>
    <dgm:cxn modelId="{53F322BC-37DA-7D4A-9153-7D7FAE8A4959}" type="presOf" srcId="{487C6DDB-16EA-8048-89A6-EBE7F5139E87}" destId="{F18AD3D4-3EBF-6740-A7F5-A34CCB8DAF75}" srcOrd="0" destOrd="0" presId="urn:microsoft.com/office/officeart/2005/8/layout/pyramid1"/>
    <dgm:cxn modelId="{48C3A3BC-42BB-574B-B352-676F1D08287C}" srcId="{E63B5B2B-F6A6-8441-A576-D26F920DC37F}" destId="{13EE726E-487B-BC42-956A-027D42CABA5C}" srcOrd="3" destOrd="0" parTransId="{64E3511B-7E49-764F-99C6-260A3CE823FF}" sibTransId="{730F1F49-C290-164E-95BF-400B875FFE30}"/>
    <dgm:cxn modelId="{75B68CD2-F4CE-984E-AF23-770AB3E12A04}" type="presOf" srcId="{7B85411E-E25C-6F42-91E4-53D6A772A7AE}" destId="{E4AD5763-DCE8-8646-9423-0796D183EB64}" srcOrd="0" destOrd="0" presId="urn:microsoft.com/office/officeart/2005/8/layout/pyramid1"/>
    <dgm:cxn modelId="{FE5729D9-B480-4043-AF2B-FAAE076BAE54}" srcId="{E63B5B2B-F6A6-8441-A576-D26F920DC37F}" destId="{487C6DDB-16EA-8048-89A6-EBE7F5139E87}" srcOrd="0" destOrd="0" parTransId="{F4C6CB43-A4A1-B344-B75F-5C507D5AB346}" sibTransId="{B187C270-F206-EB47-969D-F237983DA29B}"/>
    <dgm:cxn modelId="{0F38DDDB-4936-6642-B107-CD0B73EB4D34}" type="presOf" srcId="{9070CC88-EB24-E342-9919-2FCA608334E5}" destId="{7F1E56D0-FCE2-0E43-AE50-B92A1C2A4023}" srcOrd="1" destOrd="0" presId="urn:microsoft.com/office/officeart/2005/8/layout/pyramid1"/>
    <dgm:cxn modelId="{F4BD41E2-66AF-FD41-B3E4-D1D9BA0E0489}" srcId="{E63B5B2B-F6A6-8441-A576-D26F920DC37F}" destId="{7B85411E-E25C-6F42-91E4-53D6A772A7AE}" srcOrd="1" destOrd="0" parTransId="{1F49EEF7-00DB-F24E-ABA1-76F8D1DAA17B}" sibTransId="{7E267195-F0D2-F446-B54C-EC6424F5757D}"/>
    <dgm:cxn modelId="{FECBA123-C91B-8B4D-BF4C-FB439FA2C695}" type="presParOf" srcId="{6ECD5B3B-9384-5444-8A5D-3417A6E94D0F}" destId="{4C6A5A9E-52EB-664C-8E84-0B6237493D5E}" srcOrd="0" destOrd="0" presId="urn:microsoft.com/office/officeart/2005/8/layout/pyramid1"/>
    <dgm:cxn modelId="{A0BCF445-F5D1-1B41-9D3D-253CA10CD8EC}" type="presParOf" srcId="{4C6A5A9E-52EB-664C-8E84-0B6237493D5E}" destId="{F18AD3D4-3EBF-6740-A7F5-A34CCB8DAF75}" srcOrd="0" destOrd="0" presId="urn:microsoft.com/office/officeart/2005/8/layout/pyramid1"/>
    <dgm:cxn modelId="{67E35574-273D-7E40-8030-619D24D72EFF}" type="presParOf" srcId="{4C6A5A9E-52EB-664C-8E84-0B6237493D5E}" destId="{6C68EA97-559F-5B4C-BAEF-7523CDE8859F}" srcOrd="1" destOrd="0" presId="urn:microsoft.com/office/officeart/2005/8/layout/pyramid1"/>
    <dgm:cxn modelId="{C4D48264-982B-F94F-905E-93A8BDBDB777}" type="presParOf" srcId="{6ECD5B3B-9384-5444-8A5D-3417A6E94D0F}" destId="{7D8399FB-5995-A348-BEB7-AC598E062549}" srcOrd="1" destOrd="0" presId="urn:microsoft.com/office/officeart/2005/8/layout/pyramid1"/>
    <dgm:cxn modelId="{FEE54F2C-1D91-C147-A432-936938169FC6}" type="presParOf" srcId="{7D8399FB-5995-A348-BEB7-AC598E062549}" destId="{E4AD5763-DCE8-8646-9423-0796D183EB64}" srcOrd="0" destOrd="0" presId="urn:microsoft.com/office/officeart/2005/8/layout/pyramid1"/>
    <dgm:cxn modelId="{6483BC9D-ED3C-F240-BF59-077192B5A631}" type="presParOf" srcId="{7D8399FB-5995-A348-BEB7-AC598E062549}" destId="{AC8E9D14-6819-8F4A-9C5D-059395C22341}" srcOrd="1" destOrd="0" presId="urn:microsoft.com/office/officeart/2005/8/layout/pyramid1"/>
    <dgm:cxn modelId="{0E246D9A-9336-9340-BBFD-C7D726AB2718}" type="presParOf" srcId="{6ECD5B3B-9384-5444-8A5D-3417A6E94D0F}" destId="{9E4AA830-91D0-0541-A272-2817ECCF0C25}" srcOrd="2" destOrd="0" presId="urn:microsoft.com/office/officeart/2005/8/layout/pyramid1"/>
    <dgm:cxn modelId="{C7856B67-25F0-9943-9476-A748DB803868}" type="presParOf" srcId="{9E4AA830-91D0-0541-A272-2817ECCF0C25}" destId="{49A2C099-09E7-5845-9B71-7892FA5F19FA}" srcOrd="0" destOrd="0" presId="urn:microsoft.com/office/officeart/2005/8/layout/pyramid1"/>
    <dgm:cxn modelId="{9D0C15BB-610E-6E4B-AC15-CA023C31375D}" type="presParOf" srcId="{9E4AA830-91D0-0541-A272-2817ECCF0C25}" destId="{3E34D7F9-55F3-AE4B-82A2-173B2B147DA6}" srcOrd="1" destOrd="0" presId="urn:microsoft.com/office/officeart/2005/8/layout/pyramid1"/>
    <dgm:cxn modelId="{039CB13C-FA33-414A-952A-5C5BB0D944CE}" type="presParOf" srcId="{6ECD5B3B-9384-5444-8A5D-3417A6E94D0F}" destId="{3F559EEF-40ED-164D-BA25-7684CFE7966F}" srcOrd="3" destOrd="0" presId="urn:microsoft.com/office/officeart/2005/8/layout/pyramid1"/>
    <dgm:cxn modelId="{C5C9B4C8-0856-2D41-990E-6B86989ECA1A}" type="presParOf" srcId="{3F559EEF-40ED-164D-BA25-7684CFE7966F}" destId="{10773469-3A0F-944C-A64E-5813C95065EA}" srcOrd="0" destOrd="0" presId="urn:microsoft.com/office/officeart/2005/8/layout/pyramid1"/>
    <dgm:cxn modelId="{FAB375E3-A609-7240-98E6-48CE56BBBBD4}" type="presParOf" srcId="{3F559EEF-40ED-164D-BA25-7684CFE7966F}" destId="{FA4DB1DE-A406-3B45-877A-D855E498BDD6}" srcOrd="1" destOrd="0" presId="urn:microsoft.com/office/officeart/2005/8/layout/pyramid1"/>
    <dgm:cxn modelId="{90D54F32-9252-D648-9338-1AFB068038FD}" type="presParOf" srcId="{6ECD5B3B-9384-5444-8A5D-3417A6E94D0F}" destId="{6751D3CF-4B1F-6745-90AB-D68983DE85B9}" srcOrd="4" destOrd="0" presId="urn:microsoft.com/office/officeart/2005/8/layout/pyramid1"/>
    <dgm:cxn modelId="{4777B3F6-D00F-054D-BA89-046D451C66AA}" type="presParOf" srcId="{6751D3CF-4B1F-6745-90AB-D68983DE85B9}" destId="{7D0C00B8-FBB5-E542-BB8C-D7C0963864DD}" srcOrd="0" destOrd="0" presId="urn:microsoft.com/office/officeart/2005/8/layout/pyramid1"/>
    <dgm:cxn modelId="{CCEA2522-52CB-F543-BC4E-25FC3F1C0F70}" type="presParOf" srcId="{6751D3CF-4B1F-6745-90AB-D68983DE85B9}" destId="{7F1E56D0-FCE2-0E43-AE50-B92A1C2A4023}" srcOrd="1" destOrd="0" presId="urn:microsoft.com/office/officeart/2005/8/layout/pyramid1"/>
    <dgm:cxn modelId="{489C8C7A-65A1-A548-8471-CF5535921105}" type="presParOf" srcId="{6ECD5B3B-9384-5444-8A5D-3417A6E94D0F}" destId="{D8AD44FA-A843-7B4C-B095-72629FE63ABF}" srcOrd="5" destOrd="0" presId="urn:microsoft.com/office/officeart/2005/8/layout/pyramid1"/>
    <dgm:cxn modelId="{814440EC-0796-1648-92F5-15EDD6CE0D54}" type="presParOf" srcId="{D8AD44FA-A843-7B4C-B095-72629FE63ABF}" destId="{E0640EEF-CCD0-A143-B7C0-98B8459BB784}" srcOrd="0" destOrd="0" presId="urn:microsoft.com/office/officeart/2005/8/layout/pyramid1"/>
    <dgm:cxn modelId="{EC2BFBA6-342A-5144-96EE-7F0F5746A0FD}" type="presParOf" srcId="{D8AD44FA-A843-7B4C-B095-72629FE63ABF}" destId="{DBA6EBB8-21A0-894A-BA2E-6E7C6406075C}"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3B5B2B-F6A6-8441-A576-D26F920DC37F}" type="doc">
      <dgm:prSet loTypeId="urn:microsoft.com/office/officeart/2005/8/layout/pyramid1" loCatId="" qsTypeId="urn:microsoft.com/office/officeart/2005/8/quickstyle/simple4" qsCatId="simple" csTypeId="urn:microsoft.com/office/officeart/2005/8/colors/colorful3" csCatId="colorful" phldr="1"/>
      <dgm:spPr/>
    </dgm:pt>
    <dgm:pt modelId="{7B85411E-E25C-6F42-91E4-53D6A772A7AE}">
      <dgm:prSet phldrT="[Text]" custT="1"/>
      <dgm:spPr>
        <a:solidFill>
          <a:schemeClr val="accent6">
            <a:lumMod val="60000"/>
            <a:lumOff val="40000"/>
          </a:schemeClr>
        </a:solidFill>
      </dgm:spPr>
      <dgm:t>
        <a:bodyPr/>
        <a:lstStyle/>
        <a:p>
          <a:r>
            <a:rPr lang="en-US" sz="1200" dirty="0"/>
            <a:t>Reduction</a:t>
          </a:r>
        </a:p>
      </dgm:t>
    </dgm:pt>
    <dgm:pt modelId="{1F49EEF7-00DB-F24E-ABA1-76F8D1DAA17B}" type="parTrans" cxnId="{F4BD41E2-66AF-FD41-B3E4-D1D9BA0E0489}">
      <dgm:prSet/>
      <dgm:spPr/>
      <dgm:t>
        <a:bodyPr/>
        <a:lstStyle/>
        <a:p>
          <a:endParaRPr lang="en-US" sz="1200"/>
        </a:p>
      </dgm:t>
    </dgm:pt>
    <dgm:pt modelId="{7E267195-F0D2-F446-B54C-EC6424F5757D}" type="sibTrans" cxnId="{F4BD41E2-66AF-FD41-B3E4-D1D9BA0E0489}">
      <dgm:prSet/>
      <dgm:spPr/>
      <dgm:t>
        <a:bodyPr/>
        <a:lstStyle/>
        <a:p>
          <a:endParaRPr lang="en-US" sz="1200"/>
        </a:p>
      </dgm:t>
    </dgm:pt>
    <dgm:pt modelId="{761DA577-FE2E-1D4B-90D0-641EE07F9D88}">
      <dgm:prSet phldrT="[Text]" custT="1"/>
      <dgm:spPr>
        <a:solidFill>
          <a:srgbClr val="FFFF00"/>
        </a:solidFill>
      </dgm:spPr>
      <dgm:t>
        <a:bodyPr/>
        <a:lstStyle/>
        <a:p>
          <a:r>
            <a:rPr lang="en-US" sz="1200" dirty="0"/>
            <a:t>Reuse</a:t>
          </a:r>
        </a:p>
      </dgm:t>
    </dgm:pt>
    <dgm:pt modelId="{233C13BD-E584-CC4A-841F-18ABEF05A60D}" type="parTrans" cxnId="{E81B47A4-8275-714F-AAE4-11DDDFB37008}">
      <dgm:prSet/>
      <dgm:spPr/>
      <dgm:t>
        <a:bodyPr/>
        <a:lstStyle/>
        <a:p>
          <a:endParaRPr lang="en-US" sz="1200"/>
        </a:p>
      </dgm:t>
    </dgm:pt>
    <dgm:pt modelId="{EE783346-9836-534D-84F2-4BD295C9BE78}" type="sibTrans" cxnId="{E81B47A4-8275-714F-AAE4-11DDDFB37008}">
      <dgm:prSet/>
      <dgm:spPr/>
      <dgm:t>
        <a:bodyPr/>
        <a:lstStyle/>
        <a:p>
          <a:endParaRPr lang="en-US" sz="1200"/>
        </a:p>
      </dgm:t>
    </dgm:pt>
    <dgm:pt modelId="{13EE726E-487B-BC42-956A-027D42CABA5C}">
      <dgm:prSet phldrT="[Text]" custT="1"/>
      <dgm:spPr>
        <a:solidFill>
          <a:srgbClr val="FFC000"/>
        </a:solidFill>
      </dgm:spPr>
      <dgm:t>
        <a:bodyPr/>
        <a:lstStyle/>
        <a:p>
          <a:r>
            <a:rPr lang="en-US" sz="1200"/>
            <a:t>Recycling</a:t>
          </a:r>
          <a:endParaRPr lang="en-US" sz="1200" dirty="0"/>
        </a:p>
      </dgm:t>
    </dgm:pt>
    <dgm:pt modelId="{64E3511B-7E49-764F-99C6-260A3CE823FF}" type="parTrans" cxnId="{48C3A3BC-42BB-574B-B352-676F1D08287C}">
      <dgm:prSet/>
      <dgm:spPr/>
      <dgm:t>
        <a:bodyPr/>
        <a:lstStyle/>
        <a:p>
          <a:endParaRPr lang="en-US" sz="1200"/>
        </a:p>
      </dgm:t>
    </dgm:pt>
    <dgm:pt modelId="{730F1F49-C290-164E-95BF-400B875FFE30}" type="sibTrans" cxnId="{48C3A3BC-42BB-574B-B352-676F1D08287C}">
      <dgm:prSet/>
      <dgm:spPr/>
      <dgm:t>
        <a:bodyPr/>
        <a:lstStyle/>
        <a:p>
          <a:endParaRPr lang="en-US" sz="1200"/>
        </a:p>
      </dgm:t>
    </dgm:pt>
    <dgm:pt modelId="{9070CC88-EB24-E342-9919-2FCA608334E5}">
      <dgm:prSet phldrT="[Text]" custT="1"/>
      <dgm:spPr>
        <a:solidFill>
          <a:srgbClr val="FF0000"/>
        </a:solidFill>
      </dgm:spPr>
      <dgm:t>
        <a:bodyPr/>
        <a:lstStyle/>
        <a:p>
          <a:r>
            <a:rPr lang="en-US" sz="1200"/>
            <a:t>Energy recovery</a:t>
          </a:r>
          <a:endParaRPr lang="en-US" sz="1200" dirty="0"/>
        </a:p>
      </dgm:t>
    </dgm:pt>
    <dgm:pt modelId="{30E0EEE2-ED8D-344C-BEF1-43872E0C324F}" type="parTrans" cxnId="{5956DCBB-16F7-5D44-958D-C05DEB8C222C}">
      <dgm:prSet/>
      <dgm:spPr/>
      <dgm:t>
        <a:bodyPr/>
        <a:lstStyle/>
        <a:p>
          <a:endParaRPr lang="en-US" sz="1200"/>
        </a:p>
      </dgm:t>
    </dgm:pt>
    <dgm:pt modelId="{2ECC5143-3180-3C4B-811C-998BB359243F}" type="sibTrans" cxnId="{5956DCBB-16F7-5D44-958D-C05DEB8C222C}">
      <dgm:prSet/>
      <dgm:spPr/>
      <dgm:t>
        <a:bodyPr/>
        <a:lstStyle/>
        <a:p>
          <a:endParaRPr lang="en-US" sz="1200"/>
        </a:p>
      </dgm:t>
    </dgm:pt>
    <dgm:pt modelId="{17F7B346-7E44-884B-B208-34553535058F}">
      <dgm:prSet phldrT="[Text]" custT="1"/>
      <dgm:spPr>
        <a:solidFill>
          <a:srgbClr val="C00000"/>
        </a:solidFill>
      </dgm:spPr>
      <dgm:t>
        <a:bodyPr/>
        <a:lstStyle/>
        <a:p>
          <a:r>
            <a:rPr lang="en-US" sz="1200" dirty="0"/>
            <a:t>Disposal</a:t>
          </a:r>
        </a:p>
      </dgm:t>
    </dgm:pt>
    <dgm:pt modelId="{AE3C9A01-2803-544D-9237-2EC60AD9C246}" type="parTrans" cxnId="{70E05AA2-8852-724A-AC88-971615452AC0}">
      <dgm:prSet/>
      <dgm:spPr/>
      <dgm:t>
        <a:bodyPr/>
        <a:lstStyle/>
        <a:p>
          <a:endParaRPr lang="en-US" sz="1200"/>
        </a:p>
      </dgm:t>
    </dgm:pt>
    <dgm:pt modelId="{E9E48421-DF2E-E243-AFA0-DCCF2D7A210A}" type="sibTrans" cxnId="{70E05AA2-8852-724A-AC88-971615452AC0}">
      <dgm:prSet/>
      <dgm:spPr/>
      <dgm:t>
        <a:bodyPr/>
        <a:lstStyle/>
        <a:p>
          <a:endParaRPr lang="en-US" sz="1200"/>
        </a:p>
      </dgm:t>
    </dgm:pt>
    <dgm:pt modelId="{487C6DDB-16EA-8048-89A6-EBE7F5139E87}">
      <dgm:prSet phldrT="[Text]" custT="1"/>
      <dgm:spPr>
        <a:solidFill>
          <a:schemeClr val="accent6"/>
        </a:solidFill>
      </dgm:spPr>
      <dgm:t>
        <a:bodyPr/>
        <a:lstStyle/>
        <a:p>
          <a:endParaRPr lang="en-US" sz="1200" dirty="0"/>
        </a:p>
      </dgm:t>
    </dgm:pt>
    <dgm:pt modelId="{B187C270-F206-EB47-969D-F237983DA29B}" type="sibTrans" cxnId="{FE5729D9-B480-4043-AF2B-FAAE076BAE54}">
      <dgm:prSet/>
      <dgm:spPr/>
      <dgm:t>
        <a:bodyPr/>
        <a:lstStyle/>
        <a:p>
          <a:endParaRPr lang="en-US" sz="1200"/>
        </a:p>
      </dgm:t>
    </dgm:pt>
    <dgm:pt modelId="{F4C6CB43-A4A1-B344-B75F-5C507D5AB346}" type="parTrans" cxnId="{FE5729D9-B480-4043-AF2B-FAAE076BAE54}">
      <dgm:prSet/>
      <dgm:spPr/>
      <dgm:t>
        <a:bodyPr/>
        <a:lstStyle/>
        <a:p>
          <a:endParaRPr lang="en-US" sz="1200"/>
        </a:p>
      </dgm:t>
    </dgm:pt>
    <dgm:pt modelId="{6ECD5B3B-9384-5444-8A5D-3417A6E94D0F}" type="pres">
      <dgm:prSet presAssocID="{E63B5B2B-F6A6-8441-A576-D26F920DC37F}" presName="Name0" presStyleCnt="0">
        <dgm:presLayoutVars>
          <dgm:dir/>
          <dgm:animLvl val="lvl"/>
          <dgm:resizeHandles val="exact"/>
        </dgm:presLayoutVars>
      </dgm:prSet>
      <dgm:spPr/>
    </dgm:pt>
    <dgm:pt modelId="{4C6A5A9E-52EB-664C-8E84-0B6237493D5E}" type="pres">
      <dgm:prSet presAssocID="{487C6DDB-16EA-8048-89A6-EBE7F5139E87}" presName="Name8" presStyleCnt="0"/>
      <dgm:spPr/>
    </dgm:pt>
    <dgm:pt modelId="{F18AD3D4-3EBF-6740-A7F5-A34CCB8DAF75}" type="pres">
      <dgm:prSet presAssocID="{487C6DDB-16EA-8048-89A6-EBE7F5139E87}" presName="level" presStyleLbl="node1" presStyleIdx="0" presStyleCnt="6" custLinFactNeighborY="0">
        <dgm:presLayoutVars>
          <dgm:chMax val="1"/>
          <dgm:bulletEnabled val="1"/>
        </dgm:presLayoutVars>
      </dgm:prSet>
      <dgm:spPr/>
    </dgm:pt>
    <dgm:pt modelId="{6C68EA97-559F-5B4C-BAEF-7523CDE8859F}" type="pres">
      <dgm:prSet presAssocID="{487C6DDB-16EA-8048-89A6-EBE7F5139E87}" presName="levelTx" presStyleLbl="revTx" presStyleIdx="0" presStyleCnt="0">
        <dgm:presLayoutVars>
          <dgm:chMax val="1"/>
          <dgm:bulletEnabled val="1"/>
        </dgm:presLayoutVars>
      </dgm:prSet>
      <dgm:spPr/>
    </dgm:pt>
    <dgm:pt modelId="{7D8399FB-5995-A348-BEB7-AC598E062549}" type="pres">
      <dgm:prSet presAssocID="{7B85411E-E25C-6F42-91E4-53D6A772A7AE}" presName="Name8" presStyleCnt="0"/>
      <dgm:spPr/>
    </dgm:pt>
    <dgm:pt modelId="{E4AD5763-DCE8-8646-9423-0796D183EB64}" type="pres">
      <dgm:prSet presAssocID="{7B85411E-E25C-6F42-91E4-53D6A772A7AE}" presName="level" presStyleLbl="node1" presStyleIdx="1" presStyleCnt="6">
        <dgm:presLayoutVars>
          <dgm:chMax val="1"/>
          <dgm:bulletEnabled val="1"/>
        </dgm:presLayoutVars>
      </dgm:prSet>
      <dgm:spPr/>
    </dgm:pt>
    <dgm:pt modelId="{AC8E9D14-6819-8F4A-9C5D-059395C22341}" type="pres">
      <dgm:prSet presAssocID="{7B85411E-E25C-6F42-91E4-53D6A772A7AE}" presName="levelTx" presStyleLbl="revTx" presStyleIdx="0" presStyleCnt="0">
        <dgm:presLayoutVars>
          <dgm:chMax val="1"/>
          <dgm:bulletEnabled val="1"/>
        </dgm:presLayoutVars>
      </dgm:prSet>
      <dgm:spPr/>
    </dgm:pt>
    <dgm:pt modelId="{9E4AA830-91D0-0541-A272-2817ECCF0C25}" type="pres">
      <dgm:prSet presAssocID="{761DA577-FE2E-1D4B-90D0-641EE07F9D88}" presName="Name8" presStyleCnt="0"/>
      <dgm:spPr/>
    </dgm:pt>
    <dgm:pt modelId="{49A2C099-09E7-5845-9B71-7892FA5F19FA}" type="pres">
      <dgm:prSet presAssocID="{761DA577-FE2E-1D4B-90D0-641EE07F9D88}" presName="level" presStyleLbl="node1" presStyleIdx="2" presStyleCnt="6">
        <dgm:presLayoutVars>
          <dgm:chMax val="1"/>
          <dgm:bulletEnabled val="1"/>
        </dgm:presLayoutVars>
      </dgm:prSet>
      <dgm:spPr/>
    </dgm:pt>
    <dgm:pt modelId="{3E34D7F9-55F3-AE4B-82A2-173B2B147DA6}" type="pres">
      <dgm:prSet presAssocID="{761DA577-FE2E-1D4B-90D0-641EE07F9D88}" presName="levelTx" presStyleLbl="revTx" presStyleIdx="0" presStyleCnt="0">
        <dgm:presLayoutVars>
          <dgm:chMax val="1"/>
          <dgm:bulletEnabled val="1"/>
        </dgm:presLayoutVars>
      </dgm:prSet>
      <dgm:spPr/>
    </dgm:pt>
    <dgm:pt modelId="{3F559EEF-40ED-164D-BA25-7684CFE7966F}" type="pres">
      <dgm:prSet presAssocID="{13EE726E-487B-BC42-956A-027D42CABA5C}" presName="Name8" presStyleCnt="0"/>
      <dgm:spPr/>
    </dgm:pt>
    <dgm:pt modelId="{10773469-3A0F-944C-A64E-5813C95065EA}" type="pres">
      <dgm:prSet presAssocID="{13EE726E-487B-BC42-956A-027D42CABA5C}" presName="level" presStyleLbl="node1" presStyleIdx="3" presStyleCnt="6">
        <dgm:presLayoutVars>
          <dgm:chMax val="1"/>
          <dgm:bulletEnabled val="1"/>
        </dgm:presLayoutVars>
      </dgm:prSet>
      <dgm:spPr/>
    </dgm:pt>
    <dgm:pt modelId="{FA4DB1DE-A406-3B45-877A-D855E498BDD6}" type="pres">
      <dgm:prSet presAssocID="{13EE726E-487B-BC42-956A-027D42CABA5C}" presName="levelTx" presStyleLbl="revTx" presStyleIdx="0" presStyleCnt="0">
        <dgm:presLayoutVars>
          <dgm:chMax val="1"/>
          <dgm:bulletEnabled val="1"/>
        </dgm:presLayoutVars>
      </dgm:prSet>
      <dgm:spPr/>
    </dgm:pt>
    <dgm:pt modelId="{6751D3CF-4B1F-6745-90AB-D68983DE85B9}" type="pres">
      <dgm:prSet presAssocID="{9070CC88-EB24-E342-9919-2FCA608334E5}" presName="Name8" presStyleCnt="0"/>
      <dgm:spPr/>
    </dgm:pt>
    <dgm:pt modelId="{7D0C00B8-FBB5-E542-BB8C-D7C0963864DD}" type="pres">
      <dgm:prSet presAssocID="{9070CC88-EB24-E342-9919-2FCA608334E5}" presName="level" presStyleLbl="node1" presStyleIdx="4" presStyleCnt="6">
        <dgm:presLayoutVars>
          <dgm:chMax val="1"/>
          <dgm:bulletEnabled val="1"/>
        </dgm:presLayoutVars>
      </dgm:prSet>
      <dgm:spPr/>
    </dgm:pt>
    <dgm:pt modelId="{7F1E56D0-FCE2-0E43-AE50-B92A1C2A4023}" type="pres">
      <dgm:prSet presAssocID="{9070CC88-EB24-E342-9919-2FCA608334E5}" presName="levelTx" presStyleLbl="revTx" presStyleIdx="0" presStyleCnt="0">
        <dgm:presLayoutVars>
          <dgm:chMax val="1"/>
          <dgm:bulletEnabled val="1"/>
        </dgm:presLayoutVars>
      </dgm:prSet>
      <dgm:spPr/>
    </dgm:pt>
    <dgm:pt modelId="{D8AD44FA-A843-7B4C-B095-72629FE63ABF}" type="pres">
      <dgm:prSet presAssocID="{17F7B346-7E44-884B-B208-34553535058F}" presName="Name8" presStyleCnt="0"/>
      <dgm:spPr/>
    </dgm:pt>
    <dgm:pt modelId="{E0640EEF-CCD0-A143-B7C0-98B8459BB784}" type="pres">
      <dgm:prSet presAssocID="{17F7B346-7E44-884B-B208-34553535058F}" presName="level" presStyleLbl="node1" presStyleIdx="5" presStyleCnt="6">
        <dgm:presLayoutVars>
          <dgm:chMax val="1"/>
          <dgm:bulletEnabled val="1"/>
        </dgm:presLayoutVars>
      </dgm:prSet>
      <dgm:spPr/>
    </dgm:pt>
    <dgm:pt modelId="{DBA6EBB8-21A0-894A-BA2E-6E7C6406075C}" type="pres">
      <dgm:prSet presAssocID="{17F7B346-7E44-884B-B208-34553535058F}" presName="levelTx" presStyleLbl="revTx" presStyleIdx="0" presStyleCnt="0">
        <dgm:presLayoutVars>
          <dgm:chMax val="1"/>
          <dgm:bulletEnabled val="1"/>
        </dgm:presLayoutVars>
      </dgm:prSet>
      <dgm:spPr/>
    </dgm:pt>
  </dgm:ptLst>
  <dgm:cxnLst>
    <dgm:cxn modelId="{D256FA1F-3155-6149-9200-843C7A0C4C1E}" type="presOf" srcId="{487C6DDB-16EA-8048-89A6-EBE7F5139E87}" destId="{6C68EA97-559F-5B4C-BAEF-7523CDE8859F}" srcOrd="1" destOrd="0" presId="urn:microsoft.com/office/officeart/2005/8/layout/pyramid1"/>
    <dgm:cxn modelId="{CF21072C-575D-2F4E-93E4-CEDCCDBF386D}" type="presOf" srcId="{17F7B346-7E44-884B-B208-34553535058F}" destId="{E0640EEF-CCD0-A143-B7C0-98B8459BB784}" srcOrd="0" destOrd="0" presId="urn:microsoft.com/office/officeart/2005/8/layout/pyramid1"/>
    <dgm:cxn modelId="{46D4912C-7830-9547-AEDF-D900520E6F1A}" type="presOf" srcId="{13EE726E-487B-BC42-956A-027D42CABA5C}" destId="{FA4DB1DE-A406-3B45-877A-D855E498BDD6}" srcOrd="1" destOrd="0" presId="urn:microsoft.com/office/officeart/2005/8/layout/pyramid1"/>
    <dgm:cxn modelId="{4178185E-9538-0547-98BD-A530CB2F1DAC}" type="presOf" srcId="{13EE726E-487B-BC42-956A-027D42CABA5C}" destId="{10773469-3A0F-944C-A64E-5813C95065EA}" srcOrd="0" destOrd="0" presId="urn:microsoft.com/office/officeart/2005/8/layout/pyramid1"/>
    <dgm:cxn modelId="{9D33C196-5164-CC4F-B1E8-87B97FE06648}" type="presOf" srcId="{E63B5B2B-F6A6-8441-A576-D26F920DC37F}" destId="{6ECD5B3B-9384-5444-8A5D-3417A6E94D0F}" srcOrd="0" destOrd="0" presId="urn:microsoft.com/office/officeart/2005/8/layout/pyramid1"/>
    <dgm:cxn modelId="{CC249697-8844-2B42-88A9-22A59EC37AA4}" type="presOf" srcId="{7B85411E-E25C-6F42-91E4-53D6A772A7AE}" destId="{AC8E9D14-6819-8F4A-9C5D-059395C22341}" srcOrd="1" destOrd="0" presId="urn:microsoft.com/office/officeart/2005/8/layout/pyramid1"/>
    <dgm:cxn modelId="{70E05AA2-8852-724A-AC88-971615452AC0}" srcId="{E63B5B2B-F6A6-8441-A576-D26F920DC37F}" destId="{17F7B346-7E44-884B-B208-34553535058F}" srcOrd="5" destOrd="0" parTransId="{AE3C9A01-2803-544D-9237-2EC60AD9C246}" sibTransId="{E9E48421-DF2E-E243-AFA0-DCCF2D7A210A}"/>
    <dgm:cxn modelId="{E81B47A4-8275-714F-AAE4-11DDDFB37008}" srcId="{E63B5B2B-F6A6-8441-A576-D26F920DC37F}" destId="{761DA577-FE2E-1D4B-90D0-641EE07F9D88}" srcOrd="2" destOrd="0" parTransId="{233C13BD-E584-CC4A-841F-18ABEF05A60D}" sibTransId="{EE783346-9836-534D-84F2-4BD295C9BE78}"/>
    <dgm:cxn modelId="{394BB1A5-A348-6741-B1D1-1511E3546EEE}" type="presOf" srcId="{17F7B346-7E44-884B-B208-34553535058F}" destId="{DBA6EBB8-21A0-894A-BA2E-6E7C6406075C}" srcOrd="1" destOrd="0" presId="urn:microsoft.com/office/officeart/2005/8/layout/pyramid1"/>
    <dgm:cxn modelId="{48E423AD-18E3-5449-9DDC-353EF8464CCD}" type="presOf" srcId="{761DA577-FE2E-1D4B-90D0-641EE07F9D88}" destId="{49A2C099-09E7-5845-9B71-7892FA5F19FA}" srcOrd="0" destOrd="0" presId="urn:microsoft.com/office/officeart/2005/8/layout/pyramid1"/>
    <dgm:cxn modelId="{07103FB3-B31A-4949-B1AE-90FA3DB140AF}" type="presOf" srcId="{9070CC88-EB24-E342-9919-2FCA608334E5}" destId="{7D0C00B8-FBB5-E542-BB8C-D7C0963864DD}" srcOrd="0" destOrd="0" presId="urn:microsoft.com/office/officeart/2005/8/layout/pyramid1"/>
    <dgm:cxn modelId="{40220FB7-89F5-F447-AFAC-4208393A193C}" type="presOf" srcId="{761DA577-FE2E-1D4B-90D0-641EE07F9D88}" destId="{3E34D7F9-55F3-AE4B-82A2-173B2B147DA6}" srcOrd="1" destOrd="0" presId="urn:microsoft.com/office/officeart/2005/8/layout/pyramid1"/>
    <dgm:cxn modelId="{5956DCBB-16F7-5D44-958D-C05DEB8C222C}" srcId="{E63B5B2B-F6A6-8441-A576-D26F920DC37F}" destId="{9070CC88-EB24-E342-9919-2FCA608334E5}" srcOrd="4" destOrd="0" parTransId="{30E0EEE2-ED8D-344C-BEF1-43872E0C324F}" sibTransId="{2ECC5143-3180-3C4B-811C-998BB359243F}"/>
    <dgm:cxn modelId="{53F322BC-37DA-7D4A-9153-7D7FAE8A4959}" type="presOf" srcId="{487C6DDB-16EA-8048-89A6-EBE7F5139E87}" destId="{F18AD3D4-3EBF-6740-A7F5-A34CCB8DAF75}" srcOrd="0" destOrd="0" presId="urn:microsoft.com/office/officeart/2005/8/layout/pyramid1"/>
    <dgm:cxn modelId="{48C3A3BC-42BB-574B-B352-676F1D08287C}" srcId="{E63B5B2B-F6A6-8441-A576-D26F920DC37F}" destId="{13EE726E-487B-BC42-956A-027D42CABA5C}" srcOrd="3" destOrd="0" parTransId="{64E3511B-7E49-764F-99C6-260A3CE823FF}" sibTransId="{730F1F49-C290-164E-95BF-400B875FFE30}"/>
    <dgm:cxn modelId="{75B68CD2-F4CE-984E-AF23-770AB3E12A04}" type="presOf" srcId="{7B85411E-E25C-6F42-91E4-53D6A772A7AE}" destId="{E4AD5763-DCE8-8646-9423-0796D183EB64}" srcOrd="0" destOrd="0" presId="urn:microsoft.com/office/officeart/2005/8/layout/pyramid1"/>
    <dgm:cxn modelId="{FE5729D9-B480-4043-AF2B-FAAE076BAE54}" srcId="{E63B5B2B-F6A6-8441-A576-D26F920DC37F}" destId="{487C6DDB-16EA-8048-89A6-EBE7F5139E87}" srcOrd="0" destOrd="0" parTransId="{F4C6CB43-A4A1-B344-B75F-5C507D5AB346}" sibTransId="{B187C270-F206-EB47-969D-F237983DA29B}"/>
    <dgm:cxn modelId="{0F38DDDB-4936-6642-B107-CD0B73EB4D34}" type="presOf" srcId="{9070CC88-EB24-E342-9919-2FCA608334E5}" destId="{7F1E56D0-FCE2-0E43-AE50-B92A1C2A4023}" srcOrd="1" destOrd="0" presId="urn:microsoft.com/office/officeart/2005/8/layout/pyramid1"/>
    <dgm:cxn modelId="{F4BD41E2-66AF-FD41-B3E4-D1D9BA0E0489}" srcId="{E63B5B2B-F6A6-8441-A576-D26F920DC37F}" destId="{7B85411E-E25C-6F42-91E4-53D6A772A7AE}" srcOrd="1" destOrd="0" parTransId="{1F49EEF7-00DB-F24E-ABA1-76F8D1DAA17B}" sibTransId="{7E267195-F0D2-F446-B54C-EC6424F5757D}"/>
    <dgm:cxn modelId="{FECBA123-C91B-8B4D-BF4C-FB439FA2C695}" type="presParOf" srcId="{6ECD5B3B-9384-5444-8A5D-3417A6E94D0F}" destId="{4C6A5A9E-52EB-664C-8E84-0B6237493D5E}" srcOrd="0" destOrd="0" presId="urn:microsoft.com/office/officeart/2005/8/layout/pyramid1"/>
    <dgm:cxn modelId="{A0BCF445-F5D1-1B41-9D3D-253CA10CD8EC}" type="presParOf" srcId="{4C6A5A9E-52EB-664C-8E84-0B6237493D5E}" destId="{F18AD3D4-3EBF-6740-A7F5-A34CCB8DAF75}" srcOrd="0" destOrd="0" presId="urn:microsoft.com/office/officeart/2005/8/layout/pyramid1"/>
    <dgm:cxn modelId="{67E35574-273D-7E40-8030-619D24D72EFF}" type="presParOf" srcId="{4C6A5A9E-52EB-664C-8E84-0B6237493D5E}" destId="{6C68EA97-559F-5B4C-BAEF-7523CDE8859F}" srcOrd="1" destOrd="0" presId="urn:microsoft.com/office/officeart/2005/8/layout/pyramid1"/>
    <dgm:cxn modelId="{C4D48264-982B-F94F-905E-93A8BDBDB777}" type="presParOf" srcId="{6ECD5B3B-9384-5444-8A5D-3417A6E94D0F}" destId="{7D8399FB-5995-A348-BEB7-AC598E062549}" srcOrd="1" destOrd="0" presId="urn:microsoft.com/office/officeart/2005/8/layout/pyramid1"/>
    <dgm:cxn modelId="{FEE54F2C-1D91-C147-A432-936938169FC6}" type="presParOf" srcId="{7D8399FB-5995-A348-BEB7-AC598E062549}" destId="{E4AD5763-DCE8-8646-9423-0796D183EB64}" srcOrd="0" destOrd="0" presId="urn:microsoft.com/office/officeart/2005/8/layout/pyramid1"/>
    <dgm:cxn modelId="{6483BC9D-ED3C-F240-BF59-077192B5A631}" type="presParOf" srcId="{7D8399FB-5995-A348-BEB7-AC598E062549}" destId="{AC8E9D14-6819-8F4A-9C5D-059395C22341}" srcOrd="1" destOrd="0" presId="urn:microsoft.com/office/officeart/2005/8/layout/pyramid1"/>
    <dgm:cxn modelId="{0E246D9A-9336-9340-BBFD-C7D726AB2718}" type="presParOf" srcId="{6ECD5B3B-9384-5444-8A5D-3417A6E94D0F}" destId="{9E4AA830-91D0-0541-A272-2817ECCF0C25}" srcOrd="2" destOrd="0" presId="urn:microsoft.com/office/officeart/2005/8/layout/pyramid1"/>
    <dgm:cxn modelId="{C7856B67-25F0-9943-9476-A748DB803868}" type="presParOf" srcId="{9E4AA830-91D0-0541-A272-2817ECCF0C25}" destId="{49A2C099-09E7-5845-9B71-7892FA5F19FA}" srcOrd="0" destOrd="0" presId="urn:microsoft.com/office/officeart/2005/8/layout/pyramid1"/>
    <dgm:cxn modelId="{9D0C15BB-610E-6E4B-AC15-CA023C31375D}" type="presParOf" srcId="{9E4AA830-91D0-0541-A272-2817ECCF0C25}" destId="{3E34D7F9-55F3-AE4B-82A2-173B2B147DA6}" srcOrd="1" destOrd="0" presId="urn:microsoft.com/office/officeart/2005/8/layout/pyramid1"/>
    <dgm:cxn modelId="{039CB13C-FA33-414A-952A-5C5BB0D944CE}" type="presParOf" srcId="{6ECD5B3B-9384-5444-8A5D-3417A6E94D0F}" destId="{3F559EEF-40ED-164D-BA25-7684CFE7966F}" srcOrd="3" destOrd="0" presId="urn:microsoft.com/office/officeart/2005/8/layout/pyramid1"/>
    <dgm:cxn modelId="{C5C9B4C8-0856-2D41-990E-6B86989ECA1A}" type="presParOf" srcId="{3F559EEF-40ED-164D-BA25-7684CFE7966F}" destId="{10773469-3A0F-944C-A64E-5813C95065EA}" srcOrd="0" destOrd="0" presId="urn:microsoft.com/office/officeart/2005/8/layout/pyramid1"/>
    <dgm:cxn modelId="{FAB375E3-A609-7240-98E6-48CE56BBBBD4}" type="presParOf" srcId="{3F559EEF-40ED-164D-BA25-7684CFE7966F}" destId="{FA4DB1DE-A406-3B45-877A-D855E498BDD6}" srcOrd="1" destOrd="0" presId="urn:microsoft.com/office/officeart/2005/8/layout/pyramid1"/>
    <dgm:cxn modelId="{90D54F32-9252-D648-9338-1AFB068038FD}" type="presParOf" srcId="{6ECD5B3B-9384-5444-8A5D-3417A6E94D0F}" destId="{6751D3CF-4B1F-6745-90AB-D68983DE85B9}" srcOrd="4" destOrd="0" presId="urn:microsoft.com/office/officeart/2005/8/layout/pyramid1"/>
    <dgm:cxn modelId="{4777B3F6-D00F-054D-BA89-046D451C66AA}" type="presParOf" srcId="{6751D3CF-4B1F-6745-90AB-D68983DE85B9}" destId="{7D0C00B8-FBB5-E542-BB8C-D7C0963864DD}" srcOrd="0" destOrd="0" presId="urn:microsoft.com/office/officeart/2005/8/layout/pyramid1"/>
    <dgm:cxn modelId="{CCEA2522-52CB-F543-BC4E-25FC3F1C0F70}" type="presParOf" srcId="{6751D3CF-4B1F-6745-90AB-D68983DE85B9}" destId="{7F1E56D0-FCE2-0E43-AE50-B92A1C2A4023}" srcOrd="1" destOrd="0" presId="urn:microsoft.com/office/officeart/2005/8/layout/pyramid1"/>
    <dgm:cxn modelId="{489C8C7A-65A1-A548-8471-CF5535921105}" type="presParOf" srcId="{6ECD5B3B-9384-5444-8A5D-3417A6E94D0F}" destId="{D8AD44FA-A843-7B4C-B095-72629FE63ABF}" srcOrd="5" destOrd="0" presId="urn:microsoft.com/office/officeart/2005/8/layout/pyramid1"/>
    <dgm:cxn modelId="{814440EC-0796-1648-92F5-15EDD6CE0D54}" type="presParOf" srcId="{D8AD44FA-A843-7B4C-B095-72629FE63ABF}" destId="{E0640EEF-CCD0-A143-B7C0-98B8459BB784}" srcOrd="0" destOrd="0" presId="urn:microsoft.com/office/officeart/2005/8/layout/pyramid1"/>
    <dgm:cxn modelId="{EC2BFBA6-342A-5144-96EE-7F0F5746A0FD}" type="presParOf" srcId="{D8AD44FA-A843-7B4C-B095-72629FE63ABF}" destId="{DBA6EBB8-21A0-894A-BA2E-6E7C6406075C}"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3B5B2B-F6A6-8441-A576-D26F920DC37F}" type="doc">
      <dgm:prSet loTypeId="urn:microsoft.com/office/officeart/2005/8/layout/pyramid1" loCatId="" qsTypeId="urn:microsoft.com/office/officeart/2005/8/quickstyle/simple4" qsCatId="simple" csTypeId="urn:microsoft.com/office/officeart/2005/8/colors/colorful3" csCatId="colorful" phldr="1"/>
      <dgm:spPr/>
    </dgm:pt>
    <dgm:pt modelId="{7B85411E-E25C-6F42-91E4-53D6A772A7AE}">
      <dgm:prSet phldrT="[Text]" custT="1"/>
      <dgm:spPr>
        <a:solidFill>
          <a:schemeClr val="accent6">
            <a:lumMod val="60000"/>
            <a:lumOff val="40000"/>
          </a:schemeClr>
        </a:solidFill>
      </dgm:spPr>
      <dgm:t>
        <a:bodyPr/>
        <a:lstStyle/>
        <a:p>
          <a:r>
            <a:rPr lang="en-US" sz="1200" dirty="0"/>
            <a:t>Reduction</a:t>
          </a:r>
        </a:p>
      </dgm:t>
    </dgm:pt>
    <dgm:pt modelId="{1F49EEF7-00DB-F24E-ABA1-76F8D1DAA17B}" type="parTrans" cxnId="{F4BD41E2-66AF-FD41-B3E4-D1D9BA0E0489}">
      <dgm:prSet/>
      <dgm:spPr/>
      <dgm:t>
        <a:bodyPr/>
        <a:lstStyle/>
        <a:p>
          <a:endParaRPr lang="en-US" sz="1200"/>
        </a:p>
      </dgm:t>
    </dgm:pt>
    <dgm:pt modelId="{7E267195-F0D2-F446-B54C-EC6424F5757D}" type="sibTrans" cxnId="{F4BD41E2-66AF-FD41-B3E4-D1D9BA0E0489}">
      <dgm:prSet/>
      <dgm:spPr/>
      <dgm:t>
        <a:bodyPr/>
        <a:lstStyle/>
        <a:p>
          <a:endParaRPr lang="en-US" sz="1200"/>
        </a:p>
      </dgm:t>
    </dgm:pt>
    <dgm:pt modelId="{761DA577-FE2E-1D4B-90D0-641EE07F9D88}">
      <dgm:prSet phldrT="[Text]" custT="1"/>
      <dgm:spPr>
        <a:solidFill>
          <a:srgbClr val="FFFF00"/>
        </a:solidFill>
      </dgm:spPr>
      <dgm:t>
        <a:bodyPr/>
        <a:lstStyle/>
        <a:p>
          <a:r>
            <a:rPr lang="en-US" sz="1200" dirty="0"/>
            <a:t>Reuse</a:t>
          </a:r>
        </a:p>
      </dgm:t>
    </dgm:pt>
    <dgm:pt modelId="{233C13BD-E584-CC4A-841F-18ABEF05A60D}" type="parTrans" cxnId="{E81B47A4-8275-714F-AAE4-11DDDFB37008}">
      <dgm:prSet/>
      <dgm:spPr/>
      <dgm:t>
        <a:bodyPr/>
        <a:lstStyle/>
        <a:p>
          <a:endParaRPr lang="en-US" sz="1200"/>
        </a:p>
      </dgm:t>
    </dgm:pt>
    <dgm:pt modelId="{EE783346-9836-534D-84F2-4BD295C9BE78}" type="sibTrans" cxnId="{E81B47A4-8275-714F-AAE4-11DDDFB37008}">
      <dgm:prSet/>
      <dgm:spPr/>
      <dgm:t>
        <a:bodyPr/>
        <a:lstStyle/>
        <a:p>
          <a:endParaRPr lang="en-US" sz="1200"/>
        </a:p>
      </dgm:t>
    </dgm:pt>
    <dgm:pt modelId="{13EE726E-487B-BC42-956A-027D42CABA5C}">
      <dgm:prSet phldrT="[Text]" custT="1"/>
      <dgm:spPr>
        <a:solidFill>
          <a:srgbClr val="FFC000"/>
        </a:solidFill>
      </dgm:spPr>
      <dgm:t>
        <a:bodyPr/>
        <a:lstStyle/>
        <a:p>
          <a:r>
            <a:rPr lang="en-US" sz="1200"/>
            <a:t>Recycling</a:t>
          </a:r>
          <a:endParaRPr lang="en-US" sz="1200" dirty="0"/>
        </a:p>
      </dgm:t>
    </dgm:pt>
    <dgm:pt modelId="{64E3511B-7E49-764F-99C6-260A3CE823FF}" type="parTrans" cxnId="{48C3A3BC-42BB-574B-B352-676F1D08287C}">
      <dgm:prSet/>
      <dgm:spPr/>
      <dgm:t>
        <a:bodyPr/>
        <a:lstStyle/>
        <a:p>
          <a:endParaRPr lang="en-US" sz="1200"/>
        </a:p>
      </dgm:t>
    </dgm:pt>
    <dgm:pt modelId="{730F1F49-C290-164E-95BF-400B875FFE30}" type="sibTrans" cxnId="{48C3A3BC-42BB-574B-B352-676F1D08287C}">
      <dgm:prSet/>
      <dgm:spPr/>
      <dgm:t>
        <a:bodyPr/>
        <a:lstStyle/>
        <a:p>
          <a:endParaRPr lang="en-US" sz="1200"/>
        </a:p>
      </dgm:t>
    </dgm:pt>
    <dgm:pt modelId="{9070CC88-EB24-E342-9919-2FCA608334E5}">
      <dgm:prSet phldrT="[Text]" custT="1"/>
      <dgm:spPr>
        <a:solidFill>
          <a:srgbClr val="FF0000"/>
        </a:solidFill>
      </dgm:spPr>
      <dgm:t>
        <a:bodyPr/>
        <a:lstStyle/>
        <a:p>
          <a:r>
            <a:rPr lang="en-US" sz="1200"/>
            <a:t>Energy recovery</a:t>
          </a:r>
          <a:endParaRPr lang="en-US" sz="1200" dirty="0"/>
        </a:p>
      </dgm:t>
    </dgm:pt>
    <dgm:pt modelId="{30E0EEE2-ED8D-344C-BEF1-43872E0C324F}" type="parTrans" cxnId="{5956DCBB-16F7-5D44-958D-C05DEB8C222C}">
      <dgm:prSet/>
      <dgm:spPr/>
      <dgm:t>
        <a:bodyPr/>
        <a:lstStyle/>
        <a:p>
          <a:endParaRPr lang="en-US" sz="1200"/>
        </a:p>
      </dgm:t>
    </dgm:pt>
    <dgm:pt modelId="{2ECC5143-3180-3C4B-811C-998BB359243F}" type="sibTrans" cxnId="{5956DCBB-16F7-5D44-958D-C05DEB8C222C}">
      <dgm:prSet/>
      <dgm:spPr/>
      <dgm:t>
        <a:bodyPr/>
        <a:lstStyle/>
        <a:p>
          <a:endParaRPr lang="en-US" sz="1200"/>
        </a:p>
      </dgm:t>
    </dgm:pt>
    <dgm:pt modelId="{17F7B346-7E44-884B-B208-34553535058F}">
      <dgm:prSet phldrT="[Text]" custT="1"/>
      <dgm:spPr>
        <a:solidFill>
          <a:srgbClr val="C00000"/>
        </a:solidFill>
      </dgm:spPr>
      <dgm:t>
        <a:bodyPr/>
        <a:lstStyle/>
        <a:p>
          <a:r>
            <a:rPr lang="en-US" sz="1200" dirty="0"/>
            <a:t>Disposal</a:t>
          </a:r>
        </a:p>
      </dgm:t>
    </dgm:pt>
    <dgm:pt modelId="{AE3C9A01-2803-544D-9237-2EC60AD9C246}" type="parTrans" cxnId="{70E05AA2-8852-724A-AC88-971615452AC0}">
      <dgm:prSet/>
      <dgm:spPr/>
      <dgm:t>
        <a:bodyPr/>
        <a:lstStyle/>
        <a:p>
          <a:endParaRPr lang="en-US" sz="1200"/>
        </a:p>
      </dgm:t>
    </dgm:pt>
    <dgm:pt modelId="{E9E48421-DF2E-E243-AFA0-DCCF2D7A210A}" type="sibTrans" cxnId="{70E05AA2-8852-724A-AC88-971615452AC0}">
      <dgm:prSet/>
      <dgm:spPr/>
      <dgm:t>
        <a:bodyPr/>
        <a:lstStyle/>
        <a:p>
          <a:endParaRPr lang="en-US" sz="1200"/>
        </a:p>
      </dgm:t>
    </dgm:pt>
    <dgm:pt modelId="{487C6DDB-16EA-8048-89A6-EBE7F5139E87}">
      <dgm:prSet phldrT="[Text]" custT="1"/>
      <dgm:spPr>
        <a:solidFill>
          <a:schemeClr val="accent6"/>
        </a:solidFill>
      </dgm:spPr>
      <dgm:t>
        <a:bodyPr/>
        <a:lstStyle/>
        <a:p>
          <a:endParaRPr lang="en-US" sz="1200" dirty="0"/>
        </a:p>
      </dgm:t>
    </dgm:pt>
    <dgm:pt modelId="{B187C270-F206-EB47-969D-F237983DA29B}" type="sibTrans" cxnId="{FE5729D9-B480-4043-AF2B-FAAE076BAE54}">
      <dgm:prSet/>
      <dgm:spPr/>
      <dgm:t>
        <a:bodyPr/>
        <a:lstStyle/>
        <a:p>
          <a:endParaRPr lang="en-US" sz="1200"/>
        </a:p>
      </dgm:t>
    </dgm:pt>
    <dgm:pt modelId="{F4C6CB43-A4A1-B344-B75F-5C507D5AB346}" type="parTrans" cxnId="{FE5729D9-B480-4043-AF2B-FAAE076BAE54}">
      <dgm:prSet/>
      <dgm:spPr/>
      <dgm:t>
        <a:bodyPr/>
        <a:lstStyle/>
        <a:p>
          <a:endParaRPr lang="en-US" sz="1200"/>
        </a:p>
      </dgm:t>
    </dgm:pt>
    <dgm:pt modelId="{6ECD5B3B-9384-5444-8A5D-3417A6E94D0F}" type="pres">
      <dgm:prSet presAssocID="{E63B5B2B-F6A6-8441-A576-D26F920DC37F}" presName="Name0" presStyleCnt="0">
        <dgm:presLayoutVars>
          <dgm:dir/>
          <dgm:animLvl val="lvl"/>
          <dgm:resizeHandles val="exact"/>
        </dgm:presLayoutVars>
      </dgm:prSet>
      <dgm:spPr/>
    </dgm:pt>
    <dgm:pt modelId="{4C6A5A9E-52EB-664C-8E84-0B6237493D5E}" type="pres">
      <dgm:prSet presAssocID="{487C6DDB-16EA-8048-89A6-EBE7F5139E87}" presName="Name8" presStyleCnt="0"/>
      <dgm:spPr/>
    </dgm:pt>
    <dgm:pt modelId="{F18AD3D4-3EBF-6740-A7F5-A34CCB8DAF75}" type="pres">
      <dgm:prSet presAssocID="{487C6DDB-16EA-8048-89A6-EBE7F5139E87}" presName="level" presStyleLbl="node1" presStyleIdx="0" presStyleCnt="6" custLinFactNeighborY="0">
        <dgm:presLayoutVars>
          <dgm:chMax val="1"/>
          <dgm:bulletEnabled val="1"/>
        </dgm:presLayoutVars>
      </dgm:prSet>
      <dgm:spPr/>
    </dgm:pt>
    <dgm:pt modelId="{6C68EA97-559F-5B4C-BAEF-7523CDE8859F}" type="pres">
      <dgm:prSet presAssocID="{487C6DDB-16EA-8048-89A6-EBE7F5139E87}" presName="levelTx" presStyleLbl="revTx" presStyleIdx="0" presStyleCnt="0">
        <dgm:presLayoutVars>
          <dgm:chMax val="1"/>
          <dgm:bulletEnabled val="1"/>
        </dgm:presLayoutVars>
      </dgm:prSet>
      <dgm:spPr/>
    </dgm:pt>
    <dgm:pt modelId="{7D8399FB-5995-A348-BEB7-AC598E062549}" type="pres">
      <dgm:prSet presAssocID="{7B85411E-E25C-6F42-91E4-53D6A772A7AE}" presName="Name8" presStyleCnt="0"/>
      <dgm:spPr/>
    </dgm:pt>
    <dgm:pt modelId="{E4AD5763-DCE8-8646-9423-0796D183EB64}" type="pres">
      <dgm:prSet presAssocID="{7B85411E-E25C-6F42-91E4-53D6A772A7AE}" presName="level" presStyleLbl="node1" presStyleIdx="1" presStyleCnt="6">
        <dgm:presLayoutVars>
          <dgm:chMax val="1"/>
          <dgm:bulletEnabled val="1"/>
        </dgm:presLayoutVars>
      </dgm:prSet>
      <dgm:spPr/>
    </dgm:pt>
    <dgm:pt modelId="{AC8E9D14-6819-8F4A-9C5D-059395C22341}" type="pres">
      <dgm:prSet presAssocID="{7B85411E-E25C-6F42-91E4-53D6A772A7AE}" presName="levelTx" presStyleLbl="revTx" presStyleIdx="0" presStyleCnt="0">
        <dgm:presLayoutVars>
          <dgm:chMax val="1"/>
          <dgm:bulletEnabled val="1"/>
        </dgm:presLayoutVars>
      </dgm:prSet>
      <dgm:spPr/>
    </dgm:pt>
    <dgm:pt modelId="{9E4AA830-91D0-0541-A272-2817ECCF0C25}" type="pres">
      <dgm:prSet presAssocID="{761DA577-FE2E-1D4B-90D0-641EE07F9D88}" presName="Name8" presStyleCnt="0"/>
      <dgm:spPr/>
    </dgm:pt>
    <dgm:pt modelId="{49A2C099-09E7-5845-9B71-7892FA5F19FA}" type="pres">
      <dgm:prSet presAssocID="{761DA577-FE2E-1D4B-90D0-641EE07F9D88}" presName="level" presStyleLbl="node1" presStyleIdx="2" presStyleCnt="6">
        <dgm:presLayoutVars>
          <dgm:chMax val="1"/>
          <dgm:bulletEnabled val="1"/>
        </dgm:presLayoutVars>
      </dgm:prSet>
      <dgm:spPr/>
    </dgm:pt>
    <dgm:pt modelId="{3E34D7F9-55F3-AE4B-82A2-173B2B147DA6}" type="pres">
      <dgm:prSet presAssocID="{761DA577-FE2E-1D4B-90D0-641EE07F9D88}" presName="levelTx" presStyleLbl="revTx" presStyleIdx="0" presStyleCnt="0">
        <dgm:presLayoutVars>
          <dgm:chMax val="1"/>
          <dgm:bulletEnabled val="1"/>
        </dgm:presLayoutVars>
      </dgm:prSet>
      <dgm:spPr/>
    </dgm:pt>
    <dgm:pt modelId="{3F559EEF-40ED-164D-BA25-7684CFE7966F}" type="pres">
      <dgm:prSet presAssocID="{13EE726E-487B-BC42-956A-027D42CABA5C}" presName="Name8" presStyleCnt="0"/>
      <dgm:spPr/>
    </dgm:pt>
    <dgm:pt modelId="{10773469-3A0F-944C-A64E-5813C95065EA}" type="pres">
      <dgm:prSet presAssocID="{13EE726E-487B-BC42-956A-027D42CABA5C}" presName="level" presStyleLbl="node1" presStyleIdx="3" presStyleCnt="6">
        <dgm:presLayoutVars>
          <dgm:chMax val="1"/>
          <dgm:bulletEnabled val="1"/>
        </dgm:presLayoutVars>
      </dgm:prSet>
      <dgm:spPr/>
    </dgm:pt>
    <dgm:pt modelId="{FA4DB1DE-A406-3B45-877A-D855E498BDD6}" type="pres">
      <dgm:prSet presAssocID="{13EE726E-487B-BC42-956A-027D42CABA5C}" presName="levelTx" presStyleLbl="revTx" presStyleIdx="0" presStyleCnt="0">
        <dgm:presLayoutVars>
          <dgm:chMax val="1"/>
          <dgm:bulletEnabled val="1"/>
        </dgm:presLayoutVars>
      </dgm:prSet>
      <dgm:spPr/>
    </dgm:pt>
    <dgm:pt modelId="{6751D3CF-4B1F-6745-90AB-D68983DE85B9}" type="pres">
      <dgm:prSet presAssocID="{9070CC88-EB24-E342-9919-2FCA608334E5}" presName="Name8" presStyleCnt="0"/>
      <dgm:spPr/>
    </dgm:pt>
    <dgm:pt modelId="{7D0C00B8-FBB5-E542-BB8C-D7C0963864DD}" type="pres">
      <dgm:prSet presAssocID="{9070CC88-EB24-E342-9919-2FCA608334E5}" presName="level" presStyleLbl="node1" presStyleIdx="4" presStyleCnt="6">
        <dgm:presLayoutVars>
          <dgm:chMax val="1"/>
          <dgm:bulletEnabled val="1"/>
        </dgm:presLayoutVars>
      </dgm:prSet>
      <dgm:spPr/>
    </dgm:pt>
    <dgm:pt modelId="{7F1E56D0-FCE2-0E43-AE50-B92A1C2A4023}" type="pres">
      <dgm:prSet presAssocID="{9070CC88-EB24-E342-9919-2FCA608334E5}" presName="levelTx" presStyleLbl="revTx" presStyleIdx="0" presStyleCnt="0">
        <dgm:presLayoutVars>
          <dgm:chMax val="1"/>
          <dgm:bulletEnabled val="1"/>
        </dgm:presLayoutVars>
      </dgm:prSet>
      <dgm:spPr/>
    </dgm:pt>
    <dgm:pt modelId="{D8AD44FA-A843-7B4C-B095-72629FE63ABF}" type="pres">
      <dgm:prSet presAssocID="{17F7B346-7E44-884B-B208-34553535058F}" presName="Name8" presStyleCnt="0"/>
      <dgm:spPr/>
    </dgm:pt>
    <dgm:pt modelId="{E0640EEF-CCD0-A143-B7C0-98B8459BB784}" type="pres">
      <dgm:prSet presAssocID="{17F7B346-7E44-884B-B208-34553535058F}" presName="level" presStyleLbl="node1" presStyleIdx="5" presStyleCnt="6">
        <dgm:presLayoutVars>
          <dgm:chMax val="1"/>
          <dgm:bulletEnabled val="1"/>
        </dgm:presLayoutVars>
      </dgm:prSet>
      <dgm:spPr/>
    </dgm:pt>
    <dgm:pt modelId="{DBA6EBB8-21A0-894A-BA2E-6E7C6406075C}" type="pres">
      <dgm:prSet presAssocID="{17F7B346-7E44-884B-B208-34553535058F}" presName="levelTx" presStyleLbl="revTx" presStyleIdx="0" presStyleCnt="0">
        <dgm:presLayoutVars>
          <dgm:chMax val="1"/>
          <dgm:bulletEnabled val="1"/>
        </dgm:presLayoutVars>
      </dgm:prSet>
      <dgm:spPr/>
    </dgm:pt>
  </dgm:ptLst>
  <dgm:cxnLst>
    <dgm:cxn modelId="{D256FA1F-3155-6149-9200-843C7A0C4C1E}" type="presOf" srcId="{487C6DDB-16EA-8048-89A6-EBE7F5139E87}" destId="{6C68EA97-559F-5B4C-BAEF-7523CDE8859F}" srcOrd="1" destOrd="0" presId="urn:microsoft.com/office/officeart/2005/8/layout/pyramid1"/>
    <dgm:cxn modelId="{CF21072C-575D-2F4E-93E4-CEDCCDBF386D}" type="presOf" srcId="{17F7B346-7E44-884B-B208-34553535058F}" destId="{E0640EEF-CCD0-A143-B7C0-98B8459BB784}" srcOrd="0" destOrd="0" presId="urn:microsoft.com/office/officeart/2005/8/layout/pyramid1"/>
    <dgm:cxn modelId="{46D4912C-7830-9547-AEDF-D900520E6F1A}" type="presOf" srcId="{13EE726E-487B-BC42-956A-027D42CABA5C}" destId="{FA4DB1DE-A406-3B45-877A-D855E498BDD6}" srcOrd="1" destOrd="0" presId="urn:microsoft.com/office/officeart/2005/8/layout/pyramid1"/>
    <dgm:cxn modelId="{4178185E-9538-0547-98BD-A530CB2F1DAC}" type="presOf" srcId="{13EE726E-487B-BC42-956A-027D42CABA5C}" destId="{10773469-3A0F-944C-A64E-5813C95065EA}" srcOrd="0" destOrd="0" presId="urn:microsoft.com/office/officeart/2005/8/layout/pyramid1"/>
    <dgm:cxn modelId="{9D33C196-5164-CC4F-B1E8-87B97FE06648}" type="presOf" srcId="{E63B5B2B-F6A6-8441-A576-D26F920DC37F}" destId="{6ECD5B3B-9384-5444-8A5D-3417A6E94D0F}" srcOrd="0" destOrd="0" presId="urn:microsoft.com/office/officeart/2005/8/layout/pyramid1"/>
    <dgm:cxn modelId="{CC249697-8844-2B42-88A9-22A59EC37AA4}" type="presOf" srcId="{7B85411E-E25C-6F42-91E4-53D6A772A7AE}" destId="{AC8E9D14-6819-8F4A-9C5D-059395C22341}" srcOrd="1" destOrd="0" presId="urn:microsoft.com/office/officeart/2005/8/layout/pyramid1"/>
    <dgm:cxn modelId="{70E05AA2-8852-724A-AC88-971615452AC0}" srcId="{E63B5B2B-F6A6-8441-A576-D26F920DC37F}" destId="{17F7B346-7E44-884B-B208-34553535058F}" srcOrd="5" destOrd="0" parTransId="{AE3C9A01-2803-544D-9237-2EC60AD9C246}" sibTransId="{E9E48421-DF2E-E243-AFA0-DCCF2D7A210A}"/>
    <dgm:cxn modelId="{E81B47A4-8275-714F-AAE4-11DDDFB37008}" srcId="{E63B5B2B-F6A6-8441-A576-D26F920DC37F}" destId="{761DA577-FE2E-1D4B-90D0-641EE07F9D88}" srcOrd="2" destOrd="0" parTransId="{233C13BD-E584-CC4A-841F-18ABEF05A60D}" sibTransId="{EE783346-9836-534D-84F2-4BD295C9BE78}"/>
    <dgm:cxn modelId="{394BB1A5-A348-6741-B1D1-1511E3546EEE}" type="presOf" srcId="{17F7B346-7E44-884B-B208-34553535058F}" destId="{DBA6EBB8-21A0-894A-BA2E-6E7C6406075C}" srcOrd="1" destOrd="0" presId="urn:microsoft.com/office/officeart/2005/8/layout/pyramid1"/>
    <dgm:cxn modelId="{48E423AD-18E3-5449-9DDC-353EF8464CCD}" type="presOf" srcId="{761DA577-FE2E-1D4B-90D0-641EE07F9D88}" destId="{49A2C099-09E7-5845-9B71-7892FA5F19FA}" srcOrd="0" destOrd="0" presId="urn:microsoft.com/office/officeart/2005/8/layout/pyramid1"/>
    <dgm:cxn modelId="{07103FB3-B31A-4949-B1AE-90FA3DB140AF}" type="presOf" srcId="{9070CC88-EB24-E342-9919-2FCA608334E5}" destId="{7D0C00B8-FBB5-E542-BB8C-D7C0963864DD}" srcOrd="0" destOrd="0" presId="urn:microsoft.com/office/officeart/2005/8/layout/pyramid1"/>
    <dgm:cxn modelId="{40220FB7-89F5-F447-AFAC-4208393A193C}" type="presOf" srcId="{761DA577-FE2E-1D4B-90D0-641EE07F9D88}" destId="{3E34D7F9-55F3-AE4B-82A2-173B2B147DA6}" srcOrd="1" destOrd="0" presId="urn:microsoft.com/office/officeart/2005/8/layout/pyramid1"/>
    <dgm:cxn modelId="{5956DCBB-16F7-5D44-958D-C05DEB8C222C}" srcId="{E63B5B2B-F6A6-8441-A576-D26F920DC37F}" destId="{9070CC88-EB24-E342-9919-2FCA608334E5}" srcOrd="4" destOrd="0" parTransId="{30E0EEE2-ED8D-344C-BEF1-43872E0C324F}" sibTransId="{2ECC5143-3180-3C4B-811C-998BB359243F}"/>
    <dgm:cxn modelId="{53F322BC-37DA-7D4A-9153-7D7FAE8A4959}" type="presOf" srcId="{487C6DDB-16EA-8048-89A6-EBE7F5139E87}" destId="{F18AD3D4-3EBF-6740-A7F5-A34CCB8DAF75}" srcOrd="0" destOrd="0" presId="urn:microsoft.com/office/officeart/2005/8/layout/pyramid1"/>
    <dgm:cxn modelId="{48C3A3BC-42BB-574B-B352-676F1D08287C}" srcId="{E63B5B2B-F6A6-8441-A576-D26F920DC37F}" destId="{13EE726E-487B-BC42-956A-027D42CABA5C}" srcOrd="3" destOrd="0" parTransId="{64E3511B-7E49-764F-99C6-260A3CE823FF}" sibTransId="{730F1F49-C290-164E-95BF-400B875FFE30}"/>
    <dgm:cxn modelId="{75B68CD2-F4CE-984E-AF23-770AB3E12A04}" type="presOf" srcId="{7B85411E-E25C-6F42-91E4-53D6A772A7AE}" destId="{E4AD5763-DCE8-8646-9423-0796D183EB64}" srcOrd="0" destOrd="0" presId="urn:microsoft.com/office/officeart/2005/8/layout/pyramid1"/>
    <dgm:cxn modelId="{FE5729D9-B480-4043-AF2B-FAAE076BAE54}" srcId="{E63B5B2B-F6A6-8441-A576-D26F920DC37F}" destId="{487C6DDB-16EA-8048-89A6-EBE7F5139E87}" srcOrd="0" destOrd="0" parTransId="{F4C6CB43-A4A1-B344-B75F-5C507D5AB346}" sibTransId="{B187C270-F206-EB47-969D-F237983DA29B}"/>
    <dgm:cxn modelId="{0F38DDDB-4936-6642-B107-CD0B73EB4D34}" type="presOf" srcId="{9070CC88-EB24-E342-9919-2FCA608334E5}" destId="{7F1E56D0-FCE2-0E43-AE50-B92A1C2A4023}" srcOrd="1" destOrd="0" presId="urn:microsoft.com/office/officeart/2005/8/layout/pyramid1"/>
    <dgm:cxn modelId="{F4BD41E2-66AF-FD41-B3E4-D1D9BA0E0489}" srcId="{E63B5B2B-F6A6-8441-A576-D26F920DC37F}" destId="{7B85411E-E25C-6F42-91E4-53D6A772A7AE}" srcOrd="1" destOrd="0" parTransId="{1F49EEF7-00DB-F24E-ABA1-76F8D1DAA17B}" sibTransId="{7E267195-F0D2-F446-B54C-EC6424F5757D}"/>
    <dgm:cxn modelId="{FECBA123-C91B-8B4D-BF4C-FB439FA2C695}" type="presParOf" srcId="{6ECD5B3B-9384-5444-8A5D-3417A6E94D0F}" destId="{4C6A5A9E-52EB-664C-8E84-0B6237493D5E}" srcOrd="0" destOrd="0" presId="urn:microsoft.com/office/officeart/2005/8/layout/pyramid1"/>
    <dgm:cxn modelId="{A0BCF445-F5D1-1B41-9D3D-253CA10CD8EC}" type="presParOf" srcId="{4C6A5A9E-52EB-664C-8E84-0B6237493D5E}" destId="{F18AD3D4-3EBF-6740-A7F5-A34CCB8DAF75}" srcOrd="0" destOrd="0" presId="urn:microsoft.com/office/officeart/2005/8/layout/pyramid1"/>
    <dgm:cxn modelId="{67E35574-273D-7E40-8030-619D24D72EFF}" type="presParOf" srcId="{4C6A5A9E-52EB-664C-8E84-0B6237493D5E}" destId="{6C68EA97-559F-5B4C-BAEF-7523CDE8859F}" srcOrd="1" destOrd="0" presId="urn:microsoft.com/office/officeart/2005/8/layout/pyramid1"/>
    <dgm:cxn modelId="{C4D48264-982B-F94F-905E-93A8BDBDB777}" type="presParOf" srcId="{6ECD5B3B-9384-5444-8A5D-3417A6E94D0F}" destId="{7D8399FB-5995-A348-BEB7-AC598E062549}" srcOrd="1" destOrd="0" presId="urn:microsoft.com/office/officeart/2005/8/layout/pyramid1"/>
    <dgm:cxn modelId="{FEE54F2C-1D91-C147-A432-936938169FC6}" type="presParOf" srcId="{7D8399FB-5995-A348-BEB7-AC598E062549}" destId="{E4AD5763-DCE8-8646-9423-0796D183EB64}" srcOrd="0" destOrd="0" presId="urn:microsoft.com/office/officeart/2005/8/layout/pyramid1"/>
    <dgm:cxn modelId="{6483BC9D-ED3C-F240-BF59-077192B5A631}" type="presParOf" srcId="{7D8399FB-5995-A348-BEB7-AC598E062549}" destId="{AC8E9D14-6819-8F4A-9C5D-059395C22341}" srcOrd="1" destOrd="0" presId="urn:microsoft.com/office/officeart/2005/8/layout/pyramid1"/>
    <dgm:cxn modelId="{0E246D9A-9336-9340-BBFD-C7D726AB2718}" type="presParOf" srcId="{6ECD5B3B-9384-5444-8A5D-3417A6E94D0F}" destId="{9E4AA830-91D0-0541-A272-2817ECCF0C25}" srcOrd="2" destOrd="0" presId="urn:microsoft.com/office/officeart/2005/8/layout/pyramid1"/>
    <dgm:cxn modelId="{C7856B67-25F0-9943-9476-A748DB803868}" type="presParOf" srcId="{9E4AA830-91D0-0541-A272-2817ECCF0C25}" destId="{49A2C099-09E7-5845-9B71-7892FA5F19FA}" srcOrd="0" destOrd="0" presId="urn:microsoft.com/office/officeart/2005/8/layout/pyramid1"/>
    <dgm:cxn modelId="{9D0C15BB-610E-6E4B-AC15-CA023C31375D}" type="presParOf" srcId="{9E4AA830-91D0-0541-A272-2817ECCF0C25}" destId="{3E34D7F9-55F3-AE4B-82A2-173B2B147DA6}" srcOrd="1" destOrd="0" presId="urn:microsoft.com/office/officeart/2005/8/layout/pyramid1"/>
    <dgm:cxn modelId="{039CB13C-FA33-414A-952A-5C5BB0D944CE}" type="presParOf" srcId="{6ECD5B3B-9384-5444-8A5D-3417A6E94D0F}" destId="{3F559EEF-40ED-164D-BA25-7684CFE7966F}" srcOrd="3" destOrd="0" presId="urn:microsoft.com/office/officeart/2005/8/layout/pyramid1"/>
    <dgm:cxn modelId="{C5C9B4C8-0856-2D41-990E-6B86989ECA1A}" type="presParOf" srcId="{3F559EEF-40ED-164D-BA25-7684CFE7966F}" destId="{10773469-3A0F-944C-A64E-5813C95065EA}" srcOrd="0" destOrd="0" presId="urn:microsoft.com/office/officeart/2005/8/layout/pyramid1"/>
    <dgm:cxn modelId="{FAB375E3-A609-7240-98E6-48CE56BBBBD4}" type="presParOf" srcId="{3F559EEF-40ED-164D-BA25-7684CFE7966F}" destId="{FA4DB1DE-A406-3B45-877A-D855E498BDD6}" srcOrd="1" destOrd="0" presId="urn:microsoft.com/office/officeart/2005/8/layout/pyramid1"/>
    <dgm:cxn modelId="{90D54F32-9252-D648-9338-1AFB068038FD}" type="presParOf" srcId="{6ECD5B3B-9384-5444-8A5D-3417A6E94D0F}" destId="{6751D3CF-4B1F-6745-90AB-D68983DE85B9}" srcOrd="4" destOrd="0" presId="urn:microsoft.com/office/officeart/2005/8/layout/pyramid1"/>
    <dgm:cxn modelId="{4777B3F6-D00F-054D-BA89-046D451C66AA}" type="presParOf" srcId="{6751D3CF-4B1F-6745-90AB-D68983DE85B9}" destId="{7D0C00B8-FBB5-E542-BB8C-D7C0963864DD}" srcOrd="0" destOrd="0" presId="urn:microsoft.com/office/officeart/2005/8/layout/pyramid1"/>
    <dgm:cxn modelId="{CCEA2522-52CB-F543-BC4E-25FC3F1C0F70}" type="presParOf" srcId="{6751D3CF-4B1F-6745-90AB-D68983DE85B9}" destId="{7F1E56D0-FCE2-0E43-AE50-B92A1C2A4023}" srcOrd="1" destOrd="0" presId="urn:microsoft.com/office/officeart/2005/8/layout/pyramid1"/>
    <dgm:cxn modelId="{489C8C7A-65A1-A548-8471-CF5535921105}" type="presParOf" srcId="{6ECD5B3B-9384-5444-8A5D-3417A6E94D0F}" destId="{D8AD44FA-A843-7B4C-B095-72629FE63ABF}" srcOrd="5" destOrd="0" presId="urn:microsoft.com/office/officeart/2005/8/layout/pyramid1"/>
    <dgm:cxn modelId="{814440EC-0796-1648-92F5-15EDD6CE0D54}" type="presParOf" srcId="{D8AD44FA-A843-7B4C-B095-72629FE63ABF}" destId="{E0640EEF-CCD0-A143-B7C0-98B8459BB784}" srcOrd="0" destOrd="0" presId="urn:microsoft.com/office/officeart/2005/8/layout/pyramid1"/>
    <dgm:cxn modelId="{EC2BFBA6-342A-5144-96EE-7F0F5746A0FD}" type="presParOf" srcId="{D8AD44FA-A843-7B4C-B095-72629FE63ABF}" destId="{DBA6EBB8-21A0-894A-BA2E-6E7C6406075C}"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D3D4-3EBF-6740-A7F5-A34CCB8DAF75}">
      <dsp:nvSpPr>
        <dsp:cNvPr id="0" name=""/>
        <dsp:cNvSpPr/>
      </dsp:nvSpPr>
      <dsp:spPr>
        <a:xfrm>
          <a:off x="2448882" y="0"/>
          <a:ext cx="979553" cy="664896"/>
        </a:xfrm>
        <a:prstGeom prst="trapezoid">
          <a:avLst>
            <a:gd name="adj" fmla="val 73662"/>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2448882" y="0"/>
        <a:ext cx="979553" cy="664896"/>
      </dsp:txXfrm>
    </dsp:sp>
    <dsp:sp modelId="{E4AD5763-DCE8-8646-9423-0796D183EB64}">
      <dsp:nvSpPr>
        <dsp:cNvPr id="0" name=""/>
        <dsp:cNvSpPr/>
      </dsp:nvSpPr>
      <dsp:spPr>
        <a:xfrm>
          <a:off x="1959106" y="664896"/>
          <a:ext cx="1959106" cy="664896"/>
        </a:xfrm>
        <a:prstGeom prst="trapezoid">
          <a:avLst>
            <a:gd name="adj" fmla="val 73662"/>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Reduction</a:t>
          </a:r>
        </a:p>
      </dsp:txBody>
      <dsp:txXfrm>
        <a:off x="2301949" y="664896"/>
        <a:ext cx="1273419" cy="664896"/>
      </dsp:txXfrm>
    </dsp:sp>
    <dsp:sp modelId="{49A2C099-09E7-5845-9B71-7892FA5F19FA}">
      <dsp:nvSpPr>
        <dsp:cNvPr id="0" name=""/>
        <dsp:cNvSpPr/>
      </dsp:nvSpPr>
      <dsp:spPr>
        <a:xfrm>
          <a:off x="1469329" y="1329793"/>
          <a:ext cx="2938659" cy="664896"/>
        </a:xfrm>
        <a:prstGeom prst="trapezoid">
          <a:avLst>
            <a:gd name="adj" fmla="val 73662"/>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Reuse</a:t>
          </a:r>
        </a:p>
      </dsp:txBody>
      <dsp:txXfrm>
        <a:off x="1983595" y="1329793"/>
        <a:ext cx="1910128" cy="664896"/>
      </dsp:txXfrm>
    </dsp:sp>
    <dsp:sp modelId="{10773469-3A0F-944C-A64E-5813C95065EA}">
      <dsp:nvSpPr>
        <dsp:cNvPr id="0" name=""/>
        <dsp:cNvSpPr/>
      </dsp:nvSpPr>
      <dsp:spPr>
        <a:xfrm>
          <a:off x="979553" y="1994690"/>
          <a:ext cx="3918212" cy="664896"/>
        </a:xfrm>
        <a:prstGeom prst="trapezoid">
          <a:avLst>
            <a:gd name="adj" fmla="val 73662"/>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Recycling</a:t>
          </a:r>
          <a:endParaRPr lang="en-US" sz="2000" kern="1200" dirty="0"/>
        </a:p>
      </dsp:txBody>
      <dsp:txXfrm>
        <a:off x="1665240" y="1994690"/>
        <a:ext cx="2546838" cy="664896"/>
      </dsp:txXfrm>
    </dsp:sp>
    <dsp:sp modelId="{7D0C00B8-FBB5-E542-BB8C-D7C0963864DD}">
      <dsp:nvSpPr>
        <dsp:cNvPr id="0" name=""/>
        <dsp:cNvSpPr/>
      </dsp:nvSpPr>
      <dsp:spPr>
        <a:xfrm>
          <a:off x="489776" y="2659587"/>
          <a:ext cx="4897765" cy="664896"/>
        </a:xfrm>
        <a:prstGeom prst="trapezoid">
          <a:avLst>
            <a:gd name="adj" fmla="val 73662"/>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Energy recovery</a:t>
          </a:r>
          <a:endParaRPr lang="en-US" sz="2000" kern="1200" dirty="0"/>
        </a:p>
      </dsp:txBody>
      <dsp:txXfrm>
        <a:off x="1346885" y="2659587"/>
        <a:ext cx="3183547" cy="664896"/>
      </dsp:txXfrm>
    </dsp:sp>
    <dsp:sp modelId="{E0640EEF-CCD0-A143-B7C0-98B8459BB784}">
      <dsp:nvSpPr>
        <dsp:cNvPr id="0" name=""/>
        <dsp:cNvSpPr/>
      </dsp:nvSpPr>
      <dsp:spPr>
        <a:xfrm>
          <a:off x="0" y="3324484"/>
          <a:ext cx="5877319" cy="664896"/>
        </a:xfrm>
        <a:prstGeom prst="trapezoid">
          <a:avLst>
            <a:gd name="adj" fmla="val 73662"/>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Disposal</a:t>
          </a:r>
        </a:p>
      </dsp:txBody>
      <dsp:txXfrm>
        <a:off x="1028530" y="3324484"/>
        <a:ext cx="3820257" cy="664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D3D4-3EBF-6740-A7F5-A34CCB8DAF75}">
      <dsp:nvSpPr>
        <dsp:cNvPr id="0" name=""/>
        <dsp:cNvSpPr/>
      </dsp:nvSpPr>
      <dsp:spPr>
        <a:xfrm>
          <a:off x="1350228" y="0"/>
          <a:ext cx="540091" cy="360061"/>
        </a:xfrm>
        <a:prstGeom prst="trapezoid">
          <a:avLst>
            <a:gd name="adj" fmla="val 75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350228" y="0"/>
        <a:ext cx="540091" cy="360061"/>
      </dsp:txXfrm>
    </dsp:sp>
    <dsp:sp modelId="{E4AD5763-DCE8-8646-9423-0796D183EB64}">
      <dsp:nvSpPr>
        <dsp:cNvPr id="0" name=""/>
        <dsp:cNvSpPr/>
      </dsp:nvSpPr>
      <dsp:spPr>
        <a:xfrm>
          <a:off x="1080183" y="360061"/>
          <a:ext cx="1080183" cy="360061"/>
        </a:xfrm>
        <a:prstGeom prst="trapezoid">
          <a:avLst>
            <a:gd name="adj" fmla="val 75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Reduction</a:t>
          </a:r>
        </a:p>
      </dsp:txBody>
      <dsp:txXfrm>
        <a:off x="1269215" y="360061"/>
        <a:ext cx="702118" cy="360061"/>
      </dsp:txXfrm>
    </dsp:sp>
    <dsp:sp modelId="{49A2C099-09E7-5845-9B71-7892FA5F19FA}">
      <dsp:nvSpPr>
        <dsp:cNvPr id="0" name=""/>
        <dsp:cNvSpPr/>
      </dsp:nvSpPr>
      <dsp:spPr>
        <a:xfrm>
          <a:off x="810137" y="720122"/>
          <a:ext cx="1620274" cy="360061"/>
        </a:xfrm>
        <a:prstGeom prst="trapezoid">
          <a:avLst>
            <a:gd name="adj" fmla="val 7500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Reuse</a:t>
          </a:r>
        </a:p>
      </dsp:txBody>
      <dsp:txXfrm>
        <a:off x="1093685" y="720122"/>
        <a:ext cx="1053178" cy="360061"/>
      </dsp:txXfrm>
    </dsp:sp>
    <dsp:sp modelId="{10773469-3A0F-944C-A64E-5813C95065EA}">
      <dsp:nvSpPr>
        <dsp:cNvPr id="0" name=""/>
        <dsp:cNvSpPr/>
      </dsp:nvSpPr>
      <dsp:spPr>
        <a:xfrm>
          <a:off x="540091" y="1080183"/>
          <a:ext cx="2160366" cy="360061"/>
        </a:xfrm>
        <a:prstGeom prst="trapezoid">
          <a:avLst>
            <a:gd name="adj" fmla="val 75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Recycling</a:t>
          </a:r>
          <a:endParaRPr lang="en-US" sz="1200" kern="1200" dirty="0"/>
        </a:p>
      </dsp:txBody>
      <dsp:txXfrm>
        <a:off x="918155" y="1080183"/>
        <a:ext cx="1404237" cy="360061"/>
      </dsp:txXfrm>
    </dsp:sp>
    <dsp:sp modelId="{7D0C00B8-FBB5-E542-BB8C-D7C0963864DD}">
      <dsp:nvSpPr>
        <dsp:cNvPr id="0" name=""/>
        <dsp:cNvSpPr/>
      </dsp:nvSpPr>
      <dsp:spPr>
        <a:xfrm>
          <a:off x="270045" y="1440244"/>
          <a:ext cx="2700457" cy="360061"/>
        </a:xfrm>
        <a:prstGeom prst="trapezoid">
          <a:avLst>
            <a:gd name="adj" fmla="val 75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Energy recovery</a:t>
          </a:r>
          <a:endParaRPr lang="en-US" sz="1200" kern="1200" dirty="0"/>
        </a:p>
      </dsp:txBody>
      <dsp:txXfrm>
        <a:off x="742625" y="1440244"/>
        <a:ext cx="1755297" cy="360061"/>
      </dsp:txXfrm>
    </dsp:sp>
    <dsp:sp modelId="{E0640EEF-CCD0-A143-B7C0-98B8459BB784}">
      <dsp:nvSpPr>
        <dsp:cNvPr id="0" name=""/>
        <dsp:cNvSpPr/>
      </dsp:nvSpPr>
      <dsp:spPr>
        <a:xfrm>
          <a:off x="0" y="1800305"/>
          <a:ext cx="3240548" cy="360061"/>
        </a:xfrm>
        <a:prstGeom prst="trapezoid">
          <a:avLst>
            <a:gd name="adj" fmla="val 75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Disposal</a:t>
          </a:r>
        </a:p>
      </dsp:txBody>
      <dsp:txXfrm>
        <a:off x="567096" y="1800305"/>
        <a:ext cx="2106356" cy="360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D3D4-3EBF-6740-A7F5-A34CCB8DAF75}">
      <dsp:nvSpPr>
        <dsp:cNvPr id="0" name=""/>
        <dsp:cNvSpPr/>
      </dsp:nvSpPr>
      <dsp:spPr>
        <a:xfrm>
          <a:off x="1350228" y="0"/>
          <a:ext cx="540091" cy="360061"/>
        </a:xfrm>
        <a:prstGeom prst="trapezoid">
          <a:avLst>
            <a:gd name="adj" fmla="val 75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350228" y="0"/>
        <a:ext cx="540091" cy="360061"/>
      </dsp:txXfrm>
    </dsp:sp>
    <dsp:sp modelId="{E4AD5763-DCE8-8646-9423-0796D183EB64}">
      <dsp:nvSpPr>
        <dsp:cNvPr id="0" name=""/>
        <dsp:cNvSpPr/>
      </dsp:nvSpPr>
      <dsp:spPr>
        <a:xfrm>
          <a:off x="1080183" y="360061"/>
          <a:ext cx="1080183" cy="360061"/>
        </a:xfrm>
        <a:prstGeom prst="trapezoid">
          <a:avLst>
            <a:gd name="adj" fmla="val 75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Reduction</a:t>
          </a:r>
        </a:p>
      </dsp:txBody>
      <dsp:txXfrm>
        <a:off x="1269215" y="360061"/>
        <a:ext cx="702118" cy="360061"/>
      </dsp:txXfrm>
    </dsp:sp>
    <dsp:sp modelId="{49A2C099-09E7-5845-9B71-7892FA5F19FA}">
      <dsp:nvSpPr>
        <dsp:cNvPr id="0" name=""/>
        <dsp:cNvSpPr/>
      </dsp:nvSpPr>
      <dsp:spPr>
        <a:xfrm>
          <a:off x="810137" y="720122"/>
          <a:ext cx="1620274" cy="360061"/>
        </a:xfrm>
        <a:prstGeom prst="trapezoid">
          <a:avLst>
            <a:gd name="adj" fmla="val 7500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Reuse</a:t>
          </a:r>
        </a:p>
      </dsp:txBody>
      <dsp:txXfrm>
        <a:off x="1093685" y="720122"/>
        <a:ext cx="1053178" cy="360061"/>
      </dsp:txXfrm>
    </dsp:sp>
    <dsp:sp modelId="{10773469-3A0F-944C-A64E-5813C95065EA}">
      <dsp:nvSpPr>
        <dsp:cNvPr id="0" name=""/>
        <dsp:cNvSpPr/>
      </dsp:nvSpPr>
      <dsp:spPr>
        <a:xfrm>
          <a:off x="540091" y="1080183"/>
          <a:ext cx="2160366" cy="360061"/>
        </a:xfrm>
        <a:prstGeom prst="trapezoid">
          <a:avLst>
            <a:gd name="adj" fmla="val 75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Recycling</a:t>
          </a:r>
          <a:endParaRPr lang="en-US" sz="1200" kern="1200" dirty="0"/>
        </a:p>
      </dsp:txBody>
      <dsp:txXfrm>
        <a:off x="918155" y="1080183"/>
        <a:ext cx="1404237" cy="360061"/>
      </dsp:txXfrm>
    </dsp:sp>
    <dsp:sp modelId="{7D0C00B8-FBB5-E542-BB8C-D7C0963864DD}">
      <dsp:nvSpPr>
        <dsp:cNvPr id="0" name=""/>
        <dsp:cNvSpPr/>
      </dsp:nvSpPr>
      <dsp:spPr>
        <a:xfrm>
          <a:off x="270045" y="1440244"/>
          <a:ext cx="2700457" cy="360061"/>
        </a:xfrm>
        <a:prstGeom prst="trapezoid">
          <a:avLst>
            <a:gd name="adj" fmla="val 75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Energy recovery</a:t>
          </a:r>
          <a:endParaRPr lang="en-US" sz="1200" kern="1200" dirty="0"/>
        </a:p>
      </dsp:txBody>
      <dsp:txXfrm>
        <a:off x="742625" y="1440244"/>
        <a:ext cx="1755297" cy="360061"/>
      </dsp:txXfrm>
    </dsp:sp>
    <dsp:sp modelId="{E0640EEF-CCD0-A143-B7C0-98B8459BB784}">
      <dsp:nvSpPr>
        <dsp:cNvPr id="0" name=""/>
        <dsp:cNvSpPr/>
      </dsp:nvSpPr>
      <dsp:spPr>
        <a:xfrm>
          <a:off x="0" y="1800305"/>
          <a:ext cx="3240548" cy="360061"/>
        </a:xfrm>
        <a:prstGeom prst="trapezoid">
          <a:avLst>
            <a:gd name="adj" fmla="val 75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Disposal</a:t>
          </a:r>
        </a:p>
      </dsp:txBody>
      <dsp:txXfrm>
        <a:off x="567096" y="1800305"/>
        <a:ext cx="2106356" cy="360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D3D4-3EBF-6740-A7F5-A34CCB8DAF75}">
      <dsp:nvSpPr>
        <dsp:cNvPr id="0" name=""/>
        <dsp:cNvSpPr/>
      </dsp:nvSpPr>
      <dsp:spPr>
        <a:xfrm>
          <a:off x="1350228" y="0"/>
          <a:ext cx="540091" cy="360061"/>
        </a:xfrm>
        <a:prstGeom prst="trapezoid">
          <a:avLst>
            <a:gd name="adj" fmla="val 75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350228" y="0"/>
        <a:ext cx="540091" cy="360061"/>
      </dsp:txXfrm>
    </dsp:sp>
    <dsp:sp modelId="{E4AD5763-DCE8-8646-9423-0796D183EB64}">
      <dsp:nvSpPr>
        <dsp:cNvPr id="0" name=""/>
        <dsp:cNvSpPr/>
      </dsp:nvSpPr>
      <dsp:spPr>
        <a:xfrm>
          <a:off x="1080183" y="360061"/>
          <a:ext cx="1080183" cy="360061"/>
        </a:xfrm>
        <a:prstGeom prst="trapezoid">
          <a:avLst>
            <a:gd name="adj" fmla="val 75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Reduction</a:t>
          </a:r>
        </a:p>
      </dsp:txBody>
      <dsp:txXfrm>
        <a:off x="1269215" y="360061"/>
        <a:ext cx="702118" cy="360061"/>
      </dsp:txXfrm>
    </dsp:sp>
    <dsp:sp modelId="{49A2C099-09E7-5845-9B71-7892FA5F19FA}">
      <dsp:nvSpPr>
        <dsp:cNvPr id="0" name=""/>
        <dsp:cNvSpPr/>
      </dsp:nvSpPr>
      <dsp:spPr>
        <a:xfrm>
          <a:off x="810137" y="720122"/>
          <a:ext cx="1620274" cy="360061"/>
        </a:xfrm>
        <a:prstGeom prst="trapezoid">
          <a:avLst>
            <a:gd name="adj" fmla="val 7500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Reuse</a:t>
          </a:r>
        </a:p>
      </dsp:txBody>
      <dsp:txXfrm>
        <a:off x="1093685" y="720122"/>
        <a:ext cx="1053178" cy="360061"/>
      </dsp:txXfrm>
    </dsp:sp>
    <dsp:sp modelId="{10773469-3A0F-944C-A64E-5813C95065EA}">
      <dsp:nvSpPr>
        <dsp:cNvPr id="0" name=""/>
        <dsp:cNvSpPr/>
      </dsp:nvSpPr>
      <dsp:spPr>
        <a:xfrm>
          <a:off x="540091" y="1080183"/>
          <a:ext cx="2160366" cy="360061"/>
        </a:xfrm>
        <a:prstGeom prst="trapezoid">
          <a:avLst>
            <a:gd name="adj" fmla="val 75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Recycling</a:t>
          </a:r>
          <a:endParaRPr lang="en-US" sz="1200" kern="1200" dirty="0"/>
        </a:p>
      </dsp:txBody>
      <dsp:txXfrm>
        <a:off x="918155" y="1080183"/>
        <a:ext cx="1404237" cy="360061"/>
      </dsp:txXfrm>
    </dsp:sp>
    <dsp:sp modelId="{7D0C00B8-FBB5-E542-BB8C-D7C0963864DD}">
      <dsp:nvSpPr>
        <dsp:cNvPr id="0" name=""/>
        <dsp:cNvSpPr/>
      </dsp:nvSpPr>
      <dsp:spPr>
        <a:xfrm>
          <a:off x="270045" y="1440244"/>
          <a:ext cx="2700457" cy="360061"/>
        </a:xfrm>
        <a:prstGeom prst="trapezoid">
          <a:avLst>
            <a:gd name="adj" fmla="val 75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Energy recovery</a:t>
          </a:r>
          <a:endParaRPr lang="en-US" sz="1200" kern="1200" dirty="0"/>
        </a:p>
      </dsp:txBody>
      <dsp:txXfrm>
        <a:off x="742625" y="1440244"/>
        <a:ext cx="1755297" cy="360061"/>
      </dsp:txXfrm>
    </dsp:sp>
    <dsp:sp modelId="{E0640EEF-CCD0-A143-B7C0-98B8459BB784}">
      <dsp:nvSpPr>
        <dsp:cNvPr id="0" name=""/>
        <dsp:cNvSpPr/>
      </dsp:nvSpPr>
      <dsp:spPr>
        <a:xfrm>
          <a:off x="0" y="1800305"/>
          <a:ext cx="3240548" cy="360061"/>
        </a:xfrm>
        <a:prstGeom prst="trapezoid">
          <a:avLst>
            <a:gd name="adj" fmla="val 75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Disposal</a:t>
          </a:r>
        </a:p>
      </dsp:txBody>
      <dsp:txXfrm>
        <a:off x="567096" y="1800305"/>
        <a:ext cx="2106356" cy="360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D3D4-3EBF-6740-A7F5-A34CCB8DAF75}">
      <dsp:nvSpPr>
        <dsp:cNvPr id="0" name=""/>
        <dsp:cNvSpPr/>
      </dsp:nvSpPr>
      <dsp:spPr>
        <a:xfrm>
          <a:off x="1350228" y="0"/>
          <a:ext cx="540091" cy="360061"/>
        </a:xfrm>
        <a:prstGeom prst="trapezoid">
          <a:avLst>
            <a:gd name="adj" fmla="val 75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350228" y="0"/>
        <a:ext cx="540091" cy="360061"/>
      </dsp:txXfrm>
    </dsp:sp>
    <dsp:sp modelId="{E4AD5763-DCE8-8646-9423-0796D183EB64}">
      <dsp:nvSpPr>
        <dsp:cNvPr id="0" name=""/>
        <dsp:cNvSpPr/>
      </dsp:nvSpPr>
      <dsp:spPr>
        <a:xfrm>
          <a:off x="1080183" y="360061"/>
          <a:ext cx="1080183" cy="360061"/>
        </a:xfrm>
        <a:prstGeom prst="trapezoid">
          <a:avLst>
            <a:gd name="adj" fmla="val 75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Reduction</a:t>
          </a:r>
        </a:p>
      </dsp:txBody>
      <dsp:txXfrm>
        <a:off x="1269215" y="360061"/>
        <a:ext cx="702118" cy="360061"/>
      </dsp:txXfrm>
    </dsp:sp>
    <dsp:sp modelId="{49A2C099-09E7-5845-9B71-7892FA5F19FA}">
      <dsp:nvSpPr>
        <dsp:cNvPr id="0" name=""/>
        <dsp:cNvSpPr/>
      </dsp:nvSpPr>
      <dsp:spPr>
        <a:xfrm>
          <a:off x="810137" y="720122"/>
          <a:ext cx="1620274" cy="360061"/>
        </a:xfrm>
        <a:prstGeom prst="trapezoid">
          <a:avLst>
            <a:gd name="adj" fmla="val 7500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Reuse</a:t>
          </a:r>
        </a:p>
      </dsp:txBody>
      <dsp:txXfrm>
        <a:off x="1093685" y="720122"/>
        <a:ext cx="1053178" cy="360061"/>
      </dsp:txXfrm>
    </dsp:sp>
    <dsp:sp modelId="{10773469-3A0F-944C-A64E-5813C95065EA}">
      <dsp:nvSpPr>
        <dsp:cNvPr id="0" name=""/>
        <dsp:cNvSpPr/>
      </dsp:nvSpPr>
      <dsp:spPr>
        <a:xfrm>
          <a:off x="540091" y="1080183"/>
          <a:ext cx="2160366" cy="360061"/>
        </a:xfrm>
        <a:prstGeom prst="trapezoid">
          <a:avLst>
            <a:gd name="adj" fmla="val 75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Recycling</a:t>
          </a:r>
          <a:endParaRPr lang="en-US" sz="1200" kern="1200" dirty="0"/>
        </a:p>
      </dsp:txBody>
      <dsp:txXfrm>
        <a:off x="918155" y="1080183"/>
        <a:ext cx="1404237" cy="360061"/>
      </dsp:txXfrm>
    </dsp:sp>
    <dsp:sp modelId="{7D0C00B8-FBB5-E542-BB8C-D7C0963864DD}">
      <dsp:nvSpPr>
        <dsp:cNvPr id="0" name=""/>
        <dsp:cNvSpPr/>
      </dsp:nvSpPr>
      <dsp:spPr>
        <a:xfrm>
          <a:off x="270045" y="1440244"/>
          <a:ext cx="2700457" cy="360061"/>
        </a:xfrm>
        <a:prstGeom prst="trapezoid">
          <a:avLst>
            <a:gd name="adj" fmla="val 75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Energy recovery</a:t>
          </a:r>
          <a:endParaRPr lang="en-US" sz="1200" kern="1200" dirty="0"/>
        </a:p>
      </dsp:txBody>
      <dsp:txXfrm>
        <a:off x="742625" y="1440244"/>
        <a:ext cx="1755297" cy="360061"/>
      </dsp:txXfrm>
    </dsp:sp>
    <dsp:sp modelId="{E0640EEF-CCD0-A143-B7C0-98B8459BB784}">
      <dsp:nvSpPr>
        <dsp:cNvPr id="0" name=""/>
        <dsp:cNvSpPr/>
      </dsp:nvSpPr>
      <dsp:spPr>
        <a:xfrm>
          <a:off x="0" y="1800305"/>
          <a:ext cx="3240548" cy="360061"/>
        </a:xfrm>
        <a:prstGeom prst="trapezoid">
          <a:avLst>
            <a:gd name="adj" fmla="val 75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Disposal</a:t>
          </a:r>
        </a:p>
      </dsp:txBody>
      <dsp:txXfrm>
        <a:off x="567096" y="1800305"/>
        <a:ext cx="2106356" cy="3600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D3D4-3EBF-6740-A7F5-A34CCB8DAF75}">
      <dsp:nvSpPr>
        <dsp:cNvPr id="0" name=""/>
        <dsp:cNvSpPr/>
      </dsp:nvSpPr>
      <dsp:spPr>
        <a:xfrm>
          <a:off x="1350228" y="0"/>
          <a:ext cx="540091" cy="360061"/>
        </a:xfrm>
        <a:prstGeom prst="trapezoid">
          <a:avLst>
            <a:gd name="adj" fmla="val 75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350228" y="0"/>
        <a:ext cx="540091" cy="360061"/>
      </dsp:txXfrm>
    </dsp:sp>
    <dsp:sp modelId="{E4AD5763-DCE8-8646-9423-0796D183EB64}">
      <dsp:nvSpPr>
        <dsp:cNvPr id="0" name=""/>
        <dsp:cNvSpPr/>
      </dsp:nvSpPr>
      <dsp:spPr>
        <a:xfrm>
          <a:off x="1080183" y="360061"/>
          <a:ext cx="1080183" cy="360061"/>
        </a:xfrm>
        <a:prstGeom prst="trapezoid">
          <a:avLst>
            <a:gd name="adj" fmla="val 75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Reduction</a:t>
          </a:r>
        </a:p>
      </dsp:txBody>
      <dsp:txXfrm>
        <a:off x="1269215" y="360061"/>
        <a:ext cx="702118" cy="360061"/>
      </dsp:txXfrm>
    </dsp:sp>
    <dsp:sp modelId="{49A2C099-09E7-5845-9B71-7892FA5F19FA}">
      <dsp:nvSpPr>
        <dsp:cNvPr id="0" name=""/>
        <dsp:cNvSpPr/>
      </dsp:nvSpPr>
      <dsp:spPr>
        <a:xfrm>
          <a:off x="810137" y="720122"/>
          <a:ext cx="1620274" cy="360061"/>
        </a:xfrm>
        <a:prstGeom prst="trapezoid">
          <a:avLst>
            <a:gd name="adj" fmla="val 7500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Reuse</a:t>
          </a:r>
        </a:p>
      </dsp:txBody>
      <dsp:txXfrm>
        <a:off x="1093685" y="720122"/>
        <a:ext cx="1053178" cy="360061"/>
      </dsp:txXfrm>
    </dsp:sp>
    <dsp:sp modelId="{10773469-3A0F-944C-A64E-5813C95065EA}">
      <dsp:nvSpPr>
        <dsp:cNvPr id="0" name=""/>
        <dsp:cNvSpPr/>
      </dsp:nvSpPr>
      <dsp:spPr>
        <a:xfrm>
          <a:off x="540091" y="1080183"/>
          <a:ext cx="2160366" cy="360061"/>
        </a:xfrm>
        <a:prstGeom prst="trapezoid">
          <a:avLst>
            <a:gd name="adj" fmla="val 75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Recycling</a:t>
          </a:r>
          <a:endParaRPr lang="en-US" sz="1200" kern="1200" dirty="0"/>
        </a:p>
      </dsp:txBody>
      <dsp:txXfrm>
        <a:off x="918155" y="1080183"/>
        <a:ext cx="1404237" cy="360061"/>
      </dsp:txXfrm>
    </dsp:sp>
    <dsp:sp modelId="{7D0C00B8-FBB5-E542-BB8C-D7C0963864DD}">
      <dsp:nvSpPr>
        <dsp:cNvPr id="0" name=""/>
        <dsp:cNvSpPr/>
      </dsp:nvSpPr>
      <dsp:spPr>
        <a:xfrm>
          <a:off x="270045" y="1440244"/>
          <a:ext cx="2700457" cy="360061"/>
        </a:xfrm>
        <a:prstGeom prst="trapezoid">
          <a:avLst>
            <a:gd name="adj" fmla="val 75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Energy recovery</a:t>
          </a:r>
          <a:endParaRPr lang="en-US" sz="1200" kern="1200" dirty="0"/>
        </a:p>
      </dsp:txBody>
      <dsp:txXfrm>
        <a:off x="742625" y="1440244"/>
        <a:ext cx="1755297" cy="360061"/>
      </dsp:txXfrm>
    </dsp:sp>
    <dsp:sp modelId="{E0640EEF-CCD0-A143-B7C0-98B8459BB784}">
      <dsp:nvSpPr>
        <dsp:cNvPr id="0" name=""/>
        <dsp:cNvSpPr/>
      </dsp:nvSpPr>
      <dsp:spPr>
        <a:xfrm>
          <a:off x="0" y="1800305"/>
          <a:ext cx="3240548" cy="360061"/>
        </a:xfrm>
        <a:prstGeom prst="trapezoid">
          <a:avLst>
            <a:gd name="adj" fmla="val 75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Disposal</a:t>
          </a:r>
        </a:p>
      </dsp:txBody>
      <dsp:txXfrm>
        <a:off x="567096" y="1800305"/>
        <a:ext cx="2106356" cy="3600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A18FA-3DDD-E443-AB34-FCB1DBE67AE3}" type="datetimeFigureOut">
              <a:rPr lang="en-US" smtClean="0"/>
              <a:t>4/26/18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41AE4-D752-D446-A178-A30358F2C97D}" type="slidenum">
              <a:rPr lang="en-US" smtClean="0"/>
              <a:t>‹#›</a:t>
            </a:fld>
            <a:endParaRPr lang="en-US"/>
          </a:p>
        </p:txBody>
      </p:sp>
    </p:spTree>
    <p:extLst>
      <p:ext uri="{BB962C8B-B14F-4D97-AF65-F5344CB8AC3E}">
        <p14:creationId xmlns:p14="http://schemas.microsoft.com/office/powerpoint/2010/main" val="125850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Regular" charset="0"/>
              </a:rPr>
              <a:t>Need for technologies to Reduce and Reuse waste.</a:t>
            </a:r>
          </a:p>
          <a:p>
            <a:r>
              <a:rPr lang="en-US" sz="1200" dirty="0">
                <a:latin typeface="Calibri Regular" charset="0"/>
              </a:rPr>
              <a:t>Ultimately, the waste production should be Prevented </a:t>
            </a:r>
          </a:p>
        </p:txBody>
      </p:sp>
      <p:sp>
        <p:nvSpPr>
          <p:cNvPr id="4" name="Slide Number Placeholder 3"/>
          <p:cNvSpPr>
            <a:spLocks noGrp="1"/>
          </p:cNvSpPr>
          <p:nvPr>
            <p:ph type="sldNum" sz="quarter" idx="10"/>
          </p:nvPr>
        </p:nvSpPr>
        <p:spPr/>
        <p:txBody>
          <a:bodyPr/>
          <a:lstStyle/>
          <a:p>
            <a:fld id="{4C5E31CE-E645-0646-B1C4-4C867113CE48}" type="slidenum">
              <a:rPr lang="en-US" smtClean="0"/>
              <a:t>4</a:t>
            </a:fld>
            <a:endParaRPr lang="en-US"/>
          </a:p>
        </p:txBody>
      </p:sp>
    </p:spTree>
    <p:extLst>
      <p:ext uri="{BB962C8B-B14F-4D97-AF65-F5344CB8AC3E}">
        <p14:creationId xmlns:p14="http://schemas.microsoft.com/office/powerpoint/2010/main" val="161009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26"/>
          <p:cNvSpPr>
            <a:spLocks noGrp="1" noRot="1" noChangeAspect="1" noChangeArrowheads="1" noTextEdit="1"/>
          </p:cNvSpPr>
          <p:nvPr>
            <p:ph type="sldImg"/>
          </p:nvPr>
        </p:nvSpPr>
        <p:spPr>
          <a:ln/>
        </p:spPr>
      </p:sp>
      <p:sp>
        <p:nvSpPr>
          <p:cNvPr id="11571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pt-BR" altLang="x-none" dirty="0" err="1">
                <a:latin typeface="Times New Roman" charset="0"/>
                <a:ea typeface="ＭＳ Ｐゴシック" charset="-128"/>
              </a:rPr>
              <a:t>dNTPs</a:t>
            </a:r>
            <a:r>
              <a:rPr lang="pt-BR" altLang="x-none" dirty="0">
                <a:latin typeface="Times New Roman" charset="0"/>
                <a:ea typeface="ＭＳ Ｐゴシック" charset="-128"/>
              </a:rPr>
              <a:t> are essencial </a:t>
            </a:r>
            <a:r>
              <a:rPr lang="pt-BR" altLang="x-none" dirty="0" err="1">
                <a:latin typeface="Times New Roman" charset="0"/>
                <a:ea typeface="ＭＳ Ｐゴシック" charset="-128"/>
              </a:rPr>
              <a:t>feedstock</a:t>
            </a:r>
            <a:r>
              <a:rPr lang="pt-BR" altLang="x-none" dirty="0">
                <a:latin typeface="Times New Roman" charset="0"/>
                <a:ea typeface="ＭＳ Ｐゴシック" charset="-128"/>
              </a:rPr>
              <a:t> </a:t>
            </a:r>
            <a:r>
              <a:rPr lang="pt-BR" altLang="x-none" dirty="0" err="1">
                <a:latin typeface="Times New Roman" charset="0"/>
                <a:ea typeface="ＭＳ Ｐゴシック" charset="-128"/>
              </a:rPr>
              <a:t>to</a:t>
            </a:r>
            <a:r>
              <a:rPr lang="pt-BR" altLang="x-none" dirty="0">
                <a:latin typeface="Times New Roman" charset="0"/>
                <a:ea typeface="ＭＳ Ｐゴシック" charset="-128"/>
              </a:rPr>
              <a:t> </a:t>
            </a:r>
            <a:r>
              <a:rPr lang="pt-BR" altLang="x-none" dirty="0" err="1">
                <a:latin typeface="Times New Roman" charset="0"/>
                <a:ea typeface="ＭＳ Ｐゴシック" charset="-128"/>
              </a:rPr>
              <a:t>perform</a:t>
            </a:r>
            <a:r>
              <a:rPr lang="pt-BR" altLang="x-none" dirty="0">
                <a:latin typeface="Times New Roman" charset="0"/>
                <a:ea typeface="ＭＳ Ｐゴシック" charset="-128"/>
              </a:rPr>
              <a:t> </a:t>
            </a:r>
            <a:r>
              <a:rPr lang="pt-BR" altLang="x-none" dirty="0" err="1">
                <a:latin typeface="Times New Roman" charset="0"/>
                <a:ea typeface="ＭＳ Ｐゴシック" charset="-128"/>
              </a:rPr>
              <a:t>Polymarase</a:t>
            </a:r>
            <a:r>
              <a:rPr lang="pt-BR" altLang="x-none" dirty="0">
                <a:latin typeface="Times New Roman" charset="0"/>
                <a:ea typeface="ＭＳ Ｐゴシック" charset="-128"/>
              </a:rPr>
              <a:t> Chain </a:t>
            </a:r>
            <a:r>
              <a:rPr lang="pt-BR" altLang="x-none" dirty="0" err="1">
                <a:latin typeface="Times New Roman" charset="0"/>
                <a:ea typeface="ＭＳ Ｐゴシック" charset="-128"/>
              </a:rPr>
              <a:t>Reaction</a:t>
            </a:r>
            <a:r>
              <a:rPr lang="pt-BR" altLang="x-none" dirty="0">
                <a:latin typeface="Times New Roman" charset="0"/>
                <a:ea typeface="ＭＳ Ｐゴシック" charset="-128"/>
              </a:rPr>
              <a:t> (PCR)</a:t>
            </a:r>
            <a:endParaRPr lang="x-none" altLang="x-none" dirty="0">
              <a:latin typeface="Times New Roman" charset="0"/>
              <a:ea typeface="ＭＳ Ｐゴシック" charset="-128"/>
            </a:endParaRPr>
          </a:p>
        </p:txBody>
      </p:sp>
    </p:spTree>
    <p:extLst>
      <p:ext uri="{BB962C8B-B14F-4D97-AF65-F5344CB8AC3E}">
        <p14:creationId xmlns:p14="http://schemas.microsoft.com/office/powerpoint/2010/main" val="149483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just a</a:t>
            </a:r>
            <a:r>
              <a:rPr lang="en-US" baseline="0" dirty="0"/>
              <a:t> handful of examples of what we could do with glycerol so BURNING it is definitely not the most efficient way to use the limited resources nature offers.</a:t>
            </a:r>
            <a:endParaRPr lang="en-US" dirty="0"/>
          </a:p>
        </p:txBody>
      </p:sp>
    </p:spTree>
    <p:extLst>
      <p:ext uri="{BB962C8B-B14F-4D97-AF65-F5344CB8AC3E}">
        <p14:creationId xmlns:p14="http://schemas.microsoft.com/office/powerpoint/2010/main" val="110173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this catalyst works well in alkaline environment</a:t>
            </a:r>
            <a:endParaRPr lang="en-US" dirty="0"/>
          </a:p>
        </p:txBody>
      </p:sp>
    </p:spTree>
    <p:extLst>
      <p:ext uri="{BB962C8B-B14F-4D97-AF65-F5344CB8AC3E}">
        <p14:creationId xmlns:p14="http://schemas.microsoft.com/office/powerpoint/2010/main" val="372890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http://www.aluminiumleader.com/production/aluminum_production/</a:t>
            </a:r>
          </a:p>
        </p:txBody>
      </p:sp>
    </p:spTree>
    <p:extLst>
      <p:ext uri="{BB962C8B-B14F-4D97-AF65-F5344CB8AC3E}">
        <p14:creationId xmlns:p14="http://schemas.microsoft.com/office/powerpoint/2010/main" val="20509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http://www.theguardian.com/environment/2014/jan/08/devecser-hungary-eco-town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http://www.theatlantic.com/photo/2011/09/a-flood-of-red-sludge-one-year-later/100158/</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http://lacoastpost.com/blog/?p=13160</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http://redmud.org/red-mud/disposal/	</a:t>
            </a:r>
          </a:p>
          <a:p>
            <a:endParaRPr lang="en-US" dirty="0"/>
          </a:p>
        </p:txBody>
      </p:sp>
    </p:spTree>
    <p:extLst>
      <p:ext uri="{BB962C8B-B14F-4D97-AF65-F5344CB8AC3E}">
        <p14:creationId xmlns:p14="http://schemas.microsoft.com/office/powerpoint/2010/main" val="119063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Increasing number</a:t>
            </a:r>
            <a:r>
              <a:rPr lang="en-US" baseline="0" dirty="0"/>
              <a:t> of rings</a:t>
            </a:r>
            <a:endParaRPr lang="en-US" dirty="0"/>
          </a:p>
        </p:txBody>
      </p:sp>
      <p:sp>
        <p:nvSpPr>
          <p:cNvPr id="4" name="Slide Number Placeholder 3"/>
          <p:cNvSpPr>
            <a:spLocks noGrp="1"/>
          </p:cNvSpPr>
          <p:nvPr>
            <p:ph type="sldNum" sz="quarter" idx="10"/>
          </p:nvPr>
        </p:nvSpPr>
        <p:spPr/>
        <p:txBody>
          <a:bodyPr/>
          <a:lstStyle/>
          <a:p>
            <a:fld id="{345C52FA-F26A-BA4B-BA31-030E4B5E63A0}" type="slidenum">
              <a:rPr lang="en-US" smtClean="0"/>
              <a:t>34</a:t>
            </a:fld>
            <a:endParaRPr lang="en-US"/>
          </a:p>
        </p:txBody>
      </p:sp>
    </p:spTree>
    <p:extLst>
      <p:ext uri="{BB962C8B-B14F-4D97-AF65-F5344CB8AC3E}">
        <p14:creationId xmlns:p14="http://schemas.microsoft.com/office/powerpoint/2010/main" val="144666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747893-AA25-8441-AE6A-2F619A5D3FB0}"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93292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747893-AA25-8441-AE6A-2F619A5D3FB0}"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178354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747893-AA25-8441-AE6A-2F619A5D3FB0}"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140032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343400"/>
          </a:xfrm>
        </p:spPr>
        <p:txBody>
          <a:bodyPr/>
          <a:lstStyle/>
          <a:p>
            <a:endParaRPr lang="en-US"/>
          </a:p>
        </p:txBody>
      </p:sp>
    </p:spTree>
    <p:extLst>
      <p:ext uri="{BB962C8B-B14F-4D97-AF65-F5344CB8AC3E}">
        <p14:creationId xmlns:p14="http://schemas.microsoft.com/office/powerpoint/2010/main" val="123822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747893-AA25-8441-AE6A-2F619A5D3FB0}"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88626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747893-AA25-8441-AE6A-2F619A5D3FB0}"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54813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747893-AA25-8441-AE6A-2F619A5D3FB0}" type="datetimeFigureOut">
              <a:rPr lang="en-US" smtClean="0"/>
              <a:t>4/26/18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198442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747893-AA25-8441-AE6A-2F619A5D3FB0}" type="datetimeFigureOut">
              <a:rPr lang="en-US" smtClean="0"/>
              <a:t>4/26/18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179247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747893-AA25-8441-AE6A-2F619A5D3FB0}" type="datetimeFigureOut">
              <a:rPr lang="en-US" smtClean="0"/>
              <a:t>4/26/18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122028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47893-AA25-8441-AE6A-2F619A5D3FB0}" type="datetimeFigureOut">
              <a:rPr lang="en-US" smtClean="0"/>
              <a:t>4/26/18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90827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747893-AA25-8441-AE6A-2F619A5D3FB0}" type="datetimeFigureOut">
              <a:rPr lang="en-US" smtClean="0"/>
              <a:t>4/26/18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108384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747893-AA25-8441-AE6A-2F619A5D3FB0}" type="datetimeFigureOut">
              <a:rPr lang="en-US" smtClean="0"/>
              <a:t>4/26/18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D8C93-D731-2648-834C-5B49D6FC9ABE}" type="slidenum">
              <a:rPr lang="en-US" smtClean="0"/>
              <a:t>‹#›</a:t>
            </a:fld>
            <a:endParaRPr lang="en-US"/>
          </a:p>
        </p:txBody>
      </p:sp>
    </p:spTree>
    <p:extLst>
      <p:ext uri="{BB962C8B-B14F-4D97-AF65-F5344CB8AC3E}">
        <p14:creationId xmlns:p14="http://schemas.microsoft.com/office/powerpoint/2010/main" val="119504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47893-AA25-8441-AE6A-2F619A5D3FB0}" type="datetimeFigureOut">
              <a:rPr lang="en-US" smtClean="0"/>
              <a:t>4/26/18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D8C93-D731-2648-834C-5B49D6FC9ABE}" type="slidenum">
              <a:rPr lang="en-US" smtClean="0"/>
              <a:t>‹#›</a:t>
            </a:fld>
            <a:endParaRPr lang="en-US"/>
          </a:p>
        </p:txBody>
      </p:sp>
    </p:spTree>
    <p:extLst>
      <p:ext uri="{BB962C8B-B14F-4D97-AF65-F5344CB8AC3E}">
        <p14:creationId xmlns:p14="http://schemas.microsoft.com/office/powerpoint/2010/main" val="1925597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doi.org/10.1039/1463-9270/199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8.emf"/><Relationship Id="rId3" Type="http://schemas.openxmlformats.org/officeDocument/2006/relationships/notesSlide" Target="../notesSlides/notesSlide3.xml"/><Relationship Id="rId7" Type="http://schemas.openxmlformats.org/officeDocument/2006/relationships/image" Target="../media/image15.emf"/><Relationship Id="rId12" Type="http://schemas.openxmlformats.org/officeDocument/2006/relationships/oleObject" Target="../embeddings/oleObject7.bin"/><Relationship Id="rId17" Type="http://schemas.openxmlformats.org/officeDocument/2006/relationships/image" Target="../media/image20.emf"/><Relationship Id="rId2" Type="http://schemas.openxmlformats.org/officeDocument/2006/relationships/slideLayout" Target="../slideLayouts/slideLayout2.xml"/><Relationship Id="rId16" Type="http://schemas.openxmlformats.org/officeDocument/2006/relationships/oleObject" Target="../embeddings/oleObject9.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6.emf"/><Relationship Id="rId1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4.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4.e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7.emf"/></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image" Target="../media/image41.tiff"/><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image" Target="../media/image43.tif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45.emf"/></Relationships>
</file>

<file path=ppt/slides/_rels/slide4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tif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11C9E5-B25B-4F46-BD1E-142F6BA6AEB1}"/>
              </a:ext>
            </a:extLst>
          </p:cNvPr>
          <p:cNvSpPr/>
          <p:nvPr/>
        </p:nvSpPr>
        <p:spPr>
          <a:xfrm>
            <a:off x="4326923" y="1555973"/>
            <a:ext cx="3538148"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728A"/>
                </a:solidFill>
                <a:effectLst/>
                <a:uLnTx/>
                <a:uFillTx/>
                <a:latin typeface="Calibri" panose="020F0502020204030204"/>
                <a:ea typeface="+mn-ea"/>
                <a:cs typeface="+mn-cs"/>
              </a:rPr>
              <a:t>Waste Prevention</a:t>
            </a:r>
          </a:p>
        </p:txBody>
      </p:sp>
      <p:sp>
        <p:nvSpPr>
          <p:cNvPr id="10" name="TextBox 9">
            <a:extLst>
              <a:ext uri="{FF2B5EF4-FFF2-40B4-BE49-F238E27FC236}">
                <a16:creationId xmlns:a16="http://schemas.microsoft.com/office/drawing/2014/main" id="{72954D4A-B9A9-4DE5-AE30-A6405586B69C}"/>
              </a:ext>
            </a:extLst>
          </p:cNvPr>
          <p:cNvSpPr txBox="1"/>
          <p:nvPr/>
        </p:nvSpPr>
        <p:spPr>
          <a:xfrm>
            <a:off x="604140" y="6550223"/>
            <a:ext cx="5643661" cy="307777"/>
          </a:xfrm>
          <a:prstGeom prst="rect">
            <a:avLst/>
          </a:prstGeom>
          <a:noFill/>
        </p:spPr>
        <p:txBody>
          <a:bodyPr wrap="none" rtlCol="0">
            <a:spAutoFit/>
          </a:bodyPr>
          <a:lstStyle/>
          <a:p>
            <a:pPr lvl="0">
              <a:defRPr/>
            </a:pP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Image: Wikimedia </a:t>
            </a:r>
            <a:r>
              <a:rPr lang="en-US" sz="1400" dirty="0">
                <a:solidFill>
                  <a:prstClr val="white">
                    <a:lumMod val="50000"/>
                  </a:prstClr>
                </a:solidFill>
              </a:rPr>
              <a:t>Commons, Anacortes Refinery, </a:t>
            </a:r>
            <a:r>
              <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Author</a:t>
            </a:r>
            <a:r>
              <a:rPr lang="en-US" sz="1400" dirty="0">
                <a:solidFill>
                  <a:prstClr val="white">
                    <a:lumMod val="50000"/>
                  </a:prstClr>
                </a:solidFill>
              </a:rPr>
              <a:t>: Walter </a:t>
            </a:r>
            <a:r>
              <a:rPr lang="en-US" sz="1400" dirty="0" err="1">
                <a:solidFill>
                  <a:prstClr val="white">
                    <a:lumMod val="50000"/>
                  </a:prstClr>
                </a:solidFill>
              </a:rPr>
              <a:t>Siegmund</a:t>
            </a:r>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ACC1083-CD6D-41DB-9615-37C5FAB05411}"/>
              </a:ext>
            </a:extLst>
          </p:cNvPr>
          <p:cNvPicPr>
            <a:picLocks noChangeAspect="1"/>
          </p:cNvPicPr>
          <p:nvPr/>
        </p:nvPicPr>
        <p:blipFill>
          <a:blip r:embed="rId2"/>
          <a:stretch>
            <a:fillRect/>
          </a:stretch>
        </p:blipFill>
        <p:spPr>
          <a:xfrm>
            <a:off x="3249504" y="2258944"/>
            <a:ext cx="5640495" cy="4186305"/>
          </a:xfrm>
          <a:prstGeom prst="rect">
            <a:avLst/>
          </a:prstGeom>
        </p:spPr>
      </p:pic>
      <p:sp>
        <p:nvSpPr>
          <p:cNvPr id="6" name="Rectangle 5"/>
          <p:cNvSpPr/>
          <p:nvPr/>
        </p:nvSpPr>
        <p:spPr>
          <a:xfrm>
            <a:off x="111649" y="5204193"/>
            <a:ext cx="2734156" cy="1200329"/>
          </a:xfrm>
          <a:prstGeom prst="rect">
            <a:avLst/>
          </a:prstGeom>
        </p:spPr>
        <p:txBody>
          <a:bodyPr wrap="square">
            <a:spAutoFit/>
          </a:bodyPr>
          <a:lstStyle/>
          <a:p>
            <a:br>
              <a:rPr lang="en-US" sz="1200" dirty="0">
                <a:latin typeface="Times New Roman" charset="0"/>
              </a:rPr>
            </a:br>
            <a:endParaRPr lang="en-US" sz="1200" dirty="0">
              <a:latin typeface="Times New Roman" charset="0"/>
            </a:endParaRPr>
          </a:p>
          <a:p>
            <a:br>
              <a:rPr lang="en-US" sz="1200" dirty="0">
                <a:latin typeface="Times New Roman" charset="0"/>
              </a:rPr>
            </a:br>
            <a:endParaRPr lang="en-US" sz="1200" dirty="0">
              <a:latin typeface="Times New Roman" charset="0"/>
            </a:endParaRPr>
          </a:p>
          <a:p>
            <a:r>
              <a:rPr lang="en-US" sz="1200" dirty="0">
                <a:solidFill>
                  <a:srgbClr val="2F2A2B"/>
                </a:solidFill>
                <a:latin typeface="Times New Roman" charset="0"/>
              </a:rPr>
              <a:t>CENTER </a:t>
            </a:r>
            <a:r>
              <a:rPr lang="en-US" sz="1200" i="1" dirty="0">
                <a:solidFill>
                  <a:srgbClr val="2F2A2B"/>
                </a:solidFill>
                <a:latin typeface="Times New Roman" charset="0"/>
              </a:rPr>
              <a:t>for </a:t>
            </a:r>
            <a:r>
              <a:rPr lang="en-US" sz="1200" dirty="0">
                <a:solidFill>
                  <a:srgbClr val="2F2A2B"/>
                </a:solidFill>
                <a:latin typeface="Times New Roman" charset="0"/>
              </a:rPr>
              <a:t>GREEN CHEMISTRY</a:t>
            </a:r>
          </a:p>
          <a:p>
            <a:r>
              <a:rPr lang="en-US" sz="1200" i="1" dirty="0">
                <a:solidFill>
                  <a:srgbClr val="2F2A2B"/>
                </a:solidFill>
                <a:latin typeface="Times New Roman" charset="0"/>
              </a:rPr>
              <a:t>and </a:t>
            </a:r>
            <a:r>
              <a:rPr lang="en-US" sz="1200" dirty="0">
                <a:solidFill>
                  <a:srgbClr val="2F2A2B"/>
                </a:solidFill>
                <a:latin typeface="Times New Roman" charset="0"/>
              </a:rPr>
              <a:t>GREEN ENGINEERING </a:t>
            </a:r>
            <a:r>
              <a:rPr lang="en-US" sz="1200" i="1" dirty="0">
                <a:solidFill>
                  <a:srgbClr val="2F2A2B"/>
                </a:solidFill>
                <a:latin typeface="Times New Roman" charset="0"/>
              </a:rPr>
              <a:t>at </a:t>
            </a:r>
            <a:r>
              <a:rPr lang="en-US" sz="1200" dirty="0">
                <a:solidFill>
                  <a:srgbClr val="2F2A2B"/>
                </a:solidFill>
                <a:latin typeface="Times New Roman" charset="0"/>
              </a:rPr>
              <a:t>YALE</a:t>
            </a:r>
            <a:endParaRPr lang="en-US" sz="1200" dirty="0">
              <a:solidFill>
                <a:srgbClr val="2F2A2B"/>
              </a:solidFill>
              <a:effectLst/>
              <a:latin typeface="Times New Roman" charset="0"/>
            </a:endParaRPr>
          </a:p>
        </p:txBody>
      </p:sp>
      <p:pic>
        <p:nvPicPr>
          <p:cNvPr id="7" name="Picture 6"/>
          <p:cNvPicPr>
            <a:picLocks noChangeAspect="1"/>
          </p:cNvPicPr>
          <p:nvPr/>
        </p:nvPicPr>
        <p:blipFill>
          <a:blip r:embed="rId3"/>
          <a:stretch>
            <a:fillRect/>
          </a:stretch>
        </p:blipFill>
        <p:spPr>
          <a:xfrm>
            <a:off x="710350" y="4446658"/>
            <a:ext cx="1020198" cy="1496290"/>
          </a:xfrm>
          <a:prstGeom prst="rect">
            <a:avLst/>
          </a:prstGeom>
        </p:spPr>
      </p:pic>
      <p:pic>
        <p:nvPicPr>
          <p:cNvPr id="8" name="Picture 7"/>
          <p:cNvPicPr>
            <a:picLocks noChangeAspect="1"/>
          </p:cNvPicPr>
          <p:nvPr/>
        </p:nvPicPr>
        <p:blipFill>
          <a:blip r:embed="rId4"/>
          <a:stretch>
            <a:fillRect/>
          </a:stretch>
        </p:blipFill>
        <p:spPr>
          <a:xfrm>
            <a:off x="9346191" y="5460687"/>
            <a:ext cx="2643612" cy="687339"/>
          </a:xfrm>
          <a:prstGeom prst="rect">
            <a:avLst/>
          </a:prstGeom>
        </p:spPr>
      </p:pic>
      <p:pic>
        <p:nvPicPr>
          <p:cNvPr id="9" name="Picture 8"/>
          <p:cNvPicPr>
            <a:picLocks noChangeAspect="1"/>
          </p:cNvPicPr>
          <p:nvPr/>
        </p:nvPicPr>
        <p:blipFill>
          <a:blip r:embed="rId5"/>
          <a:stretch>
            <a:fillRect/>
          </a:stretch>
        </p:blipFill>
        <p:spPr>
          <a:xfrm>
            <a:off x="9230724" y="4341829"/>
            <a:ext cx="2874547" cy="862364"/>
          </a:xfrm>
          <a:prstGeom prst="rect">
            <a:avLst/>
          </a:prstGeom>
        </p:spPr>
      </p:pic>
      <p:sp>
        <p:nvSpPr>
          <p:cNvPr id="11" name="Title 1">
            <a:extLst>
              <a:ext uri="{FF2B5EF4-FFF2-40B4-BE49-F238E27FC236}">
                <a16:creationId xmlns:a16="http://schemas.microsoft.com/office/drawing/2014/main" id="{96F60F9A-D5FF-DE4C-9BED-0576452613BC}"/>
              </a:ext>
            </a:extLst>
          </p:cNvPr>
          <p:cNvSpPr>
            <a:spLocks noGrp="1"/>
          </p:cNvSpPr>
          <p:nvPr>
            <p:ph type="ctrTitle"/>
          </p:nvPr>
        </p:nvSpPr>
        <p:spPr>
          <a:xfrm>
            <a:off x="743674" y="320448"/>
            <a:ext cx="11246129" cy="1210900"/>
          </a:xfrm>
        </p:spPr>
        <p:txBody>
          <a:bodyPr>
            <a:noAutofit/>
          </a:bodyPr>
          <a:lstStyle/>
          <a:p>
            <a:r>
              <a:rPr lang="en-US" sz="4800" dirty="0">
                <a:solidFill>
                  <a:srgbClr val="00728A"/>
                </a:solidFill>
                <a:latin typeface="+mn-lt"/>
              </a:rPr>
              <a:t>Yale-UNIDO Train-the-Facilitator Workshop in Green Chemistry</a:t>
            </a:r>
            <a:endParaRPr lang="en-US" sz="4800" b="1" dirty="0">
              <a:solidFill>
                <a:srgbClr val="00728A"/>
              </a:solidFill>
              <a:latin typeface="+mn-lt"/>
            </a:endParaRPr>
          </a:p>
        </p:txBody>
      </p:sp>
    </p:spTree>
    <p:extLst>
      <p:ext uri="{BB962C8B-B14F-4D97-AF65-F5344CB8AC3E}">
        <p14:creationId xmlns:p14="http://schemas.microsoft.com/office/powerpoint/2010/main" val="169782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9331" y="182419"/>
            <a:ext cx="10073335" cy="707886"/>
          </a:xfrm>
          <a:prstGeom prst="rect">
            <a:avLst/>
          </a:prstGeom>
          <a:noFill/>
        </p:spPr>
        <p:txBody>
          <a:bodyPr wrap="none" rtlCol="0">
            <a:spAutoFit/>
          </a:bodyPr>
          <a:lstStyle/>
          <a:p>
            <a:pPr algn="ctr"/>
            <a:r>
              <a:rPr lang="en-US" sz="4000" b="1" dirty="0"/>
              <a:t>Reduced Solvent: Sildenafil Citrate Production </a:t>
            </a:r>
          </a:p>
        </p:txBody>
      </p:sp>
      <p:sp>
        <p:nvSpPr>
          <p:cNvPr id="8" name="Rectangle 7"/>
          <p:cNvSpPr/>
          <p:nvPr/>
        </p:nvSpPr>
        <p:spPr>
          <a:xfrm>
            <a:off x="315686" y="1262177"/>
            <a:ext cx="11560627" cy="923330"/>
          </a:xfrm>
          <a:prstGeom prst="rect">
            <a:avLst/>
          </a:prstGeom>
        </p:spPr>
        <p:txBody>
          <a:bodyPr wrap="square">
            <a:spAutoFit/>
          </a:bodyPr>
          <a:lstStyle/>
          <a:p>
            <a:r>
              <a:rPr lang="en-US" dirty="0"/>
              <a:t>Sildenafil citrate, commonly known as Viagra, is a selective inhibitor of phosphodiesterase 5 (PDE5). This new drug has immediately became a major seller, achieving sales of more than $1 billion during its first year on the market. With such a rapid sales take off it was critical that the environmental performance of the synthesis was good from the outset.</a:t>
            </a: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74902" t="14551" b="28810"/>
          <a:stretch/>
        </p:blipFill>
        <p:spPr>
          <a:xfrm>
            <a:off x="2145552" y="4496666"/>
            <a:ext cx="2008386" cy="1999017"/>
          </a:xfrm>
          <a:prstGeom prst="rect">
            <a:avLst/>
          </a:prstGeom>
        </p:spPr>
      </p:pic>
      <p:sp>
        <p:nvSpPr>
          <p:cNvPr id="21" name="TextBox 20"/>
          <p:cNvSpPr txBox="1"/>
          <p:nvPr/>
        </p:nvSpPr>
        <p:spPr>
          <a:xfrm>
            <a:off x="422310" y="2465341"/>
            <a:ext cx="5673689" cy="2031325"/>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charset="0"/>
              <a:buChar char="•"/>
            </a:pPr>
            <a:r>
              <a:rPr lang="en-US" dirty="0"/>
              <a:t>Average yield of last three steps = 97% yield. </a:t>
            </a:r>
          </a:p>
          <a:p>
            <a:pPr marL="285750" indent="-285750">
              <a:buFont typeface="Arial" charset="0"/>
              <a:buChar char="•"/>
            </a:pPr>
            <a:r>
              <a:rPr lang="en-US" dirty="0"/>
              <a:t>Reduction of the ratio of solvent waste/kg product over 17 years from 1300 L/kg to only 7 L/kg by minimizing solvent use, increasing solvent recovery, improving solvent selection, and telescoping steps. </a:t>
            </a:r>
          </a:p>
          <a:p>
            <a:pPr marL="285750" indent="-285750">
              <a:buFont typeface="Arial" charset="0"/>
              <a:buChar char="•"/>
            </a:pPr>
            <a:r>
              <a:rPr lang="en-US" dirty="0"/>
              <a:t>Only the solvents </a:t>
            </a:r>
            <a:r>
              <a:rPr lang="en-US" i="1" dirty="0"/>
              <a:t>t</a:t>
            </a:r>
            <a:r>
              <a:rPr lang="en-US" dirty="0"/>
              <a:t>-butanol, ethyl acetate, 2-butanone, and a trace of toluene still require disposal.</a:t>
            </a: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2689" t="3588" r="5472"/>
          <a:stretch/>
        </p:blipFill>
        <p:spPr>
          <a:xfrm>
            <a:off x="6210026" y="2125252"/>
            <a:ext cx="5029200" cy="3599689"/>
          </a:xfrm>
          <a:prstGeom prst="rect">
            <a:avLst/>
          </a:prstGeom>
        </p:spPr>
      </p:pic>
      <p:sp>
        <p:nvSpPr>
          <p:cNvPr id="23" name="TextBox 22"/>
          <p:cNvSpPr txBox="1"/>
          <p:nvPr/>
        </p:nvSpPr>
        <p:spPr>
          <a:xfrm>
            <a:off x="5699818" y="5664686"/>
            <a:ext cx="6049617" cy="646331"/>
          </a:xfrm>
          <a:prstGeom prst="rect">
            <a:avLst/>
          </a:prstGeom>
          <a:noFill/>
        </p:spPr>
        <p:txBody>
          <a:bodyPr wrap="square" rtlCol="0">
            <a:spAutoFit/>
          </a:bodyPr>
          <a:lstStyle/>
          <a:p>
            <a:r>
              <a:rPr lang="en-US" dirty="0"/>
              <a:t>Comparison of organic and aqueous waste and vapor emissions for the sildenafil citrate process at three time points</a:t>
            </a:r>
          </a:p>
        </p:txBody>
      </p:sp>
      <p:sp>
        <p:nvSpPr>
          <p:cNvPr id="24" name="TextBox 23"/>
          <p:cNvSpPr txBox="1"/>
          <p:nvPr/>
        </p:nvSpPr>
        <p:spPr>
          <a:xfrm>
            <a:off x="8839200" y="6495683"/>
            <a:ext cx="2865208" cy="276999"/>
          </a:xfrm>
          <a:prstGeom prst="rect">
            <a:avLst/>
          </a:prstGeom>
          <a:noFill/>
        </p:spPr>
        <p:txBody>
          <a:bodyPr wrap="none" rtlCol="0">
            <a:spAutoFit/>
          </a:bodyPr>
          <a:lstStyle/>
          <a:p>
            <a:r>
              <a:rPr lang="en-US" sz="1200" dirty="0">
                <a:solidFill>
                  <a:schemeClr val="bg1">
                    <a:lumMod val="50000"/>
                  </a:schemeClr>
                </a:solidFill>
              </a:rPr>
              <a:t>Dunn, P.J et al </a:t>
            </a:r>
            <a:r>
              <a:rPr lang="is-IS" sz="1200" i="1" dirty="0">
                <a:solidFill>
                  <a:schemeClr val="bg1">
                    <a:lumMod val="50000"/>
                  </a:schemeClr>
                </a:solidFill>
                <a:hlinkClick r:id="rId4" tooltip="Link to journal home page"/>
              </a:rPr>
              <a:t>Green Chem.</a:t>
            </a:r>
            <a:r>
              <a:rPr lang="is-IS" sz="1200" dirty="0">
                <a:solidFill>
                  <a:schemeClr val="bg1">
                    <a:lumMod val="50000"/>
                  </a:schemeClr>
                </a:solidFill>
              </a:rPr>
              <a:t>, 2004, </a:t>
            </a:r>
            <a:r>
              <a:rPr lang="is-IS" sz="1200" b="1" dirty="0">
                <a:solidFill>
                  <a:schemeClr val="bg1">
                    <a:lumMod val="50000"/>
                  </a:schemeClr>
                </a:solidFill>
              </a:rPr>
              <a:t>6</a:t>
            </a:r>
            <a:r>
              <a:rPr lang="is-IS" sz="1200" dirty="0">
                <a:solidFill>
                  <a:schemeClr val="bg1">
                    <a:lumMod val="50000"/>
                  </a:schemeClr>
                </a:solidFill>
              </a:rPr>
              <a:t>, 43-48</a:t>
            </a:r>
            <a:endParaRPr lang="en-US" sz="1200" dirty="0">
              <a:solidFill>
                <a:schemeClr val="bg1">
                  <a:lumMod val="50000"/>
                </a:schemeClr>
              </a:solidFill>
            </a:endParaRPr>
          </a:p>
        </p:txBody>
      </p:sp>
      <p:cxnSp>
        <p:nvCxnSpPr>
          <p:cNvPr id="9" name="Straight Connector 8">
            <a:extLst>
              <a:ext uri="{FF2B5EF4-FFF2-40B4-BE49-F238E27FC236}">
                <a16:creationId xmlns:a16="http://schemas.microsoft.com/office/drawing/2014/main" id="{F0A22A81-B30C-4520-8D52-D62A6EE1D6F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4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41E492F-87EF-4D20-9949-A3C5AFB3DC14}"/>
              </a:ext>
            </a:extLst>
          </p:cNvPr>
          <p:cNvSpPr txBox="1">
            <a:spLocks/>
          </p:cNvSpPr>
          <p:nvPr/>
        </p:nvSpPr>
        <p:spPr>
          <a:xfrm>
            <a:off x="1216020" y="3429000"/>
            <a:ext cx="9759954" cy="20621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000" dirty="0"/>
              <a:t>A one-pot, three step sequence.</a:t>
            </a:r>
          </a:p>
          <a:p>
            <a:r>
              <a:rPr lang="en-US" sz="2000" dirty="0"/>
              <a:t>Eliminates the need for several hazardous reagents such as ZnCl</a:t>
            </a:r>
            <a:r>
              <a:rPr lang="en-US" sz="2000" baseline="-25000" dirty="0"/>
              <a:t>2</a:t>
            </a:r>
            <a:r>
              <a:rPr lang="en-US" sz="2000" dirty="0"/>
              <a:t>, triphenylphosphine, and solvents such as dimethylformamide and dichloromethane.</a:t>
            </a:r>
          </a:p>
          <a:p>
            <a:r>
              <a:rPr lang="en-US" sz="2000" dirty="0"/>
              <a:t>E-factor improved by an order of magnitude.</a:t>
            </a:r>
          </a:p>
          <a:p>
            <a:r>
              <a:rPr lang="en-US" sz="2000" dirty="0"/>
              <a:t>Solvent consumption reduced by 95%, hazardous waste by 65%, </a:t>
            </a:r>
            <a:br>
              <a:rPr lang="en-US" sz="2000" dirty="0"/>
            </a:br>
            <a:r>
              <a:rPr lang="en-US" sz="2000" dirty="0"/>
              <a:t>preventing 1.5 million tons of hazardous waste per year.</a:t>
            </a:r>
          </a:p>
        </p:txBody>
      </p:sp>
      <p:sp>
        <p:nvSpPr>
          <p:cNvPr id="8" name="Rectangle 7"/>
          <p:cNvSpPr/>
          <p:nvPr/>
        </p:nvSpPr>
        <p:spPr>
          <a:xfrm>
            <a:off x="3434082" y="152400"/>
            <a:ext cx="5323830" cy="707886"/>
          </a:xfrm>
          <a:prstGeom prst="rect">
            <a:avLst/>
          </a:prstGeom>
        </p:spPr>
        <p:txBody>
          <a:bodyPr wrap="none">
            <a:spAutoFit/>
          </a:bodyPr>
          <a:lstStyle/>
          <a:p>
            <a:pPr algn="ctr">
              <a:spcBef>
                <a:spcPct val="0"/>
              </a:spcBef>
            </a:pPr>
            <a:r>
              <a:rPr lang="en-US" altLang="x-none" sz="4000" b="1" dirty="0"/>
              <a:t>Reduced Solvent: dNTPs</a:t>
            </a:r>
          </a:p>
        </p:txBody>
      </p:sp>
      <p:sp>
        <p:nvSpPr>
          <p:cNvPr id="3" name="TextBox 2"/>
          <p:cNvSpPr txBox="1"/>
          <p:nvPr/>
        </p:nvSpPr>
        <p:spPr>
          <a:xfrm>
            <a:off x="667804" y="1542582"/>
            <a:ext cx="10856385" cy="1323439"/>
          </a:xfrm>
          <a:prstGeom prst="rect">
            <a:avLst/>
          </a:prstGeom>
          <a:noFill/>
        </p:spPr>
        <p:txBody>
          <a:bodyPr wrap="square" rtlCol="0">
            <a:spAutoFit/>
          </a:bodyPr>
          <a:lstStyle/>
          <a:p>
            <a:r>
              <a:rPr lang="en-US" sz="2000" dirty="0"/>
              <a:t>They are the building blocks of both DNA and RNA, which are chains of nucleotides made through the processes of DNA replication and transcription.</a:t>
            </a:r>
            <a:r>
              <a:rPr lang="en-US" sz="2000" baseline="30000" dirty="0"/>
              <a:t> </a:t>
            </a:r>
            <a:r>
              <a:rPr lang="en-US" sz="2000" dirty="0"/>
              <a:t>Nucleoside triphosphates also serve as a source of energy for cellular reactions and are involved in signaling pathways. Nowadays they are synthesized and used in molecular biology.</a:t>
            </a:r>
          </a:p>
        </p:txBody>
      </p:sp>
      <p:cxnSp>
        <p:nvCxnSpPr>
          <p:cNvPr id="5" name="Straight Connector 4">
            <a:extLst>
              <a:ext uri="{FF2B5EF4-FFF2-40B4-BE49-F238E27FC236}">
                <a16:creationId xmlns:a16="http://schemas.microsoft.com/office/drawing/2014/main" id="{C2013344-6E20-431A-ABD5-B2DDFD04904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18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43" y="159818"/>
            <a:ext cx="10203114" cy="707886"/>
          </a:xfrm>
          <a:prstGeom prst="rect">
            <a:avLst/>
          </a:prstGeom>
          <a:noFill/>
        </p:spPr>
        <p:txBody>
          <a:bodyPr wrap="none" rtlCol="0">
            <a:spAutoFit/>
          </a:bodyPr>
          <a:lstStyle/>
          <a:p>
            <a:pPr algn="ctr"/>
            <a:r>
              <a:rPr lang="en-US" sz="4000" b="1" dirty="0"/>
              <a:t>Reduced Solvent: Production of Ethylene Oxide</a:t>
            </a:r>
          </a:p>
        </p:txBody>
      </p:sp>
      <p:sp>
        <p:nvSpPr>
          <p:cNvPr id="7" name="TextBox 6"/>
          <p:cNvSpPr txBox="1"/>
          <p:nvPr/>
        </p:nvSpPr>
        <p:spPr>
          <a:xfrm>
            <a:off x="326098" y="1446028"/>
            <a:ext cx="11539804" cy="1015663"/>
          </a:xfrm>
          <a:prstGeom prst="rect">
            <a:avLst/>
          </a:prstGeom>
          <a:noFill/>
        </p:spPr>
        <p:txBody>
          <a:bodyPr wrap="square" rtlCol="0">
            <a:spAutoFit/>
          </a:bodyPr>
          <a:lstStyle/>
          <a:p>
            <a:r>
              <a:rPr lang="en-US" sz="2000" dirty="0"/>
              <a:t>Ethylene oxide is used as an intermediate in the </a:t>
            </a:r>
            <a:r>
              <a:rPr lang="en-US" sz="2000" b="1" dirty="0"/>
              <a:t>production</a:t>
            </a:r>
            <a:r>
              <a:rPr lang="en-US" sz="2000" dirty="0"/>
              <a:t> of several industrial chemicals, the most notable of which is ethylene glycol. It is also used as a fumigant in certain agricultural products and as a sterilant for medical equipment and supplies.</a:t>
            </a:r>
          </a:p>
        </p:txBody>
      </p:sp>
      <p:sp>
        <p:nvSpPr>
          <p:cNvPr id="11" name="Rectangle 10"/>
          <p:cNvSpPr/>
          <p:nvPr/>
        </p:nvSpPr>
        <p:spPr>
          <a:xfrm>
            <a:off x="755374" y="3415479"/>
            <a:ext cx="5340626"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buFont typeface="Arial" charset="0"/>
              <a:buChar char="•"/>
            </a:pPr>
            <a:r>
              <a:rPr lang="en-US" dirty="0"/>
              <a:t>Use of molecular oxygen removed the need for chlorine.</a:t>
            </a:r>
          </a:p>
          <a:p>
            <a:pPr marL="285750" indent="-285750">
              <a:buFont typeface="Arial" charset="0"/>
              <a:buChar char="•"/>
            </a:pPr>
            <a:r>
              <a:rPr lang="en-US" dirty="0"/>
              <a:t>New process generated more than 16 times less waste than the original one, eliminating the formation of waste water.</a:t>
            </a:r>
          </a:p>
        </p:txBody>
      </p:sp>
      <p:cxnSp>
        <p:nvCxnSpPr>
          <p:cNvPr id="8" name="Straight Connector 7">
            <a:extLst>
              <a:ext uri="{FF2B5EF4-FFF2-40B4-BE49-F238E27FC236}">
                <a16:creationId xmlns:a16="http://schemas.microsoft.com/office/drawing/2014/main" id="{93FCF41A-10D6-476C-B32F-29617A436AE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Objeto 1">
            <a:extLst>
              <a:ext uri="{FF2B5EF4-FFF2-40B4-BE49-F238E27FC236}">
                <a16:creationId xmlns:a16="http://schemas.microsoft.com/office/drawing/2014/main" id="{E3DDA360-0B66-45ED-8FDD-06D0079FE075}"/>
              </a:ext>
            </a:extLst>
          </p:cNvPr>
          <p:cNvGraphicFramePr>
            <a:graphicFrameLocks noChangeAspect="1"/>
          </p:cNvGraphicFramePr>
          <p:nvPr>
            <p:extLst>
              <p:ext uri="{D42A27DB-BD31-4B8C-83A1-F6EECF244321}">
                <p14:modId xmlns:p14="http://schemas.microsoft.com/office/powerpoint/2010/main" val="950415381"/>
              </p:ext>
            </p:extLst>
          </p:nvPr>
        </p:nvGraphicFramePr>
        <p:xfrm>
          <a:off x="6280150" y="3670082"/>
          <a:ext cx="5156476" cy="968122"/>
        </p:xfrm>
        <a:graphic>
          <a:graphicData uri="http://schemas.openxmlformats.org/presentationml/2006/ole">
            <mc:AlternateContent xmlns:mc="http://schemas.openxmlformats.org/markup-compatibility/2006">
              <mc:Choice xmlns:v="urn:schemas-microsoft-com:vml" Requires="v">
                <p:oleObj spid="_x0000_s12306" name="CS ChemDraw Drawing" r:id="rId3" imgW="3187732" imgH="598791" progId="ChemDraw.Document.6.0">
                  <p:embed/>
                </p:oleObj>
              </mc:Choice>
              <mc:Fallback>
                <p:oleObj name="CS ChemDraw Drawing" r:id="rId3" imgW="3187732" imgH="598791" progId="ChemDraw.Document.6.0">
                  <p:embed/>
                  <p:pic>
                    <p:nvPicPr>
                      <p:cNvPr id="0" name=""/>
                      <p:cNvPicPr/>
                      <p:nvPr/>
                    </p:nvPicPr>
                    <p:blipFill>
                      <a:blip r:embed="rId4"/>
                      <a:stretch>
                        <a:fillRect/>
                      </a:stretch>
                    </p:blipFill>
                    <p:spPr>
                      <a:xfrm>
                        <a:off x="6280150" y="3670082"/>
                        <a:ext cx="5156476" cy="968122"/>
                      </a:xfrm>
                      <a:prstGeom prst="rect">
                        <a:avLst/>
                      </a:prstGeom>
                    </p:spPr>
                  </p:pic>
                </p:oleObj>
              </mc:Fallback>
            </mc:AlternateContent>
          </a:graphicData>
        </a:graphic>
      </p:graphicFrame>
    </p:spTree>
    <p:extLst>
      <p:ext uri="{BB962C8B-B14F-4D97-AF65-F5344CB8AC3E}">
        <p14:creationId xmlns:p14="http://schemas.microsoft.com/office/powerpoint/2010/main" val="343096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0228"/>
            <a:ext cx="8686800" cy="646331"/>
          </a:xfrm>
        </p:spPr>
        <p:txBody>
          <a:bodyPr wrap="square">
            <a:spAutoFit/>
          </a:bodyPr>
          <a:lstStyle/>
          <a:p>
            <a:pPr algn="ctr"/>
            <a:r>
              <a:rPr lang="en-US" sz="4000" b="1" dirty="0" err="1">
                <a:latin typeface="+mn-lt"/>
              </a:rPr>
              <a:t>Solventless</a:t>
            </a:r>
            <a:r>
              <a:rPr lang="en-US" sz="4000" b="1" dirty="0">
                <a:latin typeface="+mn-lt"/>
              </a:rPr>
              <a:t> Process: </a:t>
            </a:r>
            <a:r>
              <a:rPr lang="en-US" sz="4000" b="1" dirty="0" err="1">
                <a:latin typeface="+mn-lt"/>
              </a:rPr>
              <a:t>Mechanochemistry</a:t>
            </a:r>
            <a:endParaRPr lang="en-US" sz="4000" b="1" dirty="0">
              <a:latin typeface="+mn-lt"/>
            </a:endParaRPr>
          </a:p>
        </p:txBody>
      </p:sp>
      <p:sp>
        <p:nvSpPr>
          <p:cNvPr id="3" name="Content Placeholder 2"/>
          <p:cNvSpPr>
            <a:spLocks noGrp="1"/>
          </p:cNvSpPr>
          <p:nvPr>
            <p:ph idx="1"/>
          </p:nvPr>
        </p:nvSpPr>
        <p:spPr>
          <a:xfrm>
            <a:off x="996760" y="1529717"/>
            <a:ext cx="6109032" cy="4314001"/>
          </a:xfrm>
        </p:spPr>
        <p:txBody>
          <a:bodyPr wrap="square">
            <a:spAutoFit/>
          </a:bodyPr>
          <a:lstStyle/>
          <a:p>
            <a:pPr marL="0" indent="0">
              <a:buNone/>
            </a:pPr>
            <a:r>
              <a:rPr lang="en-US" sz="2400" b="1" dirty="0">
                <a:latin typeface="+mn-lt"/>
              </a:rPr>
              <a:t>Chemistry physically activated</a:t>
            </a:r>
          </a:p>
          <a:p>
            <a:r>
              <a:rPr lang="en-US" sz="2400" dirty="0"/>
              <a:t>Motion </a:t>
            </a:r>
            <a:r>
              <a:rPr lang="en-US" sz="2400" dirty="0">
                <a:cs typeface="Calibri" panose="020F0502020204030204" pitchFamily="34" charset="0"/>
              </a:rPr>
              <a:t>→</a:t>
            </a:r>
            <a:r>
              <a:rPr lang="en-US" sz="2400" dirty="0"/>
              <a:t> Friction </a:t>
            </a:r>
            <a:r>
              <a:rPr lang="en-US" sz="2400" dirty="0">
                <a:cs typeface="Calibri" panose="020F0502020204030204" pitchFamily="34" charset="0"/>
              </a:rPr>
              <a:t>→</a:t>
            </a:r>
            <a:r>
              <a:rPr lang="en-US" sz="2400" dirty="0"/>
              <a:t> Heat </a:t>
            </a:r>
            <a:r>
              <a:rPr lang="en-US" sz="2400" dirty="0">
                <a:cs typeface="Calibri" panose="020F0502020204030204" pitchFamily="34" charset="0"/>
              </a:rPr>
              <a:t>→</a:t>
            </a:r>
            <a:r>
              <a:rPr lang="en-US" sz="2400" dirty="0"/>
              <a:t> Reaction</a:t>
            </a:r>
            <a:endParaRPr lang="en-US" sz="2400" b="1" dirty="0"/>
          </a:p>
          <a:p>
            <a:pPr marL="0" indent="0">
              <a:buNone/>
            </a:pPr>
            <a:r>
              <a:rPr lang="en-US" sz="2400" b="1" dirty="0">
                <a:latin typeface="+mn-lt"/>
              </a:rPr>
              <a:t>Uses High Energy Ball Milling </a:t>
            </a:r>
            <a:endParaRPr lang="en-US" sz="2400" dirty="0">
              <a:latin typeface="+mn-lt"/>
            </a:endParaRPr>
          </a:p>
          <a:p>
            <a:r>
              <a:rPr lang="en-US" sz="2400" dirty="0">
                <a:latin typeface="+mn-lt"/>
              </a:rPr>
              <a:t>Vibrating ball mill crushes particles which results in large surface areas.</a:t>
            </a:r>
          </a:p>
          <a:p>
            <a:r>
              <a:rPr lang="en-US" sz="2400" dirty="0">
                <a:latin typeface="+mn-lt"/>
              </a:rPr>
              <a:t>Mixing of solids allows reaction at surfaces.</a:t>
            </a:r>
          </a:p>
          <a:p>
            <a:r>
              <a:rPr lang="en-US" sz="2400" dirty="0">
                <a:latin typeface="+mn-lt"/>
              </a:rPr>
              <a:t>Thermal equilibrium is broken – “hot spots”, estimated at 10000 K, – Lasting 10</a:t>
            </a:r>
            <a:r>
              <a:rPr lang="en-US" sz="2400" baseline="30000" dirty="0">
                <a:latin typeface="+mn-lt"/>
              </a:rPr>
              <a:t>‐7</a:t>
            </a:r>
            <a:r>
              <a:rPr lang="en-US" sz="2400" dirty="0">
                <a:latin typeface="+mn-lt"/>
              </a:rPr>
              <a:t> seconds.</a:t>
            </a:r>
          </a:p>
          <a:p>
            <a:r>
              <a:rPr lang="en-US" sz="2400" dirty="0">
                <a:latin typeface="+mn-lt"/>
              </a:rPr>
              <a:t>Collisions break crystalline material.</a:t>
            </a:r>
          </a:p>
          <a:p>
            <a:r>
              <a:rPr lang="en-US" sz="2400" dirty="0">
                <a:latin typeface="+mn-lt"/>
              </a:rPr>
              <a:t>High pressures are generated.</a:t>
            </a:r>
            <a:endParaRPr lang="en-US" sz="2400" dirty="0">
              <a:effectLst/>
              <a:latin typeface="+mn-lt"/>
            </a:endParaRPr>
          </a:p>
        </p:txBody>
      </p:sp>
      <p:pic>
        <p:nvPicPr>
          <p:cNvPr id="7" name="Picture 6"/>
          <p:cNvPicPr>
            <a:picLocks noChangeAspect="1"/>
          </p:cNvPicPr>
          <p:nvPr/>
        </p:nvPicPr>
        <p:blipFill>
          <a:blip r:embed="rId2"/>
          <a:stretch>
            <a:fillRect/>
          </a:stretch>
        </p:blipFill>
        <p:spPr>
          <a:xfrm>
            <a:off x="7105791" y="2363349"/>
            <a:ext cx="4798540" cy="2536371"/>
          </a:xfrm>
          <a:prstGeom prst="rect">
            <a:avLst/>
          </a:prstGeom>
        </p:spPr>
      </p:pic>
      <p:sp>
        <p:nvSpPr>
          <p:cNvPr id="8" name="TextBox 7"/>
          <p:cNvSpPr txBox="1"/>
          <p:nvPr/>
        </p:nvSpPr>
        <p:spPr>
          <a:xfrm>
            <a:off x="609600" y="6221520"/>
            <a:ext cx="7206343" cy="461665"/>
          </a:xfrm>
          <a:prstGeom prst="rect">
            <a:avLst/>
          </a:prstGeom>
          <a:noFill/>
        </p:spPr>
        <p:txBody>
          <a:bodyPr wrap="square" rtlCol="0">
            <a:spAutoFit/>
          </a:bodyPr>
          <a:lstStyle/>
          <a:p>
            <a:r>
              <a:rPr lang="en-US" sz="1200" dirty="0" err="1">
                <a:solidFill>
                  <a:schemeClr val="bg1">
                    <a:lumMod val="50000"/>
                  </a:schemeClr>
                </a:solidFill>
              </a:rPr>
              <a:t>Wilkening</a:t>
            </a:r>
            <a:r>
              <a:rPr lang="en-US" sz="1200" dirty="0">
                <a:solidFill>
                  <a:schemeClr val="bg1">
                    <a:lumMod val="50000"/>
                  </a:schemeClr>
                </a:solidFill>
              </a:rPr>
              <a:t>, M., </a:t>
            </a:r>
            <a:r>
              <a:rPr lang="en-US" sz="1200" dirty="0" err="1">
                <a:solidFill>
                  <a:schemeClr val="bg1">
                    <a:lumMod val="50000"/>
                  </a:schemeClr>
                </a:solidFill>
              </a:rPr>
              <a:t>Düvel</a:t>
            </a:r>
            <a:r>
              <a:rPr lang="en-US" sz="1200" dirty="0">
                <a:solidFill>
                  <a:schemeClr val="bg1">
                    <a:lumMod val="50000"/>
                  </a:schemeClr>
                </a:solidFill>
              </a:rPr>
              <a:t>, A., </a:t>
            </a:r>
            <a:r>
              <a:rPr lang="en-US" sz="1200" dirty="0" err="1">
                <a:solidFill>
                  <a:schemeClr val="bg1">
                    <a:lumMod val="50000"/>
                  </a:schemeClr>
                </a:solidFill>
              </a:rPr>
              <a:t>Preishuber-Pflügl</a:t>
            </a:r>
            <a:r>
              <a:rPr lang="en-US" sz="1200" dirty="0">
                <a:solidFill>
                  <a:schemeClr val="bg1">
                    <a:lumMod val="50000"/>
                  </a:schemeClr>
                </a:solidFill>
              </a:rPr>
              <a:t>, F., et al. (2016). Structure and ion dynamics of </a:t>
            </a:r>
            <a:r>
              <a:rPr lang="en-US" sz="1200" dirty="0" err="1">
                <a:solidFill>
                  <a:schemeClr val="bg1">
                    <a:lumMod val="50000"/>
                  </a:schemeClr>
                </a:solidFill>
              </a:rPr>
              <a:t>mechanosynthesized</a:t>
            </a:r>
            <a:r>
              <a:rPr lang="en-US" sz="1200" dirty="0">
                <a:solidFill>
                  <a:schemeClr val="bg1">
                    <a:lumMod val="50000"/>
                  </a:schemeClr>
                </a:solidFill>
              </a:rPr>
              <a:t> oxides and fluorides. </a:t>
            </a:r>
            <a:r>
              <a:rPr lang="en-US" sz="1200" i="1" dirty="0" err="1">
                <a:solidFill>
                  <a:schemeClr val="bg1">
                    <a:lumMod val="50000"/>
                  </a:schemeClr>
                </a:solidFill>
              </a:rPr>
              <a:t>Zeitschrift</a:t>
            </a:r>
            <a:r>
              <a:rPr lang="en-US" sz="1200" i="1" dirty="0">
                <a:solidFill>
                  <a:schemeClr val="bg1">
                    <a:lumMod val="50000"/>
                  </a:schemeClr>
                </a:solidFill>
              </a:rPr>
              <a:t> </a:t>
            </a:r>
            <a:r>
              <a:rPr lang="en-US" sz="1200" i="1" dirty="0" err="1">
                <a:solidFill>
                  <a:schemeClr val="bg1">
                    <a:lumMod val="50000"/>
                  </a:schemeClr>
                </a:solidFill>
              </a:rPr>
              <a:t>für</a:t>
            </a:r>
            <a:r>
              <a:rPr lang="en-US" sz="1200" i="1" dirty="0">
                <a:solidFill>
                  <a:schemeClr val="bg1">
                    <a:lumMod val="50000"/>
                  </a:schemeClr>
                </a:solidFill>
              </a:rPr>
              <a:t> </a:t>
            </a:r>
            <a:r>
              <a:rPr lang="en-US" sz="1200" i="1" dirty="0" err="1">
                <a:solidFill>
                  <a:schemeClr val="bg1">
                    <a:lumMod val="50000"/>
                  </a:schemeClr>
                </a:solidFill>
              </a:rPr>
              <a:t>Kristallographie</a:t>
            </a:r>
            <a:r>
              <a:rPr lang="en-US" sz="1200" i="1" dirty="0">
                <a:solidFill>
                  <a:schemeClr val="bg1">
                    <a:lumMod val="50000"/>
                  </a:schemeClr>
                </a:solidFill>
              </a:rPr>
              <a:t> - Crystalline Materials</a:t>
            </a:r>
            <a:r>
              <a:rPr lang="en-US" sz="1200" dirty="0">
                <a:solidFill>
                  <a:schemeClr val="bg1">
                    <a:lumMod val="50000"/>
                  </a:schemeClr>
                </a:solidFill>
              </a:rPr>
              <a:t>, 232(1-3), pp. 107-127.</a:t>
            </a:r>
          </a:p>
        </p:txBody>
      </p:sp>
      <p:cxnSp>
        <p:nvCxnSpPr>
          <p:cNvPr id="6" name="Straight Connector 5">
            <a:extLst>
              <a:ext uri="{FF2B5EF4-FFF2-40B4-BE49-F238E27FC236}">
                <a16:creationId xmlns:a16="http://schemas.microsoft.com/office/drawing/2014/main" id="{E9C9B443-9147-413B-973E-821FA7EAA2B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683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6838"/>
            <a:ext cx="7467600" cy="646331"/>
          </a:xfrm>
        </p:spPr>
        <p:txBody>
          <a:bodyPr wrap="square">
            <a:spAutoFit/>
          </a:bodyPr>
          <a:lstStyle/>
          <a:p>
            <a:pPr algn="ctr"/>
            <a:r>
              <a:rPr lang="en-US" sz="4000" b="1" dirty="0">
                <a:latin typeface="+mn-lt"/>
              </a:rPr>
              <a:t>Utilizing Waste as a Feedstock</a:t>
            </a:r>
          </a:p>
        </p:txBody>
      </p:sp>
      <p:sp>
        <p:nvSpPr>
          <p:cNvPr id="3" name="Content Placeholder 2"/>
          <p:cNvSpPr>
            <a:spLocks noGrp="1"/>
          </p:cNvSpPr>
          <p:nvPr>
            <p:ph idx="1"/>
          </p:nvPr>
        </p:nvSpPr>
        <p:spPr>
          <a:xfrm>
            <a:off x="1036472" y="1874272"/>
            <a:ext cx="7816121" cy="2544286"/>
          </a:xfrm>
        </p:spPr>
        <p:txBody>
          <a:bodyPr wrap="square">
            <a:spAutoFit/>
          </a:bodyPr>
          <a:lstStyle/>
          <a:p>
            <a:pPr marL="0" indent="0">
              <a:buNone/>
            </a:pPr>
            <a:r>
              <a:rPr lang="en-US" dirty="0"/>
              <a:t>Some e</a:t>
            </a:r>
            <a:r>
              <a:rPr lang="en-US" dirty="0">
                <a:latin typeface="+mn-lt"/>
              </a:rPr>
              <a:t>xamples:</a:t>
            </a:r>
          </a:p>
          <a:p>
            <a:r>
              <a:rPr lang="en-US" dirty="0">
                <a:latin typeface="+mn-lt"/>
              </a:rPr>
              <a:t>Waste cooking oil for biodiesel</a:t>
            </a:r>
          </a:p>
          <a:p>
            <a:r>
              <a:rPr lang="en-US" dirty="0">
                <a:latin typeface="+mn-lt"/>
              </a:rPr>
              <a:t>Crustacean shell waste for chitosan based products</a:t>
            </a:r>
          </a:p>
          <a:p>
            <a:r>
              <a:rPr lang="en-US" dirty="0">
                <a:latin typeface="+mn-lt"/>
              </a:rPr>
              <a:t>Red mud for bricks</a:t>
            </a:r>
          </a:p>
          <a:p>
            <a:r>
              <a:rPr lang="en-US" dirty="0">
                <a:latin typeface="+mn-lt"/>
              </a:rPr>
              <a:t>Glycerol for lactic acid using catalyst</a:t>
            </a:r>
          </a:p>
        </p:txBody>
      </p:sp>
      <p:cxnSp>
        <p:nvCxnSpPr>
          <p:cNvPr id="4" name="Straight Connector 3">
            <a:extLst>
              <a:ext uri="{FF2B5EF4-FFF2-40B4-BE49-F238E27FC236}">
                <a16:creationId xmlns:a16="http://schemas.microsoft.com/office/drawing/2014/main" id="{0A36AF81-313D-4214-8496-F5E127F2AB1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91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514" y="121839"/>
            <a:ext cx="8756971" cy="999697"/>
          </a:xfrm>
        </p:spPr>
        <p:txBody>
          <a:bodyPr wrap="square">
            <a:spAutoFit/>
          </a:bodyPr>
          <a:lstStyle/>
          <a:p>
            <a:pPr algn="ctr">
              <a:lnSpc>
                <a:spcPts val="3500"/>
              </a:lnSpc>
            </a:pPr>
            <a:r>
              <a:rPr lang="en-US" altLang="en-US" sz="3600" b="1" dirty="0">
                <a:latin typeface="+mn-lt"/>
              </a:rPr>
              <a:t>Example: </a:t>
            </a:r>
            <a:r>
              <a:rPr lang="en-US" altLang="en-US" sz="3600" b="1" dirty="0" err="1">
                <a:latin typeface="+mn-lt"/>
              </a:rPr>
              <a:t>Electrocatalytic</a:t>
            </a:r>
            <a:r>
              <a:rPr lang="en-US" altLang="en-US" sz="3600" b="1" dirty="0">
                <a:latin typeface="+mn-lt"/>
              </a:rPr>
              <a:t> Oxidation of Glycerol to Chemical Feedstocks</a:t>
            </a:r>
            <a:endParaRPr lang="en-US" sz="3600" b="1" dirty="0">
              <a:latin typeface="+mn-lt"/>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3959188681"/>
              </p:ext>
            </p:extLst>
          </p:nvPr>
        </p:nvGraphicFramePr>
        <p:xfrm>
          <a:off x="849742" y="1443170"/>
          <a:ext cx="6521728" cy="2774594"/>
        </p:xfrm>
        <a:graphic>
          <a:graphicData uri="http://schemas.openxmlformats.org/presentationml/2006/ole">
            <mc:AlternateContent xmlns:mc="http://schemas.openxmlformats.org/markup-compatibility/2006">
              <mc:Choice xmlns:v="urn:schemas-microsoft-com:vml" Requires="v">
                <p:oleObj spid="_x0000_s1100" name="CS ChemDraw Drawing" r:id="rId3" imgW="3940878" imgH="1678160" progId="ChemDraw.Document.6.0">
                  <p:embed/>
                </p:oleObj>
              </mc:Choice>
              <mc:Fallback>
                <p:oleObj name="CS ChemDraw Drawing" r:id="rId3" imgW="3940878" imgH="1678160" progId="ChemDraw.Document.6.0">
                  <p:embed/>
                  <p:pic>
                    <p:nvPicPr>
                      <p:cNvPr id="0" name=""/>
                      <p:cNvPicPr>
                        <a:picLocks noChangeAspect="1" noChangeArrowheads="1"/>
                      </p:cNvPicPr>
                      <p:nvPr/>
                    </p:nvPicPr>
                    <p:blipFill>
                      <a:blip r:embed="rId4"/>
                      <a:srcRect/>
                      <a:stretch>
                        <a:fillRect/>
                      </a:stretch>
                    </p:blipFill>
                    <p:spPr bwMode="auto">
                      <a:xfrm>
                        <a:off x="849742" y="1443170"/>
                        <a:ext cx="6521728" cy="2774594"/>
                      </a:xfrm>
                      <a:prstGeom prst="rect">
                        <a:avLst/>
                      </a:prstGeom>
                      <a:noFill/>
                      <a:ln>
                        <a:noFill/>
                      </a:ln>
                      <a:extLst/>
                    </p:spPr>
                  </p:pic>
                </p:oleObj>
              </mc:Fallback>
            </mc:AlternateContent>
          </a:graphicData>
        </a:graphic>
      </p:graphicFrame>
      <p:sp>
        <p:nvSpPr>
          <p:cNvPr id="5" name="TextBox 6"/>
          <p:cNvSpPr txBox="1">
            <a:spLocks noChangeArrowheads="1"/>
          </p:cNvSpPr>
          <p:nvPr/>
        </p:nvSpPr>
        <p:spPr bwMode="auto">
          <a:xfrm>
            <a:off x="7845946" y="2535973"/>
            <a:ext cx="398239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ts val="600"/>
              </a:spcBef>
              <a:buClrTx/>
              <a:buFont typeface="Arial" panose="020B0604020202020204" pitchFamily="34" charset="0"/>
              <a:buChar char="•"/>
            </a:pPr>
            <a:r>
              <a:rPr lang="en-US" altLang="en-US" sz="1800" dirty="0">
                <a:latin typeface="+mn-lt"/>
              </a:rPr>
              <a:t>2011 US bio-diesel production reached 967 million gallons.</a:t>
            </a:r>
          </a:p>
          <a:p>
            <a:pPr lvl="1">
              <a:spcBef>
                <a:spcPts val="600"/>
              </a:spcBef>
              <a:buFont typeface="Arial" panose="020B0604020202020204" pitchFamily="34" charset="0"/>
              <a:buChar char="•"/>
            </a:pPr>
            <a:r>
              <a:rPr lang="en-US" altLang="en-US" sz="1800" dirty="0">
                <a:latin typeface="+mn-lt"/>
              </a:rPr>
              <a:t>1 Olympic-size swimming =  approximately 660,000 gallons.</a:t>
            </a:r>
          </a:p>
          <a:p>
            <a:pPr lvl="1">
              <a:spcBef>
                <a:spcPts val="600"/>
              </a:spcBef>
              <a:buFont typeface="Arial" panose="020B0604020202020204" pitchFamily="34" charset="0"/>
              <a:buChar char="•"/>
            </a:pPr>
            <a:r>
              <a:rPr lang="en-US" altLang="en-US" sz="1800" dirty="0">
                <a:latin typeface="+mn-lt"/>
              </a:rPr>
              <a:t>Almost 1460 Olympic-sized swimming pools of glycerol.</a:t>
            </a:r>
          </a:p>
          <a:p>
            <a:pPr>
              <a:spcBef>
                <a:spcPts val="600"/>
              </a:spcBef>
              <a:buClrTx/>
              <a:buFont typeface="Arial" panose="020B0604020202020204" pitchFamily="34" charset="0"/>
              <a:buChar char="•"/>
            </a:pPr>
            <a:r>
              <a:rPr lang="en-US" altLang="en-US" sz="1800" dirty="0">
                <a:latin typeface="+mn-lt"/>
              </a:rPr>
              <a:t>Current treatment:</a:t>
            </a:r>
          </a:p>
          <a:p>
            <a:pPr lvl="1">
              <a:spcBef>
                <a:spcPts val="600"/>
              </a:spcBef>
              <a:buFont typeface="Arial" panose="020B0604020202020204" pitchFamily="34" charset="0"/>
              <a:buChar char="•"/>
            </a:pPr>
            <a:r>
              <a:rPr lang="en-US" altLang="en-US" sz="1800" dirty="0">
                <a:latin typeface="+mn-lt"/>
              </a:rPr>
              <a:t>Dispose (sold for $240/ton!).</a:t>
            </a:r>
          </a:p>
          <a:p>
            <a:pPr lvl="1">
              <a:spcBef>
                <a:spcPts val="600"/>
              </a:spcBef>
              <a:buFont typeface="Arial" panose="020B0604020202020204" pitchFamily="34" charset="0"/>
              <a:buChar char="•"/>
            </a:pPr>
            <a:r>
              <a:rPr lang="en-US" altLang="en-US" sz="1800" dirty="0">
                <a:latin typeface="+mn-lt"/>
              </a:rPr>
              <a:t>Combust as fuel.</a:t>
            </a:r>
          </a:p>
        </p:txBody>
      </p:sp>
      <p:sp>
        <p:nvSpPr>
          <p:cNvPr id="6" name="Rectangle 5"/>
          <p:cNvSpPr/>
          <p:nvPr/>
        </p:nvSpPr>
        <p:spPr>
          <a:xfrm>
            <a:off x="648285" y="6134920"/>
            <a:ext cx="6723185" cy="646331"/>
          </a:xfrm>
          <a:prstGeom prst="rect">
            <a:avLst/>
          </a:prstGeom>
        </p:spPr>
        <p:txBody>
          <a:bodyPr wrap="square">
            <a:spAutoFit/>
          </a:bodyPr>
          <a:lstStyle/>
          <a:p>
            <a:pPr>
              <a:defRPr/>
            </a:pPr>
            <a:r>
              <a:rPr lang="en-US" sz="1200" dirty="0">
                <a:solidFill>
                  <a:schemeClr val="bg1">
                    <a:lumMod val="50000"/>
                  </a:schemeClr>
                </a:solidFill>
              </a:rPr>
              <a:t>Chen, L.; Ren, S.; Ye, X. P., </a:t>
            </a:r>
            <a:r>
              <a:rPr lang="en-US" sz="1200" i="1" dirty="0">
                <a:solidFill>
                  <a:schemeClr val="bg1">
                    <a:lumMod val="50000"/>
                  </a:schemeClr>
                </a:solidFill>
              </a:rPr>
              <a:t>Fuel Processing Technology </a:t>
            </a:r>
            <a:r>
              <a:rPr lang="en-US" sz="1200" b="1" dirty="0">
                <a:solidFill>
                  <a:schemeClr val="bg1">
                    <a:lumMod val="50000"/>
                  </a:schemeClr>
                </a:solidFill>
              </a:rPr>
              <a:t>2014,</a:t>
            </a:r>
            <a:r>
              <a:rPr lang="en-US" sz="1200" dirty="0">
                <a:solidFill>
                  <a:schemeClr val="bg1">
                    <a:lumMod val="50000"/>
                  </a:schemeClr>
                </a:solidFill>
              </a:rPr>
              <a:t> </a:t>
            </a:r>
            <a:r>
              <a:rPr lang="en-US" sz="1200" i="1" dirty="0">
                <a:solidFill>
                  <a:schemeClr val="bg1">
                    <a:lumMod val="50000"/>
                  </a:schemeClr>
                </a:solidFill>
              </a:rPr>
              <a:t>120</a:t>
            </a:r>
            <a:r>
              <a:rPr lang="en-US" sz="1200" dirty="0">
                <a:solidFill>
                  <a:schemeClr val="bg1">
                    <a:lumMod val="50000"/>
                  </a:schemeClr>
                </a:solidFill>
              </a:rPr>
              <a:t>, 40-47.</a:t>
            </a:r>
          </a:p>
          <a:p>
            <a:pPr>
              <a:defRPr/>
            </a:pPr>
            <a:r>
              <a:rPr lang="en-US" sz="1200" dirty="0">
                <a:solidFill>
                  <a:schemeClr val="bg1">
                    <a:lumMod val="50000"/>
                  </a:schemeClr>
                </a:solidFill>
              </a:rPr>
              <a:t>T. </a:t>
            </a:r>
            <a:r>
              <a:rPr lang="en-US" sz="1200" dirty="0" err="1">
                <a:solidFill>
                  <a:schemeClr val="bg1">
                    <a:lumMod val="50000"/>
                  </a:schemeClr>
                </a:solidFill>
              </a:rPr>
              <a:t>Werpy</a:t>
            </a:r>
            <a:r>
              <a:rPr lang="en-US" sz="1200" dirty="0">
                <a:solidFill>
                  <a:schemeClr val="bg1">
                    <a:lumMod val="50000"/>
                  </a:schemeClr>
                </a:solidFill>
              </a:rPr>
              <a:t>, G. Petersen, Top value added chemicals from biomass, Pacific Northwest National Laboratory (PNNL), National Renewable Energy Laboratory (NREL), Office of Biomass Program (EERE), 2004.</a:t>
            </a:r>
          </a:p>
        </p:txBody>
      </p:sp>
      <p:sp>
        <p:nvSpPr>
          <p:cNvPr id="7" name="Right Arrow 3"/>
          <p:cNvSpPr>
            <a:spLocks noChangeArrowheads="1"/>
          </p:cNvSpPr>
          <p:nvPr/>
        </p:nvSpPr>
        <p:spPr bwMode="auto">
          <a:xfrm rot="16200000">
            <a:off x="6387024" y="4528911"/>
            <a:ext cx="633413" cy="381000"/>
          </a:xfrm>
          <a:prstGeom prst="rightArrow">
            <a:avLst>
              <a:gd name="adj1" fmla="val 50000"/>
              <a:gd name="adj2" fmla="val 5003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2400"/>
          </a:p>
        </p:txBody>
      </p:sp>
      <p:sp>
        <p:nvSpPr>
          <p:cNvPr id="8" name="TextBox 4"/>
          <p:cNvSpPr txBox="1">
            <a:spLocks noChangeArrowheads="1"/>
          </p:cNvSpPr>
          <p:nvPr/>
        </p:nvSpPr>
        <p:spPr bwMode="auto">
          <a:xfrm>
            <a:off x="5934583" y="5044055"/>
            <a:ext cx="153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dirty="0"/>
              <a:t>Bio-diesel</a:t>
            </a:r>
          </a:p>
        </p:txBody>
      </p:sp>
      <p:sp>
        <p:nvSpPr>
          <p:cNvPr id="9" name="Right Arrow 10"/>
          <p:cNvSpPr>
            <a:spLocks noChangeArrowheads="1"/>
          </p:cNvSpPr>
          <p:nvPr/>
        </p:nvSpPr>
        <p:spPr bwMode="auto">
          <a:xfrm rot="16200000">
            <a:off x="4591271" y="4528116"/>
            <a:ext cx="631825" cy="381000"/>
          </a:xfrm>
          <a:prstGeom prst="rightArrow">
            <a:avLst>
              <a:gd name="adj1" fmla="val 50000"/>
              <a:gd name="adj2" fmla="val 4991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2400"/>
          </a:p>
        </p:txBody>
      </p:sp>
      <p:sp>
        <p:nvSpPr>
          <p:cNvPr id="10" name="TextBox 11"/>
          <p:cNvSpPr txBox="1">
            <a:spLocks noChangeArrowheads="1"/>
          </p:cNvSpPr>
          <p:nvPr/>
        </p:nvSpPr>
        <p:spPr bwMode="auto">
          <a:xfrm>
            <a:off x="4278533" y="5045645"/>
            <a:ext cx="1257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400" dirty="0"/>
              <a:t>“Waste”</a:t>
            </a:r>
          </a:p>
        </p:txBody>
      </p:sp>
      <p:cxnSp>
        <p:nvCxnSpPr>
          <p:cNvPr id="11" name="Straight Connector 10">
            <a:extLst>
              <a:ext uri="{FF2B5EF4-FFF2-40B4-BE49-F238E27FC236}">
                <a16:creationId xmlns:a16="http://schemas.microsoft.com/office/drawing/2014/main" id="{4CAC9BE1-96D3-4F28-B751-53430409F6C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26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034234" y="239335"/>
            <a:ext cx="6118274" cy="646331"/>
          </a:xfrm>
        </p:spPr>
        <p:txBody>
          <a:bodyPr wrap="square">
            <a:spAutoFit/>
          </a:bodyPr>
          <a:lstStyle/>
          <a:p>
            <a:pPr algn="ctr"/>
            <a:r>
              <a:rPr lang="en-US" altLang="en-US" sz="4000" b="1" dirty="0">
                <a:latin typeface="+mn-lt"/>
              </a:rPr>
              <a:t>Glycerol to Other Chemicals</a:t>
            </a:r>
          </a:p>
        </p:txBody>
      </p:sp>
      <p:graphicFrame>
        <p:nvGraphicFramePr>
          <p:cNvPr id="20" name="Object 5"/>
          <p:cNvGraphicFramePr>
            <a:graphicFrameLocks noChangeAspect="1"/>
          </p:cNvGraphicFramePr>
          <p:nvPr>
            <p:extLst>
              <p:ext uri="{D42A27DB-BD31-4B8C-83A1-F6EECF244321}">
                <p14:modId xmlns:p14="http://schemas.microsoft.com/office/powerpoint/2010/main" val="3836963393"/>
              </p:ext>
            </p:extLst>
          </p:nvPr>
        </p:nvGraphicFramePr>
        <p:xfrm>
          <a:off x="5410200" y="3429000"/>
          <a:ext cx="1225550" cy="800100"/>
        </p:xfrm>
        <a:graphic>
          <a:graphicData uri="http://schemas.openxmlformats.org/presentationml/2006/ole">
            <mc:AlternateContent xmlns:mc="http://schemas.openxmlformats.org/markup-compatibility/2006">
              <mc:Choice xmlns:v="urn:schemas-microsoft-com:vml" Requires="v">
                <p:oleObj spid="_x0000_s2549" name="CS ChemDraw Drawing" r:id="rId4" imgW="958821" imgH="621886" progId="ChemDraw.Document.6.0">
                  <p:embed/>
                </p:oleObj>
              </mc:Choice>
              <mc:Fallback>
                <p:oleObj name="CS ChemDraw Drawing" r:id="rId4" imgW="958821" imgH="621886"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429000"/>
                        <a:ext cx="1225550" cy="800100"/>
                      </a:xfrm>
                      <a:prstGeom prst="rect">
                        <a:avLst/>
                      </a:prstGeom>
                      <a:noFill/>
                      <a:ln>
                        <a:noFill/>
                      </a:ln>
                      <a:extLst/>
                    </p:spPr>
                  </p:pic>
                </p:oleObj>
              </mc:Fallback>
            </mc:AlternateContent>
          </a:graphicData>
        </a:graphic>
      </p:graphicFrame>
      <p:sp>
        <p:nvSpPr>
          <p:cNvPr id="21" name="Right Arrow 20"/>
          <p:cNvSpPr>
            <a:spLocks noChangeAspect="1"/>
          </p:cNvSpPr>
          <p:nvPr/>
        </p:nvSpPr>
        <p:spPr>
          <a:xfrm rot="19923074">
            <a:off x="6747455" y="2842656"/>
            <a:ext cx="904875" cy="28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a:spLocks noChangeAspect="1"/>
          </p:cNvSpPr>
          <p:nvPr/>
        </p:nvSpPr>
        <p:spPr>
          <a:xfrm>
            <a:off x="6913565" y="3602041"/>
            <a:ext cx="904875" cy="28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a:spLocks noChangeAspect="1"/>
          </p:cNvSpPr>
          <p:nvPr/>
        </p:nvSpPr>
        <p:spPr>
          <a:xfrm rot="1890968">
            <a:off x="6699036" y="4430950"/>
            <a:ext cx="904875" cy="28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4" name="Object 9"/>
          <p:cNvGraphicFramePr>
            <a:graphicFrameLocks noChangeAspect="1"/>
          </p:cNvGraphicFramePr>
          <p:nvPr>
            <p:extLst>
              <p:ext uri="{D42A27DB-BD31-4B8C-83A1-F6EECF244321}">
                <p14:modId xmlns:p14="http://schemas.microsoft.com/office/powerpoint/2010/main" val="3914763797"/>
              </p:ext>
            </p:extLst>
          </p:nvPr>
        </p:nvGraphicFramePr>
        <p:xfrm>
          <a:off x="7665780" y="2164964"/>
          <a:ext cx="846137" cy="1063625"/>
        </p:xfrm>
        <a:graphic>
          <a:graphicData uri="http://schemas.openxmlformats.org/presentationml/2006/ole">
            <mc:AlternateContent xmlns:mc="http://schemas.openxmlformats.org/markup-compatibility/2006">
              <mc:Choice xmlns:v="urn:schemas-microsoft-com:vml" Requires="v">
                <p:oleObj spid="_x0000_s2550" name="CS ChemDraw Drawing" r:id="rId6" imgW="663245" imgH="833565" progId="ChemDraw.Document.6.0">
                  <p:embed/>
                </p:oleObj>
              </mc:Choice>
              <mc:Fallback>
                <p:oleObj name="CS ChemDraw Drawing" r:id="rId6" imgW="663245" imgH="833565"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5780" y="2164964"/>
                        <a:ext cx="846137" cy="1063625"/>
                      </a:xfrm>
                      <a:prstGeom prst="rect">
                        <a:avLst/>
                      </a:prstGeom>
                      <a:noFill/>
                      <a:ln>
                        <a:noFill/>
                      </a:ln>
                      <a:extLst/>
                    </p:spPr>
                  </p:pic>
                </p:oleObj>
              </mc:Fallback>
            </mc:AlternateContent>
          </a:graphicData>
        </a:graphic>
      </p:graphicFrame>
      <p:graphicFrame>
        <p:nvGraphicFramePr>
          <p:cNvPr id="25" name="Object 10"/>
          <p:cNvGraphicFramePr>
            <a:graphicFrameLocks noChangeAspect="1"/>
          </p:cNvGraphicFramePr>
          <p:nvPr>
            <p:extLst>
              <p:ext uri="{D42A27DB-BD31-4B8C-83A1-F6EECF244321}">
                <p14:modId xmlns:p14="http://schemas.microsoft.com/office/powerpoint/2010/main" val="1157759001"/>
              </p:ext>
            </p:extLst>
          </p:nvPr>
        </p:nvGraphicFramePr>
        <p:xfrm>
          <a:off x="7941661" y="3383433"/>
          <a:ext cx="1227138" cy="1063625"/>
        </p:xfrm>
        <a:graphic>
          <a:graphicData uri="http://schemas.openxmlformats.org/presentationml/2006/ole">
            <mc:AlternateContent xmlns:mc="http://schemas.openxmlformats.org/markup-compatibility/2006">
              <mc:Choice xmlns:v="urn:schemas-microsoft-com:vml" Requires="v">
                <p:oleObj spid="_x0000_s2551" name="CS ChemDraw Drawing" r:id="rId8" imgW="961790" imgH="833565" progId="ChemDraw.Document.6.0">
                  <p:embed/>
                </p:oleObj>
              </mc:Choice>
              <mc:Fallback>
                <p:oleObj name="CS ChemDraw Drawing" r:id="rId8" imgW="961790" imgH="833565"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1661" y="3383433"/>
                        <a:ext cx="1227138" cy="1063625"/>
                      </a:xfrm>
                      <a:prstGeom prst="rect">
                        <a:avLst/>
                      </a:prstGeom>
                      <a:noFill/>
                      <a:ln>
                        <a:noFill/>
                      </a:ln>
                      <a:extLst/>
                    </p:spPr>
                  </p:pic>
                </p:oleObj>
              </mc:Fallback>
            </mc:AlternateContent>
          </a:graphicData>
        </a:graphic>
      </p:graphicFrame>
      <p:graphicFrame>
        <p:nvGraphicFramePr>
          <p:cNvPr id="26" name="Object 11"/>
          <p:cNvGraphicFramePr>
            <a:graphicFrameLocks noChangeAspect="1"/>
          </p:cNvGraphicFramePr>
          <p:nvPr>
            <p:extLst>
              <p:ext uri="{D42A27DB-BD31-4B8C-83A1-F6EECF244321}">
                <p14:modId xmlns:p14="http://schemas.microsoft.com/office/powerpoint/2010/main" val="722160233"/>
              </p:ext>
            </p:extLst>
          </p:nvPr>
        </p:nvGraphicFramePr>
        <p:xfrm>
          <a:off x="7547403" y="4644744"/>
          <a:ext cx="1327150" cy="839787"/>
        </p:xfrm>
        <a:graphic>
          <a:graphicData uri="http://schemas.openxmlformats.org/presentationml/2006/ole">
            <mc:AlternateContent xmlns:mc="http://schemas.openxmlformats.org/markup-compatibility/2006">
              <mc:Choice xmlns:v="urn:schemas-microsoft-com:vml" Requires="v">
                <p:oleObj spid="_x0000_s2552" name="CS ChemDraw Drawing" r:id="rId10" imgW="1040667" imgH="658368" progId="ChemDraw.Document.6.0">
                  <p:embed/>
                </p:oleObj>
              </mc:Choice>
              <mc:Fallback>
                <p:oleObj name="CS ChemDraw Drawing" r:id="rId10" imgW="1040667" imgH="658368" progId="ChemDraw.Document.6.0">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7403" y="4644744"/>
                        <a:ext cx="1327150" cy="839787"/>
                      </a:xfrm>
                      <a:prstGeom prst="rect">
                        <a:avLst/>
                      </a:prstGeom>
                      <a:noFill/>
                      <a:ln>
                        <a:noFill/>
                      </a:ln>
                      <a:extLst/>
                    </p:spPr>
                  </p:pic>
                </p:oleObj>
              </mc:Fallback>
            </mc:AlternateContent>
          </a:graphicData>
        </a:graphic>
      </p:graphicFrame>
      <p:sp>
        <p:nvSpPr>
          <p:cNvPr id="27" name="TextBox 26"/>
          <p:cNvSpPr txBox="1">
            <a:spLocks noChangeAspect="1"/>
          </p:cNvSpPr>
          <p:nvPr/>
        </p:nvSpPr>
        <p:spPr>
          <a:xfrm>
            <a:off x="8594009" y="2385475"/>
            <a:ext cx="1388192" cy="307777"/>
          </a:xfrm>
          <a:prstGeom prst="rect">
            <a:avLst/>
          </a:prstGeom>
          <a:noFill/>
        </p:spPr>
        <p:txBody>
          <a:bodyPr wrap="square">
            <a:spAutoFit/>
          </a:bodyPr>
          <a:lstStyle/>
          <a:p>
            <a:pPr>
              <a:defRPr/>
            </a:pPr>
            <a:r>
              <a:rPr lang="en-US" sz="1400" b="1" dirty="0"/>
              <a:t>Polylactic acid</a:t>
            </a:r>
          </a:p>
        </p:txBody>
      </p:sp>
      <p:sp>
        <p:nvSpPr>
          <p:cNvPr id="28" name="TextBox 13"/>
          <p:cNvSpPr txBox="1">
            <a:spLocks noChangeAspect="1" noChangeArrowheads="1"/>
          </p:cNvSpPr>
          <p:nvPr/>
        </p:nvSpPr>
        <p:spPr bwMode="auto">
          <a:xfrm>
            <a:off x="9224963" y="3378566"/>
            <a:ext cx="1136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b="1" dirty="0">
                <a:latin typeface="+mn-lt"/>
              </a:rPr>
              <a:t>Valuable medicinal product</a:t>
            </a:r>
          </a:p>
        </p:txBody>
      </p:sp>
      <p:sp>
        <p:nvSpPr>
          <p:cNvPr id="29" name="TextBox 14"/>
          <p:cNvSpPr txBox="1">
            <a:spLocks noChangeAspect="1" noChangeArrowheads="1"/>
          </p:cNvSpPr>
          <p:nvPr/>
        </p:nvSpPr>
        <p:spPr bwMode="auto">
          <a:xfrm>
            <a:off x="9050337" y="4541821"/>
            <a:ext cx="13112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b="1" dirty="0">
                <a:latin typeface="+mn-lt"/>
              </a:rPr>
              <a:t>Sunless tanning product</a:t>
            </a:r>
          </a:p>
        </p:txBody>
      </p:sp>
      <p:graphicFrame>
        <p:nvGraphicFramePr>
          <p:cNvPr id="2" name="Object 1"/>
          <p:cNvGraphicFramePr>
            <a:graphicFrameLocks noChangeAspect="1"/>
          </p:cNvGraphicFramePr>
          <p:nvPr>
            <p:extLst>
              <p:ext uri="{D42A27DB-BD31-4B8C-83A1-F6EECF244321}">
                <p14:modId xmlns:p14="http://schemas.microsoft.com/office/powerpoint/2010/main" val="2508311487"/>
              </p:ext>
            </p:extLst>
          </p:nvPr>
        </p:nvGraphicFramePr>
        <p:xfrm>
          <a:off x="2875253" y="3505202"/>
          <a:ext cx="1053649" cy="795415"/>
        </p:xfrm>
        <a:graphic>
          <a:graphicData uri="http://schemas.openxmlformats.org/presentationml/2006/ole">
            <mc:AlternateContent xmlns:mc="http://schemas.openxmlformats.org/markup-compatibility/2006">
              <mc:Choice xmlns:v="urn:schemas-microsoft-com:vml" Requires="v">
                <p:oleObj spid="_x0000_s2553" name="CS ChemDraw Drawing" r:id="rId12" imgW="829056" imgH="626128" progId="ChemDraw.Document.6.0">
                  <p:embed/>
                </p:oleObj>
              </mc:Choice>
              <mc:Fallback>
                <p:oleObj name="CS ChemDraw Drawing" r:id="rId12" imgW="829056" imgH="626128" progId="ChemDraw.Document.6.0">
                  <p:embed/>
                  <p:pic>
                    <p:nvPicPr>
                      <p:cNvPr id="0" name=""/>
                      <p:cNvPicPr/>
                      <p:nvPr/>
                    </p:nvPicPr>
                    <p:blipFill>
                      <a:blip r:embed="rId13"/>
                      <a:stretch>
                        <a:fillRect/>
                      </a:stretch>
                    </p:blipFill>
                    <p:spPr>
                      <a:xfrm>
                        <a:off x="2875253" y="3505202"/>
                        <a:ext cx="1053649" cy="79541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26885092"/>
              </p:ext>
            </p:extLst>
          </p:nvPr>
        </p:nvGraphicFramePr>
        <p:xfrm>
          <a:off x="2985703" y="4673061"/>
          <a:ext cx="1689100" cy="1171575"/>
        </p:xfrm>
        <a:graphic>
          <a:graphicData uri="http://schemas.openxmlformats.org/presentationml/2006/ole">
            <mc:AlternateContent xmlns:mc="http://schemas.openxmlformats.org/markup-compatibility/2006">
              <mc:Choice xmlns:v="urn:schemas-microsoft-com:vml" Requires="v">
                <p:oleObj spid="_x0000_s2554" name="CS ChemDraw Drawing" r:id="rId14" imgW="1258638" imgH="873441" progId="ChemDraw.Document.6.0">
                  <p:embed/>
                </p:oleObj>
              </mc:Choice>
              <mc:Fallback>
                <p:oleObj name="CS ChemDraw Drawing" r:id="rId14" imgW="1258638" imgH="873441" progId="ChemDraw.Document.6.0">
                  <p:embed/>
                  <p:pic>
                    <p:nvPicPr>
                      <p:cNvPr id="0" name=""/>
                      <p:cNvPicPr/>
                      <p:nvPr/>
                    </p:nvPicPr>
                    <p:blipFill>
                      <a:blip r:embed="rId15"/>
                      <a:stretch>
                        <a:fillRect/>
                      </a:stretch>
                    </p:blipFill>
                    <p:spPr>
                      <a:xfrm>
                        <a:off x="2985703" y="4673061"/>
                        <a:ext cx="1689100" cy="1171575"/>
                      </a:xfrm>
                      <a:prstGeom prst="rect">
                        <a:avLst/>
                      </a:prstGeom>
                    </p:spPr>
                  </p:pic>
                </p:oleObj>
              </mc:Fallback>
            </mc:AlternateContent>
          </a:graphicData>
        </a:graphic>
      </p:graphicFrame>
      <p:sp>
        <p:nvSpPr>
          <p:cNvPr id="30" name="Right Arrow 29"/>
          <p:cNvSpPr>
            <a:spLocks noChangeAspect="1"/>
          </p:cNvSpPr>
          <p:nvPr/>
        </p:nvSpPr>
        <p:spPr>
          <a:xfrm rot="10800000">
            <a:off x="4138780" y="3602040"/>
            <a:ext cx="904875" cy="28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a:spLocks noChangeAspect="1"/>
          </p:cNvSpPr>
          <p:nvPr/>
        </p:nvSpPr>
        <p:spPr>
          <a:xfrm rot="9062402">
            <a:off x="4437326" y="4400536"/>
            <a:ext cx="904875" cy="28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13"/>
          <p:cNvSpPr txBox="1">
            <a:spLocks noChangeAspect="1" noChangeArrowheads="1"/>
          </p:cNvSpPr>
          <p:nvPr/>
        </p:nvSpPr>
        <p:spPr bwMode="auto">
          <a:xfrm>
            <a:off x="2257863" y="4797243"/>
            <a:ext cx="13864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b="1" dirty="0">
                <a:latin typeface="+mn-lt"/>
              </a:rPr>
              <a:t>Anti-freeze</a:t>
            </a:r>
          </a:p>
        </p:txBody>
      </p:sp>
      <p:sp>
        <p:nvSpPr>
          <p:cNvPr id="33" name="TextBox 13"/>
          <p:cNvSpPr txBox="1">
            <a:spLocks noChangeAspect="1" noChangeArrowheads="1"/>
          </p:cNvSpPr>
          <p:nvPr/>
        </p:nvSpPr>
        <p:spPr bwMode="auto">
          <a:xfrm>
            <a:off x="1815463" y="3454403"/>
            <a:ext cx="13864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b="1" dirty="0">
                <a:latin typeface="+mn-lt"/>
              </a:rPr>
              <a:t>Industrial chemical precursors</a:t>
            </a:r>
          </a:p>
        </p:txBody>
      </p:sp>
      <p:graphicFrame>
        <p:nvGraphicFramePr>
          <p:cNvPr id="34" name="Object 33"/>
          <p:cNvGraphicFramePr>
            <a:graphicFrameLocks noChangeAspect="1"/>
          </p:cNvGraphicFramePr>
          <p:nvPr>
            <p:extLst>
              <p:ext uri="{D42A27DB-BD31-4B8C-83A1-F6EECF244321}">
                <p14:modId xmlns:p14="http://schemas.microsoft.com/office/powerpoint/2010/main" val="116643408"/>
              </p:ext>
            </p:extLst>
          </p:nvPr>
        </p:nvGraphicFramePr>
        <p:xfrm>
          <a:off x="3374980" y="2164964"/>
          <a:ext cx="968413" cy="784097"/>
        </p:xfrm>
        <a:graphic>
          <a:graphicData uri="http://schemas.openxmlformats.org/presentationml/2006/ole">
            <mc:AlternateContent xmlns:mc="http://schemas.openxmlformats.org/markup-compatibility/2006">
              <mc:Choice xmlns:v="urn:schemas-microsoft-com:vml" Requires="v">
                <p:oleObj spid="_x0000_s2555" name="CS ChemDraw Drawing" r:id="rId16" imgW="800219" imgH="652429" progId="ChemDraw.Document.6.0">
                  <p:embed/>
                </p:oleObj>
              </mc:Choice>
              <mc:Fallback>
                <p:oleObj name="CS ChemDraw Drawing" r:id="rId16" imgW="800219" imgH="652429" progId="ChemDraw.Document.6.0">
                  <p:embed/>
                  <p:pic>
                    <p:nvPicPr>
                      <p:cNvPr id="0" name=""/>
                      <p:cNvPicPr/>
                      <p:nvPr/>
                    </p:nvPicPr>
                    <p:blipFill>
                      <a:blip r:embed="rId17"/>
                      <a:stretch>
                        <a:fillRect/>
                      </a:stretch>
                    </p:blipFill>
                    <p:spPr>
                      <a:xfrm>
                        <a:off x="3374980" y="2164964"/>
                        <a:ext cx="968413" cy="784097"/>
                      </a:xfrm>
                      <a:prstGeom prst="rect">
                        <a:avLst/>
                      </a:prstGeom>
                    </p:spPr>
                  </p:pic>
                </p:oleObj>
              </mc:Fallback>
            </mc:AlternateContent>
          </a:graphicData>
        </a:graphic>
      </p:graphicFrame>
      <p:sp>
        <p:nvSpPr>
          <p:cNvPr id="35" name="Right Arrow 34"/>
          <p:cNvSpPr>
            <a:spLocks noChangeAspect="1"/>
          </p:cNvSpPr>
          <p:nvPr/>
        </p:nvSpPr>
        <p:spPr>
          <a:xfrm rot="12632703">
            <a:off x="4434508" y="2812299"/>
            <a:ext cx="904875" cy="28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13"/>
          <p:cNvSpPr txBox="1">
            <a:spLocks noChangeAspect="1" noChangeArrowheads="1"/>
          </p:cNvSpPr>
          <p:nvPr/>
        </p:nvSpPr>
        <p:spPr bwMode="auto">
          <a:xfrm>
            <a:off x="2297259" y="2119133"/>
            <a:ext cx="10702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b="1" dirty="0">
                <a:latin typeface="+mn-lt"/>
              </a:rPr>
              <a:t>Skin exfoliating reagent</a:t>
            </a:r>
          </a:p>
        </p:txBody>
      </p:sp>
      <p:sp>
        <p:nvSpPr>
          <p:cNvPr id="5" name="Oval 4"/>
          <p:cNvSpPr>
            <a:spLocks noChangeAspect="1"/>
          </p:cNvSpPr>
          <p:nvPr/>
        </p:nvSpPr>
        <p:spPr>
          <a:xfrm>
            <a:off x="7151472" y="1908474"/>
            <a:ext cx="29718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3CDC005-7562-4329-9A5F-DCE316E4A62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6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173573"/>
            <a:ext cx="10363200" cy="707886"/>
          </a:xfrm>
        </p:spPr>
        <p:txBody>
          <a:bodyPr>
            <a:spAutoFit/>
          </a:bodyPr>
          <a:lstStyle/>
          <a:p>
            <a:pPr algn="ctr">
              <a:lnSpc>
                <a:spcPct val="100000"/>
              </a:lnSpc>
            </a:pPr>
            <a:r>
              <a:rPr lang="en-US" altLang="en-US" sz="4000" b="1" dirty="0">
                <a:latin typeface="+mn-lt"/>
              </a:rPr>
              <a:t>Production and Applications of Lactic Acid</a:t>
            </a:r>
          </a:p>
        </p:txBody>
      </p:sp>
      <p:sp>
        <p:nvSpPr>
          <p:cNvPr id="27652" name="TextBox 4"/>
          <p:cNvSpPr txBox="1">
            <a:spLocks noChangeArrowheads="1"/>
          </p:cNvSpPr>
          <p:nvPr/>
        </p:nvSpPr>
        <p:spPr bwMode="auto">
          <a:xfrm>
            <a:off x="1235894" y="4222380"/>
            <a:ext cx="4343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spcBef>
                <a:spcPct val="0"/>
              </a:spcBef>
              <a:buClrTx/>
              <a:buNone/>
            </a:pPr>
            <a:r>
              <a:rPr lang="en-US" altLang="en-US" sz="1800" dirty="0">
                <a:solidFill>
                  <a:srgbClr val="FF0000"/>
                </a:solidFill>
                <a:latin typeface="+mn-lt"/>
              </a:rPr>
              <a:t>90% of lactic acid </a:t>
            </a:r>
            <a:r>
              <a:rPr lang="en-US" altLang="en-US" sz="1800" dirty="0">
                <a:latin typeface="+mn-lt"/>
              </a:rPr>
              <a:t>comes from anaerobic fermentation of hexose sugar (e.g. corn starch).</a:t>
            </a:r>
          </a:p>
          <a:p>
            <a:pPr marL="457200" indent="-228600">
              <a:spcBef>
                <a:spcPct val="0"/>
              </a:spcBef>
              <a:buClrTx/>
              <a:buFont typeface="Arial" panose="020B0604020202020204" pitchFamily="34" charset="0"/>
              <a:buChar char="•"/>
            </a:pPr>
            <a:r>
              <a:rPr lang="en-US" altLang="en-US" sz="1800" dirty="0">
                <a:latin typeface="+mn-lt"/>
              </a:rPr>
              <a:t>Compete with food sources.</a:t>
            </a:r>
          </a:p>
          <a:p>
            <a:pPr marL="457200" indent="-228600">
              <a:spcBef>
                <a:spcPct val="0"/>
              </a:spcBef>
              <a:buClrTx/>
              <a:buFont typeface="Arial" panose="020B0604020202020204" pitchFamily="34" charset="0"/>
              <a:buChar char="•"/>
            </a:pPr>
            <a:r>
              <a:rPr lang="en-US" altLang="en-US" sz="1800" dirty="0">
                <a:latin typeface="+mn-lt"/>
              </a:rPr>
              <a:t>Slow and requires a lot of purifications.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8910" y="1484383"/>
            <a:ext cx="4613889" cy="44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3703" y="6411058"/>
            <a:ext cx="7840393" cy="276999"/>
          </a:xfrm>
          <a:prstGeom prst="rect">
            <a:avLst/>
          </a:prstGeom>
        </p:spPr>
        <p:txBody>
          <a:bodyPr wrap="square">
            <a:spAutoFit/>
          </a:bodyPr>
          <a:lstStyle/>
          <a:p>
            <a:r>
              <a:rPr lang="en-US" sz="1200" dirty="0" err="1">
                <a:solidFill>
                  <a:schemeClr val="bg1">
                    <a:lumMod val="50000"/>
                  </a:schemeClr>
                </a:solidFill>
              </a:rPr>
              <a:t>Dusselier</a:t>
            </a:r>
            <a:r>
              <a:rPr lang="en-US" sz="1200" dirty="0">
                <a:solidFill>
                  <a:schemeClr val="bg1">
                    <a:lumMod val="50000"/>
                  </a:schemeClr>
                </a:solidFill>
              </a:rPr>
              <a:t>, M.; Van </a:t>
            </a:r>
            <a:r>
              <a:rPr lang="en-US" sz="1200" dirty="0" err="1">
                <a:solidFill>
                  <a:schemeClr val="bg1">
                    <a:lumMod val="50000"/>
                  </a:schemeClr>
                </a:solidFill>
              </a:rPr>
              <a:t>Wouwe</a:t>
            </a:r>
            <a:r>
              <a:rPr lang="en-US" sz="1200" dirty="0">
                <a:solidFill>
                  <a:schemeClr val="bg1">
                    <a:lumMod val="50000"/>
                  </a:schemeClr>
                </a:solidFill>
              </a:rPr>
              <a:t>, P.; </a:t>
            </a:r>
            <a:r>
              <a:rPr lang="en-US" sz="1200" dirty="0" err="1">
                <a:solidFill>
                  <a:schemeClr val="bg1">
                    <a:lumMod val="50000"/>
                  </a:schemeClr>
                </a:solidFill>
              </a:rPr>
              <a:t>Dewaele</a:t>
            </a:r>
            <a:r>
              <a:rPr lang="en-US" sz="1200" dirty="0">
                <a:solidFill>
                  <a:schemeClr val="bg1">
                    <a:lumMod val="50000"/>
                  </a:schemeClr>
                </a:solidFill>
              </a:rPr>
              <a:t>, A.; </a:t>
            </a:r>
            <a:r>
              <a:rPr lang="en-US" sz="1200" dirty="0" err="1">
                <a:solidFill>
                  <a:schemeClr val="bg1">
                    <a:lumMod val="50000"/>
                  </a:schemeClr>
                </a:solidFill>
              </a:rPr>
              <a:t>Makshina</a:t>
            </a:r>
            <a:r>
              <a:rPr lang="en-US" sz="1200" dirty="0">
                <a:solidFill>
                  <a:schemeClr val="bg1">
                    <a:lumMod val="50000"/>
                  </a:schemeClr>
                </a:solidFill>
              </a:rPr>
              <a:t>, E.; </a:t>
            </a:r>
            <a:r>
              <a:rPr lang="en-US" sz="1200" dirty="0" err="1">
                <a:solidFill>
                  <a:schemeClr val="bg1">
                    <a:lumMod val="50000"/>
                  </a:schemeClr>
                </a:solidFill>
              </a:rPr>
              <a:t>Sels</a:t>
            </a:r>
            <a:r>
              <a:rPr lang="en-US" sz="1200" dirty="0">
                <a:solidFill>
                  <a:schemeClr val="bg1">
                    <a:lumMod val="50000"/>
                  </a:schemeClr>
                </a:solidFill>
              </a:rPr>
              <a:t>, B. F., </a:t>
            </a:r>
            <a:r>
              <a:rPr lang="en-US" sz="1200" i="1" dirty="0">
                <a:solidFill>
                  <a:schemeClr val="bg1">
                    <a:lumMod val="50000"/>
                  </a:schemeClr>
                </a:solidFill>
              </a:rPr>
              <a:t>Energy &amp; Environmental Science </a:t>
            </a:r>
            <a:r>
              <a:rPr lang="en-US" sz="1200" b="1" dirty="0">
                <a:solidFill>
                  <a:schemeClr val="bg1">
                    <a:lumMod val="50000"/>
                  </a:schemeClr>
                </a:solidFill>
              </a:rPr>
              <a:t>2013,</a:t>
            </a:r>
            <a:r>
              <a:rPr lang="en-US" sz="1200" dirty="0">
                <a:solidFill>
                  <a:schemeClr val="bg1">
                    <a:lumMod val="50000"/>
                  </a:schemeClr>
                </a:solidFill>
              </a:rPr>
              <a:t> </a:t>
            </a:r>
            <a:r>
              <a:rPr lang="en-US" sz="1200" i="1" dirty="0">
                <a:solidFill>
                  <a:schemeClr val="bg1">
                    <a:lumMod val="50000"/>
                  </a:schemeClr>
                </a:solidFill>
              </a:rPr>
              <a:t>6</a:t>
            </a:r>
            <a:r>
              <a:rPr lang="en-US" sz="1200" dirty="0">
                <a:solidFill>
                  <a:schemeClr val="bg1">
                    <a:lumMod val="50000"/>
                  </a:schemeClr>
                </a:solidFill>
              </a:rPr>
              <a:t> (5), 1415-1442.</a:t>
            </a:r>
          </a:p>
        </p:txBody>
      </p:sp>
      <p:sp>
        <p:nvSpPr>
          <p:cNvPr id="8" name="TextBox 4"/>
          <p:cNvSpPr txBox="1">
            <a:spLocks noChangeArrowheads="1"/>
          </p:cNvSpPr>
          <p:nvPr/>
        </p:nvSpPr>
        <p:spPr bwMode="auto">
          <a:xfrm>
            <a:off x="1235894" y="1725926"/>
            <a:ext cx="444089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lvl="1" indent="-274320">
              <a:spcBef>
                <a:spcPts val="600"/>
              </a:spcBef>
              <a:buNone/>
            </a:pPr>
            <a:r>
              <a:rPr lang="en-US" altLang="en-US" sz="1800" dirty="0">
                <a:latin typeface="+mn-lt"/>
              </a:rPr>
              <a:t>Other applications of Lactic Acid:</a:t>
            </a:r>
          </a:p>
          <a:p>
            <a:pPr marL="457200" lvl="1" indent="-228600">
              <a:spcBef>
                <a:spcPts val="600"/>
              </a:spcBef>
              <a:buFont typeface="Arial" panose="020B0604020202020204" pitchFamily="34" charset="0"/>
              <a:buChar char="•"/>
            </a:pPr>
            <a:r>
              <a:rPr lang="en-US" altLang="en-US" sz="1800" dirty="0">
                <a:latin typeface="+mn-lt"/>
              </a:rPr>
              <a:t>Food preservatives</a:t>
            </a:r>
          </a:p>
          <a:p>
            <a:pPr marL="457200" lvl="1" indent="-228600">
              <a:spcBef>
                <a:spcPts val="600"/>
              </a:spcBef>
              <a:buFont typeface="Arial" panose="020B0604020202020204" pitchFamily="34" charset="0"/>
              <a:buChar char="•"/>
            </a:pPr>
            <a:r>
              <a:rPr lang="en-US" altLang="en-US" sz="1800" dirty="0">
                <a:latin typeface="+mn-lt"/>
              </a:rPr>
              <a:t>Edible pH modifier</a:t>
            </a:r>
          </a:p>
          <a:p>
            <a:pPr marL="457200" lvl="1" indent="-228600">
              <a:spcBef>
                <a:spcPts val="600"/>
              </a:spcBef>
              <a:buFont typeface="Arial" panose="020B0604020202020204" pitchFamily="34" charset="0"/>
              <a:buChar char="•"/>
            </a:pPr>
            <a:r>
              <a:rPr lang="en-US" altLang="en-US" sz="1800" dirty="0">
                <a:latin typeface="+mn-lt"/>
              </a:rPr>
              <a:t>Textile industry </a:t>
            </a:r>
          </a:p>
          <a:p>
            <a:pPr marL="457200" lvl="1" indent="-228600">
              <a:spcBef>
                <a:spcPts val="600"/>
              </a:spcBef>
              <a:buFont typeface="Arial" panose="020B0604020202020204" pitchFamily="34" charset="0"/>
              <a:buChar char="•"/>
            </a:pPr>
            <a:r>
              <a:rPr lang="en-US" altLang="en-US" sz="1800" dirty="0">
                <a:latin typeface="+mn-lt"/>
              </a:rPr>
              <a:t>Cosmetic and pharmaceutical industries</a:t>
            </a:r>
          </a:p>
        </p:txBody>
      </p:sp>
      <p:cxnSp>
        <p:nvCxnSpPr>
          <p:cNvPr id="9" name="Straight Connector 8">
            <a:extLst>
              <a:ext uri="{FF2B5EF4-FFF2-40B4-BE49-F238E27FC236}">
                <a16:creationId xmlns:a16="http://schemas.microsoft.com/office/drawing/2014/main" id="{59930E18-9DAF-4FE2-8DF4-C16AE97F9FB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3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70260" y="242480"/>
            <a:ext cx="11651479" cy="646331"/>
          </a:xfrm>
        </p:spPr>
        <p:txBody>
          <a:bodyPr wrap="square">
            <a:spAutoFit/>
          </a:bodyPr>
          <a:lstStyle/>
          <a:p>
            <a:pPr algn="ctr"/>
            <a:r>
              <a:rPr lang="en-US" altLang="en-US" sz="4000" b="1" dirty="0">
                <a:latin typeface="+mn-lt"/>
              </a:rPr>
              <a:t>Water Electrolysis with Earth Abundant Metal Catalyst</a:t>
            </a:r>
          </a:p>
        </p:txBody>
      </p:sp>
      <p:sp>
        <p:nvSpPr>
          <p:cNvPr id="31755" name="TextBox 11"/>
          <p:cNvSpPr txBox="1">
            <a:spLocks noChangeArrowheads="1"/>
          </p:cNvSpPr>
          <p:nvPr/>
        </p:nvSpPr>
        <p:spPr bwMode="auto">
          <a:xfrm>
            <a:off x="2508360" y="3450378"/>
            <a:ext cx="2400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dirty="0">
                <a:latin typeface="+mn-lt"/>
              </a:rPr>
              <a:t>2H</a:t>
            </a:r>
            <a:r>
              <a:rPr lang="en-US" altLang="en-US" sz="1800" baseline="-25000" dirty="0">
                <a:latin typeface="+mn-lt"/>
              </a:rPr>
              <a:t>2</a:t>
            </a:r>
            <a:r>
              <a:rPr lang="en-US" altLang="en-US" sz="1800" dirty="0">
                <a:latin typeface="+mn-lt"/>
              </a:rPr>
              <a:t>O ---&gt; O</a:t>
            </a:r>
            <a:r>
              <a:rPr lang="en-US" altLang="en-US" sz="1800" baseline="-25000" dirty="0">
                <a:latin typeface="+mn-lt"/>
              </a:rPr>
              <a:t>2</a:t>
            </a:r>
            <a:r>
              <a:rPr lang="en-US" altLang="en-US" sz="1800" dirty="0">
                <a:latin typeface="+mn-lt"/>
              </a:rPr>
              <a:t> + 4H</a:t>
            </a:r>
            <a:r>
              <a:rPr lang="en-US" altLang="en-US" sz="1800" baseline="30000" dirty="0">
                <a:latin typeface="+mn-lt"/>
              </a:rPr>
              <a:t>+</a:t>
            </a:r>
            <a:r>
              <a:rPr lang="en-US" altLang="en-US" sz="1800" dirty="0">
                <a:latin typeface="+mn-lt"/>
              </a:rPr>
              <a:t> + 4e</a:t>
            </a:r>
            <a:r>
              <a:rPr lang="en-US" altLang="en-US" sz="1800" baseline="30000" dirty="0">
                <a:latin typeface="+mn-lt"/>
              </a:rPr>
              <a:t>-</a:t>
            </a:r>
          </a:p>
        </p:txBody>
      </p:sp>
      <p:sp>
        <p:nvSpPr>
          <p:cNvPr id="31758" name="TextBox 14"/>
          <p:cNvSpPr txBox="1">
            <a:spLocks noChangeArrowheads="1"/>
          </p:cNvSpPr>
          <p:nvPr/>
        </p:nvSpPr>
        <p:spPr bwMode="auto">
          <a:xfrm>
            <a:off x="8129384" y="3479570"/>
            <a:ext cx="1661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dirty="0">
                <a:latin typeface="+mn-lt"/>
              </a:rPr>
              <a:t>2H</a:t>
            </a:r>
            <a:r>
              <a:rPr lang="en-US" altLang="en-US" sz="1800" baseline="30000" dirty="0">
                <a:latin typeface="+mn-lt"/>
              </a:rPr>
              <a:t>+</a:t>
            </a:r>
            <a:r>
              <a:rPr lang="en-US" altLang="en-US" sz="1800" dirty="0">
                <a:latin typeface="+mn-lt"/>
              </a:rPr>
              <a:t> + 2e</a:t>
            </a:r>
            <a:r>
              <a:rPr lang="en-US" altLang="en-US" sz="1800" baseline="30000" dirty="0">
                <a:latin typeface="+mn-lt"/>
              </a:rPr>
              <a:t>- </a:t>
            </a:r>
            <a:r>
              <a:rPr lang="en-US" altLang="en-US" sz="1800" dirty="0">
                <a:latin typeface="+mn-lt"/>
              </a:rPr>
              <a:t>---&gt; H</a:t>
            </a:r>
            <a:r>
              <a:rPr lang="en-US" altLang="en-US" sz="1800" baseline="-25000" dirty="0">
                <a:latin typeface="+mn-lt"/>
              </a:rPr>
              <a:t>2</a:t>
            </a:r>
          </a:p>
        </p:txBody>
      </p:sp>
      <p:grpSp>
        <p:nvGrpSpPr>
          <p:cNvPr id="2" name="Group 1"/>
          <p:cNvGrpSpPr/>
          <p:nvPr/>
        </p:nvGrpSpPr>
        <p:grpSpPr>
          <a:xfrm>
            <a:off x="5033000" y="1592264"/>
            <a:ext cx="4785482" cy="4579937"/>
            <a:chOff x="3798888" y="1846263"/>
            <a:chExt cx="4785482" cy="4579937"/>
          </a:xfrm>
        </p:grpSpPr>
        <p:sp>
          <p:nvSpPr>
            <p:cNvPr id="4" name="Cube 3"/>
            <p:cNvSpPr/>
            <p:nvPr/>
          </p:nvSpPr>
          <p:spPr>
            <a:xfrm>
              <a:off x="3968750" y="3641725"/>
              <a:ext cx="1230313" cy="2487613"/>
            </a:xfrm>
            <a:prstGeom prst="cube">
              <a:avLst>
                <a:gd name="adj" fmla="val 741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sp>
          <p:nvSpPr>
            <p:cNvPr id="5" name="Can 4"/>
            <p:cNvSpPr/>
            <p:nvPr/>
          </p:nvSpPr>
          <p:spPr>
            <a:xfrm>
              <a:off x="3798888" y="2498725"/>
              <a:ext cx="2984500" cy="3927475"/>
            </a:xfrm>
            <a:prstGeom prst="can">
              <a:avLst>
                <a:gd name="adj" fmla="val 1479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cxnSp>
          <p:nvCxnSpPr>
            <p:cNvPr id="6" name="Straight Connector 5"/>
            <p:cNvCxnSpPr/>
            <p:nvPr/>
          </p:nvCxnSpPr>
          <p:spPr>
            <a:xfrm>
              <a:off x="4583113" y="2232025"/>
              <a:ext cx="0" cy="1825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ube 6"/>
            <p:cNvSpPr/>
            <p:nvPr/>
          </p:nvSpPr>
          <p:spPr>
            <a:xfrm>
              <a:off x="5443538" y="3641725"/>
              <a:ext cx="1179512" cy="2487613"/>
            </a:xfrm>
            <a:prstGeom prst="cube">
              <a:avLst>
                <a:gd name="adj" fmla="val 7418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cxnSp>
          <p:nvCxnSpPr>
            <p:cNvPr id="8" name="Straight Connector 7"/>
            <p:cNvCxnSpPr/>
            <p:nvPr/>
          </p:nvCxnSpPr>
          <p:spPr>
            <a:xfrm>
              <a:off x="6072188" y="2222500"/>
              <a:ext cx="0" cy="1835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594225" y="2222500"/>
              <a:ext cx="1477963" cy="9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753" name="TextBox 9"/>
            <p:cNvSpPr txBox="1">
              <a:spLocks noChangeArrowheads="1"/>
            </p:cNvSpPr>
            <p:nvPr/>
          </p:nvSpPr>
          <p:spPr bwMode="auto">
            <a:xfrm rot="19211803">
              <a:off x="5715000" y="4772025"/>
              <a:ext cx="95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600" dirty="0">
                  <a:solidFill>
                    <a:schemeClr val="bg1"/>
                  </a:solidFill>
                </a:rPr>
                <a:t>Cathode</a:t>
              </a:r>
            </a:p>
          </p:txBody>
        </p:sp>
        <p:sp>
          <p:nvSpPr>
            <p:cNvPr id="31754" name="TextBox 10"/>
            <p:cNvSpPr txBox="1">
              <a:spLocks noChangeArrowheads="1"/>
            </p:cNvSpPr>
            <p:nvPr/>
          </p:nvSpPr>
          <p:spPr bwMode="auto">
            <a:xfrm rot="19209261">
              <a:off x="4384675" y="4783138"/>
              <a:ext cx="776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600" dirty="0">
                  <a:solidFill>
                    <a:schemeClr val="bg1"/>
                  </a:solidFill>
                </a:rPr>
                <a:t>Anode</a:t>
              </a:r>
            </a:p>
          </p:txBody>
        </p:sp>
        <p:sp>
          <p:nvSpPr>
            <p:cNvPr id="14" name="Rounded Rectangular Callout 13"/>
            <p:cNvSpPr/>
            <p:nvPr/>
          </p:nvSpPr>
          <p:spPr>
            <a:xfrm>
              <a:off x="6885745" y="3744666"/>
              <a:ext cx="1698625" cy="366712"/>
            </a:xfrm>
            <a:prstGeom prst="wedgeRoundRectCallout">
              <a:avLst>
                <a:gd name="adj1" fmla="val -73174"/>
                <a:gd name="adj2" fmla="val 71298"/>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sp>
          <p:nvSpPr>
            <p:cNvPr id="16" name="Can 15"/>
            <p:cNvSpPr/>
            <p:nvPr/>
          </p:nvSpPr>
          <p:spPr>
            <a:xfrm>
              <a:off x="3798888" y="4703763"/>
              <a:ext cx="2984500" cy="1711325"/>
            </a:xfrm>
            <a:prstGeom prst="can">
              <a:avLst>
                <a:gd name="adj" fmla="val 21472"/>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sp>
          <p:nvSpPr>
            <p:cNvPr id="18" name="Rounded Rectangle 17"/>
            <p:cNvSpPr/>
            <p:nvPr/>
          </p:nvSpPr>
          <p:spPr>
            <a:xfrm>
              <a:off x="4881563" y="1873250"/>
              <a:ext cx="895350" cy="64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Power</a:t>
              </a:r>
            </a:p>
            <a:p>
              <a:pPr algn="ctr">
                <a:defRPr/>
              </a:pPr>
              <a:r>
                <a:rPr lang="en-US" sz="1600" dirty="0">
                  <a:solidFill>
                    <a:schemeClr val="tx1"/>
                  </a:solidFill>
                </a:rPr>
                <a:t>Supply</a:t>
              </a:r>
            </a:p>
          </p:txBody>
        </p:sp>
        <p:sp>
          <p:nvSpPr>
            <p:cNvPr id="31762" name="TextBox 18"/>
            <p:cNvSpPr txBox="1">
              <a:spLocks noChangeArrowheads="1"/>
            </p:cNvSpPr>
            <p:nvPr/>
          </p:nvSpPr>
          <p:spPr bwMode="auto">
            <a:xfrm>
              <a:off x="4213225" y="3070225"/>
              <a:ext cx="342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31763" name="TextBox 19"/>
            <p:cNvSpPr txBox="1">
              <a:spLocks noChangeArrowheads="1"/>
            </p:cNvSpPr>
            <p:nvPr/>
          </p:nvSpPr>
          <p:spPr bwMode="auto">
            <a:xfrm>
              <a:off x="4213225" y="2433638"/>
              <a:ext cx="342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31764" name="TextBox 20"/>
            <p:cNvSpPr txBox="1">
              <a:spLocks noChangeArrowheads="1"/>
            </p:cNvSpPr>
            <p:nvPr/>
          </p:nvSpPr>
          <p:spPr bwMode="auto">
            <a:xfrm>
              <a:off x="4371975" y="1852613"/>
              <a:ext cx="342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31765" name="TextBox 21"/>
            <p:cNvSpPr txBox="1">
              <a:spLocks noChangeArrowheads="1"/>
            </p:cNvSpPr>
            <p:nvPr/>
          </p:nvSpPr>
          <p:spPr bwMode="auto">
            <a:xfrm>
              <a:off x="5918200" y="1846263"/>
              <a:ext cx="342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31766" name="TextBox 22"/>
            <p:cNvSpPr txBox="1">
              <a:spLocks noChangeArrowheads="1"/>
            </p:cNvSpPr>
            <p:nvPr/>
          </p:nvSpPr>
          <p:spPr bwMode="auto">
            <a:xfrm>
              <a:off x="6089650" y="2270125"/>
              <a:ext cx="342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31767" name="TextBox 23"/>
            <p:cNvSpPr txBox="1">
              <a:spLocks noChangeArrowheads="1"/>
            </p:cNvSpPr>
            <p:nvPr/>
          </p:nvSpPr>
          <p:spPr bwMode="auto">
            <a:xfrm>
              <a:off x="6100763" y="2801938"/>
              <a:ext cx="342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31768" name="TextBox 24"/>
            <p:cNvSpPr txBox="1">
              <a:spLocks noChangeArrowheads="1"/>
            </p:cNvSpPr>
            <p:nvPr/>
          </p:nvSpPr>
          <p:spPr bwMode="auto">
            <a:xfrm>
              <a:off x="6100763" y="3333750"/>
              <a:ext cx="342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26" name="Right Arrow 25"/>
            <p:cNvSpPr/>
            <p:nvPr/>
          </p:nvSpPr>
          <p:spPr>
            <a:xfrm rot="16200000">
              <a:off x="3736182" y="3061493"/>
              <a:ext cx="723900" cy="366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sp>
          <p:nvSpPr>
            <p:cNvPr id="27" name="Right Arrow 26"/>
            <p:cNvSpPr/>
            <p:nvPr/>
          </p:nvSpPr>
          <p:spPr>
            <a:xfrm rot="5400000">
              <a:off x="6115050" y="2484438"/>
              <a:ext cx="7239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grpSp>
      <p:sp>
        <p:nvSpPr>
          <p:cNvPr id="17" name="Rounded Rectangular Callout 16"/>
          <p:cNvSpPr/>
          <p:nvPr/>
        </p:nvSpPr>
        <p:spPr>
          <a:xfrm>
            <a:off x="2480993" y="3424788"/>
            <a:ext cx="2466282" cy="432591"/>
          </a:xfrm>
          <a:prstGeom prst="wedgeRoundRectCallout">
            <a:avLst>
              <a:gd name="adj1" fmla="val 67856"/>
              <a:gd name="adj2" fmla="val 14238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sp>
        <p:nvSpPr>
          <p:cNvPr id="11" name="TextBox 10"/>
          <p:cNvSpPr txBox="1"/>
          <p:nvPr/>
        </p:nvSpPr>
        <p:spPr>
          <a:xfrm>
            <a:off x="8064815" y="3927136"/>
            <a:ext cx="2542427" cy="646331"/>
          </a:xfrm>
          <a:prstGeom prst="rect">
            <a:avLst/>
          </a:prstGeom>
          <a:noFill/>
        </p:spPr>
        <p:txBody>
          <a:bodyPr wrap="none" rtlCol="0">
            <a:spAutoFit/>
          </a:bodyPr>
          <a:lstStyle/>
          <a:p>
            <a:r>
              <a:rPr lang="en-US" dirty="0"/>
              <a:t>Cathode:</a:t>
            </a:r>
          </a:p>
          <a:p>
            <a:r>
              <a:rPr lang="en-US" dirty="0"/>
              <a:t>Any conductive materials</a:t>
            </a:r>
          </a:p>
        </p:txBody>
      </p:sp>
      <p:sp>
        <p:nvSpPr>
          <p:cNvPr id="33" name="TextBox 32"/>
          <p:cNvSpPr txBox="1"/>
          <p:nvPr/>
        </p:nvSpPr>
        <p:spPr>
          <a:xfrm>
            <a:off x="1659727" y="4101413"/>
            <a:ext cx="3287182" cy="646331"/>
          </a:xfrm>
          <a:prstGeom prst="rect">
            <a:avLst/>
          </a:prstGeom>
          <a:noFill/>
        </p:spPr>
        <p:txBody>
          <a:bodyPr wrap="none" rtlCol="0">
            <a:spAutoFit/>
          </a:bodyPr>
          <a:lstStyle/>
          <a:p>
            <a:r>
              <a:rPr lang="en-US" dirty="0"/>
              <a:t>Anode:</a:t>
            </a:r>
          </a:p>
          <a:p>
            <a:r>
              <a:rPr lang="en-US" dirty="0"/>
              <a:t>Expansive platinum group metals</a:t>
            </a:r>
          </a:p>
        </p:txBody>
      </p:sp>
      <p:sp>
        <p:nvSpPr>
          <p:cNvPr id="12" name="Down Arrow 11"/>
          <p:cNvSpPr/>
          <p:nvPr/>
        </p:nvSpPr>
        <p:spPr>
          <a:xfrm>
            <a:off x="3085515" y="4747744"/>
            <a:ext cx="381000" cy="554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728379" y="5320673"/>
            <a:ext cx="3235088" cy="523220"/>
          </a:xfrm>
          <a:prstGeom prst="rect">
            <a:avLst/>
          </a:prstGeom>
          <a:noFill/>
        </p:spPr>
        <p:txBody>
          <a:bodyPr wrap="square" rtlCol="0">
            <a:spAutoFit/>
          </a:bodyPr>
          <a:lstStyle/>
          <a:p>
            <a:r>
              <a:rPr lang="en-US" sz="1400" dirty="0"/>
              <a:t>Cobalt 1,2‐bis(diphenylphosphino)ethane </a:t>
            </a:r>
          </a:p>
          <a:p>
            <a:pPr algn="ctr"/>
            <a:r>
              <a:rPr lang="en-US" sz="1400" dirty="0"/>
              <a:t>(Co-DPPE)</a:t>
            </a:r>
          </a:p>
        </p:txBody>
      </p:sp>
      <p:sp>
        <p:nvSpPr>
          <p:cNvPr id="13" name="Rectangle 12"/>
          <p:cNvSpPr/>
          <p:nvPr/>
        </p:nvSpPr>
        <p:spPr>
          <a:xfrm>
            <a:off x="2584862" y="6440683"/>
            <a:ext cx="7467600" cy="461665"/>
          </a:xfrm>
          <a:prstGeom prst="rect">
            <a:avLst/>
          </a:prstGeom>
        </p:spPr>
        <p:txBody>
          <a:bodyPr wrap="square">
            <a:spAutoFit/>
          </a:bodyPr>
          <a:lstStyle/>
          <a:p>
            <a:r>
              <a:rPr lang="en-US" sz="1200" dirty="0"/>
              <a:t>Bloomfield, A. J.; Sheehan, S. W.; Collom, S. L.; Crabtree, R. H.; Anastas, P. T., A heterogeneous water oxidation catalyst from dicobalt octacarbonyl and 1,2-bis(diphenylphosphino)ethane. </a:t>
            </a:r>
            <a:r>
              <a:rPr lang="en-US" sz="1200" i="1" dirty="0"/>
              <a:t>New J. Chem. </a:t>
            </a:r>
            <a:r>
              <a:rPr lang="en-US" sz="1200" b="1" dirty="0"/>
              <a:t>2014</a:t>
            </a:r>
            <a:r>
              <a:rPr lang="en-US" sz="1200" dirty="0"/>
              <a:t>, 38 (4), 1540-1545.</a:t>
            </a:r>
          </a:p>
        </p:txBody>
      </p:sp>
      <p:cxnSp>
        <p:nvCxnSpPr>
          <p:cNvPr id="32" name="Straight Connector 31">
            <a:extLst>
              <a:ext uri="{FF2B5EF4-FFF2-40B4-BE49-F238E27FC236}">
                <a16:creationId xmlns:a16="http://schemas.microsoft.com/office/drawing/2014/main" id="{DB1D86B6-2905-4FA3-A7FE-4EC6F1754F0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9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94950" y="229131"/>
            <a:ext cx="8202100" cy="646331"/>
          </a:xfrm>
        </p:spPr>
        <p:txBody>
          <a:bodyPr>
            <a:spAutoFit/>
          </a:bodyPr>
          <a:lstStyle/>
          <a:p>
            <a:pPr algn="ctr"/>
            <a:r>
              <a:rPr lang="en-US" altLang="en-US" sz="4000" b="1" dirty="0">
                <a:latin typeface="+mn-lt"/>
              </a:rPr>
              <a:t>Electrocatalytic Oxidation of Glycerol</a:t>
            </a:r>
          </a:p>
        </p:txBody>
      </p:sp>
      <p:sp>
        <p:nvSpPr>
          <p:cNvPr id="31755" name="TextBox 11"/>
          <p:cNvSpPr txBox="1">
            <a:spLocks noChangeArrowheads="1"/>
          </p:cNvSpPr>
          <p:nvPr/>
        </p:nvSpPr>
        <p:spPr bwMode="auto">
          <a:xfrm>
            <a:off x="1364695" y="4209424"/>
            <a:ext cx="2400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dirty="0">
                <a:latin typeface="+mn-lt"/>
              </a:rPr>
              <a:t>2H</a:t>
            </a:r>
            <a:r>
              <a:rPr lang="en-US" altLang="en-US" sz="1800" baseline="-25000" dirty="0">
                <a:latin typeface="+mn-lt"/>
              </a:rPr>
              <a:t>2</a:t>
            </a:r>
            <a:r>
              <a:rPr lang="en-US" altLang="en-US" sz="1800" dirty="0">
                <a:latin typeface="+mn-lt"/>
              </a:rPr>
              <a:t>O ---&gt; O</a:t>
            </a:r>
            <a:r>
              <a:rPr lang="en-US" altLang="en-US" sz="1800" baseline="-25000" dirty="0">
                <a:latin typeface="+mn-lt"/>
              </a:rPr>
              <a:t>2</a:t>
            </a:r>
            <a:r>
              <a:rPr lang="en-US" altLang="en-US" sz="1800" dirty="0">
                <a:latin typeface="+mn-lt"/>
              </a:rPr>
              <a:t> + 4H</a:t>
            </a:r>
            <a:r>
              <a:rPr lang="en-US" altLang="en-US" sz="1800" baseline="30000" dirty="0">
                <a:latin typeface="+mn-lt"/>
              </a:rPr>
              <a:t>+</a:t>
            </a:r>
            <a:r>
              <a:rPr lang="en-US" altLang="en-US" sz="1800" dirty="0">
                <a:latin typeface="+mn-lt"/>
              </a:rPr>
              <a:t> + 4e</a:t>
            </a:r>
            <a:r>
              <a:rPr lang="en-US" altLang="en-US" sz="1800" baseline="30000" dirty="0">
                <a:latin typeface="+mn-lt"/>
              </a:rPr>
              <a:t>-</a:t>
            </a:r>
          </a:p>
        </p:txBody>
      </p:sp>
      <p:graphicFrame>
        <p:nvGraphicFramePr>
          <p:cNvPr id="31756" name="Object 12"/>
          <p:cNvGraphicFramePr>
            <a:graphicFrameLocks noChangeAspect="1"/>
          </p:cNvGraphicFramePr>
          <p:nvPr>
            <p:extLst>
              <p:ext uri="{D42A27DB-BD31-4B8C-83A1-F6EECF244321}">
                <p14:modId xmlns:p14="http://schemas.microsoft.com/office/powerpoint/2010/main" val="2783583844"/>
              </p:ext>
            </p:extLst>
          </p:nvPr>
        </p:nvGraphicFramePr>
        <p:xfrm>
          <a:off x="1074110" y="4624384"/>
          <a:ext cx="3189287" cy="773112"/>
        </p:xfrm>
        <a:graphic>
          <a:graphicData uri="http://schemas.openxmlformats.org/presentationml/2006/ole">
            <mc:AlternateContent xmlns:mc="http://schemas.openxmlformats.org/markup-compatibility/2006">
              <mc:Choice xmlns:v="urn:schemas-microsoft-com:vml" Requires="v">
                <p:oleObj spid="_x0000_s3148" name="CS ChemDraw Drawing" r:id="rId3" imgW="3188579" imgH="772904" progId="ChemDraw.Document.6.0">
                  <p:embed/>
                </p:oleObj>
              </mc:Choice>
              <mc:Fallback>
                <p:oleObj name="CS ChemDraw Drawing" r:id="rId3" imgW="3188579" imgH="77290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10" y="4624384"/>
                        <a:ext cx="3189287"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8" name="TextBox 14"/>
          <p:cNvSpPr txBox="1">
            <a:spLocks noChangeArrowheads="1"/>
          </p:cNvSpPr>
          <p:nvPr/>
        </p:nvSpPr>
        <p:spPr bwMode="auto">
          <a:xfrm>
            <a:off x="8132414" y="3504954"/>
            <a:ext cx="1661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dirty="0">
                <a:latin typeface="+mn-lt"/>
              </a:rPr>
              <a:t>2H</a:t>
            </a:r>
            <a:r>
              <a:rPr lang="en-US" altLang="en-US" sz="1800" baseline="30000" dirty="0">
                <a:latin typeface="+mn-lt"/>
              </a:rPr>
              <a:t>+</a:t>
            </a:r>
            <a:r>
              <a:rPr lang="en-US" altLang="en-US" sz="1800" dirty="0">
                <a:latin typeface="+mn-lt"/>
              </a:rPr>
              <a:t> + 2e</a:t>
            </a:r>
            <a:r>
              <a:rPr lang="en-US" altLang="en-US" sz="1800" baseline="30000" dirty="0">
                <a:latin typeface="+mn-lt"/>
              </a:rPr>
              <a:t>- </a:t>
            </a:r>
            <a:r>
              <a:rPr lang="en-US" altLang="en-US" sz="1800" dirty="0">
                <a:latin typeface="+mn-lt"/>
              </a:rPr>
              <a:t>---&gt; H</a:t>
            </a:r>
            <a:r>
              <a:rPr lang="en-US" altLang="en-US" sz="1800" baseline="-25000" dirty="0">
                <a:latin typeface="+mn-lt"/>
              </a:rPr>
              <a:t>2</a:t>
            </a:r>
          </a:p>
        </p:txBody>
      </p:sp>
      <p:sp>
        <p:nvSpPr>
          <p:cNvPr id="17" name="Rounded Rectangular Callout 16"/>
          <p:cNvSpPr/>
          <p:nvPr/>
        </p:nvSpPr>
        <p:spPr>
          <a:xfrm>
            <a:off x="967102" y="4097337"/>
            <a:ext cx="3240087" cy="1311275"/>
          </a:xfrm>
          <a:prstGeom prst="wedgeRoundRectCallout">
            <a:avLst>
              <a:gd name="adj1" fmla="val 74656"/>
              <a:gd name="adj2" fmla="val 345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sp>
        <p:nvSpPr>
          <p:cNvPr id="29" name="TextBox 28"/>
          <p:cNvSpPr txBox="1"/>
          <p:nvPr/>
        </p:nvSpPr>
        <p:spPr>
          <a:xfrm>
            <a:off x="1514590" y="2346447"/>
            <a:ext cx="3332503" cy="1200329"/>
          </a:xfrm>
          <a:prstGeom prst="rect">
            <a:avLst/>
          </a:prstGeom>
          <a:noFill/>
        </p:spPr>
        <p:txBody>
          <a:bodyPr wrap="square">
            <a:spAutoFit/>
          </a:bodyPr>
          <a:lstStyle/>
          <a:p>
            <a:pPr marL="285750" indent="-285750">
              <a:buFont typeface="Arial" panose="020B0604020202020204" pitchFamily="34" charset="0"/>
              <a:buChar char="•"/>
              <a:defRPr/>
            </a:pPr>
            <a:r>
              <a:rPr lang="en-US" dirty="0"/>
              <a:t>Water-compatible</a:t>
            </a:r>
          </a:p>
          <a:p>
            <a:pPr marL="285750" indent="-285750">
              <a:buFont typeface="Arial" panose="020B0604020202020204" pitchFamily="34" charset="0"/>
              <a:buChar char="•"/>
              <a:defRPr/>
            </a:pPr>
            <a:r>
              <a:rPr lang="en-US" dirty="0"/>
              <a:t>Atmospheric pressure </a:t>
            </a:r>
          </a:p>
          <a:p>
            <a:pPr marL="285750" indent="-285750">
              <a:buFont typeface="Arial" panose="020B0604020202020204" pitchFamily="34" charset="0"/>
              <a:buChar char="•"/>
              <a:defRPr/>
            </a:pPr>
            <a:r>
              <a:rPr lang="en-US" dirty="0"/>
              <a:t>Rm temp. or above</a:t>
            </a:r>
          </a:p>
          <a:p>
            <a:pPr marL="285750" indent="-285750">
              <a:buFont typeface="Arial" panose="020B0604020202020204" pitchFamily="34" charset="0"/>
              <a:buChar char="•"/>
              <a:defRPr/>
            </a:pPr>
            <a:r>
              <a:rPr lang="en-US" dirty="0"/>
              <a:t>Very low current / voltage</a:t>
            </a:r>
          </a:p>
        </p:txBody>
      </p:sp>
      <p:cxnSp>
        <p:nvCxnSpPr>
          <p:cNvPr id="30" name="Straight Connector 29">
            <a:extLst>
              <a:ext uri="{FF2B5EF4-FFF2-40B4-BE49-F238E27FC236}">
                <a16:creationId xmlns:a16="http://schemas.microsoft.com/office/drawing/2014/main" id="{9EBE5E6F-B4DD-4791-B090-93258822BCD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1F01FED-D929-4CFC-9773-0386D5771BC1}"/>
              </a:ext>
            </a:extLst>
          </p:cNvPr>
          <p:cNvGrpSpPr/>
          <p:nvPr/>
        </p:nvGrpSpPr>
        <p:grpSpPr>
          <a:xfrm>
            <a:off x="5033000" y="1592264"/>
            <a:ext cx="4785482" cy="4579937"/>
            <a:chOff x="3798888" y="1846263"/>
            <a:chExt cx="4785482" cy="4579937"/>
          </a:xfrm>
        </p:grpSpPr>
        <p:sp>
          <p:nvSpPr>
            <p:cNvPr id="32" name="Cube 31">
              <a:extLst>
                <a:ext uri="{FF2B5EF4-FFF2-40B4-BE49-F238E27FC236}">
                  <a16:creationId xmlns:a16="http://schemas.microsoft.com/office/drawing/2014/main" id="{6BCD5720-BE24-4FC4-9B27-8B3A4A73FC79}"/>
                </a:ext>
              </a:extLst>
            </p:cNvPr>
            <p:cNvSpPr/>
            <p:nvPr/>
          </p:nvSpPr>
          <p:spPr>
            <a:xfrm>
              <a:off x="3968750" y="3641725"/>
              <a:ext cx="1230313" cy="2487613"/>
            </a:xfrm>
            <a:prstGeom prst="cube">
              <a:avLst>
                <a:gd name="adj" fmla="val 7418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sp>
          <p:nvSpPr>
            <p:cNvPr id="33" name="Can 4">
              <a:extLst>
                <a:ext uri="{FF2B5EF4-FFF2-40B4-BE49-F238E27FC236}">
                  <a16:creationId xmlns:a16="http://schemas.microsoft.com/office/drawing/2014/main" id="{DEEA42E8-A31A-46F6-AEBA-572F734B4467}"/>
                </a:ext>
              </a:extLst>
            </p:cNvPr>
            <p:cNvSpPr/>
            <p:nvPr/>
          </p:nvSpPr>
          <p:spPr>
            <a:xfrm>
              <a:off x="3798888" y="2498725"/>
              <a:ext cx="2984500" cy="3927475"/>
            </a:xfrm>
            <a:prstGeom prst="can">
              <a:avLst>
                <a:gd name="adj" fmla="val 1479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cxnSp>
          <p:nvCxnSpPr>
            <p:cNvPr id="34" name="Straight Connector 33">
              <a:extLst>
                <a:ext uri="{FF2B5EF4-FFF2-40B4-BE49-F238E27FC236}">
                  <a16:creationId xmlns:a16="http://schemas.microsoft.com/office/drawing/2014/main" id="{729F5CAF-4379-43C9-85C3-31A07B0B8C1C}"/>
                </a:ext>
              </a:extLst>
            </p:cNvPr>
            <p:cNvCxnSpPr/>
            <p:nvPr/>
          </p:nvCxnSpPr>
          <p:spPr>
            <a:xfrm>
              <a:off x="4583113" y="2232025"/>
              <a:ext cx="0" cy="1825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ube 34">
              <a:extLst>
                <a:ext uri="{FF2B5EF4-FFF2-40B4-BE49-F238E27FC236}">
                  <a16:creationId xmlns:a16="http://schemas.microsoft.com/office/drawing/2014/main" id="{0AE137B8-501F-4565-B1CD-07E89104026E}"/>
                </a:ext>
              </a:extLst>
            </p:cNvPr>
            <p:cNvSpPr/>
            <p:nvPr/>
          </p:nvSpPr>
          <p:spPr>
            <a:xfrm>
              <a:off x="5443538" y="3641725"/>
              <a:ext cx="1179512" cy="2487613"/>
            </a:xfrm>
            <a:prstGeom prst="cube">
              <a:avLst>
                <a:gd name="adj" fmla="val 7418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cxnSp>
          <p:nvCxnSpPr>
            <p:cNvPr id="36" name="Straight Connector 35">
              <a:extLst>
                <a:ext uri="{FF2B5EF4-FFF2-40B4-BE49-F238E27FC236}">
                  <a16:creationId xmlns:a16="http://schemas.microsoft.com/office/drawing/2014/main" id="{43CA3E39-3AF2-44C7-BBFA-A850FAD4214F}"/>
                </a:ext>
              </a:extLst>
            </p:cNvPr>
            <p:cNvCxnSpPr/>
            <p:nvPr/>
          </p:nvCxnSpPr>
          <p:spPr>
            <a:xfrm>
              <a:off x="6072188" y="2222500"/>
              <a:ext cx="0" cy="1835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CA40736-841D-49F6-AEC3-EC48A713FC70}"/>
                </a:ext>
              </a:extLst>
            </p:cNvPr>
            <p:cNvCxnSpPr/>
            <p:nvPr/>
          </p:nvCxnSpPr>
          <p:spPr>
            <a:xfrm flipH="1">
              <a:off x="4594225" y="2222500"/>
              <a:ext cx="1477963" cy="9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9">
              <a:extLst>
                <a:ext uri="{FF2B5EF4-FFF2-40B4-BE49-F238E27FC236}">
                  <a16:creationId xmlns:a16="http://schemas.microsoft.com/office/drawing/2014/main" id="{819E49BF-2C72-4D88-AC12-1106F1852679}"/>
                </a:ext>
              </a:extLst>
            </p:cNvPr>
            <p:cNvSpPr txBox="1">
              <a:spLocks noChangeArrowheads="1"/>
            </p:cNvSpPr>
            <p:nvPr/>
          </p:nvSpPr>
          <p:spPr bwMode="auto">
            <a:xfrm rot="19211803">
              <a:off x="5715000" y="4772025"/>
              <a:ext cx="95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600" dirty="0">
                  <a:solidFill>
                    <a:schemeClr val="bg1"/>
                  </a:solidFill>
                </a:rPr>
                <a:t>Cathode</a:t>
              </a:r>
            </a:p>
          </p:txBody>
        </p:sp>
        <p:sp>
          <p:nvSpPr>
            <p:cNvPr id="39" name="TextBox 10">
              <a:extLst>
                <a:ext uri="{FF2B5EF4-FFF2-40B4-BE49-F238E27FC236}">
                  <a16:creationId xmlns:a16="http://schemas.microsoft.com/office/drawing/2014/main" id="{763DFAA8-8699-42C1-BB63-61DCC8BC2FFB}"/>
                </a:ext>
              </a:extLst>
            </p:cNvPr>
            <p:cNvSpPr txBox="1">
              <a:spLocks noChangeArrowheads="1"/>
            </p:cNvSpPr>
            <p:nvPr/>
          </p:nvSpPr>
          <p:spPr bwMode="auto">
            <a:xfrm rot="19209261">
              <a:off x="4384675" y="4783138"/>
              <a:ext cx="776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1600" dirty="0">
                  <a:solidFill>
                    <a:schemeClr val="bg1"/>
                  </a:solidFill>
                </a:rPr>
                <a:t>Anode</a:t>
              </a:r>
            </a:p>
          </p:txBody>
        </p:sp>
        <p:sp>
          <p:nvSpPr>
            <p:cNvPr id="40" name="Rounded Rectangular Callout 13">
              <a:extLst>
                <a:ext uri="{FF2B5EF4-FFF2-40B4-BE49-F238E27FC236}">
                  <a16:creationId xmlns:a16="http://schemas.microsoft.com/office/drawing/2014/main" id="{E13766CB-97D4-4119-8D10-7AC6342A59DE}"/>
                </a:ext>
              </a:extLst>
            </p:cNvPr>
            <p:cNvSpPr/>
            <p:nvPr/>
          </p:nvSpPr>
          <p:spPr>
            <a:xfrm>
              <a:off x="6885745" y="3744666"/>
              <a:ext cx="1698625" cy="366712"/>
            </a:xfrm>
            <a:prstGeom prst="wedgeRoundRectCallout">
              <a:avLst>
                <a:gd name="adj1" fmla="val -73174"/>
                <a:gd name="adj2" fmla="val 71298"/>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sp>
          <p:nvSpPr>
            <p:cNvPr id="41" name="Can 15">
              <a:extLst>
                <a:ext uri="{FF2B5EF4-FFF2-40B4-BE49-F238E27FC236}">
                  <a16:creationId xmlns:a16="http://schemas.microsoft.com/office/drawing/2014/main" id="{AABDE42E-9336-4227-994C-389FF8F89870}"/>
                </a:ext>
              </a:extLst>
            </p:cNvPr>
            <p:cNvSpPr/>
            <p:nvPr/>
          </p:nvSpPr>
          <p:spPr>
            <a:xfrm>
              <a:off x="3798888" y="4703763"/>
              <a:ext cx="2984500" cy="1711325"/>
            </a:xfrm>
            <a:prstGeom prst="can">
              <a:avLst>
                <a:gd name="adj" fmla="val 21472"/>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sp>
          <p:nvSpPr>
            <p:cNvPr id="42" name="Rounded Rectangle 17">
              <a:extLst>
                <a:ext uri="{FF2B5EF4-FFF2-40B4-BE49-F238E27FC236}">
                  <a16:creationId xmlns:a16="http://schemas.microsoft.com/office/drawing/2014/main" id="{7E114F63-0A45-43E5-A4CD-632B7300F90F}"/>
                </a:ext>
              </a:extLst>
            </p:cNvPr>
            <p:cNvSpPr/>
            <p:nvPr/>
          </p:nvSpPr>
          <p:spPr>
            <a:xfrm>
              <a:off x="4881563" y="1873250"/>
              <a:ext cx="895350" cy="64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Power</a:t>
              </a:r>
            </a:p>
            <a:p>
              <a:pPr algn="ctr">
                <a:defRPr/>
              </a:pPr>
              <a:r>
                <a:rPr lang="en-US" sz="1600" dirty="0">
                  <a:solidFill>
                    <a:schemeClr val="tx1"/>
                  </a:solidFill>
                </a:rPr>
                <a:t>Supply</a:t>
              </a:r>
            </a:p>
          </p:txBody>
        </p:sp>
        <p:sp>
          <p:nvSpPr>
            <p:cNvPr id="43" name="TextBox 18">
              <a:extLst>
                <a:ext uri="{FF2B5EF4-FFF2-40B4-BE49-F238E27FC236}">
                  <a16:creationId xmlns:a16="http://schemas.microsoft.com/office/drawing/2014/main" id="{FC8A56F7-95BA-473A-BAD9-4A0BB3477FE8}"/>
                </a:ext>
              </a:extLst>
            </p:cNvPr>
            <p:cNvSpPr txBox="1">
              <a:spLocks noChangeArrowheads="1"/>
            </p:cNvSpPr>
            <p:nvPr/>
          </p:nvSpPr>
          <p:spPr bwMode="auto">
            <a:xfrm>
              <a:off x="4213225" y="3070225"/>
              <a:ext cx="342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44" name="TextBox 19">
              <a:extLst>
                <a:ext uri="{FF2B5EF4-FFF2-40B4-BE49-F238E27FC236}">
                  <a16:creationId xmlns:a16="http://schemas.microsoft.com/office/drawing/2014/main" id="{D785FDEA-1F22-4C7D-A465-9DAC92590CCE}"/>
                </a:ext>
              </a:extLst>
            </p:cNvPr>
            <p:cNvSpPr txBox="1">
              <a:spLocks noChangeArrowheads="1"/>
            </p:cNvSpPr>
            <p:nvPr/>
          </p:nvSpPr>
          <p:spPr bwMode="auto">
            <a:xfrm>
              <a:off x="4213225" y="2433638"/>
              <a:ext cx="342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45" name="TextBox 20">
              <a:extLst>
                <a:ext uri="{FF2B5EF4-FFF2-40B4-BE49-F238E27FC236}">
                  <a16:creationId xmlns:a16="http://schemas.microsoft.com/office/drawing/2014/main" id="{5CFFDCDD-12D8-4BB3-BBD4-9BA31DECB3C6}"/>
                </a:ext>
              </a:extLst>
            </p:cNvPr>
            <p:cNvSpPr txBox="1">
              <a:spLocks noChangeArrowheads="1"/>
            </p:cNvSpPr>
            <p:nvPr/>
          </p:nvSpPr>
          <p:spPr bwMode="auto">
            <a:xfrm>
              <a:off x="4371975" y="1852613"/>
              <a:ext cx="342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46" name="TextBox 21">
              <a:extLst>
                <a:ext uri="{FF2B5EF4-FFF2-40B4-BE49-F238E27FC236}">
                  <a16:creationId xmlns:a16="http://schemas.microsoft.com/office/drawing/2014/main" id="{AE43145E-2FA8-404E-9D47-5ECE4F2CE198}"/>
                </a:ext>
              </a:extLst>
            </p:cNvPr>
            <p:cNvSpPr txBox="1">
              <a:spLocks noChangeArrowheads="1"/>
            </p:cNvSpPr>
            <p:nvPr/>
          </p:nvSpPr>
          <p:spPr bwMode="auto">
            <a:xfrm>
              <a:off x="5918200" y="1846263"/>
              <a:ext cx="342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dirty="0"/>
                <a:t>e</a:t>
              </a:r>
              <a:r>
                <a:rPr lang="en-US" altLang="en-US" sz="1600" baseline="30000" dirty="0"/>
                <a:t>-</a:t>
              </a:r>
            </a:p>
          </p:txBody>
        </p:sp>
        <p:sp>
          <p:nvSpPr>
            <p:cNvPr id="47" name="TextBox 22">
              <a:extLst>
                <a:ext uri="{FF2B5EF4-FFF2-40B4-BE49-F238E27FC236}">
                  <a16:creationId xmlns:a16="http://schemas.microsoft.com/office/drawing/2014/main" id="{5D52BDFC-484F-4E02-BDE9-9F40D515A891}"/>
                </a:ext>
              </a:extLst>
            </p:cNvPr>
            <p:cNvSpPr txBox="1">
              <a:spLocks noChangeArrowheads="1"/>
            </p:cNvSpPr>
            <p:nvPr/>
          </p:nvSpPr>
          <p:spPr bwMode="auto">
            <a:xfrm>
              <a:off x="6089650" y="2270125"/>
              <a:ext cx="342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48" name="TextBox 23">
              <a:extLst>
                <a:ext uri="{FF2B5EF4-FFF2-40B4-BE49-F238E27FC236}">
                  <a16:creationId xmlns:a16="http://schemas.microsoft.com/office/drawing/2014/main" id="{093E0686-18FD-4900-82A0-43B8B8E99365}"/>
                </a:ext>
              </a:extLst>
            </p:cNvPr>
            <p:cNvSpPr txBox="1">
              <a:spLocks noChangeArrowheads="1"/>
            </p:cNvSpPr>
            <p:nvPr/>
          </p:nvSpPr>
          <p:spPr bwMode="auto">
            <a:xfrm>
              <a:off x="6100763" y="2801938"/>
              <a:ext cx="342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49" name="TextBox 24">
              <a:extLst>
                <a:ext uri="{FF2B5EF4-FFF2-40B4-BE49-F238E27FC236}">
                  <a16:creationId xmlns:a16="http://schemas.microsoft.com/office/drawing/2014/main" id="{DD1A88FC-CBA2-4912-8CEB-1D675D7474D4}"/>
                </a:ext>
              </a:extLst>
            </p:cNvPr>
            <p:cNvSpPr txBox="1">
              <a:spLocks noChangeArrowheads="1"/>
            </p:cNvSpPr>
            <p:nvPr/>
          </p:nvSpPr>
          <p:spPr bwMode="auto">
            <a:xfrm>
              <a:off x="6100763" y="3333750"/>
              <a:ext cx="342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1B4074"/>
                </a:buClr>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t>e</a:t>
              </a:r>
              <a:r>
                <a:rPr lang="en-US" altLang="en-US" sz="1600" baseline="30000"/>
                <a:t>-</a:t>
              </a:r>
            </a:p>
          </p:txBody>
        </p:sp>
        <p:sp>
          <p:nvSpPr>
            <p:cNvPr id="50" name="Right Arrow 25">
              <a:extLst>
                <a:ext uri="{FF2B5EF4-FFF2-40B4-BE49-F238E27FC236}">
                  <a16:creationId xmlns:a16="http://schemas.microsoft.com/office/drawing/2014/main" id="{41FFCDE8-118B-46E2-8E78-B222AF27DE07}"/>
                </a:ext>
              </a:extLst>
            </p:cNvPr>
            <p:cNvSpPr/>
            <p:nvPr/>
          </p:nvSpPr>
          <p:spPr>
            <a:xfrm rot="16200000">
              <a:off x="3736182" y="3061493"/>
              <a:ext cx="723900" cy="366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sp>
          <p:nvSpPr>
            <p:cNvPr id="51" name="Right Arrow 26">
              <a:extLst>
                <a:ext uri="{FF2B5EF4-FFF2-40B4-BE49-F238E27FC236}">
                  <a16:creationId xmlns:a16="http://schemas.microsoft.com/office/drawing/2014/main" id="{F29AB5CC-FA41-4092-B8BF-00C3FF0F4240}"/>
                </a:ext>
              </a:extLst>
            </p:cNvPr>
            <p:cNvSpPr/>
            <p:nvPr/>
          </p:nvSpPr>
          <p:spPr>
            <a:xfrm rot="5400000">
              <a:off x="6115050" y="2484438"/>
              <a:ext cx="7239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chemeClr val="tx1"/>
                </a:solidFill>
              </a:endParaRPr>
            </a:p>
          </p:txBody>
        </p:sp>
      </p:grpSp>
    </p:spTree>
    <p:extLst>
      <p:ext uri="{BB962C8B-B14F-4D97-AF65-F5344CB8AC3E}">
        <p14:creationId xmlns:p14="http://schemas.microsoft.com/office/powerpoint/2010/main" val="81694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82" y="133220"/>
            <a:ext cx="1900766" cy="1236643"/>
          </a:xfrm>
          <a:prstGeom prst="rect">
            <a:avLst/>
          </a:prstGeom>
        </p:spPr>
      </p:pic>
      <p:sp>
        <p:nvSpPr>
          <p:cNvPr id="4" name="TextBox 3"/>
          <p:cNvSpPr txBox="1"/>
          <p:nvPr/>
        </p:nvSpPr>
        <p:spPr>
          <a:xfrm>
            <a:off x="2425148" y="365685"/>
            <a:ext cx="395627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00728A"/>
                </a:solidFill>
                <a:effectLst/>
                <a:uLnTx/>
                <a:uFillTx/>
                <a:latin typeface="Calibri" charset="0"/>
                <a:ea typeface="ＭＳ Ｐゴシック" charset="-128"/>
                <a:cs typeface="+mn-cs"/>
              </a:rPr>
              <a:t>Waste Prevention</a:t>
            </a:r>
          </a:p>
        </p:txBody>
      </p:sp>
      <p:sp>
        <p:nvSpPr>
          <p:cNvPr id="5" name="TextBox 4"/>
          <p:cNvSpPr txBox="1"/>
          <p:nvPr/>
        </p:nvSpPr>
        <p:spPr>
          <a:xfrm>
            <a:off x="1068790" y="1882541"/>
            <a:ext cx="100544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charset="0"/>
                <a:ea typeface="ＭＳ Ｐゴシック" charset="-128"/>
                <a:cs typeface="+mn-cs"/>
              </a:rPr>
              <a:t>It is better to prevent waste than to treat or clean up waste after it is formed</a:t>
            </a:r>
            <a:r>
              <a:rPr kumimoji="0" lang="en-US" altLang="en-US" sz="2400" b="0" i="0" u="none" strike="noStrike" kern="1200" cap="none" spc="0" normalizeH="0" baseline="0" noProof="0" dirty="0">
                <a:ln>
                  <a:noFill/>
                </a:ln>
                <a:solidFill>
                  <a:prstClr val="black"/>
                </a:solidFill>
                <a:effectLst/>
                <a:uLnTx/>
                <a:uFillTx/>
                <a:latin typeface="Calibri" charset="0"/>
                <a:ea typeface="ＭＳ Ｐゴシック"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Connector 7"/>
          <p:cNvCxnSpPr>
            <a:cxnSpLocks/>
          </p:cNvCxnSpPr>
          <p:nvPr/>
        </p:nvCxnSpPr>
        <p:spPr>
          <a:xfrm>
            <a:off x="-1" y="1603766"/>
            <a:ext cx="1219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53C28BD-6B63-46FB-9BE1-6E17B89485BE}"/>
              </a:ext>
            </a:extLst>
          </p:cNvPr>
          <p:cNvPicPr>
            <a:picLocks noChangeAspect="1"/>
          </p:cNvPicPr>
          <p:nvPr/>
        </p:nvPicPr>
        <p:blipFill>
          <a:blip r:embed="rId3"/>
          <a:stretch>
            <a:fillRect/>
          </a:stretch>
        </p:blipFill>
        <p:spPr>
          <a:xfrm>
            <a:off x="3497857" y="2600803"/>
            <a:ext cx="5196283" cy="3499372"/>
          </a:xfrm>
          <a:prstGeom prst="rect">
            <a:avLst/>
          </a:prstGeom>
        </p:spPr>
      </p:pic>
      <p:sp>
        <p:nvSpPr>
          <p:cNvPr id="13" name="TextBox 12">
            <a:extLst>
              <a:ext uri="{FF2B5EF4-FFF2-40B4-BE49-F238E27FC236}">
                <a16:creationId xmlns:a16="http://schemas.microsoft.com/office/drawing/2014/main" id="{4E65BDFB-04E5-44EF-AD70-A751F54F4D57}"/>
              </a:ext>
            </a:extLst>
          </p:cNvPr>
          <p:cNvSpPr txBox="1"/>
          <p:nvPr/>
        </p:nvSpPr>
        <p:spPr>
          <a:xfrm>
            <a:off x="3352798" y="6148481"/>
            <a:ext cx="5486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Image: </a:t>
            </a:r>
            <a:r>
              <a:rPr kumimoji="0" lang="en-US" sz="12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Harshaw</a:t>
            </a: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Chemical Company discharges waste water into the Cuyahoga river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National Archives and Records Administration</a:t>
            </a:r>
          </a:p>
        </p:txBody>
      </p:sp>
    </p:spTree>
    <p:extLst>
      <p:ext uri="{BB962C8B-B14F-4D97-AF65-F5344CB8AC3E}">
        <p14:creationId xmlns:p14="http://schemas.microsoft.com/office/powerpoint/2010/main" val="64331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118" y="138401"/>
            <a:ext cx="8713763" cy="990015"/>
          </a:xfrm>
        </p:spPr>
        <p:txBody>
          <a:bodyPr>
            <a:spAutoFit/>
          </a:bodyPr>
          <a:lstStyle/>
          <a:p>
            <a:pPr algn="ctr">
              <a:lnSpc>
                <a:spcPts val="3500"/>
              </a:lnSpc>
            </a:pPr>
            <a:r>
              <a:rPr lang="en-US" sz="3600" b="1" dirty="0">
                <a:latin typeface="+mn-lt"/>
              </a:rPr>
              <a:t>Example: Neutralization of Red Mud through Energy Efficient Extraction of Sodium Ions</a:t>
            </a:r>
          </a:p>
        </p:txBody>
      </p:sp>
      <p:sp>
        <p:nvSpPr>
          <p:cNvPr id="3" name="Content Placeholder 2"/>
          <p:cNvSpPr>
            <a:spLocks noGrp="1"/>
          </p:cNvSpPr>
          <p:nvPr>
            <p:ph idx="1"/>
          </p:nvPr>
        </p:nvSpPr>
        <p:spPr>
          <a:xfrm>
            <a:off x="634100" y="1708210"/>
            <a:ext cx="5773585" cy="523220"/>
          </a:xfrm>
        </p:spPr>
        <p:txBody>
          <a:bodyPr wrap="square">
            <a:spAutoFit/>
          </a:bodyPr>
          <a:lstStyle/>
          <a:p>
            <a:pPr marL="0" indent="0" algn="ctr">
              <a:lnSpc>
                <a:spcPct val="100000"/>
              </a:lnSpc>
              <a:buNone/>
            </a:pPr>
            <a:r>
              <a:rPr lang="en-US" b="1" dirty="0">
                <a:latin typeface="+mn-lt"/>
              </a:rPr>
              <a:t>The Bayer Process (Karl Bayer, 1887)</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680" r="11134"/>
          <a:stretch/>
        </p:blipFill>
        <p:spPr>
          <a:xfrm>
            <a:off x="885811" y="2540961"/>
            <a:ext cx="1132217" cy="1045953"/>
          </a:xfrm>
          <a:prstGeom prst="rect">
            <a:avLst/>
          </a:prstGeom>
        </p:spPr>
      </p:pic>
      <p:sp>
        <p:nvSpPr>
          <p:cNvPr id="6" name="Right Arrow 5"/>
          <p:cNvSpPr/>
          <p:nvPr/>
        </p:nvSpPr>
        <p:spPr>
          <a:xfrm>
            <a:off x="2110098" y="2917876"/>
            <a:ext cx="1717822" cy="317021"/>
          </a:xfrm>
          <a:prstGeom prst="rightArrow">
            <a:avLst/>
          </a:prstGeom>
          <a:solidFill>
            <a:schemeClr val="accent1">
              <a:lumMod val="75000"/>
              <a:alpha val="50000"/>
            </a:schemeClr>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989" y="4782581"/>
            <a:ext cx="808517" cy="808517"/>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981720848"/>
              </p:ext>
            </p:extLst>
          </p:nvPr>
        </p:nvGraphicFramePr>
        <p:xfrm>
          <a:off x="6080230" y="3350370"/>
          <a:ext cx="1649408" cy="2057400"/>
        </p:xfrm>
        <a:graphic>
          <a:graphicData uri="http://schemas.openxmlformats.org/drawingml/2006/table">
            <a:tbl>
              <a:tblPr firstRow="1" bandRow="1">
                <a:tableStyleId>{5C22544A-7EE6-4342-B048-85BDC9FD1C3A}</a:tableStyleId>
              </a:tblPr>
              <a:tblGrid>
                <a:gridCol w="824704">
                  <a:extLst>
                    <a:ext uri="{9D8B030D-6E8A-4147-A177-3AD203B41FA5}">
                      <a16:colId xmlns:a16="http://schemas.microsoft.com/office/drawing/2014/main" val="20000"/>
                    </a:ext>
                  </a:extLst>
                </a:gridCol>
                <a:gridCol w="824704">
                  <a:extLst>
                    <a:ext uri="{9D8B030D-6E8A-4147-A177-3AD203B41FA5}">
                      <a16:colId xmlns:a16="http://schemas.microsoft.com/office/drawing/2014/main" val="20001"/>
                    </a:ext>
                  </a:extLst>
                </a:gridCol>
              </a:tblGrid>
              <a:tr h="342900">
                <a:tc>
                  <a:txBody>
                    <a:bodyPr/>
                    <a:lstStyle/>
                    <a:p>
                      <a:pPr algn="ctr"/>
                      <a:r>
                        <a:rPr lang="en-US" sz="900" dirty="0"/>
                        <a:t>Element</a:t>
                      </a:r>
                    </a:p>
                  </a:txBody>
                  <a:tcPr marL="68580" marR="68580" marT="34290" marB="34290"/>
                </a:tc>
                <a:tc>
                  <a:txBody>
                    <a:bodyPr/>
                    <a:lstStyle/>
                    <a:p>
                      <a:pPr algn="ctr"/>
                      <a:r>
                        <a:rPr lang="en-US" sz="900" dirty="0"/>
                        <a:t>Composition</a:t>
                      </a:r>
                    </a:p>
                  </a:txBody>
                  <a:tcPr marL="68580" marR="68580" marT="34290" marB="34290"/>
                </a:tc>
                <a:extLst>
                  <a:ext uri="{0D108BD9-81ED-4DB2-BD59-A6C34878D82A}">
                    <a16:rowId xmlns:a16="http://schemas.microsoft.com/office/drawing/2014/main" val="10000"/>
                  </a:ext>
                </a:extLst>
              </a:tr>
              <a:tr h="205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Times New Roman" panose="02020603050405020304" pitchFamily="18" charset="0"/>
                          <a:cs typeface="Times New Roman" panose="02020603050405020304" pitchFamily="18" charset="0"/>
                        </a:rPr>
                        <a:t>Fe</a:t>
                      </a:r>
                      <a:r>
                        <a:rPr lang="en-US" sz="900" baseline="-25000" dirty="0">
                          <a:solidFill>
                            <a:schemeClr val="tx1"/>
                          </a:solidFill>
                          <a:effectLst/>
                          <a:latin typeface="Times New Roman" panose="02020603050405020304" pitchFamily="18" charset="0"/>
                          <a:cs typeface="Times New Roman" panose="02020603050405020304" pitchFamily="18" charset="0"/>
                        </a:rPr>
                        <a:t>2</a:t>
                      </a:r>
                      <a:r>
                        <a:rPr lang="en-US" sz="900" dirty="0">
                          <a:solidFill>
                            <a:schemeClr val="tx1"/>
                          </a:solidFill>
                          <a:effectLst/>
                          <a:latin typeface="Times New Roman" panose="02020603050405020304" pitchFamily="18" charset="0"/>
                          <a:cs typeface="Times New Roman" panose="02020603050405020304" pitchFamily="18" charset="0"/>
                        </a:rPr>
                        <a:t>O</a:t>
                      </a:r>
                      <a:r>
                        <a:rPr lang="en-US" sz="900" baseline="-25000" dirty="0">
                          <a:solidFill>
                            <a:schemeClr val="tx1"/>
                          </a:solidFill>
                          <a:effectLst/>
                          <a:latin typeface="Times New Roman" panose="02020603050405020304" pitchFamily="18" charset="0"/>
                          <a:cs typeface="Times New Roman" panose="02020603050405020304" pitchFamily="18" charset="0"/>
                        </a:rPr>
                        <a:t>3</a:t>
                      </a:r>
                      <a:endParaRPr lang="en-US" sz="900" dirty="0">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t"/>
                      <a:r>
                        <a:rPr lang="en-US" sz="900" dirty="0">
                          <a:solidFill>
                            <a:schemeClr val="tx1"/>
                          </a:solidFill>
                          <a:effectLst/>
                          <a:latin typeface="Times New Roman" panose="02020603050405020304" pitchFamily="18" charset="0"/>
                          <a:cs typeface="Times New Roman" panose="02020603050405020304" pitchFamily="18" charset="0"/>
                        </a:rPr>
                        <a:t>30-60wt%</a:t>
                      </a:r>
                    </a:p>
                  </a:txBody>
                  <a:tcPr marL="40005" marR="40005" marT="22860" marB="22860" anchor="ctr"/>
                </a:tc>
                <a:extLst>
                  <a:ext uri="{0D108BD9-81ED-4DB2-BD59-A6C34878D82A}">
                    <a16:rowId xmlns:a16="http://schemas.microsoft.com/office/drawing/2014/main" val="10001"/>
                  </a:ext>
                </a:extLst>
              </a:tr>
              <a:tr h="205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Times New Roman" panose="02020603050405020304" pitchFamily="18" charset="0"/>
                          <a:cs typeface="Times New Roman" panose="02020603050405020304" pitchFamily="18" charset="0"/>
                        </a:rPr>
                        <a:t>Al</a:t>
                      </a:r>
                      <a:r>
                        <a:rPr lang="en-US" sz="900" baseline="-25000" dirty="0">
                          <a:solidFill>
                            <a:schemeClr val="tx1"/>
                          </a:solidFill>
                          <a:effectLst/>
                          <a:latin typeface="Times New Roman" panose="02020603050405020304" pitchFamily="18" charset="0"/>
                          <a:cs typeface="Times New Roman" panose="02020603050405020304" pitchFamily="18" charset="0"/>
                        </a:rPr>
                        <a:t>2</a:t>
                      </a:r>
                      <a:r>
                        <a:rPr lang="en-US" sz="900" dirty="0">
                          <a:solidFill>
                            <a:schemeClr val="tx1"/>
                          </a:solidFill>
                          <a:effectLst/>
                          <a:latin typeface="Times New Roman" panose="02020603050405020304" pitchFamily="18" charset="0"/>
                          <a:cs typeface="Times New Roman" panose="02020603050405020304" pitchFamily="18" charset="0"/>
                        </a:rPr>
                        <a:t>O</a:t>
                      </a:r>
                      <a:r>
                        <a:rPr lang="en-US" sz="900" baseline="-25000" dirty="0">
                          <a:solidFill>
                            <a:schemeClr val="tx1"/>
                          </a:solidFill>
                          <a:effectLst/>
                          <a:latin typeface="Times New Roman" panose="02020603050405020304" pitchFamily="18" charset="0"/>
                          <a:cs typeface="Times New Roman" panose="02020603050405020304" pitchFamily="18" charset="0"/>
                        </a:rPr>
                        <a:t>3</a:t>
                      </a:r>
                      <a:endParaRPr lang="en-US" sz="900" dirty="0">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t"/>
                      <a:r>
                        <a:rPr lang="en-US" sz="900" dirty="0">
                          <a:solidFill>
                            <a:schemeClr val="tx1"/>
                          </a:solidFill>
                          <a:effectLst/>
                          <a:latin typeface="Times New Roman" panose="02020603050405020304" pitchFamily="18" charset="0"/>
                          <a:cs typeface="Times New Roman" panose="02020603050405020304" pitchFamily="18" charset="0"/>
                        </a:rPr>
                        <a:t>10-20wt%</a:t>
                      </a:r>
                    </a:p>
                  </a:txBody>
                  <a:tcPr marL="40005" marR="40005" marT="22860" marB="22860" anchor="ctr"/>
                </a:tc>
                <a:extLst>
                  <a:ext uri="{0D108BD9-81ED-4DB2-BD59-A6C34878D82A}">
                    <a16:rowId xmlns:a16="http://schemas.microsoft.com/office/drawing/2014/main" val="10002"/>
                  </a:ext>
                </a:extLst>
              </a:tr>
              <a:tr h="205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Times New Roman" panose="02020603050405020304" pitchFamily="18" charset="0"/>
                          <a:cs typeface="Times New Roman" panose="02020603050405020304" pitchFamily="18" charset="0"/>
                        </a:rPr>
                        <a:t>SiO</a:t>
                      </a:r>
                      <a:r>
                        <a:rPr lang="en-US" sz="900" baseline="-25000" dirty="0">
                          <a:solidFill>
                            <a:schemeClr val="tx1"/>
                          </a:solidFill>
                          <a:effectLst/>
                          <a:latin typeface="Times New Roman" panose="02020603050405020304" pitchFamily="18" charset="0"/>
                          <a:cs typeface="Times New Roman" panose="02020603050405020304" pitchFamily="18" charset="0"/>
                        </a:rPr>
                        <a:t>2</a:t>
                      </a:r>
                      <a:endParaRPr lang="en-US" sz="900" dirty="0">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t"/>
                      <a:r>
                        <a:rPr lang="en-US" sz="900">
                          <a:solidFill>
                            <a:schemeClr val="tx1"/>
                          </a:solidFill>
                          <a:effectLst/>
                          <a:latin typeface="Times New Roman" panose="02020603050405020304" pitchFamily="18" charset="0"/>
                          <a:cs typeface="Times New Roman" panose="02020603050405020304" pitchFamily="18" charset="0"/>
                        </a:rPr>
                        <a:t>3-50wt%</a:t>
                      </a:r>
                    </a:p>
                  </a:txBody>
                  <a:tcPr marL="40005" marR="40005" marT="22860" marB="22860" anchor="ctr"/>
                </a:tc>
                <a:extLst>
                  <a:ext uri="{0D108BD9-81ED-4DB2-BD59-A6C34878D82A}">
                    <a16:rowId xmlns:a16="http://schemas.microsoft.com/office/drawing/2014/main" val="10003"/>
                  </a:ext>
                </a:extLst>
              </a:tr>
              <a:tr h="205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Times New Roman" panose="02020603050405020304" pitchFamily="18" charset="0"/>
                          <a:cs typeface="Times New Roman" panose="02020603050405020304" pitchFamily="18" charset="0"/>
                        </a:rPr>
                        <a:t>Na</a:t>
                      </a:r>
                      <a:r>
                        <a:rPr lang="en-US" sz="900" baseline="-25000" dirty="0">
                          <a:solidFill>
                            <a:schemeClr val="tx1"/>
                          </a:solidFill>
                          <a:effectLst/>
                          <a:latin typeface="Times New Roman" panose="02020603050405020304" pitchFamily="18" charset="0"/>
                          <a:cs typeface="Times New Roman" panose="02020603050405020304" pitchFamily="18" charset="0"/>
                        </a:rPr>
                        <a:t>2</a:t>
                      </a:r>
                      <a:r>
                        <a:rPr lang="en-US" sz="900" dirty="0">
                          <a:solidFill>
                            <a:schemeClr val="tx1"/>
                          </a:solidFill>
                          <a:effectLst/>
                          <a:latin typeface="Times New Roman" panose="02020603050405020304" pitchFamily="18" charset="0"/>
                          <a:cs typeface="Times New Roman" panose="02020603050405020304" pitchFamily="18" charset="0"/>
                        </a:rPr>
                        <a:t>O</a:t>
                      </a:r>
                    </a:p>
                  </a:txBody>
                  <a:tcPr marL="68580" marR="68580" marT="34290" marB="34290" anchor="ctr"/>
                </a:tc>
                <a:tc>
                  <a:txBody>
                    <a:bodyPr/>
                    <a:lstStyle/>
                    <a:p>
                      <a:pPr algn="ctr" fontAlgn="t"/>
                      <a:r>
                        <a:rPr lang="en-US" sz="900" dirty="0">
                          <a:solidFill>
                            <a:schemeClr val="tx1"/>
                          </a:solidFill>
                          <a:effectLst/>
                          <a:latin typeface="Times New Roman" panose="02020603050405020304" pitchFamily="18" charset="0"/>
                          <a:cs typeface="Times New Roman" panose="02020603050405020304" pitchFamily="18" charset="0"/>
                        </a:rPr>
                        <a:t>2-10wt%</a:t>
                      </a:r>
                    </a:p>
                  </a:txBody>
                  <a:tcPr marL="40005" marR="40005" marT="22860" marB="22860" anchor="ctr"/>
                </a:tc>
                <a:extLst>
                  <a:ext uri="{0D108BD9-81ED-4DB2-BD59-A6C34878D82A}">
                    <a16:rowId xmlns:a16="http://schemas.microsoft.com/office/drawing/2014/main" val="10004"/>
                  </a:ext>
                </a:extLst>
              </a:tr>
              <a:tr h="205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effectLst/>
                          <a:latin typeface="Times New Roman" panose="02020603050405020304" pitchFamily="18" charset="0"/>
                          <a:cs typeface="Times New Roman" panose="02020603050405020304" pitchFamily="18" charset="0"/>
                        </a:rPr>
                        <a:t>CaO</a:t>
                      </a:r>
                      <a:endParaRPr lang="en-US" sz="900" dirty="0">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t"/>
                      <a:r>
                        <a:rPr lang="en-US" sz="900" dirty="0">
                          <a:solidFill>
                            <a:schemeClr val="tx1"/>
                          </a:solidFill>
                          <a:effectLst/>
                          <a:latin typeface="Times New Roman" panose="02020603050405020304" pitchFamily="18" charset="0"/>
                          <a:cs typeface="Times New Roman" panose="02020603050405020304" pitchFamily="18" charset="0"/>
                        </a:rPr>
                        <a:t>2-8wt%</a:t>
                      </a:r>
                    </a:p>
                  </a:txBody>
                  <a:tcPr marL="40005" marR="40005" marT="22860" marB="22860" anchor="ctr"/>
                </a:tc>
                <a:extLst>
                  <a:ext uri="{0D108BD9-81ED-4DB2-BD59-A6C34878D82A}">
                    <a16:rowId xmlns:a16="http://schemas.microsoft.com/office/drawing/2014/main" val="10005"/>
                  </a:ext>
                </a:extLst>
              </a:tr>
              <a:tr h="205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latin typeface="Times New Roman" panose="02020603050405020304" pitchFamily="18" charset="0"/>
                          <a:cs typeface="Times New Roman" panose="02020603050405020304" pitchFamily="18" charset="0"/>
                        </a:rPr>
                        <a:t>TiO</a:t>
                      </a:r>
                      <a:r>
                        <a:rPr lang="en-US" sz="900" baseline="-25000" dirty="0">
                          <a:solidFill>
                            <a:schemeClr val="tx1"/>
                          </a:solidFill>
                          <a:effectLst/>
                          <a:latin typeface="Times New Roman" panose="02020603050405020304" pitchFamily="18" charset="0"/>
                          <a:cs typeface="Times New Roman" panose="02020603050405020304" pitchFamily="18" charset="0"/>
                        </a:rPr>
                        <a:t>2</a:t>
                      </a:r>
                      <a:endParaRPr lang="en-US" sz="900" dirty="0">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t"/>
                      <a:r>
                        <a:rPr lang="en-US" sz="900" dirty="0">
                          <a:solidFill>
                            <a:schemeClr val="tx1"/>
                          </a:solidFill>
                          <a:effectLst/>
                          <a:latin typeface="Times New Roman" panose="02020603050405020304" pitchFamily="18" charset="0"/>
                          <a:cs typeface="Times New Roman" panose="02020603050405020304" pitchFamily="18" charset="0"/>
                        </a:rPr>
                        <a:t>trace-25wt%</a:t>
                      </a:r>
                    </a:p>
                  </a:txBody>
                  <a:tcPr marL="40005" marR="40005" marT="22860" marB="22860" anchor="ctr"/>
                </a:tc>
                <a:extLst>
                  <a:ext uri="{0D108BD9-81ED-4DB2-BD59-A6C34878D82A}">
                    <a16:rowId xmlns:a16="http://schemas.microsoft.com/office/drawing/2014/main" val="10006"/>
                  </a:ext>
                </a:extLst>
              </a:tr>
              <a:tr h="4800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900" b="0" i="0" kern="1200" dirty="0">
                          <a:solidFill>
                            <a:schemeClr val="tx1"/>
                          </a:solidFill>
                          <a:effectLst/>
                          <a:latin typeface="Times New Roman" panose="02020603050405020304" pitchFamily="18" charset="0"/>
                          <a:ea typeface="+mn-ea"/>
                          <a:cs typeface="Times New Roman" panose="02020603050405020304" pitchFamily="18" charset="0"/>
                        </a:rPr>
                        <a:t>K, Cr, V, Ni, Ba, Cu, Mn, Pb, Zn</a:t>
                      </a:r>
                      <a:r>
                        <a:rPr lang="en-US" sz="9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900" b="0" i="0" kern="1200" dirty="0" err="1">
                          <a:solidFill>
                            <a:schemeClr val="tx1"/>
                          </a:solidFill>
                          <a:effectLst/>
                          <a:latin typeface="Times New Roman" panose="02020603050405020304" pitchFamily="18" charset="0"/>
                          <a:ea typeface="+mn-ea"/>
                          <a:cs typeface="Times New Roman" panose="02020603050405020304" pitchFamily="18" charset="0"/>
                        </a:rPr>
                        <a:t>Sc</a:t>
                      </a:r>
                      <a:endParaRPr lang="en-US" sz="900" dirty="0">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fontAlgn="t"/>
                      <a:r>
                        <a:rPr lang="en-US" sz="900" dirty="0">
                          <a:solidFill>
                            <a:schemeClr val="tx1"/>
                          </a:solidFill>
                          <a:effectLst/>
                          <a:latin typeface="Times New Roman" panose="02020603050405020304" pitchFamily="18" charset="0"/>
                          <a:cs typeface="Times New Roman" panose="02020603050405020304" pitchFamily="18" charset="0"/>
                        </a:rPr>
                        <a:t>Traces</a:t>
                      </a:r>
                    </a:p>
                  </a:txBody>
                  <a:tcPr marL="40005" marR="40005" marT="22860" marB="22860" anchor="ctr"/>
                </a:tc>
                <a:extLst>
                  <a:ext uri="{0D108BD9-81ED-4DB2-BD59-A6C34878D82A}">
                    <a16:rowId xmlns:a16="http://schemas.microsoft.com/office/drawing/2014/main" val="10007"/>
                  </a:ext>
                </a:extLst>
              </a:tr>
            </a:tbl>
          </a:graphicData>
        </a:graphic>
      </p:graphicFrame>
      <p:sp>
        <p:nvSpPr>
          <p:cNvPr id="11" name="TextBox 10"/>
          <p:cNvSpPr txBox="1"/>
          <p:nvPr/>
        </p:nvSpPr>
        <p:spPr>
          <a:xfrm>
            <a:off x="2213483" y="2540961"/>
            <a:ext cx="1418978" cy="461665"/>
          </a:xfrm>
          <a:prstGeom prst="rect">
            <a:avLst/>
          </a:prstGeom>
          <a:noFill/>
        </p:spPr>
        <p:txBody>
          <a:bodyPr wrap="none" rtlCol="0">
            <a:spAutoFit/>
          </a:bodyPr>
          <a:lstStyle/>
          <a:p>
            <a:pPr algn="ctr"/>
            <a:r>
              <a:rPr lang="en-US" sz="1200" dirty="0"/>
              <a:t>NaOH, 170 – 180 °C</a:t>
            </a:r>
          </a:p>
          <a:p>
            <a:pPr algn="ctr"/>
            <a:r>
              <a:rPr lang="en-US" sz="1200" dirty="0"/>
              <a:t>1 – 6 atm</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2691" y="3760237"/>
            <a:ext cx="811706" cy="544402"/>
          </a:xfrm>
          <a:prstGeom prst="rect">
            <a:avLst/>
          </a:prstGeom>
        </p:spPr>
      </p:pic>
      <p:sp>
        <p:nvSpPr>
          <p:cNvPr id="13" name="TextBox 12"/>
          <p:cNvSpPr txBox="1"/>
          <p:nvPr/>
        </p:nvSpPr>
        <p:spPr>
          <a:xfrm>
            <a:off x="4089729" y="2840570"/>
            <a:ext cx="1509916" cy="461665"/>
          </a:xfrm>
          <a:prstGeom prst="rect">
            <a:avLst/>
          </a:prstGeom>
          <a:noFill/>
          <a:ln>
            <a:solidFill>
              <a:schemeClr val="tx2"/>
            </a:solidFill>
          </a:ln>
        </p:spPr>
        <p:txBody>
          <a:bodyPr wrap="square" rtlCol="0">
            <a:spAutoFit/>
          </a:bodyPr>
          <a:lstStyle/>
          <a:p>
            <a:pPr algn="ctr"/>
            <a:r>
              <a:rPr lang="en-US" sz="1200" dirty="0"/>
              <a:t>Sodium aluminate</a:t>
            </a:r>
          </a:p>
          <a:p>
            <a:pPr algn="ctr"/>
            <a:r>
              <a:rPr lang="en-US" sz="1200" dirty="0"/>
              <a:t>Na</a:t>
            </a:r>
            <a:r>
              <a:rPr lang="en-US" sz="1200" baseline="30000" dirty="0"/>
              <a:t>+ </a:t>
            </a:r>
            <a:r>
              <a:rPr lang="en-US" sz="1200" dirty="0"/>
              <a:t>Al(OH)</a:t>
            </a:r>
            <a:r>
              <a:rPr lang="en-US" sz="1200" baseline="-25000" dirty="0"/>
              <a:t>4</a:t>
            </a:r>
            <a:r>
              <a:rPr lang="en-US" sz="1200" baseline="30000" dirty="0"/>
              <a:t>-</a:t>
            </a:r>
            <a:endParaRPr lang="en-US" sz="1200" dirty="0"/>
          </a:p>
        </p:txBody>
      </p:sp>
      <p:sp>
        <p:nvSpPr>
          <p:cNvPr id="14" name="Right Arrow 13"/>
          <p:cNvSpPr/>
          <p:nvPr/>
        </p:nvSpPr>
        <p:spPr>
          <a:xfrm rot="5400000">
            <a:off x="4842655" y="3395912"/>
            <a:ext cx="325650" cy="317021"/>
          </a:xfrm>
          <a:prstGeom prst="rightArrow">
            <a:avLst/>
          </a:prstGeom>
          <a:solidFill>
            <a:schemeClr val="accent1">
              <a:lumMod val="75000"/>
              <a:alpha val="50000"/>
            </a:schemeClr>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Right Arrow 14"/>
          <p:cNvSpPr/>
          <p:nvPr/>
        </p:nvSpPr>
        <p:spPr>
          <a:xfrm rot="5400000">
            <a:off x="4851166" y="4385101"/>
            <a:ext cx="325650" cy="317021"/>
          </a:xfrm>
          <a:prstGeom prst="rightArrow">
            <a:avLst/>
          </a:prstGeom>
          <a:solidFill>
            <a:schemeClr val="accent1">
              <a:lumMod val="75000"/>
              <a:alpha val="50000"/>
            </a:schemeClr>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p:cNvSpPr txBox="1"/>
          <p:nvPr/>
        </p:nvSpPr>
        <p:spPr>
          <a:xfrm>
            <a:off x="4059706" y="3363387"/>
            <a:ext cx="732893" cy="215444"/>
          </a:xfrm>
          <a:prstGeom prst="rect">
            <a:avLst/>
          </a:prstGeom>
          <a:noFill/>
        </p:spPr>
        <p:txBody>
          <a:bodyPr wrap="none" rtlCol="0">
            <a:spAutoFit/>
          </a:bodyPr>
          <a:lstStyle/>
          <a:p>
            <a:r>
              <a:rPr lang="en-US" sz="800" b="1" dirty="0"/>
              <a:t>Precipitation</a:t>
            </a:r>
          </a:p>
        </p:txBody>
      </p:sp>
      <p:sp>
        <p:nvSpPr>
          <p:cNvPr id="17" name="TextBox 16"/>
          <p:cNvSpPr txBox="1"/>
          <p:nvPr/>
        </p:nvSpPr>
        <p:spPr>
          <a:xfrm>
            <a:off x="3554855" y="4367257"/>
            <a:ext cx="1112805" cy="215444"/>
          </a:xfrm>
          <a:prstGeom prst="rect">
            <a:avLst/>
          </a:prstGeom>
          <a:noFill/>
        </p:spPr>
        <p:txBody>
          <a:bodyPr wrap="none" rtlCol="0">
            <a:spAutoFit/>
          </a:bodyPr>
          <a:lstStyle/>
          <a:p>
            <a:r>
              <a:rPr lang="en-US" sz="800" b="1" dirty="0"/>
              <a:t>Electrolytic Reduction</a:t>
            </a:r>
          </a:p>
        </p:txBody>
      </p:sp>
      <p:sp>
        <p:nvSpPr>
          <p:cNvPr id="18" name="TextBox 17"/>
          <p:cNvSpPr txBox="1"/>
          <p:nvPr/>
        </p:nvSpPr>
        <p:spPr>
          <a:xfrm>
            <a:off x="6478047" y="2965893"/>
            <a:ext cx="749436" cy="276999"/>
          </a:xfrm>
          <a:prstGeom prst="rect">
            <a:avLst/>
          </a:prstGeom>
          <a:noFill/>
          <a:ln>
            <a:solidFill>
              <a:schemeClr val="tx2"/>
            </a:solidFill>
          </a:ln>
        </p:spPr>
        <p:txBody>
          <a:bodyPr wrap="none" rtlCol="0">
            <a:spAutoFit/>
          </a:bodyPr>
          <a:lstStyle/>
          <a:p>
            <a:r>
              <a:rPr lang="en-US" sz="1200" dirty="0"/>
              <a:t>Red Mud</a:t>
            </a:r>
          </a:p>
        </p:txBody>
      </p:sp>
      <p:sp>
        <p:nvSpPr>
          <p:cNvPr id="19" name="TextBox 18"/>
          <p:cNvSpPr txBox="1"/>
          <p:nvPr/>
        </p:nvSpPr>
        <p:spPr>
          <a:xfrm>
            <a:off x="3695305" y="3688288"/>
            <a:ext cx="837216" cy="646331"/>
          </a:xfrm>
          <a:prstGeom prst="rect">
            <a:avLst/>
          </a:prstGeom>
          <a:noFill/>
          <a:ln>
            <a:solidFill>
              <a:schemeClr val="tx2"/>
            </a:solidFill>
          </a:ln>
        </p:spPr>
        <p:txBody>
          <a:bodyPr wrap="none" rtlCol="0">
            <a:spAutoFit/>
          </a:bodyPr>
          <a:lstStyle/>
          <a:p>
            <a:pPr algn="ctr"/>
            <a:r>
              <a:rPr lang="en-US" sz="1200" dirty="0"/>
              <a:t>Alumina </a:t>
            </a:r>
          </a:p>
          <a:p>
            <a:pPr algn="ctr"/>
            <a:r>
              <a:rPr lang="en-US" sz="1200" dirty="0"/>
              <a:t>Al</a:t>
            </a:r>
            <a:r>
              <a:rPr lang="en-US" sz="1200" baseline="-25000" dirty="0"/>
              <a:t>2</a:t>
            </a:r>
            <a:r>
              <a:rPr lang="en-US" sz="1200" dirty="0"/>
              <a:t>O</a:t>
            </a:r>
            <a:r>
              <a:rPr lang="en-US" sz="1200" baseline="-25000" dirty="0"/>
              <a:t>3</a:t>
            </a:r>
          </a:p>
          <a:p>
            <a:pPr algn="ctr"/>
            <a:r>
              <a:rPr lang="en-US" sz="1200" dirty="0"/>
              <a:t>(~2 tonne)</a:t>
            </a:r>
          </a:p>
        </p:txBody>
      </p:sp>
      <p:sp>
        <p:nvSpPr>
          <p:cNvPr id="20" name="TextBox 19"/>
          <p:cNvSpPr txBox="1"/>
          <p:nvPr/>
        </p:nvSpPr>
        <p:spPr>
          <a:xfrm>
            <a:off x="3707730" y="4903601"/>
            <a:ext cx="837216" cy="461665"/>
          </a:xfrm>
          <a:prstGeom prst="rect">
            <a:avLst/>
          </a:prstGeom>
          <a:noFill/>
          <a:ln>
            <a:solidFill>
              <a:schemeClr val="tx2"/>
            </a:solidFill>
          </a:ln>
        </p:spPr>
        <p:txBody>
          <a:bodyPr wrap="none" rtlCol="0">
            <a:spAutoFit/>
          </a:bodyPr>
          <a:lstStyle/>
          <a:p>
            <a:pPr algn="ctr"/>
            <a:r>
              <a:rPr lang="en-US" sz="1200" dirty="0"/>
              <a:t>Aluminum</a:t>
            </a:r>
          </a:p>
          <a:p>
            <a:pPr algn="ctr"/>
            <a:r>
              <a:rPr lang="en-US" sz="1200" dirty="0"/>
              <a:t>(~1 tonne)</a:t>
            </a:r>
            <a:endParaRPr lang="en-US" sz="1200" baseline="-25000" dirty="0"/>
          </a:p>
        </p:txBody>
      </p:sp>
      <p:sp>
        <p:nvSpPr>
          <p:cNvPr id="22" name="TextBox 21"/>
          <p:cNvSpPr txBox="1"/>
          <p:nvPr/>
        </p:nvSpPr>
        <p:spPr>
          <a:xfrm>
            <a:off x="958769" y="3600935"/>
            <a:ext cx="986296" cy="461665"/>
          </a:xfrm>
          <a:prstGeom prst="rect">
            <a:avLst/>
          </a:prstGeom>
          <a:noFill/>
          <a:ln>
            <a:solidFill>
              <a:schemeClr val="tx2"/>
            </a:solidFill>
          </a:ln>
        </p:spPr>
        <p:txBody>
          <a:bodyPr wrap="none" rtlCol="0">
            <a:spAutoFit/>
          </a:bodyPr>
          <a:lstStyle/>
          <a:p>
            <a:pPr algn="ctr"/>
            <a:r>
              <a:rPr lang="en-US" sz="1200" dirty="0"/>
              <a:t>Bauxites</a:t>
            </a:r>
          </a:p>
          <a:p>
            <a:pPr algn="ctr"/>
            <a:r>
              <a:rPr lang="en-US" sz="1200" dirty="0"/>
              <a:t>(4 – 5 tonne)</a:t>
            </a:r>
            <a:endParaRPr lang="en-US" sz="1200" baseline="-25000" dirty="0"/>
          </a:p>
        </p:txBody>
      </p:sp>
      <p:sp>
        <p:nvSpPr>
          <p:cNvPr id="24" name="Rectangle 23"/>
          <p:cNvSpPr/>
          <p:nvPr/>
        </p:nvSpPr>
        <p:spPr>
          <a:xfrm>
            <a:off x="634100" y="6493980"/>
            <a:ext cx="5058372" cy="276999"/>
          </a:xfrm>
          <a:prstGeom prst="rect">
            <a:avLst/>
          </a:prstGeom>
        </p:spPr>
        <p:txBody>
          <a:bodyPr wrap="square">
            <a:spAutoFit/>
          </a:bodyPr>
          <a:lstStyle/>
          <a:p>
            <a:r>
              <a:rPr lang="en-US" sz="1200" dirty="0">
                <a:solidFill>
                  <a:schemeClr val="bg1">
                    <a:lumMod val="50000"/>
                  </a:schemeClr>
                </a:solidFill>
              </a:rPr>
              <a:t>Source: http://www.aluminiumleader.com/production/aluminum_production</a:t>
            </a:r>
          </a:p>
        </p:txBody>
      </p:sp>
      <p:sp>
        <p:nvSpPr>
          <p:cNvPr id="26" name="Plus 25"/>
          <p:cNvSpPr/>
          <p:nvPr/>
        </p:nvSpPr>
        <p:spPr>
          <a:xfrm>
            <a:off x="5821310" y="2890241"/>
            <a:ext cx="435077" cy="4350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2050" name="Picture 2" descr="http://redmud.org/wp-content/uploads/2013/08/EI_1000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8046" y="2215437"/>
            <a:ext cx="722276" cy="6894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92479" y="2086247"/>
            <a:ext cx="3503902" cy="1200329"/>
          </a:xfrm>
          <a:prstGeom prst="rect">
            <a:avLst/>
          </a:prstGeom>
          <a:noFill/>
        </p:spPr>
        <p:txBody>
          <a:bodyPr wrap="square" rtlCol="0">
            <a:spAutoFit/>
          </a:bodyPr>
          <a:lstStyle/>
          <a:p>
            <a:r>
              <a:rPr lang="en-US" dirty="0"/>
              <a:t>Red mud is a toxic byproduct of the industrial process that refines bauxite, raw aluminum ore, into aluminum oxide, or alumina.</a:t>
            </a:r>
          </a:p>
        </p:txBody>
      </p:sp>
      <p:sp>
        <p:nvSpPr>
          <p:cNvPr id="9" name="TextBox 8"/>
          <p:cNvSpPr txBox="1"/>
          <p:nvPr/>
        </p:nvSpPr>
        <p:spPr>
          <a:xfrm>
            <a:off x="8092480" y="3578831"/>
            <a:ext cx="3503902" cy="2308324"/>
          </a:xfrm>
          <a:prstGeom prst="rect">
            <a:avLst/>
          </a:prstGeom>
          <a:noFill/>
        </p:spPr>
        <p:txBody>
          <a:bodyPr wrap="square" rtlCol="0">
            <a:spAutoFit/>
          </a:bodyPr>
          <a:lstStyle/>
          <a:p>
            <a:r>
              <a:rPr lang="en-US" dirty="0"/>
              <a:t>Depending on the origin, quality and composition of the bauxite, the amount of red mud left over from the alumina refining can vary widely. For every ton of alumina produced, the process can leave behind a third of a ton to more than two tons of red mud.</a:t>
            </a:r>
          </a:p>
        </p:txBody>
      </p:sp>
      <p:cxnSp>
        <p:nvCxnSpPr>
          <p:cNvPr id="25" name="Straight Connector 24">
            <a:extLst>
              <a:ext uri="{FF2B5EF4-FFF2-40B4-BE49-F238E27FC236}">
                <a16:creationId xmlns:a16="http://schemas.microsoft.com/office/drawing/2014/main" id="{4E773710-567B-48EA-8A1B-E8C069DE471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31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404" y="155813"/>
            <a:ext cx="8259711" cy="707886"/>
          </a:xfrm>
        </p:spPr>
        <p:txBody>
          <a:bodyPr>
            <a:spAutoFit/>
          </a:bodyPr>
          <a:lstStyle/>
          <a:p>
            <a:pPr algn="ctr">
              <a:lnSpc>
                <a:spcPct val="100000"/>
              </a:lnSpc>
            </a:pPr>
            <a:r>
              <a:rPr lang="en-US" sz="4000" b="1" dirty="0">
                <a:latin typeface="+mn-lt"/>
              </a:rPr>
              <a:t>Red Mud: Pollution and Accidents</a:t>
            </a:r>
          </a:p>
        </p:txBody>
      </p:sp>
      <p:pic>
        <p:nvPicPr>
          <p:cNvPr id="4" name="Picture 2" descr="https://upload.wikimedia.org/wikipedia/commons/c/c2/Luftaufnahmen_Nordseekueste_2012-05-by-RaBoe-4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54"/>
          <a:stretch/>
        </p:blipFill>
        <p:spPr bwMode="auto">
          <a:xfrm>
            <a:off x="660160" y="1440130"/>
            <a:ext cx="2882593" cy="20756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6785" y="3461954"/>
            <a:ext cx="1349344" cy="307777"/>
          </a:xfrm>
          <a:prstGeom prst="rect">
            <a:avLst/>
          </a:prstGeom>
          <a:noFill/>
        </p:spPr>
        <p:txBody>
          <a:bodyPr wrap="none" rtlCol="0">
            <a:spAutoFit/>
          </a:bodyPr>
          <a:lstStyle/>
          <a:p>
            <a:pPr algn="ctr"/>
            <a:r>
              <a:rPr lang="en-US" sz="1400" dirty="0"/>
              <a:t>Stade, Germany</a:t>
            </a:r>
          </a:p>
        </p:txBody>
      </p:sp>
      <p:sp>
        <p:nvSpPr>
          <p:cNvPr id="11" name="Rectangle 10"/>
          <p:cNvSpPr/>
          <p:nvPr/>
        </p:nvSpPr>
        <p:spPr>
          <a:xfrm>
            <a:off x="5198828" y="3482219"/>
            <a:ext cx="1425391" cy="307777"/>
          </a:xfrm>
          <a:prstGeom prst="rect">
            <a:avLst/>
          </a:prstGeom>
        </p:spPr>
        <p:txBody>
          <a:bodyPr wrap="square">
            <a:spAutoFit/>
          </a:bodyPr>
          <a:lstStyle/>
          <a:p>
            <a:pPr algn="ctr"/>
            <a:r>
              <a:rPr lang="en-US" sz="1400" dirty="0" err="1"/>
              <a:t>Ajka</a:t>
            </a:r>
            <a:r>
              <a:rPr lang="en-US" sz="1400" dirty="0"/>
              <a:t>, Hungary</a:t>
            </a:r>
          </a:p>
        </p:txBody>
      </p:sp>
      <p:pic>
        <p:nvPicPr>
          <p:cNvPr id="3080" name="Picture 8" descr="http://cdn.theatlantic.com/static/infocus/sludge092811/s_s03_080112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6194"/>
          <a:stretch/>
        </p:blipFill>
        <p:spPr bwMode="auto">
          <a:xfrm>
            <a:off x="4397275" y="1440130"/>
            <a:ext cx="2880001" cy="207568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gure 1: Noranda Alumina plant at Gramercy located between Mississippi River and Manchac Swamp"/>
          <p:cNvPicPr>
            <a:picLocks noChangeAspect="1" noChangeArrowheads="1"/>
          </p:cNvPicPr>
          <p:nvPr/>
        </p:nvPicPr>
        <p:blipFill rotWithShape="1">
          <a:blip r:embed="rId5">
            <a:extLst>
              <a:ext uri="{28A0092B-C50C-407E-A947-70E740481C1C}">
                <a14:useLocalDpi xmlns:a14="http://schemas.microsoft.com/office/drawing/2010/main" val="0"/>
              </a:ext>
            </a:extLst>
          </a:blip>
          <a:srcRect t="15964" b="4702"/>
          <a:stretch/>
        </p:blipFill>
        <p:spPr bwMode="auto">
          <a:xfrm>
            <a:off x="660161" y="3971765"/>
            <a:ext cx="2882593" cy="20734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4178" y="6047772"/>
            <a:ext cx="3054558" cy="523220"/>
          </a:xfrm>
          <a:prstGeom prst="rect">
            <a:avLst/>
          </a:prstGeom>
          <a:noFill/>
        </p:spPr>
        <p:txBody>
          <a:bodyPr wrap="square" rtlCol="0">
            <a:spAutoFit/>
          </a:bodyPr>
          <a:lstStyle/>
          <a:p>
            <a:pPr algn="ctr"/>
            <a:r>
              <a:rPr lang="en-US" sz="1400" dirty="0"/>
              <a:t>Noranda Alumina plant at Gramercy - located alongside the Mississippi River</a:t>
            </a:r>
          </a:p>
        </p:txBody>
      </p:sp>
      <p:pic>
        <p:nvPicPr>
          <p:cNvPr id="3086" name="Picture 14" descr="Disposal_India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4684" y="3971765"/>
            <a:ext cx="2882592" cy="20734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150739" y="6047772"/>
            <a:ext cx="1521570" cy="307777"/>
          </a:xfrm>
          <a:prstGeom prst="rect">
            <a:avLst/>
          </a:prstGeom>
        </p:spPr>
        <p:txBody>
          <a:bodyPr wrap="none">
            <a:spAutoFit/>
          </a:bodyPr>
          <a:lstStyle/>
          <a:p>
            <a:r>
              <a:rPr lang="en-US" sz="1400" dirty="0" err="1"/>
              <a:t>Damandjodi</a:t>
            </a:r>
            <a:r>
              <a:rPr lang="en-US" sz="1400" dirty="0"/>
              <a:t>, India</a:t>
            </a:r>
          </a:p>
        </p:txBody>
      </p:sp>
      <p:sp>
        <p:nvSpPr>
          <p:cNvPr id="6" name="TextBox 5"/>
          <p:cNvSpPr txBox="1"/>
          <p:nvPr/>
        </p:nvSpPr>
        <p:spPr>
          <a:xfrm>
            <a:off x="7870370" y="1538332"/>
            <a:ext cx="3813629" cy="1754326"/>
          </a:xfrm>
          <a:prstGeom prst="rect">
            <a:avLst/>
          </a:prstGeom>
          <a:noFill/>
        </p:spPr>
        <p:txBody>
          <a:bodyPr wrap="square" rtlCol="0">
            <a:spAutoFit/>
          </a:bodyPr>
          <a:lstStyle/>
          <a:p>
            <a:r>
              <a:rPr lang="en-US" dirty="0"/>
              <a:t>The mud also has a high pH because of the sodium hydroxide solution used in the refining process. The base is strong enough to kill plant and animal life, and to cause burns and damage to airways if the fumes are breathed.</a:t>
            </a:r>
          </a:p>
        </p:txBody>
      </p:sp>
      <p:sp>
        <p:nvSpPr>
          <p:cNvPr id="7" name="TextBox 6"/>
          <p:cNvSpPr txBox="1"/>
          <p:nvPr/>
        </p:nvSpPr>
        <p:spPr>
          <a:xfrm>
            <a:off x="7870371" y="3679075"/>
            <a:ext cx="3813629" cy="2585323"/>
          </a:xfrm>
          <a:prstGeom prst="rect">
            <a:avLst/>
          </a:prstGeom>
          <a:noFill/>
        </p:spPr>
        <p:txBody>
          <a:bodyPr wrap="square" rtlCol="0">
            <a:spAutoFit/>
          </a:bodyPr>
          <a:lstStyle/>
          <a:p>
            <a:r>
              <a:rPr lang="en-US" dirty="0"/>
              <a:t>Most refineries collect the mud in open ponds to allow some of the water to evaporate. Once it's dry, after several years, the red mud is buried or mixed with soil.</a:t>
            </a:r>
          </a:p>
          <a:p>
            <a:endParaRPr lang="en-US" dirty="0"/>
          </a:p>
          <a:p>
            <a:r>
              <a:rPr lang="en-US" dirty="0"/>
              <a:t>The red mud is kept in reservoirs, so there is the possibility of leaks and floods, as seen in western Hungary.</a:t>
            </a:r>
          </a:p>
        </p:txBody>
      </p:sp>
      <p:cxnSp>
        <p:nvCxnSpPr>
          <p:cNvPr id="15" name="Straight Connector 14">
            <a:extLst>
              <a:ext uri="{FF2B5EF4-FFF2-40B4-BE49-F238E27FC236}">
                <a16:creationId xmlns:a16="http://schemas.microsoft.com/office/drawing/2014/main" id="{9955B9D7-13BF-4D82-9250-5B50DC5D480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0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254" y="245297"/>
            <a:ext cx="8657492" cy="646331"/>
          </a:xfrm>
        </p:spPr>
        <p:txBody>
          <a:bodyPr wrap="square">
            <a:spAutoFit/>
          </a:bodyPr>
          <a:lstStyle/>
          <a:p>
            <a:pPr algn="ctr"/>
            <a:r>
              <a:rPr lang="en-US" sz="4000" b="1" dirty="0">
                <a:latin typeface="+mn-lt"/>
              </a:rPr>
              <a:t>Red Mud: Neutralization and Potentials</a:t>
            </a:r>
          </a:p>
        </p:txBody>
      </p:sp>
      <p:sp>
        <p:nvSpPr>
          <p:cNvPr id="3" name="Content Placeholder 2"/>
          <p:cNvSpPr>
            <a:spLocks noGrp="1"/>
          </p:cNvSpPr>
          <p:nvPr>
            <p:ph idx="1"/>
          </p:nvPr>
        </p:nvSpPr>
        <p:spPr>
          <a:xfrm>
            <a:off x="948104" y="1614033"/>
            <a:ext cx="5380892" cy="4324261"/>
          </a:xfrm>
        </p:spPr>
        <p:txBody>
          <a:bodyPr wrap="square">
            <a:spAutoFit/>
          </a:bodyPr>
          <a:lstStyle/>
          <a:p>
            <a:pPr marL="0" indent="0">
              <a:buNone/>
            </a:pPr>
            <a:r>
              <a:rPr lang="en-US" dirty="0">
                <a:latin typeface="+mn-lt"/>
              </a:rPr>
              <a:t>If it is neutralized to pH 8 – </a:t>
            </a:r>
            <a:r>
              <a:rPr lang="en-US" dirty="0"/>
              <a:t>9:</a:t>
            </a:r>
            <a:endParaRPr lang="en-US" sz="2400" dirty="0">
              <a:latin typeface="+mn-lt"/>
            </a:endParaRPr>
          </a:p>
          <a:p>
            <a:pPr lvl="1"/>
            <a:r>
              <a:rPr lang="en-US" dirty="0">
                <a:latin typeface="+mn-lt"/>
              </a:rPr>
              <a:t>Building Materials</a:t>
            </a:r>
          </a:p>
          <a:p>
            <a:pPr lvl="2"/>
            <a:r>
              <a:rPr lang="en-US" sz="1600" dirty="0">
                <a:latin typeface="+mn-lt"/>
              </a:rPr>
              <a:t>Cement, bricks, </a:t>
            </a:r>
            <a:r>
              <a:rPr lang="en-US" sz="1600" dirty="0"/>
              <a:t>t</a:t>
            </a:r>
            <a:r>
              <a:rPr lang="en-US" sz="1600" dirty="0">
                <a:latin typeface="+mn-lt"/>
              </a:rPr>
              <a:t>iles, etc.</a:t>
            </a:r>
          </a:p>
          <a:p>
            <a:pPr lvl="1"/>
            <a:r>
              <a:rPr lang="en-US" dirty="0">
                <a:latin typeface="+mn-lt"/>
              </a:rPr>
              <a:t>Pollution Control</a:t>
            </a:r>
          </a:p>
          <a:p>
            <a:pPr lvl="2"/>
            <a:r>
              <a:rPr lang="en-US" sz="1600" dirty="0">
                <a:latin typeface="+mn-lt"/>
              </a:rPr>
              <a:t>Removal of toxic heavy metal: Cd, </a:t>
            </a:r>
            <a:r>
              <a:rPr lang="en-US" sz="1600" dirty="0" err="1">
                <a:latin typeface="+mn-lt"/>
              </a:rPr>
              <a:t>Pb</a:t>
            </a:r>
            <a:r>
              <a:rPr lang="en-US" sz="1600" dirty="0">
                <a:latin typeface="+mn-lt"/>
              </a:rPr>
              <a:t>, Cr, etc..</a:t>
            </a:r>
          </a:p>
          <a:p>
            <a:pPr lvl="2"/>
            <a:r>
              <a:rPr lang="en-US" sz="1600" dirty="0">
                <a:latin typeface="+mn-lt"/>
              </a:rPr>
              <a:t>Removal of aromatic pollutant: dyes, phenols, chlorophenols, boron agents, etc.</a:t>
            </a:r>
          </a:p>
          <a:p>
            <a:pPr marL="0" indent="0">
              <a:buNone/>
            </a:pPr>
            <a:endParaRPr lang="en-US" dirty="0">
              <a:latin typeface="+mn-lt"/>
            </a:endParaRPr>
          </a:p>
          <a:p>
            <a:pPr marL="0" indent="0">
              <a:buNone/>
            </a:pPr>
            <a:r>
              <a:rPr lang="en-US" dirty="0">
                <a:latin typeface="+mn-lt"/>
              </a:rPr>
              <a:t>Economically Unfeasible Schemes:</a:t>
            </a:r>
          </a:p>
          <a:p>
            <a:pPr lvl="1"/>
            <a:r>
              <a:rPr lang="en-US" sz="1800" dirty="0">
                <a:latin typeface="+mn-lt"/>
              </a:rPr>
              <a:t>Acid neutralization (from waste plant).</a:t>
            </a:r>
          </a:p>
          <a:p>
            <a:pPr lvl="1"/>
            <a:r>
              <a:rPr lang="en-US" sz="1800" dirty="0">
                <a:latin typeface="+mn-lt"/>
              </a:rPr>
              <a:t>CO</a:t>
            </a:r>
            <a:r>
              <a:rPr lang="en-US" sz="1800" baseline="-25000" dirty="0">
                <a:latin typeface="+mn-lt"/>
              </a:rPr>
              <a:t>2</a:t>
            </a:r>
            <a:r>
              <a:rPr lang="en-US" sz="1800" dirty="0">
                <a:latin typeface="+mn-lt"/>
              </a:rPr>
              <a:t> pumping.</a:t>
            </a:r>
          </a:p>
          <a:p>
            <a:pPr lvl="1"/>
            <a:r>
              <a:rPr lang="en-US" sz="1800" dirty="0">
                <a:latin typeface="+mn-lt"/>
              </a:rPr>
              <a:t>Seawater neutralization.</a:t>
            </a:r>
            <a:endParaRPr lang="en-US" sz="2000" dirty="0">
              <a:latin typeface="+mn-lt"/>
            </a:endParaRPr>
          </a:p>
        </p:txBody>
      </p:sp>
      <p:sp>
        <p:nvSpPr>
          <p:cNvPr id="5" name="Rectangle 4"/>
          <p:cNvSpPr/>
          <p:nvPr/>
        </p:nvSpPr>
        <p:spPr>
          <a:xfrm>
            <a:off x="666750" y="6400412"/>
            <a:ext cx="2971800" cy="276999"/>
          </a:xfrm>
          <a:prstGeom prst="rect">
            <a:avLst/>
          </a:prstGeom>
        </p:spPr>
        <p:txBody>
          <a:bodyPr wrap="square">
            <a:spAutoFit/>
          </a:bodyPr>
          <a:lstStyle/>
          <a:p>
            <a:r>
              <a:rPr lang="en-US" sz="1200" i="1" dirty="0">
                <a:solidFill>
                  <a:schemeClr val="bg1">
                    <a:lumMod val="50000"/>
                  </a:schemeClr>
                </a:solidFill>
              </a:rPr>
              <a:t>Arch. Environ. Sci. </a:t>
            </a:r>
            <a:r>
              <a:rPr lang="en-US" sz="1200" b="1" dirty="0">
                <a:solidFill>
                  <a:schemeClr val="bg1">
                    <a:lumMod val="50000"/>
                  </a:schemeClr>
                </a:solidFill>
              </a:rPr>
              <a:t>2012</a:t>
            </a:r>
            <a:r>
              <a:rPr lang="en-US" sz="1200" dirty="0">
                <a:solidFill>
                  <a:schemeClr val="bg1">
                    <a:lumMod val="50000"/>
                  </a:schemeClr>
                </a:solidFill>
              </a:rPr>
              <a:t> ,6, 13-33</a:t>
            </a:r>
          </a:p>
        </p:txBody>
      </p:sp>
      <p:sp>
        <p:nvSpPr>
          <p:cNvPr id="7" name="TextBox 6"/>
          <p:cNvSpPr txBox="1"/>
          <p:nvPr/>
        </p:nvSpPr>
        <p:spPr>
          <a:xfrm>
            <a:off x="6095998" y="5103491"/>
            <a:ext cx="6084277" cy="523220"/>
          </a:xfrm>
          <a:prstGeom prst="rect">
            <a:avLst/>
          </a:prstGeom>
          <a:noFill/>
        </p:spPr>
        <p:txBody>
          <a:bodyPr wrap="square" rtlCol="0">
            <a:spAutoFit/>
          </a:bodyPr>
          <a:lstStyle/>
          <a:p>
            <a:pPr algn="ctr"/>
            <a:r>
              <a:rPr lang="en-US" sz="2800" b="1" dirty="0"/>
              <a:t>We can fight pollution with pollution!</a:t>
            </a:r>
          </a:p>
        </p:txBody>
      </p:sp>
      <p:pic>
        <p:nvPicPr>
          <p:cNvPr id="125954" name="Picture 2" descr="Image result for red m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7576" y="2010800"/>
            <a:ext cx="4841123" cy="282526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0464FF3-5AA2-4DD2-8D59-F6759422417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67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47" y="133946"/>
            <a:ext cx="8713763" cy="999697"/>
          </a:xfrm>
        </p:spPr>
        <p:txBody>
          <a:bodyPr wrap="square">
            <a:spAutoFit/>
          </a:bodyPr>
          <a:lstStyle/>
          <a:p>
            <a:pPr algn="ctr">
              <a:lnSpc>
                <a:spcPts val="3500"/>
              </a:lnSpc>
            </a:pPr>
            <a:r>
              <a:rPr lang="en-US" sz="3600" b="1" dirty="0">
                <a:latin typeface="+mn-lt"/>
              </a:rPr>
              <a:t>Neutralization of Red Mud through Selective Extraction of Sodium Ions</a:t>
            </a:r>
          </a:p>
        </p:txBody>
      </p:sp>
      <p:grpSp>
        <p:nvGrpSpPr>
          <p:cNvPr id="5" name="Group 4"/>
          <p:cNvGrpSpPr>
            <a:grpSpLocks noChangeAspect="1"/>
          </p:cNvGrpSpPr>
          <p:nvPr/>
        </p:nvGrpSpPr>
        <p:grpSpPr>
          <a:xfrm>
            <a:off x="1830898" y="1441938"/>
            <a:ext cx="8530204" cy="4073441"/>
            <a:chOff x="352661" y="432404"/>
            <a:chExt cx="11321957" cy="5849901"/>
          </a:xfrm>
        </p:grpSpPr>
        <p:sp>
          <p:nvSpPr>
            <p:cNvPr id="6" name="Rectangle 5"/>
            <p:cNvSpPr/>
            <p:nvPr/>
          </p:nvSpPr>
          <p:spPr>
            <a:xfrm>
              <a:off x="8238863" y="1958162"/>
              <a:ext cx="593360" cy="3671451"/>
            </a:xfrm>
            <a:prstGeom prst="rect">
              <a:avLst/>
            </a:prstGeom>
            <a:solidFill>
              <a:schemeClr val="bg1">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ular Callout 6"/>
            <p:cNvSpPr/>
            <p:nvPr/>
          </p:nvSpPr>
          <p:spPr>
            <a:xfrm>
              <a:off x="352661" y="2424876"/>
              <a:ext cx="1939063" cy="1552030"/>
            </a:xfrm>
            <a:prstGeom prst="wedgeRectCallout">
              <a:avLst>
                <a:gd name="adj1" fmla="val 88152"/>
                <a:gd name="adj2" fmla="val 76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Red Mud Heterogeneous Basic Aq. Solution</a:t>
              </a:r>
            </a:p>
          </p:txBody>
        </p:sp>
        <p:sp>
          <p:nvSpPr>
            <p:cNvPr id="8" name="Rectangle 7"/>
            <p:cNvSpPr/>
            <p:nvPr/>
          </p:nvSpPr>
          <p:spPr>
            <a:xfrm>
              <a:off x="8066504" y="1819617"/>
              <a:ext cx="929390" cy="4038596"/>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Metal</a:t>
              </a:r>
            </a:p>
          </p:txBody>
        </p:sp>
        <p:sp>
          <p:nvSpPr>
            <p:cNvPr id="9" name="Oval 8"/>
            <p:cNvSpPr/>
            <p:nvPr/>
          </p:nvSpPr>
          <p:spPr>
            <a:xfrm>
              <a:off x="7510381" y="1205183"/>
              <a:ext cx="2057400" cy="100559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p:cNvSpPr/>
            <p:nvPr/>
          </p:nvSpPr>
          <p:spPr>
            <a:xfrm>
              <a:off x="2621016" y="5258777"/>
              <a:ext cx="2057400" cy="9905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p:cNvSpPr/>
            <p:nvPr/>
          </p:nvSpPr>
          <p:spPr>
            <a:xfrm>
              <a:off x="7511631" y="5258777"/>
              <a:ext cx="2057400" cy="100558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2" name="Straight Connector 11"/>
            <p:cNvCxnSpPr/>
            <p:nvPr/>
          </p:nvCxnSpPr>
          <p:spPr>
            <a:xfrm>
              <a:off x="2604778" y="1697987"/>
              <a:ext cx="14990" cy="411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34851" y="1712977"/>
              <a:ext cx="14990" cy="411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567781" y="1639277"/>
              <a:ext cx="16680" cy="411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01761" y="839173"/>
              <a:ext cx="510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587611" y="1235163"/>
              <a:ext cx="2057400" cy="975614"/>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7" name="Straight Connector 16"/>
            <p:cNvCxnSpPr/>
            <p:nvPr/>
          </p:nvCxnSpPr>
          <p:spPr>
            <a:xfrm>
              <a:off x="8607161" y="839173"/>
              <a:ext cx="0" cy="1005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09132" y="1714227"/>
              <a:ext cx="14990" cy="411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an 18"/>
            <p:cNvSpPr/>
            <p:nvPr/>
          </p:nvSpPr>
          <p:spPr>
            <a:xfrm rot="5400000">
              <a:off x="5593818" y="2759626"/>
              <a:ext cx="1295400" cy="3458028"/>
            </a:xfrm>
            <a:prstGeom prst="can">
              <a:avLst>
                <a:gd name="adj" fmla="val 27941"/>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0" name="Straight Connector 19"/>
            <p:cNvCxnSpPr/>
            <p:nvPr/>
          </p:nvCxnSpPr>
          <p:spPr>
            <a:xfrm>
              <a:off x="5940704" y="3276696"/>
              <a:ext cx="0" cy="1860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25962" y="384094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54084" y="3276696"/>
              <a:ext cx="571878" cy="5852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34354" y="5130896"/>
              <a:ext cx="571878" cy="5852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5018740" y="4140298"/>
              <a:ext cx="2391228" cy="69668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5" name="Straight Connector 24"/>
            <p:cNvCxnSpPr/>
            <p:nvPr/>
          </p:nvCxnSpPr>
          <p:spPr>
            <a:xfrm>
              <a:off x="3501761" y="839173"/>
              <a:ext cx="0" cy="1005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374763" y="1982177"/>
              <a:ext cx="593360" cy="3657596"/>
            </a:xfrm>
            <a:prstGeom prst="rect">
              <a:avLst/>
            </a:prstGeom>
            <a:solidFill>
              <a:schemeClr val="bg1">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p:cNvSpPr/>
            <p:nvPr/>
          </p:nvSpPr>
          <p:spPr>
            <a:xfrm>
              <a:off x="5934354" y="818854"/>
              <a:ext cx="2344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28" name="Straight Connector 27"/>
            <p:cNvCxnSpPr/>
            <p:nvPr/>
          </p:nvCxnSpPr>
          <p:spPr>
            <a:xfrm>
              <a:off x="6168761" y="528023"/>
              <a:ext cx="0" cy="5476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34354" y="432404"/>
              <a:ext cx="0" cy="8135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ight Arrow 29"/>
            <p:cNvSpPr>
              <a:spLocks noChangeAspect="1"/>
            </p:cNvSpPr>
            <p:nvPr/>
          </p:nvSpPr>
          <p:spPr>
            <a:xfrm>
              <a:off x="7019661" y="639148"/>
              <a:ext cx="1284424" cy="39188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Right Arrow 30"/>
            <p:cNvSpPr/>
            <p:nvPr/>
          </p:nvSpPr>
          <p:spPr>
            <a:xfrm>
              <a:off x="3806561" y="639148"/>
              <a:ext cx="1398724" cy="39188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Rectangle 31"/>
            <p:cNvSpPr/>
            <p:nvPr/>
          </p:nvSpPr>
          <p:spPr>
            <a:xfrm>
              <a:off x="3213201" y="1845017"/>
              <a:ext cx="929390" cy="4023356"/>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Co(Dppe)</a:t>
              </a:r>
            </a:p>
          </p:txBody>
        </p:sp>
        <p:sp>
          <p:nvSpPr>
            <p:cNvPr id="33" name="TextBox 32"/>
            <p:cNvSpPr txBox="1"/>
            <p:nvPr/>
          </p:nvSpPr>
          <p:spPr>
            <a:xfrm>
              <a:off x="5661722" y="5761570"/>
              <a:ext cx="1294832" cy="520735"/>
            </a:xfrm>
            <a:prstGeom prst="rect">
              <a:avLst/>
            </a:prstGeom>
            <a:noFill/>
          </p:spPr>
          <p:txBody>
            <a:bodyPr wrap="square" rtlCol="0">
              <a:spAutoFit/>
            </a:bodyPr>
            <a:lstStyle/>
            <a:p>
              <a:pPr algn="ctr"/>
              <a:r>
                <a:rPr lang="en-US" sz="800" dirty="0"/>
                <a:t>Na</a:t>
              </a:r>
              <a:r>
                <a:rPr lang="en-US" sz="800" baseline="30000" dirty="0"/>
                <a:t>+</a:t>
              </a:r>
              <a:r>
                <a:rPr lang="en-US" sz="800" dirty="0"/>
                <a:t> Ion Selective Membrane</a:t>
              </a:r>
            </a:p>
          </p:txBody>
        </p:sp>
        <p:sp>
          <p:nvSpPr>
            <p:cNvPr id="34" name="TextBox 33"/>
            <p:cNvSpPr txBox="1"/>
            <p:nvPr/>
          </p:nvSpPr>
          <p:spPr>
            <a:xfrm>
              <a:off x="9792842" y="3173458"/>
              <a:ext cx="1881776" cy="307707"/>
            </a:xfrm>
            <a:prstGeom prst="rect">
              <a:avLst/>
            </a:prstGeom>
            <a:solidFill>
              <a:schemeClr val="bg1"/>
            </a:solidFill>
          </p:spPr>
          <p:txBody>
            <a:bodyPr wrap="square" rtlCol="0">
              <a:spAutoFit/>
            </a:bodyPr>
            <a:lstStyle/>
            <a:p>
              <a:pPr algn="ctr"/>
              <a:endParaRPr lang="en-US" sz="700" dirty="0"/>
            </a:p>
          </p:txBody>
        </p:sp>
        <p:sp>
          <p:nvSpPr>
            <p:cNvPr id="35" name="TextBox 34"/>
            <p:cNvSpPr txBox="1"/>
            <p:nvPr/>
          </p:nvSpPr>
          <p:spPr>
            <a:xfrm>
              <a:off x="5334378" y="3902619"/>
              <a:ext cx="499503" cy="355046"/>
            </a:xfrm>
            <a:prstGeom prst="rect">
              <a:avLst/>
            </a:prstGeom>
            <a:noFill/>
          </p:spPr>
          <p:txBody>
            <a:bodyPr wrap="none" rtlCol="0">
              <a:spAutoFit/>
            </a:bodyPr>
            <a:lstStyle/>
            <a:p>
              <a:r>
                <a:rPr lang="en-US" sz="900" dirty="0"/>
                <a:t>Na</a:t>
              </a:r>
              <a:r>
                <a:rPr lang="en-US" sz="900" baseline="30000" dirty="0"/>
                <a:t>+</a:t>
              </a:r>
            </a:p>
          </p:txBody>
        </p:sp>
        <p:sp>
          <p:nvSpPr>
            <p:cNvPr id="36" name="TextBox 35"/>
            <p:cNvSpPr txBox="1"/>
            <p:nvPr/>
          </p:nvSpPr>
          <p:spPr>
            <a:xfrm>
              <a:off x="5485147" y="4713868"/>
              <a:ext cx="499503" cy="355046"/>
            </a:xfrm>
            <a:prstGeom prst="rect">
              <a:avLst/>
            </a:prstGeom>
            <a:noFill/>
          </p:spPr>
          <p:txBody>
            <a:bodyPr wrap="none" rtlCol="0">
              <a:spAutoFit/>
            </a:bodyPr>
            <a:lstStyle/>
            <a:p>
              <a:r>
                <a:rPr lang="en-US" sz="900" dirty="0"/>
                <a:t>Na</a:t>
              </a:r>
              <a:r>
                <a:rPr lang="en-US" sz="900" baseline="30000" dirty="0"/>
                <a:t>+</a:t>
              </a:r>
            </a:p>
          </p:txBody>
        </p:sp>
        <p:sp>
          <p:nvSpPr>
            <p:cNvPr id="37" name="TextBox 36"/>
            <p:cNvSpPr txBox="1"/>
            <p:nvPr/>
          </p:nvSpPr>
          <p:spPr>
            <a:xfrm>
              <a:off x="6023637" y="3976907"/>
              <a:ext cx="499503" cy="355046"/>
            </a:xfrm>
            <a:prstGeom prst="rect">
              <a:avLst/>
            </a:prstGeom>
            <a:noFill/>
          </p:spPr>
          <p:txBody>
            <a:bodyPr wrap="none" rtlCol="0">
              <a:spAutoFit/>
            </a:bodyPr>
            <a:lstStyle/>
            <a:p>
              <a:r>
                <a:rPr lang="en-US" sz="900" dirty="0"/>
                <a:t>Na</a:t>
              </a:r>
              <a:r>
                <a:rPr lang="en-US" sz="900" baseline="30000" dirty="0"/>
                <a:t>+</a:t>
              </a:r>
            </a:p>
          </p:txBody>
        </p:sp>
        <p:sp>
          <p:nvSpPr>
            <p:cNvPr id="38" name="TextBox 37"/>
            <p:cNvSpPr txBox="1"/>
            <p:nvPr/>
          </p:nvSpPr>
          <p:spPr>
            <a:xfrm>
              <a:off x="6568283" y="4724915"/>
              <a:ext cx="499503" cy="355046"/>
            </a:xfrm>
            <a:prstGeom prst="rect">
              <a:avLst/>
            </a:prstGeom>
            <a:noFill/>
          </p:spPr>
          <p:txBody>
            <a:bodyPr wrap="none" rtlCol="0">
              <a:spAutoFit/>
            </a:bodyPr>
            <a:lstStyle/>
            <a:p>
              <a:r>
                <a:rPr lang="en-US" sz="900" dirty="0"/>
                <a:t>Na</a:t>
              </a:r>
              <a:r>
                <a:rPr lang="en-US" sz="900" baseline="30000" dirty="0"/>
                <a:t>+</a:t>
              </a:r>
            </a:p>
          </p:txBody>
        </p:sp>
        <p:sp>
          <p:nvSpPr>
            <p:cNvPr id="39" name="Rectangular Callout 38"/>
            <p:cNvSpPr/>
            <p:nvPr/>
          </p:nvSpPr>
          <p:spPr>
            <a:xfrm>
              <a:off x="9735555" y="2773680"/>
              <a:ext cx="1939063" cy="1267682"/>
            </a:xfrm>
            <a:prstGeom prst="wedgeRectCallout">
              <a:avLst>
                <a:gd name="adj1" fmla="val -89559"/>
                <a:gd name="adj2" fmla="val 54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Sodium Hydroxide Solution</a:t>
              </a:r>
            </a:p>
          </p:txBody>
        </p:sp>
      </p:grpSp>
      <p:sp>
        <p:nvSpPr>
          <p:cNvPr id="40" name="TextBox 39"/>
          <p:cNvSpPr txBox="1"/>
          <p:nvPr/>
        </p:nvSpPr>
        <p:spPr>
          <a:xfrm>
            <a:off x="2853249" y="5669273"/>
            <a:ext cx="2932391" cy="738664"/>
          </a:xfrm>
          <a:prstGeom prst="rect">
            <a:avLst/>
          </a:prstGeom>
          <a:noFill/>
        </p:spPr>
        <p:txBody>
          <a:bodyPr wrap="square" rtlCol="0">
            <a:spAutoFit/>
          </a:bodyPr>
          <a:lstStyle/>
          <a:p>
            <a:pPr algn="ctr"/>
            <a:r>
              <a:rPr lang="en-US" sz="1400" dirty="0"/>
              <a:t>2H</a:t>
            </a:r>
            <a:r>
              <a:rPr lang="en-US" sz="1400" baseline="-25000" dirty="0"/>
              <a:t>2</a:t>
            </a:r>
            <a:r>
              <a:rPr lang="en-US" sz="1400" dirty="0"/>
              <a:t>O ---&gt; 2O</a:t>
            </a:r>
            <a:r>
              <a:rPr lang="en-US" sz="1400" baseline="-25000" dirty="0"/>
              <a:t>2</a:t>
            </a:r>
            <a:r>
              <a:rPr lang="en-US" sz="1400" dirty="0"/>
              <a:t> + 4e</a:t>
            </a:r>
            <a:r>
              <a:rPr lang="en-US" sz="1400" baseline="30000" dirty="0"/>
              <a:t>-</a:t>
            </a:r>
            <a:r>
              <a:rPr lang="en-US" sz="1400" dirty="0"/>
              <a:t> + </a:t>
            </a:r>
            <a:r>
              <a:rPr lang="en-US" sz="1400" b="1" dirty="0">
                <a:solidFill>
                  <a:srgbClr val="FF0000"/>
                </a:solidFill>
              </a:rPr>
              <a:t>4H</a:t>
            </a:r>
            <a:r>
              <a:rPr lang="en-US" sz="1400" b="1" baseline="30000" dirty="0">
                <a:solidFill>
                  <a:srgbClr val="FF0000"/>
                </a:solidFill>
              </a:rPr>
              <a:t>+</a:t>
            </a:r>
          </a:p>
          <a:p>
            <a:pPr algn="ctr"/>
            <a:r>
              <a:rPr lang="en-US" sz="1400" dirty="0"/>
              <a:t>Water oxidized to lower pH and pushes Na</a:t>
            </a:r>
            <a:r>
              <a:rPr lang="en-US" sz="1400" baseline="30000" dirty="0"/>
              <a:t>+</a:t>
            </a:r>
            <a:r>
              <a:rPr lang="en-US" sz="1400" dirty="0"/>
              <a:t> ions through</a:t>
            </a:r>
          </a:p>
        </p:txBody>
      </p:sp>
      <p:sp>
        <p:nvSpPr>
          <p:cNvPr id="41" name="TextBox 40"/>
          <p:cNvSpPr txBox="1"/>
          <p:nvPr/>
        </p:nvSpPr>
        <p:spPr>
          <a:xfrm>
            <a:off x="6522405" y="5662951"/>
            <a:ext cx="2954515" cy="738664"/>
          </a:xfrm>
          <a:prstGeom prst="rect">
            <a:avLst/>
          </a:prstGeom>
          <a:noFill/>
        </p:spPr>
        <p:txBody>
          <a:bodyPr wrap="square" rtlCol="0">
            <a:spAutoFit/>
          </a:bodyPr>
          <a:lstStyle/>
          <a:p>
            <a:pPr algn="ctr"/>
            <a:r>
              <a:rPr lang="pt-BR" sz="1400" dirty="0"/>
              <a:t>4 H</a:t>
            </a:r>
            <a:r>
              <a:rPr lang="pt-BR" sz="1400" baseline="-25000" dirty="0"/>
              <a:t>2</a:t>
            </a:r>
            <a:r>
              <a:rPr lang="pt-BR" sz="1400" dirty="0"/>
              <a:t>O + 4e</a:t>
            </a:r>
            <a:r>
              <a:rPr lang="pt-BR" sz="1400" baseline="30000" dirty="0"/>
              <a:t>−</a:t>
            </a:r>
            <a:r>
              <a:rPr lang="pt-BR" sz="1400" dirty="0"/>
              <a:t> → 2H</a:t>
            </a:r>
            <a:r>
              <a:rPr lang="pt-BR" sz="1400" baseline="-25000" dirty="0"/>
              <a:t>2 </a:t>
            </a:r>
            <a:r>
              <a:rPr lang="pt-BR" sz="1400" dirty="0"/>
              <a:t>+ </a:t>
            </a:r>
            <a:r>
              <a:rPr lang="pt-BR" sz="1400" b="1" dirty="0">
                <a:solidFill>
                  <a:srgbClr val="FF0000"/>
                </a:solidFill>
              </a:rPr>
              <a:t>4OH</a:t>
            </a:r>
            <a:r>
              <a:rPr lang="pt-BR" sz="1400" b="1" baseline="30000" dirty="0">
                <a:solidFill>
                  <a:srgbClr val="FF0000"/>
                </a:solidFill>
              </a:rPr>
              <a:t>−</a:t>
            </a:r>
            <a:endParaRPr lang="pt-BR" sz="1400" b="1" dirty="0">
              <a:solidFill>
                <a:srgbClr val="FF0000"/>
              </a:solidFill>
            </a:endParaRPr>
          </a:p>
          <a:p>
            <a:pPr algn="ctr"/>
            <a:r>
              <a:rPr lang="en-US" sz="1400" dirty="0"/>
              <a:t>Generates OH</a:t>
            </a:r>
            <a:r>
              <a:rPr lang="en-US" sz="1400" baseline="30000" dirty="0"/>
              <a:t>-</a:t>
            </a:r>
            <a:r>
              <a:rPr lang="en-US" sz="1400" dirty="0"/>
              <a:t> to facilitate the Na</a:t>
            </a:r>
            <a:r>
              <a:rPr lang="en-US" sz="1400" baseline="30000" dirty="0"/>
              <a:t>+</a:t>
            </a:r>
            <a:r>
              <a:rPr lang="en-US" sz="1400" dirty="0"/>
              <a:t> passing</a:t>
            </a:r>
          </a:p>
        </p:txBody>
      </p:sp>
      <p:sp>
        <p:nvSpPr>
          <p:cNvPr id="3" name="TextBox 2"/>
          <p:cNvSpPr txBox="1"/>
          <p:nvPr/>
        </p:nvSpPr>
        <p:spPr>
          <a:xfrm>
            <a:off x="8773766" y="5134801"/>
            <a:ext cx="1960965" cy="338554"/>
          </a:xfrm>
          <a:prstGeom prst="rect">
            <a:avLst/>
          </a:prstGeom>
          <a:noFill/>
        </p:spPr>
        <p:txBody>
          <a:bodyPr wrap="square" rtlCol="0">
            <a:spAutoFit/>
          </a:bodyPr>
          <a:lstStyle/>
          <a:p>
            <a:pPr algn="ctr"/>
            <a:r>
              <a:rPr lang="en-US" sz="1600" dirty="0">
                <a:solidFill>
                  <a:schemeClr val="bg1">
                    <a:lumMod val="50000"/>
                  </a:schemeClr>
                </a:solidFill>
              </a:rPr>
              <a:t>*Patent Pending</a:t>
            </a:r>
          </a:p>
        </p:txBody>
      </p:sp>
      <p:cxnSp>
        <p:nvCxnSpPr>
          <p:cNvPr id="42" name="Straight Connector 41">
            <a:extLst>
              <a:ext uri="{FF2B5EF4-FFF2-40B4-BE49-F238E27FC236}">
                <a16:creationId xmlns:a16="http://schemas.microsoft.com/office/drawing/2014/main" id="{B74098F1-DCC6-462A-9F91-5D33A2AB702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2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4193" y="158322"/>
            <a:ext cx="6443614" cy="707886"/>
          </a:xfrm>
        </p:spPr>
        <p:txBody>
          <a:bodyPr wrap="square">
            <a:spAutoFit/>
          </a:bodyPr>
          <a:lstStyle/>
          <a:p>
            <a:pPr algn="ctr">
              <a:lnSpc>
                <a:spcPct val="100000"/>
              </a:lnSpc>
            </a:pPr>
            <a:r>
              <a:rPr lang="en-US" sz="4000" b="1" dirty="0">
                <a:latin typeface="+mn-lt"/>
              </a:rPr>
              <a:t>Successful Neutralization</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929" t="56140" r="19591" b="3509"/>
          <a:stretch/>
        </p:blipFill>
        <p:spPr>
          <a:xfrm>
            <a:off x="2608567" y="3987093"/>
            <a:ext cx="3487433" cy="2667000"/>
          </a:xfrm>
        </p:spPr>
      </p:pic>
      <p:graphicFrame>
        <p:nvGraphicFramePr>
          <p:cNvPr id="5" name="Chart 4"/>
          <p:cNvGraphicFramePr>
            <a:graphicFrameLocks/>
          </p:cNvGraphicFramePr>
          <p:nvPr>
            <p:extLst>
              <p:ext uri="{D42A27DB-BD31-4B8C-83A1-F6EECF244321}">
                <p14:modId xmlns:p14="http://schemas.microsoft.com/office/powerpoint/2010/main" val="3736820500"/>
              </p:ext>
            </p:extLst>
          </p:nvPr>
        </p:nvGraphicFramePr>
        <p:xfrm>
          <a:off x="8127141" y="3497535"/>
          <a:ext cx="3742099" cy="3156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14262922"/>
              </p:ext>
            </p:extLst>
          </p:nvPr>
        </p:nvGraphicFramePr>
        <p:xfrm>
          <a:off x="446315" y="1330259"/>
          <a:ext cx="7848599" cy="2478490"/>
        </p:xfrm>
        <a:graphic>
          <a:graphicData uri="http://schemas.openxmlformats.org/drawingml/2006/table">
            <a:tbl>
              <a:tblPr firstRow="1" bandRow="1">
                <a:tableStyleId>{00A15C55-8517-42AA-B614-E9B94910E393}</a:tableStyleId>
              </a:tblPr>
              <a:tblGrid>
                <a:gridCol w="1988932">
                  <a:extLst>
                    <a:ext uri="{9D8B030D-6E8A-4147-A177-3AD203B41FA5}">
                      <a16:colId xmlns:a16="http://schemas.microsoft.com/office/drawing/2014/main" val="855899645"/>
                    </a:ext>
                  </a:extLst>
                </a:gridCol>
                <a:gridCol w="1117329">
                  <a:extLst>
                    <a:ext uri="{9D8B030D-6E8A-4147-A177-3AD203B41FA5}">
                      <a16:colId xmlns:a16="http://schemas.microsoft.com/office/drawing/2014/main" val="2531123570"/>
                    </a:ext>
                  </a:extLst>
                </a:gridCol>
                <a:gridCol w="1166103">
                  <a:extLst>
                    <a:ext uri="{9D8B030D-6E8A-4147-A177-3AD203B41FA5}">
                      <a16:colId xmlns:a16="http://schemas.microsoft.com/office/drawing/2014/main" val="1362852998"/>
                    </a:ext>
                  </a:extLst>
                </a:gridCol>
                <a:gridCol w="1163593">
                  <a:extLst>
                    <a:ext uri="{9D8B030D-6E8A-4147-A177-3AD203B41FA5}">
                      <a16:colId xmlns:a16="http://schemas.microsoft.com/office/drawing/2014/main" val="3671243580"/>
                    </a:ext>
                  </a:extLst>
                </a:gridCol>
                <a:gridCol w="1207990">
                  <a:extLst>
                    <a:ext uri="{9D8B030D-6E8A-4147-A177-3AD203B41FA5}">
                      <a16:colId xmlns:a16="http://schemas.microsoft.com/office/drawing/2014/main" val="3064195625"/>
                    </a:ext>
                  </a:extLst>
                </a:gridCol>
                <a:gridCol w="1204652">
                  <a:extLst>
                    <a:ext uri="{9D8B030D-6E8A-4147-A177-3AD203B41FA5}">
                      <a16:colId xmlns:a16="http://schemas.microsoft.com/office/drawing/2014/main" val="1740741361"/>
                    </a:ext>
                  </a:extLst>
                </a:gridCol>
              </a:tblGrid>
              <a:tr h="266066">
                <a:tc>
                  <a:txBody>
                    <a:bodyPr/>
                    <a:lstStyle/>
                    <a:p>
                      <a:pPr algn="l" fontAlgn="t"/>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0" marR="0" marT="0" marB="0"/>
                </a:tc>
                <a:tc>
                  <a:txBody>
                    <a:bodyPr/>
                    <a:lstStyle/>
                    <a:p>
                      <a:pPr algn="ctr" rtl="0" fontAlgn="ctr"/>
                      <a:r>
                        <a:rPr lang="en-US" sz="1600" u="none" strike="noStrike" dirty="0">
                          <a:effectLst/>
                        </a:rPr>
                        <a:t>K</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ctr"/>
                      <a:r>
                        <a:rPr lang="en-US" sz="1600" u="none" strike="noStrike">
                          <a:effectLst/>
                        </a:rPr>
                        <a:t>Na</a:t>
                      </a:r>
                      <a:endParaRPr lang="en-US" sz="16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n-US" sz="1600" u="none" strike="noStrike">
                          <a:effectLst/>
                        </a:rPr>
                        <a:t>Fe</a:t>
                      </a:r>
                      <a:endParaRPr lang="en-US" sz="16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n-US" sz="1600" u="none" strike="noStrike">
                          <a:effectLst/>
                        </a:rPr>
                        <a:t>Al</a:t>
                      </a:r>
                      <a:endParaRPr lang="en-US" sz="1600" b="0" i="0" u="none" strike="noStrike">
                        <a:solidFill>
                          <a:srgbClr val="000000"/>
                        </a:solidFill>
                        <a:effectLst/>
                        <a:latin typeface="Arial" panose="020B0604020202020204" pitchFamily="34" charset="0"/>
                      </a:endParaRPr>
                    </a:p>
                  </a:txBody>
                  <a:tcPr marL="0" marR="0" marT="0" marB="0" anchor="ctr"/>
                </a:tc>
                <a:tc>
                  <a:txBody>
                    <a:bodyPr/>
                    <a:lstStyle/>
                    <a:p>
                      <a:pPr algn="ctr" rtl="0" fontAlgn="ctr"/>
                      <a:r>
                        <a:rPr lang="en-US" sz="1600" u="none" strike="noStrike" dirty="0">
                          <a:effectLst/>
                        </a:rPr>
                        <a:t>Ca</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73501008"/>
                  </a:ext>
                </a:extLst>
              </a:tr>
              <a:tr h="466132">
                <a:tc>
                  <a:txBody>
                    <a:bodyPr/>
                    <a:lstStyle/>
                    <a:p>
                      <a:pPr algn="ctr" rtl="0" fontAlgn="ctr"/>
                      <a:r>
                        <a:rPr lang="en-US" sz="1400" u="none" strike="noStrike" baseline="0" dirty="0">
                          <a:effectLst/>
                        </a:rPr>
                        <a:t>[Ion]</a:t>
                      </a:r>
                      <a:r>
                        <a:rPr lang="en-US" sz="1400" u="none" strike="noStrike" baseline="-25000" dirty="0">
                          <a:effectLst/>
                        </a:rPr>
                        <a:t>int.</a:t>
                      </a:r>
                      <a:r>
                        <a:rPr lang="en-US" sz="1400" u="none" strike="noStrike" baseline="0" dirty="0">
                          <a:effectLst/>
                        </a:rPr>
                        <a:t> </a:t>
                      </a:r>
                    </a:p>
                    <a:p>
                      <a:pPr algn="ctr" rtl="0" fontAlgn="ctr"/>
                      <a:r>
                        <a:rPr lang="en-US" sz="1400" u="none" strike="noStrike" dirty="0">
                          <a:effectLst/>
                        </a:rPr>
                        <a:t>(Anode)</a:t>
                      </a:r>
                      <a:endParaRPr lang="en-US" sz="1400" b="1" i="0" u="none" strike="noStrike" dirty="0">
                        <a:solidFill>
                          <a:srgbClr val="FFFFFF"/>
                        </a:solidFill>
                        <a:effectLst/>
                        <a:latin typeface="Arial" panose="020B0604020202020204" pitchFamily="34" charset="0"/>
                      </a:endParaRPr>
                    </a:p>
                  </a:txBody>
                  <a:tcPr marL="0" marR="0" marT="0" marB="0" anchor="ctr"/>
                </a:tc>
                <a:tc>
                  <a:txBody>
                    <a:bodyPr/>
                    <a:lstStyle/>
                    <a:p>
                      <a:pPr algn="ctr" rtl="0" fontAlgn="b"/>
                      <a:r>
                        <a:rPr lang="en-US" sz="1600" u="none" strike="noStrike" dirty="0">
                          <a:effectLst/>
                        </a:rPr>
                        <a:t>0.3</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b"/>
                      <a:r>
                        <a:rPr lang="en-US" sz="1600" u="none" strike="noStrike" dirty="0">
                          <a:effectLst/>
                        </a:rPr>
                        <a:t>461</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b"/>
                      <a:r>
                        <a:rPr lang="en-US" sz="1600" u="none" strike="noStrike" dirty="0">
                          <a:effectLst/>
                        </a:rPr>
                        <a:t>0.1</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b"/>
                      <a:r>
                        <a:rPr lang="en-US" sz="1600" u="none" strike="noStrike">
                          <a:effectLst/>
                        </a:rPr>
                        <a:t>0.3</a:t>
                      </a:r>
                      <a:endParaRPr lang="en-US" sz="1600" b="0" i="0" u="none" strike="noStrike">
                        <a:solidFill>
                          <a:srgbClr val="000000"/>
                        </a:solidFill>
                        <a:effectLst/>
                        <a:latin typeface="Arial" panose="020B0604020202020204" pitchFamily="34" charset="0"/>
                      </a:endParaRPr>
                    </a:p>
                  </a:txBody>
                  <a:tcPr marL="0" marR="0" marT="0" marB="0" anchor="ctr"/>
                </a:tc>
                <a:tc>
                  <a:txBody>
                    <a:bodyPr/>
                    <a:lstStyle/>
                    <a:p>
                      <a:pPr algn="ctr" rtl="0" fontAlgn="b"/>
                      <a:r>
                        <a:rPr lang="en-US" sz="1600" u="none" strike="noStrike" dirty="0">
                          <a:effectLst/>
                        </a:rPr>
                        <a:t>4.5</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41917670"/>
                  </a:ext>
                </a:extLst>
              </a:tr>
              <a:tr h="466132">
                <a:tc gridSpan="6">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2000" dirty="0"/>
                        <a:t>6 volt, Room Temperature, 12 hours</a:t>
                      </a:r>
                    </a:p>
                  </a:txBody>
                  <a:tcPr marL="0" marR="0" marT="0" marB="0" anchor="ctr"/>
                </a:tc>
                <a:tc hMerge="1">
                  <a:txBody>
                    <a:bodyPr/>
                    <a:lstStyle/>
                    <a:p>
                      <a:pPr algn="ctr" rtl="0" fontAlgn="b"/>
                      <a:endParaRPr lang="en-US" sz="1600" b="0" i="0" u="none" strike="noStrike" dirty="0">
                        <a:solidFill>
                          <a:srgbClr val="000000"/>
                        </a:solidFill>
                        <a:effectLst/>
                        <a:latin typeface="Arial" panose="020B0604020202020204" pitchFamily="34" charset="0"/>
                      </a:endParaRPr>
                    </a:p>
                  </a:txBody>
                  <a:tcPr marL="0" marR="0" marT="0" marB="0" anchor="ctr"/>
                </a:tc>
                <a:tc hMerge="1">
                  <a:txBody>
                    <a:bodyPr/>
                    <a:lstStyle/>
                    <a:p>
                      <a:pPr algn="ctr" rtl="0" fontAlgn="b"/>
                      <a:endParaRPr lang="en-US" sz="1600" b="0" i="0" u="none" strike="noStrike" dirty="0">
                        <a:solidFill>
                          <a:srgbClr val="000000"/>
                        </a:solidFill>
                        <a:effectLst/>
                        <a:latin typeface="Arial" panose="020B0604020202020204" pitchFamily="34" charset="0"/>
                      </a:endParaRPr>
                    </a:p>
                  </a:txBody>
                  <a:tcPr marL="0" marR="0" marT="0" marB="0" anchor="ctr"/>
                </a:tc>
                <a:tc hMerge="1">
                  <a:txBody>
                    <a:bodyPr/>
                    <a:lstStyle/>
                    <a:p>
                      <a:pPr algn="ctr" rtl="0" fontAlgn="b"/>
                      <a:endParaRPr lang="en-US" sz="1600" b="0" i="0" u="none" strike="noStrike" dirty="0">
                        <a:solidFill>
                          <a:srgbClr val="000000"/>
                        </a:solidFill>
                        <a:effectLst/>
                        <a:latin typeface="Arial" panose="020B0604020202020204" pitchFamily="34" charset="0"/>
                      </a:endParaRPr>
                    </a:p>
                  </a:txBody>
                  <a:tcPr marL="0" marR="0" marT="0" marB="0" anchor="ctr"/>
                </a:tc>
                <a:tc hMerge="1">
                  <a:txBody>
                    <a:bodyPr/>
                    <a:lstStyle/>
                    <a:p>
                      <a:pPr algn="ctr" rtl="0" fontAlgn="b"/>
                      <a:endParaRPr lang="en-US" sz="1600" b="0" i="0" u="none" strike="noStrike" dirty="0">
                        <a:solidFill>
                          <a:srgbClr val="000000"/>
                        </a:solidFill>
                        <a:effectLst/>
                        <a:latin typeface="Arial" panose="020B0604020202020204" pitchFamily="34" charset="0"/>
                      </a:endParaRPr>
                    </a:p>
                  </a:txBody>
                  <a:tcPr marL="0" marR="0" marT="0" marB="0" anchor="ctr"/>
                </a:tc>
                <a:tc hMerge="1">
                  <a:txBody>
                    <a:bodyPr/>
                    <a:lstStyle/>
                    <a:p>
                      <a:pPr algn="ctr" rtl="0" fontAlgn="b"/>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13151652"/>
                  </a:ext>
                </a:extLst>
              </a:tr>
              <a:tr h="399099">
                <a:tc>
                  <a:txBody>
                    <a:bodyPr/>
                    <a:lstStyle/>
                    <a:p>
                      <a:pPr algn="ctr" rtl="0" fontAlgn="ctr"/>
                      <a:r>
                        <a:rPr lang="en-US" sz="1400" u="none" strike="noStrike" dirty="0">
                          <a:effectLst/>
                        </a:rPr>
                        <a:t> </a:t>
                      </a:r>
                      <a:r>
                        <a:rPr lang="en-US" sz="1400" u="none" strike="noStrike" baseline="0" dirty="0">
                          <a:effectLst/>
                        </a:rPr>
                        <a:t>[Ion]</a:t>
                      </a:r>
                      <a:r>
                        <a:rPr lang="en-US" sz="1400" u="none" strike="noStrike" baseline="-25000" dirty="0" err="1">
                          <a:effectLst/>
                        </a:rPr>
                        <a:t>hr</a:t>
                      </a:r>
                      <a:r>
                        <a:rPr lang="en-US" sz="1400" u="none" strike="noStrike" baseline="-25000" dirty="0">
                          <a:effectLst/>
                        </a:rPr>
                        <a:t>=12</a:t>
                      </a:r>
                      <a:r>
                        <a:rPr lang="en-US" sz="1400" u="none" strike="noStrike" baseline="0" dirty="0">
                          <a:effectLst/>
                        </a:rPr>
                        <a:t> </a:t>
                      </a:r>
                    </a:p>
                    <a:p>
                      <a:pPr algn="ctr" rtl="0" fontAlgn="ctr"/>
                      <a:r>
                        <a:rPr lang="en-US" sz="1400" u="none" strike="noStrike" dirty="0">
                          <a:effectLst/>
                        </a:rPr>
                        <a:t>(Cathode – Trial 1)</a:t>
                      </a:r>
                      <a:endParaRPr lang="en-US" sz="1400" b="1" i="0" u="none" strike="noStrike" dirty="0">
                        <a:solidFill>
                          <a:srgbClr val="FFFFFF"/>
                        </a:solidFill>
                        <a:effectLst/>
                        <a:latin typeface="Arial" panose="020B0604020202020204" pitchFamily="34" charset="0"/>
                      </a:endParaRPr>
                    </a:p>
                  </a:txBody>
                  <a:tcPr marL="0" marR="0" marT="0" marB="0" anchor="ctr"/>
                </a:tc>
                <a:tc>
                  <a:txBody>
                    <a:bodyPr/>
                    <a:lstStyle/>
                    <a:p>
                      <a:pPr algn="ctr" rtl="0" fontAlgn="b"/>
                      <a:r>
                        <a:rPr lang="en-US" sz="1600" u="none" strike="noStrike" dirty="0">
                          <a:effectLst/>
                          <a:latin typeface="+mn-lt"/>
                        </a:rPr>
                        <a:t>0.1</a:t>
                      </a:r>
                      <a:endParaRPr lang="en-US" sz="1600" b="0" i="0" u="none" strike="noStrike" dirty="0">
                        <a:solidFill>
                          <a:srgbClr val="000000"/>
                        </a:solidFill>
                        <a:effectLst/>
                        <a:latin typeface="+mn-lt"/>
                      </a:endParaRPr>
                    </a:p>
                  </a:txBody>
                  <a:tcPr marL="0" marR="0" marT="0" marB="0" anchor="ctr"/>
                </a:tc>
                <a:tc>
                  <a:txBody>
                    <a:bodyPr/>
                    <a:lstStyle/>
                    <a:p>
                      <a:pPr algn="ctr" rtl="0" fontAlgn="b"/>
                      <a:r>
                        <a:rPr lang="en-US" sz="1600" u="none" strike="noStrike" dirty="0">
                          <a:effectLst/>
                          <a:latin typeface="+mn-lt"/>
                        </a:rPr>
                        <a:t>71.6</a:t>
                      </a:r>
                      <a:endParaRPr lang="en-US" sz="1600" b="0" i="0" u="none" strike="noStrike" dirty="0">
                        <a:solidFill>
                          <a:srgbClr val="000000"/>
                        </a:solidFill>
                        <a:effectLst/>
                        <a:latin typeface="+mn-lt"/>
                      </a:endParaRPr>
                    </a:p>
                  </a:txBody>
                  <a:tcPr marL="0" marR="0" marT="0" marB="0" anchor="ctr"/>
                </a:tc>
                <a:tc>
                  <a:txBody>
                    <a:bodyPr/>
                    <a:lstStyle/>
                    <a:p>
                      <a:pPr algn="ctr" rtl="0" fontAlgn="b"/>
                      <a:r>
                        <a:rPr lang="en-US" sz="1600" u="none" strike="noStrike" dirty="0">
                          <a:effectLst/>
                          <a:latin typeface="+mn-lt"/>
                        </a:rPr>
                        <a:t>-</a:t>
                      </a:r>
                      <a:endParaRPr lang="en-US" sz="1600" b="0" i="0" u="none" strike="noStrike" dirty="0">
                        <a:solidFill>
                          <a:srgbClr val="000000"/>
                        </a:solidFill>
                        <a:effectLst/>
                        <a:latin typeface="+mn-lt"/>
                      </a:endParaRPr>
                    </a:p>
                  </a:txBody>
                  <a:tcPr marL="0" marR="0" marT="0" marB="0" anchor="ctr"/>
                </a:tc>
                <a:tc>
                  <a:txBody>
                    <a:bodyPr/>
                    <a:lstStyle/>
                    <a:p>
                      <a:pPr algn="ctr" rtl="0" fontAlgn="ctr"/>
                      <a:r>
                        <a:rPr lang="en-US" sz="1600" u="none" strike="noStrike" dirty="0">
                          <a:effectLst/>
                          <a:latin typeface="+mn-lt"/>
                        </a:rPr>
                        <a:t>-</a:t>
                      </a:r>
                      <a:endParaRPr lang="en-US" sz="1600" b="0" i="0" u="none" strike="noStrike" dirty="0">
                        <a:solidFill>
                          <a:srgbClr val="1B4074"/>
                        </a:solidFill>
                        <a:effectLst/>
                        <a:latin typeface="+mn-lt"/>
                      </a:endParaRPr>
                    </a:p>
                  </a:txBody>
                  <a:tcPr marL="0" marR="0" marT="0" marB="0" anchor="ctr"/>
                </a:tc>
                <a:tc>
                  <a:txBody>
                    <a:bodyPr/>
                    <a:lstStyle/>
                    <a:p>
                      <a:pPr algn="ctr" rtl="0" fontAlgn="ctr"/>
                      <a:r>
                        <a:rPr lang="en-US" sz="1600" u="none" strike="noStrike" dirty="0">
                          <a:effectLst/>
                          <a:latin typeface="+mn-lt"/>
                        </a:rPr>
                        <a:t>0.1</a:t>
                      </a:r>
                      <a:endParaRPr lang="en-US" sz="1600" b="0" i="0" u="none" strike="noStrike" dirty="0">
                        <a:solidFill>
                          <a:srgbClr val="1B4074"/>
                        </a:solidFill>
                        <a:effectLst/>
                        <a:latin typeface="+mn-lt"/>
                      </a:endParaRPr>
                    </a:p>
                  </a:txBody>
                  <a:tcPr marL="0" marR="0" marT="0" marB="0" anchor="ctr"/>
                </a:tc>
                <a:extLst>
                  <a:ext uri="{0D108BD9-81ED-4DB2-BD59-A6C34878D82A}">
                    <a16:rowId xmlns:a16="http://schemas.microsoft.com/office/drawing/2014/main" val="4053355528"/>
                  </a:ext>
                </a:extLst>
              </a:tr>
              <a:tr h="399099">
                <a:tc>
                  <a:txBody>
                    <a:bodyPr/>
                    <a:lstStyle/>
                    <a:p>
                      <a:pPr algn="ctr" rtl="0" fontAlgn="ctr"/>
                      <a:r>
                        <a:rPr lang="en-US" sz="1400" u="none" strike="noStrike" dirty="0">
                          <a:effectLst/>
                        </a:rPr>
                        <a:t>  </a:t>
                      </a:r>
                      <a:r>
                        <a:rPr lang="en-US" sz="1400" u="none" strike="noStrike" baseline="0" dirty="0">
                          <a:effectLst/>
                        </a:rPr>
                        <a:t>[Ion]</a:t>
                      </a:r>
                      <a:r>
                        <a:rPr lang="en-US" sz="1400" u="none" strike="noStrike" baseline="-25000" dirty="0" err="1">
                          <a:effectLst/>
                        </a:rPr>
                        <a:t>hr</a:t>
                      </a:r>
                      <a:r>
                        <a:rPr lang="en-US" sz="1400" u="none" strike="noStrike" baseline="-25000" dirty="0">
                          <a:effectLst/>
                        </a:rPr>
                        <a:t>=12</a:t>
                      </a:r>
                      <a:r>
                        <a:rPr lang="en-US" sz="1400" u="none" strike="noStrike" baseline="0" dirty="0">
                          <a:effectLst/>
                        </a:rPr>
                        <a:t> </a:t>
                      </a:r>
                    </a:p>
                    <a:p>
                      <a:pPr algn="ctr" rtl="0" fontAlgn="ctr"/>
                      <a:r>
                        <a:rPr lang="en-US" sz="1400" u="none" strike="noStrike" dirty="0">
                          <a:effectLst/>
                        </a:rPr>
                        <a:t>(Cathode – Trial 2)</a:t>
                      </a:r>
                      <a:endParaRPr lang="en-US" sz="14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b"/>
                      <a:r>
                        <a:rPr lang="en-US" sz="1600" u="none" strike="noStrike" dirty="0">
                          <a:effectLst/>
                          <a:latin typeface="+mn-lt"/>
                        </a:rPr>
                        <a:t>0.1</a:t>
                      </a:r>
                      <a:endParaRPr lang="en-US" sz="1600" b="0" i="0" u="none" strike="noStrike" dirty="0">
                        <a:solidFill>
                          <a:srgbClr val="000000"/>
                        </a:solidFill>
                        <a:effectLst/>
                        <a:latin typeface="+mn-lt"/>
                      </a:endParaRPr>
                    </a:p>
                  </a:txBody>
                  <a:tcPr marL="0" marR="0" marT="0" marB="0" anchor="ctr"/>
                </a:tc>
                <a:tc>
                  <a:txBody>
                    <a:bodyPr/>
                    <a:lstStyle/>
                    <a:p>
                      <a:pPr algn="ctr" rtl="0" fontAlgn="b"/>
                      <a:r>
                        <a:rPr lang="en-US" sz="1600" u="none" strike="noStrike" dirty="0">
                          <a:effectLst/>
                          <a:latin typeface="+mn-lt"/>
                        </a:rPr>
                        <a:t>71.6</a:t>
                      </a:r>
                      <a:endParaRPr lang="en-US" sz="1600" b="0" i="0" u="none" strike="noStrike" dirty="0">
                        <a:solidFill>
                          <a:srgbClr val="000000"/>
                        </a:solidFill>
                        <a:effectLst/>
                        <a:latin typeface="+mn-lt"/>
                      </a:endParaRPr>
                    </a:p>
                  </a:txBody>
                  <a:tcPr marL="0" marR="0" marT="0" marB="0" anchor="ctr"/>
                </a:tc>
                <a:tc>
                  <a:txBody>
                    <a:bodyPr/>
                    <a:lstStyle/>
                    <a:p>
                      <a:pPr algn="ctr" rtl="0" fontAlgn="ctr"/>
                      <a:r>
                        <a:rPr lang="en-US" sz="1600" u="none" strike="noStrike" dirty="0">
                          <a:effectLst/>
                          <a:latin typeface="+mn-lt"/>
                        </a:rPr>
                        <a:t>-</a:t>
                      </a:r>
                      <a:endParaRPr lang="en-US" sz="1600" b="0" i="0" u="none" strike="noStrike" dirty="0">
                        <a:solidFill>
                          <a:srgbClr val="1B4074"/>
                        </a:solidFill>
                        <a:effectLst/>
                        <a:latin typeface="+mn-lt"/>
                      </a:endParaRPr>
                    </a:p>
                  </a:txBody>
                  <a:tcPr marL="0" marR="0" marT="0" marB="0" anchor="ctr"/>
                </a:tc>
                <a:tc>
                  <a:txBody>
                    <a:bodyPr/>
                    <a:lstStyle/>
                    <a:p>
                      <a:pPr algn="ctr" rtl="0" fontAlgn="ctr"/>
                      <a:r>
                        <a:rPr lang="en-US" sz="1600" u="none" strike="noStrike" dirty="0">
                          <a:effectLst/>
                          <a:latin typeface="+mn-lt"/>
                        </a:rPr>
                        <a:t>-</a:t>
                      </a:r>
                      <a:endParaRPr lang="en-US" sz="1600" b="0" i="0" u="none" strike="noStrike" dirty="0">
                        <a:solidFill>
                          <a:srgbClr val="1B4074"/>
                        </a:solidFill>
                        <a:effectLst/>
                        <a:latin typeface="+mn-lt"/>
                      </a:endParaRPr>
                    </a:p>
                  </a:txBody>
                  <a:tcPr marL="0" marR="0" marT="0" marB="0" anchor="ctr"/>
                </a:tc>
                <a:tc>
                  <a:txBody>
                    <a:bodyPr/>
                    <a:lstStyle/>
                    <a:p>
                      <a:pPr algn="ctr" rtl="0" fontAlgn="ctr"/>
                      <a:r>
                        <a:rPr lang="en-US" sz="1600" u="none" strike="noStrike" dirty="0">
                          <a:effectLst/>
                          <a:latin typeface="+mn-lt"/>
                        </a:rPr>
                        <a:t>0.2</a:t>
                      </a:r>
                      <a:endParaRPr lang="en-US" sz="1600" b="0" i="0" u="none" strike="noStrike" dirty="0">
                        <a:solidFill>
                          <a:srgbClr val="1B4074"/>
                        </a:solidFill>
                        <a:effectLst/>
                        <a:latin typeface="+mn-lt"/>
                      </a:endParaRPr>
                    </a:p>
                  </a:txBody>
                  <a:tcPr marL="0" marR="0" marT="0" marB="0" anchor="ctr"/>
                </a:tc>
                <a:extLst>
                  <a:ext uri="{0D108BD9-81ED-4DB2-BD59-A6C34878D82A}">
                    <a16:rowId xmlns:a16="http://schemas.microsoft.com/office/drawing/2014/main" val="758651927"/>
                  </a:ext>
                </a:extLst>
              </a:tr>
              <a:tr h="399099">
                <a:tc>
                  <a:txBody>
                    <a:bodyPr/>
                    <a:lstStyle/>
                    <a:p>
                      <a:pPr algn="ctr" rtl="0" fontAlgn="ctr"/>
                      <a:r>
                        <a:rPr lang="en-US" sz="1400" u="none" strike="noStrike" dirty="0">
                          <a:effectLst/>
                        </a:rPr>
                        <a:t>  </a:t>
                      </a:r>
                      <a:r>
                        <a:rPr lang="en-US" sz="1400" u="none" strike="noStrike" baseline="0" dirty="0">
                          <a:effectLst/>
                        </a:rPr>
                        <a:t>[Ion]</a:t>
                      </a:r>
                      <a:r>
                        <a:rPr lang="en-US" sz="1400" u="none" strike="noStrike" baseline="-25000" dirty="0" err="1">
                          <a:effectLst/>
                        </a:rPr>
                        <a:t>hr</a:t>
                      </a:r>
                      <a:r>
                        <a:rPr lang="en-US" sz="1400" u="none" strike="noStrike" baseline="-25000" dirty="0">
                          <a:effectLst/>
                        </a:rPr>
                        <a:t>=12</a:t>
                      </a:r>
                      <a:r>
                        <a:rPr lang="en-US" sz="1400" u="none" strike="noStrike" baseline="0" dirty="0">
                          <a:effectLst/>
                        </a:rPr>
                        <a:t> </a:t>
                      </a:r>
                    </a:p>
                    <a:p>
                      <a:pPr algn="ctr" rtl="0" fontAlgn="ctr"/>
                      <a:r>
                        <a:rPr lang="en-US" sz="1400" u="none" strike="noStrike" dirty="0">
                          <a:effectLst/>
                        </a:rPr>
                        <a:t>(Cathode – Control,</a:t>
                      </a:r>
                      <a:r>
                        <a:rPr lang="en-US" sz="1400" u="none" strike="noStrike" baseline="0" dirty="0">
                          <a:effectLst/>
                        </a:rPr>
                        <a:t> no e</a:t>
                      </a:r>
                      <a:r>
                        <a:rPr lang="en-US" sz="1400" u="none" strike="noStrike" baseline="30000" dirty="0">
                          <a:effectLst/>
                        </a:rPr>
                        <a:t>-</a:t>
                      </a: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0" marR="0" marT="0" marB="0" anchor="ctr"/>
                </a:tc>
                <a:tc>
                  <a:txBody>
                    <a:bodyPr/>
                    <a:lstStyle/>
                    <a:p>
                      <a:pPr algn="ctr" rtl="0" fontAlgn="b"/>
                      <a:r>
                        <a:rPr lang="en-US" sz="1600" b="0" i="0" u="none" strike="noStrike" dirty="0">
                          <a:solidFill>
                            <a:srgbClr val="000000"/>
                          </a:solidFill>
                          <a:effectLst/>
                          <a:latin typeface="+mn-lt"/>
                        </a:rPr>
                        <a:t>0.0</a:t>
                      </a:r>
                    </a:p>
                  </a:txBody>
                  <a:tcPr marL="0" marR="0" marT="0" marB="0" anchor="ctr"/>
                </a:tc>
                <a:tc>
                  <a:txBody>
                    <a:bodyPr/>
                    <a:lstStyle/>
                    <a:p>
                      <a:pPr algn="ctr" rtl="0" fontAlgn="b"/>
                      <a:r>
                        <a:rPr lang="en-US" sz="1600" b="0" i="0" u="none" strike="noStrike" dirty="0">
                          <a:solidFill>
                            <a:srgbClr val="000000"/>
                          </a:solidFill>
                          <a:effectLst/>
                          <a:latin typeface="+mn-lt"/>
                        </a:rPr>
                        <a:t>0.0</a:t>
                      </a:r>
                    </a:p>
                  </a:txBody>
                  <a:tcPr marL="0" marR="0" marT="0" marB="0" anchor="ctr"/>
                </a:tc>
                <a:tc>
                  <a:txBody>
                    <a:bodyPr/>
                    <a:lstStyle/>
                    <a:p>
                      <a:pPr algn="ctr" rtl="0" fontAlgn="ctr"/>
                      <a:r>
                        <a:rPr lang="en-US" sz="1600" b="0" i="0" u="none" strike="noStrike" dirty="0">
                          <a:solidFill>
                            <a:srgbClr val="1B4074"/>
                          </a:solidFill>
                          <a:effectLst/>
                          <a:latin typeface="+mn-lt"/>
                        </a:rPr>
                        <a:t>-</a:t>
                      </a:r>
                    </a:p>
                  </a:txBody>
                  <a:tcPr marL="0" marR="0" marT="0" marB="0" anchor="ctr"/>
                </a:tc>
                <a:tc>
                  <a:txBody>
                    <a:bodyPr/>
                    <a:lstStyle/>
                    <a:p>
                      <a:pPr algn="ctr" rtl="0" fontAlgn="ctr"/>
                      <a:r>
                        <a:rPr lang="en-US" sz="1600" b="0" i="0" u="none" strike="noStrike" dirty="0">
                          <a:solidFill>
                            <a:srgbClr val="1B4074"/>
                          </a:solidFill>
                          <a:effectLst/>
                          <a:latin typeface="+mn-lt"/>
                        </a:rPr>
                        <a:t>-</a:t>
                      </a:r>
                    </a:p>
                  </a:txBody>
                  <a:tcPr marL="0" marR="0" marT="0" marB="0" anchor="ctr"/>
                </a:tc>
                <a:tc>
                  <a:txBody>
                    <a:bodyPr/>
                    <a:lstStyle/>
                    <a:p>
                      <a:pPr algn="ctr" rtl="0" fontAlgn="ctr"/>
                      <a:r>
                        <a:rPr lang="en-US" sz="1600" b="0" i="0" u="none" strike="noStrike" dirty="0">
                          <a:solidFill>
                            <a:srgbClr val="1B4074"/>
                          </a:solidFill>
                          <a:effectLst/>
                          <a:latin typeface="+mn-lt"/>
                        </a:rPr>
                        <a:t>0.0</a:t>
                      </a:r>
                    </a:p>
                  </a:txBody>
                  <a:tcPr marL="0" marR="0" marT="0" marB="0" anchor="ctr"/>
                </a:tc>
                <a:extLst>
                  <a:ext uri="{0D108BD9-81ED-4DB2-BD59-A6C34878D82A}">
                    <a16:rowId xmlns:a16="http://schemas.microsoft.com/office/drawing/2014/main" val="2725806248"/>
                  </a:ext>
                </a:extLst>
              </a:tr>
            </a:tbl>
          </a:graphicData>
        </a:graphic>
      </p:graphicFrame>
      <p:sp>
        <p:nvSpPr>
          <p:cNvPr id="7" name="Down Arrow 6"/>
          <p:cNvSpPr/>
          <p:nvPr/>
        </p:nvSpPr>
        <p:spPr>
          <a:xfrm>
            <a:off x="2122714" y="2150279"/>
            <a:ext cx="304800" cy="304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323871" y="2150279"/>
            <a:ext cx="304800" cy="3048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70107" y="2196165"/>
            <a:ext cx="3145971" cy="1015663"/>
          </a:xfrm>
          <a:prstGeom prst="rect">
            <a:avLst/>
          </a:prstGeom>
          <a:noFill/>
        </p:spPr>
        <p:txBody>
          <a:bodyPr wrap="square" rtlCol="0">
            <a:spAutoFit/>
          </a:bodyPr>
          <a:lstStyle/>
          <a:p>
            <a:r>
              <a:rPr lang="en-US" sz="2000" dirty="0"/>
              <a:t>Using this process, red mud can be neutralized at room temperature in 12 hours.</a:t>
            </a:r>
          </a:p>
        </p:txBody>
      </p:sp>
      <p:cxnSp>
        <p:nvCxnSpPr>
          <p:cNvPr id="10" name="Straight Connector 9">
            <a:extLst>
              <a:ext uri="{FF2B5EF4-FFF2-40B4-BE49-F238E27FC236}">
                <a16:creationId xmlns:a16="http://schemas.microsoft.com/office/drawing/2014/main" id="{C90A55AC-A152-4CB4-A178-AC226F90DCE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76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6226" y="168135"/>
            <a:ext cx="5759548" cy="707886"/>
          </a:xfrm>
        </p:spPr>
        <p:txBody>
          <a:bodyPr wrap="square">
            <a:spAutoFit/>
          </a:bodyPr>
          <a:lstStyle/>
          <a:p>
            <a:pPr algn="ctr">
              <a:lnSpc>
                <a:spcPct val="100000"/>
              </a:lnSpc>
            </a:pPr>
            <a:r>
              <a:rPr lang="en-US" sz="4000" b="1" dirty="0">
                <a:latin typeface="+mn-lt"/>
              </a:rPr>
              <a:t>Biodegrade the Waste</a:t>
            </a:r>
          </a:p>
        </p:txBody>
      </p:sp>
      <p:sp>
        <p:nvSpPr>
          <p:cNvPr id="4" name="Content Placeholder 2"/>
          <p:cNvSpPr>
            <a:spLocks noGrp="1"/>
          </p:cNvSpPr>
          <p:nvPr>
            <p:ph idx="1"/>
          </p:nvPr>
        </p:nvSpPr>
        <p:spPr>
          <a:xfrm>
            <a:off x="982133" y="2057998"/>
            <a:ext cx="10634134" cy="3486083"/>
          </a:xfrm>
        </p:spPr>
        <p:txBody>
          <a:bodyPr wrap="square">
            <a:spAutoFit/>
          </a:bodyPr>
          <a:lstStyle/>
          <a:p>
            <a:r>
              <a:rPr lang="en-US" sz="2400" dirty="0">
                <a:latin typeface="+mn-lt"/>
              </a:rPr>
              <a:t>Biodegradation - "A process by which microbial organisms transform or alter (through metabolic or enzymatic action) the structure of chemicals introduced into the environment." – US EPA, 2009</a:t>
            </a:r>
          </a:p>
          <a:p>
            <a:pPr marL="0" indent="0">
              <a:buNone/>
            </a:pPr>
            <a:endParaRPr lang="en-US" sz="800" dirty="0">
              <a:latin typeface="+mn-lt"/>
            </a:endParaRPr>
          </a:p>
          <a:p>
            <a:r>
              <a:rPr lang="en-US" sz="2400" dirty="0">
                <a:latin typeface="+mn-lt"/>
              </a:rPr>
              <a:t>“Ready” biodegradability – remove 70% of dissolved organic carbon AND achieve 60% theoretical oxygen demand or CO</a:t>
            </a:r>
            <a:r>
              <a:rPr lang="en-US" sz="2400" baseline="-25000" dirty="0">
                <a:latin typeface="+mn-lt"/>
              </a:rPr>
              <a:t>2</a:t>
            </a:r>
            <a:r>
              <a:rPr lang="en-US" sz="2400" dirty="0">
                <a:latin typeface="+mn-lt"/>
              </a:rPr>
              <a:t> production within a 10-day window in a 28-day test. – OECD</a:t>
            </a:r>
          </a:p>
          <a:p>
            <a:pPr marL="0" indent="0">
              <a:buNone/>
            </a:pPr>
            <a:endParaRPr lang="en-US" sz="800" dirty="0">
              <a:latin typeface="+mn-lt"/>
            </a:endParaRPr>
          </a:p>
          <a:p>
            <a:r>
              <a:rPr lang="en-US" sz="2400" dirty="0">
                <a:latin typeface="+mn-lt"/>
              </a:rPr>
              <a:t>“Ultimate” biodegradability – 60-70% of organic carbon converted to CO</a:t>
            </a:r>
            <a:r>
              <a:rPr lang="en-US" sz="2400" baseline="-25000" dirty="0">
                <a:latin typeface="+mn-lt"/>
              </a:rPr>
              <a:t>2</a:t>
            </a:r>
            <a:r>
              <a:rPr lang="en-US" sz="2400" dirty="0">
                <a:latin typeface="+mn-lt"/>
              </a:rPr>
              <a:t> within 28 days.</a:t>
            </a:r>
          </a:p>
        </p:txBody>
      </p:sp>
      <p:cxnSp>
        <p:nvCxnSpPr>
          <p:cNvPr id="5" name="Straight Connector 4">
            <a:extLst>
              <a:ext uri="{FF2B5EF4-FFF2-40B4-BE49-F238E27FC236}">
                <a16:creationId xmlns:a16="http://schemas.microsoft.com/office/drawing/2014/main" id="{856CCEFE-AD2D-4D8F-ABF3-9A9100E8399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45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186" y="231073"/>
            <a:ext cx="8685628" cy="646331"/>
          </a:xfrm>
        </p:spPr>
        <p:txBody>
          <a:bodyPr wrap="square">
            <a:spAutoFit/>
          </a:bodyPr>
          <a:lstStyle/>
          <a:p>
            <a:pPr algn="ctr"/>
            <a:r>
              <a:rPr lang="en-US" sz="4000" b="1" dirty="0">
                <a:latin typeface="+mn-lt"/>
              </a:rPr>
              <a:t>Aerobic Versus Anaerobic Digestion</a:t>
            </a:r>
          </a:p>
        </p:txBody>
      </p:sp>
      <p:sp>
        <p:nvSpPr>
          <p:cNvPr id="3" name="Content Placeholder 2"/>
          <p:cNvSpPr>
            <a:spLocks noGrp="1"/>
          </p:cNvSpPr>
          <p:nvPr>
            <p:ph idx="1"/>
          </p:nvPr>
        </p:nvSpPr>
        <p:spPr>
          <a:xfrm>
            <a:off x="838200" y="3445419"/>
            <a:ext cx="10515600" cy="1089529"/>
          </a:xfrm>
        </p:spPr>
        <p:txBody>
          <a:bodyPr>
            <a:spAutoFit/>
          </a:bodyPr>
          <a:lstStyle/>
          <a:p>
            <a:pPr marL="0" indent="0" algn="ctr">
              <a:buNone/>
            </a:pPr>
            <a:r>
              <a:rPr lang="en-US" sz="3600" dirty="0">
                <a:latin typeface="+mn-lt"/>
              </a:rPr>
              <a:t>Difference in oxygen supply, organism types, and products formed.</a:t>
            </a:r>
          </a:p>
        </p:txBody>
      </p:sp>
      <p:cxnSp>
        <p:nvCxnSpPr>
          <p:cNvPr id="4" name="Straight Connector 3">
            <a:extLst>
              <a:ext uri="{FF2B5EF4-FFF2-40B4-BE49-F238E27FC236}">
                <a16:creationId xmlns:a16="http://schemas.microsoft.com/office/drawing/2014/main" id="{06734ADF-08A3-455E-80E8-52EAFA10ACC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851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437" y="216887"/>
            <a:ext cx="4979126" cy="646331"/>
          </a:xfrm>
        </p:spPr>
        <p:txBody>
          <a:bodyPr wrap="square">
            <a:spAutoFit/>
          </a:bodyPr>
          <a:lstStyle/>
          <a:p>
            <a:pPr algn="ctr"/>
            <a:r>
              <a:rPr lang="en-US" sz="4000" b="1" dirty="0">
                <a:latin typeface="+mn-lt"/>
              </a:rPr>
              <a:t>Aerobic Digestion</a:t>
            </a:r>
          </a:p>
        </p:txBody>
      </p:sp>
      <p:sp>
        <p:nvSpPr>
          <p:cNvPr id="3" name="Content Placeholder 2"/>
          <p:cNvSpPr>
            <a:spLocks noGrp="1"/>
          </p:cNvSpPr>
          <p:nvPr>
            <p:ph idx="1"/>
          </p:nvPr>
        </p:nvSpPr>
        <p:spPr>
          <a:xfrm>
            <a:off x="838200" y="2839749"/>
            <a:ext cx="10515600" cy="2028248"/>
          </a:xfrm>
        </p:spPr>
        <p:txBody>
          <a:bodyPr>
            <a:spAutoFit/>
          </a:bodyPr>
          <a:lstStyle/>
          <a:p>
            <a:r>
              <a:rPr lang="en-US" dirty="0">
                <a:latin typeface="+mn-lt"/>
              </a:rPr>
              <a:t>Bacteria consume organic matter.</a:t>
            </a:r>
          </a:p>
          <a:p>
            <a:r>
              <a:rPr lang="en-US" dirty="0">
                <a:latin typeface="+mn-lt"/>
              </a:rPr>
              <a:t>Needs a constant supply of oxygen, pH adjustments, and mixing.</a:t>
            </a:r>
          </a:p>
          <a:p>
            <a:r>
              <a:rPr lang="en-US" dirty="0">
                <a:latin typeface="+mn-lt"/>
              </a:rPr>
              <a:t>Byproducts: heat, CO</a:t>
            </a:r>
            <a:r>
              <a:rPr lang="en-US" baseline="-25000" dirty="0">
                <a:latin typeface="+mn-lt"/>
              </a:rPr>
              <a:t>2</a:t>
            </a:r>
            <a:r>
              <a:rPr lang="en-US" dirty="0">
                <a:latin typeface="+mn-lt"/>
              </a:rPr>
              <a:t>, and H</a:t>
            </a:r>
            <a:r>
              <a:rPr lang="en-US" baseline="-25000" dirty="0">
                <a:latin typeface="+mn-lt"/>
              </a:rPr>
              <a:t>2</a:t>
            </a:r>
            <a:r>
              <a:rPr lang="en-US" dirty="0">
                <a:latin typeface="+mn-lt"/>
              </a:rPr>
              <a:t>O.</a:t>
            </a:r>
          </a:p>
          <a:p>
            <a:r>
              <a:rPr lang="en-US" dirty="0">
                <a:latin typeface="+mn-lt"/>
              </a:rPr>
              <a:t>Frequently used by water treatment plants or in composting.</a:t>
            </a:r>
          </a:p>
        </p:txBody>
      </p:sp>
      <p:cxnSp>
        <p:nvCxnSpPr>
          <p:cNvPr id="4" name="Straight Connector 3">
            <a:extLst>
              <a:ext uri="{FF2B5EF4-FFF2-40B4-BE49-F238E27FC236}">
                <a16:creationId xmlns:a16="http://schemas.microsoft.com/office/drawing/2014/main" id="{ACB58E6F-8881-415E-8F12-147D33ED162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802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100" y="216537"/>
            <a:ext cx="6781800" cy="646331"/>
          </a:xfrm>
        </p:spPr>
        <p:txBody>
          <a:bodyPr wrap="square">
            <a:spAutoFit/>
          </a:bodyPr>
          <a:lstStyle/>
          <a:p>
            <a:pPr algn="ctr"/>
            <a:r>
              <a:rPr lang="en-US" sz="4000" b="1" dirty="0">
                <a:latin typeface="+mn-lt"/>
              </a:rPr>
              <a:t>Anaerobic Digestion</a:t>
            </a:r>
          </a:p>
        </p:txBody>
      </p:sp>
      <p:sp>
        <p:nvSpPr>
          <p:cNvPr id="3" name="Content Placeholder 2"/>
          <p:cNvSpPr>
            <a:spLocks noGrp="1"/>
          </p:cNvSpPr>
          <p:nvPr>
            <p:ph idx="1"/>
          </p:nvPr>
        </p:nvSpPr>
        <p:spPr>
          <a:xfrm>
            <a:off x="860018" y="2824989"/>
            <a:ext cx="10099431" cy="1900007"/>
          </a:xfrm>
        </p:spPr>
        <p:txBody>
          <a:bodyPr wrap="square">
            <a:spAutoFit/>
          </a:bodyPr>
          <a:lstStyle/>
          <a:p>
            <a:r>
              <a:rPr lang="en-US" dirty="0">
                <a:latin typeface="+mn-lt"/>
              </a:rPr>
              <a:t>Bacteria consume organic matter in the absence of oxygen.</a:t>
            </a:r>
          </a:p>
          <a:p>
            <a:r>
              <a:rPr lang="en-US" dirty="0">
                <a:latin typeface="+mn-lt"/>
              </a:rPr>
              <a:t>Common in fermentation and landfill; produces biogas consisting of methane, ammonia, hydrogen sulfide.</a:t>
            </a:r>
          </a:p>
          <a:p>
            <a:r>
              <a:rPr lang="en-US" dirty="0">
                <a:latin typeface="+mn-lt"/>
              </a:rPr>
              <a:t>Biogas is considered a renewable energy</a:t>
            </a:r>
            <a:r>
              <a:rPr lang="en-US" dirty="0"/>
              <a:t>.</a:t>
            </a:r>
            <a:endParaRPr lang="en-US" baseline="-25000" dirty="0">
              <a:latin typeface="+mn-lt"/>
            </a:endParaRPr>
          </a:p>
        </p:txBody>
      </p:sp>
      <p:cxnSp>
        <p:nvCxnSpPr>
          <p:cNvPr id="4" name="Straight Connector 3">
            <a:extLst>
              <a:ext uri="{FF2B5EF4-FFF2-40B4-BE49-F238E27FC236}">
                <a16:creationId xmlns:a16="http://schemas.microsoft.com/office/drawing/2014/main" id="{78577D52-60BA-4B8D-90D7-3AA8DA7FDC1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541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00" y="215148"/>
            <a:ext cx="8204200" cy="646331"/>
          </a:xfrm>
        </p:spPr>
        <p:txBody>
          <a:bodyPr wrap="square">
            <a:spAutoFit/>
          </a:bodyPr>
          <a:lstStyle/>
          <a:p>
            <a:pPr algn="ctr"/>
            <a:r>
              <a:rPr lang="en-US" sz="4000" b="1" dirty="0">
                <a:latin typeface="+mn-lt"/>
              </a:rPr>
              <a:t>Digestion versus Chemical Structure</a:t>
            </a:r>
          </a:p>
        </p:txBody>
      </p:sp>
      <p:sp>
        <p:nvSpPr>
          <p:cNvPr id="3" name="Content Placeholder 2"/>
          <p:cNvSpPr>
            <a:spLocks noGrp="1"/>
          </p:cNvSpPr>
          <p:nvPr>
            <p:ph idx="1"/>
          </p:nvPr>
        </p:nvSpPr>
        <p:spPr>
          <a:xfrm>
            <a:off x="838200" y="1825625"/>
            <a:ext cx="10515600" cy="3967240"/>
          </a:xfrm>
        </p:spPr>
        <p:txBody>
          <a:bodyPr>
            <a:spAutoFit/>
          </a:bodyPr>
          <a:lstStyle/>
          <a:p>
            <a:r>
              <a:rPr lang="en-US" dirty="0">
                <a:latin typeface="+mn-lt"/>
              </a:rPr>
              <a:t>Not all chemicals will biodegrade at the same rate (think plastic vs paper).</a:t>
            </a:r>
          </a:p>
          <a:p>
            <a:r>
              <a:rPr lang="en-US" dirty="0">
                <a:latin typeface="+mn-lt"/>
              </a:rPr>
              <a:t>The rate of biodegradation depends on the microorganism, but also a chemical structure of the molecule.</a:t>
            </a:r>
          </a:p>
          <a:p>
            <a:r>
              <a:rPr lang="en-US" dirty="0">
                <a:latin typeface="+mn-lt"/>
              </a:rPr>
              <a:t>Some parts of the molecule are known to be more biodegradable than the others.</a:t>
            </a:r>
          </a:p>
          <a:p>
            <a:r>
              <a:rPr lang="en-US" dirty="0">
                <a:latin typeface="+mn-lt"/>
              </a:rPr>
              <a:t>There is a publically available software that analyses the chemical structure and predicts whether the molecule will degrade slower (days) or slower (months, years).</a:t>
            </a:r>
          </a:p>
        </p:txBody>
      </p:sp>
      <p:cxnSp>
        <p:nvCxnSpPr>
          <p:cNvPr id="4" name="Straight Connector 3">
            <a:extLst>
              <a:ext uri="{FF2B5EF4-FFF2-40B4-BE49-F238E27FC236}">
                <a16:creationId xmlns:a16="http://schemas.microsoft.com/office/drawing/2014/main" id="{72052EDB-F98E-4C27-B338-E7B67AA4DA0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B4221CC-BEBC-4283-B0AD-C9ED7755C0E8}"/>
              </a:ext>
            </a:extLst>
          </p:cNvPr>
          <p:cNvSpPr txBox="1"/>
          <p:nvPr/>
        </p:nvSpPr>
        <p:spPr>
          <a:xfrm>
            <a:off x="1032923" y="1485522"/>
            <a:ext cx="5994419" cy="3293209"/>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ea typeface="+mn-ea"/>
                <a:cs typeface="+mn-cs"/>
              </a:rPr>
              <a:t>The Waste Treatment Pyramid</a:t>
            </a:r>
          </a:p>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ea typeface="+mn-ea"/>
                <a:cs typeface="+mn-cs"/>
              </a:rPr>
              <a:t>Reduced Solvent Use</a:t>
            </a:r>
          </a:p>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lang="en-US" sz="2800" dirty="0">
                <a:solidFill>
                  <a:prstClr val="black"/>
                </a:solidFill>
              </a:rPr>
              <a:t>Waste as a Feedstock</a:t>
            </a:r>
          </a:p>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lang="en-US" sz="2800" dirty="0">
                <a:solidFill>
                  <a:prstClr val="black"/>
                </a:solidFill>
              </a:rPr>
              <a:t>Biodegradation of Waste</a:t>
            </a:r>
          </a:p>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ea typeface="+mn-ea"/>
                <a:cs typeface="+mn-cs"/>
              </a:rPr>
              <a:t>Designing</a:t>
            </a:r>
            <a:r>
              <a:rPr lang="en-US" sz="2800" dirty="0">
                <a:solidFill>
                  <a:prstClr val="black"/>
                </a:solidFill>
              </a:rPr>
              <a:t> Processes to Include Biodegradation of Waste</a:t>
            </a:r>
            <a:endParaRPr kumimoji="0" lang="en-US" sz="2800" b="0" i="0" u="none" strike="noStrike" kern="1200" cap="none" spc="0" normalizeH="0" baseline="0" noProof="0" dirty="0">
              <a:ln>
                <a:noFill/>
              </a:ln>
              <a:solidFill>
                <a:prstClr val="black"/>
              </a:solidFill>
              <a:effectLst/>
              <a:uLnTx/>
              <a:uFillTx/>
              <a:ea typeface="+mn-ea"/>
              <a:cs typeface="+mn-cs"/>
            </a:endParaRPr>
          </a:p>
        </p:txBody>
      </p:sp>
      <p:sp>
        <p:nvSpPr>
          <p:cNvPr id="5" name="TextBox 4">
            <a:extLst>
              <a:ext uri="{FF2B5EF4-FFF2-40B4-BE49-F238E27FC236}">
                <a16:creationId xmlns:a16="http://schemas.microsoft.com/office/drawing/2014/main" id="{7374DC12-982D-428A-94EF-5FE58037DD06}"/>
              </a:ext>
            </a:extLst>
          </p:cNvPr>
          <p:cNvSpPr txBox="1"/>
          <p:nvPr/>
        </p:nvSpPr>
        <p:spPr>
          <a:xfrm>
            <a:off x="3785992" y="156411"/>
            <a:ext cx="4620047" cy="707886"/>
          </a:xfrm>
          <a:prstGeom prst="rect">
            <a:avLst/>
          </a:prstGeom>
          <a:noFill/>
        </p:spPr>
        <p:txBody>
          <a:bodyPr wrap="none" rtlCol="0">
            <a:spAutoFit/>
          </a:bodyPr>
          <a:lstStyle/>
          <a:p>
            <a:pPr algn="ctr"/>
            <a:r>
              <a:rPr lang="en-US" sz="4000" b="1"/>
              <a:t>Topics To Be Covered</a:t>
            </a:r>
            <a:endParaRPr lang="en-US" sz="4000" b="1" dirty="0"/>
          </a:p>
        </p:txBody>
      </p:sp>
    </p:spTree>
    <p:extLst>
      <p:ext uri="{BB962C8B-B14F-4D97-AF65-F5344CB8AC3E}">
        <p14:creationId xmlns:p14="http://schemas.microsoft.com/office/powerpoint/2010/main" val="1370778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275" y="163262"/>
            <a:ext cx="9817449" cy="707886"/>
          </a:xfrm>
        </p:spPr>
        <p:txBody>
          <a:bodyPr>
            <a:spAutoFit/>
          </a:bodyPr>
          <a:lstStyle/>
          <a:p>
            <a:pPr algn="ctr">
              <a:lnSpc>
                <a:spcPct val="100000"/>
              </a:lnSpc>
            </a:pPr>
            <a:r>
              <a:rPr lang="en-US" sz="4000" b="1" dirty="0">
                <a:latin typeface="+mn-lt"/>
              </a:rPr>
              <a:t>Predicting Biodegradation: EPA, </a:t>
            </a:r>
            <a:r>
              <a:rPr lang="en-US" sz="4000" b="1" dirty="0" err="1">
                <a:latin typeface="+mn-lt"/>
              </a:rPr>
              <a:t>EPISuite</a:t>
            </a:r>
            <a:endParaRPr lang="en-US" sz="4000" b="1" dirty="0">
              <a:latin typeface="+mn-lt"/>
            </a:endParaRPr>
          </a:p>
        </p:txBody>
      </p:sp>
      <p:sp>
        <p:nvSpPr>
          <p:cNvPr id="5" name="Content Placeholder 4"/>
          <p:cNvSpPr>
            <a:spLocks noGrp="1"/>
          </p:cNvSpPr>
          <p:nvPr>
            <p:ph idx="1"/>
          </p:nvPr>
        </p:nvSpPr>
        <p:spPr>
          <a:xfrm>
            <a:off x="2433466" y="6060509"/>
            <a:ext cx="7325066" cy="757130"/>
          </a:xfrm>
        </p:spPr>
        <p:txBody>
          <a:bodyPr wrap="square">
            <a:spAutoFit/>
          </a:bodyPr>
          <a:lstStyle/>
          <a:p>
            <a:pPr marL="0" indent="0">
              <a:buNone/>
            </a:pPr>
            <a:r>
              <a:rPr lang="en-US" sz="2400" dirty="0">
                <a:latin typeface="+mn-lt"/>
              </a:rPr>
              <a:t>EPI = Estimation Programs Interface http://www.epa.gov/oppt/exposure/pubs/episuitedl.htm</a:t>
            </a:r>
          </a:p>
        </p:txBody>
      </p:sp>
      <p:pic>
        <p:nvPicPr>
          <p:cNvPr id="6" name="Picture 5"/>
          <p:cNvPicPr>
            <a:picLocks noChangeAspect="1"/>
          </p:cNvPicPr>
          <p:nvPr/>
        </p:nvPicPr>
        <p:blipFill rotWithShape="1">
          <a:blip r:embed="rId2"/>
          <a:srcRect r="21132" b="35864"/>
          <a:stretch/>
        </p:blipFill>
        <p:spPr>
          <a:xfrm>
            <a:off x="1187275" y="1259522"/>
            <a:ext cx="9801628" cy="4800987"/>
          </a:xfrm>
          <a:prstGeom prst="rect">
            <a:avLst/>
          </a:prstGeom>
        </p:spPr>
      </p:pic>
      <p:cxnSp>
        <p:nvCxnSpPr>
          <p:cNvPr id="7" name="Straight Connector 6">
            <a:extLst>
              <a:ext uri="{FF2B5EF4-FFF2-40B4-BE49-F238E27FC236}">
                <a16:creationId xmlns:a16="http://schemas.microsoft.com/office/drawing/2014/main" id="{E127B86F-A0C9-4BC4-9B02-47C4DD21460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56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025" y="124300"/>
            <a:ext cx="7219950" cy="990015"/>
          </a:xfrm>
        </p:spPr>
        <p:txBody>
          <a:bodyPr>
            <a:spAutoFit/>
          </a:bodyPr>
          <a:lstStyle/>
          <a:p>
            <a:pPr algn="ctr">
              <a:lnSpc>
                <a:spcPts val="3500"/>
              </a:lnSpc>
            </a:pPr>
            <a:r>
              <a:rPr lang="en-US" sz="3600" b="1" dirty="0">
                <a:latin typeface="+mn-lt"/>
              </a:rPr>
              <a:t>BIOWIN Models Based on Molecular Fragment Contributions</a:t>
            </a:r>
          </a:p>
        </p:txBody>
      </p:sp>
      <p:sp>
        <p:nvSpPr>
          <p:cNvPr id="3" name="Content Placeholder 2"/>
          <p:cNvSpPr>
            <a:spLocks noGrp="1"/>
          </p:cNvSpPr>
          <p:nvPr>
            <p:ph idx="1"/>
          </p:nvPr>
        </p:nvSpPr>
        <p:spPr>
          <a:xfrm>
            <a:off x="838200" y="2599348"/>
            <a:ext cx="10515600" cy="2757165"/>
          </a:xfrm>
        </p:spPr>
        <p:txBody>
          <a:bodyPr>
            <a:spAutoFit/>
          </a:bodyPr>
          <a:lstStyle/>
          <a:p>
            <a:r>
              <a:rPr lang="en-US" dirty="0">
                <a:latin typeface="+mn-lt"/>
              </a:rPr>
              <a:t>Six aerobic degradation models</a:t>
            </a:r>
          </a:p>
          <a:p>
            <a:pPr lvl="1"/>
            <a:r>
              <a:rPr lang="en-US" dirty="0">
                <a:latin typeface="+mn-lt"/>
              </a:rPr>
              <a:t>BIOWIN1&amp;2: qualitative, based on database of 264 chemicals</a:t>
            </a:r>
          </a:p>
          <a:p>
            <a:pPr lvl="1"/>
            <a:r>
              <a:rPr lang="en-US" dirty="0">
                <a:latin typeface="+mn-lt"/>
              </a:rPr>
              <a:t>BIOWIN3&amp;4: estimation of rate, based on 200 chemicals</a:t>
            </a:r>
          </a:p>
          <a:p>
            <a:pPr lvl="1"/>
            <a:r>
              <a:rPr lang="en-US" dirty="0">
                <a:latin typeface="+mn-lt"/>
              </a:rPr>
              <a:t>BIOWIN5&amp;6: qualitative, based on database of 884 chemicals</a:t>
            </a:r>
          </a:p>
          <a:p>
            <a:pPr marL="457200" lvl="1" indent="0">
              <a:buNone/>
            </a:pPr>
            <a:endParaRPr lang="en-US" sz="800" dirty="0">
              <a:latin typeface="+mn-lt"/>
            </a:endParaRPr>
          </a:p>
          <a:p>
            <a:r>
              <a:rPr lang="en-US" dirty="0">
                <a:latin typeface="+mn-lt"/>
              </a:rPr>
              <a:t>New anaerobic degradation model</a:t>
            </a:r>
          </a:p>
          <a:p>
            <a:pPr lvl="1"/>
            <a:r>
              <a:rPr lang="en-US" dirty="0">
                <a:latin typeface="+mn-lt"/>
              </a:rPr>
              <a:t>BIOWIN 7: “screening level”, </a:t>
            </a:r>
            <a:r>
              <a:rPr lang="en-US" dirty="0" err="1">
                <a:latin typeface="+mn-lt"/>
              </a:rPr>
              <a:t>methanogenic</a:t>
            </a:r>
            <a:r>
              <a:rPr lang="en-US" dirty="0">
                <a:latin typeface="+mn-lt"/>
              </a:rPr>
              <a:t> bacteria, 169 chemicals</a:t>
            </a:r>
          </a:p>
        </p:txBody>
      </p:sp>
      <p:cxnSp>
        <p:nvCxnSpPr>
          <p:cNvPr id="4" name="Straight Connector 3">
            <a:extLst>
              <a:ext uri="{FF2B5EF4-FFF2-40B4-BE49-F238E27FC236}">
                <a16:creationId xmlns:a16="http://schemas.microsoft.com/office/drawing/2014/main" id="{F097CFC1-8F03-47A1-8360-986CDC186F9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425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25" y="217713"/>
            <a:ext cx="7143750" cy="646331"/>
          </a:xfrm>
        </p:spPr>
        <p:txBody>
          <a:bodyPr wrap="square">
            <a:spAutoFit/>
          </a:bodyPr>
          <a:lstStyle/>
          <a:p>
            <a:pPr algn="ctr"/>
            <a:r>
              <a:rPr lang="en-US" sz="4000" b="1" dirty="0">
                <a:latin typeface="+mn-lt"/>
              </a:rPr>
              <a:t>BIOWIN Demonstration/Exercise</a:t>
            </a:r>
          </a:p>
        </p:txBody>
      </p:sp>
      <p:sp>
        <p:nvSpPr>
          <p:cNvPr id="3" name="Content Placeholder 2"/>
          <p:cNvSpPr>
            <a:spLocks noGrp="1"/>
          </p:cNvSpPr>
          <p:nvPr>
            <p:ph idx="1"/>
          </p:nvPr>
        </p:nvSpPr>
        <p:spPr>
          <a:xfrm>
            <a:off x="838200" y="2592832"/>
            <a:ext cx="10515600" cy="2582245"/>
          </a:xfrm>
        </p:spPr>
        <p:txBody>
          <a:bodyPr>
            <a:spAutoFit/>
          </a:bodyPr>
          <a:lstStyle/>
          <a:p>
            <a:r>
              <a:rPr lang="en-US" dirty="0">
                <a:latin typeface="+mn-lt"/>
              </a:rPr>
              <a:t>Interface with </a:t>
            </a:r>
            <a:r>
              <a:rPr lang="en-US" dirty="0" err="1">
                <a:latin typeface="+mn-lt"/>
              </a:rPr>
              <a:t>ChemDraw</a:t>
            </a:r>
            <a:endParaRPr lang="en-US" dirty="0">
              <a:latin typeface="+mn-lt"/>
            </a:endParaRPr>
          </a:p>
          <a:p>
            <a:r>
              <a:rPr lang="en-US" dirty="0">
                <a:latin typeface="+mn-lt"/>
              </a:rPr>
              <a:t>Exercise:</a:t>
            </a:r>
          </a:p>
          <a:p>
            <a:pPr lvl="1"/>
            <a:r>
              <a:rPr lang="en-US" dirty="0">
                <a:latin typeface="+mn-lt"/>
              </a:rPr>
              <a:t>Compare molecules with similar structure</a:t>
            </a:r>
          </a:p>
          <a:p>
            <a:pPr lvl="1"/>
            <a:r>
              <a:rPr lang="en-US" dirty="0">
                <a:latin typeface="+mn-lt"/>
              </a:rPr>
              <a:t>How do the aerobic (BIOWIN 6) and anaerobic (BIOWIN 7) estimates change?</a:t>
            </a:r>
          </a:p>
          <a:p>
            <a:pPr lvl="1"/>
            <a:r>
              <a:rPr lang="en-US" dirty="0">
                <a:latin typeface="+mn-lt"/>
              </a:rPr>
              <a:t>Note any parts of the molecule that are not used in the model</a:t>
            </a:r>
          </a:p>
          <a:p>
            <a:pPr lvl="1"/>
            <a:r>
              <a:rPr lang="en-US" dirty="0">
                <a:latin typeface="+mn-lt"/>
              </a:rPr>
              <a:t>When there is ambiguity, do the BIOWIN1-5 models help reveal any trends?</a:t>
            </a:r>
          </a:p>
        </p:txBody>
      </p:sp>
      <p:cxnSp>
        <p:nvCxnSpPr>
          <p:cNvPr id="4" name="Straight Connector 3">
            <a:extLst>
              <a:ext uri="{FF2B5EF4-FFF2-40B4-BE49-F238E27FC236}">
                <a16:creationId xmlns:a16="http://schemas.microsoft.com/office/drawing/2014/main" id="{CBA124FC-E91B-4C6A-9966-8124869675B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56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744903341"/>
              </p:ext>
            </p:extLst>
          </p:nvPr>
        </p:nvGraphicFramePr>
        <p:xfrm>
          <a:off x="1487331" y="1319563"/>
          <a:ext cx="1909763" cy="4940300"/>
        </p:xfrm>
        <a:graphic>
          <a:graphicData uri="http://schemas.openxmlformats.org/presentationml/2006/ole">
            <mc:AlternateContent xmlns:mc="http://schemas.openxmlformats.org/markup-compatibility/2006">
              <mc:Choice xmlns:v="urn:schemas-microsoft-com:vml" Requires="v">
                <p:oleObj spid="_x0000_s4171" name="CS ChemDraw Drawing" r:id="rId3" imgW="2565400" imgH="6604000" progId="ChemDraw.Document.6.0">
                  <p:embed/>
                </p:oleObj>
              </mc:Choice>
              <mc:Fallback>
                <p:oleObj name="CS ChemDraw Drawing" r:id="rId3" imgW="2565400" imgH="66040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331" y="1319563"/>
                        <a:ext cx="1909763" cy="494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489542" y="586432"/>
            <a:ext cx="1163524" cy="461665"/>
          </a:xfrm>
          <a:prstGeom prst="rect">
            <a:avLst/>
          </a:prstGeom>
          <a:noFill/>
        </p:spPr>
        <p:txBody>
          <a:bodyPr wrap="none" rtlCol="0">
            <a:spAutoFit/>
          </a:bodyPr>
          <a:lstStyle/>
          <a:p>
            <a:pPr algn="ctr"/>
            <a:r>
              <a:rPr lang="en-US" sz="2400" b="1" dirty="0"/>
              <a:t>TEAM 1</a:t>
            </a:r>
          </a:p>
        </p:txBody>
      </p:sp>
    </p:spTree>
    <p:extLst>
      <p:ext uri="{BB962C8B-B14F-4D97-AF65-F5344CB8AC3E}">
        <p14:creationId xmlns:p14="http://schemas.microsoft.com/office/powerpoint/2010/main" val="328091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a:extLst>
              <a:ext uri="{FF2B5EF4-FFF2-40B4-BE49-F238E27FC236}">
                <a16:creationId xmlns:a16="http://schemas.microsoft.com/office/drawing/2014/main" id="{1F771951-1113-47D5-8A3B-CB4E45760D86}"/>
              </a:ext>
            </a:extLst>
          </p:cNvPr>
          <p:cNvGraphicFramePr>
            <a:graphicFrameLocks noChangeAspect="1"/>
          </p:cNvGraphicFramePr>
          <p:nvPr>
            <p:extLst>
              <p:ext uri="{D42A27DB-BD31-4B8C-83A1-F6EECF244321}">
                <p14:modId xmlns:p14="http://schemas.microsoft.com/office/powerpoint/2010/main" val="2853779254"/>
              </p:ext>
            </p:extLst>
          </p:nvPr>
        </p:nvGraphicFramePr>
        <p:xfrm>
          <a:off x="1487331" y="1319563"/>
          <a:ext cx="1909763" cy="4940300"/>
        </p:xfrm>
        <a:graphic>
          <a:graphicData uri="http://schemas.openxmlformats.org/presentationml/2006/ole">
            <mc:AlternateContent xmlns:mc="http://schemas.openxmlformats.org/markup-compatibility/2006">
              <mc:Choice xmlns:v="urn:schemas-microsoft-com:vml" Requires="v">
                <p:oleObj spid="_x0000_s5196" name="CS ChemDraw Drawing" r:id="rId4" imgW="2565400" imgH="6604000" progId="ChemDraw.Document.6.0">
                  <p:embed/>
                </p:oleObj>
              </mc:Choice>
              <mc:Fallback>
                <p:oleObj name="CS ChemDraw Drawing" r:id="rId4" imgW="2565400" imgH="6604000" progId="ChemDraw.Document.6.0">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331" y="1319563"/>
                        <a:ext cx="1909763" cy="494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492393" y="1507196"/>
            <a:ext cx="5040213" cy="400110"/>
          </a:xfrm>
          <a:prstGeom prst="rect">
            <a:avLst/>
          </a:prstGeom>
          <a:noFill/>
        </p:spPr>
        <p:txBody>
          <a:bodyPr wrap="square" rtlCol="0">
            <a:spAutoFit/>
          </a:bodyPr>
          <a:lstStyle/>
          <a:p>
            <a:pPr algn="ctr"/>
            <a:r>
              <a:rPr lang="en-US" sz="2000" dirty="0"/>
              <a:t>Increasing number of rings &amp; molecular weight</a:t>
            </a:r>
          </a:p>
        </p:txBody>
      </p:sp>
      <p:sp>
        <p:nvSpPr>
          <p:cNvPr id="13" name="TextBox 12"/>
          <p:cNvSpPr txBox="1"/>
          <p:nvPr/>
        </p:nvSpPr>
        <p:spPr>
          <a:xfrm>
            <a:off x="1074357" y="1337919"/>
            <a:ext cx="359394" cy="369332"/>
          </a:xfrm>
          <a:prstGeom prst="rect">
            <a:avLst/>
          </a:prstGeom>
          <a:noFill/>
        </p:spPr>
        <p:txBody>
          <a:bodyPr wrap="none" rtlCol="0">
            <a:spAutoFit/>
          </a:bodyPr>
          <a:lstStyle/>
          <a:p>
            <a:r>
              <a:rPr lang="en-US" dirty="0"/>
              <a:t>1.</a:t>
            </a:r>
          </a:p>
        </p:txBody>
      </p:sp>
      <p:sp>
        <p:nvSpPr>
          <p:cNvPr id="14" name="TextBox 13"/>
          <p:cNvSpPr txBox="1"/>
          <p:nvPr/>
        </p:nvSpPr>
        <p:spPr>
          <a:xfrm>
            <a:off x="1074357" y="2181374"/>
            <a:ext cx="412292" cy="369332"/>
          </a:xfrm>
          <a:prstGeom prst="rect">
            <a:avLst/>
          </a:prstGeom>
          <a:noFill/>
        </p:spPr>
        <p:txBody>
          <a:bodyPr wrap="none" rtlCol="0">
            <a:spAutoFit/>
          </a:bodyPr>
          <a:lstStyle/>
          <a:p>
            <a:r>
              <a:rPr lang="en-US" dirty="0"/>
              <a:t>2. </a:t>
            </a:r>
          </a:p>
        </p:txBody>
      </p:sp>
      <p:sp>
        <p:nvSpPr>
          <p:cNvPr id="15" name="TextBox 14"/>
          <p:cNvSpPr txBox="1"/>
          <p:nvPr/>
        </p:nvSpPr>
        <p:spPr>
          <a:xfrm>
            <a:off x="1074357" y="3124681"/>
            <a:ext cx="412292" cy="369332"/>
          </a:xfrm>
          <a:prstGeom prst="rect">
            <a:avLst/>
          </a:prstGeom>
          <a:noFill/>
        </p:spPr>
        <p:txBody>
          <a:bodyPr wrap="none" rtlCol="0">
            <a:spAutoFit/>
          </a:bodyPr>
          <a:lstStyle/>
          <a:p>
            <a:r>
              <a:rPr lang="en-US" dirty="0"/>
              <a:t>3. </a:t>
            </a:r>
          </a:p>
        </p:txBody>
      </p:sp>
      <p:sp>
        <p:nvSpPr>
          <p:cNvPr id="16" name="TextBox 15"/>
          <p:cNvSpPr txBox="1"/>
          <p:nvPr/>
        </p:nvSpPr>
        <p:spPr>
          <a:xfrm>
            <a:off x="1077250" y="4172765"/>
            <a:ext cx="412292" cy="369332"/>
          </a:xfrm>
          <a:prstGeom prst="rect">
            <a:avLst/>
          </a:prstGeom>
          <a:noFill/>
        </p:spPr>
        <p:txBody>
          <a:bodyPr wrap="none" rtlCol="0">
            <a:spAutoFit/>
          </a:bodyPr>
          <a:lstStyle/>
          <a:p>
            <a:r>
              <a:rPr lang="en-US" dirty="0"/>
              <a:t>4. </a:t>
            </a:r>
          </a:p>
        </p:txBody>
      </p:sp>
      <p:sp>
        <p:nvSpPr>
          <p:cNvPr id="17" name="TextBox 16"/>
          <p:cNvSpPr txBox="1"/>
          <p:nvPr/>
        </p:nvSpPr>
        <p:spPr>
          <a:xfrm>
            <a:off x="1077250" y="5371872"/>
            <a:ext cx="412292" cy="369332"/>
          </a:xfrm>
          <a:prstGeom prst="rect">
            <a:avLst/>
          </a:prstGeom>
          <a:noFill/>
        </p:spPr>
        <p:txBody>
          <a:bodyPr wrap="none" rtlCol="0">
            <a:spAutoFit/>
          </a:bodyPr>
          <a:lstStyle/>
          <a:p>
            <a:r>
              <a:rPr lang="en-US" dirty="0"/>
              <a:t>5. </a:t>
            </a:r>
          </a:p>
        </p:txBody>
      </p:sp>
      <p:sp>
        <p:nvSpPr>
          <p:cNvPr id="19" name="TextBox 18"/>
          <p:cNvSpPr txBox="1"/>
          <p:nvPr/>
        </p:nvSpPr>
        <p:spPr>
          <a:xfrm>
            <a:off x="7314842" y="4109077"/>
            <a:ext cx="1231427" cy="369332"/>
          </a:xfrm>
          <a:prstGeom prst="rect">
            <a:avLst/>
          </a:prstGeom>
          <a:noFill/>
        </p:spPr>
        <p:txBody>
          <a:bodyPr wrap="none" rtlCol="0">
            <a:spAutoFit/>
          </a:bodyPr>
          <a:lstStyle/>
          <a:p>
            <a:r>
              <a:rPr lang="en-US" dirty="0"/>
              <a:t>1&gt;2&gt;4&gt;3&gt;5</a:t>
            </a:r>
          </a:p>
        </p:txBody>
      </p:sp>
      <p:sp>
        <p:nvSpPr>
          <p:cNvPr id="21" name="TextBox 20"/>
          <p:cNvSpPr txBox="1"/>
          <p:nvPr/>
        </p:nvSpPr>
        <p:spPr>
          <a:xfrm>
            <a:off x="5631060" y="3895766"/>
            <a:ext cx="1567544" cy="923330"/>
          </a:xfrm>
          <a:prstGeom prst="rect">
            <a:avLst/>
          </a:prstGeom>
          <a:noFill/>
        </p:spPr>
        <p:txBody>
          <a:bodyPr wrap="square" rtlCol="0">
            <a:spAutoFit/>
          </a:bodyPr>
          <a:lstStyle/>
          <a:p>
            <a:r>
              <a:rPr lang="en-US" dirty="0"/>
              <a:t>Most biodegradable (aerobic)</a:t>
            </a:r>
          </a:p>
        </p:txBody>
      </p:sp>
      <p:sp>
        <p:nvSpPr>
          <p:cNvPr id="22" name="TextBox 21"/>
          <p:cNvSpPr txBox="1"/>
          <p:nvPr/>
        </p:nvSpPr>
        <p:spPr>
          <a:xfrm>
            <a:off x="8827331" y="3888742"/>
            <a:ext cx="1579419" cy="646331"/>
          </a:xfrm>
          <a:prstGeom prst="rect">
            <a:avLst/>
          </a:prstGeom>
          <a:noFill/>
        </p:spPr>
        <p:txBody>
          <a:bodyPr wrap="square" rtlCol="0">
            <a:spAutoFit/>
          </a:bodyPr>
          <a:lstStyle/>
          <a:p>
            <a:r>
              <a:rPr lang="en-US" dirty="0"/>
              <a:t>Least biodegradable</a:t>
            </a:r>
          </a:p>
        </p:txBody>
      </p:sp>
      <p:sp>
        <p:nvSpPr>
          <p:cNvPr id="23" name="TextBox 22"/>
          <p:cNvSpPr txBox="1"/>
          <p:nvPr/>
        </p:nvSpPr>
        <p:spPr>
          <a:xfrm>
            <a:off x="5628121" y="2366640"/>
            <a:ext cx="2372957" cy="923330"/>
          </a:xfrm>
          <a:prstGeom prst="rect">
            <a:avLst/>
          </a:prstGeom>
          <a:noFill/>
        </p:spPr>
        <p:txBody>
          <a:bodyPr wrap="none" rtlCol="0">
            <a:spAutoFit/>
          </a:bodyPr>
          <a:lstStyle/>
          <a:p>
            <a:r>
              <a:rPr lang="en-US" b="1" dirty="0"/>
              <a:t>Favors biodegradation</a:t>
            </a:r>
          </a:p>
          <a:p>
            <a:r>
              <a:rPr lang="en-US" dirty="0"/>
              <a:t>- OH</a:t>
            </a:r>
          </a:p>
          <a:p>
            <a:r>
              <a:rPr lang="en-US" dirty="0"/>
              <a:t>- Low molecular weight</a:t>
            </a:r>
          </a:p>
        </p:txBody>
      </p:sp>
      <p:sp>
        <p:nvSpPr>
          <p:cNvPr id="24" name="TextBox 23"/>
          <p:cNvSpPr txBox="1"/>
          <p:nvPr/>
        </p:nvSpPr>
        <p:spPr>
          <a:xfrm>
            <a:off x="7998173" y="2366640"/>
            <a:ext cx="2610229" cy="923330"/>
          </a:xfrm>
          <a:prstGeom prst="rect">
            <a:avLst/>
          </a:prstGeom>
          <a:noFill/>
        </p:spPr>
        <p:txBody>
          <a:bodyPr wrap="square" rtlCol="0">
            <a:spAutoFit/>
          </a:bodyPr>
          <a:lstStyle/>
          <a:p>
            <a:r>
              <a:rPr lang="en-US" b="1" dirty="0"/>
              <a:t>Disfavors biodegradation</a:t>
            </a:r>
          </a:p>
          <a:p>
            <a:r>
              <a:rPr lang="en-US" dirty="0"/>
              <a:t>- High molecular weight</a:t>
            </a:r>
          </a:p>
          <a:p>
            <a:r>
              <a:rPr lang="en-US" dirty="0"/>
              <a:t>- Cl</a:t>
            </a:r>
          </a:p>
        </p:txBody>
      </p:sp>
      <p:sp>
        <p:nvSpPr>
          <p:cNvPr id="25" name="Rounded Rectangle 24"/>
          <p:cNvSpPr/>
          <p:nvPr/>
        </p:nvSpPr>
        <p:spPr>
          <a:xfrm>
            <a:off x="5594444" y="2281567"/>
            <a:ext cx="4938162" cy="11674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29062" y="5371872"/>
            <a:ext cx="1231427" cy="369332"/>
          </a:xfrm>
          <a:prstGeom prst="rect">
            <a:avLst/>
          </a:prstGeom>
          <a:noFill/>
        </p:spPr>
        <p:txBody>
          <a:bodyPr wrap="none" rtlCol="0">
            <a:spAutoFit/>
          </a:bodyPr>
          <a:lstStyle/>
          <a:p>
            <a:r>
              <a:rPr lang="en-US" dirty="0"/>
              <a:t>4&gt;1&gt;2&gt;3&gt;5</a:t>
            </a:r>
          </a:p>
        </p:txBody>
      </p:sp>
      <p:sp>
        <p:nvSpPr>
          <p:cNvPr id="20" name="TextBox 19"/>
          <p:cNvSpPr txBox="1"/>
          <p:nvPr/>
        </p:nvSpPr>
        <p:spPr>
          <a:xfrm>
            <a:off x="5629085" y="5141898"/>
            <a:ext cx="1567544" cy="923330"/>
          </a:xfrm>
          <a:prstGeom prst="rect">
            <a:avLst/>
          </a:prstGeom>
          <a:noFill/>
        </p:spPr>
        <p:txBody>
          <a:bodyPr wrap="square" rtlCol="0">
            <a:spAutoFit/>
          </a:bodyPr>
          <a:lstStyle/>
          <a:p>
            <a:r>
              <a:rPr lang="en-US" dirty="0"/>
              <a:t>Most biodegradable (anaerobic)</a:t>
            </a:r>
          </a:p>
        </p:txBody>
      </p:sp>
      <p:sp>
        <p:nvSpPr>
          <p:cNvPr id="26" name="TextBox 25"/>
          <p:cNvSpPr txBox="1"/>
          <p:nvPr/>
        </p:nvSpPr>
        <p:spPr>
          <a:xfrm>
            <a:off x="8825356" y="5141898"/>
            <a:ext cx="1579419" cy="646331"/>
          </a:xfrm>
          <a:prstGeom prst="rect">
            <a:avLst/>
          </a:prstGeom>
          <a:noFill/>
        </p:spPr>
        <p:txBody>
          <a:bodyPr wrap="square" rtlCol="0">
            <a:spAutoFit/>
          </a:bodyPr>
          <a:lstStyle/>
          <a:p>
            <a:r>
              <a:rPr lang="en-US" dirty="0"/>
              <a:t>Least biodegradable</a:t>
            </a:r>
          </a:p>
        </p:txBody>
      </p:sp>
      <p:sp>
        <p:nvSpPr>
          <p:cNvPr id="27" name="TextBox 26">
            <a:extLst>
              <a:ext uri="{FF2B5EF4-FFF2-40B4-BE49-F238E27FC236}">
                <a16:creationId xmlns:a16="http://schemas.microsoft.com/office/drawing/2014/main" id="{A4987CB9-7E41-493A-864C-7F2DB4B7675B}"/>
              </a:ext>
            </a:extLst>
          </p:cNvPr>
          <p:cNvSpPr txBox="1"/>
          <p:nvPr/>
        </p:nvSpPr>
        <p:spPr>
          <a:xfrm>
            <a:off x="1489542" y="586432"/>
            <a:ext cx="1163524" cy="461665"/>
          </a:xfrm>
          <a:prstGeom prst="rect">
            <a:avLst/>
          </a:prstGeom>
          <a:noFill/>
        </p:spPr>
        <p:txBody>
          <a:bodyPr wrap="none" rtlCol="0">
            <a:spAutoFit/>
          </a:bodyPr>
          <a:lstStyle/>
          <a:p>
            <a:pPr algn="ctr"/>
            <a:r>
              <a:rPr lang="en-US" sz="2400" b="1" dirty="0"/>
              <a:t>TEAM 1</a:t>
            </a:r>
          </a:p>
        </p:txBody>
      </p:sp>
    </p:spTree>
    <p:extLst>
      <p:ext uri="{BB962C8B-B14F-4D97-AF65-F5344CB8AC3E}">
        <p14:creationId xmlns:p14="http://schemas.microsoft.com/office/powerpoint/2010/main" val="1650915415"/>
      </p:ext>
    </p:extLst>
  </p:cSld>
  <p:clrMapOvr>
    <a:masterClrMapping/>
  </p:clrMapOvr>
  <mc:AlternateContent xmlns:mc="http://schemas.openxmlformats.org/markup-compatibility/2006" xmlns:p14="http://schemas.microsoft.com/office/powerpoint/2010/main">
    <mc:Choice Requires="p14">
      <p:transition spd="slow" p14:dur="10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1" grpId="0"/>
      <p:bldP spid="22" grpId="0"/>
      <p:bldP spid="23" grpId="0"/>
      <p:bldP spid="24" grpId="0"/>
      <p:bldP spid="25" grpId="0" animBg="1"/>
      <p:bldP spid="18" grpId="0"/>
      <p:bldP spid="20"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96840414"/>
              </p:ext>
            </p:extLst>
          </p:nvPr>
        </p:nvGraphicFramePr>
        <p:xfrm>
          <a:off x="1489541" y="1335702"/>
          <a:ext cx="1603375" cy="4818063"/>
        </p:xfrm>
        <a:graphic>
          <a:graphicData uri="http://schemas.openxmlformats.org/presentationml/2006/ole">
            <mc:AlternateContent xmlns:mc="http://schemas.openxmlformats.org/markup-compatibility/2006">
              <mc:Choice xmlns:v="urn:schemas-microsoft-com:vml" Requires="v">
                <p:oleObj spid="_x0000_s6219" name="CS ChemDraw Drawing" r:id="rId3" imgW="2146300" imgH="6438900" progId="ChemDraw.Document.6.0">
                  <p:embed/>
                </p:oleObj>
              </mc:Choice>
              <mc:Fallback>
                <p:oleObj name="CS ChemDraw Drawing" r:id="rId3" imgW="2146300" imgH="64389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541" y="1335702"/>
                        <a:ext cx="1603375" cy="481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FEE0F55C-7C40-4813-AB1C-238A44D2F547}"/>
              </a:ext>
            </a:extLst>
          </p:cNvPr>
          <p:cNvSpPr txBox="1"/>
          <p:nvPr/>
        </p:nvSpPr>
        <p:spPr>
          <a:xfrm>
            <a:off x="1489541" y="586432"/>
            <a:ext cx="1163525" cy="461665"/>
          </a:xfrm>
          <a:prstGeom prst="rect">
            <a:avLst/>
          </a:prstGeom>
          <a:noFill/>
        </p:spPr>
        <p:txBody>
          <a:bodyPr wrap="none" rtlCol="0">
            <a:spAutoFit/>
          </a:bodyPr>
          <a:lstStyle/>
          <a:p>
            <a:pPr algn="ctr"/>
            <a:r>
              <a:rPr lang="en-US" sz="2400" b="1" dirty="0"/>
              <a:t>TEAM 2</a:t>
            </a:r>
          </a:p>
        </p:txBody>
      </p:sp>
    </p:spTree>
    <p:extLst>
      <p:ext uri="{BB962C8B-B14F-4D97-AF65-F5344CB8AC3E}">
        <p14:creationId xmlns:p14="http://schemas.microsoft.com/office/powerpoint/2010/main" val="215945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a:extLst>
              <a:ext uri="{FF2B5EF4-FFF2-40B4-BE49-F238E27FC236}">
                <a16:creationId xmlns:a16="http://schemas.microsoft.com/office/drawing/2014/main" id="{D59472A9-05B9-4251-A348-D17EF04F130B}"/>
              </a:ext>
            </a:extLst>
          </p:cNvPr>
          <p:cNvGraphicFramePr>
            <a:graphicFrameLocks noChangeAspect="1"/>
          </p:cNvGraphicFramePr>
          <p:nvPr>
            <p:extLst>
              <p:ext uri="{D42A27DB-BD31-4B8C-83A1-F6EECF244321}">
                <p14:modId xmlns:p14="http://schemas.microsoft.com/office/powerpoint/2010/main" val="58358073"/>
              </p:ext>
            </p:extLst>
          </p:nvPr>
        </p:nvGraphicFramePr>
        <p:xfrm>
          <a:off x="1489541" y="1335702"/>
          <a:ext cx="1603375" cy="4818063"/>
        </p:xfrm>
        <a:graphic>
          <a:graphicData uri="http://schemas.openxmlformats.org/presentationml/2006/ole">
            <mc:AlternateContent xmlns:mc="http://schemas.openxmlformats.org/markup-compatibility/2006">
              <mc:Choice xmlns:v="urn:schemas-microsoft-com:vml" Requires="v">
                <p:oleObj spid="_x0000_s7244" name="CS ChemDraw Drawing" r:id="rId3" imgW="2146300" imgH="6438900" progId="ChemDraw.Document.6.0">
                  <p:embed/>
                </p:oleObj>
              </mc:Choice>
              <mc:Fallback>
                <p:oleObj name="CS ChemDraw Drawing" r:id="rId3" imgW="2146300" imgH="6438900" progId="ChemDraw.Document.6.0">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541" y="1335702"/>
                        <a:ext cx="1603375" cy="481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019927" y="1397290"/>
            <a:ext cx="412292" cy="369332"/>
          </a:xfrm>
          <a:prstGeom prst="rect">
            <a:avLst/>
          </a:prstGeom>
          <a:noFill/>
        </p:spPr>
        <p:txBody>
          <a:bodyPr wrap="none" rtlCol="0">
            <a:spAutoFit/>
          </a:bodyPr>
          <a:lstStyle/>
          <a:p>
            <a:r>
              <a:rPr lang="en-US" dirty="0"/>
              <a:t>1. </a:t>
            </a:r>
          </a:p>
        </p:txBody>
      </p:sp>
      <p:sp>
        <p:nvSpPr>
          <p:cNvPr id="5" name="TextBox 4"/>
          <p:cNvSpPr txBox="1"/>
          <p:nvPr/>
        </p:nvSpPr>
        <p:spPr>
          <a:xfrm>
            <a:off x="1019927" y="2214749"/>
            <a:ext cx="412292" cy="369332"/>
          </a:xfrm>
          <a:prstGeom prst="rect">
            <a:avLst/>
          </a:prstGeom>
          <a:noFill/>
        </p:spPr>
        <p:txBody>
          <a:bodyPr wrap="none" rtlCol="0">
            <a:spAutoFit/>
          </a:bodyPr>
          <a:lstStyle/>
          <a:p>
            <a:r>
              <a:rPr lang="en-US" dirty="0"/>
              <a:t>2. </a:t>
            </a:r>
          </a:p>
        </p:txBody>
      </p:sp>
      <p:sp>
        <p:nvSpPr>
          <p:cNvPr id="6" name="TextBox 5"/>
          <p:cNvSpPr txBox="1"/>
          <p:nvPr/>
        </p:nvSpPr>
        <p:spPr>
          <a:xfrm>
            <a:off x="1019927" y="3058684"/>
            <a:ext cx="412292" cy="369332"/>
          </a:xfrm>
          <a:prstGeom prst="rect">
            <a:avLst/>
          </a:prstGeom>
          <a:noFill/>
        </p:spPr>
        <p:txBody>
          <a:bodyPr wrap="none" rtlCol="0">
            <a:spAutoFit/>
          </a:bodyPr>
          <a:lstStyle/>
          <a:p>
            <a:r>
              <a:rPr lang="en-US" dirty="0"/>
              <a:t>3. </a:t>
            </a:r>
          </a:p>
        </p:txBody>
      </p:sp>
      <p:sp>
        <p:nvSpPr>
          <p:cNvPr id="7" name="TextBox 6"/>
          <p:cNvSpPr txBox="1"/>
          <p:nvPr/>
        </p:nvSpPr>
        <p:spPr>
          <a:xfrm>
            <a:off x="1019927" y="4060809"/>
            <a:ext cx="412292" cy="369332"/>
          </a:xfrm>
          <a:prstGeom prst="rect">
            <a:avLst/>
          </a:prstGeom>
          <a:noFill/>
        </p:spPr>
        <p:txBody>
          <a:bodyPr wrap="none" rtlCol="0">
            <a:spAutoFit/>
          </a:bodyPr>
          <a:lstStyle/>
          <a:p>
            <a:r>
              <a:rPr lang="en-US" dirty="0"/>
              <a:t>4. </a:t>
            </a:r>
          </a:p>
        </p:txBody>
      </p:sp>
      <p:sp>
        <p:nvSpPr>
          <p:cNvPr id="8" name="TextBox 7"/>
          <p:cNvSpPr txBox="1"/>
          <p:nvPr/>
        </p:nvSpPr>
        <p:spPr>
          <a:xfrm>
            <a:off x="1019927" y="4790282"/>
            <a:ext cx="412292" cy="369332"/>
          </a:xfrm>
          <a:prstGeom prst="rect">
            <a:avLst/>
          </a:prstGeom>
          <a:noFill/>
        </p:spPr>
        <p:txBody>
          <a:bodyPr wrap="none" rtlCol="0">
            <a:spAutoFit/>
          </a:bodyPr>
          <a:lstStyle/>
          <a:p>
            <a:r>
              <a:rPr lang="en-US" dirty="0"/>
              <a:t>5. </a:t>
            </a:r>
          </a:p>
        </p:txBody>
      </p:sp>
      <p:sp>
        <p:nvSpPr>
          <p:cNvPr id="9" name="TextBox 8"/>
          <p:cNvSpPr txBox="1"/>
          <p:nvPr/>
        </p:nvSpPr>
        <p:spPr>
          <a:xfrm>
            <a:off x="1019927" y="5528946"/>
            <a:ext cx="412292" cy="369332"/>
          </a:xfrm>
          <a:prstGeom prst="rect">
            <a:avLst/>
          </a:prstGeom>
          <a:noFill/>
        </p:spPr>
        <p:txBody>
          <a:bodyPr wrap="none" rtlCol="0">
            <a:spAutoFit/>
          </a:bodyPr>
          <a:lstStyle/>
          <a:p>
            <a:r>
              <a:rPr lang="en-US" dirty="0"/>
              <a:t>6. </a:t>
            </a:r>
          </a:p>
        </p:txBody>
      </p:sp>
      <p:sp>
        <p:nvSpPr>
          <p:cNvPr id="10" name="TextBox 9"/>
          <p:cNvSpPr txBox="1"/>
          <p:nvPr/>
        </p:nvSpPr>
        <p:spPr>
          <a:xfrm>
            <a:off x="5559506" y="1519126"/>
            <a:ext cx="5141154" cy="400110"/>
          </a:xfrm>
          <a:prstGeom prst="rect">
            <a:avLst/>
          </a:prstGeom>
          <a:noFill/>
        </p:spPr>
        <p:txBody>
          <a:bodyPr wrap="square" rtlCol="0">
            <a:spAutoFit/>
          </a:bodyPr>
          <a:lstStyle/>
          <a:p>
            <a:pPr algn="ctr"/>
            <a:r>
              <a:rPr lang="en-US" sz="2000" dirty="0"/>
              <a:t>Bisphenol A derivatives: Halogenated and BPS</a:t>
            </a:r>
          </a:p>
        </p:txBody>
      </p:sp>
      <p:sp>
        <p:nvSpPr>
          <p:cNvPr id="11" name="Left Bracket 10"/>
          <p:cNvSpPr/>
          <p:nvPr/>
        </p:nvSpPr>
        <p:spPr>
          <a:xfrm flipH="1">
            <a:off x="3196966" y="2044627"/>
            <a:ext cx="463138" cy="326571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660104" y="3058684"/>
            <a:ext cx="1971304" cy="923330"/>
          </a:xfrm>
          <a:prstGeom prst="rect">
            <a:avLst/>
          </a:prstGeom>
          <a:noFill/>
        </p:spPr>
        <p:txBody>
          <a:bodyPr wrap="square" rtlCol="0">
            <a:spAutoFit/>
          </a:bodyPr>
          <a:lstStyle/>
          <a:p>
            <a:r>
              <a:rPr lang="en-US" dirty="0"/>
              <a:t>Poor biodegradation due to high MW</a:t>
            </a:r>
          </a:p>
        </p:txBody>
      </p:sp>
      <p:sp>
        <p:nvSpPr>
          <p:cNvPr id="13" name="TextBox 12"/>
          <p:cNvSpPr txBox="1"/>
          <p:nvPr/>
        </p:nvSpPr>
        <p:spPr>
          <a:xfrm>
            <a:off x="7979915" y="2299052"/>
            <a:ext cx="2683132" cy="1477328"/>
          </a:xfrm>
          <a:prstGeom prst="rect">
            <a:avLst/>
          </a:prstGeom>
          <a:noFill/>
        </p:spPr>
        <p:txBody>
          <a:bodyPr wrap="square" rtlCol="0">
            <a:spAutoFit/>
          </a:bodyPr>
          <a:lstStyle/>
          <a:p>
            <a:r>
              <a:rPr lang="en-US" b="1" dirty="0"/>
              <a:t>Disfavors biodegradation</a:t>
            </a:r>
          </a:p>
          <a:p>
            <a:r>
              <a:rPr lang="en-US" dirty="0"/>
              <a:t>- High molecular weight</a:t>
            </a:r>
          </a:p>
          <a:p>
            <a:pPr marL="285750" indent="-285750">
              <a:buFontTx/>
              <a:buChar char="-"/>
            </a:pPr>
            <a:r>
              <a:rPr lang="en-US" dirty="0"/>
              <a:t>Tertiary carbon BPA</a:t>
            </a:r>
          </a:p>
          <a:p>
            <a:pPr marL="285750" indent="-285750">
              <a:buFontTx/>
              <a:buChar char="-"/>
            </a:pPr>
            <a:r>
              <a:rPr lang="en-US" dirty="0"/>
              <a:t>Halogens, but F better than Cl</a:t>
            </a:r>
          </a:p>
        </p:txBody>
      </p:sp>
      <p:sp>
        <p:nvSpPr>
          <p:cNvPr id="14" name="TextBox 13"/>
          <p:cNvSpPr txBox="1"/>
          <p:nvPr/>
        </p:nvSpPr>
        <p:spPr>
          <a:xfrm>
            <a:off x="5559506" y="2299052"/>
            <a:ext cx="2372957" cy="646331"/>
          </a:xfrm>
          <a:prstGeom prst="rect">
            <a:avLst/>
          </a:prstGeom>
          <a:noFill/>
        </p:spPr>
        <p:txBody>
          <a:bodyPr wrap="none" rtlCol="0">
            <a:spAutoFit/>
          </a:bodyPr>
          <a:lstStyle/>
          <a:p>
            <a:r>
              <a:rPr lang="en-US" b="1" dirty="0"/>
              <a:t>Favors biodegradation</a:t>
            </a:r>
          </a:p>
          <a:p>
            <a:r>
              <a:rPr lang="en-US" dirty="0"/>
              <a:t>- Low molecular weight</a:t>
            </a:r>
          </a:p>
        </p:txBody>
      </p:sp>
      <p:sp>
        <p:nvSpPr>
          <p:cNvPr id="15" name="Rounded Rectangle 14"/>
          <p:cNvSpPr/>
          <p:nvPr/>
        </p:nvSpPr>
        <p:spPr>
          <a:xfrm>
            <a:off x="5559506" y="2299052"/>
            <a:ext cx="5106310" cy="1477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67175" y="4349740"/>
            <a:ext cx="1463862" cy="369332"/>
          </a:xfrm>
          <a:prstGeom prst="rect">
            <a:avLst/>
          </a:prstGeom>
          <a:noFill/>
        </p:spPr>
        <p:txBody>
          <a:bodyPr wrap="none" rtlCol="0">
            <a:spAutoFit/>
          </a:bodyPr>
          <a:lstStyle/>
          <a:p>
            <a:r>
              <a:rPr lang="en-US" dirty="0"/>
              <a:t>1&gt;6&gt;3&gt;4&gt;2&gt;5</a:t>
            </a:r>
          </a:p>
        </p:txBody>
      </p:sp>
      <p:sp>
        <p:nvSpPr>
          <p:cNvPr id="17" name="TextBox 16"/>
          <p:cNvSpPr txBox="1"/>
          <p:nvPr/>
        </p:nvSpPr>
        <p:spPr>
          <a:xfrm>
            <a:off x="6021889" y="4066607"/>
            <a:ext cx="1567544" cy="923330"/>
          </a:xfrm>
          <a:prstGeom prst="rect">
            <a:avLst/>
          </a:prstGeom>
          <a:noFill/>
        </p:spPr>
        <p:txBody>
          <a:bodyPr wrap="square" rtlCol="0">
            <a:spAutoFit/>
          </a:bodyPr>
          <a:lstStyle/>
          <a:p>
            <a:r>
              <a:rPr lang="en-US" dirty="0"/>
              <a:t>Most biodegradable (aerobic)</a:t>
            </a:r>
          </a:p>
        </p:txBody>
      </p:sp>
      <p:sp>
        <p:nvSpPr>
          <p:cNvPr id="18" name="TextBox 17"/>
          <p:cNvSpPr txBox="1"/>
          <p:nvPr/>
        </p:nvSpPr>
        <p:spPr>
          <a:xfrm>
            <a:off x="9031037" y="4066607"/>
            <a:ext cx="1579419" cy="646331"/>
          </a:xfrm>
          <a:prstGeom prst="rect">
            <a:avLst/>
          </a:prstGeom>
          <a:noFill/>
        </p:spPr>
        <p:txBody>
          <a:bodyPr wrap="square" rtlCol="0">
            <a:spAutoFit/>
          </a:bodyPr>
          <a:lstStyle/>
          <a:p>
            <a:r>
              <a:rPr lang="en-US" dirty="0"/>
              <a:t>Least biodegradable</a:t>
            </a:r>
          </a:p>
        </p:txBody>
      </p:sp>
      <p:sp>
        <p:nvSpPr>
          <p:cNvPr id="19" name="TextBox 18"/>
          <p:cNvSpPr txBox="1"/>
          <p:nvPr/>
        </p:nvSpPr>
        <p:spPr>
          <a:xfrm>
            <a:off x="7567175" y="5561814"/>
            <a:ext cx="1463862" cy="369332"/>
          </a:xfrm>
          <a:prstGeom prst="rect">
            <a:avLst/>
          </a:prstGeom>
          <a:noFill/>
        </p:spPr>
        <p:txBody>
          <a:bodyPr wrap="none" rtlCol="0">
            <a:spAutoFit/>
          </a:bodyPr>
          <a:lstStyle/>
          <a:p>
            <a:r>
              <a:rPr lang="en-US" dirty="0"/>
              <a:t>6&gt;2&gt;4=5&gt;3&gt;1</a:t>
            </a:r>
          </a:p>
        </p:txBody>
      </p:sp>
      <p:sp>
        <p:nvSpPr>
          <p:cNvPr id="20" name="TextBox 19"/>
          <p:cNvSpPr txBox="1"/>
          <p:nvPr/>
        </p:nvSpPr>
        <p:spPr>
          <a:xfrm>
            <a:off x="6021889" y="5292432"/>
            <a:ext cx="1567544" cy="923330"/>
          </a:xfrm>
          <a:prstGeom prst="rect">
            <a:avLst/>
          </a:prstGeom>
          <a:noFill/>
        </p:spPr>
        <p:txBody>
          <a:bodyPr wrap="square" rtlCol="0">
            <a:spAutoFit/>
          </a:bodyPr>
          <a:lstStyle/>
          <a:p>
            <a:r>
              <a:rPr lang="en-US" dirty="0"/>
              <a:t>Most biodegradable (anaerobic)</a:t>
            </a:r>
          </a:p>
        </p:txBody>
      </p:sp>
      <p:sp>
        <p:nvSpPr>
          <p:cNvPr id="21" name="TextBox 20"/>
          <p:cNvSpPr txBox="1"/>
          <p:nvPr/>
        </p:nvSpPr>
        <p:spPr>
          <a:xfrm>
            <a:off x="9042745" y="5292432"/>
            <a:ext cx="1579419" cy="646331"/>
          </a:xfrm>
          <a:prstGeom prst="rect">
            <a:avLst/>
          </a:prstGeom>
          <a:noFill/>
        </p:spPr>
        <p:txBody>
          <a:bodyPr wrap="square" rtlCol="0">
            <a:spAutoFit/>
          </a:bodyPr>
          <a:lstStyle/>
          <a:p>
            <a:r>
              <a:rPr lang="en-US" dirty="0"/>
              <a:t>Least biodegradable</a:t>
            </a:r>
          </a:p>
        </p:txBody>
      </p:sp>
      <p:sp>
        <p:nvSpPr>
          <p:cNvPr id="22" name="TextBox 21">
            <a:extLst>
              <a:ext uri="{FF2B5EF4-FFF2-40B4-BE49-F238E27FC236}">
                <a16:creationId xmlns:a16="http://schemas.microsoft.com/office/drawing/2014/main" id="{BDCF3DC7-B45A-4009-A795-FE0C8B85ABFC}"/>
              </a:ext>
            </a:extLst>
          </p:cNvPr>
          <p:cNvSpPr txBox="1"/>
          <p:nvPr/>
        </p:nvSpPr>
        <p:spPr>
          <a:xfrm>
            <a:off x="1489541" y="586432"/>
            <a:ext cx="1163525" cy="461665"/>
          </a:xfrm>
          <a:prstGeom prst="rect">
            <a:avLst/>
          </a:prstGeom>
          <a:noFill/>
        </p:spPr>
        <p:txBody>
          <a:bodyPr wrap="none" rtlCol="0">
            <a:spAutoFit/>
          </a:bodyPr>
          <a:lstStyle/>
          <a:p>
            <a:pPr algn="ctr"/>
            <a:r>
              <a:rPr lang="en-US" sz="2400" b="1" dirty="0"/>
              <a:t>TEAM 2</a:t>
            </a:r>
          </a:p>
        </p:txBody>
      </p:sp>
    </p:spTree>
    <p:extLst>
      <p:ext uri="{BB962C8B-B14F-4D97-AF65-F5344CB8AC3E}">
        <p14:creationId xmlns:p14="http://schemas.microsoft.com/office/powerpoint/2010/main" val="14564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animBg="1"/>
      <p:bldP spid="16" grpId="0"/>
      <p:bldP spid="17" grpId="0"/>
      <p:bldP spid="18" grpId="0"/>
      <p:bldP spid="19"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15961415"/>
              </p:ext>
            </p:extLst>
          </p:nvPr>
        </p:nvGraphicFramePr>
        <p:xfrm>
          <a:off x="1489541" y="1075124"/>
          <a:ext cx="2432050" cy="5565775"/>
        </p:xfrm>
        <a:graphic>
          <a:graphicData uri="http://schemas.openxmlformats.org/presentationml/2006/ole">
            <mc:AlternateContent xmlns:mc="http://schemas.openxmlformats.org/markup-compatibility/2006">
              <mc:Choice xmlns:v="urn:schemas-microsoft-com:vml" Requires="v">
                <p:oleObj spid="_x0000_s8259" name="CS ChemDraw Drawing" r:id="rId3" imgW="3251200" imgH="7442200" progId="ChemDraw.Document.6.0">
                  <p:embed/>
                </p:oleObj>
              </mc:Choice>
              <mc:Fallback>
                <p:oleObj name="CS ChemDraw Drawing" r:id="rId3" imgW="3251200" imgH="74422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541" y="1075124"/>
                        <a:ext cx="2432050" cy="5565775"/>
                      </a:xfrm>
                      <a:prstGeom prst="rect">
                        <a:avLst/>
                      </a:prstGeom>
                      <a:noFill/>
                      <a:extLst/>
                    </p:spPr>
                  </p:pic>
                </p:oleObj>
              </mc:Fallback>
            </mc:AlternateContent>
          </a:graphicData>
        </a:graphic>
      </p:graphicFrame>
      <p:sp>
        <p:nvSpPr>
          <p:cNvPr id="4" name="TextBox 3">
            <a:extLst>
              <a:ext uri="{FF2B5EF4-FFF2-40B4-BE49-F238E27FC236}">
                <a16:creationId xmlns:a16="http://schemas.microsoft.com/office/drawing/2014/main" id="{C3BE4892-60F9-41BF-824E-BB9CC41F5A14}"/>
              </a:ext>
            </a:extLst>
          </p:cNvPr>
          <p:cNvSpPr txBox="1"/>
          <p:nvPr/>
        </p:nvSpPr>
        <p:spPr>
          <a:xfrm>
            <a:off x="1489541" y="586432"/>
            <a:ext cx="1163525" cy="461665"/>
          </a:xfrm>
          <a:prstGeom prst="rect">
            <a:avLst/>
          </a:prstGeom>
          <a:noFill/>
        </p:spPr>
        <p:txBody>
          <a:bodyPr wrap="none" rtlCol="0">
            <a:spAutoFit/>
          </a:bodyPr>
          <a:lstStyle/>
          <a:p>
            <a:pPr algn="ctr"/>
            <a:r>
              <a:rPr lang="en-US" sz="2400" b="1" dirty="0"/>
              <a:t>TEAM 3</a:t>
            </a:r>
          </a:p>
        </p:txBody>
      </p:sp>
    </p:spTree>
    <p:extLst>
      <p:ext uri="{BB962C8B-B14F-4D97-AF65-F5344CB8AC3E}">
        <p14:creationId xmlns:p14="http://schemas.microsoft.com/office/powerpoint/2010/main" val="1757280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4744" y="1298154"/>
            <a:ext cx="359394" cy="369332"/>
          </a:xfrm>
          <a:prstGeom prst="rect">
            <a:avLst/>
          </a:prstGeom>
          <a:noFill/>
        </p:spPr>
        <p:txBody>
          <a:bodyPr wrap="none" rtlCol="0">
            <a:spAutoFit/>
          </a:bodyPr>
          <a:lstStyle/>
          <a:p>
            <a:r>
              <a:rPr lang="en-US"/>
              <a:t>1.</a:t>
            </a:r>
          </a:p>
        </p:txBody>
      </p:sp>
      <p:sp>
        <p:nvSpPr>
          <p:cNvPr id="5" name="TextBox 4"/>
          <p:cNvSpPr txBox="1"/>
          <p:nvPr/>
        </p:nvSpPr>
        <p:spPr>
          <a:xfrm>
            <a:off x="970370" y="2414435"/>
            <a:ext cx="412292" cy="369332"/>
          </a:xfrm>
          <a:prstGeom prst="rect">
            <a:avLst/>
          </a:prstGeom>
          <a:noFill/>
        </p:spPr>
        <p:txBody>
          <a:bodyPr wrap="none" rtlCol="0">
            <a:spAutoFit/>
          </a:bodyPr>
          <a:lstStyle/>
          <a:p>
            <a:r>
              <a:rPr lang="en-US" dirty="0"/>
              <a:t>2. </a:t>
            </a:r>
          </a:p>
        </p:txBody>
      </p:sp>
      <p:sp>
        <p:nvSpPr>
          <p:cNvPr id="6" name="TextBox 5"/>
          <p:cNvSpPr txBox="1"/>
          <p:nvPr/>
        </p:nvSpPr>
        <p:spPr>
          <a:xfrm>
            <a:off x="970370" y="3411962"/>
            <a:ext cx="412292" cy="369332"/>
          </a:xfrm>
          <a:prstGeom prst="rect">
            <a:avLst/>
          </a:prstGeom>
          <a:noFill/>
        </p:spPr>
        <p:txBody>
          <a:bodyPr wrap="none" rtlCol="0">
            <a:spAutoFit/>
          </a:bodyPr>
          <a:lstStyle/>
          <a:p>
            <a:r>
              <a:rPr lang="en-US" dirty="0"/>
              <a:t>3. </a:t>
            </a:r>
          </a:p>
        </p:txBody>
      </p:sp>
      <p:sp>
        <p:nvSpPr>
          <p:cNvPr id="7" name="TextBox 6"/>
          <p:cNvSpPr txBox="1"/>
          <p:nvPr/>
        </p:nvSpPr>
        <p:spPr>
          <a:xfrm>
            <a:off x="970370" y="4540118"/>
            <a:ext cx="412292" cy="369332"/>
          </a:xfrm>
          <a:prstGeom prst="rect">
            <a:avLst/>
          </a:prstGeom>
          <a:noFill/>
        </p:spPr>
        <p:txBody>
          <a:bodyPr wrap="none" rtlCol="0">
            <a:spAutoFit/>
          </a:bodyPr>
          <a:lstStyle/>
          <a:p>
            <a:r>
              <a:rPr lang="en-US" dirty="0"/>
              <a:t>4. </a:t>
            </a:r>
          </a:p>
        </p:txBody>
      </p:sp>
      <p:sp>
        <p:nvSpPr>
          <p:cNvPr id="8" name="TextBox 7"/>
          <p:cNvSpPr txBox="1"/>
          <p:nvPr/>
        </p:nvSpPr>
        <p:spPr>
          <a:xfrm>
            <a:off x="982245" y="5537645"/>
            <a:ext cx="412292" cy="369332"/>
          </a:xfrm>
          <a:prstGeom prst="rect">
            <a:avLst/>
          </a:prstGeom>
          <a:noFill/>
        </p:spPr>
        <p:txBody>
          <a:bodyPr wrap="none" rtlCol="0">
            <a:spAutoFit/>
          </a:bodyPr>
          <a:lstStyle/>
          <a:p>
            <a:r>
              <a:rPr lang="en-US" dirty="0"/>
              <a:t>5. </a:t>
            </a:r>
          </a:p>
        </p:txBody>
      </p:sp>
      <p:sp>
        <p:nvSpPr>
          <p:cNvPr id="9" name="TextBox 8"/>
          <p:cNvSpPr txBox="1"/>
          <p:nvPr/>
        </p:nvSpPr>
        <p:spPr>
          <a:xfrm>
            <a:off x="4898208" y="682601"/>
            <a:ext cx="6263264" cy="1231106"/>
          </a:xfrm>
          <a:prstGeom prst="rect">
            <a:avLst/>
          </a:prstGeom>
          <a:noFill/>
        </p:spPr>
        <p:txBody>
          <a:bodyPr wrap="square" rtlCol="0">
            <a:spAutoFit/>
          </a:bodyPr>
          <a:lstStyle/>
          <a:p>
            <a:pPr algn="ctr"/>
            <a:r>
              <a:rPr lang="en-US" sz="2000" dirty="0"/>
              <a:t>Different plasticizers </a:t>
            </a:r>
          </a:p>
          <a:p>
            <a:endParaRPr lang="en-US" dirty="0"/>
          </a:p>
          <a:p>
            <a:r>
              <a:rPr lang="en-US" dirty="0"/>
              <a:t>Linear and branched;</a:t>
            </a:r>
          </a:p>
          <a:p>
            <a:r>
              <a:rPr lang="en-US" dirty="0"/>
              <a:t>Two green plasticizers: Reduced ring to </a:t>
            </a:r>
            <a:r>
              <a:rPr lang="en-US" dirty="0" err="1"/>
              <a:t>cyclo</a:t>
            </a:r>
            <a:r>
              <a:rPr lang="en-US" dirty="0"/>
              <a:t> and isosorbide ring</a:t>
            </a:r>
          </a:p>
        </p:txBody>
      </p:sp>
      <p:sp>
        <p:nvSpPr>
          <p:cNvPr id="10" name="TextBox 9"/>
          <p:cNvSpPr txBox="1"/>
          <p:nvPr/>
        </p:nvSpPr>
        <p:spPr>
          <a:xfrm>
            <a:off x="7851645" y="2414435"/>
            <a:ext cx="2790777" cy="923330"/>
          </a:xfrm>
          <a:prstGeom prst="rect">
            <a:avLst/>
          </a:prstGeom>
          <a:noFill/>
        </p:spPr>
        <p:txBody>
          <a:bodyPr wrap="square" lIns="0" rIns="0" rtlCol="0">
            <a:spAutoFit/>
          </a:bodyPr>
          <a:lstStyle/>
          <a:p>
            <a:r>
              <a:rPr lang="en-US" b="1" dirty="0"/>
              <a:t>Disfavors biodegradation</a:t>
            </a:r>
          </a:p>
          <a:p>
            <a:pPr marL="285750" indent="-285750">
              <a:buFontTx/>
              <a:buChar char="-"/>
            </a:pPr>
            <a:r>
              <a:rPr lang="en-US" dirty="0"/>
              <a:t>Side chains and branching</a:t>
            </a:r>
          </a:p>
          <a:p>
            <a:pPr marL="285750" indent="-285750">
              <a:buFontTx/>
              <a:buChar char="-"/>
            </a:pPr>
            <a:r>
              <a:rPr lang="en-US" dirty="0"/>
              <a:t>Ethers</a:t>
            </a:r>
          </a:p>
        </p:txBody>
      </p:sp>
      <p:sp>
        <p:nvSpPr>
          <p:cNvPr id="11" name="TextBox 10"/>
          <p:cNvSpPr txBox="1"/>
          <p:nvPr/>
        </p:nvSpPr>
        <p:spPr>
          <a:xfrm>
            <a:off x="5467102" y="2414435"/>
            <a:ext cx="2307811" cy="1200329"/>
          </a:xfrm>
          <a:prstGeom prst="rect">
            <a:avLst/>
          </a:prstGeom>
          <a:noFill/>
        </p:spPr>
        <p:txBody>
          <a:bodyPr wrap="none" rtlCol="0">
            <a:spAutoFit/>
          </a:bodyPr>
          <a:lstStyle/>
          <a:p>
            <a:r>
              <a:rPr lang="en-US" b="1" dirty="0"/>
              <a:t>Favors biodegradation</a:t>
            </a:r>
          </a:p>
          <a:p>
            <a:pPr marL="285750" indent="-285750">
              <a:buFontTx/>
              <a:buChar char="-"/>
            </a:pPr>
            <a:r>
              <a:rPr lang="en-US" dirty="0"/>
              <a:t>Linear chains</a:t>
            </a:r>
          </a:p>
          <a:p>
            <a:pPr marL="285750" indent="-285750">
              <a:buFontTx/>
              <a:buChar char="-"/>
            </a:pPr>
            <a:r>
              <a:rPr lang="en-US" dirty="0" err="1"/>
              <a:t>Cyclo</a:t>
            </a:r>
            <a:r>
              <a:rPr lang="en-US" dirty="0"/>
              <a:t> </a:t>
            </a:r>
          </a:p>
          <a:p>
            <a:pPr marL="285750" indent="-285750">
              <a:buFontTx/>
              <a:buChar char="-"/>
            </a:pPr>
            <a:r>
              <a:rPr lang="en-US" dirty="0"/>
              <a:t>Esters</a:t>
            </a:r>
          </a:p>
        </p:txBody>
      </p:sp>
      <p:sp>
        <p:nvSpPr>
          <p:cNvPr id="12" name="Rounded Rectangle 11"/>
          <p:cNvSpPr/>
          <p:nvPr/>
        </p:nvSpPr>
        <p:spPr>
          <a:xfrm>
            <a:off x="5467102" y="2295091"/>
            <a:ext cx="5125476" cy="14032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31035" y="4417416"/>
            <a:ext cx="1231427" cy="369332"/>
          </a:xfrm>
          <a:prstGeom prst="rect">
            <a:avLst/>
          </a:prstGeom>
          <a:noFill/>
        </p:spPr>
        <p:txBody>
          <a:bodyPr wrap="none" rtlCol="0">
            <a:spAutoFit/>
          </a:bodyPr>
          <a:lstStyle/>
          <a:p>
            <a:r>
              <a:rPr lang="en-US" dirty="0"/>
              <a:t>1&gt;4&gt;2&gt;3&gt;5</a:t>
            </a:r>
          </a:p>
        </p:txBody>
      </p:sp>
      <p:sp>
        <p:nvSpPr>
          <p:cNvPr id="14" name="TextBox 13"/>
          <p:cNvSpPr txBox="1"/>
          <p:nvPr/>
        </p:nvSpPr>
        <p:spPr>
          <a:xfrm>
            <a:off x="5761515" y="4145149"/>
            <a:ext cx="1567544" cy="923330"/>
          </a:xfrm>
          <a:prstGeom prst="rect">
            <a:avLst/>
          </a:prstGeom>
          <a:noFill/>
        </p:spPr>
        <p:txBody>
          <a:bodyPr wrap="square" rtlCol="0">
            <a:spAutoFit/>
          </a:bodyPr>
          <a:lstStyle/>
          <a:p>
            <a:r>
              <a:rPr lang="en-US" dirty="0"/>
              <a:t>Most biodegradable (aerobic)</a:t>
            </a:r>
          </a:p>
        </p:txBody>
      </p:sp>
      <p:sp>
        <p:nvSpPr>
          <p:cNvPr id="15" name="TextBox 14"/>
          <p:cNvSpPr txBox="1"/>
          <p:nvPr/>
        </p:nvSpPr>
        <p:spPr>
          <a:xfrm>
            <a:off x="8827329" y="4145149"/>
            <a:ext cx="1579419" cy="646331"/>
          </a:xfrm>
          <a:prstGeom prst="rect">
            <a:avLst/>
          </a:prstGeom>
          <a:noFill/>
        </p:spPr>
        <p:txBody>
          <a:bodyPr wrap="square" rtlCol="0">
            <a:spAutoFit/>
          </a:bodyPr>
          <a:lstStyle/>
          <a:p>
            <a:r>
              <a:rPr lang="en-US" dirty="0"/>
              <a:t>Least biodegradable</a:t>
            </a:r>
          </a:p>
        </p:txBody>
      </p:sp>
      <p:sp>
        <p:nvSpPr>
          <p:cNvPr id="16" name="TextBox 15"/>
          <p:cNvSpPr txBox="1"/>
          <p:nvPr/>
        </p:nvSpPr>
        <p:spPr>
          <a:xfrm>
            <a:off x="7331035" y="5537645"/>
            <a:ext cx="1231427" cy="369332"/>
          </a:xfrm>
          <a:prstGeom prst="rect">
            <a:avLst/>
          </a:prstGeom>
          <a:noFill/>
        </p:spPr>
        <p:txBody>
          <a:bodyPr wrap="none" rtlCol="0">
            <a:spAutoFit/>
          </a:bodyPr>
          <a:lstStyle/>
          <a:p>
            <a:r>
              <a:rPr lang="en-US" dirty="0"/>
              <a:t>1&gt;5&gt;2&gt;4&gt;3</a:t>
            </a:r>
          </a:p>
        </p:txBody>
      </p:sp>
      <p:sp>
        <p:nvSpPr>
          <p:cNvPr id="17" name="TextBox 16"/>
          <p:cNvSpPr txBox="1"/>
          <p:nvPr/>
        </p:nvSpPr>
        <p:spPr>
          <a:xfrm>
            <a:off x="5761515" y="5271557"/>
            <a:ext cx="1567544" cy="923330"/>
          </a:xfrm>
          <a:prstGeom prst="rect">
            <a:avLst/>
          </a:prstGeom>
          <a:noFill/>
        </p:spPr>
        <p:txBody>
          <a:bodyPr wrap="square" rtlCol="0">
            <a:spAutoFit/>
          </a:bodyPr>
          <a:lstStyle/>
          <a:p>
            <a:r>
              <a:rPr lang="en-US" dirty="0"/>
              <a:t>Most biodegradable (anaerobic)</a:t>
            </a:r>
          </a:p>
        </p:txBody>
      </p:sp>
      <p:sp>
        <p:nvSpPr>
          <p:cNvPr id="18" name="TextBox 17"/>
          <p:cNvSpPr txBox="1"/>
          <p:nvPr/>
        </p:nvSpPr>
        <p:spPr>
          <a:xfrm>
            <a:off x="8825354" y="5271557"/>
            <a:ext cx="1579419" cy="646331"/>
          </a:xfrm>
          <a:prstGeom prst="rect">
            <a:avLst/>
          </a:prstGeom>
          <a:noFill/>
        </p:spPr>
        <p:txBody>
          <a:bodyPr wrap="square" rtlCol="0">
            <a:spAutoFit/>
          </a:bodyPr>
          <a:lstStyle/>
          <a:p>
            <a:r>
              <a:rPr lang="en-US" dirty="0"/>
              <a:t>Least biodegradable</a:t>
            </a:r>
          </a:p>
        </p:txBody>
      </p:sp>
      <p:sp>
        <p:nvSpPr>
          <p:cNvPr id="19" name="TextBox 18">
            <a:extLst>
              <a:ext uri="{FF2B5EF4-FFF2-40B4-BE49-F238E27FC236}">
                <a16:creationId xmlns:a16="http://schemas.microsoft.com/office/drawing/2014/main" id="{D71F73DE-9236-4274-8FA3-E27C820701C4}"/>
              </a:ext>
            </a:extLst>
          </p:cNvPr>
          <p:cNvSpPr txBox="1"/>
          <p:nvPr/>
        </p:nvSpPr>
        <p:spPr>
          <a:xfrm>
            <a:off x="1489541" y="586432"/>
            <a:ext cx="1163525" cy="461665"/>
          </a:xfrm>
          <a:prstGeom prst="rect">
            <a:avLst/>
          </a:prstGeom>
          <a:noFill/>
        </p:spPr>
        <p:txBody>
          <a:bodyPr wrap="none" rtlCol="0">
            <a:spAutoFit/>
          </a:bodyPr>
          <a:lstStyle/>
          <a:p>
            <a:pPr algn="ctr"/>
            <a:r>
              <a:rPr lang="en-US" sz="2400" b="1" dirty="0"/>
              <a:t>TEAM 3</a:t>
            </a:r>
          </a:p>
        </p:txBody>
      </p:sp>
      <p:graphicFrame>
        <p:nvGraphicFramePr>
          <p:cNvPr id="20" name="Object 19">
            <a:extLst>
              <a:ext uri="{FF2B5EF4-FFF2-40B4-BE49-F238E27FC236}">
                <a16:creationId xmlns:a16="http://schemas.microsoft.com/office/drawing/2014/main" id="{2F510A43-46F1-436D-9D8A-FCE6363F826D}"/>
              </a:ext>
            </a:extLst>
          </p:cNvPr>
          <p:cNvGraphicFramePr>
            <a:graphicFrameLocks noChangeAspect="1"/>
          </p:cNvGraphicFramePr>
          <p:nvPr>
            <p:extLst>
              <p:ext uri="{D42A27DB-BD31-4B8C-83A1-F6EECF244321}">
                <p14:modId xmlns:p14="http://schemas.microsoft.com/office/powerpoint/2010/main" val="3394371431"/>
              </p:ext>
            </p:extLst>
          </p:nvPr>
        </p:nvGraphicFramePr>
        <p:xfrm>
          <a:off x="1489541" y="1075124"/>
          <a:ext cx="2432050" cy="5565775"/>
        </p:xfrm>
        <a:graphic>
          <a:graphicData uri="http://schemas.openxmlformats.org/presentationml/2006/ole">
            <mc:AlternateContent xmlns:mc="http://schemas.openxmlformats.org/markup-compatibility/2006">
              <mc:Choice xmlns:v="urn:schemas-microsoft-com:vml" Requires="v">
                <p:oleObj spid="_x0000_s9283" name="CS ChemDraw Drawing" r:id="rId3" imgW="3251200" imgH="7442200" progId="ChemDraw.Document.6.0">
                  <p:embed/>
                </p:oleObj>
              </mc:Choice>
              <mc:Fallback>
                <p:oleObj name="CS ChemDraw Drawing" r:id="rId3" imgW="3251200" imgH="7442200" progId="ChemDraw.Document.6.0">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541" y="1075124"/>
                        <a:ext cx="2432050" cy="5565775"/>
                      </a:xfrm>
                      <a:prstGeom prst="rect">
                        <a:avLst/>
                      </a:prstGeom>
                      <a:noFill/>
                      <a:extLst/>
                    </p:spPr>
                  </p:pic>
                </p:oleObj>
              </mc:Fallback>
            </mc:AlternateContent>
          </a:graphicData>
        </a:graphic>
      </p:graphicFrame>
    </p:spTree>
    <p:extLst>
      <p:ext uri="{BB962C8B-B14F-4D97-AF65-F5344CB8AC3E}">
        <p14:creationId xmlns:p14="http://schemas.microsoft.com/office/powerpoint/2010/main" val="27789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p:bldP spid="15" grpId="0"/>
      <p:bldP spid="16" grpId="0"/>
      <p:bldP spid="17"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31809624"/>
              </p:ext>
            </p:extLst>
          </p:nvPr>
        </p:nvGraphicFramePr>
        <p:xfrm>
          <a:off x="1489541" y="1178364"/>
          <a:ext cx="1501775" cy="5430837"/>
        </p:xfrm>
        <a:graphic>
          <a:graphicData uri="http://schemas.openxmlformats.org/presentationml/2006/ole">
            <mc:AlternateContent xmlns:mc="http://schemas.openxmlformats.org/markup-compatibility/2006">
              <mc:Choice xmlns:v="urn:schemas-microsoft-com:vml" Requires="v">
                <p:oleObj spid="_x0000_s10307" name="CS ChemDraw Drawing" r:id="rId3" imgW="2019300" imgH="7251700" progId="ChemDraw.Document.6.0">
                  <p:embed/>
                </p:oleObj>
              </mc:Choice>
              <mc:Fallback>
                <p:oleObj name="CS ChemDraw Drawing" r:id="rId3" imgW="2019300" imgH="72517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541" y="1178364"/>
                        <a:ext cx="1501775" cy="543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a:extLst>
              <a:ext uri="{FF2B5EF4-FFF2-40B4-BE49-F238E27FC236}">
                <a16:creationId xmlns:a16="http://schemas.microsoft.com/office/drawing/2014/main" id="{1C86FBF1-5636-4520-B681-304F8379C8ED}"/>
              </a:ext>
            </a:extLst>
          </p:cNvPr>
          <p:cNvSpPr txBox="1"/>
          <p:nvPr/>
        </p:nvSpPr>
        <p:spPr>
          <a:xfrm>
            <a:off x="1489541" y="586432"/>
            <a:ext cx="1163524" cy="461665"/>
          </a:xfrm>
          <a:prstGeom prst="rect">
            <a:avLst/>
          </a:prstGeom>
          <a:noFill/>
        </p:spPr>
        <p:txBody>
          <a:bodyPr wrap="none" rtlCol="0">
            <a:spAutoFit/>
          </a:bodyPr>
          <a:lstStyle/>
          <a:p>
            <a:pPr algn="ctr"/>
            <a:r>
              <a:rPr lang="en-US" sz="2400" b="1" dirty="0"/>
              <a:t>TEAM 4</a:t>
            </a:r>
          </a:p>
        </p:txBody>
      </p:sp>
    </p:spTree>
    <p:extLst>
      <p:ext uri="{BB962C8B-B14F-4D97-AF65-F5344CB8AC3E}">
        <p14:creationId xmlns:p14="http://schemas.microsoft.com/office/powerpoint/2010/main" val="190941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1914"/>
            <a:ext cx="7886700" cy="1089529"/>
          </a:xfrm>
        </p:spPr>
        <p:txBody>
          <a:bodyPr>
            <a:spAutoFit/>
          </a:bodyPr>
          <a:lstStyle/>
          <a:p>
            <a:pPr marL="355600" algn="ctr"/>
            <a:r>
              <a:rPr lang="en-US" sz="3600" b="1" dirty="0">
                <a:latin typeface="+mn-lt"/>
              </a:rPr>
              <a:t>Waste treatment pyramid: The 4 </a:t>
            </a:r>
            <a:r>
              <a:rPr lang="en-US" sz="3600" b="1" dirty="0" err="1">
                <a:latin typeface="+mn-lt"/>
              </a:rPr>
              <a:t>Rs</a:t>
            </a:r>
            <a:br>
              <a:rPr lang="en-US" sz="3600" b="1" dirty="0">
                <a:latin typeface="+mn-lt"/>
              </a:rPr>
            </a:br>
            <a:r>
              <a:rPr lang="en-US" sz="3600" b="1" dirty="0">
                <a:latin typeface="+mn-lt"/>
              </a:rPr>
              <a:t>Reduce, Reuse, Recycle, Recover</a:t>
            </a:r>
          </a:p>
        </p:txBody>
      </p:sp>
      <p:grpSp>
        <p:nvGrpSpPr>
          <p:cNvPr id="12" name="Group 11"/>
          <p:cNvGrpSpPr/>
          <p:nvPr/>
        </p:nvGrpSpPr>
        <p:grpSpPr>
          <a:xfrm>
            <a:off x="1479884" y="2159844"/>
            <a:ext cx="7554775" cy="4108609"/>
            <a:chOff x="-50178" y="1668231"/>
            <a:chExt cx="7835870" cy="4185458"/>
          </a:xfrm>
        </p:grpSpPr>
        <p:graphicFrame>
          <p:nvGraphicFramePr>
            <p:cNvPr id="4" name="Diagram 3"/>
            <p:cNvGraphicFramePr/>
            <p:nvPr>
              <p:extLst>
                <p:ext uri="{D42A27DB-BD31-4B8C-83A1-F6EECF244321}">
                  <p14:modId xmlns:p14="http://schemas.microsoft.com/office/powerpoint/2010/main" val="2135205554"/>
                </p:ext>
              </p:extLst>
            </p:nvPr>
          </p:nvGraphicFramePr>
          <p:xfrm>
            <a:off x="1689692" y="166823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Down Arrow 4"/>
            <p:cNvSpPr/>
            <p:nvPr/>
          </p:nvSpPr>
          <p:spPr>
            <a:xfrm>
              <a:off x="1048218" y="1668231"/>
              <a:ext cx="423746" cy="4064001"/>
            </a:xfrm>
            <a:prstGeom prst="upDownArrow">
              <a:avLst/>
            </a:prstGeom>
            <a:gradFill flip="none" rotWithShape="1">
              <a:gsLst>
                <a:gs pos="0">
                  <a:srgbClr val="C00000"/>
                </a:gs>
                <a:gs pos="45000">
                  <a:schemeClr val="accent4"/>
                </a:gs>
                <a:gs pos="100000">
                  <a:schemeClr val="accent6"/>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Regular" charset="0"/>
              </a:endParaRPr>
            </a:p>
          </p:txBody>
        </p:sp>
        <p:sp>
          <p:nvSpPr>
            <p:cNvPr id="6" name="TextBox 5"/>
            <p:cNvSpPr txBox="1"/>
            <p:nvPr/>
          </p:nvSpPr>
          <p:spPr>
            <a:xfrm>
              <a:off x="-39026" y="1672919"/>
              <a:ext cx="1293542" cy="995494"/>
            </a:xfrm>
            <a:prstGeom prst="rect">
              <a:avLst/>
            </a:prstGeom>
            <a:noFill/>
          </p:spPr>
          <p:txBody>
            <a:bodyPr wrap="square" rtlCol="0">
              <a:spAutoFit/>
            </a:bodyPr>
            <a:lstStyle/>
            <a:p>
              <a:pPr algn="ctr"/>
              <a:r>
                <a:rPr lang="en-US" dirty="0">
                  <a:latin typeface="Calibri Regular" charset="0"/>
                </a:rPr>
                <a:t>Most favored option</a:t>
              </a:r>
            </a:p>
          </p:txBody>
        </p:sp>
        <p:sp>
          <p:nvSpPr>
            <p:cNvPr id="7" name="TextBox 6"/>
            <p:cNvSpPr txBox="1"/>
            <p:nvPr/>
          </p:nvSpPr>
          <p:spPr>
            <a:xfrm>
              <a:off x="-50178" y="4858195"/>
              <a:ext cx="1304693" cy="995494"/>
            </a:xfrm>
            <a:prstGeom prst="rect">
              <a:avLst/>
            </a:prstGeom>
            <a:noFill/>
          </p:spPr>
          <p:txBody>
            <a:bodyPr wrap="square" rtlCol="0">
              <a:spAutoFit/>
            </a:bodyPr>
            <a:lstStyle/>
            <a:p>
              <a:pPr algn="ctr"/>
              <a:r>
                <a:rPr lang="en-US" dirty="0">
                  <a:latin typeface="Calibri Regular" charset="0"/>
                </a:rPr>
                <a:t>Least favored option</a:t>
              </a:r>
            </a:p>
          </p:txBody>
        </p:sp>
      </p:grpSp>
      <p:sp>
        <p:nvSpPr>
          <p:cNvPr id="3" name="CaixaDeTexto 2">
            <a:extLst>
              <a:ext uri="{FF2B5EF4-FFF2-40B4-BE49-F238E27FC236}">
                <a16:creationId xmlns:a16="http://schemas.microsoft.com/office/drawing/2014/main" id="{CECEC876-D218-4046-8693-ECC3F804671D}"/>
              </a:ext>
            </a:extLst>
          </p:cNvPr>
          <p:cNvSpPr txBox="1"/>
          <p:nvPr/>
        </p:nvSpPr>
        <p:spPr>
          <a:xfrm>
            <a:off x="5323288" y="1674208"/>
            <a:ext cx="1545424" cy="461665"/>
          </a:xfrm>
          <a:prstGeom prst="rect">
            <a:avLst/>
          </a:prstGeom>
          <a:noFill/>
          <a:ln w="19050">
            <a:solidFill>
              <a:srgbClr val="70AD47"/>
            </a:solidFill>
          </a:ln>
        </p:spPr>
        <p:txBody>
          <a:bodyPr wrap="none" rtlCol="0">
            <a:spAutoFit/>
          </a:bodyPr>
          <a:lstStyle/>
          <a:p>
            <a:pPr algn="ctr"/>
            <a:r>
              <a:rPr lang="en-US" sz="2400" dirty="0"/>
              <a:t>Prevention</a:t>
            </a:r>
          </a:p>
        </p:txBody>
      </p:sp>
      <p:grpSp>
        <p:nvGrpSpPr>
          <p:cNvPr id="29" name="Agrupar 28">
            <a:extLst>
              <a:ext uri="{FF2B5EF4-FFF2-40B4-BE49-F238E27FC236}">
                <a16:creationId xmlns:a16="http://schemas.microsoft.com/office/drawing/2014/main" id="{DB3897E3-1384-411D-A562-3B4EBA7289CD}"/>
              </a:ext>
            </a:extLst>
          </p:cNvPr>
          <p:cNvGrpSpPr/>
          <p:nvPr/>
        </p:nvGrpSpPr>
        <p:grpSpPr>
          <a:xfrm>
            <a:off x="7600950" y="4082494"/>
            <a:ext cx="2834214" cy="1833386"/>
            <a:chOff x="5739043" y="3748666"/>
            <a:chExt cx="2834214" cy="1833386"/>
          </a:xfrm>
        </p:grpSpPr>
        <p:grpSp>
          <p:nvGrpSpPr>
            <p:cNvPr id="13" name="Group 12"/>
            <p:cNvGrpSpPr/>
            <p:nvPr/>
          </p:nvGrpSpPr>
          <p:grpSpPr>
            <a:xfrm>
              <a:off x="6950200" y="3748666"/>
              <a:ext cx="1623057" cy="1833386"/>
              <a:chOff x="7431350" y="3747193"/>
              <a:chExt cx="1749910" cy="1976676"/>
            </a:xfrm>
          </p:grpSpPr>
          <p:sp>
            <p:nvSpPr>
              <p:cNvPr id="8" name="Rectangle 7"/>
              <p:cNvSpPr/>
              <p:nvPr/>
            </p:nvSpPr>
            <p:spPr>
              <a:xfrm>
                <a:off x="7633681" y="4609710"/>
                <a:ext cx="1547579" cy="431381"/>
              </a:xfrm>
              <a:prstGeom prst="rect">
                <a:avLst/>
              </a:prstGeom>
            </p:spPr>
            <p:txBody>
              <a:bodyPr wrap="none">
                <a:spAutoFit/>
              </a:bodyPr>
              <a:lstStyle/>
              <a:p>
                <a:r>
                  <a:rPr lang="en-US" sz="2000" dirty="0"/>
                  <a:t>Incineration</a:t>
                </a:r>
              </a:p>
            </p:txBody>
          </p:sp>
          <p:sp>
            <p:nvSpPr>
              <p:cNvPr id="9" name="Rectangle 8"/>
              <p:cNvSpPr/>
              <p:nvPr/>
            </p:nvSpPr>
            <p:spPr>
              <a:xfrm>
                <a:off x="8166409" y="5292488"/>
                <a:ext cx="1014851" cy="431381"/>
              </a:xfrm>
              <a:prstGeom prst="rect">
                <a:avLst/>
              </a:prstGeom>
            </p:spPr>
            <p:txBody>
              <a:bodyPr wrap="none">
                <a:spAutoFit/>
              </a:bodyPr>
              <a:lstStyle/>
              <a:p>
                <a:r>
                  <a:rPr lang="en-US" sz="2000" dirty="0"/>
                  <a:t>Landfill</a:t>
                </a:r>
              </a:p>
            </p:txBody>
          </p:sp>
          <p:sp>
            <p:nvSpPr>
              <p:cNvPr id="10" name="Rectangle 9"/>
              <p:cNvSpPr/>
              <p:nvPr/>
            </p:nvSpPr>
            <p:spPr>
              <a:xfrm>
                <a:off x="7431350" y="3747193"/>
                <a:ext cx="1241534" cy="431381"/>
              </a:xfrm>
              <a:prstGeom prst="rect">
                <a:avLst/>
              </a:prstGeom>
            </p:spPr>
            <p:txBody>
              <a:bodyPr wrap="none">
                <a:spAutoFit/>
              </a:bodyPr>
              <a:lstStyle/>
              <a:p>
                <a:r>
                  <a:rPr lang="en-US" sz="2000" dirty="0"/>
                  <a:t>Recycling</a:t>
                </a:r>
              </a:p>
            </p:txBody>
          </p:sp>
          <p:sp>
            <p:nvSpPr>
              <p:cNvPr id="11" name="Rectangle 10"/>
              <p:cNvSpPr/>
              <p:nvPr/>
            </p:nvSpPr>
            <p:spPr>
              <a:xfrm>
                <a:off x="7431350" y="4127364"/>
                <a:ext cx="1540597" cy="431381"/>
              </a:xfrm>
              <a:prstGeom prst="rect">
                <a:avLst/>
              </a:prstGeom>
            </p:spPr>
            <p:txBody>
              <a:bodyPr wrap="none">
                <a:spAutoFit/>
              </a:bodyPr>
              <a:lstStyle/>
              <a:p>
                <a:r>
                  <a:rPr lang="en-US" sz="2000" dirty="0"/>
                  <a:t>Composting</a:t>
                </a:r>
              </a:p>
            </p:txBody>
          </p:sp>
        </p:grpSp>
        <p:sp>
          <p:nvSpPr>
            <p:cNvPr id="16" name="Chave Esquerda 15">
              <a:extLst>
                <a:ext uri="{FF2B5EF4-FFF2-40B4-BE49-F238E27FC236}">
                  <a16:creationId xmlns:a16="http://schemas.microsoft.com/office/drawing/2014/main" id="{F6F9EC33-29A3-4BFC-A99B-80F543DD274F}"/>
                </a:ext>
              </a:extLst>
            </p:cNvPr>
            <p:cNvSpPr/>
            <p:nvPr/>
          </p:nvSpPr>
          <p:spPr>
            <a:xfrm>
              <a:off x="6826288" y="3786740"/>
              <a:ext cx="173063" cy="657098"/>
            </a:xfrm>
            <a:prstGeom prst="leftBrace">
              <a:avLst>
                <a:gd name="adj1" fmla="val 79831"/>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Conector reto 22">
              <a:extLst>
                <a:ext uri="{FF2B5EF4-FFF2-40B4-BE49-F238E27FC236}">
                  <a16:creationId xmlns:a16="http://schemas.microsoft.com/office/drawing/2014/main" id="{A1F6F73E-1702-49D1-8731-8026CB9CD6DB}"/>
                </a:ext>
              </a:extLst>
            </p:cNvPr>
            <p:cNvCxnSpPr>
              <a:cxnSpLocks/>
            </p:cNvCxnSpPr>
            <p:nvPr/>
          </p:nvCxnSpPr>
          <p:spPr>
            <a:xfrm>
              <a:off x="5739043" y="4101278"/>
              <a:ext cx="1013388" cy="1349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01247C47-D9CA-42E2-A56A-D79D6C8C90EF}"/>
                </a:ext>
              </a:extLst>
            </p:cNvPr>
            <p:cNvCxnSpPr>
              <a:cxnSpLocks/>
            </p:cNvCxnSpPr>
            <p:nvPr/>
          </p:nvCxnSpPr>
          <p:spPr>
            <a:xfrm>
              <a:off x="6184106" y="4756150"/>
              <a:ext cx="10291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E2BBEC2F-AC48-4EBA-BE47-68B2FB579547}"/>
                </a:ext>
              </a:extLst>
            </p:cNvPr>
            <p:cNvCxnSpPr>
              <a:cxnSpLocks/>
            </p:cNvCxnSpPr>
            <p:nvPr/>
          </p:nvCxnSpPr>
          <p:spPr>
            <a:xfrm>
              <a:off x="6752431" y="5381799"/>
              <a:ext cx="92789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094087" y="1558609"/>
            <a:ext cx="3412171" cy="1938992"/>
          </a:xfrm>
          <a:prstGeom prst="rect">
            <a:avLst/>
          </a:prstGeom>
          <a:noFill/>
        </p:spPr>
        <p:txBody>
          <a:bodyPr wrap="square" rtlCol="0">
            <a:spAutoFit/>
          </a:bodyPr>
          <a:lstStyle/>
          <a:p>
            <a:r>
              <a:rPr lang="en-US" sz="2000" dirty="0"/>
              <a:t>We need various types of technology to reduce and reuse waste.</a:t>
            </a:r>
          </a:p>
          <a:p>
            <a:endParaRPr lang="en-US" sz="2000" dirty="0"/>
          </a:p>
          <a:p>
            <a:r>
              <a:rPr lang="en-US" sz="2000" dirty="0"/>
              <a:t>Ultimately, the production of waste should be prevented.</a:t>
            </a:r>
          </a:p>
        </p:txBody>
      </p:sp>
      <p:cxnSp>
        <p:nvCxnSpPr>
          <p:cNvPr id="20" name="Straight Connector 19">
            <a:extLst>
              <a:ext uri="{FF2B5EF4-FFF2-40B4-BE49-F238E27FC236}">
                <a16:creationId xmlns:a16="http://schemas.microsoft.com/office/drawing/2014/main" id="{977E1828-2328-4252-B5FB-EEE730641B2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707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36358" y="1541826"/>
            <a:ext cx="3418629" cy="400110"/>
          </a:xfrm>
          <a:prstGeom prst="rect">
            <a:avLst/>
          </a:prstGeom>
          <a:noFill/>
        </p:spPr>
        <p:txBody>
          <a:bodyPr wrap="none" rtlCol="0">
            <a:spAutoFit/>
          </a:bodyPr>
          <a:lstStyle/>
          <a:p>
            <a:pPr algn="ctr"/>
            <a:r>
              <a:rPr lang="en-US" sz="2000" dirty="0"/>
              <a:t>Explosives (TNT, nitroglycerine)</a:t>
            </a:r>
          </a:p>
        </p:txBody>
      </p:sp>
      <p:sp>
        <p:nvSpPr>
          <p:cNvPr id="5" name="TextBox 4"/>
          <p:cNvSpPr txBox="1"/>
          <p:nvPr/>
        </p:nvSpPr>
        <p:spPr>
          <a:xfrm>
            <a:off x="1046551" y="1321710"/>
            <a:ext cx="412292" cy="369332"/>
          </a:xfrm>
          <a:prstGeom prst="rect">
            <a:avLst/>
          </a:prstGeom>
          <a:noFill/>
        </p:spPr>
        <p:txBody>
          <a:bodyPr wrap="none" rtlCol="0">
            <a:spAutoFit/>
          </a:bodyPr>
          <a:lstStyle/>
          <a:p>
            <a:r>
              <a:rPr lang="en-US" dirty="0"/>
              <a:t>1. </a:t>
            </a:r>
          </a:p>
        </p:txBody>
      </p:sp>
      <p:sp>
        <p:nvSpPr>
          <p:cNvPr id="6" name="TextBox 5"/>
          <p:cNvSpPr txBox="1"/>
          <p:nvPr/>
        </p:nvSpPr>
        <p:spPr>
          <a:xfrm>
            <a:off x="1046551" y="2441227"/>
            <a:ext cx="412292" cy="369332"/>
          </a:xfrm>
          <a:prstGeom prst="rect">
            <a:avLst/>
          </a:prstGeom>
          <a:noFill/>
        </p:spPr>
        <p:txBody>
          <a:bodyPr wrap="none" rtlCol="0">
            <a:spAutoFit/>
          </a:bodyPr>
          <a:lstStyle/>
          <a:p>
            <a:r>
              <a:rPr lang="en-US" dirty="0"/>
              <a:t>2. </a:t>
            </a:r>
          </a:p>
        </p:txBody>
      </p:sp>
      <p:sp>
        <p:nvSpPr>
          <p:cNvPr id="7" name="TextBox 6"/>
          <p:cNvSpPr txBox="1"/>
          <p:nvPr/>
        </p:nvSpPr>
        <p:spPr>
          <a:xfrm>
            <a:off x="1046551" y="3516479"/>
            <a:ext cx="412292" cy="369332"/>
          </a:xfrm>
          <a:prstGeom prst="rect">
            <a:avLst/>
          </a:prstGeom>
          <a:noFill/>
        </p:spPr>
        <p:txBody>
          <a:bodyPr wrap="none" rtlCol="0">
            <a:spAutoFit/>
          </a:bodyPr>
          <a:lstStyle/>
          <a:p>
            <a:r>
              <a:rPr lang="en-US" dirty="0"/>
              <a:t>3. </a:t>
            </a:r>
          </a:p>
        </p:txBody>
      </p:sp>
      <p:sp>
        <p:nvSpPr>
          <p:cNvPr id="8" name="TextBox 7"/>
          <p:cNvSpPr txBox="1"/>
          <p:nvPr/>
        </p:nvSpPr>
        <p:spPr>
          <a:xfrm>
            <a:off x="1046551" y="4638162"/>
            <a:ext cx="412292" cy="369332"/>
          </a:xfrm>
          <a:prstGeom prst="rect">
            <a:avLst/>
          </a:prstGeom>
          <a:noFill/>
        </p:spPr>
        <p:txBody>
          <a:bodyPr wrap="none" rtlCol="0">
            <a:spAutoFit/>
          </a:bodyPr>
          <a:lstStyle/>
          <a:p>
            <a:r>
              <a:rPr lang="en-US" dirty="0"/>
              <a:t>4. </a:t>
            </a:r>
          </a:p>
        </p:txBody>
      </p:sp>
      <p:sp>
        <p:nvSpPr>
          <p:cNvPr id="9" name="TextBox 8"/>
          <p:cNvSpPr txBox="1"/>
          <p:nvPr/>
        </p:nvSpPr>
        <p:spPr>
          <a:xfrm>
            <a:off x="1044187" y="5676144"/>
            <a:ext cx="412292" cy="369332"/>
          </a:xfrm>
          <a:prstGeom prst="rect">
            <a:avLst/>
          </a:prstGeom>
          <a:noFill/>
        </p:spPr>
        <p:txBody>
          <a:bodyPr wrap="none" rtlCol="0">
            <a:spAutoFit/>
          </a:bodyPr>
          <a:lstStyle/>
          <a:p>
            <a:r>
              <a:rPr lang="en-US" dirty="0"/>
              <a:t>5. </a:t>
            </a:r>
          </a:p>
        </p:txBody>
      </p:sp>
      <p:sp>
        <p:nvSpPr>
          <p:cNvPr id="10" name="TextBox 9"/>
          <p:cNvSpPr txBox="1"/>
          <p:nvPr/>
        </p:nvSpPr>
        <p:spPr>
          <a:xfrm>
            <a:off x="5459450" y="2372896"/>
            <a:ext cx="2660344" cy="923330"/>
          </a:xfrm>
          <a:prstGeom prst="rect">
            <a:avLst/>
          </a:prstGeom>
          <a:noFill/>
        </p:spPr>
        <p:txBody>
          <a:bodyPr wrap="none" rtlCol="0">
            <a:spAutoFit/>
          </a:bodyPr>
          <a:lstStyle/>
          <a:p>
            <a:r>
              <a:rPr lang="en-US" b="1" dirty="0"/>
              <a:t>Favors biodegradation</a:t>
            </a:r>
          </a:p>
          <a:p>
            <a:pPr marL="285750" indent="-285750">
              <a:buFontTx/>
              <a:buChar char="-"/>
            </a:pPr>
            <a:r>
              <a:rPr lang="en-US" dirty="0"/>
              <a:t>Small molecular weight</a:t>
            </a:r>
          </a:p>
          <a:p>
            <a:pPr marL="285750" indent="-285750">
              <a:buFontTx/>
              <a:buChar char="-"/>
            </a:pPr>
            <a:r>
              <a:rPr lang="en-US" dirty="0"/>
              <a:t>OH</a:t>
            </a:r>
          </a:p>
        </p:txBody>
      </p:sp>
      <p:sp>
        <p:nvSpPr>
          <p:cNvPr id="11" name="TextBox 10"/>
          <p:cNvSpPr txBox="1"/>
          <p:nvPr/>
        </p:nvSpPr>
        <p:spPr>
          <a:xfrm>
            <a:off x="8066334" y="2368523"/>
            <a:ext cx="2565562" cy="1200329"/>
          </a:xfrm>
          <a:prstGeom prst="rect">
            <a:avLst/>
          </a:prstGeom>
          <a:noFill/>
        </p:spPr>
        <p:txBody>
          <a:bodyPr wrap="square" rtlCol="0">
            <a:spAutoFit/>
          </a:bodyPr>
          <a:lstStyle/>
          <a:p>
            <a:r>
              <a:rPr lang="en-US" b="1" dirty="0"/>
              <a:t>Disfavors biodegradation</a:t>
            </a:r>
          </a:p>
          <a:p>
            <a:pPr marL="285750" indent="-285750">
              <a:buFontTx/>
              <a:buChar char="-"/>
            </a:pPr>
            <a:r>
              <a:rPr lang="en-US" dirty="0"/>
              <a:t>CH</a:t>
            </a:r>
            <a:r>
              <a:rPr lang="en-US" baseline="-25000" dirty="0"/>
              <a:t>3</a:t>
            </a:r>
          </a:p>
          <a:p>
            <a:pPr marL="285750" indent="-285750">
              <a:buFontTx/>
              <a:buChar char="-"/>
            </a:pPr>
            <a:r>
              <a:rPr lang="en-US" dirty="0"/>
              <a:t>Large MW</a:t>
            </a:r>
          </a:p>
          <a:p>
            <a:pPr marL="285750" indent="-285750">
              <a:buFontTx/>
              <a:buChar char="-"/>
            </a:pPr>
            <a:r>
              <a:rPr lang="en-US" dirty="0"/>
              <a:t>NNO</a:t>
            </a:r>
            <a:r>
              <a:rPr lang="en-US" baseline="-25000" dirty="0"/>
              <a:t>2</a:t>
            </a:r>
            <a:r>
              <a:rPr lang="en-US" dirty="0"/>
              <a:t>CH</a:t>
            </a:r>
            <a:r>
              <a:rPr lang="en-US" baseline="-25000" dirty="0"/>
              <a:t>3</a:t>
            </a:r>
          </a:p>
        </p:txBody>
      </p:sp>
      <p:sp>
        <p:nvSpPr>
          <p:cNvPr id="12" name="Left Bracket 11"/>
          <p:cNvSpPr/>
          <p:nvPr/>
        </p:nvSpPr>
        <p:spPr>
          <a:xfrm flipH="1">
            <a:off x="3021779" y="4836402"/>
            <a:ext cx="463138" cy="140248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484917" y="5214479"/>
            <a:ext cx="2042555" cy="646331"/>
          </a:xfrm>
          <a:prstGeom prst="rect">
            <a:avLst/>
          </a:prstGeom>
          <a:noFill/>
        </p:spPr>
        <p:txBody>
          <a:bodyPr wrap="square" rtlCol="0">
            <a:spAutoFit/>
          </a:bodyPr>
          <a:lstStyle/>
          <a:p>
            <a:r>
              <a:rPr lang="en-US" dirty="0"/>
              <a:t>Degrades faster due to small MW</a:t>
            </a:r>
          </a:p>
        </p:txBody>
      </p:sp>
      <p:sp>
        <p:nvSpPr>
          <p:cNvPr id="14" name="Rounded Rectangle 13"/>
          <p:cNvSpPr/>
          <p:nvPr/>
        </p:nvSpPr>
        <p:spPr>
          <a:xfrm>
            <a:off x="5459450" y="2284968"/>
            <a:ext cx="5172446" cy="15131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593507" y="4422148"/>
            <a:ext cx="1231427" cy="369332"/>
          </a:xfrm>
          <a:prstGeom prst="rect">
            <a:avLst/>
          </a:prstGeom>
          <a:noFill/>
        </p:spPr>
        <p:txBody>
          <a:bodyPr wrap="none" rtlCol="0">
            <a:spAutoFit/>
          </a:bodyPr>
          <a:lstStyle/>
          <a:p>
            <a:r>
              <a:rPr lang="en-US" dirty="0"/>
              <a:t>4&gt;5&gt;1=2=3</a:t>
            </a:r>
          </a:p>
        </p:txBody>
      </p:sp>
      <p:sp>
        <p:nvSpPr>
          <p:cNvPr id="16" name="TextBox 15"/>
          <p:cNvSpPr txBox="1"/>
          <p:nvPr/>
        </p:nvSpPr>
        <p:spPr>
          <a:xfrm>
            <a:off x="6084575" y="4117928"/>
            <a:ext cx="1567544" cy="923330"/>
          </a:xfrm>
          <a:prstGeom prst="rect">
            <a:avLst/>
          </a:prstGeom>
          <a:noFill/>
        </p:spPr>
        <p:txBody>
          <a:bodyPr wrap="square" rtlCol="0">
            <a:spAutoFit/>
          </a:bodyPr>
          <a:lstStyle/>
          <a:p>
            <a:r>
              <a:rPr lang="en-US" dirty="0"/>
              <a:t>Most biodegradable (aerobic)</a:t>
            </a:r>
          </a:p>
        </p:txBody>
      </p:sp>
      <p:sp>
        <p:nvSpPr>
          <p:cNvPr id="17" name="TextBox 16"/>
          <p:cNvSpPr txBox="1"/>
          <p:nvPr/>
        </p:nvSpPr>
        <p:spPr>
          <a:xfrm>
            <a:off x="8824934" y="4178428"/>
            <a:ext cx="1579419" cy="646331"/>
          </a:xfrm>
          <a:prstGeom prst="rect">
            <a:avLst/>
          </a:prstGeom>
          <a:noFill/>
        </p:spPr>
        <p:txBody>
          <a:bodyPr wrap="square" rtlCol="0">
            <a:spAutoFit/>
          </a:bodyPr>
          <a:lstStyle/>
          <a:p>
            <a:r>
              <a:rPr lang="en-US" dirty="0"/>
              <a:t>Least biodegradable</a:t>
            </a:r>
          </a:p>
        </p:txBody>
      </p:sp>
      <p:sp>
        <p:nvSpPr>
          <p:cNvPr id="18" name="TextBox 17"/>
          <p:cNvSpPr txBox="1"/>
          <p:nvPr/>
        </p:nvSpPr>
        <p:spPr>
          <a:xfrm>
            <a:off x="7593508" y="5519233"/>
            <a:ext cx="1231427" cy="369332"/>
          </a:xfrm>
          <a:prstGeom prst="rect">
            <a:avLst/>
          </a:prstGeom>
          <a:noFill/>
        </p:spPr>
        <p:txBody>
          <a:bodyPr wrap="none" rtlCol="0">
            <a:spAutoFit/>
          </a:bodyPr>
          <a:lstStyle/>
          <a:p>
            <a:r>
              <a:rPr lang="en-US" dirty="0"/>
              <a:t>4&gt;5&gt;2&gt;1&gt;3</a:t>
            </a:r>
          </a:p>
        </p:txBody>
      </p:sp>
      <p:sp>
        <p:nvSpPr>
          <p:cNvPr id="19" name="TextBox 18"/>
          <p:cNvSpPr txBox="1"/>
          <p:nvPr/>
        </p:nvSpPr>
        <p:spPr>
          <a:xfrm>
            <a:off x="6084575" y="5214479"/>
            <a:ext cx="1567544" cy="923330"/>
          </a:xfrm>
          <a:prstGeom prst="rect">
            <a:avLst/>
          </a:prstGeom>
          <a:noFill/>
        </p:spPr>
        <p:txBody>
          <a:bodyPr wrap="square" rtlCol="0">
            <a:spAutoFit/>
          </a:bodyPr>
          <a:lstStyle/>
          <a:p>
            <a:r>
              <a:rPr lang="en-US" dirty="0"/>
              <a:t>Most biodegradable (anaerobic)</a:t>
            </a:r>
          </a:p>
        </p:txBody>
      </p:sp>
      <p:sp>
        <p:nvSpPr>
          <p:cNvPr id="20" name="TextBox 19"/>
          <p:cNvSpPr txBox="1"/>
          <p:nvPr/>
        </p:nvSpPr>
        <p:spPr>
          <a:xfrm>
            <a:off x="8824935" y="5242234"/>
            <a:ext cx="1579419" cy="646331"/>
          </a:xfrm>
          <a:prstGeom prst="rect">
            <a:avLst/>
          </a:prstGeom>
          <a:noFill/>
        </p:spPr>
        <p:txBody>
          <a:bodyPr wrap="square" rtlCol="0">
            <a:spAutoFit/>
          </a:bodyPr>
          <a:lstStyle/>
          <a:p>
            <a:r>
              <a:rPr lang="en-US" dirty="0"/>
              <a:t>Least biodegradable</a:t>
            </a:r>
          </a:p>
        </p:txBody>
      </p:sp>
      <p:sp>
        <p:nvSpPr>
          <p:cNvPr id="21" name="TextBox 20">
            <a:extLst>
              <a:ext uri="{FF2B5EF4-FFF2-40B4-BE49-F238E27FC236}">
                <a16:creationId xmlns:a16="http://schemas.microsoft.com/office/drawing/2014/main" id="{3F91DCF8-3250-4120-B3AC-EAC649D67217}"/>
              </a:ext>
            </a:extLst>
          </p:cNvPr>
          <p:cNvSpPr txBox="1"/>
          <p:nvPr/>
        </p:nvSpPr>
        <p:spPr>
          <a:xfrm>
            <a:off x="1489541" y="586432"/>
            <a:ext cx="1163524" cy="461665"/>
          </a:xfrm>
          <a:prstGeom prst="rect">
            <a:avLst/>
          </a:prstGeom>
          <a:noFill/>
        </p:spPr>
        <p:txBody>
          <a:bodyPr wrap="none" rtlCol="0">
            <a:spAutoFit/>
          </a:bodyPr>
          <a:lstStyle/>
          <a:p>
            <a:pPr algn="ctr"/>
            <a:r>
              <a:rPr lang="en-US" sz="2400" b="1" dirty="0"/>
              <a:t>TEAM 4</a:t>
            </a:r>
          </a:p>
        </p:txBody>
      </p:sp>
      <p:graphicFrame>
        <p:nvGraphicFramePr>
          <p:cNvPr id="22" name="Object 21">
            <a:extLst>
              <a:ext uri="{FF2B5EF4-FFF2-40B4-BE49-F238E27FC236}">
                <a16:creationId xmlns:a16="http://schemas.microsoft.com/office/drawing/2014/main" id="{5F4F4DA2-D7EE-470B-949D-3B66AD376B65}"/>
              </a:ext>
            </a:extLst>
          </p:cNvPr>
          <p:cNvGraphicFramePr>
            <a:graphicFrameLocks noChangeAspect="1"/>
          </p:cNvGraphicFramePr>
          <p:nvPr>
            <p:extLst>
              <p:ext uri="{D42A27DB-BD31-4B8C-83A1-F6EECF244321}">
                <p14:modId xmlns:p14="http://schemas.microsoft.com/office/powerpoint/2010/main" val="286867632"/>
              </p:ext>
            </p:extLst>
          </p:nvPr>
        </p:nvGraphicFramePr>
        <p:xfrm>
          <a:off x="1489541" y="1178364"/>
          <a:ext cx="1501775" cy="5430837"/>
        </p:xfrm>
        <a:graphic>
          <a:graphicData uri="http://schemas.openxmlformats.org/presentationml/2006/ole">
            <mc:AlternateContent xmlns:mc="http://schemas.openxmlformats.org/markup-compatibility/2006">
              <mc:Choice xmlns:v="urn:schemas-microsoft-com:vml" Requires="v">
                <p:oleObj spid="_x0000_s11331" name="CS ChemDraw Drawing" r:id="rId3" imgW="2019300" imgH="7251700" progId="ChemDraw.Document.6.0">
                  <p:embed/>
                </p:oleObj>
              </mc:Choice>
              <mc:Fallback>
                <p:oleObj name="CS ChemDraw Drawing" r:id="rId3" imgW="2019300" imgH="7251700" progId="ChemDraw.Document.6.0">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541" y="1178364"/>
                        <a:ext cx="1501775" cy="543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541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P spid="16" grpId="0"/>
      <p:bldP spid="17" grpId="0"/>
      <p:bldP spid="18" grpId="0"/>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904" y="152699"/>
            <a:ext cx="7426569" cy="707886"/>
          </a:xfrm>
        </p:spPr>
        <p:txBody>
          <a:bodyPr wrap="square">
            <a:spAutoFit/>
          </a:bodyPr>
          <a:lstStyle/>
          <a:p>
            <a:pPr algn="ctr">
              <a:lnSpc>
                <a:spcPct val="100000"/>
              </a:lnSpc>
            </a:pPr>
            <a:r>
              <a:rPr lang="en-US" sz="4000" b="1" dirty="0">
                <a:latin typeface="+mn-lt"/>
              </a:rPr>
              <a:t>Summary of BIOWIN Models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3800" y="1679636"/>
            <a:ext cx="5814240" cy="4721163"/>
          </a:xfrm>
        </p:spPr>
      </p:pic>
      <p:sp>
        <p:nvSpPr>
          <p:cNvPr id="5" name="TextBox 4"/>
          <p:cNvSpPr txBox="1"/>
          <p:nvPr/>
        </p:nvSpPr>
        <p:spPr>
          <a:xfrm>
            <a:off x="2554284" y="1695026"/>
            <a:ext cx="1892698" cy="400110"/>
          </a:xfrm>
          <a:prstGeom prst="rect">
            <a:avLst/>
          </a:prstGeom>
          <a:noFill/>
        </p:spPr>
        <p:txBody>
          <a:bodyPr wrap="none" rtlCol="0">
            <a:spAutoFit/>
          </a:bodyPr>
          <a:lstStyle/>
          <a:p>
            <a:r>
              <a:rPr lang="en-US" sz="2000" dirty="0"/>
              <a:t>Poorly degraded</a:t>
            </a:r>
          </a:p>
        </p:txBody>
      </p:sp>
      <p:cxnSp>
        <p:nvCxnSpPr>
          <p:cNvPr id="7" name="Straight Arrow Connector 6"/>
          <p:cNvCxnSpPr>
            <a:stCxn id="5" idx="2"/>
            <a:endCxn id="8" idx="0"/>
          </p:cNvCxnSpPr>
          <p:nvPr/>
        </p:nvCxnSpPr>
        <p:spPr>
          <a:xfrm flipH="1">
            <a:off x="3463507" y="2095136"/>
            <a:ext cx="37126" cy="3196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70350" y="5291825"/>
            <a:ext cx="1986313" cy="400110"/>
          </a:xfrm>
          <a:prstGeom prst="rect">
            <a:avLst/>
          </a:prstGeom>
          <a:noFill/>
        </p:spPr>
        <p:txBody>
          <a:bodyPr wrap="none" rtlCol="0">
            <a:spAutoFit/>
          </a:bodyPr>
          <a:lstStyle/>
          <a:p>
            <a:r>
              <a:rPr lang="en-US" sz="2000" dirty="0"/>
              <a:t>Readily degraded</a:t>
            </a:r>
          </a:p>
        </p:txBody>
      </p:sp>
      <p:cxnSp>
        <p:nvCxnSpPr>
          <p:cNvPr id="9" name="Straight Connector 8">
            <a:extLst>
              <a:ext uri="{FF2B5EF4-FFF2-40B4-BE49-F238E27FC236}">
                <a16:creationId xmlns:a16="http://schemas.microsoft.com/office/drawing/2014/main" id="{5DDF14C8-A928-4165-BAEA-83651190B4C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637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0920" y="162854"/>
            <a:ext cx="5970160" cy="707886"/>
          </a:xfrm>
          <a:prstGeom prst="rect">
            <a:avLst/>
          </a:prstGeom>
          <a:noFill/>
        </p:spPr>
        <p:txBody>
          <a:bodyPr wrap="none" rtlCol="0">
            <a:spAutoFit/>
          </a:bodyPr>
          <a:lstStyle/>
          <a:p>
            <a:pPr algn="ctr"/>
            <a:r>
              <a:rPr lang="en-US" sz="4000" b="1" dirty="0"/>
              <a:t>Design for Biodegradation?</a:t>
            </a:r>
          </a:p>
        </p:txBody>
      </p:sp>
      <p:sp>
        <p:nvSpPr>
          <p:cNvPr id="3" name="TextBox 2"/>
          <p:cNvSpPr txBox="1"/>
          <p:nvPr/>
        </p:nvSpPr>
        <p:spPr>
          <a:xfrm>
            <a:off x="923925" y="2183113"/>
            <a:ext cx="10344150" cy="1200329"/>
          </a:xfrm>
          <a:prstGeom prst="rect">
            <a:avLst/>
          </a:prstGeom>
          <a:noFill/>
        </p:spPr>
        <p:txBody>
          <a:bodyPr wrap="square" rtlCol="0">
            <a:spAutoFit/>
          </a:bodyPr>
          <a:lstStyle/>
          <a:p>
            <a:pPr algn="ctr"/>
            <a:r>
              <a:rPr lang="en-US" sz="2400" dirty="0"/>
              <a:t>Since we know the chemical moieties, functional groups, and types of bonds which make the molecule biodegradable, can we build-in biodegradability into chemical products?</a:t>
            </a:r>
          </a:p>
        </p:txBody>
      </p:sp>
      <p:sp>
        <p:nvSpPr>
          <p:cNvPr id="4" name="TextBox 3"/>
          <p:cNvSpPr txBox="1"/>
          <p:nvPr/>
        </p:nvSpPr>
        <p:spPr>
          <a:xfrm>
            <a:off x="5531284" y="3999141"/>
            <a:ext cx="1262782" cy="830997"/>
          </a:xfrm>
          <a:prstGeom prst="rect">
            <a:avLst/>
          </a:prstGeom>
          <a:noFill/>
        </p:spPr>
        <p:txBody>
          <a:bodyPr wrap="none" rtlCol="0">
            <a:spAutoFit/>
          </a:bodyPr>
          <a:lstStyle/>
          <a:p>
            <a:r>
              <a:rPr lang="en-US" sz="4800" dirty="0">
                <a:solidFill>
                  <a:srgbClr val="00B050"/>
                </a:solidFill>
              </a:rPr>
              <a:t>YES!</a:t>
            </a:r>
          </a:p>
        </p:txBody>
      </p:sp>
      <p:cxnSp>
        <p:nvCxnSpPr>
          <p:cNvPr id="5" name="Straight Connector 4">
            <a:extLst>
              <a:ext uri="{FF2B5EF4-FFF2-40B4-BE49-F238E27FC236}">
                <a16:creationId xmlns:a16="http://schemas.microsoft.com/office/drawing/2014/main" id="{643644EF-8334-4DA5-82C5-77F03E3BE91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4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5501" y="159977"/>
            <a:ext cx="4580998" cy="707886"/>
          </a:xfrm>
          <a:prstGeom prst="rect">
            <a:avLst/>
          </a:prstGeom>
          <a:noFill/>
        </p:spPr>
        <p:txBody>
          <a:bodyPr wrap="none" rtlCol="0">
            <a:spAutoFit/>
          </a:bodyPr>
          <a:lstStyle/>
          <a:p>
            <a:pPr algn="ctr"/>
            <a:r>
              <a:rPr lang="en-US" sz="4000" b="1" dirty="0"/>
              <a:t>Example: Plasticizers</a:t>
            </a:r>
          </a:p>
        </p:txBody>
      </p:sp>
      <p:pic>
        <p:nvPicPr>
          <p:cNvPr id="4" name="Picture 5" descr="nicell1.jpg"/>
          <p:cNvPicPr>
            <a:picLocks noChangeAspect="1"/>
          </p:cNvPicPr>
          <p:nvPr/>
        </p:nvPicPr>
        <p:blipFill rotWithShape="1">
          <a:blip r:embed="rId2">
            <a:extLst>
              <a:ext uri="{28A0092B-C50C-407E-A947-70E740481C1C}">
                <a14:useLocalDpi xmlns:a14="http://schemas.microsoft.com/office/drawing/2010/main" val="0"/>
              </a:ext>
            </a:extLst>
          </a:blip>
          <a:srcRect b="54186"/>
          <a:stretch/>
        </p:blipFill>
        <p:spPr bwMode="auto">
          <a:xfrm>
            <a:off x="413657" y="2432843"/>
            <a:ext cx="3707812" cy="1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964210" y="1875814"/>
            <a:ext cx="1901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600" dirty="0">
                <a:solidFill>
                  <a:srgbClr val="FF0000"/>
                </a:solidFill>
              </a:rPr>
              <a:t>kills bacteria,</a:t>
            </a:r>
          </a:p>
          <a:p>
            <a:pPr algn="ctr"/>
            <a:r>
              <a:rPr lang="en-US" sz="1600" dirty="0">
                <a:solidFill>
                  <a:srgbClr val="FF0000"/>
                </a:solidFill>
              </a:rPr>
              <a:t>biodegradation halts</a:t>
            </a:r>
          </a:p>
        </p:txBody>
      </p:sp>
      <p:sp>
        <p:nvSpPr>
          <p:cNvPr id="9" name="TextBox 10"/>
          <p:cNvSpPr txBox="1">
            <a:spLocks noChangeArrowheads="1"/>
          </p:cNvSpPr>
          <p:nvPr/>
        </p:nvSpPr>
        <p:spPr bwMode="auto">
          <a:xfrm>
            <a:off x="3828254" y="5239620"/>
            <a:ext cx="3582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dirty="0">
                <a:solidFill>
                  <a:srgbClr val="00B050"/>
                </a:solidFill>
              </a:rPr>
              <a:t>complete degradation to CO</a:t>
            </a:r>
            <a:r>
              <a:rPr lang="en-US" baseline="-25000" dirty="0">
                <a:solidFill>
                  <a:srgbClr val="00B050"/>
                </a:solidFill>
              </a:rPr>
              <a:t>2</a:t>
            </a:r>
            <a:r>
              <a:rPr lang="en-US" dirty="0">
                <a:solidFill>
                  <a:srgbClr val="00B050"/>
                </a:solidFill>
              </a:rPr>
              <a:t> + H</a:t>
            </a:r>
            <a:r>
              <a:rPr lang="en-US" baseline="-25000" dirty="0">
                <a:solidFill>
                  <a:srgbClr val="00B050"/>
                </a:solidFill>
              </a:rPr>
              <a:t>2</a:t>
            </a:r>
            <a:r>
              <a:rPr lang="en-US" dirty="0">
                <a:solidFill>
                  <a:srgbClr val="00B050"/>
                </a:solidFill>
              </a:rPr>
              <a:t>O</a:t>
            </a:r>
          </a:p>
        </p:txBody>
      </p:sp>
      <p:pic>
        <p:nvPicPr>
          <p:cNvPr id="11" name="Picture 5" descr="nicell1.jpg"/>
          <p:cNvPicPr>
            <a:picLocks noChangeAspect="1"/>
          </p:cNvPicPr>
          <p:nvPr/>
        </p:nvPicPr>
        <p:blipFill rotWithShape="1">
          <a:blip r:embed="rId2">
            <a:extLst>
              <a:ext uri="{28A0092B-C50C-407E-A947-70E740481C1C}">
                <a14:useLocalDpi xmlns:a14="http://schemas.microsoft.com/office/drawing/2010/main" val="0"/>
              </a:ext>
            </a:extLst>
          </a:blip>
          <a:srcRect t="57673"/>
          <a:stretch/>
        </p:blipFill>
        <p:spPr bwMode="auto">
          <a:xfrm>
            <a:off x="4120241" y="2395877"/>
            <a:ext cx="4013327" cy="1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nicell2.tif"/>
          <p:cNvPicPr>
            <a:picLocks noChangeAspect="1"/>
          </p:cNvPicPr>
          <p:nvPr/>
        </p:nvPicPr>
        <p:blipFill rotWithShape="1">
          <a:blip r:embed="rId3" cstate="print">
            <a:extLst>
              <a:ext uri="{28A0092B-C50C-407E-A947-70E740481C1C}">
                <a14:useLocalDpi xmlns:a14="http://schemas.microsoft.com/office/drawing/2010/main" val="0"/>
              </a:ext>
            </a:extLst>
          </a:blip>
          <a:srcRect b="64201"/>
          <a:stretch/>
        </p:blipFill>
        <p:spPr bwMode="auto">
          <a:xfrm>
            <a:off x="399143" y="4291694"/>
            <a:ext cx="2593796" cy="1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nicell2.tif"/>
          <p:cNvPicPr>
            <a:picLocks noChangeAspect="1"/>
          </p:cNvPicPr>
          <p:nvPr/>
        </p:nvPicPr>
        <p:blipFill rotWithShape="1">
          <a:blip r:embed="rId3" cstate="print">
            <a:extLst>
              <a:ext uri="{28A0092B-C50C-407E-A947-70E740481C1C}">
                <a14:useLocalDpi xmlns:a14="http://schemas.microsoft.com/office/drawing/2010/main" val="0"/>
              </a:ext>
            </a:extLst>
          </a:blip>
          <a:srcRect t="54431" b="26077"/>
          <a:stretch/>
        </p:blipFill>
        <p:spPr bwMode="auto">
          <a:xfrm>
            <a:off x="3335960" y="4539994"/>
            <a:ext cx="2741630" cy="69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nicell2.tif"/>
          <p:cNvPicPr>
            <a:picLocks noChangeAspect="1"/>
          </p:cNvPicPr>
          <p:nvPr/>
        </p:nvPicPr>
        <p:blipFill rotWithShape="1">
          <a:blip r:embed="rId3" cstate="print">
            <a:extLst>
              <a:ext uri="{28A0092B-C50C-407E-A947-70E740481C1C}">
                <a14:useLocalDpi xmlns:a14="http://schemas.microsoft.com/office/drawing/2010/main" val="0"/>
              </a:ext>
            </a:extLst>
          </a:blip>
          <a:srcRect t="90737"/>
          <a:stretch/>
        </p:blipFill>
        <p:spPr bwMode="auto">
          <a:xfrm>
            <a:off x="5373005" y="4544941"/>
            <a:ext cx="304985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a:off x="3889241" y="2972520"/>
            <a:ext cx="6184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3089962" y="4751068"/>
            <a:ext cx="6184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5619748" y="4751068"/>
            <a:ext cx="6184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7556391" y="1975757"/>
            <a:ext cx="4283761" cy="3693319"/>
          </a:xfrm>
          <a:prstGeom prst="rect">
            <a:avLst/>
          </a:prstGeom>
          <a:noFill/>
        </p:spPr>
        <p:txBody>
          <a:bodyPr wrap="square" rtlCol="0">
            <a:spAutoFit/>
          </a:bodyPr>
          <a:lstStyle/>
          <a:p>
            <a:r>
              <a:rPr lang="en-US" dirty="0"/>
              <a:t>Plasticizers are additives in plastic applications. Almost 90% of </a:t>
            </a:r>
            <a:r>
              <a:rPr lang="en-US" b="1" dirty="0"/>
              <a:t>plasticizers</a:t>
            </a:r>
            <a:r>
              <a:rPr lang="en-US" dirty="0"/>
              <a:t> are used in PVC, giving this material improved flexibility and durability.</a:t>
            </a:r>
          </a:p>
          <a:p>
            <a:endParaRPr lang="en-US" dirty="0"/>
          </a:p>
          <a:p>
            <a:r>
              <a:rPr lang="en-US" dirty="0"/>
              <a:t>Di-propylene glycol </a:t>
            </a:r>
            <a:r>
              <a:rPr lang="en-US" dirty="0" err="1"/>
              <a:t>dibenzoate</a:t>
            </a:r>
            <a:r>
              <a:rPr lang="en-US" dirty="0"/>
              <a:t> decomposes into a product which is toxic to bacteria, and therefore stops the biodegradation process.</a:t>
            </a:r>
          </a:p>
          <a:p>
            <a:endParaRPr lang="en-US" dirty="0"/>
          </a:p>
          <a:p>
            <a:r>
              <a:rPr lang="en-US" dirty="0"/>
              <a:t>With slightly changed structure, 1,5-pentanediol </a:t>
            </a:r>
            <a:r>
              <a:rPr lang="en-US" dirty="0" err="1"/>
              <a:t>dibenzoate</a:t>
            </a:r>
            <a:r>
              <a:rPr lang="en-US" dirty="0"/>
              <a:t> biodegrades into CO</a:t>
            </a:r>
            <a:r>
              <a:rPr lang="en-US" baseline="-25000" dirty="0"/>
              <a:t>2</a:t>
            </a:r>
            <a:r>
              <a:rPr lang="en-US" dirty="0"/>
              <a:t> and H</a:t>
            </a:r>
            <a:r>
              <a:rPr lang="en-US" baseline="-25000" dirty="0"/>
              <a:t>2</a:t>
            </a:r>
            <a:r>
              <a:rPr lang="en-US" dirty="0"/>
              <a:t>O</a:t>
            </a:r>
          </a:p>
        </p:txBody>
      </p:sp>
      <p:cxnSp>
        <p:nvCxnSpPr>
          <p:cNvPr id="18" name="Straight Connector 17">
            <a:extLst>
              <a:ext uri="{FF2B5EF4-FFF2-40B4-BE49-F238E27FC236}">
                <a16:creationId xmlns:a16="http://schemas.microsoft.com/office/drawing/2014/main" id="{CF6A984F-9F62-4A1D-B28C-28B6CFA7D00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1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7968" y="152634"/>
            <a:ext cx="4356064" cy="707886"/>
          </a:xfrm>
          <a:prstGeom prst="rect">
            <a:avLst/>
          </a:prstGeom>
          <a:noFill/>
        </p:spPr>
        <p:txBody>
          <a:bodyPr wrap="none" rtlCol="0">
            <a:spAutoFit/>
          </a:bodyPr>
          <a:lstStyle/>
          <a:p>
            <a:pPr algn="ctr"/>
            <a:r>
              <a:rPr lang="en-US" sz="4000" b="1" dirty="0"/>
              <a:t>Example: Pesticides</a:t>
            </a:r>
          </a:p>
        </p:txBody>
      </p:sp>
      <p:pic>
        <p:nvPicPr>
          <p:cNvPr id="4" name="Picture 3"/>
          <p:cNvPicPr>
            <a:picLocks noChangeAspect="1"/>
          </p:cNvPicPr>
          <p:nvPr/>
        </p:nvPicPr>
        <p:blipFill>
          <a:blip r:embed="rId2"/>
          <a:stretch>
            <a:fillRect/>
          </a:stretch>
        </p:blipFill>
        <p:spPr>
          <a:xfrm>
            <a:off x="650403" y="1585358"/>
            <a:ext cx="2184174" cy="1256039"/>
          </a:xfrm>
          <a:prstGeom prst="rect">
            <a:avLst/>
          </a:prstGeom>
        </p:spPr>
      </p:pic>
      <p:sp>
        <p:nvSpPr>
          <p:cNvPr id="5" name="TextBox 4"/>
          <p:cNvSpPr txBox="1"/>
          <p:nvPr/>
        </p:nvSpPr>
        <p:spPr>
          <a:xfrm>
            <a:off x="1346389" y="2979512"/>
            <a:ext cx="579646" cy="369332"/>
          </a:xfrm>
          <a:prstGeom prst="rect">
            <a:avLst/>
          </a:prstGeom>
          <a:noFill/>
        </p:spPr>
        <p:txBody>
          <a:bodyPr wrap="none" rtlCol="0">
            <a:spAutoFit/>
          </a:bodyPr>
          <a:lstStyle/>
          <a:p>
            <a:r>
              <a:rPr lang="en-US" dirty="0"/>
              <a:t>DDT</a:t>
            </a:r>
          </a:p>
        </p:txBody>
      </p:sp>
      <p:sp>
        <p:nvSpPr>
          <p:cNvPr id="6" name="TextBox 5"/>
          <p:cNvSpPr txBox="1"/>
          <p:nvPr/>
        </p:nvSpPr>
        <p:spPr>
          <a:xfrm>
            <a:off x="7747000" y="1650617"/>
            <a:ext cx="3959222" cy="2031325"/>
          </a:xfrm>
          <a:prstGeom prst="rect">
            <a:avLst/>
          </a:prstGeom>
          <a:noFill/>
        </p:spPr>
        <p:txBody>
          <a:bodyPr wrap="square" rtlCol="0">
            <a:spAutoFit/>
          </a:bodyPr>
          <a:lstStyle/>
          <a:p>
            <a:r>
              <a:rPr lang="en-US" dirty="0"/>
              <a:t>DDT – Dichlorodiphenyltrichloroethane, which was used as agricultural pesticide, is persistent in the environment.</a:t>
            </a:r>
          </a:p>
          <a:p>
            <a:endParaRPr lang="en-US" dirty="0"/>
          </a:p>
          <a:p>
            <a:r>
              <a:rPr lang="en-US" dirty="0"/>
              <a:t>Not only does it bioaccumulates, but it undergoes a reaction to DDE which is even more toxic than DDT.</a:t>
            </a:r>
          </a:p>
        </p:txBody>
      </p:sp>
      <p:cxnSp>
        <p:nvCxnSpPr>
          <p:cNvPr id="8" name="Straight Arrow Connector 7"/>
          <p:cNvCxnSpPr/>
          <p:nvPr/>
        </p:nvCxnSpPr>
        <p:spPr>
          <a:xfrm>
            <a:off x="3005233" y="2213377"/>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650039" y="1608515"/>
            <a:ext cx="2680607" cy="1370997"/>
          </a:xfrm>
          <a:prstGeom prst="rect">
            <a:avLst/>
          </a:prstGeom>
        </p:spPr>
      </p:pic>
      <p:sp>
        <p:nvSpPr>
          <p:cNvPr id="10" name="TextBox 9"/>
          <p:cNvSpPr txBox="1"/>
          <p:nvPr/>
        </p:nvSpPr>
        <p:spPr>
          <a:xfrm>
            <a:off x="4703405" y="3244951"/>
            <a:ext cx="582211" cy="369332"/>
          </a:xfrm>
          <a:prstGeom prst="rect">
            <a:avLst/>
          </a:prstGeom>
          <a:noFill/>
        </p:spPr>
        <p:txBody>
          <a:bodyPr wrap="none" rtlCol="0">
            <a:spAutoFit/>
          </a:bodyPr>
          <a:lstStyle/>
          <a:p>
            <a:r>
              <a:rPr lang="en-US" dirty="0"/>
              <a:t>DDE</a:t>
            </a:r>
          </a:p>
        </p:txBody>
      </p:sp>
      <p:pic>
        <p:nvPicPr>
          <p:cNvPr id="11" name="Picture 10"/>
          <p:cNvPicPr>
            <a:picLocks noChangeAspect="1"/>
          </p:cNvPicPr>
          <p:nvPr/>
        </p:nvPicPr>
        <p:blipFill>
          <a:blip r:embed="rId4"/>
          <a:stretch>
            <a:fillRect/>
          </a:stretch>
        </p:blipFill>
        <p:spPr>
          <a:xfrm>
            <a:off x="7108" y="3963408"/>
            <a:ext cx="3083532" cy="1741714"/>
          </a:xfrm>
          <a:prstGeom prst="rect">
            <a:avLst/>
          </a:prstGeom>
        </p:spPr>
      </p:pic>
      <p:sp>
        <p:nvSpPr>
          <p:cNvPr id="12" name="TextBox 11"/>
          <p:cNvSpPr txBox="1"/>
          <p:nvPr/>
        </p:nvSpPr>
        <p:spPr>
          <a:xfrm>
            <a:off x="519063" y="6053465"/>
            <a:ext cx="1474827" cy="369332"/>
          </a:xfrm>
          <a:prstGeom prst="rect">
            <a:avLst/>
          </a:prstGeom>
          <a:noFill/>
        </p:spPr>
        <p:txBody>
          <a:bodyPr wrap="none" rtlCol="0">
            <a:spAutoFit/>
          </a:bodyPr>
          <a:lstStyle/>
          <a:p>
            <a:r>
              <a:rPr lang="en-US" dirty="0" err="1"/>
              <a:t>methoxychlor</a:t>
            </a:r>
            <a:endParaRPr lang="en-US" dirty="0"/>
          </a:p>
        </p:txBody>
      </p:sp>
      <p:cxnSp>
        <p:nvCxnSpPr>
          <p:cNvPr id="13" name="Straight Arrow Connector 12"/>
          <p:cNvCxnSpPr/>
          <p:nvPr/>
        </p:nvCxnSpPr>
        <p:spPr>
          <a:xfrm>
            <a:off x="2957462" y="4834265"/>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47000" y="4262325"/>
            <a:ext cx="3959222" cy="2031325"/>
          </a:xfrm>
          <a:prstGeom prst="rect">
            <a:avLst/>
          </a:prstGeom>
          <a:noFill/>
        </p:spPr>
        <p:txBody>
          <a:bodyPr wrap="square" rtlCol="0">
            <a:spAutoFit/>
          </a:bodyPr>
          <a:lstStyle/>
          <a:p>
            <a:r>
              <a:rPr lang="en-US" dirty="0" err="1"/>
              <a:t>Methoxychlor</a:t>
            </a:r>
            <a:r>
              <a:rPr lang="en-US" dirty="0"/>
              <a:t> shares many insecticidal properties as DDT and it’s potency, but it is not persistent.</a:t>
            </a:r>
          </a:p>
          <a:p>
            <a:endParaRPr lang="en-US" dirty="0"/>
          </a:p>
          <a:p>
            <a:r>
              <a:rPr lang="en-US" dirty="0"/>
              <a:t>It degrades into </a:t>
            </a:r>
            <a:r>
              <a:rPr lang="en-US" dirty="0" err="1"/>
              <a:t>methoxychlor</a:t>
            </a:r>
            <a:r>
              <a:rPr lang="en-US" dirty="0"/>
              <a:t> phenol, which has also low toxicity and it is easily excreted.</a:t>
            </a:r>
          </a:p>
        </p:txBody>
      </p:sp>
      <p:pic>
        <p:nvPicPr>
          <p:cNvPr id="16" name="Picture 15"/>
          <p:cNvPicPr>
            <a:picLocks noChangeAspect="1"/>
          </p:cNvPicPr>
          <p:nvPr/>
        </p:nvPicPr>
        <p:blipFill>
          <a:blip r:embed="rId5"/>
          <a:stretch>
            <a:fillRect/>
          </a:stretch>
        </p:blipFill>
        <p:spPr>
          <a:xfrm>
            <a:off x="3670477" y="4174773"/>
            <a:ext cx="2971800" cy="1689100"/>
          </a:xfrm>
          <a:prstGeom prst="rect">
            <a:avLst/>
          </a:prstGeom>
        </p:spPr>
      </p:pic>
      <p:sp>
        <p:nvSpPr>
          <p:cNvPr id="17" name="TextBox 16"/>
          <p:cNvSpPr txBox="1"/>
          <p:nvPr/>
        </p:nvSpPr>
        <p:spPr>
          <a:xfrm>
            <a:off x="3958948" y="6227636"/>
            <a:ext cx="2196179" cy="369332"/>
          </a:xfrm>
          <a:prstGeom prst="rect">
            <a:avLst/>
          </a:prstGeom>
          <a:noFill/>
        </p:spPr>
        <p:txBody>
          <a:bodyPr wrap="none" rtlCol="0">
            <a:spAutoFit/>
          </a:bodyPr>
          <a:lstStyle/>
          <a:p>
            <a:r>
              <a:rPr lang="en-US" dirty="0" err="1"/>
              <a:t>Methoxychlor</a:t>
            </a:r>
            <a:r>
              <a:rPr lang="en-US" dirty="0"/>
              <a:t> phenol</a:t>
            </a:r>
          </a:p>
        </p:txBody>
      </p:sp>
      <p:sp>
        <p:nvSpPr>
          <p:cNvPr id="18" name="TextBox 17"/>
          <p:cNvSpPr txBox="1"/>
          <p:nvPr/>
        </p:nvSpPr>
        <p:spPr>
          <a:xfrm>
            <a:off x="6400001" y="3023145"/>
            <a:ext cx="644087" cy="369332"/>
          </a:xfrm>
          <a:prstGeom prst="rect">
            <a:avLst/>
          </a:prstGeom>
          <a:noFill/>
        </p:spPr>
        <p:txBody>
          <a:bodyPr wrap="none" rtlCol="0">
            <a:spAutoFit/>
          </a:bodyPr>
          <a:lstStyle/>
          <a:p>
            <a:r>
              <a:rPr lang="en-US" dirty="0">
                <a:solidFill>
                  <a:srgbClr val="FF0000"/>
                </a:solidFill>
              </a:rPr>
              <a:t>Toxic</a:t>
            </a:r>
          </a:p>
        </p:txBody>
      </p:sp>
      <p:sp>
        <p:nvSpPr>
          <p:cNvPr id="19" name="TextBox 18"/>
          <p:cNvSpPr txBox="1"/>
          <p:nvPr/>
        </p:nvSpPr>
        <p:spPr>
          <a:xfrm>
            <a:off x="6155127" y="5491757"/>
            <a:ext cx="1298048" cy="369332"/>
          </a:xfrm>
          <a:prstGeom prst="rect">
            <a:avLst/>
          </a:prstGeom>
          <a:noFill/>
        </p:spPr>
        <p:txBody>
          <a:bodyPr wrap="none" rtlCol="0">
            <a:spAutoFit/>
          </a:bodyPr>
          <a:lstStyle/>
          <a:p>
            <a:r>
              <a:rPr lang="en-US" dirty="0">
                <a:solidFill>
                  <a:srgbClr val="00B050"/>
                </a:solidFill>
              </a:rPr>
              <a:t>Low toxicity</a:t>
            </a:r>
          </a:p>
        </p:txBody>
      </p:sp>
      <p:cxnSp>
        <p:nvCxnSpPr>
          <p:cNvPr id="21" name="Straight Connector 20">
            <a:extLst>
              <a:ext uri="{FF2B5EF4-FFF2-40B4-BE49-F238E27FC236}">
                <a16:creationId xmlns:a16="http://schemas.microsoft.com/office/drawing/2014/main" id="{0ECECFD1-E82B-45FF-B6CB-6F0DDD85B89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78313" y="2174650"/>
            <a:ext cx="3917419" cy="2308324"/>
          </a:xfrm>
          <a:prstGeom prst="rect">
            <a:avLst/>
          </a:prstGeom>
          <a:noFill/>
        </p:spPr>
        <p:txBody>
          <a:bodyPr wrap="square" rtlCol="0">
            <a:spAutoFit/>
          </a:bodyPr>
          <a:lstStyle/>
          <a:p>
            <a:r>
              <a:rPr lang="en-US" dirty="0" err="1"/>
              <a:t>Tetrapropylene</a:t>
            </a:r>
            <a:r>
              <a:rPr lang="en-US" dirty="0"/>
              <a:t> alkylbenzene sulfonate (TPPS) was used as a surfactant for laundry detergents and accumulated into the water supply due to incomplete degradation.</a:t>
            </a:r>
          </a:p>
          <a:p>
            <a:endParaRPr lang="en-US" dirty="0"/>
          </a:p>
          <a:p>
            <a:r>
              <a:rPr lang="en-US" dirty="0"/>
              <a:t>Water tended to foam when coming out of the tap.</a:t>
            </a:r>
          </a:p>
        </p:txBody>
      </p:sp>
      <p:sp>
        <p:nvSpPr>
          <p:cNvPr id="4" name="TextBox 3"/>
          <p:cNvSpPr txBox="1"/>
          <p:nvPr/>
        </p:nvSpPr>
        <p:spPr>
          <a:xfrm>
            <a:off x="3803769" y="162728"/>
            <a:ext cx="4584461" cy="707886"/>
          </a:xfrm>
          <a:prstGeom prst="rect">
            <a:avLst/>
          </a:prstGeom>
          <a:noFill/>
        </p:spPr>
        <p:txBody>
          <a:bodyPr wrap="none" rtlCol="0">
            <a:spAutoFit/>
          </a:bodyPr>
          <a:lstStyle/>
          <a:p>
            <a:pPr algn="ctr"/>
            <a:r>
              <a:rPr lang="en-US" sz="4000" b="1" dirty="0"/>
              <a:t>Example: Detergents</a:t>
            </a:r>
          </a:p>
        </p:txBody>
      </p:sp>
      <p:sp>
        <p:nvSpPr>
          <p:cNvPr id="5" name="TextBox 4"/>
          <p:cNvSpPr txBox="1"/>
          <p:nvPr/>
        </p:nvSpPr>
        <p:spPr>
          <a:xfrm>
            <a:off x="1395185" y="5902904"/>
            <a:ext cx="9401627" cy="646331"/>
          </a:xfrm>
          <a:prstGeom prst="rect">
            <a:avLst/>
          </a:prstGeom>
          <a:noFill/>
        </p:spPr>
        <p:txBody>
          <a:bodyPr wrap="square" rtlCol="0">
            <a:spAutoFit/>
          </a:bodyPr>
          <a:lstStyle/>
          <a:p>
            <a:r>
              <a:rPr lang="en-US" dirty="0"/>
              <a:t>TPPS was replaced by linear alkylbenzene sulfonate (LAS).</a:t>
            </a:r>
          </a:p>
          <a:p>
            <a:r>
              <a:rPr lang="en-US" dirty="0"/>
              <a:t>Replacing the methyl branched chain of TPPS by a linear carbon chain reduces the </a:t>
            </a:r>
            <a:r>
              <a:rPr lang="en-US" dirty="0" err="1"/>
              <a:t>biopersistence</a:t>
            </a:r>
            <a:r>
              <a:rPr lang="en-US" dirty="0"/>
              <a:t>.</a:t>
            </a:r>
          </a:p>
        </p:txBody>
      </p:sp>
      <p:sp>
        <p:nvSpPr>
          <p:cNvPr id="9" name="TextBox 8"/>
          <p:cNvSpPr txBox="1"/>
          <p:nvPr/>
        </p:nvSpPr>
        <p:spPr>
          <a:xfrm>
            <a:off x="5211506" y="1993115"/>
            <a:ext cx="2054409" cy="369332"/>
          </a:xfrm>
          <a:prstGeom prst="rect">
            <a:avLst/>
          </a:prstGeom>
          <a:noFill/>
        </p:spPr>
        <p:txBody>
          <a:bodyPr wrap="none" rtlCol="0">
            <a:spAutoFit/>
          </a:bodyPr>
          <a:lstStyle/>
          <a:p>
            <a:r>
              <a:rPr lang="en-US" dirty="0">
                <a:solidFill>
                  <a:srgbClr val="FF0000"/>
                </a:solidFill>
              </a:rPr>
              <a:t>Low biodegradation</a:t>
            </a:r>
          </a:p>
        </p:txBody>
      </p:sp>
      <p:sp>
        <p:nvSpPr>
          <p:cNvPr id="10" name="TextBox 9"/>
          <p:cNvSpPr txBox="1"/>
          <p:nvPr/>
        </p:nvSpPr>
        <p:spPr>
          <a:xfrm>
            <a:off x="5189514" y="4262932"/>
            <a:ext cx="2098395" cy="369332"/>
          </a:xfrm>
          <a:prstGeom prst="rect">
            <a:avLst/>
          </a:prstGeom>
          <a:noFill/>
        </p:spPr>
        <p:txBody>
          <a:bodyPr wrap="none" rtlCol="0">
            <a:spAutoFit/>
          </a:bodyPr>
          <a:lstStyle/>
          <a:p>
            <a:r>
              <a:rPr lang="en-US" dirty="0">
                <a:solidFill>
                  <a:srgbClr val="00B050"/>
                </a:solidFill>
              </a:rPr>
              <a:t>High biodegradation</a:t>
            </a:r>
          </a:p>
        </p:txBody>
      </p:sp>
      <p:cxnSp>
        <p:nvCxnSpPr>
          <p:cNvPr id="15" name="Straight Connector 14">
            <a:extLst>
              <a:ext uri="{FF2B5EF4-FFF2-40B4-BE49-F238E27FC236}">
                <a16:creationId xmlns:a16="http://schemas.microsoft.com/office/drawing/2014/main" id="{0A55D7CD-9246-49C4-A220-34187C55F20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Objeto 5">
            <a:extLst>
              <a:ext uri="{FF2B5EF4-FFF2-40B4-BE49-F238E27FC236}">
                <a16:creationId xmlns:a16="http://schemas.microsoft.com/office/drawing/2014/main" id="{3EE76105-A4B5-42DC-B8D1-7E6F50DD607A}"/>
              </a:ext>
            </a:extLst>
          </p:cNvPr>
          <p:cNvGraphicFramePr>
            <a:graphicFrameLocks noChangeAspect="1"/>
          </p:cNvGraphicFramePr>
          <p:nvPr>
            <p:extLst>
              <p:ext uri="{D42A27DB-BD31-4B8C-83A1-F6EECF244321}">
                <p14:modId xmlns:p14="http://schemas.microsoft.com/office/powerpoint/2010/main" val="1176363882"/>
              </p:ext>
            </p:extLst>
          </p:nvPr>
        </p:nvGraphicFramePr>
        <p:xfrm>
          <a:off x="1145646" y="1433215"/>
          <a:ext cx="3917420" cy="4057497"/>
        </p:xfrm>
        <a:graphic>
          <a:graphicData uri="http://schemas.openxmlformats.org/presentationml/2006/ole">
            <mc:AlternateContent xmlns:mc="http://schemas.openxmlformats.org/markup-compatibility/2006">
              <mc:Choice xmlns:v="urn:schemas-microsoft-com:vml" Requires="v">
                <p:oleObj spid="_x0000_s13319" name="CS ChemDraw Drawing" r:id="rId3" imgW="2619629" imgH="2713788" progId="ChemDraw.Document.6.0">
                  <p:embed/>
                </p:oleObj>
              </mc:Choice>
              <mc:Fallback>
                <p:oleObj name="CS ChemDraw Drawing" r:id="rId3" imgW="2619629" imgH="2713788" progId="ChemDraw.Document.6.0">
                  <p:embed/>
                  <p:pic>
                    <p:nvPicPr>
                      <p:cNvPr id="0" name=""/>
                      <p:cNvPicPr/>
                      <p:nvPr/>
                    </p:nvPicPr>
                    <p:blipFill>
                      <a:blip r:embed="rId4"/>
                      <a:stretch>
                        <a:fillRect/>
                      </a:stretch>
                    </p:blipFill>
                    <p:spPr>
                      <a:xfrm>
                        <a:off x="1145646" y="1433215"/>
                        <a:ext cx="3917420" cy="4057497"/>
                      </a:xfrm>
                      <a:prstGeom prst="rect">
                        <a:avLst/>
                      </a:prstGeom>
                    </p:spPr>
                  </p:pic>
                </p:oleObj>
              </mc:Fallback>
            </mc:AlternateContent>
          </a:graphicData>
        </a:graphic>
      </p:graphicFrame>
    </p:spTree>
    <p:extLst>
      <p:ext uri="{BB962C8B-B14F-4D97-AF65-F5344CB8AC3E}">
        <p14:creationId xmlns:p14="http://schemas.microsoft.com/office/powerpoint/2010/main" val="442387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1982" y="1605132"/>
            <a:ext cx="3897462" cy="2017713"/>
          </a:xfrm>
          <a:prstGeom prst="rect">
            <a:avLst/>
          </a:prstGeom>
        </p:spPr>
      </p:pic>
      <p:pic>
        <p:nvPicPr>
          <p:cNvPr id="4" name="Picture 3"/>
          <p:cNvPicPr>
            <a:picLocks noChangeAspect="1"/>
          </p:cNvPicPr>
          <p:nvPr/>
        </p:nvPicPr>
        <p:blipFill>
          <a:blip r:embed="rId3"/>
          <a:stretch>
            <a:fillRect/>
          </a:stretch>
        </p:blipFill>
        <p:spPr>
          <a:xfrm>
            <a:off x="875496" y="4603085"/>
            <a:ext cx="3627122" cy="1665515"/>
          </a:xfrm>
          <a:prstGeom prst="rect">
            <a:avLst/>
          </a:prstGeom>
        </p:spPr>
      </p:pic>
      <p:sp>
        <p:nvSpPr>
          <p:cNvPr id="5" name="TextBox 4"/>
          <p:cNvSpPr txBox="1"/>
          <p:nvPr/>
        </p:nvSpPr>
        <p:spPr>
          <a:xfrm>
            <a:off x="6909288" y="1868520"/>
            <a:ext cx="4865914" cy="1754326"/>
          </a:xfrm>
          <a:prstGeom prst="rect">
            <a:avLst/>
          </a:prstGeom>
          <a:noFill/>
        </p:spPr>
        <p:txBody>
          <a:bodyPr wrap="square" rtlCol="0">
            <a:spAutoFit/>
          </a:bodyPr>
          <a:lstStyle/>
          <a:p>
            <a:r>
              <a:rPr lang="en-US" dirty="0" err="1"/>
              <a:t>Triclosan</a:t>
            </a:r>
            <a:r>
              <a:rPr lang="en-US" dirty="0"/>
              <a:t> is an antibacterial and antifungal agent found in some consumer products, including toothpaste, soaps, detergents, toys, and surgical cleaning treatments.</a:t>
            </a:r>
          </a:p>
          <a:p>
            <a:endParaRPr lang="en-US" dirty="0"/>
          </a:p>
          <a:p>
            <a:r>
              <a:rPr lang="en-US" dirty="0"/>
              <a:t>It persists in the environment.</a:t>
            </a:r>
          </a:p>
        </p:txBody>
      </p:sp>
      <p:sp>
        <p:nvSpPr>
          <p:cNvPr id="6" name="TextBox 5"/>
          <p:cNvSpPr txBox="1"/>
          <p:nvPr/>
        </p:nvSpPr>
        <p:spPr>
          <a:xfrm>
            <a:off x="2601934" y="157382"/>
            <a:ext cx="6988131" cy="707886"/>
          </a:xfrm>
          <a:prstGeom prst="rect">
            <a:avLst/>
          </a:prstGeom>
          <a:noFill/>
        </p:spPr>
        <p:txBody>
          <a:bodyPr wrap="none" rtlCol="0">
            <a:spAutoFit/>
          </a:bodyPr>
          <a:lstStyle/>
          <a:p>
            <a:pPr algn="ctr"/>
            <a:r>
              <a:rPr lang="en-US" sz="4000" b="1" dirty="0"/>
              <a:t>Example: Antibacterial Products</a:t>
            </a:r>
          </a:p>
        </p:txBody>
      </p:sp>
      <p:sp>
        <p:nvSpPr>
          <p:cNvPr id="7" name="TextBox 6"/>
          <p:cNvSpPr txBox="1"/>
          <p:nvPr/>
        </p:nvSpPr>
        <p:spPr>
          <a:xfrm>
            <a:off x="6909288" y="4619367"/>
            <a:ext cx="4865914" cy="1477328"/>
          </a:xfrm>
          <a:prstGeom prst="rect">
            <a:avLst/>
          </a:prstGeom>
          <a:noFill/>
        </p:spPr>
        <p:txBody>
          <a:bodyPr wrap="square" rtlCol="0">
            <a:spAutoFit/>
          </a:bodyPr>
          <a:lstStyle/>
          <a:p>
            <a:r>
              <a:rPr lang="en-US" dirty="0" err="1"/>
              <a:t>Chlorophene</a:t>
            </a:r>
            <a:r>
              <a:rPr lang="en-US" dirty="0"/>
              <a:t> is a </a:t>
            </a:r>
            <a:r>
              <a:rPr lang="en-US" dirty="0" err="1"/>
              <a:t>bacteriocide</a:t>
            </a:r>
            <a:r>
              <a:rPr lang="en-US" dirty="0"/>
              <a:t> and fungicide in cosmetics.</a:t>
            </a:r>
          </a:p>
          <a:p>
            <a:endParaRPr lang="en-US" dirty="0"/>
          </a:p>
          <a:p>
            <a:r>
              <a:rPr lang="en-US" dirty="0"/>
              <a:t>It is very biodegradable in the media and entirely removeable from the wastewater.</a:t>
            </a:r>
          </a:p>
        </p:txBody>
      </p:sp>
      <p:cxnSp>
        <p:nvCxnSpPr>
          <p:cNvPr id="8" name="Straight Connector 7">
            <a:extLst>
              <a:ext uri="{FF2B5EF4-FFF2-40B4-BE49-F238E27FC236}">
                <a16:creationId xmlns:a16="http://schemas.microsoft.com/office/drawing/2014/main" id="{9E7F6841-C817-4D4D-BC8C-46DA2935C0A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78747" y="2388733"/>
            <a:ext cx="2054409" cy="369332"/>
          </a:xfrm>
          <a:prstGeom prst="rect">
            <a:avLst/>
          </a:prstGeom>
          <a:noFill/>
        </p:spPr>
        <p:txBody>
          <a:bodyPr wrap="none" rtlCol="0">
            <a:spAutoFit/>
          </a:bodyPr>
          <a:lstStyle/>
          <a:p>
            <a:r>
              <a:rPr lang="en-US" dirty="0">
                <a:solidFill>
                  <a:srgbClr val="FF0000"/>
                </a:solidFill>
              </a:rPr>
              <a:t>Low biodegradation</a:t>
            </a:r>
          </a:p>
        </p:txBody>
      </p:sp>
      <p:sp>
        <p:nvSpPr>
          <p:cNvPr id="10" name="TextBox 9"/>
          <p:cNvSpPr txBox="1"/>
          <p:nvPr/>
        </p:nvSpPr>
        <p:spPr>
          <a:xfrm>
            <a:off x="4656755" y="5078115"/>
            <a:ext cx="2098395" cy="369332"/>
          </a:xfrm>
          <a:prstGeom prst="rect">
            <a:avLst/>
          </a:prstGeom>
          <a:noFill/>
        </p:spPr>
        <p:txBody>
          <a:bodyPr wrap="none" rtlCol="0">
            <a:spAutoFit/>
          </a:bodyPr>
          <a:lstStyle/>
          <a:p>
            <a:r>
              <a:rPr lang="en-US" dirty="0">
                <a:solidFill>
                  <a:srgbClr val="00B050"/>
                </a:solidFill>
              </a:rPr>
              <a:t>High biodegradation</a:t>
            </a:r>
          </a:p>
        </p:txBody>
      </p:sp>
    </p:spTree>
    <p:extLst>
      <p:ext uri="{BB962C8B-B14F-4D97-AF65-F5344CB8AC3E}">
        <p14:creationId xmlns:p14="http://schemas.microsoft.com/office/powerpoint/2010/main" val="1351580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B4221CC-BEBC-4283-B0AD-C9ED7755C0E8}"/>
              </a:ext>
            </a:extLst>
          </p:cNvPr>
          <p:cNvSpPr txBox="1"/>
          <p:nvPr/>
        </p:nvSpPr>
        <p:spPr>
          <a:xfrm>
            <a:off x="1022340" y="1635030"/>
            <a:ext cx="5994419" cy="3293209"/>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ea typeface="+mn-ea"/>
                <a:cs typeface="+mn-cs"/>
              </a:rPr>
              <a:t>The Waste Treatment Pyramid</a:t>
            </a:r>
          </a:p>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ea typeface="+mn-ea"/>
                <a:cs typeface="+mn-cs"/>
              </a:rPr>
              <a:t>Reduced Solvent Use</a:t>
            </a:r>
          </a:p>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lang="en-US" sz="2800" dirty="0">
                <a:solidFill>
                  <a:prstClr val="black"/>
                </a:solidFill>
              </a:rPr>
              <a:t>Waste as a Feedstock</a:t>
            </a:r>
          </a:p>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lang="en-US" sz="2800" dirty="0">
                <a:solidFill>
                  <a:prstClr val="black"/>
                </a:solidFill>
              </a:rPr>
              <a:t>Biodegradation of Waste</a:t>
            </a:r>
          </a:p>
          <a:p>
            <a:pPr marL="514350" marR="0" lvl="0" indent="-51435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ea typeface="+mn-ea"/>
                <a:cs typeface="+mn-cs"/>
              </a:rPr>
              <a:t>Designing</a:t>
            </a:r>
            <a:r>
              <a:rPr lang="en-US" sz="2800" dirty="0">
                <a:solidFill>
                  <a:prstClr val="black"/>
                </a:solidFill>
              </a:rPr>
              <a:t> Processes to Include Biodegradation of Waste</a:t>
            </a:r>
            <a:endParaRPr kumimoji="0" lang="en-US" sz="2800" b="0" i="0" u="none" strike="noStrike" kern="1200" cap="none" spc="0" normalizeH="0" baseline="0" noProof="0" dirty="0">
              <a:ln>
                <a:noFill/>
              </a:ln>
              <a:solidFill>
                <a:prstClr val="black"/>
              </a:solidFill>
              <a:effectLst/>
              <a:uLnTx/>
              <a:uFillTx/>
              <a:ea typeface="+mn-ea"/>
              <a:cs typeface="+mn-cs"/>
            </a:endParaRPr>
          </a:p>
        </p:txBody>
      </p:sp>
      <p:sp>
        <p:nvSpPr>
          <p:cNvPr id="5" name="TextBox 4">
            <a:extLst>
              <a:ext uri="{FF2B5EF4-FFF2-40B4-BE49-F238E27FC236}">
                <a16:creationId xmlns:a16="http://schemas.microsoft.com/office/drawing/2014/main" id="{7374DC12-982D-428A-94EF-5FE58037DD06}"/>
              </a:ext>
            </a:extLst>
          </p:cNvPr>
          <p:cNvSpPr txBox="1"/>
          <p:nvPr/>
        </p:nvSpPr>
        <p:spPr>
          <a:xfrm>
            <a:off x="4416357" y="156411"/>
            <a:ext cx="3359317" cy="707886"/>
          </a:xfrm>
          <a:prstGeom prst="rect">
            <a:avLst/>
          </a:prstGeom>
          <a:noFill/>
        </p:spPr>
        <p:txBody>
          <a:bodyPr wrap="none" rtlCol="0">
            <a:spAutoFit/>
          </a:bodyPr>
          <a:lstStyle/>
          <a:p>
            <a:pPr algn="ctr"/>
            <a:r>
              <a:rPr lang="en-US" sz="4000" b="1" dirty="0"/>
              <a:t>Topics Covered</a:t>
            </a:r>
          </a:p>
        </p:txBody>
      </p:sp>
    </p:spTree>
    <p:extLst>
      <p:ext uri="{BB962C8B-B14F-4D97-AF65-F5344CB8AC3E}">
        <p14:creationId xmlns:p14="http://schemas.microsoft.com/office/powerpoint/2010/main" val="14305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203661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a:stretch>
            <a:fillRect/>
          </a:stretch>
        </p:blipFill>
        <p:spPr>
          <a:xfrm>
            <a:off x="85331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spTree>
    <p:extLst>
      <p:ext uri="{BB962C8B-B14F-4D97-AF65-F5344CB8AC3E}">
        <p14:creationId xmlns:p14="http://schemas.microsoft.com/office/powerpoint/2010/main" val="33655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20460"/>
            <a:ext cx="3352800" cy="646331"/>
          </a:xfrm>
        </p:spPr>
        <p:txBody>
          <a:bodyPr wrap="square">
            <a:spAutoFit/>
          </a:bodyPr>
          <a:lstStyle/>
          <a:p>
            <a:pPr algn="ctr"/>
            <a:r>
              <a:rPr lang="en-US" sz="4000" b="1" dirty="0">
                <a:latin typeface="+mn-lt"/>
              </a:rPr>
              <a:t>Landfills</a:t>
            </a:r>
          </a:p>
        </p:txBody>
      </p:sp>
      <p:sp>
        <p:nvSpPr>
          <p:cNvPr id="3" name="Content Placeholder 2"/>
          <p:cNvSpPr>
            <a:spLocks noGrp="1"/>
          </p:cNvSpPr>
          <p:nvPr>
            <p:ph idx="1"/>
          </p:nvPr>
        </p:nvSpPr>
        <p:spPr>
          <a:xfrm>
            <a:off x="6713951" y="3623343"/>
            <a:ext cx="5189951" cy="2862322"/>
          </a:xfrm>
        </p:spPr>
        <p:txBody>
          <a:bodyPr wrap="square">
            <a:spAutoFit/>
          </a:bodyPr>
          <a:lstStyle/>
          <a:p>
            <a:pPr marL="274320" lvl="1" indent="-274320">
              <a:lnSpc>
                <a:spcPct val="100000"/>
              </a:lnSpc>
              <a:spcBef>
                <a:spcPts val="1200"/>
              </a:spcBef>
            </a:pPr>
            <a:r>
              <a:rPr lang="en-US" sz="2000" dirty="0">
                <a:latin typeface="+mn-lt"/>
              </a:rPr>
              <a:t>Consolidated material is buried with mud and other sealing agents to enable chemical, bacteriological, and physical degradation.</a:t>
            </a:r>
          </a:p>
          <a:p>
            <a:pPr marL="274320" lvl="1" indent="-274320">
              <a:lnSpc>
                <a:spcPct val="100000"/>
              </a:lnSpc>
              <a:spcBef>
                <a:spcPts val="1200"/>
              </a:spcBef>
            </a:pPr>
            <a:r>
              <a:rPr lang="en-US" sz="2000" dirty="0">
                <a:latin typeface="+mn-lt"/>
              </a:rPr>
              <a:t>Semi-anaerobic conditions lead to production of methane and CO</a:t>
            </a:r>
            <a:r>
              <a:rPr lang="en-US" sz="2000" baseline="-25000" dirty="0">
                <a:latin typeface="+mn-lt"/>
              </a:rPr>
              <a:t>2</a:t>
            </a:r>
            <a:r>
              <a:rPr lang="en-US" sz="2000" dirty="0">
                <a:latin typeface="+mn-lt"/>
              </a:rPr>
              <a:t>.</a:t>
            </a:r>
          </a:p>
          <a:p>
            <a:pPr marL="274320" lvl="1" indent="-274320">
              <a:lnSpc>
                <a:spcPct val="100000"/>
              </a:lnSpc>
              <a:spcBef>
                <a:spcPts val="1200"/>
              </a:spcBef>
            </a:pPr>
            <a:r>
              <a:rPr lang="en-US" sz="2000" dirty="0">
                <a:latin typeface="+mn-lt"/>
              </a:rPr>
              <a:t>If captured, landfill gas (methane) from decomposing garbage can be used to produce electricity, heat, and fuels.</a:t>
            </a:r>
          </a:p>
        </p:txBody>
      </p:sp>
      <p:graphicFrame>
        <p:nvGraphicFramePr>
          <p:cNvPr id="10" name="Diagram 9"/>
          <p:cNvGraphicFramePr>
            <a:graphicFrameLocks noChangeAspect="1"/>
          </p:cNvGraphicFramePr>
          <p:nvPr>
            <p:extLst>
              <p:ext uri="{D42A27DB-BD31-4B8C-83A1-F6EECF244321}">
                <p14:modId xmlns:p14="http://schemas.microsoft.com/office/powerpoint/2010/main" val="3852069774"/>
              </p:ext>
            </p:extLst>
          </p:nvPr>
        </p:nvGraphicFramePr>
        <p:xfrm>
          <a:off x="7783932" y="1219537"/>
          <a:ext cx="3240549" cy="2160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Striped Right Arrow 13"/>
          <p:cNvSpPr/>
          <p:nvPr/>
        </p:nvSpPr>
        <p:spPr>
          <a:xfrm>
            <a:off x="7283189" y="2981819"/>
            <a:ext cx="500743" cy="468086"/>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7"/>
          <a:srcRect l="2871" t="4314" r="3815" b="2208"/>
          <a:stretch/>
        </p:blipFill>
        <p:spPr>
          <a:xfrm>
            <a:off x="200416" y="1599876"/>
            <a:ext cx="6513535" cy="4713242"/>
          </a:xfrm>
          <a:prstGeom prst="rect">
            <a:avLst/>
          </a:prstGeom>
        </p:spPr>
      </p:pic>
      <p:cxnSp>
        <p:nvCxnSpPr>
          <p:cNvPr id="7" name="Straight Connector 6">
            <a:extLst>
              <a:ext uri="{FF2B5EF4-FFF2-40B4-BE49-F238E27FC236}">
                <a16:creationId xmlns:a16="http://schemas.microsoft.com/office/drawing/2014/main" id="{EFA21D36-7A48-4AC2-A5C7-8A230B03A40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144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771" y="157588"/>
            <a:ext cx="5654458" cy="707886"/>
          </a:xfrm>
        </p:spPr>
        <p:txBody>
          <a:bodyPr wrap="square">
            <a:spAutoFit/>
          </a:bodyPr>
          <a:lstStyle/>
          <a:p>
            <a:pPr algn="ctr">
              <a:lnSpc>
                <a:spcPct val="100000"/>
              </a:lnSpc>
            </a:pPr>
            <a:r>
              <a:rPr lang="en-US" sz="4000" b="1" dirty="0">
                <a:latin typeface="+mn-lt"/>
              </a:rPr>
              <a:t>Incineration and Pyrolysis</a:t>
            </a:r>
          </a:p>
        </p:txBody>
      </p:sp>
      <p:sp>
        <p:nvSpPr>
          <p:cNvPr id="3" name="Content Placeholder 2"/>
          <p:cNvSpPr>
            <a:spLocks noGrp="1"/>
          </p:cNvSpPr>
          <p:nvPr>
            <p:ph idx="1"/>
          </p:nvPr>
        </p:nvSpPr>
        <p:spPr>
          <a:xfrm>
            <a:off x="510995" y="1371276"/>
            <a:ext cx="6959600" cy="4920321"/>
          </a:xfrm>
        </p:spPr>
        <p:txBody>
          <a:bodyPr wrap="square">
            <a:spAutoFit/>
          </a:bodyPr>
          <a:lstStyle/>
          <a:p>
            <a:r>
              <a:rPr lang="en-US" dirty="0">
                <a:latin typeface="+mn-lt"/>
              </a:rPr>
              <a:t>Incineration</a:t>
            </a:r>
          </a:p>
          <a:p>
            <a:pPr lvl="1">
              <a:lnSpc>
                <a:spcPct val="100000"/>
              </a:lnSpc>
              <a:spcBef>
                <a:spcPts val="300"/>
              </a:spcBef>
            </a:pPr>
            <a:r>
              <a:rPr lang="en-US" dirty="0">
                <a:latin typeface="+mn-lt"/>
              </a:rPr>
              <a:t>Solid organic waste is combusted.</a:t>
            </a:r>
          </a:p>
          <a:p>
            <a:pPr lvl="1">
              <a:lnSpc>
                <a:spcPct val="100000"/>
              </a:lnSpc>
              <a:spcBef>
                <a:spcPts val="300"/>
              </a:spcBef>
            </a:pPr>
            <a:r>
              <a:rPr lang="en-US" dirty="0">
                <a:latin typeface="+mn-lt"/>
              </a:rPr>
              <a:t>Some thermal treatments allow energy capture.</a:t>
            </a:r>
          </a:p>
          <a:p>
            <a:pPr lvl="1">
              <a:lnSpc>
                <a:spcPct val="100000"/>
              </a:lnSpc>
              <a:spcBef>
                <a:spcPts val="300"/>
              </a:spcBef>
            </a:pPr>
            <a:r>
              <a:rPr lang="en-US" dirty="0">
                <a:latin typeface="+mn-lt"/>
              </a:rPr>
              <a:t>Solid mass is reduced by 95-96%. </a:t>
            </a:r>
          </a:p>
          <a:p>
            <a:pPr marL="76200"/>
            <a:r>
              <a:rPr lang="en-US" dirty="0">
                <a:latin typeface="+mn-lt"/>
              </a:rPr>
              <a:t>Pyrolysis</a:t>
            </a:r>
          </a:p>
          <a:p>
            <a:pPr lvl="1">
              <a:lnSpc>
                <a:spcPct val="100000"/>
              </a:lnSpc>
              <a:spcBef>
                <a:spcPts val="300"/>
              </a:spcBef>
            </a:pPr>
            <a:r>
              <a:rPr lang="en-US" dirty="0">
                <a:latin typeface="+mn-lt"/>
              </a:rPr>
              <a:t>Thermal decomposition at </a:t>
            </a:r>
            <a:r>
              <a:rPr lang="hu-HU" dirty="0">
                <a:latin typeface="+mn-lt"/>
              </a:rPr>
              <a:t>200</a:t>
            </a:r>
            <a:r>
              <a:rPr lang="en-US" dirty="0">
                <a:latin typeface="+mn-lt"/>
              </a:rPr>
              <a:t>-</a:t>
            </a:r>
            <a:r>
              <a:rPr lang="hu-HU" dirty="0">
                <a:latin typeface="+mn-lt"/>
              </a:rPr>
              <a:t>300°C </a:t>
            </a:r>
            <a:r>
              <a:rPr lang="en-US" dirty="0">
                <a:latin typeface="+mn-lt"/>
              </a:rPr>
              <a:t>occurring in the absence of oxygen.</a:t>
            </a:r>
          </a:p>
          <a:p>
            <a:pPr lvl="1">
              <a:lnSpc>
                <a:spcPct val="100000"/>
              </a:lnSpc>
              <a:spcBef>
                <a:spcPts val="300"/>
              </a:spcBef>
            </a:pPr>
            <a:r>
              <a:rPr lang="en-US" dirty="0">
                <a:latin typeface="+mn-lt"/>
              </a:rPr>
              <a:t>Precursor of both the combustion and gasification processes.</a:t>
            </a:r>
          </a:p>
          <a:p>
            <a:pPr lvl="1">
              <a:lnSpc>
                <a:spcPct val="100000"/>
              </a:lnSpc>
              <a:spcBef>
                <a:spcPts val="300"/>
              </a:spcBef>
            </a:pPr>
            <a:r>
              <a:rPr lang="en-US" dirty="0">
                <a:latin typeface="+mn-lt"/>
              </a:rPr>
              <a:t>The products of biomass pyrolysis include biochar, bio-oil, and gases - such as methane, hydrogen, carbon monoxide, and carbon dioxide.</a:t>
            </a:r>
          </a:p>
        </p:txBody>
      </p:sp>
      <p:sp>
        <p:nvSpPr>
          <p:cNvPr id="5" name="Striped Right Arrow 4"/>
          <p:cNvSpPr/>
          <p:nvPr/>
        </p:nvSpPr>
        <p:spPr>
          <a:xfrm>
            <a:off x="7501231" y="2625378"/>
            <a:ext cx="500743" cy="468086"/>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a:extLst>
              <a:ext uri="{FF2B5EF4-FFF2-40B4-BE49-F238E27FC236}">
                <a16:creationId xmlns:a16="http://schemas.microsoft.com/office/drawing/2014/main" id="{FC63AB80-0171-4FA3-85E9-6BB74398CEBE}"/>
              </a:ext>
            </a:extLst>
          </p:cNvPr>
          <p:cNvGraphicFramePr>
            <a:graphicFrameLocks noChangeAspect="1"/>
          </p:cNvGraphicFramePr>
          <p:nvPr>
            <p:extLst>
              <p:ext uri="{D42A27DB-BD31-4B8C-83A1-F6EECF244321}">
                <p14:modId xmlns:p14="http://schemas.microsoft.com/office/powerpoint/2010/main" val="1918743849"/>
              </p:ext>
            </p:extLst>
          </p:nvPr>
        </p:nvGraphicFramePr>
        <p:xfrm>
          <a:off x="7851662" y="1219537"/>
          <a:ext cx="3240549" cy="2160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B4142B3C-6781-4C3B-9BFA-928F755E44B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FD71B1-F76E-40C4-B5EB-FDF63B977FA5}"/>
              </a:ext>
            </a:extLst>
          </p:cNvPr>
          <p:cNvPicPr>
            <a:picLocks noChangeAspect="1"/>
          </p:cNvPicPr>
          <p:nvPr/>
        </p:nvPicPr>
        <p:blipFill>
          <a:blip r:embed="rId7"/>
          <a:stretch>
            <a:fillRect/>
          </a:stretch>
        </p:blipFill>
        <p:spPr>
          <a:xfrm>
            <a:off x="7470595" y="3863728"/>
            <a:ext cx="4451350" cy="2419350"/>
          </a:xfrm>
          <a:prstGeom prst="rect">
            <a:avLst/>
          </a:prstGeom>
        </p:spPr>
      </p:pic>
    </p:spTree>
    <p:extLst>
      <p:ext uri="{BB962C8B-B14F-4D97-AF65-F5344CB8AC3E}">
        <p14:creationId xmlns:p14="http://schemas.microsoft.com/office/powerpoint/2010/main" val="39493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100" y="238006"/>
            <a:ext cx="6019800" cy="646331"/>
          </a:xfrm>
        </p:spPr>
        <p:txBody>
          <a:bodyPr wrap="square">
            <a:spAutoFit/>
          </a:bodyPr>
          <a:lstStyle/>
          <a:p>
            <a:pPr algn="ctr"/>
            <a:r>
              <a:rPr lang="en-US" sz="4000" b="1" dirty="0">
                <a:latin typeface="+mn-lt"/>
              </a:rPr>
              <a:t>Recycling and Composting</a:t>
            </a:r>
          </a:p>
        </p:txBody>
      </p:sp>
      <p:sp>
        <p:nvSpPr>
          <p:cNvPr id="5" name="Striped Right Arrow 4"/>
          <p:cNvSpPr/>
          <p:nvPr/>
        </p:nvSpPr>
        <p:spPr>
          <a:xfrm>
            <a:off x="7607673" y="2301064"/>
            <a:ext cx="500743" cy="468086"/>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911307" y="1475734"/>
            <a:ext cx="6727372" cy="4841838"/>
          </a:xfrm>
          <a:prstGeom prst="rect">
            <a:avLst/>
          </a:prstGeom>
        </p:spPr>
        <p:txBody>
          <a:bodyPr wrap="square">
            <a:spAutoFit/>
          </a:bodyPr>
          <a:lstStyle/>
          <a:p>
            <a:pPr marL="0" indent="0">
              <a:buNone/>
            </a:pPr>
            <a:r>
              <a:rPr lang="en-US" sz="2400" dirty="0">
                <a:latin typeface="+mn-lt"/>
              </a:rPr>
              <a:t>Recycling</a:t>
            </a:r>
          </a:p>
          <a:p>
            <a:pPr marL="541338" lvl="1" indent="-342900">
              <a:buFont typeface="Arial" charset="0"/>
              <a:buChar char="•"/>
            </a:pPr>
            <a:r>
              <a:rPr lang="en-US" sz="2000" dirty="0">
                <a:latin typeface="+mn-lt"/>
              </a:rPr>
              <a:t>Converting waste materials into new materials and objects.</a:t>
            </a:r>
          </a:p>
          <a:p>
            <a:pPr marL="541338" lvl="1" indent="-342900">
              <a:buFont typeface="Arial" charset="0"/>
              <a:buChar char="•"/>
            </a:pPr>
            <a:r>
              <a:rPr lang="en-US" sz="2000" dirty="0">
                <a:latin typeface="+mn-lt"/>
              </a:rPr>
              <a:t>Available for metals, plastic, paper, glass.</a:t>
            </a:r>
          </a:p>
          <a:p>
            <a:pPr marL="0" indent="0">
              <a:buNone/>
            </a:pPr>
            <a:r>
              <a:rPr lang="en-US" sz="2400" dirty="0">
                <a:latin typeface="+mn-lt"/>
              </a:rPr>
              <a:t>Composting</a:t>
            </a:r>
          </a:p>
          <a:p>
            <a:pPr marL="541338" lvl="1" indent="-342900">
              <a:buFont typeface="Arial" charset="0"/>
              <a:buChar char="•"/>
            </a:pPr>
            <a:r>
              <a:rPr lang="en-US" sz="2000" dirty="0"/>
              <a:t>Organics undergo a biological decomposition to form a material (compost) that is non-toxic to plant growth. </a:t>
            </a:r>
          </a:p>
          <a:p>
            <a:pPr marL="541338" lvl="1" indent="-342900">
              <a:buFont typeface="Arial" charset="0"/>
              <a:buChar char="•"/>
            </a:pPr>
            <a:r>
              <a:rPr lang="en-US" sz="2000" dirty="0"/>
              <a:t>By-product of </a:t>
            </a:r>
            <a:r>
              <a:rPr lang="en-US" sz="2000" dirty="0">
                <a:latin typeface="+mn-lt"/>
              </a:rPr>
              <a:t>the reaction are CO</a:t>
            </a:r>
            <a:r>
              <a:rPr lang="en-US" sz="2000" baseline="-25000" dirty="0">
                <a:latin typeface="+mn-lt"/>
              </a:rPr>
              <a:t>2</a:t>
            </a:r>
            <a:r>
              <a:rPr lang="en-US" sz="2000" dirty="0">
                <a:latin typeface="+mn-lt"/>
              </a:rPr>
              <a:t>, water and heat.</a:t>
            </a:r>
          </a:p>
          <a:p>
            <a:pPr marL="0" indent="0">
              <a:buNone/>
            </a:pPr>
            <a:r>
              <a:rPr lang="en-US" sz="2400" dirty="0">
                <a:latin typeface="+mn-lt"/>
              </a:rPr>
              <a:t>Anaerobic conditions and biogas production</a:t>
            </a:r>
          </a:p>
          <a:p>
            <a:pPr marL="541338" lvl="1" indent="-342900">
              <a:buFont typeface="Arial" charset="0"/>
              <a:buChar char="•"/>
            </a:pPr>
            <a:r>
              <a:rPr lang="en-US" sz="2000" dirty="0"/>
              <a:t>Adopted for farm waste.</a:t>
            </a:r>
          </a:p>
          <a:p>
            <a:pPr marL="541338" lvl="1" indent="-342900">
              <a:buFont typeface="Arial" charset="0"/>
              <a:buChar char="•"/>
            </a:pPr>
            <a:r>
              <a:rPr lang="en-US" sz="2000" dirty="0"/>
              <a:t>Can reduce greenhouse gas emissions and can provide a cost-effective source of renewable energy. </a:t>
            </a:r>
          </a:p>
          <a:p>
            <a:pPr marL="541338" lvl="1" indent="-342900">
              <a:buFont typeface="Arial" charset="0"/>
              <a:buChar char="•"/>
            </a:pPr>
            <a:r>
              <a:rPr lang="en-US" sz="2000" dirty="0"/>
              <a:t>Recovered biogas can be an energy source for electricity, heating or </a:t>
            </a:r>
            <a:r>
              <a:rPr lang="en-US" sz="2000" dirty="0">
                <a:latin typeface="+mn-lt"/>
              </a:rPr>
              <a:t>transportation fuel.</a:t>
            </a:r>
          </a:p>
        </p:txBody>
      </p:sp>
      <p:sp>
        <p:nvSpPr>
          <p:cNvPr id="7" name="Title 1"/>
          <p:cNvSpPr txBox="1">
            <a:spLocks/>
          </p:cNvSpPr>
          <p:nvPr/>
        </p:nvSpPr>
        <p:spPr>
          <a:xfrm>
            <a:off x="7120954" y="6309121"/>
            <a:ext cx="4340670" cy="484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latin typeface="+mn-lt"/>
              </a:rPr>
              <a:t>Cost-benefit of recycling: energy savings</a:t>
            </a:r>
          </a:p>
        </p:txBody>
      </p:sp>
      <p:graphicFrame>
        <p:nvGraphicFramePr>
          <p:cNvPr id="8" name="Content Placeholder 3"/>
          <p:cNvGraphicFramePr>
            <a:graphicFrameLocks/>
          </p:cNvGraphicFramePr>
          <p:nvPr>
            <p:extLst>
              <p:ext uri="{D42A27DB-BD31-4B8C-83A1-F6EECF244321}">
                <p14:modId xmlns:p14="http://schemas.microsoft.com/office/powerpoint/2010/main" val="3316703148"/>
              </p:ext>
            </p:extLst>
          </p:nvPr>
        </p:nvGraphicFramePr>
        <p:xfrm>
          <a:off x="7726808" y="3713241"/>
          <a:ext cx="3128962" cy="2595880"/>
        </p:xfrm>
        <a:graphic>
          <a:graphicData uri="http://schemas.openxmlformats.org/drawingml/2006/table">
            <a:tbl>
              <a:tblPr firstRow="1" bandRow="1">
                <a:tableStyleId>{5C22544A-7EE6-4342-B048-85BDC9FD1C3A}</a:tableStyleId>
              </a:tblPr>
              <a:tblGrid>
                <a:gridCol w="1564481">
                  <a:extLst>
                    <a:ext uri="{9D8B030D-6E8A-4147-A177-3AD203B41FA5}">
                      <a16:colId xmlns:a16="http://schemas.microsoft.com/office/drawing/2014/main" val="20000"/>
                    </a:ext>
                  </a:extLst>
                </a:gridCol>
                <a:gridCol w="1564481">
                  <a:extLst>
                    <a:ext uri="{9D8B030D-6E8A-4147-A177-3AD203B41FA5}">
                      <a16:colId xmlns:a16="http://schemas.microsoft.com/office/drawing/2014/main" val="20001"/>
                    </a:ext>
                  </a:extLst>
                </a:gridCol>
              </a:tblGrid>
              <a:tr h="370840">
                <a:tc>
                  <a:txBody>
                    <a:bodyPr/>
                    <a:lstStyle/>
                    <a:p>
                      <a:pPr algn="ctr"/>
                      <a:r>
                        <a:rPr lang="en-US" b="0" i="0" dirty="0">
                          <a:latin typeface="Calibri Regular" charset="0"/>
                        </a:rPr>
                        <a:t>Material</a:t>
                      </a:r>
                    </a:p>
                  </a:txBody>
                  <a:tcPr/>
                </a:tc>
                <a:tc>
                  <a:txBody>
                    <a:bodyPr/>
                    <a:lstStyle/>
                    <a:p>
                      <a:pPr algn="ctr"/>
                      <a:r>
                        <a:rPr lang="en-US" b="0" i="0" dirty="0">
                          <a:latin typeface="Calibri Regular" charset="0"/>
                        </a:rPr>
                        <a:t>Energy savings</a:t>
                      </a:r>
                    </a:p>
                  </a:txBody>
                  <a:tcPr/>
                </a:tc>
                <a:extLst>
                  <a:ext uri="{0D108BD9-81ED-4DB2-BD59-A6C34878D82A}">
                    <a16:rowId xmlns:a16="http://schemas.microsoft.com/office/drawing/2014/main" val="10000"/>
                  </a:ext>
                </a:extLst>
              </a:tr>
              <a:tr h="370840">
                <a:tc>
                  <a:txBody>
                    <a:bodyPr/>
                    <a:lstStyle/>
                    <a:p>
                      <a:pPr algn="ctr"/>
                      <a:r>
                        <a:rPr lang="en-US" b="0" i="0" dirty="0">
                          <a:latin typeface="Calibri Regular" charset="0"/>
                        </a:rPr>
                        <a:t>Aluminum</a:t>
                      </a:r>
                    </a:p>
                  </a:txBody>
                  <a:tcPr/>
                </a:tc>
                <a:tc>
                  <a:txBody>
                    <a:bodyPr/>
                    <a:lstStyle/>
                    <a:p>
                      <a:pPr algn="ctr"/>
                      <a:r>
                        <a:rPr lang="en-US" b="0" i="0" dirty="0">
                          <a:latin typeface="Calibri Regular" charset="0"/>
                        </a:rPr>
                        <a:t>95%</a:t>
                      </a:r>
                    </a:p>
                  </a:txBody>
                  <a:tcPr/>
                </a:tc>
                <a:extLst>
                  <a:ext uri="{0D108BD9-81ED-4DB2-BD59-A6C34878D82A}">
                    <a16:rowId xmlns:a16="http://schemas.microsoft.com/office/drawing/2014/main" val="10001"/>
                  </a:ext>
                </a:extLst>
              </a:tr>
              <a:tr h="370840">
                <a:tc>
                  <a:txBody>
                    <a:bodyPr/>
                    <a:lstStyle/>
                    <a:p>
                      <a:pPr algn="ctr"/>
                      <a:r>
                        <a:rPr lang="en-US" b="0" i="0" dirty="0">
                          <a:latin typeface="Calibri Regular" charset="0"/>
                        </a:rPr>
                        <a:t>Cardboard</a:t>
                      </a:r>
                    </a:p>
                  </a:txBody>
                  <a:tcPr/>
                </a:tc>
                <a:tc>
                  <a:txBody>
                    <a:bodyPr/>
                    <a:lstStyle/>
                    <a:p>
                      <a:pPr algn="ctr"/>
                      <a:r>
                        <a:rPr lang="en-US" b="0" i="0" dirty="0">
                          <a:latin typeface="Calibri Regular" charset="0"/>
                        </a:rPr>
                        <a:t>24%</a:t>
                      </a:r>
                    </a:p>
                  </a:txBody>
                  <a:tcPr/>
                </a:tc>
                <a:extLst>
                  <a:ext uri="{0D108BD9-81ED-4DB2-BD59-A6C34878D82A}">
                    <a16:rowId xmlns:a16="http://schemas.microsoft.com/office/drawing/2014/main" val="10002"/>
                  </a:ext>
                </a:extLst>
              </a:tr>
              <a:tr h="370840">
                <a:tc>
                  <a:txBody>
                    <a:bodyPr/>
                    <a:lstStyle/>
                    <a:p>
                      <a:pPr algn="ctr"/>
                      <a:r>
                        <a:rPr lang="en-US" b="0" i="0" dirty="0">
                          <a:latin typeface="Calibri Regular" charset="0"/>
                        </a:rPr>
                        <a:t>Glass</a:t>
                      </a:r>
                    </a:p>
                  </a:txBody>
                  <a:tcPr/>
                </a:tc>
                <a:tc>
                  <a:txBody>
                    <a:bodyPr/>
                    <a:lstStyle/>
                    <a:p>
                      <a:pPr algn="ctr"/>
                      <a:r>
                        <a:rPr lang="en-US" b="0" i="0" dirty="0">
                          <a:latin typeface="Calibri Regular" charset="0"/>
                        </a:rPr>
                        <a:t>5-30%</a:t>
                      </a:r>
                    </a:p>
                  </a:txBody>
                  <a:tcPr/>
                </a:tc>
                <a:extLst>
                  <a:ext uri="{0D108BD9-81ED-4DB2-BD59-A6C34878D82A}">
                    <a16:rowId xmlns:a16="http://schemas.microsoft.com/office/drawing/2014/main" val="10003"/>
                  </a:ext>
                </a:extLst>
              </a:tr>
              <a:tr h="370840">
                <a:tc>
                  <a:txBody>
                    <a:bodyPr/>
                    <a:lstStyle/>
                    <a:p>
                      <a:pPr algn="ctr"/>
                      <a:r>
                        <a:rPr lang="en-US" b="0" i="0" dirty="0">
                          <a:latin typeface="Calibri Regular" charset="0"/>
                        </a:rPr>
                        <a:t>Paper</a:t>
                      </a:r>
                    </a:p>
                  </a:txBody>
                  <a:tcPr/>
                </a:tc>
                <a:tc>
                  <a:txBody>
                    <a:bodyPr/>
                    <a:lstStyle/>
                    <a:p>
                      <a:pPr algn="ctr"/>
                      <a:r>
                        <a:rPr lang="en-US" b="0" i="0" dirty="0">
                          <a:latin typeface="Calibri Regular" charset="0"/>
                        </a:rPr>
                        <a:t>40%</a:t>
                      </a:r>
                    </a:p>
                  </a:txBody>
                  <a:tcPr/>
                </a:tc>
                <a:extLst>
                  <a:ext uri="{0D108BD9-81ED-4DB2-BD59-A6C34878D82A}">
                    <a16:rowId xmlns:a16="http://schemas.microsoft.com/office/drawing/2014/main" val="10004"/>
                  </a:ext>
                </a:extLst>
              </a:tr>
              <a:tr h="370840">
                <a:tc>
                  <a:txBody>
                    <a:bodyPr/>
                    <a:lstStyle/>
                    <a:p>
                      <a:pPr algn="ctr"/>
                      <a:r>
                        <a:rPr lang="en-US" b="0" i="0" dirty="0">
                          <a:latin typeface="Calibri Regular" charset="0"/>
                        </a:rPr>
                        <a:t>Plastics</a:t>
                      </a:r>
                    </a:p>
                  </a:txBody>
                  <a:tcPr/>
                </a:tc>
                <a:tc>
                  <a:txBody>
                    <a:bodyPr/>
                    <a:lstStyle/>
                    <a:p>
                      <a:pPr algn="ctr"/>
                      <a:r>
                        <a:rPr lang="en-US" b="0" i="0" dirty="0">
                          <a:latin typeface="Calibri Regular" charset="0"/>
                        </a:rPr>
                        <a:t>70%</a:t>
                      </a:r>
                    </a:p>
                  </a:txBody>
                  <a:tcPr/>
                </a:tc>
                <a:extLst>
                  <a:ext uri="{0D108BD9-81ED-4DB2-BD59-A6C34878D82A}">
                    <a16:rowId xmlns:a16="http://schemas.microsoft.com/office/drawing/2014/main" val="10005"/>
                  </a:ext>
                </a:extLst>
              </a:tr>
              <a:tr h="370840">
                <a:tc>
                  <a:txBody>
                    <a:bodyPr/>
                    <a:lstStyle/>
                    <a:p>
                      <a:pPr algn="ctr"/>
                      <a:r>
                        <a:rPr lang="en-US" b="0" i="0" dirty="0">
                          <a:latin typeface="Calibri Regular" charset="0"/>
                        </a:rPr>
                        <a:t>Steel</a:t>
                      </a:r>
                    </a:p>
                  </a:txBody>
                  <a:tcPr/>
                </a:tc>
                <a:tc>
                  <a:txBody>
                    <a:bodyPr/>
                    <a:lstStyle/>
                    <a:p>
                      <a:pPr algn="ctr"/>
                      <a:r>
                        <a:rPr lang="en-US" b="0" i="0" dirty="0">
                          <a:latin typeface="Calibri Regular" charset="0"/>
                        </a:rPr>
                        <a:t>60%</a:t>
                      </a:r>
                    </a:p>
                  </a:txBody>
                  <a:tcPr/>
                </a:tc>
                <a:extLst>
                  <a:ext uri="{0D108BD9-81ED-4DB2-BD59-A6C34878D82A}">
                    <a16:rowId xmlns:a16="http://schemas.microsoft.com/office/drawing/2014/main" val="10006"/>
                  </a:ext>
                </a:extLst>
              </a:tr>
            </a:tbl>
          </a:graphicData>
        </a:graphic>
      </p:graphicFrame>
      <p:graphicFrame>
        <p:nvGraphicFramePr>
          <p:cNvPr id="9" name="Diagram 8">
            <a:extLst>
              <a:ext uri="{FF2B5EF4-FFF2-40B4-BE49-F238E27FC236}">
                <a16:creationId xmlns:a16="http://schemas.microsoft.com/office/drawing/2014/main" id="{32AF2F5E-113B-41D8-8149-1B559A630342}"/>
              </a:ext>
            </a:extLst>
          </p:cNvPr>
          <p:cNvGraphicFramePr>
            <a:graphicFrameLocks noChangeAspect="1"/>
          </p:cNvGraphicFramePr>
          <p:nvPr>
            <p:extLst>
              <p:ext uri="{D42A27DB-BD31-4B8C-83A1-F6EECF244321}">
                <p14:modId xmlns:p14="http://schemas.microsoft.com/office/powerpoint/2010/main" val="2022818965"/>
              </p:ext>
            </p:extLst>
          </p:nvPr>
        </p:nvGraphicFramePr>
        <p:xfrm>
          <a:off x="7783932" y="1219537"/>
          <a:ext cx="3240549" cy="2160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a:extLst>
              <a:ext uri="{FF2B5EF4-FFF2-40B4-BE49-F238E27FC236}">
                <a16:creationId xmlns:a16="http://schemas.microsoft.com/office/drawing/2014/main" id="{8A22B1C7-098C-4E78-AA22-E26A5D34C70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35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74796"/>
            <a:ext cx="5791200" cy="707886"/>
          </a:xfrm>
        </p:spPr>
        <p:txBody>
          <a:bodyPr wrap="square">
            <a:spAutoFit/>
          </a:bodyPr>
          <a:lstStyle/>
          <a:p>
            <a:pPr algn="ctr">
              <a:lnSpc>
                <a:spcPct val="100000"/>
              </a:lnSpc>
            </a:pPr>
            <a:r>
              <a:rPr lang="en-US" sz="4000" b="1" dirty="0">
                <a:latin typeface="+mn-lt"/>
              </a:rPr>
              <a:t>Reuse and Repurpose</a:t>
            </a:r>
          </a:p>
        </p:txBody>
      </p:sp>
      <p:sp>
        <p:nvSpPr>
          <p:cNvPr id="4" name="Content Placeholder 2"/>
          <p:cNvSpPr>
            <a:spLocks noGrp="1"/>
          </p:cNvSpPr>
          <p:nvPr>
            <p:ph idx="1"/>
          </p:nvPr>
        </p:nvSpPr>
        <p:spPr>
          <a:xfrm>
            <a:off x="928657" y="1421147"/>
            <a:ext cx="7046944" cy="2564805"/>
          </a:xfrm>
        </p:spPr>
        <p:txBody>
          <a:bodyPr wrap="square">
            <a:spAutoFit/>
          </a:bodyPr>
          <a:lstStyle/>
          <a:p>
            <a:pPr marL="0" indent="0">
              <a:buNone/>
            </a:pPr>
            <a:r>
              <a:rPr lang="en-US" dirty="0">
                <a:latin typeface="+mn-lt"/>
              </a:rPr>
              <a:t>Gasification:</a:t>
            </a:r>
          </a:p>
          <a:p>
            <a:pPr marL="533400" lvl="1"/>
            <a:r>
              <a:rPr lang="en-US" sz="2200" dirty="0">
                <a:latin typeface="+mn-lt"/>
              </a:rPr>
              <a:t>Converts organic based materials into CO, H</a:t>
            </a:r>
            <a:r>
              <a:rPr lang="en-US" sz="2200" baseline="-25000" dirty="0">
                <a:latin typeface="+mn-lt"/>
              </a:rPr>
              <a:t>2</a:t>
            </a:r>
            <a:r>
              <a:rPr lang="en-US" sz="2200" dirty="0">
                <a:latin typeface="+mn-lt"/>
              </a:rPr>
              <a:t> and CO</a:t>
            </a:r>
            <a:r>
              <a:rPr lang="en-US" sz="2200" baseline="-25000" dirty="0">
                <a:latin typeface="+mn-lt"/>
              </a:rPr>
              <a:t>2</a:t>
            </a:r>
            <a:r>
              <a:rPr lang="en-US" sz="2200" dirty="0">
                <a:latin typeface="+mn-lt"/>
              </a:rPr>
              <a:t>.</a:t>
            </a:r>
          </a:p>
          <a:p>
            <a:pPr marL="533400" lvl="1"/>
            <a:r>
              <a:rPr lang="en-US" sz="2200" dirty="0">
                <a:latin typeface="+mn-lt"/>
              </a:rPr>
              <a:t>Achieved by reacting the material at high temperatures (&gt;700 °C), without combustion, with a controlled amount of oxygen and/or stem.</a:t>
            </a:r>
          </a:p>
          <a:p>
            <a:pPr marL="533400" lvl="1"/>
            <a:r>
              <a:rPr lang="en-US" sz="2200" dirty="0">
                <a:latin typeface="+mn-lt"/>
              </a:rPr>
              <a:t>The resulting gas mixture is called syngas.</a:t>
            </a:r>
          </a:p>
          <a:p>
            <a:pPr marL="533400" lvl="1"/>
            <a:r>
              <a:rPr lang="en-US" sz="2200" dirty="0">
                <a:latin typeface="+mn-lt"/>
              </a:rPr>
              <a:t>Syngas is combustible and often used as a fuel.</a:t>
            </a:r>
          </a:p>
        </p:txBody>
      </p:sp>
      <p:sp>
        <p:nvSpPr>
          <p:cNvPr id="6" name="Striped Right Arrow 5"/>
          <p:cNvSpPr/>
          <p:nvPr/>
        </p:nvSpPr>
        <p:spPr>
          <a:xfrm>
            <a:off x="8063054" y="1888094"/>
            <a:ext cx="481323" cy="468086"/>
          </a:xfrm>
          <a:prstGeom prst="strip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a:extLst>
              <a:ext uri="{FF2B5EF4-FFF2-40B4-BE49-F238E27FC236}">
                <a16:creationId xmlns:a16="http://schemas.microsoft.com/office/drawing/2014/main" id="{6B60D04D-999E-4E3F-9789-F27CC2DC9819}"/>
              </a:ext>
            </a:extLst>
          </p:cNvPr>
          <p:cNvGraphicFramePr>
            <a:graphicFrameLocks noChangeAspect="1"/>
          </p:cNvGraphicFramePr>
          <p:nvPr>
            <p:extLst>
              <p:ext uri="{D42A27DB-BD31-4B8C-83A1-F6EECF244321}">
                <p14:modId xmlns:p14="http://schemas.microsoft.com/office/powerpoint/2010/main" val="1549465609"/>
              </p:ext>
            </p:extLst>
          </p:nvPr>
        </p:nvGraphicFramePr>
        <p:xfrm>
          <a:off x="7800866" y="1219537"/>
          <a:ext cx="3240549" cy="2160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762FDCB4-4B97-4E87-A77D-683C73F7DE4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C3FDA1E-C7D9-471D-9D75-ED4CAC013404}"/>
              </a:ext>
            </a:extLst>
          </p:cNvPr>
          <p:cNvSpPr txBox="1">
            <a:spLocks/>
          </p:cNvSpPr>
          <p:nvPr/>
        </p:nvSpPr>
        <p:spPr>
          <a:xfrm>
            <a:off x="928656" y="4251070"/>
            <a:ext cx="10590269" cy="213186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Alcohol production (biomass conversion into mixed alcohol fuels):</a:t>
            </a:r>
          </a:p>
          <a:p>
            <a:pPr marL="533400" lvl="1"/>
            <a:r>
              <a:rPr lang="en-US" sz="2200" dirty="0"/>
              <a:t>Biological/chemical method for converting any biodegradable material  into useful chemicals, such as biofuels (e.g., ethanol, propanol, </a:t>
            </a:r>
            <a:r>
              <a:rPr lang="en-US" sz="2200" i="1" dirty="0"/>
              <a:t>n</a:t>
            </a:r>
            <a:r>
              <a:rPr lang="en-US" sz="2200" dirty="0"/>
              <a:t>-butanol, isopropanol, 3-pentanol).</a:t>
            </a:r>
          </a:p>
          <a:p>
            <a:pPr marL="533400" lvl="1"/>
            <a:r>
              <a:rPr lang="en-US" sz="2200" dirty="0"/>
              <a:t>Made by enzymatic breakdown of biomass into simple sugars, followed by yeast fermentation into alcohols.</a:t>
            </a:r>
            <a:endParaRPr lang="en-US" dirty="0"/>
          </a:p>
        </p:txBody>
      </p:sp>
    </p:spTree>
    <p:extLst>
      <p:ext uri="{BB962C8B-B14F-4D97-AF65-F5344CB8AC3E}">
        <p14:creationId xmlns:p14="http://schemas.microsoft.com/office/powerpoint/2010/main" val="121906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623" y="163196"/>
            <a:ext cx="8735173" cy="707886"/>
          </a:xfrm>
        </p:spPr>
        <p:txBody>
          <a:bodyPr wrap="square">
            <a:spAutoFit/>
          </a:bodyPr>
          <a:lstStyle/>
          <a:p>
            <a:pPr algn="ctr">
              <a:lnSpc>
                <a:spcPct val="100000"/>
              </a:lnSpc>
            </a:pPr>
            <a:r>
              <a:rPr lang="en-US" sz="4000" b="1" dirty="0">
                <a:latin typeface="+mn-lt"/>
              </a:rPr>
              <a:t>The Reduction and Elimination of Waste</a:t>
            </a:r>
          </a:p>
        </p:txBody>
      </p:sp>
      <p:sp>
        <p:nvSpPr>
          <p:cNvPr id="3" name="Content Placeholder 2"/>
          <p:cNvSpPr>
            <a:spLocks noGrp="1"/>
          </p:cNvSpPr>
          <p:nvPr>
            <p:ph idx="1"/>
          </p:nvPr>
        </p:nvSpPr>
        <p:spPr>
          <a:xfrm>
            <a:off x="1045633" y="2495396"/>
            <a:ext cx="6604000" cy="2862322"/>
          </a:xfrm>
        </p:spPr>
        <p:txBody>
          <a:bodyPr wrap="square">
            <a:spAutoFit/>
          </a:bodyPr>
          <a:lstStyle/>
          <a:p>
            <a:pPr marL="274320" indent="-274320">
              <a:lnSpc>
                <a:spcPct val="100000"/>
              </a:lnSpc>
              <a:spcBef>
                <a:spcPts val="1200"/>
              </a:spcBef>
            </a:pPr>
            <a:r>
              <a:rPr lang="en-US" b="1" dirty="0">
                <a:latin typeface="+mn-lt"/>
              </a:rPr>
              <a:t>Reduced solvent or </a:t>
            </a:r>
            <a:r>
              <a:rPr lang="en-US" b="1" dirty="0" err="1">
                <a:latin typeface="+mn-lt"/>
              </a:rPr>
              <a:t>solventless</a:t>
            </a:r>
            <a:r>
              <a:rPr lang="en-US" b="1" dirty="0">
                <a:latin typeface="+mn-lt"/>
              </a:rPr>
              <a:t> processes</a:t>
            </a:r>
          </a:p>
          <a:p>
            <a:pPr marL="274320" indent="-274320">
              <a:lnSpc>
                <a:spcPct val="100000"/>
              </a:lnSpc>
              <a:spcBef>
                <a:spcPts val="1200"/>
              </a:spcBef>
            </a:pPr>
            <a:r>
              <a:rPr lang="en-US" dirty="0">
                <a:latin typeface="+mn-lt"/>
              </a:rPr>
              <a:t>Self separation</a:t>
            </a:r>
          </a:p>
          <a:p>
            <a:pPr marL="274320" indent="-274320">
              <a:lnSpc>
                <a:spcPct val="100000"/>
              </a:lnSpc>
              <a:spcBef>
                <a:spcPts val="1200"/>
              </a:spcBef>
            </a:pPr>
            <a:r>
              <a:rPr lang="en-US" dirty="0">
                <a:latin typeface="+mn-lt"/>
              </a:rPr>
              <a:t>Process intensification</a:t>
            </a:r>
          </a:p>
          <a:p>
            <a:pPr marL="274320" indent="-274320">
              <a:lnSpc>
                <a:spcPct val="100000"/>
              </a:lnSpc>
              <a:spcBef>
                <a:spcPts val="1200"/>
              </a:spcBef>
            </a:pPr>
            <a:r>
              <a:rPr lang="en-US" dirty="0">
                <a:latin typeface="+mn-lt"/>
              </a:rPr>
              <a:t>Material deposition</a:t>
            </a:r>
          </a:p>
          <a:p>
            <a:pPr marL="274320" indent="-274320">
              <a:lnSpc>
                <a:spcPct val="100000"/>
              </a:lnSpc>
              <a:spcBef>
                <a:spcPts val="1200"/>
              </a:spcBef>
            </a:pPr>
            <a:r>
              <a:rPr lang="en-US" b="1" dirty="0">
                <a:latin typeface="+mn-lt"/>
              </a:rPr>
              <a:t>Use waste as a feedstock</a:t>
            </a:r>
          </a:p>
        </p:txBody>
      </p:sp>
      <p:sp>
        <p:nvSpPr>
          <p:cNvPr id="5" name="Striped Right Arrow 4"/>
          <p:cNvSpPr/>
          <p:nvPr/>
        </p:nvSpPr>
        <p:spPr>
          <a:xfrm>
            <a:off x="8355515" y="1516904"/>
            <a:ext cx="500743" cy="468086"/>
          </a:xfrm>
          <a:prstGeom prst="stripedRightArrow">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80FAB45D-9C80-44D5-8007-2AD94E3BEA1C}"/>
              </a:ext>
            </a:extLst>
          </p:cNvPr>
          <p:cNvGraphicFramePr>
            <a:graphicFrameLocks noChangeAspect="1"/>
          </p:cNvGraphicFramePr>
          <p:nvPr>
            <p:extLst>
              <p:ext uri="{D42A27DB-BD31-4B8C-83A1-F6EECF244321}">
                <p14:modId xmlns:p14="http://schemas.microsoft.com/office/powerpoint/2010/main" val="481677262"/>
              </p:ext>
            </p:extLst>
          </p:nvPr>
        </p:nvGraphicFramePr>
        <p:xfrm>
          <a:off x="7800872" y="1219537"/>
          <a:ext cx="3240549" cy="2160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ADCD7C3D-CF0B-4C8B-8F9E-61CCA735690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295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2780</TotalTime>
  <Words>2753</Words>
  <Application>Microsoft Macintosh PowerPoint</Application>
  <PresentationFormat>Widescreen</PresentationFormat>
  <Paragraphs>523</Paragraphs>
  <Slides>48</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ＭＳ Ｐゴシック</vt:lpstr>
      <vt:lpstr>Arial</vt:lpstr>
      <vt:lpstr>Calibri</vt:lpstr>
      <vt:lpstr>Calibri Light</vt:lpstr>
      <vt:lpstr>Calibri Regular</vt:lpstr>
      <vt:lpstr>Times</vt:lpstr>
      <vt:lpstr>Times New Roman</vt:lpstr>
      <vt:lpstr>Office Theme</vt:lpstr>
      <vt:lpstr>CS ChemDraw Drawing</vt:lpstr>
      <vt:lpstr>Yale-UNIDO Train-the-Facilitator Workshop in Green Chemistry</vt:lpstr>
      <vt:lpstr>PowerPoint Presentation</vt:lpstr>
      <vt:lpstr>PowerPoint Presentation</vt:lpstr>
      <vt:lpstr>Waste treatment pyramid: The 4 Rs Reduce, Reuse, Recycle, Recover</vt:lpstr>
      <vt:lpstr>Landfills</vt:lpstr>
      <vt:lpstr>Incineration and Pyrolysis</vt:lpstr>
      <vt:lpstr>Recycling and Composting</vt:lpstr>
      <vt:lpstr>Reuse and Repurpose</vt:lpstr>
      <vt:lpstr>The Reduction and Elimination of Waste</vt:lpstr>
      <vt:lpstr>PowerPoint Presentation</vt:lpstr>
      <vt:lpstr>PowerPoint Presentation</vt:lpstr>
      <vt:lpstr>PowerPoint Presentation</vt:lpstr>
      <vt:lpstr>Solventless Process: Mechanochemistry</vt:lpstr>
      <vt:lpstr>Utilizing Waste as a Feedstock</vt:lpstr>
      <vt:lpstr>Example: Electrocatalytic Oxidation of Glycerol to Chemical Feedstocks</vt:lpstr>
      <vt:lpstr>Glycerol to Other Chemicals</vt:lpstr>
      <vt:lpstr>Production and Applications of Lactic Acid</vt:lpstr>
      <vt:lpstr>Water Electrolysis with Earth Abundant Metal Catalyst</vt:lpstr>
      <vt:lpstr>Electrocatalytic Oxidation of Glycerol</vt:lpstr>
      <vt:lpstr>Example: Neutralization of Red Mud through Energy Efficient Extraction of Sodium Ions</vt:lpstr>
      <vt:lpstr>Red Mud: Pollution and Accidents</vt:lpstr>
      <vt:lpstr>Red Mud: Neutralization and Potentials</vt:lpstr>
      <vt:lpstr>Neutralization of Red Mud through Selective Extraction of Sodium Ions</vt:lpstr>
      <vt:lpstr>Successful Neutralization</vt:lpstr>
      <vt:lpstr>Biodegrade the Waste</vt:lpstr>
      <vt:lpstr>Aerobic Versus Anaerobic Digestion</vt:lpstr>
      <vt:lpstr>Aerobic Digestion</vt:lpstr>
      <vt:lpstr>Anaerobic Digestion</vt:lpstr>
      <vt:lpstr>Digestion versus Chemical Structure</vt:lpstr>
      <vt:lpstr>Predicting Biodegradation: EPA, EPISuite</vt:lpstr>
      <vt:lpstr>BIOWIN Models Based on Molecular Fragment Contributions</vt:lpstr>
      <vt:lpstr>BIOWIN Demonstration/Exercise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BIOWIN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Mellor, Karolina</cp:lastModifiedBy>
  <cp:revision>78</cp:revision>
  <dcterms:created xsi:type="dcterms:W3CDTF">2018-01-20T18:10:52Z</dcterms:created>
  <dcterms:modified xsi:type="dcterms:W3CDTF">2018-04-26T15:45:42Z</dcterms:modified>
</cp:coreProperties>
</file>