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701" r:id="rId2"/>
  </p:sldMasterIdLst>
  <p:notesMasterIdLst>
    <p:notesMasterId r:id="rId20"/>
  </p:notesMasterIdLst>
  <p:handoutMasterIdLst>
    <p:handoutMasterId r:id="rId21"/>
  </p:handoutMasterIdLst>
  <p:sldIdLst>
    <p:sldId id="340" r:id="rId3"/>
    <p:sldId id="332" r:id="rId4"/>
    <p:sldId id="265" r:id="rId5"/>
    <p:sldId id="266" r:id="rId6"/>
    <p:sldId id="259" r:id="rId7"/>
    <p:sldId id="268" r:id="rId8"/>
    <p:sldId id="257" r:id="rId9"/>
    <p:sldId id="349" r:id="rId10"/>
    <p:sldId id="344" r:id="rId11"/>
    <p:sldId id="343" r:id="rId12"/>
    <p:sldId id="345" r:id="rId13"/>
    <p:sldId id="366" r:id="rId14"/>
    <p:sldId id="347" r:id="rId15"/>
    <p:sldId id="376" r:id="rId16"/>
    <p:sldId id="377" r:id="rId17"/>
    <p:sldId id="356" r:id="rId18"/>
    <p:sldId id="3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D243AE-9F77-CE46-B69C-952F7D306E33}">
          <p14:sldIdLst>
            <p14:sldId id="340"/>
            <p14:sldId id="332"/>
            <p14:sldId id="265"/>
            <p14:sldId id="266"/>
            <p14:sldId id="259"/>
            <p14:sldId id="268"/>
            <p14:sldId id="257"/>
            <p14:sldId id="349"/>
            <p14:sldId id="344"/>
            <p14:sldId id="343"/>
            <p14:sldId id="345"/>
            <p14:sldId id="366"/>
          </p14:sldIdLst>
        </p14:section>
        <p14:section name="Additional" id="{F331769D-FB32-B94C-9E43-4519439E577B}">
          <p14:sldIdLst>
            <p14:sldId id="347"/>
            <p14:sldId id="376"/>
            <p14:sldId id="377"/>
            <p14:sldId id="356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on Augusto" initials="SA" lastIdx="12" clrIdx="0">
    <p:extLst/>
  </p:cmAuthor>
  <p:cmAuthor id="2" name="Mellor, Karolina" initials="MK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21" autoAdjust="0"/>
    <p:restoredTop sz="94368" autoAdjust="0"/>
  </p:normalViewPr>
  <p:slideViewPr>
    <p:cSldViewPr snapToGrid="0" snapToObjects="1">
      <p:cViewPr varScale="1">
        <p:scale>
          <a:sx n="101" d="100"/>
          <a:sy n="101" d="100"/>
        </p:scale>
        <p:origin x="208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82CE7-9593-1742-AC6D-5C5F4EB3DC67}" type="doc">
      <dgm:prSet loTypeId="urn:microsoft.com/office/officeart/2005/8/layout/chevron2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C041A5F9-05C1-594B-9002-C61E04ADF4B4}">
      <dgm:prSet phldrT="[Text]"/>
      <dgm:spPr/>
      <dgm:t>
        <a:bodyPr/>
        <a:lstStyle/>
        <a:p>
          <a:r>
            <a:rPr lang="en-US" dirty="0"/>
            <a:t>DAY 1</a:t>
          </a:r>
        </a:p>
      </dgm:t>
    </dgm:pt>
    <dgm:pt modelId="{B12F21A9-FE18-DC48-9062-B80DB02B58C9}" type="parTrans" cxnId="{70F7C470-D952-7648-8F95-F07F7B8D6C3F}">
      <dgm:prSet/>
      <dgm:spPr/>
      <dgm:t>
        <a:bodyPr/>
        <a:lstStyle/>
        <a:p>
          <a:endParaRPr lang="en-US"/>
        </a:p>
      </dgm:t>
    </dgm:pt>
    <dgm:pt modelId="{B91EEDF3-B8D2-904F-B033-7E1F3D7A66CD}" type="sibTrans" cxnId="{70F7C470-D952-7648-8F95-F07F7B8D6C3F}">
      <dgm:prSet/>
      <dgm:spPr/>
      <dgm:t>
        <a:bodyPr/>
        <a:lstStyle/>
        <a:p>
          <a:endParaRPr lang="en-US"/>
        </a:p>
      </dgm:t>
    </dgm:pt>
    <dgm:pt modelId="{AA178AF3-5971-374E-8016-96B5C0F9ADB1}">
      <dgm:prSet phldrT="[Text]"/>
      <dgm:spPr/>
      <dgm:t>
        <a:bodyPr/>
        <a:lstStyle/>
        <a:p>
          <a:r>
            <a:rPr lang="en-US" dirty="0"/>
            <a:t>Sustainability</a:t>
          </a:r>
        </a:p>
      </dgm:t>
    </dgm:pt>
    <dgm:pt modelId="{AEB457C4-06B9-434D-96BD-D764F37B7FBD}" type="parTrans" cxnId="{502D446E-4C17-BB46-855E-1F51FA230F9C}">
      <dgm:prSet/>
      <dgm:spPr/>
      <dgm:t>
        <a:bodyPr/>
        <a:lstStyle/>
        <a:p>
          <a:endParaRPr lang="en-US"/>
        </a:p>
      </dgm:t>
    </dgm:pt>
    <dgm:pt modelId="{4ACC9E45-EF38-B64C-9CCE-E0B40CCE58CE}" type="sibTrans" cxnId="{502D446E-4C17-BB46-855E-1F51FA230F9C}">
      <dgm:prSet/>
      <dgm:spPr/>
      <dgm:t>
        <a:bodyPr/>
        <a:lstStyle/>
        <a:p>
          <a:endParaRPr lang="en-US"/>
        </a:p>
      </dgm:t>
    </dgm:pt>
    <dgm:pt modelId="{FF6534B8-63F0-1B4C-9526-6FBB97E63157}">
      <dgm:prSet phldrT="[Text]"/>
      <dgm:spPr/>
      <dgm:t>
        <a:bodyPr/>
        <a:lstStyle/>
        <a:p>
          <a:r>
            <a:rPr lang="en-US" dirty="0"/>
            <a:t>Disasters &amp; Unintended Consequences</a:t>
          </a:r>
        </a:p>
      </dgm:t>
    </dgm:pt>
    <dgm:pt modelId="{7A5A3808-7D14-1143-830A-F85C15DDFACD}" type="parTrans" cxnId="{F14FFF13-9486-D44C-A456-E4AD76117932}">
      <dgm:prSet/>
      <dgm:spPr/>
      <dgm:t>
        <a:bodyPr/>
        <a:lstStyle/>
        <a:p>
          <a:endParaRPr lang="en-US"/>
        </a:p>
      </dgm:t>
    </dgm:pt>
    <dgm:pt modelId="{52939861-ECF1-A144-AFC5-FB131BE2004E}" type="sibTrans" cxnId="{F14FFF13-9486-D44C-A456-E4AD76117932}">
      <dgm:prSet/>
      <dgm:spPr/>
      <dgm:t>
        <a:bodyPr/>
        <a:lstStyle/>
        <a:p>
          <a:endParaRPr lang="en-US"/>
        </a:p>
      </dgm:t>
    </dgm:pt>
    <dgm:pt modelId="{AFC2972C-3761-1F44-A71A-7A2E785702C8}">
      <dgm:prSet phldrT="[Text]"/>
      <dgm:spPr/>
      <dgm:t>
        <a:bodyPr/>
        <a:lstStyle/>
        <a:p>
          <a:r>
            <a:rPr lang="en-US" dirty="0"/>
            <a:t>Day 2</a:t>
          </a:r>
        </a:p>
      </dgm:t>
    </dgm:pt>
    <dgm:pt modelId="{903242CB-1344-4F4E-81A4-87C303ECDCF8}" type="parTrans" cxnId="{FAB0D4B8-B7C3-AA4E-8EC6-63F89999CF71}">
      <dgm:prSet/>
      <dgm:spPr/>
      <dgm:t>
        <a:bodyPr/>
        <a:lstStyle/>
        <a:p>
          <a:endParaRPr lang="en-US"/>
        </a:p>
      </dgm:t>
    </dgm:pt>
    <dgm:pt modelId="{1ECAE19E-24A7-7441-910B-25166EC4B419}" type="sibTrans" cxnId="{FAB0D4B8-B7C3-AA4E-8EC6-63F89999CF71}">
      <dgm:prSet/>
      <dgm:spPr/>
      <dgm:t>
        <a:bodyPr/>
        <a:lstStyle/>
        <a:p>
          <a:endParaRPr lang="en-US"/>
        </a:p>
      </dgm:t>
    </dgm:pt>
    <dgm:pt modelId="{2540014E-671A-CA4D-80F9-3A699E058397}">
      <dgm:prSet phldrT="[Text]"/>
      <dgm:spPr/>
      <dgm:t>
        <a:bodyPr/>
        <a:lstStyle/>
        <a:p>
          <a:r>
            <a:rPr lang="en-US" dirty="0"/>
            <a:t>Green Chemistry – Definition and Principles</a:t>
          </a:r>
        </a:p>
      </dgm:t>
    </dgm:pt>
    <dgm:pt modelId="{11788475-4F1F-6842-977D-6FA899E69F51}" type="parTrans" cxnId="{880A52D2-872A-FA4E-8AF2-473E9465DCBA}">
      <dgm:prSet/>
      <dgm:spPr/>
      <dgm:t>
        <a:bodyPr/>
        <a:lstStyle/>
        <a:p>
          <a:endParaRPr lang="en-US"/>
        </a:p>
      </dgm:t>
    </dgm:pt>
    <dgm:pt modelId="{ADDBEF69-E070-D74E-A896-BC64A3A4F2E3}" type="sibTrans" cxnId="{880A52D2-872A-FA4E-8AF2-473E9465DCBA}">
      <dgm:prSet/>
      <dgm:spPr/>
      <dgm:t>
        <a:bodyPr/>
        <a:lstStyle/>
        <a:p>
          <a:endParaRPr lang="en-US"/>
        </a:p>
      </dgm:t>
    </dgm:pt>
    <dgm:pt modelId="{77ACF870-DDC6-5741-B9AA-1C8A03D22C53}">
      <dgm:prSet phldrT="[Text]"/>
      <dgm:spPr/>
      <dgm:t>
        <a:bodyPr/>
        <a:lstStyle/>
        <a:p>
          <a:r>
            <a:rPr lang="en-US" dirty="0"/>
            <a:t>Metrics, Renewable Feedstocks</a:t>
          </a:r>
        </a:p>
      </dgm:t>
    </dgm:pt>
    <dgm:pt modelId="{565A2C90-94D0-2C44-B100-E3E93EE6FC26}" type="parTrans" cxnId="{2F8E88D7-3D82-E048-B276-A04962BC6E17}">
      <dgm:prSet/>
      <dgm:spPr/>
      <dgm:t>
        <a:bodyPr/>
        <a:lstStyle/>
        <a:p>
          <a:endParaRPr lang="en-US"/>
        </a:p>
      </dgm:t>
    </dgm:pt>
    <dgm:pt modelId="{238620D1-A529-7D47-88D5-72DAFAB76D4E}" type="sibTrans" cxnId="{2F8E88D7-3D82-E048-B276-A04962BC6E17}">
      <dgm:prSet/>
      <dgm:spPr/>
      <dgm:t>
        <a:bodyPr/>
        <a:lstStyle/>
        <a:p>
          <a:endParaRPr lang="en-US"/>
        </a:p>
      </dgm:t>
    </dgm:pt>
    <dgm:pt modelId="{B0AA2938-C90E-004A-9F28-36D3E0780308}">
      <dgm:prSet phldrT="[Text]"/>
      <dgm:spPr/>
      <dgm:t>
        <a:bodyPr/>
        <a:lstStyle/>
        <a:p>
          <a:r>
            <a:rPr lang="en-US" dirty="0"/>
            <a:t>Day 3</a:t>
          </a:r>
        </a:p>
      </dgm:t>
    </dgm:pt>
    <dgm:pt modelId="{F53C44F2-6266-294F-9AD9-06BF9469601B}" type="parTrans" cxnId="{45034B4F-AF34-2948-9C26-4BC6586CCA0E}">
      <dgm:prSet/>
      <dgm:spPr/>
      <dgm:t>
        <a:bodyPr/>
        <a:lstStyle/>
        <a:p>
          <a:endParaRPr lang="en-US"/>
        </a:p>
      </dgm:t>
    </dgm:pt>
    <dgm:pt modelId="{2F32F7A4-8A25-D14F-AF05-B6ACB8F339F8}" type="sibTrans" cxnId="{45034B4F-AF34-2948-9C26-4BC6586CCA0E}">
      <dgm:prSet/>
      <dgm:spPr/>
      <dgm:t>
        <a:bodyPr/>
        <a:lstStyle/>
        <a:p>
          <a:endParaRPr lang="en-US"/>
        </a:p>
      </dgm:t>
    </dgm:pt>
    <dgm:pt modelId="{B7A3542B-10AD-D340-A3F3-701BF1D1CB8F}">
      <dgm:prSet phldrT="[Text]"/>
      <dgm:spPr/>
      <dgm:t>
        <a:bodyPr/>
        <a:lstStyle/>
        <a:p>
          <a:r>
            <a:rPr lang="en-US" dirty="0"/>
            <a:t>Catalysis, Solvents</a:t>
          </a:r>
        </a:p>
      </dgm:t>
    </dgm:pt>
    <dgm:pt modelId="{36F457D7-C12C-AB43-AAC7-92BE876848D2}" type="parTrans" cxnId="{15A90FB0-BD9C-8547-8683-0B5ADC18819E}">
      <dgm:prSet/>
      <dgm:spPr/>
      <dgm:t>
        <a:bodyPr/>
        <a:lstStyle/>
        <a:p>
          <a:endParaRPr lang="en-US"/>
        </a:p>
      </dgm:t>
    </dgm:pt>
    <dgm:pt modelId="{830C4818-6733-5B41-BEE8-2BB39DAE163B}" type="sibTrans" cxnId="{15A90FB0-BD9C-8547-8683-0B5ADC18819E}">
      <dgm:prSet/>
      <dgm:spPr/>
      <dgm:t>
        <a:bodyPr/>
        <a:lstStyle/>
        <a:p>
          <a:endParaRPr lang="en-US"/>
        </a:p>
      </dgm:t>
    </dgm:pt>
    <dgm:pt modelId="{D83DA907-9A28-F044-96CF-C53790715298}">
      <dgm:prSet phldrT="[Text]"/>
      <dgm:spPr/>
      <dgm:t>
        <a:bodyPr/>
        <a:lstStyle/>
        <a:p>
          <a:r>
            <a:rPr lang="en-US" dirty="0"/>
            <a:t>Waste, Energy</a:t>
          </a:r>
        </a:p>
      </dgm:t>
    </dgm:pt>
    <dgm:pt modelId="{F7CC4586-00A4-3C4D-9138-2064E39298D2}" type="parTrans" cxnId="{2ADFBC88-E9DB-4545-B192-C6D809816B68}">
      <dgm:prSet/>
      <dgm:spPr/>
      <dgm:t>
        <a:bodyPr/>
        <a:lstStyle/>
        <a:p>
          <a:endParaRPr lang="en-US"/>
        </a:p>
      </dgm:t>
    </dgm:pt>
    <dgm:pt modelId="{654B887B-CD21-1B42-8DE1-8C7ACE508D28}" type="sibTrans" cxnId="{2ADFBC88-E9DB-4545-B192-C6D809816B68}">
      <dgm:prSet/>
      <dgm:spPr/>
      <dgm:t>
        <a:bodyPr/>
        <a:lstStyle/>
        <a:p>
          <a:endParaRPr lang="en-US"/>
        </a:p>
      </dgm:t>
    </dgm:pt>
    <dgm:pt modelId="{4690B344-CC3E-B346-880E-E7582BF7C59D}">
      <dgm:prSet/>
      <dgm:spPr/>
      <dgm:t>
        <a:bodyPr/>
        <a:lstStyle/>
        <a:p>
          <a:r>
            <a:rPr lang="en-US" dirty="0"/>
            <a:t>Day 4</a:t>
          </a:r>
        </a:p>
      </dgm:t>
    </dgm:pt>
    <dgm:pt modelId="{D0CDCD03-8CAC-2741-B8A0-AD8E36A89CFF}" type="parTrans" cxnId="{AEE4C20A-DF8C-8241-A622-21888B956512}">
      <dgm:prSet/>
      <dgm:spPr/>
      <dgm:t>
        <a:bodyPr/>
        <a:lstStyle/>
        <a:p>
          <a:endParaRPr lang="en-US"/>
        </a:p>
      </dgm:t>
    </dgm:pt>
    <dgm:pt modelId="{F8394716-6C7D-1746-9B40-E21CE16F26A1}" type="sibTrans" cxnId="{AEE4C20A-DF8C-8241-A622-21888B956512}">
      <dgm:prSet/>
      <dgm:spPr/>
      <dgm:t>
        <a:bodyPr/>
        <a:lstStyle/>
        <a:p>
          <a:endParaRPr lang="en-US"/>
        </a:p>
      </dgm:t>
    </dgm:pt>
    <dgm:pt modelId="{2E5A19AC-C480-C648-961B-5A3A2849CE88}">
      <dgm:prSet/>
      <dgm:spPr/>
      <dgm:t>
        <a:bodyPr/>
        <a:lstStyle/>
        <a:p>
          <a:r>
            <a:rPr lang="en-US" dirty="0"/>
            <a:t>Theory to Practice, Innovation</a:t>
          </a:r>
        </a:p>
      </dgm:t>
    </dgm:pt>
    <dgm:pt modelId="{A313D1AF-5468-5740-94A7-ED08EB560427}" type="parTrans" cxnId="{BC280806-7CC3-0344-9B1F-477C775E13E1}">
      <dgm:prSet/>
      <dgm:spPr/>
      <dgm:t>
        <a:bodyPr/>
        <a:lstStyle/>
        <a:p>
          <a:endParaRPr lang="en-US"/>
        </a:p>
      </dgm:t>
    </dgm:pt>
    <dgm:pt modelId="{6CF0D41E-B05A-F04B-95BA-4D79819E0A1A}" type="sibTrans" cxnId="{BC280806-7CC3-0344-9B1F-477C775E13E1}">
      <dgm:prSet/>
      <dgm:spPr/>
      <dgm:t>
        <a:bodyPr/>
        <a:lstStyle/>
        <a:p>
          <a:endParaRPr lang="en-US"/>
        </a:p>
      </dgm:t>
    </dgm:pt>
    <dgm:pt modelId="{7FC9D036-26A9-3348-ADCD-C62522F7C993}">
      <dgm:prSet/>
      <dgm:spPr/>
      <dgm:t>
        <a:bodyPr/>
        <a:lstStyle/>
        <a:p>
          <a:r>
            <a:rPr lang="en-US" dirty="0"/>
            <a:t>Design for Reduced Hazard</a:t>
          </a:r>
        </a:p>
      </dgm:t>
    </dgm:pt>
    <dgm:pt modelId="{5F3E1453-B59E-E044-A485-98047540CEC1}" type="parTrans" cxnId="{86073379-F54D-7E45-B4E7-0F35FE448D2D}">
      <dgm:prSet/>
      <dgm:spPr/>
      <dgm:t>
        <a:bodyPr/>
        <a:lstStyle/>
        <a:p>
          <a:endParaRPr lang="en-US"/>
        </a:p>
      </dgm:t>
    </dgm:pt>
    <dgm:pt modelId="{B534553E-3B3B-D847-88E3-38F102565F7D}" type="sibTrans" cxnId="{86073379-F54D-7E45-B4E7-0F35FE448D2D}">
      <dgm:prSet/>
      <dgm:spPr/>
      <dgm:t>
        <a:bodyPr/>
        <a:lstStyle/>
        <a:p>
          <a:endParaRPr lang="en-US"/>
        </a:p>
      </dgm:t>
    </dgm:pt>
    <dgm:pt modelId="{103E73E5-21F6-614F-AE76-35109F415855}">
      <dgm:prSet/>
      <dgm:spPr/>
      <dgm:t>
        <a:bodyPr/>
        <a:lstStyle/>
        <a:p>
          <a:r>
            <a:rPr lang="en-US" dirty="0"/>
            <a:t>Day 5</a:t>
          </a:r>
        </a:p>
      </dgm:t>
    </dgm:pt>
    <dgm:pt modelId="{6B4FF3D8-3A75-6A45-8293-3EADF332BC01}" type="parTrans" cxnId="{57D500F8-836E-F746-9E88-9E6ABCE63ABE}">
      <dgm:prSet/>
      <dgm:spPr/>
      <dgm:t>
        <a:bodyPr/>
        <a:lstStyle/>
        <a:p>
          <a:endParaRPr lang="en-US"/>
        </a:p>
      </dgm:t>
    </dgm:pt>
    <dgm:pt modelId="{F1133D52-F4CD-7D4C-A0D2-69CF507C0C15}" type="sibTrans" cxnId="{57D500F8-836E-F746-9E88-9E6ABCE63ABE}">
      <dgm:prSet/>
      <dgm:spPr/>
      <dgm:t>
        <a:bodyPr/>
        <a:lstStyle/>
        <a:p>
          <a:endParaRPr lang="en-US"/>
        </a:p>
      </dgm:t>
    </dgm:pt>
    <dgm:pt modelId="{0614EB6E-7965-434B-80A1-CF6FEDACA0CD}">
      <dgm:prSet/>
      <dgm:spPr/>
      <dgm:t>
        <a:bodyPr/>
        <a:lstStyle/>
        <a:p>
          <a:r>
            <a:rPr lang="en-US" dirty="0"/>
            <a:t>Partner's Case Studies</a:t>
          </a:r>
        </a:p>
      </dgm:t>
    </dgm:pt>
    <dgm:pt modelId="{D52A2B3A-338B-4B4C-B59F-225CF8BEBBB8}" type="parTrans" cxnId="{80FB1E35-F42A-F144-AD60-14A5C28427DC}">
      <dgm:prSet/>
      <dgm:spPr/>
      <dgm:t>
        <a:bodyPr/>
        <a:lstStyle/>
        <a:p>
          <a:endParaRPr lang="en-US"/>
        </a:p>
      </dgm:t>
    </dgm:pt>
    <dgm:pt modelId="{7F61BAE6-9839-634F-88B4-16CCDE08F671}" type="sibTrans" cxnId="{80FB1E35-F42A-F144-AD60-14A5C28427DC}">
      <dgm:prSet/>
      <dgm:spPr/>
      <dgm:t>
        <a:bodyPr/>
        <a:lstStyle/>
        <a:p>
          <a:endParaRPr lang="en-US"/>
        </a:p>
      </dgm:t>
    </dgm:pt>
    <dgm:pt modelId="{E943DA32-6989-4D45-9F3C-1FA1519DE502}">
      <dgm:prSet/>
      <dgm:spPr/>
      <dgm:t>
        <a:bodyPr/>
        <a:lstStyle/>
        <a:p>
          <a:r>
            <a:rPr lang="en-US" dirty="0"/>
            <a:t>Lessons Learned</a:t>
          </a:r>
        </a:p>
      </dgm:t>
    </dgm:pt>
    <dgm:pt modelId="{D73DF4F7-3736-A648-BB6C-F6E3B5AC5D9B}" type="parTrans" cxnId="{0C39CD84-021E-7C45-BD28-F5A89E0B86B9}">
      <dgm:prSet/>
      <dgm:spPr/>
      <dgm:t>
        <a:bodyPr/>
        <a:lstStyle/>
        <a:p>
          <a:endParaRPr lang="en-US"/>
        </a:p>
      </dgm:t>
    </dgm:pt>
    <dgm:pt modelId="{99385C0B-517B-1A40-84BE-F5B9E2280C02}" type="sibTrans" cxnId="{0C39CD84-021E-7C45-BD28-F5A89E0B86B9}">
      <dgm:prSet/>
      <dgm:spPr/>
      <dgm:t>
        <a:bodyPr/>
        <a:lstStyle/>
        <a:p>
          <a:endParaRPr lang="en-US"/>
        </a:p>
      </dgm:t>
    </dgm:pt>
    <dgm:pt modelId="{D0CD750E-0B7D-474B-9228-0922609DF16E}" type="pres">
      <dgm:prSet presAssocID="{F8382CE7-9593-1742-AC6D-5C5F4EB3DC67}" presName="linearFlow" presStyleCnt="0">
        <dgm:presLayoutVars>
          <dgm:dir/>
          <dgm:animLvl val="lvl"/>
          <dgm:resizeHandles val="exact"/>
        </dgm:presLayoutVars>
      </dgm:prSet>
      <dgm:spPr/>
    </dgm:pt>
    <dgm:pt modelId="{09FE3A44-5BC4-DF47-ABA2-EE8B8C2673E4}" type="pres">
      <dgm:prSet presAssocID="{C041A5F9-05C1-594B-9002-C61E04ADF4B4}" presName="composite" presStyleCnt="0"/>
      <dgm:spPr/>
    </dgm:pt>
    <dgm:pt modelId="{389ACA0D-CDFB-1E4B-BC12-FBE24CBD1004}" type="pres">
      <dgm:prSet presAssocID="{C041A5F9-05C1-594B-9002-C61E04ADF4B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029491F-77F8-4C41-A993-348BAB67592A}" type="pres">
      <dgm:prSet presAssocID="{C041A5F9-05C1-594B-9002-C61E04ADF4B4}" presName="descendantText" presStyleLbl="alignAcc1" presStyleIdx="0" presStyleCnt="5">
        <dgm:presLayoutVars>
          <dgm:bulletEnabled val="1"/>
        </dgm:presLayoutVars>
      </dgm:prSet>
      <dgm:spPr/>
    </dgm:pt>
    <dgm:pt modelId="{F30EBC6B-3479-2D4F-9821-46A96BE50413}" type="pres">
      <dgm:prSet presAssocID="{B91EEDF3-B8D2-904F-B033-7E1F3D7A66CD}" presName="sp" presStyleCnt="0"/>
      <dgm:spPr/>
    </dgm:pt>
    <dgm:pt modelId="{E3D44CFB-B03D-8E46-A50D-247ACFF705A6}" type="pres">
      <dgm:prSet presAssocID="{AFC2972C-3761-1F44-A71A-7A2E785702C8}" presName="composite" presStyleCnt="0"/>
      <dgm:spPr/>
    </dgm:pt>
    <dgm:pt modelId="{4F6B31C8-FFFC-3748-9413-DDE4428595D2}" type="pres">
      <dgm:prSet presAssocID="{AFC2972C-3761-1F44-A71A-7A2E785702C8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208531A-FB1C-5E4C-9626-7980D1805C18}" type="pres">
      <dgm:prSet presAssocID="{AFC2972C-3761-1F44-A71A-7A2E785702C8}" presName="descendantText" presStyleLbl="alignAcc1" presStyleIdx="1" presStyleCnt="5">
        <dgm:presLayoutVars>
          <dgm:bulletEnabled val="1"/>
        </dgm:presLayoutVars>
      </dgm:prSet>
      <dgm:spPr/>
    </dgm:pt>
    <dgm:pt modelId="{880FA17D-0747-4A46-86D5-4B3BB424B1C5}" type="pres">
      <dgm:prSet presAssocID="{1ECAE19E-24A7-7441-910B-25166EC4B419}" presName="sp" presStyleCnt="0"/>
      <dgm:spPr/>
    </dgm:pt>
    <dgm:pt modelId="{528A6B8C-4A06-9D47-96AC-E680F4BE3D82}" type="pres">
      <dgm:prSet presAssocID="{B0AA2938-C90E-004A-9F28-36D3E0780308}" presName="composite" presStyleCnt="0"/>
      <dgm:spPr/>
    </dgm:pt>
    <dgm:pt modelId="{25F25D80-8726-9942-8BFC-CF5722CE0600}" type="pres">
      <dgm:prSet presAssocID="{B0AA2938-C90E-004A-9F28-36D3E0780308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AE1AFA0-DDD3-B044-8904-9C7E4CFE3A91}" type="pres">
      <dgm:prSet presAssocID="{B0AA2938-C90E-004A-9F28-36D3E0780308}" presName="descendantText" presStyleLbl="alignAcc1" presStyleIdx="2" presStyleCnt="5">
        <dgm:presLayoutVars>
          <dgm:bulletEnabled val="1"/>
        </dgm:presLayoutVars>
      </dgm:prSet>
      <dgm:spPr/>
    </dgm:pt>
    <dgm:pt modelId="{57935D3B-7713-DC4E-B980-0C63A53A337D}" type="pres">
      <dgm:prSet presAssocID="{2F32F7A4-8A25-D14F-AF05-B6ACB8F339F8}" presName="sp" presStyleCnt="0"/>
      <dgm:spPr/>
    </dgm:pt>
    <dgm:pt modelId="{BBAC9790-2D6A-3E45-9D97-0D674D65E16C}" type="pres">
      <dgm:prSet presAssocID="{4690B344-CC3E-B346-880E-E7582BF7C59D}" presName="composite" presStyleCnt="0"/>
      <dgm:spPr/>
    </dgm:pt>
    <dgm:pt modelId="{513B71B4-B470-9342-86A1-DB63A63466FD}" type="pres">
      <dgm:prSet presAssocID="{4690B344-CC3E-B346-880E-E7582BF7C59D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E3F1317D-FB80-6C4F-A039-3BE618B93339}" type="pres">
      <dgm:prSet presAssocID="{4690B344-CC3E-B346-880E-E7582BF7C59D}" presName="descendantText" presStyleLbl="alignAcc1" presStyleIdx="3" presStyleCnt="5">
        <dgm:presLayoutVars>
          <dgm:bulletEnabled val="1"/>
        </dgm:presLayoutVars>
      </dgm:prSet>
      <dgm:spPr/>
    </dgm:pt>
    <dgm:pt modelId="{E9D04CB7-0F2B-9643-A277-25CF7CD41F69}" type="pres">
      <dgm:prSet presAssocID="{F8394716-6C7D-1746-9B40-E21CE16F26A1}" presName="sp" presStyleCnt="0"/>
      <dgm:spPr/>
    </dgm:pt>
    <dgm:pt modelId="{1720B2D9-8089-7F4E-A46D-DF55B90B8C08}" type="pres">
      <dgm:prSet presAssocID="{103E73E5-21F6-614F-AE76-35109F415855}" presName="composite" presStyleCnt="0"/>
      <dgm:spPr/>
    </dgm:pt>
    <dgm:pt modelId="{25891E5D-D43C-6F48-A239-FAD7EAFAF45B}" type="pres">
      <dgm:prSet presAssocID="{103E73E5-21F6-614F-AE76-35109F41585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D8F6B95-0B98-C248-B239-147B17673019}" type="pres">
      <dgm:prSet presAssocID="{103E73E5-21F6-614F-AE76-35109F41585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BC280806-7CC3-0344-9B1F-477C775E13E1}" srcId="{4690B344-CC3E-B346-880E-E7582BF7C59D}" destId="{2E5A19AC-C480-C648-961B-5A3A2849CE88}" srcOrd="1" destOrd="0" parTransId="{A313D1AF-5468-5740-94A7-ED08EB560427}" sibTransId="{6CF0D41E-B05A-F04B-95BA-4D79819E0A1A}"/>
    <dgm:cxn modelId="{AEE4C20A-DF8C-8241-A622-21888B956512}" srcId="{F8382CE7-9593-1742-AC6D-5C5F4EB3DC67}" destId="{4690B344-CC3E-B346-880E-E7582BF7C59D}" srcOrd="3" destOrd="0" parTransId="{D0CDCD03-8CAC-2741-B8A0-AD8E36A89CFF}" sibTransId="{F8394716-6C7D-1746-9B40-E21CE16F26A1}"/>
    <dgm:cxn modelId="{F14FFF13-9486-D44C-A456-E4AD76117932}" srcId="{C041A5F9-05C1-594B-9002-C61E04ADF4B4}" destId="{FF6534B8-63F0-1B4C-9526-6FBB97E63157}" srcOrd="1" destOrd="0" parTransId="{7A5A3808-7D14-1143-830A-F85C15DDFACD}" sibTransId="{52939861-ECF1-A144-AFC5-FB131BE2004E}"/>
    <dgm:cxn modelId="{18F2E32C-069F-4241-A399-DB06622172C2}" type="presOf" srcId="{C041A5F9-05C1-594B-9002-C61E04ADF4B4}" destId="{389ACA0D-CDFB-1E4B-BC12-FBE24CBD1004}" srcOrd="0" destOrd="0" presId="urn:microsoft.com/office/officeart/2005/8/layout/chevron2"/>
    <dgm:cxn modelId="{80FB1E35-F42A-F144-AD60-14A5C28427DC}" srcId="{103E73E5-21F6-614F-AE76-35109F415855}" destId="{0614EB6E-7965-434B-80A1-CF6FEDACA0CD}" srcOrd="0" destOrd="0" parTransId="{D52A2B3A-338B-4B4C-B59F-225CF8BEBBB8}" sibTransId="{7F61BAE6-9839-634F-88B4-16CCDE08F671}"/>
    <dgm:cxn modelId="{558C0338-FD98-1B4C-882D-14A0132446A2}" type="presOf" srcId="{77ACF870-DDC6-5741-B9AA-1C8A03D22C53}" destId="{F208531A-FB1C-5E4C-9626-7980D1805C18}" srcOrd="0" destOrd="1" presId="urn:microsoft.com/office/officeart/2005/8/layout/chevron2"/>
    <dgm:cxn modelId="{45034B4F-AF34-2948-9C26-4BC6586CCA0E}" srcId="{F8382CE7-9593-1742-AC6D-5C5F4EB3DC67}" destId="{B0AA2938-C90E-004A-9F28-36D3E0780308}" srcOrd="2" destOrd="0" parTransId="{F53C44F2-6266-294F-9AD9-06BF9469601B}" sibTransId="{2F32F7A4-8A25-D14F-AF05-B6ACB8F339F8}"/>
    <dgm:cxn modelId="{CA041E51-A3F7-114E-8090-293781FF030F}" type="presOf" srcId="{7FC9D036-26A9-3348-ADCD-C62522F7C993}" destId="{E3F1317D-FB80-6C4F-A039-3BE618B93339}" srcOrd="0" destOrd="0" presId="urn:microsoft.com/office/officeart/2005/8/layout/chevron2"/>
    <dgm:cxn modelId="{C7383960-E1DC-3D42-BA54-D6A670CFDB8E}" type="presOf" srcId="{B7A3542B-10AD-D340-A3F3-701BF1D1CB8F}" destId="{3AE1AFA0-DDD3-B044-8904-9C7E4CFE3A91}" srcOrd="0" destOrd="0" presId="urn:microsoft.com/office/officeart/2005/8/layout/chevron2"/>
    <dgm:cxn modelId="{36D5A561-ECD7-5542-8AB6-31FDE115D73B}" type="presOf" srcId="{B0AA2938-C90E-004A-9F28-36D3E0780308}" destId="{25F25D80-8726-9942-8BFC-CF5722CE0600}" srcOrd="0" destOrd="0" presId="urn:microsoft.com/office/officeart/2005/8/layout/chevron2"/>
    <dgm:cxn modelId="{BC2C6169-7B99-0A4C-B6E5-7C211A7A17E4}" type="presOf" srcId="{FF6534B8-63F0-1B4C-9526-6FBB97E63157}" destId="{4029491F-77F8-4C41-A993-348BAB67592A}" srcOrd="0" destOrd="1" presId="urn:microsoft.com/office/officeart/2005/8/layout/chevron2"/>
    <dgm:cxn modelId="{502D446E-4C17-BB46-855E-1F51FA230F9C}" srcId="{C041A5F9-05C1-594B-9002-C61E04ADF4B4}" destId="{AA178AF3-5971-374E-8016-96B5C0F9ADB1}" srcOrd="0" destOrd="0" parTransId="{AEB457C4-06B9-434D-96BD-D764F37B7FBD}" sibTransId="{4ACC9E45-EF38-B64C-9CCE-E0B40CCE58CE}"/>
    <dgm:cxn modelId="{70F7C470-D952-7648-8F95-F07F7B8D6C3F}" srcId="{F8382CE7-9593-1742-AC6D-5C5F4EB3DC67}" destId="{C041A5F9-05C1-594B-9002-C61E04ADF4B4}" srcOrd="0" destOrd="0" parTransId="{B12F21A9-FE18-DC48-9062-B80DB02B58C9}" sibTransId="{B91EEDF3-B8D2-904F-B033-7E1F3D7A66CD}"/>
    <dgm:cxn modelId="{8DC2D878-CE3A-1043-BFEB-2152CB869FFF}" type="presOf" srcId="{F8382CE7-9593-1742-AC6D-5C5F4EB3DC67}" destId="{D0CD750E-0B7D-474B-9228-0922609DF16E}" srcOrd="0" destOrd="0" presId="urn:microsoft.com/office/officeart/2005/8/layout/chevron2"/>
    <dgm:cxn modelId="{86073379-F54D-7E45-B4E7-0F35FE448D2D}" srcId="{4690B344-CC3E-B346-880E-E7582BF7C59D}" destId="{7FC9D036-26A9-3348-ADCD-C62522F7C993}" srcOrd="0" destOrd="0" parTransId="{5F3E1453-B59E-E044-A485-98047540CEC1}" sibTransId="{B534553E-3B3B-D847-88E3-38F102565F7D}"/>
    <dgm:cxn modelId="{69456D7C-CE9A-704B-8954-AD948F9288E0}" type="presOf" srcId="{AA178AF3-5971-374E-8016-96B5C0F9ADB1}" destId="{4029491F-77F8-4C41-A993-348BAB67592A}" srcOrd="0" destOrd="0" presId="urn:microsoft.com/office/officeart/2005/8/layout/chevron2"/>
    <dgm:cxn modelId="{EEB2747F-BA8D-4448-B9B2-C8C24FD99EDC}" type="presOf" srcId="{0614EB6E-7965-434B-80A1-CF6FEDACA0CD}" destId="{3D8F6B95-0B98-C248-B239-147B17673019}" srcOrd="0" destOrd="0" presId="urn:microsoft.com/office/officeart/2005/8/layout/chevron2"/>
    <dgm:cxn modelId="{0C39CD84-021E-7C45-BD28-F5A89E0B86B9}" srcId="{103E73E5-21F6-614F-AE76-35109F415855}" destId="{E943DA32-6989-4D45-9F3C-1FA1519DE502}" srcOrd="1" destOrd="0" parTransId="{D73DF4F7-3736-A648-BB6C-F6E3B5AC5D9B}" sibTransId="{99385C0B-517B-1A40-84BE-F5B9E2280C02}"/>
    <dgm:cxn modelId="{2ADFBC88-E9DB-4545-B192-C6D809816B68}" srcId="{B0AA2938-C90E-004A-9F28-36D3E0780308}" destId="{D83DA907-9A28-F044-96CF-C53790715298}" srcOrd="1" destOrd="0" parTransId="{F7CC4586-00A4-3C4D-9138-2064E39298D2}" sibTransId="{654B887B-CD21-1B42-8DE1-8C7ACE508D28}"/>
    <dgm:cxn modelId="{2AC76B93-0EBA-164D-8B21-36E692D2DB37}" type="presOf" srcId="{AFC2972C-3761-1F44-A71A-7A2E785702C8}" destId="{4F6B31C8-FFFC-3748-9413-DDE4428595D2}" srcOrd="0" destOrd="0" presId="urn:microsoft.com/office/officeart/2005/8/layout/chevron2"/>
    <dgm:cxn modelId="{1FDE4E97-23AC-F741-9772-C7C7A493938F}" type="presOf" srcId="{2E5A19AC-C480-C648-961B-5A3A2849CE88}" destId="{E3F1317D-FB80-6C4F-A039-3BE618B93339}" srcOrd="0" destOrd="1" presId="urn:microsoft.com/office/officeart/2005/8/layout/chevron2"/>
    <dgm:cxn modelId="{15A90FB0-BD9C-8547-8683-0B5ADC18819E}" srcId="{B0AA2938-C90E-004A-9F28-36D3E0780308}" destId="{B7A3542B-10AD-D340-A3F3-701BF1D1CB8F}" srcOrd="0" destOrd="0" parTransId="{36F457D7-C12C-AB43-AAC7-92BE876848D2}" sibTransId="{830C4818-6733-5B41-BEE8-2BB39DAE163B}"/>
    <dgm:cxn modelId="{FAB0D4B8-B7C3-AA4E-8EC6-63F89999CF71}" srcId="{F8382CE7-9593-1742-AC6D-5C5F4EB3DC67}" destId="{AFC2972C-3761-1F44-A71A-7A2E785702C8}" srcOrd="1" destOrd="0" parTransId="{903242CB-1344-4F4E-81A4-87C303ECDCF8}" sibTransId="{1ECAE19E-24A7-7441-910B-25166EC4B419}"/>
    <dgm:cxn modelId="{AB9E32C1-CA31-7142-A32A-2EB1C5DDE7A9}" type="presOf" srcId="{4690B344-CC3E-B346-880E-E7582BF7C59D}" destId="{513B71B4-B470-9342-86A1-DB63A63466FD}" srcOrd="0" destOrd="0" presId="urn:microsoft.com/office/officeart/2005/8/layout/chevron2"/>
    <dgm:cxn modelId="{048960C4-71D2-E248-B447-2218914A1435}" type="presOf" srcId="{D83DA907-9A28-F044-96CF-C53790715298}" destId="{3AE1AFA0-DDD3-B044-8904-9C7E4CFE3A91}" srcOrd="0" destOrd="1" presId="urn:microsoft.com/office/officeart/2005/8/layout/chevron2"/>
    <dgm:cxn modelId="{C63D68D0-8821-9845-91C4-D827CF938E55}" type="presOf" srcId="{103E73E5-21F6-614F-AE76-35109F415855}" destId="{25891E5D-D43C-6F48-A239-FAD7EAFAF45B}" srcOrd="0" destOrd="0" presId="urn:microsoft.com/office/officeart/2005/8/layout/chevron2"/>
    <dgm:cxn modelId="{880A52D2-872A-FA4E-8AF2-473E9465DCBA}" srcId="{AFC2972C-3761-1F44-A71A-7A2E785702C8}" destId="{2540014E-671A-CA4D-80F9-3A699E058397}" srcOrd="0" destOrd="0" parTransId="{11788475-4F1F-6842-977D-6FA899E69F51}" sibTransId="{ADDBEF69-E070-D74E-A896-BC64A3A4F2E3}"/>
    <dgm:cxn modelId="{2F8E88D7-3D82-E048-B276-A04962BC6E17}" srcId="{AFC2972C-3761-1F44-A71A-7A2E785702C8}" destId="{77ACF870-DDC6-5741-B9AA-1C8A03D22C53}" srcOrd="1" destOrd="0" parTransId="{565A2C90-94D0-2C44-B100-E3E93EE6FC26}" sibTransId="{238620D1-A529-7D47-88D5-72DAFAB76D4E}"/>
    <dgm:cxn modelId="{C4E9A2E3-281E-144B-AE43-FA477CF1257A}" type="presOf" srcId="{E943DA32-6989-4D45-9F3C-1FA1519DE502}" destId="{3D8F6B95-0B98-C248-B239-147B17673019}" srcOrd="0" destOrd="1" presId="urn:microsoft.com/office/officeart/2005/8/layout/chevron2"/>
    <dgm:cxn modelId="{6498ABF6-F9DA-504F-9767-F5271344685F}" type="presOf" srcId="{2540014E-671A-CA4D-80F9-3A699E058397}" destId="{F208531A-FB1C-5E4C-9626-7980D1805C18}" srcOrd="0" destOrd="0" presId="urn:microsoft.com/office/officeart/2005/8/layout/chevron2"/>
    <dgm:cxn modelId="{57D500F8-836E-F746-9E88-9E6ABCE63ABE}" srcId="{F8382CE7-9593-1742-AC6D-5C5F4EB3DC67}" destId="{103E73E5-21F6-614F-AE76-35109F415855}" srcOrd="4" destOrd="0" parTransId="{6B4FF3D8-3A75-6A45-8293-3EADF332BC01}" sibTransId="{F1133D52-F4CD-7D4C-A0D2-69CF507C0C15}"/>
    <dgm:cxn modelId="{652BD459-0A3D-CA43-B2D1-F6073182ED20}" type="presParOf" srcId="{D0CD750E-0B7D-474B-9228-0922609DF16E}" destId="{09FE3A44-5BC4-DF47-ABA2-EE8B8C2673E4}" srcOrd="0" destOrd="0" presId="urn:microsoft.com/office/officeart/2005/8/layout/chevron2"/>
    <dgm:cxn modelId="{227C0C20-CDB1-2449-867D-B423FA92BC31}" type="presParOf" srcId="{09FE3A44-5BC4-DF47-ABA2-EE8B8C2673E4}" destId="{389ACA0D-CDFB-1E4B-BC12-FBE24CBD1004}" srcOrd="0" destOrd="0" presId="urn:microsoft.com/office/officeart/2005/8/layout/chevron2"/>
    <dgm:cxn modelId="{49E8A8DC-BDD3-FE42-A3A1-2E3597108160}" type="presParOf" srcId="{09FE3A44-5BC4-DF47-ABA2-EE8B8C2673E4}" destId="{4029491F-77F8-4C41-A993-348BAB67592A}" srcOrd="1" destOrd="0" presId="urn:microsoft.com/office/officeart/2005/8/layout/chevron2"/>
    <dgm:cxn modelId="{FA2D8D77-A805-9C4F-B4BC-6EA313B332D8}" type="presParOf" srcId="{D0CD750E-0B7D-474B-9228-0922609DF16E}" destId="{F30EBC6B-3479-2D4F-9821-46A96BE50413}" srcOrd="1" destOrd="0" presId="urn:microsoft.com/office/officeart/2005/8/layout/chevron2"/>
    <dgm:cxn modelId="{2746BBDE-AE7A-D948-84B0-B03951371F2D}" type="presParOf" srcId="{D0CD750E-0B7D-474B-9228-0922609DF16E}" destId="{E3D44CFB-B03D-8E46-A50D-247ACFF705A6}" srcOrd="2" destOrd="0" presId="urn:microsoft.com/office/officeart/2005/8/layout/chevron2"/>
    <dgm:cxn modelId="{070CB9AE-5B4B-5D4C-8741-4CF066C2A9BE}" type="presParOf" srcId="{E3D44CFB-B03D-8E46-A50D-247ACFF705A6}" destId="{4F6B31C8-FFFC-3748-9413-DDE4428595D2}" srcOrd="0" destOrd="0" presId="urn:microsoft.com/office/officeart/2005/8/layout/chevron2"/>
    <dgm:cxn modelId="{CC898760-35B1-0143-B82D-CC2E4A0BC6A1}" type="presParOf" srcId="{E3D44CFB-B03D-8E46-A50D-247ACFF705A6}" destId="{F208531A-FB1C-5E4C-9626-7980D1805C18}" srcOrd="1" destOrd="0" presId="urn:microsoft.com/office/officeart/2005/8/layout/chevron2"/>
    <dgm:cxn modelId="{3C8B19C8-AD6C-434A-9325-DFD2BFB4269D}" type="presParOf" srcId="{D0CD750E-0B7D-474B-9228-0922609DF16E}" destId="{880FA17D-0747-4A46-86D5-4B3BB424B1C5}" srcOrd="3" destOrd="0" presId="urn:microsoft.com/office/officeart/2005/8/layout/chevron2"/>
    <dgm:cxn modelId="{3C485ABF-84B1-E243-9933-8D17762894E1}" type="presParOf" srcId="{D0CD750E-0B7D-474B-9228-0922609DF16E}" destId="{528A6B8C-4A06-9D47-96AC-E680F4BE3D82}" srcOrd="4" destOrd="0" presId="urn:microsoft.com/office/officeart/2005/8/layout/chevron2"/>
    <dgm:cxn modelId="{04657481-B39C-154B-8407-2FEDECAB608C}" type="presParOf" srcId="{528A6B8C-4A06-9D47-96AC-E680F4BE3D82}" destId="{25F25D80-8726-9942-8BFC-CF5722CE0600}" srcOrd="0" destOrd="0" presId="urn:microsoft.com/office/officeart/2005/8/layout/chevron2"/>
    <dgm:cxn modelId="{B0DFD7F4-70D3-8844-88E1-632471C7CEF1}" type="presParOf" srcId="{528A6B8C-4A06-9D47-96AC-E680F4BE3D82}" destId="{3AE1AFA0-DDD3-B044-8904-9C7E4CFE3A91}" srcOrd="1" destOrd="0" presId="urn:microsoft.com/office/officeart/2005/8/layout/chevron2"/>
    <dgm:cxn modelId="{8086A32D-1805-644D-93B9-D802BC663BBB}" type="presParOf" srcId="{D0CD750E-0B7D-474B-9228-0922609DF16E}" destId="{57935D3B-7713-DC4E-B980-0C63A53A337D}" srcOrd="5" destOrd="0" presId="urn:microsoft.com/office/officeart/2005/8/layout/chevron2"/>
    <dgm:cxn modelId="{82F42074-058F-0542-A987-AC18E1CD029D}" type="presParOf" srcId="{D0CD750E-0B7D-474B-9228-0922609DF16E}" destId="{BBAC9790-2D6A-3E45-9D97-0D674D65E16C}" srcOrd="6" destOrd="0" presId="urn:microsoft.com/office/officeart/2005/8/layout/chevron2"/>
    <dgm:cxn modelId="{5889358E-FC1E-AA43-B325-BB70ED128129}" type="presParOf" srcId="{BBAC9790-2D6A-3E45-9D97-0D674D65E16C}" destId="{513B71B4-B470-9342-86A1-DB63A63466FD}" srcOrd="0" destOrd="0" presId="urn:microsoft.com/office/officeart/2005/8/layout/chevron2"/>
    <dgm:cxn modelId="{E46ECE3B-5D2C-5445-ADDE-11CD796F5295}" type="presParOf" srcId="{BBAC9790-2D6A-3E45-9D97-0D674D65E16C}" destId="{E3F1317D-FB80-6C4F-A039-3BE618B93339}" srcOrd="1" destOrd="0" presId="urn:microsoft.com/office/officeart/2005/8/layout/chevron2"/>
    <dgm:cxn modelId="{94470DD0-CC5A-4B4F-ACEE-08DAB9CAEFB7}" type="presParOf" srcId="{D0CD750E-0B7D-474B-9228-0922609DF16E}" destId="{E9D04CB7-0F2B-9643-A277-25CF7CD41F69}" srcOrd="7" destOrd="0" presId="urn:microsoft.com/office/officeart/2005/8/layout/chevron2"/>
    <dgm:cxn modelId="{4AB65CB6-FD41-6D45-9E83-89112BA02251}" type="presParOf" srcId="{D0CD750E-0B7D-474B-9228-0922609DF16E}" destId="{1720B2D9-8089-7F4E-A46D-DF55B90B8C08}" srcOrd="8" destOrd="0" presId="urn:microsoft.com/office/officeart/2005/8/layout/chevron2"/>
    <dgm:cxn modelId="{F01A6187-1869-6643-9987-C19177AAB72F}" type="presParOf" srcId="{1720B2D9-8089-7F4E-A46D-DF55B90B8C08}" destId="{25891E5D-D43C-6F48-A239-FAD7EAFAF45B}" srcOrd="0" destOrd="0" presId="urn:microsoft.com/office/officeart/2005/8/layout/chevron2"/>
    <dgm:cxn modelId="{5AF2731B-393B-FF4F-879A-8D2E1F4C1806}" type="presParOf" srcId="{1720B2D9-8089-7F4E-A46D-DF55B90B8C08}" destId="{3D8F6B95-0B98-C248-B239-147B1767301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ACA0D-CDFB-1E4B-BC12-FBE24CBD1004}">
      <dsp:nvSpPr>
        <dsp:cNvPr id="0" name=""/>
        <dsp:cNvSpPr/>
      </dsp:nvSpPr>
      <dsp:spPr>
        <a:xfrm rot="5400000">
          <a:off x="-176410" y="178091"/>
          <a:ext cx="1176072" cy="8232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1</a:t>
          </a:r>
        </a:p>
      </dsp:txBody>
      <dsp:txXfrm rot="-5400000">
        <a:off x="1" y="413307"/>
        <a:ext cx="823251" cy="352821"/>
      </dsp:txXfrm>
    </dsp:sp>
    <dsp:sp modelId="{4029491F-77F8-4C41-A993-348BAB67592A}">
      <dsp:nvSpPr>
        <dsp:cNvPr id="0" name=""/>
        <dsp:cNvSpPr/>
      </dsp:nvSpPr>
      <dsp:spPr>
        <a:xfrm rot="5400000">
          <a:off x="4093401" y="-3268470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Sustainability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Disasters &amp; Unintended Consequences</a:t>
          </a:r>
        </a:p>
      </dsp:txBody>
      <dsp:txXfrm rot="-5400000">
        <a:off x="823251" y="38997"/>
        <a:ext cx="7267431" cy="689813"/>
      </dsp:txXfrm>
    </dsp:sp>
    <dsp:sp modelId="{4F6B31C8-FFFC-3748-9413-DDE4428595D2}">
      <dsp:nvSpPr>
        <dsp:cNvPr id="0" name=""/>
        <dsp:cNvSpPr/>
      </dsp:nvSpPr>
      <dsp:spPr>
        <a:xfrm rot="5400000">
          <a:off x="-176410" y="1237899"/>
          <a:ext cx="1176072" cy="823251"/>
        </a:xfrm>
        <a:prstGeom prst="chevron">
          <a:avLst/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2</a:t>
          </a:r>
        </a:p>
      </dsp:txBody>
      <dsp:txXfrm rot="-5400000">
        <a:off x="1" y="1473115"/>
        <a:ext cx="823251" cy="352821"/>
      </dsp:txXfrm>
    </dsp:sp>
    <dsp:sp modelId="{F208531A-FB1C-5E4C-9626-7980D1805C18}">
      <dsp:nvSpPr>
        <dsp:cNvPr id="0" name=""/>
        <dsp:cNvSpPr/>
      </dsp:nvSpPr>
      <dsp:spPr>
        <a:xfrm rot="5400000">
          <a:off x="4093401" y="-2208662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Green Chemistry – Definition and Principles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Metrics, Renewable Feedstocks</a:t>
          </a:r>
        </a:p>
      </dsp:txBody>
      <dsp:txXfrm rot="-5400000">
        <a:off x="823251" y="1098805"/>
        <a:ext cx="7267431" cy="689813"/>
      </dsp:txXfrm>
    </dsp:sp>
    <dsp:sp modelId="{25F25D80-8726-9942-8BFC-CF5722CE0600}">
      <dsp:nvSpPr>
        <dsp:cNvPr id="0" name=""/>
        <dsp:cNvSpPr/>
      </dsp:nvSpPr>
      <dsp:spPr>
        <a:xfrm rot="5400000">
          <a:off x="-176410" y="2297707"/>
          <a:ext cx="1176072" cy="823251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3</a:t>
          </a:r>
        </a:p>
      </dsp:txBody>
      <dsp:txXfrm rot="-5400000">
        <a:off x="1" y="2532923"/>
        <a:ext cx="823251" cy="352821"/>
      </dsp:txXfrm>
    </dsp:sp>
    <dsp:sp modelId="{3AE1AFA0-DDD3-B044-8904-9C7E4CFE3A91}">
      <dsp:nvSpPr>
        <dsp:cNvPr id="0" name=""/>
        <dsp:cNvSpPr/>
      </dsp:nvSpPr>
      <dsp:spPr>
        <a:xfrm rot="5400000">
          <a:off x="4093401" y="-114885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Catalysis, Solvents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Waste, Energy</a:t>
          </a:r>
        </a:p>
      </dsp:txBody>
      <dsp:txXfrm rot="-5400000">
        <a:off x="823251" y="2158614"/>
        <a:ext cx="7267431" cy="689813"/>
      </dsp:txXfrm>
    </dsp:sp>
    <dsp:sp modelId="{513B71B4-B470-9342-86A1-DB63A63466FD}">
      <dsp:nvSpPr>
        <dsp:cNvPr id="0" name=""/>
        <dsp:cNvSpPr/>
      </dsp:nvSpPr>
      <dsp:spPr>
        <a:xfrm rot="5400000">
          <a:off x="-176410" y="3357516"/>
          <a:ext cx="1176072" cy="823251"/>
        </a:xfrm>
        <a:prstGeom prst="chevron">
          <a:avLst/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4</a:t>
          </a:r>
        </a:p>
      </dsp:txBody>
      <dsp:txXfrm rot="-5400000">
        <a:off x="1" y="3592732"/>
        <a:ext cx="823251" cy="352821"/>
      </dsp:txXfrm>
    </dsp:sp>
    <dsp:sp modelId="{E3F1317D-FB80-6C4F-A039-3BE618B93339}">
      <dsp:nvSpPr>
        <dsp:cNvPr id="0" name=""/>
        <dsp:cNvSpPr/>
      </dsp:nvSpPr>
      <dsp:spPr>
        <a:xfrm rot="5400000">
          <a:off x="4093401" y="-89045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Design for Reduced Hazard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Theory to Practice, Innovation</a:t>
          </a:r>
        </a:p>
      </dsp:txBody>
      <dsp:txXfrm rot="-5400000">
        <a:off x="823251" y="3218422"/>
        <a:ext cx="7267431" cy="689813"/>
      </dsp:txXfrm>
    </dsp:sp>
    <dsp:sp modelId="{25891E5D-D43C-6F48-A239-FAD7EAFAF45B}">
      <dsp:nvSpPr>
        <dsp:cNvPr id="0" name=""/>
        <dsp:cNvSpPr/>
      </dsp:nvSpPr>
      <dsp:spPr>
        <a:xfrm rot="5400000">
          <a:off x="-176410" y="4417324"/>
          <a:ext cx="1176072" cy="823251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5</a:t>
          </a:r>
        </a:p>
      </dsp:txBody>
      <dsp:txXfrm rot="-5400000">
        <a:off x="1" y="4652540"/>
        <a:ext cx="823251" cy="352821"/>
      </dsp:txXfrm>
    </dsp:sp>
    <dsp:sp modelId="{3D8F6B95-0B98-C248-B239-147B17673019}">
      <dsp:nvSpPr>
        <dsp:cNvPr id="0" name=""/>
        <dsp:cNvSpPr/>
      </dsp:nvSpPr>
      <dsp:spPr>
        <a:xfrm rot="5400000">
          <a:off x="4093401" y="97076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Partner's Case Studies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Lessons Learned</a:t>
          </a:r>
        </a:p>
      </dsp:txBody>
      <dsp:txXfrm rot="-5400000">
        <a:off x="823251" y="4278231"/>
        <a:ext cx="7267431" cy="689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3B04AC-BEF6-3C47-915A-5FD8839F1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C1D10-AADE-B44E-9E28-998BC2FFCB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ED65B-4F08-034D-BE52-5874900E7D28}" type="datetimeFigureOut">
              <a:rPr lang="en-US" smtClean="0"/>
              <a:t>4/4/19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F3118-5706-2045-BEF4-7E0FE02B35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10610-E0D5-2447-825F-F62BC2F9C3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86F55-183A-9C44-ACBC-CCA469C3A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12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698D7-A83F-8245-827A-A04DC8F98C31}" type="datetimeFigureOut">
              <a:rPr lang="en-US" smtClean="0"/>
              <a:t>4/4/19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D0A24-9AFF-1B4C-9247-1A8035552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0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2963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ACDA86-8298-594C-9952-B39DC11CF1CC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932" tIns="44966" rIns="89932" bIns="44966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8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Advance the science.</a:t>
            </a:r>
          </a:p>
          <a:p>
            <a:pPr lvl="0">
              <a:defRPr sz="1800"/>
            </a:pPr>
            <a:r>
              <a:rPr sz="2400"/>
              <a:t>Prepare the next generation.</a:t>
            </a:r>
          </a:p>
          <a:p>
            <a:pPr lvl="0">
              <a:defRPr sz="1800"/>
            </a:pPr>
            <a:r>
              <a:rPr sz="2400"/>
              <a:t>Catalyze Implementation.</a:t>
            </a:r>
          </a:p>
          <a:p>
            <a:pPr lvl="0">
              <a:defRPr sz="1800"/>
            </a:pPr>
            <a:r>
              <a:rPr sz="2400"/>
              <a:t>Raise awareness.</a:t>
            </a:r>
          </a:p>
        </p:txBody>
      </p:sp>
    </p:spTree>
    <p:extLst>
      <p:ext uri="{BB962C8B-B14F-4D97-AF65-F5344CB8AC3E}">
        <p14:creationId xmlns:p14="http://schemas.microsoft.com/office/powerpoint/2010/main" val="75835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7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C7A6-9FF2-CC46-A1E4-47F1ABF9E8EF}" type="datetime1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3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8F87-C0F0-B048-8E16-FAAC5B8066BE}" type="datetime1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7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51FA-0666-4144-82AA-05390306B302}" type="datetime1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65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64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24"/>
              <a:t>Body Level One</a:t>
            </a:r>
          </a:p>
          <a:p>
            <a:pPr lvl="1">
              <a:defRPr sz="1800"/>
            </a:pPr>
            <a:r>
              <a:rPr sz="1424"/>
              <a:t>Body Level Two</a:t>
            </a:r>
          </a:p>
          <a:p>
            <a:pPr lvl="2">
              <a:defRPr sz="1800"/>
            </a:pPr>
            <a:r>
              <a:rPr sz="1424"/>
              <a:t>Body Level Three</a:t>
            </a:r>
          </a:p>
          <a:p>
            <a:pPr lvl="3">
              <a:defRPr sz="1800"/>
            </a:pPr>
            <a:r>
              <a:rPr sz="1424"/>
              <a:t>Body Level Four</a:t>
            </a:r>
          </a:p>
          <a:p>
            <a:pPr lvl="4">
              <a:defRPr sz="1800"/>
            </a:pPr>
            <a:r>
              <a:rPr sz="1424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739980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920-D7BD-7546-A430-513F1D39296A}" type="datetime1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7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6BA3-733E-9A48-B53F-AE20251EE4A2}" type="datetime1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9FDAD-C6DC-0644-ACE3-B02F3BE70DD3}" type="datetime1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0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BEAD-9DCE-E046-9FF7-A53DA9C7EBA4}" type="datetime1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79B-4DBC-EC4A-80E9-4A595A8EB8C0}" type="datetime1">
              <a:rPr lang="en-US" smtClean="0"/>
              <a:t>4/4/19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72EF-F1A3-BA49-9F7D-8275FE68D029}" type="datetime1">
              <a:rPr lang="en-US" smtClean="0"/>
              <a:t>4/4/19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5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F3C1-E7CB-B94F-AC2D-FAE91BE54131}" type="datetime1">
              <a:rPr lang="en-US" smtClean="0"/>
              <a:t>4/4/19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DEC5C-0101-CE4F-A596-09C7ABF8E9BC}" type="datetime1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1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790103" cy="10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0005A-9FAB-CB4A-AB44-B7A89BE0BE5E}" type="datetime1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sv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tiff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96809"/>
            <a:ext cx="7772400" cy="1037667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latin typeface="+mn-lt"/>
              </a:rPr>
            </a:br>
            <a:r>
              <a:rPr lang="en-US" sz="3800" b="1" dirty="0">
                <a:latin typeface="+mn-lt"/>
              </a:rPr>
              <a:t>Train-the-Facilitator </a:t>
            </a:r>
            <a:br>
              <a:rPr lang="en-US" sz="3800" b="1" dirty="0">
                <a:latin typeface="+mn-lt"/>
              </a:rPr>
            </a:br>
            <a:r>
              <a:rPr lang="en-US" sz="3800" b="1" dirty="0">
                <a:latin typeface="+mn-lt"/>
              </a:rPr>
              <a:t>5-day Workshop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62" y="5430968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/>
            </a:br>
            <a:endParaRPr lang="en-US" sz="1200" dirty="0"/>
          </a:p>
          <a:p>
            <a:br>
              <a:rPr lang="en-US" sz="1200" dirty="0"/>
            </a:br>
            <a:endParaRPr lang="en-US" sz="1200" dirty="0"/>
          </a:p>
          <a:p>
            <a:r>
              <a:rPr lang="en-US" sz="1200" dirty="0">
                <a:solidFill>
                  <a:srgbClr val="2F2A2B"/>
                </a:solidFill>
              </a:rPr>
              <a:t>CENTER </a:t>
            </a:r>
            <a:r>
              <a:rPr lang="en-US" sz="1200" i="1" dirty="0">
                <a:solidFill>
                  <a:srgbClr val="2F2A2B"/>
                </a:solidFill>
              </a:rPr>
              <a:t>for </a:t>
            </a:r>
            <a:r>
              <a:rPr lang="en-US" sz="1200" dirty="0">
                <a:solidFill>
                  <a:srgbClr val="2F2A2B"/>
                </a:solidFill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</a:rPr>
              <a:t>and </a:t>
            </a:r>
            <a:r>
              <a:rPr lang="en-US" sz="1200" dirty="0">
                <a:solidFill>
                  <a:srgbClr val="2F2A2B"/>
                </a:solidFill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</a:rPr>
              <a:t>at </a:t>
            </a:r>
            <a:r>
              <a:rPr lang="en-US" sz="1200" dirty="0">
                <a:solidFill>
                  <a:srgbClr val="2F2A2B"/>
                </a:solidFill>
              </a:rPr>
              <a:t>YALE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3" y="4458567"/>
            <a:ext cx="920337" cy="1349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67" y="4971411"/>
            <a:ext cx="3309990" cy="99299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15540" y="551305"/>
            <a:ext cx="8160923" cy="8265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GLOBAL GREEN CHEMISTRY INITIATIVE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E4D7C-2EBB-7C49-80DC-F86BB4A83344}"/>
              </a:ext>
            </a:extLst>
          </p:cNvPr>
          <p:cNvSpPr txBox="1"/>
          <p:nvPr/>
        </p:nvSpPr>
        <p:spPr>
          <a:xfrm>
            <a:off x="2686848" y="3338634"/>
            <a:ext cx="700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Prof. Philip Jessop, Queens University</a:t>
            </a:r>
          </a:p>
          <a:p>
            <a:r>
              <a:rPr lang="en-US" b="1" dirty="0"/>
              <a:t>Dr. Karolina Mellor, UNIDO Program Manager at Yale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6D0B8-7563-8743-860A-3C999F766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269"/>
          <a:stretch/>
        </p:blipFill>
        <p:spPr>
          <a:xfrm>
            <a:off x="5135960" y="4843122"/>
            <a:ext cx="1053030" cy="1121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710C0-D02F-F64B-B081-591725B0CD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81" t="51977"/>
          <a:stretch/>
        </p:blipFill>
        <p:spPr>
          <a:xfrm>
            <a:off x="4230881" y="5969314"/>
            <a:ext cx="3998491" cy="5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79A27F-1BB8-AF40-A907-201B8A466D99}"/>
              </a:ext>
            </a:extLst>
          </p:cNvPr>
          <p:cNvSpPr/>
          <p:nvPr/>
        </p:nvSpPr>
        <p:spPr>
          <a:xfrm>
            <a:off x="562616" y="269315"/>
            <a:ext cx="8215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5-Day Train-the-Facilitators Workshops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C63FB67-3497-2644-A946-4BB8EF26E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646876"/>
              </p:ext>
            </p:extLst>
          </p:nvPr>
        </p:nvGraphicFramePr>
        <p:xfrm>
          <a:off x="744113" y="13636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65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C43DE-2033-944F-ABA2-6F7C4A75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At the end of the workshop, you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8D6A-21C3-7D46-A397-68466C7BD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an </a:t>
            </a:r>
            <a:r>
              <a:rPr lang="en-US" dirty="0">
                <a:solidFill>
                  <a:srgbClr val="00B050"/>
                </a:solidFill>
              </a:rPr>
              <a:t>in-depth understanding</a:t>
            </a:r>
            <a:r>
              <a:rPr lang="en-US" dirty="0"/>
              <a:t> of Green Chemistry, including origins, technologies and </a:t>
            </a:r>
            <a:r>
              <a:rPr lang="en-US" dirty="0">
                <a:solidFill>
                  <a:srgbClr val="00B050"/>
                </a:solidFill>
              </a:rPr>
              <a:t>how it drives environmental and economic goals</a:t>
            </a:r>
            <a:r>
              <a:rPr lang="en-US" dirty="0"/>
              <a:t> for societal benefit.</a:t>
            </a:r>
          </a:p>
          <a:p>
            <a:r>
              <a:rPr lang="en-US" dirty="0"/>
              <a:t>Be a green </a:t>
            </a:r>
            <a:r>
              <a:rPr lang="en-US" dirty="0">
                <a:solidFill>
                  <a:srgbClr val="00B050"/>
                </a:solidFill>
              </a:rPr>
              <a:t>chemistry facilitator </a:t>
            </a:r>
            <a:r>
              <a:rPr lang="en-US" dirty="0"/>
              <a:t>and be able to disseminate green chemistry to your networks by using practical and tangible examples that encourage the change.</a:t>
            </a:r>
          </a:p>
          <a:p>
            <a:r>
              <a:rPr lang="en-US" dirty="0"/>
              <a:t>Be </a:t>
            </a:r>
            <a:r>
              <a:rPr lang="en-US" dirty="0">
                <a:solidFill>
                  <a:srgbClr val="00B050"/>
                </a:solidFill>
              </a:rPr>
              <a:t>connected to other like-minded people </a:t>
            </a:r>
            <a:r>
              <a:rPr lang="en-US" dirty="0"/>
              <a:t>who embrace green chemistry as a solution.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98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692B-D561-C247-B388-81342D0D5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05887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1B3A62"/>
                </a:solidFill>
                <a:latin typeface="+mn-lt"/>
                <a:cs typeface="Calibri"/>
              </a:rPr>
              <a:t>Want to learn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E9145-AB48-D74A-B71E-5586C66DA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04" y="1987470"/>
            <a:ext cx="8913442" cy="39068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Visit our websites: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b="1" dirty="0" err="1"/>
              <a:t>greenchemistry.yale.edu</a:t>
            </a:r>
            <a:endParaRPr lang="en-US" sz="2000" b="1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b="1" dirty="0"/>
              <a:t>global-green-chemistry-</a:t>
            </a:r>
            <a:r>
              <a:rPr lang="en-US" sz="2000" b="1" dirty="0" err="1"/>
              <a:t>initiative.com</a:t>
            </a:r>
            <a:r>
              <a:rPr lang="en-US" sz="2000" b="1" dirty="0"/>
              <a:t> – slides available</a:t>
            </a:r>
            <a:endParaRPr lang="en-US" sz="2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Join our mailing list by emailing </a:t>
            </a:r>
            <a:r>
              <a:rPr lang="en-US" sz="2400" b="1" u="sng" dirty="0"/>
              <a:t>greenchemistry@yale.edu</a:t>
            </a:r>
            <a:endParaRPr lang="en-US" sz="2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Follow us on Twitter </a:t>
            </a:r>
            <a:r>
              <a:rPr lang="en-US" sz="2400" b="1" dirty="0"/>
              <a:t>@</a:t>
            </a:r>
            <a:r>
              <a:rPr lang="en-US" sz="2400" b="1" dirty="0" err="1"/>
              <a:t>YaleGCGE</a:t>
            </a:r>
            <a:endParaRPr lang="en-US" sz="2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Follow us on Facebook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B6AAB-99F3-264E-A6F5-E86EB30C39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136" y="5221745"/>
            <a:ext cx="441424" cy="446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C3317-B913-CB48-B3F1-201081B95D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585" y="4530812"/>
            <a:ext cx="441425" cy="446627"/>
          </a:xfrm>
          <a:prstGeom prst="rect">
            <a:avLst/>
          </a:prstGeom>
        </p:spPr>
      </p:pic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CAE0E509-539D-5E4D-B2F1-4DC8EB93DA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1338" y="3647860"/>
            <a:ext cx="671020" cy="678927"/>
          </a:xfrm>
          <a:prstGeom prst="rect">
            <a:avLst/>
          </a:prstGeom>
        </p:spPr>
      </p:pic>
      <p:pic>
        <p:nvPicPr>
          <p:cNvPr id="9" name="Graphic 8" descr="EarthGlobeAmericas">
            <a:extLst>
              <a:ext uri="{FF2B5EF4-FFF2-40B4-BE49-F238E27FC236}">
                <a16:creationId xmlns:a16="http://schemas.microsoft.com/office/drawing/2014/main" id="{B71940B1-AE1B-0D46-AF3B-4B13D9949C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1338" y="2088439"/>
            <a:ext cx="608681" cy="615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A574C6-8790-FC4E-B273-8C026A7DD0D3}"/>
              </a:ext>
            </a:extLst>
          </p:cNvPr>
          <p:cNvSpPr/>
          <p:nvPr/>
        </p:nvSpPr>
        <p:spPr>
          <a:xfrm>
            <a:off x="1826136" y="6135304"/>
            <a:ext cx="712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@UNIDO @</a:t>
            </a:r>
            <a:r>
              <a:rPr lang="en-US" sz="2400" b="1" dirty="0" err="1">
                <a:solidFill>
                  <a:srgbClr val="0070C0"/>
                </a:solidFill>
              </a:rPr>
              <a:t>RECPnet</a:t>
            </a:r>
            <a:r>
              <a:rPr lang="en-US" sz="2400" b="1" dirty="0">
                <a:solidFill>
                  <a:srgbClr val="0070C0"/>
                </a:solidFill>
              </a:rPr>
              <a:t>  @</a:t>
            </a:r>
            <a:r>
              <a:rPr lang="en-US" sz="2400" b="1" dirty="0" err="1">
                <a:solidFill>
                  <a:srgbClr val="0070C0"/>
                </a:solidFill>
              </a:rPr>
              <a:t>YaleGCGE</a:t>
            </a:r>
            <a:r>
              <a:rPr lang="en-US" sz="2400" b="1" dirty="0">
                <a:solidFill>
                  <a:srgbClr val="0070C0"/>
                </a:solidFill>
              </a:rPr>
              <a:t> #</a:t>
            </a:r>
            <a:r>
              <a:rPr lang="en-US" sz="2400" b="1" dirty="0" err="1">
                <a:solidFill>
                  <a:srgbClr val="0070C0"/>
                </a:solidFill>
              </a:rPr>
              <a:t>TrainTheFacilitators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1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1AEF-86A7-3C46-89F8-957D556B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Your Instructors: Karolina Mellor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AF6C63-3A4D-EF4F-A83E-4DC91BB0E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850"/>
            <a:ext cx="2639096" cy="39586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1C6C7-12B9-6242-A72A-6A89B5C735EA}"/>
              </a:ext>
            </a:extLst>
          </p:cNvPr>
          <p:cNvSpPr txBox="1"/>
          <p:nvPr/>
        </p:nvSpPr>
        <p:spPr>
          <a:xfrm>
            <a:off x="4240018" y="1690688"/>
            <a:ext cx="711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Program Manager and Green Chemistry Educator at the </a:t>
            </a:r>
            <a:r>
              <a:rPr lang="en-US" sz="2000" b="1" dirty="0">
                <a:solidFill>
                  <a:srgbClr val="00B050"/>
                </a:solidFill>
              </a:rPr>
              <a:t>Center </a:t>
            </a:r>
            <a:r>
              <a:rPr lang="en-US" sz="2000" b="1" i="1" dirty="0">
                <a:solidFill>
                  <a:srgbClr val="00B050"/>
                </a:solidFill>
              </a:rPr>
              <a:t>for</a:t>
            </a:r>
            <a:r>
              <a:rPr lang="en-US" sz="2000" b="1" dirty="0">
                <a:solidFill>
                  <a:srgbClr val="00B050"/>
                </a:solidFill>
              </a:rPr>
              <a:t> Green Chemistry </a:t>
            </a:r>
            <a:r>
              <a:rPr lang="en-US" sz="2000" b="1" i="1" dirty="0">
                <a:solidFill>
                  <a:srgbClr val="00B050"/>
                </a:solidFill>
              </a:rPr>
              <a:t>and</a:t>
            </a:r>
            <a:r>
              <a:rPr lang="en-US" sz="2000" b="1" dirty="0">
                <a:solidFill>
                  <a:srgbClr val="00B050"/>
                </a:solidFill>
              </a:rPr>
              <a:t> Green Engineering at Yale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86064-8964-1E4D-AEA1-602BCBDE52DC}"/>
              </a:ext>
            </a:extLst>
          </p:cNvPr>
          <p:cNvSpPr txBox="1"/>
          <p:nvPr/>
        </p:nvSpPr>
        <p:spPr>
          <a:xfrm>
            <a:off x="4240018" y="2663031"/>
            <a:ext cx="73023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Expertise in green chemistry research translation into educational materials including classes, workshops, publications, case studies, educational games and online certificates.</a:t>
            </a:r>
          </a:p>
          <a:p>
            <a:endParaRPr lang="en-US" dirty="0"/>
          </a:p>
          <a:p>
            <a:r>
              <a:rPr lang="en-US" dirty="0"/>
              <a:t>Received three National Science Foundation (NSF) educational grants.</a:t>
            </a:r>
          </a:p>
          <a:p>
            <a:endParaRPr lang="en-US" dirty="0"/>
          </a:p>
          <a:p>
            <a:r>
              <a:rPr lang="en-US" dirty="0"/>
              <a:t>9 years of biotech academic and professional experience –MSc in biotechnology, PhD in molecular biology.</a:t>
            </a:r>
          </a:p>
          <a:p>
            <a:endParaRPr lang="en-US" dirty="0"/>
          </a:p>
          <a:p>
            <a:r>
              <a:rPr lang="en-US" dirty="0"/>
              <a:t>Technology transfer experience.</a:t>
            </a:r>
          </a:p>
          <a:p>
            <a:endParaRPr lang="en-US" dirty="0"/>
          </a:p>
          <a:p>
            <a:r>
              <a:rPr lang="en-US" dirty="0"/>
              <a:t>Currently co-leads operations, outreach and development of the Center for Green Chemistry and Green Engineering.</a:t>
            </a:r>
          </a:p>
        </p:txBody>
      </p:sp>
    </p:spTree>
    <p:extLst>
      <p:ext uri="{BB962C8B-B14F-4D97-AF65-F5344CB8AC3E}">
        <p14:creationId xmlns:p14="http://schemas.microsoft.com/office/powerpoint/2010/main" val="99915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43542-6ED7-4746-9B8E-A4299804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8CDBB-F874-5641-842C-4213B0F4367A}"/>
              </a:ext>
            </a:extLst>
          </p:cNvPr>
          <p:cNvSpPr txBox="1"/>
          <p:nvPr/>
        </p:nvSpPr>
        <p:spPr>
          <a:xfrm>
            <a:off x="2622414" y="446493"/>
            <a:ext cx="69471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Yale-UNIDO University Curriculum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2CC6C-C1E2-EC41-9C14-51D45679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0" y="288003"/>
            <a:ext cx="916483" cy="85012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F99122-CA21-6D45-8694-C1BB5276C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01" y="1331389"/>
            <a:ext cx="10174310" cy="83194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To develop University Curriculum which will enable a next generation of chemists in Green Chemistry</a:t>
            </a:r>
            <a:endParaRPr lang="en-US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3B175-56C9-9343-B699-5EF1E8095AA1}"/>
              </a:ext>
            </a:extLst>
          </p:cNvPr>
          <p:cNvSpPr/>
          <p:nvPr/>
        </p:nvSpPr>
        <p:spPr>
          <a:xfrm>
            <a:off x="740871" y="2290848"/>
            <a:ext cx="101031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Intended for undergraduates with no prior knowledge of green chemistry and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 is to teach how the principles of green chemistry can help resolve global human health and environmental issues.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Multimedia, diverse content that encourages team work and hands-on learning 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836245-552E-BD44-81FE-6455C4FE8E9A}"/>
              </a:ext>
            </a:extLst>
          </p:cNvPr>
          <p:cNvGrpSpPr>
            <a:grpSpLocks noChangeAspect="1"/>
          </p:cNvGrpSpPr>
          <p:nvPr/>
        </p:nvGrpSpPr>
        <p:grpSpPr>
          <a:xfrm>
            <a:off x="3211843" y="3843940"/>
            <a:ext cx="6344534" cy="2346400"/>
            <a:chOff x="0" y="0"/>
            <a:chExt cx="7932470" cy="29340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0CA0F4-0805-FA4C-953A-22239F84A3B4}"/>
                </a:ext>
              </a:extLst>
            </p:cNvPr>
            <p:cNvSpPr/>
            <p:nvPr/>
          </p:nvSpPr>
          <p:spPr>
            <a:xfrm>
              <a:off x="0" y="0"/>
              <a:ext cx="1114425" cy="1100138"/>
            </a:xfrm>
            <a:prstGeom prst="ellipse">
              <a:avLst/>
            </a:prstGeom>
            <a:noFill/>
            <a:ln w="38100">
              <a:solidFill>
                <a:srgbClr val="007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37520C4E-B6DE-9244-A439-9F41C0493397}"/>
                </a:ext>
              </a:extLst>
            </p:cNvPr>
            <p:cNvSpPr txBox="1"/>
            <p:nvPr/>
          </p:nvSpPr>
          <p:spPr>
            <a:xfrm>
              <a:off x="0" y="379487"/>
              <a:ext cx="1000501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BA27B0-6661-D446-84BA-FE78F86C5E5F}"/>
                </a:ext>
              </a:extLst>
            </p:cNvPr>
            <p:cNvCxnSpPr>
              <a:stCxn id="12" idx="5"/>
              <a:endCxn id="15" idx="1"/>
            </p:cNvCxnSpPr>
            <p:nvPr/>
          </p:nvCxnSpPr>
          <p:spPr>
            <a:xfrm>
              <a:off x="951221" y="939027"/>
              <a:ext cx="510064" cy="398443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BA8A763-08E8-7243-8348-6156CBA1F4A7}"/>
                </a:ext>
              </a:extLst>
            </p:cNvPr>
            <p:cNvSpPr/>
            <p:nvPr/>
          </p:nvSpPr>
          <p:spPr>
            <a:xfrm rot="21180876">
              <a:off x="1326333" y="1100138"/>
              <a:ext cx="1259704" cy="1228725"/>
            </a:xfrm>
            <a:prstGeom prst="ellipse">
              <a:avLst/>
            </a:prstGeom>
            <a:noFill/>
            <a:ln w="38100">
              <a:solidFill>
                <a:srgbClr val="00B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7E595668-3FCC-DD47-9CA7-4D31F3C61929}"/>
                </a:ext>
              </a:extLst>
            </p:cNvPr>
            <p:cNvSpPr txBox="1"/>
            <p:nvPr/>
          </p:nvSpPr>
          <p:spPr>
            <a:xfrm>
              <a:off x="1253003" y="1321537"/>
              <a:ext cx="1407757" cy="80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Fundamentals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Chemistry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ECB795-F938-214A-9FCF-673F8BE0610C}"/>
                </a:ext>
              </a:extLst>
            </p:cNvPr>
            <p:cNvSpPr/>
            <p:nvPr/>
          </p:nvSpPr>
          <p:spPr>
            <a:xfrm rot="1271459">
              <a:off x="3099185" y="550069"/>
              <a:ext cx="1259704" cy="1228725"/>
            </a:xfrm>
            <a:prstGeom prst="ellipse">
              <a:avLst/>
            </a:prstGeom>
            <a:noFill/>
            <a:ln w="38100">
              <a:solidFill>
                <a:srgbClr val="007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BFE5BD8-EC2E-F444-9B4F-486DC198CE7C}"/>
                </a:ext>
              </a:extLst>
            </p:cNvPr>
            <p:cNvCxnSpPr>
              <a:stCxn id="15" idx="6"/>
              <a:endCxn id="17" idx="3"/>
            </p:cNvCxnSpPr>
            <p:nvPr/>
          </p:nvCxnSpPr>
          <p:spPr>
            <a:xfrm flipV="1">
              <a:off x="2581362" y="1408483"/>
              <a:ext cx="575385" cy="229418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59761168-669E-4447-ACE8-E1668753D0A6}"/>
                </a:ext>
              </a:extLst>
            </p:cNvPr>
            <p:cNvSpPr txBox="1"/>
            <p:nvPr/>
          </p:nvSpPr>
          <p:spPr>
            <a:xfrm>
              <a:off x="3091917" y="884989"/>
              <a:ext cx="1224972" cy="577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Reimagining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Chemistry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9CB088-B4B0-1542-BE5E-775A659BB2B2}"/>
                </a:ext>
              </a:extLst>
            </p:cNvPr>
            <p:cNvSpPr/>
            <p:nvPr/>
          </p:nvSpPr>
          <p:spPr>
            <a:xfrm rot="21351538">
              <a:off x="4790831" y="1705292"/>
              <a:ext cx="1259704" cy="1228725"/>
            </a:xfrm>
            <a:prstGeom prst="ellipse">
              <a:avLst/>
            </a:prstGeom>
            <a:noFill/>
            <a:ln w="38100">
              <a:solidFill>
                <a:srgbClr val="00B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DE3A5F-2C59-9241-966B-EE2932FE8622}"/>
                </a:ext>
              </a:extLst>
            </p:cNvPr>
            <p:cNvCxnSpPr>
              <a:stCxn id="17" idx="6"/>
              <a:endCxn id="20" idx="1"/>
            </p:cNvCxnSpPr>
            <p:nvPr/>
          </p:nvCxnSpPr>
          <p:spPr>
            <a:xfrm>
              <a:off x="4316299" y="1392110"/>
              <a:ext cx="628804" cy="526420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5">
              <a:extLst>
                <a:ext uri="{FF2B5EF4-FFF2-40B4-BE49-F238E27FC236}">
                  <a16:creationId xmlns:a16="http://schemas.microsoft.com/office/drawing/2014/main" id="{4C47CA67-0F3E-F441-84EA-5CBDF254BEC6}"/>
                </a:ext>
              </a:extLst>
            </p:cNvPr>
            <p:cNvSpPr txBox="1"/>
            <p:nvPr/>
          </p:nvSpPr>
          <p:spPr>
            <a:xfrm>
              <a:off x="4871583" y="2038494"/>
              <a:ext cx="1048602" cy="577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Green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Chemistry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5E5745D-B38C-D943-8141-D141BFE171AA}"/>
                </a:ext>
              </a:extLst>
            </p:cNvPr>
            <p:cNvSpPr/>
            <p:nvPr/>
          </p:nvSpPr>
          <p:spPr>
            <a:xfrm rot="577540">
              <a:off x="6439135" y="925454"/>
              <a:ext cx="1341593" cy="1278300"/>
            </a:xfrm>
            <a:prstGeom prst="ellipse">
              <a:avLst/>
            </a:prstGeom>
            <a:noFill/>
            <a:ln w="38100">
              <a:solidFill>
                <a:srgbClr val="007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2E3725-73DB-5242-9430-3C5BD53EE114}"/>
                </a:ext>
              </a:extLst>
            </p:cNvPr>
            <p:cNvCxnSpPr>
              <a:stCxn id="20" idx="6"/>
              <a:endCxn id="23" idx="3"/>
            </p:cNvCxnSpPr>
            <p:nvPr/>
          </p:nvCxnSpPr>
          <p:spPr>
            <a:xfrm flipV="1">
              <a:off x="6048891" y="1930876"/>
              <a:ext cx="517824" cy="343296"/>
            </a:xfrm>
            <a:prstGeom prst="line">
              <a:avLst/>
            </a:prstGeom>
            <a:ln w="28575">
              <a:solidFill>
                <a:srgbClr val="0072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8A0D2A4C-06A1-BF42-9680-CE19DAC02E28}"/>
                </a:ext>
              </a:extLst>
            </p:cNvPr>
            <p:cNvSpPr txBox="1"/>
            <p:nvPr/>
          </p:nvSpPr>
          <p:spPr>
            <a:xfrm>
              <a:off x="6322128" y="1145701"/>
              <a:ext cx="1610342" cy="80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Putting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Green Chemistry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into Practice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5FC8554-7960-4342-8994-485EF731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0" y="5814734"/>
            <a:ext cx="2780654" cy="821404"/>
          </a:xfrm>
          <a:prstGeom prst="rect">
            <a:avLst/>
          </a:prstGeom>
        </p:spPr>
      </p:pic>
      <p:sp>
        <p:nvSpPr>
          <p:cNvPr id="26" name="object 10">
            <a:extLst>
              <a:ext uri="{FF2B5EF4-FFF2-40B4-BE49-F238E27FC236}">
                <a16:creationId xmlns:a16="http://schemas.microsoft.com/office/drawing/2014/main" id="{4DBB2297-7AB0-1D41-B66E-D0A971E2611A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439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7C00C-57C7-7A46-850A-E92079ED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113" y="3397942"/>
            <a:ext cx="9528987" cy="2523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Specifically it will focus on:</a:t>
            </a:r>
          </a:p>
          <a:p>
            <a:pPr marL="0" indent="0">
              <a:buNone/>
            </a:pPr>
            <a:r>
              <a:rPr lang="en-US" sz="2200" dirty="0"/>
              <a:t>1. Economic and societal benefits through the use of innovative Green Chemistry and Green Engineering technologies </a:t>
            </a:r>
          </a:p>
          <a:p>
            <a:pPr marL="0" indent="0">
              <a:buNone/>
            </a:pPr>
            <a:r>
              <a:rPr lang="en-US" sz="2200" dirty="0"/>
              <a:t>2. How to implement Green Chemistry with respect to various business/educational/policy</a:t>
            </a:r>
          </a:p>
          <a:p>
            <a:pPr marL="0" indent="0">
              <a:buNone/>
            </a:pPr>
            <a:r>
              <a:rPr lang="en-US" sz="2200" dirty="0"/>
              <a:t>3. Case studies that overlook the broad array of Green Chemistry innovations that are commercialized are near-term emerging opportunities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AD061-D86B-8342-B993-AC0C33DF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B85BA-7DB8-9343-942A-5D88CDF21141}"/>
              </a:ext>
            </a:extLst>
          </p:cNvPr>
          <p:cNvSpPr txBox="1"/>
          <p:nvPr/>
        </p:nvSpPr>
        <p:spPr>
          <a:xfrm>
            <a:off x="2622414" y="446493"/>
            <a:ext cx="69471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Yale-UNIDO Guidance Document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B32A0-BAF7-7D47-B1B9-449F71DE627E}"/>
              </a:ext>
            </a:extLst>
          </p:cNvPr>
          <p:cNvSpPr txBox="1"/>
          <p:nvPr/>
        </p:nvSpPr>
        <p:spPr>
          <a:xfrm>
            <a:off x="1199113" y="1537707"/>
            <a:ext cx="952898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Outline the approaches and strategies used to engage a wide range of sectors including business, industry government academia, and civil society in green chemistry.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C9023-AE30-6E44-8072-B1711C68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0" y="288003"/>
            <a:ext cx="916483" cy="850127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F1EC1A08-4450-1744-B59B-D47B8D9E0797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92495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0006" y="3000027"/>
            <a:ext cx="10791615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u="sng" dirty="0">
                <a:latin typeface="Candara" panose="020E0502030303020204" pitchFamily="34" charset="0"/>
              </a:rPr>
              <a:t>Incentives for Participation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Candara" panose="020E0502030303020204" pitchFamily="34" charset="0"/>
              </a:rPr>
              <a:t>Contributors to the Technology Compendium will be acknowledged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Candara" panose="020E0502030303020204" pitchFamily="34" charset="0"/>
              </a:rPr>
              <a:t>Faculty are encouraged to incorporate this exercise into curricula as a learning opportunity for students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Candara" panose="020E0502030303020204" pitchFamily="34" charset="0"/>
              </a:rPr>
              <a:t>ACS Green Chemistry student chapters can use this as a Green Chemistry activity for the 2018-2019 academic year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4014" y="304690"/>
            <a:ext cx="6006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Yale-UNIDO </a:t>
            </a:r>
          </a:p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Abadi MT Condensed Light"/>
              </a:rPr>
              <a:t>Technology Compendium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9121" y="5949260"/>
            <a:ext cx="549123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Candara" panose="020E0502030303020204" pitchFamily="34" charset="0"/>
              </a:rPr>
              <a:t>Requesting input no later than December, 2018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latin typeface="Candara" panose="020E0502030303020204" pitchFamily="34" charset="0"/>
              </a:rPr>
              <a:t>Google Form will be available on our GGCI website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3080" y="1720716"/>
            <a:ext cx="89587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600" i="1" dirty="0">
                <a:latin typeface="Candara" panose="020E0502030303020204" pitchFamily="34" charset="0"/>
                <a:cs typeface="Avenir Medium"/>
              </a:rPr>
              <a:t>We are requesting the scientific community to provide template summaries of commercial Green Chemistry solutions</a:t>
            </a:r>
            <a:endParaRPr lang="en-US" sz="2200" i="1" dirty="0">
              <a:latin typeface="Candara" panose="020E05020303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A25708-0E00-8A43-874E-9266A923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0" y="288003"/>
            <a:ext cx="916483" cy="850127"/>
          </a:xfrm>
          <a:prstGeom prst="rect">
            <a:avLst/>
          </a:prstGeom>
        </p:spPr>
      </p:pic>
      <p:sp>
        <p:nvSpPr>
          <p:cNvPr id="12" name="object 10">
            <a:extLst>
              <a:ext uri="{FF2B5EF4-FFF2-40B4-BE49-F238E27FC236}">
                <a16:creationId xmlns:a16="http://schemas.microsoft.com/office/drawing/2014/main" id="{8ACA9093-DCF0-F349-976F-BC5509FD6C97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89032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F1D84-12E0-F64C-81B8-22CC5334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2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2913" y="1457780"/>
            <a:ext cx="6523326" cy="4733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ject 10"/>
          <p:cNvSpPr/>
          <p:nvPr/>
        </p:nvSpPr>
        <p:spPr>
          <a:xfrm>
            <a:off x="253310" y="5261016"/>
            <a:ext cx="923936" cy="135656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7" name="object 11"/>
          <p:cNvSpPr txBox="1"/>
          <p:nvPr/>
        </p:nvSpPr>
        <p:spPr>
          <a:xfrm>
            <a:off x="1546268" y="255201"/>
            <a:ext cx="9918877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algn="ctr"/>
            <a:r>
              <a:rPr sz="3400" spc="7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CENTE</a:t>
            </a:r>
            <a:r>
              <a:rPr sz="3400" spc="2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fo</a:t>
            </a:r>
            <a:r>
              <a:rPr sz="3400" i="1" spc="-79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i="1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53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GREE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N</a:t>
            </a:r>
            <a:r>
              <a:rPr sz="3400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59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CHEMI</a:t>
            </a:r>
            <a:r>
              <a:rPr sz="3400" spc="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S</a:t>
            </a:r>
            <a:r>
              <a:rPr sz="3400" spc="115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T</a:t>
            </a:r>
            <a:r>
              <a:rPr sz="3400" spc="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-19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Y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5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and</a:t>
            </a:r>
            <a:r>
              <a:rPr sz="3400" i="1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GREEN</a:t>
            </a:r>
            <a:r>
              <a:rPr sz="3400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8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ENGINEE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ING</a:t>
            </a:r>
            <a:r>
              <a:rPr sz="3400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at</a:t>
            </a:r>
            <a:r>
              <a:rPr sz="3400" i="1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-2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Y</a:t>
            </a:r>
            <a:r>
              <a:rPr sz="3400" spc="-10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ALE</a:t>
            </a:r>
            <a:endParaRPr sz="3400" dirty="0">
              <a:solidFill>
                <a:schemeClr val="accent1">
                  <a:lumMod val="50000"/>
                </a:schemeClr>
              </a:solidFill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9810" y="5431466"/>
            <a:ext cx="321302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Affiliated with Schools of </a:t>
            </a:r>
          </a:p>
          <a:p>
            <a:r>
              <a:rPr lang="en-US" sz="2000" dirty="0"/>
              <a:t>Law, Medicine, Divinity,</a:t>
            </a:r>
          </a:p>
          <a:p>
            <a:r>
              <a:rPr lang="en-US" sz="2000" dirty="0"/>
              <a:t>Management, &amp; Architecture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75098-ECA7-B54F-BC63-59D7BEA11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10" y="927279"/>
            <a:ext cx="2047543" cy="30909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3720FE-9CD6-524D-A347-FE96E353F5AA}"/>
              </a:ext>
            </a:extLst>
          </p:cNvPr>
          <p:cNvSpPr/>
          <p:nvPr/>
        </p:nvSpPr>
        <p:spPr>
          <a:xfrm>
            <a:off x="178572" y="4043952"/>
            <a:ext cx="2295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Founding Director</a:t>
            </a:r>
          </a:p>
          <a:p>
            <a:r>
              <a:rPr lang="en-US" dirty="0"/>
              <a:t>Professor Paul </a:t>
            </a:r>
            <a:r>
              <a:rPr lang="en-US" dirty="0" err="1"/>
              <a:t>Anastas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562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78" y="1615962"/>
            <a:ext cx="3937000" cy="394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463" y="5837211"/>
            <a:ext cx="4054630" cy="758534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latin typeface="+mn-lt"/>
              </a:rPr>
              <a:t>Multidisciplinary Approach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26376" y="201413"/>
            <a:ext cx="83392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400" kern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Addressing some of the world’s most pressing challenges at the nexus  of resource issues</a:t>
            </a:r>
          </a:p>
        </p:txBody>
      </p:sp>
    </p:spTree>
    <p:extLst>
      <p:ext uri="{BB962C8B-B14F-4D97-AF65-F5344CB8AC3E}">
        <p14:creationId xmlns:p14="http://schemas.microsoft.com/office/powerpoint/2010/main" val="3727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837" y="128443"/>
            <a:ext cx="9697303" cy="1143000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The Objectives of the Center for Green Chemistry &amp; Green Engineering at Yale</a:t>
            </a:r>
          </a:p>
        </p:txBody>
      </p:sp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5856288" y="216996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5170488" y="428451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7532688" y="277956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7" name="Text Box 13"/>
          <p:cNvSpPr txBox="1">
            <a:spLocks noChangeArrowheads="1"/>
          </p:cNvSpPr>
          <p:nvPr/>
        </p:nvSpPr>
        <p:spPr bwMode="auto">
          <a:xfrm>
            <a:off x="6477000" y="1541318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>
              <a:latin typeface="Arial Black" charset="0"/>
            </a:endParaRPr>
          </a:p>
          <a:p>
            <a:endParaRPr lang="en-US" sz="1200">
              <a:latin typeface="Arial Black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24600" y="1388917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71537" y="3867785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85800"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24600" y="3903517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71537" y="1388435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2286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2286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327" y="1555164"/>
            <a:ext cx="297517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Advancing the Science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Basic research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Technical workshops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Research tools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Promote research investment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Advance the research agenda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60489" y="1553593"/>
            <a:ext cx="333822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Catalyzing Implementation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Industrial partnerships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Policy advancement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Benchmarking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Roundtables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Assessment protocols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1207" y="3979292"/>
            <a:ext cx="374541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Preparing the Next Generation</a:t>
            </a:r>
          </a:p>
          <a:p>
            <a:pPr marL="0" lvl="1"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Education materials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Yale courses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Training trainers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Graduate workshops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Faculty training</a:t>
            </a:r>
            <a:endParaRPr lang="en-US" sz="1600" b="1" dirty="0"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2004" y="3979292"/>
            <a:ext cx="257519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Raising Awareness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Conferences/symposia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Books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Multi-media 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Web presence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186229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757" y="312183"/>
            <a:ext cx="6884752" cy="99417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+mn-lt"/>
              </a:rPr>
              <a:t>Areas of Research Interest</a:t>
            </a:r>
          </a:p>
        </p:txBody>
      </p:sp>
      <p:sp>
        <p:nvSpPr>
          <p:cNvPr id="47" name="object 14"/>
          <p:cNvSpPr/>
          <p:nvPr/>
        </p:nvSpPr>
        <p:spPr>
          <a:xfrm>
            <a:off x="2414850" y="1764823"/>
            <a:ext cx="1159958" cy="11251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48" name="object 15"/>
          <p:cNvSpPr/>
          <p:nvPr/>
        </p:nvSpPr>
        <p:spPr>
          <a:xfrm>
            <a:off x="2414850" y="1764823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49" name="object 16"/>
          <p:cNvSpPr/>
          <p:nvPr/>
        </p:nvSpPr>
        <p:spPr>
          <a:xfrm>
            <a:off x="2414850" y="3200401"/>
            <a:ext cx="1159958" cy="112510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0" name="object 17"/>
          <p:cNvSpPr/>
          <p:nvPr/>
        </p:nvSpPr>
        <p:spPr>
          <a:xfrm>
            <a:off x="2414850" y="3215151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1" name="object 18"/>
          <p:cNvSpPr/>
          <p:nvPr/>
        </p:nvSpPr>
        <p:spPr>
          <a:xfrm>
            <a:off x="2414850" y="4665486"/>
            <a:ext cx="1159958" cy="112510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2" name="object 19"/>
          <p:cNvSpPr/>
          <p:nvPr/>
        </p:nvSpPr>
        <p:spPr>
          <a:xfrm>
            <a:off x="2414850" y="4665485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9" name="object 26"/>
          <p:cNvSpPr txBox="1"/>
          <p:nvPr/>
        </p:nvSpPr>
        <p:spPr>
          <a:xfrm>
            <a:off x="3787729" y="1958498"/>
            <a:ext cx="20744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00" b="1" dirty="0">
                <a:solidFill>
                  <a:srgbClr val="231F20"/>
                </a:solidFill>
                <a:cs typeface="Avenir Next Condensed "/>
              </a:rPr>
              <a:t>INTEGR</a:t>
            </a:r>
            <a:r>
              <a:rPr sz="2200" b="1" spc="-30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TED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  <a:p>
            <a:pPr marL="9525"/>
            <a:r>
              <a:rPr sz="2200" b="1" dirty="0">
                <a:solidFill>
                  <a:srgbClr val="231F20"/>
                </a:solidFill>
                <a:cs typeface="Avenir Next Condensed "/>
              </a:rPr>
              <a:t>BIOREFINERY</a:t>
            </a:r>
            <a:endParaRPr sz="2200" dirty="0">
              <a:cs typeface="Avenir Next Condensed 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61907" y="1764823"/>
            <a:ext cx="3724332" cy="4030985"/>
            <a:chOff x="4724400" y="2374481"/>
            <a:chExt cx="2806613" cy="3030989"/>
          </a:xfrm>
        </p:grpSpPr>
        <p:sp>
          <p:nvSpPr>
            <p:cNvPr id="53" name="object 20"/>
            <p:cNvSpPr/>
            <p:nvPr/>
          </p:nvSpPr>
          <p:spPr>
            <a:xfrm>
              <a:off x="4724400" y="2374481"/>
              <a:ext cx="862891" cy="846959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4" name="object 21"/>
            <p:cNvSpPr/>
            <p:nvPr/>
          </p:nvSpPr>
          <p:spPr>
            <a:xfrm>
              <a:off x="4724400" y="2374483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5" name="object 22"/>
            <p:cNvSpPr/>
            <p:nvPr/>
          </p:nvSpPr>
          <p:spPr>
            <a:xfrm>
              <a:off x="4724400" y="3466266"/>
              <a:ext cx="862891" cy="846958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6" name="object 23"/>
            <p:cNvSpPr/>
            <p:nvPr/>
          </p:nvSpPr>
          <p:spPr>
            <a:xfrm>
              <a:off x="4724400" y="3466267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7" name="object 24"/>
            <p:cNvSpPr/>
            <p:nvPr/>
          </p:nvSpPr>
          <p:spPr>
            <a:xfrm>
              <a:off x="4724400" y="4558051"/>
              <a:ext cx="862891" cy="84695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8" name="object 25"/>
            <p:cNvSpPr/>
            <p:nvPr/>
          </p:nvSpPr>
          <p:spPr>
            <a:xfrm>
              <a:off x="4724400" y="4558050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60" name="object 27"/>
            <p:cNvSpPr txBox="1"/>
            <p:nvPr/>
          </p:nvSpPr>
          <p:spPr>
            <a:xfrm>
              <a:off x="5748216" y="2520110"/>
              <a:ext cx="1650679" cy="509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N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O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VEL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SORBENT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endParaRPr lang="en-US" sz="2200" b="1" spc="-38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M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TERIALS</a:t>
              </a:r>
              <a:endParaRPr sz="2200" dirty="0">
                <a:cs typeface="Avenir Next Condensed "/>
              </a:endParaRPr>
            </a:p>
          </p:txBody>
        </p:sp>
        <p:sp>
          <p:nvSpPr>
            <p:cNvPr id="61" name="object 28"/>
            <p:cNvSpPr txBox="1"/>
            <p:nvPr/>
          </p:nvSpPr>
          <p:spPr>
            <a:xfrm>
              <a:off x="5748216" y="3519604"/>
              <a:ext cx="1650679" cy="7637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O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P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TIMIZING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THE </a:t>
              </a:r>
              <a:endParaRPr lang="en-US" sz="2200" b="1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ENER</a:t>
              </a:r>
              <a:r>
                <a:rPr sz="2200" b="1" spc="-49" dirty="0">
                  <a:solidFill>
                    <a:srgbClr val="231F20"/>
                  </a:solidFill>
                  <a:cs typeface="Avenir Next Condensed "/>
                </a:rPr>
                <a:t>G</a:t>
              </a:r>
              <a:r>
                <a:rPr sz="2200" b="1" spc="-98" dirty="0">
                  <a:solidFill>
                    <a:srgbClr val="231F20"/>
                  </a:solidFill>
                  <a:cs typeface="Avenir Next Condensed "/>
                </a:rPr>
                <a:t>Y</a:t>
              </a:r>
              <a:r>
                <a:rPr sz="2200" b="1" spc="-23" dirty="0">
                  <a:solidFill>
                    <a:srgbClr val="231F20"/>
                  </a:solidFill>
                  <a:cs typeface="Avenir Next Condensed "/>
                </a:rPr>
                <a:t>-</a:t>
              </a:r>
              <a:r>
                <a:rPr sz="2200" b="1" spc="-41" dirty="0">
                  <a:solidFill>
                    <a:srgbClr val="231F20"/>
                  </a:solidFill>
                  <a:cs typeface="Avenir Next Condensed "/>
                </a:rPr>
                <a:t>W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TER</a:t>
              </a:r>
              <a:r>
                <a:rPr lang="en-US" sz="2200" b="1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NEXUS</a:t>
              </a:r>
              <a:endParaRPr sz="2200" dirty="0">
                <a:cs typeface="Avenir Next Condensed "/>
              </a:endParaRPr>
            </a:p>
          </p:txBody>
        </p:sp>
        <p:sp>
          <p:nvSpPr>
            <p:cNvPr id="62" name="object 29"/>
            <p:cNvSpPr txBox="1"/>
            <p:nvPr/>
          </p:nvSpPr>
          <p:spPr>
            <a:xfrm>
              <a:off x="5748216" y="4727663"/>
              <a:ext cx="1782797" cy="509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EA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R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TH-ABUN</a:t>
              </a:r>
              <a:r>
                <a:rPr sz="2200" b="1" spc="-41" dirty="0">
                  <a:solidFill>
                    <a:srgbClr val="231F20"/>
                  </a:solidFill>
                  <a:cs typeface="Avenir Next Condensed "/>
                </a:rPr>
                <a:t>D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ANT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endParaRPr lang="en-US" sz="2200" b="1" spc="-38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GREEN </a:t>
              </a:r>
              <a:r>
                <a:rPr sz="2200" b="1" spc="-23" dirty="0">
                  <a:solidFill>
                    <a:srgbClr val="231F20"/>
                  </a:solidFill>
                  <a:cs typeface="Avenir Next Condensed "/>
                </a:rPr>
                <a:t>C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AT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spc="-60" dirty="0">
                  <a:solidFill>
                    <a:srgbClr val="231F20"/>
                  </a:solidFill>
                  <a:cs typeface="Avenir Next Condensed "/>
                </a:rPr>
                <a:t>L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Y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S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TS</a:t>
              </a:r>
              <a:endParaRPr sz="2200" dirty="0">
                <a:cs typeface="Avenir Next Condensed "/>
              </a:endParaRPr>
            </a:p>
          </p:txBody>
        </p:sp>
      </p:grpSp>
      <p:sp>
        <p:nvSpPr>
          <p:cNvPr id="21" name="object 26"/>
          <p:cNvSpPr txBox="1"/>
          <p:nvPr/>
        </p:nvSpPr>
        <p:spPr>
          <a:xfrm>
            <a:off x="3787729" y="3398668"/>
            <a:ext cx="24554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sz="2200" b="1" dirty="0">
                <a:solidFill>
                  <a:srgbClr val="231F20"/>
                </a:solidFill>
                <a:cs typeface="Avenir Next Condensed "/>
              </a:rPr>
              <a:t>DESIGNING SAFER 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  <a:p>
            <a:pPr marL="9525" marR="3810"/>
            <a:r>
              <a:rPr sz="2200" b="1" dirty="0">
                <a:solidFill>
                  <a:srgbClr val="231F20"/>
                </a:solidFill>
                <a:cs typeface="Avenir Next Condensed "/>
              </a:rPr>
              <a:t>CHEMI</a:t>
            </a:r>
            <a:r>
              <a:rPr sz="2200" b="1" spc="-23" dirty="0">
                <a:solidFill>
                  <a:srgbClr val="231F20"/>
                </a:solidFill>
                <a:cs typeface="Avenir Next Condensed "/>
              </a:rPr>
              <a:t>C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ALS 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</p:txBody>
      </p:sp>
      <p:sp>
        <p:nvSpPr>
          <p:cNvPr id="22" name="object 26"/>
          <p:cNvSpPr txBox="1"/>
          <p:nvPr/>
        </p:nvSpPr>
        <p:spPr>
          <a:xfrm>
            <a:off x="3792996" y="4876800"/>
            <a:ext cx="22268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2200" b="1" dirty="0">
                <a:solidFill>
                  <a:srgbClr val="231F20"/>
                </a:solidFill>
                <a:cs typeface="Avenir Next Condensed "/>
              </a:rPr>
              <a:t>WASTE</a:t>
            </a:r>
          </a:p>
          <a:p>
            <a:pPr marL="9525"/>
            <a:r>
              <a:rPr sz="2200" b="1" spc="-23" dirty="0">
                <a:solidFill>
                  <a:srgbClr val="231F20"/>
                </a:solidFill>
                <a:cs typeface="Avenir Next Condensed "/>
              </a:rPr>
              <a:t>V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spc="-49" dirty="0">
                <a:solidFill>
                  <a:srgbClr val="231F20"/>
                </a:solidFill>
                <a:cs typeface="Avenir Next Condensed "/>
              </a:rPr>
              <a:t>L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ORIZ</a:t>
            </a:r>
            <a:r>
              <a:rPr sz="2200" b="1" spc="-30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TI</a:t>
            </a:r>
            <a:r>
              <a:rPr lang="en-US" sz="2200" b="1" dirty="0">
                <a:solidFill>
                  <a:srgbClr val="231F20"/>
                </a:solidFill>
                <a:cs typeface="Avenir Next Condensed "/>
              </a:rPr>
              <a:t>ON</a:t>
            </a:r>
            <a:endParaRPr sz="2200" dirty="0">
              <a:cs typeface="Avenir Next Condensed "/>
            </a:endParaRPr>
          </a:p>
        </p:txBody>
      </p:sp>
    </p:spTree>
    <p:extLst>
      <p:ext uri="{BB962C8B-B14F-4D97-AF65-F5344CB8AC3E}">
        <p14:creationId xmlns:p14="http://schemas.microsoft.com/office/powerpoint/2010/main" val="13921336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734095" y="196384"/>
            <a:ext cx="1117335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479044">
              <a:defRPr sz="6560"/>
            </a:lvl1pPr>
          </a:lstStyle>
          <a:p>
            <a:pPr algn="ctr">
              <a:lnSpc>
                <a:spcPts val="4580"/>
              </a:lnSpc>
              <a:defRPr sz="1800"/>
            </a:pPr>
            <a:r>
              <a:rPr sz="4000" dirty="0">
                <a:solidFill>
                  <a:srgbClr val="002060"/>
                </a:solidFill>
              </a:rPr>
              <a:t>Raising </a:t>
            </a:r>
            <a:r>
              <a:rPr lang="en-US" sz="4000" dirty="0">
                <a:solidFill>
                  <a:srgbClr val="002060"/>
                </a:solidFill>
              </a:rPr>
              <a:t>A</a:t>
            </a:r>
            <a:r>
              <a:rPr sz="4000" dirty="0">
                <a:solidFill>
                  <a:srgbClr val="002060"/>
                </a:solidFill>
              </a:rPr>
              <a:t>wareness</a:t>
            </a:r>
            <a:r>
              <a:rPr lang="en-US" sz="4000" dirty="0">
                <a:solidFill>
                  <a:srgbClr val="002060"/>
                </a:solidFill>
              </a:rPr>
              <a:t> &amp; P</a:t>
            </a:r>
            <a:r>
              <a:rPr sz="4000" dirty="0">
                <a:solidFill>
                  <a:srgbClr val="002060"/>
                </a:solidFill>
              </a:rPr>
              <a:t>reparing the </a:t>
            </a:r>
            <a:r>
              <a:rPr lang="en-US" sz="4000" dirty="0">
                <a:solidFill>
                  <a:srgbClr val="002060"/>
                </a:solidFill>
              </a:rPr>
              <a:t>N</a:t>
            </a:r>
            <a:r>
              <a:rPr sz="4000" dirty="0">
                <a:solidFill>
                  <a:srgbClr val="002060"/>
                </a:solidFill>
              </a:rPr>
              <a:t>ext </a:t>
            </a:r>
            <a:r>
              <a:rPr lang="en-US" sz="4000" dirty="0">
                <a:solidFill>
                  <a:srgbClr val="002060"/>
                </a:solidFill>
              </a:rPr>
              <a:t>G</a:t>
            </a:r>
            <a:r>
              <a:rPr sz="4000" dirty="0">
                <a:solidFill>
                  <a:srgbClr val="002060"/>
                </a:solidFill>
              </a:rPr>
              <a:t>eneration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5810" y="1942613"/>
            <a:ext cx="6440383" cy="3785623"/>
            <a:chOff x="1082150" y="2091968"/>
            <a:chExt cx="6440383" cy="3785623"/>
          </a:xfrm>
        </p:grpSpPr>
        <p:grpSp>
          <p:nvGrpSpPr>
            <p:cNvPr id="77" name="Group 77"/>
            <p:cNvGrpSpPr/>
            <p:nvPr/>
          </p:nvGrpSpPr>
          <p:grpSpPr>
            <a:xfrm>
              <a:off x="1082150" y="2638926"/>
              <a:ext cx="6440383" cy="3238665"/>
              <a:chOff x="-1" y="57932"/>
              <a:chExt cx="9159655" cy="4070230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2602782" y="57932"/>
                <a:ext cx="6556872" cy="1001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6700">
                    <a:solidFill>
                      <a:srgbClr val="DE6A10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711" dirty="0">
                    <a:solidFill>
                      <a:srgbClr val="7030A0"/>
                    </a:solidFill>
                  </a:rPr>
                  <a:t>Graduate students</a:t>
                </a:r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-1" y="2120303"/>
                <a:ext cx="8972394" cy="1042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7000" b="1">
                    <a:solidFill>
                      <a:srgbClr val="70BF4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4922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Undergraduate students</a:t>
                </a: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8154" y="802502"/>
                <a:ext cx="3595743" cy="11350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9200">
                    <a:solidFill>
                      <a:srgbClr val="FFFB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54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Teachers</a:t>
                </a: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6654149" y="1718795"/>
                <a:ext cx="2293050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4500">
                    <a:solidFill>
                      <a:srgbClr val="B36AE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164">
                    <a:solidFill>
                      <a:srgbClr val="00B0F0"/>
                    </a:solidFill>
                    <a:latin typeface="+mn-lt"/>
                  </a:rPr>
                  <a:t>Scientists</a:t>
                </a:r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5085982" y="874245"/>
                <a:ext cx="1893022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sz="4500">
                    <a:solidFill>
                      <a:srgbClr val="570706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164" dirty="0">
                    <a:solidFill>
                      <a:srgbClr val="FF0000"/>
                    </a:solidFill>
                  </a:rPr>
                  <a:t>NGO’s</a:t>
                </a: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78842" y="1718795"/>
                <a:ext cx="3489960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4500"/>
                </a:lvl1pPr>
              </a:lstStyle>
              <a:p>
                <a:pPr lvl="0">
                  <a:defRPr sz="1800"/>
                </a:pPr>
                <a:r>
                  <a:rPr sz="3164" dirty="0"/>
                  <a:t>General public</a:t>
                </a: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5520663" y="1344982"/>
                <a:ext cx="2146868" cy="485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900" b="1">
                    <a:solidFill>
                      <a:srgbClr val="51A7F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39" dirty="0">
                    <a:latin typeface="+mn-lt"/>
                  </a:rPr>
                  <a:t>Policy makers</a:t>
                </a: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3517156" y="2965152"/>
                <a:ext cx="3156376" cy="5530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3400">
                    <a:solidFill>
                      <a:srgbClr val="A3751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391">
                    <a:latin typeface="+mn-lt"/>
                  </a:rPr>
                  <a:t>Industry partners</a:t>
                </a: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6066952" y="3327140"/>
                <a:ext cx="1877302" cy="4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700">
                    <a:solidFill>
                      <a:srgbClr val="53585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898">
                    <a:solidFill>
                      <a:srgbClr val="C00000"/>
                    </a:solidFill>
                  </a:rPr>
                  <a:t>Government</a:t>
                </a:r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1791712" y="3330463"/>
                <a:ext cx="3898777" cy="797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5200">
                    <a:solidFill>
                      <a:srgbClr val="164F86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656" dirty="0">
                    <a:solidFill>
                      <a:srgbClr val="00B050"/>
                    </a:solidFill>
                  </a:rPr>
                  <a:t>Other Centers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250626" y="2091968"/>
              <a:ext cx="2981265" cy="749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latinLnBrk="1"/>
              <a:r>
                <a:rPr lang="en-US" sz="4400" dirty="0">
                  <a:solidFill>
                    <a:srgbClr val="92D050"/>
                  </a:solidFill>
                  <a:sym typeface="Helvetica Light"/>
                </a:rPr>
                <a:t>Practitioners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188363-1FEE-4DAA-854F-25909AC77C23}"/>
              </a:ext>
            </a:extLst>
          </p:cNvPr>
          <p:cNvSpPr txBox="1"/>
          <p:nvPr/>
        </p:nvSpPr>
        <p:spPr>
          <a:xfrm>
            <a:off x="3156479" y="6117553"/>
            <a:ext cx="5879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For more information, please go to https://greenchemistry.yale.edu/</a:t>
            </a:r>
          </a:p>
        </p:txBody>
      </p:sp>
    </p:spTree>
    <p:extLst>
      <p:ext uri="{BB962C8B-B14F-4D97-AF65-F5344CB8AC3E}">
        <p14:creationId xmlns:p14="http://schemas.microsoft.com/office/powerpoint/2010/main" val="8461635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4E88E-3B6E-144F-9525-06932753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45"/>
          <a:stretch/>
        </p:blipFill>
        <p:spPr>
          <a:xfrm>
            <a:off x="2815992" y="2734482"/>
            <a:ext cx="6560015" cy="31979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1A6198-2AAD-524F-AE66-DA07E07B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238" y="210529"/>
            <a:ext cx="8407524" cy="99417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1B3A62"/>
                </a:solidFill>
                <a:latin typeface="+mn-lt"/>
              </a:rPr>
              <a:t>THE GLOBAL GREEN CHEMISTRY INITIATIVE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C5EEE-C4AB-5F46-8ACE-DDCCD2A923EE}"/>
              </a:ext>
            </a:extLst>
          </p:cNvPr>
          <p:cNvSpPr/>
          <p:nvPr/>
        </p:nvSpPr>
        <p:spPr>
          <a:xfrm>
            <a:off x="471118" y="967055"/>
            <a:ext cx="112497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MISSION: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To increase the general global awareness and capacities on deployable Green Chemistry approaches for the design of products and processes that advance global environmental benefits throughout their life cycles.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B8A2E-F695-4445-8071-027E7110E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7" y="329208"/>
            <a:ext cx="916483" cy="850127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DA681A94-381C-D54B-844C-22A9A9E82CF0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DF03F3-582A-AD48-9EA9-EB01A7A46C82}"/>
              </a:ext>
            </a:extLst>
          </p:cNvPr>
          <p:cNvSpPr/>
          <p:nvPr/>
        </p:nvSpPr>
        <p:spPr>
          <a:xfrm>
            <a:off x="364573" y="5837827"/>
            <a:ext cx="11462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b="0" i="0" u="none" strike="noStrike" dirty="0">
                <a:solidFill>
                  <a:srgbClr val="0C3C60"/>
                </a:solidFill>
                <a:effectLst/>
                <a:latin typeface="raleway"/>
              </a:rPr>
              <a:t>Brazil       Colombia       Egypt       Serbia       South Africa       Sri Lanka       </a:t>
            </a:r>
          </a:p>
          <a:p>
            <a:pPr algn="ctr" fontAlgn="base"/>
            <a:r>
              <a:rPr lang="en-US" b="0" i="0" u="none" strike="noStrike" dirty="0">
                <a:solidFill>
                  <a:srgbClr val="0C3C60"/>
                </a:solidFill>
                <a:effectLst/>
                <a:latin typeface="raleway"/>
              </a:rPr>
              <a:t>Peru*	Uganda*     Ghana*    Rwanda*    Ethiopia*    FYR Macedonia*   Jordan*    Kenia*</a:t>
            </a:r>
            <a:endParaRPr lang="en-US" b="0" i="0" u="none" strike="noStrike" dirty="0">
              <a:solidFill>
                <a:srgbClr val="0C3C60"/>
              </a:solidFill>
              <a:effectLst/>
              <a:latin typeface="din-next-w01-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8417D-A135-3444-B799-9BF50875C0C2}"/>
              </a:ext>
            </a:extLst>
          </p:cNvPr>
          <p:cNvSpPr txBox="1"/>
          <p:nvPr/>
        </p:nvSpPr>
        <p:spPr>
          <a:xfrm>
            <a:off x="10068822" y="6484158"/>
            <a:ext cx="19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Workshop participants</a:t>
            </a:r>
          </a:p>
        </p:txBody>
      </p:sp>
    </p:spTree>
    <p:extLst>
      <p:ext uri="{BB962C8B-B14F-4D97-AF65-F5344CB8AC3E}">
        <p14:creationId xmlns:p14="http://schemas.microsoft.com/office/powerpoint/2010/main" val="127920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6840" y="1624390"/>
            <a:ext cx="7418040" cy="16473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1-Day Awareness Raising Workshops</a:t>
            </a:r>
          </a:p>
          <a:p>
            <a:pPr marL="0" indent="0">
              <a:buNone/>
            </a:pPr>
            <a:r>
              <a:rPr lang="en-US" sz="2000" b="1" dirty="0"/>
              <a:t>5-Day Train-the-Facilitators Workshops</a:t>
            </a:r>
          </a:p>
          <a:p>
            <a:pPr marL="342900" lvl="1" indent="0">
              <a:spcBef>
                <a:spcPts val="1100"/>
              </a:spcBef>
              <a:buNone/>
            </a:pPr>
            <a:r>
              <a:rPr lang="en-US" sz="1600" dirty="0"/>
              <a:t>To strengthen national and regional Green Chemistry initiatives in partnering countries and </a:t>
            </a:r>
            <a:r>
              <a:rPr lang="en-US" sz="1600" b="1" dirty="0"/>
              <a:t>to enable partners to become hubs for education and training in Green Chemistry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41" y="1526154"/>
            <a:ext cx="3372095" cy="2335748"/>
          </a:xfrm>
          <a:prstGeom prst="rect">
            <a:avLst/>
          </a:prstGeom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356841" y="3401239"/>
            <a:ext cx="7418036" cy="6184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University Curriculum</a:t>
            </a:r>
          </a:p>
          <a:p>
            <a:pPr marL="342900" lvl="1" indent="0">
              <a:buNone/>
            </a:pPr>
            <a:r>
              <a:rPr lang="en-US" sz="1700" dirty="0"/>
              <a:t>To educate the new generation of chemists in Green Chemistry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56840" y="4172191"/>
            <a:ext cx="7418037" cy="656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Technology Compendium</a:t>
            </a:r>
          </a:p>
          <a:p>
            <a:pPr marL="342900" lvl="1" indent="0">
              <a:buNone/>
            </a:pPr>
            <a:r>
              <a:rPr lang="en-US" sz="1600" dirty="0"/>
              <a:t>A systematic review of current Green Chemistry technologies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56841" y="5022941"/>
            <a:ext cx="7418036" cy="8559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Guidance Document</a:t>
            </a:r>
          </a:p>
          <a:p>
            <a:pPr marL="342900" lvl="1" indent="0">
              <a:buNone/>
            </a:pPr>
            <a:r>
              <a:rPr lang="en-US" sz="1600" dirty="0"/>
              <a:t>A roadmap to Green Chemistry implementation for different stakeholders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568977" y="205656"/>
            <a:ext cx="5054053" cy="76665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ACTIVITIES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52864D-62A9-154F-904D-4A355BCCC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07" y="329208"/>
            <a:ext cx="916483" cy="850127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id="{9409B975-BFCB-CB42-B563-285BF15A7D6A}"/>
              </a:ext>
            </a:extLst>
          </p:cNvPr>
          <p:cNvSpPr/>
          <p:nvPr/>
        </p:nvSpPr>
        <p:spPr>
          <a:xfrm>
            <a:off x="10980850" y="205656"/>
            <a:ext cx="660771" cy="94221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091D2-7FFB-714A-A8D8-B77331360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242" y="4248612"/>
            <a:ext cx="3372095" cy="2248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8F146E-2D85-7C41-9B21-D3D028AD7774}"/>
              </a:ext>
            </a:extLst>
          </p:cNvPr>
          <p:cNvSpPr/>
          <p:nvPr/>
        </p:nvSpPr>
        <p:spPr>
          <a:xfrm>
            <a:off x="690414" y="6125517"/>
            <a:ext cx="6750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www.global</a:t>
            </a:r>
            <a:r>
              <a:rPr lang="en-US" sz="2400" b="1" dirty="0"/>
              <a:t>-green-chemistry-</a:t>
            </a:r>
            <a:r>
              <a:rPr lang="en-US" sz="2400" b="1" dirty="0" err="1"/>
              <a:t>initiative.com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8705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C101-C3CC-0847-AF90-B4999D6C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What can you expect from the 5 day Train-the-Facilitator Workshop?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DD87-9FB8-4349-A957-942B4BE38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Examples, case studies, exercises, discussions, work in teams/groups.</a:t>
            </a:r>
          </a:p>
          <a:p>
            <a:r>
              <a:rPr lang="en-US" dirty="0"/>
              <a:t>To maximize workshop’s impact, active engagement is a key.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CEB7C5-027F-0944-B908-86FA9D1AFF83}"/>
              </a:ext>
            </a:extLst>
          </p:cNvPr>
          <p:cNvSpPr/>
          <p:nvPr/>
        </p:nvSpPr>
        <p:spPr>
          <a:xfrm>
            <a:off x="1830607" y="3140836"/>
            <a:ext cx="1114425" cy="1100138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D8A8A-987D-514B-B76A-71B150357E45}"/>
              </a:ext>
            </a:extLst>
          </p:cNvPr>
          <p:cNvSpPr txBox="1"/>
          <p:nvPr/>
        </p:nvSpPr>
        <p:spPr>
          <a:xfrm>
            <a:off x="1888034" y="3521628"/>
            <a:ext cx="999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Overview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3052C3-35FD-BB44-A9AE-66FF3BF21DFD}"/>
              </a:ext>
            </a:extLst>
          </p:cNvPr>
          <p:cNvCxnSpPr>
            <a:stCxn id="5" idx="5"/>
            <a:endCxn id="8" idx="1"/>
          </p:cNvCxnSpPr>
          <p:nvPr/>
        </p:nvCxnSpPr>
        <p:spPr>
          <a:xfrm>
            <a:off x="2781828" y="4079863"/>
            <a:ext cx="510064" cy="398443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8B2FFB5-035A-F649-8C32-4D866B20681A}"/>
              </a:ext>
            </a:extLst>
          </p:cNvPr>
          <p:cNvSpPr/>
          <p:nvPr/>
        </p:nvSpPr>
        <p:spPr>
          <a:xfrm rot="21180876">
            <a:off x="3156940" y="4240974"/>
            <a:ext cx="1259704" cy="1228725"/>
          </a:xfrm>
          <a:prstGeom prst="ellipse">
            <a:avLst/>
          </a:prstGeom>
          <a:noFill/>
          <a:ln w="38100">
            <a:solidFill>
              <a:srgbClr val="00B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240B2-E1A0-F84A-8478-5A809C937F5D}"/>
              </a:ext>
            </a:extLst>
          </p:cNvPr>
          <p:cNvSpPr txBox="1"/>
          <p:nvPr/>
        </p:nvSpPr>
        <p:spPr>
          <a:xfrm>
            <a:off x="3085981" y="4463057"/>
            <a:ext cx="1430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Fundamentals </a:t>
            </a:r>
          </a:p>
          <a:p>
            <a:pPr algn="ctr"/>
            <a:r>
              <a:rPr lang="en-US" sz="1400" b="1" dirty="0"/>
              <a:t>of</a:t>
            </a:r>
          </a:p>
          <a:p>
            <a:pPr algn="ctr"/>
            <a:r>
              <a:rPr lang="en-US" sz="1400" b="1" dirty="0"/>
              <a:t>Green Chemistry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BE9AE-64D7-7448-B8EA-CA99B9A63E5F}"/>
              </a:ext>
            </a:extLst>
          </p:cNvPr>
          <p:cNvSpPr/>
          <p:nvPr/>
        </p:nvSpPr>
        <p:spPr>
          <a:xfrm rot="1271459">
            <a:off x="4929792" y="3690905"/>
            <a:ext cx="1259704" cy="1228725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A2182B-2F99-6F4B-BF4F-5E60DCA7D3A4}"/>
              </a:ext>
            </a:extLst>
          </p:cNvPr>
          <p:cNvCxnSpPr>
            <a:stCxn id="8" idx="6"/>
            <a:endCxn id="10" idx="3"/>
          </p:cNvCxnSpPr>
          <p:nvPr/>
        </p:nvCxnSpPr>
        <p:spPr>
          <a:xfrm flipV="1">
            <a:off x="4411969" y="4549319"/>
            <a:ext cx="575385" cy="229418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EF41FC-57F5-AC48-8F73-82FE3413F453}"/>
              </a:ext>
            </a:extLst>
          </p:cNvPr>
          <p:cNvSpPr txBox="1"/>
          <p:nvPr/>
        </p:nvSpPr>
        <p:spPr>
          <a:xfrm>
            <a:off x="4955150" y="3921137"/>
            <a:ext cx="1163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Examples of Green Chemistry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06706D-964A-A242-9F45-EBD169D0378B}"/>
              </a:ext>
            </a:extLst>
          </p:cNvPr>
          <p:cNvSpPr/>
          <p:nvPr/>
        </p:nvSpPr>
        <p:spPr>
          <a:xfrm rot="21351538">
            <a:off x="6621438" y="4846128"/>
            <a:ext cx="1259704" cy="1228725"/>
          </a:xfrm>
          <a:prstGeom prst="ellipse">
            <a:avLst/>
          </a:prstGeom>
          <a:noFill/>
          <a:ln w="38100">
            <a:solidFill>
              <a:srgbClr val="00B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39FFE9-EEB8-A340-8366-97B158D1DC9F}"/>
              </a:ext>
            </a:extLst>
          </p:cNvPr>
          <p:cNvCxnSpPr>
            <a:stCxn id="10" idx="6"/>
            <a:endCxn id="13" idx="1"/>
          </p:cNvCxnSpPr>
          <p:nvPr/>
        </p:nvCxnSpPr>
        <p:spPr>
          <a:xfrm>
            <a:off x="6146906" y="4532946"/>
            <a:ext cx="628804" cy="526420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2638C4-6C67-C245-B447-E703809CF427}"/>
              </a:ext>
            </a:extLst>
          </p:cNvPr>
          <p:cNvSpPr txBox="1"/>
          <p:nvPr/>
        </p:nvSpPr>
        <p:spPr>
          <a:xfrm>
            <a:off x="8397322" y="4410159"/>
            <a:ext cx="11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Partner’s Content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92F64D-124D-A447-BF30-76E9325D5EBD}"/>
              </a:ext>
            </a:extLst>
          </p:cNvPr>
          <p:cNvSpPr/>
          <p:nvPr/>
        </p:nvSpPr>
        <p:spPr>
          <a:xfrm rot="577540">
            <a:off x="8269742" y="4066290"/>
            <a:ext cx="1341593" cy="1278300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C8E37D-79A7-C143-9A9B-5451F437DFD6}"/>
              </a:ext>
            </a:extLst>
          </p:cNvPr>
          <p:cNvCxnSpPr>
            <a:stCxn id="13" idx="6"/>
            <a:endCxn id="16" idx="3"/>
          </p:cNvCxnSpPr>
          <p:nvPr/>
        </p:nvCxnSpPr>
        <p:spPr>
          <a:xfrm flipV="1">
            <a:off x="7879498" y="5071712"/>
            <a:ext cx="517824" cy="343296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E5565A-338D-294B-A73E-58B18C09E286}"/>
              </a:ext>
            </a:extLst>
          </p:cNvPr>
          <p:cNvSpPr txBox="1"/>
          <p:nvPr/>
        </p:nvSpPr>
        <p:spPr>
          <a:xfrm>
            <a:off x="6544603" y="5076287"/>
            <a:ext cx="1470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Putting </a:t>
            </a:r>
          </a:p>
          <a:p>
            <a:pPr algn="ctr"/>
            <a:r>
              <a:rPr lang="en-US" sz="1400" b="1" dirty="0"/>
              <a:t>Green Chemistry </a:t>
            </a:r>
          </a:p>
          <a:p>
            <a:pPr algn="ctr"/>
            <a:r>
              <a:rPr lang="en-US" sz="1400" b="1" dirty="0"/>
              <a:t>into Practice</a:t>
            </a:r>
          </a:p>
        </p:txBody>
      </p:sp>
    </p:spTree>
    <p:extLst>
      <p:ext uri="{BB962C8B-B14F-4D97-AF65-F5344CB8AC3E}">
        <p14:creationId xmlns:p14="http://schemas.microsoft.com/office/powerpoint/2010/main" val="56923900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35431</TotalTime>
  <Words>894</Words>
  <Application>Microsoft Macintosh PowerPoint</Application>
  <PresentationFormat>Widescreen</PresentationFormat>
  <Paragraphs>181</Paragraphs>
  <Slides>17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ＭＳ Ｐゴシック</vt:lpstr>
      <vt:lpstr>Abadi MT Condensed Light</vt:lpstr>
      <vt:lpstr>Arial</vt:lpstr>
      <vt:lpstr>Arial Black</vt:lpstr>
      <vt:lpstr>Avenir Medium</vt:lpstr>
      <vt:lpstr>Avenir Next Condensed </vt:lpstr>
      <vt:lpstr>Calibri</vt:lpstr>
      <vt:lpstr>Calibri Light</vt:lpstr>
      <vt:lpstr>Candara</vt:lpstr>
      <vt:lpstr>din-next-w01-light</vt:lpstr>
      <vt:lpstr>Helvetica</vt:lpstr>
      <vt:lpstr>Helvetica Light</vt:lpstr>
      <vt:lpstr>raleway</vt:lpstr>
      <vt:lpstr>Times</vt:lpstr>
      <vt:lpstr>Times New Roman</vt:lpstr>
      <vt:lpstr>1_Custom Design</vt:lpstr>
      <vt:lpstr>Office Theme</vt:lpstr>
      <vt:lpstr> Train-the-Facilitator  5-day Workshop</vt:lpstr>
      <vt:lpstr>PowerPoint Presentation</vt:lpstr>
      <vt:lpstr>Multidisciplinary Approach</vt:lpstr>
      <vt:lpstr>The Objectives of the Center for Green Chemistry &amp; Green Engineering at Yale</vt:lpstr>
      <vt:lpstr>Areas of Research Interest</vt:lpstr>
      <vt:lpstr>Raising Awareness &amp; Preparing the Next Generation</vt:lpstr>
      <vt:lpstr>THE GLOBAL GREEN CHEMISTRY INITIATIVE</vt:lpstr>
      <vt:lpstr>PROJECT ACTIVITIES</vt:lpstr>
      <vt:lpstr>What can you expect from the 5 day Train-the-Facilitator Workshop?</vt:lpstr>
      <vt:lpstr>PowerPoint Presentation</vt:lpstr>
      <vt:lpstr>At the end of the workshop, you will:</vt:lpstr>
      <vt:lpstr>Want to learn more?</vt:lpstr>
      <vt:lpstr>Your Instructors: Karolina Mellor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Chemicals in the Society</dc:title>
  <dc:creator>Mellor, Karolina</dc:creator>
  <cp:lastModifiedBy>Mellor, Karolina</cp:lastModifiedBy>
  <cp:revision>199</cp:revision>
  <cp:lastPrinted>2018-03-26T16:09:07Z</cp:lastPrinted>
  <dcterms:created xsi:type="dcterms:W3CDTF">2017-03-24T14:14:48Z</dcterms:created>
  <dcterms:modified xsi:type="dcterms:W3CDTF">2019-04-06T15:24:11Z</dcterms:modified>
</cp:coreProperties>
</file>