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94" r:id="rId2"/>
    <p:sldId id="295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306" r:id="rId35"/>
    <p:sldId id="308" r:id="rId36"/>
    <p:sldId id="303" r:id="rId37"/>
    <p:sldId id="302" r:id="rId38"/>
    <p:sldId id="309" r:id="rId39"/>
    <p:sldId id="310" r:id="rId40"/>
    <p:sldId id="291" r:id="rId41"/>
    <p:sldId id="292" r:id="rId42"/>
    <p:sldId id="293" r:id="rId43"/>
    <p:sldId id="299" r:id="rId44"/>
    <p:sldId id="298" r:id="rId45"/>
    <p:sldId id="297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681C"/>
    <a:srgbClr val="EE7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6" autoAdjust="0"/>
    <p:restoredTop sz="91896" autoAdjust="0"/>
  </p:normalViewPr>
  <p:slideViewPr>
    <p:cSldViewPr snapToGrid="0" snapToObjects="1">
      <p:cViewPr varScale="1">
        <p:scale>
          <a:sx n="63" d="100"/>
          <a:sy n="63" d="100"/>
        </p:scale>
        <p:origin x="648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km752\Documents\UNIDO\TtF\11%20Theory%20to%20Practice\Radar%20chart%20for%20G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km752\Documents\UNIDO\TtF\11%20Theory%20to%20Practice\Radar%20chart%20for%20G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km752\Documents\UNIDO\TtF\11%20Theory%20to%20Practice\Radar%20chart%20for%20GC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km752\Documents\UNIDO\TtF\11%20Theory%20to%20Practice\Radar%20chart%20for%20GC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Green Principles Score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fill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cat>
            <c:strRef>
              <c:f>Sheet1!$B$3:$B$14</c:f>
              <c:strCache>
                <c:ptCount val="12"/>
                <c:pt idx="0">
                  <c:v>Prevent Waste</c:v>
                </c:pt>
                <c:pt idx="1">
                  <c:v>Atom Economy</c:v>
                </c:pt>
                <c:pt idx="2">
                  <c:v>Less Hazardous Synthesis</c:v>
                </c:pt>
                <c:pt idx="3">
                  <c:v>Design Benign Chemicals</c:v>
                </c:pt>
                <c:pt idx="4">
                  <c:v>Benign Solvents</c:v>
                </c:pt>
                <c:pt idx="5">
                  <c:v>Design for Energy Efficiency</c:v>
                </c:pt>
                <c:pt idx="6">
                  <c:v>Use of Renewable Feedstocks</c:v>
                </c:pt>
                <c:pt idx="7">
                  <c:v>Reduce Derivatives</c:v>
                </c:pt>
                <c:pt idx="8">
                  <c:v>Catalyst</c:v>
                </c:pt>
                <c:pt idx="9">
                  <c:v>Design for Biodegradation</c:v>
                </c:pt>
                <c:pt idx="10">
                  <c:v>RT Analysis &amp; Polution Prevention</c:v>
                </c:pt>
                <c:pt idx="11">
                  <c:v>Design for Acciddent Prevention</c:v>
                </c:pt>
              </c:strCache>
            </c:strRef>
          </c:cat>
          <c:val>
            <c:numRef>
              <c:f>Sheet1!$C$3:$C$14</c:f>
              <c:numCache>
                <c:formatCode>General</c:formatCode>
                <c:ptCount val="12"/>
                <c:pt idx="0">
                  <c:v>3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0</c:v>
                </c:pt>
                <c:pt idx="7">
                  <c:v>5</c:v>
                </c:pt>
                <c:pt idx="8">
                  <c:v>1</c:v>
                </c:pt>
                <c:pt idx="9">
                  <c:v>5</c:v>
                </c:pt>
                <c:pt idx="10">
                  <c:v>5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2A-4036-9DA4-1FE2C942A9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73059920"/>
        <c:axId val="-256143856"/>
      </c:radarChart>
      <c:catAx>
        <c:axId val="-1773059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6143856"/>
        <c:crosses val="autoZero"/>
        <c:auto val="1"/>
        <c:lblAlgn val="ctr"/>
        <c:lblOffset val="100"/>
        <c:noMultiLvlLbl val="0"/>
      </c:catAx>
      <c:valAx>
        <c:axId val="-25614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7305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n>
            <a:noFill/>
          </a:ln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Green Principles Score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fill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cat>
            <c:strRef>
              <c:f>Sheet1!$B$3:$B$14</c:f>
              <c:strCache>
                <c:ptCount val="12"/>
                <c:pt idx="0">
                  <c:v>Prevent Waste</c:v>
                </c:pt>
                <c:pt idx="1">
                  <c:v>Atom Economy</c:v>
                </c:pt>
                <c:pt idx="2">
                  <c:v>Less Hazardous Synthesis</c:v>
                </c:pt>
                <c:pt idx="3">
                  <c:v>Design Benign Chemicals</c:v>
                </c:pt>
                <c:pt idx="4">
                  <c:v>Benign Solvents</c:v>
                </c:pt>
                <c:pt idx="5">
                  <c:v>Design for Energy Efficiency</c:v>
                </c:pt>
                <c:pt idx="6">
                  <c:v>Use of Renewable Feedstocks</c:v>
                </c:pt>
                <c:pt idx="7">
                  <c:v>Reduce Derivatives</c:v>
                </c:pt>
                <c:pt idx="8">
                  <c:v>Catalyst</c:v>
                </c:pt>
                <c:pt idx="9">
                  <c:v>Design for Biodegradation</c:v>
                </c:pt>
                <c:pt idx="10">
                  <c:v>RT Analysis &amp; Polution Prevention</c:v>
                </c:pt>
                <c:pt idx="11">
                  <c:v>Design for Acciddent Prevention</c:v>
                </c:pt>
              </c:strCache>
            </c:strRef>
          </c:cat>
          <c:val>
            <c:numRef>
              <c:f>Sheet1!$C$3:$C$14</c:f>
              <c:numCache>
                <c:formatCode>General</c:formatCode>
                <c:ptCount val="12"/>
                <c:pt idx="0">
                  <c:v>3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0</c:v>
                </c:pt>
                <c:pt idx="7">
                  <c:v>5</c:v>
                </c:pt>
                <c:pt idx="8">
                  <c:v>1</c:v>
                </c:pt>
                <c:pt idx="9">
                  <c:v>5</c:v>
                </c:pt>
                <c:pt idx="10">
                  <c:v>5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2A-4036-9DA4-1FE2C942A9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29903376"/>
        <c:axId val="-722154304"/>
      </c:radarChart>
      <c:catAx>
        <c:axId val="-1729903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22154304"/>
        <c:crosses val="autoZero"/>
        <c:auto val="1"/>
        <c:lblAlgn val="ctr"/>
        <c:lblOffset val="100"/>
        <c:noMultiLvlLbl val="0"/>
      </c:catAx>
      <c:valAx>
        <c:axId val="-72215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2990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n>
            <a:noFill/>
          </a:ln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STEP1: Grignard Addition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Sheet1!$C$18</c:f>
              <c:strCache>
                <c:ptCount val="1"/>
                <c:pt idx="0">
                  <c:v>Old process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Sheet1!$B$19:$B$30</c:f>
              <c:strCache>
                <c:ptCount val="12"/>
                <c:pt idx="0">
                  <c:v>Prevent Waste</c:v>
                </c:pt>
                <c:pt idx="1">
                  <c:v>Atom Economy</c:v>
                </c:pt>
                <c:pt idx="2">
                  <c:v>Less Hazardous Synthesis</c:v>
                </c:pt>
                <c:pt idx="3">
                  <c:v>Design Benign Chemicals</c:v>
                </c:pt>
                <c:pt idx="4">
                  <c:v>Benign Solvents</c:v>
                </c:pt>
                <c:pt idx="5">
                  <c:v>Design for Energy Efficiency</c:v>
                </c:pt>
                <c:pt idx="6">
                  <c:v>Use of Renewable Feedstocks</c:v>
                </c:pt>
                <c:pt idx="7">
                  <c:v>Reduce Derivatives</c:v>
                </c:pt>
                <c:pt idx="8">
                  <c:v>Catalyst</c:v>
                </c:pt>
                <c:pt idx="9">
                  <c:v>Design for Biodegradation</c:v>
                </c:pt>
                <c:pt idx="10">
                  <c:v>RT Analysis &amp; Polution Prevention</c:v>
                </c:pt>
                <c:pt idx="11">
                  <c:v>Design for Acciddent Prevention</c:v>
                </c:pt>
              </c:strCache>
            </c:strRef>
          </c:cat>
          <c:val>
            <c:numRef>
              <c:f>Sheet1!$C$19:$C$30</c:f>
              <c:numCache>
                <c:formatCode>General</c:formatCode>
                <c:ptCount val="12"/>
                <c:pt idx="0">
                  <c:v>3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0</c:v>
                </c:pt>
                <c:pt idx="7">
                  <c:v>5</c:v>
                </c:pt>
                <c:pt idx="8">
                  <c:v>1</c:v>
                </c:pt>
                <c:pt idx="9">
                  <c:v>5</c:v>
                </c:pt>
                <c:pt idx="10">
                  <c:v>5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84-4A96-BC52-794689D983DD}"/>
            </c:ext>
          </c:extLst>
        </c:ser>
        <c:ser>
          <c:idx val="1"/>
          <c:order val="1"/>
          <c:tx>
            <c:strRef>
              <c:f>Sheet1!$D$18</c:f>
              <c:strCache>
                <c:ptCount val="1"/>
                <c:pt idx="0">
                  <c:v>New process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Sheet1!$B$19:$B$30</c:f>
              <c:strCache>
                <c:ptCount val="12"/>
                <c:pt idx="0">
                  <c:v>Prevent Waste</c:v>
                </c:pt>
                <c:pt idx="1">
                  <c:v>Atom Economy</c:v>
                </c:pt>
                <c:pt idx="2">
                  <c:v>Less Hazardous Synthesis</c:v>
                </c:pt>
                <c:pt idx="3">
                  <c:v>Design Benign Chemicals</c:v>
                </c:pt>
                <c:pt idx="4">
                  <c:v>Benign Solvents</c:v>
                </c:pt>
                <c:pt idx="5">
                  <c:v>Design for Energy Efficiency</c:v>
                </c:pt>
                <c:pt idx="6">
                  <c:v>Use of Renewable Feedstocks</c:v>
                </c:pt>
                <c:pt idx="7">
                  <c:v>Reduce Derivatives</c:v>
                </c:pt>
                <c:pt idx="8">
                  <c:v>Catalyst</c:v>
                </c:pt>
                <c:pt idx="9">
                  <c:v>Design for Biodegradation</c:v>
                </c:pt>
                <c:pt idx="10">
                  <c:v>RT Analysis &amp; Polution Prevention</c:v>
                </c:pt>
                <c:pt idx="11">
                  <c:v>Design for Acciddent Prevention</c:v>
                </c:pt>
              </c:strCache>
            </c:strRef>
          </c:cat>
          <c:val>
            <c:numRef>
              <c:f>Sheet1!$D$19:$D$30</c:f>
              <c:numCache>
                <c:formatCode>General</c:formatCode>
                <c:ptCount val="12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5</c:v>
                </c:pt>
                <c:pt idx="6">
                  <c:v>0</c:v>
                </c:pt>
                <c:pt idx="7">
                  <c:v>5</c:v>
                </c:pt>
                <c:pt idx="8">
                  <c:v>1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84-4A96-BC52-794689D983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86522416"/>
        <c:axId val="-255999824"/>
      </c:radarChart>
      <c:catAx>
        <c:axId val="-58652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5999824"/>
        <c:crosses val="autoZero"/>
        <c:auto val="1"/>
        <c:lblAlgn val="ctr"/>
        <c:lblOffset val="100"/>
        <c:noMultiLvlLbl val="0"/>
      </c:catAx>
      <c:valAx>
        <c:axId val="-25599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8652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/>
              <a:t>STEP 2:</a:t>
            </a:r>
            <a:r>
              <a:rPr lang="en-US" sz="2800" b="1" baseline="0"/>
              <a:t> Oxidation from alcohol to ketone</a:t>
            </a:r>
            <a:endParaRPr lang="en-US" sz="28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Sheet1!$C$33</c:f>
              <c:strCache>
                <c:ptCount val="1"/>
                <c:pt idx="0">
                  <c:v>Old process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Sheet1!$B$34:$B$45</c:f>
              <c:strCache>
                <c:ptCount val="12"/>
                <c:pt idx="0">
                  <c:v>Prevent Waste</c:v>
                </c:pt>
                <c:pt idx="1">
                  <c:v>Atom Economy</c:v>
                </c:pt>
                <c:pt idx="2">
                  <c:v>Less Hazardous Synthesis</c:v>
                </c:pt>
                <c:pt idx="3">
                  <c:v>Design Benign Chemicals</c:v>
                </c:pt>
                <c:pt idx="4">
                  <c:v>Benign Solvents</c:v>
                </c:pt>
                <c:pt idx="5">
                  <c:v>Design for Energy Efficiency</c:v>
                </c:pt>
                <c:pt idx="6">
                  <c:v>Use of Renewable Feedstocks</c:v>
                </c:pt>
                <c:pt idx="7">
                  <c:v>Reduce Derivatives</c:v>
                </c:pt>
                <c:pt idx="8">
                  <c:v>Catalyst</c:v>
                </c:pt>
                <c:pt idx="9">
                  <c:v>Design for Biodegradation</c:v>
                </c:pt>
                <c:pt idx="10">
                  <c:v>RT Analysis &amp; Polution Prevention</c:v>
                </c:pt>
                <c:pt idx="11">
                  <c:v>Design for Acciddent Prevention</c:v>
                </c:pt>
              </c:strCache>
            </c:strRef>
          </c:cat>
          <c:val>
            <c:numRef>
              <c:f>Sheet1!$C$34:$C$45</c:f>
              <c:numCache>
                <c:formatCode>General</c:formatCode>
                <c:ptCount val="12"/>
                <c:pt idx="0">
                  <c:v>3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0</c:v>
                </c:pt>
                <c:pt idx="7">
                  <c:v>5</c:v>
                </c:pt>
                <c:pt idx="8">
                  <c:v>3</c:v>
                </c:pt>
                <c:pt idx="9">
                  <c:v>5</c:v>
                </c:pt>
                <c:pt idx="10">
                  <c:v>5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0F-4164-AB74-5DA737B76801}"/>
            </c:ext>
          </c:extLst>
        </c:ser>
        <c:ser>
          <c:idx val="1"/>
          <c:order val="1"/>
          <c:tx>
            <c:strRef>
              <c:f>Sheet1!$D$33</c:f>
              <c:strCache>
                <c:ptCount val="1"/>
                <c:pt idx="0">
                  <c:v>New process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Sheet1!$B$34:$B$45</c:f>
              <c:strCache>
                <c:ptCount val="12"/>
                <c:pt idx="0">
                  <c:v>Prevent Waste</c:v>
                </c:pt>
                <c:pt idx="1">
                  <c:v>Atom Economy</c:v>
                </c:pt>
                <c:pt idx="2">
                  <c:v>Less Hazardous Synthesis</c:v>
                </c:pt>
                <c:pt idx="3">
                  <c:v>Design Benign Chemicals</c:v>
                </c:pt>
                <c:pt idx="4">
                  <c:v>Benign Solvents</c:v>
                </c:pt>
                <c:pt idx="5">
                  <c:v>Design for Energy Efficiency</c:v>
                </c:pt>
                <c:pt idx="6">
                  <c:v>Use of Renewable Feedstocks</c:v>
                </c:pt>
                <c:pt idx="7">
                  <c:v>Reduce Derivatives</c:v>
                </c:pt>
                <c:pt idx="8">
                  <c:v>Catalyst</c:v>
                </c:pt>
                <c:pt idx="9">
                  <c:v>Design for Biodegradation</c:v>
                </c:pt>
                <c:pt idx="10">
                  <c:v>RT Analysis &amp; Polution Prevention</c:v>
                </c:pt>
                <c:pt idx="11">
                  <c:v>Design for Acciddent Prevention</c:v>
                </c:pt>
              </c:strCache>
            </c:strRef>
          </c:cat>
          <c:val>
            <c:numRef>
              <c:f>Sheet1!$D$34:$D$45</c:f>
              <c:numCache>
                <c:formatCode>General</c:formatCode>
                <c:ptCount val="12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3</c:v>
                </c:pt>
                <c:pt idx="4">
                  <c:v>5</c:v>
                </c:pt>
                <c:pt idx="5">
                  <c:v>4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0F-4164-AB74-5DA737B768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4454192"/>
        <c:axId val="1071220160"/>
      </c:radarChart>
      <c:catAx>
        <c:axId val="62445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1220160"/>
        <c:crosses val="autoZero"/>
        <c:auto val="1"/>
        <c:lblAlgn val="ctr"/>
        <c:lblOffset val="100"/>
        <c:noMultiLvlLbl val="0"/>
      </c:catAx>
      <c:valAx>
        <c:axId val="107122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45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413068-BD01-5341-A5EA-3621E4CB7186}" type="doc">
      <dgm:prSet loTypeId="urn:microsoft.com/office/officeart/2005/8/layout/chevron2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4596A3-3413-BA41-A249-2563F00B1FA3}">
      <dgm:prSet phldrT="[Text]"/>
      <dgm:spPr/>
      <dgm:t>
        <a:bodyPr/>
        <a:lstStyle/>
        <a:p>
          <a:r>
            <a:rPr lang="en-US" dirty="0"/>
            <a:t>Why</a:t>
          </a:r>
        </a:p>
      </dgm:t>
    </dgm:pt>
    <dgm:pt modelId="{D7B0D7DC-289D-0A43-8D04-88A143D30D56}" type="parTrans" cxnId="{1B48E298-87A7-0F46-9CD6-5F7E92823E96}">
      <dgm:prSet/>
      <dgm:spPr/>
      <dgm:t>
        <a:bodyPr/>
        <a:lstStyle/>
        <a:p>
          <a:endParaRPr lang="en-US"/>
        </a:p>
      </dgm:t>
    </dgm:pt>
    <dgm:pt modelId="{2DFE5D6D-8B7B-2444-82DF-86EF9E897F36}" type="sibTrans" cxnId="{1B48E298-87A7-0F46-9CD6-5F7E92823E96}">
      <dgm:prSet/>
      <dgm:spPr/>
      <dgm:t>
        <a:bodyPr/>
        <a:lstStyle/>
        <a:p>
          <a:endParaRPr lang="en-US"/>
        </a:p>
      </dgm:t>
    </dgm:pt>
    <dgm:pt modelId="{21199F40-670D-074D-A789-40D3BE8ACCD8}">
      <dgm:prSet phldrT="[Text]"/>
      <dgm:spPr/>
      <dgm:t>
        <a:bodyPr/>
        <a:lstStyle/>
        <a:p>
          <a:r>
            <a:rPr lang="en-US" dirty="0"/>
            <a:t>Understand Context</a:t>
          </a:r>
        </a:p>
      </dgm:t>
    </dgm:pt>
    <dgm:pt modelId="{F253EDC1-352D-504C-B6FF-F8A1C17A9279}" type="parTrans" cxnId="{7744A8F1-778A-CF40-BDE6-7603BAFB213A}">
      <dgm:prSet/>
      <dgm:spPr/>
      <dgm:t>
        <a:bodyPr/>
        <a:lstStyle/>
        <a:p>
          <a:endParaRPr lang="en-US"/>
        </a:p>
      </dgm:t>
    </dgm:pt>
    <dgm:pt modelId="{687C3075-971E-BB4D-82E9-FB83F11BC047}" type="sibTrans" cxnId="{7744A8F1-778A-CF40-BDE6-7603BAFB213A}">
      <dgm:prSet/>
      <dgm:spPr/>
      <dgm:t>
        <a:bodyPr/>
        <a:lstStyle/>
        <a:p>
          <a:endParaRPr lang="en-US"/>
        </a:p>
      </dgm:t>
    </dgm:pt>
    <dgm:pt modelId="{8CE8EE4A-41BF-E647-BFDF-E836BAE13F06}">
      <dgm:prSet phldrT="[Text]"/>
      <dgm:spPr/>
      <dgm:t>
        <a:bodyPr/>
        <a:lstStyle/>
        <a:p>
          <a:r>
            <a:rPr lang="en-US" dirty="0"/>
            <a:t>Business/Market</a:t>
          </a:r>
        </a:p>
      </dgm:t>
    </dgm:pt>
    <dgm:pt modelId="{722F0504-EEF3-9E40-A41B-D9A1F424AEC1}" type="parTrans" cxnId="{77E13FB3-B4F6-4D45-B451-CEAA17BD02BC}">
      <dgm:prSet/>
      <dgm:spPr/>
      <dgm:t>
        <a:bodyPr/>
        <a:lstStyle/>
        <a:p>
          <a:endParaRPr lang="en-US"/>
        </a:p>
      </dgm:t>
    </dgm:pt>
    <dgm:pt modelId="{74A8399B-4AC2-C942-865A-A502213D987B}" type="sibTrans" cxnId="{77E13FB3-B4F6-4D45-B451-CEAA17BD02BC}">
      <dgm:prSet/>
      <dgm:spPr/>
      <dgm:t>
        <a:bodyPr/>
        <a:lstStyle/>
        <a:p>
          <a:endParaRPr lang="en-US"/>
        </a:p>
      </dgm:t>
    </dgm:pt>
    <dgm:pt modelId="{596FFF1D-07FF-E641-AF92-D5491BFD7C02}">
      <dgm:prSet phldrT="[Text]"/>
      <dgm:spPr/>
      <dgm:t>
        <a:bodyPr/>
        <a:lstStyle/>
        <a:p>
          <a:r>
            <a:rPr lang="en-US" dirty="0"/>
            <a:t>What</a:t>
          </a:r>
        </a:p>
      </dgm:t>
    </dgm:pt>
    <dgm:pt modelId="{4D171D78-2A28-1849-97CE-6D1BFC783CBE}" type="parTrans" cxnId="{C2A5026E-BF9F-AD44-8776-8F0EB7B4F4D8}">
      <dgm:prSet/>
      <dgm:spPr/>
      <dgm:t>
        <a:bodyPr/>
        <a:lstStyle/>
        <a:p>
          <a:endParaRPr lang="en-US"/>
        </a:p>
      </dgm:t>
    </dgm:pt>
    <dgm:pt modelId="{ADB0CB7B-0368-294D-B287-4BB2B7001F75}" type="sibTrans" cxnId="{C2A5026E-BF9F-AD44-8776-8F0EB7B4F4D8}">
      <dgm:prSet/>
      <dgm:spPr/>
      <dgm:t>
        <a:bodyPr/>
        <a:lstStyle/>
        <a:p>
          <a:endParaRPr lang="en-US"/>
        </a:p>
      </dgm:t>
    </dgm:pt>
    <dgm:pt modelId="{B39EFBD4-4B96-D94D-9F91-524B032C8025}">
      <dgm:prSet phldrT="[Text]"/>
      <dgm:spPr/>
      <dgm:t>
        <a:bodyPr/>
        <a:lstStyle/>
        <a:p>
          <a:r>
            <a:rPr lang="en-US" dirty="0"/>
            <a:t>Identify Opportunities</a:t>
          </a:r>
        </a:p>
      </dgm:t>
    </dgm:pt>
    <dgm:pt modelId="{66D95F06-7259-9045-A8A8-E05C15E67CF7}" type="parTrans" cxnId="{2C58BECE-0876-4D43-ACFD-31D287CF6FCC}">
      <dgm:prSet/>
      <dgm:spPr/>
      <dgm:t>
        <a:bodyPr/>
        <a:lstStyle/>
        <a:p>
          <a:endParaRPr lang="en-US"/>
        </a:p>
      </dgm:t>
    </dgm:pt>
    <dgm:pt modelId="{3AE3A530-C74B-A845-8989-4395FF569658}" type="sibTrans" cxnId="{2C58BECE-0876-4D43-ACFD-31D287CF6FCC}">
      <dgm:prSet/>
      <dgm:spPr/>
      <dgm:t>
        <a:bodyPr/>
        <a:lstStyle/>
        <a:p>
          <a:endParaRPr lang="en-US"/>
        </a:p>
      </dgm:t>
    </dgm:pt>
    <dgm:pt modelId="{CEA640DB-102D-2847-B58B-EF9C66DDC166}">
      <dgm:prSet phldrT="[Text]"/>
      <dgm:spPr/>
      <dgm:t>
        <a:bodyPr/>
        <a:lstStyle/>
        <a:p>
          <a:r>
            <a:rPr lang="en-US" dirty="0"/>
            <a:t>Product/Service</a:t>
          </a:r>
        </a:p>
      </dgm:t>
    </dgm:pt>
    <dgm:pt modelId="{995B2D84-4521-634A-8F1A-51120FE51573}" type="parTrans" cxnId="{C6B821C7-5EF5-994B-911C-B53D9DAB0DC7}">
      <dgm:prSet/>
      <dgm:spPr/>
      <dgm:t>
        <a:bodyPr/>
        <a:lstStyle/>
        <a:p>
          <a:endParaRPr lang="en-US"/>
        </a:p>
      </dgm:t>
    </dgm:pt>
    <dgm:pt modelId="{4509D6FF-8FA0-D146-B0FB-19B603A56851}" type="sibTrans" cxnId="{C6B821C7-5EF5-994B-911C-B53D9DAB0DC7}">
      <dgm:prSet/>
      <dgm:spPr/>
      <dgm:t>
        <a:bodyPr/>
        <a:lstStyle/>
        <a:p>
          <a:endParaRPr lang="en-US"/>
        </a:p>
      </dgm:t>
    </dgm:pt>
    <dgm:pt modelId="{BD5DCF90-6805-5044-9858-C2EAB506AE6B}">
      <dgm:prSet phldrT="[Text]"/>
      <dgm:spPr/>
      <dgm:t>
        <a:bodyPr/>
        <a:lstStyle/>
        <a:p>
          <a:r>
            <a:rPr lang="en-US" dirty="0"/>
            <a:t>How</a:t>
          </a:r>
        </a:p>
      </dgm:t>
    </dgm:pt>
    <dgm:pt modelId="{CC08A754-C6BB-B24A-996F-9D3971FCCE04}" type="parTrans" cxnId="{74AF4D92-6FFE-EB42-B352-E81B1BFFF038}">
      <dgm:prSet/>
      <dgm:spPr/>
      <dgm:t>
        <a:bodyPr/>
        <a:lstStyle/>
        <a:p>
          <a:endParaRPr lang="en-US"/>
        </a:p>
      </dgm:t>
    </dgm:pt>
    <dgm:pt modelId="{139AF565-8962-0842-924E-B234B21088A1}" type="sibTrans" cxnId="{74AF4D92-6FFE-EB42-B352-E81B1BFFF038}">
      <dgm:prSet/>
      <dgm:spPr/>
      <dgm:t>
        <a:bodyPr/>
        <a:lstStyle/>
        <a:p>
          <a:endParaRPr lang="en-US"/>
        </a:p>
      </dgm:t>
    </dgm:pt>
    <dgm:pt modelId="{CC240551-9157-9F4E-ABC2-111A20FFF571}">
      <dgm:prSet phldrT="[Text]"/>
      <dgm:spPr/>
      <dgm:t>
        <a:bodyPr/>
        <a:lstStyle/>
        <a:p>
          <a:r>
            <a:rPr lang="en-US" dirty="0"/>
            <a:t>Deliver Innovation</a:t>
          </a:r>
        </a:p>
      </dgm:t>
    </dgm:pt>
    <dgm:pt modelId="{07D07534-8584-3C46-8C30-2D3C232A7415}" type="parTrans" cxnId="{309AB6E4-B565-144E-8050-4117FBB4BD01}">
      <dgm:prSet/>
      <dgm:spPr/>
      <dgm:t>
        <a:bodyPr/>
        <a:lstStyle/>
        <a:p>
          <a:endParaRPr lang="en-US"/>
        </a:p>
      </dgm:t>
    </dgm:pt>
    <dgm:pt modelId="{561E29A1-DB61-5C4C-B3DE-B945DF6D7C4A}" type="sibTrans" cxnId="{309AB6E4-B565-144E-8050-4117FBB4BD01}">
      <dgm:prSet/>
      <dgm:spPr/>
      <dgm:t>
        <a:bodyPr/>
        <a:lstStyle/>
        <a:p>
          <a:endParaRPr lang="en-US"/>
        </a:p>
      </dgm:t>
    </dgm:pt>
    <dgm:pt modelId="{D923C8A4-847C-C044-BC94-BDAF1BF6E02C}">
      <dgm:prSet phldrT="[Text]"/>
      <dgm:spPr/>
      <dgm:t>
        <a:bodyPr/>
        <a:lstStyle/>
        <a:p>
          <a:r>
            <a:rPr lang="en-US" dirty="0"/>
            <a:t>Technology</a:t>
          </a:r>
        </a:p>
      </dgm:t>
    </dgm:pt>
    <dgm:pt modelId="{F1B14A55-ADA1-6D43-ABB8-7431D69E717C}" type="parTrans" cxnId="{D41ED491-DE0C-8349-AEBC-F72C3C0C4996}">
      <dgm:prSet/>
      <dgm:spPr/>
      <dgm:t>
        <a:bodyPr/>
        <a:lstStyle/>
        <a:p>
          <a:endParaRPr lang="en-US"/>
        </a:p>
      </dgm:t>
    </dgm:pt>
    <dgm:pt modelId="{330AF90E-E65D-A141-ACF3-4F0FAB1C7FEC}" type="sibTrans" cxnId="{D41ED491-DE0C-8349-AEBC-F72C3C0C4996}">
      <dgm:prSet/>
      <dgm:spPr/>
      <dgm:t>
        <a:bodyPr/>
        <a:lstStyle/>
        <a:p>
          <a:endParaRPr lang="en-US"/>
        </a:p>
      </dgm:t>
    </dgm:pt>
    <dgm:pt modelId="{287433BE-74C0-B74D-8DB7-A23A7407D4C5}" type="pres">
      <dgm:prSet presAssocID="{1E413068-BD01-5341-A5EA-3621E4CB718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F42AB5-4C9A-4143-8632-5AFE23874997}" type="pres">
      <dgm:prSet presAssocID="{EB4596A3-3413-BA41-A249-2563F00B1FA3}" presName="composite" presStyleCnt="0"/>
      <dgm:spPr/>
    </dgm:pt>
    <dgm:pt modelId="{B954F9CF-31B0-074B-8C34-C246EDCC8927}" type="pres">
      <dgm:prSet presAssocID="{EB4596A3-3413-BA41-A249-2563F00B1FA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F79DC0-03B0-4840-A9C6-A3CC5806E0AA}" type="pres">
      <dgm:prSet presAssocID="{EB4596A3-3413-BA41-A249-2563F00B1FA3}" presName="descendantText" presStyleLbl="alignAcc1" presStyleIdx="0" presStyleCnt="3" custLinFactNeighborX="69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558D91-B283-404F-8D36-B0DF58B7F047}" type="pres">
      <dgm:prSet presAssocID="{2DFE5D6D-8B7B-2444-82DF-86EF9E897F36}" presName="sp" presStyleCnt="0"/>
      <dgm:spPr/>
    </dgm:pt>
    <dgm:pt modelId="{D14888F2-9E24-6F4F-AAD5-F3C77C4A61C9}" type="pres">
      <dgm:prSet presAssocID="{596FFF1D-07FF-E641-AF92-D5491BFD7C02}" presName="composite" presStyleCnt="0"/>
      <dgm:spPr/>
    </dgm:pt>
    <dgm:pt modelId="{C12A7E4E-F6DD-A04E-873E-49C3B8FD8C1F}" type="pres">
      <dgm:prSet presAssocID="{596FFF1D-07FF-E641-AF92-D5491BFD7C0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232EA0-3471-D44A-ACD0-BA31D6FEE18A}" type="pres">
      <dgm:prSet presAssocID="{596FFF1D-07FF-E641-AF92-D5491BFD7C0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5B3346-F7F2-F94E-A8FD-E361B2F3D6CB}" type="pres">
      <dgm:prSet presAssocID="{ADB0CB7B-0368-294D-B287-4BB2B7001F75}" presName="sp" presStyleCnt="0"/>
      <dgm:spPr/>
    </dgm:pt>
    <dgm:pt modelId="{2DD60A68-53C7-3D4E-A2DA-F85DA93AC2A0}" type="pres">
      <dgm:prSet presAssocID="{BD5DCF90-6805-5044-9858-C2EAB506AE6B}" presName="composite" presStyleCnt="0"/>
      <dgm:spPr/>
    </dgm:pt>
    <dgm:pt modelId="{3B899999-DC18-3046-8441-B0DDDE6FE4D4}" type="pres">
      <dgm:prSet presAssocID="{BD5DCF90-6805-5044-9858-C2EAB506AE6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7A1E7-AF4C-F34F-8E60-E0D04B897396}" type="pres">
      <dgm:prSet presAssocID="{BD5DCF90-6805-5044-9858-C2EAB506AE6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E13FB3-B4F6-4D45-B451-CEAA17BD02BC}" srcId="{21199F40-670D-074D-A789-40D3BE8ACCD8}" destId="{8CE8EE4A-41BF-E647-BFDF-E836BAE13F06}" srcOrd="0" destOrd="0" parTransId="{722F0504-EEF3-9E40-A41B-D9A1F424AEC1}" sibTransId="{74A8399B-4AC2-C942-865A-A502213D987B}"/>
    <dgm:cxn modelId="{22DBE9A9-7A17-7843-AC97-B6B5B2B43A07}" type="presOf" srcId="{8CE8EE4A-41BF-E647-BFDF-E836BAE13F06}" destId="{FAF79DC0-03B0-4840-A9C6-A3CC5806E0AA}" srcOrd="0" destOrd="1" presId="urn:microsoft.com/office/officeart/2005/8/layout/chevron2"/>
    <dgm:cxn modelId="{309AB6E4-B565-144E-8050-4117FBB4BD01}" srcId="{BD5DCF90-6805-5044-9858-C2EAB506AE6B}" destId="{CC240551-9157-9F4E-ABC2-111A20FFF571}" srcOrd="0" destOrd="0" parTransId="{07D07534-8584-3C46-8C30-2D3C232A7415}" sibTransId="{561E29A1-DB61-5C4C-B3DE-B945DF6D7C4A}"/>
    <dgm:cxn modelId="{C6B821C7-5EF5-994B-911C-B53D9DAB0DC7}" srcId="{B39EFBD4-4B96-D94D-9F91-524B032C8025}" destId="{CEA640DB-102D-2847-B58B-EF9C66DDC166}" srcOrd="0" destOrd="0" parTransId="{995B2D84-4521-634A-8F1A-51120FE51573}" sibTransId="{4509D6FF-8FA0-D146-B0FB-19B603A56851}"/>
    <dgm:cxn modelId="{5B067D1D-995B-E146-86AC-70086D9A1ECC}" type="presOf" srcId="{596FFF1D-07FF-E641-AF92-D5491BFD7C02}" destId="{C12A7E4E-F6DD-A04E-873E-49C3B8FD8C1F}" srcOrd="0" destOrd="0" presId="urn:microsoft.com/office/officeart/2005/8/layout/chevron2"/>
    <dgm:cxn modelId="{3F1A52C7-0730-4142-824F-0C463DFA080B}" type="presOf" srcId="{21199F40-670D-074D-A789-40D3BE8ACCD8}" destId="{FAF79DC0-03B0-4840-A9C6-A3CC5806E0AA}" srcOrd="0" destOrd="0" presId="urn:microsoft.com/office/officeart/2005/8/layout/chevron2"/>
    <dgm:cxn modelId="{74AF4D92-6FFE-EB42-B352-E81B1BFFF038}" srcId="{1E413068-BD01-5341-A5EA-3621E4CB7186}" destId="{BD5DCF90-6805-5044-9858-C2EAB506AE6B}" srcOrd="2" destOrd="0" parTransId="{CC08A754-C6BB-B24A-996F-9D3971FCCE04}" sibTransId="{139AF565-8962-0842-924E-B234B21088A1}"/>
    <dgm:cxn modelId="{9AAE12A5-8EAE-8F40-845A-68336855C39A}" type="presOf" srcId="{BD5DCF90-6805-5044-9858-C2EAB506AE6B}" destId="{3B899999-DC18-3046-8441-B0DDDE6FE4D4}" srcOrd="0" destOrd="0" presId="urn:microsoft.com/office/officeart/2005/8/layout/chevron2"/>
    <dgm:cxn modelId="{CD168173-81A5-1E46-AE5D-B89B4D833445}" type="presOf" srcId="{D923C8A4-847C-C044-BC94-BDAF1BF6E02C}" destId="{2FF7A1E7-AF4C-F34F-8E60-E0D04B897396}" srcOrd="0" destOrd="1" presId="urn:microsoft.com/office/officeart/2005/8/layout/chevron2"/>
    <dgm:cxn modelId="{ACBFA874-0F48-B847-8F41-B90861996DB3}" type="presOf" srcId="{EB4596A3-3413-BA41-A249-2563F00B1FA3}" destId="{B954F9CF-31B0-074B-8C34-C246EDCC8927}" srcOrd="0" destOrd="0" presId="urn:microsoft.com/office/officeart/2005/8/layout/chevron2"/>
    <dgm:cxn modelId="{1B48E298-87A7-0F46-9CD6-5F7E92823E96}" srcId="{1E413068-BD01-5341-A5EA-3621E4CB7186}" destId="{EB4596A3-3413-BA41-A249-2563F00B1FA3}" srcOrd="0" destOrd="0" parTransId="{D7B0D7DC-289D-0A43-8D04-88A143D30D56}" sibTransId="{2DFE5D6D-8B7B-2444-82DF-86EF9E897F36}"/>
    <dgm:cxn modelId="{C2A5026E-BF9F-AD44-8776-8F0EB7B4F4D8}" srcId="{1E413068-BD01-5341-A5EA-3621E4CB7186}" destId="{596FFF1D-07FF-E641-AF92-D5491BFD7C02}" srcOrd="1" destOrd="0" parTransId="{4D171D78-2A28-1849-97CE-6D1BFC783CBE}" sibTransId="{ADB0CB7B-0368-294D-B287-4BB2B7001F75}"/>
    <dgm:cxn modelId="{26E202A9-E0AC-0846-BADF-AED642A3A7A2}" type="presOf" srcId="{B39EFBD4-4B96-D94D-9F91-524B032C8025}" destId="{20232EA0-3471-D44A-ACD0-BA31D6FEE18A}" srcOrd="0" destOrd="0" presId="urn:microsoft.com/office/officeart/2005/8/layout/chevron2"/>
    <dgm:cxn modelId="{ACDD2F95-B17C-5049-A8F7-A55F16D99BA3}" type="presOf" srcId="{CEA640DB-102D-2847-B58B-EF9C66DDC166}" destId="{20232EA0-3471-D44A-ACD0-BA31D6FEE18A}" srcOrd="0" destOrd="1" presId="urn:microsoft.com/office/officeart/2005/8/layout/chevron2"/>
    <dgm:cxn modelId="{D41ED491-DE0C-8349-AEBC-F72C3C0C4996}" srcId="{BD5DCF90-6805-5044-9858-C2EAB506AE6B}" destId="{D923C8A4-847C-C044-BC94-BDAF1BF6E02C}" srcOrd="1" destOrd="0" parTransId="{F1B14A55-ADA1-6D43-ABB8-7431D69E717C}" sibTransId="{330AF90E-E65D-A141-ACF3-4F0FAB1C7FEC}"/>
    <dgm:cxn modelId="{71B2652D-D85E-AC46-A805-92DF594F0CD8}" type="presOf" srcId="{1E413068-BD01-5341-A5EA-3621E4CB7186}" destId="{287433BE-74C0-B74D-8DB7-A23A7407D4C5}" srcOrd="0" destOrd="0" presId="urn:microsoft.com/office/officeart/2005/8/layout/chevron2"/>
    <dgm:cxn modelId="{3621DD09-95D6-EB42-9A16-D2CB96DF5543}" type="presOf" srcId="{CC240551-9157-9F4E-ABC2-111A20FFF571}" destId="{2FF7A1E7-AF4C-F34F-8E60-E0D04B897396}" srcOrd="0" destOrd="0" presId="urn:microsoft.com/office/officeart/2005/8/layout/chevron2"/>
    <dgm:cxn modelId="{2C58BECE-0876-4D43-ACFD-31D287CF6FCC}" srcId="{596FFF1D-07FF-E641-AF92-D5491BFD7C02}" destId="{B39EFBD4-4B96-D94D-9F91-524B032C8025}" srcOrd="0" destOrd="0" parTransId="{66D95F06-7259-9045-A8A8-E05C15E67CF7}" sibTransId="{3AE3A530-C74B-A845-8989-4395FF569658}"/>
    <dgm:cxn modelId="{7744A8F1-778A-CF40-BDE6-7603BAFB213A}" srcId="{EB4596A3-3413-BA41-A249-2563F00B1FA3}" destId="{21199F40-670D-074D-A789-40D3BE8ACCD8}" srcOrd="0" destOrd="0" parTransId="{F253EDC1-352D-504C-B6FF-F8A1C17A9279}" sibTransId="{687C3075-971E-BB4D-82E9-FB83F11BC047}"/>
    <dgm:cxn modelId="{059D4B69-7252-4848-85D5-27E6B8BEC223}" type="presParOf" srcId="{287433BE-74C0-B74D-8DB7-A23A7407D4C5}" destId="{44F42AB5-4C9A-4143-8632-5AFE23874997}" srcOrd="0" destOrd="0" presId="urn:microsoft.com/office/officeart/2005/8/layout/chevron2"/>
    <dgm:cxn modelId="{E9E43C8F-C1F8-FA4F-BD10-85A38A64A768}" type="presParOf" srcId="{44F42AB5-4C9A-4143-8632-5AFE23874997}" destId="{B954F9CF-31B0-074B-8C34-C246EDCC8927}" srcOrd="0" destOrd="0" presId="urn:microsoft.com/office/officeart/2005/8/layout/chevron2"/>
    <dgm:cxn modelId="{EA631218-5B50-A245-9E8D-C188A781FB65}" type="presParOf" srcId="{44F42AB5-4C9A-4143-8632-5AFE23874997}" destId="{FAF79DC0-03B0-4840-A9C6-A3CC5806E0AA}" srcOrd="1" destOrd="0" presId="urn:microsoft.com/office/officeart/2005/8/layout/chevron2"/>
    <dgm:cxn modelId="{7A98CF8C-EA6D-6F4C-BBF9-B8C4621C3701}" type="presParOf" srcId="{287433BE-74C0-B74D-8DB7-A23A7407D4C5}" destId="{3C558D91-B283-404F-8D36-B0DF58B7F047}" srcOrd="1" destOrd="0" presId="urn:microsoft.com/office/officeart/2005/8/layout/chevron2"/>
    <dgm:cxn modelId="{0BC94E87-68CA-604F-8FDE-97EA3BA4C54D}" type="presParOf" srcId="{287433BE-74C0-B74D-8DB7-A23A7407D4C5}" destId="{D14888F2-9E24-6F4F-AAD5-F3C77C4A61C9}" srcOrd="2" destOrd="0" presId="urn:microsoft.com/office/officeart/2005/8/layout/chevron2"/>
    <dgm:cxn modelId="{A72C79CC-8000-134A-A27A-B1463BDA145A}" type="presParOf" srcId="{D14888F2-9E24-6F4F-AAD5-F3C77C4A61C9}" destId="{C12A7E4E-F6DD-A04E-873E-49C3B8FD8C1F}" srcOrd="0" destOrd="0" presId="urn:microsoft.com/office/officeart/2005/8/layout/chevron2"/>
    <dgm:cxn modelId="{3180E58F-FC33-B143-B426-D7022937F6F6}" type="presParOf" srcId="{D14888F2-9E24-6F4F-AAD5-F3C77C4A61C9}" destId="{20232EA0-3471-D44A-ACD0-BA31D6FEE18A}" srcOrd="1" destOrd="0" presId="urn:microsoft.com/office/officeart/2005/8/layout/chevron2"/>
    <dgm:cxn modelId="{E1A94A12-BC82-994B-BDB8-019C777611C5}" type="presParOf" srcId="{287433BE-74C0-B74D-8DB7-A23A7407D4C5}" destId="{9E5B3346-F7F2-F94E-A8FD-E361B2F3D6CB}" srcOrd="3" destOrd="0" presId="urn:microsoft.com/office/officeart/2005/8/layout/chevron2"/>
    <dgm:cxn modelId="{7F055939-87C7-DB47-82FC-B566A9095FE3}" type="presParOf" srcId="{287433BE-74C0-B74D-8DB7-A23A7407D4C5}" destId="{2DD60A68-53C7-3D4E-A2DA-F85DA93AC2A0}" srcOrd="4" destOrd="0" presId="urn:microsoft.com/office/officeart/2005/8/layout/chevron2"/>
    <dgm:cxn modelId="{94D37A75-8896-1049-9D27-C2561D92C488}" type="presParOf" srcId="{2DD60A68-53C7-3D4E-A2DA-F85DA93AC2A0}" destId="{3B899999-DC18-3046-8441-B0DDDE6FE4D4}" srcOrd="0" destOrd="0" presId="urn:microsoft.com/office/officeart/2005/8/layout/chevron2"/>
    <dgm:cxn modelId="{31D56406-F9CF-A043-B644-39A64AED8AB6}" type="presParOf" srcId="{2DD60A68-53C7-3D4E-A2DA-F85DA93AC2A0}" destId="{2FF7A1E7-AF4C-F34F-8E60-E0D04B8973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413068-BD01-5341-A5EA-3621E4CB7186}" type="doc">
      <dgm:prSet loTypeId="urn:microsoft.com/office/officeart/2005/8/layout/chevron2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4596A3-3413-BA41-A249-2563F00B1FA3}">
      <dgm:prSet phldrT="[Text]"/>
      <dgm:spPr/>
      <dgm:t>
        <a:bodyPr/>
        <a:lstStyle/>
        <a:p>
          <a:r>
            <a:rPr lang="en-US" dirty="0"/>
            <a:t>Why</a:t>
          </a:r>
        </a:p>
      </dgm:t>
    </dgm:pt>
    <dgm:pt modelId="{D7B0D7DC-289D-0A43-8D04-88A143D30D56}" type="parTrans" cxnId="{1B48E298-87A7-0F46-9CD6-5F7E92823E96}">
      <dgm:prSet/>
      <dgm:spPr/>
      <dgm:t>
        <a:bodyPr/>
        <a:lstStyle/>
        <a:p>
          <a:endParaRPr lang="en-US"/>
        </a:p>
      </dgm:t>
    </dgm:pt>
    <dgm:pt modelId="{2DFE5D6D-8B7B-2444-82DF-86EF9E897F36}" type="sibTrans" cxnId="{1B48E298-87A7-0F46-9CD6-5F7E92823E96}">
      <dgm:prSet/>
      <dgm:spPr/>
      <dgm:t>
        <a:bodyPr/>
        <a:lstStyle/>
        <a:p>
          <a:endParaRPr lang="en-US"/>
        </a:p>
      </dgm:t>
    </dgm:pt>
    <dgm:pt modelId="{21199F40-670D-074D-A789-40D3BE8ACCD8}">
      <dgm:prSet phldrT="[Text]"/>
      <dgm:spPr/>
      <dgm:t>
        <a:bodyPr/>
        <a:lstStyle/>
        <a:p>
          <a:r>
            <a:rPr lang="en-US" dirty="0"/>
            <a:t>Understand Context</a:t>
          </a:r>
        </a:p>
      </dgm:t>
    </dgm:pt>
    <dgm:pt modelId="{F253EDC1-352D-504C-B6FF-F8A1C17A9279}" type="parTrans" cxnId="{7744A8F1-778A-CF40-BDE6-7603BAFB213A}">
      <dgm:prSet/>
      <dgm:spPr/>
      <dgm:t>
        <a:bodyPr/>
        <a:lstStyle/>
        <a:p>
          <a:endParaRPr lang="en-US"/>
        </a:p>
      </dgm:t>
    </dgm:pt>
    <dgm:pt modelId="{687C3075-971E-BB4D-82E9-FB83F11BC047}" type="sibTrans" cxnId="{7744A8F1-778A-CF40-BDE6-7603BAFB213A}">
      <dgm:prSet/>
      <dgm:spPr/>
      <dgm:t>
        <a:bodyPr/>
        <a:lstStyle/>
        <a:p>
          <a:endParaRPr lang="en-US"/>
        </a:p>
      </dgm:t>
    </dgm:pt>
    <dgm:pt modelId="{8CE8EE4A-41BF-E647-BFDF-E836BAE13F06}">
      <dgm:prSet phldrT="[Text]"/>
      <dgm:spPr/>
      <dgm:t>
        <a:bodyPr/>
        <a:lstStyle/>
        <a:p>
          <a:r>
            <a:rPr lang="en-US" dirty="0"/>
            <a:t>Business/Market</a:t>
          </a:r>
        </a:p>
      </dgm:t>
    </dgm:pt>
    <dgm:pt modelId="{722F0504-EEF3-9E40-A41B-D9A1F424AEC1}" type="parTrans" cxnId="{77E13FB3-B4F6-4D45-B451-CEAA17BD02BC}">
      <dgm:prSet/>
      <dgm:spPr/>
      <dgm:t>
        <a:bodyPr/>
        <a:lstStyle/>
        <a:p>
          <a:endParaRPr lang="en-US"/>
        </a:p>
      </dgm:t>
    </dgm:pt>
    <dgm:pt modelId="{74A8399B-4AC2-C942-865A-A502213D987B}" type="sibTrans" cxnId="{77E13FB3-B4F6-4D45-B451-CEAA17BD02BC}">
      <dgm:prSet/>
      <dgm:spPr/>
      <dgm:t>
        <a:bodyPr/>
        <a:lstStyle/>
        <a:p>
          <a:endParaRPr lang="en-US"/>
        </a:p>
      </dgm:t>
    </dgm:pt>
    <dgm:pt modelId="{287433BE-74C0-B74D-8DB7-A23A7407D4C5}" type="pres">
      <dgm:prSet presAssocID="{1E413068-BD01-5341-A5EA-3621E4CB718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F42AB5-4C9A-4143-8632-5AFE23874997}" type="pres">
      <dgm:prSet presAssocID="{EB4596A3-3413-BA41-A249-2563F00B1FA3}" presName="composite" presStyleCnt="0"/>
      <dgm:spPr/>
    </dgm:pt>
    <dgm:pt modelId="{B954F9CF-31B0-074B-8C34-C246EDCC8927}" type="pres">
      <dgm:prSet presAssocID="{EB4596A3-3413-BA41-A249-2563F00B1FA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F79DC0-03B0-4840-A9C6-A3CC5806E0AA}" type="pres">
      <dgm:prSet presAssocID="{EB4596A3-3413-BA41-A249-2563F00B1FA3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48E298-87A7-0F46-9CD6-5F7E92823E96}" srcId="{1E413068-BD01-5341-A5EA-3621E4CB7186}" destId="{EB4596A3-3413-BA41-A249-2563F00B1FA3}" srcOrd="0" destOrd="0" parTransId="{D7B0D7DC-289D-0A43-8D04-88A143D30D56}" sibTransId="{2DFE5D6D-8B7B-2444-82DF-86EF9E897F36}"/>
    <dgm:cxn modelId="{2ECE6BC2-CC77-CD4E-BC76-A5C3E0DA6A7E}" type="presOf" srcId="{21199F40-670D-074D-A789-40D3BE8ACCD8}" destId="{FAF79DC0-03B0-4840-A9C6-A3CC5806E0AA}" srcOrd="0" destOrd="0" presId="urn:microsoft.com/office/officeart/2005/8/layout/chevron2"/>
    <dgm:cxn modelId="{6D15055B-1305-AA4D-9489-ED5F6834D429}" type="presOf" srcId="{EB4596A3-3413-BA41-A249-2563F00B1FA3}" destId="{B954F9CF-31B0-074B-8C34-C246EDCC8927}" srcOrd="0" destOrd="0" presId="urn:microsoft.com/office/officeart/2005/8/layout/chevron2"/>
    <dgm:cxn modelId="{8A883412-59CC-9440-A82D-1F7E7CCBE24D}" type="presOf" srcId="{8CE8EE4A-41BF-E647-BFDF-E836BAE13F06}" destId="{FAF79DC0-03B0-4840-A9C6-A3CC5806E0AA}" srcOrd="0" destOrd="1" presId="urn:microsoft.com/office/officeart/2005/8/layout/chevron2"/>
    <dgm:cxn modelId="{7744A8F1-778A-CF40-BDE6-7603BAFB213A}" srcId="{EB4596A3-3413-BA41-A249-2563F00B1FA3}" destId="{21199F40-670D-074D-A789-40D3BE8ACCD8}" srcOrd="0" destOrd="0" parTransId="{F253EDC1-352D-504C-B6FF-F8A1C17A9279}" sibTransId="{687C3075-971E-BB4D-82E9-FB83F11BC047}"/>
    <dgm:cxn modelId="{77E13FB3-B4F6-4D45-B451-CEAA17BD02BC}" srcId="{21199F40-670D-074D-A789-40D3BE8ACCD8}" destId="{8CE8EE4A-41BF-E647-BFDF-E836BAE13F06}" srcOrd="0" destOrd="0" parTransId="{722F0504-EEF3-9E40-A41B-D9A1F424AEC1}" sibTransId="{74A8399B-4AC2-C942-865A-A502213D987B}"/>
    <dgm:cxn modelId="{23F7703A-D81B-5948-B03D-0CA425AACC46}" type="presOf" srcId="{1E413068-BD01-5341-A5EA-3621E4CB7186}" destId="{287433BE-74C0-B74D-8DB7-A23A7407D4C5}" srcOrd="0" destOrd="0" presId="urn:microsoft.com/office/officeart/2005/8/layout/chevron2"/>
    <dgm:cxn modelId="{E38425E2-694A-CB41-9C2B-FCE27B5AF74A}" type="presParOf" srcId="{287433BE-74C0-B74D-8DB7-A23A7407D4C5}" destId="{44F42AB5-4C9A-4143-8632-5AFE23874997}" srcOrd="0" destOrd="0" presId="urn:microsoft.com/office/officeart/2005/8/layout/chevron2"/>
    <dgm:cxn modelId="{82108E3B-A38F-2342-9A8A-DE616283CB47}" type="presParOf" srcId="{44F42AB5-4C9A-4143-8632-5AFE23874997}" destId="{B954F9CF-31B0-074B-8C34-C246EDCC8927}" srcOrd="0" destOrd="0" presId="urn:microsoft.com/office/officeart/2005/8/layout/chevron2"/>
    <dgm:cxn modelId="{0091FADE-30F7-9341-AA57-FA0172E19327}" type="presParOf" srcId="{44F42AB5-4C9A-4143-8632-5AFE23874997}" destId="{FAF79DC0-03B0-4840-A9C6-A3CC5806E0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413068-BD01-5341-A5EA-3621E4CB7186}" type="doc">
      <dgm:prSet loTypeId="urn:microsoft.com/office/officeart/2005/8/layout/chevron2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4596A3-3413-BA41-A249-2563F00B1FA3}">
      <dgm:prSet phldrT="[Text]"/>
      <dgm:spPr/>
      <dgm:t>
        <a:bodyPr/>
        <a:lstStyle/>
        <a:p>
          <a:r>
            <a:rPr lang="en-US" dirty="0"/>
            <a:t>Why</a:t>
          </a:r>
        </a:p>
      </dgm:t>
    </dgm:pt>
    <dgm:pt modelId="{D7B0D7DC-289D-0A43-8D04-88A143D30D56}" type="parTrans" cxnId="{1B48E298-87A7-0F46-9CD6-5F7E92823E96}">
      <dgm:prSet/>
      <dgm:spPr/>
      <dgm:t>
        <a:bodyPr/>
        <a:lstStyle/>
        <a:p>
          <a:endParaRPr lang="en-US"/>
        </a:p>
      </dgm:t>
    </dgm:pt>
    <dgm:pt modelId="{2DFE5D6D-8B7B-2444-82DF-86EF9E897F36}" type="sibTrans" cxnId="{1B48E298-87A7-0F46-9CD6-5F7E92823E96}">
      <dgm:prSet/>
      <dgm:spPr/>
      <dgm:t>
        <a:bodyPr/>
        <a:lstStyle/>
        <a:p>
          <a:endParaRPr lang="en-US"/>
        </a:p>
      </dgm:t>
    </dgm:pt>
    <dgm:pt modelId="{21199F40-670D-074D-A789-40D3BE8ACCD8}">
      <dgm:prSet phldrT="[Text]"/>
      <dgm:spPr/>
      <dgm:t>
        <a:bodyPr/>
        <a:lstStyle/>
        <a:p>
          <a:r>
            <a:rPr lang="en-US" dirty="0"/>
            <a:t>Understand Context</a:t>
          </a:r>
        </a:p>
      </dgm:t>
    </dgm:pt>
    <dgm:pt modelId="{F253EDC1-352D-504C-B6FF-F8A1C17A9279}" type="parTrans" cxnId="{7744A8F1-778A-CF40-BDE6-7603BAFB213A}">
      <dgm:prSet/>
      <dgm:spPr/>
      <dgm:t>
        <a:bodyPr/>
        <a:lstStyle/>
        <a:p>
          <a:endParaRPr lang="en-US"/>
        </a:p>
      </dgm:t>
    </dgm:pt>
    <dgm:pt modelId="{687C3075-971E-BB4D-82E9-FB83F11BC047}" type="sibTrans" cxnId="{7744A8F1-778A-CF40-BDE6-7603BAFB213A}">
      <dgm:prSet/>
      <dgm:spPr/>
      <dgm:t>
        <a:bodyPr/>
        <a:lstStyle/>
        <a:p>
          <a:endParaRPr lang="en-US"/>
        </a:p>
      </dgm:t>
    </dgm:pt>
    <dgm:pt modelId="{8CE8EE4A-41BF-E647-BFDF-E836BAE13F06}">
      <dgm:prSet phldrT="[Text]"/>
      <dgm:spPr/>
      <dgm:t>
        <a:bodyPr/>
        <a:lstStyle/>
        <a:p>
          <a:r>
            <a:rPr lang="en-US" dirty="0"/>
            <a:t>Business/Market</a:t>
          </a:r>
        </a:p>
      </dgm:t>
    </dgm:pt>
    <dgm:pt modelId="{722F0504-EEF3-9E40-A41B-D9A1F424AEC1}" type="parTrans" cxnId="{77E13FB3-B4F6-4D45-B451-CEAA17BD02BC}">
      <dgm:prSet/>
      <dgm:spPr/>
      <dgm:t>
        <a:bodyPr/>
        <a:lstStyle/>
        <a:p>
          <a:endParaRPr lang="en-US"/>
        </a:p>
      </dgm:t>
    </dgm:pt>
    <dgm:pt modelId="{74A8399B-4AC2-C942-865A-A502213D987B}" type="sibTrans" cxnId="{77E13FB3-B4F6-4D45-B451-CEAA17BD02BC}">
      <dgm:prSet/>
      <dgm:spPr/>
      <dgm:t>
        <a:bodyPr/>
        <a:lstStyle/>
        <a:p>
          <a:endParaRPr lang="en-US"/>
        </a:p>
      </dgm:t>
    </dgm:pt>
    <dgm:pt modelId="{287433BE-74C0-B74D-8DB7-A23A7407D4C5}" type="pres">
      <dgm:prSet presAssocID="{1E413068-BD01-5341-A5EA-3621E4CB718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F42AB5-4C9A-4143-8632-5AFE23874997}" type="pres">
      <dgm:prSet presAssocID="{EB4596A3-3413-BA41-A249-2563F00B1FA3}" presName="composite" presStyleCnt="0"/>
      <dgm:spPr/>
    </dgm:pt>
    <dgm:pt modelId="{B954F9CF-31B0-074B-8C34-C246EDCC8927}" type="pres">
      <dgm:prSet presAssocID="{EB4596A3-3413-BA41-A249-2563F00B1FA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F79DC0-03B0-4840-A9C6-A3CC5806E0AA}" type="pres">
      <dgm:prSet presAssocID="{EB4596A3-3413-BA41-A249-2563F00B1FA3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13553D-1062-1D4A-BE85-A8387242FD62}" type="presOf" srcId="{8CE8EE4A-41BF-E647-BFDF-E836BAE13F06}" destId="{FAF79DC0-03B0-4840-A9C6-A3CC5806E0AA}" srcOrd="0" destOrd="1" presId="urn:microsoft.com/office/officeart/2005/8/layout/chevron2"/>
    <dgm:cxn modelId="{A23D3A4F-77A9-8840-B320-39131D942D18}" type="presOf" srcId="{EB4596A3-3413-BA41-A249-2563F00B1FA3}" destId="{B954F9CF-31B0-074B-8C34-C246EDCC8927}" srcOrd="0" destOrd="0" presId="urn:microsoft.com/office/officeart/2005/8/layout/chevron2"/>
    <dgm:cxn modelId="{1B48E298-87A7-0F46-9CD6-5F7E92823E96}" srcId="{1E413068-BD01-5341-A5EA-3621E4CB7186}" destId="{EB4596A3-3413-BA41-A249-2563F00B1FA3}" srcOrd="0" destOrd="0" parTransId="{D7B0D7DC-289D-0A43-8D04-88A143D30D56}" sibTransId="{2DFE5D6D-8B7B-2444-82DF-86EF9E897F36}"/>
    <dgm:cxn modelId="{BD2BE22A-BFA6-954A-93D5-64AA0776296D}" type="presOf" srcId="{21199F40-670D-074D-A789-40D3BE8ACCD8}" destId="{FAF79DC0-03B0-4840-A9C6-A3CC5806E0AA}" srcOrd="0" destOrd="0" presId="urn:microsoft.com/office/officeart/2005/8/layout/chevron2"/>
    <dgm:cxn modelId="{D23541EA-2E6F-E84F-BCB0-D2B617981B12}" type="presOf" srcId="{1E413068-BD01-5341-A5EA-3621E4CB7186}" destId="{287433BE-74C0-B74D-8DB7-A23A7407D4C5}" srcOrd="0" destOrd="0" presId="urn:microsoft.com/office/officeart/2005/8/layout/chevron2"/>
    <dgm:cxn modelId="{77E13FB3-B4F6-4D45-B451-CEAA17BD02BC}" srcId="{21199F40-670D-074D-A789-40D3BE8ACCD8}" destId="{8CE8EE4A-41BF-E647-BFDF-E836BAE13F06}" srcOrd="0" destOrd="0" parTransId="{722F0504-EEF3-9E40-A41B-D9A1F424AEC1}" sibTransId="{74A8399B-4AC2-C942-865A-A502213D987B}"/>
    <dgm:cxn modelId="{7744A8F1-778A-CF40-BDE6-7603BAFB213A}" srcId="{EB4596A3-3413-BA41-A249-2563F00B1FA3}" destId="{21199F40-670D-074D-A789-40D3BE8ACCD8}" srcOrd="0" destOrd="0" parTransId="{F253EDC1-352D-504C-B6FF-F8A1C17A9279}" sibTransId="{687C3075-971E-BB4D-82E9-FB83F11BC047}"/>
    <dgm:cxn modelId="{4FCAC125-C229-E744-8E27-C27CEBE6735B}" type="presParOf" srcId="{287433BE-74C0-B74D-8DB7-A23A7407D4C5}" destId="{44F42AB5-4C9A-4143-8632-5AFE23874997}" srcOrd="0" destOrd="0" presId="urn:microsoft.com/office/officeart/2005/8/layout/chevron2"/>
    <dgm:cxn modelId="{C1BCF967-028C-3747-9656-0A86B0DB2894}" type="presParOf" srcId="{44F42AB5-4C9A-4143-8632-5AFE23874997}" destId="{B954F9CF-31B0-074B-8C34-C246EDCC8927}" srcOrd="0" destOrd="0" presId="urn:microsoft.com/office/officeart/2005/8/layout/chevron2"/>
    <dgm:cxn modelId="{D056E7C6-53A8-1247-B753-874DBE621FE2}" type="presParOf" srcId="{44F42AB5-4C9A-4143-8632-5AFE23874997}" destId="{FAF79DC0-03B0-4840-A9C6-A3CC5806E0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413068-BD01-5341-A5EA-3621E4CB7186}" type="doc">
      <dgm:prSet loTypeId="urn:microsoft.com/office/officeart/2005/8/layout/chevron2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4596A3-3413-BA41-A249-2563F00B1FA3}">
      <dgm:prSet phldrT="[Text]"/>
      <dgm:spPr/>
      <dgm:t>
        <a:bodyPr/>
        <a:lstStyle/>
        <a:p>
          <a:r>
            <a:rPr lang="en-US" dirty="0"/>
            <a:t>Why</a:t>
          </a:r>
        </a:p>
      </dgm:t>
    </dgm:pt>
    <dgm:pt modelId="{D7B0D7DC-289D-0A43-8D04-88A143D30D56}" type="parTrans" cxnId="{1B48E298-87A7-0F46-9CD6-5F7E92823E96}">
      <dgm:prSet/>
      <dgm:spPr/>
      <dgm:t>
        <a:bodyPr/>
        <a:lstStyle/>
        <a:p>
          <a:endParaRPr lang="en-US"/>
        </a:p>
      </dgm:t>
    </dgm:pt>
    <dgm:pt modelId="{2DFE5D6D-8B7B-2444-82DF-86EF9E897F36}" type="sibTrans" cxnId="{1B48E298-87A7-0F46-9CD6-5F7E92823E96}">
      <dgm:prSet/>
      <dgm:spPr/>
      <dgm:t>
        <a:bodyPr/>
        <a:lstStyle/>
        <a:p>
          <a:endParaRPr lang="en-US"/>
        </a:p>
      </dgm:t>
    </dgm:pt>
    <dgm:pt modelId="{21199F40-670D-074D-A789-40D3BE8ACCD8}">
      <dgm:prSet phldrT="[Text]"/>
      <dgm:spPr/>
      <dgm:t>
        <a:bodyPr/>
        <a:lstStyle/>
        <a:p>
          <a:r>
            <a:rPr lang="en-US" dirty="0"/>
            <a:t>Understand Context</a:t>
          </a:r>
        </a:p>
      </dgm:t>
    </dgm:pt>
    <dgm:pt modelId="{F253EDC1-352D-504C-B6FF-F8A1C17A9279}" type="parTrans" cxnId="{7744A8F1-778A-CF40-BDE6-7603BAFB213A}">
      <dgm:prSet/>
      <dgm:spPr/>
      <dgm:t>
        <a:bodyPr/>
        <a:lstStyle/>
        <a:p>
          <a:endParaRPr lang="en-US"/>
        </a:p>
      </dgm:t>
    </dgm:pt>
    <dgm:pt modelId="{687C3075-971E-BB4D-82E9-FB83F11BC047}" type="sibTrans" cxnId="{7744A8F1-778A-CF40-BDE6-7603BAFB213A}">
      <dgm:prSet/>
      <dgm:spPr/>
      <dgm:t>
        <a:bodyPr/>
        <a:lstStyle/>
        <a:p>
          <a:endParaRPr lang="en-US"/>
        </a:p>
      </dgm:t>
    </dgm:pt>
    <dgm:pt modelId="{8CE8EE4A-41BF-E647-BFDF-E836BAE13F06}">
      <dgm:prSet phldrT="[Text]"/>
      <dgm:spPr/>
      <dgm:t>
        <a:bodyPr/>
        <a:lstStyle/>
        <a:p>
          <a:r>
            <a:rPr lang="en-US" dirty="0"/>
            <a:t>Business/Market</a:t>
          </a:r>
        </a:p>
      </dgm:t>
    </dgm:pt>
    <dgm:pt modelId="{722F0504-EEF3-9E40-A41B-D9A1F424AEC1}" type="parTrans" cxnId="{77E13FB3-B4F6-4D45-B451-CEAA17BD02BC}">
      <dgm:prSet/>
      <dgm:spPr/>
      <dgm:t>
        <a:bodyPr/>
        <a:lstStyle/>
        <a:p>
          <a:endParaRPr lang="en-US"/>
        </a:p>
      </dgm:t>
    </dgm:pt>
    <dgm:pt modelId="{74A8399B-4AC2-C942-865A-A502213D987B}" type="sibTrans" cxnId="{77E13FB3-B4F6-4D45-B451-CEAA17BD02BC}">
      <dgm:prSet/>
      <dgm:spPr/>
      <dgm:t>
        <a:bodyPr/>
        <a:lstStyle/>
        <a:p>
          <a:endParaRPr lang="en-US"/>
        </a:p>
      </dgm:t>
    </dgm:pt>
    <dgm:pt modelId="{287433BE-74C0-B74D-8DB7-A23A7407D4C5}" type="pres">
      <dgm:prSet presAssocID="{1E413068-BD01-5341-A5EA-3621E4CB718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F42AB5-4C9A-4143-8632-5AFE23874997}" type="pres">
      <dgm:prSet presAssocID="{EB4596A3-3413-BA41-A249-2563F00B1FA3}" presName="composite" presStyleCnt="0"/>
      <dgm:spPr/>
    </dgm:pt>
    <dgm:pt modelId="{B954F9CF-31B0-074B-8C34-C246EDCC8927}" type="pres">
      <dgm:prSet presAssocID="{EB4596A3-3413-BA41-A249-2563F00B1FA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F79DC0-03B0-4840-A9C6-A3CC5806E0AA}" type="pres">
      <dgm:prSet presAssocID="{EB4596A3-3413-BA41-A249-2563F00B1FA3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44A8F1-778A-CF40-BDE6-7603BAFB213A}" srcId="{EB4596A3-3413-BA41-A249-2563F00B1FA3}" destId="{21199F40-670D-074D-A789-40D3BE8ACCD8}" srcOrd="0" destOrd="0" parTransId="{F253EDC1-352D-504C-B6FF-F8A1C17A9279}" sibTransId="{687C3075-971E-BB4D-82E9-FB83F11BC047}"/>
    <dgm:cxn modelId="{11CEF931-FB4C-DB47-AC9E-DB63D0E749EA}" type="presOf" srcId="{21199F40-670D-074D-A789-40D3BE8ACCD8}" destId="{FAF79DC0-03B0-4840-A9C6-A3CC5806E0AA}" srcOrd="0" destOrd="0" presId="urn:microsoft.com/office/officeart/2005/8/layout/chevron2"/>
    <dgm:cxn modelId="{ACC2BF5C-F0AC-DF45-8FFF-26AFB60D7D3F}" type="presOf" srcId="{1E413068-BD01-5341-A5EA-3621E4CB7186}" destId="{287433BE-74C0-B74D-8DB7-A23A7407D4C5}" srcOrd="0" destOrd="0" presId="urn:microsoft.com/office/officeart/2005/8/layout/chevron2"/>
    <dgm:cxn modelId="{77E13FB3-B4F6-4D45-B451-CEAA17BD02BC}" srcId="{21199F40-670D-074D-A789-40D3BE8ACCD8}" destId="{8CE8EE4A-41BF-E647-BFDF-E836BAE13F06}" srcOrd="0" destOrd="0" parTransId="{722F0504-EEF3-9E40-A41B-D9A1F424AEC1}" sibTransId="{74A8399B-4AC2-C942-865A-A502213D987B}"/>
    <dgm:cxn modelId="{4C0F0145-BF06-8742-8277-D6577E6BBA4F}" type="presOf" srcId="{EB4596A3-3413-BA41-A249-2563F00B1FA3}" destId="{B954F9CF-31B0-074B-8C34-C246EDCC8927}" srcOrd="0" destOrd="0" presId="urn:microsoft.com/office/officeart/2005/8/layout/chevron2"/>
    <dgm:cxn modelId="{B28331DE-194B-E247-B383-2DA9DFA20DCA}" type="presOf" srcId="{8CE8EE4A-41BF-E647-BFDF-E836BAE13F06}" destId="{FAF79DC0-03B0-4840-A9C6-A3CC5806E0AA}" srcOrd="0" destOrd="1" presId="urn:microsoft.com/office/officeart/2005/8/layout/chevron2"/>
    <dgm:cxn modelId="{1B48E298-87A7-0F46-9CD6-5F7E92823E96}" srcId="{1E413068-BD01-5341-A5EA-3621E4CB7186}" destId="{EB4596A3-3413-BA41-A249-2563F00B1FA3}" srcOrd="0" destOrd="0" parTransId="{D7B0D7DC-289D-0A43-8D04-88A143D30D56}" sibTransId="{2DFE5D6D-8B7B-2444-82DF-86EF9E897F36}"/>
    <dgm:cxn modelId="{3B4ED0CD-2DB8-074F-BB52-46E1F2272854}" type="presParOf" srcId="{287433BE-74C0-B74D-8DB7-A23A7407D4C5}" destId="{44F42AB5-4C9A-4143-8632-5AFE23874997}" srcOrd="0" destOrd="0" presId="urn:microsoft.com/office/officeart/2005/8/layout/chevron2"/>
    <dgm:cxn modelId="{FCAD9AF3-D3FB-9447-ABE3-4E0ABC9247B4}" type="presParOf" srcId="{44F42AB5-4C9A-4143-8632-5AFE23874997}" destId="{B954F9CF-31B0-074B-8C34-C246EDCC8927}" srcOrd="0" destOrd="0" presId="urn:microsoft.com/office/officeart/2005/8/layout/chevron2"/>
    <dgm:cxn modelId="{C0EA68C7-681F-B946-B395-35881CEA6DE6}" type="presParOf" srcId="{44F42AB5-4C9A-4143-8632-5AFE23874997}" destId="{FAF79DC0-03B0-4840-A9C6-A3CC5806E0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4F9CF-31B0-074B-8C34-C246EDCC8927}">
      <dsp:nvSpPr>
        <dsp:cNvPr id="0" name=""/>
        <dsp:cNvSpPr/>
      </dsp:nvSpPr>
      <dsp:spPr>
        <a:xfrm rot="5400000">
          <a:off x="-260243" y="261157"/>
          <a:ext cx="1734959" cy="121447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Why</a:t>
          </a:r>
        </a:p>
      </dsp:txBody>
      <dsp:txXfrm rot="-5400000">
        <a:off x="2" y="608149"/>
        <a:ext cx="1214471" cy="520488"/>
      </dsp:txXfrm>
    </dsp:sp>
    <dsp:sp modelId="{FAF79DC0-03B0-4840-A9C6-A3CC5806E0AA}">
      <dsp:nvSpPr>
        <dsp:cNvPr id="0" name=""/>
        <dsp:cNvSpPr/>
      </dsp:nvSpPr>
      <dsp:spPr>
        <a:xfrm rot="5400000">
          <a:off x="3757216" y="-2541831"/>
          <a:ext cx="1127723" cy="62132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/>
            <a:t>Understand Context</a:t>
          </a:r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/>
            <a:t>Business/Market</a:t>
          </a:r>
        </a:p>
      </dsp:txBody>
      <dsp:txXfrm rot="-5400000">
        <a:off x="1214471" y="55965"/>
        <a:ext cx="6158163" cy="1017621"/>
      </dsp:txXfrm>
    </dsp:sp>
    <dsp:sp modelId="{C12A7E4E-F6DD-A04E-873E-49C3B8FD8C1F}">
      <dsp:nvSpPr>
        <dsp:cNvPr id="0" name=""/>
        <dsp:cNvSpPr/>
      </dsp:nvSpPr>
      <dsp:spPr>
        <a:xfrm rot="5400000">
          <a:off x="-260243" y="1803345"/>
          <a:ext cx="1734959" cy="1214471"/>
        </a:xfrm>
        <a:prstGeom prst="chevron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What</a:t>
          </a:r>
        </a:p>
      </dsp:txBody>
      <dsp:txXfrm rot="-5400000">
        <a:off x="2" y="2150337"/>
        <a:ext cx="1214471" cy="520488"/>
      </dsp:txXfrm>
    </dsp:sp>
    <dsp:sp modelId="{20232EA0-3471-D44A-ACD0-BA31D6FEE18A}">
      <dsp:nvSpPr>
        <dsp:cNvPr id="0" name=""/>
        <dsp:cNvSpPr/>
      </dsp:nvSpPr>
      <dsp:spPr>
        <a:xfrm rot="5400000">
          <a:off x="3757216" y="-999644"/>
          <a:ext cx="1127723" cy="62132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/>
            <a:t>Identify Opportunities</a:t>
          </a:r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/>
            <a:t>Product/Service</a:t>
          </a:r>
        </a:p>
      </dsp:txBody>
      <dsp:txXfrm rot="-5400000">
        <a:off x="1214471" y="1598152"/>
        <a:ext cx="6158163" cy="1017621"/>
      </dsp:txXfrm>
    </dsp:sp>
    <dsp:sp modelId="{3B899999-DC18-3046-8441-B0DDDE6FE4D4}">
      <dsp:nvSpPr>
        <dsp:cNvPr id="0" name=""/>
        <dsp:cNvSpPr/>
      </dsp:nvSpPr>
      <dsp:spPr>
        <a:xfrm rot="5400000">
          <a:off x="-260243" y="3345532"/>
          <a:ext cx="1734959" cy="1214471"/>
        </a:xfrm>
        <a:prstGeom prst="chevron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How</a:t>
          </a:r>
        </a:p>
      </dsp:txBody>
      <dsp:txXfrm rot="-5400000">
        <a:off x="2" y="3692524"/>
        <a:ext cx="1214471" cy="520488"/>
      </dsp:txXfrm>
    </dsp:sp>
    <dsp:sp modelId="{2FF7A1E7-AF4C-F34F-8E60-E0D04B897396}">
      <dsp:nvSpPr>
        <dsp:cNvPr id="0" name=""/>
        <dsp:cNvSpPr/>
      </dsp:nvSpPr>
      <dsp:spPr>
        <a:xfrm rot="5400000">
          <a:off x="3757216" y="542543"/>
          <a:ext cx="1127723" cy="62132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/>
            <a:t>Deliver Innovation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/>
            <a:t>Technology</a:t>
          </a:r>
        </a:p>
      </dsp:txBody>
      <dsp:txXfrm rot="-5400000">
        <a:off x="1214471" y="3140340"/>
        <a:ext cx="6158163" cy="10176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4F9CF-31B0-074B-8C34-C246EDCC8927}">
      <dsp:nvSpPr>
        <dsp:cNvPr id="0" name=""/>
        <dsp:cNvSpPr/>
      </dsp:nvSpPr>
      <dsp:spPr>
        <a:xfrm rot="5400000">
          <a:off x="-267868" y="267868"/>
          <a:ext cx="1785793" cy="125005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Why</a:t>
          </a:r>
        </a:p>
      </dsp:txBody>
      <dsp:txXfrm rot="-5400000">
        <a:off x="2" y="625027"/>
        <a:ext cx="1250055" cy="535738"/>
      </dsp:txXfrm>
    </dsp:sp>
    <dsp:sp modelId="{FAF79DC0-03B0-4840-A9C6-A3CC5806E0AA}">
      <dsp:nvSpPr>
        <dsp:cNvPr id="0" name=""/>
        <dsp:cNvSpPr/>
      </dsp:nvSpPr>
      <dsp:spPr>
        <a:xfrm rot="5400000">
          <a:off x="4979739" y="-3729684"/>
          <a:ext cx="1160765" cy="86201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/>
            <a:t>Understand Context</a:t>
          </a:r>
        </a:p>
        <a:p>
          <a:pPr marL="571500" lvl="2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/>
            <a:t>Business/Market</a:t>
          </a:r>
        </a:p>
      </dsp:txBody>
      <dsp:txXfrm rot="-5400000">
        <a:off x="1250055" y="56664"/>
        <a:ext cx="8563470" cy="10474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4F9CF-31B0-074B-8C34-C246EDCC8927}">
      <dsp:nvSpPr>
        <dsp:cNvPr id="0" name=""/>
        <dsp:cNvSpPr/>
      </dsp:nvSpPr>
      <dsp:spPr>
        <a:xfrm rot="5400000">
          <a:off x="-267868" y="267868"/>
          <a:ext cx="1785793" cy="125005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Why</a:t>
          </a:r>
        </a:p>
      </dsp:txBody>
      <dsp:txXfrm rot="-5400000">
        <a:off x="2" y="625027"/>
        <a:ext cx="1250055" cy="535738"/>
      </dsp:txXfrm>
    </dsp:sp>
    <dsp:sp modelId="{FAF79DC0-03B0-4840-A9C6-A3CC5806E0AA}">
      <dsp:nvSpPr>
        <dsp:cNvPr id="0" name=""/>
        <dsp:cNvSpPr/>
      </dsp:nvSpPr>
      <dsp:spPr>
        <a:xfrm rot="5400000">
          <a:off x="4979739" y="-3729684"/>
          <a:ext cx="1160765" cy="86201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/>
            <a:t>Understand Context</a:t>
          </a:r>
        </a:p>
        <a:p>
          <a:pPr marL="571500" lvl="2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/>
            <a:t>Business/Market</a:t>
          </a:r>
        </a:p>
      </dsp:txBody>
      <dsp:txXfrm rot="-5400000">
        <a:off x="1250055" y="56664"/>
        <a:ext cx="8563470" cy="10474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4F9CF-31B0-074B-8C34-C246EDCC8927}">
      <dsp:nvSpPr>
        <dsp:cNvPr id="0" name=""/>
        <dsp:cNvSpPr/>
      </dsp:nvSpPr>
      <dsp:spPr>
        <a:xfrm rot="5400000">
          <a:off x="-267868" y="267868"/>
          <a:ext cx="1785793" cy="125005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Why</a:t>
          </a:r>
        </a:p>
      </dsp:txBody>
      <dsp:txXfrm rot="-5400000">
        <a:off x="2" y="625027"/>
        <a:ext cx="1250055" cy="535738"/>
      </dsp:txXfrm>
    </dsp:sp>
    <dsp:sp modelId="{FAF79DC0-03B0-4840-A9C6-A3CC5806E0AA}">
      <dsp:nvSpPr>
        <dsp:cNvPr id="0" name=""/>
        <dsp:cNvSpPr/>
      </dsp:nvSpPr>
      <dsp:spPr>
        <a:xfrm rot="5400000">
          <a:off x="4979739" y="-3729684"/>
          <a:ext cx="1160765" cy="86201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/>
            <a:t>Understand Context</a:t>
          </a:r>
        </a:p>
        <a:p>
          <a:pPr marL="571500" lvl="2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/>
            <a:t>Business/Market</a:t>
          </a:r>
        </a:p>
      </dsp:txBody>
      <dsp:txXfrm rot="-5400000">
        <a:off x="1250055" y="56664"/>
        <a:ext cx="8563470" cy="1047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35B58-55DF-6C40-B5A7-5CBB558174C3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D2C42-96F6-1244-B696-739BE39F0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3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DBC99-33AB-8B45-8A9F-BE7F36C184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3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D2C42-96F6-1244-B696-739BE39F0AF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2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D2C42-96F6-1244-B696-739BE39F0AF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1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4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9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1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7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45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6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94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22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2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5F047-5296-8D41-90F3-F5FC3288AC87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3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iris" TargetMode="External"/><Relationship Id="rId2" Type="http://schemas.openxmlformats.org/officeDocument/2006/relationships/hyperlink" Target="https://www.epa.gov/toxics-release-inventory-tri-progra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8" y="1722784"/>
            <a:ext cx="9144000" cy="42132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28A"/>
                </a:solidFill>
                <a:latin typeface="+mn-lt"/>
              </a:rPr>
              <a:t>From Theory to Practice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956D2F-7CCB-4003-8B17-95D77E1A2D20}"/>
              </a:ext>
            </a:extLst>
          </p:cNvPr>
          <p:cNvSpPr txBox="1"/>
          <p:nvPr/>
        </p:nvSpPr>
        <p:spPr>
          <a:xfrm>
            <a:off x="710350" y="6525717"/>
            <a:ext cx="2162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Image: NASA Earth Observatory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CC4FB7-FC8F-4C87-B7E9-6FA1F0662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440" y="2575703"/>
            <a:ext cx="6457308" cy="32286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649" y="5204193"/>
            <a:ext cx="2734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charset="0"/>
              </a:rPr>
              <a:t/>
            </a:r>
            <a:br>
              <a:rPr lang="en-US" sz="1200" dirty="0">
                <a:latin typeface="Times New Roman" charset="0"/>
              </a:rPr>
            </a:br>
            <a:endParaRPr lang="en-US" sz="1200" dirty="0">
              <a:latin typeface="Times New Roman" charset="0"/>
            </a:endParaRPr>
          </a:p>
          <a:p>
            <a:r>
              <a:rPr lang="en-US" sz="1200" dirty="0">
                <a:latin typeface="Times New Roman" charset="0"/>
              </a:rPr>
              <a:t/>
            </a:r>
            <a:br>
              <a:rPr lang="en-US" sz="1200" dirty="0">
                <a:latin typeface="Times New Roman" charset="0"/>
              </a:rPr>
            </a:br>
            <a:endParaRPr lang="en-US" sz="1200" dirty="0">
              <a:latin typeface="Times New Roman" charset="0"/>
            </a:endParaRPr>
          </a:p>
          <a:p>
            <a:r>
              <a:rPr lang="en-US" sz="1200" dirty="0">
                <a:solidFill>
                  <a:srgbClr val="2F2A2B"/>
                </a:solidFill>
                <a:latin typeface="Times New Roman" charset="0"/>
              </a:rPr>
              <a:t>CENTER </a:t>
            </a:r>
            <a:r>
              <a:rPr lang="en-US" sz="1200" i="1" dirty="0">
                <a:solidFill>
                  <a:srgbClr val="2F2A2B"/>
                </a:solidFill>
                <a:latin typeface="Times New Roman" charset="0"/>
              </a:rPr>
              <a:t>for </a:t>
            </a:r>
            <a:r>
              <a:rPr lang="en-US" sz="1200" dirty="0">
                <a:solidFill>
                  <a:srgbClr val="2F2A2B"/>
                </a:solidFill>
                <a:latin typeface="Times New Roman" charset="0"/>
              </a:rPr>
              <a:t>GREEN CHEMISTRY</a:t>
            </a:r>
          </a:p>
          <a:p>
            <a:r>
              <a:rPr lang="en-US" sz="1200" i="1" dirty="0">
                <a:solidFill>
                  <a:srgbClr val="2F2A2B"/>
                </a:solidFill>
                <a:latin typeface="Times New Roman" charset="0"/>
              </a:rPr>
              <a:t>and </a:t>
            </a:r>
            <a:r>
              <a:rPr lang="en-US" sz="1200" dirty="0">
                <a:solidFill>
                  <a:srgbClr val="2F2A2B"/>
                </a:solidFill>
                <a:latin typeface="Times New Roman" charset="0"/>
              </a:rPr>
              <a:t>GREEN ENGINEERING </a:t>
            </a:r>
            <a:r>
              <a:rPr lang="en-US" sz="1200" i="1" dirty="0">
                <a:solidFill>
                  <a:srgbClr val="2F2A2B"/>
                </a:solidFill>
                <a:latin typeface="Times New Roman" charset="0"/>
              </a:rPr>
              <a:t>at </a:t>
            </a:r>
            <a:r>
              <a:rPr lang="en-US" sz="1200" dirty="0">
                <a:solidFill>
                  <a:srgbClr val="2F2A2B"/>
                </a:solidFill>
                <a:latin typeface="Times New Roman" charset="0"/>
              </a:rPr>
              <a:t>YALE</a:t>
            </a:r>
            <a:endParaRPr lang="en-US" sz="1200" dirty="0">
              <a:solidFill>
                <a:srgbClr val="2F2A2B"/>
              </a:solidFill>
              <a:effectLst/>
              <a:latin typeface="Times New Roman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50" y="4446658"/>
            <a:ext cx="1020198" cy="14962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6191" y="5460687"/>
            <a:ext cx="2643612" cy="6873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6186" y="4341829"/>
            <a:ext cx="2874547" cy="8623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C733563-5DFB-D84F-866F-3A4C8CE30DE1}"/>
              </a:ext>
            </a:extLst>
          </p:cNvPr>
          <p:cNvSpPr txBox="1">
            <a:spLocks/>
          </p:cNvSpPr>
          <p:nvPr/>
        </p:nvSpPr>
        <p:spPr>
          <a:xfrm>
            <a:off x="743674" y="320448"/>
            <a:ext cx="11246129" cy="1210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solidFill>
                  <a:srgbClr val="00728A"/>
                </a:solidFill>
                <a:latin typeface="+mn-lt"/>
              </a:rPr>
              <a:t>Yale-UNIDO Train-the-Facilitator Workshop in Green Chemistry</a:t>
            </a:r>
            <a:endParaRPr lang="en-US" sz="4800" b="1" dirty="0">
              <a:solidFill>
                <a:srgbClr val="00728A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FFFBE9-7396-E046-A9CA-8682FD9961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64" y="2816379"/>
            <a:ext cx="3032234" cy="227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7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69" y="2337985"/>
            <a:ext cx="4409479" cy="39230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9935" y="1548123"/>
            <a:ext cx="6647255" cy="510265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53258" y="324837"/>
            <a:ext cx="1214472" cy="1734959"/>
            <a:chOff x="1" y="1543101"/>
            <a:chExt cx="1214472" cy="1734959"/>
          </a:xfrm>
        </p:grpSpPr>
        <p:sp>
          <p:nvSpPr>
            <p:cNvPr id="14" name="Chevron 13"/>
            <p:cNvSpPr/>
            <p:nvPr/>
          </p:nvSpPr>
          <p:spPr>
            <a:xfrm rot="5400000">
              <a:off x="-260243" y="1803345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727682"/>
                <a:satOff val="-41964"/>
                <a:lumOff val="4314"/>
                <a:alphaOff val="0"/>
              </a:schemeClr>
            </a:lnRef>
            <a:fillRef idx="3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2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hevron 4"/>
            <p:cNvSpPr/>
            <p:nvPr/>
          </p:nvSpPr>
          <p:spPr>
            <a:xfrm>
              <a:off x="2" y="2150337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What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67728" y="324837"/>
            <a:ext cx="6213214" cy="1127723"/>
            <a:chOff x="1214471" y="1543101"/>
            <a:chExt cx="6213214" cy="1127723"/>
          </a:xfrm>
        </p:grpSpPr>
        <p:sp>
          <p:nvSpPr>
            <p:cNvPr id="17" name="Round Same Side Corner Rectangle 16"/>
            <p:cNvSpPr/>
            <p:nvPr/>
          </p:nvSpPr>
          <p:spPr>
            <a:xfrm rot="5400000">
              <a:off x="3757216" y="-999644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727682"/>
                <a:satOff val="-41964"/>
                <a:lumOff val="431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ound Same Side Corner Rectangle 6"/>
            <p:cNvSpPr/>
            <p:nvPr/>
          </p:nvSpPr>
          <p:spPr>
            <a:xfrm>
              <a:off x="1214471" y="1598152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Identify Opportunities</a:t>
              </a:r>
            </a:p>
            <a:p>
              <a:pPr marL="571500" lvl="2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Product/Service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85057" y="6466114"/>
            <a:ext cx="1977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Image source: Wikipedia</a:t>
            </a:r>
          </a:p>
        </p:txBody>
      </p:sp>
    </p:spTree>
    <p:extLst>
      <p:ext uri="{BB962C8B-B14F-4D97-AF65-F5344CB8AC3E}">
        <p14:creationId xmlns:p14="http://schemas.microsoft.com/office/powerpoint/2010/main" val="173561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936" y="25066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+mn-lt"/>
              </a:rPr>
              <a:t>Raw materials extraction</a:t>
            </a:r>
          </a:p>
          <a:p>
            <a:pPr marL="0" indent="0">
              <a:buNone/>
            </a:pPr>
            <a:endParaRPr lang="en-US" b="1" dirty="0">
              <a:latin typeface="+mn-lt"/>
            </a:endParaRPr>
          </a:p>
          <a:p>
            <a:pPr marL="415925" indent="-271463">
              <a:spcBef>
                <a:spcPts val="1600"/>
              </a:spcBef>
            </a:pPr>
            <a:r>
              <a:rPr lang="en-US" dirty="0">
                <a:latin typeface="+mn-lt"/>
              </a:rPr>
              <a:t>Production of waste and energy consumption during raw material extraction</a:t>
            </a:r>
          </a:p>
          <a:p>
            <a:pPr marL="415925" indent="-271463">
              <a:spcBef>
                <a:spcPts val="1600"/>
              </a:spcBef>
            </a:pPr>
            <a:r>
              <a:rPr lang="en-US" dirty="0">
                <a:latin typeface="+mn-lt"/>
              </a:rPr>
              <a:t>High impact materials: rare metals, natural extracts (perfume ingredients), bricks, concrete, electronic equipment</a:t>
            </a:r>
          </a:p>
          <a:p>
            <a:endParaRPr lang="en-US" dirty="0"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8" name="Chevron 7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6" name="Round Same Side Corner Rectangle 5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828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5191"/>
            <a:ext cx="1122742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B050"/>
                </a:solidFill>
                <a:latin typeface="+mn-lt"/>
              </a:rPr>
              <a:t>Design strategy for raw materials</a:t>
            </a:r>
          </a:p>
          <a:p>
            <a:pPr marL="415925" indent="-198438">
              <a:spcBef>
                <a:spcPts val="600"/>
              </a:spcBef>
            </a:pPr>
            <a:r>
              <a:rPr lang="en-US" sz="2000" dirty="0">
                <a:latin typeface="+mn-lt"/>
              </a:rPr>
              <a:t>Reduce the hazard for the materials used: avoid materials that are persistent, </a:t>
            </a:r>
            <a:r>
              <a:rPr lang="en-US" sz="2000" dirty="0" err="1">
                <a:latin typeface="+mn-lt"/>
              </a:rPr>
              <a:t>bioacummulative</a:t>
            </a:r>
            <a:r>
              <a:rPr lang="en-US" sz="2000" dirty="0">
                <a:latin typeface="+mn-lt"/>
              </a:rPr>
              <a:t>, have high toxicity profile</a:t>
            </a:r>
          </a:p>
          <a:p>
            <a:pPr marL="415925" indent="-198438">
              <a:spcBef>
                <a:spcPts val="600"/>
              </a:spcBef>
            </a:pPr>
            <a:endParaRPr lang="en-US" sz="2000" dirty="0">
              <a:latin typeface="+mn-lt"/>
            </a:endParaRPr>
          </a:p>
          <a:p>
            <a:pPr marL="415925" indent="-198438">
              <a:spcBef>
                <a:spcPts val="600"/>
              </a:spcBef>
            </a:pPr>
            <a:endParaRPr lang="en-US" sz="2000" dirty="0">
              <a:latin typeface="+mn-lt"/>
            </a:endParaRPr>
          </a:p>
          <a:p>
            <a:pPr marL="415925" indent="-198438">
              <a:spcBef>
                <a:spcPts val="600"/>
              </a:spcBef>
            </a:pPr>
            <a:endParaRPr lang="en-US" sz="2000" dirty="0">
              <a:latin typeface="+mn-lt"/>
            </a:endParaRPr>
          </a:p>
          <a:p>
            <a:pPr marL="415925" indent="-198438">
              <a:spcBef>
                <a:spcPts val="600"/>
              </a:spcBef>
            </a:pPr>
            <a:endParaRPr lang="en-US" sz="2000" dirty="0">
              <a:latin typeface="+mn-lt"/>
            </a:endParaRPr>
          </a:p>
          <a:p>
            <a:pPr marL="415925" indent="-198438">
              <a:spcBef>
                <a:spcPts val="600"/>
              </a:spcBef>
            </a:pPr>
            <a:r>
              <a:rPr lang="en-US" sz="2000" dirty="0">
                <a:latin typeface="+mn-lt"/>
              </a:rPr>
              <a:t>Use renewable materials like carbohydrates, lipids, biopolymers</a:t>
            </a:r>
          </a:p>
          <a:p>
            <a:pPr marL="415925" indent="-198438">
              <a:spcBef>
                <a:spcPts val="600"/>
              </a:spcBef>
            </a:pPr>
            <a:r>
              <a:rPr lang="en-US" sz="2000" dirty="0">
                <a:latin typeface="+mn-lt"/>
              </a:rPr>
              <a:t>Use recycled materials or materials from the waste stream</a:t>
            </a:r>
          </a:p>
          <a:p>
            <a:pPr marL="415925" indent="-198438">
              <a:spcBef>
                <a:spcPts val="600"/>
              </a:spcBef>
            </a:pPr>
            <a:r>
              <a:rPr lang="en-US" sz="2000" dirty="0">
                <a:latin typeface="+mn-lt"/>
              </a:rPr>
              <a:t>Reduce the number of raw materials used</a:t>
            </a:r>
          </a:p>
          <a:p>
            <a:pPr marL="415925" indent="-198438">
              <a:spcBef>
                <a:spcPts val="600"/>
              </a:spcBef>
            </a:pPr>
            <a:r>
              <a:rPr lang="en-US" sz="2000" dirty="0">
                <a:latin typeface="+mn-lt"/>
              </a:rPr>
              <a:t>Minimize transportation (locally sourced, or manufacturing shifted onsite)</a:t>
            </a:r>
          </a:p>
          <a:p>
            <a:pPr marL="415925" indent="-198438">
              <a:spcBef>
                <a:spcPts val="600"/>
              </a:spcBef>
            </a:pPr>
            <a:r>
              <a:rPr lang="en-US" sz="2000" dirty="0">
                <a:latin typeface="+mn-lt"/>
              </a:rPr>
              <a:t>Avoid materials that generate a lot of waste or are energy intensive</a:t>
            </a:r>
          </a:p>
          <a:p>
            <a:pPr marL="415925" indent="-198438">
              <a:spcBef>
                <a:spcPts val="600"/>
              </a:spcBef>
            </a:pPr>
            <a:r>
              <a:rPr lang="en-US" sz="2000" dirty="0">
                <a:latin typeface="+mn-lt"/>
              </a:rPr>
              <a:t>Avoid materials produced in environmentally damaging way</a:t>
            </a:r>
          </a:p>
        </p:txBody>
      </p:sp>
      <p:sp>
        <p:nvSpPr>
          <p:cNvPr id="22" name="Double Bracket 21"/>
          <p:cNvSpPr/>
          <p:nvPr/>
        </p:nvSpPr>
        <p:spPr>
          <a:xfrm>
            <a:off x="1619794" y="3234357"/>
            <a:ext cx="9692639" cy="1096136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935103" y="3208935"/>
            <a:ext cx="91813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BIOWIN or PBT Profiler (http://</a:t>
            </a:r>
            <a:r>
              <a:rPr lang="en-US" dirty="0" err="1"/>
              <a:t>www.pbtprofiler.net</a:t>
            </a:r>
            <a:r>
              <a:rPr lang="en-US" dirty="0"/>
              <a:t>/</a:t>
            </a:r>
            <a:r>
              <a:rPr lang="en-US" dirty="0" err="1"/>
              <a:t>default.asp</a:t>
            </a:r>
            <a:r>
              <a:rPr lang="en-US" dirty="0"/>
              <a:t>) for persistence/degradation and </a:t>
            </a:r>
            <a:r>
              <a:rPr lang="en-US" dirty="0" err="1"/>
              <a:t>bioconcentration</a:t>
            </a:r>
            <a:endParaRPr lang="en-US" dirty="0"/>
          </a:p>
          <a:p>
            <a:r>
              <a:rPr lang="en-US" dirty="0"/>
              <a:t>Use </a:t>
            </a:r>
            <a:r>
              <a:rPr lang="en-US" dirty="0" err="1"/>
              <a:t>ChemHAT</a:t>
            </a:r>
            <a:r>
              <a:rPr lang="en-US" dirty="0"/>
              <a:t>, </a:t>
            </a:r>
            <a:r>
              <a:rPr lang="en-US" dirty="0" err="1"/>
              <a:t>Protox</a:t>
            </a:r>
            <a:r>
              <a:rPr lang="en-US" dirty="0"/>
              <a:t>, </a:t>
            </a:r>
            <a:r>
              <a:rPr lang="en-US" dirty="0" err="1"/>
              <a:t>ChemSpider</a:t>
            </a:r>
            <a:r>
              <a:rPr lang="en-US" dirty="0"/>
              <a:t> for toxicity profile</a:t>
            </a:r>
          </a:p>
          <a:p>
            <a:r>
              <a:rPr lang="en-US" dirty="0" err="1"/>
              <a:t>EcoSAR</a:t>
            </a:r>
            <a:r>
              <a:rPr lang="en-US" dirty="0"/>
              <a:t> (not discussed) for </a:t>
            </a:r>
            <a:r>
              <a:rPr lang="en-US" dirty="0" err="1"/>
              <a:t>ecotoxicity</a:t>
            </a:r>
            <a:endParaRPr lang="en-US" dirty="0"/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12" name="Chevron 11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15" name="Round Same Side Corner Rectangle 14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521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864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+mn-lt"/>
              </a:rPr>
              <a:t>Manufacturing</a:t>
            </a:r>
          </a:p>
          <a:p>
            <a:pPr marL="0" indent="0">
              <a:buNone/>
            </a:pPr>
            <a:endParaRPr lang="en-US" sz="4600" b="1" dirty="0">
              <a:latin typeface="+mn-lt"/>
            </a:endParaRPr>
          </a:p>
          <a:p>
            <a:pPr marL="471488" indent="-200025">
              <a:spcBef>
                <a:spcPts val="2200"/>
              </a:spcBef>
            </a:pPr>
            <a:r>
              <a:rPr lang="en-US" sz="2400" dirty="0">
                <a:latin typeface="+mn-lt"/>
              </a:rPr>
              <a:t>Possibly the greatest impact</a:t>
            </a:r>
          </a:p>
          <a:p>
            <a:pPr marL="471488" indent="-200025">
              <a:spcBef>
                <a:spcPts val="2200"/>
              </a:spcBef>
            </a:pPr>
            <a:r>
              <a:rPr lang="en-US" sz="2400" dirty="0">
                <a:latin typeface="+mn-lt"/>
              </a:rPr>
              <a:t>Extensive processing that uses energy and produces a large volume of waste</a:t>
            </a:r>
          </a:p>
          <a:p>
            <a:pPr marL="471488" indent="-200025">
              <a:spcBef>
                <a:spcPts val="2200"/>
              </a:spcBef>
            </a:pPr>
            <a:r>
              <a:rPr lang="en-US" sz="2400" dirty="0">
                <a:latin typeface="+mn-lt"/>
              </a:rPr>
              <a:t>Examples include consumer products and chemicals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11" name="Chevron 10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998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9795"/>
            <a:ext cx="10515600" cy="47982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+mn-lt"/>
              </a:rPr>
              <a:t>Design strategy for manufacturing</a:t>
            </a:r>
          </a:p>
          <a:p>
            <a:pPr marL="525463" indent="-254000">
              <a:spcBef>
                <a:spcPts val="600"/>
              </a:spcBef>
            </a:pPr>
            <a:r>
              <a:rPr lang="en-US" sz="2200" dirty="0">
                <a:latin typeface="+mn-lt"/>
              </a:rPr>
              <a:t>Improve energy efficiency of the process</a:t>
            </a:r>
          </a:p>
          <a:p>
            <a:pPr marL="525463" indent="-254000">
              <a:spcBef>
                <a:spcPts val="600"/>
              </a:spcBef>
            </a:pPr>
            <a:r>
              <a:rPr lang="en-US" sz="2200" dirty="0">
                <a:latin typeface="+mn-lt"/>
              </a:rPr>
              <a:t>Use technologies which minimize production of waste and emissions</a:t>
            </a:r>
          </a:p>
          <a:p>
            <a:pPr marL="525463" indent="-254000">
              <a:spcBef>
                <a:spcPts val="600"/>
              </a:spcBef>
            </a:pPr>
            <a:r>
              <a:rPr lang="en-US" sz="2200" dirty="0">
                <a:latin typeface="+mn-lt"/>
              </a:rPr>
              <a:t>Use renewable energy</a:t>
            </a:r>
          </a:p>
          <a:p>
            <a:pPr marL="525463" indent="-254000">
              <a:spcBef>
                <a:spcPts val="600"/>
              </a:spcBef>
            </a:pPr>
            <a:r>
              <a:rPr lang="en-US" sz="2200" dirty="0">
                <a:latin typeface="+mn-lt"/>
              </a:rPr>
              <a:t>Avoid hazardous process and auxiliary materials (use safer solvents)</a:t>
            </a:r>
          </a:p>
          <a:p>
            <a:pPr marL="525463" indent="-254000">
              <a:spcBef>
                <a:spcPts val="600"/>
              </a:spcBef>
            </a:pPr>
            <a:endParaRPr lang="en-US" sz="2200" dirty="0">
              <a:latin typeface="+mn-lt"/>
            </a:endParaRPr>
          </a:p>
          <a:p>
            <a:pPr marL="525463" indent="-254000">
              <a:spcBef>
                <a:spcPts val="600"/>
              </a:spcBef>
            </a:pPr>
            <a:endParaRPr lang="en-US" sz="2200" dirty="0">
              <a:latin typeface="+mn-lt"/>
            </a:endParaRPr>
          </a:p>
          <a:p>
            <a:pPr marL="525463" indent="-254000">
              <a:spcBef>
                <a:spcPts val="600"/>
              </a:spcBef>
            </a:pPr>
            <a:endParaRPr lang="en-US" sz="2200" dirty="0">
              <a:latin typeface="+mn-lt"/>
            </a:endParaRPr>
          </a:p>
          <a:p>
            <a:pPr marL="525463" indent="-254000">
              <a:spcBef>
                <a:spcPts val="600"/>
              </a:spcBef>
            </a:pPr>
            <a:endParaRPr lang="en-US" sz="2200" dirty="0">
              <a:latin typeface="+mn-lt"/>
            </a:endParaRPr>
          </a:p>
          <a:p>
            <a:pPr marL="525463" indent="-254000">
              <a:spcBef>
                <a:spcPts val="600"/>
              </a:spcBef>
            </a:pPr>
            <a:r>
              <a:rPr lang="en-US" sz="2200" dirty="0">
                <a:latin typeface="+mn-lt"/>
              </a:rPr>
              <a:t>Recycle process materials (solvents)</a:t>
            </a:r>
          </a:p>
          <a:p>
            <a:pPr marL="525463" indent="-254000">
              <a:spcBef>
                <a:spcPts val="600"/>
              </a:spcBef>
            </a:pPr>
            <a:r>
              <a:rPr lang="en-US" sz="2200" dirty="0">
                <a:latin typeface="+mn-lt"/>
              </a:rPr>
              <a:t>Choose disposal to minimize environmental impact</a:t>
            </a:r>
          </a:p>
          <a:p>
            <a:pPr marL="525463" indent="-254000">
              <a:spcBef>
                <a:spcPts val="600"/>
              </a:spcBef>
            </a:pPr>
            <a:r>
              <a:rPr lang="en-US" sz="2200" dirty="0"/>
              <a:t>Use waste as a feedstock for another process</a:t>
            </a:r>
          </a:p>
        </p:txBody>
      </p:sp>
      <p:sp>
        <p:nvSpPr>
          <p:cNvPr id="10" name="Double Bracket 9"/>
          <p:cNvSpPr/>
          <p:nvPr/>
        </p:nvSpPr>
        <p:spPr>
          <a:xfrm>
            <a:off x="1476103" y="4196769"/>
            <a:ext cx="9065623" cy="1260359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31825" y="4150208"/>
            <a:ext cx="92159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solvent selection guides for better solvent alternative</a:t>
            </a:r>
          </a:p>
          <a:p>
            <a:r>
              <a:rPr lang="en-US" dirty="0"/>
              <a:t>Identify chemicals of concern: Toxic Release Inventory  (</a:t>
            </a:r>
            <a:r>
              <a:rPr lang="en-US" dirty="0">
                <a:hlinkClick r:id="rId2"/>
              </a:rPr>
              <a:t>https://www.epa.gov/toxics-release-inventory-tri-program</a:t>
            </a:r>
            <a:r>
              <a:rPr lang="en-US" dirty="0"/>
              <a:t>)</a:t>
            </a:r>
          </a:p>
          <a:p>
            <a:r>
              <a:rPr lang="en-US" dirty="0"/>
              <a:t>Use IRIS (</a:t>
            </a:r>
            <a:r>
              <a:rPr lang="en-US" dirty="0">
                <a:hlinkClick r:id="rId3"/>
              </a:rPr>
              <a:t>https://www.epa.gov/iris</a:t>
            </a:r>
            <a:r>
              <a:rPr lang="en-US" dirty="0"/>
              <a:t> ) to check human health effect from chemical exposure</a:t>
            </a:r>
          </a:p>
          <a:p>
            <a:r>
              <a:rPr lang="en-US" dirty="0"/>
              <a:t>Atom economy, E-factor for reaction performance</a:t>
            </a:r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12" name="Chevron 11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15" name="Round Same Side Corner Rectangle 14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970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217131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+mn-lt"/>
              </a:rPr>
              <a:t>Distribution</a:t>
            </a:r>
            <a:endParaRPr lang="en-US" b="1" dirty="0"/>
          </a:p>
          <a:p>
            <a:pPr marL="0" indent="0">
              <a:buNone/>
            </a:pPr>
            <a:endParaRPr lang="en-US" sz="3200" b="1" dirty="0">
              <a:latin typeface="+mn-lt"/>
            </a:endParaRPr>
          </a:p>
          <a:p>
            <a:pPr marL="525463" indent="-254000">
              <a:spcBef>
                <a:spcPts val="2200"/>
              </a:spcBef>
            </a:pPr>
            <a:r>
              <a:rPr lang="en-US" dirty="0">
                <a:latin typeface="+mn-lt"/>
              </a:rPr>
              <a:t>Products which are transported over long distances, are heavy and require a lot of packaging</a:t>
            </a:r>
          </a:p>
          <a:p>
            <a:pPr marL="982663" lvl="1" indent="-254000">
              <a:spcBef>
                <a:spcPts val="2200"/>
              </a:spcBef>
            </a:pPr>
            <a:r>
              <a:rPr lang="en-US" dirty="0">
                <a:latin typeface="+mn-lt"/>
              </a:rPr>
              <a:t>Example includes fresh out of season vegetables shipped to locations around the world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12" name="Chevron 11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15" name="Round Same Side Corner Rectangle 14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54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555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+mn-lt"/>
              </a:rPr>
              <a:t>Design strategy for distribution</a:t>
            </a:r>
          </a:p>
          <a:p>
            <a:pPr marL="525463" indent="-254000"/>
            <a:r>
              <a:rPr lang="en-US" sz="2400" dirty="0">
                <a:latin typeface="+mn-lt"/>
              </a:rPr>
              <a:t>Minimize packaging per unit of service</a:t>
            </a:r>
          </a:p>
          <a:p>
            <a:pPr marL="525463" indent="-254000"/>
            <a:r>
              <a:rPr lang="en-US" sz="2400" dirty="0">
                <a:latin typeface="+mn-lt"/>
              </a:rPr>
              <a:t>Use returnable packaging</a:t>
            </a:r>
          </a:p>
          <a:p>
            <a:pPr marL="525463" indent="-254000"/>
            <a:r>
              <a:rPr lang="en-US" sz="2400" dirty="0">
                <a:latin typeface="+mn-lt"/>
              </a:rPr>
              <a:t>Avoid PVC and use packaging from renewable feedstocks</a:t>
            </a:r>
          </a:p>
          <a:p>
            <a:pPr marL="525463" indent="-254000"/>
            <a:r>
              <a:rPr lang="en-US" sz="2400" dirty="0">
                <a:latin typeface="+mn-lt"/>
              </a:rPr>
              <a:t>Manufacture product at the point of use</a:t>
            </a:r>
          </a:p>
          <a:p>
            <a:pPr marL="525463" indent="-254000"/>
            <a:r>
              <a:rPr lang="en-US" sz="2400" dirty="0">
                <a:latin typeface="+mn-lt"/>
              </a:rPr>
              <a:t>Use a lower impact transportation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11" name="Chevron 10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503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7131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+mn-lt"/>
              </a:rPr>
              <a:t>Use</a:t>
            </a:r>
          </a:p>
          <a:p>
            <a:pPr marL="471488" indent="-273050"/>
            <a:r>
              <a:rPr lang="en-US" dirty="0">
                <a:latin typeface="+mn-lt"/>
              </a:rPr>
              <a:t>Products with high durability that go through many cycles are found in this category.</a:t>
            </a:r>
          </a:p>
          <a:p>
            <a:pPr marL="928688" lvl="1" indent="-273050"/>
            <a:r>
              <a:rPr lang="en-US" dirty="0">
                <a:latin typeface="+mn-lt"/>
              </a:rPr>
              <a:t>Examples include cars, laser printers and dishwashers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11" name="Chevron 10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582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6015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B050"/>
                </a:solidFill>
                <a:latin typeface="+mn-lt"/>
              </a:rPr>
              <a:t>Design strategy for use</a:t>
            </a:r>
          </a:p>
          <a:p>
            <a:pPr marL="415925" indent="-254000"/>
            <a:r>
              <a:rPr lang="en-US" sz="2400" dirty="0">
                <a:latin typeface="+mn-lt"/>
              </a:rPr>
              <a:t>Minimize energy efficiency per unit of service</a:t>
            </a:r>
          </a:p>
          <a:p>
            <a:pPr marL="415925" indent="-254000"/>
            <a:r>
              <a:rPr lang="en-US" sz="2400" dirty="0">
                <a:latin typeface="+mn-lt"/>
              </a:rPr>
              <a:t>Can the product be made safer for a human and environment?</a:t>
            </a:r>
          </a:p>
          <a:p>
            <a:pPr marL="415925" indent="-254000"/>
            <a:r>
              <a:rPr lang="en-US" sz="2400" dirty="0">
                <a:latin typeface="+mn-lt"/>
              </a:rPr>
              <a:t>Can the amount of product be automated to avoid losses of product?</a:t>
            </a:r>
          </a:p>
          <a:p>
            <a:pPr marL="415925" indent="-254000"/>
            <a:r>
              <a:rPr lang="en-US" sz="2400" dirty="0">
                <a:latin typeface="+mn-lt"/>
              </a:rPr>
              <a:t>Design out waste and emissions in use or make it environmentally benign</a:t>
            </a:r>
          </a:p>
          <a:p>
            <a:pPr marL="415925" indent="-254000"/>
            <a:r>
              <a:rPr lang="en-US" sz="2400" dirty="0">
                <a:latin typeface="+mn-lt"/>
              </a:rPr>
              <a:t>Minimize auxiliary processes and make materials renewable and recyclable</a:t>
            </a:r>
          </a:p>
          <a:p>
            <a:pPr marL="415925" indent="-254000"/>
            <a:r>
              <a:rPr lang="en-US" sz="2400" dirty="0">
                <a:latin typeface="+mn-lt"/>
              </a:rPr>
              <a:t>Collect and recycle waste</a:t>
            </a:r>
          </a:p>
          <a:p>
            <a:pPr marL="0" indent="0">
              <a:buNone/>
            </a:pPr>
            <a:endParaRPr lang="en-US" sz="2400" b="1" dirty="0">
              <a:latin typeface="+mn-lt"/>
            </a:endParaRPr>
          </a:p>
          <a:p>
            <a:pPr marL="0" indent="0">
              <a:buNone/>
            </a:pPr>
            <a:endParaRPr lang="en-US" sz="2400" b="1" dirty="0"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11" name="Chevron 10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309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47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+mn-lt"/>
              </a:rPr>
              <a:t>Disposal (End-of-Life)</a:t>
            </a:r>
          </a:p>
          <a:p>
            <a:pPr marL="471488" indent="-273050"/>
            <a:r>
              <a:rPr lang="en-US" sz="2400" dirty="0">
                <a:latin typeface="+mn-lt"/>
              </a:rPr>
              <a:t>Products that are toxic or persistent are hard to dispose</a:t>
            </a:r>
          </a:p>
          <a:p>
            <a:pPr marL="928688" lvl="1" indent="-273050"/>
            <a:r>
              <a:rPr lang="en-US" sz="2000" dirty="0">
                <a:latin typeface="+mn-lt"/>
              </a:rPr>
              <a:t>Example </a:t>
            </a:r>
            <a:r>
              <a:rPr lang="en-US" dirty="0">
                <a:latin typeface="+mn-lt"/>
              </a:rPr>
              <a:t>includes batteries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11" name="Chevron 10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04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B4221CC-BEBC-4283-B0AD-C9ED7755C0E8}"/>
              </a:ext>
            </a:extLst>
          </p:cNvPr>
          <p:cNvSpPr txBox="1"/>
          <p:nvPr/>
        </p:nvSpPr>
        <p:spPr>
          <a:xfrm>
            <a:off x="933618" y="1310577"/>
            <a:ext cx="720504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Implementation: Why, What, and How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Understanding Context</a:t>
            </a:r>
          </a:p>
          <a:p>
            <a:pPr marL="971550" lvl="1" indent="-514350">
              <a:spcBef>
                <a:spcPts val="1200"/>
              </a:spcBef>
              <a:buFont typeface="Arial" charset="0"/>
              <a:buChar char="•"/>
            </a:pPr>
            <a:r>
              <a:rPr lang="en-US" sz="2400" dirty="0"/>
              <a:t>Green Chemistry in the Marketplace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Identifying Opportunities</a:t>
            </a:r>
          </a:p>
          <a:p>
            <a:pPr marL="971550" lvl="1" indent="-514350">
              <a:spcBef>
                <a:spcPts val="1200"/>
              </a:spcBef>
              <a:buFont typeface="Arial" charset="0"/>
              <a:buChar char="•"/>
            </a:pPr>
            <a:r>
              <a:rPr lang="en-US" sz="2400" dirty="0"/>
              <a:t>Life Cycle and Green Chemistry Principles as a Guide to Finding Opportunity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Delivering Innovation</a:t>
            </a:r>
          </a:p>
          <a:p>
            <a:pPr marL="971550" lvl="1" indent="-514350">
              <a:spcBef>
                <a:spcPts val="1200"/>
              </a:spcBef>
              <a:buFont typeface="Arial" charset="0"/>
              <a:buChar char="•"/>
            </a:pPr>
            <a:r>
              <a:rPr lang="en-US" sz="2400" dirty="0"/>
              <a:t>Green Chemistry Strategies at All Stages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Green Chemistry Assessment Tool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How to Proceed: Moving Forward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3785992" y="156411"/>
            <a:ext cx="46200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/>
              <a:t>Topics To Be Covered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7077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9361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+mn-lt"/>
              </a:rPr>
              <a:t>Design strategy for disposal</a:t>
            </a:r>
          </a:p>
          <a:p>
            <a:pPr marL="471488" indent="-273050"/>
            <a:r>
              <a:rPr lang="en-US" sz="2400" dirty="0">
                <a:latin typeface="+mn-lt"/>
              </a:rPr>
              <a:t>Design so that manufacturer can recover and reuse the product at end of life</a:t>
            </a:r>
          </a:p>
          <a:p>
            <a:pPr marL="471488" indent="-273050"/>
            <a:r>
              <a:rPr lang="en-US" sz="2400" dirty="0">
                <a:latin typeface="+mn-lt"/>
              </a:rPr>
              <a:t>Design for </a:t>
            </a:r>
            <a:r>
              <a:rPr lang="en-US" sz="2400" dirty="0" smtClean="0">
                <a:latin typeface="+mn-lt"/>
              </a:rPr>
              <a:t>easy </a:t>
            </a:r>
            <a:r>
              <a:rPr lang="en-US" sz="2400" dirty="0">
                <a:latin typeface="+mn-lt"/>
              </a:rPr>
              <a:t>disassembly</a:t>
            </a:r>
          </a:p>
          <a:p>
            <a:pPr marL="471488" indent="-273050"/>
            <a:r>
              <a:rPr lang="en-US" sz="2400" dirty="0">
                <a:latin typeface="+mn-lt"/>
              </a:rPr>
              <a:t>Can the individual components be recycled at the end of life?</a:t>
            </a:r>
          </a:p>
          <a:p>
            <a:pPr marL="471488" indent="-273050"/>
            <a:r>
              <a:rPr lang="en-US" sz="2400" dirty="0">
                <a:latin typeface="+mn-lt"/>
              </a:rPr>
              <a:t>Avoid harmful substances that could be released at end of life</a:t>
            </a:r>
          </a:p>
          <a:p>
            <a:pPr marL="471488" indent="-273050"/>
            <a:r>
              <a:rPr lang="en-US" sz="2400" dirty="0">
                <a:latin typeface="+mn-lt"/>
              </a:rPr>
              <a:t>Ensure that a toxic substance can be easily extracted from the product</a:t>
            </a:r>
          </a:p>
          <a:p>
            <a:pPr marL="471488" indent="-273050"/>
            <a:r>
              <a:rPr lang="en-US" sz="2400" dirty="0">
                <a:latin typeface="+mn-lt"/>
              </a:rPr>
              <a:t>Design materials that are biodegradable and </a:t>
            </a:r>
            <a:r>
              <a:rPr lang="en-US" sz="2400" dirty="0" smtClean="0">
                <a:latin typeface="+mn-lt"/>
              </a:rPr>
              <a:t>compostable</a:t>
            </a:r>
          </a:p>
          <a:p>
            <a:pPr marL="471488" indent="-273050"/>
            <a:r>
              <a:rPr lang="en-US" sz="2400" dirty="0" smtClean="0"/>
              <a:t>Consumer information on recycling streams and means.</a:t>
            </a:r>
            <a:endParaRPr lang="en-US" sz="2400" dirty="0"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11" name="Chevron 10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108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976" y="1770761"/>
            <a:ext cx="10515600" cy="4351338"/>
          </a:xfrm>
        </p:spPr>
        <p:txBody>
          <a:bodyPr/>
          <a:lstStyle/>
          <a:p>
            <a:endParaRPr lang="en-US" dirty="0">
              <a:latin typeface="+mn-lt"/>
            </a:endParaRPr>
          </a:p>
          <a:p>
            <a:endParaRPr lang="en-US" dirty="0"/>
          </a:p>
          <a:p>
            <a:pPr>
              <a:spcBef>
                <a:spcPts val="2200"/>
              </a:spcBef>
            </a:pPr>
            <a:r>
              <a:rPr lang="en-US" dirty="0">
                <a:latin typeface="+mn-lt"/>
              </a:rPr>
              <a:t>Based on the life cycle, assess the overall improvement to the process/technology</a:t>
            </a:r>
          </a:p>
          <a:p>
            <a:pPr>
              <a:spcBef>
                <a:spcPts val="2200"/>
              </a:spcBef>
            </a:pPr>
            <a:r>
              <a:rPr lang="en-US" dirty="0">
                <a:latin typeface="+mn-lt"/>
              </a:rPr>
              <a:t>Identify if any tradeoffs were made between green chemistry principles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4739707" y="156411"/>
            <a:ext cx="27126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81960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+mn-lt"/>
              </a:rPr>
              <a:t>International Flavors &amp; Fragrances </a:t>
            </a:r>
            <a:r>
              <a:rPr lang="en-US" b="1" dirty="0" err="1">
                <a:latin typeface="+mn-lt"/>
              </a:rPr>
              <a:t>Inc</a:t>
            </a:r>
            <a:r>
              <a:rPr lang="en-US" b="1" dirty="0">
                <a:latin typeface="+mn-lt"/>
              </a:rPr>
              <a:t> (IFF)</a:t>
            </a:r>
          </a:p>
          <a:p>
            <a:pPr marL="0" indent="0">
              <a:buNone/>
            </a:pPr>
            <a:endParaRPr lang="en-US" sz="1000" b="1" dirty="0">
              <a:latin typeface="+mn-lt"/>
            </a:endParaRPr>
          </a:p>
          <a:p>
            <a:pPr marL="471488" indent="-273050"/>
            <a:r>
              <a:rPr lang="en-US" sz="2400" dirty="0">
                <a:latin typeface="+mn-lt"/>
              </a:rPr>
              <a:t>International company employing ~7000 people with manufacturing facilities in 35 countries and current market of $10 billion.</a:t>
            </a:r>
          </a:p>
          <a:p>
            <a:pPr marL="471488" indent="-273050"/>
            <a:endParaRPr lang="en-US" sz="2400" dirty="0">
              <a:latin typeface="+mn-lt"/>
            </a:endParaRPr>
          </a:p>
          <a:p>
            <a:pPr marL="471488" indent="-273050"/>
            <a:r>
              <a:rPr lang="en-US" sz="2400" dirty="0">
                <a:latin typeface="+mn-lt"/>
              </a:rPr>
              <a:t>In Vision 2020, they committed to embed sustainability in the company culture and develop a measurable metrics which will support triple bottom line. </a:t>
            </a:r>
          </a:p>
          <a:p>
            <a:pPr marL="471488" indent="-273050"/>
            <a:endParaRPr lang="en-US" sz="2400" dirty="0">
              <a:latin typeface="+mn-lt"/>
            </a:endParaRPr>
          </a:p>
          <a:p>
            <a:pPr marL="471488" indent="-273050"/>
            <a:r>
              <a:rPr lang="en-US" sz="2400" dirty="0">
                <a:latin typeface="+mn-lt"/>
              </a:rPr>
              <a:t>As a part of this initiative they developed a Green Chemistry Assessment tool, to track their progress.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2197508" y="156411"/>
            <a:ext cx="7797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How do Others Track Their Success?</a:t>
            </a:r>
          </a:p>
        </p:txBody>
      </p:sp>
    </p:spTree>
    <p:extLst>
      <p:ext uri="{BB962C8B-B14F-4D97-AF65-F5344CB8AC3E}">
        <p14:creationId xmlns:p14="http://schemas.microsoft.com/office/powerpoint/2010/main" val="101128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9532"/>
            <a:ext cx="10515600" cy="4351338"/>
          </a:xfrm>
        </p:spPr>
        <p:txBody>
          <a:bodyPr/>
          <a:lstStyle/>
          <a:p>
            <a:endParaRPr lang="en-US" dirty="0">
              <a:latin typeface="+mn-lt"/>
            </a:endParaRPr>
          </a:p>
          <a:p>
            <a:endParaRPr lang="en-US" dirty="0"/>
          </a:p>
          <a:p>
            <a:pPr>
              <a:spcBef>
                <a:spcPts val="2200"/>
              </a:spcBef>
            </a:pPr>
            <a:r>
              <a:rPr lang="en-US" dirty="0">
                <a:latin typeface="+mn-lt"/>
              </a:rPr>
              <a:t>Internal, easy to apply, uniform and standardized method of analyzing safety, health and environmental impact</a:t>
            </a:r>
          </a:p>
          <a:p>
            <a:pPr>
              <a:spcBef>
                <a:spcPts val="2200"/>
              </a:spcBef>
            </a:pPr>
            <a:r>
              <a:rPr lang="en-US" dirty="0">
                <a:latin typeface="+mn-lt"/>
              </a:rPr>
              <a:t>Distributed and accepted by scientists and staff across the globe</a:t>
            </a:r>
          </a:p>
          <a:p>
            <a:pPr>
              <a:spcBef>
                <a:spcPts val="2200"/>
              </a:spcBef>
            </a:pPr>
            <a:r>
              <a:rPr lang="en-US" dirty="0">
                <a:latin typeface="+mn-lt"/>
              </a:rPr>
              <a:t>Sharable with technical and non-technical experts, senior managers, customers and other stakeholders within IFF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2422986" y="156411"/>
            <a:ext cx="7346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Green Chemistry Assessment Tool</a:t>
            </a:r>
          </a:p>
        </p:txBody>
      </p:sp>
    </p:spTree>
    <p:extLst>
      <p:ext uri="{BB962C8B-B14F-4D97-AF65-F5344CB8AC3E}">
        <p14:creationId xmlns:p14="http://schemas.microsoft.com/office/powerpoint/2010/main" val="145482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985" y="1934244"/>
            <a:ext cx="5134337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Each Green Chemistry principle has a scoring system to improve process, operations and products with the purpose of having a positive impact on TBL</a:t>
            </a:r>
          </a:p>
          <a:p>
            <a:r>
              <a:rPr lang="en-US" sz="2400" dirty="0">
                <a:latin typeface="+mn-lt"/>
              </a:rPr>
              <a:t>Score for each principle ranges from 0 (worst) to 5 (best)</a:t>
            </a:r>
          </a:p>
          <a:p>
            <a:r>
              <a:rPr lang="en-US" sz="2400" dirty="0">
                <a:latin typeface="+mn-lt"/>
              </a:rPr>
              <a:t>*Results are presented in the radar chart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708866"/>
              </p:ext>
            </p:extLst>
          </p:nvPr>
        </p:nvGraphicFramePr>
        <p:xfrm>
          <a:off x="5712709" y="1296459"/>
          <a:ext cx="6479291" cy="5358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3985" y="6430126"/>
            <a:ext cx="8477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Scoring is relative and specifically developed for IFF products. It is not shared publically.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5224038" y="156411"/>
            <a:ext cx="17439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Scoring</a:t>
            </a:r>
          </a:p>
        </p:txBody>
      </p:sp>
    </p:spTree>
    <p:extLst>
      <p:ext uri="{BB962C8B-B14F-4D97-AF65-F5344CB8AC3E}">
        <p14:creationId xmlns:p14="http://schemas.microsoft.com/office/powerpoint/2010/main" val="8295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2951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</a:rPr>
              <a:t>While IFF uses the scoring system internally, their guidelines may be useful for other companies</a:t>
            </a:r>
          </a:p>
          <a:p>
            <a:pPr lvl="1">
              <a:spcBef>
                <a:spcPts val="1700"/>
              </a:spcBef>
            </a:pPr>
            <a:r>
              <a:rPr lang="en-US" dirty="0">
                <a:latin typeface="+mn-lt"/>
              </a:rPr>
              <a:t>If a process generates hazardous waste, it is assigned 0 </a:t>
            </a:r>
          </a:p>
          <a:p>
            <a:pPr lvl="1">
              <a:spcBef>
                <a:spcPts val="1700"/>
              </a:spcBef>
            </a:pPr>
            <a:r>
              <a:rPr lang="en-US" dirty="0">
                <a:latin typeface="+mn-lt"/>
              </a:rPr>
              <a:t>If the process has over 80% </a:t>
            </a:r>
            <a:r>
              <a:rPr lang="en-US" dirty="0"/>
              <a:t>atom economy</a:t>
            </a:r>
            <a:r>
              <a:rPr lang="en-US" dirty="0">
                <a:latin typeface="+mn-lt"/>
              </a:rPr>
              <a:t>, then it is assigned 5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5224038" y="156411"/>
            <a:ext cx="17439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Scoring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6089647"/>
              </p:ext>
            </p:extLst>
          </p:nvPr>
        </p:nvGraphicFramePr>
        <p:xfrm>
          <a:off x="5712709" y="1296459"/>
          <a:ext cx="6479291" cy="5358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502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706" y="1638855"/>
            <a:ext cx="10515600" cy="489530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Fragrance aroma used in perfumery applications such as personal care and fine fragrances.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</a:rPr>
              <a:t>New synthesis includes:</a:t>
            </a:r>
          </a:p>
          <a:p>
            <a:pPr marL="0" indent="0">
              <a:buNone/>
            </a:pPr>
            <a:r>
              <a:rPr lang="en-US" b="1" dirty="0">
                <a:latin typeface="+mn-lt"/>
              </a:rPr>
              <a:t>Environmental Benefits</a:t>
            </a:r>
          </a:p>
          <a:p>
            <a:pPr marL="571500" indent="-214313"/>
            <a:r>
              <a:rPr lang="en-US" dirty="0">
                <a:latin typeface="+mn-lt"/>
              </a:rPr>
              <a:t>Improvement in mass efficiency from 25 </a:t>
            </a:r>
            <a:r>
              <a:rPr lang="en-US" dirty="0" smtClean="0"/>
              <a:t>to </a:t>
            </a:r>
            <a:r>
              <a:rPr lang="en-US" dirty="0" smtClean="0">
                <a:latin typeface="+mn-lt"/>
              </a:rPr>
              <a:t>85</a:t>
            </a:r>
            <a:r>
              <a:rPr lang="en-US" dirty="0">
                <a:latin typeface="+mn-lt"/>
              </a:rPr>
              <a:t>%</a:t>
            </a:r>
          </a:p>
          <a:p>
            <a:pPr marL="571500" indent="-214313"/>
            <a:r>
              <a:rPr lang="en-US" dirty="0">
                <a:latin typeface="+mn-lt"/>
              </a:rPr>
              <a:t>Chemical waste elimination up to 80%</a:t>
            </a:r>
          </a:p>
          <a:p>
            <a:pPr marL="571500" indent="-214313"/>
            <a:r>
              <a:rPr lang="en-US" dirty="0">
                <a:latin typeface="+mn-lt"/>
              </a:rPr>
              <a:t>Improved worker safety in reduction of hazardous waste</a:t>
            </a:r>
          </a:p>
          <a:p>
            <a:pPr marL="0" indent="0">
              <a:buNone/>
            </a:pPr>
            <a:endParaRPr lang="en-US" b="1" dirty="0">
              <a:latin typeface="+mn-lt"/>
            </a:endParaRPr>
          </a:p>
          <a:p>
            <a:pPr marL="0" indent="0">
              <a:buNone/>
            </a:pPr>
            <a:r>
              <a:rPr lang="en-US" b="1" dirty="0">
                <a:latin typeface="+mn-lt"/>
              </a:rPr>
              <a:t>Economic benefits</a:t>
            </a:r>
          </a:p>
          <a:p>
            <a:pPr marL="571500" indent="-214313"/>
            <a:r>
              <a:rPr lang="en-US" dirty="0">
                <a:latin typeface="+mn-lt"/>
              </a:rPr>
              <a:t>94</a:t>
            </a:r>
            <a:r>
              <a:rPr lang="en-US" dirty="0"/>
              <a:t>% reduction in energy cost</a:t>
            </a:r>
          </a:p>
          <a:p>
            <a:pPr marL="571500" indent="-214313"/>
            <a:r>
              <a:rPr lang="en-US" dirty="0"/>
              <a:t>Greater efficiency leading to lower costs for chemical resources</a:t>
            </a:r>
          </a:p>
          <a:p>
            <a:pPr marL="571500" indent="-214313"/>
            <a:r>
              <a:rPr lang="en-US" dirty="0"/>
              <a:t>Reduction for capital cost for equipment</a:t>
            </a:r>
          </a:p>
          <a:p>
            <a:pPr marL="571500" indent="-214313"/>
            <a:r>
              <a:rPr lang="en-US" dirty="0"/>
              <a:t>Reduction of technical failures during scale-up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77107" y="5715211"/>
            <a:ext cx="291663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/>
              <a:t>2 reaction steps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3845781" y="156411"/>
            <a:ext cx="45004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Synthesis of </a:t>
            </a:r>
            <a:r>
              <a:rPr lang="en-US" sz="4000" b="1" dirty="0" err="1"/>
              <a:t>Veridan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7826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807" y="2595211"/>
            <a:ext cx="7750215" cy="43513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n-lt"/>
              </a:rPr>
              <a:t>Prevent waste (3</a:t>
            </a:r>
            <a:r>
              <a:rPr lang="en-US" dirty="0">
                <a:latin typeface="+mn-lt"/>
                <a:sym typeface="Wingdings"/>
              </a:rPr>
              <a:t>4)</a:t>
            </a:r>
          </a:p>
          <a:p>
            <a:pPr lvl="1"/>
            <a:r>
              <a:rPr lang="en-US" dirty="0">
                <a:latin typeface="+mn-lt"/>
                <a:sym typeface="Wingdings"/>
              </a:rPr>
              <a:t>High, non-hazardous waste was reduced by 50 tons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n-lt"/>
                <a:sym typeface="Wingdings"/>
              </a:rPr>
              <a:t>Atom economy (34)</a:t>
            </a:r>
          </a:p>
          <a:p>
            <a:pPr lvl="1"/>
            <a:r>
              <a:rPr lang="en-US" dirty="0">
                <a:latin typeface="+mn-lt"/>
                <a:sym typeface="Wingdings"/>
              </a:rPr>
              <a:t>Yield increased by 10%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n-lt"/>
                <a:sym typeface="Wingdings"/>
              </a:rPr>
              <a:t>Less hazardous synthesis (14)</a:t>
            </a:r>
          </a:p>
          <a:p>
            <a:pPr lvl="1"/>
            <a:r>
              <a:rPr lang="en-US" dirty="0">
                <a:latin typeface="+mn-lt"/>
                <a:sym typeface="Wingdings"/>
              </a:rPr>
              <a:t>Elimination of safety hazards (not defined)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n-lt"/>
                <a:sym typeface="Wingdings"/>
              </a:rPr>
              <a:t>Design benign chemicals (33)</a:t>
            </a:r>
          </a:p>
          <a:p>
            <a:pPr lvl="1"/>
            <a:r>
              <a:rPr lang="en-US" dirty="0">
                <a:latin typeface="+mn-lt"/>
                <a:sym typeface="Wingdings"/>
              </a:rPr>
              <a:t>No change in score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n-lt"/>
                <a:sym typeface="Wingdings"/>
              </a:rPr>
              <a:t>Benign solvents (33)</a:t>
            </a:r>
          </a:p>
          <a:p>
            <a:pPr lvl="1"/>
            <a:r>
              <a:rPr lang="en-US" dirty="0">
                <a:latin typeface="+mn-lt"/>
                <a:sym typeface="Wingdings"/>
              </a:rPr>
              <a:t>No change in score: same non-hazardous solvents used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n-lt"/>
                <a:sym typeface="Wingdings"/>
              </a:rPr>
              <a:t>Design for energy efficiency (35)</a:t>
            </a:r>
          </a:p>
          <a:p>
            <a:pPr lvl="1"/>
            <a:r>
              <a:rPr lang="en-US" dirty="0">
                <a:latin typeface="+mn-lt"/>
                <a:sym typeface="Wingdings"/>
              </a:rPr>
              <a:t>Increase from 8kg/h*m</a:t>
            </a:r>
            <a:r>
              <a:rPr lang="en-US" baseline="30000" dirty="0">
                <a:latin typeface="+mn-lt"/>
                <a:sym typeface="Wingdings"/>
              </a:rPr>
              <a:t>3 </a:t>
            </a:r>
            <a:r>
              <a:rPr lang="en-US" dirty="0">
                <a:latin typeface="+mn-lt"/>
                <a:sym typeface="Wingdings"/>
              </a:rPr>
              <a:t>to</a:t>
            </a:r>
            <a:r>
              <a:rPr lang="en-US" baseline="30000" dirty="0">
                <a:latin typeface="+mn-lt"/>
                <a:sym typeface="Wingdings"/>
              </a:rPr>
              <a:t> </a:t>
            </a:r>
            <a:r>
              <a:rPr lang="en-US" dirty="0">
                <a:latin typeface="+mn-lt"/>
                <a:sym typeface="Wingdings"/>
              </a:rPr>
              <a:t>100kg/h*m</a:t>
            </a:r>
            <a:r>
              <a:rPr lang="en-US" baseline="30000" dirty="0">
                <a:latin typeface="+mn-lt"/>
                <a:sym typeface="Wingdings"/>
              </a:rPr>
              <a:t>3 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n-lt"/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1418259" y="156411"/>
            <a:ext cx="9355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Improvements – STEP 1– Grignard Addition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7885978" y="3375027"/>
            <a:ext cx="3267496" cy="1305466"/>
          </a:xfrm>
          <a:prstGeom prst="wedgeRoundRectCallout">
            <a:avLst>
              <a:gd name="adj1" fmla="val -74930"/>
              <a:gd name="adj2" fmla="val -696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Improvement from assigned value 3 in the traditional reaction to value 4 in the new synthesis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B6A5E8-82FA-6341-A7BB-42E38BF64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445" y="1289538"/>
            <a:ext cx="7620325" cy="111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6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977" y="1604074"/>
            <a:ext cx="10515600" cy="46677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7. Use of renewable feedstocks (0</a:t>
            </a:r>
            <a:r>
              <a:rPr lang="en-US" dirty="0">
                <a:latin typeface="+mn-lt"/>
                <a:sym typeface="Wingdings"/>
              </a:rPr>
              <a:t>0)</a:t>
            </a:r>
          </a:p>
          <a:p>
            <a:pPr lvl="1"/>
            <a:r>
              <a:rPr lang="en-US" dirty="0">
                <a:latin typeface="+mn-lt"/>
                <a:sym typeface="Wingdings"/>
              </a:rPr>
              <a:t>The process does not use renewable feedstock</a:t>
            </a:r>
          </a:p>
          <a:p>
            <a:pPr marL="0" indent="0">
              <a:buNone/>
            </a:pPr>
            <a:r>
              <a:rPr lang="en-US" dirty="0">
                <a:latin typeface="+mn-lt"/>
                <a:sym typeface="Wingdings"/>
              </a:rPr>
              <a:t>8. Reduce derivatives (55)</a:t>
            </a:r>
          </a:p>
          <a:p>
            <a:pPr lvl="1"/>
            <a:r>
              <a:rPr lang="en-US" dirty="0">
                <a:latin typeface="+mn-lt"/>
                <a:sym typeface="Wingdings"/>
              </a:rPr>
              <a:t>No derivatives involved</a:t>
            </a:r>
          </a:p>
          <a:p>
            <a:pPr marL="0" indent="0">
              <a:buNone/>
            </a:pPr>
            <a:r>
              <a:rPr lang="en-US" dirty="0">
                <a:latin typeface="+mn-lt"/>
                <a:sym typeface="Wingdings"/>
              </a:rPr>
              <a:t>9. Catalysis (11)</a:t>
            </a:r>
          </a:p>
          <a:p>
            <a:pPr lvl="1"/>
            <a:r>
              <a:rPr lang="en-US" dirty="0">
                <a:latin typeface="+mn-lt"/>
                <a:sym typeface="Wingdings"/>
              </a:rPr>
              <a:t>No catalyst used</a:t>
            </a:r>
          </a:p>
          <a:p>
            <a:pPr marL="0" indent="0">
              <a:buNone/>
            </a:pPr>
            <a:r>
              <a:rPr lang="en-US" dirty="0">
                <a:latin typeface="+mn-lt"/>
                <a:sym typeface="Wingdings"/>
              </a:rPr>
              <a:t>10. Design for biodegradation (55)</a:t>
            </a:r>
          </a:p>
          <a:p>
            <a:pPr lvl="1"/>
            <a:r>
              <a:rPr lang="en-US" dirty="0">
                <a:latin typeface="+mn-lt"/>
                <a:sym typeface="Wingdings"/>
              </a:rPr>
              <a:t>No change</a:t>
            </a:r>
          </a:p>
          <a:p>
            <a:pPr marL="0" indent="0">
              <a:buNone/>
            </a:pPr>
            <a:r>
              <a:rPr lang="en-US" dirty="0">
                <a:latin typeface="+mn-lt"/>
                <a:sym typeface="Wingdings"/>
              </a:rPr>
              <a:t>11. RT analysis for pollution prevention (55)</a:t>
            </a:r>
          </a:p>
          <a:p>
            <a:pPr lvl="1"/>
            <a:r>
              <a:rPr lang="en-US" dirty="0">
                <a:latin typeface="+mn-lt"/>
                <a:sym typeface="Wingdings"/>
              </a:rPr>
              <a:t>Process monitoring and control present</a:t>
            </a:r>
          </a:p>
          <a:p>
            <a:pPr marL="0" indent="0">
              <a:buNone/>
            </a:pPr>
            <a:r>
              <a:rPr lang="en-US" dirty="0">
                <a:latin typeface="+mn-lt"/>
                <a:sym typeface="Wingdings"/>
              </a:rPr>
              <a:t>12. Design for accident prevention (35)</a:t>
            </a:r>
          </a:p>
          <a:p>
            <a:pPr lvl="1"/>
            <a:r>
              <a:rPr lang="en-US" dirty="0">
                <a:latin typeface="+mn-lt"/>
                <a:sym typeface="Wingdings"/>
              </a:rPr>
              <a:t>Process hazards eliminated</a:t>
            </a:r>
          </a:p>
          <a:p>
            <a:endParaRPr lang="en-US" dirty="0">
              <a:latin typeface="+mn-lt"/>
              <a:sym typeface="Wingdings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1418259" y="156411"/>
            <a:ext cx="9355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Improvements – STEP 1– Grignard Addition</a:t>
            </a:r>
          </a:p>
        </p:txBody>
      </p:sp>
    </p:spTree>
    <p:extLst>
      <p:ext uri="{BB962C8B-B14F-4D97-AF65-F5344CB8AC3E}">
        <p14:creationId xmlns:p14="http://schemas.microsoft.com/office/powerpoint/2010/main" val="76037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761862"/>
              </p:ext>
            </p:extLst>
          </p:nvPr>
        </p:nvGraphicFramePr>
        <p:xfrm>
          <a:off x="995423" y="0"/>
          <a:ext cx="10440364" cy="6829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682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2678" y="5275816"/>
            <a:ext cx="4586641" cy="5770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+mn-lt"/>
              </a:rPr>
              <a:t>Why </a:t>
            </a:r>
            <a:r>
              <a:rPr lang="en-US" sz="3600" b="1" dirty="0">
                <a:latin typeface="+mn-lt"/>
                <a:sym typeface="Wingdings"/>
              </a:rPr>
              <a:t> What  How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3325" y="1822785"/>
            <a:ext cx="8605345" cy="20621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After several hours of listening to lectures, doing exercises, and viewing case studies, how do you go about implementation and/or dissemination of Green Chemistry?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96224" y="4573689"/>
            <a:ext cx="5599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The process can be summarized in 3 words: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DC761D-8FDB-4F72-B815-A5B2F1D17F49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7C3E9A4-F8E7-47D9-9058-CEBA32A5BCAA}"/>
              </a:ext>
            </a:extLst>
          </p:cNvPr>
          <p:cNvSpPr txBox="1"/>
          <p:nvPr/>
        </p:nvSpPr>
        <p:spPr>
          <a:xfrm>
            <a:off x="4581267" y="156411"/>
            <a:ext cx="3029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166624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31192" y="2025684"/>
            <a:ext cx="11343135" cy="510545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+mn-lt"/>
              </a:rPr>
              <a:t>Prevent waste (3</a:t>
            </a:r>
            <a:r>
              <a:rPr lang="en-US" sz="2600" dirty="0">
                <a:latin typeface="+mn-lt"/>
                <a:sym typeface="Wingdings"/>
              </a:rPr>
              <a:t>5)</a:t>
            </a:r>
          </a:p>
          <a:p>
            <a:pPr lvl="1"/>
            <a:r>
              <a:rPr lang="en-US" sz="2000" dirty="0">
                <a:sym typeface="Wingdings"/>
              </a:rPr>
              <a:t>Waste reduced by 80%, solvent recyclable between batches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ym typeface="Wingdings"/>
              </a:rPr>
              <a:t>Atom economy (15)</a:t>
            </a:r>
          </a:p>
          <a:p>
            <a:pPr lvl="1"/>
            <a:r>
              <a:rPr lang="en-US" sz="2000" dirty="0">
                <a:sym typeface="Wingdings"/>
              </a:rPr>
              <a:t>Mass efficiency increased from 25-80%, yield improved by 10%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ym typeface="Wingdings"/>
              </a:rPr>
              <a:t>Less hazardous synthesis (35)</a:t>
            </a:r>
          </a:p>
          <a:p>
            <a:pPr lvl="1"/>
            <a:r>
              <a:rPr lang="en-US" sz="2000" dirty="0" err="1">
                <a:sym typeface="Wingdings"/>
              </a:rPr>
              <a:t>Aluminium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isopropoxide</a:t>
            </a:r>
            <a:r>
              <a:rPr lang="en-US" sz="2000" dirty="0">
                <a:sym typeface="Wingdings"/>
              </a:rPr>
              <a:t> and phosphoric acid oxidation replaced by air and catalyst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ym typeface="Wingdings"/>
              </a:rPr>
              <a:t>Design benign chemicals (33)</a:t>
            </a:r>
          </a:p>
          <a:p>
            <a:pPr lvl="1"/>
            <a:r>
              <a:rPr lang="en-US" sz="2000" dirty="0">
                <a:sym typeface="Wingdings"/>
              </a:rPr>
              <a:t>No change in score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ym typeface="Wingdings"/>
              </a:rPr>
              <a:t>Benign solvents (35)</a:t>
            </a:r>
          </a:p>
          <a:p>
            <a:pPr lvl="1"/>
            <a:r>
              <a:rPr lang="en-US" sz="2000" dirty="0">
                <a:sym typeface="Wingdings"/>
              </a:rPr>
              <a:t>Acetone replaced by water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ym typeface="Wingdings"/>
              </a:rPr>
              <a:t>Design for energy efficiency (44)</a:t>
            </a:r>
          </a:p>
          <a:p>
            <a:pPr lvl="1"/>
            <a:r>
              <a:rPr lang="en-US" sz="2000" dirty="0">
                <a:sym typeface="Wingdings"/>
              </a:rPr>
              <a:t>Reaction run at atmospheric pressure and temperature below 100C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-193240" y="985383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-193240" y="156411"/>
            <a:ext cx="12578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900" b="1" dirty="0"/>
              <a:t>Improvements – STEP 2– Oxidation from alcohol to ketone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FDCC8C-8C94-7043-A469-86879B2A2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176" y="1097960"/>
            <a:ext cx="6742572" cy="122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6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439532"/>
            <a:ext cx="10515600" cy="49875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>
                <a:latin typeface="+mn-lt"/>
              </a:rPr>
              <a:t>7. Use of renewable feedstocks (0</a:t>
            </a:r>
            <a:r>
              <a:rPr lang="en-US" sz="2600" dirty="0">
                <a:latin typeface="+mn-lt"/>
                <a:sym typeface="Wingdings"/>
              </a:rPr>
              <a:t>5)</a:t>
            </a:r>
          </a:p>
          <a:p>
            <a:pPr lvl="1"/>
            <a:r>
              <a:rPr lang="en-US" sz="2000" dirty="0">
                <a:latin typeface="+mn-lt"/>
                <a:sym typeface="Wingdings"/>
              </a:rPr>
              <a:t>New process uses air</a:t>
            </a:r>
          </a:p>
          <a:p>
            <a:pPr marL="0" indent="0">
              <a:buNone/>
            </a:pPr>
            <a:r>
              <a:rPr lang="en-US" sz="2600" dirty="0">
                <a:sym typeface="Wingdings"/>
              </a:rPr>
              <a:t>8. Reduce derivatives (55)</a:t>
            </a:r>
          </a:p>
          <a:p>
            <a:pPr lvl="1"/>
            <a:r>
              <a:rPr lang="en-US" sz="2000" dirty="0">
                <a:sym typeface="Wingdings"/>
              </a:rPr>
              <a:t>No derivatives involved</a:t>
            </a:r>
          </a:p>
          <a:p>
            <a:pPr marL="0" indent="0">
              <a:buNone/>
            </a:pPr>
            <a:r>
              <a:rPr lang="en-US" sz="2600" dirty="0">
                <a:sym typeface="Wingdings"/>
              </a:rPr>
              <a:t>9. Catalysis (35)</a:t>
            </a:r>
          </a:p>
          <a:p>
            <a:pPr lvl="1"/>
            <a:r>
              <a:rPr lang="en-US" sz="2000" dirty="0">
                <a:sym typeface="Wingdings"/>
              </a:rPr>
              <a:t>Use 5% reusable catalyst in place of 66% aluminum </a:t>
            </a:r>
            <a:r>
              <a:rPr lang="en-US" sz="2000" dirty="0" err="1">
                <a:sym typeface="Wingdings"/>
              </a:rPr>
              <a:t>isopropoxide</a:t>
            </a:r>
            <a:endParaRPr lang="en-US" sz="2000" dirty="0">
              <a:sym typeface="Wingdings"/>
            </a:endParaRPr>
          </a:p>
          <a:p>
            <a:pPr marL="0" indent="0">
              <a:buNone/>
            </a:pPr>
            <a:r>
              <a:rPr lang="en-US" sz="2600" dirty="0">
                <a:sym typeface="Wingdings"/>
              </a:rPr>
              <a:t>10. Design for biodegradation (55)</a:t>
            </a:r>
          </a:p>
          <a:p>
            <a:pPr lvl="1"/>
            <a:r>
              <a:rPr lang="en-US" sz="2000" dirty="0">
                <a:sym typeface="Wingdings"/>
              </a:rPr>
              <a:t>No change</a:t>
            </a:r>
          </a:p>
          <a:p>
            <a:pPr marL="0" indent="0">
              <a:buNone/>
            </a:pPr>
            <a:r>
              <a:rPr lang="en-US" sz="2600" dirty="0">
                <a:sym typeface="Wingdings"/>
              </a:rPr>
              <a:t>11. RT analysis for pollution prevention (55)</a:t>
            </a:r>
          </a:p>
          <a:p>
            <a:pPr lvl="1"/>
            <a:r>
              <a:rPr lang="en-US" sz="2000" dirty="0">
                <a:sym typeface="Wingdings"/>
              </a:rPr>
              <a:t>Process monitoring and control present</a:t>
            </a:r>
          </a:p>
          <a:p>
            <a:pPr marL="0" indent="0">
              <a:buNone/>
            </a:pPr>
            <a:r>
              <a:rPr lang="en-US" sz="2600" dirty="0">
                <a:sym typeface="Wingdings"/>
              </a:rPr>
              <a:t>12. Design for accident prevention (35)</a:t>
            </a:r>
          </a:p>
          <a:p>
            <a:pPr lvl="1"/>
            <a:r>
              <a:rPr lang="en-US" sz="2000" dirty="0">
                <a:sym typeface="Wingdings"/>
              </a:rPr>
              <a:t>New engineering controls in place</a:t>
            </a:r>
          </a:p>
          <a:p>
            <a:endParaRPr lang="en-US" dirty="0">
              <a:latin typeface="+mn-lt"/>
              <a:sym typeface="Wingdings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-193240" y="156411"/>
            <a:ext cx="12578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900" b="1" dirty="0"/>
              <a:t>Improvements – STEP 2– Oxidation from alcohol to ketone</a:t>
            </a:r>
          </a:p>
        </p:txBody>
      </p:sp>
    </p:spTree>
    <p:extLst>
      <p:ext uri="{BB962C8B-B14F-4D97-AF65-F5344CB8AC3E}">
        <p14:creationId xmlns:p14="http://schemas.microsoft.com/office/powerpoint/2010/main" val="6931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687812"/>
              </p:ext>
            </p:extLst>
          </p:nvPr>
        </p:nvGraphicFramePr>
        <p:xfrm>
          <a:off x="1388962" y="81023"/>
          <a:ext cx="9699585" cy="6776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094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142" y="172522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No – </a:t>
            </a:r>
          </a:p>
          <a:p>
            <a:pPr lvl="1"/>
            <a:r>
              <a:rPr lang="en-US" sz="2800" dirty="0">
                <a:latin typeface="+mn-lt"/>
              </a:rPr>
              <a:t>because metrics </a:t>
            </a:r>
            <a:r>
              <a:rPr lang="en-US" sz="2800" dirty="0" smtClean="0">
                <a:latin typeface="+mn-lt"/>
              </a:rPr>
              <a:t>have uncertaintie</a:t>
            </a:r>
            <a:r>
              <a:rPr lang="en-US" sz="2800" dirty="0" smtClean="0"/>
              <a:t>s </a:t>
            </a:r>
            <a:r>
              <a:rPr lang="en-US" sz="2800" dirty="0" smtClean="0">
                <a:latin typeface="+mn-lt"/>
              </a:rPr>
              <a:t>and may not apply the same way across disciplines</a:t>
            </a:r>
          </a:p>
          <a:p>
            <a:pPr lvl="1"/>
            <a:r>
              <a:rPr lang="en-US" sz="2800" dirty="0" smtClean="0"/>
              <a:t>They will still be the need for human decision to weight each parameters</a:t>
            </a:r>
            <a:endParaRPr lang="en-US" sz="2800" dirty="0" smtClean="0"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But</a:t>
            </a:r>
            <a:r>
              <a:rPr lang="en-US" dirty="0">
                <a:latin typeface="+mn-lt"/>
              </a:rPr>
              <a:t>..</a:t>
            </a:r>
          </a:p>
          <a:p>
            <a:pPr lvl="1"/>
            <a:r>
              <a:rPr lang="en-US" sz="2800" dirty="0"/>
              <a:t>They show greening opportunities (see LCA class)</a:t>
            </a:r>
          </a:p>
          <a:p>
            <a:pPr lvl="1"/>
            <a:r>
              <a:rPr lang="en-US" sz="2800" dirty="0" smtClean="0">
                <a:latin typeface="+mn-lt"/>
              </a:rPr>
              <a:t>It </a:t>
            </a:r>
            <a:r>
              <a:rPr lang="en-US" sz="2800" dirty="0">
                <a:latin typeface="+mn-lt"/>
              </a:rPr>
              <a:t>allows a systematic evaluation and serves as a guide</a:t>
            </a:r>
          </a:p>
          <a:p>
            <a:pPr lvl="1"/>
            <a:r>
              <a:rPr lang="en-US" sz="2800" dirty="0">
                <a:latin typeface="+mn-lt"/>
              </a:rPr>
              <a:t>And it is a good start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-129497" y="156411"/>
            <a:ext cx="124510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Is Green Chemistry Assessment Tool </a:t>
            </a:r>
            <a:r>
              <a:rPr lang="en-US" sz="4000" b="1" dirty="0" smtClean="0"/>
              <a:t>an absolute solution</a:t>
            </a:r>
            <a:r>
              <a:rPr lang="en-US" sz="4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3476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2130384" y="156411"/>
            <a:ext cx="79312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BASF Eco-Efficiency Analysis method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complete suite of tools developed by BASF to be able to articulate their efforts in Green Chemistry, but also sustainability at large.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5520" y="2839721"/>
            <a:ext cx="617220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474720" y="5887720"/>
            <a:ext cx="21203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/>
              <a:t>Impact &amp; Economics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4761" y="3489961"/>
            <a:ext cx="30194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101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2130384" y="156411"/>
            <a:ext cx="79312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BASF Eco-Efficiency Analysis method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i="1" dirty="0" smtClean="0"/>
              <a:t>Eco-efficiency </a:t>
            </a:r>
            <a:r>
              <a:rPr lang="en-US" b="1" i="1" dirty="0"/>
              <a:t>is defined as the ratio of economic creation to ecological destruction from the perspective of the end consumer</a:t>
            </a:r>
            <a:r>
              <a:rPr lang="en-US" b="1" i="1" dirty="0" smtClean="0"/>
              <a:t>.</a:t>
            </a:r>
          </a:p>
          <a:p>
            <a:pPr eaLnBrk="1" hangingPunct="1"/>
            <a:r>
              <a:rPr lang="en-US" dirty="0"/>
              <a:t>Six impact </a:t>
            </a:r>
            <a:r>
              <a:rPr lang="en-US" dirty="0" smtClean="0"/>
              <a:t>categories for the ecologic destruction</a:t>
            </a:r>
            <a:endParaRPr lang="en-US" dirty="0" smtClean="0"/>
          </a:p>
          <a:p>
            <a:pPr lvl="1"/>
            <a:r>
              <a:rPr lang="en-US" dirty="0"/>
              <a:t>Consumption of energy</a:t>
            </a:r>
          </a:p>
          <a:p>
            <a:pPr lvl="1"/>
            <a:r>
              <a:rPr lang="en-US" dirty="0"/>
              <a:t>Consumption of resources</a:t>
            </a:r>
          </a:p>
          <a:p>
            <a:pPr lvl="1"/>
            <a:r>
              <a:rPr lang="en-US" dirty="0"/>
              <a:t>Land use</a:t>
            </a:r>
          </a:p>
          <a:p>
            <a:pPr lvl="1"/>
            <a:r>
              <a:rPr lang="en-US" dirty="0"/>
              <a:t>Emissions into air, water and soil (wastes)</a:t>
            </a:r>
          </a:p>
          <a:p>
            <a:pPr lvl="1"/>
            <a:r>
              <a:rPr lang="en-US" dirty="0"/>
              <a:t>Toxic potential of used and released substances</a:t>
            </a:r>
          </a:p>
          <a:p>
            <a:pPr lvl="1"/>
            <a:r>
              <a:rPr lang="en-US" dirty="0"/>
              <a:t>Risk potential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b="1" i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7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130" name="Rectangle 2"/>
          <p:cNvSpPr>
            <a:spLocks noChangeArrowheads="1"/>
          </p:cNvSpPr>
          <p:nvPr/>
        </p:nvSpPr>
        <p:spPr bwMode="auto">
          <a:xfrm>
            <a:off x="1676400" y="914401"/>
            <a:ext cx="3124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000" b="1" dirty="0"/>
              <a:t>&gt; Impact of each of these categories is normalized with respect to one another. </a:t>
            </a:r>
          </a:p>
          <a:p>
            <a:pPr eaLnBrk="1" hangingPunct="1">
              <a:buFontTx/>
              <a:buChar char="•"/>
            </a:pPr>
            <a:endParaRPr lang="en-US" sz="2000" b="1" dirty="0"/>
          </a:p>
          <a:p>
            <a:pPr eaLnBrk="1" hangingPunct="1"/>
            <a:r>
              <a:rPr lang="en-US" sz="2000" b="1" dirty="0"/>
              <a:t>&gt; The least favorable alternative, according to a system that is specific</a:t>
            </a:r>
          </a:p>
          <a:p>
            <a:pPr eaLnBrk="1" hangingPunct="1"/>
            <a:r>
              <a:rPr lang="en-US" sz="2000" b="1" dirty="0"/>
              <a:t>to each category, is given the value 1 and the other alternatives are given values between 0 and 1 depending on their relative impact. </a:t>
            </a:r>
          </a:p>
        </p:txBody>
      </p:sp>
      <p:pic>
        <p:nvPicPr>
          <p:cNvPr id="132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193926"/>
            <a:ext cx="57150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28132" name="Text Box 4"/>
          <p:cNvSpPr txBox="1">
            <a:spLocks noChangeArrowheads="1"/>
          </p:cNvSpPr>
          <p:nvPr/>
        </p:nvSpPr>
        <p:spPr bwMode="auto">
          <a:xfrm>
            <a:off x="6096000" y="1143000"/>
            <a:ext cx="2067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14F61F"/>
                </a:solidFill>
              </a:rPr>
              <a:t>Ecological Footprint</a:t>
            </a:r>
          </a:p>
        </p:txBody>
      </p:sp>
    </p:spTree>
    <p:extLst>
      <p:ext uri="{BB962C8B-B14F-4D97-AF65-F5344CB8AC3E}">
        <p14:creationId xmlns:p14="http://schemas.microsoft.com/office/powerpoint/2010/main" val="213576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1900" y="228601"/>
            <a:ext cx="8001000" cy="618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27107" name="Rectangle 3"/>
          <p:cNvSpPr>
            <a:spLocks noChangeArrowheads="1"/>
          </p:cNvSpPr>
          <p:nvPr/>
        </p:nvSpPr>
        <p:spPr bwMode="auto">
          <a:xfrm>
            <a:off x="7772400" y="2362200"/>
            <a:ext cx="6096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0880" y="2372360"/>
            <a:ext cx="258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ecological footprint </a:t>
            </a:r>
            <a:r>
              <a:rPr lang="en-US" dirty="0" smtClean="0"/>
              <a:t>is then combined into a standalone score that can be looked against </a:t>
            </a:r>
            <a:r>
              <a:rPr lang="en-US" b="1" dirty="0" smtClean="0"/>
              <a:t>cost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15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2130384" y="156411"/>
            <a:ext cx="79312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BASF Eco-Efficiency Analysis method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97973" y="2852737"/>
            <a:ext cx="2903538" cy="2473324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Integration of the Social </a:t>
            </a:r>
            <a:br>
              <a:rPr lang="en-CA" dirty="0"/>
            </a:br>
            <a:r>
              <a:rPr lang="en-CA" dirty="0"/>
              <a:t>Dimension into the Eco-Efficiency Analysis (the </a:t>
            </a:r>
            <a:r>
              <a:rPr lang="en-CA" dirty="0" err="1"/>
              <a:t>SEECube</a:t>
            </a:r>
            <a:r>
              <a:rPr lang="en-CA" dirty="0"/>
              <a:t>®)</a:t>
            </a:r>
            <a:endParaRPr lang="en-US" b="1" i="1" dirty="0"/>
          </a:p>
          <a:p>
            <a:endParaRPr lang="en-CA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3205480" y="1433513"/>
            <a:ext cx="8763000" cy="5026025"/>
            <a:chOff x="144" y="1056"/>
            <a:chExt cx="5520" cy="3166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1" y="1056"/>
              <a:ext cx="2263" cy="1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8" name="Object 5"/>
            <p:cNvGraphicFramePr>
              <a:graphicFrameLocks noChangeAspect="1"/>
            </p:cNvGraphicFramePr>
            <p:nvPr/>
          </p:nvGraphicFramePr>
          <p:xfrm>
            <a:off x="144" y="1200"/>
            <a:ext cx="1968" cy="1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Bitmap Image" r:id="rId4" imgW="4723810" imgH="3153215" progId="PBrush">
                    <p:embed/>
                  </p:oleObj>
                </mc:Choice>
                <mc:Fallback>
                  <p:oleObj name="Bitmap Image" r:id="rId4" imgW="4723810" imgH="3153215" progId="PBrush">
                    <p:embed/>
                    <p:pic>
                      <p:nvPicPr>
                        <p:cNvPr id="1310725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1200"/>
                          <a:ext cx="1968" cy="1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6"/>
            <p:cNvGraphicFramePr>
              <a:graphicFrameLocks noChangeAspect="1"/>
            </p:cNvGraphicFramePr>
            <p:nvPr/>
          </p:nvGraphicFramePr>
          <p:xfrm>
            <a:off x="672" y="2736"/>
            <a:ext cx="2400" cy="14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Bitmap Image" r:id="rId6" imgW="4076190" imgH="2523810" progId="PBrush">
                    <p:embed/>
                  </p:oleObj>
                </mc:Choice>
                <mc:Fallback>
                  <p:oleObj name="Bitmap Image" r:id="rId6" imgW="4076190" imgH="2523810" progId="PBrush">
                    <p:embed/>
                    <p:pic>
                      <p:nvPicPr>
                        <p:cNvPr id="131072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2736"/>
                          <a:ext cx="2400" cy="14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576" y="2208"/>
              <a:ext cx="1248" cy="12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1680" y="2208"/>
              <a:ext cx="192" cy="624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V="1">
              <a:off x="3072" y="2592"/>
              <a:ext cx="1392" cy="144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V="1">
              <a:off x="3072" y="2640"/>
              <a:ext cx="1824" cy="153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1008" y="2486"/>
              <a:ext cx="11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sz="2000">
                  <a:solidFill>
                    <a:srgbClr val="FFFFFF"/>
                  </a:solidFill>
                  <a:cs typeface="Arial" pitchFamily="34" charset="0"/>
                </a:rPr>
                <a:t>Weighting</a:t>
              </a: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072" y="3024"/>
              <a:ext cx="11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sz="2000">
                  <a:solidFill>
                    <a:srgbClr val="FFFFFF"/>
                  </a:solidFill>
                  <a:cs typeface="Arial" pitchFamily="34" charset="0"/>
                </a:rPr>
                <a:t>Normalization</a:t>
              </a:r>
            </a:p>
          </p:txBody>
        </p:sp>
      </p:grpSp>
      <p:sp>
        <p:nvSpPr>
          <p:cNvPr id="17" name="Text Box 13"/>
          <p:cNvSpPr txBox="1">
            <a:spLocks noChangeArrowheads="1"/>
          </p:cNvSpPr>
          <p:nvPr/>
        </p:nvSpPr>
        <p:spPr bwMode="auto">
          <a:xfrm rot="16200000">
            <a:off x="2870518" y="2392363"/>
            <a:ext cx="1522413" cy="2143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800" b="1">
                <a:solidFill>
                  <a:srgbClr val="E3E3FF"/>
                </a:solidFill>
                <a:latin typeface="Verdana" pitchFamily="34" charset="0"/>
                <a:cs typeface="Arial" pitchFamily="34" charset="0"/>
              </a:rPr>
              <a:t>working accidents /UB</a:t>
            </a:r>
          </a:p>
        </p:txBody>
      </p: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4089718" y="4298949"/>
            <a:ext cx="3733800" cy="2124074"/>
            <a:chOff x="701" y="2861"/>
            <a:chExt cx="2352" cy="1338"/>
          </a:xfrm>
        </p:grpSpPr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 rot="21600000">
              <a:off x="1493" y="2861"/>
              <a:ext cx="720" cy="14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de-DE" sz="900" b="1">
                  <a:solidFill>
                    <a:srgbClr val="E3E3FF"/>
                  </a:solidFill>
                  <a:latin typeface="Verdana" pitchFamily="34" charset="0"/>
                  <a:cs typeface="Arial" pitchFamily="34" charset="0"/>
                </a:rPr>
                <a:t>employees</a:t>
              </a: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 rot="21600000">
              <a:off x="2376" y="3332"/>
              <a:ext cx="677" cy="14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de-DE" sz="900" b="1">
                  <a:solidFill>
                    <a:srgbClr val="E3E3FF"/>
                  </a:solidFill>
                  <a:latin typeface="Verdana" pitchFamily="34" charset="0"/>
                  <a:cs typeface="Arial" pitchFamily="34" charset="0"/>
                </a:rPr>
                <a:t>consumer</a:t>
              </a: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2223" y="3888"/>
              <a:ext cx="677" cy="31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de-DE" sz="900" b="1">
                  <a:solidFill>
                    <a:srgbClr val="E3E3FF"/>
                  </a:solidFill>
                  <a:latin typeface="Verdana" pitchFamily="34" charset="0"/>
                  <a:cs typeface="Arial" pitchFamily="34" charset="0"/>
                </a:rPr>
                <a:t>locoal &amp;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de-DE" sz="900" b="1">
                  <a:solidFill>
                    <a:srgbClr val="E3E3FF"/>
                  </a:solidFill>
                  <a:latin typeface="Verdana" pitchFamily="34" charset="0"/>
                  <a:cs typeface="Arial" pitchFamily="34" charset="0"/>
                </a:rPr>
                <a:t>national community</a:t>
              </a: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2194" y="3970"/>
              <a:ext cx="57" cy="15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864" y="3840"/>
              <a:ext cx="677" cy="24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de-DE" sz="900" b="1">
                  <a:solidFill>
                    <a:srgbClr val="E3E3FF"/>
                  </a:solidFill>
                  <a:latin typeface="Verdana" pitchFamily="34" charset="0"/>
                  <a:cs typeface="Arial" pitchFamily="34" charset="0"/>
                </a:rPr>
                <a:t>future </a:t>
              </a:r>
            </a:p>
            <a:p>
              <a:pPr algn="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de-DE" sz="900" b="1">
                  <a:solidFill>
                    <a:srgbClr val="E3E3FF"/>
                  </a:solidFill>
                  <a:latin typeface="Verdana" pitchFamily="34" charset="0"/>
                  <a:cs typeface="Arial" pitchFamily="34" charset="0"/>
                </a:rPr>
                <a:t>generations</a:t>
              </a: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701" y="3269"/>
              <a:ext cx="677" cy="24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de-DE" sz="900" b="1">
                  <a:solidFill>
                    <a:srgbClr val="E3E3FF"/>
                  </a:solidFill>
                  <a:latin typeface="Verdana" pitchFamily="34" charset="0"/>
                  <a:cs typeface="Arial" pitchFamily="34" charset="0"/>
                </a:rPr>
                <a:t>international</a:t>
              </a:r>
            </a:p>
            <a:p>
              <a:pPr algn="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de-DE" sz="900" b="1">
                  <a:solidFill>
                    <a:srgbClr val="E3E3FF"/>
                  </a:solidFill>
                  <a:latin typeface="Verdana" pitchFamily="34" charset="0"/>
                  <a:cs typeface="Arial" pitchFamily="34" charset="0"/>
                </a:rPr>
                <a:t>community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8794433" y="5424674"/>
            <a:ext cx="3042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err="1" smtClean="0"/>
              <a:t>SEECube</a:t>
            </a:r>
            <a:r>
              <a:rPr lang="en-CA" dirty="0" smtClean="0"/>
              <a:t>®: Now </a:t>
            </a:r>
            <a:r>
              <a:rPr lang="en-CA" b="1" dirty="0" smtClean="0"/>
              <a:t>cost</a:t>
            </a:r>
            <a:r>
              <a:rPr lang="en-CA" dirty="0" smtClean="0"/>
              <a:t>, </a:t>
            </a:r>
            <a:r>
              <a:rPr lang="en-CA" b="1" dirty="0" smtClean="0"/>
              <a:t>environmental footprint </a:t>
            </a:r>
            <a:r>
              <a:rPr lang="en-CA" dirty="0" smtClean="0"/>
              <a:t>and </a:t>
            </a:r>
            <a:r>
              <a:rPr lang="en-CA" b="1" dirty="0" smtClean="0"/>
              <a:t>social acceptability </a:t>
            </a:r>
            <a:r>
              <a:rPr lang="en-CA" dirty="0" smtClean="0"/>
              <a:t>can be seen in one integral graph.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88896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2130384" y="156411"/>
            <a:ext cx="79312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BASF Eco-Efficiency Analysis method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Benefits for the company</a:t>
            </a:r>
            <a:endParaRPr lang="en-US" dirty="0"/>
          </a:p>
        </p:txBody>
      </p:sp>
      <p:grpSp>
        <p:nvGrpSpPr>
          <p:cNvPr id="25" name="Group 2"/>
          <p:cNvGrpSpPr>
            <a:grpSpLocks/>
          </p:cNvGrpSpPr>
          <p:nvPr/>
        </p:nvGrpSpPr>
        <p:grpSpPr bwMode="auto">
          <a:xfrm>
            <a:off x="1790700" y="2631441"/>
            <a:ext cx="4114800" cy="1871663"/>
            <a:chOff x="731" y="1440"/>
            <a:chExt cx="1911" cy="1083"/>
          </a:xfrm>
        </p:grpSpPr>
        <p:sp>
          <p:nvSpPr>
            <p:cNvPr id="26" name="Rectangle 3"/>
            <p:cNvSpPr>
              <a:spLocks noChangeArrowheads="1"/>
            </p:cNvSpPr>
            <p:nvPr/>
          </p:nvSpPr>
          <p:spPr bwMode="auto">
            <a:xfrm>
              <a:off x="731" y="1440"/>
              <a:ext cx="1911" cy="108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843" y="1488"/>
              <a:ext cx="1749" cy="78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1600" b="1" dirty="0">
                  <a:solidFill>
                    <a:srgbClr val="000000"/>
                  </a:solidFill>
                  <a:cs typeface="Times New Roman" pitchFamily="18" charset="0"/>
                </a:rPr>
                <a:t>Strategic Decisions</a:t>
              </a:r>
            </a:p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GB" sz="1600" dirty="0">
                  <a:solidFill>
                    <a:srgbClr val="000000"/>
                  </a:solidFill>
                  <a:cs typeface="Times New Roman" pitchFamily="18" charset="0"/>
                </a:rPr>
                <a:t> Investment decisions</a:t>
              </a:r>
            </a:p>
            <a:p>
              <a:pPr>
                <a:buFontTx/>
                <a:buChar char="•"/>
              </a:pPr>
              <a:r>
                <a:rPr lang="en-GB" sz="1600" dirty="0">
                  <a:solidFill>
                    <a:srgbClr val="000000"/>
                  </a:solidFill>
                  <a:cs typeface="Times New Roman" pitchFamily="18" charset="0"/>
                </a:rPr>
                <a:t> Technology decisions</a:t>
              </a:r>
            </a:p>
            <a:p>
              <a:pPr>
                <a:buFontTx/>
                <a:buChar char="•"/>
              </a:pPr>
              <a:r>
                <a:rPr lang="en-GB" sz="1600" dirty="0">
                  <a:solidFill>
                    <a:srgbClr val="000000"/>
                  </a:solidFill>
                  <a:cs typeface="Times New Roman" pitchFamily="18" charset="0"/>
                </a:rPr>
                <a:t> Site decisions</a:t>
              </a:r>
            </a:p>
            <a:p>
              <a:pPr>
                <a:buFontTx/>
                <a:buChar char="•"/>
              </a:pPr>
              <a:r>
                <a:rPr lang="en-GB" sz="1600" dirty="0">
                  <a:solidFill>
                    <a:srgbClr val="000000"/>
                  </a:solidFill>
                  <a:cs typeface="Times New Roman" pitchFamily="18" charset="0"/>
                </a:rPr>
                <a:t> Evaluate product portfolio</a:t>
              </a:r>
            </a:p>
          </p:txBody>
        </p:sp>
      </p:grpSp>
      <p:grpSp>
        <p:nvGrpSpPr>
          <p:cNvPr id="28" name="Group 5"/>
          <p:cNvGrpSpPr>
            <a:grpSpLocks/>
          </p:cNvGrpSpPr>
          <p:nvPr/>
        </p:nvGrpSpPr>
        <p:grpSpPr bwMode="auto">
          <a:xfrm>
            <a:off x="6096000" y="2631441"/>
            <a:ext cx="4000500" cy="1871663"/>
            <a:chOff x="2904" y="1440"/>
            <a:chExt cx="1911" cy="1083"/>
          </a:xfrm>
        </p:grpSpPr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>
              <a:off x="2904" y="1440"/>
              <a:ext cx="1911" cy="1083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2928" y="1488"/>
              <a:ext cx="1824" cy="930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600" b="1">
                  <a:solidFill>
                    <a:srgbClr val="000000"/>
                  </a:solidFill>
                  <a:cs typeface="Times New Roman" pitchFamily="18" charset="0"/>
                </a:rPr>
                <a:t>Marketing, Customers</a:t>
              </a:r>
              <a:endParaRPr lang="de-DE" sz="1600">
                <a:solidFill>
                  <a:srgbClr val="000000"/>
                </a:solidFill>
                <a:cs typeface="Times New Roman" pitchFamily="18" charset="0"/>
              </a:endParaRPr>
            </a:p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GB" sz="1600">
                  <a:solidFill>
                    <a:srgbClr val="000000"/>
                  </a:solidFill>
                  <a:cs typeface="Times New Roman" pitchFamily="18" charset="0"/>
                </a:rPr>
                <a:t> Demonstration of product  advantages</a:t>
              </a:r>
            </a:p>
            <a:p>
              <a:pPr>
                <a:buFontTx/>
                <a:buChar char="•"/>
              </a:pPr>
              <a:r>
                <a:rPr lang="en-GB" sz="1600">
                  <a:solidFill>
                    <a:srgbClr val="000000"/>
                  </a:solidFill>
                  <a:cs typeface="Times New Roman" pitchFamily="18" charset="0"/>
                </a:rPr>
                <a:t> Improved customer relations</a:t>
              </a:r>
            </a:p>
            <a:p>
              <a:pPr>
                <a:buFontTx/>
                <a:buChar char="•"/>
              </a:pPr>
              <a:r>
                <a:rPr lang="en-GB" sz="1600">
                  <a:solidFill>
                    <a:srgbClr val="000000"/>
                  </a:solidFill>
                  <a:cs typeface="Times New Roman" pitchFamily="18" charset="0"/>
                </a:rPr>
                <a:t> Product Differentiation</a:t>
              </a:r>
            </a:p>
            <a:p>
              <a:pPr>
                <a:buFontTx/>
                <a:buChar char="•"/>
              </a:pPr>
              <a:r>
                <a:rPr lang="en-GB" sz="1600">
                  <a:solidFill>
                    <a:srgbClr val="000000"/>
                  </a:solidFill>
                  <a:cs typeface="Times New Roman" pitchFamily="18" charset="0"/>
                </a:rPr>
                <a:t> Better understand competitive</a:t>
              </a:r>
            </a:p>
            <a:p>
              <a:r>
                <a:rPr lang="en-GB" sz="1600">
                  <a:solidFill>
                    <a:srgbClr val="000000"/>
                  </a:solidFill>
                  <a:cs typeface="Times New Roman" pitchFamily="18" charset="0"/>
                </a:rPr>
                <a:t>  advantages</a:t>
              </a:r>
              <a:endParaRPr lang="de-DE" sz="16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31" name="Group 8"/>
          <p:cNvGrpSpPr>
            <a:grpSpLocks/>
          </p:cNvGrpSpPr>
          <p:nvPr/>
        </p:nvGrpSpPr>
        <p:grpSpPr bwMode="auto">
          <a:xfrm>
            <a:off x="1787526" y="4688840"/>
            <a:ext cx="4117975" cy="1873250"/>
            <a:chOff x="731" y="2784"/>
            <a:chExt cx="1911" cy="1084"/>
          </a:xfrm>
        </p:grpSpPr>
        <p:sp>
          <p:nvSpPr>
            <p:cNvPr id="32" name="Rectangle 9"/>
            <p:cNvSpPr>
              <a:spLocks noChangeArrowheads="1"/>
            </p:cNvSpPr>
            <p:nvPr/>
          </p:nvSpPr>
          <p:spPr bwMode="auto">
            <a:xfrm>
              <a:off x="731" y="2784"/>
              <a:ext cx="1911" cy="10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768" y="2837"/>
              <a:ext cx="1824" cy="93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1600" b="1">
                  <a:solidFill>
                    <a:srgbClr val="000000"/>
                  </a:solidFill>
                  <a:cs typeface="Times New Roman" pitchFamily="18" charset="0"/>
                </a:rPr>
                <a:t>Research and development</a:t>
              </a:r>
            </a:p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GB" sz="1600">
                  <a:solidFill>
                    <a:srgbClr val="000000"/>
                  </a:solidFill>
                  <a:cs typeface="Times New Roman" pitchFamily="18" charset="0"/>
                </a:rPr>
                <a:t> Quantification of the most</a:t>
              </a:r>
              <a:br>
                <a:rPr lang="en-GB" sz="1600">
                  <a:solidFill>
                    <a:srgbClr val="000000"/>
                  </a:solidFill>
                  <a:cs typeface="Times New Roman" pitchFamily="18" charset="0"/>
                </a:rPr>
              </a:br>
              <a:r>
                <a:rPr lang="en-GB" sz="1600">
                  <a:solidFill>
                    <a:srgbClr val="000000"/>
                  </a:solidFill>
                  <a:cs typeface="Times New Roman" pitchFamily="18" charset="0"/>
                </a:rPr>
                <a:t>  important factors</a:t>
              </a:r>
            </a:p>
            <a:p>
              <a:pPr>
                <a:buFontTx/>
                <a:buChar char="•"/>
              </a:pPr>
              <a:r>
                <a:rPr lang="en-GB" sz="1600">
                  <a:solidFill>
                    <a:srgbClr val="000000"/>
                  </a:solidFill>
                  <a:cs typeface="Times New Roman" pitchFamily="18" charset="0"/>
                </a:rPr>
                <a:t> Drive sustainable</a:t>
              </a:r>
            </a:p>
            <a:p>
              <a:r>
                <a:rPr lang="en-GB" sz="1600">
                  <a:solidFill>
                    <a:srgbClr val="000000"/>
                  </a:solidFill>
                  <a:cs typeface="Times New Roman" pitchFamily="18" charset="0"/>
                </a:rPr>
                <a:t>  products and processes</a:t>
              </a:r>
            </a:p>
            <a:p>
              <a:pPr>
                <a:buFontTx/>
                <a:buChar char="•"/>
              </a:pPr>
              <a:r>
                <a:rPr lang="en-GB" sz="1600">
                  <a:solidFill>
                    <a:srgbClr val="000000"/>
                  </a:solidFill>
                  <a:cs typeface="Times New Roman" pitchFamily="18" charset="0"/>
                </a:rPr>
                <a:t> Drive production/process improvements</a:t>
              </a:r>
            </a:p>
          </p:txBody>
        </p:sp>
      </p:grpSp>
      <p:grpSp>
        <p:nvGrpSpPr>
          <p:cNvPr id="34" name="Group 11"/>
          <p:cNvGrpSpPr>
            <a:grpSpLocks/>
          </p:cNvGrpSpPr>
          <p:nvPr/>
        </p:nvGrpSpPr>
        <p:grpSpPr bwMode="auto">
          <a:xfrm>
            <a:off x="6096000" y="4688840"/>
            <a:ext cx="4000500" cy="1873250"/>
            <a:chOff x="2904" y="2784"/>
            <a:chExt cx="1911" cy="1084"/>
          </a:xfrm>
        </p:grpSpPr>
        <p:sp>
          <p:nvSpPr>
            <p:cNvPr id="35" name="Rectangle 12"/>
            <p:cNvSpPr>
              <a:spLocks noChangeArrowheads="1"/>
            </p:cNvSpPr>
            <p:nvPr/>
          </p:nvSpPr>
          <p:spPr bwMode="auto">
            <a:xfrm>
              <a:off x="2904" y="2784"/>
              <a:ext cx="1911" cy="1084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auto">
            <a:xfrm>
              <a:off x="2928" y="2832"/>
              <a:ext cx="1872" cy="709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1600" b="1">
                  <a:solidFill>
                    <a:srgbClr val="000000"/>
                  </a:solidFill>
                  <a:cs typeface="Times New Roman" pitchFamily="18" charset="0"/>
                </a:rPr>
                <a:t>Stakeholder and Government Dialogue</a:t>
              </a:r>
            </a:p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GB" sz="1600">
                  <a:solidFill>
                    <a:srgbClr val="000000"/>
                  </a:solidFill>
                  <a:cs typeface="Times New Roman" pitchFamily="18" charset="0"/>
                </a:rPr>
                <a:t> Communication with authorities</a:t>
              </a:r>
            </a:p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GB" sz="1600">
                  <a:solidFill>
                    <a:srgbClr val="000000"/>
                  </a:solidFill>
                  <a:cs typeface="Times New Roman" pitchFamily="18" charset="0"/>
                </a:rPr>
                <a:t> Demonstration of Sustainability</a:t>
              </a:r>
            </a:p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GB" sz="1600">
                  <a:solidFill>
                    <a:srgbClr val="000000"/>
                  </a:solidFill>
                  <a:cs typeface="Times New Roman" pitchFamily="18" charset="0"/>
                </a:rPr>
                <a:t> Government “approvals”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494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1828460"/>
              </p:ext>
            </p:extLst>
          </p:nvPr>
        </p:nvGraphicFramePr>
        <p:xfrm>
          <a:off x="2408518" y="1317171"/>
          <a:ext cx="7427686" cy="482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583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642173"/>
            <a:ext cx="10515600" cy="4351338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  <a:defRPr/>
            </a:pPr>
            <a:r>
              <a:rPr lang="en-US" sz="3600" b="1" dirty="0">
                <a:latin typeface="+mn-lt"/>
              </a:rPr>
              <a:t>With brilliance and optimism.</a:t>
            </a:r>
          </a:p>
          <a:p>
            <a:pPr marL="0" indent="0" algn="ctr" eaLnBrk="1" hangingPunct="1">
              <a:buNone/>
              <a:defRPr/>
            </a:pPr>
            <a:endParaRPr lang="en-US" sz="2000" b="1" dirty="0">
              <a:latin typeface="+mn-lt"/>
            </a:endParaRPr>
          </a:p>
          <a:p>
            <a:pPr marL="17463" lvl="1" indent="0" algn="ctr" eaLnBrk="1" hangingPunct="1">
              <a:buNone/>
              <a:defRPr/>
            </a:pPr>
            <a:r>
              <a:rPr lang="en-US" sz="3200" dirty="0">
                <a:latin typeface="+mn-lt"/>
              </a:rPr>
              <a:t>Science and technology has risen to the challenge and it has the creativity and capability to do it again.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4189109" y="156411"/>
            <a:ext cx="3813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How to Proceed?</a:t>
            </a:r>
          </a:p>
        </p:txBody>
      </p:sp>
    </p:spTree>
    <p:extLst>
      <p:ext uri="{BB962C8B-B14F-4D97-AF65-F5344CB8AC3E}">
        <p14:creationId xmlns:p14="http://schemas.microsoft.com/office/powerpoint/2010/main" val="194490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94566"/>
            <a:ext cx="10515600" cy="4351338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US" altLang="x-none" sz="3600" b="1" dirty="0">
                <a:latin typeface="+mn-lt"/>
              </a:rPr>
              <a:t>Responsibly.</a:t>
            </a:r>
          </a:p>
          <a:p>
            <a:pPr marL="0" indent="0" algn="ctr" eaLnBrk="1" hangingPunct="1">
              <a:buNone/>
            </a:pPr>
            <a:endParaRPr lang="en-US" altLang="x-none" sz="2000" b="1" dirty="0">
              <a:latin typeface="+mn-lt"/>
            </a:endParaRPr>
          </a:p>
          <a:p>
            <a:pPr marL="17463" lvl="1" indent="0" algn="ctr" eaLnBrk="1" hangingPunct="1">
              <a:buNone/>
            </a:pPr>
            <a:r>
              <a:rPr lang="en-US" altLang="x-none" sz="3200" dirty="0">
                <a:latin typeface="+mn-lt"/>
              </a:rPr>
              <a:t>With power comes responsibility. With all the knowledge, perspective and training you acquire, you also have acquired the ability to impact others – to impact the world. Once you have the power to impact the world, you have the responsibility to impact it for the better.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4189109" y="156411"/>
            <a:ext cx="3813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How to Proceed?</a:t>
            </a:r>
          </a:p>
        </p:txBody>
      </p:sp>
    </p:spTree>
    <p:extLst>
      <p:ext uri="{BB962C8B-B14F-4D97-AF65-F5344CB8AC3E}">
        <p14:creationId xmlns:p14="http://schemas.microsoft.com/office/powerpoint/2010/main" val="111646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3600" b="1" dirty="0">
                <a:latin typeface="+mn-lt"/>
              </a:rPr>
              <a:t>With conviction, courage and commitment.</a:t>
            </a:r>
          </a:p>
          <a:p>
            <a:pPr marL="0" indent="0" algn="ctr">
              <a:buNone/>
              <a:defRPr/>
            </a:pPr>
            <a:endParaRPr lang="en-US" sz="2000" b="1" dirty="0">
              <a:latin typeface="+mn-lt"/>
            </a:endParaRPr>
          </a:p>
          <a:p>
            <a:pPr marL="17463" indent="0" algn="ctr">
              <a:buNone/>
              <a:defRPr/>
            </a:pPr>
            <a:r>
              <a:rPr lang="en-US" sz="3200" dirty="0">
                <a:latin typeface="+mn-lt"/>
              </a:rPr>
              <a:t>Green Chemistry and Green Engineering</a:t>
            </a:r>
          </a:p>
          <a:p>
            <a:pPr marL="17463" lvl="1" indent="0" algn="ctr">
              <a:buNone/>
              <a:defRPr/>
            </a:pPr>
            <a:r>
              <a:rPr lang="en-US" sz="3200" dirty="0">
                <a:latin typeface="+mn-lt"/>
              </a:rPr>
              <a:t>Because we can.</a:t>
            </a:r>
          </a:p>
          <a:p>
            <a:pPr marL="17463" lvl="1" indent="0" algn="ctr">
              <a:buNone/>
              <a:defRPr/>
            </a:pPr>
            <a:r>
              <a:rPr lang="en-US" sz="3200" dirty="0">
                <a:latin typeface="+mn-lt"/>
              </a:rPr>
              <a:t>Because we must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4189109" y="156411"/>
            <a:ext cx="3813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How to Proceed?</a:t>
            </a:r>
          </a:p>
        </p:txBody>
      </p:sp>
    </p:spTree>
    <p:extLst>
      <p:ext uri="{BB962C8B-B14F-4D97-AF65-F5344CB8AC3E}">
        <p14:creationId xmlns:p14="http://schemas.microsoft.com/office/powerpoint/2010/main" val="187646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4189109" y="156411"/>
            <a:ext cx="3813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How to Proceed?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9504680" cy="4351338"/>
          </a:xfrm>
        </p:spPr>
        <p:txBody>
          <a:bodyPr/>
          <a:lstStyle/>
          <a:p>
            <a:r>
              <a:rPr lang="en-US" dirty="0" smtClean="0"/>
              <a:t>In science (and innovation) one needs to be a complete schizophrenic</a:t>
            </a:r>
          </a:p>
          <a:p>
            <a:r>
              <a:rPr lang="en-US" dirty="0" smtClean="0"/>
              <a:t>Sometimes you need to be the wildest dreamer and think completely outside the box</a:t>
            </a:r>
          </a:p>
          <a:p>
            <a:r>
              <a:rPr lang="en-US" dirty="0" smtClean="0"/>
              <a:t>And at other times be the most rigorous analysts and #1 critic of your own ideas and results</a:t>
            </a:r>
          </a:p>
          <a:p>
            <a:r>
              <a:rPr lang="en-US" dirty="0" smtClean="0"/>
              <a:t>The tension between these two attitudes will offer you opportunities for success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600" y="102297"/>
            <a:ext cx="1524000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58400" y="1747520"/>
            <a:ext cx="193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Robert H. Crabtree</a:t>
            </a:r>
            <a:endParaRPr lang="en-US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826" y="2407532"/>
            <a:ext cx="2245774" cy="1221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93" y="4083050"/>
            <a:ext cx="2581910" cy="11065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2080" y="6284263"/>
            <a:ext cx="1229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smtClean="0"/>
              <a:t>www.knowledgehut.com/blog/business-management/become-certified-business-analyst-professional-cbap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smtClean="0"/>
              <a:t>https</a:t>
            </a:r>
            <a:r>
              <a:rPr lang="en-US" sz="1400" dirty="0"/>
              <a:t>://</a:t>
            </a:r>
            <a:r>
              <a:rPr lang="en-US" sz="1400" dirty="0" smtClean="0"/>
              <a:t>blog.wagepoint.com/all-content/how-to-start-a-promising-business-with-a-really-crazy-idea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2435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B4221CC-BEBC-4283-B0AD-C9ED7755C0E8}"/>
              </a:ext>
            </a:extLst>
          </p:cNvPr>
          <p:cNvSpPr txBox="1"/>
          <p:nvPr/>
        </p:nvSpPr>
        <p:spPr>
          <a:xfrm>
            <a:off x="933618" y="1310577"/>
            <a:ext cx="720504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Implementation: Why, What, and How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Understanding Context</a:t>
            </a:r>
          </a:p>
          <a:p>
            <a:pPr marL="971550" lvl="1" indent="-514350">
              <a:spcBef>
                <a:spcPts val="1200"/>
              </a:spcBef>
              <a:buFont typeface="Arial" charset="0"/>
              <a:buChar char="•"/>
            </a:pPr>
            <a:r>
              <a:rPr lang="en-US" sz="2400" dirty="0"/>
              <a:t>Green Chemistry in the Marketplace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Identifying Opportunities</a:t>
            </a:r>
          </a:p>
          <a:p>
            <a:pPr marL="971550" lvl="1" indent="-514350">
              <a:spcBef>
                <a:spcPts val="1200"/>
              </a:spcBef>
              <a:buFont typeface="Arial" charset="0"/>
              <a:buChar char="•"/>
            </a:pPr>
            <a:r>
              <a:rPr lang="en-US" sz="2400" dirty="0"/>
              <a:t>Life Cycle and Green Chemistry Principles as a Guide to Finding Opportunity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Delivering Innovation</a:t>
            </a:r>
          </a:p>
          <a:p>
            <a:pPr marL="971550" lvl="1" indent="-514350">
              <a:spcBef>
                <a:spcPts val="1200"/>
              </a:spcBef>
              <a:buFont typeface="Arial" charset="0"/>
              <a:buChar char="•"/>
            </a:pPr>
            <a:r>
              <a:rPr lang="en-US" sz="2400" dirty="0"/>
              <a:t>Green Chemistry Strategies at All Stages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Green Chemistry Assessment Tool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How to Proceed: Moving Forward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3785992" y="156411"/>
            <a:ext cx="46200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/>
              <a:t>Topics To Be Covered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9720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3345" y="2701636"/>
            <a:ext cx="3782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QUESTIONS?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990599" y="110836"/>
            <a:ext cx="8340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Sponsored by Yale-UNIDO Initiative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2036618" y="4954158"/>
            <a:ext cx="46620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charset="0"/>
              </a:rPr>
              <a:t/>
            </a:r>
            <a:br>
              <a:rPr lang="en-US" dirty="0">
                <a:latin typeface="Times New Roman" charset="0"/>
              </a:rPr>
            </a:br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/>
            </a:r>
            <a:br>
              <a:rPr lang="en-US" dirty="0">
                <a:latin typeface="Times New Roman" charset="0"/>
              </a:rPr>
            </a:br>
            <a:endParaRPr lang="en-US" dirty="0">
              <a:latin typeface="Times New Roman" charset="0"/>
            </a:endParaRPr>
          </a:p>
          <a:p>
            <a:r>
              <a:rPr lang="en-US" dirty="0">
                <a:solidFill>
                  <a:srgbClr val="2F2A2B"/>
                </a:solidFill>
                <a:latin typeface="Times New Roman" charset="0"/>
              </a:rPr>
              <a:t>CENTER </a:t>
            </a:r>
            <a:r>
              <a:rPr lang="en-US" i="1" dirty="0">
                <a:solidFill>
                  <a:srgbClr val="2F2A2B"/>
                </a:solidFill>
                <a:latin typeface="Times New Roman" charset="0"/>
              </a:rPr>
              <a:t>for </a:t>
            </a:r>
            <a:r>
              <a:rPr lang="en-US" dirty="0">
                <a:solidFill>
                  <a:srgbClr val="2F2A2B"/>
                </a:solidFill>
                <a:latin typeface="Times New Roman" charset="0"/>
              </a:rPr>
              <a:t>GREEN CHEMISTRY</a:t>
            </a:r>
          </a:p>
          <a:p>
            <a:r>
              <a:rPr lang="en-US" i="1" dirty="0">
                <a:solidFill>
                  <a:srgbClr val="2F2A2B"/>
                </a:solidFill>
                <a:latin typeface="Times New Roman" charset="0"/>
              </a:rPr>
              <a:t>and </a:t>
            </a:r>
            <a:r>
              <a:rPr lang="en-US" dirty="0">
                <a:solidFill>
                  <a:srgbClr val="2F2A2B"/>
                </a:solidFill>
                <a:latin typeface="Times New Roman" charset="0"/>
              </a:rPr>
              <a:t>GREEN ENGINEERING </a:t>
            </a:r>
            <a:r>
              <a:rPr lang="en-US" i="1" dirty="0">
                <a:solidFill>
                  <a:srgbClr val="2F2A2B"/>
                </a:solidFill>
                <a:latin typeface="Times New Roman" charset="0"/>
              </a:rPr>
              <a:t>at </a:t>
            </a:r>
            <a:r>
              <a:rPr lang="en-US" dirty="0">
                <a:solidFill>
                  <a:srgbClr val="2F2A2B"/>
                </a:solidFill>
                <a:latin typeface="Times New Roman" charset="0"/>
              </a:rPr>
              <a:t>YALE</a:t>
            </a:r>
            <a:endParaRPr lang="en-US" dirty="0">
              <a:solidFill>
                <a:srgbClr val="2F2A2B"/>
              </a:solidFill>
              <a:effectLst/>
              <a:latin typeface="Times New Roman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charset="0"/>
              </a:rPr>
              <a:t/>
            </a:r>
            <a:br>
              <a:rPr lang="en-US" dirty="0">
                <a:latin typeface="Times New Roman" charset="0"/>
              </a:rPr>
            </a:br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/>
            </a:r>
            <a:br>
              <a:rPr lang="en-US" dirty="0">
                <a:latin typeface="Times New Roman" charset="0"/>
              </a:rPr>
            </a:br>
            <a:endParaRPr lang="en-US" dirty="0">
              <a:effectLst/>
              <a:latin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314" y="5212194"/>
            <a:ext cx="1020198" cy="14962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36" y="5831321"/>
            <a:ext cx="3810000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636" y="4446658"/>
            <a:ext cx="4064000" cy="121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2D0FDC-4A0C-BA4A-AC27-D2D67E267C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64" y="2816379"/>
            <a:ext cx="3032234" cy="227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6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295" y="2364240"/>
            <a:ext cx="5998266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+mn-lt"/>
                <a:sym typeface="Wingdings"/>
              </a:rPr>
              <a:t>Reasons may vary:</a:t>
            </a:r>
          </a:p>
          <a:p>
            <a:pPr marL="352425" indent="-212725"/>
            <a:r>
              <a:rPr lang="en-US" dirty="0">
                <a:latin typeface="+mn-lt"/>
                <a:sym typeface="Wingdings"/>
              </a:rPr>
              <a:t>Reduce cost</a:t>
            </a:r>
          </a:p>
          <a:p>
            <a:pPr marL="352425" indent="-212725"/>
            <a:r>
              <a:rPr lang="en-US" dirty="0">
                <a:latin typeface="+mn-lt"/>
                <a:sym typeface="Wingdings"/>
              </a:rPr>
              <a:t>Increase margins</a:t>
            </a:r>
          </a:p>
          <a:p>
            <a:pPr marL="352425" indent="-212725"/>
            <a:r>
              <a:rPr lang="en-US" dirty="0">
                <a:latin typeface="+mn-lt"/>
                <a:sym typeface="Wingdings"/>
              </a:rPr>
              <a:t>Increase sale</a:t>
            </a:r>
          </a:p>
          <a:p>
            <a:pPr marL="352425" indent="-212725"/>
            <a:r>
              <a:rPr lang="en-US" dirty="0">
                <a:latin typeface="+mn-lt"/>
                <a:sym typeface="Wingdings"/>
              </a:rPr>
              <a:t>Enhance corporate competitiveness</a:t>
            </a:r>
          </a:p>
          <a:p>
            <a:pPr marL="352425" indent="-212725"/>
            <a:r>
              <a:rPr lang="en-US" dirty="0">
                <a:latin typeface="+mn-lt"/>
                <a:sym typeface="Wingdings"/>
              </a:rPr>
              <a:t>Improve reputation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10923334"/>
              </p:ext>
            </p:extLst>
          </p:nvPr>
        </p:nvGraphicFramePr>
        <p:xfrm>
          <a:off x="740229" y="365125"/>
          <a:ext cx="9870190" cy="1785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7137478" y="2364240"/>
            <a:ext cx="49834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>
                <a:sym typeface="Wingdings"/>
              </a:rPr>
              <a:t>Potential roadblocks</a:t>
            </a:r>
          </a:p>
          <a:p>
            <a:pPr marL="404813" indent="-211138"/>
            <a:r>
              <a:rPr lang="en-US" dirty="0">
                <a:sym typeface="Wingdings"/>
              </a:rPr>
              <a:t>Resource depletion</a:t>
            </a:r>
          </a:p>
          <a:p>
            <a:pPr marL="404813" indent="-211138"/>
            <a:r>
              <a:rPr lang="en-US" dirty="0">
                <a:sym typeface="Wingdings"/>
              </a:rPr>
              <a:t>Environmental damage</a:t>
            </a:r>
          </a:p>
          <a:p>
            <a:pPr marL="404813" indent="-211138"/>
            <a:r>
              <a:rPr lang="en-US" dirty="0">
                <a:sym typeface="Wingdings"/>
              </a:rPr>
              <a:t>Growing population</a:t>
            </a:r>
          </a:p>
          <a:p>
            <a:pPr marL="404813" indent="-211138"/>
            <a:r>
              <a:rPr lang="en-US" dirty="0">
                <a:sym typeface="Wingdings"/>
              </a:rPr>
              <a:t>Increasing consumption</a:t>
            </a:r>
          </a:p>
          <a:p>
            <a:pPr marL="404813" indent="-211138"/>
            <a:r>
              <a:rPr lang="en-US" dirty="0">
                <a:sym typeface="Wingdings"/>
              </a:rPr>
              <a:t>Societal </a:t>
            </a:r>
            <a:r>
              <a:rPr lang="en-US" dirty="0" smtClean="0">
                <a:sym typeface="Wingdings"/>
              </a:rPr>
              <a:t>attitudes</a:t>
            </a:r>
          </a:p>
          <a:p>
            <a:pPr marL="404813" indent="-211138"/>
            <a:r>
              <a:rPr lang="en-US" dirty="0" smtClean="0">
                <a:sym typeface="Wingdings"/>
              </a:rPr>
              <a:t>Regulatory landscape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57592750"/>
              </p:ext>
            </p:extLst>
          </p:nvPr>
        </p:nvGraphicFramePr>
        <p:xfrm>
          <a:off x="740229" y="365125"/>
          <a:ext cx="9870190" cy="1785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82321" y="3443493"/>
            <a:ext cx="10458402" cy="2968429"/>
            <a:chOff x="1117787" y="2306540"/>
            <a:chExt cx="10458402" cy="2968429"/>
          </a:xfrm>
        </p:grpSpPr>
        <p:sp>
          <p:nvSpPr>
            <p:cNvPr id="10" name="Freeform 9"/>
            <p:cNvSpPr/>
            <p:nvPr/>
          </p:nvSpPr>
          <p:spPr>
            <a:xfrm>
              <a:off x="1117787" y="2306540"/>
              <a:ext cx="1931540" cy="2968429"/>
            </a:xfrm>
            <a:custGeom>
              <a:avLst/>
              <a:gdLst>
                <a:gd name="connsiteX0" fmla="*/ 0 w 1544092"/>
                <a:gd name="connsiteY0" fmla="*/ 154409 h 1544092"/>
                <a:gd name="connsiteX1" fmla="*/ 154409 w 1544092"/>
                <a:gd name="connsiteY1" fmla="*/ 0 h 1544092"/>
                <a:gd name="connsiteX2" fmla="*/ 1389683 w 1544092"/>
                <a:gd name="connsiteY2" fmla="*/ 0 h 1544092"/>
                <a:gd name="connsiteX3" fmla="*/ 1544092 w 1544092"/>
                <a:gd name="connsiteY3" fmla="*/ 154409 h 1544092"/>
                <a:gd name="connsiteX4" fmla="*/ 1544092 w 1544092"/>
                <a:gd name="connsiteY4" fmla="*/ 1389683 h 1544092"/>
                <a:gd name="connsiteX5" fmla="*/ 1389683 w 1544092"/>
                <a:gd name="connsiteY5" fmla="*/ 1544092 h 1544092"/>
                <a:gd name="connsiteX6" fmla="*/ 154409 w 1544092"/>
                <a:gd name="connsiteY6" fmla="*/ 1544092 h 1544092"/>
                <a:gd name="connsiteX7" fmla="*/ 0 w 1544092"/>
                <a:gd name="connsiteY7" fmla="*/ 1389683 h 1544092"/>
                <a:gd name="connsiteX8" fmla="*/ 0 w 1544092"/>
                <a:gd name="connsiteY8" fmla="*/ 154409 h 154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4092" h="1544092">
                  <a:moveTo>
                    <a:pt x="0" y="154409"/>
                  </a:moveTo>
                  <a:cubicBezTo>
                    <a:pt x="0" y="69131"/>
                    <a:pt x="69131" y="0"/>
                    <a:pt x="154409" y="0"/>
                  </a:cubicBezTo>
                  <a:lnTo>
                    <a:pt x="1389683" y="0"/>
                  </a:lnTo>
                  <a:cubicBezTo>
                    <a:pt x="1474961" y="0"/>
                    <a:pt x="1544092" y="69131"/>
                    <a:pt x="1544092" y="154409"/>
                  </a:cubicBezTo>
                  <a:lnTo>
                    <a:pt x="1544092" y="1389683"/>
                  </a:lnTo>
                  <a:cubicBezTo>
                    <a:pt x="1544092" y="1474961"/>
                    <a:pt x="1474961" y="1544092"/>
                    <a:pt x="1389683" y="1544092"/>
                  </a:cubicBezTo>
                  <a:lnTo>
                    <a:pt x="154409" y="1544092"/>
                  </a:lnTo>
                  <a:cubicBezTo>
                    <a:pt x="69131" y="1544092"/>
                    <a:pt x="0" y="1474961"/>
                    <a:pt x="0" y="1389683"/>
                  </a:cubicBezTo>
                  <a:lnTo>
                    <a:pt x="0" y="154409"/>
                  </a:lnTo>
                  <a:close/>
                </a:path>
              </a:pathLst>
            </a:custGeom>
            <a:solidFill>
              <a:srgbClr val="D9681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565" tIns="98565" rIns="98565" bIns="98565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/>
                <a:t>Political</a:t>
              </a:r>
            </a:p>
            <a:p>
              <a:pPr marL="128588" lvl="1" indent="-128588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/>
                <a:t>Social services</a:t>
              </a:r>
            </a:p>
            <a:p>
              <a:pPr marL="128588" lvl="1" indent="-128588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/>
                <a:t>Consumer protection</a:t>
              </a:r>
            </a:p>
            <a:p>
              <a:pPr marL="128588" lvl="1" indent="-128588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/>
                <a:t>Tax competition</a:t>
              </a:r>
            </a:p>
            <a:p>
              <a:pPr marL="128588" lvl="1" indent="-128588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/>
                <a:t>Knowledge competition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251442" y="2306540"/>
              <a:ext cx="1931540" cy="2937456"/>
            </a:xfrm>
            <a:custGeom>
              <a:avLst/>
              <a:gdLst>
                <a:gd name="connsiteX0" fmla="*/ 0 w 1544092"/>
                <a:gd name="connsiteY0" fmla="*/ 154409 h 1544092"/>
                <a:gd name="connsiteX1" fmla="*/ 154409 w 1544092"/>
                <a:gd name="connsiteY1" fmla="*/ 0 h 1544092"/>
                <a:gd name="connsiteX2" fmla="*/ 1389683 w 1544092"/>
                <a:gd name="connsiteY2" fmla="*/ 0 h 1544092"/>
                <a:gd name="connsiteX3" fmla="*/ 1544092 w 1544092"/>
                <a:gd name="connsiteY3" fmla="*/ 154409 h 1544092"/>
                <a:gd name="connsiteX4" fmla="*/ 1544092 w 1544092"/>
                <a:gd name="connsiteY4" fmla="*/ 1389683 h 1544092"/>
                <a:gd name="connsiteX5" fmla="*/ 1389683 w 1544092"/>
                <a:gd name="connsiteY5" fmla="*/ 1544092 h 1544092"/>
                <a:gd name="connsiteX6" fmla="*/ 154409 w 1544092"/>
                <a:gd name="connsiteY6" fmla="*/ 1544092 h 1544092"/>
                <a:gd name="connsiteX7" fmla="*/ 0 w 1544092"/>
                <a:gd name="connsiteY7" fmla="*/ 1389683 h 1544092"/>
                <a:gd name="connsiteX8" fmla="*/ 0 w 1544092"/>
                <a:gd name="connsiteY8" fmla="*/ 154409 h 154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4092" h="1544092">
                  <a:moveTo>
                    <a:pt x="0" y="154409"/>
                  </a:moveTo>
                  <a:cubicBezTo>
                    <a:pt x="0" y="69131"/>
                    <a:pt x="69131" y="0"/>
                    <a:pt x="154409" y="0"/>
                  </a:cubicBezTo>
                  <a:lnTo>
                    <a:pt x="1389683" y="0"/>
                  </a:lnTo>
                  <a:cubicBezTo>
                    <a:pt x="1474961" y="0"/>
                    <a:pt x="1544092" y="69131"/>
                    <a:pt x="1544092" y="154409"/>
                  </a:cubicBezTo>
                  <a:lnTo>
                    <a:pt x="1544092" y="1389683"/>
                  </a:lnTo>
                  <a:cubicBezTo>
                    <a:pt x="1544092" y="1474961"/>
                    <a:pt x="1474961" y="1544092"/>
                    <a:pt x="1389683" y="1544092"/>
                  </a:cubicBezTo>
                  <a:lnTo>
                    <a:pt x="154409" y="1544092"/>
                  </a:lnTo>
                  <a:cubicBezTo>
                    <a:pt x="69131" y="1544092"/>
                    <a:pt x="0" y="1474961"/>
                    <a:pt x="0" y="1389683"/>
                  </a:cubicBezTo>
                  <a:lnTo>
                    <a:pt x="0" y="154409"/>
                  </a:lnTo>
                  <a:close/>
                </a:path>
              </a:pathLst>
            </a:custGeom>
            <a:solidFill>
              <a:srgbClr val="D9681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565" tIns="98565" rIns="98565" bIns="98565" numCol="1" spcCol="1270" anchor="t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Environmental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Climate change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Extinctions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Water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Waste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Resource constrains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385097" y="2306540"/>
              <a:ext cx="1927661" cy="2937456"/>
            </a:xfrm>
            <a:custGeom>
              <a:avLst/>
              <a:gdLst>
                <a:gd name="connsiteX0" fmla="*/ 0 w 1544092"/>
                <a:gd name="connsiteY0" fmla="*/ 154409 h 1544092"/>
                <a:gd name="connsiteX1" fmla="*/ 154409 w 1544092"/>
                <a:gd name="connsiteY1" fmla="*/ 0 h 1544092"/>
                <a:gd name="connsiteX2" fmla="*/ 1389683 w 1544092"/>
                <a:gd name="connsiteY2" fmla="*/ 0 h 1544092"/>
                <a:gd name="connsiteX3" fmla="*/ 1544092 w 1544092"/>
                <a:gd name="connsiteY3" fmla="*/ 154409 h 1544092"/>
                <a:gd name="connsiteX4" fmla="*/ 1544092 w 1544092"/>
                <a:gd name="connsiteY4" fmla="*/ 1389683 h 1544092"/>
                <a:gd name="connsiteX5" fmla="*/ 1389683 w 1544092"/>
                <a:gd name="connsiteY5" fmla="*/ 1544092 h 1544092"/>
                <a:gd name="connsiteX6" fmla="*/ 154409 w 1544092"/>
                <a:gd name="connsiteY6" fmla="*/ 1544092 h 1544092"/>
                <a:gd name="connsiteX7" fmla="*/ 0 w 1544092"/>
                <a:gd name="connsiteY7" fmla="*/ 1389683 h 1544092"/>
                <a:gd name="connsiteX8" fmla="*/ 0 w 1544092"/>
                <a:gd name="connsiteY8" fmla="*/ 154409 h 154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4092" h="1544092">
                  <a:moveTo>
                    <a:pt x="0" y="154409"/>
                  </a:moveTo>
                  <a:cubicBezTo>
                    <a:pt x="0" y="69131"/>
                    <a:pt x="69131" y="0"/>
                    <a:pt x="154409" y="0"/>
                  </a:cubicBezTo>
                  <a:lnTo>
                    <a:pt x="1389683" y="0"/>
                  </a:lnTo>
                  <a:cubicBezTo>
                    <a:pt x="1474961" y="0"/>
                    <a:pt x="1544092" y="69131"/>
                    <a:pt x="1544092" y="154409"/>
                  </a:cubicBezTo>
                  <a:lnTo>
                    <a:pt x="1544092" y="1389683"/>
                  </a:lnTo>
                  <a:cubicBezTo>
                    <a:pt x="1544092" y="1474961"/>
                    <a:pt x="1474961" y="1544092"/>
                    <a:pt x="1389683" y="1544092"/>
                  </a:cubicBezTo>
                  <a:lnTo>
                    <a:pt x="154409" y="1544092"/>
                  </a:lnTo>
                  <a:cubicBezTo>
                    <a:pt x="69131" y="1544092"/>
                    <a:pt x="0" y="1474961"/>
                    <a:pt x="0" y="1389683"/>
                  </a:cubicBezTo>
                  <a:lnTo>
                    <a:pt x="0" y="154409"/>
                  </a:lnTo>
                  <a:close/>
                </a:path>
              </a:pathLst>
            </a:custGeom>
            <a:solidFill>
              <a:srgbClr val="D9681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565" tIns="98565" rIns="98565" bIns="98565" numCol="1" spcCol="1270" anchor="t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Social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Urbanization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Demographics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Population growth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Fear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514873" y="2306540"/>
              <a:ext cx="1927661" cy="2937456"/>
            </a:xfrm>
            <a:custGeom>
              <a:avLst/>
              <a:gdLst>
                <a:gd name="connsiteX0" fmla="*/ 0 w 1544092"/>
                <a:gd name="connsiteY0" fmla="*/ 154409 h 1544092"/>
                <a:gd name="connsiteX1" fmla="*/ 154409 w 1544092"/>
                <a:gd name="connsiteY1" fmla="*/ 0 h 1544092"/>
                <a:gd name="connsiteX2" fmla="*/ 1389683 w 1544092"/>
                <a:gd name="connsiteY2" fmla="*/ 0 h 1544092"/>
                <a:gd name="connsiteX3" fmla="*/ 1544092 w 1544092"/>
                <a:gd name="connsiteY3" fmla="*/ 154409 h 1544092"/>
                <a:gd name="connsiteX4" fmla="*/ 1544092 w 1544092"/>
                <a:gd name="connsiteY4" fmla="*/ 1389683 h 1544092"/>
                <a:gd name="connsiteX5" fmla="*/ 1389683 w 1544092"/>
                <a:gd name="connsiteY5" fmla="*/ 1544092 h 1544092"/>
                <a:gd name="connsiteX6" fmla="*/ 154409 w 1544092"/>
                <a:gd name="connsiteY6" fmla="*/ 1544092 h 1544092"/>
                <a:gd name="connsiteX7" fmla="*/ 0 w 1544092"/>
                <a:gd name="connsiteY7" fmla="*/ 1389683 h 1544092"/>
                <a:gd name="connsiteX8" fmla="*/ 0 w 1544092"/>
                <a:gd name="connsiteY8" fmla="*/ 154409 h 154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4092" h="1544092">
                  <a:moveTo>
                    <a:pt x="0" y="154409"/>
                  </a:moveTo>
                  <a:cubicBezTo>
                    <a:pt x="0" y="69131"/>
                    <a:pt x="69131" y="0"/>
                    <a:pt x="154409" y="0"/>
                  </a:cubicBezTo>
                  <a:lnTo>
                    <a:pt x="1389683" y="0"/>
                  </a:lnTo>
                  <a:cubicBezTo>
                    <a:pt x="1474961" y="0"/>
                    <a:pt x="1544092" y="69131"/>
                    <a:pt x="1544092" y="154409"/>
                  </a:cubicBezTo>
                  <a:lnTo>
                    <a:pt x="1544092" y="1389683"/>
                  </a:lnTo>
                  <a:cubicBezTo>
                    <a:pt x="1544092" y="1474961"/>
                    <a:pt x="1474961" y="1544092"/>
                    <a:pt x="1389683" y="1544092"/>
                  </a:cubicBezTo>
                  <a:lnTo>
                    <a:pt x="154409" y="1544092"/>
                  </a:lnTo>
                  <a:cubicBezTo>
                    <a:pt x="69131" y="1544092"/>
                    <a:pt x="0" y="1474961"/>
                    <a:pt x="0" y="1389683"/>
                  </a:cubicBezTo>
                  <a:lnTo>
                    <a:pt x="0" y="154409"/>
                  </a:lnTo>
                  <a:close/>
                </a:path>
              </a:pathLst>
            </a:custGeom>
            <a:solidFill>
              <a:srgbClr val="D9681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565" tIns="98565" rIns="98565" bIns="98565" numCol="1" spcCol="1270" anchor="t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Technology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Nano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Molecular biology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 smtClean="0"/>
                <a:t>Statistics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 smtClean="0"/>
                <a:t>Computational science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 smtClean="0"/>
                <a:t>Green chemistry</a:t>
              </a:r>
              <a:endParaRPr lang="en-US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9644649" y="2306540"/>
              <a:ext cx="1931540" cy="2937457"/>
            </a:xfrm>
            <a:custGeom>
              <a:avLst/>
              <a:gdLst>
                <a:gd name="connsiteX0" fmla="*/ 0 w 1544092"/>
                <a:gd name="connsiteY0" fmla="*/ 154409 h 1544092"/>
                <a:gd name="connsiteX1" fmla="*/ 154409 w 1544092"/>
                <a:gd name="connsiteY1" fmla="*/ 0 h 1544092"/>
                <a:gd name="connsiteX2" fmla="*/ 1389683 w 1544092"/>
                <a:gd name="connsiteY2" fmla="*/ 0 h 1544092"/>
                <a:gd name="connsiteX3" fmla="*/ 1544092 w 1544092"/>
                <a:gd name="connsiteY3" fmla="*/ 154409 h 1544092"/>
                <a:gd name="connsiteX4" fmla="*/ 1544092 w 1544092"/>
                <a:gd name="connsiteY4" fmla="*/ 1389683 h 1544092"/>
                <a:gd name="connsiteX5" fmla="*/ 1389683 w 1544092"/>
                <a:gd name="connsiteY5" fmla="*/ 1544092 h 1544092"/>
                <a:gd name="connsiteX6" fmla="*/ 154409 w 1544092"/>
                <a:gd name="connsiteY6" fmla="*/ 1544092 h 1544092"/>
                <a:gd name="connsiteX7" fmla="*/ 0 w 1544092"/>
                <a:gd name="connsiteY7" fmla="*/ 1389683 h 1544092"/>
                <a:gd name="connsiteX8" fmla="*/ 0 w 1544092"/>
                <a:gd name="connsiteY8" fmla="*/ 154409 h 154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4092" h="1544092">
                  <a:moveTo>
                    <a:pt x="0" y="154409"/>
                  </a:moveTo>
                  <a:cubicBezTo>
                    <a:pt x="0" y="69131"/>
                    <a:pt x="69131" y="0"/>
                    <a:pt x="154409" y="0"/>
                  </a:cubicBezTo>
                  <a:lnTo>
                    <a:pt x="1389683" y="0"/>
                  </a:lnTo>
                  <a:cubicBezTo>
                    <a:pt x="1474961" y="0"/>
                    <a:pt x="1544092" y="69131"/>
                    <a:pt x="1544092" y="154409"/>
                  </a:cubicBezTo>
                  <a:lnTo>
                    <a:pt x="1544092" y="1389683"/>
                  </a:lnTo>
                  <a:cubicBezTo>
                    <a:pt x="1544092" y="1474961"/>
                    <a:pt x="1474961" y="1544092"/>
                    <a:pt x="1389683" y="1544092"/>
                  </a:cubicBezTo>
                  <a:lnTo>
                    <a:pt x="154409" y="1544092"/>
                  </a:lnTo>
                  <a:cubicBezTo>
                    <a:pt x="69131" y="1544092"/>
                    <a:pt x="0" y="1474961"/>
                    <a:pt x="0" y="1389683"/>
                  </a:cubicBezTo>
                  <a:lnTo>
                    <a:pt x="0" y="154409"/>
                  </a:lnTo>
                  <a:close/>
                </a:path>
              </a:pathLst>
            </a:custGeom>
            <a:solidFill>
              <a:srgbClr val="D9681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565" tIns="98565" rIns="98565" bIns="98565" numCol="1" spcCol="1270" anchor="t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Economic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Globalization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High value services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Income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75551" y="2502164"/>
            <a:ext cx="4479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Understand Trends &amp; Drivers</a:t>
            </a:r>
          </a:p>
        </p:txBody>
      </p:sp>
    </p:spTree>
    <p:extLst>
      <p:ext uri="{BB962C8B-B14F-4D97-AF65-F5344CB8AC3E}">
        <p14:creationId xmlns:p14="http://schemas.microsoft.com/office/powerpoint/2010/main" val="76097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val="1731564243"/>
              </p:ext>
            </p:extLst>
          </p:nvPr>
        </p:nvGraphicFramePr>
        <p:xfrm>
          <a:off x="740229" y="365125"/>
          <a:ext cx="9870190" cy="1785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036597" y="4021270"/>
            <a:ext cx="85738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Generate a problem statement</a:t>
            </a:r>
          </a:p>
          <a:p>
            <a:endParaRPr lang="en-US" sz="2800" dirty="0"/>
          </a:p>
          <a:p>
            <a:r>
              <a:rPr lang="en-US" sz="2800" dirty="0"/>
              <a:t>If only we could _________, then we could____________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03514" y="2743197"/>
            <a:ext cx="36862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Think of an outcome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463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201" y="2778376"/>
            <a:ext cx="3801580" cy="60723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+mn-lt"/>
              </a:rPr>
              <a:t>What are we delivering?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53258" y="324837"/>
            <a:ext cx="1214472" cy="1734959"/>
            <a:chOff x="1" y="1543101"/>
            <a:chExt cx="1214472" cy="1734959"/>
          </a:xfrm>
        </p:grpSpPr>
        <p:sp>
          <p:nvSpPr>
            <p:cNvPr id="8" name="Chevron 7"/>
            <p:cNvSpPr/>
            <p:nvPr/>
          </p:nvSpPr>
          <p:spPr>
            <a:xfrm rot="5400000">
              <a:off x="-260243" y="1803345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727682"/>
                <a:satOff val="-41964"/>
                <a:lumOff val="4314"/>
                <a:alphaOff val="0"/>
              </a:schemeClr>
            </a:lnRef>
            <a:fillRef idx="3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2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vron 4"/>
            <p:cNvSpPr/>
            <p:nvPr/>
          </p:nvSpPr>
          <p:spPr>
            <a:xfrm>
              <a:off x="2" y="2150337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What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967728" y="324837"/>
            <a:ext cx="6213214" cy="1127723"/>
            <a:chOff x="1214471" y="1543101"/>
            <a:chExt cx="6213214" cy="1127723"/>
          </a:xfrm>
        </p:grpSpPr>
        <p:sp>
          <p:nvSpPr>
            <p:cNvPr id="6" name="Round Same Side Corner Rectangle 5"/>
            <p:cNvSpPr/>
            <p:nvPr/>
          </p:nvSpPr>
          <p:spPr>
            <a:xfrm rot="5400000">
              <a:off x="3757216" y="-999644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727682"/>
                <a:satOff val="-41964"/>
                <a:lumOff val="431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ound Same Side Corner Rectangle 6"/>
            <p:cNvSpPr/>
            <p:nvPr/>
          </p:nvSpPr>
          <p:spPr>
            <a:xfrm>
              <a:off x="1214471" y="1598152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Identify Opportunities</a:t>
              </a:r>
            </a:p>
            <a:p>
              <a:pPr marL="571500" lvl="2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Product/Service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61144" y="3468050"/>
            <a:ext cx="358963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New synthetic route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New catalyst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Alternative solvent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New product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10319" y="2756605"/>
            <a:ext cx="4656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What is the “functional unit”?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67140" y="3461346"/>
            <a:ext cx="617220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Number of reaction runs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Performance (yield or atom economy)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Energy usage per period of time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Kg of parts cleaned 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082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258" y="2078214"/>
            <a:ext cx="10515600" cy="60723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+mn-lt"/>
              </a:rPr>
              <a:t>Use Life Cycle and Green Chemistry Principles as a guide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032" y="2703868"/>
            <a:ext cx="4500914" cy="40044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5057" y="6466114"/>
            <a:ext cx="1977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Image source: Wikipedia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53258" y="324837"/>
            <a:ext cx="1214472" cy="1734959"/>
            <a:chOff x="1" y="1543101"/>
            <a:chExt cx="1214472" cy="1734959"/>
          </a:xfrm>
        </p:grpSpPr>
        <p:sp>
          <p:nvSpPr>
            <p:cNvPr id="13" name="Chevron 12"/>
            <p:cNvSpPr/>
            <p:nvPr/>
          </p:nvSpPr>
          <p:spPr>
            <a:xfrm rot="5400000">
              <a:off x="-260243" y="1803345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727682"/>
                <a:satOff val="-41964"/>
                <a:lumOff val="4314"/>
                <a:alphaOff val="0"/>
              </a:schemeClr>
            </a:lnRef>
            <a:fillRef idx="3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2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hevron 4"/>
            <p:cNvSpPr/>
            <p:nvPr/>
          </p:nvSpPr>
          <p:spPr>
            <a:xfrm>
              <a:off x="2" y="2150337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What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67728" y="324837"/>
            <a:ext cx="6213214" cy="1127723"/>
            <a:chOff x="1214471" y="1543101"/>
            <a:chExt cx="6213214" cy="1127723"/>
          </a:xfrm>
        </p:grpSpPr>
        <p:sp>
          <p:nvSpPr>
            <p:cNvPr id="16" name="Round Same Side Corner Rectangle 15"/>
            <p:cNvSpPr/>
            <p:nvPr/>
          </p:nvSpPr>
          <p:spPr>
            <a:xfrm rot="5400000">
              <a:off x="3757216" y="-999644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727682"/>
                <a:satOff val="-41964"/>
                <a:lumOff val="431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 Same Side Corner Rectangle 6"/>
            <p:cNvSpPr/>
            <p:nvPr/>
          </p:nvSpPr>
          <p:spPr>
            <a:xfrm>
              <a:off x="1214471" y="1598152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Identify Opportunities</a:t>
              </a:r>
            </a:p>
            <a:p>
              <a:pPr marL="571500" lvl="2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Product/Service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807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2178</Words>
  <Application>Microsoft Office PowerPoint</Application>
  <PresentationFormat>Widescreen</PresentationFormat>
  <Paragraphs>414</Paragraphs>
  <Slides>45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Calibri Light</vt:lpstr>
      <vt:lpstr>Times New Roman</vt:lpstr>
      <vt:lpstr>Verdana</vt:lpstr>
      <vt:lpstr>Wingdings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Karolina Mellor</dc:creator>
  <cp:lastModifiedBy>Audrey Moores</cp:lastModifiedBy>
  <cp:revision>92</cp:revision>
  <dcterms:created xsi:type="dcterms:W3CDTF">2018-01-24T15:59:13Z</dcterms:created>
  <dcterms:modified xsi:type="dcterms:W3CDTF">2018-11-01T12:39:38Z</dcterms:modified>
</cp:coreProperties>
</file>