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7" r:id="rId3"/>
    <p:sldId id="313" r:id="rId4"/>
    <p:sldId id="314" r:id="rId5"/>
    <p:sldId id="286" r:id="rId6"/>
    <p:sldId id="285" r:id="rId7"/>
    <p:sldId id="315" r:id="rId8"/>
    <p:sldId id="258" r:id="rId9"/>
    <p:sldId id="284" r:id="rId10"/>
    <p:sldId id="298" r:id="rId11"/>
    <p:sldId id="260" r:id="rId12"/>
    <p:sldId id="259" r:id="rId13"/>
    <p:sldId id="299" r:id="rId14"/>
    <p:sldId id="261" r:id="rId15"/>
    <p:sldId id="262" r:id="rId16"/>
    <p:sldId id="263" r:id="rId17"/>
    <p:sldId id="300" r:id="rId18"/>
    <p:sldId id="264" r:id="rId19"/>
    <p:sldId id="265" r:id="rId20"/>
    <p:sldId id="301" r:id="rId21"/>
    <p:sldId id="302" r:id="rId22"/>
    <p:sldId id="303" r:id="rId23"/>
    <p:sldId id="305" r:id="rId24"/>
    <p:sldId id="275" r:id="rId25"/>
    <p:sldId id="306" r:id="rId26"/>
    <p:sldId id="307" r:id="rId27"/>
    <p:sldId id="283" r:id="rId28"/>
    <p:sldId id="316" r:id="rId29"/>
    <p:sldId id="279" r:id="rId30"/>
    <p:sldId id="312" r:id="rId31"/>
    <p:sldId id="280" r:id="rId32"/>
    <p:sldId id="310" r:id="rId33"/>
    <p:sldId id="311" r:id="rId34"/>
    <p:sldId id="281" r:id="rId35"/>
    <p:sldId id="292" r:id="rId36"/>
    <p:sldId id="282" r:id="rId37"/>
    <p:sldId id="319" r:id="rId38"/>
    <p:sldId id="320" r:id="rId39"/>
    <p:sldId id="321" r:id="rId40"/>
    <p:sldId id="317" r:id="rId41"/>
    <p:sldId id="308" r:id="rId42"/>
    <p:sldId id="266" r:id="rId43"/>
    <p:sldId id="3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2"/>
    <p:restoredTop sz="91800"/>
  </p:normalViewPr>
  <p:slideViewPr>
    <p:cSldViewPr snapToGrid="0" snapToObjects="1">
      <p:cViewPr varScale="1">
        <p:scale>
          <a:sx n="70" d="100"/>
          <a:sy n="70" d="100"/>
        </p:scale>
        <p:origin x="60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018E9-E54C-4D41-B391-79A8C95FDCE3}"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D1688-B54A-B241-9947-780FD23274F5}" type="slidenum">
              <a:rPr lang="en-US" smtClean="0"/>
              <a:t>‹#›</a:t>
            </a:fld>
            <a:endParaRPr lang="en-US"/>
          </a:p>
        </p:txBody>
      </p:sp>
    </p:spTree>
    <p:extLst>
      <p:ext uri="{BB962C8B-B14F-4D97-AF65-F5344CB8AC3E}">
        <p14:creationId xmlns:p14="http://schemas.microsoft.com/office/powerpoint/2010/main" val="52013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s.rsc.org/en/content/articlelanding/gc/2016/c5gc01008j#!divAbstract"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echa.europa.eu/information-on-chemicals/registered-substances" TargetMode="External"/><Relationship Id="rId4" Type="http://schemas.openxmlformats.org/officeDocument/2006/relationships/hyperlink" Target="http://learning.chem21.eu/methods-of-facilitating-change/tools-and-guides/solvent-selection-guid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1</a:t>
            </a:fld>
            <a:endParaRPr lang="en-US"/>
          </a:p>
        </p:txBody>
      </p:sp>
    </p:spTree>
    <p:extLst>
      <p:ext uri="{BB962C8B-B14F-4D97-AF65-F5344CB8AC3E}">
        <p14:creationId xmlns:p14="http://schemas.microsoft.com/office/powerpoint/2010/main" val="34376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Solvents make up over 50% of the materials used in the manufacture of an API (active pharmaceutical ingredient). </a:t>
            </a:r>
          </a:p>
        </p:txBody>
      </p:sp>
      <p:sp>
        <p:nvSpPr>
          <p:cNvPr id="4" name="Slide Number Placeholder 3"/>
          <p:cNvSpPr>
            <a:spLocks noGrp="1"/>
          </p:cNvSpPr>
          <p:nvPr>
            <p:ph type="sldNum" sz="quarter" idx="5"/>
          </p:nvPr>
        </p:nvSpPr>
        <p:spPr/>
        <p:txBody>
          <a:bodyPr/>
          <a:lstStyle/>
          <a:p>
            <a:fld id="{259D1688-B54A-B241-9947-780FD23274F5}" type="slidenum">
              <a:rPr lang="en-US" smtClean="0"/>
              <a:t>29</a:t>
            </a:fld>
            <a:endParaRPr lang="en-US"/>
          </a:p>
        </p:txBody>
      </p:sp>
    </p:spTree>
    <p:extLst>
      <p:ext uri="{BB962C8B-B14F-4D97-AF65-F5344CB8AC3E}">
        <p14:creationId xmlns:p14="http://schemas.microsoft.com/office/powerpoint/2010/main" val="141842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Pfizer: </a:t>
            </a:r>
            <a:r>
              <a:rPr lang="en-US" sz="1200" dirty="0"/>
              <a:t>“Green chemistry tools to influence a medicinal chemistry and research chemistry based organization”</a:t>
            </a:r>
          </a:p>
          <a:p>
            <a:r>
              <a:rPr lang="en-US" sz="1200" dirty="0"/>
              <a:t>Dunn and Perry, et. al., Green Chem., 2008, 10, 31-36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GSK: Henderson, R.K., et. al., Green Chem., 2011, 13, 854</a:t>
            </a:r>
          </a:p>
          <a:p>
            <a:endParaRPr lang="en-US" dirty="0"/>
          </a:p>
          <a:p>
            <a:r>
              <a:rPr lang="en-US" dirty="0"/>
              <a:t>ACS Green Chemistry Institute Pharma Roundtable Solvent Selection tool is based on the open access article: Org. Process Res. Dev., 2016, 20, 760-773: https://</a:t>
            </a:r>
            <a:r>
              <a:rPr lang="en-US" dirty="0" err="1"/>
              <a:t>pubs.acs.org</a:t>
            </a:r>
            <a:r>
              <a:rPr lang="en-US" dirty="0"/>
              <a:t>/</a:t>
            </a:r>
            <a:r>
              <a:rPr lang="en-US" dirty="0" err="1"/>
              <a:t>doi</a:t>
            </a:r>
            <a:r>
              <a:rPr lang="en-US" dirty="0"/>
              <a:t>/abs/10.1021/acs.oprd.6b00015 </a:t>
            </a:r>
          </a:p>
        </p:txBody>
      </p:sp>
      <p:sp>
        <p:nvSpPr>
          <p:cNvPr id="4" name="Slide Number Placeholder 3"/>
          <p:cNvSpPr>
            <a:spLocks noGrp="1"/>
          </p:cNvSpPr>
          <p:nvPr>
            <p:ph type="sldNum" sz="quarter" idx="5"/>
          </p:nvPr>
        </p:nvSpPr>
        <p:spPr/>
        <p:txBody>
          <a:bodyPr/>
          <a:lstStyle/>
          <a:p>
            <a:fld id="{259D1688-B54A-B241-9947-780FD23274F5}" type="slidenum">
              <a:rPr lang="en-US" smtClean="0"/>
              <a:t>30</a:t>
            </a:fld>
            <a:endParaRPr lang="en-US"/>
          </a:p>
        </p:txBody>
      </p:sp>
    </p:spTree>
    <p:extLst>
      <p:ext uri="{BB962C8B-B14F-4D97-AF65-F5344CB8AC3E}">
        <p14:creationId xmlns:p14="http://schemas.microsoft.com/office/powerpoint/2010/main" val="116502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Pfizer created an internal solvent selection tool that has been widely publicized. The tool categorizes solvents based on worker safety (acute and chronic toxicity), process safety (flammability, and reactivity), and environmental and regulatory considerations. Solvents are categorized into “preferred”, “usable” and “undesirable” solvents and are also presented in a solvent replacement table that can be used to guide “greener” choices for solvents (Table in this slide). Through internal use of the solvent selection tool, Pfizer realized a 50% reduction in chlorinated solvent use, the reduction of undesirable ether usage by 97%, and the shifting of the use of less harmful heptane over hexane and pentane across their research division during 2004-2006.</a:t>
            </a:r>
          </a:p>
          <a:p>
            <a:r>
              <a:rPr lang="en-US" sz="1200" kern="1200" baseline="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Dunn, P. J.,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Green Chemistry, 2008, 10, 31-36.</a:t>
            </a:r>
          </a:p>
          <a:p>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31</a:t>
            </a:fld>
            <a:endParaRPr lang="en-US"/>
          </a:p>
        </p:txBody>
      </p:sp>
    </p:spTree>
    <p:extLst>
      <p:ext uri="{BB962C8B-B14F-4D97-AF65-F5344CB8AC3E}">
        <p14:creationId xmlns:p14="http://schemas.microsoft.com/office/powerpoint/2010/main" val="107561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table summarizes the reason why the undesired solvents have been flagged as “undesirable” – you will see that some are because they have chronic hazards (i.e., chloroform is a known carcinogen) and others have physical hazards, such as diethyl ether having a very low flash point and being a peroxide former (both of which pose a physical hazard). It is useful to note that not all of the hazards are human heath hazards, but also can be due to flammability or explosion hazards (physical hazards)</a:t>
            </a:r>
          </a:p>
          <a:p>
            <a:endParaRPr lang="en-US" sz="1200" dirty="0"/>
          </a:p>
          <a:p>
            <a:r>
              <a:rPr lang="en-US" sz="1200" dirty="0"/>
              <a:t>“Green chemistry tools to influence a medicinal chemistry and research chemistry based organization”</a:t>
            </a:r>
          </a:p>
          <a:p>
            <a:r>
              <a:rPr lang="en-US" sz="1200" dirty="0"/>
              <a:t>Dunn and Perry, et. al., Green Chem., 2008, 10, 31-36</a:t>
            </a:r>
          </a:p>
          <a:p>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32</a:t>
            </a:fld>
            <a:endParaRPr lang="en-US"/>
          </a:p>
        </p:txBody>
      </p:sp>
    </p:spTree>
    <p:extLst>
      <p:ext uri="{BB962C8B-B14F-4D97-AF65-F5344CB8AC3E}">
        <p14:creationId xmlns:p14="http://schemas.microsoft.com/office/powerpoint/2010/main" val="63626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Henderson, R.K., et. al., Green Chem., 2011, 13, 854</a:t>
            </a:r>
          </a:p>
          <a:p>
            <a:endParaRPr lang="en-US" dirty="0"/>
          </a:p>
          <a:p>
            <a:r>
              <a:rPr lang="en-US" sz="1200" kern="1200" dirty="0">
                <a:solidFill>
                  <a:schemeClr val="tx1"/>
                </a:solidFill>
                <a:effectLst/>
                <a:latin typeface="+mn-lt"/>
                <a:ea typeface="+mn-ea"/>
                <a:cs typeface="+mn-cs"/>
              </a:rPr>
              <a:t>GSK has developed a solvent selection guide for use by their medicinal chemists. This solvent guide, shown in this slide, is a quick reference tool for practicing chemists to quickly identify solvents of concern. The guide is supported by a table which identifies the areas of concern in the following categories: waste, environmental impact, health hazards, flammability and explosion hazard, reactivity and stability, life cycle score and a legislation flag that alerts the user of any regulatory restrictions. The complete guide provides different levels of detail depending on the requirements by the user and the application.</a:t>
            </a:r>
          </a:p>
          <a:p>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34</a:t>
            </a:fld>
            <a:endParaRPr lang="en-US"/>
          </a:p>
        </p:txBody>
      </p:sp>
    </p:spTree>
    <p:extLst>
      <p:ext uri="{BB962C8B-B14F-4D97-AF65-F5344CB8AC3E}">
        <p14:creationId xmlns:p14="http://schemas.microsoft.com/office/powerpoint/2010/main" val="81033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was launched in 2018 – the link on the slide includes a document for download that contains background information on the tool and guidance for using the tool, including a workflow document. It is somewhat complex – but, could be a useful tool for a synthetic chemist. </a:t>
            </a:r>
          </a:p>
        </p:txBody>
      </p:sp>
      <p:sp>
        <p:nvSpPr>
          <p:cNvPr id="4" name="Slide Number Placeholder 3"/>
          <p:cNvSpPr>
            <a:spLocks noGrp="1"/>
          </p:cNvSpPr>
          <p:nvPr>
            <p:ph type="sldNum" sz="quarter" idx="5"/>
          </p:nvPr>
        </p:nvSpPr>
        <p:spPr/>
        <p:txBody>
          <a:bodyPr/>
          <a:lstStyle/>
          <a:p>
            <a:fld id="{259D1688-B54A-B241-9947-780FD23274F5}" type="slidenum">
              <a:rPr lang="en-US" smtClean="0"/>
              <a:t>35</a:t>
            </a:fld>
            <a:endParaRPr lang="en-US"/>
          </a:p>
        </p:txBody>
      </p:sp>
    </p:spTree>
    <p:extLst>
      <p:ext uri="{BB962C8B-B14F-4D97-AF65-F5344CB8AC3E}">
        <p14:creationId xmlns:p14="http://schemas.microsoft.com/office/powerpoint/2010/main" val="184129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the open access article (required reading): </a:t>
            </a:r>
            <a:r>
              <a:rPr lang="en-US" sz="1200" u="sng" kern="1200" dirty="0">
                <a:solidFill>
                  <a:schemeClr val="tx1"/>
                </a:solidFill>
                <a:effectLst/>
                <a:latin typeface="+mn-lt"/>
                <a:ea typeface="+mn-ea"/>
                <a:cs typeface="+mn-cs"/>
                <a:hlinkClick r:id="rId3"/>
              </a:rPr>
              <a:t>https://pubs.rsc.org/en/content/articlelanding/gc/2016/c5gc01008j#!divAbstract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CHEM21 selection guide of classical- and less classical solvents, Green Chem., 2016, 18, 288-296.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use the CHEM21 open-access resources available here: </a:t>
            </a:r>
            <a:r>
              <a:rPr lang="en-US" sz="1200" u="sng" kern="1200" dirty="0">
                <a:solidFill>
                  <a:schemeClr val="tx1"/>
                </a:solidFill>
                <a:effectLst/>
                <a:latin typeface="+mn-lt"/>
                <a:ea typeface="+mn-ea"/>
                <a:cs typeface="+mn-cs"/>
                <a:hlinkClick r:id="rId4"/>
              </a:rPr>
              <a:t>http://learning.chem21.eu/methods-of-facilitating-change/tools-and-guides/solvent-selection-guides</a:t>
            </a:r>
            <a:r>
              <a:rPr lang="en-US" sz="1200" u="sng" kern="1200">
                <a:solidFill>
                  <a:schemeClr val="tx1"/>
                </a:solidFill>
                <a:effectLst/>
                <a:latin typeface="+mn-lt"/>
                <a:ea typeface="+mn-ea"/>
                <a:cs typeface="+mn-cs"/>
                <a:hlinkClick r:id="rId4"/>
              </a:rPr>
              <a:t>/</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Bp</a:t>
            </a:r>
            <a:r>
              <a:rPr lang="en-US" dirty="0"/>
              <a:t>, </a:t>
            </a:r>
            <a:r>
              <a:rPr lang="en-US" dirty="0" err="1"/>
              <a:t>Fp</a:t>
            </a:r>
            <a:r>
              <a:rPr lang="en-US" dirty="0"/>
              <a:t>, auto-ignition temp and resistivity can generally be found on reliable Safety Data Sheets, or other reliable data websites (</a:t>
            </a:r>
            <a:r>
              <a:rPr lang="en-US" dirty="0" err="1"/>
              <a:t>SigmaAldrich.com</a:t>
            </a:r>
            <a:r>
              <a:rPr lang="en-US" dirty="0"/>
              <a:t> will have reliable SDS’s)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GHS statements and symbols can generally be found on reliable Safety Data Sheets, or other reliable data websites (</a:t>
            </a:r>
            <a:r>
              <a:rPr lang="en-US" dirty="0" err="1"/>
              <a:t>SigmaAldrich.com</a:t>
            </a:r>
            <a:r>
              <a:rPr lang="en-US" dirty="0"/>
              <a:t> will have reliable SDS’s)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inquire whether the chemical is fully registered for REACH: </a:t>
            </a:r>
            <a:r>
              <a:rPr lang="en-US" u="sng" dirty="0">
                <a:hlinkClick r:id="rId5"/>
              </a:rPr>
              <a:t>https://echa.europa.eu/information-on-chemicals/registered-substances</a:t>
            </a:r>
            <a:r>
              <a:rPr lang="en-US" dirty="0"/>
              <a:t> </a:t>
            </a:r>
          </a:p>
          <a:p>
            <a:endParaRPr lang="en-US" dirty="0"/>
          </a:p>
          <a:p>
            <a:endParaRPr lang="en-US" dirty="0"/>
          </a:p>
          <a:p>
            <a:r>
              <a:rPr lang="en-US" dirty="0"/>
              <a:t>Also, there is an option to use a synthetic chemistry example that can be found on the CHEM21 website: https://chem21repo.s3.amazonaws.com/media/sources/1154ec6efc90d816fcdb53a938ff7105.pdf</a:t>
            </a:r>
          </a:p>
          <a:p>
            <a:endParaRPr lang="en-US" dirty="0"/>
          </a:p>
          <a:p>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39</a:t>
            </a:fld>
            <a:endParaRPr lang="en-US"/>
          </a:p>
        </p:txBody>
      </p:sp>
    </p:spTree>
    <p:extLst>
      <p:ext uri="{BB962C8B-B14F-4D97-AF65-F5344CB8AC3E}">
        <p14:creationId xmlns:p14="http://schemas.microsoft.com/office/powerpoint/2010/main" val="411475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49859-5909-8744-9166-A49108299E9C}" type="slidenum">
              <a:rPr lang="en-GB"/>
              <a:pPr/>
              <a:t>41</a:t>
            </a:fld>
            <a:endParaRPr lang="en-GB"/>
          </a:p>
        </p:txBody>
      </p:sp>
      <p:sp>
        <p:nvSpPr>
          <p:cNvPr id="73730" name="Rectangle 2"/>
          <p:cNvSpPr>
            <a:spLocks noGrp="1" noRot="1" noChangeAspect="1" noChangeArrowheads="1" noTextEdit="1"/>
          </p:cNvSpPr>
          <p:nvPr>
            <p:ph type="sldImg"/>
          </p:nvPr>
        </p:nvSpPr>
        <p:spPr>
          <a:xfrm>
            <a:off x="385763" y="685800"/>
            <a:ext cx="6091237" cy="3427413"/>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a:xfrm>
            <a:off x="685800" y="4341813"/>
            <a:ext cx="5486400" cy="4116387"/>
          </a:xfrm>
        </p:spPr>
        <p:txBody>
          <a:bodyPr/>
          <a:lstStyle/>
          <a:p>
            <a:endParaRPr lang="en-US"/>
          </a:p>
        </p:txBody>
      </p:sp>
    </p:spTree>
    <p:extLst>
      <p:ext uri="{BB962C8B-B14F-4D97-AF65-F5344CB8AC3E}">
        <p14:creationId xmlns:p14="http://schemas.microsoft.com/office/powerpoint/2010/main" val="207666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E3F57-F854-E048-B83F-40D549A29042}" type="slidenum">
              <a:rPr lang="en-GB"/>
              <a:pPr/>
              <a:t>42</a:t>
            </a:fld>
            <a:endParaRPr lang="en-GB"/>
          </a:p>
        </p:txBody>
      </p:sp>
      <p:sp>
        <p:nvSpPr>
          <p:cNvPr id="77826" name="Rectangle 2"/>
          <p:cNvSpPr>
            <a:spLocks noGrp="1" noRot="1" noChangeAspect="1" noChangeArrowheads="1" noTextEdit="1"/>
          </p:cNvSpPr>
          <p:nvPr>
            <p:ph type="sldImg"/>
          </p:nvPr>
        </p:nvSpPr>
        <p:spPr>
          <a:xfrm>
            <a:off x="385763" y="685800"/>
            <a:ext cx="6091237" cy="3427413"/>
          </a:xfrm>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a:xfrm>
            <a:off x="685800" y="4341813"/>
            <a:ext cx="5486400" cy="4116387"/>
          </a:xfrm>
        </p:spPr>
        <p:txBody>
          <a:bodyPr/>
          <a:lstStyle/>
          <a:p>
            <a:endParaRPr lang="en-US"/>
          </a:p>
        </p:txBody>
      </p:sp>
    </p:spTree>
    <p:extLst>
      <p:ext uri="{BB962C8B-B14F-4D97-AF65-F5344CB8AC3E}">
        <p14:creationId xmlns:p14="http://schemas.microsoft.com/office/powerpoint/2010/main" val="412729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48372-8441-1544-853C-B63CD8851866}" type="slidenum">
              <a:rPr lang="en-US" altLang="x-none"/>
              <a:pPr/>
              <a:t>10</a:t>
            </a:fld>
            <a:endParaRPr lang="en-US" altLang="x-none"/>
          </a:p>
        </p:txBody>
      </p:sp>
      <p:sp>
        <p:nvSpPr>
          <p:cNvPr id="479234" name="Rectangle 2"/>
          <p:cNvSpPr>
            <a:spLocks noGrp="1" noRot="1" noChangeAspect="1" noChangeArrowheads="1"/>
          </p:cNvSpPr>
          <p:nvPr>
            <p:ph type="sldImg"/>
          </p:nvPr>
        </p:nvSpPr>
        <p:spPr bwMode="auto">
          <a:xfrm>
            <a:off x="392113" y="690563"/>
            <a:ext cx="6073775" cy="3417887"/>
          </a:xfrm>
          <a:prstGeom prst="rect">
            <a:avLst/>
          </a:prstGeom>
          <a:noFill/>
          <a:ln w="12700" cap="flat">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9235" name="Rectangle 3"/>
          <p:cNvSpPr>
            <a:spLocks noGrp="1" noChangeArrowheads="1"/>
          </p:cNvSpPr>
          <p:nvPr>
            <p:ph type="body" idx="1"/>
          </p:nvPr>
        </p:nvSpPr>
        <p:spPr bwMode="auto">
          <a:xfrm>
            <a:off x="914400" y="4341813"/>
            <a:ext cx="5027613" cy="4114800"/>
          </a:xfrm>
          <a:prstGeom prst="rect">
            <a:avLst/>
          </a:prstGeo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697" tIns="48410" rIns="93697" bIns="48410"/>
          <a:lstStyle/>
          <a:p>
            <a:r>
              <a:rPr lang="en-US" altLang="x-none" dirty="0"/>
              <a:t>Vapor pressure: https://</a:t>
            </a:r>
            <a:r>
              <a:rPr lang="en-US" altLang="x-none" dirty="0" err="1"/>
              <a:t>commons.wikimedia.org</a:t>
            </a:r>
            <a:r>
              <a:rPr lang="en-US" altLang="x-none" dirty="0"/>
              <a:t>/wiki/</a:t>
            </a:r>
            <a:r>
              <a:rPr lang="en-US" altLang="x-none" dirty="0" err="1"/>
              <a:t>File:Vapor_pressure.svg</a:t>
            </a:r>
            <a:r>
              <a:rPr lang="en-US" altLang="x-none" dirty="0"/>
              <a:t> </a:t>
            </a:r>
            <a:endParaRPr lang="x-none" altLang="x-none"/>
          </a:p>
        </p:txBody>
      </p:sp>
    </p:spTree>
    <p:extLst>
      <p:ext uri="{BB962C8B-B14F-4D97-AF65-F5344CB8AC3E}">
        <p14:creationId xmlns:p14="http://schemas.microsoft.com/office/powerpoint/2010/main" val="273301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 can image: https://</a:t>
            </a:r>
            <a:r>
              <a:rPr lang="en-US" dirty="0" err="1"/>
              <a:t>commons.wikimedia.org</a:t>
            </a:r>
            <a:r>
              <a:rPr lang="en-US" dirty="0"/>
              <a:t>/wiki/File:Paint_Can_-_</a:t>
            </a:r>
            <a:r>
              <a:rPr lang="en-US" dirty="0" err="1"/>
              <a:t>The_Noun_Project.svg</a:t>
            </a:r>
            <a:endParaRPr lang="en-US" dirty="0"/>
          </a:p>
          <a:p>
            <a:endParaRPr lang="en-US" dirty="0"/>
          </a:p>
          <a:p>
            <a:r>
              <a:rPr lang="en-US" dirty="0"/>
              <a:t>Windshield washer fluid image: https://</a:t>
            </a:r>
            <a:r>
              <a:rPr lang="en-US" dirty="0" err="1"/>
              <a:t>commons.wikimedia.org</a:t>
            </a:r>
            <a:r>
              <a:rPr lang="en-US" dirty="0"/>
              <a:t>/wiki/</a:t>
            </a:r>
            <a:r>
              <a:rPr lang="en-US" dirty="0" err="1"/>
              <a:t>File:Man_pouring_windshield_washer_fluid.jpg</a:t>
            </a:r>
            <a:r>
              <a:rPr lang="en-US" dirty="0"/>
              <a:t> </a:t>
            </a:r>
          </a:p>
          <a:p>
            <a:endParaRPr lang="en-US" dirty="0"/>
          </a:p>
          <a:p>
            <a:r>
              <a:rPr lang="en-US" dirty="0"/>
              <a:t>Water drop: https://</a:t>
            </a:r>
            <a:r>
              <a:rPr lang="en-US" dirty="0" err="1"/>
              <a:t>commons.wikimedia.org</a:t>
            </a:r>
            <a:r>
              <a:rPr lang="en-US" dirty="0"/>
              <a:t>/wiki/File:Water_drop_001.jpg</a:t>
            </a:r>
          </a:p>
          <a:p>
            <a:endParaRPr lang="en-US" dirty="0"/>
          </a:p>
          <a:p>
            <a:r>
              <a:rPr lang="en-US" dirty="0"/>
              <a:t>Nail polish: https://</a:t>
            </a:r>
            <a:r>
              <a:rPr lang="en-US" dirty="0" err="1"/>
              <a:t>commons.wikimedia.org</a:t>
            </a:r>
            <a:r>
              <a:rPr lang="en-US" dirty="0"/>
              <a:t>/wiki/</a:t>
            </a:r>
            <a:r>
              <a:rPr lang="en-US" dirty="0" err="1"/>
              <a:t>File:Zoya_Nail_Polish_Erin_Sally_and_Lauren.jpg</a:t>
            </a:r>
            <a:endParaRPr lang="en-US" dirty="0"/>
          </a:p>
        </p:txBody>
      </p:sp>
      <p:sp>
        <p:nvSpPr>
          <p:cNvPr id="4" name="Slide Number Placeholder 3"/>
          <p:cNvSpPr>
            <a:spLocks noGrp="1"/>
          </p:cNvSpPr>
          <p:nvPr>
            <p:ph type="sldNum" sz="quarter" idx="5"/>
          </p:nvPr>
        </p:nvSpPr>
        <p:spPr/>
        <p:txBody>
          <a:bodyPr/>
          <a:lstStyle/>
          <a:p>
            <a:fld id="{259D1688-B54A-B241-9947-780FD23274F5}" type="slidenum">
              <a:rPr lang="en-US" smtClean="0"/>
              <a:t>11</a:t>
            </a:fld>
            <a:endParaRPr lang="en-US"/>
          </a:p>
        </p:txBody>
      </p:sp>
    </p:spTree>
    <p:extLst>
      <p:ext uri="{BB962C8B-B14F-4D97-AF65-F5344CB8AC3E}">
        <p14:creationId xmlns:p14="http://schemas.microsoft.com/office/powerpoint/2010/main" val="332255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24D33-4567-B347-BB38-909A95AEE4A1}" type="slidenum">
              <a:rPr lang="en-US" altLang="x-none"/>
              <a:pPr/>
              <a:t>17</a:t>
            </a:fld>
            <a:endParaRPr lang="en-US" altLang="x-none"/>
          </a:p>
        </p:txBody>
      </p:sp>
      <p:sp>
        <p:nvSpPr>
          <p:cNvPr id="485378" name="Rectangle 2"/>
          <p:cNvSpPr>
            <a:spLocks noGrp="1" noRot="1" noChangeAspect="1" noChangeArrowheads="1"/>
          </p:cNvSpPr>
          <p:nvPr>
            <p:ph type="sldImg"/>
          </p:nvPr>
        </p:nvSpPr>
        <p:spPr bwMode="auto">
          <a:xfrm>
            <a:off x="392113" y="690563"/>
            <a:ext cx="6073775" cy="3417887"/>
          </a:xfrm>
          <a:prstGeom prst="rect">
            <a:avLst/>
          </a:prstGeom>
          <a:noFill/>
          <a:ln w="12700" cap="flat">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85379" name="Rectangle 3"/>
          <p:cNvSpPr>
            <a:spLocks noGrp="1" noChangeArrowheads="1"/>
          </p:cNvSpPr>
          <p:nvPr>
            <p:ph type="body" idx="1"/>
          </p:nvPr>
        </p:nvSpPr>
        <p:spPr bwMode="auto">
          <a:xfrm>
            <a:off x="914400" y="4341813"/>
            <a:ext cx="5027613" cy="4114800"/>
          </a:xfrm>
          <a:prstGeom prst="rect">
            <a:avLst/>
          </a:prstGeo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697" tIns="48410" rIns="93697" bIns="48410"/>
          <a:lstStyle/>
          <a:p>
            <a:endParaRPr lang="x-none" altLang="x-none"/>
          </a:p>
        </p:txBody>
      </p:sp>
    </p:spTree>
    <p:extLst>
      <p:ext uri="{BB962C8B-B14F-4D97-AF65-F5344CB8AC3E}">
        <p14:creationId xmlns:p14="http://schemas.microsoft.com/office/powerpoint/2010/main" val="157270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019F3-9C29-8945-AD8B-33B57BFB1A56}" type="slidenum">
              <a:rPr lang="en-US" altLang="x-none"/>
              <a:pPr/>
              <a:t>20</a:t>
            </a:fld>
            <a:endParaRPr lang="en-US" altLang="x-none"/>
          </a:p>
        </p:txBody>
      </p:sp>
      <p:sp>
        <p:nvSpPr>
          <p:cNvPr id="481282" name="Rectangle 2"/>
          <p:cNvSpPr>
            <a:spLocks noGrp="1" noRot="1" noChangeAspect="1" noChangeArrowheads="1"/>
          </p:cNvSpPr>
          <p:nvPr>
            <p:ph type="sldImg"/>
          </p:nvPr>
        </p:nvSpPr>
        <p:spPr bwMode="auto">
          <a:xfrm>
            <a:off x="392113" y="690563"/>
            <a:ext cx="6073775" cy="3417887"/>
          </a:xfrm>
          <a:prstGeom prst="rect">
            <a:avLst/>
          </a:prstGeom>
          <a:noFill/>
          <a:ln w="12700" cap="flat">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81283" name="Rectangle 3"/>
          <p:cNvSpPr>
            <a:spLocks noGrp="1" noChangeArrowheads="1"/>
          </p:cNvSpPr>
          <p:nvPr>
            <p:ph type="body" idx="1"/>
          </p:nvPr>
        </p:nvSpPr>
        <p:spPr bwMode="auto">
          <a:xfrm>
            <a:off x="914400" y="4341813"/>
            <a:ext cx="5027613" cy="4114800"/>
          </a:xfrm>
          <a:prstGeom prst="rect">
            <a:avLst/>
          </a:prstGeo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697" tIns="48410" rIns="93697" bIns="48410"/>
          <a:lstStyle/>
          <a:p>
            <a:r>
              <a:rPr lang="en-US" altLang="x-none" dirty="0"/>
              <a:t>GHS hazard symbol icons</a:t>
            </a:r>
          </a:p>
          <a:p>
            <a:endParaRPr lang="en-US" altLang="x-none" dirty="0"/>
          </a:p>
          <a:p>
            <a:r>
              <a:rPr lang="en-US" altLang="x-none" dirty="0"/>
              <a:t>Inherent toxicity: Toxic (</a:t>
            </a:r>
            <a:r>
              <a:rPr lang="en-US" dirty="0"/>
              <a:t>GHS06: Toxic)</a:t>
            </a:r>
            <a:r>
              <a:rPr lang="en-US" altLang="x-none" dirty="0"/>
              <a:t>, Harmful (</a:t>
            </a:r>
            <a:r>
              <a:rPr lang="en-US" dirty="0"/>
              <a:t>GHS07: Harmful), Health Hazard (GHS08: Health hazard – includes chronic hazards)</a:t>
            </a:r>
          </a:p>
          <a:p>
            <a:endParaRPr lang="en-US" altLang="x-none" dirty="0"/>
          </a:p>
          <a:p>
            <a:r>
              <a:rPr lang="en-US" altLang="x-none" dirty="0"/>
              <a:t>For a full list of GHS hazard symbols and explanations: https://</a:t>
            </a:r>
            <a:r>
              <a:rPr lang="en-US" altLang="x-none" dirty="0" err="1"/>
              <a:t>en.wikipedia.org</a:t>
            </a:r>
            <a:r>
              <a:rPr lang="en-US" altLang="x-none" dirty="0"/>
              <a:t>/wiki/GHS_hazard_pictograms#Classes_3_and_4:_Flammable_liquids_and_solids</a:t>
            </a:r>
          </a:p>
          <a:p>
            <a:endParaRPr lang="en-US" altLang="x-none" dirty="0"/>
          </a:p>
          <a:p>
            <a:endParaRPr lang="x-none" altLang="x-none"/>
          </a:p>
        </p:txBody>
      </p:sp>
    </p:spTree>
    <p:extLst>
      <p:ext uri="{BB962C8B-B14F-4D97-AF65-F5344CB8AC3E}">
        <p14:creationId xmlns:p14="http://schemas.microsoft.com/office/powerpoint/2010/main" val="301726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52978-A041-4C4E-A8B5-9DF75EABA434}" type="slidenum">
              <a:rPr lang="en-US" altLang="x-none"/>
              <a:pPr/>
              <a:t>21</a:t>
            </a:fld>
            <a:endParaRPr lang="en-US" altLang="x-none"/>
          </a:p>
        </p:txBody>
      </p:sp>
      <p:sp>
        <p:nvSpPr>
          <p:cNvPr id="483330" name="Rectangle 2"/>
          <p:cNvSpPr>
            <a:spLocks noGrp="1" noRot="1" noChangeAspect="1" noChangeArrowheads="1"/>
          </p:cNvSpPr>
          <p:nvPr>
            <p:ph type="sldImg"/>
          </p:nvPr>
        </p:nvSpPr>
        <p:spPr bwMode="auto">
          <a:xfrm>
            <a:off x="392113" y="690563"/>
            <a:ext cx="6073775" cy="3417887"/>
          </a:xfrm>
          <a:prstGeom prst="rect">
            <a:avLst/>
          </a:prstGeom>
          <a:noFill/>
          <a:ln w="12700" cap="flat">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83331" name="Rectangle 3"/>
          <p:cNvSpPr>
            <a:spLocks noGrp="1" noChangeArrowheads="1"/>
          </p:cNvSpPr>
          <p:nvPr>
            <p:ph type="body" idx="1"/>
          </p:nvPr>
        </p:nvSpPr>
        <p:spPr bwMode="auto">
          <a:xfrm>
            <a:off x="914400" y="4341813"/>
            <a:ext cx="5027613" cy="4114800"/>
          </a:xfrm>
          <a:prstGeom prst="rect">
            <a:avLst/>
          </a:prstGeo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697" tIns="48410" rIns="93697" bIns="48410"/>
          <a:lstStyle/>
          <a:p>
            <a:r>
              <a:rPr lang="en-US" altLang="x-none" dirty="0"/>
              <a:t>Info on TSCA (US): https://</a:t>
            </a:r>
            <a:r>
              <a:rPr lang="en-US" altLang="x-none" dirty="0" err="1"/>
              <a:t>www.epa.gov</a:t>
            </a:r>
            <a:r>
              <a:rPr lang="en-US" altLang="x-none" dirty="0"/>
              <a:t>/laws-regulations/summary-toxic-substances-control-act</a:t>
            </a:r>
          </a:p>
          <a:p>
            <a:endParaRPr lang="en-US" altLang="x-none" dirty="0"/>
          </a:p>
          <a:p>
            <a:r>
              <a:rPr lang="en-US" altLang="x-none" dirty="0"/>
              <a:t>Info on REACH: http://</a:t>
            </a:r>
            <a:r>
              <a:rPr lang="en-US" altLang="x-none" dirty="0" err="1"/>
              <a:t>ec.europa.eu</a:t>
            </a:r>
            <a:r>
              <a:rPr lang="en-US" altLang="x-none" dirty="0"/>
              <a:t>/environment/chemicals/reach/</a:t>
            </a:r>
            <a:r>
              <a:rPr lang="en-US" altLang="x-none" dirty="0" err="1"/>
              <a:t>reach_en.htm</a:t>
            </a:r>
            <a:r>
              <a:rPr lang="en-US" altLang="x-none" dirty="0"/>
              <a:t> </a:t>
            </a:r>
          </a:p>
          <a:p>
            <a:endParaRPr lang="x-none" altLang="x-none"/>
          </a:p>
        </p:txBody>
      </p:sp>
    </p:spTree>
    <p:extLst>
      <p:ext uri="{BB962C8B-B14F-4D97-AF65-F5344CB8AC3E}">
        <p14:creationId xmlns:p14="http://schemas.microsoft.com/office/powerpoint/2010/main" val="297823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Benzene and toluene to clean the silicone contaminants (sealants,</a:t>
            </a:r>
            <a:r>
              <a:rPr lang="en-US" baseline="0" dirty="0"/>
              <a:t> adhesives)</a:t>
            </a:r>
            <a:r>
              <a:rPr lang="en-US" dirty="0"/>
              <a:t> from space craft</a:t>
            </a:r>
            <a:r>
              <a:rPr lang="en-US" baseline="0" dirty="0"/>
              <a:t> hardware.</a:t>
            </a:r>
            <a:endParaRPr lang="en-US" dirty="0"/>
          </a:p>
        </p:txBody>
      </p:sp>
      <p:sp>
        <p:nvSpPr>
          <p:cNvPr id="4" name="Slide Number Placeholder 3"/>
          <p:cNvSpPr>
            <a:spLocks noGrp="1"/>
          </p:cNvSpPr>
          <p:nvPr>
            <p:ph type="sldNum" sz="quarter" idx="10"/>
          </p:nvPr>
        </p:nvSpPr>
        <p:spPr/>
        <p:txBody>
          <a:bodyPr/>
          <a:lstStyle/>
          <a:p>
            <a:fld id="{DC75CC8C-BB23-DD4C-9EA8-9E7707BFC48C}" type="slidenum">
              <a:rPr lang="en-US" smtClean="0"/>
              <a:t>23</a:t>
            </a:fld>
            <a:endParaRPr lang="en-US"/>
          </a:p>
        </p:txBody>
      </p:sp>
    </p:spTree>
    <p:extLst>
      <p:ext uri="{BB962C8B-B14F-4D97-AF65-F5344CB8AC3E}">
        <p14:creationId xmlns:p14="http://schemas.microsoft.com/office/powerpoint/2010/main" val="284280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4CF63-F6A8-4143-99C0-366EC577BC54}" type="slidenum">
              <a:rPr lang="en-GB"/>
              <a:pPr/>
              <a:t>25</a:t>
            </a:fld>
            <a:endParaRPr lang="en-GB"/>
          </a:p>
        </p:txBody>
      </p:sp>
      <p:sp>
        <p:nvSpPr>
          <p:cNvPr id="65538" name="Rectangle 2"/>
          <p:cNvSpPr>
            <a:spLocks noGrp="1" noRot="1" noChangeAspect="1" noChangeArrowheads="1" noTextEdit="1"/>
          </p:cNvSpPr>
          <p:nvPr>
            <p:ph type="sldImg"/>
          </p:nvPr>
        </p:nvSpPr>
        <p:spPr>
          <a:xfrm>
            <a:off x="385763" y="685800"/>
            <a:ext cx="6091237" cy="3427413"/>
          </a:xfrm>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a:xfrm>
            <a:off x="685800" y="4341813"/>
            <a:ext cx="5486400" cy="4116387"/>
          </a:xfrm>
        </p:spPr>
        <p:txBody>
          <a:bodyPr/>
          <a:lstStyle/>
          <a:p>
            <a:endParaRPr lang="en-US"/>
          </a:p>
        </p:txBody>
      </p:sp>
    </p:spTree>
    <p:extLst>
      <p:ext uri="{BB962C8B-B14F-4D97-AF65-F5344CB8AC3E}">
        <p14:creationId xmlns:p14="http://schemas.microsoft.com/office/powerpoint/2010/main" val="318810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FE262-DAE7-3144-92A6-4F6CCB8C91D8}" type="slidenum">
              <a:rPr lang="en-GB"/>
              <a:pPr/>
              <a:t>26</a:t>
            </a:fld>
            <a:endParaRPr lang="en-GB"/>
          </a:p>
        </p:txBody>
      </p:sp>
      <p:sp>
        <p:nvSpPr>
          <p:cNvPr id="55298" name="Rectangle 2"/>
          <p:cNvSpPr>
            <a:spLocks noGrp="1" noRot="1" noChangeAspect="1" noChangeArrowheads="1" noTextEdit="1"/>
          </p:cNvSpPr>
          <p:nvPr>
            <p:ph type="sldImg"/>
          </p:nvPr>
        </p:nvSpPr>
        <p:spPr>
          <a:xfrm>
            <a:off x="385763" y="685800"/>
            <a:ext cx="6091237" cy="3427413"/>
          </a:xfrm>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a:xfrm>
            <a:off x="685800" y="4341813"/>
            <a:ext cx="5486400" cy="4116387"/>
          </a:xfrm>
        </p:spPr>
        <p:txBody>
          <a:bodyPr/>
          <a:lstStyle/>
          <a:p>
            <a:endParaRPr lang="en-US"/>
          </a:p>
        </p:txBody>
      </p:sp>
    </p:spTree>
    <p:extLst>
      <p:ext uri="{BB962C8B-B14F-4D97-AF65-F5344CB8AC3E}">
        <p14:creationId xmlns:p14="http://schemas.microsoft.com/office/powerpoint/2010/main" val="3370249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0"/>
            <a:ext cx="9144000" cy="937883"/>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7FC1B1FC-28D5-1941-A781-1AB2CBD52035}"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userDrawn="1"/>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userDrawn="1"/>
        </p:nvPicPr>
        <p:blipFill>
          <a:blip r:embed="rId3"/>
          <a:stretch>
            <a:fillRect/>
          </a:stretch>
        </p:blipFill>
        <p:spPr>
          <a:xfrm>
            <a:off x="4537490" y="463064"/>
            <a:ext cx="644106"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userDrawn="1"/>
        </p:nvSpPr>
        <p:spPr>
          <a:xfrm>
            <a:off x="5181596" y="877451"/>
            <a:ext cx="3674852" cy="584775"/>
          </a:xfrm>
          <a:prstGeom prst="rect">
            <a:avLst/>
          </a:prstGeom>
          <a:noFill/>
        </p:spPr>
        <p:txBody>
          <a:bodyPr wrap="square" rtlCol="0">
            <a:spAutoFit/>
          </a:bodyPr>
          <a:lstStyle/>
          <a:p>
            <a:r>
              <a:rPr lang="en-US" sz="16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6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t="33849" b="36966"/>
          <a:stretch/>
        </p:blipFill>
        <p:spPr>
          <a:xfrm>
            <a:off x="8153400" y="602713"/>
            <a:ext cx="3353709" cy="984397"/>
          </a:xfrm>
          <a:prstGeom prst="rect">
            <a:avLst/>
          </a:prstGeom>
        </p:spPr>
      </p:pic>
    </p:spTree>
    <p:extLst>
      <p:ext uri="{BB962C8B-B14F-4D97-AF65-F5344CB8AC3E}">
        <p14:creationId xmlns:p14="http://schemas.microsoft.com/office/powerpoint/2010/main" val="407101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339470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936660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7FC1B1FC-28D5-1941-A781-1AB2CBD52035}"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150940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41543861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21016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02512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7FC1B1FC-28D5-1941-A781-1AB2CBD52035}"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userDrawn="1"/>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userDrawn="1"/>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userDrawn="1"/>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491632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304733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3893556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7FC1B1FC-28D5-1941-A781-1AB2CBD52035}" type="slidenum">
              <a:rPr lang="en-US" smtClean="0"/>
              <a:t>‹#›</a:t>
            </a:fld>
            <a:endParaRPr lang="en-US"/>
          </a:p>
        </p:txBody>
      </p:sp>
    </p:spTree>
    <p:extLst>
      <p:ext uri="{BB962C8B-B14F-4D97-AF65-F5344CB8AC3E}">
        <p14:creationId xmlns:p14="http://schemas.microsoft.com/office/powerpoint/2010/main" val="25857198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userDrawn="1"/>
        </p:nvGrpSpPr>
        <p:grpSpPr>
          <a:xfrm>
            <a:off x="172530" y="6294646"/>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3">
              <a:grayscl/>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4">
              <a:grayscl/>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799706"/>
            </a:xfrm>
            <a:prstGeom prst="rect">
              <a:avLst/>
            </a:prstGeom>
            <a:noFill/>
          </p:spPr>
          <p:txBody>
            <a:bodyPr wrap="square" rtlCol="0">
              <a:spAutoFit/>
            </a:bodyPr>
            <a:lstStyle/>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5">
              <a:grayscl/>
              <a:extLst>
                <a:ext uri="{BEBA8EAE-BF5A-486C-A8C5-ECC9F3942E4B}">
                  <a14:imgProps xmlns:a14="http://schemas.microsoft.com/office/drawing/2010/main">
                    <a14:imgLayer r:embed="rId16">
                      <a14:imgEffect>
                        <a14:brightnessContrast bright="10000"/>
                      </a14:imgEffect>
                    </a14:imgLayer>
                  </a14:imgProps>
                </a:ext>
              </a:extLst>
            </a:blip>
            <a:srcRect t="33849" b="36966"/>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09"/>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Corbel" panose="020B0503020204020204" pitchFamily="34" charset="0"/>
              </a:defRPr>
            </a:lvl1pPr>
          </a:lstStyle>
          <a:p>
            <a:fld id="{7FC1B1FC-28D5-1941-A781-1AB2CBD52035}" type="slidenum">
              <a:rPr lang="en-US" smtClean="0"/>
              <a:pPr/>
              <a:t>‹#›</a:t>
            </a:fld>
            <a:endParaRPr lang="en-US"/>
          </a:p>
        </p:txBody>
      </p:sp>
    </p:spTree>
    <p:extLst>
      <p:ext uri="{BB962C8B-B14F-4D97-AF65-F5344CB8AC3E}">
        <p14:creationId xmlns:p14="http://schemas.microsoft.com/office/powerpoint/2010/main" val="392448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earning.chem21.eu/"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learning.chem21.eu/methods-of-facilitating-change/tools-and-guides/solvent-selection-guid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D781-DE95-B248-8C4C-74F44859F14C}"/>
              </a:ext>
            </a:extLst>
          </p:cNvPr>
          <p:cNvSpPr>
            <a:spLocks noGrp="1"/>
          </p:cNvSpPr>
          <p:nvPr>
            <p:ph type="ctrTitle"/>
          </p:nvPr>
        </p:nvSpPr>
        <p:spPr/>
        <p:txBody>
          <a:bodyPr anchor="ctr">
            <a:normAutofit/>
          </a:bodyPr>
          <a:lstStyle/>
          <a:p>
            <a:r>
              <a:rPr lang="en-US" sz="4000" dirty="0">
                <a:latin typeface="+mn-lt"/>
              </a:rPr>
              <a:t>Solvents: </a:t>
            </a:r>
            <a:br>
              <a:rPr lang="en-US" sz="4000" dirty="0">
                <a:latin typeface="+mn-lt"/>
              </a:rPr>
            </a:br>
            <a:r>
              <a:rPr lang="en-US" sz="4000" dirty="0">
                <a:latin typeface="+mn-lt"/>
              </a:rPr>
              <a:t>Understanding Their Role </a:t>
            </a:r>
          </a:p>
        </p:txBody>
      </p:sp>
      <p:sp>
        <p:nvSpPr>
          <p:cNvPr id="4" name="Subtitle 2">
            <a:extLst>
              <a:ext uri="{FF2B5EF4-FFF2-40B4-BE49-F238E27FC236}">
                <a16:creationId xmlns:a16="http://schemas.microsoft.com/office/drawing/2014/main" id="{987E4B09-8EEB-4FA1-91C8-D386164423CE}"/>
              </a:ext>
            </a:extLst>
          </p:cNvPr>
          <p:cNvSpPr txBox="1">
            <a:spLocks/>
          </p:cNvSpPr>
          <p:nvPr/>
        </p:nvSpPr>
        <p:spPr>
          <a:xfrm>
            <a:off x="2667000" y="4426583"/>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Lecture #16</a:t>
            </a:r>
          </a:p>
          <a:p>
            <a:r>
              <a:rPr lang="en-US" dirty="0"/>
              <a:t>Date</a:t>
            </a:r>
          </a:p>
          <a:p>
            <a:r>
              <a:rPr lang="en-US" dirty="0"/>
              <a:t>Course #</a:t>
            </a:r>
          </a:p>
        </p:txBody>
      </p:sp>
    </p:spTree>
    <p:extLst>
      <p:ext uri="{BB962C8B-B14F-4D97-AF65-F5344CB8AC3E}">
        <p14:creationId xmlns:p14="http://schemas.microsoft.com/office/powerpoint/2010/main" val="332657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699246" y="295835"/>
            <a:ext cx="8187018" cy="1143000"/>
          </a:xfrm>
          <a:noFill/>
          <a:ln/>
        </p:spPr>
        <p:txBody>
          <a:bodyPr vert="horz" lIns="90488" tIns="44450" rIns="90488" bIns="44450" rtlCol="0" anchor="ctr">
            <a:normAutofit fontScale="90000"/>
          </a:bodyPr>
          <a:lstStyle/>
          <a:p>
            <a:pPr>
              <a:lnSpc>
                <a:spcPct val="90000"/>
              </a:lnSpc>
            </a:pPr>
            <a:r>
              <a:rPr lang="en-US" altLang="x-none" dirty="0">
                <a:latin typeface="+mn-lt"/>
              </a:rPr>
              <a:t>What Are the Properties of Solvents?</a:t>
            </a:r>
          </a:p>
        </p:txBody>
      </p:sp>
      <p:sp>
        <p:nvSpPr>
          <p:cNvPr id="478211" name="Rectangle 3"/>
          <p:cNvSpPr>
            <a:spLocks noGrp="1" noChangeArrowheads="1"/>
          </p:cNvSpPr>
          <p:nvPr>
            <p:ph type="body" idx="1"/>
          </p:nvPr>
        </p:nvSpPr>
        <p:spPr>
          <a:xfrm>
            <a:off x="896402" y="1694329"/>
            <a:ext cx="5383058" cy="4114800"/>
          </a:xfrm>
          <a:noFill/>
          <a:ln/>
        </p:spPr>
        <p:txBody>
          <a:bodyPr vert="horz" lIns="90488" tIns="44450" rIns="90488" bIns="44450" rtlCol="0">
            <a:normAutofit/>
          </a:bodyPr>
          <a:lstStyle/>
          <a:p>
            <a:r>
              <a:rPr lang="en-US" altLang="x-none" sz="2400" dirty="0"/>
              <a:t>Solubility</a:t>
            </a:r>
          </a:p>
          <a:p>
            <a:r>
              <a:rPr lang="en-US" altLang="x-none" sz="2400" dirty="0"/>
              <a:t>Volatility </a:t>
            </a:r>
            <a:r>
              <a:rPr lang="mr-IN" altLang="x-none" sz="2400" dirty="0"/>
              <a:t>–</a:t>
            </a:r>
            <a:r>
              <a:rPr lang="en-US" altLang="x-none" sz="2400" dirty="0"/>
              <a:t> vapor pressure</a:t>
            </a:r>
          </a:p>
          <a:p>
            <a:r>
              <a:rPr lang="en-US" altLang="x-none" sz="2400" dirty="0"/>
              <a:t>Polarity</a:t>
            </a:r>
          </a:p>
          <a:p>
            <a:r>
              <a:rPr lang="en-US" altLang="x-none" sz="2400" dirty="0"/>
              <a:t>Viscosity</a:t>
            </a:r>
          </a:p>
        </p:txBody>
      </p:sp>
      <p:pic>
        <p:nvPicPr>
          <p:cNvPr id="2050" name="Picture 2" descr="File:Vapor pressure.svg">
            <a:extLst>
              <a:ext uri="{FF2B5EF4-FFF2-40B4-BE49-F238E27FC236}">
                <a16:creationId xmlns:a16="http://schemas.microsoft.com/office/drawing/2014/main" id="{6F8D0AB2-916E-F94D-B9F7-D72DEF984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567" y="1593536"/>
            <a:ext cx="3511394" cy="4968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9E7FBF-55C1-0B49-8B29-1BE4FCA9858C}"/>
              </a:ext>
            </a:extLst>
          </p:cNvPr>
          <p:cNvSpPr txBox="1"/>
          <p:nvPr/>
        </p:nvSpPr>
        <p:spPr>
          <a:xfrm>
            <a:off x="7603066" y="6488668"/>
            <a:ext cx="2848216" cy="369332"/>
          </a:xfrm>
          <a:prstGeom prst="rect">
            <a:avLst/>
          </a:prstGeom>
          <a:noFill/>
        </p:spPr>
        <p:txBody>
          <a:bodyPr wrap="none" rtlCol="0">
            <a:spAutoFit/>
          </a:bodyPr>
          <a:lstStyle/>
          <a:p>
            <a:r>
              <a:rPr lang="en-US" dirty="0"/>
              <a:t>Image: Wikimedia commons</a:t>
            </a:r>
          </a:p>
        </p:txBody>
      </p:sp>
    </p:spTree>
    <p:extLst>
      <p:ext uri="{BB962C8B-B14F-4D97-AF65-F5344CB8AC3E}">
        <p14:creationId xmlns:p14="http://schemas.microsoft.com/office/powerpoint/2010/main" val="213931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Common Examples of Solvents</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p:txBody>
          <a:bodyPr>
            <a:normAutofit/>
          </a:bodyPr>
          <a:lstStyle/>
          <a:p>
            <a:r>
              <a:rPr lang="en-US" altLang="en-US" sz="2400" dirty="0"/>
              <a:t>Charcoal lighter fluid,</a:t>
            </a:r>
          </a:p>
          <a:p>
            <a:r>
              <a:rPr lang="en-US" altLang="en-US" sz="2400" dirty="0"/>
              <a:t>Windshield washer fluid,</a:t>
            </a:r>
          </a:p>
          <a:p>
            <a:r>
              <a:rPr lang="en-US" altLang="en-US" sz="2400" dirty="0"/>
              <a:t>Paint,</a:t>
            </a:r>
          </a:p>
          <a:p>
            <a:r>
              <a:rPr lang="en-US" altLang="en-US" sz="2400" dirty="0"/>
              <a:t>Household cleaners, </a:t>
            </a:r>
            <a:br>
              <a:rPr lang="en-US" altLang="en-US" sz="2400" dirty="0"/>
            </a:br>
            <a:r>
              <a:rPr lang="en-US" altLang="en-US" sz="2400" dirty="0"/>
              <a:t>and even</a:t>
            </a:r>
          </a:p>
          <a:p>
            <a:r>
              <a:rPr lang="en-US" altLang="en-US" sz="2400" dirty="0"/>
              <a:t>And water!</a:t>
            </a:r>
          </a:p>
          <a:p>
            <a:endParaRPr lang="en-US" sz="2400" dirty="0"/>
          </a:p>
        </p:txBody>
      </p:sp>
      <p:pic>
        <p:nvPicPr>
          <p:cNvPr id="1026" name="Picture 2" descr="File:Paint Can - The Noun Project.svg">
            <a:extLst>
              <a:ext uri="{FF2B5EF4-FFF2-40B4-BE49-F238E27FC236}">
                <a16:creationId xmlns:a16="http://schemas.microsoft.com/office/drawing/2014/main" id="{57D8CB13-4912-BC4A-A537-A4916A461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687" y="1500688"/>
            <a:ext cx="2275445" cy="2275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an pouring windshield washer fluid.jpg">
            <a:extLst>
              <a:ext uri="{FF2B5EF4-FFF2-40B4-BE49-F238E27FC236}">
                <a16:creationId xmlns:a16="http://schemas.microsoft.com/office/drawing/2014/main" id="{407950A8-42BE-2240-A87B-97870D7F5D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210" b="14843"/>
          <a:stretch/>
        </p:blipFill>
        <p:spPr bwMode="auto">
          <a:xfrm>
            <a:off x="5937957" y="1625409"/>
            <a:ext cx="2816578" cy="202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Water drop 001.jpg">
            <a:extLst>
              <a:ext uri="{FF2B5EF4-FFF2-40B4-BE49-F238E27FC236}">
                <a16:creationId xmlns:a16="http://schemas.microsoft.com/office/drawing/2014/main" id="{A9A0E33F-1F28-FB48-9BEA-82F60D9A5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3109" y="3886720"/>
            <a:ext cx="2747023" cy="1830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Zoya Nail Polish Erin Sally and Lauren.jpg">
            <a:extLst>
              <a:ext uri="{FF2B5EF4-FFF2-40B4-BE49-F238E27FC236}">
                <a16:creationId xmlns:a16="http://schemas.microsoft.com/office/drawing/2014/main" id="{F47109C3-5C43-AE44-BB88-16962E63C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957" y="3869978"/>
            <a:ext cx="2794484" cy="202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E32F7C-89B3-B54F-A841-C9C3EFF8618E}"/>
              </a:ext>
            </a:extLst>
          </p:cNvPr>
          <p:cNvSpPr txBox="1"/>
          <p:nvPr/>
        </p:nvSpPr>
        <p:spPr>
          <a:xfrm>
            <a:off x="7298241" y="6313543"/>
            <a:ext cx="2978379" cy="369332"/>
          </a:xfrm>
          <a:prstGeom prst="rect">
            <a:avLst/>
          </a:prstGeom>
          <a:noFill/>
        </p:spPr>
        <p:txBody>
          <a:bodyPr wrap="none" rtlCol="0">
            <a:spAutoFit/>
          </a:bodyPr>
          <a:lstStyle/>
          <a:p>
            <a:r>
              <a:rPr lang="en-US" dirty="0"/>
              <a:t>Images: </a:t>
            </a:r>
            <a:r>
              <a:rPr lang="en-US" dirty="0" err="1"/>
              <a:t>WikiMedia</a:t>
            </a:r>
            <a:r>
              <a:rPr lang="en-US" dirty="0"/>
              <a:t> Commons</a:t>
            </a:r>
          </a:p>
        </p:txBody>
      </p:sp>
    </p:spTree>
    <p:extLst>
      <p:ext uri="{BB962C8B-B14F-4D97-AF65-F5344CB8AC3E}">
        <p14:creationId xmlns:p14="http://schemas.microsoft.com/office/powerpoint/2010/main" val="35081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Uses of Solvents</a:t>
            </a:r>
          </a:p>
        </p:txBody>
      </p:sp>
      <p:sp>
        <p:nvSpPr>
          <p:cNvPr id="4" name="Rectangle 3">
            <a:extLst>
              <a:ext uri="{FF2B5EF4-FFF2-40B4-BE49-F238E27FC236}">
                <a16:creationId xmlns:a16="http://schemas.microsoft.com/office/drawing/2014/main" id="{9A39F72B-63D7-DB4E-9628-3CFCDB0FF5F8}"/>
              </a:ext>
            </a:extLst>
          </p:cNvPr>
          <p:cNvSpPr txBox="1">
            <a:spLocks noChangeArrowheads="1"/>
          </p:cNvSpPr>
          <p:nvPr/>
        </p:nvSpPr>
        <p:spPr>
          <a:xfrm>
            <a:off x="1659193" y="1627239"/>
            <a:ext cx="3810000" cy="4114800"/>
          </a:xfrm>
          <a:prstGeom prst="rect">
            <a:avLst/>
          </a:prstGeom>
          <a:ln w="38100">
            <a:solidFill>
              <a:schemeClr val="accent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u="sng" dirty="0"/>
              <a:t>As a Solvent….</a:t>
            </a:r>
            <a:endParaRPr lang="en-US" altLang="en-US" b="1" dirty="0"/>
          </a:p>
          <a:p>
            <a:r>
              <a:rPr lang="en-US" altLang="en-US" dirty="0"/>
              <a:t>Dissolution</a:t>
            </a:r>
          </a:p>
          <a:p>
            <a:r>
              <a:rPr lang="en-US" altLang="en-US" dirty="0"/>
              <a:t>Extraction</a:t>
            </a:r>
          </a:p>
          <a:p>
            <a:r>
              <a:rPr lang="en-US" altLang="en-US" dirty="0"/>
              <a:t>Degreasing</a:t>
            </a:r>
          </a:p>
          <a:p>
            <a:r>
              <a:rPr lang="en-US" altLang="en-US" dirty="0"/>
              <a:t>Inks, dyes, paints, coatings</a:t>
            </a:r>
          </a:p>
          <a:p>
            <a:r>
              <a:rPr lang="en-US" altLang="en-US" dirty="0"/>
              <a:t>Dilution, dispersal</a:t>
            </a:r>
          </a:p>
          <a:p>
            <a:r>
              <a:rPr lang="en-US" altLang="en-US" dirty="0"/>
              <a:t>Dry cleaning</a:t>
            </a:r>
          </a:p>
        </p:txBody>
      </p:sp>
      <p:sp>
        <p:nvSpPr>
          <p:cNvPr id="5" name="Rectangle 4">
            <a:extLst>
              <a:ext uri="{FF2B5EF4-FFF2-40B4-BE49-F238E27FC236}">
                <a16:creationId xmlns:a16="http://schemas.microsoft.com/office/drawing/2014/main" id="{0EB759B1-CA57-1E4E-8C07-DDD6DA1216D3}"/>
              </a:ext>
            </a:extLst>
          </p:cNvPr>
          <p:cNvSpPr txBox="1">
            <a:spLocks noChangeArrowheads="1"/>
          </p:cNvSpPr>
          <p:nvPr/>
        </p:nvSpPr>
        <p:spPr>
          <a:xfrm>
            <a:off x="6226277" y="1627239"/>
            <a:ext cx="3810000" cy="4114800"/>
          </a:xfrm>
          <a:prstGeom prst="rect">
            <a:avLst/>
          </a:prstGeom>
          <a:ln w="38100">
            <a:solidFill>
              <a:schemeClr val="accent4"/>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u="sng" dirty="0"/>
              <a:t>As Something Else….</a:t>
            </a:r>
            <a:endParaRPr lang="en-US" altLang="en-US" b="1" dirty="0"/>
          </a:p>
          <a:p>
            <a:r>
              <a:rPr lang="en-US" altLang="en-US" dirty="0"/>
              <a:t>Fuels</a:t>
            </a:r>
          </a:p>
          <a:p>
            <a:r>
              <a:rPr lang="en-US" altLang="en-US" dirty="0"/>
              <a:t>Paint</a:t>
            </a:r>
          </a:p>
          <a:p>
            <a:r>
              <a:rPr lang="en-US" altLang="en-US" dirty="0"/>
              <a:t>Drugs &amp; Therapeutics</a:t>
            </a:r>
          </a:p>
          <a:p>
            <a:r>
              <a:rPr lang="en-US" altLang="en-US" dirty="0"/>
              <a:t>Beverages</a:t>
            </a:r>
          </a:p>
          <a:p>
            <a:r>
              <a:rPr lang="en-US" altLang="en-US" dirty="0"/>
              <a:t>Antifreeze</a:t>
            </a:r>
          </a:p>
          <a:p>
            <a:r>
              <a:rPr lang="en-US" altLang="en-US" dirty="0"/>
              <a:t>Explosives</a:t>
            </a:r>
          </a:p>
          <a:p>
            <a:r>
              <a:rPr lang="en-US" altLang="en-US" dirty="0"/>
              <a:t>Pollutants</a:t>
            </a:r>
          </a:p>
        </p:txBody>
      </p:sp>
    </p:spTree>
    <p:extLst>
      <p:ext uri="{BB962C8B-B14F-4D97-AF65-F5344CB8AC3E}">
        <p14:creationId xmlns:p14="http://schemas.microsoft.com/office/powerpoint/2010/main" val="54811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1026"/>
          <p:cNvSpPr>
            <a:spLocks noGrp="1" noChangeArrowheads="1"/>
          </p:cNvSpPr>
          <p:nvPr>
            <p:ph type="title"/>
          </p:nvPr>
        </p:nvSpPr>
        <p:spPr/>
        <p:txBody>
          <a:bodyPr>
            <a:normAutofit/>
          </a:bodyPr>
          <a:lstStyle/>
          <a:p>
            <a:r>
              <a:rPr lang="en-US" altLang="x-none" sz="4000" dirty="0">
                <a:latin typeface="+mn-lt"/>
              </a:rPr>
              <a:t>What makes a good solvent?</a:t>
            </a:r>
          </a:p>
        </p:txBody>
      </p:sp>
      <p:sp>
        <p:nvSpPr>
          <p:cNvPr id="487427" name="Rectangle 1027"/>
          <p:cNvSpPr>
            <a:spLocks noGrp="1" noChangeArrowheads="1"/>
          </p:cNvSpPr>
          <p:nvPr>
            <p:ph type="body" idx="1"/>
          </p:nvPr>
        </p:nvSpPr>
        <p:spPr/>
        <p:txBody>
          <a:bodyPr>
            <a:normAutofit/>
          </a:bodyPr>
          <a:lstStyle/>
          <a:p>
            <a:pPr>
              <a:lnSpc>
                <a:spcPct val="90000"/>
              </a:lnSpc>
            </a:pPr>
            <a:r>
              <a:rPr lang="en-US" altLang="x-none" sz="2600" dirty="0"/>
              <a:t>Species to be removed is highly soluble in the solvent</a:t>
            </a:r>
          </a:p>
          <a:p>
            <a:pPr>
              <a:lnSpc>
                <a:spcPct val="90000"/>
              </a:lnSpc>
              <a:buFont typeface="Wingdings" charset="2"/>
              <a:buNone/>
            </a:pPr>
            <a:endParaRPr lang="en-US" altLang="x-none" sz="2600" dirty="0"/>
          </a:p>
          <a:p>
            <a:pPr>
              <a:lnSpc>
                <a:spcPct val="90000"/>
              </a:lnSpc>
            </a:pPr>
            <a:r>
              <a:rPr lang="en-US" altLang="x-none" sz="2600" dirty="0"/>
              <a:t>The solvent should have selectively from the species to be removed relative to other materials</a:t>
            </a:r>
          </a:p>
          <a:p>
            <a:pPr algn="ctr">
              <a:lnSpc>
                <a:spcPct val="90000"/>
              </a:lnSpc>
              <a:buFont typeface="Wingdings" charset="2"/>
              <a:buNone/>
            </a:pPr>
            <a:endParaRPr lang="en-US" altLang="x-none" sz="2600" dirty="0"/>
          </a:p>
          <a:p>
            <a:pPr>
              <a:lnSpc>
                <a:spcPct val="90000"/>
              </a:lnSpc>
            </a:pPr>
            <a:r>
              <a:rPr lang="en-US" altLang="x-none" sz="2600" dirty="0"/>
              <a:t>Easily separate the species from the solvent after the extraction</a:t>
            </a:r>
          </a:p>
        </p:txBody>
      </p:sp>
    </p:spTree>
    <p:extLst>
      <p:ext uri="{BB962C8B-B14F-4D97-AF65-F5344CB8AC3E}">
        <p14:creationId xmlns:p14="http://schemas.microsoft.com/office/powerpoint/2010/main" val="308121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Chemistry of Solvents</a:t>
            </a:r>
          </a:p>
        </p:txBody>
      </p:sp>
      <p:sp>
        <p:nvSpPr>
          <p:cNvPr id="6" name="Content Placeholder 2">
            <a:extLst>
              <a:ext uri="{FF2B5EF4-FFF2-40B4-BE49-F238E27FC236}">
                <a16:creationId xmlns:a16="http://schemas.microsoft.com/office/drawing/2014/main" id="{9B2A1AA8-51FA-E042-A234-7DF30D7BE49E}"/>
              </a:ext>
            </a:extLst>
          </p:cNvPr>
          <p:cNvSpPr txBox="1">
            <a:spLocks/>
          </p:cNvSpPr>
          <p:nvPr/>
        </p:nvSpPr>
        <p:spPr>
          <a:xfrm>
            <a:off x="990600" y="1671332"/>
            <a:ext cx="10515600" cy="4201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Facilitate reagents into a common phase where they can react</a:t>
            </a:r>
          </a:p>
          <a:p>
            <a:r>
              <a:rPr lang="en-US" sz="2400" dirty="0"/>
              <a:t>Dissolve solids so that they can be pumped from location to another</a:t>
            </a:r>
          </a:p>
          <a:p>
            <a:r>
              <a:rPr lang="en-US" sz="2400" dirty="0"/>
              <a:t>Lower viscosity and easier mixing</a:t>
            </a:r>
          </a:p>
          <a:p>
            <a:r>
              <a:rPr lang="en-US" sz="2400" dirty="0"/>
              <a:t>Regulate temperatures of reactions</a:t>
            </a:r>
          </a:p>
          <a:p>
            <a:r>
              <a:rPr lang="en-US" sz="2400" dirty="0"/>
              <a:t>Allow recovery of solids by filtration</a:t>
            </a:r>
          </a:p>
          <a:p>
            <a:r>
              <a:rPr lang="en-US" sz="2400" dirty="0"/>
              <a:t>Extract compounds from mixtures</a:t>
            </a:r>
          </a:p>
          <a:p>
            <a:r>
              <a:rPr lang="en-US" sz="2400" dirty="0"/>
              <a:t>Recrystallization</a:t>
            </a:r>
          </a:p>
          <a:p>
            <a:r>
              <a:rPr lang="en-US" sz="2400" dirty="0"/>
              <a:t>Cleaning</a:t>
            </a:r>
          </a:p>
        </p:txBody>
      </p:sp>
    </p:spTree>
    <p:extLst>
      <p:ext uri="{BB962C8B-B14F-4D97-AF65-F5344CB8AC3E}">
        <p14:creationId xmlns:p14="http://schemas.microsoft.com/office/powerpoint/2010/main" val="183158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Chemical Class of Solvents</a:t>
            </a:r>
          </a:p>
        </p:txBody>
      </p:sp>
      <p:sp>
        <p:nvSpPr>
          <p:cNvPr id="4" name="Rectangle 3">
            <a:extLst>
              <a:ext uri="{FF2B5EF4-FFF2-40B4-BE49-F238E27FC236}">
                <a16:creationId xmlns:a16="http://schemas.microsoft.com/office/drawing/2014/main" id="{E3B878ED-67C0-7040-843C-AADE96DEC2C8}"/>
              </a:ext>
            </a:extLst>
          </p:cNvPr>
          <p:cNvSpPr txBox="1">
            <a:spLocks noChangeArrowheads="1"/>
          </p:cNvSpPr>
          <p:nvPr/>
        </p:nvSpPr>
        <p:spPr>
          <a:xfrm>
            <a:off x="1221656" y="1641987"/>
            <a:ext cx="38100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Tx/>
              <a:buNone/>
            </a:pPr>
            <a:r>
              <a:rPr lang="en-US" altLang="en-US" dirty="0"/>
              <a:t>Aliphatic hydrocarbons</a:t>
            </a:r>
          </a:p>
          <a:p>
            <a:pPr algn="r">
              <a:buFontTx/>
              <a:buNone/>
            </a:pPr>
            <a:r>
              <a:rPr lang="en-US" altLang="en-US" dirty="0"/>
              <a:t>Cyclic hydrocarbons</a:t>
            </a:r>
          </a:p>
          <a:p>
            <a:pPr algn="r">
              <a:buFontTx/>
              <a:buNone/>
            </a:pPr>
            <a:r>
              <a:rPr lang="en-US" altLang="en-US" dirty="0"/>
              <a:t>Aromatic hydrocarbons</a:t>
            </a:r>
          </a:p>
          <a:p>
            <a:pPr algn="r">
              <a:buFontTx/>
              <a:buNone/>
            </a:pPr>
            <a:r>
              <a:rPr lang="en-US" altLang="en-US" dirty="0"/>
              <a:t>Ketones</a:t>
            </a:r>
          </a:p>
          <a:p>
            <a:pPr algn="r">
              <a:buFontTx/>
              <a:buNone/>
            </a:pPr>
            <a:r>
              <a:rPr lang="en-US" altLang="en-US" dirty="0"/>
              <a:t>Aldehydes</a:t>
            </a:r>
          </a:p>
          <a:p>
            <a:pPr algn="r">
              <a:buFontTx/>
              <a:buNone/>
            </a:pPr>
            <a:r>
              <a:rPr lang="en-US" altLang="en-US" dirty="0"/>
              <a:t>Alcohols</a:t>
            </a:r>
          </a:p>
          <a:p>
            <a:pPr algn="r">
              <a:buFontTx/>
              <a:buNone/>
            </a:pPr>
            <a:r>
              <a:rPr lang="en-US" altLang="en-US" dirty="0"/>
              <a:t>Ethers</a:t>
            </a:r>
          </a:p>
          <a:p>
            <a:pPr algn="r">
              <a:buFontTx/>
              <a:buNone/>
            </a:pPr>
            <a:r>
              <a:rPr lang="en-US" altLang="en-US" dirty="0"/>
              <a:t>Esters</a:t>
            </a:r>
          </a:p>
          <a:p>
            <a:pPr algn="r">
              <a:buFontTx/>
              <a:buNone/>
            </a:pPr>
            <a:endParaRPr lang="en-US" altLang="en-US" dirty="0"/>
          </a:p>
        </p:txBody>
      </p:sp>
      <p:sp>
        <p:nvSpPr>
          <p:cNvPr id="5" name="Rectangle 4">
            <a:extLst>
              <a:ext uri="{FF2B5EF4-FFF2-40B4-BE49-F238E27FC236}">
                <a16:creationId xmlns:a16="http://schemas.microsoft.com/office/drawing/2014/main" id="{2FB430AD-D795-9346-BBB7-8F1873AC7882}"/>
              </a:ext>
            </a:extLst>
          </p:cNvPr>
          <p:cNvSpPr txBox="1">
            <a:spLocks noChangeArrowheads="1"/>
          </p:cNvSpPr>
          <p:nvPr/>
        </p:nvSpPr>
        <p:spPr>
          <a:xfrm>
            <a:off x="6526155" y="1641987"/>
            <a:ext cx="38100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i="1" dirty="0"/>
              <a:t>Gasoline (octanes)</a:t>
            </a:r>
          </a:p>
          <a:p>
            <a:pPr>
              <a:buFontTx/>
              <a:buNone/>
            </a:pPr>
            <a:r>
              <a:rPr lang="en-US" altLang="en-US" i="1" dirty="0"/>
              <a:t>Cyclohexane</a:t>
            </a:r>
          </a:p>
          <a:p>
            <a:pPr>
              <a:buFontTx/>
              <a:buNone/>
            </a:pPr>
            <a:r>
              <a:rPr lang="en-US" altLang="en-US" i="1" dirty="0"/>
              <a:t>Benzene, toluene</a:t>
            </a:r>
          </a:p>
          <a:p>
            <a:pPr>
              <a:buFontTx/>
              <a:buNone/>
            </a:pPr>
            <a:r>
              <a:rPr lang="en-US" altLang="en-US" i="1" dirty="0"/>
              <a:t>Cyclohexanone, acetone</a:t>
            </a:r>
          </a:p>
          <a:p>
            <a:pPr>
              <a:buFontTx/>
              <a:buNone/>
            </a:pPr>
            <a:r>
              <a:rPr lang="en-US" altLang="en-US" i="1" dirty="0"/>
              <a:t>Acetaldehyde</a:t>
            </a:r>
          </a:p>
          <a:p>
            <a:pPr>
              <a:buFontTx/>
              <a:buNone/>
            </a:pPr>
            <a:r>
              <a:rPr lang="en-US" altLang="en-US" i="1" dirty="0"/>
              <a:t>Ethanol, methanol</a:t>
            </a:r>
          </a:p>
          <a:p>
            <a:pPr>
              <a:buFontTx/>
              <a:buNone/>
            </a:pPr>
            <a:r>
              <a:rPr lang="en-US" altLang="en-US" i="1" dirty="0"/>
              <a:t>Glycol ethers</a:t>
            </a:r>
          </a:p>
          <a:p>
            <a:pPr>
              <a:buFontTx/>
              <a:buNone/>
            </a:pPr>
            <a:r>
              <a:rPr lang="en-US" altLang="en-US" i="1" dirty="0"/>
              <a:t>Ethyl acetate</a:t>
            </a:r>
          </a:p>
          <a:p>
            <a:pPr>
              <a:buFontTx/>
              <a:buNone/>
            </a:pPr>
            <a:endParaRPr lang="en-US" altLang="en-US" i="1" dirty="0"/>
          </a:p>
        </p:txBody>
      </p:sp>
      <p:cxnSp>
        <p:nvCxnSpPr>
          <p:cNvPr id="7" name="Straight Arrow Connector 6">
            <a:extLst>
              <a:ext uri="{FF2B5EF4-FFF2-40B4-BE49-F238E27FC236}">
                <a16:creationId xmlns:a16="http://schemas.microsoft.com/office/drawing/2014/main" id="{0C88FAB8-A4C4-D043-BCAA-3E4C012E23C6}"/>
              </a:ext>
            </a:extLst>
          </p:cNvPr>
          <p:cNvCxnSpPr/>
          <p:nvPr/>
        </p:nvCxnSpPr>
        <p:spPr>
          <a:xfrm>
            <a:off x="5088189" y="1887794"/>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9C7B5EB-394A-1D44-944D-2DFBD9786B98}"/>
              </a:ext>
            </a:extLst>
          </p:cNvPr>
          <p:cNvCxnSpPr/>
          <p:nvPr/>
        </p:nvCxnSpPr>
        <p:spPr>
          <a:xfrm>
            <a:off x="5093107" y="2379403"/>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91250AA-5CD5-A547-A362-CBCE6FB5159F}"/>
              </a:ext>
            </a:extLst>
          </p:cNvPr>
          <p:cNvCxnSpPr/>
          <p:nvPr/>
        </p:nvCxnSpPr>
        <p:spPr>
          <a:xfrm>
            <a:off x="5083279" y="2900513"/>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7CE6F2-92BF-D54C-8E1C-B2EF7D6EE8CE}"/>
              </a:ext>
            </a:extLst>
          </p:cNvPr>
          <p:cNvCxnSpPr/>
          <p:nvPr/>
        </p:nvCxnSpPr>
        <p:spPr>
          <a:xfrm>
            <a:off x="5088198" y="3406871"/>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D753A6-188B-FC4C-AC03-5E28211CE7CF}"/>
              </a:ext>
            </a:extLst>
          </p:cNvPr>
          <p:cNvCxnSpPr/>
          <p:nvPr/>
        </p:nvCxnSpPr>
        <p:spPr>
          <a:xfrm>
            <a:off x="5093117" y="3913229"/>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F78836D-62B9-8548-8CC7-42317FAB79B2}"/>
              </a:ext>
            </a:extLst>
          </p:cNvPr>
          <p:cNvCxnSpPr/>
          <p:nvPr/>
        </p:nvCxnSpPr>
        <p:spPr>
          <a:xfrm>
            <a:off x="5098034" y="4419587"/>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550F94-48D8-164F-B4E2-592E587372CA}"/>
              </a:ext>
            </a:extLst>
          </p:cNvPr>
          <p:cNvCxnSpPr/>
          <p:nvPr/>
        </p:nvCxnSpPr>
        <p:spPr>
          <a:xfrm>
            <a:off x="5102952" y="4940697"/>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06AB65-374D-6C4D-A42E-BB5C8CEA3914}"/>
              </a:ext>
            </a:extLst>
          </p:cNvPr>
          <p:cNvCxnSpPr/>
          <p:nvPr/>
        </p:nvCxnSpPr>
        <p:spPr>
          <a:xfrm>
            <a:off x="5107870" y="5461805"/>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6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Chemical Class of Solvents</a:t>
            </a:r>
          </a:p>
        </p:txBody>
      </p:sp>
      <p:sp>
        <p:nvSpPr>
          <p:cNvPr id="4" name="Rectangle 3">
            <a:extLst>
              <a:ext uri="{FF2B5EF4-FFF2-40B4-BE49-F238E27FC236}">
                <a16:creationId xmlns:a16="http://schemas.microsoft.com/office/drawing/2014/main" id="{32D2E3C5-AC23-4F4B-817C-8F61C1AD2200}"/>
              </a:ext>
            </a:extLst>
          </p:cNvPr>
          <p:cNvSpPr txBox="1">
            <a:spLocks noChangeArrowheads="1"/>
          </p:cNvSpPr>
          <p:nvPr/>
        </p:nvSpPr>
        <p:spPr>
          <a:xfrm>
            <a:off x="1201996" y="1715729"/>
            <a:ext cx="38100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Tx/>
              <a:buNone/>
            </a:pPr>
            <a:r>
              <a:rPr lang="en-US" altLang="en-US" dirty="0" err="1"/>
              <a:t>Nitrohydrocarbons</a:t>
            </a:r>
            <a:endParaRPr lang="en-US" altLang="en-US" dirty="0"/>
          </a:p>
          <a:p>
            <a:pPr algn="r">
              <a:buFontTx/>
              <a:buNone/>
            </a:pPr>
            <a:r>
              <a:rPr lang="en-US" altLang="en-US" dirty="0"/>
              <a:t>Halogenated alkanes</a:t>
            </a:r>
          </a:p>
          <a:p>
            <a:pPr algn="r">
              <a:lnSpc>
                <a:spcPct val="100000"/>
              </a:lnSpc>
              <a:buFontTx/>
              <a:buNone/>
            </a:pPr>
            <a:endParaRPr lang="en-US" altLang="en-US" dirty="0"/>
          </a:p>
          <a:p>
            <a:pPr algn="r">
              <a:lnSpc>
                <a:spcPct val="100000"/>
              </a:lnSpc>
              <a:buFontTx/>
              <a:buNone/>
            </a:pPr>
            <a:r>
              <a:rPr lang="en-US" altLang="en-US" dirty="0"/>
              <a:t>Halogenated alkenes</a:t>
            </a:r>
          </a:p>
          <a:p>
            <a:pPr algn="r">
              <a:buFontTx/>
              <a:buNone/>
            </a:pPr>
            <a:endParaRPr lang="en-US" altLang="en-US" dirty="0"/>
          </a:p>
          <a:p>
            <a:pPr algn="r">
              <a:buFontTx/>
              <a:buNone/>
            </a:pPr>
            <a:r>
              <a:rPr lang="en-US" altLang="en-US" dirty="0"/>
              <a:t>Mixtures</a:t>
            </a:r>
          </a:p>
        </p:txBody>
      </p:sp>
      <p:sp>
        <p:nvSpPr>
          <p:cNvPr id="5" name="Rectangle 4">
            <a:extLst>
              <a:ext uri="{FF2B5EF4-FFF2-40B4-BE49-F238E27FC236}">
                <a16:creationId xmlns:a16="http://schemas.microsoft.com/office/drawing/2014/main" id="{B3FBCA48-FDF1-554A-9323-8B76BFF63D21}"/>
              </a:ext>
            </a:extLst>
          </p:cNvPr>
          <p:cNvSpPr txBox="1">
            <a:spLocks noChangeArrowheads="1"/>
          </p:cNvSpPr>
          <p:nvPr/>
        </p:nvSpPr>
        <p:spPr>
          <a:xfrm>
            <a:off x="6476998" y="1715729"/>
            <a:ext cx="38100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i="1" dirty="0" err="1"/>
              <a:t>Ethylnitrate</a:t>
            </a:r>
            <a:r>
              <a:rPr lang="en-US" altLang="en-US" i="1" dirty="0"/>
              <a:t>, TNT</a:t>
            </a:r>
          </a:p>
          <a:p>
            <a:pPr>
              <a:buFontTx/>
              <a:buNone/>
            </a:pPr>
            <a:r>
              <a:rPr lang="en-US" altLang="en-US" i="1" dirty="0"/>
              <a:t>1,1,1-trichlorethane, carbon tetrachloride, chloroform</a:t>
            </a:r>
          </a:p>
          <a:p>
            <a:pPr>
              <a:buFontTx/>
              <a:buNone/>
            </a:pPr>
            <a:r>
              <a:rPr lang="en-US" altLang="en-US" i="1" dirty="0"/>
              <a:t>Trichlorethylene, vinyl chloride</a:t>
            </a:r>
          </a:p>
          <a:p>
            <a:pPr>
              <a:buFontTx/>
              <a:buNone/>
            </a:pPr>
            <a:r>
              <a:rPr lang="en-US" altLang="en-US" i="1" dirty="0"/>
              <a:t>Kerosene, “white spirit”</a:t>
            </a:r>
            <a:endParaRPr lang="en-US" altLang="en-US" dirty="0"/>
          </a:p>
        </p:txBody>
      </p:sp>
      <p:cxnSp>
        <p:nvCxnSpPr>
          <p:cNvPr id="6" name="Straight Arrow Connector 5">
            <a:extLst>
              <a:ext uri="{FF2B5EF4-FFF2-40B4-BE49-F238E27FC236}">
                <a16:creationId xmlns:a16="http://schemas.microsoft.com/office/drawing/2014/main" id="{D001D8BA-9153-4C4D-A15B-0D720CF55FB3}"/>
              </a:ext>
            </a:extLst>
          </p:cNvPr>
          <p:cNvCxnSpPr/>
          <p:nvPr/>
        </p:nvCxnSpPr>
        <p:spPr>
          <a:xfrm>
            <a:off x="5088189" y="1961534"/>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3A5828E-4BB5-C84D-A53E-045A127F0F31}"/>
              </a:ext>
            </a:extLst>
          </p:cNvPr>
          <p:cNvCxnSpPr/>
          <p:nvPr/>
        </p:nvCxnSpPr>
        <p:spPr>
          <a:xfrm>
            <a:off x="5093107" y="2467891"/>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F73438C-9720-3642-BDA6-C800BBC65EC3}"/>
              </a:ext>
            </a:extLst>
          </p:cNvPr>
          <p:cNvCxnSpPr/>
          <p:nvPr/>
        </p:nvCxnSpPr>
        <p:spPr>
          <a:xfrm>
            <a:off x="5083279" y="3593167"/>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C90043-B5D7-D443-B3A2-90C25FD7B24F}"/>
              </a:ext>
            </a:extLst>
          </p:cNvPr>
          <p:cNvCxnSpPr/>
          <p:nvPr/>
        </p:nvCxnSpPr>
        <p:spPr>
          <a:xfrm>
            <a:off x="5088198" y="4605371"/>
            <a:ext cx="128311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2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1026"/>
          <p:cNvSpPr>
            <a:spLocks noGrp="1" noChangeArrowheads="1"/>
          </p:cNvSpPr>
          <p:nvPr>
            <p:ph type="title"/>
          </p:nvPr>
        </p:nvSpPr>
        <p:spPr>
          <a:noFill/>
          <a:ln/>
        </p:spPr>
        <p:txBody>
          <a:bodyPr vert="horz" lIns="90488" tIns="44450" rIns="90488" bIns="44450" rtlCol="0" anchor="ctr">
            <a:normAutofit/>
          </a:bodyPr>
          <a:lstStyle/>
          <a:p>
            <a:pPr>
              <a:lnSpc>
                <a:spcPct val="90000"/>
              </a:lnSpc>
            </a:pPr>
            <a:r>
              <a:rPr lang="en-US" altLang="x-none" sz="4000" dirty="0">
                <a:latin typeface="+mn-lt"/>
              </a:rPr>
              <a:t>Traditional Solvents</a:t>
            </a:r>
          </a:p>
        </p:txBody>
      </p:sp>
      <p:sp>
        <p:nvSpPr>
          <p:cNvPr id="484355" name="Rectangle 1027"/>
          <p:cNvSpPr>
            <a:spLocks noGrp="1" noChangeArrowheads="1"/>
          </p:cNvSpPr>
          <p:nvPr>
            <p:ph type="body" idx="1"/>
          </p:nvPr>
        </p:nvSpPr>
        <p:spPr>
          <a:xfrm>
            <a:off x="838200" y="1640541"/>
            <a:ext cx="9067800" cy="4114800"/>
          </a:xfrm>
          <a:noFill/>
          <a:ln/>
        </p:spPr>
        <p:txBody>
          <a:bodyPr vert="horz" lIns="90488" tIns="44450" rIns="90488" bIns="44450" rtlCol="0">
            <a:normAutofit/>
          </a:bodyPr>
          <a:lstStyle/>
          <a:p>
            <a:r>
              <a:rPr lang="en-US" altLang="x-none" sz="2400" dirty="0"/>
              <a:t>Volatile Organic Compounds</a:t>
            </a:r>
          </a:p>
          <a:p>
            <a:pPr lvl="1"/>
            <a:r>
              <a:rPr lang="en-US" altLang="x-none" dirty="0"/>
              <a:t>Chloroform, carbon tetrachloride, methylene chloride, perchloroethylene (PERC)</a:t>
            </a:r>
          </a:p>
          <a:p>
            <a:pPr lvl="1"/>
            <a:r>
              <a:rPr lang="en-US" altLang="x-none" dirty="0"/>
              <a:t>Benzene, Toluene, Xylene (BTX)</a:t>
            </a:r>
          </a:p>
          <a:p>
            <a:pPr lvl="1"/>
            <a:r>
              <a:rPr lang="en-US" altLang="x-none" dirty="0"/>
              <a:t>Acetone, Ethylene Glycol, </a:t>
            </a:r>
            <a:r>
              <a:rPr lang="en-US" altLang="x-none" dirty="0" err="1"/>
              <a:t>methylethyl</a:t>
            </a:r>
            <a:r>
              <a:rPr lang="en-US" altLang="x-none" dirty="0"/>
              <a:t> ketone (MEK)</a:t>
            </a:r>
          </a:p>
          <a:p>
            <a:r>
              <a:rPr lang="en-US" altLang="x-none" sz="2400" dirty="0"/>
              <a:t>CFCs</a:t>
            </a:r>
          </a:p>
        </p:txBody>
      </p:sp>
    </p:spTree>
    <p:extLst>
      <p:ext uri="{BB962C8B-B14F-4D97-AF65-F5344CB8AC3E}">
        <p14:creationId xmlns:p14="http://schemas.microsoft.com/office/powerpoint/2010/main" val="383573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The Problem with Solvents</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a:xfrm>
            <a:off x="838200" y="1750132"/>
            <a:ext cx="10515600" cy="674413"/>
          </a:xfrm>
        </p:spPr>
        <p:txBody>
          <a:bodyPr/>
          <a:lstStyle/>
          <a:p>
            <a:pPr marL="0" indent="0">
              <a:buNone/>
            </a:pPr>
            <a:r>
              <a:rPr lang="en-US" dirty="0"/>
              <a:t>Majority of all solvents are classified as organic solvents.</a:t>
            </a:r>
          </a:p>
          <a:p>
            <a:pPr marL="0" indent="0">
              <a:buNone/>
            </a:pPr>
            <a:endParaRPr lang="en-US" dirty="0"/>
          </a:p>
        </p:txBody>
      </p:sp>
      <p:sp>
        <p:nvSpPr>
          <p:cNvPr id="4" name="TextBox 3">
            <a:extLst>
              <a:ext uri="{FF2B5EF4-FFF2-40B4-BE49-F238E27FC236}">
                <a16:creationId xmlns:a16="http://schemas.microsoft.com/office/drawing/2014/main" id="{EB0A97C7-6473-104A-A89A-95E46575CC09}"/>
              </a:ext>
            </a:extLst>
          </p:cNvPr>
          <p:cNvSpPr txBox="1"/>
          <p:nvPr/>
        </p:nvSpPr>
        <p:spPr>
          <a:xfrm>
            <a:off x="2798618" y="2937226"/>
            <a:ext cx="5140037" cy="738664"/>
          </a:xfrm>
          <a:prstGeom prst="rect">
            <a:avLst/>
          </a:prstGeom>
          <a:noFill/>
          <a:ln w="38100">
            <a:solidFill>
              <a:schemeClr val="accent4"/>
            </a:solidFill>
          </a:ln>
        </p:spPr>
        <p:txBody>
          <a:bodyPr wrap="square" rtlCol="0" anchor="ctr">
            <a:spAutoFit/>
          </a:bodyPr>
          <a:lstStyle/>
          <a:p>
            <a:pPr algn="ctr"/>
            <a:r>
              <a:rPr lang="en-US" sz="2400" b="1" dirty="0"/>
              <a:t>VOC’s – </a:t>
            </a:r>
            <a:r>
              <a:rPr lang="en-US" sz="2400" b="1" dirty="0">
                <a:solidFill>
                  <a:srgbClr val="FF0000"/>
                </a:solidFill>
              </a:rPr>
              <a:t>V</a:t>
            </a:r>
            <a:r>
              <a:rPr lang="en-US" sz="2400" b="1" dirty="0"/>
              <a:t>olatile </a:t>
            </a:r>
            <a:r>
              <a:rPr lang="en-US" sz="2400" b="1" dirty="0">
                <a:solidFill>
                  <a:srgbClr val="FF0000"/>
                </a:solidFill>
              </a:rPr>
              <a:t>O</a:t>
            </a:r>
            <a:r>
              <a:rPr lang="en-US" sz="2400" b="1" dirty="0"/>
              <a:t>rganic </a:t>
            </a:r>
            <a:r>
              <a:rPr lang="en-US" sz="2400" b="1" dirty="0">
                <a:solidFill>
                  <a:srgbClr val="FF0000"/>
                </a:solidFill>
              </a:rPr>
              <a:t>S</a:t>
            </a:r>
            <a:r>
              <a:rPr lang="en-US" sz="2400" b="1" dirty="0"/>
              <a:t>olvent</a:t>
            </a:r>
          </a:p>
          <a:p>
            <a:pPr algn="ctr"/>
            <a:endParaRPr lang="en-US" b="1" dirty="0"/>
          </a:p>
        </p:txBody>
      </p:sp>
      <p:sp>
        <p:nvSpPr>
          <p:cNvPr id="5" name="TextBox 4">
            <a:extLst>
              <a:ext uri="{FF2B5EF4-FFF2-40B4-BE49-F238E27FC236}">
                <a16:creationId xmlns:a16="http://schemas.microsoft.com/office/drawing/2014/main" id="{D572F51D-F34F-AE41-A5D4-B2236CE5F8DA}"/>
              </a:ext>
            </a:extLst>
          </p:cNvPr>
          <p:cNvSpPr txBox="1"/>
          <p:nvPr/>
        </p:nvSpPr>
        <p:spPr>
          <a:xfrm>
            <a:off x="651160" y="4987639"/>
            <a:ext cx="2854036" cy="369332"/>
          </a:xfrm>
          <a:prstGeom prst="rect">
            <a:avLst/>
          </a:prstGeom>
          <a:noFill/>
          <a:ln w="38100">
            <a:solidFill>
              <a:schemeClr val="accent5"/>
            </a:solidFill>
          </a:ln>
        </p:spPr>
        <p:txBody>
          <a:bodyPr wrap="square" rtlCol="0">
            <a:spAutoFit/>
          </a:bodyPr>
          <a:lstStyle/>
          <a:p>
            <a:pPr algn="ctr"/>
            <a:r>
              <a:rPr lang="en-US" dirty="0"/>
              <a:t>Large amounts of waste</a:t>
            </a:r>
          </a:p>
        </p:txBody>
      </p:sp>
      <p:sp>
        <p:nvSpPr>
          <p:cNvPr id="6" name="TextBox 5">
            <a:extLst>
              <a:ext uri="{FF2B5EF4-FFF2-40B4-BE49-F238E27FC236}">
                <a16:creationId xmlns:a16="http://schemas.microsoft.com/office/drawing/2014/main" id="{228E18F2-5378-1B4C-A1C2-03981C46CC80}"/>
              </a:ext>
            </a:extLst>
          </p:cNvPr>
          <p:cNvSpPr txBox="1"/>
          <p:nvPr/>
        </p:nvSpPr>
        <p:spPr>
          <a:xfrm>
            <a:off x="3941618" y="4987639"/>
            <a:ext cx="2854036" cy="369332"/>
          </a:xfrm>
          <a:prstGeom prst="rect">
            <a:avLst/>
          </a:prstGeom>
          <a:noFill/>
          <a:ln w="38100">
            <a:solidFill>
              <a:schemeClr val="accent5"/>
            </a:solidFill>
          </a:ln>
        </p:spPr>
        <p:txBody>
          <a:bodyPr wrap="square" rtlCol="0">
            <a:spAutoFit/>
          </a:bodyPr>
          <a:lstStyle/>
          <a:p>
            <a:pPr algn="ctr"/>
            <a:r>
              <a:rPr lang="en-US" dirty="0"/>
              <a:t>Air Pollution</a:t>
            </a:r>
          </a:p>
        </p:txBody>
      </p:sp>
      <p:sp>
        <p:nvSpPr>
          <p:cNvPr id="7" name="TextBox 6">
            <a:extLst>
              <a:ext uri="{FF2B5EF4-FFF2-40B4-BE49-F238E27FC236}">
                <a16:creationId xmlns:a16="http://schemas.microsoft.com/office/drawing/2014/main" id="{4D11845A-7060-6342-A6FC-B2B4DDEE1C33}"/>
              </a:ext>
            </a:extLst>
          </p:cNvPr>
          <p:cNvSpPr txBox="1"/>
          <p:nvPr/>
        </p:nvSpPr>
        <p:spPr>
          <a:xfrm>
            <a:off x="7232076" y="4987639"/>
            <a:ext cx="2854036" cy="369332"/>
          </a:xfrm>
          <a:prstGeom prst="rect">
            <a:avLst/>
          </a:prstGeom>
          <a:noFill/>
          <a:ln w="38100">
            <a:solidFill>
              <a:schemeClr val="accent5"/>
            </a:solidFill>
          </a:ln>
        </p:spPr>
        <p:txBody>
          <a:bodyPr wrap="square" rtlCol="0">
            <a:spAutoFit/>
          </a:bodyPr>
          <a:lstStyle/>
          <a:p>
            <a:pPr algn="ctr"/>
            <a:r>
              <a:rPr lang="en-US" dirty="0"/>
              <a:t>Potential health concerns</a:t>
            </a:r>
          </a:p>
        </p:txBody>
      </p:sp>
      <p:cxnSp>
        <p:nvCxnSpPr>
          <p:cNvPr id="9" name="Straight Arrow Connector 8">
            <a:extLst>
              <a:ext uri="{FF2B5EF4-FFF2-40B4-BE49-F238E27FC236}">
                <a16:creationId xmlns:a16="http://schemas.microsoft.com/office/drawing/2014/main" id="{6159CE4A-7A0A-5841-8F0A-BDD82B19A798}"/>
              </a:ext>
            </a:extLst>
          </p:cNvPr>
          <p:cNvCxnSpPr>
            <a:cxnSpLocks/>
          </p:cNvCxnSpPr>
          <p:nvPr/>
        </p:nvCxnSpPr>
        <p:spPr>
          <a:xfrm flipH="1">
            <a:off x="2147456" y="3796145"/>
            <a:ext cx="2202871" cy="1039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4627A0-7CE7-6546-859D-2A1492C493C8}"/>
              </a:ext>
            </a:extLst>
          </p:cNvPr>
          <p:cNvCxnSpPr>
            <a:cxnSpLocks/>
          </p:cNvCxnSpPr>
          <p:nvPr/>
        </p:nvCxnSpPr>
        <p:spPr>
          <a:xfrm>
            <a:off x="5368637" y="3796145"/>
            <a:ext cx="0" cy="1039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8D7BA9-9AF9-274F-9B23-FB85FE16D895}"/>
              </a:ext>
            </a:extLst>
          </p:cNvPr>
          <p:cNvCxnSpPr>
            <a:cxnSpLocks/>
          </p:cNvCxnSpPr>
          <p:nvPr/>
        </p:nvCxnSpPr>
        <p:spPr>
          <a:xfrm>
            <a:off x="6248400" y="3796145"/>
            <a:ext cx="2036618" cy="1039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84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t>Treatment of VOC’s</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a:xfrm>
            <a:off x="838200" y="1750132"/>
            <a:ext cx="10515600" cy="3411415"/>
          </a:xfrm>
        </p:spPr>
        <p:txBody>
          <a:bodyPr>
            <a:normAutofit/>
          </a:bodyPr>
          <a:lstStyle/>
          <a:p>
            <a:pPr marL="0" indent="0">
              <a:buNone/>
            </a:pPr>
            <a:r>
              <a:rPr lang="en-US" sz="2400" dirty="0"/>
              <a:t>All solvent waste &amp; by-products must be properly contained and treated. Incineration of solvents is the standard method due to their vapor pressures/VOC’s. </a:t>
            </a:r>
          </a:p>
          <a:p>
            <a:pPr marL="0" indent="0">
              <a:buNone/>
            </a:pPr>
            <a:endParaRPr lang="en-US" sz="2400" dirty="0"/>
          </a:p>
          <a:p>
            <a:pPr marL="0" indent="0">
              <a:buNone/>
            </a:pPr>
            <a:r>
              <a:rPr lang="en-US" sz="2400" dirty="0"/>
              <a:t>Recovery of solvents isn’t the most effective process and has room to improve. According to GlaxoSmithKline, recovery efficiency is anywhere from 50-70%.</a:t>
            </a:r>
          </a:p>
        </p:txBody>
      </p:sp>
    </p:spTree>
    <p:extLst>
      <p:ext uri="{BB962C8B-B14F-4D97-AF65-F5344CB8AC3E}">
        <p14:creationId xmlns:p14="http://schemas.microsoft.com/office/powerpoint/2010/main" val="332512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C46E-EEBF-944A-9BA1-35C53B27CCA2}"/>
              </a:ext>
            </a:extLst>
          </p:cNvPr>
          <p:cNvSpPr>
            <a:spLocks noGrp="1"/>
          </p:cNvSpPr>
          <p:nvPr>
            <p:ph type="title"/>
          </p:nvPr>
        </p:nvSpPr>
        <p:spPr/>
        <p:txBody>
          <a:bodyPr>
            <a:normAutofit/>
          </a:bodyPr>
          <a:lstStyle/>
          <a:p>
            <a:r>
              <a:rPr lang="en-US" sz="4000" dirty="0">
                <a:latin typeface="+mn-lt"/>
              </a:rPr>
              <a:t>UNIDO Solvents Video</a:t>
            </a:r>
          </a:p>
        </p:txBody>
      </p:sp>
      <p:sp>
        <p:nvSpPr>
          <p:cNvPr id="4" name="Content Placeholder 3">
            <a:extLst>
              <a:ext uri="{FF2B5EF4-FFF2-40B4-BE49-F238E27FC236}">
                <a16:creationId xmlns:a16="http://schemas.microsoft.com/office/drawing/2014/main" id="{533C2940-0E52-4447-8DE1-951D786DFDE3}"/>
              </a:ext>
            </a:extLst>
          </p:cNvPr>
          <p:cNvSpPr>
            <a:spLocks noGrp="1"/>
          </p:cNvSpPr>
          <p:nvPr>
            <p:ph idx="1"/>
          </p:nvPr>
        </p:nvSpPr>
        <p:spPr>
          <a:xfrm>
            <a:off x="2435773" y="3284643"/>
            <a:ext cx="10515600" cy="4201206"/>
          </a:xfrm>
        </p:spPr>
        <p:txBody>
          <a:bodyPr/>
          <a:lstStyle/>
          <a:p>
            <a:pPr marL="0" indent="0">
              <a:buNone/>
            </a:pPr>
            <a:r>
              <a:rPr lang="en-US" dirty="0"/>
              <a:t>https://www.youtube.com/watch?v=YMZfxbnA7sI</a:t>
            </a:r>
          </a:p>
        </p:txBody>
      </p:sp>
    </p:spTree>
    <p:extLst>
      <p:ext uri="{BB962C8B-B14F-4D97-AF65-F5344CB8AC3E}">
        <p14:creationId xmlns:p14="http://schemas.microsoft.com/office/powerpoint/2010/main" val="2748692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712694" y="286871"/>
            <a:ext cx="8469406" cy="1143000"/>
          </a:xfrm>
          <a:noFill/>
          <a:ln/>
        </p:spPr>
        <p:txBody>
          <a:bodyPr vert="horz" lIns="90488" tIns="44450" rIns="90488" bIns="44450" rtlCol="0" anchor="ctr">
            <a:normAutofit fontScale="90000"/>
          </a:bodyPr>
          <a:lstStyle/>
          <a:p>
            <a:pPr>
              <a:lnSpc>
                <a:spcPct val="90000"/>
              </a:lnSpc>
            </a:pPr>
            <a:r>
              <a:rPr lang="en-US" altLang="x-none" dirty="0">
                <a:latin typeface="+mn-lt"/>
              </a:rPr>
              <a:t>What Are the Concerns for Solvents?</a:t>
            </a:r>
          </a:p>
        </p:txBody>
      </p:sp>
      <p:sp>
        <p:nvSpPr>
          <p:cNvPr id="480259" name="Rectangle 3"/>
          <p:cNvSpPr>
            <a:spLocks noGrp="1" noChangeArrowheads="1"/>
          </p:cNvSpPr>
          <p:nvPr>
            <p:ph type="body" idx="1"/>
          </p:nvPr>
        </p:nvSpPr>
        <p:spPr>
          <a:xfrm>
            <a:off x="866286" y="1640541"/>
            <a:ext cx="10445181" cy="4114800"/>
          </a:xfrm>
          <a:noFill/>
          <a:ln/>
        </p:spPr>
        <p:txBody>
          <a:bodyPr vert="horz" lIns="90488" tIns="44450" rIns="90488" bIns="44450" numCol="2" rtlCol="0">
            <a:normAutofit/>
          </a:bodyPr>
          <a:lstStyle/>
          <a:p>
            <a:pPr>
              <a:lnSpc>
                <a:spcPct val="200000"/>
              </a:lnSpc>
            </a:pPr>
            <a:endParaRPr lang="en-US" altLang="x-none" dirty="0"/>
          </a:p>
          <a:p>
            <a:pPr>
              <a:lnSpc>
                <a:spcPct val="200000"/>
              </a:lnSpc>
            </a:pPr>
            <a:endParaRPr lang="en-US" altLang="x-none" dirty="0"/>
          </a:p>
        </p:txBody>
      </p:sp>
      <p:pic>
        <p:nvPicPr>
          <p:cNvPr id="4106" name="Picture 10" descr="GHS-pictogram-skull.svg">
            <a:extLst>
              <a:ext uri="{FF2B5EF4-FFF2-40B4-BE49-F238E27FC236}">
                <a16:creationId xmlns:a16="http://schemas.microsoft.com/office/drawing/2014/main" id="{E74E1899-F5CC-B044-905C-F00204B6B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4" y="160667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HS-pictogram-exclam.svg">
            <a:extLst>
              <a:ext uri="{FF2B5EF4-FFF2-40B4-BE49-F238E27FC236}">
                <a16:creationId xmlns:a16="http://schemas.microsoft.com/office/drawing/2014/main" id="{4AE15B65-07E0-4549-A5B5-6DF2BC4CF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879" y="160667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GHS-pictogram-silhouette.svg">
            <a:extLst>
              <a:ext uri="{FF2B5EF4-FFF2-40B4-BE49-F238E27FC236}">
                <a16:creationId xmlns:a16="http://schemas.microsoft.com/office/drawing/2014/main" id="{0178E310-FB7E-EE45-A001-8A1224BB8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735" y="160667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GHS-pictogram-flamme.svg">
            <a:extLst>
              <a:ext uri="{FF2B5EF4-FFF2-40B4-BE49-F238E27FC236}">
                <a16:creationId xmlns:a16="http://schemas.microsoft.com/office/drawing/2014/main" id="{92CA3EEE-0049-2E43-9610-606B4A34E4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4" y="293843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GHS-pictogram-explos.svg">
            <a:extLst>
              <a:ext uri="{FF2B5EF4-FFF2-40B4-BE49-F238E27FC236}">
                <a16:creationId xmlns:a16="http://schemas.microsoft.com/office/drawing/2014/main" id="{75AF9531-83B1-E944-B6D5-E3DA63B26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622" y="4252461"/>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CBA6B9-68AD-8B46-8253-890688F9A2EB}"/>
              </a:ext>
            </a:extLst>
          </p:cNvPr>
          <p:cNvSpPr txBox="1"/>
          <p:nvPr/>
        </p:nvSpPr>
        <p:spPr>
          <a:xfrm>
            <a:off x="4389304" y="2015922"/>
            <a:ext cx="2252283" cy="461665"/>
          </a:xfrm>
          <a:prstGeom prst="rect">
            <a:avLst/>
          </a:prstGeom>
          <a:noFill/>
        </p:spPr>
        <p:txBody>
          <a:bodyPr wrap="none" rtlCol="0">
            <a:spAutoFit/>
          </a:bodyPr>
          <a:lstStyle/>
          <a:p>
            <a:r>
              <a:rPr lang="en-US" altLang="x-none" sz="2400" dirty="0"/>
              <a:t>Inherent Toxicity</a:t>
            </a:r>
          </a:p>
        </p:txBody>
      </p:sp>
      <p:sp>
        <p:nvSpPr>
          <p:cNvPr id="5" name="TextBox 4">
            <a:extLst>
              <a:ext uri="{FF2B5EF4-FFF2-40B4-BE49-F238E27FC236}">
                <a16:creationId xmlns:a16="http://schemas.microsoft.com/office/drawing/2014/main" id="{8EFB1B29-F30E-ED4E-8BF2-F818C09C872A}"/>
              </a:ext>
            </a:extLst>
          </p:cNvPr>
          <p:cNvSpPr txBox="1"/>
          <p:nvPr/>
        </p:nvSpPr>
        <p:spPr>
          <a:xfrm>
            <a:off x="1822528" y="3347682"/>
            <a:ext cx="1797287" cy="461665"/>
          </a:xfrm>
          <a:prstGeom prst="rect">
            <a:avLst/>
          </a:prstGeom>
          <a:noFill/>
        </p:spPr>
        <p:txBody>
          <a:bodyPr wrap="none" rtlCol="0">
            <a:spAutoFit/>
          </a:bodyPr>
          <a:lstStyle/>
          <a:p>
            <a:r>
              <a:rPr lang="en-US" altLang="x-none" sz="2400" dirty="0"/>
              <a:t>Flammability</a:t>
            </a:r>
          </a:p>
        </p:txBody>
      </p:sp>
      <p:sp>
        <p:nvSpPr>
          <p:cNvPr id="6" name="TextBox 5">
            <a:extLst>
              <a:ext uri="{FF2B5EF4-FFF2-40B4-BE49-F238E27FC236}">
                <a16:creationId xmlns:a16="http://schemas.microsoft.com/office/drawing/2014/main" id="{10497278-9974-A54B-8554-DCBA7252D70B}"/>
              </a:ext>
            </a:extLst>
          </p:cNvPr>
          <p:cNvSpPr txBox="1"/>
          <p:nvPr/>
        </p:nvSpPr>
        <p:spPr>
          <a:xfrm>
            <a:off x="1822528" y="4661708"/>
            <a:ext cx="1505540" cy="461665"/>
          </a:xfrm>
          <a:prstGeom prst="rect">
            <a:avLst/>
          </a:prstGeom>
          <a:noFill/>
        </p:spPr>
        <p:txBody>
          <a:bodyPr wrap="none" rtlCol="0">
            <a:spAutoFit/>
          </a:bodyPr>
          <a:lstStyle/>
          <a:p>
            <a:r>
              <a:rPr lang="en-US" altLang="x-none" sz="2400" dirty="0"/>
              <a:t>Explosivity</a:t>
            </a:r>
          </a:p>
        </p:txBody>
      </p:sp>
      <p:sp>
        <p:nvSpPr>
          <p:cNvPr id="8" name="TextBox 7">
            <a:extLst>
              <a:ext uri="{FF2B5EF4-FFF2-40B4-BE49-F238E27FC236}">
                <a16:creationId xmlns:a16="http://schemas.microsoft.com/office/drawing/2014/main" id="{23FA598D-64A9-1642-B688-ECD66CB82E63}"/>
              </a:ext>
            </a:extLst>
          </p:cNvPr>
          <p:cNvSpPr txBox="1"/>
          <p:nvPr/>
        </p:nvSpPr>
        <p:spPr>
          <a:xfrm>
            <a:off x="7369036" y="3393124"/>
            <a:ext cx="4422877" cy="2308324"/>
          </a:xfrm>
          <a:prstGeom prst="rect">
            <a:avLst/>
          </a:prstGeom>
          <a:noFill/>
        </p:spPr>
        <p:txBody>
          <a:bodyPr wrap="none" rtlCol="0">
            <a:spAutoFit/>
          </a:bodyPr>
          <a:lstStyle/>
          <a:p>
            <a:r>
              <a:rPr lang="en-US" altLang="x-none" sz="2400" dirty="0"/>
              <a:t>Environmental toxicity:</a:t>
            </a:r>
          </a:p>
          <a:p>
            <a:pPr marL="342900" indent="-342900">
              <a:buFont typeface="Arial" panose="020B0604020202020204" pitchFamily="34" charset="0"/>
              <a:buChar char="•"/>
            </a:pPr>
            <a:r>
              <a:rPr lang="en-US" altLang="x-none" sz="2400" dirty="0"/>
              <a:t>Aquatic toxicity</a:t>
            </a:r>
          </a:p>
          <a:p>
            <a:pPr marL="342900" indent="-342900">
              <a:buFont typeface="Arial" panose="020B0604020202020204" pitchFamily="34" charset="0"/>
              <a:buChar char="•"/>
            </a:pPr>
            <a:r>
              <a:rPr lang="en-US" altLang="x-none" sz="2400" dirty="0"/>
              <a:t>Atmospheric Ozone Production</a:t>
            </a:r>
          </a:p>
          <a:p>
            <a:pPr marL="342900" indent="-342900">
              <a:buFont typeface="Arial" panose="020B0604020202020204" pitchFamily="34" charset="0"/>
              <a:buChar char="•"/>
            </a:pPr>
            <a:r>
              <a:rPr lang="en-US" altLang="x-none" sz="2400" dirty="0"/>
              <a:t>Stratospheric Ozone Depletion</a:t>
            </a:r>
          </a:p>
          <a:p>
            <a:pPr marL="342900" indent="-342900">
              <a:buFont typeface="Arial" panose="020B0604020202020204" pitchFamily="34" charset="0"/>
              <a:buChar char="•"/>
            </a:pPr>
            <a:r>
              <a:rPr lang="en-US" altLang="x-none" sz="2400" dirty="0"/>
              <a:t>Global Warming Potential</a:t>
            </a:r>
          </a:p>
          <a:p>
            <a:endParaRPr lang="en-US" altLang="x-none" sz="2400" dirty="0"/>
          </a:p>
        </p:txBody>
      </p:sp>
      <p:pic>
        <p:nvPicPr>
          <p:cNvPr id="4116" name="Picture 20" descr="GHS-pictogram-pollu.svg">
            <a:extLst>
              <a:ext uri="{FF2B5EF4-FFF2-40B4-BE49-F238E27FC236}">
                <a16:creationId xmlns:a16="http://schemas.microsoft.com/office/drawing/2014/main" id="{27C6EC7A-3860-ED4E-9023-0E468EC634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8876" y="2938435"/>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6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779929" y="327212"/>
            <a:ext cx="8348382" cy="1143000"/>
          </a:xfrm>
          <a:noFill/>
          <a:ln/>
        </p:spPr>
        <p:txBody>
          <a:bodyPr vert="horz" lIns="90488" tIns="44450" rIns="90488" bIns="44450" rtlCol="0" anchor="ctr">
            <a:normAutofit fontScale="90000"/>
          </a:bodyPr>
          <a:lstStyle/>
          <a:p>
            <a:pPr>
              <a:lnSpc>
                <a:spcPct val="90000"/>
              </a:lnSpc>
            </a:pPr>
            <a:r>
              <a:rPr lang="en-US" altLang="x-none" dirty="0">
                <a:latin typeface="+mn-lt"/>
              </a:rPr>
              <a:t>Environmental Regulation of Solvents</a:t>
            </a:r>
          </a:p>
        </p:txBody>
      </p:sp>
      <p:sp>
        <p:nvSpPr>
          <p:cNvPr id="482307" name="Rectangle 3"/>
          <p:cNvSpPr>
            <a:spLocks noGrp="1" noChangeArrowheads="1"/>
          </p:cNvSpPr>
          <p:nvPr>
            <p:ph type="body" idx="1"/>
          </p:nvPr>
        </p:nvSpPr>
        <p:spPr>
          <a:xfrm>
            <a:off x="1062316" y="1613647"/>
            <a:ext cx="9961283" cy="4114800"/>
          </a:xfrm>
          <a:noFill/>
          <a:ln/>
        </p:spPr>
        <p:txBody>
          <a:bodyPr vert="horz" lIns="90488" tIns="44450" rIns="90488" bIns="44450" rtlCol="0">
            <a:normAutofit/>
          </a:bodyPr>
          <a:lstStyle/>
          <a:p>
            <a:r>
              <a:rPr lang="en-US" altLang="x-none" sz="2400" dirty="0"/>
              <a:t>United States:</a:t>
            </a:r>
          </a:p>
          <a:p>
            <a:pPr lvl="1"/>
            <a:r>
              <a:rPr lang="en-US" altLang="x-none" dirty="0"/>
              <a:t>Clean Air Act and Clean Air Act Amendments (Hazardous Air Pollutants List)</a:t>
            </a:r>
          </a:p>
          <a:p>
            <a:pPr lvl="1"/>
            <a:r>
              <a:rPr lang="en-US" altLang="x-none" dirty="0"/>
              <a:t>Clean Water Act</a:t>
            </a:r>
          </a:p>
          <a:p>
            <a:pPr lvl="1"/>
            <a:r>
              <a:rPr lang="en-US" altLang="x-none" sz="2400" dirty="0"/>
              <a:t>Toxics Release Inventory </a:t>
            </a:r>
            <a:endParaRPr lang="en-US" altLang="x-none" dirty="0"/>
          </a:p>
          <a:p>
            <a:pPr lvl="1"/>
            <a:r>
              <a:rPr lang="en-US" altLang="x-none" sz="2400" dirty="0"/>
              <a:t>Toxic Substances Control Act</a:t>
            </a:r>
          </a:p>
          <a:p>
            <a:r>
              <a:rPr lang="en-US" altLang="x-none" sz="2400" dirty="0"/>
              <a:t>Montreal Protocol</a:t>
            </a:r>
          </a:p>
          <a:p>
            <a:r>
              <a:rPr lang="en-US" altLang="x-none" sz="2400" dirty="0"/>
              <a:t>European Commission, REACH Regulation</a:t>
            </a:r>
          </a:p>
        </p:txBody>
      </p:sp>
    </p:spTree>
    <p:extLst>
      <p:ext uri="{BB962C8B-B14F-4D97-AF65-F5344CB8AC3E}">
        <p14:creationId xmlns:p14="http://schemas.microsoft.com/office/powerpoint/2010/main" val="275359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92" name="Rectangle 12"/>
          <p:cNvSpPr>
            <a:spLocks noGrp="1" noChangeArrowheads="1"/>
          </p:cNvSpPr>
          <p:nvPr>
            <p:ph type="title"/>
          </p:nvPr>
        </p:nvSpPr>
        <p:spPr/>
        <p:txBody>
          <a:bodyPr>
            <a:normAutofit/>
          </a:bodyPr>
          <a:lstStyle/>
          <a:p>
            <a:r>
              <a:rPr lang="en-US" sz="4000" dirty="0">
                <a:latin typeface="+mn-lt"/>
              </a:rPr>
              <a:t>Solvent Usage by Application</a:t>
            </a:r>
          </a:p>
        </p:txBody>
      </p:sp>
      <p:grpSp>
        <p:nvGrpSpPr>
          <p:cNvPr id="2" name="Group 2"/>
          <p:cNvGrpSpPr>
            <a:grpSpLocks/>
          </p:cNvGrpSpPr>
          <p:nvPr/>
        </p:nvGrpSpPr>
        <p:grpSpPr bwMode="auto">
          <a:xfrm>
            <a:off x="4670430" y="1662115"/>
            <a:ext cx="2932113" cy="4000500"/>
            <a:chOff x="2222" y="1287"/>
            <a:chExt cx="1847" cy="2520"/>
          </a:xfrm>
        </p:grpSpPr>
        <p:sp>
          <p:nvSpPr>
            <p:cNvPr id="558083" name="Rectangle 3"/>
            <p:cNvSpPr>
              <a:spLocks noChangeArrowheads="1"/>
            </p:cNvSpPr>
            <p:nvPr/>
          </p:nvSpPr>
          <p:spPr bwMode="auto">
            <a:xfrm>
              <a:off x="2222" y="1287"/>
              <a:ext cx="1847" cy="2512"/>
            </a:xfrm>
            <a:prstGeom prst="rect">
              <a:avLst/>
            </a:prstGeom>
            <a:solidFill>
              <a:srgbClr val="FDFFE1"/>
            </a:solidFill>
            <a:ln w="25400">
              <a:solidFill>
                <a:schemeClr val="bg2"/>
              </a:solidFill>
              <a:miter lim="800000"/>
              <a:headEnd/>
              <a:tailEnd/>
            </a:ln>
            <a:effectLst/>
          </p:spPr>
          <p:txBody>
            <a:bodyPr wrap="none" anchor="ctr"/>
            <a:lstStyle/>
            <a:p>
              <a:endParaRPr lang="en-US">
                <a:solidFill>
                  <a:srgbClr val="000000"/>
                </a:solidFill>
              </a:endParaRPr>
            </a:p>
          </p:txBody>
        </p:sp>
        <p:sp>
          <p:nvSpPr>
            <p:cNvPr id="558084" name="Line 4"/>
            <p:cNvSpPr>
              <a:spLocks noChangeShapeType="1"/>
            </p:cNvSpPr>
            <p:nvPr/>
          </p:nvSpPr>
          <p:spPr bwMode="auto">
            <a:xfrm>
              <a:off x="2223" y="3807"/>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85" name="Line 5"/>
            <p:cNvSpPr>
              <a:spLocks noChangeShapeType="1"/>
            </p:cNvSpPr>
            <p:nvPr/>
          </p:nvSpPr>
          <p:spPr bwMode="auto">
            <a:xfrm>
              <a:off x="2223" y="3384"/>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86" name="Line 6"/>
            <p:cNvSpPr>
              <a:spLocks noChangeShapeType="1"/>
            </p:cNvSpPr>
            <p:nvPr/>
          </p:nvSpPr>
          <p:spPr bwMode="auto">
            <a:xfrm>
              <a:off x="2223" y="2962"/>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87" name="Line 7"/>
            <p:cNvSpPr>
              <a:spLocks noChangeShapeType="1"/>
            </p:cNvSpPr>
            <p:nvPr/>
          </p:nvSpPr>
          <p:spPr bwMode="auto">
            <a:xfrm>
              <a:off x="2223" y="2539"/>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88" name="Line 8"/>
            <p:cNvSpPr>
              <a:spLocks noChangeShapeType="1"/>
            </p:cNvSpPr>
            <p:nvPr/>
          </p:nvSpPr>
          <p:spPr bwMode="auto">
            <a:xfrm>
              <a:off x="2223" y="2116"/>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89" name="Line 9"/>
            <p:cNvSpPr>
              <a:spLocks noChangeShapeType="1"/>
            </p:cNvSpPr>
            <p:nvPr/>
          </p:nvSpPr>
          <p:spPr bwMode="auto">
            <a:xfrm>
              <a:off x="2223" y="1704"/>
              <a:ext cx="19" cy="0"/>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90" name="Line 10"/>
            <p:cNvSpPr>
              <a:spLocks noChangeShapeType="1"/>
            </p:cNvSpPr>
            <p:nvPr/>
          </p:nvSpPr>
          <p:spPr bwMode="auto">
            <a:xfrm flipV="1">
              <a:off x="2833" y="3775"/>
              <a:ext cx="0" cy="32"/>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sp>
          <p:nvSpPr>
            <p:cNvPr id="558091" name="Line 11"/>
            <p:cNvSpPr>
              <a:spLocks noChangeShapeType="1"/>
            </p:cNvSpPr>
            <p:nvPr/>
          </p:nvSpPr>
          <p:spPr bwMode="auto">
            <a:xfrm flipV="1">
              <a:off x="3462" y="3775"/>
              <a:ext cx="0" cy="32"/>
            </a:xfrm>
            <a:prstGeom prst="line">
              <a:avLst/>
            </a:prstGeom>
            <a:noFill/>
            <a:ln w="25400">
              <a:solidFill>
                <a:schemeClr val="bg2"/>
              </a:solidFill>
              <a:round/>
              <a:headEnd/>
              <a:tailEnd/>
            </a:ln>
            <a:effectLst/>
          </p:spPr>
          <p:txBody>
            <a:bodyPr wrap="none" anchor="ctr"/>
            <a:lstStyle/>
            <a:p>
              <a:endParaRPr lang="en-US">
                <a:solidFill>
                  <a:srgbClr val="000000"/>
                </a:solidFill>
              </a:endParaRPr>
            </a:p>
          </p:txBody>
        </p:sp>
      </p:grpSp>
      <p:sp>
        <p:nvSpPr>
          <p:cNvPr id="558093" name="Rectangle 13"/>
          <p:cNvSpPr>
            <a:spLocks noChangeArrowheads="1"/>
          </p:cNvSpPr>
          <p:nvPr/>
        </p:nvSpPr>
        <p:spPr bwMode="auto">
          <a:xfrm>
            <a:off x="4710118" y="2284416"/>
            <a:ext cx="160337" cy="3359151"/>
          </a:xfrm>
          <a:prstGeom prst="rect">
            <a:avLst/>
          </a:prstGeom>
          <a:solidFill>
            <a:srgbClr val="00B0F0"/>
          </a:solidFill>
          <a:ln w="12700">
            <a:noFill/>
            <a:miter lim="800000"/>
            <a:headEnd/>
            <a:tailEnd/>
          </a:ln>
          <a:effectLst/>
        </p:spPr>
        <p:txBody>
          <a:bodyPr wrap="none" anchor="ctr"/>
          <a:lstStyle/>
          <a:p>
            <a:endParaRPr lang="en-US">
              <a:solidFill>
                <a:srgbClr val="000000"/>
              </a:solidFill>
            </a:endParaRPr>
          </a:p>
        </p:txBody>
      </p:sp>
      <p:sp>
        <p:nvSpPr>
          <p:cNvPr id="558094" name="Rectangle 14"/>
          <p:cNvSpPr>
            <a:spLocks noChangeArrowheads="1"/>
          </p:cNvSpPr>
          <p:nvPr/>
        </p:nvSpPr>
        <p:spPr bwMode="auto">
          <a:xfrm>
            <a:off x="5691193" y="3368675"/>
            <a:ext cx="160337" cy="2274888"/>
          </a:xfrm>
          <a:prstGeom prst="rect">
            <a:avLst/>
          </a:prstGeom>
          <a:solidFill>
            <a:srgbClr val="00B0F0"/>
          </a:solidFill>
          <a:ln w="12700">
            <a:noFill/>
            <a:miter lim="800000"/>
            <a:headEnd/>
            <a:tailEnd/>
          </a:ln>
          <a:effectLst/>
        </p:spPr>
        <p:txBody>
          <a:bodyPr wrap="none" anchor="ctr"/>
          <a:lstStyle/>
          <a:p>
            <a:endParaRPr lang="en-US">
              <a:solidFill>
                <a:srgbClr val="000000"/>
              </a:solidFill>
            </a:endParaRPr>
          </a:p>
        </p:txBody>
      </p:sp>
      <p:sp>
        <p:nvSpPr>
          <p:cNvPr id="558095" name="Rectangle 15"/>
          <p:cNvSpPr>
            <a:spLocks noChangeArrowheads="1"/>
          </p:cNvSpPr>
          <p:nvPr/>
        </p:nvSpPr>
        <p:spPr bwMode="auto">
          <a:xfrm>
            <a:off x="6672263" y="3625854"/>
            <a:ext cx="177800" cy="2017713"/>
          </a:xfrm>
          <a:prstGeom prst="rect">
            <a:avLst/>
          </a:prstGeom>
          <a:solidFill>
            <a:srgbClr val="00B0F0"/>
          </a:solidFill>
          <a:ln w="12700">
            <a:noFill/>
            <a:miter lim="800000"/>
            <a:headEnd/>
            <a:tailEnd/>
          </a:ln>
          <a:effectLst/>
        </p:spPr>
        <p:txBody>
          <a:bodyPr wrap="none" anchor="ctr"/>
          <a:lstStyle/>
          <a:p>
            <a:endParaRPr lang="en-US">
              <a:solidFill>
                <a:srgbClr val="000000"/>
              </a:solidFill>
            </a:endParaRPr>
          </a:p>
        </p:txBody>
      </p:sp>
      <p:sp>
        <p:nvSpPr>
          <p:cNvPr id="558096" name="Rectangle 16"/>
          <p:cNvSpPr>
            <a:spLocks noChangeArrowheads="1"/>
          </p:cNvSpPr>
          <p:nvPr/>
        </p:nvSpPr>
        <p:spPr bwMode="auto">
          <a:xfrm>
            <a:off x="4883155" y="5157792"/>
            <a:ext cx="176213" cy="485775"/>
          </a:xfrm>
          <a:prstGeom prst="rect">
            <a:avLst/>
          </a:prstGeom>
          <a:solidFill>
            <a:schemeClr val="tx1"/>
          </a:solidFill>
          <a:ln w="12700">
            <a:noFill/>
            <a:miter lim="800000"/>
            <a:headEnd/>
            <a:tailEnd/>
          </a:ln>
          <a:effectLst/>
        </p:spPr>
        <p:txBody>
          <a:bodyPr wrap="none" anchor="ctr"/>
          <a:lstStyle/>
          <a:p>
            <a:endParaRPr lang="en-US">
              <a:solidFill>
                <a:srgbClr val="000000"/>
              </a:solidFill>
            </a:endParaRPr>
          </a:p>
        </p:txBody>
      </p:sp>
      <p:sp>
        <p:nvSpPr>
          <p:cNvPr id="558097" name="Rectangle 17"/>
          <p:cNvSpPr>
            <a:spLocks noChangeArrowheads="1"/>
          </p:cNvSpPr>
          <p:nvPr/>
        </p:nvSpPr>
        <p:spPr bwMode="auto">
          <a:xfrm>
            <a:off x="5864230" y="5278441"/>
            <a:ext cx="176213" cy="365125"/>
          </a:xfrm>
          <a:prstGeom prst="rect">
            <a:avLst/>
          </a:prstGeom>
          <a:solidFill>
            <a:schemeClr val="tx1"/>
          </a:solidFill>
          <a:ln w="12700">
            <a:noFill/>
            <a:miter lim="800000"/>
            <a:headEnd/>
            <a:tailEnd/>
          </a:ln>
          <a:effectLst/>
        </p:spPr>
        <p:txBody>
          <a:bodyPr wrap="none" anchor="ctr"/>
          <a:lstStyle/>
          <a:p>
            <a:endParaRPr lang="en-US">
              <a:solidFill>
                <a:srgbClr val="000000"/>
              </a:solidFill>
            </a:endParaRPr>
          </a:p>
        </p:txBody>
      </p:sp>
      <p:sp>
        <p:nvSpPr>
          <p:cNvPr id="558098" name="Rectangle 18"/>
          <p:cNvSpPr>
            <a:spLocks noChangeArrowheads="1"/>
          </p:cNvSpPr>
          <p:nvPr/>
        </p:nvSpPr>
        <p:spPr bwMode="auto">
          <a:xfrm>
            <a:off x="6851650" y="5432426"/>
            <a:ext cx="158750" cy="211139"/>
          </a:xfrm>
          <a:prstGeom prst="rect">
            <a:avLst/>
          </a:prstGeom>
          <a:solidFill>
            <a:schemeClr val="tx1"/>
          </a:solidFill>
          <a:ln w="12700">
            <a:noFill/>
            <a:miter lim="800000"/>
            <a:headEnd/>
            <a:tailEnd/>
          </a:ln>
          <a:effectLst/>
        </p:spPr>
        <p:txBody>
          <a:bodyPr wrap="none" anchor="ctr"/>
          <a:lstStyle/>
          <a:p>
            <a:endParaRPr lang="en-US">
              <a:solidFill>
                <a:srgbClr val="000000"/>
              </a:solidFill>
            </a:endParaRPr>
          </a:p>
        </p:txBody>
      </p:sp>
      <p:sp>
        <p:nvSpPr>
          <p:cNvPr id="558099" name="Rectangle 19"/>
          <p:cNvSpPr>
            <a:spLocks noChangeArrowheads="1"/>
          </p:cNvSpPr>
          <p:nvPr/>
        </p:nvSpPr>
        <p:spPr bwMode="auto">
          <a:xfrm>
            <a:off x="5072063" y="5226054"/>
            <a:ext cx="158750" cy="417513"/>
          </a:xfrm>
          <a:prstGeom prst="rect">
            <a:avLst/>
          </a:prstGeom>
          <a:solidFill>
            <a:srgbClr val="92D050"/>
          </a:solidFill>
          <a:ln w="12700">
            <a:noFill/>
            <a:miter lim="800000"/>
            <a:headEnd/>
            <a:tailEnd/>
          </a:ln>
          <a:effectLst/>
        </p:spPr>
        <p:txBody>
          <a:bodyPr wrap="none" anchor="ctr"/>
          <a:lstStyle/>
          <a:p>
            <a:endParaRPr lang="en-US">
              <a:solidFill>
                <a:srgbClr val="000000"/>
              </a:solidFill>
            </a:endParaRPr>
          </a:p>
        </p:txBody>
      </p:sp>
      <p:sp>
        <p:nvSpPr>
          <p:cNvPr id="558100" name="Rectangle 20"/>
          <p:cNvSpPr>
            <a:spLocks noChangeArrowheads="1"/>
          </p:cNvSpPr>
          <p:nvPr/>
        </p:nvSpPr>
        <p:spPr bwMode="auto">
          <a:xfrm>
            <a:off x="6042025" y="5226054"/>
            <a:ext cx="158750" cy="417513"/>
          </a:xfrm>
          <a:prstGeom prst="rect">
            <a:avLst/>
          </a:prstGeom>
          <a:solidFill>
            <a:srgbClr val="92D050"/>
          </a:solidFill>
          <a:ln w="12700">
            <a:noFill/>
            <a:miter lim="800000"/>
            <a:headEnd/>
            <a:tailEnd/>
          </a:ln>
          <a:effectLst/>
        </p:spPr>
        <p:txBody>
          <a:bodyPr wrap="none" anchor="ctr"/>
          <a:lstStyle/>
          <a:p>
            <a:endParaRPr lang="en-US">
              <a:solidFill>
                <a:srgbClr val="000000"/>
              </a:solidFill>
            </a:endParaRPr>
          </a:p>
        </p:txBody>
      </p:sp>
      <p:sp>
        <p:nvSpPr>
          <p:cNvPr id="558101" name="Rectangle 21"/>
          <p:cNvSpPr>
            <a:spLocks noChangeArrowheads="1"/>
          </p:cNvSpPr>
          <p:nvPr/>
        </p:nvSpPr>
        <p:spPr bwMode="auto">
          <a:xfrm>
            <a:off x="7011988" y="5208592"/>
            <a:ext cx="176212" cy="434975"/>
          </a:xfrm>
          <a:prstGeom prst="rect">
            <a:avLst/>
          </a:prstGeom>
          <a:solidFill>
            <a:srgbClr val="92D050"/>
          </a:solidFill>
          <a:ln w="12700">
            <a:noFill/>
            <a:miter lim="800000"/>
            <a:headEnd/>
            <a:tailEnd/>
          </a:ln>
          <a:effectLst/>
        </p:spPr>
        <p:txBody>
          <a:bodyPr wrap="none" anchor="ctr"/>
          <a:lstStyle/>
          <a:p>
            <a:endParaRPr lang="en-US">
              <a:solidFill>
                <a:srgbClr val="000000"/>
              </a:solidFill>
            </a:endParaRPr>
          </a:p>
        </p:txBody>
      </p:sp>
      <p:sp>
        <p:nvSpPr>
          <p:cNvPr id="558102" name="Rectangle 22"/>
          <p:cNvSpPr>
            <a:spLocks noChangeArrowheads="1"/>
          </p:cNvSpPr>
          <p:nvPr/>
        </p:nvSpPr>
        <p:spPr bwMode="auto">
          <a:xfrm>
            <a:off x="5243518" y="4760914"/>
            <a:ext cx="160337" cy="882651"/>
          </a:xfrm>
          <a:prstGeom prst="rect">
            <a:avLst/>
          </a:prstGeom>
          <a:solidFill>
            <a:schemeClr val="hlink"/>
          </a:solidFill>
          <a:ln w="12700">
            <a:noFill/>
            <a:miter lim="800000"/>
            <a:headEnd/>
            <a:tailEnd/>
          </a:ln>
          <a:effectLst/>
        </p:spPr>
        <p:txBody>
          <a:bodyPr wrap="none" anchor="ctr"/>
          <a:lstStyle/>
          <a:p>
            <a:endParaRPr lang="en-US">
              <a:solidFill>
                <a:srgbClr val="000000"/>
              </a:solidFill>
            </a:endParaRPr>
          </a:p>
        </p:txBody>
      </p:sp>
      <p:sp>
        <p:nvSpPr>
          <p:cNvPr id="558103" name="Rectangle 23"/>
          <p:cNvSpPr>
            <a:spLocks noChangeArrowheads="1"/>
          </p:cNvSpPr>
          <p:nvPr/>
        </p:nvSpPr>
        <p:spPr bwMode="auto">
          <a:xfrm>
            <a:off x="6213475" y="4760914"/>
            <a:ext cx="177800" cy="882651"/>
          </a:xfrm>
          <a:prstGeom prst="rect">
            <a:avLst/>
          </a:prstGeom>
          <a:solidFill>
            <a:schemeClr val="hlink"/>
          </a:solidFill>
          <a:ln w="12700">
            <a:noFill/>
            <a:miter lim="800000"/>
            <a:headEnd/>
            <a:tailEnd/>
          </a:ln>
          <a:effectLst/>
        </p:spPr>
        <p:txBody>
          <a:bodyPr wrap="none" anchor="ctr"/>
          <a:lstStyle/>
          <a:p>
            <a:endParaRPr lang="en-US">
              <a:solidFill>
                <a:srgbClr val="000000"/>
              </a:solidFill>
            </a:endParaRPr>
          </a:p>
        </p:txBody>
      </p:sp>
      <p:sp>
        <p:nvSpPr>
          <p:cNvPr id="558104" name="Rectangle 24"/>
          <p:cNvSpPr>
            <a:spLocks noChangeArrowheads="1"/>
          </p:cNvSpPr>
          <p:nvPr/>
        </p:nvSpPr>
        <p:spPr bwMode="auto">
          <a:xfrm>
            <a:off x="7200900" y="4710114"/>
            <a:ext cx="160338" cy="933451"/>
          </a:xfrm>
          <a:prstGeom prst="rect">
            <a:avLst/>
          </a:prstGeom>
          <a:solidFill>
            <a:schemeClr val="hlink"/>
          </a:solidFill>
          <a:ln w="12700">
            <a:noFill/>
            <a:miter lim="800000"/>
            <a:headEnd/>
            <a:tailEnd/>
          </a:ln>
          <a:effectLst/>
        </p:spPr>
        <p:txBody>
          <a:bodyPr wrap="none" anchor="ctr"/>
          <a:lstStyle/>
          <a:p>
            <a:endParaRPr lang="en-US">
              <a:solidFill>
                <a:srgbClr val="000000"/>
              </a:solidFill>
            </a:endParaRPr>
          </a:p>
        </p:txBody>
      </p:sp>
      <p:sp>
        <p:nvSpPr>
          <p:cNvPr id="558105" name="Rectangle 25"/>
          <p:cNvSpPr>
            <a:spLocks noChangeArrowheads="1"/>
          </p:cNvSpPr>
          <p:nvPr/>
        </p:nvSpPr>
        <p:spPr bwMode="auto">
          <a:xfrm>
            <a:off x="5416555" y="5364163"/>
            <a:ext cx="176213" cy="279400"/>
          </a:xfrm>
          <a:prstGeom prst="rect">
            <a:avLst/>
          </a:prstGeom>
          <a:solidFill>
            <a:srgbClr val="FFC000"/>
          </a:solidFill>
          <a:ln w="12700">
            <a:noFill/>
            <a:miter lim="800000"/>
            <a:headEnd/>
            <a:tailEnd/>
          </a:ln>
          <a:effectLst/>
        </p:spPr>
        <p:txBody>
          <a:bodyPr wrap="none" anchor="ctr"/>
          <a:lstStyle/>
          <a:p>
            <a:endParaRPr lang="en-US">
              <a:solidFill>
                <a:srgbClr val="000000"/>
              </a:solidFill>
            </a:endParaRPr>
          </a:p>
        </p:txBody>
      </p:sp>
      <p:sp>
        <p:nvSpPr>
          <p:cNvPr id="558106" name="Rectangle 26"/>
          <p:cNvSpPr>
            <a:spLocks noChangeArrowheads="1"/>
          </p:cNvSpPr>
          <p:nvPr/>
        </p:nvSpPr>
        <p:spPr bwMode="auto">
          <a:xfrm>
            <a:off x="6394450" y="5414963"/>
            <a:ext cx="158750" cy="228600"/>
          </a:xfrm>
          <a:prstGeom prst="rect">
            <a:avLst/>
          </a:prstGeom>
          <a:solidFill>
            <a:srgbClr val="FFC000"/>
          </a:solidFill>
          <a:ln w="12700">
            <a:noFill/>
            <a:miter lim="800000"/>
            <a:headEnd/>
            <a:tailEnd/>
          </a:ln>
          <a:effectLst/>
        </p:spPr>
        <p:txBody>
          <a:bodyPr wrap="none" anchor="ctr"/>
          <a:lstStyle/>
          <a:p>
            <a:endParaRPr lang="en-US">
              <a:solidFill>
                <a:srgbClr val="000000"/>
              </a:solidFill>
            </a:endParaRPr>
          </a:p>
        </p:txBody>
      </p:sp>
      <p:sp>
        <p:nvSpPr>
          <p:cNvPr id="558107" name="Rectangle 27"/>
          <p:cNvSpPr>
            <a:spLocks noChangeArrowheads="1"/>
          </p:cNvSpPr>
          <p:nvPr/>
        </p:nvSpPr>
        <p:spPr bwMode="auto">
          <a:xfrm>
            <a:off x="7364413" y="5414963"/>
            <a:ext cx="158750" cy="228600"/>
          </a:xfrm>
          <a:prstGeom prst="rect">
            <a:avLst/>
          </a:prstGeom>
          <a:solidFill>
            <a:srgbClr val="FFC000"/>
          </a:solidFill>
          <a:ln w="12700">
            <a:noFill/>
            <a:miter lim="800000"/>
            <a:headEnd/>
            <a:tailEnd/>
          </a:ln>
          <a:effectLst/>
        </p:spPr>
        <p:txBody>
          <a:bodyPr wrap="none" anchor="ctr"/>
          <a:lstStyle/>
          <a:p>
            <a:endParaRPr lang="en-US">
              <a:solidFill>
                <a:srgbClr val="000000"/>
              </a:solidFill>
            </a:endParaRPr>
          </a:p>
        </p:txBody>
      </p:sp>
      <p:sp>
        <p:nvSpPr>
          <p:cNvPr id="558108" name="Rectangle 28"/>
          <p:cNvSpPr>
            <a:spLocks noChangeArrowheads="1"/>
          </p:cNvSpPr>
          <p:nvPr/>
        </p:nvSpPr>
        <p:spPr bwMode="auto">
          <a:xfrm rot="16200000">
            <a:off x="1713935" y="3401193"/>
            <a:ext cx="3530149" cy="366767"/>
          </a:xfrm>
          <a:prstGeom prst="rect">
            <a:avLst/>
          </a:prstGeom>
          <a:noFill/>
          <a:ln w="12700">
            <a:noFill/>
            <a:miter lim="800000"/>
            <a:headEnd/>
            <a:tailEnd/>
          </a:ln>
          <a:effectLst/>
        </p:spPr>
        <p:txBody>
          <a:bodyPr wrap="none" lIns="90487" tIns="44450" rIns="90487" bIns="44450">
            <a:spAutoFit/>
          </a:bodyPr>
          <a:lstStyle/>
          <a:p>
            <a:pPr algn="l" eaLnBrk="0" hangingPunct="0"/>
            <a:r>
              <a:rPr lang="en-US" b="1" dirty="0">
                <a:solidFill>
                  <a:srgbClr val="000000"/>
                </a:solidFill>
                <a:latin typeface="Helvetica" charset="0"/>
              </a:rPr>
              <a:t>Solvent Usage (Millions of lbs)</a:t>
            </a:r>
          </a:p>
        </p:txBody>
      </p:sp>
      <p:grpSp>
        <p:nvGrpSpPr>
          <p:cNvPr id="3" name="Group 29"/>
          <p:cNvGrpSpPr>
            <a:grpSpLocks/>
          </p:cNvGrpSpPr>
          <p:nvPr/>
        </p:nvGrpSpPr>
        <p:grpSpPr bwMode="auto">
          <a:xfrm>
            <a:off x="3813175" y="1471616"/>
            <a:ext cx="846138" cy="4346575"/>
            <a:chOff x="1682" y="1167"/>
            <a:chExt cx="533" cy="2738"/>
          </a:xfrm>
        </p:grpSpPr>
        <p:sp>
          <p:nvSpPr>
            <p:cNvPr id="558110" name="Line 30"/>
            <p:cNvSpPr>
              <a:spLocks noChangeShapeType="1"/>
            </p:cNvSpPr>
            <p:nvPr/>
          </p:nvSpPr>
          <p:spPr bwMode="auto">
            <a:xfrm flipV="1">
              <a:off x="2215" y="3775"/>
              <a:ext cx="0" cy="32"/>
            </a:xfrm>
            <a:prstGeom prst="line">
              <a:avLst/>
            </a:prstGeom>
            <a:noFill/>
            <a:ln w="12700">
              <a:solidFill>
                <a:srgbClr val="000000"/>
              </a:solidFill>
              <a:round/>
              <a:headEnd/>
              <a:tailEnd/>
            </a:ln>
            <a:effectLst/>
          </p:spPr>
          <p:txBody>
            <a:bodyPr wrap="none" anchor="ctr"/>
            <a:lstStyle/>
            <a:p>
              <a:endParaRPr lang="en-US">
                <a:solidFill>
                  <a:srgbClr val="000000"/>
                </a:solidFill>
              </a:endParaRPr>
            </a:p>
          </p:txBody>
        </p:sp>
        <p:sp>
          <p:nvSpPr>
            <p:cNvPr id="558111" name="Rectangle 31"/>
            <p:cNvSpPr>
              <a:spLocks noChangeArrowheads="1"/>
            </p:cNvSpPr>
            <p:nvPr/>
          </p:nvSpPr>
          <p:spPr bwMode="auto">
            <a:xfrm>
              <a:off x="1985" y="3693"/>
              <a:ext cx="187"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0</a:t>
              </a:r>
            </a:p>
          </p:txBody>
        </p:sp>
        <p:sp>
          <p:nvSpPr>
            <p:cNvPr id="558112" name="Rectangle 32"/>
            <p:cNvSpPr>
              <a:spLocks noChangeArrowheads="1"/>
            </p:cNvSpPr>
            <p:nvPr/>
          </p:nvSpPr>
          <p:spPr bwMode="auto">
            <a:xfrm>
              <a:off x="1758" y="3270"/>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2000</a:t>
              </a:r>
            </a:p>
          </p:txBody>
        </p:sp>
        <p:sp>
          <p:nvSpPr>
            <p:cNvPr id="558113" name="Rectangle 33"/>
            <p:cNvSpPr>
              <a:spLocks noChangeArrowheads="1"/>
            </p:cNvSpPr>
            <p:nvPr/>
          </p:nvSpPr>
          <p:spPr bwMode="auto">
            <a:xfrm>
              <a:off x="1758" y="2847"/>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4000</a:t>
              </a:r>
            </a:p>
          </p:txBody>
        </p:sp>
        <p:sp>
          <p:nvSpPr>
            <p:cNvPr id="558114" name="Rectangle 34"/>
            <p:cNvSpPr>
              <a:spLocks noChangeArrowheads="1"/>
            </p:cNvSpPr>
            <p:nvPr/>
          </p:nvSpPr>
          <p:spPr bwMode="auto">
            <a:xfrm>
              <a:off x="1758" y="2424"/>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6000</a:t>
              </a:r>
            </a:p>
          </p:txBody>
        </p:sp>
        <p:sp>
          <p:nvSpPr>
            <p:cNvPr id="558115" name="Rectangle 35"/>
            <p:cNvSpPr>
              <a:spLocks noChangeArrowheads="1"/>
            </p:cNvSpPr>
            <p:nvPr/>
          </p:nvSpPr>
          <p:spPr bwMode="auto">
            <a:xfrm>
              <a:off x="1758" y="2002"/>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8000</a:t>
              </a:r>
            </a:p>
          </p:txBody>
        </p:sp>
        <p:sp>
          <p:nvSpPr>
            <p:cNvPr id="558116" name="Rectangle 36"/>
            <p:cNvSpPr>
              <a:spLocks noChangeArrowheads="1"/>
            </p:cNvSpPr>
            <p:nvPr/>
          </p:nvSpPr>
          <p:spPr bwMode="auto">
            <a:xfrm>
              <a:off x="1682" y="1590"/>
              <a:ext cx="475"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10000</a:t>
              </a:r>
            </a:p>
          </p:txBody>
        </p:sp>
        <p:sp>
          <p:nvSpPr>
            <p:cNvPr id="558117" name="Rectangle 37"/>
            <p:cNvSpPr>
              <a:spLocks noChangeArrowheads="1"/>
            </p:cNvSpPr>
            <p:nvPr/>
          </p:nvSpPr>
          <p:spPr bwMode="auto">
            <a:xfrm>
              <a:off x="1682" y="1167"/>
              <a:ext cx="475"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12000</a:t>
              </a:r>
            </a:p>
          </p:txBody>
        </p:sp>
      </p:grpSp>
      <p:grpSp>
        <p:nvGrpSpPr>
          <p:cNvPr id="4" name="Group 38"/>
          <p:cNvGrpSpPr>
            <a:grpSpLocks/>
          </p:cNvGrpSpPr>
          <p:nvPr/>
        </p:nvGrpSpPr>
        <p:grpSpPr bwMode="auto">
          <a:xfrm>
            <a:off x="4827594" y="5807085"/>
            <a:ext cx="2601913" cy="336551"/>
            <a:chOff x="2321" y="3898"/>
            <a:chExt cx="1639" cy="212"/>
          </a:xfrm>
        </p:grpSpPr>
        <p:sp>
          <p:nvSpPr>
            <p:cNvPr id="558119" name="Rectangle 39"/>
            <p:cNvSpPr>
              <a:spLocks noChangeArrowheads="1"/>
            </p:cNvSpPr>
            <p:nvPr/>
          </p:nvSpPr>
          <p:spPr bwMode="auto">
            <a:xfrm>
              <a:off x="2321" y="3898"/>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1987</a:t>
              </a:r>
            </a:p>
          </p:txBody>
        </p:sp>
        <p:sp>
          <p:nvSpPr>
            <p:cNvPr id="558120" name="Rectangle 40"/>
            <p:cNvSpPr>
              <a:spLocks noChangeArrowheads="1"/>
            </p:cNvSpPr>
            <p:nvPr/>
          </p:nvSpPr>
          <p:spPr bwMode="auto">
            <a:xfrm>
              <a:off x="2939" y="3898"/>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1992</a:t>
              </a:r>
            </a:p>
          </p:txBody>
        </p:sp>
        <p:sp>
          <p:nvSpPr>
            <p:cNvPr id="558121" name="Rectangle 41"/>
            <p:cNvSpPr>
              <a:spLocks noChangeArrowheads="1"/>
            </p:cNvSpPr>
            <p:nvPr/>
          </p:nvSpPr>
          <p:spPr bwMode="auto">
            <a:xfrm>
              <a:off x="3557" y="3898"/>
              <a:ext cx="403" cy="212"/>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rgbClr val="000000"/>
                  </a:solidFill>
                  <a:latin typeface="Helvetica" charset="0"/>
                </a:rPr>
                <a:t>1997</a:t>
              </a:r>
            </a:p>
          </p:txBody>
        </p:sp>
      </p:grpSp>
      <p:sp>
        <p:nvSpPr>
          <p:cNvPr id="558122" name="Rectangle 42"/>
          <p:cNvSpPr>
            <a:spLocks noChangeArrowheads="1"/>
          </p:cNvSpPr>
          <p:nvPr/>
        </p:nvSpPr>
        <p:spPr bwMode="auto">
          <a:xfrm>
            <a:off x="7824788" y="1889128"/>
            <a:ext cx="176212" cy="176213"/>
          </a:xfrm>
          <a:prstGeom prst="rect">
            <a:avLst/>
          </a:prstGeom>
          <a:solidFill>
            <a:srgbClr val="00B0F0"/>
          </a:solidFill>
          <a:ln w="12700">
            <a:noFill/>
            <a:miter lim="800000"/>
            <a:headEnd/>
            <a:tailEnd/>
          </a:ln>
          <a:effectLst/>
        </p:spPr>
        <p:txBody>
          <a:bodyPr wrap="none" anchor="ctr"/>
          <a:lstStyle/>
          <a:p>
            <a:endParaRPr lang="en-US">
              <a:solidFill>
                <a:srgbClr val="000000"/>
              </a:solidFill>
            </a:endParaRPr>
          </a:p>
        </p:txBody>
      </p:sp>
      <p:sp>
        <p:nvSpPr>
          <p:cNvPr id="558123" name="Rectangle 43"/>
          <p:cNvSpPr>
            <a:spLocks noChangeArrowheads="1"/>
          </p:cNvSpPr>
          <p:nvPr/>
        </p:nvSpPr>
        <p:spPr bwMode="auto">
          <a:xfrm>
            <a:off x="8037518" y="1808167"/>
            <a:ext cx="1642075" cy="582211"/>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dirty="0">
                <a:solidFill>
                  <a:srgbClr val="00B0F0"/>
                </a:solidFill>
                <a:latin typeface="Helvetica" charset="0"/>
              </a:rPr>
              <a:t>Coatings, Inks,</a:t>
            </a:r>
          </a:p>
          <a:p>
            <a:pPr algn="l" eaLnBrk="0" hangingPunct="0"/>
            <a:r>
              <a:rPr lang="en-US" sz="1600" b="1" dirty="0">
                <a:solidFill>
                  <a:srgbClr val="00B0F0"/>
                </a:solidFill>
                <a:latin typeface="Helvetica" charset="0"/>
              </a:rPr>
              <a:t>Adhesives</a:t>
            </a:r>
          </a:p>
        </p:txBody>
      </p:sp>
      <p:sp>
        <p:nvSpPr>
          <p:cNvPr id="558124" name="Rectangle 44"/>
          <p:cNvSpPr>
            <a:spLocks noChangeArrowheads="1"/>
          </p:cNvSpPr>
          <p:nvPr/>
        </p:nvSpPr>
        <p:spPr bwMode="auto">
          <a:xfrm>
            <a:off x="7824788" y="2486028"/>
            <a:ext cx="176212" cy="176213"/>
          </a:xfrm>
          <a:prstGeom prst="rect">
            <a:avLst/>
          </a:prstGeom>
          <a:solidFill>
            <a:schemeClr val="tx1"/>
          </a:solidFill>
          <a:ln w="12700">
            <a:noFill/>
            <a:miter lim="800000"/>
            <a:headEnd/>
            <a:tailEnd/>
          </a:ln>
          <a:effectLst/>
        </p:spPr>
        <p:txBody>
          <a:bodyPr wrap="none" anchor="ctr"/>
          <a:lstStyle/>
          <a:p>
            <a:endParaRPr lang="en-US">
              <a:solidFill>
                <a:srgbClr val="000000"/>
              </a:solidFill>
            </a:endParaRPr>
          </a:p>
        </p:txBody>
      </p:sp>
      <p:sp>
        <p:nvSpPr>
          <p:cNvPr id="558125" name="Rectangle 45"/>
          <p:cNvSpPr>
            <a:spLocks noChangeArrowheads="1"/>
          </p:cNvSpPr>
          <p:nvPr/>
        </p:nvSpPr>
        <p:spPr bwMode="auto">
          <a:xfrm>
            <a:off x="8037517" y="2447929"/>
            <a:ext cx="2029601" cy="335989"/>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latin typeface="Helvetica" charset="0"/>
              </a:rPr>
              <a:t>Industrial Cleaning</a:t>
            </a:r>
          </a:p>
        </p:txBody>
      </p:sp>
      <p:sp>
        <p:nvSpPr>
          <p:cNvPr id="558126" name="Rectangle 46"/>
          <p:cNvSpPr>
            <a:spLocks noChangeArrowheads="1"/>
          </p:cNvSpPr>
          <p:nvPr/>
        </p:nvSpPr>
        <p:spPr bwMode="auto">
          <a:xfrm>
            <a:off x="7824788" y="2895601"/>
            <a:ext cx="176212" cy="176213"/>
          </a:xfrm>
          <a:prstGeom prst="rect">
            <a:avLst/>
          </a:prstGeom>
          <a:solidFill>
            <a:srgbClr val="92D050"/>
          </a:solidFill>
          <a:ln w="12700">
            <a:noFill/>
            <a:miter lim="800000"/>
            <a:headEnd/>
            <a:tailEnd/>
          </a:ln>
          <a:effectLst/>
        </p:spPr>
        <p:txBody>
          <a:bodyPr wrap="none" anchor="ctr"/>
          <a:lstStyle/>
          <a:p>
            <a:endParaRPr lang="en-US">
              <a:solidFill>
                <a:srgbClr val="000000"/>
              </a:solidFill>
            </a:endParaRPr>
          </a:p>
        </p:txBody>
      </p:sp>
      <p:sp>
        <p:nvSpPr>
          <p:cNvPr id="558127" name="Rectangle 47"/>
          <p:cNvSpPr>
            <a:spLocks noChangeArrowheads="1"/>
          </p:cNvSpPr>
          <p:nvPr/>
        </p:nvSpPr>
        <p:spPr bwMode="auto">
          <a:xfrm>
            <a:off x="8037517" y="2857503"/>
            <a:ext cx="1596189" cy="582211"/>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dirty="0">
                <a:solidFill>
                  <a:srgbClr val="92D050"/>
                </a:solidFill>
                <a:latin typeface="Helvetica" charset="0"/>
              </a:rPr>
              <a:t>Manufacturing</a:t>
            </a:r>
          </a:p>
          <a:p>
            <a:pPr algn="l" eaLnBrk="0" hangingPunct="0"/>
            <a:r>
              <a:rPr lang="en-US" sz="1600" b="1" dirty="0">
                <a:solidFill>
                  <a:srgbClr val="92D050"/>
                </a:solidFill>
                <a:latin typeface="Helvetica" charset="0"/>
              </a:rPr>
              <a:t>and Process</a:t>
            </a:r>
          </a:p>
        </p:txBody>
      </p:sp>
      <p:sp>
        <p:nvSpPr>
          <p:cNvPr id="558128" name="Rectangle 48"/>
          <p:cNvSpPr>
            <a:spLocks noChangeArrowheads="1"/>
          </p:cNvSpPr>
          <p:nvPr/>
        </p:nvSpPr>
        <p:spPr bwMode="auto">
          <a:xfrm>
            <a:off x="7824788" y="3535363"/>
            <a:ext cx="176212" cy="176212"/>
          </a:xfrm>
          <a:prstGeom prst="rect">
            <a:avLst/>
          </a:prstGeom>
          <a:solidFill>
            <a:schemeClr val="hlink"/>
          </a:solidFill>
          <a:ln w="12700">
            <a:noFill/>
            <a:miter lim="800000"/>
            <a:headEnd/>
            <a:tailEnd/>
          </a:ln>
          <a:effectLst/>
        </p:spPr>
        <p:txBody>
          <a:bodyPr wrap="none" anchor="ctr"/>
          <a:lstStyle/>
          <a:p>
            <a:endParaRPr lang="en-US">
              <a:solidFill>
                <a:srgbClr val="000000"/>
              </a:solidFill>
            </a:endParaRPr>
          </a:p>
        </p:txBody>
      </p:sp>
      <p:sp>
        <p:nvSpPr>
          <p:cNvPr id="558129" name="Rectangle 49"/>
          <p:cNvSpPr>
            <a:spLocks noChangeArrowheads="1"/>
          </p:cNvSpPr>
          <p:nvPr/>
        </p:nvSpPr>
        <p:spPr bwMode="auto">
          <a:xfrm>
            <a:off x="8037517" y="3497267"/>
            <a:ext cx="2144817" cy="335989"/>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a:solidFill>
                  <a:schemeClr val="hlink"/>
                </a:solidFill>
                <a:latin typeface="Helvetica" charset="0"/>
              </a:rPr>
              <a:t>Consumer Products</a:t>
            </a:r>
          </a:p>
        </p:txBody>
      </p:sp>
      <p:sp>
        <p:nvSpPr>
          <p:cNvPr id="558130" name="Rectangle 50"/>
          <p:cNvSpPr>
            <a:spLocks noChangeArrowheads="1"/>
          </p:cNvSpPr>
          <p:nvPr/>
        </p:nvSpPr>
        <p:spPr bwMode="auto">
          <a:xfrm>
            <a:off x="7824788" y="3944939"/>
            <a:ext cx="176212" cy="177800"/>
          </a:xfrm>
          <a:prstGeom prst="rect">
            <a:avLst/>
          </a:prstGeom>
          <a:solidFill>
            <a:srgbClr val="FFC000"/>
          </a:solidFill>
          <a:ln w="12700">
            <a:noFill/>
            <a:miter lim="800000"/>
            <a:headEnd/>
            <a:tailEnd/>
          </a:ln>
          <a:effectLst/>
        </p:spPr>
        <p:txBody>
          <a:bodyPr wrap="none" anchor="ctr"/>
          <a:lstStyle/>
          <a:p>
            <a:endParaRPr lang="en-US">
              <a:solidFill>
                <a:srgbClr val="000000"/>
              </a:solidFill>
            </a:endParaRPr>
          </a:p>
        </p:txBody>
      </p:sp>
      <p:sp>
        <p:nvSpPr>
          <p:cNvPr id="558131" name="Rectangle 51"/>
          <p:cNvSpPr>
            <a:spLocks noChangeArrowheads="1"/>
          </p:cNvSpPr>
          <p:nvPr/>
        </p:nvSpPr>
        <p:spPr bwMode="auto">
          <a:xfrm>
            <a:off x="8037518" y="3832229"/>
            <a:ext cx="1585369" cy="335989"/>
          </a:xfrm>
          <a:prstGeom prst="rect">
            <a:avLst/>
          </a:prstGeom>
          <a:noFill/>
          <a:ln w="12700">
            <a:noFill/>
            <a:miter lim="800000"/>
            <a:headEnd/>
            <a:tailEnd/>
          </a:ln>
          <a:effectLst/>
        </p:spPr>
        <p:txBody>
          <a:bodyPr wrap="none" lIns="90487" tIns="44450" rIns="90487" bIns="44450">
            <a:spAutoFit/>
          </a:bodyPr>
          <a:lstStyle/>
          <a:p>
            <a:pPr algn="l" eaLnBrk="0" hangingPunct="0"/>
            <a:r>
              <a:rPr lang="en-US" sz="1600" b="1" dirty="0">
                <a:solidFill>
                  <a:srgbClr val="FFC000"/>
                </a:solidFill>
                <a:latin typeface="Helvetica" charset="0"/>
              </a:rPr>
              <a:t>Miscellaneous</a:t>
            </a:r>
          </a:p>
        </p:txBody>
      </p:sp>
    </p:spTree>
    <p:extLst>
      <p:ext uri="{BB962C8B-B14F-4D97-AF65-F5344CB8AC3E}">
        <p14:creationId xmlns:p14="http://schemas.microsoft.com/office/powerpoint/2010/main" val="14615635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62000" y="555106"/>
            <a:ext cx="9448800" cy="1143000"/>
          </a:xfrm>
        </p:spPr>
        <p:txBody>
          <a:bodyPr>
            <a:noAutofit/>
          </a:bodyPr>
          <a:lstStyle/>
          <a:p>
            <a:r>
              <a:rPr lang="en-US" sz="4000" dirty="0">
                <a:latin typeface="+mn-lt"/>
              </a:rPr>
              <a:t>Uses of Solvents in Manufacturing Processes</a:t>
            </a:r>
            <a:br>
              <a:rPr lang="en-GB" sz="4000" dirty="0">
                <a:latin typeface="+mn-lt"/>
              </a:rPr>
            </a:br>
            <a:endParaRPr lang="en-US" sz="4000" dirty="0">
              <a:latin typeface="+mn-lt"/>
            </a:endParaRPr>
          </a:p>
        </p:txBody>
      </p:sp>
      <p:grpSp>
        <p:nvGrpSpPr>
          <p:cNvPr id="20" name="Group 19"/>
          <p:cNvGrpSpPr/>
          <p:nvPr/>
        </p:nvGrpSpPr>
        <p:grpSpPr>
          <a:xfrm>
            <a:off x="2057400" y="1600202"/>
            <a:ext cx="8153400" cy="4571999"/>
            <a:chOff x="533400" y="1543051"/>
            <a:chExt cx="8153400" cy="3428999"/>
          </a:xfrm>
        </p:grpSpPr>
        <p:sp>
          <p:nvSpPr>
            <p:cNvPr id="619522" name="Rectangle 2"/>
            <p:cNvSpPr>
              <a:spLocks noChangeArrowheads="1"/>
            </p:cNvSpPr>
            <p:nvPr/>
          </p:nvSpPr>
          <p:spPr bwMode="auto">
            <a:xfrm>
              <a:off x="533400" y="3371849"/>
              <a:ext cx="3886200" cy="1524001"/>
            </a:xfrm>
            <a:prstGeom prst="rect">
              <a:avLst/>
            </a:prstGeom>
            <a:solidFill>
              <a:schemeClr val="bg1"/>
            </a:solidFill>
            <a:ln w="50800">
              <a:solidFill>
                <a:srgbClr val="FF0000"/>
              </a:solidFill>
              <a:miter lim="800000"/>
              <a:headEnd/>
              <a:tailEnd/>
            </a:ln>
            <a:effectLst/>
          </p:spPr>
          <p:txBody>
            <a:bodyPr wrap="none" anchor="ctr"/>
            <a:lstStyle/>
            <a:p>
              <a:pPr eaLnBrk="0" hangingPunct="0"/>
              <a:r>
                <a:rPr lang="en-GB" sz="2400" b="1"/>
                <a:t>Facilitation &amp; mediation </a:t>
              </a:r>
            </a:p>
            <a:p>
              <a:pPr eaLnBrk="0" hangingPunct="0"/>
              <a:r>
                <a:rPr lang="en-GB" sz="2400" b="1"/>
                <a:t>of intermolecular </a:t>
              </a:r>
            </a:p>
            <a:p>
              <a:pPr eaLnBrk="0" hangingPunct="0"/>
              <a:r>
                <a:rPr lang="en-GB" sz="2400" b="1"/>
                <a:t>reactions via solvent &amp; </a:t>
              </a:r>
            </a:p>
            <a:p>
              <a:pPr eaLnBrk="0" hangingPunct="0"/>
              <a:r>
                <a:rPr lang="en-GB" sz="2400" b="1"/>
                <a:t>solute molecules or ions</a:t>
              </a:r>
            </a:p>
          </p:txBody>
        </p:sp>
        <p:sp>
          <p:nvSpPr>
            <p:cNvPr id="619523" name="Rectangle 3"/>
            <p:cNvSpPr>
              <a:spLocks noChangeArrowheads="1"/>
            </p:cNvSpPr>
            <p:nvPr/>
          </p:nvSpPr>
          <p:spPr bwMode="auto">
            <a:xfrm>
              <a:off x="4724400" y="3371849"/>
              <a:ext cx="3962400" cy="1600201"/>
            </a:xfrm>
            <a:prstGeom prst="rect">
              <a:avLst/>
            </a:prstGeom>
            <a:solidFill>
              <a:schemeClr val="bg1"/>
            </a:solidFill>
            <a:ln w="50800">
              <a:solidFill>
                <a:srgbClr val="FF0000"/>
              </a:solidFill>
              <a:miter lim="800000"/>
              <a:headEnd/>
              <a:tailEnd/>
            </a:ln>
            <a:effectLst/>
          </p:spPr>
          <p:txBody>
            <a:bodyPr wrap="none" anchor="ctr"/>
            <a:lstStyle/>
            <a:p>
              <a:pPr eaLnBrk="0" hangingPunct="0"/>
              <a:r>
                <a:rPr lang="en-GB" sz="2400" b="1" dirty="0"/>
                <a:t>Volatile &amp; toxic</a:t>
              </a:r>
            </a:p>
            <a:p>
              <a:pPr eaLnBrk="0" hangingPunct="0"/>
              <a:r>
                <a:rPr lang="en-GB" sz="2400" b="1" dirty="0"/>
                <a:t>Product contamination</a:t>
              </a:r>
            </a:p>
            <a:p>
              <a:pPr eaLnBrk="0" hangingPunct="0"/>
              <a:r>
                <a:rPr lang="en-GB" sz="2400" b="1" dirty="0"/>
                <a:t>Environmental pollution </a:t>
              </a:r>
            </a:p>
            <a:p>
              <a:pPr eaLnBrk="0" hangingPunct="0"/>
              <a:r>
                <a:rPr lang="en-GB" sz="2400" b="1" dirty="0"/>
                <a:t>potential </a:t>
              </a:r>
            </a:p>
            <a:p>
              <a:pPr eaLnBrk="0" hangingPunct="0"/>
              <a:endParaRPr lang="en-GB" sz="800" b="1" dirty="0"/>
            </a:p>
          </p:txBody>
        </p:sp>
        <p:sp>
          <p:nvSpPr>
            <p:cNvPr id="619524" name="Rectangle 4"/>
            <p:cNvSpPr>
              <a:spLocks noChangeArrowheads="1"/>
            </p:cNvSpPr>
            <p:nvPr/>
          </p:nvSpPr>
          <p:spPr bwMode="auto">
            <a:xfrm>
              <a:off x="4297363" y="1543051"/>
              <a:ext cx="1333500" cy="408385"/>
            </a:xfrm>
            <a:prstGeom prst="rect">
              <a:avLst/>
            </a:prstGeom>
            <a:solidFill>
              <a:schemeClr val="bg1"/>
            </a:solidFill>
            <a:ln w="50800">
              <a:solidFill>
                <a:srgbClr val="FF0000"/>
              </a:solidFill>
              <a:miter lim="800000"/>
              <a:headEnd/>
              <a:tailEnd/>
            </a:ln>
            <a:effectLst/>
          </p:spPr>
          <p:txBody>
            <a:bodyPr wrap="none" anchor="ctr"/>
            <a:lstStyle/>
            <a:p>
              <a:pPr eaLnBrk="0" hangingPunct="0"/>
              <a:r>
                <a:rPr lang="en-GB" sz="2400" b="1" dirty="0"/>
                <a:t>Solvent</a:t>
              </a:r>
            </a:p>
          </p:txBody>
        </p:sp>
        <p:sp>
          <p:nvSpPr>
            <p:cNvPr id="619525" name="Rectangle 5"/>
            <p:cNvSpPr>
              <a:spLocks noChangeArrowheads="1"/>
            </p:cNvSpPr>
            <p:nvPr/>
          </p:nvSpPr>
          <p:spPr bwMode="auto">
            <a:xfrm>
              <a:off x="3741738" y="2126458"/>
              <a:ext cx="2430462" cy="816769"/>
            </a:xfrm>
            <a:prstGeom prst="rect">
              <a:avLst/>
            </a:prstGeom>
            <a:solidFill>
              <a:schemeClr val="bg1"/>
            </a:solidFill>
            <a:ln w="53975">
              <a:solidFill>
                <a:srgbClr val="FFFF00"/>
              </a:solidFill>
              <a:miter lim="800000"/>
              <a:headEnd/>
              <a:tailEnd/>
            </a:ln>
            <a:effectLst/>
          </p:spPr>
          <p:txBody>
            <a:bodyPr wrap="none" anchor="ctr"/>
            <a:lstStyle/>
            <a:p>
              <a:pPr eaLnBrk="0" hangingPunct="0"/>
              <a:r>
                <a:rPr lang="en-GB" sz="2400" b="1"/>
                <a:t>Chemical</a:t>
              </a:r>
            </a:p>
            <a:p>
              <a:pPr eaLnBrk="0" hangingPunct="0"/>
              <a:r>
                <a:rPr lang="en-GB" sz="2400" b="1"/>
                <a:t>reaction media</a:t>
              </a:r>
            </a:p>
          </p:txBody>
        </p:sp>
        <p:sp>
          <p:nvSpPr>
            <p:cNvPr id="619526" name="Rectangle 6"/>
            <p:cNvSpPr>
              <a:spLocks noChangeArrowheads="1"/>
            </p:cNvSpPr>
            <p:nvPr/>
          </p:nvSpPr>
          <p:spPr bwMode="auto">
            <a:xfrm>
              <a:off x="533400" y="2126458"/>
              <a:ext cx="2686050" cy="816769"/>
            </a:xfrm>
            <a:prstGeom prst="rect">
              <a:avLst/>
            </a:prstGeom>
            <a:solidFill>
              <a:schemeClr val="bg1"/>
            </a:solidFill>
            <a:ln w="53975">
              <a:solidFill>
                <a:srgbClr val="FFFF00"/>
              </a:solidFill>
              <a:miter lim="800000"/>
              <a:headEnd/>
              <a:tailEnd/>
            </a:ln>
            <a:effectLst/>
          </p:spPr>
          <p:txBody>
            <a:bodyPr wrap="none" anchor="ctr"/>
            <a:lstStyle/>
            <a:p>
              <a:pPr eaLnBrk="0" hangingPunct="0"/>
              <a:r>
                <a:rPr lang="en-GB" sz="2400" b="1"/>
                <a:t>Separation &amp;</a:t>
              </a:r>
            </a:p>
            <a:p>
              <a:pPr eaLnBrk="0" hangingPunct="0"/>
              <a:r>
                <a:rPr lang="en-GB" sz="2400" b="1"/>
                <a:t> purification</a:t>
              </a:r>
              <a:endParaRPr lang="en-GB" sz="2400"/>
            </a:p>
          </p:txBody>
        </p:sp>
        <p:sp>
          <p:nvSpPr>
            <p:cNvPr id="619527" name="Rectangle 7"/>
            <p:cNvSpPr>
              <a:spLocks noChangeArrowheads="1"/>
            </p:cNvSpPr>
            <p:nvPr/>
          </p:nvSpPr>
          <p:spPr bwMode="auto">
            <a:xfrm>
              <a:off x="6648450" y="2126458"/>
              <a:ext cx="2038350" cy="816769"/>
            </a:xfrm>
            <a:prstGeom prst="rect">
              <a:avLst/>
            </a:prstGeom>
            <a:solidFill>
              <a:schemeClr val="bg1"/>
            </a:solidFill>
            <a:ln w="53975">
              <a:solidFill>
                <a:srgbClr val="FFFF00"/>
              </a:solidFill>
              <a:miter lim="800000"/>
              <a:headEnd/>
              <a:tailEnd/>
            </a:ln>
            <a:effectLst/>
          </p:spPr>
          <p:txBody>
            <a:bodyPr wrap="none" anchor="ctr"/>
            <a:lstStyle/>
            <a:p>
              <a:pPr eaLnBrk="0" hangingPunct="0"/>
              <a:r>
                <a:rPr lang="en-GB" sz="2400" b="1"/>
                <a:t>Cleaning </a:t>
              </a:r>
            </a:p>
            <a:p>
              <a:pPr eaLnBrk="0" hangingPunct="0"/>
              <a:r>
                <a:rPr lang="en-GB" sz="2400" b="1"/>
                <a:t>technologies</a:t>
              </a:r>
            </a:p>
          </p:txBody>
        </p:sp>
        <p:sp>
          <p:nvSpPr>
            <p:cNvPr id="619528" name="Line 8"/>
            <p:cNvSpPr>
              <a:spLocks noChangeShapeType="1"/>
            </p:cNvSpPr>
            <p:nvPr/>
          </p:nvSpPr>
          <p:spPr bwMode="auto">
            <a:xfrm flipH="1">
              <a:off x="3827463" y="2943225"/>
              <a:ext cx="862012" cy="350044"/>
            </a:xfrm>
            <a:prstGeom prst="line">
              <a:avLst/>
            </a:prstGeom>
            <a:noFill/>
            <a:ln w="38100">
              <a:solidFill>
                <a:schemeClr val="tx1"/>
              </a:solidFill>
              <a:round/>
              <a:headEnd/>
              <a:tailEnd type="triangle" w="med" len="med"/>
            </a:ln>
            <a:effectLst/>
          </p:spPr>
          <p:txBody>
            <a:bodyPr wrap="none"/>
            <a:lstStyle/>
            <a:p>
              <a:endParaRPr lang="en-US"/>
            </a:p>
          </p:txBody>
        </p:sp>
        <p:sp>
          <p:nvSpPr>
            <p:cNvPr id="619529" name="Line 9"/>
            <p:cNvSpPr>
              <a:spLocks noChangeShapeType="1"/>
            </p:cNvSpPr>
            <p:nvPr/>
          </p:nvSpPr>
          <p:spPr bwMode="auto">
            <a:xfrm>
              <a:off x="5630866" y="2943225"/>
              <a:ext cx="784225" cy="350044"/>
            </a:xfrm>
            <a:prstGeom prst="line">
              <a:avLst/>
            </a:prstGeom>
            <a:noFill/>
            <a:ln w="38100">
              <a:solidFill>
                <a:schemeClr val="tx1"/>
              </a:solidFill>
              <a:round/>
              <a:headEnd/>
              <a:tailEnd type="triangle" w="med" len="med"/>
            </a:ln>
            <a:effectLst/>
          </p:spPr>
          <p:txBody>
            <a:bodyPr wrap="none"/>
            <a:lstStyle/>
            <a:p>
              <a:endParaRPr lang="en-US"/>
            </a:p>
          </p:txBody>
        </p:sp>
        <p:sp>
          <p:nvSpPr>
            <p:cNvPr id="619530" name="Line 10"/>
            <p:cNvSpPr>
              <a:spLocks noChangeShapeType="1"/>
            </p:cNvSpPr>
            <p:nvPr/>
          </p:nvSpPr>
          <p:spPr bwMode="auto">
            <a:xfrm flipH="1" flipV="1">
              <a:off x="1828803" y="1828801"/>
              <a:ext cx="2468563" cy="5954"/>
            </a:xfrm>
            <a:prstGeom prst="line">
              <a:avLst/>
            </a:prstGeom>
            <a:noFill/>
            <a:ln w="38100">
              <a:solidFill>
                <a:schemeClr val="tx1"/>
              </a:solidFill>
              <a:round/>
              <a:headEnd/>
              <a:tailEnd/>
            </a:ln>
            <a:effectLst/>
          </p:spPr>
          <p:txBody>
            <a:bodyPr wrap="none"/>
            <a:lstStyle/>
            <a:p>
              <a:endParaRPr lang="en-US"/>
            </a:p>
          </p:txBody>
        </p:sp>
        <p:sp>
          <p:nvSpPr>
            <p:cNvPr id="619531" name="Line 11"/>
            <p:cNvSpPr>
              <a:spLocks noChangeShapeType="1"/>
            </p:cNvSpPr>
            <p:nvPr/>
          </p:nvSpPr>
          <p:spPr bwMode="auto">
            <a:xfrm>
              <a:off x="1828800" y="1834755"/>
              <a:ext cx="0" cy="291703"/>
            </a:xfrm>
            <a:prstGeom prst="line">
              <a:avLst/>
            </a:prstGeom>
            <a:noFill/>
            <a:ln w="38100">
              <a:solidFill>
                <a:schemeClr val="tx1"/>
              </a:solidFill>
              <a:round/>
              <a:headEnd/>
              <a:tailEnd type="triangle" w="med" len="med"/>
            </a:ln>
            <a:effectLst/>
          </p:spPr>
          <p:txBody>
            <a:bodyPr wrap="none"/>
            <a:lstStyle/>
            <a:p>
              <a:endParaRPr lang="en-US"/>
            </a:p>
          </p:txBody>
        </p:sp>
        <p:sp>
          <p:nvSpPr>
            <p:cNvPr id="619532" name="Line 12"/>
            <p:cNvSpPr>
              <a:spLocks noChangeShapeType="1"/>
            </p:cNvSpPr>
            <p:nvPr/>
          </p:nvSpPr>
          <p:spPr bwMode="auto">
            <a:xfrm>
              <a:off x="5003800" y="1951435"/>
              <a:ext cx="0" cy="175022"/>
            </a:xfrm>
            <a:prstGeom prst="line">
              <a:avLst/>
            </a:prstGeom>
            <a:noFill/>
            <a:ln w="38100">
              <a:solidFill>
                <a:schemeClr val="tx1"/>
              </a:solidFill>
              <a:round/>
              <a:headEnd/>
              <a:tailEnd type="triangle" w="med" len="med"/>
            </a:ln>
            <a:effectLst/>
          </p:spPr>
          <p:txBody>
            <a:bodyPr wrap="none"/>
            <a:lstStyle/>
            <a:p>
              <a:endParaRPr lang="en-US"/>
            </a:p>
          </p:txBody>
        </p:sp>
        <p:sp>
          <p:nvSpPr>
            <p:cNvPr id="619533" name="Line 13"/>
            <p:cNvSpPr>
              <a:spLocks noChangeShapeType="1"/>
            </p:cNvSpPr>
            <p:nvPr/>
          </p:nvSpPr>
          <p:spPr bwMode="auto">
            <a:xfrm>
              <a:off x="5638800" y="1828800"/>
              <a:ext cx="2057400" cy="0"/>
            </a:xfrm>
            <a:prstGeom prst="line">
              <a:avLst/>
            </a:prstGeom>
            <a:noFill/>
            <a:ln w="38100">
              <a:solidFill>
                <a:schemeClr val="tx1"/>
              </a:solidFill>
              <a:round/>
              <a:headEnd/>
              <a:tailEnd/>
            </a:ln>
            <a:effectLst/>
          </p:spPr>
          <p:txBody>
            <a:bodyPr wrap="none"/>
            <a:lstStyle/>
            <a:p>
              <a:endParaRPr lang="en-US"/>
            </a:p>
          </p:txBody>
        </p:sp>
        <p:sp>
          <p:nvSpPr>
            <p:cNvPr id="619534" name="Line 14"/>
            <p:cNvSpPr>
              <a:spLocks noChangeShapeType="1"/>
            </p:cNvSpPr>
            <p:nvPr/>
          </p:nvSpPr>
          <p:spPr bwMode="auto">
            <a:xfrm>
              <a:off x="7696200" y="1834755"/>
              <a:ext cx="0" cy="291703"/>
            </a:xfrm>
            <a:prstGeom prst="line">
              <a:avLst/>
            </a:prstGeom>
            <a:noFill/>
            <a:ln w="38100">
              <a:solidFill>
                <a:schemeClr val="tx1"/>
              </a:solidFill>
              <a:round/>
              <a:headEnd/>
              <a:tailEnd type="triangle" w="med" len="med"/>
            </a:ln>
            <a:effectLst/>
          </p:spPr>
          <p:txBody>
            <a:bodyPr wrap="none"/>
            <a:lstStyle/>
            <a:p>
              <a:endParaRPr lang="en-US"/>
            </a:p>
          </p:txBody>
        </p:sp>
        <p:sp>
          <p:nvSpPr>
            <p:cNvPr id="619535" name="Oval 15"/>
            <p:cNvSpPr>
              <a:spLocks noChangeArrowheads="1"/>
            </p:cNvSpPr>
            <p:nvPr/>
          </p:nvSpPr>
          <p:spPr bwMode="auto">
            <a:xfrm>
              <a:off x="3276600" y="3028950"/>
              <a:ext cx="381000" cy="228600"/>
            </a:xfrm>
            <a:prstGeom prst="ellipse">
              <a:avLst/>
            </a:prstGeom>
            <a:solidFill>
              <a:srgbClr val="FFFF00"/>
            </a:solidFill>
            <a:ln w="9525">
              <a:solidFill>
                <a:schemeClr val="tx1"/>
              </a:solidFill>
              <a:round/>
              <a:headEnd/>
              <a:tailEnd/>
            </a:ln>
            <a:effectLst/>
          </p:spPr>
          <p:txBody>
            <a:bodyPr wrap="none" anchor="ctr"/>
            <a:lstStyle/>
            <a:p>
              <a:pPr eaLnBrk="0" hangingPunct="0"/>
              <a:r>
                <a:rPr lang="en-GB" sz="2400"/>
                <a:t>+</a:t>
              </a:r>
            </a:p>
          </p:txBody>
        </p:sp>
        <p:sp>
          <p:nvSpPr>
            <p:cNvPr id="619536" name="Oval 16"/>
            <p:cNvSpPr>
              <a:spLocks noChangeArrowheads="1"/>
            </p:cNvSpPr>
            <p:nvPr/>
          </p:nvSpPr>
          <p:spPr bwMode="auto">
            <a:xfrm>
              <a:off x="6400800" y="2971800"/>
              <a:ext cx="381000" cy="228600"/>
            </a:xfrm>
            <a:prstGeom prst="ellipse">
              <a:avLst/>
            </a:prstGeom>
            <a:solidFill>
              <a:srgbClr val="FFFF00"/>
            </a:solidFill>
            <a:ln w="9525">
              <a:solidFill>
                <a:schemeClr val="tx1"/>
              </a:solidFill>
              <a:round/>
              <a:headEnd/>
              <a:tailEnd/>
            </a:ln>
            <a:effectLst/>
          </p:spPr>
          <p:txBody>
            <a:bodyPr wrap="none" anchor="ctr"/>
            <a:lstStyle/>
            <a:p>
              <a:pPr eaLnBrk="0" hangingPunct="0"/>
              <a:r>
                <a:rPr lang="en-GB" sz="2400"/>
                <a:t>-</a:t>
              </a:r>
            </a:p>
          </p:txBody>
        </p:sp>
      </p:grpSp>
      <p:sp>
        <p:nvSpPr>
          <p:cNvPr id="619537" name="Text Box 17"/>
          <p:cNvSpPr txBox="1">
            <a:spLocks noChangeArrowheads="1"/>
          </p:cNvSpPr>
          <p:nvPr/>
        </p:nvSpPr>
        <p:spPr bwMode="auto">
          <a:xfrm>
            <a:off x="2438400" y="762003"/>
            <a:ext cx="6477000" cy="461665"/>
          </a:xfrm>
          <a:prstGeom prst="rect">
            <a:avLst/>
          </a:prstGeom>
          <a:noFill/>
          <a:ln w="9525">
            <a:noFill/>
            <a:miter lim="800000"/>
            <a:headEnd/>
            <a:tailEnd/>
          </a:ln>
          <a:effectLst/>
        </p:spPr>
        <p:txBody>
          <a:bodyPr>
            <a:spAutoFit/>
          </a:bodyPr>
          <a:lstStyle/>
          <a:p>
            <a:pPr algn="l" eaLnBrk="0" hangingPunct="0">
              <a:spcBef>
                <a:spcPct val="50000"/>
              </a:spcBef>
            </a:pPr>
            <a:endParaRPr lang="en-US" sz="2400"/>
          </a:p>
        </p:txBody>
      </p:sp>
      <p:sp>
        <p:nvSpPr>
          <p:cNvPr id="619538" name="Text Box 18"/>
          <p:cNvSpPr txBox="1">
            <a:spLocks noChangeArrowheads="1"/>
          </p:cNvSpPr>
          <p:nvPr/>
        </p:nvSpPr>
        <p:spPr bwMode="auto">
          <a:xfrm>
            <a:off x="2514600" y="76200"/>
            <a:ext cx="7010400" cy="1828800"/>
          </a:xfrm>
          <a:prstGeom prst="rect">
            <a:avLst/>
          </a:prstGeom>
          <a:noFill/>
          <a:ln w="12700" algn="ctr">
            <a:noFill/>
            <a:miter lim="800000"/>
            <a:headEnd/>
            <a:tailEnd/>
          </a:ln>
          <a:effectLst/>
        </p:spPr>
        <p:txBody>
          <a:bodyPr lIns="90487" tIns="44450" rIns="90487" bIns="44450" anchor="b"/>
          <a:lstStyle/>
          <a:p>
            <a:endParaRPr lang="en-GB" sz="3600" b="1" dirty="0">
              <a:solidFill>
                <a:srgbClr val="000099"/>
              </a:solidFill>
            </a:endParaRPr>
          </a:p>
        </p:txBody>
      </p:sp>
    </p:spTree>
    <p:extLst>
      <p:ext uri="{BB962C8B-B14F-4D97-AF65-F5344CB8AC3E}">
        <p14:creationId xmlns:p14="http://schemas.microsoft.com/office/powerpoint/2010/main" val="229550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Solvent Substitutions are not always green</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a:xfrm>
            <a:off x="838200" y="1653147"/>
            <a:ext cx="10515600" cy="1197605"/>
          </a:xfrm>
        </p:spPr>
        <p:txBody>
          <a:bodyPr>
            <a:normAutofit lnSpcReduction="10000"/>
          </a:bodyPr>
          <a:lstStyle/>
          <a:p>
            <a:pPr marL="0" indent="0">
              <a:buNone/>
            </a:pPr>
            <a:r>
              <a:rPr lang="en-US" dirty="0"/>
              <a:t>Organic Solvents:</a:t>
            </a:r>
          </a:p>
          <a:p>
            <a:pPr lvl="1"/>
            <a:r>
              <a:rPr lang="en-US" dirty="0"/>
              <a:t>Good media for heat and mass transfer</a:t>
            </a:r>
          </a:p>
          <a:p>
            <a:pPr lvl="1"/>
            <a:r>
              <a:rPr lang="en-US" dirty="0"/>
              <a:t>Low viscosity (improves reaction kinetics) </a:t>
            </a:r>
          </a:p>
        </p:txBody>
      </p:sp>
      <p:sp>
        <p:nvSpPr>
          <p:cNvPr id="4" name="Content Placeholder 2">
            <a:extLst>
              <a:ext uri="{FF2B5EF4-FFF2-40B4-BE49-F238E27FC236}">
                <a16:creationId xmlns:a16="http://schemas.microsoft.com/office/drawing/2014/main" id="{560E6072-8BCF-5F46-8668-6FAB463B7F9D}"/>
              </a:ext>
            </a:extLst>
          </p:cNvPr>
          <p:cNvSpPr txBox="1">
            <a:spLocks/>
          </p:cNvSpPr>
          <p:nvPr/>
        </p:nvSpPr>
        <p:spPr>
          <a:xfrm>
            <a:off x="838200" y="3971964"/>
            <a:ext cx="10515600" cy="2224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Not all current solvents are harmful!</a:t>
            </a:r>
          </a:p>
          <a:p>
            <a:pPr lvl="1"/>
            <a:r>
              <a:rPr lang="en-US" dirty="0"/>
              <a:t>Ethyl acetate</a:t>
            </a:r>
          </a:p>
          <a:p>
            <a:pPr lvl="1"/>
            <a:r>
              <a:rPr lang="en-US" dirty="0"/>
              <a:t>Ethanol</a:t>
            </a:r>
          </a:p>
          <a:p>
            <a:pPr lvl="1"/>
            <a:r>
              <a:rPr lang="en-US" dirty="0"/>
              <a:t>Butanol</a:t>
            </a:r>
          </a:p>
          <a:p>
            <a:pPr lvl="1"/>
            <a:r>
              <a:rPr lang="en-US" dirty="0"/>
              <a:t>Limonene (terpene based solvent extracted from citrus fruit like oranges)</a:t>
            </a:r>
          </a:p>
          <a:p>
            <a:pPr lvl="1"/>
            <a:endParaRPr lang="en-US" dirty="0"/>
          </a:p>
        </p:txBody>
      </p:sp>
      <p:sp>
        <p:nvSpPr>
          <p:cNvPr id="5" name="TextBox 4">
            <a:extLst>
              <a:ext uri="{FF2B5EF4-FFF2-40B4-BE49-F238E27FC236}">
                <a16:creationId xmlns:a16="http://schemas.microsoft.com/office/drawing/2014/main" id="{15D04153-FB18-8745-89E4-E782A36A43EC}"/>
              </a:ext>
            </a:extLst>
          </p:cNvPr>
          <p:cNvSpPr txBox="1"/>
          <p:nvPr/>
        </p:nvSpPr>
        <p:spPr>
          <a:xfrm>
            <a:off x="2129589" y="3018179"/>
            <a:ext cx="6725653" cy="707886"/>
          </a:xfrm>
          <a:prstGeom prst="rect">
            <a:avLst/>
          </a:prstGeom>
          <a:solidFill>
            <a:schemeClr val="accent6"/>
          </a:solidFill>
          <a:ln w="38100">
            <a:solidFill>
              <a:schemeClr val="tx1"/>
            </a:solidFill>
          </a:ln>
        </p:spPr>
        <p:txBody>
          <a:bodyPr wrap="square" rtlCol="0">
            <a:spAutoFit/>
          </a:bodyPr>
          <a:lstStyle/>
          <a:p>
            <a:pPr algn="ctr"/>
            <a:r>
              <a:rPr lang="en-US" sz="2000" b="1" dirty="0"/>
              <a:t>Switching out solvents can lead to increased energy cost during the manufacturing process</a:t>
            </a:r>
          </a:p>
        </p:txBody>
      </p:sp>
    </p:spTree>
    <p:extLst>
      <p:ext uri="{BB962C8B-B14F-4D97-AF65-F5344CB8AC3E}">
        <p14:creationId xmlns:p14="http://schemas.microsoft.com/office/powerpoint/2010/main" val="18287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GB" sz="4000" dirty="0">
                <a:latin typeface="+mn-lt"/>
              </a:rPr>
              <a:t>The need for alternative solvents</a:t>
            </a:r>
          </a:p>
        </p:txBody>
      </p:sp>
      <p:sp>
        <p:nvSpPr>
          <p:cNvPr id="64515" name="Rectangle 3"/>
          <p:cNvSpPr>
            <a:spLocks noGrp="1" noChangeArrowheads="1"/>
          </p:cNvSpPr>
          <p:nvPr>
            <p:ph type="body" idx="1"/>
          </p:nvPr>
        </p:nvSpPr>
        <p:spPr>
          <a:xfrm>
            <a:off x="838200" y="1683564"/>
            <a:ext cx="9152965" cy="4537075"/>
          </a:xfrm>
        </p:spPr>
        <p:txBody>
          <a:bodyPr>
            <a:normAutofit/>
          </a:bodyPr>
          <a:lstStyle/>
          <a:p>
            <a:pPr>
              <a:lnSpc>
                <a:spcPct val="90000"/>
              </a:lnSpc>
            </a:pPr>
            <a:r>
              <a:rPr lang="en-GB" sz="2400" dirty="0"/>
              <a:t>Play a major role in many areas of technology</a:t>
            </a:r>
          </a:p>
          <a:p>
            <a:pPr marL="0" indent="0">
              <a:lnSpc>
                <a:spcPct val="90000"/>
              </a:lnSpc>
              <a:buNone/>
            </a:pPr>
            <a:endParaRPr lang="en-GB" sz="2400" dirty="0"/>
          </a:p>
          <a:p>
            <a:pPr>
              <a:lnSpc>
                <a:spcPct val="90000"/>
              </a:lnSpc>
            </a:pPr>
            <a:r>
              <a:rPr lang="en-GB" sz="2400" dirty="0"/>
              <a:t>Provide many opportunities for improvement of environmental aspects.</a:t>
            </a:r>
          </a:p>
          <a:p>
            <a:pPr marL="0" indent="0">
              <a:lnSpc>
                <a:spcPct val="90000"/>
              </a:lnSpc>
              <a:buNone/>
            </a:pPr>
            <a:endParaRPr lang="en-GB" sz="2400" dirty="0"/>
          </a:p>
          <a:p>
            <a:pPr>
              <a:lnSpc>
                <a:spcPct val="90000"/>
              </a:lnSpc>
            </a:pPr>
            <a:r>
              <a:rPr lang="en-GB" sz="2400" dirty="0"/>
              <a:t>Represent a very large proportion of the volatile organic compounds (VOCs) released into the atmosphere.</a:t>
            </a:r>
          </a:p>
          <a:p>
            <a:pPr marL="0" indent="0">
              <a:lnSpc>
                <a:spcPct val="90000"/>
              </a:lnSpc>
              <a:buNone/>
            </a:pPr>
            <a:endParaRPr lang="en-GB" sz="2400" dirty="0"/>
          </a:p>
          <a:p>
            <a:pPr>
              <a:lnSpc>
                <a:spcPct val="90000"/>
              </a:lnSpc>
            </a:pPr>
            <a:r>
              <a:rPr lang="en-GB" sz="2400" dirty="0"/>
              <a:t>$1B spent on environmental technology, much of which is end of pipe equipment and associated operating costs to clean up emissions and air.</a:t>
            </a:r>
          </a:p>
        </p:txBody>
      </p:sp>
    </p:spTree>
    <p:extLst>
      <p:ext uri="{BB962C8B-B14F-4D97-AF65-F5344CB8AC3E}">
        <p14:creationId xmlns:p14="http://schemas.microsoft.com/office/powerpoint/2010/main" val="217482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28289" y="193116"/>
            <a:ext cx="8229600" cy="1139825"/>
          </a:xfrm>
        </p:spPr>
        <p:txBody>
          <a:bodyPr/>
          <a:lstStyle/>
          <a:p>
            <a:r>
              <a:rPr lang="en-GB" sz="4000" dirty="0">
                <a:latin typeface="+mn-lt"/>
              </a:rPr>
              <a:t>Alternative Solvents for Synthesis</a:t>
            </a:r>
          </a:p>
        </p:txBody>
      </p:sp>
      <p:sp>
        <p:nvSpPr>
          <p:cNvPr id="54275" name="Rectangle 3"/>
          <p:cNvSpPr>
            <a:spLocks noGrp="1" noChangeArrowheads="1"/>
          </p:cNvSpPr>
          <p:nvPr>
            <p:ph type="body" idx="1"/>
          </p:nvPr>
        </p:nvSpPr>
        <p:spPr>
          <a:xfrm>
            <a:off x="825874" y="1506259"/>
            <a:ext cx="8229600" cy="5040313"/>
          </a:xfrm>
        </p:spPr>
        <p:txBody>
          <a:bodyPr>
            <a:normAutofit/>
          </a:bodyPr>
          <a:lstStyle/>
          <a:p>
            <a:pPr marL="0" indent="0">
              <a:buNone/>
            </a:pPr>
            <a:r>
              <a:rPr lang="en-GB" sz="2400" u="sng" dirty="0"/>
              <a:t>Widely used throughout the chemical industry</a:t>
            </a:r>
          </a:p>
          <a:p>
            <a:pPr marL="742950" lvl="1" indent="-285750"/>
            <a:r>
              <a:rPr lang="en-GB" dirty="0"/>
              <a:t>Synthetic Chemistry</a:t>
            </a:r>
          </a:p>
          <a:p>
            <a:pPr lvl="2"/>
            <a:r>
              <a:rPr lang="en-GB" sz="2400" dirty="0"/>
              <a:t>Reaction medium on laboratory and industrial scale</a:t>
            </a:r>
          </a:p>
          <a:p>
            <a:pPr lvl="2"/>
            <a:r>
              <a:rPr lang="en-GB" sz="2400" dirty="0"/>
              <a:t>Extensively used in work-up and purification (usually more than for reaction medium)</a:t>
            </a:r>
          </a:p>
          <a:p>
            <a:pPr marL="742950" lvl="1" indent="-285750"/>
            <a:r>
              <a:rPr lang="en-GB" dirty="0"/>
              <a:t>Analytical Chemistry</a:t>
            </a:r>
          </a:p>
          <a:p>
            <a:pPr lvl="2"/>
            <a:r>
              <a:rPr lang="en-GB" sz="2400" dirty="0"/>
              <a:t>Sample extraction and preparation (Spectroscopy)</a:t>
            </a:r>
          </a:p>
          <a:p>
            <a:pPr lvl="2"/>
            <a:r>
              <a:rPr lang="en-GB" sz="2400" dirty="0"/>
              <a:t>Chromatography mobile phase (HPLC, TLC etc.)</a:t>
            </a:r>
          </a:p>
          <a:p>
            <a:pPr marL="742950" lvl="1" indent="-285750"/>
            <a:r>
              <a:rPr lang="en-GB" dirty="0"/>
              <a:t>Crystallisation</a:t>
            </a:r>
          </a:p>
          <a:p>
            <a:pPr lvl="2"/>
            <a:r>
              <a:rPr lang="en-GB" sz="2400" dirty="0"/>
              <a:t>Recrystallisation to purify compounds and prepare crystals suitable for analysis</a:t>
            </a:r>
          </a:p>
        </p:txBody>
      </p:sp>
    </p:spTree>
    <p:extLst>
      <p:ext uri="{BB962C8B-B14F-4D97-AF65-F5344CB8AC3E}">
        <p14:creationId xmlns:p14="http://schemas.microsoft.com/office/powerpoint/2010/main" val="269156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6165-E578-B442-AC7A-5581A72BEB74}"/>
              </a:ext>
            </a:extLst>
          </p:cNvPr>
          <p:cNvSpPr>
            <a:spLocks noGrp="1"/>
          </p:cNvSpPr>
          <p:nvPr>
            <p:ph type="title"/>
          </p:nvPr>
        </p:nvSpPr>
        <p:spPr/>
        <p:txBody>
          <a:bodyPr>
            <a:normAutofit/>
          </a:bodyPr>
          <a:lstStyle/>
          <a:p>
            <a:r>
              <a:rPr lang="en-US" sz="4000" dirty="0">
                <a:latin typeface="+mn-lt"/>
              </a:rPr>
              <a:t>Bio-derived Solvents</a:t>
            </a:r>
          </a:p>
        </p:txBody>
      </p:sp>
      <p:pic>
        <p:nvPicPr>
          <p:cNvPr id="36" name="Picture 35">
            <a:extLst>
              <a:ext uri="{FF2B5EF4-FFF2-40B4-BE49-F238E27FC236}">
                <a16:creationId xmlns:a16="http://schemas.microsoft.com/office/drawing/2014/main" id="{4030ED39-76FB-134A-A81D-EE9F927A1EDB}"/>
              </a:ext>
            </a:extLst>
          </p:cNvPr>
          <p:cNvPicPr>
            <a:picLocks noChangeAspect="1"/>
          </p:cNvPicPr>
          <p:nvPr/>
        </p:nvPicPr>
        <p:blipFill>
          <a:blip r:embed="rId2"/>
          <a:stretch>
            <a:fillRect/>
          </a:stretch>
        </p:blipFill>
        <p:spPr>
          <a:xfrm>
            <a:off x="1980698" y="1611897"/>
            <a:ext cx="8230603" cy="4438726"/>
          </a:xfrm>
          <a:prstGeom prst="rect">
            <a:avLst/>
          </a:prstGeom>
        </p:spPr>
      </p:pic>
    </p:spTree>
    <p:extLst>
      <p:ext uri="{BB962C8B-B14F-4D97-AF65-F5344CB8AC3E}">
        <p14:creationId xmlns:p14="http://schemas.microsoft.com/office/powerpoint/2010/main" val="289816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normAutofit/>
          </a:bodyPr>
          <a:lstStyle/>
          <a:p>
            <a:r>
              <a:rPr lang="en-US" sz="2400" dirty="0"/>
              <a:t>Learning objectives and outcomes</a:t>
            </a:r>
          </a:p>
          <a:p>
            <a:r>
              <a:rPr lang="en-US" sz="2400" dirty="0"/>
              <a:t>Understanding solvents</a:t>
            </a:r>
          </a:p>
          <a:p>
            <a:r>
              <a:rPr lang="en-US" sz="2400" dirty="0">
                <a:solidFill>
                  <a:schemeClr val="accent2"/>
                </a:solidFill>
              </a:rPr>
              <a:t>Solvent selection guides</a:t>
            </a:r>
          </a:p>
          <a:p>
            <a:r>
              <a:rPr lang="en-US" sz="2400" dirty="0"/>
              <a:t>Strategies for solvent replacement</a:t>
            </a:r>
          </a:p>
        </p:txBody>
      </p:sp>
    </p:spTree>
    <p:extLst>
      <p:ext uri="{BB962C8B-B14F-4D97-AF65-F5344CB8AC3E}">
        <p14:creationId xmlns:p14="http://schemas.microsoft.com/office/powerpoint/2010/main" val="87836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0E4E-BD19-3740-84F2-E6BC3F6341A3}"/>
              </a:ext>
            </a:extLst>
          </p:cNvPr>
          <p:cNvSpPr>
            <a:spLocks noGrp="1"/>
          </p:cNvSpPr>
          <p:nvPr>
            <p:ph type="title"/>
          </p:nvPr>
        </p:nvSpPr>
        <p:spPr/>
        <p:txBody>
          <a:bodyPr>
            <a:normAutofit/>
          </a:bodyPr>
          <a:lstStyle/>
          <a:p>
            <a:r>
              <a:rPr lang="en-US" sz="4000" dirty="0">
                <a:latin typeface="+mn-lt"/>
              </a:rPr>
              <a:t>Solvent Selection Guides</a:t>
            </a:r>
          </a:p>
        </p:txBody>
      </p:sp>
      <p:sp>
        <p:nvSpPr>
          <p:cNvPr id="3" name="Content Placeholder 2">
            <a:extLst>
              <a:ext uri="{FF2B5EF4-FFF2-40B4-BE49-F238E27FC236}">
                <a16:creationId xmlns:a16="http://schemas.microsoft.com/office/drawing/2014/main" id="{CE06B372-5D84-F94B-9212-F7C1AEF1E777}"/>
              </a:ext>
            </a:extLst>
          </p:cNvPr>
          <p:cNvSpPr>
            <a:spLocks noGrp="1"/>
          </p:cNvSpPr>
          <p:nvPr>
            <p:ph idx="1"/>
          </p:nvPr>
        </p:nvSpPr>
        <p:spPr>
          <a:xfrm>
            <a:off x="838200" y="1750132"/>
            <a:ext cx="5257800" cy="4201206"/>
          </a:xfrm>
        </p:spPr>
        <p:txBody>
          <a:bodyPr>
            <a:normAutofit/>
          </a:bodyPr>
          <a:lstStyle/>
          <a:p>
            <a:pPr marL="0" indent="0">
              <a:lnSpc>
                <a:spcPct val="110000"/>
              </a:lnSpc>
              <a:buNone/>
            </a:pPr>
            <a:r>
              <a:rPr lang="en-US" sz="2000" dirty="0"/>
              <a:t>The use of safer solvents is oftentimes the ‘low hanging fruit’ for implementing green chemistry principles. There are many solvent selection guides that have been published within the pharmaceutical sector and are being used as a basis for guiding the selection of safer solvent choices for chemical reactions, extractions, and separations. The following summary provides an overview of these guides, along with guidance towards safer solvent substitution.</a:t>
            </a:r>
          </a:p>
        </p:txBody>
      </p:sp>
      <p:pic>
        <p:nvPicPr>
          <p:cNvPr id="6" name="Picture 5">
            <a:extLst>
              <a:ext uri="{FF2B5EF4-FFF2-40B4-BE49-F238E27FC236}">
                <a16:creationId xmlns:a16="http://schemas.microsoft.com/office/drawing/2014/main" id="{A1F49836-05B6-6645-9A2A-5B925EA3C632}"/>
              </a:ext>
            </a:extLst>
          </p:cNvPr>
          <p:cNvPicPr>
            <a:picLocks noChangeAspect="1"/>
          </p:cNvPicPr>
          <p:nvPr/>
        </p:nvPicPr>
        <p:blipFill rotWithShape="1">
          <a:blip r:embed="rId3"/>
          <a:srcRect l="18599" t="2262" r="21032" b="2262"/>
          <a:stretch/>
        </p:blipFill>
        <p:spPr>
          <a:xfrm>
            <a:off x="7771850" y="2119464"/>
            <a:ext cx="2760079" cy="2619073"/>
          </a:xfrm>
          <a:prstGeom prst="rect">
            <a:avLst/>
          </a:prstGeom>
          <a:ln>
            <a:noFill/>
          </a:ln>
        </p:spPr>
      </p:pic>
      <p:sp>
        <p:nvSpPr>
          <p:cNvPr id="7" name="TextBox 6">
            <a:extLst>
              <a:ext uri="{FF2B5EF4-FFF2-40B4-BE49-F238E27FC236}">
                <a16:creationId xmlns:a16="http://schemas.microsoft.com/office/drawing/2014/main" id="{B75F14AC-E92A-5145-B725-A779E52C8FE2}"/>
              </a:ext>
            </a:extLst>
          </p:cNvPr>
          <p:cNvSpPr txBox="1"/>
          <p:nvPr/>
        </p:nvSpPr>
        <p:spPr>
          <a:xfrm>
            <a:off x="6921501" y="4800600"/>
            <a:ext cx="4786086" cy="2031325"/>
          </a:xfrm>
          <a:prstGeom prst="rect">
            <a:avLst/>
          </a:prstGeom>
          <a:noFill/>
        </p:spPr>
        <p:txBody>
          <a:bodyPr wrap="square" rtlCol="0">
            <a:spAutoFit/>
          </a:bodyPr>
          <a:lstStyle/>
          <a:p>
            <a:r>
              <a:rPr lang="en-US" dirty="0"/>
              <a:t>Composition by mass of the types of material used to manufacture an API (Active Pharmaceutical Ingredient): </a:t>
            </a:r>
            <a:r>
              <a:rPr lang="en-US" i="1" dirty="0"/>
              <a:t>Solvents make up over 50% of the materials used!</a:t>
            </a:r>
          </a:p>
          <a:p>
            <a:endParaRPr lang="en-US" dirty="0"/>
          </a:p>
          <a:p>
            <a:r>
              <a:rPr lang="en-US" dirty="0"/>
              <a:t>Henderson, R. K., et. al. Green Chem., 2011, 13, 854-862</a:t>
            </a:r>
          </a:p>
        </p:txBody>
      </p:sp>
      <p:sp>
        <p:nvSpPr>
          <p:cNvPr id="8" name="TextBox 7">
            <a:extLst>
              <a:ext uri="{FF2B5EF4-FFF2-40B4-BE49-F238E27FC236}">
                <a16:creationId xmlns:a16="http://schemas.microsoft.com/office/drawing/2014/main" id="{0AA35788-CDE6-4245-A147-E5F8FC6713BD}"/>
              </a:ext>
            </a:extLst>
          </p:cNvPr>
          <p:cNvSpPr txBox="1"/>
          <p:nvPr/>
        </p:nvSpPr>
        <p:spPr>
          <a:xfrm>
            <a:off x="10388606" y="2781312"/>
            <a:ext cx="1562094" cy="369332"/>
          </a:xfrm>
          <a:prstGeom prst="rect">
            <a:avLst/>
          </a:prstGeom>
          <a:noFill/>
        </p:spPr>
        <p:txBody>
          <a:bodyPr wrap="none" rtlCol="0">
            <a:spAutoFit/>
          </a:bodyPr>
          <a:lstStyle/>
          <a:p>
            <a:r>
              <a:rPr lang="en-US" dirty="0"/>
              <a:t>Solvents (56%)</a:t>
            </a:r>
          </a:p>
        </p:txBody>
      </p:sp>
      <p:sp>
        <p:nvSpPr>
          <p:cNvPr id="9" name="TextBox 8">
            <a:extLst>
              <a:ext uri="{FF2B5EF4-FFF2-40B4-BE49-F238E27FC236}">
                <a16:creationId xmlns:a16="http://schemas.microsoft.com/office/drawing/2014/main" id="{6724722E-85C5-3C44-B3B0-FE86E5261FB7}"/>
              </a:ext>
            </a:extLst>
          </p:cNvPr>
          <p:cNvSpPr txBox="1"/>
          <p:nvPr/>
        </p:nvSpPr>
        <p:spPr>
          <a:xfrm>
            <a:off x="6921500" y="3795627"/>
            <a:ext cx="1212383" cy="369332"/>
          </a:xfrm>
          <a:prstGeom prst="rect">
            <a:avLst/>
          </a:prstGeom>
          <a:noFill/>
        </p:spPr>
        <p:txBody>
          <a:bodyPr wrap="none" rtlCol="0">
            <a:spAutoFit/>
          </a:bodyPr>
          <a:lstStyle/>
          <a:p>
            <a:r>
              <a:rPr lang="en-US" dirty="0"/>
              <a:t>Water 32%</a:t>
            </a:r>
          </a:p>
        </p:txBody>
      </p:sp>
      <p:sp>
        <p:nvSpPr>
          <p:cNvPr id="10" name="TextBox 9">
            <a:extLst>
              <a:ext uri="{FF2B5EF4-FFF2-40B4-BE49-F238E27FC236}">
                <a16:creationId xmlns:a16="http://schemas.microsoft.com/office/drawing/2014/main" id="{0CAF178B-CCD1-1E4A-8A7C-94A121046267}"/>
              </a:ext>
            </a:extLst>
          </p:cNvPr>
          <p:cNvSpPr txBox="1"/>
          <p:nvPr/>
        </p:nvSpPr>
        <p:spPr>
          <a:xfrm>
            <a:off x="7874358" y="1803122"/>
            <a:ext cx="1435649" cy="369332"/>
          </a:xfrm>
          <a:prstGeom prst="rect">
            <a:avLst/>
          </a:prstGeom>
          <a:noFill/>
        </p:spPr>
        <p:txBody>
          <a:bodyPr wrap="none" rtlCol="0">
            <a:spAutoFit/>
          </a:bodyPr>
          <a:lstStyle/>
          <a:p>
            <a:r>
              <a:rPr lang="en-US" dirty="0"/>
              <a:t>Reactants 7%</a:t>
            </a:r>
          </a:p>
        </p:txBody>
      </p:sp>
      <p:sp>
        <p:nvSpPr>
          <p:cNvPr id="11" name="TextBox 10">
            <a:extLst>
              <a:ext uri="{FF2B5EF4-FFF2-40B4-BE49-F238E27FC236}">
                <a16:creationId xmlns:a16="http://schemas.microsoft.com/office/drawing/2014/main" id="{3A773A2E-A08E-F04C-A199-D377BC385E4F}"/>
              </a:ext>
            </a:extLst>
          </p:cNvPr>
          <p:cNvSpPr txBox="1"/>
          <p:nvPr/>
        </p:nvSpPr>
        <p:spPr>
          <a:xfrm>
            <a:off x="7407028" y="2165198"/>
            <a:ext cx="1066318" cy="369332"/>
          </a:xfrm>
          <a:prstGeom prst="rect">
            <a:avLst/>
          </a:prstGeom>
          <a:noFill/>
        </p:spPr>
        <p:txBody>
          <a:bodyPr wrap="none" rtlCol="0">
            <a:spAutoFit/>
          </a:bodyPr>
          <a:lstStyle/>
          <a:p>
            <a:r>
              <a:rPr lang="en-US" dirty="0"/>
              <a:t>Other 5%</a:t>
            </a:r>
          </a:p>
        </p:txBody>
      </p:sp>
    </p:spTree>
    <p:extLst>
      <p:ext uri="{BB962C8B-B14F-4D97-AF65-F5344CB8AC3E}">
        <p14:creationId xmlns:p14="http://schemas.microsoft.com/office/powerpoint/2010/main" val="2110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lstStyle/>
          <a:p>
            <a:r>
              <a:rPr lang="en-US" dirty="0">
                <a:latin typeface="+mn-lt"/>
              </a:rPr>
              <a:t>Outline</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normAutofit/>
          </a:bodyPr>
          <a:lstStyle/>
          <a:p>
            <a:r>
              <a:rPr lang="en-US" sz="2400" dirty="0"/>
              <a:t>Learning objectives and outcomes</a:t>
            </a:r>
          </a:p>
          <a:p>
            <a:r>
              <a:rPr lang="en-US" sz="2400" dirty="0"/>
              <a:t>Understanding solvents</a:t>
            </a:r>
          </a:p>
          <a:p>
            <a:r>
              <a:rPr lang="en-US" sz="2400" dirty="0"/>
              <a:t>Solvent selection guides</a:t>
            </a:r>
          </a:p>
          <a:p>
            <a:r>
              <a:rPr lang="en-US" sz="2400" dirty="0"/>
              <a:t>Strategies for solvent replacement</a:t>
            </a:r>
          </a:p>
        </p:txBody>
      </p:sp>
    </p:spTree>
    <p:extLst>
      <p:ext uri="{BB962C8B-B14F-4D97-AF65-F5344CB8AC3E}">
        <p14:creationId xmlns:p14="http://schemas.microsoft.com/office/powerpoint/2010/main" val="147077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B7F-9D8D-BD41-9DC4-B793191F4929}"/>
              </a:ext>
            </a:extLst>
          </p:cNvPr>
          <p:cNvSpPr>
            <a:spLocks noGrp="1"/>
          </p:cNvSpPr>
          <p:nvPr>
            <p:ph type="title"/>
          </p:nvPr>
        </p:nvSpPr>
        <p:spPr/>
        <p:txBody>
          <a:bodyPr>
            <a:normAutofit/>
          </a:bodyPr>
          <a:lstStyle/>
          <a:p>
            <a:r>
              <a:rPr lang="en-US" sz="4000" dirty="0">
                <a:latin typeface="+mn-lt"/>
              </a:rPr>
              <a:t>Pharmaceutical Sector Solvent Selection Guides</a:t>
            </a:r>
          </a:p>
        </p:txBody>
      </p:sp>
      <p:sp>
        <p:nvSpPr>
          <p:cNvPr id="3" name="Content Placeholder 2">
            <a:extLst>
              <a:ext uri="{FF2B5EF4-FFF2-40B4-BE49-F238E27FC236}">
                <a16:creationId xmlns:a16="http://schemas.microsoft.com/office/drawing/2014/main" id="{42C51B7C-0778-3842-9EA2-249A871D7109}"/>
              </a:ext>
            </a:extLst>
          </p:cNvPr>
          <p:cNvSpPr>
            <a:spLocks noGrp="1"/>
          </p:cNvSpPr>
          <p:nvPr>
            <p:ph idx="1"/>
          </p:nvPr>
        </p:nvSpPr>
        <p:spPr>
          <a:xfrm>
            <a:off x="838200" y="1750132"/>
            <a:ext cx="5257800" cy="4201206"/>
          </a:xfrm>
        </p:spPr>
        <p:txBody>
          <a:bodyPr>
            <a:normAutofit lnSpcReduction="10000"/>
          </a:bodyPr>
          <a:lstStyle/>
          <a:p>
            <a:pPr lvl="1"/>
            <a:r>
              <a:rPr lang="en-US" dirty="0"/>
              <a:t>Pfizer</a:t>
            </a:r>
          </a:p>
          <a:p>
            <a:pPr lvl="1"/>
            <a:r>
              <a:rPr lang="en-US" dirty="0"/>
              <a:t>Glaxo-Smith Kline (GSK) </a:t>
            </a:r>
          </a:p>
          <a:p>
            <a:pPr lvl="1"/>
            <a:r>
              <a:rPr lang="en-US" dirty="0"/>
              <a:t>Sanofi</a:t>
            </a:r>
          </a:p>
          <a:p>
            <a:pPr lvl="1"/>
            <a:r>
              <a:rPr lang="en-US" dirty="0"/>
              <a:t>Amgen – substitutes for methylene chloride in separations (refer to Lecture #20, Green Analytical Chemistry)</a:t>
            </a:r>
          </a:p>
          <a:p>
            <a:pPr lvl="1"/>
            <a:r>
              <a:rPr lang="en-US" dirty="0"/>
              <a:t>ACS Green Chemistry Institute Pharmaceutical Roundtable Solvent Selection Tool (launched Feb. 2018)</a:t>
            </a:r>
          </a:p>
          <a:p>
            <a:pPr lvl="1"/>
            <a:r>
              <a:rPr lang="en-US" dirty="0"/>
              <a:t>CHEM21 Solvent Guide (2016)</a:t>
            </a:r>
          </a:p>
          <a:p>
            <a:endParaRPr lang="en-US" dirty="0"/>
          </a:p>
        </p:txBody>
      </p:sp>
      <p:sp>
        <p:nvSpPr>
          <p:cNvPr id="4" name="Content Placeholder 2">
            <a:extLst>
              <a:ext uri="{FF2B5EF4-FFF2-40B4-BE49-F238E27FC236}">
                <a16:creationId xmlns:a16="http://schemas.microsoft.com/office/drawing/2014/main" id="{C79442A0-C666-AA48-82E6-8FDFB6762BF0}"/>
              </a:ext>
            </a:extLst>
          </p:cNvPr>
          <p:cNvSpPr txBox="1">
            <a:spLocks/>
          </p:cNvSpPr>
          <p:nvPr/>
        </p:nvSpPr>
        <p:spPr>
          <a:xfrm>
            <a:off x="6323007" y="1754591"/>
            <a:ext cx="5257800" cy="4201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buNone/>
            </a:pPr>
            <a:r>
              <a:rPr lang="en-US" dirty="0"/>
              <a:t>Criteria for solvent selection guides are based on all (or a sub-set of):</a:t>
            </a:r>
          </a:p>
          <a:p>
            <a:pPr lvl="1"/>
            <a:r>
              <a:rPr lang="en-US" dirty="0"/>
              <a:t>Chemical functionality</a:t>
            </a:r>
          </a:p>
          <a:p>
            <a:pPr lvl="1"/>
            <a:r>
              <a:rPr lang="en-US" dirty="0"/>
              <a:t>Physical properties</a:t>
            </a:r>
          </a:p>
          <a:p>
            <a:pPr lvl="1"/>
            <a:r>
              <a:rPr lang="en-US" dirty="0"/>
              <a:t>Regulatory and legal classifications/limitations</a:t>
            </a:r>
          </a:p>
          <a:p>
            <a:pPr lvl="1"/>
            <a:r>
              <a:rPr lang="en-US" dirty="0"/>
              <a:t>Environmental impact</a:t>
            </a:r>
          </a:p>
          <a:p>
            <a:pPr lvl="1"/>
            <a:r>
              <a:rPr lang="en-US" dirty="0"/>
              <a:t>Health and safety</a:t>
            </a:r>
          </a:p>
          <a:p>
            <a:endParaRPr lang="en-US" dirty="0"/>
          </a:p>
        </p:txBody>
      </p:sp>
    </p:spTree>
    <p:extLst>
      <p:ext uri="{BB962C8B-B14F-4D97-AF65-F5344CB8AC3E}">
        <p14:creationId xmlns:p14="http://schemas.microsoft.com/office/powerpoint/2010/main" val="242255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3062-76DB-BB49-BD02-EC2443786F75}"/>
              </a:ext>
            </a:extLst>
          </p:cNvPr>
          <p:cNvSpPr>
            <a:spLocks noGrp="1"/>
          </p:cNvSpPr>
          <p:nvPr>
            <p:ph type="title"/>
          </p:nvPr>
        </p:nvSpPr>
        <p:spPr/>
        <p:txBody>
          <a:bodyPr>
            <a:normAutofit/>
          </a:bodyPr>
          <a:lstStyle/>
          <a:p>
            <a:r>
              <a:rPr lang="en-US" sz="4000" dirty="0">
                <a:latin typeface="+mn-lt"/>
              </a:rPr>
              <a:t>Pfizer Solvent Replacement Table</a:t>
            </a:r>
          </a:p>
        </p:txBody>
      </p:sp>
      <p:graphicFrame>
        <p:nvGraphicFramePr>
          <p:cNvPr id="4" name="Table 3">
            <a:extLst>
              <a:ext uri="{FF2B5EF4-FFF2-40B4-BE49-F238E27FC236}">
                <a16:creationId xmlns:a16="http://schemas.microsoft.com/office/drawing/2014/main" id="{62E96881-EC21-F746-91A8-0F89E024900C}"/>
              </a:ext>
            </a:extLst>
          </p:cNvPr>
          <p:cNvGraphicFramePr>
            <a:graphicFrameLocks noGrp="1"/>
          </p:cNvGraphicFramePr>
          <p:nvPr>
            <p:extLst>
              <p:ext uri="{D42A27DB-BD31-4B8C-83A1-F6EECF244321}">
                <p14:modId xmlns:p14="http://schemas.microsoft.com/office/powerpoint/2010/main" val="1586849161"/>
              </p:ext>
            </p:extLst>
          </p:nvPr>
        </p:nvGraphicFramePr>
        <p:xfrm>
          <a:off x="2356055" y="1712617"/>
          <a:ext cx="7479890" cy="4337810"/>
        </p:xfrm>
        <a:graphic>
          <a:graphicData uri="http://schemas.openxmlformats.org/drawingml/2006/table">
            <a:tbl>
              <a:tblPr firstRow="1" bandRow="1">
                <a:tableStyleId>{5C22544A-7EE6-4342-B048-85BDC9FD1C3A}</a:tableStyleId>
              </a:tblPr>
              <a:tblGrid>
                <a:gridCol w="3953314">
                  <a:extLst>
                    <a:ext uri="{9D8B030D-6E8A-4147-A177-3AD203B41FA5}">
                      <a16:colId xmlns:a16="http://schemas.microsoft.com/office/drawing/2014/main" val="1204239401"/>
                    </a:ext>
                  </a:extLst>
                </a:gridCol>
                <a:gridCol w="3526576">
                  <a:extLst>
                    <a:ext uri="{9D8B030D-6E8A-4147-A177-3AD203B41FA5}">
                      <a16:colId xmlns:a16="http://schemas.microsoft.com/office/drawing/2014/main" val="2463446653"/>
                    </a:ext>
                  </a:extLst>
                </a:gridCol>
              </a:tblGrid>
              <a:tr h="348276">
                <a:tc>
                  <a:txBody>
                    <a:bodyPr/>
                    <a:lstStyle/>
                    <a:p>
                      <a:pPr marL="0" marR="0" algn="ctr">
                        <a:lnSpc>
                          <a:spcPct val="107000"/>
                        </a:lnSpc>
                        <a:spcBef>
                          <a:spcPts val="0"/>
                        </a:spcBef>
                        <a:spcAft>
                          <a:spcPts val="800"/>
                        </a:spcAft>
                      </a:pPr>
                      <a:r>
                        <a:rPr lang="en-US" sz="1600" dirty="0">
                          <a:solidFill>
                            <a:schemeClr val="tx1"/>
                          </a:solidFill>
                          <a:effectLst/>
                        </a:rPr>
                        <a:t>Undesirable Solvent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1600" dirty="0">
                          <a:solidFill>
                            <a:schemeClr val="tx1"/>
                          </a:solidFill>
                          <a:effectLst/>
                        </a:rPr>
                        <a:t>Alternative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88820441"/>
                  </a:ext>
                </a:extLst>
              </a:tr>
              <a:tr h="348276">
                <a:tc>
                  <a:txBody>
                    <a:bodyPr/>
                    <a:lstStyle/>
                    <a:p>
                      <a:pPr marL="0" marR="0">
                        <a:lnSpc>
                          <a:spcPct val="107000"/>
                        </a:lnSpc>
                        <a:spcBef>
                          <a:spcPts val="0"/>
                        </a:spcBef>
                        <a:spcAft>
                          <a:spcPts val="800"/>
                        </a:spcAft>
                      </a:pPr>
                      <a:r>
                        <a:rPr lang="en-US" sz="1600" b="1" dirty="0">
                          <a:solidFill>
                            <a:srgbClr val="FF0000"/>
                          </a:solidFill>
                          <a:effectLst/>
                        </a:rPr>
                        <a:t>Pentane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Heptane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694229591"/>
                  </a:ext>
                </a:extLst>
              </a:tr>
              <a:tr h="348276">
                <a:tc>
                  <a:txBody>
                    <a:bodyPr/>
                    <a:lstStyle/>
                    <a:p>
                      <a:pPr marL="0" marR="0">
                        <a:lnSpc>
                          <a:spcPct val="107000"/>
                        </a:lnSpc>
                        <a:spcBef>
                          <a:spcPts val="0"/>
                        </a:spcBef>
                        <a:spcAft>
                          <a:spcPts val="800"/>
                        </a:spcAft>
                      </a:pPr>
                      <a:r>
                        <a:rPr lang="en-US" sz="1600" b="1" dirty="0">
                          <a:solidFill>
                            <a:srgbClr val="FF0000"/>
                          </a:solidFill>
                          <a:effectLst/>
                        </a:rPr>
                        <a:t>Hexane(s)</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Heptane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759678019"/>
                  </a:ext>
                </a:extLst>
              </a:tr>
              <a:tr h="348276">
                <a:tc>
                  <a:txBody>
                    <a:bodyPr/>
                    <a:lstStyle/>
                    <a:p>
                      <a:pPr marL="0" marR="0">
                        <a:lnSpc>
                          <a:spcPct val="107000"/>
                        </a:lnSpc>
                        <a:spcBef>
                          <a:spcPts val="0"/>
                        </a:spcBef>
                        <a:spcAft>
                          <a:spcPts val="800"/>
                        </a:spcAft>
                      </a:pPr>
                      <a:r>
                        <a:rPr lang="en-US" sz="1600" b="1" dirty="0">
                          <a:solidFill>
                            <a:srgbClr val="FF0000"/>
                          </a:solidFill>
                          <a:effectLst/>
                        </a:rPr>
                        <a:t>Di-isopropyl ether or diethyl ether</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2-MeTHF or tert-butyl methyl ether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71917906"/>
                  </a:ext>
                </a:extLst>
              </a:tr>
              <a:tr h="348276">
                <a:tc>
                  <a:txBody>
                    <a:bodyPr/>
                    <a:lstStyle/>
                    <a:p>
                      <a:pPr marL="0" marR="0">
                        <a:lnSpc>
                          <a:spcPct val="107000"/>
                        </a:lnSpc>
                        <a:spcBef>
                          <a:spcPts val="0"/>
                        </a:spcBef>
                        <a:spcAft>
                          <a:spcPts val="800"/>
                        </a:spcAft>
                      </a:pPr>
                      <a:r>
                        <a:rPr lang="en-US" sz="1600" b="1" dirty="0">
                          <a:solidFill>
                            <a:srgbClr val="FF0000"/>
                          </a:solidFill>
                          <a:effectLst/>
                        </a:rPr>
                        <a:t>Dioxane or </a:t>
                      </a:r>
                      <a:r>
                        <a:rPr lang="en-US" sz="1600" b="1" dirty="0" err="1">
                          <a:solidFill>
                            <a:srgbClr val="FF0000"/>
                          </a:solidFill>
                          <a:effectLst/>
                        </a:rPr>
                        <a:t>dimethoxyethane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2-MeTHF or tert-butyl methyl ether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59791957"/>
                  </a:ext>
                </a:extLst>
              </a:tr>
              <a:tr h="348276">
                <a:tc>
                  <a:txBody>
                    <a:bodyPr/>
                    <a:lstStyle/>
                    <a:p>
                      <a:pPr marL="0" marR="0">
                        <a:lnSpc>
                          <a:spcPct val="107000"/>
                        </a:lnSpc>
                        <a:spcBef>
                          <a:spcPts val="0"/>
                        </a:spcBef>
                        <a:spcAft>
                          <a:spcPts val="800"/>
                        </a:spcAft>
                      </a:pPr>
                      <a:r>
                        <a:rPr lang="en-US" sz="1600" b="1" dirty="0">
                          <a:solidFill>
                            <a:srgbClr val="FF0000"/>
                          </a:solidFill>
                          <a:effectLst/>
                        </a:rPr>
                        <a:t>Chloroform, </a:t>
                      </a:r>
                      <a:r>
                        <a:rPr lang="en-US" sz="1600" b="1" dirty="0" err="1">
                          <a:solidFill>
                            <a:srgbClr val="FF0000"/>
                          </a:solidFill>
                          <a:effectLst/>
                        </a:rPr>
                        <a:t>dichloroethane</a:t>
                      </a:r>
                      <a:r>
                        <a:rPr lang="en-US" sz="1600" b="1" dirty="0">
                          <a:solidFill>
                            <a:srgbClr val="FF0000"/>
                          </a:solidFill>
                          <a:effectLst/>
                        </a:rPr>
                        <a:t> or carbon tetrachloride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Dichloromethane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175801330"/>
                  </a:ext>
                </a:extLst>
              </a:tr>
              <a:tr h="585985">
                <a:tc>
                  <a:txBody>
                    <a:bodyPr/>
                    <a:lstStyle/>
                    <a:p>
                      <a:pPr marL="0" marR="0">
                        <a:lnSpc>
                          <a:spcPct val="107000"/>
                        </a:lnSpc>
                        <a:spcBef>
                          <a:spcPts val="0"/>
                        </a:spcBef>
                        <a:spcAft>
                          <a:spcPts val="800"/>
                        </a:spcAft>
                      </a:pPr>
                      <a:r>
                        <a:rPr lang="en-US" sz="1600" b="1" dirty="0">
                          <a:solidFill>
                            <a:srgbClr val="FF0000"/>
                          </a:solidFill>
                          <a:effectLst/>
                        </a:rPr>
                        <a:t>Dimethyl formamide, dimethyl acetamide or N-</a:t>
                      </a:r>
                      <a:r>
                        <a:rPr lang="en-US" sz="1600" b="1" dirty="0" err="1">
                          <a:solidFill>
                            <a:srgbClr val="FF0000"/>
                          </a:solidFill>
                          <a:effectLst/>
                        </a:rPr>
                        <a:t>methylpyrrolidinone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Acetonitrile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585430823"/>
                  </a:ext>
                </a:extLst>
              </a:tr>
              <a:tr h="348276">
                <a:tc>
                  <a:txBody>
                    <a:bodyPr/>
                    <a:lstStyle/>
                    <a:p>
                      <a:pPr marL="0" marR="0">
                        <a:lnSpc>
                          <a:spcPct val="107000"/>
                        </a:lnSpc>
                        <a:spcBef>
                          <a:spcPts val="0"/>
                        </a:spcBef>
                        <a:spcAft>
                          <a:spcPts val="800"/>
                        </a:spcAft>
                      </a:pPr>
                      <a:r>
                        <a:rPr lang="en-US" sz="1600" b="1" dirty="0">
                          <a:solidFill>
                            <a:srgbClr val="FF0000"/>
                          </a:solidFill>
                          <a:effectLst/>
                        </a:rPr>
                        <a:t>Pyridine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a:effectLst/>
                        </a:rPr>
                        <a:t>Et</a:t>
                      </a:r>
                      <a:r>
                        <a:rPr lang="en-US" sz="1600" b="1" baseline="-25000">
                          <a:effectLst/>
                        </a:rPr>
                        <a:t>3</a:t>
                      </a:r>
                      <a:r>
                        <a:rPr lang="en-US" sz="1600" b="1">
                          <a:effectLst/>
                        </a:rPr>
                        <a:t>N (if pyridine is used as a base)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84755026"/>
                  </a:ext>
                </a:extLst>
              </a:tr>
              <a:tr h="348276">
                <a:tc>
                  <a:txBody>
                    <a:bodyPr/>
                    <a:lstStyle/>
                    <a:p>
                      <a:pPr marL="0" marR="0">
                        <a:lnSpc>
                          <a:spcPct val="107000"/>
                        </a:lnSpc>
                        <a:spcBef>
                          <a:spcPts val="0"/>
                        </a:spcBef>
                        <a:spcAft>
                          <a:spcPts val="800"/>
                        </a:spcAft>
                      </a:pPr>
                      <a:r>
                        <a:rPr lang="en-US" sz="1600" b="1" dirty="0">
                          <a:solidFill>
                            <a:srgbClr val="FF0000"/>
                          </a:solidFill>
                          <a:effectLst/>
                        </a:rPr>
                        <a:t>Dichloromethane (extractions)</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err="1">
                          <a:effectLst/>
                        </a:rPr>
                        <a:t>EtOAc</a:t>
                      </a:r>
                      <a:r>
                        <a:rPr lang="en-US" sz="1600" b="1" dirty="0">
                          <a:effectLst/>
                        </a:rPr>
                        <a:t>, MTBE, toluene, 2-MeTHF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613153951"/>
                  </a:ext>
                </a:extLst>
              </a:tr>
              <a:tr h="348276">
                <a:tc>
                  <a:txBody>
                    <a:bodyPr/>
                    <a:lstStyle/>
                    <a:p>
                      <a:pPr marL="0" marR="0">
                        <a:lnSpc>
                          <a:spcPct val="107000"/>
                        </a:lnSpc>
                        <a:spcBef>
                          <a:spcPts val="0"/>
                        </a:spcBef>
                        <a:spcAft>
                          <a:spcPts val="800"/>
                        </a:spcAft>
                      </a:pPr>
                      <a:r>
                        <a:rPr lang="en-US" sz="1600" b="1" dirty="0">
                          <a:solidFill>
                            <a:srgbClr val="FF0000"/>
                          </a:solidFill>
                          <a:effectLst/>
                        </a:rPr>
                        <a:t>Dichloromethane (chromatography)</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err="1">
                          <a:effectLst/>
                        </a:rPr>
                        <a:t>EtOAc</a:t>
                      </a:r>
                      <a:r>
                        <a:rPr lang="en-US" sz="1600" b="1" dirty="0">
                          <a:effectLst/>
                        </a:rPr>
                        <a:t>/heptane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92015209"/>
                  </a:ext>
                </a:extLst>
              </a:tr>
              <a:tr h="348276">
                <a:tc>
                  <a:txBody>
                    <a:bodyPr/>
                    <a:lstStyle/>
                    <a:p>
                      <a:pPr marL="0" marR="0">
                        <a:lnSpc>
                          <a:spcPct val="107000"/>
                        </a:lnSpc>
                        <a:spcBef>
                          <a:spcPts val="0"/>
                        </a:spcBef>
                        <a:spcAft>
                          <a:spcPts val="800"/>
                        </a:spcAft>
                      </a:pPr>
                      <a:r>
                        <a:rPr lang="en-US" sz="1600" b="1" dirty="0">
                          <a:solidFill>
                            <a:srgbClr val="FF0000"/>
                          </a:solidFill>
                          <a:effectLst/>
                        </a:rPr>
                        <a:t>Benzene</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1600" b="1" dirty="0">
                          <a:effectLst/>
                        </a:rPr>
                        <a:t>Toluene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33486843"/>
                  </a:ext>
                </a:extLst>
              </a:tr>
            </a:tbl>
          </a:graphicData>
        </a:graphic>
      </p:graphicFrame>
      <p:sp>
        <p:nvSpPr>
          <p:cNvPr id="5" name="TextBox 4">
            <a:extLst>
              <a:ext uri="{FF2B5EF4-FFF2-40B4-BE49-F238E27FC236}">
                <a16:creationId xmlns:a16="http://schemas.microsoft.com/office/drawing/2014/main" id="{CDA00700-E554-A84D-B647-D0754D8647EA}"/>
              </a:ext>
            </a:extLst>
          </p:cNvPr>
          <p:cNvSpPr txBox="1"/>
          <p:nvPr/>
        </p:nvSpPr>
        <p:spPr>
          <a:xfrm>
            <a:off x="6096000" y="6400800"/>
            <a:ext cx="6042039" cy="430887"/>
          </a:xfrm>
          <a:prstGeom prst="rect">
            <a:avLst/>
          </a:prstGeom>
          <a:noFill/>
        </p:spPr>
        <p:txBody>
          <a:bodyPr wrap="none" rtlCol="0">
            <a:spAutoFit/>
          </a:bodyPr>
          <a:lstStyle/>
          <a:p>
            <a:r>
              <a:rPr lang="en-US" sz="1100" dirty="0"/>
              <a:t>“Green chemistry tools to influence a medicinal chemistry and research chemistry based organization”</a:t>
            </a:r>
          </a:p>
          <a:p>
            <a:r>
              <a:rPr lang="en-US" sz="1100" dirty="0"/>
              <a:t>Dunn and Perry, et. al., Green Chem., 2008, 10, 31-36</a:t>
            </a:r>
          </a:p>
        </p:txBody>
      </p:sp>
    </p:spTree>
    <p:extLst>
      <p:ext uri="{BB962C8B-B14F-4D97-AF65-F5344CB8AC3E}">
        <p14:creationId xmlns:p14="http://schemas.microsoft.com/office/powerpoint/2010/main" val="13412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505830"/>
              </p:ext>
            </p:extLst>
          </p:nvPr>
        </p:nvGraphicFramePr>
        <p:xfrm>
          <a:off x="1492826" y="26313"/>
          <a:ext cx="9206347" cy="6230660"/>
        </p:xfrm>
        <a:graphic>
          <a:graphicData uri="http://schemas.openxmlformats.org/drawingml/2006/table">
            <a:tbl>
              <a:tblPr firstRow="1" bandRow="1">
                <a:tableStyleId>{5C22544A-7EE6-4342-B048-85BDC9FD1C3A}</a:tableStyleId>
              </a:tblPr>
              <a:tblGrid>
                <a:gridCol w="2088038">
                  <a:extLst>
                    <a:ext uri="{9D8B030D-6E8A-4147-A177-3AD203B41FA5}">
                      <a16:colId xmlns:a16="http://schemas.microsoft.com/office/drawing/2014/main" val="20000"/>
                    </a:ext>
                  </a:extLst>
                </a:gridCol>
                <a:gridCol w="1613483">
                  <a:extLst>
                    <a:ext uri="{9D8B030D-6E8A-4147-A177-3AD203B41FA5}">
                      <a16:colId xmlns:a16="http://schemas.microsoft.com/office/drawing/2014/main" val="20001"/>
                    </a:ext>
                  </a:extLst>
                </a:gridCol>
                <a:gridCol w="5504826">
                  <a:extLst>
                    <a:ext uri="{9D8B030D-6E8A-4147-A177-3AD203B41FA5}">
                      <a16:colId xmlns:a16="http://schemas.microsoft.com/office/drawing/2014/main" val="20002"/>
                    </a:ext>
                  </a:extLst>
                </a:gridCol>
              </a:tblGrid>
              <a:tr h="378500">
                <a:tc>
                  <a:txBody>
                    <a:bodyPr/>
                    <a:lstStyle/>
                    <a:p>
                      <a:r>
                        <a:rPr lang="en-US" sz="1400" dirty="0">
                          <a:solidFill>
                            <a:schemeClr val="tx1"/>
                          </a:solidFill>
                        </a:rPr>
                        <a:t>Red Solvent</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solidFill>
                            <a:schemeClr val="tx1"/>
                          </a:solidFill>
                        </a:rPr>
                        <a:t>Flash point (°C)</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solidFill>
                            <a:schemeClr val="tx1"/>
                          </a:solidFill>
                        </a:rPr>
                        <a:t>Reason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0"/>
                  </a:ext>
                </a:extLst>
              </a:tr>
              <a:tr h="275185">
                <a:tc>
                  <a:txBody>
                    <a:bodyPr/>
                    <a:lstStyle/>
                    <a:p>
                      <a:r>
                        <a:rPr lang="en-US" sz="1400" b="1" dirty="0">
                          <a:solidFill>
                            <a:srgbClr val="FF0000"/>
                          </a:solidFill>
                        </a:rPr>
                        <a:t>Pentane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-49</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Very low flash point, good alternative</a:t>
                      </a:r>
                      <a:r>
                        <a:rPr lang="en-US" sz="1400" baseline="0" dirty="0"/>
                        <a:t> available.</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1"/>
                  </a:ext>
                </a:extLst>
              </a:tr>
              <a:tr h="238527">
                <a:tc>
                  <a:txBody>
                    <a:bodyPr/>
                    <a:lstStyle/>
                    <a:p>
                      <a:r>
                        <a:rPr lang="en-US" sz="1400" b="1" dirty="0" err="1">
                          <a:solidFill>
                            <a:srgbClr val="FF0000"/>
                          </a:solidFill>
                        </a:rPr>
                        <a:t>Hexane(s</a:t>
                      </a:r>
                      <a:r>
                        <a:rPr lang="en-US" sz="1400" b="1" dirty="0">
                          <a:solidFill>
                            <a:srgbClr val="FF0000"/>
                          </a:solidFill>
                        </a:rPr>
                        <a:t>)</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-23</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More toxic than the alternative </a:t>
                      </a:r>
                      <a:r>
                        <a:rPr lang="en-US" sz="1400" dirty="0" err="1"/>
                        <a:t>heptane</a:t>
                      </a:r>
                      <a:r>
                        <a:rPr lang="en-US" sz="1400" dirty="0"/>
                        <a:t>, classified as a HAP in the US.</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2"/>
                  </a:ext>
                </a:extLst>
              </a:tr>
              <a:tr h="275185">
                <a:tc>
                  <a:txBody>
                    <a:bodyPr/>
                    <a:lstStyle/>
                    <a:p>
                      <a:r>
                        <a:rPr lang="en-US" sz="1400" b="1" dirty="0">
                          <a:solidFill>
                            <a:srgbClr val="FF0000"/>
                          </a:solidFill>
                        </a:rPr>
                        <a:t>Di-isopropyl ether</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-12</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Very powerful peroxide former, good alternative</a:t>
                      </a:r>
                      <a:r>
                        <a:rPr lang="en-US" sz="1400" baseline="0" dirty="0"/>
                        <a:t> ethers available.</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3"/>
                  </a:ext>
                </a:extLst>
              </a:tr>
              <a:tr h="275185">
                <a:tc>
                  <a:txBody>
                    <a:bodyPr/>
                    <a:lstStyle/>
                    <a:p>
                      <a:r>
                        <a:rPr lang="en-US" sz="1400" b="1" dirty="0">
                          <a:solidFill>
                            <a:srgbClr val="FF0000"/>
                          </a:solidFill>
                        </a:rPr>
                        <a:t>Diethyl ether</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-40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Very low flash point, good alternative ethers available.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4"/>
                  </a:ext>
                </a:extLst>
              </a:tr>
              <a:tr h="275903">
                <a:tc>
                  <a:txBody>
                    <a:bodyPr/>
                    <a:lstStyle/>
                    <a:p>
                      <a:r>
                        <a:rPr lang="en-US" sz="1400" b="1" dirty="0">
                          <a:solidFill>
                            <a:srgbClr val="FF0000"/>
                          </a:solidFill>
                        </a:rPr>
                        <a:t>Dichloromethane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n/a</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High volume use, regulated by EU solvent</a:t>
                      </a:r>
                      <a:r>
                        <a:rPr lang="en-US" sz="1400" baseline="0" dirty="0"/>
                        <a:t> directive, classified as HAP in US.</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5"/>
                  </a:ext>
                </a:extLst>
              </a:tr>
              <a:tr h="275185">
                <a:tc>
                  <a:txBody>
                    <a:bodyPr/>
                    <a:lstStyle/>
                    <a:p>
                      <a:r>
                        <a:rPr lang="en-US" sz="1400" b="1" dirty="0" err="1">
                          <a:solidFill>
                            <a:srgbClr val="FF0000"/>
                          </a:solidFill>
                        </a:rPr>
                        <a:t>Dichloroethane</a:t>
                      </a:r>
                      <a:endParaRPr lang="en-US" sz="1400" b="1" dirty="0">
                        <a:solidFill>
                          <a:srgbClr val="FF0000"/>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15</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Carcinogen, classified as a HAP in the US.</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6"/>
                  </a:ext>
                </a:extLst>
              </a:tr>
              <a:tr h="275185">
                <a:tc>
                  <a:txBody>
                    <a:bodyPr/>
                    <a:lstStyle/>
                    <a:p>
                      <a:r>
                        <a:rPr lang="en-US" sz="1400" b="1" dirty="0">
                          <a:solidFill>
                            <a:srgbClr val="FF0000"/>
                          </a:solidFill>
                        </a:rPr>
                        <a:t>Chloroform</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n/a</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Carcinogen, classified as a HAP in the US.</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7"/>
                  </a:ext>
                </a:extLst>
              </a:tr>
              <a:tr h="271715">
                <a:tc>
                  <a:txBody>
                    <a:bodyPr/>
                    <a:lstStyle/>
                    <a:p>
                      <a:r>
                        <a:rPr lang="en-US" sz="1400" b="1" dirty="0" err="1">
                          <a:solidFill>
                            <a:srgbClr val="FF0000"/>
                          </a:solidFill>
                        </a:rPr>
                        <a:t>Dimethyl</a:t>
                      </a:r>
                      <a:r>
                        <a:rPr lang="en-US" sz="1400" b="1" dirty="0">
                          <a:solidFill>
                            <a:srgbClr val="FF0000"/>
                          </a:solidFill>
                        </a:rPr>
                        <a:t> </a:t>
                      </a:r>
                      <a:r>
                        <a:rPr lang="en-US" sz="1400" b="1" dirty="0" err="1">
                          <a:solidFill>
                            <a:srgbClr val="FF0000"/>
                          </a:solidFill>
                        </a:rPr>
                        <a:t>formamide</a:t>
                      </a:r>
                      <a:endParaRPr lang="en-US" sz="1400" b="1" dirty="0">
                        <a:solidFill>
                          <a:srgbClr val="FF0000"/>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57</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Toxicity, strongly regulated by EU Solvent Directive, classified as HAP in the US.</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8"/>
                  </a:ext>
                </a:extLst>
              </a:tr>
              <a:tr h="275185">
                <a:tc>
                  <a:txBody>
                    <a:bodyPr/>
                    <a:lstStyle/>
                    <a:p>
                      <a:r>
                        <a:rPr lang="en-US" sz="1400" b="1" dirty="0">
                          <a:solidFill>
                            <a:srgbClr val="FF0000"/>
                          </a:solidFill>
                        </a:rPr>
                        <a:t>N-</a:t>
                      </a:r>
                      <a:r>
                        <a:rPr lang="en-US" sz="1400" b="1" dirty="0" err="1">
                          <a:solidFill>
                            <a:srgbClr val="FF0000"/>
                          </a:solidFill>
                        </a:rPr>
                        <a:t>Methylpyrrolidinone</a:t>
                      </a:r>
                      <a:endParaRPr lang="en-US" sz="1400" b="1" dirty="0">
                        <a:solidFill>
                          <a:srgbClr val="FF0000"/>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86</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Toxicity,</a:t>
                      </a:r>
                      <a:r>
                        <a:rPr lang="en-US" sz="1400" baseline="0" dirty="0"/>
                        <a:t> strongly regulated by EU Solvent Directive.</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09"/>
                  </a:ext>
                </a:extLst>
              </a:tr>
              <a:tr h="458642">
                <a:tc>
                  <a:txBody>
                    <a:bodyPr/>
                    <a:lstStyle/>
                    <a:p>
                      <a:r>
                        <a:rPr lang="en-US" sz="1400" b="1" dirty="0">
                          <a:solidFill>
                            <a:srgbClr val="FF0000"/>
                          </a:solidFill>
                        </a:rPr>
                        <a:t>Pyridine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20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Carcinogenic/mutagenic/</a:t>
                      </a:r>
                      <a:r>
                        <a:rPr lang="en-US" sz="1400" dirty="0" err="1"/>
                        <a:t>reprotoxic</a:t>
                      </a:r>
                      <a:r>
                        <a:rPr lang="en-US" sz="1400" baseline="0" dirty="0"/>
                        <a:t> (CMR) category 3 carcinogen, toxicity, very low threshold limit value (TLV) for worker exposures.</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0"/>
                  </a:ext>
                </a:extLst>
              </a:tr>
              <a:tr h="275185">
                <a:tc>
                  <a:txBody>
                    <a:bodyPr/>
                    <a:lstStyle/>
                    <a:p>
                      <a:r>
                        <a:rPr lang="en-US" sz="1400" b="1" dirty="0" err="1">
                          <a:solidFill>
                            <a:srgbClr val="FF0000"/>
                          </a:solidFill>
                        </a:rPr>
                        <a:t>Dimethyl</a:t>
                      </a:r>
                      <a:r>
                        <a:rPr lang="en-US" sz="1400" b="1" dirty="0">
                          <a:solidFill>
                            <a:srgbClr val="FF0000"/>
                          </a:solidFill>
                        </a:rPr>
                        <a:t> acetate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70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Toxicity,</a:t>
                      </a:r>
                      <a:r>
                        <a:rPr lang="en-US" sz="1400" baseline="0" dirty="0"/>
                        <a:t> strongly regulated by EU Solvent Directive.</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1"/>
                  </a:ext>
                </a:extLst>
              </a:tr>
              <a:tr h="275185">
                <a:tc>
                  <a:txBody>
                    <a:bodyPr/>
                    <a:lstStyle/>
                    <a:p>
                      <a:r>
                        <a:rPr lang="en-US" sz="1400" b="1" dirty="0" err="1">
                          <a:solidFill>
                            <a:srgbClr val="FF0000"/>
                          </a:solidFill>
                        </a:rPr>
                        <a:t>Dioxane</a:t>
                      </a:r>
                      <a:endParaRPr lang="en-US" sz="1400" b="1" dirty="0">
                        <a:solidFill>
                          <a:srgbClr val="FF0000"/>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12</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CMR category 3 carcinogen,</a:t>
                      </a:r>
                      <a:r>
                        <a:rPr lang="en-US" sz="1400" baseline="0" dirty="0"/>
                        <a:t> classified as HAP in US.</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2"/>
                  </a:ext>
                </a:extLst>
              </a:tr>
              <a:tr h="275185">
                <a:tc>
                  <a:txBody>
                    <a:bodyPr/>
                    <a:lstStyle/>
                    <a:p>
                      <a:r>
                        <a:rPr lang="en-US" sz="1400" b="1" dirty="0" err="1">
                          <a:solidFill>
                            <a:srgbClr val="FF0000"/>
                          </a:solidFill>
                        </a:rPr>
                        <a:t>Dimethoxyethane</a:t>
                      </a:r>
                      <a:endParaRPr lang="en-US" sz="1400" b="1" dirty="0">
                        <a:solidFill>
                          <a:srgbClr val="FF0000"/>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CMR category 2 carcinogen, toxicity.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3"/>
                  </a:ext>
                </a:extLst>
              </a:tr>
              <a:tr h="442709">
                <a:tc>
                  <a:txBody>
                    <a:bodyPr/>
                    <a:lstStyle/>
                    <a:p>
                      <a:r>
                        <a:rPr lang="en-US" sz="1400" b="1" dirty="0">
                          <a:solidFill>
                            <a:srgbClr val="FF0000"/>
                          </a:solidFill>
                        </a:rPr>
                        <a:t>Benzene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-11</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Avoid use: CMR category 1 carcinogen, toxic to humans</a:t>
                      </a:r>
                      <a:r>
                        <a:rPr lang="en-US" sz="1400" baseline="0" dirty="0"/>
                        <a:t> and environment, very low TLV (0.5 </a:t>
                      </a:r>
                      <a:r>
                        <a:rPr lang="en-US" sz="1400" baseline="0" dirty="0" err="1"/>
                        <a:t>ppm</a:t>
                      </a:r>
                      <a:r>
                        <a:rPr lang="en-US" sz="1400" baseline="0" dirty="0"/>
                        <a:t>), strongly regulated in EU and the US (HAP).</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4"/>
                  </a:ext>
                </a:extLst>
              </a:tr>
              <a:tr h="642098">
                <a:tc>
                  <a:txBody>
                    <a:bodyPr/>
                    <a:lstStyle/>
                    <a:p>
                      <a:r>
                        <a:rPr lang="en-US" sz="1400" b="1" dirty="0">
                          <a:solidFill>
                            <a:srgbClr val="FF0000"/>
                          </a:solidFill>
                        </a:rPr>
                        <a:t>Carbon tetrachloride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pPr algn="ctr"/>
                      <a:r>
                        <a:rPr lang="en-US" sz="1400" dirty="0"/>
                        <a:t>n/a</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tc>
                  <a:txBody>
                    <a:bodyPr/>
                    <a:lstStyle/>
                    <a:p>
                      <a:r>
                        <a:rPr lang="en-US" sz="1400" dirty="0"/>
                        <a:t>Avoid use: CMR category 3 carcinogen,</a:t>
                      </a:r>
                      <a:r>
                        <a:rPr lang="en-US" sz="1400" baseline="0" dirty="0"/>
                        <a:t> toxic, ozone </a:t>
                      </a:r>
                      <a:r>
                        <a:rPr lang="en-US" sz="1400" baseline="0" dirty="0" err="1"/>
                        <a:t>depletor</a:t>
                      </a:r>
                      <a:r>
                        <a:rPr lang="en-US" sz="1400" baseline="0" dirty="0"/>
                        <a:t>, banned under the Montreal protocol, not available for large-scale use, strongly regulated in the EU and the US (HAP).</a:t>
                      </a:r>
                      <a:endParaRPr lang="en-US" sz="1400"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3" name="TextBox 2"/>
          <p:cNvSpPr txBox="1"/>
          <p:nvPr/>
        </p:nvSpPr>
        <p:spPr>
          <a:xfrm>
            <a:off x="6096000" y="6400800"/>
            <a:ext cx="6042039" cy="430887"/>
          </a:xfrm>
          <a:prstGeom prst="rect">
            <a:avLst/>
          </a:prstGeom>
          <a:noFill/>
        </p:spPr>
        <p:txBody>
          <a:bodyPr wrap="none" rtlCol="0">
            <a:spAutoFit/>
          </a:bodyPr>
          <a:lstStyle/>
          <a:p>
            <a:r>
              <a:rPr lang="en-US" sz="1100" dirty="0"/>
              <a:t>“Green chemistry tools to influence a medicinal chemistry and research chemistry based organization”</a:t>
            </a:r>
          </a:p>
          <a:p>
            <a:r>
              <a:rPr lang="en-US" sz="1100" dirty="0"/>
              <a:t>Dunn and Perry, et. al., Green Chem., 2008, 10, 31-36</a:t>
            </a:r>
          </a:p>
        </p:txBody>
      </p:sp>
    </p:spTree>
    <p:extLst>
      <p:ext uri="{BB962C8B-B14F-4D97-AF65-F5344CB8AC3E}">
        <p14:creationId xmlns:p14="http://schemas.microsoft.com/office/powerpoint/2010/main" val="4076548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Pfizer’s results</a:t>
            </a:r>
          </a:p>
        </p:txBody>
      </p:sp>
      <p:sp>
        <p:nvSpPr>
          <p:cNvPr id="3" name="Content Placeholder 2"/>
          <p:cNvSpPr>
            <a:spLocks noGrp="1"/>
          </p:cNvSpPr>
          <p:nvPr>
            <p:ph idx="1"/>
          </p:nvPr>
        </p:nvSpPr>
        <p:spPr/>
        <p:txBody>
          <a:bodyPr>
            <a:normAutofit/>
          </a:bodyPr>
          <a:lstStyle/>
          <a:p>
            <a:pPr>
              <a:buNone/>
            </a:pPr>
            <a:r>
              <a:rPr lang="en-US" sz="2400" dirty="0"/>
              <a:t>Use of Solvent Replacement Guide resulted in:</a:t>
            </a:r>
          </a:p>
          <a:p>
            <a:r>
              <a:rPr lang="en-US" sz="2400" dirty="0"/>
              <a:t>50% reduction in chlorinated solvent use across the whole of their research division (more than 1600 lab based synthetic organic chemists, and four scale-up facilities) during 2004-2006.</a:t>
            </a:r>
          </a:p>
          <a:p>
            <a:r>
              <a:rPr lang="en-US" sz="2400" dirty="0"/>
              <a:t>Reduction in the use of an undesirable ether by 97% over the same two year period</a:t>
            </a:r>
          </a:p>
          <a:p>
            <a:r>
              <a:rPr lang="en-US" sz="2400" dirty="0" err="1"/>
              <a:t>Heptane</a:t>
            </a:r>
            <a:r>
              <a:rPr lang="en-US" sz="2400" dirty="0"/>
              <a:t> used over hexane (more toxic) and pentane (much more flammable)</a:t>
            </a:r>
          </a:p>
        </p:txBody>
      </p:sp>
      <p:sp>
        <p:nvSpPr>
          <p:cNvPr id="4" name="TextBox 3">
            <a:extLst>
              <a:ext uri="{FF2B5EF4-FFF2-40B4-BE49-F238E27FC236}">
                <a16:creationId xmlns:a16="http://schemas.microsoft.com/office/drawing/2014/main" id="{52376D87-67F3-4648-8116-263D70351652}"/>
              </a:ext>
            </a:extLst>
          </p:cNvPr>
          <p:cNvSpPr txBox="1"/>
          <p:nvPr/>
        </p:nvSpPr>
        <p:spPr>
          <a:xfrm>
            <a:off x="6096000" y="6400800"/>
            <a:ext cx="6042039" cy="430887"/>
          </a:xfrm>
          <a:prstGeom prst="rect">
            <a:avLst/>
          </a:prstGeom>
          <a:noFill/>
        </p:spPr>
        <p:txBody>
          <a:bodyPr wrap="none" rtlCol="0">
            <a:spAutoFit/>
          </a:bodyPr>
          <a:lstStyle/>
          <a:p>
            <a:r>
              <a:rPr lang="en-US" sz="1100" dirty="0"/>
              <a:t>“Green chemistry tools to influence a medicinal chemistry and research chemistry based organization”</a:t>
            </a:r>
          </a:p>
          <a:p>
            <a:r>
              <a:rPr lang="en-US" sz="1100" dirty="0"/>
              <a:t>Dunn and Perry, et. al., Green Chem., 2008, 10, 31-36</a:t>
            </a:r>
          </a:p>
        </p:txBody>
      </p:sp>
    </p:spTree>
    <p:extLst>
      <p:ext uri="{BB962C8B-B14F-4D97-AF65-F5344CB8AC3E}">
        <p14:creationId xmlns:p14="http://schemas.microsoft.com/office/powerpoint/2010/main" val="367101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39D6-880B-4344-BC83-E2BA1402959B}"/>
              </a:ext>
            </a:extLst>
          </p:cNvPr>
          <p:cNvSpPr>
            <a:spLocks noGrp="1"/>
          </p:cNvSpPr>
          <p:nvPr>
            <p:ph type="title"/>
          </p:nvPr>
        </p:nvSpPr>
        <p:spPr/>
        <p:txBody>
          <a:bodyPr>
            <a:normAutofit/>
          </a:bodyPr>
          <a:lstStyle/>
          <a:p>
            <a:r>
              <a:rPr lang="en-US" sz="4000" dirty="0">
                <a:latin typeface="+mn-lt"/>
              </a:rPr>
              <a:t>GlaxoSmithKline (GSK) Solvent Selection Guide</a:t>
            </a:r>
          </a:p>
        </p:txBody>
      </p:sp>
      <p:pic>
        <p:nvPicPr>
          <p:cNvPr id="4" name="Picture 3">
            <a:extLst>
              <a:ext uri="{FF2B5EF4-FFF2-40B4-BE49-F238E27FC236}">
                <a16:creationId xmlns:a16="http://schemas.microsoft.com/office/drawing/2014/main" id="{090D008D-F0B9-CC42-BA74-56C2B9DDC3DE}"/>
              </a:ext>
            </a:extLst>
          </p:cNvPr>
          <p:cNvPicPr/>
          <p:nvPr/>
        </p:nvPicPr>
        <p:blipFill rotWithShape="1">
          <a:blip r:embed="rId3"/>
          <a:srcRect t="3921"/>
          <a:stretch/>
        </p:blipFill>
        <p:spPr>
          <a:xfrm>
            <a:off x="2222500" y="1447800"/>
            <a:ext cx="7848600" cy="4813301"/>
          </a:xfrm>
          <a:prstGeom prst="rect">
            <a:avLst/>
          </a:prstGeom>
        </p:spPr>
      </p:pic>
      <p:sp>
        <p:nvSpPr>
          <p:cNvPr id="3" name="TextBox 2">
            <a:extLst>
              <a:ext uri="{FF2B5EF4-FFF2-40B4-BE49-F238E27FC236}">
                <a16:creationId xmlns:a16="http://schemas.microsoft.com/office/drawing/2014/main" id="{D622D026-467A-5447-8E76-EC2861F95476}"/>
              </a:ext>
            </a:extLst>
          </p:cNvPr>
          <p:cNvSpPr txBox="1"/>
          <p:nvPr/>
        </p:nvSpPr>
        <p:spPr>
          <a:xfrm>
            <a:off x="6819900" y="6443218"/>
            <a:ext cx="5045933" cy="369332"/>
          </a:xfrm>
          <a:prstGeom prst="rect">
            <a:avLst/>
          </a:prstGeom>
          <a:noFill/>
        </p:spPr>
        <p:txBody>
          <a:bodyPr wrap="none" rtlCol="0">
            <a:spAutoFit/>
          </a:bodyPr>
          <a:lstStyle/>
          <a:p>
            <a:r>
              <a:rPr lang="en-US" dirty="0"/>
              <a:t>Henderson, R.K., et. al., Green Chem., 2011, 13, 854</a:t>
            </a:r>
          </a:p>
        </p:txBody>
      </p:sp>
    </p:spTree>
    <p:extLst>
      <p:ext uri="{BB962C8B-B14F-4D97-AF65-F5344CB8AC3E}">
        <p14:creationId xmlns:p14="http://schemas.microsoft.com/office/powerpoint/2010/main" val="161376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ACS GCI Pharmaceutical Roundtable Solvent Selection Tool</a:t>
            </a:r>
          </a:p>
        </p:txBody>
      </p:sp>
      <p:sp>
        <p:nvSpPr>
          <p:cNvPr id="3" name="Content Placeholder 2"/>
          <p:cNvSpPr>
            <a:spLocks noGrp="1"/>
          </p:cNvSpPr>
          <p:nvPr>
            <p:ph idx="1"/>
          </p:nvPr>
        </p:nvSpPr>
        <p:spPr/>
        <p:txBody>
          <a:bodyPr>
            <a:normAutofit/>
          </a:bodyPr>
          <a:lstStyle/>
          <a:p>
            <a:r>
              <a:rPr lang="en-US" sz="2400" dirty="0"/>
              <a:t>Allows the user to focus on molecular properties of the solvent</a:t>
            </a:r>
          </a:p>
          <a:p>
            <a:pPr lvl="1"/>
            <a:r>
              <a:rPr lang="en-US" dirty="0"/>
              <a:t>User identifies the properties </a:t>
            </a:r>
            <a:r>
              <a:rPr lang="en-US" dirty="0">
                <a:sym typeface="Wingdings" pitchFamily="2" charset="2"/>
              </a:rPr>
              <a:t> tool creates a shortlist of appropriate solvents that are also mapped with SHE (Safety, Health and Environmental Impact) data</a:t>
            </a:r>
          </a:p>
          <a:p>
            <a:r>
              <a:rPr lang="en-US" sz="2400" dirty="0">
                <a:sym typeface="Wingdings" pitchFamily="2" charset="2"/>
              </a:rPr>
              <a:t>Uses multivariate technique to allow a large number of parameters to be reduced to a small number of descriptors (lots of info and data!)</a:t>
            </a:r>
          </a:p>
          <a:p>
            <a:r>
              <a:rPr lang="en-US" sz="2400" dirty="0">
                <a:sym typeface="Wingdings" pitchFamily="2" charset="2"/>
              </a:rPr>
              <a:t>Contains 272 solvents within the tool</a:t>
            </a:r>
          </a:p>
          <a:p>
            <a:r>
              <a:rPr lang="en-US" sz="2400" dirty="0">
                <a:sym typeface="Wingdings" pitchFamily="2" charset="2"/>
              </a:rPr>
              <a:t>Open access tool!</a:t>
            </a:r>
            <a:endParaRPr lang="en-US" sz="2400" dirty="0"/>
          </a:p>
        </p:txBody>
      </p:sp>
      <p:sp>
        <p:nvSpPr>
          <p:cNvPr id="4" name="TextBox 3"/>
          <p:cNvSpPr txBox="1"/>
          <p:nvPr/>
        </p:nvSpPr>
        <p:spPr>
          <a:xfrm>
            <a:off x="7009281" y="6194380"/>
            <a:ext cx="5182719" cy="584775"/>
          </a:xfrm>
          <a:prstGeom prst="rect">
            <a:avLst/>
          </a:prstGeom>
          <a:noFill/>
        </p:spPr>
        <p:txBody>
          <a:bodyPr wrap="square" rtlCol="0">
            <a:spAutoFit/>
          </a:bodyPr>
          <a:lstStyle/>
          <a:p>
            <a:r>
              <a:rPr lang="en-US" sz="1600" dirty="0"/>
              <a:t>https://</a:t>
            </a:r>
            <a:r>
              <a:rPr lang="en-US" sz="1600" dirty="0" err="1"/>
              <a:t>www.acs.org</a:t>
            </a:r>
            <a:r>
              <a:rPr lang="en-US" sz="1600" dirty="0"/>
              <a:t>/content/</a:t>
            </a:r>
            <a:r>
              <a:rPr lang="en-US" sz="1600" dirty="0" err="1"/>
              <a:t>acs</a:t>
            </a:r>
            <a:r>
              <a:rPr lang="en-US" sz="1600" dirty="0"/>
              <a:t>/</a:t>
            </a:r>
            <a:r>
              <a:rPr lang="en-US" sz="1600" dirty="0" err="1"/>
              <a:t>en</a:t>
            </a:r>
            <a:r>
              <a:rPr lang="en-US" sz="1600" dirty="0"/>
              <a:t>/</a:t>
            </a:r>
            <a:r>
              <a:rPr lang="en-US" sz="1600" dirty="0" err="1"/>
              <a:t>greenchemistry</a:t>
            </a:r>
            <a:r>
              <a:rPr lang="en-US" sz="1600" dirty="0"/>
              <a:t>/research-innovation/tools-for-green-chemistry/solvent-</a:t>
            </a:r>
            <a:r>
              <a:rPr lang="en-US" sz="1600" dirty="0" err="1"/>
              <a:t>tool.html</a:t>
            </a:r>
            <a:endParaRPr lang="en-US" sz="1600" dirty="0"/>
          </a:p>
        </p:txBody>
      </p:sp>
    </p:spTree>
    <p:extLst>
      <p:ext uri="{BB962C8B-B14F-4D97-AF65-F5344CB8AC3E}">
        <p14:creationId xmlns:p14="http://schemas.microsoft.com/office/powerpoint/2010/main" val="219196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9E43-A48E-074C-8430-BB462B14E58A}"/>
              </a:ext>
            </a:extLst>
          </p:cNvPr>
          <p:cNvSpPr>
            <a:spLocks noGrp="1"/>
          </p:cNvSpPr>
          <p:nvPr>
            <p:ph type="title"/>
          </p:nvPr>
        </p:nvSpPr>
        <p:spPr>
          <a:xfrm>
            <a:off x="986117" y="107889"/>
            <a:ext cx="3814482" cy="1325563"/>
          </a:xfrm>
        </p:spPr>
        <p:txBody>
          <a:bodyPr>
            <a:normAutofit/>
          </a:bodyPr>
          <a:lstStyle/>
          <a:p>
            <a:r>
              <a:rPr lang="en-US" sz="4000" dirty="0">
                <a:latin typeface="+mn-lt"/>
              </a:rPr>
              <a:t>CHEM21 Solvent Guide</a:t>
            </a:r>
          </a:p>
        </p:txBody>
      </p:sp>
      <p:sp>
        <p:nvSpPr>
          <p:cNvPr id="3" name="Content Placeholder 2">
            <a:extLst>
              <a:ext uri="{FF2B5EF4-FFF2-40B4-BE49-F238E27FC236}">
                <a16:creationId xmlns:a16="http://schemas.microsoft.com/office/drawing/2014/main" id="{5AF7B720-0536-3B45-B33D-DB6019925612}"/>
              </a:ext>
            </a:extLst>
          </p:cNvPr>
          <p:cNvSpPr>
            <a:spLocks noGrp="1"/>
          </p:cNvSpPr>
          <p:nvPr>
            <p:ph idx="1"/>
          </p:nvPr>
        </p:nvSpPr>
        <p:spPr>
          <a:xfrm>
            <a:off x="233082" y="5864618"/>
            <a:ext cx="5405718" cy="455499"/>
          </a:xfrm>
        </p:spPr>
        <p:txBody>
          <a:bodyPr/>
          <a:lstStyle/>
          <a:p>
            <a:pPr marL="0" indent="0">
              <a:buNone/>
            </a:pPr>
            <a:r>
              <a:rPr lang="en-US" sz="1000" b="1" dirty="0">
                <a:solidFill>
                  <a:schemeClr val="bg1">
                    <a:lumMod val="75000"/>
                  </a:schemeClr>
                </a:solidFill>
              </a:rPr>
              <a:t>“CHEM21 selection guide of classical and less classical solvents” Denis Prat and et. Al, Green Chem., 2016, 18, 288</a:t>
            </a:r>
            <a:endParaRPr lang="en-US" sz="1000" dirty="0">
              <a:solidFill>
                <a:schemeClr val="bg1">
                  <a:lumMod val="75000"/>
                </a:schemeClr>
              </a:solidFill>
            </a:endParaRP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B9CDD203-40CE-624E-B59E-CDBCB37ABB4C}"/>
              </a:ext>
            </a:extLst>
          </p:cNvPr>
          <p:cNvPicPr>
            <a:picLocks noChangeAspect="1"/>
          </p:cNvPicPr>
          <p:nvPr/>
        </p:nvPicPr>
        <p:blipFill>
          <a:blip r:embed="rId2"/>
          <a:stretch>
            <a:fillRect/>
          </a:stretch>
        </p:blipFill>
        <p:spPr>
          <a:xfrm>
            <a:off x="5289176" y="63500"/>
            <a:ext cx="6769100" cy="6794500"/>
          </a:xfrm>
          <a:prstGeom prst="rect">
            <a:avLst/>
          </a:prstGeom>
        </p:spPr>
      </p:pic>
      <p:sp>
        <p:nvSpPr>
          <p:cNvPr id="4" name="TextBox 3">
            <a:extLst>
              <a:ext uri="{FF2B5EF4-FFF2-40B4-BE49-F238E27FC236}">
                <a16:creationId xmlns:a16="http://schemas.microsoft.com/office/drawing/2014/main" id="{43FC04B3-B10B-454D-966E-73C0128316A8}"/>
              </a:ext>
            </a:extLst>
          </p:cNvPr>
          <p:cNvSpPr txBox="1"/>
          <p:nvPr/>
        </p:nvSpPr>
        <p:spPr>
          <a:xfrm>
            <a:off x="903566" y="1568052"/>
            <a:ext cx="4278033" cy="4247317"/>
          </a:xfrm>
          <a:prstGeom prst="rect">
            <a:avLst/>
          </a:prstGeom>
          <a:noFill/>
        </p:spPr>
        <p:txBody>
          <a:bodyPr wrap="square" rtlCol="0">
            <a:spAutoFit/>
          </a:bodyPr>
          <a:lstStyle/>
          <a:p>
            <a:r>
              <a:rPr lang="en-GB" dirty="0"/>
              <a:t>The CHEM21 online learning platform is a range of </a:t>
            </a:r>
            <a:r>
              <a:rPr lang="en-GB" b="1" dirty="0"/>
              <a:t>free, shareable and interactive</a:t>
            </a:r>
            <a:r>
              <a:rPr lang="en-GB" dirty="0"/>
              <a:t> educational and training materials created to promote the uptake of green and sustainable methodologies, with a particular focus on the synthesis of pharmaceuticals.</a:t>
            </a:r>
          </a:p>
          <a:p>
            <a:endParaRPr lang="en-US" dirty="0"/>
          </a:p>
          <a:p>
            <a:r>
              <a:rPr lang="en-US" dirty="0">
                <a:hlinkClick r:id="rId3">
                  <a:extLst>
                    <a:ext uri="{A12FA001-AC4F-418D-AE19-62706E023703}">
                      <ahyp:hlinkClr xmlns:ahyp="http://schemas.microsoft.com/office/drawing/2018/hyperlinkcolor" xmlns="" val="tx"/>
                    </a:ext>
                  </a:extLst>
                </a:hlinkClick>
              </a:rPr>
              <a:t>http://learning.chem21.eu/</a:t>
            </a:r>
            <a:r>
              <a:rPr lang="en-US" dirty="0"/>
              <a:t> </a:t>
            </a:r>
          </a:p>
          <a:p>
            <a:endParaRPr lang="en-US" dirty="0"/>
          </a:p>
          <a:p>
            <a:endParaRPr lang="en-US" dirty="0"/>
          </a:p>
          <a:p>
            <a:r>
              <a:rPr lang="en-US" dirty="0"/>
              <a:t>Solvent selection CHEM21 video resource: </a:t>
            </a:r>
            <a:r>
              <a:rPr lang="en-US" dirty="0">
                <a:hlinkClick r:id="rId4">
                  <a:extLst>
                    <a:ext uri="{A12FA001-AC4F-418D-AE19-62706E023703}">
                      <ahyp:hlinkClr xmlns:ahyp="http://schemas.microsoft.com/office/drawing/2018/hyperlinkcolor" xmlns="" val="tx"/>
                    </a:ext>
                  </a:extLst>
                </a:hlinkClick>
              </a:rPr>
              <a:t>http://learning.chem21.eu/methods-of-facilitating-change/tools-and-guides/solvent-selection-guides/</a:t>
            </a:r>
            <a:r>
              <a:rPr lang="en-US" dirty="0"/>
              <a:t> </a:t>
            </a:r>
          </a:p>
        </p:txBody>
      </p:sp>
    </p:spTree>
    <p:extLst>
      <p:ext uri="{BB962C8B-B14F-4D97-AF65-F5344CB8AC3E}">
        <p14:creationId xmlns:p14="http://schemas.microsoft.com/office/powerpoint/2010/main" val="687735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7D89-F034-7148-86B0-29712830CD13}"/>
              </a:ext>
            </a:extLst>
          </p:cNvPr>
          <p:cNvSpPr>
            <a:spLocks noGrp="1"/>
          </p:cNvSpPr>
          <p:nvPr>
            <p:ph type="title"/>
          </p:nvPr>
        </p:nvSpPr>
        <p:spPr/>
        <p:txBody>
          <a:bodyPr>
            <a:normAutofit/>
          </a:bodyPr>
          <a:lstStyle/>
          <a:p>
            <a:r>
              <a:rPr lang="en-US" sz="4000" dirty="0">
                <a:latin typeface="+mn-lt"/>
              </a:rPr>
              <a:t>CHEM21 Solvent Selection Guide</a:t>
            </a:r>
          </a:p>
        </p:txBody>
      </p:sp>
      <p:sp>
        <p:nvSpPr>
          <p:cNvPr id="3" name="Content Placeholder 2">
            <a:extLst>
              <a:ext uri="{FF2B5EF4-FFF2-40B4-BE49-F238E27FC236}">
                <a16:creationId xmlns:a16="http://schemas.microsoft.com/office/drawing/2014/main" id="{7B0D0C28-6A49-A648-8046-DE1CC838AE0E}"/>
              </a:ext>
            </a:extLst>
          </p:cNvPr>
          <p:cNvSpPr>
            <a:spLocks noGrp="1"/>
          </p:cNvSpPr>
          <p:nvPr>
            <p:ph idx="1"/>
          </p:nvPr>
        </p:nvSpPr>
        <p:spPr/>
        <p:txBody>
          <a:bodyPr>
            <a:normAutofit fontScale="92500" lnSpcReduction="10000"/>
          </a:bodyPr>
          <a:lstStyle/>
          <a:p>
            <a:pPr marL="0" indent="0">
              <a:buNone/>
            </a:pPr>
            <a:r>
              <a:rPr lang="en-US" b="1" dirty="0">
                <a:solidFill>
                  <a:schemeClr val="accent3"/>
                </a:solidFill>
              </a:rPr>
              <a:t>Pros: </a:t>
            </a:r>
          </a:p>
          <a:p>
            <a:pPr lvl="0"/>
            <a:r>
              <a:rPr lang="en-US" sz="2200" dirty="0"/>
              <a:t>Useful for quick selection of the greenest solvent by “traffic light” visual aid</a:t>
            </a:r>
          </a:p>
          <a:p>
            <a:pPr lvl="0"/>
            <a:r>
              <a:rPr lang="en-US" sz="2200" dirty="0"/>
              <a:t>Survey comprised 53 classical solvents (see below)	</a:t>
            </a:r>
          </a:p>
          <a:p>
            <a:pPr lvl="0"/>
            <a:r>
              <a:rPr lang="en-US" sz="2200" dirty="0"/>
              <a:t>Encompasses newer solvents and bio-derived solvents (attached)</a:t>
            </a:r>
          </a:p>
          <a:p>
            <a:pPr lvl="0"/>
            <a:r>
              <a:rPr lang="en-US" sz="2200" dirty="0"/>
              <a:t>A methodology that can give preliminary ranking of any solvent </a:t>
            </a:r>
          </a:p>
          <a:p>
            <a:pPr marL="0" indent="0">
              <a:buNone/>
            </a:pPr>
            <a:r>
              <a:rPr lang="en-US" b="1" dirty="0">
                <a:solidFill>
                  <a:srgbClr val="FF0000"/>
                </a:solidFill>
              </a:rPr>
              <a:t>Cons: </a:t>
            </a:r>
          </a:p>
          <a:p>
            <a:pPr lvl="0"/>
            <a:r>
              <a:rPr lang="en-US" sz="2200" dirty="0"/>
              <a:t>Solvent ranking adapted to the pharmaceutical industry</a:t>
            </a:r>
          </a:p>
          <a:p>
            <a:pPr lvl="0"/>
            <a:r>
              <a:rPr lang="en-US" sz="2200" dirty="0"/>
              <a:t>Boundaries between hazardous and highly hazardous cannot be clearly established due to not all companies listing the same banned solvents</a:t>
            </a:r>
          </a:p>
          <a:p>
            <a:pPr lvl="0"/>
            <a:r>
              <a:rPr lang="en-US" sz="2200" dirty="0"/>
              <a:t>Does not include supercritical fluids, gas expanding liquids, ionic liquids, high molecular weight </a:t>
            </a:r>
            <a:r>
              <a:rPr lang="en-US" sz="2200" dirty="0" err="1"/>
              <a:t>glymes</a:t>
            </a:r>
            <a:r>
              <a:rPr lang="en-US" sz="2200" dirty="0"/>
              <a:t>, fluorinated solvents, switchable solvents, deep eutectic solvents and Poly-Ethylene Glycols (PEGs)</a:t>
            </a:r>
          </a:p>
          <a:p>
            <a:endParaRPr lang="en-US" dirty="0"/>
          </a:p>
        </p:txBody>
      </p:sp>
    </p:spTree>
    <p:extLst>
      <p:ext uri="{BB962C8B-B14F-4D97-AF65-F5344CB8AC3E}">
        <p14:creationId xmlns:p14="http://schemas.microsoft.com/office/powerpoint/2010/main" val="301340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7D89-F034-7148-86B0-29712830CD13}"/>
              </a:ext>
            </a:extLst>
          </p:cNvPr>
          <p:cNvSpPr>
            <a:spLocks noGrp="1"/>
          </p:cNvSpPr>
          <p:nvPr>
            <p:ph type="title"/>
          </p:nvPr>
        </p:nvSpPr>
        <p:spPr/>
        <p:txBody>
          <a:bodyPr>
            <a:normAutofit/>
          </a:bodyPr>
          <a:lstStyle/>
          <a:p>
            <a:r>
              <a:rPr lang="en-US" sz="4000" dirty="0">
                <a:latin typeface="+mn-lt"/>
              </a:rPr>
              <a:t>CHEM21 Solvent Selection Guide</a:t>
            </a:r>
          </a:p>
        </p:txBody>
      </p:sp>
      <p:sp>
        <p:nvSpPr>
          <p:cNvPr id="3" name="Content Placeholder 2">
            <a:extLst>
              <a:ext uri="{FF2B5EF4-FFF2-40B4-BE49-F238E27FC236}">
                <a16:creationId xmlns:a16="http://schemas.microsoft.com/office/drawing/2014/main" id="{7B0D0C28-6A49-A648-8046-DE1CC838AE0E}"/>
              </a:ext>
            </a:extLst>
          </p:cNvPr>
          <p:cNvSpPr>
            <a:spLocks noGrp="1"/>
          </p:cNvSpPr>
          <p:nvPr>
            <p:ph idx="1"/>
          </p:nvPr>
        </p:nvSpPr>
        <p:spPr>
          <a:xfrm>
            <a:off x="1016852" y="1750132"/>
            <a:ext cx="10233712" cy="1007816"/>
          </a:xfrm>
        </p:spPr>
        <p:txBody>
          <a:bodyPr>
            <a:normAutofit/>
          </a:bodyPr>
          <a:lstStyle/>
          <a:p>
            <a:pPr marL="0" indent="0">
              <a:buNone/>
            </a:pPr>
            <a:r>
              <a:rPr lang="en-US" b="1" dirty="0"/>
              <a:t>Overall ranking of solvents:</a:t>
            </a:r>
          </a:p>
          <a:p>
            <a:endParaRPr lang="en-US" dirty="0"/>
          </a:p>
        </p:txBody>
      </p:sp>
      <p:graphicFrame>
        <p:nvGraphicFramePr>
          <p:cNvPr id="6" name="Table 5">
            <a:extLst>
              <a:ext uri="{FF2B5EF4-FFF2-40B4-BE49-F238E27FC236}">
                <a16:creationId xmlns:a16="http://schemas.microsoft.com/office/drawing/2014/main" id="{1571872F-D54E-F64A-9A4A-E7974F184E16}"/>
              </a:ext>
            </a:extLst>
          </p:cNvPr>
          <p:cNvGraphicFramePr>
            <a:graphicFrameLocks noGrp="1"/>
          </p:cNvGraphicFramePr>
          <p:nvPr>
            <p:extLst>
              <p:ext uri="{D42A27DB-BD31-4B8C-83A1-F6EECF244321}">
                <p14:modId xmlns:p14="http://schemas.microsoft.com/office/powerpoint/2010/main" val="2828493664"/>
              </p:ext>
            </p:extLst>
          </p:nvPr>
        </p:nvGraphicFramePr>
        <p:xfrm>
          <a:off x="1016852" y="2398253"/>
          <a:ext cx="9951823" cy="3403600"/>
        </p:xfrm>
        <a:graphic>
          <a:graphicData uri="http://schemas.openxmlformats.org/drawingml/2006/table">
            <a:tbl>
              <a:tblPr firstRow="1" bandRow="1">
                <a:tableStyleId>{5C22544A-7EE6-4342-B048-85BDC9FD1C3A}</a:tableStyleId>
              </a:tblPr>
              <a:tblGrid>
                <a:gridCol w="2980662">
                  <a:extLst>
                    <a:ext uri="{9D8B030D-6E8A-4147-A177-3AD203B41FA5}">
                      <a16:colId xmlns:a16="http://schemas.microsoft.com/office/drawing/2014/main" val="1170303368"/>
                    </a:ext>
                  </a:extLst>
                </a:gridCol>
                <a:gridCol w="6971161">
                  <a:extLst>
                    <a:ext uri="{9D8B030D-6E8A-4147-A177-3AD203B41FA5}">
                      <a16:colId xmlns:a16="http://schemas.microsoft.com/office/drawing/2014/main" val="2257634028"/>
                    </a:ext>
                  </a:extLst>
                </a:gridCol>
              </a:tblGrid>
              <a:tr h="370840">
                <a:tc>
                  <a:txBody>
                    <a:bodyPr/>
                    <a:lstStyle/>
                    <a:p>
                      <a:r>
                        <a:rPr lang="en-US" dirty="0">
                          <a:solidFill>
                            <a:schemeClr val="tx1"/>
                          </a:solidFill>
                        </a:rPr>
                        <a:t>Ranking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Solvent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870549"/>
                  </a:ext>
                </a:extLst>
              </a:tr>
              <a:tr h="370840">
                <a:tc>
                  <a:txBody>
                    <a:bodyPr/>
                    <a:lstStyle/>
                    <a:p>
                      <a:r>
                        <a:rPr lang="en-US" dirty="0">
                          <a:solidFill>
                            <a:schemeClr val="bg1"/>
                          </a:solidFill>
                        </a:rPr>
                        <a:t>Recommended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dirty="0">
                          <a:solidFill>
                            <a:schemeClr val="tx1"/>
                          </a:solidFill>
                        </a:rPr>
                        <a:t>Water, EtOH, </a:t>
                      </a:r>
                      <a:r>
                        <a:rPr lang="en-US" dirty="0" err="1">
                          <a:solidFill>
                            <a:schemeClr val="tx1"/>
                          </a:solidFill>
                        </a:rPr>
                        <a:t>i-PrOH</a:t>
                      </a:r>
                      <a:r>
                        <a:rPr lang="en-US" dirty="0">
                          <a:solidFill>
                            <a:schemeClr val="tx1"/>
                          </a:solidFill>
                        </a:rPr>
                        <a:t>, </a:t>
                      </a:r>
                      <a:r>
                        <a:rPr lang="en-US" i="1" dirty="0">
                          <a:solidFill>
                            <a:schemeClr val="tx1"/>
                          </a:solidFill>
                        </a:rPr>
                        <a:t>n</a:t>
                      </a:r>
                      <a:r>
                        <a:rPr lang="en-US" dirty="0">
                          <a:solidFill>
                            <a:schemeClr val="tx1"/>
                          </a:solidFill>
                        </a:rPr>
                        <a:t>-</a:t>
                      </a:r>
                      <a:r>
                        <a:rPr lang="en-US" dirty="0" err="1">
                          <a:solidFill>
                            <a:schemeClr val="tx1"/>
                          </a:solidFill>
                        </a:rPr>
                        <a:t>BuOH</a:t>
                      </a:r>
                      <a:r>
                        <a:rPr lang="en-US" dirty="0">
                          <a:solidFill>
                            <a:schemeClr val="tx1"/>
                          </a:solidFill>
                        </a:rPr>
                        <a:t>, </a:t>
                      </a:r>
                      <a:r>
                        <a:rPr lang="en-US" dirty="0" err="1">
                          <a:solidFill>
                            <a:schemeClr val="tx1"/>
                          </a:solidFill>
                        </a:rPr>
                        <a:t>EtOAc</a:t>
                      </a:r>
                      <a:r>
                        <a:rPr lang="en-US" dirty="0">
                          <a:solidFill>
                            <a:schemeClr val="tx1"/>
                          </a:solidFill>
                        </a:rPr>
                        <a:t>, </a:t>
                      </a:r>
                      <a:r>
                        <a:rPr lang="en-US" i="1" dirty="0">
                          <a:solidFill>
                            <a:schemeClr val="tx1"/>
                          </a:solidFill>
                        </a:rPr>
                        <a:t>n</a:t>
                      </a:r>
                      <a:r>
                        <a:rPr lang="en-US" dirty="0">
                          <a:solidFill>
                            <a:schemeClr val="tx1"/>
                          </a:solidFill>
                        </a:rPr>
                        <a:t>-</a:t>
                      </a:r>
                      <a:r>
                        <a:rPr lang="en-US" dirty="0" err="1">
                          <a:solidFill>
                            <a:schemeClr val="tx1"/>
                          </a:solidFill>
                        </a:rPr>
                        <a:t>BuOAc</a:t>
                      </a:r>
                      <a:r>
                        <a:rPr lang="en-US" dirty="0">
                          <a:solidFill>
                            <a:schemeClr val="tx1"/>
                          </a:solidFill>
                        </a:rPr>
                        <a:t>, anisole, </a:t>
                      </a:r>
                      <a:r>
                        <a:rPr lang="en-US" dirty="0" err="1">
                          <a:solidFill>
                            <a:schemeClr val="tx1"/>
                          </a:solidFill>
                        </a:rPr>
                        <a:t>sulfolane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048458"/>
                  </a:ext>
                </a:extLst>
              </a:tr>
              <a:tr h="370840">
                <a:tc>
                  <a:txBody>
                    <a:bodyPr/>
                    <a:lstStyle/>
                    <a:p>
                      <a:r>
                        <a:rPr lang="en-US" dirty="0">
                          <a:solidFill>
                            <a:schemeClr val="tx1"/>
                          </a:solidFill>
                        </a:rPr>
                        <a:t>Recommended or problematic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dirty="0">
                          <a:solidFill>
                            <a:schemeClr val="tx1"/>
                          </a:solidFill>
                        </a:rPr>
                        <a:t>MeOH, </a:t>
                      </a:r>
                      <a:r>
                        <a:rPr lang="en-US" i="1" dirty="0">
                          <a:solidFill>
                            <a:schemeClr val="tx1"/>
                          </a:solidFill>
                        </a:rPr>
                        <a:t>t</a:t>
                      </a:r>
                      <a:r>
                        <a:rPr lang="en-US" dirty="0">
                          <a:solidFill>
                            <a:schemeClr val="tx1"/>
                          </a:solidFill>
                        </a:rPr>
                        <a:t>-</a:t>
                      </a:r>
                      <a:r>
                        <a:rPr lang="en-US" dirty="0" err="1">
                          <a:solidFill>
                            <a:schemeClr val="tx1"/>
                          </a:solidFill>
                        </a:rPr>
                        <a:t>BuOH</a:t>
                      </a:r>
                      <a:r>
                        <a:rPr lang="en-US" dirty="0">
                          <a:solidFill>
                            <a:schemeClr val="tx1"/>
                          </a:solidFill>
                        </a:rPr>
                        <a:t>, benzyl alcohol, ethylene glycol, acetone, MEK, MIBK, cyclohexanone, </a:t>
                      </a:r>
                      <a:r>
                        <a:rPr lang="en-US" dirty="0" err="1">
                          <a:solidFill>
                            <a:schemeClr val="tx1"/>
                          </a:solidFill>
                        </a:rPr>
                        <a:t>MeOAc</a:t>
                      </a:r>
                      <a:r>
                        <a:rPr lang="en-US" dirty="0">
                          <a:solidFill>
                            <a:schemeClr val="tx1"/>
                          </a:solidFill>
                        </a:rPr>
                        <a:t>, </a:t>
                      </a:r>
                      <a:r>
                        <a:rPr lang="en-US" dirty="0" err="1">
                          <a:solidFill>
                            <a:schemeClr val="tx1"/>
                          </a:solidFill>
                        </a:rPr>
                        <a:t>AcOH</a:t>
                      </a:r>
                      <a:r>
                        <a:rPr lang="en-US" dirty="0">
                          <a:solidFill>
                            <a:schemeClr val="tx1"/>
                          </a:solidFill>
                        </a:rPr>
                        <a:t>, Ac</a:t>
                      </a:r>
                      <a:r>
                        <a:rPr lang="en-US" baseline="-25000" dirty="0">
                          <a:solidFill>
                            <a:schemeClr val="tx1"/>
                          </a:solidFill>
                        </a:rPr>
                        <a:t>2</a:t>
                      </a:r>
                      <a:r>
                        <a:rPr lang="en-US"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068016"/>
                  </a:ext>
                </a:extLst>
              </a:tr>
              <a:tr h="370840">
                <a:tc>
                  <a:txBody>
                    <a:bodyPr/>
                    <a:lstStyle/>
                    <a:p>
                      <a:r>
                        <a:rPr lang="en-US" dirty="0">
                          <a:solidFill>
                            <a:schemeClr val="tx1"/>
                          </a:solidFill>
                        </a:rPr>
                        <a:t>Problematic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a:solidFill>
                            <a:schemeClr val="tx1"/>
                          </a:solidFill>
                        </a:rPr>
                        <a:t>Me-THF, heptane, Me-cyclohexane, toluene, xylenes, chlorobenzene, acetonitrile, DMPU, DMSO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237186"/>
                  </a:ext>
                </a:extLst>
              </a:tr>
              <a:tr h="370840">
                <a:tc>
                  <a:txBody>
                    <a:bodyPr/>
                    <a:lstStyle/>
                    <a:p>
                      <a:r>
                        <a:rPr lang="en-US" dirty="0">
                          <a:solidFill>
                            <a:schemeClr val="tx1"/>
                          </a:solidFill>
                        </a:rPr>
                        <a:t>Problematic or hazardous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dirty="0">
                          <a:solidFill>
                            <a:schemeClr val="tx1"/>
                          </a:solidFill>
                        </a:rPr>
                        <a:t>MTBE, THF, cyclohexane, DCM, formic acid, pyridine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923961"/>
                  </a:ext>
                </a:extLst>
              </a:tr>
              <a:tr h="370840">
                <a:tc>
                  <a:txBody>
                    <a:bodyPr/>
                    <a:lstStyle/>
                    <a:p>
                      <a:r>
                        <a:rPr lang="en-US" dirty="0">
                          <a:solidFill>
                            <a:schemeClr val="tx1"/>
                          </a:solidFill>
                        </a:rPr>
                        <a:t>Hazardous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err="1">
                          <a:solidFill>
                            <a:schemeClr val="tx1"/>
                          </a:solidFill>
                        </a:rPr>
                        <a:t>Diisopropyl</a:t>
                      </a:r>
                      <a:r>
                        <a:rPr lang="en-US" dirty="0">
                          <a:solidFill>
                            <a:schemeClr val="tx1"/>
                          </a:solidFill>
                        </a:rPr>
                        <a:t> ether, 1,4-dioxane, DME, pentane, hexane, DMF, DMAc, NMP, methoxy-ethanol, TEA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757988"/>
                  </a:ext>
                </a:extLst>
              </a:tr>
              <a:tr h="370840">
                <a:tc>
                  <a:txBody>
                    <a:bodyPr/>
                    <a:lstStyle/>
                    <a:p>
                      <a:r>
                        <a:rPr lang="en-US" dirty="0">
                          <a:solidFill>
                            <a:schemeClr val="bg1"/>
                          </a:solidFill>
                        </a:rPr>
                        <a:t>Highly hazardous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dirty="0">
                          <a:solidFill>
                            <a:schemeClr val="tx1"/>
                          </a:solidFill>
                        </a:rPr>
                        <a:t>Diethyl ether, benzene, chloroform, CCl</a:t>
                      </a:r>
                      <a:r>
                        <a:rPr lang="en-US" baseline="-25000" dirty="0">
                          <a:solidFill>
                            <a:schemeClr val="tx1"/>
                          </a:solidFill>
                        </a:rPr>
                        <a:t>4</a:t>
                      </a:r>
                      <a:r>
                        <a:rPr lang="en-US" baseline="0" dirty="0">
                          <a:solidFill>
                            <a:schemeClr val="tx1"/>
                          </a:solidFill>
                        </a:rPr>
                        <a:t>, DCE, nitromethane, CS</a:t>
                      </a:r>
                      <a:r>
                        <a:rPr lang="en-US" baseline="-25000" dirty="0">
                          <a:solidFill>
                            <a:schemeClr val="tx1"/>
                          </a:solidFill>
                        </a:rPr>
                        <a:t>2</a:t>
                      </a:r>
                      <a:r>
                        <a:rPr lang="en-US" baseline="0" dirty="0">
                          <a:solidFill>
                            <a:schemeClr val="tx1"/>
                          </a:solidFill>
                        </a:rPr>
                        <a:t>, HMPA</a:t>
                      </a:r>
                      <a:endParaRPr lang="en-US"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518877"/>
                  </a:ext>
                </a:extLst>
              </a:tr>
            </a:tbl>
          </a:graphicData>
        </a:graphic>
      </p:graphicFrame>
    </p:spTree>
    <p:extLst>
      <p:ext uri="{BB962C8B-B14F-4D97-AF65-F5344CB8AC3E}">
        <p14:creationId xmlns:p14="http://schemas.microsoft.com/office/powerpoint/2010/main" val="1567810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86F3-258F-EA46-A402-D947EEE459FC}"/>
              </a:ext>
            </a:extLst>
          </p:cNvPr>
          <p:cNvSpPr>
            <a:spLocks noGrp="1"/>
          </p:cNvSpPr>
          <p:nvPr>
            <p:ph type="title"/>
          </p:nvPr>
        </p:nvSpPr>
        <p:spPr/>
        <p:txBody>
          <a:bodyPr>
            <a:normAutofit/>
          </a:bodyPr>
          <a:lstStyle/>
          <a:p>
            <a:r>
              <a:rPr lang="en-US" sz="4000" dirty="0">
                <a:latin typeface="+mn-lt"/>
              </a:rPr>
              <a:t>HW #4: Solvent Substitution: CHEM21 Solvent Selection Guide</a:t>
            </a:r>
          </a:p>
        </p:txBody>
      </p:sp>
      <p:sp>
        <p:nvSpPr>
          <p:cNvPr id="3" name="Content Placeholder 2">
            <a:extLst>
              <a:ext uri="{FF2B5EF4-FFF2-40B4-BE49-F238E27FC236}">
                <a16:creationId xmlns:a16="http://schemas.microsoft.com/office/drawing/2014/main" id="{929BA39B-9461-FD4D-84C6-1E07095815EB}"/>
              </a:ext>
            </a:extLst>
          </p:cNvPr>
          <p:cNvSpPr>
            <a:spLocks noGrp="1"/>
          </p:cNvSpPr>
          <p:nvPr>
            <p:ph idx="1"/>
          </p:nvPr>
        </p:nvSpPr>
        <p:spPr>
          <a:xfrm>
            <a:off x="838200" y="1750132"/>
            <a:ext cx="10515600" cy="4432304"/>
          </a:xfrm>
        </p:spPr>
        <p:txBody>
          <a:bodyPr>
            <a:normAutofit/>
          </a:bodyPr>
          <a:lstStyle/>
          <a:p>
            <a:r>
              <a:rPr lang="en-US" sz="2400" dirty="0"/>
              <a:t>Using the CHEM21 Solvent Selection Guide, evaluate the solvents found in 2 different </a:t>
            </a:r>
            <a:r>
              <a:rPr lang="en-US" sz="2400" dirty="0" err="1"/>
              <a:t>InkJet</a:t>
            </a:r>
            <a:r>
              <a:rPr lang="en-US" sz="2400" dirty="0"/>
              <a:t> Ink formulations. </a:t>
            </a:r>
          </a:p>
          <a:p>
            <a:r>
              <a:rPr lang="en-US" sz="2400" dirty="0"/>
              <a:t>Use the solvent selection guide tables to look up solvents</a:t>
            </a:r>
          </a:p>
          <a:p>
            <a:r>
              <a:rPr lang="en-US" sz="2400" dirty="0"/>
              <a:t>If the solvent can not be found, use the CHEM21 interactive tool to generate a score using the following data: </a:t>
            </a:r>
          </a:p>
          <a:p>
            <a:pPr lvl="1"/>
            <a:r>
              <a:rPr lang="en-US" dirty="0"/>
              <a:t>Boiling point, flash point, auto-ignition temperature, resistivity; </a:t>
            </a:r>
          </a:p>
          <a:p>
            <a:pPr lvl="1"/>
            <a:r>
              <a:rPr lang="en-US" dirty="0"/>
              <a:t>Whether or not it is an ether that forms explosive peroxides; </a:t>
            </a:r>
          </a:p>
          <a:p>
            <a:pPr lvl="1"/>
            <a:r>
              <a:rPr lang="en-US" dirty="0"/>
              <a:t>GHS statements and symbols; </a:t>
            </a:r>
          </a:p>
          <a:p>
            <a:pPr lvl="1"/>
            <a:r>
              <a:rPr lang="en-US" dirty="0"/>
              <a:t>Whether or not it is hazardous to the ozone layer; </a:t>
            </a:r>
          </a:p>
          <a:p>
            <a:pPr lvl="1"/>
            <a:r>
              <a:rPr lang="en-US" dirty="0"/>
              <a:t>Whether or not it is fully registered for REACH. </a:t>
            </a:r>
          </a:p>
          <a:p>
            <a:r>
              <a:rPr lang="en-US" sz="2400" dirty="0"/>
              <a:t>Which formulation would you recommend based on your rankings?</a:t>
            </a:r>
          </a:p>
        </p:txBody>
      </p:sp>
    </p:spTree>
    <p:extLst>
      <p:ext uri="{BB962C8B-B14F-4D97-AF65-F5344CB8AC3E}">
        <p14:creationId xmlns:p14="http://schemas.microsoft.com/office/powerpoint/2010/main" val="37411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normAutofit/>
          </a:bodyPr>
          <a:lstStyle/>
          <a:p>
            <a:r>
              <a:rPr lang="en-US" sz="2400" dirty="0">
                <a:solidFill>
                  <a:schemeClr val="accent2"/>
                </a:solidFill>
              </a:rPr>
              <a:t>Learning objectives and outcomes</a:t>
            </a:r>
          </a:p>
          <a:p>
            <a:r>
              <a:rPr lang="en-US" sz="2400" dirty="0"/>
              <a:t>Understanding solvents</a:t>
            </a:r>
          </a:p>
          <a:p>
            <a:r>
              <a:rPr lang="en-US" sz="2400" dirty="0"/>
              <a:t>Solvent selection guides</a:t>
            </a:r>
          </a:p>
          <a:p>
            <a:r>
              <a:rPr lang="en-US" sz="2400" dirty="0"/>
              <a:t>Strategies for solvent replacement</a:t>
            </a:r>
          </a:p>
        </p:txBody>
      </p:sp>
    </p:spTree>
    <p:extLst>
      <p:ext uri="{BB962C8B-B14F-4D97-AF65-F5344CB8AC3E}">
        <p14:creationId xmlns:p14="http://schemas.microsoft.com/office/powerpoint/2010/main" val="2983945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lstStyle/>
          <a:p>
            <a:r>
              <a:rPr lang="en-US" dirty="0"/>
              <a:t>Learning objectives and outcomes</a:t>
            </a:r>
          </a:p>
          <a:p>
            <a:r>
              <a:rPr lang="en-US" dirty="0"/>
              <a:t>Understanding solvents</a:t>
            </a:r>
          </a:p>
          <a:p>
            <a:r>
              <a:rPr lang="en-US" dirty="0"/>
              <a:t>Solvent selection guides</a:t>
            </a:r>
          </a:p>
          <a:p>
            <a:r>
              <a:rPr lang="en-US" dirty="0">
                <a:solidFill>
                  <a:schemeClr val="accent2"/>
                </a:solidFill>
              </a:rPr>
              <a:t>Strategies for solvent replacement</a:t>
            </a:r>
          </a:p>
        </p:txBody>
      </p:sp>
    </p:spTree>
    <p:extLst>
      <p:ext uri="{BB962C8B-B14F-4D97-AF65-F5344CB8AC3E}">
        <p14:creationId xmlns:p14="http://schemas.microsoft.com/office/powerpoint/2010/main" val="745924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GB" sz="4000" dirty="0">
                <a:latin typeface="+mn-lt"/>
              </a:rPr>
              <a:t>Strategies of solvent replacement</a:t>
            </a:r>
          </a:p>
        </p:txBody>
      </p:sp>
      <p:sp>
        <p:nvSpPr>
          <p:cNvPr id="72707" name="Rectangle 3"/>
          <p:cNvSpPr>
            <a:spLocks noGrp="1" noChangeArrowheads="1"/>
          </p:cNvSpPr>
          <p:nvPr>
            <p:ph type="body" idx="1"/>
          </p:nvPr>
        </p:nvSpPr>
        <p:spPr/>
        <p:txBody>
          <a:bodyPr/>
          <a:lstStyle/>
          <a:p>
            <a:r>
              <a:rPr lang="en-GB" sz="2400" dirty="0"/>
              <a:t>Avoid or minimise solvents in first place</a:t>
            </a:r>
          </a:p>
          <a:p>
            <a:r>
              <a:rPr lang="en-GB" sz="2400" dirty="0"/>
              <a:t>Use less toxic solvents</a:t>
            </a:r>
          </a:p>
          <a:p>
            <a:r>
              <a:rPr lang="en-GB" sz="2400" dirty="0"/>
              <a:t>Use renewable solvents (not derived from petrochemicals)</a:t>
            </a:r>
          </a:p>
          <a:p>
            <a:r>
              <a:rPr lang="en-GB" sz="2400" dirty="0"/>
              <a:t>Avoid VOC</a:t>
            </a:r>
            <a:r>
              <a:rPr lang="ja-JP" altLang="en-GB" sz="2400" dirty="0">
                <a:latin typeface="Arial"/>
              </a:rPr>
              <a:t>’</a:t>
            </a:r>
            <a:r>
              <a:rPr lang="en-GB" sz="2400" dirty="0"/>
              <a:t>s – solvents with low vapour pressure / high boiling points may be preferable as long as this does not lead to other complications.</a:t>
            </a:r>
          </a:p>
          <a:p>
            <a:pPr>
              <a:buFont typeface="Wingdings" charset="0"/>
              <a:buNone/>
            </a:pPr>
            <a:endParaRPr lang="en-GB" dirty="0"/>
          </a:p>
        </p:txBody>
      </p:sp>
    </p:spTree>
    <p:extLst>
      <p:ext uri="{BB962C8B-B14F-4D97-AF65-F5344CB8AC3E}">
        <p14:creationId xmlns:p14="http://schemas.microsoft.com/office/powerpoint/2010/main" val="558523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24753" y="152775"/>
            <a:ext cx="9299635" cy="1139825"/>
          </a:xfrm>
        </p:spPr>
        <p:txBody>
          <a:bodyPr>
            <a:noAutofit/>
          </a:bodyPr>
          <a:lstStyle/>
          <a:p>
            <a:r>
              <a:rPr lang="en-GB" sz="4000" dirty="0">
                <a:latin typeface="+mn-lt"/>
              </a:rPr>
              <a:t>Current approaches to solvent replacement in chemistry</a:t>
            </a:r>
          </a:p>
        </p:txBody>
      </p:sp>
      <p:sp>
        <p:nvSpPr>
          <p:cNvPr id="76803" name="Rectangle 3"/>
          <p:cNvSpPr>
            <a:spLocks noGrp="1" noChangeArrowheads="1"/>
          </p:cNvSpPr>
          <p:nvPr>
            <p:ph type="body" idx="1"/>
          </p:nvPr>
        </p:nvSpPr>
        <p:spPr>
          <a:xfrm>
            <a:off x="824753" y="1701800"/>
            <a:ext cx="8229600" cy="3095625"/>
          </a:xfrm>
        </p:spPr>
        <p:txBody>
          <a:bodyPr>
            <a:normAutofit/>
          </a:bodyPr>
          <a:lstStyle/>
          <a:p>
            <a:pPr marL="0" indent="442913"/>
            <a:r>
              <a:rPr lang="en-GB" sz="2400" dirty="0"/>
              <a:t>No solvent</a:t>
            </a:r>
          </a:p>
          <a:p>
            <a:pPr marL="0" indent="442913"/>
            <a:r>
              <a:rPr lang="en-GB" sz="2400" dirty="0"/>
              <a:t>Water</a:t>
            </a:r>
          </a:p>
          <a:p>
            <a:pPr marL="0" indent="442913"/>
            <a:r>
              <a:rPr lang="en-GB" sz="2400" dirty="0"/>
              <a:t>Carbon dioxide</a:t>
            </a:r>
          </a:p>
          <a:p>
            <a:pPr marL="0" indent="442913"/>
            <a:r>
              <a:rPr lang="en-GB" sz="2400" dirty="0"/>
              <a:t>Ionic liquids</a:t>
            </a:r>
          </a:p>
          <a:p>
            <a:pPr marL="0" indent="442913"/>
            <a:r>
              <a:rPr lang="en-GB" sz="2400" dirty="0"/>
              <a:t>Lactate esters</a:t>
            </a:r>
          </a:p>
          <a:p>
            <a:pPr marL="0" indent="442913"/>
            <a:r>
              <a:rPr lang="en-GB" sz="2400" dirty="0" err="1"/>
              <a:t>Fluorous</a:t>
            </a:r>
            <a:r>
              <a:rPr lang="en-GB" sz="2400" dirty="0"/>
              <a:t> phase reactions</a:t>
            </a:r>
          </a:p>
          <a:p>
            <a:pPr marL="0" indent="442913" algn="ctr">
              <a:buNone/>
            </a:pPr>
            <a:endParaRPr lang="en-GB" sz="2400" b="1" i="1" dirty="0"/>
          </a:p>
        </p:txBody>
      </p:sp>
      <p:sp>
        <p:nvSpPr>
          <p:cNvPr id="76804" name="Rectangle 4"/>
          <p:cNvSpPr>
            <a:spLocks noChangeArrowheads="1"/>
          </p:cNvSpPr>
          <p:nvPr/>
        </p:nvSpPr>
        <p:spPr bwMode="auto">
          <a:xfrm>
            <a:off x="1992313" y="5156199"/>
            <a:ext cx="822960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r>
              <a:rPr lang="en-GB" sz="2600" b="1" i="1" dirty="0"/>
              <a:t>All have advantages and disadvantages which need to be considered when assessing suitability for replacement</a:t>
            </a:r>
          </a:p>
        </p:txBody>
      </p:sp>
    </p:spTree>
    <p:extLst>
      <p:ext uri="{BB962C8B-B14F-4D97-AF65-F5344CB8AC3E}">
        <p14:creationId xmlns:p14="http://schemas.microsoft.com/office/powerpoint/2010/main" val="4119050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normAutofit/>
          </a:bodyPr>
          <a:lstStyle/>
          <a:p>
            <a:r>
              <a:rPr lang="en-US" sz="4000" dirty="0">
                <a:latin typeface="+mn-lt"/>
              </a:rPr>
              <a:t>Summary</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normAutofit lnSpcReduction="10000"/>
          </a:bodyPr>
          <a:lstStyle/>
          <a:p>
            <a:r>
              <a:rPr lang="en-US" dirty="0"/>
              <a:t>Solvents are used to dissolve a solute – they have a range of properties and applications and can have a range of effects on human health and the environment</a:t>
            </a:r>
          </a:p>
          <a:p>
            <a:r>
              <a:rPr lang="en-US" dirty="0"/>
              <a:t>Green Alternative Solvents &amp; Resources: Solvent selection guides from pharmaceutical sector and open-access resources are available</a:t>
            </a:r>
          </a:p>
          <a:p>
            <a:r>
              <a:rPr lang="en-US" dirty="0"/>
              <a:t>Strategies for solvent replacement: </a:t>
            </a:r>
          </a:p>
          <a:p>
            <a:pPr lvl="1"/>
            <a:r>
              <a:rPr lang="en-GB" dirty="0"/>
              <a:t>Avoid or minimise solvents in first place</a:t>
            </a:r>
          </a:p>
          <a:p>
            <a:pPr lvl="1"/>
            <a:r>
              <a:rPr lang="en-GB" dirty="0"/>
              <a:t>Use less toxic solvents</a:t>
            </a:r>
          </a:p>
          <a:p>
            <a:pPr lvl="1"/>
            <a:r>
              <a:rPr lang="en-GB" dirty="0"/>
              <a:t>Use renewable solvents (not derived from petrochemicals)</a:t>
            </a:r>
          </a:p>
          <a:p>
            <a:pPr lvl="1"/>
            <a:r>
              <a:rPr lang="en-GB" dirty="0"/>
              <a:t>Avoid VOC</a:t>
            </a:r>
            <a:r>
              <a:rPr lang="ja-JP" altLang="en-GB">
                <a:latin typeface="Arial"/>
              </a:rPr>
              <a:t>’</a:t>
            </a:r>
            <a:r>
              <a:rPr lang="en-GB" dirty="0"/>
              <a:t>s – solvents with low vapour pressure / high boiling points may be preferable as long as this does not lead to other complications.</a:t>
            </a:r>
          </a:p>
          <a:p>
            <a:endParaRPr lang="en-US" dirty="0"/>
          </a:p>
        </p:txBody>
      </p:sp>
    </p:spTree>
    <p:extLst>
      <p:ext uri="{BB962C8B-B14F-4D97-AF65-F5344CB8AC3E}">
        <p14:creationId xmlns:p14="http://schemas.microsoft.com/office/powerpoint/2010/main" val="5386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C46E-EEBF-944A-9BA1-35C53B27CCA2}"/>
              </a:ext>
            </a:extLst>
          </p:cNvPr>
          <p:cNvSpPr>
            <a:spLocks noGrp="1"/>
          </p:cNvSpPr>
          <p:nvPr>
            <p:ph type="title"/>
          </p:nvPr>
        </p:nvSpPr>
        <p:spPr/>
        <p:txBody>
          <a:bodyPr>
            <a:normAutofit/>
          </a:bodyPr>
          <a:lstStyle/>
          <a:p>
            <a:r>
              <a:rPr lang="en-US" sz="4000" dirty="0">
                <a:latin typeface="+mn-lt"/>
              </a:rPr>
              <a:t>Learning Objectives</a:t>
            </a:r>
          </a:p>
        </p:txBody>
      </p:sp>
      <p:sp>
        <p:nvSpPr>
          <p:cNvPr id="3" name="Content Placeholder 2">
            <a:extLst>
              <a:ext uri="{FF2B5EF4-FFF2-40B4-BE49-F238E27FC236}">
                <a16:creationId xmlns:a16="http://schemas.microsoft.com/office/drawing/2014/main" id="{396FBCC7-E35F-5F4C-A7FE-B57A5FECDD4A}"/>
              </a:ext>
            </a:extLst>
          </p:cNvPr>
          <p:cNvSpPr>
            <a:spLocks noGrp="1"/>
          </p:cNvSpPr>
          <p:nvPr>
            <p:ph idx="1"/>
          </p:nvPr>
        </p:nvSpPr>
        <p:spPr/>
        <p:txBody>
          <a:bodyPr/>
          <a:lstStyle/>
          <a:p>
            <a:r>
              <a:rPr lang="en-US" dirty="0"/>
              <a:t>What are solvents</a:t>
            </a:r>
          </a:p>
          <a:p>
            <a:r>
              <a:rPr lang="en-US" dirty="0"/>
              <a:t>What they are used for</a:t>
            </a:r>
          </a:p>
          <a:p>
            <a:r>
              <a:rPr lang="en-US" dirty="0"/>
              <a:t>Why they are important</a:t>
            </a:r>
          </a:p>
          <a:p>
            <a:r>
              <a:rPr lang="en-US" dirty="0"/>
              <a:t>Solvent Characterization</a:t>
            </a:r>
          </a:p>
          <a:p>
            <a:r>
              <a:rPr lang="en-US" dirty="0"/>
              <a:t>Green Alternative Solvents &amp; Resources</a:t>
            </a:r>
          </a:p>
        </p:txBody>
      </p:sp>
    </p:spTree>
    <p:extLst>
      <p:ext uri="{BB962C8B-B14F-4D97-AF65-F5344CB8AC3E}">
        <p14:creationId xmlns:p14="http://schemas.microsoft.com/office/powerpoint/2010/main" val="239050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FD4E-5573-584F-B264-FD792CD12F32}"/>
              </a:ext>
            </a:extLst>
          </p:cNvPr>
          <p:cNvSpPr>
            <a:spLocks noGrp="1"/>
          </p:cNvSpPr>
          <p:nvPr>
            <p:ph type="title"/>
          </p:nvPr>
        </p:nvSpPr>
        <p:spPr/>
        <p:txBody>
          <a:bodyPr>
            <a:normAutofit/>
          </a:bodyPr>
          <a:lstStyle/>
          <a:p>
            <a:r>
              <a:rPr lang="en-US" sz="4000" dirty="0">
                <a:latin typeface="+mn-lt"/>
              </a:rPr>
              <a:t>Learning Outcomes</a:t>
            </a:r>
          </a:p>
        </p:txBody>
      </p:sp>
      <p:sp>
        <p:nvSpPr>
          <p:cNvPr id="3" name="Content Placeholder 2">
            <a:extLst>
              <a:ext uri="{FF2B5EF4-FFF2-40B4-BE49-F238E27FC236}">
                <a16:creationId xmlns:a16="http://schemas.microsoft.com/office/drawing/2014/main" id="{0420B7CC-291E-3347-A7CC-BC039F03463B}"/>
              </a:ext>
            </a:extLst>
          </p:cNvPr>
          <p:cNvSpPr>
            <a:spLocks noGrp="1"/>
          </p:cNvSpPr>
          <p:nvPr>
            <p:ph idx="1"/>
          </p:nvPr>
        </p:nvSpPr>
        <p:spPr>
          <a:xfrm>
            <a:off x="838200" y="1750132"/>
            <a:ext cx="10515600" cy="547900"/>
          </a:xfrm>
        </p:spPr>
        <p:txBody>
          <a:bodyPr/>
          <a:lstStyle/>
          <a:p>
            <a:pPr marL="0" indent="0">
              <a:buNone/>
            </a:pPr>
            <a:r>
              <a:rPr lang="en-US" b="1" dirty="0"/>
              <a:t>At the end of the lecture, you should be able to….</a:t>
            </a:r>
          </a:p>
        </p:txBody>
      </p:sp>
      <p:sp>
        <p:nvSpPr>
          <p:cNvPr id="4" name="TextBox 3">
            <a:extLst>
              <a:ext uri="{FF2B5EF4-FFF2-40B4-BE49-F238E27FC236}">
                <a16:creationId xmlns:a16="http://schemas.microsoft.com/office/drawing/2014/main" id="{ACF8EC74-8CBA-064D-9025-F20C80ED1124}"/>
              </a:ext>
            </a:extLst>
          </p:cNvPr>
          <p:cNvSpPr txBox="1"/>
          <p:nvPr/>
        </p:nvSpPr>
        <p:spPr>
          <a:xfrm>
            <a:off x="1812758" y="3625521"/>
            <a:ext cx="8566484" cy="461665"/>
          </a:xfrm>
          <a:prstGeom prst="rect">
            <a:avLst/>
          </a:prstGeom>
          <a:solidFill>
            <a:schemeClr val="accent4"/>
          </a:solidFill>
          <a:ln w="38100">
            <a:solidFill>
              <a:schemeClr val="tx1"/>
            </a:solidFill>
          </a:ln>
        </p:spPr>
        <p:txBody>
          <a:bodyPr wrap="square" rtlCol="0">
            <a:spAutoFit/>
          </a:bodyPr>
          <a:lstStyle/>
          <a:p>
            <a:pPr algn="ctr"/>
            <a:r>
              <a:rPr lang="en-US" sz="2400" b="1" dirty="0"/>
              <a:t>Identify the advantages and disadvantages of solvents</a:t>
            </a:r>
          </a:p>
        </p:txBody>
      </p:sp>
      <p:sp>
        <p:nvSpPr>
          <p:cNvPr id="5" name="TextBox 4">
            <a:extLst>
              <a:ext uri="{FF2B5EF4-FFF2-40B4-BE49-F238E27FC236}">
                <a16:creationId xmlns:a16="http://schemas.microsoft.com/office/drawing/2014/main" id="{0476B336-BB4C-ED44-BE58-49FD0BCB9285}"/>
              </a:ext>
            </a:extLst>
          </p:cNvPr>
          <p:cNvSpPr txBox="1"/>
          <p:nvPr/>
        </p:nvSpPr>
        <p:spPr>
          <a:xfrm>
            <a:off x="1812758" y="4580031"/>
            <a:ext cx="8566484" cy="830997"/>
          </a:xfrm>
          <a:prstGeom prst="rect">
            <a:avLst/>
          </a:prstGeom>
          <a:solidFill>
            <a:schemeClr val="accent4"/>
          </a:solidFill>
          <a:ln w="38100">
            <a:solidFill>
              <a:schemeClr val="tx1"/>
            </a:solidFill>
          </a:ln>
        </p:spPr>
        <p:txBody>
          <a:bodyPr wrap="square" rtlCol="0">
            <a:spAutoFit/>
          </a:bodyPr>
          <a:lstStyle/>
          <a:p>
            <a:pPr algn="ctr"/>
            <a:r>
              <a:rPr lang="en-US" sz="2400" b="1" dirty="0"/>
              <a:t>Suggest substitutions for replacement of traditional solvents with greener alternative solvents</a:t>
            </a:r>
          </a:p>
        </p:txBody>
      </p:sp>
      <p:sp>
        <p:nvSpPr>
          <p:cNvPr id="6" name="TextBox 5">
            <a:extLst>
              <a:ext uri="{FF2B5EF4-FFF2-40B4-BE49-F238E27FC236}">
                <a16:creationId xmlns:a16="http://schemas.microsoft.com/office/drawing/2014/main" id="{239F9FE8-A96C-2B4A-B8DD-D21C54C23A20}"/>
              </a:ext>
            </a:extLst>
          </p:cNvPr>
          <p:cNvSpPr txBox="1"/>
          <p:nvPr/>
        </p:nvSpPr>
        <p:spPr>
          <a:xfrm>
            <a:off x="1812758" y="2560044"/>
            <a:ext cx="8566484" cy="461665"/>
          </a:xfrm>
          <a:prstGeom prst="rect">
            <a:avLst/>
          </a:prstGeom>
          <a:solidFill>
            <a:schemeClr val="accent4"/>
          </a:solidFill>
          <a:ln w="38100">
            <a:solidFill>
              <a:schemeClr val="tx1"/>
            </a:solidFill>
          </a:ln>
        </p:spPr>
        <p:txBody>
          <a:bodyPr wrap="square" rtlCol="0">
            <a:spAutoFit/>
          </a:bodyPr>
          <a:lstStyle/>
          <a:p>
            <a:pPr algn="ctr"/>
            <a:r>
              <a:rPr lang="en-US" sz="2400" b="1" dirty="0"/>
              <a:t>Understand the various roles and functions of a solvent</a:t>
            </a:r>
          </a:p>
        </p:txBody>
      </p:sp>
    </p:spTree>
    <p:extLst>
      <p:ext uri="{BB962C8B-B14F-4D97-AF65-F5344CB8AC3E}">
        <p14:creationId xmlns:p14="http://schemas.microsoft.com/office/powerpoint/2010/main" val="331116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C7B3-7C4E-4448-916B-EE6EDDA05131}"/>
              </a:ext>
            </a:extLst>
          </p:cNvPr>
          <p:cNvSpPr>
            <a:spLocks noGrp="1"/>
          </p:cNvSpPr>
          <p:nvPr>
            <p:ph type="title"/>
          </p:nvPr>
        </p:nvSpPr>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131F68F7-A9E1-FB40-B5E4-64642FD96A30}"/>
              </a:ext>
            </a:extLst>
          </p:cNvPr>
          <p:cNvSpPr>
            <a:spLocks noGrp="1"/>
          </p:cNvSpPr>
          <p:nvPr>
            <p:ph idx="1"/>
          </p:nvPr>
        </p:nvSpPr>
        <p:spPr/>
        <p:txBody>
          <a:bodyPr>
            <a:normAutofit/>
          </a:bodyPr>
          <a:lstStyle/>
          <a:p>
            <a:r>
              <a:rPr lang="en-US" sz="2400" dirty="0"/>
              <a:t>Learning objectives and outcomes</a:t>
            </a:r>
          </a:p>
          <a:p>
            <a:r>
              <a:rPr lang="en-US" sz="2400" dirty="0">
                <a:solidFill>
                  <a:schemeClr val="accent2"/>
                </a:solidFill>
              </a:rPr>
              <a:t>Understanding solvents</a:t>
            </a:r>
          </a:p>
          <a:p>
            <a:r>
              <a:rPr lang="en-US" sz="2400" dirty="0"/>
              <a:t>Solvent selection guides</a:t>
            </a:r>
          </a:p>
          <a:p>
            <a:r>
              <a:rPr lang="en-US" sz="2400" dirty="0"/>
              <a:t>Strategies for solvent replacement</a:t>
            </a:r>
          </a:p>
        </p:txBody>
      </p:sp>
    </p:spTree>
    <p:extLst>
      <p:ext uri="{BB962C8B-B14F-4D97-AF65-F5344CB8AC3E}">
        <p14:creationId xmlns:p14="http://schemas.microsoft.com/office/powerpoint/2010/main" val="330491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What is a Solvent?</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p:txBody>
          <a:bodyPr>
            <a:normAutofit/>
          </a:bodyPr>
          <a:lstStyle/>
          <a:p>
            <a:pPr marL="0" indent="0">
              <a:buNone/>
            </a:pPr>
            <a:r>
              <a:rPr lang="en-US" sz="2400" dirty="0"/>
              <a:t>A </a:t>
            </a:r>
            <a:r>
              <a:rPr lang="en-US" sz="2400" b="1" dirty="0">
                <a:solidFill>
                  <a:srgbClr val="0070C0"/>
                </a:solidFill>
              </a:rPr>
              <a:t>solvent</a:t>
            </a:r>
            <a:r>
              <a:rPr lang="en-US" sz="2400" dirty="0"/>
              <a:t> is a substance (typically a liquid) that dissolves a </a:t>
            </a:r>
            <a:r>
              <a:rPr lang="en-US" sz="2400" b="1" dirty="0">
                <a:solidFill>
                  <a:srgbClr val="00B050"/>
                </a:solidFill>
              </a:rPr>
              <a:t>solute</a:t>
            </a:r>
            <a:r>
              <a:rPr lang="en-US" sz="2400" dirty="0">
                <a:solidFill>
                  <a:srgbClr val="00B050"/>
                </a:solidFill>
              </a:rPr>
              <a:t> </a:t>
            </a:r>
            <a:r>
              <a:rPr lang="en-US" sz="2400" dirty="0"/>
              <a:t>resulting in a </a:t>
            </a:r>
            <a:r>
              <a:rPr lang="en-US" sz="2400" b="1" dirty="0">
                <a:solidFill>
                  <a:srgbClr val="7030A0"/>
                </a:solidFill>
              </a:rPr>
              <a:t>solution</a:t>
            </a:r>
            <a:r>
              <a:rPr lang="en-US" sz="2400" dirty="0"/>
              <a:t>.</a:t>
            </a:r>
          </a:p>
          <a:p>
            <a:endParaRPr lang="en-US" sz="2400" dirty="0"/>
          </a:p>
          <a:p>
            <a:pPr marL="0" indent="0">
              <a:buNone/>
            </a:pPr>
            <a:r>
              <a:rPr lang="en-US" altLang="en-US" sz="2400" b="1" dirty="0">
                <a:solidFill>
                  <a:srgbClr val="0070C0"/>
                </a:solidFill>
              </a:rPr>
              <a:t>Solution</a:t>
            </a:r>
            <a:r>
              <a:rPr lang="en-US" altLang="en-US" sz="2400" dirty="0">
                <a:solidFill>
                  <a:srgbClr val="0000FF"/>
                </a:solidFill>
              </a:rPr>
              <a:t> </a:t>
            </a:r>
            <a:r>
              <a:rPr lang="en-US" altLang="en-US" sz="2400" dirty="0"/>
              <a:t>- the mixture formed when a substance dissolves in it</a:t>
            </a:r>
          </a:p>
          <a:p>
            <a:pPr marL="0" indent="0">
              <a:buNone/>
            </a:pPr>
            <a:r>
              <a:rPr lang="en-US" altLang="en-US" sz="2400" b="1" dirty="0">
                <a:solidFill>
                  <a:srgbClr val="00B050"/>
                </a:solidFill>
              </a:rPr>
              <a:t>Solute</a:t>
            </a:r>
            <a:r>
              <a:rPr lang="en-US" altLang="en-US" sz="2400" dirty="0">
                <a:solidFill>
                  <a:srgbClr val="008000"/>
                </a:solidFill>
              </a:rPr>
              <a:t> </a:t>
            </a:r>
            <a:r>
              <a:rPr lang="en-US" altLang="en-US" sz="2400" dirty="0"/>
              <a:t>- the substance that dissolves</a:t>
            </a:r>
          </a:p>
          <a:p>
            <a:pPr marL="0" indent="0">
              <a:buNone/>
            </a:pPr>
            <a:r>
              <a:rPr lang="en-US" altLang="en-US" sz="2400" b="1" dirty="0">
                <a:solidFill>
                  <a:srgbClr val="660066"/>
                </a:solidFill>
              </a:rPr>
              <a:t>Solvent</a:t>
            </a:r>
            <a:r>
              <a:rPr lang="en-US" altLang="en-US" sz="2400" dirty="0">
                <a:solidFill>
                  <a:srgbClr val="660066"/>
                </a:solidFill>
              </a:rPr>
              <a:t> </a:t>
            </a:r>
            <a:r>
              <a:rPr lang="en-US" altLang="en-US" sz="2400" dirty="0"/>
              <a:t>- the liquid in the solution</a:t>
            </a:r>
          </a:p>
          <a:p>
            <a:pPr marL="0" indent="0">
              <a:buNone/>
            </a:pPr>
            <a:endParaRPr lang="en-US" sz="2400" dirty="0"/>
          </a:p>
        </p:txBody>
      </p:sp>
    </p:spTree>
    <p:extLst>
      <p:ext uri="{BB962C8B-B14F-4D97-AF65-F5344CB8AC3E}">
        <p14:creationId xmlns:p14="http://schemas.microsoft.com/office/powerpoint/2010/main" val="6005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15C7-1E88-3241-904E-4AB9375D5AD0}"/>
              </a:ext>
            </a:extLst>
          </p:cNvPr>
          <p:cNvSpPr>
            <a:spLocks noGrp="1"/>
          </p:cNvSpPr>
          <p:nvPr>
            <p:ph type="title"/>
          </p:nvPr>
        </p:nvSpPr>
        <p:spPr/>
        <p:txBody>
          <a:bodyPr>
            <a:normAutofit/>
          </a:bodyPr>
          <a:lstStyle/>
          <a:p>
            <a:r>
              <a:rPr lang="en-US" sz="4000" dirty="0">
                <a:latin typeface="+mn-lt"/>
              </a:rPr>
              <a:t>Chemistry of Solvents</a:t>
            </a:r>
          </a:p>
        </p:txBody>
      </p:sp>
      <p:sp>
        <p:nvSpPr>
          <p:cNvPr id="3" name="Content Placeholder 2">
            <a:extLst>
              <a:ext uri="{FF2B5EF4-FFF2-40B4-BE49-F238E27FC236}">
                <a16:creationId xmlns:a16="http://schemas.microsoft.com/office/drawing/2014/main" id="{DD3378FC-7278-DC42-ABE0-6F885818D913}"/>
              </a:ext>
            </a:extLst>
          </p:cNvPr>
          <p:cNvSpPr>
            <a:spLocks noGrp="1"/>
          </p:cNvSpPr>
          <p:nvPr>
            <p:ph idx="1"/>
          </p:nvPr>
        </p:nvSpPr>
        <p:spPr/>
        <p:txBody>
          <a:bodyPr/>
          <a:lstStyle/>
          <a:p>
            <a:r>
              <a:rPr lang="en-US" altLang="en-US" dirty="0"/>
              <a:t>Solvents are used to dissolve something else</a:t>
            </a:r>
          </a:p>
          <a:p>
            <a:endParaRPr lang="en-US" dirty="0"/>
          </a:p>
        </p:txBody>
      </p:sp>
      <p:sp>
        <p:nvSpPr>
          <p:cNvPr id="4" name="TextBox 3">
            <a:extLst>
              <a:ext uri="{FF2B5EF4-FFF2-40B4-BE49-F238E27FC236}">
                <a16:creationId xmlns:a16="http://schemas.microsoft.com/office/drawing/2014/main" id="{270BE975-6117-DB47-AAFA-B3DA67764E77}"/>
              </a:ext>
            </a:extLst>
          </p:cNvPr>
          <p:cNvSpPr txBox="1"/>
          <p:nvPr/>
        </p:nvSpPr>
        <p:spPr>
          <a:xfrm>
            <a:off x="3224464" y="2743201"/>
            <a:ext cx="4439652" cy="461665"/>
          </a:xfrm>
          <a:prstGeom prst="rect">
            <a:avLst/>
          </a:prstGeom>
          <a:solidFill>
            <a:schemeClr val="accent4"/>
          </a:solidFill>
          <a:ln w="38100">
            <a:solidFill>
              <a:schemeClr val="tx1"/>
            </a:solidFill>
          </a:ln>
        </p:spPr>
        <p:txBody>
          <a:bodyPr wrap="square" rtlCol="0">
            <a:spAutoFit/>
          </a:bodyPr>
          <a:lstStyle/>
          <a:p>
            <a:pPr algn="ctr"/>
            <a:r>
              <a:rPr lang="en-US" sz="2400" b="1" dirty="0"/>
              <a:t>“Like dissolves like</a:t>
            </a:r>
            <a:r>
              <a:rPr lang="en-US" dirty="0"/>
              <a:t>”</a:t>
            </a:r>
          </a:p>
        </p:txBody>
      </p:sp>
    </p:spTree>
    <p:extLst>
      <p:ext uri="{BB962C8B-B14F-4D97-AF65-F5344CB8AC3E}">
        <p14:creationId xmlns:p14="http://schemas.microsoft.com/office/powerpoint/2010/main" val="1760628228"/>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TotalTime>
  <Words>3233</Words>
  <Application>Microsoft Office PowerPoint</Application>
  <PresentationFormat>Widescreen</PresentationFormat>
  <Paragraphs>465</Paragraphs>
  <Slides>43</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ＭＳ Ｐゴシック</vt:lpstr>
      <vt:lpstr>Arial</vt:lpstr>
      <vt:lpstr>Baghdad</vt:lpstr>
      <vt:lpstr>Bodoni Ornaments</vt:lpstr>
      <vt:lpstr>Calibri</vt:lpstr>
      <vt:lpstr>Cambria</vt:lpstr>
      <vt:lpstr>Corbel</vt:lpstr>
      <vt:lpstr>Helvetica</vt:lpstr>
      <vt:lpstr>Mangal</vt:lpstr>
      <vt:lpstr>Times New Roman</vt:lpstr>
      <vt:lpstr>Wingdings</vt:lpstr>
      <vt:lpstr>Office Theme</vt:lpstr>
      <vt:lpstr>Solvents:  Understanding Their Role </vt:lpstr>
      <vt:lpstr>UNIDO Solvents Video</vt:lpstr>
      <vt:lpstr>Outline</vt:lpstr>
      <vt:lpstr>Outline</vt:lpstr>
      <vt:lpstr>Learning Objectives</vt:lpstr>
      <vt:lpstr>Learning Outcomes</vt:lpstr>
      <vt:lpstr>Outline</vt:lpstr>
      <vt:lpstr>What is a Solvent?</vt:lpstr>
      <vt:lpstr>Chemistry of Solvents</vt:lpstr>
      <vt:lpstr>What Are the Properties of Solvents?</vt:lpstr>
      <vt:lpstr>Common Examples of Solvents</vt:lpstr>
      <vt:lpstr>Uses of Solvents</vt:lpstr>
      <vt:lpstr>What makes a good solvent?</vt:lpstr>
      <vt:lpstr>Chemistry of Solvents</vt:lpstr>
      <vt:lpstr>Chemical Class of Solvents</vt:lpstr>
      <vt:lpstr>Chemical Class of Solvents</vt:lpstr>
      <vt:lpstr>Traditional Solvents</vt:lpstr>
      <vt:lpstr>The Problem with Solvents</vt:lpstr>
      <vt:lpstr>Treatment of VOC’s</vt:lpstr>
      <vt:lpstr>What Are the Concerns for Solvents?</vt:lpstr>
      <vt:lpstr>Environmental Regulation of Solvents</vt:lpstr>
      <vt:lpstr>Solvent Usage by Application</vt:lpstr>
      <vt:lpstr>Uses of Solvents in Manufacturing Processes </vt:lpstr>
      <vt:lpstr>Solvent Substitutions are not always green</vt:lpstr>
      <vt:lpstr>The need for alternative solvents</vt:lpstr>
      <vt:lpstr>Alternative Solvents for Synthesis</vt:lpstr>
      <vt:lpstr>Bio-derived Solvents</vt:lpstr>
      <vt:lpstr>Outline</vt:lpstr>
      <vt:lpstr>Solvent Selection Guides</vt:lpstr>
      <vt:lpstr>Pharmaceutical Sector Solvent Selection Guides</vt:lpstr>
      <vt:lpstr>Pfizer Solvent Replacement Table</vt:lpstr>
      <vt:lpstr>PowerPoint Presentation</vt:lpstr>
      <vt:lpstr>Pfizer’s results</vt:lpstr>
      <vt:lpstr>GlaxoSmithKline (GSK) Solvent Selection Guide</vt:lpstr>
      <vt:lpstr>ACS GCI Pharmaceutical Roundtable Solvent Selection Tool</vt:lpstr>
      <vt:lpstr>CHEM21 Solvent Guide</vt:lpstr>
      <vt:lpstr>CHEM21 Solvent Selection Guide</vt:lpstr>
      <vt:lpstr>CHEM21 Solvent Selection Guide</vt:lpstr>
      <vt:lpstr>HW #4: Solvent Substitution: CHEM21 Solvent Selection Guide</vt:lpstr>
      <vt:lpstr>Outline</vt:lpstr>
      <vt:lpstr>Strategies of solvent replacement</vt:lpstr>
      <vt:lpstr>Current approaches to solvent replacement in chemistry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Mellor, Karolina</dc:creator>
  <cp:lastModifiedBy>Chapman, Kimberly</cp:lastModifiedBy>
  <cp:revision>115</cp:revision>
  <dcterms:created xsi:type="dcterms:W3CDTF">2018-04-03T14:35:18Z</dcterms:created>
  <dcterms:modified xsi:type="dcterms:W3CDTF">2019-01-31T17:43:44Z</dcterms:modified>
</cp:coreProperties>
</file>