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30"/>
  </p:notesMasterIdLst>
  <p:sldIdLst>
    <p:sldId id="316" r:id="rId3"/>
    <p:sldId id="377" r:id="rId4"/>
    <p:sldId id="430" r:id="rId5"/>
    <p:sldId id="378" r:id="rId6"/>
    <p:sldId id="418" r:id="rId7"/>
    <p:sldId id="390" r:id="rId8"/>
    <p:sldId id="409" r:id="rId9"/>
    <p:sldId id="391" r:id="rId10"/>
    <p:sldId id="442" r:id="rId11"/>
    <p:sldId id="435" r:id="rId12"/>
    <p:sldId id="436" r:id="rId13"/>
    <p:sldId id="443" r:id="rId14"/>
    <p:sldId id="444" r:id="rId15"/>
    <p:sldId id="445" r:id="rId16"/>
    <p:sldId id="446" r:id="rId17"/>
    <p:sldId id="410" r:id="rId18"/>
    <p:sldId id="411" r:id="rId19"/>
    <p:sldId id="412" r:id="rId20"/>
    <p:sldId id="389" r:id="rId21"/>
    <p:sldId id="382" r:id="rId22"/>
    <p:sldId id="423" r:id="rId23"/>
    <p:sldId id="404" r:id="rId24"/>
    <p:sldId id="405" r:id="rId25"/>
    <p:sldId id="413" r:id="rId26"/>
    <p:sldId id="454" r:id="rId27"/>
    <p:sldId id="421" r:id="rId28"/>
    <p:sldId id="42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83" autoAdjust="0"/>
    <p:restoredTop sz="93979" autoAdjust="0"/>
  </p:normalViewPr>
  <p:slideViewPr>
    <p:cSldViewPr snapToGrid="0" snapToObjects="1">
      <p:cViewPr varScale="1">
        <p:scale>
          <a:sx n="72" d="100"/>
          <a:sy n="72" d="100"/>
        </p:scale>
        <p:origin x="540" y="54"/>
      </p:cViewPr>
      <p:guideLst/>
    </p:cSldViewPr>
  </p:slideViewPr>
  <p:outlineViewPr>
    <p:cViewPr>
      <p:scale>
        <a:sx n="33" d="100"/>
        <a:sy n="33" d="100"/>
      </p:scale>
      <p:origin x="0" y="-2202"/>
    </p:cViewPr>
  </p:outlineViewPr>
  <p:notesTextViewPr>
    <p:cViewPr>
      <p:scale>
        <a:sx n="1" d="1"/>
        <a:sy n="1" d="1"/>
      </p:scale>
      <p:origin x="0" y="0"/>
    </p:cViewPr>
  </p:notesTextViewPr>
  <p:sorterViewPr>
    <p:cViewPr>
      <p:scale>
        <a:sx n="20" d="100"/>
        <a:sy n="20" d="100"/>
      </p:scale>
      <p:origin x="0" y="0"/>
    </p:cViewPr>
  </p:sorterViewPr>
  <p:notesViewPr>
    <p:cSldViewPr snapToGrid="0" snapToObjects="1" showGuides="1">
      <p:cViewPr varScale="1">
        <p:scale>
          <a:sx n="62" d="100"/>
          <a:sy n="62" d="100"/>
        </p:scale>
        <p:origin x="258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3F06D3-ED80-4C08-867D-A3ABEF28646B}"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22C50B9B-53C1-49AC-BEDA-D4BF6C1BB55A}">
      <dgm:prSet phldrT="[Text]" custT="1"/>
      <dgm:spPr/>
      <dgm:t>
        <a:bodyPr/>
        <a:lstStyle/>
        <a:p>
          <a:r>
            <a:rPr lang="en-US" sz="4800" dirty="0"/>
            <a:t>Goal</a:t>
          </a:r>
        </a:p>
      </dgm:t>
    </dgm:pt>
    <dgm:pt modelId="{D7D0A66E-1344-4B50-A5C9-E0C080DE7D7C}" type="parTrans" cxnId="{1AA8C79E-DC6D-47A2-B14F-F869570D91B5}">
      <dgm:prSet/>
      <dgm:spPr/>
      <dgm:t>
        <a:bodyPr/>
        <a:lstStyle/>
        <a:p>
          <a:endParaRPr lang="en-US"/>
        </a:p>
      </dgm:t>
    </dgm:pt>
    <dgm:pt modelId="{3BAC40FF-5CF3-4C34-BC1F-1792228A1589}" type="sibTrans" cxnId="{1AA8C79E-DC6D-47A2-B14F-F869570D91B5}">
      <dgm:prSet/>
      <dgm:spPr/>
      <dgm:t>
        <a:bodyPr/>
        <a:lstStyle/>
        <a:p>
          <a:endParaRPr lang="en-US"/>
        </a:p>
      </dgm:t>
    </dgm:pt>
    <dgm:pt modelId="{0A612B82-A63D-4C23-A16F-EA1D7AFE5284}">
      <dgm:prSet phldrT="[Text]" custT="1"/>
      <dgm:spPr/>
      <dgm:t>
        <a:bodyPr/>
        <a:lstStyle/>
        <a:p>
          <a:r>
            <a:rPr lang="en-US" sz="2000" dirty="0"/>
            <a:t>Goal statement is the first component of an LCA and guides much of the subsequent analysis</a:t>
          </a:r>
        </a:p>
      </dgm:t>
    </dgm:pt>
    <dgm:pt modelId="{49377DA2-6282-4DFB-B157-8DE2A155B1F3}" type="parTrans" cxnId="{2D0C055B-0108-49D8-8660-D24B5119EB77}">
      <dgm:prSet/>
      <dgm:spPr/>
      <dgm:t>
        <a:bodyPr/>
        <a:lstStyle/>
        <a:p>
          <a:endParaRPr lang="en-US"/>
        </a:p>
      </dgm:t>
    </dgm:pt>
    <dgm:pt modelId="{56FBB81B-CFC6-4F43-BC0D-C67E8665ECB1}" type="sibTrans" cxnId="{2D0C055B-0108-49D8-8660-D24B5119EB77}">
      <dgm:prSet/>
      <dgm:spPr/>
      <dgm:t>
        <a:bodyPr/>
        <a:lstStyle/>
        <a:p>
          <a:endParaRPr lang="en-US"/>
        </a:p>
      </dgm:t>
    </dgm:pt>
    <dgm:pt modelId="{263D1D68-C47E-437B-A449-B5B676CE78C9}">
      <dgm:prSet phldrT="[Text]"/>
      <dgm:spPr/>
      <dgm:t>
        <a:bodyPr/>
        <a:lstStyle/>
        <a:p>
          <a:pPr algn="l">
            <a:lnSpc>
              <a:spcPct val="100000"/>
            </a:lnSpc>
            <a:spcAft>
              <a:spcPts val="0"/>
            </a:spcAft>
          </a:pPr>
          <a:r>
            <a:rPr lang="en-US" u="sng" dirty="0"/>
            <a:t>Goal must state:</a:t>
          </a:r>
        </a:p>
        <a:p>
          <a:pPr algn="l">
            <a:lnSpc>
              <a:spcPct val="100000"/>
            </a:lnSpc>
            <a:spcAft>
              <a:spcPts val="0"/>
            </a:spcAft>
          </a:pPr>
          <a:r>
            <a:rPr lang="en-US" dirty="0"/>
            <a:t>Intended use</a:t>
          </a:r>
        </a:p>
        <a:p>
          <a:pPr algn="l">
            <a:lnSpc>
              <a:spcPct val="100000"/>
            </a:lnSpc>
            <a:spcAft>
              <a:spcPts val="0"/>
            </a:spcAft>
          </a:pPr>
          <a:r>
            <a:rPr lang="en-US" dirty="0"/>
            <a:t>Reasons for study</a:t>
          </a:r>
        </a:p>
        <a:p>
          <a:pPr algn="l">
            <a:lnSpc>
              <a:spcPct val="100000"/>
            </a:lnSpc>
            <a:spcAft>
              <a:spcPts val="0"/>
            </a:spcAft>
          </a:pPr>
          <a:r>
            <a:rPr lang="en-US" dirty="0"/>
            <a:t>Audience</a:t>
          </a:r>
        </a:p>
        <a:p>
          <a:pPr algn="l">
            <a:lnSpc>
              <a:spcPct val="100000"/>
            </a:lnSpc>
            <a:spcAft>
              <a:spcPts val="0"/>
            </a:spcAft>
          </a:pPr>
          <a:r>
            <a:rPr lang="en-US" dirty="0"/>
            <a:t>Whether comparative and disclosed to public</a:t>
          </a:r>
        </a:p>
      </dgm:t>
    </dgm:pt>
    <dgm:pt modelId="{CB30DE89-AB01-43D4-AB92-1C5162E34521}" type="parTrans" cxnId="{22D3609A-24ED-4171-8015-B03C74AA6AB1}">
      <dgm:prSet/>
      <dgm:spPr/>
      <dgm:t>
        <a:bodyPr/>
        <a:lstStyle/>
        <a:p>
          <a:endParaRPr lang="en-US"/>
        </a:p>
      </dgm:t>
    </dgm:pt>
    <dgm:pt modelId="{B0982691-2A90-4D70-BA17-DEA503C811D5}" type="sibTrans" cxnId="{22D3609A-24ED-4171-8015-B03C74AA6AB1}">
      <dgm:prSet/>
      <dgm:spPr/>
      <dgm:t>
        <a:bodyPr/>
        <a:lstStyle/>
        <a:p>
          <a:endParaRPr lang="en-US"/>
        </a:p>
      </dgm:t>
    </dgm:pt>
    <dgm:pt modelId="{CB8AE3AB-3183-429D-AD14-31BF1FDCB749}">
      <dgm:prSet phldrT="[Text]" custT="1"/>
      <dgm:spPr/>
      <dgm:t>
        <a:bodyPr/>
        <a:lstStyle/>
        <a:p>
          <a:r>
            <a:rPr lang="en-US" sz="4800" dirty="0"/>
            <a:t>Scope</a:t>
          </a:r>
        </a:p>
      </dgm:t>
    </dgm:pt>
    <dgm:pt modelId="{DB94DDCE-02D8-4C58-97F1-057A2B66E5BF}" type="parTrans" cxnId="{8F71C1E3-A670-4052-994A-469D014011C3}">
      <dgm:prSet/>
      <dgm:spPr/>
      <dgm:t>
        <a:bodyPr/>
        <a:lstStyle/>
        <a:p>
          <a:endParaRPr lang="en-US"/>
        </a:p>
      </dgm:t>
    </dgm:pt>
    <dgm:pt modelId="{2A49229F-6ACE-4831-8EEC-1D2AA0FF3F13}" type="sibTrans" cxnId="{8F71C1E3-A670-4052-994A-469D014011C3}">
      <dgm:prSet/>
      <dgm:spPr/>
      <dgm:t>
        <a:bodyPr/>
        <a:lstStyle/>
        <a:p>
          <a:endParaRPr lang="en-US"/>
        </a:p>
      </dgm:t>
    </dgm:pt>
    <dgm:pt modelId="{99403E72-C46F-495D-B662-0643CEDCF08B}">
      <dgm:prSet phldrT="[Text]" custT="1"/>
      <dgm:spPr/>
      <dgm:t>
        <a:bodyPr/>
        <a:lstStyle/>
        <a:p>
          <a:r>
            <a:rPr lang="en-US" sz="2000" dirty="0"/>
            <a:t>Scope provides background information, details methodological choices, and lays out report format</a:t>
          </a:r>
        </a:p>
      </dgm:t>
    </dgm:pt>
    <dgm:pt modelId="{207A7EEB-512F-4A85-BDFC-04E195A51FFB}" type="parTrans" cxnId="{28991037-7B04-4664-979B-2A4FE30A679B}">
      <dgm:prSet/>
      <dgm:spPr/>
      <dgm:t>
        <a:bodyPr/>
        <a:lstStyle/>
        <a:p>
          <a:endParaRPr lang="en-US"/>
        </a:p>
      </dgm:t>
    </dgm:pt>
    <dgm:pt modelId="{1CBEB492-7469-42C3-A6B3-4016077AE1B4}" type="sibTrans" cxnId="{28991037-7B04-4664-979B-2A4FE30A679B}">
      <dgm:prSet/>
      <dgm:spPr/>
      <dgm:t>
        <a:bodyPr/>
        <a:lstStyle/>
        <a:p>
          <a:endParaRPr lang="en-US"/>
        </a:p>
      </dgm:t>
    </dgm:pt>
    <dgm:pt modelId="{F973FEBD-24EC-4B7A-80F5-45D46FEA77CF}">
      <dgm:prSet phldrT="[Text]" custT="1"/>
      <dgm:spPr/>
      <dgm:t>
        <a:bodyPr/>
        <a:lstStyle/>
        <a:p>
          <a:pPr algn="l">
            <a:lnSpc>
              <a:spcPct val="100000"/>
            </a:lnSpc>
            <a:spcAft>
              <a:spcPts val="0"/>
            </a:spcAft>
          </a:pPr>
          <a:r>
            <a:rPr lang="en-US" sz="1600" u="sng" dirty="0"/>
            <a:t>Scope includes:</a:t>
          </a:r>
        </a:p>
        <a:p>
          <a:pPr algn="l">
            <a:lnSpc>
              <a:spcPct val="100000"/>
            </a:lnSpc>
            <a:spcAft>
              <a:spcPts val="0"/>
            </a:spcAft>
          </a:pPr>
          <a:r>
            <a:rPr lang="en-US" sz="1600" dirty="0"/>
            <a:t>Product system</a:t>
          </a:r>
        </a:p>
        <a:p>
          <a:pPr algn="l">
            <a:lnSpc>
              <a:spcPct val="100000"/>
            </a:lnSpc>
            <a:spcAft>
              <a:spcPts val="0"/>
            </a:spcAft>
          </a:pPr>
          <a:r>
            <a:rPr lang="en-US" sz="1600" dirty="0"/>
            <a:t>Functions of systems</a:t>
          </a:r>
        </a:p>
        <a:p>
          <a:pPr algn="l">
            <a:lnSpc>
              <a:spcPct val="100000"/>
            </a:lnSpc>
            <a:spcAft>
              <a:spcPts val="0"/>
            </a:spcAft>
          </a:pPr>
          <a:r>
            <a:rPr lang="en-US" sz="1600" dirty="0"/>
            <a:t>Functional unit</a:t>
          </a:r>
        </a:p>
        <a:p>
          <a:pPr algn="l">
            <a:lnSpc>
              <a:spcPct val="100000"/>
            </a:lnSpc>
            <a:spcAft>
              <a:spcPts val="0"/>
            </a:spcAft>
          </a:pPr>
          <a:r>
            <a:rPr lang="en-US" sz="1600" dirty="0"/>
            <a:t>System boundary</a:t>
          </a:r>
        </a:p>
        <a:p>
          <a:pPr algn="l">
            <a:lnSpc>
              <a:spcPct val="100000"/>
            </a:lnSpc>
            <a:spcAft>
              <a:spcPts val="0"/>
            </a:spcAft>
          </a:pPr>
          <a:r>
            <a:rPr lang="en-US" sz="1600" dirty="0"/>
            <a:t>Allocation procedures</a:t>
          </a:r>
        </a:p>
        <a:p>
          <a:pPr algn="l">
            <a:lnSpc>
              <a:spcPct val="100000"/>
            </a:lnSpc>
            <a:spcAft>
              <a:spcPts val="0"/>
            </a:spcAft>
          </a:pPr>
          <a:r>
            <a:rPr lang="en-US" sz="1600" dirty="0"/>
            <a:t>Impact categories, assessment </a:t>
          </a:r>
          <a:br>
            <a:rPr lang="en-US" sz="1600" dirty="0"/>
          </a:br>
          <a:r>
            <a:rPr lang="en-US" sz="1600" dirty="0"/>
            <a:t>method and interpretation type</a:t>
          </a:r>
        </a:p>
      </dgm:t>
    </dgm:pt>
    <dgm:pt modelId="{1D49597E-01D5-4A6D-BB03-6AC9030D253A}" type="parTrans" cxnId="{F0097797-19CB-43A1-966F-025834F5290B}">
      <dgm:prSet/>
      <dgm:spPr/>
      <dgm:t>
        <a:bodyPr/>
        <a:lstStyle/>
        <a:p>
          <a:endParaRPr lang="en-US"/>
        </a:p>
      </dgm:t>
    </dgm:pt>
    <dgm:pt modelId="{B0AEC9FC-D607-4B77-84C6-F38C6F0FAAA8}" type="sibTrans" cxnId="{F0097797-19CB-43A1-966F-025834F5290B}">
      <dgm:prSet/>
      <dgm:spPr/>
      <dgm:t>
        <a:bodyPr/>
        <a:lstStyle/>
        <a:p>
          <a:endParaRPr lang="en-US"/>
        </a:p>
      </dgm:t>
    </dgm:pt>
    <dgm:pt modelId="{059B50B5-7BC5-40C2-9489-24E4DF60CBC1}" type="pres">
      <dgm:prSet presAssocID="{AA3F06D3-ED80-4C08-867D-A3ABEF28646B}" presName="theList" presStyleCnt="0">
        <dgm:presLayoutVars>
          <dgm:dir/>
          <dgm:animLvl val="lvl"/>
          <dgm:resizeHandles val="exact"/>
        </dgm:presLayoutVars>
      </dgm:prSet>
      <dgm:spPr/>
    </dgm:pt>
    <dgm:pt modelId="{5D85C35D-BC2A-4AAB-ADBD-C82658DC9AED}" type="pres">
      <dgm:prSet presAssocID="{22C50B9B-53C1-49AC-BEDA-D4BF6C1BB55A}" presName="compNode" presStyleCnt="0"/>
      <dgm:spPr/>
    </dgm:pt>
    <dgm:pt modelId="{0B30761B-6DBB-4C08-B2AD-9ECDD2AEC823}" type="pres">
      <dgm:prSet presAssocID="{22C50B9B-53C1-49AC-BEDA-D4BF6C1BB55A}" presName="aNode" presStyleLbl="bgShp" presStyleIdx="0" presStyleCnt="2" custScaleX="73903"/>
      <dgm:spPr/>
    </dgm:pt>
    <dgm:pt modelId="{4A94CAEC-DD34-4F27-AE57-5B2DCF0F084E}" type="pres">
      <dgm:prSet presAssocID="{22C50B9B-53C1-49AC-BEDA-D4BF6C1BB55A}" presName="textNode" presStyleLbl="bgShp" presStyleIdx="0" presStyleCnt="2"/>
      <dgm:spPr/>
    </dgm:pt>
    <dgm:pt modelId="{52BCF444-8CB1-43FB-9191-E5558A712545}" type="pres">
      <dgm:prSet presAssocID="{22C50B9B-53C1-49AC-BEDA-D4BF6C1BB55A}" presName="compChildNode" presStyleCnt="0"/>
      <dgm:spPr/>
    </dgm:pt>
    <dgm:pt modelId="{0BE85F78-37D2-4432-8343-A027A576D73E}" type="pres">
      <dgm:prSet presAssocID="{22C50B9B-53C1-49AC-BEDA-D4BF6C1BB55A}" presName="theInnerList" presStyleCnt="0"/>
      <dgm:spPr/>
    </dgm:pt>
    <dgm:pt modelId="{8CDD694C-0CD3-403C-8571-E4B5325E7CAB}" type="pres">
      <dgm:prSet presAssocID="{0A612B82-A63D-4C23-A16F-EA1D7AFE5284}" presName="childNode" presStyleLbl="node1" presStyleIdx="0" presStyleCnt="4" custScaleX="85024" custLinFactY="-8139" custLinFactNeighborY="-100000">
        <dgm:presLayoutVars>
          <dgm:bulletEnabled val="1"/>
        </dgm:presLayoutVars>
      </dgm:prSet>
      <dgm:spPr/>
    </dgm:pt>
    <dgm:pt modelId="{D602C200-7C3F-40FF-AEB0-B5F9055E7692}" type="pres">
      <dgm:prSet presAssocID="{0A612B82-A63D-4C23-A16F-EA1D7AFE5284}" presName="aSpace2" presStyleCnt="0"/>
      <dgm:spPr/>
    </dgm:pt>
    <dgm:pt modelId="{B9EB211F-689D-4B1E-BC1A-8A3B0BB90AFB}" type="pres">
      <dgm:prSet presAssocID="{263D1D68-C47E-437B-A449-B5B676CE78C9}" presName="childNode" presStyleLbl="node1" presStyleIdx="1" presStyleCnt="4" custScaleX="82310" custScaleY="186677" custLinFactY="-5227" custLinFactNeighborY="-100000">
        <dgm:presLayoutVars>
          <dgm:bulletEnabled val="1"/>
        </dgm:presLayoutVars>
      </dgm:prSet>
      <dgm:spPr/>
    </dgm:pt>
    <dgm:pt modelId="{3548CAB5-05B4-4CBD-BA62-AA4354567639}" type="pres">
      <dgm:prSet presAssocID="{22C50B9B-53C1-49AC-BEDA-D4BF6C1BB55A}" presName="aSpace" presStyleCnt="0"/>
      <dgm:spPr/>
    </dgm:pt>
    <dgm:pt modelId="{196D4C13-6CE5-4775-A0A8-98FEC2C0DEF5}" type="pres">
      <dgm:prSet presAssocID="{CB8AE3AB-3183-429D-AD14-31BF1FDCB749}" presName="compNode" presStyleCnt="0"/>
      <dgm:spPr/>
    </dgm:pt>
    <dgm:pt modelId="{26B76214-2263-4DE7-B785-005EC49C4359}" type="pres">
      <dgm:prSet presAssocID="{CB8AE3AB-3183-429D-AD14-31BF1FDCB749}" presName="aNode" presStyleLbl="bgShp" presStyleIdx="1" presStyleCnt="2" custLinFactNeighborX="-3963" custLinFactNeighborY="0"/>
      <dgm:spPr/>
    </dgm:pt>
    <dgm:pt modelId="{B89CAF37-8FBF-496F-8455-E619864648FD}" type="pres">
      <dgm:prSet presAssocID="{CB8AE3AB-3183-429D-AD14-31BF1FDCB749}" presName="textNode" presStyleLbl="bgShp" presStyleIdx="1" presStyleCnt="2"/>
      <dgm:spPr/>
    </dgm:pt>
    <dgm:pt modelId="{148BC371-376E-4EA0-98FC-0A75AD61E479}" type="pres">
      <dgm:prSet presAssocID="{CB8AE3AB-3183-429D-AD14-31BF1FDCB749}" presName="compChildNode" presStyleCnt="0"/>
      <dgm:spPr/>
    </dgm:pt>
    <dgm:pt modelId="{A74344DD-AD16-468F-809E-6F1384659953}" type="pres">
      <dgm:prSet presAssocID="{CB8AE3AB-3183-429D-AD14-31BF1FDCB749}" presName="theInnerList" presStyleCnt="0"/>
      <dgm:spPr/>
    </dgm:pt>
    <dgm:pt modelId="{CE02E8D0-0938-45F4-8C3E-E9A87CF52740}" type="pres">
      <dgm:prSet presAssocID="{99403E72-C46F-495D-B662-0643CEDCF08B}" presName="childNode" presStyleLbl="node1" presStyleIdx="2" presStyleCnt="4" custScaleX="117244" custScaleY="168072" custLinFactY="-34527" custLinFactNeighborX="-4346" custLinFactNeighborY="-100000">
        <dgm:presLayoutVars>
          <dgm:bulletEnabled val="1"/>
        </dgm:presLayoutVars>
      </dgm:prSet>
      <dgm:spPr/>
    </dgm:pt>
    <dgm:pt modelId="{AF98D65B-EAA1-4C1B-A0C1-FD322E27D798}" type="pres">
      <dgm:prSet presAssocID="{99403E72-C46F-495D-B662-0643CEDCF08B}" presName="aSpace2" presStyleCnt="0"/>
      <dgm:spPr/>
    </dgm:pt>
    <dgm:pt modelId="{DD071A9D-C256-4B63-ADB5-CB713EBE546A}" type="pres">
      <dgm:prSet presAssocID="{F973FEBD-24EC-4B7A-80F5-45D46FEA77CF}" presName="childNode" presStyleLbl="node1" presStyleIdx="3" presStyleCnt="4" custScaleX="115851" custScaleY="547915" custLinFactY="-19436" custLinFactNeighborX="-4401" custLinFactNeighborY="-100000">
        <dgm:presLayoutVars>
          <dgm:bulletEnabled val="1"/>
        </dgm:presLayoutVars>
      </dgm:prSet>
      <dgm:spPr/>
    </dgm:pt>
  </dgm:ptLst>
  <dgm:cxnLst>
    <dgm:cxn modelId="{E6066E03-6ABD-D840-B441-3C723725DAA9}" type="presOf" srcId="{22C50B9B-53C1-49AC-BEDA-D4BF6C1BB55A}" destId="{0B30761B-6DBB-4C08-B2AD-9ECDD2AEC823}" srcOrd="0" destOrd="0" presId="urn:microsoft.com/office/officeart/2005/8/layout/lProcess2"/>
    <dgm:cxn modelId="{18A5870C-9FAA-9D44-97C4-D6B028CDBFB7}" type="presOf" srcId="{99403E72-C46F-495D-B662-0643CEDCF08B}" destId="{CE02E8D0-0938-45F4-8C3E-E9A87CF52740}" srcOrd="0" destOrd="0" presId="urn:microsoft.com/office/officeart/2005/8/layout/lProcess2"/>
    <dgm:cxn modelId="{DFB32329-DF82-5648-8F92-DCD6D2B954A1}" type="presOf" srcId="{22C50B9B-53C1-49AC-BEDA-D4BF6C1BB55A}" destId="{4A94CAEC-DD34-4F27-AE57-5B2DCF0F084E}" srcOrd="1" destOrd="0" presId="urn:microsoft.com/office/officeart/2005/8/layout/lProcess2"/>
    <dgm:cxn modelId="{A7FAF72C-A617-9748-8DB3-DCCD9D49084C}" type="presOf" srcId="{263D1D68-C47E-437B-A449-B5B676CE78C9}" destId="{B9EB211F-689D-4B1E-BC1A-8A3B0BB90AFB}" srcOrd="0" destOrd="0" presId="urn:microsoft.com/office/officeart/2005/8/layout/lProcess2"/>
    <dgm:cxn modelId="{28991037-7B04-4664-979B-2A4FE30A679B}" srcId="{CB8AE3AB-3183-429D-AD14-31BF1FDCB749}" destId="{99403E72-C46F-495D-B662-0643CEDCF08B}" srcOrd="0" destOrd="0" parTransId="{207A7EEB-512F-4A85-BDFC-04E195A51FFB}" sibTransId="{1CBEB492-7469-42C3-A6B3-4016077AE1B4}"/>
    <dgm:cxn modelId="{93E4AE3D-5C2A-DF4E-86A6-C0912AA15B35}" type="presOf" srcId="{CB8AE3AB-3183-429D-AD14-31BF1FDCB749}" destId="{26B76214-2263-4DE7-B785-005EC49C4359}" srcOrd="0" destOrd="0" presId="urn:microsoft.com/office/officeart/2005/8/layout/lProcess2"/>
    <dgm:cxn modelId="{2D0C055B-0108-49D8-8660-D24B5119EB77}" srcId="{22C50B9B-53C1-49AC-BEDA-D4BF6C1BB55A}" destId="{0A612B82-A63D-4C23-A16F-EA1D7AFE5284}" srcOrd="0" destOrd="0" parTransId="{49377DA2-6282-4DFB-B157-8DE2A155B1F3}" sibTransId="{56FBB81B-CFC6-4F43-BC0D-C67E8665ECB1}"/>
    <dgm:cxn modelId="{2B04C848-4F7C-F745-8500-2EF26E752E83}" type="presOf" srcId="{AA3F06D3-ED80-4C08-867D-A3ABEF28646B}" destId="{059B50B5-7BC5-40C2-9489-24E4DF60CBC1}" srcOrd="0" destOrd="0" presId="urn:microsoft.com/office/officeart/2005/8/layout/lProcess2"/>
    <dgm:cxn modelId="{0E325E6D-EE1C-D044-9C60-28630940CB41}" type="presOf" srcId="{0A612B82-A63D-4C23-A16F-EA1D7AFE5284}" destId="{8CDD694C-0CD3-403C-8571-E4B5325E7CAB}" srcOrd="0" destOrd="0" presId="urn:microsoft.com/office/officeart/2005/8/layout/lProcess2"/>
    <dgm:cxn modelId="{F0097797-19CB-43A1-966F-025834F5290B}" srcId="{CB8AE3AB-3183-429D-AD14-31BF1FDCB749}" destId="{F973FEBD-24EC-4B7A-80F5-45D46FEA77CF}" srcOrd="1" destOrd="0" parTransId="{1D49597E-01D5-4A6D-BB03-6AC9030D253A}" sibTransId="{B0AEC9FC-D607-4B77-84C6-F38C6F0FAAA8}"/>
    <dgm:cxn modelId="{22D3609A-24ED-4171-8015-B03C74AA6AB1}" srcId="{22C50B9B-53C1-49AC-BEDA-D4BF6C1BB55A}" destId="{263D1D68-C47E-437B-A449-B5B676CE78C9}" srcOrd="1" destOrd="0" parTransId="{CB30DE89-AB01-43D4-AB92-1C5162E34521}" sibTransId="{B0982691-2A90-4D70-BA17-DEA503C811D5}"/>
    <dgm:cxn modelId="{1AA8C79E-DC6D-47A2-B14F-F869570D91B5}" srcId="{AA3F06D3-ED80-4C08-867D-A3ABEF28646B}" destId="{22C50B9B-53C1-49AC-BEDA-D4BF6C1BB55A}" srcOrd="0" destOrd="0" parTransId="{D7D0A66E-1344-4B50-A5C9-E0C080DE7D7C}" sibTransId="{3BAC40FF-5CF3-4C34-BC1F-1792228A1589}"/>
    <dgm:cxn modelId="{F416D9A7-4169-B744-A3A1-C320B53EFB2D}" type="presOf" srcId="{F973FEBD-24EC-4B7A-80F5-45D46FEA77CF}" destId="{DD071A9D-C256-4B63-ADB5-CB713EBE546A}" srcOrd="0" destOrd="0" presId="urn:microsoft.com/office/officeart/2005/8/layout/lProcess2"/>
    <dgm:cxn modelId="{03E427BC-F577-5E4A-9887-DFF1312EEF26}" type="presOf" srcId="{CB8AE3AB-3183-429D-AD14-31BF1FDCB749}" destId="{B89CAF37-8FBF-496F-8455-E619864648FD}" srcOrd="1" destOrd="0" presId="urn:microsoft.com/office/officeart/2005/8/layout/lProcess2"/>
    <dgm:cxn modelId="{8F71C1E3-A670-4052-994A-469D014011C3}" srcId="{AA3F06D3-ED80-4C08-867D-A3ABEF28646B}" destId="{CB8AE3AB-3183-429D-AD14-31BF1FDCB749}" srcOrd="1" destOrd="0" parTransId="{DB94DDCE-02D8-4C58-97F1-057A2B66E5BF}" sibTransId="{2A49229F-6ACE-4831-8EEC-1D2AA0FF3F13}"/>
    <dgm:cxn modelId="{2EC6CA4F-9831-ED43-AD53-7A0E4685A606}" type="presParOf" srcId="{059B50B5-7BC5-40C2-9489-24E4DF60CBC1}" destId="{5D85C35D-BC2A-4AAB-ADBD-C82658DC9AED}" srcOrd="0" destOrd="0" presId="urn:microsoft.com/office/officeart/2005/8/layout/lProcess2"/>
    <dgm:cxn modelId="{7E309840-D6C8-F645-8967-0088745F9D69}" type="presParOf" srcId="{5D85C35D-BC2A-4AAB-ADBD-C82658DC9AED}" destId="{0B30761B-6DBB-4C08-B2AD-9ECDD2AEC823}" srcOrd="0" destOrd="0" presId="urn:microsoft.com/office/officeart/2005/8/layout/lProcess2"/>
    <dgm:cxn modelId="{C6D3FC78-36FC-4A41-B278-FF5B41410460}" type="presParOf" srcId="{5D85C35D-BC2A-4AAB-ADBD-C82658DC9AED}" destId="{4A94CAEC-DD34-4F27-AE57-5B2DCF0F084E}" srcOrd="1" destOrd="0" presId="urn:microsoft.com/office/officeart/2005/8/layout/lProcess2"/>
    <dgm:cxn modelId="{F7237072-16E9-FD44-BB21-CDB7AE14C2D1}" type="presParOf" srcId="{5D85C35D-BC2A-4AAB-ADBD-C82658DC9AED}" destId="{52BCF444-8CB1-43FB-9191-E5558A712545}" srcOrd="2" destOrd="0" presId="urn:microsoft.com/office/officeart/2005/8/layout/lProcess2"/>
    <dgm:cxn modelId="{F7E128AB-084B-214A-8C57-AEBDC77D1C6D}" type="presParOf" srcId="{52BCF444-8CB1-43FB-9191-E5558A712545}" destId="{0BE85F78-37D2-4432-8343-A027A576D73E}" srcOrd="0" destOrd="0" presId="urn:microsoft.com/office/officeart/2005/8/layout/lProcess2"/>
    <dgm:cxn modelId="{EF1B14EA-5218-4D43-A042-0DBA4399DC10}" type="presParOf" srcId="{0BE85F78-37D2-4432-8343-A027A576D73E}" destId="{8CDD694C-0CD3-403C-8571-E4B5325E7CAB}" srcOrd="0" destOrd="0" presId="urn:microsoft.com/office/officeart/2005/8/layout/lProcess2"/>
    <dgm:cxn modelId="{3C41BBCB-34B0-694C-82F6-0C8FAC6A94EE}" type="presParOf" srcId="{0BE85F78-37D2-4432-8343-A027A576D73E}" destId="{D602C200-7C3F-40FF-AEB0-B5F9055E7692}" srcOrd="1" destOrd="0" presId="urn:microsoft.com/office/officeart/2005/8/layout/lProcess2"/>
    <dgm:cxn modelId="{01256C50-C9C6-E445-B941-80DCA33A3C0D}" type="presParOf" srcId="{0BE85F78-37D2-4432-8343-A027A576D73E}" destId="{B9EB211F-689D-4B1E-BC1A-8A3B0BB90AFB}" srcOrd="2" destOrd="0" presId="urn:microsoft.com/office/officeart/2005/8/layout/lProcess2"/>
    <dgm:cxn modelId="{D39C4831-62DA-FC45-AB2F-748FD9F94C8A}" type="presParOf" srcId="{059B50B5-7BC5-40C2-9489-24E4DF60CBC1}" destId="{3548CAB5-05B4-4CBD-BA62-AA4354567639}" srcOrd="1" destOrd="0" presId="urn:microsoft.com/office/officeart/2005/8/layout/lProcess2"/>
    <dgm:cxn modelId="{CE865726-1B2A-9E4E-A1B0-66812ECB1144}" type="presParOf" srcId="{059B50B5-7BC5-40C2-9489-24E4DF60CBC1}" destId="{196D4C13-6CE5-4775-A0A8-98FEC2C0DEF5}" srcOrd="2" destOrd="0" presId="urn:microsoft.com/office/officeart/2005/8/layout/lProcess2"/>
    <dgm:cxn modelId="{6AF54C94-F62F-1B47-AE64-BD860D824788}" type="presParOf" srcId="{196D4C13-6CE5-4775-A0A8-98FEC2C0DEF5}" destId="{26B76214-2263-4DE7-B785-005EC49C4359}" srcOrd="0" destOrd="0" presId="urn:microsoft.com/office/officeart/2005/8/layout/lProcess2"/>
    <dgm:cxn modelId="{668B4002-1DF3-944C-861F-83A8E8789709}" type="presParOf" srcId="{196D4C13-6CE5-4775-A0A8-98FEC2C0DEF5}" destId="{B89CAF37-8FBF-496F-8455-E619864648FD}" srcOrd="1" destOrd="0" presId="urn:microsoft.com/office/officeart/2005/8/layout/lProcess2"/>
    <dgm:cxn modelId="{026B23D9-EE4D-ED41-A261-838627CAADD9}" type="presParOf" srcId="{196D4C13-6CE5-4775-A0A8-98FEC2C0DEF5}" destId="{148BC371-376E-4EA0-98FC-0A75AD61E479}" srcOrd="2" destOrd="0" presId="urn:microsoft.com/office/officeart/2005/8/layout/lProcess2"/>
    <dgm:cxn modelId="{888F0F2A-2E13-1E49-94DF-141F7C07FC9A}" type="presParOf" srcId="{148BC371-376E-4EA0-98FC-0A75AD61E479}" destId="{A74344DD-AD16-468F-809E-6F1384659953}" srcOrd="0" destOrd="0" presId="urn:microsoft.com/office/officeart/2005/8/layout/lProcess2"/>
    <dgm:cxn modelId="{2443602C-CD41-CB45-B227-6663149D393C}" type="presParOf" srcId="{A74344DD-AD16-468F-809E-6F1384659953}" destId="{CE02E8D0-0938-45F4-8C3E-E9A87CF52740}" srcOrd="0" destOrd="0" presId="urn:microsoft.com/office/officeart/2005/8/layout/lProcess2"/>
    <dgm:cxn modelId="{F7B0D538-B366-5348-A3B5-3C2BC2D9B8F8}" type="presParOf" srcId="{A74344DD-AD16-468F-809E-6F1384659953}" destId="{AF98D65B-EAA1-4C1B-A0C1-FD322E27D798}" srcOrd="1" destOrd="0" presId="urn:microsoft.com/office/officeart/2005/8/layout/lProcess2"/>
    <dgm:cxn modelId="{D76ECD85-CC54-754E-B4D5-C2CCBD420DD2}" type="presParOf" srcId="{A74344DD-AD16-468F-809E-6F1384659953}" destId="{DD071A9D-C256-4B63-ADB5-CB713EBE546A}"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30761B-6DBB-4C08-B2AD-9ECDD2AEC823}">
      <dsp:nvSpPr>
        <dsp:cNvPr id="0" name=""/>
        <dsp:cNvSpPr/>
      </dsp:nvSpPr>
      <dsp:spPr>
        <a:xfrm>
          <a:off x="4809" y="0"/>
          <a:ext cx="4519373" cy="469649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t>Goal</a:t>
          </a:r>
        </a:p>
      </dsp:txBody>
      <dsp:txXfrm>
        <a:off x="4809" y="0"/>
        <a:ext cx="4519373" cy="1408948"/>
      </dsp:txXfrm>
    </dsp:sp>
    <dsp:sp modelId="{8CDD694C-0CD3-403C-8571-E4B5325E7CAB}">
      <dsp:nvSpPr>
        <dsp:cNvPr id="0" name=""/>
        <dsp:cNvSpPr/>
      </dsp:nvSpPr>
      <dsp:spPr>
        <a:xfrm>
          <a:off x="184714" y="1171231"/>
          <a:ext cx="4159563" cy="10106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Goal statement is the first component of an LCA and guides much of the subsequent analysis</a:t>
          </a:r>
        </a:p>
      </dsp:txBody>
      <dsp:txXfrm>
        <a:off x="214314" y="1200831"/>
        <a:ext cx="4100363" cy="951417"/>
      </dsp:txXfrm>
    </dsp:sp>
    <dsp:sp modelId="{B9EB211F-689D-4B1E-BC1A-8A3B0BB90AFB}">
      <dsp:nvSpPr>
        <dsp:cNvPr id="0" name=""/>
        <dsp:cNvSpPr/>
      </dsp:nvSpPr>
      <dsp:spPr>
        <a:xfrm>
          <a:off x="251101" y="2366757"/>
          <a:ext cx="4026788" cy="18865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l" defTabSz="800100">
            <a:lnSpc>
              <a:spcPct val="100000"/>
            </a:lnSpc>
            <a:spcBef>
              <a:spcPct val="0"/>
            </a:spcBef>
            <a:spcAft>
              <a:spcPts val="0"/>
            </a:spcAft>
            <a:buNone/>
          </a:pPr>
          <a:r>
            <a:rPr lang="en-US" sz="1800" u="sng" kern="1200" dirty="0"/>
            <a:t>Goal must state:</a:t>
          </a:r>
        </a:p>
        <a:p>
          <a:pPr marL="0" lvl="0" indent="0" algn="l" defTabSz="800100">
            <a:lnSpc>
              <a:spcPct val="100000"/>
            </a:lnSpc>
            <a:spcBef>
              <a:spcPct val="0"/>
            </a:spcBef>
            <a:spcAft>
              <a:spcPts val="0"/>
            </a:spcAft>
            <a:buNone/>
          </a:pPr>
          <a:r>
            <a:rPr lang="en-US" sz="1800" kern="1200" dirty="0"/>
            <a:t>Intended use</a:t>
          </a:r>
        </a:p>
        <a:p>
          <a:pPr marL="0" lvl="0" indent="0" algn="l" defTabSz="800100">
            <a:lnSpc>
              <a:spcPct val="100000"/>
            </a:lnSpc>
            <a:spcBef>
              <a:spcPct val="0"/>
            </a:spcBef>
            <a:spcAft>
              <a:spcPts val="0"/>
            </a:spcAft>
            <a:buNone/>
          </a:pPr>
          <a:r>
            <a:rPr lang="en-US" sz="1800" kern="1200" dirty="0"/>
            <a:t>Reasons for study</a:t>
          </a:r>
        </a:p>
        <a:p>
          <a:pPr marL="0" lvl="0" indent="0" algn="l" defTabSz="800100">
            <a:lnSpc>
              <a:spcPct val="100000"/>
            </a:lnSpc>
            <a:spcBef>
              <a:spcPct val="0"/>
            </a:spcBef>
            <a:spcAft>
              <a:spcPts val="0"/>
            </a:spcAft>
            <a:buNone/>
          </a:pPr>
          <a:r>
            <a:rPr lang="en-US" sz="1800" kern="1200" dirty="0"/>
            <a:t>Audience</a:t>
          </a:r>
        </a:p>
        <a:p>
          <a:pPr marL="0" lvl="0" indent="0" algn="l" defTabSz="800100">
            <a:lnSpc>
              <a:spcPct val="100000"/>
            </a:lnSpc>
            <a:spcBef>
              <a:spcPct val="0"/>
            </a:spcBef>
            <a:spcAft>
              <a:spcPts val="0"/>
            </a:spcAft>
            <a:buNone/>
          </a:pPr>
          <a:r>
            <a:rPr lang="en-US" sz="1800" kern="1200" dirty="0"/>
            <a:t>Whether comparative and disclosed to public</a:t>
          </a:r>
        </a:p>
      </dsp:txBody>
      <dsp:txXfrm>
        <a:off x="306357" y="2422013"/>
        <a:ext cx="3916276" cy="1776079"/>
      </dsp:txXfrm>
    </dsp:sp>
    <dsp:sp modelId="{26B76214-2263-4DE7-B785-005EC49C4359}">
      <dsp:nvSpPr>
        <dsp:cNvPr id="0" name=""/>
        <dsp:cNvSpPr/>
      </dsp:nvSpPr>
      <dsp:spPr>
        <a:xfrm>
          <a:off x="4740480" y="0"/>
          <a:ext cx="6115277" cy="469649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t>Scope</a:t>
          </a:r>
        </a:p>
      </dsp:txBody>
      <dsp:txXfrm>
        <a:off x="4740480" y="0"/>
        <a:ext cx="6115277" cy="1408948"/>
      </dsp:txXfrm>
    </dsp:sp>
    <dsp:sp modelId="{CE02E8D0-0938-45F4-8C3E-E9A87CF52740}">
      <dsp:nvSpPr>
        <dsp:cNvPr id="0" name=""/>
        <dsp:cNvSpPr/>
      </dsp:nvSpPr>
      <dsp:spPr>
        <a:xfrm>
          <a:off x="4959933" y="1200754"/>
          <a:ext cx="5735837" cy="7014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Scope provides background information, details methodological choices, and lays out report format</a:t>
          </a:r>
        </a:p>
      </dsp:txBody>
      <dsp:txXfrm>
        <a:off x="4980478" y="1221299"/>
        <a:ext cx="5694747" cy="660382"/>
      </dsp:txXfrm>
    </dsp:sp>
    <dsp:sp modelId="{DD071A9D-C256-4B63-ADB5-CB713EBE546A}">
      <dsp:nvSpPr>
        <dsp:cNvPr id="0" name=""/>
        <dsp:cNvSpPr/>
      </dsp:nvSpPr>
      <dsp:spPr>
        <a:xfrm>
          <a:off x="4991316" y="2029420"/>
          <a:ext cx="5667688" cy="22868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l" defTabSz="711200">
            <a:lnSpc>
              <a:spcPct val="100000"/>
            </a:lnSpc>
            <a:spcBef>
              <a:spcPct val="0"/>
            </a:spcBef>
            <a:spcAft>
              <a:spcPts val="0"/>
            </a:spcAft>
            <a:buNone/>
          </a:pPr>
          <a:r>
            <a:rPr lang="en-US" sz="1600" u="sng" kern="1200" dirty="0"/>
            <a:t>Scope includes:</a:t>
          </a:r>
        </a:p>
        <a:p>
          <a:pPr marL="0" lvl="0" indent="0" algn="l" defTabSz="711200">
            <a:lnSpc>
              <a:spcPct val="100000"/>
            </a:lnSpc>
            <a:spcBef>
              <a:spcPct val="0"/>
            </a:spcBef>
            <a:spcAft>
              <a:spcPts val="0"/>
            </a:spcAft>
            <a:buNone/>
          </a:pPr>
          <a:r>
            <a:rPr lang="en-US" sz="1600" kern="1200" dirty="0"/>
            <a:t>Product system</a:t>
          </a:r>
        </a:p>
        <a:p>
          <a:pPr marL="0" lvl="0" indent="0" algn="l" defTabSz="711200">
            <a:lnSpc>
              <a:spcPct val="100000"/>
            </a:lnSpc>
            <a:spcBef>
              <a:spcPct val="0"/>
            </a:spcBef>
            <a:spcAft>
              <a:spcPts val="0"/>
            </a:spcAft>
            <a:buNone/>
          </a:pPr>
          <a:r>
            <a:rPr lang="en-US" sz="1600" kern="1200" dirty="0"/>
            <a:t>Functions of systems</a:t>
          </a:r>
        </a:p>
        <a:p>
          <a:pPr marL="0" lvl="0" indent="0" algn="l" defTabSz="711200">
            <a:lnSpc>
              <a:spcPct val="100000"/>
            </a:lnSpc>
            <a:spcBef>
              <a:spcPct val="0"/>
            </a:spcBef>
            <a:spcAft>
              <a:spcPts val="0"/>
            </a:spcAft>
            <a:buNone/>
          </a:pPr>
          <a:r>
            <a:rPr lang="en-US" sz="1600" kern="1200" dirty="0"/>
            <a:t>Functional unit</a:t>
          </a:r>
        </a:p>
        <a:p>
          <a:pPr marL="0" lvl="0" indent="0" algn="l" defTabSz="711200">
            <a:lnSpc>
              <a:spcPct val="100000"/>
            </a:lnSpc>
            <a:spcBef>
              <a:spcPct val="0"/>
            </a:spcBef>
            <a:spcAft>
              <a:spcPts val="0"/>
            </a:spcAft>
            <a:buNone/>
          </a:pPr>
          <a:r>
            <a:rPr lang="en-US" sz="1600" kern="1200" dirty="0"/>
            <a:t>System boundary</a:t>
          </a:r>
        </a:p>
        <a:p>
          <a:pPr marL="0" lvl="0" indent="0" algn="l" defTabSz="711200">
            <a:lnSpc>
              <a:spcPct val="100000"/>
            </a:lnSpc>
            <a:spcBef>
              <a:spcPct val="0"/>
            </a:spcBef>
            <a:spcAft>
              <a:spcPts val="0"/>
            </a:spcAft>
            <a:buNone/>
          </a:pPr>
          <a:r>
            <a:rPr lang="en-US" sz="1600" kern="1200" dirty="0"/>
            <a:t>Allocation procedures</a:t>
          </a:r>
        </a:p>
        <a:p>
          <a:pPr marL="0" lvl="0" indent="0" algn="l" defTabSz="711200">
            <a:lnSpc>
              <a:spcPct val="100000"/>
            </a:lnSpc>
            <a:spcBef>
              <a:spcPct val="0"/>
            </a:spcBef>
            <a:spcAft>
              <a:spcPts val="0"/>
            </a:spcAft>
            <a:buNone/>
          </a:pPr>
          <a:r>
            <a:rPr lang="en-US" sz="1600" kern="1200" dirty="0"/>
            <a:t>Impact categories, assessment </a:t>
          </a:r>
          <a:br>
            <a:rPr lang="en-US" sz="1600" kern="1200" dirty="0"/>
          </a:br>
          <a:r>
            <a:rPr lang="en-US" sz="1600" kern="1200" dirty="0"/>
            <a:t>method and interpretation type</a:t>
          </a:r>
        </a:p>
      </dsp:txBody>
      <dsp:txXfrm>
        <a:off x="5058294" y="2096398"/>
        <a:ext cx="5533732" cy="215284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384AE4-840A-6446-8BC3-664AD20DE1A5}" type="datetimeFigureOut">
              <a:rPr lang="en-US" smtClean="0"/>
              <a:t>11/1/2018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2857CD-EC52-C24C-8B5E-76CF1277D578}" type="slidenum">
              <a:rPr lang="en-US" smtClean="0"/>
              <a:t>‹#›</a:t>
            </a:fld>
            <a:endParaRPr lang="en-US"/>
          </a:p>
        </p:txBody>
      </p:sp>
    </p:spTree>
    <p:extLst>
      <p:ext uri="{BB962C8B-B14F-4D97-AF65-F5344CB8AC3E}">
        <p14:creationId xmlns:p14="http://schemas.microsoft.com/office/powerpoint/2010/main" val="1424356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xfrm>
            <a:off x="384175" y="687388"/>
            <a:ext cx="6089650" cy="3425825"/>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82947" name="Rectangle 3"/>
          <p:cNvSpPr>
            <a:spLocks noGrp="1" noChangeArrowheads="1"/>
          </p:cNvSpPr>
          <p:nvPr>
            <p:ph type="body" idx="1"/>
          </p:nvPr>
        </p:nvSpPr>
        <p:spPr bwMode="auto">
          <a:xfrm>
            <a:off x="914400" y="4343400"/>
            <a:ext cx="5029200" cy="4114800"/>
          </a:xfrm>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2075" tIns="46038" rIns="92075" bIns="46038" numCol="1" anchor="t" anchorCtr="0" compatLnSpc="1">
            <a:prstTxWarp prst="textNoShape">
              <a:avLst/>
            </a:prstTxWarp>
          </a:bodyPr>
          <a:lstStyle/>
          <a:p>
            <a:pPr>
              <a:spcBef>
                <a:spcPct val="0"/>
              </a:spcBef>
            </a:pPr>
            <a:endParaRPr lang="en-US" altLang="en-US">
              <a:latin typeface="Times New Roman" charset="0"/>
            </a:endParaRPr>
          </a:p>
        </p:txBody>
      </p:sp>
    </p:spTree>
    <p:extLst>
      <p:ext uri="{BB962C8B-B14F-4D97-AF65-F5344CB8AC3E}">
        <p14:creationId xmlns:p14="http://schemas.microsoft.com/office/powerpoint/2010/main" val="2018470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2857CD-EC52-C24C-8B5E-76CF1277D578}" type="slidenum">
              <a:rPr lang="en-US" smtClean="0"/>
              <a:t>25</a:t>
            </a:fld>
            <a:endParaRPr lang="en-US"/>
          </a:p>
        </p:txBody>
      </p:sp>
    </p:spTree>
    <p:extLst>
      <p:ext uri="{BB962C8B-B14F-4D97-AF65-F5344CB8AC3E}">
        <p14:creationId xmlns:p14="http://schemas.microsoft.com/office/powerpoint/2010/main" val="3814499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21FBF6-6BDF-4412-9024-3793459D8532}" type="slidenum">
              <a:rPr lang="en-US" smtClean="0"/>
              <a:t>7</a:t>
            </a:fld>
            <a:endParaRPr lang="en-US"/>
          </a:p>
        </p:txBody>
      </p:sp>
    </p:spTree>
    <p:extLst>
      <p:ext uri="{BB962C8B-B14F-4D97-AF65-F5344CB8AC3E}">
        <p14:creationId xmlns:p14="http://schemas.microsoft.com/office/powerpoint/2010/main" val="105942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98908-2088-48AB-8E5E-AF12DB1244BC}" type="slidenum">
              <a:rPr lang="en-US" smtClean="0"/>
              <a:t>16</a:t>
            </a:fld>
            <a:endParaRPr lang="en-US"/>
          </a:p>
        </p:txBody>
      </p:sp>
    </p:spTree>
    <p:extLst>
      <p:ext uri="{BB962C8B-B14F-4D97-AF65-F5344CB8AC3E}">
        <p14:creationId xmlns:p14="http://schemas.microsoft.com/office/powerpoint/2010/main" val="436118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21FBF6-6BDF-4412-9024-3793459D8532}" type="slidenum">
              <a:rPr lang="en-US" smtClean="0"/>
              <a:t>17</a:t>
            </a:fld>
            <a:endParaRPr lang="en-US"/>
          </a:p>
        </p:txBody>
      </p:sp>
    </p:spTree>
    <p:extLst>
      <p:ext uri="{BB962C8B-B14F-4D97-AF65-F5344CB8AC3E}">
        <p14:creationId xmlns:p14="http://schemas.microsoft.com/office/powerpoint/2010/main" val="1744335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21FBF6-6BDF-4412-9024-3793459D8532}" type="slidenum">
              <a:rPr lang="en-US" smtClean="0"/>
              <a:t>18</a:t>
            </a:fld>
            <a:endParaRPr lang="en-US"/>
          </a:p>
        </p:txBody>
      </p:sp>
    </p:spTree>
    <p:extLst>
      <p:ext uri="{BB962C8B-B14F-4D97-AF65-F5344CB8AC3E}">
        <p14:creationId xmlns:p14="http://schemas.microsoft.com/office/powerpoint/2010/main" val="376315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7133FF-3B7D-AD4F-9B7C-EE7DD620004A}" type="slidenum">
              <a:rPr lang="en-US" altLang="x-none"/>
              <a:pPr/>
              <a:t>19</a:t>
            </a:fld>
            <a:endParaRPr lang="en-US" altLang="x-none"/>
          </a:p>
        </p:txBody>
      </p:sp>
      <p:sp>
        <p:nvSpPr>
          <p:cNvPr id="814082"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8140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x-none" altLang="x-none"/>
          </a:p>
        </p:txBody>
      </p:sp>
    </p:spTree>
    <p:extLst>
      <p:ext uri="{BB962C8B-B14F-4D97-AF65-F5344CB8AC3E}">
        <p14:creationId xmlns:p14="http://schemas.microsoft.com/office/powerpoint/2010/main" val="1431670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p:spPr>
        <p:txBody>
          <a:bodyPr/>
          <a:lstStyle/>
          <a:p>
            <a:fld id="{0E78A471-D789-41F3-8A64-F8CE717DD838}" type="slidenum">
              <a:rPr lang="en-GB"/>
              <a:t>20</a:t>
            </a:fld>
            <a:endParaRPr lang="en-GB"/>
          </a:p>
        </p:txBody>
      </p:sp>
      <p:sp>
        <p:nvSpPr>
          <p:cNvPr id="4099"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ln>
        </p:spPr>
      </p:sp>
      <p:sp>
        <p:nvSpPr>
          <p:cNvPr id="4100" name="Text Box 2"/>
          <p:cNvSpPr txBox="1">
            <a:spLocks noGrp="1" noChangeArrowheads="1"/>
          </p:cNvSpPr>
          <p:nvPr>
            <p:ph type="body" idx="1"/>
          </p:nvPr>
        </p:nvSpPr>
        <p:spPr>
          <a:xfrm>
            <a:off x="755650" y="5078413"/>
            <a:ext cx="6048375" cy="4811712"/>
          </a:xfrm>
          <a:noFill/>
          <a:ln/>
        </p:spPr>
        <p:txBody>
          <a:bodyPr tIns="10584"/>
          <a:lstStyle/>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r>
              <a:rPr dirty="0"/>
              <a:t>Normalized impacts of vehicle production. Results for each impact category have been normalized to the largest total impact. Global warming (GWP), terrestrial acidification (TAP), particulate matter formation (PMFP), photochemical oxidation formation (POFP), human toxicity (HTP), freshwater eco‐toxicity (FETP), terrestrial eco‐toxicity (TETP), freshwater eutrophication (FEP), mineral resource depletion (MDP), fossil resource depletion (FDP), internal combustion engine vehicle (ICEV), electric vehicle (EV), lithium iron phosphate (LiFePO</a:t>
            </a:r>
            <a:r>
              <a:rPr baseline="-25000" dirty="0"/>
              <a:t>4</a:t>
            </a:r>
            <a:r>
              <a:rPr dirty="0"/>
              <a:t>), lithium nickel cobalt manganese (LiNCM), coal (C), natural gas (NG), European electricity mix (Euro).</a:t>
            </a:r>
          </a:p>
          <a:p>
            <a:endParaRPr dirty="0"/>
          </a:p>
          <a:p>
            <a:r>
              <a:rPr lang="en-GB" dirty="0"/>
              <a:t>IF THIS IMAGE HAS BEEN PROVIDED BY OR IS OWNED BY A THIRD PARTY, AS INDICATED IN THE CAPTION LINE, THEN FURTHER PERMISSION MAY BE NEEDED BEFORE ANY FURTHER USE. PLEASE CONTACT WILEY'S PERMISSIONS DEPARTMENT ON PERMISSIONS@WILEY.COM OR USE THE RIGHTSLINK SERVICE BY CLICKING ON THE 'REQUEST PERMISSIONS' LINK ACCOMPANYING THIS ARTICLE. WILEY OR AUTHOR OWNED IMAGES MAY BE USED FOR NON-COMMERCIAL PURPOSES, SUBJECT TO PROPER CITATION OF THE ARTICLE, AUTHOR, AND PUBLISHER.</a:t>
            </a:r>
            <a:endParaRPr dirty="0"/>
          </a:p>
        </p:txBody>
      </p:sp>
    </p:spTree>
    <p:extLst>
      <p:ext uri="{BB962C8B-B14F-4D97-AF65-F5344CB8AC3E}">
        <p14:creationId xmlns:p14="http://schemas.microsoft.com/office/powerpoint/2010/main" val="1893724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21FBF6-6BDF-4412-9024-3793459D8532}" type="slidenum">
              <a:rPr lang="en-US" smtClean="0"/>
              <a:t>22</a:t>
            </a:fld>
            <a:endParaRPr lang="en-US"/>
          </a:p>
        </p:txBody>
      </p:sp>
    </p:spTree>
    <p:extLst>
      <p:ext uri="{BB962C8B-B14F-4D97-AF65-F5344CB8AC3E}">
        <p14:creationId xmlns:p14="http://schemas.microsoft.com/office/powerpoint/2010/main" val="633635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21FBF6-6BDF-4412-9024-3793459D8532}" type="slidenum">
              <a:rPr lang="en-US" smtClean="0"/>
              <a:t>23</a:t>
            </a:fld>
            <a:endParaRPr lang="en-US"/>
          </a:p>
        </p:txBody>
      </p:sp>
    </p:spTree>
    <p:extLst>
      <p:ext uri="{BB962C8B-B14F-4D97-AF65-F5344CB8AC3E}">
        <p14:creationId xmlns:p14="http://schemas.microsoft.com/office/powerpoint/2010/main" val="185444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30FAE57-CCBF-CB4E-AD34-B277A7AF8D45}"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1065780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0FAE57-CCBF-CB4E-AD34-B277A7AF8D45}"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1048759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0FAE57-CCBF-CB4E-AD34-B277A7AF8D45}"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2108877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8641" y="273629"/>
            <a:ext cx="10968959" cy="1143480"/>
          </a:xfrm>
        </p:spPr>
        <p:txBody>
          <a:bodyPr/>
          <a:lstStyle/>
          <a:p>
            <a:r>
              <a:rPr lang="en-US"/>
              <a:t>Click to edit Master title style</a:t>
            </a:r>
          </a:p>
        </p:txBody>
      </p:sp>
      <p:sp>
        <p:nvSpPr>
          <p:cNvPr id="3" name="Content Placeholder 2"/>
          <p:cNvSpPr>
            <a:spLocks noGrp="1"/>
          </p:cNvSpPr>
          <p:nvPr>
            <p:ph sz="half" idx="1"/>
          </p:nvPr>
        </p:nvSpPr>
        <p:spPr>
          <a:xfrm>
            <a:off x="608641" y="1604329"/>
            <a:ext cx="10968959" cy="2193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641" y="3935934"/>
            <a:ext cx="10968959" cy="219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endParaRPr lang="en-US"/>
          </a:p>
        </p:txBody>
      </p:sp>
      <p:sp>
        <p:nvSpPr>
          <p:cNvPr id="6" name="Rectangle 4"/>
          <p:cNvSpPr>
            <a:spLocks noGrp="1" noChangeArrowheads="1"/>
          </p:cNvSpPr>
          <p:nvPr>
            <p:ph type="ftr" idx="11"/>
          </p:nvPr>
        </p:nvSpPr>
        <p:spPr>
          <a:ln/>
        </p:spPr>
        <p:txBody>
          <a:bodyPr/>
          <a:lstStyle>
            <a:lvl1pPr>
              <a:defRPr/>
            </a:lvl1pPr>
          </a:lstStyle>
          <a:p>
            <a:endParaRPr lang="en-US"/>
          </a:p>
        </p:txBody>
      </p:sp>
      <p:sp>
        <p:nvSpPr>
          <p:cNvPr id="7" name="Rectangle 5"/>
          <p:cNvSpPr>
            <a:spLocks noGrp="1" noChangeArrowheads="1"/>
          </p:cNvSpPr>
          <p:nvPr>
            <p:ph type="sldNum" idx="12"/>
          </p:nvPr>
        </p:nvSpPr>
        <p:spPr>
          <a:ln/>
        </p:spPr>
        <p:txBody>
          <a:bodyPr/>
          <a:lstStyle>
            <a:lvl1pPr>
              <a:defRPr/>
            </a:lvl1pPr>
          </a:lstStyle>
          <a:p>
            <a:fld id="{D165E9B0-7DA8-466E-963D-86F25D5E43BA}" type="slidenum">
              <a:rPr lang="en-GB"/>
              <a:pPr/>
              <a:t>‹#›</a:t>
            </a:fld>
            <a:endParaRPr lang="en-GB"/>
          </a:p>
        </p:txBody>
      </p:sp>
    </p:spTree>
    <p:extLst>
      <p:ext uri="{BB962C8B-B14F-4D97-AF65-F5344CB8AC3E}">
        <p14:creationId xmlns:p14="http://schemas.microsoft.com/office/powerpoint/2010/main" val="1832668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E69AF-69FF-594F-B225-3F5AA63F9F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AB2EE0-9775-3045-954D-F864EFF313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D69302-FC7B-594B-A931-7092CB1C4186}"/>
              </a:ext>
            </a:extLst>
          </p:cNvPr>
          <p:cNvSpPr>
            <a:spLocks noGrp="1"/>
          </p:cNvSpPr>
          <p:nvPr>
            <p:ph type="dt" sz="half" idx="10"/>
          </p:nvPr>
        </p:nvSpPr>
        <p:spPr/>
        <p:txBody>
          <a:bodyPr/>
          <a:lstStyle/>
          <a:p>
            <a:fld id="{6DE45B4C-800D-014B-92A1-3B34F50EC0B5}" type="datetimeFigureOut">
              <a:rPr lang="en-US" smtClean="0"/>
              <a:t>11/1/2018</a:t>
            </a:fld>
            <a:endParaRPr lang="en-US"/>
          </a:p>
        </p:txBody>
      </p:sp>
      <p:sp>
        <p:nvSpPr>
          <p:cNvPr id="5" name="Footer Placeholder 4">
            <a:extLst>
              <a:ext uri="{FF2B5EF4-FFF2-40B4-BE49-F238E27FC236}">
                <a16:creationId xmlns:a16="http://schemas.microsoft.com/office/drawing/2014/main" id="{900FCD20-EC38-1D43-8467-FE107C400C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3B62E8-7FD7-8C4E-8674-9BF21A731B45}"/>
              </a:ext>
            </a:extLst>
          </p:cNvPr>
          <p:cNvSpPr>
            <a:spLocks noGrp="1"/>
          </p:cNvSpPr>
          <p:nvPr>
            <p:ph type="sldNum" sz="quarter" idx="12"/>
          </p:nvPr>
        </p:nvSpPr>
        <p:spPr/>
        <p:txBody>
          <a:bodyPr/>
          <a:lstStyle/>
          <a:p>
            <a:fld id="{9778E18D-6CB2-F941-ABCC-AED33202EB2A}" type="slidenum">
              <a:rPr lang="en-US" smtClean="0"/>
              <a:t>‹#›</a:t>
            </a:fld>
            <a:endParaRPr lang="en-US"/>
          </a:p>
        </p:txBody>
      </p:sp>
    </p:spTree>
    <p:extLst>
      <p:ext uri="{BB962C8B-B14F-4D97-AF65-F5344CB8AC3E}">
        <p14:creationId xmlns:p14="http://schemas.microsoft.com/office/powerpoint/2010/main" val="2050887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EDCA0-DAAF-3F43-9BBC-2602B77339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9857F2-3C5D-B542-BFED-018A0941A89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3674C7-B0B1-484C-89FB-4EE45C042F8C}"/>
              </a:ext>
            </a:extLst>
          </p:cNvPr>
          <p:cNvSpPr>
            <a:spLocks noGrp="1"/>
          </p:cNvSpPr>
          <p:nvPr>
            <p:ph type="dt" sz="half" idx="10"/>
          </p:nvPr>
        </p:nvSpPr>
        <p:spPr/>
        <p:txBody>
          <a:bodyPr/>
          <a:lstStyle/>
          <a:p>
            <a:fld id="{6DE45B4C-800D-014B-92A1-3B34F50EC0B5}" type="datetimeFigureOut">
              <a:rPr lang="en-US" smtClean="0"/>
              <a:t>11/1/2018</a:t>
            </a:fld>
            <a:endParaRPr lang="en-US"/>
          </a:p>
        </p:txBody>
      </p:sp>
      <p:sp>
        <p:nvSpPr>
          <p:cNvPr id="5" name="Footer Placeholder 4">
            <a:extLst>
              <a:ext uri="{FF2B5EF4-FFF2-40B4-BE49-F238E27FC236}">
                <a16:creationId xmlns:a16="http://schemas.microsoft.com/office/drawing/2014/main" id="{2A192829-A4BA-BF4E-AF20-A5F9348437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677B74-F4B7-FA45-85DC-0B12E7D9850E}"/>
              </a:ext>
            </a:extLst>
          </p:cNvPr>
          <p:cNvSpPr>
            <a:spLocks noGrp="1"/>
          </p:cNvSpPr>
          <p:nvPr>
            <p:ph type="sldNum" sz="quarter" idx="12"/>
          </p:nvPr>
        </p:nvSpPr>
        <p:spPr/>
        <p:txBody>
          <a:bodyPr/>
          <a:lstStyle/>
          <a:p>
            <a:fld id="{9778E18D-6CB2-F941-ABCC-AED33202EB2A}" type="slidenum">
              <a:rPr lang="en-US" smtClean="0"/>
              <a:t>‹#›</a:t>
            </a:fld>
            <a:endParaRPr lang="en-US"/>
          </a:p>
        </p:txBody>
      </p:sp>
    </p:spTree>
    <p:extLst>
      <p:ext uri="{BB962C8B-B14F-4D97-AF65-F5344CB8AC3E}">
        <p14:creationId xmlns:p14="http://schemas.microsoft.com/office/powerpoint/2010/main" val="2818604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256DC-C9D1-F448-A2B0-3012C8C32A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C2903B-6AD8-C841-AC93-B372895FFE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74AB8C-B17B-3445-9170-CA2895415204}"/>
              </a:ext>
            </a:extLst>
          </p:cNvPr>
          <p:cNvSpPr>
            <a:spLocks noGrp="1"/>
          </p:cNvSpPr>
          <p:nvPr>
            <p:ph type="dt" sz="half" idx="10"/>
          </p:nvPr>
        </p:nvSpPr>
        <p:spPr/>
        <p:txBody>
          <a:bodyPr/>
          <a:lstStyle/>
          <a:p>
            <a:fld id="{6DE45B4C-800D-014B-92A1-3B34F50EC0B5}" type="datetimeFigureOut">
              <a:rPr lang="en-US" smtClean="0"/>
              <a:t>11/1/2018</a:t>
            </a:fld>
            <a:endParaRPr lang="en-US"/>
          </a:p>
        </p:txBody>
      </p:sp>
      <p:sp>
        <p:nvSpPr>
          <p:cNvPr id="5" name="Footer Placeholder 4">
            <a:extLst>
              <a:ext uri="{FF2B5EF4-FFF2-40B4-BE49-F238E27FC236}">
                <a16:creationId xmlns:a16="http://schemas.microsoft.com/office/drawing/2014/main" id="{84E656C0-5081-9D44-A3AC-0B2A9D0FFF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4F9471-1E5B-2646-891F-FE153F4185D0}"/>
              </a:ext>
            </a:extLst>
          </p:cNvPr>
          <p:cNvSpPr>
            <a:spLocks noGrp="1"/>
          </p:cNvSpPr>
          <p:nvPr>
            <p:ph type="sldNum" sz="quarter" idx="12"/>
          </p:nvPr>
        </p:nvSpPr>
        <p:spPr/>
        <p:txBody>
          <a:bodyPr/>
          <a:lstStyle/>
          <a:p>
            <a:fld id="{9778E18D-6CB2-F941-ABCC-AED33202EB2A}" type="slidenum">
              <a:rPr lang="en-US" smtClean="0"/>
              <a:t>‹#›</a:t>
            </a:fld>
            <a:endParaRPr lang="en-US"/>
          </a:p>
        </p:txBody>
      </p:sp>
    </p:spTree>
    <p:extLst>
      <p:ext uri="{BB962C8B-B14F-4D97-AF65-F5344CB8AC3E}">
        <p14:creationId xmlns:p14="http://schemas.microsoft.com/office/powerpoint/2010/main" val="3262419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A489B-809F-7440-850F-0FABE80DED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E1DB1C-7193-5E49-A17A-6988BDCCB3E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963C9A-54ED-CC4E-B1A6-7613B2AEF3D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70B8A2-B8AA-4B49-A15F-4CFE20143109}"/>
              </a:ext>
            </a:extLst>
          </p:cNvPr>
          <p:cNvSpPr>
            <a:spLocks noGrp="1"/>
          </p:cNvSpPr>
          <p:nvPr>
            <p:ph type="dt" sz="half" idx="10"/>
          </p:nvPr>
        </p:nvSpPr>
        <p:spPr/>
        <p:txBody>
          <a:bodyPr/>
          <a:lstStyle/>
          <a:p>
            <a:fld id="{6DE45B4C-800D-014B-92A1-3B34F50EC0B5}" type="datetimeFigureOut">
              <a:rPr lang="en-US" smtClean="0"/>
              <a:t>11/1/2018</a:t>
            </a:fld>
            <a:endParaRPr lang="en-US"/>
          </a:p>
        </p:txBody>
      </p:sp>
      <p:sp>
        <p:nvSpPr>
          <p:cNvPr id="6" name="Footer Placeholder 5">
            <a:extLst>
              <a:ext uri="{FF2B5EF4-FFF2-40B4-BE49-F238E27FC236}">
                <a16:creationId xmlns:a16="http://schemas.microsoft.com/office/drawing/2014/main" id="{C5210610-DDD4-B941-AD80-738D557EB9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CFF495-6E92-9D44-B7FB-087B51E02A69}"/>
              </a:ext>
            </a:extLst>
          </p:cNvPr>
          <p:cNvSpPr>
            <a:spLocks noGrp="1"/>
          </p:cNvSpPr>
          <p:nvPr>
            <p:ph type="sldNum" sz="quarter" idx="12"/>
          </p:nvPr>
        </p:nvSpPr>
        <p:spPr/>
        <p:txBody>
          <a:bodyPr/>
          <a:lstStyle/>
          <a:p>
            <a:fld id="{9778E18D-6CB2-F941-ABCC-AED33202EB2A}" type="slidenum">
              <a:rPr lang="en-US" smtClean="0"/>
              <a:t>‹#›</a:t>
            </a:fld>
            <a:endParaRPr lang="en-US"/>
          </a:p>
        </p:txBody>
      </p:sp>
    </p:spTree>
    <p:extLst>
      <p:ext uri="{BB962C8B-B14F-4D97-AF65-F5344CB8AC3E}">
        <p14:creationId xmlns:p14="http://schemas.microsoft.com/office/powerpoint/2010/main" val="4219728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AE33D-2859-9D49-A58E-CDCD0287F7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28DAFD-2BE0-E449-96B2-979D95E8C0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F5277BE-341B-E643-A91D-CEDD8C71281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17FCD6-0721-1449-8BC1-1F6BEC21D2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7961FAE-9FD3-3145-8FE7-6744E999786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ED654D-A8F5-2046-8E8D-5F0F950F325F}"/>
              </a:ext>
            </a:extLst>
          </p:cNvPr>
          <p:cNvSpPr>
            <a:spLocks noGrp="1"/>
          </p:cNvSpPr>
          <p:nvPr>
            <p:ph type="dt" sz="half" idx="10"/>
          </p:nvPr>
        </p:nvSpPr>
        <p:spPr/>
        <p:txBody>
          <a:bodyPr/>
          <a:lstStyle/>
          <a:p>
            <a:fld id="{6DE45B4C-800D-014B-92A1-3B34F50EC0B5}" type="datetimeFigureOut">
              <a:rPr lang="en-US" smtClean="0"/>
              <a:t>11/1/2018</a:t>
            </a:fld>
            <a:endParaRPr lang="en-US"/>
          </a:p>
        </p:txBody>
      </p:sp>
      <p:sp>
        <p:nvSpPr>
          <p:cNvPr id="8" name="Footer Placeholder 7">
            <a:extLst>
              <a:ext uri="{FF2B5EF4-FFF2-40B4-BE49-F238E27FC236}">
                <a16:creationId xmlns:a16="http://schemas.microsoft.com/office/drawing/2014/main" id="{A7C42760-234B-3545-AA65-56DB1C6D5B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AA36B3-394A-CD41-A985-A03DCB466861}"/>
              </a:ext>
            </a:extLst>
          </p:cNvPr>
          <p:cNvSpPr>
            <a:spLocks noGrp="1"/>
          </p:cNvSpPr>
          <p:nvPr>
            <p:ph type="sldNum" sz="quarter" idx="12"/>
          </p:nvPr>
        </p:nvSpPr>
        <p:spPr/>
        <p:txBody>
          <a:bodyPr/>
          <a:lstStyle/>
          <a:p>
            <a:fld id="{9778E18D-6CB2-F941-ABCC-AED33202EB2A}" type="slidenum">
              <a:rPr lang="en-US" smtClean="0"/>
              <a:t>‹#›</a:t>
            </a:fld>
            <a:endParaRPr lang="en-US"/>
          </a:p>
        </p:txBody>
      </p:sp>
    </p:spTree>
    <p:extLst>
      <p:ext uri="{BB962C8B-B14F-4D97-AF65-F5344CB8AC3E}">
        <p14:creationId xmlns:p14="http://schemas.microsoft.com/office/powerpoint/2010/main" val="41670578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107EB-5F1C-2849-970D-BFA34039E3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BB1436-EBEC-F041-B800-CF7C90587EF2}"/>
              </a:ext>
            </a:extLst>
          </p:cNvPr>
          <p:cNvSpPr>
            <a:spLocks noGrp="1"/>
          </p:cNvSpPr>
          <p:nvPr>
            <p:ph type="dt" sz="half" idx="10"/>
          </p:nvPr>
        </p:nvSpPr>
        <p:spPr/>
        <p:txBody>
          <a:bodyPr/>
          <a:lstStyle/>
          <a:p>
            <a:fld id="{6DE45B4C-800D-014B-92A1-3B34F50EC0B5}" type="datetimeFigureOut">
              <a:rPr lang="en-US" smtClean="0"/>
              <a:t>11/1/2018</a:t>
            </a:fld>
            <a:endParaRPr lang="en-US"/>
          </a:p>
        </p:txBody>
      </p:sp>
      <p:sp>
        <p:nvSpPr>
          <p:cNvPr id="4" name="Footer Placeholder 3">
            <a:extLst>
              <a:ext uri="{FF2B5EF4-FFF2-40B4-BE49-F238E27FC236}">
                <a16:creationId xmlns:a16="http://schemas.microsoft.com/office/drawing/2014/main" id="{C99CE6B7-24DB-E94D-97C7-9AB7D8CCAE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AE7155-C9F5-3E4E-A597-8E98828634B2}"/>
              </a:ext>
            </a:extLst>
          </p:cNvPr>
          <p:cNvSpPr>
            <a:spLocks noGrp="1"/>
          </p:cNvSpPr>
          <p:nvPr>
            <p:ph type="sldNum" sz="quarter" idx="12"/>
          </p:nvPr>
        </p:nvSpPr>
        <p:spPr/>
        <p:txBody>
          <a:bodyPr/>
          <a:lstStyle/>
          <a:p>
            <a:fld id="{9778E18D-6CB2-F941-ABCC-AED33202EB2A}" type="slidenum">
              <a:rPr lang="en-US" smtClean="0"/>
              <a:t>‹#›</a:t>
            </a:fld>
            <a:endParaRPr lang="en-US"/>
          </a:p>
        </p:txBody>
      </p:sp>
    </p:spTree>
    <p:extLst>
      <p:ext uri="{BB962C8B-B14F-4D97-AF65-F5344CB8AC3E}">
        <p14:creationId xmlns:p14="http://schemas.microsoft.com/office/powerpoint/2010/main" val="6130228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B57067-1A2D-DB4B-8BED-8684A1115291}"/>
              </a:ext>
            </a:extLst>
          </p:cNvPr>
          <p:cNvSpPr>
            <a:spLocks noGrp="1"/>
          </p:cNvSpPr>
          <p:nvPr>
            <p:ph type="dt" sz="half" idx="10"/>
          </p:nvPr>
        </p:nvSpPr>
        <p:spPr/>
        <p:txBody>
          <a:bodyPr/>
          <a:lstStyle/>
          <a:p>
            <a:fld id="{6DE45B4C-800D-014B-92A1-3B34F50EC0B5}" type="datetimeFigureOut">
              <a:rPr lang="en-US" smtClean="0"/>
              <a:t>11/1/2018</a:t>
            </a:fld>
            <a:endParaRPr lang="en-US"/>
          </a:p>
        </p:txBody>
      </p:sp>
      <p:sp>
        <p:nvSpPr>
          <p:cNvPr id="3" name="Footer Placeholder 2">
            <a:extLst>
              <a:ext uri="{FF2B5EF4-FFF2-40B4-BE49-F238E27FC236}">
                <a16:creationId xmlns:a16="http://schemas.microsoft.com/office/drawing/2014/main" id="{24CFE7FF-9FB2-2948-B529-C4FF7C854D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B058F1-4088-B744-8CB9-155A30895489}"/>
              </a:ext>
            </a:extLst>
          </p:cNvPr>
          <p:cNvSpPr>
            <a:spLocks noGrp="1"/>
          </p:cNvSpPr>
          <p:nvPr>
            <p:ph type="sldNum" sz="quarter" idx="12"/>
          </p:nvPr>
        </p:nvSpPr>
        <p:spPr/>
        <p:txBody>
          <a:bodyPr/>
          <a:lstStyle/>
          <a:p>
            <a:fld id="{9778E18D-6CB2-F941-ABCC-AED33202EB2A}" type="slidenum">
              <a:rPr lang="en-US" smtClean="0"/>
              <a:t>‹#›</a:t>
            </a:fld>
            <a:endParaRPr lang="en-US"/>
          </a:p>
        </p:txBody>
      </p:sp>
    </p:spTree>
    <p:extLst>
      <p:ext uri="{BB962C8B-B14F-4D97-AF65-F5344CB8AC3E}">
        <p14:creationId xmlns:p14="http://schemas.microsoft.com/office/powerpoint/2010/main" val="1770242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0FAE57-CCBF-CB4E-AD34-B277A7AF8D45}"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4158815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E180D-4B19-5B4E-873E-C99CEC7E33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DA90CA-20C2-1246-8A57-A4C3F29648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FFCFD5-34A3-1449-AF34-3B58EFA8E2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C52BDD4-1869-B141-91EB-A1A97B84749D}"/>
              </a:ext>
            </a:extLst>
          </p:cNvPr>
          <p:cNvSpPr>
            <a:spLocks noGrp="1"/>
          </p:cNvSpPr>
          <p:nvPr>
            <p:ph type="dt" sz="half" idx="10"/>
          </p:nvPr>
        </p:nvSpPr>
        <p:spPr/>
        <p:txBody>
          <a:bodyPr/>
          <a:lstStyle/>
          <a:p>
            <a:fld id="{6DE45B4C-800D-014B-92A1-3B34F50EC0B5}" type="datetimeFigureOut">
              <a:rPr lang="en-US" smtClean="0"/>
              <a:t>11/1/2018</a:t>
            </a:fld>
            <a:endParaRPr lang="en-US"/>
          </a:p>
        </p:txBody>
      </p:sp>
      <p:sp>
        <p:nvSpPr>
          <p:cNvPr id="6" name="Footer Placeholder 5">
            <a:extLst>
              <a:ext uri="{FF2B5EF4-FFF2-40B4-BE49-F238E27FC236}">
                <a16:creationId xmlns:a16="http://schemas.microsoft.com/office/drawing/2014/main" id="{96099E16-1254-9E45-81BC-B4049627C0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CC254A-13FF-A245-A9AC-D4B4AFF998DD}"/>
              </a:ext>
            </a:extLst>
          </p:cNvPr>
          <p:cNvSpPr>
            <a:spLocks noGrp="1"/>
          </p:cNvSpPr>
          <p:nvPr>
            <p:ph type="sldNum" sz="quarter" idx="12"/>
          </p:nvPr>
        </p:nvSpPr>
        <p:spPr/>
        <p:txBody>
          <a:bodyPr/>
          <a:lstStyle/>
          <a:p>
            <a:fld id="{9778E18D-6CB2-F941-ABCC-AED33202EB2A}" type="slidenum">
              <a:rPr lang="en-US" smtClean="0"/>
              <a:t>‹#›</a:t>
            </a:fld>
            <a:endParaRPr lang="en-US"/>
          </a:p>
        </p:txBody>
      </p:sp>
    </p:spTree>
    <p:extLst>
      <p:ext uri="{BB962C8B-B14F-4D97-AF65-F5344CB8AC3E}">
        <p14:creationId xmlns:p14="http://schemas.microsoft.com/office/powerpoint/2010/main" val="41940829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0A374-AAEE-F143-A7D8-317D199C06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8BD022-04DB-3242-8D09-C257B2B59F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B58056-EF3A-F945-B6C8-134626E695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0784FA8-87D4-364B-9F20-0166A6E43009}"/>
              </a:ext>
            </a:extLst>
          </p:cNvPr>
          <p:cNvSpPr>
            <a:spLocks noGrp="1"/>
          </p:cNvSpPr>
          <p:nvPr>
            <p:ph type="dt" sz="half" idx="10"/>
          </p:nvPr>
        </p:nvSpPr>
        <p:spPr/>
        <p:txBody>
          <a:bodyPr/>
          <a:lstStyle/>
          <a:p>
            <a:fld id="{6DE45B4C-800D-014B-92A1-3B34F50EC0B5}" type="datetimeFigureOut">
              <a:rPr lang="en-US" smtClean="0"/>
              <a:t>11/1/2018</a:t>
            </a:fld>
            <a:endParaRPr lang="en-US"/>
          </a:p>
        </p:txBody>
      </p:sp>
      <p:sp>
        <p:nvSpPr>
          <p:cNvPr id="6" name="Footer Placeholder 5">
            <a:extLst>
              <a:ext uri="{FF2B5EF4-FFF2-40B4-BE49-F238E27FC236}">
                <a16:creationId xmlns:a16="http://schemas.microsoft.com/office/drawing/2014/main" id="{3B65DB95-02F9-BD48-B8F4-9023A8BF55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0B0A47-9A5A-524F-BD37-73D5F6DEF1C4}"/>
              </a:ext>
            </a:extLst>
          </p:cNvPr>
          <p:cNvSpPr>
            <a:spLocks noGrp="1"/>
          </p:cNvSpPr>
          <p:nvPr>
            <p:ph type="sldNum" sz="quarter" idx="12"/>
          </p:nvPr>
        </p:nvSpPr>
        <p:spPr/>
        <p:txBody>
          <a:bodyPr/>
          <a:lstStyle/>
          <a:p>
            <a:fld id="{9778E18D-6CB2-F941-ABCC-AED33202EB2A}" type="slidenum">
              <a:rPr lang="en-US" smtClean="0"/>
              <a:t>‹#›</a:t>
            </a:fld>
            <a:endParaRPr lang="en-US"/>
          </a:p>
        </p:txBody>
      </p:sp>
    </p:spTree>
    <p:extLst>
      <p:ext uri="{BB962C8B-B14F-4D97-AF65-F5344CB8AC3E}">
        <p14:creationId xmlns:p14="http://schemas.microsoft.com/office/powerpoint/2010/main" val="42098831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70439-429D-414B-9E2C-0B96DE25A2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7C5A25-4AB2-8A49-AEDD-A5E164CBE28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3EF4FC-D4F0-5C4C-BEB2-8B352A28EB6E}"/>
              </a:ext>
            </a:extLst>
          </p:cNvPr>
          <p:cNvSpPr>
            <a:spLocks noGrp="1"/>
          </p:cNvSpPr>
          <p:nvPr>
            <p:ph type="dt" sz="half" idx="10"/>
          </p:nvPr>
        </p:nvSpPr>
        <p:spPr/>
        <p:txBody>
          <a:bodyPr/>
          <a:lstStyle/>
          <a:p>
            <a:fld id="{6DE45B4C-800D-014B-92A1-3B34F50EC0B5}" type="datetimeFigureOut">
              <a:rPr lang="en-US" smtClean="0"/>
              <a:t>11/1/2018</a:t>
            </a:fld>
            <a:endParaRPr lang="en-US"/>
          </a:p>
        </p:txBody>
      </p:sp>
      <p:sp>
        <p:nvSpPr>
          <p:cNvPr id="5" name="Footer Placeholder 4">
            <a:extLst>
              <a:ext uri="{FF2B5EF4-FFF2-40B4-BE49-F238E27FC236}">
                <a16:creationId xmlns:a16="http://schemas.microsoft.com/office/drawing/2014/main" id="{F9416753-C400-3448-BF5D-41A364BAFF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AA5EF2-47F5-9B4E-B8C2-05280466D886}"/>
              </a:ext>
            </a:extLst>
          </p:cNvPr>
          <p:cNvSpPr>
            <a:spLocks noGrp="1"/>
          </p:cNvSpPr>
          <p:nvPr>
            <p:ph type="sldNum" sz="quarter" idx="12"/>
          </p:nvPr>
        </p:nvSpPr>
        <p:spPr/>
        <p:txBody>
          <a:bodyPr/>
          <a:lstStyle/>
          <a:p>
            <a:fld id="{9778E18D-6CB2-F941-ABCC-AED33202EB2A}" type="slidenum">
              <a:rPr lang="en-US" smtClean="0"/>
              <a:t>‹#›</a:t>
            </a:fld>
            <a:endParaRPr lang="en-US"/>
          </a:p>
        </p:txBody>
      </p:sp>
    </p:spTree>
    <p:extLst>
      <p:ext uri="{BB962C8B-B14F-4D97-AF65-F5344CB8AC3E}">
        <p14:creationId xmlns:p14="http://schemas.microsoft.com/office/powerpoint/2010/main" val="9398146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D08666-6E9D-F64F-BB28-84FB71719A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396639-2B60-0E47-AA0A-0785DAFC430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75B819-83FD-1648-A73C-30801C79F374}"/>
              </a:ext>
            </a:extLst>
          </p:cNvPr>
          <p:cNvSpPr>
            <a:spLocks noGrp="1"/>
          </p:cNvSpPr>
          <p:nvPr>
            <p:ph type="dt" sz="half" idx="10"/>
          </p:nvPr>
        </p:nvSpPr>
        <p:spPr/>
        <p:txBody>
          <a:bodyPr/>
          <a:lstStyle/>
          <a:p>
            <a:fld id="{6DE45B4C-800D-014B-92A1-3B34F50EC0B5}" type="datetimeFigureOut">
              <a:rPr lang="en-US" smtClean="0"/>
              <a:t>11/1/2018</a:t>
            </a:fld>
            <a:endParaRPr lang="en-US"/>
          </a:p>
        </p:txBody>
      </p:sp>
      <p:sp>
        <p:nvSpPr>
          <p:cNvPr id="5" name="Footer Placeholder 4">
            <a:extLst>
              <a:ext uri="{FF2B5EF4-FFF2-40B4-BE49-F238E27FC236}">
                <a16:creationId xmlns:a16="http://schemas.microsoft.com/office/drawing/2014/main" id="{A114BF9A-506C-744F-A47D-59DFC98A0E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52AB5D-B681-9443-BE69-5AF5F953991D}"/>
              </a:ext>
            </a:extLst>
          </p:cNvPr>
          <p:cNvSpPr>
            <a:spLocks noGrp="1"/>
          </p:cNvSpPr>
          <p:nvPr>
            <p:ph type="sldNum" sz="quarter" idx="12"/>
          </p:nvPr>
        </p:nvSpPr>
        <p:spPr/>
        <p:txBody>
          <a:bodyPr/>
          <a:lstStyle/>
          <a:p>
            <a:fld id="{9778E18D-6CB2-F941-ABCC-AED33202EB2A}" type="slidenum">
              <a:rPr lang="en-US" smtClean="0"/>
              <a:t>‹#›</a:t>
            </a:fld>
            <a:endParaRPr lang="en-US"/>
          </a:p>
        </p:txBody>
      </p:sp>
    </p:spTree>
    <p:extLst>
      <p:ext uri="{BB962C8B-B14F-4D97-AF65-F5344CB8AC3E}">
        <p14:creationId xmlns:p14="http://schemas.microsoft.com/office/powerpoint/2010/main" val="899506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0FAE57-CCBF-CB4E-AD34-B277A7AF8D45}"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1810062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0FAE57-CCBF-CB4E-AD34-B277A7AF8D45}"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461682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0FAE57-CCBF-CB4E-AD34-B277A7AF8D45}" type="datetimeFigureOut">
              <a:rPr lang="en-US" smtClean="0"/>
              <a:t>11/1/2018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635058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Date Placeholder 2"/>
          <p:cNvSpPr>
            <a:spLocks noGrp="1"/>
          </p:cNvSpPr>
          <p:nvPr>
            <p:ph type="dt" sz="half" idx="10"/>
          </p:nvPr>
        </p:nvSpPr>
        <p:spPr/>
        <p:txBody>
          <a:bodyPr/>
          <a:lstStyle/>
          <a:p>
            <a:fld id="{F30FAE57-CCBF-CB4E-AD34-B277A7AF8D45}" type="datetimeFigureOut">
              <a:rPr lang="en-US" smtClean="0"/>
              <a:t>11/1/2018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43107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0FAE57-CCBF-CB4E-AD34-B277A7AF8D45}" type="datetimeFigureOut">
              <a:rPr lang="en-US" smtClean="0"/>
              <a:t>11/1/2018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1566258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0FAE57-CCBF-CB4E-AD34-B277A7AF8D45}"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251930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0FAE57-CCBF-CB4E-AD34-B277A7AF8D45}"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1499224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95600" y="-171015"/>
            <a:ext cx="7196254"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0FAE57-CCBF-CB4E-AD34-B277A7AF8D45}" type="datetimeFigureOut">
              <a:rPr lang="en-US" smtClean="0"/>
              <a:t>11/1/2018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554A1D-DD45-F343-86C0-3994C2FF6262}" type="slidenum">
              <a:rPr lang="en-US" smtClean="0"/>
              <a:t>‹#›</a:t>
            </a:fld>
            <a:endParaRPr lang="en-US"/>
          </a:p>
        </p:txBody>
      </p:sp>
    </p:spTree>
    <p:extLst>
      <p:ext uri="{BB962C8B-B14F-4D97-AF65-F5344CB8AC3E}">
        <p14:creationId xmlns:p14="http://schemas.microsoft.com/office/powerpoint/2010/main" val="1279839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F23346-17AC-1648-8B89-DD8B53059A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B6CF5E-1D27-3B4D-9F09-EE060DC3E0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C72A62-FC68-EF4E-B6A6-4C70A41785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E45B4C-800D-014B-92A1-3B34F50EC0B5}" type="datetimeFigureOut">
              <a:rPr lang="en-US" smtClean="0"/>
              <a:t>11/1/2018</a:t>
            </a:fld>
            <a:endParaRPr lang="en-US"/>
          </a:p>
        </p:txBody>
      </p:sp>
      <p:sp>
        <p:nvSpPr>
          <p:cNvPr id="5" name="Footer Placeholder 4">
            <a:extLst>
              <a:ext uri="{FF2B5EF4-FFF2-40B4-BE49-F238E27FC236}">
                <a16:creationId xmlns:a16="http://schemas.microsoft.com/office/drawing/2014/main" id="{3558B50D-DAD7-1F4E-B3D2-FC214EAD78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7869F46-FF06-7C4E-9DEE-702D464212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78E18D-6CB2-F941-ABCC-AED33202EB2A}" type="slidenum">
              <a:rPr lang="en-US" smtClean="0"/>
              <a:t>‹#›</a:t>
            </a:fld>
            <a:endParaRPr lang="en-US"/>
          </a:p>
        </p:txBody>
      </p:sp>
    </p:spTree>
    <p:extLst>
      <p:ext uri="{BB962C8B-B14F-4D97-AF65-F5344CB8AC3E}">
        <p14:creationId xmlns:p14="http://schemas.microsoft.com/office/powerpoint/2010/main" val="28488587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hyperlink" Target="http://onlinelibrary.wiley.com/doi/10.1111/j.1530-9290.2012.00532.x/full#jiec532-fig-0001" TargetMode="External"/><Relationship Id="rId5" Type="http://schemas.openxmlformats.org/officeDocument/2006/relationships/hyperlink" Target="http://onlinelibrary.wiley.com/doi/10.1111/jiec.2013.17.issue-1/issuetoc" TargetMode="Externa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eiolca.net/"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3.tiff"/><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4681" y="216684"/>
            <a:ext cx="5502639" cy="646331"/>
          </a:xfrm>
        </p:spPr>
        <p:txBody>
          <a:bodyPr wrap="square">
            <a:spAutoFit/>
          </a:bodyPr>
          <a:lstStyle/>
          <a:p>
            <a:pPr algn="ctr"/>
            <a:r>
              <a:rPr lang="en-US" sz="4000" b="1" dirty="0">
                <a:latin typeface="+mn-lt"/>
              </a:rPr>
              <a:t>Reporting and Metrics</a:t>
            </a:r>
          </a:p>
        </p:txBody>
      </p:sp>
      <p:pic>
        <p:nvPicPr>
          <p:cNvPr id="4" name="Picture 4" descr="C:\Documents and Settings\sidneyb\My Documents\My Pictures\cradle to grave.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733800" y="1303713"/>
            <a:ext cx="4724400" cy="347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a:spLocks noChangeArrowheads="1"/>
          </p:cNvSpPr>
          <p:nvPr/>
        </p:nvSpPr>
        <p:spPr bwMode="auto">
          <a:xfrm>
            <a:off x="3335277" y="4850316"/>
            <a:ext cx="5521447" cy="1815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entury Gothic" charset="0"/>
              </a:defRPr>
            </a:lvl1pPr>
            <a:lvl2pPr marL="742950" indent="-285750">
              <a:defRPr>
                <a:solidFill>
                  <a:schemeClr val="tx1"/>
                </a:solidFill>
                <a:latin typeface="Century Gothic" charset="0"/>
              </a:defRPr>
            </a:lvl2pPr>
            <a:lvl3pPr marL="1143000" indent="-228600">
              <a:defRPr>
                <a:solidFill>
                  <a:schemeClr val="tx1"/>
                </a:solidFill>
                <a:latin typeface="Century Gothic" charset="0"/>
              </a:defRPr>
            </a:lvl3pPr>
            <a:lvl4pPr marL="1600200" indent="-228600">
              <a:defRPr>
                <a:solidFill>
                  <a:schemeClr val="tx1"/>
                </a:solidFill>
                <a:latin typeface="Century Gothic" charset="0"/>
              </a:defRPr>
            </a:lvl4pPr>
            <a:lvl5pPr marL="2057400" indent="-228600">
              <a:defRPr>
                <a:solidFill>
                  <a:schemeClr val="tx1"/>
                </a:solidFill>
                <a:latin typeface="Century Gothic" charset="0"/>
              </a:defRPr>
            </a:lvl5pPr>
            <a:lvl6pPr marL="2514600" indent="-228600" fontAlgn="base">
              <a:spcBef>
                <a:spcPct val="0"/>
              </a:spcBef>
              <a:spcAft>
                <a:spcPct val="0"/>
              </a:spcAft>
              <a:defRPr>
                <a:solidFill>
                  <a:schemeClr val="tx1"/>
                </a:solidFill>
                <a:latin typeface="Century Gothic" charset="0"/>
              </a:defRPr>
            </a:lvl6pPr>
            <a:lvl7pPr marL="2971800" indent="-228600" fontAlgn="base">
              <a:spcBef>
                <a:spcPct val="0"/>
              </a:spcBef>
              <a:spcAft>
                <a:spcPct val="0"/>
              </a:spcAft>
              <a:defRPr>
                <a:solidFill>
                  <a:schemeClr val="tx1"/>
                </a:solidFill>
                <a:latin typeface="Century Gothic" charset="0"/>
              </a:defRPr>
            </a:lvl7pPr>
            <a:lvl8pPr marL="3429000" indent="-228600" fontAlgn="base">
              <a:spcBef>
                <a:spcPct val="0"/>
              </a:spcBef>
              <a:spcAft>
                <a:spcPct val="0"/>
              </a:spcAft>
              <a:defRPr>
                <a:solidFill>
                  <a:schemeClr val="tx1"/>
                </a:solidFill>
                <a:latin typeface="Century Gothic" charset="0"/>
              </a:defRPr>
            </a:lvl8pPr>
            <a:lvl9pPr marL="3886200" indent="-228600" fontAlgn="base">
              <a:spcBef>
                <a:spcPct val="0"/>
              </a:spcBef>
              <a:spcAft>
                <a:spcPct val="0"/>
              </a:spcAft>
              <a:defRPr>
                <a:solidFill>
                  <a:schemeClr val="tx1"/>
                </a:solidFill>
                <a:latin typeface="Century Gothic" charset="0"/>
              </a:defRPr>
            </a:lvl9pPr>
          </a:lstStyle>
          <a:p>
            <a:pPr algn="ctr"/>
            <a:r>
              <a:rPr lang="en-US" altLang="en-US" sz="2800" dirty="0">
                <a:latin typeface="+mn-lt"/>
              </a:rPr>
              <a:t>Cradle to Grave</a:t>
            </a:r>
          </a:p>
          <a:p>
            <a:pPr algn="ctr"/>
            <a:r>
              <a:rPr lang="en-US" altLang="en-US" sz="2800" dirty="0">
                <a:latin typeface="+mn-lt"/>
              </a:rPr>
              <a:t>Cradle to Shelf</a:t>
            </a:r>
          </a:p>
          <a:p>
            <a:pPr algn="ctr"/>
            <a:endParaRPr lang="en-US" altLang="en-US" sz="2800" dirty="0">
              <a:latin typeface="+mn-lt"/>
            </a:endParaRPr>
          </a:p>
          <a:p>
            <a:pPr algn="ctr"/>
            <a:r>
              <a:rPr lang="en-US" altLang="en-US" sz="2800" dirty="0">
                <a:latin typeface="+mn-lt"/>
              </a:rPr>
              <a:t>Comprehensive Evaluation of Impact</a:t>
            </a:r>
          </a:p>
        </p:txBody>
      </p:sp>
      <p:cxnSp>
        <p:nvCxnSpPr>
          <p:cNvPr id="5" name="Straight Connector 4">
            <a:extLst>
              <a:ext uri="{FF2B5EF4-FFF2-40B4-BE49-F238E27FC236}">
                <a16:creationId xmlns:a16="http://schemas.microsoft.com/office/drawing/2014/main" id="{018CF9AE-AAD7-47BF-83F8-792030506FA9}"/>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6D4BE41-6C1E-4745-9C05-683D6AE18369}"/>
              </a:ext>
            </a:extLst>
          </p:cNvPr>
          <p:cNvSpPr txBox="1"/>
          <p:nvPr/>
        </p:nvSpPr>
        <p:spPr>
          <a:xfrm>
            <a:off x="201881" y="6614559"/>
            <a:ext cx="1310936" cy="276999"/>
          </a:xfrm>
          <a:prstGeom prst="rect">
            <a:avLst/>
          </a:prstGeom>
          <a:noFill/>
        </p:spPr>
        <p:txBody>
          <a:bodyPr wrap="none" rtlCol="0">
            <a:spAutoFit/>
          </a:bodyPr>
          <a:lstStyle/>
          <a:p>
            <a:r>
              <a:rPr lang="en-US" sz="1200" dirty="0">
                <a:solidFill>
                  <a:schemeClr val="bg1">
                    <a:lumMod val="50000"/>
                  </a:schemeClr>
                </a:solidFill>
              </a:rPr>
              <a:t>Source: Wikipedia</a:t>
            </a:r>
          </a:p>
        </p:txBody>
      </p:sp>
    </p:spTree>
    <p:extLst>
      <p:ext uri="{BB962C8B-B14F-4D97-AF65-F5344CB8AC3E}">
        <p14:creationId xmlns:p14="http://schemas.microsoft.com/office/powerpoint/2010/main" val="1886635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
          </p:nvPr>
        </p:nvSpPr>
        <p:spPr/>
        <p:txBody>
          <a:bodyPr/>
          <a:lstStyle/>
          <a:p>
            <a:endParaRPr lang="en-CA"/>
          </a:p>
        </p:txBody>
      </p:sp>
      <p:sp>
        <p:nvSpPr>
          <p:cNvPr id="4" name="Slide Number Placeholder 3"/>
          <p:cNvSpPr>
            <a:spLocks noGrp="1"/>
          </p:cNvSpPr>
          <p:nvPr>
            <p:ph type="sldNum" sz="quarter" idx="11"/>
          </p:nvPr>
        </p:nvSpPr>
        <p:spPr/>
        <p:txBody>
          <a:bodyPr/>
          <a:lstStyle/>
          <a:p>
            <a:pPr>
              <a:defRPr/>
            </a:pPr>
            <a:fld id="{B5A0FE7D-A4F4-4C0A-964E-314451CA44D0}" type="slidenum">
              <a:rPr lang="en-US" smtClean="0"/>
              <a:pPr>
                <a:defRPr/>
              </a:pPr>
              <a:t>10</a:t>
            </a:fld>
            <a:endParaRPr lang="en-US"/>
          </a:p>
        </p:txBody>
      </p:sp>
      <p:pic>
        <p:nvPicPr>
          <p:cNvPr id="5" name="Picture 4"/>
          <p:cNvPicPr>
            <a:picLocks noChangeAspect="1"/>
          </p:cNvPicPr>
          <p:nvPr/>
        </p:nvPicPr>
        <p:blipFill rotWithShape="1">
          <a:blip r:embed="rId2"/>
          <a:srcRect l="22475" t="16667" r="20717" b="6250"/>
          <a:stretch/>
        </p:blipFill>
        <p:spPr>
          <a:xfrm>
            <a:off x="1524000" y="0"/>
            <a:ext cx="9144000" cy="6975834"/>
          </a:xfrm>
          <a:prstGeom prst="rect">
            <a:avLst/>
          </a:prstGeom>
        </p:spPr>
      </p:pic>
      <p:sp>
        <p:nvSpPr>
          <p:cNvPr id="6" name="TextBox 5"/>
          <p:cNvSpPr txBox="1"/>
          <p:nvPr/>
        </p:nvSpPr>
        <p:spPr>
          <a:xfrm>
            <a:off x="1755630" y="6352143"/>
            <a:ext cx="3200400" cy="369332"/>
          </a:xfrm>
          <a:prstGeom prst="rect">
            <a:avLst/>
          </a:prstGeom>
          <a:noFill/>
        </p:spPr>
        <p:txBody>
          <a:bodyPr wrap="square" rtlCol="0">
            <a:spAutoFit/>
          </a:bodyPr>
          <a:lstStyle/>
          <a:p>
            <a:r>
              <a:rPr lang="en-US" dirty="0"/>
              <a:t>From Cecile Bulle @CIRAIG</a:t>
            </a:r>
            <a:endParaRPr lang="en-CA" dirty="0"/>
          </a:p>
        </p:txBody>
      </p:sp>
    </p:spTree>
    <p:extLst>
      <p:ext uri="{BB962C8B-B14F-4D97-AF65-F5344CB8AC3E}">
        <p14:creationId xmlns:p14="http://schemas.microsoft.com/office/powerpoint/2010/main" val="680015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
          </p:nvPr>
        </p:nvSpPr>
        <p:spPr/>
        <p:txBody>
          <a:bodyPr/>
          <a:lstStyle/>
          <a:p>
            <a:endParaRPr lang="en-CA"/>
          </a:p>
        </p:txBody>
      </p:sp>
      <p:sp>
        <p:nvSpPr>
          <p:cNvPr id="4" name="Slide Number Placeholder 3"/>
          <p:cNvSpPr>
            <a:spLocks noGrp="1"/>
          </p:cNvSpPr>
          <p:nvPr>
            <p:ph type="sldNum" sz="quarter" idx="11"/>
          </p:nvPr>
        </p:nvSpPr>
        <p:spPr/>
        <p:txBody>
          <a:bodyPr/>
          <a:lstStyle/>
          <a:p>
            <a:pPr>
              <a:defRPr/>
            </a:pPr>
            <a:fld id="{B5A0FE7D-A4F4-4C0A-964E-314451CA44D0}" type="slidenum">
              <a:rPr lang="en-US" smtClean="0"/>
              <a:pPr>
                <a:defRPr/>
              </a:pPr>
              <a:t>11</a:t>
            </a:fld>
            <a:endParaRPr lang="en-US"/>
          </a:p>
        </p:txBody>
      </p:sp>
      <p:pic>
        <p:nvPicPr>
          <p:cNvPr id="5" name="Picture 4"/>
          <p:cNvPicPr>
            <a:picLocks noChangeAspect="1"/>
          </p:cNvPicPr>
          <p:nvPr/>
        </p:nvPicPr>
        <p:blipFill rotWithShape="1">
          <a:blip r:embed="rId2"/>
          <a:srcRect l="22475" t="16667" r="20717" b="7292"/>
          <a:stretch/>
        </p:blipFill>
        <p:spPr>
          <a:xfrm>
            <a:off x="1524000" y="-127454"/>
            <a:ext cx="9195528" cy="6920345"/>
          </a:xfrm>
          <a:prstGeom prst="rect">
            <a:avLst/>
          </a:prstGeom>
        </p:spPr>
      </p:pic>
      <p:sp>
        <p:nvSpPr>
          <p:cNvPr id="6" name="TextBox 5"/>
          <p:cNvSpPr txBox="1"/>
          <p:nvPr/>
        </p:nvSpPr>
        <p:spPr>
          <a:xfrm>
            <a:off x="1755630" y="6467120"/>
            <a:ext cx="3200400" cy="369332"/>
          </a:xfrm>
          <a:prstGeom prst="rect">
            <a:avLst/>
          </a:prstGeom>
          <a:noFill/>
        </p:spPr>
        <p:txBody>
          <a:bodyPr wrap="square" rtlCol="0">
            <a:spAutoFit/>
          </a:bodyPr>
          <a:lstStyle/>
          <a:p>
            <a:r>
              <a:rPr lang="en-US" dirty="0"/>
              <a:t>From Cecile Bulle @CIRAIG</a:t>
            </a:r>
            <a:endParaRPr lang="en-CA" dirty="0"/>
          </a:p>
        </p:txBody>
      </p:sp>
      <p:sp>
        <p:nvSpPr>
          <p:cNvPr id="7" name="TextBox 6"/>
          <p:cNvSpPr txBox="1"/>
          <p:nvPr/>
        </p:nvSpPr>
        <p:spPr>
          <a:xfrm>
            <a:off x="1905000" y="2133600"/>
            <a:ext cx="2362200"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dirty="0"/>
              <a:t>The relevant function unit here is the volume!</a:t>
            </a:r>
          </a:p>
        </p:txBody>
      </p:sp>
      <p:sp>
        <p:nvSpPr>
          <p:cNvPr id="9" name="TextBox 8">
            <a:extLst>
              <a:ext uri="{FF2B5EF4-FFF2-40B4-BE49-F238E27FC236}">
                <a16:creationId xmlns:a16="http://schemas.microsoft.com/office/drawing/2014/main" id="{DB125C91-7B27-0140-ACEB-6700ABA1C5EF}"/>
              </a:ext>
            </a:extLst>
          </p:cNvPr>
          <p:cNvSpPr txBox="1"/>
          <p:nvPr/>
        </p:nvSpPr>
        <p:spPr>
          <a:xfrm>
            <a:off x="1905000" y="3716091"/>
            <a:ext cx="2362200" cy="1200329"/>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dirty="0"/>
              <a:t>It’s essential to define well the functional </a:t>
            </a:r>
            <a:r>
              <a:rPr lang="en-US" dirty="0" err="1"/>
              <a:t>unti</a:t>
            </a:r>
            <a:r>
              <a:rPr lang="en-US" dirty="0"/>
              <a:t>  for validity of conclusions!</a:t>
            </a:r>
          </a:p>
        </p:txBody>
      </p:sp>
    </p:spTree>
    <p:extLst>
      <p:ext uri="{BB962C8B-B14F-4D97-AF65-F5344CB8AC3E}">
        <p14:creationId xmlns:p14="http://schemas.microsoft.com/office/powerpoint/2010/main" val="2453367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2">
            <a:extLst>
              <a:ext uri="{FF2B5EF4-FFF2-40B4-BE49-F238E27FC236}">
                <a16:creationId xmlns:a16="http://schemas.microsoft.com/office/drawing/2014/main" id="{100BCCD6-0467-4255-B814-3D418445483E}"/>
              </a:ext>
            </a:extLst>
          </p:cNvPr>
          <p:cNvSpPr txBox="1">
            <a:spLocks noChangeArrowheads="1"/>
          </p:cNvSpPr>
          <p:nvPr/>
        </p:nvSpPr>
        <p:spPr>
          <a:xfrm>
            <a:off x="2583656" y="220198"/>
            <a:ext cx="7024688" cy="646331"/>
          </a:xfrm>
          <a:prstGeom prst="rect">
            <a:avLst/>
          </a:prstGeom>
        </p:spPr>
        <p:txBody>
          <a:bodyP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b="1" dirty="0">
                <a:latin typeface="+mn-lt"/>
              </a:rPr>
              <a:t>Life-Cycle Inventory</a:t>
            </a:r>
          </a:p>
        </p:txBody>
      </p:sp>
      <p:cxnSp>
        <p:nvCxnSpPr>
          <p:cNvPr id="50" name="Straight Connector 49">
            <a:extLst>
              <a:ext uri="{FF2B5EF4-FFF2-40B4-BE49-F238E27FC236}">
                <a16:creationId xmlns:a16="http://schemas.microsoft.com/office/drawing/2014/main" id="{7CB3D888-599E-4F32-A8D9-DD5E3D4A093F}"/>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p:txBody>
          <a:bodyPr>
            <a:normAutofit/>
          </a:bodyPr>
          <a:lstStyle/>
          <a:p>
            <a:r>
              <a:rPr lang="en-US" dirty="0"/>
              <a:t>In the 1990s Procter &amp; Gamble launched a project to perform the LCA of laundry</a:t>
            </a:r>
          </a:p>
          <a:p>
            <a:endParaRPr lang="en-US" dirty="0"/>
          </a:p>
          <a:p>
            <a:endParaRPr lang="en-US" dirty="0"/>
          </a:p>
          <a:p>
            <a:endParaRPr lang="en-US" dirty="0"/>
          </a:p>
          <a:p>
            <a:endParaRPr lang="en-US" dirty="0"/>
          </a:p>
          <a:p>
            <a:endParaRPr lang="en-US" dirty="0"/>
          </a:p>
          <a:p>
            <a:endParaRPr lang="en-US" dirty="0"/>
          </a:p>
          <a:p>
            <a:endParaRPr lang="en-US" dirty="0"/>
          </a:p>
        </p:txBody>
      </p:sp>
      <p:pic>
        <p:nvPicPr>
          <p:cNvPr id="10" name="Picture 9"/>
          <p:cNvPicPr>
            <a:picLocks noChangeAspect="1"/>
          </p:cNvPicPr>
          <p:nvPr/>
        </p:nvPicPr>
        <p:blipFill rotWithShape="1">
          <a:blip r:embed="rId2"/>
          <a:srcRect l="22083" t="24075" r="22083" b="11481"/>
          <a:stretch/>
        </p:blipFill>
        <p:spPr>
          <a:xfrm>
            <a:off x="3124200" y="2514600"/>
            <a:ext cx="5878056" cy="3816350"/>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9800" y="206521"/>
            <a:ext cx="1524000" cy="1524000"/>
          </a:xfrm>
          <a:prstGeom prst="rect">
            <a:avLst/>
          </a:prstGeom>
        </p:spPr>
      </p:pic>
      <p:sp>
        <p:nvSpPr>
          <p:cNvPr id="12" name="TextBox 11"/>
          <p:cNvSpPr txBox="1"/>
          <p:nvPr/>
        </p:nvSpPr>
        <p:spPr>
          <a:xfrm>
            <a:off x="2057401" y="6330951"/>
            <a:ext cx="3160737" cy="307777"/>
          </a:xfrm>
          <a:prstGeom prst="rect">
            <a:avLst/>
          </a:prstGeom>
          <a:noFill/>
        </p:spPr>
        <p:txBody>
          <a:bodyPr wrap="none" rtlCol="0">
            <a:spAutoFit/>
          </a:bodyPr>
          <a:lstStyle/>
          <a:p>
            <a:r>
              <a:rPr lang="en-US" sz="1400" dirty="0"/>
              <a:t>Note: study done using Belgium in model</a:t>
            </a:r>
          </a:p>
        </p:txBody>
      </p:sp>
      <p:sp>
        <p:nvSpPr>
          <p:cNvPr id="13" name="Rectangle 12"/>
          <p:cNvSpPr/>
          <p:nvPr/>
        </p:nvSpPr>
        <p:spPr>
          <a:xfrm>
            <a:off x="1828800" y="6521158"/>
            <a:ext cx="8229600" cy="307777"/>
          </a:xfrm>
          <a:prstGeom prst="rect">
            <a:avLst/>
          </a:prstGeom>
        </p:spPr>
        <p:txBody>
          <a:bodyPr wrap="square">
            <a:spAutoFit/>
          </a:bodyPr>
          <a:lstStyle/>
          <a:p>
            <a:r>
              <a:rPr lang="en-US" sz="1400" dirty="0">
                <a:solidFill>
                  <a:schemeClr val="bg1">
                    <a:lumMod val="50000"/>
                  </a:schemeClr>
                </a:solidFill>
              </a:rPr>
              <a:t>E. </a:t>
            </a:r>
            <a:r>
              <a:rPr lang="en-US" sz="1400" dirty="0" err="1">
                <a:solidFill>
                  <a:schemeClr val="bg1">
                    <a:lumMod val="50000"/>
                  </a:schemeClr>
                </a:solidFill>
              </a:rPr>
              <a:t>Saouter</a:t>
            </a:r>
            <a:r>
              <a:rPr lang="en-US" sz="1400" dirty="0">
                <a:solidFill>
                  <a:schemeClr val="bg1">
                    <a:lumMod val="50000"/>
                  </a:schemeClr>
                </a:solidFill>
              </a:rPr>
              <a:t>, G. Van Hoof. </a:t>
            </a:r>
            <a:r>
              <a:rPr lang="en-US" sz="1400" i="1" dirty="0">
                <a:solidFill>
                  <a:schemeClr val="bg1">
                    <a:lumMod val="50000"/>
                  </a:schemeClr>
                </a:solidFill>
              </a:rPr>
              <a:t>The International Journal of Life Cycle Assessment</a:t>
            </a:r>
            <a:r>
              <a:rPr lang="en-US" sz="1400" dirty="0">
                <a:solidFill>
                  <a:schemeClr val="bg1">
                    <a:lumMod val="50000"/>
                  </a:schemeClr>
                </a:solidFill>
              </a:rPr>
              <a:t> 7.2 (2002): 103-114.</a:t>
            </a:r>
          </a:p>
        </p:txBody>
      </p:sp>
    </p:spTree>
    <p:extLst>
      <p:ext uri="{BB962C8B-B14F-4D97-AF65-F5344CB8AC3E}">
        <p14:creationId xmlns:p14="http://schemas.microsoft.com/office/powerpoint/2010/main" val="276466530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2">
            <a:extLst>
              <a:ext uri="{FF2B5EF4-FFF2-40B4-BE49-F238E27FC236}">
                <a16:creationId xmlns:a16="http://schemas.microsoft.com/office/drawing/2014/main" id="{100BCCD6-0467-4255-B814-3D418445483E}"/>
              </a:ext>
            </a:extLst>
          </p:cNvPr>
          <p:cNvSpPr txBox="1">
            <a:spLocks noChangeArrowheads="1"/>
          </p:cNvSpPr>
          <p:nvPr/>
        </p:nvSpPr>
        <p:spPr>
          <a:xfrm>
            <a:off x="2583656" y="220198"/>
            <a:ext cx="7024688" cy="646331"/>
          </a:xfrm>
          <a:prstGeom prst="rect">
            <a:avLst/>
          </a:prstGeom>
        </p:spPr>
        <p:txBody>
          <a:bodyP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b="1" dirty="0">
                <a:latin typeface="+mn-lt"/>
              </a:rPr>
              <a:t>Life-Cycle Inventory</a:t>
            </a:r>
          </a:p>
        </p:txBody>
      </p:sp>
      <p:cxnSp>
        <p:nvCxnSpPr>
          <p:cNvPr id="50" name="Straight Connector 49">
            <a:extLst>
              <a:ext uri="{FF2B5EF4-FFF2-40B4-BE49-F238E27FC236}">
                <a16:creationId xmlns:a16="http://schemas.microsoft.com/office/drawing/2014/main" id="{7CB3D888-599E-4F32-A8D9-DD5E3D4A093F}"/>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p:txBody>
          <a:bodyPr>
            <a:normAutofit/>
          </a:bodyPr>
          <a:lstStyle/>
          <a:p>
            <a:r>
              <a:rPr lang="en-US" dirty="0"/>
              <a:t>In the 1990s Procter &amp; Gamble launched a project to perform the LCA of laundry</a:t>
            </a:r>
          </a:p>
          <a:p>
            <a:endParaRPr lang="en-US" dirty="0"/>
          </a:p>
          <a:p>
            <a:endParaRPr lang="en-US" dirty="0"/>
          </a:p>
          <a:p>
            <a:endParaRPr lang="en-US" dirty="0"/>
          </a:p>
          <a:p>
            <a:endParaRPr lang="en-US" dirty="0"/>
          </a:p>
          <a:p>
            <a:endParaRPr lang="en-US" dirty="0"/>
          </a:p>
          <a:p>
            <a:endParaRPr lang="en-US" dirty="0"/>
          </a:p>
          <a:p>
            <a:endParaRPr lang="en-US" dirty="0"/>
          </a:p>
        </p:txBody>
      </p:sp>
      <p:pic>
        <p:nvPicPr>
          <p:cNvPr id="10" name="Picture 9"/>
          <p:cNvPicPr>
            <a:picLocks noChangeAspect="1"/>
          </p:cNvPicPr>
          <p:nvPr/>
        </p:nvPicPr>
        <p:blipFill rotWithShape="1">
          <a:blip r:embed="rId2"/>
          <a:srcRect l="22083" t="24075" r="22083" b="11481"/>
          <a:stretch/>
        </p:blipFill>
        <p:spPr>
          <a:xfrm>
            <a:off x="3124200" y="2514600"/>
            <a:ext cx="5878056" cy="3816350"/>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9800" y="206521"/>
            <a:ext cx="1524000" cy="1524000"/>
          </a:xfrm>
          <a:prstGeom prst="rect">
            <a:avLst/>
          </a:prstGeom>
        </p:spPr>
      </p:pic>
      <p:sp>
        <p:nvSpPr>
          <p:cNvPr id="12" name="TextBox 11"/>
          <p:cNvSpPr txBox="1"/>
          <p:nvPr/>
        </p:nvSpPr>
        <p:spPr>
          <a:xfrm>
            <a:off x="2057401" y="6330951"/>
            <a:ext cx="3160737" cy="307777"/>
          </a:xfrm>
          <a:prstGeom prst="rect">
            <a:avLst/>
          </a:prstGeom>
          <a:noFill/>
        </p:spPr>
        <p:txBody>
          <a:bodyPr wrap="none" rtlCol="0">
            <a:spAutoFit/>
          </a:bodyPr>
          <a:lstStyle/>
          <a:p>
            <a:r>
              <a:rPr lang="en-US" sz="1400" dirty="0"/>
              <a:t>Note: study done using Belgium in model</a:t>
            </a:r>
          </a:p>
        </p:txBody>
      </p:sp>
      <p:sp>
        <p:nvSpPr>
          <p:cNvPr id="13" name="Rectangle 12"/>
          <p:cNvSpPr/>
          <p:nvPr/>
        </p:nvSpPr>
        <p:spPr>
          <a:xfrm>
            <a:off x="1828800" y="6521158"/>
            <a:ext cx="8229600" cy="307777"/>
          </a:xfrm>
          <a:prstGeom prst="rect">
            <a:avLst/>
          </a:prstGeom>
        </p:spPr>
        <p:txBody>
          <a:bodyPr wrap="square">
            <a:spAutoFit/>
          </a:bodyPr>
          <a:lstStyle/>
          <a:p>
            <a:r>
              <a:rPr lang="en-US" sz="1400" dirty="0">
                <a:solidFill>
                  <a:schemeClr val="bg1">
                    <a:lumMod val="50000"/>
                  </a:schemeClr>
                </a:solidFill>
              </a:rPr>
              <a:t>E. </a:t>
            </a:r>
            <a:r>
              <a:rPr lang="en-US" sz="1400" dirty="0" err="1">
                <a:solidFill>
                  <a:schemeClr val="bg1">
                    <a:lumMod val="50000"/>
                  </a:schemeClr>
                </a:solidFill>
              </a:rPr>
              <a:t>Saouter</a:t>
            </a:r>
            <a:r>
              <a:rPr lang="en-US" sz="1400" dirty="0">
                <a:solidFill>
                  <a:schemeClr val="bg1">
                    <a:lumMod val="50000"/>
                  </a:schemeClr>
                </a:solidFill>
              </a:rPr>
              <a:t>, G. Van Hoof. </a:t>
            </a:r>
            <a:r>
              <a:rPr lang="en-US" sz="1400" i="1" dirty="0">
                <a:solidFill>
                  <a:schemeClr val="bg1">
                    <a:lumMod val="50000"/>
                  </a:schemeClr>
                </a:solidFill>
              </a:rPr>
              <a:t>The International Journal of Life Cycle Assessment</a:t>
            </a:r>
            <a:r>
              <a:rPr lang="en-US" sz="1400" dirty="0">
                <a:solidFill>
                  <a:schemeClr val="bg1">
                    <a:lumMod val="50000"/>
                  </a:schemeClr>
                </a:solidFill>
              </a:rPr>
              <a:t> 7.2 (2002): 103-114.</a:t>
            </a:r>
          </a:p>
        </p:txBody>
      </p:sp>
      <p:sp>
        <p:nvSpPr>
          <p:cNvPr id="9" name="TextBox 8"/>
          <p:cNvSpPr txBox="1"/>
          <p:nvPr/>
        </p:nvSpPr>
        <p:spPr>
          <a:xfrm>
            <a:off x="2462753" y="3581400"/>
            <a:ext cx="7215188" cy="38100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a:t>So what do you think is costing the most in terms of GHG emissions?</a:t>
            </a:r>
          </a:p>
        </p:txBody>
      </p:sp>
    </p:spTree>
    <p:extLst>
      <p:ext uri="{BB962C8B-B14F-4D97-AF65-F5344CB8AC3E}">
        <p14:creationId xmlns:p14="http://schemas.microsoft.com/office/powerpoint/2010/main" val="16788831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2">
            <a:extLst>
              <a:ext uri="{FF2B5EF4-FFF2-40B4-BE49-F238E27FC236}">
                <a16:creationId xmlns:a16="http://schemas.microsoft.com/office/drawing/2014/main" id="{100BCCD6-0467-4255-B814-3D418445483E}"/>
              </a:ext>
            </a:extLst>
          </p:cNvPr>
          <p:cNvSpPr txBox="1">
            <a:spLocks noChangeArrowheads="1"/>
          </p:cNvSpPr>
          <p:nvPr/>
        </p:nvSpPr>
        <p:spPr>
          <a:xfrm>
            <a:off x="2583656" y="220198"/>
            <a:ext cx="7024688" cy="646331"/>
          </a:xfrm>
          <a:prstGeom prst="rect">
            <a:avLst/>
          </a:prstGeom>
        </p:spPr>
        <p:txBody>
          <a:bodyP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b="1" dirty="0">
                <a:latin typeface="+mn-lt"/>
              </a:rPr>
              <a:t>Life-Cycle Inventory</a:t>
            </a:r>
          </a:p>
        </p:txBody>
      </p:sp>
      <p:cxnSp>
        <p:nvCxnSpPr>
          <p:cNvPr id="50" name="Straight Connector 49">
            <a:extLst>
              <a:ext uri="{FF2B5EF4-FFF2-40B4-BE49-F238E27FC236}">
                <a16:creationId xmlns:a16="http://schemas.microsoft.com/office/drawing/2014/main" id="{7CB3D888-599E-4F32-A8D9-DD5E3D4A093F}"/>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p:txBody>
          <a:bodyPr>
            <a:normAutofit/>
          </a:bodyPr>
          <a:lstStyle/>
          <a:p>
            <a:r>
              <a:rPr lang="en-US" dirty="0"/>
              <a:t>In the 1990s Procter &amp; Gamble launched a project to perform the LCA of laundry</a:t>
            </a:r>
          </a:p>
          <a:p>
            <a:r>
              <a:rPr lang="en-US" dirty="0"/>
              <a:t>The analysis showed that </a:t>
            </a:r>
          </a:p>
          <a:p>
            <a:pPr lvl="1"/>
            <a:r>
              <a:rPr lang="en-US" dirty="0"/>
              <a:t>more than 80% of the energy consumption occurs during the consumer use stage (mainly for heating of the water). </a:t>
            </a:r>
          </a:p>
          <a:p>
            <a:pPr lvl="1"/>
            <a:r>
              <a:rPr lang="en-US" dirty="0"/>
              <a:t>Air and solid waste follow the same pattern, most of these being associated with the energy generation for the use stage.</a:t>
            </a:r>
          </a:p>
          <a:p>
            <a:pPr lvl="1"/>
            <a:r>
              <a:rPr lang="en-US" dirty="0"/>
              <a:t>More than 98% of the biological oxygen demand, however, is associated with the disposal stage even after accounting for removal during treatment.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29800" y="206521"/>
            <a:ext cx="1524000" cy="1524000"/>
          </a:xfrm>
          <a:prstGeom prst="rect">
            <a:avLst/>
          </a:prstGeom>
        </p:spPr>
      </p:pic>
      <p:sp>
        <p:nvSpPr>
          <p:cNvPr id="12" name="TextBox 11"/>
          <p:cNvSpPr txBox="1"/>
          <p:nvPr/>
        </p:nvSpPr>
        <p:spPr>
          <a:xfrm>
            <a:off x="2057401" y="6330951"/>
            <a:ext cx="3160737" cy="307777"/>
          </a:xfrm>
          <a:prstGeom prst="rect">
            <a:avLst/>
          </a:prstGeom>
          <a:noFill/>
        </p:spPr>
        <p:txBody>
          <a:bodyPr wrap="none" rtlCol="0">
            <a:spAutoFit/>
          </a:bodyPr>
          <a:lstStyle/>
          <a:p>
            <a:r>
              <a:rPr lang="en-US" sz="1400" dirty="0"/>
              <a:t>Note: study done using Belgium in model</a:t>
            </a:r>
          </a:p>
        </p:txBody>
      </p:sp>
      <p:sp>
        <p:nvSpPr>
          <p:cNvPr id="13" name="Rectangle 12"/>
          <p:cNvSpPr/>
          <p:nvPr/>
        </p:nvSpPr>
        <p:spPr>
          <a:xfrm>
            <a:off x="1828800" y="6521158"/>
            <a:ext cx="8229600" cy="307777"/>
          </a:xfrm>
          <a:prstGeom prst="rect">
            <a:avLst/>
          </a:prstGeom>
        </p:spPr>
        <p:txBody>
          <a:bodyPr wrap="square">
            <a:spAutoFit/>
          </a:bodyPr>
          <a:lstStyle/>
          <a:p>
            <a:r>
              <a:rPr lang="en-US" sz="1400" dirty="0">
                <a:solidFill>
                  <a:schemeClr val="bg1">
                    <a:lumMod val="50000"/>
                  </a:schemeClr>
                </a:solidFill>
              </a:rPr>
              <a:t>E. </a:t>
            </a:r>
            <a:r>
              <a:rPr lang="en-US" sz="1400" dirty="0" err="1">
                <a:solidFill>
                  <a:schemeClr val="bg1">
                    <a:lumMod val="50000"/>
                  </a:schemeClr>
                </a:solidFill>
              </a:rPr>
              <a:t>Saouter</a:t>
            </a:r>
            <a:r>
              <a:rPr lang="en-US" sz="1400" dirty="0">
                <a:solidFill>
                  <a:schemeClr val="bg1">
                    <a:lumMod val="50000"/>
                  </a:schemeClr>
                </a:solidFill>
              </a:rPr>
              <a:t>, G. Van Hoof. </a:t>
            </a:r>
            <a:r>
              <a:rPr lang="en-US" sz="1400" i="1" dirty="0">
                <a:solidFill>
                  <a:schemeClr val="bg1">
                    <a:lumMod val="50000"/>
                  </a:schemeClr>
                </a:solidFill>
              </a:rPr>
              <a:t>The International Journal of Life Cycle Assessment</a:t>
            </a:r>
            <a:r>
              <a:rPr lang="en-US" sz="1400" dirty="0">
                <a:solidFill>
                  <a:schemeClr val="bg1">
                    <a:lumMod val="50000"/>
                  </a:schemeClr>
                </a:solidFill>
              </a:rPr>
              <a:t> 7.2 (2002): 103-114.</a:t>
            </a:r>
          </a:p>
        </p:txBody>
      </p:sp>
    </p:spTree>
    <p:extLst>
      <p:ext uri="{BB962C8B-B14F-4D97-AF65-F5344CB8AC3E}">
        <p14:creationId xmlns:p14="http://schemas.microsoft.com/office/powerpoint/2010/main" val="22223260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2">
            <a:extLst>
              <a:ext uri="{FF2B5EF4-FFF2-40B4-BE49-F238E27FC236}">
                <a16:creationId xmlns:a16="http://schemas.microsoft.com/office/drawing/2014/main" id="{100BCCD6-0467-4255-B814-3D418445483E}"/>
              </a:ext>
            </a:extLst>
          </p:cNvPr>
          <p:cNvSpPr txBox="1">
            <a:spLocks noChangeArrowheads="1"/>
          </p:cNvSpPr>
          <p:nvPr/>
        </p:nvSpPr>
        <p:spPr>
          <a:xfrm>
            <a:off x="2583656" y="220198"/>
            <a:ext cx="7024688" cy="646331"/>
          </a:xfrm>
          <a:prstGeom prst="rect">
            <a:avLst/>
          </a:prstGeom>
        </p:spPr>
        <p:txBody>
          <a:bodyP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b="1" dirty="0">
                <a:latin typeface="+mn-lt"/>
              </a:rPr>
              <a:t>Life-Cycle Inventory</a:t>
            </a:r>
          </a:p>
        </p:txBody>
      </p:sp>
      <p:cxnSp>
        <p:nvCxnSpPr>
          <p:cNvPr id="50" name="Straight Connector 49">
            <a:extLst>
              <a:ext uri="{FF2B5EF4-FFF2-40B4-BE49-F238E27FC236}">
                <a16:creationId xmlns:a16="http://schemas.microsoft.com/office/drawing/2014/main" id="{7CB3D888-599E-4F32-A8D9-DD5E3D4A093F}"/>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p:txBody>
          <a:bodyPr>
            <a:normAutofit/>
          </a:bodyPr>
          <a:lstStyle/>
          <a:p>
            <a:r>
              <a:rPr lang="en-US" dirty="0"/>
              <a:t>In the 1990s Procter &amp; Gamble launched a project to perform the LCA of laundry</a:t>
            </a:r>
          </a:p>
          <a:p>
            <a:r>
              <a:rPr lang="en-US" dirty="0"/>
              <a:t>The analysis showed that </a:t>
            </a:r>
          </a:p>
          <a:p>
            <a:pPr lvl="1"/>
            <a:r>
              <a:rPr lang="en-US" dirty="0"/>
              <a:t>more than 80% of the energy consumption occurs during the consumer use stage (mainly for heating of the water). </a:t>
            </a:r>
          </a:p>
          <a:p>
            <a:pPr lvl="1"/>
            <a:r>
              <a:rPr lang="en-US" dirty="0"/>
              <a:t>Air and solid waste follow the same pattern, most of these being associated with the energy generation for the use stage.</a:t>
            </a:r>
          </a:p>
          <a:p>
            <a:pPr lvl="1"/>
            <a:r>
              <a:rPr lang="en-US" dirty="0"/>
              <a:t>More than 98% of the biological oxygen demand, however, is associated with the disposal stage even after accounting for removal during treatment.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29800" y="206521"/>
            <a:ext cx="1524000" cy="1524000"/>
          </a:xfrm>
          <a:prstGeom prst="rect">
            <a:avLst/>
          </a:prstGeom>
        </p:spPr>
      </p:pic>
      <p:sp>
        <p:nvSpPr>
          <p:cNvPr id="12" name="TextBox 11"/>
          <p:cNvSpPr txBox="1"/>
          <p:nvPr/>
        </p:nvSpPr>
        <p:spPr>
          <a:xfrm>
            <a:off x="2057401" y="6330951"/>
            <a:ext cx="3160737" cy="307777"/>
          </a:xfrm>
          <a:prstGeom prst="rect">
            <a:avLst/>
          </a:prstGeom>
          <a:noFill/>
        </p:spPr>
        <p:txBody>
          <a:bodyPr wrap="none" rtlCol="0">
            <a:spAutoFit/>
          </a:bodyPr>
          <a:lstStyle/>
          <a:p>
            <a:r>
              <a:rPr lang="en-US" sz="1400" dirty="0"/>
              <a:t>Note: study done using Belgium in model</a:t>
            </a:r>
          </a:p>
        </p:txBody>
      </p:sp>
      <p:sp>
        <p:nvSpPr>
          <p:cNvPr id="13" name="Rectangle 12"/>
          <p:cNvSpPr/>
          <p:nvPr/>
        </p:nvSpPr>
        <p:spPr>
          <a:xfrm>
            <a:off x="1828800" y="6521158"/>
            <a:ext cx="8229600" cy="307777"/>
          </a:xfrm>
          <a:prstGeom prst="rect">
            <a:avLst/>
          </a:prstGeom>
        </p:spPr>
        <p:txBody>
          <a:bodyPr wrap="square">
            <a:spAutoFit/>
          </a:bodyPr>
          <a:lstStyle/>
          <a:p>
            <a:r>
              <a:rPr lang="en-US" sz="1400" dirty="0">
                <a:solidFill>
                  <a:schemeClr val="bg1">
                    <a:lumMod val="50000"/>
                  </a:schemeClr>
                </a:solidFill>
              </a:rPr>
              <a:t>E. </a:t>
            </a:r>
            <a:r>
              <a:rPr lang="en-US" sz="1400" dirty="0" err="1">
                <a:solidFill>
                  <a:schemeClr val="bg1">
                    <a:lumMod val="50000"/>
                  </a:schemeClr>
                </a:solidFill>
              </a:rPr>
              <a:t>Saouter</a:t>
            </a:r>
            <a:r>
              <a:rPr lang="en-US" sz="1400" dirty="0">
                <a:solidFill>
                  <a:schemeClr val="bg1">
                    <a:lumMod val="50000"/>
                  </a:schemeClr>
                </a:solidFill>
              </a:rPr>
              <a:t>, G. Van Hoof. </a:t>
            </a:r>
            <a:r>
              <a:rPr lang="en-US" sz="1400" i="1" dirty="0">
                <a:solidFill>
                  <a:schemeClr val="bg1">
                    <a:lumMod val="50000"/>
                  </a:schemeClr>
                </a:solidFill>
              </a:rPr>
              <a:t>The International Journal of Life Cycle Assessment</a:t>
            </a:r>
            <a:r>
              <a:rPr lang="en-US" sz="1400" dirty="0">
                <a:solidFill>
                  <a:schemeClr val="bg1">
                    <a:lumMod val="50000"/>
                  </a:schemeClr>
                </a:solidFill>
              </a:rPr>
              <a:t> 7.2 (2002): 103-114.</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4944" y="1237944"/>
            <a:ext cx="4382112" cy="4382112"/>
          </a:xfrm>
          <a:prstGeom prst="rect">
            <a:avLst/>
          </a:prstGeom>
        </p:spPr>
      </p:pic>
      <p:sp>
        <p:nvSpPr>
          <p:cNvPr id="9" name="Oval 8"/>
          <p:cNvSpPr/>
          <p:nvPr/>
        </p:nvSpPr>
        <p:spPr>
          <a:xfrm>
            <a:off x="5029200" y="4048614"/>
            <a:ext cx="2057400" cy="9043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327571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6029" y="213880"/>
            <a:ext cx="6879942" cy="646331"/>
          </a:xfrm>
        </p:spPr>
        <p:txBody>
          <a:bodyPr wrap="square">
            <a:spAutoFit/>
          </a:bodyPr>
          <a:lstStyle/>
          <a:p>
            <a:pPr algn="ctr"/>
            <a:r>
              <a:rPr lang="en-US" sz="4000" b="1" dirty="0">
                <a:latin typeface="+mn-lt"/>
              </a:rPr>
              <a:t>Phase 1: Goal and Scope</a:t>
            </a:r>
          </a:p>
        </p:txBody>
      </p:sp>
      <p:sp>
        <p:nvSpPr>
          <p:cNvPr id="10" name="Content Placeholder 8"/>
          <p:cNvSpPr txBox="1">
            <a:spLocks/>
          </p:cNvSpPr>
          <p:nvPr/>
        </p:nvSpPr>
        <p:spPr>
          <a:xfrm>
            <a:off x="7563076" y="1864806"/>
            <a:ext cx="3844824" cy="146685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Scope follows the goal and provides background information, details methodological choices, and tells how the report will be formatted.</a:t>
            </a:r>
          </a:p>
          <a:p>
            <a:pPr marL="0" indent="0">
              <a:buNone/>
            </a:pPr>
            <a:endParaRPr lang="en-US" dirty="0"/>
          </a:p>
        </p:txBody>
      </p:sp>
      <p:graphicFrame>
        <p:nvGraphicFramePr>
          <p:cNvPr id="17" name="Diagram 16"/>
          <p:cNvGraphicFramePr/>
          <p:nvPr>
            <p:extLst>
              <p:ext uri="{D42A27DB-BD31-4B8C-83A1-F6EECF244321}">
                <p14:modId xmlns:p14="http://schemas.microsoft.com/office/powerpoint/2010/main" val="1207073962"/>
              </p:ext>
            </p:extLst>
          </p:nvPr>
        </p:nvGraphicFramePr>
        <p:xfrm>
          <a:off x="683134" y="1443618"/>
          <a:ext cx="11102916" cy="46964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p:cNvSpPr/>
          <p:nvPr/>
        </p:nvSpPr>
        <p:spPr>
          <a:xfrm>
            <a:off x="8051497" y="3843362"/>
            <a:ext cx="3609591" cy="1569660"/>
          </a:xfrm>
          <a:prstGeom prst="rect">
            <a:avLst/>
          </a:prstGeom>
        </p:spPr>
        <p:txBody>
          <a:bodyPr wrap="square">
            <a:spAutoFit/>
          </a:bodyPr>
          <a:lstStyle/>
          <a:p>
            <a:pPr lvl="1"/>
            <a:r>
              <a:rPr lang="en-US" sz="1600" dirty="0">
                <a:solidFill>
                  <a:schemeClr val="bg1"/>
                </a:solidFill>
              </a:rPr>
              <a:t>Data requirements</a:t>
            </a:r>
          </a:p>
          <a:p>
            <a:pPr lvl="1"/>
            <a:r>
              <a:rPr lang="en-US" sz="1600" dirty="0">
                <a:solidFill>
                  <a:schemeClr val="bg1"/>
                </a:solidFill>
              </a:rPr>
              <a:t>Assumptions</a:t>
            </a:r>
          </a:p>
          <a:p>
            <a:pPr lvl="1"/>
            <a:r>
              <a:rPr lang="en-US" sz="1600" dirty="0">
                <a:solidFill>
                  <a:schemeClr val="bg1"/>
                </a:solidFill>
              </a:rPr>
              <a:t>Limitations</a:t>
            </a:r>
          </a:p>
          <a:p>
            <a:pPr lvl="1"/>
            <a:r>
              <a:rPr lang="en-US" sz="1600" dirty="0">
                <a:solidFill>
                  <a:schemeClr val="bg1"/>
                </a:solidFill>
              </a:rPr>
              <a:t>Initial data quality requirements</a:t>
            </a:r>
          </a:p>
          <a:p>
            <a:pPr lvl="1"/>
            <a:r>
              <a:rPr lang="en-US" sz="1600" dirty="0">
                <a:solidFill>
                  <a:schemeClr val="bg1"/>
                </a:solidFill>
              </a:rPr>
              <a:t>Type of critical review, if any</a:t>
            </a:r>
          </a:p>
          <a:p>
            <a:pPr lvl="1"/>
            <a:r>
              <a:rPr lang="en-US" sz="1600" dirty="0">
                <a:solidFill>
                  <a:schemeClr val="bg1"/>
                </a:solidFill>
              </a:rPr>
              <a:t>Type and format of report</a:t>
            </a:r>
          </a:p>
        </p:txBody>
      </p:sp>
      <p:cxnSp>
        <p:nvCxnSpPr>
          <p:cNvPr id="21" name="Straight Connector 20"/>
          <p:cNvCxnSpPr/>
          <p:nvPr/>
        </p:nvCxnSpPr>
        <p:spPr>
          <a:xfrm>
            <a:off x="8464824" y="3843362"/>
            <a:ext cx="0" cy="1786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B7094F9-8DE4-4A04-A645-344A5BFDAB58}"/>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9282110"/>
      </p:ext>
    </p:extLst>
  </p:cSld>
  <p:clrMapOvr>
    <a:masterClrMapping/>
  </p:clrMapOvr>
  <mc:AlternateContent xmlns:mc="http://schemas.openxmlformats.org/markup-compatibility/2006" xmlns:p14="http://schemas.microsoft.com/office/powerpoint/2010/main">
    <mc:Choice Requires="p14">
      <p:transition spd="slow" p14:dur="2000" advTm="56940"/>
    </mc:Choice>
    <mc:Fallback xmlns="">
      <p:transition spd="slow" advTm="5694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7741" y="174812"/>
            <a:ext cx="7996518" cy="646331"/>
          </a:xfrm>
        </p:spPr>
        <p:txBody>
          <a:bodyPr wrap="square">
            <a:spAutoFit/>
          </a:bodyPr>
          <a:lstStyle/>
          <a:p>
            <a:pPr algn="ctr"/>
            <a:r>
              <a:rPr lang="en-US" sz="4000" b="1" dirty="0">
                <a:latin typeface="+mn-lt"/>
              </a:rPr>
              <a:t>Phases 2 and 3: LCI and LCIA</a:t>
            </a:r>
          </a:p>
        </p:txBody>
      </p:sp>
      <p:sp>
        <p:nvSpPr>
          <p:cNvPr id="17" name="Content Placeholder 2"/>
          <p:cNvSpPr txBox="1">
            <a:spLocks/>
          </p:cNvSpPr>
          <p:nvPr/>
        </p:nvSpPr>
        <p:spPr>
          <a:xfrm>
            <a:off x="1003299" y="1685087"/>
            <a:ext cx="10301287" cy="189812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2400" b="1" dirty="0">
                <a:solidFill>
                  <a:schemeClr val="tx1"/>
                </a:solidFill>
              </a:rPr>
              <a:t>Life Cycle Inventory (LCI) Phase</a:t>
            </a:r>
          </a:p>
          <a:p>
            <a:pPr marL="201168" lvl="1" indent="0" algn="ctr">
              <a:buNone/>
            </a:pPr>
            <a:r>
              <a:rPr lang="en-US" dirty="0">
                <a:solidFill>
                  <a:schemeClr val="tx1"/>
                </a:solidFill>
              </a:rPr>
              <a:t>Data collection </a:t>
            </a:r>
          </a:p>
          <a:p>
            <a:pPr marL="0" lvl="1" indent="0" algn="ctr">
              <a:buNone/>
            </a:pPr>
            <a:r>
              <a:rPr lang="en-US" dirty="0">
                <a:solidFill>
                  <a:schemeClr val="tx1"/>
                </a:solidFill>
              </a:rPr>
              <a:t>As much input and output data as possible is collected</a:t>
            </a:r>
          </a:p>
          <a:p>
            <a:pPr marL="0" lvl="1" indent="0" algn="ctr">
              <a:buNone/>
            </a:pPr>
            <a:r>
              <a:rPr lang="en-US" dirty="0">
                <a:solidFill>
                  <a:schemeClr val="tx1"/>
                </a:solidFill>
              </a:rPr>
              <a:t>Can be presented in report or kept private, if confidentiality agreements warrant</a:t>
            </a:r>
          </a:p>
          <a:p>
            <a:pPr marL="0" lvl="1" indent="0" algn="ctr">
              <a:buNone/>
            </a:pPr>
            <a:r>
              <a:rPr lang="en-US" dirty="0">
                <a:solidFill>
                  <a:schemeClr val="tx1"/>
                </a:solidFill>
              </a:rPr>
              <a:t>Useful for other researchers that could use that data</a:t>
            </a:r>
          </a:p>
          <a:p>
            <a:endParaRPr lang="en-US" b="1" dirty="0">
              <a:solidFill>
                <a:schemeClr val="tx1"/>
              </a:solidFill>
            </a:endParaRPr>
          </a:p>
          <a:p>
            <a:endParaRPr lang="en-US" sz="2200" b="1" dirty="0">
              <a:solidFill>
                <a:schemeClr val="tx1"/>
              </a:solidFill>
            </a:endParaRPr>
          </a:p>
        </p:txBody>
      </p:sp>
      <p:cxnSp>
        <p:nvCxnSpPr>
          <p:cNvPr id="12" name="Straight Connector 11"/>
          <p:cNvCxnSpPr/>
          <p:nvPr/>
        </p:nvCxnSpPr>
        <p:spPr>
          <a:xfrm>
            <a:off x="1358900" y="2097314"/>
            <a:ext cx="9650383" cy="0"/>
          </a:xfrm>
          <a:prstGeom prst="line">
            <a:avLst/>
          </a:prstGeom>
          <a:ln w="19050">
            <a:solidFill>
              <a:srgbClr val="739A28"/>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5372100" y="2097314"/>
            <a:ext cx="1714500" cy="279400"/>
          </a:xfrm>
          <a:prstGeom prst="rect">
            <a:avLst/>
          </a:prstGeom>
          <a:noFill/>
          <a:ln w="19050">
            <a:solidFill>
              <a:srgbClr val="739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Content Placeholder 2"/>
          <p:cNvSpPr txBox="1">
            <a:spLocks/>
          </p:cNvSpPr>
          <p:nvPr/>
        </p:nvSpPr>
        <p:spPr>
          <a:xfrm>
            <a:off x="688489" y="3882015"/>
            <a:ext cx="10920415" cy="251783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2400" b="1" dirty="0">
                <a:solidFill>
                  <a:schemeClr val="tx1"/>
                </a:solidFill>
              </a:rPr>
              <a:t>Life Cycle Impact Assessment (LCIA) Phase</a:t>
            </a:r>
          </a:p>
          <a:p>
            <a:pPr marL="201168" lvl="1" indent="0" algn="ctr">
              <a:buNone/>
            </a:pPr>
            <a:r>
              <a:rPr lang="en-US" dirty="0">
                <a:solidFill>
                  <a:schemeClr val="tx1"/>
                </a:solidFill>
              </a:rPr>
              <a:t>Conversion of inventory data into environmental impact potentials</a:t>
            </a:r>
          </a:p>
          <a:p>
            <a:pPr marL="201168" lvl="1" indent="0" algn="ctr">
              <a:buNone/>
            </a:pPr>
            <a:r>
              <a:rPr lang="en-US" dirty="0">
                <a:solidFill>
                  <a:schemeClr val="tx1"/>
                </a:solidFill>
              </a:rPr>
              <a:t>Impact categories, indication, and characterization models are chosen</a:t>
            </a:r>
          </a:p>
          <a:p>
            <a:pPr marL="201168" lvl="1" indent="0" algn="ctr">
              <a:buNone/>
            </a:pPr>
            <a:r>
              <a:rPr lang="en-US" dirty="0">
                <a:solidFill>
                  <a:schemeClr val="tx1"/>
                </a:solidFill>
              </a:rPr>
              <a:t>Data are grouped based on potential to cause certain environmental impacts (classification)</a:t>
            </a:r>
          </a:p>
          <a:p>
            <a:pPr marL="201168" lvl="1" indent="0" algn="ctr">
              <a:buNone/>
            </a:pPr>
            <a:r>
              <a:rPr lang="en-US" dirty="0">
                <a:solidFill>
                  <a:schemeClr val="tx1"/>
                </a:solidFill>
              </a:rPr>
              <a:t>Input and output quantities converted to potential impacts based on characterization factors (characterization)</a:t>
            </a:r>
          </a:p>
          <a:p>
            <a:pPr marL="201168" lvl="1" indent="0" algn="ctr">
              <a:buNone/>
            </a:pPr>
            <a:endParaRPr lang="en-US" dirty="0">
              <a:solidFill>
                <a:schemeClr val="tx1"/>
              </a:solidFill>
            </a:endParaRPr>
          </a:p>
          <a:p>
            <a:pPr marL="201168" lvl="1" indent="0" algn="ctr">
              <a:buNone/>
            </a:pPr>
            <a:r>
              <a:rPr lang="en-US" dirty="0">
                <a:solidFill>
                  <a:schemeClr val="tx1"/>
                </a:solidFill>
              </a:rPr>
              <a:t>Optional steps: Normalization, grouping, weighting</a:t>
            </a:r>
            <a:endParaRPr lang="en-US" b="1" dirty="0">
              <a:solidFill>
                <a:schemeClr val="tx1"/>
              </a:solidFill>
            </a:endParaRPr>
          </a:p>
          <a:p>
            <a:endParaRPr lang="en-US" sz="2200" b="1" dirty="0">
              <a:solidFill>
                <a:schemeClr val="tx1"/>
              </a:solidFill>
            </a:endParaRPr>
          </a:p>
        </p:txBody>
      </p:sp>
      <p:cxnSp>
        <p:nvCxnSpPr>
          <p:cNvPr id="20" name="Straight Connector 19"/>
          <p:cNvCxnSpPr/>
          <p:nvPr/>
        </p:nvCxnSpPr>
        <p:spPr>
          <a:xfrm>
            <a:off x="1358900" y="4281542"/>
            <a:ext cx="9650383" cy="0"/>
          </a:xfrm>
          <a:prstGeom prst="line">
            <a:avLst/>
          </a:prstGeom>
          <a:ln w="19050">
            <a:solidFill>
              <a:srgbClr val="739A28"/>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105150" y="4281542"/>
            <a:ext cx="6324599" cy="279400"/>
          </a:xfrm>
          <a:prstGeom prst="rect">
            <a:avLst/>
          </a:prstGeom>
          <a:noFill/>
          <a:ln w="19050">
            <a:solidFill>
              <a:srgbClr val="739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 name="Straight Connector 8">
            <a:extLst>
              <a:ext uri="{FF2B5EF4-FFF2-40B4-BE49-F238E27FC236}">
                <a16:creationId xmlns:a16="http://schemas.microsoft.com/office/drawing/2014/main" id="{4659A890-CA8A-4AB1-BA54-68C98D343DC7}"/>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9253169"/>
      </p:ext>
    </p:extLst>
  </p:cSld>
  <p:clrMapOvr>
    <a:masterClrMapping/>
  </p:clrMapOvr>
  <mc:AlternateContent xmlns:mc="http://schemas.openxmlformats.org/markup-compatibility/2006" xmlns:p14="http://schemas.microsoft.com/office/powerpoint/2010/main">
    <mc:Choice Requires="p14">
      <p:transition spd="slow" p14:dur="2000" advTm="80584"/>
    </mc:Choice>
    <mc:Fallback xmlns="">
      <p:transition spd="slow" advTm="80584"/>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4129" y="190282"/>
            <a:ext cx="6723743" cy="646331"/>
          </a:xfrm>
        </p:spPr>
        <p:txBody>
          <a:bodyPr wrap="square">
            <a:spAutoFit/>
          </a:bodyPr>
          <a:lstStyle/>
          <a:p>
            <a:pPr algn="ctr"/>
            <a:r>
              <a:rPr lang="en-US" sz="4000" b="1" dirty="0">
                <a:latin typeface="+mn-lt"/>
              </a:rPr>
              <a:t>Phase 4: Interpretation</a:t>
            </a:r>
          </a:p>
        </p:txBody>
      </p:sp>
      <p:sp>
        <p:nvSpPr>
          <p:cNvPr id="13" name="Content Placeholder 2"/>
          <p:cNvSpPr txBox="1">
            <a:spLocks/>
          </p:cNvSpPr>
          <p:nvPr/>
        </p:nvSpPr>
        <p:spPr>
          <a:xfrm>
            <a:off x="1176216" y="1886473"/>
            <a:ext cx="9839568" cy="3237809"/>
          </a:xfrm>
          <a:prstGeom prst="rect">
            <a:avLst/>
          </a:prstGeom>
        </p:spPr>
        <p:txBody>
          <a:bodyPr vert="horz" wrap="square" lIns="0" tIns="45720" rIns="0" bIns="45720" rtlCol="0">
            <a:sp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400" b="1" dirty="0">
                <a:solidFill>
                  <a:schemeClr val="tx1"/>
                </a:solidFill>
              </a:rPr>
              <a:t>Continually ongoing </a:t>
            </a:r>
            <a:r>
              <a:rPr lang="en-US" sz="2400" dirty="0">
                <a:solidFill>
                  <a:schemeClr val="tx1"/>
                </a:solidFill>
              </a:rPr>
              <a:t>during assessment to help guide other phases.</a:t>
            </a:r>
          </a:p>
          <a:p>
            <a:r>
              <a:rPr lang="en-US" sz="2400" b="1" dirty="0">
                <a:solidFill>
                  <a:schemeClr val="tx1"/>
                </a:solidFill>
              </a:rPr>
              <a:t>Discussion of inventory analysis and impact assessment results </a:t>
            </a:r>
            <a:r>
              <a:rPr lang="en-US" sz="2400" dirty="0">
                <a:solidFill>
                  <a:schemeClr val="tx1"/>
                </a:solidFill>
              </a:rPr>
              <a:t>in LCA study.</a:t>
            </a:r>
          </a:p>
          <a:p>
            <a:r>
              <a:rPr lang="en-US" sz="2400" dirty="0">
                <a:solidFill>
                  <a:schemeClr val="tx1"/>
                </a:solidFill>
              </a:rPr>
              <a:t>Can be modeled as </a:t>
            </a:r>
            <a:r>
              <a:rPr lang="en-US" sz="2400" b="1" dirty="0">
                <a:solidFill>
                  <a:schemeClr val="tx1"/>
                </a:solidFill>
              </a:rPr>
              <a:t>conclusions and recommendations</a:t>
            </a:r>
            <a:r>
              <a:rPr lang="en-US" sz="2400" dirty="0">
                <a:solidFill>
                  <a:schemeClr val="tx1"/>
                </a:solidFill>
              </a:rPr>
              <a:t> to the decision maker.</a:t>
            </a:r>
          </a:p>
          <a:p>
            <a:r>
              <a:rPr lang="en-US" sz="2400" dirty="0">
                <a:solidFill>
                  <a:schemeClr val="tx1"/>
                </a:solidFill>
              </a:rPr>
              <a:t>Should be consistent with and </a:t>
            </a:r>
            <a:r>
              <a:rPr lang="en-US" sz="2400" b="1" dirty="0">
                <a:solidFill>
                  <a:schemeClr val="tx1"/>
                </a:solidFill>
              </a:rPr>
              <a:t>based on goal and scope</a:t>
            </a:r>
            <a:r>
              <a:rPr lang="en-US" sz="2400" dirty="0">
                <a:solidFill>
                  <a:schemeClr val="tx1"/>
                </a:solidFill>
              </a:rPr>
              <a:t> of the study.</a:t>
            </a:r>
          </a:p>
          <a:p>
            <a:r>
              <a:rPr lang="en-US" sz="2400" dirty="0">
                <a:solidFill>
                  <a:schemeClr val="tx1"/>
                </a:solidFill>
              </a:rPr>
              <a:t>Should </a:t>
            </a:r>
            <a:r>
              <a:rPr lang="en-US" sz="2400" b="1" dirty="0">
                <a:solidFill>
                  <a:schemeClr val="tx1"/>
                </a:solidFill>
              </a:rPr>
              <a:t>reflect the various uncertainties </a:t>
            </a:r>
            <a:r>
              <a:rPr lang="en-US" sz="2400" dirty="0">
                <a:solidFill>
                  <a:schemeClr val="tx1"/>
                </a:solidFill>
              </a:rPr>
              <a:t>inherent in LCA including:</a:t>
            </a:r>
          </a:p>
          <a:p>
            <a:pPr lvl="1">
              <a:buClrTx/>
              <a:buFont typeface="Arial" panose="020B0604020202020204" pitchFamily="34" charset="0"/>
              <a:buChar char="•"/>
            </a:pPr>
            <a:r>
              <a:rPr lang="en-US" sz="2200" dirty="0">
                <a:solidFill>
                  <a:schemeClr val="tx1"/>
                </a:solidFill>
              </a:rPr>
              <a:t>LCA is based on a relative approach using a functional unit.</a:t>
            </a:r>
          </a:p>
          <a:p>
            <a:pPr lvl="1">
              <a:buClrTx/>
              <a:buFont typeface="Arial" panose="020B0604020202020204" pitchFamily="34" charset="0"/>
              <a:buChar char="•"/>
            </a:pPr>
            <a:r>
              <a:rPr lang="en-US" sz="2200" dirty="0">
                <a:solidFill>
                  <a:schemeClr val="tx1"/>
                </a:solidFill>
              </a:rPr>
              <a:t>Impacts are “potential”</a:t>
            </a:r>
            <a:r>
              <a:rPr lang="en-US" sz="2400" dirty="0">
                <a:solidFill>
                  <a:schemeClr val="tx1"/>
                </a:solidFill>
              </a:rPr>
              <a:t>.</a:t>
            </a:r>
          </a:p>
        </p:txBody>
      </p:sp>
      <p:cxnSp>
        <p:nvCxnSpPr>
          <p:cNvPr id="4" name="Straight Connector 3">
            <a:extLst>
              <a:ext uri="{FF2B5EF4-FFF2-40B4-BE49-F238E27FC236}">
                <a16:creationId xmlns:a16="http://schemas.microsoft.com/office/drawing/2014/main" id="{875DA79D-2EA9-4DE8-9017-A47DE404FD00}"/>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1315134"/>
      </p:ext>
    </p:extLst>
  </p:cSld>
  <p:clrMapOvr>
    <a:masterClrMapping/>
  </p:clrMapOvr>
  <mc:AlternateContent xmlns:mc="http://schemas.openxmlformats.org/markup-compatibility/2006" xmlns:p14="http://schemas.microsoft.com/office/powerpoint/2010/main">
    <mc:Choice Requires="p14">
      <p:transition spd="slow" p14:dur="2000" advTm="58761"/>
    </mc:Choice>
    <mc:Fallback xmlns="">
      <p:transition spd="slow" advTm="58761"/>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Rectangle 2"/>
          <p:cNvSpPr>
            <a:spLocks noGrp="1" noChangeArrowheads="1"/>
          </p:cNvSpPr>
          <p:nvPr>
            <p:ph type="title"/>
          </p:nvPr>
        </p:nvSpPr>
        <p:spPr>
          <a:xfrm>
            <a:off x="3524250" y="208419"/>
            <a:ext cx="5143500" cy="646331"/>
          </a:xfrm>
        </p:spPr>
        <p:txBody>
          <a:bodyPr wrap="square">
            <a:spAutoFit/>
          </a:bodyPr>
          <a:lstStyle/>
          <a:p>
            <a:pPr algn="ctr"/>
            <a:r>
              <a:rPr lang="en-US" altLang="x-none" sz="4000" b="1" dirty="0">
                <a:latin typeface="+mn-lt"/>
              </a:rPr>
              <a:t>Example of an LCA</a:t>
            </a:r>
          </a:p>
        </p:txBody>
      </p:sp>
      <p:sp>
        <p:nvSpPr>
          <p:cNvPr id="813059" name="Rectangle 3"/>
          <p:cNvSpPr>
            <a:spLocks noGrp="1" noChangeArrowheads="1"/>
          </p:cNvSpPr>
          <p:nvPr>
            <p:ph type="body" idx="1"/>
          </p:nvPr>
        </p:nvSpPr>
        <p:spPr>
          <a:xfrm>
            <a:off x="838200" y="1825625"/>
            <a:ext cx="10515600" cy="3929281"/>
          </a:xfrm>
        </p:spPr>
        <p:txBody>
          <a:bodyPr>
            <a:spAutoFit/>
          </a:bodyPr>
          <a:lstStyle/>
          <a:p>
            <a:r>
              <a:rPr lang="en-US" altLang="x-none" dirty="0">
                <a:latin typeface="+mn-lt"/>
              </a:rPr>
              <a:t>Possible Goal:</a:t>
            </a:r>
          </a:p>
          <a:p>
            <a:pPr lvl="1"/>
            <a:r>
              <a:rPr lang="en-US" altLang="x-none" sz="2000" dirty="0">
                <a:latin typeface="+mn-lt"/>
              </a:rPr>
              <a:t>Is </a:t>
            </a:r>
            <a:r>
              <a:rPr lang="en-US" altLang="x-none" sz="2000" dirty="0"/>
              <a:t>an </a:t>
            </a:r>
            <a:r>
              <a:rPr lang="en-US" altLang="x-none" sz="2000" dirty="0">
                <a:latin typeface="+mn-lt"/>
              </a:rPr>
              <a:t>electric car greener than a combustion engine vehicle? </a:t>
            </a:r>
          </a:p>
          <a:p>
            <a:r>
              <a:rPr lang="en-US" altLang="x-none" dirty="0">
                <a:latin typeface="+mn-lt"/>
              </a:rPr>
              <a:t>Possible Scope:</a:t>
            </a:r>
          </a:p>
          <a:p>
            <a:pPr lvl="1"/>
            <a:r>
              <a:rPr lang="en-US" altLang="x-none" sz="2000" dirty="0">
                <a:latin typeface="+mn-lt"/>
              </a:rPr>
              <a:t>Do analysis on environmental damage and human toxicity.</a:t>
            </a:r>
          </a:p>
          <a:p>
            <a:r>
              <a:rPr lang="en-US" dirty="0">
                <a:latin typeface="+mn-lt"/>
              </a:rPr>
              <a:t>Output:</a:t>
            </a:r>
          </a:p>
          <a:p>
            <a:pPr lvl="1"/>
            <a:r>
              <a:rPr lang="en-US" dirty="0">
                <a:latin typeface="+mn-lt"/>
              </a:rPr>
              <a:t>Global warming (GWP), terrestrial acidification (TAP), particulate matter formation (PMFP), photochemical oxidation formation (POFP), human toxicity (HTP), freshwater eco‐toxicity (FETP), terrestrial eco‐toxicity (TETP), freshwater eutrophication (FEP), mineral resource depletion (MDP), fossil resource depletion (FDP).</a:t>
            </a:r>
          </a:p>
        </p:txBody>
      </p:sp>
      <p:cxnSp>
        <p:nvCxnSpPr>
          <p:cNvPr id="4" name="Straight Connector 3">
            <a:extLst>
              <a:ext uri="{FF2B5EF4-FFF2-40B4-BE49-F238E27FC236}">
                <a16:creationId xmlns:a16="http://schemas.microsoft.com/office/drawing/2014/main" id="{50B022CF-E99F-4C25-BAAD-57F871BCE521}"/>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9420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583656" y="220198"/>
            <a:ext cx="7024688" cy="646331"/>
          </a:xfrm>
        </p:spPr>
        <p:txBody>
          <a:bodyPr>
            <a:spAutoFit/>
          </a:bodyPr>
          <a:lstStyle/>
          <a:p>
            <a:pPr algn="ctr"/>
            <a:r>
              <a:rPr lang="en-US" altLang="en-US" sz="4000" b="1" dirty="0">
                <a:latin typeface="+mn-lt"/>
              </a:rPr>
              <a:t>Life-Cycle Assessment</a:t>
            </a:r>
          </a:p>
        </p:txBody>
      </p:sp>
      <p:cxnSp>
        <p:nvCxnSpPr>
          <p:cNvPr id="4" name="Straight Connector 3">
            <a:extLst>
              <a:ext uri="{FF2B5EF4-FFF2-40B4-BE49-F238E27FC236}">
                <a16:creationId xmlns:a16="http://schemas.microsoft.com/office/drawing/2014/main" id="{75A33AD4-5E78-446F-988C-07ED794C742F}"/>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ontent Placeholder 2"/>
          <p:cNvSpPr>
            <a:spLocks noGrp="1"/>
          </p:cNvSpPr>
          <p:nvPr>
            <p:ph sz="quarter" idx="1"/>
          </p:nvPr>
        </p:nvSpPr>
        <p:spPr>
          <a:xfrm>
            <a:off x="1074198" y="1600200"/>
            <a:ext cx="5892210" cy="3876773"/>
          </a:xfrm>
        </p:spPr>
        <p:style>
          <a:lnRef idx="1">
            <a:schemeClr val="accent1"/>
          </a:lnRef>
          <a:fillRef idx="3">
            <a:schemeClr val="accent1"/>
          </a:fillRef>
          <a:effectRef idx="2">
            <a:schemeClr val="accent1"/>
          </a:effectRef>
          <a:fontRef idx="minor">
            <a:schemeClr val="lt1"/>
          </a:fontRef>
        </p:style>
        <p:txBody>
          <a:bodyPr>
            <a:normAutofit lnSpcReduction="10000"/>
          </a:bodyPr>
          <a:lstStyle/>
          <a:p>
            <a:pPr marL="0" indent="0" algn="ctr">
              <a:buNone/>
            </a:pPr>
            <a:r>
              <a:rPr lang="en-US" dirty="0"/>
              <a:t>A </a:t>
            </a:r>
            <a:r>
              <a:rPr lang="en-US" b="1" dirty="0"/>
              <a:t>life-cycle assessment </a:t>
            </a:r>
            <a:r>
              <a:rPr lang="en-US" dirty="0"/>
              <a:t>(LCA, also known as life-cycle analysis, </a:t>
            </a:r>
            <a:r>
              <a:rPr lang="en-US" dirty="0" err="1"/>
              <a:t>ecobalance</a:t>
            </a:r>
            <a:r>
              <a:rPr lang="en-US" dirty="0"/>
              <a:t>, and cradle-to-grave analysis) is a technique to assess environmental impacts associated with all the stages of a </a:t>
            </a:r>
            <a:r>
              <a:rPr lang="en-US" b="1" dirty="0"/>
              <a:t>product's life from-cradle-to-grave</a:t>
            </a:r>
            <a:r>
              <a:rPr lang="en-US" dirty="0"/>
              <a:t> (i.e., from raw material extraction through materials processing, manufacture, distribution, use, repair and maintenance, and disposal or recycling). </a:t>
            </a:r>
          </a:p>
        </p:txBody>
      </p:sp>
      <p:pic>
        <p:nvPicPr>
          <p:cNvPr id="7" name="Picture 6"/>
          <p:cNvPicPr>
            <a:picLocks noChangeAspect="1"/>
          </p:cNvPicPr>
          <p:nvPr/>
        </p:nvPicPr>
        <p:blipFill>
          <a:blip r:embed="rId2"/>
          <a:stretch>
            <a:fillRect/>
          </a:stretch>
        </p:blipFill>
        <p:spPr>
          <a:xfrm>
            <a:off x="7084243" y="1422547"/>
            <a:ext cx="4724400" cy="4165714"/>
          </a:xfrm>
          <a:prstGeom prst="rect">
            <a:avLst/>
          </a:prstGeom>
        </p:spPr>
      </p:pic>
      <p:sp>
        <p:nvSpPr>
          <p:cNvPr id="8" name="Rectangle 7"/>
          <p:cNvSpPr/>
          <p:nvPr/>
        </p:nvSpPr>
        <p:spPr>
          <a:xfrm>
            <a:off x="252412" y="6429665"/>
            <a:ext cx="2096536" cy="307777"/>
          </a:xfrm>
          <a:prstGeom prst="rect">
            <a:avLst/>
          </a:prstGeom>
        </p:spPr>
        <p:txBody>
          <a:bodyPr wrap="none">
            <a:spAutoFit/>
          </a:bodyPr>
          <a:lstStyle/>
          <a:p>
            <a:r>
              <a:rPr lang="en-US" sz="1400" dirty="0">
                <a:solidFill>
                  <a:schemeClr val="bg1">
                    <a:lumMod val="50000"/>
                  </a:schemeClr>
                </a:solidFill>
              </a:rPr>
              <a:t>http://www.avnir.org/EN/</a:t>
            </a:r>
          </a:p>
        </p:txBody>
      </p:sp>
    </p:spTree>
    <p:extLst>
      <p:ext uri="{BB962C8B-B14F-4D97-AF65-F5344CB8AC3E}">
        <p14:creationId xmlns:p14="http://schemas.microsoft.com/office/powerpoint/2010/main" val="2105005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6634323" y="280262"/>
            <a:ext cx="5324154" cy="1222489"/>
          </a:xfrm>
        </p:spPr>
        <p:txBody>
          <a:bodyPr vert="horz" wrap="square" lIns="91440" tIns="12802" rIns="91440" bIns="45720" rtlCol="0" anchor="ctr">
            <a:sp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sz="2800" b="1" dirty="0">
                <a:latin typeface="+mn-lt"/>
              </a:rPr>
              <a:t>Comparative Environmental Life Cycle Assessment of Conventional and Electric Vehicles</a:t>
            </a:r>
          </a:p>
        </p:txBody>
      </p:sp>
      <p:pic>
        <p:nvPicPr>
          <p:cNvPr id="2051" name="Picture 2"/>
          <p:cNvPicPr>
            <a:picLocks noChangeAspect="1" noChangeArrowheads="1"/>
          </p:cNvPicPr>
          <p:nvPr/>
        </p:nvPicPr>
        <p:blipFill>
          <a:blip r:embed="rId3" cstate="print"/>
          <a:srcRect/>
          <a:stretch>
            <a:fillRect/>
          </a:stretch>
        </p:blipFill>
        <p:spPr bwMode="auto">
          <a:xfrm>
            <a:off x="347104" y="126937"/>
            <a:ext cx="5890986" cy="6646995"/>
          </a:xfrm>
          <a:prstGeom prst="rect">
            <a:avLst/>
          </a:prstGeom>
          <a:noFill/>
          <a:ln w="9525">
            <a:noFill/>
            <a:round/>
            <a:headEnd/>
            <a:tailEnd/>
          </a:ln>
        </p:spPr>
      </p:pic>
      <p:pic>
        <p:nvPicPr>
          <p:cNvPr id="2052" name="Picture 3"/>
          <p:cNvPicPr>
            <a:picLocks noChangeAspect="1" noChangeArrowheads="1"/>
          </p:cNvPicPr>
          <p:nvPr/>
        </p:nvPicPr>
        <p:blipFill>
          <a:blip r:embed="rId4" cstate="print"/>
          <a:srcRect/>
          <a:stretch>
            <a:fillRect/>
          </a:stretch>
        </p:blipFill>
        <p:spPr bwMode="auto">
          <a:xfrm>
            <a:off x="1523520" y="0"/>
            <a:ext cx="0" cy="0"/>
          </a:xfrm>
          <a:prstGeom prst="rect">
            <a:avLst/>
          </a:prstGeom>
          <a:noFill/>
          <a:ln w="9525">
            <a:noFill/>
            <a:round/>
            <a:headEnd/>
            <a:tailEnd/>
          </a:ln>
        </p:spPr>
      </p:pic>
      <p:sp>
        <p:nvSpPr>
          <p:cNvPr id="2053" name="Text Box 4"/>
          <p:cNvSpPr txBox="1">
            <a:spLocks noChangeArrowheads="1"/>
          </p:cNvSpPr>
          <p:nvPr/>
        </p:nvSpPr>
        <p:spPr bwMode="auto">
          <a:xfrm>
            <a:off x="6238090" y="6128603"/>
            <a:ext cx="5839610" cy="645329"/>
          </a:xfrm>
          <a:prstGeom prst="rect">
            <a:avLst/>
          </a:prstGeom>
          <a:noFill/>
          <a:ln w="9525">
            <a:noFill/>
            <a:round/>
            <a:headEnd/>
            <a:tailEnd/>
          </a:ln>
        </p:spPr>
        <p:txBody>
          <a:bodyPr wrap="square" lIns="81646" tIns="49625" rIns="81646" bIns="40823">
            <a:spAutoFit/>
          </a:bodyPr>
          <a:lstStyle/>
          <a:p>
            <a:pPr>
              <a:tabLst>
                <a:tab pos="656722" algn="l"/>
                <a:tab pos="1313444" algn="l"/>
                <a:tab pos="1970166" algn="l"/>
                <a:tab pos="2626888" algn="l"/>
                <a:tab pos="3283610" algn="l"/>
                <a:tab pos="3940332" algn="l"/>
                <a:tab pos="4597055" algn="l"/>
                <a:tab pos="5253777" algn="l"/>
                <a:tab pos="5910499" algn="l"/>
              </a:tabLst>
            </a:pPr>
            <a:r>
              <a:rPr lang="en-GB" sz="1200" b="1" dirty="0">
                <a:solidFill>
                  <a:schemeClr val="bg1">
                    <a:lumMod val="50000"/>
                  </a:schemeClr>
                </a:solidFill>
              </a:rPr>
              <a:t>Journal of Industrial Ecology</a:t>
            </a:r>
            <a:br>
              <a:rPr lang="en-GB" sz="1200" dirty="0">
                <a:solidFill>
                  <a:schemeClr val="bg1">
                    <a:lumMod val="50000"/>
                  </a:schemeClr>
                </a:solidFill>
              </a:rPr>
            </a:br>
            <a:r>
              <a:rPr lang="en-GB" sz="1200" dirty="0">
                <a:solidFill>
                  <a:schemeClr val="bg1">
                    <a:lumMod val="50000"/>
                  </a:schemeClr>
                </a:solidFill>
                <a:hlinkClick r:id="rId5"/>
              </a:rPr>
              <a:t>Volume 17, Issue 1, </a:t>
            </a:r>
            <a:r>
              <a:rPr lang="en-GB" sz="1200" dirty="0">
                <a:solidFill>
                  <a:schemeClr val="bg1">
                    <a:lumMod val="50000"/>
                  </a:schemeClr>
                </a:solidFill>
              </a:rPr>
              <a:t>pages 53-64, 4 OCT 2012 DOI: 10.1111/j.1530-9290.2012.00532.x</a:t>
            </a:r>
            <a:br>
              <a:rPr lang="en-GB" sz="1200" dirty="0">
                <a:solidFill>
                  <a:schemeClr val="bg1">
                    <a:lumMod val="50000"/>
                  </a:schemeClr>
                </a:solidFill>
              </a:rPr>
            </a:br>
            <a:r>
              <a:rPr lang="en-GB" sz="1200" dirty="0">
                <a:solidFill>
                  <a:schemeClr val="bg1">
                    <a:lumMod val="50000"/>
                  </a:schemeClr>
                </a:solidFill>
                <a:hlinkClick r:id="rId6"/>
              </a:rPr>
              <a:t>http://onlinelibrary.wiley.com/doi/10.1111/j.1530-9290.2012.00532.x/full#jiec532-fig-0001</a:t>
            </a:r>
          </a:p>
        </p:txBody>
      </p:sp>
      <p:sp>
        <p:nvSpPr>
          <p:cNvPr id="2" name="Rectangle 1"/>
          <p:cNvSpPr/>
          <p:nvPr/>
        </p:nvSpPr>
        <p:spPr>
          <a:xfrm>
            <a:off x="7036995" y="1799634"/>
            <a:ext cx="4241800" cy="1785104"/>
          </a:xfrm>
          <a:prstGeom prst="rect">
            <a:avLst/>
          </a:prstGeom>
        </p:spPr>
        <p:txBody>
          <a:bodyPr wrap="square">
            <a:spAutoFit/>
          </a:bodyPr>
          <a:lstStyle/>
          <a:p>
            <a:pPr fontAlgn="base">
              <a:spcBef>
                <a:spcPts val="600"/>
              </a:spcBef>
            </a:pPr>
            <a:r>
              <a:rPr lang="en-US" dirty="0">
                <a:solidFill>
                  <a:srgbClr val="000000"/>
                </a:solidFill>
              </a:rPr>
              <a:t>ICEV = internal combustion engine vehicle </a:t>
            </a:r>
          </a:p>
          <a:p>
            <a:pPr fontAlgn="base">
              <a:spcBef>
                <a:spcPts val="600"/>
              </a:spcBef>
            </a:pPr>
            <a:r>
              <a:rPr lang="en-US" dirty="0">
                <a:solidFill>
                  <a:srgbClr val="000000"/>
                </a:solidFill>
              </a:rPr>
              <a:t>EV = electric vehicle</a:t>
            </a:r>
          </a:p>
          <a:p>
            <a:pPr fontAlgn="base">
              <a:spcBef>
                <a:spcPts val="600"/>
              </a:spcBef>
            </a:pPr>
            <a:r>
              <a:rPr lang="en-US" dirty="0" err="1">
                <a:solidFill>
                  <a:srgbClr val="000000"/>
                </a:solidFill>
              </a:rPr>
              <a:t>LiNCM</a:t>
            </a:r>
            <a:r>
              <a:rPr lang="en-US" dirty="0">
                <a:solidFill>
                  <a:srgbClr val="000000"/>
                </a:solidFill>
              </a:rPr>
              <a:t> = lithium nickel cobalt manganese</a:t>
            </a:r>
          </a:p>
          <a:p>
            <a:pPr fontAlgn="base">
              <a:spcBef>
                <a:spcPts val="600"/>
              </a:spcBef>
            </a:pPr>
            <a:r>
              <a:rPr lang="en-US" dirty="0">
                <a:solidFill>
                  <a:srgbClr val="000000"/>
                </a:solidFill>
              </a:rPr>
              <a:t>LiFePO</a:t>
            </a:r>
            <a:r>
              <a:rPr lang="en-US" baseline="-25000" dirty="0">
                <a:solidFill>
                  <a:srgbClr val="000000"/>
                </a:solidFill>
              </a:rPr>
              <a:t>4</a:t>
            </a:r>
            <a:r>
              <a:rPr lang="en-US" dirty="0">
                <a:solidFill>
                  <a:srgbClr val="000000"/>
                </a:solidFill>
              </a:rPr>
              <a:t> = lithium iron phosphate</a:t>
            </a:r>
          </a:p>
          <a:p>
            <a:pPr fontAlgn="base">
              <a:spcBef>
                <a:spcPts val="600"/>
              </a:spcBef>
            </a:pPr>
            <a:r>
              <a:rPr lang="en-US" dirty="0" err="1">
                <a:solidFill>
                  <a:srgbClr val="000000"/>
                </a:solidFill>
              </a:rPr>
              <a:t>PbA</a:t>
            </a:r>
            <a:r>
              <a:rPr lang="en-US" dirty="0">
                <a:solidFill>
                  <a:srgbClr val="000000"/>
                </a:solidFill>
              </a:rPr>
              <a:t> = lead acid</a:t>
            </a:r>
            <a:endParaRPr lang="en-US" b="0" i="0" dirty="0">
              <a:solidFill>
                <a:srgbClr val="000000"/>
              </a:solidFill>
              <a:effectLst/>
            </a:endParaRPr>
          </a:p>
        </p:txBody>
      </p:sp>
      <p:sp>
        <p:nvSpPr>
          <p:cNvPr id="3" name="TextBox 2">
            <a:extLst>
              <a:ext uri="{FF2B5EF4-FFF2-40B4-BE49-F238E27FC236}">
                <a16:creationId xmlns:a16="http://schemas.microsoft.com/office/drawing/2014/main" id="{50D03513-C095-3E45-A8C3-B9AF0DD2C4A4}"/>
              </a:ext>
            </a:extLst>
          </p:cNvPr>
          <p:cNvSpPr txBox="1"/>
          <p:nvPr/>
        </p:nvSpPr>
        <p:spPr>
          <a:xfrm>
            <a:off x="6466979" y="4246564"/>
            <a:ext cx="5082639" cy="923330"/>
          </a:xfrm>
          <a:prstGeom prst="rect">
            <a:avLst/>
          </a:prstGeom>
          <a:noFill/>
        </p:spPr>
        <p:txBody>
          <a:bodyPr wrap="square" rtlCol="0">
            <a:spAutoFit/>
          </a:bodyPr>
          <a:lstStyle/>
          <a:p>
            <a:r>
              <a:rPr lang="en-US" dirty="0"/>
              <a:t>The study compares 4 electric cars (with different batteries) and 2 conventional cars in terms of environmental impact</a:t>
            </a:r>
          </a:p>
        </p:txBody>
      </p:sp>
    </p:spTree>
    <p:extLst>
      <p:ext uri="{BB962C8B-B14F-4D97-AF65-F5344CB8AC3E}">
        <p14:creationId xmlns:p14="http://schemas.microsoft.com/office/powerpoint/2010/main" val="3047239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419F26B-DD5F-3A41-9ADD-ACD7A9D234C3}"/>
              </a:ext>
            </a:extLst>
          </p:cNvPr>
          <p:cNvSpPr>
            <a:spLocks noGrp="1"/>
          </p:cNvSpPr>
          <p:nvPr>
            <p:ph type="title"/>
          </p:nvPr>
        </p:nvSpPr>
        <p:spPr/>
        <p:txBody>
          <a:bodyPr/>
          <a:lstStyle/>
          <a:p>
            <a:r>
              <a:rPr lang="en-US" dirty="0"/>
              <a:t>Results from LCA study</a:t>
            </a:r>
          </a:p>
        </p:txBody>
      </p:sp>
      <p:sp>
        <p:nvSpPr>
          <p:cNvPr id="8" name="Text Placeholder 7">
            <a:extLst>
              <a:ext uri="{FF2B5EF4-FFF2-40B4-BE49-F238E27FC236}">
                <a16:creationId xmlns:a16="http://schemas.microsoft.com/office/drawing/2014/main" id="{5EAA79B7-15BC-1447-933B-7FE4D5E80CEA}"/>
              </a:ext>
            </a:extLst>
          </p:cNvPr>
          <p:cNvSpPr>
            <a:spLocks noGrp="1"/>
          </p:cNvSpPr>
          <p:nvPr>
            <p:ph idx="1"/>
          </p:nvPr>
        </p:nvSpPr>
        <p:spPr>
          <a:xfrm>
            <a:off x="838200" y="1068779"/>
            <a:ext cx="10515600" cy="5108184"/>
          </a:xfrm>
        </p:spPr>
        <p:txBody>
          <a:bodyPr>
            <a:normAutofit/>
          </a:bodyPr>
          <a:lstStyle/>
          <a:p>
            <a:r>
              <a:rPr lang="en-US" dirty="0"/>
              <a:t>Electric cars powered by the present European electricity mix offer a 10% to 24% decrease in global warming potential relative to conventional diesel or gasoline vehicles</a:t>
            </a:r>
          </a:p>
          <a:p>
            <a:r>
              <a:rPr lang="en-US" dirty="0"/>
              <a:t>Electric cars exhibit the potential for significant increases in human toxicity, freshwater eco‐toxicity, freshwater eutrophication, and metal depletion impacts, largely emanating from the vehicle supply chain (energy consumption, battery replacement)</a:t>
            </a:r>
          </a:p>
          <a:p>
            <a:r>
              <a:rPr lang="en-US" dirty="0"/>
              <a:t>Recommendation:</a:t>
            </a:r>
          </a:p>
          <a:p>
            <a:pPr marL="0" indent="0">
              <a:buNone/>
            </a:pPr>
            <a:r>
              <a:rPr lang="en-US" b="1" dirty="0"/>
              <a:t>Improving the environmental profile of electric cars requires engagement around reducing vehicle production supply chain impacts and promoting clean electricity sources in decision making regarding electricity infrastructure.</a:t>
            </a:r>
          </a:p>
        </p:txBody>
      </p:sp>
    </p:spTree>
    <p:extLst>
      <p:ext uri="{BB962C8B-B14F-4D97-AF65-F5344CB8AC3E}">
        <p14:creationId xmlns:p14="http://schemas.microsoft.com/office/powerpoint/2010/main" val="3332807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841"/>
            <a:ext cx="10515600" cy="1325563"/>
          </a:xfrm>
        </p:spPr>
        <p:txBody>
          <a:bodyPr wrap="square">
            <a:spAutoFit/>
          </a:bodyPr>
          <a:lstStyle/>
          <a:p>
            <a:pPr algn="ctr"/>
            <a:r>
              <a:rPr lang="en-US" dirty="0">
                <a:latin typeface="+mn-lt"/>
              </a:rPr>
              <a:t>Powers and l</a:t>
            </a:r>
            <a:r>
              <a:rPr lang="en-US" sz="4000" b="1" dirty="0">
                <a:latin typeface="+mn-lt"/>
              </a:rPr>
              <a:t>imitations of LCA</a:t>
            </a:r>
          </a:p>
        </p:txBody>
      </p:sp>
      <p:sp>
        <p:nvSpPr>
          <p:cNvPr id="3" name="Text Placeholder 2"/>
          <p:cNvSpPr>
            <a:spLocks noGrp="1"/>
          </p:cNvSpPr>
          <p:nvPr>
            <p:ph type="body" idx="1"/>
          </p:nvPr>
        </p:nvSpPr>
        <p:spPr/>
        <p:txBody>
          <a:bodyPr/>
          <a:lstStyle/>
          <a:p>
            <a:r>
              <a:rPr lang="en-US" dirty="0"/>
              <a:t>Powers</a:t>
            </a:r>
          </a:p>
        </p:txBody>
      </p:sp>
      <p:sp>
        <p:nvSpPr>
          <p:cNvPr id="6" name="Text Placeholder 5"/>
          <p:cNvSpPr>
            <a:spLocks noGrp="1"/>
          </p:cNvSpPr>
          <p:nvPr>
            <p:ph type="body" sz="quarter" idx="3"/>
          </p:nvPr>
        </p:nvSpPr>
        <p:spPr/>
        <p:txBody>
          <a:bodyPr/>
          <a:lstStyle/>
          <a:p>
            <a:r>
              <a:rPr lang="en-US" dirty="0"/>
              <a:t>Limitation</a:t>
            </a:r>
          </a:p>
        </p:txBody>
      </p:sp>
      <p:sp>
        <p:nvSpPr>
          <p:cNvPr id="7" name="Content Placeholder 6"/>
          <p:cNvSpPr>
            <a:spLocks noGrp="1"/>
          </p:cNvSpPr>
          <p:nvPr>
            <p:ph sz="quarter" idx="4"/>
          </p:nvPr>
        </p:nvSpPr>
        <p:spPr/>
        <p:txBody>
          <a:bodyPr>
            <a:normAutofit fontScale="85000" lnSpcReduction="10000"/>
          </a:bodyPr>
          <a:lstStyle/>
          <a:p>
            <a:pPr>
              <a:buClr>
                <a:schemeClr val="tx1"/>
              </a:buClr>
              <a:buFont typeface="Arial" charset="0"/>
              <a:buChar char="•"/>
            </a:pPr>
            <a:r>
              <a:rPr lang="en-US" dirty="0"/>
              <a:t>Some environmental/health issues may be missing: yet more are developed </a:t>
            </a:r>
          </a:p>
          <a:p>
            <a:pPr>
              <a:buClr>
                <a:schemeClr val="tx1"/>
              </a:buClr>
              <a:buFont typeface="Arial" charset="0"/>
              <a:buChar char="•"/>
            </a:pPr>
            <a:r>
              <a:rPr lang="en-US" dirty="0"/>
              <a:t>LCA is an approximation because of difficulty to capture all aspects of the process, account for variability, etc.</a:t>
            </a:r>
          </a:p>
          <a:p>
            <a:pPr>
              <a:buClr>
                <a:schemeClr val="tx1"/>
              </a:buClr>
              <a:buFont typeface="Arial" charset="0"/>
              <a:buChar char="•"/>
            </a:pPr>
            <a:r>
              <a:rPr lang="en-US" dirty="0"/>
              <a:t>LCA data collected contains uncertainty.</a:t>
            </a:r>
          </a:p>
          <a:p>
            <a:pPr>
              <a:buClr>
                <a:schemeClr val="tx1"/>
              </a:buClr>
              <a:buFont typeface="Arial" charset="0"/>
              <a:buChar char="•"/>
            </a:pPr>
            <a:r>
              <a:rPr lang="en-US" dirty="0"/>
              <a:t>LCA depends on geographical location, which prevents generalization</a:t>
            </a:r>
          </a:p>
          <a:p>
            <a:endParaRPr lang="en-US" dirty="0"/>
          </a:p>
        </p:txBody>
      </p:sp>
      <p:cxnSp>
        <p:nvCxnSpPr>
          <p:cNvPr id="4" name="Straight Connector 3">
            <a:extLst>
              <a:ext uri="{FF2B5EF4-FFF2-40B4-BE49-F238E27FC236}">
                <a16:creationId xmlns:a16="http://schemas.microsoft.com/office/drawing/2014/main" id="{B37F7611-8B17-4335-B5D0-001468C9B807}"/>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ontent Placeholder 6"/>
          <p:cNvSpPr txBox="1">
            <a:spLocks noGrp="1"/>
          </p:cNvSpPr>
          <p:nvPr>
            <p:ph sz="half" idx="2"/>
          </p:nvPr>
        </p:nvSpPr>
        <p:spPr bwMode="auto">
          <a:xfrm>
            <a:off x="839788" y="2505074"/>
            <a:ext cx="5157787" cy="41973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20000"/>
          </a:bodyPr>
          <a:lst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6FB833"/>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C0E5AF"/>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F3AABE"/>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buFont typeface="Arial" panose="020B0604020202020204" pitchFamily="34" charset="0"/>
              <a:buChar char="•"/>
            </a:pPr>
            <a:r>
              <a:rPr lang="en-US" dirty="0"/>
              <a:t>LCA functions by building and sharing databases: if you know the LCA for the production of for instance styrene, you can use this analysis for the reaction of styrene oxidation, styrene polymerization…..</a:t>
            </a:r>
          </a:p>
          <a:p>
            <a:pPr>
              <a:buFont typeface="Arial" panose="020B0604020202020204" pitchFamily="34" charset="0"/>
              <a:buChar char="•"/>
            </a:pPr>
            <a:r>
              <a:rPr lang="en-US" dirty="0"/>
              <a:t>Allows for true comparison by using concepts such as function unit</a:t>
            </a:r>
          </a:p>
          <a:p>
            <a:pPr>
              <a:buFont typeface="Arial" panose="020B0604020202020204" pitchFamily="34" charset="0"/>
              <a:buChar char="•"/>
            </a:pPr>
            <a:r>
              <a:rPr lang="en-US" dirty="0"/>
              <a:t>Allows to point at important shortcomings and opportunities in green technologies</a:t>
            </a:r>
          </a:p>
          <a:p>
            <a:pPr>
              <a:buFont typeface="Arial" panose="020B0604020202020204" pitchFamily="34" charset="0"/>
              <a:buChar char="•"/>
            </a:pPr>
            <a:r>
              <a:rPr lang="en-US" dirty="0"/>
              <a:t>Open to updates based on new science and developing techniques</a:t>
            </a:r>
          </a:p>
          <a:p>
            <a:pPr>
              <a:buFont typeface="Arial" panose="020B0604020202020204" pitchFamily="34" charset="0"/>
              <a:buChar char="•"/>
            </a:pPr>
            <a:r>
              <a:rPr lang="en-US" dirty="0"/>
              <a:t>Iterative process with continual interpretation.</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818808166"/>
      </p:ext>
    </p:extLst>
  </p:cSld>
  <p:clrMapOvr>
    <a:masterClrMapping/>
  </p:clrMapOvr>
  <mc:AlternateContent xmlns:mc="http://schemas.openxmlformats.org/markup-compatibility/2006" xmlns:p14="http://schemas.microsoft.com/office/powerpoint/2010/main">
    <mc:Choice Requires="p14">
      <p:transition spd="slow" p14:dur="2000" advTm="57022"/>
    </mc:Choice>
    <mc:Fallback xmlns="">
      <p:transition spd="slow" advTm="57022"/>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ist-review-websites-ecommerce.jpg (500×285)"/>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7690659" y="3256715"/>
            <a:ext cx="3766654" cy="27146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946395" y="229780"/>
            <a:ext cx="4354286" cy="646331"/>
          </a:xfrm>
        </p:spPr>
        <p:txBody>
          <a:bodyPr wrap="square">
            <a:spAutoFit/>
          </a:bodyPr>
          <a:lstStyle/>
          <a:p>
            <a:pPr algn="ctr"/>
            <a:r>
              <a:rPr lang="en-US" sz="4000" b="1" dirty="0">
                <a:latin typeface="+mn-lt"/>
              </a:rPr>
              <a:t>Critical Review</a:t>
            </a:r>
          </a:p>
        </p:txBody>
      </p:sp>
      <p:sp>
        <p:nvSpPr>
          <p:cNvPr id="9" name="Rectangle 8"/>
          <p:cNvSpPr/>
          <p:nvPr/>
        </p:nvSpPr>
        <p:spPr>
          <a:xfrm>
            <a:off x="9573986" y="6388431"/>
            <a:ext cx="2438401" cy="253916"/>
          </a:xfrm>
          <a:prstGeom prst="rect">
            <a:avLst/>
          </a:prstGeom>
        </p:spPr>
        <p:txBody>
          <a:bodyPr wrap="square">
            <a:spAutoFit/>
          </a:bodyPr>
          <a:lstStyle/>
          <a:p>
            <a:r>
              <a:rPr lang="en-US" sz="1050" dirty="0">
                <a:solidFill>
                  <a:schemeClr val="bg1">
                    <a:lumMod val="50000"/>
                  </a:schemeClr>
                </a:solidFill>
              </a:rPr>
              <a:t>Image: shenandoahchiropractic.com</a:t>
            </a:r>
          </a:p>
        </p:txBody>
      </p:sp>
      <p:sp>
        <p:nvSpPr>
          <p:cNvPr id="13" name="Content Placeholder 2"/>
          <p:cNvSpPr txBox="1">
            <a:spLocks/>
          </p:cNvSpPr>
          <p:nvPr/>
        </p:nvSpPr>
        <p:spPr>
          <a:xfrm>
            <a:off x="750093" y="1986095"/>
            <a:ext cx="10691813" cy="3652282"/>
          </a:xfrm>
          <a:prstGeom prst="rect">
            <a:avLst/>
          </a:prstGeom>
        </p:spPr>
        <p:txBody>
          <a:bodyPr vert="horz" lIns="0" tIns="45720" rIns="0" bIns="45720" rtlCol="0">
            <a:sp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spcBef>
                <a:spcPts val="600"/>
              </a:spcBef>
            </a:pPr>
            <a:r>
              <a:rPr lang="en-US" sz="2400" dirty="0">
                <a:solidFill>
                  <a:schemeClr val="tx1"/>
                </a:solidFill>
              </a:rPr>
              <a:t>Necessary component for comparative studies disclosed to the public.</a:t>
            </a:r>
          </a:p>
          <a:p>
            <a:pPr>
              <a:lnSpc>
                <a:spcPct val="100000"/>
              </a:lnSpc>
              <a:spcBef>
                <a:spcPts val="600"/>
              </a:spcBef>
            </a:pPr>
            <a:r>
              <a:rPr lang="en-US" sz="2400" dirty="0">
                <a:solidFill>
                  <a:schemeClr val="tx1"/>
                </a:solidFill>
              </a:rPr>
              <a:t>Verifies process and consistency with principles.</a:t>
            </a:r>
          </a:p>
          <a:p>
            <a:pPr lvl="1">
              <a:lnSpc>
                <a:spcPct val="100000"/>
              </a:lnSpc>
              <a:spcBef>
                <a:spcPts val="600"/>
              </a:spcBef>
              <a:buClrTx/>
              <a:buFont typeface="Arial" panose="020B0604020202020204" pitchFamily="34" charset="0"/>
              <a:buChar char="•"/>
            </a:pPr>
            <a:r>
              <a:rPr lang="en-US" sz="2200" dirty="0">
                <a:solidFill>
                  <a:schemeClr val="tx1"/>
                </a:solidFill>
              </a:rPr>
              <a:t>Not an endorsement.</a:t>
            </a:r>
          </a:p>
          <a:p>
            <a:pPr lvl="1">
              <a:lnSpc>
                <a:spcPct val="100000"/>
              </a:lnSpc>
              <a:spcBef>
                <a:spcPts val="600"/>
              </a:spcBef>
              <a:buClrTx/>
              <a:buFont typeface="Arial" panose="020B0604020202020204" pitchFamily="34" charset="0"/>
              <a:buChar char="•"/>
            </a:pPr>
            <a:r>
              <a:rPr lang="en-US" sz="2200" dirty="0">
                <a:solidFill>
                  <a:schemeClr val="tx1"/>
                </a:solidFill>
              </a:rPr>
              <a:t>Does not verify or validate goals.</a:t>
            </a:r>
          </a:p>
          <a:p>
            <a:pPr>
              <a:lnSpc>
                <a:spcPct val="100000"/>
              </a:lnSpc>
              <a:spcBef>
                <a:spcPts val="600"/>
              </a:spcBef>
            </a:pPr>
            <a:r>
              <a:rPr lang="en-US" sz="2400" dirty="0">
                <a:solidFill>
                  <a:schemeClr val="tx1"/>
                </a:solidFill>
              </a:rPr>
              <a:t>Can improve credibility of study.</a:t>
            </a:r>
          </a:p>
          <a:p>
            <a:pPr>
              <a:lnSpc>
                <a:spcPct val="100000"/>
              </a:lnSpc>
              <a:spcBef>
                <a:spcPts val="600"/>
              </a:spcBef>
            </a:pPr>
            <a:r>
              <a:rPr lang="en-US" sz="2400" dirty="0">
                <a:solidFill>
                  <a:schemeClr val="tx1"/>
                </a:solidFill>
              </a:rPr>
              <a:t>Critical review process is defined in the goal and scope.</a:t>
            </a:r>
          </a:p>
          <a:p>
            <a:pPr>
              <a:lnSpc>
                <a:spcPct val="100000"/>
              </a:lnSpc>
              <a:spcBef>
                <a:spcPts val="600"/>
              </a:spcBef>
            </a:pPr>
            <a:r>
              <a:rPr lang="en-US" sz="2400" dirty="0">
                <a:solidFill>
                  <a:schemeClr val="tx1"/>
                </a:solidFill>
              </a:rPr>
              <a:t>Requires external independent chair person and at least </a:t>
            </a:r>
            <a:br>
              <a:rPr lang="en-US" sz="2400" dirty="0">
                <a:solidFill>
                  <a:schemeClr val="tx1"/>
                </a:solidFill>
              </a:rPr>
            </a:br>
            <a:r>
              <a:rPr lang="en-US" sz="2400" dirty="0">
                <a:solidFill>
                  <a:schemeClr val="tx1"/>
                </a:solidFill>
              </a:rPr>
              <a:t>two other members.</a:t>
            </a:r>
          </a:p>
        </p:txBody>
      </p:sp>
      <p:cxnSp>
        <p:nvCxnSpPr>
          <p:cNvPr id="6" name="Straight Connector 5">
            <a:extLst>
              <a:ext uri="{FF2B5EF4-FFF2-40B4-BE49-F238E27FC236}">
                <a16:creationId xmlns:a16="http://schemas.microsoft.com/office/drawing/2014/main" id="{3A77A600-1488-44BC-86CA-D14E805DA7FB}"/>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611229"/>
      </p:ext>
    </p:extLst>
  </p:cSld>
  <p:clrMapOvr>
    <a:masterClrMapping/>
  </p:clrMapOvr>
  <mc:AlternateContent xmlns:mc="http://schemas.openxmlformats.org/markup-compatibility/2006" xmlns:p14="http://schemas.microsoft.com/office/powerpoint/2010/main">
    <mc:Choice Requires="p14">
      <p:transition spd="slow" p14:dur="2000" advTm="43860"/>
    </mc:Choice>
    <mc:Fallback xmlns="">
      <p:transition spd="slow" advTm="4386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432" y="289976"/>
            <a:ext cx="11033468" cy="646331"/>
          </a:xfrm>
        </p:spPr>
        <p:txBody>
          <a:bodyPr wrap="square">
            <a:spAutoFit/>
          </a:bodyPr>
          <a:lstStyle/>
          <a:p>
            <a:pPr algn="ctr"/>
            <a:r>
              <a:rPr lang="en-US" sz="4000" b="1" dirty="0">
                <a:latin typeface="+mn-lt"/>
              </a:rPr>
              <a:t>In-Class Exercise: LCA  </a:t>
            </a:r>
            <a:r>
              <a:rPr lang="en-US" sz="4000" b="1">
                <a:latin typeface="+mn-lt"/>
              </a:rPr>
              <a:t>and Input-Output </a:t>
            </a:r>
            <a:endParaRPr lang="en-US" sz="4000" b="1" dirty="0">
              <a:latin typeface="+mn-lt"/>
            </a:endParaRPr>
          </a:p>
        </p:txBody>
      </p:sp>
      <p:sp>
        <p:nvSpPr>
          <p:cNvPr id="4" name="Rectangle 3"/>
          <p:cNvSpPr/>
          <p:nvPr/>
        </p:nvSpPr>
        <p:spPr>
          <a:xfrm>
            <a:off x="924737" y="1690687"/>
            <a:ext cx="10342526" cy="4154984"/>
          </a:xfrm>
          <a:prstGeom prst="rect">
            <a:avLst/>
          </a:prstGeom>
        </p:spPr>
        <p:txBody>
          <a:bodyPr wrap="square">
            <a:spAutoFit/>
          </a:bodyPr>
          <a:lstStyle/>
          <a:p>
            <a:pPr marL="342900" marR="0" lvl="0" indent="-342900">
              <a:spcBef>
                <a:spcPts val="0"/>
              </a:spcBef>
              <a:spcAft>
                <a:spcPts val="0"/>
              </a:spcAft>
              <a:buFont typeface="+mj-lt"/>
              <a:buAutoNum type="arabicParenR"/>
            </a:pPr>
            <a:r>
              <a:rPr lang="en-US" sz="2400" dirty="0">
                <a:ea typeface="Calibri" charset="0"/>
                <a:cs typeface="Times New Roman" charset="0"/>
              </a:rPr>
              <a:t>Use the Input-Output (Embodied Energy &amp; Operating Energy) Quick tool to estimate energy resulting from production of product.</a:t>
            </a:r>
          </a:p>
          <a:p>
            <a:pPr marL="742950" marR="0" lvl="1" indent="-285750">
              <a:spcBef>
                <a:spcPts val="0"/>
              </a:spcBef>
              <a:spcAft>
                <a:spcPts val="0"/>
              </a:spcAft>
              <a:buFont typeface="+mj-lt"/>
              <a:buAutoNum type="alphaLcPeriod"/>
            </a:pPr>
            <a:r>
              <a:rPr lang="en-US" sz="2400" dirty="0">
                <a:ea typeface="Calibri" charset="0"/>
                <a:cs typeface="Times New Roman" charset="0"/>
              </a:rPr>
              <a:t>Use economic activity to derive estimates of materials and energy resources required for that activity, as well as the resulting environmental emissions.</a:t>
            </a:r>
          </a:p>
          <a:p>
            <a:pPr marL="742950" marR="0" lvl="1" indent="-285750">
              <a:spcBef>
                <a:spcPts val="0"/>
              </a:spcBef>
              <a:spcAft>
                <a:spcPts val="0"/>
              </a:spcAft>
              <a:buFont typeface="+mj-lt"/>
              <a:buAutoNum type="alphaLcPeriod"/>
            </a:pPr>
            <a:r>
              <a:rPr lang="en-US" sz="2400" dirty="0">
                <a:ea typeface="Calibri" charset="0"/>
                <a:cs typeface="Times New Roman" charset="0"/>
              </a:rPr>
              <a:t>Online Tool : </a:t>
            </a:r>
            <a:r>
              <a:rPr lang="en-US" sz="2400" u="sng" dirty="0">
                <a:solidFill>
                  <a:srgbClr val="0563C1"/>
                </a:solidFill>
                <a:ea typeface="Calibri" charset="0"/>
                <a:cs typeface="Times New Roman" charset="0"/>
                <a:hlinkClick r:id="rId2"/>
              </a:rPr>
              <a:t>http://www.eiolca.net</a:t>
            </a:r>
            <a:endParaRPr lang="en-US" sz="2400" dirty="0">
              <a:ea typeface="Calibri" charset="0"/>
              <a:cs typeface="Times New Roman" charset="0"/>
            </a:endParaRPr>
          </a:p>
          <a:p>
            <a:pPr marL="742950" marR="0" lvl="1" indent="-285750">
              <a:spcBef>
                <a:spcPts val="0"/>
              </a:spcBef>
              <a:spcAft>
                <a:spcPts val="0"/>
              </a:spcAft>
              <a:buFont typeface="+mj-lt"/>
              <a:buAutoNum type="alphaLcPeriod"/>
            </a:pPr>
            <a:r>
              <a:rPr lang="en-US" sz="2400" dirty="0">
                <a:ea typeface="Calibri" charset="0"/>
                <a:cs typeface="Times New Roman" charset="0"/>
              </a:rPr>
              <a:t>Task: Estimate Embodied energy and emissions associated with manufacturing of an automobile verses a bicycle.</a:t>
            </a:r>
          </a:p>
          <a:p>
            <a:pPr marL="1143000" marR="0" lvl="2" indent="-228600">
              <a:spcBef>
                <a:spcPts val="0"/>
              </a:spcBef>
              <a:spcAft>
                <a:spcPts val="0"/>
              </a:spcAft>
              <a:buFont typeface="+mj-lt"/>
              <a:buAutoNum type="romanLcPeriod"/>
            </a:pPr>
            <a:r>
              <a:rPr lang="en-US" sz="2400" dirty="0">
                <a:ea typeface="Calibri" charset="0"/>
                <a:cs typeface="Times New Roman" charset="0"/>
              </a:rPr>
              <a:t>Use the database – look into energy use for us 2002.</a:t>
            </a:r>
          </a:p>
          <a:p>
            <a:pPr marL="1600200" marR="0" lvl="3" indent="-228600">
              <a:spcBef>
                <a:spcPts val="0"/>
              </a:spcBef>
              <a:spcAft>
                <a:spcPts val="0"/>
              </a:spcAft>
              <a:buFont typeface="+mj-lt"/>
              <a:buAutoNum type="arabicPeriod"/>
            </a:pPr>
            <a:r>
              <a:rPr lang="en-US" sz="2400" dirty="0">
                <a:ea typeface="Calibri" charset="0"/>
                <a:cs typeface="Times New Roman" charset="0"/>
              </a:rPr>
              <a:t>Total energy TJ/1million $ (scale for 1 car worth $35000).</a:t>
            </a:r>
          </a:p>
          <a:p>
            <a:pPr marL="1600200" marR="0" lvl="3" indent="-228600">
              <a:spcBef>
                <a:spcPts val="0"/>
              </a:spcBef>
              <a:spcAft>
                <a:spcPts val="0"/>
              </a:spcAft>
              <a:buFont typeface="+mj-lt"/>
              <a:buAutoNum type="arabicPeriod"/>
            </a:pPr>
            <a:r>
              <a:rPr lang="en-US" sz="2400" dirty="0">
                <a:ea typeface="Calibri" charset="0"/>
                <a:cs typeface="Times New Roman" charset="0"/>
              </a:rPr>
              <a:t>Look at greenhouse gas emissions.</a:t>
            </a:r>
          </a:p>
          <a:p>
            <a:pPr marL="1600200" marR="0" lvl="3" indent="-228600">
              <a:spcBef>
                <a:spcPts val="0"/>
              </a:spcBef>
              <a:spcAft>
                <a:spcPts val="0"/>
              </a:spcAft>
              <a:buFont typeface="+mj-lt"/>
              <a:buAutoNum type="arabicPeriod"/>
            </a:pPr>
            <a:r>
              <a:rPr lang="en-US" sz="2400" dirty="0">
                <a:effectLst/>
                <a:ea typeface="Calibri" charset="0"/>
                <a:cs typeface="Times New Roman" charset="0"/>
              </a:rPr>
              <a:t>Compare automobile and a bicycle.</a:t>
            </a:r>
          </a:p>
        </p:txBody>
      </p:sp>
      <p:cxnSp>
        <p:nvCxnSpPr>
          <p:cNvPr id="5" name="Straight Connector 4">
            <a:extLst>
              <a:ext uri="{FF2B5EF4-FFF2-40B4-BE49-F238E27FC236}">
                <a16:creationId xmlns:a16="http://schemas.microsoft.com/office/drawing/2014/main" id="{9DAA4F1E-2B25-4C7A-B7C7-C6B0FBCCC93B}"/>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0120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7AC76-8F2E-C647-A14B-6B8E93E28A57}"/>
              </a:ext>
            </a:extLst>
          </p:cNvPr>
          <p:cNvSpPr>
            <a:spLocks noGrp="1"/>
          </p:cNvSpPr>
          <p:nvPr>
            <p:ph type="title"/>
          </p:nvPr>
        </p:nvSpPr>
        <p:spPr/>
        <p:txBody>
          <a:bodyPr/>
          <a:lstStyle/>
          <a:p>
            <a:r>
              <a:rPr lang="en-US" b="1" dirty="0"/>
              <a:t>Questions:</a:t>
            </a:r>
            <a:endParaRPr lang="en-US" dirty="0"/>
          </a:p>
        </p:txBody>
      </p:sp>
      <p:sp>
        <p:nvSpPr>
          <p:cNvPr id="3" name="Content Placeholder 2">
            <a:extLst>
              <a:ext uri="{FF2B5EF4-FFF2-40B4-BE49-F238E27FC236}">
                <a16:creationId xmlns:a16="http://schemas.microsoft.com/office/drawing/2014/main" id="{507F8971-F0B7-7C4E-A56A-55F393306631}"/>
              </a:ext>
            </a:extLst>
          </p:cNvPr>
          <p:cNvSpPr>
            <a:spLocks noGrp="1"/>
          </p:cNvSpPr>
          <p:nvPr>
            <p:ph idx="1"/>
          </p:nvPr>
        </p:nvSpPr>
        <p:spPr/>
        <p:txBody>
          <a:bodyPr/>
          <a:lstStyle/>
          <a:p>
            <a:pPr lvl="0"/>
            <a:r>
              <a:rPr lang="en-US" dirty="0"/>
              <a:t>How are the inputs similar, how are they different? (consider total energy and categories). </a:t>
            </a:r>
          </a:p>
          <a:p>
            <a:pPr lvl="0"/>
            <a:r>
              <a:rPr lang="en-US" dirty="0"/>
              <a:t>Discuss the assumptions for the car and bicycle.</a:t>
            </a:r>
          </a:p>
          <a:p>
            <a:pPr lvl="0"/>
            <a:r>
              <a:rPr lang="en-US" dirty="0"/>
              <a:t>Does the result change based on the product lifetime?</a:t>
            </a:r>
          </a:p>
          <a:p>
            <a:endParaRPr lang="en-US" dirty="0"/>
          </a:p>
        </p:txBody>
      </p:sp>
    </p:spTree>
    <p:extLst>
      <p:ext uri="{BB962C8B-B14F-4D97-AF65-F5344CB8AC3E}">
        <p14:creationId xmlns:p14="http://schemas.microsoft.com/office/powerpoint/2010/main" val="16149146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8A95427-3833-4554-9530-FFA11871C6B5}"/>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374DC12-982D-428A-94EF-5FE58037DD06}"/>
              </a:ext>
            </a:extLst>
          </p:cNvPr>
          <p:cNvSpPr txBox="1"/>
          <p:nvPr/>
        </p:nvSpPr>
        <p:spPr>
          <a:xfrm>
            <a:off x="4358649" y="156411"/>
            <a:ext cx="3474733" cy="707886"/>
          </a:xfrm>
          <a:prstGeom prst="rect">
            <a:avLst/>
          </a:prstGeom>
          <a:noFill/>
        </p:spPr>
        <p:txBody>
          <a:bodyPr wrap="none" rtlCol="0">
            <a:spAutoFit/>
          </a:bodyPr>
          <a:lstStyle/>
          <a:p>
            <a:pPr algn="ctr"/>
            <a:r>
              <a:rPr lang="en-US" sz="4000" b="1" dirty="0"/>
              <a:t>Topics Covered</a:t>
            </a:r>
          </a:p>
        </p:txBody>
      </p:sp>
      <p:sp>
        <p:nvSpPr>
          <p:cNvPr id="7" name="TextBox 6">
            <a:extLst>
              <a:ext uri="{FF2B5EF4-FFF2-40B4-BE49-F238E27FC236}">
                <a16:creationId xmlns:a16="http://schemas.microsoft.com/office/drawing/2014/main" id="{B1EC34FC-E510-E649-A2A5-0446B02221A4}"/>
              </a:ext>
            </a:extLst>
          </p:cNvPr>
          <p:cNvSpPr txBox="1"/>
          <p:nvPr/>
        </p:nvSpPr>
        <p:spPr>
          <a:xfrm>
            <a:off x="713039" y="1651086"/>
            <a:ext cx="7205045" cy="4616648"/>
          </a:xfrm>
          <a:prstGeom prst="rect">
            <a:avLst/>
          </a:prstGeom>
          <a:noFill/>
        </p:spPr>
        <p:txBody>
          <a:bodyPr wrap="square" rtlCol="0">
            <a:spAutoFit/>
          </a:bodyPr>
          <a:lstStyle/>
          <a:p>
            <a:pPr marL="514350" indent="-514350">
              <a:spcBef>
                <a:spcPts val="1200"/>
              </a:spcBef>
              <a:buFont typeface="+mj-lt"/>
              <a:buAutoNum type="arabicPeriod"/>
            </a:pPr>
            <a:r>
              <a:rPr lang="en-US" sz="2800" dirty="0"/>
              <a:t>Sustainability – Myths and Facts</a:t>
            </a:r>
          </a:p>
          <a:p>
            <a:pPr marL="514350" indent="-514350">
              <a:spcBef>
                <a:spcPts val="1200"/>
              </a:spcBef>
              <a:buFont typeface="+mj-lt"/>
              <a:buAutoNum type="arabicPeriod"/>
            </a:pPr>
            <a:r>
              <a:rPr lang="en-US" sz="2800" dirty="0"/>
              <a:t>Society, Economy, and the Environment</a:t>
            </a:r>
          </a:p>
          <a:p>
            <a:pPr marL="514350" indent="-514350">
              <a:spcBef>
                <a:spcPts val="1200"/>
              </a:spcBef>
              <a:buFont typeface="+mj-lt"/>
              <a:buAutoNum type="arabicPeriod"/>
            </a:pPr>
            <a:r>
              <a:rPr lang="en-US" sz="2800" dirty="0"/>
              <a:t>Business and Sustainability</a:t>
            </a:r>
          </a:p>
          <a:p>
            <a:pPr marL="914400" lvl="1" indent="-457200">
              <a:spcBef>
                <a:spcPts val="1200"/>
              </a:spcBef>
              <a:buFont typeface="Arial" panose="020B0604020202020204" pitchFamily="34" charset="0"/>
              <a:buChar char="•"/>
            </a:pPr>
            <a:r>
              <a:rPr lang="en-US" sz="2400" dirty="0"/>
              <a:t>Applying Green Chemistry to Management</a:t>
            </a:r>
          </a:p>
          <a:p>
            <a:pPr marL="514350" indent="-514350">
              <a:spcBef>
                <a:spcPts val="1200"/>
              </a:spcBef>
              <a:buFont typeface="+mj-lt"/>
              <a:buAutoNum type="arabicPeriod"/>
            </a:pPr>
            <a:r>
              <a:rPr lang="en-US" sz="2800" dirty="0"/>
              <a:t>Different Models of Sustainability</a:t>
            </a:r>
          </a:p>
          <a:p>
            <a:pPr marL="514350" indent="-514350">
              <a:spcBef>
                <a:spcPts val="1200"/>
              </a:spcBef>
              <a:buFont typeface="+mj-lt"/>
              <a:buAutoNum type="arabicPeriod"/>
            </a:pPr>
            <a:r>
              <a:rPr lang="en-US" sz="2800" dirty="0"/>
              <a:t>Case Study: The Interface Company</a:t>
            </a:r>
          </a:p>
          <a:p>
            <a:pPr marL="514350" indent="-514350">
              <a:spcBef>
                <a:spcPts val="1200"/>
              </a:spcBef>
              <a:buFont typeface="+mj-lt"/>
              <a:buAutoNum type="arabicPeriod"/>
            </a:pPr>
            <a:r>
              <a:rPr lang="en-US" sz="2800" dirty="0"/>
              <a:t>Green Washing</a:t>
            </a:r>
          </a:p>
          <a:p>
            <a:pPr marL="514350" indent="-514350">
              <a:spcBef>
                <a:spcPts val="1200"/>
              </a:spcBef>
              <a:buFont typeface="+mj-lt"/>
              <a:buAutoNum type="arabicPeriod"/>
            </a:pPr>
            <a:r>
              <a:rPr lang="en-US" sz="2800" dirty="0"/>
              <a:t>Life-Cycle Assessment</a:t>
            </a:r>
          </a:p>
        </p:txBody>
      </p:sp>
    </p:spTree>
    <p:extLst>
      <p:ext uri="{BB962C8B-B14F-4D97-AF65-F5344CB8AC3E}">
        <p14:creationId xmlns:p14="http://schemas.microsoft.com/office/powerpoint/2010/main" val="2009427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53345" y="2701636"/>
            <a:ext cx="3782291" cy="830997"/>
          </a:xfrm>
          <a:prstGeom prst="rect">
            <a:avLst/>
          </a:prstGeom>
          <a:noFill/>
        </p:spPr>
        <p:txBody>
          <a:bodyPr wrap="square" rtlCol="0">
            <a:spAutoFit/>
          </a:bodyPr>
          <a:lstStyle/>
          <a:p>
            <a:r>
              <a:rPr lang="en-US" sz="4800"/>
              <a:t>QUESTIONS?</a:t>
            </a:r>
            <a:endParaRPr lang="en-US" sz="4800" dirty="0"/>
          </a:p>
        </p:txBody>
      </p:sp>
      <p:sp>
        <p:nvSpPr>
          <p:cNvPr id="3" name="TextBox 2"/>
          <p:cNvSpPr txBox="1"/>
          <p:nvPr/>
        </p:nvSpPr>
        <p:spPr>
          <a:xfrm>
            <a:off x="990599" y="110836"/>
            <a:ext cx="8340439" cy="584775"/>
          </a:xfrm>
          <a:prstGeom prst="rect">
            <a:avLst/>
          </a:prstGeom>
          <a:noFill/>
        </p:spPr>
        <p:txBody>
          <a:bodyPr wrap="square" rtlCol="0">
            <a:spAutoFit/>
          </a:bodyPr>
          <a:lstStyle/>
          <a:p>
            <a:r>
              <a:rPr lang="en-US" sz="3200" dirty="0"/>
              <a:t>Sponsored by Yale-UNIDO Initiative</a:t>
            </a:r>
          </a:p>
        </p:txBody>
      </p:sp>
      <p:sp>
        <p:nvSpPr>
          <p:cNvPr id="4" name="Rectangle 3"/>
          <p:cNvSpPr/>
          <p:nvPr/>
        </p:nvSpPr>
        <p:spPr>
          <a:xfrm>
            <a:off x="2036618" y="4954158"/>
            <a:ext cx="4662054" cy="1754326"/>
          </a:xfrm>
          <a:prstGeom prst="rect">
            <a:avLst/>
          </a:prstGeom>
        </p:spPr>
        <p:txBody>
          <a:bodyPr wrap="square">
            <a:spAutoFit/>
          </a:bodyPr>
          <a:lstStyle/>
          <a:p>
            <a:br>
              <a:rPr lang="en-US" dirty="0">
                <a:latin typeface="Times New Roman" charset="0"/>
              </a:rPr>
            </a:br>
            <a:endParaRPr lang="en-US" dirty="0">
              <a:latin typeface="Times New Roman" charset="0"/>
            </a:endParaRPr>
          </a:p>
          <a:p>
            <a:br>
              <a:rPr lang="en-US" dirty="0">
                <a:latin typeface="Times New Roman" charset="0"/>
              </a:rPr>
            </a:br>
            <a:endParaRPr lang="en-US" dirty="0">
              <a:latin typeface="Times New Roman" charset="0"/>
            </a:endParaRPr>
          </a:p>
          <a:p>
            <a:r>
              <a:rPr lang="en-US" dirty="0">
                <a:solidFill>
                  <a:srgbClr val="2F2A2B"/>
                </a:solidFill>
                <a:latin typeface="Times New Roman" charset="0"/>
              </a:rPr>
              <a:t>CENTER </a:t>
            </a:r>
            <a:r>
              <a:rPr lang="en-US" i="1" dirty="0">
                <a:solidFill>
                  <a:srgbClr val="2F2A2B"/>
                </a:solidFill>
                <a:latin typeface="Times New Roman" charset="0"/>
              </a:rPr>
              <a:t>for </a:t>
            </a:r>
            <a:r>
              <a:rPr lang="en-US" dirty="0">
                <a:solidFill>
                  <a:srgbClr val="2F2A2B"/>
                </a:solidFill>
                <a:latin typeface="Times New Roman" charset="0"/>
              </a:rPr>
              <a:t>GREEN CHEMISTRY</a:t>
            </a:r>
          </a:p>
          <a:p>
            <a:r>
              <a:rPr lang="en-US" i="1" dirty="0">
                <a:solidFill>
                  <a:srgbClr val="2F2A2B"/>
                </a:solidFill>
                <a:latin typeface="Times New Roman" charset="0"/>
              </a:rPr>
              <a:t>and </a:t>
            </a:r>
            <a:r>
              <a:rPr lang="en-US" dirty="0">
                <a:solidFill>
                  <a:srgbClr val="2F2A2B"/>
                </a:solidFill>
                <a:latin typeface="Times New Roman" charset="0"/>
              </a:rPr>
              <a:t>GREEN ENGINEERING </a:t>
            </a:r>
            <a:r>
              <a:rPr lang="en-US" i="1" dirty="0">
                <a:solidFill>
                  <a:srgbClr val="2F2A2B"/>
                </a:solidFill>
                <a:latin typeface="Times New Roman" charset="0"/>
              </a:rPr>
              <a:t>at </a:t>
            </a:r>
            <a:r>
              <a:rPr lang="en-US" dirty="0">
                <a:solidFill>
                  <a:srgbClr val="2F2A2B"/>
                </a:solidFill>
                <a:latin typeface="Times New Roman" charset="0"/>
              </a:rPr>
              <a:t>YALE</a:t>
            </a:r>
            <a:endParaRPr lang="en-US" dirty="0">
              <a:solidFill>
                <a:srgbClr val="2F2A2B"/>
              </a:solidFill>
              <a:effectLst/>
              <a:latin typeface="Times New Roman" charset="0"/>
            </a:endParaRPr>
          </a:p>
        </p:txBody>
      </p:sp>
      <p:sp>
        <p:nvSpPr>
          <p:cNvPr id="5" name="Rectangle 4"/>
          <p:cNvSpPr/>
          <p:nvPr/>
        </p:nvSpPr>
        <p:spPr>
          <a:xfrm>
            <a:off x="3048000" y="2828836"/>
            <a:ext cx="6096000" cy="1200329"/>
          </a:xfrm>
          <a:prstGeom prst="rect">
            <a:avLst/>
          </a:prstGeom>
        </p:spPr>
        <p:txBody>
          <a:bodyPr>
            <a:spAutoFit/>
          </a:bodyPr>
          <a:lstStyle/>
          <a:p>
            <a:br>
              <a:rPr lang="en-US" dirty="0">
                <a:latin typeface="Times New Roman" charset="0"/>
              </a:rPr>
            </a:br>
            <a:endParaRPr lang="en-US" dirty="0">
              <a:latin typeface="Times New Roman" charset="0"/>
            </a:endParaRPr>
          </a:p>
          <a:p>
            <a:br>
              <a:rPr lang="en-US" dirty="0">
                <a:latin typeface="Times New Roman" charset="0"/>
              </a:rPr>
            </a:br>
            <a:endParaRPr lang="en-US" dirty="0">
              <a:effectLst/>
              <a:latin typeface="Times New Roman"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53314" y="5212194"/>
            <a:ext cx="1020198" cy="1496290"/>
          </a:xfrm>
          <a:prstGeom prst="rect">
            <a:avLst/>
          </a:prstGeom>
        </p:spPr>
      </p:pic>
      <p:pic>
        <p:nvPicPr>
          <p:cNvPr id="7" name="Picture 6"/>
          <p:cNvPicPr>
            <a:picLocks noChangeAspect="1"/>
          </p:cNvPicPr>
          <p:nvPr/>
        </p:nvPicPr>
        <p:blipFill>
          <a:blip r:embed="rId3"/>
          <a:stretch>
            <a:fillRect/>
          </a:stretch>
        </p:blipFill>
        <p:spPr>
          <a:xfrm>
            <a:off x="8035636" y="5831321"/>
            <a:ext cx="3810000" cy="990600"/>
          </a:xfrm>
          <a:prstGeom prst="rect">
            <a:avLst/>
          </a:prstGeom>
        </p:spPr>
      </p:pic>
      <p:pic>
        <p:nvPicPr>
          <p:cNvPr id="8" name="Picture 7"/>
          <p:cNvPicPr>
            <a:picLocks noChangeAspect="1"/>
          </p:cNvPicPr>
          <p:nvPr/>
        </p:nvPicPr>
        <p:blipFill>
          <a:blip r:embed="rId4"/>
          <a:stretch>
            <a:fillRect/>
          </a:stretch>
        </p:blipFill>
        <p:spPr>
          <a:xfrm>
            <a:off x="8035636" y="4446658"/>
            <a:ext cx="4064000" cy="12192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3558" y="3557145"/>
            <a:ext cx="3032234" cy="2274176"/>
          </a:xfrm>
          <a:prstGeom prst="rect">
            <a:avLst/>
          </a:prstGeom>
        </p:spPr>
      </p:pic>
    </p:spTree>
    <p:extLst>
      <p:ext uri="{BB962C8B-B14F-4D97-AF65-F5344CB8AC3E}">
        <p14:creationId xmlns:p14="http://schemas.microsoft.com/office/powerpoint/2010/main" val="1913248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583656" y="220198"/>
            <a:ext cx="7024688" cy="646331"/>
          </a:xfrm>
        </p:spPr>
        <p:txBody>
          <a:bodyPr>
            <a:spAutoFit/>
          </a:bodyPr>
          <a:lstStyle/>
          <a:p>
            <a:pPr algn="ctr"/>
            <a:r>
              <a:rPr lang="en-US" altLang="en-US" sz="4000" b="1" dirty="0">
                <a:latin typeface="+mn-lt"/>
              </a:rPr>
              <a:t>Life-Cycle Assessment</a:t>
            </a:r>
          </a:p>
        </p:txBody>
      </p:sp>
      <p:sp>
        <p:nvSpPr>
          <p:cNvPr id="17411" name="Rectangle 3"/>
          <p:cNvSpPr>
            <a:spLocks noGrp="1" noChangeArrowheads="1"/>
          </p:cNvSpPr>
          <p:nvPr>
            <p:ph idx="1"/>
          </p:nvPr>
        </p:nvSpPr>
        <p:spPr>
          <a:xfrm>
            <a:off x="1222939" y="2111830"/>
            <a:ext cx="9746122" cy="2185727"/>
          </a:xfrm>
        </p:spPr>
        <p:txBody>
          <a:bodyPr wrap="square">
            <a:spAutoFit/>
          </a:bodyPr>
          <a:lstStyle/>
          <a:p>
            <a:r>
              <a:rPr lang="en-US" altLang="en-US" dirty="0">
                <a:latin typeface="+mn-lt"/>
              </a:rPr>
              <a:t>Two attributes make LCA distinct and useful as an analytical tool:</a:t>
            </a:r>
          </a:p>
          <a:p>
            <a:pPr lvl="1"/>
            <a:r>
              <a:rPr lang="en-US" altLang="en-US" dirty="0">
                <a:latin typeface="+mn-lt"/>
              </a:rPr>
              <a:t>Whole system consideration of the total product life-cycle.</a:t>
            </a:r>
          </a:p>
          <a:p>
            <a:pPr lvl="1"/>
            <a:r>
              <a:rPr lang="en-US" altLang="en-US" dirty="0">
                <a:latin typeface="+mn-lt"/>
              </a:rPr>
              <a:t>Presentation of tradeoffs among multiple environmental issues.</a:t>
            </a:r>
          </a:p>
          <a:p>
            <a:pPr lvl="1"/>
            <a:endParaRPr lang="en-US" altLang="en-US" dirty="0">
              <a:latin typeface="+mn-lt"/>
            </a:endParaRPr>
          </a:p>
          <a:p>
            <a:r>
              <a:rPr lang="en-US" altLang="en-US" dirty="0">
                <a:latin typeface="+mn-lt"/>
              </a:rPr>
              <a:t>LCA is quantitative (within limits)</a:t>
            </a:r>
          </a:p>
        </p:txBody>
      </p:sp>
      <p:cxnSp>
        <p:nvCxnSpPr>
          <p:cNvPr id="4" name="Straight Connector 3">
            <a:extLst>
              <a:ext uri="{FF2B5EF4-FFF2-40B4-BE49-F238E27FC236}">
                <a16:creationId xmlns:a16="http://schemas.microsoft.com/office/drawing/2014/main" id="{75A33AD4-5E78-446F-988C-07ED794C742F}"/>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6088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83656" y="224907"/>
            <a:ext cx="7024688" cy="646331"/>
          </a:xfrm>
        </p:spPr>
        <p:txBody>
          <a:bodyPr>
            <a:spAutoFit/>
          </a:bodyPr>
          <a:lstStyle/>
          <a:p>
            <a:pPr algn="ctr"/>
            <a:r>
              <a:rPr lang="en-US" altLang="en-US" sz="4000" b="1" dirty="0">
                <a:latin typeface="+mn-lt"/>
              </a:rPr>
              <a:t>The Four Steps of an LCA</a:t>
            </a:r>
          </a:p>
        </p:txBody>
      </p:sp>
      <p:sp>
        <p:nvSpPr>
          <p:cNvPr id="19459" name="Rectangle 3"/>
          <p:cNvSpPr>
            <a:spLocks noGrp="1" noChangeArrowheads="1"/>
          </p:cNvSpPr>
          <p:nvPr>
            <p:ph type="body" idx="1"/>
          </p:nvPr>
        </p:nvSpPr>
        <p:spPr>
          <a:xfrm>
            <a:off x="732365" y="1882446"/>
            <a:ext cx="5710850" cy="4029821"/>
          </a:xfrm>
        </p:spPr>
        <p:txBody>
          <a:bodyPr wrap="square">
            <a:spAutoFit/>
          </a:bodyPr>
          <a:lstStyle/>
          <a:p>
            <a:r>
              <a:rPr lang="en-US" altLang="en-US" sz="2000" dirty="0">
                <a:latin typeface="+mn-lt"/>
              </a:rPr>
              <a:t>Goal and Scope Definition </a:t>
            </a:r>
            <a:r>
              <a:rPr lang="en-US" altLang="en-US" sz="2000" b="1" dirty="0">
                <a:solidFill>
                  <a:schemeClr val="accent1"/>
                </a:solidFill>
                <a:latin typeface="+mn-lt"/>
              </a:rPr>
              <a:t>(ISO 14040)</a:t>
            </a:r>
          </a:p>
          <a:p>
            <a:r>
              <a:rPr lang="en-US" altLang="en-US" sz="2000" dirty="0">
                <a:latin typeface="+mn-lt"/>
              </a:rPr>
              <a:t>The Life-Cycle Analysis </a:t>
            </a:r>
            <a:r>
              <a:rPr lang="en-US" altLang="en-US" sz="2000" b="1" dirty="0">
                <a:solidFill>
                  <a:schemeClr val="accent1"/>
                </a:solidFill>
                <a:latin typeface="+mn-lt"/>
              </a:rPr>
              <a:t>(ISO 14041) </a:t>
            </a:r>
            <a:r>
              <a:rPr lang="en-US" altLang="en-US" sz="2000" dirty="0">
                <a:latin typeface="+mn-lt"/>
              </a:rPr>
              <a:t>- What are the energy, raw materials, emissions, and wastes? What data </a:t>
            </a:r>
            <a:r>
              <a:rPr lang="en-US" altLang="en-US" sz="2000" dirty="0"/>
              <a:t>is</a:t>
            </a:r>
            <a:r>
              <a:rPr lang="en-US" altLang="en-US" sz="2000" dirty="0">
                <a:latin typeface="+mn-lt"/>
              </a:rPr>
              <a:t> needed?</a:t>
            </a:r>
          </a:p>
          <a:p>
            <a:r>
              <a:rPr lang="en-US" altLang="en-US" sz="2000" dirty="0">
                <a:latin typeface="+mn-lt"/>
              </a:rPr>
              <a:t>Life-Cycle Impact Assessment </a:t>
            </a:r>
            <a:r>
              <a:rPr lang="en-US" altLang="en-US" sz="2000" b="1" dirty="0">
                <a:solidFill>
                  <a:schemeClr val="accent1"/>
                </a:solidFill>
                <a:latin typeface="+mn-lt"/>
              </a:rPr>
              <a:t>(ISO 14042) </a:t>
            </a:r>
            <a:r>
              <a:rPr lang="en-US" altLang="en-US" sz="2000" dirty="0">
                <a:latin typeface="+mn-lt"/>
              </a:rPr>
              <a:t>- Assess environmental impacts identified in the life-cycle inventory.</a:t>
            </a:r>
          </a:p>
          <a:p>
            <a:r>
              <a:rPr lang="en-US" altLang="en-US" sz="2000" dirty="0">
                <a:latin typeface="+mn-lt"/>
              </a:rPr>
              <a:t>Life-Cycle Improvement - </a:t>
            </a:r>
            <a:r>
              <a:rPr lang="en-US" altLang="en-US" sz="2000" b="1" dirty="0">
                <a:solidFill>
                  <a:schemeClr val="accent1"/>
                </a:solidFill>
                <a:latin typeface="+mn-lt"/>
              </a:rPr>
              <a:t>(ISO 14043)</a:t>
            </a:r>
            <a:r>
              <a:rPr lang="en-US" altLang="en-US" sz="2000" dirty="0">
                <a:latin typeface="+mn-lt"/>
              </a:rPr>
              <a:t> Identify opportunities to reduce the environmental impacts by modification of the life-cycle inventory.</a:t>
            </a:r>
          </a:p>
          <a:p>
            <a:endParaRPr lang="en-US" altLang="en-US" sz="2000" dirty="0">
              <a:latin typeface="+mn-lt"/>
            </a:endParaRPr>
          </a:p>
          <a:p>
            <a:pPr marL="0" indent="0">
              <a:buNone/>
            </a:pPr>
            <a:r>
              <a:rPr lang="en-US" altLang="en-US" sz="1800" dirty="0">
                <a:latin typeface="+mn-lt"/>
              </a:rPr>
              <a:t>ISO1400 link provided for reference only.</a:t>
            </a:r>
          </a:p>
        </p:txBody>
      </p:sp>
      <p:grpSp>
        <p:nvGrpSpPr>
          <p:cNvPr id="6" name="Canvas 6"/>
          <p:cNvGrpSpPr/>
          <p:nvPr/>
        </p:nvGrpSpPr>
        <p:grpSpPr>
          <a:xfrm>
            <a:off x="6951461" y="2637651"/>
            <a:ext cx="4039945" cy="3203099"/>
            <a:chOff x="0" y="0"/>
            <a:chExt cx="2667000" cy="2114550"/>
          </a:xfrm>
        </p:grpSpPr>
        <p:sp>
          <p:nvSpPr>
            <p:cNvPr id="7" name="Rectangle 6"/>
            <p:cNvSpPr/>
            <p:nvPr/>
          </p:nvSpPr>
          <p:spPr>
            <a:xfrm>
              <a:off x="0" y="0"/>
              <a:ext cx="2667000" cy="2114550"/>
            </a:xfrm>
            <a:prstGeom prst="rect">
              <a:avLst/>
            </a:prstGeom>
          </p:spPr>
        </p:sp>
        <p:sp>
          <p:nvSpPr>
            <p:cNvPr id="8" name="Text Box 7"/>
            <p:cNvSpPr txBox="1"/>
            <p:nvPr/>
          </p:nvSpPr>
          <p:spPr>
            <a:xfrm>
              <a:off x="189525" y="865799"/>
              <a:ext cx="1066800" cy="439125"/>
            </a:xfrm>
            <a:prstGeom prst="rect">
              <a:avLst/>
            </a:prstGeom>
            <a:solidFill>
              <a:srgbClr val="C1DF87"/>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en-US" sz="1400" b="1" dirty="0">
                  <a:effectLst/>
                  <a:ea typeface="Calibri" panose="020F0502020204030204" pitchFamily="34" charset="0"/>
                </a:rPr>
                <a:t>Inventory Analysis</a:t>
              </a:r>
              <a:endParaRPr lang="en-US" sz="1400" b="1" dirty="0">
                <a:effectLst/>
                <a:ea typeface="Times New Roman" panose="02020603050405020304" pitchFamily="18" charset="0"/>
              </a:endParaRPr>
            </a:p>
          </p:txBody>
        </p:sp>
        <p:sp>
          <p:nvSpPr>
            <p:cNvPr id="9" name="Text Box 7"/>
            <p:cNvSpPr txBox="1"/>
            <p:nvPr/>
          </p:nvSpPr>
          <p:spPr>
            <a:xfrm>
              <a:off x="189525" y="1589700"/>
              <a:ext cx="1066800" cy="438785"/>
            </a:xfrm>
            <a:prstGeom prst="rect">
              <a:avLst/>
            </a:prstGeom>
            <a:solidFill>
              <a:srgbClr val="C1DF87"/>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5000"/>
                </a:lnSpc>
                <a:spcBef>
                  <a:spcPts val="0"/>
                </a:spcBef>
                <a:spcAft>
                  <a:spcPts val="800"/>
                </a:spcAft>
              </a:pPr>
              <a:r>
                <a:rPr lang="en-US" sz="1400" b="1" dirty="0">
                  <a:effectLst/>
                  <a:ea typeface="Calibri" panose="020F0502020204030204" pitchFamily="34" charset="0"/>
                </a:rPr>
                <a:t>Impact Assessment</a:t>
              </a:r>
              <a:endParaRPr lang="en-US" sz="1400" b="1" dirty="0">
                <a:effectLst/>
                <a:ea typeface="Times New Roman" panose="02020603050405020304" pitchFamily="18" charset="0"/>
              </a:endParaRPr>
            </a:p>
          </p:txBody>
        </p:sp>
        <p:sp>
          <p:nvSpPr>
            <p:cNvPr id="10" name="Text Box 7"/>
            <p:cNvSpPr txBox="1"/>
            <p:nvPr/>
          </p:nvSpPr>
          <p:spPr>
            <a:xfrm>
              <a:off x="189525" y="141899"/>
              <a:ext cx="1066800" cy="438785"/>
            </a:xfrm>
            <a:prstGeom prst="rect">
              <a:avLst/>
            </a:prstGeom>
            <a:solidFill>
              <a:srgbClr val="C1DF87"/>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5000"/>
                </a:lnSpc>
                <a:spcBef>
                  <a:spcPts val="0"/>
                </a:spcBef>
                <a:spcAft>
                  <a:spcPts val="800"/>
                </a:spcAft>
              </a:pPr>
              <a:r>
                <a:rPr lang="en-US" sz="1400" b="1" dirty="0">
                  <a:effectLst/>
                  <a:ea typeface="Calibri" panose="020F0502020204030204" pitchFamily="34" charset="0"/>
                </a:rPr>
                <a:t>Goal and Scope</a:t>
              </a:r>
              <a:endParaRPr lang="en-US" sz="1400" b="1" dirty="0">
                <a:effectLst/>
                <a:ea typeface="Times New Roman" panose="02020603050405020304" pitchFamily="18" charset="0"/>
              </a:endParaRPr>
            </a:p>
          </p:txBody>
        </p:sp>
        <p:sp>
          <p:nvSpPr>
            <p:cNvPr id="11" name="Text Box 8"/>
            <p:cNvSpPr txBox="1"/>
            <p:nvPr/>
          </p:nvSpPr>
          <p:spPr>
            <a:xfrm>
              <a:off x="1573750" y="141899"/>
              <a:ext cx="971549" cy="1886162"/>
            </a:xfrm>
            <a:prstGeom prst="rect">
              <a:avLst/>
            </a:prstGeom>
            <a:solidFill>
              <a:srgbClr val="C1DF87"/>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b="1" dirty="0">
                  <a:effectLst/>
                  <a:ea typeface="Calibri" panose="020F0502020204030204" pitchFamily="34" charset="0"/>
                  <a:cs typeface="Times New Roman" panose="02020603050405020304" pitchFamily="18" charset="0"/>
                </a:rPr>
                <a:t>Interpretation</a:t>
              </a:r>
            </a:p>
          </p:txBody>
        </p:sp>
        <p:cxnSp>
          <p:nvCxnSpPr>
            <p:cNvPr id="12" name="Straight Arrow Connector 11"/>
            <p:cNvCxnSpPr/>
            <p:nvPr/>
          </p:nvCxnSpPr>
          <p:spPr>
            <a:xfrm flipV="1">
              <a:off x="631825" y="580733"/>
              <a:ext cx="0" cy="285750"/>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811825" y="580582"/>
              <a:ext cx="0" cy="285609"/>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49900" y="1304789"/>
              <a:ext cx="0" cy="285115"/>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829605" y="1304789"/>
              <a:ext cx="0" cy="285115"/>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260643" y="444923"/>
              <a:ext cx="272014" cy="0"/>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1401105" y="141265"/>
              <a:ext cx="0" cy="283464"/>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259500" y="1176950"/>
              <a:ext cx="269461" cy="0"/>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1399835" y="873420"/>
              <a:ext cx="0" cy="283210"/>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259500" y="1891326"/>
              <a:ext cx="269461" cy="0"/>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1399835" y="1587795"/>
              <a:ext cx="0" cy="283210"/>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grpSp>
      <p:sp>
        <p:nvSpPr>
          <p:cNvPr id="24" name="Content Placeholder 2"/>
          <p:cNvSpPr txBox="1">
            <a:spLocks/>
          </p:cNvSpPr>
          <p:nvPr/>
        </p:nvSpPr>
        <p:spPr>
          <a:xfrm>
            <a:off x="6454111" y="1882446"/>
            <a:ext cx="5034644" cy="91262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2400" b="1" dirty="0"/>
              <a:t>Phases</a:t>
            </a:r>
          </a:p>
          <a:p>
            <a:pPr marL="201168" lvl="1" indent="0" algn="ctr">
              <a:buNone/>
            </a:pPr>
            <a:r>
              <a:rPr lang="en-US" dirty="0"/>
              <a:t>Portions of LCA procedure </a:t>
            </a:r>
            <a:endParaRPr lang="en-US" b="1" dirty="0"/>
          </a:p>
          <a:p>
            <a:endParaRPr lang="en-US" sz="2200" b="1" dirty="0"/>
          </a:p>
        </p:txBody>
      </p:sp>
      <p:cxnSp>
        <p:nvCxnSpPr>
          <p:cNvPr id="25" name="Straight Connector 24"/>
          <p:cNvCxnSpPr/>
          <p:nvPr/>
        </p:nvCxnSpPr>
        <p:spPr>
          <a:xfrm>
            <a:off x="6852800" y="2293314"/>
            <a:ext cx="4170901" cy="0"/>
          </a:xfrm>
          <a:prstGeom prst="line">
            <a:avLst/>
          </a:prstGeom>
          <a:ln w="19050">
            <a:solidFill>
              <a:srgbClr val="739A28"/>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7810213" y="2295816"/>
            <a:ext cx="2501626" cy="279400"/>
          </a:xfrm>
          <a:prstGeom prst="rect">
            <a:avLst/>
          </a:prstGeom>
          <a:noFill/>
          <a:ln w="19050">
            <a:solidFill>
              <a:srgbClr val="739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59677EA9-45C1-45E6-9155-37E10CD96452}"/>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3879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ISO is an independent, non-governmental international organization with a membership of 162 national standards bodies.</a:t>
            </a:r>
          </a:p>
          <a:p>
            <a:r>
              <a:rPr lang="en-US" dirty="0"/>
              <a:t>It is an organization setting international standards.</a:t>
            </a:r>
          </a:p>
          <a:p>
            <a:r>
              <a:rPr lang="en-US" dirty="0"/>
              <a:t>ISO also publishes technical reports, technical specifications, publicly available specifications and guides.</a:t>
            </a:r>
          </a:p>
        </p:txBody>
      </p:sp>
      <p:sp>
        <p:nvSpPr>
          <p:cNvPr id="4" name="Rectangle 2"/>
          <p:cNvSpPr>
            <a:spLocks noGrp="1" noChangeArrowheads="1"/>
          </p:cNvSpPr>
          <p:nvPr>
            <p:ph type="title"/>
          </p:nvPr>
        </p:nvSpPr>
        <p:spPr>
          <a:xfrm>
            <a:off x="2583656" y="224907"/>
            <a:ext cx="7024688" cy="646331"/>
          </a:xfrm>
        </p:spPr>
        <p:txBody>
          <a:bodyPr>
            <a:spAutoFit/>
          </a:bodyPr>
          <a:lstStyle/>
          <a:p>
            <a:pPr algn="ctr"/>
            <a:r>
              <a:rPr lang="en-US" altLang="en-US" sz="4000" b="1" dirty="0">
                <a:latin typeface="+mn-lt"/>
              </a:rPr>
              <a:t>ISO</a:t>
            </a:r>
          </a:p>
        </p:txBody>
      </p:sp>
      <p:cxnSp>
        <p:nvCxnSpPr>
          <p:cNvPr id="5" name="Straight Connector 4">
            <a:extLst>
              <a:ext uri="{FF2B5EF4-FFF2-40B4-BE49-F238E27FC236}">
                <a16:creationId xmlns:a16="http://schemas.microsoft.com/office/drawing/2014/main" id="{59677EA9-45C1-45E6-9155-37E10CD96452}"/>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7834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18" name="Rectangle 2"/>
          <p:cNvSpPr>
            <a:spLocks noChangeArrowheads="1"/>
          </p:cNvSpPr>
          <p:nvPr/>
        </p:nvSpPr>
        <p:spPr bwMode="auto">
          <a:xfrm>
            <a:off x="4828291" y="4135738"/>
            <a:ext cx="2517775" cy="1035050"/>
          </a:xfrm>
          <a:prstGeom prst="rect">
            <a:avLst/>
          </a:prstGeom>
          <a:solidFill>
            <a:schemeClr val="accent2"/>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endParaRPr lang="en-US"/>
          </a:p>
        </p:txBody>
      </p:sp>
      <p:sp>
        <p:nvSpPr>
          <p:cNvPr id="751619" name="Line 3"/>
          <p:cNvSpPr>
            <a:spLocks noChangeShapeType="1"/>
          </p:cNvSpPr>
          <p:nvPr/>
        </p:nvSpPr>
        <p:spPr bwMode="auto">
          <a:xfrm>
            <a:off x="6795202" y="3399138"/>
            <a:ext cx="0" cy="71755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1620" name="Line 4"/>
          <p:cNvSpPr>
            <a:spLocks noChangeShapeType="1"/>
          </p:cNvSpPr>
          <p:nvPr/>
        </p:nvSpPr>
        <p:spPr bwMode="auto">
          <a:xfrm>
            <a:off x="7438141" y="4499275"/>
            <a:ext cx="688975"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1621" name="Line 5"/>
          <p:cNvSpPr>
            <a:spLocks noChangeShapeType="1"/>
          </p:cNvSpPr>
          <p:nvPr/>
        </p:nvSpPr>
        <p:spPr bwMode="auto">
          <a:xfrm>
            <a:off x="7419091" y="4745338"/>
            <a:ext cx="727075"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1622" name="Line 6"/>
          <p:cNvSpPr>
            <a:spLocks noChangeShapeType="1"/>
          </p:cNvSpPr>
          <p:nvPr/>
        </p:nvSpPr>
        <p:spPr bwMode="auto">
          <a:xfrm>
            <a:off x="7419090" y="4251625"/>
            <a:ext cx="2349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1623" name="Line 7"/>
          <p:cNvSpPr>
            <a:spLocks noChangeShapeType="1"/>
          </p:cNvSpPr>
          <p:nvPr/>
        </p:nvSpPr>
        <p:spPr bwMode="auto">
          <a:xfrm flipV="1">
            <a:off x="7660390" y="3689651"/>
            <a:ext cx="0" cy="5683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1624" name="Line 8"/>
          <p:cNvSpPr>
            <a:spLocks noChangeShapeType="1"/>
          </p:cNvSpPr>
          <p:nvPr/>
        </p:nvSpPr>
        <p:spPr bwMode="auto">
          <a:xfrm>
            <a:off x="6801552" y="3696000"/>
            <a:ext cx="852488" cy="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1625" name="Line 9"/>
          <p:cNvSpPr>
            <a:spLocks noChangeShapeType="1"/>
          </p:cNvSpPr>
          <p:nvPr/>
        </p:nvSpPr>
        <p:spPr bwMode="auto">
          <a:xfrm>
            <a:off x="5375977" y="3399138"/>
            <a:ext cx="0" cy="71755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1626" name="Line 10"/>
          <p:cNvSpPr>
            <a:spLocks noChangeShapeType="1"/>
          </p:cNvSpPr>
          <p:nvPr/>
        </p:nvSpPr>
        <p:spPr bwMode="auto">
          <a:xfrm>
            <a:off x="3056640" y="4437363"/>
            <a:ext cx="1739900"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1627" name="Line 11"/>
          <p:cNvSpPr>
            <a:spLocks noChangeShapeType="1"/>
          </p:cNvSpPr>
          <p:nvPr/>
        </p:nvSpPr>
        <p:spPr bwMode="auto">
          <a:xfrm>
            <a:off x="5252152" y="5245401"/>
            <a:ext cx="0" cy="4810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1628" name="Line 12"/>
          <p:cNvSpPr>
            <a:spLocks noChangeShapeType="1"/>
          </p:cNvSpPr>
          <p:nvPr/>
        </p:nvSpPr>
        <p:spPr bwMode="auto">
          <a:xfrm flipH="1">
            <a:off x="3272540" y="5732763"/>
            <a:ext cx="198596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1629" name="Line 13"/>
          <p:cNvSpPr>
            <a:spLocks noChangeShapeType="1"/>
          </p:cNvSpPr>
          <p:nvPr/>
        </p:nvSpPr>
        <p:spPr bwMode="auto">
          <a:xfrm flipV="1">
            <a:off x="3278890" y="4492925"/>
            <a:ext cx="0" cy="124618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1630" name="Line 14"/>
          <p:cNvSpPr>
            <a:spLocks noChangeShapeType="1"/>
          </p:cNvSpPr>
          <p:nvPr/>
        </p:nvSpPr>
        <p:spPr bwMode="auto">
          <a:xfrm>
            <a:off x="6206992" y="5239051"/>
            <a:ext cx="0" cy="54292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1631" name="Line 15"/>
          <p:cNvSpPr>
            <a:spLocks noChangeShapeType="1"/>
          </p:cNvSpPr>
          <p:nvPr/>
        </p:nvSpPr>
        <p:spPr bwMode="auto">
          <a:xfrm>
            <a:off x="7042852" y="5251751"/>
            <a:ext cx="0" cy="530225"/>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1632" name="Line 16"/>
          <p:cNvSpPr>
            <a:spLocks noChangeShapeType="1"/>
          </p:cNvSpPr>
          <p:nvPr/>
        </p:nvSpPr>
        <p:spPr bwMode="auto">
          <a:xfrm>
            <a:off x="7728653" y="4251625"/>
            <a:ext cx="417513"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1633" name="Rectangle 17"/>
          <p:cNvSpPr>
            <a:spLocks noChangeArrowheads="1"/>
          </p:cNvSpPr>
          <p:nvPr/>
        </p:nvSpPr>
        <p:spPr bwMode="auto">
          <a:xfrm>
            <a:off x="5207489" y="4435776"/>
            <a:ext cx="1699054" cy="443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4612" tIns="36512" rIns="74612" bIns="36512">
            <a:spAutoFit/>
          </a:bodyPr>
          <a:lstStyle>
            <a:lvl1pPr algn="l" defTabSz="598488">
              <a:defRPr sz="2400">
                <a:solidFill>
                  <a:schemeClr val="tx1"/>
                </a:solidFill>
                <a:latin typeface="Times New Roman" charset="0"/>
              </a:defRPr>
            </a:lvl1pPr>
            <a:lvl2pPr marL="369888" algn="l" defTabSz="598488">
              <a:defRPr sz="2400">
                <a:solidFill>
                  <a:schemeClr val="tx1"/>
                </a:solidFill>
                <a:latin typeface="Times New Roman" charset="0"/>
              </a:defRPr>
            </a:lvl2pPr>
            <a:lvl3pPr marL="739775" algn="l" defTabSz="598488">
              <a:defRPr sz="2400">
                <a:solidFill>
                  <a:schemeClr val="tx1"/>
                </a:solidFill>
                <a:latin typeface="Times New Roman" charset="0"/>
              </a:defRPr>
            </a:lvl3pPr>
            <a:lvl4pPr marL="1111250" algn="l" defTabSz="598488">
              <a:defRPr sz="2400">
                <a:solidFill>
                  <a:schemeClr val="tx1"/>
                </a:solidFill>
                <a:latin typeface="Times New Roman" charset="0"/>
              </a:defRPr>
            </a:lvl4pPr>
            <a:lvl5pPr marL="1481138" algn="l" defTabSz="598488">
              <a:defRPr sz="2400">
                <a:solidFill>
                  <a:schemeClr val="tx1"/>
                </a:solidFill>
                <a:latin typeface="Times New Roman" charset="0"/>
              </a:defRPr>
            </a:lvl5pPr>
            <a:lvl6pPr marL="1938338" defTabSz="598488" fontAlgn="base">
              <a:spcBef>
                <a:spcPct val="0"/>
              </a:spcBef>
              <a:spcAft>
                <a:spcPct val="0"/>
              </a:spcAft>
              <a:defRPr sz="2400">
                <a:solidFill>
                  <a:schemeClr val="tx1"/>
                </a:solidFill>
                <a:latin typeface="Times New Roman" charset="0"/>
              </a:defRPr>
            </a:lvl6pPr>
            <a:lvl7pPr marL="2395538" defTabSz="598488" fontAlgn="base">
              <a:spcBef>
                <a:spcPct val="0"/>
              </a:spcBef>
              <a:spcAft>
                <a:spcPct val="0"/>
              </a:spcAft>
              <a:defRPr sz="2400">
                <a:solidFill>
                  <a:schemeClr val="tx1"/>
                </a:solidFill>
                <a:latin typeface="Times New Roman" charset="0"/>
              </a:defRPr>
            </a:lvl7pPr>
            <a:lvl8pPr marL="2852738" defTabSz="598488" fontAlgn="base">
              <a:spcBef>
                <a:spcPct val="0"/>
              </a:spcBef>
              <a:spcAft>
                <a:spcPct val="0"/>
              </a:spcAft>
              <a:defRPr sz="2400">
                <a:solidFill>
                  <a:schemeClr val="tx1"/>
                </a:solidFill>
                <a:latin typeface="Times New Roman" charset="0"/>
              </a:defRPr>
            </a:lvl8pPr>
            <a:lvl9pPr marL="3309938" defTabSz="598488" fontAlgn="base">
              <a:spcBef>
                <a:spcPct val="0"/>
              </a:spcBef>
              <a:spcAft>
                <a:spcPct val="0"/>
              </a:spcAft>
              <a:defRPr sz="2400">
                <a:solidFill>
                  <a:schemeClr val="tx1"/>
                </a:solidFill>
                <a:latin typeface="Times New Roman" charset="0"/>
              </a:defRPr>
            </a:lvl9pPr>
          </a:lstStyle>
          <a:p>
            <a:pPr algn="ctr" eaLnBrk="0" hangingPunct="0"/>
            <a:r>
              <a:rPr lang="en-US" altLang="x-none" dirty="0">
                <a:solidFill>
                  <a:srgbClr val="000000"/>
                </a:solidFill>
                <a:latin typeface="+mn-lt"/>
              </a:rPr>
              <a:t>Unit Process</a:t>
            </a:r>
          </a:p>
        </p:txBody>
      </p:sp>
      <p:sp>
        <p:nvSpPr>
          <p:cNvPr id="751634" name="Rectangle 18"/>
          <p:cNvSpPr>
            <a:spLocks noChangeArrowheads="1"/>
          </p:cNvSpPr>
          <p:nvPr/>
        </p:nvSpPr>
        <p:spPr bwMode="auto">
          <a:xfrm>
            <a:off x="4980805" y="3061000"/>
            <a:ext cx="790345" cy="350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4612" tIns="36512" rIns="74612" bIns="36512">
            <a:spAutoFit/>
          </a:bodyPr>
          <a:lstStyle>
            <a:lvl1pPr algn="l" defTabSz="598488">
              <a:defRPr sz="2400">
                <a:solidFill>
                  <a:schemeClr val="tx1"/>
                </a:solidFill>
                <a:latin typeface="Times New Roman" charset="0"/>
              </a:defRPr>
            </a:lvl1pPr>
            <a:lvl2pPr marL="369888" algn="l" defTabSz="598488">
              <a:defRPr sz="2400">
                <a:solidFill>
                  <a:schemeClr val="tx1"/>
                </a:solidFill>
                <a:latin typeface="Times New Roman" charset="0"/>
              </a:defRPr>
            </a:lvl2pPr>
            <a:lvl3pPr marL="739775" algn="l" defTabSz="598488">
              <a:defRPr sz="2400">
                <a:solidFill>
                  <a:schemeClr val="tx1"/>
                </a:solidFill>
                <a:latin typeface="Times New Roman" charset="0"/>
              </a:defRPr>
            </a:lvl3pPr>
            <a:lvl4pPr marL="1111250" algn="l" defTabSz="598488">
              <a:defRPr sz="2400">
                <a:solidFill>
                  <a:schemeClr val="tx1"/>
                </a:solidFill>
                <a:latin typeface="Times New Roman" charset="0"/>
              </a:defRPr>
            </a:lvl4pPr>
            <a:lvl5pPr marL="1481138" algn="l" defTabSz="598488">
              <a:defRPr sz="2400">
                <a:solidFill>
                  <a:schemeClr val="tx1"/>
                </a:solidFill>
                <a:latin typeface="Times New Roman" charset="0"/>
              </a:defRPr>
            </a:lvl5pPr>
            <a:lvl6pPr marL="1938338" defTabSz="598488" fontAlgn="base">
              <a:spcBef>
                <a:spcPct val="0"/>
              </a:spcBef>
              <a:spcAft>
                <a:spcPct val="0"/>
              </a:spcAft>
              <a:defRPr sz="2400">
                <a:solidFill>
                  <a:schemeClr val="tx1"/>
                </a:solidFill>
                <a:latin typeface="Times New Roman" charset="0"/>
              </a:defRPr>
            </a:lvl6pPr>
            <a:lvl7pPr marL="2395538" defTabSz="598488" fontAlgn="base">
              <a:spcBef>
                <a:spcPct val="0"/>
              </a:spcBef>
              <a:spcAft>
                <a:spcPct val="0"/>
              </a:spcAft>
              <a:defRPr sz="2400">
                <a:solidFill>
                  <a:schemeClr val="tx1"/>
                </a:solidFill>
                <a:latin typeface="Times New Roman" charset="0"/>
              </a:defRPr>
            </a:lvl7pPr>
            <a:lvl8pPr marL="2852738" defTabSz="598488" fontAlgn="base">
              <a:spcBef>
                <a:spcPct val="0"/>
              </a:spcBef>
              <a:spcAft>
                <a:spcPct val="0"/>
              </a:spcAft>
              <a:defRPr sz="2400">
                <a:solidFill>
                  <a:schemeClr val="tx1"/>
                </a:solidFill>
                <a:latin typeface="Times New Roman" charset="0"/>
              </a:defRPr>
            </a:lvl8pPr>
            <a:lvl9pPr marL="3309938" defTabSz="598488" fontAlgn="base">
              <a:spcBef>
                <a:spcPct val="0"/>
              </a:spcBef>
              <a:spcAft>
                <a:spcPct val="0"/>
              </a:spcAft>
              <a:defRPr sz="2400">
                <a:solidFill>
                  <a:schemeClr val="tx1"/>
                </a:solidFill>
                <a:latin typeface="Times New Roman" charset="0"/>
              </a:defRPr>
            </a:lvl9pPr>
          </a:lstStyle>
          <a:p>
            <a:pPr algn="ctr" eaLnBrk="0" hangingPunct="0"/>
            <a:r>
              <a:rPr lang="en-US" altLang="x-none" sz="1800" dirty="0">
                <a:latin typeface="+mn-lt"/>
              </a:rPr>
              <a:t>Energy</a:t>
            </a:r>
          </a:p>
        </p:txBody>
      </p:sp>
      <p:sp>
        <p:nvSpPr>
          <p:cNvPr id="751635" name="Rectangle 19"/>
          <p:cNvSpPr>
            <a:spLocks noChangeArrowheads="1"/>
          </p:cNvSpPr>
          <p:nvPr/>
        </p:nvSpPr>
        <p:spPr bwMode="auto">
          <a:xfrm>
            <a:off x="2505356" y="4003975"/>
            <a:ext cx="2037608" cy="350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4612" tIns="36512" rIns="74612" bIns="36512">
            <a:spAutoFit/>
          </a:bodyPr>
          <a:lstStyle>
            <a:lvl1pPr algn="l" defTabSz="598488">
              <a:defRPr sz="2400">
                <a:solidFill>
                  <a:schemeClr val="tx1"/>
                </a:solidFill>
                <a:latin typeface="Times New Roman" charset="0"/>
              </a:defRPr>
            </a:lvl1pPr>
            <a:lvl2pPr marL="369888" algn="l" defTabSz="598488">
              <a:defRPr sz="2400">
                <a:solidFill>
                  <a:schemeClr val="tx1"/>
                </a:solidFill>
                <a:latin typeface="Times New Roman" charset="0"/>
              </a:defRPr>
            </a:lvl2pPr>
            <a:lvl3pPr marL="739775" algn="l" defTabSz="598488">
              <a:defRPr sz="2400">
                <a:solidFill>
                  <a:schemeClr val="tx1"/>
                </a:solidFill>
                <a:latin typeface="Times New Roman" charset="0"/>
              </a:defRPr>
            </a:lvl3pPr>
            <a:lvl4pPr marL="1111250" algn="l" defTabSz="598488">
              <a:defRPr sz="2400">
                <a:solidFill>
                  <a:schemeClr val="tx1"/>
                </a:solidFill>
                <a:latin typeface="Times New Roman" charset="0"/>
              </a:defRPr>
            </a:lvl4pPr>
            <a:lvl5pPr marL="1481138" algn="l" defTabSz="598488">
              <a:defRPr sz="2400">
                <a:solidFill>
                  <a:schemeClr val="tx1"/>
                </a:solidFill>
                <a:latin typeface="Times New Roman" charset="0"/>
              </a:defRPr>
            </a:lvl5pPr>
            <a:lvl6pPr marL="1938338" defTabSz="598488" fontAlgn="base">
              <a:spcBef>
                <a:spcPct val="0"/>
              </a:spcBef>
              <a:spcAft>
                <a:spcPct val="0"/>
              </a:spcAft>
              <a:defRPr sz="2400">
                <a:solidFill>
                  <a:schemeClr val="tx1"/>
                </a:solidFill>
                <a:latin typeface="Times New Roman" charset="0"/>
              </a:defRPr>
            </a:lvl6pPr>
            <a:lvl7pPr marL="2395538" defTabSz="598488" fontAlgn="base">
              <a:spcBef>
                <a:spcPct val="0"/>
              </a:spcBef>
              <a:spcAft>
                <a:spcPct val="0"/>
              </a:spcAft>
              <a:defRPr sz="2400">
                <a:solidFill>
                  <a:schemeClr val="tx1"/>
                </a:solidFill>
                <a:latin typeface="Times New Roman" charset="0"/>
              </a:defRPr>
            </a:lvl7pPr>
            <a:lvl8pPr marL="2852738" defTabSz="598488" fontAlgn="base">
              <a:spcBef>
                <a:spcPct val="0"/>
              </a:spcBef>
              <a:spcAft>
                <a:spcPct val="0"/>
              </a:spcAft>
              <a:defRPr sz="2400">
                <a:solidFill>
                  <a:schemeClr val="tx1"/>
                </a:solidFill>
                <a:latin typeface="Times New Roman" charset="0"/>
              </a:defRPr>
            </a:lvl8pPr>
            <a:lvl9pPr marL="3309938" defTabSz="598488" fontAlgn="base">
              <a:spcBef>
                <a:spcPct val="0"/>
              </a:spcBef>
              <a:spcAft>
                <a:spcPct val="0"/>
              </a:spcAft>
              <a:defRPr sz="2400">
                <a:solidFill>
                  <a:schemeClr val="tx1"/>
                </a:solidFill>
                <a:latin typeface="Times New Roman" charset="0"/>
              </a:defRPr>
            </a:lvl9pPr>
          </a:lstStyle>
          <a:p>
            <a:pPr algn="ctr" eaLnBrk="0" hangingPunct="0"/>
            <a:r>
              <a:rPr lang="en-US" altLang="x-none" sz="1800" dirty="0">
                <a:latin typeface="+mn-lt"/>
              </a:rPr>
              <a:t>Raw Material Inputs</a:t>
            </a:r>
          </a:p>
        </p:txBody>
      </p:sp>
      <p:sp>
        <p:nvSpPr>
          <p:cNvPr id="751636" name="Rectangle 20"/>
          <p:cNvSpPr>
            <a:spLocks noChangeArrowheads="1"/>
          </p:cNvSpPr>
          <p:nvPr/>
        </p:nvSpPr>
        <p:spPr bwMode="auto">
          <a:xfrm>
            <a:off x="3353503" y="4542138"/>
            <a:ext cx="1525738" cy="1181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4612" tIns="36512" rIns="74612" bIns="36512">
            <a:spAutoFit/>
          </a:bodyPr>
          <a:lstStyle>
            <a:lvl1pPr algn="l" defTabSz="598488">
              <a:defRPr sz="2400">
                <a:solidFill>
                  <a:schemeClr val="tx1"/>
                </a:solidFill>
                <a:latin typeface="Times New Roman" charset="0"/>
              </a:defRPr>
            </a:lvl1pPr>
            <a:lvl2pPr marL="369888" algn="l" defTabSz="598488">
              <a:defRPr sz="2400">
                <a:solidFill>
                  <a:schemeClr val="tx1"/>
                </a:solidFill>
                <a:latin typeface="Times New Roman" charset="0"/>
              </a:defRPr>
            </a:lvl2pPr>
            <a:lvl3pPr marL="739775" algn="l" defTabSz="598488">
              <a:defRPr sz="2400">
                <a:solidFill>
                  <a:schemeClr val="tx1"/>
                </a:solidFill>
                <a:latin typeface="Times New Roman" charset="0"/>
              </a:defRPr>
            </a:lvl3pPr>
            <a:lvl4pPr marL="1111250" algn="l" defTabSz="598488">
              <a:defRPr sz="2400">
                <a:solidFill>
                  <a:schemeClr val="tx1"/>
                </a:solidFill>
                <a:latin typeface="Times New Roman" charset="0"/>
              </a:defRPr>
            </a:lvl4pPr>
            <a:lvl5pPr marL="1481138" algn="l" defTabSz="598488">
              <a:defRPr sz="2400">
                <a:solidFill>
                  <a:schemeClr val="tx1"/>
                </a:solidFill>
                <a:latin typeface="Times New Roman" charset="0"/>
              </a:defRPr>
            </a:lvl5pPr>
            <a:lvl6pPr marL="1938338" defTabSz="598488" fontAlgn="base">
              <a:spcBef>
                <a:spcPct val="0"/>
              </a:spcBef>
              <a:spcAft>
                <a:spcPct val="0"/>
              </a:spcAft>
              <a:defRPr sz="2400">
                <a:solidFill>
                  <a:schemeClr val="tx1"/>
                </a:solidFill>
                <a:latin typeface="Times New Roman" charset="0"/>
              </a:defRPr>
            </a:lvl6pPr>
            <a:lvl7pPr marL="2395538" defTabSz="598488" fontAlgn="base">
              <a:spcBef>
                <a:spcPct val="0"/>
              </a:spcBef>
              <a:spcAft>
                <a:spcPct val="0"/>
              </a:spcAft>
              <a:defRPr sz="2400">
                <a:solidFill>
                  <a:schemeClr val="tx1"/>
                </a:solidFill>
                <a:latin typeface="Times New Roman" charset="0"/>
              </a:defRPr>
            </a:lvl7pPr>
            <a:lvl8pPr marL="2852738" defTabSz="598488" fontAlgn="base">
              <a:spcBef>
                <a:spcPct val="0"/>
              </a:spcBef>
              <a:spcAft>
                <a:spcPct val="0"/>
              </a:spcAft>
              <a:defRPr sz="2400">
                <a:solidFill>
                  <a:schemeClr val="tx1"/>
                </a:solidFill>
                <a:latin typeface="Times New Roman" charset="0"/>
              </a:defRPr>
            </a:lvl8pPr>
            <a:lvl9pPr marL="3309938" defTabSz="598488" fontAlgn="base">
              <a:spcBef>
                <a:spcPct val="0"/>
              </a:spcBef>
              <a:spcAft>
                <a:spcPct val="0"/>
              </a:spcAft>
              <a:defRPr sz="2400">
                <a:solidFill>
                  <a:schemeClr val="tx1"/>
                </a:solidFill>
                <a:latin typeface="Times New Roman" charset="0"/>
              </a:defRPr>
            </a:lvl9pPr>
          </a:lstStyle>
          <a:p>
            <a:pPr eaLnBrk="0" hangingPunct="0"/>
            <a:r>
              <a:rPr lang="en-US" altLang="x-none" sz="1800" dirty="0">
                <a:latin typeface="+mn-lt"/>
              </a:rPr>
              <a:t>Includes reuse</a:t>
            </a:r>
          </a:p>
          <a:p>
            <a:pPr eaLnBrk="0" hangingPunct="0"/>
            <a:r>
              <a:rPr lang="en-US" altLang="x-none" sz="1800" dirty="0">
                <a:latin typeface="+mn-lt"/>
              </a:rPr>
              <a:t>and recycle of</a:t>
            </a:r>
          </a:p>
          <a:p>
            <a:pPr eaLnBrk="0" hangingPunct="0"/>
            <a:r>
              <a:rPr lang="en-US" altLang="x-none" sz="1800" dirty="0">
                <a:latin typeface="+mn-lt"/>
              </a:rPr>
              <a:t>materials from</a:t>
            </a:r>
          </a:p>
          <a:p>
            <a:pPr eaLnBrk="0" hangingPunct="0"/>
            <a:r>
              <a:rPr lang="en-US" altLang="x-none" sz="1800" dirty="0">
                <a:latin typeface="+mn-lt"/>
              </a:rPr>
              <a:t>another stage.</a:t>
            </a:r>
          </a:p>
        </p:txBody>
      </p:sp>
      <p:sp>
        <p:nvSpPr>
          <p:cNvPr id="751637" name="Rectangle 21"/>
          <p:cNvSpPr>
            <a:spLocks noChangeArrowheads="1"/>
          </p:cNvSpPr>
          <p:nvPr/>
        </p:nvSpPr>
        <p:spPr bwMode="auto">
          <a:xfrm>
            <a:off x="5184372" y="5901039"/>
            <a:ext cx="1745285" cy="627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4612" tIns="36512" rIns="74612" bIns="36512">
            <a:spAutoFit/>
          </a:bodyPr>
          <a:lstStyle>
            <a:lvl1pPr algn="l" defTabSz="598488">
              <a:defRPr sz="2400">
                <a:solidFill>
                  <a:schemeClr val="tx1"/>
                </a:solidFill>
                <a:latin typeface="Times New Roman" charset="0"/>
              </a:defRPr>
            </a:lvl1pPr>
            <a:lvl2pPr marL="369888" algn="l" defTabSz="598488">
              <a:defRPr sz="2400">
                <a:solidFill>
                  <a:schemeClr val="tx1"/>
                </a:solidFill>
                <a:latin typeface="Times New Roman" charset="0"/>
              </a:defRPr>
            </a:lvl2pPr>
            <a:lvl3pPr marL="739775" algn="l" defTabSz="598488">
              <a:defRPr sz="2400">
                <a:solidFill>
                  <a:schemeClr val="tx1"/>
                </a:solidFill>
                <a:latin typeface="Times New Roman" charset="0"/>
              </a:defRPr>
            </a:lvl3pPr>
            <a:lvl4pPr marL="1111250" algn="l" defTabSz="598488">
              <a:defRPr sz="2400">
                <a:solidFill>
                  <a:schemeClr val="tx1"/>
                </a:solidFill>
                <a:latin typeface="Times New Roman" charset="0"/>
              </a:defRPr>
            </a:lvl4pPr>
            <a:lvl5pPr marL="1481138" algn="l" defTabSz="598488">
              <a:defRPr sz="2400">
                <a:solidFill>
                  <a:schemeClr val="tx1"/>
                </a:solidFill>
                <a:latin typeface="Times New Roman" charset="0"/>
              </a:defRPr>
            </a:lvl5pPr>
            <a:lvl6pPr marL="1938338" defTabSz="598488" fontAlgn="base">
              <a:spcBef>
                <a:spcPct val="0"/>
              </a:spcBef>
              <a:spcAft>
                <a:spcPct val="0"/>
              </a:spcAft>
              <a:defRPr sz="2400">
                <a:solidFill>
                  <a:schemeClr val="tx1"/>
                </a:solidFill>
                <a:latin typeface="Times New Roman" charset="0"/>
              </a:defRPr>
            </a:lvl6pPr>
            <a:lvl7pPr marL="2395538" defTabSz="598488" fontAlgn="base">
              <a:spcBef>
                <a:spcPct val="0"/>
              </a:spcBef>
              <a:spcAft>
                <a:spcPct val="0"/>
              </a:spcAft>
              <a:defRPr sz="2400">
                <a:solidFill>
                  <a:schemeClr val="tx1"/>
                </a:solidFill>
                <a:latin typeface="Times New Roman" charset="0"/>
              </a:defRPr>
            </a:lvl7pPr>
            <a:lvl8pPr marL="2852738" defTabSz="598488" fontAlgn="base">
              <a:spcBef>
                <a:spcPct val="0"/>
              </a:spcBef>
              <a:spcAft>
                <a:spcPct val="0"/>
              </a:spcAft>
              <a:defRPr sz="2400">
                <a:solidFill>
                  <a:schemeClr val="tx1"/>
                </a:solidFill>
                <a:latin typeface="Times New Roman" charset="0"/>
              </a:defRPr>
            </a:lvl8pPr>
            <a:lvl9pPr marL="3309938" defTabSz="598488" fontAlgn="base">
              <a:spcBef>
                <a:spcPct val="0"/>
              </a:spcBef>
              <a:spcAft>
                <a:spcPct val="0"/>
              </a:spcAft>
              <a:defRPr sz="2400">
                <a:solidFill>
                  <a:schemeClr val="tx1"/>
                </a:solidFill>
                <a:latin typeface="Times New Roman" charset="0"/>
              </a:defRPr>
            </a:lvl9pPr>
          </a:lstStyle>
          <a:p>
            <a:pPr algn="ctr" eaLnBrk="0" hangingPunct="0"/>
            <a:r>
              <a:rPr lang="en-US" altLang="x-none" sz="1800" dirty="0">
                <a:latin typeface="+mn-lt"/>
              </a:rPr>
              <a:t>Fugitive &amp;</a:t>
            </a:r>
          </a:p>
          <a:p>
            <a:pPr algn="ctr" eaLnBrk="0" hangingPunct="0"/>
            <a:r>
              <a:rPr lang="en-US" altLang="x-none" sz="1800" dirty="0">
                <a:latin typeface="+mn-lt"/>
              </a:rPr>
              <a:t>Untreated Waste</a:t>
            </a:r>
          </a:p>
        </p:txBody>
      </p:sp>
      <p:sp>
        <p:nvSpPr>
          <p:cNvPr id="751638" name="Rectangle 22"/>
          <p:cNvSpPr>
            <a:spLocks noChangeArrowheads="1"/>
          </p:cNvSpPr>
          <p:nvPr/>
        </p:nvSpPr>
        <p:spPr bwMode="auto">
          <a:xfrm>
            <a:off x="6870068" y="5868531"/>
            <a:ext cx="1332993" cy="627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4612" tIns="36512" rIns="74612" bIns="36512">
            <a:spAutoFit/>
          </a:bodyPr>
          <a:lstStyle>
            <a:lvl1pPr algn="l" defTabSz="598488">
              <a:defRPr sz="2400">
                <a:solidFill>
                  <a:schemeClr val="tx1"/>
                </a:solidFill>
                <a:latin typeface="Times New Roman" charset="0"/>
              </a:defRPr>
            </a:lvl1pPr>
            <a:lvl2pPr marL="369888" algn="l" defTabSz="598488">
              <a:defRPr sz="2400">
                <a:solidFill>
                  <a:schemeClr val="tx1"/>
                </a:solidFill>
                <a:latin typeface="Times New Roman" charset="0"/>
              </a:defRPr>
            </a:lvl2pPr>
            <a:lvl3pPr marL="739775" algn="l" defTabSz="598488">
              <a:defRPr sz="2400">
                <a:solidFill>
                  <a:schemeClr val="tx1"/>
                </a:solidFill>
                <a:latin typeface="Times New Roman" charset="0"/>
              </a:defRPr>
            </a:lvl3pPr>
            <a:lvl4pPr marL="1111250" algn="l" defTabSz="598488">
              <a:defRPr sz="2400">
                <a:solidFill>
                  <a:schemeClr val="tx1"/>
                </a:solidFill>
                <a:latin typeface="Times New Roman" charset="0"/>
              </a:defRPr>
            </a:lvl4pPr>
            <a:lvl5pPr marL="1481138" algn="l" defTabSz="598488">
              <a:defRPr sz="2400">
                <a:solidFill>
                  <a:schemeClr val="tx1"/>
                </a:solidFill>
                <a:latin typeface="Times New Roman" charset="0"/>
              </a:defRPr>
            </a:lvl5pPr>
            <a:lvl6pPr marL="1938338" defTabSz="598488" fontAlgn="base">
              <a:spcBef>
                <a:spcPct val="0"/>
              </a:spcBef>
              <a:spcAft>
                <a:spcPct val="0"/>
              </a:spcAft>
              <a:defRPr sz="2400">
                <a:solidFill>
                  <a:schemeClr val="tx1"/>
                </a:solidFill>
                <a:latin typeface="Times New Roman" charset="0"/>
              </a:defRPr>
            </a:lvl6pPr>
            <a:lvl7pPr marL="2395538" defTabSz="598488" fontAlgn="base">
              <a:spcBef>
                <a:spcPct val="0"/>
              </a:spcBef>
              <a:spcAft>
                <a:spcPct val="0"/>
              </a:spcAft>
              <a:defRPr sz="2400">
                <a:solidFill>
                  <a:schemeClr val="tx1"/>
                </a:solidFill>
                <a:latin typeface="Times New Roman" charset="0"/>
              </a:defRPr>
            </a:lvl7pPr>
            <a:lvl8pPr marL="2852738" defTabSz="598488" fontAlgn="base">
              <a:spcBef>
                <a:spcPct val="0"/>
              </a:spcBef>
              <a:spcAft>
                <a:spcPct val="0"/>
              </a:spcAft>
              <a:defRPr sz="2400">
                <a:solidFill>
                  <a:schemeClr val="tx1"/>
                </a:solidFill>
                <a:latin typeface="Times New Roman" charset="0"/>
              </a:defRPr>
            </a:lvl8pPr>
            <a:lvl9pPr marL="3309938" defTabSz="598488" fontAlgn="base">
              <a:spcBef>
                <a:spcPct val="0"/>
              </a:spcBef>
              <a:spcAft>
                <a:spcPct val="0"/>
              </a:spcAft>
              <a:defRPr sz="2400">
                <a:solidFill>
                  <a:schemeClr val="tx1"/>
                </a:solidFill>
                <a:latin typeface="Times New Roman" charset="0"/>
              </a:defRPr>
            </a:lvl9pPr>
          </a:lstStyle>
          <a:p>
            <a:pPr algn="ctr" eaLnBrk="0" hangingPunct="0"/>
            <a:r>
              <a:rPr lang="en-US" altLang="x-none" sz="1800" dirty="0">
                <a:latin typeface="+mn-lt"/>
              </a:rPr>
              <a:t>Treatment &amp;</a:t>
            </a:r>
          </a:p>
          <a:p>
            <a:pPr algn="ctr" eaLnBrk="0" hangingPunct="0"/>
            <a:r>
              <a:rPr lang="en-US" altLang="x-none" sz="1800" dirty="0">
                <a:latin typeface="+mn-lt"/>
              </a:rPr>
              <a:t>Disposal</a:t>
            </a:r>
          </a:p>
        </p:txBody>
      </p:sp>
      <p:sp>
        <p:nvSpPr>
          <p:cNvPr id="751639" name="Rectangle 23"/>
          <p:cNvSpPr>
            <a:spLocks noChangeArrowheads="1"/>
          </p:cNvSpPr>
          <p:nvPr/>
        </p:nvSpPr>
        <p:spPr bwMode="auto">
          <a:xfrm>
            <a:off x="6242735" y="5369903"/>
            <a:ext cx="764375" cy="350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4612" tIns="36512" rIns="74612" bIns="36512">
            <a:spAutoFit/>
          </a:bodyPr>
          <a:lstStyle>
            <a:lvl1pPr algn="l" defTabSz="598488">
              <a:defRPr sz="2400">
                <a:solidFill>
                  <a:schemeClr val="tx1"/>
                </a:solidFill>
                <a:latin typeface="Times New Roman" charset="0"/>
              </a:defRPr>
            </a:lvl1pPr>
            <a:lvl2pPr marL="369888" algn="l" defTabSz="598488">
              <a:defRPr sz="2400">
                <a:solidFill>
                  <a:schemeClr val="tx1"/>
                </a:solidFill>
                <a:latin typeface="Times New Roman" charset="0"/>
              </a:defRPr>
            </a:lvl2pPr>
            <a:lvl3pPr marL="739775" algn="l" defTabSz="598488">
              <a:defRPr sz="2400">
                <a:solidFill>
                  <a:schemeClr val="tx1"/>
                </a:solidFill>
                <a:latin typeface="Times New Roman" charset="0"/>
              </a:defRPr>
            </a:lvl3pPr>
            <a:lvl4pPr marL="1111250" algn="l" defTabSz="598488">
              <a:defRPr sz="2400">
                <a:solidFill>
                  <a:schemeClr val="tx1"/>
                </a:solidFill>
                <a:latin typeface="Times New Roman" charset="0"/>
              </a:defRPr>
            </a:lvl4pPr>
            <a:lvl5pPr marL="1481138" algn="l" defTabSz="598488">
              <a:defRPr sz="2400">
                <a:solidFill>
                  <a:schemeClr val="tx1"/>
                </a:solidFill>
                <a:latin typeface="Times New Roman" charset="0"/>
              </a:defRPr>
            </a:lvl5pPr>
            <a:lvl6pPr marL="1938338" defTabSz="598488" fontAlgn="base">
              <a:spcBef>
                <a:spcPct val="0"/>
              </a:spcBef>
              <a:spcAft>
                <a:spcPct val="0"/>
              </a:spcAft>
              <a:defRPr sz="2400">
                <a:solidFill>
                  <a:schemeClr val="tx1"/>
                </a:solidFill>
                <a:latin typeface="Times New Roman" charset="0"/>
              </a:defRPr>
            </a:lvl6pPr>
            <a:lvl7pPr marL="2395538" defTabSz="598488" fontAlgn="base">
              <a:spcBef>
                <a:spcPct val="0"/>
              </a:spcBef>
              <a:spcAft>
                <a:spcPct val="0"/>
              </a:spcAft>
              <a:defRPr sz="2400">
                <a:solidFill>
                  <a:schemeClr val="tx1"/>
                </a:solidFill>
                <a:latin typeface="Times New Roman" charset="0"/>
              </a:defRPr>
            </a:lvl7pPr>
            <a:lvl8pPr marL="2852738" defTabSz="598488" fontAlgn="base">
              <a:spcBef>
                <a:spcPct val="0"/>
              </a:spcBef>
              <a:spcAft>
                <a:spcPct val="0"/>
              </a:spcAft>
              <a:defRPr sz="2400">
                <a:solidFill>
                  <a:schemeClr val="tx1"/>
                </a:solidFill>
                <a:latin typeface="Times New Roman" charset="0"/>
              </a:defRPr>
            </a:lvl8pPr>
            <a:lvl9pPr marL="3309938" defTabSz="598488" fontAlgn="base">
              <a:spcBef>
                <a:spcPct val="0"/>
              </a:spcBef>
              <a:spcAft>
                <a:spcPct val="0"/>
              </a:spcAft>
              <a:defRPr sz="2400">
                <a:solidFill>
                  <a:schemeClr val="tx1"/>
                </a:solidFill>
                <a:latin typeface="Times New Roman" charset="0"/>
              </a:defRPr>
            </a:lvl9pPr>
          </a:lstStyle>
          <a:p>
            <a:pPr algn="ctr" eaLnBrk="0" hangingPunct="0"/>
            <a:r>
              <a:rPr lang="en-US" altLang="x-none" sz="1800" dirty="0">
                <a:latin typeface="+mn-lt"/>
              </a:rPr>
              <a:t>Waste</a:t>
            </a:r>
          </a:p>
        </p:txBody>
      </p:sp>
      <p:sp>
        <p:nvSpPr>
          <p:cNvPr id="751640" name="Rectangle 24"/>
          <p:cNvSpPr>
            <a:spLocks noChangeArrowheads="1"/>
          </p:cNvSpPr>
          <p:nvPr/>
        </p:nvSpPr>
        <p:spPr bwMode="auto">
          <a:xfrm>
            <a:off x="8119512" y="4356400"/>
            <a:ext cx="1670969" cy="350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4612" tIns="36512" rIns="74612" bIns="36512">
            <a:spAutoFit/>
          </a:bodyPr>
          <a:lstStyle>
            <a:lvl1pPr algn="l" defTabSz="598488">
              <a:defRPr sz="2400">
                <a:solidFill>
                  <a:schemeClr val="tx1"/>
                </a:solidFill>
                <a:latin typeface="Times New Roman" charset="0"/>
              </a:defRPr>
            </a:lvl1pPr>
            <a:lvl2pPr marL="369888" algn="l" defTabSz="598488">
              <a:defRPr sz="2400">
                <a:solidFill>
                  <a:schemeClr val="tx1"/>
                </a:solidFill>
                <a:latin typeface="Times New Roman" charset="0"/>
              </a:defRPr>
            </a:lvl2pPr>
            <a:lvl3pPr marL="739775" algn="l" defTabSz="598488">
              <a:defRPr sz="2400">
                <a:solidFill>
                  <a:schemeClr val="tx1"/>
                </a:solidFill>
                <a:latin typeface="Times New Roman" charset="0"/>
              </a:defRPr>
            </a:lvl3pPr>
            <a:lvl4pPr marL="1111250" algn="l" defTabSz="598488">
              <a:defRPr sz="2400">
                <a:solidFill>
                  <a:schemeClr val="tx1"/>
                </a:solidFill>
                <a:latin typeface="Times New Roman" charset="0"/>
              </a:defRPr>
            </a:lvl4pPr>
            <a:lvl5pPr marL="1481138" algn="l" defTabSz="598488">
              <a:defRPr sz="2400">
                <a:solidFill>
                  <a:schemeClr val="tx1"/>
                </a:solidFill>
                <a:latin typeface="Times New Roman" charset="0"/>
              </a:defRPr>
            </a:lvl5pPr>
            <a:lvl6pPr marL="1938338" defTabSz="598488" fontAlgn="base">
              <a:spcBef>
                <a:spcPct val="0"/>
              </a:spcBef>
              <a:spcAft>
                <a:spcPct val="0"/>
              </a:spcAft>
              <a:defRPr sz="2400">
                <a:solidFill>
                  <a:schemeClr val="tx1"/>
                </a:solidFill>
                <a:latin typeface="Times New Roman" charset="0"/>
              </a:defRPr>
            </a:lvl6pPr>
            <a:lvl7pPr marL="2395538" defTabSz="598488" fontAlgn="base">
              <a:spcBef>
                <a:spcPct val="0"/>
              </a:spcBef>
              <a:spcAft>
                <a:spcPct val="0"/>
              </a:spcAft>
              <a:defRPr sz="2400">
                <a:solidFill>
                  <a:schemeClr val="tx1"/>
                </a:solidFill>
                <a:latin typeface="Times New Roman" charset="0"/>
              </a:defRPr>
            </a:lvl7pPr>
            <a:lvl8pPr marL="2852738" defTabSz="598488" fontAlgn="base">
              <a:spcBef>
                <a:spcPct val="0"/>
              </a:spcBef>
              <a:spcAft>
                <a:spcPct val="0"/>
              </a:spcAft>
              <a:defRPr sz="2400">
                <a:solidFill>
                  <a:schemeClr val="tx1"/>
                </a:solidFill>
                <a:latin typeface="Times New Roman" charset="0"/>
              </a:defRPr>
            </a:lvl8pPr>
            <a:lvl9pPr marL="3309938" defTabSz="598488" fontAlgn="base">
              <a:spcBef>
                <a:spcPct val="0"/>
              </a:spcBef>
              <a:spcAft>
                <a:spcPct val="0"/>
              </a:spcAft>
              <a:defRPr sz="2400">
                <a:solidFill>
                  <a:schemeClr val="tx1"/>
                </a:solidFill>
                <a:latin typeface="Times New Roman" charset="0"/>
              </a:defRPr>
            </a:lvl9pPr>
          </a:lstStyle>
          <a:p>
            <a:pPr algn="ctr" eaLnBrk="0" hangingPunct="0"/>
            <a:r>
              <a:rPr lang="en-US" altLang="x-none" sz="1800" dirty="0">
                <a:latin typeface="+mn-lt"/>
              </a:rPr>
              <a:t>Primary Product</a:t>
            </a:r>
          </a:p>
        </p:txBody>
      </p:sp>
      <p:sp>
        <p:nvSpPr>
          <p:cNvPr id="751641" name="Rectangle 25"/>
          <p:cNvSpPr>
            <a:spLocks noChangeArrowheads="1"/>
          </p:cNvSpPr>
          <p:nvPr/>
        </p:nvSpPr>
        <p:spPr bwMode="auto">
          <a:xfrm>
            <a:off x="8031332" y="4604050"/>
            <a:ext cx="1850506" cy="350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4612" tIns="36512" rIns="74612" bIns="36512">
            <a:spAutoFit/>
          </a:bodyPr>
          <a:lstStyle>
            <a:lvl1pPr algn="l" defTabSz="598488">
              <a:defRPr sz="2400">
                <a:solidFill>
                  <a:schemeClr val="tx1"/>
                </a:solidFill>
                <a:latin typeface="Times New Roman" charset="0"/>
              </a:defRPr>
            </a:lvl1pPr>
            <a:lvl2pPr marL="369888" algn="l" defTabSz="598488">
              <a:defRPr sz="2400">
                <a:solidFill>
                  <a:schemeClr val="tx1"/>
                </a:solidFill>
                <a:latin typeface="Times New Roman" charset="0"/>
              </a:defRPr>
            </a:lvl2pPr>
            <a:lvl3pPr marL="739775" algn="l" defTabSz="598488">
              <a:defRPr sz="2400">
                <a:solidFill>
                  <a:schemeClr val="tx1"/>
                </a:solidFill>
                <a:latin typeface="Times New Roman" charset="0"/>
              </a:defRPr>
            </a:lvl3pPr>
            <a:lvl4pPr marL="1111250" algn="l" defTabSz="598488">
              <a:defRPr sz="2400">
                <a:solidFill>
                  <a:schemeClr val="tx1"/>
                </a:solidFill>
                <a:latin typeface="Times New Roman" charset="0"/>
              </a:defRPr>
            </a:lvl4pPr>
            <a:lvl5pPr marL="1481138" algn="l" defTabSz="598488">
              <a:defRPr sz="2400">
                <a:solidFill>
                  <a:schemeClr val="tx1"/>
                </a:solidFill>
                <a:latin typeface="Times New Roman" charset="0"/>
              </a:defRPr>
            </a:lvl5pPr>
            <a:lvl6pPr marL="1938338" defTabSz="598488" fontAlgn="base">
              <a:spcBef>
                <a:spcPct val="0"/>
              </a:spcBef>
              <a:spcAft>
                <a:spcPct val="0"/>
              </a:spcAft>
              <a:defRPr sz="2400">
                <a:solidFill>
                  <a:schemeClr val="tx1"/>
                </a:solidFill>
                <a:latin typeface="Times New Roman" charset="0"/>
              </a:defRPr>
            </a:lvl6pPr>
            <a:lvl7pPr marL="2395538" defTabSz="598488" fontAlgn="base">
              <a:spcBef>
                <a:spcPct val="0"/>
              </a:spcBef>
              <a:spcAft>
                <a:spcPct val="0"/>
              </a:spcAft>
              <a:defRPr sz="2400">
                <a:solidFill>
                  <a:schemeClr val="tx1"/>
                </a:solidFill>
                <a:latin typeface="Times New Roman" charset="0"/>
              </a:defRPr>
            </a:lvl7pPr>
            <a:lvl8pPr marL="2852738" defTabSz="598488" fontAlgn="base">
              <a:spcBef>
                <a:spcPct val="0"/>
              </a:spcBef>
              <a:spcAft>
                <a:spcPct val="0"/>
              </a:spcAft>
              <a:defRPr sz="2400">
                <a:solidFill>
                  <a:schemeClr val="tx1"/>
                </a:solidFill>
                <a:latin typeface="Times New Roman" charset="0"/>
              </a:defRPr>
            </a:lvl8pPr>
            <a:lvl9pPr marL="3309938" defTabSz="598488" fontAlgn="base">
              <a:spcBef>
                <a:spcPct val="0"/>
              </a:spcBef>
              <a:spcAft>
                <a:spcPct val="0"/>
              </a:spcAft>
              <a:defRPr sz="2400">
                <a:solidFill>
                  <a:schemeClr val="tx1"/>
                </a:solidFill>
                <a:latin typeface="Times New Roman" charset="0"/>
              </a:defRPr>
            </a:lvl9pPr>
          </a:lstStyle>
          <a:p>
            <a:pPr algn="ctr" eaLnBrk="0" hangingPunct="0"/>
            <a:r>
              <a:rPr lang="en-US" altLang="x-none" sz="1800" dirty="0">
                <a:latin typeface="+mn-lt"/>
              </a:rPr>
              <a:t>Useful Co-Product</a:t>
            </a:r>
          </a:p>
        </p:txBody>
      </p:sp>
      <p:sp>
        <p:nvSpPr>
          <p:cNvPr id="751642" name="Rectangle 26"/>
          <p:cNvSpPr>
            <a:spLocks noChangeArrowheads="1"/>
          </p:cNvSpPr>
          <p:nvPr/>
        </p:nvSpPr>
        <p:spPr bwMode="auto">
          <a:xfrm>
            <a:off x="8055311" y="4110338"/>
            <a:ext cx="1553309" cy="350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4612" tIns="36512" rIns="74612" bIns="36512">
            <a:spAutoFit/>
          </a:bodyPr>
          <a:lstStyle>
            <a:lvl1pPr algn="l" defTabSz="598488">
              <a:defRPr sz="2400">
                <a:solidFill>
                  <a:schemeClr val="tx1"/>
                </a:solidFill>
                <a:latin typeface="Times New Roman" charset="0"/>
              </a:defRPr>
            </a:lvl1pPr>
            <a:lvl2pPr marL="369888" algn="l" defTabSz="598488">
              <a:defRPr sz="2400">
                <a:solidFill>
                  <a:schemeClr val="tx1"/>
                </a:solidFill>
                <a:latin typeface="Times New Roman" charset="0"/>
              </a:defRPr>
            </a:lvl2pPr>
            <a:lvl3pPr marL="739775" algn="l" defTabSz="598488">
              <a:defRPr sz="2400">
                <a:solidFill>
                  <a:schemeClr val="tx1"/>
                </a:solidFill>
                <a:latin typeface="Times New Roman" charset="0"/>
              </a:defRPr>
            </a:lvl3pPr>
            <a:lvl4pPr marL="1111250" algn="l" defTabSz="598488">
              <a:defRPr sz="2400">
                <a:solidFill>
                  <a:schemeClr val="tx1"/>
                </a:solidFill>
                <a:latin typeface="Times New Roman" charset="0"/>
              </a:defRPr>
            </a:lvl4pPr>
            <a:lvl5pPr marL="1481138" algn="l" defTabSz="598488">
              <a:defRPr sz="2400">
                <a:solidFill>
                  <a:schemeClr val="tx1"/>
                </a:solidFill>
                <a:latin typeface="Times New Roman" charset="0"/>
              </a:defRPr>
            </a:lvl5pPr>
            <a:lvl6pPr marL="1938338" defTabSz="598488" fontAlgn="base">
              <a:spcBef>
                <a:spcPct val="0"/>
              </a:spcBef>
              <a:spcAft>
                <a:spcPct val="0"/>
              </a:spcAft>
              <a:defRPr sz="2400">
                <a:solidFill>
                  <a:schemeClr val="tx1"/>
                </a:solidFill>
                <a:latin typeface="Times New Roman" charset="0"/>
              </a:defRPr>
            </a:lvl6pPr>
            <a:lvl7pPr marL="2395538" defTabSz="598488" fontAlgn="base">
              <a:spcBef>
                <a:spcPct val="0"/>
              </a:spcBef>
              <a:spcAft>
                <a:spcPct val="0"/>
              </a:spcAft>
              <a:defRPr sz="2400">
                <a:solidFill>
                  <a:schemeClr val="tx1"/>
                </a:solidFill>
                <a:latin typeface="Times New Roman" charset="0"/>
              </a:defRPr>
            </a:lvl7pPr>
            <a:lvl8pPr marL="2852738" defTabSz="598488" fontAlgn="base">
              <a:spcBef>
                <a:spcPct val="0"/>
              </a:spcBef>
              <a:spcAft>
                <a:spcPct val="0"/>
              </a:spcAft>
              <a:defRPr sz="2400">
                <a:solidFill>
                  <a:schemeClr val="tx1"/>
                </a:solidFill>
                <a:latin typeface="Times New Roman" charset="0"/>
              </a:defRPr>
            </a:lvl8pPr>
            <a:lvl9pPr marL="3309938" defTabSz="598488" fontAlgn="base">
              <a:spcBef>
                <a:spcPct val="0"/>
              </a:spcBef>
              <a:spcAft>
                <a:spcPct val="0"/>
              </a:spcAft>
              <a:defRPr sz="2400">
                <a:solidFill>
                  <a:schemeClr val="tx1"/>
                </a:solidFill>
                <a:latin typeface="Times New Roman" charset="0"/>
              </a:defRPr>
            </a:lvl9pPr>
          </a:lstStyle>
          <a:p>
            <a:pPr algn="ctr" eaLnBrk="0" hangingPunct="0"/>
            <a:r>
              <a:rPr lang="en-US" altLang="x-none" sz="1800" dirty="0">
                <a:latin typeface="+mn-lt"/>
              </a:rPr>
              <a:t>Reuse/Recycle</a:t>
            </a:r>
          </a:p>
        </p:txBody>
      </p:sp>
      <p:sp>
        <p:nvSpPr>
          <p:cNvPr id="751643" name="Rectangle 27"/>
          <p:cNvSpPr>
            <a:spLocks noChangeArrowheads="1"/>
          </p:cNvSpPr>
          <p:nvPr/>
        </p:nvSpPr>
        <p:spPr bwMode="auto">
          <a:xfrm>
            <a:off x="6206992" y="2098975"/>
            <a:ext cx="2162259" cy="1458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4612" tIns="36512" rIns="74612" bIns="36512">
            <a:spAutoFit/>
          </a:bodyPr>
          <a:lstStyle>
            <a:lvl1pPr algn="l" defTabSz="598488">
              <a:defRPr sz="2400">
                <a:solidFill>
                  <a:schemeClr val="tx1"/>
                </a:solidFill>
                <a:latin typeface="Times New Roman" charset="0"/>
              </a:defRPr>
            </a:lvl1pPr>
            <a:lvl2pPr marL="369888" algn="l" defTabSz="598488">
              <a:defRPr sz="2400">
                <a:solidFill>
                  <a:schemeClr val="tx1"/>
                </a:solidFill>
                <a:latin typeface="Times New Roman" charset="0"/>
              </a:defRPr>
            </a:lvl2pPr>
            <a:lvl3pPr marL="739775" algn="l" defTabSz="598488">
              <a:defRPr sz="2400">
                <a:solidFill>
                  <a:schemeClr val="tx1"/>
                </a:solidFill>
                <a:latin typeface="Times New Roman" charset="0"/>
              </a:defRPr>
            </a:lvl3pPr>
            <a:lvl4pPr marL="1111250" algn="l" defTabSz="598488">
              <a:defRPr sz="2400">
                <a:solidFill>
                  <a:schemeClr val="tx1"/>
                </a:solidFill>
                <a:latin typeface="Times New Roman" charset="0"/>
              </a:defRPr>
            </a:lvl4pPr>
            <a:lvl5pPr marL="1481138" algn="l" defTabSz="598488">
              <a:defRPr sz="2400">
                <a:solidFill>
                  <a:schemeClr val="tx1"/>
                </a:solidFill>
                <a:latin typeface="Times New Roman" charset="0"/>
              </a:defRPr>
            </a:lvl5pPr>
            <a:lvl6pPr marL="1938338" defTabSz="598488" fontAlgn="base">
              <a:spcBef>
                <a:spcPct val="0"/>
              </a:spcBef>
              <a:spcAft>
                <a:spcPct val="0"/>
              </a:spcAft>
              <a:defRPr sz="2400">
                <a:solidFill>
                  <a:schemeClr val="tx1"/>
                </a:solidFill>
                <a:latin typeface="Times New Roman" charset="0"/>
              </a:defRPr>
            </a:lvl6pPr>
            <a:lvl7pPr marL="2395538" defTabSz="598488" fontAlgn="base">
              <a:spcBef>
                <a:spcPct val="0"/>
              </a:spcBef>
              <a:spcAft>
                <a:spcPct val="0"/>
              </a:spcAft>
              <a:defRPr sz="2400">
                <a:solidFill>
                  <a:schemeClr val="tx1"/>
                </a:solidFill>
                <a:latin typeface="Times New Roman" charset="0"/>
              </a:defRPr>
            </a:lvl7pPr>
            <a:lvl8pPr marL="2852738" defTabSz="598488" fontAlgn="base">
              <a:spcBef>
                <a:spcPct val="0"/>
              </a:spcBef>
              <a:spcAft>
                <a:spcPct val="0"/>
              </a:spcAft>
              <a:defRPr sz="2400">
                <a:solidFill>
                  <a:schemeClr val="tx1"/>
                </a:solidFill>
                <a:latin typeface="Times New Roman" charset="0"/>
              </a:defRPr>
            </a:lvl8pPr>
            <a:lvl9pPr marL="3309938" defTabSz="598488" fontAlgn="base">
              <a:spcBef>
                <a:spcPct val="0"/>
              </a:spcBef>
              <a:spcAft>
                <a:spcPct val="0"/>
              </a:spcAft>
              <a:defRPr sz="2400">
                <a:solidFill>
                  <a:schemeClr val="tx1"/>
                </a:solidFill>
                <a:latin typeface="Times New Roman" charset="0"/>
              </a:defRPr>
            </a:lvl9pPr>
          </a:lstStyle>
          <a:p>
            <a:pPr algn="ctr" eaLnBrk="0" hangingPunct="0"/>
            <a:r>
              <a:rPr lang="en-US" altLang="x-none" sz="1800" dirty="0">
                <a:latin typeface="+mn-lt"/>
              </a:rPr>
              <a:t>Process materials, </a:t>
            </a:r>
          </a:p>
          <a:p>
            <a:pPr algn="ctr" eaLnBrk="0" hangingPunct="0"/>
            <a:r>
              <a:rPr lang="en-US" altLang="x-none" sz="1800" dirty="0">
                <a:latin typeface="+mn-lt"/>
              </a:rPr>
              <a:t>reagents, solvents, &amp; </a:t>
            </a:r>
          </a:p>
          <a:p>
            <a:pPr algn="ctr" eaLnBrk="0" hangingPunct="0"/>
            <a:r>
              <a:rPr lang="en-US" altLang="x-none" sz="1800" dirty="0">
                <a:latin typeface="+mn-lt"/>
              </a:rPr>
              <a:t>catalysts (including</a:t>
            </a:r>
          </a:p>
          <a:p>
            <a:pPr algn="ctr" eaLnBrk="0" hangingPunct="0"/>
            <a:r>
              <a:rPr lang="en-US" altLang="x-none" sz="1800" dirty="0">
                <a:latin typeface="+mn-lt"/>
              </a:rPr>
              <a:t>reuse &amp; recycle </a:t>
            </a:r>
          </a:p>
          <a:p>
            <a:pPr algn="ctr" eaLnBrk="0" hangingPunct="0"/>
            <a:r>
              <a:rPr lang="en-US" altLang="x-none" sz="1800" dirty="0">
                <a:latin typeface="+mn-lt"/>
              </a:rPr>
              <a:t>from another stage).</a:t>
            </a:r>
          </a:p>
        </p:txBody>
      </p:sp>
      <p:sp>
        <p:nvSpPr>
          <p:cNvPr id="751645" name="Rectangle 29"/>
          <p:cNvSpPr>
            <a:spLocks noChangeArrowheads="1"/>
          </p:cNvSpPr>
          <p:nvPr/>
        </p:nvSpPr>
        <p:spPr bwMode="auto">
          <a:xfrm>
            <a:off x="521997" y="1403704"/>
            <a:ext cx="4662375" cy="1567096"/>
          </a:xfrm>
          <a:prstGeom prst="rect">
            <a:avLst/>
          </a:prstGeom>
          <a:solidFill>
            <a:srgbClr val="003300">
              <a:alpha val="14999"/>
            </a:srgbClr>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spAutoFit/>
          </a:bodyPr>
          <a:lstStyle/>
          <a:p>
            <a:pPr algn="l" eaLnBrk="0" hangingPunct="0"/>
            <a:r>
              <a:rPr lang="en-US" altLang="x-none" sz="2400" b="1" i="1" dirty="0"/>
              <a:t>Each process is subdivided into the </a:t>
            </a:r>
            <a:r>
              <a:rPr lang="en-US" altLang="x-none" sz="2400" b="1" i="1"/>
              <a:t>unit processes/steps, </a:t>
            </a:r>
            <a:r>
              <a:rPr lang="en-US" altLang="x-none" sz="2400" b="1" i="1" dirty="0"/>
              <a:t>where a detailed input/output analysis is conducted.</a:t>
            </a:r>
          </a:p>
        </p:txBody>
      </p:sp>
      <p:sp>
        <p:nvSpPr>
          <p:cNvPr id="30" name="Rectangle 2">
            <a:extLst>
              <a:ext uri="{FF2B5EF4-FFF2-40B4-BE49-F238E27FC236}">
                <a16:creationId xmlns:a16="http://schemas.microsoft.com/office/drawing/2014/main" id="{BE51F59B-CBF2-4AB2-B431-BB1E411821E1}"/>
              </a:ext>
            </a:extLst>
          </p:cNvPr>
          <p:cNvSpPr txBox="1">
            <a:spLocks noChangeArrowheads="1"/>
          </p:cNvSpPr>
          <p:nvPr/>
        </p:nvSpPr>
        <p:spPr>
          <a:xfrm>
            <a:off x="2583656" y="220198"/>
            <a:ext cx="7024688" cy="646331"/>
          </a:xfrm>
          <a:prstGeom prst="rect">
            <a:avLst/>
          </a:prstGeom>
        </p:spPr>
        <p:txBody>
          <a:bodyP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b="1" dirty="0">
                <a:latin typeface="+mn-lt"/>
              </a:rPr>
              <a:t>Life-Cycle Inventory</a:t>
            </a:r>
          </a:p>
        </p:txBody>
      </p:sp>
      <p:cxnSp>
        <p:nvCxnSpPr>
          <p:cNvPr id="31" name="Straight Connector 30">
            <a:extLst>
              <a:ext uri="{FF2B5EF4-FFF2-40B4-BE49-F238E27FC236}">
                <a16:creationId xmlns:a16="http://schemas.microsoft.com/office/drawing/2014/main" id="{B54B54AA-C721-47C6-8E00-AF882823EF74}"/>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72534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200169"/>
            <a:ext cx="6324600" cy="646331"/>
          </a:xfrm>
        </p:spPr>
        <p:txBody>
          <a:bodyPr wrap="square">
            <a:spAutoFit/>
          </a:bodyPr>
          <a:lstStyle/>
          <a:p>
            <a:pPr algn="ctr"/>
            <a:r>
              <a:rPr lang="en-US" sz="4000" b="1" dirty="0">
                <a:latin typeface="+mn-lt"/>
              </a:rPr>
              <a:t>Scope of ISO 14040</a:t>
            </a:r>
          </a:p>
        </p:txBody>
      </p:sp>
      <p:sp>
        <p:nvSpPr>
          <p:cNvPr id="14" name="Content Placeholder 2"/>
          <p:cNvSpPr txBox="1">
            <a:spLocks/>
          </p:cNvSpPr>
          <p:nvPr/>
        </p:nvSpPr>
        <p:spPr>
          <a:xfrm>
            <a:off x="2713558" y="1731850"/>
            <a:ext cx="7314862" cy="3959033"/>
          </a:xfrm>
          <a:prstGeom prst="rect">
            <a:avLst/>
          </a:prstGeom>
        </p:spPr>
        <p:txBody>
          <a:bodyPr vert="horz" wrap="square" lIns="0" tIns="45720" rIns="0" bIns="45720" rtlCol="0">
            <a:sp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sz="2200" dirty="0"/>
              <a:t>ISO 14040 contains general information on:</a:t>
            </a:r>
          </a:p>
          <a:p>
            <a:pPr marL="880110" lvl="1" indent="-514350">
              <a:lnSpc>
                <a:spcPct val="100000"/>
              </a:lnSpc>
              <a:buFont typeface="+mj-lt"/>
              <a:buAutoNum type="alphaLcPeriod"/>
            </a:pPr>
            <a:r>
              <a:rPr lang="en-US" sz="2000" dirty="0"/>
              <a:t>Goal and scope of LCA</a:t>
            </a:r>
          </a:p>
          <a:p>
            <a:pPr marL="880110" lvl="1" indent="-514350">
              <a:lnSpc>
                <a:spcPct val="100000"/>
              </a:lnSpc>
              <a:buFont typeface="+mj-lt"/>
              <a:buAutoNum type="alphaLcPeriod"/>
            </a:pPr>
            <a:r>
              <a:rPr lang="en-US" sz="2000" dirty="0"/>
              <a:t>LCI phase</a:t>
            </a:r>
          </a:p>
          <a:p>
            <a:pPr marL="880110" lvl="1" indent="-514350">
              <a:lnSpc>
                <a:spcPct val="100000"/>
              </a:lnSpc>
              <a:buFont typeface="+mj-lt"/>
              <a:buAutoNum type="alphaLcPeriod"/>
            </a:pPr>
            <a:r>
              <a:rPr lang="en-US" sz="2000" dirty="0"/>
              <a:t>LCIA phase</a:t>
            </a:r>
          </a:p>
          <a:p>
            <a:pPr marL="880110" lvl="1" indent="-514350">
              <a:lnSpc>
                <a:spcPct val="100000"/>
              </a:lnSpc>
              <a:buFont typeface="+mj-lt"/>
              <a:buAutoNum type="alphaLcPeriod"/>
            </a:pPr>
            <a:r>
              <a:rPr lang="en-US" sz="2000" dirty="0"/>
              <a:t>Interpretation phase</a:t>
            </a:r>
          </a:p>
          <a:p>
            <a:pPr marL="880110" lvl="1" indent="-514350">
              <a:lnSpc>
                <a:spcPct val="100000"/>
              </a:lnSpc>
              <a:buFont typeface="+mj-lt"/>
              <a:buAutoNum type="alphaLcPeriod"/>
            </a:pPr>
            <a:r>
              <a:rPr lang="en-US" sz="2000" dirty="0"/>
              <a:t>Reporting and critical review</a:t>
            </a:r>
          </a:p>
          <a:p>
            <a:pPr marL="880110" lvl="1" indent="-514350">
              <a:lnSpc>
                <a:spcPct val="100000"/>
              </a:lnSpc>
              <a:buFont typeface="+mj-lt"/>
              <a:buAutoNum type="alphaLcPeriod"/>
            </a:pPr>
            <a:r>
              <a:rPr lang="en-US" sz="2000" dirty="0"/>
              <a:t>Limitations</a:t>
            </a:r>
          </a:p>
          <a:p>
            <a:pPr marL="880110" lvl="1" indent="-514350">
              <a:lnSpc>
                <a:spcPct val="100000"/>
              </a:lnSpc>
              <a:buFont typeface="+mj-lt"/>
              <a:buAutoNum type="alphaLcPeriod"/>
            </a:pPr>
            <a:r>
              <a:rPr lang="en-US" sz="2000" dirty="0"/>
              <a:t>Relationship between phases</a:t>
            </a:r>
          </a:p>
          <a:p>
            <a:pPr marL="880110" lvl="1" indent="-514350">
              <a:lnSpc>
                <a:spcPct val="100000"/>
              </a:lnSpc>
              <a:buFont typeface="+mj-lt"/>
              <a:buAutoNum type="alphaLcPeriod"/>
            </a:pPr>
            <a:r>
              <a:rPr lang="en-US" sz="2000" dirty="0"/>
              <a:t>Conditions for use of value choices and optional elements</a:t>
            </a:r>
            <a:endParaRPr lang="en-US" dirty="0"/>
          </a:p>
          <a:p>
            <a:pPr marL="0" indent="0">
              <a:buNone/>
            </a:pPr>
            <a:r>
              <a:rPr lang="en-US" sz="2200" dirty="0"/>
              <a:t>Normative references: Need to use 14044 to apply 14040</a:t>
            </a:r>
          </a:p>
        </p:txBody>
      </p:sp>
      <p:sp>
        <p:nvSpPr>
          <p:cNvPr id="10" name="Right Brace 9"/>
          <p:cNvSpPr/>
          <p:nvPr/>
        </p:nvSpPr>
        <p:spPr>
          <a:xfrm>
            <a:off x="5874271" y="2169477"/>
            <a:ext cx="685800" cy="136797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6560071" y="2668796"/>
            <a:ext cx="2476500" cy="369332"/>
          </a:xfrm>
          <a:prstGeom prst="rect">
            <a:avLst/>
          </a:prstGeom>
          <a:noFill/>
        </p:spPr>
        <p:txBody>
          <a:bodyPr wrap="square" rtlCol="0">
            <a:spAutoFit/>
          </a:bodyPr>
          <a:lstStyle/>
          <a:p>
            <a:r>
              <a:rPr lang="en-US" dirty="0"/>
              <a:t>Phases of an LCA</a:t>
            </a:r>
          </a:p>
        </p:txBody>
      </p:sp>
      <p:cxnSp>
        <p:nvCxnSpPr>
          <p:cNvPr id="13" name="Straight Connector 12">
            <a:extLst>
              <a:ext uri="{FF2B5EF4-FFF2-40B4-BE49-F238E27FC236}">
                <a16:creationId xmlns:a16="http://schemas.microsoft.com/office/drawing/2014/main" id="{64DA7501-361B-49AA-AF41-F8836F676A38}"/>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1370327"/>
      </p:ext>
    </p:extLst>
  </p:cSld>
  <p:clrMapOvr>
    <a:masterClrMapping/>
  </p:clrMapOvr>
  <mc:AlternateContent xmlns:mc="http://schemas.openxmlformats.org/markup-compatibility/2006" xmlns:p14="http://schemas.microsoft.com/office/powerpoint/2010/main">
    <mc:Choice Requires="p14">
      <p:transition spd="slow" p14:dur="2000" advTm="45538"/>
    </mc:Choice>
    <mc:Fallback xmlns="">
      <p:transition spd="slow" advTm="4553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4" name="Rectangle 2"/>
          <p:cNvSpPr>
            <a:spLocks noGrp="1" noChangeArrowheads="1"/>
          </p:cNvSpPr>
          <p:nvPr>
            <p:ph type="title"/>
          </p:nvPr>
        </p:nvSpPr>
        <p:spPr>
          <a:xfrm>
            <a:off x="2549486" y="1322140"/>
            <a:ext cx="7086600" cy="422275"/>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ctr">
            <a:normAutofit/>
          </a:bodyPr>
          <a:lstStyle/>
          <a:p>
            <a:pPr algn="ctr"/>
            <a:r>
              <a:rPr lang="en-US" altLang="x-none" sz="2200" dirty="0">
                <a:latin typeface="+mn-lt"/>
              </a:rPr>
              <a:t>An input/output analysis is required for each process.</a:t>
            </a:r>
          </a:p>
        </p:txBody>
      </p:sp>
      <p:sp>
        <p:nvSpPr>
          <p:cNvPr id="750595" name="Rectangle 3"/>
          <p:cNvSpPr>
            <a:spLocks noChangeArrowheads="1"/>
          </p:cNvSpPr>
          <p:nvPr/>
        </p:nvSpPr>
        <p:spPr bwMode="auto">
          <a:xfrm>
            <a:off x="3233763" y="1822244"/>
            <a:ext cx="5984010" cy="349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46038" rIns="0" bIns="46038" anchor="b">
            <a:spAutoFit/>
          </a:bodyPr>
          <a:lstStyle/>
          <a:p>
            <a:pPr eaLnBrk="0" hangingPunct="0">
              <a:lnSpc>
                <a:spcPts val="2000"/>
              </a:lnSpc>
            </a:pPr>
            <a:r>
              <a:rPr lang="en-US" altLang="x-none" sz="2800" dirty="0"/>
              <a:t>Data Needs		Input/Output Analysis</a:t>
            </a:r>
          </a:p>
        </p:txBody>
      </p:sp>
      <p:sp>
        <p:nvSpPr>
          <p:cNvPr id="750596" name="Rectangle 4"/>
          <p:cNvSpPr>
            <a:spLocks noChangeArrowheads="1"/>
          </p:cNvSpPr>
          <p:nvPr/>
        </p:nvSpPr>
        <p:spPr bwMode="auto">
          <a:xfrm>
            <a:off x="3597275" y="2171700"/>
            <a:ext cx="4997450" cy="44450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597" name="Rectangle 5"/>
          <p:cNvSpPr>
            <a:spLocks noChangeArrowheads="1"/>
          </p:cNvSpPr>
          <p:nvPr/>
        </p:nvSpPr>
        <p:spPr bwMode="auto">
          <a:xfrm>
            <a:off x="4159250" y="2451100"/>
            <a:ext cx="3873500" cy="3175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598" name="Rectangle 6"/>
          <p:cNvSpPr>
            <a:spLocks noChangeArrowheads="1"/>
          </p:cNvSpPr>
          <p:nvPr/>
        </p:nvSpPr>
        <p:spPr bwMode="auto">
          <a:xfrm>
            <a:off x="4159250" y="3219450"/>
            <a:ext cx="3873500" cy="3175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599" name="Rectangle 7"/>
          <p:cNvSpPr>
            <a:spLocks noChangeArrowheads="1"/>
          </p:cNvSpPr>
          <p:nvPr/>
        </p:nvSpPr>
        <p:spPr bwMode="auto">
          <a:xfrm>
            <a:off x="4159250" y="3968750"/>
            <a:ext cx="3873500" cy="3175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00" name="Rectangle 8"/>
          <p:cNvSpPr>
            <a:spLocks noChangeArrowheads="1"/>
          </p:cNvSpPr>
          <p:nvPr/>
        </p:nvSpPr>
        <p:spPr bwMode="auto">
          <a:xfrm>
            <a:off x="4159250" y="4654550"/>
            <a:ext cx="3873500" cy="3175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01" name="Rectangle 9"/>
          <p:cNvSpPr>
            <a:spLocks noChangeArrowheads="1"/>
          </p:cNvSpPr>
          <p:nvPr/>
        </p:nvSpPr>
        <p:spPr bwMode="auto">
          <a:xfrm>
            <a:off x="4159250" y="5403850"/>
            <a:ext cx="3873500" cy="3175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02" name="Rectangle 10"/>
          <p:cNvSpPr>
            <a:spLocks noChangeArrowheads="1"/>
          </p:cNvSpPr>
          <p:nvPr/>
        </p:nvSpPr>
        <p:spPr bwMode="auto">
          <a:xfrm>
            <a:off x="4159250" y="6108700"/>
            <a:ext cx="3873500" cy="3175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03" name="Line 11"/>
          <p:cNvSpPr>
            <a:spLocks noChangeShapeType="1"/>
          </p:cNvSpPr>
          <p:nvPr/>
        </p:nvSpPr>
        <p:spPr bwMode="auto">
          <a:xfrm>
            <a:off x="3690963" y="2609850"/>
            <a:ext cx="46355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04" name="Line 12"/>
          <p:cNvSpPr>
            <a:spLocks noChangeShapeType="1"/>
          </p:cNvSpPr>
          <p:nvPr/>
        </p:nvSpPr>
        <p:spPr bwMode="auto">
          <a:xfrm flipV="1">
            <a:off x="3686783" y="3371850"/>
            <a:ext cx="467730" cy="364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05" name="Line 13"/>
          <p:cNvSpPr>
            <a:spLocks noChangeShapeType="1"/>
          </p:cNvSpPr>
          <p:nvPr/>
        </p:nvSpPr>
        <p:spPr bwMode="auto">
          <a:xfrm flipV="1">
            <a:off x="3681919" y="4120476"/>
            <a:ext cx="468414" cy="405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06" name="Line 14"/>
          <p:cNvSpPr>
            <a:spLocks noChangeShapeType="1"/>
          </p:cNvSpPr>
          <p:nvPr/>
        </p:nvSpPr>
        <p:spPr bwMode="auto">
          <a:xfrm flipV="1">
            <a:off x="3690963" y="4825121"/>
            <a:ext cx="463550" cy="4256"/>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07" name="Line 15"/>
          <p:cNvSpPr>
            <a:spLocks noChangeShapeType="1"/>
          </p:cNvSpPr>
          <p:nvPr/>
        </p:nvSpPr>
        <p:spPr bwMode="auto">
          <a:xfrm>
            <a:off x="3681919" y="5583271"/>
            <a:ext cx="472594"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08" name="Line 16"/>
          <p:cNvSpPr>
            <a:spLocks noChangeShapeType="1"/>
          </p:cNvSpPr>
          <p:nvPr/>
        </p:nvSpPr>
        <p:spPr bwMode="auto">
          <a:xfrm>
            <a:off x="3690963" y="6267450"/>
            <a:ext cx="46355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09" name="Line 17"/>
          <p:cNvSpPr>
            <a:spLocks noChangeShapeType="1"/>
          </p:cNvSpPr>
          <p:nvPr/>
        </p:nvSpPr>
        <p:spPr bwMode="auto">
          <a:xfrm flipV="1">
            <a:off x="8032750" y="2602220"/>
            <a:ext cx="738212" cy="763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10" name="Line 18"/>
          <p:cNvSpPr>
            <a:spLocks noChangeShapeType="1"/>
          </p:cNvSpPr>
          <p:nvPr/>
        </p:nvSpPr>
        <p:spPr bwMode="auto">
          <a:xfrm flipV="1">
            <a:off x="8032749" y="3365501"/>
            <a:ext cx="738213" cy="2701"/>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11" name="Line 19"/>
          <p:cNvSpPr>
            <a:spLocks noChangeShapeType="1"/>
          </p:cNvSpPr>
          <p:nvPr/>
        </p:nvSpPr>
        <p:spPr bwMode="auto">
          <a:xfrm>
            <a:off x="8032749" y="4114800"/>
            <a:ext cx="738213" cy="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12" name="Line 20"/>
          <p:cNvSpPr>
            <a:spLocks noChangeShapeType="1"/>
          </p:cNvSpPr>
          <p:nvPr/>
        </p:nvSpPr>
        <p:spPr bwMode="auto">
          <a:xfrm>
            <a:off x="8032749" y="4800599"/>
            <a:ext cx="738214" cy="5069"/>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13" name="Line 21"/>
          <p:cNvSpPr>
            <a:spLocks noChangeShapeType="1"/>
          </p:cNvSpPr>
          <p:nvPr/>
        </p:nvSpPr>
        <p:spPr bwMode="auto">
          <a:xfrm>
            <a:off x="8032749" y="5548619"/>
            <a:ext cx="738214"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14" name="Line 22"/>
          <p:cNvSpPr>
            <a:spLocks noChangeShapeType="1"/>
          </p:cNvSpPr>
          <p:nvPr/>
        </p:nvSpPr>
        <p:spPr bwMode="auto">
          <a:xfrm>
            <a:off x="8032749" y="6267450"/>
            <a:ext cx="738213"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15" name="Rectangle 23"/>
          <p:cNvSpPr>
            <a:spLocks noChangeArrowheads="1"/>
          </p:cNvSpPr>
          <p:nvPr/>
        </p:nvSpPr>
        <p:spPr bwMode="auto">
          <a:xfrm>
            <a:off x="1729225" y="2143126"/>
            <a:ext cx="1031835" cy="44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spAutoFit/>
          </a:bodyPr>
          <a:lstStyle/>
          <a:p>
            <a:pPr algn="ctr" eaLnBrk="0" hangingPunct="0">
              <a:lnSpc>
                <a:spcPts val="2800"/>
              </a:lnSpc>
              <a:spcBef>
                <a:spcPts val="2800"/>
              </a:spcBef>
            </a:pPr>
            <a:r>
              <a:rPr lang="en-US" altLang="x-none" sz="2400" u="sng" dirty="0"/>
              <a:t>Inputs</a:t>
            </a:r>
            <a:endParaRPr lang="en-US" altLang="x-none" u="sng" dirty="0"/>
          </a:p>
        </p:txBody>
      </p:sp>
      <p:sp>
        <p:nvSpPr>
          <p:cNvPr id="750616" name="Rectangle 24"/>
          <p:cNvSpPr>
            <a:spLocks noChangeArrowheads="1"/>
          </p:cNvSpPr>
          <p:nvPr/>
        </p:nvSpPr>
        <p:spPr bwMode="auto">
          <a:xfrm>
            <a:off x="1818106" y="3550374"/>
            <a:ext cx="854075" cy="41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spAutoFit/>
          </a:bodyPr>
          <a:lstStyle/>
          <a:p>
            <a:pPr algn="ctr" eaLnBrk="0" hangingPunct="0">
              <a:lnSpc>
                <a:spcPts val="2800"/>
              </a:lnSpc>
              <a:spcBef>
                <a:spcPts val="2800"/>
              </a:spcBef>
            </a:pPr>
            <a:r>
              <a:rPr lang="en-US" altLang="x-none" dirty="0"/>
              <a:t>Energy</a:t>
            </a:r>
          </a:p>
        </p:txBody>
      </p:sp>
      <p:sp>
        <p:nvSpPr>
          <p:cNvPr id="750617" name="Rectangle 25"/>
          <p:cNvSpPr>
            <a:spLocks noChangeArrowheads="1"/>
          </p:cNvSpPr>
          <p:nvPr/>
        </p:nvSpPr>
        <p:spPr bwMode="auto">
          <a:xfrm>
            <a:off x="1667251" y="5056149"/>
            <a:ext cx="1155787" cy="80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spAutoFit/>
          </a:bodyPr>
          <a:lstStyle/>
          <a:p>
            <a:pPr algn="ctr" eaLnBrk="0" hangingPunct="0">
              <a:lnSpc>
                <a:spcPts val="2800"/>
              </a:lnSpc>
              <a:spcBef>
                <a:spcPts val="2800"/>
              </a:spcBef>
            </a:pPr>
            <a:r>
              <a:rPr lang="en-US" altLang="x-none" dirty="0"/>
              <a:t>Raw Materials</a:t>
            </a:r>
          </a:p>
        </p:txBody>
      </p:sp>
      <p:sp>
        <p:nvSpPr>
          <p:cNvPr id="750618" name="Rectangle 26"/>
          <p:cNvSpPr>
            <a:spLocks noChangeArrowheads="1"/>
          </p:cNvSpPr>
          <p:nvPr/>
        </p:nvSpPr>
        <p:spPr bwMode="auto">
          <a:xfrm>
            <a:off x="9334806" y="2695245"/>
            <a:ext cx="1405835" cy="353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spAutoFit/>
          </a:bodyPr>
          <a:lstStyle/>
          <a:p>
            <a:pPr algn="l" eaLnBrk="0" hangingPunct="0"/>
            <a:r>
              <a:rPr lang="en-US" altLang="x-none" sz="1600" dirty="0"/>
              <a:t>Water</a:t>
            </a:r>
          </a:p>
          <a:p>
            <a:pPr algn="l" eaLnBrk="0" hangingPunct="0"/>
            <a:r>
              <a:rPr lang="en-US" altLang="x-none" sz="1600" dirty="0"/>
              <a:t>Effluent</a:t>
            </a:r>
          </a:p>
          <a:p>
            <a:pPr algn="l" eaLnBrk="0" hangingPunct="0"/>
            <a:endParaRPr lang="en-US" altLang="x-none" sz="1600" dirty="0"/>
          </a:p>
          <a:p>
            <a:pPr algn="l" eaLnBrk="0" hangingPunct="0"/>
            <a:r>
              <a:rPr lang="en-US" altLang="x-none" sz="1600" dirty="0"/>
              <a:t>Airborne </a:t>
            </a:r>
          </a:p>
          <a:p>
            <a:pPr algn="l" eaLnBrk="0" hangingPunct="0"/>
            <a:r>
              <a:rPr lang="en-US" altLang="x-none" sz="1600" dirty="0"/>
              <a:t>Emissions</a:t>
            </a:r>
          </a:p>
          <a:p>
            <a:pPr algn="l" eaLnBrk="0" hangingPunct="0"/>
            <a:endParaRPr lang="en-US" altLang="x-none" sz="1600" dirty="0"/>
          </a:p>
          <a:p>
            <a:pPr algn="l" eaLnBrk="0" hangingPunct="0"/>
            <a:r>
              <a:rPr lang="en-US" altLang="x-none" sz="1600" dirty="0"/>
              <a:t>Solid Wastes</a:t>
            </a:r>
          </a:p>
          <a:p>
            <a:pPr algn="l" eaLnBrk="0" hangingPunct="0"/>
            <a:endParaRPr lang="en-US" altLang="x-none" sz="1600" dirty="0"/>
          </a:p>
          <a:p>
            <a:pPr algn="l" eaLnBrk="0" hangingPunct="0"/>
            <a:r>
              <a:rPr lang="en-US" altLang="x-none" sz="1600" dirty="0"/>
              <a:t>Other </a:t>
            </a:r>
          </a:p>
          <a:p>
            <a:pPr algn="l" eaLnBrk="0" hangingPunct="0"/>
            <a:r>
              <a:rPr lang="en-US" altLang="x-none" sz="1600" dirty="0"/>
              <a:t>Environmental</a:t>
            </a:r>
          </a:p>
          <a:p>
            <a:pPr algn="l" eaLnBrk="0" hangingPunct="0"/>
            <a:r>
              <a:rPr lang="en-US" altLang="x-none" sz="1600" dirty="0"/>
              <a:t>Releases</a:t>
            </a:r>
          </a:p>
          <a:p>
            <a:pPr algn="l" eaLnBrk="0" hangingPunct="0"/>
            <a:endParaRPr lang="en-US" altLang="x-none" sz="1600" dirty="0"/>
          </a:p>
          <a:p>
            <a:pPr algn="l" eaLnBrk="0" hangingPunct="0"/>
            <a:r>
              <a:rPr lang="en-US" altLang="x-none" sz="1600" dirty="0"/>
              <a:t>Useable </a:t>
            </a:r>
          </a:p>
          <a:p>
            <a:pPr algn="l" eaLnBrk="0" hangingPunct="0"/>
            <a:r>
              <a:rPr lang="en-US" altLang="x-none" sz="1600" dirty="0"/>
              <a:t>Products</a:t>
            </a:r>
          </a:p>
        </p:txBody>
      </p:sp>
      <p:sp>
        <p:nvSpPr>
          <p:cNvPr id="750619" name="Line 27"/>
          <p:cNvSpPr>
            <a:spLocks noChangeShapeType="1"/>
          </p:cNvSpPr>
          <p:nvPr/>
        </p:nvSpPr>
        <p:spPr bwMode="auto">
          <a:xfrm>
            <a:off x="8767789" y="2899064"/>
            <a:ext cx="5715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20" name="Line 28"/>
          <p:cNvSpPr>
            <a:spLocks noChangeShapeType="1"/>
          </p:cNvSpPr>
          <p:nvPr/>
        </p:nvSpPr>
        <p:spPr bwMode="auto">
          <a:xfrm>
            <a:off x="8763306" y="3716950"/>
            <a:ext cx="5715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21" name="Line 29"/>
          <p:cNvSpPr>
            <a:spLocks noChangeShapeType="1"/>
          </p:cNvSpPr>
          <p:nvPr/>
        </p:nvSpPr>
        <p:spPr bwMode="auto">
          <a:xfrm>
            <a:off x="8770963" y="4339222"/>
            <a:ext cx="5715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22" name="Line 30"/>
          <p:cNvSpPr>
            <a:spLocks noChangeShapeType="1"/>
          </p:cNvSpPr>
          <p:nvPr/>
        </p:nvSpPr>
        <p:spPr bwMode="auto">
          <a:xfrm>
            <a:off x="8767789" y="5056149"/>
            <a:ext cx="5715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23" name="Line 31"/>
          <p:cNvSpPr>
            <a:spLocks noChangeShapeType="1"/>
          </p:cNvSpPr>
          <p:nvPr/>
        </p:nvSpPr>
        <p:spPr bwMode="auto">
          <a:xfrm>
            <a:off x="8763000" y="5910183"/>
            <a:ext cx="5715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24" name="Rectangle 32"/>
          <p:cNvSpPr>
            <a:spLocks noChangeArrowheads="1"/>
          </p:cNvSpPr>
          <p:nvPr/>
        </p:nvSpPr>
        <p:spPr bwMode="auto">
          <a:xfrm>
            <a:off x="4688681" y="2382041"/>
            <a:ext cx="2814638" cy="426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spAutoFit/>
          </a:bodyPr>
          <a:lstStyle/>
          <a:p>
            <a:pPr algn="ctr" eaLnBrk="0" hangingPunct="0">
              <a:lnSpc>
                <a:spcPts val="2800"/>
              </a:lnSpc>
              <a:spcBef>
                <a:spcPts val="2800"/>
              </a:spcBef>
            </a:pPr>
            <a:r>
              <a:rPr lang="en-US" altLang="x-none" dirty="0"/>
              <a:t>Raw Material Acquisition</a:t>
            </a:r>
          </a:p>
        </p:txBody>
      </p:sp>
      <p:sp>
        <p:nvSpPr>
          <p:cNvPr id="750626" name="Rectangle 34"/>
          <p:cNvSpPr>
            <a:spLocks noChangeArrowheads="1"/>
          </p:cNvSpPr>
          <p:nvPr/>
        </p:nvSpPr>
        <p:spPr bwMode="auto">
          <a:xfrm>
            <a:off x="4255752" y="3127499"/>
            <a:ext cx="3680496" cy="44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nchor="ctr">
            <a:spAutoFit/>
          </a:bodyPr>
          <a:lstStyle/>
          <a:p>
            <a:pPr algn="ctr" eaLnBrk="0" hangingPunct="0">
              <a:lnSpc>
                <a:spcPts val="2800"/>
              </a:lnSpc>
              <a:spcBef>
                <a:spcPts val="2800"/>
              </a:spcBef>
            </a:pPr>
            <a:r>
              <a:rPr lang="en-US" altLang="x-none" sz="1600" dirty="0"/>
              <a:t>Manufacturing, Processing, &amp; Formulation</a:t>
            </a:r>
          </a:p>
        </p:txBody>
      </p:sp>
      <p:sp>
        <p:nvSpPr>
          <p:cNvPr id="750627" name="Line 35"/>
          <p:cNvSpPr>
            <a:spLocks noChangeShapeType="1"/>
          </p:cNvSpPr>
          <p:nvPr/>
        </p:nvSpPr>
        <p:spPr bwMode="auto">
          <a:xfrm>
            <a:off x="6096000" y="3549856"/>
            <a:ext cx="1" cy="41309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28" name="Line 36"/>
          <p:cNvSpPr>
            <a:spLocks noChangeShapeType="1"/>
          </p:cNvSpPr>
          <p:nvPr/>
        </p:nvSpPr>
        <p:spPr bwMode="auto">
          <a:xfrm>
            <a:off x="6092019" y="4295408"/>
            <a:ext cx="7963" cy="34998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750629" name="Rectangle 37"/>
          <p:cNvSpPr>
            <a:spLocks noChangeArrowheads="1"/>
          </p:cNvSpPr>
          <p:nvPr/>
        </p:nvSpPr>
        <p:spPr bwMode="auto">
          <a:xfrm>
            <a:off x="4481499" y="3890381"/>
            <a:ext cx="3221038" cy="44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nchor="ctr">
            <a:spAutoFit/>
          </a:bodyPr>
          <a:lstStyle/>
          <a:p>
            <a:pPr algn="ctr" eaLnBrk="0" hangingPunct="0">
              <a:lnSpc>
                <a:spcPts val="2800"/>
              </a:lnSpc>
              <a:spcBef>
                <a:spcPts val="2800"/>
              </a:spcBef>
            </a:pPr>
            <a:r>
              <a:rPr lang="en-US" altLang="x-none" dirty="0"/>
              <a:t>Distribution &amp; Transportation</a:t>
            </a:r>
          </a:p>
        </p:txBody>
      </p:sp>
      <p:sp>
        <p:nvSpPr>
          <p:cNvPr id="750630" name="Rectangle 38"/>
          <p:cNvSpPr>
            <a:spLocks noChangeArrowheads="1"/>
          </p:cNvSpPr>
          <p:nvPr/>
        </p:nvSpPr>
        <p:spPr bwMode="auto">
          <a:xfrm>
            <a:off x="4657183" y="4588879"/>
            <a:ext cx="2888612" cy="44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nchor="ctr">
            <a:spAutoFit/>
          </a:bodyPr>
          <a:lstStyle/>
          <a:p>
            <a:pPr algn="ctr" eaLnBrk="0" hangingPunct="0">
              <a:lnSpc>
                <a:spcPts val="2800"/>
              </a:lnSpc>
              <a:spcBef>
                <a:spcPts val="2800"/>
              </a:spcBef>
            </a:pPr>
            <a:r>
              <a:rPr lang="en-US" altLang="x-none" dirty="0"/>
              <a:t>Use/Re-Use/Maintenance</a:t>
            </a:r>
          </a:p>
        </p:txBody>
      </p:sp>
      <p:sp>
        <p:nvSpPr>
          <p:cNvPr id="750631" name="Rectangle 39"/>
          <p:cNvSpPr>
            <a:spLocks noChangeArrowheads="1"/>
          </p:cNvSpPr>
          <p:nvPr/>
        </p:nvSpPr>
        <p:spPr bwMode="auto">
          <a:xfrm>
            <a:off x="5614169" y="5338626"/>
            <a:ext cx="963663" cy="41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nchor="ctr">
            <a:spAutoFit/>
          </a:bodyPr>
          <a:lstStyle/>
          <a:p>
            <a:pPr algn="ctr" eaLnBrk="0" hangingPunct="0">
              <a:lnSpc>
                <a:spcPts val="2800"/>
              </a:lnSpc>
              <a:spcBef>
                <a:spcPts val="2800"/>
              </a:spcBef>
            </a:pPr>
            <a:r>
              <a:rPr lang="en-US" altLang="x-none" dirty="0"/>
              <a:t>Recycle</a:t>
            </a:r>
          </a:p>
        </p:txBody>
      </p:sp>
      <p:sp>
        <p:nvSpPr>
          <p:cNvPr id="750632" name="Rectangle 40"/>
          <p:cNvSpPr>
            <a:spLocks noChangeArrowheads="1"/>
          </p:cNvSpPr>
          <p:nvPr/>
        </p:nvSpPr>
        <p:spPr bwMode="auto">
          <a:xfrm>
            <a:off x="4959184" y="6034907"/>
            <a:ext cx="2292488" cy="44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nchor="ctr">
            <a:spAutoFit/>
          </a:bodyPr>
          <a:lstStyle/>
          <a:p>
            <a:pPr algn="ctr" eaLnBrk="0" hangingPunct="0">
              <a:lnSpc>
                <a:spcPts val="2800"/>
              </a:lnSpc>
              <a:spcBef>
                <a:spcPts val="2800"/>
              </a:spcBef>
            </a:pPr>
            <a:r>
              <a:rPr lang="en-US" altLang="x-none" dirty="0"/>
              <a:t>Waste Management</a:t>
            </a:r>
          </a:p>
        </p:txBody>
      </p:sp>
      <p:sp>
        <p:nvSpPr>
          <p:cNvPr id="750633" name="Line 41"/>
          <p:cNvSpPr>
            <a:spLocks noChangeShapeType="1"/>
          </p:cNvSpPr>
          <p:nvPr/>
        </p:nvSpPr>
        <p:spPr bwMode="auto">
          <a:xfrm flipH="1">
            <a:off x="6096000" y="4972050"/>
            <a:ext cx="0" cy="431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34" name="Line 42"/>
          <p:cNvSpPr>
            <a:spLocks noChangeShapeType="1"/>
          </p:cNvSpPr>
          <p:nvPr/>
        </p:nvSpPr>
        <p:spPr bwMode="auto">
          <a:xfrm>
            <a:off x="6092018" y="2768599"/>
            <a:ext cx="7964" cy="44116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35" name="Line 43"/>
          <p:cNvSpPr>
            <a:spLocks noChangeShapeType="1"/>
          </p:cNvSpPr>
          <p:nvPr/>
        </p:nvSpPr>
        <p:spPr bwMode="auto">
          <a:xfrm flipH="1">
            <a:off x="6096000" y="5721351"/>
            <a:ext cx="0" cy="37766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36" name="Rectangle 44"/>
          <p:cNvSpPr>
            <a:spLocks noChangeArrowheads="1"/>
          </p:cNvSpPr>
          <p:nvPr/>
        </p:nvSpPr>
        <p:spPr bwMode="auto">
          <a:xfrm>
            <a:off x="1575840" y="6235531"/>
            <a:ext cx="2216971" cy="419987"/>
          </a:xfrm>
          <a:prstGeom prst="rect">
            <a:avLst/>
          </a:prstGeom>
          <a:noFill/>
          <a:ln>
            <a:noFill/>
          </a:ln>
          <a:effectLst/>
          <a:extLst/>
        </p:spPr>
        <p:txBody>
          <a:bodyPr wrap="square" lIns="90488" tIns="44450" rIns="90488" bIns="44450" anchor="ctr">
            <a:spAutoFit/>
          </a:bodyPr>
          <a:lstStyle/>
          <a:p>
            <a:pPr algn="ctr" eaLnBrk="0" hangingPunct="0">
              <a:lnSpc>
                <a:spcPts val="2800"/>
              </a:lnSpc>
              <a:spcBef>
                <a:spcPts val="2800"/>
              </a:spcBef>
            </a:pPr>
            <a:r>
              <a:rPr lang="en-US" altLang="x-none" sz="1600" dirty="0"/>
              <a:t>System Boundary</a:t>
            </a:r>
          </a:p>
        </p:txBody>
      </p:sp>
      <p:sp>
        <p:nvSpPr>
          <p:cNvPr id="750637" name="Rectangle 45"/>
          <p:cNvSpPr>
            <a:spLocks noChangeArrowheads="1"/>
          </p:cNvSpPr>
          <p:nvPr/>
        </p:nvSpPr>
        <p:spPr bwMode="auto">
          <a:xfrm>
            <a:off x="9092547" y="2143126"/>
            <a:ext cx="1276871"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spAutoFit/>
          </a:bodyPr>
          <a:lstStyle/>
          <a:p>
            <a:pPr algn="ctr" eaLnBrk="0" hangingPunct="0"/>
            <a:r>
              <a:rPr lang="en-US" altLang="x-none" sz="2400" u="sng" dirty="0"/>
              <a:t>Outputs</a:t>
            </a:r>
          </a:p>
        </p:txBody>
      </p:sp>
      <p:sp>
        <p:nvSpPr>
          <p:cNvPr id="750638" name="Line 46"/>
          <p:cNvSpPr>
            <a:spLocks noChangeShapeType="1"/>
          </p:cNvSpPr>
          <p:nvPr/>
        </p:nvSpPr>
        <p:spPr bwMode="auto">
          <a:xfrm>
            <a:off x="2684326" y="5460106"/>
            <a:ext cx="107166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39" name="Line 47"/>
          <p:cNvSpPr>
            <a:spLocks noChangeShapeType="1"/>
          </p:cNvSpPr>
          <p:nvPr/>
        </p:nvSpPr>
        <p:spPr bwMode="auto">
          <a:xfrm>
            <a:off x="2706713" y="3792292"/>
            <a:ext cx="10541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9" name="Rectangle 2">
            <a:extLst>
              <a:ext uri="{FF2B5EF4-FFF2-40B4-BE49-F238E27FC236}">
                <a16:creationId xmlns:a16="http://schemas.microsoft.com/office/drawing/2014/main" id="{100BCCD6-0467-4255-B814-3D418445483E}"/>
              </a:ext>
            </a:extLst>
          </p:cNvPr>
          <p:cNvSpPr txBox="1">
            <a:spLocks noChangeArrowheads="1"/>
          </p:cNvSpPr>
          <p:nvPr/>
        </p:nvSpPr>
        <p:spPr>
          <a:xfrm>
            <a:off x="2583656" y="220198"/>
            <a:ext cx="7024688" cy="646331"/>
          </a:xfrm>
          <a:prstGeom prst="rect">
            <a:avLst/>
          </a:prstGeom>
        </p:spPr>
        <p:txBody>
          <a:bodyP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b="1" dirty="0">
                <a:latin typeface="+mn-lt"/>
              </a:rPr>
              <a:t>Life-Cycle Inventory</a:t>
            </a:r>
          </a:p>
        </p:txBody>
      </p:sp>
      <p:cxnSp>
        <p:nvCxnSpPr>
          <p:cNvPr id="50" name="Straight Connector 49">
            <a:extLst>
              <a:ext uri="{FF2B5EF4-FFF2-40B4-BE49-F238E27FC236}">
                <a16:creationId xmlns:a16="http://schemas.microsoft.com/office/drawing/2014/main" id="{7CB3D888-599E-4F32-A8D9-DD5E3D4A093F}"/>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257466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2">
            <a:extLst>
              <a:ext uri="{FF2B5EF4-FFF2-40B4-BE49-F238E27FC236}">
                <a16:creationId xmlns:a16="http://schemas.microsoft.com/office/drawing/2014/main" id="{100BCCD6-0467-4255-B814-3D418445483E}"/>
              </a:ext>
            </a:extLst>
          </p:cNvPr>
          <p:cNvSpPr txBox="1">
            <a:spLocks noChangeArrowheads="1"/>
          </p:cNvSpPr>
          <p:nvPr/>
        </p:nvSpPr>
        <p:spPr>
          <a:xfrm>
            <a:off x="2583656" y="220198"/>
            <a:ext cx="7024688" cy="646331"/>
          </a:xfrm>
          <a:prstGeom prst="rect">
            <a:avLst/>
          </a:prstGeom>
        </p:spPr>
        <p:txBody>
          <a:bodyP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b="1" dirty="0">
                <a:latin typeface="+mn-lt"/>
              </a:rPr>
              <a:t>Life-Cycle Inventory</a:t>
            </a:r>
          </a:p>
        </p:txBody>
      </p:sp>
      <p:cxnSp>
        <p:nvCxnSpPr>
          <p:cNvPr id="50" name="Straight Connector 49">
            <a:extLst>
              <a:ext uri="{FF2B5EF4-FFF2-40B4-BE49-F238E27FC236}">
                <a16:creationId xmlns:a16="http://schemas.microsoft.com/office/drawing/2014/main" id="{7CB3D888-599E-4F32-A8D9-DD5E3D4A093F}"/>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p:txBody>
          <a:bodyPr>
            <a:normAutofit lnSpcReduction="10000"/>
          </a:bodyPr>
          <a:lstStyle/>
          <a:p>
            <a:r>
              <a:rPr lang="en-US" dirty="0"/>
              <a:t>A theoretical case study: Styrofoam </a:t>
            </a:r>
            <a:r>
              <a:rPr lang="en-US" i="1" dirty="0"/>
              <a:t>vs</a:t>
            </a:r>
            <a:r>
              <a:rPr lang="en-US" dirty="0"/>
              <a:t> Popcorn </a:t>
            </a:r>
          </a:p>
          <a:p>
            <a:endParaRPr lang="en-US" dirty="0"/>
          </a:p>
          <a:p>
            <a:endParaRPr lang="en-US" dirty="0"/>
          </a:p>
          <a:p>
            <a:endParaRPr lang="en-US" dirty="0"/>
          </a:p>
          <a:p>
            <a:endParaRPr lang="en-US" dirty="0"/>
          </a:p>
          <a:p>
            <a:endParaRPr lang="en-US" dirty="0"/>
          </a:p>
          <a:p>
            <a:endParaRPr lang="en-US" dirty="0"/>
          </a:p>
          <a:p>
            <a:endParaRPr lang="en-US" dirty="0"/>
          </a:p>
          <a:p>
            <a:pPr marL="0" indent="0">
              <a:buNone/>
            </a:pPr>
            <a:r>
              <a:rPr lang="en-US" dirty="0"/>
              <a:t>Which has the least environmental impact for packaging purposes?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5658" y="2514599"/>
            <a:ext cx="3453353" cy="2590015"/>
          </a:xfrm>
          <a:prstGeom prst="rect">
            <a:avLst/>
          </a:prstGeom>
        </p:spPr>
      </p:pic>
      <p:sp>
        <p:nvSpPr>
          <p:cNvPr id="4" name="Rectangle 3"/>
          <p:cNvSpPr/>
          <p:nvPr/>
        </p:nvSpPr>
        <p:spPr>
          <a:xfrm>
            <a:off x="0" y="6536079"/>
            <a:ext cx="6096000" cy="307777"/>
          </a:xfrm>
          <a:prstGeom prst="rect">
            <a:avLst/>
          </a:prstGeom>
        </p:spPr>
        <p:txBody>
          <a:bodyPr>
            <a:spAutoFit/>
          </a:bodyPr>
          <a:lstStyle/>
          <a:p>
            <a:r>
              <a:rPr lang="en-US" sz="1400" dirty="0">
                <a:solidFill>
                  <a:schemeClr val="bg1">
                    <a:lumMod val="50000"/>
                  </a:schemeClr>
                </a:solidFill>
              </a:rPr>
              <a:t>https://www.readersdigest.ca/home-garden/tips/5-things-do-styrofoam/</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2229" y="2514599"/>
            <a:ext cx="2128352" cy="2810699"/>
          </a:xfrm>
          <a:prstGeom prst="rect">
            <a:avLst/>
          </a:prstGeom>
        </p:spPr>
      </p:pic>
      <p:sp>
        <p:nvSpPr>
          <p:cNvPr id="6" name="Rectangle 5"/>
          <p:cNvSpPr/>
          <p:nvPr/>
        </p:nvSpPr>
        <p:spPr>
          <a:xfrm>
            <a:off x="0" y="6295018"/>
            <a:ext cx="8804635" cy="307777"/>
          </a:xfrm>
          <a:prstGeom prst="rect">
            <a:avLst/>
          </a:prstGeom>
        </p:spPr>
        <p:txBody>
          <a:bodyPr wrap="square">
            <a:spAutoFit/>
          </a:bodyPr>
          <a:lstStyle/>
          <a:p>
            <a:r>
              <a:rPr lang="en-US" sz="1400" dirty="0">
                <a:solidFill>
                  <a:schemeClr val="bg1">
                    <a:lumMod val="50000"/>
                  </a:schemeClr>
                </a:solidFill>
              </a:rPr>
              <a:t>Jolliet, O., </a:t>
            </a:r>
            <a:r>
              <a:rPr lang="en-US" sz="1400" dirty="0" err="1">
                <a:solidFill>
                  <a:schemeClr val="bg1">
                    <a:lumMod val="50000"/>
                  </a:schemeClr>
                </a:solidFill>
              </a:rPr>
              <a:t>Cotting</a:t>
            </a:r>
            <a:r>
              <a:rPr lang="en-US" sz="1400" dirty="0">
                <a:solidFill>
                  <a:schemeClr val="bg1">
                    <a:lumMod val="50000"/>
                  </a:schemeClr>
                </a:solidFill>
              </a:rPr>
              <a:t>, K., Drexler, C., &amp; </a:t>
            </a:r>
            <a:r>
              <a:rPr lang="en-US" sz="1400" dirty="0" err="1">
                <a:solidFill>
                  <a:schemeClr val="bg1">
                    <a:lumMod val="50000"/>
                  </a:schemeClr>
                </a:solidFill>
              </a:rPr>
              <a:t>Farago</a:t>
            </a:r>
            <a:r>
              <a:rPr lang="en-US" sz="1400" dirty="0">
                <a:solidFill>
                  <a:schemeClr val="bg1">
                    <a:lumMod val="50000"/>
                  </a:schemeClr>
                </a:solidFill>
              </a:rPr>
              <a:t>, </a:t>
            </a:r>
            <a:r>
              <a:rPr lang="en-US" sz="1400" dirty="0" err="1">
                <a:solidFill>
                  <a:schemeClr val="bg1">
                    <a:lumMod val="50000"/>
                  </a:schemeClr>
                </a:solidFill>
              </a:rPr>
              <a:t>S.</a:t>
            </a:r>
            <a:r>
              <a:rPr lang="en-US" sz="1400" i="1" dirty="0" err="1">
                <a:solidFill>
                  <a:schemeClr val="bg1">
                    <a:lumMod val="50000"/>
                  </a:schemeClr>
                </a:solidFill>
              </a:rPr>
              <a:t>Agriculture</a:t>
            </a:r>
            <a:r>
              <a:rPr lang="en-US" sz="1400" i="1" dirty="0">
                <a:solidFill>
                  <a:schemeClr val="bg1">
                    <a:lumMod val="50000"/>
                  </a:schemeClr>
                </a:solidFill>
              </a:rPr>
              <a:t>, ecosystems &amp; environment</a:t>
            </a:r>
            <a:r>
              <a:rPr lang="en-US" sz="1400" dirty="0">
                <a:solidFill>
                  <a:schemeClr val="bg1">
                    <a:lumMod val="50000"/>
                  </a:schemeClr>
                </a:solidFill>
              </a:rPr>
              <a:t> 49.3 (1994): 253-266.</a:t>
            </a:r>
          </a:p>
        </p:txBody>
      </p:sp>
      <p:sp>
        <p:nvSpPr>
          <p:cNvPr id="7" name="TextBox 6"/>
          <p:cNvSpPr txBox="1"/>
          <p:nvPr/>
        </p:nvSpPr>
        <p:spPr>
          <a:xfrm>
            <a:off x="8974318" y="2329933"/>
            <a:ext cx="2064470"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dirty="0"/>
              <a:t>Renewable source</a:t>
            </a:r>
          </a:p>
        </p:txBody>
      </p:sp>
    </p:spTree>
    <p:extLst>
      <p:ext uri="{BB962C8B-B14F-4D97-AF65-F5344CB8AC3E}">
        <p14:creationId xmlns:p14="http://schemas.microsoft.com/office/powerpoint/2010/main" val="2328584631"/>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7486</TotalTime>
  <Words>2018</Words>
  <Application>Microsoft Office PowerPoint</Application>
  <PresentationFormat>Widescreen</PresentationFormat>
  <Paragraphs>288</Paragraphs>
  <Slides>27</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Arial</vt:lpstr>
      <vt:lpstr>Calibri</vt:lpstr>
      <vt:lpstr>Calibri Light</vt:lpstr>
      <vt:lpstr>Times New Roman</vt:lpstr>
      <vt:lpstr>Office Theme</vt:lpstr>
      <vt:lpstr>1_Office Theme</vt:lpstr>
      <vt:lpstr>Reporting and Metrics</vt:lpstr>
      <vt:lpstr>Life-Cycle Assessment</vt:lpstr>
      <vt:lpstr>Life-Cycle Assessment</vt:lpstr>
      <vt:lpstr>The Four Steps of an LCA</vt:lpstr>
      <vt:lpstr>ISO</vt:lpstr>
      <vt:lpstr>PowerPoint Presentation</vt:lpstr>
      <vt:lpstr>Scope of ISO 14040</vt:lpstr>
      <vt:lpstr>An input/output analysis is required for each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Phase 1: Goal and Scope</vt:lpstr>
      <vt:lpstr>Phases 2 and 3: LCI and LCIA</vt:lpstr>
      <vt:lpstr>Phase 4: Interpretation</vt:lpstr>
      <vt:lpstr>Example of an LCA</vt:lpstr>
      <vt:lpstr>Comparative Environmental Life Cycle Assessment of Conventional and Electric Vehicles</vt:lpstr>
      <vt:lpstr>Results from LCA study</vt:lpstr>
      <vt:lpstr>Powers and limitations of LCA</vt:lpstr>
      <vt:lpstr>Critical Review</vt:lpstr>
      <vt:lpstr>In-Class Exercise: LCA  and Input-Output </vt:lpstr>
      <vt:lpstr>Questions: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Karolina Mellor</dc:creator>
  <cp:lastModifiedBy>Chapman, Kimberly</cp:lastModifiedBy>
  <cp:revision>169</cp:revision>
  <cp:lastPrinted>2018-04-25T15:39:23Z</cp:lastPrinted>
  <dcterms:created xsi:type="dcterms:W3CDTF">2018-01-23T19:46:39Z</dcterms:created>
  <dcterms:modified xsi:type="dcterms:W3CDTF">2018-11-01T19:55:50Z</dcterms:modified>
</cp:coreProperties>
</file>